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5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32.xml" ContentType="application/vnd.openxmlformats-officedocument.presentationml.tags+xml"/>
  <Override PartName="/ppt/notesSlides/notesSlide8.xml" ContentType="application/vnd.openxmlformats-officedocument.presentationml.notesSlide+xml"/>
  <Override PartName="/ppt/tags/tag33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3" r:id="rId2"/>
    <p:sldId id="266" r:id="rId3"/>
    <p:sldId id="281" r:id="rId4"/>
    <p:sldId id="264" r:id="rId5"/>
    <p:sldId id="267" r:id="rId6"/>
    <p:sldId id="268" r:id="rId7"/>
    <p:sldId id="269" r:id="rId8"/>
    <p:sldId id="279" r:id="rId9"/>
    <p:sldId id="272" r:id="rId10"/>
    <p:sldId id="280" r:id="rId11"/>
    <p:sldId id="273" r:id="rId12"/>
    <p:sldId id="274" r:id="rId13"/>
    <p:sldId id="275" r:id="rId14"/>
    <p:sldId id="277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7E93"/>
    <a:srgbClr val="F58220"/>
    <a:srgbClr val="004D71"/>
    <a:srgbClr val="F0F2F4"/>
    <a:srgbClr val="F8F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4730" autoAdjust="0"/>
    <p:restoredTop sz="94605" autoAdjust="0"/>
  </p:normalViewPr>
  <p:slideViewPr>
    <p:cSldViewPr showGuides="1">
      <p:cViewPr varScale="1">
        <p:scale>
          <a:sx n="81" d="100"/>
          <a:sy n="81" d="100"/>
        </p:scale>
        <p:origin x="1708" y="70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FEDE4B-E4B1-48A6-9150-3E09ADBFECC7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D7C7F168-87BB-4534-BBCB-05B62BD6DA35}">
      <dgm:prSet phldrT="[Text]" custT="1"/>
      <dgm:spPr/>
      <dgm:t>
        <a:bodyPr/>
        <a:lstStyle/>
        <a:p>
          <a:r>
            <a:rPr lang="fr-CA" sz="1400" b="1" dirty="0"/>
            <a:t>Phase </a:t>
          </a:r>
          <a:r>
            <a:rPr lang="fr-CA" sz="1400" b="1" dirty="0" smtClean="0"/>
            <a:t>nº</a:t>
          </a:r>
          <a:r>
            <a:rPr lang="fr-CA" sz="1400" b="1" dirty="0"/>
            <a:t> 1</a:t>
          </a:r>
          <a:r>
            <a:rPr lang="fr-CA" sz="1400" dirty="0"/>
            <a:t/>
          </a:r>
          <a:br>
            <a:rPr lang="fr-CA" sz="1400" dirty="0"/>
          </a:br>
          <a:r>
            <a:rPr lang="fr-CA" sz="1400" dirty="0"/>
            <a:t>Découverte et analyse</a:t>
          </a:r>
        </a:p>
      </dgm:t>
    </dgm:pt>
    <dgm:pt modelId="{C1200D6D-3172-41F5-9E9E-05B3A1BF3942}" type="parTrans" cxnId="{9D676DE3-A64F-4BE9-9C6B-D119E48B1487}">
      <dgm:prSet/>
      <dgm:spPr/>
      <dgm:t>
        <a:bodyPr/>
        <a:lstStyle/>
        <a:p>
          <a:endParaRPr lang="en-CA" sz="2400"/>
        </a:p>
      </dgm:t>
    </dgm:pt>
    <dgm:pt modelId="{452D20F2-1D35-40BD-918F-B5B889D9F24B}" type="sibTrans" cxnId="{9D676DE3-A64F-4BE9-9C6B-D119E48B1487}">
      <dgm:prSet/>
      <dgm:spPr/>
      <dgm:t>
        <a:bodyPr/>
        <a:lstStyle/>
        <a:p>
          <a:endParaRPr lang="en-CA" sz="2400"/>
        </a:p>
      </dgm:t>
    </dgm:pt>
    <dgm:pt modelId="{1E20DDD6-120B-4216-8E46-FCB968D5901B}">
      <dgm:prSet phldrT="[Text]" custT="1"/>
      <dgm:spPr/>
      <dgm:t>
        <a:bodyPr/>
        <a:lstStyle/>
        <a:p>
          <a:r>
            <a:rPr lang="fr-CA" sz="1400" b="1" dirty="0"/>
            <a:t>Phase </a:t>
          </a:r>
          <a:r>
            <a:rPr lang="fr-CA" sz="1400" b="1" dirty="0" smtClean="0"/>
            <a:t>nº</a:t>
          </a:r>
          <a:r>
            <a:rPr lang="fr-CA" sz="1400" b="1" dirty="0"/>
            <a:t> 2</a:t>
          </a:r>
          <a:r>
            <a:rPr lang="fr-CA" sz="1400" dirty="0"/>
            <a:t/>
          </a:r>
          <a:br>
            <a:rPr lang="fr-CA" sz="1400" dirty="0"/>
          </a:br>
          <a:r>
            <a:rPr lang="fr-CA" sz="1400" dirty="0"/>
            <a:t>Idéation et expérimentation</a:t>
          </a:r>
        </a:p>
      </dgm:t>
    </dgm:pt>
    <dgm:pt modelId="{CD7E45FD-22A2-4BE8-980D-9E4DFA5B3D07}" type="parTrans" cxnId="{3F3B41CF-792F-4205-9E91-FB137AD58C02}">
      <dgm:prSet/>
      <dgm:spPr/>
      <dgm:t>
        <a:bodyPr/>
        <a:lstStyle/>
        <a:p>
          <a:endParaRPr lang="en-CA" sz="2400"/>
        </a:p>
      </dgm:t>
    </dgm:pt>
    <dgm:pt modelId="{E1E21F8D-8C37-4EC3-935D-765D51F30100}" type="sibTrans" cxnId="{3F3B41CF-792F-4205-9E91-FB137AD58C02}">
      <dgm:prSet/>
      <dgm:spPr/>
      <dgm:t>
        <a:bodyPr/>
        <a:lstStyle/>
        <a:p>
          <a:endParaRPr lang="en-CA" sz="2400"/>
        </a:p>
      </dgm:t>
    </dgm:pt>
    <dgm:pt modelId="{00B44758-3EE8-4F90-8B87-94F0F64C3759}">
      <dgm:prSet phldrT="[Text]" custT="1"/>
      <dgm:spPr/>
      <dgm:t>
        <a:bodyPr/>
        <a:lstStyle/>
        <a:p>
          <a:r>
            <a:rPr lang="fr-CA" sz="1400" b="1" dirty="0"/>
            <a:t>Phase </a:t>
          </a:r>
          <a:r>
            <a:rPr lang="fr-CA" sz="1400" b="1" dirty="0" smtClean="0"/>
            <a:t>nº</a:t>
          </a:r>
          <a:r>
            <a:rPr lang="fr-CA" sz="1400" b="1" dirty="0"/>
            <a:t> 3</a:t>
          </a:r>
          <a:r>
            <a:rPr lang="fr-CA" sz="1400" dirty="0"/>
            <a:t/>
          </a:r>
          <a:br>
            <a:rPr lang="fr-CA" sz="1400" dirty="0"/>
          </a:br>
          <a:r>
            <a:rPr lang="fr-CA" sz="1400" dirty="0"/>
            <a:t>Mise en œuvre et déploiement</a:t>
          </a:r>
        </a:p>
      </dgm:t>
    </dgm:pt>
    <dgm:pt modelId="{25583DE1-CC5A-4E45-B99C-47F92ABA9E70}" type="parTrans" cxnId="{65C7063F-F526-40BA-AC07-5344BDA60FD8}">
      <dgm:prSet/>
      <dgm:spPr/>
      <dgm:t>
        <a:bodyPr/>
        <a:lstStyle/>
        <a:p>
          <a:endParaRPr lang="en-CA" sz="2400"/>
        </a:p>
      </dgm:t>
    </dgm:pt>
    <dgm:pt modelId="{95357B04-0C65-4E5B-87CF-4BD16B4A13FB}" type="sibTrans" cxnId="{65C7063F-F526-40BA-AC07-5344BDA60FD8}">
      <dgm:prSet/>
      <dgm:spPr/>
      <dgm:t>
        <a:bodyPr/>
        <a:lstStyle/>
        <a:p>
          <a:endParaRPr lang="en-CA" sz="2400"/>
        </a:p>
      </dgm:t>
    </dgm:pt>
    <dgm:pt modelId="{5218149C-EE07-4B4C-B919-45F3BAEA0AC7}" type="pres">
      <dgm:prSet presAssocID="{BBFEDE4B-E4B1-48A6-9150-3E09ADBFECC7}" presName="Name0" presStyleCnt="0">
        <dgm:presLayoutVars>
          <dgm:dir/>
          <dgm:animLvl val="lvl"/>
          <dgm:resizeHandles val="exact"/>
        </dgm:presLayoutVars>
      </dgm:prSet>
      <dgm:spPr/>
    </dgm:pt>
    <dgm:pt modelId="{E310C449-3353-4087-8F5A-AB3A69948468}" type="pres">
      <dgm:prSet presAssocID="{D7C7F168-87BB-4534-BBCB-05B62BD6DA3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A2DB30F-7FCD-43E8-8EF7-38584318E58F}" type="pres">
      <dgm:prSet presAssocID="{452D20F2-1D35-40BD-918F-B5B889D9F24B}" presName="parTxOnlySpace" presStyleCnt="0"/>
      <dgm:spPr/>
    </dgm:pt>
    <dgm:pt modelId="{6DCD237C-6DFD-44EE-BEE9-0D20C1A156D8}" type="pres">
      <dgm:prSet presAssocID="{1E20DDD6-120B-4216-8E46-FCB968D5901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DD05C8-9F15-4EC4-96B3-F515855EE4FA}" type="pres">
      <dgm:prSet presAssocID="{E1E21F8D-8C37-4EC3-935D-765D51F30100}" presName="parTxOnlySpace" presStyleCnt="0"/>
      <dgm:spPr/>
    </dgm:pt>
    <dgm:pt modelId="{B5EDF7E4-C965-4823-862D-34E9B55B762A}" type="pres">
      <dgm:prSet presAssocID="{00B44758-3EE8-4F90-8B87-94F0F64C375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5DE8058B-FBC4-41BC-B8BA-C44F6D86FD97}" type="presOf" srcId="{1E20DDD6-120B-4216-8E46-FCB968D5901B}" destId="{6DCD237C-6DFD-44EE-BEE9-0D20C1A156D8}" srcOrd="0" destOrd="0" presId="urn:microsoft.com/office/officeart/2005/8/layout/chevron1"/>
    <dgm:cxn modelId="{9D676DE3-A64F-4BE9-9C6B-D119E48B1487}" srcId="{BBFEDE4B-E4B1-48A6-9150-3E09ADBFECC7}" destId="{D7C7F168-87BB-4534-BBCB-05B62BD6DA35}" srcOrd="0" destOrd="0" parTransId="{C1200D6D-3172-41F5-9E9E-05B3A1BF3942}" sibTransId="{452D20F2-1D35-40BD-918F-B5B889D9F24B}"/>
    <dgm:cxn modelId="{3F3B41CF-792F-4205-9E91-FB137AD58C02}" srcId="{BBFEDE4B-E4B1-48A6-9150-3E09ADBFECC7}" destId="{1E20DDD6-120B-4216-8E46-FCB968D5901B}" srcOrd="1" destOrd="0" parTransId="{CD7E45FD-22A2-4BE8-980D-9E4DFA5B3D07}" sibTransId="{E1E21F8D-8C37-4EC3-935D-765D51F30100}"/>
    <dgm:cxn modelId="{096E1706-69F3-4DB0-BD78-3375DBE61511}" type="presOf" srcId="{D7C7F168-87BB-4534-BBCB-05B62BD6DA35}" destId="{E310C449-3353-4087-8F5A-AB3A69948468}" srcOrd="0" destOrd="0" presId="urn:microsoft.com/office/officeart/2005/8/layout/chevron1"/>
    <dgm:cxn modelId="{65C7063F-F526-40BA-AC07-5344BDA60FD8}" srcId="{BBFEDE4B-E4B1-48A6-9150-3E09ADBFECC7}" destId="{00B44758-3EE8-4F90-8B87-94F0F64C3759}" srcOrd="2" destOrd="0" parTransId="{25583DE1-CC5A-4E45-B99C-47F92ABA9E70}" sibTransId="{95357B04-0C65-4E5B-87CF-4BD16B4A13FB}"/>
    <dgm:cxn modelId="{F682624D-3E47-4AB7-8E15-AF6434103F39}" type="presOf" srcId="{00B44758-3EE8-4F90-8B87-94F0F64C3759}" destId="{B5EDF7E4-C965-4823-862D-34E9B55B762A}" srcOrd="0" destOrd="0" presId="urn:microsoft.com/office/officeart/2005/8/layout/chevron1"/>
    <dgm:cxn modelId="{BA6D8831-4E6D-4B52-BDAC-81B3A28FC525}" type="presOf" srcId="{BBFEDE4B-E4B1-48A6-9150-3E09ADBFECC7}" destId="{5218149C-EE07-4B4C-B919-45F3BAEA0AC7}" srcOrd="0" destOrd="0" presId="urn:microsoft.com/office/officeart/2005/8/layout/chevron1"/>
    <dgm:cxn modelId="{9EBE3DBE-EB45-4CAB-BB98-A49C940C952A}" type="presParOf" srcId="{5218149C-EE07-4B4C-B919-45F3BAEA0AC7}" destId="{E310C449-3353-4087-8F5A-AB3A69948468}" srcOrd="0" destOrd="0" presId="urn:microsoft.com/office/officeart/2005/8/layout/chevron1"/>
    <dgm:cxn modelId="{9EFCCA4F-75D6-4802-AE17-FE8F885BFA4B}" type="presParOf" srcId="{5218149C-EE07-4B4C-B919-45F3BAEA0AC7}" destId="{6A2DB30F-7FCD-43E8-8EF7-38584318E58F}" srcOrd="1" destOrd="0" presId="urn:microsoft.com/office/officeart/2005/8/layout/chevron1"/>
    <dgm:cxn modelId="{9A5CDF0E-9334-4FC0-82D1-D6F28F66E6B3}" type="presParOf" srcId="{5218149C-EE07-4B4C-B919-45F3BAEA0AC7}" destId="{6DCD237C-6DFD-44EE-BEE9-0D20C1A156D8}" srcOrd="2" destOrd="0" presId="urn:microsoft.com/office/officeart/2005/8/layout/chevron1"/>
    <dgm:cxn modelId="{F510FC02-CC32-4731-96F4-270EB0A3D225}" type="presParOf" srcId="{5218149C-EE07-4B4C-B919-45F3BAEA0AC7}" destId="{71DD05C8-9F15-4EC4-96B3-F515855EE4FA}" srcOrd="3" destOrd="0" presId="urn:microsoft.com/office/officeart/2005/8/layout/chevron1"/>
    <dgm:cxn modelId="{0EE5BC8C-44B7-45FE-9C38-0E4F9DCBF118}" type="presParOf" srcId="{5218149C-EE07-4B4C-B919-45F3BAEA0AC7}" destId="{B5EDF7E4-C965-4823-862D-34E9B55B762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FEDE4B-E4B1-48A6-9150-3E09ADBFECC7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1E20DDD6-120B-4216-8E46-FCB968D5901B}">
      <dgm:prSet phldrT="[Text]"/>
      <dgm:spPr/>
      <dgm:t>
        <a:bodyPr/>
        <a:lstStyle/>
        <a:p>
          <a:endParaRPr lang="en-CA" dirty="0"/>
        </a:p>
      </dgm:t>
    </dgm:pt>
    <dgm:pt modelId="{CD7E45FD-22A2-4BE8-980D-9E4DFA5B3D07}" type="parTrans" cxnId="{3F3B41CF-792F-4205-9E91-FB137AD58C02}">
      <dgm:prSet/>
      <dgm:spPr/>
      <dgm:t>
        <a:bodyPr/>
        <a:lstStyle/>
        <a:p>
          <a:endParaRPr lang="en-CA"/>
        </a:p>
      </dgm:t>
    </dgm:pt>
    <dgm:pt modelId="{E1E21F8D-8C37-4EC3-935D-765D51F30100}" type="sibTrans" cxnId="{3F3B41CF-792F-4205-9E91-FB137AD58C02}">
      <dgm:prSet/>
      <dgm:spPr/>
      <dgm:t>
        <a:bodyPr/>
        <a:lstStyle/>
        <a:p>
          <a:endParaRPr lang="en-CA"/>
        </a:p>
      </dgm:t>
    </dgm:pt>
    <dgm:pt modelId="{00B44758-3EE8-4F90-8B87-94F0F64C3759}">
      <dgm:prSet phldrT="[Text]"/>
      <dgm:spPr/>
      <dgm:t>
        <a:bodyPr/>
        <a:lstStyle/>
        <a:p>
          <a:endParaRPr lang="en-CA" dirty="0"/>
        </a:p>
      </dgm:t>
    </dgm:pt>
    <dgm:pt modelId="{25583DE1-CC5A-4E45-B99C-47F92ABA9E70}" type="parTrans" cxnId="{65C7063F-F526-40BA-AC07-5344BDA60FD8}">
      <dgm:prSet/>
      <dgm:spPr/>
      <dgm:t>
        <a:bodyPr/>
        <a:lstStyle/>
        <a:p>
          <a:endParaRPr lang="en-CA"/>
        </a:p>
      </dgm:t>
    </dgm:pt>
    <dgm:pt modelId="{95357B04-0C65-4E5B-87CF-4BD16B4A13FB}" type="sibTrans" cxnId="{65C7063F-F526-40BA-AC07-5344BDA60FD8}">
      <dgm:prSet/>
      <dgm:spPr/>
      <dgm:t>
        <a:bodyPr/>
        <a:lstStyle/>
        <a:p>
          <a:endParaRPr lang="en-CA"/>
        </a:p>
      </dgm:t>
    </dgm:pt>
    <dgm:pt modelId="{1C4D0E2C-8436-48B7-864C-AD0128C90B52}">
      <dgm:prSet phldrT="[Text]"/>
      <dgm:spPr/>
      <dgm:t>
        <a:bodyPr/>
        <a:lstStyle/>
        <a:p>
          <a:endParaRPr lang="en-CA" dirty="0"/>
        </a:p>
      </dgm:t>
    </dgm:pt>
    <dgm:pt modelId="{4354AC7A-42AB-48B7-A7C1-540D6269DDFC}" type="parTrans" cxnId="{8DB5E91A-A441-4178-B5D8-FEE8BBD8795B}">
      <dgm:prSet/>
      <dgm:spPr/>
      <dgm:t>
        <a:bodyPr/>
        <a:lstStyle/>
        <a:p>
          <a:endParaRPr lang="en-CA"/>
        </a:p>
      </dgm:t>
    </dgm:pt>
    <dgm:pt modelId="{647333A0-5217-4BD9-A6CA-3FFC2D4938D7}" type="sibTrans" cxnId="{8DB5E91A-A441-4178-B5D8-FEE8BBD8795B}">
      <dgm:prSet/>
      <dgm:spPr/>
      <dgm:t>
        <a:bodyPr/>
        <a:lstStyle/>
        <a:p>
          <a:endParaRPr lang="en-CA"/>
        </a:p>
      </dgm:t>
    </dgm:pt>
    <dgm:pt modelId="{4655E51F-8862-4FF3-AB37-362E793AE7E8}">
      <dgm:prSet phldrT="[Text]"/>
      <dgm:spPr/>
      <dgm:t>
        <a:bodyPr/>
        <a:lstStyle/>
        <a:p>
          <a:endParaRPr lang="en-CA" dirty="0"/>
        </a:p>
      </dgm:t>
    </dgm:pt>
    <dgm:pt modelId="{91BC4577-8247-4BF3-997E-EF222D52893A}" type="parTrans" cxnId="{0A4369B2-3FB1-402D-B25A-2599E1FDD29C}">
      <dgm:prSet/>
      <dgm:spPr/>
      <dgm:t>
        <a:bodyPr/>
        <a:lstStyle/>
        <a:p>
          <a:endParaRPr lang="en-CA"/>
        </a:p>
      </dgm:t>
    </dgm:pt>
    <dgm:pt modelId="{35B4A2AC-F113-4656-AC18-5A1A2F7B8890}" type="sibTrans" cxnId="{0A4369B2-3FB1-402D-B25A-2599E1FDD29C}">
      <dgm:prSet/>
      <dgm:spPr/>
      <dgm:t>
        <a:bodyPr/>
        <a:lstStyle/>
        <a:p>
          <a:endParaRPr lang="en-CA"/>
        </a:p>
      </dgm:t>
    </dgm:pt>
    <dgm:pt modelId="{8DA0429A-001E-4996-93A2-464634D1B3F7}">
      <dgm:prSet phldrT="[Text]"/>
      <dgm:spPr/>
      <dgm:t>
        <a:bodyPr/>
        <a:lstStyle/>
        <a:p>
          <a:endParaRPr lang="en-CA" dirty="0"/>
        </a:p>
      </dgm:t>
    </dgm:pt>
    <dgm:pt modelId="{18516462-AA85-48CD-8348-124A43048A68}" type="parTrans" cxnId="{59DA59D9-B861-4A3F-B1F8-2B63BAE69306}">
      <dgm:prSet/>
      <dgm:spPr/>
      <dgm:t>
        <a:bodyPr/>
        <a:lstStyle/>
        <a:p>
          <a:endParaRPr lang="en-CA"/>
        </a:p>
      </dgm:t>
    </dgm:pt>
    <dgm:pt modelId="{F1609CE3-A58E-4F90-AD3B-C48CCF8BED01}" type="sibTrans" cxnId="{59DA59D9-B861-4A3F-B1F8-2B63BAE69306}">
      <dgm:prSet/>
      <dgm:spPr/>
      <dgm:t>
        <a:bodyPr/>
        <a:lstStyle/>
        <a:p>
          <a:endParaRPr lang="en-CA"/>
        </a:p>
      </dgm:t>
    </dgm:pt>
    <dgm:pt modelId="{0263D2E9-F69F-4E44-94A5-4953EBF654EE}">
      <dgm:prSet phldrT="[Text]"/>
      <dgm:spPr/>
      <dgm:t>
        <a:bodyPr/>
        <a:lstStyle/>
        <a:p>
          <a:endParaRPr lang="en-CA" dirty="0"/>
        </a:p>
      </dgm:t>
    </dgm:pt>
    <dgm:pt modelId="{3D0EB2A3-2B14-4D23-BC6E-BC2D3A3394DE}" type="parTrans" cxnId="{B42F2C17-4C08-4774-811D-4F3BE0B44FD3}">
      <dgm:prSet/>
      <dgm:spPr/>
      <dgm:t>
        <a:bodyPr/>
        <a:lstStyle/>
        <a:p>
          <a:endParaRPr lang="en-CA"/>
        </a:p>
      </dgm:t>
    </dgm:pt>
    <dgm:pt modelId="{483BE334-D698-4E7B-92CB-2707F1A11B55}" type="sibTrans" cxnId="{B42F2C17-4C08-4774-811D-4F3BE0B44FD3}">
      <dgm:prSet/>
      <dgm:spPr/>
      <dgm:t>
        <a:bodyPr/>
        <a:lstStyle/>
        <a:p>
          <a:endParaRPr lang="en-CA"/>
        </a:p>
      </dgm:t>
    </dgm:pt>
    <dgm:pt modelId="{A5A594F2-1D67-4DBE-B6F7-D7E7D1D97E3C}">
      <dgm:prSet phldrT="[Text]"/>
      <dgm:spPr/>
      <dgm:t>
        <a:bodyPr/>
        <a:lstStyle/>
        <a:p>
          <a:endParaRPr lang="en-CA" dirty="0"/>
        </a:p>
      </dgm:t>
    </dgm:pt>
    <dgm:pt modelId="{987B055B-E3CB-477B-82A9-C57BAA27F4DB}" type="parTrans" cxnId="{6DF546C1-E7DA-4F91-93C8-D9E690AE09A7}">
      <dgm:prSet/>
      <dgm:spPr/>
      <dgm:t>
        <a:bodyPr/>
        <a:lstStyle/>
        <a:p>
          <a:endParaRPr lang="en-CA"/>
        </a:p>
      </dgm:t>
    </dgm:pt>
    <dgm:pt modelId="{7715B2C0-7045-430E-8E7B-B67FB50EFDC8}" type="sibTrans" cxnId="{6DF546C1-E7DA-4F91-93C8-D9E690AE09A7}">
      <dgm:prSet/>
      <dgm:spPr/>
      <dgm:t>
        <a:bodyPr/>
        <a:lstStyle/>
        <a:p>
          <a:endParaRPr lang="en-CA"/>
        </a:p>
      </dgm:t>
    </dgm:pt>
    <dgm:pt modelId="{1D08F31F-259F-4164-B1C8-28526936C294}">
      <dgm:prSet phldrT="[Text]"/>
      <dgm:spPr/>
      <dgm:t>
        <a:bodyPr/>
        <a:lstStyle/>
        <a:p>
          <a:endParaRPr lang="en-CA" dirty="0"/>
        </a:p>
      </dgm:t>
    </dgm:pt>
    <dgm:pt modelId="{CBC26A64-B6DA-4FDD-955B-7129CBB11CAD}" type="parTrans" cxnId="{7B0B8140-55B7-4EF1-B819-7B43054C5809}">
      <dgm:prSet/>
      <dgm:spPr/>
      <dgm:t>
        <a:bodyPr/>
        <a:lstStyle/>
        <a:p>
          <a:endParaRPr lang="en-CA"/>
        </a:p>
      </dgm:t>
    </dgm:pt>
    <dgm:pt modelId="{62206C5D-59E2-4826-BDC6-2DCC6404D557}" type="sibTrans" cxnId="{7B0B8140-55B7-4EF1-B819-7B43054C5809}">
      <dgm:prSet/>
      <dgm:spPr/>
      <dgm:t>
        <a:bodyPr/>
        <a:lstStyle/>
        <a:p>
          <a:endParaRPr lang="en-CA"/>
        </a:p>
      </dgm:t>
    </dgm:pt>
    <dgm:pt modelId="{F1B4AE7A-0C87-46F9-B1C4-82A358659B21}">
      <dgm:prSet phldrT="[Text]"/>
      <dgm:spPr/>
      <dgm:t>
        <a:bodyPr/>
        <a:lstStyle/>
        <a:p>
          <a:endParaRPr lang="en-CA" dirty="0"/>
        </a:p>
      </dgm:t>
    </dgm:pt>
    <dgm:pt modelId="{A4A8F0E9-A833-4DB0-BEDC-FD64AC05ED02}" type="parTrans" cxnId="{194FDBAD-28D1-4F51-9495-48667A8C1D8B}">
      <dgm:prSet/>
      <dgm:spPr/>
      <dgm:t>
        <a:bodyPr/>
        <a:lstStyle/>
        <a:p>
          <a:endParaRPr lang="en-CA"/>
        </a:p>
      </dgm:t>
    </dgm:pt>
    <dgm:pt modelId="{47E77C6D-2FC1-46E6-BB26-A9DF7FC2BAD2}" type="sibTrans" cxnId="{194FDBAD-28D1-4F51-9495-48667A8C1D8B}">
      <dgm:prSet/>
      <dgm:spPr/>
      <dgm:t>
        <a:bodyPr/>
        <a:lstStyle/>
        <a:p>
          <a:endParaRPr lang="en-CA"/>
        </a:p>
      </dgm:t>
    </dgm:pt>
    <dgm:pt modelId="{5218149C-EE07-4B4C-B919-45F3BAEA0AC7}" type="pres">
      <dgm:prSet presAssocID="{BBFEDE4B-E4B1-48A6-9150-3E09ADBFECC7}" presName="Name0" presStyleCnt="0">
        <dgm:presLayoutVars>
          <dgm:dir/>
          <dgm:animLvl val="lvl"/>
          <dgm:resizeHandles val="exact"/>
        </dgm:presLayoutVars>
      </dgm:prSet>
      <dgm:spPr/>
    </dgm:pt>
    <dgm:pt modelId="{CFA0084D-6CCA-42EA-8B57-D9E92B5B9D89}" type="pres">
      <dgm:prSet presAssocID="{A5A594F2-1D67-4DBE-B6F7-D7E7D1D97E3C}" presName="parTxOnly" presStyleLbl="node1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A12823A-A164-4F7F-A574-1C14720BF3BA}" type="pres">
      <dgm:prSet presAssocID="{7715B2C0-7045-430E-8E7B-B67FB50EFDC8}" presName="parTxOnlySpace" presStyleCnt="0"/>
      <dgm:spPr/>
    </dgm:pt>
    <dgm:pt modelId="{5ADCEAFD-B3FE-4879-BED8-EBAAF9DDBE29}" type="pres">
      <dgm:prSet presAssocID="{1D08F31F-259F-4164-B1C8-28526936C294}" presName="parTxOnly" presStyleLbl="node1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F5C3DE-20A0-48A2-B0E3-91DBB9F50D48}" type="pres">
      <dgm:prSet presAssocID="{62206C5D-59E2-4826-BDC6-2DCC6404D557}" presName="parTxOnlySpace" presStyleCnt="0"/>
      <dgm:spPr/>
    </dgm:pt>
    <dgm:pt modelId="{6DCD237C-6DFD-44EE-BEE9-0D20C1A156D8}" type="pres">
      <dgm:prSet presAssocID="{1E20DDD6-120B-4216-8E46-FCB968D5901B}" presName="parTxOnly" presStyleLbl="node1" presStyleIdx="2" presStyleCnt="9" custLinFactNeighborY="-7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DD05C8-9F15-4EC4-96B3-F515855EE4FA}" type="pres">
      <dgm:prSet presAssocID="{E1E21F8D-8C37-4EC3-935D-765D51F30100}" presName="parTxOnlySpace" presStyleCnt="0"/>
      <dgm:spPr/>
    </dgm:pt>
    <dgm:pt modelId="{21E54DE3-7EFD-43A0-A28B-A9E4C7E28D8D}" type="pres">
      <dgm:prSet presAssocID="{1C4D0E2C-8436-48B7-864C-AD0128C90B52}" presName="parTxOnly" presStyleLbl="node1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C47288C-0D3B-4CFA-99DD-5EDB0F707512}" type="pres">
      <dgm:prSet presAssocID="{647333A0-5217-4BD9-A6CA-3FFC2D4938D7}" presName="parTxOnlySpace" presStyleCnt="0"/>
      <dgm:spPr/>
    </dgm:pt>
    <dgm:pt modelId="{BD80286A-C9F2-4410-BA0B-32E19C93EB5D}" type="pres">
      <dgm:prSet presAssocID="{4655E51F-8862-4FF3-AB37-362E793AE7E8}" presName="parTxOnly" presStyleLbl="node1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37C6DCC-1551-4E8F-912F-4133FD594CAB}" type="pres">
      <dgm:prSet presAssocID="{35B4A2AC-F113-4656-AC18-5A1A2F7B8890}" presName="parTxOnlySpace" presStyleCnt="0"/>
      <dgm:spPr/>
    </dgm:pt>
    <dgm:pt modelId="{9EF25B53-7222-4B52-BE4A-DBE2A703F821}" type="pres">
      <dgm:prSet presAssocID="{F1B4AE7A-0C87-46F9-B1C4-82A358659B21}" presName="parTxOnly" presStyleLbl="node1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98F1263-D356-46B1-8E19-DFC1076C4439}" type="pres">
      <dgm:prSet presAssocID="{47E77C6D-2FC1-46E6-BB26-A9DF7FC2BAD2}" presName="parTxOnlySpace" presStyleCnt="0"/>
      <dgm:spPr/>
    </dgm:pt>
    <dgm:pt modelId="{6EF4711A-7539-487A-9E94-CCB718C2F58C}" type="pres">
      <dgm:prSet presAssocID="{8DA0429A-001E-4996-93A2-464634D1B3F7}" presName="parTxOnly" presStyleLbl="node1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B952F8B-E6FA-49F0-843E-429C31CE5CB6}" type="pres">
      <dgm:prSet presAssocID="{F1609CE3-A58E-4F90-AD3B-C48CCF8BED01}" presName="parTxOnlySpace" presStyleCnt="0"/>
      <dgm:spPr/>
    </dgm:pt>
    <dgm:pt modelId="{B0AEED66-A9F6-465F-A57C-8229AD7F5C57}" type="pres">
      <dgm:prSet presAssocID="{0263D2E9-F69F-4E44-94A5-4953EBF654EE}" presName="parTxOnly" presStyleLbl="node1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9A30BEB-991F-43C7-A824-906F62CBCA41}" type="pres">
      <dgm:prSet presAssocID="{483BE334-D698-4E7B-92CB-2707F1A11B55}" presName="parTxOnlySpace" presStyleCnt="0"/>
      <dgm:spPr/>
    </dgm:pt>
    <dgm:pt modelId="{B5EDF7E4-C965-4823-862D-34E9B55B762A}" type="pres">
      <dgm:prSet presAssocID="{00B44758-3EE8-4F90-8B87-94F0F64C3759}" presName="parTxOnly" presStyleLbl="node1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CED0866-8008-4B8D-9CF2-0414827858BF}" type="presOf" srcId="{4655E51F-8862-4FF3-AB37-362E793AE7E8}" destId="{BD80286A-C9F2-4410-BA0B-32E19C93EB5D}" srcOrd="0" destOrd="0" presId="urn:microsoft.com/office/officeart/2005/8/layout/chevron1"/>
    <dgm:cxn modelId="{9281E044-04DD-42D1-B9F8-9F678276402C}" type="presOf" srcId="{1C4D0E2C-8436-48B7-864C-AD0128C90B52}" destId="{21E54DE3-7EFD-43A0-A28B-A9E4C7E28D8D}" srcOrd="0" destOrd="0" presId="urn:microsoft.com/office/officeart/2005/8/layout/chevron1"/>
    <dgm:cxn modelId="{449EF53F-1A0C-419E-AB46-6FD860AA9EDE}" type="presOf" srcId="{1E20DDD6-120B-4216-8E46-FCB968D5901B}" destId="{6DCD237C-6DFD-44EE-BEE9-0D20C1A156D8}" srcOrd="0" destOrd="0" presId="urn:microsoft.com/office/officeart/2005/8/layout/chevron1"/>
    <dgm:cxn modelId="{8DB5E91A-A441-4178-B5D8-FEE8BBD8795B}" srcId="{BBFEDE4B-E4B1-48A6-9150-3E09ADBFECC7}" destId="{1C4D0E2C-8436-48B7-864C-AD0128C90B52}" srcOrd="3" destOrd="0" parTransId="{4354AC7A-42AB-48B7-A7C1-540D6269DDFC}" sibTransId="{647333A0-5217-4BD9-A6CA-3FFC2D4938D7}"/>
    <dgm:cxn modelId="{B42F2C17-4C08-4774-811D-4F3BE0B44FD3}" srcId="{BBFEDE4B-E4B1-48A6-9150-3E09ADBFECC7}" destId="{0263D2E9-F69F-4E44-94A5-4953EBF654EE}" srcOrd="7" destOrd="0" parTransId="{3D0EB2A3-2B14-4D23-BC6E-BC2D3A3394DE}" sibTransId="{483BE334-D698-4E7B-92CB-2707F1A11B55}"/>
    <dgm:cxn modelId="{BB092D3D-4D5D-4327-A472-9F20CC591C48}" type="presOf" srcId="{F1B4AE7A-0C87-46F9-B1C4-82A358659B21}" destId="{9EF25B53-7222-4B52-BE4A-DBE2A703F821}" srcOrd="0" destOrd="0" presId="urn:microsoft.com/office/officeart/2005/8/layout/chevron1"/>
    <dgm:cxn modelId="{CA7B88FD-9E1F-4504-AADD-986573E55C13}" type="presOf" srcId="{0263D2E9-F69F-4E44-94A5-4953EBF654EE}" destId="{B0AEED66-A9F6-465F-A57C-8229AD7F5C57}" srcOrd="0" destOrd="0" presId="urn:microsoft.com/office/officeart/2005/8/layout/chevron1"/>
    <dgm:cxn modelId="{C3F2D835-F73B-4580-838D-D176CD5BD30F}" type="presOf" srcId="{BBFEDE4B-E4B1-48A6-9150-3E09ADBFECC7}" destId="{5218149C-EE07-4B4C-B919-45F3BAEA0AC7}" srcOrd="0" destOrd="0" presId="urn:microsoft.com/office/officeart/2005/8/layout/chevron1"/>
    <dgm:cxn modelId="{194FDBAD-28D1-4F51-9495-48667A8C1D8B}" srcId="{BBFEDE4B-E4B1-48A6-9150-3E09ADBFECC7}" destId="{F1B4AE7A-0C87-46F9-B1C4-82A358659B21}" srcOrd="5" destOrd="0" parTransId="{A4A8F0E9-A833-4DB0-BEDC-FD64AC05ED02}" sibTransId="{47E77C6D-2FC1-46E6-BB26-A9DF7FC2BAD2}"/>
    <dgm:cxn modelId="{3F3B41CF-792F-4205-9E91-FB137AD58C02}" srcId="{BBFEDE4B-E4B1-48A6-9150-3E09ADBFECC7}" destId="{1E20DDD6-120B-4216-8E46-FCB968D5901B}" srcOrd="2" destOrd="0" parTransId="{CD7E45FD-22A2-4BE8-980D-9E4DFA5B3D07}" sibTransId="{E1E21F8D-8C37-4EC3-935D-765D51F30100}"/>
    <dgm:cxn modelId="{CA2DD1F4-0AAA-4CEA-A6F4-E14573735250}" type="presOf" srcId="{8DA0429A-001E-4996-93A2-464634D1B3F7}" destId="{6EF4711A-7539-487A-9E94-CCB718C2F58C}" srcOrd="0" destOrd="0" presId="urn:microsoft.com/office/officeart/2005/8/layout/chevron1"/>
    <dgm:cxn modelId="{C404D3EB-AFCD-4975-92D1-D8E2598F953F}" type="presOf" srcId="{00B44758-3EE8-4F90-8B87-94F0F64C3759}" destId="{B5EDF7E4-C965-4823-862D-34E9B55B762A}" srcOrd="0" destOrd="0" presId="urn:microsoft.com/office/officeart/2005/8/layout/chevron1"/>
    <dgm:cxn modelId="{7B0B8140-55B7-4EF1-B819-7B43054C5809}" srcId="{BBFEDE4B-E4B1-48A6-9150-3E09ADBFECC7}" destId="{1D08F31F-259F-4164-B1C8-28526936C294}" srcOrd="1" destOrd="0" parTransId="{CBC26A64-B6DA-4FDD-955B-7129CBB11CAD}" sibTransId="{62206C5D-59E2-4826-BDC6-2DCC6404D557}"/>
    <dgm:cxn modelId="{0A4369B2-3FB1-402D-B25A-2599E1FDD29C}" srcId="{BBFEDE4B-E4B1-48A6-9150-3E09ADBFECC7}" destId="{4655E51F-8862-4FF3-AB37-362E793AE7E8}" srcOrd="4" destOrd="0" parTransId="{91BC4577-8247-4BF3-997E-EF222D52893A}" sibTransId="{35B4A2AC-F113-4656-AC18-5A1A2F7B8890}"/>
    <dgm:cxn modelId="{59DA59D9-B861-4A3F-B1F8-2B63BAE69306}" srcId="{BBFEDE4B-E4B1-48A6-9150-3E09ADBFECC7}" destId="{8DA0429A-001E-4996-93A2-464634D1B3F7}" srcOrd="6" destOrd="0" parTransId="{18516462-AA85-48CD-8348-124A43048A68}" sibTransId="{F1609CE3-A58E-4F90-AD3B-C48CCF8BED01}"/>
    <dgm:cxn modelId="{AD115D44-8934-48DD-B6B3-4C4AA6090655}" type="presOf" srcId="{A5A594F2-1D67-4DBE-B6F7-D7E7D1D97E3C}" destId="{CFA0084D-6CCA-42EA-8B57-D9E92B5B9D89}" srcOrd="0" destOrd="0" presId="urn:microsoft.com/office/officeart/2005/8/layout/chevron1"/>
    <dgm:cxn modelId="{6DF546C1-E7DA-4F91-93C8-D9E690AE09A7}" srcId="{BBFEDE4B-E4B1-48A6-9150-3E09ADBFECC7}" destId="{A5A594F2-1D67-4DBE-B6F7-D7E7D1D97E3C}" srcOrd="0" destOrd="0" parTransId="{987B055B-E3CB-477B-82A9-C57BAA27F4DB}" sibTransId="{7715B2C0-7045-430E-8E7B-B67FB50EFDC8}"/>
    <dgm:cxn modelId="{65C7063F-F526-40BA-AC07-5344BDA60FD8}" srcId="{BBFEDE4B-E4B1-48A6-9150-3E09ADBFECC7}" destId="{00B44758-3EE8-4F90-8B87-94F0F64C3759}" srcOrd="8" destOrd="0" parTransId="{25583DE1-CC5A-4E45-B99C-47F92ABA9E70}" sibTransId="{95357B04-0C65-4E5B-87CF-4BD16B4A13FB}"/>
    <dgm:cxn modelId="{084C2B91-8AAF-42A8-A5DF-51EE1D79552B}" type="presOf" srcId="{1D08F31F-259F-4164-B1C8-28526936C294}" destId="{5ADCEAFD-B3FE-4879-BED8-EBAAF9DDBE29}" srcOrd="0" destOrd="0" presId="urn:microsoft.com/office/officeart/2005/8/layout/chevron1"/>
    <dgm:cxn modelId="{E8845B3A-D9E9-4282-9D4A-08B27834CB36}" type="presParOf" srcId="{5218149C-EE07-4B4C-B919-45F3BAEA0AC7}" destId="{CFA0084D-6CCA-42EA-8B57-D9E92B5B9D89}" srcOrd="0" destOrd="0" presId="urn:microsoft.com/office/officeart/2005/8/layout/chevron1"/>
    <dgm:cxn modelId="{A62C75AA-DDD2-41ED-BE42-933EAAD6AFCD}" type="presParOf" srcId="{5218149C-EE07-4B4C-B919-45F3BAEA0AC7}" destId="{0A12823A-A164-4F7F-A574-1C14720BF3BA}" srcOrd="1" destOrd="0" presId="urn:microsoft.com/office/officeart/2005/8/layout/chevron1"/>
    <dgm:cxn modelId="{066D9FFE-3E17-492F-98D1-1FB4A3225751}" type="presParOf" srcId="{5218149C-EE07-4B4C-B919-45F3BAEA0AC7}" destId="{5ADCEAFD-B3FE-4879-BED8-EBAAF9DDBE29}" srcOrd="2" destOrd="0" presId="urn:microsoft.com/office/officeart/2005/8/layout/chevron1"/>
    <dgm:cxn modelId="{A5156D41-593E-4890-9EFA-C39180C37892}" type="presParOf" srcId="{5218149C-EE07-4B4C-B919-45F3BAEA0AC7}" destId="{18F5C3DE-20A0-48A2-B0E3-91DBB9F50D48}" srcOrd="3" destOrd="0" presId="urn:microsoft.com/office/officeart/2005/8/layout/chevron1"/>
    <dgm:cxn modelId="{9FC13C0D-892A-4007-AD4B-87DAF0579447}" type="presParOf" srcId="{5218149C-EE07-4B4C-B919-45F3BAEA0AC7}" destId="{6DCD237C-6DFD-44EE-BEE9-0D20C1A156D8}" srcOrd="4" destOrd="0" presId="urn:microsoft.com/office/officeart/2005/8/layout/chevron1"/>
    <dgm:cxn modelId="{2544B76C-6183-4BFA-8445-B9E3FEB7A31A}" type="presParOf" srcId="{5218149C-EE07-4B4C-B919-45F3BAEA0AC7}" destId="{71DD05C8-9F15-4EC4-96B3-F515855EE4FA}" srcOrd="5" destOrd="0" presId="urn:microsoft.com/office/officeart/2005/8/layout/chevron1"/>
    <dgm:cxn modelId="{D7A1CDA2-B93D-40A7-A287-26D021690F2E}" type="presParOf" srcId="{5218149C-EE07-4B4C-B919-45F3BAEA0AC7}" destId="{21E54DE3-7EFD-43A0-A28B-A9E4C7E28D8D}" srcOrd="6" destOrd="0" presId="urn:microsoft.com/office/officeart/2005/8/layout/chevron1"/>
    <dgm:cxn modelId="{E4454C91-76CC-4BB9-B9DD-C4B4FB1284DB}" type="presParOf" srcId="{5218149C-EE07-4B4C-B919-45F3BAEA0AC7}" destId="{BC47288C-0D3B-4CFA-99DD-5EDB0F707512}" srcOrd="7" destOrd="0" presId="urn:microsoft.com/office/officeart/2005/8/layout/chevron1"/>
    <dgm:cxn modelId="{8E3C06CD-6825-48CE-B5FE-BE92CA0E91CA}" type="presParOf" srcId="{5218149C-EE07-4B4C-B919-45F3BAEA0AC7}" destId="{BD80286A-C9F2-4410-BA0B-32E19C93EB5D}" srcOrd="8" destOrd="0" presId="urn:microsoft.com/office/officeart/2005/8/layout/chevron1"/>
    <dgm:cxn modelId="{6D6056F7-3C84-4E9F-9E12-50743F9B5201}" type="presParOf" srcId="{5218149C-EE07-4B4C-B919-45F3BAEA0AC7}" destId="{237C6DCC-1551-4E8F-912F-4133FD594CAB}" srcOrd="9" destOrd="0" presId="urn:microsoft.com/office/officeart/2005/8/layout/chevron1"/>
    <dgm:cxn modelId="{2111E42C-2B2A-4825-A228-D71CB27DDCD8}" type="presParOf" srcId="{5218149C-EE07-4B4C-B919-45F3BAEA0AC7}" destId="{9EF25B53-7222-4B52-BE4A-DBE2A703F821}" srcOrd="10" destOrd="0" presId="urn:microsoft.com/office/officeart/2005/8/layout/chevron1"/>
    <dgm:cxn modelId="{4C0486DE-2571-4DCC-867D-18C6FEAA66B3}" type="presParOf" srcId="{5218149C-EE07-4B4C-B919-45F3BAEA0AC7}" destId="{498F1263-D356-46B1-8E19-DFC1076C4439}" srcOrd="11" destOrd="0" presId="urn:microsoft.com/office/officeart/2005/8/layout/chevron1"/>
    <dgm:cxn modelId="{2EB88249-DC56-4682-A18B-1F081A0C0823}" type="presParOf" srcId="{5218149C-EE07-4B4C-B919-45F3BAEA0AC7}" destId="{6EF4711A-7539-487A-9E94-CCB718C2F58C}" srcOrd="12" destOrd="0" presId="urn:microsoft.com/office/officeart/2005/8/layout/chevron1"/>
    <dgm:cxn modelId="{0AB351C8-8106-4397-8EC8-58CB6F236EF1}" type="presParOf" srcId="{5218149C-EE07-4B4C-B919-45F3BAEA0AC7}" destId="{9B952F8B-E6FA-49F0-843E-429C31CE5CB6}" srcOrd="13" destOrd="0" presId="urn:microsoft.com/office/officeart/2005/8/layout/chevron1"/>
    <dgm:cxn modelId="{8A2FBCB3-EA1C-4F16-B67C-5E79D05647B2}" type="presParOf" srcId="{5218149C-EE07-4B4C-B919-45F3BAEA0AC7}" destId="{B0AEED66-A9F6-465F-A57C-8229AD7F5C57}" srcOrd="14" destOrd="0" presId="urn:microsoft.com/office/officeart/2005/8/layout/chevron1"/>
    <dgm:cxn modelId="{7D10935D-A43A-4603-BE40-E499EA9EB3F4}" type="presParOf" srcId="{5218149C-EE07-4B4C-B919-45F3BAEA0AC7}" destId="{C9A30BEB-991F-43C7-A824-906F62CBCA41}" srcOrd="15" destOrd="0" presId="urn:microsoft.com/office/officeart/2005/8/layout/chevron1"/>
    <dgm:cxn modelId="{4606A71B-09A5-4842-93A5-6E0B893545D5}" type="presParOf" srcId="{5218149C-EE07-4B4C-B919-45F3BAEA0AC7}" destId="{B5EDF7E4-C965-4823-862D-34E9B55B762A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7A8438-693F-418B-A584-C46079833AE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/>
        </a:p>
      </dgm:t>
    </dgm:pt>
    <dgm:pt modelId="{4092FA55-E362-479F-A038-493115351394}" type="parTrans" cxnId="{D7A15B02-143E-423D-82F9-E86FEFC5052F}">
      <dgm:prSet/>
      <dgm:spPr/>
      <dgm:t>
        <a:bodyPr/>
        <a:lstStyle/>
        <a:p>
          <a:endParaRPr lang="en-CA"/>
        </a:p>
      </dgm:t>
    </dgm:pt>
    <dgm:pt modelId="{08E3CD3C-1078-471E-ABF2-F427769669F1}">
      <dgm:prSet phldrT="[Text]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fr-CA" b="1" noProof="0" dirty="0"/>
            <a:t>Point de contrôle 1</a:t>
          </a:r>
          <a:r>
            <a:rPr lang="fr-CA" noProof="0" dirty="0"/>
            <a:t> </a:t>
          </a:r>
        </a:p>
        <a:p>
          <a:pPr>
            <a:lnSpc>
              <a:spcPct val="100000"/>
            </a:lnSpc>
            <a:spcAft>
              <a:spcPct val="0"/>
            </a:spcAft>
          </a:pPr>
          <a:r>
            <a:rPr lang="fr-CA" i="1" noProof="0" dirty="0"/>
            <a:t>Nous montrer</a:t>
          </a:r>
        </a:p>
      </dgm:t>
    </dgm:pt>
    <dgm:pt modelId="{47B43ACD-3E11-4FF7-A5B5-EF923FA65A15}" type="sibTrans" cxnId="{D7A15B02-143E-423D-82F9-E86FEFC5052F}">
      <dgm:prSet/>
      <dgm:spPr/>
      <dgm:t>
        <a:bodyPr/>
        <a:lstStyle/>
        <a:p>
          <a:endParaRPr lang="en-CA"/>
        </a:p>
      </dgm:t>
    </dgm:pt>
    <dgm:pt modelId="{5322D759-B51B-4DE5-951B-B03188FDAB0A}" type="parTrans" cxnId="{C66FD10F-95D2-4535-A78D-8A0E7EDAB9C3}">
      <dgm:prSet/>
      <dgm:spPr/>
      <dgm:t>
        <a:bodyPr/>
        <a:lstStyle/>
        <a:p>
          <a:endParaRPr lang="en-CA"/>
        </a:p>
      </dgm:t>
    </dgm:pt>
    <dgm:pt modelId="{10363816-D579-4A14-9BDC-B54EFF6DF5A3}">
      <dgm:prSet phldrT="[Text]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fr-CA" b="1" noProof="0" dirty="0"/>
            <a:t>Point de contrôle 2 </a:t>
          </a:r>
        </a:p>
        <a:p>
          <a:pPr>
            <a:lnSpc>
              <a:spcPct val="100000"/>
            </a:lnSpc>
            <a:spcAft>
              <a:spcPct val="0"/>
            </a:spcAft>
          </a:pPr>
          <a:r>
            <a:rPr lang="fr-CA" i="1" noProof="0" dirty="0"/>
            <a:t>Nous laisser faire</a:t>
          </a:r>
        </a:p>
      </dgm:t>
    </dgm:pt>
    <dgm:pt modelId="{3FC3F76F-4B75-4336-AD03-9C1FAF266A16}" type="sibTrans" cxnId="{C66FD10F-95D2-4535-A78D-8A0E7EDAB9C3}">
      <dgm:prSet/>
      <dgm:spPr/>
      <dgm:t>
        <a:bodyPr/>
        <a:lstStyle/>
        <a:p>
          <a:endParaRPr lang="en-CA"/>
        </a:p>
      </dgm:t>
    </dgm:pt>
    <dgm:pt modelId="{125769D4-7A81-414A-9CDC-3BACFACCB0C3}" type="parTrans" cxnId="{A18B1DE6-0E50-4B83-9F9E-5E7BE5092D53}">
      <dgm:prSet/>
      <dgm:spPr/>
      <dgm:t>
        <a:bodyPr/>
        <a:lstStyle/>
        <a:p>
          <a:endParaRPr lang="en-CA"/>
        </a:p>
      </dgm:t>
    </dgm:pt>
    <dgm:pt modelId="{C551C0F7-391E-4199-A332-643543FD1400}">
      <dgm:prSet phldrT="[Text]"/>
      <dgm:spPr/>
      <dgm:t>
        <a:bodyPr/>
        <a:lstStyle/>
        <a:p>
          <a:pPr>
            <a:lnSpc>
              <a:spcPct val="100000"/>
            </a:lnSpc>
            <a:spcAft>
              <a:spcPct val="0"/>
            </a:spcAft>
          </a:pPr>
          <a:r>
            <a:rPr lang="fr-CA" b="1" noProof="0" dirty="0"/>
            <a:t>Point de contrôle 3</a:t>
          </a:r>
        </a:p>
        <a:p>
          <a:pPr>
            <a:lnSpc>
              <a:spcPct val="100000"/>
            </a:lnSpc>
            <a:spcAft>
              <a:spcPct val="0"/>
            </a:spcAft>
          </a:pPr>
          <a:r>
            <a:rPr lang="fr-CA" i="1" noProof="0" dirty="0"/>
            <a:t>Nous convaincre</a:t>
          </a:r>
        </a:p>
      </dgm:t>
    </dgm:pt>
    <dgm:pt modelId="{7BED09FD-333B-435C-A15A-5C5AE63977B0}" type="sibTrans" cxnId="{A18B1DE6-0E50-4B83-9F9E-5E7BE5092D53}">
      <dgm:prSet/>
      <dgm:spPr/>
      <dgm:t>
        <a:bodyPr/>
        <a:lstStyle/>
        <a:p>
          <a:endParaRPr lang="en-CA"/>
        </a:p>
      </dgm:t>
    </dgm:pt>
    <dgm:pt modelId="{245D7E26-D45F-4049-A16E-2B42B3E1CF70}" type="pres">
      <dgm:prSet presAssocID="{977A8438-693F-418B-A584-C46079833A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DEA26FF-7A55-4D83-8AEA-59E78C8AEC93}" type="pres">
      <dgm:prSet presAssocID="{08E3CD3C-1078-471E-ABF2-F427769669F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84B61C5-B95F-4F02-B6B8-A11E864511F0}" type="pres">
      <dgm:prSet presAssocID="{47B43ACD-3E11-4FF7-A5B5-EF923FA65A15}" presName="parTxOnlySpace" presStyleCnt="0"/>
      <dgm:spPr/>
    </dgm:pt>
    <dgm:pt modelId="{75B7CF3B-AA6A-4588-AEBA-F205AC15D90F}" type="pres">
      <dgm:prSet presAssocID="{10363816-D579-4A14-9BDC-B54EFF6DF5A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460018E-340F-4CEE-B206-00B159068B74}" type="pres">
      <dgm:prSet presAssocID="{3FC3F76F-4B75-4336-AD03-9C1FAF266A16}" presName="parTxOnlySpace" presStyleCnt="0"/>
      <dgm:spPr/>
    </dgm:pt>
    <dgm:pt modelId="{7CFF15B2-95C3-4954-8CFE-2BA16B298D61}" type="pres">
      <dgm:prSet presAssocID="{C551C0F7-391E-4199-A332-643543FD140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ED0F5CDD-49CD-40E7-8233-841EDC59B068}" type="presOf" srcId="{977A8438-693F-418B-A584-C46079833AE1}" destId="{245D7E26-D45F-4049-A16E-2B42B3E1CF70}" srcOrd="0" destOrd="0" presId="urn:microsoft.com/office/officeart/2005/8/layout/chevron1"/>
    <dgm:cxn modelId="{27935540-214F-4831-8146-3DB44A198459}" type="presOf" srcId="{C551C0F7-391E-4199-A332-643543FD1400}" destId="{7CFF15B2-95C3-4954-8CFE-2BA16B298D61}" srcOrd="0" destOrd="0" presId="urn:microsoft.com/office/officeart/2005/8/layout/chevron1"/>
    <dgm:cxn modelId="{D7A15B02-143E-423D-82F9-E86FEFC5052F}" srcId="{977A8438-693F-418B-A584-C46079833AE1}" destId="{08E3CD3C-1078-471E-ABF2-F427769669F1}" srcOrd="0" destOrd="0" parTransId="{4092FA55-E362-479F-A038-493115351394}" sibTransId="{47B43ACD-3E11-4FF7-A5B5-EF923FA65A15}"/>
    <dgm:cxn modelId="{C66FD10F-95D2-4535-A78D-8A0E7EDAB9C3}" srcId="{977A8438-693F-418B-A584-C46079833AE1}" destId="{10363816-D579-4A14-9BDC-B54EFF6DF5A3}" srcOrd="1" destOrd="0" parTransId="{5322D759-B51B-4DE5-951B-B03188FDAB0A}" sibTransId="{3FC3F76F-4B75-4336-AD03-9C1FAF266A16}"/>
    <dgm:cxn modelId="{A18B1DE6-0E50-4B83-9F9E-5E7BE5092D53}" srcId="{977A8438-693F-418B-A584-C46079833AE1}" destId="{C551C0F7-391E-4199-A332-643543FD1400}" srcOrd="2" destOrd="0" parTransId="{125769D4-7A81-414A-9CDC-3BACFACCB0C3}" sibTransId="{7BED09FD-333B-435C-A15A-5C5AE63977B0}"/>
    <dgm:cxn modelId="{D79CB45C-AFEB-4730-9497-E6CCA98FC7DE}" type="presOf" srcId="{10363816-D579-4A14-9BDC-B54EFF6DF5A3}" destId="{75B7CF3B-AA6A-4588-AEBA-F205AC15D90F}" srcOrd="0" destOrd="0" presId="urn:microsoft.com/office/officeart/2005/8/layout/chevron1"/>
    <dgm:cxn modelId="{2AA21BAC-6B21-43A2-89A6-3BCA8000253D}" type="presOf" srcId="{08E3CD3C-1078-471E-ABF2-F427769669F1}" destId="{CDEA26FF-7A55-4D83-8AEA-59E78C8AEC93}" srcOrd="0" destOrd="0" presId="urn:microsoft.com/office/officeart/2005/8/layout/chevron1"/>
    <dgm:cxn modelId="{A488750C-9286-411C-B677-3661BC5B5C26}" type="presParOf" srcId="{245D7E26-D45F-4049-A16E-2B42B3E1CF70}" destId="{CDEA26FF-7A55-4D83-8AEA-59E78C8AEC93}" srcOrd="0" destOrd="0" presId="urn:microsoft.com/office/officeart/2005/8/layout/chevron1"/>
    <dgm:cxn modelId="{F84D67DB-DD94-458B-B990-58D079CB55B8}" type="presParOf" srcId="{245D7E26-D45F-4049-A16E-2B42B3E1CF70}" destId="{A84B61C5-B95F-4F02-B6B8-A11E864511F0}" srcOrd="1" destOrd="0" presId="urn:microsoft.com/office/officeart/2005/8/layout/chevron1"/>
    <dgm:cxn modelId="{18E99978-16E0-47AA-B529-E0B7CD2C15CD}" type="presParOf" srcId="{245D7E26-D45F-4049-A16E-2B42B3E1CF70}" destId="{75B7CF3B-AA6A-4588-AEBA-F205AC15D90F}" srcOrd="2" destOrd="0" presId="urn:microsoft.com/office/officeart/2005/8/layout/chevron1"/>
    <dgm:cxn modelId="{15741CEE-3623-46C7-BDCF-06E8676D0831}" type="presParOf" srcId="{245D7E26-D45F-4049-A16E-2B42B3E1CF70}" destId="{D460018E-340F-4CEE-B206-00B159068B74}" srcOrd="3" destOrd="0" presId="urn:microsoft.com/office/officeart/2005/8/layout/chevron1"/>
    <dgm:cxn modelId="{A7DD39FA-406C-4776-B538-1F5DD6C64998}" type="presParOf" srcId="{245D7E26-D45F-4049-A16E-2B42B3E1CF70}" destId="{7CFF15B2-95C3-4954-8CFE-2BA16B298D6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FEDE4B-E4B1-48A6-9150-3E09ADBFECC7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1E20DDD6-120B-4216-8E46-FCB968D5901B}">
      <dgm:prSet phldrT="[Text]"/>
      <dgm:spPr/>
      <dgm:t>
        <a:bodyPr/>
        <a:lstStyle/>
        <a:p>
          <a:endParaRPr lang="en-CA" dirty="0"/>
        </a:p>
      </dgm:t>
    </dgm:pt>
    <dgm:pt modelId="{CD7E45FD-22A2-4BE8-980D-9E4DFA5B3D07}" type="parTrans" cxnId="{3F3B41CF-792F-4205-9E91-FB137AD58C02}">
      <dgm:prSet/>
      <dgm:spPr/>
      <dgm:t>
        <a:bodyPr/>
        <a:lstStyle/>
        <a:p>
          <a:endParaRPr lang="en-CA"/>
        </a:p>
      </dgm:t>
    </dgm:pt>
    <dgm:pt modelId="{E1E21F8D-8C37-4EC3-935D-765D51F30100}" type="sibTrans" cxnId="{3F3B41CF-792F-4205-9E91-FB137AD58C02}">
      <dgm:prSet/>
      <dgm:spPr/>
      <dgm:t>
        <a:bodyPr/>
        <a:lstStyle/>
        <a:p>
          <a:endParaRPr lang="en-CA"/>
        </a:p>
      </dgm:t>
    </dgm:pt>
    <dgm:pt modelId="{A5A594F2-1D67-4DBE-B6F7-D7E7D1D97E3C}">
      <dgm:prSet phldrT="[Text]"/>
      <dgm:spPr/>
      <dgm:t>
        <a:bodyPr/>
        <a:lstStyle/>
        <a:p>
          <a:endParaRPr lang="en-CA" dirty="0"/>
        </a:p>
      </dgm:t>
    </dgm:pt>
    <dgm:pt modelId="{987B055B-E3CB-477B-82A9-C57BAA27F4DB}" type="parTrans" cxnId="{6DF546C1-E7DA-4F91-93C8-D9E690AE09A7}">
      <dgm:prSet/>
      <dgm:spPr/>
      <dgm:t>
        <a:bodyPr/>
        <a:lstStyle/>
        <a:p>
          <a:endParaRPr lang="en-CA"/>
        </a:p>
      </dgm:t>
    </dgm:pt>
    <dgm:pt modelId="{7715B2C0-7045-430E-8E7B-B67FB50EFDC8}" type="sibTrans" cxnId="{6DF546C1-E7DA-4F91-93C8-D9E690AE09A7}">
      <dgm:prSet/>
      <dgm:spPr/>
      <dgm:t>
        <a:bodyPr/>
        <a:lstStyle/>
        <a:p>
          <a:endParaRPr lang="en-CA"/>
        </a:p>
      </dgm:t>
    </dgm:pt>
    <dgm:pt modelId="{1D08F31F-259F-4164-B1C8-28526936C294}">
      <dgm:prSet phldrT="[Text]"/>
      <dgm:spPr/>
      <dgm:t>
        <a:bodyPr/>
        <a:lstStyle/>
        <a:p>
          <a:endParaRPr lang="en-CA" dirty="0"/>
        </a:p>
      </dgm:t>
    </dgm:pt>
    <dgm:pt modelId="{CBC26A64-B6DA-4FDD-955B-7129CBB11CAD}" type="parTrans" cxnId="{7B0B8140-55B7-4EF1-B819-7B43054C5809}">
      <dgm:prSet/>
      <dgm:spPr/>
      <dgm:t>
        <a:bodyPr/>
        <a:lstStyle/>
        <a:p>
          <a:endParaRPr lang="en-CA"/>
        </a:p>
      </dgm:t>
    </dgm:pt>
    <dgm:pt modelId="{62206C5D-59E2-4826-BDC6-2DCC6404D557}" type="sibTrans" cxnId="{7B0B8140-55B7-4EF1-B819-7B43054C5809}">
      <dgm:prSet/>
      <dgm:spPr/>
      <dgm:t>
        <a:bodyPr/>
        <a:lstStyle/>
        <a:p>
          <a:endParaRPr lang="en-CA"/>
        </a:p>
      </dgm:t>
    </dgm:pt>
    <dgm:pt modelId="{F8CC2783-BCE3-4A40-8A31-B0B3DA3C0C46}">
      <dgm:prSet phldrT="[Text]"/>
      <dgm:spPr/>
      <dgm:t>
        <a:bodyPr/>
        <a:lstStyle/>
        <a:p>
          <a:endParaRPr lang="en-CA" dirty="0"/>
        </a:p>
      </dgm:t>
    </dgm:pt>
    <dgm:pt modelId="{1F399872-6B95-418A-A9E5-A87AA26BF677}" type="parTrans" cxnId="{3C6FB3C2-0A57-4A1F-96DD-91DDC387EA21}">
      <dgm:prSet/>
      <dgm:spPr/>
      <dgm:t>
        <a:bodyPr/>
        <a:lstStyle/>
        <a:p>
          <a:endParaRPr lang="en-CA"/>
        </a:p>
      </dgm:t>
    </dgm:pt>
    <dgm:pt modelId="{F4852C11-0F1B-4DD3-9124-01BFA881802C}" type="sibTrans" cxnId="{3C6FB3C2-0A57-4A1F-96DD-91DDC387EA21}">
      <dgm:prSet/>
      <dgm:spPr/>
      <dgm:t>
        <a:bodyPr/>
        <a:lstStyle/>
        <a:p>
          <a:endParaRPr lang="en-CA"/>
        </a:p>
      </dgm:t>
    </dgm:pt>
    <dgm:pt modelId="{7B6E8743-5BCF-4736-BEEE-F24F9838B0E1}">
      <dgm:prSet phldrT="[Text]"/>
      <dgm:spPr/>
      <dgm:t>
        <a:bodyPr/>
        <a:lstStyle/>
        <a:p>
          <a:endParaRPr lang="en-CA" dirty="0"/>
        </a:p>
      </dgm:t>
    </dgm:pt>
    <dgm:pt modelId="{841CEF3D-6D0C-49A8-81C0-37765C58836B}" type="parTrans" cxnId="{650AE977-01A4-4B14-B6D3-7332A7372F23}">
      <dgm:prSet/>
      <dgm:spPr/>
      <dgm:t>
        <a:bodyPr/>
        <a:lstStyle/>
        <a:p>
          <a:endParaRPr lang="en-CA"/>
        </a:p>
      </dgm:t>
    </dgm:pt>
    <dgm:pt modelId="{20B242A5-1D1D-44D7-9B57-3379C49A84BE}" type="sibTrans" cxnId="{650AE977-01A4-4B14-B6D3-7332A7372F23}">
      <dgm:prSet/>
      <dgm:spPr/>
      <dgm:t>
        <a:bodyPr/>
        <a:lstStyle/>
        <a:p>
          <a:endParaRPr lang="en-CA"/>
        </a:p>
      </dgm:t>
    </dgm:pt>
    <dgm:pt modelId="{5218149C-EE07-4B4C-B919-45F3BAEA0AC7}" type="pres">
      <dgm:prSet presAssocID="{BBFEDE4B-E4B1-48A6-9150-3E09ADBFECC7}" presName="Name0" presStyleCnt="0">
        <dgm:presLayoutVars>
          <dgm:dir/>
          <dgm:animLvl val="lvl"/>
          <dgm:resizeHandles val="exact"/>
        </dgm:presLayoutVars>
      </dgm:prSet>
      <dgm:spPr/>
    </dgm:pt>
    <dgm:pt modelId="{CFA0084D-6CCA-42EA-8B57-D9E92B5B9D89}" type="pres">
      <dgm:prSet presAssocID="{A5A594F2-1D67-4DBE-B6F7-D7E7D1D97E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A12823A-A164-4F7F-A574-1C14720BF3BA}" type="pres">
      <dgm:prSet presAssocID="{7715B2C0-7045-430E-8E7B-B67FB50EFDC8}" presName="parTxOnlySpace" presStyleCnt="0"/>
      <dgm:spPr/>
    </dgm:pt>
    <dgm:pt modelId="{5ADCEAFD-B3FE-4879-BED8-EBAAF9DDBE29}" type="pres">
      <dgm:prSet presAssocID="{1D08F31F-259F-4164-B1C8-28526936C29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F5C3DE-20A0-48A2-B0E3-91DBB9F50D48}" type="pres">
      <dgm:prSet presAssocID="{62206C5D-59E2-4826-BDC6-2DCC6404D557}" presName="parTxOnlySpace" presStyleCnt="0"/>
      <dgm:spPr/>
    </dgm:pt>
    <dgm:pt modelId="{1C5AB525-25A8-4CDC-A96D-66383B30B86D}" type="pres">
      <dgm:prSet presAssocID="{F8CC2783-BCE3-4A40-8A31-B0B3DA3C0C46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52FD37B-217E-4485-BB47-A3D64630C249}" type="pres">
      <dgm:prSet presAssocID="{F4852C11-0F1B-4DD3-9124-01BFA881802C}" presName="parTxOnlySpace" presStyleCnt="0"/>
      <dgm:spPr/>
    </dgm:pt>
    <dgm:pt modelId="{AC61EA22-D140-4EC5-843A-5E5EE1C47E1B}" type="pres">
      <dgm:prSet presAssocID="{7B6E8743-5BCF-4736-BEEE-F24F9838B0E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D7D9D62-53BC-4521-88AB-64F75141BC63}" type="pres">
      <dgm:prSet presAssocID="{20B242A5-1D1D-44D7-9B57-3379C49A84BE}" presName="parTxOnlySpace" presStyleCnt="0"/>
      <dgm:spPr/>
    </dgm:pt>
    <dgm:pt modelId="{6DCD237C-6DFD-44EE-BEE9-0D20C1A156D8}" type="pres">
      <dgm:prSet presAssocID="{1E20DDD6-120B-4216-8E46-FCB968D5901B}" presName="parTxOnly" presStyleLbl="node1" presStyleIdx="4" presStyleCnt="5" custLinFactNeighborY="-7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50AE977-01A4-4B14-B6D3-7332A7372F23}" srcId="{BBFEDE4B-E4B1-48A6-9150-3E09ADBFECC7}" destId="{7B6E8743-5BCF-4736-BEEE-F24F9838B0E1}" srcOrd="3" destOrd="0" parTransId="{841CEF3D-6D0C-49A8-81C0-37765C58836B}" sibTransId="{20B242A5-1D1D-44D7-9B57-3379C49A84BE}"/>
    <dgm:cxn modelId="{0810527F-EB45-4C6B-B554-632FE14C362E}" type="presOf" srcId="{A5A594F2-1D67-4DBE-B6F7-D7E7D1D97E3C}" destId="{CFA0084D-6CCA-42EA-8B57-D9E92B5B9D89}" srcOrd="0" destOrd="0" presId="urn:microsoft.com/office/officeart/2005/8/layout/chevron1"/>
    <dgm:cxn modelId="{3C6FB3C2-0A57-4A1F-96DD-91DDC387EA21}" srcId="{BBFEDE4B-E4B1-48A6-9150-3E09ADBFECC7}" destId="{F8CC2783-BCE3-4A40-8A31-B0B3DA3C0C46}" srcOrd="2" destOrd="0" parTransId="{1F399872-6B95-418A-A9E5-A87AA26BF677}" sibTransId="{F4852C11-0F1B-4DD3-9124-01BFA881802C}"/>
    <dgm:cxn modelId="{CEA0E0B6-CB19-4E34-B844-E1FE8C025F45}" type="presOf" srcId="{1E20DDD6-120B-4216-8E46-FCB968D5901B}" destId="{6DCD237C-6DFD-44EE-BEE9-0D20C1A156D8}" srcOrd="0" destOrd="0" presId="urn:microsoft.com/office/officeart/2005/8/layout/chevron1"/>
    <dgm:cxn modelId="{1B8AABF4-C86C-427B-B0DD-3DCA3E9F1934}" type="presOf" srcId="{1D08F31F-259F-4164-B1C8-28526936C294}" destId="{5ADCEAFD-B3FE-4879-BED8-EBAAF9DDBE29}" srcOrd="0" destOrd="0" presId="urn:microsoft.com/office/officeart/2005/8/layout/chevron1"/>
    <dgm:cxn modelId="{BA2C254D-6A71-40AB-BB78-4F6DAE176928}" type="presOf" srcId="{7B6E8743-5BCF-4736-BEEE-F24F9838B0E1}" destId="{AC61EA22-D140-4EC5-843A-5E5EE1C47E1B}" srcOrd="0" destOrd="0" presId="urn:microsoft.com/office/officeart/2005/8/layout/chevron1"/>
    <dgm:cxn modelId="{3F3B41CF-792F-4205-9E91-FB137AD58C02}" srcId="{BBFEDE4B-E4B1-48A6-9150-3E09ADBFECC7}" destId="{1E20DDD6-120B-4216-8E46-FCB968D5901B}" srcOrd="4" destOrd="0" parTransId="{CD7E45FD-22A2-4BE8-980D-9E4DFA5B3D07}" sibTransId="{E1E21F8D-8C37-4EC3-935D-765D51F30100}"/>
    <dgm:cxn modelId="{7B0B8140-55B7-4EF1-B819-7B43054C5809}" srcId="{BBFEDE4B-E4B1-48A6-9150-3E09ADBFECC7}" destId="{1D08F31F-259F-4164-B1C8-28526936C294}" srcOrd="1" destOrd="0" parTransId="{CBC26A64-B6DA-4FDD-955B-7129CBB11CAD}" sibTransId="{62206C5D-59E2-4826-BDC6-2DCC6404D557}"/>
    <dgm:cxn modelId="{6DF546C1-E7DA-4F91-93C8-D9E690AE09A7}" srcId="{BBFEDE4B-E4B1-48A6-9150-3E09ADBFECC7}" destId="{A5A594F2-1D67-4DBE-B6F7-D7E7D1D97E3C}" srcOrd="0" destOrd="0" parTransId="{987B055B-E3CB-477B-82A9-C57BAA27F4DB}" sibTransId="{7715B2C0-7045-430E-8E7B-B67FB50EFDC8}"/>
    <dgm:cxn modelId="{C8435B06-4F8A-4574-A546-E569C1CAE550}" type="presOf" srcId="{F8CC2783-BCE3-4A40-8A31-B0B3DA3C0C46}" destId="{1C5AB525-25A8-4CDC-A96D-66383B30B86D}" srcOrd="0" destOrd="0" presId="urn:microsoft.com/office/officeart/2005/8/layout/chevron1"/>
    <dgm:cxn modelId="{080E4942-9CAC-4629-BA98-6522B018E259}" type="presOf" srcId="{BBFEDE4B-E4B1-48A6-9150-3E09ADBFECC7}" destId="{5218149C-EE07-4B4C-B919-45F3BAEA0AC7}" srcOrd="0" destOrd="0" presId="urn:microsoft.com/office/officeart/2005/8/layout/chevron1"/>
    <dgm:cxn modelId="{DA99F2DD-C56C-4069-A53F-0009C53241A4}" type="presParOf" srcId="{5218149C-EE07-4B4C-B919-45F3BAEA0AC7}" destId="{CFA0084D-6CCA-42EA-8B57-D9E92B5B9D89}" srcOrd="0" destOrd="0" presId="urn:microsoft.com/office/officeart/2005/8/layout/chevron1"/>
    <dgm:cxn modelId="{D230F9F6-EACB-438A-8242-F380D9F2AAD6}" type="presParOf" srcId="{5218149C-EE07-4B4C-B919-45F3BAEA0AC7}" destId="{0A12823A-A164-4F7F-A574-1C14720BF3BA}" srcOrd="1" destOrd="0" presId="urn:microsoft.com/office/officeart/2005/8/layout/chevron1"/>
    <dgm:cxn modelId="{953D3408-7457-4C55-B30A-46D72B4CBD83}" type="presParOf" srcId="{5218149C-EE07-4B4C-B919-45F3BAEA0AC7}" destId="{5ADCEAFD-B3FE-4879-BED8-EBAAF9DDBE29}" srcOrd="2" destOrd="0" presId="urn:microsoft.com/office/officeart/2005/8/layout/chevron1"/>
    <dgm:cxn modelId="{BC583B96-3EE1-4073-B06D-4ECAEBAE57D1}" type="presParOf" srcId="{5218149C-EE07-4B4C-B919-45F3BAEA0AC7}" destId="{18F5C3DE-20A0-48A2-B0E3-91DBB9F50D48}" srcOrd="3" destOrd="0" presId="urn:microsoft.com/office/officeart/2005/8/layout/chevron1"/>
    <dgm:cxn modelId="{9CAB8AF9-20F5-437F-81E2-3276B940AAA8}" type="presParOf" srcId="{5218149C-EE07-4B4C-B919-45F3BAEA0AC7}" destId="{1C5AB525-25A8-4CDC-A96D-66383B30B86D}" srcOrd="4" destOrd="0" presId="urn:microsoft.com/office/officeart/2005/8/layout/chevron1"/>
    <dgm:cxn modelId="{36908477-202E-476D-A7F0-185278D677FD}" type="presParOf" srcId="{5218149C-EE07-4B4C-B919-45F3BAEA0AC7}" destId="{A52FD37B-217E-4485-BB47-A3D64630C249}" srcOrd="5" destOrd="0" presId="urn:microsoft.com/office/officeart/2005/8/layout/chevron1"/>
    <dgm:cxn modelId="{080F9182-348A-42E3-97A8-8B7F9CE80255}" type="presParOf" srcId="{5218149C-EE07-4B4C-B919-45F3BAEA0AC7}" destId="{AC61EA22-D140-4EC5-843A-5E5EE1C47E1B}" srcOrd="6" destOrd="0" presId="urn:microsoft.com/office/officeart/2005/8/layout/chevron1"/>
    <dgm:cxn modelId="{70F1AAA3-757C-49BD-A937-12FC34789B10}" type="presParOf" srcId="{5218149C-EE07-4B4C-B919-45F3BAEA0AC7}" destId="{4D7D9D62-53BC-4521-88AB-64F75141BC63}" srcOrd="7" destOrd="0" presId="urn:microsoft.com/office/officeart/2005/8/layout/chevron1"/>
    <dgm:cxn modelId="{3128C2DA-A0A7-4F52-947D-86BFA24453B0}" type="presParOf" srcId="{5218149C-EE07-4B4C-B919-45F3BAEA0AC7}" destId="{6DCD237C-6DFD-44EE-BEE9-0D20C1A156D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FEDE4B-E4B1-48A6-9150-3E09ADBFECC7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1E20DDD6-120B-4216-8E46-FCB968D5901B}">
      <dgm:prSet phldrT="[Text]"/>
      <dgm:spPr/>
      <dgm:t>
        <a:bodyPr/>
        <a:lstStyle/>
        <a:p>
          <a:endParaRPr lang="en-CA" dirty="0"/>
        </a:p>
      </dgm:t>
    </dgm:pt>
    <dgm:pt modelId="{CD7E45FD-22A2-4BE8-980D-9E4DFA5B3D07}" type="parTrans" cxnId="{3F3B41CF-792F-4205-9E91-FB137AD58C02}">
      <dgm:prSet/>
      <dgm:spPr/>
      <dgm:t>
        <a:bodyPr/>
        <a:lstStyle/>
        <a:p>
          <a:endParaRPr lang="en-CA"/>
        </a:p>
      </dgm:t>
    </dgm:pt>
    <dgm:pt modelId="{E1E21F8D-8C37-4EC3-935D-765D51F30100}" type="sibTrans" cxnId="{3F3B41CF-792F-4205-9E91-FB137AD58C02}">
      <dgm:prSet/>
      <dgm:spPr/>
      <dgm:t>
        <a:bodyPr/>
        <a:lstStyle/>
        <a:p>
          <a:endParaRPr lang="en-CA"/>
        </a:p>
      </dgm:t>
    </dgm:pt>
    <dgm:pt modelId="{A5A594F2-1D67-4DBE-B6F7-D7E7D1D97E3C}">
      <dgm:prSet phldrT="[Text]"/>
      <dgm:spPr/>
      <dgm:t>
        <a:bodyPr/>
        <a:lstStyle/>
        <a:p>
          <a:endParaRPr lang="en-CA" dirty="0"/>
        </a:p>
      </dgm:t>
    </dgm:pt>
    <dgm:pt modelId="{987B055B-E3CB-477B-82A9-C57BAA27F4DB}" type="parTrans" cxnId="{6DF546C1-E7DA-4F91-93C8-D9E690AE09A7}">
      <dgm:prSet/>
      <dgm:spPr/>
      <dgm:t>
        <a:bodyPr/>
        <a:lstStyle/>
        <a:p>
          <a:endParaRPr lang="en-CA"/>
        </a:p>
      </dgm:t>
    </dgm:pt>
    <dgm:pt modelId="{7715B2C0-7045-430E-8E7B-B67FB50EFDC8}" type="sibTrans" cxnId="{6DF546C1-E7DA-4F91-93C8-D9E690AE09A7}">
      <dgm:prSet/>
      <dgm:spPr/>
      <dgm:t>
        <a:bodyPr/>
        <a:lstStyle/>
        <a:p>
          <a:endParaRPr lang="en-CA"/>
        </a:p>
      </dgm:t>
    </dgm:pt>
    <dgm:pt modelId="{1D08F31F-259F-4164-B1C8-28526936C294}">
      <dgm:prSet phldrT="[Text]"/>
      <dgm:spPr/>
      <dgm:t>
        <a:bodyPr/>
        <a:lstStyle/>
        <a:p>
          <a:endParaRPr lang="en-CA" dirty="0"/>
        </a:p>
      </dgm:t>
    </dgm:pt>
    <dgm:pt modelId="{CBC26A64-B6DA-4FDD-955B-7129CBB11CAD}" type="parTrans" cxnId="{7B0B8140-55B7-4EF1-B819-7B43054C5809}">
      <dgm:prSet/>
      <dgm:spPr/>
      <dgm:t>
        <a:bodyPr/>
        <a:lstStyle/>
        <a:p>
          <a:endParaRPr lang="en-CA"/>
        </a:p>
      </dgm:t>
    </dgm:pt>
    <dgm:pt modelId="{62206C5D-59E2-4826-BDC6-2DCC6404D557}" type="sibTrans" cxnId="{7B0B8140-55B7-4EF1-B819-7B43054C5809}">
      <dgm:prSet/>
      <dgm:spPr/>
      <dgm:t>
        <a:bodyPr/>
        <a:lstStyle/>
        <a:p>
          <a:endParaRPr lang="en-CA"/>
        </a:p>
      </dgm:t>
    </dgm:pt>
    <dgm:pt modelId="{F8CC2783-BCE3-4A40-8A31-B0B3DA3C0C46}">
      <dgm:prSet phldrT="[Text]"/>
      <dgm:spPr/>
      <dgm:t>
        <a:bodyPr/>
        <a:lstStyle/>
        <a:p>
          <a:endParaRPr lang="en-CA" dirty="0"/>
        </a:p>
      </dgm:t>
    </dgm:pt>
    <dgm:pt modelId="{1F399872-6B95-418A-A9E5-A87AA26BF677}" type="parTrans" cxnId="{3C6FB3C2-0A57-4A1F-96DD-91DDC387EA21}">
      <dgm:prSet/>
      <dgm:spPr/>
      <dgm:t>
        <a:bodyPr/>
        <a:lstStyle/>
        <a:p>
          <a:endParaRPr lang="en-CA"/>
        </a:p>
      </dgm:t>
    </dgm:pt>
    <dgm:pt modelId="{F4852C11-0F1B-4DD3-9124-01BFA881802C}" type="sibTrans" cxnId="{3C6FB3C2-0A57-4A1F-96DD-91DDC387EA21}">
      <dgm:prSet/>
      <dgm:spPr/>
      <dgm:t>
        <a:bodyPr/>
        <a:lstStyle/>
        <a:p>
          <a:endParaRPr lang="en-CA"/>
        </a:p>
      </dgm:t>
    </dgm:pt>
    <dgm:pt modelId="{7B6E8743-5BCF-4736-BEEE-F24F9838B0E1}">
      <dgm:prSet phldrT="[Text]"/>
      <dgm:spPr/>
      <dgm:t>
        <a:bodyPr/>
        <a:lstStyle/>
        <a:p>
          <a:endParaRPr lang="en-CA" dirty="0"/>
        </a:p>
      </dgm:t>
    </dgm:pt>
    <dgm:pt modelId="{841CEF3D-6D0C-49A8-81C0-37765C58836B}" type="parTrans" cxnId="{650AE977-01A4-4B14-B6D3-7332A7372F23}">
      <dgm:prSet/>
      <dgm:spPr/>
      <dgm:t>
        <a:bodyPr/>
        <a:lstStyle/>
        <a:p>
          <a:endParaRPr lang="en-CA"/>
        </a:p>
      </dgm:t>
    </dgm:pt>
    <dgm:pt modelId="{20B242A5-1D1D-44D7-9B57-3379C49A84BE}" type="sibTrans" cxnId="{650AE977-01A4-4B14-B6D3-7332A7372F23}">
      <dgm:prSet/>
      <dgm:spPr/>
      <dgm:t>
        <a:bodyPr/>
        <a:lstStyle/>
        <a:p>
          <a:endParaRPr lang="en-CA"/>
        </a:p>
      </dgm:t>
    </dgm:pt>
    <dgm:pt modelId="{5218149C-EE07-4B4C-B919-45F3BAEA0AC7}" type="pres">
      <dgm:prSet presAssocID="{BBFEDE4B-E4B1-48A6-9150-3E09ADBFECC7}" presName="Name0" presStyleCnt="0">
        <dgm:presLayoutVars>
          <dgm:dir/>
          <dgm:animLvl val="lvl"/>
          <dgm:resizeHandles val="exact"/>
        </dgm:presLayoutVars>
      </dgm:prSet>
      <dgm:spPr/>
    </dgm:pt>
    <dgm:pt modelId="{CFA0084D-6CCA-42EA-8B57-D9E92B5B9D89}" type="pres">
      <dgm:prSet presAssocID="{A5A594F2-1D67-4DBE-B6F7-D7E7D1D97E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A12823A-A164-4F7F-A574-1C14720BF3BA}" type="pres">
      <dgm:prSet presAssocID="{7715B2C0-7045-430E-8E7B-B67FB50EFDC8}" presName="parTxOnlySpace" presStyleCnt="0"/>
      <dgm:spPr/>
    </dgm:pt>
    <dgm:pt modelId="{5ADCEAFD-B3FE-4879-BED8-EBAAF9DDBE29}" type="pres">
      <dgm:prSet presAssocID="{1D08F31F-259F-4164-B1C8-28526936C29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F5C3DE-20A0-48A2-B0E3-91DBB9F50D48}" type="pres">
      <dgm:prSet presAssocID="{62206C5D-59E2-4826-BDC6-2DCC6404D557}" presName="parTxOnlySpace" presStyleCnt="0"/>
      <dgm:spPr/>
    </dgm:pt>
    <dgm:pt modelId="{1C5AB525-25A8-4CDC-A96D-66383B30B86D}" type="pres">
      <dgm:prSet presAssocID="{F8CC2783-BCE3-4A40-8A31-B0B3DA3C0C46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52FD37B-217E-4485-BB47-A3D64630C249}" type="pres">
      <dgm:prSet presAssocID="{F4852C11-0F1B-4DD3-9124-01BFA881802C}" presName="parTxOnlySpace" presStyleCnt="0"/>
      <dgm:spPr/>
    </dgm:pt>
    <dgm:pt modelId="{AC61EA22-D140-4EC5-843A-5E5EE1C47E1B}" type="pres">
      <dgm:prSet presAssocID="{7B6E8743-5BCF-4736-BEEE-F24F9838B0E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D7D9D62-53BC-4521-88AB-64F75141BC63}" type="pres">
      <dgm:prSet presAssocID="{20B242A5-1D1D-44D7-9B57-3379C49A84BE}" presName="parTxOnlySpace" presStyleCnt="0"/>
      <dgm:spPr/>
    </dgm:pt>
    <dgm:pt modelId="{6DCD237C-6DFD-44EE-BEE9-0D20C1A156D8}" type="pres">
      <dgm:prSet presAssocID="{1E20DDD6-120B-4216-8E46-FCB968D5901B}" presName="parTxOnly" presStyleLbl="node1" presStyleIdx="4" presStyleCnt="5" custLinFactNeighborY="-7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50AE977-01A4-4B14-B6D3-7332A7372F23}" srcId="{BBFEDE4B-E4B1-48A6-9150-3E09ADBFECC7}" destId="{7B6E8743-5BCF-4736-BEEE-F24F9838B0E1}" srcOrd="3" destOrd="0" parTransId="{841CEF3D-6D0C-49A8-81C0-37765C58836B}" sibTransId="{20B242A5-1D1D-44D7-9B57-3379C49A84BE}"/>
    <dgm:cxn modelId="{6BA82E6C-58DD-47F4-9941-A4DF7E33656F}" type="presOf" srcId="{F8CC2783-BCE3-4A40-8A31-B0B3DA3C0C46}" destId="{1C5AB525-25A8-4CDC-A96D-66383B30B86D}" srcOrd="0" destOrd="0" presId="urn:microsoft.com/office/officeart/2005/8/layout/chevron1"/>
    <dgm:cxn modelId="{3C6FB3C2-0A57-4A1F-96DD-91DDC387EA21}" srcId="{BBFEDE4B-E4B1-48A6-9150-3E09ADBFECC7}" destId="{F8CC2783-BCE3-4A40-8A31-B0B3DA3C0C46}" srcOrd="2" destOrd="0" parTransId="{1F399872-6B95-418A-A9E5-A87AA26BF677}" sibTransId="{F4852C11-0F1B-4DD3-9124-01BFA881802C}"/>
    <dgm:cxn modelId="{3F3B41CF-792F-4205-9E91-FB137AD58C02}" srcId="{BBFEDE4B-E4B1-48A6-9150-3E09ADBFECC7}" destId="{1E20DDD6-120B-4216-8E46-FCB968D5901B}" srcOrd="4" destOrd="0" parTransId="{CD7E45FD-22A2-4BE8-980D-9E4DFA5B3D07}" sibTransId="{E1E21F8D-8C37-4EC3-935D-765D51F30100}"/>
    <dgm:cxn modelId="{933210D8-4343-400F-A78F-DAAE3E3A67CB}" type="presOf" srcId="{1D08F31F-259F-4164-B1C8-28526936C294}" destId="{5ADCEAFD-B3FE-4879-BED8-EBAAF9DDBE29}" srcOrd="0" destOrd="0" presId="urn:microsoft.com/office/officeart/2005/8/layout/chevron1"/>
    <dgm:cxn modelId="{DECB9AB3-AB03-4B5A-903C-2B071EFEAEAE}" type="presOf" srcId="{BBFEDE4B-E4B1-48A6-9150-3E09ADBFECC7}" destId="{5218149C-EE07-4B4C-B919-45F3BAEA0AC7}" srcOrd="0" destOrd="0" presId="urn:microsoft.com/office/officeart/2005/8/layout/chevron1"/>
    <dgm:cxn modelId="{7B0B8140-55B7-4EF1-B819-7B43054C5809}" srcId="{BBFEDE4B-E4B1-48A6-9150-3E09ADBFECC7}" destId="{1D08F31F-259F-4164-B1C8-28526936C294}" srcOrd="1" destOrd="0" parTransId="{CBC26A64-B6DA-4FDD-955B-7129CBB11CAD}" sibTransId="{62206C5D-59E2-4826-BDC6-2DCC6404D557}"/>
    <dgm:cxn modelId="{93E7D8C6-BBB5-407E-91AE-4E37BE037230}" type="presOf" srcId="{A5A594F2-1D67-4DBE-B6F7-D7E7D1D97E3C}" destId="{CFA0084D-6CCA-42EA-8B57-D9E92B5B9D89}" srcOrd="0" destOrd="0" presId="urn:microsoft.com/office/officeart/2005/8/layout/chevron1"/>
    <dgm:cxn modelId="{1F9A371F-7217-4ED1-8582-CFE0D7860194}" type="presOf" srcId="{7B6E8743-5BCF-4736-BEEE-F24F9838B0E1}" destId="{AC61EA22-D140-4EC5-843A-5E5EE1C47E1B}" srcOrd="0" destOrd="0" presId="urn:microsoft.com/office/officeart/2005/8/layout/chevron1"/>
    <dgm:cxn modelId="{6DF546C1-E7DA-4F91-93C8-D9E690AE09A7}" srcId="{BBFEDE4B-E4B1-48A6-9150-3E09ADBFECC7}" destId="{A5A594F2-1D67-4DBE-B6F7-D7E7D1D97E3C}" srcOrd="0" destOrd="0" parTransId="{987B055B-E3CB-477B-82A9-C57BAA27F4DB}" sibTransId="{7715B2C0-7045-430E-8E7B-B67FB50EFDC8}"/>
    <dgm:cxn modelId="{58201D16-0E96-4156-8011-17D5536AEDE9}" type="presOf" srcId="{1E20DDD6-120B-4216-8E46-FCB968D5901B}" destId="{6DCD237C-6DFD-44EE-BEE9-0D20C1A156D8}" srcOrd="0" destOrd="0" presId="urn:microsoft.com/office/officeart/2005/8/layout/chevron1"/>
    <dgm:cxn modelId="{C9468540-771D-4CED-9C96-3B737FE4C8CC}" type="presParOf" srcId="{5218149C-EE07-4B4C-B919-45F3BAEA0AC7}" destId="{CFA0084D-6CCA-42EA-8B57-D9E92B5B9D89}" srcOrd="0" destOrd="0" presId="urn:microsoft.com/office/officeart/2005/8/layout/chevron1"/>
    <dgm:cxn modelId="{8835C3C2-31EE-43B5-9E91-C1C5DD259E91}" type="presParOf" srcId="{5218149C-EE07-4B4C-B919-45F3BAEA0AC7}" destId="{0A12823A-A164-4F7F-A574-1C14720BF3BA}" srcOrd="1" destOrd="0" presId="urn:microsoft.com/office/officeart/2005/8/layout/chevron1"/>
    <dgm:cxn modelId="{CBDC5DA1-403A-49C5-BDD2-985E85189915}" type="presParOf" srcId="{5218149C-EE07-4B4C-B919-45F3BAEA0AC7}" destId="{5ADCEAFD-B3FE-4879-BED8-EBAAF9DDBE29}" srcOrd="2" destOrd="0" presId="urn:microsoft.com/office/officeart/2005/8/layout/chevron1"/>
    <dgm:cxn modelId="{6C131995-4AF2-41B2-9FEA-3C29C32B8BA9}" type="presParOf" srcId="{5218149C-EE07-4B4C-B919-45F3BAEA0AC7}" destId="{18F5C3DE-20A0-48A2-B0E3-91DBB9F50D48}" srcOrd="3" destOrd="0" presId="urn:microsoft.com/office/officeart/2005/8/layout/chevron1"/>
    <dgm:cxn modelId="{CFF2BBB1-C627-421C-9F93-94459C3272B7}" type="presParOf" srcId="{5218149C-EE07-4B4C-B919-45F3BAEA0AC7}" destId="{1C5AB525-25A8-4CDC-A96D-66383B30B86D}" srcOrd="4" destOrd="0" presId="urn:microsoft.com/office/officeart/2005/8/layout/chevron1"/>
    <dgm:cxn modelId="{D5E0B4B7-15ED-46FC-A6AA-71C3DF1F5E81}" type="presParOf" srcId="{5218149C-EE07-4B4C-B919-45F3BAEA0AC7}" destId="{A52FD37B-217E-4485-BB47-A3D64630C249}" srcOrd="5" destOrd="0" presId="urn:microsoft.com/office/officeart/2005/8/layout/chevron1"/>
    <dgm:cxn modelId="{9762237C-A045-4787-9DD1-8B37022A3029}" type="presParOf" srcId="{5218149C-EE07-4B4C-B919-45F3BAEA0AC7}" destId="{AC61EA22-D140-4EC5-843A-5E5EE1C47E1B}" srcOrd="6" destOrd="0" presId="urn:microsoft.com/office/officeart/2005/8/layout/chevron1"/>
    <dgm:cxn modelId="{10D42020-37D2-43A4-9BF0-2FEA6AA60690}" type="presParOf" srcId="{5218149C-EE07-4B4C-B919-45F3BAEA0AC7}" destId="{4D7D9D62-53BC-4521-88AB-64F75141BC63}" srcOrd="7" destOrd="0" presId="urn:microsoft.com/office/officeart/2005/8/layout/chevron1"/>
    <dgm:cxn modelId="{2AB7B305-F30F-4B44-97E3-3D350C537E31}" type="presParOf" srcId="{5218149C-EE07-4B4C-B919-45F3BAEA0AC7}" destId="{6DCD237C-6DFD-44EE-BEE9-0D20C1A156D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FEDE4B-E4B1-48A6-9150-3E09ADBFECC7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1E20DDD6-120B-4216-8E46-FCB968D5901B}">
      <dgm:prSet phldrT="[Text]"/>
      <dgm:spPr/>
      <dgm:t>
        <a:bodyPr/>
        <a:lstStyle/>
        <a:p>
          <a:endParaRPr lang="en-CA" dirty="0"/>
        </a:p>
      </dgm:t>
    </dgm:pt>
    <dgm:pt modelId="{CD7E45FD-22A2-4BE8-980D-9E4DFA5B3D07}" type="parTrans" cxnId="{3F3B41CF-792F-4205-9E91-FB137AD58C02}">
      <dgm:prSet/>
      <dgm:spPr/>
      <dgm:t>
        <a:bodyPr/>
        <a:lstStyle/>
        <a:p>
          <a:endParaRPr lang="en-CA"/>
        </a:p>
      </dgm:t>
    </dgm:pt>
    <dgm:pt modelId="{E1E21F8D-8C37-4EC3-935D-765D51F30100}" type="sibTrans" cxnId="{3F3B41CF-792F-4205-9E91-FB137AD58C02}">
      <dgm:prSet/>
      <dgm:spPr/>
      <dgm:t>
        <a:bodyPr/>
        <a:lstStyle/>
        <a:p>
          <a:endParaRPr lang="en-CA"/>
        </a:p>
      </dgm:t>
    </dgm:pt>
    <dgm:pt modelId="{A5A594F2-1D67-4DBE-B6F7-D7E7D1D97E3C}">
      <dgm:prSet phldrT="[Text]"/>
      <dgm:spPr/>
      <dgm:t>
        <a:bodyPr/>
        <a:lstStyle/>
        <a:p>
          <a:endParaRPr lang="en-CA" dirty="0"/>
        </a:p>
      </dgm:t>
    </dgm:pt>
    <dgm:pt modelId="{987B055B-E3CB-477B-82A9-C57BAA27F4DB}" type="parTrans" cxnId="{6DF546C1-E7DA-4F91-93C8-D9E690AE09A7}">
      <dgm:prSet/>
      <dgm:spPr/>
      <dgm:t>
        <a:bodyPr/>
        <a:lstStyle/>
        <a:p>
          <a:endParaRPr lang="en-CA"/>
        </a:p>
      </dgm:t>
    </dgm:pt>
    <dgm:pt modelId="{7715B2C0-7045-430E-8E7B-B67FB50EFDC8}" type="sibTrans" cxnId="{6DF546C1-E7DA-4F91-93C8-D9E690AE09A7}">
      <dgm:prSet/>
      <dgm:spPr/>
      <dgm:t>
        <a:bodyPr/>
        <a:lstStyle/>
        <a:p>
          <a:endParaRPr lang="en-CA"/>
        </a:p>
      </dgm:t>
    </dgm:pt>
    <dgm:pt modelId="{1D08F31F-259F-4164-B1C8-28526936C294}">
      <dgm:prSet phldrT="[Text]"/>
      <dgm:spPr/>
      <dgm:t>
        <a:bodyPr/>
        <a:lstStyle/>
        <a:p>
          <a:endParaRPr lang="en-CA" dirty="0"/>
        </a:p>
      </dgm:t>
    </dgm:pt>
    <dgm:pt modelId="{CBC26A64-B6DA-4FDD-955B-7129CBB11CAD}" type="parTrans" cxnId="{7B0B8140-55B7-4EF1-B819-7B43054C5809}">
      <dgm:prSet/>
      <dgm:spPr/>
      <dgm:t>
        <a:bodyPr/>
        <a:lstStyle/>
        <a:p>
          <a:endParaRPr lang="en-CA"/>
        </a:p>
      </dgm:t>
    </dgm:pt>
    <dgm:pt modelId="{62206C5D-59E2-4826-BDC6-2DCC6404D557}" type="sibTrans" cxnId="{7B0B8140-55B7-4EF1-B819-7B43054C5809}">
      <dgm:prSet/>
      <dgm:spPr/>
      <dgm:t>
        <a:bodyPr/>
        <a:lstStyle/>
        <a:p>
          <a:endParaRPr lang="en-CA"/>
        </a:p>
      </dgm:t>
    </dgm:pt>
    <dgm:pt modelId="{F8CC2783-BCE3-4A40-8A31-B0B3DA3C0C46}">
      <dgm:prSet phldrT="[Text]"/>
      <dgm:spPr/>
      <dgm:t>
        <a:bodyPr/>
        <a:lstStyle/>
        <a:p>
          <a:endParaRPr lang="en-CA" dirty="0"/>
        </a:p>
      </dgm:t>
    </dgm:pt>
    <dgm:pt modelId="{1F399872-6B95-418A-A9E5-A87AA26BF677}" type="parTrans" cxnId="{3C6FB3C2-0A57-4A1F-96DD-91DDC387EA21}">
      <dgm:prSet/>
      <dgm:spPr/>
      <dgm:t>
        <a:bodyPr/>
        <a:lstStyle/>
        <a:p>
          <a:endParaRPr lang="en-CA"/>
        </a:p>
      </dgm:t>
    </dgm:pt>
    <dgm:pt modelId="{F4852C11-0F1B-4DD3-9124-01BFA881802C}" type="sibTrans" cxnId="{3C6FB3C2-0A57-4A1F-96DD-91DDC387EA21}">
      <dgm:prSet/>
      <dgm:spPr/>
      <dgm:t>
        <a:bodyPr/>
        <a:lstStyle/>
        <a:p>
          <a:endParaRPr lang="en-CA"/>
        </a:p>
      </dgm:t>
    </dgm:pt>
    <dgm:pt modelId="{7B6E8743-5BCF-4736-BEEE-F24F9838B0E1}">
      <dgm:prSet phldrT="[Text]"/>
      <dgm:spPr/>
      <dgm:t>
        <a:bodyPr/>
        <a:lstStyle/>
        <a:p>
          <a:endParaRPr lang="en-CA" dirty="0"/>
        </a:p>
      </dgm:t>
    </dgm:pt>
    <dgm:pt modelId="{841CEF3D-6D0C-49A8-81C0-37765C58836B}" type="parTrans" cxnId="{650AE977-01A4-4B14-B6D3-7332A7372F23}">
      <dgm:prSet/>
      <dgm:spPr/>
      <dgm:t>
        <a:bodyPr/>
        <a:lstStyle/>
        <a:p>
          <a:endParaRPr lang="en-CA"/>
        </a:p>
      </dgm:t>
    </dgm:pt>
    <dgm:pt modelId="{20B242A5-1D1D-44D7-9B57-3379C49A84BE}" type="sibTrans" cxnId="{650AE977-01A4-4B14-B6D3-7332A7372F23}">
      <dgm:prSet/>
      <dgm:spPr/>
      <dgm:t>
        <a:bodyPr/>
        <a:lstStyle/>
        <a:p>
          <a:endParaRPr lang="en-CA"/>
        </a:p>
      </dgm:t>
    </dgm:pt>
    <dgm:pt modelId="{5218149C-EE07-4B4C-B919-45F3BAEA0AC7}" type="pres">
      <dgm:prSet presAssocID="{BBFEDE4B-E4B1-48A6-9150-3E09ADBFECC7}" presName="Name0" presStyleCnt="0">
        <dgm:presLayoutVars>
          <dgm:dir/>
          <dgm:animLvl val="lvl"/>
          <dgm:resizeHandles val="exact"/>
        </dgm:presLayoutVars>
      </dgm:prSet>
      <dgm:spPr/>
    </dgm:pt>
    <dgm:pt modelId="{CFA0084D-6CCA-42EA-8B57-D9E92B5B9D89}" type="pres">
      <dgm:prSet presAssocID="{A5A594F2-1D67-4DBE-B6F7-D7E7D1D97E3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A12823A-A164-4F7F-A574-1C14720BF3BA}" type="pres">
      <dgm:prSet presAssocID="{7715B2C0-7045-430E-8E7B-B67FB50EFDC8}" presName="parTxOnlySpace" presStyleCnt="0"/>
      <dgm:spPr/>
    </dgm:pt>
    <dgm:pt modelId="{5ADCEAFD-B3FE-4879-BED8-EBAAF9DDBE29}" type="pres">
      <dgm:prSet presAssocID="{1D08F31F-259F-4164-B1C8-28526936C294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F5C3DE-20A0-48A2-B0E3-91DBB9F50D48}" type="pres">
      <dgm:prSet presAssocID="{62206C5D-59E2-4826-BDC6-2DCC6404D557}" presName="parTxOnlySpace" presStyleCnt="0"/>
      <dgm:spPr/>
    </dgm:pt>
    <dgm:pt modelId="{1C5AB525-25A8-4CDC-A96D-66383B30B86D}" type="pres">
      <dgm:prSet presAssocID="{F8CC2783-BCE3-4A40-8A31-B0B3DA3C0C46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52FD37B-217E-4485-BB47-A3D64630C249}" type="pres">
      <dgm:prSet presAssocID="{F4852C11-0F1B-4DD3-9124-01BFA881802C}" presName="parTxOnlySpace" presStyleCnt="0"/>
      <dgm:spPr/>
    </dgm:pt>
    <dgm:pt modelId="{AC61EA22-D140-4EC5-843A-5E5EE1C47E1B}" type="pres">
      <dgm:prSet presAssocID="{7B6E8743-5BCF-4736-BEEE-F24F9838B0E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D7D9D62-53BC-4521-88AB-64F75141BC63}" type="pres">
      <dgm:prSet presAssocID="{20B242A5-1D1D-44D7-9B57-3379C49A84BE}" presName="parTxOnlySpace" presStyleCnt="0"/>
      <dgm:spPr/>
    </dgm:pt>
    <dgm:pt modelId="{6DCD237C-6DFD-44EE-BEE9-0D20C1A156D8}" type="pres">
      <dgm:prSet presAssocID="{1E20DDD6-120B-4216-8E46-FCB968D5901B}" presName="parTxOnly" presStyleLbl="node1" presStyleIdx="4" presStyleCnt="5" custLinFactNeighborY="-7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C08C649-D2EE-42F3-B5C8-27D4CB26E043}" type="presOf" srcId="{7B6E8743-5BCF-4736-BEEE-F24F9838B0E1}" destId="{AC61EA22-D140-4EC5-843A-5E5EE1C47E1B}" srcOrd="0" destOrd="0" presId="urn:microsoft.com/office/officeart/2005/8/layout/chevron1"/>
    <dgm:cxn modelId="{650AE977-01A4-4B14-B6D3-7332A7372F23}" srcId="{BBFEDE4B-E4B1-48A6-9150-3E09ADBFECC7}" destId="{7B6E8743-5BCF-4736-BEEE-F24F9838B0E1}" srcOrd="3" destOrd="0" parTransId="{841CEF3D-6D0C-49A8-81C0-37765C58836B}" sibTransId="{20B242A5-1D1D-44D7-9B57-3379C49A84BE}"/>
    <dgm:cxn modelId="{45782CFF-3409-465F-9420-F926778C07BA}" type="presOf" srcId="{BBFEDE4B-E4B1-48A6-9150-3E09ADBFECC7}" destId="{5218149C-EE07-4B4C-B919-45F3BAEA0AC7}" srcOrd="0" destOrd="0" presId="urn:microsoft.com/office/officeart/2005/8/layout/chevron1"/>
    <dgm:cxn modelId="{C7C463F1-A270-4219-A5A4-3E58C40AD189}" type="presOf" srcId="{1E20DDD6-120B-4216-8E46-FCB968D5901B}" destId="{6DCD237C-6DFD-44EE-BEE9-0D20C1A156D8}" srcOrd="0" destOrd="0" presId="urn:microsoft.com/office/officeart/2005/8/layout/chevron1"/>
    <dgm:cxn modelId="{1BD7D2B0-496D-4E40-AFF0-7BDD7D9EA58E}" type="presOf" srcId="{1D08F31F-259F-4164-B1C8-28526936C294}" destId="{5ADCEAFD-B3FE-4879-BED8-EBAAF9DDBE29}" srcOrd="0" destOrd="0" presId="urn:microsoft.com/office/officeart/2005/8/layout/chevron1"/>
    <dgm:cxn modelId="{3C6FB3C2-0A57-4A1F-96DD-91DDC387EA21}" srcId="{BBFEDE4B-E4B1-48A6-9150-3E09ADBFECC7}" destId="{F8CC2783-BCE3-4A40-8A31-B0B3DA3C0C46}" srcOrd="2" destOrd="0" parTransId="{1F399872-6B95-418A-A9E5-A87AA26BF677}" sibTransId="{F4852C11-0F1B-4DD3-9124-01BFA881802C}"/>
    <dgm:cxn modelId="{E64B8B1C-8875-48A7-ACDD-46E5526C74BE}" type="presOf" srcId="{A5A594F2-1D67-4DBE-B6F7-D7E7D1D97E3C}" destId="{CFA0084D-6CCA-42EA-8B57-D9E92B5B9D89}" srcOrd="0" destOrd="0" presId="urn:microsoft.com/office/officeart/2005/8/layout/chevron1"/>
    <dgm:cxn modelId="{3F3B41CF-792F-4205-9E91-FB137AD58C02}" srcId="{BBFEDE4B-E4B1-48A6-9150-3E09ADBFECC7}" destId="{1E20DDD6-120B-4216-8E46-FCB968D5901B}" srcOrd="4" destOrd="0" parTransId="{CD7E45FD-22A2-4BE8-980D-9E4DFA5B3D07}" sibTransId="{E1E21F8D-8C37-4EC3-935D-765D51F30100}"/>
    <dgm:cxn modelId="{7B0B8140-55B7-4EF1-B819-7B43054C5809}" srcId="{BBFEDE4B-E4B1-48A6-9150-3E09ADBFECC7}" destId="{1D08F31F-259F-4164-B1C8-28526936C294}" srcOrd="1" destOrd="0" parTransId="{CBC26A64-B6DA-4FDD-955B-7129CBB11CAD}" sibTransId="{62206C5D-59E2-4826-BDC6-2DCC6404D557}"/>
    <dgm:cxn modelId="{6DF546C1-E7DA-4F91-93C8-D9E690AE09A7}" srcId="{BBFEDE4B-E4B1-48A6-9150-3E09ADBFECC7}" destId="{A5A594F2-1D67-4DBE-B6F7-D7E7D1D97E3C}" srcOrd="0" destOrd="0" parTransId="{987B055B-E3CB-477B-82A9-C57BAA27F4DB}" sibTransId="{7715B2C0-7045-430E-8E7B-B67FB50EFDC8}"/>
    <dgm:cxn modelId="{4C971D3D-42EF-403B-B3D6-8B2DAA776AC5}" type="presOf" srcId="{F8CC2783-BCE3-4A40-8A31-B0B3DA3C0C46}" destId="{1C5AB525-25A8-4CDC-A96D-66383B30B86D}" srcOrd="0" destOrd="0" presId="urn:microsoft.com/office/officeart/2005/8/layout/chevron1"/>
    <dgm:cxn modelId="{7A897F17-4026-4D8E-87F4-74B9C1C14909}" type="presParOf" srcId="{5218149C-EE07-4B4C-B919-45F3BAEA0AC7}" destId="{CFA0084D-6CCA-42EA-8B57-D9E92B5B9D89}" srcOrd="0" destOrd="0" presId="urn:microsoft.com/office/officeart/2005/8/layout/chevron1"/>
    <dgm:cxn modelId="{9C096BDF-CC65-4E34-A837-53D8C94E7CE0}" type="presParOf" srcId="{5218149C-EE07-4B4C-B919-45F3BAEA0AC7}" destId="{0A12823A-A164-4F7F-A574-1C14720BF3BA}" srcOrd="1" destOrd="0" presId="urn:microsoft.com/office/officeart/2005/8/layout/chevron1"/>
    <dgm:cxn modelId="{66BE1F34-1615-448F-B83F-316404A3A460}" type="presParOf" srcId="{5218149C-EE07-4B4C-B919-45F3BAEA0AC7}" destId="{5ADCEAFD-B3FE-4879-BED8-EBAAF9DDBE29}" srcOrd="2" destOrd="0" presId="urn:microsoft.com/office/officeart/2005/8/layout/chevron1"/>
    <dgm:cxn modelId="{75C3BBB1-106B-4FCB-B31B-EF26BE9B29A1}" type="presParOf" srcId="{5218149C-EE07-4B4C-B919-45F3BAEA0AC7}" destId="{18F5C3DE-20A0-48A2-B0E3-91DBB9F50D48}" srcOrd="3" destOrd="0" presId="urn:microsoft.com/office/officeart/2005/8/layout/chevron1"/>
    <dgm:cxn modelId="{2FF7D97A-A0B8-4A59-AEB2-40827517A491}" type="presParOf" srcId="{5218149C-EE07-4B4C-B919-45F3BAEA0AC7}" destId="{1C5AB525-25A8-4CDC-A96D-66383B30B86D}" srcOrd="4" destOrd="0" presId="urn:microsoft.com/office/officeart/2005/8/layout/chevron1"/>
    <dgm:cxn modelId="{2989B352-2AA8-4590-BBED-A471384F31DB}" type="presParOf" srcId="{5218149C-EE07-4B4C-B919-45F3BAEA0AC7}" destId="{A52FD37B-217E-4485-BB47-A3D64630C249}" srcOrd="5" destOrd="0" presId="urn:microsoft.com/office/officeart/2005/8/layout/chevron1"/>
    <dgm:cxn modelId="{FFFC553E-8CB0-4E39-A19C-4A8638324FFA}" type="presParOf" srcId="{5218149C-EE07-4B4C-B919-45F3BAEA0AC7}" destId="{AC61EA22-D140-4EC5-843A-5E5EE1C47E1B}" srcOrd="6" destOrd="0" presId="urn:microsoft.com/office/officeart/2005/8/layout/chevron1"/>
    <dgm:cxn modelId="{28530854-7115-4E2C-8D83-CDC5171BADE2}" type="presParOf" srcId="{5218149C-EE07-4B4C-B919-45F3BAEA0AC7}" destId="{4D7D9D62-53BC-4521-88AB-64F75141BC63}" srcOrd="7" destOrd="0" presId="urn:microsoft.com/office/officeart/2005/8/layout/chevron1"/>
    <dgm:cxn modelId="{B64F1075-F965-4A65-8BFA-544DCB232D0A}" type="presParOf" srcId="{5218149C-EE07-4B4C-B919-45F3BAEA0AC7}" destId="{6DCD237C-6DFD-44EE-BEE9-0D20C1A156D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0C449-3353-4087-8F5A-AB3A69948468}">
      <dsp:nvSpPr>
        <dsp:cNvPr id="0" name=""/>
        <dsp:cNvSpPr/>
      </dsp:nvSpPr>
      <dsp:spPr>
        <a:xfrm>
          <a:off x="2130" y="0"/>
          <a:ext cx="2595909" cy="70793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dirty="0"/>
            <a:t>Phase </a:t>
          </a:r>
          <a:r>
            <a:rPr lang="fr-CA" sz="1400" b="1" kern="1200" dirty="0" smtClean="0"/>
            <a:t>nº</a:t>
          </a:r>
          <a:r>
            <a:rPr lang="fr-CA" sz="1400" b="1" kern="1200" dirty="0"/>
            <a:t> 1</a:t>
          </a:r>
          <a:r>
            <a:rPr lang="fr-CA" sz="1400" kern="1200" dirty="0"/>
            <a:t/>
          </a:r>
          <a:br>
            <a:rPr lang="fr-CA" sz="1400" kern="1200" dirty="0"/>
          </a:br>
          <a:r>
            <a:rPr lang="fr-CA" sz="1400" kern="1200" dirty="0"/>
            <a:t>Découverte et analyse</a:t>
          </a:r>
        </a:p>
      </dsp:txBody>
      <dsp:txXfrm>
        <a:off x="356098" y="0"/>
        <a:ext cx="1887974" cy="707935"/>
      </dsp:txXfrm>
    </dsp:sp>
    <dsp:sp modelId="{6DCD237C-6DFD-44EE-BEE9-0D20C1A156D8}">
      <dsp:nvSpPr>
        <dsp:cNvPr id="0" name=""/>
        <dsp:cNvSpPr/>
      </dsp:nvSpPr>
      <dsp:spPr>
        <a:xfrm>
          <a:off x="2338449" y="0"/>
          <a:ext cx="2595909" cy="707935"/>
        </a:xfrm>
        <a:prstGeom prst="chevron">
          <a:avLst/>
        </a:prstGeom>
        <a:solidFill>
          <a:schemeClr val="accent3">
            <a:hueOff val="-924300"/>
            <a:satOff val="17560"/>
            <a:lumOff val="1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dirty="0"/>
            <a:t>Phase </a:t>
          </a:r>
          <a:r>
            <a:rPr lang="fr-CA" sz="1400" b="1" kern="1200" dirty="0" smtClean="0"/>
            <a:t>nº</a:t>
          </a:r>
          <a:r>
            <a:rPr lang="fr-CA" sz="1400" b="1" kern="1200" dirty="0"/>
            <a:t> 2</a:t>
          </a:r>
          <a:r>
            <a:rPr lang="fr-CA" sz="1400" kern="1200" dirty="0"/>
            <a:t/>
          </a:r>
          <a:br>
            <a:rPr lang="fr-CA" sz="1400" kern="1200" dirty="0"/>
          </a:br>
          <a:r>
            <a:rPr lang="fr-CA" sz="1400" kern="1200" dirty="0"/>
            <a:t>Idéation et expérimentation</a:t>
          </a:r>
        </a:p>
      </dsp:txBody>
      <dsp:txXfrm>
        <a:off x="2692417" y="0"/>
        <a:ext cx="1887974" cy="707935"/>
      </dsp:txXfrm>
    </dsp:sp>
    <dsp:sp modelId="{B5EDF7E4-C965-4823-862D-34E9B55B762A}">
      <dsp:nvSpPr>
        <dsp:cNvPr id="0" name=""/>
        <dsp:cNvSpPr/>
      </dsp:nvSpPr>
      <dsp:spPr>
        <a:xfrm>
          <a:off x="4674767" y="0"/>
          <a:ext cx="2595909" cy="707935"/>
        </a:xfrm>
        <a:prstGeom prst="chevron">
          <a:avLst/>
        </a:prstGeom>
        <a:solidFill>
          <a:schemeClr val="accent3">
            <a:hueOff val="-1848601"/>
            <a:satOff val="35120"/>
            <a:lumOff val="356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dirty="0"/>
            <a:t>Phase </a:t>
          </a:r>
          <a:r>
            <a:rPr lang="fr-CA" sz="1400" b="1" kern="1200" dirty="0" smtClean="0"/>
            <a:t>nº</a:t>
          </a:r>
          <a:r>
            <a:rPr lang="fr-CA" sz="1400" b="1" kern="1200" dirty="0"/>
            <a:t> 3</a:t>
          </a:r>
          <a:r>
            <a:rPr lang="fr-CA" sz="1400" kern="1200" dirty="0"/>
            <a:t/>
          </a:r>
          <a:br>
            <a:rPr lang="fr-CA" sz="1400" kern="1200" dirty="0"/>
          </a:br>
          <a:r>
            <a:rPr lang="fr-CA" sz="1400" kern="1200" dirty="0"/>
            <a:t>Mise en œuvre et déploiement</a:t>
          </a:r>
        </a:p>
      </dsp:txBody>
      <dsp:txXfrm>
        <a:off x="5028735" y="0"/>
        <a:ext cx="1887974" cy="707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0084D-6CCA-42EA-8B57-D9E92B5B9D89}">
      <dsp:nvSpPr>
        <dsp:cNvPr id="0" name=""/>
        <dsp:cNvSpPr/>
      </dsp:nvSpPr>
      <dsp:spPr>
        <a:xfrm>
          <a:off x="88" y="0"/>
          <a:ext cx="886906" cy="33951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169847" y="0"/>
        <a:ext cx="547389" cy="339517"/>
      </dsp:txXfrm>
    </dsp:sp>
    <dsp:sp modelId="{5ADCEAFD-B3FE-4879-BED8-EBAAF9DDBE29}">
      <dsp:nvSpPr>
        <dsp:cNvPr id="0" name=""/>
        <dsp:cNvSpPr/>
      </dsp:nvSpPr>
      <dsp:spPr>
        <a:xfrm>
          <a:off x="798304" y="0"/>
          <a:ext cx="886906" cy="339517"/>
        </a:xfrm>
        <a:prstGeom prst="chevron">
          <a:avLst/>
        </a:prstGeom>
        <a:solidFill>
          <a:schemeClr val="accent3">
            <a:hueOff val="-231075"/>
            <a:satOff val="4390"/>
            <a:lumOff val="44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968063" y="0"/>
        <a:ext cx="547389" cy="339517"/>
      </dsp:txXfrm>
    </dsp:sp>
    <dsp:sp modelId="{6DCD237C-6DFD-44EE-BEE9-0D20C1A156D8}">
      <dsp:nvSpPr>
        <dsp:cNvPr id="0" name=""/>
        <dsp:cNvSpPr/>
      </dsp:nvSpPr>
      <dsp:spPr>
        <a:xfrm>
          <a:off x="1596519" y="0"/>
          <a:ext cx="886906" cy="339517"/>
        </a:xfrm>
        <a:prstGeom prst="chevron">
          <a:avLst/>
        </a:prstGeom>
        <a:solidFill>
          <a:schemeClr val="accent3">
            <a:hueOff val="-462150"/>
            <a:satOff val="8780"/>
            <a:lumOff val="89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1766278" y="0"/>
        <a:ext cx="547389" cy="339517"/>
      </dsp:txXfrm>
    </dsp:sp>
    <dsp:sp modelId="{21E54DE3-7EFD-43A0-A28B-A9E4C7E28D8D}">
      <dsp:nvSpPr>
        <dsp:cNvPr id="0" name=""/>
        <dsp:cNvSpPr/>
      </dsp:nvSpPr>
      <dsp:spPr>
        <a:xfrm>
          <a:off x="2394735" y="0"/>
          <a:ext cx="886906" cy="339517"/>
        </a:xfrm>
        <a:prstGeom prst="chevron">
          <a:avLst/>
        </a:prstGeom>
        <a:solidFill>
          <a:schemeClr val="accent3">
            <a:hueOff val="-693225"/>
            <a:satOff val="13170"/>
            <a:lumOff val="133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2564494" y="0"/>
        <a:ext cx="547389" cy="339517"/>
      </dsp:txXfrm>
    </dsp:sp>
    <dsp:sp modelId="{BD80286A-C9F2-4410-BA0B-32E19C93EB5D}">
      <dsp:nvSpPr>
        <dsp:cNvPr id="0" name=""/>
        <dsp:cNvSpPr/>
      </dsp:nvSpPr>
      <dsp:spPr>
        <a:xfrm>
          <a:off x="3192950" y="0"/>
          <a:ext cx="886906" cy="339517"/>
        </a:xfrm>
        <a:prstGeom prst="chevron">
          <a:avLst/>
        </a:prstGeom>
        <a:solidFill>
          <a:schemeClr val="accent3">
            <a:hueOff val="-924300"/>
            <a:satOff val="17560"/>
            <a:lumOff val="1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3362709" y="0"/>
        <a:ext cx="547389" cy="339517"/>
      </dsp:txXfrm>
    </dsp:sp>
    <dsp:sp modelId="{9EF25B53-7222-4B52-BE4A-DBE2A703F821}">
      <dsp:nvSpPr>
        <dsp:cNvPr id="0" name=""/>
        <dsp:cNvSpPr/>
      </dsp:nvSpPr>
      <dsp:spPr>
        <a:xfrm>
          <a:off x="3991166" y="0"/>
          <a:ext cx="886906" cy="339517"/>
        </a:xfrm>
        <a:prstGeom prst="chevron">
          <a:avLst/>
        </a:prstGeom>
        <a:solidFill>
          <a:schemeClr val="accent3">
            <a:hueOff val="-1155375"/>
            <a:satOff val="21950"/>
            <a:lumOff val="223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4160925" y="0"/>
        <a:ext cx="547389" cy="339517"/>
      </dsp:txXfrm>
    </dsp:sp>
    <dsp:sp modelId="{6EF4711A-7539-487A-9E94-CCB718C2F58C}">
      <dsp:nvSpPr>
        <dsp:cNvPr id="0" name=""/>
        <dsp:cNvSpPr/>
      </dsp:nvSpPr>
      <dsp:spPr>
        <a:xfrm>
          <a:off x="4789381" y="0"/>
          <a:ext cx="886906" cy="339517"/>
        </a:xfrm>
        <a:prstGeom prst="chevron">
          <a:avLst/>
        </a:prstGeom>
        <a:solidFill>
          <a:schemeClr val="accent3">
            <a:hueOff val="-1386451"/>
            <a:satOff val="26340"/>
            <a:lumOff val="26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4959140" y="0"/>
        <a:ext cx="547389" cy="339517"/>
      </dsp:txXfrm>
    </dsp:sp>
    <dsp:sp modelId="{B0AEED66-A9F6-465F-A57C-8229AD7F5C57}">
      <dsp:nvSpPr>
        <dsp:cNvPr id="0" name=""/>
        <dsp:cNvSpPr/>
      </dsp:nvSpPr>
      <dsp:spPr>
        <a:xfrm>
          <a:off x="5587597" y="0"/>
          <a:ext cx="886906" cy="339517"/>
        </a:xfrm>
        <a:prstGeom prst="chevron">
          <a:avLst/>
        </a:prstGeom>
        <a:solidFill>
          <a:schemeClr val="accent3">
            <a:hueOff val="-1617526"/>
            <a:satOff val="30730"/>
            <a:lumOff val="312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5757356" y="0"/>
        <a:ext cx="547389" cy="339517"/>
      </dsp:txXfrm>
    </dsp:sp>
    <dsp:sp modelId="{B5EDF7E4-C965-4823-862D-34E9B55B762A}">
      <dsp:nvSpPr>
        <dsp:cNvPr id="0" name=""/>
        <dsp:cNvSpPr/>
      </dsp:nvSpPr>
      <dsp:spPr>
        <a:xfrm>
          <a:off x="6385813" y="0"/>
          <a:ext cx="886906" cy="339517"/>
        </a:xfrm>
        <a:prstGeom prst="chevron">
          <a:avLst/>
        </a:prstGeom>
        <a:solidFill>
          <a:schemeClr val="accent3">
            <a:hueOff val="-1848601"/>
            <a:satOff val="35120"/>
            <a:lumOff val="356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000" kern="1200" dirty="0"/>
        </a:p>
      </dsp:txBody>
      <dsp:txXfrm>
        <a:off x="6555572" y="0"/>
        <a:ext cx="547389" cy="339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A26FF-7A55-4D83-8AEA-59E78C8AEC93}">
      <dsp:nvSpPr>
        <dsp:cNvPr id="0" name=""/>
        <dsp:cNvSpPr/>
      </dsp:nvSpPr>
      <dsp:spPr>
        <a:xfrm>
          <a:off x="1227" y="0"/>
          <a:ext cx="1495231" cy="4693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fr-CA" sz="900" b="1" kern="1200" noProof="0" dirty="0"/>
            <a:t>Point de contrôle 1</a:t>
          </a:r>
          <a:r>
            <a:rPr lang="fr-CA" sz="900" kern="1200" noProof="0" dirty="0"/>
            <a:t>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fr-CA" sz="900" i="1" kern="1200" noProof="0" dirty="0"/>
            <a:t>Nous montrer</a:t>
          </a:r>
        </a:p>
      </dsp:txBody>
      <dsp:txXfrm>
        <a:off x="235904" y="0"/>
        <a:ext cx="1025877" cy="469354"/>
      </dsp:txXfrm>
    </dsp:sp>
    <dsp:sp modelId="{75B7CF3B-AA6A-4588-AEBA-F205AC15D90F}">
      <dsp:nvSpPr>
        <dsp:cNvPr id="0" name=""/>
        <dsp:cNvSpPr/>
      </dsp:nvSpPr>
      <dsp:spPr>
        <a:xfrm>
          <a:off x="1346936" y="0"/>
          <a:ext cx="1495231" cy="4693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fr-CA" sz="900" b="1" kern="1200" noProof="0" dirty="0"/>
            <a:t>Point de contrôle 2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fr-CA" sz="900" i="1" kern="1200" noProof="0" dirty="0"/>
            <a:t>Nous laisser faire</a:t>
          </a:r>
        </a:p>
      </dsp:txBody>
      <dsp:txXfrm>
        <a:off x="1581613" y="0"/>
        <a:ext cx="1025877" cy="469354"/>
      </dsp:txXfrm>
    </dsp:sp>
    <dsp:sp modelId="{7CFF15B2-95C3-4954-8CFE-2BA16B298D61}">
      <dsp:nvSpPr>
        <dsp:cNvPr id="0" name=""/>
        <dsp:cNvSpPr/>
      </dsp:nvSpPr>
      <dsp:spPr>
        <a:xfrm>
          <a:off x="2692644" y="0"/>
          <a:ext cx="1495231" cy="4693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fr-CA" sz="900" b="1" kern="1200" noProof="0" dirty="0"/>
            <a:t>Point de contrôle 3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lang="fr-CA" sz="900" i="1" kern="1200" noProof="0" dirty="0"/>
            <a:t>Nous convaincre</a:t>
          </a:r>
        </a:p>
      </dsp:txBody>
      <dsp:txXfrm>
        <a:off x="2927321" y="0"/>
        <a:ext cx="1025877" cy="4693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0084D-6CCA-42EA-8B57-D9E92B5B9D89}">
      <dsp:nvSpPr>
        <dsp:cNvPr id="0" name=""/>
        <dsp:cNvSpPr/>
      </dsp:nvSpPr>
      <dsp:spPr>
        <a:xfrm>
          <a:off x="508" y="85741"/>
          <a:ext cx="452264" cy="18090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90961" y="85741"/>
        <a:ext cx="271359" cy="180905"/>
      </dsp:txXfrm>
    </dsp:sp>
    <dsp:sp modelId="{5ADCEAFD-B3FE-4879-BED8-EBAAF9DDBE29}">
      <dsp:nvSpPr>
        <dsp:cNvPr id="0" name=""/>
        <dsp:cNvSpPr/>
      </dsp:nvSpPr>
      <dsp:spPr>
        <a:xfrm>
          <a:off x="407546" y="85741"/>
          <a:ext cx="452264" cy="180905"/>
        </a:xfrm>
        <a:prstGeom prst="chevron">
          <a:avLst/>
        </a:prstGeom>
        <a:solidFill>
          <a:schemeClr val="accent3">
            <a:hueOff val="-462150"/>
            <a:satOff val="8780"/>
            <a:lumOff val="89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497999" y="85741"/>
        <a:ext cx="271359" cy="180905"/>
      </dsp:txXfrm>
    </dsp:sp>
    <dsp:sp modelId="{1C5AB525-25A8-4CDC-A96D-66383B30B86D}">
      <dsp:nvSpPr>
        <dsp:cNvPr id="0" name=""/>
        <dsp:cNvSpPr/>
      </dsp:nvSpPr>
      <dsp:spPr>
        <a:xfrm>
          <a:off x="814585" y="85741"/>
          <a:ext cx="452264" cy="180905"/>
        </a:xfrm>
        <a:prstGeom prst="chevron">
          <a:avLst/>
        </a:prstGeom>
        <a:solidFill>
          <a:schemeClr val="accent3">
            <a:hueOff val="-924300"/>
            <a:satOff val="17560"/>
            <a:lumOff val="1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905038" y="85741"/>
        <a:ext cx="271359" cy="180905"/>
      </dsp:txXfrm>
    </dsp:sp>
    <dsp:sp modelId="{AC61EA22-D140-4EC5-843A-5E5EE1C47E1B}">
      <dsp:nvSpPr>
        <dsp:cNvPr id="0" name=""/>
        <dsp:cNvSpPr/>
      </dsp:nvSpPr>
      <dsp:spPr>
        <a:xfrm>
          <a:off x="1221623" y="85741"/>
          <a:ext cx="452264" cy="180905"/>
        </a:xfrm>
        <a:prstGeom prst="chevron">
          <a:avLst/>
        </a:prstGeom>
        <a:solidFill>
          <a:schemeClr val="accent3">
            <a:hueOff val="-1386451"/>
            <a:satOff val="26340"/>
            <a:lumOff val="26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12076" y="85741"/>
        <a:ext cx="271359" cy="180905"/>
      </dsp:txXfrm>
    </dsp:sp>
    <dsp:sp modelId="{6DCD237C-6DFD-44EE-BEE9-0D20C1A156D8}">
      <dsp:nvSpPr>
        <dsp:cNvPr id="0" name=""/>
        <dsp:cNvSpPr/>
      </dsp:nvSpPr>
      <dsp:spPr>
        <a:xfrm>
          <a:off x="1628661" y="72173"/>
          <a:ext cx="452264" cy="180905"/>
        </a:xfrm>
        <a:prstGeom prst="chevron">
          <a:avLst/>
        </a:prstGeom>
        <a:solidFill>
          <a:schemeClr val="accent3">
            <a:hueOff val="-1848601"/>
            <a:satOff val="35120"/>
            <a:lumOff val="356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719114" y="72173"/>
        <a:ext cx="271359" cy="1809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0084D-6CCA-42EA-8B57-D9E92B5B9D89}">
      <dsp:nvSpPr>
        <dsp:cNvPr id="0" name=""/>
        <dsp:cNvSpPr/>
      </dsp:nvSpPr>
      <dsp:spPr>
        <a:xfrm>
          <a:off x="511" y="85150"/>
          <a:ext cx="455217" cy="18208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91554" y="85150"/>
        <a:ext cx="273131" cy="182086"/>
      </dsp:txXfrm>
    </dsp:sp>
    <dsp:sp modelId="{5ADCEAFD-B3FE-4879-BED8-EBAAF9DDBE29}">
      <dsp:nvSpPr>
        <dsp:cNvPr id="0" name=""/>
        <dsp:cNvSpPr/>
      </dsp:nvSpPr>
      <dsp:spPr>
        <a:xfrm>
          <a:off x="410206" y="85150"/>
          <a:ext cx="455217" cy="182086"/>
        </a:xfrm>
        <a:prstGeom prst="chevron">
          <a:avLst/>
        </a:prstGeom>
        <a:solidFill>
          <a:schemeClr val="accent3">
            <a:hueOff val="-462150"/>
            <a:satOff val="8780"/>
            <a:lumOff val="89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501249" y="85150"/>
        <a:ext cx="273131" cy="182086"/>
      </dsp:txXfrm>
    </dsp:sp>
    <dsp:sp modelId="{1C5AB525-25A8-4CDC-A96D-66383B30B86D}">
      <dsp:nvSpPr>
        <dsp:cNvPr id="0" name=""/>
        <dsp:cNvSpPr/>
      </dsp:nvSpPr>
      <dsp:spPr>
        <a:xfrm>
          <a:off x="819902" y="85150"/>
          <a:ext cx="455217" cy="182086"/>
        </a:xfrm>
        <a:prstGeom prst="chevron">
          <a:avLst/>
        </a:prstGeom>
        <a:solidFill>
          <a:schemeClr val="accent3">
            <a:hueOff val="-924300"/>
            <a:satOff val="17560"/>
            <a:lumOff val="1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910945" y="85150"/>
        <a:ext cx="273131" cy="182086"/>
      </dsp:txXfrm>
    </dsp:sp>
    <dsp:sp modelId="{AC61EA22-D140-4EC5-843A-5E5EE1C47E1B}">
      <dsp:nvSpPr>
        <dsp:cNvPr id="0" name=""/>
        <dsp:cNvSpPr/>
      </dsp:nvSpPr>
      <dsp:spPr>
        <a:xfrm>
          <a:off x="1229597" y="85150"/>
          <a:ext cx="455217" cy="182086"/>
        </a:xfrm>
        <a:prstGeom prst="chevron">
          <a:avLst/>
        </a:prstGeom>
        <a:solidFill>
          <a:schemeClr val="accent3">
            <a:hueOff val="-1386451"/>
            <a:satOff val="26340"/>
            <a:lumOff val="26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20640" y="85150"/>
        <a:ext cx="273131" cy="182086"/>
      </dsp:txXfrm>
    </dsp:sp>
    <dsp:sp modelId="{6DCD237C-6DFD-44EE-BEE9-0D20C1A156D8}">
      <dsp:nvSpPr>
        <dsp:cNvPr id="0" name=""/>
        <dsp:cNvSpPr/>
      </dsp:nvSpPr>
      <dsp:spPr>
        <a:xfrm>
          <a:off x="1639293" y="71494"/>
          <a:ext cx="455217" cy="182086"/>
        </a:xfrm>
        <a:prstGeom prst="chevron">
          <a:avLst/>
        </a:prstGeom>
        <a:solidFill>
          <a:schemeClr val="accent3">
            <a:hueOff val="-1848601"/>
            <a:satOff val="35120"/>
            <a:lumOff val="356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730336" y="71494"/>
        <a:ext cx="273131" cy="1820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0084D-6CCA-42EA-8B57-D9E92B5B9D89}">
      <dsp:nvSpPr>
        <dsp:cNvPr id="0" name=""/>
        <dsp:cNvSpPr/>
      </dsp:nvSpPr>
      <dsp:spPr>
        <a:xfrm>
          <a:off x="508" y="85741"/>
          <a:ext cx="452264" cy="18090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90961" y="85741"/>
        <a:ext cx="271359" cy="180905"/>
      </dsp:txXfrm>
    </dsp:sp>
    <dsp:sp modelId="{5ADCEAFD-B3FE-4879-BED8-EBAAF9DDBE29}">
      <dsp:nvSpPr>
        <dsp:cNvPr id="0" name=""/>
        <dsp:cNvSpPr/>
      </dsp:nvSpPr>
      <dsp:spPr>
        <a:xfrm>
          <a:off x="407546" y="85741"/>
          <a:ext cx="452264" cy="180905"/>
        </a:xfrm>
        <a:prstGeom prst="chevron">
          <a:avLst/>
        </a:prstGeom>
        <a:solidFill>
          <a:schemeClr val="accent3">
            <a:hueOff val="-462150"/>
            <a:satOff val="8780"/>
            <a:lumOff val="89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497999" y="85741"/>
        <a:ext cx="271359" cy="180905"/>
      </dsp:txXfrm>
    </dsp:sp>
    <dsp:sp modelId="{1C5AB525-25A8-4CDC-A96D-66383B30B86D}">
      <dsp:nvSpPr>
        <dsp:cNvPr id="0" name=""/>
        <dsp:cNvSpPr/>
      </dsp:nvSpPr>
      <dsp:spPr>
        <a:xfrm>
          <a:off x="814585" y="85741"/>
          <a:ext cx="452264" cy="180905"/>
        </a:xfrm>
        <a:prstGeom prst="chevron">
          <a:avLst/>
        </a:prstGeom>
        <a:solidFill>
          <a:schemeClr val="accent3">
            <a:hueOff val="-924300"/>
            <a:satOff val="17560"/>
            <a:lumOff val="1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905038" y="85741"/>
        <a:ext cx="271359" cy="180905"/>
      </dsp:txXfrm>
    </dsp:sp>
    <dsp:sp modelId="{AC61EA22-D140-4EC5-843A-5E5EE1C47E1B}">
      <dsp:nvSpPr>
        <dsp:cNvPr id="0" name=""/>
        <dsp:cNvSpPr/>
      </dsp:nvSpPr>
      <dsp:spPr>
        <a:xfrm>
          <a:off x="1221623" y="85741"/>
          <a:ext cx="452264" cy="180905"/>
        </a:xfrm>
        <a:prstGeom prst="chevron">
          <a:avLst/>
        </a:prstGeom>
        <a:solidFill>
          <a:schemeClr val="accent3">
            <a:hueOff val="-1386451"/>
            <a:satOff val="26340"/>
            <a:lumOff val="26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12076" y="85741"/>
        <a:ext cx="271359" cy="180905"/>
      </dsp:txXfrm>
    </dsp:sp>
    <dsp:sp modelId="{6DCD237C-6DFD-44EE-BEE9-0D20C1A156D8}">
      <dsp:nvSpPr>
        <dsp:cNvPr id="0" name=""/>
        <dsp:cNvSpPr/>
      </dsp:nvSpPr>
      <dsp:spPr>
        <a:xfrm>
          <a:off x="1628661" y="72173"/>
          <a:ext cx="452264" cy="180905"/>
        </a:xfrm>
        <a:prstGeom prst="chevron">
          <a:avLst/>
        </a:prstGeom>
        <a:solidFill>
          <a:schemeClr val="accent3">
            <a:hueOff val="-1848601"/>
            <a:satOff val="35120"/>
            <a:lumOff val="356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719114" y="72173"/>
        <a:ext cx="271359" cy="180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2018-10-03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2018-10-03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330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7859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6616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6586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2429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1864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6274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816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756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2" name="hr"/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endParaRPr lang="en-CA" sz="850" b="0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tags" Target="../tags/tag28.xml"/><Relationship Id="rId21" Type="http://schemas.openxmlformats.org/officeDocument/2006/relationships/diagramQuickStyle" Target="../diagrams/quickStyle6.xml"/><Relationship Id="rId7" Type="http://schemas.openxmlformats.org/officeDocument/2006/relationships/slideLayout" Target="../slideLayouts/slideLayout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tags" Target="../tags/tag27.xml"/><Relationship Id="rId16" Type="http://schemas.openxmlformats.org/officeDocument/2006/relationships/diagramQuickStyle" Target="../diagrams/quickStyle5.xml"/><Relationship Id="rId20" Type="http://schemas.openxmlformats.org/officeDocument/2006/relationships/diagramLayout" Target="../diagrams/layout6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diagramQuickStyle" Target="../diagrams/quickStyle4.xml"/><Relationship Id="rId5" Type="http://schemas.openxmlformats.org/officeDocument/2006/relationships/tags" Target="../tags/tag30.xml"/><Relationship Id="rId15" Type="http://schemas.openxmlformats.org/officeDocument/2006/relationships/diagramLayout" Target="../diagrams/layout5.xml"/><Relationship Id="rId23" Type="http://schemas.microsoft.com/office/2007/relationships/diagramDrawing" Target="../diagrams/drawing6.xml"/><Relationship Id="rId10" Type="http://schemas.openxmlformats.org/officeDocument/2006/relationships/diagramLayout" Target="../diagrams/layout4.xml"/><Relationship Id="rId19" Type="http://schemas.openxmlformats.org/officeDocument/2006/relationships/diagramData" Target="../diagrams/data6.xml"/><Relationship Id="rId4" Type="http://schemas.openxmlformats.org/officeDocument/2006/relationships/tags" Target="../tags/tag29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Relationship Id="rId22" Type="http://schemas.openxmlformats.org/officeDocument/2006/relationships/diagramColors" Target="../diagrams/colors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diagramLayout" Target="../diagrams/layout1.xml"/><Relationship Id="rId18" Type="http://schemas.openxmlformats.org/officeDocument/2006/relationships/diagramLayout" Target="../diagrams/layout2.xml"/><Relationship Id="rId3" Type="http://schemas.openxmlformats.org/officeDocument/2006/relationships/tags" Target="../tags/tag5.xml"/><Relationship Id="rId21" Type="http://schemas.microsoft.com/office/2007/relationships/diagramDrawing" Target="../diagrams/drawing2.xml"/><Relationship Id="rId7" Type="http://schemas.openxmlformats.org/officeDocument/2006/relationships/tags" Target="../tags/tag9.xml"/><Relationship Id="rId12" Type="http://schemas.openxmlformats.org/officeDocument/2006/relationships/diagramData" Target="../diagrams/data1.xml"/><Relationship Id="rId17" Type="http://schemas.openxmlformats.org/officeDocument/2006/relationships/diagramData" Target="../diagrams/data2.xml"/><Relationship Id="rId2" Type="http://schemas.openxmlformats.org/officeDocument/2006/relationships/tags" Target="../tags/tag4.xml"/><Relationship Id="rId16" Type="http://schemas.microsoft.com/office/2007/relationships/diagramDrawing" Target="../diagrams/drawing1.xml"/><Relationship Id="rId20" Type="http://schemas.openxmlformats.org/officeDocument/2006/relationships/diagramColors" Target="../diagrams/colors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7.xml"/><Relationship Id="rId15" Type="http://schemas.openxmlformats.org/officeDocument/2006/relationships/diagramColors" Target="../diagrams/colors1.xml"/><Relationship Id="rId10" Type="http://schemas.openxmlformats.org/officeDocument/2006/relationships/slideLayout" Target="../slideLayouts/slideLayout3.xml"/><Relationship Id="rId19" Type="http://schemas.openxmlformats.org/officeDocument/2006/relationships/diagramQuickStyle" Target="../diagrams/quickStyle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notesSlide" Target="../notesSlides/notesSlide5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0" Type="http://schemas.openxmlformats.org/officeDocument/2006/relationships/tags" Target="../tags/tag22.xml"/><Relationship Id="rId4" Type="http://schemas.openxmlformats.org/officeDocument/2006/relationships/tags" Target="../tags/tag16.xml"/><Relationship Id="rId9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3" y="2312876"/>
            <a:ext cx="9144000" cy="613891"/>
          </a:xfrm>
        </p:spPr>
        <p:txBody>
          <a:bodyPr/>
          <a:lstStyle/>
          <a:p>
            <a:pPr algn="ctr"/>
            <a:r>
              <a:rPr lang="fr-CA" b="1" dirty="0" smtClean="0"/>
              <a:t>Prochaine génération en matière </a:t>
            </a:r>
            <a:br>
              <a:rPr lang="fr-CA" b="1" dirty="0" smtClean="0"/>
            </a:br>
            <a:r>
              <a:rPr lang="fr-CA" b="1" dirty="0" smtClean="0"/>
              <a:t>de ressources humaines et de rémunération</a:t>
            </a:r>
            <a:endParaRPr lang="fr-C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99592" y="3575419"/>
            <a:ext cx="7704856" cy="720080"/>
          </a:xfrm>
        </p:spPr>
        <p:txBody>
          <a:bodyPr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Mise à jour à l’intention du Comité consultative sur la gestion de la </a:t>
            </a:r>
            <a:r>
              <a:rPr lang="fr-CA" dirty="0" err="1" smtClean="0">
                <a:solidFill>
                  <a:schemeClr val="tx1"/>
                </a:solidFill>
              </a:rPr>
              <a:t>function</a:t>
            </a:r>
            <a:r>
              <a:rPr lang="fr-CA" dirty="0" smtClean="0">
                <a:solidFill>
                  <a:schemeClr val="tx1"/>
                </a:solidFill>
              </a:rPr>
              <a:t> publique </a:t>
            </a:r>
          </a:p>
          <a:p>
            <a:pPr algn="ctr"/>
            <a:r>
              <a:rPr lang="fr-CA" dirty="0" smtClean="0">
                <a:solidFill>
                  <a:schemeClr val="bg1">
                    <a:lumMod val="50000"/>
                  </a:schemeClr>
                </a:solidFill>
              </a:rPr>
              <a:t>Le 12 octobre 2018</a:t>
            </a:r>
            <a:endParaRPr lang="fr-CA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 descr="Image result for agile procurement ca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4977172"/>
            <a:ext cx="2448272" cy="94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87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8116" y="52099"/>
            <a:ext cx="8918379" cy="812375"/>
          </a:xfrm>
        </p:spPr>
        <p:txBody>
          <a:bodyPr/>
          <a:lstStyle/>
          <a:p>
            <a:r>
              <a:rPr lang="fr-CA" b="1" dirty="0"/>
              <a:t>La différence entre l’approvisionnement agile et l’approvisionnement traditionnel</a:t>
            </a:r>
            <a:endParaRPr lang="en-CA" dirty="0"/>
          </a:p>
          <a:p>
            <a:endParaRPr lang="en-CA" b="1" dirty="0">
              <a:solidFill>
                <a:srgbClr val="004D7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0" name="Chevron 9"/>
          <p:cNvSpPr/>
          <p:nvPr/>
        </p:nvSpPr>
        <p:spPr>
          <a:xfrm>
            <a:off x="691817" y="2438053"/>
            <a:ext cx="1292860" cy="1066165"/>
          </a:xfrm>
          <a:prstGeom prst="chevron">
            <a:avLst/>
          </a:prstGeom>
          <a:solidFill>
            <a:srgbClr val="004D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1" name="Chevron 10"/>
          <p:cNvSpPr/>
          <p:nvPr/>
        </p:nvSpPr>
        <p:spPr>
          <a:xfrm>
            <a:off x="2275621" y="2439777"/>
            <a:ext cx="1292860" cy="1066165"/>
          </a:xfrm>
          <a:prstGeom prst="chevron">
            <a:avLst/>
          </a:prstGeom>
          <a:solidFill>
            <a:srgbClr val="004D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2" name="Chevron 11"/>
          <p:cNvSpPr/>
          <p:nvPr/>
        </p:nvSpPr>
        <p:spPr>
          <a:xfrm>
            <a:off x="3848847" y="2424047"/>
            <a:ext cx="1292860" cy="1066165"/>
          </a:xfrm>
          <a:prstGeom prst="chevron">
            <a:avLst/>
          </a:prstGeom>
          <a:solidFill>
            <a:srgbClr val="004D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3" name="Chevron 12"/>
          <p:cNvSpPr/>
          <p:nvPr/>
        </p:nvSpPr>
        <p:spPr>
          <a:xfrm>
            <a:off x="5410909" y="2424046"/>
            <a:ext cx="1292860" cy="1066165"/>
          </a:xfrm>
          <a:prstGeom prst="chevron">
            <a:avLst/>
          </a:prstGeom>
          <a:solidFill>
            <a:srgbClr val="004D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4" name="Chevron 13"/>
          <p:cNvSpPr/>
          <p:nvPr/>
        </p:nvSpPr>
        <p:spPr>
          <a:xfrm>
            <a:off x="7036359" y="2438053"/>
            <a:ext cx="1292860" cy="1066165"/>
          </a:xfrm>
          <a:prstGeom prst="chevron">
            <a:avLst/>
          </a:prstGeom>
          <a:solidFill>
            <a:srgbClr val="004D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5" name="Chevron 14"/>
          <p:cNvSpPr/>
          <p:nvPr/>
        </p:nvSpPr>
        <p:spPr>
          <a:xfrm>
            <a:off x="716197" y="5351573"/>
            <a:ext cx="1292860" cy="106616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6" name="Chevron 15"/>
          <p:cNvSpPr/>
          <p:nvPr/>
        </p:nvSpPr>
        <p:spPr>
          <a:xfrm>
            <a:off x="2289422" y="5353297"/>
            <a:ext cx="1292860" cy="106616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7" name="Chevron 16"/>
          <p:cNvSpPr/>
          <p:nvPr/>
        </p:nvSpPr>
        <p:spPr>
          <a:xfrm>
            <a:off x="3862648" y="5337567"/>
            <a:ext cx="1292860" cy="106616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8" name="Chevron 17"/>
          <p:cNvSpPr/>
          <p:nvPr/>
        </p:nvSpPr>
        <p:spPr>
          <a:xfrm>
            <a:off x="5435089" y="5351573"/>
            <a:ext cx="1292860" cy="106616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19" name="Chevron 18"/>
          <p:cNvSpPr/>
          <p:nvPr/>
        </p:nvSpPr>
        <p:spPr>
          <a:xfrm>
            <a:off x="7007530" y="5351573"/>
            <a:ext cx="1292860" cy="1066165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327754" y="1499176"/>
            <a:ext cx="1580250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Sprints </a:t>
            </a:r>
            <a:r>
              <a:rPr lang="fr-CA" dirty="0"/>
              <a:t>de plus petite échelle et plus rapides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102960" y="1078988"/>
            <a:ext cx="4234544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b="1" dirty="0"/>
              <a:t>Approvisionnement agile</a:t>
            </a:r>
            <a:endParaRPr lang="en-CA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936007" y="1519786"/>
            <a:ext cx="1580250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Approche </a:t>
            </a:r>
            <a:r>
              <a:rPr lang="fr-CA" dirty="0"/>
              <a:t>par points de contrôle 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3442418" y="1486709"/>
            <a:ext cx="1580250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dirty="0"/>
              <a:t>La portée est souple et peut être adaptée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5050671" y="1234761"/>
            <a:ext cx="1580250" cy="12003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dirty="0"/>
              <a:t>L’interaction avec les fournisseurs est continue 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6855715" y="1443319"/>
            <a:ext cx="2180780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Permet </a:t>
            </a:r>
            <a:r>
              <a:rPr lang="fr-FR" dirty="0"/>
              <a:t>la rétroaction de l'industrie et les meilleures pratiques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18116" y="3673697"/>
            <a:ext cx="4738679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b="1" dirty="0"/>
              <a:t>Approvisionnement traditionnel</a:t>
            </a:r>
            <a:endParaRPr lang="en-CA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21936" y="4246916"/>
            <a:ext cx="1714071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1600" dirty="0"/>
              <a:t>Le processus </a:t>
            </a:r>
            <a:r>
              <a:rPr lang="fr-CA" sz="1600" dirty="0" smtClean="0"/>
              <a:t>d’</a:t>
            </a:r>
            <a:r>
              <a:rPr lang="fr-CA" sz="1600" dirty="0" err="1" smtClean="0"/>
              <a:t>approvision-nement</a:t>
            </a:r>
            <a:r>
              <a:rPr lang="fr-CA" sz="1600" dirty="0" smtClean="0"/>
              <a:t> </a:t>
            </a:r>
            <a:r>
              <a:rPr lang="fr-CA" sz="1600" dirty="0"/>
              <a:t>est mené à terme</a:t>
            </a:r>
            <a:endParaRPr lang="en-CA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005978" y="4354101"/>
            <a:ext cx="1412219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1600" dirty="0"/>
              <a:t>L</a:t>
            </a:r>
            <a:r>
              <a:rPr lang="fr-CA" sz="1600" dirty="0" smtClean="0"/>
              <a:t>ongues </a:t>
            </a:r>
            <a:r>
              <a:rPr lang="fr-CA" sz="1600" dirty="0"/>
              <a:t>durées contractuelles </a:t>
            </a:r>
            <a:endParaRPr lang="en-CA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498069" y="4365676"/>
            <a:ext cx="1580250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1600" dirty="0"/>
              <a:t>La portée est déterminée et fixée</a:t>
            </a:r>
            <a:endParaRPr lang="en-CA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5141707" y="4210040"/>
            <a:ext cx="1580250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1600" dirty="0"/>
              <a:t>Interactions limitées </a:t>
            </a:r>
            <a:r>
              <a:rPr lang="fr-CA" sz="1600" dirty="0" smtClean="0"/>
              <a:t/>
            </a:r>
            <a:br>
              <a:rPr lang="fr-CA" sz="1600" dirty="0" smtClean="0"/>
            </a:br>
            <a:r>
              <a:rPr lang="fr-CA" sz="1600" dirty="0" smtClean="0"/>
              <a:t>avec </a:t>
            </a:r>
            <a:r>
              <a:rPr lang="fr-CA" sz="1600" dirty="0"/>
              <a:t>les fournisseurs</a:t>
            </a:r>
            <a:endParaRPr lang="en-CA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6703769" y="4207780"/>
            <a:ext cx="1828671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1600" dirty="0"/>
              <a:t>Toutes les exigences doivent être consignées et connues 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03249970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67922" y="322956"/>
            <a:ext cx="6400322" cy="482626"/>
          </a:xfrm>
        </p:spPr>
        <p:txBody>
          <a:bodyPr/>
          <a:lstStyle/>
          <a:p>
            <a:r>
              <a:rPr lang="fr-CA" b="1" dirty="0"/>
              <a:t>Le processus d’approvisionnement agile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10</a:t>
            </a: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270640" y="2676241"/>
            <a:ext cx="1684758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200" dirty="0" err="1"/>
              <a:t>Étape</a:t>
            </a:r>
            <a:r>
              <a:rPr lang="en-CA" sz="1200" dirty="0"/>
              <a:t> 1 : </a:t>
            </a:r>
            <a:r>
              <a:rPr lang="en-CA" sz="1200" dirty="0" err="1"/>
              <a:t>Partage</a:t>
            </a:r>
            <a:r>
              <a:rPr lang="en-CA" sz="1200" dirty="0"/>
              <a:t> </a:t>
            </a:r>
            <a:r>
              <a:rPr lang="en-CA" sz="1200" dirty="0" err="1"/>
              <a:t>d’information</a:t>
            </a:r>
            <a:endParaRPr lang="en-CA" sz="1200" dirty="0"/>
          </a:p>
        </p:txBody>
      </p:sp>
      <p:sp>
        <p:nvSpPr>
          <p:cNvPr id="30" name="Rectangle 29"/>
          <p:cNvSpPr/>
          <p:nvPr/>
        </p:nvSpPr>
        <p:spPr>
          <a:xfrm>
            <a:off x="270640" y="3286471"/>
            <a:ext cx="1684758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200" dirty="0" err="1"/>
              <a:t>Étape</a:t>
            </a:r>
            <a:r>
              <a:rPr lang="en-CA" sz="1200" dirty="0"/>
              <a:t> 2 : Co-conception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2164" y="3875896"/>
            <a:ext cx="1684758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200" dirty="0" err="1"/>
              <a:t>Étape</a:t>
            </a:r>
            <a:r>
              <a:rPr lang="en-CA" sz="1200" dirty="0"/>
              <a:t> 3 : </a:t>
            </a:r>
            <a:r>
              <a:rPr lang="en-CA" sz="1200" dirty="0" err="1"/>
              <a:t>Élaboration</a:t>
            </a:r>
            <a:endParaRPr lang="en-CA" sz="1200" dirty="0"/>
          </a:p>
        </p:txBody>
      </p:sp>
      <p:sp>
        <p:nvSpPr>
          <p:cNvPr id="32" name="Rectangle 31"/>
          <p:cNvSpPr/>
          <p:nvPr/>
        </p:nvSpPr>
        <p:spPr>
          <a:xfrm>
            <a:off x="282164" y="4450381"/>
            <a:ext cx="1684758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dirty="0" err="1"/>
              <a:t>Étape</a:t>
            </a:r>
            <a:r>
              <a:rPr lang="en-CA" sz="1400" dirty="0"/>
              <a:t> 4 : </a:t>
            </a:r>
            <a:r>
              <a:rPr lang="en-CA" sz="1400" dirty="0" err="1"/>
              <a:t>Évaluation</a:t>
            </a:r>
            <a:endParaRPr lang="en-CA" sz="1400" dirty="0"/>
          </a:p>
        </p:txBody>
      </p:sp>
      <p:sp>
        <p:nvSpPr>
          <p:cNvPr id="33" name="Rectangle 32"/>
          <p:cNvSpPr/>
          <p:nvPr/>
        </p:nvSpPr>
        <p:spPr>
          <a:xfrm>
            <a:off x="234244" y="1435477"/>
            <a:ext cx="1684758" cy="1010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>
                <a:solidFill>
                  <a:schemeClr val="tx1"/>
                </a:solidFill>
              </a:rPr>
              <a:t>ÉTAPES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Les </a:t>
            </a:r>
            <a:r>
              <a:rPr lang="en-CA" sz="1200" dirty="0" err="1">
                <a:solidFill>
                  <a:schemeClr val="tx1"/>
                </a:solidFill>
              </a:rPr>
              <a:t>étapes</a:t>
            </a:r>
            <a:r>
              <a:rPr lang="en-CA" sz="1200" dirty="0">
                <a:solidFill>
                  <a:schemeClr val="tx1"/>
                </a:solidFill>
              </a:rPr>
              <a:t> </a:t>
            </a:r>
            <a:r>
              <a:rPr lang="en-CA" sz="1200" dirty="0" err="1">
                <a:solidFill>
                  <a:schemeClr val="tx1"/>
                </a:solidFill>
              </a:rPr>
              <a:t>sont</a:t>
            </a:r>
            <a:r>
              <a:rPr lang="en-CA" sz="1200" dirty="0">
                <a:solidFill>
                  <a:schemeClr val="tx1"/>
                </a:solidFill>
              </a:rPr>
              <a:t> </a:t>
            </a:r>
            <a:r>
              <a:rPr lang="en-CA" sz="1200" dirty="0" err="1">
                <a:solidFill>
                  <a:schemeClr val="tx1"/>
                </a:solidFill>
              </a:rPr>
              <a:t>répétées</a:t>
            </a:r>
            <a:r>
              <a:rPr lang="en-CA" sz="1200" dirty="0">
                <a:solidFill>
                  <a:schemeClr val="tx1"/>
                </a:solidFill>
              </a:rPr>
              <a:t> pour </a:t>
            </a:r>
            <a:r>
              <a:rPr lang="en-CA" sz="1200" dirty="0" err="1">
                <a:solidFill>
                  <a:schemeClr val="tx1"/>
                </a:solidFill>
              </a:rPr>
              <a:t>chaque</a:t>
            </a:r>
            <a:r>
              <a:rPr lang="en-CA" sz="1200" dirty="0">
                <a:solidFill>
                  <a:schemeClr val="tx1"/>
                </a:solidFill>
              </a:rPr>
              <a:t> point de </a:t>
            </a:r>
            <a:r>
              <a:rPr lang="en-CA" sz="1200" dirty="0" err="1">
                <a:solidFill>
                  <a:schemeClr val="tx1"/>
                </a:solidFill>
              </a:rPr>
              <a:t>contrôle</a:t>
            </a:r>
            <a:endParaRPr lang="en-CA" sz="12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020273" y="1957328"/>
            <a:ext cx="1" cy="3054330"/>
          </a:xfrm>
          <a:prstGeom prst="line">
            <a:avLst/>
          </a:prstGeom>
          <a:ln w="28575" cap="flat" algn="ctr">
            <a:solidFill>
              <a:schemeClr val="accent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59525" y="2072875"/>
            <a:ext cx="3107" cy="2975076"/>
          </a:xfrm>
          <a:prstGeom prst="line">
            <a:avLst/>
          </a:prstGeom>
          <a:ln w="28575" cap="flat" algn="ctr">
            <a:solidFill>
              <a:schemeClr val="accent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23928" y="2016078"/>
            <a:ext cx="0" cy="2975076"/>
          </a:xfrm>
          <a:prstGeom prst="line">
            <a:avLst/>
          </a:prstGeom>
          <a:ln w="28575" cap="flat" algn="ctr">
            <a:solidFill>
              <a:schemeClr val="accent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37" name="Diagram 36"/>
          <p:cNvGraphicFramePr/>
          <p:nvPr>
            <p:extLst/>
          </p:nvPr>
        </p:nvGraphicFramePr>
        <p:xfrm>
          <a:off x="2843808" y="1418779"/>
          <a:ext cx="4189104" cy="46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" name="Right Arrow 37"/>
          <p:cNvSpPr/>
          <p:nvPr/>
        </p:nvSpPr>
        <p:spPr>
          <a:xfrm rot="764124">
            <a:off x="2879273" y="2474179"/>
            <a:ext cx="2701288" cy="927351"/>
          </a:xfrm>
          <a:prstGeom prst="rightArrow">
            <a:avLst>
              <a:gd name="adj1" fmla="val 50000"/>
              <a:gd name="adj2" fmla="val 46655"/>
            </a:avLst>
          </a:prstGeom>
          <a:ln w="9525" cap="flat" algn="ctr"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A" sz="1400" b="1" dirty="0">
                <a:solidFill>
                  <a:schemeClr val="tx1"/>
                </a:solidFill>
              </a:rPr>
              <a:t>Diminution du nombre de vendeurs qualifiés</a:t>
            </a:r>
          </a:p>
        </p:txBody>
      </p:sp>
      <p:sp>
        <p:nvSpPr>
          <p:cNvPr id="39" name="Right Arrow 38"/>
          <p:cNvSpPr/>
          <p:nvPr/>
        </p:nvSpPr>
        <p:spPr>
          <a:xfrm rot="20516312">
            <a:off x="2938118" y="3930758"/>
            <a:ext cx="2644212" cy="824265"/>
          </a:xfrm>
          <a:prstGeom prst="rightArrow">
            <a:avLst>
              <a:gd name="adj1" fmla="val 50000"/>
              <a:gd name="adj2" fmla="val 46655"/>
            </a:avLst>
          </a:prstGeom>
          <a:ln w="9525" cap="flat" algn="ctr"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A" sz="1050" b="1" dirty="0">
                <a:solidFill>
                  <a:schemeClr val="tx1"/>
                </a:solidFill>
              </a:rPr>
              <a:t>Augmentation du niveau de profondeur et de réalisme des exigences</a:t>
            </a:r>
          </a:p>
        </p:txBody>
      </p:sp>
      <p:sp>
        <p:nvSpPr>
          <p:cNvPr id="40" name="Freeform 39"/>
          <p:cNvSpPr>
            <a:spLocks noEditPoints="1"/>
          </p:cNvSpPr>
          <p:nvPr/>
        </p:nvSpPr>
        <p:spPr>
          <a:xfrm>
            <a:off x="7639210" y="2665423"/>
            <a:ext cx="1083985" cy="1144808"/>
          </a:xfrm>
          <a:custGeom>
            <a:avLst/>
            <a:gdLst>
              <a:gd name="T0" fmla="*/ 8 w 105"/>
              <a:gd name="T1" fmla="*/ 114 h 123"/>
              <a:gd name="T2" fmla="*/ 8 w 105"/>
              <a:gd name="T3" fmla="*/ 9 h 123"/>
              <a:gd name="T4" fmla="*/ 61 w 105"/>
              <a:gd name="T5" fmla="*/ 9 h 123"/>
              <a:gd name="T6" fmla="*/ 61 w 105"/>
              <a:gd name="T7" fmla="*/ 37 h 123"/>
              <a:gd name="T8" fmla="*/ 63 w 105"/>
              <a:gd name="T9" fmla="*/ 42 h 123"/>
              <a:gd name="T10" fmla="*/ 68 w 105"/>
              <a:gd name="T11" fmla="*/ 44 h 123"/>
              <a:gd name="T12" fmla="*/ 96 w 105"/>
              <a:gd name="T13" fmla="*/ 44 h 123"/>
              <a:gd name="T14" fmla="*/ 96 w 105"/>
              <a:gd name="T15" fmla="*/ 114 h 123"/>
              <a:gd name="T16" fmla="*/ 8 w 105"/>
              <a:gd name="T17" fmla="*/ 114 h 123"/>
              <a:gd name="T18" fmla="*/ 73 w 105"/>
              <a:gd name="T19" fmla="*/ 11 h 123"/>
              <a:gd name="T20" fmla="*/ 94 w 105"/>
              <a:gd name="T21" fmla="*/ 32 h 123"/>
              <a:gd name="T22" fmla="*/ 96 w 105"/>
              <a:gd name="T23" fmla="*/ 35 h 123"/>
              <a:gd name="T24" fmla="*/ 70 w 105"/>
              <a:gd name="T25" fmla="*/ 35 h 123"/>
              <a:gd name="T26" fmla="*/ 70 w 105"/>
              <a:gd name="T27" fmla="*/ 9 h 123"/>
              <a:gd name="T28" fmla="*/ 73 w 105"/>
              <a:gd name="T29" fmla="*/ 11 h 123"/>
              <a:gd name="T30" fmla="*/ 79 w 105"/>
              <a:gd name="T31" fmla="*/ 5 h 123"/>
              <a:gd name="T32" fmla="*/ 74 w 105"/>
              <a:gd name="T33" fmla="*/ 1 h 123"/>
              <a:gd name="T34" fmla="*/ 68 w 105"/>
              <a:gd name="T35" fmla="*/ 0 h 123"/>
              <a:gd name="T36" fmla="*/ 6 w 105"/>
              <a:gd name="T37" fmla="*/ 0 h 123"/>
              <a:gd name="T38" fmla="*/ 1 w 105"/>
              <a:gd name="T39" fmla="*/ 2 h 123"/>
              <a:gd name="T40" fmla="*/ 0 w 105"/>
              <a:gd name="T41" fmla="*/ 7 h 123"/>
              <a:gd name="T42" fmla="*/ 0 w 105"/>
              <a:gd name="T43" fmla="*/ 116 h 123"/>
              <a:gd name="T44" fmla="*/ 1 w 105"/>
              <a:gd name="T45" fmla="*/ 121 h 123"/>
              <a:gd name="T46" fmla="*/ 6 w 105"/>
              <a:gd name="T47" fmla="*/ 123 h 123"/>
              <a:gd name="T48" fmla="*/ 98 w 105"/>
              <a:gd name="T49" fmla="*/ 123 h 123"/>
              <a:gd name="T50" fmla="*/ 103 w 105"/>
              <a:gd name="T51" fmla="*/ 121 h 123"/>
              <a:gd name="T52" fmla="*/ 105 w 105"/>
              <a:gd name="T53" fmla="*/ 116 h 123"/>
              <a:gd name="T54" fmla="*/ 105 w 105"/>
              <a:gd name="T55" fmla="*/ 37 h 123"/>
              <a:gd name="T56" fmla="*/ 104 w 105"/>
              <a:gd name="T57" fmla="*/ 31 h 123"/>
              <a:gd name="T58" fmla="*/ 100 w 105"/>
              <a:gd name="T59" fmla="*/ 26 h 123"/>
              <a:gd name="T60" fmla="*/ 79 w 105"/>
              <a:gd name="T61" fmla="*/ 5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5" h="123">
                <a:moveTo>
                  <a:pt x="8" y="114"/>
                </a:moveTo>
                <a:cubicBezTo>
                  <a:pt x="8" y="9"/>
                  <a:pt x="8" y="9"/>
                  <a:pt x="8" y="9"/>
                </a:cubicBezTo>
                <a:cubicBezTo>
                  <a:pt x="61" y="9"/>
                  <a:pt x="61" y="9"/>
                  <a:pt x="61" y="9"/>
                </a:cubicBezTo>
                <a:cubicBezTo>
                  <a:pt x="61" y="37"/>
                  <a:pt x="61" y="37"/>
                  <a:pt x="61" y="37"/>
                </a:cubicBezTo>
                <a:cubicBezTo>
                  <a:pt x="61" y="39"/>
                  <a:pt x="62" y="41"/>
                  <a:pt x="63" y="42"/>
                </a:cubicBezTo>
                <a:cubicBezTo>
                  <a:pt x="64" y="43"/>
                  <a:pt x="66" y="44"/>
                  <a:pt x="68" y="44"/>
                </a:cubicBezTo>
                <a:cubicBezTo>
                  <a:pt x="96" y="44"/>
                  <a:pt x="96" y="44"/>
                  <a:pt x="96" y="44"/>
                </a:cubicBezTo>
                <a:cubicBezTo>
                  <a:pt x="96" y="114"/>
                  <a:pt x="96" y="114"/>
                  <a:pt x="96" y="114"/>
                </a:cubicBezTo>
                <a:lnTo>
                  <a:pt x="8" y="114"/>
                </a:lnTo>
                <a:close/>
                <a:moveTo>
                  <a:pt x="73" y="11"/>
                </a:moveTo>
                <a:cubicBezTo>
                  <a:pt x="94" y="32"/>
                  <a:pt x="94" y="32"/>
                  <a:pt x="94" y="32"/>
                </a:cubicBezTo>
                <a:cubicBezTo>
                  <a:pt x="95" y="33"/>
                  <a:pt x="95" y="34"/>
                  <a:pt x="96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9"/>
                  <a:pt x="70" y="9"/>
                  <a:pt x="70" y="9"/>
                </a:cubicBezTo>
                <a:cubicBezTo>
                  <a:pt x="71" y="10"/>
                  <a:pt x="72" y="10"/>
                  <a:pt x="73" y="11"/>
                </a:cubicBezTo>
                <a:close/>
                <a:moveTo>
                  <a:pt x="79" y="5"/>
                </a:moveTo>
                <a:cubicBezTo>
                  <a:pt x="78" y="3"/>
                  <a:pt x="76" y="2"/>
                  <a:pt x="74" y="1"/>
                </a:cubicBezTo>
                <a:cubicBezTo>
                  <a:pt x="71" y="0"/>
                  <a:pt x="69" y="0"/>
                  <a:pt x="68" y="0"/>
                </a:cubicBezTo>
                <a:cubicBezTo>
                  <a:pt x="6" y="0"/>
                  <a:pt x="6" y="0"/>
                  <a:pt x="6" y="0"/>
                </a:cubicBezTo>
                <a:cubicBezTo>
                  <a:pt x="4" y="0"/>
                  <a:pt x="3" y="1"/>
                  <a:pt x="1" y="2"/>
                </a:cubicBezTo>
                <a:cubicBezTo>
                  <a:pt x="0" y="3"/>
                  <a:pt x="0" y="5"/>
                  <a:pt x="0" y="7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18"/>
                  <a:pt x="0" y="120"/>
                  <a:pt x="1" y="121"/>
                </a:cubicBezTo>
                <a:cubicBezTo>
                  <a:pt x="3" y="122"/>
                  <a:pt x="4" y="123"/>
                  <a:pt x="6" y="123"/>
                </a:cubicBezTo>
                <a:cubicBezTo>
                  <a:pt x="98" y="123"/>
                  <a:pt x="98" y="123"/>
                  <a:pt x="98" y="123"/>
                </a:cubicBezTo>
                <a:cubicBezTo>
                  <a:pt x="100" y="123"/>
                  <a:pt x="102" y="122"/>
                  <a:pt x="103" y="121"/>
                </a:cubicBezTo>
                <a:cubicBezTo>
                  <a:pt x="104" y="120"/>
                  <a:pt x="105" y="118"/>
                  <a:pt x="105" y="116"/>
                </a:cubicBezTo>
                <a:cubicBezTo>
                  <a:pt x="105" y="37"/>
                  <a:pt x="105" y="37"/>
                  <a:pt x="105" y="37"/>
                </a:cubicBezTo>
                <a:cubicBezTo>
                  <a:pt x="105" y="35"/>
                  <a:pt x="105" y="33"/>
                  <a:pt x="104" y="31"/>
                </a:cubicBezTo>
                <a:cubicBezTo>
                  <a:pt x="103" y="29"/>
                  <a:pt x="102" y="27"/>
                  <a:pt x="100" y="26"/>
                </a:cubicBezTo>
                <a:lnTo>
                  <a:pt x="79" y="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41" name="Freeform 40"/>
          <p:cNvSpPr>
            <a:spLocks noEditPoints="1"/>
          </p:cNvSpPr>
          <p:nvPr/>
        </p:nvSpPr>
        <p:spPr>
          <a:xfrm>
            <a:off x="7778942" y="3272638"/>
            <a:ext cx="316138" cy="349696"/>
          </a:xfrm>
          <a:custGeom>
            <a:avLst/>
            <a:gdLst>
              <a:gd name="T0" fmla="*/ 977 w 995"/>
              <a:gd name="T1" fmla="*/ 138 h 998"/>
              <a:gd name="T2" fmla="*/ 283 w 995"/>
              <a:gd name="T3" fmla="*/ 143 h 998"/>
              <a:gd name="T4" fmla="*/ 278 w 995"/>
              <a:gd name="T5" fmla="*/ 263 h 998"/>
              <a:gd name="T6" fmla="*/ 296 w 995"/>
              <a:gd name="T7" fmla="*/ 281 h 998"/>
              <a:gd name="T8" fmla="*/ 989 w 995"/>
              <a:gd name="T9" fmla="*/ 276 h 998"/>
              <a:gd name="T10" fmla="*/ 995 w 995"/>
              <a:gd name="T11" fmla="*/ 156 h 998"/>
              <a:gd name="T12" fmla="*/ 989 w 995"/>
              <a:gd name="T13" fmla="*/ 430 h 998"/>
              <a:gd name="T14" fmla="*/ 296 w 995"/>
              <a:gd name="T15" fmla="*/ 424 h 998"/>
              <a:gd name="T16" fmla="*/ 278 w 995"/>
              <a:gd name="T17" fmla="*/ 442 h 998"/>
              <a:gd name="T18" fmla="*/ 283 w 995"/>
              <a:gd name="T19" fmla="*/ 563 h 998"/>
              <a:gd name="T20" fmla="*/ 977 w 995"/>
              <a:gd name="T21" fmla="*/ 568 h 998"/>
              <a:gd name="T22" fmla="*/ 995 w 995"/>
              <a:gd name="T23" fmla="*/ 550 h 998"/>
              <a:gd name="T24" fmla="*/ 989 w 995"/>
              <a:gd name="T25" fmla="*/ 430 h 998"/>
              <a:gd name="T26" fmla="*/ 146 w 995"/>
              <a:gd name="T27" fmla="*/ 0 h 998"/>
              <a:gd name="T28" fmla="*/ 10 w 995"/>
              <a:gd name="T29" fmla="*/ 71 h 998"/>
              <a:gd name="T30" fmla="*/ 78 w 995"/>
              <a:gd name="T31" fmla="*/ 83 h 998"/>
              <a:gd name="T32" fmla="*/ 79 w 995"/>
              <a:gd name="T33" fmla="*/ 90 h 998"/>
              <a:gd name="T34" fmla="*/ 79 w 995"/>
              <a:gd name="T35" fmla="*/ 226 h 998"/>
              <a:gd name="T36" fmla="*/ 19 w 995"/>
              <a:gd name="T37" fmla="*/ 281 h 998"/>
              <a:gd name="T38" fmla="*/ 206 w 995"/>
              <a:gd name="T39" fmla="*/ 226 h 998"/>
              <a:gd name="T40" fmla="*/ 989 w 995"/>
              <a:gd name="T41" fmla="*/ 717 h 998"/>
              <a:gd name="T42" fmla="*/ 296 w 995"/>
              <a:gd name="T43" fmla="*/ 711 h 998"/>
              <a:gd name="T44" fmla="*/ 278 w 995"/>
              <a:gd name="T45" fmla="*/ 729 h 998"/>
              <a:gd name="T46" fmla="*/ 283 w 995"/>
              <a:gd name="T47" fmla="*/ 849 h 998"/>
              <a:gd name="T48" fmla="*/ 977 w 995"/>
              <a:gd name="T49" fmla="*/ 855 h 998"/>
              <a:gd name="T50" fmla="*/ 995 w 995"/>
              <a:gd name="T51" fmla="*/ 837 h 998"/>
              <a:gd name="T52" fmla="*/ 989 w 995"/>
              <a:gd name="T53" fmla="*/ 717 h 998"/>
              <a:gd name="T54" fmla="*/ 147 w 995"/>
              <a:gd name="T55" fmla="*/ 584 h 998"/>
              <a:gd name="T56" fmla="*/ 96 w 995"/>
              <a:gd name="T57" fmla="*/ 555 h 998"/>
              <a:gd name="T58" fmla="*/ 180 w 995"/>
              <a:gd name="T59" fmla="*/ 490 h 998"/>
              <a:gd name="T60" fmla="*/ 171 w 995"/>
              <a:gd name="T61" fmla="*/ 376 h 998"/>
              <a:gd name="T62" fmla="*/ 43 w 995"/>
              <a:gd name="T63" fmla="*/ 369 h 998"/>
              <a:gd name="T64" fmla="*/ 51 w 995"/>
              <a:gd name="T65" fmla="*/ 446 h 998"/>
              <a:gd name="T66" fmla="*/ 118 w 995"/>
              <a:gd name="T67" fmla="*/ 421 h 998"/>
              <a:gd name="T68" fmla="*/ 113 w 995"/>
              <a:gd name="T69" fmla="*/ 468 h 998"/>
              <a:gd name="T70" fmla="*/ 45 w 995"/>
              <a:gd name="T71" fmla="*/ 519 h 998"/>
              <a:gd name="T72" fmla="*/ 0 w 995"/>
              <a:gd name="T73" fmla="*/ 609 h 998"/>
              <a:gd name="T74" fmla="*/ 206 w 995"/>
              <a:gd name="T75" fmla="*/ 640 h 998"/>
              <a:gd name="T76" fmla="*/ 147 w 995"/>
              <a:gd name="T77" fmla="*/ 550 h 998"/>
              <a:gd name="T78" fmla="*/ 142 w 995"/>
              <a:gd name="T79" fmla="*/ 825 h 998"/>
              <a:gd name="T80" fmla="*/ 196 w 995"/>
              <a:gd name="T81" fmla="*/ 711 h 998"/>
              <a:gd name="T82" fmla="*/ 9 w 995"/>
              <a:gd name="T83" fmla="*/ 796 h 998"/>
              <a:gd name="T84" fmla="*/ 69 w 995"/>
              <a:gd name="T85" fmla="*/ 767 h 998"/>
              <a:gd name="T86" fmla="*/ 123 w 995"/>
              <a:gd name="T87" fmla="*/ 765 h 998"/>
              <a:gd name="T88" fmla="*/ 102 w 995"/>
              <a:gd name="T89" fmla="*/ 788 h 998"/>
              <a:gd name="T90" fmla="*/ 60 w 995"/>
              <a:gd name="T91" fmla="*/ 842 h 998"/>
              <a:gd name="T92" fmla="*/ 134 w 995"/>
              <a:gd name="T93" fmla="*/ 905 h 998"/>
              <a:gd name="T94" fmla="*/ 93 w 995"/>
              <a:gd name="T95" fmla="*/ 937 h 998"/>
              <a:gd name="T96" fmla="*/ 2 w 995"/>
              <a:gd name="T97" fmla="*/ 961 h 998"/>
              <a:gd name="T98" fmla="*/ 174 w 995"/>
              <a:gd name="T99" fmla="*/ 972 h 998"/>
              <a:gd name="T100" fmla="*/ 188 w 995"/>
              <a:gd name="T101" fmla="*/ 852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95" h="998">
                <a:moveTo>
                  <a:pt x="989" y="143"/>
                </a:moveTo>
                <a:cubicBezTo>
                  <a:pt x="977" y="138"/>
                  <a:pt x="977" y="138"/>
                  <a:pt x="977" y="138"/>
                </a:cubicBezTo>
                <a:cubicBezTo>
                  <a:pt x="296" y="138"/>
                  <a:pt x="296" y="138"/>
                  <a:pt x="296" y="138"/>
                </a:cubicBezTo>
                <a:cubicBezTo>
                  <a:pt x="283" y="143"/>
                  <a:pt x="283" y="143"/>
                  <a:pt x="283" y="143"/>
                </a:cubicBezTo>
                <a:cubicBezTo>
                  <a:pt x="278" y="156"/>
                  <a:pt x="278" y="156"/>
                  <a:pt x="278" y="156"/>
                </a:cubicBezTo>
                <a:cubicBezTo>
                  <a:pt x="278" y="263"/>
                  <a:pt x="278" y="263"/>
                  <a:pt x="278" y="263"/>
                </a:cubicBezTo>
                <a:cubicBezTo>
                  <a:pt x="283" y="276"/>
                  <a:pt x="283" y="276"/>
                  <a:pt x="283" y="276"/>
                </a:cubicBezTo>
                <a:cubicBezTo>
                  <a:pt x="296" y="281"/>
                  <a:pt x="296" y="281"/>
                  <a:pt x="296" y="281"/>
                </a:cubicBezTo>
                <a:cubicBezTo>
                  <a:pt x="977" y="281"/>
                  <a:pt x="977" y="281"/>
                  <a:pt x="977" y="281"/>
                </a:cubicBezTo>
                <a:cubicBezTo>
                  <a:pt x="989" y="276"/>
                  <a:pt x="989" y="276"/>
                  <a:pt x="989" y="276"/>
                </a:cubicBezTo>
                <a:cubicBezTo>
                  <a:pt x="995" y="263"/>
                  <a:pt x="995" y="263"/>
                  <a:pt x="995" y="263"/>
                </a:cubicBezTo>
                <a:cubicBezTo>
                  <a:pt x="995" y="156"/>
                  <a:pt x="995" y="156"/>
                  <a:pt x="995" y="156"/>
                </a:cubicBezTo>
                <a:lnTo>
                  <a:pt x="989" y="143"/>
                </a:lnTo>
                <a:close/>
                <a:moveTo>
                  <a:pt x="989" y="430"/>
                </a:moveTo>
                <a:cubicBezTo>
                  <a:pt x="977" y="424"/>
                  <a:pt x="977" y="424"/>
                  <a:pt x="977" y="424"/>
                </a:cubicBezTo>
                <a:cubicBezTo>
                  <a:pt x="296" y="424"/>
                  <a:pt x="296" y="424"/>
                  <a:pt x="296" y="424"/>
                </a:cubicBezTo>
                <a:cubicBezTo>
                  <a:pt x="283" y="430"/>
                  <a:pt x="283" y="430"/>
                  <a:pt x="283" y="430"/>
                </a:cubicBezTo>
                <a:cubicBezTo>
                  <a:pt x="278" y="442"/>
                  <a:pt x="278" y="442"/>
                  <a:pt x="278" y="442"/>
                </a:cubicBezTo>
                <a:cubicBezTo>
                  <a:pt x="278" y="550"/>
                  <a:pt x="278" y="550"/>
                  <a:pt x="278" y="550"/>
                </a:cubicBezTo>
                <a:cubicBezTo>
                  <a:pt x="283" y="563"/>
                  <a:pt x="283" y="563"/>
                  <a:pt x="283" y="563"/>
                </a:cubicBezTo>
                <a:cubicBezTo>
                  <a:pt x="296" y="568"/>
                  <a:pt x="296" y="568"/>
                  <a:pt x="296" y="568"/>
                </a:cubicBezTo>
                <a:cubicBezTo>
                  <a:pt x="977" y="568"/>
                  <a:pt x="977" y="568"/>
                  <a:pt x="977" y="568"/>
                </a:cubicBezTo>
                <a:cubicBezTo>
                  <a:pt x="989" y="563"/>
                  <a:pt x="989" y="563"/>
                  <a:pt x="989" y="563"/>
                </a:cubicBezTo>
                <a:cubicBezTo>
                  <a:pt x="995" y="550"/>
                  <a:pt x="995" y="550"/>
                  <a:pt x="995" y="550"/>
                </a:cubicBezTo>
                <a:cubicBezTo>
                  <a:pt x="995" y="442"/>
                  <a:pt x="995" y="442"/>
                  <a:pt x="995" y="442"/>
                </a:cubicBezTo>
                <a:lnTo>
                  <a:pt x="989" y="430"/>
                </a:lnTo>
                <a:close/>
                <a:moveTo>
                  <a:pt x="146" y="226"/>
                </a:moveTo>
                <a:cubicBezTo>
                  <a:pt x="146" y="0"/>
                  <a:pt x="146" y="0"/>
                  <a:pt x="146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10" y="71"/>
                  <a:pt x="10" y="71"/>
                  <a:pt x="10" y="71"/>
                </a:cubicBezTo>
                <a:cubicBezTo>
                  <a:pt x="50" y="113"/>
                  <a:pt x="50" y="113"/>
                  <a:pt x="50" y="113"/>
                </a:cubicBezTo>
                <a:cubicBezTo>
                  <a:pt x="66" y="99"/>
                  <a:pt x="75" y="89"/>
                  <a:pt x="78" y="83"/>
                </a:cubicBezTo>
                <a:cubicBezTo>
                  <a:pt x="79" y="83"/>
                  <a:pt x="79" y="83"/>
                  <a:pt x="79" y="83"/>
                </a:cubicBezTo>
                <a:cubicBezTo>
                  <a:pt x="79" y="90"/>
                  <a:pt x="79" y="90"/>
                  <a:pt x="79" y="90"/>
                </a:cubicBezTo>
                <a:cubicBezTo>
                  <a:pt x="79" y="105"/>
                  <a:pt x="79" y="127"/>
                  <a:pt x="79" y="157"/>
                </a:cubicBezTo>
                <a:cubicBezTo>
                  <a:pt x="79" y="188"/>
                  <a:pt x="79" y="210"/>
                  <a:pt x="79" y="226"/>
                </a:cubicBezTo>
                <a:cubicBezTo>
                  <a:pt x="19" y="226"/>
                  <a:pt x="19" y="226"/>
                  <a:pt x="19" y="226"/>
                </a:cubicBezTo>
                <a:cubicBezTo>
                  <a:pt x="19" y="281"/>
                  <a:pt x="19" y="281"/>
                  <a:pt x="19" y="281"/>
                </a:cubicBezTo>
                <a:cubicBezTo>
                  <a:pt x="206" y="281"/>
                  <a:pt x="206" y="281"/>
                  <a:pt x="206" y="281"/>
                </a:cubicBezTo>
                <a:cubicBezTo>
                  <a:pt x="206" y="226"/>
                  <a:pt x="206" y="226"/>
                  <a:pt x="206" y="226"/>
                </a:cubicBezTo>
                <a:lnTo>
                  <a:pt x="146" y="226"/>
                </a:lnTo>
                <a:close/>
                <a:moveTo>
                  <a:pt x="989" y="717"/>
                </a:moveTo>
                <a:cubicBezTo>
                  <a:pt x="977" y="711"/>
                  <a:pt x="977" y="711"/>
                  <a:pt x="977" y="711"/>
                </a:cubicBezTo>
                <a:cubicBezTo>
                  <a:pt x="296" y="711"/>
                  <a:pt x="296" y="711"/>
                  <a:pt x="296" y="711"/>
                </a:cubicBezTo>
                <a:cubicBezTo>
                  <a:pt x="283" y="716"/>
                  <a:pt x="283" y="716"/>
                  <a:pt x="283" y="716"/>
                </a:cubicBezTo>
                <a:cubicBezTo>
                  <a:pt x="278" y="729"/>
                  <a:pt x="278" y="729"/>
                  <a:pt x="278" y="729"/>
                </a:cubicBezTo>
                <a:cubicBezTo>
                  <a:pt x="278" y="837"/>
                  <a:pt x="278" y="837"/>
                  <a:pt x="278" y="837"/>
                </a:cubicBezTo>
                <a:cubicBezTo>
                  <a:pt x="283" y="849"/>
                  <a:pt x="283" y="849"/>
                  <a:pt x="283" y="849"/>
                </a:cubicBezTo>
                <a:cubicBezTo>
                  <a:pt x="296" y="855"/>
                  <a:pt x="296" y="855"/>
                  <a:pt x="296" y="855"/>
                </a:cubicBezTo>
                <a:cubicBezTo>
                  <a:pt x="977" y="855"/>
                  <a:pt x="977" y="855"/>
                  <a:pt x="977" y="855"/>
                </a:cubicBezTo>
                <a:cubicBezTo>
                  <a:pt x="989" y="849"/>
                  <a:pt x="989" y="849"/>
                  <a:pt x="989" y="849"/>
                </a:cubicBezTo>
                <a:cubicBezTo>
                  <a:pt x="995" y="837"/>
                  <a:pt x="995" y="837"/>
                  <a:pt x="995" y="837"/>
                </a:cubicBezTo>
                <a:cubicBezTo>
                  <a:pt x="995" y="729"/>
                  <a:pt x="995" y="729"/>
                  <a:pt x="995" y="729"/>
                </a:cubicBezTo>
                <a:lnTo>
                  <a:pt x="989" y="717"/>
                </a:lnTo>
                <a:close/>
                <a:moveTo>
                  <a:pt x="147" y="550"/>
                </a:moveTo>
                <a:cubicBezTo>
                  <a:pt x="147" y="584"/>
                  <a:pt x="147" y="584"/>
                  <a:pt x="147" y="584"/>
                </a:cubicBezTo>
                <a:cubicBezTo>
                  <a:pt x="76" y="584"/>
                  <a:pt x="76" y="584"/>
                  <a:pt x="76" y="584"/>
                </a:cubicBezTo>
                <a:cubicBezTo>
                  <a:pt x="76" y="575"/>
                  <a:pt x="83" y="565"/>
                  <a:pt x="96" y="555"/>
                </a:cubicBezTo>
                <a:cubicBezTo>
                  <a:pt x="109" y="544"/>
                  <a:pt x="123" y="535"/>
                  <a:pt x="138" y="526"/>
                </a:cubicBezTo>
                <a:cubicBezTo>
                  <a:pt x="153" y="518"/>
                  <a:pt x="167" y="506"/>
                  <a:pt x="180" y="490"/>
                </a:cubicBezTo>
                <a:cubicBezTo>
                  <a:pt x="193" y="475"/>
                  <a:pt x="199" y="458"/>
                  <a:pt x="199" y="439"/>
                </a:cubicBezTo>
                <a:cubicBezTo>
                  <a:pt x="199" y="413"/>
                  <a:pt x="190" y="392"/>
                  <a:pt x="171" y="376"/>
                </a:cubicBezTo>
                <a:cubicBezTo>
                  <a:pt x="152" y="361"/>
                  <a:pt x="129" y="353"/>
                  <a:pt x="102" y="353"/>
                </a:cubicBezTo>
                <a:cubicBezTo>
                  <a:pt x="81" y="353"/>
                  <a:pt x="61" y="358"/>
                  <a:pt x="43" y="369"/>
                </a:cubicBezTo>
                <a:cubicBezTo>
                  <a:pt x="25" y="379"/>
                  <a:pt x="12" y="394"/>
                  <a:pt x="3" y="413"/>
                </a:cubicBezTo>
                <a:cubicBezTo>
                  <a:pt x="51" y="446"/>
                  <a:pt x="51" y="446"/>
                  <a:pt x="51" y="446"/>
                </a:cubicBezTo>
                <a:cubicBezTo>
                  <a:pt x="64" y="425"/>
                  <a:pt x="79" y="414"/>
                  <a:pt x="96" y="414"/>
                </a:cubicBezTo>
                <a:cubicBezTo>
                  <a:pt x="105" y="414"/>
                  <a:pt x="113" y="416"/>
                  <a:pt x="118" y="421"/>
                </a:cubicBezTo>
                <a:cubicBezTo>
                  <a:pt x="124" y="426"/>
                  <a:pt x="126" y="434"/>
                  <a:pt x="126" y="443"/>
                </a:cubicBezTo>
                <a:cubicBezTo>
                  <a:pt x="126" y="452"/>
                  <a:pt x="122" y="460"/>
                  <a:pt x="113" y="468"/>
                </a:cubicBezTo>
                <a:cubicBezTo>
                  <a:pt x="104" y="476"/>
                  <a:pt x="94" y="484"/>
                  <a:pt x="81" y="493"/>
                </a:cubicBezTo>
                <a:cubicBezTo>
                  <a:pt x="69" y="501"/>
                  <a:pt x="57" y="509"/>
                  <a:pt x="45" y="519"/>
                </a:cubicBezTo>
                <a:cubicBezTo>
                  <a:pt x="32" y="529"/>
                  <a:pt x="22" y="542"/>
                  <a:pt x="13" y="557"/>
                </a:cubicBezTo>
                <a:cubicBezTo>
                  <a:pt x="4" y="573"/>
                  <a:pt x="0" y="590"/>
                  <a:pt x="0" y="609"/>
                </a:cubicBezTo>
                <a:cubicBezTo>
                  <a:pt x="0" y="616"/>
                  <a:pt x="1" y="626"/>
                  <a:pt x="3" y="640"/>
                </a:cubicBezTo>
                <a:cubicBezTo>
                  <a:pt x="206" y="640"/>
                  <a:pt x="206" y="640"/>
                  <a:pt x="206" y="640"/>
                </a:cubicBezTo>
                <a:cubicBezTo>
                  <a:pt x="206" y="550"/>
                  <a:pt x="206" y="550"/>
                  <a:pt x="206" y="550"/>
                </a:cubicBezTo>
                <a:lnTo>
                  <a:pt x="147" y="550"/>
                </a:lnTo>
                <a:close/>
                <a:moveTo>
                  <a:pt x="188" y="852"/>
                </a:moveTo>
                <a:cubicBezTo>
                  <a:pt x="177" y="839"/>
                  <a:pt x="162" y="829"/>
                  <a:pt x="142" y="825"/>
                </a:cubicBezTo>
                <a:cubicBezTo>
                  <a:pt x="196" y="760"/>
                  <a:pt x="196" y="760"/>
                  <a:pt x="196" y="760"/>
                </a:cubicBezTo>
                <a:cubicBezTo>
                  <a:pt x="196" y="711"/>
                  <a:pt x="196" y="711"/>
                  <a:pt x="196" y="711"/>
                </a:cubicBezTo>
                <a:cubicBezTo>
                  <a:pt x="9" y="711"/>
                  <a:pt x="9" y="711"/>
                  <a:pt x="9" y="711"/>
                </a:cubicBezTo>
                <a:cubicBezTo>
                  <a:pt x="9" y="796"/>
                  <a:pt x="9" y="796"/>
                  <a:pt x="9" y="796"/>
                </a:cubicBezTo>
                <a:cubicBezTo>
                  <a:pt x="69" y="796"/>
                  <a:pt x="69" y="796"/>
                  <a:pt x="69" y="796"/>
                </a:cubicBezTo>
                <a:cubicBezTo>
                  <a:pt x="69" y="767"/>
                  <a:pt x="69" y="767"/>
                  <a:pt x="69" y="767"/>
                </a:cubicBezTo>
                <a:cubicBezTo>
                  <a:pt x="75" y="767"/>
                  <a:pt x="84" y="766"/>
                  <a:pt x="96" y="766"/>
                </a:cubicBezTo>
                <a:cubicBezTo>
                  <a:pt x="108" y="766"/>
                  <a:pt x="117" y="765"/>
                  <a:pt x="123" y="765"/>
                </a:cubicBezTo>
                <a:cubicBezTo>
                  <a:pt x="123" y="766"/>
                  <a:pt x="123" y="766"/>
                  <a:pt x="123" y="766"/>
                </a:cubicBezTo>
                <a:cubicBezTo>
                  <a:pt x="102" y="788"/>
                  <a:pt x="102" y="788"/>
                  <a:pt x="102" y="788"/>
                </a:cubicBezTo>
                <a:cubicBezTo>
                  <a:pt x="95" y="795"/>
                  <a:pt x="88" y="805"/>
                  <a:pt x="78" y="818"/>
                </a:cubicBezTo>
                <a:cubicBezTo>
                  <a:pt x="69" y="830"/>
                  <a:pt x="63" y="839"/>
                  <a:pt x="60" y="842"/>
                </a:cubicBezTo>
                <a:cubicBezTo>
                  <a:pt x="75" y="874"/>
                  <a:pt x="75" y="874"/>
                  <a:pt x="75" y="874"/>
                </a:cubicBezTo>
                <a:cubicBezTo>
                  <a:pt x="114" y="870"/>
                  <a:pt x="134" y="881"/>
                  <a:pt x="134" y="905"/>
                </a:cubicBezTo>
                <a:cubicBezTo>
                  <a:pt x="134" y="915"/>
                  <a:pt x="130" y="923"/>
                  <a:pt x="121" y="929"/>
                </a:cubicBezTo>
                <a:cubicBezTo>
                  <a:pt x="113" y="934"/>
                  <a:pt x="104" y="937"/>
                  <a:pt x="93" y="937"/>
                </a:cubicBezTo>
                <a:cubicBezTo>
                  <a:pt x="72" y="937"/>
                  <a:pt x="52" y="928"/>
                  <a:pt x="34" y="912"/>
                </a:cubicBezTo>
                <a:cubicBezTo>
                  <a:pt x="2" y="961"/>
                  <a:pt x="2" y="961"/>
                  <a:pt x="2" y="961"/>
                </a:cubicBezTo>
                <a:cubicBezTo>
                  <a:pt x="27" y="986"/>
                  <a:pt x="59" y="998"/>
                  <a:pt x="98" y="998"/>
                </a:cubicBezTo>
                <a:cubicBezTo>
                  <a:pt x="129" y="998"/>
                  <a:pt x="154" y="989"/>
                  <a:pt x="174" y="972"/>
                </a:cubicBezTo>
                <a:cubicBezTo>
                  <a:pt x="195" y="955"/>
                  <a:pt x="205" y="931"/>
                  <a:pt x="205" y="902"/>
                </a:cubicBezTo>
                <a:cubicBezTo>
                  <a:pt x="205" y="883"/>
                  <a:pt x="199" y="866"/>
                  <a:pt x="188" y="8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42" name="Freeform 41"/>
          <p:cNvSpPr>
            <a:spLocks noEditPoints="1"/>
          </p:cNvSpPr>
          <p:nvPr/>
        </p:nvSpPr>
        <p:spPr>
          <a:xfrm>
            <a:off x="7859100" y="2857128"/>
            <a:ext cx="235981" cy="300059"/>
          </a:xfrm>
          <a:custGeom>
            <a:avLst/>
            <a:gdLst>
              <a:gd name="T0" fmla="*/ 196 w 448"/>
              <a:gd name="T1" fmla="*/ 75 h 410"/>
              <a:gd name="T2" fmla="*/ 448 w 448"/>
              <a:gd name="T3" fmla="*/ 37 h 410"/>
              <a:gd name="T4" fmla="*/ 383 w 448"/>
              <a:gd name="T5" fmla="*/ 187 h 410"/>
              <a:gd name="T6" fmla="*/ 448 w 448"/>
              <a:gd name="T7" fmla="*/ 224 h 410"/>
              <a:gd name="T8" fmla="*/ 383 w 448"/>
              <a:gd name="T9" fmla="*/ 187 h 410"/>
              <a:gd name="T10" fmla="*/ 267 w 448"/>
              <a:gd name="T11" fmla="*/ 155 h 410"/>
              <a:gd name="T12" fmla="*/ 262 w 448"/>
              <a:gd name="T13" fmla="*/ 242 h 410"/>
              <a:gd name="T14" fmla="*/ 280 w 448"/>
              <a:gd name="T15" fmla="*/ 261 h 410"/>
              <a:gd name="T16" fmla="*/ 368 w 448"/>
              <a:gd name="T17" fmla="*/ 256 h 410"/>
              <a:gd name="T18" fmla="*/ 374 w 448"/>
              <a:gd name="T19" fmla="*/ 168 h 410"/>
              <a:gd name="T20" fmla="*/ 355 w 448"/>
              <a:gd name="T21" fmla="*/ 149 h 410"/>
              <a:gd name="T22" fmla="*/ 94 w 448"/>
              <a:gd name="T23" fmla="*/ 0 h 410"/>
              <a:gd name="T24" fmla="*/ 75 w 448"/>
              <a:gd name="T25" fmla="*/ 19 h 410"/>
              <a:gd name="T26" fmla="*/ 81 w 448"/>
              <a:gd name="T27" fmla="*/ 106 h 410"/>
              <a:gd name="T28" fmla="*/ 168 w 448"/>
              <a:gd name="T29" fmla="*/ 112 h 410"/>
              <a:gd name="T30" fmla="*/ 187 w 448"/>
              <a:gd name="T31" fmla="*/ 93 h 410"/>
              <a:gd name="T32" fmla="*/ 181 w 448"/>
              <a:gd name="T33" fmla="*/ 5 h 410"/>
              <a:gd name="T34" fmla="*/ 94 w 448"/>
              <a:gd name="T35" fmla="*/ 0 h 410"/>
              <a:gd name="T36" fmla="*/ 234 w 448"/>
              <a:gd name="T37" fmla="*/ 373 h 410"/>
              <a:gd name="T38" fmla="*/ 448 w 448"/>
              <a:gd name="T39" fmla="*/ 336 h 410"/>
              <a:gd name="T40" fmla="*/ 0 w 448"/>
              <a:gd name="T41" fmla="*/ 37 h 410"/>
              <a:gd name="T42" fmla="*/ 66 w 448"/>
              <a:gd name="T43" fmla="*/ 75 h 410"/>
              <a:gd name="T44" fmla="*/ 0 w 448"/>
              <a:gd name="T45" fmla="*/ 37 h 410"/>
              <a:gd name="T46" fmla="*/ 0 w 448"/>
              <a:gd name="T47" fmla="*/ 224 h 410"/>
              <a:gd name="T48" fmla="*/ 252 w 448"/>
              <a:gd name="T49" fmla="*/ 187 h 410"/>
              <a:gd name="T50" fmla="*/ 131 w 448"/>
              <a:gd name="T51" fmla="*/ 298 h 410"/>
              <a:gd name="T52" fmla="*/ 112 w 448"/>
              <a:gd name="T53" fmla="*/ 317 h 410"/>
              <a:gd name="T54" fmla="*/ 118 w 448"/>
              <a:gd name="T55" fmla="*/ 405 h 410"/>
              <a:gd name="T56" fmla="*/ 206 w 448"/>
              <a:gd name="T57" fmla="*/ 410 h 410"/>
              <a:gd name="T58" fmla="*/ 224 w 448"/>
              <a:gd name="T59" fmla="*/ 392 h 410"/>
              <a:gd name="T60" fmla="*/ 219 w 448"/>
              <a:gd name="T61" fmla="*/ 304 h 410"/>
              <a:gd name="T62" fmla="*/ 131 w 448"/>
              <a:gd name="T63" fmla="*/ 298 h 410"/>
              <a:gd name="T64" fmla="*/ 0 w 448"/>
              <a:gd name="T65" fmla="*/ 373 h 410"/>
              <a:gd name="T66" fmla="*/ 103 w 448"/>
              <a:gd name="T67" fmla="*/ 336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8" h="410">
                <a:moveTo>
                  <a:pt x="196" y="37"/>
                </a:moveTo>
                <a:cubicBezTo>
                  <a:pt x="196" y="75"/>
                  <a:pt x="196" y="75"/>
                  <a:pt x="196" y="75"/>
                </a:cubicBezTo>
                <a:cubicBezTo>
                  <a:pt x="448" y="75"/>
                  <a:pt x="448" y="75"/>
                  <a:pt x="448" y="75"/>
                </a:cubicBezTo>
                <a:cubicBezTo>
                  <a:pt x="448" y="37"/>
                  <a:pt x="448" y="37"/>
                  <a:pt x="448" y="37"/>
                </a:cubicBezTo>
                <a:lnTo>
                  <a:pt x="196" y="37"/>
                </a:lnTo>
                <a:close/>
                <a:moveTo>
                  <a:pt x="383" y="187"/>
                </a:moveTo>
                <a:cubicBezTo>
                  <a:pt x="383" y="224"/>
                  <a:pt x="383" y="224"/>
                  <a:pt x="383" y="224"/>
                </a:cubicBezTo>
                <a:cubicBezTo>
                  <a:pt x="448" y="224"/>
                  <a:pt x="448" y="224"/>
                  <a:pt x="448" y="224"/>
                </a:cubicBezTo>
                <a:cubicBezTo>
                  <a:pt x="448" y="187"/>
                  <a:pt x="448" y="187"/>
                  <a:pt x="448" y="187"/>
                </a:cubicBezTo>
                <a:lnTo>
                  <a:pt x="383" y="187"/>
                </a:lnTo>
                <a:close/>
                <a:moveTo>
                  <a:pt x="280" y="149"/>
                </a:moveTo>
                <a:cubicBezTo>
                  <a:pt x="275" y="149"/>
                  <a:pt x="271" y="151"/>
                  <a:pt x="267" y="155"/>
                </a:cubicBezTo>
                <a:cubicBezTo>
                  <a:pt x="263" y="158"/>
                  <a:pt x="262" y="163"/>
                  <a:pt x="262" y="168"/>
                </a:cubicBezTo>
                <a:cubicBezTo>
                  <a:pt x="262" y="242"/>
                  <a:pt x="262" y="242"/>
                  <a:pt x="262" y="242"/>
                </a:cubicBezTo>
                <a:cubicBezTo>
                  <a:pt x="262" y="248"/>
                  <a:pt x="263" y="252"/>
                  <a:pt x="267" y="256"/>
                </a:cubicBezTo>
                <a:cubicBezTo>
                  <a:pt x="271" y="259"/>
                  <a:pt x="275" y="261"/>
                  <a:pt x="280" y="261"/>
                </a:cubicBezTo>
                <a:cubicBezTo>
                  <a:pt x="355" y="261"/>
                  <a:pt x="355" y="261"/>
                  <a:pt x="355" y="261"/>
                </a:cubicBezTo>
                <a:cubicBezTo>
                  <a:pt x="360" y="261"/>
                  <a:pt x="364" y="259"/>
                  <a:pt x="368" y="256"/>
                </a:cubicBezTo>
                <a:cubicBezTo>
                  <a:pt x="372" y="252"/>
                  <a:pt x="374" y="248"/>
                  <a:pt x="374" y="242"/>
                </a:cubicBezTo>
                <a:cubicBezTo>
                  <a:pt x="374" y="168"/>
                  <a:pt x="374" y="168"/>
                  <a:pt x="374" y="168"/>
                </a:cubicBezTo>
                <a:cubicBezTo>
                  <a:pt x="374" y="163"/>
                  <a:pt x="372" y="158"/>
                  <a:pt x="368" y="155"/>
                </a:cubicBezTo>
                <a:cubicBezTo>
                  <a:pt x="364" y="151"/>
                  <a:pt x="360" y="149"/>
                  <a:pt x="355" y="149"/>
                </a:cubicBezTo>
                <a:lnTo>
                  <a:pt x="280" y="149"/>
                </a:lnTo>
                <a:close/>
                <a:moveTo>
                  <a:pt x="94" y="0"/>
                </a:moveTo>
                <a:cubicBezTo>
                  <a:pt x="89" y="0"/>
                  <a:pt x="84" y="2"/>
                  <a:pt x="81" y="5"/>
                </a:cubicBezTo>
                <a:cubicBezTo>
                  <a:pt x="77" y="9"/>
                  <a:pt x="75" y="14"/>
                  <a:pt x="75" y="19"/>
                </a:cubicBezTo>
                <a:cubicBezTo>
                  <a:pt x="75" y="93"/>
                  <a:pt x="75" y="93"/>
                  <a:pt x="75" y="93"/>
                </a:cubicBezTo>
                <a:cubicBezTo>
                  <a:pt x="75" y="98"/>
                  <a:pt x="77" y="103"/>
                  <a:pt x="81" y="106"/>
                </a:cubicBezTo>
                <a:cubicBezTo>
                  <a:pt x="84" y="110"/>
                  <a:pt x="89" y="112"/>
                  <a:pt x="94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73" y="112"/>
                  <a:pt x="178" y="110"/>
                  <a:pt x="181" y="106"/>
                </a:cubicBezTo>
                <a:cubicBezTo>
                  <a:pt x="185" y="103"/>
                  <a:pt x="187" y="98"/>
                  <a:pt x="187" y="93"/>
                </a:cubicBezTo>
                <a:cubicBezTo>
                  <a:pt x="187" y="19"/>
                  <a:pt x="187" y="19"/>
                  <a:pt x="187" y="19"/>
                </a:cubicBezTo>
                <a:cubicBezTo>
                  <a:pt x="187" y="14"/>
                  <a:pt x="185" y="9"/>
                  <a:pt x="181" y="5"/>
                </a:cubicBezTo>
                <a:cubicBezTo>
                  <a:pt x="178" y="2"/>
                  <a:pt x="173" y="0"/>
                  <a:pt x="168" y="0"/>
                </a:cubicBezTo>
                <a:lnTo>
                  <a:pt x="94" y="0"/>
                </a:lnTo>
                <a:close/>
                <a:moveTo>
                  <a:pt x="234" y="336"/>
                </a:moveTo>
                <a:cubicBezTo>
                  <a:pt x="234" y="373"/>
                  <a:pt x="234" y="373"/>
                  <a:pt x="234" y="373"/>
                </a:cubicBezTo>
                <a:cubicBezTo>
                  <a:pt x="448" y="373"/>
                  <a:pt x="448" y="373"/>
                  <a:pt x="448" y="373"/>
                </a:cubicBezTo>
                <a:cubicBezTo>
                  <a:pt x="448" y="336"/>
                  <a:pt x="448" y="336"/>
                  <a:pt x="448" y="336"/>
                </a:cubicBezTo>
                <a:lnTo>
                  <a:pt x="234" y="336"/>
                </a:lnTo>
                <a:close/>
                <a:moveTo>
                  <a:pt x="0" y="37"/>
                </a:moveTo>
                <a:cubicBezTo>
                  <a:pt x="0" y="75"/>
                  <a:pt x="0" y="75"/>
                  <a:pt x="0" y="75"/>
                </a:cubicBezTo>
                <a:cubicBezTo>
                  <a:pt x="66" y="75"/>
                  <a:pt x="66" y="75"/>
                  <a:pt x="66" y="75"/>
                </a:cubicBezTo>
                <a:cubicBezTo>
                  <a:pt x="66" y="37"/>
                  <a:pt x="66" y="37"/>
                  <a:pt x="66" y="37"/>
                </a:cubicBezTo>
                <a:lnTo>
                  <a:pt x="0" y="37"/>
                </a:lnTo>
                <a:close/>
                <a:moveTo>
                  <a:pt x="0" y="187"/>
                </a:moveTo>
                <a:cubicBezTo>
                  <a:pt x="0" y="224"/>
                  <a:pt x="0" y="224"/>
                  <a:pt x="0" y="224"/>
                </a:cubicBezTo>
                <a:cubicBezTo>
                  <a:pt x="252" y="224"/>
                  <a:pt x="252" y="224"/>
                  <a:pt x="252" y="224"/>
                </a:cubicBezTo>
                <a:cubicBezTo>
                  <a:pt x="252" y="187"/>
                  <a:pt x="252" y="187"/>
                  <a:pt x="252" y="187"/>
                </a:cubicBezTo>
                <a:lnTo>
                  <a:pt x="0" y="187"/>
                </a:lnTo>
                <a:close/>
                <a:moveTo>
                  <a:pt x="131" y="298"/>
                </a:moveTo>
                <a:cubicBezTo>
                  <a:pt x="126" y="298"/>
                  <a:pt x="122" y="300"/>
                  <a:pt x="118" y="304"/>
                </a:cubicBezTo>
                <a:cubicBezTo>
                  <a:pt x="114" y="308"/>
                  <a:pt x="112" y="312"/>
                  <a:pt x="112" y="317"/>
                </a:cubicBezTo>
                <a:cubicBezTo>
                  <a:pt x="112" y="392"/>
                  <a:pt x="112" y="392"/>
                  <a:pt x="112" y="392"/>
                </a:cubicBezTo>
                <a:cubicBezTo>
                  <a:pt x="112" y="397"/>
                  <a:pt x="114" y="401"/>
                  <a:pt x="118" y="405"/>
                </a:cubicBezTo>
                <a:cubicBezTo>
                  <a:pt x="122" y="409"/>
                  <a:pt x="126" y="410"/>
                  <a:pt x="131" y="410"/>
                </a:cubicBezTo>
                <a:cubicBezTo>
                  <a:pt x="206" y="410"/>
                  <a:pt x="206" y="410"/>
                  <a:pt x="206" y="410"/>
                </a:cubicBezTo>
                <a:cubicBezTo>
                  <a:pt x="211" y="410"/>
                  <a:pt x="215" y="409"/>
                  <a:pt x="219" y="405"/>
                </a:cubicBezTo>
                <a:cubicBezTo>
                  <a:pt x="222" y="401"/>
                  <a:pt x="224" y="397"/>
                  <a:pt x="224" y="392"/>
                </a:cubicBezTo>
                <a:cubicBezTo>
                  <a:pt x="224" y="317"/>
                  <a:pt x="224" y="317"/>
                  <a:pt x="224" y="317"/>
                </a:cubicBezTo>
                <a:cubicBezTo>
                  <a:pt x="224" y="312"/>
                  <a:pt x="222" y="308"/>
                  <a:pt x="219" y="304"/>
                </a:cubicBezTo>
                <a:cubicBezTo>
                  <a:pt x="215" y="300"/>
                  <a:pt x="211" y="298"/>
                  <a:pt x="206" y="298"/>
                </a:cubicBezTo>
                <a:lnTo>
                  <a:pt x="131" y="298"/>
                </a:lnTo>
                <a:close/>
                <a:moveTo>
                  <a:pt x="0" y="336"/>
                </a:moveTo>
                <a:cubicBezTo>
                  <a:pt x="0" y="373"/>
                  <a:pt x="0" y="373"/>
                  <a:pt x="0" y="373"/>
                </a:cubicBezTo>
                <a:cubicBezTo>
                  <a:pt x="103" y="373"/>
                  <a:pt x="103" y="373"/>
                  <a:pt x="103" y="373"/>
                </a:cubicBezTo>
                <a:cubicBezTo>
                  <a:pt x="103" y="336"/>
                  <a:pt x="103" y="336"/>
                  <a:pt x="103" y="336"/>
                </a:cubicBez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43" name="Freeform 42"/>
          <p:cNvSpPr>
            <a:spLocks noEditPoints="1"/>
          </p:cNvSpPr>
          <p:nvPr/>
        </p:nvSpPr>
        <p:spPr>
          <a:xfrm>
            <a:off x="8266262" y="3340649"/>
            <a:ext cx="285750" cy="241898"/>
          </a:xfrm>
          <a:custGeom>
            <a:avLst/>
            <a:gdLst>
              <a:gd name="T0" fmla="*/ 171 w 171"/>
              <a:gd name="T1" fmla="*/ 26 h 145"/>
              <a:gd name="T2" fmla="*/ 169 w 171"/>
              <a:gd name="T3" fmla="*/ 20 h 145"/>
              <a:gd name="T4" fmla="*/ 157 w 171"/>
              <a:gd name="T5" fmla="*/ 9 h 145"/>
              <a:gd name="T6" fmla="*/ 151 w 171"/>
              <a:gd name="T7" fmla="*/ 7 h 145"/>
              <a:gd name="T8" fmla="*/ 146 w 171"/>
              <a:gd name="T9" fmla="*/ 9 h 145"/>
              <a:gd name="T10" fmla="*/ 79 w 171"/>
              <a:gd name="T11" fmla="*/ 76 h 145"/>
              <a:gd name="T12" fmla="*/ 52 w 171"/>
              <a:gd name="T13" fmla="*/ 48 h 145"/>
              <a:gd name="T14" fmla="*/ 46 w 171"/>
              <a:gd name="T15" fmla="*/ 46 h 145"/>
              <a:gd name="T16" fmla="*/ 40 w 171"/>
              <a:gd name="T17" fmla="*/ 48 h 145"/>
              <a:gd name="T18" fmla="*/ 29 w 171"/>
              <a:gd name="T19" fmla="*/ 60 h 145"/>
              <a:gd name="T20" fmla="*/ 27 w 171"/>
              <a:gd name="T21" fmla="*/ 66 h 145"/>
              <a:gd name="T22" fmla="*/ 29 w 171"/>
              <a:gd name="T23" fmla="*/ 71 h 145"/>
              <a:gd name="T24" fmla="*/ 73 w 171"/>
              <a:gd name="T25" fmla="*/ 116 h 145"/>
              <a:gd name="T26" fmla="*/ 79 w 171"/>
              <a:gd name="T27" fmla="*/ 118 h 145"/>
              <a:gd name="T28" fmla="*/ 85 w 171"/>
              <a:gd name="T29" fmla="*/ 116 h 145"/>
              <a:gd name="T30" fmla="*/ 169 w 171"/>
              <a:gd name="T31" fmla="*/ 32 h 145"/>
              <a:gd name="T32" fmla="*/ 171 w 171"/>
              <a:gd name="T33" fmla="*/ 26 h 145"/>
              <a:gd name="T34" fmla="*/ 143 w 171"/>
              <a:gd name="T35" fmla="*/ 79 h 145"/>
              <a:gd name="T36" fmla="*/ 142 w 171"/>
              <a:gd name="T37" fmla="*/ 79 h 145"/>
              <a:gd name="T38" fmla="*/ 139 w 171"/>
              <a:gd name="T39" fmla="*/ 80 h 145"/>
              <a:gd name="T40" fmla="*/ 133 w 171"/>
              <a:gd name="T41" fmla="*/ 87 h 145"/>
              <a:gd name="T42" fmla="*/ 132 w 171"/>
              <a:gd name="T43" fmla="*/ 89 h 145"/>
              <a:gd name="T44" fmla="*/ 132 w 171"/>
              <a:gd name="T45" fmla="*/ 115 h 145"/>
              <a:gd name="T46" fmla="*/ 127 w 171"/>
              <a:gd name="T47" fmla="*/ 127 h 145"/>
              <a:gd name="T48" fmla="*/ 115 w 171"/>
              <a:gd name="T49" fmla="*/ 131 h 145"/>
              <a:gd name="T50" fmla="*/ 30 w 171"/>
              <a:gd name="T51" fmla="*/ 131 h 145"/>
              <a:gd name="T52" fmla="*/ 18 w 171"/>
              <a:gd name="T53" fmla="*/ 127 h 145"/>
              <a:gd name="T54" fmla="*/ 13 w 171"/>
              <a:gd name="T55" fmla="*/ 115 h 145"/>
              <a:gd name="T56" fmla="*/ 13 w 171"/>
              <a:gd name="T57" fmla="*/ 30 h 145"/>
              <a:gd name="T58" fmla="*/ 18 w 171"/>
              <a:gd name="T59" fmla="*/ 18 h 145"/>
              <a:gd name="T60" fmla="*/ 30 w 171"/>
              <a:gd name="T61" fmla="*/ 13 h 145"/>
              <a:gd name="T62" fmla="*/ 115 w 171"/>
              <a:gd name="T63" fmla="*/ 13 h 145"/>
              <a:gd name="T64" fmla="*/ 120 w 171"/>
              <a:gd name="T65" fmla="*/ 14 h 145"/>
              <a:gd name="T66" fmla="*/ 121 w 171"/>
              <a:gd name="T67" fmla="*/ 14 h 145"/>
              <a:gd name="T68" fmla="*/ 123 w 171"/>
              <a:gd name="T69" fmla="*/ 13 h 145"/>
              <a:gd name="T70" fmla="*/ 128 w 171"/>
              <a:gd name="T71" fmla="*/ 8 h 145"/>
              <a:gd name="T72" fmla="*/ 129 w 171"/>
              <a:gd name="T73" fmla="*/ 5 h 145"/>
              <a:gd name="T74" fmla="*/ 127 w 171"/>
              <a:gd name="T75" fmla="*/ 3 h 145"/>
              <a:gd name="T76" fmla="*/ 115 w 171"/>
              <a:gd name="T77" fmla="*/ 0 h 145"/>
              <a:gd name="T78" fmla="*/ 30 w 171"/>
              <a:gd name="T79" fmla="*/ 0 h 145"/>
              <a:gd name="T80" fmla="*/ 9 w 171"/>
              <a:gd name="T81" fmla="*/ 9 h 145"/>
              <a:gd name="T82" fmla="*/ 0 w 171"/>
              <a:gd name="T83" fmla="*/ 30 h 145"/>
              <a:gd name="T84" fmla="*/ 0 w 171"/>
              <a:gd name="T85" fmla="*/ 115 h 145"/>
              <a:gd name="T86" fmla="*/ 9 w 171"/>
              <a:gd name="T87" fmla="*/ 136 h 145"/>
              <a:gd name="T88" fmla="*/ 30 w 171"/>
              <a:gd name="T89" fmla="*/ 145 h 145"/>
              <a:gd name="T90" fmla="*/ 115 w 171"/>
              <a:gd name="T91" fmla="*/ 145 h 145"/>
              <a:gd name="T92" fmla="*/ 136 w 171"/>
              <a:gd name="T93" fmla="*/ 136 h 145"/>
              <a:gd name="T94" fmla="*/ 145 w 171"/>
              <a:gd name="T95" fmla="*/ 115 h 145"/>
              <a:gd name="T96" fmla="*/ 145 w 171"/>
              <a:gd name="T97" fmla="*/ 82 h 145"/>
              <a:gd name="T98" fmla="*/ 143 w 171"/>
              <a:gd name="T99" fmla="*/ 79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1" h="145">
                <a:moveTo>
                  <a:pt x="171" y="26"/>
                </a:moveTo>
                <a:cubicBezTo>
                  <a:pt x="171" y="24"/>
                  <a:pt x="170" y="22"/>
                  <a:pt x="169" y="20"/>
                </a:cubicBezTo>
                <a:cubicBezTo>
                  <a:pt x="157" y="9"/>
                  <a:pt x="157" y="9"/>
                  <a:pt x="157" y="9"/>
                </a:cubicBezTo>
                <a:cubicBezTo>
                  <a:pt x="156" y="7"/>
                  <a:pt x="154" y="7"/>
                  <a:pt x="151" y="7"/>
                </a:cubicBezTo>
                <a:cubicBezTo>
                  <a:pt x="149" y="7"/>
                  <a:pt x="147" y="7"/>
                  <a:pt x="146" y="9"/>
                </a:cubicBezTo>
                <a:cubicBezTo>
                  <a:pt x="79" y="76"/>
                  <a:pt x="79" y="76"/>
                  <a:pt x="79" y="76"/>
                </a:cubicBezTo>
                <a:cubicBezTo>
                  <a:pt x="52" y="48"/>
                  <a:pt x="52" y="48"/>
                  <a:pt x="52" y="48"/>
                </a:cubicBezTo>
                <a:cubicBezTo>
                  <a:pt x="50" y="47"/>
                  <a:pt x="49" y="46"/>
                  <a:pt x="46" y="46"/>
                </a:cubicBezTo>
                <a:cubicBezTo>
                  <a:pt x="44" y="46"/>
                  <a:pt x="42" y="47"/>
                  <a:pt x="40" y="48"/>
                </a:cubicBezTo>
                <a:cubicBezTo>
                  <a:pt x="29" y="60"/>
                  <a:pt x="29" y="60"/>
                  <a:pt x="29" y="60"/>
                </a:cubicBezTo>
                <a:cubicBezTo>
                  <a:pt x="27" y="61"/>
                  <a:pt x="27" y="63"/>
                  <a:pt x="27" y="66"/>
                </a:cubicBezTo>
                <a:cubicBezTo>
                  <a:pt x="27" y="68"/>
                  <a:pt x="27" y="70"/>
                  <a:pt x="29" y="71"/>
                </a:cubicBezTo>
                <a:cubicBezTo>
                  <a:pt x="73" y="116"/>
                  <a:pt x="73" y="116"/>
                  <a:pt x="73" y="116"/>
                </a:cubicBezTo>
                <a:cubicBezTo>
                  <a:pt x="75" y="117"/>
                  <a:pt x="77" y="118"/>
                  <a:pt x="79" y="118"/>
                </a:cubicBezTo>
                <a:cubicBezTo>
                  <a:pt x="81" y="118"/>
                  <a:pt x="83" y="117"/>
                  <a:pt x="85" y="116"/>
                </a:cubicBezTo>
                <a:cubicBezTo>
                  <a:pt x="169" y="32"/>
                  <a:pt x="169" y="32"/>
                  <a:pt x="169" y="32"/>
                </a:cubicBezTo>
                <a:cubicBezTo>
                  <a:pt x="170" y="30"/>
                  <a:pt x="171" y="28"/>
                  <a:pt x="171" y="26"/>
                </a:cubicBezTo>
                <a:close/>
                <a:moveTo>
                  <a:pt x="143" y="79"/>
                </a:moveTo>
                <a:cubicBezTo>
                  <a:pt x="142" y="79"/>
                  <a:pt x="142" y="79"/>
                  <a:pt x="142" y="79"/>
                </a:cubicBezTo>
                <a:cubicBezTo>
                  <a:pt x="139" y="80"/>
                  <a:pt x="139" y="80"/>
                  <a:pt x="139" y="80"/>
                </a:cubicBezTo>
                <a:cubicBezTo>
                  <a:pt x="133" y="87"/>
                  <a:pt x="133" y="87"/>
                  <a:pt x="133" y="87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32" y="119"/>
                  <a:pt x="130" y="123"/>
                  <a:pt x="127" y="127"/>
                </a:cubicBezTo>
                <a:cubicBezTo>
                  <a:pt x="124" y="130"/>
                  <a:pt x="120" y="131"/>
                  <a:pt x="115" y="131"/>
                </a:cubicBezTo>
                <a:cubicBezTo>
                  <a:pt x="30" y="131"/>
                  <a:pt x="30" y="131"/>
                  <a:pt x="30" y="131"/>
                </a:cubicBezTo>
                <a:cubicBezTo>
                  <a:pt x="25" y="131"/>
                  <a:pt x="21" y="130"/>
                  <a:pt x="18" y="127"/>
                </a:cubicBezTo>
                <a:cubicBezTo>
                  <a:pt x="15" y="123"/>
                  <a:pt x="13" y="119"/>
                  <a:pt x="13" y="115"/>
                </a:cubicBezTo>
                <a:cubicBezTo>
                  <a:pt x="13" y="30"/>
                  <a:pt x="13" y="30"/>
                  <a:pt x="13" y="30"/>
                </a:cubicBezTo>
                <a:cubicBezTo>
                  <a:pt x="13" y="25"/>
                  <a:pt x="15" y="21"/>
                  <a:pt x="18" y="18"/>
                </a:cubicBezTo>
                <a:cubicBezTo>
                  <a:pt x="21" y="15"/>
                  <a:pt x="25" y="13"/>
                  <a:pt x="30" y="13"/>
                </a:cubicBezTo>
                <a:cubicBezTo>
                  <a:pt x="115" y="13"/>
                  <a:pt x="115" y="13"/>
                  <a:pt x="115" y="13"/>
                </a:cubicBezTo>
                <a:cubicBezTo>
                  <a:pt x="117" y="13"/>
                  <a:pt x="118" y="13"/>
                  <a:pt x="120" y="14"/>
                </a:cubicBezTo>
                <a:cubicBezTo>
                  <a:pt x="121" y="14"/>
                  <a:pt x="121" y="14"/>
                  <a:pt x="121" y="14"/>
                </a:cubicBezTo>
                <a:cubicBezTo>
                  <a:pt x="123" y="13"/>
                  <a:pt x="123" y="13"/>
                  <a:pt x="123" y="13"/>
                </a:cubicBezTo>
                <a:cubicBezTo>
                  <a:pt x="128" y="8"/>
                  <a:pt x="128" y="8"/>
                  <a:pt x="128" y="8"/>
                </a:cubicBezTo>
                <a:cubicBezTo>
                  <a:pt x="129" y="5"/>
                  <a:pt x="129" y="5"/>
                  <a:pt x="129" y="5"/>
                </a:cubicBezTo>
                <a:cubicBezTo>
                  <a:pt x="127" y="3"/>
                  <a:pt x="127" y="3"/>
                  <a:pt x="127" y="3"/>
                </a:cubicBezTo>
                <a:cubicBezTo>
                  <a:pt x="124" y="1"/>
                  <a:pt x="120" y="0"/>
                  <a:pt x="115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2" y="0"/>
                  <a:pt x="15" y="3"/>
                  <a:pt x="9" y="9"/>
                </a:cubicBezTo>
                <a:cubicBezTo>
                  <a:pt x="3" y="14"/>
                  <a:pt x="0" y="21"/>
                  <a:pt x="0" y="30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23"/>
                  <a:pt x="3" y="130"/>
                  <a:pt x="9" y="136"/>
                </a:cubicBezTo>
                <a:cubicBezTo>
                  <a:pt x="15" y="142"/>
                  <a:pt x="22" y="145"/>
                  <a:pt x="30" y="145"/>
                </a:cubicBezTo>
                <a:cubicBezTo>
                  <a:pt x="115" y="145"/>
                  <a:pt x="115" y="145"/>
                  <a:pt x="115" y="145"/>
                </a:cubicBezTo>
                <a:cubicBezTo>
                  <a:pt x="123" y="145"/>
                  <a:pt x="130" y="142"/>
                  <a:pt x="136" y="136"/>
                </a:cubicBezTo>
                <a:cubicBezTo>
                  <a:pt x="142" y="130"/>
                  <a:pt x="145" y="123"/>
                  <a:pt x="145" y="115"/>
                </a:cubicBezTo>
                <a:cubicBezTo>
                  <a:pt x="145" y="82"/>
                  <a:pt x="145" y="82"/>
                  <a:pt x="145" y="82"/>
                </a:cubicBezTo>
                <a:lnTo>
                  <a:pt x="143" y="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44" name="Text Placeholder 2"/>
          <p:cNvSpPr txBox="1"/>
          <p:nvPr/>
        </p:nvSpPr>
        <p:spPr>
          <a:xfrm>
            <a:off x="7472914" y="2009451"/>
            <a:ext cx="1354398" cy="73222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800" b="1" dirty="0"/>
              <a:t>Extrant à l’étape n</a:t>
            </a:r>
            <a:r>
              <a:rPr lang="fr-CA" sz="1800" b="1" baseline="30000" dirty="0"/>
              <a:t>o</a:t>
            </a:r>
            <a:r>
              <a:rPr lang="fr-CA" sz="1800" b="1" dirty="0"/>
              <a:t> 1</a:t>
            </a:r>
          </a:p>
        </p:txBody>
      </p:sp>
      <p:sp>
        <p:nvSpPr>
          <p:cNvPr id="45" name="Text Placeholder 2"/>
          <p:cNvSpPr txBox="1"/>
          <p:nvPr/>
        </p:nvSpPr>
        <p:spPr>
          <a:xfrm>
            <a:off x="7176149" y="3889297"/>
            <a:ext cx="1967173" cy="32182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800" b="1" dirty="0"/>
              <a:t>Printemps 2019</a:t>
            </a:r>
          </a:p>
        </p:txBody>
      </p:sp>
      <p:sp>
        <p:nvSpPr>
          <p:cNvPr id="46" name="Text Placeholder 2"/>
          <p:cNvSpPr txBox="1"/>
          <p:nvPr/>
        </p:nvSpPr>
        <p:spPr>
          <a:xfrm>
            <a:off x="7168484" y="4225980"/>
            <a:ext cx="1967173" cy="73222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CA" sz="1400" b="1" dirty="0"/>
              <a:t>Vision et stratégie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CA" sz="1400" b="1" dirty="0"/>
              <a:t>Architecture cible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CA" sz="1400" b="1" dirty="0"/>
              <a:t>Options de servies et techniques et recommandations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875490" y="1942447"/>
            <a:ext cx="4144781" cy="286540"/>
          </a:xfrm>
          <a:prstGeom prst="rect">
            <a:avLst/>
          </a:prstGeom>
          <a:ln w="25400" cap="flat" algn="ctr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dirty="0"/>
              <a:t>Rétroaction, mises au point, publication ouverte…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08559" y="5681360"/>
            <a:ext cx="8813442" cy="336164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dirty="0"/>
              <a:t>Défis particuliers à un problème affichés sur la </a:t>
            </a:r>
            <a:r>
              <a:rPr lang="fr-CA" sz="1400" b="1" dirty="0"/>
              <a:t>plateforme de défis</a:t>
            </a:r>
          </a:p>
        </p:txBody>
      </p:sp>
      <p:sp>
        <p:nvSpPr>
          <p:cNvPr id="49" name="Down Arrow Callout 48"/>
          <p:cNvSpPr/>
          <p:nvPr/>
        </p:nvSpPr>
        <p:spPr>
          <a:xfrm>
            <a:off x="2810284" y="5047951"/>
            <a:ext cx="4209987" cy="576612"/>
          </a:xfrm>
          <a:prstGeom prst="downArrowCallout">
            <a:avLst/>
          </a:prstGeom>
          <a:ln w="25400" cap="flat" algn="ctr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/>
              <a:t>Réflexions recueillies</a:t>
            </a:r>
          </a:p>
        </p:txBody>
      </p:sp>
      <p:sp>
        <p:nvSpPr>
          <p:cNvPr id="50" name="Rectangle 49"/>
          <p:cNvSpPr/>
          <p:nvPr/>
        </p:nvSpPr>
        <p:spPr>
          <a:xfrm rot="16200000">
            <a:off x="837972" y="3079843"/>
            <a:ext cx="3592880" cy="286540"/>
          </a:xfrm>
          <a:prstGeom prst="rect">
            <a:avLst/>
          </a:prstGeom>
          <a:ln w="25400" cap="flat" algn="ctr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/>
              <a:t>Journée de l’industrie</a:t>
            </a:r>
          </a:p>
        </p:txBody>
      </p:sp>
      <p:sp>
        <p:nvSpPr>
          <p:cNvPr id="51" name="Freeform 50"/>
          <p:cNvSpPr>
            <a:spLocks noEditPoints="1"/>
          </p:cNvSpPr>
          <p:nvPr/>
        </p:nvSpPr>
        <p:spPr>
          <a:xfrm>
            <a:off x="5506602" y="3407084"/>
            <a:ext cx="429766" cy="414473"/>
          </a:xfrm>
          <a:custGeom>
            <a:avLst/>
            <a:gdLst>
              <a:gd name="T0" fmla="*/ 318 w 450"/>
              <a:gd name="T1" fmla="*/ 17 h 420"/>
              <a:gd name="T2" fmla="*/ 318 w 450"/>
              <a:gd name="T3" fmla="*/ 102 h 420"/>
              <a:gd name="T4" fmla="*/ 403 w 450"/>
              <a:gd name="T5" fmla="*/ 102 h 420"/>
              <a:gd name="T6" fmla="*/ 403 w 450"/>
              <a:gd name="T7" fmla="*/ 17 h 420"/>
              <a:gd name="T8" fmla="*/ 421 w 450"/>
              <a:gd name="T9" fmla="*/ 120 h 420"/>
              <a:gd name="T10" fmla="*/ 388 w 450"/>
              <a:gd name="T11" fmla="*/ 135 h 420"/>
              <a:gd name="T12" fmla="*/ 329 w 450"/>
              <a:gd name="T13" fmla="*/ 135 h 420"/>
              <a:gd name="T14" fmla="*/ 311 w 450"/>
              <a:gd name="T15" fmla="*/ 210 h 420"/>
              <a:gd name="T16" fmla="*/ 405 w 450"/>
              <a:gd name="T17" fmla="*/ 240 h 420"/>
              <a:gd name="T18" fmla="*/ 450 w 450"/>
              <a:gd name="T19" fmla="*/ 203 h 420"/>
              <a:gd name="T20" fmla="*/ 225 w 450"/>
              <a:gd name="T21" fmla="*/ 60 h 420"/>
              <a:gd name="T22" fmla="*/ 135 w 450"/>
              <a:gd name="T23" fmla="*/ 150 h 420"/>
              <a:gd name="T24" fmla="*/ 225 w 450"/>
              <a:gd name="T25" fmla="*/ 240 h 420"/>
              <a:gd name="T26" fmla="*/ 315 w 450"/>
              <a:gd name="T27" fmla="*/ 150 h 420"/>
              <a:gd name="T28" fmla="*/ 225 w 450"/>
              <a:gd name="T29" fmla="*/ 60 h 420"/>
              <a:gd name="T30" fmla="*/ 47 w 450"/>
              <a:gd name="T31" fmla="*/ 17 h 420"/>
              <a:gd name="T32" fmla="*/ 47 w 450"/>
              <a:gd name="T33" fmla="*/ 102 h 420"/>
              <a:gd name="T34" fmla="*/ 132 w 450"/>
              <a:gd name="T35" fmla="*/ 102 h 420"/>
              <a:gd name="T36" fmla="*/ 132 w 450"/>
              <a:gd name="T37" fmla="*/ 17 h 420"/>
              <a:gd name="T38" fmla="*/ 389 w 450"/>
              <a:gd name="T39" fmla="*/ 335 h 420"/>
              <a:gd name="T40" fmla="*/ 380 w 450"/>
              <a:gd name="T41" fmla="*/ 284 h 420"/>
              <a:gd name="T42" fmla="*/ 355 w 450"/>
              <a:gd name="T43" fmla="*/ 242 h 420"/>
              <a:gd name="T44" fmla="*/ 309 w 450"/>
              <a:gd name="T45" fmla="*/ 225 h 420"/>
              <a:gd name="T46" fmla="*/ 282 w 450"/>
              <a:gd name="T47" fmla="*/ 241 h 420"/>
              <a:gd name="T48" fmla="*/ 225 w 450"/>
              <a:gd name="T49" fmla="*/ 258 h 420"/>
              <a:gd name="T50" fmla="*/ 168 w 450"/>
              <a:gd name="T51" fmla="*/ 241 h 420"/>
              <a:gd name="T52" fmla="*/ 141 w 450"/>
              <a:gd name="T53" fmla="*/ 225 h 420"/>
              <a:gd name="T54" fmla="*/ 95 w 450"/>
              <a:gd name="T55" fmla="*/ 242 h 420"/>
              <a:gd name="T56" fmla="*/ 70 w 450"/>
              <a:gd name="T57" fmla="*/ 284 h 420"/>
              <a:gd name="T58" fmla="*/ 61 w 450"/>
              <a:gd name="T59" fmla="*/ 335 h 420"/>
              <a:gd name="T60" fmla="*/ 77 w 450"/>
              <a:gd name="T61" fmla="*/ 404 h 420"/>
              <a:gd name="T62" fmla="*/ 327 w 450"/>
              <a:gd name="T63" fmla="*/ 420 h 420"/>
              <a:gd name="T64" fmla="*/ 390 w 450"/>
              <a:gd name="T65" fmla="*/ 360 h 420"/>
              <a:gd name="T66" fmla="*/ 120 w 450"/>
              <a:gd name="T67" fmla="*/ 150 h 420"/>
              <a:gd name="T68" fmla="*/ 90 w 450"/>
              <a:gd name="T69" fmla="*/ 140 h 420"/>
              <a:gd name="T70" fmla="*/ 39 w 450"/>
              <a:gd name="T71" fmla="*/ 125 h 420"/>
              <a:gd name="T72" fmla="*/ 0 w 450"/>
              <a:gd name="T73" fmla="*/ 203 h 420"/>
              <a:gd name="T74" fmla="*/ 45 w 450"/>
              <a:gd name="T75" fmla="*/ 240 h 420"/>
              <a:gd name="T76" fmla="*/ 139 w 450"/>
              <a:gd name="T77" fmla="*/ 21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0" h="420">
                <a:moveTo>
                  <a:pt x="360" y="0"/>
                </a:moveTo>
                <a:cubicBezTo>
                  <a:pt x="343" y="0"/>
                  <a:pt x="329" y="6"/>
                  <a:pt x="318" y="17"/>
                </a:cubicBezTo>
                <a:cubicBezTo>
                  <a:pt x="306" y="29"/>
                  <a:pt x="300" y="43"/>
                  <a:pt x="300" y="60"/>
                </a:cubicBezTo>
                <a:cubicBezTo>
                  <a:pt x="300" y="77"/>
                  <a:pt x="306" y="91"/>
                  <a:pt x="318" y="102"/>
                </a:cubicBezTo>
                <a:cubicBezTo>
                  <a:pt x="329" y="114"/>
                  <a:pt x="343" y="120"/>
                  <a:pt x="360" y="120"/>
                </a:cubicBezTo>
                <a:cubicBezTo>
                  <a:pt x="377" y="120"/>
                  <a:pt x="391" y="114"/>
                  <a:pt x="403" y="102"/>
                </a:cubicBezTo>
                <a:cubicBezTo>
                  <a:pt x="414" y="91"/>
                  <a:pt x="420" y="77"/>
                  <a:pt x="420" y="60"/>
                </a:cubicBezTo>
                <a:cubicBezTo>
                  <a:pt x="420" y="43"/>
                  <a:pt x="414" y="29"/>
                  <a:pt x="403" y="17"/>
                </a:cubicBezTo>
                <a:cubicBezTo>
                  <a:pt x="391" y="6"/>
                  <a:pt x="377" y="0"/>
                  <a:pt x="360" y="0"/>
                </a:cubicBezTo>
                <a:close/>
                <a:moveTo>
                  <a:pt x="421" y="120"/>
                </a:moveTo>
                <a:cubicBezTo>
                  <a:pt x="420" y="120"/>
                  <a:pt x="417" y="122"/>
                  <a:pt x="411" y="125"/>
                </a:cubicBezTo>
                <a:cubicBezTo>
                  <a:pt x="405" y="128"/>
                  <a:pt x="397" y="132"/>
                  <a:pt x="388" y="135"/>
                </a:cubicBezTo>
                <a:cubicBezTo>
                  <a:pt x="379" y="138"/>
                  <a:pt x="369" y="140"/>
                  <a:pt x="360" y="140"/>
                </a:cubicBezTo>
                <a:cubicBezTo>
                  <a:pt x="350" y="140"/>
                  <a:pt x="339" y="138"/>
                  <a:pt x="329" y="135"/>
                </a:cubicBezTo>
                <a:cubicBezTo>
                  <a:pt x="330" y="140"/>
                  <a:pt x="330" y="146"/>
                  <a:pt x="330" y="150"/>
                </a:cubicBezTo>
                <a:cubicBezTo>
                  <a:pt x="330" y="172"/>
                  <a:pt x="324" y="192"/>
                  <a:pt x="311" y="210"/>
                </a:cubicBezTo>
                <a:cubicBezTo>
                  <a:pt x="336" y="211"/>
                  <a:pt x="357" y="221"/>
                  <a:pt x="373" y="240"/>
                </a:cubicBezTo>
                <a:cubicBezTo>
                  <a:pt x="405" y="240"/>
                  <a:pt x="405" y="240"/>
                  <a:pt x="405" y="240"/>
                </a:cubicBezTo>
                <a:cubicBezTo>
                  <a:pt x="417" y="240"/>
                  <a:pt x="428" y="237"/>
                  <a:pt x="437" y="231"/>
                </a:cubicBezTo>
                <a:cubicBezTo>
                  <a:pt x="446" y="224"/>
                  <a:pt x="450" y="215"/>
                  <a:pt x="450" y="203"/>
                </a:cubicBezTo>
                <a:cubicBezTo>
                  <a:pt x="450" y="148"/>
                  <a:pt x="440" y="120"/>
                  <a:pt x="421" y="120"/>
                </a:cubicBezTo>
                <a:close/>
                <a:moveTo>
                  <a:pt x="225" y="60"/>
                </a:moveTo>
                <a:cubicBezTo>
                  <a:pt x="200" y="60"/>
                  <a:pt x="179" y="69"/>
                  <a:pt x="161" y="86"/>
                </a:cubicBezTo>
                <a:cubicBezTo>
                  <a:pt x="144" y="104"/>
                  <a:pt x="135" y="125"/>
                  <a:pt x="135" y="150"/>
                </a:cubicBezTo>
                <a:cubicBezTo>
                  <a:pt x="135" y="175"/>
                  <a:pt x="144" y="196"/>
                  <a:pt x="161" y="214"/>
                </a:cubicBezTo>
                <a:cubicBezTo>
                  <a:pt x="179" y="231"/>
                  <a:pt x="200" y="240"/>
                  <a:pt x="225" y="240"/>
                </a:cubicBezTo>
                <a:cubicBezTo>
                  <a:pt x="250" y="240"/>
                  <a:pt x="271" y="231"/>
                  <a:pt x="289" y="214"/>
                </a:cubicBezTo>
                <a:cubicBezTo>
                  <a:pt x="306" y="196"/>
                  <a:pt x="315" y="175"/>
                  <a:pt x="315" y="150"/>
                </a:cubicBezTo>
                <a:cubicBezTo>
                  <a:pt x="315" y="125"/>
                  <a:pt x="306" y="104"/>
                  <a:pt x="289" y="86"/>
                </a:cubicBezTo>
                <a:cubicBezTo>
                  <a:pt x="271" y="69"/>
                  <a:pt x="250" y="60"/>
                  <a:pt x="225" y="60"/>
                </a:cubicBezTo>
                <a:close/>
                <a:moveTo>
                  <a:pt x="90" y="0"/>
                </a:moveTo>
                <a:cubicBezTo>
                  <a:pt x="73" y="0"/>
                  <a:pt x="59" y="6"/>
                  <a:pt x="47" y="17"/>
                </a:cubicBezTo>
                <a:cubicBezTo>
                  <a:pt x="36" y="29"/>
                  <a:pt x="30" y="43"/>
                  <a:pt x="30" y="60"/>
                </a:cubicBezTo>
                <a:cubicBezTo>
                  <a:pt x="30" y="77"/>
                  <a:pt x="36" y="91"/>
                  <a:pt x="47" y="102"/>
                </a:cubicBezTo>
                <a:cubicBezTo>
                  <a:pt x="59" y="114"/>
                  <a:pt x="73" y="120"/>
                  <a:pt x="90" y="120"/>
                </a:cubicBezTo>
                <a:cubicBezTo>
                  <a:pt x="106" y="120"/>
                  <a:pt x="120" y="114"/>
                  <a:pt x="132" y="102"/>
                </a:cubicBezTo>
                <a:cubicBezTo>
                  <a:pt x="144" y="91"/>
                  <a:pt x="150" y="77"/>
                  <a:pt x="150" y="60"/>
                </a:cubicBezTo>
                <a:cubicBezTo>
                  <a:pt x="150" y="43"/>
                  <a:pt x="144" y="29"/>
                  <a:pt x="132" y="17"/>
                </a:cubicBezTo>
                <a:cubicBezTo>
                  <a:pt x="120" y="6"/>
                  <a:pt x="106" y="0"/>
                  <a:pt x="90" y="0"/>
                </a:cubicBezTo>
                <a:close/>
                <a:moveTo>
                  <a:pt x="389" y="335"/>
                </a:moveTo>
                <a:cubicBezTo>
                  <a:pt x="389" y="327"/>
                  <a:pt x="388" y="319"/>
                  <a:pt x="386" y="310"/>
                </a:cubicBezTo>
                <a:cubicBezTo>
                  <a:pt x="384" y="301"/>
                  <a:pt x="382" y="292"/>
                  <a:pt x="380" y="284"/>
                </a:cubicBezTo>
                <a:cubicBezTo>
                  <a:pt x="377" y="276"/>
                  <a:pt x="374" y="269"/>
                  <a:pt x="370" y="261"/>
                </a:cubicBezTo>
                <a:cubicBezTo>
                  <a:pt x="365" y="254"/>
                  <a:pt x="361" y="248"/>
                  <a:pt x="355" y="242"/>
                </a:cubicBezTo>
                <a:cubicBezTo>
                  <a:pt x="350" y="237"/>
                  <a:pt x="343" y="233"/>
                  <a:pt x="335" y="230"/>
                </a:cubicBezTo>
                <a:cubicBezTo>
                  <a:pt x="327" y="227"/>
                  <a:pt x="318" y="225"/>
                  <a:pt x="309" y="225"/>
                </a:cubicBezTo>
                <a:cubicBezTo>
                  <a:pt x="307" y="225"/>
                  <a:pt x="304" y="227"/>
                  <a:pt x="299" y="230"/>
                </a:cubicBezTo>
                <a:cubicBezTo>
                  <a:pt x="294" y="234"/>
                  <a:pt x="288" y="237"/>
                  <a:pt x="282" y="241"/>
                </a:cubicBezTo>
                <a:cubicBezTo>
                  <a:pt x="275" y="246"/>
                  <a:pt x="267" y="249"/>
                  <a:pt x="257" y="253"/>
                </a:cubicBezTo>
                <a:cubicBezTo>
                  <a:pt x="246" y="256"/>
                  <a:pt x="236" y="258"/>
                  <a:pt x="225" y="258"/>
                </a:cubicBezTo>
                <a:cubicBezTo>
                  <a:pt x="214" y="258"/>
                  <a:pt x="204" y="256"/>
                  <a:pt x="193" y="253"/>
                </a:cubicBezTo>
                <a:cubicBezTo>
                  <a:pt x="183" y="249"/>
                  <a:pt x="174" y="246"/>
                  <a:pt x="168" y="241"/>
                </a:cubicBezTo>
                <a:cubicBezTo>
                  <a:pt x="162" y="237"/>
                  <a:pt x="156" y="234"/>
                  <a:pt x="151" y="230"/>
                </a:cubicBezTo>
                <a:cubicBezTo>
                  <a:pt x="146" y="227"/>
                  <a:pt x="142" y="225"/>
                  <a:pt x="141" y="225"/>
                </a:cubicBezTo>
                <a:cubicBezTo>
                  <a:pt x="131" y="225"/>
                  <a:pt x="123" y="227"/>
                  <a:pt x="115" y="230"/>
                </a:cubicBezTo>
                <a:cubicBezTo>
                  <a:pt x="107" y="233"/>
                  <a:pt x="100" y="237"/>
                  <a:pt x="95" y="242"/>
                </a:cubicBezTo>
                <a:cubicBezTo>
                  <a:pt x="89" y="248"/>
                  <a:pt x="84" y="254"/>
                  <a:pt x="80" y="261"/>
                </a:cubicBezTo>
                <a:cubicBezTo>
                  <a:pt x="76" y="269"/>
                  <a:pt x="73" y="276"/>
                  <a:pt x="70" y="284"/>
                </a:cubicBezTo>
                <a:cubicBezTo>
                  <a:pt x="68" y="292"/>
                  <a:pt x="65" y="301"/>
                  <a:pt x="64" y="310"/>
                </a:cubicBezTo>
                <a:cubicBezTo>
                  <a:pt x="62" y="319"/>
                  <a:pt x="61" y="327"/>
                  <a:pt x="61" y="335"/>
                </a:cubicBezTo>
                <a:cubicBezTo>
                  <a:pt x="60" y="343"/>
                  <a:pt x="60" y="351"/>
                  <a:pt x="60" y="360"/>
                </a:cubicBezTo>
                <a:cubicBezTo>
                  <a:pt x="60" y="378"/>
                  <a:pt x="65" y="393"/>
                  <a:pt x="77" y="404"/>
                </a:cubicBezTo>
                <a:cubicBezTo>
                  <a:pt x="88" y="415"/>
                  <a:pt x="103" y="420"/>
                  <a:pt x="122" y="420"/>
                </a:cubicBezTo>
                <a:cubicBezTo>
                  <a:pt x="327" y="420"/>
                  <a:pt x="327" y="420"/>
                  <a:pt x="327" y="420"/>
                </a:cubicBezTo>
                <a:cubicBezTo>
                  <a:pt x="346" y="420"/>
                  <a:pt x="362" y="415"/>
                  <a:pt x="373" y="404"/>
                </a:cubicBezTo>
                <a:cubicBezTo>
                  <a:pt x="384" y="393"/>
                  <a:pt x="390" y="378"/>
                  <a:pt x="390" y="360"/>
                </a:cubicBezTo>
                <a:cubicBezTo>
                  <a:pt x="390" y="351"/>
                  <a:pt x="390" y="343"/>
                  <a:pt x="389" y="335"/>
                </a:cubicBezTo>
                <a:close/>
                <a:moveTo>
                  <a:pt x="120" y="150"/>
                </a:moveTo>
                <a:cubicBezTo>
                  <a:pt x="120" y="146"/>
                  <a:pt x="120" y="140"/>
                  <a:pt x="121" y="135"/>
                </a:cubicBezTo>
                <a:cubicBezTo>
                  <a:pt x="111" y="138"/>
                  <a:pt x="100" y="140"/>
                  <a:pt x="90" y="140"/>
                </a:cubicBezTo>
                <a:cubicBezTo>
                  <a:pt x="80" y="140"/>
                  <a:pt x="71" y="138"/>
                  <a:pt x="62" y="135"/>
                </a:cubicBezTo>
                <a:cubicBezTo>
                  <a:pt x="52" y="132"/>
                  <a:pt x="45" y="128"/>
                  <a:pt x="39" y="125"/>
                </a:cubicBezTo>
                <a:cubicBezTo>
                  <a:pt x="33" y="122"/>
                  <a:pt x="30" y="120"/>
                  <a:pt x="29" y="120"/>
                </a:cubicBezTo>
                <a:cubicBezTo>
                  <a:pt x="9" y="120"/>
                  <a:pt x="0" y="148"/>
                  <a:pt x="0" y="203"/>
                </a:cubicBezTo>
                <a:cubicBezTo>
                  <a:pt x="0" y="215"/>
                  <a:pt x="4" y="224"/>
                  <a:pt x="13" y="231"/>
                </a:cubicBezTo>
                <a:cubicBezTo>
                  <a:pt x="22" y="237"/>
                  <a:pt x="32" y="240"/>
                  <a:pt x="45" y="240"/>
                </a:cubicBezTo>
                <a:cubicBezTo>
                  <a:pt x="77" y="240"/>
                  <a:pt x="77" y="240"/>
                  <a:pt x="77" y="240"/>
                </a:cubicBezTo>
                <a:cubicBezTo>
                  <a:pt x="93" y="221"/>
                  <a:pt x="113" y="211"/>
                  <a:pt x="139" y="210"/>
                </a:cubicBezTo>
                <a:cubicBezTo>
                  <a:pt x="126" y="192"/>
                  <a:pt x="120" y="172"/>
                  <a:pt x="120" y="15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sp>
        <p:nvSpPr>
          <p:cNvPr id="52" name="Text Placeholder 2"/>
          <p:cNvSpPr txBox="1"/>
          <p:nvPr/>
        </p:nvSpPr>
        <p:spPr>
          <a:xfrm>
            <a:off x="5800904" y="3210428"/>
            <a:ext cx="1219366" cy="41190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200" b="1" dirty="0"/>
              <a:t>Liste des soumissionnaires qualifiés au préalable établie</a:t>
            </a:r>
          </a:p>
        </p:txBody>
      </p:sp>
    </p:spTree>
    <p:extLst>
      <p:ext uri="{BB962C8B-B14F-4D97-AF65-F5344CB8AC3E}">
        <p14:creationId xmlns:p14="http://schemas.microsoft.com/office/powerpoint/2010/main" val="138760110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3528" y="224644"/>
            <a:ext cx="6984776" cy="446622"/>
          </a:xfrm>
        </p:spPr>
        <p:txBody>
          <a:bodyPr/>
          <a:lstStyle/>
          <a:p>
            <a:r>
              <a:rPr lang="fr-CA" b="1" dirty="0"/>
              <a:t>Évaluation à chaque point de contrôle</a:t>
            </a:r>
            <a:endParaRPr lang="en-CA" dirty="0"/>
          </a:p>
        </p:txBody>
      </p:sp>
      <p:grpSp>
        <p:nvGrpSpPr>
          <p:cNvPr id="24" name="Group 23"/>
          <p:cNvGrpSpPr/>
          <p:nvPr/>
        </p:nvGrpSpPr>
        <p:grpSpPr>
          <a:xfrm>
            <a:off x="395536" y="1052736"/>
            <a:ext cx="469900" cy="649288"/>
            <a:chOff x="6180138" y="1743075"/>
            <a:chExt cx="469900" cy="649288"/>
          </a:xfrm>
        </p:grpSpPr>
        <p:sp>
          <p:nvSpPr>
            <p:cNvPr id="25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51620" y="1055693"/>
            <a:ext cx="781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Les demandeurs suivant le processus d’approvisionnement agile seront évalués à chaque point de contrôle en fonction des normes du gouvernement du Canada.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Rectangle 34"/>
          <p:cNvSpPr/>
          <p:nvPr>
            <p:custDataLst>
              <p:tags r:id="rId1"/>
            </p:custDataLst>
          </p:nvPr>
        </p:nvSpPr>
        <p:spPr>
          <a:xfrm>
            <a:off x="457575" y="1945759"/>
            <a:ext cx="2081436" cy="531102"/>
          </a:xfrm>
          <a:prstGeom prst="rect">
            <a:avLst/>
          </a:prstGeom>
          <a:solidFill>
            <a:srgbClr val="005172"/>
          </a:solidFill>
          <a:ln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Gate 1</a:t>
            </a:r>
          </a:p>
        </p:txBody>
      </p:sp>
      <p:sp>
        <p:nvSpPr>
          <p:cNvPr id="36" name="Rectangle 35"/>
          <p:cNvSpPr/>
          <p:nvPr>
            <p:custDataLst>
              <p:tags r:id="rId2"/>
            </p:custDataLst>
          </p:nvPr>
        </p:nvSpPr>
        <p:spPr>
          <a:xfrm>
            <a:off x="457575" y="2520506"/>
            <a:ext cx="2081436" cy="2711219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fontAlgn="auto">
              <a:spcBef>
                <a:spcPct val="20000"/>
              </a:spcBef>
              <a:spcAft>
                <a:spcPct val="0"/>
              </a:spcAft>
            </a:pPr>
            <a:r>
              <a:rPr lang="fr-CA" sz="1400" b="1" dirty="0">
                <a:solidFill>
                  <a:srgbClr val="004D71"/>
                </a:solidFill>
                <a:latin typeface="Calibri" panose="020F0502020204030204" pitchFamily="34" charset="0"/>
              </a:rPr>
              <a:t>Nous tenterons d’obtenir des solutions et des services qui sont éprouvés et </a:t>
            </a:r>
            <a:r>
              <a:rPr lang="fr-CA" sz="1400" b="1" dirty="0" err="1">
                <a:solidFill>
                  <a:srgbClr val="004D71"/>
                </a:solidFill>
                <a:latin typeface="Calibri" panose="020F0502020204030204" pitchFamily="34" charset="0"/>
              </a:rPr>
              <a:t>échelonnables</a:t>
            </a:r>
            <a:r>
              <a:rPr lang="fr-CA" sz="1400" b="1" dirty="0">
                <a:solidFill>
                  <a:srgbClr val="004D71"/>
                </a:solidFill>
                <a:latin typeface="Calibri" panose="020F0502020204030204" pitchFamily="34" charset="0"/>
              </a:rPr>
              <a:t> et qui respectent nos normes et principes.</a:t>
            </a:r>
          </a:p>
          <a:p>
            <a:pPr marL="457200" indent="-17145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Principes numériques du GC</a:t>
            </a:r>
          </a:p>
          <a:p>
            <a:pPr marL="457200" indent="-17145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Normes d’architecture du GC</a:t>
            </a:r>
          </a:p>
          <a:p>
            <a:pPr>
              <a:spcBef>
                <a:spcPct val="20000"/>
              </a:spcBef>
            </a:pPr>
            <a:endParaRPr lang="en-CA" sz="1400" dirty="0">
              <a:solidFill>
                <a:srgbClr val="004D7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Pentagon 36"/>
          <p:cNvSpPr/>
          <p:nvPr/>
        </p:nvSpPr>
        <p:spPr>
          <a:xfrm>
            <a:off x="2984519" y="2865053"/>
            <a:ext cx="195660" cy="2171700"/>
          </a:xfrm>
          <a:prstGeom prst="homePlate">
            <a:avLst>
              <a:gd name="adj" fmla="val 7735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Rectangle 38"/>
          <p:cNvSpPr/>
          <p:nvPr>
            <p:custDataLst>
              <p:tags r:id="rId3"/>
            </p:custDataLst>
          </p:nvPr>
        </p:nvSpPr>
        <p:spPr>
          <a:xfrm>
            <a:off x="3498068" y="2520506"/>
            <a:ext cx="2262063" cy="2604277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fontAlgn="auto">
              <a:spcBef>
                <a:spcPct val="20000"/>
              </a:spcBef>
              <a:spcAft>
                <a:spcPct val="0"/>
              </a:spcAft>
            </a:pPr>
            <a:r>
              <a:rPr lang="en-CA" sz="1400" b="1" i="1" dirty="0"/>
              <a:t> </a:t>
            </a:r>
            <a:r>
              <a:rPr lang="fr-CA" sz="1400" b="1" i="1" dirty="0">
                <a:solidFill>
                  <a:srgbClr val="004D71"/>
                </a:solidFill>
                <a:latin typeface="Calibri" panose="020F0502020204030204" pitchFamily="34" charset="0"/>
              </a:rPr>
              <a:t>Montrez plus, dites </a:t>
            </a:r>
            <a:r>
              <a:rPr lang="fr-CA" sz="1400" b="1" i="1" dirty="0" smtClean="0">
                <a:solidFill>
                  <a:srgbClr val="004D71"/>
                </a:solidFill>
                <a:latin typeface="Calibri" panose="020F0502020204030204" pitchFamily="34" charset="0"/>
              </a:rPr>
              <a:t>moins</a:t>
            </a:r>
          </a:p>
          <a:p>
            <a:pPr marL="285750" lvl="0" indent="-285750" fontAlgn="auto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4D71"/>
                </a:solidFill>
                <a:latin typeface="Calibri" panose="020F0502020204030204" pitchFamily="34" charset="0"/>
              </a:rPr>
              <a:t>Utilisation </a:t>
            </a: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de scénarios et d’études de cas </a:t>
            </a:r>
            <a:r>
              <a:rPr lang="fr-CA" sz="1400" dirty="0" smtClean="0">
                <a:solidFill>
                  <a:srgbClr val="004D71"/>
                </a:solidFill>
                <a:latin typeface="Calibri" panose="020F0502020204030204" pitchFamily="34" charset="0"/>
              </a:rPr>
              <a:t>réels.</a:t>
            </a:r>
          </a:p>
          <a:p>
            <a:pPr marL="285750" lvl="0" indent="-285750" fontAlgn="auto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4D71"/>
                </a:solidFill>
                <a:latin typeface="Calibri" panose="020F0502020204030204" pitchFamily="34" charset="0"/>
              </a:rPr>
              <a:t>Essais </a:t>
            </a: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et interaction actuels avec les ministères et les </a:t>
            </a:r>
            <a:r>
              <a:rPr lang="fr-CA" sz="1400" dirty="0" smtClean="0">
                <a:solidFill>
                  <a:srgbClr val="004D71"/>
                </a:solidFill>
                <a:latin typeface="Calibri" panose="020F0502020204030204" pitchFamily="34" charset="0"/>
              </a:rPr>
              <a:t>utilisateurs.</a:t>
            </a:r>
          </a:p>
          <a:p>
            <a:pPr marL="285750" lvl="0" indent="-285750" fontAlgn="auto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4D71"/>
                </a:solidFill>
                <a:latin typeface="Calibri" panose="020F0502020204030204" pitchFamily="34" charset="0"/>
              </a:rPr>
              <a:t>Présentations</a:t>
            </a: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, démonstrations, rétroaction en temps réel…</a:t>
            </a:r>
          </a:p>
          <a:p>
            <a:endParaRPr lang="fr-CA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6006507" y="2865053"/>
            <a:ext cx="195660" cy="2171700"/>
          </a:xfrm>
          <a:prstGeom prst="homePlate">
            <a:avLst>
              <a:gd name="adj" fmla="val 7735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Rectangle 41"/>
          <p:cNvSpPr/>
          <p:nvPr>
            <p:custDataLst>
              <p:tags r:id="rId4"/>
            </p:custDataLst>
          </p:nvPr>
        </p:nvSpPr>
        <p:spPr>
          <a:xfrm>
            <a:off x="6601752" y="2530159"/>
            <a:ext cx="2146711" cy="2594623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A" sz="1400" b="1" dirty="0">
                <a:solidFill>
                  <a:srgbClr val="004D71"/>
                </a:solidFill>
                <a:latin typeface="Calibri" panose="020F0502020204030204" pitchFamily="34" charset="0"/>
              </a:rPr>
              <a:t>Collaborer et </a:t>
            </a:r>
            <a:r>
              <a:rPr lang="fr-CA" sz="1400" b="1" dirty="0" err="1">
                <a:solidFill>
                  <a:srgbClr val="004D71"/>
                </a:solidFill>
                <a:latin typeface="Calibri" panose="020F0502020204030204" pitchFamily="34" charset="0"/>
              </a:rPr>
              <a:t>co</a:t>
            </a:r>
            <a:r>
              <a:rPr lang="fr-CA" sz="1400" b="1" dirty="0">
                <a:solidFill>
                  <a:srgbClr val="004D71"/>
                </a:solidFill>
                <a:latin typeface="Calibri" panose="020F0502020204030204" pitchFamily="34" charset="0"/>
              </a:rPr>
              <a:t>-concevoir la solution de mise en œuvre et d’innovation</a:t>
            </a:r>
          </a:p>
          <a:p>
            <a:pPr lvl="1" indent="-17145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Comprendre les scénarios définitifs d’établissement des coûts et de mise en œuvre.</a:t>
            </a:r>
          </a:p>
          <a:p>
            <a:pPr lvl="1" indent="-17145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CA" sz="1400" dirty="0">
                <a:solidFill>
                  <a:srgbClr val="004D71"/>
                </a:solidFill>
                <a:latin typeface="Calibri" panose="020F0502020204030204" pitchFamily="34" charset="0"/>
              </a:rPr>
              <a:t>Élaborer des principes clés pour le maintien.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A" sz="1400" dirty="0">
              <a:solidFill>
                <a:srgbClr val="004D7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750677" y="1958061"/>
            <a:ext cx="1495231" cy="527255"/>
          </a:xfrm>
          <a:custGeom>
            <a:avLst/>
            <a:gdLst>
              <a:gd name="connsiteX0" fmla="*/ 0 w 1495231"/>
              <a:gd name="connsiteY0" fmla="*/ 0 h 469354"/>
              <a:gd name="connsiteX1" fmla="*/ 1260554 w 1495231"/>
              <a:gd name="connsiteY1" fmla="*/ 0 h 469354"/>
              <a:gd name="connsiteX2" fmla="*/ 1495231 w 1495231"/>
              <a:gd name="connsiteY2" fmla="*/ 234677 h 469354"/>
              <a:gd name="connsiteX3" fmla="*/ 1260554 w 1495231"/>
              <a:gd name="connsiteY3" fmla="*/ 469354 h 469354"/>
              <a:gd name="connsiteX4" fmla="*/ 0 w 1495231"/>
              <a:gd name="connsiteY4" fmla="*/ 469354 h 469354"/>
              <a:gd name="connsiteX5" fmla="*/ 234677 w 1495231"/>
              <a:gd name="connsiteY5" fmla="*/ 234677 h 469354"/>
              <a:gd name="connsiteX6" fmla="*/ 0 w 1495231"/>
              <a:gd name="connsiteY6" fmla="*/ 0 h 46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5231" h="469354">
                <a:moveTo>
                  <a:pt x="0" y="0"/>
                </a:moveTo>
                <a:lnTo>
                  <a:pt x="1260554" y="0"/>
                </a:lnTo>
                <a:lnTo>
                  <a:pt x="1495231" y="234677"/>
                </a:lnTo>
                <a:lnTo>
                  <a:pt x="1260554" y="469354"/>
                </a:lnTo>
                <a:lnTo>
                  <a:pt x="0" y="469354"/>
                </a:lnTo>
                <a:lnTo>
                  <a:pt x="234677" y="234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6684" tIns="17336" rIns="252013" bIns="17336" numCol="1" spcCol="127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ct val="0"/>
              </a:spcAft>
            </a:pPr>
            <a:r>
              <a:rPr lang="fr-CA" sz="1100" b="1" dirty="0">
                <a:solidFill>
                  <a:schemeClr val="bg1"/>
                </a:solidFill>
              </a:rPr>
              <a:t>Point de contrôle n</a:t>
            </a:r>
            <a:r>
              <a:rPr lang="fr-CA" sz="1100" b="1" baseline="30000" dirty="0">
                <a:solidFill>
                  <a:schemeClr val="bg1"/>
                </a:solidFill>
              </a:rPr>
              <a:t>o</a:t>
            </a:r>
            <a:r>
              <a:rPr lang="fr-CA" sz="1100" b="1" dirty="0">
                <a:solidFill>
                  <a:schemeClr val="bg1"/>
                </a:solidFill>
              </a:rPr>
              <a:t> 1</a:t>
            </a:r>
          </a:p>
          <a:p>
            <a:pPr algn="ctr" defTabSz="577850">
              <a:spcBef>
                <a:spcPct val="0"/>
              </a:spcBef>
              <a:spcAft>
                <a:spcPct val="0"/>
              </a:spcAft>
            </a:pPr>
            <a:r>
              <a:rPr lang="fr-CA" sz="1100" i="1" dirty="0">
                <a:solidFill>
                  <a:schemeClr val="bg1"/>
                </a:solidFill>
              </a:rPr>
              <a:t>Nous montrer</a:t>
            </a:r>
          </a:p>
        </p:txBody>
      </p:sp>
      <p:graphicFrame>
        <p:nvGraphicFramePr>
          <p:cNvPr id="46" name="Diagram 45"/>
          <p:cNvGraphicFramePr/>
          <p:nvPr>
            <p:extLst>
              <p:ext uri="{D42A27DB-BD31-4B8C-83A1-F6EECF244321}">
                <p14:modId xmlns:p14="http://schemas.microsoft.com/office/powerpoint/2010/main" val="3655102931"/>
              </p:ext>
            </p:extLst>
          </p:nvPr>
        </p:nvGraphicFramePr>
        <p:xfrm>
          <a:off x="457575" y="5240448"/>
          <a:ext cx="2081435" cy="352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9" name="Rectangle 48"/>
          <p:cNvSpPr/>
          <p:nvPr>
            <p:custDataLst>
              <p:tags r:id="rId5"/>
            </p:custDataLst>
          </p:nvPr>
        </p:nvSpPr>
        <p:spPr>
          <a:xfrm>
            <a:off x="3511655" y="1959803"/>
            <a:ext cx="2248476" cy="525513"/>
          </a:xfrm>
          <a:prstGeom prst="rect">
            <a:avLst/>
          </a:prstGeom>
          <a:solidFill>
            <a:srgbClr val="005172"/>
          </a:solidFill>
          <a:ln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Gate 1</a:t>
            </a:r>
          </a:p>
        </p:txBody>
      </p:sp>
      <p:sp>
        <p:nvSpPr>
          <p:cNvPr id="50" name="Freeform 49"/>
          <p:cNvSpPr/>
          <p:nvPr/>
        </p:nvSpPr>
        <p:spPr>
          <a:xfrm>
            <a:off x="3707904" y="1972105"/>
            <a:ext cx="1885187" cy="504755"/>
          </a:xfrm>
          <a:custGeom>
            <a:avLst/>
            <a:gdLst>
              <a:gd name="connsiteX0" fmla="*/ 0 w 1495231"/>
              <a:gd name="connsiteY0" fmla="*/ 0 h 469354"/>
              <a:gd name="connsiteX1" fmla="*/ 1260554 w 1495231"/>
              <a:gd name="connsiteY1" fmla="*/ 0 h 469354"/>
              <a:gd name="connsiteX2" fmla="*/ 1495231 w 1495231"/>
              <a:gd name="connsiteY2" fmla="*/ 234677 h 469354"/>
              <a:gd name="connsiteX3" fmla="*/ 1260554 w 1495231"/>
              <a:gd name="connsiteY3" fmla="*/ 469354 h 469354"/>
              <a:gd name="connsiteX4" fmla="*/ 0 w 1495231"/>
              <a:gd name="connsiteY4" fmla="*/ 469354 h 469354"/>
              <a:gd name="connsiteX5" fmla="*/ 234677 w 1495231"/>
              <a:gd name="connsiteY5" fmla="*/ 234677 h 469354"/>
              <a:gd name="connsiteX6" fmla="*/ 0 w 1495231"/>
              <a:gd name="connsiteY6" fmla="*/ 0 h 46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5231" h="469354">
                <a:moveTo>
                  <a:pt x="0" y="0"/>
                </a:moveTo>
                <a:lnTo>
                  <a:pt x="1260554" y="0"/>
                </a:lnTo>
                <a:lnTo>
                  <a:pt x="1495231" y="234677"/>
                </a:lnTo>
                <a:lnTo>
                  <a:pt x="1260554" y="469354"/>
                </a:lnTo>
                <a:lnTo>
                  <a:pt x="0" y="469354"/>
                </a:lnTo>
                <a:lnTo>
                  <a:pt x="234677" y="234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6684" tIns="17336" rIns="252013" bIns="17336" numCol="1" spcCol="1270" anchor="ctr" anchorCtr="0">
            <a:noAutofit/>
          </a:bodyPr>
          <a:lstStyle/>
          <a:p>
            <a:pPr algn="ctr" defTabSz="577850"/>
            <a:r>
              <a:rPr lang="fr-CA" sz="1100" b="1" dirty="0"/>
              <a:t>Point de </a:t>
            </a:r>
            <a:r>
              <a:rPr lang="fr-CA" sz="1100" b="1" dirty="0" smtClean="0"/>
              <a:t/>
            </a:r>
            <a:br>
              <a:rPr lang="fr-CA" sz="1100" b="1" dirty="0" smtClean="0"/>
            </a:br>
            <a:r>
              <a:rPr lang="fr-CA" sz="1100" b="1" dirty="0" smtClean="0"/>
              <a:t>contrôle </a:t>
            </a:r>
            <a:r>
              <a:rPr lang="fr-CA" sz="1100" b="1" dirty="0"/>
              <a:t>n</a:t>
            </a:r>
            <a:r>
              <a:rPr lang="fr-CA" sz="1100" b="1" baseline="30000" dirty="0"/>
              <a:t>o </a:t>
            </a:r>
            <a:r>
              <a:rPr lang="fr-CA" sz="1100" b="1" dirty="0"/>
              <a:t>2</a:t>
            </a:r>
          </a:p>
          <a:p>
            <a:pPr algn="ctr" defTabSz="577850">
              <a:spcBef>
                <a:spcPct val="0"/>
              </a:spcBef>
              <a:spcAft>
                <a:spcPct val="0"/>
              </a:spcAft>
            </a:pPr>
            <a:r>
              <a:rPr lang="fr-CA" sz="1100" i="1" dirty="0"/>
              <a:t>Nous laisser faire</a:t>
            </a:r>
          </a:p>
        </p:txBody>
      </p:sp>
      <p:sp>
        <p:nvSpPr>
          <p:cNvPr id="51" name="Rectangle 50"/>
          <p:cNvSpPr/>
          <p:nvPr>
            <p:custDataLst>
              <p:tags r:id="rId6"/>
            </p:custDataLst>
          </p:nvPr>
        </p:nvSpPr>
        <p:spPr>
          <a:xfrm>
            <a:off x="6601753" y="1959803"/>
            <a:ext cx="2146710" cy="517057"/>
          </a:xfrm>
          <a:prstGeom prst="rect">
            <a:avLst/>
          </a:prstGeom>
          <a:solidFill>
            <a:srgbClr val="005172"/>
          </a:solidFill>
          <a:ln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Gate 1</a:t>
            </a:r>
          </a:p>
        </p:txBody>
      </p:sp>
      <p:sp>
        <p:nvSpPr>
          <p:cNvPr id="52" name="Freeform 51"/>
          <p:cNvSpPr/>
          <p:nvPr/>
        </p:nvSpPr>
        <p:spPr>
          <a:xfrm>
            <a:off x="6894855" y="1972105"/>
            <a:ext cx="1565577" cy="494211"/>
          </a:xfrm>
          <a:custGeom>
            <a:avLst/>
            <a:gdLst>
              <a:gd name="connsiteX0" fmla="*/ 0 w 1495231"/>
              <a:gd name="connsiteY0" fmla="*/ 0 h 469354"/>
              <a:gd name="connsiteX1" fmla="*/ 1260554 w 1495231"/>
              <a:gd name="connsiteY1" fmla="*/ 0 h 469354"/>
              <a:gd name="connsiteX2" fmla="*/ 1495231 w 1495231"/>
              <a:gd name="connsiteY2" fmla="*/ 234677 h 469354"/>
              <a:gd name="connsiteX3" fmla="*/ 1260554 w 1495231"/>
              <a:gd name="connsiteY3" fmla="*/ 469354 h 469354"/>
              <a:gd name="connsiteX4" fmla="*/ 0 w 1495231"/>
              <a:gd name="connsiteY4" fmla="*/ 469354 h 469354"/>
              <a:gd name="connsiteX5" fmla="*/ 234677 w 1495231"/>
              <a:gd name="connsiteY5" fmla="*/ 234677 h 469354"/>
              <a:gd name="connsiteX6" fmla="*/ 0 w 1495231"/>
              <a:gd name="connsiteY6" fmla="*/ 0 h 46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5231" h="469354">
                <a:moveTo>
                  <a:pt x="0" y="0"/>
                </a:moveTo>
                <a:lnTo>
                  <a:pt x="1260554" y="0"/>
                </a:lnTo>
                <a:lnTo>
                  <a:pt x="1495231" y="234677"/>
                </a:lnTo>
                <a:lnTo>
                  <a:pt x="1260554" y="469354"/>
                </a:lnTo>
                <a:lnTo>
                  <a:pt x="0" y="469354"/>
                </a:lnTo>
                <a:lnTo>
                  <a:pt x="234677" y="234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6684" tIns="17336" rIns="252013" bIns="17336" numCol="1" spcCol="1270" anchor="ctr" anchorCtr="0">
            <a:noAutofit/>
          </a:bodyPr>
          <a:lstStyle/>
          <a:p>
            <a:pPr algn="ctr" defTabSz="577850"/>
            <a:r>
              <a:rPr lang="fr-CA" sz="1100" b="1" dirty="0"/>
              <a:t>Point de contrôle n</a:t>
            </a:r>
            <a:r>
              <a:rPr lang="fr-CA" sz="1100" b="1" baseline="30000" dirty="0"/>
              <a:t>o </a:t>
            </a:r>
            <a:r>
              <a:rPr lang="fr-CA" sz="1100" b="1" dirty="0"/>
              <a:t>3</a:t>
            </a:r>
          </a:p>
          <a:p>
            <a:pPr algn="ctr" defTabSz="577850">
              <a:spcBef>
                <a:spcPct val="0"/>
              </a:spcBef>
              <a:spcAft>
                <a:spcPct val="0"/>
              </a:spcAft>
            </a:pPr>
            <a:r>
              <a:rPr lang="fr-CA" sz="1100" i="1" dirty="0"/>
              <a:t>Nous convaincre</a:t>
            </a:r>
          </a:p>
        </p:txBody>
      </p:sp>
      <p:graphicFrame>
        <p:nvGraphicFramePr>
          <p:cNvPr id="53" name="Diagram 52"/>
          <p:cNvGraphicFramePr/>
          <p:nvPr>
            <p:extLst>
              <p:ext uri="{D42A27DB-BD31-4B8C-83A1-F6EECF244321}">
                <p14:modId xmlns:p14="http://schemas.microsoft.com/office/powerpoint/2010/main" val="2954050578"/>
              </p:ext>
            </p:extLst>
          </p:nvPr>
        </p:nvGraphicFramePr>
        <p:xfrm>
          <a:off x="3498069" y="5231726"/>
          <a:ext cx="2095022" cy="352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54" name="Diagram 53"/>
          <p:cNvGraphicFramePr/>
          <p:nvPr>
            <p:extLst>
              <p:ext uri="{D42A27DB-BD31-4B8C-83A1-F6EECF244321}">
                <p14:modId xmlns:p14="http://schemas.microsoft.com/office/powerpoint/2010/main" val="2915451626"/>
              </p:ext>
            </p:extLst>
          </p:nvPr>
        </p:nvGraphicFramePr>
        <p:xfrm>
          <a:off x="6601752" y="5222693"/>
          <a:ext cx="2081435" cy="352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55" name="Rectangle 54"/>
          <p:cNvSpPr/>
          <p:nvPr/>
        </p:nvSpPr>
        <p:spPr>
          <a:xfrm>
            <a:off x="395536" y="5638923"/>
            <a:ext cx="8352928" cy="793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TextBox 55"/>
          <p:cNvSpPr txBox="1"/>
          <p:nvPr/>
        </p:nvSpPr>
        <p:spPr>
          <a:xfrm>
            <a:off x="339439" y="5636481"/>
            <a:ext cx="832702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1600" dirty="0">
                <a:solidFill>
                  <a:schemeClr val="bg1"/>
                </a:solidFill>
              </a:rPr>
              <a:t>L’ensemble de l’équipe d’évaluation de la Prochaine génération des RH et de la paye sera une équipe multidisciplinaire et des changements peuvent y être apportés selon le point de contrôle et le volet de travail.</a:t>
            </a:r>
            <a:endParaRPr lang="en-CA" sz="1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571923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17"/>
          <p:cNvSpPr>
            <a:spLocks noEditPoints="1"/>
          </p:cNvSpPr>
          <p:nvPr/>
        </p:nvSpPr>
        <p:spPr bwMode="auto">
          <a:xfrm>
            <a:off x="4884427" y="1134065"/>
            <a:ext cx="3337545" cy="3510632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F0F2F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188" y="2237923"/>
            <a:ext cx="7188758" cy="987095"/>
          </a:xfrm>
        </p:spPr>
        <p:txBody>
          <a:bodyPr/>
          <a:lstStyle/>
          <a:p>
            <a:pPr algn="r"/>
            <a:r>
              <a:rPr lang="en-US" sz="7200" b="1" dirty="0" smtClean="0"/>
              <a:t>QUOI DE NEUF</a:t>
            </a:r>
            <a:endParaRPr lang="en-CA" sz="7200" b="1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034203" y="3265650"/>
            <a:ext cx="7044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800" dirty="0" err="1" smtClean="0"/>
              <a:t>Mise</a:t>
            </a:r>
            <a:r>
              <a:rPr lang="en-CA" sz="2800" dirty="0" smtClean="0"/>
              <a:t> à jour de </a:t>
            </a:r>
            <a:r>
              <a:rPr lang="en-CA" sz="2800" dirty="0" err="1" smtClean="0"/>
              <a:t>l’automne</a:t>
            </a:r>
            <a:r>
              <a:rPr lang="en-CA" sz="2800" dirty="0" smtClean="0"/>
              <a:t> de </a:t>
            </a:r>
            <a:r>
              <a:rPr lang="en-CA" sz="2800" dirty="0" err="1" smtClean="0"/>
              <a:t>l’initiative</a:t>
            </a:r>
            <a:r>
              <a:rPr lang="en-CA" sz="2800" dirty="0" smtClean="0"/>
              <a:t> </a:t>
            </a:r>
            <a:br>
              <a:rPr lang="en-CA" sz="2800" dirty="0" smtClean="0"/>
            </a:br>
            <a:r>
              <a:rPr lang="en-CA" sz="2800" dirty="0" smtClean="0"/>
              <a:t>de la </a:t>
            </a:r>
            <a:r>
              <a:rPr lang="en-CA" sz="2800" dirty="0" err="1" smtClean="0"/>
              <a:t>prochaine</a:t>
            </a:r>
            <a:r>
              <a:rPr lang="en-CA" sz="2800" dirty="0" smtClean="0"/>
              <a:t> </a:t>
            </a:r>
            <a:r>
              <a:rPr lang="en-CA" sz="2800" dirty="0" err="1" smtClean="0"/>
              <a:t>génération</a:t>
            </a:r>
            <a:r>
              <a:rPr lang="en-CA" sz="2800" dirty="0" smtClean="0"/>
              <a:t> 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6994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Image result for video icon yell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05" y="1344080"/>
            <a:ext cx="1244560" cy="124456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5" y="260648"/>
            <a:ext cx="8283471" cy="446622"/>
          </a:xfrm>
        </p:spPr>
        <p:txBody>
          <a:bodyPr/>
          <a:lstStyle/>
          <a:p>
            <a:r>
              <a:rPr lang="fr-CA" b="1" dirty="0"/>
              <a:t>Lancement du point de contrôle 1 – le 1</a:t>
            </a:r>
            <a:r>
              <a:rPr lang="fr-CA" b="1" baseline="30000" dirty="0"/>
              <a:t>er</a:t>
            </a:r>
            <a:r>
              <a:rPr lang="fr-CA" b="1" dirty="0"/>
              <a:t> octobre 2018</a:t>
            </a:r>
            <a:endParaRPr lang="en-CA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49223" y="1753953"/>
            <a:ext cx="6918119" cy="77185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Vidéos sur les produits </a:t>
            </a: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commerciaux des fournisseurs fondées sur les histoires d’utilisateurs du </a:t>
            </a:r>
            <a:r>
              <a:rPr lang="fr-CA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gouvernement</a:t>
            </a:r>
            <a:endParaRPr lang="fr-CA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>
            <p:custDataLst>
              <p:tags r:id="rId1"/>
            </p:custDataLst>
          </p:nvPr>
        </p:nvSpPr>
        <p:spPr>
          <a:xfrm>
            <a:off x="1627720" y="922956"/>
            <a:ext cx="8291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chemeClr val="accent5">
                    <a:lumMod val="75000"/>
                  </a:schemeClr>
                </a:solidFill>
              </a:rPr>
              <a:t>Dans le point de contrôle “montrez nous”, </a:t>
            </a:r>
            <a:br>
              <a:rPr lang="fr-CA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CA" sz="2400" b="1" dirty="0" smtClean="0">
                <a:solidFill>
                  <a:schemeClr val="accent5">
                    <a:lumMod val="75000"/>
                  </a:schemeClr>
                </a:solidFill>
              </a:rPr>
              <a:t>les fournisseurs soumettront:</a:t>
            </a:r>
            <a:endParaRPr lang="fr-C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05526" y="5624122"/>
            <a:ext cx="6173481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r-CA" dirty="0"/>
              <a:t>Le point de contrôle 1 sera ouvert durant au moins 40 jours, étant conclu le </a:t>
            </a:r>
            <a:r>
              <a:rPr lang="fr-CA" dirty="0" smtClean="0"/>
              <a:t>11</a:t>
            </a:r>
            <a:r>
              <a:rPr lang="fr-CA" dirty="0"/>
              <a:t> novembre 2018.</a:t>
            </a:r>
            <a:endParaRPr lang="en-CA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2932459"/>
            <a:ext cx="849727" cy="82253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38878" y="2466904"/>
            <a:ext cx="7325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La schématisation de l’expérience des utilisateurs </a:t>
            </a: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des offres de produits actuelles et futures selon le modèle de référence de la </a:t>
            </a:r>
            <a:r>
              <a:rPr lang="fr-CA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GCH</a:t>
            </a:r>
            <a:endParaRPr lang="fr-CA" sz="20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38879" y="3210200"/>
            <a:ext cx="6515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Critères obligatoires</a:t>
            </a: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 : Réponse et éléments probants.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38879" y="3659534"/>
            <a:ext cx="6547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Les </a:t>
            </a:r>
            <a:r>
              <a:rPr lang="fr-CA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feuilles de route prospectives </a:t>
            </a: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pour chaque capacité opérationnelle clé</a:t>
            </a:r>
            <a:endParaRPr lang="en-CA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660666" y="4379896"/>
            <a:ext cx="7145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CA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Le modèle de données et flux de travail </a:t>
            </a: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(pour fournir des données fictives pour le point de contrôle n</a:t>
            </a:r>
            <a:r>
              <a:rPr lang="fr-CA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o</a:t>
            </a: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 2)</a:t>
            </a:r>
            <a:endParaRPr lang="en-CA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638879" y="5008326"/>
            <a:ext cx="6658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Le modèle d’établissement des </a:t>
            </a:r>
            <a:r>
              <a:rPr lang="fr-CA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coûts</a:t>
            </a:r>
            <a:endParaRPr lang="en-CA" sz="2000" b="1" dirty="0"/>
          </a:p>
        </p:txBody>
      </p:sp>
      <p:pic>
        <p:nvPicPr>
          <p:cNvPr id="1029" name="Picture 10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347" y="4830195"/>
            <a:ext cx="926299" cy="886027"/>
          </a:xfrm>
          <a:prstGeom prst="ellipse">
            <a:avLst/>
          </a:prstGeom>
        </p:spPr>
      </p:pic>
      <p:pic>
        <p:nvPicPr>
          <p:cNvPr id="1046" name="Picture 22" descr="Related ima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3" y="2295083"/>
            <a:ext cx="803943" cy="80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1026"/>
          <p:cNvPicPr>
            <a:picLocks noChangeAspect="1"/>
          </p:cNvPicPr>
          <p:nvPr/>
        </p:nvPicPr>
        <p:blipFill rotWithShape="1">
          <a:blip r:embed="rId8"/>
          <a:srcRect r="10388" b="9050"/>
          <a:stretch/>
        </p:blipFill>
        <p:spPr>
          <a:xfrm>
            <a:off x="637206" y="3506823"/>
            <a:ext cx="880935" cy="860597"/>
          </a:xfrm>
          <a:prstGeom prst="ellipse">
            <a:avLst/>
          </a:prstGeom>
        </p:spPr>
      </p:pic>
      <p:pic>
        <p:nvPicPr>
          <p:cNvPr id="1048" name="Picture 24" descr="Image result for evidence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27" y="4217770"/>
            <a:ext cx="790556" cy="79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Related imag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7022">
            <a:off x="1857453" y="5299215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13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72804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834945" y="1211115"/>
            <a:ext cx="3436509" cy="3288952"/>
            <a:chOff x="3406775" y="1298575"/>
            <a:chExt cx="528638" cy="374650"/>
          </a:xfrm>
          <a:solidFill>
            <a:srgbClr val="F0F2F4"/>
          </a:solidFill>
        </p:grpSpPr>
        <p:sp>
          <p:nvSpPr>
            <p:cNvPr id="36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96" y="1204721"/>
            <a:ext cx="7188758" cy="987095"/>
          </a:xfrm>
        </p:spPr>
        <p:txBody>
          <a:bodyPr/>
          <a:lstStyle/>
          <a:p>
            <a:pPr algn="r"/>
            <a:r>
              <a:rPr lang="en-US" sz="7200" b="1" dirty="0" smtClean="0"/>
              <a:t>NOUVELLE APPROACHE</a:t>
            </a:r>
            <a:endParaRPr lang="en-CA" sz="7200" b="1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871700" y="3248980"/>
            <a:ext cx="63210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800" dirty="0" smtClean="0">
                <a:solidFill>
                  <a:srgbClr val="005172"/>
                </a:solidFill>
              </a:rPr>
              <a:t>La prochaine génération utilise une nouvelle approche en matière de </a:t>
            </a:r>
            <a:br>
              <a:rPr lang="fr-CA" sz="2800" dirty="0" smtClean="0">
                <a:solidFill>
                  <a:srgbClr val="005172"/>
                </a:solidFill>
              </a:rPr>
            </a:br>
            <a:r>
              <a:rPr lang="fr-CA" sz="2800" dirty="0" smtClean="0">
                <a:solidFill>
                  <a:srgbClr val="005172"/>
                </a:solidFill>
              </a:rPr>
              <a:t>RH et paye misant sur les </a:t>
            </a:r>
            <a:br>
              <a:rPr lang="fr-CA" sz="2800" dirty="0" smtClean="0">
                <a:solidFill>
                  <a:srgbClr val="005172"/>
                </a:solidFill>
              </a:rPr>
            </a:br>
            <a:r>
              <a:rPr lang="fr-CA" sz="2800" dirty="0" smtClean="0">
                <a:solidFill>
                  <a:srgbClr val="005172"/>
                </a:solidFill>
              </a:rPr>
              <a:t>leçons retenues de Phénix.</a:t>
            </a:r>
            <a:endParaRPr lang="fr-CA" sz="2800" dirty="0">
              <a:solidFill>
                <a:srgbClr val="00517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798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7524" y="260648"/>
            <a:ext cx="5432982" cy="482626"/>
          </a:xfrm>
        </p:spPr>
        <p:txBody>
          <a:bodyPr/>
          <a:lstStyle/>
          <a:p>
            <a:r>
              <a:rPr lang="fr-CA" b="1" dirty="0" smtClean="0"/>
              <a:t>Ce n’est pas comme d’habitude</a:t>
            </a:r>
            <a:endParaRPr lang="fr-CA" b="1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5" t="23615" r="60704"/>
          <a:stretch/>
        </p:blipFill>
        <p:spPr bwMode="auto">
          <a:xfrm>
            <a:off x="-44343" y="1729745"/>
            <a:ext cx="1296144" cy="180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>
            <a:spLocks noEditPoints="1"/>
          </p:cNvSpPr>
          <p:nvPr/>
        </p:nvSpPr>
        <p:spPr bwMode="auto">
          <a:xfrm rot="406497" flipH="1">
            <a:off x="625275" y="1055357"/>
            <a:ext cx="786288" cy="572560"/>
          </a:xfrm>
          <a:custGeom>
            <a:avLst/>
            <a:gdLst>
              <a:gd name="T0" fmla="*/ 257 w 612"/>
              <a:gd name="T1" fmla="*/ 279 h 538"/>
              <a:gd name="T2" fmla="*/ 254 w 612"/>
              <a:gd name="T3" fmla="*/ 398 h 538"/>
              <a:gd name="T4" fmla="*/ 253 w 612"/>
              <a:gd name="T5" fmla="*/ 427 h 538"/>
              <a:gd name="T6" fmla="*/ 232 w 612"/>
              <a:gd name="T7" fmla="*/ 407 h 538"/>
              <a:gd name="T8" fmla="*/ 104 w 612"/>
              <a:gd name="T9" fmla="*/ 287 h 538"/>
              <a:gd name="T10" fmla="*/ 22 w 612"/>
              <a:gd name="T11" fmla="*/ 234 h 538"/>
              <a:gd name="T12" fmla="*/ 0 w 612"/>
              <a:gd name="T13" fmla="*/ 225 h 538"/>
              <a:gd name="T14" fmla="*/ 19 w 612"/>
              <a:gd name="T15" fmla="*/ 212 h 538"/>
              <a:gd name="T16" fmla="*/ 173 w 612"/>
              <a:gd name="T17" fmla="*/ 96 h 538"/>
              <a:gd name="T18" fmla="*/ 243 w 612"/>
              <a:gd name="T19" fmla="*/ 0 h 538"/>
              <a:gd name="T20" fmla="*/ 268 w 612"/>
              <a:gd name="T21" fmla="*/ 5 h 538"/>
              <a:gd name="T22" fmla="*/ 268 w 612"/>
              <a:gd name="T23" fmla="*/ 126 h 538"/>
              <a:gd name="T24" fmla="*/ 522 w 612"/>
              <a:gd name="T25" fmla="*/ 230 h 538"/>
              <a:gd name="T26" fmla="*/ 593 w 612"/>
              <a:gd name="T27" fmla="*/ 342 h 538"/>
              <a:gd name="T28" fmla="*/ 606 w 612"/>
              <a:gd name="T29" fmla="*/ 464 h 538"/>
              <a:gd name="T30" fmla="*/ 569 w 612"/>
              <a:gd name="T31" fmla="*/ 532 h 538"/>
              <a:gd name="T32" fmla="*/ 550 w 612"/>
              <a:gd name="T33" fmla="*/ 538 h 538"/>
              <a:gd name="T34" fmla="*/ 551 w 612"/>
              <a:gd name="T35" fmla="*/ 518 h 538"/>
              <a:gd name="T36" fmla="*/ 460 w 612"/>
              <a:gd name="T37" fmla="*/ 328 h 538"/>
              <a:gd name="T38" fmla="*/ 257 w 612"/>
              <a:gd name="T39" fmla="*/ 279 h 538"/>
              <a:gd name="T40" fmla="*/ 229 w 612"/>
              <a:gd name="T41" fmla="*/ 368 h 538"/>
              <a:gd name="T42" fmla="*/ 232 w 612"/>
              <a:gd name="T43" fmla="*/ 267 h 538"/>
              <a:gd name="T44" fmla="*/ 232 w 612"/>
              <a:gd name="T45" fmla="*/ 256 h 538"/>
              <a:gd name="T46" fmla="*/ 243 w 612"/>
              <a:gd name="T47" fmla="*/ 255 h 538"/>
              <a:gd name="T48" fmla="*/ 474 w 612"/>
              <a:gd name="T49" fmla="*/ 306 h 538"/>
              <a:gd name="T50" fmla="*/ 576 w 612"/>
              <a:gd name="T51" fmla="*/ 478 h 538"/>
              <a:gd name="T52" fmla="*/ 580 w 612"/>
              <a:gd name="T53" fmla="*/ 459 h 538"/>
              <a:gd name="T54" fmla="*/ 568 w 612"/>
              <a:gd name="T55" fmla="*/ 350 h 538"/>
              <a:gd name="T56" fmla="*/ 503 w 612"/>
              <a:gd name="T57" fmla="*/ 248 h 538"/>
              <a:gd name="T58" fmla="*/ 253 w 612"/>
              <a:gd name="T59" fmla="*/ 150 h 538"/>
              <a:gd name="T60" fmla="*/ 242 w 612"/>
              <a:gd name="T61" fmla="*/ 149 h 538"/>
              <a:gd name="T62" fmla="*/ 242 w 612"/>
              <a:gd name="T63" fmla="*/ 138 h 538"/>
              <a:gd name="T64" fmla="*/ 242 w 612"/>
              <a:gd name="T65" fmla="*/ 54 h 538"/>
              <a:gd name="T66" fmla="*/ 189 w 612"/>
              <a:gd name="T67" fmla="*/ 117 h 538"/>
              <a:gd name="T68" fmla="*/ 52 w 612"/>
              <a:gd name="T69" fmla="*/ 220 h 538"/>
              <a:gd name="T70" fmla="*/ 122 w 612"/>
              <a:gd name="T71" fmla="*/ 268 h 538"/>
              <a:gd name="T72" fmla="*/ 229 w 612"/>
              <a:gd name="T73" fmla="*/ 36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2" h="538">
                <a:moveTo>
                  <a:pt x="257" y="279"/>
                </a:moveTo>
                <a:cubicBezTo>
                  <a:pt x="254" y="398"/>
                  <a:pt x="254" y="398"/>
                  <a:pt x="254" y="398"/>
                </a:cubicBezTo>
                <a:cubicBezTo>
                  <a:pt x="253" y="427"/>
                  <a:pt x="253" y="427"/>
                  <a:pt x="253" y="427"/>
                </a:cubicBezTo>
                <a:cubicBezTo>
                  <a:pt x="232" y="407"/>
                  <a:pt x="232" y="407"/>
                  <a:pt x="232" y="407"/>
                </a:cubicBezTo>
                <a:cubicBezTo>
                  <a:pt x="231" y="407"/>
                  <a:pt x="147" y="326"/>
                  <a:pt x="104" y="287"/>
                </a:cubicBezTo>
                <a:cubicBezTo>
                  <a:pt x="63" y="250"/>
                  <a:pt x="22" y="234"/>
                  <a:pt x="22" y="234"/>
                </a:cubicBezTo>
                <a:cubicBezTo>
                  <a:pt x="0" y="225"/>
                  <a:pt x="0" y="225"/>
                  <a:pt x="0" y="225"/>
                </a:cubicBezTo>
                <a:cubicBezTo>
                  <a:pt x="19" y="212"/>
                  <a:pt x="19" y="212"/>
                  <a:pt x="19" y="212"/>
                </a:cubicBezTo>
                <a:cubicBezTo>
                  <a:pt x="19" y="211"/>
                  <a:pt x="132" y="129"/>
                  <a:pt x="173" y="96"/>
                </a:cubicBezTo>
                <a:cubicBezTo>
                  <a:pt x="212" y="65"/>
                  <a:pt x="243" y="0"/>
                  <a:pt x="243" y="0"/>
                </a:cubicBezTo>
                <a:cubicBezTo>
                  <a:pt x="268" y="5"/>
                  <a:pt x="268" y="5"/>
                  <a:pt x="268" y="5"/>
                </a:cubicBezTo>
                <a:cubicBezTo>
                  <a:pt x="268" y="126"/>
                  <a:pt x="268" y="126"/>
                  <a:pt x="268" y="126"/>
                </a:cubicBezTo>
                <a:cubicBezTo>
                  <a:pt x="310" y="133"/>
                  <a:pt x="454" y="160"/>
                  <a:pt x="522" y="230"/>
                </a:cubicBezTo>
                <a:cubicBezTo>
                  <a:pt x="557" y="266"/>
                  <a:pt x="580" y="305"/>
                  <a:pt x="593" y="342"/>
                </a:cubicBezTo>
                <a:cubicBezTo>
                  <a:pt x="610" y="389"/>
                  <a:pt x="612" y="433"/>
                  <a:pt x="606" y="464"/>
                </a:cubicBezTo>
                <a:cubicBezTo>
                  <a:pt x="594" y="523"/>
                  <a:pt x="569" y="531"/>
                  <a:pt x="569" y="532"/>
                </a:cubicBezTo>
                <a:cubicBezTo>
                  <a:pt x="550" y="538"/>
                  <a:pt x="550" y="538"/>
                  <a:pt x="550" y="538"/>
                </a:cubicBezTo>
                <a:cubicBezTo>
                  <a:pt x="551" y="518"/>
                  <a:pt x="551" y="518"/>
                  <a:pt x="551" y="518"/>
                </a:cubicBezTo>
                <a:cubicBezTo>
                  <a:pt x="551" y="518"/>
                  <a:pt x="561" y="392"/>
                  <a:pt x="460" y="328"/>
                </a:cubicBezTo>
                <a:cubicBezTo>
                  <a:pt x="376" y="275"/>
                  <a:pt x="288" y="277"/>
                  <a:pt x="257" y="279"/>
                </a:cubicBezTo>
                <a:moveTo>
                  <a:pt x="229" y="368"/>
                </a:moveTo>
                <a:cubicBezTo>
                  <a:pt x="232" y="267"/>
                  <a:pt x="232" y="267"/>
                  <a:pt x="232" y="267"/>
                </a:cubicBezTo>
                <a:cubicBezTo>
                  <a:pt x="232" y="256"/>
                  <a:pt x="232" y="256"/>
                  <a:pt x="232" y="256"/>
                </a:cubicBezTo>
                <a:cubicBezTo>
                  <a:pt x="243" y="255"/>
                  <a:pt x="243" y="255"/>
                  <a:pt x="243" y="255"/>
                </a:cubicBezTo>
                <a:cubicBezTo>
                  <a:pt x="243" y="255"/>
                  <a:pt x="363" y="235"/>
                  <a:pt x="474" y="306"/>
                </a:cubicBezTo>
                <a:cubicBezTo>
                  <a:pt x="549" y="353"/>
                  <a:pt x="570" y="430"/>
                  <a:pt x="576" y="478"/>
                </a:cubicBezTo>
                <a:cubicBezTo>
                  <a:pt x="577" y="473"/>
                  <a:pt x="579" y="466"/>
                  <a:pt x="580" y="459"/>
                </a:cubicBezTo>
                <a:cubicBezTo>
                  <a:pt x="586" y="432"/>
                  <a:pt x="584" y="393"/>
                  <a:pt x="568" y="350"/>
                </a:cubicBezTo>
                <a:cubicBezTo>
                  <a:pt x="556" y="317"/>
                  <a:pt x="536" y="281"/>
                  <a:pt x="503" y="248"/>
                </a:cubicBezTo>
                <a:cubicBezTo>
                  <a:pt x="430" y="173"/>
                  <a:pt x="254" y="151"/>
                  <a:pt x="253" y="150"/>
                </a:cubicBezTo>
                <a:cubicBezTo>
                  <a:pt x="242" y="149"/>
                  <a:pt x="242" y="149"/>
                  <a:pt x="242" y="149"/>
                </a:cubicBezTo>
                <a:cubicBezTo>
                  <a:pt x="242" y="138"/>
                  <a:pt x="242" y="138"/>
                  <a:pt x="242" y="138"/>
                </a:cubicBezTo>
                <a:cubicBezTo>
                  <a:pt x="242" y="54"/>
                  <a:pt x="242" y="54"/>
                  <a:pt x="242" y="54"/>
                </a:cubicBezTo>
                <a:cubicBezTo>
                  <a:pt x="228" y="76"/>
                  <a:pt x="210" y="100"/>
                  <a:pt x="189" y="117"/>
                </a:cubicBezTo>
                <a:cubicBezTo>
                  <a:pt x="158" y="142"/>
                  <a:pt x="86" y="195"/>
                  <a:pt x="52" y="220"/>
                </a:cubicBezTo>
                <a:cubicBezTo>
                  <a:pt x="69" y="229"/>
                  <a:pt x="95" y="244"/>
                  <a:pt x="122" y="268"/>
                </a:cubicBezTo>
                <a:cubicBezTo>
                  <a:pt x="152" y="295"/>
                  <a:pt x="201" y="342"/>
                  <a:pt x="229" y="368"/>
                </a:cubicBezTo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3563888" y="2938190"/>
            <a:ext cx="1571432" cy="83795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2000" b="1" dirty="0" smtClean="0">
                <a:solidFill>
                  <a:srgbClr val="346E7C"/>
                </a:solidFill>
              </a:rPr>
              <a:t>Leadership ouvert et transparent</a:t>
            </a:r>
            <a:endParaRPr lang="fr-CA" sz="2000" b="1" dirty="0">
              <a:solidFill>
                <a:srgbClr val="346E7C"/>
              </a:solidFill>
            </a:endParaRPr>
          </a:p>
        </p:txBody>
      </p:sp>
      <p:pic>
        <p:nvPicPr>
          <p:cNvPr id="1030" name="Picture 6" descr="Image result for users ic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304" r="50295" b="70363"/>
          <a:stretch/>
        </p:blipFill>
        <p:spPr bwMode="auto">
          <a:xfrm>
            <a:off x="1565979" y="3260764"/>
            <a:ext cx="1484372" cy="75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Image result for users ic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53" r="50337" b="35954"/>
          <a:stretch/>
        </p:blipFill>
        <p:spPr bwMode="auto">
          <a:xfrm>
            <a:off x="1546173" y="4006808"/>
            <a:ext cx="1511334" cy="77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Placeholder 2"/>
          <p:cNvSpPr txBox="1">
            <a:spLocks/>
          </p:cNvSpPr>
          <p:nvPr/>
        </p:nvSpPr>
        <p:spPr>
          <a:xfrm>
            <a:off x="-188708" y="3933418"/>
            <a:ext cx="1989592" cy="97040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2000" b="1" dirty="0" smtClean="0">
                <a:solidFill>
                  <a:srgbClr val="29A79C"/>
                </a:solidFill>
              </a:rPr>
              <a:t>Les </a:t>
            </a:r>
            <a:br>
              <a:rPr lang="fr-CA" sz="2000" b="1" dirty="0" smtClean="0">
                <a:solidFill>
                  <a:srgbClr val="29A79C"/>
                </a:solidFill>
              </a:rPr>
            </a:br>
            <a:r>
              <a:rPr lang="fr-CA" sz="2000" b="1" dirty="0" smtClean="0">
                <a:solidFill>
                  <a:srgbClr val="29A79C"/>
                </a:solidFill>
              </a:rPr>
              <a:t>utilisateurs </a:t>
            </a:r>
            <a:br>
              <a:rPr lang="fr-CA" sz="2000" b="1" dirty="0" smtClean="0">
                <a:solidFill>
                  <a:srgbClr val="29A79C"/>
                </a:solidFill>
              </a:rPr>
            </a:br>
            <a:r>
              <a:rPr lang="fr-CA" sz="2000" b="1" dirty="0" smtClean="0">
                <a:solidFill>
                  <a:srgbClr val="29A79C"/>
                </a:solidFill>
              </a:rPr>
              <a:t>au cœur du processus</a:t>
            </a:r>
            <a:endParaRPr lang="fr-CA" sz="2000" b="1" dirty="0">
              <a:solidFill>
                <a:srgbClr val="29A79C"/>
              </a:solidFill>
            </a:endParaRPr>
          </a:p>
        </p:txBody>
      </p:sp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0" b="8540"/>
          <a:stretch/>
        </p:blipFill>
        <p:spPr bwMode="auto">
          <a:xfrm>
            <a:off x="1480085" y="955560"/>
            <a:ext cx="1057381" cy="116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2"/>
          <p:cNvSpPr txBox="1">
            <a:spLocks/>
          </p:cNvSpPr>
          <p:nvPr/>
        </p:nvSpPr>
        <p:spPr>
          <a:xfrm>
            <a:off x="6159726" y="3900830"/>
            <a:ext cx="2920548" cy="53992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2000" b="1" dirty="0">
                <a:solidFill>
                  <a:srgbClr val="FE7E93"/>
                </a:solidFill>
                <a:cs typeface="Arial" panose="020B0604020202020204" pitchFamily="34" charset="0"/>
              </a:rPr>
              <a:t>Approche agile en matière de gestion de projet</a:t>
            </a:r>
            <a:endParaRPr lang="fr-CA" sz="2000" b="1" dirty="0">
              <a:solidFill>
                <a:srgbClr val="FE7E93"/>
              </a:solidFill>
              <a:cs typeface="Arial" panose="020B0604020202020204" pitchFamily="34" charset="0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677399" y="2119909"/>
            <a:ext cx="2662752" cy="53992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2000" b="1" dirty="0">
                <a:solidFill>
                  <a:srgbClr val="F58220"/>
                </a:solidFill>
              </a:rPr>
              <a:t>Développement </a:t>
            </a:r>
            <a:r>
              <a:rPr lang="fr-CA" sz="2000" b="1" dirty="0" smtClean="0">
                <a:solidFill>
                  <a:srgbClr val="F58220"/>
                </a:solidFill>
              </a:rPr>
              <a:t/>
            </a:r>
            <a:br>
              <a:rPr lang="fr-CA" sz="2000" b="1" dirty="0" smtClean="0">
                <a:solidFill>
                  <a:srgbClr val="F58220"/>
                </a:solidFill>
              </a:rPr>
            </a:br>
            <a:r>
              <a:rPr lang="fr-CA" sz="2000" b="1" dirty="0" smtClean="0">
                <a:solidFill>
                  <a:srgbClr val="F58220"/>
                </a:solidFill>
              </a:rPr>
              <a:t>itératif </a:t>
            </a:r>
            <a:br>
              <a:rPr lang="fr-CA" sz="2000" b="1" dirty="0" smtClean="0">
                <a:solidFill>
                  <a:srgbClr val="F58220"/>
                </a:solidFill>
              </a:rPr>
            </a:br>
            <a:r>
              <a:rPr lang="fr-CA" sz="2000" b="1" dirty="0" smtClean="0">
                <a:solidFill>
                  <a:srgbClr val="F58220"/>
                </a:solidFill>
              </a:rPr>
              <a:t>de </a:t>
            </a:r>
            <a:r>
              <a:rPr lang="fr-CA" sz="2000" b="1" dirty="0">
                <a:solidFill>
                  <a:srgbClr val="F58220"/>
                </a:solidFill>
              </a:rPr>
              <a:t>notre vision </a:t>
            </a:r>
            <a:endParaRPr lang="fr-CA" sz="2000" b="1" dirty="0">
              <a:solidFill>
                <a:srgbClr val="F58220"/>
              </a:solidFill>
            </a:endParaRPr>
          </a:p>
        </p:txBody>
      </p:sp>
      <p:sp>
        <p:nvSpPr>
          <p:cNvPr id="29" name="Freeform 28"/>
          <p:cNvSpPr>
            <a:spLocks noEditPoints="1"/>
          </p:cNvSpPr>
          <p:nvPr/>
        </p:nvSpPr>
        <p:spPr bwMode="auto">
          <a:xfrm rot="12973337">
            <a:off x="767515" y="3127577"/>
            <a:ext cx="806009" cy="684968"/>
          </a:xfrm>
          <a:custGeom>
            <a:avLst/>
            <a:gdLst>
              <a:gd name="T0" fmla="*/ 257 w 612"/>
              <a:gd name="T1" fmla="*/ 279 h 538"/>
              <a:gd name="T2" fmla="*/ 254 w 612"/>
              <a:gd name="T3" fmla="*/ 398 h 538"/>
              <a:gd name="T4" fmla="*/ 253 w 612"/>
              <a:gd name="T5" fmla="*/ 427 h 538"/>
              <a:gd name="T6" fmla="*/ 232 w 612"/>
              <a:gd name="T7" fmla="*/ 407 h 538"/>
              <a:gd name="T8" fmla="*/ 104 w 612"/>
              <a:gd name="T9" fmla="*/ 287 h 538"/>
              <a:gd name="T10" fmla="*/ 22 w 612"/>
              <a:gd name="T11" fmla="*/ 234 h 538"/>
              <a:gd name="T12" fmla="*/ 0 w 612"/>
              <a:gd name="T13" fmla="*/ 225 h 538"/>
              <a:gd name="T14" fmla="*/ 19 w 612"/>
              <a:gd name="T15" fmla="*/ 212 h 538"/>
              <a:gd name="T16" fmla="*/ 173 w 612"/>
              <a:gd name="T17" fmla="*/ 96 h 538"/>
              <a:gd name="T18" fmla="*/ 243 w 612"/>
              <a:gd name="T19" fmla="*/ 0 h 538"/>
              <a:gd name="T20" fmla="*/ 268 w 612"/>
              <a:gd name="T21" fmla="*/ 5 h 538"/>
              <a:gd name="T22" fmla="*/ 268 w 612"/>
              <a:gd name="T23" fmla="*/ 126 h 538"/>
              <a:gd name="T24" fmla="*/ 522 w 612"/>
              <a:gd name="T25" fmla="*/ 230 h 538"/>
              <a:gd name="T26" fmla="*/ 593 w 612"/>
              <a:gd name="T27" fmla="*/ 342 h 538"/>
              <a:gd name="T28" fmla="*/ 606 w 612"/>
              <a:gd name="T29" fmla="*/ 464 h 538"/>
              <a:gd name="T30" fmla="*/ 569 w 612"/>
              <a:gd name="T31" fmla="*/ 532 h 538"/>
              <a:gd name="T32" fmla="*/ 550 w 612"/>
              <a:gd name="T33" fmla="*/ 538 h 538"/>
              <a:gd name="T34" fmla="*/ 551 w 612"/>
              <a:gd name="T35" fmla="*/ 518 h 538"/>
              <a:gd name="T36" fmla="*/ 460 w 612"/>
              <a:gd name="T37" fmla="*/ 328 h 538"/>
              <a:gd name="T38" fmla="*/ 257 w 612"/>
              <a:gd name="T39" fmla="*/ 279 h 538"/>
              <a:gd name="T40" fmla="*/ 229 w 612"/>
              <a:gd name="T41" fmla="*/ 368 h 538"/>
              <a:gd name="T42" fmla="*/ 232 w 612"/>
              <a:gd name="T43" fmla="*/ 267 h 538"/>
              <a:gd name="T44" fmla="*/ 232 w 612"/>
              <a:gd name="T45" fmla="*/ 256 h 538"/>
              <a:gd name="T46" fmla="*/ 243 w 612"/>
              <a:gd name="T47" fmla="*/ 255 h 538"/>
              <a:gd name="T48" fmla="*/ 474 w 612"/>
              <a:gd name="T49" fmla="*/ 306 h 538"/>
              <a:gd name="T50" fmla="*/ 576 w 612"/>
              <a:gd name="T51" fmla="*/ 478 h 538"/>
              <a:gd name="T52" fmla="*/ 580 w 612"/>
              <a:gd name="T53" fmla="*/ 459 h 538"/>
              <a:gd name="T54" fmla="*/ 568 w 612"/>
              <a:gd name="T55" fmla="*/ 350 h 538"/>
              <a:gd name="T56" fmla="*/ 503 w 612"/>
              <a:gd name="T57" fmla="*/ 248 h 538"/>
              <a:gd name="T58" fmla="*/ 253 w 612"/>
              <a:gd name="T59" fmla="*/ 150 h 538"/>
              <a:gd name="T60" fmla="*/ 242 w 612"/>
              <a:gd name="T61" fmla="*/ 149 h 538"/>
              <a:gd name="T62" fmla="*/ 242 w 612"/>
              <a:gd name="T63" fmla="*/ 138 h 538"/>
              <a:gd name="T64" fmla="*/ 242 w 612"/>
              <a:gd name="T65" fmla="*/ 54 h 538"/>
              <a:gd name="T66" fmla="*/ 189 w 612"/>
              <a:gd name="T67" fmla="*/ 117 h 538"/>
              <a:gd name="T68" fmla="*/ 52 w 612"/>
              <a:gd name="T69" fmla="*/ 220 h 538"/>
              <a:gd name="T70" fmla="*/ 122 w 612"/>
              <a:gd name="T71" fmla="*/ 268 h 538"/>
              <a:gd name="T72" fmla="*/ 229 w 612"/>
              <a:gd name="T73" fmla="*/ 36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2" h="538">
                <a:moveTo>
                  <a:pt x="257" y="279"/>
                </a:moveTo>
                <a:cubicBezTo>
                  <a:pt x="254" y="398"/>
                  <a:pt x="254" y="398"/>
                  <a:pt x="254" y="398"/>
                </a:cubicBezTo>
                <a:cubicBezTo>
                  <a:pt x="253" y="427"/>
                  <a:pt x="253" y="427"/>
                  <a:pt x="253" y="427"/>
                </a:cubicBezTo>
                <a:cubicBezTo>
                  <a:pt x="232" y="407"/>
                  <a:pt x="232" y="407"/>
                  <a:pt x="232" y="407"/>
                </a:cubicBezTo>
                <a:cubicBezTo>
                  <a:pt x="231" y="407"/>
                  <a:pt x="147" y="326"/>
                  <a:pt x="104" y="287"/>
                </a:cubicBezTo>
                <a:cubicBezTo>
                  <a:pt x="63" y="250"/>
                  <a:pt x="22" y="234"/>
                  <a:pt x="22" y="234"/>
                </a:cubicBezTo>
                <a:cubicBezTo>
                  <a:pt x="0" y="225"/>
                  <a:pt x="0" y="225"/>
                  <a:pt x="0" y="225"/>
                </a:cubicBezTo>
                <a:cubicBezTo>
                  <a:pt x="19" y="212"/>
                  <a:pt x="19" y="212"/>
                  <a:pt x="19" y="212"/>
                </a:cubicBezTo>
                <a:cubicBezTo>
                  <a:pt x="19" y="211"/>
                  <a:pt x="132" y="129"/>
                  <a:pt x="173" y="96"/>
                </a:cubicBezTo>
                <a:cubicBezTo>
                  <a:pt x="212" y="65"/>
                  <a:pt x="243" y="0"/>
                  <a:pt x="243" y="0"/>
                </a:cubicBezTo>
                <a:cubicBezTo>
                  <a:pt x="268" y="5"/>
                  <a:pt x="268" y="5"/>
                  <a:pt x="268" y="5"/>
                </a:cubicBezTo>
                <a:cubicBezTo>
                  <a:pt x="268" y="126"/>
                  <a:pt x="268" y="126"/>
                  <a:pt x="268" y="126"/>
                </a:cubicBezTo>
                <a:cubicBezTo>
                  <a:pt x="310" y="133"/>
                  <a:pt x="454" y="160"/>
                  <a:pt x="522" y="230"/>
                </a:cubicBezTo>
                <a:cubicBezTo>
                  <a:pt x="557" y="266"/>
                  <a:pt x="580" y="305"/>
                  <a:pt x="593" y="342"/>
                </a:cubicBezTo>
                <a:cubicBezTo>
                  <a:pt x="610" y="389"/>
                  <a:pt x="612" y="433"/>
                  <a:pt x="606" y="464"/>
                </a:cubicBezTo>
                <a:cubicBezTo>
                  <a:pt x="594" y="523"/>
                  <a:pt x="569" y="531"/>
                  <a:pt x="569" y="532"/>
                </a:cubicBezTo>
                <a:cubicBezTo>
                  <a:pt x="550" y="538"/>
                  <a:pt x="550" y="538"/>
                  <a:pt x="550" y="538"/>
                </a:cubicBezTo>
                <a:cubicBezTo>
                  <a:pt x="551" y="518"/>
                  <a:pt x="551" y="518"/>
                  <a:pt x="551" y="518"/>
                </a:cubicBezTo>
                <a:cubicBezTo>
                  <a:pt x="551" y="518"/>
                  <a:pt x="561" y="392"/>
                  <a:pt x="460" y="328"/>
                </a:cubicBezTo>
                <a:cubicBezTo>
                  <a:pt x="376" y="275"/>
                  <a:pt x="288" y="277"/>
                  <a:pt x="257" y="279"/>
                </a:cubicBezTo>
                <a:moveTo>
                  <a:pt x="229" y="368"/>
                </a:moveTo>
                <a:cubicBezTo>
                  <a:pt x="232" y="267"/>
                  <a:pt x="232" y="267"/>
                  <a:pt x="232" y="267"/>
                </a:cubicBezTo>
                <a:cubicBezTo>
                  <a:pt x="232" y="256"/>
                  <a:pt x="232" y="256"/>
                  <a:pt x="232" y="256"/>
                </a:cubicBezTo>
                <a:cubicBezTo>
                  <a:pt x="243" y="255"/>
                  <a:pt x="243" y="255"/>
                  <a:pt x="243" y="255"/>
                </a:cubicBezTo>
                <a:cubicBezTo>
                  <a:pt x="243" y="255"/>
                  <a:pt x="363" y="235"/>
                  <a:pt x="474" y="306"/>
                </a:cubicBezTo>
                <a:cubicBezTo>
                  <a:pt x="549" y="353"/>
                  <a:pt x="570" y="430"/>
                  <a:pt x="576" y="478"/>
                </a:cubicBezTo>
                <a:cubicBezTo>
                  <a:pt x="577" y="473"/>
                  <a:pt x="579" y="466"/>
                  <a:pt x="580" y="459"/>
                </a:cubicBezTo>
                <a:cubicBezTo>
                  <a:pt x="586" y="432"/>
                  <a:pt x="584" y="393"/>
                  <a:pt x="568" y="350"/>
                </a:cubicBezTo>
                <a:cubicBezTo>
                  <a:pt x="556" y="317"/>
                  <a:pt x="536" y="281"/>
                  <a:pt x="503" y="248"/>
                </a:cubicBezTo>
                <a:cubicBezTo>
                  <a:pt x="430" y="173"/>
                  <a:pt x="254" y="151"/>
                  <a:pt x="253" y="150"/>
                </a:cubicBezTo>
                <a:cubicBezTo>
                  <a:pt x="242" y="149"/>
                  <a:pt x="242" y="149"/>
                  <a:pt x="242" y="149"/>
                </a:cubicBezTo>
                <a:cubicBezTo>
                  <a:pt x="242" y="138"/>
                  <a:pt x="242" y="138"/>
                  <a:pt x="242" y="138"/>
                </a:cubicBezTo>
                <a:cubicBezTo>
                  <a:pt x="242" y="54"/>
                  <a:pt x="242" y="54"/>
                  <a:pt x="242" y="54"/>
                </a:cubicBezTo>
                <a:cubicBezTo>
                  <a:pt x="228" y="76"/>
                  <a:pt x="210" y="100"/>
                  <a:pt x="189" y="117"/>
                </a:cubicBezTo>
                <a:cubicBezTo>
                  <a:pt x="158" y="142"/>
                  <a:pt x="86" y="195"/>
                  <a:pt x="52" y="220"/>
                </a:cubicBezTo>
                <a:cubicBezTo>
                  <a:pt x="69" y="229"/>
                  <a:pt x="95" y="244"/>
                  <a:pt x="122" y="268"/>
                </a:cubicBezTo>
                <a:cubicBezTo>
                  <a:pt x="152" y="295"/>
                  <a:pt x="201" y="342"/>
                  <a:pt x="229" y="368"/>
                </a:cubicBezTo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43" name="Rounded Rectangular Callout 42"/>
          <p:cNvSpPr/>
          <p:nvPr/>
        </p:nvSpPr>
        <p:spPr>
          <a:xfrm flipV="1">
            <a:off x="3966631" y="5291329"/>
            <a:ext cx="2009526" cy="1346695"/>
          </a:xfrm>
          <a:prstGeom prst="wedgeRoundRect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Rounded Rectangular Callout 72"/>
          <p:cNvSpPr/>
          <p:nvPr/>
        </p:nvSpPr>
        <p:spPr>
          <a:xfrm flipV="1">
            <a:off x="1251801" y="5140903"/>
            <a:ext cx="1886737" cy="1497127"/>
          </a:xfrm>
          <a:prstGeom prst="wedgeRoundRect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ounded Rectangular Callout 73"/>
          <p:cNvSpPr/>
          <p:nvPr/>
        </p:nvSpPr>
        <p:spPr>
          <a:xfrm flipV="1">
            <a:off x="6804248" y="4820609"/>
            <a:ext cx="1916370" cy="1529837"/>
          </a:xfrm>
          <a:prstGeom prst="wedgeRoundRect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Freeform 74"/>
          <p:cNvSpPr>
            <a:spLocks noEditPoints="1"/>
          </p:cNvSpPr>
          <p:nvPr/>
        </p:nvSpPr>
        <p:spPr bwMode="auto">
          <a:xfrm rot="19407839" flipH="1" flipV="1">
            <a:off x="5534793" y="4309873"/>
            <a:ext cx="814941" cy="607932"/>
          </a:xfrm>
          <a:custGeom>
            <a:avLst/>
            <a:gdLst>
              <a:gd name="T0" fmla="*/ 257 w 612"/>
              <a:gd name="T1" fmla="*/ 279 h 538"/>
              <a:gd name="T2" fmla="*/ 254 w 612"/>
              <a:gd name="T3" fmla="*/ 398 h 538"/>
              <a:gd name="T4" fmla="*/ 253 w 612"/>
              <a:gd name="T5" fmla="*/ 427 h 538"/>
              <a:gd name="T6" fmla="*/ 232 w 612"/>
              <a:gd name="T7" fmla="*/ 407 h 538"/>
              <a:gd name="T8" fmla="*/ 104 w 612"/>
              <a:gd name="T9" fmla="*/ 287 h 538"/>
              <a:gd name="T10" fmla="*/ 22 w 612"/>
              <a:gd name="T11" fmla="*/ 234 h 538"/>
              <a:gd name="T12" fmla="*/ 0 w 612"/>
              <a:gd name="T13" fmla="*/ 225 h 538"/>
              <a:gd name="T14" fmla="*/ 19 w 612"/>
              <a:gd name="T15" fmla="*/ 212 h 538"/>
              <a:gd name="T16" fmla="*/ 173 w 612"/>
              <a:gd name="T17" fmla="*/ 96 h 538"/>
              <a:gd name="T18" fmla="*/ 243 w 612"/>
              <a:gd name="T19" fmla="*/ 0 h 538"/>
              <a:gd name="T20" fmla="*/ 268 w 612"/>
              <a:gd name="T21" fmla="*/ 5 h 538"/>
              <a:gd name="T22" fmla="*/ 268 w 612"/>
              <a:gd name="T23" fmla="*/ 126 h 538"/>
              <a:gd name="T24" fmla="*/ 522 w 612"/>
              <a:gd name="T25" fmla="*/ 230 h 538"/>
              <a:gd name="T26" fmla="*/ 593 w 612"/>
              <a:gd name="T27" fmla="*/ 342 h 538"/>
              <a:gd name="T28" fmla="*/ 606 w 612"/>
              <a:gd name="T29" fmla="*/ 464 h 538"/>
              <a:gd name="T30" fmla="*/ 569 w 612"/>
              <a:gd name="T31" fmla="*/ 532 h 538"/>
              <a:gd name="T32" fmla="*/ 550 w 612"/>
              <a:gd name="T33" fmla="*/ 538 h 538"/>
              <a:gd name="T34" fmla="*/ 551 w 612"/>
              <a:gd name="T35" fmla="*/ 518 h 538"/>
              <a:gd name="T36" fmla="*/ 460 w 612"/>
              <a:gd name="T37" fmla="*/ 328 h 538"/>
              <a:gd name="T38" fmla="*/ 257 w 612"/>
              <a:gd name="T39" fmla="*/ 279 h 538"/>
              <a:gd name="T40" fmla="*/ 229 w 612"/>
              <a:gd name="T41" fmla="*/ 368 h 538"/>
              <a:gd name="T42" fmla="*/ 232 w 612"/>
              <a:gd name="T43" fmla="*/ 267 h 538"/>
              <a:gd name="T44" fmla="*/ 232 w 612"/>
              <a:gd name="T45" fmla="*/ 256 h 538"/>
              <a:gd name="T46" fmla="*/ 243 w 612"/>
              <a:gd name="T47" fmla="*/ 255 h 538"/>
              <a:gd name="T48" fmla="*/ 474 w 612"/>
              <a:gd name="T49" fmla="*/ 306 h 538"/>
              <a:gd name="T50" fmla="*/ 576 w 612"/>
              <a:gd name="T51" fmla="*/ 478 h 538"/>
              <a:gd name="T52" fmla="*/ 580 w 612"/>
              <a:gd name="T53" fmla="*/ 459 h 538"/>
              <a:gd name="T54" fmla="*/ 568 w 612"/>
              <a:gd name="T55" fmla="*/ 350 h 538"/>
              <a:gd name="T56" fmla="*/ 503 w 612"/>
              <a:gd name="T57" fmla="*/ 248 h 538"/>
              <a:gd name="T58" fmla="*/ 253 w 612"/>
              <a:gd name="T59" fmla="*/ 150 h 538"/>
              <a:gd name="T60" fmla="*/ 242 w 612"/>
              <a:gd name="T61" fmla="*/ 149 h 538"/>
              <a:gd name="T62" fmla="*/ 242 w 612"/>
              <a:gd name="T63" fmla="*/ 138 h 538"/>
              <a:gd name="T64" fmla="*/ 242 w 612"/>
              <a:gd name="T65" fmla="*/ 54 h 538"/>
              <a:gd name="T66" fmla="*/ 189 w 612"/>
              <a:gd name="T67" fmla="*/ 117 h 538"/>
              <a:gd name="T68" fmla="*/ 52 w 612"/>
              <a:gd name="T69" fmla="*/ 220 h 538"/>
              <a:gd name="T70" fmla="*/ 122 w 612"/>
              <a:gd name="T71" fmla="*/ 268 h 538"/>
              <a:gd name="T72" fmla="*/ 229 w 612"/>
              <a:gd name="T73" fmla="*/ 36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2" h="538">
                <a:moveTo>
                  <a:pt x="257" y="279"/>
                </a:moveTo>
                <a:cubicBezTo>
                  <a:pt x="254" y="398"/>
                  <a:pt x="254" y="398"/>
                  <a:pt x="254" y="398"/>
                </a:cubicBezTo>
                <a:cubicBezTo>
                  <a:pt x="253" y="427"/>
                  <a:pt x="253" y="427"/>
                  <a:pt x="253" y="427"/>
                </a:cubicBezTo>
                <a:cubicBezTo>
                  <a:pt x="232" y="407"/>
                  <a:pt x="232" y="407"/>
                  <a:pt x="232" y="407"/>
                </a:cubicBezTo>
                <a:cubicBezTo>
                  <a:pt x="231" y="407"/>
                  <a:pt x="147" y="326"/>
                  <a:pt x="104" y="287"/>
                </a:cubicBezTo>
                <a:cubicBezTo>
                  <a:pt x="63" y="250"/>
                  <a:pt x="22" y="234"/>
                  <a:pt x="22" y="234"/>
                </a:cubicBezTo>
                <a:cubicBezTo>
                  <a:pt x="0" y="225"/>
                  <a:pt x="0" y="225"/>
                  <a:pt x="0" y="225"/>
                </a:cubicBezTo>
                <a:cubicBezTo>
                  <a:pt x="19" y="212"/>
                  <a:pt x="19" y="212"/>
                  <a:pt x="19" y="212"/>
                </a:cubicBezTo>
                <a:cubicBezTo>
                  <a:pt x="19" y="211"/>
                  <a:pt x="132" y="129"/>
                  <a:pt x="173" y="96"/>
                </a:cubicBezTo>
                <a:cubicBezTo>
                  <a:pt x="212" y="65"/>
                  <a:pt x="243" y="0"/>
                  <a:pt x="243" y="0"/>
                </a:cubicBezTo>
                <a:cubicBezTo>
                  <a:pt x="268" y="5"/>
                  <a:pt x="268" y="5"/>
                  <a:pt x="268" y="5"/>
                </a:cubicBezTo>
                <a:cubicBezTo>
                  <a:pt x="268" y="126"/>
                  <a:pt x="268" y="126"/>
                  <a:pt x="268" y="126"/>
                </a:cubicBezTo>
                <a:cubicBezTo>
                  <a:pt x="310" y="133"/>
                  <a:pt x="454" y="160"/>
                  <a:pt x="522" y="230"/>
                </a:cubicBezTo>
                <a:cubicBezTo>
                  <a:pt x="557" y="266"/>
                  <a:pt x="580" y="305"/>
                  <a:pt x="593" y="342"/>
                </a:cubicBezTo>
                <a:cubicBezTo>
                  <a:pt x="610" y="389"/>
                  <a:pt x="612" y="433"/>
                  <a:pt x="606" y="464"/>
                </a:cubicBezTo>
                <a:cubicBezTo>
                  <a:pt x="594" y="523"/>
                  <a:pt x="569" y="531"/>
                  <a:pt x="569" y="532"/>
                </a:cubicBezTo>
                <a:cubicBezTo>
                  <a:pt x="550" y="538"/>
                  <a:pt x="550" y="538"/>
                  <a:pt x="550" y="538"/>
                </a:cubicBezTo>
                <a:cubicBezTo>
                  <a:pt x="551" y="518"/>
                  <a:pt x="551" y="518"/>
                  <a:pt x="551" y="518"/>
                </a:cubicBezTo>
                <a:cubicBezTo>
                  <a:pt x="551" y="518"/>
                  <a:pt x="561" y="392"/>
                  <a:pt x="460" y="328"/>
                </a:cubicBezTo>
                <a:cubicBezTo>
                  <a:pt x="376" y="275"/>
                  <a:pt x="288" y="277"/>
                  <a:pt x="257" y="279"/>
                </a:cubicBezTo>
                <a:moveTo>
                  <a:pt x="229" y="368"/>
                </a:moveTo>
                <a:cubicBezTo>
                  <a:pt x="232" y="267"/>
                  <a:pt x="232" y="267"/>
                  <a:pt x="232" y="267"/>
                </a:cubicBezTo>
                <a:cubicBezTo>
                  <a:pt x="232" y="256"/>
                  <a:pt x="232" y="256"/>
                  <a:pt x="232" y="256"/>
                </a:cubicBezTo>
                <a:cubicBezTo>
                  <a:pt x="243" y="255"/>
                  <a:pt x="243" y="255"/>
                  <a:pt x="243" y="255"/>
                </a:cubicBezTo>
                <a:cubicBezTo>
                  <a:pt x="243" y="255"/>
                  <a:pt x="363" y="235"/>
                  <a:pt x="474" y="306"/>
                </a:cubicBezTo>
                <a:cubicBezTo>
                  <a:pt x="549" y="353"/>
                  <a:pt x="570" y="430"/>
                  <a:pt x="576" y="478"/>
                </a:cubicBezTo>
                <a:cubicBezTo>
                  <a:pt x="577" y="473"/>
                  <a:pt x="579" y="466"/>
                  <a:pt x="580" y="459"/>
                </a:cubicBezTo>
                <a:cubicBezTo>
                  <a:pt x="586" y="432"/>
                  <a:pt x="584" y="393"/>
                  <a:pt x="568" y="350"/>
                </a:cubicBezTo>
                <a:cubicBezTo>
                  <a:pt x="556" y="317"/>
                  <a:pt x="536" y="281"/>
                  <a:pt x="503" y="248"/>
                </a:cubicBezTo>
                <a:cubicBezTo>
                  <a:pt x="430" y="173"/>
                  <a:pt x="254" y="151"/>
                  <a:pt x="253" y="150"/>
                </a:cubicBezTo>
                <a:cubicBezTo>
                  <a:pt x="242" y="149"/>
                  <a:pt x="242" y="149"/>
                  <a:pt x="242" y="149"/>
                </a:cubicBezTo>
                <a:cubicBezTo>
                  <a:pt x="242" y="138"/>
                  <a:pt x="242" y="138"/>
                  <a:pt x="242" y="138"/>
                </a:cubicBezTo>
                <a:cubicBezTo>
                  <a:pt x="242" y="54"/>
                  <a:pt x="242" y="54"/>
                  <a:pt x="242" y="54"/>
                </a:cubicBezTo>
                <a:cubicBezTo>
                  <a:pt x="228" y="76"/>
                  <a:pt x="210" y="100"/>
                  <a:pt x="189" y="117"/>
                </a:cubicBezTo>
                <a:cubicBezTo>
                  <a:pt x="158" y="142"/>
                  <a:pt x="86" y="195"/>
                  <a:pt x="52" y="220"/>
                </a:cubicBezTo>
                <a:cubicBezTo>
                  <a:pt x="69" y="229"/>
                  <a:pt x="95" y="244"/>
                  <a:pt x="122" y="268"/>
                </a:cubicBezTo>
                <a:cubicBezTo>
                  <a:pt x="152" y="295"/>
                  <a:pt x="201" y="342"/>
                  <a:pt x="229" y="368"/>
                </a:cubicBezTo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76" name="Rounded Rectangular Callout 75"/>
          <p:cNvSpPr/>
          <p:nvPr/>
        </p:nvSpPr>
        <p:spPr>
          <a:xfrm rot="16200000" flipV="1">
            <a:off x="3012943" y="1179348"/>
            <a:ext cx="1828667" cy="1577478"/>
          </a:xfrm>
          <a:prstGeom prst="wedgeRoundRect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Freeform 77"/>
          <p:cNvSpPr>
            <a:spLocks noEditPoints="1"/>
          </p:cNvSpPr>
          <p:nvPr/>
        </p:nvSpPr>
        <p:spPr bwMode="auto">
          <a:xfrm rot="20532386" flipH="1" flipV="1">
            <a:off x="3011425" y="4744581"/>
            <a:ext cx="814941" cy="607932"/>
          </a:xfrm>
          <a:custGeom>
            <a:avLst/>
            <a:gdLst>
              <a:gd name="T0" fmla="*/ 257 w 612"/>
              <a:gd name="T1" fmla="*/ 279 h 538"/>
              <a:gd name="T2" fmla="*/ 254 w 612"/>
              <a:gd name="T3" fmla="*/ 398 h 538"/>
              <a:gd name="T4" fmla="*/ 253 w 612"/>
              <a:gd name="T5" fmla="*/ 427 h 538"/>
              <a:gd name="T6" fmla="*/ 232 w 612"/>
              <a:gd name="T7" fmla="*/ 407 h 538"/>
              <a:gd name="T8" fmla="*/ 104 w 612"/>
              <a:gd name="T9" fmla="*/ 287 h 538"/>
              <a:gd name="T10" fmla="*/ 22 w 612"/>
              <a:gd name="T11" fmla="*/ 234 h 538"/>
              <a:gd name="T12" fmla="*/ 0 w 612"/>
              <a:gd name="T13" fmla="*/ 225 h 538"/>
              <a:gd name="T14" fmla="*/ 19 w 612"/>
              <a:gd name="T15" fmla="*/ 212 h 538"/>
              <a:gd name="T16" fmla="*/ 173 w 612"/>
              <a:gd name="T17" fmla="*/ 96 h 538"/>
              <a:gd name="T18" fmla="*/ 243 w 612"/>
              <a:gd name="T19" fmla="*/ 0 h 538"/>
              <a:gd name="T20" fmla="*/ 268 w 612"/>
              <a:gd name="T21" fmla="*/ 5 h 538"/>
              <a:gd name="T22" fmla="*/ 268 w 612"/>
              <a:gd name="T23" fmla="*/ 126 h 538"/>
              <a:gd name="T24" fmla="*/ 522 w 612"/>
              <a:gd name="T25" fmla="*/ 230 h 538"/>
              <a:gd name="T26" fmla="*/ 593 w 612"/>
              <a:gd name="T27" fmla="*/ 342 h 538"/>
              <a:gd name="T28" fmla="*/ 606 w 612"/>
              <a:gd name="T29" fmla="*/ 464 h 538"/>
              <a:gd name="T30" fmla="*/ 569 w 612"/>
              <a:gd name="T31" fmla="*/ 532 h 538"/>
              <a:gd name="T32" fmla="*/ 550 w 612"/>
              <a:gd name="T33" fmla="*/ 538 h 538"/>
              <a:gd name="T34" fmla="*/ 551 w 612"/>
              <a:gd name="T35" fmla="*/ 518 h 538"/>
              <a:gd name="T36" fmla="*/ 460 w 612"/>
              <a:gd name="T37" fmla="*/ 328 h 538"/>
              <a:gd name="T38" fmla="*/ 257 w 612"/>
              <a:gd name="T39" fmla="*/ 279 h 538"/>
              <a:gd name="T40" fmla="*/ 229 w 612"/>
              <a:gd name="T41" fmla="*/ 368 h 538"/>
              <a:gd name="T42" fmla="*/ 232 w 612"/>
              <a:gd name="T43" fmla="*/ 267 h 538"/>
              <a:gd name="T44" fmla="*/ 232 w 612"/>
              <a:gd name="T45" fmla="*/ 256 h 538"/>
              <a:gd name="T46" fmla="*/ 243 w 612"/>
              <a:gd name="T47" fmla="*/ 255 h 538"/>
              <a:gd name="T48" fmla="*/ 474 w 612"/>
              <a:gd name="T49" fmla="*/ 306 h 538"/>
              <a:gd name="T50" fmla="*/ 576 w 612"/>
              <a:gd name="T51" fmla="*/ 478 h 538"/>
              <a:gd name="T52" fmla="*/ 580 w 612"/>
              <a:gd name="T53" fmla="*/ 459 h 538"/>
              <a:gd name="T54" fmla="*/ 568 w 612"/>
              <a:gd name="T55" fmla="*/ 350 h 538"/>
              <a:gd name="T56" fmla="*/ 503 w 612"/>
              <a:gd name="T57" fmla="*/ 248 h 538"/>
              <a:gd name="T58" fmla="*/ 253 w 612"/>
              <a:gd name="T59" fmla="*/ 150 h 538"/>
              <a:gd name="T60" fmla="*/ 242 w 612"/>
              <a:gd name="T61" fmla="*/ 149 h 538"/>
              <a:gd name="T62" fmla="*/ 242 w 612"/>
              <a:gd name="T63" fmla="*/ 138 h 538"/>
              <a:gd name="T64" fmla="*/ 242 w 612"/>
              <a:gd name="T65" fmla="*/ 54 h 538"/>
              <a:gd name="T66" fmla="*/ 189 w 612"/>
              <a:gd name="T67" fmla="*/ 117 h 538"/>
              <a:gd name="T68" fmla="*/ 52 w 612"/>
              <a:gd name="T69" fmla="*/ 220 h 538"/>
              <a:gd name="T70" fmla="*/ 122 w 612"/>
              <a:gd name="T71" fmla="*/ 268 h 538"/>
              <a:gd name="T72" fmla="*/ 229 w 612"/>
              <a:gd name="T73" fmla="*/ 36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2" h="538">
                <a:moveTo>
                  <a:pt x="257" y="279"/>
                </a:moveTo>
                <a:cubicBezTo>
                  <a:pt x="254" y="398"/>
                  <a:pt x="254" y="398"/>
                  <a:pt x="254" y="398"/>
                </a:cubicBezTo>
                <a:cubicBezTo>
                  <a:pt x="253" y="427"/>
                  <a:pt x="253" y="427"/>
                  <a:pt x="253" y="427"/>
                </a:cubicBezTo>
                <a:cubicBezTo>
                  <a:pt x="232" y="407"/>
                  <a:pt x="232" y="407"/>
                  <a:pt x="232" y="407"/>
                </a:cubicBezTo>
                <a:cubicBezTo>
                  <a:pt x="231" y="407"/>
                  <a:pt x="147" y="326"/>
                  <a:pt x="104" y="287"/>
                </a:cubicBezTo>
                <a:cubicBezTo>
                  <a:pt x="63" y="250"/>
                  <a:pt x="22" y="234"/>
                  <a:pt x="22" y="234"/>
                </a:cubicBezTo>
                <a:cubicBezTo>
                  <a:pt x="0" y="225"/>
                  <a:pt x="0" y="225"/>
                  <a:pt x="0" y="225"/>
                </a:cubicBezTo>
                <a:cubicBezTo>
                  <a:pt x="19" y="212"/>
                  <a:pt x="19" y="212"/>
                  <a:pt x="19" y="212"/>
                </a:cubicBezTo>
                <a:cubicBezTo>
                  <a:pt x="19" y="211"/>
                  <a:pt x="132" y="129"/>
                  <a:pt x="173" y="96"/>
                </a:cubicBezTo>
                <a:cubicBezTo>
                  <a:pt x="212" y="65"/>
                  <a:pt x="243" y="0"/>
                  <a:pt x="243" y="0"/>
                </a:cubicBezTo>
                <a:cubicBezTo>
                  <a:pt x="268" y="5"/>
                  <a:pt x="268" y="5"/>
                  <a:pt x="268" y="5"/>
                </a:cubicBezTo>
                <a:cubicBezTo>
                  <a:pt x="268" y="126"/>
                  <a:pt x="268" y="126"/>
                  <a:pt x="268" y="126"/>
                </a:cubicBezTo>
                <a:cubicBezTo>
                  <a:pt x="310" y="133"/>
                  <a:pt x="454" y="160"/>
                  <a:pt x="522" y="230"/>
                </a:cubicBezTo>
                <a:cubicBezTo>
                  <a:pt x="557" y="266"/>
                  <a:pt x="580" y="305"/>
                  <a:pt x="593" y="342"/>
                </a:cubicBezTo>
                <a:cubicBezTo>
                  <a:pt x="610" y="389"/>
                  <a:pt x="612" y="433"/>
                  <a:pt x="606" y="464"/>
                </a:cubicBezTo>
                <a:cubicBezTo>
                  <a:pt x="594" y="523"/>
                  <a:pt x="569" y="531"/>
                  <a:pt x="569" y="532"/>
                </a:cubicBezTo>
                <a:cubicBezTo>
                  <a:pt x="550" y="538"/>
                  <a:pt x="550" y="538"/>
                  <a:pt x="550" y="538"/>
                </a:cubicBezTo>
                <a:cubicBezTo>
                  <a:pt x="551" y="518"/>
                  <a:pt x="551" y="518"/>
                  <a:pt x="551" y="518"/>
                </a:cubicBezTo>
                <a:cubicBezTo>
                  <a:pt x="551" y="518"/>
                  <a:pt x="561" y="392"/>
                  <a:pt x="460" y="328"/>
                </a:cubicBezTo>
                <a:cubicBezTo>
                  <a:pt x="376" y="275"/>
                  <a:pt x="288" y="277"/>
                  <a:pt x="257" y="279"/>
                </a:cubicBezTo>
                <a:moveTo>
                  <a:pt x="229" y="368"/>
                </a:moveTo>
                <a:cubicBezTo>
                  <a:pt x="232" y="267"/>
                  <a:pt x="232" y="267"/>
                  <a:pt x="232" y="267"/>
                </a:cubicBezTo>
                <a:cubicBezTo>
                  <a:pt x="232" y="256"/>
                  <a:pt x="232" y="256"/>
                  <a:pt x="232" y="256"/>
                </a:cubicBezTo>
                <a:cubicBezTo>
                  <a:pt x="243" y="255"/>
                  <a:pt x="243" y="255"/>
                  <a:pt x="243" y="255"/>
                </a:cubicBezTo>
                <a:cubicBezTo>
                  <a:pt x="243" y="255"/>
                  <a:pt x="363" y="235"/>
                  <a:pt x="474" y="306"/>
                </a:cubicBezTo>
                <a:cubicBezTo>
                  <a:pt x="549" y="353"/>
                  <a:pt x="570" y="430"/>
                  <a:pt x="576" y="478"/>
                </a:cubicBezTo>
                <a:cubicBezTo>
                  <a:pt x="577" y="473"/>
                  <a:pt x="579" y="466"/>
                  <a:pt x="580" y="459"/>
                </a:cubicBezTo>
                <a:cubicBezTo>
                  <a:pt x="586" y="432"/>
                  <a:pt x="584" y="393"/>
                  <a:pt x="568" y="350"/>
                </a:cubicBezTo>
                <a:cubicBezTo>
                  <a:pt x="556" y="317"/>
                  <a:pt x="536" y="281"/>
                  <a:pt x="503" y="248"/>
                </a:cubicBezTo>
                <a:cubicBezTo>
                  <a:pt x="430" y="173"/>
                  <a:pt x="254" y="151"/>
                  <a:pt x="253" y="150"/>
                </a:cubicBezTo>
                <a:cubicBezTo>
                  <a:pt x="242" y="149"/>
                  <a:pt x="242" y="149"/>
                  <a:pt x="242" y="149"/>
                </a:cubicBezTo>
                <a:cubicBezTo>
                  <a:pt x="242" y="138"/>
                  <a:pt x="242" y="138"/>
                  <a:pt x="242" y="138"/>
                </a:cubicBezTo>
                <a:cubicBezTo>
                  <a:pt x="242" y="54"/>
                  <a:pt x="242" y="54"/>
                  <a:pt x="242" y="54"/>
                </a:cubicBezTo>
                <a:cubicBezTo>
                  <a:pt x="228" y="76"/>
                  <a:pt x="210" y="100"/>
                  <a:pt x="189" y="117"/>
                </a:cubicBezTo>
                <a:cubicBezTo>
                  <a:pt x="158" y="142"/>
                  <a:pt x="86" y="195"/>
                  <a:pt x="52" y="220"/>
                </a:cubicBezTo>
                <a:cubicBezTo>
                  <a:pt x="69" y="229"/>
                  <a:pt x="95" y="244"/>
                  <a:pt x="122" y="268"/>
                </a:cubicBezTo>
                <a:cubicBezTo>
                  <a:pt x="152" y="295"/>
                  <a:pt x="201" y="342"/>
                  <a:pt x="229" y="368"/>
                </a:cubicBezTo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3130137" y="1128095"/>
            <a:ext cx="15858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Nous </a:t>
            </a:r>
            <a:r>
              <a:rPr lang="fr-FR" dirty="0"/>
              <a:t>ne définissons pas les exigences complètes à l’avance.</a:t>
            </a:r>
            <a:endParaRPr lang="en-CA" dirty="0"/>
          </a:p>
        </p:txBody>
      </p:sp>
      <p:sp>
        <p:nvSpPr>
          <p:cNvPr id="80" name="TextBox 79"/>
          <p:cNvSpPr txBox="1"/>
          <p:nvPr/>
        </p:nvSpPr>
        <p:spPr>
          <a:xfrm>
            <a:off x="1219392" y="5150802"/>
            <a:ext cx="19515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Nous </a:t>
            </a:r>
            <a:r>
              <a:rPr lang="fr-FR" dirty="0"/>
              <a:t>ne limitons pas l'engagement des utilisateurs à la fin du processus.</a:t>
            </a:r>
            <a:endParaRPr lang="en-CA" dirty="0"/>
          </a:p>
        </p:txBody>
      </p:sp>
      <p:sp>
        <p:nvSpPr>
          <p:cNvPr id="81" name="TextBox 80"/>
          <p:cNvSpPr txBox="1"/>
          <p:nvPr/>
        </p:nvSpPr>
        <p:spPr>
          <a:xfrm>
            <a:off x="3940453" y="5353103"/>
            <a:ext cx="1991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La responsabilité ne repose pas avec les comités traditionnels</a:t>
            </a:r>
            <a:endParaRPr lang="fr-CA" dirty="0"/>
          </a:p>
        </p:txBody>
      </p:sp>
      <p:sp>
        <p:nvSpPr>
          <p:cNvPr id="82" name="TextBox 81"/>
          <p:cNvSpPr txBox="1"/>
          <p:nvPr/>
        </p:nvSpPr>
        <p:spPr>
          <a:xfrm>
            <a:off x="6844938" y="4846864"/>
            <a:ext cx="1850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Nous </a:t>
            </a:r>
            <a:r>
              <a:rPr lang="fr-FR" dirty="0"/>
              <a:t>n'utilisons pas les processus d'approvisionnement et de projet en cascade.</a:t>
            </a:r>
            <a:endParaRPr lang="en-CA" dirty="0"/>
          </a:p>
        </p:txBody>
      </p:sp>
      <p:pic>
        <p:nvPicPr>
          <p:cNvPr id="5" name="Picture 4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4195">
            <a:off x="3850279" y="3752396"/>
            <a:ext cx="1478953" cy="147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b="9664"/>
          <a:stretch/>
        </p:blipFill>
        <p:spPr>
          <a:xfrm>
            <a:off x="5094838" y="933953"/>
            <a:ext cx="4029075" cy="289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774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260648"/>
            <a:ext cx="7809245" cy="446622"/>
          </a:xfrm>
        </p:spPr>
        <p:txBody>
          <a:bodyPr/>
          <a:lstStyle/>
          <a:p>
            <a:r>
              <a:rPr lang="en-US" b="1" dirty="0" err="1" smtClean="0">
                <a:solidFill>
                  <a:srgbClr val="004D71"/>
                </a:solidFill>
              </a:rPr>
              <a:t>Voici</a:t>
            </a:r>
            <a:r>
              <a:rPr lang="en-US" b="1" dirty="0" smtClean="0">
                <a:solidFill>
                  <a:srgbClr val="004D71"/>
                </a:solidFill>
              </a:rPr>
              <a:t> la </a:t>
            </a:r>
            <a:r>
              <a:rPr lang="en-US" b="1" dirty="0" err="1" smtClean="0">
                <a:solidFill>
                  <a:srgbClr val="004D71"/>
                </a:solidFill>
              </a:rPr>
              <a:t>prochaine</a:t>
            </a:r>
            <a:r>
              <a:rPr lang="en-US" b="1" dirty="0" smtClean="0">
                <a:solidFill>
                  <a:srgbClr val="004D71"/>
                </a:solidFill>
              </a:rPr>
              <a:t> </a:t>
            </a:r>
            <a:r>
              <a:rPr lang="en-US" b="1" dirty="0" err="1" smtClean="0">
                <a:solidFill>
                  <a:srgbClr val="004D71"/>
                </a:solidFill>
              </a:rPr>
              <a:t>génération</a:t>
            </a:r>
            <a:endParaRPr lang="en-CA" b="1" dirty="0">
              <a:solidFill>
                <a:srgbClr val="004D7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9652" y="1171226"/>
            <a:ext cx="7416824" cy="5139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dirty="0"/>
              <a:t>Le Budget de 2018 a annoncé l’intention du gouvernement de trouver des options pour une autre solution de paye de nouvelle génération à long terme qui sera durable. </a:t>
            </a:r>
            <a:endParaRPr lang="en-CA" sz="2400" dirty="0"/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endParaRPr lang="en-US" sz="800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fr-CA" sz="2400" dirty="0">
                <a:solidFill>
                  <a:schemeClr val="tx1"/>
                </a:solidFill>
                <a:cs typeface="Arial" pitchFamily="34" charset="0"/>
              </a:rPr>
              <a:t>La mise en place d’un futur système de RH et de paye pour le gouvernement du Canada devrait être guidée par un processus et un système modernes de gestion des personnes.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endParaRPr lang="en-US" sz="800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fr-CA" sz="2400" dirty="0">
                <a:solidFill>
                  <a:schemeClr val="tx1"/>
                </a:solidFill>
                <a:cs typeface="Arial" pitchFamily="34" charset="0"/>
              </a:rPr>
              <a:t>Pour atteindre notre objectif, le gouvernement travaillera en étroite collaboration avec les experts, les syndicats, les fournisseurs de technologie et, dans une large mesure, nos employés.</a:t>
            </a:r>
          </a:p>
          <a:p>
            <a:endParaRPr lang="en-CA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453297" y="1427338"/>
            <a:ext cx="660254" cy="895428"/>
            <a:chOff x="6303963" y="2513013"/>
            <a:chExt cx="277813" cy="361950"/>
          </a:xfrm>
        </p:grpSpPr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3297" y="4805748"/>
            <a:ext cx="756726" cy="616809"/>
            <a:chOff x="6727825" y="1284288"/>
            <a:chExt cx="587375" cy="382587"/>
          </a:xfrm>
        </p:grpSpPr>
        <p:sp>
          <p:nvSpPr>
            <p:cNvPr id="41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49" name="Freeform 125"/>
          <p:cNvSpPr>
            <a:spLocks noEditPoints="1"/>
          </p:cNvSpPr>
          <p:nvPr/>
        </p:nvSpPr>
        <p:spPr bwMode="auto">
          <a:xfrm>
            <a:off x="458032" y="3244125"/>
            <a:ext cx="626891" cy="640264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01283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5516" y="260648"/>
            <a:ext cx="5432982" cy="482626"/>
          </a:xfrm>
        </p:spPr>
        <p:txBody>
          <a:bodyPr/>
          <a:lstStyle/>
          <a:p>
            <a:r>
              <a:rPr lang="en-US" b="1" dirty="0" err="1" smtClean="0"/>
              <a:t>Aperçu</a:t>
            </a:r>
            <a:r>
              <a:rPr lang="en-US" b="1" dirty="0" smtClean="0"/>
              <a:t> de </a:t>
            </a:r>
            <a:r>
              <a:rPr lang="en-US" b="1" dirty="0" err="1" smtClean="0"/>
              <a:t>l’initiative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4</a:t>
            </a:r>
            <a:endParaRPr lang="en-CA" dirty="0"/>
          </a:p>
        </p:txBody>
      </p:sp>
      <p:graphicFrame>
        <p:nvGraphicFramePr>
          <p:cNvPr id="21" name="Diagram 20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40246995"/>
              </p:ext>
            </p:extLst>
          </p:nvPr>
        </p:nvGraphicFramePr>
        <p:xfrm>
          <a:off x="1799692" y="1133720"/>
          <a:ext cx="7272808" cy="707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2" name="Rounded Rectangle 21"/>
          <p:cNvSpPr/>
          <p:nvPr>
            <p:custDataLst>
              <p:tags r:id="rId2"/>
            </p:custDataLst>
          </p:nvPr>
        </p:nvSpPr>
        <p:spPr>
          <a:xfrm>
            <a:off x="143508" y="2372350"/>
            <a:ext cx="1584176" cy="64807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Objectifs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31149504"/>
              </p:ext>
            </p:extLst>
          </p:nvPr>
        </p:nvGraphicFramePr>
        <p:xfrm>
          <a:off x="1871701" y="2300342"/>
          <a:ext cx="7200801" cy="4020304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62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CA" sz="1400" dirty="0"/>
                        <a:t>Comprendre le problème, les utilisateurs et le contexte. Établir une vision et déterminer les possibilités.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/>
                        <a:t>Valider </a:t>
                      </a:r>
                      <a:r>
                        <a:rPr lang="fr-CA" sz="1400" dirty="0" smtClean="0"/>
                        <a:t>les choix, </a:t>
                      </a:r>
                      <a:r>
                        <a:rPr lang="fr-CA" sz="1400" dirty="0"/>
                        <a:t>finaliser les solutions</a:t>
                      </a:r>
                      <a:r>
                        <a:rPr lang="fr-CA" sz="1400" baseline="0" dirty="0"/>
                        <a:t> et </a:t>
                      </a:r>
                      <a:r>
                        <a:rPr lang="fr-CA" sz="1400" dirty="0"/>
                        <a:t>le plan de mise en </a:t>
                      </a:r>
                      <a:r>
                        <a:rPr lang="fr-CA" sz="1400" dirty="0" smtClean="0"/>
                        <a:t>œuvre.</a:t>
                      </a:r>
                      <a:endParaRPr lang="fr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400" dirty="0"/>
                        <a:t>Assurer des</a:t>
                      </a:r>
                      <a:r>
                        <a:rPr lang="fr-CA" sz="1400" baseline="0" dirty="0"/>
                        <a:t> </a:t>
                      </a:r>
                      <a:r>
                        <a:rPr lang="fr-CA" sz="1400" dirty="0"/>
                        <a:t>capacités, obtenir des avantages et transférer aux services </a:t>
                      </a:r>
                      <a:r>
                        <a:rPr lang="fr-CA" sz="1400" dirty="0" smtClean="0"/>
                        <a:t>opérationnels.</a:t>
                      </a:r>
                      <a:endParaRPr lang="fr-CA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Une vision des RH et de la paye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Architecture cible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Possibilités techniques et de service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Recommandation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 smtClean="0"/>
                        <a:t>Solutions </a:t>
                      </a:r>
                      <a:r>
                        <a:rPr lang="fr-CA" sz="1200" dirty="0"/>
                        <a:t>validée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Projet pilote réussi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Plan de mise en œuvre et de gestion du changement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Service cible et modèle opérationnel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Établissement détaillé des coûts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dirty="0"/>
                        <a:t>Mises en œuvre réussies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200" b="0" dirty="0"/>
                        <a:t>Avantages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CA" sz="1400" dirty="0"/>
                        <a:t>Printemps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CA" sz="1400" dirty="0"/>
                        <a:t>À confirmer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CA" sz="1100" noProof="0" dirty="0" smtClean="0"/>
                        <a:t>Date à</a:t>
                      </a:r>
                      <a:r>
                        <a:rPr lang="fr-CA" sz="1100" baseline="0" noProof="0" dirty="0" smtClean="0"/>
                        <a:t> </a:t>
                      </a:r>
                      <a:r>
                        <a:rPr lang="fr-CA" sz="1100" baseline="0" noProof="0" dirty="0" err="1" smtClean="0"/>
                        <a:t>determiner</a:t>
                      </a:r>
                      <a:endParaRPr lang="fr-CA" sz="11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CA" sz="1400" dirty="0"/>
                        <a:t>À confirmer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CA" sz="1100" dirty="0"/>
                        <a:t>Phase de mise en œuvre pluriannuelle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 gridSpan="3"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fr-CA" sz="1400" b="0" dirty="0"/>
                        <a:t>Les fonctionnaires sont payés adéquatement et à temps.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fr-CA" sz="1400" b="0" dirty="0"/>
                        <a:t>Le GC peut attirer, maintenir en poste</a:t>
                      </a:r>
                      <a:r>
                        <a:rPr lang="fr-CA" sz="1400" b="0" baseline="0" dirty="0"/>
                        <a:t> et </a:t>
                      </a:r>
                      <a:r>
                        <a:rPr lang="fr-CA" sz="1400" b="0" baseline="0" dirty="0" smtClean="0"/>
                        <a:t>appuyer une </a:t>
                      </a:r>
                      <a:r>
                        <a:rPr lang="fr-CA" sz="1400" b="0" baseline="0" dirty="0"/>
                        <a:t>main-d’œuvre hautement qualifiée grâce à une</a:t>
                      </a:r>
                      <a:r>
                        <a:rPr lang="fr-CA" sz="1400" b="0" dirty="0"/>
                        <a:t> vision claire des services modernes de RH et de paye numériques à l’échelle du gouvernement entier.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l" rtl="0">
                        <a:buFont typeface="Arial" panose="020B0604020202020204" pitchFamily="34" charset="0"/>
                        <a:buNone/>
                      </a:pPr>
                      <a:endParaRPr lang="en-CA" sz="16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l" rtl="0">
                        <a:buFont typeface="Arial" panose="020B0604020202020204" pitchFamily="34" charset="0"/>
                        <a:buNone/>
                      </a:pPr>
                      <a:endParaRPr lang="en-CA" sz="1200" b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Rounded Rectangle 23"/>
          <p:cNvSpPr/>
          <p:nvPr>
            <p:custDataLst>
              <p:tags r:id="rId4"/>
            </p:custDataLst>
          </p:nvPr>
        </p:nvSpPr>
        <p:spPr>
          <a:xfrm>
            <a:off x="143508" y="3169350"/>
            <a:ext cx="1584176" cy="1399025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Résultats</a:t>
            </a:r>
          </a:p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principaux</a:t>
            </a:r>
          </a:p>
        </p:txBody>
      </p:sp>
      <p:sp>
        <p:nvSpPr>
          <p:cNvPr id="25" name="Rounded Rectangle 24"/>
          <p:cNvSpPr/>
          <p:nvPr>
            <p:custDataLst>
              <p:tags r:id="rId5"/>
            </p:custDataLst>
          </p:nvPr>
        </p:nvSpPr>
        <p:spPr>
          <a:xfrm>
            <a:off x="159059" y="1232227"/>
            <a:ext cx="1584176" cy="463215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Étapes</a:t>
            </a:r>
          </a:p>
        </p:txBody>
      </p:sp>
      <p:graphicFrame>
        <p:nvGraphicFramePr>
          <p:cNvPr id="26" name="Diagram 25"/>
          <p:cNvGraphicFramePr/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420429299"/>
              </p:ext>
            </p:extLst>
          </p:nvPr>
        </p:nvGraphicFramePr>
        <p:xfrm>
          <a:off x="1799692" y="1862178"/>
          <a:ext cx="7272808" cy="339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7" name="Rounded Rectangle 26"/>
          <p:cNvSpPr/>
          <p:nvPr>
            <p:custDataLst>
              <p:tags r:id="rId7"/>
            </p:custDataLst>
          </p:nvPr>
        </p:nvSpPr>
        <p:spPr>
          <a:xfrm>
            <a:off x="159059" y="1866098"/>
            <a:ext cx="1584176" cy="335597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Étapes</a:t>
            </a:r>
          </a:p>
        </p:txBody>
      </p:sp>
      <p:sp>
        <p:nvSpPr>
          <p:cNvPr id="28" name="Rounded Rectangle 27"/>
          <p:cNvSpPr/>
          <p:nvPr>
            <p:custDataLst>
              <p:tags r:id="rId8"/>
            </p:custDataLst>
          </p:nvPr>
        </p:nvSpPr>
        <p:spPr>
          <a:xfrm>
            <a:off x="159059" y="4692238"/>
            <a:ext cx="1584176" cy="549424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Date de fin prévue</a:t>
            </a:r>
          </a:p>
        </p:txBody>
      </p:sp>
      <p:sp>
        <p:nvSpPr>
          <p:cNvPr id="29" name="Rounded Rectangle 28"/>
          <p:cNvSpPr/>
          <p:nvPr>
            <p:custDataLst>
              <p:tags r:id="rId9"/>
            </p:custDataLst>
          </p:nvPr>
        </p:nvSpPr>
        <p:spPr>
          <a:xfrm>
            <a:off x="159059" y="5365525"/>
            <a:ext cx="1584176" cy="87466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bg1"/>
                </a:solidFill>
                <a:cs typeface="Arial" pitchFamily="34" charset="0"/>
              </a:rPr>
              <a:t>Résultats</a:t>
            </a:r>
          </a:p>
        </p:txBody>
      </p:sp>
    </p:spTree>
    <p:extLst>
      <p:ext uri="{BB962C8B-B14F-4D97-AF65-F5344CB8AC3E}">
        <p14:creationId xmlns:p14="http://schemas.microsoft.com/office/powerpoint/2010/main" val="209850793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707904" y="1484784"/>
            <a:ext cx="4452454" cy="3015284"/>
            <a:chOff x="6727825" y="1284288"/>
            <a:chExt cx="587375" cy="382587"/>
          </a:xfrm>
          <a:solidFill>
            <a:srgbClr val="F0F2F4"/>
          </a:solidFill>
        </p:grpSpPr>
        <p:sp>
          <p:nvSpPr>
            <p:cNvPr id="10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351025"/>
            <a:ext cx="7188758" cy="987095"/>
          </a:xfrm>
        </p:spPr>
        <p:txBody>
          <a:bodyPr/>
          <a:lstStyle/>
          <a:p>
            <a:pPr algn="r"/>
            <a:r>
              <a:rPr lang="en-US" b="1" dirty="0" smtClean="0"/>
              <a:t>AXÉ SUR LES PERSONNES</a:t>
            </a:r>
            <a:endParaRPr lang="en-CA" b="1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110068" y="3176972"/>
            <a:ext cx="7044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800" dirty="0"/>
              <a:t>Une nouvelle solution nécessitera des changements aux processus existants, en faisant participer les employés et les fournisseurs à tous les stades de la </a:t>
            </a:r>
            <a:r>
              <a:rPr lang="fr-CA" sz="2800" dirty="0" smtClean="0"/>
              <a:t/>
            </a:r>
            <a:br>
              <a:rPr lang="fr-CA" sz="2800" dirty="0" smtClean="0"/>
            </a:br>
            <a:r>
              <a:rPr lang="fr-CA" sz="2800" dirty="0" smtClean="0"/>
              <a:t>conception </a:t>
            </a:r>
            <a:r>
              <a:rPr lang="fr-CA" sz="2800" dirty="0"/>
              <a:t>et de la livraison.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878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540" y="260648"/>
            <a:ext cx="7668852" cy="482626"/>
          </a:xfrm>
        </p:spPr>
        <p:txBody>
          <a:bodyPr/>
          <a:lstStyle/>
          <a:p>
            <a:r>
              <a:rPr lang="fr-CA" b="1" dirty="0"/>
              <a:t>Accent sur les ressources humaines et </a:t>
            </a:r>
            <a:r>
              <a:rPr lang="fr-CA" b="1" dirty="0" smtClean="0"/>
              <a:t>l’utilisateur</a:t>
            </a:r>
            <a:endParaRPr lang="en-CA" b="1" dirty="0"/>
          </a:p>
        </p:txBody>
      </p:sp>
      <p:sp>
        <p:nvSpPr>
          <p:cNvPr id="5" name="Content Placeholder 8"/>
          <p:cNvSpPr>
            <a:spLocks noGrp="1"/>
          </p:cNvSpPr>
          <p:nvPr>
            <p:ph idx="10"/>
          </p:nvPr>
        </p:nvSpPr>
        <p:spPr>
          <a:xfrm>
            <a:off x="288280" y="1011761"/>
            <a:ext cx="8712211" cy="998984"/>
          </a:xfrm>
        </p:spPr>
        <p:txBody>
          <a:bodyPr/>
          <a:lstStyle/>
          <a:p>
            <a:pPr algn="ctr"/>
            <a:r>
              <a:rPr lang="fr-CA" dirty="0"/>
              <a:t>Le Bureau du dirigeant principal des ressources humaines (BDPRH) travaille de concert avec les experts techniques sur le dossier Prochaine génération. </a:t>
            </a:r>
            <a:r>
              <a:rPr lang="fr-CA" b="1" dirty="0"/>
              <a:t>Les efforts du BDPRH porteront </a:t>
            </a:r>
            <a:r>
              <a:rPr lang="fr-CA" b="1" dirty="0" smtClean="0"/>
              <a:t>sur:</a:t>
            </a:r>
            <a:endParaRPr lang="fr-CA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611560" y="2352635"/>
            <a:ext cx="1143000" cy="1143000"/>
            <a:chOff x="647700" y="1857375"/>
            <a:chExt cx="1143000" cy="1143000"/>
          </a:xfrm>
        </p:grpSpPr>
        <p:sp>
          <p:nvSpPr>
            <p:cNvPr id="7" name="Rounded Rectangle 6"/>
            <p:cNvSpPr/>
            <p:nvPr>
              <p:custDataLst>
                <p:tags r:id="rId10"/>
              </p:custDataLst>
            </p:nvPr>
          </p:nvSpPr>
          <p:spPr>
            <a:xfrm>
              <a:off x="647700" y="1857375"/>
              <a:ext cx="1143000" cy="1143000"/>
            </a:xfrm>
            <a:prstGeom prst="roundRect">
              <a:avLst/>
            </a:prstGeom>
            <a:solidFill>
              <a:srgbClr val="309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>
              <p:custDataLst>
                <p:tags r:id="rId11"/>
              </p:custDataLst>
            </p:nvPr>
          </p:nvSpPr>
          <p:spPr bwMode="auto">
            <a:xfrm>
              <a:off x="986051" y="2051065"/>
              <a:ext cx="466298" cy="755620"/>
            </a:xfrm>
            <a:custGeom>
              <a:avLst/>
              <a:gdLst>
                <a:gd name="T0" fmla="*/ 75 w 125"/>
                <a:gd name="T1" fmla="*/ 205 h 205"/>
                <a:gd name="T2" fmla="*/ 46 w 125"/>
                <a:gd name="T3" fmla="*/ 200 h 205"/>
                <a:gd name="T4" fmla="*/ 51 w 125"/>
                <a:gd name="T5" fmla="*/ 196 h 205"/>
                <a:gd name="T6" fmla="*/ 79 w 125"/>
                <a:gd name="T7" fmla="*/ 200 h 205"/>
                <a:gd name="T8" fmla="*/ 81 w 125"/>
                <a:gd name="T9" fmla="*/ 200 h 205"/>
                <a:gd name="T10" fmla="*/ 87 w 125"/>
                <a:gd name="T11" fmla="*/ 193 h 205"/>
                <a:gd name="T12" fmla="*/ 39 w 125"/>
                <a:gd name="T13" fmla="*/ 193 h 205"/>
                <a:gd name="T14" fmla="*/ 89 w 125"/>
                <a:gd name="T15" fmla="*/ 171 h 205"/>
                <a:gd name="T16" fmla="*/ 39 w 125"/>
                <a:gd name="T17" fmla="*/ 169 h 205"/>
                <a:gd name="T18" fmla="*/ 37 w 125"/>
                <a:gd name="T19" fmla="*/ 171 h 205"/>
                <a:gd name="T20" fmla="*/ 87 w 125"/>
                <a:gd name="T21" fmla="*/ 174 h 205"/>
                <a:gd name="T22" fmla="*/ 89 w 125"/>
                <a:gd name="T23" fmla="*/ 178 h 205"/>
                <a:gd name="T24" fmla="*/ 39 w 125"/>
                <a:gd name="T25" fmla="*/ 176 h 205"/>
                <a:gd name="T26" fmla="*/ 37 w 125"/>
                <a:gd name="T27" fmla="*/ 178 h 205"/>
                <a:gd name="T28" fmla="*/ 87 w 125"/>
                <a:gd name="T29" fmla="*/ 181 h 205"/>
                <a:gd name="T30" fmla="*/ 89 w 125"/>
                <a:gd name="T31" fmla="*/ 186 h 205"/>
                <a:gd name="T32" fmla="*/ 39 w 125"/>
                <a:gd name="T33" fmla="*/ 183 h 205"/>
                <a:gd name="T34" fmla="*/ 37 w 125"/>
                <a:gd name="T35" fmla="*/ 186 h 205"/>
                <a:gd name="T36" fmla="*/ 87 w 125"/>
                <a:gd name="T37" fmla="*/ 188 h 205"/>
                <a:gd name="T38" fmla="*/ 89 w 125"/>
                <a:gd name="T39" fmla="*/ 191 h 205"/>
                <a:gd name="T40" fmla="*/ 39 w 125"/>
                <a:gd name="T41" fmla="*/ 190 h 205"/>
                <a:gd name="T42" fmla="*/ 37 w 125"/>
                <a:gd name="T43" fmla="*/ 191 h 205"/>
                <a:gd name="T44" fmla="*/ 87 w 125"/>
                <a:gd name="T45" fmla="*/ 193 h 205"/>
                <a:gd name="T46" fmla="*/ 90 w 125"/>
                <a:gd name="T47" fmla="*/ 164 h 205"/>
                <a:gd name="T48" fmla="*/ 39 w 125"/>
                <a:gd name="T49" fmla="*/ 161 h 205"/>
                <a:gd name="T50" fmla="*/ 36 w 125"/>
                <a:gd name="T51" fmla="*/ 164 h 205"/>
                <a:gd name="T52" fmla="*/ 87 w 125"/>
                <a:gd name="T53" fmla="*/ 166 h 205"/>
                <a:gd name="T54" fmla="*/ 40 w 125"/>
                <a:gd name="T55" fmla="*/ 157 h 205"/>
                <a:gd name="T56" fmla="*/ 71 w 125"/>
                <a:gd name="T57" fmla="*/ 156 h 205"/>
                <a:gd name="T58" fmla="*/ 88 w 125"/>
                <a:gd name="T59" fmla="*/ 156 h 205"/>
                <a:gd name="T60" fmla="*/ 98 w 125"/>
                <a:gd name="T61" fmla="*/ 137 h 205"/>
                <a:gd name="T62" fmla="*/ 106 w 125"/>
                <a:gd name="T63" fmla="*/ 114 h 205"/>
                <a:gd name="T64" fmla="*/ 111 w 125"/>
                <a:gd name="T65" fmla="*/ 105 h 205"/>
                <a:gd name="T66" fmla="*/ 125 w 125"/>
                <a:gd name="T67" fmla="*/ 61 h 205"/>
                <a:gd name="T68" fmla="*/ 63 w 125"/>
                <a:gd name="T69" fmla="*/ 0 h 205"/>
                <a:gd name="T70" fmla="*/ 18 w 125"/>
                <a:gd name="T71" fmla="*/ 18 h 205"/>
                <a:gd name="T72" fmla="*/ 0 w 125"/>
                <a:gd name="T73" fmla="*/ 60 h 205"/>
                <a:gd name="T74" fmla="*/ 6 w 125"/>
                <a:gd name="T75" fmla="*/ 90 h 205"/>
                <a:gd name="T76" fmla="*/ 16 w 125"/>
                <a:gd name="T77" fmla="*/ 110 h 205"/>
                <a:gd name="T78" fmla="*/ 26 w 125"/>
                <a:gd name="T79" fmla="*/ 129 h 205"/>
                <a:gd name="T80" fmla="*/ 28 w 125"/>
                <a:gd name="T81" fmla="*/ 142 h 205"/>
                <a:gd name="T82" fmla="*/ 38 w 125"/>
                <a:gd name="T83" fmla="*/ 157 h 205"/>
                <a:gd name="T84" fmla="*/ 99 w 125"/>
                <a:gd name="T85" fmla="*/ 26 h 205"/>
                <a:gd name="T86" fmla="*/ 114 w 125"/>
                <a:gd name="T87" fmla="*/ 63 h 205"/>
                <a:gd name="T88" fmla="*/ 99 w 125"/>
                <a:gd name="T89" fmla="*/ 105 h 205"/>
                <a:gd name="T90" fmla="*/ 89 w 125"/>
                <a:gd name="T91" fmla="*/ 126 h 205"/>
                <a:gd name="T92" fmla="*/ 84 w 125"/>
                <a:gd name="T93" fmla="*/ 145 h 205"/>
                <a:gd name="T94" fmla="*/ 59 w 125"/>
                <a:gd name="T95" fmla="*/ 145 h 205"/>
                <a:gd name="T96" fmla="*/ 39 w 125"/>
                <a:gd name="T97" fmla="*/ 140 h 205"/>
                <a:gd name="T98" fmla="*/ 36 w 125"/>
                <a:gd name="T99" fmla="*/ 127 h 205"/>
                <a:gd name="T100" fmla="*/ 26 w 125"/>
                <a:gd name="T101" fmla="*/ 105 h 205"/>
                <a:gd name="T102" fmla="*/ 16 w 125"/>
                <a:gd name="T103" fmla="*/ 86 h 205"/>
                <a:gd name="T104" fmla="*/ 11 w 125"/>
                <a:gd name="T105" fmla="*/ 60 h 205"/>
                <a:gd name="T106" fmla="*/ 26 w 125"/>
                <a:gd name="T107" fmla="*/ 26 h 205"/>
                <a:gd name="T108" fmla="*/ 63 w 125"/>
                <a:gd name="T109" fmla="*/ 1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205">
                  <a:moveTo>
                    <a:pt x="79" y="200"/>
                  </a:moveTo>
                  <a:cubicBezTo>
                    <a:pt x="79" y="203"/>
                    <a:pt x="77" y="205"/>
                    <a:pt x="75" y="205"/>
                  </a:cubicBezTo>
                  <a:cubicBezTo>
                    <a:pt x="51" y="205"/>
                    <a:pt x="51" y="205"/>
                    <a:pt x="51" y="205"/>
                  </a:cubicBezTo>
                  <a:cubicBezTo>
                    <a:pt x="49" y="205"/>
                    <a:pt x="46" y="203"/>
                    <a:pt x="46" y="200"/>
                  </a:cubicBezTo>
                  <a:cubicBezTo>
                    <a:pt x="46" y="200"/>
                    <a:pt x="46" y="200"/>
                    <a:pt x="46" y="200"/>
                  </a:cubicBezTo>
                  <a:cubicBezTo>
                    <a:pt x="46" y="198"/>
                    <a:pt x="49" y="196"/>
                    <a:pt x="51" y="196"/>
                  </a:cubicBezTo>
                  <a:cubicBezTo>
                    <a:pt x="75" y="196"/>
                    <a:pt x="75" y="196"/>
                    <a:pt x="75" y="196"/>
                  </a:cubicBezTo>
                  <a:cubicBezTo>
                    <a:pt x="77" y="196"/>
                    <a:pt x="79" y="198"/>
                    <a:pt x="79" y="200"/>
                  </a:cubicBezTo>
                  <a:close/>
                  <a:moveTo>
                    <a:pt x="45" y="200"/>
                  </a:moveTo>
                  <a:cubicBezTo>
                    <a:pt x="81" y="200"/>
                    <a:pt x="81" y="200"/>
                    <a:pt x="81" y="200"/>
                  </a:cubicBezTo>
                  <a:cubicBezTo>
                    <a:pt x="81" y="199"/>
                    <a:pt x="82" y="198"/>
                    <a:pt x="84" y="197"/>
                  </a:cubicBezTo>
                  <a:cubicBezTo>
                    <a:pt x="86" y="195"/>
                    <a:pt x="87" y="194"/>
                    <a:pt x="87" y="193"/>
                  </a:cubicBezTo>
                  <a:cubicBezTo>
                    <a:pt x="38" y="193"/>
                    <a:pt x="38" y="193"/>
                    <a:pt x="38" y="193"/>
                  </a:cubicBezTo>
                  <a:cubicBezTo>
                    <a:pt x="39" y="193"/>
                    <a:pt x="39" y="193"/>
                    <a:pt x="39" y="193"/>
                  </a:cubicBezTo>
                  <a:cubicBezTo>
                    <a:pt x="39" y="194"/>
                    <a:pt x="44" y="199"/>
                    <a:pt x="45" y="200"/>
                  </a:cubicBezTo>
                  <a:close/>
                  <a:moveTo>
                    <a:pt x="89" y="171"/>
                  </a:moveTo>
                  <a:cubicBezTo>
                    <a:pt x="89" y="170"/>
                    <a:pt x="88" y="169"/>
                    <a:pt x="87" y="169"/>
                  </a:cubicBezTo>
                  <a:cubicBezTo>
                    <a:pt x="39" y="169"/>
                    <a:pt x="39" y="169"/>
                    <a:pt x="39" y="169"/>
                  </a:cubicBezTo>
                  <a:cubicBezTo>
                    <a:pt x="38" y="169"/>
                    <a:pt x="37" y="170"/>
                    <a:pt x="37" y="171"/>
                  </a:cubicBezTo>
                  <a:cubicBezTo>
                    <a:pt x="37" y="171"/>
                    <a:pt x="37" y="171"/>
                    <a:pt x="37" y="171"/>
                  </a:cubicBezTo>
                  <a:cubicBezTo>
                    <a:pt x="37" y="172"/>
                    <a:pt x="38" y="174"/>
                    <a:pt x="39" y="174"/>
                  </a:cubicBezTo>
                  <a:cubicBezTo>
                    <a:pt x="87" y="174"/>
                    <a:pt x="87" y="174"/>
                    <a:pt x="87" y="174"/>
                  </a:cubicBezTo>
                  <a:cubicBezTo>
                    <a:pt x="88" y="174"/>
                    <a:pt x="89" y="172"/>
                    <a:pt x="89" y="171"/>
                  </a:cubicBezTo>
                  <a:close/>
                  <a:moveTo>
                    <a:pt x="89" y="178"/>
                  </a:moveTo>
                  <a:cubicBezTo>
                    <a:pt x="89" y="177"/>
                    <a:pt x="88" y="176"/>
                    <a:pt x="87" y="176"/>
                  </a:cubicBezTo>
                  <a:cubicBezTo>
                    <a:pt x="39" y="176"/>
                    <a:pt x="39" y="176"/>
                    <a:pt x="39" y="176"/>
                  </a:cubicBezTo>
                  <a:cubicBezTo>
                    <a:pt x="38" y="176"/>
                    <a:pt x="37" y="177"/>
                    <a:pt x="37" y="178"/>
                  </a:cubicBezTo>
                  <a:cubicBezTo>
                    <a:pt x="37" y="178"/>
                    <a:pt x="37" y="178"/>
                    <a:pt x="37" y="178"/>
                  </a:cubicBezTo>
                  <a:cubicBezTo>
                    <a:pt x="37" y="180"/>
                    <a:pt x="38" y="181"/>
                    <a:pt x="39" y="181"/>
                  </a:cubicBezTo>
                  <a:cubicBezTo>
                    <a:pt x="87" y="181"/>
                    <a:pt x="87" y="181"/>
                    <a:pt x="87" y="181"/>
                  </a:cubicBezTo>
                  <a:cubicBezTo>
                    <a:pt x="88" y="181"/>
                    <a:pt x="89" y="180"/>
                    <a:pt x="89" y="178"/>
                  </a:cubicBezTo>
                  <a:close/>
                  <a:moveTo>
                    <a:pt x="89" y="186"/>
                  </a:moveTo>
                  <a:cubicBezTo>
                    <a:pt x="89" y="184"/>
                    <a:pt x="88" y="183"/>
                    <a:pt x="87" y="183"/>
                  </a:cubicBezTo>
                  <a:cubicBezTo>
                    <a:pt x="39" y="183"/>
                    <a:pt x="39" y="183"/>
                    <a:pt x="39" y="183"/>
                  </a:cubicBezTo>
                  <a:cubicBezTo>
                    <a:pt x="38" y="183"/>
                    <a:pt x="37" y="184"/>
                    <a:pt x="37" y="186"/>
                  </a:cubicBezTo>
                  <a:cubicBezTo>
                    <a:pt x="37" y="186"/>
                    <a:pt x="37" y="186"/>
                    <a:pt x="37" y="186"/>
                  </a:cubicBezTo>
                  <a:cubicBezTo>
                    <a:pt x="37" y="187"/>
                    <a:pt x="38" y="188"/>
                    <a:pt x="39" y="188"/>
                  </a:cubicBezTo>
                  <a:cubicBezTo>
                    <a:pt x="87" y="188"/>
                    <a:pt x="87" y="188"/>
                    <a:pt x="87" y="188"/>
                  </a:cubicBezTo>
                  <a:cubicBezTo>
                    <a:pt x="88" y="188"/>
                    <a:pt x="89" y="187"/>
                    <a:pt x="89" y="186"/>
                  </a:cubicBezTo>
                  <a:close/>
                  <a:moveTo>
                    <a:pt x="89" y="191"/>
                  </a:moveTo>
                  <a:cubicBezTo>
                    <a:pt x="89" y="191"/>
                    <a:pt x="88" y="190"/>
                    <a:pt x="87" y="190"/>
                  </a:cubicBezTo>
                  <a:cubicBezTo>
                    <a:pt x="39" y="190"/>
                    <a:pt x="39" y="190"/>
                    <a:pt x="39" y="190"/>
                  </a:cubicBezTo>
                  <a:cubicBezTo>
                    <a:pt x="38" y="190"/>
                    <a:pt x="37" y="191"/>
                    <a:pt x="37" y="191"/>
                  </a:cubicBezTo>
                  <a:cubicBezTo>
                    <a:pt x="37" y="191"/>
                    <a:pt x="37" y="191"/>
                    <a:pt x="37" y="191"/>
                  </a:cubicBezTo>
                  <a:cubicBezTo>
                    <a:pt x="37" y="192"/>
                    <a:pt x="38" y="193"/>
                    <a:pt x="39" y="193"/>
                  </a:cubicBezTo>
                  <a:cubicBezTo>
                    <a:pt x="87" y="193"/>
                    <a:pt x="87" y="193"/>
                    <a:pt x="87" y="193"/>
                  </a:cubicBezTo>
                  <a:cubicBezTo>
                    <a:pt x="88" y="193"/>
                    <a:pt x="89" y="192"/>
                    <a:pt x="89" y="191"/>
                  </a:cubicBezTo>
                  <a:close/>
                  <a:moveTo>
                    <a:pt x="90" y="164"/>
                  </a:moveTo>
                  <a:cubicBezTo>
                    <a:pt x="90" y="162"/>
                    <a:pt x="89" y="161"/>
                    <a:pt x="87" y="161"/>
                  </a:cubicBezTo>
                  <a:cubicBezTo>
                    <a:pt x="39" y="161"/>
                    <a:pt x="39" y="161"/>
                    <a:pt x="39" y="161"/>
                  </a:cubicBezTo>
                  <a:cubicBezTo>
                    <a:pt x="37" y="161"/>
                    <a:pt x="36" y="162"/>
                    <a:pt x="36" y="164"/>
                  </a:cubicBezTo>
                  <a:cubicBezTo>
                    <a:pt x="36" y="164"/>
                    <a:pt x="36" y="164"/>
                    <a:pt x="36" y="164"/>
                  </a:cubicBezTo>
                  <a:cubicBezTo>
                    <a:pt x="36" y="165"/>
                    <a:pt x="37" y="166"/>
                    <a:pt x="39" y="166"/>
                  </a:cubicBezTo>
                  <a:cubicBezTo>
                    <a:pt x="87" y="166"/>
                    <a:pt x="87" y="166"/>
                    <a:pt x="87" y="166"/>
                  </a:cubicBezTo>
                  <a:cubicBezTo>
                    <a:pt x="89" y="166"/>
                    <a:pt x="90" y="165"/>
                    <a:pt x="90" y="164"/>
                  </a:cubicBezTo>
                  <a:close/>
                  <a:moveTo>
                    <a:pt x="40" y="157"/>
                  </a:moveTo>
                  <a:cubicBezTo>
                    <a:pt x="46" y="156"/>
                    <a:pt x="51" y="156"/>
                    <a:pt x="59" y="156"/>
                  </a:cubicBezTo>
                  <a:cubicBezTo>
                    <a:pt x="63" y="156"/>
                    <a:pt x="67" y="156"/>
                    <a:pt x="71" y="156"/>
                  </a:cubicBezTo>
                  <a:cubicBezTo>
                    <a:pt x="76" y="156"/>
                    <a:pt x="80" y="156"/>
                    <a:pt x="84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95" y="151"/>
                    <a:pt x="97" y="143"/>
                    <a:pt x="98" y="137"/>
                  </a:cubicBezTo>
                  <a:cubicBezTo>
                    <a:pt x="98" y="134"/>
                    <a:pt x="98" y="132"/>
                    <a:pt x="99" y="130"/>
                  </a:cubicBezTo>
                  <a:cubicBezTo>
                    <a:pt x="101" y="124"/>
                    <a:pt x="104" y="119"/>
                    <a:pt x="106" y="114"/>
                  </a:cubicBezTo>
                  <a:cubicBezTo>
                    <a:pt x="107" y="113"/>
                    <a:pt x="108" y="111"/>
                    <a:pt x="109" y="110"/>
                  </a:cubicBezTo>
                  <a:cubicBezTo>
                    <a:pt x="109" y="108"/>
                    <a:pt x="110" y="107"/>
                    <a:pt x="111" y="105"/>
                  </a:cubicBezTo>
                  <a:cubicBezTo>
                    <a:pt x="118" y="93"/>
                    <a:pt x="124" y="81"/>
                    <a:pt x="125" y="63"/>
                  </a:cubicBezTo>
                  <a:cubicBezTo>
                    <a:pt x="125" y="61"/>
                    <a:pt x="125" y="61"/>
                    <a:pt x="125" y="61"/>
                  </a:cubicBezTo>
                  <a:cubicBezTo>
                    <a:pt x="125" y="44"/>
                    <a:pt x="119" y="30"/>
                    <a:pt x="107" y="18"/>
                  </a:cubicBezTo>
                  <a:cubicBezTo>
                    <a:pt x="96" y="7"/>
                    <a:pt x="81" y="1"/>
                    <a:pt x="63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3" y="1"/>
                    <a:pt x="30" y="7"/>
                    <a:pt x="18" y="18"/>
                  </a:cubicBezTo>
                  <a:cubicBezTo>
                    <a:pt x="14" y="23"/>
                    <a:pt x="9" y="28"/>
                    <a:pt x="6" y="35"/>
                  </a:cubicBezTo>
                  <a:cubicBezTo>
                    <a:pt x="2" y="43"/>
                    <a:pt x="0" y="51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" y="75"/>
                    <a:pt x="2" y="83"/>
                    <a:pt x="6" y="90"/>
                  </a:cubicBezTo>
                  <a:cubicBezTo>
                    <a:pt x="9" y="97"/>
                    <a:pt x="12" y="103"/>
                    <a:pt x="15" y="108"/>
                  </a:cubicBezTo>
                  <a:cubicBezTo>
                    <a:pt x="16" y="110"/>
                    <a:pt x="16" y="110"/>
                    <a:pt x="16" y="110"/>
                  </a:cubicBezTo>
                  <a:cubicBezTo>
                    <a:pt x="17" y="112"/>
                    <a:pt x="18" y="113"/>
                    <a:pt x="19" y="114"/>
                  </a:cubicBezTo>
                  <a:cubicBezTo>
                    <a:pt x="22" y="119"/>
                    <a:pt x="24" y="124"/>
                    <a:pt x="26" y="129"/>
                  </a:cubicBezTo>
                  <a:cubicBezTo>
                    <a:pt x="26" y="132"/>
                    <a:pt x="27" y="134"/>
                    <a:pt x="27" y="137"/>
                  </a:cubicBezTo>
                  <a:cubicBezTo>
                    <a:pt x="27" y="139"/>
                    <a:pt x="27" y="140"/>
                    <a:pt x="28" y="142"/>
                  </a:cubicBezTo>
                  <a:cubicBezTo>
                    <a:pt x="29" y="148"/>
                    <a:pt x="32" y="152"/>
                    <a:pt x="36" y="155"/>
                  </a:cubicBezTo>
                  <a:cubicBezTo>
                    <a:pt x="38" y="157"/>
                    <a:pt x="38" y="157"/>
                    <a:pt x="38" y="157"/>
                  </a:cubicBezTo>
                  <a:cubicBezTo>
                    <a:pt x="40" y="157"/>
                    <a:pt x="40" y="157"/>
                    <a:pt x="40" y="157"/>
                  </a:cubicBezTo>
                  <a:close/>
                  <a:moveTo>
                    <a:pt x="99" y="26"/>
                  </a:moveTo>
                  <a:cubicBezTo>
                    <a:pt x="109" y="36"/>
                    <a:pt x="114" y="47"/>
                    <a:pt x="114" y="61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4" y="78"/>
                    <a:pt x="108" y="89"/>
                    <a:pt x="102" y="100"/>
                  </a:cubicBezTo>
                  <a:cubicBezTo>
                    <a:pt x="101" y="102"/>
                    <a:pt x="100" y="103"/>
                    <a:pt x="99" y="105"/>
                  </a:cubicBezTo>
                  <a:cubicBezTo>
                    <a:pt x="98" y="106"/>
                    <a:pt x="98" y="107"/>
                    <a:pt x="97" y="109"/>
                  </a:cubicBezTo>
                  <a:cubicBezTo>
                    <a:pt x="94" y="114"/>
                    <a:pt x="91" y="120"/>
                    <a:pt x="89" y="126"/>
                  </a:cubicBezTo>
                  <a:cubicBezTo>
                    <a:pt x="88" y="129"/>
                    <a:pt x="87" y="132"/>
                    <a:pt x="87" y="135"/>
                  </a:cubicBezTo>
                  <a:cubicBezTo>
                    <a:pt x="86" y="139"/>
                    <a:pt x="85" y="143"/>
                    <a:pt x="84" y="145"/>
                  </a:cubicBezTo>
                  <a:cubicBezTo>
                    <a:pt x="80" y="145"/>
                    <a:pt x="75" y="145"/>
                    <a:pt x="71" y="145"/>
                  </a:cubicBezTo>
                  <a:cubicBezTo>
                    <a:pt x="67" y="145"/>
                    <a:pt x="63" y="145"/>
                    <a:pt x="59" y="145"/>
                  </a:cubicBezTo>
                  <a:cubicBezTo>
                    <a:pt x="52" y="145"/>
                    <a:pt x="47" y="145"/>
                    <a:pt x="42" y="146"/>
                  </a:cubicBezTo>
                  <a:cubicBezTo>
                    <a:pt x="40" y="144"/>
                    <a:pt x="39" y="142"/>
                    <a:pt x="39" y="140"/>
                  </a:cubicBezTo>
                  <a:cubicBezTo>
                    <a:pt x="38" y="139"/>
                    <a:pt x="38" y="137"/>
                    <a:pt x="38" y="136"/>
                  </a:cubicBezTo>
                  <a:cubicBezTo>
                    <a:pt x="38" y="133"/>
                    <a:pt x="37" y="130"/>
                    <a:pt x="36" y="127"/>
                  </a:cubicBezTo>
                  <a:cubicBezTo>
                    <a:pt x="35" y="120"/>
                    <a:pt x="31" y="114"/>
                    <a:pt x="28" y="109"/>
                  </a:cubicBezTo>
                  <a:cubicBezTo>
                    <a:pt x="27" y="108"/>
                    <a:pt x="27" y="106"/>
                    <a:pt x="26" y="105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2" y="97"/>
                    <a:pt x="18" y="92"/>
                    <a:pt x="16" y="86"/>
                  </a:cubicBezTo>
                  <a:cubicBezTo>
                    <a:pt x="13" y="80"/>
                    <a:pt x="11" y="73"/>
                    <a:pt x="11" y="63"/>
                  </a:cubicBezTo>
                  <a:cubicBezTo>
                    <a:pt x="11" y="60"/>
                    <a:pt x="11" y="60"/>
                    <a:pt x="11" y="60"/>
                  </a:cubicBezTo>
                  <a:cubicBezTo>
                    <a:pt x="11" y="53"/>
                    <a:pt x="13" y="46"/>
                    <a:pt x="15" y="40"/>
                  </a:cubicBezTo>
                  <a:cubicBezTo>
                    <a:pt x="18" y="34"/>
                    <a:pt x="22" y="30"/>
                    <a:pt x="26" y="26"/>
                  </a:cubicBezTo>
                  <a:cubicBezTo>
                    <a:pt x="35" y="17"/>
                    <a:pt x="46" y="12"/>
                    <a:pt x="59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78" y="12"/>
                    <a:pt x="90" y="17"/>
                    <a:pt x="99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85579" y="2352635"/>
            <a:ext cx="1143000" cy="1143000"/>
            <a:chOff x="2321719" y="1857375"/>
            <a:chExt cx="1143000" cy="1143000"/>
          </a:xfrm>
        </p:grpSpPr>
        <p:sp>
          <p:nvSpPr>
            <p:cNvPr id="12" name="Rounded Rectangle 11"/>
            <p:cNvSpPr/>
            <p:nvPr>
              <p:custDataLst>
                <p:tags r:id="rId8"/>
              </p:custDataLst>
            </p:nvPr>
          </p:nvSpPr>
          <p:spPr>
            <a:xfrm>
              <a:off x="2321719" y="1857375"/>
              <a:ext cx="1143000" cy="1143000"/>
            </a:xfrm>
            <a:prstGeom prst="roundRect">
              <a:avLst/>
            </a:prstGeom>
            <a:solidFill>
              <a:srgbClr val="309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>
              <p:custDataLst>
                <p:tags r:id="rId9"/>
              </p:custDataLst>
            </p:nvPr>
          </p:nvSpPr>
          <p:spPr bwMode="auto">
            <a:xfrm>
              <a:off x="2548539" y="2042878"/>
              <a:ext cx="689359" cy="810094"/>
            </a:xfrm>
            <a:custGeom>
              <a:avLst/>
              <a:gdLst>
                <a:gd name="T0" fmla="*/ 298 w 596"/>
                <a:gd name="T1" fmla="*/ 666 h 701"/>
                <a:gd name="T2" fmla="*/ 263 w 596"/>
                <a:gd name="T3" fmla="*/ 631 h 701"/>
                <a:gd name="T4" fmla="*/ 298 w 596"/>
                <a:gd name="T5" fmla="*/ 596 h 701"/>
                <a:gd name="T6" fmla="*/ 333 w 596"/>
                <a:gd name="T7" fmla="*/ 631 h 701"/>
                <a:gd name="T8" fmla="*/ 298 w 596"/>
                <a:gd name="T9" fmla="*/ 666 h 701"/>
                <a:gd name="T10" fmla="*/ 70 w 596"/>
                <a:gd name="T11" fmla="*/ 561 h 701"/>
                <a:gd name="T12" fmla="*/ 70 w 596"/>
                <a:gd name="T13" fmla="*/ 70 h 701"/>
                <a:gd name="T14" fmla="*/ 526 w 596"/>
                <a:gd name="T15" fmla="*/ 70 h 701"/>
                <a:gd name="T16" fmla="*/ 526 w 596"/>
                <a:gd name="T17" fmla="*/ 561 h 701"/>
                <a:gd name="T18" fmla="*/ 70 w 596"/>
                <a:gd name="T19" fmla="*/ 561 h 701"/>
                <a:gd name="T20" fmla="*/ 526 w 596"/>
                <a:gd name="T21" fmla="*/ 0 h 701"/>
                <a:gd name="T22" fmla="*/ 70 w 596"/>
                <a:gd name="T23" fmla="*/ 0 h 701"/>
                <a:gd name="T24" fmla="*/ 0 w 596"/>
                <a:gd name="T25" fmla="*/ 70 h 701"/>
                <a:gd name="T26" fmla="*/ 0 w 596"/>
                <a:gd name="T27" fmla="*/ 631 h 701"/>
                <a:gd name="T28" fmla="*/ 70 w 596"/>
                <a:gd name="T29" fmla="*/ 701 h 701"/>
                <a:gd name="T30" fmla="*/ 526 w 596"/>
                <a:gd name="T31" fmla="*/ 701 h 701"/>
                <a:gd name="T32" fmla="*/ 596 w 596"/>
                <a:gd name="T33" fmla="*/ 631 h 701"/>
                <a:gd name="T34" fmla="*/ 596 w 596"/>
                <a:gd name="T35" fmla="*/ 70 h 701"/>
                <a:gd name="T36" fmla="*/ 526 w 596"/>
                <a:gd name="T37" fmla="*/ 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6" h="701">
                  <a:moveTo>
                    <a:pt x="298" y="666"/>
                  </a:moveTo>
                  <a:cubicBezTo>
                    <a:pt x="279" y="666"/>
                    <a:pt x="263" y="650"/>
                    <a:pt x="263" y="631"/>
                  </a:cubicBezTo>
                  <a:cubicBezTo>
                    <a:pt x="263" y="612"/>
                    <a:pt x="279" y="596"/>
                    <a:pt x="298" y="596"/>
                  </a:cubicBezTo>
                  <a:cubicBezTo>
                    <a:pt x="317" y="596"/>
                    <a:pt x="333" y="612"/>
                    <a:pt x="333" y="631"/>
                  </a:cubicBezTo>
                  <a:cubicBezTo>
                    <a:pt x="333" y="650"/>
                    <a:pt x="317" y="666"/>
                    <a:pt x="298" y="666"/>
                  </a:cubicBezTo>
                  <a:moveTo>
                    <a:pt x="70" y="561"/>
                  </a:moveTo>
                  <a:cubicBezTo>
                    <a:pt x="70" y="70"/>
                    <a:pt x="70" y="70"/>
                    <a:pt x="70" y="70"/>
                  </a:cubicBezTo>
                  <a:cubicBezTo>
                    <a:pt x="526" y="70"/>
                    <a:pt x="526" y="70"/>
                    <a:pt x="526" y="70"/>
                  </a:cubicBezTo>
                  <a:cubicBezTo>
                    <a:pt x="526" y="561"/>
                    <a:pt x="526" y="561"/>
                    <a:pt x="526" y="561"/>
                  </a:cubicBezTo>
                  <a:cubicBezTo>
                    <a:pt x="70" y="561"/>
                    <a:pt x="70" y="561"/>
                    <a:pt x="70" y="561"/>
                  </a:cubicBezTo>
                  <a:moveTo>
                    <a:pt x="526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31" y="0"/>
                    <a:pt x="0" y="31"/>
                    <a:pt x="0" y="70"/>
                  </a:cubicBezTo>
                  <a:cubicBezTo>
                    <a:pt x="0" y="631"/>
                    <a:pt x="0" y="631"/>
                    <a:pt x="0" y="631"/>
                  </a:cubicBezTo>
                  <a:cubicBezTo>
                    <a:pt x="0" y="670"/>
                    <a:pt x="31" y="701"/>
                    <a:pt x="70" y="701"/>
                  </a:cubicBezTo>
                  <a:cubicBezTo>
                    <a:pt x="526" y="701"/>
                    <a:pt x="526" y="701"/>
                    <a:pt x="526" y="701"/>
                  </a:cubicBezTo>
                  <a:cubicBezTo>
                    <a:pt x="565" y="701"/>
                    <a:pt x="596" y="670"/>
                    <a:pt x="596" y="631"/>
                  </a:cubicBezTo>
                  <a:cubicBezTo>
                    <a:pt x="596" y="70"/>
                    <a:pt x="596" y="70"/>
                    <a:pt x="596" y="70"/>
                  </a:cubicBezTo>
                  <a:cubicBezTo>
                    <a:pt x="596" y="31"/>
                    <a:pt x="565" y="0"/>
                    <a:pt x="52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959598" y="2352635"/>
            <a:ext cx="1143000" cy="1162050"/>
            <a:chOff x="3995738" y="1876425"/>
            <a:chExt cx="1143000" cy="1143000"/>
          </a:xfrm>
        </p:grpSpPr>
        <p:sp>
          <p:nvSpPr>
            <p:cNvPr id="17" name="Rounded Rectangle 16"/>
            <p:cNvSpPr/>
            <p:nvPr>
              <p:custDataLst>
                <p:tags r:id="rId6"/>
              </p:custDataLst>
            </p:nvPr>
          </p:nvSpPr>
          <p:spPr>
            <a:xfrm>
              <a:off x="3995738" y="1876425"/>
              <a:ext cx="1143000" cy="1143000"/>
            </a:xfrm>
            <a:prstGeom prst="roundRect">
              <a:avLst/>
            </a:prstGeom>
            <a:solidFill>
              <a:srgbClr val="309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4176713" y="2131852"/>
              <a:ext cx="782161" cy="594046"/>
            </a:xfrm>
            <a:custGeom>
              <a:avLst/>
              <a:gdLst>
                <a:gd name="T0" fmla="*/ 46 w 237"/>
                <a:gd name="T1" fmla="*/ 180 h 180"/>
                <a:gd name="T2" fmla="*/ 0 w 237"/>
                <a:gd name="T3" fmla="*/ 180 h 180"/>
                <a:gd name="T4" fmla="*/ 0 w 237"/>
                <a:gd name="T5" fmla="*/ 148 h 180"/>
                <a:gd name="T6" fmla="*/ 46 w 237"/>
                <a:gd name="T7" fmla="*/ 148 h 180"/>
                <a:gd name="T8" fmla="*/ 46 w 237"/>
                <a:gd name="T9" fmla="*/ 180 h 180"/>
                <a:gd name="T10" fmla="*/ 46 w 237"/>
                <a:gd name="T11" fmla="*/ 180 h 180"/>
                <a:gd name="T12" fmla="*/ 109 w 237"/>
                <a:gd name="T13" fmla="*/ 180 h 180"/>
                <a:gd name="T14" fmla="*/ 109 w 237"/>
                <a:gd name="T15" fmla="*/ 101 h 180"/>
                <a:gd name="T16" fmla="*/ 63 w 237"/>
                <a:gd name="T17" fmla="*/ 101 h 180"/>
                <a:gd name="T18" fmla="*/ 63 w 237"/>
                <a:gd name="T19" fmla="*/ 180 h 180"/>
                <a:gd name="T20" fmla="*/ 109 w 237"/>
                <a:gd name="T21" fmla="*/ 180 h 180"/>
                <a:gd name="T22" fmla="*/ 109 w 237"/>
                <a:gd name="T23" fmla="*/ 180 h 180"/>
                <a:gd name="T24" fmla="*/ 174 w 237"/>
                <a:gd name="T25" fmla="*/ 180 h 180"/>
                <a:gd name="T26" fmla="*/ 174 w 237"/>
                <a:gd name="T27" fmla="*/ 50 h 180"/>
                <a:gd name="T28" fmla="*/ 128 w 237"/>
                <a:gd name="T29" fmla="*/ 50 h 180"/>
                <a:gd name="T30" fmla="*/ 128 w 237"/>
                <a:gd name="T31" fmla="*/ 180 h 180"/>
                <a:gd name="T32" fmla="*/ 174 w 237"/>
                <a:gd name="T33" fmla="*/ 180 h 180"/>
                <a:gd name="T34" fmla="*/ 174 w 237"/>
                <a:gd name="T35" fmla="*/ 180 h 180"/>
                <a:gd name="T36" fmla="*/ 237 w 237"/>
                <a:gd name="T37" fmla="*/ 180 h 180"/>
                <a:gd name="T38" fmla="*/ 237 w 237"/>
                <a:gd name="T39" fmla="*/ 0 h 180"/>
                <a:gd name="T40" fmla="*/ 191 w 237"/>
                <a:gd name="T41" fmla="*/ 0 h 180"/>
                <a:gd name="T42" fmla="*/ 191 w 237"/>
                <a:gd name="T43" fmla="*/ 180 h 180"/>
                <a:gd name="T44" fmla="*/ 237 w 237"/>
                <a:gd name="T45" fmla="*/ 180 h 180"/>
                <a:gd name="T46" fmla="*/ 237 w 237"/>
                <a:gd name="T47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7" h="180">
                  <a:moveTo>
                    <a:pt x="46" y="180"/>
                  </a:moveTo>
                  <a:lnTo>
                    <a:pt x="0" y="180"/>
                  </a:lnTo>
                  <a:lnTo>
                    <a:pt x="0" y="148"/>
                  </a:lnTo>
                  <a:lnTo>
                    <a:pt x="46" y="148"/>
                  </a:lnTo>
                  <a:lnTo>
                    <a:pt x="46" y="180"/>
                  </a:lnTo>
                  <a:lnTo>
                    <a:pt x="46" y="180"/>
                  </a:lnTo>
                  <a:close/>
                  <a:moveTo>
                    <a:pt x="109" y="180"/>
                  </a:moveTo>
                  <a:lnTo>
                    <a:pt x="109" y="101"/>
                  </a:lnTo>
                  <a:lnTo>
                    <a:pt x="63" y="101"/>
                  </a:lnTo>
                  <a:lnTo>
                    <a:pt x="63" y="180"/>
                  </a:lnTo>
                  <a:lnTo>
                    <a:pt x="109" y="180"/>
                  </a:lnTo>
                  <a:lnTo>
                    <a:pt x="109" y="180"/>
                  </a:lnTo>
                  <a:close/>
                  <a:moveTo>
                    <a:pt x="174" y="180"/>
                  </a:moveTo>
                  <a:lnTo>
                    <a:pt x="174" y="50"/>
                  </a:lnTo>
                  <a:lnTo>
                    <a:pt x="128" y="50"/>
                  </a:lnTo>
                  <a:lnTo>
                    <a:pt x="128" y="180"/>
                  </a:lnTo>
                  <a:lnTo>
                    <a:pt x="174" y="180"/>
                  </a:lnTo>
                  <a:lnTo>
                    <a:pt x="174" y="180"/>
                  </a:lnTo>
                  <a:close/>
                  <a:moveTo>
                    <a:pt x="237" y="180"/>
                  </a:moveTo>
                  <a:lnTo>
                    <a:pt x="237" y="0"/>
                  </a:lnTo>
                  <a:lnTo>
                    <a:pt x="191" y="0"/>
                  </a:lnTo>
                  <a:lnTo>
                    <a:pt x="191" y="180"/>
                  </a:lnTo>
                  <a:lnTo>
                    <a:pt x="237" y="180"/>
                  </a:lnTo>
                  <a:lnTo>
                    <a:pt x="237" y="1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633617" y="2352635"/>
            <a:ext cx="1143000" cy="1162050"/>
            <a:chOff x="5669757" y="1876425"/>
            <a:chExt cx="1143000" cy="1143000"/>
          </a:xfrm>
        </p:grpSpPr>
        <p:sp>
          <p:nvSpPr>
            <p:cNvPr id="22" name="Rounded Rectangle 21"/>
            <p:cNvSpPr/>
            <p:nvPr>
              <p:custDataLst>
                <p:tags r:id="rId3"/>
              </p:custDataLst>
            </p:nvPr>
          </p:nvSpPr>
          <p:spPr>
            <a:xfrm>
              <a:off x="5669757" y="1876425"/>
              <a:ext cx="1143000" cy="1143000"/>
            </a:xfrm>
            <a:prstGeom prst="roundRect">
              <a:avLst/>
            </a:prstGeom>
            <a:solidFill>
              <a:srgbClr val="309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>
              <a:grpSpLocks noChangeAspect="1"/>
            </p:cNvGrpSpPr>
            <p:nvPr/>
          </p:nvGrpSpPr>
          <p:grpSpPr bwMode="auto">
            <a:xfrm>
              <a:off x="5943998" y="2093053"/>
              <a:ext cx="594517" cy="671643"/>
              <a:chOff x="1727" y="1475"/>
              <a:chExt cx="185" cy="209"/>
            </a:xfrm>
          </p:grpSpPr>
          <p:sp>
            <p:nvSpPr>
              <p:cNvPr id="24" name="AutoShape 16"/>
              <p:cNvSpPr>
                <a:spLocks noChangeAspect="1" noChangeArrowheads="1" noTextEdit="1"/>
              </p:cNvSpPr>
              <p:nvPr/>
            </p:nvSpPr>
            <p:spPr bwMode="auto">
              <a:xfrm>
                <a:off x="1732" y="1478"/>
                <a:ext cx="17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CA"/>
              </a:p>
            </p:txBody>
          </p:sp>
          <p:sp>
            <p:nvSpPr>
              <p:cNvPr id="25" name="Oval 24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764" y="1475"/>
                <a:ext cx="114" cy="11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CA"/>
              </a:p>
            </p:txBody>
          </p:sp>
          <p:sp>
            <p:nvSpPr>
              <p:cNvPr id="26" name="Freeform 25"/>
              <p:cNvSpPr>
                <a:spLocks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727" y="1596"/>
                <a:ext cx="185" cy="88"/>
              </a:xfrm>
              <a:custGeom>
                <a:avLst/>
                <a:gdLst>
                  <a:gd name="T0" fmla="*/ 38 w 75"/>
                  <a:gd name="T1" fmla="*/ 1 h 36"/>
                  <a:gd name="T2" fmla="*/ 2 w 75"/>
                  <a:gd name="T3" fmla="*/ 36 h 36"/>
                  <a:gd name="T4" fmla="*/ 74 w 75"/>
                  <a:gd name="T5" fmla="*/ 36 h 36"/>
                  <a:gd name="T6" fmla="*/ 38 w 75"/>
                  <a:gd name="T7" fmla="*/ 1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36">
                    <a:moveTo>
                      <a:pt x="38" y="1"/>
                    </a:moveTo>
                    <a:cubicBezTo>
                      <a:pt x="0" y="0"/>
                      <a:pt x="2" y="36"/>
                      <a:pt x="2" y="36"/>
                    </a:cubicBezTo>
                    <a:cubicBezTo>
                      <a:pt x="74" y="36"/>
                      <a:pt x="74" y="36"/>
                      <a:pt x="74" y="36"/>
                    </a:cubicBezTo>
                    <a:cubicBezTo>
                      <a:pt x="74" y="36"/>
                      <a:pt x="75" y="1"/>
                      <a:pt x="38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CA"/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7307635" y="2352635"/>
            <a:ext cx="1143000" cy="1162050"/>
            <a:chOff x="7343775" y="1876425"/>
            <a:chExt cx="1143000" cy="1143000"/>
          </a:xfrm>
        </p:grpSpPr>
        <p:sp>
          <p:nvSpPr>
            <p:cNvPr id="29" name="Rounded Rectangle 28"/>
            <p:cNvSpPr/>
            <p:nvPr>
              <p:custDataLst>
                <p:tags r:id="rId1"/>
              </p:custDataLst>
            </p:nvPr>
          </p:nvSpPr>
          <p:spPr>
            <a:xfrm>
              <a:off x="7343775" y="1876425"/>
              <a:ext cx="1143000" cy="1143000"/>
            </a:xfrm>
            <a:prstGeom prst="roundRect">
              <a:avLst/>
            </a:prstGeom>
            <a:solidFill>
              <a:srgbClr val="3095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>
              <a:spLocks noEditPoints="1"/>
            </p:cNvSpPr>
            <p:nvPr>
              <p:custDataLst>
                <p:tags r:id="rId2"/>
              </p:custDataLst>
            </p:nvPr>
          </p:nvSpPr>
          <p:spPr bwMode="auto">
            <a:xfrm>
              <a:off x="7580926" y="2111935"/>
              <a:ext cx="668698" cy="671979"/>
            </a:xfrm>
            <a:custGeom>
              <a:avLst/>
              <a:gdLst>
                <a:gd name="T0" fmla="*/ 3593 w 3593"/>
                <a:gd name="T1" fmla="*/ 2169 h 3615"/>
                <a:gd name="T2" fmla="*/ 3593 w 3593"/>
                <a:gd name="T3" fmla="*/ 1446 h 3615"/>
                <a:gd name="T4" fmla="*/ 3193 w 3593"/>
                <a:gd name="T5" fmla="*/ 1446 h 3615"/>
                <a:gd name="T6" fmla="*/ 3042 w 3593"/>
                <a:gd name="T7" fmla="*/ 1065 h 3615"/>
                <a:gd name="T8" fmla="*/ 3321 w 3593"/>
                <a:gd name="T9" fmla="*/ 785 h 3615"/>
                <a:gd name="T10" fmla="*/ 2813 w 3593"/>
                <a:gd name="T11" fmla="*/ 274 h 3615"/>
                <a:gd name="T12" fmla="*/ 2541 w 3593"/>
                <a:gd name="T13" fmla="*/ 548 h 3615"/>
                <a:gd name="T14" fmla="*/ 2156 w 3593"/>
                <a:gd name="T15" fmla="*/ 385 h 3615"/>
                <a:gd name="T16" fmla="*/ 2156 w 3593"/>
                <a:gd name="T17" fmla="*/ 0 h 3615"/>
                <a:gd name="T18" fmla="*/ 1437 w 3593"/>
                <a:gd name="T19" fmla="*/ 0 h 3615"/>
                <a:gd name="T20" fmla="*/ 1437 w 3593"/>
                <a:gd name="T21" fmla="*/ 385 h 3615"/>
                <a:gd name="T22" fmla="*/ 1053 w 3593"/>
                <a:gd name="T23" fmla="*/ 548 h 3615"/>
                <a:gd name="T24" fmla="*/ 780 w 3593"/>
                <a:gd name="T25" fmla="*/ 274 h 3615"/>
                <a:gd name="T26" fmla="*/ 272 w 3593"/>
                <a:gd name="T27" fmla="*/ 785 h 3615"/>
                <a:gd name="T28" fmla="*/ 551 w 3593"/>
                <a:gd name="T29" fmla="*/ 1065 h 3615"/>
                <a:gd name="T30" fmla="*/ 400 w 3593"/>
                <a:gd name="T31" fmla="*/ 1446 h 3615"/>
                <a:gd name="T32" fmla="*/ 0 w 3593"/>
                <a:gd name="T33" fmla="*/ 1446 h 3615"/>
                <a:gd name="T34" fmla="*/ 0 w 3593"/>
                <a:gd name="T35" fmla="*/ 2169 h 3615"/>
                <a:gd name="T36" fmla="*/ 412 w 3593"/>
                <a:gd name="T37" fmla="*/ 2169 h 3615"/>
                <a:gd name="T38" fmla="*/ 569 w 3593"/>
                <a:gd name="T39" fmla="*/ 2532 h 3615"/>
                <a:gd name="T40" fmla="*/ 272 w 3593"/>
                <a:gd name="T41" fmla="*/ 2830 h 3615"/>
                <a:gd name="T42" fmla="*/ 780 w 3593"/>
                <a:gd name="T43" fmla="*/ 3342 h 3615"/>
                <a:gd name="T44" fmla="*/ 1083 w 3593"/>
                <a:gd name="T45" fmla="*/ 3038 h 3615"/>
                <a:gd name="T46" fmla="*/ 1437 w 3593"/>
                <a:gd name="T47" fmla="*/ 3183 h 3615"/>
                <a:gd name="T48" fmla="*/ 1437 w 3593"/>
                <a:gd name="T49" fmla="*/ 3615 h 3615"/>
                <a:gd name="T50" fmla="*/ 2156 w 3593"/>
                <a:gd name="T51" fmla="*/ 3615 h 3615"/>
                <a:gd name="T52" fmla="*/ 2156 w 3593"/>
                <a:gd name="T53" fmla="*/ 3183 h 3615"/>
                <a:gd name="T54" fmla="*/ 2511 w 3593"/>
                <a:gd name="T55" fmla="*/ 3038 h 3615"/>
                <a:gd name="T56" fmla="*/ 2813 w 3593"/>
                <a:gd name="T57" fmla="*/ 3342 h 3615"/>
                <a:gd name="T58" fmla="*/ 3321 w 3593"/>
                <a:gd name="T59" fmla="*/ 2830 h 3615"/>
                <a:gd name="T60" fmla="*/ 3025 w 3593"/>
                <a:gd name="T61" fmla="*/ 2532 h 3615"/>
                <a:gd name="T62" fmla="*/ 3182 w 3593"/>
                <a:gd name="T63" fmla="*/ 2169 h 3615"/>
                <a:gd name="T64" fmla="*/ 3593 w 3593"/>
                <a:gd name="T65" fmla="*/ 2169 h 3615"/>
                <a:gd name="T66" fmla="*/ 1797 w 3593"/>
                <a:gd name="T67" fmla="*/ 2314 h 3615"/>
                <a:gd name="T68" fmla="*/ 1294 w 3593"/>
                <a:gd name="T69" fmla="*/ 1807 h 3615"/>
                <a:gd name="T70" fmla="*/ 1797 w 3593"/>
                <a:gd name="T71" fmla="*/ 1301 h 3615"/>
                <a:gd name="T72" fmla="*/ 2300 w 3593"/>
                <a:gd name="T73" fmla="*/ 1807 h 3615"/>
                <a:gd name="T74" fmla="*/ 1797 w 3593"/>
                <a:gd name="T75" fmla="*/ 2314 h 3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93" h="3615">
                  <a:moveTo>
                    <a:pt x="3593" y="2169"/>
                  </a:moveTo>
                  <a:lnTo>
                    <a:pt x="3593" y="1446"/>
                  </a:lnTo>
                  <a:lnTo>
                    <a:pt x="3193" y="1446"/>
                  </a:lnTo>
                  <a:cubicBezTo>
                    <a:pt x="3161" y="1310"/>
                    <a:pt x="3110" y="1182"/>
                    <a:pt x="3042" y="1065"/>
                  </a:cubicBezTo>
                  <a:lnTo>
                    <a:pt x="3321" y="785"/>
                  </a:lnTo>
                  <a:lnTo>
                    <a:pt x="2813" y="274"/>
                  </a:lnTo>
                  <a:lnTo>
                    <a:pt x="2541" y="548"/>
                  </a:lnTo>
                  <a:cubicBezTo>
                    <a:pt x="2423" y="476"/>
                    <a:pt x="2293" y="421"/>
                    <a:pt x="2156" y="385"/>
                  </a:cubicBezTo>
                  <a:lnTo>
                    <a:pt x="2156" y="0"/>
                  </a:lnTo>
                  <a:lnTo>
                    <a:pt x="1437" y="0"/>
                  </a:lnTo>
                  <a:lnTo>
                    <a:pt x="1437" y="385"/>
                  </a:lnTo>
                  <a:cubicBezTo>
                    <a:pt x="1300" y="421"/>
                    <a:pt x="1170" y="476"/>
                    <a:pt x="1053" y="548"/>
                  </a:cubicBezTo>
                  <a:lnTo>
                    <a:pt x="780" y="274"/>
                  </a:lnTo>
                  <a:lnTo>
                    <a:pt x="272" y="785"/>
                  </a:lnTo>
                  <a:lnTo>
                    <a:pt x="551" y="1065"/>
                  </a:lnTo>
                  <a:cubicBezTo>
                    <a:pt x="484" y="1182"/>
                    <a:pt x="433" y="1310"/>
                    <a:pt x="400" y="1446"/>
                  </a:cubicBezTo>
                  <a:lnTo>
                    <a:pt x="0" y="1446"/>
                  </a:lnTo>
                  <a:lnTo>
                    <a:pt x="0" y="2169"/>
                  </a:lnTo>
                  <a:lnTo>
                    <a:pt x="412" y="2169"/>
                  </a:lnTo>
                  <a:cubicBezTo>
                    <a:pt x="448" y="2298"/>
                    <a:pt x="501" y="2419"/>
                    <a:pt x="569" y="2532"/>
                  </a:cubicBezTo>
                  <a:lnTo>
                    <a:pt x="272" y="2830"/>
                  </a:lnTo>
                  <a:lnTo>
                    <a:pt x="780" y="3342"/>
                  </a:lnTo>
                  <a:lnTo>
                    <a:pt x="1083" y="3038"/>
                  </a:lnTo>
                  <a:cubicBezTo>
                    <a:pt x="1192" y="3102"/>
                    <a:pt x="1312" y="3150"/>
                    <a:pt x="1437" y="3183"/>
                  </a:cubicBezTo>
                  <a:lnTo>
                    <a:pt x="1437" y="3615"/>
                  </a:lnTo>
                  <a:lnTo>
                    <a:pt x="2156" y="3615"/>
                  </a:lnTo>
                  <a:lnTo>
                    <a:pt x="2156" y="3183"/>
                  </a:lnTo>
                  <a:cubicBezTo>
                    <a:pt x="2282" y="3150"/>
                    <a:pt x="2401" y="3102"/>
                    <a:pt x="2511" y="3038"/>
                  </a:cubicBezTo>
                  <a:lnTo>
                    <a:pt x="2813" y="3342"/>
                  </a:lnTo>
                  <a:lnTo>
                    <a:pt x="3321" y="2830"/>
                  </a:lnTo>
                  <a:lnTo>
                    <a:pt x="3025" y="2532"/>
                  </a:lnTo>
                  <a:cubicBezTo>
                    <a:pt x="3093" y="2420"/>
                    <a:pt x="3146" y="2299"/>
                    <a:pt x="3182" y="2169"/>
                  </a:cubicBezTo>
                  <a:lnTo>
                    <a:pt x="3593" y="2169"/>
                  </a:lnTo>
                  <a:close/>
                  <a:moveTo>
                    <a:pt x="1797" y="2314"/>
                  </a:moveTo>
                  <a:cubicBezTo>
                    <a:pt x="1519" y="2314"/>
                    <a:pt x="1294" y="2087"/>
                    <a:pt x="1294" y="1807"/>
                  </a:cubicBezTo>
                  <a:cubicBezTo>
                    <a:pt x="1294" y="1528"/>
                    <a:pt x="1519" y="1301"/>
                    <a:pt x="1797" y="1301"/>
                  </a:cubicBezTo>
                  <a:cubicBezTo>
                    <a:pt x="2074" y="1301"/>
                    <a:pt x="2300" y="1528"/>
                    <a:pt x="2300" y="1807"/>
                  </a:cubicBezTo>
                  <a:cubicBezTo>
                    <a:pt x="2300" y="2087"/>
                    <a:pt x="2074" y="2314"/>
                    <a:pt x="1797" y="2314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34" name="TextBox 33"/>
          <p:cNvSpPr txBox="1"/>
          <p:nvPr/>
        </p:nvSpPr>
        <p:spPr>
          <a:xfrm>
            <a:off x="539418" y="3681138"/>
            <a:ext cx="1483253" cy="579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l’établissement </a:t>
            </a:r>
            <a:r>
              <a:rPr lang="fr-CA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d’une vision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1561" y="4404357"/>
            <a:ext cx="14111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l’adoption d’une vision commune d’entreprise pour les RH, </a:t>
            </a:r>
            <a:r>
              <a:rPr lang="fr-C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incluant la rémunération</a:t>
            </a:r>
            <a:endParaRPr lang="fr-CA" sz="14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85579" y="3681138"/>
            <a:ext cx="1566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être </a:t>
            </a:r>
            <a:r>
              <a:rPr lang="fr-CA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le porte-parole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85581" y="4404357"/>
            <a:ext cx="14111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</a:t>
            </a:r>
            <a:r>
              <a:rPr lang="fr-C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eprésenter </a:t>
            </a:r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les </a:t>
            </a:r>
            <a:r>
              <a:rPr lang="fr-C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besoins </a:t>
            </a:r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des RH et des utilisateurs tout au long du projet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25543" y="3667133"/>
            <a:ext cx="1411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les </a:t>
            </a:r>
            <a:r>
              <a:rPr lang="fr-C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résultats </a:t>
            </a:r>
            <a:r>
              <a:rPr lang="fr-CA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opérationnels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04670" y="4404357"/>
            <a:ext cx="15660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Décrire, clarifier (et redéfinir, au besoin) l’architecture opérationnelle en appui à la mise en œuvre du projet et la modernisation des RH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79197" y="3584939"/>
            <a:ext cx="1411109" cy="823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recenser les niveaux de service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07639" y="3681138"/>
            <a:ext cx="1496920" cy="579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l’état de préparation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07636" y="4404357"/>
            <a:ext cx="14111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Veiller à ce que les ministères, organismes et utilisateurs finaux soient prêts pour adopter une nouvelle solution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478690" y="4404357"/>
            <a:ext cx="17571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Recenser les objectifs prévus en matière de niveaux de service pour l’exploitation et le soutien de l’application dans le but d’améliorer l’expérience d’entreprise des utilisateurs finaux</a:t>
            </a:r>
          </a:p>
        </p:txBody>
      </p:sp>
    </p:spTree>
    <p:extLst>
      <p:ext uri="{BB962C8B-B14F-4D97-AF65-F5344CB8AC3E}">
        <p14:creationId xmlns:p14="http://schemas.microsoft.com/office/powerpoint/2010/main" val="318109978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191184" y="2291440"/>
            <a:ext cx="2131012" cy="3413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381592" y="2291440"/>
            <a:ext cx="2131012" cy="34135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CA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87524" y="1298904"/>
            <a:ext cx="893775" cy="828092"/>
            <a:chOff x="2136775" y="796925"/>
            <a:chExt cx="512763" cy="447675"/>
          </a:xfrm>
        </p:grpSpPr>
        <p:sp>
          <p:nvSpPr>
            <p:cNvPr id="6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" name="Rectangle 8"/>
          <p:cNvSpPr/>
          <p:nvPr>
            <p:custDataLst>
              <p:tags r:id="rId1"/>
            </p:custDataLst>
          </p:nvPr>
        </p:nvSpPr>
        <p:spPr>
          <a:xfrm>
            <a:off x="1329010" y="1059046"/>
            <a:ext cx="7819194" cy="101348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CA" sz="2000" dirty="0">
                <a:solidFill>
                  <a:schemeClr val="tx1"/>
                </a:solidFill>
              </a:rPr>
              <a:t>Le maintien d’une mobilisation constante de nos collectivités d’utilisateurs et des agents négociateurs tout au long du processus sera essentiel à notre réussite.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2291440"/>
            <a:ext cx="2131012" cy="3413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1" name="Freeform 22"/>
          <p:cNvSpPr>
            <a:spLocks noEditPoints="1"/>
          </p:cNvSpPr>
          <p:nvPr/>
        </p:nvSpPr>
        <p:spPr bwMode="auto">
          <a:xfrm>
            <a:off x="5413668" y="2593514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42" name="Freeform 107"/>
          <p:cNvSpPr>
            <a:spLocks noEditPoints="1"/>
          </p:cNvSpPr>
          <p:nvPr/>
        </p:nvSpPr>
        <p:spPr bwMode="auto">
          <a:xfrm>
            <a:off x="3073201" y="2608424"/>
            <a:ext cx="466010" cy="45964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2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43" name="Group 42"/>
          <p:cNvGrpSpPr/>
          <p:nvPr/>
        </p:nvGrpSpPr>
        <p:grpSpPr>
          <a:xfrm>
            <a:off x="907100" y="2656221"/>
            <a:ext cx="663575" cy="371476"/>
            <a:chOff x="3449638" y="692150"/>
            <a:chExt cx="663575" cy="371476"/>
          </a:xfrm>
          <a:solidFill>
            <a:schemeClr val="bg1"/>
          </a:solidFill>
        </p:grpSpPr>
        <p:sp>
          <p:nvSpPr>
            <p:cNvPr id="44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40007" y="6293042"/>
            <a:ext cx="2133600" cy="3651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CA" dirty="0"/>
          </a:p>
        </p:txBody>
      </p:sp>
      <p:sp>
        <p:nvSpPr>
          <p:cNvPr id="2" name="TextBox 1"/>
          <p:cNvSpPr txBox="1"/>
          <p:nvPr/>
        </p:nvSpPr>
        <p:spPr>
          <a:xfrm>
            <a:off x="155577" y="3342905"/>
            <a:ext cx="21666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solidFill>
                  <a:schemeClr val="bg1"/>
                </a:solidFill>
              </a:rPr>
              <a:t>Des séances de mobilisation</a:t>
            </a:r>
            <a:r>
              <a:rPr lang="fr-CA" dirty="0">
                <a:solidFill>
                  <a:schemeClr val="bg1"/>
                </a:solidFill>
              </a:rPr>
              <a:t> ont été tenues au moyen d’une série d’ateliers en partenariat avec Ernst and Young. 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87476" y="3353487"/>
            <a:ext cx="17192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L</a:t>
            </a:r>
            <a:r>
              <a:rPr lang="fr-FR" dirty="0" smtClean="0">
                <a:solidFill>
                  <a:schemeClr val="bg1"/>
                </a:solidFill>
              </a:rPr>
              <a:t>es </a:t>
            </a:r>
            <a:r>
              <a:rPr lang="fr-FR" dirty="0">
                <a:solidFill>
                  <a:schemeClr val="bg1"/>
                </a:solidFill>
              </a:rPr>
              <a:t>documents seront mis à la disposition du public et </a:t>
            </a:r>
            <a:r>
              <a:rPr lang="fr-FR" b="1" dirty="0">
                <a:solidFill>
                  <a:schemeClr val="bg1"/>
                </a:solidFill>
              </a:rPr>
              <a:t>accessibles</a:t>
            </a:r>
            <a:r>
              <a:rPr lang="fr-FR" dirty="0">
                <a:solidFill>
                  <a:schemeClr val="bg1"/>
                </a:solidFill>
              </a:rPr>
              <a:t> à tous.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7193" y="3144619"/>
            <a:ext cx="20847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>
                <a:solidFill>
                  <a:schemeClr val="bg1"/>
                </a:solidFill>
              </a:rPr>
              <a:t>Les </a:t>
            </a:r>
            <a:r>
              <a:rPr lang="fr-CA" dirty="0">
                <a:solidFill>
                  <a:schemeClr val="bg1"/>
                </a:solidFill>
              </a:rPr>
              <a:t>membres du public puissent communiquer directement avec l’équipe de la Prochaine </a:t>
            </a:r>
            <a:r>
              <a:rPr lang="fr-CA" dirty="0" smtClean="0">
                <a:solidFill>
                  <a:schemeClr val="bg1"/>
                </a:solidFill>
              </a:rPr>
              <a:t>génération avec </a:t>
            </a:r>
            <a:r>
              <a:rPr lang="fr-CA" dirty="0">
                <a:solidFill>
                  <a:schemeClr val="bg1"/>
                </a:solidFill>
              </a:rPr>
              <a:t>une boîte aux lettres </a:t>
            </a:r>
            <a:r>
              <a:rPr lang="fr-CA" dirty="0" smtClean="0">
                <a:solidFill>
                  <a:schemeClr val="bg1"/>
                </a:solidFill>
              </a:rPr>
              <a:t>générique. 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79526" y="2291440"/>
            <a:ext cx="2131012" cy="34135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CA" dirty="0">
              <a:solidFill>
                <a:schemeClr val="bg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546942" y="2511734"/>
            <a:ext cx="658192" cy="515963"/>
            <a:chOff x="8482013" y="1017588"/>
            <a:chExt cx="520700" cy="498475"/>
          </a:xfrm>
          <a:solidFill>
            <a:schemeClr val="bg1"/>
          </a:solidFill>
        </p:grpSpPr>
        <p:sp>
          <p:nvSpPr>
            <p:cNvPr id="29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grpFill/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grp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882949" y="3367860"/>
            <a:ext cx="19082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Les environnements de bac de sable</a:t>
            </a:r>
          </a:p>
          <a:p>
            <a:pPr algn="ctr"/>
            <a:r>
              <a:rPr lang="fr-CA" dirty="0" smtClean="0">
                <a:solidFill>
                  <a:schemeClr val="bg1"/>
                </a:solidFill>
              </a:rPr>
              <a:t>permettront </a:t>
            </a:r>
            <a:r>
              <a:rPr lang="fr-CA" dirty="0">
                <a:solidFill>
                  <a:schemeClr val="bg1"/>
                </a:solidFill>
              </a:rPr>
              <a:t>aux utilisateurs </a:t>
            </a:r>
            <a:r>
              <a:rPr lang="fr-CA" dirty="0" smtClean="0">
                <a:solidFill>
                  <a:schemeClr val="bg1"/>
                </a:solidFill>
              </a:rPr>
              <a:t>de tester et de donner leur avis.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9203" y="5754929"/>
            <a:ext cx="80139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CA" dirty="0"/>
              <a:t>Les utilisateurs – dont les employés, les spécialistes des ressources humaines (RH), les conseillers en rémunération, les syndicats et les gestionnaires – seront au cœur de toute nouvelle solution.</a:t>
            </a:r>
            <a:endParaRPr lang="en-CA" dirty="0"/>
          </a:p>
        </p:txBody>
      </p:sp>
      <p:sp>
        <p:nvSpPr>
          <p:cNvPr id="55" name="Freeform 54"/>
          <p:cNvSpPr>
            <a:spLocks noEditPoints="1"/>
          </p:cNvSpPr>
          <p:nvPr/>
        </p:nvSpPr>
        <p:spPr bwMode="auto">
          <a:xfrm rot="15109094" flipH="1" flipV="1">
            <a:off x="8156650" y="5472028"/>
            <a:ext cx="668295" cy="458732"/>
          </a:xfrm>
          <a:custGeom>
            <a:avLst/>
            <a:gdLst>
              <a:gd name="T0" fmla="*/ 257 w 612"/>
              <a:gd name="T1" fmla="*/ 279 h 538"/>
              <a:gd name="T2" fmla="*/ 254 w 612"/>
              <a:gd name="T3" fmla="*/ 398 h 538"/>
              <a:gd name="T4" fmla="*/ 253 w 612"/>
              <a:gd name="T5" fmla="*/ 427 h 538"/>
              <a:gd name="T6" fmla="*/ 232 w 612"/>
              <a:gd name="T7" fmla="*/ 407 h 538"/>
              <a:gd name="T8" fmla="*/ 104 w 612"/>
              <a:gd name="T9" fmla="*/ 287 h 538"/>
              <a:gd name="T10" fmla="*/ 22 w 612"/>
              <a:gd name="T11" fmla="*/ 234 h 538"/>
              <a:gd name="T12" fmla="*/ 0 w 612"/>
              <a:gd name="T13" fmla="*/ 225 h 538"/>
              <a:gd name="T14" fmla="*/ 19 w 612"/>
              <a:gd name="T15" fmla="*/ 212 h 538"/>
              <a:gd name="T16" fmla="*/ 173 w 612"/>
              <a:gd name="T17" fmla="*/ 96 h 538"/>
              <a:gd name="T18" fmla="*/ 243 w 612"/>
              <a:gd name="T19" fmla="*/ 0 h 538"/>
              <a:gd name="T20" fmla="*/ 268 w 612"/>
              <a:gd name="T21" fmla="*/ 5 h 538"/>
              <a:gd name="T22" fmla="*/ 268 w 612"/>
              <a:gd name="T23" fmla="*/ 126 h 538"/>
              <a:gd name="T24" fmla="*/ 522 w 612"/>
              <a:gd name="T25" fmla="*/ 230 h 538"/>
              <a:gd name="T26" fmla="*/ 593 w 612"/>
              <a:gd name="T27" fmla="*/ 342 h 538"/>
              <a:gd name="T28" fmla="*/ 606 w 612"/>
              <a:gd name="T29" fmla="*/ 464 h 538"/>
              <a:gd name="T30" fmla="*/ 569 w 612"/>
              <a:gd name="T31" fmla="*/ 532 h 538"/>
              <a:gd name="T32" fmla="*/ 550 w 612"/>
              <a:gd name="T33" fmla="*/ 538 h 538"/>
              <a:gd name="T34" fmla="*/ 551 w 612"/>
              <a:gd name="T35" fmla="*/ 518 h 538"/>
              <a:gd name="T36" fmla="*/ 460 w 612"/>
              <a:gd name="T37" fmla="*/ 328 h 538"/>
              <a:gd name="T38" fmla="*/ 257 w 612"/>
              <a:gd name="T39" fmla="*/ 279 h 538"/>
              <a:gd name="T40" fmla="*/ 229 w 612"/>
              <a:gd name="T41" fmla="*/ 368 h 538"/>
              <a:gd name="T42" fmla="*/ 232 w 612"/>
              <a:gd name="T43" fmla="*/ 267 h 538"/>
              <a:gd name="T44" fmla="*/ 232 w 612"/>
              <a:gd name="T45" fmla="*/ 256 h 538"/>
              <a:gd name="T46" fmla="*/ 243 w 612"/>
              <a:gd name="T47" fmla="*/ 255 h 538"/>
              <a:gd name="T48" fmla="*/ 474 w 612"/>
              <a:gd name="T49" fmla="*/ 306 h 538"/>
              <a:gd name="T50" fmla="*/ 576 w 612"/>
              <a:gd name="T51" fmla="*/ 478 h 538"/>
              <a:gd name="T52" fmla="*/ 580 w 612"/>
              <a:gd name="T53" fmla="*/ 459 h 538"/>
              <a:gd name="T54" fmla="*/ 568 w 612"/>
              <a:gd name="T55" fmla="*/ 350 h 538"/>
              <a:gd name="T56" fmla="*/ 503 w 612"/>
              <a:gd name="T57" fmla="*/ 248 h 538"/>
              <a:gd name="T58" fmla="*/ 253 w 612"/>
              <a:gd name="T59" fmla="*/ 150 h 538"/>
              <a:gd name="T60" fmla="*/ 242 w 612"/>
              <a:gd name="T61" fmla="*/ 149 h 538"/>
              <a:gd name="T62" fmla="*/ 242 w 612"/>
              <a:gd name="T63" fmla="*/ 138 h 538"/>
              <a:gd name="T64" fmla="*/ 242 w 612"/>
              <a:gd name="T65" fmla="*/ 54 h 538"/>
              <a:gd name="T66" fmla="*/ 189 w 612"/>
              <a:gd name="T67" fmla="*/ 117 h 538"/>
              <a:gd name="T68" fmla="*/ 52 w 612"/>
              <a:gd name="T69" fmla="*/ 220 h 538"/>
              <a:gd name="T70" fmla="*/ 122 w 612"/>
              <a:gd name="T71" fmla="*/ 268 h 538"/>
              <a:gd name="T72" fmla="*/ 229 w 612"/>
              <a:gd name="T73" fmla="*/ 36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2" h="538">
                <a:moveTo>
                  <a:pt x="257" y="279"/>
                </a:moveTo>
                <a:cubicBezTo>
                  <a:pt x="254" y="398"/>
                  <a:pt x="254" y="398"/>
                  <a:pt x="254" y="398"/>
                </a:cubicBezTo>
                <a:cubicBezTo>
                  <a:pt x="253" y="427"/>
                  <a:pt x="253" y="427"/>
                  <a:pt x="253" y="427"/>
                </a:cubicBezTo>
                <a:cubicBezTo>
                  <a:pt x="232" y="407"/>
                  <a:pt x="232" y="407"/>
                  <a:pt x="232" y="407"/>
                </a:cubicBezTo>
                <a:cubicBezTo>
                  <a:pt x="231" y="407"/>
                  <a:pt x="147" y="326"/>
                  <a:pt x="104" y="287"/>
                </a:cubicBezTo>
                <a:cubicBezTo>
                  <a:pt x="63" y="250"/>
                  <a:pt x="22" y="234"/>
                  <a:pt x="22" y="234"/>
                </a:cubicBezTo>
                <a:cubicBezTo>
                  <a:pt x="0" y="225"/>
                  <a:pt x="0" y="225"/>
                  <a:pt x="0" y="225"/>
                </a:cubicBezTo>
                <a:cubicBezTo>
                  <a:pt x="19" y="212"/>
                  <a:pt x="19" y="212"/>
                  <a:pt x="19" y="212"/>
                </a:cubicBezTo>
                <a:cubicBezTo>
                  <a:pt x="19" y="211"/>
                  <a:pt x="132" y="129"/>
                  <a:pt x="173" y="96"/>
                </a:cubicBezTo>
                <a:cubicBezTo>
                  <a:pt x="212" y="65"/>
                  <a:pt x="243" y="0"/>
                  <a:pt x="243" y="0"/>
                </a:cubicBezTo>
                <a:cubicBezTo>
                  <a:pt x="268" y="5"/>
                  <a:pt x="268" y="5"/>
                  <a:pt x="268" y="5"/>
                </a:cubicBezTo>
                <a:cubicBezTo>
                  <a:pt x="268" y="126"/>
                  <a:pt x="268" y="126"/>
                  <a:pt x="268" y="126"/>
                </a:cubicBezTo>
                <a:cubicBezTo>
                  <a:pt x="310" y="133"/>
                  <a:pt x="454" y="160"/>
                  <a:pt x="522" y="230"/>
                </a:cubicBezTo>
                <a:cubicBezTo>
                  <a:pt x="557" y="266"/>
                  <a:pt x="580" y="305"/>
                  <a:pt x="593" y="342"/>
                </a:cubicBezTo>
                <a:cubicBezTo>
                  <a:pt x="610" y="389"/>
                  <a:pt x="612" y="433"/>
                  <a:pt x="606" y="464"/>
                </a:cubicBezTo>
                <a:cubicBezTo>
                  <a:pt x="594" y="523"/>
                  <a:pt x="569" y="531"/>
                  <a:pt x="569" y="532"/>
                </a:cubicBezTo>
                <a:cubicBezTo>
                  <a:pt x="550" y="538"/>
                  <a:pt x="550" y="538"/>
                  <a:pt x="550" y="538"/>
                </a:cubicBezTo>
                <a:cubicBezTo>
                  <a:pt x="551" y="518"/>
                  <a:pt x="551" y="518"/>
                  <a:pt x="551" y="518"/>
                </a:cubicBezTo>
                <a:cubicBezTo>
                  <a:pt x="551" y="518"/>
                  <a:pt x="561" y="392"/>
                  <a:pt x="460" y="328"/>
                </a:cubicBezTo>
                <a:cubicBezTo>
                  <a:pt x="376" y="275"/>
                  <a:pt x="288" y="277"/>
                  <a:pt x="257" y="279"/>
                </a:cubicBezTo>
                <a:moveTo>
                  <a:pt x="229" y="368"/>
                </a:moveTo>
                <a:cubicBezTo>
                  <a:pt x="232" y="267"/>
                  <a:pt x="232" y="267"/>
                  <a:pt x="232" y="267"/>
                </a:cubicBezTo>
                <a:cubicBezTo>
                  <a:pt x="232" y="256"/>
                  <a:pt x="232" y="256"/>
                  <a:pt x="232" y="256"/>
                </a:cubicBezTo>
                <a:cubicBezTo>
                  <a:pt x="243" y="255"/>
                  <a:pt x="243" y="255"/>
                  <a:pt x="243" y="255"/>
                </a:cubicBezTo>
                <a:cubicBezTo>
                  <a:pt x="243" y="255"/>
                  <a:pt x="363" y="235"/>
                  <a:pt x="474" y="306"/>
                </a:cubicBezTo>
                <a:cubicBezTo>
                  <a:pt x="549" y="353"/>
                  <a:pt x="570" y="430"/>
                  <a:pt x="576" y="478"/>
                </a:cubicBezTo>
                <a:cubicBezTo>
                  <a:pt x="577" y="473"/>
                  <a:pt x="579" y="466"/>
                  <a:pt x="580" y="459"/>
                </a:cubicBezTo>
                <a:cubicBezTo>
                  <a:pt x="586" y="432"/>
                  <a:pt x="584" y="393"/>
                  <a:pt x="568" y="350"/>
                </a:cubicBezTo>
                <a:cubicBezTo>
                  <a:pt x="556" y="317"/>
                  <a:pt x="536" y="281"/>
                  <a:pt x="503" y="248"/>
                </a:cubicBezTo>
                <a:cubicBezTo>
                  <a:pt x="430" y="173"/>
                  <a:pt x="254" y="151"/>
                  <a:pt x="253" y="150"/>
                </a:cubicBezTo>
                <a:cubicBezTo>
                  <a:pt x="242" y="149"/>
                  <a:pt x="242" y="149"/>
                  <a:pt x="242" y="149"/>
                </a:cubicBezTo>
                <a:cubicBezTo>
                  <a:pt x="242" y="138"/>
                  <a:pt x="242" y="138"/>
                  <a:pt x="242" y="138"/>
                </a:cubicBezTo>
                <a:cubicBezTo>
                  <a:pt x="242" y="54"/>
                  <a:pt x="242" y="54"/>
                  <a:pt x="242" y="54"/>
                </a:cubicBezTo>
                <a:cubicBezTo>
                  <a:pt x="228" y="76"/>
                  <a:pt x="210" y="100"/>
                  <a:pt x="189" y="117"/>
                </a:cubicBezTo>
                <a:cubicBezTo>
                  <a:pt x="158" y="142"/>
                  <a:pt x="86" y="195"/>
                  <a:pt x="52" y="220"/>
                </a:cubicBezTo>
                <a:cubicBezTo>
                  <a:pt x="69" y="229"/>
                  <a:pt x="95" y="244"/>
                  <a:pt x="122" y="268"/>
                </a:cubicBezTo>
                <a:cubicBezTo>
                  <a:pt x="152" y="295"/>
                  <a:pt x="201" y="342"/>
                  <a:pt x="229" y="368"/>
                </a:cubicBezTo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5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7524" y="260648"/>
            <a:ext cx="5432982" cy="446622"/>
          </a:xfrm>
        </p:spPr>
        <p:txBody>
          <a:bodyPr/>
          <a:lstStyle/>
          <a:p>
            <a:r>
              <a:rPr lang="fr-CA" b="1" dirty="0"/>
              <a:t>La mobilisation est intégrée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784182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25"/>
          <p:cNvSpPr>
            <a:spLocks noEditPoints="1"/>
          </p:cNvSpPr>
          <p:nvPr/>
        </p:nvSpPr>
        <p:spPr bwMode="auto">
          <a:xfrm>
            <a:off x="4283968" y="1111540"/>
            <a:ext cx="4131014" cy="3816424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F0F2F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257" y="1493672"/>
            <a:ext cx="7908837" cy="980026"/>
          </a:xfrm>
        </p:spPr>
        <p:txBody>
          <a:bodyPr/>
          <a:lstStyle/>
          <a:p>
            <a:pPr algn="r"/>
            <a:r>
              <a:rPr lang="en-US" sz="6000" b="1" dirty="0" smtClean="0"/>
              <a:t>APPROVISIONNEMENT</a:t>
            </a:r>
            <a:endParaRPr lang="en-CA" sz="6000" b="1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073818" y="2918334"/>
            <a:ext cx="70447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800" dirty="0"/>
              <a:t>Nous mobilisons différemment l’industrie afin de trouver les meilleures options pour une nouvelle solution de RH et de paye.</a:t>
            </a:r>
            <a:endParaRPr lang="en-CA" sz="28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058336" y="2035752"/>
            <a:ext cx="7188758" cy="1033207"/>
          </a:xfrm>
          <a:prstGeom prst="rect">
            <a:avLst/>
          </a:prstGeom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6600" b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7200" b="1" dirty="0" smtClean="0"/>
              <a:t>AGILE</a:t>
            </a:r>
            <a:endParaRPr lang="en-CA" sz="7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4897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6366|-13593164|-13155766|-3334100|-3351552|Treasury Board&quot;,&quot;Id&quot;:&quot;5bb51fe74144351d6cf0c4e8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1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TextColor&quot;:{&quot;ColorIndex&quot;:1,&quot;ColorModifier&quot;:0,&quot;BrightnessModifier&quot;:0}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TextColor&quot;:{&quot;ColorIndex&quot;:1,&quot;ColorModifier&quot;:0,&quot;BrightnessModifier&quot;:0}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2,&quot;ColorModifier&quot;:0,&quot;BrightnessModifier&quot;:0}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IsSmartGrid&quot;:false,&quot;FillColor&quot;:{&quot;ColorIndex&quot;:1,&quot;ColorModifier&quot;:0}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2,&quot;ColorModifier&quot;:0,&quot;BrightnessModifier&quot;:0}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TextColor&quot;:{&quot;ColorIndex&quot;:1,&quot;ColorModifier&quot;:0,&quot;BrightnessModifier&quot;:0}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TextColor&quot;:{&quot;ColorIndex&quot;:1,&quot;ColorModifier&quot;:0,&quot;BrightnessModifier&quot;:0}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TextColor&quot;:{&quot;ColorIndex&quot;:5,&quot;ColorModifier&quot;:2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10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1178</Words>
  <Application>Microsoft Office PowerPoint</Application>
  <PresentationFormat>On-screen Show (4:3)</PresentationFormat>
  <Paragraphs>170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Malgun Gothic</vt:lpstr>
      <vt:lpstr>Arial</vt:lpstr>
      <vt:lpstr>Arial</vt:lpstr>
      <vt:lpstr>Calibri</vt:lpstr>
      <vt:lpstr>Wingdings</vt:lpstr>
      <vt:lpstr>Office Theme</vt:lpstr>
      <vt:lpstr>Prochaine génération en matière  de ressources humaines et de rémunération</vt:lpstr>
      <vt:lpstr>NOUVELLE APPROACHE</vt:lpstr>
      <vt:lpstr>PowerPoint Presentation</vt:lpstr>
      <vt:lpstr>PowerPoint Presentation</vt:lpstr>
      <vt:lpstr>PowerPoint Presentation</vt:lpstr>
      <vt:lpstr>AXÉ SUR LES PERSONNES</vt:lpstr>
      <vt:lpstr>PowerPoint Presentation</vt:lpstr>
      <vt:lpstr>PowerPoint Presentation</vt:lpstr>
      <vt:lpstr>APPROVISIONNEMENT</vt:lpstr>
      <vt:lpstr>PowerPoint Presentation</vt:lpstr>
      <vt:lpstr>PowerPoint Presentation</vt:lpstr>
      <vt:lpstr>PowerPoint Presentation</vt:lpstr>
      <vt:lpstr>QUOI DE NEUF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Bernardo, Amanda</cp:lastModifiedBy>
  <cp:revision>157</cp:revision>
  <cp:lastPrinted>2015-12-14T14:59:28Z</cp:lastPrinted>
  <dcterms:created xsi:type="dcterms:W3CDTF">2015-11-06T15:38:40Z</dcterms:created>
  <dcterms:modified xsi:type="dcterms:W3CDTF">2018-10-03T20:00:39Z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31bdc3aa-23e3-41d6-99ae-71e8daa627e3</vt:lpwstr>
  </property>
  <property fmtid="{D5CDD505-2E9C-101B-9397-08002B2CF9AE}" pid="3" name="TBSSCTCLASSIFICATION">
    <vt:lpwstr>No Classification Selected</vt:lpwstr>
  </property>
  <property fmtid="{D5CDD505-2E9C-101B-9397-08002B2CF9AE}" pid="4" name="SECCLASS">
    <vt:lpwstr>CLASSN</vt:lpwstr>
  </property>
</Properties>
</file>