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263" r:id="rId6"/>
    <p:sldId id="265" r:id="rId7"/>
    <p:sldId id="289" r:id="rId8"/>
    <p:sldId id="298" r:id="rId9"/>
    <p:sldId id="299" r:id="rId10"/>
    <p:sldId id="300" r:id="rId11"/>
    <p:sldId id="304" r:id="rId12"/>
    <p:sldId id="268" r:id="rId13"/>
    <p:sldId id="305" r:id="rId14"/>
    <p:sldId id="306" r:id="rId15"/>
    <p:sldId id="271" r:id="rId16"/>
    <p:sldId id="307" r:id="rId17"/>
    <p:sldId id="308" r:id="rId18"/>
    <p:sldId id="309" r:id="rId19"/>
    <p:sldId id="276" r:id="rId20"/>
    <p:sldId id="310" r:id="rId21"/>
    <p:sldId id="311" r:id="rId22"/>
    <p:sldId id="312" r:id="rId23"/>
    <p:sldId id="280" r:id="rId24"/>
    <p:sldId id="313" r:id="rId25"/>
    <p:sldId id="282" r:id="rId26"/>
    <p:sldId id="283" r:id="rId27"/>
    <p:sldId id="314" r:id="rId28"/>
    <p:sldId id="315" r:id="rId29"/>
    <p:sldId id="316" r:id="rId30"/>
    <p:sldId id="287" r:id="rId31"/>
    <p:sldId id="288" r:id="rId32"/>
    <p:sldId id="295" r:id="rId33"/>
  </p:sldIdLst>
  <p:sldSz cx="12192000" cy="6858000"/>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3A5401-4DA7-2227-B026-208D4275933A}" name="Langlois, Marc (he/him, il)" initials="LM(i" userId="S::MLANGLOI@tbs-sct.gc.ca::164a3a90-f401-4a5f-ab82-17153630cf54" providerId="AD"/>
  <p188:author id="{795FA715-D659-F750-FF27-6103E43F0980}" name="Gagnon, Annie" initials="AG" userId="S::AGAGNON@tbs-sct.gc.ca::19d025f0-fc1f-4981-879a-a1e40859f333" providerId="AD"/>
  <p188:author id="{75990657-07F7-DA30-7E97-9D6F3C1F39B1}" name="Dakin, Nathalie" initials="ND" userId="S::NDAKIN@tbs-sct.gc.ca::37239000-99f9-4334-875b-e3f98b3a5e31" providerId="AD"/>
  <p188:author id="{EEF7DCA3-2F64-11D3-4E85-C4E2C52C99D5}" name="Parriag, Natasha (she/her, elle)" initials="Pe" userId="S::nparriag@tbs-sct.gc.ca::ead6a9c7-4109-4e76-8d9d-c695b449a344" providerId="AD"/>
  <p188:author id="{1A9BDBD6-EB33-6643-A95D-963BEA3C223B}" name="Roberge, Michelle-Sophie" initials="RMS" userId="S::MRoberge@tbs-sct.gc.ca::504d58c0-2ff7-477b-8391-759d526daed0" providerId="AD"/>
  <p188:author id="{E12E05EF-3DD8-0844-7E9B-F266C4DB5F9E}" name="Wesley-James, Michael (he/him, il)" initials="MW" userId="S::MWESJAMES@tbs-sct.gc.ca::07aeff9f-a14c-453c-a0f2-34e0297dc17c" providerId="AD"/>
  <p188:author id="{B80593FA-227A-1FF4-D9E2-EA0E888916E7}" name="Rossell, Paola" initials="" userId="S::PROSSELL@tbs-sct.gc.ca::cca7c288-91d8-446f-838a-5036f09488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8"/>
    <a:srgbClr val="A6D8E7"/>
    <a:srgbClr val="597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39CE09-ED0D-7E35-C497-01974C1C6B50}" v="31" dt="2024-06-10T17:40:20.027"/>
  </p1510:revLst>
</p1510:revInfo>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2160"/>
        <p:guide orient="horz" pos="482"/>
        <p:guide orient="horz" pos="300"/>
        <p:guide orient="horz" pos="572"/>
        <p:guide pos="3840"/>
        <p:guide pos="66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2024-06-11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2024-06-11</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a:effectLst/>
            </a:endParaRPr>
          </a:p>
          <a:p>
            <a:pPr marL="742950" marR="0" lvl="1" indent="-285750">
              <a:spcBef>
                <a:spcPts val="0"/>
              </a:spcBef>
              <a:spcAft>
                <a:spcPts val="0"/>
              </a:spcAft>
              <a:buFont typeface="Symbol" panose="05050102010706020507" pitchFamily="18" charset="2"/>
              <a:buChar char=""/>
            </a:pPr>
            <a:r>
              <a:rPr lang="fr-CA" sz="1100">
                <a:effectLst/>
                <a:latin typeface="Aptos" panose="020B0004020202020204" pitchFamily="34" charset="0"/>
                <a:ea typeface="Times New Roman" panose="02020603050405020304" pitchFamily="18" charset="0"/>
                <a:cs typeface="Aptos" panose="020B0004020202020204" pitchFamily="34" charset="0"/>
              </a:rPr>
              <a:t>Le groupe de travail utilise l’acronyme « 2ELGBTQI+ » pour faire référence aux travailleurs qui sont des personnes bispirituelles, lesbiennes, gaies, bisexuelles, transgenres, queers, intersexuées ou ayant une autre identité de genre ou de sexe. Le gouvernement du Canada a utilisé le langage de la communauté 2ELGBTQI+ dans son annonce de décembre 2023 pour qu’il corresponde à la terminologie employée dans le plan d’action fédéral 2ELGBTQI+ du Canada.</a:t>
            </a:r>
            <a:endParaRPr lang="en-US" sz="1100">
              <a:effectLst/>
              <a:latin typeface="Aptos" panose="020B0004020202020204" pitchFamily="34" charset="0"/>
              <a:ea typeface="Aptos" panose="020B0004020202020204" pitchFamily="34" charset="0"/>
              <a:cs typeface="Aptos" panose="020B0004020202020204" pitchFamily="34" charset="0"/>
            </a:endParaRPr>
          </a:p>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2573324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295467" y="2127978"/>
            <a:ext cx="9585011"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240704" y="2889262"/>
            <a:ext cx="5528733"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336714" y="3104964"/>
            <a:ext cx="5512513"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336715" y="4155922"/>
            <a:ext cx="4148667" cy="2931033"/>
          </a:xfrm>
          <a:prstGeom prst="rect">
            <a:avLst/>
          </a:prstGeom>
        </p:spPr>
      </p:pic>
      <p:sp>
        <p:nvSpPr>
          <p:cNvPr id="13"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9283025" y="563605"/>
            <a:ext cx="29083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 name="Freeform 14"/>
          <p:cNvSpPr>
            <a:spLocks/>
          </p:cNvSpPr>
          <p:nvPr userDrawn="1"/>
        </p:nvSpPr>
        <p:spPr bwMode="auto">
          <a:xfrm>
            <a:off x="9105225" y="563605"/>
            <a:ext cx="368300"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 name="Freeform 13"/>
          <p:cNvSpPr>
            <a:spLocks/>
          </p:cNvSpPr>
          <p:nvPr userDrawn="1"/>
        </p:nvSpPr>
        <p:spPr bwMode="auto">
          <a:xfrm>
            <a:off x="-677" y="563605"/>
            <a:ext cx="9309101"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2034" y="911006"/>
            <a:ext cx="5687644"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493" y="806229"/>
            <a:ext cx="2094235" cy="484291"/>
          </a:xfrm>
          <a:prstGeom prst="rect">
            <a:avLst/>
          </a:prstGeom>
        </p:spPr>
      </p:pic>
      <p:sp>
        <p:nvSpPr>
          <p:cNvPr id="21"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2434641" y="4617626"/>
            <a:ext cx="7309764"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2429205" y="1196752"/>
            <a:ext cx="73152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2429206" y="4617133"/>
            <a:ext cx="6095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12192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6223590" y="841785"/>
            <a:ext cx="5968409"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5982587"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245731" y="3413534"/>
            <a:ext cx="5736856"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6223592" y="4637498"/>
            <a:ext cx="2895445"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9360040" y="4637498"/>
            <a:ext cx="283196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5982587" y="4637498"/>
            <a:ext cx="241004"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0" name="Rectangle 9"/>
          <p:cNvSpPr/>
          <p:nvPr userDrawn="1"/>
        </p:nvSpPr>
        <p:spPr>
          <a:xfrm>
            <a:off x="5982587" y="841785"/>
            <a:ext cx="241004"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1" name="Rectangle 10"/>
          <p:cNvSpPr/>
          <p:nvPr userDrawn="1"/>
        </p:nvSpPr>
        <p:spPr>
          <a:xfrm>
            <a:off x="4727" y="3413534"/>
            <a:ext cx="241004"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3" name="Slide Number Placeholder 5"/>
          <p:cNvSpPr>
            <a:spLocks noGrp="1"/>
          </p:cNvSpPr>
          <p:nvPr>
            <p:ph type="sldNum" sz="quarter" idx="15"/>
          </p:nvPr>
        </p:nvSpPr>
        <p:spPr>
          <a:xfrm>
            <a:off x="8737600" y="6356351"/>
            <a:ext cx="2844800" cy="365125"/>
          </a:xfrm>
        </p:spPr>
        <p:txBody>
          <a:bodyPr/>
          <a:lstStyle/>
          <a:p>
            <a:fld id="{32D4B517-E49B-41B6-9DBC-23634E0F1CDC}" type="slidenum">
              <a:rPr lang="en-CA" smtClean="0"/>
              <a:t>‹#›</a:t>
            </a:fld>
            <a:endParaRPr lang="en-CA"/>
          </a:p>
        </p:txBody>
      </p:sp>
      <p:sp>
        <p:nvSpPr>
          <p:cNvPr id="8" name="Rectangle 7"/>
          <p:cNvSpPr/>
          <p:nvPr userDrawn="1"/>
        </p:nvSpPr>
        <p:spPr>
          <a:xfrm>
            <a:off x="9119037" y="4637496"/>
            <a:ext cx="241004"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88568" y="728700"/>
            <a:ext cx="2304256" cy="3046988"/>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5414" y="5090395"/>
            <a:ext cx="9940377" cy="1124008"/>
          </a:xfrm>
          <a:prstGeom prst="rect">
            <a:avLst/>
          </a:prstGeom>
        </p:spPr>
      </p:pic>
      <p:grpSp>
        <p:nvGrpSpPr>
          <p:cNvPr id="338" name="Group 337"/>
          <p:cNvGrpSpPr/>
          <p:nvPr userDrawn="1"/>
        </p:nvGrpSpPr>
        <p:grpSpPr>
          <a:xfrm>
            <a:off x="7135575" y="5109415"/>
            <a:ext cx="543951"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1</a:t>
              </a:r>
            </a:p>
          </p:txBody>
        </p:sp>
      </p:grpSp>
      <p:grpSp>
        <p:nvGrpSpPr>
          <p:cNvPr id="341" name="Group 340"/>
          <p:cNvGrpSpPr/>
          <p:nvPr userDrawn="1"/>
        </p:nvGrpSpPr>
        <p:grpSpPr>
          <a:xfrm>
            <a:off x="3266170" y="5437287"/>
            <a:ext cx="543951"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2</a:t>
              </a:r>
            </a:p>
          </p:txBody>
        </p:sp>
      </p:grpSp>
      <p:grpSp>
        <p:nvGrpSpPr>
          <p:cNvPr id="344" name="Group 343"/>
          <p:cNvGrpSpPr/>
          <p:nvPr userDrawn="1"/>
        </p:nvGrpSpPr>
        <p:grpSpPr>
          <a:xfrm>
            <a:off x="497563" y="5821806"/>
            <a:ext cx="543951"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3</a:t>
              </a:r>
            </a:p>
          </p:txBody>
        </p:sp>
      </p:grpSp>
      <p:sp>
        <p:nvSpPr>
          <p:cNvPr id="14" name="Freeform 5"/>
          <p:cNvSpPr>
            <a:spLocks/>
          </p:cNvSpPr>
          <p:nvPr userDrawn="1"/>
        </p:nvSpPr>
        <p:spPr bwMode="auto">
          <a:xfrm>
            <a:off x="6432551" y="654051"/>
            <a:ext cx="442384"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 name="Group 14"/>
          <p:cNvGrpSpPr/>
          <p:nvPr userDrawn="1"/>
        </p:nvGrpSpPr>
        <p:grpSpPr>
          <a:xfrm>
            <a:off x="8405285" y="2513013"/>
            <a:ext cx="370417"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8" name="Freeform 8"/>
          <p:cNvSpPr>
            <a:spLocks/>
          </p:cNvSpPr>
          <p:nvPr userDrawn="1"/>
        </p:nvSpPr>
        <p:spPr bwMode="auto">
          <a:xfrm>
            <a:off x="7143751" y="2949576"/>
            <a:ext cx="194733"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 name="Freeform 9"/>
          <p:cNvSpPr>
            <a:spLocks/>
          </p:cNvSpPr>
          <p:nvPr userDrawn="1"/>
        </p:nvSpPr>
        <p:spPr bwMode="auto">
          <a:xfrm>
            <a:off x="7065433" y="3125788"/>
            <a:ext cx="3556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 name="Freeform 10"/>
          <p:cNvSpPr>
            <a:spLocks/>
          </p:cNvSpPr>
          <p:nvPr userDrawn="1"/>
        </p:nvSpPr>
        <p:spPr bwMode="auto">
          <a:xfrm>
            <a:off x="7029451" y="2998789"/>
            <a:ext cx="423333"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 name="Freeform 11"/>
          <p:cNvSpPr>
            <a:spLocks noEditPoints="1"/>
          </p:cNvSpPr>
          <p:nvPr userDrawn="1"/>
        </p:nvSpPr>
        <p:spPr bwMode="auto">
          <a:xfrm>
            <a:off x="6989233" y="739775"/>
            <a:ext cx="43180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 name="Freeform 12"/>
          <p:cNvSpPr>
            <a:spLocks/>
          </p:cNvSpPr>
          <p:nvPr userDrawn="1"/>
        </p:nvSpPr>
        <p:spPr bwMode="auto">
          <a:xfrm>
            <a:off x="5659967" y="758825"/>
            <a:ext cx="575733"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 name="Freeform 13"/>
          <p:cNvSpPr>
            <a:spLocks noEditPoints="1"/>
          </p:cNvSpPr>
          <p:nvPr userDrawn="1"/>
        </p:nvSpPr>
        <p:spPr bwMode="auto">
          <a:xfrm>
            <a:off x="3898900" y="1303338"/>
            <a:ext cx="391584"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4" name="Group 23"/>
          <p:cNvGrpSpPr/>
          <p:nvPr userDrawn="1"/>
        </p:nvGrpSpPr>
        <p:grpSpPr>
          <a:xfrm>
            <a:off x="4599518" y="692150"/>
            <a:ext cx="884767"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2" name="Freeform 21"/>
          <p:cNvSpPr>
            <a:spLocks noEditPoints="1"/>
          </p:cNvSpPr>
          <p:nvPr userDrawn="1"/>
        </p:nvSpPr>
        <p:spPr bwMode="auto">
          <a:xfrm>
            <a:off x="7543801" y="2987675"/>
            <a:ext cx="469900"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3" name="Freeform 22"/>
          <p:cNvSpPr>
            <a:spLocks noEditPoints="1"/>
          </p:cNvSpPr>
          <p:nvPr userDrawn="1"/>
        </p:nvSpPr>
        <p:spPr bwMode="auto">
          <a:xfrm>
            <a:off x="5731934" y="2392364"/>
            <a:ext cx="596900"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4" name="Group 33"/>
          <p:cNvGrpSpPr/>
          <p:nvPr userDrawn="1"/>
        </p:nvGrpSpPr>
        <p:grpSpPr>
          <a:xfrm>
            <a:off x="8085667" y="1249364"/>
            <a:ext cx="514351"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8" name="Freeform 26"/>
          <p:cNvSpPr>
            <a:spLocks/>
          </p:cNvSpPr>
          <p:nvPr userDrawn="1"/>
        </p:nvSpPr>
        <p:spPr bwMode="auto">
          <a:xfrm>
            <a:off x="5710767" y="1782763"/>
            <a:ext cx="474133"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9" name="Group 38"/>
          <p:cNvGrpSpPr/>
          <p:nvPr userDrawn="1"/>
        </p:nvGrpSpPr>
        <p:grpSpPr>
          <a:xfrm>
            <a:off x="8151285" y="3044825"/>
            <a:ext cx="613833"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43" name="Group 42"/>
          <p:cNvGrpSpPr/>
          <p:nvPr userDrawn="1"/>
        </p:nvGrpSpPr>
        <p:grpSpPr>
          <a:xfrm>
            <a:off x="6426201" y="1831976"/>
            <a:ext cx="582084"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59" name="Group 58"/>
          <p:cNvGrpSpPr/>
          <p:nvPr userDrawn="1"/>
        </p:nvGrpSpPr>
        <p:grpSpPr>
          <a:xfrm>
            <a:off x="7116234" y="1831976"/>
            <a:ext cx="599017"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75" name="Freeform 60"/>
          <p:cNvSpPr>
            <a:spLocks noEditPoints="1"/>
          </p:cNvSpPr>
          <p:nvPr userDrawn="1"/>
        </p:nvSpPr>
        <p:spPr bwMode="auto">
          <a:xfrm>
            <a:off x="7493000" y="966788"/>
            <a:ext cx="287867"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6" name="Freeform 61"/>
          <p:cNvSpPr>
            <a:spLocks noEditPoints="1"/>
          </p:cNvSpPr>
          <p:nvPr userDrawn="1"/>
        </p:nvSpPr>
        <p:spPr bwMode="auto">
          <a:xfrm>
            <a:off x="7353301" y="1319213"/>
            <a:ext cx="402167"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7" name="Freeform 62"/>
          <p:cNvSpPr>
            <a:spLocks/>
          </p:cNvSpPr>
          <p:nvPr userDrawn="1"/>
        </p:nvSpPr>
        <p:spPr bwMode="auto">
          <a:xfrm>
            <a:off x="5437717" y="1295400"/>
            <a:ext cx="3556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8" name="Oval 63"/>
          <p:cNvSpPr>
            <a:spLocks noChangeArrowheads="1"/>
          </p:cNvSpPr>
          <p:nvPr userDrawn="1"/>
        </p:nvSpPr>
        <p:spPr bwMode="auto">
          <a:xfrm>
            <a:off x="5545667" y="1589089"/>
            <a:ext cx="118533"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79" name="Group 78"/>
          <p:cNvGrpSpPr/>
          <p:nvPr userDrawn="1"/>
        </p:nvGrpSpPr>
        <p:grpSpPr>
          <a:xfrm>
            <a:off x="3712634" y="1724025"/>
            <a:ext cx="433917"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4" name="Group 83"/>
          <p:cNvGrpSpPr/>
          <p:nvPr userDrawn="1"/>
        </p:nvGrpSpPr>
        <p:grpSpPr>
          <a:xfrm>
            <a:off x="4258733" y="1724026"/>
            <a:ext cx="340784"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9" name="Group 88"/>
          <p:cNvGrpSpPr/>
          <p:nvPr userDrawn="1"/>
        </p:nvGrpSpPr>
        <p:grpSpPr>
          <a:xfrm>
            <a:off x="8240184" y="1743075"/>
            <a:ext cx="626533"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98" name="Freeform 80"/>
          <p:cNvSpPr>
            <a:spLocks/>
          </p:cNvSpPr>
          <p:nvPr userDrawn="1"/>
        </p:nvSpPr>
        <p:spPr bwMode="auto">
          <a:xfrm>
            <a:off x="8528051" y="754063"/>
            <a:ext cx="366184"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99" name="Group 98"/>
          <p:cNvGrpSpPr/>
          <p:nvPr userDrawn="1"/>
        </p:nvGrpSpPr>
        <p:grpSpPr>
          <a:xfrm>
            <a:off x="6608234" y="2465389"/>
            <a:ext cx="607484"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08" name="Freeform 89"/>
          <p:cNvSpPr>
            <a:spLocks noEditPoints="1"/>
          </p:cNvSpPr>
          <p:nvPr userDrawn="1"/>
        </p:nvSpPr>
        <p:spPr bwMode="auto">
          <a:xfrm>
            <a:off x="6813551" y="1287464"/>
            <a:ext cx="3556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9" name="Freeform 92"/>
          <p:cNvSpPr>
            <a:spLocks/>
          </p:cNvSpPr>
          <p:nvPr userDrawn="1"/>
        </p:nvSpPr>
        <p:spPr bwMode="auto">
          <a:xfrm>
            <a:off x="6015567" y="977901"/>
            <a:ext cx="520700"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0" name="Freeform 93"/>
          <p:cNvSpPr>
            <a:spLocks/>
          </p:cNvSpPr>
          <p:nvPr userDrawn="1"/>
        </p:nvSpPr>
        <p:spPr bwMode="auto">
          <a:xfrm>
            <a:off x="3852334" y="2655888"/>
            <a:ext cx="524933"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1" name="Freeform 94"/>
          <p:cNvSpPr>
            <a:spLocks noEditPoints="1"/>
          </p:cNvSpPr>
          <p:nvPr userDrawn="1"/>
        </p:nvSpPr>
        <p:spPr bwMode="auto">
          <a:xfrm>
            <a:off x="2611968" y="1349376"/>
            <a:ext cx="309033"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12" name="Group 111"/>
          <p:cNvGrpSpPr/>
          <p:nvPr userDrawn="1"/>
        </p:nvGrpSpPr>
        <p:grpSpPr>
          <a:xfrm>
            <a:off x="7909984" y="708026"/>
            <a:ext cx="484717"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16" name="Group 115"/>
          <p:cNvGrpSpPr/>
          <p:nvPr userDrawn="1"/>
        </p:nvGrpSpPr>
        <p:grpSpPr>
          <a:xfrm>
            <a:off x="4542367" y="1298575"/>
            <a:ext cx="704851"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20" name="Group 119"/>
          <p:cNvGrpSpPr/>
          <p:nvPr userDrawn="1"/>
        </p:nvGrpSpPr>
        <p:grpSpPr>
          <a:xfrm>
            <a:off x="2849034" y="796926"/>
            <a:ext cx="683684"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24" name="Freeform 104"/>
          <p:cNvSpPr>
            <a:spLocks/>
          </p:cNvSpPr>
          <p:nvPr userDrawn="1"/>
        </p:nvSpPr>
        <p:spPr bwMode="auto">
          <a:xfrm>
            <a:off x="5789084" y="2867026"/>
            <a:ext cx="48260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5" name="Freeform 105"/>
          <p:cNvSpPr>
            <a:spLocks/>
          </p:cNvSpPr>
          <p:nvPr userDrawn="1"/>
        </p:nvSpPr>
        <p:spPr bwMode="auto">
          <a:xfrm>
            <a:off x="5124451" y="2578101"/>
            <a:ext cx="503767"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6" name="Freeform 106"/>
          <p:cNvSpPr>
            <a:spLocks noEditPoints="1"/>
          </p:cNvSpPr>
          <p:nvPr userDrawn="1"/>
        </p:nvSpPr>
        <p:spPr bwMode="auto">
          <a:xfrm>
            <a:off x="2561167" y="2184400"/>
            <a:ext cx="503767"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7" name="Freeform 107"/>
          <p:cNvSpPr>
            <a:spLocks noEditPoints="1"/>
          </p:cNvSpPr>
          <p:nvPr userDrawn="1"/>
        </p:nvSpPr>
        <p:spPr bwMode="auto">
          <a:xfrm>
            <a:off x="4883151" y="1847850"/>
            <a:ext cx="704851"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8" name="Freeform 108"/>
          <p:cNvSpPr>
            <a:spLocks/>
          </p:cNvSpPr>
          <p:nvPr userDrawn="1"/>
        </p:nvSpPr>
        <p:spPr bwMode="auto">
          <a:xfrm>
            <a:off x="2504017" y="1712913"/>
            <a:ext cx="7112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9" name="Freeform 109"/>
          <p:cNvSpPr>
            <a:spLocks noEditPoints="1"/>
          </p:cNvSpPr>
          <p:nvPr userDrawn="1"/>
        </p:nvSpPr>
        <p:spPr bwMode="auto">
          <a:xfrm>
            <a:off x="3708401" y="735014"/>
            <a:ext cx="664633"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30" name="Group 129"/>
          <p:cNvGrpSpPr/>
          <p:nvPr userDrawn="1"/>
        </p:nvGrpSpPr>
        <p:grpSpPr>
          <a:xfrm>
            <a:off x="4491567" y="2287589"/>
            <a:ext cx="493184"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34" name="Freeform 113"/>
          <p:cNvSpPr>
            <a:spLocks/>
          </p:cNvSpPr>
          <p:nvPr userDrawn="1"/>
        </p:nvSpPr>
        <p:spPr bwMode="auto">
          <a:xfrm>
            <a:off x="3234267" y="1492250"/>
            <a:ext cx="427567"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5" name="Freeform 114"/>
          <p:cNvSpPr>
            <a:spLocks/>
          </p:cNvSpPr>
          <p:nvPr userDrawn="1"/>
        </p:nvSpPr>
        <p:spPr bwMode="auto">
          <a:xfrm>
            <a:off x="7442201" y="2287588"/>
            <a:ext cx="776817"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6" name="Freeform 115"/>
          <p:cNvSpPr>
            <a:spLocks/>
          </p:cNvSpPr>
          <p:nvPr userDrawn="1"/>
        </p:nvSpPr>
        <p:spPr bwMode="auto">
          <a:xfrm>
            <a:off x="7281333" y="2613025"/>
            <a:ext cx="772584"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7" name="Freeform 116"/>
          <p:cNvSpPr>
            <a:spLocks/>
          </p:cNvSpPr>
          <p:nvPr userDrawn="1"/>
        </p:nvSpPr>
        <p:spPr bwMode="auto">
          <a:xfrm>
            <a:off x="6381752" y="2971801"/>
            <a:ext cx="461433"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8" name="Freeform 117"/>
          <p:cNvSpPr>
            <a:spLocks noEditPoints="1"/>
          </p:cNvSpPr>
          <p:nvPr userDrawn="1"/>
        </p:nvSpPr>
        <p:spPr bwMode="auto">
          <a:xfrm>
            <a:off x="3086101" y="2006601"/>
            <a:ext cx="436033"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9" name="Freeform 118"/>
          <p:cNvSpPr>
            <a:spLocks noEditPoints="1"/>
          </p:cNvSpPr>
          <p:nvPr userDrawn="1"/>
        </p:nvSpPr>
        <p:spPr bwMode="auto">
          <a:xfrm>
            <a:off x="3405718" y="2373314"/>
            <a:ext cx="226484"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0" name="Freeform 119"/>
          <p:cNvSpPr>
            <a:spLocks noEditPoints="1"/>
          </p:cNvSpPr>
          <p:nvPr userDrawn="1"/>
        </p:nvSpPr>
        <p:spPr bwMode="auto">
          <a:xfrm>
            <a:off x="2446867" y="3125789"/>
            <a:ext cx="859367"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1" name="Freeform 120"/>
          <p:cNvSpPr>
            <a:spLocks noEditPoints="1"/>
          </p:cNvSpPr>
          <p:nvPr userDrawn="1"/>
        </p:nvSpPr>
        <p:spPr bwMode="auto">
          <a:xfrm>
            <a:off x="4521201" y="3049588"/>
            <a:ext cx="783167"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2" name="Freeform 121"/>
          <p:cNvSpPr>
            <a:spLocks noEditPoints="1"/>
          </p:cNvSpPr>
          <p:nvPr userDrawn="1"/>
        </p:nvSpPr>
        <p:spPr bwMode="auto">
          <a:xfrm>
            <a:off x="7090834" y="3405189"/>
            <a:ext cx="499533"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3" name="Freeform 122"/>
          <p:cNvSpPr>
            <a:spLocks noEditPoints="1"/>
          </p:cNvSpPr>
          <p:nvPr userDrawn="1"/>
        </p:nvSpPr>
        <p:spPr bwMode="auto">
          <a:xfrm>
            <a:off x="7806267" y="3400425"/>
            <a:ext cx="499533"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44" name="Group 143"/>
          <p:cNvGrpSpPr/>
          <p:nvPr userDrawn="1"/>
        </p:nvGrpSpPr>
        <p:grpSpPr>
          <a:xfrm>
            <a:off x="9829801" y="2392363"/>
            <a:ext cx="207433"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47" name="Freeform 125"/>
          <p:cNvSpPr>
            <a:spLocks noEditPoints="1"/>
          </p:cNvSpPr>
          <p:nvPr userDrawn="1"/>
        </p:nvSpPr>
        <p:spPr bwMode="auto">
          <a:xfrm>
            <a:off x="3492500" y="3184526"/>
            <a:ext cx="586317"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8" name="Freeform 126"/>
          <p:cNvSpPr>
            <a:spLocks noEditPoints="1"/>
          </p:cNvSpPr>
          <p:nvPr userDrawn="1"/>
        </p:nvSpPr>
        <p:spPr bwMode="auto">
          <a:xfrm>
            <a:off x="9937752" y="1839914"/>
            <a:ext cx="258233"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9" name="Freeform 127"/>
          <p:cNvSpPr>
            <a:spLocks noEditPoints="1"/>
          </p:cNvSpPr>
          <p:nvPr userDrawn="1"/>
        </p:nvSpPr>
        <p:spPr bwMode="auto">
          <a:xfrm>
            <a:off x="2914651" y="3602038"/>
            <a:ext cx="541867"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0" name="Group 149"/>
          <p:cNvGrpSpPr/>
          <p:nvPr userDrawn="1"/>
        </p:nvGrpSpPr>
        <p:grpSpPr>
          <a:xfrm>
            <a:off x="9628718" y="2921000"/>
            <a:ext cx="474133"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57" name="Group 156"/>
          <p:cNvGrpSpPr/>
          <p:nvPr userDrawn="1"/>
        </p:nvGrpSpPr>
        <p:grpSpPr>
          <a:xfrm>
            <a:off x="2482852" y="2570163"/>
            <a:ext cx="704849"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61" name="Freeform 135"/>
          <p:cNvSpPr>
            <a:spLocks noEditPoints="1"/>
          </p:cNvSpPr>
          <p:nvPr userDrawn="1"/>
        </p:nvSpPr>
        <p:spPr bwMode="auto">
          <a:xfrm>
            <a:off x="3187700" y="2709863"/>
            <a:ext cx="516467"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2" name="Freeform 136"/>
          <p:cNvSpPr>
            <a:spLocks/>
          </p:cNvSpPr>
          <p:nvPr userDrawn="1"/>
        </p:nvSpPr>
        <p:spPr bwMode="auto">
          <a:xfrm>
            <a:off x="3543300"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3" name="Freeform 137"/>
          <p:cNvSpPr>
            <a:spLocks/>
          </p:cNvSpPr>
          <p:nvPr userDrawn="1"/>
        </p:nvSpPr>
        <p:spPr bwMode="auto">
          <a:xfrm>
            <a:off x="9685867" y="715964"/>
            <a:ext cx="516467"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4" name="Freeform 138"/>
          <p:cNvSpPr>
            <a:spLocks noEditPoints="1"/>
          </p:cNvSpPr>
          <p:nvPr userDrawn="1"/>
        </p:nvSpPr>
        <p:spPr bwMode="auto">
          <a:xfrm>
            <a:off x="5969000" y="1414464"/>
            <a:ext cx="628651"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65" name="Group 164"/>
          <p:cNvGrpSpPr/>
          <p:nvPr userDrawn="1"/>
        </p:nvGrpSpPr>
        <p:grpSpPr>
          <a:xfrm>
            <a:off x="3441700" y="4216400"/>
            <a:ext cx="719667"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0" name="Group 169"/>
          <p:cNvGrpSpPr/>
          <p:nvPr userDrawn="1"/>
        </p:nvGrpSpPr>
        <p:grpSpPr>
          <a:xfrm>
            <a:off x="4430184" y="4216400"/>
            <a:ext cx="719667"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5" name="Group 174"/>
          <p:cNvGrpSpPr/>
          <p:nvPr userDrawn="1"/>
        </p:nvGrpSpPr>
        <p:grpSpPr>
          <a:xfrm>
            <a:off x="9222317" y="4011614"/>
            <a:ext cx="582083"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78" name="Freeform 149"/>
          <p:cNvSpPr>
            <a:spLocks noEditPoints="1"/>
          </p:cNvSpPr>
          <p:nvPr userDrawn="1"/>
        </p:nvSpPr>
        <p:spPr bwMode="auto">
          <a:xfrm>
            <a:off x="10113434" y="4003676"/>
            <a:ext cx="395817"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9" name="Rectangle 150"/>
          <p:cNvSpPr>
            <a:spLocks noChangeArrowheads="1"/>
          </p:cNvSpPr>
          <p:nvPr userDrawn="1"/>
        </p:nvSpPr>
        <p:spPr bwMode="auto">
          <a:xfrm>
            <a:off x="10274300" y="4057651"/>
            <a:ext cx="12700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0" name="Rectangle 151"/>
          <p:cNvSpPr>
            <a:spLocks noChangeArrowheads="1"/>
          </p:cNvSpPr>
          <p:nvPr userDrawn="1"/>
        </p:nvSpPr>
        <p:spPr bwMode="auto">
          <a:xfrm>
            <a:off x="10164233" y="4114800"/>
            <a:ext cx="237067"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1" name="Rectangle 152"/>
          <p:cNvSpPr>
            <a:spLocks noChangeArrowheads="1"/>
          </p:cNvSpPr>
          <p:nvPr userDrawn="1"/>
        </p:nvSpPr>
        <p:spPr bwMode="auto">
          <a:xfrm>
            <a:off x="10164233" y="4170364"/>
            <a:ext cx="237067"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2" name="Freeform 153"/>
          <p:cNvSpPr>
            <a:spLocks/>
          </p:cNvSpPr>
          <p:nvPr userDrawn="1"/>
        </p:nvSpPr>
        <p:spPr bwMode="auto">
          <a:xfrm>
            <a:off x="10299701" y="4254500"/>
            <a:ext cx="165100"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3" name="Freeform 154"/>
          <p:cNvSpPr>
            <a:spLocks noEditPoints="1"/>
          </p:cNvSpPr>
          <p:nvPr userDrawn="1"/>
        </p:nvSpPr>
        <p:spPr bwMode="auto">
          <a:xfrm>
            <a:off x="11080751" y="3467101"/>
            <a:ext cx="747184"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4" name="Freeform 155"/>
          <p:cNvSpPr>
            <a:spLocks noEditPoints="1"/>
          </p:cNvSpPr>
          <p:nvPr userDrawn="1"/>
        </p:nvSpPr>
        <p:spPr bwMode="auto">
          <a:xfrm>
            <a:off x="11231034" y="2354263"/>
            <a:ext cx="726017"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5" name="Freeform 156"/>
          <p:cNvSpPr>
            <a:spLocks noEditPoints="1"/>
          </p:cNvSpPr>
          <p:nvPr userDrawn="1"/>
        </p:nvSpPr>
        <p:spPr bwMode="auto">
          <a:xfrm>
            <a:off x="2493434" y="4054476"/>
            <a:ext cx="690033"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6" name="Freeform 157"/>
          <p:cNvSpPr>
            <a:spLocks noEditPoints="1"/>
          </p:cNvSpPr>
          <p:nvPr userDrawn="1"/>
        </p:nvSpPr>
        <p:spPr bwMode="auto">
          <a:xfrm>
            <a:off x="6072718" y="3852863"/>
            <a:ext cx="658284"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7" name="Freeform 160"/>
          <p:cNvSpPr>
            <a:spLocks noEditPoints="1"/>
          </p:cNvSpPr>
          <p:nvPr userDrawn="1"/>
        </p:nvSpPr>
        <p:spPr bwMode="auto">
          <a:xfrm>
            <a:off x="5120217" y="3917951"/>
            <a:ext cx="730251"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88" name="Group 187"/>
          <p:cNvGrpSpPr/>
          <p:nvPr userDrawn="1"/>
        </p:nvGrpSpPr>
        <p:grpSpPr>
          <a:xfrm>
            <a:off x="10490200" y="673101"/>
            <a:ext cx="891117"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92" name="Freeform 164"/>
          <p:cNvSpPr>
            <a:spLocks noEditPoints="1"/>
          </p:cNvSpPr>
          <p:nvPr userDrawn="1"/>
        </p:nvSpPr>
        <p:spPr bwMode="auto">
          <a:xfrm>
            <a:off x="8640234" y="3473450"/>
            <a:ext cx="455084"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93" name="Group 192"/>
          <p:cNvGrpSpPr/>
          <p:nvPr userDrawn="1"/>
        </p:nvGrpSpPr>
        <p:grpSpPr>
          <a:xfrm>
            <a:off x="11374967" y="4313238"/>
            <a:ext cx="550333"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97" name="Group 196"/>
          <p:cNvGrpSpPr/>
          <p:nvPr userDrawn="1"/>
        </p:nvGrpSpPr>
        <p:grpSpPr>
          <a:xfrm>
            <a:off x="8276167" y="3949700"/>
            <a:ext cx="704851"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00" name="Freeform 170"/>
          <p:cNvSpPr>
            <a:spLocks noEditPoints="1"/>
          </p:cNvSpPr>
          <p:nvPr userDrawn="1"/>
        </p:nvSpPr>
        <p:spPr bwMode="auto">
          <a:xfrm>
            <a:off x="5882218" y="4157663"/>
            <a:ext cx="611717"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01" name="Group 200"/>
          <p:cNvGrpSpPr/>
          <p:nvPr userDrawn="1"/>
        </p:nvGrpSpPr>
        <p:grpSpPr>
          <a:xfrm>
            <a:off x="10947400" y="3883026"/>
            <a:ext cx="433917"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05" name="Group 204"/>
          <p:cNvGrpSpPr/>
          <p:nvPr userDrawn="1"/>
        </p:nvGrpSpPr>
        <p:grpSpPr>
          <a:xfrm>
            <a:off x="10073218" y="1314451"/>
            <a:ext cx="560916"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10" name="Freeform 178"/>
          <p:cNvSpPr>
            <a:spLocks noEditPoints="1"/>
          </p:cNvSpPr>
          <p:nvPr userDrawn="1"/>
        </p:nvSpPr>
        <p:spPr bwMode="auto">
          <a:xfrm>
            <a:off x="7626350" y="4003676"/>
            <a:ext cx="603251"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1" name="Oval 179"/>
          <p:cNvSpPr>
            <a:spLocks noChangeArrowheads="1"/>
          </p:cNvSpPr>
          <p:nvPr userDrawn="1"/>
        </p:nvSpPr>
        <p:spPr bwMode="auto">
          <a:xfrm>
            <a:off x="8136467" y="4254500"/>
            <a:ext cx="42333"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2" name="Freeform 180"/>
          <p:cNvSpPr>
            <a:spLocks noEditPoints="1"/>
          </p:cNvSpPr>
          <p:nvPr userDrawn="1"/>
        </p:nvSpPr>
        <p:spPr bwMode="auto">
          <a:xfrm>
            <a:off x="10149418" y="2349500"/>
            <a:ext cx="499533"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13" name="Group 212"/>
          <p:cNvGrpSpPr/>
          <p:nvPr userDrawn="1"/>
        </p:nvGrpSpPr>
        <p:grpSpPr>
          <a:xfrm>
            <a:off x="11309351" y="1017589"/>
            <a:ext cx="694267"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24" name="Freeform 191"/>
          <p:cNvSpPr>
            <a:spLocks/>
          </p:cNvSpPr>
          <p:nvPr userDrawn="1"/>
        </p:nvSpPr>
        <p:spPr bwMode="auto">
          <a:xfrm>
            <a:off x="4686301" y="3575051"/>
            <a:ext cx="556684"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5" name="Freeform 192"/>
          <p:cNvSpPr>
            <a:spLocks/>
          </p:cNvSpPr>
          <p:nvPr userDrawn="1"/>
        </p:nvSpPr>
        <p:spPr bwMode="auto">
          <a:xfrm>
            <a:off x="5325534" y="3257550"/>
            <a:ext cx="230717"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26" name="Group 225"/>
          <p:cNvGrpSpPr/>
          <p:nvPr userDrawn="1"/>
        </p:nvGrpSpPr>
        <p:grpSpPr>
          <a:xfrm>
            <a:off x="10310284" y="3551239"/>
            <a:ext cx="4572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30" name="Freeform 196"/>
          <p:cNvSpPr>
            <a:spLocks noEditPoints="1"/>
          </p:cNvSpPr>
          <p:nvPr userDrawn="1"/>
        </p:nvSpPr>
        <p:spPr bwMode="auto">
          <a:xfrm>
            <a:off x="11267018" y="1758950"/>
            <a:ext cx="690033"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1" name="Freeform 197"/>
          <p:cNvSpPr>
            <a:spLocks/>
          </p:cNvSpPr>
          <p:nvPr userDrawn="1"/>
        </p:nvSpPr>
        <p:spPr bwMode="auto">
          <a:xfrm>
            <a:off x="3704168" y="3644900"/>
            <a:ext cx="853017"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2" name="Freeform 198"/>
          <p:cNvSpPr>
            <a:spLocks/>
          </p:cNvSpPr>
          <p:nvPr userDrawn="1"/>
        </p:nvSpPr>
        <p:spPr bwMode="auto">
          <a:xfrm>
            <a:off x="3960285" y="3860800"/>
            <a:ext cx="319617"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33" name="Group 232"/>
          <p:cNvGrpSpPr/>
          <p:nvPr userDrawn="1"/>
        </p:nvGrpSpPr>
        <p:grpSpPr>
          <a:xfrm>
            <a:off x="5782734" y="3381376"/>
            <a:ext cx="649817"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36" name="Group 235"/>
          <p:cNvGrpSpPr/>
          <p:nvPr userDrawn="1"/>
        </p:nvGrpSpPr>
        <p:grpSpPr>
          <a:xfrm>
            <a:off x="10231967" y="2925764"/>
            <a:ext cx="808567"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2" name="Group 241"/>
          <p:cNvGrpSpPr/>
          <p:nvPr userDrawn="1"/>
        </p:nvGrpSpPr>
        <p:grpSpPr>
          <a:xfrm>
            <a:off x="10447867" y="1778000"/>
            <a:ext cx="632884"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5" name="Group 244"/>
          <p:cNvGrpSpPr/>
          <p:nvPr userDrawn="1"/>
        </p:nvGrpSpPr>
        <p:grpSpPr>
          <a:xfrm>
            <a:off x="8970434" y="1284289"/>
            <a:ext cx="783167"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0" name="Group 249"/>
          <p:cNvGrpSpPr/>
          <p:nvPr userDrawn="1"/>
        </p:nvGrpSpPr>
        <p:grpSpPr>
          <a:xfrm>
            <a:off x="6997701" y="3883026"/>
            <a:ext cx="412751"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8" name="Group 257"/>
          <p:cNvGrpSpPr/>
          <p:nvPr userDrawn="1"/>
        </p:nvGrpSpPr>
        <p:grpSpPr>
          <a:xfrm>
            <a:off x="6720418" y="4292601"/>
            <a:ext cx="294217"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61" name="Group 260"/>
          <p:cNvGrpSpPr/>
          <p:nvPr userDrawn="1"/>
        </p:nvGrpSpPr>
        <p:grpSpPr>
          <a:xfrm>
            <a:off x="9017000" y="1933576"/>
            <a:ext cx="546101"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69" name="Freeform 229"/>
          <p:cNvSpPr>
            <a:spLocks noEditPoints="1"/>
          </p:cNvSpPr>
          <p:nvPr userDrawn="1"/>
        </p:nvSpPr>
        <p:spPr bwMode="auto">
          <a:xfrm>
            <a:off x="9207500" y="3378201"/>
            <a:ext cx="603251"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70" name="Group 269"/>
          <p:cNvGrpSpPr/>
          <p:nvPr userDrawn="1"/>
        </p:nvGrpSpPr>
        <p:grpSpPr>
          <a:xfrm>
            <a:off x="8955617" y="2667001"/>
            <a:ext cx="556683"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74" name="Group 273"/>
          <p:cNvGrpSpPr/>
          <p:nvPr userDrawn="1"/>
        </p:nvGrpSpPr>
        <p:grpSpPr>
          <a:xfrm>
            <a:off x="8940801" y="781050"/>
            <a:ext cx="626535"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12192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MSIPCMContentMarking" descr="{&quot;HashCode&quot;:-1880398799,&quot;Placement&quot;:&quot;Header&quot;,&quot;Top&quot;:0.0,&quot;Left&quot;:502.4445,&quot;SlideWidth&quot;:720,&quot;SlideHeight&quot;:540}">
            <a:extLst>
              <a:ext uri="{FF2B5EF4-FFF2-40B4-BE49-F238E27FC236}">
                <a16:creationId xmlns:a16="http://schemas.microsoft.com/office/drawing/2014/main" id="{DAB92AD8-B0A4-F8DB-CE6F-FBADC9995927}"/>
              </a:ext>
            </a:extLst>
          </p:cNvPr>
          <p:cNvSpPr txBox="1"/>
          <p:nvPr userDrawn="1"/>
        </p:nvSpPr>
        <p:spPr>
          <a:xfrm>
            <a:off x="8508060" y="48041"/>
            <a:ext cx="3683939" cy="184666"/>
          </a:xfrm>
          <a:prstGeom prst="rect">
            <a:avLst/>
          </a:prstGeom>
          <a:noFill/>
        </p:spPr>
        <p:txBody>
          <a:bodyPr vert="horz" wrap="square" lIns="0" tIns="0" rIns="0" bIns="0" rtlCol="0" anchor="ctr" anchorCtr="1">
            <a:spAutoFit/>
          </a:bodyPr>
          <a:lstStyle/>
          <a:p>
            <a:pPr algn="r">
              <a:spcBef>
                <a:spcPts val="0"/>
              </a:spcBef>
              <a:spcAft>
                <a:spcPts val="0"/>
              </a:spcAft>
            </a:pPr>
            <a:r>
              <a:rPr lang="en-CA"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nada.ca/fr/emploi-developpement-social/programmes/lois-reglements/travail/interpretations-politiques/equite-etude-systemes.htm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da.ca/fr/emploi-developpement-social/ministere/portefeuille/travail/programmes/equite-emploi/rapports/groupe-examen-loi.html" TargetMode="External"/><Relationship Id="rId2" Type="http://schemas.openxmlformats.org/officeDocument/2006/relationships/hyperlink" Target="https://www.canada.ca/fr/emploi-developpement-social/ministere/portefeuille/travail/programmes/equite-emploi/groupe-travail.html" TargetMode="External"/><Relationship Id="rId1" Type="http://schemas.openxmlformats.org/officeDocument/2006/relationships/slideLayout" Target="../slideLayouts/slideLayout3.xml"/><Relationship Id="rId4" Type="http://schemas.openxmlformats.org/officeDocument/2006/relationships/hyperlink" Target="https://www.canada.ca/fr/emploi-developpement-social/ministere/portefeuille/travail/programmes/equite-emploi/rapports/groupe-examen-loi-sommaire.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equivision.services.gc.ca/?report=employer&amp;GoCTemplateCulture=fr-CA"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EDSC.LEE-EEA.ESDC@labour-travail.gc.c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canada.ca/fr/emploi-developpement-social/nouvelles/2023/12/le-ministre-oregan-recoit-le-rapport-du-groupe-du-travail-sur-la-modernisation-de-la-loi-sur-lequite-en-matiere-demploi.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ada.ca/fr/emploi-developpement-social/nouvelles/2023/12/le-ministre-oregan-recoit-le-rapport-du-groupe-du-travail-sur-la-modernisation-de-la-loi-sur-lequite-en-matiere-demploi.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248" y="2479817"/>
            <a:ext cx="10270067" cy="613891"/>
          </a:xfrm>
        </p:spPr>
        <p:txBody>
          <a:bodyPr>
            <a:normAutofit fontScale="90000"/>
          </a:bodyPr>
          <a:lstStyle/>
          <a:p>
            <a:pPr algn="ctr"/>
            <a:r>
              <a:rPr lang="fr-ca" sz="3600" b="1" u="none" baseline="0"/>
              <a:t>Modernisation de la </a:t>
            </a:r>
            <a:r>
              <a:rPr lang="fr-ca" sz="3600" b="1" i="1" u="none" baseline="0"/>
              <a:t>Loi sur l’équité en matière d’emploi</a:t>
            </a:r>
            <a:endParaRPr lang="en-CA"/>
          </a:p>
        </p:txBody>
      </p:sp>
      <p:sp>
        <p:nvSpPr>
          <p:cNvPr id="3" name="Text Placeholder 2"/>
          <p:cNvSpPr>
            <a:spLocks noGrp="1"/>
          </p:cNvSpPr>
          <p:nvPr>
            <p:ph type="body" sz="quarter" idx="13"/>
          </p:nvPr>
        </p:nvSpPr>
        <p:spPr>
          <a:xfrm>
            <a:off x="2746269" y="4378183"/>
            <a:ext cx="7849018" cy="1236839"/>
          </a:xfrm>
        </p:spPr>
        <p:txBody>
          <a:bodyPr lIns="91440" tIns="45720" rIns="91440" bIns="45720" anchor="t"/>
          <a:lstStyle/>
          <a:p>
            <a:pPr algn="r"/>
            <a:r>
              <a:rPr lang="en-US" err="1"/>
              <a:t>Printemps</a:t>
            </a:r>
            <a:r>
              <a:rPr lang="en-US"/>
              <a:t> 2024</a:t>
            </a:r>
            <a:br>
              <a:rPr lang="en-US" sz="3200"/>
            </a:br>
            <a:r>
              <a:rPr lang="fr-FR"/>
              <a:t>Bureau de la dirigeante principale des ressources humaines</a:t>
            </a:r>
            <a:endParaRPr lang="en-CA" sz="2000"/>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B1A3FE-843F-85C2-EC94-F2300B307666}"/>
              </a:ext>
            </a:extLst>
          </p:cNvPr>
          <p:cNvSpPr>
            <a:spLocks noGrp="1"/>
          </p:cNvSpPr>
          <p:nvPr>
            <p:ph type="sldNum" sz="quarter" idx="12"/>
          </p:nvPr>
        </p:nvSpPr>
        <p:spPr/>
        <p:txBody>
          <a:bodyPr/>
          <a:lstStyle/>
          <a:p>
            <a:fld id="{32D4B517-E49B-41B6-9DBC-23634E0F1CDC}" type="slidenum">
              <a:rPr lang="en-CA" smtClean="0"/>
              <a:t>10</a:t>
            </a:fld>
            <a:endParaRPr lang="en-CA"/>
          </a:p>
        </p:txBody>
      </p:sp>
      <p:sp>
        <p:nvSpPr>
          <p:cNvPr id="4" name="Title 3">
            <a:extLst>
              <a:ext uri="{FF2B5EF4-FFF2-40B4-BE49-F238E27FC236}">
                <a16:creationId xmlns:a16="http://schemas.microsoft.com/office/drawing/2014/main" id="{A8B3C0A2-A9F6-8053-9449-8E2C17CBAB74}"/>
              </a:ext>
            </a:extLst>
          </p:cNvPr>
          <p:cNvSpPr>
            <a:spLocks noGrp="1"/>
          </p:cNvSpPr>
          <p:nvPr>
            <p:ph type="title"/>
          </p:nvPr>
        </p:nvSpPr>
        <p:spPr/>
        <p:txBody>
          <a:bodyPr/>
          <a:lstStyle/>
          <a:p>
            <a:r>
              <a:rPr lang="fr-ca" sz="2800" i="0" u="none" baseline="0"/>
              <a:t>Recommandations du groupe de travail : collecte des données de sondage</a:t>
            </a:r>
            <a:endParaRPr lang="en-US"/>
          </a:p>
        </p:txBody>
      </p:sp>
      <p:sp>
        <p:nvSpPr>
          <p:cNvPr id="5" name="TextBox 4">
            <a:extLst>
              <a:ext uri="{FF2B5EF4-FFF2-40B4-BE49-F238E27FC236}">
                <a16:creationId xmlns:a16="http://schemas.microsoft.com/office/drawing/2014/main" id="{C4CA4743-0068-73D3-815B-C8CC65AB6CAB}"/>
              </a:ext>
            </a:extLst>
          </p:cNvPr>
          <p:cNvSpPr txBox="1"/>
          <p:nvPr/>
        </p:nvSpPr>
        <p:spPr>
          <a:xfrm>
            <a:off x="507241" y="1207305"/>
            <a:ext cx="11392752" cy="923330"/>
          </a:xfrm>
          <a:prstGeom prst="rect">
            <a:avLst/>
          </a:prstGeom>
          <a:noFill/>
        </p:spPr>
        <p:txBody>
          <a:bodyPr wrap="square">
            <a:spAutoFit/>
          </a:bodyPr>
          <a:lstStyle/>
          <a:p>
            <a:pPr marL="0" marR="0" algn="l" rtl="0">
              <a:spcBef>
                <a:spcPts val="0"/>
              </a:spcBef>
              <a:spcAft>
                <a:spcPts val="0"/>
              </a:spcAft>
            </a:pPr>
            <a:r>
              <a:rPr lang="fr-ca" b="0" i="0" u="none" baseline="0">
                <a:effectLst/>
                <a:latin typeface="Arial" panose="020B0604020202020204" pitchFamily="34" charset="0"/>
                <a:ea typeface="Calibri" panose="020F0502020204030204" pitchFamily="34" charset="0"/>
              </a:rPr>
              <a:t>Le rapport du groupe de travail souligne les </a:t>
            </a:r>
            <a:r>
              <a:rPr lang="fr-ca" b="1" i="0" u="none" baseline="0">
                <a:effectLst/>
                <a:latin typeface="Arial" panose="020B0604020202020204" pitchFamily="34" charset="0"/>
                <a:ea typeface="Calibri" panose="020F0502020204030204" pitchFamily="34" charset="0"/>
              </a:rPr>
              <a:t>défis liés à la collecte de données et à la transparence</a:t>
            </a:r>
            <a:r>
              <a:rPr lang="fr-ca" b="0" i="0" u="none" baseline="0">
                <a:effectLst/>
                <a:latin typeface="Arial" panose="020B0604020202020204" pitchFamily="34" charset="0"/>
                <a:ea typeface="Calibri" panose="020F0502020204030204" pitchFamily="34" charset="0"/>
              </a:rPr>
              <a:t>, ainsi que l’importance de recueillir des </a:t>
            </a:r>
            <a:r>
              <a:rPr lang="fr-ca" b="1" i="0" u="none" baseline="0">
                <a:effectLst/>
                <a:latin typeface="Arial" panose="020B0604020202020204" pitchFamily="34" charset="0"/>
                <a:ea typeface="Calibri" panose="020F0502020204030204" pitchFamily="34" charset="0"/>
              </a:rPr>
              <a:t>données fondées sur les distinctions, intersectionnelles et désagrégées afin de mieux surmonter les obstacles</a:t>
            </a:r>
            <a:endParaRPr lang="fr-ca" sz="16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FE7AD8A6-CA1D-1258-F3F5-EFE8A7C39881}"/>
              </a:ext>
            </a:extLst>
          </p:cNvPr>
          <p:cNvSpPr txBox="1"/>
          <p:nvPr/>
        </p:nvSpPr>
        <p:spPr>
          <a:xfrm>
            <a:off x="507241" y="2432255"/>
            <a:ext cx="5321858" cy="338554"/>
          </a:xfrm>
          <a:prstGeom prst="rect">
            <a:avLst/>
          </a:prstGeom>
          <a:noFill/>
        </p:spPr>
        <p:txBody>
          <a:bodyPr wrap="square">
            <a:spAutoFit/>
          </a:bodyPr>
          <a:lstStyle/>
          <a:p>
            <a:pPr marR="0" lvl="0" algn="l" rtl="0">
              <a:spcBef>
                <a:spcPts val="1200"/>
              </a:spcBef>
              <a:spcAft>
                <a:spcPts val="0"/>
              </a:spcAft>
              <a:tabLst>
                <a:tab pos="228600" algn="l"/>
                <a:tab pos="457200" algn="l"/>
              </a:tabLst>
            </a:pPr>
            <a:r>
              <a:rPr lang="fr-ca" sz="1600" b="1" i="0" u="none" baseline="0">
                <a:effectLst/>
                <a:latin typeface="Arial" panose="020B0604020202020204" pitchFamily="34" charset="0"/>
                <a:ea typeface="Calibri" panose="020F0502020204030204" pitchFamily="34" charset="0"/>
              </a:rPr>
              <a:t>Le groupe de travail recommande ce qui suit</a:t>
            </a:r>
            <a:r>
              <a:rPr lang="fr-ca" sz="1600" b="0" i="0" u="none" baseline="0">
                <a:effectLst/>
                <a:latin typeface="Arial" panose="020B0604020202020204" pitchFamily="34" charset="0"/>
                <a:ea typeface="Calibri" panose="020F0502020204030204" pitchFamily="34" charset="0"/>
              </a:rPr>
              <a:t> </a:t>
            </a:r>
            <a:r>
              <a:rPr lang="fr-ca" sz="1600" b="1" i="0" u="none" baseline="0">
                <a:effectLst/>
                <a:latin typeface="Arial" panose="020B0604020202020204" pitchFamily="34" charset="0"/>
                <a:ea typeface="Calibri" panose="020F0502020204030204" pitchFamily="34" charset="0"/>
              </a:rPr>
              <a:t>:</a:t>
            </a:r>
          </a:p>
        </p:txBody>
      </p:sp>
      <p:sp>
        <p:nvSpPr>
          <p:cNvPr id="7" name="TextBox 6">
            <a:extLst>
              <a:ext uri="{FF2B5EF4-FFF2-40B4-BE49-F238E27FC236}">
                <a16:creationId xmlns:a16="http://schemas.microsoft.com/office/drawing/2014/main" id="{2CE222BB-E04A-EC0B-93A6-41942B6DCE87}"/>
              </a:ext>
            </a:extLst>
          </p:cNvPr>
          <p:cNvSpPr txBox="1"/>
          <p:nvPr/>
        </p:nvSpPr>
        <p:spPr>
          <a:xfrm>
            <a:off x="593605" y="2961381"/>
            <a:ext cx="3312000" cy="2400731"/>
          </a:xfrm>
          <a:prstGeom prst="rect">
            <a:avLst/>
          </a:prstGeom>
          <a:solidFill>
            <a:schemeClr val="accent2">
              <a:lumMod val="20000"/>
              <a:lumOff val="80000"/>
            </a:schemeClr>
          </a:solidFill>
          <a:ln w="12700">
            <a:solidFill>
              <a:schemeClr val="accent3"/>
            </a:solidFill>
            <a:prstDash val="dashDot"/>
          </a:ln>
        </p:spPr>
        <p:txBody>
          <a:bodyPr wrap="square">
            <a:noAutofit/>
          </a:bodyPr>
          <a:lstStyle/>
          <a:p>
            <a:pPr marR="0" lvl="0" algn="l" rtl="0">
              <a:spcBef>
                <a:spcPts val="1200"/>
              </a:spcBef>
              <a:spcAft>
                <a:spcPts val="0"/>
              </a:spcAft>
              <a:tabLst>
                <a:tab pos="228600" algn="l"/>
                <a:tab pos="457200" algn="l"/>
              </a:tabLst>
            </a:pPr>
            <a:r>
              <a:rPr lang="fr-ca" sz="1400" b="0" i="0" u="none" baseline="0">
                <a:latin typeface="Arial" panose="020B0604020202020204" pitchFamily="34" charset="0"/>
                <a:ea typeface="Calibri" panose="020F0502020204030204" pitchFamily="34" charset="0"/>
              </a:rPr>
              <a:t>Exiger aux e</a:t>
            </a:r>
            <a:r>
              <a:rPr lang="fr-ca" sz="1400" b="0" i="0" u="none" baseline="0">
                <a:effectLst/>
                <a:latin typeface="Arial" panose="020B0604020202020204" pitchFamily="34" charset="0"/>
                <a:ea typeface="Calibri" panose="020F0502020204030204" pitchFamily="34" charset="0"/>
              </a:rPr>
              <a:t>mployeurs qu’ils demandent à tous les employés de remplir le </a:t>
            </a:r>
            <a:r>
              <a:rPr lang="fr-ca" sz="1400" b="1" i="0" u="none" baseline="0">
                <a:effectLst/>
                <a:latin typeface="Arial" panose="020B0604020202020204" pitchFamily="34" charset="0"/>
                <a:ea typeface="Calibri" panose="020F0502020204030204" pitchFamily="34" charset="0"/>
              </a:rPr>
              <a:t>sondage de déclaration volontaire au moment de leur embauche initiale, tous les ans et lorsqu’ils quittent</a:t>
            </a:r>
            <a:r>
              <a:rPr lang="fr-ca" sz="1400" b="0" i="0" u="none" baseline="0">
                <a:effectLst/>
                <a:latin typeface="Arial" panose="020B0604020202020204" pitchFamily="34" charset="0"/>
                <a:ea typeface="Calibri" panose="020F0502020204030204" pitchFamily="34" charset="0"/>
              </a:rPr>
              <a:t> leur employeur</a:t>
            </a:r>
            <a:endParaRPr lang="fr-ca" sz="1400" b="0" i="0" u="none" baseline="0">
              <a:latin typeface="Arial" panose="020B0604020202020204" pitchFamily="34" charset="0"/>
              <a:ea typeface="Calibri" panose="020F0502020204030204" pitchFamily="34" charset="0"/>
            </a:endParaRPr>
          </a:p>
        </p:txBody>
      </p:sp>
      <p:sp>
        <p:nvSpPr>
          <p:cNvPr id="8" name="TextBox 7">
            <a:extLst>
              <a:ext uri="{FF2B5EF4-FFF2-40B4-BE49-F238E27FC236}">
                <a16:creationId xmlns:a16="http://schemas.microsoft.com/office/drawing/2014/main" id="{CDB8E9FD-DF87-32C4-4699-01AD70591030}"/>
              </a:ext>
            </a:extLst>
          </p:cNvPr>
          <p:cNvSpPr txBox="1"/>
          <p:nvPr/>
        </p:nvSpPr>
        <p:spPr>
          <a:xfrm>
            <a:off x="4326019" y="2961381"/>
            <a:ext cx="3312000" cy="2400731"/>
          </a:xfrm>
          <a:prstGeom prst="rect">
            <a:avLst/>
          </a:prstGeom>
          <a:solidFill>
            <a:schemeClr val="accent2">
              <a:lumMod val="20000"/>
              <a:lumOff val="80000"/>
            </a:schemeClr>
          </a:solidFill>
          <a:ln w="12700">
            <a:solidFill>
              <a:schemeClr val="accent4"/>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lgn="l" rtl="0">
              <a:spcBef>
                <a:spcPts val="1200"/>
              </a:spcBef>
              <a:spcAft>
                <a:spcPts val="0"/>
              </a:spcAft>
              <a:tabLst>
                <a:tab pos="228600" algn="l"/>
                <a:tab pos="457200" algn="l"/>
              </a:tabLst>
            </a:pPr>
            <a:r>
              <a:rPr lang="fr-ca" sz="1400" b="0" i="0" u="none" baseline="0">
                <a:latin typeface="Arial" panose="020B0604020202020204" pitchFamily="34" charset="0"/>
                <a:ea typeface="Calibri" panose="020F0502020204030204" pitchFamily="34" charset="0"/>
              </a:rPr>
              <a:t>Rendre obligatoire pour les employés de répondre au sondage de déclaration volontaire, mais de </a:t>
            </a:r>
            <a:r>
              <a:rPr lang="fr-ca" sz="1400" b="1" i="0" u="none" baseline="0">
                <a:latin typeface="Arial" panose="020B0604020202020204" pitchFamily="34" charset="0"/>
                <a:ea typeface="Calibri" panose="020F0502020204030204" pitchFamily="34" charset="0"/>
              </a:rPr>
              <a:t>maintenir le caractère volontaire de la divulgation des données</a:t>
            </a:r>
            <a:r>
              <a:rPr lang="fr-ca" sz="1400" b="0" i="0" u="none" baseline="0">
                <a:latin typeface="Arial" panose="020B0604020202020204" pitchFamily="34" charset="0"/>
                <a:ea typeface="Calibri" panose="020F0502020204030204" pitchFamily="34" charset="0"/>
              </a:rPr>
              <a:t> (p. ex. l’employé aurait la possibilité de répondre «</a:t>
            </a:r>
            <a:r>
              <a:rPr lang="fr-CA" sz="1400" b="0" i="0" u="none" baseline="0">
                <a:latin typeface="Arial" panose="020B0604020202020204" pitchFamily="34" charset="0"/>
                <a:ea typeface="Calibri" panose="020F0502020204030204" pitchFamily="34" charset="0"/>
              </a:rPr>
              <a:t> </a:t>
            </a:r>
            <a:r>
              <a:rPr lang="fr-ca" sz="1400" b="0" i="0" u="none" baseline="0">
                <a:latin typeface="Arial" panose="020B0604020202020204" pitchFamily="34" charset="0"/>
                <a:ea typeface="Calibri" panose="020F0502020204030204" pitchFamily="34" charset="0"/>
              </a:rPr>
              <a:t>je préfère ne pas indiquer » à chaque questio</a:t>
            </a:r>
            <a:r>
              <a:rPr lang="fr-ca" sz="1400">
                <a:latin typeface="Arial" panose="020B0604020202020204" pitchFamily="34" charset="0"/>
                <a:ea typeface="Calibri" panose="020F0502020204030204" pitchFamily="34" charset="0"/>
              </a:rPr>
              <a:t>n)</a:t>
            </a:r>
            <a:endParaRPr lang="fr-ca" sz="140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14AD1299-DB5C-AA98-2C8B-D4F3055E6F3F}"/>
              </a:ext>
            </a:extLst>
          </p:cNvPr>
          <p:cNvSpPr txBox="1"/>
          <p:nvPr/>
        </p:nvSpPr>
        <p:spPr>
          <a:xfrm>
            <a:off x="8058433" y="2961381"/>
            <a:ext cx="3312000" cy="2400731"/>
          </a:xfrm>
          <a:prstGeom prst="rect">
            <a:avLst/>
          </a:prstGeom>
          <a:solidFill>
            <a:schemeClr val="accent2">
              <a:lumMod val="20000"/>
              <a:lumOff val="80000"/>
            </a:schemeClr>
          </a:solidFill>
          <a:ln w="12700">
            <a:solidFill>
              <a:schemeClr val="accent4">
                <a:lumMod val="60000"/>
                <a:lumOff val="40000"/>
              </a:schemeClr>
            </a:solidFill>
            <a:prstDash val="dashDot"/>
          </a:ln>
        </p:spPr>
        <p:txBody>
          <a:bodyPr wrap="square">
            <a:noAutofit/>
          </a:bodyPr>
          <a:lstStyle/>
          <a:p>
            <a:pPr marR="0" lvl="0" algn="l" rtl="0">
              <a:spcBef>
                <a:spcPts val="1200"/>
              </a:spcBef>
              <a:spcAft>
                <a:spcPts val="0"/>
              </a:spcAft>
              <a:tabLst>
                <a:tab pos="228600" algn="l"/>
                <a:tab pos="457200" algn="l"/>
              </a:tabLst>
            </a:pPr>
            <a:r>
              <a:rPr lang="fr-ca" sz="1400" b="0" i="0" u="none" baseline="0">
                <a:latin typeface="Arial" panose="020B0604020202020204" pitchFamily="34" charset="0"/>
                <a:ea typeface="Calibri" panose="020F0502020204030204" pitchFamily="34" charset="0"/>
              </a:rPr>
              <a:t>R</a:t>
            </a:r>
            <a:r>
              <a:rPr lang="fr-ca" sz="1400" b="0" i="0" u="none" baseline="0">
                <a:effectLst/>
                <a:latin typeface="Arial" panose="020B0604020202020204" pitchFamily="34" charset="0"/>
                <a:ea typeface="Calibri" panose="020F0502020204030204" pitchFamily="34" charset="0"/>
              </a:rPr>
              <a:t>endre les sondages de déclaration volontaire </a:t>
            </a:r>
            <a:r>
              <a:rPr lang="fr-ca" sz="1400" b="1" i="0" u="none" baseline="0">
                <a:effectLst/>
                <a:latin typeface="Arial" panose="020B0604020202020204" pitchFamily="34" charset="0"/>
                <a:ea typeface="Calibri" panose="020F0502020204030204" pitchFamily="34" charset="0"/>
              </a:rPr>
              <a:t>disponibles en formats accessibles</a:t>
            </a:r>
            <a:r>
              <a:rPr lang="fr-ca" sz="1400" b="0" i="0" u="none" baseline="0">
                <a:effectLst/>
                <a:latin typeface="Arial" panose="020B0604020202020204" pitchFamily="34" charset="0"/>
                <a:ea typeface="Calibri" panose="020F0502020204030204" pitchFamily="34" charset="0"/>
              </a:rPr>
              <a:t>, y compris tous les groupes visés par l’équité en matière d’emploi et les sous-groupes désagrégés, et </a:t>
            </a:r>
            <a:r>
              <a:rPr lang="fr-ca" sz="1400" b="1" i="0" u="none" baseline="0">
                <a:effectLst/>
                <a:latin typeface="Arial" panose="020B0604020202020204" pitchFamily="34" charset="0"/>
                <a:ea typeface="Calibri" panose="020F0502020204030204" pitchFamily="34" charset="0"/>
              </a:rPr>
              <a:t>préciser que les employés peuvent s’identifier comme étant membres de plus d’un groupe d’équité en matière d’emploi</a:t>
            </a:r>
            <a:r>
              <a:rPr lang="fr-ca" sz="1400" b="0" i="0" u="none" baseline="0">
                <a:effectLst/>
                <a:latin typeface="Arial" panose="020B0604020202020204" pitchFamily="34" charset="0"/>
                <a:ea typeface="Calibri" panose="020F0502020204030204" pitchFamily="34" charset="0"/>
              </a:rPr>
              <a:t> et de plus d’un sous-groupe désagrégé</a:t>
            </a:r>
            <a:r>
              <a:rPr lang="fr-ca" sz="1400" b="0" i="0" u="none" baseline="0">
                <a:latin typeface="Arial" panose="020B0604020202020204" pitchFamily="34" charset="0"/>
                <a:ea typeface="Calibri" panose="020F0502020204030204" pitchFamily="34" charset="0"/>
              </a:rPr>
              <a:t>, le cas</a:t>
            </a:r>
            <a:r>
              <a:rPr lang="fr-ca" sz="1400" b="0" i="0" u="none" baseline="0">
                <a:effectLst/>
                <a:latin typeface="Arial" panose="020B0604020202020204" pitchFamily="34" charset="0"/>
                <a:ea typeface="Calibri" panose="020F0502020204030204" pitchFamily="34" charset="0"/>
              </a:rPr>
              <a:t> échéant</a:t>
            </a:r>
          </a:p>
        </p:txBody>
      </p:sp>
    </p:spTree>
    <p:extLst>
      <p:ext uri="{BB962C8B-B14F-4D97-AF65-F5344CB8AC3E}">
        <p14:creationId xmlns:p14="http://schemas.microsoft.com/office/powerpoint/2010/main" val="55723429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0D277B-6521-3C49-0470-6E6B50B3D083}"/>
              </a:ext>
            </a:extLst>
          </p:cNvPr>
          <p:cNvSpPr>
            <a:spLocks noGrp="1"/>
          </p:cNvSpPr>
          <p:nvPr>
            <p:ph type="sldNum" sz="quarter" idx="12"/>
          </p:nvPr>
        </p:nvSpPr>
        <p:spPr/>
        <p:txBody>
          <a:bodyPr/>
          <a:lstStyle/>
          <a:p>
            <a:fld id="{32D4B517-E49B-41B6-9DBC-23634E0F1CDC}" type="slidenum">
              <a:rPr lang="en-CA" smtClean="0"/>
              <a:t>11</a:t>
            </a:fld>
            <a:endParaRPr lang="en-CA"/>
          </a:p>
        </p:txBody>
      </p:sp>
      <p:sp>
        <p:nvSpPr>
          <p:cNvPr id="4" name="Title 3">
            <a:extLst>
              <a:ext uri="{FF2B5EF4-FFF2-40B4-BE49-F238E27FC236}">
                <a16:creationId xmlns:a16="http://schemas.microsoft.com/office/drawing/2014/main" id="{DCBE9464-3AD5-FF70-B6FB-03D5EC8953EF}"/>
              </a:ext>
            </a:extLst>
          </p:cNvPr>
          <p:cNvSpPr>
            <a:spLocks noGrp="1"/>
          </p:cNvSpPr>
          <p:nvPr>
            <p:ph type="title"/>
          </p:nvPr>
        </p:nvSpPr>
        <p:spPr>
          <a:xfrm>
            <a:off x="468351" y="138062"/>
            <a:ext cx="7787890" cy="878670"/>
          </a:xfrm>
        </p:spPr>
        <p:txBody>
          <a:bodyPr>
            <a:normAutofit/>
          </a:bodyPr>
          <a:lstStyle/>
          <a:p>
            <a:r>
              <a:rPr lang="en-CA" sz="2400"/>
              <a:t>Questions de discussion</a:t>
            </a:r>
            <a:r>
              <a:rPr lang="fr-ca" sz="2400" i="0" u="none" baseline="0"/>
              <a:t> : consentement et collecte de données </a:t>
            </a:r>
            <a:endParaRPr lang="en-US" sz="2400"/>
          </a:p>
        </p:txBody>
      </p:sp>
      <p:sp>
        <p:nvSpPr>
          <p:cNvPr id="3" name="Content Placeholder 2">
            <a:extLst>
              <a:ext uri="{FF2B5EF4-FFF2-40B4-BE49-F238E27FC236}">
                <a16:creationId xmlns:a16="http://schemas.microsoft.com/office/drawing/2014/main" id="{4A9F04EC-8A2F-6AA8-FAFB-258206396EFF}"/>
              </a:ext>
            </a:extLst>
          </p:cNvPr>
          <p:cNvSpPr>
            <a:spLocks noGrp="1"/>
          </p:cNvSpPr>
          <p:nvPr>
            <p:ph idx="10"/>
          </p:nvPr>
        </p:nvSpPr>
        <p:spPr>
          <a:xfrm>
            <a:off x="1012265" y="1063205"/>
            <a:ext cx="10095440" cy="4529073"/>
          </a:xfrm>
        </p:spPr>
        <p:txBody>
          <a:bodyPr/>
          <a:lstStyle/>
          <a:p>
            <a:pPr marL="457200" marR="0" lvl="0" indent="-457200" algn="l" rtl="0">
              <a:lnSpc>
                <a:spcPct val="150000"/>
              </a:lnSpc>
              <a:spcBef>
                <a:spcPts val="1200"/>
              </a:spcBef>
              <a:spcAft>
                <a:spcPts val="1200"/>
              </a:spcAft>
              <a:buSzPct val="100000"/>
              <a:buFont typeface="+mj-lt"/>
              <a:buAutoNum type="arabicPeriod"/>
            </a:pPr>
            <a:r>
              <a:rPr lang="fr-FR" sz="1600" b="0" i="0" u="none" baseline="0">
                <a:solidFill>
                  <a:schemeClr val="tx1"/>
                </a:solidFill>
                <a:effectLst/>
                <a:latin typeface="Arial" panose="020B0604020202020204" pitchFamily="34" charset="0"/>
                <a:ea typeface="Calibri" panose="020F0502020204030204" pitchFamily="34" charset="0"/>
              </a:rPr>
              <a:t>a) La modification de la Loi de sorte à imposer aux employeurs d’obtenir le consentement des employés aux fins de la collecte et de l’utilisation des renseignements recueillis au moyen du sondage de déclaration volontaire soulève-t-elle des préoccupations pour vous? Dans l’affirmative, comment pouvons-nous y répondre? </a:t>
            </a:r>
          </a:p>
          <a:p>
            <a:pPr marL="788988" lvl="1" indent="0">
              <a:lnSpc>
                <a:spcPct val="150000"/>
              </a:lnSpc>
              <a:spcBef>
                <a:spcPts val="1200"/>
              </a:spcBef>
              <a:spcAft>
                <a:spcPts val="1200"/>
              </a:spcAft>
              <a:buSzPct val="100000"/>
              <a:buNone/>
            </a:pPr>
            <a:r>
              <a:rPr lang="fr-FR" sz="1400" b="0" i="0" u="none" baseline="0">
                <a:solidFill>
                  <a:schemeClr val="tx1"/>
                </a:solidFill>
                <a:effectLst/>
                <a:latin typeface="Arial" panose="020B0604020202020204" pitchFamily="34" charset="0"/>
                <a:ea typeface="Calibri" panose="020F0502020204030204" pitchFamily="34" charset="0"/>
              </a:rPr>
              <a:t>Cette approche est conforme aux arguments généraux énoncés dans le rapport du groupe de travail selon lesquels il faut renforcer la confiance des employés tout en continuant à assurer le maintien de la protection des renseignements personnels</a:t>
            </a:r>
          </a:p>
          <a:p>
            <a:pPr marL="457200" marR="0" lvl="0" indent="-457200" algn="l" rtl="0">
              <a:lnSpc>
                <a:spcPct val="150000"/>
              </a:lnSpc>
              <a:spcBef>
                <a:spcPts val="1200"/>
              </a:spcBef>
              <a:spcAft>
                <a:spcPts val="1200"/>
              </a:spcAft>
              <a:buSzPct val="100000"/>
            </a:pPr>
            <a:r>
              <a:rPr lang="fr-FR" sz="1600" b="0" i="0" u="none" baseline="0">
                <a:solidFill>
                  <a:schemeClr val="tx1"/>
                </a:solidFill>
                <a:effectLst/>
                <a:latin typeface="Arial" panose="020B0604020202020204" pitchFamily="34" charset="0"/>
                <a:ea typeface="Calibri" panose="020F0502020204030204" pitchFamily="34" charset="0"/>
              </a:rPr>
              <a:t>	b) Comment relèveriez-vous les défis liés à la déclaration volontaire des employés? Y a-t-il d’autres modifications législatives ou des initiatives de l’employeur qui pourraient être mises en œuvre pour instaurer la confiance des employés et augmenter le taux de réponse au sondage de déclaration volontaire?</a:t>
            </a:r>
          </a:p>
          <a:p>
            <a:pPr marL="457200" marR="0" lvl="0" indent="-457200" algn="l" rtl="0">
              <a:lnSpc>
                <a:spcPct val="150000"/>
              </a:lnSpc>
              <a:spcBef>
                <a:spcPts val="1200"/>
              </a:spcBef>
              <a:spcAft>
                <a:spcPts val="1200"/>
              </a:spcAft>
              <a:buSzPct val="100000"/>
            </a:pPr>
            <a:endParaRPr lang="fr-ca" sz="1800" b="0" i="0" u="none" baseline="0">
              <a:solidFill>
                <a:schemeClr val="tx1"/>
              </a:solidFill>
              <a:effectLst/>
              <a:latin typeface="Arial" panose="020B0604020202020204" pitchFamily="34" charset="0"/>
              <a:ea typeface="Calibri" panose="020F0502020204030204" pitchFamily="34" charset="0"/>
            </a:endParaRPr>
          </a:p>
          <a:p>
            <a:endParaRPr lang="en-US"/>
          </a:p>
        </p:txBody>
      </p:sp>
      <p:sp>
        <p:nvSpPr>
          <p:cNvPr id="5" name="TextBox 4">
            <a:extLst>
              <a:ext uri="{FF2B5EF4-FFF2-40B4-BE49-F238E27FC236}">
                <a16:creationId xmlns:a16="http://schemas.microsoft.com/office/drawing/2014/main" id="{0748FADA-53C3-DE57-D2B3-C312AA784DB0}"/>
              </a:ext>
            </a:extLst>
          </p:cNvPr>
          <p:cNvSpPr txBox="1"/>
          <p:nvPr/>
        </p:nvSpPr>
        <p:spPr>
          <a:xfrm>
            <a:off x="928326" y="5694771"/>
            <a:ext cx="10335348" cy="844142"/>
          </a:xfrm>
          <a:prstGeom prst="rect">
            <a:avLst/>
          </a:prstGeom>
          <a:noFill/>
        </p:spPr>
        <p:txBody>
          <a:bodyPr wrap="square" rtlCol="0">
            <a:spAutoFit/>
          </a:bodyPr>
          <a:lstStyle/>
          <a:p>
            <a:pPr>
              <a:lnSpc>
                <a:spcPct val="120000"/>
              </a:lnSpc>
              <a:spcBef>
                <a:spcPct val="20000"/>
              </a:spcBef>
              <a:buSzPct val="100000"/>
              <a:tabLst>
                <a:tab pos="712788" algn="l"/>
              </a:tabLst>
            </a:pPr>
            <a:r>
              <a:rPr lang="fr-FR" sz="1400" b="1">
                <a:latin typeface="Arial" panose="020B0604020202020204" pitchFamily="34" charset="0"/>
              </a:rPr>
              <a:t>Remarques du BDPRH </a:t>
            </a:r>
            <a:r>
              <a:rPr lang="fr-FR" sz="1400">
                <a:latin typeface="Arial" panose="020B0604020202020204" pitchFamily="34" charset="0"/>
              </a:rPr>
              <a:t>: Grâce à la centralisation de la collecte de données d'</a:t>
            </a:r>
            <a:r>
              <a:rPr lang="fr-FR" sz="1400" err="1">
                <a:latin typeface="Arial" panose="020B0604020202020204" pitchFamily="34" charset="0"/>
              </a:rPr>
              <a:t>auto-identification</a:t>
            </a:r>
            <a:r>
              <a:rPr lang="fr-FR" sz="1400">
                <a:latin typeface="Arial" panose="020B0604020202020204" pitchFamily="34" charset="0"/>
              </a:rPr>
              <a:t> au sein du BDPRH, les ministères joueront un rôle important dans la communication des aspects obligatoires et volontaires du questionnaire d'</a:t>
            </a:r>
            <a:r>
              <a:rPr lang="fr-FR" sz="1400" err="1">
                <a:latin typeface="Arial" panose="020B0604020202020204" pitchFamily="34" charset="0"/>
              </a:rPr>
              <a:t>auto-identification</a:t>
            </a:r>
            <a:r>
              <a:rPr lang="fr-FR" sz="1400">
                <a:latin typeface="Arial" panose="020B0604020202020204" pitchFamily="34" charset="0"/>
              </a:rPr>
              <a:t> et contribueront à instaurer la confiance dans le processus.</a:t>
            </a:r>
            <a:endParaRPr lang="en-CA" sz="1400">
              <a:latin typeface="Arial" panose="020B0604020202020204" pitchFamily="34" charset="0"/>
            </a:endParaRPr>
          </a:p>
        </p:txBody>
      </p:sp>
    </p:spTree>
    <p:extLst>
      <p:ext uri="{BB962C8B-B14F-4D97-AF65-F5344CB8AC3E}">
        <p14:creationId xmlns:p14="http://schemas.microsoft.com/office/powerpoint/2010/main" val="286346793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621866-CF92-3D5F-38D0-7122BD940D98}"/>
              </a:ext>
            </a:extLst>
          </p:cNvPr>
          <p:cNvSpPr>
            <a:spLocks noGrp="1"/>
          </p:cNvSpPr>
          <p:nvPr>
            <p:ph type="sldNum" sz="quarter" idx="12"/>
          </p:nvPr>
        </p:nvSpPr>
        <p:spPr/>
        <p:txBody>
          <a:bodyPr/>
          <a:lstStyle/>
          <a:p>
            <a:fld id="{32D4B517-E49B-41B6-9DBC-23634E0F1CDC}" type="slidenum">
              <a:rPr lang="en-CA" smtClean="0"/>
              <a:t>12</a:t>
            </a:fld>
            <a:endParaRPr lang="en-CA"/>
          </a:p>
        </p:txBody>
      </p:sp>
      <p:sp>
        <p:nvSpPr>
          <p:cNvPr id="4" name="Title 3">
            <a:extLst>
              <a:ext uri="{FF2B5EF4-FFF2-40B4-BE49-F238E27FC236}">
                <a16:creationId xmlns:a16="http://schemas.microsoft.com/office/drawing/2014/main" id="{2128273A-8DF5-EA76-13EA-6D87194CF4C4}"/>
              </a:ext>
            </a:extLst>
          </p:cNvPr>
          <p:cNvSpPr>
            <a:spLocks noGrp="1"/>
          </p:cNvSpPr>
          <p:nvPr>
            <p:ph type="title"/>
          </p:nvPr>
        </p:nvSpPr>
        <p:spPr>
          <a:xfrm>
            <a:off x="1012265" y="138062"/>
            <a:ext cx="7243976" cy="878670"/>
          </a:xfrm>
        </p:spPr>
        <p:txBody>
          <a:bodyPr>
            <a:normAutofit/>
          </a:bodyPr>
          <a:lstStyle/>
          <a:p>
            <a:pPr algn="l" rtl="0"/>
            <a:r>
              <a:rPr lang="fr-ca" b="0" i="0" u="none" baseline="0"/>
              <a:t>Deuxième thème </a:t>
            </a:r>
          </a:p>
        </p:txBody>
      </p:sp>
      <p:sp>
        <p:nvSpPr>
          <p:cNvPr id="3" name="Content Placeholder 2">
            <a:extLst>
              <a:ext uri="{FF2B5EF4-FFF2-40B4-BE49-F238E27FC236}">
                <a16:creationId xmlns:a16="http://schemas.microsoft.com/office/drawing/2014/main" id="{094A80EE-148D-233F-5BFB-F52C680CBDBA}"/>
              </a:ext>
            </a:extLst>
          </p:cNvPr>
          <p:cNvSpPr>
            <a:spLocks noGrp="1"/>
          </p:cNvSpPr>
          <p:nvPr>
            <p:ph idx="10"/>
          </p:nvPr>
        </p:nvSpPr>
        <p:spPr/>
        <p:txBody>
          <a:bodyPr/>
          <a:lstStyle/>
          <a:p>
            <a:endParaRPr lang="en-CA"/>
          </a:p>
          <a:p>
            <a:endParaRPr lang="en-CA"/>
          </a:p>
          <a:p>
            <a:endParaRPr lang="en-CA"/>
          </a:p>
          <a:p>
            <a:pPr algn="ctr"/>
            <a:r>
              <a:rPr lang="en-CA" sz="4000" b="1" err="1"/>
              <a:t>Soutenir</a:t>
            </a:r>
            <a:r>
              <a:rPr lang="en-CA" sz="4000" b="1"/>
              <a:t> les </a:t>
            </a:r>
            <a:r>
              <a:rPr lang="en-CA" sz="4000" b="1" err="1"/>
              <a:t>employés</a:t>
            </a:r>
            <a:r>
              <a:rPr lang="en-CA" sz="4000" b="1"/>
              <a:t> et les </a:t>
            </a:r>
            <a:r>
              <a:rPr lang="en-CA" sz="4000" b="1" err="1"/>
              <a:t>employeurs</a:t>
            </a:r>
            <a:endParaRPr lang="en-US" sz="4000" b="1"/>
          </a:p>
        </p:txBody>
      </p:sp>
    </p:spTree>
    <p:extLst>
      <p:ext uri="{BB962C8B-B14F-4D97-AF65-F5344CB8AC3E}">
        <p14:creationId xmlns:p14="http://schemas.microsoft.com/office/powerpoint/2010/main" val="9397629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C4050D-62DF-1BB5-C620-F48348E7C47B}"/>
              </a:ext>
            </a:extLst>
          </p:cNvPr>
          <p:cNvSpPr>
            <a:spLocks noGrp="1"/>
          </p:cNvSpPr>
          <p:nvPr>
            <p:ph type="sldNum" sz="quarter" idx="12"/>
          </p:nvPr>
        </p:nvSpPr>
        <p:spPr/>
        <p:txBody>
          <a:bodyPr/>
          <a:lstStyle/>
          <a:p>
            <a:fld id="{32D4B517-E49B-41B6-9DBC-23634E0F1CDC}" type="slidenum">
              <a:rPr lang="en-CA" smtClean="0"/>
              <a:t>13</a:t>
            </a:fld>
            <a:endParaRPr lang="en-CA"/>
          </a:p>
        </p:txBody>
      </p:sp>
      <p:sp>
        <p:nvSpPr>
          <p:cNvPr id="4" name="Title 3">
            <a:extLst>
              <a:ext uri="{FF2B5EF4-FFF2-40B4-BE49-F238E27FC236}">
                <a16:creationId xmlns:a16="http://schemas.microsoft.com/office/drawing/2014/main" id="{F6768D55-C01B-D460-7F47-C4E180CEAD2A}"/>
              </a:ext>
            </a:extLst>
          </p:cNvPr>
          <p:cNvSpPr>
            <a:spLocks noGrp="1"/>
          </p:cNvSpPr>
          <p:nvPr>
            <p:ph type="title"/>
          </p:nvPr>
        </p:nvSpPr>
        <p:spPr/>
        <p:txBody>
          <a:bodyPr/>
          <a:lstStyle/>
          <a:p>
            <a:r>
              <a:rPr lang="en-CA" sz="2800"/>
              <a:t>Consultations </a:t>
            </a:r>
            <a:r>
              <a:rPr lang="en-CA" sz="2800" err="1"/>
              <a:t>véritables</a:t>
            </a:r>
            <a:endParaRPr lang="en-US"/>
          </a:p>
        </p:txBody>
      </p:sp>
      <p:sp>
        <p:nvSpPr>
          <p:cNvPr id="5" name="TextBox 4">
            <a:extLst>
              <a:ext uri="{FF2B5EF4-FFF2-40B4-BE49-F238E27FC236}">
                <a16:creationId xmlns:a16="http://schemas.microsoft.com/office/drawing/2014/main" id="{735A5570-5EBD-2E0D-6C1F-AB9E1E9465F8}"/>
              </a:ext>
            </a:extLst>
          </p:cNvPr>
          <p:cNvSpPr txBox="1"/>
          <p:nvPr/>
        </p:nvSpPr>
        <p:spPr>
          <a:xfrm>
            <a:off x="424543" y="1104182"/>
            <a:ext cx="11236515" cy="707886"/>
          </a:xfrm>
          <a:prstGeom prst="rect">
            <a:avLst/>
          </a:prstGeom>
          <a:noFill/>
        </p:spPr>
        <p:txBody>
          <a:bodyPr wrap="square">
            <a:spAutoFit/>
          </a:bodyPr>
          <a:lstStyle/>
          <a:p>
            <a:pPr marL="0" marR="0" algn="l" rtl="0">
              <a:spcBef>
                <a:spcPts val="1200"/>
              </a:spcBef>
              <a:spcAft>
                <a:spcPts val="0"/>
              </a:spcAft>
            </a:pPr>
            <a:r>
              <a:rPr lang="fr-ca" sz="2000" b="0" i="0" u="none" baseline="0">
                <a:effectLst/>
                <a:latin typeface="Arial" panose="020B0604020202020204" pitchFamily="34" charset="0"/>
                <a:ea typeface="Calibri" panose="020F0502020204030204" pitchFamily="34" charset="0"/>
              </a:rPr>
              <a:t>En vertu de la </a:t>
            </a:r>
            <a:r>
              <a:rPr lang="fr-ca" sz="2000" b="0" u="none" baseline="0">
                <a:effectLst/>
                <a:latin typeface="Arial" panose="020B0604020202020204" pitchFamily="34" charset="0"/>
                <a:ea typeface="Calibri" panose="020F0502020204030204" pitchFamily="34" charset="0"/>
              </a:rPr>
              <a:t>Loi</a:t>
            </a:r>
            <a:r>
              <a:rPr lang="fr-ca" sz="2000" b="0" i="0" u="none" baseline="0">
                <a:effectLst/>
                <a:latin typeface="Arial" panose="020B0604020202020204" pitchFamily="34" charset="0"/>
                <a:ea typeface="Calibri" panose="020F0502020204030204" pitchFamily="34" charset="0"/>
              </a:rPr>
              <a:t>, les employeurs doivent </a:t>
            </a:r>
            <a:r>
              <a:rPr lang="fr-ca" sz="2000" b="1" i="0" u="none" baseline="0">
                <a:effectLst/>
                <a:latin typeface="Arial" panose="020B0604020202020204" pitchFamily="34" charset="0"/>
                <a:ea typeface="Calibri" panose="020F0502020204030204" pitchFamily="34" charset="0"/>
              </a:rPr>
              <a:t>consulter les représentants des employés et les agents négociateurs</a:t>
            </a:r>
            <a:r>
              <a:rPr lang="fr-ca" sz="2000" b="0" i="0" u="none" baseline="0">
                <a:effectLst/>
                <a:latin typeface="Arial" panose="020B0604020202020204" pitchFamily="34" charset="0"/>
                <a:ea typeface="Calibri" panose="020F0502020204030204" pitchFamily="34" charset="0"/>
              </a:rPr>
              <a:t>, pour :</a:t>
            </a:r>
            <a:endParaRPr lang="fr-ca" sz="20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E20E7AF-7232-3838-3EAC-C2127A91163A}"/>
              </a:ext>
            </a:extLst>
          </p:cNvPr>
          <p:cNvSpPr txBox="1"/>
          <p:nvPr/>
        </p:nvSpPr>
        <p:spPr>
          <a:xfrm>
            <a:off x="1235242" y="1946879"/>
            <a:ext cx="2140417" cy="3204405"/>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r>
              <a:rPr lang="fr-CA" sz="1600" b="1" kern="100">
                <a:effectLst/>
                <a:latin typeface="Arial" panose="020B0604020202020204" pitchFamily="34" charset="0"/>
                <a:ea typeface="Calibri" panose="020F0502020204030204" pitchFamily="34" charset="0"/>
                <a:cs typeface="Arial" panose="020B0604020202020204" pitchFamily="34" charset="0"/>
              </a:rPr>
              <a:t>avoir leur avis </a:t>
            </a:r>
            <a:r>
              <a:rPr lang="fr-CA" sz="1600" kern="100">
                <a:effectLst/>
                <a:latin typeface="Arial" panose="020B0604020202020204" pitchFamily="34" charset="0"/>
                <a:ea typeface="Calibri" panose="020F0502020204030204" pitchFamily="34" charset="0"/>
                <a:cs typeface="Arial" panose="020B0604020202020204" pitchFamily="34" charset="0"/>
              </a:rPr>
              <a:t>sur l’assistance que les représentants pourraient apporter </a:t>
            </a:r>
            <a:r>
              <a:rPr lang="fr-FR" sz="1600" kern="100">
                <a:effectLst/>
                <a:latin typeface="Arial" panose="020B0604020202020204" pitchFamily="34" charset="0"/>
                <a:ea typeface="Calibri" panose="020F0502020204030204" pitchFamily="34" charset="0"/>
                <a:cs typeface="Arial" panose="020B0604020202020204" pitchFamily="34" charset="0"/>
              </a:rPr>
              <a:t>pour faciliter la réalisation de l’équité en matière d’emploi au sein de l’effectif</a:t>
            </a:r>
            <a:r>
              <a:rPr lang="fr-CA" sz="1600" kern="100">
                <a:effectLst/>
                <a:latin typeface="Arial" panose="020B0604020202020204" pitchFamily="34" charset="0"/>
                <a:ea typeface="Calibri" panose="020F0502020204030204" pitchFamily="34" charset="0"/>
                <a:cs typeface="Arial" panose="020B0604020202020204" pitchFamily="34" charset="0"/>
              </a:rPr>
              <a:t>,</a:t>
            </a:r>
            <a:r>
              <a:rPr lang="fr-FR" sz="1600" kern="100">
                <a:effectLst/>
                <a:latin typeface="Arial" panose="020B0604020202020204" pitchFamily="34" charset="0"/>
                <a:ea typeface="Calibri" panose="020F0502020204030204" pitchFamily="34" charset="0"/>
                <a:cs typeface="Arial" panose="020B0604020202020204" pitchFamily="34" charset="0"/>
              </a:rPr>
              <a:t> et la communication aux employés sur les questions liées à l'équité en matière d'emploi</a:t>
            </a:r>
            <a:endParaRPr lang="en-CA" sz="1600" kern="10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44F5A846-CA5C-C329-9FCF-B94937DD7282}"/>
              </a:ext>
            </a:extLst>
          </p:cNvPr>
          <p:cNvSpPr txBox="1"/>
          <p:nvPr/>
        </p:nvSpPr>
        <p:spPr>
          <a:xfrm>
            <a:off x="4692183" y="1946880"/>
            <a:ext cx="1918163" cy="2154436"/>
          </a:xfrm>
          <a:prstGeom prst="rect">
            <a:avLst/>
          </a:prstGeom>
          <a:solidFill>
            <a:schemeClr val="accent2">
              <a:lumMod val="20000"/>
              <a:lumOff val="80000"/>
            </a:schemeClr>
          </a:solidFill>
          <a:ln w="12700">
            <a:solidFill>
              <a:schemeClr val="tx1"/>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lgn="l" rtl="0">
              <a:spcBef>
                <a:spcPts val="1200"/>
              </a:spcBef>
              <a:spcAft>
                <a:spcPts val="0"/>
              </a:spcAft>
              <a:tabLst>
                <a:tab pos="228600" algn="l"/>
                <a:tab pos="457200" algn="l"/>
              </a:tabLst>
            </a:pPr>
            <a:r>
              <a:rPr lang="fr-CA" b="1" i="0" u="none" baseline="0">
                <a:effectLst/>
                <a:latin typeface="Arial" panose="020B0604020202020204" pitchFamily="34" charset="0"/>
                <a:ea typeface="Calibri" panose="020F0502020204030204" pitchFamily="34" charset="0"/>
              </a:rPr>
              <a:t>a</a:t>
            </a:r>
            <a:r>
              <a:rPr lang="fr-ca" b="1" i="0" u="none" baseline="0">
                <a:effectLst/>
                <a:latin typeface="Arial" panose="020B0604020202020204" pitchFamily="34" charset="0"/>
                <a:ea typeface="Calibri" panose="020F0502020204030204" pitchFamily="34" charset="0"/>
              </a:rPr>
              <a:t>voir leur avis sur</a:t>
            </a:r>
            <a:r>
              <a:rPr lang="fr-ca" b="0" i="0" u="none" baseline="0">
                <a:effectLst/>
                <a:latin typeface="Arial" panose="020B0604020202020204" pitchFamily="34" charset="0"/>
                <a:ea typeface="Calibri" panose="020F0502020204030204" pitchFamily="34" charset="0"/>
              </a:rPr>
              <a:t> la préparation, la mise en œuvre et la révision du plan d’équité en matière d’emploi</a:t>
            </a:r>
            <a:endParaRPr lang="fr-ca" sz="1400">
              <a:effectLst/>
              <a:latin typeface="Arial" panose="020B0604020202020204" pitchFamily="34" charset="0"/>
              <a:ea typeface="Calibri" panose="020F0502020204030204" pitchFamily="34" charset="0"/>
            </a:endParaRPr>
          </a:p>
          <a:p>
            <a:endParaRPr lang="en-CA"/>
          </a:p>
        </p:txBody>
      </p:sp>
      <p:sp>
        <p:nvSpPr>
          <p:cNvPr id="8" name="TextBox 7">
            <a:extLst>
              <a:ext uri="{FF2B5EF4-FFF2-40B4-BE49-F238E27FC236}">
                <a16:creationId xmlns:a16="http://schemas.microsoft.com/office/drawing/2014/main" id="{87404727-A60E-672D-73FD-97E44AAD72AA}"/>
              </a:ext>
            </a:extLst>
          </p:cNvPr>
          <p:cNvSpPr txBox="1"/>
          <p:nvPr/>
        </p:nvSpPr>
        <p:spPr>
          <a:xfrm>
            <a:off x="8098247" y="1946879"/>
            <a:ext cx="3123388" cy="2385424"/>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lgn="l" rtl="0">
              <a:spcBef>
                <a:spcPts val="1200"/>
              </a:spcBef>
              <a:spcAft>
                <a:spcPts val="0"/>
              </a:spcAft>
              <a:tabLst>
                <a:tab pos="228600" algn="l"/>
                <a:tab pos="457200" algn="l"/>
              </a:tabLst>
            </a:pPr>
            <a:r>
              <a:rPr lang="fr-ca" b="1" i="0" u="none" baseline="0">
                <a:effectLst/>
                <a:latin typeface="Arial" panose="020B0604020202020204" pitchFamily="34" charset="0"/>
                <a:ea typeface="Calibri" panose="020F0502020204030204" pitchFamily="34" charset="0"/>
              </a:rPr>
              <a:t>déterminer les moyens</a:t>
            </a:r>
            <a:r>
              <a:rPr lang="fr-ca" b="0" i="0" u="none" baseline="0">
                <a:effectLst/>
                <a:latin typeface="Arial" panose="020B0604020202020204" pitchFamily="34" charset="0"/>
                <a:ea typeface="Calibri" panose="020F0502020204030204" pitchFamily="34" charset="0"/>
              </a:rPr>
              <a:t> pouvant minimiser les effets négatifs que l’exercice d’un droit d’ancienneté prévu par une convention collective peut avoir, en cas de mise à pied ou de rappel, sur les possibilités d’emploi des membres des groupes désignés</a:t>
            </a:r>
            <a:endParaRPr lang="fr-ca" sz="140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F5BB639D-DC8C-6430-4BAE-0EAC9A436E14}"/>
              </a:ext>
            </a:extLst>
          </p:cNvPr>
          <p:cNvSpPr txBox="1"/>
          <p:nvPr/>
        </p:nvSpPr>
        <p:spPr>
          <a:xfrm>
            <a:off x="686868" y="5245986"/>
            <a:ext cx="10269890" cy="1323439"/>
          </a:xfrm>
          <a:prstGeom prst="rect">
            <a:avLst/>
          </a:prstGeom>
          <a:noFill/>
        </p:spPr>
        <p:txBody>
          <a:bodyPr wrap="square">
            <a:spAutoFit/>
          </a:bodyPr>
          <a:lstStyle/>
          <a:p>
            <a:pPr marL="0" marR="0" algn="ctr" rtl="0">
              <a:spcBef>
                <a:spcPts val="0"/>
              </a:spcBef>
              <a:spcAft>
                <a:spcPts val="0"/>
              </a:spcAft>
            </a:pPr>
            <a:r>
              <a:rPr lang="fr-ca" sz="2000" b="0" i="0" u="none" baseline="0">
                <a:latin typeface="Arial" panose="020B0604020202020204" pitchFamily="34" charset="0"/>
                <a:ea typeface="Calibri" panose="020F0502020204030204" pitchFamily="34" charset="0"/>
              </a:rPr>
              <a:t>À l’heure actuelle, les e</a:t>
            </a:r>
            <a:r>
              <a:rPr lang="fr-ca" sz="2000" b="0" i="0" u="none" baseline="0">
                <a:effectLst/>
                <a:latin typeface="Arial" panose="020B0604020202020204" pitchFamily="34" charset="0"/>
                <a:ea typeface="Calibri" panose="020F0502020204030204" pitchFamily="34" charset="0"/>
              </a:rPr>
              <a:t>mployeurs </a:t>
            </a:r>
            <a:r>
              <a:rPr lang="fr-ca" sz="2000" b="1" i="0" u="none" baseline="0">
                <a:effectLst/>
                <a:latin typeface="Arial" panose="020B0604020202020204" pitchFamily="34" charset="0"/>
                <a:ea typeface="Calibri" panose="020F0502020204030204" pitchFamily="34" charset="0"/>
              </a:rPr>
              <a:t>doivent communiquer aux employés des renseignements</a:t>
            </a:r>
            <a:r>
              <a:rPr lang="fr-ca" sz="2000" b="0" i="0" u="none" baseline="0">
                <a:effectLst/>
                <a:latin typeface="Arial" panose="020B0604020202020204" pitchFamily="34" charset="0"/>
                <a:ea typeface="Calibri" panose="020F0502020204030204" pitchFamily="34" charset="0"/>
              </a:rPr>
              <a:t> concernant l’objectif, les mesures et les progrès réalisés dans la mise en œuvre de l’équité en matière d’emploi, mais </a:t>
            </a:r>
            <a:r>
              <a:rPr lang="fr-ca" sz="2000" b="1" i="0" u="none" baseline="0">
                <a:effectLst/>
                <a:latin typeface="Arial" panose="020B0604020202020204" pitchFamily="34" charset="0"/>
                <a:ea typeface="Calibri" panose="020F0502020204030204" pitchFamily="34" charset="0"/>
              </a:rPr>
              <a:t>ils n’ont pas à consulter les membres des groupes désignés</a:t>
            </a:r>
            <a:endParaRPr lang="fr-ca" sz="2000" b="1">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820078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8BF9B6-DCE1-0DB3-4308-6A423C18D773}"/>
              </a:ext>
            </a:extLst>
          </p:cNvPr>
          <p:cNvSpPr>
            <a:spLocks noGrp="1"/>
          </p:cNvSpPr>
          <p:nvPr>
            <p:ph type="sldNum" sz="quarter" idx="12"/>
          </p:nvPr>
        </p:nvSpPr>
        <p:spPr/>
        <p:txBody>
          <a:bodyPr/>
          <a:lstStyle/>
          <a:p>
            <a:fld id="{32D4B517-E49B-41B6-9DBC-23634E0F1CDC}" type="slidenum">
              <a:rPr lang="en-CA" smtClean="0"/>
              <a:t>14</a:t>
            </a:fld>
            <a:endParaRPr lang="en-CA"/>
          </a:p>
        </p:txBody>
      </p:sp>
      <p:sp>
        <p:nvSpPr>
          <p:cNvPr id="4" name="Title 3">
            <a:extLst>
              <a:ext uri="{FF2B5EF4-FFF2-40B4-BE49-F238E27FC236}">
                <a16:creationId xmlns:a16="http://schemas.microsoft.com/office/drawing/2014/main" id="{23FFB083-8DF9-AA24-0983-4C3465ADE7B5}"/>
              </a:ext>
            </a:extLst>
          </p:cNvPr>
          <p:cNvSpPr>
            <a:spLocks noGrp="1"/>
          </p:cNvSpPr>
          <p:nvPr>
            <p:ph type="title"/>
          </p:nvPr>
        </p:nvSpPr>
        <p:spPr>
          <a:xfrm>
            <a:off x="646545" y="138062"/>
            <a:ext cx="7609696" cy="878670"/>
          </a:xfrm>
        </p:spPr>
        <p:txBody>
          <a:bodyPr/>
          <a:lstStyle/>
          <a:p>
            <a:r>
              <a:rPr lang="fr-ca" sz="2800" i="0" u="none" baseline="0"/>
              <a:t>Recommandations du groupe de travail : consultations véritables</a:t>
            </a:r>
            <a:endParaRPr lang="en-US"/>
          </a:p>
        </p:txBody>
      </p:sp>
      <p:sp>
        <p:nvSpPr>
          <p:cNvPr id="5" name="TextBox 4">
            <a:extLst>
              <a:ext uri="{FF2B5EF4-FFF2-40B4-BE49-F238E27FC236}">
                <a16:creationId xmlns:a16="http://schemas.microsoft.com/office/drawing/2014/main" id="{20BB08B9-19C5-42D6-AED7-59359EE12489}"/>
              </a:ext>
            </a:extLst>
          </p:cNvPr>
          <p:cNvSpPr txBox="1"/>
          <p:nvPr/>
        </p:nvSpPr>
        <p:spPr>
          <a:xfrm>
            <a:off x="399623" y="1261666"/>
            <a:ext cx="11392753" cy="923330"/>
          </a:xfrm>
          <a:prstGeom prst="rect">
            <a:avLst/>
          </a:prstGeom>
          <a:noFill/>
        </p:spPr>
        <p:txBody>
          <a:bodyPr wrap="square">
            <a:spAutoFit/>
          </a:bodyPr>
          <a:lstStyle/>
          <a:p>
            <a:pPr marL="0" marR="0" algn="l" rtl="0">
              <a:spcBef>
                <a:spcPts val="0"/>
              </a:spcBef>
              <a:spcAft>
                <a:spcPts val="0"/>
              </a:spcAft>
            </a:pPr>
            <a:r>
              <a:rPr lang="fr-ca" b="0" i="0" u="none" baseline="0">
                <a:effectLst/>
                <a:latin typeface="Arial" panose="020B0604020202020204" pitchFamily="34" charset="0"/>
                <a:ea typeface="Calibri" panose="020F0502020204030204" pitchFamily="34" charset="0"/>
              </a:rPr>
              <a:t>Le groupe de travail souligne l’importance de maintenir un </a:t>
            </a:r>
            <a:r>
              <a:rPr lang="fr-ca" b="1" i="0" u="none" baseline="0">
                <a:effectLst/>
                <a:latin typeface="Arial" panose="020B0604020202020204" pitchFamily="34" charset="0"/>
                <a:ea typeface="Calibri" panose="020F0502020204030204" pitchFamily="34" charset="0"/>
              </a:rPr>
              <a:t>dialogue</a:t>
            </a:r>
            <a:r>
              <a:rPr lang="fr-ca" b="0" i="0" u="none" baseline="0">
                <a:effectLst/>
                <a:latin typeface="Arial" panose="020B0604020202020204" pitchFamily="34" charset="0"/>
                <a:ea typeface="Calibri" panose="020F0502020204030204" pitchFamily="34" charset="0"/>
              </a:rPr>
              <a:t> entre les employeurs et les employés et de collaborer continuellement avec les membres des groupes désignés afin de mieux </a:t>
            </a:r>
            <a:r>
              <a:rPr lang="fr-ca" b="1" i="0" u="none" baseline="0">
                <a:effectLst/>
                <a:latin typeface="Arial" panose="020B0604020202020204" pitchFamily="34" charset="0"/>
                <a:ea typeface="Calibri" panose="020F0502020204030204" pitchFamily="34" charset="0"/>
              </a:rPr>
              <a:t>comprendre leur expérience et d’éliminer les obstacles à l’emploi</a:t>
            </a:r>
            <a:endParaRPr lang="fr-ca" sz="1600" b="1">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404BF356-B06D-C9A1-A873-A6766EE2554B}"/>
              </a:ext>
            </a:extLst>
          </p:cNvPr>
          <p:cNvSpPr txBox="1"/>
          <p:nvPr/>
        </p:nvSpPr>
        <p:spPr>
          <a:xfrm>
            <a:off x="399623" y="2389370"/>
            <a:ext cx="11182777" cy="4031873"/>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Arial" panose="020B0604020202020204" pitchFamily="34" charset="0"/>
                <a:ea typeface="Calibri" panose="020F0502020204030204" pitchFamily="34" charset="0"/>
              </a:rPr>
              <a:t>Le groupe de travail recommande ce qui suit</a:t>
            </a:r>
            <a:r>
              <a:rPr lang="fr-ca" sz="1600" b="0" i="0" u="none" baseline="0">
                <a:solidFill>
                  <a:srgbClr val="000000"/>
                </a:solidFill>
                <a:effectLst/>
                <a:latin typeface="Arial" panose="020B0604020202020204" pitchFamily="34" charset="0"/>
                <a:ea typeface="Calibri" panose="020F0502020204030204" pitchFamily="34" charset="0"/>
              </a:rPr>
              <a:t> </a:t>
            </a:r>
            <a:r>
              <a:rPr lang="fr-ca" sz="1600" b="1" i="0" u="none" baseline="0">
                <a:solidFill>
                  <a:srgbClr val="000000"/>
                </a:solidFill>
                <a:effectLst/>
                <a:latin typeface="Arial" panose="020B0604020202020204" pitchFamily="34" charset="0"/>
                <a:ea typeface="Calibri" panose="020F0502020204030204" pitchFamily="34" charset="0"/>
              </a:rPr>
              <a:t>:</a:t>
            </a:r>
          </a:p>
          <a:p>
            <a:pPr marL="285750" marR="0" lvl="0" indent="-285750" algn="l" rtl="0">
              <a:spcAft>
                <a:spcPts val="0"/>
              </a:spcAft>
              <a:buFont typeface="Arial" panose="020B0604020202020204" pitchFamily="34" charset="0"/>
              <a:buChar char="•"/>
              <a:tabLst>
                <a:tab pos="228600" algn="l"/>
                <a:tab pos="457200" algn="l"/>
              </a:tabLst>
            </a:pPr>
            <a:r>
              <a:rPr lang="fr-ca" sz="1600" b="0" i="0" u="none" baseline="0">
                <a:latin typeface="Arial" panose="020B0604020202020204" pitchFamily="34" charset="0"/>
                <a:ea typeface="Calibri" panose="020F0502020204030204" pitchFamily="34" charset="0"/>
              </a:rPr>
              <a:t>I</a:t>
            </a:r>
            <a:r>
              <a:rPr lang="fr-ca" sz="1600" b="0" i="0" u="none" baseline="0">
                <a:effectLst/>
                <a:latin typeface="Arial" panose="020B0604020202020204" pitchFamily="34" charset="0"/>
                <a:ea typeface="Calibri" panose="020F0502020204030204" pitchFamily="34" charset="0"/>
              </a:rPr>
              <a:t>nstaurer une </a:t>
            </a:r>
            <a:r>
              <a:rPr lang="fr-ca" sz="1600" b="1" i="0" u="none" baseline="0">
                <a:effectLst/>
                <a:latin typeface="Arial" panose="020B0604020202020204" pitchFamily="34" charset="0"/>
                <a:ea typeface="Calibri" panose="020F0502020204030204" pitchFamily="34" charset="0"/>
              </a:rPr>
              <a:t>exigence législative aux fins de la mise sur pied de comités mixtes sur l’équité en matière d’emploi</a:t>
            </a:r>
            <a:endParaRPr lang="fr-ca" sz="1600" b="0" i="0" u="none" baseline="0">
              <a:effectLst/>
              <a:latin typeface="Arial" panose="020B0604020202020204" pitchFamily="34" charset="0"/>
              <a:ea typeface="Calibri" panose="020F0502020204030204" pitchFamily="34" charset="0"/>
            </a:endParaRPr>
          </a:p>
          <a:p>
            <a:pPr marL="742950" lvl="1" indent="-285750">
              <a:buFont typeface="Arial" panose="020B0604020202020204" pitchFamily="34" charset="0"/>
              <a:buChar char="•"/>
              <a:tabLst>
                <a:tab pos="228600" algn="l"/>
                <a:tab pos="457200" algn="l"/>
              </a:tabLst>
            </a:pPr>
            <a:r>
              <a:rPr lang="fr-ca" sz="1600" b="0" i="0" u="none" baseline="0">
                <a:effectLst/>
                <a:latin typeface="Arial" panose="020B0604020202020204" pitchFamily="34" charset="0"/>
                <a:ea typeface="Calibri" panose="020F0502020204030204" pitchFamily="34" charset="0"/>
              </a:rPr>
              <a:t>Les comités seraient composés de représentants de la direction et de représentants des employés, dans le but de créer des espaces collaboratifs pour cerner et éliminer les obstacles à l’emploi</a:t>
            </a:r>
          </a:p>
          <a:p>
            <a:pPr lvl="1">
              <a:tabLst>
                <a:tab pos="228600" algn="l"/>
                <a:tab pos="457200" algn="l"/>
              </a:tabLst>
            </a:pPr>
            <a:endParaRPr lang="fr-ca" sz="1600" b="0" i="0" u="none" baseline="0">
              <a:effectLst/>
              <a:latin typeface="Arial" panose="020B0604020202020204" pitchFamily="34" charset="0"/>
              <a:ea typeface="Calibri" panose="020F0502020204030204" pitchFamily="34" charset="0"/>
            </a:endParaRPr>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O</a:t>
            </a:r>
            <a:r>
              <a:rPr lang="fr-ca" sz="1600" b="0" i="0" u="none" baseline="0">
                <a:effectLst/>
                <a:latin typeface="Arial" panose="020B0604020202020204" pitchFamily="34" charset="0"/>
                <a:ea typeface="Calibri" panose="020F0502020204030204" pitchFamily="34" charset="0"/>
              </a:rPr>
              <a:t>ffrir une </a:t>
            </a:r>
            <a:r>
              <a:rPr lang="fr-ca" sz="1600" b="1" i="0" u="none" baseline="0">
                <a:effectLst/>
                <a:latin typeface="Arial" panose="020B0604020202020204" pitchFamily="34" charset="0"/>
                <a:ea typeface="Calibri" panose="020F0502020204030204" pitchFamily="34" charset="0"/>
              </a:rPr>
              <a:t>formation aux membres du comité</a:t>
            </a:r>
            <a:r>
              <a:rPr lang="fr-ca" sz="1600" b="0" i="0" u="none" baseline="0">
                <a:effectLst/>
                <a:latin typeface="Arial" panose="020B0604020202020204" pitchFamily="34" charset="0"/>
                <a:ea typeface="Calibri" panose="020F0502020204030204" pitchFamily="34" charset="0"/>
              </a:rPr>
              <a:t> pour les aider à assumer leurs responsabilités</a:t>
            </a:r>
          </a:p>
          <a:p>
            <a:pPr marL="285750" indent="-285750" algn="l" rtl="0">
              <a:buFont typeface="Arial" panose="020B0604020202020204" pitchFamily="34" charset="0"/>
              <a:buChar char="•"/>
            </a:pPr>
            <a:endParaRPr lang="fr-ca" sz="1600"/>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A</a:t>
            </a:r>
            <a:r>
              <a:rPr lang="fr-ca" sz="1600" b="0" i="0" u="none" baseline="0">
                <a:effectLst/>
                <a:latin typeface="Arial" panose="020B0604020202020204" pitchFamily="34" charset="0"/>
                <a:ea typeface="Calibri" panose="020F0502020204030204" pitchFamily="34" charset="0"/>
              </a:rPr>
              <a:t>spirer à ce que la composition du comité soit </a:t>
            </a:r>
            <a:r>
              <a:rPr lang="fr-ca" sz="1600" b="1" i="0" u="none" baseline="0">
                <a:effectLst/>
                <a:latin typeface="Arial" panose="020B0604020202020204" pitchFamily="34" charset="0"/>
                <a:ea typeface="Calibri" panose="020F0502020204030204" pitchFamily="34" charset="0"/>
              </a:rPr>
              <a:t>représentative de chaque groupe d’équité en matière d’emploi</a:t>
            </a:r>
            <a:r>
              <a:rPr lang="fr-ca" sz="1600" b="0" i="0" u="none" baseline="0">
                <a:effectLst/>
                <a:latin typeface="Arial" panose="020B0604020202020204" pitchFamily="34" charset="0"/>
                <a:ea typeface="Calibri" panose="020F0502020204030204" pitchFamily="34" charset="0"/>
              </a:rPr>
              <a:t> et de l’</a:t>
            </a:r>
            <a:r>
              <a:rPr lang="fr-ca" sz="1600" b="1" i="0" u="none" baseline="0">
                <a:effectLst/>
                <a:latin typeface="Arial" panose="020B0604020202020204" pitchFamily="34" charset="0"/>
                <a:ea typeface="Calibri" panose="020F0502020204030204" pitchFamily="34" charset="0"/>
              </a:rPr>
              <a:t>ensemble du cycle de vie professionnel</a:t>
            </a:r>
          </a:p>
          <a:p>
            <a:pPr marL="285750" indent="-285750" algn="l" rtl="0">
              <a:buFont typeface="Arial" panose="020B0604020202020204" pitchFamily="34" charset="0"/>
              <a:buChar char="•"/>
            </a:pPr>
            <a:endParaRPr lang="fr-ca" sz="1600" b="1"/>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A</a:t>
            </a:r>
            <a:r>
              <a:rPr lang="fr-ca" sz="1600" b="0" i="0" u="none" baseline="0">
                <a:effectLst/>
                <a:latin typeface="Arial" panose="020B0604020202020204" pitchFamily="34" charset="0"/>
                <a:ea typeface="Calibri" panose="020F0502020204030204" pitchFamily="34" charset="0"/>
              </a:rPr>
              <a:t>ssurer une </a:t>
            </a:r>
            <a:r>
              <a:rPr lang="fr-ca" sz="1600" b="1" i="0" u="none" baseline="0">
                <a:effectLst/>
                <a:latin typeface="Arial" panose="020B0604020202020204" pitchFamily="34" charset="0"/>
                <a:ea typeface="Calibri" panose="020F0502020204030204" pitchFamily="34" charset="0"/>
              </a:rPr>
              <a:t>protection complète</a:t>
            </a:r>
            <a:r>
              <a:rPr lang="fr-ca" sz="1600" b="0" i="0" u="none" baseline="0">
                <a:effectLst/>
                <a:latin typeface="Arial" panose="020B0604020202020204" pitchFamily="34" charset="0"/>
                <a:ea typeface="Calibri" panose="020F0502020204030204" pitchFamily="34" charset="0"/>
              </a:rPr>
              <a:t> aux membres du comité en vertu de la </a:t>
            </a:r>
            <a:r>
              <a:rPr lang="fr-ca" sz="1600" b="0" u="none" baseline="0">
                <a:effectLst/>
                <a:latin typeface="Arial" panose="020B0604020202020204" pitchFamily="34" charset="0"/>
                <a:ea typeface="Calibri" panose="020F0502020204030204" pitchFamily="34" charset="0"/>
              </a:rPr>
              <a:t>Loi</a:t>
            </a:r>
            <a:r>
              <a:rPr lang="fr-ca" sz="1600" b="0" i="0" u="none" baseline="0">
                <a:effectLst/>
                <a:latin typeface="Arial" panose="020B0604020202020204" pitchFamily="34" charset="0"/>
                <a:ea typeface="Calibri" panose="020F0502020204030204" pitchFamily="34" charset="0"/>
              </a:rPr>
              <a:t> </a:t>
            </a:r>
            <a:r>
              <a:rPr lang="fr-ca" sz="1600" b="1" i="0" u="none" baseline="0">
                <a:effectLst/>
                <a:latin typeface="Arial" panose="020B0604020202020204" pitchFamily="34" charset="0"/>
                <a:ea typeface="Calibri" panose="020F0502020204030204" pitchFamily="34" charset="0"/>
              </a:rPr>
              <a:t>contre les représailles</a:t>
            </a:r>
            <a:r>
              <a:rPr lang="fr-ca" sz="1600" b="0" i="0" u="none" baseline="0">
                <a:effectLst/>
                <a:latin typeface="Arial" panose="020B0604020202020204" pitchFamily="34" charset="0"/>
                <a:ea typeface="Calibri" panose="020F0502020204030204" pitchFamily="34" charset="0"/>
              </a:rPr>
              <a:t> de l’employeur ou de l’agent négociateur</a:t>
            </a:r>
          </a:p>
          <a:p>
            <a:pPr marL="285750" indent="-285750" algn="l" rtl="0">
              <a:buFont typeface="Arial" panose="020B0604020202020204" pitchFamily="34" charset="0"/>
              <a:buChar char="•"/>
            </a:pPr>
            <a:endParaRPr lang="fr-ca" sz="1600"/>
          </a:p>
          <a:p>
            <a:pPr marL="285750" indent="-285750" algn="l" rtl="0">
              <a:buFont typeface="Arial" panose="020B0604020202020204" pitchFamily="34" charset="0"/>
              <a:buChar char="•"/>
            </a:pPr>
            <a:r>
              <a:rPr lang="fr-ca" sz="1600" b="0" i="0" u="none" baseline="0">
                <a:latin typeface="Arial" panose="020B0604020202020204" pitchFamily="34" charset="0"/>
                <a:ea typeface="Calibri" panose="020F0502020204030204" pitchFamily="34" charset="0"/>
              </a:rPr>
              <a:t>P</a:t>
            </a:r>
            <a:r>
              <a:rPr lang="fr-ca" sz="1600" b="0" i="0" u="none" baseline="0">
                <a:effectLst/>
                <a:latin typeface="Arial" panose="020B0604020202020204" pitchFamily="34" charset="0"/>
                <a:ea typeface="Calibri" panose="020F0502020204030204" pitchFamily="34" charset="0"/>
              </a:rPr>
              <a:t>ermettre aux membres du </a:t>
            </a:r>
            <a:r>
              <a:rPr lang="fr-ca" sz="1600" b="1" i="0" u="none" baseline="0">
                <a:effectLst/>
                <a:latin typeface="Arial" panose="020B0604020202020204" pitchFamily="34" charset="0"/>
                <a:ea typeface="Calibri" panose="020F0502020204030204" pitchFamily="34" charset="0"/>
              </a:rPr>
              <a:t>comité</a:t>
            </a:r>
            <a:r>
              <a:rPr lang="fr-ca" sz="1600" b="0" i="0" u="none" baseline="0">
                <a:effectLst/>
                <a:latin typeface="Arial" panose="020B0604020202020204" pitchFamily="34" charset="0"/>
                <a:ea typeface="Calibri" panose="020F0502020204030204" pitchFamily="34" charset="0"/>
              </a:rPr>
              <a:t> de </a:t>
            </a:r>
            <a:r>
              <a:rPr lang="fr-ca" sz="1600" b="1" i="0" u="none" baseline="0">
                <a:effectLst/>
                <a:latin typeface="Arial" panose="020B0604020202020204" pitchFamily="34" charset="0"/>
                <a:ea typeface="Calibri" panose="020F0502020204030204" pitchFamily="34" charset="0"/>
              </a:rPr>
              <a:t>recueillir, d’analyser et d’examiner les données pertinentes</a:t>
            </a:r>
            <a:r>
              <a:rPr lang="fr-ca" sz="1600" b="0" i="0" u="none" baseline="0">
                <a:effectLst/>
                <a:latin typeface="Arial" panose="020B0604020202020204" pitchFamily="34" charset="0"/>
                <a:ea typeface="Calibri" panose="020F0502020204030204" pitchFamily="34" charset="0"/>
              </a:rPr>
              <a:t> pour aider l’employeur à mettre en œuvre l’équité en matière d’emploi</a:t>
            </a:r>
            <a:endParaRPr lang="fr-ca" sz="1600"/>
          </a:p>
        </p:txBody>
      </p:sp>
    </p:spTree>
    <p:extLst>
      <p:ext uri="{BB962C8B-B14F-4D97-AF65-F5344CB8AC3E}">
        <p14:creationId xmlns:p14="http://schemas.microsoft.com/office/powerpoint/2010/main" val="350715848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189ABE-1EE9-65BD-7FA5-65A7829A35AB}"/>
              </a:ext>
            </a:extLst>
          </p:cNvPr>
          <p:cNvSpPr>
            <a:spLocks noGrp="1"/>
          </p:cNvSpPr>
          <p:nvPr>
            <p:ph type="sldNum" sz="quarter" idx="12"/>
          </p:nvPr>
        </p:nvSpPr>
        <p:spPr/>
        <p:txBody>
          <a:bodyPr/>
          <a:lstStyle/>
          <a:p>
            <a:fld id="{32D4B517-E49B-41B6-9DBC-23634E0F1CDC}" type="slidenum">
              <a:rPr lang="en-CA" smtClean="0"/>
              <a:t>15</a:t>
            </a:fld>
            <a:endParaRPr lang="en-CA"/>
          </a:p>
        </p:txBody>
      </p:sp>
      <p:sp>
        <p:nvSpPr>
          <p:cNvPr id="4" name="Title 3">
            <a:extLst>
              <a:ext uri="{FF2B5EF4-FFF2-40B4-BE49-F238E27FC236}">
                <a16:creationId xmlns:a16="http://schemas.microsoft.com/office/drawing/2014/main" id="{84276D76-D25D-1AED-DC84-E88EB5C52146}"/>
              </a:ext>
            </a:extLst>
          </p:cNvPr>
          <p:cNvSpPr>
            <a:spLocks noGrp="1"/>
          </p:cNvSpPr>
          <p:nvPr>
            <p:ph type="title"/>
          </p:nvPr>
        </p:nvSpPr>
        <p:spPr>
          <a:xfrm>
            <a:off x="1012265" y="138062"/>
            <a:ext cx="10025190" cy="878670"/>
          </a:xfrm>
        </p:spPr>
        <p:txBody>
          <a:bodyPr>
            <a:normAutofit/>
          </a:bodyPr>
          <a:lstStyle/>
          <a:p>
            <a:pPr marL="0" indent="0"/>
            <a:r>
              <a:rPr lang="en-CA" sz="2400"/>
              <a:t>Questions de discussion : </a:t>
            </a:r>
            <a:r>
              <a:rPr lang="fr-ca" sz="2400" i="0" u="none" baseline="0"/>
              <a:t>consultations véritables</a:t>
            </a:r>
            <a:endParaRPr lang="en-US" sz="2400"/>
          </a:p>
        </p:txBody>
      </p:sp>
      <p:sp>
        <p:nvSpPr>
          <p:cNvPr id="6" name="TextBox 5">
            <a:extLst>
              <a:ext uri="{FF2B5EF4-FFF2-40B4-BE49-F238E27FC236}">
                <a16:creationId xmlns:a16="http://schemas.microsoft.com/office/drawing/2014/main" id="{56D34BE6-4C0A-72E1-AFB3-7635D165A42E}"/>
              </a:ext>
            </a:extLst>
          </p:cNvPr>
          <p:cNvSpPr txBox="1"/>
          <p:nvPr/>
        </p:nvSpPr>
        <p:spPr>
          <a:xfrm>
            <a:off x="549675" y="1016732"/>
            <a:ext cx="10950369" cy="5062924"/>
          </a:xfrm>
          <a:prstGeom prst="rect">
            <a:avLst/>
          </a:prstGeom>
          <a:noFill/>
        </p:spPr>
        <p:txBody>
          <a:bodyPr wrap="square">
            <a:spAutoFit/>
          </a:bodyPr>
          <a:lstStyle/>
          <a:p>
            <a:pPr marL="457200" indent="-457200">
              <a:spcBef>
                <a:spcPts val="600"/>
              </a:spcBef>
              <a:spcAft>
                <a:spcPts val="600"/>
              </a:spcAft>
              <a:buFont typeface="+mj-lt"/>
              <a:buAutoNum type="arabicPeriod"/>
            </a:pPr>
            <a:r>
              <a:rPr lang="fr-FR" sz="1600">
                <a:effectLst/>
                <a:latin typeface="Arial" panose="020B0604020202020204" pitchFamily="34" charset="0"/>
                <a:ea typeface="Calibri" panose="020F0502020204030204" pitchFamily="34" charset="0"/>
              </a:rPr>
              <a:t>Auriez-vous des préoccupations si on incluait dans la Loi une exigence de créer des comités mixtes sur l’équité en matière d’emploi? Dans l’affirmative, que pourrions-nous faire pour y répondre? </a:t>
            </a:r>
          </a:p>
          <a:p>
            <a:pPr marL="914400" lvl="1" indent="-457200">
              <a:spcBef>
                <a:spcPts val="600"/>
              </a:spcBef>
              <a:spcAft>
                <a:spcPts val="600"/>
              </a:spcAft>
              <a:buFont typeface="+mj-lt"/>
              <a:buAutoNum type="alphaLcPeriod"/>
            </a:pPr>
            <a:r>
              <a:rPr lang="fr-FR" sz="1600">
                <a:effectLst/>
                <a:latin typeface="Arial" panose="020B0604020202020204" pitchFamily="34" charset="0"/>
                <a:ea typeface="Calibri" panose="020F0502020204030204" pitchFamily="34" charset="0"/>
              </a:rPr>
              <a:t>Quel rôle ou fonction pourrait jouer un comité mixte sur l’équité en matière d’emploi pour avoir un effet concret sur l’équité en matière d’emploi dans le milieu de travail?</a:t>
            </a:r>
          </a:p>
          <a:p>
            <a:pPr marL="914400" lvl="1" indent="-457200">
              <a:spcBef>
                <a:spcPts val="600"/>
              </a:spcBef>
              <a:spcAft>
                <a:spcPts val="600"/>
              </a:spcAft>
              <a:buFont typeface="+mj-lt"/>
              <a:buAutoNum type="alphaLcPeriod"/>
            </a:pPr>
            <a:r>
              <a:rPr lang="fr-FR" sz="1600">
                <a:effectLst/>
                <a:latin typeface="Arial" panose="020B0604020202020204" pitchFamily="34" charset="0"/>
                <a:ea typeface="Calibri" panose="020F0502020204030204" pitchFamily="34" charset="0"/>
              </a:rPr>
              <a:t>Auriez-vous des préoccupations s’il était exigé qu’il y ait un minimum de cinq membres dans un comité mixte sur l’équité en matière d’emploi, parmi lesquels au moins la moitié seraient des employés qui n’exercent pas de fonctions de gestion? Dans l’affirmative, que pourrions-nous faire pour y répondre? </a:t>
            </a:r>
          </a:p>
          <a:p>
            <a:pPr marL="914400" lvl="1" indent="-457200">
              <a:spcBef>
                <a:spcPts val="600"/>
              </a:spcBef>
              <a:spcAft>
                <a:spcPts val="600"/>
              </a:spcAft>
              <a:buFont typeface="+mj-lt"/>
              <a:buAutoNum type="alphaLcPeriod"/>
            </a:pPr>
            <a:r>
              <a:rPr lang="fr-FR" sz="1600">
                <a:effectLst/>
                <a:latin typeface="Arial" panose="020B0604020202020204" pitchFamily="34" charset="0"/>
                <a:ea typeface="Calibri" panose="020F0502020204030204" pitchFamily="34" charset="0"/>
              </a:rPr>
              <a:t>Auriez-vous des préoccupations à ce que les comités mixtes sur l’équité en matière d’emploi s’efforcent de représenter chacun des groupes visés par l’équité en matière d’emploi, dans la mesure du possible, comme le recommande le groupe de travail? Dans l’affirmative, que pourrions-nous faire pour y répondre? </a:t>
            </a:r>
          </a:p>
          <a:p>
            <a:pPr marL="342900" indent="-342900">
              <a:buFont typeface="+mj-lt"/>
              <a:buAutoNum type="arabicPeriod"/>
              <a:tabLst>
                <a:tab pos="712788" algn="l"/>
              </a:tabLst>
            </a:pPr>
            <a:r>
              <a:rPr lang="fr-FR" sz="1600">
                <a:latin typeface="Arial" panose="020B0604020202020204" pitchFamily="34" charset="0"/>
                <a:cs typeface="Arial" panose="020B0604020202020204" pitchFamily="34" charset="0"/>
              </a:rPr>
              <a:t>Si aucun comité mixte sur l’équité en matière d’emploi n’est établi, comment pourrait-il y avoir des consultations véritables entre les employeurs et les groupes visés par l’équité en matière d’emploi comme l’exige la Loi? </a:t>
            </a:r>
          </a:p>
          <a:p>
            <a:pPr marL="342900" indent="-342900">
              <a:buFont typeface="+mj-lt"/>
              <a:buAutoNum type="arabicPeriod"/>
              <a:tabLst>
                <a:tab pos="712788" algn="l"/>
              </a:tabLst>
            </a:pPr>
            <a:endParaRPr lang="fr-FR" sz="1600">
              <a:latin typeface="Arial" panose="020B0604020202020204" pitchFamily="34" charset="0"/>
              <a:cs typeface="Arial" panose="020B0604020202020204" pitchFamily="34" charset="0"/>
            </a:endParaRPr>
          </a:p>
          <a:p>
            <a:pPr marL="342900" indent="-342900">
              <a:buFont typeface="+mj-lt"/>
              <a:buAutoNum type="arabicPeriod"/>
              <a:tabLst>
                <a:tab pos="712788" algn="l"/>
              </a:tabLst>
            </a:pPr>
            <a:r>
              <a:rPr lang="fr-FR" sz="1600">
                <a:latin typeface="Arial" panose="020B0604020202020204" pitchFamily="34" charset="0"/>
                <a:cs typeface="Arial" panose="020B0604020202020204" pitchFamily="34" charset="0"/>
              </a:rPr>
              <a:t>Quelles approches pourraient être adoptées pour veiller à ce que des personnes de plus d’un groupe désigné ou membres de sous-groupes participent aux consultations véritables?</a:t>
            </a:r>
          </a:p>
          <a:p>
            <a:pPr marL="342900" indent="-342900">
              <a:buFont typeface="+mj-lt"/>
              <a:buAutoNum type="arabicPeriod"/>
              <a:tabLst>
                <a:tab pos="712788" algn="l"/>
              </a:tabLst>
            </a:pPr>
            <a:endParaRPr lang="fr-FR" sz="1600">
              <a:latin typeface="Arial" panose="020B0604020202020204" pitchFamily="34" charset="0"/>
              <a:cs typeface="Arial" panose="020B0604020202020204" pitchFamily="34" charset="0"/>
            </a:endParaRPr>
          </a:p>
          <a:p>
            <a:pPr marL="342900" indent="-342900">
              <a:buFont typeface="+mj-lt"/>
              <a:buAutoNum type="arabicPeriod"/>
              <a:tabLst>
                <a:tab pos="712788" algn="l"/>
              </a:tabLst>
            </a:pPr>
            <a:r>
              <a:rPr lang="fr-FR" sz="1600">
                <a:latin typeface="Arial" panose="020B0604020202020204" pitchFamily="34" charset="0"/>
                <a:cs typeface="Arial" panose="020B0604020202020204" pitchFamily="34" charset="0"/>
              </a:rPr>
              <a:t>Comment les employeurs peuvent-ils recueillir de l’information qualitative sur les expériences en milieu de travail des personnes faisant partie de groupes désignés ou de sous-groupes? </a:t>
            </a:r>
          </a:p>
        </p:txBody>
      </p:sp>
    </p:spTree>
    <p:extLst>
      <p:ext uri="{BB962C8B-B14F-4D97-AF65-F5344CB8AC3E}">
        <p14:creationId xmlns:p14="http://schemas.microsoft.com/office/powerpoint/2010/main" val="8604043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39F274-2D08-AD6C-F128-5FF046216037}"/>
              </a:ext>
            </a:extLst>
          </p:cNvPr>
          <p:cNvSpPr>
            <a:spLocks noGrp="1"/>
          </p:cNvSpPr>
          <p:nvPr>
            <p:ph type="sldNum" sz="quarter" idx="12"/>
          </p:nvPr>
        </p:nvSpPr>
        <p:spPr/>
        <p:txBody>
          <a:bodyPr/>
          <a:lstStyle/>
          <a:p>
            <a:fld id="{32D4B517-E49B-41B6-9DBC-23634E0F1CDC}" type="slidenum">
              <a:rPr lang="en-CA" smtClean="0"/>
              <a:t>16</a:t>
            </a:fld>
            <a:endParaRPr lang="en-CA"/>
          </a:p>
        </p:txBody>
      </p:sp>
      <p:sp>
        <p:nvSpPr>
          <p:cNvPr id="4" name="Title 3">
            <a:extLst>
              <a:ext uri="{FF2B5EF4-FFF2-40B4-BE49-F238E27FC236}">
                <a16:creationId xmlns:a16="http://schemas.microsoft.com/office/drawing/2014/main" id="{37C6115C-0094-A1C0-8371-5F51CEF8011A}"/>
              </a:ext>
            </a:extLst>
          </p:cNvPr>
          <p:cNvSpPr>
            <a:spLocks noGrp="1"/>
          </p:cNvSpPr>
          <p:nvPr>
            <p:ph type="title"/>
          </p:nvPr>
        </p:nvSpPr>
        <p:spPr>
          <a:xfrm>
            <a:off x="1012265" y="138062"/>
            <a:ext cx="7243976" cy="878670"/>
          </a:xfrm>
        </p:spPr>
        <p:txBody>
          <a:bodyPr>
            <a:normAutofit/>
          </a:bodyPr>
          <a:lstStyle/>
          <a:p>
            <a:pPr algn="l" rtl="0"/>
            <a:r>
              <a:rPr lang="fr-ca" b="0" i="0" u="none" baseline="0"/>
              <a:t>Troisième thème </a:t>
            </a:r>
          </a:p>
        </p:txBody>
      </p:sp>
      <p:sp>
        <p:nvSpPr>
          <p:cNvPr id="3" name="Content Placeholder 2">
            <a:extLst>
              <a:ext uri="{FF2B5EF4-FFF2-40B4-BE49-F238E27FC236}">
                <a16:creationId xmlns:a16="http://schemas.microsoft.com/office/drawing/2014/main" id="{27708522-688B-534A-6BC7-443171984105}"/>
              </a:ext>
            </a:extLst>
          </p:cNvPr>
          <p:cNvSpPr>
            <a:spLocks noGrp="1"/>
          </p:cNvSpPr>
          <p:nvPr>
            <p:ph idx="10"/>
          </p:nvPr>
        </p:nvSpPr>
        <p:spPr/>
        <p:txBody>
          <a:bodyPr/>
          <a:lstStyle/>
          <a:p>
            <a:pPr algn="ctr"/>
            <a:endParaRPr lang="en-CA" sz="4000"/>
          </a:p>
          <a:p>
            <a:pPr algn="ctr"/>
            <a:endParaRPr lang="en-CA" sz="4000" b="1"/>
          </a:p>
          <a:p>
            <a:pPr algn="ctr"/>
            <a:r>
              <a:rPr lang="en-CA" sz="4000" b="1" err="1"/>
              <a:t>Renforcement</a:t>
            </a:r>
            <a:r>
              <a:rPr lang="en-CA" sz="4000" b="1"/>
              <a:t> de </a:t>
            </a:r>
            <a:r>
              <a:rPr lang="en-CA" sz="4000" b="1" err="1"/>
              <a:t>l’application</a:t>
            </a:r>
            <a:r>
              <a:rPr lang="en-CA" sz="4000" b="1"/>
              <a:t> de la </a:t>
            </a:r>
            <a:r>
              <a:rPr lang="en-CA" sz="4000" b="1" err="1"/>
              <a:t>Loi</a:t>
            </a:r>
            <a:r>
              <a:rPr lang="en-CA" sz="4000" b="1"/>
              <a:t> et </a:t>
            </a:r>
            <a:r>
              <a:rPr lang="en-CA" sz="4000" b="1" err="1"/>
              <a:t>conformité</a:t>
            </a:r>
            <a:endParaRPr lang="en-US" sz="4000" b="1"/>
          </a:p>
        </p:txBody>
      </p:sp>
    </p:spTree>
    <p:extLst>
      <p:ext uri="{BB962C8B-B14F-4D97-AF65-F5344CB8AC3E}">
        <p14:creationId xmlns:p14="http://schemas.microsoft.com/office/powerpoint/2010/main" val="98783753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0F084A-4499-4831-A187-878D380A9A35}"/>
              </a:ext>
            </a:extLst>
          </p:cNvPr>
          <p:cNvSpPr>
            <a:spLocks noGrp="1"/>
          </p:cNvSpPr>
          <p:nvPr>
            <p:ph type="sldNum" sz="quarter" idx="12"/>
          </p:nvPr>
        </p:nvSpPr>
        <p:spPr/>
        <p:txBody>
          <a:bodyPr/>
          <a:lstStyle/>
          <a:p>
            <a:fld id="{32D4B517-E49B-41B6-9DBC-23634E0F1CDC}" type="slidenum">
              <a:rPr lang="en-CA" smtClean="0"/>
              <a:t>17</a:t>
            </a:fld>
            <a:endParaRPr lang="en-CA"/>
          </a:p>
        </p:txBody>
      </p:sp>
      <p:sp>
        <p:nvSpPr>
          <p:cNvPr id="4" name="Title 3">
            <a:extLst>
              <a:ext uri="{FF2B5EF4-FFF2-40B4-BE49-F238E27FC236}">
                <a16:creationId xmlns:a16="http://schemas.microsoft.com/office/drawing/2014/main" id="{BEFAC9A2-9C46-EC3E-9544-F6B6079FDDAF}"/>
              </a:ext>
            </a:extLst>
          </p:cNvPr>
          <p:cNvSpPr>
            <a:spLocks noGrp="1"/>
          </p:cNvSpPr>
          <p:nvPr>
            <p:ph type="title"/>
          </p:nvPr>
        </p:nvSpPr>
        <p:spPr>
          <a:xfrm>
            <a:off x="1012265" y="138062"/>
            <a:ext cx="9932826" cy="878670"/>
          </a:xfrm>
        </p:spPr>
        <p:txBody>
          <a:bodyPr/>
          <a:lstStyle/>
          <a:p>
            <a:r>
              <a:rPr lang="en-CA" sz="2800" dirty="0" err="1"/>
              <a:t>Élimination</a:t>
            </a:r>
            <a:r>
              <a:rPr lang="en-CA" sz="2800" dirty="0"/>
              <a:t> des obstacles et </a:t>
            </a:r>
            <a:r>
              <a:rPr lang="en-CA" dirty="0" err="1"/>
              <a:t>progrès</a:t>
            </a:r>
            <a:r>
              <a:rPr lang="en-CA" dirty="0"/>
              <a:t> </a:t>
            </a:r>
            <a:r>
              <a:rPr lang="en-CA" dirty="0" err="1"/>
              <a:t>raisonnables</a:t>
            </a:r>
            <a:r>
              <a:rPr lang="en-CA" dirty="0"/>
              <a:t> </a:t>
            </a:r>
            <a:endParaRPr lang="en-US" dirty="0"/>
          </a:p>
        </p:txBody>
      </p:sp>
      <p:sp>
        <p:nvSpPr>
          <p:cNvPr id="5" name="TextBox 4">
            <a:extLst>
              <a:ext uri="{FF2B5EF4-FFF2-40B4-BE49-F238E27FC236}">
                <a16:creationId xmlns:a16="http://schemas.microsoft.com/office/drawing/2014/main" id="{35533F8E-1AF0-1B2B-64E2-6FE2BC099075}"/>
              </a:ext>
            </a:extLst>
          </p:cNvPr>
          <p:cNvSpPr txBox="1"/>
          <p:nvPr/>
        </p:nvSpPr>
        <p:spPr>
          <a:xfrm>
            <a:off x="683327" y="1278038"/>
            <a:ext cx="5076000" cy="4893647"/>
          </a:xfrm>
          <a:prstGeom prst="rect">
            <a:avLst/>
          </a:prstGeom>
          <a:noFill/>
        </p:spPr>
        <p:txBody>
          <a:bodyPr wrap="square">
            <a:spAutoFit/>
          </a:bodyPr>
          <a:lstStyle/>
          <a:p>
            <a:pPr marL="0" marR="0" algn="l" rtl="0">
              <a:spcBef>
                <a:spcPts val="1200"/>
              </a:spcBef>
              <a:spcAft>
                <a:spcPts val="0"/>
              </a:spcAft>
            </a:pPr>
            <a:r>
              <a:rPr lang="fr-ca" sz="1200" b="1" i="0" u="none" baseline="0">
                <a:effectLst/>
                <a:latin typeface="Arial" panose="020B0604020202020204" pitchFamily="34" charset="0"/>
                <a:ea typeface="Calibri" panose="020F0502020204030204" pitchFamily="34" charset="0"/>
              </a:rPr>
              <a:t>En vertu de la </a:t>
            </a:r>
            <a:r>
              <a:rPr lang="fr-ca" sz="1200" b="1" u="none" baseline="0">
                <a:effectLst/>
                <a:latin typeface="Arial" panose="020B0604020202020204" pitchFamily="34" charset="0"/>
                <a:ea typeface="Calibri" panose="020F0502020204030204" pitchFamily="34" charset="0"/>
              </a:rPr>
              <a:t>Loi</a:t>
            </a:r>
            <a:r>
              <a:rPr lang="fr-ca" sz="1200" b="1" i="0" u="none" baseline="0">
                <a:effectLst/>
                <a:latin typeface="Arial" panose="020B0604020202020204" pitchFamily="34" charset="0"/>
                <a:ea typeface="Calibri" panose="020F0502020204030204" pitchFamily="34" charset="0"/>
              </a:rPr>
              <a:t>, les employeurs doivent réaliser ce qui suit :</a:t>
            </a:r>
          </a:p>
          <a:p>
            <a:pPr marL="0" marR="0" algn="l" rtl="0">
              <a:spcBef>
                <a:spcPts val="0"/>
              </a:spcBef>
              <a:spcAft>
                <a:spcPts val="0"/>
              </a:spcAft>
            </a:pPr>
            <a:endParaRPr lang="fr-ca" sz="1200">
              <a:effectLst/>
              <a:latin typeface="Arial" panose="020B0604020202020204" pitchFamily="34" charset="0"/>
              <a:ea typeface="Calibri" panose="020F0502020204030204" pitchFamily="34" charset="0"/>
            </a:endParaRPr>
          </a:p>
          <a:p>
            <a:pPr marL="228600" marR="0" lvl="0" indent="-228600" algn="l" rtl="0">
              <a:spcBef>
                <a:spcPts val="0"/>
              </a:spcBef>
              <a:spcAft>
                <a:spcPts val="0"/>
              </a:spcAft>
              <a:buFont typeface="+mj-lt"/>
              <a:buAutoNum type="arabicPeriod"/>
            </a:pPr>
            <a:r>
              <a:rPr lang="fr-ca" sz="1200" b="1" i="0" u="none" baseline="0">
                <a:effectLst/>
                <a:latin typeface="Arial" panose="020B0604020202020204" pitchFamily="34" charset="0"/>
                <a:ea typeface="Calibri" panose="020F0502020204030204" pitchFamily="34" charset="0"/>
              </a:rPr>
              <a:t>Collecte de renseignements sur l’effectif et analyse de l’effectif :</a:t>
            </a:r>
            <a:r>
              <a:rPr lang="fr-ca" sz="1200" b="0" i="0" u="none" baseline="0">
                <a:effectLst/>
                <a:latin typeface="Arial" panose="020B0604020202020204" pitchFamily="34" charset="0"/>
                <a:ea typeface="Calibri" panose="020F0502020204030204" pitchFamily="34" charset="0"/>
              </a:rPr>
              <a:t> les employeurs doivent recueillir des données et effectuer une analyse pour déterminer s’il y a sous-représentation au sein de l’effectif</a:t>
            </a:r>
          </a:p>
          <a:p>
            <a:pPr marL="228600" marR="0" lvl="0" indent="-228600" algn="l" rtl="0">
              <a:spcBef>
                <a:spcPts val="0"/>
              </a:spcBef>
              <a:spcAft>
                <a:spcPts val="0"/>
              </a:spcAft>
              <a:buFont typeface="+mj-lt"/>
              <a:buAutoNum type="arabicPeriod"/>
            </a:pPr>
            <a:endParaRPr lang="fr-ca" sz="1200">
              <a:effectLst/>
              <a:latin typeface="Arial" panose="020B0604020202020204" pitchFamily="34" charset="0"/>
              <a:ea typeface="Calibri" panose="020F0502020204030204" pitchFamily="34" charset="0"/>
            </a:endParaRPr>
          </a:p>
          <a:p>
            <a:pPr marL="228600" marR="0" lvl="0" indent="-228600" algn="l" rtl="0">
              <a:spcBef>
                <a:spcPts val="0"/>
              </a:spcBef>
              <a:spcAft>
                <a:spcPts val="0"/>
              </a:spcAft>
              <a:buFont typeface="+mj-lt"/>
              <a:buAutoNum type="arabicPeriod"/>
            </a:pPr>
            <a:r>
              <a:rPr lang="fr-ca" sz="1200" b="1" i="0" u="none" baseline="0">
                <a:effectLst/>
                <a:latin typeface="Arial" panose="020B0604020202020204" pitchFamily="34" charset="0"/>
                <a:ea typeface="Calibri" panose="020F0502020204030204" pitchFamily="34" charset="0"/>
              </a:rPr>
              <a:t>Étude des systèmes d’emploi</a:t>
            </a:r>
            <a:r>
              <a:rPr lang="fr-ca" sz="1200" b="0" i="0" u="none" baseline="0">
                <a:effectLst/>
                <a:latin typeface="Arial" panose="020B0604020202020204" pitchFamily="34" charset="0"/>
                <a:ea typeface="Calibri" panose="020F0502020204030204" pitchFamily="34" charset="0"/>
              </a:rPr>
              <a:t> </a:t>
            </a:r>
            <a:r>
              <a:rPr lang="fr-ca" sz="1200" b="1" i="0" u="none" baseline="0">
                <a:effectLst/>
                <a:latin typeface="Arial" panose="020B0604020202020204" pitchFamily="34" charset="0"/>
                <a:ea typeface="Calibri" panose="020F0502020204030204" pitchFamily="34" charset="0"/>
              </a:rPr>
              <a:t>:</a:t>
            </a:r>
            <a:r>
              <a:rPr lang="fr-ca" sz="1200" b="0" i="0" u="none" baseline="0">
                <a:effectLst/>
                <a:latin typeface="Arial" panose="020B0604020202020204" pitchFamily="34" charset="0"/>
                <a:ea typeface="Calibri" panose="020F0502020204030204" pitchFamily="34" charset="0"/>
              </a:rPr>
              <a:t> Lorsqu’il y a une situation de sous-représentation, les employeurs sont tenus d’étudier leurs systèmes d’emploi, leurs politiques et leurs pratiques afin d’identifier les obstacles à l’emploi entraînant la sous-représentation. Une étude se fait uniquement lorsqu’une situation de sous-représentation a été identifiée</a:t>
            </a:r>
          </a:p>
          <a:p>
            <a:pPr marL="228600" marR="0" lvl="0" indent="-228600" algn="l" rtl="0">
              <a:spcBef>
                <a:spcPts val="0"/>
              </a:spcBef>
              <a:spcAft>
                <a:spcPts val="0"/>
              </a:spcAft>
              <a:buFont typeface="+mj-lt"/>
              <a:buAutoNum type="arabicPeriod"/>
            </a:pPr>
            <a:endParaRPr lang="fr-ca" sz="1200">
              <a:effectLst/>
              <a:latin typeface="Arial" panose="020B0604020202020204" pitchFamily="34" charset="0"/>
              <a:ea typeface="Calibri" panose="020F0502020204030204" pitchFamily="34" charset="0"/>
            </a:endParaRPr>
          </a:p>
          <a:p>
            <a:pPr marL="228600" marR="0" lvl="0" indent="-228600" algn="l" rtl="0">
              <a:spcBef>
                <a:spcPts val="0"/>
              </a:spcBef>
              <a:spcAft>
                <a:spcPts val="0"/>
              </a:spcAft>
              <a:buFont typeface="+mj-lt"/>
              <a:buAutoNum type="arabicPeriod"/>
            </a:pPr>
            <a:r>
              <a:rPr lang="fr-ca" sz="1200" b="1" i="0" u="none" baseline="0">
                <a:effectLst/>
                <a:latin typeface="Arial" panose="020B0604020202020204" pitchFamily="34" charset="0"/>
                <a:ea typeface="Calibri" panose="020F0502020204030204" pitchFamily="34" charset="0"/>
              </a:rPr>
              <a:t>Plan d’équité en matière d’emploi :</a:t>
            </a:r>
            <a:r>
              <a:rPr lang="fr-ca" sz="1200" b="0" i="0" u="none" baseline="0">
                <a:effectLst/>
                <a:latin typeface="Arial" panose="020B0604020202020204" pitchFamily="34" charset="0"/>
                <a:ea typeface="Calibri" panose="020F0502020204030204" pitchFamily="34" charset="0"/>
              </a:rPr>
              <a:t> Les employeurs doivent utiliser les résultats de leur analyse de l’effectif et de leur étude des systèmes d’emploi, le cas échéant, pour préparer un plan d’équité en matière d’emploi détaillant les actions et les mesures qu’ils comptent prendre pour éliminer les obstacles à l’emploi et corriger toute situation de sous-représentation. Les plans doivent être mis à jour au moins une fois tous les trois ans</a:t>
            </a:r>
          </a:p>
          <a:p>
            <a:pPr marL="228600" marR="0" lvl="0" indent="-228600" algn="l" rtl="0">
              <a:spcBef>
                <a:spcPts val="0"/>
              </a:spcBef>
              <a:spcAft>
                <a:spcPts val="0"/>
              </a:spcAft>
              <a:buFont typeface="+mj-lt"/>
              <a:buAutoNum type="arabicPeriod"/>
            </a:pPr>
            <a:endParaRPr lang="fr-ca" sz="1200">
              <a:latin typeface="Arial" panose="020B0604020202020204" pitchFamily="34" charset="0"/>
              <a:ea typeface="Calibri" panose="020F0502020204030204" pitchFamily="34" charset="0"/>
            </a:endParaRPr>
          </a:p>
          <a:p>
            <a:pPr marL="176213" algn="l" rtl="0"/>
            <a:r>
              <a:rPr lang="fr-FR" sz="1200" b="1" i="0" u="none" baseline="0">
                <a:effectLst/>
                <a:latin typeface="Arial" panose="020B0604020202020204" pitchFamily="34" charset="0"/>
                <a:ea typeface="Calibri" panose="020F0502020204030204" pitchFamily="34" charset="0"/>
              </a:rPr>
              <a:t>Les employeurs doivent prendre toutes les mesures raisonnables en vue de la mise en œuvre de leur plan d’équité en matière d’emploi et assurer le suivi pour évaluer si des progrès raisonnables sont réalisés</a:t>
            </a:r>
            <a:endParaRPr lang="fr-ca" sz="12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0B29DBFB-6F1D-7103-5F56-818AD435C106}"/>
              </a:ext>
            </a:extLst>
          </p:cNvPr>
          <p:cNvSpPr txBox="1"/>
          <p:nvPr/>
        </p:nvSpPr>
        <p:spPr>
          <a:xfrm>
            <a:off x="6529384" y="1252065"/>
            <a:ext cx="5175785" cy="5130258"/>
          </a:xfrm>
          <a:prstGeom prst="rect">
            <a:avLst/>
          </a:prstGeom>
          <a:solidFill>
            <a:schemeClr val="accent2">
              <a:lumMod val="20000"/>
              <a:lumOff val="80000"/>
            </a:schemeClr>
          </a:solidFill>
        </p:spPr>
        <p:txBody>
          <a:bodyPr wrap="square">
            <a:noAutofit/>
          </a:bodyPr>
          <a:lstStyle/>
          <a:p>
            <a:pPr marL="0" marR="0" algn="l" rtl="0">
              <a:spcBef>
                <a:spcPts val="0"/>
              </a:spcBef>
              <a:spcAft>
                <a:spcPts val="0"/>
              </a:spcAft>
            </a:pPr>
            <a:r>
              <a:rPr lang="fr-ca" sz="1600" b="1" i="0" u="none" baseline="0">
                <a:effectLst/>
                <a:latin typeface="Arial" panose="020B0604020202020204" pitchFamily="34" charset="0"/>
                <a:ea typeface="Calibri" panose="020F0502020204030204" pitchFamily="34" charset="0"/>
              </a:rPr>
              <a:t>Les employeurs ont également l’obligation d’éliminer les obstacles à l’emploi.</a:t>
            </a:r>
          </a:p>
          <a:p>
            <a:pPr marL="0" marR="0">
              <a:spcBef>
                <a:spcPts val="0"/>
              </a:spcBef>
              <a:spcAft>
                <a:spcPts val="0"/>
              </a:spcAft>
            </a:pPr>
            <a:endParaRPr lang="en-CA" sz="1400">
              <a:latin typeface="Arial" panose="020B0604020202020204" pitchFamily="34" charset="0"/>
              <a:ea typeface="Calibri" panose="020F0502020204030204" pitchFamily="34" charset="0"/>
            </a:endParaRPr>
          </a:p>
          <a:p>
            <a:pPr marL="0" marR="0" algn="l" rtl="0">
              <a:spcBef>
                <a:spcPts val="0"/>
              </a:spcBef>
              <a:spcAft>
                <a:spcPts val="0"/>
              </a:spcAft>
            </a:pPr>
            <a:r>
              <a:rPr lang="fr-ca" sz="1400" b="0" i="0" u="none" baseline="0">
                <a:effectLst/>
                <a:latin typeface="Arial" panose="020B0604020202020204" pitchFamily="34" charset="0"/>
                <a:ea typeface="Calibri" panose="020F0502020204030204" pitchFamily="34" charset="0"/>
              </a:rPr>
              <a:t>Actuellement, les obstacles à l’emploi ne sont pas définis dans la </a:t>
            </a:r>
            <a:r>
              <a:rPr lang="fr-ca" sz="1400" b="0" u="none" baseline="0">
                <a:effectLst/>
                <a:latin typeface="Arial" panose="020B0604020202020204" pitchFamily="34" charset="0"/>
                <a:ea typeface="Calibri" panose="020F0502020204030204" pitchFamily="34" charset="0"/>
              </a:rPr>
              <a:t>Loi. </a:t>
            </a:r>
            <a:r>
              <a:rPr lang="fr-ca" sz="1400" b="0" i="0" u="none" baseline="0">
                <a:effectLst/>
                <a:latin typeface="Arial" panose="020B0604020202020204" pitchFamily="34" charset="0"/>
                <a:ea typeface="Calibri" panose="020F0502020204030204" pitchFamily="34" charset="0"/>
              </a:rPr>
              <a:t>Cependant, le Programme du travail fournit la définition suivante dans les </a:t>
            </a:r>
            <a:r>
              <a:rPr lang="fr-ca" sz="1400" b="0" i="0" u="sng" baseline="0">
                <a:solidFill>
                  <a:srgbClr val="0000FF"/>
                </a:solidFill>
                <a:effectLst/>
                <a:latin typeface="Arial" panose="020B0604020202020204" pitchFamily="34" charset="0"/>
                <a:ea typeface="Calibri" panose="020F0502020204030204" pitchFamily="34" charset="0"/>
                <a:hlinkClick r:id="rId2"/>
              </a:rPr>
              <a:t>Interprétations, politiques, et guides</a:t>
            </a:r>
            <a:r>
              <a:rPr lang="fr-ca" sz="1400" b="0" i="0" u="none" baseline="0">
                <a:effectLst/>
                <a:latin typeface="Arial" panose="020B0604020202020204" pitchFamily="34" charset="0"/>
                <a:ea typeface="Calibri" panose="020F0502020204030204" pitchFamily="34" charset="0"/>
              </a:rPr>
              <a:t> (IPG-113) :</a:t>
            </a:r>
          </a:p>
        </p:txBody>
      </p:sp>
      <p:sp>
        <p:nvSpPr>
          <p:cNvPr id="7" name="Right Bracket 6">
            <a:extLst>
              <a:ext uri="{FF2B5EF4-FFF2-40B4-BE49-F238E27FC236}">
                <a16:creationId xmlns:a16="http://schemas.microsoft.com/office/drawing/2014/main" id="{B80A6BD8-FCA9-2C49-F31D-9AD75B0458FE}"/>
              </a:ext>
              <a:ext uri="{C183D7F6-B498-43B3-948B-1728B52AA6E4}">
                <adec:decorative xmlns:adec="http://schemas.microsoft.com/office/drawing/2017/decorative" val="1"/>
              </a:ext>
            </a:extLst>
          </p:cNvPr>
          <p:cNvSpPr/>
          <p:nvPr/>
        </p:nvSpPr>
        <p:spPr>
          <a:xfrm>
            <a:off x="5662615" y="1226093"/>
            <a:ext cx="144000" cy="5130258"/>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8" name="Right Bracket 7">
            <a:extLst>
              <a:ext uri="{FF2B5EF4-FFF2-40B4-BE49-F238E27FC236}">
                <a16:creationId xmlns:a16="http://schemas.microsoft.com/office/drawing/2014/main" id="{5F403A12-A14E-F283-43F2-48AE430EC306}"/>
              </a:ext>
              <a:ext uri="{C183D7F6-B498-43B3-948B-1728B52AA6E4}">
                <adec:decorative xmlns:adec="http://schemas.microsoft.com/office/drawing/2017/decorative" val="1"/>
              </a:ext>
            </a:extLst>
          </p:cNvPr>
          <p:cNvSpPr/>
          <p:nvPr/>
        </p:nvSpPr>
        <p:spPr>
          <a:xfrm flipH="1">
            <a:off x="609600" y="1226521"/>
            <a:ext cx="71643" cy="5129830"/>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9" name="TextBox 8">
            <a:extLst>
              <a:ext uri="{FF2B5EF4-FFF2-40B4-BE49-F238E27FC236}">
                <a16:creationId xmlns:a16="http://schemas.microsoft.com/office/drawing/2014/main" id="{4BBAD5E1-5E97-6E1E-99D0-C5477B473590}"/>
              </a:ext>
            </a:extLst>
          </p:cNvPr>
          <p:cNvSpPr txBox="1"/>
          <p:nvPr/>
        </p:nvSpPr>
        <p:spPr>
          <a:xfrm>
            <a:off x="6790358" y="2851151"/>
            <a:ext cx="4653835" cy="3269867"/>
          </a:xfrm>
          <a:prstGeom prst="rect">
            <a:avLst/>
          </a:prstGeom>
          <a:solidFill>
            <a:srgbClr val="FFFFFF">
              <a:alpha val="50196"/>
            </a:srgbClr>
          </a:solidFill>
          <a:ln w="12700">
            <a:solidFill>
              <a:schemeClr val="accent1">
                <a:lumMod val="75000"/>
              </a:schemeClr>
            </a:solidFill>
            <a:prstDash val="dashDot"/>
          </a:ln>
        </p:spPr>
        <p:txBody>
          <a:bodyPr wrap="square">
            <a:noAutofit/>
          </a:bodyPr>
          <a:lstStyle/>
          <a:p>
            <a:pPr marL="0" marR="0" algn="l" rtl="0">
              <a:spcBef>
                <a:spcPts val="1200"/>
              </a:spcBef>
              <a:spcAft>
                <a:spcPts val="0"/>
              </a:spcAft>
            </a:pPr>
            <a:r>
              <a:rPr lang="fr-ca" sz="1400" b="0" i="1" u="none" baseline="0">
                <a:effectLst/>
                <a:latin typeface="Arial" panose="020B0604020202020204" pitchFamily="34" charset="0"/>
                <a:ea typeface="Calibri" panose="020F0502020204030204" pitchFamily="34" charset="0"/>
              </a:rPr>
              <a:t>Un obstacle à l’emploi est une règle ou un usage en matière d’emploi qui a un impact négatif disproportionné sur un ou plusieurs membres des groupes désignés (impact) et qui :</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n’est pas conforme aux droits de la personne ou à la législation du travail (légalité)</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n’est pas appliqué de manière cohérente dans l’ensemble de l’organisation (cohérence)</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n’est pas nécessaire au fonctionnement sûr et efficace de l’organisation (validité), ou</a:t>
            </a:r>
          </a:p>
          <a:p>
            <a:pPr marL="179388" marR="0" lvl="0" indent="-179388" algn="l" rtl="0">
              <a:spcBef>
                <a:spcPts val="1200"/>
              </a:spcBef>
              <a:spcAft>
                <a:spcPts val="0"/>
              </a:spcAft>
              <a:buFont typeface="Symbol" panose="05050102010706020507" pitchFamily="18" charset="2"/>
              <a:buChar char=""/>
            </a:pPr>
            <a:r>
              <a:rPr lang="fr-ca" sz="1400" b="0" i="1" u="none" baseline="0">
                <a:effectLst/>
                <a:latin typeface="Arial" panose="020B0604020202020204" pitchFamily="34" charset="0"/>
                <a:ea typeface="Calibri" panose="020F0502020204030204" pitchFamily="34" charset="0"/>
              </a:rPr>
              <a:t>peut faire l’objet de mesures d’adaptation pour réduire ou éliminer l’impact négatif (caractère accommodant)</a:t>
            </a:r>
          </a:p>
        </p:txBody>
      </p:sp>
    </p:spTree>
    <p:extLst>
      <p:ext uri="{BB962C8B-B14F-4D97-AF65-F5344CB8AC3E}">
        <p14:creationId xmlns:p14="http://schemas.microsoft.com/office/powerpoint/2010/main" val="292050057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60B230-6B68-A84F-7E88-A364C3097C7C}"/>
              </a:ext>
            </a:extLst>
          </p:cNvPr>
          <p:cNvSpPr>
            <a:spLocks noGrp="1"/>
          </p:cNvSpPr>
          <p:nvPr>
            <p:ph type="sldNum" sz="quarter" idx="12"/>
          </p:nvPr>
        </p:nvSpPr>
        <p:spPr/>
        <p:txBody>
          <a:bodyPr/>
          <a:lstStyle/>
          <a:p>
            <a:fld id="{32D4B517-E49B-41B6-9DBC-23634E0F1CDC}" type="slidenum">
              <a:rPr lang="en-CA" smtClean="0"/>
              <a:t>18</a:t>
            </a:fld>
            <a:endParaRPr lang="en-CA"/>
          </a:p>
        </p:txBody>
      </p:sp>
      <p:sp>
        <p:nvSpPr>
          <p:cNvPr id="4" name="Title 3">
            <a:extLst>
              <a:ext uri="{FF2B5EF4-FFF2-40B4-BE49-F238E27FC236}">
                <a16:creationId xmlns:a16="http://schemas.microsoft.com/office/drawing/2014/main" id="{71FACAF6-D14E-3573-A59A-A00BD0D01907}"/>
              </a:ext>
            </a:extLst>
          </p:cNvPr>
          <p:cNvSpPr>
            <a:spLocks noGrp="1"/>
          </p:cNvSpPr>
          <p:nvPr>
            <p:ph type="title"/>
          </p:nvPr>
        </p:nvSpPr>
        <p:spPr/>
        <p:txBody>
          <a:bodyPr/>
          <a:lstStyle/>
          <a:p>
            <a:r>
              <a:rPr lang="en-CA" sz="2800" err="1"/>
              <a:t>Recommandation</a:t>
            </a:r>
            <a:r>
              <a:rPr lang="en-CA" sz="2800"/>
              <a:t> du </a:t>
            </a:r>
            <a:r>
              <a:rPr lang="en-CA" sz="2800" err="1"/>
              <a:t>groupe</a:t>
            </a:r>
            <a:r>
              <a:rPr lang="en-CA" sz="2800"/>
              <a:t> de travail: </a:t>
            </a:r>
            <a:r>
              <a:rPr lang="en-CA" sz="2800" err="1"/>
              <a:t>Élimination</a:t>
            </a:r>
            <a:r>
              <a:rPr lang="en-CA" sz="2800"/>
              <a:t> des obstacles et </a:t>
            </a:r>
            <a:r>
              <a:rPr lang="en-CA" sz="2800" err="1"/>
              <a:t>progrès</a:t>
            </a:r>
            <a:endParaRPr lang="en-US"/>
          </a:p>
        </p:txBody>
      </p:sp>
      <p:sp>
        <p:nvSpPr>
          <p:cNvPr id="5" name="TextBox 4">
            <a:extLst>
              <a:ext uri="{FF2B5EF4-FFF2-40B4-BE49-F238E27FC236}">
                <a16:creationId xmlns:a16="http://schemas.microsoft.com/office/drawing/2014/main" id="{65FD40FE-F372-F1BA-3DA2-F0110C1200D2}"/>
              </a:ext>
            </a:extLst>
          </p:cNvPr>
          <p:cNvSpPr txBox="1"/>
          <p:nvPr/>
        </p:nvSpPr>
        <p:spPr>
          <a:xfrm>
            <a:off x="555429" y="1468505"/>
            <a:ext cx="10751147" cy="1200329"/>
          </a:xfrm>
          <a:prstGeom prst="rect">
            <a:avLst/>
          </a:prstGeom>
          <a:noFill/>
        </p:spPr>
        <p:txBody>
          <a:bodyPr wrap="square">
            <a:spAutoFit/>
          </a:bodyPr>
          <a:lstStyle/>
          <a:p>
            <a:pPr marL="0" marR="0" algn="l" rtl="0">
              <a:spcBef>
                <a:spcPts val="0"/>
              </a:spcBef>
              <a:spcAft>
                <a:spcPts val="0"/>
              </a:spcAft>
            </a:pPr>
            <a:r>
              <a:rPr lang="fr-ca" b="0" i="0" u="none" baseline="0">
                <a:effectLst/>
                <a:latin typeface="Arial" panose="020B0604020202020204" pitchFamily="34" charset="0"/>
                <a:ea typeface="Calibri" panose="020F0502020204030204" pitchFamily="34" charset="0"/>
              </a:rPr>
              <a:t>Dans le rapport du groupe de travail, il est indiqué que le mot </a:t>
            </a:r>
            <a:r>
              <a:rPr lang="fr-ca" b="1" i="0" u="none" baseline="0">
                <a:effectLst/>
                <a:latin typeface="Arial" panose="020B0604020202020204" pitchFamily="34" charset="0"/>
                <a:ea typeface="Calibri" panose="020F0502020204030204" pitchFamily="34" charset="0"/>
              </a:rPr>
              <a:t>«</a:t>
            </a:r>
            <a:r>
              <a:rPr lang="fr-CA" b="1" i="0" u="none" baseline="0">
                <a:effectLst/>
                <a:latin typeface="Arial" panose="020B0604020202020204" pitchFamily="34" charset="0"/>
                <a:ea typeface="Calibri" panose="020F0502020204030204" pitchFamily="34" charset="0"/>
              </a:rPr>
              <a:t> </a:t>
            </a:r>
            <a:r>
              <a:rPr lang="fr-ca" b="1" i="0" u="none" baseline="0">
                <a:effectLst/>
                <a:latin typeface="Arial" panose="020B0604020202020204" pitchFamily="34" charset="0"/>
                <a:ea typeface="Calibri" panose="020F0502020204030204" pitchFamily="34" charset="0"/>
              </a:rPr>
              <a:t>obstacle</a:t>
            </a:r>
            <a:r>
              <a:rPr lang="fr-CA" b="1" i="0" u="none" baseline="0">
                <a:effectLst/>
                <a:latin typeface="Arial" panose="020B0604020202020204" pitchFamily="34" charset="0"/>
                <a:ea typeface="Calibri" panose="020F0502020204030204" pitchFamily="34" charset="0"/>
              </a:rPr>
              <a:t> </a:t>
            </a:r>
            <a:r>
              <a:rPr lang="fr-ca" b="1" i="0" u="none" baseline="0">
                <a:effectLst/>
                <a:latin typeface="Arial" panose="020B0604020202020204" pitchFamily="34" charset="0"/>
                <a:ea typeface="Calibri" panose="020F0502020204030204" pitchFamily="34" charset="0"/>
              </a:rPr>
              <a:t>» est utilisé de manière incohérente, et que le processus d’élimination des obstacles n’est pas proactif ni suffisamment exhaustif.</a:t>
            </a:r>
            <a:r>
              <a:rPr lang="fr-ca" b="0" i="0" u="none" baseline="0">
                <a:effectLst/>
                <a:latin typeface="Arial" panose="020B0604020202020204" pitchFamily="34" charset="0"/>
                <a:ea typeface="Calibri" panose="020F0502020204030204" pitchFamily="34" charset="0"/>
              </a:rPr>
              <a:t> Le groupe de travail soulève également que la </a:t>
            </a:r>
            <a:r>
              <a:rPr lang="fr-ca" b="0" u="none" baseline="0">
                <a:effectLst/>
                <a:latin typeface="Arial" panose="020B0604020202020204" pitchFamily="34" charset="0"/>
                <a:ea typeface="Calibri" panose="020F0502020204030204" pitchFamily="34" charset="0"/>
              </a:rPr>
              <a:t>Loi </a:t>
            </a:r>
            <a:r>
              <a:rPr lang="fr-ca" b="0" i="0" u="none" baseline="0">
                <a:effectLst/>
                <a:latin typeface="Arial" panose="020B0604020202020204" pitchFamily="34" charset="0"/>
                <a:ea typeface="Calibri" panose="020F0502020204030204" pitchFamily="34" charset="0"/>
              </a:rPr>
              <a:t>n’énonce pas clairement </a:t>
            </a:r>
            <a:r>
              <a:rPr lang="fr-ca" b="0" i="0" u="none" baseline="0">
                <a:latin typeface="Arial" panose="020B0604020202020204" pitchFamily="34" charset="0"/>
                <a:ea typeface="Calibri" panose="020F0502020204030204" pitchFamily="34" charset="0"/>
              </a:rPr>
              <a:t>comment</a:t>
            </a:r>
            <a:r>
              <a:rPr lang="fr-ca" b="0" i="0" u="none" baseline="0">
                <a:effectLst/>
                <a:latin typeface="Arial" panose="020B0604020202020204" pitchFamily="34" charset="0"/>
                <a:ea typeface="Calibri" panose="020F0502020204030204" pitchFamily="34" charset="0"/>
              </a:rPr>
              <a:t> des progrès raisonnables doivent être réalisés </a:t>
            </a:r>
          </a:p>
        </p:txBody>
      </p:sp>
      <p:sp>
        <p:nvSpPr>
          <p:cNvPr id="6" name="TextBox 5">
            <a:extLst>
              <a:ext uri="{FF2B5EF4-FFF2-40B4-BE49-F238E27FC236}">
                <a16:creationId xmlns:a16="http://schemas.microsoft.com/office/drawing/2014/main" id="{EC5B38BD-4E69-B360-E3F1-47B4854F2CFB}"/>
              </a:ext>
            </a:extLst>
          </p:cNvPr>
          <p:cNvSpPr txBox="1"/>
          <p:nvPr/>
        </p:nvSpPr>
        <p:spPr>
          <a:xfrm>
            <a:off x="600551" y="2802246"/>
            <a:ext cx="6096000" cy="338554"/>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Arial" panose="020B0604020202020204" pitchFamily="34" charset="0"/>
                <a:ea typeface="Calibri" panose="020F0502020204030204" pitchFamily="34" charset="0"/>
              </a:rPr>
              <a:t>Le groupe de travail recommande ce qui suit</a:t>
            </a:r>
            <a:r>
              <a:rPr lang="fr-ca" sz="1600" b="0" i="0" u="none" baseline="0">
                <a:solidFill>
                  <a:srgbClr val="000000"/>
                </a:solidFill>
                <a:effectLst/>
                <a:latin typeface="Arial" panose="020B0604020202020204" pitchFamily="34" charset="0"/>
                <a:ea typeface="Calibri" panose="020F0502020204030204" pitchFamily="34" charset="0"/>
              </a:rPr>
              <a:t> </a:t>
            </a:r>
            <a:r>
              <a:rPr lang="fr-ca" sz="1600" b="1" i="0" u="none" baseline="0">
                <a:solidFill>
                  <a:srgbClr val="000000"/>
                </a:solidFill>
                <a:effectLst/>
                <a:latin typeface="Arial" panose="020B0604020202020204" pitchFamily="34" charset="0"/>
                <a:ea typeface="Calibri" panose="020F0502020204030204" pitchFamily="34" charset="0"/>
              </a:rPr>
              <a:t>:</a:t>
            </a:r>
          </a:p>
        </p:txBody>
      </p:sp>
      <p:sp>
        <p:nvSpPr>
          <p:cNvPr id="7" name="TextBox 6">
            <a:extLst>
              <a:ext uri="{FF2B5EF4-FFF2-40B4-BE49-F238E27FC236}">
                <a16:creationId xmlns:a16="http://schemas.microsoft.com/office/drawing/2014/main" id="{B90E9D2C-8119-C2D9-54B9-F94B6CDE1D95}"/>
              </a:ext>
            </a:extLst>
          </p:cNvPr>
          <p:cNvSpPr txBox="1"/>
          <p:nvPr/>
        </p:nvSpPr>
        <p:spPr>
          <a:xfrm>
            <a:off x="731023" y="3269211"/>
            <a:ext cx="8604000" cy="638575"/>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600" b="1" i="0" u="none" baseline="0">
                <a:latin typeface="Arial" panose="020B0604020202020204" pitchFamily="34" charset="0"/>
                <a:ea typeface="Calibri" panose="020F0502020204030204" pitchFamily="34" charset="0"/>
              </a:rPr>
              <a:t>D</a:t>
            </a:r>
            <a:r>
              <a:rPr lang="fr-ca" sz="1600" b="1" i="0" u="none" baseline="0">
                <a:effectLst/>
                <a:latin typeface="Arial" panose="020B0604020202020204" pitchFamily="34" charset="0"/>
                <a:ea typeface="Calibri" panose="020F0502020204030204" pitchFamily="34" charset="0"/>
              </a:rPr>
              <a:t>éfinir les « obstacles »</a:t>
            </a:r>
            <a:r>
              <a:rPr lang="fr-ca" sz="1600" b="0" i="0" u="none" baseline="0">
                <a:effectLst/>
                <a:latin typeface="Arial" panose="020B0604020202020204" pitchFamily="34" charset="0"/>
                <a:ea typeface="Calibri" panose="020F0502020204030204" pitchFamily="34" charset="0"/>
              </a:rPr>
              <a:t> dans la </a:t>
            </a:r>
            <a:r>
              <a:rPr lang="fr-ca" sz="1600" b="0" u="none" baseline="0">
                <a:effectLst/>
                <a:latin typeface="Arial" panose="020B0604020202020204" pitchFamily="34" charset="0"/>
                <a:ea typeface="Calibri" panose="020F0502020204030204" pitchFamily="34" charset="0"/>
              </a:rPr>
              <a:t>Loi </a:t>
            </a:r>
            <a:r>
              <a:rPr lang="fr-ca" sz="1600" b="0" i="0" u="none" baseline="0">
                <a:effectLst/>
                <a:latin typeface="Arial" panose="020B0604020202020204" pitchFamily="34" charset="0"/>
                <a:ea typeface="Calibri" panose="020F0502020204030204" pitchFamily="34" charset="0"/>
              </a:rPr>
              <a:t>comme des « pratiques qui touchent les groupes visés par l’équité d’une manière négative disproportionnée »</a:t>
            </a:r>
          </a:p>
        </p:txBody>
      </p:sp>
      <p:sp>
        <p:nvSpPr>
          <p:cNvPr id="8" name="TextBox 7">
            <a:extLst>
              <a:ext uri="{FF2B5EF4-FFF2-40B4-BE49-F238E27FC236}">
                <a16:creationId xmlns:a16="http://schemas.microsoft.com/office/drawing/2014/main" id="{69999F93-662D-4F19-E68C-5C36AAFEB30F}"/>
              </a:ext>
            </a:extLst>
          </p:cNvPr>
          <p:cNvSpPr txBox="1"/>
          <p:nvPr/>
        </p:nvSpPr>
        <p:spPr>
          <a:xfrm>
            <a:off x="731023" y="4066994"/>
            <a:ext cx="8604000" cy="773406"/>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600" b="0" i="0" u="none" baseline="0">
                <a:latin typeface="Arial" panose="020B0604020202020204" pitchFamily="34" charset="0"/>
                <a:ea typeface="Calibri" panose="020F0502020204030204" pitchFamily="34" charset="0"/>
              </a:rPr>
              <a:t>É</a:t>
            </a:r>
            <a:r>
              <a:rPr lang="fr-ca" sz="1600" b="0" i="0" u="none" baseline="0">
                <a:effectLst/>
                <a:latin typeface="Arial" panose="020B0604020202020204" pitchFamily="34" charset="0"/>
                <a:ea typeface="Calibri" panose="020F0502020204030204" pitchFamily="34" charset="0"/>
              </a:rPr>
              <a:t>laborer des lignes directrices qui comprennent des </a:t>
            </a:r>
            <a:r>
              <a:rPr lang="fr-ca" sz="1600" b="1" i="0" u="none" baseline="0">
                <a:effectLst/>
                <a:latin typeface="Arial" panose="020B0604020202020204" pitchFamily="34" charset="0"/>
                <a:ea typeface="Calibri" panose="020F0502020204030204" pitchFamily="34" charset="0"/>
              </a:rPr>
              <a:t>pratiques pour cerner et éliminer les obstacles</a:t>
            </a:r>
            <a:r>
              <a:rPr lang="fr-ca" sz="1600" b="0" i="0" u="none" baseline="0">
                <a:effectLst/>
                <a:latin typeface="Arial" panose="020B0604020202020204" pitchFamily="34" charset="0"/>
                <a:ea typeface="Calibri" panose="020F0502020204030204" pitchFamily="34" charset="0"/>
              </a:rPr>
              <a:t>, et qui présentent la façon de réaliser des examens des systèmes d’emploi qui cernent et éliminent les obstacles</a:t>
            </a:r>
          </a:p>
          <a:p>
            <a:pPr marR="0" lvl="0">
              <a:spcBef>
                <a:spcPts val="1200"/>
              </a:spcBef>
              <a:spcAft>
                <a:spcPts val="0"/>
              </a:spcAft>
              <a:tabLst>
                <a:tab pos="228600" algn="l"/>
                <a:tab pos="457200" algn="l"/>
              </a:tabLst>
            </a:pPr>
            <a:endParaRPr lang="en-CA" sz="1600">
              <a:effectLst/>
              <a:latin typeface="Arial" panose="020B0604020202020204" pitchFamily="34" charset="0"/>
              <a:ea typeface="Calibri" panose="020F0502020204030204" pitchFamily="34" charset="0"/>
            </a:endParaRPr>
          </a:p>
          <a:p>
            <a:pPr marR="0" lvl="0">
              <a:spcBef>
                <a:spcPts val="1200"/>
              </a:spcBef>
              <a:spcAft>
                <a:spcPts val="0"/>
              </a:spcAft>
              <a:tabLst>
                <a:tab pos="228600" algn="l"/>
                <a:tab pos="457200" algn="l"/>
              </a:tabLst>
            </a:pPr>
            <a:endParaRPr lang="en-CA" sz="160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A0612764-CE07-6D30-308A-75FF00B26FEE}"/>
              </a:ext>
            </a:extLst>
          </p:cNvPr>
          <p:cNvSpPr txBox="1"/>
          <p:nvPr/>
        </p:nvSpPr>
        <p:spPr>
          <a:xfrm>
            <a:off x="731023" y="5051733"/>
            <a:ext cx="8604000" cy="1215901"/>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600" b="0" i="0" u="none" baseline="0">
                <a:latin typeface="Arial" panose="020B0604020202020204" pitchFamily="34" charset="0"/>
                <a:ea typeface="Calibri" panose="020F0502020204030204" pitchFamily="34" charset="0"/>
              </a:rPr>
              <a:t>P</a:t>
            </a:r>
            <a:r>
              <a:rPr lang="fr-ca" sz="1600" b="0" i="0" u="none" baseline="0">
                <a:effectLst/>
                <a:latin typeface="Arial" panose="020B0604020202020204" pitchFamily="34" charset="0"/>
                <a:ea typeface="Calibri" panose="020F0502020204030204" pitchFamily="34" charset="0"/>
              </a:rPr>
              <a:t>réciser que l’</a:t>
            </a:r>
            <a:r>
              <a:rPr lang="fr-ca" sz="1600" b="1" i="0" u="none" baseline="0">
                <a:effectLst/>
                <a:latin typeface="Arial" panose="020B0604020202020204" pitchFamily="34" charset="0"/>
                <a:ea typeface="Calibri" panose="020F0502020204030204" pitchFamily="34" charset="0"/>
              </a:rPr>
              <a:t>élimination des obstacles s’applique à chaque étape du cycle de vie de l’emploi</a:t>
            </a:r>
            <a:r>
              <a:rPr lang="fr-ca" sz="1600" b="0" i="0" u="none" baseline="0">
                <a:effectLst/>
                <a:latin typeface="Arial" panose="020B0604020202020204" pitchFamily="34" charset="0"/>
                <a:ea typeface="Calibri" panose="020F0502020204030204" pitchFamily="34" charset="0"/>
              </a:rPr>
              <a:t>, et prévoir que le </a:t>
            </a:r>
            <a:r>
              <a:rPr lang="fr-ca" sz="1600" b="0" u="none" baseline="0">
                <a:effectLst/>
                <a:latin typeface="Arial" panose="020B0604020202020204" pitchFamily="34" charset="0"/>
                <a:ea typeface="Calibri" panose="020F0502020204030204" pitchFamily="34" charset="0"/>
              </a:rPr>
              <a:t>Règlement </a:t>
            </a:r>
            <a:r>
              <a:rPr lang="fr-ca" sz="1600" b="0" i="0" u="none" baseline="0">
                <a:effectLst/>
                <a:latin typeface="Arial" panose="020B0604020202020204" pitchFamily="34" charset="0"/>
                <a:ea typeface="Calibri" panose="020F0502020204030204" pitchFamily="34" charset="0"/>
              </a:rPr>
              <a:t>ou les lignes directrices élaborées dans le cadre de celui-ci soutiennent une élimination complète des obstacles et l’établissement de rapports à ce sujet</a:t>
            </a:r>
          </a:p>
        </p:txBody>
      </p:sp>
      <p:sp>
        <p:nvSpPr>
          <p:cNvPr id="10" name="TextBox 9">
            <a:extLst>
              <a:ext uri="{FF2B5EF4-FFF2-40B4-BE49-F238E27FC236}">
                <a16:creationId xmlns:a16="http://schemas.microsoft.com/office/drawing/2014/main" id="{FDFD9290-AE8F-137B-E37E-20E7A2DB8898}"/>
              </a:ext>
            </a:extLst>
          </p:cNvPr>
          <p:cNvSpPr txBox="1"/>
          <p:nvPr/>
        </p:nvSpPr>
        <p:spPr>
          <a:xfrm>
            <a:off x="9614517" y="3269211"/>
            <a:ext cx="1967883" cy="2998424"/>
          </a:xfrm>
          <a:prstGeom prst="rect">
            <a:avLst/>
          </a:prstGeom>
          <a:solidFill>
            <a:srgbClr val="E7EFF9"/>
          </a:solidFill>
        </p:spPr>
        <p:txBody>
          <a:bodyPr wrap="square">
            <a:noAutofit/>
          </a:bodyPr>
          <a:lstStyle/>
          <a:p>
            <a:pPr marR="0" lvl="0" algn="l" rtl="0">
              <a:spcBef>
                <a:spcPts val="1200"/>
              </a:spcBef>
              <a:spcAft>
                <a:spcPts val="0"/>
              </a:spcAft>
              <a:tabLst>
                <a:tab pos="228600" algn="l"/>
                <a:tab pos="457200" algn="l"/>
              </a:tabLst>
            </a:pPr>
            <a:r>
              <a:rPr lang="fr-ca" sz="1600" b="0" i="0" u="none" baseline="0">
                <a:latin typeface="Arial" panose="020B0604020202020204" pitchFamily="34" charset="0"/>
                <a:ea typeface="Calibri" panose="020F0502020204030204" pitchFamily="34" charset="0"/>
              </a:rPr>
              <a:t>La </a:t>
            </a:r>
            <a:r>
              <a:rPr lang="fr-ca" sz="1600" b="0" u="none" baseline="0">
                <a:effectLst/>
                <a:latin typeface="Arial" panose="020B0604020202020204" pitchFamily="34" charset="0"/>
                <a:ea typeface="Calibri" panose="020F0502020204030204" pitchFamily="34" charset="0"/>
              </a:rPr>
              <a:t>Loi </a:t>
            </a:r>
            <a:r>
              <a:rPr lang="fr-ca" sz="1600" b="0" i="0" u="none" baseline="0">
                <a:effectLst/>
                <a:latin typeface="Arial" panose="020B0604020202020204" pitchFamily="34" charset="0"/>
                <a:ea typeface="Calibri" panose="020F0502020204030204" pitchFamily="34" charset="0"/>
              </a:rPr>
              <a:t>doit être modifiée pour que les employeurs comprennent bien qu’ils ont l’obligation de réaliser des </a:t>
            </a:r>
            <a:r>
              <a:rPr lang="fr-ca" sz="1600" b="1" i="0" u="none" baseline="0">
                <a:effectLst/>
                <a:latin typeface="Arial" panose="020B0604020202020204" pitchFamily="34" charset="0"/>
                <a:ea typeface="Calibri" panose="020F0502020204030204" pitchFamily="34" charset="0"/>
              </a:rPr>
              <a:t>progrès raisonnables </a:t>
            </a:r>
            <a:r>
              <a:rPr lang="fr-ca" sz="1600" b="0" i="0" u="none" baseline="0">
                <a:effectLst/>
                <a:latin typeface="Arial" panose="020B0604020202020204" pitchFamily="34" charset="0"/>
                <a:ea typeface="Calibri" panose="020F0502020204030204" pitchFamily="34" charset="0"/>
              </a:rPr>
              <a:t>pour atteindre et soutenir l’équité en matière d’emploi</a:t>
            </a:r>
          </a:p>
        </p:txBody>
      </p:sp>
    </p:spTree>
    <p:extLst>
      <p:ext uri="{BB962C8B-B14F-4D97-AF65-F5344CB8AC3E}">
        <p14:creationId xmlns:p14="http://schemas.microsoft.com/office/powerpoint/2010/main" val="65766222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D33DC2-AE33-E2D9-53B5-FC8897C15801}"/>
              </a:ext>
            </a:extLst>
          </p:cNvPr>
          <p:cNvSpPr>
            <a:spLocks noGrp="1"/>
          </p:cNvSpPr>
          <p:nvPr>
            <p:ph type="sldNum" sz="quarter" idx="12"/>
          </p:nvPr>
        </p:nvSpPr>
        <p:spPr/>
        <p:txBody>
          <a:bodyPr/>
          <a:lstStyle/>
          <a:p>
            <a:fld id="{32D4B517-E49B-41B6-9DBC-23634E0F1CDC}" type="slidenum">
              <a:rPr lang="en-CA" smtClean="0"/>
              <a:t>19</a:t>
            </a:fld>
            <a:endParaRPr lang="en-CA"/>
          </a:p>
        </p:txBody>
      </p:sp>
      <p:sp>
        <p:nvSpPr>
          <p:cNvPr id="4" name="Title 3">
            <a:extLst>
              <a:ext uri="{FF2B5EF4-FFF2-40B4-BE49-F238E27FC236}">
                <a16:creationId xmlns:a16="http://schemas.microsoft.com/office/drawing/2014/main" id="{019BE153-B305-002F-4B19-C2F6027C172C}"/>
              </a:ext>
            </a:extLst>
          </p:cNvPr>
          <p:cNvSpPr>
            <a:spLocks noGrp="1"/>
          </p:cNvSpPr>
          <p:nvPr>
            <p:ph type="title"/>
          </p:nvPr>
        </p:nvSpPr>
        <p:spPr/>
        <p:txBody>
          <a:bodyPr/>
          <a:lstStyle/>
          <a:p>
            <a:r>
              <a:rPr lang="en-CA" sz="2800"/>
              <a:t>Questions de discussion: obstacles</a:t>
            </a:r>
            <a:endParaRPr lang="en-US"/>
          </a:p>
        </p:txBody>
      </p:sp>
      <p:sp>
        <p:nvSpPr>
          <p:cNvPr id="5" name="Content Placeholder 4">
            <a:extLst>
              <a:ext uri="{FF2B5EF4-FFF2-40B4-BE49-F238E27FC236}">
                <a16:creationId xmlns:a16="http://schemas.microsoft.com/office/drawing/2014/main" id="{37193F55-C028-68C4-61A0-24BDE7E75DA2}"/>
              </a:ext>
            </a:extLst>
          </p:cNvPr>
          <p:cNvSpPr txBox="1">
            <a:spLocks noGrp="1"/>
          </p:cNvSpPr>
          <p:nvPr>
            <p:ph idx="10"/>
          </p:nvPr>
        </p:nvSpPr>
        <p:spPr>
          <a:xfrm>
            <a:off x="1047750" y="1365023"/>
            <a:ext cx="10096500" cy="3939540"/>
          </a:xfrm>
          <a:prstGeom prst="rect">
            <a:avLst/>
          </a:prstGeom>
          <a:noFill/>
        </p:spPr>
        <p:txBody>
          <a:bodyPr wrap="square">
            <a:spAutoFit/>
          </a:bodyPr>
          <a:lstStyle/>
          <a:p>
            <a:pPr marL="342900" marR="0" lvl="0" indent="-342900" algn="l" rtl="0">
              <a:buSzPct val="100000"/>
              <a:buFont typeface="+mj-lt"/>
              <a:buAutoNum type="arabicPeriod"/>
              <a:tabLst>
                <a:tab pos="809625" algn="l"/>
              </a:tabLst>
            </a:pPr>
            <a:r>
              <a:rPr lang="fr-ca" sz="2000" b="0" i="0" u="none" baseline="0">
                <a:solidFill>
                  <a:schemeClr val="tx1"/>
                </a:solidFill>
                <a:effectLst/>
                <a:latin typeface="Arial" panose="020B0604020202020204" pitchFamily="34" charset="0"/>
                <a:ea typeface="Calibri" panose="020F0502020204030204" pitchFamily="34" charset="0"/>
              </a:rPr>
              <a:t>Préféreriez-vous que la notion d’« obstacle » soit définie comme le propose le groupe de travail, ou comme elle l’est actuellement dans les Interprétations, politiques et guides?  Si vous préférez une autre définition, veuillez fournir ladite définition ainsi qu’une justification.</a:t>
            </a:r>
          </a:p>
          <a:p>
            <a:pPr marL="457200" marR="0" lvl="0" indent="-457200" algn="l" rtl="0">
              <a:buSzPct val="100000"/>
            </a:pPr>
            <a:endParaRPr lang="fr-ca" sz="2000" b="0" i="0" u="none" baseline="0">
              <a:solidFill>
                <a:schemeClr val="tx1"/>
              </a:solidFill>
              <a:effectLst/>
              <a:latin typeface="Arial" panose="020B0604020202020204" pitchFamily="34" charset="0"/>
              <a:ea typeface="Calibri" panose="020F0502020204030204" pitchFamily="34" charset="0"/>
            </a:endParaRPr>
          </a:p>
          <a:p>
            <a:pPr marL="457200" marR="0" lvl="0" indent="-457200" algn="l" rtl="0">
              <a:buSzPct val="100000"/>
              <a:buAutoNum type="arabicPeriod" startAt="2"/>
            </a:pPr>
            <a:r>
              <a:rPr lang="fr-FR" sz="2000" b="0" i="0" u="none" baseline="0">
                <a:solidFill>
                  <a:schemeClr val="tx1"/>
                </a:solidFill>
                <a:effectLst/>
                <a:latin typeface="Arial" panose="020B0604020202020204" pitchFamily="34" charset="0"/>
                <a:ea typeface="Calibri" panose="020F0502020204030204" pitchFamily="34" charset="0"/>
              </a:rPr>
              <a:t>Estimez-vous qu’il soit important d’intégrer la définition d’« obstacle à l’emploi » dans la Loi ou le Règlement pour que celle-ci soit exécutoire? Le cas échéant, préféreriez-vous que la définition soit intégrée dans la Loi ou dans le Règlement? Veuillez expliquer. </a:t>
            </a:r>
          </a:p>
          <a:p>
            <a:pPr marL="457200" marR="0" lvl="0" indent="-457200" algn="l" rtl="0">
              <a:buSzPct val="100000"/>
              <a:buAutoNum type="arabicPeriod" startAt="2"/>
            </a:pPr>
            <a:endParaRPr lang="fr-FR" sz="2000" b="0" i="0" u="none" baseline="0">
              <a:solidFill>
                <a:schemeClr val="tx1"/>
              </a:solidFill>
              <a:effectLst/>
              <a:latin typeface="Arial" panose="020B0604020202020204" pitchFamily="34" charset="0"/>
              <a:ea typeface="Calibri" panose="020F0502020204030204" pitchFamily="34" charset="0"/>
            </a:endParaRPr>
          </a:p>
          <a:p>
            <a:pPr marL="457200" marR="0" lvl="0" indent="-457200" algn="l" rtl="0">
              <a:buSzPct val="100000"/>
            </a:pPr>
            <a:r>
              <a:rPr lang="fr-ca" sz="2000" b="0" i="0" u="none" baseline="0">
                <a:solidFill>
                  <a:schemeClr val="tx1"/>
                </a:solidFill>
                <a:effectLst/>
                <a:latin typeface="Arial" panose="020B0604020202020204" pitchFamily="34" charset="0"/>
                <a:ea typeface="Calibri" panose="020F0502020204030204" pitchFamily="34" charset="0"/>
              </a:rPr>
              <a:t>3. 	</a:t>
            </a:r>
            <a:r>
              <a:rPr lang="fr-FR" sz="2000" b="0" i="0" u="none" baseline="0">
                <a:solidFill>
                  <a:schemeClr val="tx1"/>
                </a:solidFill>
                <a:effectLst/>
                <a:latin typeface="Arial" panose="020B0604020202020204" pitchFamily="34" charset="0"/>
                <a:ea typeface="Calibri" panose="020F0502020204030204" pitchFamily="34" charset="0"/>
              </a:rPr>
              <a:t>Quelles approches proactives pourraient être adoptées afin de déterminer, d’éliminer et de prévenir les obstacles au renforcement de l’équité en matière d’emploi?</a:t>
            </a:r>
            <a:endParaRPr lang="fr-ca" sz="2000" b="0" i="0" u="none" baseline="0">
              <a:solidFill>
                <a:schemeClr val="tx1"/>
              </a:solidFill>
              <a:effectLst/>
              <a:latin typeface="Arial" panose="020B0604020202020204" pitchFamily="34" charset="0"/>
              <a:ea typeface="Calibri" panose="020F0502020204030204" pitchFamily="34" charset="0"/>
            </a:endParaRPr>
          </a:p>
        </p:txBody>
      </p:sp>
      <p:sp>
        <p:nvSpPr>
          <p:cNvPr id="6" name="TextBox 2">
            <a:extLst>
              <a:ext uri="{FF2B5EF4-FFF2-40B4-BE49-F238E27FC236}">
                <a16:creationId xmlns:a16="http://schemas.microsoft.com/office/drawing/2014/main" id="{1DECA8A6-2781-F6D9-1EAB-2FDE31619406}"/>
              </a:ext>
            </a:extLst>
          </p:cNvPr>
          <p:cNvSpPr txBox="1"/>
          <p:nvPr/>
        </p:nvSpPr>
        <p:spPr>
          <a:xfrm>
            <a:off x="1227907" y="5488832"/>
            <a:ext cx="9916343" cy="12311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SzPct val="100000"/>
            </a:pPr>
            <a:r>
              <a:rPr lang="en-US" sz="1600" b="1"/>
              <a:t>Remarques du BDPRH: </a:t>
            </a:r>
            <a:r>
              <a:rPr lang="en-US" sz="1600"/>
              <a:t>La </a:t>
            </a:r>
            <a:r>
              <a:rPr lang="en-US" sz="1600" err="1"/>
              <a:t>disponibilité</a:t>
            </a:r>
            <a:r>
              <a:rPr lang="en-US" sz="1600"/>
              <a:t> au sein de la population active (DPA) </a:t>
            </a:r>
            <a:r>
              <a:rPr lang="en-CA" sz="1600" err="1"/>
              <a:t>est</a:t>
            </a:r>
            <a:r>
              <a:rPr lang="en-CA" sz="1600"/>
              <a:t> la </a:t>
            </a:r>
            <a:r>
              <a:rPr lang="en-CA" sz="1600" err="1"/>
              <a:t>référence</a:t>
            </a:r>
            <a:r>
              <a:rPr lang="en-CA" sz="1600"/>
              <a:t> </a:t>
            </a:r>
            <a:r>
              <a:rPr lang="en-CA" sz="1600" err="1"/>
              <a:t>actuelle</a:t>
            </a:r>
            <a:r>
              <a:rPr lang="en-CA" sz="1600"/>
              <a:t> </a:t>
            </a:r>
            <a:r>
              <a:rPr lang="en-CA" sz="1600" err="1"/>
              <a:t>utilisée</a:t>
            </a:r>
            <a:r>
              <a:rPr lang="en-CA" sz="1600"/>
              <a:t> par les organisations de </a:t>
            </a:r>
            <a:r>
              <a:rPr lang="en-CA" sz="1600" err="1"/>
              <a:t>l’administration</a:t>
            </a:r>
            <a:r>
              <a:rPr lang="en-CA" sz="1600"/>
              <a:t> </a:t>
            </a:r>
            <a:r>
              <a:rPr lang="en-CA" sz="1600" err="1"/>
              <a:t>publique</a:t>
            </a:r>
            <a:r>
              <a:rPr lang="en-CA" sz="1600"/>
              <a:t> centrale pour </a:t>
            </a:r>
            <a:r>
              <a:rPr lang="en-CA" sz="1600" err="1"/>
              <a:t>évaluer</a:t>
            </a:r>
            <a:r>
              <a:rPr lang="en-CA" sz="1600"/>
              <a:t> </a:t>
            </a:r>
            <a:r>
              <a:rPr lang="en-CA" sz="1600" err="1"/>
              <a:t>s’il</a:t>
            </a:r>
            <a:r>
              <a:rPr lang="en-CA" sz="1600"/>
              <a:t> </a:t>
            </a:r>
            <a:r>
              <a:rPr lang="en-CA" sz="1600" err="1"/>
              <a:t>existe</a:t>
            </a:r>
            <a:r>
              <a:rPr lang="en-CA" sz="1600"/>
              <a:t> </a:t>
            </a:r>
            <a:r>
              <a:rPr lang="en-CA" sz="1600" err="1"/>
              <a:t>une</a:t>
            </a:r>
            <a:r>
              <a:rPr lang="en-CA" sz="1600"/>
              <a:t> sous-</a:t>
            </a:r>
            <a:r>
              <a:rPr lang="en-CA" sz="1600" err="1"/>
              <a:t>représentation</a:t>
            </a:r>
            <a:r>
              <a:rPr lang="en-CA" sz="1600"/>
              <a:t>. </a:t>
            </a:r>
            <a:r>
              <a:rPr lang="fr-FR" sz="1600" b="0" i="0">
                <a:solidFill>
                  <a:srgbClr val="3C4043"/>
                </a:solidFill>
                <a:effectLst/>
                <a:highlight>
                  <a:srgbClr val="F5F5F5"/>
                </a:highlight>
                <a:latin typeface="Roboto" panose="02000000000000000000" pitchFamily="2" charset="0"/>
              </a:rPr>
              <a:t>L</a:t>
            </a:r>
            <a:r>
              <a:rPr lang="fr-FR" sz="1400">
                <a:latin typeface="Arial" panose="020B0604020202020204" pitchFamily="34" charset="0"/>
              </a:rPr>
              <a:t>e Secrétariat du Conseil du Trésor (SCT) travaille avec le Programme du travail et Statistique Canada pour obtenir les données nécessaires au calcul de la DPA. Une fois prêts, le SCT fournit des estimations de la DPA aux organisations de l'administration publique centrale.</a:t>
            </a:r>
            <a:endParaRPr lang="en-CA" sz="1400">
              <a:latin typeface="Arial" panose="020B0604020202020204" pitchFamily="34" charset="0"/>
            </a:endParaRPr>
          </a:p>
        </p:txBody>
      </p:sp>
    </p:spTree>
    <p:extLst>
      <p:ext uri="{BB962C8B-B14F-4D97-AF65-F5344CB8AC3E}">
        <p14:creationId xmlns:p14="http://schemas.microsoft.com/office/powerpoint/2010/main" val="311045518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DD9EAA-3940-3BA7-BCDC-03DD17E023A0}"/>
              </a:ext>
            </a:extLst>
          </p:cNvPr>
          <p:cNvSpPr>
            <a:spLocks noGrp="1"/>
          </p:cNvSpPr>
          <p:nvPr>
            <p:ph type="sldNum" sz="quarter" idx="12"/>
          </p:nvPr>
        </p:nvSpPr>
        <p:spPr/>
        <p:txBody>
          <a:bodyPr/>
          <a:lstStyle/>
          <a:p>
            <a:fld id="{32D4B517-E49B-41B6-9DBC-23634E0F1CDC}" type="slidenum">
              <a:rPr lang="en-CA" smtClean="0"/>
              <a:t>2</a:t>
            </a:fld>
            <a:endParaRPr lang="en-CA"/>
          </a:p>
        </p:txBody>
      </p:sp>
      <p:sp>
        <p:nvSpPr>
          <p:cNvPr id="4" name="Title 3">
            <a:extLst>
              <a:ext uri="{FF2B5EF4-FFF2-40B4-BE49-F238E27FC236}">
                <a16:creationId xmlns:a16="http://schemas.microsoft.com/office/drawing/2014/main" id="{9E8C5323-2773-8073-3065-951D7E54B060}"/>
              </a:ext>
            </a:extLst>
          </p:cNvPr>
          <p:cNvSpPr>
            <a:spLocks noGrp="1"/>
          </p:cNvSpPr>
          <p:nvPr>
            <p:ph type="title"/>
          </p:nvPr>
        </p:nvSpPr>
        <p:spPr/>
        <p:txBody>
          <a:bodyPr/>
          <a:lstStyle/>
          <a:p>
            <a:r>
              <a:rPr lang="en-US" err="1"/>
              <a:t>Contexte</a:t>
            </a:r>
            <a:endParaRPr lang="en-US"/>
          </a:p>
        </p:txBody>
      </p:sp>
      <p:sp>
        <p:nvSpPr>
          <p:cNvPr id="5" name="Content Placeholder 2">
            <a:extLst>
              <a:ext uri="{FF2B5EF4-FFF2-40B4-BE49-F238E27FC236}">
                <a16:creationId xmlns:a16="http://schemas.microsoft.com/office/drawing/2014/main" id="{470E1BB0-3EC4-43EC-3478-A0A3652FCCFC}"/>
              </a:ext>
            </a:extLst>
          </p:cNvPr>
          <p:cNvSpPr txBox="1">
            <a:spLocks/>
          </p:cNvSpPr>
          <p:nvPr/>
        </p:nvSpPr>
        <p:spPr>
          <a:xfrm>
            <a:off x="863957" y="1418424"/>
            <a:ext cx="10126331" cy="4695031"/>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marR="0" indent="-285750">
              <a:spcBef>
                <a:spcPts val="0"/>
              </a:spcBef>
              <a:spcAft>
                <a:spcPts val="0"/>
              </a:spcAft>
              <a:buFont typeface="Arial" panose="020B0604020202020204" pitchFamily="34" charset="0"/>
              <a:buChar char="•"/>
            </a:pPr>
            <a:r>
              <a:rPr lang="fr-CA" sz="1800">
                <a:effectLst/>
                <a:latin typeface="Arial" panose="020B0604020202020204" pitchFamily="34" charset="0"/>
                <a:ea typeface="Calibri" panose="020F0502020204030204" pitchFamily="34" charset="0"/>
              </a:rPr>
              <a:t>Le </a:t>
            </a:r>
            <a:r>
              <a:rPr lang="fr-CA" sz="1800" u="sng">
                <a:solidFill>
                  <a:srgbClr val="0000FF"/>
                </a:solidFill>
                <a:effectLst/>
                <a:latin typeface="Arial" panose="020B0604020202020204" pitchFamily="34" charset="0"/>
                <a:ea typeface="Calibri" panose="020F0502020204030204" pitchFamily="34" charset="0"/>
                <a:hlinkClick r:id="rId2"/>
              </a:rPr>
              <a:t>Groupe de travail sur l’examen de la </a:t>
            </a:r>
            <a:r>
              <a:rPr lang="fr-CA" sz="1800" i="1" u="sng">
                <a:solidFill>
                  <a:srgbClr val="0000FF"/>
                </a:solidFill>
                <a:effectLst/>
                <a:latin typeface="Arial" panose="020B0604020202020204" pitchFamily="34" charset="0"/>
                <a:ea typeface="Calibri" panose="020F0502020204030204" pitchFamily="34" charset="0"/>
                <a:hlinkClick r:id="rId2"/>
              </a:rPr>
              <a:t>Loi sur l’équité en matière d’emploi</a:t>
            </a:r>
            <a:r>
              <a:rPr lang="fr-CA" sz="1800">
                <a:effectLst/>
                <a:latin typeface="Arial" panose="020B0604020202020204" pitchFamily="34" charset="0"/>
                <a:ea typeface="Calibri" panose="020F0502020204030204" pitchFamily="34" charset="0"/>
              </a:rPr>
              <a:t> </a:t>
            </a:r>
            <a:r>
              <a:rPr lang="fr-CA" sz="1800">
                <a:solidFill>
                  <a:schemeClr val="tx1"/>
                </a:solidFill>
                <a:effectLst/>
                <a:latin typeface="Arial" panose="020B0604020202020204" pitchFamily="34" charset="0"/>
                <a:ea typeface="Calibri" panose="020F0502020204030204" pitchFamily="34" charset="0"/>
              </a:rPr>
              <a:t>a mené l’examen de la </a:t>
            </a:r>
            <a:r>
              <a:rPr lang="fr-CA" sz="1800" i="1">
                <a:solidFill>
                  <a:schemeClr val="tx1"/>
                </a:solidFill>
                <a:effectLst/>
                <a:latin typeface="Arial" panose="020B0604020202020204" pitchFamily="34" charset="0"/>
                <a:ea typeface="Calibri" panose="020F0502020204030204" pitchFamily="34" charset="0"/>
              </a:rPr>
              <a:t>Loi sur l’équité en matière d’emploi</a:t>
            </a:r>
            <a:r>
              <a:rPr lang="fr-CA" sz="1800">
                <a:solidFill>
                  <a:schemeClr val="tx1"/>
                </a:solidFill>
                <a:effectLst/>
                <a:latin typeface="Arial" panose="020B0604020202020204" pitchFamily="34" charset="0"/>
                <a:ea typeface="Calibri" panose="020F0502020204030204" pitchFamily="34" charset="0"/>
              </a:rPr>
              <a:t> (Loi) le plus exhaustif depuis l’adoption de celle</a:t>
            </a:r>
            <a:r>
              <a:rPr lang="fr-CA" sz="1800">
                <a:solidFill>
                  <a:schemeClr val="tx1"/>
                </a:solidFill>
                <a:effectLst/>
                <a:latin typeface="Cambria Math" panose="02040503050406030204" pitchFamily="18" charset="0"/>
                <a:ea typeface="Calibri" panose="020F0502020204030204" pitchFamily="34" charset="0"/>
              </a:rPr>
              <a:t>‑</a:t>
            </a:r>
            <a:r>
              <a:rPr lang="fr-CA" sz="1800">
                <a:solidFill>
                  <a:schemeClr val="tx1"/>
                </a:solidFill>
                <a:effectLst/>
                <a:latin typeface="Arial" panose="020B0604020202020204" pitchFamily="34" charset="0"/>
                <a:ea typeface="Calibri" panose="020F0502020204030204" pitchFamily="34" charset="0"/>
              </a:rPr>
              <a:t>ci en 1986. </a:t>
            </a:r>
            <a:r>
              <a:rPr lang="fr-FR" sz="1800">
                <a:solidFill>
                  <a:schemeClr val="tx1"/>
                </a:solidFill>
                <a:effectLst/>
                <a:highlight>
                  <a:srgbClr val="FDFDFD"/>
                </a:highlight>
                <a:latin typeface="Segoe UI Web (West European)"/>
              </a:rPr>
              <a:t>Le groupe de travail indépendant a</a:t>
            </a:r>
            <a:r>
              <a:rPr lang="fr-CA" sz="1800">
                <a:solidFill>
                  <a:schemeClr val="tx1"/>
                </a:solidFill>
                <a:effectLst/>
                <a:latin typeface="Arial" panose="020B0604020202020204" pitchFamily="34" charset="0"/>
                <a:ea typeface="Calibri" panose="020F0502020204030204" pitchFamily="34" charset="0"/>
              </a:rPr>
              <a:t> consulté des centaines de partenaires et d’intervenants, y compris des organismes communautaires, des organisations des secteurs public, privé et sans but lucratif, ainsi que des groupes et réseaux de défense d’intérêts. </a:t>
            </a:r>
            <a:endParaRPr lang="en-US" sz="1800">
              <a:solidFill>
                <a:schemeClr val="tx1"/>
              </a:solidFill>
              <a:effectLst/>
              <a:latin typeface="Arial" panose="020B0604020202020204" pitchFamily="34" charset="0"/>
              <a:ea typeface="Calibri" panose="020F0502020204030204" pitchFamily="34" charset="0"/>
            </a:endParaRPr>
          </a:p>
          <a:p>
            <a:pPr marL="285750" indent="-285750">
              <a:spcBef>
                <a:spcPts val="0"/>
              </a:spcBef>
              <a:buFont typeface="Arial" panose="020B0604020202020204" pitchFamily="34" charset="0"/>
              <a:buChar char="•"/>
            </a:pPr>
            <a:endParaRPr lang="en-US" sz="180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fr-CA" sz="1800">
                <a:solidFill>
                  <a:schemeClr val="tx1"/>
                </a:solidFill>
                <a:effectLst/>
                <a:latin typeface="Arial" panose="020B0604020202020204" pitchFamily="34" charset="0"/>
                <a:ea typeface="Calibri" panose="020F0502020204030204" pitchFamily="34" charset="0"/>
              </a:rPr>
              <a:t>Le 11 décembre 2023, le ministre du Travail et des Aînés, accompagné par l’</a:t>
            </a:r>
            <a:r>
              <a:rPr lang="fr-CA" sz="1800" err="1">
                <a:solidFill>
                  <a:schemeClr val="tx1"/>
                </a:solidFill>
                <a:effectLst/>
                <a:latin typeface="Arial" panose="020B0604020202020204" pitchFamily="34" charset="0"/>
                <a:ea typeface="Calibri" panose="020F0502020204030204" pitchFamily="34" charset="0"/>
              </a:rPr>
              <a:t>ex‑présidente</a:t>
            </a:r>
            <a:r>
              <a:rPr lang="fr-CA" sz="1800">
                <a:solidFill>
                  <a:schemeClr val="tx1"/>
                </a:solidFill>
                <a:effectLst/>
                <a:latin typeface="Arial" panose="020B0604020202020204" pitchFamily="34" charset="0"/>
                <a:ea typeface="Calibri" panose="020F0502020204030204" pitchFamily="34" charset="0"/>
              </a:rPr>
              <a:t> du groupe de travail, a annoncé la publication du rapport final du groupe de travail, </a:t>
            </a:r>
            <a:r>
              <a:rPr lang="fr-CA" sz="1800" i="1" u="sng">
                <a:solidFill>
                  <a:srgbClr val="0000FF"/>
                </a:solidFill>
                <a:effectLst/>
                <a:latin typeface="Arial" panose="020B0604020202020204" pitchFamily="34" charset="0"/>
                <a:ea typeface="Calibri" panose="020F0502020204030204" pitchFamily="34" charset="0"/>
                <a:hlinkClick r:id="rId3"/>
              </a:rPr>
              <a:t>Réaliser et soutenir l’équité en matière d’emploi : un cadre transformatif</a:t>
            </a:r>
            <a:r>
              <a:rPr lang="fr-CA" sz="1800">
                <a:solidFill>
                  <a:schemeClr val="tx1"/>
                </a:solidFill>
                <a:effectLst/>
                <a:latin typeface="Arial" panose="020B0604020202020204" pitchFamily="34" charset="0"/>
                <a:ea typeface="Calibri" panose="020F0502020204030204" pitchFamily="34" charset="0"/>
              </a:rPr>
              <a:t>, y compris la publication de son </a:t>
            </a:r>
            <a:r>
              <a:rPr lang="fr-CA" sz="1800" u="sng">
                <a:solidFill>
                  <a:srgbClr val="0000FF"/>
                </a:solidFill>
                <a:effectLst/>
                <a:latin typeface="Arial" panose="020B0604020202020204" pitchFamily="34" charset="0"/>
                <a:ea typeface="Calibri" panose="020F0502020204030204" pitchFamily="34" charset="0"/>
                <a:hlinkClick r:id="rId4"/>
              </a:rPr>
              <a:t>sommaire</a:t>
            </a:r>
            <a:r>
              <a:rPr lang="fr-CA" sz="1800">
                <a:effectLst/>
                <a:latin typeface="Arial" panose="020B0604020202020204" pitchFamily="34" charset="0"/>
                <a:ea typeface="Calibri" panose="020F0502020204030204" pitchFamily="34" charset="0"/>
              </a:rPr>
              <a:t>. </a:t>
            </a:r>
            <a:r>
              <a:rPr lang="fr-CA" sz="1800">
                <a:solidFill>
                  <a:schemeClr val="tx1"/>
                </a:solidFill>
                <a:effectLst/>
                <a:latin typeface="Arial" panose="020B0604020202020204" pitchFamily="34" charset="0"/>
                <a:ea typeface="Calibri" panose="020F0502020204030204" pitchFamily="34" charset="0"/>
              </a:rPr>
              <a:t>Le rapport présente un vaste éventail de recommandations sur la façon de moderniser et de renforcer l’équité en matière d’emploi dans les secteurs sous compétence fédérale.</a:t>
            </a:r>
          </a:p>
          <a:p>
            <a:pPr marL="285750" indent="-285750">
              <a:spcBef>
                <a:spcPts val="0"/>
              </a:spcBef>
              <a:buFont typeface="Arial" panose="020B0604020202020204" pitchFamily="34" charset="0"/>
              <a:buChar char="•"/>
            </a:pPr>
            <a:endParaRPr lang="en-CA" sz="180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fr-FR" sz="1800">
                <a:solidFill>
                  <a:schemeClr val="tx1"/>
                </a:solidFill>
                <a:latin typeface="Arial"/>
                <a:ea typeface="Calibri" panose="020F0502020204030204" pitchFamily="34" charset="0"/>
                <a:cs typeface="Arial"/>
              </a:rPr>
              <a:t>Le Groupe de travail a été une première étape pour éclairer la modernisation de la Loi. Le gouvernement du Canada collabore maintenant avec les collectivités, les syndicats, les organisations et les employeurs touchés afin de comprendre la meilleure façon de mettre en œuvre efficacement les modifications possibles à la Loi.</a:t>
            </a:r>
            <a:endParaRPr lang="en-US" sz="1800">
              <a:latin typeface="Arial"/>
              <a:ea typeface="Calibri" panose="020F0502020204030204" pitchFamily="34" charset="0"/>
              <a:cs typeface="Arial"/>
            </a:endParaRPr>
          </a:p>
        </p:txBody>
      </p:sp>
    </p:spTree>
    <p:extLst>
      <p:ext uri="{BB962C8B-B14F-4D97-AF65-F5344CB8AC3E}">
        <p14:creationId xmlns:p14="http://schemas.microsoft.com/office/powerpoint/2010/main" val="37620944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0CD4C6-554E-C042-2416-D8D351C3B6E2}"/>
              </a:ext>
            </a:extLst>
          </p:cNvPr>
          <p:cNvSpPr>
            <a:spLocks noGrp="1"/>
          </p:cNvSpPr>
          <p:nvPr>
            <p:ph type="sldNum" sz="quarter" idx="12"/>
          </p:nvPr>
        </p:nvSpPr>
        <p:spPr/>
        <p:txBody>
          <a:bodyPr/>
          <a:lstStyle/>
          <a:p>
            <a:fld id="{32D4B517-E49B-41B6-9DBC-23634E0F1CDC}" type="slidenum">
              <a:rPr lang="en-CA" smtClean="0"/>
              <a:t>20</a:t>
            </a:fld>
            <a:endParaRPr lang="en-CA"/>
          </a:p>
        </p:txBody>
      </p:sp>
      <p:sp>
        <p:nvSpPr>
          <p:cNvPr id="4" name="Title 3">
            <a:extLst>
              <a:ext uri="{FF2B5EF4-FFF2-40B4-BE49-F238E27FC236}">
                <a16:creationId xmlns:a16="http://schemas.microsoft.com/office/drawing/2014/main" id="{371A1EE8-2492-6B5A-9C45-2459C75A7041}"/>
              </a:ext>
            </a:extLst>
          </p:cNvPr>
          <p:cNvSpPr>
            <a:spLocks noGrp="1"/>
          </p:cNvSpPr>
          <p:nvPr>
            <p:ph type="title"/>
          </p:nvPr>
        </p:nvSpPr>
        <p:spPr/>
        <p:txBody>
          <a:bodyPr/>
          <a:lstStyle/>
          <a:p>
            <a:r>
              <a:rPr lang="en-CA" sz="2800"/>
              <a:t>Surveillance </a:t>
            </a:r>
            <a:r>
              <a:rPr lang="en-CA" sz="2800" err="1"/>
              <a:t>réglementaire</a:t>
            </a:r>
            <a:r>
              <a:rPr lang="en-CA" sz="2800"/>
              <a:t>, </a:t>
            </a:r>
            <a:r>
              <a:rPr lang="en-CA" sz="2800" err="1"/>
              <a:t>pénalités</a:t>
            </a:r>
            <a:r>
              <a:rPr lang="en-CA" sz="2800"/>
              <a:t> et </a:t>
            </a:r>
            <a:r>
              <a:rPr lang="en-CA" sz="2800" err="1"/>
              <a:t>plaintes</a:t>
            </a:r>
            <a:endParaRPr lang="en-US"/>
          </a:p>
        </p:txBody>
      </p:sp>
      <p:sp>
        <p:nvSpPr>
          <p:cNvPr id="3" name="Content Placeholder 2">
            <a:extLst>
              <a:ext uri="{FF2B5EF4-FFF2-40B4-BE49-F238E27FC236}">
                <a16:creationId xmlns:a16="http://schemas.microsoft.com/office/drawing/2014/main" id="{4DCCFE3D-06D7-20A6-A3EB-BC1A903A64BF}"/>
              </a:ext>
            </a:extLst>
          </p:cNvPr>
          <p:cNvSpPr>
            <a:spLocks noGrp="1"/>
          </p:cNvSpPr>
          <p:nvPr>
            <p:ph idx="10"/>
          </p:nvPr>
        </p:nvSpPr>
        <p:spPr>
          <a:xfrm>
            <a:off x="620899" y="1016732"/>
            <a:ext cx="10095440" cy="749924"/>
          </a:xfrm>
        </p:spPr>
        <p:txBody>
          <a:bodyPr/>
          <a:lstStyle/>
          <a:p>
            <a:pPr marL="0" marR="0" algn="l" rtl="0">
              <a:spcBef>
                <a:spcPts val="1200"/>
              </a:spcBef>
              <a:spcAft>
                <a:spcPts val="0"/>
              </a:spcAft>
            </a:pPr>
            <a:r>
              <a:rPr lang="fr-ca" sz="1800" b="0" i="0" u="none" baseline="0">
                <a:effectLst/>
                <a:latin typeface="Arial" panose="020B0604020202020204" pitchFamily="34" charset="0"/>
                <a:ea typeface="Calibri" panose="020F0502020204030204" pitchFamily="34" charset="0"/>
                <a:cs typeface="Arial" panose="020B0604020202020204" pitchFamily="34" charset="0"/>
              </a:rPr>
              <a:t>La responsabilité de la </a:t>
            </a:r>
            <a:r>
              <a:rPr lang="fr-ca" sz="1800" b="1" i="0" u="none" baseline="0">
                <a:effectLst/>
                <a:latin typeface="Arial" panose="020B0604020202020204" pitchFamily="34" charset="0"/>
                <a:ea typeface="Calibri" panose="020F0502020204030204" pitchFamily="34" charset="0"/>
                <a:cs typeface="Arial" panose="020B0604020202020204" pitchFamily="34" charset="0"/>
              </a:rPr>
              <a:t>conformité et de l’application en vertu de la </a:t>
            </a:r>
            <a:r>
              <a:rPr lang="fr-ca" sz="1800" b="1" u="none" baseline="0">
                <a:effectLst/>
                <a:latin typeface="Arial" panose="020B0604020202020204" pitchFamily="34" charset="0"/>
                <a:ea typeface="Calibri" panose="020F0502020204030204" pitchFamily="34" charset="0"/>
                <a:cs typeface="Arial" panose="020B0604020202020204" pitchFamily="34" charset="0"/>
              </a:rPr>
              <a:t>Loi </a:t>
            </a:r>
            <a:r>
              <a:rPr lang="fr-ca" sz="1800" b="1" i="0" u="none" baseline="0">
                <a:effectLst/>
                <a:latin typeface="Arial" panose="020B0604020202020204" pitchFamily="34" charset="0"/>
                <a:ea typeface="Calibri" panose="020F0502020204030204" pitchFamily="34" charset="0"/>
                <a:cs typeface="Arial" panose="020B0604020202020204" pitchFamily="34" charset="0"/>
              </a:rPr>
              <a:t>est partagée</a:t>
            </a:r>
            <a:r>
              <a:rPr lang="fr-ca" sz="1800" b="0" i="0" u="none" baseline="0">
                <a:effectLst/>
                <a:latin typeface="Arial" panose="020B0604020202020204" pitchFamily="34" charset="0"/>
                <a:ea typeface="Calibri" panose="020F0502020204030204" pitchFamily="34" charset="0"/>
                <a:cs typeface="Arial" panose="020B0604020202020204" pitchFamily="34" charset="0"/>
              </a:rPr>
              <a:t> entre le ministre du Travail et la Commission canadienne des droits de la personne (CCDP)</a:t>
            </a:r>
          </a:p>
          <a:p>
            <a:endParaRPr lang="en-US"/>
          </a:p>
        </p:txBody>
      </p:sp>
      <p:sp>
        <p:nvSpPr>
          <p:cNvPr id="10" name="TextBox 9">
            <a:extLst>
              <a:ext uri="{FF2B5EF4-FFF2-40B4-BE49-F238E27FC236}">
                <a16:creationId xmlns:a16="http://schemas.microsoft.com/office/drawing/2014/main" id="{542FD22D-FA8B-8335-AB99-DD17E25CB4B5}"/>
              </a:ext>
            </a:extLst>
          </p:cNvPr>
          <p:cNvSpPr txBox="1"/>
          <p:nvPr/>
        </p:nvSpPr>
        <p:spPr>
          <a:xfrm>
            <a:off x="609600" y="1972901"/>
            <a:ext cx="3604872" cy="4616648"/>
          </a:xfrm>
          <a:prstGeom prst="rect">
            <a:avLst/>
          </a:prstGeom>
          <a:solidFill>
            <a:schemeClr val="bg1">
              <a:lumMod val="95000"/>
            </a:schemeClr>
          </a:solidFill>
        </p:spPr>
        <p:txBody>
          <a:bodyPr wrap="square" rtlCol="0">
            <a:spAutoFit/>
          </a:bodyPr>
          <a:lstStyle/>
          <a:p>
            <a:pPr marL="0" marR="0">
              <a:spcBef>
                <a:spcPts val="0"/>
              </a:spcBef>
              <a:spcAft>
                <a:spcPts val="0"/>
              </a:spcAft>
            </a:pPr>
            <a:r>
              <a:rPr lang="en-CA" sz="1400">
                <a:effectLst/>
                <a:latin typeface="Arial" panose="020B0604020202020204" pitchFamily="34" charset="0"/>
                <a:ea typeface="Calibri" panose="020F0502020204030204" pitchFamily="34" charset="0"/>
                <a:cs typeface="Arial" panose="020B0604020202020204" pitchFamily="34" charset="0"/>
              </a:rPr>
              <a:t>Le minister du Travail: </a:t>
            </a:r>
            <a:endParaRPr lang="en-CA" sz="1400" b="1">
              <a:effectLst/>
              <a:latin typeface="Arial" panose="020B0604020202020204" pitchFamily="34" charset="0"/>
              <a:ea typeface="Calibri" panose="020F0502020204030204" pitchFamily="34" charset="0"/>
              <a:cs typeface="Arial" panose="020B0604020202020204" pitchFamily="34" charset="0"/>
            </a:endParaRPr>
          </a:p>
          <a:p>
            <a:pPr marL="285750" marR="0" indent="-285750" algn="l" rtl="0">
              <a:spcBef>
                <a:spcPts val="0"/>
              </a:spcBef>
              <a:spcAft>
                <a:spcPts val="0"/>
              </a:spcAft>
              <a:buFont typeface="Arial" panose="020B0604020202020204" pitchFamily="34" charset="0"/>
              <a:buChar char="•"/>
            </a:pPr>
            <a:r>
              <a:rPr lang="fr-ca" sz="1400" b="0" i="0" u="none" baseline="0">
                <a:effectLst/>
                <a:latin typeface="Arial" panose="020B0604020202020204" pitchFamily="34" charset="0"/>
                <a:ea typeface="Calibri" panose="020F0502020204030204" pitchFamily="34" charset="0"/>
                <a:cs typeface="Arial" panose="020B0604020202020204" pitchFamily="34" charset="0"/>
              </a:rPr>
              <a:t>est responsable des </a:t>
            </a:r>
            <a:r>
              <a:rPr lang="fr-ca" sz="1400" b="1" i="0" u="none" baseline="0">
                <a:effectLst/>
                <a:latin typeface="Arial" panose="020B0604020202020204" pitchFamily="34" charset="0"/>
                <a:ea typeface="Calibri" panose="020F0502020204030204" pitchFamily="34" charset="0"/>
                <a:cs typeface="Arial" panose="020B0604020202020204" pitchFamily="34" charset="0"/>
              </a:rPr>
              <a:t>activités de conformité </a:t>
            </a:r>
            <a:r>
              <a:rPr lang="fr-ca" sz="1400" b="0" i="0" u="none" baseline="0">
                <a:effectLst/>
                <a:latin typeface="Arial" panose="020B0604020202020204" pitchFamily="34" charset="0"/>
                <a:ea typeface="Calibri" panose="020F0502020204030204" pitchFamily="34" charset="0"/>
                <a:cs typeface="Arial" panose="020B0604020202020204" pitchFamily="34" charset="0"/>
              </a:rPr>
              <a:t>aux obligations des employeurs privés sous réglementation fédérale en matière de production de rapports</a:t>
            </a:r>
          </a:p>
          <a:p>
            <a:pPr marL="285750" marR="0" indent="-285750">
              <a:spcBef>
                <a:spcPts val="0"/>
              </a:spcBef>
              <a:spcAft>
                <a:spcPts val="0"/>
              </a:spcAft>
              <a:buFont typeface="Arial" panose="020B0604020202020204" pitchFamily="34" charset="0"/>
              <a:buChar char="•"/>
            </a:pPr>
            <a:endParaRPr lang="en-CA" sz="1400">
              <a:effectLst/>
              <a:latin typeface="Arial" panose="020B0604020202020204" pitchFamily="34" charset="0"/>
              <a:ea typeface="Calibri" panose="020F0502020204030204" pitchFamily="34" charset="0"/>
              <a:cs typeface="Arial" panose="020B0604020202020204" pitchFamily="34" charset="0"/>
            </a:endParaRPr>
          </a:p>
          <a:p>
            <a:pPr marL="285750" marR="0" indent="-285750" algn="l" rtl="0">
              <a:spcBef>
                <a:spcPts val="0"/>
              </a:spcBef>
              <a:spcAft>
                <a:spcPts val="0"/>
              </a:spcAft>
              <a:buFont typeface="Arial" panose="020B0604020202020204" pitchFamily="34" charset="0"/>
              <a:buChar char="•"/>
            </a:pPr>
            <a:r>
              <a:rPr lang="fr-ca" sz="1400" b="0" i="0" u="none" baseline="0">
                <a:effectLst/>
                <a:latin typeface="Arial" panose="020B0604020202020204" pitchFamily="34" charset="0"/>
                <a:ea typeface="Calibri" panose="020F0502020204030204" pitchFamily="34" charset="0"/>
                <a:cs typeface="Arial" panose="020B0604020202020204" pitchFamily="34" charset="0"/>
              </a:rPr>
              <a:t>peut émettre des avis de </a:t>
            </a:r>
            <a:r>
              <a:rPr lang="fr-ca" sz="1400" b="1" i="0" u="none" baseline="0">
                <a:effectLst/>
                <a:latin typeface="Arial" panose="020B0604020202020204" pitchFamily="34" charset="0"/>
                <a:ea typeface="Calibri" panose="020F0502020204030204" pitchFamily="34" charset="0"/>
                <a:cs typeface="Arial" panose="020B0604020202020204" pitchFamily="34" charset="0"/>
              </a:rPr>
              <a:t>sanction pécuniaire</a:t>
            </a:r>
            <a:r>
              <a:rPr lang="fr-ca" sz="1400" b="0" i="0" u="none" baseline="0">
                <a:effectLst/>
                <a:latin typeface="Arial" panose="020B0604020202020204" pitchFamily="34" charset="0"/>
                <a:ea typeface="Calibri" panose="020F0502020204030204" pitchFamily="34" charset="0"/>
                <a:cs typeface="Arial" panose="020B0604020202020204" pitchFamily="34" charset="0"/>
              </a:rPr>
              <a:t> aux employeurs qui ne respectent pas la </a:t>
            </a:r>
            <a:r>
              <a:rPr lang="fr-ca" sz="1400" b="0" u="none" baseline="0">
                <a:effectLst/>
                <a:latin typeface="Arial" panose="020B0604020202020204" pitchFamily="34" charset="0"/>
                <a:ea typeface="Calibri" panose="020F0502020204030204" pitchFamily="34" charset="0"/>
                <a:cs typeface="Arial" panose="020B0604020202020204" pitchFamily="34" charset="0"/>
              </a:rPr>
              <a:t>Loi </a:t>
            </a:r>
            <a:r>
              <a:rPr lang="fr-ca" sz="1400" b="0" i="0" u="none" baseline="0">
                <a:effectLst/>
                <a:latin typeface="Arial" panose="020B0604020202020204" pitchFamily="34" charset="0"/>
                <a:ea typeface="Calibri" panose="020F0502020204030204" pitchFamily="34" charset="0"/>
                <a:cs typeface="Arial" panose="020B0604020202020204" pitchFamily="34" charset="0"/>
              </a:rPr>
              <a:t>(p. ex. ne déposent pas de rapports)</a:t>
            </a:r>
            <a:endParaRPr lang="fr-CA" sz="1400">
              <a:latin typeface="Arial" panose="020B0604020202020204" pitchFamily="34" charset="0"/>
              <a:ea typeface="Calibri" panose="020F050202020403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endParaRPr lang="en-CA" sz="1400">
              <a:effectLst/>
              <a:latin typeface="Arial" panose="020B0604020202020204" pitchFamily="34" charset="0"/>
              <a:ea typeface="Calibri" panose="020F0502020204030204" pitchFamily="34" charset="0"/>
              <a:cs typeface="Arial" panose="020B0604020202020204" pitchFamily="34" charset="0"/>
            </a:endParaRPr>
          </a:p>
          <a:p>
            <a:pPr algn="l" rtl="0"/>
            <a:r>
              <a:rPr lang="fr-ca" sz="1400" b="0" i="0" u="none" baseline="0">
                <a:effectLst/>
                <a:latin typeface="Arial" panose="020B0604020202020204" pitchFamily="34" charset="0"/>
                <a:ea typeface="Calibri" panose="020F0502020204030204" pitchFamily="34" charset="0"/>
                <a:cs typeface="Arial" panose="020B0604020202020204" pitchFamily="34" charset="0"/>
              </a:rPr>
              <a:t>À l’heure actuelle, </a:t>
            </a:r>
            <a:r>
              <a:rPr lang="fr-ca" sz="1400" b="1" i="0" u="none" baseline="0">
                <a:effectLst/>
                <a:latin typeface="Arial" panose="020B0604020202020204" pitchFamily="34" charset="0"/>
                <a:ea typeface="Calibri" panose="020F0502020204030204" pitchFamily="34" charset="0"/>
                <a:cs typeface="Arial" panose="020B0604020202020204" pitchFamily="34" charset="0"/>
              </a:rPr>
              <a:t>les sanctions pour les employeurs qui omettent de produire le rapport sur l’équité en matière d’emploi </a:t>
            </a:r>
            <a:r>
              <a:rPr lang="fr-ca" sz="1400" b="0" i="0" u="none" baseline="0">
                <a:effectLst/>
                <a:latin typeface="Arial" panose="020B0604020202020204" pitchFamily="34" charset="0"/>
                <a:ea typeface="Calibri" panose="020F0502020204030204" pitchFamily="34" charset="0"/>
                <a:cs typeface="Arial" panose="020B0604020202020204" pitchFamily="34" charset="0"/>
              </a:rPr>
              <a:t>ou d’inclure les renseignements requis, ou qui fournissent sciemment des renseignements faux ou trompeurs s’élèvent au plus à 10 000 $ pour une seule infraction ou au plus à 50 000 $ pour des violations répétées ou continues</a:t>
            </a:r>
          </a:p>
        </p:txBody>
      </p:sp>
      <p:sp>
        <p:nvSpPr>
          <p:cNvPr id="6" name="TextBox 5">
            <a:extLst>
              <a:ext uri="{FF2B5EF4-FFF2-40B4-BE49-F238E27FC236}">
                <a16:creationId xmlns:a16="http://schemas.microsoft.com/office/drawing/2014/main" id="{2CB84B8D-703B-390F-3C16-3BE7DC3E7C5C}"/>
              </a:ext>
            </a:extLst>
          </p:cNvPr>
          <p:cNvSpPr txBox="1"/>
          <p:nvPr/>
        </p:nvSpPr>
        <p:spPr>
          <a:xfrm>
            <a:off x="4607511" y="2037904"/>
            <a:ext cx="7013946" cy="4401205"/>
          </a:xfrm>
          <a:prstGeom prst="rect">
            <a:avLst/>
          </a:prstGeom>
          <a:solidFill>
            <a:schemeClr val="accent2">
              <a:lumMod val="20000"/>
              <a:lumOff val="80000"/>
            </a:schemeClr>
          </a:solidFill>
        </p:spPr>
        <p:txBody>
          <a:bodyPr wrap="square">
            <a:noAutofit/>
          </a:bodyPr>
          <a:lstStyle/>
          <a:p>
            <a:pPr>
              <a:spcBef>
                <a:spcPts val="600"/>
              </a:spcBef>
              <a:spcAft>
                <a:spcPts val="600"/>
              </a:spcAft>
            </a:pPr>
            <a:r>
              <a:rPr lang="fr-ca" sz="1800" b="1" i="0" u="none" baseline="0">
                <a:effectLst/>
                <a:latin typeface="+mj-lt"/>
                <a:ea typeface="Calibri" panose="020F0502020204030204" pitchFamily="34" charset="0"/>
                <a:cs typeface="Calibri" panose="020F0502020204030204" pitchFamily="34" charset="0"/>
              </a:rPr>
              <a:t>La </a:t>
            </a:r>
            <a:r>
              <a:rPr lang="fr-FR" sz="1800" b="1" i="0" u="none" baseline="0">
                <a:effectLst/>
                <a:latin typeface="+mj-lt"/>
                <a:ea typeface="Calibri" panose="020F0502020204030204" pitchFamily="34" charset="0"/>
                <a:cs typeface="Calibri" panose="020F0502020204030204" pitchFamily="34" charset="0"/>
              </a:rPr>
              <a:t>Commission canadienne des droits de la personne </a:t>
            </a:r>
            <a:r>
              <a:rPr lang="fr-ca" sz="1600" b="1" i="0" u="none" baseline="0">
                <a:effectLst/>
                <a:latin typeface="+mj-lt"/>
                <a:ea typeface="Calibri" panose="020F0502020204030204" pitchFamily="34" charset="0"/>
                <a:cs typeface="Calibri" panose="020F0502020204030204" pitchFamily="34" charset="0"/>
              </a:rPr>
              <a:t>:</a:t>
            </a:r>
            <a:r>
              <a:rPr lang="fr-ca" sz="1600" b="0" i="0" u="none" baseline="0">
                <a:effectLst/>
                <a:latin typeface="+mj-lt"/>
                <a:ea typeface="Calibri" panose="020F0502020204030204" pitchFamily="34" charset="0"/>
                <a:cs typeface="Calibri" panose="020F0502020204030204" pitchFamily="34" charset="0"/>
              </a:rPr>
              <a:t> </a:t>
            </a:r>
          </a:p>
          <a:p>
            <a:pPr marL="179388" marR="0" indent="-179388" algn="l" rtl="0">
              <a:spcBef>
                <a:spcPts val="0"/>
              </a:spcBef>
              <a:spcAft>
                <a:spcPts val="0"/>
              </a:spcAft>
              <a:buFont typeface="Arial" panose="020B0604020202020204" pitchFamily="34" charset="0"/>
              <a:buChar char="•"/>
            </a:pPr>
            <a:r>
              <a:rPr lang="fr-FR" sz="1800" b="0" i="0" u="none" baseline="0">
                <a:effectLst/>
                <a:latin typeface="+mj-lt"/>
                <a:ea typeface="Calibri" panose="020F0502020204030204" pitchFamily="34" charset="0"/>
                <a:cs typeface="Calibri" panose="020F0502020204030204" pitchFamily="34" charset="0"/>
              </a:rPr>
              <a:t>Effectue des contrôles d’application des programmes d’équité en matière d’emploi des employeurs sous réglementation fédérale des secteurs public et privé en vertu de la Loi</a:t>
            </a:r>
          </a:p>
          <a:p>
            <a:pPr marL="179388" marR="0" indent="-179388" algn="l" rtl="0">
              <a:spcBef>
                <a:spcPts val="0"/>
              </a:spcBef>
              <a:spcAft>
                <a:spcPts val="0"/>
              </a:spcAft>
              <a:buFont typeface="Arial" panose="020B0604020202020204" pitchFamily="34" charset="0"/>
              <a:buChar char="•"/>
            </a:pPr>
            <a:r>
              <a:rPr lang="fr-FR" sz="1800" b="0" i="0" u="none" baseline="0">
                <a:latin typeface="+mj-lt"/>
                <a:ea typeface="Calibri" panose="020F0502020204030204" pitchFamily="34" charset="0"/>
                <a:cs typeface="Calibri" panose="020F0502020204030204" pitchFamily="34" charset="0"/>
              </a:rPr>
              <a:t>La Commission aborde les domaines de non-conformité avec les employeurs. Elle peut aussi ordonner des mesures correctives, comme l'émission d'un ordre</a:t>
            </a:r>
            <a:endParaRPr lang="fr-ca" sz="1800" b="0" i="0" u="none" baseline="0">
              <a:latin typeface="+mj-lt"/>
              <a:ea typeface="Calibri" panose="020F0502020204030204" pitchFamily="34" charset="0"/>
              <a:cs typeface="Calibri" panose="020F0502020204030204" pitchFamily="34" charset="0"/>
            </a:endParaRPr>
          </a:p>
          <a:p>
            <a:pPr marL="179388" marR="0" indent="-179388" algn="l" rtl="0">
              <a:spcBef>
                <a:spcPts val="0"/>
              </a:spcBef>
              <a:spcAft>
                <a:spcPts val="0"/>
              </a:spcAft>
              <a:buFont typeface="Arial" panose="020B0604020202020204" pitchFamily="34" charset="0"/>
              <a:buChar char="•"/>
            </a:pPr>
            <a:r>
              <a:rPr lang="fr-FR" sz="1800" b="0" i="0" u="none" baseline="0">
                <a:effectLst/>
                <a:latin typeface="+mj-lt"/>
                <a:ea typeface="Calibri" panose="020F0502020204030204" pitchFamily="34" charset="0"/>
                <a:cs typeface="Calibri" panose="020F0502020204030204" pitchFamily="34" charset="0"/>
              </a:rPr>
              <a:t>Le président du Tribunal canadien des droits de la personne peut constituer un </a:t>
            </a:r>
            <a:r>
              <a:rPr lang="fr-FR" sz="1800" b="1" i="0" u="none" baseline="0">
                <a:effectLst/>
                <a:latin typeface="+mj-lt"/>
                <a:ea typeface="Calibri" panose="020F0502020204030204" pitchFamily="34" charset="0"/>
                <a:cs typeface="Calibri" panose="020F0502020204030204" pitchFamily="34" charset="0"/>
              </a:rPr>
              <a:t>tribunal de l’équité en matière d’emploi </a:t>
            </a:r>
            <a:r>
              <a:rPr lang="fr-FR" sz="1800">
                <a:latin typeface="+mj-lt"/>
                <a:ea typeface="Calibri" panose="020F0502020204030204" pitchFamily="34" charset="0"/>
                <a:cs typeface="Calibri" panose="020F0502020204030204" pitchFamily="34" charset="0"/>
              </a:rPr>
              <a:t>s</a:t>
            </a:r>
            <a:r>
              <a:rPr lang="fr-FR" sz="1800" b="0" i="0" u="none" baseline="0">
                <a:effectLst/>
                <a:latin typeface="+mj-lt"/>
                <a:ea typeface="Calibri" panose="020F0502020204030204" pitchFamily="34" charset="0"/>
                <a:cs typeface="Calibri" panose="020F0502020204030204" pitchFamily="34" charset="0"/>
              </a:rPr>
              <a:t>i un employeur demande une révision de la décision du contrôle d’application de la Commission ou si la Commission fait une demande d’ordonnance visant à confirmer l’ordre</a:t>
            </a:r>
            <a:endParaRPr lang="fr-ca">
              <a:latin typeface="+mj-lt"/>
              <a:ea typeface="Calibri" panose="020F0502020204030204" pitchFamily="34" charset="0"/>
              <a:cs typeface="Calibri" panose="020F0502020204030204" pitchFamily="34" charset="0"/>
            </a:endParaRPr>
          </a:p>
          <a:p>
            <a:pPr marL="179388" marR="0" indent="-179388" algn="l" rtl="0">
              <a:spcBef>
                <a:spcPts val="0"/>
              </a:spcBef>
              <a:spcAft>
                <a:spcPts val="0"/>
              </a:spcAft>
              <a:buFont typeface="Arial" panose="020B0604020202020204" pitchFamily="34" charset="0"/>
              <a:buChar char="•"/>
            </a:pPr>
            <a:r>
              <a:rPr lang="fr-ca" sz="1800" b="1" i="0" u="none" baseline="0">
                <a:effectLst/>
                <a:ea typeface="Calibri" panose="020F0502020204030204" pitchFamily="34" charset="0"/>
                <a:cs typeface="Calibri" panose="020F0502020204030204" pitchFamily="34" charset="0"/>
              </a:rPr>
              <a:t>Les employés ne disposent d’aucun recours officiel </a:t>
            </a:r>
            <a:r>
              <a:rPr lang="fr-ca" sz="1800" b="0" i="0" u="none" baseline="0">
                <a:effectLst/>
                <a:ea typeface="Calibri" panose="020F0502020204030204" pitchFamily="34" charset="0"/>
                <a:cs typeface="Calibri" panose="020F0502020204030204" pitchFamily="34" charset="0"/>
              </a:rPr>
              <a:t>si un employeur leur semble manquer à ses obligations législatives</a:t>
            </a:r>
          </a:p>
          <a:p>
            <a:pPr marL="179388" marR="0" indent="-179388">
              <a:spcBef>
                <a:spcPts val="0"/>
              </a:spcBef>
              <a:spcAft>
                <a:spcPts val="0"/>
              </a:spcAft>
              <a:buFont typeface="Arial" panose="020B0604020202020204" pitchFamily="34" charset="0"/>
              <a:buChar char="•"/>
            </a:pPr>
            <a:endParaRPr lang="en-CA" sz="1600">
              <a:effectLst/>
              <a:ea typeface="Calibri" panose="020F0502020204030204" pitchFamily="34" charset="0"/>
            </a:endParaRPr>
          </a:p>
        </p:txBody>
      </p:sp>
    </p:spTree>
    <p:extLst>
      <p:ext uri="{BB962C8B-B14F-4D97-AF65-F5344CB8AC3E}">
        <p14:creationId xmlns:p14="http://schemas.microsoft.com/office/powerpoint/2010/main" val="294327720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A71D1C-F3D4-6AE3-8869-6C9E8D8465F0}"/>
              </a:ext>
            </a:extLst>
          </p:cNvPr>
          <p:cNvSpPr>
            <a:spLocks noGrp="1"/>
          </p:cNvSpPr>
          <p:nvPr>
            <p:ph type="sldNum" sz="quarter" idx="12"/>
          </p:nvPr>
        </p:nvSpPr>
        <p:spPr/>
        <p:txBody>
          <a:bodyPr/>
          <a:lstStyle/>
          <a:p>
            <a:fld id="{32D4B517-E49B-41B6-9DBC-23634E0F1CDC}" type="slidenum">
              <a:rPr lang="en-CA" smtClean="0"/>
              <a:t>21</a:t>
            </a:fld>
            <a:endParaRPr lang="en-CA"/>
          </a:p>
        </p:txBody>
      </p:sp>
      <p:sp>
        <p:nvSpPr>
          <p:cNvPr id="4" name="Title 3">
            <a:extLst>
              <a:ext uri="{FF2B5EF4-FFF2-40B4-BE49-F238E27FC236}">
                <a16:creationId xmlns:a16="http://schemas.microsoft.com/office/drawing/2014/main" id="{ECBA7E83-9019-6CF3-8879-C88FF3AB0E6D}"/>
              </a:ext>
            </a:extLst>
          </p:cNvPr>
          <p:cNvSpPr>
            <a:spLocks noGrp="1"/>
          </p:cNvSpPr>
          <p:nvPr>
            <p:ph type="title"/>
          </p:nvPr>
        </p:nvSpPr>
        <p:spPr>
          <a:xfrm>
            <a:off x="609600" y="175008"/>
            <a:ext cx="7243976" cy="878670"/>
          </a:xfrm>
        </p:spPr>
        <p:txBody>
          <a:bodyPr>
            <a:normAutofit/>
          </a:bodyPr>
          <a:lstStyle/>
          <a:p>
            <a:r>
              <a:rPr lang="fr-ca" sz="2000" i="0" u="none" baseline="0"/>
              <a:t>Recommandations du groupe de travail : surveillance réglementaire, pénalités et plaintes</a:t>
            </a:r>
            <a:endParaRPr lang="en-US" sz="2000"/>
          </a:p>
        </p:txBody>
      </p:sp>
      <p:sp>
        <p:nvSpPr>
          <p:cNvPr id="5" name="TextBox 4">
            <a:extLst>
              <a:ext uri="{FF2B5EF4-FFF2-40B4-BE49-F238E27FC236}">
                <a16:creationId xmlns:a16="http://schemas.microsoft.com/office/drawing/2014/main" id="{A4FDC165-A6A4-98B8-633A-13E977AF4B02}"/>
              </a:ext>
            </a:extLst>
          </p:cNvPr>
          <p:cNvSpPr txBox="1"/>
          <p:nvPr/>
        </p:nvSpPr>
        <p:spPr>
          <a:xfrm>
            <a:off x="281926" y="1215821"/>
            <a:ext cx="11469429" cy="584775"/>
          </a:xfrm>
          <a:prstGeom prst="rect">
            <a:avLst/>
          </a:prstGeom>
          <a:noFill/>
        </p:spPr>
        <p:txBody>
          <a:bodyPr wrap="square">
            <a:spAutoFit/>
          </a:bodyPr>
          <a:lstStyle/>
          <a:p>
            <a:pPr marL="0" marR="0" algn="l" rtl="0">
              <a:spcBef>
                <a:spcPts val="0"/>
              </a:spcBef>
              <a:spcAft>
                <a:spcPts val="0"/>
              </a:spcAft>
            </a:pPr>
            <a:r>
              <a:rPr lang="fr-ca" sz="1600" b="0" i="0" u="none" baseline="0">
                <a:effectLst/>
                <a:latin typeface="+mj-lt"/>
                <a:ea typeface="Calibri" panose="020F0502020204030204" pitchFamily="34" charset="0"/>
                <a:cs typeface="Calibri" panose="020F0502020204030204" pitchFamily="34" charset="0"/>
              </a:rPr>
              <a:t>Le groupe de travail trouve </a:t>
            </a:r>
            <a:r>
              <a:rPr lang="fr-ca" sz="1600" b="1" i="0" u="none" baseline="0">
                <a:effectLst/>
                <a:latin typeface="+mj-lt"/>
                <a:ea typeface="Calibri" panose="020F0502020204030204" pitchFamily="34" charset="0"/>
                <a:cs typeface="Calibri" panose="020F0502020204030204" pitchFamily="34" charset="0"/>
              </a:rPr>
              <a:t>inefficace la répartition des rôles relatifs à la conformité et l’application de la </a:t>
            </a:r>
            <a:r>
              <a:rPr lang="fr-ca" sz="1600" b="1" u="none" baseline="0">
                <a:effectLst/>
                <a:latin typeface="+mj-lt"/>
                <a:ea typeface="Calibri" panose="020F0502020204030204" pitchFamily="34" charset="0"/>
                <a:cs typeface="Calibri" panose="020F0502020204030204" pitchFamily="34" charset="0"/>
              </a:rPr>
              <a:t>Loi</a:t>
            </a:r>
            <a:r>
              <a:rPr lang="fr-ca" sz="1600" b="0" u="none" baseline="0">
                <a:effectLst/>
                <a:latin typeface="+mj-lt"/>
                <a:ea typeface="Calibri" panose="020F0502020204030204" pitchFamily="34" charset="0"/>
                <a:cs typeface="Calibri" panose="020F0502020204030204" pitchFamily="34" charset="0"/>
              </a:rPr>
              <a:t>.</a:t>
            </a:r>
            <a:r>
              <a:rPr lang="fr-ca" sz="1600" b="0" i="0" u="none" baseline="0">
                <a:effectLst/>
                <a:latin typeface="+mj-lt"/>
                <a:ea typeface="Calibri" panose="020F0502020204030204" pitchFamily="34" charset="0"/>
                <a:cs typeface="Calibri" panose="020F0502020204030204" pitchFamily="34" charset="0"/>
              </a:rPr>
              <a:t> Il a fait valoir que les employés et leurs représentants devraient </a:t>
            </a:r>
            <a:r>
              <a:rPr lang="fr-ca" sz="1600" b="1" i="0" u="none" baseline="0">
                <a:effectLst/>
                <a:latin typeface="+mj-lt"/>
                <a:ea typeface="Calibri" panose="020F0502020204030204" pitchFamily="34" charset="0"/>
                <a:cs typeface="Calibri" panose="020F0502020204030204" pitchFamily="34" charset="0"/>
              </a:rPr>
              <a:t>disposer de mécanismes législatifs pour porter plainte</a:t>
            </a:r>
            <a:endParaRPr lang="fr-ca" sz="1600" b="0" i="0" u="none" baseline="0">
              <a:effectLst/>
              <a:latin typeface="+mj-lt"/>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6852D45E-4A29-8DB2-94C4-8253BDBB2F21}"/>
              </a:ext>
            </a:extLst>
          </p:cNvPr>
          <p:cNvSpPr txBox="1"/>
          <p:nvPr/>
        </p:nvSpPr>
        <p:spPr>
          <a:xfrm>
            <a:off x="443971" y="2081809"/>
            <a:ext cx="6096000" cy="338554"/>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mj-lt"/>
                <a:ea typeface="Calibri" panose="020F0502020204030204" pitchFamily="34" charset="0"/>
                <a:cs typeface="Calibri" panose="020F0502020204030204" pitchFamily="34" charset="0"/>
              </a:rPr>
              <a:t>Le groupe de travail recommande ce qui suit</a:t>
            </a:r>
            <a:r>
              <a:rPr lang="fr-ca" sz="1600" b="0" i="0" u="none" baseline="0">
                <a:solidFill>
                  <a:srgbClr val="000000"/>
                </a:solidFill>
                <a:effectLst/>
                <a:latin typeface="+mj-lt"/>
                <a:ea typeface="Calibri" panose="020F0502020204030204" pitchFamily="34" charset="0"/>
                <a:cs typeface="Calibri" panose="020F0502020204030204" pitchFamily="34" charset="0"/>
              </a:rPr>
              <a:t> </a:t>
            </a:r>
            <a:r>
              <a:rPr lang="fr-ca" sz="1600" b="1" i="0" u="none" baseline="0">
                <a:solidFill>
                  <a:srgbClr val="000000"/>
                </a:solidFill>
                <a:effectLst/>
                <a:latin typeface="+mj-lt"/>
                <a:ea typeface="Calibri" panose="020F0502020204030204" pitchFamily="34" charset="0"/>
                <a:cs typeface="Calibri" panose="020F0502020204030204" pitchFamily="34" charset="0"/>
              </a:rPr>
              <a:t>:</a:t>
            </a:r>
          </a:p>
        </p:txBody>
      </p:sp>
      <p:sp>
        <p:nvSpPr>
          <p:cNvPr id="7" name="TextBox 6">
            <a:extLst>
              <a:ext uri="{FF2B5EF4-FFF2-40B4-BE49-F238E27FC236}">
                <a16:creationId xmlns:a16="http://schemas.microsoft.com/office/drawing/2014/main" id="{474D2F76-A263-1E4E-38BD-8A525E8F5C40}"/>
              </a:ext>
            </a:extLst>
          </p:cNvPr>
          <p:cNvSpPr txBox="1"/>
          <p:nvPr/>
        </p:nvSpPr>
        <p:spPr>
          <a:xfrm>
            <a:off x="472137" y="2431529"/>
            <a:ext cx="6696000" cy="3631919"/>
          </a:xfrm>
          <a:prstGeom prst="rect">
            <a:avLst/>
          </a:prstGeom>
          <a:solidFill>
            <a:schemeClr val="accent1">
              <a:lumMod val="20000"/>
              <a:lumOff val="80000"/>
            </a:schemeClr>
          </a:solidFill>
        </p:spPr>
        <p:txBody>
          <a:bodyPr wrap="square">
            <a:noAutofit/>
          </a:bodyPr>
          <a:lstStyle/>
          <a:p>
            <a:pPr algn="l" rtl="0"/>
            <a:r>
              <a:rPr lang="fr-ca" sz="1400" i="0" u="none" baseline="0">
                <a:effectLst/>
                <a:latin typeface="+mj-lt"/>
                <a:ea typeface="Calibri" panose="020F0502020204030204" pitchFamily="34" charset="0"/>
                <a:cs typeface="Calibri" panose="020F0502020204030204" pitchFamily="34" charset="0"/>
              </a:rPr>
              <a:t>Le gouvernement </a:t>
            </a:r>
            <a:r>
              <a:rPr lang="fr-ca" sz="1400" b="1" i="0" u="none" baseline="0">
                <a:effectLst/>
                <a:latin typeface="+mj-lt"/>
                <a:ea typeface="Calibri" panose="020F0502020204030204" pitchFamily="34" charset="0"/>
                <a:cs typeface="Calibri" panose="020F0502020204030204" pitchFamily="34" charset="0"/>
              </a:rPr>
              <a:t>nomme un commissaire à l’équité en matière d’emploi pour faire appliquer la </a:t>
            </a:r>
            <a:r>
              <a:rPr lang="fr-ca" sz="1400" b="1" u="none" baseline="0">
                <a:effectLst/>
                <a:latin typeface="+mj-lt"/>
                <a:ea typeface="Calibri" panose="020F0502020204030204" pitchFamily="34" charset="0"/>
                <a:cs typeface="Calibri" panose="020F0502020204030204" pitchFamily="34" charset="0"/>
              </a:rPr>
              <a:t>Loi</a:t>
            </a:r>
            <a:endParaRPr lang="fr-ca" sz="1400" b="1" strike="sngStrike">
              <a:solidFill>
                <a:srgbClr val="FF0000"/>
              </a:solidFill>
              <a:latin typeface="+mj-lt"/>
            </a:endParaRPr>
          </a:p>
        </p:txBody>
      </p:sp>
      <p:sp>
        <p:nvSpPr>
          <p:cNvPr id="8" name="TextBox 7">
            <a:extLst>
              <a:ext uri="{FF2B5EF4-FFF2-40B4-BE49-F238E27FC236}">
                <a16:creationId xmlns:a16="http://schemas.microsoft.com/office/drawing/2014/main" id="{328C24AC-54FF-9E7B-0307-63700885F13D}"/>
              </a:ext>
            </a:extLst>
          </p:cNvPr>
          <p:cNvSpPr txBox="1"/>
          <p:nvPr/>
        </p:nvSpPr>
        <p:spPr>
          <a:xfrm>
            <a:off x="670137" y="3153586"/>
            <a:ext cx="6300000" cy="2031325"/>
          </a:xfrm>
          <a:prstGeom prst="rect">
            <a:avLst/>
          </a:prstGeom>
          <a:noFill/>
        </p:spPr>
        <p:txBody>
          <a:bodyPr wrap="square">
            <a:spAutoFit/>
          </a:bodyPr>
          <a:lstStyle/>
          <a:p>
            <a:pPr marR="0" lvl="0" algn="l" rtl="0">
              <a:spcAft>
                <a:spcPts val="0"/>
              </a:spcAft>
              <a:tabLst>
                <a:tab pos="228600" algn="l"/>
                <a:tab pos="457200" algn="l"/>
              </a:tabLst>
            </a:pPr>
            <a:r>
              <a:rPr lang="fr-ca" sz="1400" b="0" i="0" u="none" baseline="0">
                <a:latin typeface="+mj-lt"/>
                <a:ea typeface="Calibri" panose="020F0502020204030204" pitchFamily="34" charset="0"/>
                <a:cs typeface="Calibri" panose="020F0502020204030204" pitchFamily="34" charset="0"/>
              </a:rPr>
              <a:t>L</a:t>
            </a:r>
            <a:r>
              <a:rPr lang="fr-ca" sz="1400" b="0" i="0" u="none" baseline="0">
                <a:effectLst/>
                <a:latin typeface="+mj-lt"/>
                <a:ea typeface="Calibri" panose="020F0502020204030204" pitchFamily="34" charset="0"/>
                <a:cs typeface="Calibri" panose="020F0502020204030204" pitchFamily="34" charset="0"/>
              </a:rPr>
              <a:t>e commissaire à l’équité en matière d’emploi nouvellement nommé :</a:t>
            </a: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a:effectLst/>
                <a:latin typeface="+mj-lt"/>
                <a:ea typeface="Calibri" panose="020F0502020204030204" pitchFamily="34" charset="0"/>
                <a:cs typeface="Calibri" panose="020F0502020204030204" pitchFamily="34" charset="0"/>
              </a:rPr>
              <a:t>Serait </a:t>
            </a:r>
            <a:r>
              <a:rPr lang="fr-ca" sz="1400" b="1" i="0" u="none" baseline="0">
                <a:effectLst/>
                <a:latin typeface="+mj-lt"/>
                <a:ea typeface="Calibri" panose="020F0502020204030204" pitchFamily="34" charset="0"/>
                <a:cs typeface="Calibri" panose="020F0502020204030204" pitchFamily="34" charset="0"/>
              </a:rPr>
              <a:t>indépendant</a:t>
            </a:r>
            <a:r>
              <a:rPr lang="fr-ca" sz="1400" b="0" i="0" u="none" baseline="0">
                <a:effectLst/>
                <a:latin typeface="+mj-lt"/>
                <a:ea typeface="Calibri" panose="020F0502020204030204" pitchFamily="34" charset="0"/>
                <a:cs typeface="Calibri" panose="020F0502020204030204" pitchFamily="34" charset="0"/>
              </a:rPr>
              <a:t> et rendrait compte directement au Parlement</a:t>
            </a: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a:effectLst/>
                <a:latin typeface="+mj-lt"/>
                <a:ea typeface="Calibri" panose="020F0502020204030204" pitchFamily="34" charset="0"/>
                <a:cs typeface="Calibri" panose="020F0502020204030204" pitchFamily="34" charset="0"/>
              </a:rPr>
              <a:t>Prendrait en charge les </a:t>
            </a:r>
            <a:r>
              <a:rPr lang="fr-ca" sz="1400" b="1" i="0" u="none" baseline="0">
                <a:effectLst/>
                <a:latin typeface="+mj-lt"/>
                <a:ea typeface="Calibri" panose="020F0502020204030204" pitchFamily="34" charset="0"/>
                <a:cs typeface="Calibri" panose="020F0502020204030204" pitchFamily="34" charset="0"/>
              </a:rPr>
              <a:t>responsabilités</a:t>
            </a:r>
            <a:r>
              <a:rPr lang="fr-ca" sz="1400" b="0" i="0" u="none" baseline="0">
                <a:effectLst/>
                <a:latin typeface="+mj-lt"/>
                <a:ea typeface="Calibri" panose="020F0502020204030204" pitchFamily="34" charset="0"/>
                <a:cs typeface="Calibri" panose="020F0502020204030204" pitchFamily="34" charset="0"/>
              </a:rPr>
              <a:t> du ministre du Travail en vertu de la </a:t>
            </a:r>
            <a:r>
              <a:rPr lang="fr-ca" sz="1400" b="0" u="none" baseline="0">
                <a:effectLst/>
                <a:latin typeface="+mj-lt"/>
                <a:ea typeface="Calibri" panose="020F0502020204030204" pitchFamily="34" charset="0"/>
                <a:cs typeface="Calibri" panose="020F0502020204030204" pitchFamily="34" charset="0"/>
              </a:rPr>
              <a:t>Loi</a:t>
            </a:r>
            <a:r>
              <a:rPr lang="fr-ca" sz="1400" b="0" i="0" u="none" baseline="0">
                <a:effectLst/>
                <a:latin typeface="+mj-lt"/>
                <a:ea typeface="Calibri" panose="020F0502020204030204" pitchFamily="34" charset="0"/>
                <a:cs typeface="Calibri" panose="020F0502020204030204" pitchFamily="34" charset="0"/>
              </a:rPr>
              <a:t>, y compris l’orientation et l’application</a:t>
            </a:r>
          </a:p>
          <a:p>
            <a:pPr marL="266700" marR="0" lvl="1" indent="-85725" algn="l" rtl="0">
              <a:spcAft>
                <a:spcPts val="0"/>
              </a:spcAft>
              <a:buFont typeface="Arial" panose="020B0604020202020204" pitchFamily="34" charset="0"/>
              <a:buChar char="•"/>
              <a:tabLst>
                <a:tab pos="228600" algn="l"/>
                <a:tab pos="457200" algn="l"/>
              </a:tabLst>
            </a:pPr>
            <a:r>
              <a:rPr lang="fr-ca" sz="1400" b="1" i="0" u="none" baseline="0">
                <a:effectLst/>
                <a:latin typeface="+mj-lt"/>
                <a:ea typeface="Calibri" panose="020F0502020204030204" pitchFamily="34" charset="0"/>
                <a:cs typeface="Calibri" panose="020F0502020204030204" pitchFamily="34" charset="0"/>
              </a:rPr>
              <a:t>Recueillerait des renseignements</a:t>
            </a:r>
            <a:r>
              <a:rPr lang="fr-ca" sz="1400" b="0" i="0" u="none" baseline="0">
                <a:effectLst/>
                <a:latin typeface="+mj-lt"/>
                <a:ea typeface="Calibri" panose="020F0502020204030204" pitchFamily="34" charset="0"/>
                <a:cs typeface="Calibri" panose="020F0502020204030204" pitchFamily="34" charset="0"/>
              </a:rPr>
              <a:t> sur les pratiques et les politiques d’emploi des employeurs visés</a:t>
            </a: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a:latin typeface="+mj-lt"/>
                <a:ea typeface="Calibri" panose="020F0502020204030204" pitchFamily="34" charset="0"/>
                <a:cs typeface="Calibri" panose="020F0502020204030204" pitchFamily="34" charset="0"/>
              </a:rPr>
              <a:t>Superviserait les </a:t>
            </a:r>
            <a:r>
              <a:rPr lang="fr-ca" sz="1400" b="1" i="0" u="none" baseline="0">
                <a:latin typeface="+mj-lt"/>
                <a:ea typeface="Calibri" panose="020F0502020204030204" pitchFamily="34" charset="0"/>
                <a:cs typeface="Calibri" panose="020F0502020204030204" pitchFamily="34" charset="0"/>
              </a:rPr>
              <a:t>règlements</a:t>
            </a:r>
            <a:r>
              <a:rPr lang="fr-ca" sz="1400" b="0" i="0" u="none" baseline="0">
                <a:latin typeface="+mj-lt"/>
                <a:ea typeface="Calibri" panose="020F0502020204030204" pitchFamily="34" charset="0"/>
                <a:cs typeface="Calibri" panose="020F0502020204030204" pitchFamily="34" charset="0"/>
              </a:rPr>
              <a:t> et effectuerait des vérifications</a:t>
            </a:r>
            <a:endParaRPr lang="fr-ca" sz="1400" b="1">
              <a:effectLst/>
              <a:latin typeface="+mj-lt"/>
              <a:ea typeface="Calibri" panose="020F0502020204030204" pitchFamily="34" charset="0"/>
            </a:endParaRPr>
          </a:p>
          <a:p>
            <a:pPr marL="266700" marR="0" lvl="1" indent="-85725" algn="l" rtl="0">
              <a:spcAft>
                <a:spcPts val="0"/>
              </a:spcAft>
              <a:buFont typeface="Arial" panose="020B0604020202020204" pitchFamily="34" charset="0"/>
              <a:buChar char="•"/>
              <a:tabLst>
                <a:tab pos="228600" algn="l"/>
                <a:tab pos="457200" algn="l"/>
              </a:tabLst>
            </a:pPr>
            <a:r>
              <a:rPr lang="fr-ca" sz="1400" b="0" i="0" u="none" baseline="0">
                <a:effectLst/>
                <a:latin typeface="+mj-lt"/>
                <a:ea typeface="Calibri" panose="020F0502020204030204" pitchFamily="34" charset="0"/>
                <a:cs typeface="Calibri" panose="020F0502020204030204" pitchFamily="34" charset="0"/>
              </a:rPr>
              <a:t>Répondrait aux </a:t>
            </a:r>
            <a:r>
              <a:rPr lang="fr-ca" sz="1400" b="1">
                <a:latin typeface="+mj-lt"/>
                <a:ea typeface="Calibri" panose="020F0502020204030204" pitchFamily="34" charset="0"/>
                <a:cs typeface="Calibri" panose="020F0502020204030204" pitchFamily="34" charset="0"/>
              </a:rPr>
              <a:t>plaintes</a:t>
            </a:r>
            <a:r>
              <a:rPr lang="fr-ca" sz="1400" b="0" i="0" u="none" baseline="0">
                <a:solidFill>
                  <a:srgbClr val="0D0D0D"/>
                </a:solidFill>
                <a:effectLst/>
                <a:latin typeface="+mj-lt"/>
              </a:rPr>
              <a:t> </a:t>
            </a:r>
            <a:r>
              <a:rPr lang="fr-ca" sz="1400" b="0" i="0" u="none" baseline="0">
                <a:solidFill>
                  <a:srgbClr val="0D0D0D"/>
                </a:solidFill>
                <a:effectLst/>
                <a:latin typeface="+mj-lt"/>
                <a:ea typeface="Calibri" panose="020F0502020204030204" pitchFamily="34" charset="0"/>
                <a:cs typeface="Calibri" panose="020F0502020204030204" pitchFamily="34" charset="0"/>
              </a:rPr>
              <a:t>au sujet du non-respect des obligations de l’employeur en matière d’équité et mènerait des </a:t>
            </a:r>
            <a:r>
              <a:rPr lang="fr-ca" sz="1400" b="1" i="0" u="none" baseline="0">
                <a:solidFill>
                  <a:srgbClr val="0D0D0D"/>
                </a:solidFill>
                <a:effectLst/>
                <a:latin typeface="+mj-lt"/>
                <a:ea typeface="Calibri" panose="020F0502020204030204" pitchFamily="34" charset="0"/>
                <a:cs typeface="Calibri" panose="020F0502020204030204" pitchFamily="34" charset="0"/>
              </a:rPr>
              <a:t>enquêtes</a:t>
            </a:r>
            <a:endParaRPr lang="fr-ca" sz="2000">
              <a:latin typeface="+mj-lt"/>
            </a:endParaRPr>
          </a:p>
        </p:txBody>
      </p:sp>
      <p:sp>
        <p:nvSpPr>
          <p:cNvPr id="9" name="TextBox 8">
            <a:extLst>
              <a:ext uri="{FF2B5EF4-FFF2-40B4-BE49-F238E27FC236}">
                <a16:creationId xmlns:a16="http://schemas.microsoft.com/office/drawing/2014/main" id="{E9049BA7-0550-2647-B238-738AFA26FE29}"/>
              </a:ext>
            </a:extLst>
          </p:cNvPr>
          <p:cNvSpPr txBox="1"/>
          <p:nvPr/>
        </p:nvSpPr>
        <p:spPr>
          <a:xfrm>
            <a:off x="564353" y="5311845"/>
            <a:ext cx="6511567" cy="504000"/>
          </a:xfrm>
          <a:prstGeom prst="rect">
            <a:avLst/>
          </a:prstGeom>
          <a:noFill/>
        </p:spPr>
        <p:txBody>
          <a:bodyPr wrap="square">
            <a:noAutofit/>
          </a:bodyPr>
          <a:lstStyle/>
          <a:p>
            <a:pPr algn="l" rtl="0"/>
            <a:r>
              <a:rPr lang="fr-ca" sz="1400" b="0" i="0" u="none" baseline="0">
                <a:latin typeface="+mj-lt"/>
                <a:ea typeface="Calibri" panose="020F0502020204030204" pitchFamily="34" charset="0"/>
                <a:cs typeface="Calibri" panose="020F0502020204030204" pitchFamily="34" charset="0"/>
              </a:rPr>
              <a:t>A</a:t>
            </a:r>
            <a:r>
              <a:rPr lang="fr-ca" sz="1400" b="0" i="0" u="none" baseline="0">
                <a:effectLst/>
                <a:latin typeface="+mj-lt"/>
                <a:ea typeface="Calibri" panose="020F0502020204030204" pitchFamily="34" charset="0"/>
                <a:cs typeface="Calibri" panose="020F0502020204030204" pitchFamily="34" charset="0"/>
              </a:rPr>
              <a:t>utoriser le commissaire à l’équité en matière d’emploi à rejeter une plainte, sauf si le plaignant fournit suffisamment d’éléments de preuve</a:t>
            </a:r>
            <a:endParaRPr lang="fr-ca" sz="1400">
              <a:latin typeface="+mj-lt"/>
            </a:endParaRPr>
          </a:p>
        </p:txBody>
      </p:sp>
      <p:sp>
        <p:nvSpPr>
          <p:cNvPr id="10" name="TextBox 9">
            <a:extLst>
              <a:ext uri="{FF2B5EF4-FFF2-40B4-BE49-F238E27FC236}">
                <a16:creationId xmlns:a16="http://schemas.microsoft.com/office/drawing/2014/main" id="{3057BECE-F2C5-29C4-F030-43C45E52AB1B}"/>
              </a:ext>
            </a:extLst>
          </p:cNvPr>
          <p:cNvSpPr txBox="1"/>
          <p:nvPr/>
        </p:nvSpPr>
        <p:spPr>
          <a:xfrm>
            <a:off x="7373823" y="2431530"/>
            <a:ext cx="4254759" cy="801264"/>
          </a:xfrm>
          <a:prstGeom prst="rect">
            <a:avLst/>
          </a:prstGeom>
          <a:solidFill>
            <a:srgbClr val="EDF7ED"/>
          </a:solidFill>
        </p:spPr>
        <p:txBody>
          <a:bodyPr wrap="square">
            <a:noAutofit/>
          </a:bodyPr>
          <a:lstStyle/>
          <a:p>
            <a:pPr algn="l" rtl="0"/>
            <a:r>
              <a:rPr lang="fr-ca" sz="1400" b="0" i="0" u="none" baseline="0">
                <a:latin typeface="+mj-lt"/>
                <a:ea typeface="Calibri" panose="020F0502020204030204" pitchFamily="34" charset="0"/>
                <a:cs typeface="Calibri" panose="020F0502020204030204" pitchFamily="34" charset="0"/>
              </a:rPr>
              <a:t>É</a:t>
            </a:r>
            <a:r>
              <a:rPr lang="fr-ca" sz="1400" b="0" i="0" u="none" baseline="0">
                <a:effectLst/>
                <a:latin typeface="+mj-lt"/>
                <a:ea typeface="Calibri" panose="020F0502020204030204" pitchFamily="34" charset="0"/>
                <a:cs typeface="Calibri" panose="020F0502020204030204" pitchFamily="34" charset="0"/>
              </a:rPr>
              <a:t>tablir un </a:t>
            </a:r>
            <a:r>
              <a:rPr lang="fr-ca" sz="1400" b="1" i="0" u="none" baseline="0">
                <a:effectLst/>
                <a:latin typeface="+mj-lt"/>
                <a:ea typeface="Calibri" panose="020F0502020204030204" pitchFamily="34" charset="0"/>
                <a:cs typeface="Calibri" panose="020F0502020204030204" pitchFamily="34" charset="0"/>
              </a:rPr>
              <a:t>mécanisme de dépôt de plaintes</a:t>
            </a:r>
            <a:r>
              <a:rPr lang="fr-ca" sz="1400" b="0" i="0" u="none" baseline="0">
                <a:effectLst/>
                <a:latin typeface="+mj-lt"/>
                <a:ea typeface="Calibri" panose="020F0502020204030204" pitchFamily="34" charset="0"/>
                <a:cs typeface="Calibri" panose="020F0502020204030204" pitchFamily="34" charset="0"/>
              </a:rPr>
              <a:t> pour les employés qui estiment que leur employeur ne respecte pas ses obligations en vertu de la </a:t>
            </a:r>
            <a:r>
              <a:rPr lang="fr-ca" sz="1400" b="0" u="none" baseline="0">
                <a:effectLst/>
                <a:latin typeface="+mj-lt"/>
                <a:ea typeface="Calibri" panose="020F0502020204030204" pitchFamily="34" charset="0"/>
                <a:cs typeface="Calibri" panose="020F0502020204030204" pitchFamily="34" charset="0"/>
              </a:rPr>
              <a:t>Loi</a:t>
            </a:r>
            <a:endParaRPr lang="fr-ca" sz="1400">
              <a:latin typeface="+mj-lt"/>
            </a:endParaRPr>
          </a:p>
        </p:txBody>
      </p:sp>
      <p:sp>
        <p:nvSpPr>
          <p:cNvPr id="11" name="TextBox 10">
            <a:extLst>
              <a:ext uri="{FF2B5EF4-FFF2-40B4-BE49-F238E27FC236}">
                <a16:creationId xmlns:a16="http://schemas.microsoft.com/office/drawing/2014/main" id="{806361C1-014A-0FC2-D0B4-24EA59BB3A11}"/>
              </a:ext>
            </a:extLst>
          </p:cNvPr>
          <p:cNvSpPr txBox="1"/>
          <p:nvPr/>
        </p:nvSpPr>
        <p:spPr>
          <a:xfrm>
            <a:off x="7373824" y="3389759"/>
            <a:ext cx="4254758" cy="1384995"/>
          </a:xfrm>
          <a:prstGeom prst="rect">
            <a:avLst/>
          </a:prstGeom>
          <a:solidFill>
            <a:srgbClr val="EDF7ED"/>
          </a:solidFill>
        </p:spPr>
        <p:txBody>
          <a:bodyPr wrap="square">
            <a:spAutoFit/>
          </a:bodyPr>
          <a:lstStyle/>
          <a:p>
            <a:pPr algn="l" rtl="0"/>
            <a:r>
              <a:rPr lang="fr-ca" sz="1400" b="1" i="0" u="none" baseline="0">
                <a:latin typeface="+mj-lt"/>
                <a:ea typeface="Calibri" panose="020F0502020204030204" pitchFamily="34" charset="0"/>
                <a:cs typeface="Calibri" panose="020F0502020204030204" pitchFamily="34" charset="0"/>
              </a:rPr>
              <a:t>Réviser</a:t>
            </a:r>
            <a:r>
              <a:rPr lang="fr-ca" sz="1400" b="1" i="0" u="none" baseline="0">
                <a:effectLst/>
                <a:latin typeface="+mj-lt"/>
                <a:ea typeface="Calibri" panose="020F0502020204030204" pitchFamily="34" charset="0"/>
                <a:cs typeface="Calibri" panose="020F0502020204030204" pitchFamily="34" charset="0"/>
              </a:rPr>
              <a:t> le nom et le rôle du tribunal de l’équité en matière d’emploi</a:t>
            </a:r>
            <a:r>
              <a:rPr lang="fr-ca" sz="1400" b="0" i="0" u="none" baseline="0">
                <a:effectLst/>
                <a:latin typeface="+mj-lt"/>
                <a:ea typeface="Calibri" panose="020F0502020204030204" pitchFamily="34" charset="0"/>
                <a:cs typeface="Calibri" panose="020F0502020204030204" pitchFamily="34" charset="0"/>
              </a:rPr>
              <a:t> afin qu’il soit aussi en mesure d’examiner les décisions, si un employé ou le représentant d’un employé le demande, et il pourrait avoir un rôle à jouer dans le cadre du nouveau mécanisme de dépôt de plaintes des employés</a:t>
            </a:r>
            <a:endParaRPr lang="fr-ca" sz="1400">
              <a:latin typeface="+mj-lt"/>
            </a:endParaRPr>
          </a:p>
        </p:txBody>
      </p:sp>
      <p:sp>
        <p:nvSpPr>
          <p:cNvPr id="12" name="TextBox 11">
            <a:extLst>
              <a:ext uri="{FF2B5EF4-FFF2-40B4-BE49-F238E27FC236}">
                <a16:creationId xmlns:a16="http://schemas.microsoft.com/office/drawing/2014/main" id="{9015C109-E32B-8C96-804B-1058D3D5873B}"/>
              </a:ext>
            </a:extLst>
          </p:cNvPr>
          <p:cNvSpPr txBox="1"/>
          <p:nvPr/>
        </p:nvSpPr>
        <p:spPr>
          <a:xfrm>
            <a:off x="7373824" y="4931719"/>
            <a:ext cx="4254758" cy="1131730"/>
          </a:xfrm>
          <a:prstGeom prst="rect">
            <a:avLst/>
          </a:prstGeom>
          <a:solidFill>
            <a:srgbClr val="EDF7ED"/>
          </a:solidFill>
        </p:spPr>
        <p:txBody>
          <a:bodyPr wrap="square">
            <a:noAutofit/>
          </a:bodyPr>
          <a:lstStyle/>
          <a:p>
            <a:pPr marR="0" lvl="0" algn="l" rtl="0">
              <a:spcBef>
                <a:spcPts val="1200"/>
              </a:spcBef>
              <a:spcAft>
                <a:spcPts val="0"/>
              </a:spcAft>
              <a:tabLst>
                <a:tab pos="228600" algn="l"/>
                <a:tab pos="457200" algn="l"/>
              </a:tabLst>
            </a:pPr>
            <a:r>
              <a:rPr lang="fr-ca" sz="1400" b="1" i="0" u="none" baseline="0">
                <a:latin typeface="+mj-lt"/>
                <a:ea typeface="Calibri" panose="020F0502020204030204" pitchFamily="34" charset="0"/>
                <a:cs typeface="Calibri" panose="020F0502020204030204" pitchFamily="34" charset="0"/>
              </a:rPr>
              <a:t>A</a:t>
            </a:r>
            <a:r>
              <a:rPr lang="fr-ca" sz="1400" b="1" i="0" u="none" baseline="0">
                <a:effectLst/>
                <a:latin typeface="+mj-lt"/>
                <a:ea typeface="Calibri" panose="020F0502020204030204" pitchFamily="34" charset="0"/>
                <a:cs typeface="Calibri" panose="020F0502020204030204" pitchFamily="34" charset="0"/>
              </a:rPr>
              <a:t>ctualiser les pénalités et les harmoniser avec d’autres pénalités semblables</a:t>
            </a:r>
            <a:r>
              <a:rPr lang="fr-ca" sz="1400" b="0" i="0" u="none" baseline="0">
                <a:effectLst/>
                <a:latin typeface="+mj-lt"/>
                <a:ea typeface="Calibri" panose="020F0502020204030204" pitchFamily="34" charset="0"/>
                <a:cs typeface="Calibri" panose="020F0502020204030204" pitchFamily="34" charset="0"/>
              </a:rPr>
              <a:t> en vertu de la </a:t>
            </a:r>
            <a:r>
              <a:rPr lang="fr-ca" sz="1400" b="0" i="1" u="none" baseline="0">
                <a:effectLst/>
                <a:latin typeface="+mj-lt"/>
                <a:ea typeface="Calibri" panose="020F0502020204030204" pitchFamily="34" charset="0"/>
                <a:cs typeface="Calibri" panose="020F0502020204030204" pitchFamily="34" charset="0"/>
              </a:rPr>
              <a:t>Loi sur l’équité salariale</a:t>
            </a:r>
            <a:r>
              <a:rPr lang="fr-ca" sz="1400" b="0" i="0" u="none" baseline="0">
                <a:effectLst/>
                <a:latin typeface="+mj-lt"/>
                <a:ea typeface="Calibri" panose="020F0502020204030204" pitchFamily="34" charset="0"/>
                <a:cs typeface="Calibri" panose="020F0502020204030204" pitchFamily="34" charset="0"/>
              </a:rPr>
              <a:t> et de la </a:t>
            </a:r>
            <a:r>
              <a:rPr lang="fr-ca" sz="1400" b="0" i="1" u="none" baseline="0">
                <a:effectLst/>
                <a:latin typeface="+mj-lt"/>
                <a:ea typeface="Calibri" panose="020F0502020204030204" pitchFamily="34" charset="0"/>
                <a:cs typeface="Calibri" panose="020F0502020204030204" pitchFamily="34" charset="0"/>
              </a:rPr>
              <a:t>Loi canadienne sur l’accessibilité</a:t>
            </a:r>
            <a:r>
              <a:rPr lang="fr-ca" sz="1400" b="0" i="0" u="none" baseline="0">
                <a:effectLst/>
                <a:latin typeface="+mj-lt"/>
                <a:ea typeface="Calibri" panose="020F0502020204030204" pitchFamily="34" charset="0"/>
                <a:cs typeface="Calibri" panose="020F0502020204030204" pitchFamily="34" charset="0"/>
              </a:rPr>
              <a:t>, en fonction de la taille et de la nature de l’employeur et du niveau de non-conformité</a:t>
            </a:r>
          </a:p>
        </p:txBody>
      </p:sp>
      <p:cxnSp>
        <p:nvCxnSpPr>
          <p:cNvPr id="13" name="Straight Connector 12">
            <a:extLst>
              <a:ext uri="{FF2B5EF4-FFF2-40B4-BE49-F238E27FC236}">
                <a16:creationId xmlns:a16="http://schemas.microsoft.com/office/drawing/2014/main" id="{78B2E37B-B720-744B-5521-F3BBF2B6B0BF}"/>
              </a:ext>
              <a:ext uri="{C183D7F6-B498-43B3-948B-1728B52AA6E4}">
                <adec:decorative xmlns:adec="http://schemas.microsoft.com/office/drawing/2017/decorative" val="1"/>
              </a:ext>
            </a:extLst>
          </p:cNvPr>
          <p:cNvCxnSpPr>
            <a:cxnSpLocks/>
          </p:cNvCxnSpPr>
          <p:nvPr/>
        </p:nvCxnSpPr>
        <p:spPr>
          <a:xfrm>
            <a:off x="670137" y="3039583"/>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66ACB98-86FF-E21B-F724-3891A1A32E69}"/>
              </a:ext>
              <a:ext uri="{C183D7F6-B498-43B3-948B-1728B52AA6E4}">
                <adec:decorative xmlns:adec="http://schemas.microsoft.com/office/drawing/2017/decorative" val="1"/>
              </a:ext>
            </a:extLst>
          </p:cNvPr>
          <p:cNvCxnSpPr>
            <a:cxnSpLocks/>
          </p:cNvCxnSpPr>
          <p:nvPr/>
        </p:nvCxnSpPr>
        <p:spPr>
          <a:xfrm>
            <a:off x="670137" y="5261442"/>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433720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1FEACE-4617-F4FB-660A-79C2E2AFC593}"/>
              </a:ext>
            </a:extLst>
          </p:cNvPr>
          <p:cNvSpPr>
            <a:spLocks noGrp="1"/>
          </p:cNvSpPr>
          <p:nvPr>
            <p:ph type="sldNum" sz="quarter" idx="12"/>
          </p:nvPr>
        </p:nvSpPr>
        <p:spPr/>
        <p:txBody>
          <a:bodyPr/>
          <a:lstStyle/>
          <a:p>
            <a:fld id="{32D4B517-E49B-41B6-9DBC-23634E0F1CDC}" type="slidenum">
              <a:rPr lang="en-CA" smtClean="0"/>
              <a:t>22</a:t>
            </a:fld>
            <a:endParaRPr lang="en-CA"/>
          </a:p>
        </p:txBody>
      </p:sp>
      <p:sp>
        <p:nvSpPr>
          <p:cNvPr id="4" name="Title 3">
            <a:extLst>
              <a:ext uri="{FF2B5EF4-FFF2-40B4-BE49-F238E27FC236}">
                <a16:creationId xmlns:a16="http://schemas.microsoft.com/office/drawing/2014/main" id="{D220BEF6-63D4-683E-267E-410DBE6E812E}"/>
              </a:ext>
            </a:extLst>
          </p:cNvPr>
          <p:cNvSpPr>
            <a:spLocks noGrp="1"/>
          </p:cNvSpPr>
          <p:nvPr>
            <p:ph type="title"/>
          </p:nvPr>
        </p:nvSpPr>
        <p:spPr/>
        <p:txBody>
          <a:bodyPr/>
          <a:lstStyle/>
          <a:p>
            <a:r>
              <a:rPr lang="en-CA" sz="2800"/>
              <a:t>Questions de discussion: </a:t>
            </a:r>
            <a:r>
              <a:rPr lang="fr-ca"/>
              <a:t>surveillance réglementaire et plaintes</a:t>
            </a:r>
            <a:endParaRPr lang="en-US"/>
          </a:p>
        </p:txBody>
      </p:sp>
      <p:sp>
        <p:nvSpPr>
          <p:cNvPr id="3" name="Content Placeholder 2">
            <a:extLst>
              <a:ext uri="{FF2B5EF4-FFF2-40B4-BE49-F238E27FC236}">
                <a16:creationId xmlns:a16="http://schemas.microsoft.com/office/drawing/2014/main" id="{2E9DD841-D03C-D1D4-366D-31A1DC3DFD6F}"/>
              </a:ext>
            </a:extLst>
          </p:cNvPr>
          <p:cNvSpPr>
            <a:spLocks noGrp="1"/>
          </p:cNvSpPr>
          <p:nvPr>
            <p:ph idx="10"/>
          </p:nvPr>
        </p:nvSpPr>
        <p:spPr/>
        <p:txBody>
          <a:bodyPr/>
          <a:lstStyle/>
          <a:p>
            <a:pPr marL="342900" marR="0" lvl="0" indent="-342900" algn="l" rtl="0">
              <a:spcAft>
                <a:spcPts val="1800"/>
              </a:spcAft>
              <a:buSzPct val="100000"/>
              <a:buFont typeface="+mj-lt"/>
              <a:buAutoNum type="arabicPeriod"/>
            </a:pPr>
            <a:r>
              <a:rPr lang="fr-FR" sz="2400" b="0" i="0" u="none" baseline="0">
                <a:effectLst/>
                <a:latin typeface="Arial" panose="020B0604020202020204" pitchFamily="34" charset="0"/>
                <a:ea typeface="Calibri" panose="020F0502020204030204" pitchFamily="34" charset="0"/>
              </a:rPr>
              <a:t>Auriez-vous des préoccupations si un commissaire à l’équité en matière d’emploi était nommé pour appliquer et exécuter la Loi de façon indépendante du ministre du Travail? Dans l’affirmative, comment pourrions-nous en tenir compte? </a:t>
            </a:r>
          </a:p>
          <a:p>
            <a:pPr marL="342900" marR="0" lvl="0" indent="-342900" algn="l" rtl="0">
              <a:spcAft>
                <a:spcPts val="1800"/>
              </a:spcAft>
              <a:buSzPct val="100000"/>
              <a:buFont typeface="+mj-lt"/>
              <a:buAutoNum type="arabicPeriod"/>
            </a:pPr>
            <a:r>
              <a:rPr lang="fr-FR" sz="2400" b="0" i="0" u="none" baseline="0">
                <a:effectLst/>
                <a:latin typeface="Arial" panose="020B0604020202020204" pitchFamily="34" charset="0"/>
                <a:ea typeface="Calibri" panose="020F0502020204030204" pitchFamily="34" charset="0"/>
              </a:rPr>
              <a:t>Auriez-vous des préoccupations si le rôle de la Commission canadienne des droits de la personne s’élargissait de façon à faire appliquer et exécuter la Loi? Dans l’affirmative, comment pourrions-nous en tenir compte? </a:t>
            </a:r>
          </a:p>
          <a:p>
            <a:pPr marL="342900" marR="0" lvl="0" indent="-342900" algn="l" rtl="0">
              <a:buSzPct val="100000"/>
              <a:buFont typeface="+mj-lt"/>
              <a:buAutoNum type="arabicPeriod"/>
            </a:pPr>
            <a:r>
              <a:rPr lang="fr-ca" sz="2400" b="0" i="0" u="none" baseline="0">
                <a:effectLst/>
                <a:latin typeface="Arial" panose="020B0604020202020204" pitchFamily="34" charset="0"/>
                <a:ea typeface="Calibri" panose="020F0502020204030204" pitchFamily="34" charset="0"/>
              </a:rPr>
              <a:t>Auriez-vous des préoccupations si les employés avaient le droit de porter plainte s’ils estiment que leur employeur ne respecte pas leurs obligations en vertu de la </a:t>
            </a:r>
            <a:r>
              <a:rPr lang="fr-ca" sz="2400" b="0" u="none" baseline="0">
                <a:effectLst/>
                <a:latin typeface="Arial" panose="020B0604020202020204" pitchFamily="34" charset="0"/>
                <a:ea typeface="Calibri" panose="020F0502020204030204" pitchFamily="34" charset="0"/>
              </a:rPr>
              <a:t>Loi</a:t>
            </a:r>
            <a:r>
              <a:rPr lang="fr-ca" sz="2400" b="0" i="0" u="none" baseline="0">
                <a:effectLst/>
                <a:latin typeface="Arial" panose="020B0604020202020204" pitchFamily="34" charset="0"/>
                <a:ea typeface="Calibri" panose="020F0502020204030204" pitchFamily="34" charset="0"/>
              </a:rPr>
              <a:t>? Dans l’affirmative, comment pourrions-nous y répondre? </a:t>
            </a:r>
          </a:p>
          <a:p>
            <a:endParaRPr lang="en-CA" sz="2400">
              <a:effectLst/>
              <a:latin typeface="Arial" panose="020B0604020202020204" pitchFamily="34" charset="0"/>
              <a:ea typeface="Calibri" panose="020F0502020204030204" pitchFamily="34" charset="0"/>
            </a:endParaRPr>
          </a:p>
          <a:p>
            <a:endParaRPr lang="en-US"/>
          </a:p>
        </p:txBody>
      </p:sp>
    </p:spTree>
    <p:extLst>
      <p:ext uri="{BB962C8B-B14F-4D97-AF65-F5344CB8AC3E}">
        <p14:creationId xmlns:p14="http://schemas.microsoft.com/office/powerpoint/2010/main" val="321794611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B57E0D-91F9-EBC5-94D4-5296D13C2A87}"/>
              </a:ext>
            </a:extLst>
          </p:cNvPr>
          <p:cNvSpPr>
            <a:spLocks noGrp="1"/>
          </p:cNvSpPr>
          <p:nvPr>
            <p:ph type="sldNum" sz="quarter" idx="12"/>
          </p:nvPr>
        </p:nvSpPr>
        <p:spPr/>
        <p:txBody>
          <a:bodyPr/>
          <a:lstStyle/>
          <a:p>
            <a:fld id="{32D4B517-E49B-41B6-9DBC-23634E0F1CDC}" type="slidenum">
              <a:rPr lang="en-CA" smtClean="0"/>
              <a:t>23</a:t>
            </a:fld>
            <a:endParaRPr lang="en-CA"/>
          </a:p>
        </p:txBody>
      </p:sp>
      <p:sp>
        <p:nvSpPr>
          <p:cNvPr id="4" name="Title 3">
            <a:extLst>
              <a:ext uri="{FF2B5EF4-FFF2-40B4-BE49-F238E27FC236}">
                <a16:creationId xmlns:a16="http://schemas.microsoft.com/office/drawing/2014/main" id="{CBFF5E1C-E994-E479-F358-8A39C35B88CD}"/>
              </a:ext>
            </a:extLst>
          </p:cNvPr>
          <p:cNvSpPr>
            <a:spLocks noGrp="1"/>
          </p:cNvSpPr>
          <p:nvPr>
            <p:ph type="title"/>
          </p:nvPr>
        </p:nvSpPr>
        <p:spPr>
          <a:xfrm>
            <a:off x="1012265" y="138062"/>
            <a:ext cx="7243976" cy="878670"/>
          </a:xfrm>
        </p:spPr>
        <p:txBody>
          <a:bodyPr>
            <a:normAutofit/>
          </a:bodyPr>
          <a:lstStyle/>
          <a:p>
            <a:pPr algn="l" rtl="0"/>
            <a:r>
              <a:rPr lang="fr-ca" b="0" i="0" u="none" baseline="0"/>
              <a:t>Quatrième thème </a:t>
            </a:r>
          </a:p>
        </p:txBody>
      </p:sp>
      <p:sp>
        <p:nvSpPr>
          <p:cNvPr id="3" name="Content Placeholder 2">
            <a:extLst>
              <a:ext uri="{FF2B5EF4-FFF2-40B4-BE49-F238E27FC236}">
                <a16:creationId xmlns:a16="http://schemas.microsoft.com/office/drawing/2014/main" id="{CD629ABA-0AAB-6D62-AE7E-047B10C05480}"/>
              </a:ext>
            </a:extLst>
          </p:cNvPr>
          <p:cNvSpPr>
            <a:spLocks noGrp="1"/>
          </p:cNvSpPr>
          <p:nvPr>
            <p:ph idx="10"/>
          </p:nvPr>
        </p:nvSpPr>
        <p:spPr/>
        <p:txBody>
          <a:bodyPr/>
          <a:lstStyle/>
          <a:p>
            <a:pPr algn="ctr"/>
            <a:endParaRPr lang="en-US" sz="4000" b="1"/>
          </a:p>
          <a:p>
            <a:pPr algn="ctr"/>
            <a:endParaRPr lang="en-US" sz="4000" b="1"/>
          </a:p>
          <a:p>
            <a:pPr algn="ctr"/>
            <a:r>
              <a:rPr lang="en-CA" sz="4000" b="1" err="1"/>
              <a:t>Amélioration</a:t>
            </a:r>
            <a:r>
              <a:rPr lang="en-CA" sz="4000" b="1"/>
              <a:t> de </a:t>
            </a:r>
            <a:r>
              <a:rPr lang="en-CA" sz="4000" b="1" err="1"/>
              <a:t>l’établissement</a:t>
            </a:r>
            <a:r>
              <a:rPr lang="en-CA" sz="4000" b="1"/>
              <a:t> de rapports et de la </a:t>
            </a:r>
            <a:r>
              <a:rPr lang="en-CA" sz="4000" b="1" err="1"/>
              <a:t>reddition</a:t>
            </a:r>
            <a:r>
              <a:rPr lang="en-CA" sz="4000" b="1"/>
              <a:t> de </a:t>
            </a:r>
            <a:r>
              <a:rPr lang="en-CA" sz="4000" b="1" err="1"/>
              <a:t>comptes</a:t>
            </a:r>
            <a:r>
              <a:rPr lang="en-CA" sz="4000" b="1"/>
              <a:t> au public</a:t>
            </a:r>
            <a:endParaRPr lang="en-US" sz="4000" b="1"/>
          </a:p>
        </p:txBody>
      </p:sp>
    </p:spTree>
    <p:extLst>
      <p:ext uri="{BB962C8B-B14F-4D97-AF65-F5344CB8AC3E}">
        <p14:creationId xmlns:p14="http://schemas.microsoft.com/office/powerpoint/2010/main" val="161870429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1EBF3D-3713-29BB-FE55-BC4B9EBA32E8}"/>
              </a:ext>
            </a:extLst>
          </p:cNvPr>
          <p:cNvSpPr>
            <a:spLocks noGrp="1"/>
          </p:cNvSpPr>
          <p:nvPr>
            <p:ph type="sldNum" sz="quarter" idx="12"/>
          </p:nvPr>
        </p:nvSpPr>
        <p:spPr/>
        <p:txBody>
          <a:bodyPr/>
          <a:lstStyle/>
          <a:p>
            <a:fld id="{32D4B517-E49B-41B6-9DBC-23634E0F1CDC}" type="slidenum">
              <a:rPr lang="en-CA" smtClean="0"/>
              <a:t>24</a:t>
            </a:fld>
            <a:endParaRPr lang="en-CA"/>
          </a:p>
        </p:txBody>
      </p:sp>
      <p:sp>
        <p:nvSpPr>
          <p:cNvPr id="4" name="Title 3">
            <a:extLst>
              <a:ext uri="{FF2B5EF4-FFF2-40B4-BE49-F238E27FC236}">
                <a16:creationId xmlns:a16="http://schemas.microsoft.com/office/drawing/2014/main" id="{E4673948-687B-87E5-5C8D-4785E85B480C}"/>
              </a:ext>
            </a:extLst>
          </p:cNvPr>
          <p:cNvSpPr>
            <a:spLocks noGrp="1"/>
          </p:cNvSpPr>
          <p:nvPr>
            <p:ph type="title"/>
          </p:nvPr>
        </p:nvSpPr>
        <p:spPr/>
        <p:txBody>
          <a:bodyPr/>
          <a:lstStyle/>
          <a:p>
            <a:r>
              <a:rPr lang="fr-ca"/>
              <a:t>F</a:t>
            </a:r>
            <a:r>
              <a:rPr lang="fr-ca" sz="2800" i="0" u="none" baseline="0"/>
              <a:t>réquence des rapports et transparence des données</a:t>
            </a:r>
            <a:endParaRPr lang="en-US"/>
          </a:p>
        </p:txBody>
      </p:sp>
      <p:sp>
        <p:nvSpPr>
          <p:cNvPr id="5" name="TextBox 4">
            <a:extLst>
              <a:ext uri="{FF2B5EF4-FFF2-40B4-BE49-F238E27FC236}">
                <a16:creationId xmlns:a16="http://schemas.microsoft.com/office/drawing/2014/main" id="{F32E94BA-65F1-2661-F49F-92690BC954EB}"/>
              </a:ext>
            </a:extLst>
          </p:cNvPr>
          <p:cNvSpPr txBox="1"/>
          <p:nvPr/>
        </p:nvSpPr>
        <p:spPr>
          <a:xfrm>
            <a:off x="556350" y="967416"/>
            <a:ext cx="6991033" cy="4744889"/>
          </a:xfrm>
          <a:prstGeom prst="rect">
            <a:avLst/>
          </a:prstGeom>
          <a:solidFill>
            <a:schemeClr val="bg1">
              <a:lumMod val="95000"/>
            </a:schemeClr>
          </a:solidFill>
        </p:spPr>
        <p:txBody>
          <a:bodyPr wrap="square">
            <a:spAutoFit/>
          </a:bodyPr>
          <a:lstStyle/>
          <a:p>
            <a:pPr algn="l" rtl="0"/>
            <a:r>
              <a:rPr lang="fr-ca" sz="1600" b="1" i="0" u="none" baseline="0">
                <a:effectLst/>
                <a:latin typeface="Arial" panose="020B0604020202020204" pitchFamily="34" charset="0"/>
                <a:ea typeface="Calibri" panose="020F0502020204030204" pitchFamily="34" charset="0"/>
              </a:rPr>
              <a:t>Les employeurs sont tenus de produire un rapport annuel qui contient les éléments suivants :</a:t>
            </a:r>
          </a:p>
          <a:p>
            <a:endParaRPr lang="en-CA" sz="1400">
              <a:effectLst/>
              <a:latin typeface="Arial" panose="020B0604020202020204" pitchFamily="34" charset="0"/>
              <a:ea typeface="Calibri" panose="020F0502020204030204" pitchFamily="34" charset="0"/>
            </a:endParaRPr>
          </a:p>
          <a:p>
            <a:pPr lvl="1" algn="l" rtl="0">
              <a:tabLst>
                <a:tab pos="228600" algn="l"/>
                <a:tab pos="457200" algn="l"/>
              </a:tabLst>
            </a:pPr>
            <a:r>
              <a:rPr lang="fr-ca" sz="1400" b="0" i="0" u="none" baseline="0">
                <a:effectLst/>
                <a:latin typeface="Arial" panose="020B0604020202020204" pitchFamily="34" charset="0"/>
                <a:ea typeface="Calibri" panose="020F0502020204030204" pitchFamily="34" charset="0"/>
              </a:rPr>
              <a:t>Une section </a:t>
            </a:r>
            <a:r>
              <a:rPr lang="fr-ca" sz="1400" b="1" i="0" u="none" baseline="0">
                <a:effectLst/>
                <a:latin typeface="Arial" panose="020B0604020202020204" pitchFamily="34" charset="0"/>
                <a:ea typeface="Calibri" panose="020F0502020204030204" pitchFamily="34" charset="0"/>
              </a:rPr>
              <a:t>quantitative</a:t>
            </a:r>
            <a:r>
              <a:rPr lang="fr-ca" sz="1400" b="0" i="0" u="none" baseline="0">
                <a:effectLst/>
                <a:latin typeface="Arial" panose="020B0604020202020204" pitchFamily="34" charset="0"/>
                <a:ea typeface="Calibri" panose="020F0502020204030204" pitchFamily="34" charset="0"/>
              </a:rPr>
              <a:t> qui décrit :</a:t>
            </a:r>
          </a:p>
          <a:p>
            <a:pPr marL="628650" lvl="1" indent="-171450" algn="l" rtl="0">
              <a:buFont typeface="Arial" panose="020B0604020202020204" pitchFamily="34" charset="0"/>
              <a:buChar char="•"/>
            </a:pPr>
            <a:r>
              <a:rPr lang="fr-ca" sz="1400" b="0" i="0" u="none" baseline="0">
                <a:effectLst/>
                <a:latin typeface="Arial" panose="020B0604020202020204" pitchFamily="34" charset="0"/>
                <a:ea typeface="Calibri" panose="020F0502020204030204" pitchFamily="34" charset="0"/>
              </a:rPr>
              <a:t>le secteur d’activité et l’emplacement du lieu de travail</a:t>
            </a:r>
            <a:r>
              <a:rPr lang="fr-ca" sz="1400" b="0" i="0" u="none" baseline="30000">
                <a:effectLst/>
                <a:latin typeface="Arial" panose="020B0604020202020204" pitchFamily="34" charset="0"/>
                <a:ea typeface="Calibri" panose="020F0502020204030204" pitchFamily="34" charset="0"/>
              </a:rPr>
              <a:t>1</a:t>
            </a:r>
            <a:endParaRPr lang="fr-ca" sz="1400" b="0" i="0" u="none" baseline="0">
              <a:effectLst/>
              <a:latin typeface="Arial" panose="020B0604020202020204" pitchFamily="34" charset="0"/>
              <a:ea typeface="Calibri" panose="020F0502020204030204" pitchFamily="34" charset="0"/>
            </a:endParaRPr>
          </a:p>
          <a:p>
            <a:pPr marL="628650" lvl="1" indent="-171450" algn="l" rtl="0">
              <a:buFont typeface="Arial" panose="020B0604020202020204" pitchFamily="34" charset="0"/>
              <a:buChar char="•"/>
            </a:pPr>
            <a:r>
              <a:rPr lang="fr-ca" sz="1400" b="0" i="0" u="none" baseline="0">
                <a:effectLst/>
                <a:latin typeface="Arial" panose="020B0604020202020204" pitchFamily="34" charset="0"/>
                <a:ea typeface="Calibri" panose="020F0502020204030204" pitchFamily="34" charset="0"/>
              </a:rPr>
              <a:t>le nombre d’employés et le nombre de membres de chacun des groupes désignés</a:t>
            </a:r>
            <a:r>
              <a:rPr lang="fr-ca" sz="1400" b="0" i="0" u="none" baseline="30000">
                <a:effectLst/>
                <a:latin typeface="Arial" panose="020B0604020202020204" pitchFamily="34" charset="0"/>
                <a:ea typeface="Calibri" panose="020F0502020204030204" pitchFamily="34" charset="0"/>
              </a:rPr>
              <a:t>2</a:t>
            </a:r>
            <a:endParaRPr lang="fr-ca" sz="1400">
              <a:effectLst/>
              <a:latin typeface="Arial" panose="020B0604020202020204" pitchFamily="34" charset="0"/>
              <a:ea typeface="Calibri" panose="020F0502020204030204" pitchFamily="34" charset="0"/>
            </a:endParaRPr>
          </a:p>
          <a:p>
            <a:pPr marL="628650" lvl="1" indent="-171450" algn="l" rtl="0">
              <a:buFont typeface="Arial" panose="020B0604020202020204" pitchFamily="34" charset="0"/>
              <a:buChar char="•"/>
            </a:pPr>
            <a:r>
              <a:rPr lang="fr-ca" sz="1400" b="0" i="0" u="none" baseline="0">
                <a:effectLst/>
                <a:latin typeface="Arial" panose="020B0604020202020204" pitchFamily="34" charset="0"/>
                <a:ea typeface="Calibri" panose="020F0502020204030204" pitchFamily="34" charset="0"/>
              </a:rPr>
              <a:t>les données agrégées sur l’écart salarial</a:t>
            </a:r>
            <a:r>
              <a:rPr lang="fr-ca" sz="1400" b="0" i="0" u="none" baseline="30000">
                <a:effectLst/>
                <a:latin typeface="Arial" panose="020B0604020202020204" pitchFamily="34" charset="0"/>
                <a:ea typeface="Calibri" panose="020F0502020204030204" pitchFamily="34" charset="0"/>
              </a:rPr>
              <a:t>1</a:t>
            </a:r>
            <a:endParaRPr lang="fr-ca" sz="1400">
              <a:effectLst/>
              <a:latin typeface="Arial" panose="020B0604020202020204" pitchFamily="34" charset="0"/>
              <a:ea typeface="Calibri" panose="020F0502020204030204" pitchFamily="34" charset="0"/>
            </a:endParaRPr>
          </a:p>
          <a:p>
            <a:pPr marL="628650" lvl="1" indent="-171450" algn="l" rtl="0">
              <a:buFont typeface="Arial" panose="020B0604020202020204" pitchFamily="34" charset="0"/>
              <a:buChar char="•"/>
            </a:pPr>
            <a:r>
              <a:rPr lang="fr-ca" sz="1400" b="0" i="0" u="none" baseline="0">
                <a:effectLst/>
                <a:latin typeface="Arial" panose="020B0604020202020204" pitchFamily="34" charset="0"/>
                <a:ea typeface="Calibri" panose="020F0502020204030204" pitchFamily="34" charset="0"/>
              </a:rPr>
              <a:t>les données et la représentation des membres des groupes désignés pour :</a:t>
            </a:r>
          </a:p>
          <a:p>
            <a:pPr marL="1200150" lvl="2" indent="-285750">
              <a:buFont typeface="Courier New" panose="02070309020205020404" pitchFamily="49" charset="0"/>
              <a:buChar char="o"/>
            </a:pPr>
            <a:r>
              <a:rPr lang="fr-ca" sz="1400" b="0" i="0" u="none" baseline="0">
                <a:effectLst/>
                <a:latin typeface="Arial" panose="020B0604020202020204" pitchFamily="34" charset="0"/>
                <a:ea typeface="Calibri" panose="020F0502020204030204" pitchFamily="34" charset="0"/>
              </a:rPr>
              <a:t>les catégories professionnelles des employés</a:t>
            </a:r>
            <a:r>
              <a:rPr lang="fr-ca" sz="1400" b="0" i="0" u="none" baseline="30000">
                <a:effectLst/>
                <a:latin typeface="Arial" panose="020B0604020202020204" pitchFamily="34" charset="0"/>
                <a:ea typeface="Calibri" panose="020F0502020204030204" pitchFamily="34" charset="0"/>
              </a:rPr>
              <a:t>3</a:t>
            </a:r>
            <a:endParaRPr lang="fr-ca" sz="1400" b="0" i="0" u="none" baseline="0">
              <a:effectLst/>
              <a:latin typeface="Arial" panose="020B0604020202020204" pitchFamily="34" charset="0"/>
              <a:ea typeface="Calibri" panose="020F0502020204030204" pitchFamily="34" charset="0"/>
            </a:endParaRPr>
          </a:p>
          <a:p>
            <a:pPr marL="1200150" lvl="2" indent="-285750" algn="l" rtl="0">
              <a:buFont typeface="Courier New" panose="02070309020205020404" pitchFamily="49" charset="0"/>
              <a:buChar char="o"/>
            </a:pPr>
            <a:r>
              <a:rPr lang="fr-ca" sz="1400" b="0" i="0" u="none" baseline="0">
                <a:effectLst/>
                <a:latin typeface="Arial" panose="020B0604020202020204" pitchFamily="34" charset="0"/>
                <a:ea typeface="Calibri" panose="020F0502020204030204" pitchFamily="34" charset="0"/>
              </a:rPr>
              <a:t>les fourchettes salariales des employés</a:t>
            </a:r>
          </a:p>
          <a:p>
            <a:pPr marL="1200150" lvl="2" indent="-285750" algn="l" rtl="0">
              <a:buFont typeface="Courier New" panose="02070309020205020404" pitchFamily="49" charset="0"/>
              <a:buChar char="o"/>
            </a:pPr>
            <a:r>
              <a:rPr lang="fr-ca" sz="1400" b="0" i="0" u="none" baseline="0">
                <a:effectLst/>
                <a:latin typeface="Arial" panose="020B0604020202020204" pitchFamily="34" charset="0"/>
                <a:ea typeface="Calibri" panose="020F0502020204030204" pitchFamily="34" charset="0"/>
              </a:rPr>
              <a:t>le nombre d’employés embauchés, promus et ayant quitté leur emploi</a:t>
            </a:r>
          </a:p>
          <a:p>
            <a:pPr lvl="1">
              <a:tabLst>
                <a:tab pos="228600" algn="l"/>
                <a:tab pos="457200" algn="l"/>
              </a:tabLst>
            </a:pPr>
            <a:endParaRPr lang="en-CA" sz="1400">
              <a:latin typeface="Arial" panose="020B0604020202020204" pitchFamily="34" charset="0"/>
              <a:ea typeface="Calibri" panose="020F0502020204030204" pitchFamily="34" charset="0"/>
            </a:endParaRPr>
          </a:p>
          <a:p>
            <a:pPr lvl="1" algn="l" rtl="0">
              <a:tabLst>
                <a:tab pos="228600" algn="l"/>
                <a:tab pos="457200" algn="l"/>
              </a:tabLst>
            </a:pPr>
            <a:r>
              <a:rPr lang="fr-ca" sz="1400" b="0" i="0" u="none" baseline="0">
                <a:effectLst/>
                <a:latin typeface="Arial" panose="020B0604020202020204" pitchFamily="34" charset="0"/>
                <a:ea typeface="Calibri" panose="020F0502020204030204" pitchFamily="34" charset="0"/>
              </a:rPr>
              <a:t>Une section </a:t>
            </a:r>
            <a:r>
              <a:rPr lang="fr-ca" sz="1400" b="1" i="0" u="none" baseline="0">
                <a:effectLst/>
                <a:latin typeface="Arial" panose="020B0604020202020204" pitchFamily="34" charset="0"/>
                <a:ea typeface="Calibri" panose="020F0502020204030204" pitchFamily="34" charset="0"/>
              </a:rPr>
              <a:t>narrative</a:t>
            </a:r>
            <a:r>
              <a:rPr lang="fr-ca" sz="1400" b="0" i="0" u="none" baseline="0">
                <a:effectLst/>
                <a:latin typeface="Arial" panose="020B0604020202020204" pitchFamily="34" charset="0"/>
                <a:ea typeface="Calibri" panose="020F0502020204030204" pitchFamily="34" charset="0"/>
              </a:rPr>
              <a:t> qui décrit :</a:t>
            </a:r>
          </a:p>
          <a:p>
            <a:pPr marL="628650" lvl="1" indent="-171450" algn="l" rtl="0">
              <a:buFont typeface="Arial" panose="020B0604020202020204" pitchFamily="34" charset="0"/>
              <a:buChar char="•"/>
            </a:pPr>
            <a:r>
              <a:rPr lang="fr-ca" sz="1400">
                <a:latin typeface="Arial" panose="020B0604020202020204" pitchFamily="34" charset="0"/>
                <a:ea typeface="Calibri" panose="020F0502020204030204" pitchFamily="34" charset="0"/>
              </a:rPr>
              <a:t>l</a:t>
            </a:r>
            <a:r>
              <a:rPr lang="fr-ca" sz="1400" b="0" i="0" u="none" baseline="0">
                <a:effectLst/>
                <a:latin typeface="Arial" panose="020B0604020202020204" pitchFamily="34" charset="0"/>
                <a:ea typeface="Calibri" panose="020F0502020204030204" pitchFamily="34" charset="0"/>
              </a:rPr>
              <a:t>es mesures prises pour réaliser l’équité en matière d’emploi et les résultats obtenus</a:t>
            </a:r>
          </a:p>
          <a:p>
            <a:pPr marL="628650" lvl="1" indent="-171450">
              <a:buFont typeface="Arial" panose="020B0604020202020204" pitchFamily="34" charset="0"/>
              <a:buChar char="•"/>
            </a:pPr>
            <a:r>
              <a:rPr lang="fr-ca" sz="1400" b="0" i="0" u="none" baseline="0">
                <a:effectLst/>
                <a:latin typeface="Arial" panose="020B0604020202020204" pitchFamily="34" charset="0"/>
                <a:ea typeface="Calibri" panose="020F0502020204030204" pitchFamily="34" charset="0"/>
              </a:rPr>
              <a:t>les consultations menées auprès de l’employeur et des représentants des employés sur l’équité en matière d’emploi</a:t>
            </a:r>
            <a:r>
              <a:rPr lang="fr-ca" sz="1400" baseline="30000">
                <a:latin typeface="Arial" panose="020B0604020202020204" pitchFamily="34" charset="0"/>
                <a:ea typeface="Calibri" panose="020F0502020204030204" pitchFamily="34" charset="0"/>
              </a:rPr>
              <a:t>4</a:t>
            </a:r>
          </a:p>
          <a:p>
            <a:pPr marL="628650" lvl="1" indent="-171450">
              <a:buFont typeface="Arial" panose="020B0604020202020204" pitchFamily="34" charset="0"/>
              <a:buChar char="•"/>
            </a:pPr>
            <a:endParaRPr lang="en-CA" sz="1400" baseline="30000">
              <a:latin typeface="Arial" panose="020B0604020202020204" pitchFamily="34" charset="0"/>
              <a:ea typeface="Calibri" panose="020F0502020204030204" pitchFamily="34" charset="0"/>
            </a:endParaRPr>
          </a:p>
          <a:p>
            <a:pPr marL="0" lvl="1">
              <a:spcBef>
                <a:spcPts val="600"/>
              </a:spcBef>
            </a:pPr>
            <a:r>
              <a:rPr lang="fr-FR" sz="1400" b="1">
                <a:latin typeface="Arial" panose="020B0604020202020204" pitchFamily="34" charset="0"/>
              </a:rPr>
              <a:t>Les employeurs doivent fournir une copie de leurs rapports complets aux représentants des </a:t>
            </a:r>
            <a:r>
              <a:rPr lang="fr-CA" sz="1400" b="1">
                <a:latin typeface="Arial" panose="020B0604020202020204" pitchFamily="34" charset="0"/>
              </a:rPr>
              <a:t>employés</a:t>
            </a:r>
            <a:endParaRPr lang="fr-ca" sz="1400" b="1">
              <a:latin typeface="Arial" panose="020B0604020202020204" pitchFamily="34" charset="0"/>
            </a:endParaRPr>
          </a:p>
        </p:txBody>
      </p:sp>
      <p:sp>
        <p:nvSpPr>
          <p:cNvPr id="6" name="TextBox 5">
            <a:extLst>
              <a:ext uri="{FF2B5EF4-FFF2-40B4-BE49-F238E27FC236}">
                <a16:creationId xmlns:a16="http://schemas.microsoft.com/office/drawing/2014/main" id="{AAFE2652-3D26-7E05-1688-0EF5E6485A97}"/>
              </a:ext>
            </a:extLst>
          </p:cNvPr>
          <p:cNvSpPr txBox="1"/>
          <p:nvPr/>
        </p:nvSpPr>
        <p:spPr>
          <a:xfrm>
            <a:off x="8244972" y="1158190"/>
            <a:ext cx="3270330" cy="4673898"/>
          </a:xfrm>
          <a:prstGeom prst="rect">
            <a:avLst/>
          </a:prstGeom>
          <a:solidFill>
            <a:schemeClr val="accent2">
              <a:lumMod val="20000"/>
              <a:lumOff val="80000"/>
            </a:schemeClr>
          </a:solidFill>
        </p:spPr>
        <p:txBody>
          <a:bodyPr wrap="square">
            <a:noAutofit/>
          </a:bodyPr>
          <a:lstStyle/>
          <a:p>
            <a:pPr marL="0" marR="0" algn="l" rtl="0">
              <a:spcBef>
                <a:spcPts val="0"/>
              </a:spcBef>
              <a:spcAft>
                <a:spcPts val="0"/>
              </a:spcAft>
            </a:pPr>
            <a:r>
              <a:rPr lang="fr-FR" sz="1400" b="0" i="0" u="none" baseline="0">
                <a:effectLst/>
                <a:latin typeface="Arial" panose="020B0604020202020204" pitchFamily="34" charset="0"/>
                <a:ea typeface="Calibri" panose="020F0502020204030204" pitchFamily="34" charset="0"/>
              </a:rPr>
              <a:t>En 2024, le gouvernement du Canada a lancé un nouveau site Web, </a:t>
            </a:r>
            <a:r>
              <a:rPr lang="fr-ca" sz="1400" b="0" i="0" u="none" baseline="0" err="1">
                <a:effectLst/>
                <a:latin typeface="Arial" panose="020B0604020202020204" pitchFamily="34" charset="0"/>
                <a:ea typeface="Calibri" panose="020F0502020204030204" pitchFamily="34" charset="0"/>
                <a:hlinkClick r:id="rId2"/>
              </a:rPr>
              <a:t>Equi’Vision</a:t>
            </a:r>
            <a:r>
              <a:rPr lang="fr-ca" sz="1400" b="0" i="0" u="none" baseline="0">
                <a:effectLst/>
                <a:latin typeface="Arial" panose="020B0604020202020204" pitchFamily="34" charset="0"/>
                <a:ea typeface="Calibri" panose="020F0502020204030204" pitchFamily="34" charset="0"/>
              </a:rPr>
              <a:t>.</a:t>
            </a:r>
            <a:r>
              <a:rPr lang="fr-ca" sz="1400">
                <a:latin typeface="Arial" panose="020B0604020202020204" pitchFamily="34" charset="0"/>
                <a:ea typeface="Calibri" panose="020F0502020204030204" pitchFamily="34" charset="0"/>
              </a:rPr>
              <a:t> Le site est </a:t>
            </a:r>
            <a:r>
              <a:rPr lang="fr-CA" sz="1400">
                <a:effectLst/>
                <a:latin typeface="Arial" panose="020B0604020202020204" pitchFamily="34" charset="0"/>
                <a:ea typeface="Calibri" panose="020F0502020204030204" pitchFamily="34" charset="0"/>
              </a:rPr>
              <a:t>un outil de visualisation des données provenant des rapports annuels sur l’équité en matière d’emploi (c.-à-d. la section quantitative) des employeurs du secteur privé sous réglementation fédérale qui comptent 100 employés ou plus. </a:t>
            </a:r>
            <a:r>
              <a:rPr lang="fr-FR" sz="1400" b="0" i="0" u="none" baseline="0">
                <a:effectLst/>
                <a:latin typeface="Arial" panose="020B0604020202020204" pitchFamily="34" charset="0"/>
                <a:ea typeface="Calibri" panose="020F0502020204030204" pitchFamily="34" charset="0"/>
              </a:rPr>
              <a:t>Le site Web facilite la recherche et la comparaison des données sur les taux de représentation et les écarts de salaire qui sont déclarées par les employeurs du secteur privé sous réglementation fédérale au sujet des quatre groupes désignés en vertu de la Loi </a:t>
            </a:r>
            <a:endParaRPr lang="fr-ca" sz="1400" b="0" i="0" u="none" baseline="0">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769C8826-879F-4373-F9F7-439C0CD3A732}"/>
              </a:ext>
            </a:extLst>
          </p:cNvPr>
          <p:cNvSpPr txBox="1"/>
          <p:nvPr/>
        </p:nvSpPr>
        <p:spPr>
          <a:xfrm>
            <a:off x="8471469" y="4915723"/>
            <a:ext cx="2817336" cy="830997"/>
          </a:xfrm>
          <a:prstGeom prst="rect">
            <a:avLst/>
          </a:prstGeom>
          <a:solidFill>
            <a:srgbClr val="FFFFFF">
              <a:alpha val="50196"/>
            </a:srgbClr>
          </a:solidFill>
          <a:ln w="38100">
            <a:solidFill>
              <a:schemeClr val="bg2"/>
            </a:solidFill>
            <a:prstDash val="dash"/>
          </a:ln>
        </p:spPr>
        <p:txBody>
          <a:bodyPr wrap="square">
            <a:spAutoFit/>
          </a:bodyPr>
          <a:lstStyle/>
          <a:p>
            <a:pPr marL="0" marR="0" algn="l" rtl="0">
              <a:spcBef>
                <a:spcPts val="0"/>
              </a:spcBef>
              <a:spcAft>
                <a:spcPts val="0"/>
              </a:spcAft>
            </a:pPr>
            <a:r>
              <a:rPr lang="fr-ca" sz="1200" b="0" i="0" u="none" baseline="0">
                <a:effectLst/>
                <a:latin typeface="Arial" panose="020B0604020202020204" pitchFamily="34" charset="0"/>
                <a:ea typeface="Calibri" panose="020F0502020204030204" pitchFamily="34" charset="0"/>
              </a:rPr>
              <a:t>Le site découle des </a:t>
            </a:r>
            <a:r>
              <a:rPr lang="fr-ca" sz="1200" b="1" i="0" u="none" baseline="0">
                <a:effectLst/>
                <a:latin typeface="Arial" panose="020B0604020202020204" pitchFamily="34" charset="0"/>
                <a:ea typeface="Calibri" panose="020F0502020204030204" pitchFamily="34" charset="0"/>
              </a:rPr>
              <a:t>mesures de transparence salariale</a:t>
            </a:r>
            <a:r>
              <a:rPr lang="fr-ca" sz="1200" b="0" i="0" u="none" baseline="0">
                <a:effectLst/>
                <a:latin typeface="Arial" panose="020B0604020202020204" pitchFamily="34" charset="0"/>
                <a:ea typeface="Calibri" panose="020F0502020204030204" pitchFamily="34" charset="0"/>
              </a:rPr>
              <a:t> qui ont été instaurées en 2020 et qui visent à améliorer l’équité en milieu de travail</a:t>
            </a:r>
          </a:p>
        </p:txBody>
      </p:sp>
      <p:cxnSp>
        <p:nvCxnSpPr>
          <p:cNvPr id="8" name="Straight Connector 7">
            <a:extLst>
              <a:ext uri="{FF2B5EF4-FFF2-40B4-BE49-F238E27FC236}">
                <a16:creationId xmlns:a16="http://schemas.microsoft.com/office/drawing/2014/main" id="{8EC818E8-3028-F545-84E2-8C03890080BA}"/>
              </a:ext>
              <a:ext uri="{C183D7F6-B498-43B3-948B-1728B52AA6E4}">
                <adec:decorative xmlns:adec="http://schemas.microsoft.com/office/drawing/2017/decorative" val="1"/>
              </a:ext>
            </a:extLst>
          </p:cNvPr>
          <p:cNvCxnSpPr>
            <a:cxnSpLocks/>
          </p:cNvCxnSpPr>
          <p:nvPr/>
        </p:nvCxnSpPr>
        <p:spPr>
          <a:xfrm>
            <a:off x="954796" y="3446430"/>
            <a:ext cx="0" cy="542776"/>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1B7DAEC1-DB8D-5228-13D3-D7C903FF783F}"/>
              </a:ext>
              <a:ext uri="{C183D7F6-B498-43B3-948B-1728B52AA6E4}">
                <adec:decorative xmlns:adec="http://schemas.microsoft.com/office/drawing/2017/decorative" val="1"/>
              </a:ext>
            </a:extLst>
          </p:cNvPr>
          <p:cNvCxnSpPr>
            <a:cxnSpLocks/>
          </p:cNvCxnSpPr>
          <p:nvPr/>
        </p:nvCxnSpPr>
        <p:spPr>
          <a:xfrm>
            <a:off x="988613" y="1571484"/>
            <a:ext cx="0" cy="1584000"/>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8567E13-C3A1-BCFD-DCD9-E14CB67368E3}"/>
              </a:ext>
              <a:ext uri="{C183D7F6-B498-43B3-948B-1728B52AA6E4}">
                <adec:decorative xmlns:adec="http://schemas.microsoft.com/office/drawing/2017/decorative" val="1"/>
              </a:ext>
            </a:extLst>
          </p:cNvPr>
          <p:cNvSpPr txBox="1"/>
          <p:nvPr/>
        </p:nvSpPr>
        <p:spPr>
          <a:xfrm>
            <a:off x="556350" y="1785033"/>
            <a:ext cx="432263" cy="400110"/>
          </a:xfrm>
          <a:prstGeom prst="rect">
            <a:avLst/>
          </a:prstGeom>
          <a:noFill/>
        </p:spPr>
        <p:txBody>
          <a:bodyPr wrap="square" rtlCol="0">
            <a:spAutoFit/>
          </a:bodyPr>
          <a:lstStyle/>
          <a:p>
            <a:r>
              <a:rPr lang="en-CA" sz="2000" b="1"/>
              <a:t>1.</a:t>
            </a:r>
          </a:p>
        </p:txBody>
      </p:sp>
      <p:sp>
        <p:nvSpPr>
          <p:cNvPr id="11" name="TextBox 10">
            <a:extLst>
              <a:ext uri="{FF2B5EF4-FFF2-40B4-BE49-F238E27FC236}">
                <a16:creationId xmlns:a16="http://schemas.microsoft.com/office/drawing/2014/main" id="{3C32E6CE-C2BC-B35C-F95A-C4A6621257AC}"/>
              </a:ext>
              <a:ext uri="{C183D7F6-B498-43B3-948B-1728B52AA6E4}">
                <adec:decorative xmlns:adec="http://schemas.microsoft.com/office/drawing/2017/decorative" val="1"/>
              </a:ext>
            </a:extLst>
          </p:cNvPr>
          <p:cNvSpPr txBox="1"/>
          <p:nvPr/>
        </p:nvSpPr>
        <p:spPr>
          <a:xfrm>
            <a:off x="637164" y="4092934"/>
            <a:ext cx="397866" cy="400110"/>
          </a:xfrm>
          <a:prstGeom prst="rect">
            <a:avLst/>
          </a:prstGeom>
          <a:noFill/>
        </p:spPr>
        <p:txBody>
          <a:bodyPr wrap="none" rtlCol="0">
            <a:spAutoFit/>
          </a:bodyPr>
          <a:lstStyle/>
          <a:p>
            <a:r>
              <a:rPr lang="en-CA" sz="2000" b="1"/>
              <a:t>2.</a:t>
            </a:r>
          </a:p>
        </p:txBody>
      </p:sp>
      <p:sp>
        <p:nvSpPr>
          <p:cNvPr id="12" name="TextBox 11">
            <a:extLst>
              <a:ext uri="{FF2B5EF4-FFF2-40B4-BE49-F238E27FC236}">
                <a16:creationId xmlns:a16="http://schemas.microsoft.com/office/drawing/2014/main" id="{5BACB274-E41A-C39F-2521-CC06F35DB359}"/>
              </a:ext>
            </a:extLst>
          </p:cNvPr>
          <p:cNvSpPr txBox="1"/>
          <p:nvPr/>
        </p:nvSpPr>
        <p:spPr>
          <a:xfrm>
            <a:off x="556350" y="5712305"/>
            <a:ext cx="10958952" cy="1107996"/>
          </a:xfrm>
          <a:prstGeom prst="rect">
            <a:avLst/>
          </a:prstGeom>
          <a:noFill/>
        </p:spPr>
        <p:txBody>
          <a:bodyPr wrap="square" lIns="91440" tIns="45720" rIns="91440" bIns="45720" anchor="t">
            <a:spAutoFit/>
          </a:bodyPr>
          <a:lstStyle/>
          <a:p>
            <a:pPr marL="0" marR="0" algn="l" rtl="0">
              <a:spcAft>
                <a:spcPts val="0"/>
              </a:spcAft>
            </a:pPr>
            <a:r>
              <a:rPr lang="fr-ca" sz="1100" b="0" i="0" u="none" baseline="30000">
                <a:effectLst/>
                <a:latin typeface="Arial" panose="020B0604020202020204" pitchFamily="34" charset="0"/>
                <a:ea typeface="Calibri" panose="020F0502020204030204" pitchFamily="34" charset="0"/>
              </a:rPr>
              <a:t>1 </a:t>
            </a:r>
            <a:r>
              <a:rPr lang="fr-ca" sz="1100" b="0" i="0" u="none" baseline="0">
                <a:effectLst/>
                <a:latin typeface="Arial" panose="020B0604020202020204" pitchFamily="34" charset="0"/>
                <a:ea typeface="Calibri" panose="020F0502020204030204" pitchFamily="34" charset="0"/>
              </a:rPr>
              <a:t>Ne s’applique pas aux rapports de la fonction publique fédérale</a:t>
            </a:r>
          </a:p>
          <a:p>
            <a:pPr marL="0" marR="0" algn="l" rtl="0">
              <a:spcAft>
                <a:spcPts val="0"/>
              </a:spcAft>
            </a:pPr>
            <a:r>
              <a:rPr lang="fr-ca" sz="1100" b="0" i="0" u="none" baseline="30000">
                <a:latin typeface="Arial" panose="020B0604020202020204" pitchFamily="34" charset="0"/>
                <a:ea typeface="Calibri" panose="020F0502020204030204" pitchFamily="34" charset="0"/>
              </a:rPr>
              <a:t>2</a:t>
            </a:r>
            <a:r>
              <a:rPr lang="fr-ca" sz="1100" b="0" i="0" u="none" baseline="0">
                <a:effectLst/>
                <a:latin typeface="Arial" panose="020B0604020202020204" pitchFamily="34" charset="0"/>
                <a:ea typeface="Calibri" panose="020F0502020204030204" pitchFamily="34" charset="0"/>
              </a:rPr>
              <a:t> </a:t>
            </a:r>
            <a:r>
              <a:rPr lang="fr-ca" sz="1100" b="0" i="0" u="none" baseline="0">
                <a:latin typeface="Arial" panose="020B0604020202020204" pitchFamily="34" charset="0"/>
                <a:ea typeface="Calibri" panose="020F0502020204030204" pitchFamily="34" charset="0"/>
              </a:rPr>
              <a:t>Les employeurs du secteur public fédéral doivent également filtrer ces renseignements par ministère et par province.</a:t>
            </a:r>
          </a:p>
          <a:p>
            <a:r>
              <a:rPr lang="fr-ca" sz="1100" b="0" i="0" u="none" baseline="30000">
                <a:effectLst/>
                <a:latin typeface="Arial" panose="020B0604020202020204" pitchFamily="34" charset="0"/>
                <a:ea typeface="Calibri" panose="020F0502020204030204" pitchFamily="34" charset="0"/>
              </a:rPr>
              <a:t>3 </a:t>
            </a:r>
            <a:r>
              <a:rPr lang="fr-FR" sz="1100">
                <a:latin typeface="Arial" panose="020B0604020202020204" pitchFamily="34" charset="0"/>
                <a:ea typeface="Calibri" panose="020F0502020204030204" pitchFamily="34" charset="0"/>
              </a:rPr>
              <a:t>Au sein de l'effectif de l'employeur pour le secteur public fédéral et des catégories professionnelles dans lesquels leurs employés sont employés pour le secteur privé sous réglementation fédérale</a:t>
            </a:r>
          </a:p>
          <a:p>
            <a:r>
              <a:rPr lang="fr-ca" sz="1100" baseline="30000">
                <a:latin typeface="Arial" panose="020B0604020202020204" pitchFamily="34" charset="0"/>
                <a:ea typeface="Calibri" panose="020F0502020204030204" pitchFamily="34" charset="0"/>
              </a:rPr>
              <a:t>4</a:t>
            </a:r>
            <a:r>
              <a:rPr lang="en-CA" sz="1100">
                <a:latin typeface="Arial" panose="020B0604020202020204" pitchFamily="34" charset="0"/>
                <a:ea typeface="Calibri" panose="020F0502020204030204" pitchFamily="34" charset="0"/>
              </a:rPr>
              <a:t> </a:t>
            </a:r>
            <a:r>
              <a:rPr lang="fr-FR" sz="1100">
                <a:latin typeface="Arial" panose="020B0604020202020204" pitchFamily="34" charset="0"/>
                <a:ea typeface="Calibri" panose="020F0502020204030204" pitchFamily="34" charset="0"/>
              </a:rPr>
              <a:t>Le secteur privé sous réglementation fédérale rend compte des consultations entreprises « pendant la période visée par le rapport en vue de réaliser l’équité en matière d’emploi »</a:t>
            </a:r>
            <a:endParaRPr lang="fr-ca" sz="1100" b="0" i="0" u="none" baseline="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3074256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D26DC7-2A7D-0C37-C388-502CD9312374}"/>
              </a:ext>
            </a:extLst>
          </p:cNvPr>
          <p:cNvSpPr>
            <a:spLocks noGrp="1"/>
          </p:cNvSpPr>
          <p:nvPr>
            <p:ph type="sldNum" sz="quarter" idx="12"/>
          </p:nvPr>
        </p:nvSpPr>
        <p:spPr/>
        <p:txBody>
          <a:bodyPr/>
          <a:lstStyle/>
          <a:p>
            <a:fld id="{32D4B517-E49B-41B6-9DBC-23634E0F1CDC}" type="slidenum">
              <a:rPr lang="en-CA" smtClean="0"/>
              <a:t>25</a:t>
            </a:fld>
            <a:endParaRPr lang="en-CA"/>
          </a:p>
        </p:txBody>
      </p:sp>
      <p:sp>
        <p:nvSpPr>
          <p:cNvPr id="4" name="Title 3">
            <a:extLst>
              <a:ext uri="{FF2B5EF4-FFF2-40B4-BE49-F238E27FC236}">
                <a16:creationId xmlns:a16="http://schemas.microsoft.com/office/drawing/2014/main" id="{4908EEAE-3486-9AC6-162F-0EE935E6BCDD}"/>
              </a:ext>
            </a:extLst>
          </p:cNvPr>
          <p:cNvSpPr>
            <a:spLocks noGrp="1"/>
          </p:cNvSpPr>
          <p:nvPr>
            <p:ph type="title"/>
          </p:nvPr>
        </p:nvSpPr>
        <p:spPr>
          <a:xfrm>
            <a:off x="809065" y="246074"/>
            <a:ext cx="7243976" cy="878670"/>
          </a:xfrm>
        </p:spPr>
        <p:txBody>
          <a:bodyPr>
            <a:normAutofit/>
          </a:bodyPr>
          <a:lstStyle/>
          <a:p>
            <a:r>
              <a:rPr lang="fr-ca" sz="2000" i="0" u="none" baseline="0"/>
              <a:t>Recommandations du groupe de travail : fréquence des rapports et transparence des données</a:t>
            </a:r>
            <a:endParaRPr lang="en-US" sz="2000"/>
          </a:p>
        </p:txBody>
      </p:sp>
      <p:sp>
        <p:nvSpPr>
          <p:cNvPr id="5" name="TextBox 4">
            <a:extLst>
              <a:ext uri="{FF2B5EF4-FFF2-40B4-BE49-F238E27FC236}">
                <a16:creationId xmlns:a16="http://schemas.microsoft.com/office/drawing/2014/main" id="{7181E69D-1A40-0D11-B49D-C1CEAD0DEEF1}"/>
              </a:ext>
            </a:extLst>
          </p:cNvPr>
          <p:cNvSpPr txBox="1"/>
          <p:nvPr/>
        </p:nvSpPr>
        <p:spPr>
          <a:xfrm>
            <a:off x="362656" y="1086027"/>
            <a:ext cx="11524774" cy="1384995"/>
          </a:xfrm>
          <a:prstGeom prst="rect">
            <a:avLst/>
          </a:prstGeom>
          <a:noFill/>
        </p:spPr>
        <p:txBody>
          <a:bodyPr wrap="square">
            <a:spAutoFit/>
          </a:bodyPr>
          <a:lstStyle/>
          <a:p>
            <a:pPr algn="l" rtl="0"/>
            <a:r>
              <a:rPr lang="fr-FR" sz="1400" b="0" i="0" u="none" baseline="0">
                <a:effectLst/>
                <a:latin typeface="Arial" panose="020B0604020202020204" pitchFamily="34" charset="0"/>
                <a:ea typeface="Calibri" panose="020F0502020204030204" pitchFamily="34" charset="0"/>
              </a:rPr>
              <a:t>Le groupe de travail a entendu que les </a:t>
            </a:r>
            <a:r>
              <a:rPr lang="fr-FR" sz="1400" b="1" i="0" u="none" baseline="0">
                <a:effectLst/>
                <a:latin typeface="Arial" panose="020B0604020202020204" pitchFamily="34" charset="0"/>
                <a:ea typeface="Calibri" panose="020F0502020204030204" pitchFamily="34" charset="0"/>
              </a:rPr>
              <a:t>employeurs </a:t>
            </a:r>
            <a:r>
              <a:rPr lang="fr-FR" sz="1400" b="0" i="0" u="none" baseline="0">
                <a:effectLst/>
                <a:latin typeface="Arial" panose="020B0604020202020204" pitchFamily="34" charset="0"/>
                <a:ea typeface="Calibri" panose="020F0502020204030204" pitchFamily="34" charset="0"/>
              </a:rPr>
              <a:t>et les </a:t>
            </a:r>
            <a:r>
              <a:rPr lang="fr-FR" sz="1400" b="1" i="0" u="none" baseline="0">
                <a:effectLst/>
                <a:latin typeface="Arial" panose="020B0604020202020204" pitchFamily="34" charset="0"/>
                <a:ea typeface="Calibri" panose="020F0502020204030204" pitchFamily="34" charset="0"/>
              </a:rPr>
              <a:t>groupes visés par l’équité ne sont pas satisfaits du processus actuel de production de rapports</a:t>
            </a:r>
            <a:r>
              <a:rPr lang="fr-ca" sz="1400" b="0" i="0" u="none" baseline="0">
                <a:effectLst/>
                <a:latin typeface="Arial" panose="020B0604020202020204" pitchFamily="34" charset="0"/>
                <a:ea typeface="Calibri" panose="020F0502020204030204" pitchFamily="34" charset="0"/>
              </a:rPr>
              <a:t>. </a:t>
            </a:r>
            <a:r>
              <a:rPr lang="fr-FR" sz="1400" b="0" i="0" u="none" baseline="0">
                <a:effectLst/>
                <a:latin typeface="Arial" panose="020B0604020202020204" pitchFamily="34" charset="0"/>
                <a:ea typeface="Calibri" panose="020F0502020204030204" pitchFamily="34" charset="0"/>
              </a:rPr>
              <a:t>Le rapport souligne l’importance d’inclure des </a:t>
            </a:r>
            <a:r>
              <a:rPr lang="fr-FR" sz="1400" b="1" i="0" u="none" baseline="0">
                <a:effectLst/>
                <a:latin typeface="Arial" panose="020B0604020202020204" pitchFamily="34" charset="0"/>
                <a:ea typeface="Calibri" panose="020F0502020204030204" pitchFamily="34" charset="0"/>
              </a:rPr>
              <a:t>données désagrégées et intersectionnelles </a:t>
            </a:r>
            <a:r>
              <a:rPr lang="fr-FR" sz="1400" b="0" i="0" u="none" baseline="0">
                <a:effectLst/>
                <a:latin typeface="Arial" panose="020B0604020202020204" pitchFamily="34" charset="0"/>
                <a:ea typeface="Calibri" panose="020F0502020204030204" pitchFamily="34" charset="0"/>
              </a:rPr>
              <a:t>dans le cadre de la production des rapports. Toutefois, certains employeurs ne savaient pas qu’ils pouvaient aller au-delà des exigences de la Loi lors de la collecte de données. En outre, la production de </a:t>
            </a:r>
            <a:r>
              <a:rPr lang="fr-FR" sz="1400" b="1" i="0" u="none" baseline="0">
                <a:effectLst/>
                <a:latin typeface="Arial" panose="020B0604020202020204" pitchFamily="34" charset="0"/>
                <a:ea typeface="Calibri" panose="020F0502020204030204" pitchFamily="34" charset="0"/>
              </a:rPr>
              <a:t>rapports annuels </a:t>
            </a:r>
            <a:r>
              <a:rPr lang="fr-FR" sz="1400" b="0" i="0" u="none" baseline="0">
                <a:effectLst/>
                <a:latin typeface="Arial" panose="020B0604020202020204" pitchFamily="34" charset="0"/>
                <a:ea typeface="Calibri" panose="020F0502020204030204" pitchFamily="34" charset="0"/>
              </a:rPr>
              <a:t>dans le cadre de la Loi a entraîné </a:t>
            </a:r>
            <a:r>
              <a:rPr lang="fr-FR" sz="1400" b="1" i="0" u="none" baseline="0">
                <a:effectLst/>
                <a:latin typeface="Arial" panose="020B0604020202020204" pitchFamily="34" charset="0"/>
                <a:ea typeface="Calibri" panose="020F0502020204030204" pitchFamily="34" charset="0"/>
              </a:rPr>
              <a:t>beaucoup de travail pour les employeurs</a:t>
            </a:r>
            <a:r>
              <a:rPr lang="fr-FR" sz="1400" b="0" i="0" u="none" baseline="0">
                <a:effectLst/>
                <a:latin typeface="Arial" panose="020B0604020202020204" pitchFamily="34" charset="0"/>
                <a:ea typeface="Calibri" panose="020F0502020204030204" pitchFamily="34" charset="0"/>
              </a:rPr>
              <a:t>. Il précise également que la production de rapports est principalement axée sur la </a:t>
            </a:r>
            <a:r>
              <a:rPr lang="fr-FR" sz="1400" b="1" i="0" u="none" baseline="0">
                <a:effectLst/>
                <a:latin typeface="Arial" panose="020B0604020202020204" pitchFamily="34" charset="0"/>
                <a:ea typeface="Calibri" panose="020F0502020204030204" pitchFamily="34" charset="0"/>
              </a:rPr>
              <a:t>représentation numérique </a:t>
            </a:r>
            <a:r>
              <a:rPr lang="fr-FR" sz="1400" b="0" i="0" u="none" baseline="0">
                <a:effectLst/>
                <a:latin typeface="Arial" panose="020B0604020202020204" pitchFamily="34" charset="0"/>
                <a:ea typeface="Calibri" panose="020F0502020204030204" pitchFamily="34" charset="0"/>
              </a:rPr>
              <a:t>plutôt que sur la </a:t>
            </a:r>
            <a:r>
              <a:rPr lang="fr-FR" sz="1400" b="1" i="0" u="none" baseline="0">
                <a:effectLst/>
                <a:latin typeface="Arial" panose="020B0604020202020204" pitchFamily="34" charset="0"/>
                <a:ea typeface="Calibri" panose="020F0502020204030204" pitchFamily="34" charset="0"/>
              </a:rPr>
              <a:t>résolution des problèmes qualitatifs</a:t>
            </a:r>
            <a:r>
              <a:rPr lang="fr-FR" sz="1400" b="0" i="0" u="none" baseline="0">
                <a:effectLst/>
                <a:latin typeface="Arial" panose="020B0604020202020204" pitchFamily="34" charset="0"/>
                <a:ea typeface="Calibri" panose="020F0502020204030204" pitchFamily="34" charset="0"/>
              </a:rPr>
              <a:t>, comme </a:t>
            </a:r>
            <a:r>
              <a:rPr lang="fr-FR" sz="1400" b="1" i="0" u="none" baseline="0">
                <a:effectLst/>
                <a:latin typeface="Arial" panose="020B0604020202020204" pitchFamily="34" charset="0"/>
                <a:ea typeface="Calibri" panose="020F0502020204030204" pitchFamily="34" charset="0"/>
              </a:rPr>
              <a:t>l’élimination complète des obstacles</a:t>
            </a:r>
            <a:r>
              <a:rPr lang="fr-FR" sz="1400" b="0" i="0" u="none" baseline="0">
                <a:effectLst/>
                <a:latin typeface="Arial" panose="020B0604020202020204" pitchFamily="34" charset="0"/>
                <a:ea typeface="Calibri" panose="020F0502020204030204" pitchFamily="34" charset="0"/>
              </a:rPr>
              <a:t>.</a:t>
            </a:r>
            <a:endParaRPr lang="fr-ca" sz="1400" b="0" i="0" u="none" baseline="0">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121EFE6-4DC7-AD31-3F99-6E9D5D92B577}"/>
              </a:ext>
            </a:extLst>
          </p:cNvPr>
          <p:cNvSpPr txBox="1"/>
          <p:nvPr/>
        </p:nvSpPr>
        <p:spPr>
          <a:xfrm>
            <a:off x="362656" y="2464965"/>
            <a:ext cx="6096000" cy="338554"/>
          </a:xfrm>
          <a:prstGeom prst="rect">
            <a:avLst/>
          </a:prstGeom>
          <a:noFill/>
        </p:spPr>
        <p:txBody>
          <a:bodyPr wrap="square">
            <a:spAutoFit/>
          </a:bodyPr>
          <a:lstStyle/>
          <a:p>
            <a:pPr marL="0" marR="0" algn="l" rtl="0">
              <a:spcBef>
                <a:spcPts val="1200"/>
              </a:spcBef>
              <a:spcAft>
                <a:spcPts val="0"/>
              </a:spcAft>
            </a:pPr>
            <a:r>
              <a:rPr lang="fr-ca" sz="1600" b="1" i="0" u="none" baseline="0">
                <a:solidFill>
                  <a:srgbClr val="000000"/>
                </a:solidFill>
                <a:effectLst/>
                <a:latin typeface="Arial" panose="020B0604020202020204" pitchFamily="34" charset="0"/>
                <a:ea typeface="Calibri" panose="020F0502020204030204" pitchFamily="34" charset="0"/>
              </a:rPr>
              <a:t>Le groupe de travail recommande que</a:t>
            </a:r>
            <a:r>
              <a:rPr lang="fr-ca" sz="1600" b="0" i="0" u="none" baseline="0">
                <a:solidFill>
                  <a:srgbClr val="000000"/>
                </a:solidFill>
                <a:effectLst/>
                <a:latin typeface="Arial" panose="020B0604020202020204" pitchFamily="34" charset="0"/>
                <a:ea typeface="Calibri" panose="020F0502020204030204" pitchFamily="34" charset="0"/>
              </a:rPr>
              <a:t> </a:t>
            </a:r>
            <a:r>
              <a:rPr lang="fr-ca" sz="1600" b="1" i="0" u="none" baseline="0">
                <a:solidFill>
                  <a:srgbClr val="000000"/>
                </a:solidFill>
                <a:effectLst/>
                <a:latin typeface="Arial" panose="020B0604020202020204" pitchFamily="34" charset="0"/>
                <a:ea typeface="Calibri" panose="020F0502020204030204" pitchFamily="34" charset="0"/>
              </a:rPr>
              <a:t>:</a:t>
            </a:r>
          </a:p>
        </p:txBody>
      </p:sp>
      <p:sp>
        <p:nvSpPr>
          <p:cNvPr id="13" name="TextBox 12">
            <a:extLst>
              <a:ext uri="{FF2B5EF4-FFF2-40B4-BE49-F238E27FC236}">
                <a16:creationId xmlns:a16="http://schemas.microsoft.com/office/drawing/2014/main" id="{D45374C4-6B2E-E3DB-9626-5C127D00F672}"/>
              </a:ext>
            </a:extLst>
          </p:cNvPr>
          <p:cNvSpPr txBox="1"/>
          <p:nvPr/>
        </p:nvSpPr>
        <p:spPr>
          <a:xfrm>
            <a:off x="442555" y="3040545"/>
            <a:ext cx="3113969" cy="1658847"/>
          </a:xfrm>
          <a:prstGeom prst="rect">
            <a:avLst/>
          </a:prstGeom>
          <a:solidFill>
            <a:schemeClr val="bg1">
              <a:lumMod val="95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a </a:t>
            </a:r>
            <a:r>
              <a:rPr lang="fr-ca" sz="1200" b="0" u="none" baseline="0">
                <a:effectLst/>
                <a:latin typeface="Arial" panose="020B0604020202020204" pitchFamily="34" charset="0"/>
                <a:ea typeface="Calibri" panose="020F0502020204030204" pitchFamily="34" charset="0"/>
              </a:rPr>
              <a:t>Loi </a:t>
            </a:r>
            <a:r>
              <a:rPr lang="fr-ca" sz="1200" b="0" i="0" u="none" baseline="0">
                <a:effectLst/>
                <a:latin typeface="Arial" panose="020B0604020202020204" pitchFamily="34" charset="0"/>
                <a:ea typeface="Calibri" panose="020F0502020204030204" pitchFamily="34" charset="0"/>
              </a:rPr>
              <a:t>précise que la collecte de données et la production de rapports au sujet des membres des sous-groupes sont autorisées, et qu’elle permette la prise de mesures spéciales visant à améliorer l’embauche, la promotion et le maintien en poste des membres des sous-groupes qui font face à une sous-représentation élevée</a:t>
            </a:r>
          </a:p>
        </p:txBody>
      </p:sp>
      <p:sp>
        <p:nvSpPr>
          <p:cNvPr id="14" name="TextBox 13">
            <a:extLst>
              <a:ext uri="{FF2B5EF4-FFF2-40B4-BE49-F238E27FC236}">
                <a16:creationId xmlns:a16="http://schemas.microsoft.com/office/drawing/2014/main" id="{EF639B70-842B-566B-A52E-09F3B03C3181}"/>
              </a:ext>
            </a:extLst>
          </p:cNvPr>
          <p:cNvSpPr txBox="1"/>
          <p:nvPr/>
        </p:nvSpPr>
        <p:spPr>
          <a:xfrm>
            <a:off x="442555" y="4816493"/>
            <a:ext cx="3104443" cy="1439999"/>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 commissaire à l’équité en matière d’emploi élabore des outils qui favorisent la diffusion publique, appropriée et accessible des rapports des employeurs, et qui sont conformes aux lois sur la protection des renseignements personnels</a:t>
            </a:r>
          </a:p>
        </p:txBody>
      </p:sp>
      <p:sp>
        <p:nvSpPr>
          <p:cNvPr id="15" name="TextBox 14">
            <a:extLst>
              <a:ext uri="{FF2B5EF4-FFF2-40B4-BE49-F238E27FC236}">
                <a16:creationId xmlns:a16="http://schemas.microsoft.com/office/drawing/2014/main" id="{E2329D75-6AA9-BA1E-8A03-A9CB50559868}"/>
              </a:ext>
            </a:extLst>
          </p:cNvPr>
          <p:cNvSpPr txBox="1"/>
          <p:nvPr/>
        </p:nvSpPr>
        <p:spPr>
          <a:xfrm>
            <a:off x="3700736" y="3040546"/>
            <a:ext cx="3189747" cy="1658846"/>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 </a:t>
            </a:r>
            <a:r>
              <a:rPr lang="fr-ca" sz="1200" b="0" u="none" baseline="0">
                <a:effectLst/>
                <a:latin typeface="Arial" panose="020B0604020202020204" pitchFamily="34" charset="0"/>
                <a:ea typeface="Calibri" panose="020F0502020204030204" pitchFamily="34" charset="0"/>
              </a:rPr>
              <a:t>Règlement </a:t>
            </a:r>
            <a:r>
              <a:rPr lang="fr-ca" sz="1200" b="0" i="0" u="none" baseline="0">
                <a:effectLst/>
                <a:latin typeface="Arial" panose="020B0604020202020204" pitchFamily="34" charset="0"/>
                <a:ea typeface="Calibri" panose="020F0502020204030204" pitchFamily="34" charset="0"/>
              </a:rPr>
              <a:t>ou les lignes directrices comprennent des directives détaillées sur la façon de recueillir des données désagrégées et de produire des rapports de manière pertinente, ce qui appuierait l’adoption d’un point de vue intersectionnel pendant la mise en œuvre des obligations relatives à l’équité en matière d’emploi</a:t>
            </a:r>
          </a:p>
        </p:txBody>
      </p:sp>
      <p:sp>
        <p:nvSpPr>
          <p:cNvPr id="16" name="TextBox 15">
            <a:extLst>
              <a:ext uri="{FF2B5EF4-FFF2-40B4-BE49-F238E27FC236}">
                <a16:creationId xmlns:a16="http://schemas.microsoft.com/office/drawing/2014/main" id="{851ABFA3-1979-7CBC-7BBA-FB6030676820}"/>
              </a:ext>
            </a:extLst>
          </p:cNvPr>
          <p:cNvSpPr txBox="1"/>
          <p:nvPr/>
        </p:nvSpPr>
        <p:spPr>
          <a:xfrm>
            <a:off x="3710263" y="4816492"/>
            <a:ext cx="3189746" cy="1440000"/>
          </a:xfrm>
          <a:prstGeom prst="rect">
            <a:avLst/>
          </a:prstGeom>
          <a:solidFill>
            <a:schemeClr val="bg1">
              <a:lumMod val="95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a:t>
            </a:r>
            <a:r>
              <a:rPr lang="fr-ca" sz="1200" b="0" i="1" u="none" baseline="0">
                <a:effectLst/>
                <a:latin typeface="Arial" panose="020B0604020202020204" pitchFamily="34" charset="0"/>
                <a:ea typeface="Calibri" panose="020F0502020204030204" pitchFamily="34" charset="0"/>
              </a:rPr>
              <a:t> </a:t>
            </a:r>
            <a:r>
              <a:rPr lang="fr-ca" sz="1200" b="0" u="none" baseline="0">
                <a:effectLst/>
                <a:latin typeface="Arial" panose="020B0604020202020204" pitchFamily="34" charset="0"/>
                <a:ea typeface="Calibri" panose="020F0502020204030204" pitchFamily="34" charset="0"/>
              </a:rPr>
              <a:t>Règlement </a:t>
            </a:r>
            <a:r>
              <a:rPr lang="fr-ca" sz="1200" b="0" i="0" u="none" baseline="0">
                <a:effectLst/>
                <a:latin typeface="Arial" panose="020B0604020202020204" pitchFamily="34" charset="0"/>
                <a:ea typeface="Calibri" panose="020F0502020204030204" pitchFamily="34" charset="0"/>
              </a:rPr>
              <a:t>ou les lignes directrices fournissent des directives pour éviter de fausser les rapports si des personnes sont comptées plusieurs fois dans les groupes désagrégés ou intersectionnels</a:t>
            </a:r>
          </a:p>
        </p:txBody>
      </p:sp>
      <p:sp>
        <p:nvSpPr>
          <p:cNvPr id="17" name="TextBox 16">
            <a:extLst>
              <a:ext uri="{FF2B5EF4-FFF2-40B4-BE49-F238E27FC236}">
                <a16:creationId xmlns:a16="http://schemas.microsoft.com/office/drawing/2014/main" id="{62FED1FF-B561-4B07-15B0-ABF795716B28}"/>
              </a:ext>
            </a:extLst>
          </p:cNvPr>
          <p:cNvSpPr txBox="1"/>
          <p:nvPr/>
        </p:nvSpPr>
        <p:spPr>
          <a:xfrm>
            <a:off x="6996597" y="3040545"/>
            <a:ext cx="3053575" cy="1658845"/>
          </a:xfrm>
          <a:prstGeom prst="rect">
            <a:avLst/>
          </a:prstGeom>
          <a:solidFill>
            <a:schemeClr val="bg1">
              <a:lumMod val="95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es exigences en matière de production de rapports pour les employeurs visés soient harmonisées avec d’autres processus similaires de production de rapports, comme ceux qui sont mentionnés dans la </a:t>
            </a:r>
            <a:r>
              <a:rPr lang="fr-ca" sz="1200" b="0" i="1" u="none" baseline="0">
                <a:effectLst/>
                <a:latin typeface="Arial" panose="020B0604020202020204" pitchFamily="34" charset="0"/>
                <a:ea typeface="Calibri" panose="020F0502020204030204" pitchFamily="34" charset="0"/>
              </a:rPr>
              <a:t>Loi sur l’équité salariale</a:t>
            </a:r>
            <a:r>
              <a:rPr lang="fr-ca" sz="1200" b="0" i="0" u="none" baseline="0">
                <a:effectLst/>
                <a:latin typeface="Arial" panose="020B0604020202020204" pitchFamily="34" charset="0"/>
                <a:ea typeface="Calibri" panose="020F0502020204030204" pitchFamily="34" charset="0"/>
              </a:rPr>
              <a:t> et la </a:t>
            </a:r>
            <a:r>
              <a:rPr lang="fr-ca" sz="1200" b="0" i="1" u="none" baseline="0">
                <a:effectLst/>
                <a:latin typeface="Arial" panose="020B0604020202020204" pitchFamily="34" charset="0"/>
                <a:ea typeface="Calibri" panose="020F0502020204030204" pitchFamily="34" charset="0"/>
              </a:rPr>
              <a:t>Loi canadienne sur l’accessibilité</a:t>
            </a:r>
            <a:endParaRPr lang="fr-ca" sz="1200">
              <a:effectLst/>
              <a:latin typeface="Arial" panose="020B0604020202020204" pitchFamily="34" charset="0"/>
              <a:ea typeface="Calibri" panose="020F0502020204030204" pitchFamily="34" charset="0"/>
            </a:endParaRPr>
          </a:p>
        </p:txBody>
      </p:sp>
      <p:sp>
        <p:nvSpPr>
          <p:cNvPr id="18" name="TextBox 17">
            <a:extLst>
              <a:ext uri="{FF2B5EF4-FFF2-40B4-BE49-F238E27FC236}">
                <a16:creationId xmlns:a16="http://schemas.microsoft.com/office/drawing/2014/main" id="{89B5272C-F569-514B-8117-1F495505B450}"/>
              </a:ext>
            </a:extLst>
          </p:cNvPr>
          <p:cNvSpPr txBox="1"/>
          <p:nvPr/>
        </p:nvSpPr>
        <p:spPr>
          <a:xfrm>
            <a:off x="6996597" y="4816492"/>
            <a:ext cx="3053574" cy="1440000"/>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on crée un site de gouvernement ouvert afin que tous les rapports soient disponibles dans une base de données accessible et consultable</a:t>
            </a:r>
          </a:p>
        </p:txBody>
      </p:sp>
      <p:sp>
        <p:nvSpPr>
          <p:cNvPr id="19" name="TextBox 18">
            <a:extLst>
              <a:ext uri="{FF2B5EF4-FFF2-40B4-BE49-F238E27FC236}">
                <a16:creationId xmlns:a16="http://schemas.microsoft.com/office/drawing/2014/main" id="{1E05FA4C-2ADB-FC50-73B7-A754735E699B}"/>
              </a:ext>
            </a:extLst>
          </p:cNvPr>
          <p:cNvSpPr txBox="1"/>
          <p:nvPr/>
        </p:nvSpPr>
        <p:spPr>
          <a:xfrm>
            <a:off x="10203533" y="3040546"/>
            <a:ext cx="1486289" cy="3215946"/>
          </a:xfrm>
          <a:prstGeom prst="rect">
            <a:avLst/>
          </a:prstGeom>
          <a:solidFill>
            <a:schemeClr val="accent2">
              <a:lumMod val="20000"/>
              <a:lumOff val="80000"/>
            </a:schemeClr>
          </a:solidFill>
        </p:spPr>
        <p:txBody>
          <a:bodyPr wrap="square">
            <a:noAutofit/>
          </a:bodyPr>
          <a:lstStyle/>
          <a:p>
            <a:pPr marR="0" lvl="0" algn="l" rtl="0">
              <a:spcBef>
                <a:spcPts val="1200"/>
              </a:spcBef>
              <a:spcAft>
                <a:spcPts val="0"/>
              </a:spcAft>
              <a:tabLst>
                <a:tab pos="228600" algn="l"/>
                <a:tab pos="457200" algn="l"/>
              </a:tabLst>
            </a:pPr>
            <a:r>
              <a:rPr lang="fr-ca" sz="1200" b="0" i="0" u="none" baseline="0">
                <a:latin typeface="Arial" panose="020B0604020202020204" pitchFamily="34" charset="0"/>
                <a:ea typeface="Calibri" panose="020F0502020204030204" pitchFamily="34" charset="0"/>
              </a:rPr>
              <a:t>L</a:t>
            </a:r>
            <a:r>
              <a:rPr lang="fr-ca" sz="1200" b="0" i="0" u="none" baseline="0">
                <a:effectLst/>
                <a:latin typeface="Arial" panose="020B0604020202020204" pitchFamily="34" charset="0"/>
                <a:ea typeface="Calibri" panose="020F0502020204030204" pitchFamily="34" charset="0"/>
              </a:rPr>
              <a:t>a production de rapports par les employeurs, notamment les examens des systèmes d’emploi, soit effectuée par tous les employeurs visés selon un cycle trisannuel</a:t>
            </a:r>
          </a:p>
        </p:txBody>
      </p:sp>
    </p:spTree>
    <p:extLst>
      <p:ext uri="{BB962C8B-B14F-4D97-AF65-F5344CB8AC3E}">
        <p14:creationId xmlns:p14="http://schemas.microsoft.com/office/powerpoint/2010/main" val="124877630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26</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a:xfrm>
            <a:off x="1012264" y="138062"/>
            <a:ext cx="7968449" cy="878670"/>
          </a:xfrm>
        </p:spPr>
        <p:txBody>
          <a:bodyPr/>
          <a:lstStyle/>
          <a:p>
            <a:r>
              <a:rPr lang="en-CA" sz="2800"/>
              <a:t>Questions de discussion: </a:t>
            </a:r>
            <a:r>
              <a:rPr lang="fr-ca" sz="2800" i="0" u="none" baseline="0"/>
              <a:t>évaluation du succès et production de rapports</a:t>
            </a:r>
            <a:endParaRPr lang="en-US"/>
          </a:p>
        </p:txBody>
      </p:sp>
      <p:sp>
        <p:nvSpPr>
          <p:cNvPr id="3" name="Content Placeholder 2">
            <a:extLst>
              <a:ext uri="{FF2B5EF4-FFF2-40B4-BE49-F238E27FC236}">
                <a16:creationId xmlns:a16="http://schemas.microsoft.com/office/drawing/2014/main" id="{9375E9BA-018B-CB97-A8B0-20DF1EA8D6F6}"/>
              </a:ext>
            </a:extLst>
          </p:cNvPr>
          <p:cNvSpPr>
            <a:spLocks noGrp="1"/>
          </p:cNvSpPr>
          <p:nvPr>
            <p:ph idx="10"/>
          </p:nvPr>
        </p:nvSpPr>
        <p:spPr>
          <a:xfrm>
            <a:off x="1048280" y="1124744"/>
            <a:ext cx="10095440" cy="5160646"/>
          </a:xfrm>
        </p:spPr>
        <p:txBody>
          <a:bodyPr/>
          <a:lstStyle/>
          <a:p>
            <a:pPr>
              <a:spcBef>
                <a:spcPts val="1200"/>
              </a:spcBef>
              <a:spcAft>
                <a:spcPts val="1200"/>
              </a:spcAft>
            </a:pPr>
            <a:r>
              <a:rPr lang="fr-FR" sz="2000" b="1">
                <a:solidFill>
                  <a:schemeClr val="tx1"/>
                </a:solidFill>
                <a:latin typeface="Arial" panose="020B0604020202020204" pitchFamily="34" charset="0"/>
                <a:ea typeface="Calibri" panose="020F0502020204030204" pitchFamily="34" charset="0"/>
              </a:rPr>
              <a:t>Remarques du BDPRH : </a:t>
            </a:r>
            <a:r>
              <a:rPr lang="fr-FR" sz="2000">
                <a:solidFill>
                  <a:schemeClr val="tx1"/>
                </a:solidFill>
                <a:latin typeface="Arial" panose="020B0604020202020204" pitchFamily="34" charset="0"/>
                <a:ea typeface="Calibri" panose="020F0502020204030204" pitchFamily="34" charset="0"/>
              </a:rPr>
              <a:t>En vertu de l’article 21 de la Loi, le SCT rend actuellement compte de l’état de l’équité en matière d’emploi dans l’ensemble de l'administration publique centrale au moyen d’un rapport annuel consolidé. </a:t>
            </a:r>
          </a:p>
          <a:p>
            <a:pPr marL="457200" indent="-457200">
              <a:spcBef>
                <a:spcPts val="1200"/>
              </a:spcBef>
              <a:spcAft>
                <a:spcPts val="1200"/>
              </a:spcAft>
              <a:buFont typeface="+mj-lt"/>
              <a:buAutoNum type="arabicPeriod"/>
            </a:pPr>
            <a:r>
              <a:rPr lang="fr-ca" sz="2000" b="0" i="0" u="none" baseline="0">
                <a:solidFill>
                  <a:schemeClr val="tx1"/>
                </a:solidFill>
                <a:effectLst/>
                <a:latin typeface="Arial" panose="020B0604020202020204" pitchFamily="34" charset="0"/>
                <a:ea typeface="Calibri" panose="020F0502020204030204" pitchFamily="34" charset="0"/>
              </a:rPr>
              <a:t>Comment définiriez-vous et mesureriez-vous la réussite dans le domaine de l’équité en matière d’emploi? </a:t>
            </a:r>
          </a:p>
          <a:p>
            <a:pPr marL="457200" indent="-457200">
              <a:spcBef>
                <a:spcPts val="1200"/>
              </a:spcBef>
              <a:spcAft>
                <a:spcPts val="1200"/>
              </a:spcAft>
              <a:buFont typeface="+mj-lt"/>
              <a:buAutoNum type="arabicPeriod"/>
            </a:pPr>
            <a:r>
              <a:rPr lang="fr-FR" sz="2000">
                <a:solidFill>
                  <a:schemeClr val="tx1"/>
                </a:solidFill>
                <a:effectLst/>
                <a:latin typeface="Arial" panose="020B0604020202020204" pitchFamily="34" charset="0"/>
                <a:ea typeface="Calibri" panose="020F0502020204030204" pitchFamily="34" charset="0"/>
              </a:rPr>
              <a:t>Auriez-vous des préoccupations si la fréquence des rapports (sections quantitative ou narrative) pour les employeurs du secteur privé sous réglementation fédérale était réduite, de sorte qu’elle ne serait plus annuelle, mais trisannuelle? Dans l’affirmative, comment pourrions-nous y répondre?</a:t>
            </a:r>
            <a:endParaRPr lang="fr-ca" sz="2000">
              <a:solidFill>
                <a:schemeClr val="tx1"/>
              </a:solidFill>
              <a:latin typeface="Arial" panose="020B0604020202020204" pitchFamily="34" charset="0"/>
              <a:ea typeface="Calibri" panose="020F0502020204030204" pitchFamily="34" charset="0"/>
            </a:endParaRPr>
          </a:p>
          <a:p>
            <a:pPr marL="457200" indent="-457200">
              <a:spcBef>
                <a:spcPts val="1200"/>
              </a:spcBef>
              <a:spcAft>
                <a:spcPts val="1200"/>
              </a:spcAft>
              <a:buFont typeface="+mj-lt"/>
              <a:buAutoNum type="arabicPeriod"/>
            </a:pPr>
            <a:r>
              <a:rPr lang="fr-FR" sz="2000" b="0" i="0" u="none" baseline="0">
                <a:solidFill>
                  <a:schemeClr val="tx1"/>
                </a:solidFill>
                <a:effectLst/>
                <a:latin typeface="Arial" panose="020B0604020202020204" pitchFamily="34" charset="0"/>
                <a:ea typeface="Calibri" panose="020F0502020204030204" pitchFamily="34" charset="0"/>
              </a:rPr>
              <a:t>Auriez-vous des préoccupations s’il était permis que les données recueillies sur les membres de plus d’un groupe désigné et des sous-groupes soient comprises dans le rapport, aux fins d’adoption d’un point de vue intersectionnel? Dans l’affirmative, comment pourrions-nous y répondre?</a:t>
            </a:r>
            <a:endParaRPr lang="fr-ca" sz="2000" b="0" i="0" u="none" baseline="0">
              <a:solidFill>
                <a:schemeClr val="tx1"/>
              </a:solidFill>
              <a:effectLst/>
              <a:latin typeface="Arial" panose="020B0604020202020204" pitchFamily="34" charset="0"/>
              <a:ea typeface="Calibri" panose="020F0502020204030204" pitchFamily="34" charset="0"/>
            </a:endParaRPr>
          </a:p>
          <a:p>
            <a:endParaRPr lang="en-US">
              <a:solidFill>
                <a:schemeClr val="tx1"/>
              </a:solidFill>
            </a:endParaRPr>
          </a:p>
        </p:txBody>
      </p:sp>
    </p:spTree>
    <p:extLst>
      <p:ext uri="{BB962C8B-B14F-4D97-AF65-F5344CB8AC3E}">
        <p14:creationId xmlns:p14="http://schemas.microsoft.com/office/powerpoint/2010/main" val="399347689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75BC41-AC6A-1545-F3E2-AF8C534F24A9}"/>
              </a:ext>
            </a:extLst>
          </p:cNvPr>
          <p:cNvSpPr>
            <a:spLocks noGrp="1"/>
          </p:cNvSpPr>
          <p:nvPr>
            <p:ph type="sldNum" sz="quarter" idx="12"/>
          </p:nvPr>
        </p:nvSpPr>
        <p:spPr/>
        <p:txBody>
          <a:bodyPr/>
          <a:lstStyle/>
          <a:p>
            <a:fld id="{32D4B517-E49B-41B6-9DBC-23634E0F1CDC}" type="slidenum">
              <a:rPr lang="en-CA" smtClean="0"/>
              <a:t>27</a:t>
            </a:fld>
            <a:endParaRPr lang="en-CA"/>
          </a:p>
        </p:txBody>
      </p:sp>
      <p:sp>
        <p:nvSpPr>
          <p:cNvPr id="4" name="Title 3">
            <a:extLst>
              <a:ext uri="{FF2B5EF4-FFF2-40B4-BE49-F238E27FC236}">
                <a16:creationId xmlns:a16="http://schemas.microsoft.com/office/drawing/2014/main" id="{9C991527-400A-BA75-7890-24F5F77FA679}"/>
              </a:ext>
            </a:extLst>
          </p:cNvPr>
          <p:cNvSpPr>
            <a:spLocks noGrp="1"/>
          </p:cNvSpPr>
          <p:nvPr>
            <p:ph type="title"/>
          </p:nvPr>
        </p:nvSpPr>
        <p:spPr/>
        <p:txBody>
          <a:bodyPr/>
          <a:lstStyle/>
          <a:p>
            <a:r>
              <a:rPr lang="en-CA" sz="2800"/>
              <a:t>Questions de discussion : </a:t>
            </a:r>
            <a:r>
              <a:rPr lang="fr-ca" sz="2800" i="0" u="none" baseline="0"/>
              <a:t>autres</a:t>
            </a:r>
            <a:endParaRPr lang="en-US"/>
          </a:p>
        </p:txBody>
      </p:sp>
      <p:sp>
        <p:nvSpPr>
          <p:cNvPr id="5" name="TextBox 4">
            <a:extLst>
              <a:ext uri="{FF2B5EF4-FFF2-40B4-BE49-F238E27FC236}">
                <a16:creationId xmlns:a16="http://schemas.microsoft.com/office/drawing/2014/main" id="{D06A7068-B56A-2E25-F849-FABBE4A2807F}"/>
              </a:ext>
            </a:extLst>
          </p:cNvPr>
          <p:cNvSpPr txBox="1"/>
          <p:nvPr/>
        </p:nvSpPr>
        <p:spPr>
          <a:xfrm>
            <a:off x="1012265" y="1521844"/>
            <a:ext cx="10265335" cy="3170099"/>
          </a:xfrm>
          <a:prstGeom prst="rect">
            <a:avLst/>
          </a:prstGeom>
          <a:noFill/>
        </p:spPr>
        <p:txBody>
          <a:bodyPr wrap="square">
            <a:spAutoFit/>
          </a:bodyPr>
          <a:lstStyle/>
          <a:p>
            <a:pPr marL="342900" marR="0" lvl="0" indent="-342900" algn="l" rtl="0">
              <a:spcAft>
                <a:spcPts val="2400"/>
              </a:spcAft>
              <a:buFont typeface="+mj-lt"/>
              <a:buAutoNum type="arabicPeriod"/>
            </a:pPr>
            <a:r>
              <a:rPr lang="fr-ca" sz="2000" b="0" i="0" u="none" baseline="0">
                <a:effectLst/>
                <a:latin typeface="Arial" panose="020B0604020202020204" pitchFamily="34" charset="0"/>
                <a:ea typeface="Calibri" panose="020F0502020204030204" pitchFamily="34" charset="0"/>
              </a:rPr>
              <a:t>Avez-vous d’autres suggestions à formuler au gouvernement du Canada concernant la modernisation de la </a:t>
            </a:r>
            <a:r>
              <a:rPr lang="fr-ca" sz="2000" b="0" i="1" u="none" baseline="0">
                <a:effectLst/>
                <a:latin typeface="Arial" panose="020B0604020202020204" pitchFamily="34" charset="0"/>
                <a:ea typeface="Calibri" panose="020F0502020204030204" pitchFamily="34" charset="0"/>
              </a:rPr>
              <a:t>Loi sur l’équité en matière d’emploi </a:t>
            </a:r>
            <a:r>
              <a:rPr lang="fr-ca" sz="2000" b="0" i="0" u="none" baseline="0">
                <a:effectLst/>
                <a:latin typeface="Arial" panose="020B0604020202020204" pitchFamily="34" charset="0"/>
                <a:ea typeface="Calibri" panose="020F0502020204030204" pitchFamily="34" charset="0"/>
              </a:rPr>
              <a:t>en lien avec les thèmes discutés aujourd’hui?</a:t>
            </a:r>
            <a:endParaRPr lang="fr-ca" sz="2000">
              <a:effectLst/>
              <a:latin typeface="Arial" panose="020B0604020202020204" pitchFamily="34" charset="0"/>
              <a:ea typeface="Calibri" panose="020F0502020204030204" pitchFamily="34" charset="0"/>
            </a:endParaRPr>
          </a:p>
          <a:p>
            <a:pPr marL="342900" marR="0" lvl="0" indent="-342900" algn="l" rtl="0">
              <a:spcAft>
                <a:spcPts val="2400"/>
              </a:spcAft>
              <a:buFont typeface="+mj-lt"/>
              <a:buAutoNum type="arabicPeriod"/>
            </a:pPr>
            <a:r>
              <a:rPr lang="fr-ca" sz="2000" b="0" i="0" u="none" baseline="0">
                <a:effectLst/>
                <a:latin typeface="Arial" panose="020B0604020202020204" pitchFamily="34" charset="0"/>
                <a:ea typeface="Calibri" panose="020F0502020204030204" pitchFamily="34" charset="0"/>
              </a:rPr>
              <a:t>Quels seraient les changements les plus importants que l’on devrait apporter pour réaliser des progrès concrets dans le domaine de l’équité en matière d’emploi au cours des prochaines années?</a:t>
            </a:r>
            <a:endParaRPr lang="fr-ca" sz="2000">
              <a:effectLst/>
              <a:latin typeface="Arial" panose="020B0604020202020204" pitchFamily="34" charset="0"/>
              <a:ea typeface="Calibri" panose="020F0502020204030204" pitchFamily="34" charset="0"/>
            </a:endParaRPr>
          </a:p>
          <a:p>
            <a:pPr marL="342900" marR="0" lvl="0" indent="-342900" algn="l" rtl="0">
              <a:spcAft>
                <a:spcPts val="600"/>
              </a:spcAft>
              <a:buFont typeface="+mj-lt"/>
              <a:buAutoNum type="arabicPeriod"/>
            </a:pPr>
            <a:r>
              <a:rPr lang="fr-ca" sz="2000" b="0" i="0" u="none" baseline="0">
                <a:effectLst/>
                <a:latin typeface="Arial" panose="020B0604020202020204" pitchFamily="34" charset="0"/>
                <a:ea typeface="Calibri" panose="020F0502020204030204" pitchFamily="34" charset="0"/>
              </a:rPr>
              <a:t>À l’heure actuelle, y a-t-il des exigences relatives à l’équité en matière d’emploi qui n’ont aucune utilité, selon vous?</a:t>
            </a:r>
          </a:p>
        </p:txBody>
      </p:sp>
    </p:spTree>
    <p:extLst>
      <p:ext uri="{BB962C8B-B14F-4D97-AF65-F5344CB8AC3E}">
        <p14:creationId xmlns:p14="http://schemas.microsoft.com/office/powerpoint/2010/main" val="351632474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28</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p:txBody>
          <a:bodyPr/>
          <a:lstStyle/>
          <a:p>
            <a:r>
              <a:rPr lang="en-CA" sz="2800"/>
              <a:t>Next Steps</a:t>
            </a:r>
            <a:endParaRPr lang="en-US"/>
          </a:p>
        </p:txBody>
      </p:sp>
      <p:sp>
        <p:nvSpPr>
          <p:cNvPr id="5" name="TextBox 4">
            <a:extLst>
              <a:ext uri="{FF2B5EF4-FFF2-40B4-BE49-F238E27FC236}">
                <a16:creationId xmlns:a16="http://schemas.microsoft.com/office/drawing/2014/main" id="{9E86352F-B766-1396-CF01-F2511A0E4004}"/>
              </a:ext>
            </a:extLst>
          </p:cNvPr>
          <p:cNvSpPr txBox="1"/>
          <p:nvPr/>
        </p:nvSpPr>
        <p:spPr>
          <a:xfrm>
            <a:off x="1012265" y="1364673"/>
            <a:ext cx="9967856" cy="2908489"/>
          </a:xfrm>
          <a:prstGeom prst="rect">
            <a:avLst/>
          </a:prstGeom>
          <a:noFill/>
        </p:spPr>
        <p:txBody>
          <a:bodyPr wrap="square">
            <a:spAutoFit/>
          </a:bodyPr>
          <a:lstStyle/>
          <a:p>
            <a:pPr marL="342900" marR="0" lvl="0" indent="-342900" algn="l">
              <a:spcAft>
                <a:spcPts val="600"/>
              </a:spcAft>
              <a:buFont typeface="Arial" panose="020B0604020202020204" pitchFamily="34" charset="0"/>
              <a:buChar char="•"/>
            </a:pPr>
            <a:endParaRPr lang="en-CA" sz="200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CA" sz="2000">
                <a:effectLst/>
                <a:latin typeface="Arial" panose="020B0604020202020204" pitchFamily="34" charset="0"/>
                <a:ea typeface="Calibri" panose="020F0502020204030204" pitchFamily="34" charset="0"/>
              </a:rPr>
              <a:t>Le 31 Juillet – date </a:t>
            </a:r>
            <a:r>
              <a:rPr lang="en-CA" sz="2000" err="1">
                <a:effectLst/>
                <a:latin typeface="Arial" panose="020B0604020202020204" pitchFamily="34" charset="0"/>
                <a:ea typeface="Calibri" panose="020F0502020204030204" pitchFamily="34" charset="0"/>
              </a:rPr>
              <a:t>limite</a:t>
            </a:r>
            <a:r>
              <a:rPr lang="en-CA" sz="2000">
                <a:effectLst/>
                <a:latin typeface="Arial" panose="020B0604020202020204" pitchFamily="34" charset="0"/>
                <a:ea typeface="Calibri" panose="020F0502020204030204" pitchFamily="34" charset="0"/>
              </a:rPr>
              <a:t> </a:t>
            </a:r>
            <a:r>
              <a:rPr lang="en-CA" sz="2000">
                <a:latin typeface="Arial" panose="020B0604020202020204" pitchFamily="34" charset="0"/>
                <a:ea typeface="Calibri" panose="020F0502020204030204" pitchFamily="34" charset="0"/>
              </a:rPr>
              <a:t>du BDPRH pour </a:t>
            </a:r>
            <a:r>
              <a:rPr lang="en-CA" sz="2000" err="1">
                <a:latin typeface="Arial" panose="020B0604020202020204" pitchFamily="34" charset="0"/>
                <a:ea typeface="Calibri" panose="020F0502020204030204" pitchFamily="34" charset="0"/>
              </a:rPr>
              <a:t>soumettre</a:t>
            </a:r>
            <a:r>
              <a:rPr lang="en-CA" sz="2000">
                <a:latin typeface="Arial" panose="020B0604020202020204" pitchFamily="34" charset="0"/>
                <a:ea typeface="Calibri" panose="020F0502020204030204" pitchFamily="34" charset="0"/>
              </a:rPr>
              <a:t> le </a:t>
            </a:r>
            <a:r>
              <a:rPr lang="en-CA" sz="2000" err="1">
                <a:latin typeface="Arial" panose="020B0604020202020204" pitchFamily="34" charset="0"/>
                <a:ea typeface="Calibri" panose="020F0502020204030204" pitchFamily="34" charset="0"/>
              </a:rPr>
              <a:t>sommaire</a:t>
            </a:r>
            <a:r>
              <a:rPr lang="en-CA" sz="2000">
                <a:latin typeface="Arial" panose="020B0604020202020204" pitchFamily="34" charset="0"/>
                <a:ea typeface="Calibri" panose="020F0502020204030204" pitchFamily="34" charset="0"/>
              </a:rPr>
              <a:t> </a:t>
            </a:r>
            <a:r>
              <a:rPr lang="en-CA" sz="2000">
                <a:effectLst/>
                <a:latin typeface="Arial" panose="020B0604020202020204" pitchFamily="34" charset="0"/>
                <a:ea typeface="Calibri" panose="020F0502020204030204" pitchFamily="34" charset="0"/>
              </a:rPr>
              <a:t>“Ce que nous </a:t>
            </a:r>
            <a:r>
              <a:rPr lang="en-CA" sz="2000" err="1">
                <a:effectLst/>
                <a:latin typeface="Arial" panose="020B0604020202020204" pitchFamily="34" charset="0"/>
                <a:ea typeface="Calibri" panose="020F0502020204030204" pitchFamily="34" charset="0"/>
              </a:rPr>
              <a:t>avons</a:t>
            </a:r>
            <a:r>
              <a:rPr lang="en-CA" sz="2000">
                <a:effectLst/>
                <a:latin typeface="Arial" panose="020B0604020202020204" pitchFamily="34" charset="0"/>
                <a:ea typeface="Calibri" panose="020F0502020204030204" pitchFamily="34" charset="0"/>
              </a:rPr>
              <a:t> entendu” au Programme du Travail</a:t>
            </a:r>
          </a:p>
          <a:p>
            <a:pPr marL="342900" marR="0" lvl="0" indent="-342900" algn="l">
              <a:spcAft>
                <a:spcPts val="600"/>
              </a:spcAft>
              <a:buFont typeface="Arial" panose="020B0604020202020204" pitchFamily="34" charset="0"/>
              <a:buChar char="•"/>
            </a:pPr>
            <a:endParaRPr lang="en-CA" sz="200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fr-FR" sz="2000">
                <a:latin typeface="Arial" panose="020B0604020202020204" pitchFamily="34" charset="0"/>
              </a:rPr>
              <a:t>Le Programme du travail utilisera les commentaires reçus lors des consultations pour guider les modifications à apporter à la Loi. </a:t>
            </a:r>
          </a:p>
          <a:p>
            <a:pPr marL="342900" marR="0" lvl="0" indent="-342900" algn="l">
              <a:spcAft>
                <a:spcPts val="600"/>
              </a:spcAft>
              <a:buFont typeface="Arial" panose="020B0604020202020204" pitchFamily="34" charset="0"/>
              <a:buChar char="•"/>
            </a:pPr>
            <a:endParaRPr lang="fr-FR" sz="2000">
              <a:solidFill>
                <a:srgbClr val="333333"/>
              </a:solidFill>
              <a:highlight>
                <a:srgbClr val="FFFFFF"/>
              </a:highlight>
              <a:latin typeface="Noto Sans" panose="020B0502040504020204" pitchFamily="34" charset="0"/>
              <a:ea typeface="Calibri" panose="020F0502020204030204" pitchFamily="34" charset="0"/>
            </a:endParaRPr>
          </a:p>
          <a:p>
            <a:pPr marR="0" lvl="0" algn="ctr">
              <a:spcAft>
                <a:spcPts val="600"/>
              </a:spcAft>
            </a:pPr>
            <a:r>
              <a:rPr lang="en-CA">
                <a:latin typeface="Arial" panose="020B0604020202020204" pitchFamily="34" charset="0"/>
                <a:ea typeface="Calibri" panose="020F0502020204030204" pitchFamily="34" charset="0"/>
              </a:rPr>
              <a:t>MERCI!</a:t>
            </a:r>
            <a:endParaRPr lang="en-CA">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04248557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5C9D8B-CB0B-5B90-FB8E-84E727AD73BF}"/>
              </a:ext>
            </a:extLst>
          </p:cNvPr>
          <p:cNvSpPr>
            <a:spLocks noGrp="1"/>
          </p:cNvSpPr>
          <p:nvPr>
            <p:ph type="sldNum" sz="quarter" idx="12"/>
          </p:nvPr>
        </p:nvSpPr>
        <p:spPr/>
        <p:txBody>
          <a:bodyPr/>
          <a:lstStyle/>
          <a:p>
            <a:fld id="{32D4B517-E49B-41B6-9DBC-23634E0F1CDC}" type="slidenum">
              <a:rPr lang="en-CA" smtClean="0"/>
              <a:t>3</a:t>
            </a:fld>
            <a:endParaRPr lang="en-CA"/>
          </a:p>
        </p:txBody>
      </p:sp>
      <p:sp>
        <p:nvSpPr>
          <p:cNvPr id="4" name="Title 3">
            <a:extLst>
              <a:ext uri="{FF2B5EF4-FFF2-40B4-BE49-F238E27FC236}">
                <a16:creationId xmlns:a16="http://schemas.microsoft.com/office/drawing/2014/main" id="{5A295ED2-8DDD-042F-95F0-A8575D834310}"/>
              </a:ext>
            </a:extLst>
          </p:cNvPr>
          <p:cNvSpPr>
            <a:spLocks noGrp="1"/>
          </p:cNvSpPr>
          <p:nvPr>
            <p:ph type="title"/>
          </p:nvPr>
        </p:nvSpPr>
        <p:spPr/>
        <p:txBody>
          <a:bodyPr/>
          <a:lstStyle/>
          <a:p>
            <a:r>
              <a:rPr lang="en-US"/>
              <a:t>But</a:t>
            </a:r>
          </a:p>
        </p:txBody>
      </p:sp>
      <p:sp>
        <p:nvSpPr>
          <p:cNvPr id="5" name="Content Placeholder 2">
            <a:extLst>
              <a:ext uri="{FF2B5EF4-FFF2-40B4-BE49-F238E27FC236}">
                <a16:creationId xmlns:a16="http://schemas.microsoft.com/office/drawing/2014/main" id="{3CC307A1-7B20-A666-10D1-1F9099175572}"/>
              </a:ext>
            </a:extLst>
          </p:cNvPr>
          <p:cNvSpPr>
            <a:spLocks noGrp="1"/>
          </p:cNvSpPr>
          <p:nvPr>
            <p:ph idx="10"/>
          </p:nvPr>
        </p:nvSpPr>
        <p:spPr>
          <a:xfrm>
            <a:off x="1048280" y="1124744"/>
            <a:ext cx="10095440" cy="4777292"/>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fr-CA" sz="1600">
                <a:solidFill>
                  <a:schemeClr val="tx1"/>
                </a:solidFill>
                <a:latin typeface="Arial"/>
                <a:cs typeface="Arial"/>
              </a:rPr>
              <a:t>Le Bureau de la dirigeante principale des ressources humaines (BDPRH) collabore à nouveau avec le Programme du travail pour soutenir ce processus d’engagement avec les organisations de l'administration publique centrale, en particulier avec </a:t>
            </a:r>
            <a:r>
              <a:rPr lang="fr-FR" sz="1600">
                <a:solidFill>
                  <a:schemeClr val="tx1"/>
                </a:solidFill>
                <a:latin typeface="Arial"/>
                <a:cs typeface="Arial"/>
              </a:rPr>
              <a:t>les réseaux des employés en quête d'équité</a:t>
            </a:r>
            <a:r>
              <a:rPr lang="en-US" sz="1600">
                <a:solidFill>
                  <a:schemeClr val="tx1"/>
                </a:solidFill>
                <a:latin typeface="Arial"/>
                <a:cs typeface="Arial"/>
              </a:rPr>
              <a:t>. </a:t>
            </a:r>
            <a:endParaRPr lang="en-CA" sz="1600">
              <a:solidFill>
                <a:schemeClr val="tx1"/>
              </a:solidFill>
              <a:latin typeface="Arial"/>
              <a:cs typeface="Arial"/>
            </a:endParaRPr>
          </a:p>
          <a:p>
            <a:pPr>
              <a:spcBef>
                <a:spcPts val="0"/>
              </a:spcBef>
            </a:pPr>
            <a:endParaRPr lang="en-CA" sz="1600">
              <a:solidFill>
                <a:schemeClr val="tx1"/>
              </a:solidFill>
              <a:latin typeface="Arial"/>
              <a:cs typeface="Arial"/>
            </a:endParaRPr>
          </a:p>
          <a:p>
            <a:pPr>
              <a:spcBef>
                <a:spcPts val="0"/>
              </a:spcBef>
            </a:pPr>
            <a:r>
              <a:rPr lang="fr-FR" sz="1600">
                <a:solidFill>
                  <a:schemeClr val="tx1"/>
                </a:solidFill>
                <a:latin typeface="Arial"/>
                <a:cs typeface="Arial"/>
              </a:rPr>
              <a:t>Une fois les sessions d'engagement terminées, le BDPRH préparera un rapport de « ce que nous avons entendu » pour résumer les commentaires reçus lors des sessions d'engagement avec les réseaux des employés en quête d'équité, qui sera soumis au Programme du travail.</a:t>
            </a:r>
          </a:p>
          <a:p>
            <a:pPr>
              <a:spcBef>
                <a:spcPts val="0"/>
              </a:spcBef>
            </a:pPr>
            <a:endParaRPr lang="fr-FR" sz="1600">
              <a:solidFill>
                <a:schemeClr val="tx1"/>
              </a:solidFill>
              <a:latin typeface="Arial"/>
              <a:cs typeface="Arial"/>
            </a:endParaRPr>
          </a:p>
          <a:p>
            <a:pPr>
              <a:spcBef>
                <a:spcPts val="0"/>
              </a:spcBef>
            </a:pPr>
            <a:r>
              <a:rPr lang="fr-FR" sz="1600">
                <a:solidFill>
                  <a:schemeClr val="tx1"/>
                </a:solidFill>
                <a:latin typeface="Arial"/>
                <a:cs typeface="Arial"/>
              </a:rPr>
              <a:t>Il y a quatre thèmes de consultation :</a:t>
            </a:r>
          </a:p>
          <a:p>
            <a:pPr marL="342900" indent="-342900">
              <a:spcBef>
                <a:spcPts val="0"/>
              </a:spcBef>
              <a:buFont typeface="+mj-lt"/>
              <a:buAutoNum type="arabicPeriod"/>
            </a:pPr>
            <a:r>
              <a:rPr lang="fr-FR" sz="1600">
                <a:solidFill>
                  <a:schemeClr val="tx1"/>
                </a:solidFill>
                <a:latin typeface="Arial"/>
                <a:cs typeface="Arial"/>
              </a:rPr>
              <a:t>l’actualisation du but, des groupes désignés et de la collecte des données d’enquête;</a:t>
            </a:r>
          </a:p>
          <a:p>
            <a:pPr marL="342900" indent="-342900">
              <a:spcBef>
                <a:spcPts val="0"/>
              </a:spcBef>
              <a:buFont typeface="Arial" panose="020B0604020202020204" pitchFamily="34" charset="0"/>
              <a:buAutoNum type="arabicPeriod"/>
            </a:pPr>
            <a:r>
              <a:rPr lang="fr-FR" sz="1600">
                <a:solidFill>
                  <a:schemeClr val="tx1"/>
                </a:solidFill>
                <a:latin typeface="Arial"/>
                <a:cs typeface="Arial"/>
              </a:rPr>
              <a:t>le soutien aux employés et aux employeurs;</a:t>
            </a:r>
          </a:p>
          <a:p>
            <a:pPr marL="342900" indent="-342900">
              <a:spcBef>
                <a:spcPts val="0"/>
              </a:spcBef>
              <a:buFont typeface="Arial" panose="020B0604020202020204" pitchFamily="34" charset="0"/>
              <a:buAutoNum type="arabicPeriod"/>
            </a:pPr>
            <a:r>
              <a:rPr lang="fr-FR" sz="1600">
                <a:solidFill>
                  <a:schemeClr val="tx1"/>
                </a:solidFill>
                <a:latin typeface="Arial"/>
                <a:cs typeface="Arial"/>
              </a:rPr>
              <a:t>le renforcement de la responsabilisation, de la conformité et de l’application de la loi;</a:t>
            </a:r>
          </a:p>
          <a:p>
            <a:pPr marL="342900" indent="-342900">
              <a:spcBef>
                <a:spcPts val="0"/>
              </a:spcBef>
              <a:buFont typeface="Arial" panose="020B0604020202020204" pitchFamily="34" charset="0"/>
              <a:buAutoNum type="arabicPeriod"/>
            </a:pPr>
            <a:r>
              <a:rPr lang="fr-FR" sz="1600">
                <a:solidFill>
                  <a:schemeClr val="tx1"/>
                </a:solidFill>
                <a:latin typeface="Arial"/>
                <a:cs typeface="Arial"/>
              </a:rPr>
              <a:t>l’amélioration de la reddition de comptes à la population.</a:t>
            </a:r>
            <a:endParaRPr lang="en-CA" sz="1600">
              <a:solidFill>
                <a:schemeClr val="tx1"/>
              </a:solidFill>
              <a:latin typeface="Arial"/>
              <a:cs typeface="Arial"/>
            </a:endParaRPr>
          </a:p>
          <a:p>
            <a:pPr>
              <a:spcBef>
                <a:spcPts val="0"/>
              </a:spcBef>
            </a:pPr>
            <a:endParaRPr lang="en-US" sz="1600">
              <a:solidFill>
                <a:schemeClr val="tx1"/>
              </a:solidFill>
              <a:latin typeface="Arial"/>
              <a:cs typeface="Arial"/>
            </a:endParaRPr>
          </a:p>
          <a:p>
            <a:pPr>
              <a:spcBef>
                <a:spcPts val="0"/>
              </a:spcBef>
            </a:pPr>
            <a:r>
              <a:rPr lang="fr-FR" sz="1600" b="1">
                <a:solidFill>
                  <a:schemeClr val="tx1"/>
                </a:solidFill>
                <a:latin typeface="Arial"/>
                <a:cs typeface="Arial"/>
              </a:rPr>
              <a:t>Nous vous encourageons à répondre à toute question d’intérêt et/ou de pertinence.</a:t>
            </a:r>
            <a:endParaRPr lang="en-CA" sz="1600" b="1">
              <a:solidFill>
                <a:schemeClr val="tx1"/>
              </a:solidFill>
              <a:latin typeface="Arial"/>
              <a:cs typeface="Arial"/>
            </a:endParaRPr>
          </a:p>
          <a:p>
            <a:endParaRPr lang="en-US" sz="1600" b="1">
              <a:solidFill>
                <a:schemeClr val="tx1"/>
              </a:solidFill>
              <a:latin typeface="Arial"/>
              <a:cs typeface="Arial"/>
            </a:endParaRPr>
          </a:p>
          <a:p>
            <a:pPr marL="0" marR="0" fontAlgn="base">
              <a:spcBef>
                <a:spcPts val="0"/>
              </a:spcBef>
              <a:spcAft>
                <a:spcPts val="0"/>
              </a:spcAft>
            </a:pPr>
            <a:r>
              <a:rPr lang="fr-CA" sz="1600" b="1">
                <a:solidFill>
                  <a:srgbClr val="000000"/>
                </a:solidFill>
                <a:effectLst/>
                <a:latin typeface="Arial" panose="020B0604020202020204" pitchFamily="34" charset="0"/>
                <a:ea typeface="Times New Roman" panose="02020603050405020304" pitchFamily="18" charset="0"/>
              </a:rPr>
              <a:t>Les ministères et les organisations, groupes ou individus sont également invités à soumettre des contributions écrites au Programme du travail avant le 31 juillet 2024 par courriel à </a:t>
            </a:r>
            <a:r>
              <a:rPr lang="fr-CA" sz="1600" b="1" u="sng">
                <a:solidFill>
                  <a:srgbClr val="0563C1"/>
                </a:solidFill>
                <a:effectLst/>
                <a:latin typeface="Arial" panose="020B0604020202020204" pitchFamily="34" charset="0"/>
                <a:ea typeface="Times New Roman" panose="02020603050405020304" pitchFamily="18" charset="0"/>
                <a:hlinkClick r:id="rId2"/>
              </a:rPr>
              <a:t>EDSC.LEE-EEA.ESDC@labour-travail.gc.ca</a:t>
            </a:r>
            <a:r>
              <a:rPr lang="fr-CA" sz="1600" b="1">
                <a:effectLst/>
                <a:latin typeface="Arial" panose="020B0604020202020204" pitchFamily="34" charset="0"/>
                <a:ea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60057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D09A52-0C89-A49E-0778-72E958B610FE}"/>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4" name="Title 3">
            <a:extLst>
              <a:ext uri="{FF2B5EF4-FFF2-40B4-BE49-F238E27FC236}">
                <a16:creationId xmlns:a16="http://schemas.microsoft.com/office/drawing/2014/main" id="{F4647604-8D11-B0FA-DA74-ABC4D3783B21}"/>
              </a:ext>
            </a:extLst>
          </p:cNvPr>
          <p:cNvSpPr>
            <a:spLocks noGrp="1"/>
          </p:cNvSpPr>
          <p:nvPr>
            <p:ph type="title"/>
          </p:nvPr>
        </p:nvSpPr>
        <p:spPr>
          <a:xfrm>
            <a:off x="1012265" y="138062"/>
            <a:ext cx="7243976" cy="878670"/>
          </a:xfrm>
        </p:spPr>
        <p:txBody>
          <a:bodyPr>
            <a:normAutofit/>
          </a:bodyPr>
          <a:lstStyle/>
          <a:p>
            <a:pPr algn="l" rtl="0"/>
            <a:r>
              <a:rPr lang="fr-ca" b="0" i="0" u="none" baseline="0"/>
              <a:t>Premier thème </a:t>
            </a:r>
          </a:p>
        </p:txBody>
      </p:sp>
      <p:sp>
        <p:nvSpPr>
          <p:cNvPr id="3" name="Content Placeholder 2">
            <a:extLst>
              <a:ext uri="{FF2B5EF4-FFF2-40B4-BE49-F238E27FC236}">
                <a16:creationId xmlns:a16="http://schemas.microsoft.com/office/drawing/2014/main" id="{2A396D65-0E4D-5498-753B-1C57C87D7355}"/>
              </a:ext>
            </a:extLst>
          </p:cNvPr>
          <p:cNvSpPr>
            <a:spLocks noGrp="1"/>
          </p:cNvSpPr>
          <p:nvPr>
            <p:ph idx="10"/>
          </p:nvPr>
        </p:nvSpPr>
        <p:spPr>
          <a:xfrm>
            <a:off x="845080" y="2013527"/>
            <a:ext cx="10095440" cy="2475346"/>
          </a:xfrm>
        </p:spPr>
        <p:txBody>
          <a:bodyPr/>
          <a:lstStyle/>
          <a:p>
            <a:pPr algn="ctr"/>
            <a:endParaRPr lang="en-CA" sz="4000" b="1"/>
          </a:p>
          <a:p>
            <a:pPr algn="ctr"/>
            <a:r>
              <a:rPr lang="fr-ca" sz="4000" b="1" i="0" u="none" baseline="0"/>
              <a:t>Expansion des groupes désignés </a:t>
            </a:r>
          </a:p>
          <a:p>
            <a:pPr algn="ctr"/>
            <a:r>
              <a:rPr lang="fr-ca" sz="4000" b="1" i="0" u="none" baseline="0"/>
              <a:t>et terminologie</a:t>
            </a:r>
            <a:endParaRPr lang="en-US" sz="4000" b="1"/>
          </a:p>
        </p:txBody>
      </p:sp>
    </p:spTree>
    <p:extLst>
      <p:ext uri="{BB962C8B-B14F-4D97-AF65-F5344CB8AC3E}">
        <p14:creationId xmlns:p14="http://schemas.microsoft.com/office/powerpoint/2010/main" val="137351177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0400FB-C7AF-970E-CD23-77A11B613F51}"/>
              </a:ext>
            </a:extLst>
          </p:cNvPr>
          <p:cNvSpPr>
            <a:spLocks noGrp="1"/>
          </p:cNvSpPr>
          <p:nvPr>
            <p:ph type="sldNum" sz="quarter" idx="12"/>
          </p:nvPr>
        </p:nvSpPr>
        <p:spPr/>
        <p:txBody>
          <a:bodyPr/>
          <a:lstStyle/>
          <a:p>
            <a:fld id="{32D4B517-E49B-41B6-9DBC-23634E0F1CDC}" type="slidenum">
              <a:rPr lang="en-CA" smtClean="0"/>
              <a:t>5</a:t>
            </a:fld>
            <a:endParaRPr lang="en-CA"/>
          </a:p>
        </p:txBody>
      </p:sp>
      <p:sp>
        <p:nvSpPr>
          <p:cNvPr id="4" name="Title 3">
            <a:extLst>
              <a:ext uri="{FF2B5EF4-FFF2-40B4-BE49-F238E27FC236}">
                <a16:creationId xmlns:a16="http://schemas.microsoft.com/office/drawing/2014/main" id="{39B2476C-DBF7-1661-4012-160F1CED7932}"/>
              </a:ext>
            </a:extLst>
          </p:cNvPr>
          <p:cNvSpPr>
            <a:spLocks noGrp="1"/>
          </p:cNvSpPr>
          <p:nvPr>
            <p:ph type="title"/>
          </p:nvPr>
        </p:nvSpPr>
        <p:spPr>
          <a:xfrm>
            <a:off x="1012264" y="138062"/>
            <a:ext cx="8841950" cy="878670"/>
          </a:xfrm>
        </p:spPr>
        <p:txBody>
          <a:bodyPr/>
          <a:lstStyle/>
          <a:p>
            <a:r>
              <a:rPr lang="fr-ca"/>
              <a:t>D</a:t>
            </a:r>
            <a:r>
              <a:rPr lang="fr-ca" sz="2800" i="0" u="none" baseline="0"/>
              <a:t>éfinitions et terminologie</a:t>
            </a:r>
            <a:endParaRPr lang="en-US"/>
          </a:p>
        </p:txBody>
      </p:sp>
      <p:sp>
        <p:nvSpPr>
          <p:cNvPr id="3" name="Content Placeholder 2">
            <a:extLst>
              <a:ext uri="{FF2B5EF4-FFF2-40B4-BE49-F238E27FC236}">
                <a16:creationId xmlns:a16="http://schemas.microsoft.com/office/drawing/2014/main" id="{544784F5-02D2-52B2-6469-F71262247649}"/>
              </a:ext>
            </a:extLst>
          </p:cNvPr>
          <p:cNvSpPr>
            <a:spLocks noGrp="1"/>
          </p:cNvSpPr>
          <p:nvPr>
            <p:ph idx="10"/>
          </p:nvPr>
        </p:nvSpPr>
        <p:spPr>
          <a:xfrm>
            <a:off x="1048280" y="1124744"/>
            <a:ext cx="10095440" cy="583702"/>
          </a:xfrm>
        </p:spPr>
        <p:txBody>
          <a:bodyPr/>
          <a:lstStyle/>
          <a:p>
            <a:pPr marL="0" marR="0" algn="l" rtl="0">
              <a:spcBef>
                <a:spcPts val="600"/>
              </a:spcBef>
              <a:spcAft>
                <a:spcPts val="0"/>
              </a:spcAft>
            </a:pPr>
            <a:r>
              <a:rPr lang="fr-ca" sz="2400" b="1" i="0" u="none" baseline="0">
                <a:solidFill>
                  <a:srgbClr val="000000"/>
                </a:solidFill>
                <a:latin typeface="Arial" panose="020B0604020202020204" pitchFamily="34" charset="0"/>
                <a:ea typeface="Calibri" panose="020F0502020204030204" pitchFamily="34" charset="0"/>
              </a:rPr>
              <a:t>La </a:t>
            </a:r>
            <a:r>
              <a:rPr lang="fr-ca" sz="2400" b="1" u="none" baseline="0">
                <a:solidFill>
                  <a:srgbClr val="000000"/>
                </a:solidFill>
                <a:latin typeface="Arial" panose="020B0604020202020204" pitchFamily="34" charset="0"/>
                <a:ea typeface="Calibri" panose="020F0502020204030204" pitchFamily="34" charset="0"/>
              </a:rPr>
              <a:t>Loi</a:t>
            </a:r>
            <a:r>
              <a:rPr lang="fr-ca" sz="2400" b="1" i="0" u="none" baseline="0">
                <a:solidFill>
                  <a:srgbClr val="000000"/>
                </a:solidFill>
                <a:latin typeface="Arial" panose="020B0604020202020204" pitchFamily="34" charset="0"/>
                <a:ea typeface="Calibri" panose="020F0502020204030204" pitchFamily="34" charset="0"/>
              </a:rPr>
              <a:t> définit actuellement quatre groupes désignés</a:t>
            </a:r>
          </a:p>
        </p:txBody>
      </p:sp>
      <p:sp>
        <p:nvSpPr>
          <p:cNvPr id="5" name="TextBox 4">
            <a:extLst>
              <a:ext uri="{FF2B5EF4-FFF2-40B4-BE49-F238E27FC236}">
                <a16:creationId xmlns:a16="http://schemas.microsoft.com/office/drawing/2014/main" id="{84AB13CA-EAEB-88C7-4D81-B5483B5D1A34}"/>
              </a:ext>
            </a:extLst>
          </p:cNvPr>
          <p:cNvSpPr txBox="1"/>
          <p:nvPr/>
        </p:nvSpPr>
        <p:spPr>
          <a:xfrm>
            <a:off x="1509302" y="1708446"/>
            <a:ext cx="8640000" cy="369332"/>
          </a:xfrm>
          <a:prstGeom prst="rect">
            <a:avLst/>
          </a:prstGeom>
          <a:noFill/>
        </p:spPr>
        <p:txBody>
          <a:bodyPr wrap="square">
            <a:spAutoFit/>
          </a:bodyPr>
          <a:lstStyle/>
          <a:p>
            <a:pPr marR="0" algn="l" rtl="0">
              <a:spcBef>
                <a:spcPts val="0"/>
              </a:spcBef>
              <a:spcAft>
                <a:spcPts val="0"/>
              </a:spcAft>
            </a:pPr>
            <a:r>
              <a:rPr lang="fr-ca" b="1" i="0" u="none" baseline="0">
                <a:effectLst/>
                <a:latin typeface="Arial" panose="020B0604020202020204" pitchFamily="34" charset="0"/>
                <a:ea typeface="Calibri" panose="020F0502020204030204" pitchFamily="34" charset="0"/>
              </a:rPr>
              <a:t>Autochtones :</a:t>
            </a:r>
            <a:r>
              <a:rPr lang="fr-ca" b="0" i="0" u="none" baseline="0">
                <a:effectLst/>
                <a:latin typeface="Arial" panose="020B0604020202020204" pitchFamily="34" charset="0"/>
                <a:ea typeface="Calibri" panose="020F0502020204030204" pitchFamily="34" charset="0"/>
              </a:rPr>
              <a:t> Les Indiens, les Inuit et les Métis</a:t>
            </a:r>
          </a:p>
        </p:txBody>
      </p:sp>
      <p:sp>
        <p:nvSpPr>
          <p:cNvPr id="6" name="TextBox 5">
            <a:extLst>
              <a:ext uri="{FF2B5EF4-FFF2-40B4-BE49-F238E27FC236}">
                <a16:creationId xmlns:a16="http://schemas.microsoft.com/office/drawing/2014/main" id="{A85F00DC-7E8B-A6F0-C461-0E9D59C13F44}"/>
              </a:ext>
            </a:extLst>
          </p:cNvPr>
          <p:cNvSpPr txBox="1"/>
          <p:nvPr/>
        </p:nvSpPr>
        <p:spPr>
          <a:xfrm>
            <a:off x="1509302" y="2335082"/>
            <a:ext cx="8640000" cy="646331"/>
          </a:xfrm>
          <a:prstGeom prst="rect">
            <a:avLst/>
          </a:prstGeom>
          <a:noFill/>
        </p:spPr>
        <p:txBody>
          <a:bodyPr wrap="square">
            <a:spAutoFit/>
          </a:bodyPr>
          <a:lstStyle/>
          <a:p>
            <a:pPr marR="0" algn="l" rtl="0">
              <a:spcBef>
                <a:spcPts val="0"/>
              </a:spcBef>
              <a:spcAft>
                <a:spcPts val="0"/>
              </a:spcAft>
            </a:pPr>
            <a:r>
              <a:rPr lang="fr-ca" b="1" i="0" u="none" baseline="0">
                <a:effectLst/>
                <a:latin typeface="Arial" panose="020B0604020202020204" pitchFamily="34" charset="0"/>
                <a:ea typeface="Calibri" panose="020F0502020204030204" pitchFamily="34" charset="0"/>
              </a:rPr>
              <a:t>Minorités visibles :</a:t>
            </a:r>
            <a:r>
              <a:rPr lang="fr-ca" b="0" i="0" u="none" baseline="0">
                <a:effectLst/>
                <a:latin typeface="Arial" panose="020B0604020202020204" pitchFamily="34" charset="0"/>
                <a:ea typeface="Calibri" panose="020F0502020204030204" pitchFamily="34" charset="0"/>
              </a:rPr>
              <a:t> </a:t>
            </a:r>
            <a:r>
              <a:rPr lang="fr-CA" sz="1800">
                <a:effectLst/>
                <a:latin typeface="Arial" panose="020B0604020202020204" pitchFamily="34" charset="0"/>
                <a:ea typeface="Calibri" panose="020F0502020204030204" pitchFamily="34" charset="0"/>
              </a:rPr>
              <a:t>Font partie des minorités visibles les</a:t>
            </a:r>
            <a:r>
              <a:rPr lang="fr-ca" b="0" i="0" u="none" baseline="0">
                <a:effectLst/>
                <a:latin typeface="Arial" panose="020B0604020202020204" pitchFamily="34" charset="0"/>
                <a:ea typeface="Calibri" panose="020F0502020204030204" pitchFamily="34" charset="0"/>
              </a:rPr>
              <a:t> personnes, autres que les Autochtones, qui ne sont pas de race blanche ou qui n’ont pas la peau blanche</a:t>
            </a:r>
          </a:p>
        </p:txBody>
      </p:sp>
      <p:sp>
        <p:nvSpPr>
          <p:cNvPr id="7" name="TextBox 6">
            <a:extLst>
              <a:ext uri="{FF2B5EF4-FFF2-40B4-BE49-F238E27FC236}">
                <a16:creationId xmlns:a16="http://schemas.microsoft.com/office/drawing/2014/main" id="{0A906718-9A86-BF24-DCF1-D2DDA66A6AA2}"/>
              </a:ext>
            </a:extLst>
          </p:cNvPr>
          <p:cNvSpPr txBox="1"/>
          <p:nvPr/>
        </p:nvSpPr>
        <p:spPr>
          <a:xfrm>
            <a:off x="1509302" y="3179845"/>
            <a:ext cx="8640000" cy="2585323"/>
          </a:xfrm>
          <a:prstGeom prst="rect">
            <a:avLst/>
          </a:prstGeom>
          <a:noFill/>
        </p:spPr>
        <p:txBody>
          <a:bodyPr wrap="square">
            <a:spAutoFit/>
          </a:bodyPr>
          <a:lstStyle/>
          <a:p>
            <a:pPr marR="0" algn="l" rtl="0">
              <a:spcBef>
                <a:spcPts val="0"/>
              </a:spcBef>
              <a:spcAft>
                <a:spcPts val="0"/>
              </a:spcAft>
            </a:pPr>
            <a:r>
              <a:rPr lang="fr-ca" b="1" i="0" u="none" baseline="0">
                <a:effectLst/>
                <a:latin typeface="Arial" panose="020B0604020202020204" pitchFamily="34" charset="0"/>
                <a:ea typeface="Calibri" panose="020F0502020204030204" pitchFamily="34" charset="0"/>
              </a:rPr>
              <a:t>Personnes handicapées :</a:t>
            </a:r>
            <a:r>
              <a:rPr lang="fr-ca" b="0" i="0" u="none" baseline="0">
                <a:effectLst/>
                <a:latin typeface="Arial" panose="020B0604020202020204" pitchFamily="34" charset="0"/>
                <a:ea typeface="Calibri" panose="020F0502020204030204" pitchFamily="34" charset="0"/>
              </a:rPr>
              <a:t> Les personnes qui ont une déficience durable ou récurrente soit de leurs capacités physiques, mentales ou sensorielles, soit d’ordre psychiatrique ou en matière d’apprentissage et :</a:t>
            </a:r>
          </a:p>
          <a:p>
            <a:pPr marL="342900" indent="-342900" algn="l" rtl="0">
              <a:buFont typeface="Arial" panose="020B0604020202020204" pitchFamily="34" charset="0"/>
              <a:buChar char="•"/>
            </a:pPr>
            <a:r>
              <a:rPr lang="fr-ca" b="0" i="0" u="none" baseline="0">
                <a:effectLst/>
                <a:latin typeface="Arial" panose="020B0604020202020204" pitchFamily="34" charset="0"/>
                <a:ea typeface="Calibri" panose="020F0502020204030204" pitchFamily="34" charset="0"/>
              </a:rPr>
              <a:t>soit considèrent qu’elles ont des aptitudes réduites pour exercer un emploi </a:t>
            </a:r>
          </a:p>
          <a:p>
            <a:pPr marL="342900" indent="-342900" algn="l" rtl="0">
              <a:buFont typeface="Arial" panose="020B0604020202020204" pitchFamily="34" charset="0"/>
              <a:buChar char="•"/>
            </a:pPr>
            <a:r>
              <a:rPr lang="fr-ca" b="0" i="0" u="none" baseline="0">
                <a:effectLst/>
                <a:latin typeface="Arial" panose="020B0604020202020204" pitchFamily="34" charset="0"/>
                <a:ea typeface="Calibri" panose="020F0502020204030204" pitchFamily="34" charset="0"/>
              </a:rPr>
              <a:t>soit pensent qu’elles risquent d’être classées dans cette catégorie par leur employeur ou par d’éventuels employeurs en raison d’une telle déficience. </a:t>
            </a:r>
          </a:p>
          <a:p>
            <a:pPr marL="342900" indent="-342900" algn="l" rtl="0">
              <a:buFont typeface="Arial" panose="020B0604020202020204" pitchFamily="34" charset="0"/>
              <a:buChar char="•"/>
            </a:pPr>
            <a:r>
              <a:rPr lang="fr-FR">
                <a:latin typeface="Arial" panose="020B0604020202020204" pitchFamily="34" charset="0"/>
                <a:ea typeface="Calibri" panose="020F0502020204030204" pitchFamily="34" charset="0"/>
              </a:rPr>
              <a:t>l</a:t>
            </a:r>
            <a:r>
              <a:rPr lang="fr-FR" b="0" i="0" u="none" baseline="0">
                <a:effectLst/>
                <a:latin typeface="Arial" panose="020B0604020202020204" pitchFamily="34" charset="0"/>
                <a:ea typeface="Calibri" panose="020F0502020204030204" pitchFamily="34" charset="0"/>
              </a:rPr>
              <a:t>a présente définition vise également </a:t>
            </a:r>
            <a:r>
              <a:rPr lang="fr-ca" b="0" i="0" u="none" baseline="0">
                <a:effectLst/>
                <a:latin typeface="Arial" panose="020B0604020202020204" pitchFamily="34" charset="0"/>
                <a:ea typeface="Calibri" panose="020F0502020204030204" pitchFamily="34" charset="0"/>
              </a:rPr>
              <a:t>les personnes dont les limitations fonctionnelles liées à leur déficience font l’objet de mesures d’adaptation pour leur emploi ou dans leur lieu de travail</a:t>
            </a:r>
          </a:p>
        </p:txBody>
      </p:sp>
      <p:sp>
        <p:nvSpPr>
          <p:cNvPr id="8" name="TextBox 7">
            <a:extLst>
              <a:ext uri="{FF2B5EF4-FFF2-40B4-BE49-F238E27FC236}">
                <a16:creationId xmlns:a16="http://schemas.microsoft.com/office/drawing/2014/main" id="{C2F8598C-C4E5-6F22-945C-25ACAFCF1B06}"/>
              </a:ext>
            </a:extLst>
          </p:cNvPr>
          <p:cNvSpPr txBox="1"/>
          <p:nvPr/>
        </p:nvSpPr>
        <p:spPr>
          <a:xfrm>
            <a:off x="1520000" y="5864929"/>
            <a:ext cx="8640000" cy="369332"/>
          </a:xfrm>
          <a:prstGeom prst="rect">
            <a:avLst/>
          </a:prstGeom>
          <a:noFill/>
        </p:spPr>
        <p:txBody>
          <a:bodyPr wrap="square">
            <a:spAutoFit/>
          </a:bodyPr>
          <a:lstStyle/>
          <a:p>
            <a:r>
              <a:rPr lang="fr-ca" b="1" i="0" u="none" baseline="0">
                <a:latin typeface="Arial" panose="020B0604020202020204" pitchFamily="34" charset="0"/>
                <a:ea typeface="Calibri" panose="020F0502020204030204" pitchFamily="34" charset="0"/>
              </a:rPr>
              <a:t>F</a:t>
            </a:r>
            <a:r>
              <a:rPr lang="fr-ca" b="1" i="0" u="none" baseline="0">
                <a:effectLst/>
                <a:latin typeface="Arial" panose="020B0604020202020204" pitchFamily="34" charset="0"/>
                <a:ea typeface="Calibri" panose="020F0502020204030204" pitchFamily="34" charset="0"/>
              </a:rPr>
              <a:t>emmes</a:t>
            </a:r>
            <a:r>
              <a:rPr lang="fr-ca" b="0" i="0" u="none" baseline="0">
                <a:effectLst/>
                <a:latin typeface="Arial" panose="020B0604020202020204" pitchFamily="34" charset="0"/>
                <a:ea typeface="Calibri" panose="020F0502020204030204" pitchFamily="34" charset="0"/>
              </a:rPr>
              <a:t> (groupe non défini actuellement dans la </a:t>
            </a:r>
            <a:r>
              <a:rPr lang="fr-ca" b="0" u="none" baseline="0">
                <a:effectLst/>
                <a:latin typeface="Arial" panose="020B0604020202020204" pitchFamily="34" charset="0"/>
                <a:ea typeface="Calibri" panose="020F0502020204030204" pitchFamily="34" charset="0"/>
              </a:rPr>
              <a:t>Loi</a:t>
            </a:r>
            <a:r>
              <a:rPr lang="fr-ca" b="0" i="0" u="none" baseline="0">
                <a:effectLst/>
                <a:latin typeface="Arial" panose="020B0604020202020204" pitchFamily="34" charset="0"/>
                <a:ea typeface="Calibri" panose="020F0502020204030204" pitchFamily="34" charset="0"/>
              </a:rPr>
              <a:t>)</a:t>
            </a:r>
          </a:p>
        </p:txBody>
      </p:sp>
    </p:spTree>
    <p:extLst>
      <p:ext uri="{BB962C8B-B14F-4D97-AF65-F5344CB8AC3E}">
        <p14:creationId xmlns:p14="http://schemas.microsoft.com/office/powerpoint/2010/main" val="321537885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 uri="{C183D7F6-B498-43B3-948B-1728B52AA6E4}">
                <adec:decorative xmlns:adec="http://schemas.microsoft.com/office/drawing/2017/decorative" val="0"/>
              </a:ext>
            </a:extLst>
          </p:cNvPr>
          <p:cNvSpPr>
            <a:spLocks noGrp="1"/>
          </p:cNvSpPr>
          <p:nvPr>
            <p:ph type="sldNum" sz="quarter" idx="12"/>
          </p:nvPr>
        </p:nvSpPr>
        <p:spPr/>
        <p:txBody>
          <a:bodyPr/>
          <a:lstStyle/>
          <a:p>
            <a:fld id="{32D4B517-E49B-41B6-9DBC-23634E0F1CDC}" type="slidenum">
              <a:rPr lang="en-CA" smtClean="0"/>
              <a:t>6</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a:xfrm>
            <a:off x="1012264" y="138062"/>
            <a:ext cx="10328526" cy="878670"/>
          </a:xfrm>
        </p:spPr>
        <p:txBody>
          <a:bodyPr/>
          <a:lstStyle/>
          <a:p>
            <a:r>
              <a:rPr lang="fr-FR"/>
              <a:t>Recommandations du groupe de travail : définitions et terminologie</a:t>
            </a:r>
            <a:endParaRPr lang="en-US"/>
          </a:p>
        </p:txBody>
      </p:sp>
      <p:sp>
        <p:nvSpPr>
          <p:cNvPr id="5" name="TextBox 4">
            <a:extLst>
              <a:ext uri="{FF2B5EF4-FFF2-40B4-BE49-F238E27FC236}">
                <a16:creationId xmlns:a16="http://schemas.microsoft.com/office/drawing/2014/main" id="{57DC63CD-71F1-F153-ECC2-934BC3CDE6F0}"/>
              </a:ext>
            </a:extLst>
          </p:cNvPr>
          <p:cNvSpPr txBox="1"/>
          <p:nvPr/>
        </p:nvSpPr>
        <p:spPr>
          <a:xfrm>
            <a:off x="712242" y="1439859"/>
            <a:ext cx="11337015" cy="923330"/>
          </a:xfrm>
          <a:prstGeom prst="rect">
            <a:avLst/>
          </a:prstGeom>
          <a:noFill/>
        </p:spPr>
        <p:txBody>
          <a:bodyPr wrap="square">
            <a:spAutoFit/>
          </a:bodyPr>
          <a:lstStyle/>
          <a:p>
            <a:pPr algn="l" rtl="0"/>
            <a:r>
              <a:rPr lang="fr-ca" b="0" i="0" u="none" baseline="0">
                <a:effectLst/>
                <a:latin typeface="Arial" panose="020B0604020202020204" pitchFamily="34" charset="0"/>
                <a:ea typeface="Calibri" panose="020F0502020204030204" pitchFamily="34" charset="0"/>
              </a:rPr>
              <a:t>Le groupe de travail a trouvé que de nombreuses personnes </a:t>
            </a:r>
            <a:r>
              <a:rPr lang="fr-ca" b="0" i="0" u="none" baseline="0">
                <a:latin typeface="Arial" panose="020B0604020202020204" pitchFamily="34" charset="0"/>
                <a:ea typeface="Calibri" panose="020F0502020204030204" pitchFamily="34" charset="0"/>
              </a:rPr>
              <a:t>estiment </a:t>
            </a:r>
            <a:r>
              <a:rPr lang="fr-ca" b="0" i="0" u="none" baseline="0">
                <a:effectLst/>
                <a:latin typeface="Arial" panose="020B0604020202020204" pitchFamily="34" charset="0"/>
                <a:ea typeface="Calibri" panose="020F0502020204030204" pitchFamily="34" charset="0"/>
              </a:rPr>
              <a:t>que </a:t>
            </a:r>
            <a:r>
              <a:rPr lang="fr-ca" b="1" i="0" u="none" baseline="0">
                <a:effectLst/>
                <a:latin typeface="Arial" panose="020B0604020202020204" pitchFamily="34" charset="0"/>
                <a:ea typeface="Calibri" panose="020F0502020204030204" pitchFamily="34" charset="0"/>
              </a:rPr>
              <a:t>le </a:t>
            </a:r>
            <a:r>
              <a:rPr lang="fr-ca" b="1" i="0" u="none" baseline="0">
                <a:latin typeface="Arial" panose="020B0604020202020204" pitchFamily="34" charset="0"/>
                <a:ea typeface="Calibri" panose="020F0502020204030204" pitchFamily="34" charset="0"/>
              </a:rPr>
              <a:t>langage qui fait référence aux groupes désignés est désuet</a:t>
            </a:r>
            <a:r>
              <a:rPr lang="fr-ca" b="0" i="0" u="none" baseline="0">
                <a:latin typeface="Arial" panose="020B0604020202020204" pitchFamily="34" charset="0"/>
                <a:ea typeface="Calibri" panose="020F0502020204030204" pitchFamily="34" charset="0"/>
              </a:rPr>
              <a:t> et que les </a:t>
            </a:r>
            <a:r>
              <a:rPr lang="fr-ca" b="1" i="0" u="none" baseline="0">
                <a:effectLst/>
                <a:latin typeface="Arial" panose="020B0604020202020204" pitchFamily="34" charset="0"/>
                <a:ea typeface="Calibri" panose="020F0502020204030204" pitchFamily="34" charset="0"/>
              </a:rPr>
              <a:t>groupes actuels ne sont pas représentatifs des diverses communautés</a:t>
            </a:r>
            <a:r>
              <a:rPr lang="fr-ca" b="0" i="0" u="none" baseline="0">
                <a:effectLst/>
                <a:latin typeface="Arial" panose="020B0604020202020204" pitchFamily="34" charset="0"/>
                <a:ea typeface="Calibri" panose="020F0502020204030204" pitchFamily="34" charset="0"/>
              </a:rPr>
              <a:t> présentes sur le marché du travail qui sont confrontées à des obstacles  </a:t>
            </a:r>
            <a:endParaRPr lang="fr-ca" sz="1600">
              <a:effectLst/>
              <a:latin typeface="Arial" panose="020B060402020202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9BF009C4-6D5F-0EDA-C6FB-B3E90C203FCF}"/>
              </a:ext>
            </a:extLst>
          </p:cNvPr>
          <p:cNvSpPr txBox="1"/>
          <p:nvPr/>
        </p:nvSpPr>
        <p:spPr>
          <a:xfrm>
            <a:off x="712241" y="2610442"/>
            <a:ext cx="10297503" cy="3046988"/>
          </a:xfrm>
          <a:prstGeom prst="rect">
            <a:avLst/>
          </a:prstGeom>
          <a:noFill/>
        </p:spPr>
        <p:txBody>
          <a:bodyPr wrap="square" lIns="91440" tIns="45720" rIns="91440" bIns="45720" anchor="t">
            <a:spAutoFit/>
          </a:bodyPr>
          <a:lstStyle/>
          <a:p>
            <a:pPr marL="0" marR="0" algn="l" rtl="0">
              <a:spcBef>
                <a:spcPts val="600"/>
              </a:spcBef>
              <a:spcAft>
                <a:spcPts val="0"/>
              </a:spcAft>
            </a:pPr>
            <a:r>
              <a:rPr lang="fr-ca" b="1" i="0" u="none" baseline="0">
                <a:solidFill>
                  <a:srgbClr val="000000"/>
                </a:solidFill>
                <a:latin typeface="Arial" panose="020B0604020202020204" pitchFamily="34" charset="0"/>
                <a:ea typeface="Calibri" panose="020F0502020204030204" pitchFamily="34" charset="0"/>
              </a:rPr>
              <a:t>Le groupe de travail recommande ce qui suit</a:t>
            </a:r>
            <a:r>
              <a:rPr lang="fr-ca" b="0" i="0" u="none" baseline="0">
                <a:solidFill>
                  <a:srgbClr val="000000"/>
                </a:solidFill>
                <a:latin typeface="Arial" panose="020B0604020202020204" pitchFamily="34" charset="0"/>
                <a:ea typeface="Calibri" panose="020F0502020204030204" pitchFamily="34" charset="0"/>
              </a:rPr>
              <a:t> </a:t>
            </a:r>
            <a:r>
              <a:rPr lang="fr-ca" b="1" i="0" u="none" baseline="0">
                <a:solidFill>
                  <a:srgbClr val="000000"/>
                </a:solidFill>
                <a:latin typeface="Arial" panose="020B0604020202020204" pitchFamily="34" charset="0"/>
                <a:ea typeface="Calibri" panose="020F0502020204030204" pitchFamily="34" charset="0"/>
              </a:rPr>
              <a:t>:</a:t>
            </a:r>
            <a:endParaRPr lang="fr-ca" b="1">
              <a:solidFill>
                <a:srgbClr val="000000"/>
              </a:solidFill>
              <a:effectLst/>
              <a:latin typeface="Arial" panose="020B0604020202020204" pitchFamily="34" charset="0"/>
              <a:ea typeface="Calibri" panose="020F0502020204030204" pitchFamily="34" charset="0"/>
            </a:endParaRPr>
          </a:p>
          <a:p>
            <a:pPr marR="0" lvl="0" algn="l" rtl="0">
              <a:spcBef>
                <a:spcPts val="1200"/>
              </a:spcBef>
              <a:spcAft>
                <a:spcPts val="0"/>
              </a:spcAft>
              <a:tabLst>
                <a:tab pos="228600" algn="l"/>
                <a:tab pos="457200" algn="l"/>
              </a:tabLst>
            </a:pPr>
            <a:r>
              <a:rPr lang="fr-ca" sz="1800" b="0" i="0" u="none" baseline="0">
                <a:latin typeface="Arial" panose="020B0604020202020204" pitchFamily="34" charset="0"/>
                <a:ea typeface="Calibri" panose="020F0502020204030204" pitchFamily="34" charset="0"/>
              </a:rPr>
              <a:t>C</a:t>
            </a:r>
            <a:r>
              <a:rPr lang="fr-ca" sz="1800" b="0" i="0" u="none" baseline="0">
                <a:effectLst/>
                <a:latin typeface="Arial" panose="020B0604020202020204" pitchFamily="34" charset="0"/>
                <a:ea typeface="Calibri" panose="020F0502020204030204" pitchFamily="34" charset="0"/>
              </a:rPr>
              <a:t>réer deux nouveaux groupes désignés pour les travailleurs noirs et les travailleurs de la communauté 2ELGBTQI+</a:t>
            </a:r>
          </a:p>
          <a:p>
            <a:pPr marR="0" lvl="0" algn="l" rtl="0">
              <a:spcBef>
                <a:spcPts val="1200"/>
              </a:spcBef>
              <a:spcAft>
                <a:spcPts val="0"/>
              </a:spcAft>
              <a:tabLst>
                <a:tab pos="228600" algn="l"/>
                <a:tab pos="457200" algn="l"/>
              </a:tabLst>
            </a:pPr>
            <a:r>
              <a:rPr lang="fr-ca" sz="1800" b="0" i="0" u="none" baseline="0">
                <a:latin typeface="Arial" panose="020B0604020202020204" pitchFamily="34" charset="0"/>
                <a:ea typeface="Calibri" panose="020F0502020204030204" pitchFamily="34" charset="0"/>
              </a:rPr>
              <a:t>R</a:t>
            </a:r>
            <a:r>
              <a:rPr lang="fr-ca" sz="1800" b="0" i="0" u="none" baseline="0">
                <a:effectLst/>
                <a:latin typeface="Arial" panose="020B0604020202020204" pitchFamily="34" charset="0"/>
                <a:ea typeface="Calibri" panose="020F0502020204030204" pitchFamily="34" charset="0"/>
              </a:rPr>
              <a:t>emplacer le terme « Autochtones » par « travailleurs autochtones » afin d’utiliser une approche fondée sur les distinctions (Premières Nations, Inuit et Métis)</a:t>
            </a:r>
          </a:p>
          <a:p>
            <a:pPr algn="l" rtl="0"/>
            <a:r>
              <a:rPr lang="fr-ca" sz="1800" b="0" i="0" u="none" baseline="0">
                <a:latin typeface="Arial" panose="020B0604020202020204" pitchFamily="34" charset="0"/>
                <a:ea typeface="Calibri" panose="020F0502020204030204" pitchFamily="34" charset="0"/>
              </a:rPr>
              <a:t>F</a:t>
            </a:r>
            <a:r>
              <a:rPr lang="fr-ca" sz="1800" b="0" i="0" u="none" baseline="0">
                <a:effectLst/>
                <a:latin typeface="Arial" panose="020B0604020202020204" pitchFamily="34" charset="0"/>
                <a:ea typeface="Calibri" panose="020F0502020204030204" pitchFamily="34" charset="0"/>
              </a:rPr>
              <a:t>aire en sorte que les femmes continuent de constituer un groupe visé par l’équité en matière d’emploi</a:t>
            </a:r>
            <a:endParaRPr lang="fr-ca" sz="1800"/>
          </a:p>
          <a:p>
            <a:pPr algn="l" rtl="0"/>
            <a:r>
              <a:rPr lang="fr-ca" sz="1800" b="0" i="0" u="none" baseline="0">
                <a:latin typeface="Arial" panose="020B0604020202020204" pitchFamily="34" charset="0"/>
                <a:ea typeface="Calibri" panose="020F0502020204030204" pitchFamily="34" charset="0"/>
              </a:rPr>
              <a:t>R</a:t>
            </a:r>
            <a:r>
              <a:rPr lang="fr-ca" sz="1800" b="0" i="0" u="none" baseline="0">
                <a:effectLst/>
                <a:latin typeface="Arial" panose="020B0604020202020204" pitchFamily="34" charset="0"/>
                <a:ea typeface="Calibri" panose="020F0502020204030204" pitchFamily="34" charset="0"/>
              </a:rPr>
              <a:t>emplacer le terme « minorités visibles » par « travailleurs racisés »</a:t>
            </a:r>
            <a:endParaRPr lang="fr-ca" sz="1800"/>
          </a:p>
          <a:p>
            <a:pPr marR="0" lvl="0" algn="l" rtl="0">
              <a:spcBef>
                <a:spcPts val="1200"/>
              </a:spcBef>
              <a:spcAft>
                <a:spcPts val="0"/>
              </a:spcAft>
              <a:tabLst>
                <a:tab pos="228600" algn="l"/>
                <a:tab pos="457200" algn="l"/>
              </a:tabLst>
            </a:pPr>
            <a:r>
              <a:rPr lang="fr-ca" sz="1800" b="0" i="0" u="none" baseline="0">
                <a:latin typeface="Arial" panose="020B0604020202020204" pitchFamily="34" charset="0"/>
                <a:ea typeface="Calibri" panose="020F0502020204030204" pitchFamily="34" charset="0"/>
              </a:rPr>
              <a:t>U</a:t>
            </a:r>
            <a:r>
              <a:rPr lang="fr-ca" sz="1800" b="0" i="0" u="none" baseline="0">
                <a:effectLst/>
                <a:latin typeface="Arial" panose="020B0604020202020204" pitchFamily="34" charset="0"/>
                <a:ea typeface="Calibri" panose="020F0502020204030204" pitchFamily="34" charset="0"/>
              </a:rPr>
              <a:t>tiliser la définition du terme « handicap » de la </a:t>
            </a:r>
            <a:r>
              <a:rPr lang="fr-ca" sz="1800" b="0" i="1" u="none" baseline="0">
                <a:effectLst/>
                <a:latin typeface="Arial" panose="020B0604020202020204" pitchFamily="34" charset="0"/>
                <a:ea typeface="Calibri" panose="020F0502020204030204" pitchFamily="34" charset="0"/>
              </a:rPr>
              <a:t>Loi canadienne sur l’accessibilité</a:t>
            </a:r>
          </a:p>
        </p:txBody>
      </p:sp>
      <p:sp>
        <p:nvSpPr>
          <p:cNvPr id="12" name="TextBox 11">
            <a:extLst>
              <a:ext uri="{FF2B5EF4-FFF2-40B4-BE49-F238E27FC236}">
                <a16:creationId xmlns:a16="http://schemas.microsoft.com/office/drawing/2014/main" id="{2F247461-4F16-025D-1B81-C2ACE28F5B90}"/>
              </a:ext>
            </a:extLst>
          </p:cNvPr>
          <p:cNvSpPr txBox="1"/>
          <p:nvPr/>
        </p:nvSpPr>
        <p:spPr>
          <a:xfrm>
            <a:off x="593572" y="5710020"/>
            <a:ext cx="11455685" cy="646331"/>
          </a:xfrm>
          <a:prstGeom prst="rect">
            <a:avLst/>
          </a:prstGeom>
          <a:noFill/>
        </p:spPr>
        <p:txBody>
          <a:bodyPr wrap="square" lIns="91440" tIns="45720" rIns="91440" bIns="45720" anchor="t">
            <a:spAutoFit/>
          </a:bodyPr>
          <a:lstStyle/>
          <a:p>
            <a:pPr algn="ctr" rtl="0"/>
            <a:r>
              <a:rPr lang="fr-ca" b="0" i="0" u="none" baseline="0">
                <a:solidFill>
                  <a:srgbClr val="000000"/>
                </a:solidFill>
                <a:latin typeface="Arial" panose="020B0604020202020204" pitchFamily="34" charset="0"/>
                <a:ea typeface="Calibri" panose="020F0502020204030204" pitchFamily="34" charset="0"/>
              </a:rPr>
              <a:t>En guise de réponse, le </a:t>
            </a:r>
            <a:r>
              <a:rPr lang="fr-ca" b="1" i="0" u="none" baseline="0">
                <a:solidFill>
                  <a:srgbClr val="000000"/>
                </a:solidFill>
                <a:latin typeface="Arial" panose="020B0604020202020204" pitchFamily="34" charset="0"/>
                <a:ea typeface="Calibri" panose="020F0502020204030204" pitchFamily="34" charset="0"/>
              </a:rPr>
              <a:t>gouvernement du Canada a annoncé </a:t>
            </a:r>
            <a:r>
              <a:rPr lang="fr-ca" b="1" i="0" baseline="0">
                <a:solidFill>
                  <a:srgbClr val="000000"/>
                </a:solidFill>
                <a:latin typeface="Arial" panose="020B0604020202020204" pitchFamily="34" charset="0"/>
                <a:ea typeface="Calibri" panose="020F0502020204030204" pitchFamily="34" charset="0"/>
                <a:hlinkClick r:id="rId2"/>
              </a:rPr>
              <a:t>son engagement </a:t>
            </a:r>
            <a:r>
              <a:rPr lang="fr-ca" b="1" i="0" u="none" baseline="0">
                <a:solidFill>
                  <a:srgbClr val="000000"/>
                </a:solidFill>
                <a:latin typeface="Arial" panose="020B0604020202020204" pitchFamily="34" charset="0"/>
                <a:ea typeface="Calibri" panose="020F0502020204030204" pitchFamily="34" charset="0"/>
              </a:rPr>
              <a:t>à mettre en </a:t>
            </a:r>
            <a:r>
              <a:rPr lang="fr-CA" b="1" i="0" u="none" baseline="0">
                <a:solidFill>
                  <a:srgbClr val="000000"/>
                </a:solidFill>
                <a:latin typeface="Arial" panose="020B0604020202020204" pitchFamily="34" charset="0"/>
                <a:ea typeface="Calibri" panose="020F0502020204030204" pitchFamily="34" charset="0"/>
              </a:rPr>
              <a:t>œ</a:t>
            </a:r>
            <a:r>
              <a:rPr lang="fr-ca" b="1" i="0" u="none" baseline="0">
                <a:solidFill>
                  <a:srgbClr val="000000"/>
                </a:solidFill>
                <a:latin typeface="Arial" panose="020B0604020202020204" pitchFamily="34" charset="0"/>
                <a:ea typeface="Calibri" panose="020F0502020204030204" pitchFamily="34" charset="0"/>
              </a:rPr>
              <a:t>uvre les recommandations ci-dessus</a:t>
            </a:r>
            <a:endParaRPr lang="fr-ca"/>
          </a:p>
        </p:txBody>
      </p:sp>
    </p:spTree>
    <p:extLst>
      <p:ext uri="{BB962C8B-B14F-4D97-AF65-F5344CB8AC3E}">
        <p14:creationId xmlns:p14="http://schemas.microsoft.com/office/powerpoint/2010/main" val="23580001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Lst>
          </p:cNvPr>
          <p:cNvSpPr>
            <a:spLocks noGrp="1"/>
          </p:cNvSpPr>
          <p:nvPr>
            <p:ph type="sldNum" sz="quarter" idx="12"/>
          </p:nvPr>
        </p:nvSpPr>
        <p:spPr/>
        <p:txBody>
          <a:bodyPr/>
          <a:lstStyle/>
          <a:p>
            <a:fld id="{32D4B517-E49B-41B6-9DBC-23634E0F1CDC}" type="slidenum">
              <a:rPr lang="en-CA" smtClean="0"/>
              <a:t>7</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kumimoji="0" lang="en-CA" sz="2800" i="0" u="none" strike="noStrike" kern="1200" cap="none" spc="0" normalizeH="0" baseline="0" noProof="0">
                <a:ln>
                  <a:noFill/>
                </a:ln>
                <a:effectLst/>
                <a:uLnTx/>
                <a:uFillTx/>
                <a:latin typeface="Arial"/>
                <a:ea typeface="+mn-ea"/>
                <a:cs typeface="+mn-cs"/>
              </a:rPr>
              <a:t>La </a:t>
            </a:r>
            <a:r>
              <a:rPr kumimoji="0" lang="en-CA" sz="2800" i="0" u="none" strike="noStrike" kern="1200" cap="none" spc="0" normalizeH="0" baseline="0" noProof="0" err="1">
                <a:ln>
                  <a:noFill/>
                </a:ln>
                <a:effectLst/>
                <a:uLnTx/>
                <a:uFillTx/>
                <a:latin typeface="Arial"/>
                <a:ea typeface="+mn-ea"/>
                <a:cs typeface="+mn-cs"/>
              </a:rPr>
              <a:t>loi</a:t>
            </a:r>
            <a:r>
              <a:rPr kumimoji="0" lang="en-CA" sz="2800" i="0" u="none" strike="noStrike" kern="1200" cap="none" spc="0" normalizeH="0" baseline="0" noProof="0">
                <a:ln>
                  <a:noFill/>
                </a:ln>
                <a:effectLst/>
                <a:uLnTx/>
                <a:uFillTx/>
                <a:latin typeface="Arial"/>
                <a:ea typeface="+mn-ea"/>
                <a:cs typeface="+mn-cs"/>
              </a:rPr>
              <a:t> </a:t>
            </a:r>
            <a:r>
              <a:rPr kumimoji="0" lang="en-CA" sz="2800" i="0" u="none" strike="noStrike" kern="1200" cap="none" spc="0" normalizeH="0" baseline="0" noProof="0" err="1">
                <a:ln>
                  <a:noFill/>
                </a:ln>
                <a:effectLst/>
                <a:uLnTx/>
                <a:uFillTx/>
                <a:latin typeface="Arial"/>
                <a:ea typeface="+mn-ea"/>
                <a:cs typeface="+mn-cs"/>
              </a:rPr>
              <a:t>ou</a:t>
            </a:r>
            <a:r>
              <a:rPr kumimoji="0" lang="en-CA" sz="2800" i="0" u="none" strike="noStrike" kern="1200" cap="none" spc="0" normalizeH="0" baseline="0" noProof="0">
                <a:ln>
                  <a:noFill/>
                </a:ln>
                <a:effectLst/>
                <a:uLnTx/>
                <a:uFillTx/>
                <a:latin typeface="Arial"/>
                <a:ea typeface="+mn-ea"/>
                <a:cs typeface="+mn-cs"/>
              </a:rPr>
              <a:t> les </a:t>
            </a:r>
            <a:r>
              <a:rPr kumimoji="0" lang="en-CA" sz="2800" i="0" u="none" strike="noStrike" kern="1200" cap="none" spc="0" normalizeH="0" baseline="0" noProof="0" err="1">
                <a:ln>
                  <a:noFill/>
                </a:ln>
                <a:effectLst/>
                <a:uLnTx/>
                <a:uFillTx/>
                <a:latin typeface="Arial"/>
                <a:ea typeface="+mn-ea"/>
                <a:cs typeface="+mn-cs"/>
              </a:rPr>
              <a:t>règlements</a:t>
            </a:r>
            <a:endParaRPr lang="en-US"/>
          </a:p>
        </p:txBody>
      </p:sp>
      <p:graphicFrame>
        <p:nvGraphicFramePr>
          <p:cNvPr id="3" name="Table 2">
            <a:extLst>
              <a:ext uri="{FF2B5EF4-FFF2-40B4-BE49-F238E27FC236}">
                <a16:creationId xmlns:a16="http://schemas.microsoft.com/office/drawing/2014/main" id="{FC5EE38F-C521-ABA4-0FCF-A10B9FA150C2}"/>
              </a:ext>
            </a:extLst>
          </p:cNvPr>
          <p:cNvGraphicFramePr>
            <a:graphicFrameLocks noGrp="1"/>
          </p:cNvGraphicFramePr>
          <p:nvPr>
            <p:extLst>
              <p:ext uri="{D42A27DB-BD31-4B8C-83A1-F6EECF244321}">
                <p14:modId xmlns:p14="http://schemas.microsoft.com/office/powerpoint/2010/main" val="2080101387"/>
              </p:ext>
            </p:extLst>
          </p:nvPr>
        </p:nvGraphicFramePr>
        <p:xfrm>
          <a:off x="896471" y="1518082"/>
          <a:ext cx="10023063" cy="4302269"/>
        </p:xfrm>
        <a:graphic>
          <a:graphicData uri="http://schemas.openxmlformats.org/drawingml/2006/table">
            <a:tbl>
              <a:tblPr firstRow="1" bandRow="1">
                <a:tableStyleId>{5C22544A-7EE6-4342-B048-85BDC9FD1C3A}</a:tableStyleId>
              </a:tblPr>
              <a:tblGrid>
                <a:gridCol w="4916117">
                  <a:extLst>
                    <a:ext uri="{9D8B030D-6E8A-4147-A177-3AD203B41FA5}">
                      <a16:colId xmlns:a16="http://schemas.microsoft.com/office/drawing/2014/main" val="4026983407"/>
                    </a:ext>
                  </a:extLst>
                </a:gridCol>
                <a:gridCol w="5106946">
                  <a:extLst>
                    <a:ext uri="{9D8B030D-6E8A-4147-A177-3AD203B41FA5}">
                      <a16:colId xmlns:a16="http://schemas.microsoft.com/office/drawing/2014/main" val="2940740896"/>
                    </a:ext>
                  </a:extLst>
                </a:gridCol>
              </a:tblGrid>
              <a:tr h="1366381">
                <a:tc>
                  <a:txBody>
                    <a:bodyPr/>
                    <a:lstStyle/>
                    <a:p>
                      <a:r>
                        <a:rPr lang="en-CA" sz="2800">
                          <a:solidFill>
                            <a:schemeClr val="bg1"/>
                          </a:solidFill>
                          <a:effectLst/>
                        </a:rPr>
                        <a:t>Laisser les définitions dans la loi</a:t>
                      </a:r>
                      <a:endParaRPr lang="en-CA" sz="2800">
                        <a:solidFill>
                          <a:schemeClr val="bg1"/>
                        </a:solidFill>
                      </a:endParaRPr>
                    </a:p>
                  </a:txBody>
                  <a:tcPr/>
                </a:tc>
                <a:tc>
                  <a:txBody>
                    <a:bodyPr/>
                    <a:lstStyle/>
                    <a:p>
                      <a:r>
                        <a:rPr lang="fr-CA" sz="2800" b="1" kern="1200">
                          <a:solidFill>
                            <a:schemeClr val="bg1"/>
                          </a:solidFill>
                          <a:effectLst/>
                          <a:latin typeface="+mn-lt"/>
                          <a:ea typeface="+mn-ea"/>
                          <a:cs typeface="+mn-cs"/>
                        </a:rPr>
                        <a:t>Déplacer les définitions dans le règlement sur l’équité en matière d’emploi</a:t>
                      </a:r>
                      <a:endParaRPr lang="en-CA" sz="2800">
                        <a:solidFill>
                          <a:schemeClr val="bg1"/>
                        </a:solidFill>
                      </a:endParaRPr>
                    </a:p>
                  </a:txBody>
                  <a:tcPr/>
                </a:tc>
                <a:extLst>
                  <a:ext uri="{0D108BD9-81ED-4DB2-BD59-A6C34878D82A}">
                    <a16:rowId xmlns:a16="http://schemas.microsoft.com/office/drawing/2014/main" val="2944784948"/>
                  </a:ext>
                </a:extLst>
              </a:tr>
              <a:tr h="2930669">
                <a:tc>
                  <a:txBody>
                    <a:bodyPr/>
                    <a:lstStyle/>
                    <a:p>
                      <a:endParaRPr lang="en-CA" sz="2800">
                        <a:solidFill>
                          <a:schemeClr val="tx1"/>
                        </a:solidFill>
                        <a:effectLst/>
                      </a:endParaRPr>
                    </a:p>
                    <a:p>
                      <a:r>
                        <a:rPr lang="en-CA" sz="2800">
                          <a:solidFill>
                            <a:schemeClr val="tx1"/>
                          </a:solidFill>
                          <a:effectLst/>
                        </a:rPr>
                        <a:t>procure une stabilité </a:t>
                      </a:r>
                      <a:r>
                        <a:rPr lang="fr-CA" sz="2800" kern="1200">
                          <a:solidFill>
                            <a:schemeClr val="tx1"/>
                          </a:solidFill>
                          <a:effectLst/>
                          <a:latin typeface="+mn-lt"/>
                          <a:ea typeface="+mn-ea"/>
                          <a:cs typeface="+mn-cs"/>
                        </a:rPr>
                        <a:t>car il revient au Parlement d’approuver les modifications</a:t>
                      </a:r>
                      <a:endParaRPr lang="en-US" sz="2800"/>
                    </a:p>
                  </a:txBody>
                  <a:tcPr>
                    <a:solidFill>
                      <a:schemeClr val="accent2">
                        <a:lumMod val="20000"/>
                        <a:lumOff val="80000"/>
                      </a:schemeClr>
                    </a:solidFill>
                  </a:tcPr>
                </a:tc>
                <a:tc>
                  <a:txBody>
                    <a:bodyPr/>
                    <a:lstStyle/>
                    <a:p>
                      <a:pPr marL="0" indent="0">
                        <a:buFont typeface="Arial" panose="020B0604020202020204" pitchFamily="34" charset="0"/>
                        <a:buNone/>
                      </a:pPr>
                      <a:endParaRPr lang="fr-FR" sz="2800">
                        <a:solidFill>
                          <a:schemeClr val="tx1"/>
                        </a:solidFill>
                        <a:effectLst/>
                      </a:endParaRPr>
                    </a:p>
                    <a:p>
                      <a:pPr marL="0" indent="0">
                        <a:buFont typeface="Arial" panose="020B0604020202020204" pitchFamily="34" charset="0"/>
                        <a:buNone/>
                      </a:pPr>
                      <a:r>
                        <a:rPr lang="fr-FR" sz="2800">
                          <a:solidFill>
                            <a:schemeClr val="tx1"/>
                          </a:solidFill>
                          <a:effectLst/>
                        </a:rPr>
                        <a:t>procure une plus grande souplesse pour apporter des mises à jour futures et tenir compte de l’évolution du langage</a:t>
                      </a:r>
                      <a:endParaRPr lang="en-US" sz="2800"/>
                    </a:p>
                  </a:txBody>
                  <a:tcPr>
                    <a:solidFill>
                      <a:schemeClr val="accent2">
                        <a:lumMod val="20000"/>
                        <a:lumOff val="80000"/>
                      </a:schemeClr>
                    </a:solidFill>
                  </a:tcPr>
                </a:tc>
                <a:extLst>
                  <a:ext uri="{0D108BD9-81ED-4DB2-BD59-A6C34878D82A}">
                    <a16:rowId xmlns:a16="http://schemas.microsoft.com/office/drawing/2014/main" val="2796057414"/>
                  </a:ext>
                </a:extLst>
              </a:tr>
            </a:tbl>
          </a:graphicData>
        </a:graphic>
      </p:graphicFrame>
    </p:spTree>
    <p:extLst>
      <p:ext uri="{BB962C8B-B14F-4D97-AF65-F5344CB8AC3E}">
        <p14:creationId xmlns:p14="http://schemas.microsoft.com/office/powerpoint/2010/main" val="376661662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F4B8E1-4037-025B-3B97-46501C32D89F}"/>
              </a:ext>
            </a:extLst>
          </p:cNvPr>
          <p:cNvSpPr>
            <a:spLocks noGrp="1"/>
          </p:cNvSpPr>
          <p:nvPr>
            <p:ph type="sldNum" sz="quarter" idx="12"/>
          </p:nvPr>
        </p:nvSpPr>
        <p:spPr/>
        <p:txBody>
          <a:bodyPr/>
          <a:lstStyle/>
          <a:p>
            <a:fld id="{32D4B517-E49B-41B6-9DBC-23634E0F1CDC}" type="slidenum">
              <a:rPr lang="en-CA" smtClean="0"/>
              <a:t>8</a:t>
            </a:fld>
            <a:endParaRPr lang="en-CA"/>
          </a:p>
        </p:txBody>
      </p:sp>
      <p:sp>
        <p:nvSpPr>
          <p:cNvPr id="4" name="Title 3">
            <a:extLst>
              <a:ext uri="{FF2B5EF4-FFF2-40B4-BE49-F238E27FC236}">
                <a16:creationId xmlns:a16="http://schemas.microsoft.com/office/drawing/2014/main" id="{BECAAF66-0656-4184-E6F4-BBC9E3FC4599}"/>
              </a:ext>
            </a:extLst>
          </p:cNvPr>
          <p:cNvSpPr>
            <a:spLocks noGrp="1"/>
          </p:cNvSpPr>
          <p:nvPr>
            <p:ph type="title"/>
          </p:nvPr>
        </p:nvSpPr>
        <p:spPr/>
        <p:txBody>
          <a:bodyPr/>
          <a:lstStyle/>
          <a:p>
            <a:r>
              <a:rPr lang="en-CA" sz="2800"/>
              <a:t>Questions de discussion : </a:t>
            </a:r>
            <a:r>
              <a:rPr lang="en-CA" sz="2800" err="1"/>
              <a:t>définitions</a:t>
            </a:r>
            <a:r>
              <a:rPr lang="en-CA" sz="2800"/>
              <a:t> et </a:t>
            </a:r>
            <a:r>
              <a:rPr lang="en-CA" sz="2800" err="1"/>
              <a:t>terminologie</a:t>
            </a:r>
            <a:endParaRPr lang="en-US"/>
          </a:p>
        </p:txBody>
      </p:sp>
      <p:sp>
        <p:nvSpPr>
          <p:cNvPr id="3" name="Content Placeholder 2">
            <a:extLst>
              <a:ext uri="{FF2B5EF4-FFF2-40B4-BE49-F238E27FC236}">
                <a16:creationId xmlns:a16="http://schemas.microsoft.com/office/drawing/2014/main" id="{F523F6F7-56F0-643E-17D9-10F67EB5663D}"/>
              </a:ext>
            </a:extLst>
          </p:cNvPr>
          <p:cNvSpPr>
            <a:spLocks noGrp="1"/>
          </p:cNvSpPr>
          <p:nvPr>
            <p:ph idx="10"/>
          </p:nvPr>
        </p:nvSpPr>
        <p:spPr>
          <a:xfrm>
            <a:off x="1048280" y="1300235"/>
            <a:ext cx="10095440" cy="5056116"/>
          </a:xfrm>
        </p:spPr>
        <p:txBody>
          <a:bodyPr lIns="0" tIns="0" rIns="0" bIns="0" anchor="t"/>
          <a:lstStyle/>
          <a:p>
            <a:pPr marR="0" lvl="0">
              <a:spcBef>
                <a:spcPts val="0"/>
              </a:spcBef>
              <a:buSzPct val="100000"/>
            </a:pPr>
            <a:endParaRPr lang="en-US" sz="1800">
              <a:solidFill>
                <a:schemeClr val="tx1"/>
              </a:solidFill>
              <a:effectLst/>
              <a:latin typeface="Arial" panose="020B0604020202020204" pitchFamily="34" charset="0"/>
              <a:ea typeface="Calibri" panose="020F0502020204030204" pitchFamily="34" charset="0"/>
            </a:endParaRPr>
          </a:p>
          <a:p>
            <a:pPr marR="0" lvl="0">
              <a:spcBef>
                <a:spcPts val="0"/>
              </a:spcBef>
              <a:buSzPct val="100000"/>
            </a:pPr>
            <a:r>
              <a:rPr lang="fr-FR" sz="1800">
                <a:solidFill>
                  <a:schemeClr val="tx1"/>
                </a:solidFill>
                <a:effectLst/>
                <a:latin typeface="Arial" panose="020B0604020202020204" pitchFamily="34" charset="0"/>
                <a:ea typeface="Calibri" panose="020F0502020204030204" pitchFamily="34" charset="0"/>
              </a:rPr>
              <a:t>En tenant compte des </a:t>
            </a:r>
            <a:r>
              <a:rPr lang="fr-FR" sz="1800">
                <a:solidFill>
                  <a:schemeClr val="tx1"/>
                </a:solidFill>
                <a:effectLst/>
                <a:latin typeface="Arial" panose="020B0604020202020204" pitchFamily="34" charset="0"/>
                <a:ea typeface="Calibri" panose="020F0502020204030204" pitchFamily="34" charset="0"/>
                <a:hlinkClick r:id="rId3"/>
              </a:rPr>
              <a:t>engagements</a:t>
            </a:r>
            <a:r>
              <a:rPr lang="fr-FR" sz="1800">
                <a:solidFill>
                  <a:schemeClr val="tx1"/>
                </a:solidFill>
                <a:effectLst/>
                <a:latin typeface="Arial" panose="020B0604020202020204" pitchFamily="34" charset="0"/>
                <a:ea typeface="Calibri" panose="020F0502020204030204" pitchFamily="34" charset="0"/>
              </a:rPr>
              <a:t> initiaux du gouvernement :</a:t>
            </a:r>
          </a:p>
          <a:p>
            <a:pPr marL="342900" marR="0" lvl="0" indent="-342900">
              <a:spcBef>
                <a:spcPts val="0"/>
              </a:spcBef>
              <a:buSzPct val="100000"/>
              <a:buAutoNum type="arabicPeriod"/>
            </a:pPr>
            <a:endParaRPr lang="fr-FR" sz="180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buSzPct val="100000"/>
              <a:buAutoNum type="arabicPeriod"/>
              <a:tabLst>
                <a:tab pos="712788" algn="l"/>
              </a:tabLst>
            </a:pPr>
            <a:r>
              <a:rPr lang="fr-ca" sz="2000">
                <a:solidFill>
                  <a:schemeClr val="tx1"/>
                </a:solidFill>
                <a:latin typeface="Calibri"/>
                <a:ea typeface="Calibri"/>
                <a:cs typeface="Calibri"/>
              </a:rPr>
              <a:t>Comment</a:t>
            </a:r>
            <a:r>
              <a:rPr lang="fr-ca" sz="2000" b="0" i="0" u="none" baseline="0">
                <a:solidFill>
                  <a:schemeClr val="tx1"/>
                </a:solidFill>
                <a:effectLst/>
                <a:latin typeface="Calibri"/>
                <a:ea typeface="Calibri"/>
                <a:cs typeface="Calibri"/>
              </a:rPr>
              <a:t> définiriez-vous ce groupe </a:t>
            </a:r>
            <a:r>
              <a:rPr lang="fr-ca" sz="2000">
                <a:solidFill>
                  <a:schemeClr val="tx1"/>
                </a:solidFill>
                <a:latin typeface="Calibri"/>
                <a:ea typeface="Calibri"/>
                <a:cs typeface="Calibri"/>
              </a:rPr>
              <a:t>désigné?</a:t>
            </a:r>
          </a:p>
          <a:p>
            <a:pPr marL="342900" indent="-342900">
              <a:buSzPct val="100000"/>
              <a:buAutoNum type="arabicPeriod"/>
              <a:tabLst>
                <a:tab pos="712788" algn="l"/>
              </a:tabLst>
            </a:pPr>
            <a:endParaRPr lang="fr-ca" sz="2000">
              <a:solidFill>
                <a:schemeClr val="tx1"/>
              </a:solidFill>
              <a:latin typeface="Calibri"/>
              <a:ea typeface="Calibri"/>
              <a:cs typeface="Calibri"/>
            </a:endParaRPr>
          </a:p>
          <a:p>
            <a:pPr marL="342900" indent="-342900">
              <a:buSzPct val="100000"/>
              <a:buAutoNum type="arabicPeriod"/>
              <a:tabLst>
                <a:tab pos="712788" algn="l"/>
              </a:tabLst>
            </a:pPr>
            <a:r>
              <a:rPr lang="fr-ca" sz="2000">
                <a:solidFill>
                  <a:schemeClr val="tx1"/>
                </a:solidFill>
                <a:latin typeface="Calibri"/>
                <a:ea typeface="Calibri"/>
                <a:cs typeface="Calibri"/>
              </a:rPr>
              <a:t>Y</a:t>
            </a:r>
            <a:r>
              <a:rPr lang="fr-CA" sz="2000">
                <a:solidFill>
                  <a:schemeClr val="tx1"/>
                </a:solidFill>
                <a:latin typeface="Calibri"/>
                <a:ea typeface="Calibri"/>
                <a:cs typeface="Calibri"/>
              </a:rPr>
              <a:t> a-t-il d’autres groupes qui devraient être examinés de plus près et considérés comme des groupes désignés en vertu de la Loi? Dans l’affirmative, quels sont ces groupes et pourquoi?</a:t>
            </a:r>
          </a:p>
          <a:p>
            <a:pPr marL="342900" indent="-342900">
              <a:buSzPct val="100000"/>
              <a:buAutoNum type="arabicPeriod"/>
              <a:tabLst>
                <a:tab pos="712788" algn="l"/>
              </a:tabLst>
            </a:pPr>
            <a:endParaRPr lang="fr-CA" sz="2000">
              <a:solidFill>
                <a:schemeClr val="tx1"/>
              </a:solidFill>
              <a:latin typeface="Calibri"/>
              <a:ea typeface="Calibri"/>
              <a:cs typeface="Calibri"/>
            </a:endParaRPr>
          </a:p>
          <a:p>
            <a:pPr marL="342900" indent="-342900">
              <a:buSzPct val="100000"/>
              <a:buAutoNum type="arabicPeriod"/>
              <a:tabLst>
                <a:tab pos="712788" algn="l"/>
              </a:tabLst>
            </a:pPr>
            <a:r>
              <a:rPr lang="fr-CA" sz="2000">
                <a:solidFill>
                  <a:schemeClr val="tx1"/>
                </a:solidFill>
                <a:latin typeface="Calibri"/>
                <a:ea typeface="Calibri"/>
                <a:cs typeface="Calibri"/>
              </a:rPr>
              <a:t>Conserveriez-vous</a:t>
            </a:r>
            <a:r>
              <a:rPr lang="fr-CA" sz="2000" b="0" u="none" baseline="0">
                <a:solidFill>
                  <a:schemeClr val="tx1"/>
                </a:solidFill>
                <a:latin typeface="Calibri"/>
                <a:ea typeface="Calibri"/>
                <a:cs typeface="Calibri"/>
              </a:rPr>
              <a:t> les définitions des groupes désignés dans la Loi, où elles se trouvent </a:t>
            </a:r>
            <a:r>
              <a:rPr lang="fr-CA" sz="2000" b="0" i="0" u="none" baseline="0">
                <a:solidFill>
                  <a:schemeClr val="tx1"/>
                </a:solidFill>
                <a:latin typeface="Calibri"/>
                <a:ea typeface="Calibri"/>
                <a:cs typeface="Calibri"/>
              </a:rPr>
              <a:t>actuellement, ou les intégreriez-vous au Règlement? Pourquoi?</a:t>
            </a:r>
            <a:endParaRPr lang="fr-CA" sz="2000">
              <a:solidFill>
                <a:schemeClr val="tx1"/>
              </a:solidFill>
              <a:latin typeface="Calibri"/>
              <a:ea typeface="Calibri"/>
              <a:cs typeface="Calibri"/>
            </a:endParaRPr>
          </a:p>
          <a:p>
            <a:pPr lvl="1">
              <a:spcBef>
                <a:spcPts val="1200"/>
              </a:spcBef>
              <a:buSzPct val="100000"/>
              <a:buAutoNum type="arabicPeriod"/>
              <a:tabLst>
                <a:tab pos="712788" algn="l"/>
              </a:tabLst>
            </a:pPr>
            <a:endParaRPr lang="fr-ca" sz="1800" b="0" i="0" u="none" baseline="0">
              <a:solidFill>
                <a:schemeClr val="tx1"/>
              </a:solidFill>
              <a:effectLst/>
              <a:latin typeface="Arial" panose="020B0604020202020204" pitchFamily="34" charset="0"/>
              <a:ea typeface="Calibri" panose="020F0502020204030204" pitchFamily="34" charset="0"/>
              <a:cs typeface="Arial"/>
            </a:endParaRPr>
          </a:p>
          <a:p>
            <a:pPr marR="0" lvl="0">
              <a:spcBef>
                <a:spcPts val="0"/>
              </a:spcBef>
              <a:buSzPct val="100000"/>
            </a:pPr>
            <a:endParaRPr lang="en-US" sz="1600">
              <a:solidFill>
                <a:schemeClr val="tx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4275610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900D19-EDD2-185B-4E3C-9E3C70BC66D0}"/>
              </a:ext>
            </a:extLst>
          </p:cNvPr>
          <p:cNvSpPr>
            <a:spLocks noGrp="1"/>
          </p:cNvSpPr>
          <p:nvPr>
            <p:ph type="sldNum" sz="quarter" idx="12"/>
          </p:nvPr>
        </p:nvSpPr>
        <p:spPr/>
        <p:txBody>
          <a:bodyPr/>
          <a:lstStyle/>
          <a:p>
            <a:fld id="{32D4B517-E49B-41B6-9DBC-23634E0F1CDC}" type="slidenum">
              <a:rPr lang="en-CA" smtClean="0"/>
              <a:t>9</a:t>
            </a:fld>
            <a:endParaRPr lang="en-CA"/>
          </a:p>
        </p:txBody>
      </p:sp>
      <p:sp>
        <p:nvSpPr>
          <p:cNvPr id="4" name="Title 3">
            <a:extLst>
              <a:ext uri="{FF2B5EF4-FFF2-40B4-BE49-F238E27FC236}">
                <a16:creationId xmlns:a16="http://schemas.microsoft.com/office/drawing/2014/main" id="{0BC01F41-1CE3-66EE-8B50-9D3516C42657}"/>
              </a:ext>
            </a:extLst>
          </p:cNvPr>
          <p:cNvSpPr>
            <a:spLocks noGrp="1"/>
          </p:cNvSpPr>
          <p:nvPr>
            <p:ph type="title"/>
          </p:nvPr>
        </p:nvSpPr>
        <p:spPr/>
        <p:txBody>
          <a:bodyPr/>
          <a:lstStyle/>
          <a:p>
            <a:r>
              <a:rPr lang="fr-ca"/>
              <a:t>C</a:t>
            </a:r>
            <a:r>
              <a:rPr lang="fr-ca" sz="2800" i="0" u="none" baseline="0"/>
              <a:t>ollecte des données de sondage</a:t>
            </a:r>
            <a:endParaRPr lang="en-US"/>
          </a:p>
        </p:txBody>
      </p:sp>
      <p:sp>
        <p:nvSpPr>
          <p:cNvPr id="7" name="Arrow: Pentagon 6">
            <a:extLst>
              <a:ext uri="{FF2B5EF4-FFF2-40B4-BE49-F238E27FC236}">
                <a16:creationId xmlns:a16="http://schemas.microsoft.com/office/drawing/2014/main" id="{C7EDCE28-5577-CF4E-2BDE-AEAD07366A3A}"/>
              </a:ext>
              <a:ext uri="{C183D7F6-B498-43B3-948B-1728B52AA6E4}">
                <adec:decorative xmlns:adec="http://schemas.microsoft.com/office/drawing/2017/decorative" val="1"/>
              </a:ext>
            </a:extLst>
          </p:cNvPr>
          <p:cNvSpPr/>
          <p:nvPr/>
        </p:nvSpPr>
        <p:spPr>
          <a:xfrm>
            <a:off x="715466" y="1509346"/>
            <a:ext cx="4697339" cy="4543467"/>
          </a:xfrm>
          <a:prstGeom prst="homePlate">
            <a:avLst/>
          </a:prstGeom>
          <a:noFill/>
          <a:ln w="76200">
            <a:solidFill>
              <a:schemeClr val="accent3"/>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D456734A-F0B6-8BA3-9F49-FC0164DF8B63}"/>
              </a:ext>
            </a:extLst>
          </p:cNvPr>
          <p:cNvSpPr txBox="1"/>
          <p:nvPr/>
        </p:nvSpPr>
        <p:spPr>
          <a:xfrm>
            <a:off x="857759" y="2136033"/>
            <a:ext cx="3188202" cy="3539430"/>
          </a:xfrm>
          <a:prstGeom prst="rect">
            <a:avLst/>
          </a:prstGeom>
          <a:noFill/>
        </p:spPr>
        <p:txBody>
          <a:bodyPr wrap="square" lIns="91440" tIns="45720" rIns="91440" bIns="45720" anchor="t">
            <a:spAutoFit/>
          </a:bodyPr>
          <a:lstStyle/>
          <a:p>
            <a:pPr marL="0" marR="0" algn="l" rtl="0">
              <a:spcBef>
                <a:spcPts val="0"/>
              </a:spcBef>
              <a:spcAft>
                <a:spcPts val="0"/>
              </a:spcAft>
            </a:pPr>
            <a:r>
              <a:rPr lang="fr-CA" sz="1600">
                <a:effectLst/>
                <a:latin typeface="Arial" panose="020B0604020202020204" pitchFamily="34" charset="0"/>
                <a:ea typeface="Calibri" panose="020F0502020204030204" pitchFamily="34" charset="0"/>
              </a:rPr>
              <a:t>La Loi en vigueur exige que les employeurs, aux fins de la mise en œuvre de l’équité en matière d’emploi, </a:t>
            </a:r>
            <a:r>
              <a:rPr lang="fr-CA" sz="1600" b="1">
                <a:effectLst/>
                <a:latin typeface="Arial" panose="020B0604020202020204" pitchFamily="34" charset="0"/>
                <a:ea typeface="Calibri" panose="020F0502020204030204" pitchFamily="34" charset="0"/>
              </a:rPr>
              <a:t>recueillent et analysent des renseignements sur l’effectif </a:t>
            </a:r>
            <a:r>
              <a:rPr lang="fr-CA" sz="1600">
                <a:effectLst/>
                <a:latin typeface="Arial" panose="020B0604020202020204" pitchFamily="34" charset="0"/>
                <a:ea typeface="Calibri" panose="020F0502020204030204" pitchFamily="34" charset="0"/>
              </a:rPr>
              <a:t>(y compris des renseignements recueillis au moyen du questionnaire d’enquête sur l’effectif, aussi connu sous le nom de sondage de déclaration volontaire) </a:t>
            </a:r>
            <a:r>
              <a:rPr lang="fr-CA" sz="1600" b="1">
                <a:effectLst/>
                <a:latin typeface="Arial" panose="020B0604020202020204" pitchFamily="34" charset="0"/>
                <a:ea typeface="Calibri" panose="020F0502020204030204" pitchFamily="34" charset="0"/>
              </a:rPr>
              <a:t>afin</a:t>
            </a:r>
            <a:r>
              <a:rPr lang="fr-CA" sz="1600">
                <a:effectLst/>
                <a:latin typeface="Arial" panose="020B0604020202020204" pitchFamily="34" charset="0"/>
                <a:ea typeface="Calibri" panose="020F0502020204030204" pitchFamily="34" charset="0"/>
              </a:rPr>
              <a:t> </a:t>
            </a:r>
            <a:r>
              <a:rPr lang="fr-CA" sz="1600" b="1">
                <a:effectLst/>
                <a:latin typeface="Arial" panose="020B0604020202020204" pitchFamily="34" charset="0"/>
                <a:ea typeface="Calibri" panose="020F0502020204030204" pitchFamily="34" charset="0"/>
              </a:rPr>
              <a:t>de déterminer dans quelle mesure les groupes désignés sont sous-représentés</a:t>
            </a:r>
            <a:endParaRPr lang="fr-ca" sz="1600" b="1">
              <a:effectLst/>
              <a:ea typeface="Calibri" panose="020F0502020204030204" pitchFamily="34" charset="0"/>
            </a:endParaRPr>
          </a:p>
        </p:txBody>
      </p:sp>
      <p:sp>
        <p:nvSpPr>
          <p:cNvPr id="6" name="Arrow: Pentagon 5">
            <a:extLst>
              <a:ext uri="{FF2B5EF4-FFF2-40B4-BE49-F238E27FC236}">
                <a16:creationId xmlns:a16="http://schemas.microsoft.com/office/drawing/2014/main" id="{CF5CC21E-0835-2665-A8EA-9A2CF54F00A0}"/>
              </a:ext>
              <a:ext uri="{C183D7F6-B498-43B3-948B-1728B52AA6E4}">
                <adec:decorative xmlns:adec="http://schemas.microsoft.com/office/drawing/2017/decorative" val="1"/>
              </a:ext>
            </a:extLst>
          </p:cNvPr>
          <p:cNvSpPr/>
          <p:nvPr/>
        </p:nvSpPr>
        <p:spPr>
          <a:xfrm flipH="1">
            <a:off x="4464951" y="1161563"/>
            <a:ext cx="7266519" cy="1088074"/>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9" name="TextBox 8">
            <a:extLst>
              <a:ext uri="{FF2B5EF4-FFF2-40B4-BE49-F238E27FC236}">
                <a16:creationId xmlns:a16="http://schemas.microsoft.com/office/drawing/2014/main" id="{918E4BDC-6EC5-6A71-647B-879B216A6693}"/>
              </a:ext>
            </a:extLst>
          </p:cNvPr>
          <p:cNvSpPr txBox="1"/>
          <p:nvPr/>
        </p:nvSpPr>
        <p:spPr>
          <a:xfrm>
            <a:off x="6092843" y="1243148"/>
            <a:ext cx="5456176" cy="738664"/>
          </a:xfrm>
          <a:prstGeom prst="rect">
            <a:avLst/>
          </a:prstGeom>
          <a:noFill/>
        </p:spPr>
        <p:txBody>
          <a:bodyPr wrap="square" lIns="91440" tIns="45720" rIns="91440" bIns="45720" anchor="t">
            <a:spAutoFit/>
          </a:bodyPr>
          <a:lstStyle/>
          <a:p>
            <a:pPr marL="0" marR="0" algn="r" rtl="0">
              <a:spcBef>
                <a:spcPts val="0"/>
              </a:spcBef>
              <a:spcAft>
                <a:spcPts val="0"/>
              </a:spcAft>
            </a:pPr>
            <a:r>
              <a:rPr lang="fr-FR" sz="1400" i="0" u="none" baseline="0">
                <a:effectLst/>
                <a:latin typeface="Arial" panose="020B0604020202020204" pitchFamily="34" charset="0"/>
                <a:ea typeface="Calibri" panose="020F0502020204030204" pitchFamily="34" charset="0"/>
              </a:rPr>
              <a:t>Le questionnaire d’enquête sur l’effectif </a:t>
            </a:r>
            <a:r>
              <a:rPr lang="fr-FR" sz="1400" b="1" i="0" u="none" baseline="0">
                <a:effectLst/>
                <a:latin typeface="Arial" panose="020B0604020202020204" pitchFamily="34" charset="0"/>
                <a:ea typeface="Calibri" panose="020F0502020204030204" pitchFamily="34" charset="0"/>
              </a:rPr>
              <a:t>n'est tenu de recueillir que des données sur les Autochtones, les personnes handicapées et les membres des minorités visibles</a:t>
            </a:r>
            <a:endParaRPr lang="fr-ca" sz="1400" b="0" i="0" u="none" baseline="0">
              <a:effectLst/>
              <a:latin typeface="Arial" panose="020B0604020202020204" pitchFamily="34" charset="0"/>
              <a:ea typeface="Calibri" panose="020F0502020204030204" pitchFamily="34" charset="0"/>
            </a:endParaRPr>
          </a:p>
        </p:txBody>
      </p:sp>
      <p:sp>
        <p:nvSpPr>
          <p:cNvPr id="5" name="Arrow: Pentagon 4">
            <a:extLst>
              <a:ext uri="{FF2B5EF4-FFF2-40B4-BE49-F238E27FC236}">
                <a16:creationId xmlns:a16="http://schemas.microsoft.com/office/drawing/2014/main" id="{49C0A4B2-7269-A14A-668C-848D18942E0E}"/>
              </a:ext>
              <a:ext uri="{C183D7F6-B498-43B3-948B-1728B52AA6E4}">
                <adec:decorative xmlns:adec="http://schemas.microsoft.com/office/drawing/2017/decorative" val="1"/>
              </a:ext>
            </a:extLst>
          </p:cNvPr>
          <p:cNvSpPr/>
          <p:nvPr/>
        </p:nvSpPr>
        <p:spPr>
          <a:xfrm flipH="1">
            <a:off x="4886539" y="2358434"/>
            <a:ext cx="6844932" cy="1370935"/>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1" name="TextBox 10">
            <a:extLst>
              <a:ext uri="{FF2B5EF4-FFF2-40B4-BE49-F238E27FC236}">
                <a16:creationId xmlns:a16="http://schemas.microsoft.com/office/drawing/2014/main" id="{1D63F070-DF56-C0AB-4D41-E289843419FE}"/>
              </a:ext>
            </a:extLst>
          </p:cNvPr>
          <p:cNvSpPr txBox="1"/>
          <p:nvPr/>
        </p:nvSpPr>
        <p:spPr>
          <a:xfrm>
            <a:off x="5587179" y="2351403"/>
            <a:ext cx="5969915" cy="1384995"/>
          </a:xfrm>
          <a:prstGeom prst="rect">
            <a:avLst/>
          </a:prstGeom>
          <a:noFill/>
        </p:spPr>
        <p:txBody>
          <a:bodyPr wrap="square" lIns="91440" tIns="45720" rIns="91440" bIns="45720" anchor="t">
            <a:spAutoFit/>
          </a:bodyPr>
          <a:lstStyle/>
          <a:p>
            <a:pPr marL="0" marR="0" algn="r" rtl="0">
              <a:spcBef>
                <a:spcPts val="0"/>
              </a:spcBef>
              <a:spcAft>
                <a:spcPts val="0"/>
              </a:spcAft>
            </a:pPr>
            <a:r>
              <a:rPr lang="fr-ca" sz="1400" b="1" i="0" u="none" baseline="0">
                <a:effectLst/>
                <a:latin typeface="Arial" panose="020B0604020202020204" pitchFamily="34" charset="0"/>
                <a:ea typeface="Calibri" panose="020F0502020204030204" pitchFamily="34" charset="0"/>
              </a:rPr>
              <a:t>Les femmes ne sont pas visées par les pratiques en matière de déclaration volontaire</a:t>
            </a:r>
            <a:r>
              <a:rPr lang="fr-ca" sz="1400" b="0" i="0" u="none" baseline="0">
                <a:effectLst/>
                <a:latin typeface="Arial" panose="020B0604020202020204" pitchFamily="34" charset="0"/>
                <a:ea typeface="Calibri" panose="020F0502020204030204" pitchFamily="34" charset="0"/>
              </a:rPr>
              <a:t>, </a:t>
            </a:r>
            <a:r>
              <a:rPr lang="fr-FR" sz="1400" b="0" i="0" u="none" baseline="0">
                <a:effectLst/>
                <a:latin typeface="Arial" panose="020B0604020202020204" pitchFamily="34" charset="0"/>
                <a:ea typeface="Calibri" panose="020F0502020204030204" pitchFamily="34" charset="0"/>
              </a:rPr>
              <a:t>ce qui signifie que les employeurs peuvent utiliser d’autres sources, comme les données administratives (p. ex. par l’entremise d’un système de paye), pour identifier les femmes, et ce afin de satisfaire aux exigences en matière de collecte de données et d’analyse de l’effectif </a:t>
            </a:r>
            <a:endParaRPr lang="fr-ca" sz="1400" b="0" i="0" u="none" baseline="0">
              <a:effectLst/>
              <a:latin typeface="Arial" panose="020B0604020202020204" pitchFamily="34" charset="0"/>
              <a:ea typeface="Calibri" panose="020F0502020204030204" pitchFamily="34" charset="0"/>
            </a:endParaRPr>
          </a:p>
        </p:txBody>
      </p:sp>
      <p:sp>
        <p:nvSpPr>
          <p:cNvPr id="10" name="Arrow: Pentagon 9">
            <a:extLst>
              <a:ext uri="{FF2B5EF4-FFF2-40B4-BE49-F238E27FC236}">
                <a16:creationId xmlns:a16="http://schemas.microsoft.com/office/drawing/2014/main" id="{0E837679-F65D-3602-DBFC-245DF03EFE80}"/>
              </a:ext>
              <a:ext uri="{C183D7F6-B498-43B3-948B-1728B52AA6E4}">
                <adec:decorative xmlns:adec="http://schemas.microsoft.com/office/drawing/2017/decorative" val="1"/>
              </a:ext>
            </a:extLst>
          </p:cNvPr>
          <p:cNvSpPr/>
          <p:nvPr/>
        </p:nvSpPr>
        <p:spPr>
          <a:xfrm flipH="1">
            <a:off x="4886539" y="3880140"/>
            <a:ext cx="6844932" cy="1271491"/>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2" name="TextBox 11">
            <a:extLst>
              <a:ext uri="{FF2B5EF4-FFF2-40B4-BE49-F238E27FC236}">
                <a16:creationId xmlns:a16="http://schemas.microsoft.com/office/drawing/2014/main" id="{1FE657E7-DDD9-835F-42E9-4F893E533F02}"/>
              </a:ext>
            </a:extLst>
          </p:cNvPr>
          <p:cNvSpPr txBox="1"/>
          <p:nvPr/>
        </p:nvSpPr>
        <p:spPr>
          <a:xfrm>
            <a:off x="6092843" y="4000502"/>
            <a:ext cx="5513919" cy="954107"/>
          </a:xfrm>
          <a:prstGeom prst="rect">
            <a:avLst/>
          </a:prstGeom>
          <a:noFill/>
        </p:spPr>
        <p:txBody>
          <a:bodyPr wrap="square" lIns="91440" tIns="45720" rIns="91440" bIns="45720" anchor="t">
            <a:spAutoFit/>
          </a:bodyPr>
          <a:lstStyle/>
          <a:p>
            <a:pPr marL="0" marR="0" algn="l" rtl="0">
              <a:spcBef>
                <a:spcPts val="0"/>
              </a:spcBef>
              <a:spcAft>
                <a:spcPts val="0"/>
              </a:spcAft>
            </a:pPr>
            <a:r>
              <a:rPr lang="fr-ca" sz="1400" b="0" i="0" u="none" baseline="0">
                <a:effectLst/>
                <a:latin typeface="Arial" panose="020B0604020202020204" pitchFamily="34" charset="0"/>
                <a:ea typeface="Calibri" panose="020F0502020204030204" pitchFamily="34" charset="0"/>
              </a:rPr>
              <a:t>Selon la Loi et le Règlement, les renseignements recueillis, </a:t>
            </a:r>
            <a:r>
              <a:rPr lang="fr-CA" sz="1400">
                <a:effectLst/>
                <a:latin typeface="Arial" panose="020B0604020202020204" pitchFamily="34" charset="0"/>
                <a:ea typeface="Calibri" panose="020F0502020204030204" pitchFamily="34" charset="0"/>
              </a:rPr>
              <a:t>y compris au moyen du questionnaire d’enquête sur l’effectif</a:t>
            </a:r>
            <a:r>
              <a:rPr lang="fr-ca" sz="1400" b="0" i="0" u="none" baseline="0">
                <a:effectLst/>
                <a:latin typeface="Arial" panose="020B0604020202020204" pitchFamily="34" charset="0"/>
                <a:ea typeface="Calibri" panose="020F0502020204030204" pitchFamily="34" charset="0"/>
              </a:rPr>
              <a:t>, </a:t>
            </a:r>
            <a:r>
              <a:rPr lang="fr-ca" sz="1400" b="1" i="0" u="none" baseline="0">
                <a:effectLst/>
                <a:latin typeface="Arial" panose="020B0604020202020204" pitchFamily="34" charset="0"/>
                <a:ea typeface="Calibri" panose="020F0502020204030204" pitchFamily="34" charset="0"/>
              </a:rPr>
              <a:t>sont confidentiels </a:t>
            </a:r>
            <a:r>
              <a:rPr lang="fr-ca" sz="1400" b="0" i="0" u="none" baseline="0">
                <a:effectLst/>
                <a:latin typeface="Arial" panose="020B0604020202020204" pitchFamily="34" charset="0"/>
                <a:ea typeface="Calibri" panose="020F0502020204030204" pitchFamily="34" charset="0"/>
              </a:rPr>
              <a:t>et </a:t>
            </a:r>
            <a:r>
              <a:rPr lang="fr-ca" sz="1400" b="1" i="0" u="none" baseline="0">
                <a:effectLst/>
                <a:latin typeface="Arial" panose="020B0604020202020204" pitchFamily="34" charset="0"/>
                <a:ea typeface="Calibri" panose="020F0502020204030204" pitchFamily="34" charset="0"/>
              </a:rPr>
              <a:t>ne doivent être utilisés que pour permettre à l’employeur de remplir ses obligations </a:t>
            </a:r>
            <a:r>
              <a:rPr lang="fr-ca" sz="1400" b="0" i="0" u="none" baseline="0">
                <a:effectLst/>
                <a:latin typeface="Arial" panose="020B0604020202020204" pitchFamily="34" charset="0"/>
                <a:ea typeface="Calibri" panose="020F0502020204030204" pitchFamily="34" charset="0"/>
              </a:rPr>
              <a:t>en vertu de la Loi</a:t>
            </a:r>
            <a:endParaRPr lang="fr-ca" sz="1400"/>
          </a:p>
        </p:txBody>
      </p:sp>
      <p:sp>
        <p:nvSpPr>
          <p:cNvPr id="13" name="Arrow: Pentagon 12">
            <a:extLst>
              <a:ext uri="{FF2B5EF4-FFF2-40B4-BE49-F238E27FC236}">
                <a16:creationId xmlns:a16="http://schemas.microsoft.com/office/drawing/2014/main" id="{AA747A1D-F52F-0B95-DF09-F08AA18F5CE5}"/>
              </a:ext>
              <a:ext uri="{C183D7F6-B498-43B3-948B-1728B52AA6E4}">
                <adec:decorative xmlns:adec="http://schemas.microsoft.com/office/drawing/2017/decorative" val="1"/>
              </a:ext>
            </a:extLst>
          </p:cNvPr>
          <p:cNvSpPr/>
          <p:nvPr/>
        </p:nvSpPr>
        <p:spPr>
          <a:xfrm flipH="1">
            <a:off x="4538204" y="5261838"/>
            <a:ext cx="7215673" cy="1016482"/>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14" name="TextBox 13">
            <a:extLst>
              <a:ext uri="{FF2B5EF4-FFF2-40B4-BE49-F238E27FC236}">
                <a16:creationId xmlns:a16="http://schemas.microsoft.com/office/drawing/2014/main" id="{6D1CCD68-0FB4-AD98-36FC-5F110AD9BC6F}"/>
              </a:ext>
            </a:extLst>
          </p:cNvPr>
          <p:cNvSpPr txBox="1"/>
          <p:nvPr/>
        </p:nvSpPr>
        <p:spPr>
          <a:xfrm>
            <a:off x="6150586" y="5612529"/>
            <a:ext cx="5456176" cy="307777"/>
          </a:xfrm>
          <a:prstGeom prst="rect">
            <a:avLst/>
          </a:prstGeom>
          <a:noFill/>
        </p:spPr>
        <p:txBody>
          <a:bodyPr wrap="square" lIns="91440" tIns="45720" rIns="91440" bIns="45720" anchor="t">
            <a:spAutoFit/>
          </a:bodyPr>
          <a:lstStyle/>
          <a:p>
            <a:pPr algn="r" rtl="0"/>
            <a:r>
              <a:rPr lang="fr-FR" sz="1400" b="1" i="0" u="none" baseline="0">
                <a:effectLst/>
                <a:latin typeface="Arial" panose="020B0604020202020204" pitchFamily="34" charset="0"/>
                <a:ea typeface="Calibri" panose="020F0502020204030204" pitchFamily="34" charset="0"/>
              </a:rPr>
              <a:t>Le langage sur le consentement n’est pas explicite dans la Loi</a:t>
            </a:r>
            <a:endParaRPr lang="fr-ca" sz="1400" b="1" i="0" u="none" baseline="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373075243"/>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3d9d5743364208b4b7729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BBCB07D787428D439B0E0E430918D71F" ma:contentTypeVersion="22" ma:contentTypeDescription="Create a new document." ma:contentTypeScope="" ma:versionID="a4af89b30a6bd0652fe48b035e488b92">
  <xsd:schema xmlns:xsd="http://www.w3.org/2001/XMLSchema" xmlns:xs="http://www.w3.org/2001/XMLSchema" xmlns:p="http://schemas.microsoft.com/office/2006/metadata/properties" xmlns:ns2="d44d19f8-59b5-4198-bc96-87a4a52442ca" xmlns:ns3="0b3289e9-42db-4571-8ed8-633ad9a1f4cf" targetNamespace="http://schemas.microsoft.com/office/2006/metadata/properties" ma:root="true" ma:fieldsID="b7fba5ad7a15cff0362c8b53e67b81de" ns2:_="" ns3:_="">
    <xsd:import namespace="d44d19f8-59b5-4198-bc96-87a4a52442ca"/>
    <xsd:import namespace="0b3289e9-42db-4571-8ed8-633ad9a1f4c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Tags" minOccurs="0"/>
                <xsd:element ref="ns3:Note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2:SharedWithUsers" minOccurs="0"/>
                <xsd:element ref="ns2:SharedWithDetails" minOccurs="0"/>
                <xsd:element ref="ns3:MediaServiceLocation" minOccurs="0"/>
                <xsd:element ref="ns3:MediaServiceSearchProperties" minOccurs="0"/>
                <xsd:element ref="ns3:Sign_x002d_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d19f8-59b5-4198-bc96-87a4a52442c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0" nillable="true" ma:displayName="Taxonomy Catch All Column" ma:hidden="true" ma:list="{27643688-7764-432c-b808-41e6bad98a69}" ma:internalName="TaxCatchAll" ma:showField="CatchAllData" ma:web="d44d19f8-59b5-4198-bc96-87a4a52442ca">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3289e9-42db-4571-8ed8-633ad9a1f4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Tags" ma:index="14" nillable="true" ma:displayName="Tags" ma:format="Dropdown" ma:internalName="Tags">
      <xsd:simpleType>
        <xsd:restriction base="dms:Text">
          <xsd:maxLength value="255"/>
        </xsd:restriction>
      </xsd:simpleType>
    </xsd:element>
    <xsd:element name="Notes" ma:index="15" nillable="true" ma:displayName="Notes" ma:format="Dropdown" ma:internalName="Notes">
      <xsd:simpleType>
        <xsd:restriction base="dms:Text">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6"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Sign_x002d_offstatus" ma:index="28" nillable="true" ma:displayName="Sign-off status" ma:format="Dropdown" ma:internalName="Sign_x002d_offstatus">
      <xsd:simpleType>
        <xsd:restriction base="dms:Choice">
          <xsd:enumeration value="Out for response"/>
          <xsd:enumeration value="In progress"/>
          <xsd:enumeration value="Completed"/>
          <xsd:enumeration value="Blocked/escalated"/>
          <xsd:enumeration value="For Revie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haredWithUsers xmlns="d44d19f8-59b5-4198-bc96-87a4a52442ca">
      <UserInfo>
        <DisplayName>OCHRO-PC-CDI-TA_BDPRH-PC-CDI-AT Members</DisplayName>
        <AccountId>7</AccountId>
        <AccountType/>
      </UserInfo>
      <UserInfo>
        <DisplayName>TBS-SCT_GoldBuild Members</DisplayName>
        <AccountId>12</AccountId>
        <AccountType/>
      </UserInfo>
      <UserInfo>
        <DisplayName>Seraphin, Gregory</DisplayName>
        <AccountId>42</AccountId>
        <AccountType/>
      </UserInfo>
      <UserInfo>
        <DisplayName>SharingLinks.5a812703-8ca7-4114-b991-0791d83305af.Flexible.2e2bd65d-3359-4da6-bdf5-8a980e57d45c</DisplayName>
        <AccountId>288</AccountId>
        <AccountType/>
      </UserInfo>
      <UserInfo>
        <DisplayName>Information Management Operation - Opération de gestion de l'information Members</DisplayName>
        <AccountId>25</AccountId>
        <AccountType/>
      </UserInfo>
      <UserInfo>
        <DisplayName>Meagan Collins-PC</DisplayName>
        <AccountId>192</AccountId>
        <AccountType/>
      </UserInfo>
      <UserInfo>
        <DisplayName>SharingLinks.243d20ee-2744-4ade-b860-4c043364edbf.Flexible.9c195357-6efc-4ca6-9d95-348e7c79036c</DisplayName>
        <AccountId>327</AccountId>
        <AccountType/>
      </UserInfo>
      <UserInfo>
        <DisplayName>Howland, Erin</DisplayName>
        <AccountId>77</AccountId>
        <AccountType/>
      </UserInfo>
      <UserInfo>
        <DisplayName>Lacroix, Josee</DisplayName>
        <AccountId>85</AccountId>
        <AccountType/>
      </UserInfo>
      <UserInfo>
        <DisplayName>Charlebois, Genevieve</DisplayName>
        <AccountId>46</AccountId>
        <AccountType/>
      </UserInfo>
      <UserInfo>
        <DisplayName>Hudon, Nicole</DisplayName>
        <AccountId>103</AccountId>
        <AccountType/>
      </UserInfo>
      <UserInfo>
        <DisplayName>Letendre, Kristine (she, elle)</DisplayName>
        <AccountId>115</AccountId>
        <AccountType/>
      </UserInfo>
      <UserInfo>
        <DisplayName>SharingLinks.3cde40b2-7c3f-4853-8f69-13a50da1723c.OrganizationEdit.864fe83b-7c3e-426f-a9ed-284db1f9b621</DisplayName>
        <AccountId>223</AccountId>
        <AccountType/>
      </UserInfo>
      <UserInfo>
        <DisplayName>Desroches, Madeleine (She, Elle)</DisplayName>
        <AccountId>36</AccountId>
        <AccountType/>
      </UserInfo>
      <UserInfo>
        <DisplayName>Dakin, Nathalie</DisplayName>
        <AccountId>114</AccountId>
        <AccountType/>
      </UserInfo>
      <UserInfo>
        <DisplayName>Parriag, Natasha (she/her, elle)</DisplayName>
        <AccountId>49</AccountId>
        <AccountType/>
      </UserInfo>
      <UserInfo>
        <DisplayName>Gagnon, Annie</DisplayName>
        <AccountId>27</AccountId>
        <AccountType/>
      </UserInfo>
    </SharedWithUsers>
    <Notes xmlns="0b3289e9-42db-4571-8ed8-633ad9a1f4cf" xsi:nil="true"/>
    <lcf76f155ced4ddcb4097134ff3c332f xmlns="0b3289e9-42db-4571-8ed8-633ad9a1f4cf">
      <Terms xmlns="http://schemas.microsoft.com/office/infopath/2007/PartnerControls"/>
    </lcf76f155ced4ddcb4097134ff3c332f>
    <Sign_x002d_offstatus xmlns="0b3289e9-42db-4571-8ed8-633ad9a1f4cf" xsi:nil="true"/>
    <TaxCatchAll xmlns="d44d19f8-59b5-4198-bc96-87a4a52442ca" xsi:nil="true"/>
    <Tags xmlns="0b3289e9-42db-4571-8ed8-633ad9a1f4cf" xsi:nil="true"/>
    <_dlc_DocId xmlns="d44d19f8-59b5-4198-bc96-87a4a52442ca">F342V4FPPRUA-947288944-70266</_dlc_DocId>
    <_dlc_DocIdUrl xmlns="d44d19f8-59b5-4198-bc96-87a4a52442ca">
      <Url>https://056gc.sharepoint.com/sites/OCHRO-PC-CDI_BDPRH-PC-CDI/_layouts/15/DocIdRedir.aspx?ID=F342V4FPPRUA-947288944-70266</Url>
      <Description>F342V4FPPRUA-947288944-70266</Description>
    </_dlc_DocIdUrl>
  </documentManagement>
</p:properties>
</file>

<file path=customXml/itemProps1.xml><?xml version="1.0" encoding="utf-8"?>
<ds:datastoreItem xmlns:ds="http://schemas.openxmlformats.org/officeDocument/2006/customXml" ds:itemID="{706858A4-4AD3-4593-93E2-6E3FEDB2B569}">
  <ds:schemaRefs>
    <ds:schemaRef ds:uri="http://schemas.microsoft.com/sharepoint/events"/>
  </ds:schemaRefs>
</ds:datastoreItem>
</file>

<file path=customXml/itemProps2.xml><?xml version="1.0" encoding="utf-8"?>
<ds:datastoreItem xmlns:ds="http://schemas.openxmlformats.org/officeDocument/2006/customXml" ds:itemID="{7F8A1777-8E71-44DE-8650-61EDEFC4A73C}">
  <ds:schemaRefs>
    <ds:schemaRef ds:uri="0b3289e9-42db-4571-8ed8-633ad9a1f4cf"/>
    <ds:schemaRef ds:uri="d44d19f8-59b5-4198-bc96-87a4a52442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506CC89-3D78-4B46-B4D2-5C60D16B982A}">
  <ds:schemaRefs>
    <ds:schemaRef ds:uri="http://schemas.microsoft.com/sharepoint/v3/contenttype/forms"/>
  </ds:schemaRefs>
</ds:datastoreItem>
</file>

<file path=customXml/itemProps4.xml><?xml version="1.0" encoding="utf-8"?>
<ds:datastoreItem xmlns:ds="http://schemas.openxmlformats.org/officeDocument/2006/customXml" ds:itemID="{BDFED566-00F0-4A6A-A316-C5593D8B7C3F}">
  <ds:schemaRefs>
    <ds:schemaRef ds:uri="d44d19f8-59b5-4198-bc96-87a4a52442ca"/>
    <ds:schemaRef ds:uri="http://schemas.microsoft.com/office/2006/documentManagement/types"/>
    <ds:schemaRef ds:uri="http://schemas.microsoft.com/office/infopath/2007/PartnerControls"/>
    <ds:schemaRef ds:uri="http://purl.org/dc/elements/1.1/"/>
    <ds:schemaRef ds:uri="0b3289e9-42db-4571-8ed8-633ad9a1f4cf"/>
    <ds:schemaRef ds:uri="http://schemas.openxmlformats.org/package/2006/metadata/core-properties"/>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4725</Words>
  <Application>Microsoft Office PowerPoint</Application>
  <PresentationFormat>Widescreen</PresentationFormat>
  <Paragraphs>264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Modernisation de la Loi sur l’équité en matière d’emploi</vt:lpstr>
      <vt:lpstr>Contexte</vt:lpstr>
      <vt:lpstr>But</vt:lpstr>
      <vt:lpstr>Premier thème </vt:lpstr>
      <vt:lpstr>Définitions et terminologie</vt:lpstr>
      <vt:lpstr>Recommandations du groupe de travail : définitions et terminologie</vt:lpstr>
      <vt:lpstr>La loi ou les règlements</vt:lpstr>
      <vt:lpstr>Questions de discussion : définitions et terminologie</vt:lpstr>
      <vt:lpstr>Collecte des données de sondage</vt:lpstr>
      <vt:lpstr>Recommandations du groupe de travail : collecte des données de sondage</vt:lpstr>
      <vt:lpstr>Questions de discussion : consentement et collecte de données </vt:lpstr>
      <vt:lpstr>Deuxième thème </vt:lpstr>
      <vt:lpstr>Consultations véritables</vt:lpstr>
      <vt:lpstr>Recommandations du groupe de travail : consultations véritables</vt:lpstr>
      <vt:lpstr>Questions de discussion : consultations véritables</vt:lpstr>
      <vt:lpstr>Troisième thème </vt:lpstr>
      <vt:lpstr>Élimination des obstacles et progrès raisonnables </vt:lpstr>
      <vt:lpstr>Recommandation du groupe de travail: Élimination des obstacles et progrès</vt:lpstr>
      <vt:lpstr>Questions de discussion: obstacles</vt:lpstr>
      <vt:lpstr>Surveillance réglementaire, pénalités et plaintes</vt:lpstr>
      <vt:lpstr>Recommandations du groupe de travail : surveillance réglementaire, pénalités et plaintes</vt:lpstr>
      <vt:lpstr>Questions de discussion: surveillance réglementaire et plaintes</vt:lpstr>
      <vt:lpstr>Quatrième thème </vt:lpstr>
      <vt:lpstr>Fréquence des rapports et transparence des données</vt:lpstr>
      <vt:lpstr>Recommandations du groupe de travail : fréquence des rapports et transparence des données</vt:lpstr>
      <vt:lpstr>Questions de discussion: évaluation du succès et production de rapports</vt:lpstr>
      <vt:lpstr>Questions de discussion : autres</vt:lpstr>
      <vt:lpstr>Next Steps</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Gagnon, Annie</cp:lastModifiedBy>
  <cp:revision>3</cp:revision>
  <cp:lastPrinted>2023-04-06T14:04:33Z</cp:lastPrinted>
  <dcterms:created xsi:type="dcterms:W3CDTF">2015-11-06T15:38:40Z</dcterms:created>
  <dcterms:modified xsi:type="dcterms:W3CDTF">2024-06-11T13:27:17Z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MSIP_Label_3d0ca00b-3f0e-465a-aac7-1a6a22fcea40_Enabled">
    <vt:lpwstr>true</vt:lpwstr>
  </property>
  <property fmtid="{D5CDD505-2E9C-101B-9397-08002B2CF9AE}" pid="6" name="MSIP_Label_3d0ca00b-3f0e-465a-aac7-1a6a22fcea40_SetDate">
    <vt:lpwstr>2023-01-18T20:58:21Z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cec8afe0-c19d-4447-8364-7d055a3d09c8</vt:lpwstr>
  </property>
  <property fmtid="{D5CDD505-2E9C-101B-9397-08002B2CF9AE}" pid="11" name="MSIP_Label_3d0ca00b-3f0e-465a-aac7-1a6a22fcea40_ContentBits">
    <vt:lpwstr>1</vt:lpwstr>
  </property>
  <property fmtid="{D5CDD505-2E9C-101B-9397-08002B2CF9AE}" pid="12" name="ContentTypeId">
    <vt:lpwstr>0x010100BBCB07D787428D439B0E0E430918D71F</vt:lpwstr>
  </property>
  <property fmtid="{D5CDD505-2E9C-101B-9397-08002B2CF9AE}" pid="13" name="MediaServiceImageTags">
    <vt:lpwstr/>
  </property>
  <property fmtid="{D5CDD505-2E9C-101B-9397-08002B2CF9AE}" pid="14" name="_dlc_DocIdItemGuid">
    <vt:lpwstr>67357216-30f6-401a-95d9-8801726615b0</vt:lpwstr>
  </property>
</Properties>
</file>