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Montserrat" charset="1" panose="00000500000000000000"/>
      <p:regular r:id="rId32"/>
    </p:embeddedFont>
    <p:embeddedFont>
      <p:font typeface="Montserrat Bold" charset="1" panose="00000800000000000000"/>
      <p:regular r:id="rId33"/>
    </p:embeddedFont>
    <p:embeddedFont>
      <p:font typeface="Arial MT Pro" charset="1" panose="020B0502020202020204"/>
      <p:regular r:id="rId35"/>
    </p:embeddedFont>
    <p:embeddedFont>
      <p:font typeface="Arial MT Pro Bold" charset="1" panose="020B0802020202020204"/>
      <p:regular r:id="rId41"/>
    </p:embeddedFont>
    <p:embeddedFont>
      <p:font typeface="Montserrat Medium" charset="1" panose="00000600000000000000"/>
      <p:regular r:id="rId42"/>
    </p:embeddedFont>
    <p:embeddedFont>
      <p:font typeface="Arimo" charset="1" panose="020B0604020202020204"/>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notesMasters/notesMaster1.xml" Type="http://schemas.openxmlformats.org/officeDocument/2006/relationships/notesMaster"/><Relationship Id="rId3" Target="viewProps.xml" Type="http://schemas.openxmlformats.org/officeDocument/2006/relationships/viewProps"/><Relationship Id="rId30" Target="theme/theme2.xml" Type="http://schemas.openxmlformats.org/officeDocument/2006/relationships/theme"/><Relationship Id="rId31" Target="notesSlides/notesSlide1.xml" Type="http://schemas.openxmlformats.org/officeDocument/2006/relationships/notesSlide"/><Relationship Id="rId32" Target="fonts/font32.fntdata" Type="http://schemas.openxmlformats.org/officeDocument/2006/relationships/font"/><Relationship Id="rId33" Target="fonts/font33.fntdata" Type="http://schemas.openxmlformats.org/officeDocument/2006/relationships/font"/><Relationship Id="rId34" Target="notesSlides/notesSlide2.xml" Type="http://schemas.openxmlformats.org/officeDocument/2006/relationships/notesSlide"/><Relationship Id="rId35" Target="fonts/font35.fntdata" Type="http://schemas.openxmlformats.org/officeDocument/2006/relationships/font"/><Relationship Id="rId36" Target="notesSlides/notesSlide3.xml" Type="http://schemas.openxmlformats.org/officeDocument/2006/relationships/notesSlide"/><Relationship Id="rId37" Target="notesSlides/notesSlide4.xml" Type="http://schemas.openxmlformats.org/officeDocument/2006/relationships/notesSlide"/><Relationship Id="rId38" Target="notesSlides/notesSlide5.xml" Type="http://schemas.openxmlformats.org/officeDocument/2006/relationships/notesSlide"/><Relationship Id="rId39" Target="notesSlides/notesSlide6.xml" Type="http://schemas.openxmlformats.org/officeDocument/2006/relationships/notesSlide"/><Relationship Id="rId4" Target="theme/theme1.xml" Type="http://schemas.openxmlformats.org/officeDocument/2006/relationships/theme"/><Relationship Id="rId40" Target="notesSlides/notesSlide7.xml" Type="http://schemas.openxmlformats.org/officeDocument/2006/relationships/notesSlide"/><Relationship Id="rId41" Target="fonts/font41.fntdata" Type="http://schemas.openxmlformats.org/officeDocument/2006/relationships/font"/><Relationship Id="rId42" Target="fonts/font42.fntdata" Type="http://schemas.openxmlformats.org/officeDocument/2006/relationships/font"/><Relationship Id="rId43" Target="notesSlides/notesSlide8.xml" Type="http://schemas.openxmlformats.org/officeDocument/2006/relationships/notesSlide"/><Relationship Id="rId44" Target="notesSlides/notesSlide9.xml" Type="http://schemas.openxmlformats.org/officeDocument/2006/relationships/notesSlide"/><Relationship Id="rId45" Target="notesSlides/notesSlide10.xml" Type="http://schemas.openxmlformats.org/officeDocument/2006/relationships/notesSlide"/><Relationship Id="rId46" Target="notesSlides/notesSlide11.xml" Type="http://schemas.openxmlformats.org/officeDocument/2006/relationships/notesSlide"/><Relationship Id="rId47" Target="notesSlides/notesSlide12.xml" Type="http://schemas.openxmlformats.org/officeDocument/2006/relationships/notesSlide"/><Relationship Id="rId48" Target="notesSlides/notesSlide13.xml" Type="http://schemas.openxmlformats.org/officeDocument/2006/relationships/notesSlide"/><Relationship Id="rId49" Target="notesSlides/notesSlide14.xml" Type="http://schemas.openxmlformats.org/officeDocument/2006/relationships/notesSlide"/><Relationship Id="rId5" Target="tableStyles.xml" Type="http://schemas.openxmlformats.org/officeDocument/2006/relationships/tableStyles"/><Relationship Id="rId50" Target="notesSlides/notesSlide15.xml" Type="http://schemas.openxmlformats.org/officeDocument/2006/relationships/notesSlide"/><Relationship Id="rId51" Target="notesSlides/notesSlide16.xml" Type="http://schemas.openxmlformats.org/officeDocument/2006/relationships/notesSlide"/><Relationship Id="rId52" Target="notesSlides/notesSlide17.xml" Type="http://schemas.openxmlformats.org/officeDocument/2006/relationships/notesSlide"/><Relationship Id="rId53" Target="notesSlides/notesSlide18.xml" Type="http://schemas.openxmlformats.org/officeDocument/2006/relationships/notesSlide"/><Relationship Id="rId54" Target="notesSlides/notesSlide19.xml" Type="http://schemas.openxmlformats.org/officeDocument/2006/relationships/notesSlide"/><Relationship Id="rId55" Target="notesSlides/notesSlide20.xml" Type="http://schemas.openxmlformats.org/officeDocument/2006/relationships/notesSlide"/><Relationship Id="rId56" Target="fonts/font56.fntdata" Type="http://schemas.openxmlformats.org/officeDocument/2006/relationships/font"/><Relationship Id="rId57" Target="notesSlides/notesSlide21.xml" Type="http://schemas.openxmlformats.org/officeDocument/2006/relationships/notesSlide"/><Relationship Id="rId58" Target="notesSlides/notesSlide22.xml" Type="http://schemas.openxmlformats.org/officeDocument/2006/relationships/notesSlide"/><Relationship Id="rId59" Target="notesSlides/notesSlide23.xml" Type="http://schemas.openxmlformats.org/officeDocument/2006/relationships/note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Welcome everyone to our last Circle session on Self-Compassion and Neuroplasticity.</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Maintenant que nous sommes bien échauffés, faisons un tour de table et demandons à chacun de nous de partager les progrès réalisés depuis la semaine n° 4 dans le cadre de notre « action concrète » : Diversité, équité, inclusion et accessibilité : une approche non performative. Votre « action concrète » est un engagement concret que vous avez pris lors de la précédente session du cercle. </a:t>
            </a:r>
          </a:p>
          <a:p>
            <a:r>
              <a:rPr lang="en-US"/>
              <a:t>(1 minute maximum par membre)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Objectif:</a:t>
            </a:r>
          </a:p>
          <a:p>
            <a:r>
              <a:rPr lang="en-US"/>
              <a:t/>
            </a:r>
          </a:p>
          <a:p>
            <a:r>
              <a:rPr lang="en-US"/>
              <a:t>Cette activité invite les participants à réfléchir à ce que la confiance </a:t>
            </a:r>
          </a:p>
          <a:p>
            <a:r>
              <a:rPr lang="en-US"/>
              <a:t>signifie pour eux (au-delà des attentes externes) et à réfléchir à la façon </a:t>
            </a:r>
          </a:p>
          <a:p>
            <a:r>
              <a:rPr lang="en-US"/>
              <a:t>dont ils peuvent diriger avec plus d’authenticité. En identifiant une vérité personnelle et en explorant la façon de vivre en harmonie avec elle, les participants renforcent leur conscience de soi et leur présence de leadership.</a:t>
            </a:r>
          </a:p>
          <a:p>
            <a:r>
              <a:rPr lang="en-US"/>
              <a:t/>
            </a:r>
          </a:p>
          <a:p>
            <a:r>
              <a:rPr lang="en-US"/>
              <a:t>Étape 1 – Réflexion individuelle </a:t>
            </a:r>
          </a:p>
          <a:p>
            <a:r>
              <a:rPr lang="en-US"/>
              <a:t/>
            </a:r>
          </a:p>
          <a:p>
            <a:r>
              <a:rPr lang="en-US"/>
              <a:t>Chaque participant réfléchira aux questions suivantes. </a:t>
            </a:r>
          </a:p>
          <a:p>
            <a:r>
              <a:rPr lang="en-US"/>
              <a:t>Ils peuvent rédiger de courtes notes ou considérer leurs réponses en silence :</a:t>
            </a:r>
          </a:p>
          <a:p>
            <a:r>
              <a:rPr lang="en-US"/>
              <a:t>Quelle vérité ai-je réalisée à propos de mois?</a:t>
            </a:r>
          </a:p>
          <a:p>
            <a:r>
              <a:rPr lang="en-US"/>
              <a:t>Qu’est-ce qui vous donne un sentiment d’appartenance à votre travail ou à votre communauté?</a:t>
            </a:r>
          </a:p>
          <a:p>
            <a:r>
              <a:rPr lang="en-US"/>
              <a:t>Comment pouvez-vous définir la confiance, dans vos propres mots?</a:t>
            </a:r>
          </a:p>
          <a:p>
            <a:r>
              <a:rPr lang="en-US"/>
              <a:t>Une façon intentionnelle de créer un espace pour votre voix (vos idées, vos valeurs et votre point de vue) et de vous assurer qu’elle est exprimée avec clarté et confiance dans votre travail ou votre leadership est de ______.</a:t>
            </a:r>
          </a:p>
          <a:p>
            <a:r>
              <a:rPr lang="en-US"/>
              <a:t/>
            </a:r>
          </a:p>
          <a:p>
            <a:r>
              <a:rPr lang="en-US"/>
              <a:t>Étape 2 – Discussion en petits groupes</a:t>
            </a:r>
          </a:p>
          <a:p>
            <a:r>
              <a:rPr lang="en-US"/>
              <a:t/>
            </a:r>
          </a:p>
          <a:p>
            <a:r>
              <a:rPr lang="en-US"/>
              <a:t>Invitez les participants à faire part de leurs observations lorsqu’ils sont à l’aise d’en discuter. </a:t>
            </a:r>
          </a:p>
          <a:p>
            <a:r>
              <a:rPr lang="en-US"/>
              <a:t>Questions d’orientation suggérées :</a:t>
            </a:r>
          </a:p>
          <a:p>
            <a:r>
              <a:rPr lang="en-US"/>
              <a:t>Quel message de réflexion vous a le plus interpellé, et pourquoi?</a:t>
            </a:r>
          </a:p>
          <a:p>
            <a:r>
              <a:rPr lang="en-US"/>
              <a:t>Qu’est-ce que cela signifie de diriger avec authenticité dans votre rôle?</a:t>
            </a:r>
          </a:p>
          <a:p>
            <a:r>
              <a:rPr lang="en-US"/>
              <a:t>Comment comptez-vous intégrer votre vérité personnelle et votre voix dans la façon dont vous dirigez chaque jour?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Avant de passer à l'activité suivante, prenez une pause de 5 minutes pour vos corps et vos esprits. </a:t>
            </a:r>
          </a:p>
          <a:p>
            <a:r>
              <a:rPr lang="en-US"/>
              <a:t/>
            </a:r>
          </a:p>
          <a:p>
            <a:r>
              <a:rPr lang="en-US"/>
              <a:t>Buvez de l'eau, allez aux toilettes, faites des étirements– </a:t>
            </a:r>
          </a:p>
          <a:p>
            <a:r>
              <a:rPr lang="en-US"/>
              <a:t>tout ce dont vous avez besoin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 célébration des réalisations, aussi petites soient-elles, joue un rôle important dans le leadership. Nous reconnaissons que chacun est un leader à tous les niveaux. Lorsque nous adoptons une perspective de leader et que nous prenons le temps de reconnaître et de célébrer les réalisations, nous contribuons à créer un environnement positif et à renforcer la résilience de l'équipe.</a:t>
            </a:r>
          </a:p>
          <a:p>
            <a:r>
              <a:rPr lang="en-US"/>
              <a:t/>
            </a:r>
          </a:p>
          <a:p>
            <a:r>
              <a:rPr lang="en-US"/>
              <a:t>Chacun et chacune, à tous les niveaux, peuvent exploiter le pouvoir de la célébration pour favoriser un environnement de travail positif et résilient. Par exemple, les membres d'une équipe peuvent reconnaître les réalisations des unes et des autres lors de réunions régulières, partager des applaudissements ou souligner les réussites lors de réunions d'équipe. </a:t>
            </a:r>
          </a:p>
          <a:p>
            <a:r>
              <a:rPr lang="en-US"/>
              <a:t/>
            </a:r>
          </a:p>
          <a:p>
            <a:r>
              <a:rPr lang="en-US"/>
              <a:t>Cela permet non seulement de reconnaître le travail et les efforts des individus, mais aussi de déclencher la neuroplasticité : c'est-à-dire la capacité du cerveau à s'adapter et à changer. Cela signifie que lorsque nous célébrons un succès, nous encourageons notre cerveau à renforcer les schémas et les perspectives positives, ce qui nous aide à mieux rebondir après un échec. </a:t>
            </a:r>
          </a:p>
          <a:p>
            <a:r>
              <a:rPr lang="en-US"/>
              <a:t/>
            </a:r>
          </a:p>
          <a:p>
            <a:r>
              <a:rPr lang="en-US"/>
              <a:t>C'est un peu comme entretenir un jardin où chaque fleur représente non seulement un succès, mais aussi un terrain fertile pour une nouvelle croissance et un nouveau potentiel.</a:t>
            </a:r>
          </a:p>
          <a:p>
            <a:r>
              <a:rPr lang="en-US"/>
              <a:t/>
            </a:r>
          </a:p>
          <a:p>
            <a:r>
              <a:rPr lang="en-US"/>
              <a:t>Un simple « merci » ou une petite réunion informelle pour célébrer les étapes importantes peuvent contribuer grandement à renforcer les liens au sein de l'équipe et à encourager un état d'esprit de croissance. En favorisant une culture où la reconnaissance et la célébration font partie de la routine quotidienne, chacun contribue à construire une perspective positive et à renforcer la résilience sur le lieu de travail.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À la fin de notre parcours dans le programme DEAPCM, </a:t>
            </a:r>
          </a:p>
          <a:p>
            <a:r>
              <a:rPr lang="en-US"/>
              <a:t>notre objectif est de célébrer la croissance et les connaissances que nous avons acquises tout en favorisant un lieu de travail inclusif et psychologiquement plus sûr. En reconnaissant et en appréciant ces apprentissages, nous renforçons les capacités individuelles et une culture d'inclusion, de parrainage et de négociation. En adoptant le leadership inclusif, la diversité, l'accessibilité, la </a:t>
            </a:r>
          </a:p>
          <a:p>
            <a:r>
              <a:rPr lang="en-US"/>
              <a:t>neuroplasticité et bien d'autres choses encore, nous continuons à promouvoir un environnement favorable où chacun se sent valorisé et responsabilisé.</a:t>
            </a:r>
          </a:p>
          <a:p>
            <a:r>
              <a:rPr lang="en-US"/>
              <a:t/>
            </a:r>
          </a:p>
          <a:p>
            <a:r>
              <a:rPr lang="en-US"/>
              <a:t>Instructions : c'est maintenant l'occasion pour le Cercle de réfléchir et de partager ses apprentissages, sa gratitude et ses célébrations dans le cadre du programme DEAPCM.</a:t>
            </a:r>
          </a:p>
          <a:p>
            <a:r>
              <a:rPr lang="en-US"/>
              <a:t/>
            </a:r>
          </a:p>
          <a:p>
            <a:r>
              <a:rPr lang="en-US"/>
              <a:t>Commencez par réfléchir individuellement aux questions ci-dessous, puis partagez en groupe. </a:t>
            </a:r>
          </a:p>
          <a:p>
            <a:r>
              <a:rPr lang="en-US"/>
              <a:t>(5 minutes de réflexion individuelle, puis 2 minutes de partage par membre)</a:t>
            </a:r>
          </a:p>
          <a:p>
            <a:r>
              <a:rPr lang="en-US"/>
              <a:t/>
            </a:r>
          </a:p>
          <a:p>
            <a:r>
              <a:rPr lang="en-US"/>
              <a:t>Quelles sont les principales leçons que vous avez tirées du programme?</a:t>
            </a:r>
          </a:p>
          <a:p>
            <a:r>
              <a:rPr lang="en-US"/>
              <a:t/>
            </a:r>
          </a:p>
          <a:p>
            <a:r>
              <a:rPr lang="en-US"/>
              <a:t>Quelle est une chose que vous avez accomplie dans le cadre de ce programme dont vous êtes fière?</a:t>
            </a:r>
          </a:p>
          <a:p>
            <a:r>
              <a:rPr lang="en-US"/>
              <a:t/>
            </a:r>
          </a:p>
          <a:p>
            <a:r>
              <a:rPr lang="en-US"/>
              <a:t>Quelle est une chose dont vous êtes reconnaissant à la suite de cette expérience? </a:t>
            </a:r>
          </a:p>
          <a:p>
            <a:r>
              <a:rPr lang="en-US"/>
              <a:t/>
            </a:r>
          </a:p>
          <a:p>
            <a:r>
              <a:rPr lang="en-US"/>
              <a:t>Comment devrions-nous célébrer collectivement notre réussite?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Votre « action concrète » est un engagement tangible que vous </a:t>
            </a:r>
          </a:p>
          <a:p>
            <a:r>
              <a:rPr lang="en-US"/>
              <a:t>prendrez cette semaine en lien avec les thèmes abordés au </a:t>
            </a:r>
          </a:p>
          <a:p>
            <a:r>
              <a:rPr lang="en-US"/>
              <a:t>cours de chaque Cercle. L'objectif de l'action concrète est de vous faire sortir de votre zone de confort, de mettre en pratique une nouvelle compétence ou d'essayer quelque chose de nouveau. </a:t>
            </a:r>
          </a:p>
          <a:p>
            <a:r>
              <a:rPr lang="en-US"/>
              <a:t/>
            </a:r>
          </a:p>
          <a:p>
            <a:r>
              <a:rPr lang="en-US"/>
              <a:t>Instructions : chaque membre déclare une « action concrète » que vous avez l'intention d'entreprendre cette semaine. (1 minute par membre)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Merci à tous pour votre participation active à la séance </a:t>
            </a:r>
          </a:p>
          <a:p>
            <a:r>
              <a:rPr lang="en-US"/>
              <a:t>d'aujourd'hui sur la confiance en soi et pour votre engagement </a:t>
            </a:r>
          </a:p>
          <a:p>
            <a:r>
              <a:rPr lang="en-US"/>
              <a:t>tout au long du voyage de « Diriger en élevant les autres ». Au cours </a:t>
            </a:r>
          </a:p>
          <a:p>
            <a:r>
              <a:rPr lang="en-US"/>
              <a:t>des dix dernières semaines, vous avez exploré votre identité de leader, </a:t>
            </a:r>
          </a:p>
          <a:p>
            <a:r>
              <a:rPr lang="en-US"/>
              <a:t>établi des relations significatives et pratiqué l'art d'élever les autres pendant </a:t>
            </a:r>
          </a:p>
          <a:p>
            <a:r>
              <a:rPr lang="en-US"/>
              <a:t>que vous dirigez. L'accent mis aujourd'hui sur la confiance est une manière puissante de clôturer le programme, en nous rappelant que le leadership n'est pas seulement une question de titre ou de poste - il s'agit de la manière dont vous choisissez de vous présenter, de soutenir les autres et de créer un impact chaque jour. </a:t>
            </a:r>
          </a:p>
          <a:p>
            <a:r>
              <a:rPr lang="en-US"/>
              <a:t/>
            </a:r>
          </a:p>
          <a:p>
            <a:r>
              <a:rPr lang="en-US"/>
              <a:t>La confiance n'est pas une destination, c'est une pratique. Elle se développe par l'action, la réflexion et la connexion. Nous vous encourageons à continuer d'appliquer ce que vous avez appris, non seulement pour votre propre croissance, mais aussi pour donner du pouvoir à ceux qui vous entourent. Partagez vos connaissances avec vos collègues, vos équipes, vos responsables et vos réseaux. Modélisez les outils, le langage et l'état d'esprit que vous avez développés. Soyez l'étincelle qui aide les autres à trouver leur voix et à assumer leur propre leadership. </a:t>
            </a:r>
          </a:p>
          <a:p>
            <a:r>
              <a:rPr lang="en-US"/>
              <a:t/>
            </a:r>
          </a:p>
          <a:p>
            <a:r>
              <a:rPr lang="en-US"/>
              <a:t>Rappelez-vous : il n'est pas nécessaire d'avoir toutes les réponses pour diriger avec confiance. Il vous suffit de passer à l'étape suivante, de parler avec intention et de faire confiance à la force que vous avez bâtie. Même si ce programme touche à sa fin, l'opportunité de diriger avec un objectif, de grandir et d'aider les autres se poursuit, où que vous en soyez dans votre parcours de leadership.</a:t>
            </a:r>
          </a:p>
          <a:p>
            <a:r>
              <a:rPr lang="en-US"/>
              <a:t/>
            </a:r>
          </a:p>
          <a:p>
            <a:r>
              <a:rPr lang="en-US"/>
              <a:t>Récapitulation : Pour récapituler le cercle d'aujourd'hui, veuillez consulter le guide de discussion qui vous aidera à réfléchir à la séance du cercle et à mettre en œuvre votre action unique pour faire face au changement.</a:t>
            </a:r>
          </a:p>
          <a:p>
            <a:r>
              <a:rPr lang="en-US"/>
              <a:t/>
            </a:r>
          </a:p>
          <a:p>
            <a:r>
              <a:rPr lang="en-US"/>
              <a:t>Formulaires écrits : Nous vous invitons à nous faire part de vos commentaires en remplissant les formulaires écrits bihebdomadaires. Un lien vers les formulaires se retrouve dans votre calendrier. Remplir ces formulaires est l'un des engagements que vous avez pris lors de votre candidature. L'équipe du programme DEAPCM compte sur vos commentaires pour continuer à développer le programme.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C'est la dernière semaine officielle de Diriger en élevant les autres : Programme des cercles de mentorat. </a:t>
            </a:r>
          </a:p>
          <a:p>
            <a:r>
              <a:rPr lang="en-US"/>
              <a:t/>
            </a:r>
          </a:p>
          <a:p>
            <a:r>
              <a:rPr lang="en-US"/>
              <a:t>La participation de chacun à ce programme est appréciée et nous espérons que l'expérience a été positive et motivante. </a:t>
            </a:r>
          </a:p>
          <a:p>
            <a:r>
              <a:rPr lang="en-US"/>
              <a:t/>
            </a:r>
          </a:p>
          <a:p>
            <a:r>
              <a:rPr lang="en-US"/>
              <a:t>Comme nous l'avons mentionné la semaine dernière, la conversation ne doit pas s'arrêter à la conclusion du programme officiel DEAPCM. L'équipe du Bureau de la diversité et de l'inclusion (BDI) souhaite que tous les membres du Cercle continuent d'être inspirés par cette connexion et qu'ils </a:t>
            </a:r>
          </a:p>
          <a:p>
            <a:r>
              <a:rPr lang="en-US"/>
              <a:t>continuent à développer leur réseau, à améliorer leurs connaissances et à inspirer les autres. L'équipe du BDI vous encourage à continuer à utiliser le réseau de l'ensemble du programme DEAPCM. L'équipe BDI publiera quelques sujets et ressources pour d'éventuelles discussions futures sur la page Wiki du DEAPCM, mais n'hésitez pas à trouver vous-mêmes des sujets en fonction des intérêts des membres du cercle.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Here's a message from the program founders if you'd like to take a read through in your Discussion Guide PDFs [first of two slides]</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Here's a message from the program founders if you'd like to take a read through in your Discussion Guide PDFs [second of two slides]</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Let's take a moment to review the Circle Ground Rules and Values: </a:t>
            </a:r>
          </a:p>
          <a:p>
            <a:r>
              <a:rPr lang="en-US"/>
              <a:t/>
            </a:r>
          </a:p>
          <a:p>
            <a:r>
              <a:rPr lang="en-US"/>
              <a:t>Equality: Everyone is an equal member</a:t>
            </a:r>
          </a:p>
          <a:p>
            <a:r>
              <a:rPr lang="en-US"/>
              <a:t/>
            </a:r>
          </a:p>
          <a:p>
            <a:r>
              <a:rPr lang="en-US"/>
              <a:t>Substance: Share what's important </a:t>
            </a:r>
          </a:p>
          <a:p>
            <a:r>
              <a:rPr lang="en-US"/>
              <a:t/>
            </a:r>
          </a:p>
          <a:p>
            <a:r>
              <a:rPr lang="en-US"/>
              <a:t>Openness: Listen and avoid judgements </a:t>
            </a:r>
          </a:p>
          <a:p>
            <a:r>
              <a:rPr lang="en-US"/>
              <a:t/>
            </a:r>
          </a:p>
          <a:p>
            <a:r>
              <a:rPr lang="en-US"/>
              <a:t>Respect: Treat others as they would like to be treated</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Let's take a moment to review the Participant Ground Rules and Values: </a:t>
            </a:r>
          </a:p>
          <a:p>
            <a:r>
              <a:rPr lang="en-US"/>
              <a:t/>
            </a:r>
          </a:p>
          <a:p>
            <a:r>
              <a:rPr lang="en-US"/>
              <a:t>Confidentiality - trust is critical</a:t>
            </a:r>
          </a:p>
          <a:p>
            <a:r>
              <a:rPr lang="en-US"/>
              <a:t/>
            </a:r>
          </a:p>
          <a:p>
            <a:r>
              <a:rPr lang="en-US"/>
              <a:t>Bring your full self and beginner’s mindset to each session</a:t>
            </a:r>
          </a:p>
          <a:p>
            <a:r>
              <a:rPr lang="en-US"/>
              <a:t/>
            </a:r>
          </a:p>
          <a:p>
            <a:r>
              <a:rPr lang="en-US"/>
              <a:t>Come nourished and stay hydrated</a:t>
            </a:r>
          </a:p>
          <a:p>
            <a:r>
              <a:rPr lang="en-US"/>
              <a:t/>
            </a:r>
          </a:p>
          <a:p>
            <a:r>
              <a:rPr lang="en-US"/>
              <a:t>Keep your camera on so everyone feels safe and connected</a:t>
            </a:r>
          </a:p>
          <a:p>
            <a:r>
              <a:rPr lang="en-US"/>
              <a:t/>
            </a:r>
          </a:p>
          <a:p>
            <a:r>
              <a:rPr lang="en-US"/>
              <a:t>Be candid and honest - listen with empathy</a:t>
            </a:r>
          </a:p>
          <a:p>
            <a:r>
              <a:rPr lang="en-US"/>
              <a:t/>
            </a:r>
          </a:p>
          <a:p>
            <a:r>
              <a:rPr lang="en-US"/>
              <a:t>Be ready to engage with your peers</a:t>
            </a:r>
          </a:p>
          <a:p>
            <a:r>
              <a:rPr lang="en-US"/>
              <a:t/>
            </a:r>
          </a:p>
          <a:p>
            <a:r>
              <a:rPr lang="en-US"/>
              <a:t>Remove outside distractions</a:t>
            </a:r>
          </a:p>
          <a:p>
            <a:r>
              <a:rPr lang="en-US"/>
              <a:t/>
            </a:r>
          </a:p>
          <a:p>
            <a:r>
              <a:rPr lang="en-US"/>
              <a:t>Keep your audio off, except when asking questions and contributing to the discussion</a:t>
            </a:r>
          </a:p>
          <a:p>
            <a:r>
              <a:rPr lang="en-US"/>
              <a:t/>
            </a:r>
          </a:p>
          <a:p>
            <a:r>
              <a:rPr lang="en-US"/>
              <a:t>Be fully present and attend all five weeks - no multitasking</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Voici quelques citations sur la confiance en soi pour commencer :</a:t>
            </a:r>
          </a:p>
          <a:p>
            <a:r>
              <a:rPr lang="en-US"/>
              <a:t/>
            </a:r>
          </a:p>
          <a:p>
            <a:r>
              <a:rPr lang="en-US"/>
              <a:t>« La confiance en soi n'est pas quelque chose que l'on acquiert une fois pour toutes. La confiance en soi est comme un muscle : il faut pratiquer quotidiennement des habitudes qui renforcent la confiance en soi pour que ce muscle reste fort. »</a:t>
            </a:r>
          </a:p>
          <a:p>
            <a:r>
              <a:rPr lang="en-US"/>
              <a:t>Louisa Jewell, fondatrice de l'Association canadienne de psychologie positive et auteure de Wire Your Brain for Confidence: The Science of Conquering Self-Doubt</a:t>
            </a:r>
          </a:p>
          <a:p>
            <a:r>
              <a:rPr lang="en-US"/>
              <a:t/>
            </a:r>
          </a:p>
          <a:p>
            <a:r>
              <a:rPr lang="en-US"/>
              <a:t>« Les personnes qui réussissent ont des peurs, des doutes et des inquiétudes. Elles ne laissent simplement pas ces sentiments les arrêter. »</a:t>
            </a:r>
          </a:p>
          <a:p>
            <a:r>
              <a:rPr lang="en-US"/>
              <a:t>T. Harv Eker, auteur du livre Secrets of the Millionaire Mind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Bienvenue à tous à notre dernière séance du cercle. Aujourd’hui, nous allons travailler à renforcer la confiance. Améliorer la </a:t>
            </a:r>
          </a:p>
          <a:p>
            <a:r>
              <a:rPr lang="en-US"/>
              <a:t>confiance en soi est l’un des moyens les plus efficaces de faire progresser sa carrière, d’atteindre ses objectifs et de s’aider à devenir la personne qu’on veut être. Alors que nous terminons le programme DEAPCM, ce sujet boucle la boucle. Au cours des derniers mois, vous avez exploré votre identité de leader, établi des liens significatifs et soutenu les autres dans leur croissance. Maintenant, il est temps de vous concentrer sur la façon dont vous poursuivez cet apprentissage – avec confiance. Cette séance vise à transformer le doute à propos de ses compétences en assurance et à reconnaître que, bien que l’estime de soi commence de l’intérieur, la confiance est renforcée par l’action, la communauté et la croyance que les autres placent en vous. C’est la façon idéale d’honorer votre croissance et de vous lancer avec audace dans les prochaines étapes.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Avant de commencer le cercle d’aujourd’hui, je veux faire un </a:t>
            </a:r>
          </a:p>
          <a:p>
            <a:r>
              <a:rPr lang="en-US"/>
              <a:t>rappel important. L’objectif de ces séances est d’avoir des </a:t>
            </a:r>
          </a:p>
          <a:p>
            <a:r>
              <a:rPr lang="en-US"/>
              <a:t>conversations sécuritaires sur des sujets importants qui </a:t>
            </a:r>
          </a:p>
          <a:p>
            <a:r>
              <a:rPr lang="en-US"/>
              <a:t>aideront à transformer la fonction publique fédérale en </a:t>
            </a:r>
          </a:p>
          <a:p>
            <a:r>
              <a:rPr lang="en-US"/>
              <a:t>créant des milieux de travail diversifiés et inclusifs plus sûrs sur le plan psychologique. </a:t>
            </a:r>
          </a:p>
          <a:p>
            <a:r>
              <a:rPr lang="en-US"/>
              <a:t> </a:t>
            </a:r>
          </a:p>
          <a:p>
            <a:r>
              <a:rPr lang="en-US"/>
              <a:t>Les sujets peuvent être difficiles à aborder pour certaines personnes. Si, à un moment donné au cours de la séance, vous sentez que vous devez prendre un peu de recul, vous pouvez quitter la séance afin de protéger votre santé mentale. Il y a aussi une pause de cinq minutes prévue à mi-chemin pendant le cercle. </a:t>
            </a:r>
          </a:p>
          <a:p>
            <a:r>
              <a:rPr lang="en-US"/>
              <a:t> </a:t>
            </a:r>
          </a:p>
          <a:p>
            <a:r>
              <a:rPr lang="en-US"/>
              <a:t>Votre santé est primordiale. </a:t>
            </a:r>
          </a:p>
          <a:p>
            <a:r>
              <a:rPr lang="en-US"/>
              <a:t> </a:t>
            </a:r>
          </a:p>
          <a:p>
            <a:r>
              <a:rPr lang="en-US"/>
              <a:t>Si vous avez besoin de parler à quelqu’un, que ce soit avant, pendant ou après un cercle, du soutien est disponible en tout temps. Veuillez consulter la section de soutien à la fin du présent guide pour obtenir les coordonnées des personnes-ressources.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L’estime de soi vient de l’intérieur; la confiance vient de l’extérieur. La confiance ne concerne pas seulement la façon dont vous parlez aux autres, mais aussi la façon dont vous vous exprimez. La confiance en soi n’est pas la même chose que l’estime de soi. L’estime de soi est votre fondement interne : votre sens d’avoir de la valeur, vos valeurs personnelles et votre identité. La confiance est la façon dont cette force intérieure s’exprime et se renforce par vos actions, votre voix et la reconnaissance que vous recevez des autres. Elle grandit lorsque vous prenez des risques, que vous vous exprimez et que vous voyez l’impact de votre leadership en temps réel. </a:t>
            </a:r>
          </a:p>
          <a:p>
            <a:r>
              <a:rPr lang="en-US"/>
              <a:t/>
            </a:r>
          </a:p>
          <a:p>
            <a:r>
              <a:rPr lang="en-US"/>
              <a:t>Aujourd’hui, nous explorerons deux outils pratiques pour vous aider à continuer de renforcer la confiance dans votre travail quotidien : </a:t>
            </a:r>
          </a:p>
          <a:p>
            <a:r>
              <a:rPr lang="en-US"/>
              <a:t/>
            </a:r>
          </a:p>
          <a:p>
            <a:r>
              <a:rPr lang="en-US"/>
              <a:t>La posture du pouvoir </a:t>
            </a:r>
          </a:p>
          <a:p>
            <a:r>
              <a:rPr lang="en-US"/>
              <a:t>Une technique simple, mais puissante qui utilise le langage corporel pour influencer la façon dont vous vous sentez. Une posture ouverte – même pour seulement deux minutes – peut accroître le sentiment de confiance et réduire le stress. Par exemple, pensez à la position de « super héros » :les pieds cloués au sol, les mains sur les hanches, la poitrine gonflée. Il ne s’agit pas de faire semblant d’être quelqu’un que vous n’êtes pas, mais plutôt d’utiliser votre corps pour envoyer à votre cerveau le message que vous êtes prêt, capable et fort. La posture du pouvoir est particulièrement utile avant les conversations à enjeux élevés, les présentations ou les moments où vous devez faire preuve de calme et d’autorité. </a:t>
            </a:r>
          </a:p>
          <a:p>
            <a:r>
              <a:rPr lang="en-US"/>
              <a:t/>
            </a:r>
          </a:p>
          <a:p>
            <a:r>
              <a:rPr lang="en-US"/>
              <a:t>Le modèle de confiance</a:t>
            </a:r>
          </a:p>
          <a:p>
            <a:r>
              <a:rPr lang="en-US"/>
              <a:t>Contrairement à l’estime de soi, qui est intérieure, la confiance se construit de l’extérieur vers l’intérieur. Le modèle de confiance commence par une action : faire un pas en avant, même lorsque vous doutez. Cette action mène à l’expérience, qui génère de la rétroaction des autres et de vous-même. Au fil du temps, cette rétroaction renforce votre confiance en vos propres capacités et crée un cycle de croissance. La confiance n’a pas besoin de perfection : elle a besoin d’élan. Chaque fois que vous prenez la parole, dirigez une réunion ou soutenez un collègue, vous renforcez votre propre capacité de leadership. Comme le dit l’adage : « L’important, ce n’est pas juste que les gens pensent; vous devez y croire vous aussi.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0.png" Type="http://schemas.openxmlformats.org/officeDocument/2006/relationships/image"/><Relationship Id="rId4" Target="../media/image24.jpeg" Type="http://schemas.openxmlformats.org/officeDocument/2006/relationships/image"/><Relationship Id="rId5"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4.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4.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2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2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4.png" Type="http://schemas.openxmlformats.org/officeDocument/2006/relationships/image"/><Relationship Id="rId4" Target="../media/image1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4.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2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0.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30.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2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4.png" Type="http://schemas.openxmlformats.org/officeDocument/2006/relationships/image"/><Relationship Id="rId4" Target="../media/image10.png" Type="http://schemas.openxmlformats.org/officeDocument/2006/relationships/image"/><Relationship Id="rId5" Target="../media/image30.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https://wiki.gccollab.ca/Biblioth%C3%A8que_d%27apprentissage" TargetMode="External" Type="http://schemas.openxmlformats.org/officeDocument/2006/relationships/hyperlink"/><Relationship Id="rId11" Target="https://wiki.gccollab.ca/Biblioth%C3%A8que_d%27apprentissage" TargetMode="External" Type="http://schemas.openxmlformats.org/officeDocument/2006/relationships/hyperlink"/><Relationship Id="rId12" Target="https://wiki.gccollab.ca/Biblioth%C3%A8que_d%27apprentissage" TargetMode="External" Type="http://schemas.openxmlformats.org/officeDocument/2006/relationships/hyperlink"/><Relationship Id="rId13" Target="https://wiki.gccollab.ca/Biblioth%C3%A8que_d%27apprentissage" TargetMode="External" Type="http://schemas.openxmlformats.org/officeDocument/2006/relationships/hyperlink"/><Relationship Id="rId14" Target="https://wiki.gccollab.ca/Biblioth%C3%A8que_d%27apprentissage" TargetMode="External" Type="http://schemas.openxmlformats.org/officeDocument/2006/relationships/hyperlink"/><Relationship Id="rId15" Target="https://wiki.gccollab.ca/Biblioth%C3%A8que_d%27apprentissage" TargetMode="External" Type="http://schemas.openxmlformats.org/officeDocument/2006/relationships/hyperlink"/><Relationship Id="rId16" Target="https://wiki.gccollab.ca/Biblioth%C3%A8que_d%27apprentissage" TargetMode="External" Type="http://schemas.openxmlformats.org/officeDocument/2006/relationships/hyperlink"/><Relationship Id="rId17" Target="https://wiki.gccollab.ca/Biblioth%C3%A8que_d%27apprentissage" TargetMode="External" Type="http://schemas.openxmlformats.org/officeDocument/2006/relationships/hyperlink"/><Relationship Id="rId18" Target="https://wiki.gccollab.ca/Biblioth%C3%A8que_d%27apprentissage" TargetMode="External" Type="http://schemas.openxmlformats.org/officeDocument/2006/relationships/hyperlink"/><Relationship Id="rId19" Target="../media/image33.png" Type="http://schemas.openxmlformats.org/officeDocument/2006/relationships/image"/><Relationship Id="rId2" Target="../notesSlides/notesSlide19.xml" Type="http://schemas.openxmlformats.org/officeDocument/2006/relationships/notesSlide"/><Relationship Id="rId20" Target="../media/image34.svg" Type="http://schemas.openxmlformats.org/officeDocument/2006/relationships/image"/><Relationship Id="rId21" Target="../media/image5.png" Type="http://schemas.openxmlformats.org/officeDocument/2006/relationships/image"/><Relationship Id="rId22" Target="../media/image4.png" Type="http://schemas.openxmlformats.org/officeDocument/2006/relationships/image"/><Relationship Id="rId3" Target="../media/image31.png" Type="http://schemas.openxmlformats.org/officeDocument/2006/relationships/image"/><Relationship Id="rId4" Target="../media/image32.svg" Type="http://schemas.openxmlformats.org/officeDocument/2006/relationships/image"/><Relationship Id="rId5" Target="https://wiki.gccollab.ca/L%27aper%C3%A7u_du_programme_DEAPCM_Cohorte_4" TargetMode="External" Type="http://schemas.openxmlformats.org/officeDocument/2006/relationships/hyperlink"/><Relationship Id="rId6" Target="https://www.linkedin.com/groups/12904569/" TargetMode="External" Type="http://schemas.openxmlformats.org/officeDocument/2006/relationships/hyperlink"/><Relationship Id="rId7" Target="https://wiki.gccollab.ca/Biblioth%C3%A8que_d%27apprentissage" TargetMode="External" Type="http://schemas.openxmlformats.org/officeDocument/2006/relationships/hyperlink"/><Relationship Id="rId8" Target="https://wiki.gccollab.ca/Biblioth%C3%A8que_d%27apprentissage" TargetMode="External" Type="http://schemas.openxmlformats.org/officeDocument/2006/relationships/hyperlink"/><Relationship Id="rId9" Target="https://wiki.gccollab.ca/Biblioth%C3%A8que_d%27apprentissag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png" Type="http://schemas.openxmlformats.org/officeDocument/2006/relationships/image"/><Relationship Id="rId11" Target="https://www.linkedin.com/groups/12904569/" TargetMode="External" Type="http://schemas.openxmlformats.org/officeDocument/2006/relationships/hyperlink"/><Relationship Id="rId2" Target="../notesSlides/notesSlide20.xml" Type="http://schemas.openxmlformats.org/officeDocument/2006/relationships/notesSlide"/><Relationship Id="rId3" Target="../media/image4.png" Type="http://schemas.openxmlformats.org/officeDocument/2006/relationships/image"/><Relationship Id="rId4" Target="../media/image35.jpeg" Type="http://schemas.openxmlformats.org/officeDocument/2006/relationships/image"/><Relationship Id="rId5" Target="../media/image5.png" Type="http://schemas.openxmlformats.org/officeDocument/2006/relationships/image"/><Relationship Id="rId6" Target="../media/image36.png" Type="http://schemas.openxmlformats.org/officeDocument/2006/relationships/image"/><Relationship Id="rId7" Target="https://forms.office.com/r/VuHtwkFKL8" TargetMode="External" Type="http://schemas.openxmlformats.org/officeDocument/2006/relationships/hyperlink"/><Relationship Id="rId8" Target="../media/image37.png" Type="http://schemas.openxmlformats.org/officeDocument/2006/relationships/image"/><Relationship Id="rId9" Target="https://wiki.gccollab.ca/Biblioth%C3%A8que_d%27apprentissage" TargetMode="External" Type="http://schemas.openxmlformats.org/officeDocument/2006/relationships/hyperlink"/></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4.png" Type="http://schemas.openxmlformats.org/officeDocument/2006/relationships/image"/><Relationship Id="rId4" Target="../media/image39.jpeg" Type="http://schemas.openxmlformats.org/officeDocument/2006/relationships/image"/><Relationship Id="rId5" Target="https://www.canada.ca/fr/gouvernement/fonctionpublique/mieux-etre-inclusion-diversite-fonction-publique/programme-aide-employes.html" TargetMode="External" Type="http://schemas.openxmlformats.org/officeDocument/2006/relationships/hyperlink"/><Relationship Id="rId6" Target="https://www.canada.ca/fr/gouvernement/fonctionpublique/mieux-etre-inclusion-diversite-fonction-publique/programme-aide-employes.html" TargetMode="External" Type="http://schemas.openxmlformats.org/officeDocument/2006/relationships/hyperlink"/><Relationship Id="rId7" Target="https://www.espoirpourlemieuxetre.ca/" TargetMode="External" Type="http://schemas.openxmlformats.org/officeDocument/2006/relationships/hyperlink"/><Relationship Id="rId8" Target="https://www.canada.ca/fr/ministere-defense-nationale/services/avantages-militaires/sante-soutien/services-aide-militaires-famille.html" TargetMode="External" Type="http://schemas.openxmlformats.org/officeDocument/2006/relationships/hyperlink"/><Relationship Id="rId9" Target="../media/image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40.jpeg" Type="http://schemas.openxmlformats.org/officeDocument/2006/relationships/image"/><Relationship Id="rId4" Target="https://www.canada.ca/fr/ministere-defense-nationale/services/avantages-militaires/sante-soutien/intervention-inconduite-sexuelle.html" TargetMode="External" Type="http://schemas.openxmlformats.org/officeDocument/2006/relationships/hyperlink"/><Relationship Id="rId5" Target="https://988.ca/fr" TargetMode="External" Type="http://schemas.openxmlformats.org/officeDocument/2006/relationships/hyperlink"/><Relationship Id="rId6" Target="https://wellnesstogether.ca/fr/" TargetMode="External" Type="http://schemas.openxmlformats.org/officeDocument/2006/relationships/hyperlink"/><Relationship Id="rId7" Target="../media/image5.png" Type="http://schemas.openxmlformats.org/officeDocument/2006/relationships/image"/><Relationship Id="rId8" Target="../media/image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 Id="rId4" Target="../media/image8.jpeg" Type="http://schemas.openxmlformats.org/officeDocument/2006/relationships/image"/><Relationship Id="rId5"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 Id="rId4" Target="../media/image8.jpeg" Type="http://schemas.openxmlformats.org/officeDocument/2006/relationships/image"/><Relationship Id="rId5"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 Id="rId5" Target="../media/image10.png" Type="http://schemas.openxmlformats.org/officeDocument/2006/relationships/image"/><Relationship Id="rId6" Target="../media/image1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svg" Type="http://schemas.openxmlformats.org/officeDocument/2006/relationships/image"/><Relationship Id="rId11" Target="../media/image22.png" Type="http://schemas.openxmlformats.org/officeDocument/2006/relationships/image"/><Relationship Id="rId12" Target="../media/image23.svg" Type="http://schemas.openxmlformats.org/officeDocument/2006/relationships/image"/><Relationship Id="rId2" Target="../notesSlides/notesSlide9.xml" Type="http://schemas.openxmlformats.org/officeDocument/2006/relationships/notesSlide"/><Relationship Id="rId3" Target="../media/image4.png" Type="http://schemas.openxmlformats.org/officeDocument/2006/relationships/image"/><Relationship Id="rId4" Target="../media/image10.pn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 Id="rId9" Target="../media/image2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7907" cy="10287000"/>
            <a:chOff x="0" y="0"/>
            <a:chExt cx="9429115" cy="5303904"/>
          </a:xfrm>
        </p:grpSpPr>
        <p:sp>
          <p:nvSpPr>
            <p:cNvPr name="Freeform 3" id="3"/>
            <p:cNvSpPr/>
            <p:nvPr/>
          </p:nvSpPr>
          <p:spPr>
            <a:xfrm flipH="false" flipV="false" rot="0">
              <a:off x="0" y="0"/>
              <a:ext cx="9429115" cy="5303904"/>
            </a:xfrm>
            <a:custGeom>
              <a:avLst/>
              <a:gdLst/>
              <a:ahLst/>
              <a:cxnLst/>
              <a:rect r="r" b="b" t="t" l="l"/>
              <a:pathLst>
                <a:path h="5303904" w="9429115">
                  <a:moveTo>
                    <a:pt x="0" y="0"/>
                  </a:moveTo>
                  <a:lnTo>
                    <a:pt x="9429115" y="0"/>
                  </a:lnTo>
                  <a:lnTo>
                    <a:pt x="9429115" y="5303904"/>
                  </a:lnTo>
                  <a:lnTo>
                    <a:pt x="0" y="5303904"/>
                  </a:lnTo>
                  <a:close/>
                </a:path>
              </a:pathLst>
            </a:custGeom>
            <a:gradFill rotWithShape="true">
              <a:gsLst>
                <a:gs pos="0">
                  <a:srgbClr val="FFFFFF">
                    <a:alpha val="0"/>
                  </a:srgbClr>
                </a:gs>
                <a:gs pos="100000">
                  <a:srgbClr val="0C60A0">
                    <a:alpha val="100000"/>
                  </a:srgbClr>
                </a:gs>
              </a:gsLst>
              <a:lin ang="5400000"/>
            </a:gradFill>
          </p:spPr>
        </p:sp>
        <p:sp>
          <p:nvSpPr>
            <p:cNvPr name="TextBox 4" id="4"/>
            <p:cNvSpPr txBox="true"/>
            <p:nvPr/>
          </p:nvSpPr>
          <p:spPr>
            <a:xfrm>
              <a:off x="0" y="-19050"/>
              <a:ext cx="9429115" cy="5322954"/>
            </a:xfrm>
            <a:prstGeom prst="rect">
              <a:avLst/>
            </a:prstGeom>
          </p:spPr>
          <p:txBody>
            <a:bodyPr anchor="ctr" rtlCol="false" tIns="35310" lIns="35310" bIns="35310" rIns="35310"/>
            <a:lstStyle/>
            <a:p>
              <a:pPr algn="ctr">
                <a:lnSpc>
                  <a:spcPts val="1362"/>
                </a:lnSpc>
              </a:pPr>
            </a:p>
          </p:txBody>
        </p:sp>
      </p:grpSp>
      <p:sp>
        <p:nvSpPr>
          <p:cNvPr name="Freeform 5" id="5"/>
          <p:cNvSpPr/>
          <p:nvPr/>
        </p:nvSpPr>
        <p:spPr>
          <a:xfrm flipH="false" flipV="false" rot="0">
            <a:off x="577544" y="646873"/>
            <a:ext cx="9063614" cy="7556039"/>
          </a:xfrm>
          <a:custGeom>
            <a:avLst/>
            <a:gdLst/>
            <a:ahLst/>
            <a:cxnLst/>
            <a:rect r="r" b="b" t="t" l="l"/>
            <a:pathLst>
              <a:path h="7556039" w="9063614">
                <a:moveTo>
                  <a:pt x="0" y="0"/>
                </a:moveTo>
                <a:lnTo>
                  <a:pt x="9063614" y="0"/>
                </a:lnTo>
                <a:lnTo>
                  <a:pt x="9063614" y="7556039"/>
                </a:lnTo>
                <a:lnTo>
                  <a:pt x="0" y="7556039"/>
                </a:lnTo>
                <a:lnTo>
                  <a:pt x="0" y="0"/>
                </a:lnTo>
                <a:close/>
              </a:path>
            </a:pathLst>
          </a:custGeom>
          <a:blipFill>
            <a:blip r:embed="rId3">
              <a:alphaModFix amt="5000"/>
            </a:blip>
            <a:stretch>
              <a:fillRect l="0" t="0" r="0" b="0"/>
            </a:stretch>
          </a:blipFill>
        </p:spPr>
      </p:sp>
      <p:sp>
        <p:nvSpPr>
          <p:cNvPr name="TextBox 6" id="6"/>
          <p:cNvSpPr txBox="true"/>
          <p:nvPr/>
        </p:nvSpPr>
        <p:spPr>
          <a:xfrm rot="0">
            <a:off x="11156464" y="6908382"/>
            <a:ext cx="6766517" cy="2960698"/>
          </a:xfrm>
          <a:prstGeom prst="rect">
            <a:avLst/>
          </a:prstGeom>
        </p:spPr>
        <p:txBody>
          <a:bodyPr anchor="t" rtlCol="false" tIns="0" lIns="0" bIns="0" rIns="0">
            <a:spAutoFit/>
          </a:bodyPr>
          <a:lstStyle/>
          <a:p>
            <a:pPr algn="ctr">
              <a:lnSpc>
                <a:spcPts val="5888"/>
              </a:lnSpc>
            </a:pPr>
            <a:r>
              <a:rPr lang="en-US" sz="4267">
                <a:solidFill>
                  <a:srgbClr val="000000"/>
                </a:solidFill>
                <a:latin typeface="Montserrat"/>
                <a:ea typeface="Montserrat"/>
                <a:cs typeface="Montserrat"/>
                <a:sym typeface="Montserrat"/>
              </a:rPr>
              <a:t>La confiance: Renforcez votre état d’esprit pour réussir votre carrière et votre leadership</a:t>
            </a:r>
          </a:p>
        </p:txBody>
      </p:sp>
      <p:sp>
        <p:nvSpPr>
          <p:cNvPr name="TextBox 7" id="7"/>
          <p:cNvSpPr txBox="true"/>
          <p:nvPr/>
        </p:nvSpPr>
        <p:spPr>
          <a:xfrm rot="0">
            <a:off x="10359643" y="3998540"/>
            <a:ext cx="7928264" cy="2402203"/>
          </a:xfrm>
          <a:prstGeom prst="rect">
            <a:avLst/>
          </a:prstGeom>
        </p:spPr>
        <p:txBody>
          <a:bodyPr anchor="t" rtlCol="false" tIns="0" lIns="0" bIns="0" rIns="0">
            <a:spAutoFit/>
          </a:bodyPr>
          <a:lstStyle/>
          <a:p>
            <a:pPr algn="ctr">
              <a:lnSpc>
                <a:spcPts val="9660"/>
              </a:lnSpc>
            </a:pPr>
            <a:r>
              <a:rPr lang="en-US" b="true" sz="7000">
                <a:solidFill>
                  <a:srgbClr val="000000"/>
                </a:solidFill>
                <a:latin typeface="Montserrat Bold"/>
                <a:ea typeface="Montserrat Bold"/>
                <a:cs typeface="Montserrat Bold"/>
                <a:sym typeface="Montserrat Bold"/>
              </a:rPr>
              <a:t>Guide de discussion </a:t>
            </a:r>
            <a:r>
              <a:rPr lang="en-US" b="true" sz="7000">
                <a:solidFill>
                  <a:srgbClr val="000000"/>
                </a:solidFill>
                <a:latin typeface="Montserrat Bold"/>
                <a:ea typeface="Montserrat Bold"/>
                <a:cs typeface="Montserrat Bold"/>
                <a:sym typeface="Montserrat Bold"/>
              </a:rPr>
              <a:t>#5 </a:t>
            </a:r>
          </a:p>
        </p:txBody>
      </p:sp>
      <p:sp>
        <p:nvSpPr>
          <p:cNvPr name="Freeform 8" id="8"/>
          <p:cNvSpPr/>
          <p:nvPr/>
        </p:nvSpPr>
        <p:spPr>
          <a:xfrm flipH="false" flipV="false" rot="0">
            <a:off x="9889479" y="353607"/>
            <a:ext cx="7016606" cy="3690233"/>
          </a:xfrm>
          <a:custGeom>
            <a:avLst/>
            <a:gdLst/>
            <a:ahLst/>
            <a:cxnLst/>
            <a:rect r="r" b="b" t="t" l="l"/>
            <a:pathLst>
              <a:path h="3690233" w="7016606">
                <a:moveTo>
                  <a:pt x="0" y="0"/>
                </a:moveTo>
                <a:lnTo>
                  <a:pt x="7016606" y="0"/>
                </a:lnTo>
                <a:lnTo>
                  <a:pt x="7016606" y="3690233"/>
                </a:lnTo>
                <a:lnTo>
                  <a:pt x="0" y="3690233"/>
                </a:lnTo>
                <a:lnTo>
                  <a:pt x="0" y="0"/>
                </a:lnTo>
                <a:close/>
              </a:path>
            </a:pathLst>
          </a:custGeom>
          <a:blipFill>
            <a:blip r:embed="rId4"/>
            <a:stretch>
              <a:fillRect l="0" t="-3975" r="-4176" b="-7445"/>
            </a:stretch>
          </a:blipFill>
        </p:spPr>
      </p:sp>
      <p:sp>
        <p:nvSpPr>
          <p:cNvPr name="Freeform 9" id="9"/>
          <p:cNvSpPr/>
          <p:nvPr/>
        </p:nvSpPr>
        <p:spPr>
          <a:xfrm flipH="false" flipV="false" rot="0">
            <a:off x="0" y="2854006"/>
            <a:ext cx="11156464" cy="7432994"/>
          </a:xfrm>
          <a:custGeom>
            <a:avLst/>
            <a:gdLst/>
            <a:ahLst/>
            <a:cxnLst/>
            <a:rect r="r" b="b" t="t" l="l"/>
            <a:pathLst>
              <a:path h="7432994" w="11156464">
                <a:moveTo>
                  <a:pt x="0" y="0"/>
                </a:moveTo>
                <a:lnTo>
                  <a:pt x="11156464" y="0"/>
                </a:lnTo>
                <a:lnTo>
                  <a:pt x="11156464" y="7432994"/>
                </a:lnTo>
                <a:lnTo>
                  <a:pt x="0" y="7432994"/>
                </a:lnTo>
                <a:lnTo>
                  <a:pt x="0" y="0"/>
                </a:lnTo>
                <a:close/>
              </a:path>
            </a:pathLst>
          </a:custGeom>
          <a:blipFill>
            <a:blip r:embed="rId5"/>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169477" y="-350693"/>
            <a:ext cx="7949045" cy="1937402"/>
            <a:chOff x="0" y="0"/>
            <a:chExt cx="10598727" cy="2583203"/>
          </a:xfrm>
        </p:grpSpPr>
        <p:sp>
          <p:nvSpPr>
            <p:cNvPr name="Freeform 3" id="3"/>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3"/>
              <a:stretch>
                <a:fillRect l="0" t="-53599" r="0" b="-53600"/>
              </a:stretch>
            </a:blipFill>
          </p:spPr>
        </p:sp>
      </p:grpSp>
      <p:sp>
        <p:nvSpPr>
          <p:cNvPr name="TextBox 4" id="4"/>
          <p:cNvSpPr txBox="true"/>
          <p:nvPr/>
        </p:nvSpPr>
        <p:spPr>
          <a:xfrm rot="0">
            <a:off x="483126" y="1462875"/>
            <a:ext cx="9042600" cy="911474"/>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1.5 Action concrète de la dernière réunion</a:t>
            </a:r>
          </a:p>
          <a:p>
            <a:pPr algn="l">
              <a:lnSpc>
                <a:spcPts val="2897"/>
              </a:lnSpc>
            </a:pPr>
            <a:r>
              <a:rPr lang="en-US" b="true" sz="2100">
                <a:solidFill>
                  <a:srgbClr val="000000"/>
                </a:solidFill>
                <a:latin typeface="Montserrat Bold"/>
                <a:ea typeface="Montserrat Bold"/>
                <a:cs typeface="Montserrat Bold"/>
                <a:sym typeface="Montserrat Bold"/>
              </a:rPr>
              <a:t>(5 minutes)</a:t>
            </a:r>
          </a:p>
        </p:txBody>
      </p:sp>
      <p:graphicFrame>
        <p:nvGraphicFramePr>
          <p:cNvPr name="Table 5" id="5"/>
          <p:cNvGraphicFramePr>
            <a:graphicFrameLocks noGrp="true"/>
          </p:cNvGraphicFramePr>
          <p:nvPr/>
        </p:nvGraphicFramePr>
        <p:xfrm>
          <a:off x="483125" y="2762413"/>
          <a:ext cx="16383000" cy="2381087"/>
        </p:xfrm>
        <a:graphic>
          <a:graphicData uri="http://schemas.openxmlformats.org/drawingml/2006/table">
            <a:tbl>
              <a:tblPr/>
              <a:tblGrid>
                <a:gridCol w="16383000"/>
              </a:tblGrid>
              <a:tr h="2381087">
                <a:tc>
                  <a:txBody>
                    <a:bodyPr anchor="t" rtlCol="false"/>
                    <a:lstStyle/>
                    <a:p>
                      <a:pPr algn="l">
                        <a:lnSpc>
                          <a:spcPts val="2897"/>
                        </a:lnSpc>
                        <a:defRPr/>
                      </a:pPr>
                      <a:r>
                        <a:rPr lang="en-US" b="true" sz="2100">
                          <a:solidFill>
                            <a:srgbClr val="000000"/>
                          </a:solidFill>
                          <a:latin typeface="Montserrat Bold"/>
                          <a:ea typeface="Montserrat Bold"/>
                          <a:cs typeface="Montserrat Bold"/>
                          <a:sym typeface="Montserrat Bold"/>
                        </a:rPr>
                        <a:t>Instructions: </a:t>
                      </a:r>
                      <a:r>
                        <a:rPr lang="en-US" sz="2100">
                          <a:solidFill>
                            <a:srgbClr val="000000"/>
                          </a:solidFill>
                          <a:latin typeface="Montserrat"/>
                          <a:ea typeface="Montserrat"/>
                          <a:cs typeface="Montserrat"/>
                          <a:sym typeface="Montserrat"/>
                        </a:rPr>
                        <a:t>demandez à chaque membre de votre Cercle de mettre le groupe à jour sur </a:t>
                      </a:r>
                      <a:endParaRPr lang="en-US" sz="1100"/>
                    </a:p>
                    <a:p>
                      <a:pPr algn="l">
                        <a:lnSpc>
                          <a:spcPts val="2897"/>
                        </a:lnSpc>
                      </a:pPr>
                      <a:r>
                        <a:rPr lang="en-US" sz="2100">
                          <a:solidFill>
                            <a:srgbClr val="000000"/>
                          </a:solidFill>
                          <a:latin typeface="Montserrat"/>
                          <a:ea typeface="Montserrat"/>
                          <a:cs typeface="Montserrat"/>
                          <a:sym typeface="Montserrat"/>
                        </a:rPr>
                        <a:t>leurs Actions concrètes de la dernière session, semaine 4 : Diversité, équité, inclusion et </a:t>
                      </a:r>
                    </a:p>
                    <a:p>
                      <a:pPr algn="l">
                        <a:lnSpc>
                          <a:spcPts val="2897"/>
                        </a:lnSpc>
                      </a:pPr>
                      <a:r>
                        <a:rPr lang="en-US" sz="2100">
                          <a:solidFill>
                            <a:srgbClr val="000000"/>
                          </a:solidFill>
                          <a:latin typeface="Montserrat"/>
                          <a:ea typeface="Montserrat"/>
                          <a:cs typeface="Montserrat"/>
                          <a:sym typeface="Montserrat"/>
                        </a:rPr>
                        <a:t>accessibilité : Une approche nonperformative.</a:t>
                      </a:r>
                    </a:p>
                    <a:p>
                      <a:pPr algn="l">
                        <a:lnSpc>
                          <a:spcPts val="2897"/>
                        </a:lnSpc>
                      </a:pPr>
                      <a:r>
                        <a:rPr lang="en-US" sz="2100">
                          <a:solidFill>
                            <a:srgbClr val="000000"/>
                          </a:solidFill>
                          <a:latin typeface="Montserrat"/>
                          <a:ea typeface="Montserrat"/>
                          <a:cs typeface="Montserrat"/>
                          <a:sym typeface="Montserrat"/>
                        </a:rPr>
                        <a:t>(1 minute par membre)</a:t>
                      </a:r>
                    </a:p>
                  </a:txBody>
                  <a:tcPr marL="91425" marR="91425" marT="91425" marB="914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grpSp>
        <p:nvGrpSpPr>
          <p:cNvPr name="Group 6" id="6"/>
          <p:cNvGrpSpPr/>
          <p:nvPr/>
        </p:nvGrpSpPr>
        <p:grpSpPr>
          <a:xfrm rot="0">
            <a:off x="13504456" y="694865"/>
            <a:ext cx="4516107" cy="4516088"/>
            <a:chOff x="0" y="0"/>
            <a:chExt cx="6021476" cy="6021451"/>
          </a:xfrm>
        </p:grpSpPr>
        <p:sp>
          <p:nvSpPr>
            <p:cNvPr name="Freeform 7" id="7"/>
            <p:cNvSpPr/>
            <p:nvPr/>
          </p:nvSpPr>
          <p:spPr>
            <a:xfrm flipH="false" flipV="false" rot="0">
              <a:off x="0" y="0"/>
              <a:ext cx="6021451" cy="6021451"/>
            </a:xfrm>
            <a:custGeom>
              <a:avLst/>
              <a:gdLst/>
              <a:ahLst/>
              <a:cxnLst/>
              <a:rect r="r" b="b" t="t" l="l"/>
              <a:pathLst>
                <a:path h="6021451" w="6021451">
                  <a:moveTo>
                    <a:pt x="6021451" y="3010789"/>
                  </a:moveTo>
                  <a:cubicBezTo>
                    <a:pt x="6021451" y="4673473"/>
                    <a:pt x="4673473" y="6021451"/>
                    <a:pt x="3010662" y="6021451"/>
                  </a:cubicBezTo>
                  <a:cubicBezTo>
                    <a:pt x="1347851" y="6021451"/>
                    <a:pt x="0" y="4673473"/>
                    <a:pt x="0" y="3010789"/>
                  </a:cubicBezTo>
                  <a:cubicBezTo>
                    <a:pt x="0" y="1348105"/>
                    <a:pt x="1347978" y="0"/>
                    <a:pt x="3010789" y="0"/>
                  </a:cubicBezTo>
                  <a:cubicBezTo>
                    <a:pt x="4673600" y="0"/>
                    <a:pt x="6021451" y="1347978"/>
                    <a:pt x="6021451" y="3010789"/>
                  </a:cubicBezTo>
                  <a:close/>
                </a:path>
              </a:pathLst>
            </a:custGeom>
            <a:blipFill>
              <a:blip r:embed="rId4"/>
              <a:stretch>
                <a:fillRect l="-24956" t="0" r="-24957" b="0"/>
              </a:stretch>
            </a:blipFill>
          </p:spPr>
        </p:sp>
      </p:grpSp>
      <p:grpSp>
        <p:nvGrpSpPr>
          <p:cNvPr name="Group 8" id="8"/>
          <p:cNvGrpSpPr>
            <a:grpSpLocks noChangeAspect="true"/>
          </p:cNvGrpSpPr>
          <p:nvPr/>
        </p:nvGrpSpPr>
        <p:grpSpPr>
          <a:xfrm rot="0">
            <a:off x="12295075" y="7416525"/>
            <a:ext cx="6069125" cy="2913175"/>
            <a:chOff x="0" y="0"/>
            <a:chExt cx="8092167" cy="3884233"/>
          </a:xfrm>
        </p:grpSpPr>
        <p:sp>
          <p:nvSpPr>
            <p:cNvPr name="Freeform 9" id="9"/>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5"/>
              <a:stretch>
                <a:fillRect l="0" t="0" r="0" b="1"/>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0" y="7373825"/>
            <a:ext cx="6069125" cy="2913175"/>
            <a:chOff x="0" y="0"/>
            <a:chExt cx="8092167" cy="3884233"/>
          </a:xfrm>
        </p:grpSpPr>
        <p:sp>
          <p:nvSpPr>
            <p:cNvPr name="Freeform 3" id="3"/>
            <p:cNvSpPr/>
            <p:nvPr/>
          </p:nvSpPr>
          <p:spPr>
            <a:xfrm flipH="false" flipV="false" rot="0">
              <a:off x="0" y="0"/>
              <a:ext cx="8092186" cy="3884295"/>
            </a:xfrm>
            <a:custGeom>
              <a:avLst/>
              <a:gdLst/>
              <a:ahLst/>
              <a:cxnLst/>
              <a:rect r="r" b="b" t="t" l="l"/>
              <a:pathLst>
                <a:path h="3884295" w="8092186">
                  <a:moveTo>
                    <a:pt x="0" y="0"/>
                  </a:moveTo>
                  <a:lnTo>
                    <a:pt x="8092186" y="0"/>
                  </a:lnTo>
                  <a:lnTo>
                    <a:pt x="8092186" y="3884295"/>
                  </a:lnTo>
                  <a:lnTo>
                    <a:pt x="0" y="3884295"/>
                  </a:lnTo>
                  <a:lnTo>
                    <a:pt x="0" y="0"/>
                  </a:lnTo>
                  <a:close/>
                </a:path>
              </a:pathLst>
            </a:custGeom>
            <a:blipFill>
              <a:blip r:embed="rId3"/>
              <a:stretch>
                <a:fillRect l="0" t="0" r="0" b="1"/>
              </a:stretch>
            </a:blipFill>
          </p:spPr>
        </p:sp>
      </p:grpSp>
      <p:grpSp>
        <p:nvGrpSpPr>
          <p:cNvPr name="Group 4" id="4"/>
          <p:cNvGrpSpPr/>
          <p:nvPr/>
        </p:nvGrpSpPr>
        <p:grpSpPr>
          <a:xfrm rot="0">
            <a:off x="5169477" y="-350693"/>
            <a:ext cx="7949045" cy="1937402"/>
            <a:chOff x="0" y="0"/>
            <a:chExt cx="10598727" cy="2583203"/>
          </a:xfrm>
        </p:grpSpPr>
        <p:sp>
          <p:nvSpPr>
            <p:cNvPr name="Freeform 5" id="5"/>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4"/>
              <a:stretch>
                <a:fillRect l="0" t="-53599" r="0" b="-53600"/>
              </a:stretch>
            </a:blipFill>
          </p:spPr>
        </p:sp>
      </p:grpSp>
      <p:sp>
        <p:nvSpPr>
          <p:cNvPr name="TextBox 6" id="6"/>
          <p:cNvSpPr txBox="true"/>
          <p:nvPr/>
        </p:nvSpPr>
        <p:spPr>
          <a:xfrm rot="0">
            <a:off x="483118" y="1472409"/>
            <a:ext cx="16978500" cy="1098697"/>
          </a:xfrm>
          <a:prstGeom prst="rect">
            <a:avLst/>
          </a:prstGeom>
        </p:spPr>
        <p:txBody>
          <a:bodyPr anchor="t" rtlCol="false" tIns="0" lIns="0" bIns="0" rIns="0">
            <a:spAutoFit/>
          </a:bodyPr>
          <a:lstStyle/>
          <a:p>
            <a:pPr algn="l">
              <a:lnSpc>
                <a:spcPts val="4079"/>
              </a:lnSpc>
            </a:pPr>
            <a:r>
              <a:rPr lang="en-US" b="true" sz="2956">
                <a:solidFill>
                  <a:srgbClr val="000000"/>
                </a:solidFill>
                <a:latin typeface="Montserrat Bold"/>
                <a:ea typeface="Montserrat Bold"/>
                <a:cs typeface="Montserrat Bold"/>
                <a:sym typeface="Montserrat Bold"/>
              </a:rPr>
              <a:t>2. Activité éducative : Faites preuve d’inspiration et enrichissez votre trousse d’outils</a:t>
            </a:r>
          </a:p>
          <a:p>
            <a:pPr algn="l">
              <a:lnSpc>
                <a:spcPts val="5302"/>
              </a:lnSpc>
            </a:pPr>
            <a:r>
              <a:rPr lang="en-US" b="true" sz="3156">
                <a:solidFill>
                  <a:srgbClr val="000000"/>
                </a:solidFill>
                <a:latin typeface="Montserrat Bold"/>
                <a:ea typeface="Montserrat Bold"/>
                <a:cs typeface="Montserrat Bold"/>
                <a:sym typeface="Montserrat Bold"/>
              </a:rPr>
              <a:t>(30 minutes)</a:t>
            </a:r>
          </a:p>
        </p:txBody>
      </p:sp>
      <p:grpSp>
        <p:nvGrpSpPr>
          <p:cNvPr name="Group 7" id="7"/>
          <p:cNvGrpSpPr/>
          <p:nvPr/>
        </p:nvGrpSpPr>
        <p:grpSpPr>
          <a:xfrm rot="0">
            <a:off x="3147104" y="2058559"/>
            <a:ext cx="361446" cy="476673"/>
            <a:chOff x="0" y="0"/>
            <a:chExt cx="481928" cy="635564"/>
          </a:xfrm>
        </p:grpSpPr>
        <p:sp>
          <p:nvSpPr>
            <p:cNvPr name="Freeform 8" id="8"/>
            <p:cNvSpPr/>
            <p:nvPr/>
          </p:nvSpPr>
          <p:spPr>
            <a:xfrm flipH="false" flipV="false" rot="0">
              <a:off x="0" y="0"/>
              <a:ext cx="481965" cy="635508"/>
            </a:xfrm>
            <a:custGeom>
              <a:avLst/>
              <a:gdLst/>
              <a:ahLst/>
              <a:cxnLst/>
              <a:rect r="r" b="b" t="t" l="l"/>
              <a:pathLst>
                <a:path h="635508" w="481965">
                  <a:moveTo>
                    <a:pt x="0" y="0"/>
                  </a:moveTo>
                  <a:lnTo>
                    <a:pt x="481965" y="0"/>
                  </a:lnTo>
                  <a:lnTo>
                    <a:pt x="481965" y="635508"/>
                  </a:lnTo>
                  <a:lnTo>
                    <a:pt x="0" y="635508"/>
                  </a:lnTo>
                  <a:lnTo>
                    <a:pt x="0" y="0"/>
                  </a:lnTo>
                  <a:close/>
                </a:path>
              </a:pathLst>
            </a:custGeom>
            <a:blipFill>
              <a:blip r:embed="rId5"/>
              <a:stretch>
                <a:fillRect l="0" t="0" r="7" b="-8"/>
              </a:stretch>
            </a:blipFill>
          </p:spPr>
        </p:sp>
      </p:grpSp>
      <p:graphicFrame>
        <p:nvGraphicFramePr>
          <p:cNvPr name="Table 9" id="9"/>
          <p:cNvGraphicFramePr>
            <a:graphicFrameLocks noGrp="true"/>
          </p:cNvGraphicFramePr>
          <p:nvPr/>
        </p:nvGraphicFramePr>
        <p:xfrm>
          <a:off x="654753" y="4210620"/>
          <a:ext cx="16978493" cy="5505450"/>
        </p:xfrm>
        <a:graphic>
          <a:graphicData uri="http://schemas.openxmlformats.org/drawingml/2006/table">
            <a:tbl>
              <a:tblPr/>
              <a:tblGrid>
                <a:gridCol w="9074771"/>
                <a:gridCol w="7903722"/>
              </a:tblGrid>
              <a:tr h="5505450">
                <a:tc>
                  <a:txBody>
                    <a:bodyPr anchor="t" rtlCol="false"/>
                    <a:lstStyle/>
                    <a:p>
                      <a:pPr algn="ctr">
                        <a:lnSpc>
                          <a:spcPts val="2660"/>
                        </a:lnSpc>
                        <a:defRPr/>
                      </a:pPr>
                      <a:r>
                        <a:rPr lang="en-US" sz="1900" b="true">
                          <a:solidFill>
                            <a:srgbClr val="000000"/>
                          </a:solidFill>
                          <a:latin typeface="Montserrat Bold"/>
                          <a:ea typeface="Montserrat Bold"/>
                          <a:cs typeface="Montserrat Bold"/>
                          <a:sym typeface="Montserrat Bold"/>
                        </a:rPr>
                        <a:t>Étape 1 – Réflexion individuelle</a:t>
                      </a:r>
                      <a:r>
                        <a:rPr lang="en-US" sz="1900" b="true">
                          <a:solidFill>
                            <a:srgbClr val="000000"/>
                          </a:solidFill>
                          <a:latin typeface="Montserrat Bold"/>
                          <a:ea typeface="Montserrat Bold"/>
                          <a:cs typeface="Montserrat Bold"/>
                          <a:sym typeface="Montserrat Bold"/>
                        </a:rPr>
                        <a:t> </a:t>
                      </a:r>
                      <a:endParaRPr lang="en-US" sz="1100"/>
                    </a:p>
                    <a:p>
                      <a:pPr algn="ctr">
                        <a:lnSpc>
                          <a:spcPts val="2660"/>
                        </a:lnSpc>
                      </a:pPr>
                      <a:r>
                        <a:rPr lang="en-US" sz="1900">
                          <a:solidFill>
                            <a:srgbClr val="000000"/>
                          </a:solidFill>
                          <a:latin typeface="Montserrat"/>
                          <a:ea typeface="Montserrat"/>
                          <a:cs typeface="Montserrat"/>
                          <a:sym typeface="Montserrat"/>
                        </a:rPr>
                        <a:t>(3 minutes)</a:t>
                      </a:r>
                    </a:p>
                    <a:p>
                      <a:pPr algn="ctr">
                        <a:lnSpc>
                          <a:spcPts val="2660"/>
                        </a:lnSpc>
                      </a:pPr>
                    </a:p>
                    <a:p>
                      <a:pPr algn="l">
                        <a:lnSpc>
                          <a:spcPts val="2660"/>
                        </a:lnSpc>
                      </a:pPr>
                      <a:r>
                        <a:rPr lang="en-US" sz="1900">
                          <a:solidFill>
                            <a:srgbClr val="000000"/>
                          </a:solidFill>
                          <a:latin typeface="Montserrat"/>
                          <a:ea typeface="Montserrat"/>
                          <a:cs typeface="Montserrat"/>
                          <a:sym typeface="Montserrat"/>
                        </a:rPr>
                        <a:t>Chaque participant réfléchira aux questions suivantes. </a:t>
                      </a:r>
                    </a:p>
                    <a:p>
                      <a:pPr algn="l">
                        <a:lnSpc>
                          <a:spcPts val="2660"/>
                        </a:lnSpc>
                      </a:pPr>
                      <a:r>
                        <a:rPr lang="en-US" sz="1900">
                          <a:solidFill>
                            <a:srgbClr val="000000"/>
                          </a:solidFill>
                          <a:latin typeface="Montserrat"/>
                          <a:ea typeface="Montserrat"/>
                          <a:cs typeface="Montserrat"/>
                          <a:sym typeface="Montserrat"/>
                        </a:rPr>
                        <a:t>Ils peuvent rédiger de courtes notes ou considérer leurs réponses en silence :</a:t>
                      </a:r>
                    </a:p>
                    <a:p>
                      <a:pPr algn="l" marL="410211" indent="-205106" lvl="1">
                        <a:lnSpc>
                          <a:spcPts val="2660"/>
                        </a:lnSpc>
                        <a:buFont typeface="Arial"/>
                        <a:buChar char="•"/>
                      </a:pPr>
                      <a:r>
                        <a:rPr lang="en-US" sz="1900">
                          <a:solidFill>
                            <a:srgbClr val="000000"/>
                          </a:solidFill>
                          <a:latin typeface="Montserrat"/>
                          <a:ea typeface="Montserrat"/>
                          <a:cs typeface="Montserrat"/>
                          <a:sym typeface="Montserrat"/>
                        </a:rPr>
                        <a:t>Quelle vérité ai-je réalisée à propos de mois?</a:t>
                      </a:r>
                    </a:p>
                    <a:p>
                      <a:pPr algn="l" marL="410211" indent="-205106" lvl="1">
                        <a:lnSpc>
                          <a:spcPts val="2660"/>
                        </a:lnSpc>
                        <a:buFont typeface="Arial"/>
                        <a:buChar char="•"/>
                      </a:pPr>
                      <a:r>
                        <a:rPr lang="en-US" sz="1900">
                          <a:solidFill>
                            <a:srgbClr val="000000"/>
                          </a:solidFill>
                          <a:latin typeface="Montserrat"/>
                          <a:ea typeface="Montserrat"/>
                          <a:cs typeface="Montserrat"/>
                          <a:sym typeface="Montserrat"/>
                        </a:rPr>
                        <a:t>Qu’est-ce qui vous donne un sentiment d’appartenance à votre travail ou à votre communauté?</a:t>
                      </a:r>
                    </a:p>
                    <a:p>
                      <a:pPr algn="l" marL="410211" indent="-205106" lvl="1">
                        <a:lnSpc>
                          <a:spcPts val="2660"/>
                        </a:lnSpc>
                        <a:buFont typeface="Arial"/>
                        <a:buChar char="•"/>
                      </a:pPr>
                      <a:r>
                        <a:rPr lang="en-US" sz="1900">
                          <a:solidFill>
                            <a:srgbClr val="000000"/>
                          </a:solidFill>
                          <a:latin typeface="Montserrat"/>
                          <a:ea typeface="Montserrat"/>
                          <a:cs typeface="Montserrat"/>
                          <a:sym typeface="Montserrat"/>
                        </a:rPr>
                        <a:t>Comment pouvez-vous définir la confiance, dans vos propres mots?</a:t>
                      </a:r>
                    </a:p>
                    <a:p>
                      <a:pPr algn="l" marL="410211" indent="-205106" lvl="1">
                        <a:lnSpc>
                          <a:spcPts val="2660"/>
                        </a:lnSpc>
                        <a:buFont typeface="Arial"/>
                        <a:buChar char="•"/>
                      </a:pPr>
                      <a:r>
                        <a:rPr lang="en-US" sz="1900">
                          <a:solidFill>
                            <a:srgbClr val="000000"/>
                          </a:solidFill>
                          <a:latin typeface="Montserrat"/>
                          <a:ea typeface="Montserrat"/>
                          <a:cs typeface="Montserrat"/>
                          <a:sym typeface="Montserrat"/>
                        </a:rPr>
                        <a:t>Une façon intentionnelle de créer un espace pour votre voix (vos idées, vos valeurs et votre point de vue) et de vous assurer qu’elle est exprimée avec clarté et confiance dans votre travail ou votre leadership est de ______.</a:t>
                      </a:r>
                    </a:p>
                    <a:p>
                      <a:pPr algn="l">
                        <a:lnSpc>
                          <a:spcPts val="2660"/>
                        </a:lnSpc>
                      </a:pPr>
                    </a:p>
                  </a:txBody>
                  <a:tcPr marL="190500" marR="190500" marT="190500" marB="190500" anchor="t">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660"/>
                        </a:lnSpc>
                        <a:defRPr/>
                      </a:pPr>
                      <a:r>
                        <a:rPr lang="en-US" sz="1900" b="true">
                          <a:solidFill>
                            <a:srgbClr val="000000"/>
                          </a:solidFill>
                          <a:latin typeface="Montserrat Bold"/>
                          <a:ea typeface="Montserrat Bold"/>
                          <a:cs typeface="Montserrat Bold"/>
                          <a:sym typeface="Montserrat Bold"/>
                        </a:rPr>
                        <a:t>É</a:t>
                      </a:r>
                      <a:r>
                        <a:rPr lang="en-US" b="true" sz="1900">
                          <a:solidFill>
                            <a:srgbClr val="000000"/>
                          </a:solidFill>
                          <a:latin typeface="Montserrat Bold"/>
                          <a:ea typeface="Montserrat Bold"/>
                          <a:cs typeface="Montserrat Bold"/>
                          <a:sym typeface="Montserrat Bold"/>
                        </a:rPr>
                        <a:t>tape 2 – Discussion en petits groupes</a:t>
                      </a:r>
                      <a:endParaRPr lang="en-US" sz="1100"/>
                    </a:p>
                    <a:p>
                      <a:pPr algn="ctr">
                        <a:lnSpc>
                          <a:spcPts val="2660"/>
                        </a:lnSpc>
                      </a:pPr>
                      <a:r>
                        <a:rPr lang="en-US" sz="1900">
                          <a:solidFill>
                            <a:srgbClr val="000000"/>
                          </a:solidFill>
                          <a:latin typeface="Montserrat"/>
                          <a:ea typeface="Montserrat"/>
                          <a:cs typeface="Montserrat"/>
                          <a:sym typeface="Montserrat"/>
                        </a:rPr>
                        <a:t>(1–2 minutes par personne)</a:t>
                      </a:r>
                    </a:p>
                    <a:p>
                      <a:pPr algn="ctr">
                        <a:lnSpc>
                          <a:spcPts val="2660"/>
                        </a:lnSpc>
                      </a:pPr>
                    </a:p>
                    <a:p>
                      <a:pPr algn="l">
                        <a:lnSpc>
                          <a:spcPts val="2660"/>
                        </a:lnSpc>
                      </a:pPr>
                      <a:r>
                        <a:rPr lang="en-US" sz="1900">
                          <a:solidFill>
                            <a:srgbClr val="000000"/>
                          </a:solidFill>
                          <a:latin typeface="Montserrat"/>
                          <a:ea typeface="Montserrat"/>
                          <a:cs typeface="Montserrat"/>
                          <a:sym typeface="Montserrat"/>
                        </a:rPr>
                        <a:t>Invitez les participants à faire part de leurs observations lorsqu’ils sont à l’aise d’en discuter. </a:t>
                      </a:r>
                    </a:p>
                    <a:p>
                      <a:pPr algn="l">
                        <a:lnSpc>
                          <a:spcPts val="2660"/>
                        </a:lnSpc>
                      </a:pPr>
                      <a:r>
                        <a:rPr lang="en-US" sz="1900">
                          <a:solidFill>
                            <a:srgbClr val="000000"/>
                          </a:solidFill>
                          <a:latin typeface="Montserrat"/>
                          <a:ea typeface="Montserrat"/>
                          <a:cs typeface="Montserrat"/>
                          <a:sym typeface="Montserrat"/>
                        </a:rPr>
                        <a:t>Questions d’orientation suggérées :</a:t>
                      </a:r>
                    </a:p>
                    <a:p>
                      <a:pPr algn="l" marL="410211" indent="-205106" lvl="1">
                        <a:lnSpc>
                          <a:spcPts val="2660"/>
                        </a:lnSpc>
                        <a:buFont typeface="Arial"/>
                        <a:buChar char="•"/>
                      </a:pPr>
                      <a:r>
                        <a:rPr lang="en-US" sz="1900">
                          <a:solidFill>
                            <a:srgbClr val="000000"/>
                          </a:solidFill>
                          <a:latin typeface="Montserrat"/>
                          <a:ea typeface="Montserrat"/>
                          <a:cs typeface="Montserrat"/>
                          <a:sym typeface="Montserrat"/>
                        </a:rPr>
                        <a:t>Quel</a:t>
                      </a:r>
                      <a:r>
                        <a:rPr lang="en-US" sz="1900">
                          <a:solidFill>
                            <a:srgbClr val="000000"/>
                          </a:solidFill>
                          <a:latin typeface="Montserrat"/>
                          <a:ea typeface="Montserrat"/>
                          <a:cs typeface="Montserrat"/>
                          <a:sym typeface="Montserrat"/>
                        </a:rPr>
                        <a:t> message de réflexion vous a le plus interpellé, et pourquoi?</a:t>
                      </a:r>
                    </a:p>
                    <a:p>
                      <a:pPr algn="l" marL="410211" indent="-205106" lvl="1">
                        <a:lnSpc>
                          <a:spcPts val="2660"/>
                        </a:lnSpc>
                        <a:buFont typeface="Arial"/>
                        <a:buChar char="•"/>
                      </a:pPr>
                      <a:r>
                        <a:rPr lang="en-US" sz="1900">
                          <a:solidFill>
                            <a:srgbClr val="000000"/>
                          </a:solidFill>
                          <a:latin typeface="Montserrat"/>
                          <a:ea typeface="Montserrat"/>
                          <a:cs typeface="Montserrat"/>
                          <a:sym typeface="Montserrat"/>
                        </a:rPr>
                        <a:t>Qu’</a:t>
                      </a:r>
                      <a:r>
                        <a:rPr lang="en-US" sz="1900">
                          <a:solidFill>
                            <a:srgbClr val="000000"/>
                          </a:solidFill>
                          <a:latin typeface="Montserrat"/>
                          <a:ea typeface="Montserrat"/>
                          <a:cs typeface="Montserrat"/>
                          <a:sym typeface="Montserrat"/>
                        </a:rPr>
                        <a:t>est-ce que cela signifie de diriger avec authenticité dans votre rôle?</a:t>
                      </a:r>
                    </a:p>
                    <a:p>
                      <a:pPr algn="l" marL="410211" indent="-205106" lvl="1">
                        <a:lnSpc>
                          <a:spcPts val="2660"/>
                        </a:lnSpc>
                        <a:buFont typeface="Arial"/>
                        <a:buChar char="•"/>
                      </a:pPr>
                      <a:r>
                        <a:rPr lang="en-US" sz="1900">
                          <a:solidFill>
                            <a:srgbClr val="000000"/>
                          </a:solidFill>
                          <a:latin typeface="Montserrat"/>
                          <a:ea typeface="Montserrat"/>
                          <a:cs typeface="Montserrat"/>
                          <a:sym typeface="Montserrat"/>
                        </a:rPr>
                        <a:t>C</a:t>
                      </a:r>
                      <a:r>
                        <a:rPr lang="en-US" sz="1900">
                          <a:solidFill>
                            <a:srgbClr val="000000"/>
                          </a:solidFill>
                          <a:latin typeface="Montserrat"/>
                          <a:ea typeface="Montserrat"/>
                          <a:cs typeface="Montserrat"/>
                          <a:sym typeface="Montserrat"/>
                        </a:rPr>
                        <a:t>omment comptez-vous intégrer votre vérité personnelle et votre voix dans la façon dont vous dirigez chaque jour?</a:t>
                      </a:r>
                    </a:p>
                  </a:txBody>
                  <a:tcPr marL="190500" marR="190500" marT="190500" marB="190500" anchor="t">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10" id="10"/>
          <p:cNvSpPr txBox="true"/>
          <p:nvPr/>
        </p:nvSpPr>
        <p:spPr>
          <a:xfrm rot="0">
            <a:off x="483125" y="2953500"/>
            <a:ext cx="15228622" cy="957194"/>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2.1 Le leadership au quotidien : Diriger avec authenticité et confiance</a:t>
            </a:r>
          </a:p>
          <a:p>
            <a:pPr algn="l">
              <a:lnSpc>
                <a:spcPts val="3528"/>
              </a:lnSpc>
            </a:pPr>
            <a:r>
              <a:rPr lang="en-US" b="true" sz="2100">
                <a:solidFill>
                  <a:srgbClr val="000000"/>
                </a:solidFill>
                <a:latin typeface="Montserrat Bold"/>
                <a:ea typeface="Montserrat Bold"/>
                <a:cs typeface="Montserrat Bold"/>
                <a:sym typeface="Montserrat Bold"/>
              </a:rPr>
              <a:t>(20 minutes)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grpSp>
        <p:nvGrpSpPr>
          <p:cNvPr name="Group 4" id="4"/>
          <p:cNvGrpSpPr/>
          <p:nvPr/>
        </p:nvGrpSpPr>
        <p:grpSpPr>
          <a:xfrm rot="0">
            <a:off x="5490872" y="4926212"/>
            <a:ext cx="7477707" cy="4673567"/>
            <a:chOff x="0" y="0"/>
            <a:chExt cx="9970276" cy="6231423"/>
          </a:xfrm>
        </p:grpSpPr>
        <p:sp>
          <p:nvSpPr>
            <p:cNvPr name="Freeform 5" id="5"/>
            <p:cNvSpPr/>
            <p:nvPr/>
          </p:nvSpPr>
          <p:spPr>
            <a:xfrm flipH="false" flipV="false" rot="0">
              <a:off x="0" y="0"/>
              <a:ext cx="9970262" cy="6231382"/>
            </a:xfrm>
            <a:custGeom>
              <a:avLst/>
              <a:gdLst/>
              <a:ahLst/>
              <a:cxnLst/>
              <a:rect r="r" b="b" t="t" l="l"/>
              <a:pathLst>
                <a:path h="6231382" w="9970262">
                  <a:moveTo>
                    <a:pt x="0" y="0"/>
                  </a:moveTo>
                  <a:lnTo>
                    <a:pt x="9970262" y="0"/>
                  </a:lnTo>
                  <a:lnTo>
                    <a:pt x="9970262" y="6231382"/>
                  </a:lnTo>
                  <a:lnTo>
                    <a:pt x="0" y="6231382"/>
                  </a:lnTo>
                  <a:lnTo>
                    <a:pt x="0" y="0"/>
                  </a:lnTo>
                  <a:close/>
                </a:path>
              </a:pathLst>
            </a:custGeom>
            <a:blipFill>
              <a:blip r:embed="rId4">
                <a:alphaModFix amt="75000"/>
              </a:blip>
              <a:stretch>
                <a:fillRect l="0" t="-45" r="0" b="-46"/>
              </a:stretch>
            </a:blipFill>
          </p:spPr>
        </p:sp>
      </p:grpSp>
      <p:grpSp>
        <p:nvGrpSpPr>
          <p:cNvPr name="Group 6" id="6"/>
          <p:cNvGrpSpPr/>
          <p:nvPr/>
        </p:nvGrpSpPr>
        <p:grpSpPr>
          <a:xfrm rot="0">
            <a:off x="5405147" y="4821437"/>
            <a:ext cx="7477707" cy="4673567"/>
            <a:chOff x="0" y="0"/>
            <a:chExt cx="9970276" cy="6231423"/>
          </a:xfrm>
        </p:grpSpPr>
        <p:sp>
          <p:nvSpPr>
            <p:cNvPr name="Freeform 7" id="7"/>
            <p:cNvSpPr/>
            <p:nvPr/>
          </p:nvSpPr>
          <p:spPr>
            <a:xfrm flipH="false" flipV="false" rot="0">
              <a:off x="0" y="0"/>
              <a:ext cx="9970262" cy="6231382"/>
            </a:xfrm>
            <a:custGeom>
              <a:avLst/>
              <a:gdLst/>
              <a:ahLst/>
              <a:cxnLst/>
              <a:rect r="r" b="b" t="t" l="l"/>
              <a:pathLst>
                <a:path h="6231382" w="9970262">
                  <a:moveTo>
                    <a:pt x="0" y="0"/>
                  </a:moveTo>
                  <a:lnTo>
                    <a:pt x="9970262" y="0"/>
                  </a:lnTo>
                  <a:lnTo>
                    <a:pt x="9970262" y="6231382"/>
                  </a:lnTo>
                  <a:lnTo>
                    <a:pt x="0" y="6231382"/>
                  </a:lnTo>
                  <a:lnTo>
                    <a:pt x="0" y="0"/>
                  </a:lnTo>
                  <a:close/>
                </a:path>
              </a:pathLst>
            </a:custGeom>
            <a:blipFill>
              <a:blip r:embed="rId5"/>
              <a:stretch>
                <a:fillRect l="0" t="-45" r="0" b="-46"/>
              </a:stretch>
            </a:blipFill>
          </p:spPr>
        </p:sp>
      </p:grpSp>
      <p:grpSp>
        <p:nvGrpSpPr>
          <p:cNvPr name="Group 8" id="8"/>
          <p:cNvGrpSpPr/>
          <p:nvPr/>
        </p:nvGrpSpPr>
        <p:grpSpPr>
          <a:xfrm rot="0">
            <a:off x="13980373" y="925712"/>
            <a:ext cx="3617603" cy="3002610"/>
            <a:chOff x="0" y="0"/>
            <a:chExt cx="4823471" cy="4003480"/>
          </a:xfrm>
        </p:grpSpPr>
        <p:sp>
          <p:nvSpPr>
            <p:cNvPr name="Freeform 9" id="9"/>
            <p:cNvSpPr/>
            <p:nvPr/>
          </p:nvSpPr>
          <p:spPr>
            <a:xfrm flipH="false" flipV="false" rot="0">
              <a:off x="0" y="0"/>
              <a:ext cx="4823460" cy="4003421"/>
            </a:xfrm>
            <a:custGeom>
              <a:avLst/>
              <a:gdLst/>
              <a:ahLst/>
              <a:cxnLst/>
              <a:rect r="r" b="b" t="t" l="l"/>
              <a:pathLst>
                <a:path h="4003421" w="4823460">
                  <a:moveTo>
                    <a:pt x="0" y="0"/>
                  </a:moveTo>
                  <a:lnTo>
                    <a:pt x="4823460" y="0"/>
                  </a:lnTo>
                  <a:lnTo>
                    <a:pt x="4823460" y="4003421"/>
                  </a:lnTo>
                  <a:lnTo>
                    <a:pt x="0" y="4003421"/>
                  </a:lnTo>
                  <a:lnTo>
                    <a:pt x="0" y="0"/>
                  </a:lnTo>
                  <a:close/>
                </a:path>
              </a:pathLst>
            </a:custGeom>
            <a:blipFill>
              <a:blip r:embed="rId6"/>
              <a:stretch>
                <a:fillRect l="0" t="-220" r="0" b="-222"/>
              </a:stretch>
            </a:blipFill>
          </p:spPr>
        </p:sp>
      </p:grpSp>
      <p:sp>
        <p:nvSpPr>
          <p:cNvPr name="TextBox 10" id="10"/>
          <p:cNvSpPr txBox="true"/>
          <p:nvPr/>
        </p:nvSpPr>
        <p:spPr>
          <a:xfrm rot="0">
            <a:off x="690024" y="969490"/>
            <a:ext cx="9021600" cy="804450"/>
          </a:xfrm>
          <a:prstGeom prst="rect">
            <a:avLst/>
          </a:prstGeom>
        </p:spPr>
        <p:txBody>
          <a:bodyPr anchor="t" rtlCol="false" tIns="0" lIns="0" bIns="0" rIns="0">
            <a:spAutoFit/>
          </a:bodyPr>
          <a:lstStyle/>
          <a:p>
            <a:pPr algn="l">
              <a:lnSpc>
                <a:spcPts val="6803"/>
              </a:lnSpc>
            </a:pPr>
            <a:r>
              <a:rPr lang="en-US" b="true" sz="4050">
                <a:solidFill>
                  <a:srgbClr val="000000"/>
                </a:solidFill>
                <a:latin typeface="Montserrat Bold"/>
                <a:ea typeface="Montserrat Bold"/>
                <a:cs typeface="Montserrat Bold"/>
                <a:sym typeface="Montserrat Bold"/>
              </a:rPr>
              <a:t>Votre santé est primordiale !</a:t>
            </a:r>
          </a:p>
        </p:txBody>
      </p:sp>
      <p:sp>
        <p:nvSpPr>
          <p:cNvPr name="TextBox 11" id="11"/>
          <p:cNvSpPr txBox="true"/>
          <p:nvPr/>
        </p:nvSpPr>
        <p:spPr>
          <a:xfrm rot="0">
            <a:off x="690024" y="1926925"/>
            <a:ext cx="16907850" cy="2608707"/>
          </a:xfrm>
          <a:prstGeom prst="rect">
            <a:avLst/>
          </a:prstGeom>
        </p:spPr>
        <p:txBody>
          <a:bodyPr anchor="t" rtlCol="false" tIns="0" lIns="0" bIns="0" rIns="0">
            <a:spAutoFit/>
          </a:bodyPr>
          <a:lstStyle/>
          <a:p>
            <a:pPr algn="l">
              <a:lnSpc>
                <a:spcPts val="5244"/>
              </a:lnSpc>
            </a:pPr>
            <a:r>
              <a:rPr lang="en-US" sz="3800">
                <a:solidFill>
                  <a:srgbClr val="000000"/>
                </a:solidFill>
                <a:latin typeface="Montserrat"/>
                <a:ea typeface="Montserrat"/>
                <a:cs typeface="Montserrat"/>
                <a:sym typeface="Montserrat"/>
              </a:rPr>
              <a:t>Avant de passer à l'activité suivante, prenez une pause </a:t>
            </a:r>
          </a:p>
          <a:p>
            <a:pPr algn="l">
              <a:lnSpc>
                <a:spcPts val="5244"/>
              </a:lnSpc>
            </a:pPr>
            <a:r>
              <a:rPr lang="en-US" sz="3800">
                <a:solidFill>
                  <a:srgbClr val="000000"/>
                </a:solidFill>
                <a:latin typeface="Montserrat"/>
                <a:ea typeface="Montserrat"/>
                <a:cs typeface="Montserrat"/>
                <a:sym typeface="Montserrat"/>
              </a:rPr>
              <a:t>de 5 minutes pour vos corps et vos esprits. Buvez de </a:t>
            </a:r>
          </a:p>
          <a:p>
            <a:pPr algn="l">
              <a:lnSpc>
                <a:spcPts val="5244"/>
              </a:lnSpc>
            </a:pPr>
            <a:r>
              <a:rPr lang="en-US" sz="3800">
                <a:solidFill>
                  <a:srgbClr val="000000"/>
                </a:solidFill>
                <a:latin typeface="Montserrat"/>
                <a:ea typeface="Montserrat"/>
                <a:cs typeface="Montserrat"/>
                <a:sym typeface="Montserrat"/>
              </a:rPr>
              <a:t>l'eau, allez aux toilettes, faites des étirements - tout ce dont </a:t>
            </a:r>
          </a:p>
          <a:p>
            <a:pPr algn="l">
              <a:lnSpc>
                <a:spcPts val="5244"/>
              </a:lnSpc>
            </a:pPr>
            <a:r>
              <a:rPr lang="en-US" sz="3800">
                <a:solidFill>
                  <a:srgbClr val="000000"/>
                </a:solidFill>
                <a:latin typeface="Montserrat"/>
                <a:ea typeface="Montserrat"/>
                <a:cs typeface="Montserrat"/>
                <a:sym typeface="Montserrat"/>
              </a:rPr>
              <a:t>vous avez besoin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169477" y="-350693"/>
            <a:ext cx="7949045" cy="1937402"/>
            <a:chOff x="0" y="0"/>
            <a:chExt cx="10598727" cy="2583203"/>
          </a:xfrm>
        </p:grpSpPr>
        <p:sp>
          <p:nvSpPr>
            <p:cNvPr name="Freeform 3" id="3"/>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3"/>
              <a:stretch>
                <a:fillRect l="0" t="-53599" r="0" b="-53600"/>
              </a:stretch>
            </a:blipFill>
          </p:spPr>
        </p:sp>
      </p:grpSp>
      <p:sp>
        <p:nvSpPr>
          <p:cNvPr name="TextBox 4" id="4"/>
          <p:cNvSpPr txBox="true"/>
          <p:nvPr/>
        </p:nvSpPr>
        <p:spPr>
          <a:xfrm rot="0">
            <a:off x="483118" y="1462884"/>
            <a:ext cx="16978500" cy="1642354"/>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3. Activité de groupe : Partagez votre histoire, apprenez des autres et créez de </a:t>
            </a:r>
          </a:p>
          <a:p>
            <a:pPr algn="l">
              <a:lnSpc>
                <a:spcPts val="4355"/>
              </a:lnSpc>
            </a:pPr>
            <a:r>
              <a:rPr lang="en-US" b="true" sz="3156">
                <a:solidFill>
                  <a:srgbClr val="000000"/>
                </a:solidFill>
                <a:latin typeface="Montserrat Bold"/>
                <a:ea typeface="Montserrat Bold"/>
                <a:cs typeface="Montserrat Bold"/>
                <a:sym typeface="Montserrat Bold"/>
              </a:rPr>
              <a:t>nouveaux liens.</a:t>
            </a:r>
          </a:p>
          <a:p>
            <a:pPr algn="l">
              <a:lnSpc>
                <a:spcPts val="4355"/>
              </a:lnSpc>
            </a:pPr>
            <a:r>
              <a:rPr lang="en-US" b="true" sz="3156">
                <a:solidFill>
                  <a:srgbClr val="000000"/>
                </a:solidFill>
                <a:latin typeface="Montserrat Bold"/>
                <a:ea typeface="Montserrat Bold"/>
                <a:cs typeface="Montserrat Bold"/>
                <a:sym typeface="Montserrat Bold"/>
              </a:rPr>
              <a:t>(40 minutes)</a:t>
            </a:r>
          </a:p>
        </p:txBody>
      </p:sp>
      <p:grpSp>
        <p:nvGrpSpPr>
          <p:cNvPr name="Group 5" id="5"/>
          <p:cNvGrpSpPr/>
          <p:nvPr/>
        </p:nvGrpSpPr>
        <p:grpSpPr>
          <a:xfrm rot="0">
            <a:off x="3222723" y="2628565"/>
            <a:ext cx="361446" cy="476673"/>
            <a:chOff x="0" y="0"/>
            <a:chExt cx="481928" cy="635564"/>
          </a:xfrm>
        </p:grpSpPr>
        <p:sp>
          <p:nvSpPr>
            <p:cNvPr name="Freeform 6" id="6"/>
            <p:cNvSpPr/>
            <p:nvPr/>
          </p:nvSpPr>
          <p:spPr>
            <a:xfrm flipH="false" flipV="false" rot="0">
              <a:off x="0" y="0"/>
              <a:ext cx="481965" cy="635508"/>
            </a:xfrm>
            <a:custGeom>
              <a:avLst/>
              <a:gdLst/>
              <a:ahLst/>
              <a:cxnLst/>
              <a:rect r="r" b="b" t="t" l="l"/>
              <a:pathLst>
                <a:path h="635508" w="481965">
                  <a:moveTo>
                    <a:pt x="0" y="0"/>
                  </a:moveTo>
                  <a:lnTo>
                    <a:pt x="481965" y="0"/>
                  </a:lnTo>
                  <a:lnTo>
                    <a:pt x="481965" y="635508"/>
                  </a:lnTo>
                  <a:lnTo>
                    <a:pt x="0" y="635508"/>
                  </a:lnTo>
                  <a:lnTo>
                    <a:pt x="0" y="0"/>
                  </a:lnTo>
                  <a:close/>
                </a:path>
              </a:pathLst>
            </a:custGeom>
            <a:blipFill>
              <a:blip r:embed="rId4"/>
              <a:stretch>
                <a:fillRect l="0" t="0" r="7" b="-8"/>
              </a:stretch>
            </a:blipFill>
          </p:spPr>
        </p:sp>
      </p:grpSp>
      <p:sp>
        <p:nvSpPr>
          <p:cNvPr name="TextBox 7" id="7"/>
          <p:cNvSpPr txBox="true"/>
          <p:nvPr/>
        </p:nvSpPr>
        <p:spPr>
          <a:xfrm rot="0">
            <a:off x="483118" y="3798417"/>
            <a:ext cx="13337813" cy="911474"/>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3.1 Le pouvoir de la célébration - Le Cercle des compliments</a:t>
            </a:r>
          </a:p>
          <a:p>
            <a:pPr algn="l">
              <a:lnSpc>
                <a:spcPts val="2897"/>
              </a:lnSpc>
            </a:pPr>
            <a:r>
              <a:rPr lang="en-US" b="true" sz="2100">
                <a:solidFill>
                  <a:srgbClr val="000000"/>
                </a:solidFill>
                <a:latin typeface="Montserrat Bold"/>
                <a:ea typeface="Montserrat Bold"/>
                <a:cs typeface="Montserrat Bold"/>
                <a:sym typeface="Montserrat Bold"/>
              </a:rPr>
              <a:t>(15 minutes)</a:t>
            </a:r>
          </a:p>
        </p:txBody>
      </p:sp>
      <p:graphicFrame>
        <p:nvGraphicFramePr>
          <p:cNvPr name="Table 8" id="8"/>
          <p:cNvGraphicFramePr>
            <a:graphicFrameLocks noGrp="true"/>
          </p:cNvGraphicFramePr>
          <p:nvPr/>
        </p:nvGraphicFramePr>
        <p:xfrm>
          <a:off x="483125" y="5031482"/>
          <a:ext cx="16383000" cy="2948179"/>
        </p:xfrm>
        <a:graphic>
          <a:graphicData uri="http://schemas.openxmlformats.org/drawingml/2006/table">
            <a:tbl>
              <a:tblPr/>
              <a:tblGrid>
                <a:gridCol w="16383000"/>
              </a:tblGrid>
              <a:tr h="2948179">
                <a:tc>
                  <a:txBody>
                    <a:bodyPr anchor="t" rtlCol="false"/>
                    <a:lstStyle/>
                    <a:p>
                      <a:pPr algn="l">
                        <a:lnSpc>
                          <a:spcPts val="2897"/>
                        </a:lnSpc>
                        <a:defRPr/>
                      </a:pPr>
                      <a:r>
                        <a:rPr lang="en-US" b="true" sz="2100">
                          <a:solidFill>
                            <a:srgbClr val="000000"/>
                          </a:solidFill>
                          <a:latin typeface="Montserrat Bold"/>
                          <a:ea typeface="Montserrat Bold"/>
                          <a:cs typeface="Montserrat Bold"/>
                          <a:sym typeface="Montserrat Bold"/>
                        </a:rPr>
                        <a:t>Instructions: </a:t>
                      </a:r>
                      <a:r>
                        <a:rPr lang="en-US" sz="2100">
                          <a:solidFill>
                            <a:srgbClr val="000000"/>
                          </a:solidFill>
                          <a:latin typeface="Montserrat"/>
                          <a:ea typeface="Montserrat"/>
                          <a:cs typeface="Montserrat"/>
                          <a:sym typeface="Montserrat"/>
                        </a:rPr>
                        <a:t>cet exercice est une occasion pour le Cercle de s'exercer à donner et à recevoir des compliments et à célébrer les victoires. Dans cet exercice, vous allez vous féliciter et vous complimenter les unes envers les autres.</a:t>
                      </a:r>
                      <a:endParaRPr lang="en-US" sz="1100"/>
                    </a:p>
                    <a:p>
                      <a:pPr algn="l">
                        <a:lnSpc>
                          <a:spcPts val="2897"/>
                        </a:lnSpc>
                      </a:pPr>
                    </a:p>
                    <a:p>
                      <a:pPr algn="l">
                        <a:lnSpc>
                          <a:spcPts val="2897"/>
                        </a:lnSpc>
                      </a:pPr>
                      <a:r>
                        <a:rPr lang="en-US" sz="2100">
                          <a:solidFill>
                            <a:srgbClr val="000000"/>
                          </a:solidFill>
                          <a:latin typeface="Montserrat"/>
                          <a:ea typeface="Montserrat"/>
                          <a:cs typeface="Montserrat"/>
                          <a:sym typeface="Montserrat"/>
                        </a:rPr>
                        <a:t>Comm</a:t>
                      </a:r>
                      <a:r>
                        <a:rPr lang="en-US" sz="2100">
                          <a:solidFill>
                            <a:srgbClr val="000000"/>
                          </a:solidFill>
                          <a:latin typeface="Montserrat"/>
                          <a:ea typeface="Montserrat"/>
                          <a:cs typeface="Montserrat"/>
                          <a:sym typeface="Montserrat"/>
                        </a:rPr>
                        <a:t>encez par écrire ce que vous aimez ou admirez chez chaque membre de votre Cercle. Ensuite, faites le tour du Cercle et demandez à chaque membre de complimenter une personne en particulier, une par une, jusqu'à ce que tout le monde ait reçu des compliments de tout le monde.</a:t>
                      </a:r>
                    </a:p>
                    <a:p>
                      <a:pPr algn="l">
                        <a:lnSpc>
                          <a:spcPts val="2897"/>
                        </a:lnSpc>
                      </a:pPr>
                      <a:r>
                        <a:rPr lang="en-US" sz="2100">
                          <a:solidFill>
                            <a:srgbClr val="000000"/>
                          </a:solidFill>
                          <a:latin typeface="Montserrat"/>
                          <a:ea typeface="Montserrat"/>
                          <a:cs typeface="Montserrat"/>
                          <a:sym typeface="Montserrat"/>
                        </a:rPr>
                        <a:t>(5 minutes d'écriture et 10 minutes de discussion)</a:t>
                      </a:r>
                    </a:p>
                  </a:txBody>
                  <a:tcPr marL="91425" marR="91425" marT="91425" marB="914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grpSp>
        <p:nvGrpSpPr>
          <p:cNvPr name="Group 9" id="9"/>
          <p:cNvGrpSpPr>
            <a:grpSpLocks noChangeAspect="true"/>
          </p:cNvGrpSpPr>
          <p:nvPr/>
        </p:nvGrpSpPr>
        <p:grpSpPr>
          <a:xfrm rot="0">
            <a:off x="12295075" y="7416525"/>
            <a:ext cx="6069125" cy="2913175"/>
            <a:chOff x="0" y="0"/>
            <a:chExt cx="8092167" cy="3884233"/>
          </a:xfrm>
        </p:grpSpPr>
        <p:sp>
          <p:nvSpPr>
            <p:cNvPr name="Freeform 10" id="10"/>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5"/>
              <a:stretch>
                <a:fillRect l="0" t="0" r="0" b="1"/>
              </a:stretch>
            </a:blipFill>
          </p:spPr>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grpSp>
        <p:nvGrpSpPr>
          <p:cNvPr name="Group 4" id="4"/>
          <p:cNvGrpSpPr/>
          <p:nvPr/>
        </p:nvGrpSpPr>
        <p:grpSpPr>
          <a:xfrm rot="0">
            <a:off x="5169477" y="-350693"/>
            <a:ext cx="7949045" cy="1937402"/>
            <a:chOff x="0" y="0"/>
            <a:chExt cx="10598727" cy="2583203"/>
          </a:xfrm>
        </p:grpSpPr>
        <p:sp>
          <p:nvSpPr>
            <p:cNvPr name="Freeform 5" id="5"/>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4"/>
              <a:stretch>
                <a:fillRect l="0" t="-53599" r="0" b="-53600"/>
              </a:stretch>
            </a:blipFill>
          </p:spPr>
        </p:sp>
      </p:grpSp>
      <p:sp>
        <p:nvSpPr>
          <p:cNvPr name="TextBox 6" id="6"/>
          <p:cNvSpPr txBox="true"/>
          <p:nvPr/>
        </p:nvSpPr>
        <p:spPr>
          <a:xfrm rot="0">
            <a:off x="483127" y="1657325"/>
            <a:ext cx="8612400" cy="911474"/>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3.2 Auto-réflection et célébration</a:t>
            </a:r>
          </a:p>
          <a:p>
            <a:pPr algn="l">
              <a:lnSpc>
                <a:spcPts val="2897"/>
              </a:lnSpc>
            </a:pPr>
            <a:r>
              <a:rPr lang="en-US" b="true" sz="2100">
                <a:solidFill>
                  <a:srgbClr val="000000"/>
                </a:solidFill>
                <a:latin typeface="Montserrat Bold"/>
                <a:ea typeface="Montserrat Bold"/>
                <a:cs typeface="Montserrat Bold"/>
                <a:sym typeface="Montserrat Bold"/>
              </a:rPr>
              <a:t>(25 minutes)</a:t>
            </a:r>
          </a:p>
        </p:txBody>
      </p:sp>
      <p:graphicFrame>
        <p:nvGraphicFramePr>
          <p:cNvPr name="Table 7" id="7"/>
          <p:cNvGraphicFramePr>
            <a:graphicFrameLocks noGrp="true"/>
          </p:cNvGraphicFramePr>
          <p:nvPr/>
        </p:nvGraphicFramePr>
        <p:xfrm>
          <a:off x="483125" y="3048000"/>
          <a:ext cx="16383000" cy="4981575"/>
        </p:xfrm>
        <a:graphic>
          <a:graphicData uri="http://schemas.openxmlformats.org/drawingml/2006/table">
            <a:tbl>
              <a:tblPr/>
              <a:tblGrid>
                <a:gridCol w="16383000"/>
              </a:tblGrid>
              <a:tr h="4981575">
                <a:tc>
                  <a:txBody>
                    <a:bodyPr anchor="t" rtlCol="false"/>
                    <a:lstStyle/>
                    <a:p>
                      <a:pPr algn="l">
                        <a:lnSpc>
                          <a:spcPts val="2897"/>
                        </a:lnSpc>
                        <a:defRPr/>
                      </a:pPr>
                      <a:r>
                        <a:rPr lang="en-US" b="true" sz="2100">
                          <a:solidFill>
                            <a:srgbClr val="000000"/>
                          </a:solidFill>
                          <a:latin typeface="Montserrat Bold"/>
                          <a:ea typeface="Montserrat Bold"/>
                          <a:cs typeface="Montserrat Bold"/>
                          <a:sym typeface="Montserrat Bold"/>
                        </a:rPr>
                        <a:t>Instructions : </a:t>
                      </a:r>
                      <a:r>
                        <a:rPr lang="en-US" sz="2100">
                          <a:solidFill>
                            <a:srgbClr val="000000"/>
                          </a:solidFill>
                          <a:latin typeface="Montserrat"/>
                          <a:ea typeface="Montserrat"/>
                          <a:cs typeface="Montserrat"/>
                          <a:sym typeface="Montserrat"/>
                        </a:rPr>
                        <a:t>c'est maintenant l'occasion pour le Cercle de réfléchir et de partager ses apprentissages, sa gratitude et ses célébrations dans le cadre du programme DEAPCM.</a:t>
                      </a:r>
                      <a:endParaRPr lang="en-US" sz="1100"/>
                    </a:p>
                    <a:p>
                      <a:pPr algn="l">
                        <a:lnSpc>
                          <a:spcPts val="2897"/>
                        </a:lnSpc>
                      </a:pPr>
                    </a:p>
                    <a:p>
                      <a:pPr algn="l">
                        <a:lnSpc>
                          <a:spcPts val="2897"/>
                        </a:lnSpc>
                      </a:pPr>
                      <a:r>
                        <a:rPr lang="en-US" sz="2100">
                          <a:solidFill>
                            <a:srgbClr val="000000"/>
                          </a:solidFill>
                          <a:latin typeface="Montserrat"/>
                          <a:ea typeface="Montserrat"/>
                          <a:cs typeface="Montserrat"/>
                          <a:sym typeface="Montserrat"/>
                        </a:rPr>
                        <a:t>Commencez par réfléchir individuellement aux questions ci-dessous, puis partagez en groupe. </a:t>
                      </a:r>
                    </a:p>
                    <a:p>
                      <a:pPr algn="l">
                        <a:lnSpc>
                          <a:spcPts val="2897"/>
                        </a:lnSpc>
                      </a:pPr>
                      <a:r>
                        <a:rPr lang="en-US" sz="2100">
                          <a:solidFill>
                            <a:srgbClr val="000000"/>
                          </a:solidFill>
                          <a:latin typeface="Montserrat"/>
                          <a:ea typeface="Montserrat"/>
                          <a:cs typeface="Montserrat"/>
                          <a:sym typeface="Montserrat"/>
                        </a:rPr>
                        <a:t>(5 minutes de réflexion individuelle, puis 2 minutes de partage par membre)</a:t>
                      </a:r>
                    </a:p>
                    <a:p>
                      <a:pPr algn="l">
                        <a:lnSpc>
                          <a:spcPts val="2897"/>
                        </a:lnSpc>
                      </a:pPr>
                    </a:p>
                    <a:p>
                      <a:pPr algn="l" marL="453390" indent="-226695" lvl="1">
                        <a:lnSpc>
                          <a:spcPts val="2897"/>
                        </a:lnSpc>
                        <a:buFont typeface="Arial"/>
                        <a:buChar char="•"/>
                      </a:pPr>
                      <a:r>
                        <a:rPr lang="en-US" sz="2100">
                          <a:solidFill>
                            <a:srgbClr val="000000"/>
                          </a:solidFill>
                          <a:latin typeface="Montserrat"/>
                          <a:ea typeface="Montserrat"/>
                          <a:cs typeface="Montserrat"/>
                          <a:sym typeface="Montserrat"/>
                        </a:rPr>
                        <a:t>Quell</a:t>
                      </a:r>
                      <a:r>
                        <a:rPr lang="en-US" sz="2100">
                          <a:solidFill>
                            <a:srgbClr val="000000"/>
                          </a:solidFill>
                          <a:latin typeface="Montserrat"/>
                          <a:ea typeface="Montserrat"/>
                          <a:cs typeface="Montserrat"/>
                          <a:sym typeface="Montserrat"/>
                        </a:rPr>
                        <a:t>es sont les principales leçons que vous avez tirées du programme?</a:t>
                      </a:r>
                    </a:p>
                    <a:p>
                      <a:pPr algn="l">
                        <a:lnSpc>
                          <a:spcPts val="2897"/>
                        </a:lnSpc>
                      </a:pPr>
                    </a:p>
                    <a:p>
                      <a:pPr algn="l" marL="453390" indent="-226695" lvl="1">
                        <a:lnSpc>
                          <a:spcPts val="2897"/>
                        </a:lnSpc>
                        <a:buFont typeface="Arial"/>
                        <a:buChar char="•"/>
                      </a:pPr>
                      <a:r>
                        <a:rPr lang="en-US" sz="2100">
                          <a:solidFill>
                            <a:srgbClr val="000000"/>
                          </a:solidFill>
                          <a:latin typeface="Montserrat"/>
                          <a:ea typeface="Montserrat"/>
                          <a:cs typeface="Montserrat"/>
                          <a:sym typeface="Montserrat"/>
                        </a:rPr>
                        <a:t>Quelle est une chose que vous avez accomplie dans le cadre de ce programme dont vous êtes fière?</a:t>
                      </a:r>
                    </a:p>
                    <a:p>
                      <a:pPr algn="l">
                        <a:lnSpc>
                          <a:spcPts val="2897"/>
                        </a:lnSpc>
                      </a:pPr>
                    </a:p>
                    <a:p>
                      <a:pPr algn="l" marL="453390" indent="-226695" lvl="1">
                        <a:lnSpc>
                          <a:spcPts val="2897"/>
                        </a:lnSpc>
                        <a:buFont typeface="Arial"/>
                        <a:buChar char="•"/>
                      </a:pPr>
                      <a:r>
                        <a:rPr lang="en-US" sz="2100">
                          <a:solidFill>
                            <a:srgbClr val="000000"/>
                          </a:solidFill>
                          <a:latin typeface="Montserrat"/>
                          <a:ea typeface="Montserrat"/>
                          <a:cs typeface="Montserrat"/>
                          <a:sym typeface="Montserrat"/>
                        </a:rPr>
                        <a:t>Quelle est une chose dont vous êtes reconnaissant à la suite de cette expérience? </a:t>
                      </a:r>
                    </a:p>
                    <a:p>
                      <a:pPr algn="l">
                        <a:lnSpc>
                          <a:spcPts val="2897"/>
                        </a:lnSpc>
                      </a:pPr>
                    </a:p>
                    <a:p>
                      <a:pPr algn="l" marL="453390" indent="-226695" lvl="1">
                        <a:lnSpc>
                          <a:spcPts val="2897"/>
                        </a:lnSpc>
                        <a:buFont typeface="Arial"/>
                        <a:buChar char="•"/>
                      </a:pPr>
                      <a:r>
                        <a:rPr lang="en-US" sz="2100">
                          <a:solidFill>
                            <a:srgbClr val="000000"/>
                          </a:solidFill>
                          <a:latin typeface="Montserrat"/>
                          <a:ea typeface="Montserrat"/>
                          <a:cs typeface="Montserrat"/>
                          <a:sym typeface="Montserrat"/>
                        </a:rPr>
                        <a:t>Comment devrions-nous célébrer collectivement notre réussite?</a:t>
                      </a:r>
                    </a:p>
                  </a:txBody>
                  <a:tcPr marL="91425" marR="91425" marT="91425" marB="914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grpSp>
        <p:nvGrpSpPr>
          <p:cNvPr name="Group 4" id="4"/>
          <p:cNvGrpSpPr/>
          <p:nvPr/>
        </p:nvGrpSpPr>
        <p:grpSpPr>
          <a:xfrm rot="0">
            <a:off x="5169477" y="-350693"/>
            <a:ext cx="7949045" cy="1937402"/>
            <a:chOff x="0" y="0"/>
            <a:chExt cx="10598727" cy="2583203"/>
          </a:xfrm>
        </p:grpSpPr>
        <p:sp>
          <p:nvSpPr>
            <p:cNvPr name="Freeform 5" id="5"/>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4"/>
              <a:stretch>
                <a:fillRect l="0" t="-53599" r="0" b="-53600"/>
              </a:stretch>
            </a:blipFill>
          </p:spPr>
        </p:sp>
      </p:grpSp>
      <p:sp>
        <p:nvSpPr>
          <p:cNvPr name="TextBox 6" id="6"/>
          <p:cNvSpPr txBox="true"/>
          <p:nvPr/>
        </p:nvSpPr>
        <p:spPr>
          <a:xfrm rot="0">
            <a:off x="421587" y="1462884"/>
            <a:ext cx="12213600" cy="1659150"/>
          </a:xfrm>
          <a:prstGeom prst="rect">
            <a:avLst/>
          </a:prstGeom>
        </p:spPr>
        <p:txBody>
          <a:bodyPr anchor="t" rtlCol="false" tIns="0" lIns="0" bIns="0" rIns="0">
            <a:spAutoFit/>
          </a:bodyPr>
          <a:lstStyle/>
          <a:p>
            <a:pPr algn="l">
              <a:lnSpc>
                <a:spcPts val="4347"/>
              </a:lnSpc>
            </a:pPr>
            <a:r>
              <a:rPr lang="en-US" b="true" sz="3150">
                <a:solidFill>
                  <a:srgbClr val="000000"/>
                </a:solidFill>
                <a:latin typeface="Montserrat Bold"/>
                <a:ea typeface="Montserrat Bold"/>
                <a:cs typeface="Montserrat Bold"/>
                <a:sym typeface="Montserrat Bold"/>
              </a:rPr>
              <a:t>4. Action concrète : S'appliquer, s'engager à progresser et inspirer les autres</a:t>
            </a:r>
          </a:p>
          <a:p>
            <a:pPr algn="l">
              <a:lnSpc>
                <a:spcPts val="4355"/>
              </a:lnSpc>
            </a:pPr>
            <a:r>
              <a:rPr lang="en-US" b="true" sz="3156">
                <a:solidFill>
                  <a:srgbClr val="000000"/>
                </a:solidFill>
                <a:latin typeface="Montserrat Bold"/>
                <a:ea typeface="Montserrat Bold"/>
                <a:cs typeface="Montserrat Bold"/>
                <a:sym typeface="Montserrat Bold"/>
              </a:rPr>
              <a:t>(10 minutes)</a:t>
            </a:r>
          </a:p>
        </p:txBody>
      </p:sp>
      <p:grpSp>
        <p:nvGrpSpPr>
          <p:cNvPr name="Group 7" id="7"/>
          <p:cNvGrpSpPr/>
          <p:nvPr/>
        </p:nvGrpSpPr>
        <p:grpSpPr>
          <a:xfrm rot="0">
            <a:off x="3074692" y="2611009"/>
            <a:ext cx="361446" cy="476673"/>
            <a:chOff x="0" y="0"/>
            <a:chExt cx="481928" cy="635564"/>
          </a:xfrm>
        </p:grpSpPr>
        <p:sp>
          <p:nvSpPr>
            <p:cNvPr name="Freeform 8" id="8"/>
            <p:cNvSpPr/>
            <p:nvPr/>
          </p:nvSpPr>
          <p:spPr>
            <a:xfrm flipH="false" flipV="false" rot="0">
              <a:off x="0" y="0"/>
              <a:ext cx="481965" cy="635508"/>
            </a:xfrm>
            <a:custGeom>
              <a:avLst/>
              <a:gdLst/>
              <a:ahLst/>
              <a:cxnLst/>
              <a:rect r="r" b="b" t="t" l="l"/>
              <a:pathLst>
                <a:path h="635508" w="481965">
                  <a:moveTo>
                    <a:pt x="0" y="0"/>
                  </a:moveTo>
                  <a:lnTo>
                    <a:pt x="481965" y="0"/>
                  </a:lnTo>
                  <a:lnTo>
                    <a:pt x="481965" y="635508"/>
                  </a:lnTo>
                  <a:lnTo>
                    <a:pt x="0" y="635508"/>
                  </a:lnTo>
                  <a:lnTo>
                    <a:pt x="0" y="0"/>
                  </a:lnTo>
                  <a:close/>
                </a:path>
              </a:pathLst>
            </a:custGeom>
            <a:blipFill>
              <a:blip r:embed="rId5"/>
              <a:stretch>
                <a:fillRect l="0" t="0" r="7" b="-8"/>
              </a:stretch>
            </a:blipFill>
          </p:spPr>
        </p:sp>
      </p:grpSp>
      <p:graphicFrame>
        <p:nvGraphicFramePr>
          <p:cNvPr name="Table 9" id="9"/>
          <p:cNvGraphicFramePr>
            <a:graphicFrameLocks noGrp="true"/>
          </p:cNvGraphicFramePr>
          <p:nvPr/>
        </p:nvGraphicFramePr>
        <p:xfrm>
          <a:off x="421575" y="3552675"/>
          <a:ext cx="16383000" cy="1361046"/>
        </p:xfrm>
        <a:graphic>
          <a:graphicData uri="http://schemas.openxmlformats.org/drawingml/2006/table">
            <a:tbl>
              <a:tblPr/>
              <a:tblGrid>
                <a:gridCol w="16383000"/>
              </a:tblGrid>
              <a:tr h="1361046">
                <a:tc>
                  <a:txBody>
                    <a:bodyPr anchor="t" rtlCol="false"/>
                    <a:lstStyle/>
                    <a:p>
                      <a:pPr algn="l">
                        <a:lnSpc>
                          <a:spcPts val="2967"/>
                        </a:lnSpc>
                        <a:defRPr/>
                      </a:pPr>
                      <a:r>
                        <a:rPr lang="en-US" b="true" sz="2150">
                          <a:solidFill>
                            <a:srgbClr val="000000"/>
                          </a:solidFill>
                          <a:latin typeface="Montserrat Bold"/>
                          <a:ea typeface="Montserrat Bold"/>
                          <a:cs typeface="Montserrat Bold"/>
                          <a:sym typeface="Montserrat Bold"/>
                        </a:rPr>
                        <a:t>Instructions :</a:t>
                      </a:r>
                      <a:r>
                        <a:rPr lang="en-US" sz="2150">
                          <a:solidFill>
                            <a:srgbClr val="000000"/>
                          </a:solidFill>
                          <a:latin typeface="Montserrat"/>
                          <a:ea typeface="Montserrat"/>
                          <a:cs typeface="Montserrat"/>
                          <a:sym typeface="Montserrat"/>
                        </a:rPr>
                        <a:t> Chaque membre déclare une « action concrète » que vous avez l'intention </a:t>
                      </a:r>
                      <a:endParaRPr lang="en-US" sz="1100"/>
                    </a:p>
                    <a:p>
                      <a:pPr algn="l">
                        <a:lnSpc>
                          <a:spcPts val="2967"/>
                        </a:lnSpc>
                      </a:pPr>
                      <a:r>
                        <a:rPr lang="en-US" sz="2150">
                          <a:solidFill>
                            <a:srgbClr val="000000"/>
                          </a:solidFill>
                          <a:latin typeface="Montserrat"/>
                          <a:ea typeface="Montserrat"/>
                          <a:cs typeface="Montserrat"/>
                          <a:sym typeface="Montserrat"/>
                        </a:rPr>
                        <a:t>d'entreprendre cette semaine. (1 minute par membre)</a:t>
                      </a:r>
                    </a:p>
                  </a:txBody>
                  <a:tcPr marL="91425" marR="91425" marT="91425" marB="914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grpSp>
        <p:nvGrpSpPr>
          <p:cNvPr name="Group 10" id="10"/>
          <p:cNvGrpSpPr/>
          <p:nvPr/>
        </p:nvGrpSpPr>
        <p:grpSpPr>
          <a:xfrm rot="0">
            <a:off x="13504456" y="694865"/>
            <a:ext cx="4516107" cy="4516088"/>
            <a:chOff x="0" y="0"/>
            <a:chExt cx="6021476" cy="6021451"/>
          </a:xfrm>
        </p:grpSpPr>
        <p:sp>
          <p:nvSpPr>
            <p:cNvPr name="Freeform 11" id="11"/>
            <p:cNvSpPr/>
            <p:nvPr/>
          </p:nvSpPr>
          <p:spPr>
            <a:xfrm flipH="true" flipV="false" rot="0">
              <a:off x="0" y="0"/>
              <a:ext cx="6021451" cy="6021451"/>
            </a:xfrm>
            <a:custGeom>
              <a:avLst/>
              <a:gdLst/>
              <a:ahLst/>
              <a:cxnLst/>
              <a:rect r="r" b="b" t="t" l="l"/>
              <a:pathLst>
                <a:path h="6021451" w="6021451">
                  <a:moveTo>
                    <a:pt x="0" y="3010789"/>
                  </a:moveTo>
                  <a:cubicBezTo>
                    <a:pt x="0" y="4673473"/>
                    <a:pt x="1347978" y="6021451"/>
                    <a:pt x="3010789" y="6021451"/>
                  </a:cubicBezTo>
                  <a:cubicBezTo>
                    <a:pt x="4673600" y="6021451"/>
                    <a:pt x="6021451" y="4673473"/>
                    <a:pt x="6021451" y="3010789"/>
                  </a:cubicBezTo>
                  <a:cubicBezTo>
                    <a:pt x="6021451" y="1348105"/>
                    <a:pt x="4673473" y="0"/>
                    <a:pt x="3010662" y="0"/>
                  </a:cubicBezTo>
                  <a:cubicBezTo>
                    <a:pt x="1347851" y="0"/>
                    <a:pt x="0" y="1347978"/>
                    <a:pt x="0" y="3010789"/>
                  </a:cubicBezTo>
                  <a:close/>
                </a:path>
              </a:pathLst>
            </a:custGeom>
            <a:blipFill>
              <a:blip r:embed="rId6"/>
              <a:stretch>
                <a:fillRect l="-38075" t="0" r="-38076" b="0"/>
              </a:stretch>
            </a:blipFill>
          </p:spPr>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169477" y="-350693"/>
            <a:ext cx="7949045" cy="1937402"/>
            <a:chOff x="0" y="0"/>
            <a:chExt cx="10598727" cy="2583203"/>
          </a:xfrm>
        </p:grpSpPr>
        <p:sp>
          <p:nvSpPr>
            <p:cNvPr name="Freeform 3" id="3"/>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3"/>
              <a:stretch>
                <a:fillRect l="0" t="-53599" r="0" b="-53600"/>
              </a:stretch>
            </a:blipFill>
          </p:spPr>
        </p:sp>
      </p:grpSp>
      <p:graphicFrame>
        <p:nvGraphicFramePr>
          <p:cNvPr name="Table 4" id="4"/>
          <p:cNvGraphicFramePr>
            <a:graphicFrameLocks noGrp="true"/>
          </p:cNvGraphicFramePr>
          <p:nvPr/>
        </p:nvGraphicFramePr>
        <p:xfrm>
          <a:off x="317753" y="1586726"/>
          <a:ext cx="17691100" cy="7865631"/>
        </p:xfrm>
        <a:graphic>
          <a:graphicData uri="http://schemas.openxmlformats.org/drawingml/2006/table">
            <a:tbl>
              <a:tblPr/>
              <a:tblGrid>
                <a:gridCol w="1253879"/>
                <a:gridCol w="8435935"/>
                <a:gridCol w="8001286"/>
              </a:tblGrid>
              <a:tr h="985850">
                <a:tc gridSpan="2">
                  <a:txBody>
                    <a:bodyPr anchor="t" rtlCol="false"/>
                    <a:lstStyle/>
                    <a:p>
                      <a:pPr algn="ctr">
                        <a:lnSpc>
                          <a:spcPts val="3862"/>
                        </a:lnSpc>
                        <a:defRPr/>
                      </a:pPr>
                      <a:r>
                        <a:rPr lang="en-US" b="true" sz="2799">
                          <a:solidFill>
                            <a:srgbClr val="000000"/>
                          </a:solidFill>
                          <a:latin typeface="Montserrat Bold"/>
                          <a:ea typeface="Montserrat Bold"/>
                          <a:cs typeface="Montserrat Bold"/>
                          <a:sym typeface="Montserrat Bold"/>
                        </a:rPr>
                        <a:t>Confiance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hMerge="true">
                  <a:txBody>
                    <a:bodyPr anchor="t" rtlCol="false"/>
                    <a:lstStyle/>
                    <a:p>
                      <a:pPr algn="ctr">
                        <a:lnSpc>
                          <a:spcPts val="3862"/>
                        </a:lnSpc>
                        <a:defRPr/>
                      </a:pPr>
                      <a:r>
                        <a:rPr lang="en-US" b="true" sz="2799">
                          <a:solidFill>
                            <a:srgbClr val="000000"/>
                          </a:solidFill>
                          <a:latin typeface="Montserrat Bold"/>
                          <a:ea typeface="Montserrat Bold"/>
                          <a:cs typeface="Montserrat Bold"/>
                          <a:sym typeface="Montserrat Bold"/>
                        </a:rPr>
                        <a:t>Confiance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3862"/>
                        </a:lnSpc>
                        <a:defRPr/>
                      </a:pPr>
                      <a:r>
                        <a:rPr lang="en-US" b="true" sz="2799">
                          <a:solidFill>
                            <a:srgbClr val="000000"/>
                          </a:solidFill>
                          <a:latin typeface="Montserrat Bold"/>
                          <a:ea typeface="Montserrat Bold"/>
                          <a:cs typeface="Montserrat Bold"/>
                          <a:sym typeface="Montserrat Bold"/>
                        </a:rPr>
                        <a:t>One Action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33848">
                <a:tc>
                  <a:txBody>
                    <a:bodyPr anchor="t" rtlCol="false"/>
                    <a:lstStyle/>
                    <a:p>
                      <a:pPr algn="ctr">
                        <a:lnSpc>
                          <a:spcPts val="2070"/>
                        </a:lnSpc>
                        <a:defRPr/>
                      </a:pPr>
                      <a:r>
                        <a:rPr lang="en-US" b="true" sz="1500">
                          <a:solidFill>
                            <a:srgbClr val="000000"/>
                          </a:solidFill>
                          <a:latin typeface="Montserrat Bold"/>
                          <a:ea typeface="Montserrat Bold"/>
                          <a:cs typeface="Montserrat Bold"/>
                          <a:sym typeface="Montserrat Bold"/>
                        </a:rPr>
                        <a:t>1</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622"/>
                        </a:lnSpc>
                        <a:defRPr/>
                      </a:pPr>
                      <a:r>
                        <a:rPr lang="en-US" sz="1900">
                          <a:solidFill>
                            <a:srgbClr val="000000"/>
                          </a:solidFill>
                          <a:latin typeface="Montserrat"/>
                          <a:ea typeface="Montserrat"/>
                          <a:cs typeface="Montserrat"/>
                          <a:sym typeface="Montserrat"/>
                        </a:rPr>
                        <a:t>Pl</a:t>
                      </a:r>
                      <a:r>
                        <a:rPr lang="en-US" sz="1900">
                          <a:solidFill>
                            <a:srgbClr val="000000"/>
                          </a:solidFill>
                          <a:latin typeface="Montserrat"/>
                          <a:ea typeface="Montserrat"/>
                          <a:cs typeface="Montserrat"/>
                          <a:sym typeface="Montserrat"/>
                        </a:rPr>
                        <a:t>anifiez une réunion de suivi avec votre cercle dans un mois.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rowSpan="3">
                  <a:txBody>
                    <a:bodyPr anchor="t" rtlCol="false"/>
                    <a:lstStyle/>
                    <a:p>
                      <a:pPr algn="l">
                        <a:lnSpc>
                          <a:spcPts val="2622"/>
                        </a:lnSpc>
                        <a:defRPr/>
                      </a:pPr>
                      <a:r>
                        <a:rPr lang="en-US" sz="1900">
                          <a:solidFill>
                            <a:srgbClr val="000000"/>
                          </a:solidFill>
                          <a:latin typeface="Montserrat"/>
                          <a:ea typeface="Montserrat"/>
                          <a:cs typeface="Montserrat"/>
                          <a:sym typeface="Montserrat"/>
                        </a:rPr>
                        <a:t>Consultez la bibliothèque d’</a:t>
                      </a:r>
                      <a:r>
                        <a:rPr lang="en-US" sz="1900" u="none">
                          <a:solidFill>
                            <a:srgbClr val="000000"/>
                          </a:solidFill>
                          <a:latin typeface="Montserrat"/>
                          <a:ea typeface="Montserrat"/>
                          <a:cs typeface="Montserrat"/>
                          <a:sym typeface="Montserrat"/>
                        </a:rPr>
                        <a:t>a</a:t>
                      </a:r>
                      <a:r>
                        <a:rPr lang="en-US" sz="1900">
                          <a:solidFill>
                            <a:srgbClr val="000000"/>
                          </a:solidFill>
                          <a:latin typeface="Montserrat"/>
                          <a:ea typeface="Montserrat"/>
                          <a:cs typeface="Montserrat"/>
                          <a:sym typeface="Montserrat"/>
                        </a:rPr>
                        <a:t>pp</a:t>
                      </a:r>
                      <a:r>
                        <a:rPr lang="en-US" sz="1900" u="none">
                          <a:solidFill>
                            <a:srgbClr val="000000"/>
                          </a:solidFill>
                          <a:latin typeface="Montserrat"/>
                          <a:ea typeface="Montserrat"/>
                          <a:cs typeface="Montserrat"/>
                          <a:sym typeface="Montserrat"/>
                        </a:rPr>
                        <a:t>r</a:t>
                      </a:r>
                      <a:r>
                        <a:rPr lang="en-US" sz="1900">
                          <a:solidFill>
                            <a:srgbClr val="000000"/>
                          </a:solidFill>
                          <a:latin typeface="Montserrat"/>
                          <a:ea typeface="Montserrat"/>
                          <a:cs typeface="Montserrat"/>
                          <a:sym typeface="Montserrat"/>
                        </a:rPr>
                        <a:t>e</a:t>
                      </a:r>
                      <a:r>
                        <a:rPr lang="en-US" sz="1900" u="none">
                          <a:solidFill>
                            <a:srgbClr val="000000"/>
                          </a:solidFill>
                          <a:latin typeface="Montserrat"/>
                          <a:ea typeface="Montserrat"/>
                          <a:cs typeface="Montserrat"/>
                          <a:sym typeface="Montserrat"/>
                        </a:rPr>
                        <a:t>n</a:t>
                      </a:r>
                      <a:r>
                        <a:rPr lang="en-US" sz="1900">
                          <a:solidFill>
                            <a:srgbClr val="000000"/>
                          </a:solidFill>
                          <a:latin typeface="Montserrat"/>
                          <a:ea typeface="Montserrat"/>
                          <a:cs typeface="Montserrat"/>
                          <a:sym typeface="Montserrat"/>
                        </a:rPr>
                        <a:t>t</a:t>
                      </a:r>
                      <a:r>
                        <a:rPr lang="en-US" sz="1900" u="none">
                          <a:solidFill>
                            <a:srgbClr val="000000"/>
                          </a:solidFill>
                          <a:latin typeface="Montserrat"/>
                          <a:ea typeface="Montserrat"/>
                          <a:cs typeface="Montserrat"/>
                          <a:sym typeface="Montserrat"/>
                        </a:rPr>
                        <a:t>i</a:t>
                      </a:r>
                      <a:r>
                        <a:rPr lang="en-US" sz="1900">
                          <a:solidFill>
                            <a:srgbClr val="000000"/>
                          </a:solidFill>
                          <a:latin typeface="Montserrat"/>
                          <a:ea typeface="Montserrat"/>
                          <a:cs typeface="Montserrat"/>
                          <a:sym typeface="Montserrat"/>
                        </a:rPr>
                        <a:t>ssa</a:t>
                      </a:r>
                      <a:r>
                        <a:rPr lang="en-US" sz="1900" u="none">
                          <a:solidFill>
                            <a:srgbClr val="000000"/>
                          </a:solidFill>
                          <a:latin typeface="Montserrat"/>
                          <a:ea typeface="Montserrat"/>
                          <a:cs typeface="Montserrat"/>
                          <a:sym typeface="Montserrat"/>
                        </a:rPr>
                        <a:t>g</a:t>
                      </a:r>
                      <a:r>
                        <a:rPr lang="en-US" sz="1900">
                          <a:solidFill>
                            <a:srgbClr val="000000"/>
                          </a:solidFill>
                          <a:latin typeface="Montserrat"/>
                          <a:ea typeface="Montserrat"/>
                          <a:cs typeface="Montserrat"/>
                          <a:sym typeface="Montserrat"/>
                        </a:rPr>
                        <a:t>e</a:t>
                      </a:r>
                      <a:r>
                        <a:rPr lang="en-US" sz="1900" u="none">
                          <a:solidFill>
                            <a:srgbClr val="000000"/>
                          </a:solidFill>
                          <a:latin typeface="Montserrat"/>
                          <a:ea typeface="Montserrat"/>
                          <a:cs typeface="Montserrat"/>
                          <a:sym typeface="Montserrat"/>
                        </a:rPr>
                        <a:t> </a:t>
                      </a:r>
                      <a:r>
                        <a:rPr lang="en-US" sz="1900">
                          <a:solidFill>
                            <a:srgbClr val="000000"/>
                          </a:solidFill>
                          <a:latin typeface="Montserrat"/>
                          <a:ea typeface="Montserrat"/>
                          <a:cs typeface="Montserrat"/>
                          <a:sym typeface="Montserrat"/>
                        </a:rPr>
                        <a:t>pou</a:t>
                      </a:r>
                      <a:r>
                        <a:rPr lang="en-US" sz="1900" u="none">
                          <a:solidFill>
                            <a:srgbClr val="000000"/>
                          </a:solidFill>
                          <a:latin typeface="Montserrat"/>
                          <a:ea typeface="Montserrat"/>
                          <a:cs typeface="Montserrat"/>
                          <a:sym typeface="Montserrat"/>
                        </a:rPr>
                        <a:t>r</a:t>
                      </a:r>
                      <a:r>
                        <a:rPr lang="en-US" sz="1900">
                          <a:solidFill>
                            <a:srgbClr val="000000"/>
                          </a:solidFill>
                          <a:latin typeface="Montserrat"/>
                          <a:ea typeface="Montserrat"/>
                          <a:cs typeface="Montserrat"/>
                          <a:sym typeface="Montserrat"/>
                        </a:rPr>
                        <a:t> trouver des idées intéressantes et de l’inspiration.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29421">
                <a:tc>
                  <a:txBody>
                    <a:bodyPr anchor="t" rtlCol="false"/>
                    <a:lstStyle/>
                    <a:p>
                      <a:pPr algn="ctr">
                        <a:lnSpc>
                          <a:spcPts val="2070"/>
                        </a:lnSpc>
                        <a:defRPr/>
                      </a:pPr>
                      <a:r>
                        <a:rPr lang="en-US" b="true" sz="1500">
                          <a:solidFill>
                            <a:srgbClr val="000000"/>
                          </a:solidFill>
                          <a:latin typeface="Montserrat Bold"/>
                          <a:ea typeface="Montserrat Bold"/>
                          <a:cs typeface="Montserrat Bold"/>
                          <a:sym typeface="Montserrat Bold"/>
                        </a:rPr>
                        <a:t>2</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622"/>
                        </a:lnSpc>
                        <a:defRPr/>
                      </a:pPr>
                      <a:r>
                        <a:rPr lang="en-US" sz="1900">
                          <a:solidFill>
                            <a:srgbClr val="000000"/>
                          </a:solidFill>
                          <a:latin typeface="Montserrat"/>
                          <a:ea typeface="Montserrat"/>
                          <a:cs typeface="Montserrat"/>
                          <a:sym typeface="Montserrat"/>
                        </a:rPr>
                        <a:t>Faites p</a:t>
                      </a:r>
                      <a:r>
                        <a:rPr lang="en-US" sz="1900">
                          <a:solidFill>
                            <a:srgbClr val="000000"/>
                          </a:solidFill>
                          <a:latin typeface="Montserrat"/>
                          <a:ea typeface="Montserrat"/>
                          <a:cs typeface="Montserrat"/>
                          <a:sym typeface="Montserrat"/>
                        </a:rPr>
                        <a:t>art de vos dernières réflexions et réalisations dans les évaluations finales de DEAPCM.</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vMerge="true">
                  <a:txBody>
                    <a:bodyPr anchor="t" rtlCol="false"/>
                    <a:lstStyle/>
                    <a:p>
                      <a:pPr algn="l">
                        <a:lnSpc>
                          <a:spcPts val="2622"/>
                        </a:lnSpc>
                        <a:defRPr/>
                      </a:pPr>
                      <a:r>
                        <a:rPr lang="en-US" sz="1900">
                          <a:solidFill>
                            <a:srgbClr val="000000"/>
                          </a:solidFill>
                          <a:latin typeface="Montserrat"/>
                          <a:ea typeface="Montserrat"/>
                          <a:cs typeface="Montserrat"/>
                          <a:sym typeface="Montserrat"/>
                        </a:rPr>
                        <a:t>Consultez la bibliothèque d’</a:t>
                      </a:r>
                      <a:r>
                        <a:rPr lang="en-US" sz="1900" u="none">
                          <a:solidFill>
                            <a:srgbClr val="000000"/>
                          </a:solidFill>
                          <a:latin typeface="Montserrat"/>
                          <a:ea typeface="Montserrat"/>
                          <a:cs typeface="Montserrat"/>
                          <a:sym typeface="Montserrat"/>
                        </a:rPr>
                        <a:t>a</a:t>
                      </a:r>
                      <a:r>
                        <a:rPr lang="en-US" sz="1900">
                          <a:solidFill>
                            <a:srgbClr val="000000"/>
                          </a:solidFill>
                          <a:latin typeface="Montserrat"/>
                          <a:ea typeface="Montserrat"/>
                          <a:cs typeface="Montserrat"/>
                          <a:sym typeface="Montserrat"/>
                        </a:rPr>
                        <a:t>pp</a:t>
                      </a:r>
                      <a:r>
                        <a:rPr lang="en-US" sz="1900" u="none">
                          <a:solidFill>
                            <a:srgbClr val="000000"/>
                          </a:solidFill>
                          <a:latin typeface="Montserrat"/>
                          <a:ea typeface="Montserrat"/>
                          <a:cs typeface="Montserrat"/>
                          <a:sym typeface="Montserrat"/>
                        </a:rPr>
                        <a:t>r</a:t>
                      </a:r>
                      <a:r>
                        <a:rPr lang="en-US" sz="1900">
                          <a:solidFill>
                            <a:srgbClr val="000000"/>
                          </a:solidFill>
                          <a:latin typeface="Montserrat"/>
                          <a:ea typeface="Montserrat"/>
                          <a:cs typeface="Montserrat"/>
                          <a:sym typeface="Montserrat"/>
                        </a:rPr>
                        <a:t>e</a:t>
                      </a:r>
                      <a:r>
                        <a:rPr lang="en-US" sz="1900" u="none">
                          <a:solidFill>
                            <a:srgbClr val="000000"/>
                          </a:solidFill>
                          <a:latin typeface="Montserrat"/>
                          <a:ea typeface="Montserrat"/>
                          <a:cs typeface="Montserrat"/>
                          <a:sym typeface="Montserrat"/>
                        </a:rPr>
                        <a:t>n</a:t>
                      </a:r>
                      <a:r>
                        <a:rPr lang="en-US" sz="1900">
                          <a:solidFill>
                            <a:srgbClr val="000000"/>
                          </a:solidFill>
                          <a:latin typeface="Montserrat"/>
                          <a:ea typeface="Montserrat"/>
                          <a:cs typeface="Montserrat"/>
                          <a:sym typeface="Montserrat"/>
                        </a:rPr>
                        <a:t>t</a:t>
                      </a:r>
                      <a:r>
                        <a:rPr lang="en-US" sz="1900" u="none">
                          <a:solidFill>
                            <a:srgbClr val="000000"/>
                          </a:solidFill>
                          <a:latin typeface="Montserrat"/>
                          <a:ea typeface="Montserrat"/>
                          <a:cs typeface="Montserrat"/>
                          <a:sym typeface="Montserrat"/>
                        </a:rPr>
                        <a:t>i</a:t>
                      </a:r>
                      <a:r>
                        <a:rPr lang="en-US" sz="1900">
                          <a:solidFill>
                            <a:srgbClr val="000000"/>
                          </a:solidFill>
                          <a:latin typeface="Montserrat"/>
                          <a:ea typeface="Montserrat"/>
                          <a:cs typeface="Montserrat"/>
                          <a:sym typeface="Montserrat"/>
                        </a:rPr>
                        <a:t>ssa</a:t>
                      </a:r>
                      <a:r>
                        <a:rPr lang="en-US" sz="1900" u="none">
                          <a:solidFill>
                            <a:srgbClr val="000000"/>
                          </a:solidFill>
                          <a:latin typeface="Montserrat"/>
                          <a:ea typeface="Montserrat"/>
                          <a:cs typeface="Montserrat"/>
                          <a:sym typeface="Montserrat"/>
                        </a:rPr>
                        <a:t>g</a:t>
                      </a:r>
                      <a:r>
                        <a:rPr lang="en-US" sz="1900">
                          <a:solidFill>
                            <a:srgbClr val="000000"/>
                          </a:solidFill>
                          <a:latin typeface="Montserrat"/>
                          <a:ea typeface="Montserrat"/>
                          <a:cs typeface="Montserrat"/>
                          <a:sym typeface="Montserrat"/>
                        </a:rPr>
                        <a:t>e</a:t>
                      </a:r>
                      <a:r>
                        <a:rPr lang="en-US" sz="1900" u="none">
                          <a:solidFill>
                            <a:srgbClr val="000000"/>
                          </a:solidFill>
                          <a:latin typeface="Montserrat"/>
                          <a:ea typeface="Montserrat"/>
                          <a:cs typeface="Montserrat"/>
                          <a:sym typeface="Montserrat"/>
                        </a:rPr>
                        <a:t> </a:t>
                      </a:r>
                      <a:r>
                        <a:rPr lang="en-US" sz="1900">
                          <a:solidFill>
                            <a:srgbClr val="000000"/>
                          </a:solidFill>
                          <a:latin typeface="Montserrat"/>
                          <a:ea typeface="Montserrat"/>
                          <a:cs typeface="Montserrat"/>
                          <a:sym typeface="Montserrat"/>
                        </a:rPr>
                        <a:t>pou</a:t>
                      </a:r>
                      <a:r>
                        <a:rPr lang="en-US" sz="1900" u="none">
                          <a:solidFill>
                            <a:srgbClr val="000000"/>
                          </a:solidFill>
                          <a:latin typeface="Montserrat"/>
                          <a:ea typeface="Montserrat"/>
                          <a:cs typeface="Montserrat"/>
                          <a:sym typeface="Montserrat"/>
                        </a:rPr>
                        <a:t>r</a:t>
                      </a:r>
                      <a:r>
                        <a:rPr lang="en-US" sz="1900">
                          <a:solidFill>
                            <a:srgbClr val="000000"/>
                          </a:solidFill>
                          <a:latin typeface="Montserrat"/>
                          <a:ea typeface="Montserrat"/>
                          <a:cs typeface="Montserrat"/>
                          <a:sym typeface="Montserrat"/>
                        </a:rPr>
                        <a:t> trouver des idées intéressantes et de l’inspiration.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454847">
                <a:tc>
                  <a:txBody>
                    <a:bodyPr anchor="t" rtlCol="false"/>
                    <a:lstStyle/>
                    <a:p>
                      <a:pPr algn="ctr">
                        <a:lnSpc>
                          <a:spcPts val="2070"/>
                        </a:lnSpc>
                        <a:defRPr/>
                      </a:pPr>
                      <a:r>
                        <a:rPr lang="en-US" b="true" sz="1500">
                          <a:solidFill>
                            <a:srgbClr val="000000"/>
                          </a:solidFill>
                          <a:latin typeface="Montserrat Bold"/>
                          <a:ea typeface="Montserrat Bold"/>
                          <a:cs typeface="Montserrat Bold"/>
                          <a:sym typeface="Montserrat Bold"/>
                        </a:rPr>
                        <a:t>3</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622"/>
                        </a:lnSpc>
                        <a:defRPr/>
                      </a:pPr>
                      <a:r>
                        <a:rPr lang="en-US" sz="1900">
                          <a:solidFill>
                            <a:srgbClr val="000000"/>
                          </a:solidFill>
                          <a:latin typeface="Montserrat"/>
                          <a:ea typeface="Montserrat"/>
                          <a:cs typeface="Montserrat"/>
                          <a:sym typeface="Montserrat"/>
                        </a:rPr>
                        <a:t>Continuez de mettre en œuvre les nouvelles activités du plan d’intention et des apprentissages de DEAPCM dans votre vie quotidienne.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vMerge="true">
                  <a:txBody>
                    <a:bodyPr anchor="t" rtlCol="false"/>
                    <a:lstStyle/>
                    <a:p>
                      <a:pPr algn="l">
                        <a:lnSpc>
                          <a:spcPts val="2622"/>
                        </a:lnSpc>
                        <a:defRPr/>
                      </a:pPr>
                      <a:r>
                        <a:rPr lang="en-US" sz="1900">
                          <a:solidFill>
                            <a:srgbClr val="000000"/>
                          </a:solidFill>
                          <a:latin typeface="Montserrat"/>
                          <a:ea typeface="Montserrat"/>
                          <a:cs typeface="Montserrat"/>
                          <a:sym typeface="Montserrat"/>
                        </a:rPr>
                        <a:t>Consultez la bibliothèque d’</a:t>
                      </a:r>
                      <a:r>
                        <a:rPr lang="en-US" sz="1900" u="none">
                          <a:solidFill>
                            <a:srgbClr val="000000"/>
                          </a:solidFill>
                          <a:latin typeface="Montserrat"/>
                          <a:ea typeface="Montserrat"/>
                          <a:cs typeface="Montserrat"/>
                          <a:sym typeface="Montserrat"/>
                        </a:rPr>
                        <a:t>a</a:t>
                      </a:r>
                      <a:r>
                        <a:rPr lang="en-US" sz="1900">
                          <a:solidFill>
                            <a:srgbClr val="000000"/>
                          </a:solidFill>
                          <a:latin typeface="Montserrat"/>
                          <a:ea typeface="Montserrat"/>
                          <a:cs typeface="Montserrat"/>
                          <a:sym typeface="Montserrat"/>
                        </a:rPr>
                        <a:t>pp</a:t>
                      </a:r>
                      <a:r>
                        <a:rPr lang="en-US" sz="1900" u="none">
                          <a:solidFill>
                            <a:srgbClr val="000000"/>
                          </a:solidFill>
                          <a:latin typeface="Montserrat"/>
                          <a:ea typeface="Montserrat"/>
                          <a:cs typeface="Montserrat"/>
                          <a:sym typeface="Montserrat"/>
                        </a:rPr>
                        <a:t>r</a:t>
                      </a:r>
                      <a:r>
                        <a:rPr lang="en-US" sz="1900">
                          <a:solidFill>
                            <a:srgbClr val="000000"/>
                          </a:solidFill>
                          <a:latin typeface="Montserrat"/>
                          <a:ea typeface="Montserrat"/>
                          <a:cs typeface="Montserrat"/>
                          <a:sym typeface="Montserrat"/>
                        </a:rPr>
                        <a:t>e</a:t>
                      </a:r>
                      <a:r>
                        <a:rPr lang="en-US" sz="1900" u="none">
                          <a:solidFill>
                            <a:srgbClr val="000000"/>
                          </a:solidFill>
                          <a:latin typeface="Montserrat"/>
                          <a:ea typeface="Montserrat"/>
                          <a:cs typeface="Montserrat"/>
                          <a:sym typeface="Montserrat"/>
                        </a:rPr>
                        <a:t>n</a:t>
                      </a:r>
                      <a:r>
                        <a:rPr lang="en-US" sz="1900">
                          <a:solidFill>
                            <a:srgbClr val="000000"/>
                          </a:solidFill>
                          <a:latin typeface="Montserrat"/>
                          <a:ea typeface="Montserrat"/>
                          <a:cs typeface="Montserrat"/>
                          <a:sym typeface="Montserrat"/>
                        </a:rPr>
                        <a:t>t</a:t>
                      </a:r>
                      <a:r>
                        <a:rPr lang="en-US" sz="1900" u="none">
                          <a:solidFill>
                            <a:srgbClr val="000000"/>
                          </a:solidFill>
                          <a:latin typeface="Montserrat"/>
                          <a:ea typeface="Montserrat"/>
                          <a:cs typeface="Montserrat"/>
                          <a:sym typeface="Montserrat"/>
                        </a:rPr>
                        <a:t>i</a:t>
                      </a:r>
                      <a:r>
                        <a:rPr lang="en-US" sz="1900">
                          <a:solidFill>
                            <a:srgbClr val="000000"/>
                          </a:solidFill>
                          <a:latin typeface="Montserrat"/>
                          <a:ea typeface="Montserrat"/>
                          <a:cs typeface="Montserrat"/>
                          <a:sym typeface="Montserrat"/>
                        </a:rPr>
                        <a:t>ssa</a:t>
                      </a:r>
                      <a:r>
                        <a:rPr lang="en-US" sz="1900" u="none">
                          <a:solidFill>
                            <a:srgbClr val="000000"/>
                          </a:solidFill>
                          <a:latin typeface="Montserrat"/>
                          <a:ea typeface="Montserrat"/>
                          <a:cs typeface="Montserrat"/>
                          <a:sym typeface="Montserrat"/>
                        </a:rPr>
                        <a:t>g</a:t>
                      </a:r>
                      <a:r>
                        <a:rPr lang="en-US" sz="1900">
                          <a:solidFill>
                            <a:srgbClr val="000000"/>
                          </a:solidFill>
                          <a:latin typeface="Montserrat"/>
                          <a:ea typeface="Montserrat"/>
                          <a:cs typeface="Montserrat"/>
                          <a:sym typeface="Montserrat"/>
                        </a:rPr>
                        <a:t>e</a:t>
                      </a:r>
                      <a:r>
                        <a:rPr lang="en-US" sz="1900" u="none">
                          <a:solidFill>
                            <a:srgbClr val="000000"/>
                          </a:solidFill>
                          <a:latin typeface="Montserrat"/>
                          <a:ea typeface="Montserrat"/>
                          <a:cs typeface="Montserrat"/>
                          <a:sym typeface="Montserrat"/>
                        </a:rPr>
                        <a:t> </a:t>
                      </a:r>
                      <a:r>
                        <a:rPr lang="en-US" sz="1900">
                          <a:solidFill>
                            <a:srgbClr val="000000"/>
                          </a:solidFill>
                          <a:latin typeface="Montserrat"/>
                          <a:ea typeface="Montserrat"/>
                          <a:cs typeface="Montserrat"/>
                          <a:sym typeface="Montserrat"/>
                        </a:rPr>
                        <a:t>pou</a:t>
                      </a:r>
                      <a:r>
                        <a:rPr lang="en-US" sz="1900" u="none">
                          <a:solidFill>
                            <a:srgbClr val="000000"/>
                          </a:solidFill>
                          <a:latin typeface="Montserrat"/>
                          <a:ea typeface="Montserrat"/>
                          <a:cs typeface="Montserrat"/>
                          <a:sym typeface="Montserrat"/>
                        </a:rPr>
                        <a:t>r</a:t>
                      </a:r>
                      <a:r>
                        <a:rPr lang="en-US" sz="1900">
                          <a:solidFill>
                            <a:srgbClr val="000000"/>
                          </a:solidFill>
                          <a:latin typeface="Montserrat"/>
                          <a:ea typeface="Montserrat"/>
                          <a:cs typeface="Montserrat"/>
                          <a:sym typeface="Montserrat"/>
                        </a:rPr>
                        <a:t> trouver des idées intéressantes et de l’inspiration.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820928">
                <a:tc>
                  <a:txBody>
                    <a:bodyPr anchor="t" rtlCol="false"/>
                    <a:lstStyle/>
                    <a:p>
                      <a:pPr algn="ctr">
                        <a:lnSpc>
                          <a:spcPts val="2070"/>
                        </a:lnSpc>
                        <a:defRPr/>
                      </a:pPr>
                      <a:r>
                        <a:rPr lang="en-US" b="true" sz="1500">
                          <a:solidFill>
                            <a:srgbClr val="000000"/>
                          </a:solidFill>
                          <a:latin typeface="Montserrat Bold"/>
                          <a:ea typeface="Montserrat Bold"/>
                          <a:cs typeface="Montserrat Bold"/>
                          <a:sym typeface="Montserrat Bold"/>
                        </a:rPr>
                        <a:t>4</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483"/>
                        </a:lnSpc>
                        <a:defRPr/>
                      </a:pPr>
                      <a:r>
                        <a:rPr lang="en-US" sz="1800">
                          <a:solidFill>
                            <a:srgbClr val="000000"/>
                          </a:solidFill>
                          <a:latin typeface="Montserrat"/>
                          <a:ea typeface="Montserrat"/>
                          <a:cs typeface="Montserrat"/>
                          <a:sym typeface="Montserrat"/>
                        </a:rPr>
                        <a:t>Tirez parti de votre apprentissage au-delà du cercle!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2483"/>
                        </a:lnSpc>
                        <a:defRPr/>
                      </a:pPr>
                      <a:r>
                        <a:rPr lang="en-US" sz="1800">
                          <a:solidFill>
                            <a:srgbClr val="000000"/>
                          </a:solidFill>
                          <a:latin typeface="Montserrat"/>
                          <a:ea typeface="Montserrat"/>
                          <a:cs typeface="Montserrat"/>
                          <a:sym typeface="Montserrat"/>
                        </a:rPr>
                        <a:t>Explorez les ressources de la Bibliothèque d'apprentissage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2440737">
                <a:tc>
                  <a:txBody>
                    <a:bodyPr anchor="t" rtlCol="false"/>
                    <a:lstStyle/>
                    <a:p>
                      <a:pPr algn="ctr">
                        <a:lnSpc>
                          <a:spcPts val="2070"/>
                        </a:lnSpc>
                        <a:defRPr/>
                      </a:pPr>
                      <a:r>
                        <a:rPr lang="en-US" b="true" sz="1500">
                          <a:solidFill>
                            <a:srgbClr val="000000"/>
                          </a:solidFill>
                          <a:latin typeface="Montserrat Bold"/>
                          <a:ea typeface="Montserrat Bold"/>
                          <a:cs typeface="Montserrat Bold"/>
                          <a:sym typeface="Montserrat Bold"/>
                        </a:rPr>
                        <a:t>5</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1679"/>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622"/>
                        </a:lnSpc>
                        <a:defRPr/>
                      </a:pPr>
                      <a:r>
                        <a:rPr lang="en-US" b="true" sz="1900">
                          <a:solidFill>
                            <a:srgbClr val="000000"/>
                          </a:solidFill>
                          <a:latin typeface="Montserrat Bold"/>
                          <a:ea typeface="Montserrat Bold"/>
                          <a:cs typeface="Montserrat Bold"/>
                          <a:sym typeface="Montserrat Bold"/>
                        </a:rPr>
                        <a:t>Éc</a:t>
                      </a:r>
                      <a:r>
                        <a:rPr lang="en-US" b="true" sz="1900">
                          <a:solidFill>
                            <a:srgbClr val="000000"/>
                          </a:solidFill>
                          <a:latin typeface="Montserrat Bold"/>
                          <a:ea typeface="Montserrat Bold"/>
                          <a:cs typeface="Montserrat Bold"/>
                          <a:sym typeface="Montserrat Bold"/>
                        </a:rPr>
                        <a:t>rivez votre engagement d'action concrète dans la cellule à gauche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504456" y="694865"/>
            <a:ext cx="4516107" cy="4516088"/>
            <a:chOff x="0" y="0"/>
            <a:chExt cx="6021476" cy="6021451"/>
          </a:xfrm>
        </p:grpSpPr>
        <p:sp>
          <p:nvSpPr>
            <p:cNvPr name="Freeform 3" id="3"/>
            <p:cNvSpPr/>
            <p:nvPr/>
          </p:nvSpPr>
          <p:spPr>
            <a:xfrm flipH="false" flipV="false" rot="0">
              <a:off x="0" y="0"/>
              <a:ext cx="6021451" cy="6021451"/>
            </a:xfrm>
            <a:custGeom>
              <a:avLst/>
              <a:gdLst/>
              <a:ahLst/>
              <a:cxnLst/>
              <a:rect r="r" b="b" t="t" l="l"/>
              <a:pathLst>
                <a:path h="6021451" w="6021451">
                  <a:moveTo>
                    <a:pt x="6021451" y="3010789"/>
                  </a:moveTo>
                  <a:cubicBezTo>
                    <a:pt x="6021451" y="4673473"/>
                    <a:pt x="4673473" y="6021451"/>
                    <a:pt x="3010662" y="6021451"/>
                  </a:cubicBezTo>
                  <a:cubicBezTo>
                    <a:pt x="1347851" y="6021451"/>
                    <a:pt x="0" y="4673473"/>
                    <a:pt x="0" y="3010789"/>
                  </a:cubicBezTo>
                  <a:cubicBezTo>
                    <a:pt x="0" y="1348105"/>
                    <a:pt x="1347978" y="0"/>
                    <a:pt x="3010789" y="0"/>
                  </a:cubicBezTo>
                  <a:cubicBezTo>
                    <a:pt x="4673600" y="0"/>
                    <a:pt x="6021451" y="1347978"/>
                    <a:pt x="6021451" y="3010789"/>
                  </a:cubicBezTo>
                  <a:close/>
                </a:path>
              </a:pathLst>
            </a:custGeom>
            <a:blipFill>
              <a:blip r:embed="rId3"/>
              <a:stretch>
                <a:fillRect l="-2898" t="0" r="-2898" b="0"/>
              </a:stretch>
            </a:blipFill>
          </p:spPr>
        </p:sp>
      </p:grpSp>
      <p:grpSp>
        <p:nvGrpSpPr>
          <p:cNvPr name="Group 4" id="4"/>
          <p:cNvGrpSpPr/>
          <p:nvPr/>
        </p:nvGrpSpPr>
        <p:grpSpPr>
          <a:xfrm rot="0">
            <a:off x="5169477" y="-350693"/>
            <a:ext cx="7949045" cy="1937402"/>
            <a:chOff x="0" y="0"/>
            <a:chExt cx="10598727" cy="2583203"/>
          </a:xfrm>
        </p:grpSpPr>
        <p:sp>
          <p:nvSpPr>
            <p:cNvPr name="Freeform 5" id="5"/>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4"/>
              <a:stretch>
                <a:fillRect l="0" t="-53599" r="0" b="-53600"/>
              </a:stretch>
            </a:blipFill>
          </p:spPr>
        </p:sp>
      </p:grpSp>
      <p:sp>
        <p:nvSpPr>
          <p:cNvPr name="TextBox 6" id="6"/>
          <p:cNvSpPr txBox="true"/>
          <p:nvPr/>
        </p:nvSpPr>
        <p:spPr>
          <a:xfrm rot="0">
            <a:off x="375303" y="1390684"/>
            <a:ext cx="14008195" cy="1089904"/>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5. Synthèse : Prochaines étapes et quelques mots de conclusion</a:t>
            </a:r>
          </a:p>
          <a:p>
            <a:pPr algn="l">
              <a:lnSpc>
                <a:spcPts val="4355"/>
              </a:lnSpc>
            </a:pPr>
            <a:r>
              <a:rPr lang="en-US" b="true" sz="3156">
                <a:solidFill>
                  <a:srgbClr val="000000"/>
                </a:solidFill>
                <a:latin typeface="Montserrat Bold"/>
                <a:ea typeface="Montserrat Bold"/>
                <a:cs typeface="Montserrat Bold"/>
                <a:sym typeface="Montserrat Bold"/>
              </a:rPr>
              <a:t>(8 minutes)</a:t>
            </a:r>
          </a:p>
        </p:txBody>
      </p:sp>
      <p:grpSp>
        <p:nvGrpSpPr>
          <p:cNvPr name="Group 7" id="7"/>
          <p:cNvGrpSpPr/>
          <p:nvPr/>
        </p:nvGrpSpPr>
        <p:grpSpPr>
          <a:xfrm rot="0">
            <a:off x="2808272" y="1986359"/>
            <a:ext cx="361446" cy="476673"/>
            <a:chOff x="0" y="0"/>
            <a:chExt cx="481928" cy="635564"/>
          </a:xfrm>
        </p:grpSpPr>
        <p:sp>
          <p:nvSpPr>
            <p:cNvPr name="Freeform 8" id="8"/>
            <p:cNvSpPr/>
            <p:nvPr/>
          </p:nvSpPr>
          <p:spPr>
            <a:xfrm flipH="false" flipV="false" rot="0">
              <a:off x="0" y="0"/>
              <a:ext cx="481965" cy="635508"/>
            </a:xfrm>
            <a:custGeom>
              <a:avLst/>
              <a:gdLst/>
              <a:ahLst/>
              <a:cxnLst/>
              <a:rect r="r" b="b" t="t" l="l"/>
              <a:pathLst>
                <a:path h="635508" w="481965">
                  <a:moveTo>
                    <a:pt x="0" y="0"/>
                  </a:moveTo>
                  <a:lnTo>
                    <a:pt x="481965" y="0"/>
                  </a:lnTo>
                  <a:lnTo>
                    <a:pt x="481965" y="635508"/>
                  </a:lnTo>
                  <a:lnTo>
                    <a:pt x="0" y="635508"/>
                  </a:lnTo>
                  <a:lnTo>
                    <a:pt x="0" y="0"/>
                  </a:lnTo>
                  <a:close/>
                </a:path>
              </a:pathLst>
            </a:custGeom>
            <a:blipFill>
              <a:blip r:embed="rId5"/>
              <a:stretch>
                <a:fillRect l="0" t="0" r="7" b="-8"/>
              </a:stretch>
            </a:blipFill>
          </p:spPr>
        </p:sp>
      </p:grpSp>
      <p:sp>
        <p:nvSpPr>
          <p:cNvPr name="TextBox 9" id="9"/>
          <p:cNvSpPr txBox="true"/>
          <p:nvPr/>
        </p:nvSpPr>
        <p:spPr>
          <a:xfrm rot="0">
            <a:off x="375303" y="2958266"/>
            <a:ext cx="17537400" cy="5981723"/>
          </a:xfrm>
          <a:prstGeom prst="rect">
            <a:avLst/>
          </a:prstGeom>
        </p:spPr>
        <p:txBody>
          <a:bodyPr anchor="t" rtlCol="false" tIns="0" lIns="0" bIns="0" rIns="0">
            <a:spAutoFit/>
          </a:bodyPr>
          <a:lstStyle/>
          <a:p>
            <a:pPr algn="l">
              <a:lnSpc>
                <a:spcPts val="3448"/>
              </a:lnSpc>
            </a:pPr>
            <a:r>
              <a:rPr lang="en-US" sz="2499">
                <a:solidFill>
                  <a:srgbClr val="000000"/>
                </a:solidFill>
                <a:latin typeface="Montserrat"/>
                <a:ea typeface="Montserrat"/>
                <a:cs typeface="Montserrat"/>
                <a:sym typeface="Montserrat"/>
              </a:rPr>
              <a:t>Rappelez-vous : il n'est pas</a:t>
            </a:r>
            <a:r>
              <a:rPr lang="en-US" sz="2499">
                <a:solidFill>
                  <a:srgbClr val="000000"/>
                </a:solidFill>
                <a:latin typeface="Montserrat"/>
                <a:ea typeface="Montserrat"/>
                <a:cs typeface="Montserrat"/>
                <a:sym typeface="Montserrat"/>
              </a:rPr>
              <a:t> nécessaire d'avoir toutes les réponses pour diriger </a:t>
            </a:r>
          </a:p>
          <a:p>
            <a:pPr algn="l">
              <a:lnSpc>
                <a:spcPts val="3448"/>
              </a:lnSpc>
            </a:pPr>
            <a:r>
              <a:rPr lang="en-US" sz="2499">
                <a:solidFill>
                  <a:srgbClr val="000000"/>
                </a:solidFill>
                <a:latin typeface="Montserrat"/>
                <a:ea typeface="Montserrat"/>
                <a:cs typeface="Montserrat"/>
                <a:sym typeface="Montserrat"/>
              </a:rPr>
              <a:t>avec confiance. Il vous suffit de passer à l'étape suivante, de parler avec intention </a:t>
            </a:r>
          </a:p>
          <a:p>
            <a:pPr algn="l">
              <a:lnSpc>
                <a:spcPts val="3448"/>
              </a:lnSpc>
            </a:pPr>
            <a:r>
              <a:rPr lang="en-US" sz="2499">
                <a:solidFill>
                  <a:srgbClr val="000000"/>
                </a:solidFill>
                <a:latin typeface="Montserrat"/>
                <a:ea typeface="Montserrat"/>
                <a:cs typeface="Montserrat"/>
                <a:sym typeface="Montserrat"/>
              </a:rPr>
              <a:t>et de faire confiance à la force que vous avez bâtie. Même si ce programme touche </a:t>
            </a:r>
          </a:p>
          <a:p>
            <a:pPr algn="l">
              <a:lnSpc>
                <a:spcPts val="3448"/>
              </a:lnSpc>
            </a:pPr>
            <a:r>
              <a:rPr lang="en-US" sz="2499">
                <a:solidFill>
                  <a:srgbClr val="000000"/>
                </a:solidFill>
                <a:latin typeface="Montserrat"/>
                <a:ea typeface="Montserrat"/>
                <a:cs typeface="Montserrat"/>
                <a:sym typeface="Montserrat"/>
              </a:rPr>
              <a:t>à sa fin, l'opportunité de diriger avec un objectif, de grandir et d'aider les autres se </a:t>
            </a:r>
          </a:p>
          <a:p>
            <a:pPr algn="l">
              <a:lnSpc>
                <a:spcPts val="3448"/>
              </a:lnSpc>
            </a:pPr>
            <a:r>
              <a:rPr lang="en-US" sz="2499">
                <a:solidFill>
                  <a:srgbClr val="000000"/>
                </a:solidFill>
                <a:latin typeface="Montserrat"/>
                <a:ea typeface="Montserrat"/>
                <a:cs typeface="Montserrat"/>
                <a:sym typeface="Montserrat"/>
              </a:rPr>
              <a:t>poursuit, où que vous en soyez dans votre</a:t>
            </a:r>
            <a:r>
              <a:rPr lang="en-US" sz="2499" u="none">
                <a:solidFill>
                  <a:srgbClr val="000000"/>
                </a:solidFill>
                <a:latin typeface="Montserrat"/>
                <a:ea typeface="Montserrat"/>
                <a:cs typeface="Montserrat"/>
                <a:sym typeface="Montserrat"/>
              </a:rPr>
              <a:t> </a:t>
            </a:r>
            <a:r>
              <a:rPr lang="en-US" sz="2499">
                <a:solidFill>
                  <a:srgbClr val="000000"/>
                </a:solidFill>
                <a:latin typeface="Montserrat"/>
                <a:ea typeface="Montserrat"/>
                <a:cs typeface="Montserrat"/>
                <a:sym typeface="Montserrat"/>
              </a:rPr>
              <a:t>parc</a:t>
            </a:r>
            <a:r>
              <a:rPr lang="en-US" sz="2499" u="none">
                <a:solidFill>
                  <a:srgbClr val="000000"/>
                </a:solidFill>
                <a:latin typeface="Montserrat"/>
                <a:ea typeface="Montserrat"/>
                <a:cs typeface="Montserrat"/>
                <a:sym typeface="Montserrat"/>
              </a:rPr>
              <a:t>ou</a:t>
            </a:r>
            <a:r>
              <a:rPr lang="en-US" sz="2499">
                <a:solidFill>
                  <a:srgbClr val="000000"/>
                </a:solidFill>
                <a:latin typeface="Montserrat"/>
                <a:ea typeface="Montserrat"/>
                <a:cs typeface="Montserrat"/>
                <a:sym typeface="Montserrat"/>
              </a:rPr>
              <a:t>rs d</a:t>
            </a:r>
            <a:r>
              <a:rPr lang="en-US" sz="2499" u="none">
                <a:solidFill>
                  <a:srgbClr val="000000"/>
                </a:solidFill>
                <a:latin typeface="Montserrat"/>
                <a:ea typeface="Montserrat"/>
                <a:cs typeface="Montserrat"/>
                <a:sym typeface="Montserrat"/>
              </a:rPr>
              <a:t>e</a:t>
            </a:r>
            <a:r>
              <a:rPr lang="en-US" sz="2499">
                <a:solidFill>
                  <a:srgbClr val="000000"/>
                </a:solidFill>
                <a:latin typeface="Montserrat"/>
                <a:ea typeface="Montserrat"/>
                <a:cs typeface="Montserrat"/>
                <a:sym typeface="Montserrat"/>
              </a:rPr>
              <a:t> leadership.</a:t>
            </a:r>
          </a:p>
          <a:p>
            <a:pPr algn="l">
              <a:lnSpc>
                <a:spcPts val="3448"/>
              </a:lnSpc>
            </a:pPr>
          </a:p>
          <a:p>
            <a:pPr algn="l">
              <a:lnSpc>
                <a:spcPts val="3448"/>
              </a:lnSpc>
            </a:pPr>
            <a:r>
              <a:rPr lang="en-US" sz="2499">
                <a:solidFill>
                  <a:srgbClr val="000000"/>
                </a:solidFill>
                <a:latin typeface="Montserrat"/>
                <a:ea typeface="Montserrat"/>
                <a:cs typeface="Montserrat"/>
                <a:sym typeface="Montserrat"/>
              </a:rPr>
              <a:t>Récapitulation : Pour récapituler le cercle d'aujourd'hui, veuillez consulter le guide de discussion qui vous aidera à réfléchir à la séance du cercle et à mettre en œuvre votre action unique pour faire face au changement.</a:t>
            </a:r>
          </a:p>
          <a:p>
            <a:pPr algn="l">
              <a:lnSpc>
                <a:spcPts val="3448"/>
              </a:lnSpc>
            </a:pPr>
          </a:p>
          <a:p>
            <a:pPr algn="l">
              <a:lnSpc>
                <a:spcPts val="3448"/>
              </a:lnSpc>
            </a:pPr>
            <a:r>
              <a:rPr lang="en-US" sz="2499">
                <a:solidFill>
                  <a:srgbClr val="000000"/>
                </a:solidFill>
                <a:latin typeface="Montserrat"/>
                <a:ea typeface="Montserrat"/>
                <a:cs typeface="Montserrat"/>
                <a:sym typeface="Montserrat"/>
              </a:rPr>
              <a:t>Formulaires écrits : Nous vous invitons à nous faire part de vos commentaires en remplissant les formulaires écrits bihebdomadaires. Un lien vers les formulaires se retrouve dans votre calendrier. Remplir ces formulaires est l'un des engagements que vous avez pris lors de votre candidature. L'équipe du programme DEAPCM compte sur vos commentaires pour continuer à développer le programme.</a:t>
            </a:r>
          </a:p>
        </p:txBody>
      </p:sp>
      <p:grpSp>
        <p:nvGrpSpPr>
          <p:cNvPr name="Group 10" id="10"/>
          <p:cNvGrpSpPr>
            <a:grpSpLocks noChangeAspect="true"/>
          </p:cNvGrpSpPr>
          <p:nvPr/>
        </p:nvGrpSpPr>
        <p:grpSpPr>
          <a:xfrm rot="0">
            <a:off x="12295075" y="7416525"/>
            <a:ext cx="6069125" cy="2913175"/>
            <a:chOff x="0" y="0"/>
            <a:chExt cx="8092167" cy="3884233"/>
          </a:xfrm>
        </p:grpSpPr>
        <p:sp>
          <p:nvSpPr>
            <p:cNvPr name="Freeform 11" id="11"/>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6"/>
              <a:stretch>
                <a:fillRect l="0" t="0" r="0" b="1"/>
              </a:stretch>
            </a:blipFill>
          </p:spPr>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grpSp>
        <p:nvGrpSpPr>
          <p:cNvPr name="Group 4" id="4"/>
          <p:cNvGrpSpPr/>
          <p:nvPr/>
        </p:nvGrpSpPr>
        <p:grpSpPr>
          <a:xfrm rot="0">
            <a:off x="5169477" y="-350693"/>
            <a:ext cx="7949045" cy="1937402"/>
            <a:chOff x="0" y="0"/>
            <a:chExt cx="10598727" cy="2583203"/>
          </a:xfrm>
        </p:grpSpPr>
        <p:sp>
          <p:nvSpPr>
            <p:cNvPr name="Freeform 5" id="5"/>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4"/>
              <a:stretch>
                <a:fillRect l="0" t="-53599" r="0" b="-53600"/>
              </a:stretch>
            </a:blipFill>
          </p:spPr>
        </p:sp>
      </p:grpSp>
      <p:sp>
        <p:nvSpPr>
          <p:cNvPr name="TextBox 6" id="6"/>
          <p:cNvSpPr txBox="true"/>
          <p:nvPr/>
        </p:nvSpPr>
        <p:spPr>
          <a:xfrm rot="0">
            <a:off x="2195100" y="8825487"/>
            <a:ext cx="13897800" cy="1026795"/>
          </a:xfrm>
          <a:prstGeom prst="rect">
            <a:avLst/>
          </a:prstGeom>
        </p:spPr>
        <p:txBody>
          <a:bodyPr anchor="t" rtlCol="false" tIns="0" lIns="0" bIns="0" rIns="0">
            <a:spAutoFit/>
          </a:bodyPr>
          <a:lstStyle/>
          <a:p>
            <a:pPr algn="ctr">
              <a:lnSpc>
                <a:spcPts val="4140"/>
              </a:lnSpc>
            </a:pPr>
            <a:r>
              <a:rPr lang="en-US" b="true" sz="3000">
                <a:solidFill>
                  <a:srgbClr val="000000"/>
                </a:solidFill>
                <a:latin typeface="Montserrat Bold"/>
                <a:ea typeface="Montserrat Bold"/>
                <a:cs typeface="Montserrat Bold"/>
                <a:sym typeface="Montserrat Bold"/>
              </a:rPr>
              <a:t>Merci à</a:t>
            </a:r>
            <a:r>
              <a:rPr lang="en-US" b="true" sz="3000">
                <a:solidFill>
                  <a:srgbClr val="000000"/>
                </a:solidFill>
                <a:latin typeface="Montserrat Bold"/>
                <a:ea typeface="Montserrat Bold"/>
                <a:cs typeface="Montserrat Bold"/>
                <a:sym typeface="Montserrat Bold"/>
              </a:rPr>
              <a:t> tous pour votre participation à ces cercles !</a:t>
            </a:r>
          </a:p>
          <a:p>
            <a:pPr algn="ctr">
              <a:lnSpc>
                <a:spcPts val="4140"/>
              </a:lnSpc>
            </a:pPr>
            <a:r>
              <a:rPr lang="en-US" b="true" sz="3000">
                <a:solidFill>
                  <a:srgbClr val="000000"/>
                </a:solidFill>
                <a:latin typeface="Montserrat Bold"/>
                <a:ea typeface="Montserrat Bold"/>
                <a:cs typeface="Montserrat Bold"/>
                <a:sym typeface="Montserrat Bold"/>
              </a:rPr>
              <a:t>Portez-vous bien et prenez soin de vous.</a:t>
            </a:r>
          </a:p>
        </p:txBody>
      </p:sp>
      <p:sp>
        <p:nvSpPr>
          <p:cNvPr name="TextBox 7" id="7"/>
          <p:cNvSpPr txBox="true"/>
          <p:nvPr/>
        </p:nvSpPr>
        <p:spPr>
          <a:xfrm rot="0">
            <a:off x="369075" y="1223825"/>
            <a:ext cx="16628850" cy="7132320"/>
          </a:xfrm>
          <a:prstGeom prst="rect">
            <a:avLst/>
          </a:prstGeom>
        </p:spPr>
        <p:txBody>
          <a:bodyPr anchor="t" rtlCol="false" tIns="0" lIns="0" bIns="0" rIns="0">
            <a:spAutoFit/>
          </a:bodyPr>
          <a:lstStyle/>
          <a:p>
            <a:pPr algn="l">
              <a:lnSpc>
                <a:spcPts val="4140"/>
              </a:lnSpc>
            </a:pPr>
            <a:r>
              <a:rPr lang="en-US" sz="3000">
                <a:solidFill>
                  <a:srgbClr val="000000"/>
                </a:solidFill>
                <a:latin typeface="Montserrat"/>
                <a:ea typeface="Montserrat"/>
                <a:cs typeface="Montserrat"/>
                <a:sym typeface="Montserrat"/>
              </a:rPr>
              <a:t>C'e</a:t>
            </a:r>
            <a:r>
              <a:rPr lang="en-US" sz="3000">
                <a:solidFill>
                  <a:srgbClr val="000000"/>
                </a:solidFill>
                <a:latin typeface="Montserrat"/>
                <a:ea typeface="Montserrat"/>
                <a:cs typeface="Montserrat"/>
                <a:sym typeface="Montserrat"/>
              </a:rPr>
              <a:t>st la dernière semaine officielle de Diriger en élevant les autres : </a:t>
            </a:r>
          </a:p>
          <a:p>
            <a:pPr algn="l">
              <a:lnSpc>
                <a:spcPts val="4140"/>
              </a:lnSpc>
            </a:pPr>
            <a:r>
              <a:rPr lang="en-US" sz="3000">
                <a:solidFill>
                  <a:srgbClr val="000000"/>
                </a:solidFill>
                <a:latin typeface="Montserrat"/>
                <a:ea typeface="Montserrat"/>
                <a:cs typeface="Montserrat"/>
                <a:sym typeface="Montserrat"/>
              </a:rPr>
              <a:t>Programme des cercles de mentorat. </a:t>
            </a:r>
          </a:p>
          <a:p>
            <a:pPr algn="l">
              <a:lnSpc>
                <a:spcPts val="1380"/>
              </a:lnSpc>
            </a:pPr>
          </a:p>
          <a:p>
            <a:pPr algn="l">
              <a:lnSpc>
                <a:spcPts val="4140"/>
              </a:lnSpc>
            </a:pPr>
            <a:r>
              <a:rPr lang="en-US" sz="3000">
                <a:solidFill>
                  <a:srgbClr val="000000"/>
                </a:solidFill>
                <a:latin typeface="Montserrat"/>
                <a:ea typeface="Montserrat"/>
                <a:cs typeface="Montserrat"/>
                <a:sym typeface="Montserrat"/>
              </a:rPr>
              <a:t>La participation de chacun à ce programme est appréciée et nous </a:t>
            </a:r>
          </a:p>
          <a:p>
            <a:pPr algn="l">
              <a:lnSpc>
                <a:spcPts val="4140"/>
              </a:lnSpc>
            </a:pPr>
            <a:r>
              <a:rPr lang="en-US" sz="3000">
                <a:solidFill>
                  <a:srgbClr val="000000"/>
                </a:solidFill>
                <a:latin typeface="Montserrat"/>
                <a:ea typeface="Montserrat"/>
                <a:cs typeface="Montserrat"/>
                <a:sym typeface="Montserrat"/>
              </a:rPr>
              <a:t>espérons que l'expérience a été positive et motivante. </a:t>
            </a:r>
          </a:p>
          <a:p>
            <a:pPr algn="l">
              <a:lnSpc>
                <a:spcPts val="1380"/>
              </a:lnSpc>
            </a:pPr>
          </a:p>
          <a:p>
            <a:pPr algn="l">
              <a:lnSpc>
                <a:spcPts val="4140"/>
              </a:lnSpc>
            </a:pPr>
            <a:r>
              <a:rPr lang="en-US" sz="3000">
                <a:solidFill>
                  <a:srgbClr val="000000"/>
                </a:solidFill>
                <a:latin typeface="Montserrat"/>
                <a:ea typeface="Montserrat"/>
                <a:cs typeface="Montserrat"/>
                <a:sym typeface="Montserrat"/>
              </a:rPr>
              <a:t>Comme nous l'avon</a:t>
            </a:r>
            <a:r>
              <a:rPr lang="en-US" sz="3000">
                <a:solidFill>
                  <a:srgbClr val="000000"/>
                </a:solidFill>
                <a:latin typeface="Montserrat"/>
                <a:ea typeface="Montserrat"/>
                <a:cs typeface="Montserrat"/>
                <a:sym typeface="Montserrat"/>
              </a:rPr>
              <a:t>s mentionné la semaine dernière, la conversation </a:t>
            </a:r>
          </a:p>
          <a:p>
            <a:pPr algn="l">
              <a:lnSpc>
                <a:spcPts val="4140"/>
              </a:lnSpc>
            </a:pPr>
            <a:r>
              <a:rPr lang="en-US" sz="3000">
                <a:solidFill>
                  <a:srgbClr val="000000"/>
                </a:solidFill>
                <a:latin typeface="Montserrat"/>
                <a:ea typeface="Montserrat"/>
                <a:cs typeface="Montserrat"/>
                <a:sym typeface="Montserrat"/>
              </a:rPr>
              <a:t>ne doit pas s'arrêter à la conclusion du programme officiel DEAPCM. </a:t>
            </a:r>
          </a:p>
          <a:p>
            <a:pPr algn="l">
              <a:lnSpc>
                <a:spcPts val="4140"/>
              </a:lnSpc>
            </a:pPr>
            <a:r>
              <a:rPr lang="en-US" sz="3000">
                <a:solidFill>
                  <a:srgbClr val="000000"/>
                </a:solidFill>
                <a:latin typeface="Montserrat"/>
                <a:ea typeface="Montserrat"/>
                <a:cs typeface="Montserrat"/>
                <a:sym typeface="Montserrat"/>
              </a:rPr>
              <a:t>L'équipe du Bureau de la diversité et de l'inclusion (BDI) souhaite que tous </a:t>
            </a:r>
          </a:p>
          <a:p>
            <a:pPr algn="l">
              <a:lnSpc>
                <a:spcPts val="4140"/>
              </a:lnSpc>
            </a:pPr>
            <a:r>
              <a:rPr lang="en-US" sz="3000">
                <a:solidFill>
                  <a:srgbClr val="000000"/>
                </a:solidFill>
                <a:latin typeface="Montserrat"/>
                <a:ea typeface="Montserrat"/>
                <a:cs typeface="Montserrat"/>
                <a:sym typeface="Montserrat"/>
              </a:rPr>
              <a:t>les membres du Cercle continuent d'être inspirés par cette connexion et qu'ils </a:t>
            </a:r>
          </a:p>
          <a:p>
            <a:pPr algn="l">
              <a:lnSpc>
                <a:spcPts val="4140"/>
              </a:lnSpc>
            </a:pPr>
            <a:r>
              <a:rPr lang="en-US" sz="3000">
                <a:solidFill>
                  <a:srgbClr val="000000"/>
                </a:solidFill>
                <a:latin typeface="Montserrat"/>
                <a:ea typeface="Montserrat"/>
                <a:cs typeface="Montserrat"/>
                <a:sym typeface="Montserrat"/>
              </a:rPr>
              <a:t>continuent à développer leur réseau, à améliorer leurs connaissances et à inspirer les autres. L'équipe du BDI vous encourage à continuer à utiliser le réseau de l'ensemble du programme DEAPCM. L'équipe BDI publiera quelques sujets et ressources pour d'éventuelles discussions futures sur</a:t>
            </a:r>
            <a:r>
              <a:rPr lang="en-US" sz="3000" u="none">
                <a:solidFill>
                  <a:srgbClr val="000000"/>
                </a:solidFill>
                <a:latin typeface="Montserrat"/>
                <a:ea typeface="Montserrat"/>
                <a:cs typeface="Montserrat"/>
                <a:sym typeface="Montserrat"/>
              </a:rPr>
              <a:t> </a:t>
            </a:r>
            <a:r>
              <a:rPr lang="en-US" sz="3000">
                <a:solidFill>
                  <a:srgbClr val="000000"/>
                </a:solidFill>
                <a:latin typeface="Montserrat"/>
                <a:ea typeface="Montserrat"/>
                <a:cs typeface="Montserrat"/>
                <a:sym typeface="Montserrat"/>
              </a:rPr>
              <a:t>la</a:t>
            </a:r>
            <a:r>
              <a:rPr lang="en-US" sz="3000" u="none">
                <a:solidFill>
                  <a:srgbClr val="000000"/>
                </a:solidFill>
                <a:latin typeface="Montserrat"/>
                <a:ea typeface="Montserrat"/>
                <a:cs typeface="Montserrat"/>
                <a:sym typeface="Montserrat"/>
              </a:rPr>
              <a:t> page</a:t>
            </a:r>
            <a:r>
              <a:rPr lang="en-US" sz="3000">
                <a:solidFill>
                  <a:srgbClr val="000000"/>
                </a:solidFill>
                <a:latin typeface="Montserrat"/>
                <a:ea typeface="Montserrat"/>
                <a:cs typeface="Montserrat"/>
                <a:sym typeface="Montserrat"/>
              </a:rPr>
              <a:t> Wiki du DEAPCM, mais n'hésitez pas à trouver vous-mêmes des sujets en fonction des intérêts des membres du cercle. </a:t>
            </a:r>
          </a:p>
        </p:txBody>
      </p:sp>
      <p:grpSp>
        <p:nvGrpSpPr>
          <p:cNvPr name="Group 8" id="8"/>
          <p:cNvGrpSpPr/>
          <p:nvPr/>
        </p:nvGrpSpPr>
        <p:grpSpPr>
          <a:xfrm rot="0">
            <a:off x="13504456" y="694865"/>
            <a:ext cx="4516107" cy="4516088"/>
            <a:chOff x="0" y="0"/>
            <a:chExt cx="6021476" cy="6021451"/>
          </a:xfrm>
        </p:grpSpPr>
        <p:sp>
          <p:nvSpPr>
            <p:cNvPr name="Freeform 9" id="9"/>
            <p:cNvSpPr/>
            <p:nvPr/>
          </p:nvSpPr>
          <p:spPr>
            <a:xfrm flipH="false" flipV="false" rot="0">
              <a:off x="0" y="0"/>
              <a:ext cx="6021451" cy="6021451"/>
            </a:xfrm>
            <a:custGeom>
              <a:avLst/>
              <a:gdLst/>
              <a:ahLst/>
              <a:cxnLst/>
              <a:rect r="r" b="b" t="t" l="l"/>
              <a:pathLst>
                <a:path h="6021451" w="6021451">
                  <a:moveTo>
                    <a:pt x="6021451" y="3010789"/>
                  </a:moveTo>
                  <a:cubicBezTo>
                    <a:pt x="6021451" y="4673473"/>
                    <a:pt x="4673473" y="6021451"/>
                    <a:pt x="3010662" y="6021451"/>
                  </a:cubicBezTo>
                  <a:cubicBezTo>
                    <a:pt x="1347851" y="6021451"/>
                    <a:pt x="0" y="4673473"/>
                    <a:pt x="0" y="3010789"/>
                  </a:cubicBezTo>
                  <a:cubicBezTo>
                    <a:pt x="0" y="1348105"/>
                    <a:pt x="1347978" y="0"/>
                    <a:pt x="3010789" y="0"/>
                  </a:cubicBezTo>
                  <a:cubicBezTo>
                    <a:pt x="4673600" y="0"/>
                    <a:pt x="6021451" y="1347978"/>
                    <a:pt x="6021451" y="3010789"/>
                  </a:cubicBezTo>
                  <a:close/>
                </a:path>
              </a:pathLst>
            </a:custGeom>
            <a:blipFill>
              <a:blip r:embed="rId5"/>
              <a:stretch>
                <a:fillRect l="-2898" t="0" r="-2898" b="0"/>
              </a:stretch>
            </a:blipFill>
          </p:spPr>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123401" y="640839"/>
            <a:ext cx="15533700" cy="1804053"/>
          </a:xfrm>
          <a:prstGeom prst="rect">
            <a:avLst/>
          </a:prstGeom>
        </p:spPr>
        <p:txBody>
          <a:bodyPr anchor="t" rtlCol="false" tIns="0" lIns="0" bIns="0" rIns="0">
            <a:spAutoFit/>
          </a:bodyPr>
          <a:lstStyle/>
          <a:p>
            <a:pPr algn="l">
              <a:lnSpc>
                <a:spcPts val="7318"/>
              </a:lnSpc>
            </a:pPr>
            <a:r>
              <a:rPr lang="en-US" b="true" sz="4998">
                <a:solidFill>
                  <a:srgbClr val="000000"/>
                </a:solidFill>
                <a:latin typeface="Montserrat Bold"/>
                <a:ea typeface="Montserrat Bold"/>
                <a:cs typeface="Montserrat Bold"/>
                <a:sym typeface="Montserrat Bold"/>
              </a:rPr>
              <a:t>Liste</a:t>
            </a:r>
            <a:r>
              <a:rPr lang="en-US" b="true" sz="4998">
                <a:solidFill>
                  <a:srgbClr val="000000"/>
                </a:solidFill>
                <a:latin typeface="Montserrat Bold"/>
                <a:ea typeface="Montserrat Bold"/>
                <a:cs typeface="Montserrat Bold"/>
                <a:sym typeface="Montserrat Bold"/>
              </a:rPr>
              <a:t> de tâches à faire prochainement </a:t>
            </a:r>
          </a:p>
          <a:p>
            <a:pPr algn="l">
              <a:lnSpc>
                <a:spcPts val="7318"/>
              </a:lnSpc>
            </a:pPr>
            <a:r>
              <a:rPr lang="en-US" b="true" sz="4999">
                <a:solidFill>
                  <a:srgbClr val="000000"/>
                </a:solidFill>
                <a:latin typeface="Montserrat Bold"/>
                <a:ea typeface="Montserrat Bold"/>
                <a:cs typeface="Montserrat Bold"/>
                <a:sym typeface="Montserrat Bold"/>
              </a:rPr>
              <a:t>et à l’avenir</a:t>
            </a:r>
          </a:p>
        </p:txBody>
      </p:sp>
      <p:sp>
        <p:nvSpPr>
          <p:cNvPr name="Freeform 3" id="3"/>
          <p:cNvSpPr/>
          <p:nvPr/>
        </p:nvSpPr>
        <p:spPr>
          <a:xfrm flipH="false" flipV="false" rot="0">
            <a:off x="1433481" y="2954592"/>
            <a:ext cx="480697" cy="723713"/>
          </a:xfrm>
          <a:custGeom>
            <a:avLst/>
            <a:gdLst/>
            <a:ahLst/>
            <a:cxnLst/>
            <a:rect r="r" b="b" t="t" l="l"/>
            <a:pathLst>
              <a:path h="723713" w="480697">
                <a:moveTo>
                  <a:pt x="0" y="0"/>
                </a:moveTo>
                <a:lnTo>
                  <a:pt x="480697" y="0"/>
                </a:lnTo>
                <a:lnTo>
                  <a:pt x="480697" y="723713"/>
                </a:lnTo>
                <a:lnTo>
                  <a:pt x="0" y="7237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33481" y="4535559"/>
            <a:ext cx="480697" cy="723713"/>
          </a:xfrm>
          <a:custGeom>
            <a:avLst/>
            <a:gdLst/>
            <a:ahLst/>
            <a:cxnLst/>
            <a:rect r="r" b="b" t="t" l="l"/>
            <a:pathLst>
              <a:path h="723713" w="480697">
                <a:moveTo>
                  <a:pt x="0" y="0"/>
                </a:moveTo>
                <a:lnTo>
                  <a:pt x="480697" y="0"/>
                </a:lnTo>
                <a:lnTo>
                  <a:pt x="480697" y="723713"/>
                </a:lnTo>
                <a:lnTo>
                  <a:pt x="0" y="7237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433481" y="5914752"/>
            <a:ext cx="480697" cy="723713"/>
          </a:xfrm>
          <a:custGeom>
            <a:avLst/>
            <a:gdLst/>
            <a:ahLst/>
            <a:cxnLst/>
            <a:rect r="r" b="b" t="t" l="l"/>
            <a:pathLst>
              <a:path h="723713" w="480697">
                <a:moveTo>
                  <a:pt x="0" y="0"/>
                </a:moveTo>
                <a:lnTo>
                  <a:pt x="480697" y="0"/>
                </a:lnTo>
                <a:lnTo>
                  <a:pt x="480697" y="723713"/>
                </a:lnTo>
                <a:lnTo>
                  <a:pt x="0" y="7237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433481" y="6830756"/>
            <a:ext cx="480697" cy="723713"/>
          </a:xfrm>
          <a:custGeom>
            <a:avLst/>
            <a:gdLst/>
            <a:ahLst/>
            <a:cxnLst/>
            <a:rect r="r" b="b" t="t" l="l"/>
            <a:pathLst>
              <a:path h="723713" w="480697">
                <a:moveTo>
                  <a:pt x="0" y="0"/>
                </a:moveTo>
                <a:lnTo>
                  <a:pt x="480697" y="0"/>
                </a:lnTo>
                <a:lnTo>
                  <a:pt x="480697" y="723713"/>
                </a:lnTo>
                <a:lnTo>
                  <a:pt x="0" y="7237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 id="7"/>
          <p:cNvSpPr txBox="true"/>
          <p:nvPr/>
        </p:nvSpPr>
        <p:spPr>
          <a:xfrm rot="0">
            <a:off x="2301203" y="3148410"/>
            <a:ext cx="6794100" cy="1240079"/>
          </a:xfrm>
          <a:prstGeom prst="rect">
            <a:avLst/>
          </a:prstGeom>
        </p:spPr>
        <p:txBody>
          <a:bodyPr anchor="t" rtlCol="false" tIns="0" lIns="0" bIns="0" rIns="0">
            <a:spAutoFit/>
          </a:bodyPr>
          <a:lstStyle/>
          <a:p>
            <a:pPr algn="l">
              <a:lnSpc>
                <a:spcPts val="3339"/>
              </a:lnSpc>
            </a:pPr>
            <a:r>
              <a:rPr lang="en-US" sz="2420">
                <a:solidFill>
                  <a:srgbClr val="000000"/>
                </a:solidFill>
                <a:latin typeface="Montserrat"/>
                <a:ea typeface="Montserrat"/>
                <a:cs typeface="Montserrat"/>
                <a:sym typeface="Montserrat"/>
              </a:rPr>
              <a:t>Consultez </a:t>
            </a:r>
            <a:r>
              <a:rPr lang="en-US" sz="2420" u="sng">
                <a:solidFill>
                  <a:srgbClr val="0000FF"/>
                </a:solidFill>
                <a:latin typeface="Montserrat"/>
                <a:ea typeface="Montserrat"/>
                <a:cs typeface="Montserrat"/>
                <a:sym typeface="Montserrat"/>
                <a:hlinkClick r:id="rId5" tooltip="https://wiki.gccollab.ca/L%27aper%C3%A7u_du_programme_DEAPCM_Cohorte_4"/>
              </a:rPr>
              <a:t>la page Wiki de l’Aperçu du programme DEAPCM</a:t>
            </a:r>
            <a:r>
              <a:rPr lang="en-US" sz="2420">
                <a:solidFill>
                  <a:srgbClr val="000000"/>
                </a:solidFill>
                <a:latin typeface="Montserrat"/>
                <a:ea typeface="Montserrat"/>
                <a:cs typeface="Montserrat"/>
                <a:sym typeface="Montserrat"/>
              </a:rPr>
              <a:t> pour tous les liens de la liste de tâches</a:t>
            </a:r>
          </a:p>
        </p:txBody>
      </p:sp>
      <p:sp>
        <p:nvSpPr>
          <p:cNvPr name="TextBox 8" id="8"/>
          <p:cNvSpPr txBox="true"/>
          <p:nvPr/>
        </p:nvSpPr>
        <p:spPr>
          <a:xfrm rot="0">
            <a:off x="2301203" y="4729377"/>
            <a:ext cx="6474600" cy="820979"/>
          </a:xfrm>
          <a:prstGeom prst="rect">
            <a:avLst/>
          </a:prstGeom>
        </p:spPr>
        <p:txBody>
          <a:bodyPr anchor="t" rtlCol="false" tIns="0" lIns="0" bIns="0" rIns="0">
            <a:spAutoFit/>
          </a:bodyPr>
          <a:lstStyle/>
          <a:p>
            <a:pPr algn="l">
              <a:lnSpc>
                <a:spcPts val="3339"/>
              </a:lnSpc>
            </a:pPr>
            <a:r>
              <a:rPr lang="en-US" sz="2420">
                <a:solidFill>
                  <a:srgbClr val="000000"/>
                </a:solidFill>
                <a:latin typeface="Montserrat"/>
                <a:ea typeface="Montserrat"/>
                <a:cs typeface="Montserrat"/>
                <a:sym typeface="Montserrat"/>
              </a:rPr>
              <a:t>Rempl</a:t>
            </a:r>
            <a:r>
              <a:rPr lang="en-US" sz="2420">
                <a:solidFill>
                  <a:srgbClr val="000000"/>
                </a:solidFill>
                <a:latin typeface="Montserrat"/>
                <a:ea typeface="Montserrat"/>
                <a:cs typeface="Montserrat"/>
                <a:sym typeface="Montserrat"/>
              </a:rPr>
              <a:t>issez les questions de réflexion (retrouver sur la prochaine page)</a:t>
            </a:r>
          </a:p>
        </p:txBody>
      </p:sp>
      <p:sp>
        <p:nvSpPr>
          <p:cNvPr name="TextBox 9" id="9"/>
          <p:cNvSpPr txBox="true"/>
          <p:nvPr/>
        </p:nvSpPr>
        <p:spPr>
          <a:xfrm rot="0">
            <a:off x="2301203" y="6106174"/>
            <a:ext cx="6474600" cy="401879"/>
          </a:xfrm>
          <a:prstGeom prst="rect">
            <a:avLst/>
          </a:prstGeom>
        </p:spPr>
        <p:txBody>
          <a:bodyPr anchor="t" rtlCol="false" tIns="0" lIns="0" bIns="0" rIns="0">
            <a:spAutoFit/>
          </a:bodyPr>
          <a:lstStyle/>
          <a:p>
            <a:pPr algn="l">
              <a:lnSpc>
                <a:spcPts val="3339"/>
              </a:lnSpc>
            </a:pPr>
            <a:r>
              <a:rPr lang="en-US" sz="2420">
                <a:solidFill>
                  <a:srgbClr val="000000"/>
                </a:solidFill>
                <a:latin typeface="Montserrat"/>
                <a:ea typeface="Montserrat"/>
                <a:cs typeface="Montserrat"/>
                <a:sym typeface="Montserrat"/>
              </a:rPr>
              <a:t>Fai</a:t>
            </a:r>
            <a:r>
              <a:rPr lang="en-US" sz="2420">
                <a:solidFill>
                  <a:srgbClr val="000000"/>
                </a:solidFill>
                <a:latin typeface="Montserrat"/>
                <a:ea typeface="Montserrat"/>
                <a:cs typeface="Montserrat"/>
                <a:sym typeface="Montserrat"/>
              </a:rPr>
              <a:t>tes votre Action concrète</a:t>
            </a:r>
          </a:p>
        </p:txBody>
      </p:sp>
      <p:sp>
        <p:nvSpPr>
          <p:cNvPr name="TextBox 10" id="10"/>
          <p:cNvSpPr txBox="true"/>
          <p:nvPr/>
        </p:nvSpPr>
        <p:spPr>
          <a:xfrm rot="0">
            <a:off x="2301203" y="7054347"/>
            <a:ext cx="6474600" cy="401879"/>
          </a:xfrm>
          <a:prstGeom prst="rect">
            <a:avLst/>
          </a:prstGeom>
        </p:spPr>
        <p:txBody>
          <a:bodyPr anchor="t" rtlCol="false" tIns="0" lIns="0" bIns="0" rIns="0">
            <a:spAutoFit/>
          </a:bodyPr>
          <a:lstStyle/>
          <a:p>
            <a:pPr algn="l">
              <a:lnSpc>
                <a:spcPts val="3339"/>
              </a:lnSpc>
            </a:pPr>
            <a:r>
              <a:rPr lang="en-US" sz="2420">
                <a:solidFill>
                  <a:srgbClr val="000000"/>
                </a:solidFill>
                <a:latin typeface="Montserrat"/>
                <a:ea typeface="Montserrat"/>
                <a:cs typeface="Montserrat"/>
                <a:sym typeface="Montserrat"/>
              </a:rPr>
              <a:t>Re</a:t>
            </a:r>
            <a:r>
              <a:rPr lang="en-US" sz="2420">
                <a:solidFill>
                  <a:srgbClr val="000000"/>
                </a:solidFill>
                <a:latin typeface="Montserrat"/>
                <a:ea typeface="Montserrat"/>
                <a:cs typeface="Montserrat"/>
                <a:sym typeface="Montserrat"/>
              </a:rPr>
              <a:t>mplissez votre formulaire écrit</a:t>
            </a:r>
          </a:p>
        </p:txBody>
      </p:sp>
      <p:sp>
        <p:nvSpPr>
          <p:cNvPr name="TextBox 11" id="11"/>
          <p:cNvSpPr txBox="true"/>
          <p:nvPr/>
        </p:nvSpPr>
        <p:spPr>
          <a:xfrm rot="0">
            <a:off x="10212192" y="3148410"/>
            <a:ext cx="6474600" cy="820979"/>
          </a:xfrm>
          <a:prstGeom prst="rect">
            <a:avLst/>
          </a:prstGeom>
        </p:spPr>
        <p:txBody>
          <a:bodyPr anchor="t" rtlCol="false" tIns="0" lIns="0" bIns="0" rIns="0">
            <a:spAutoFit/>
          </a:bodyPr>
          <a:lstStyle/>
          <a:p>
            <a:pPr algn="l">
              <a:lnSpc>
                <a:spcPts val="3339"/>
              </a:lnSpc>
            </a:pPr>
            <a:r>
              <a:rPr lang="en-US" sz="2420">
                <a:solidFill>
                  <a:srgbClr val="000000"/>
                </a:solidFill>
                <a:latin typeface="Montserrat"/>
                <a:ea typeface="Montserrat"/>
                <a:cs typeface="Montserrat"/>
                <a:sym typeface="Montserrat"/>
              </a:rPr>
              <a:t>R</a:t>
            </a:r>
            <a:r>
              <a:rPr lang="en-US" sz="2420">
                <a:solidFill>
                  <a:srgbClr val="000000"/>
                </a:solidFill>
                <a:latin typeface="Montserrat"/>
                <a:ea typeface="Montserrat"/>
                <a:cs typeface="Montserrat"/>
                <a:sym typeface="Montserrat"/>
              </a:rPr>
              <a:t>ejoignez </a:t>
            </a:r>
            <a:r>
              <a:rPr lang="en-US" sz="2420" u="sng">
                <a:solidFill>
                  <a:srgbClr val="000000"/>
                </a:solidFill>
                <a:latin typeface="Montserrat"/>
                <a:ea typeface="Montserrat"/>
                <a:cs typeface="Montserrat"/>
                <a:sym typeface="Montserrat"/>
                <a:hlinkClick r:id="rId6" tooltip="https://www.linkedin.com/groups/12904569/"/>
              </a:rPr>
              <a:t>le groupe LinkedIn de DEAPCM</a:t>
            </a:r>
          </a:p>
        </p:txBody>
      </p:sp>
      <p:sp>
        <p:nvSpPr>
          <p:cNvPr name="TextBox 12" id="12"/>
          <p:cNvSpPr txBox="true"/>
          <p:nvPr/>
        </p:nvSpPr>
        <p:spPr>
          <a:xfrm rot="0">
            <a:off x="10220177" y="4620737"/>
            <a:ext cx="6474600" cy="820979"/>
          </a:xfrm>
          <a:prstGeom prst="rect">
            <a:avLst/>
          </a:prstGeom>
        </p:spPr>
        <p:txBody>
          <a:bodyPr anchor="t" rtlCol="false" tIns="0" lIns="0" bIns="0" rIns="0">
            <a:spAutoFit/>
          </a:bodyPr>
          <a:lstStyle/>
          <a:p>
            <a:pPr algn="l">
              <a:lnSpc>
                <a:spcPts val="3339"/>
              </a:lnSpc>
            </a:pPr>
            <a:r>
              <a:rPr lang="en-US" sz="2420">
                <a:solidFill>
                  <a:srgbClr val="000000"/>
                </a:solidFill>
                <a:latin typeface="Montserrat"/>
                <a:ea typeface="Montserrat"/>
                <a:cs typeface="Montserrat"/>
                <a:sym typeface="Montserrat"/>
              </a:rPr>
              <a:t>Déc</a:t>
            </a:r>
            <a:r>
              <a:rPr lang="en-US" sz="2420">
                <a:solidFill>
                  <a:srgbClr val="000000"/>
                </a:solidFill>
                <a:latin typeface="Montserrat"/>
                <a:ea typeface="Montserrat"/>
                <a:cs typeface="Montserrat"/>
                <a:sym typeface="Montserrat"/>
              </a:rPr>
              <a:t>ouvrez la</a:t>
            </a:r>
            <a:r>
              <a:rPr lang="en-US" sz="2420" u="sng">
                <a:solidFill>
                  <a:srgbClr val="000000"/>
                </a:solidFill>
                <a:latin typeface="Montserrat"/>
                <a:ea typeface="Montserrat"/>
                <a:cs typeface="Montserrat"/>
                <a:sym typeface="Montserrat"/>
                <a:hlinkClick r:id="rId7" tooltip="https://wiki.gccollab.ca/Biblioth%C3%A8que_d%27apprentissage"/>
              </a:rPr>
              <a:t> </a:t>
            </a:r>
            <a:r>
              <a:rPr lang="en-US" sz="2420" u="sng">
                <a:solidFill>
                  <a:srgbClr val="000000"/>
                </a:solidFill>
                <a:latin typeface="Montserrat"/>
                <a:ea typeface="Montserrat"/>
                <a:cs typeface="Montserrat"/>
                <a:sym typeface="Montserrat"/>
                <a:hlinkClick r:id="rId8" tooltip="https://wiki.gccollab.ca/Biblioth%C3%A8que_d%27apprentissage"/>
              </a:rPr>
              <a:t>Bibl</a:t>
            </a:r>
            <a:r>
              <a:rPr lang="en-US" sz="2420" u="sng">
                <a:solidFill>
                  <a:srgbClr val="000000"/>
                </a:solidFill>
                <a:latin typeface="Montserrat"/>
                <a:ea typeface="Montserrat"/>
                <a:cs typeface="Montserrat"/>
                <a:sym typeface="Montserrat"/>
                <a:hlinkClick r:id="rId9" tooltip="https://wiki.gccollab.ca/Biblioth%C3%A8que_d%27apprentissage"/>
              </a:rPr>
              <a:t>i</a:t>
            </a:r>
            <a:r>
              <a:rPr lang="en-US" sz="2420" u="sng">
                <a:solidFill>
                  <a:srgbClr val="000000"/>
                </a:solidFill>
                <a:latin typeface="Montserrat"/>
                <a:ea typeface="Montserrat"/>
                <a:cs typeface="Montserrat"/>
                <a:sym typeface="Montserrat"/>
                <a:hlinkClick r:id="rId10" tooltip="https://wiki.gccollab.ca/Biblioth%C3%A8que_d%27apprentissage"/>
              </a:rPr>
              <a:t>othèqu</a:t>
            </a:r>
            <a:r>
              <a:rPr lang="en-US" sz="2420" u="sng">
                <a:solidFill>
                  <a:srgbClr val="000000"/>
                </a:solidFill>
                <a:latin typeface="Montserrat"/>
                <a:ea typeface="Montserrat"/>
                <a:cs typeface="Montserrat"/>
                <a:sym typeface="Montserrat"/>
                <a:hlinkClick r:id="rId11" tooltip="https://wiki.gccollab.ca/Biblioth%C3%A8que_d%27apprentissage"/>
              </a:rPr>
              <a:t>e</a:t>
            </a:r>
            <a:r>
              <a:rPr lang="en-US" sz="2420" u="sng">
                <a:solidFill>
                  <a:srgbClr val="000000"/>
                </a:solidFill>
                <a:latin typeface="Montserrat"/>
                <a:ea typeface="Montserrat"/>
                <a:cs typeface="Montserrat"/>
                <a:sym typeface="Montserrat"/>
                <a:hlinkClick r:id="rId12" tooltip="https://wiki.gccollab.ca/Biblioth%C3%A8que_d%27apprentissage"/>
              </a:rPr>
              <a:t> </a:t>
            </a:r>
            <a:r>
              <a:rPr lang="en-US" sz="2420" u="sng">
                <a:solidFill>
                  <a:srgbClr val="000000"/>
                </a:solidFill>
                <a:latin typeface="Montserrat"/>
                <a:ea typeface="Montserrat"/>
                <a:cs typeface="Montserrat"/>
                <a:sym typeface="Montserrat"/>
                <a:hlinkClick r:id="rId13" tooltip="https://wiki.gccollab.ca/Biblioth%C3%A8que_d%27apprentissage"/>
              </a:rPr>
              <a:t>d</a:t>
            </a:r>
            <a:r>
              <a:rPr lang="en-US" sz="2420" u="sng">
                <a:solidFill>
                  <a:srgbClr val="000000"/>
                </a:solidFill>
                <a:latin typeface="Montserrat"/>
                <a:ea typeface="Montserrat"/>
                <a:cs typeface="Montserrat"/>
                <a:sym typeface="Montserrat"/>
                <a:hlinkClick r:id="rId14" tooltip="https://wiki.gccollab.ca/Biblioth%C3%A8que_d%27apprentissage"/>
              </a:rPr>
              <a:t>'appre</a:t>
            </a:r>
            <a:r>
              <a:rPr lang="en-US" sz="2420" u="sng">
                <a:solidFill>
                  <a:srgbClr val="000000"/>
                </a:solidFill>
                <a:latin typeface="Montserrat"/>
                <a:ea typeface="Montserrat"/>
                <a:cs typeface="Montserrat"/>
                <a:sym typeface="Montserrat"/>
                <a:hlinkClick r:id="rId15" tooltip="https://wiki.gccollab.ca/Biblioth%C3%A8que_d%27apprentissage"/>
              </a:rPr>
              <a:t>n</a:t>
            </a:r>
            <a:r>
              <a:rPr lang="en-US" sz="2420" u="sng">
                <a:solidFill>
                  <a:srgbClr val="000000"/>
                </a:solidFill>
                <a:latin typeface="Montserrat"/>
                <a:ea typeface="Montserrat"/>
                <a:cs typeface="Montserrat"/>
                <a:sym typeface="Montserrat"/>
                <a:hlinkClick r:id="rId16" tooltip="https://wiki.gccollab.ca/Biblioth%C3%A8que_d%27apprentissage"/>
              </a:rPr>
              <a:t>tissa</a:t>
            </a:r>
            <a:r>
              <a:rPr lang="en-US" sz="2420" u="sng">
                <a:solidFill>
                  <a:srgbClr val="000000"/>
                </a:solidFill>
                <a:latin typeface="Montserrat"/>
                <a:ea typeface="Montserrat"/>
                <a:cs typeface="Montserrat"/>
                <a:sym typeface="Montserrat"/>
                <a:hlinkClick r:id="rId17" tooltip="https://wiki.gccollab.ca/Biblioth%C3%A8que_d%27apprentissage"/>
              </a:rPr>
              <a:t>g</a:t>
            </a:r>
            <a:r>
              <a:rPr lang="en-US" sz="2420" u="sng">
                <a:solidFill>
                  <a:srgbClr val="000000"/>
                </a:solidFill>
                <a:latin typeface="Montserrat"/>
                <a:ea typeface="Montserrat"/>
                <a:cs typeface="Montserrat"/>
                <a:sym typeface="Montserrat"/>
                <a:hlinkClick r:id="rId18" tooltip="https://wiki.gccollab.ca/Biblioth%C3%A8que_d%27apprentissage"/>
              </a:rPr>
              <a:t>e</a:t>
            </a:r>
            <a:r>
              <a:rPr lang="en-US" sz="2420">
                <a:solidFill>
                  <a:srgbClr val="000000"/>
                </a:solidFill>
                <a:latin typeface="Montserrat"/>
                <a:ea typeface="Montserrat"/>
                <a:cs typeface="Montserrat"/>
                <a:sym typeface="Montserrat"/>
              </a:rPr>
              <a:t> d</a:t>
            </a:r>
            <a:r>
              <a:rPr lang="en-US" sz="2420" u="none">
                <a:solidFill>
                  <a:srgbClr val="000000"/>
                </a:solidFill>
                <a:latin typeface="Montserrat"/>
                <a:ea typeface="Montserrat"/>
                <a:cs typeface="Montserrat"/>
                <a:sym typeface="Montserrat"/>
              </a:rPr>
              <a:t>u</a:t>
            </a:r>
            <a:r>
              <a:rPr lang="en-US" sz="2420">
                <a:solidFill>
                  <a:srgbClr val="000000"/>
                </a:solidFill>
                <a:latin typeface="Montserrat"/>
                <a:ea typeface="Montserrat"/>
                <a:cs typeface="Montserrat"/>
                <a:sym typeface="Montserrat"/>
              </a:rPr>
              <a:t> DEAPCM </a:t>
            </a:r>
          </a:p>
        </p:txBody>
      </p:sp>
      <p:sp>
        <p:nvSpPr>
          <p:cNvPr name="Freeform 13" id="13"/>
          <p:cNvSpPr/>
          <p:nvPr/>
        </p:nvSpPr>
        <p:spPr>
          <a:xfrm flipH="false" flipV="false" rot="0">
            <a:off x="9477843" y="2954592"/>
            <a:ext cx="480697" cy="723713"/>
          </a:xfrm>
          <a:custGeom>
            <a:avLst/>
            <a:gdLst/>
            <a:ahLst/>
            <a:cxnLst/>
            <a:rect r="r" b="b" t="t" l="l"/>
            <a:pathLst>
              <a:path h="723713" w="480697">
                <a:moveTo>
                  <a:pt x="0" y="0"/>
                </a:moveTo>
                <a:lnTo>
                  <a:pt x="480697" y="0"/>
                </a:lnTo>
                <a:lnTo>
                  <a:pt x="480697" y="723713"/>
                </a:lnTo>
                <a:lnTo>
                  <a:pt x="0" y="7237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9485828" y="4353115"/>
            <a:ext cx="480697" cy="723713"/>
          </a:xfrm>
          <a:custGeom>
            <a:avLst/>
            <a:gdLst/>
            <a:ahLst/>
            <a:cxnLst/>
            <a:rect r="r" b="b" t="t" l="l"/>
            <a:pathLst>
              <a:path h="723713" w="480697">
                <a:moveTo>
                  <a:pt x="0" y="0"/>
                </a:moveTo>
                <a:lnTo>
                  <a:pt x="480697" y="0"/>
                </a:lnTo>
                <a:lnTo>
                  <a:pt x="480697" y="723713"/>
                </a:lnTo>
                <a:lnTo>
                  <a:pt x="0" y="7237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5" id="15"/>
          <p:cNvSpPr/>
          <p:nvPr/>
        </p:nvSpPr>
        <p:spPr>
          <a:xfrm flipH="false" flipV="false" rot="0">
            <a:off x="9477843" y="5914752"/>
            <a:ext cx="480697" cy="723713"/>
          </a:xfrm>
          <a:custGeom>
            <a:avLst/>
            <a:gdLst/>
            <a:ahLst/>
            <a:cxnLst/>
            <a:rect r="r" b="b" t="t" l="l"/>
            <a:pathLst>
              <a:path h="723713" w="480697">
                <a:moveTo>
                  <a:pt x="0" y="0"/>
                </a:moveTo>
                <a:lnTo>
                  <a:pt x="480697" y="0"/>
                </a:lnTo>
                <a:lnTo>
                  <a:pt x="480697" y="723713"/>
                </a:lnTo>
                <a:lnTo>
                  <a:pt x="0" y="7237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6907131" y="8265858"/>
            <a:ext cx="480700" cy="723717"/>
          </a:xfrm>
          <a:custGeom>
            <a:avLst/>
            <a:gdLst/>
            <a:ahLst/>
            <a:cxnLst/>
            <a:rect r="r" b="b" t="t" l="l"/>
            <a:pathLst>
              <a:path h="723717" w="480700">
                <a:moveTo>
                  <a:pt x="0" y="0"/>
                </a:moveTo>
                <a:lnTo>
                  <a:pt x="480700" y="0"/>
                </a:lnTo>
                <a:lnTo>
                  <a:pt x="480700" y="723717"/>
                </a:lnTo>
                <a:lnTo>
                  <a:pt x="0" y="72371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17" id="17"/>
          <p:cNvSpPr txBox="true"/>
          <p:nvPr/>
        </p:nvSpPr>
        <p:spPr>
          <a:xfrm rot="0">
            <a:off x="10345565" y="6182374"/>
            <a:ext cx="6474600" cy="820979"/>
          </a:xfrm>
          <a:prstGeom prst="rect">
            <a:avLst/>
          </a:prstGeom>
        </p:spPr>
        <p:txBody>
          <a:bodyPr anchor="t" rtlCol="false" tIns="0" lIns="0" bIns="0" rIns="0">
            <a:spAutoFit/>
          </a:bodyPr>
          <a:lstStyle/>
          <a:p>
            <a:pPr algn="l">
              <a:lnSpc>
                <a:spcPts val="3339"/>
              </a:lnSpc>
            </a:pPr>
            <a:r>
              <a:rPr lang="en-US" sz="2420">
                <a:solidFill>
                  <a:srgbClr val="000000"/>
                </a:solidFill>
                <a:latin typeface="Montserrat"/>
                <a:ea typeface="Montserrat"/>
                <a:cs typeface="Montserrat"/>
                <a:sym typeface="Montserrat"/>
              </a:rPr>
              <a:t>Prévoy</a:t>
            </a:r>
            <a:r>
              <a:rPr lang="en-US" sz="2420">
                <a:solidFill>
                  <a:srgbClr val="000000"/>
                </a:solidFill>
                <a:latin typeface="Montserrat"/>
                <a:ea typeface="Montserrat"/>
                <a:cs typeface="Montserrat"/>
                <a:sym typeface="Montserrat"/>
              </a:rPr>
              <a:t>ez de vous (re)connecter avec votre Cercle</a:t>
            </a:r>
          </a:p>
        </p:txBody>
      </p:sp>
      <p:sp>
        <p:nvSpPr>
          <p:cNvPr name="TextBox 18" id="18"/>
          <p:cNvSpPr txBox="true"/>
          <p:nvPr/>
        </p:nvSpPr>
        <p:spPr>
          <a:xfrm rot="0">
            <a:off x="6480891" y="8494451"/>
            <a:ext cx="6474600" cy="485699"/>
          </a:xfrm>
          <a:prstGeom prst="rect">
            <a:avLst/>
          </a:prstGeom>
        </p:spPr>
        <p:txBody>
          <a:bodyPr anchor="t" rtlCol="false" tIns="0" lIns="0" bIns="0" rIns="0">
            <a:spAutoFit/>
          </a:bodyPr>
          <a:lstStyle/>
          <a:p>
            <a:pPr algn="ctr">
              <a:lnSpc>
                <a:spcPts val="4029"/>
              </a:lnSpc>
            </a:pPr>
            <a:r>
              <a:rPr lang="en-US" b="true" sz="2919">
                <a:solidFill>
                  <a:srgbClr val="000000"/>
                </a:solidFill>
                <a:latin typeface="Montserrat Bold"/>
                <a:ea typeface="Montserrat Bold"/>
                <a:cs typeface="Montserrat Bold"/>
                <a:sym typeface="Montserrat Bold"/>
              </a:rPr>
              <a:t>Soyez le</a:t>
            </a:r>
            <a:r>
              <a:rPr lang="en-US" b="true" sz="2919">
                <a:solidFill>
                  <a:srgbClr val="000000"/>
                </a:solidFill>
                <a:latin typeface="Montserrat Bold"/>
                <a:ea typeface="Montserrat Bold"/>
                <a:cs typeface="Montserrat Bold"/>
                <a:sym typeface="Montserrat Bold"/>
              </a:rPr>
              <a:t> changement !</a:t>
            </a:r>
          </a:p>
        </p:txBody>
      </p:sp>
      <p:grpSp>
        <p:nvGrpSpPr>
          <p:cNvPr name="Group 19" id="19"/>
          <p:cNvGrpSpPr>
            <a:grpSpLocks noChangeAspect="true"/>
          </p:cNvGrpSpPr>
          <p:nvPr/>
        </p:nvGrpSpPr>
        <p:grpSpPr>
          <a:xfrm rot="0">
            <a:off x="293000" y="841788"/>
            <a:ext cx="1830401" cy="1525966"/>
            <a:chOff x="0" y="0"/>
            <a:chExt cx="2440535" cy="2034621"/>
          </a:xfrm>
        </p:grpSpPr>
        <p:sp>
          <p:nvSpPr>
            <p:cNvPr name="Freeform 20" id="20"/>
            <p:cNvSpPr/>
            <p:nvPr/>
          </p:nvSpPr>
          <p:spPr>
            <a:xfrm flipH="false" flipV="false" rot="0">
              <a:off x="0" y="0"/>
              <a:ext cx="2440559" cy="2034667"/>
            </a:xfrm>
            <a:custGeom>
              <a:avLst/>
              <a:gdLst/>
              <a:ahLst/>
              <a:cxnLst/>
              <a:rect r="r" b="b" t="t" l="l"/>
              <a:pathLst>
                <a:path h="2034667" w="2440559">
                  <a:moveTo>
                    <a:pt x="0" y="0"/>
                  </a:moveTo>
                  <a:lnTo>
                    <a:pt x="2440559" y="0"/>
                  </a:lnTo>
                  <a:lnTo>
                    <a:pt x="2440559" y="2034667"/>
                  </a:lnTo>
                  <a:lnTo>
                    <a:pt x="0" y="2034667"/>
                  </a:lnTo>
                  <a:lnTo>
                    <a:pt x="0" y="0"/>
                  </a:lnTo>
                  <a:close/>
                </a:path>
              </a:pathLst>
            </a:custGeom>
            <a:blipFill>
              <a:blip r:embed="rId21"/>
              <a:stretch>
                <a:fillRect l="0" t="0" r="0" b="2"/>
              </a:stretch>
            </a:blipFill>
          </p:spPr>
        </p:sp>
      </p:grpSp>
      <p:grpSp>
        <p:nvGrpSpPr>
          <p:cNvPr name="Group 21" id="21"/>
          <p:cNvGrpSpPr>
            <a:grpSpLocks noChangeAspect="true"/>
          </p:cNvGrpSpPr>
          <p:nvPr/>
        </p:nvGrpSpPr>
        <p:grpSpPr>
          <a:xfrm rot="0">
            <a:off x="12295075" y="7416525"/>
            <a:ext cx="6069125" cy="2913175"/>
            <a:chOff x="0" y="0"/>
            <a:chExt cx="8092167" cy="3884233"/>
          </a:xfrm>
        </p:grpSpPr>
        <p:sp>
          <p:nvSpPr>
            <p:cNvPr name="Freeform 22" id="22"/>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22"/>
              <a:stretch>
                <a:fillRect l="0" t="0" r="0" b="1"/>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sp>
        <p:nvSpPr>
          <p:cNvPr name="TextBox 4" id="4"/>
          <p:cNvSpPr txBox="true"/>
          <p:nvPr/>
        </p:nvSpPr>
        <p:spPr>
          <a:xfrm rot="0">
            <a:off x="3977700" y="1804055"/>
            <a:ext cx="13727700" cy="7150620"/>
          </a:xfrm>
          <a:prstGeom prst="rect">
            <a:avLst/>
          </a:prstGeom>
        </p:spPr>
        <p:txBody>
          <a:bodyPr anchor="t" rtlCol="false" tIns="0" lIns="0" bIns="0" rIns="0">
            <a:spAutoFit/>
          </a:bodyPr>
          <a:lstStyle/>
          <a:p>
            <a:pPr algn="l">
              <a:lnSpc>
                <a:spcPts val="3036"/>
              </a:lnSpc>
            </a:pPr>
            <a:r>
              <a:rPr lang="en-US" sz="2200" spc="15">
                <a:solidFill>
                  <a:srgbClr val="000000"/>
                </a:solidFill>
                <a:latin typeface="Montserrat"/>
                <a:ea typeface="Montserrat"/>
                <a:cs typeface="Montserrat"/>
                <a:sym typeface="Montserrat"/>
              </a:rPr>
              <a:t>« Merci » n’est pas suffis</a:t>
            </a:r>
            <a:r>
              <a:rPr lang="en-US" sz="2200" spc="15">
                <a:solidFill>
                  <a:srgbClr val="000000"/>
                </a:solidFill>
                <a:latin typeface="Montserrat"/>
                <a:ea typeface="Montserrat"/>
                <a:cs typeface="Montserrat"/>
                <a:sym typeface="Montserrat"/>
              </a:rPr>
              <a:t>ant pour décrire à quel point nous sommes heureux que vous ayez pris l’engagement de vous joindre à Diriger en élevant les autres : Programme des cercles de mentorat (DEAPCM), 5e édition, organisé par le Bureau de la diversité et de l’inclusion du Groupe des matériels, Défense nationale. Ouvert à tous les membres de la fonction publique fédérale et aux militaires. Vous faites maintenant partie d’un réseau diversifié de plus de 1 500 dirigeants soucieux de l’inclusion provenant de plus de 60 ministères, sociétés d’État et organismes gouvernementaux du Canada qui apprennent ensemble à appliquer, en temps réel, des compétences en leadership inclusif. </a:t>
            </a:r>
          </a:p>
          <a:p>
            <a:pPr algn="l">
              <a:lnSpc>
                <a:spcPts val="828"/>
              </a:lnSpc>
            </a:pPr>
          </a:p>
          <a:p>
            <a:pPr algn="l">
              <a:lnSpc>
                <a:spcPts val="3036"/>
              </a:lnSpc>
            </a:pPr>
            <a:r>
              <a:rPr lang="en-US" sz="2200" spc="15">
                <a:solidFill>
                  <a:srgbClr val="000000"/>
                </a:solidFill>
                <a:latin typeface="Montserrat"/>
                <a:ea typeface="Montserrat"/>
                <a:cs typeface="Montserrat"/>
                <a:sym typeface="Montserrat"/>
              </a:rPr>
              <a:t>Ce qui a commencé comme une simple idée à la suite de nos consultations est devenu un réseau florissant, répondant au désir d’un réseautage significatif et d’une croissance professionnelle. </a:t>
            </a:r>
          </a:p>
          <a:p>
            <a:pPr algn="l">
              <a:lnSpc>
                <a:spcPts val="828"/>
              </a:lnSpc>
            </a:pPr>
          </a:p>
          <a:p>
            <a:pPr algn="l">
              <a:lnSpc>
                <a:spcPts val="3036"/>
              </a:lnSpc>
            </a:pPr>
            <a:r>
              <a:rPr lang="en-US" b="true" sz="2200" spc="15">
                <a:solidFill>
                  <a:srgbClr val="000000"/>
                </a:solidFill>
                <a:latin typeface="Montserrat Bold"/>
                <a:ea typeface="Montserrat Bold"/>
                <a:cs typeface="Montserrat Bold"/>
                <a:sym typeface="Montserrat Bold"/>
              </a:rPr>
              <a:t>Il</a:t>
            </a:r>
            <a:r>
              <a:rPr lang="en-US" b="true" sz="2200" spc="15">
                <a:solidFill>
                  <a:srgbClr val="000000"/>
                </a:solidFill>
                <a:latin typeface="Montserrat Bold"/>
                <a:ea typeface="Montserrat Bold"/>
                <a:cs typeface="Montserrat Bold"/>
                <a:sym typeface="Montserrat Bold"/>
              </a:rPr>
              <a:t> y a du pouvoir dans les gens qui se rassemblent</a:t>
            </a:r>
          </a:p>
          <a:p>
            <a:pPr algn="l">
              <a:lnSpc>
                <a:spcPts val="828"/>
              </a:lnSpc>
            </a:pPr>
          </a:p>
          <a:p>
            <a:pPr algn="l">
              <a:lnSpc>
                <a:spcPts val="3036"/>
              </a:lnSpc>
            </a:pPr>
            <a:r>
              <a:rPr lang="en-US" sz="2200" spc="15">
                <a:solidFill>
                  <a:srgbClr val="000000"/>
                </a:solidFill>
                <a:latin typeface="Montserrat"/>
                <a:ea typeface="Montserrat"/>
                <a:cs typeface="Montserrat"/>
                <a:sym typeface="Montserrat"/>
              </a:rPr>
              <a:t>V</a:t>
            </a:r>
            <a:r>
              <a:rPr lang="en-US" sz="2200" spc="15">
                <a:solidFill>
                  <a:srgbClr val="000000"/>
                </a:solidFill>
                <a:latin typeface="Montserrat"/>
                <a:ea typeface="Montserrat"/>
                <a:cs typeface="Montserrat"/>
                <a:sym typeface="Montserrat"/>
              </a:rPr>
              <a:t>ous avez été affecté à un cercle de mentorat de groupe : un petit groupe de confiance pour l’atteinte des objectifs dans un espace sécuritaire. En interagissant activement avec votre cercle, en témoignant de vos expériences et en favorisant l’établissement de liens, vous ouvrirez des possibilités d’épanouissement personnel et professionnel. Ce cercle vous permettra d’apprendre de l’expérience des autres et de leurs divers points de vue, en élargissant vos connaissances et vos compétences tactiques. </a:t>
            </a:r>
          </a:p>
        </p:txBody>
      </p:sp>
      <p:sp>
        <p:nvSpPr>
          <p:cNvPr name="TextBox 5" id="5"/>
          <p:cNvSpPr txBox="true"/>
          <p:nvPr/>
        </p:nvSpPr>
        <p:spPr>
          <a:xfrm rot="0">
            <a:off x="5382568" y="484462"/>
            <a:ext cx="13329000" cy="880110"/>
          </a:xfrm>
          <a:prstGeom prst="rect">
            <a:avLst/>
          </a:prstGeom>
        </p:spPr>
        <p:txBody>
          <a:bodyPr anchor="t" rtlCol="false" tIns="0" lIns="0" bIns="0" rIns="0">
            <a:spAutoFit/>
          </a:bodyPr>
          <a:lstStyle/>
          <a:p>
            <a:pPr algn="l">
              <a:lnSpc>
                <a:spcPts val="7319"/>
              </a:lnSpc>
            </a:pPr>
            <a:r>
              <a:rPr lang="en-US" b="true" sz="4999">
                <a:solidFill>
                  <a:srgbClr val="000000"/>
                </a:solidFill>
                <a:latin typeface="Montserrat Bold"/>
                <a:ea typeface="Montserrat Bold"/>
                <a:cs typeface="Montserrat Bold"/>
                <a:sym typeface="Montserrat Bold"/>
              </a:rPr>
              <a:t>Message des fondateurs</a:t>
            </a:r>
          </a:p>
        </p:txBody>
      </p:sp>
      <p:grpSp>
        <p:nvGrpSpPr>
          <p:cNvPr name="Group 6" id="6"/>
          <p:cNvGrpSpPr/>
          <p:nvPr/>
        </p:nvGrpSpPr>
        <p:grpSpPr>
          <a:xfrm rot="0">
            <a:off x="3423425" y="234230"/>
            <a:ext cx="1830401" cy="1525966"/>
            <a:chOff x="0" y="0"/>
            <a:chExt cx="2440535" cy="2034621"/>
          </a:xfrm>
        </p:grpSpPr>
        <p:sp>
          <p:nvSpPr>
            <p:cNvPr name="Freeform 7" id="7"/>
            <p:cNvSpPr/>
            <p:nvPr/>
          </p:nvSpPr>
          <p:spPr>
            <a:xfrm flipH="false" flipV="false" rot="0">
              <a:off x="0" y="0"/>
              <a:ext cx="2440559" cy="2034667"/>
            </a:xfrm>
            <a:custGeom>
              <a:avLst/>
              <a:gdLst/>
              <a:ahLst/>
              <a:cxnLst/>
              <a:rect r="r" b="b" t="t" l="l"/>
              <a:pathLst>
                <a:path h="2034667" w="2440559">
                  <a:moveTo>
                    <a:pt x="0" y="0"/>
                  </a:moveTo>
                  <a:lnTo>
                    <a:pt x="2440559" y="0"/>
                  </a:lnTo>
                  <a:lnTo>
                    <a:pt x="2440559" y="2034667"/>
                  </a:lnTo>
                  <a:lnTo>
                    <a:pt x="0" y="2034667"/>
                  </a:lnTo>
                  <a:lnTo>
                    <a:pt x="0" y="0"/>
                  </a:lnTo>
                  <a:close/>
                </a:path>
              </a:pathLst>
            </a:custGeom>
            <a:blipFill>
              <a:blip r:embed="rId4"/>
              <a:stretch>
                <a:fillRect l="0" t="0" r="0" b="2"/>
              </a:stretch>
            </a:blipFill>
          </p:spPr>
        </p:sp>
      </p:grpSp>
      <p:grpSp>
        <p:nvGrpSpPr>
          <p:cNvPr name="Group 8" id="8"/>
          <p:cNvGrpSpPr/>
          <p:nvPr/>
        </p:nvGrpSpPr>
        <p:grpSpPr>
          <a:xfrm rot="0">
            <a:off x="603224" y="243755"/>
            <a:ext cx="2691457" cy="3361331"/>
            <a:chOff x="0" y="0"/>
            <a:chExt cx="3588609" cy="4481775"/>
          </a:xfrm>
        </p:grpSpPr>
        <p:sp>
          <p:nvSpPr>
            <p:cNvPr name="Freeform 9" id="9"/>
            <p:cNvSpPr/>
            <p:nvPr/>
          </p:nvSpPr>
          <p:spPr>
            <a:xfrm flipH="false" flipV="false" rot="0">
              <a:off x="0" y="0"/>
              <a:ext cx="3588639" cy="4481830"/>
            </a:xfrm>
            <a:custGeom>
              <a:avLst/>
              <a:gdLst/>
              <a:ahLst/>
              <a:cxnLst/>
              <a:rect r="r" b="b" t="t" l="l"/>
              <a:pathLst>
                <a:path h="4481830" w="3588639">
                  <a:moveTo>
                    <a:pt x="0" y="0"/>
                  </a:moveTo>
                  <a:lnTo>
                    <a:pt x="3588639" y="0"/>
                  </a:lnTo>
                  <a:lnTo>
                    <a:pt x="3588639" y="4481830"/>
                  </a:lnTo>
                  <a:lnTo>
                    <a:pt x="0" y="4481830"/>
                  </a:lnTo>
                  <a:lnTo>
                    <a:pt x="0" y="0"/>
                  </a:lnTo>
                  <a:close/>
                </a:path>
              </a:pathLst>
            </a:custGeom>
            <a:blipFill>
              <a:blip r:embed="rId5"/>
              <a:stretch>
                <a:fillRect l="-37598" t="0" r="-18751" b="-56487"/>
              </a:stretch>
            </a:blipFill>
          </p:spPr>
        </p:sp>
      </p:grpSp>
      <p:grpSp>
        <p:nvGrpSpPr>
          <p:cNvPr name="Group 10" id="10"/>
          <p:cNvGrpSpPr/>
          <p:nvPr/>
        </p:nvGrpSpPr>
        <p:grpSpPr>
          <a:xfrm rot="0">
            <a:off x="603224" y="5291959"/>
            <a:ext cx="2691457" cy="3361331"/>
            <a:chOff x="0" y="0"/>
            <a:chExt cx="3588609" cy="4481775"/>
          </a:xfrm>
        </p:grpSpPr>
        <p:sp>
          <p:nvSpPr>
            <p:cNvPr name="Freeform 11" id="11"/>
            <p:cNvSpPr/>
            <p:nvPr/>
          </p:nvSpPr>
          <p:spPr>
            <a:xfrm flipH="false" flipV="false" rot="0">
              <a:off x="0" y="0"/>
              <a:ext cx="3588639" cy="4481830"/>
            </a:xfrm>
            <a:custGeom>
              <a:avLst/>
              <a:gdLst/>
              <a:ahLst/>
              <a:cxnLst/>
              <a:rect r="r" b="b" t="t" l="l"/>
              <a:pathLst>
                <a:path h="4481830" w="3588639">
                  <a:moveTo>
                    <a:pt x="0" y="0"/>
                  </a:moveTo>
                  <a:lnTo>
                    <a:pt x="3588639" y="0"/>
                  </a:lnTo>
                  <a:lnTo>
                    <a:pt x="3588639" y="4481830"/>
                  </a:lnTo>
                  <a:lnTo>
                    <a:pt x="0" y="4481830"/>
                  </a:lnTo>
                  <a:lnTo>
                    <a:pt x="0" y="0"/>
                  </a:lnTo>
                  <a:close/>
                </a:path>
              </a:pathLst>
            </a:custGeom>
            <a:blipFill>
              <a:blip r:embed="rId6"/>
              <a:stretch>
                <a:fillRect l="0" t="-10074" r="0" b="-10073"/>
              </a:stretch>
            </a:blipFill>
          </p:spPr>
        </p:sp>
      </p:grpSp>
      <p:sp>
        <p:nvSpPr>
          <p:cNvPr name="TextBox 12" id="12"/>
          <p:cNvSpPr txBox="true"/>
          <p:nvPr/>
        </p:nvSpPr>
        <p:spPr>
          <a:xfrm rot="0">
            <a:off x="1181446" y="3792869"/>
            <a:ext cx="1535100" cy="294589"/>
          </a:xfrm>
          <a:prstGeom prst="rect">
            <a:avLst/>
          </a:prstGeom>
        </p:spPr>
        <p:txBody>
          <a:bodyPr anchor="t" rtlCol="false" tIns="0" lIns="0" bIns="0" rIns="0">
            <a:spAutoFit/>
          </a:bodyPr>
          <a:lstStyle/>
          <a:p>
            <a:pPr algn="ctr">
              <a:lnSpc>
                <a:spcPts val="2150"/>
              </a:lnSpc>
            </a:pPr>
            <a:r>
              <a:rPr lang="en-US" sz="1600">
                <a:solidFill>
                  <a:srgbClr val="000000"/>
                </a:solidFill>
                <a:latin typeface="Arial MT Pro"/>
                <a:ea typeface="Arial MT Pro"/>
                <a:cs typeface="Arial MT Pro"/>
                <a:sym typeface="Arial MT Pro"/>
              </a:rPr>
              <a:t>Judith Bennett</a:t>
            </a:r>
          </a:p>
        </p:txBody>
      </p:sp>
      <p:sp>
        <p:nvSpPr>
          <p:cNvPr name="TextBox 13" id="13"/>
          <p:cNvSpPr txBox="true"/>
          <p:nvPr/>
        </p:nvSpPr>
        <p:spPr>
          <a:xfrm rot="0">
            <a:off x="695076" y="8843790"/>
            <a:ext cx="2507700" cy="303450"/>
          </a:xfrm>
          <a:prstGeom prst="rect">
            <a:avLst/>
          </a:prstGeom>
        </p:spPr>
        <p:txBody>
          <a:bodyPr anchor="t" rtlCol="false" tIns="0" lIns="0" bIns="0" rIns="0">
            <a:spAutoFit/>
          </a:bodyPr>
          <a:lstStyle/>
          <a:p>
            <a:pPr algn="ctr">
              <a:lnSpc>
                <a:spcPts val="2150"/>
              </a:lnSpc>
            </a:pPr>
            <a:r>
              <a:rPr lang="en-US" sz="1600">
                <a:solidFill>
                  <a:srgbClr val="000000"/>
                </a:solidFill>
                <a:latin typeface="Arial MT Pro"/>
                <a:ea typeface="Arial MT Pro"/>
                <a:cs typeface="Arial MT Pro"/>
                <a:sym typeface="Arial MT Pro"/>
              </a:rPr>
              <a:t>Samantha Moonsammy</a:t>
            </a:r>
          </a:p>
        </p:txBody>
      </p:sp>
      <p:sp>
        <p:nvSpPr>
          <p:cNvPr name="TextBox 14" id="14"/>
          <p:cNvSpPr txBox="true"/>
          <p:nvPr/>
        </p:nvSpPr>
        <p:spPr>
          <a:xfrm rot="0">
            <a:off x="896326" y="4149575"/>
            <a:ext cx="2105400" cy="727177"/>
          </a:xfrm>
          <a:prstGeom prst="rect">
            <a:avLst/>
          </a:prstGeom>
        </p:spPr>
        <p:txBody>
          <a:bodyPr anchor="t" rtlCol="false" tIns="0" lIns="0" bIns="0" rIns="0">
            <a:spAutoFit/>
          </a:bodyPr>
          <a:lstStyle/>
          <a:p>
            <a:pPr algn="ctr">
              <a:lnSpc>
                <a:spcPts val="2013"/>
              </a:lnSpc>
            </a:pPr>
            <a:r>
              <a:rPr lang="en-US" sz="1200">
                <a:solidFill>
                  <a:srgbClr val="000000"/>
                </a:solidFill>
                <a:latin typeface="Montserrat"/>
                <a:ea typeface="Montserrat"/>
                <a:cs typeface="Montserrat"/>
                <a:sym typeface="Montserrat"/>
              </a:rPr>
              <a:t>Sou</a:t>
            </a:r>
            <a:r>
              <a:rPr lang="en-US" sz="1200">
                <a:solidFill>
                  <a:srgbClr val="000000"/>
                </a:solidFill>
                <a:latin typeface="Montserrat"/>
                <a:ea typeface="Montserrat"/>
                <a:cs typeface="Montserrat"/>
                <a:sym typeface="Montserrat"/>
              </a:rPr>
              <a:t>s-ministre adjointe déléguée, Matériels, </a:t>
            </a:r>
          </a:p>
          <a:p>
            <a:pPr algn="ctr">
              <a:lnSpc>
                <a:spcPts val="2014"/>
              </a:lnSpc>
            </a:pPr>
            <a:r>
              <a:rPr lang="en-US" sz="1200">
                <a:solidFill>
                  <a:srgbClr val="000000"/>
                </a:solidFill>
                <a:latin typeface="Montserrat"/>
                <a:ea typeface="Montserrat"/>
                <a:cs typeface="Montserrat"/>
                <a:sym typeface="Montserrat"/>
              </a:rPr>
              <a:t>Défense n</a:t>
            </a:r>
            <a:r>
              <a:rPr lang="en-US" sz="1200">
                <a:solidFill>
                  <a:srgbClr val="000000"/>
                </a:solidFill>
                <a:latin typeface="Montserrat"/>
                <a:ea typeface="Montserrat"/>
                <a:cs typeface="Montserrat"/>
                <a:sym typeface="Montserrat"/>
              </a:rPr>
              <a:t>ationale</a:t>
            </a:r>
          </a:p>
        </p:txBody>
      </p:sp>
      <p:sp>
        <p:nvSpPr>
          <p:cNvPr name="TextBox 15" id="15"/>
          <p:cNvSpPr txBox="true"/>
          <p:nvPr/>
        </p:nvSpPr>
        <p:spPr>
          <a:xfrm rot="0">
            <a:off x="530036" y="9257424"/>
            <a:ext cx="2838000" cy="479527"/>
          </a:xfrm>
          <a:prstGeom prst="rect">
            <a:avLst/>
          </a:prstGeom>
        </p:spPr>
        <p:txBody>
          <a:bodyPr anchor="t" rtlCol="false" tIns="0" lIns="0" bIns="0" rIns="0">
            <a:spAutoFit/>
          </a:bodyPr>
          <a:lstStyle/>
          <a:p>
            <a:pPr algn="ctr">
              <a:lnSpc>
                <a:spcPts val="2013"/>
              </a:lnSpc>
            </a:pPr>
            <a:r>
              <a:rPr lang="en-US" sz="1200">
                <a:solidFill>
                  <a:srgbClr val="000000"/>
                </a:solidFill>
                <a:latin typeface="Montserrat"/>
                <a:ea typeface="Montserrat"/>
                <a:cs typeface="Montserrat"/>
                <a:sym typeface="Montserrat"/>
              </a:rPr>
              <a:t>DEAPCM Fondatrice, </a:t>
            </a:r>
            <a:r>
              <a:rPr lang="en-US" sz="1200">
                <a:solidFill>
                  <a:srgbClr val="000000"/>
                </a:solidFill>
                <a:latin typeface="Montserrat"/>
                <a:ea typeface="Montserrat"/>
                <a:cs typeface="Montserrat"/>
                <a:sym typeface="Montserrat"/>
              </a:rPr>
              <a:t>Matériel, </a:t>
            </a:r>
          </a:p>
          <a:p>
            <a:pPr algn="ctr">
              <a:lnSpc>
                <a:spcPts val="2014"/>
              </a:lnSpc>
            </a:pPr>
            <a:r>
              <a:rPr lang="en-US" sz="1200">
                <a:solidFill>
                  <a:srgbClr val="000000"/>
                </a:solidFill>
                <a:latin typeface="Montserrat"/>
                <a:ea typeface="Montserrat"/>
                <a:cs typeface="Montserrat"/>
                <a:sym typeface="Montserrat"/>
              </a:rPr>
              <a:t>Défense nationale</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sp>
        <p:nvSpPr>
          <p:cNvPr name="TextBox 4" id="4"/>
          <p:cNvSpPr txBox="true"/>
          <p:nvPr/>
        </p:nvSpPr>
        <p:spPr>
          <a:xfrm rot="0">
            <a:off x="2123398" y="1096194"/>
            <a:ext cx="13329000" cy="880113"/>
          </a:xfrm>
          <a:prstGeom prst="rect">
            <a:avLst/>
          </a:prstGeom>
        </p:spPr>
        <p:txBody>
          <a:bodyPr anchor="t" rtlCol="false" tIns="0" lIns="0" bIns="0" rIns="0">
            <a:spAutoFit/>
          </a:bodyPr>
          <a:lstStyle/>
          <a:p>
            <a:pPr algn="l">
              <a:lnSpc>
                <a:spcPts val="7318"/>
              </a:lnSpc>
            </a:pPr>
            <a:r>
              <a:rPr lang="en-US" b="true" sz="4999">
                <a:solidFill>
                  <a:srgbClr val="000000"/>
                </a:solidFill>
                <a:latin typeface="Montserrat Bold"/>
                <a:ea typeface="Montserrat Bold"/>
                <a:cs typeface="Montserrat Bold"/>
                <a:sym typeface="Montserrat Bold"/>
              </a:rPr>
              <a:t>Liens important</a:t>
            </a:r>
          </a:p>
        </p:txBody>
      </p:sp>
      <p:grpSp>
        <p:nvGrpSpPr>
          <p:cNvPr name="Group 5" id="5"/>
          <p:cNvGrpSpPr/>
          <p:nvPr/>
        </p:nvGrpSpPr>
        <p:grpSpPr>
          <a:xfrm rot="0">
            <a:off x="13617314" y="225196"/>
            <a:ext cx="3966574" cy="3966558"/>
            <a:chOff x="0" y="0"/>
            <a:chExt cx="6011333" cy="6011309"/>
          </a:xfrm>
        </p:grpSpPr>
        <p:sp>
          <p:nvSpPr>
            <p:cNvPr name="Freeform 6" id="6"/>
            <p:cNvSpPr/>
            <p:nvPr/>
          </p:nvSpPr>
          <p:spPr>
            <a:xfrm flipH="false" flipV="false" rot="0">
              <a:off x="0" y="0"/>
              <a:ext cx="6011291" cy="6011291"/>
            </a:xfrm>
            <a:custGeom>
              <a:avLst/>
              <a:gdLst/>
              <a:ahLst/>
              <a:cxnLst/>
              <a:rect r="r" b="b" t="t" l="l"/>
              <a:pathLst>
                <a:path h="6011291" w="6011291">
                  <a:moveTo>
                    <a:pt x="6011291" y="3005709"/>
                  </a:moveTo>
                  <a:cubicBezTo>
                    <a:pt x="6011291" y="4665599"/>
                    <a:pt x="4665599" y="6011291"/>
                    <a:pt x="3005582" y="6011291"/>
                  </a:cubicBezTo>
                  <a:cubicBezTo>
                    <a:pt x="1345565" y="6011291"/>
                    <a:pt x="0" y="4665599"/>
                    <a:pt x="0" y="3005709"/>
                  </a:cubicBezTo>
                  <a:cubicBezTo>
                    <a:pt x="0" y="1345819"/>
                    <a:pt x="1345692" y="0"/>
                    <a:pt x="3005709" y="0"/>
                  </a:cubicBezTo>
                  <a:cubicBezTo>
                    <a:pt x="4665726" y="0"/>
                    <a:pt x="6011291" y="1345692"/>
                    <a:pt x="6011291" y="3005709"/>
                  </a:cubicBezTo>
                  <a:close/>
                </a:path>
              </a:pathLst>
            </a:custGeom>
            <a:blipFill>
              <a:blip r:embed="rId4"/>
              <a:stretch>
                <a:fillRect l="0" t="0" r="0" b="0"/>
              </a:stretch>
            </a:blipFill>
          </p:spPr>
        </p:sp>
      </p:grpSp>
      <p:grpSp>
        <p:nvGrpSpPr>
          <p:cNvPr name="Group 7" id="7"/>
          <p:cNvGrpSpPr/>
          <p:nvPr/>
        </p:nvGrpSpPr>
        <p:grpSpPr>
          <a:xfrm rot="0">
            <a:off x="293000" y="841788"/>
            <a:ext cx="1830401" cy="1525966"/>
            <a:chOff x="0" y="0"/>
            <a:chExt cx="2440535" cy="2034621"/>
          </a:xfrm>
        </p:grpSpPr>
        <p:sp>
          <p:nvSpPr>
            <p:cNvPr name="Freeform 8" id="8"/>
            <p:cNvSpPr/>
            <p:nvPr/>
          </p:nvSpPr>
          <p:spPr>
            <a:xfrm flipH="false" flipV="false" rot="0">
              <a:off x="0" y="0"/>
              <a:ext cx="2440559" cy="2034667"/>
            </a:xfrm>
            <a:custGeom>
              <a:avLst/>
              <a:gdLst/>
              <a:ahLst/>
              <a:cxnLst/>
              <a:rect r="r" b="b" t="t" l="l"/>
              <a:pathLst>
                <a:path h="2034667" w="2440559">
                  <a:moveTo>
                    <a:pt x="0" y="0"/>
                  </a:moveTo>
                  <a:lnTo>
                    <a:pt x="2440559" y="0"/>
                  </a:lnTo>
                  <a:lnTo>
                    <a:pt x="2440559" y="2034667"/>
                  </a:lnTo>
                  <a:lnTo>
                    <a:pt x="0" y="2034667"/>
                  </a:lnTo>
                  <a:lnTo>
                    <a:pt x="0" y="0"/>
                  </a:lnTo>
                  <a:close/>
                </a:path>
              </a:pathLst>
            </a:custGeom>
            <a:blipFill>
              <a:blip r:embed="rId5"/>
              <a:stretch>
                <a:fillRect l="0" t="0" r="0" b="2"/>
              </a:stretch>
            </a:blipFill>
          </p:spPr>
        </p:sp>
      </p:grpSp>
      <p:pic>
        <p:nvPicPr>
          <p:cNvPr name="Picture 9" id="9"/>
          <p:cNvPicPr>
            <a:picLocks noChangeAspect="true"/>
          </p:cNvPicPr>
          <p:nvPr/>
        </p:nvPicPr>
        <p:blipFill>
          <a:blip r:embed="rId6"/>
          <a:stretch>
            <a:fillRect/>
          </a:stretch>
        </p:blipFill>
        <p:spPr>
          <a:xfrm rot="0">
            <a:off x="1600908" y="3714187"/>
            <a:ext cx="3779045" cy="3779045"/>
          </a:xfrm>
          <a:prstGeom prst="rect">
            <a:avLst/>
          </a:prstGeom>
        </p:spPr>
      </p:pic>
      <p:sp>
        <p:nvSpPr>
          <p:cNvPr name="TextBox 10" id="10"/>
          <p:cNvSpPr txBox="true"/>
          <p:nvPr/>
        </p:nvSpPr>
        <p:spPr>
          <a:xfrm rot="0">
            <a:off x="1915828" y="7536086"/>
            <a:ext cx="3149204" cy="1253490"/>
          </a:xfrm>
          <a:prstGeom prst="rect">
            <a:avLst/>
          </a:prstGeom>
        </p:spPr>
        <p:txBody>
          <a:bodyPr anchor="t" rtlCol="false" tIns="0" lIns="0" bIns="0" rIns="0">
            <a:spAutoFit/>
          </a:bodyPr>
          <a:lstStyle/>
          <a:p>
            <a:pPr algn="ctr">
              <a:lnSpc>
                <a:spcPts val="3359"/>
              </a:lnSpc>
            </a:pPr>
            <a:r>
              <a:rPr lang="en-US" sz="2400">
                <a:solidFill>
                  <a:srgbClr val="000000"/>
                </a:solidFill>
                <a:latin typeface="Arimo"/>
                <a:ea typeface="Arimo"/>
                <a:cs typeface="Arimo"/>
                <a:sym typeface="Arimo"/>
              </a:rPr>
              <a:t>Contactez-nous s</a:t>
            </a:r>
            <a:r>
              <a:rPr lang="en-US" sz="2400" u="none">
                <a:solidFill>
                  <a:srgbClr val="000000"/>
                </a:solidFill>
                <a:latin typeface="Arimo"/>
                <a:ea typeface="Arimo"/>
                <a:cs typeface="Arimo"/>
                <a:sym typeface="Arimo"/>
              </a:rPr>
              <a:t>ur </a:t>
            </a:r>
            <a:r>
              <a:rPr lang="en-US" sz="2400">
                <a:solidFill>
                  <a:srgbClr val="000000"/>
                </a:solidFill>
                <a:latin typeface="Arimo"/>
                <a:ea typeface="Arimo"/>
                <a:cs typeface="Arimo"/>
                <a:sym typeface="Arimo"/>
              </a:rPr>
              <a:t>le </a:t>
            </a:r>
            <a:r>
              <a:rPr lang="en-US" sz="2400" u="sng">
                <a:solidFill>
                  <a:srgbClr val="004AAD"/>
                </a:solidFill>
                <a:latin typeface="Arimo"/>
                <a:ea typeface="Arimo"/>
                <a:cs typeface="Arimo"/>
                <a:sym typeface="Arimo"/>
                <a:hlinkClick r:id="rId7" tooltip="https://forms.office.com/r/VuHtwkFKL8"/>
              </a:rPr>
              <a:t>formulaire d’aide</a:t>
            </a:r>
            <a:r>
              <a:rPr lang="en-US" sz="2400">
                <a:solidFill>
                  <a:srgbClr val="000000"/>
                </a:solidFill>
                <a:latin typeface="Arimo"/>
                <a:ea typeface="Arimo"/>
                <a:cs typeface="Arimo"/>
                <a:sym typeface="Arimo"/>
              </a:rPr>
              <a:t> du DEAPCM</a:t>
            </a:r>
          </a:p>
        </p:txBody>
      </p:sp>
      <p:pic>
        <p:nvPicPr>
          <p:cNvPr name="Picture 11" id="11"/>
          <p:cNvPicPr>
            <a:picLocks noChangeAspect="true"/>
          </p:cNvPicPr>
          <p:nvPr/>
        </p:nvPicPr>
        <p:blipFill>
          <a:blip r:embed="rId8"/>
          <a:stretch>
            <a:fillRect/>
          </a:stretch>
        </p:blipFill>
        <p:spPr>
          <a:xfrm rot="0">
            <a:off x="7272856" y="3719076"/>
            <a:ext cx="3720370" cy="3720370"/>
          </a:xfrm>
          <a:prstGeom prst="rect">
            <a:avLst/>
          </a:prstGeom>
        </p:spPr>
      </p:pic>
      <p:sp>
        <p:nvSpPr>
          <p:cNvPr name="TextBox 12" id="12"/>
          <p:cNvSpPr txBox="true"/>
          <p:nvPr/>
        </p:nvSpPr>
        <p:spPr>
          <a:xfrm rot="0">
            <a:off x="7582887" y="7536086"/>
            <a:ext cx="3100308" cy="1253490"/>
          </a:xfrm>
          <a:prstGeom prst="rect">
            <a:avLst/>
          </a:prstGeom>
        </p:spPr>
        <p:txBody>
          <a:bodyPr anchor="t" rtlCol="false" tIns="0" lIns="0" bIns="0" rIns="0">
            <a:spAutoFit/>
          </a:bodyPr>
          <a:lstStyle/>
          <a:p>
            <a:pPr algn="ctr">
              <a:lnSpc>
                <a:spcPts val="3359"/>
              </a:lnSpc>
            </a:pPr>
            <a:r>
              <a:rPr lang="en-US" sz="2400">
                <a:solidFill>
                  <a:srgbClr val="000000"/>
                </a:solidFill>
                <a:latin typeface="Arimo"/>
                <a:ea typeface="Arimo"/>
                <a:cs typeface="Arimo"/>
                <a:sym typeface="Arimo"/>
              </a:rPr>
              <a:t>Visitez la </a:t>
            </a:r>
            <a:r>
              <a:rPr lang="en-US" sz="2400" u="sng">
                <a:solidFill>
                  <a:srgbClr val="004AAD"/>
                </a:solidFill>
                <a:latin typeface="Arimo"/>
                <a:ea typeface="Arimo"/>
                <a:cs typeface="Arimo"/>
                <a:sym typeface="Arimo"/>
                <a:hlinkClick r:id="rId9" tooltip="https://wiki.gccollab.ca/Biblioth%C3%A8que_d%27apprentissage"/>
              </a:rPr>
              <a:t>bibliothèque d'apprentissage</a:t>
            </a:r>
            <a:r>
              <a:rPr lang="en-US" sz="2400" u="none">
                <a:solidFill>
                  <a:srgbClr val="000000"/>
                </a:solidFill>
                <a:latin typeface="Arimo"/>
                <a:ea typeface="Arimo"/>
                <a:cs typeface="Arimo"/>
                <a:sym typeface="Arimo"/>
              </a:rPr>
              <a:t> </a:t>
            </a:r>
            <a:r>
              <a:rPr lang="en-US" sz="2400">
                <a:solidFill>
                  <a:srgbClr val="000000"/>
                </a:solidFill>
                <a:latin typeface="Arimo"/>
                <a:ea typeface="Arimo"/>
                <a:cs typeface="Arimo"/>
                <a:sym typeface="Arimo"/>
              </a:rPr>
              <a:t>du DEAPCM</a:t>
            </a:r>
          </a:p>
        </p:txBody>
      </p:sp>
      <p:pic>
        <p:nvPicPr>
          <p:cNvPr name="Picture 13" id="13"/>
          <p:cNvPicPr>
            <a:picLocks noChangeAspect="true"/>
          </p:cNvPicPr>
          <p:nvPr/>
        </p:nvPicPr>
        <p:blipFill>
          <a:blip r:embed="rId10"/>
          <a:stretch>
            <a:fillRect/>
          </a:stretch>
        </p:blipFill>
        <p:spPr>
          <a:xfrm rot="0">
            <a:off x="12882875" y="3714187"/>
            <a:ext cx="3779045" cy="3779045"/>
          </a:xfrm>
          <a:prstGeom prst="rect">
            <a:avLst/>
          </a:prstGeom>
        </p:spPr>
      </p:pic>
      <p:sp>
        <p:nvSpPr>
          <p:cNvPr name="TextBox 14" id="14"/>
          <p:cNvSpPr txBox="true"/>
          <p:nvPr/>
        </p:nvSpPr>
        <p:spPr>
          <a:xfrm rot="0">
            <a:off x="13197795" y="7536086"/>
            <a:ext cx="3149204" cy="834390"/>
          </a:xfrm>
          <a:prstGeom prst="rect">
            <a:avLst/>
          </a:prstGeom>
        </p:spPr>
        <p:txBody>
          <a:bodyPr anchor="t" rtlCol="false" tIns="0" lIns="0" bIns="0" rIns="0">
            <a:spAutoFit/>
          </a:bodyPr>
          <a:lstStyle/>
          <a:p>
            <a:pPr algn="ctr">
              <a:lnSpc>
                <a:spcPts val="3359"/>
              </a:lnSpc>
            </a:pPr>
            <a:r>
              <a:rPr lang="en-US" sz="2400">
                <a:solidFill>
                  <a:srgbClr val="000000"/>
                </a:solidFill>
                <a:latin typeface="Arimo"/>
                <a:ea typeface="Arimo"/>
                <a:cs typeface="Arimo"/>
                <a:sym typeface="Arimo"/>
              </a:rPr>
              <a:t>Rejoignez le </a:t>
            </a:r>
            <a:r>
              <a:rPr lang="en-US" sz="2400" u="sng">
                <a:solidFill>
                  <a:srgbClr val="004AAD"/>
                </a:solidFill>
                <a:latin typeface="Arimo"/>
                <a:ea typeface="Arimo"/>
                <a:cs typeface="Arimo"/>
                <a:sym typeface="Arimo"/>
                <a:hlinkClick r:id="rId11" tooltip="https://www.linkedin.com/groups/12904569/"/>
              </a:rPr>
              <a:t>groupe LinkedIn</a:t>
            </a:r>
            <a:r>
              <a:rPr lang="en-US" sz="2400" u="none">
                <a:solidFill>
                  <a:srgbClr val="000000"/>
                </a:solidFill>
                <a:latin typeface="Arimo"/>
                <a:ea typeface="Arimo"/>
                <a:cs typeface="Arimo"/>
                <a:sym typeface="Arimo"/>
              </a:rPr>
              <a:t> </a:t>
            </a:r>
            <a:r>
              <a:rPr lang="en-US" sz="2400">
                <a:solidFill>
                  <a:srgbClr val="000000"/>
                </a:solidFill>
                <a:latin typeface="Arimo"/>
                <a:ea typeface="Arimo"/>
                <a:cs typeface="Arimo"/>
                <a:sym typeface="Arimo"/>
              </a:rPr>
              <a:t>d</a:t>
            </a:r>
            <a:r>
              <a:rPr lang="en-US" sz="2400" u="none">
                <a:solidFill>
                  <a:srgbClr val="000000"/>
                </a:solidFill>
                <a:latin typeface="Arimo"/>
                <a:ea typeface="Arimo"/>
                <a:cs typeface="Arimo"/>
                <a:sym typeface="Arimo"/>
              </a:rPr>
              <a:t>u</a:t>
            </a:r>
            <a:r>
              <a:rPr lang="en-US" sz="2400">
                <a:solidFill>
                  <a:srgbClr val="000000"/>
                </a:solidFill>
                <a:latin typeface="Arimo"/>
                <a:ea typeface="Arimo"/>
                <a:cs typeface="Arimo"/>
                <a:sym typeface="Arimo"/>
              </a:rPr>
              <a:t> DEAPCM</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sp>
        <p:nvSpPr>
          <p:cNvPr name="TextBox 4" id="4"/>
          <p:cNvSpPr txBox="true"/>
          <p:nvPr/>
        </p:nvSpPr>
        <p:spPr>
          <a:xfrm rot="0">
            <a:off x="2123398" y="1096194"/>
            <a:ext cx="13329000" cy="893325"/>
          </a:xfrm>
          <a:prstGeom prst="rect">
            <a:avLst/>
          </a:prstGeom>
        </p:spPr>
        <p:txBody>
          <a:bodyPr anchor="t" rtlCol="false" tIns="0" lIns="0" bIns="0" rIns="0">
            <a:spAutoFit/>
          </a:bodyPr>
          <a:lstStyle/>
          <a:p>
            <a:pPr algn="l">
              <a:lnSpc>
                <a:spcPts val="7318"/>
              </a:lnSpc>
            </a:pPr>
            <a:r>
              <a:rPr lang="en-US" b="true" sz="4999">
                <a:solidFill>
                  <a:srgbClr val="000000"/>
                </a:solidFill>
                <a:latin typeface="Montserrat Bold"/>
                <a:ea typeface="Montserrat Bold"/>
                <a:cs typeface="Montserrat Bold"/>
                <a:sym typeface="Montserrat Bold"/>
              </a:rPr>
              <a:t>Soutien</a:t>
            </a:r>
          </a:p>
        </p:txBody>
      </p:sp>
      <p:grpSp>
        <p:nvGrpSpPr>
          <p:cNvPr name="Group 5" id="5"/>
          <p:cNvGrpSpPr/>
          <p:nvPr/>
        </p:nvGrpSpPr>
        <p:grpSpPr>
          <a:xfrm rot="0">
            <a:off x="13504456" y="694865"/>
            <a:ext cx="4508500" cy="4508482"/>
            <a:chOff x="0" y="0"/>
            <a:chExt cx="6011333" cy="6011309"/>
          </a:xfrm>
        </p:grpSpPr>
        <p:sp>
          <p:nvSpPr>
            <p:cNvPr name="Freeform 6" id="6"/>
            <p:cNvSpPr/>
            <p:nvPr/>
          </p:nvSpPr>
          <p:spPr>
            <a:xfrm flipH="false" flipV="false" rot="0">
              <a:off x="0" y="0"/>
              <a:ext cx="6011291" cy="6011291"/>
            </a:xfrm>
            <a:custGeom>
              <a:avLst/>
              <a:gdLst/>
              <a:ahLst/>
              <a:cxnLst/>
              <a:rect r="r" b="b" t="t" l="l"/>
              <a:pathLst>
                <a:path h="6011291" w="6011291">
                  <a:moveTo>
                    <a:pt x="6011291" y="3005709"/>
                  </a:moveTo>
                  <a:cubicBezTo>
                    <a:pt x="6011291" y="4665599"/>
                    <a:pt x="4665599" y="6011291"/>
                    <a:pt x="3005582" y="6011291"/>
                  </a:cubicBezTo>
                  <a:cubicBezTo>
                    <a:pt x="1345565" y="6011291"/>
                    <a:pt x="0" y="4665599"/>
                    <a:pt x="0" y="3005709"/>
                  </a:cubicBezTo>
                  <a:cubicBezTo>
                    <a:pt x="0" y="1345819"/>
                    <a:pt x="1345692" y="0"/>
                    <a:pt x="3005709" y="0"/>
                  </a:cubicBezTo>
                  <a:cubicBezTo>
                    <a:pt x="4665726" y="0"/>
                    <a:pt x="6011291" y="1345692"/>
                    <a:pt x="6011291" y="3005709"/>
                  </a:cubicBezTo>
                  <a:close/>
                </a:path>
              </a:pathLst>
            </a:custGeom>
            <a:blipFill>
              <a:blip r:embed="rId4"/>
              <a:stretch>
                <a:fillRect l="-26586" t="0" r="-26587" b="0"/>
              </a:stretch>
            </a:blipFill>
          </p:spPr>
        </p:sp>
      </p:grpSp>
      <p:sp>
        <p:nvSpPr>
          <p:cNvPr name="TextBox 7" id="7"/>
          <p:cNvSpPr txBox="true"/>
          <p:nvPr/>
        </p:nvSpPr>
        <p:spPr>
          <a:xfrm rot="0">
            <a:off x="483118" y="2543334"/>
            <a:ext cx="17537400" cy="6708975"/>
          </a:xfrm>
          <a:prstGeom prst="rect">
            <a:avLst/>
          </a:prstGeom>
        </p:spPr>
        <p:txBody>
          <a:bodyPr anchor="t" rtlCol="false" tIns="0" lIns="0" bIns="0" rIns="0">
            <a:spAutoFit/>
          </a:bodyPr>
          <a:lstStyle/>
          <a:p>
            <a:pPr algn="l">
              <a:lnSpc>
                <a:spcPts val="2760"/>
              </a:lnSpc>
            </a:pPr>
            <a:r>
              <a:rPr lang="en-US" b="true" sz="2000">
                <a:solidFill>
                  <a:srgbClr val="000000"/>
                </a:solidFill>
                <a:latin typeface="Montserrat Bold"/>
                <a:ea typeface="Montserrat Bold"/>
                <a:cs typeface="Montserrat Bold"/>
                <a:sym typeface="Montserrat Bold"/>
              </a:rPr>
              <a:t>Programme d'aide aux employés (PAE)</a:t>
            </a:r>
          </a:p>
          <a:p>
            <a:pPr algn="l">
              <a:lnSpc>
                <a:spcPts val="2760"/>
              </a:lnSpc>
            </a:pPr>
            <a:r>
              <a:rPr lang="en-US" sz="2000">
                <a:solidFill>
                  <a:srgbClr val="000000"/>
                </a:solidFill>
                <a:latin typeface="Montserrat"/>
                <a:ea typeface="Montserrat"/>
                <a:cs typeface="Montserrat"/>
                <a:sym typeface="Montserrat"/>
              </a:rPr>
              <a:t>Le PAE offre des conseils gratuits à court terme pour des problèmes personnels ou professionnels, </a:t>
            </a:r>
          </a:p>
          <a:p>
            <a:pPr algn="l">
              <a:lnSpc>
                <a:spcPts val="2760"/>
              </a:lnSpc>
            </a:pPr>
            <a:r>
              <a:rPr lang="en-US" sz="2000">
                <a:solidFill>
                  <a:srgbClr val="000000"/>
                </a:solidFill>
                <a:latin typeface="Montserrat"/>
                <a:ea typeface="Montserrat"/>
                <a:cs typeface="Montserrat"/>
                <a:sym typeface="Montserrat"/>
              </a:rPr>
              <a:t>ainsi que des conseils en cas de crise.</a:t>
            </a:r>
          </a:p>
          <a:p>
            <a:pPr algn="l">
              <a:lnSpc>
                <a:spcPts val="2760"/>
              </a:lnSpc>
            </a:pPr>
            <a:r>
              <a:rPr lang="en-US" sz="2000">
                <a:solidFill>
                  <a:srgbClr val="000000"/>
                </a:solidFill>
                <a:latin typeface="Montserrat"/>
                <a:ea typeface="Montserrat"/>
                <a:cs typeface="Montserrat"/>
                <a:sym typeface="Montserrat"/>
              </a:rPr>
              <a:t>Sans frais : 1-800-268-7708 </a:t>
            </a:r>
          </a:p>
          <a:p>
            <a:pPr algn="l">
              <a:lnSpc>
                <a:spcPts val="2760"/>
              </a:lnSpc>
            </a:pPr>
            <a:r>
              <a:rPr lang="en-US" sz="2000">
                <a:solidFill>
                  <a:srgbClr val="000000"/>
                </a:solidFill>
                <a:latin typeface="Montserrat"/>
                <a:ea typeface="Montserrat"/>
                <a:cs typeface="Montserrat"/>
                <a:sym typeface="Montserrat"/>
              </a:rPr>
              <a:t>TTY (pour les personnes malentendantes) : 1-800-567-5803 </a:t>
            </a:r>
          </a:p>
          <a:p>
            <a:pPr algn="l">
              <a:lnSpc>
                <a:spcPts val="2760"/>
              </a:lnSpc>
            </a:pPr>
            <a:r>
              <a:rPr lang="en-US" sz="2000" u="sng">
                <a:solidFill>
                  <a:srgbClr val="0000FF"/>
                </a:solidFill>
                <a:latin typeface="Montserrat"/>
                <a:ea typeface="Montserrat"/>
                <a:cs typeface="Montserrat"/>
                <a:sym typeface="Montserrat"/>
                <a:hlinkClick r:id="rId5" tooltip="https://www.canada.ca/fr/gouvernement/fonctionpublique/mieux-etre-inclusion-diversite-fonction-publique/programme-aide-employes.html"/>
              </a:rPr>
              <a:t>https://www.canada.ca/fr/gouvernement/fonctionpublique/mieux-etre-inclusion-diversite-fonction-</a:t>
            </a:r>
          </a:p>
          <a:p>
            <a:pPr algn="l">
              <a:lnSpc>
                <a:spcPts val="2760"/>
              </a:lnSpc>
            </a:pPr>
            <a:r>
              <a:rPr lang="en-US" sz="2000" u="sng">
                <a:solidFill>
                  <a:srgbClr val="0000FF"/>
                </a:solidFill>
                <a:latin typeface="Montserrat"/>
                <a:ea typeface="Montserrat"/>
                <a:cs typeface="Montserrat"/>
                <a:sym typeface="Montserrat"/>
                <a:hlinkClick r:id="rId6" tooltip="https://www.canada.ca/fr/gouvernement/fonctionpublique/mieux-etre-inclusion-diversite-fonction-publique/programme-aide-employes.html"/>
              </a:rPr>
              <a:t>publique/programme-aide-employes.html</a:t>
            </a:r>
          </a:p>
          <a:p>
            <a:pPr algn="l">
              <a:lnSpc>
                <a:spcPts val="1931"/>
              </a:lnSpc>
            </a:pPr>
          </a:p>
          <a:p>
            <a:pPr algn="l">
              <a:lnSpc>
                <a:spcPts val="2760"/>
              </a:lnSpc>
            </a:pPr>
            <a:r>
              <a:rPr lang="en-US" b="true" sz="2000">
                <a:solidFill>
                  <a:srgbClr val="000000"/>
                </a:solidFill>
                <a:latin typeface="Montserrat Bold"/>
                <a:ea typeface="Montserrat Bold"/>
                <a:cs typeface="Montserrat Bold"/>
                <a:sym typeface="Montserrat Bold"/>
              </a:rPr>
              <a:t>Ligne d'écoute Espoir pour le mieux-être</a:t>
            </a:r>
          </a:p>
          <a:p>
            <a:pPr algn="l">
              <a:lnSpc>
                <a:spcPts val="2760"/>
              </a:lnSpc>
            </a:pPr>
            <a:r>
              <a:rPr lang="en-US" sz="2000">
                <a:solidFill>
                  <a:srgbClr val="000000"/>
                </a:solidFill>
                <a:latin typeface="Montserrat"/>
                <a:ea typeface="Montserrat"/>
                <a:cs typeface="Montserrat"/>
                <a:sym typeface="Montserrat"/>
              </a:rPr>
              <a:t>Accès 24 heures sur 24 et 7 jours sur 7 à des conseillers autochtones.</a:t>
            </a:r>
          </a:p>
          <a:p>
            <a:pPr algn="l">
              <a:lnSpc>
                <a:spcPts val="2760"/>
              </a:lnSpc>
            </a:pPr>
            <a:r>
              <a:rPr lang="en-US" sz="2000">
                <a:solidFill>
                  <a:srgbClr val="000000"/>
                </a:solidFill>
                <a:latin typeface="Montserrat"/>
                <a:ea typeface="Montserrat"/>
                <a:cs typeface="Montserrat"/>
                <a:sym typeface="Montserrat"/>
              </a:rPr>
              <a:t>Disponible en français et en anglais et, sur demande, en ojibway, en cri et en inuktituk.</a:t>
            </a:r>
          </a:p>
          <a:p>
            <a:pPr algn="l">
              <a:lnSpc>
                <a:spcPts val="2760"/>
              </a:lnSpc>
            </a:pPr>
            <a:r>
              <a:rPr lang="en-US" sz="2000">
                <a:solidFill>
                  <a:srgbClr val="000000"/>
                </a:solidFill>
                <a:latin typeface="Montserrat"/>
                <a:ea typeface="Montserrat"/>
                <a:cs typeface="Montserrat"/>
                <a:sym typeface="Montserrat"/>
              </a:rPr>
              <a:t>1-855-242-3310 </a:t>
            </a:r>
          </a:p>
          <a:p>
            <a:pPr algn="l">
              <a:lnSpc>
                <a:spcPts val="2760"/>
              </a:lnSpc>
            </a:pPr>
            <a:r>
              <a:rPr lang="en-US" sz="2000">
                <a:solidFill>
                  <a:srgbClr val="000000"/>
                </a:solidFill>
                <a:latin typeface="Montserrat"/>
                <a:ea typeface="Montserrat"/>
                <a:cs typeface="Montserrat"/>
                <a:sym typeface="Montserrat"/>
              </a:rPr>
              <a:t>Ligne de chat via : </a:t>
            </a:r>
            <a:r>
              <a:rPr lang="en-US" sz="2000" u="sng">
                <a:solidFill>
                  <a:srgbClr val="0000FF"/>
                </a:solidFill>
                <a:latin typeface="Montserrat"/>
                <a:ea typeface="Montserrat"/>
                <a:cs typeface="Montserrat"/>
                <a:sym typeface="Montserrat"/>
                <a:hlinkClick r:id="rId7" tooltip="https://www.espoirpourlemieuxetre.ca/"/>
              </a:rPr>
              <a:t>https://www.espoirpourlemieuxetre.ca/</a:t>
            </a:r>
            <a:r>
              <a:rPr lang="en-US" sz="2000">
                <a:solidFill>
                  <a:srgbClr val="0000FF"/>
                </a:solidFill>
                <a:latin typeface="Montserrat"/>
                <a:ea typeface="Montserrat"/>
                <a:cs typeface="Montserrat"/>
                <a:sym typeface="Montserrat"/>
              </a:rPr>
              <a:t> </a:t>
            </a:r>
          </a:p>
          <a:p>
            <a:pPr algn="l">
              <a:lnSpc>
                <a:spcPts val="1931"/>
              </a:lnSpc>
            </a:pPr>
          </a:p>
          <a:p>
            <a:pPr algn="l">
              <a:lnSpc>
                <a:spcPts val="2760"/>
              </a:lnSpc>
            </a:pPr>
            <a:r>
              <a:rPr lang="en-US" b="true" sz="2000">
                <a:solidFill>
                  <a:srgbClr val="000000"/>
                </a:solidFill>
                <a:latin typeface="Montserrat Bold"/>
                <a:ea typeface="Montserrat Bold"/>
                <a:cs typeface="Montserrat Bold"/>
                <a:sym typeface="Montserrat Bold"/>
              </a:rPr>
              <a:t>Services d'assistance aux membres et aux familles (Forces armées canadiennes)</a:t>
            </a:r>
          </a:p>
          <a:p>
            <a:pPr algn="l">
              <a:lnSpc>
                <a:spcPts val="2760"/>
              </a:lnSpc>
            </a:pPr>
            <a:r>
              <a:rPr lang="en-US" sz="2000">
                <a:solidFill>
                  <a:srgbClr val="000000"/>
                </a:solidFill>
                <a:latin typeface="Montserrat"/>
                <a:ea typeface="Montserrat"/>
                <a:cs typeface="Montserrat"/>
                <a:sym typeface="Montserrat"/>
              </a:rPr>
              <a:t>Le service d'assistance aux membres et aux familles est un service de conseil bilingue par téléphone et en personne, disponible 24 heures sur 24 et 7 jours sur 7. Ce service est volontaire, confidentiel et disponible pour les membres des Forces armées canadiennes (FAC) et leurs familles qui ont des préoccupations personnelles qui affectent leur bien-être et/ou leur performance au travail.</a:t>
            </a:r>
          </a:p>
          <a:p>
            <a:pPr algn="l">
              <a:lnSpc>
                <a:spcPts val="2760"/>
              </a:lnSpc>
            </a:pPr>
            <a:r>
              <a:rPr lang="en-US" sz="2000" u="sng">
                <a:solidFill>
                  <a:srgbClr val="0000FF"/>
                </a:solidFill>
                <a:latin typeface="Montserrat"/>
                <a:ea typeface="Montserrat"/>
                <a:cs typeface="Montserrat"/>
                <a:sym typeface="Montserrat"/>
                <a:hlinkClick r:id="rId8" tooltip="https://www.canada.ca/fr/ministere-defense-nationale/services/avantages-militaires/sante-soutien/services-aide-militaires-famille.html"/>
              </a:rPr>
              <a:t>https://www.canada.ca/fr/ministere-defense-nationale/services/avantages-militaires/sante-soutien/services-aide-militaires-famille.html</a:t>
            </a:r>
          </a:p>
        </p:txBody>
      </p:sp>
      <p:grpSp>
        <p:nvGrpSpPr>
          <p:cNvPr name="Group 8" id="8"/>
          <p:cNvGrpSpPr/>
          <p:nvPr/>
        </p:nvGrpSpPr>
        <p:grpSpPr>
          <a:xfrm rot="0">
            <a:off x="293000" y="841788"/>
            <a:ext cx="1830401" cy="1525966"/>
            <a:chOff x="0" y="0"/>
            <a:chExt cx="2440535" cy="2034621"/>
          </a:xfrm>
        </p:grpSpPr>
        <p:sp>
          <p:nvSpPr>
            <p:cNvPr name="Freeform 9" id="9"/>
            <p:cNvSpPr/>
            <p:nvPr/>
          </p:nvSpPr>
          <p:spPr>
            <a:xfrm flipH="false" flipV="false" rot="0">
              <a:off x="0" y="0"/>
              <a:ext cx="2440559" cy="2034667"/>
            </a:xfrm>
            <a:custGeom>
              <a:avLst/>
              <a:gdLst/>
              <a:ahLst/>
              <a:cxnLst/>
              <a:rect r="r" b="b" t="t" l="l"/>
              <a:pathLst>
                <a:path h="2034667" w="2440559">
                  <a:moveTo>
                    <a:pt x="0" y="0"/>
                  </a:moveTo>
                  <a:lnTo>
                    <a:pt x="2440559" y="0"/>
                  </a:lnTo>
                  <a:lnTo>
                    <a:pt x="2440559" y="2034667"/>
                  </a:lnTo>
                  <a:lnTo>
                    <a:pt x="0" y="2034667"/>
                  </a:lnTo>
                  <a:lnTo>
                    <a:pt x="0" y="0"/>
                  </a:lnTo>
                  <a:close/>
                </a:path>
              </a:pathLst>
            </a:custGeom>
            <a:blipFill>
              <a:blip r:embed="rId9"/>
              <a:stretch>
                <a:fillRect l="0" t="0" r="0" b="2"/>
              </a:stretch>
            </a:blipFill>
          </p:spPr>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123398" y="1096194"/>
            <a:ext cx="13329000" cy="893325"/>
          </a:xfrm>
          <a:prstGeom prst="rect">
            <a:avLst/>
          </a:prstGeom>
        </p:spPr>
        <p:txBody>
          <a:bodyPr anchor="t" rtlCol="false" tIns="0" lIns="0" bIns="0" rIns="0">
            <a:spAutoFit/>
          </a:bodyPr>
          <a:lstStyle/>
          <a:p>
            <a:pPr algn="l">
              <a:lnSpc>
                <a:spcPts val="7318"/>
              </a:lnSpc>
            </a:pPr>
            <a:r>
              <a:rPr lang="en-US" b="true" sz="4999">
                <a:solidFill>
                  <a:srgbClr val="000000"/>
                </a:solidFill>
                <a:latin typeface="Montserrat Bold"/>
                <a:ea typeface="Montserrat Bold"/>
                <a:cs typeface="Montserrat Bold"/>
                <a:sym typeface="Montserrat Bold"/>
              </a:rPr>
              <a:t>Soutien</a:t>
            </a:r>
          </a:p>
        </p:txBody>
      </p:sp>
      <p:grpSp>
        <p:nvGrpSpPr>
          <p:cNvPr name="Group 3" id="3"/>
          <p:cNvGrpSpPr/>
          <p:nvPr/>
        </p:nvGrpSpPr>
        <p:grpSpPr>
          <a:xfrm rot="0">
            <a:off x="13504456" y="694865"/>
            <a:ext cx="4508500" cy="4508482"/>
            <a:chOff x="0" y="0"/>
            <a:chExt cx="6011333" cy="6011309"/>
          </a:xfrm>
        </p:grpSpPr>
        <p:sp>
          <p:nvSpPr>
            <p:cNvPr name="Freeform 4" id="4"/>
            <p:cNvSpPr/>
            <p:nvPr/>
          </p:nvSpPr>
          <p:spPr>
            <a:xfrm flipH="false" flipV="false" rot="0">
              <a:off x="0" y="0"/>
              <a:ext cx="6011291" cy="6011291"/>
            </a:xfrm>
            <a:custGeom>
              <a:avLst/>
              <a:gdLst/>
              <a:ahLst/>
              <a:cxnLst/>
              <a:rect r="r" b="b" t="t" l="l"/>
              <a:pathLst>
                <a:path h="6011291" w="6011291">
                  <a:moveTo>
                    <a:pt x="6011291" y="3005709"/>
                  </a:moveTo>
                  <a:cubicBezTo>
                    <a:pt x="6011291" y="4665599"/>
                    <a:pt x="4665599" y="6011291"/>
                    <a:pt x="3005582" y="6011291"/>
                  </a:cubicBezTo>
                  <a:cubicBezTo>
                    <a:pt x="1345565" y="6011291"/>
                    <a:pt x="0" y="4665599"/>
                    <a:pt x="0" y="3005709"/>
                  </a:cubicBezTo>
                  <a:cubicBezTo>
                    <a:pt x="0" y="1345819"/>
                    <a:pt x="1345692" y="0"/>
                    <a:pt x="3005709" y="0"/>
                  </a:cubicBezTo>
                  <a:cubicBezTo>
                    <a:pt x="4665726" y="0"/>
                    <a:pt x="6011291" y="1345692"/>
                    <a:pt x="6011291" y="3005709"/>
                  </a:cubicBezTo>
                  <a:close/>
                </a:path>
              </a:pathLst>
            </a:custGeom>
            <a:blipFill>
              <a:blip r:embed="rId3"/>
              <a:stretch>
                <a:fillRect l="-37873" t="0" r="-37874" b="0"/>
              </a:stretch>
            </a:blipFill>
          </p:spPr>
        </p:sp>
      </p:grpSp>
      <p:sp>
        <p:nvSpPr>
          <p:cNvPr name="TextBox 5" id="5"/>
          <p:cNvSpPr txBox="true"/>
          <p:nvPr/>
        </p:nvSpPr>
        <p:spPr>
          <a:xfrm rot="0">
            <a:off x="475543" y="2745247"/>
            <a:ext cx="17537400" cy="6354975"/>
          </a:xfrm>
          <a:prstGeom prst="rect">
            <a:avLst/>
          </a:prstGeom>
        </p:spPr>
        <p:txBody>
          <a:bodyPr anchor="t" rtlCol="false" tIns="0" lIns="0" bIns="0" rIns="0">
            <a:spAutoFit/>
          </a:bodyPr>
          <a:lstStyle/>
          <a:p>
            <a:pPr algn="l">
              <a:lnSpc>
                <a:spcPts val="2760"/>
              </a:lnSpc>
            </a:pPr>
            <a:r>
              <a:rPr lang="en-US" b="true" sz="2000">
                <a:solidFill>
                  <a:srgbClr val="000000"/>
                </a:solidFill>
                <a:latin typeface="Montserrat Bold"/>
                <a:ea typeface="Montserrat Bold"/>
                <a:cs typeface="Montserrat Bold"/>
                <a:sym typeface="Montserrat Bold"/>
              </a:rPr>
              <a:t>Centre de soutien et de ressources sur l'inconduite sexuelle (Défense nationale)</a:t>
            </a:r>
          </a:p>
          <a:p>
            <a:pPr algn="l">
              <a:lnSpc>
                <a:spcPts val="2760"/>
              </a:lnSpc>
            </a:pPr>
            <a:r>
              <a:rPr lang="en-US" sz="2000">
                <a:solidFill>
                  <a:srgbClr val="000000"/>
                </a:solidFill>
                <a:latin typeface="Montserrat"/>
                <a:ea typeface="Montserrat"/>
                <a:cs typeface="Montserrat"/>
                <a:sym typeface="Montserrat"/>
              </a:rPr>
              <a:t>Le Centre de ressources et de soutien en matière d'inconduite sexuelle (SMSRC) a été créé par le </a:t>
            </a:r>
          </a:p>
          <a:p>
            <a:pPr algn="l">
              <a:lnSpc>
                <a:spcPts val="2760"/>
              </a:lnSpc>
            </a:pPr>
            <a:r>
              <a:rPr lang="en-US" sz="2000">
                <a:solidFill>
                  <a:srgbClr val="000000"/>
                </a:solidFill>
                <a:latin typeface="Montserrat"/>
                <a:ea typeface="Montserrat"/>
                <a:cs typeface="Montserrat"/>
                <a:sym typeface="Montserrat"/>
              </a:rPr>
              <a:t>ministère de la Défense nationale, mais il est indépendant de la chaîne de commandement des FAC </a:t>
            </a:r>
          </a:p>
          <a:p>
            <a:pPr algn="l">
              <a:lnSpc>
                <a:spcPts val="2760"/>
              </a:lnSpc>
            </a:pPr>
            <a:r>
              <a:rPr lang="en-US" sz="2000">
                <a:solidFill>
                  <a:srgbClr val="000000"/>
                </a:solidFill>
                <a:latin typeface="Montserrat"/>
                <a:ea typeface="Montserrat"/>
                <a:cs typeface="Montserrat"/>
                <a:sym typeface="Montserrat"/>
              </a:rPr>
              <a:t>et n'est pas tenu de signaler les incidents d'inconduite sexuelle aux FAC. Services de soutien pour les </a:t>
            </a:r>
          </a:p>
          <a:p>
            <a:pPr algn="l">
              <a:lnSpc>
                <a:spcPts val="2760"/>
              </a:lnSpc>
            </a:pPr>
            <a:r>
              <a:rPr lang="en-US" sz="2000">
                <a:solidFill>
                  <a:srgbClr val="000000"/>
                </a:solidFill>
                <a:latin typeface="Montserrat"/>
                <a:ea typeface="Montserrat"/>
                <a:cs typeface="Montserrat"/>
                <a:sym typeface="Montserrat"/>
              </a:rPr>
              <a:t>membres des FAC, les employés de la fonction publique de la Défense nationale, les cadets et les </a:t>
            </a:r>
          </a:p>
          <a:p>
            <a:pPr algn="l">
              <a:lnSpc>
                <a:spcPts val="2760"/>
              </a:lnSpc>
            </a:pPr>
            <a:r>
              <a:rPr lang="en-US" sz="2000">
                <a:solidFill>
                  <a:srgbClr val="000000"/>
                </a:solidFill>
                <a:latin typeface="Montserrat"/>
                <a:ea typeface="Montserrat"/>
                <a:cs typeface="Montserrat"/>
                <a:sym typeface="Montserrat"/>
              </a:rPr>
              <a:t>Rangers juniors canadiens touchés par l'inconduite sexuelle et leur famille, âgés de 16 ans et plus. Des </a:t>
            </a:r>
          </a:p>
          <a:p>
            <a:pPr algn="l">
              <a:lnSpc>
                <a:spcPts val="2760"/>
              </a:lnSpc>
            </a:pPr>
            <a:r>
              <a:rPr lang="en-US" sz="2000">
                <a:solidFill>
                  <a:srgbClr val="000000"/>
                </a:solidFill>
                <a:latin typeface="Montserrat"/>
                <a:ea typeface="Montserrat"/>
                <a:cs typeface="Montserrat"/>
                <a:sym typeface="Montserrat"/>
              </a:rPr>
              <a:t>conseils et un soutien aux dirigeants et à la direction sur la manière de traiter les cas d'inconduite sexuelle. </a:t>
            </a:r>
          </a:p>
          <a:p>
            <a:pPr algn="l">
              <a:lnSpc>
                <a:spcPts val="2760"/>
              </a:lnSpc>
            </a:pPr>
            <a:r>
              <a:rPr lang="en-US" sz="2000" u="sng">
                <a:solidFill>
                  <a:srgbClr val="0000FF"/>
                </a:solidFill>
                <a:latin typeface="Montserrat"/>
                <a:ea typeface="Montserrat"/>
                <a:cs typeface="Montserrat"/>
                <a:sym typeface="Montserrat"/>
                <a:hlinkClick r:id="rId4" tooltip="https://www.canada.ca/fr/ministere-defense-nationale/services/avantages-militaires/sante-soutien/intervention-inconduite-sexuelle.html"/>
              </a:rPr>
              <a:t>https://www.canada.ca/fr/ministere-defense-nationale/services/avantages-militaires/sante-soutien/intervention-inconduite-sexuelle.html</a:t>
            </a:r>
          </a:p>
          <a:p>
            <a:pPr algn="l">
              <a:lnSpc>
                <a:spcPts val="1931"/>
              </a:lnSpc>
            </a:pPr>
          </a:p>
          <a:p>
            <a:pPr algn="l">
              <a:lnSpc>
                <a:spcPts val="2760"/>
              </a:lnSpc>
            </a:pPr>
            <a:r>
              <a:rPr lang="en-US" b="true" sz="2000">
                <a:solidFill>
                  <a:srgbClr val="000000"/>
                </a:solidFill>
                <a:latin typeface="Montserrat Bold"/>
                <a:ea typeface="Montserrat Bold"/>
                <a:cs typeface="Montserrat Bold"/>
                <a:sym typeface="Montserrat Bold"/>
              </a:rPr>
              <a:t>Ligne d’aide en cas de crise de suicide</a:t>
            </a:r>
          </a:p>
          <a:p>
            <a:pPr algn="l">
              <a:lnSpc>
                <a:spcPts val="2760"/>
              </a:lnSpc>
            </a:pPr>
            <a:r>
              <a:rPr lang="en-US" sz="2000">
                <a:solidFill>
                  <a:srgbClr val="000000"/>
                </a:solidFill>
                <a:latin typeface="Montserrat"/>
                <a:ea typeface="Montserrat"/>
                <a:cs typeface="Montserrat"/>
                <a:sym typeface="Montserrat"/>
              </a:rPr>
              <a:t>Talk Suicide Canada offre un soutien bilingue à l'échelle nationale, 24 heures sur 24, à toute personne confrontée au suicide.</a:t>
            </a:r>
          </a:p>
          <a:p>
            <a:pPr algn="l">
              <a:lnSpc>
                <a:spcPts val="2760"/>
              </a:lnSpc>
            </a:pPr>
            <a:r>
              <a:rPr lang="en-US" sz="2000">
                <a:solidFill>
                  <a:srgbClr val="000000"/>
                </a:solidFill>
                <a:latin typeface="Montserrat"/>
                <a:ea typeface="Montserrat"/>
                <a:cs typeface="Montserrat"/>
                <a:sym typeface="Montserrat"/>
              </a:rPr>
              <a:t>Sans frais : 1-833-456-4566. </a:t>
            </a:r>
          </a:p>
          <a:p>
            <a:pPr algn="l">
              <a:lnSpc>
                <a:spcPts val="2760"/>
              </a:lnSpc>
            </a:pPr>
            <a:r>
              <a:rPr lang="en-US" sz="2000" u="sng">
                <a:solidFill>
                  <a:srgbClr val="0000FF"/>
                </a:solidFill>
                <a:latin typeface="Montserrat"/>
                <a:ea typeface="Montserrat"/>
                <a:cs typeface="Montserrat"/>
                <a:sym typeface="Montserrat"/>
                <a:hlinkClick r:id="rId5" tooltip="https://988.ca/fr"/>
              </a:rPr>
              <a:t>https://988.ca/fr</a:t>
            </a:r>
          </a:p>
          <a:p>
            <a:pPr algn="l">
              <a:lnSpc>
                <a:spcPts val="1931"/>
              </a:lnSpc>
            </a:pPr>
          </a:p>
          <a:p>
            <a:pPr algn="l">
              <a:lnSpc>
                <a:spcPts val="2760"/>
              </a:lnSpc>
            </a:pPr>
            <a:r>
              <a:rPr lang="en-US" b="true" sz="2000">
                <a:solidFill>
                  <a:srgbClr val="000000"/>
                </a:solidFill>
                <a:latin typeface="Montserrat Bold"/>
                <a:ea typeface="Montserrat Bold"/>
                <a:cs typeface="Montserrat Bold"/>
                <a:sym typeface="Montserrat Bold"/>
              </a:rPr>
              <a:t>Espace Mieux-Être Canada</a:t>
            </a:r>
          </a:p>
          <a:p>
            <a:pPr algn="l">
              <a:lnSpc>
                <a:spcPts val="2760"/>
              </a:lnSpc>
            </a:pPr>
            <a:r>
              <a:rPr lang="en-US" sz="2000">
                <a:solidFill>
                  <a:srgbClr val="000000"/>
                </a:solidFill>
                <a:latin typeface="Montserrat"/>
                <a:ea typeface="Montserrat"/>
                <a:cs typeface="Montserrat"/>
                <a:sym typeface="Montserrat"/>
              </a:rPr>
              <a:t>Soutien en matière de santé mentale et d'abus de substances. </a:t>
            </a:r>
          </a:p>
          <a:p>
            <a:pPr algn="l">
              <a:lnSpc>
                <a:spcPts val="2760"/>
              </a:lnSpc>
            </a:pPr>
            <a:r>
              <a:rPr lang="en-US" sz="2000">
                <a:solidFill>
                  <a:srgbClr val="000000"/>
                </a:solidFill>
                <a:latin typeface="Montserrat"/>
                <a:ea typeface="Montserrat"/>
                <a:cs typeface="Montserrat"/>
                <a:sym typeface="Montserrat"/>
              </a:rPr>
              <a:t>Sans frais : 1-866-585-0445  </a:t>
            </a:r>
          </a:p>
          <a:p>
            <a:pPr algn="l">
              <a:lnSpc>
                <a:spcPts val="2760"/>
              </a:lnSpc>
            </a:pPr>
            <a:r>
              <a:rPr lang="en-US" sz="2000" u="sng">
                <a:solidFill>
                  <a:srgbClr val="0000FF"/>
                </a:solidFill>
                <a:latin typeface="Montserrat"/>
                <a:ea typeface="Montserrat"/>
                <a:cs typeface="Montserrat"/>
                <a:sym typeface="Montserrat"/>
                <a:hlinkClick r:id="rId6" tooltip="https://wellnesstogether.ca/fr/"/>
              </a:rPr>
              <a:t>https://wellnesstogether.ca/fr/</a:t>
            </a:r>
          </a:p>
        </p:txBody>
      </p:sp>
      <p:grpSp>
        <p:nvGrpSpPr>
          <p:cNvPr name="Group 6" id="6"/>
          <p:cNvGrpSpPr/>
          <p:nvPr/>
        </p:nvGrpSpPr>
        <p:grpSpPr>
          <a:xfrm rot="0">
            <a:off x="293000" y="841788"/>
            <a:ext cx="1830401" cy="1525966"/>
            <a:chOff x="0" y="0"/>
            <a:chExt cx="2440535" cy="2034621"/>
          </a:xfrm>
        </p:grpSpPr>
        <p:sp>
          <p:nvSpPr>
            <p:cNvPr name="Freeform 7" id="7"/>
            <p:cNvSpPr/>
            <p:nvPr/>
          </p:nvSpPr>
          <p:spPr>
            <a:xfrm flipH="false" flipV="false" rot="0">
              <a:off x="0" y="0"/>
              <a:ext cx="2440559" cy="2034667"/>
            </a:xfrm>
            <a:custGeom>
              <a:avLst/>
              <a:gdLst/>
              <a:ahLst/>
              <a:cxnLst/>
              <a:rect r="r" b="b" t="t" l="l"/>
              <a:pathLst>
                <a:path h="2034667" w="2440559">
                  <a:moveTo>
                    <a:pt x="0" y="0"/>
                  </a:moveTo>
                  <a:lnTo>
                    <a:pt x="2440559" y="0"/>
                  </a:lnTo>
                  <a:lnTo>
                    <a:pt x="2440559" y="2034667"/>
                  </a:lnTo>
                  <a:lnTo>
                    <a:pt x="0" y="2034667"/>
                  </a:lnTo>
                  <a:lnTo>
                    <a:pt x="0" y="0"/>
                  </a:lnTo>
                  <a:close/>
                </a:path>
              </a:pathLst>
            </a:custGeom>
            <a:blipFill>
              <a:blip r:embed="rId7"/>
              <a:stretch>
                <a:fillRect l="0" t="0" r="0" b="2"/>
              </a:stretch>
            </a:blipFill>
          </p:spPr>
        </p:sp>
      </p:grpSp>
      <p:grpSp>
        <p:nvGrpSpPr>
          <p:cNvPr name="Group 8" id="8"/>
          <p:cNvGrpSpPr/>
          <p:nvPr/>
        </p:nvGrpSpPr>
        <p:grpSpPr>
          <a:xfrm rot="0">
            <a:off x="12295075" y="7416525"/>
            <a:ext cx="6069125" cy="2913175"/>
            <a:chOff x="0" y="0"/>
            <a:chExt cx="8092167" cy="3884233"/>
          </a:xfrm>
        </p:grpSpPr>
        <p:sp>
          <p:nvSpPr>
            <p:cNvPr name="Freeform 9" id="9"/>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8"/>
              <a:stretch>
                <a:fillRect l="0" t="0" r="0" b="1"/>
              </a:stretch>
            </a:blipFill>
          </p:spPr>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7907" cy="10287000"/>
            <a:chOff x="0" y="0"/>
            <a:chExt cx="9429115" cy="5303904"/>
          </a:xfrm>
        </p:grpSpPr>
        <p:sp>
          <p:nvSpPr>
            <p:cNvPr name="Freeform 3" id="3"/>
            <p:cNvSpPr/>
            <p:nvPr/>
          </p:nvSpPr>
          <p:spPr>
            <a:xfrm flipH="false" flipV="false" rot="0">
              <a:off x="0" y="0"/>
              <a:ext cx="9429115" cy="5303904"/>
            </a:xfrm>
            <a:custGeom>
              <a:avLst/>
              <a:gdLst/>
              <a:ahLst/>
              <a:cxnLst/>
              <a:rect r="r" b="b" t="t" l="l"/>
              <a:pathLst>
                <a:path h="5303904" w="9429115">
                  <a:moveTo>
                    <a:pt x="0" y="0"/>
                  </a:moveTo>
                  <a:lnTo>
                    <a:pt x="9429115" y="0"/>
                  </a:lnTo>
                  <a:lnTo>
                    <a:pt x="9429115" y="5303904"/>
                  </a:lnTo>
                  <a:lnTo>
                    <a:pt x="0" y="5303904"/>
                  </a:lnTo>
                  <a:close/>
                </a:path>
              </a:pathLst>
            </a:custGeom>
            <a:gradFill rotWithShape="true">
              <a:gsLst>
                <a:gs pos="0">
                  <a:srgbClr val="FFFFFF">
                    <a:alpha val="0"/>
                  </a:srgbClr>
                </a:gs>
                <a:gs pos="100000">
                  <a:srgbClr val="0C60A0">
                    <a:alpha val="100000"/>
                  </a:srgbClr>
                </a:gs>
              </a:gsLst>
              <a:lin ang="5400000"/>
            </a:gradFill>
          </p:spPr>
        </p:sp>
        <p:sp>
          <p:nvSpPr>
            <p:cNvPr name="TextBox 4" id="4"/>
            <p:cNvSpPr txBox="true"/>
            <p:nvPr/>
          </p:nvSpPr>
          <p:spPr>
            <a:xfrm>
              <a:off x="0" y="-19050"/>
              <a:ext cx="9429115" cy="5322954"/>
            </a:xfrm>
            <a:prstGeom prst="rect">
              <a:avLst/>
            </a:prstGeom>
          </p:spPr>
          <p:txBody>
            <a:bodyPr anchor="ctr" rtlCol="false" tIns="35310" lIns="35310" bIns="35310" rIns="35310"/>
            <a:lstStyle/>
            <a:p>
              <a:pPr algn="ctr">
                <a:lnSpc>
                  <a:spcPts val="1362"/>
                </a:lnSpc>
              </a:pPr>
            </a:p>
          </p:txBody>
        </p:sp>
      </p:grpSp>
      <p:sp>
        <p:nvSpPr>
          <p:cNvPr name="TextBox 5" id="5"/>
          <p:cNvSpPr txBox="true"/>
          <p:nvPr/>
        </p:nvSpPr>
        <p:spPr>
          <a:xfrm rot="0">
            <a:off x="11196450" y="4642508"/>
            <a:ext cx="6557147" cy="2935620"/>
          </a:xfrm>
          <a:prstGeom prst="rect">
            <a:avLst/>
          </a:prstGeom>
        </p:spPr>
        <p:txBody>
          <a:bodyPr anchor="t" rtlCol="false" tIns="0" lIns="0" bIns="0" rIns="0">
            <a:spAutoFit/>
          </a:bodyPr>
          <a:lstStyle/>
          <a:p>
            <a:pPr algn="ctr">
              <a:lnSpc>
                <a:spcPts val="5849"/>
              </a:lnSpc>
            </a:pPr>
            <a:r>
              <a:rPr lang="en-US" b="true" sz="4239">
                <a:solidFill>
                  <a:srgbClr val="000000"/>
                </a:solidFill>
                <a:latin typeface="Montserrat Bold"/>
                <a:ea typeface="Montserrat Bold"/>
                <a:cs typeface="Montserrat Bold"/>
                <a:sym typeface="Montserrat Bold"/>
              </a:rPr>
              <a:t>Merci à</a:t>
            </a:r>
            <a:r>
              <a:rPr lang="en-US" b="true" sz="4239">
                <a:solidFill>
                  <a:srgbClr val="000000"/>
                </a:solidFill>
                <a:latin typeface="Montserrat Bold"/>
                <a:ea typeface="Montserrat Bold"/>
                <a:cs typeface="Montserrat Bold"/>
                <a:sym typeface="Montserrat Bold"/>
              </a:rPr>
              <a:t> tous pour votre participation !</a:t>
            </a:r>
          </a:p>
          <a:p>
            <a:pPr algn="ctr">
              <a:lnSpc>
                <a:spcPts val="5849"/>
              </a:lnSpc>
            </a:pPr>
            <a:r>
              <a:rPr lang="en-US" b="true" sz="4239">
                <a:solidFill>
                  <a:srgbClr val="000000"/>
                </a:solidFill>
                <a:latin typeface="Montserrat Bold"/>
                <a:ea typeface="Montserrat Bold"/>
                <a:cs typeface="Montserrat Bold"/>
                <a:sym typeface="Montserrat Bold"/>
              </a:rPr>
              <a:t>Portez-vous bien et prenez soin de vous.</a:t>
            </a:r>
          </a:p>
        </p:txBody>
      </p:sp>
      <p:sp>
        <p:nvSpPr>
          <p:cNvPr name="Freeform 6" id="6"/>
          <p:cNvSpPr/>
          <p:nvPr/>
        </p:nvSpPr>
        <p:spPr>
          <a:xfrm flipH="false" flipV="false" rot="0">
            <a:off x="577544" y="646873"/>
            <a:ext cx="9063614" cy="7556039"/>
          </a:xfrm>
          <a:custGeom>
            <a:avLst/>
            <a:gdLst/>
            <a:ahLst/>
            <a:cxnLst/>
            <a:rect r="r" b="b" t="t" l="l"/>
            <a:pathLst>
              <a:path h="7556039" w="9063614">
                <a:moveTo>
                  <a:pt x="0" y="0"/>
                </a:moveTo>
                <a:lnTo>
                  <a:pt x="9063614" y="0"/>
                </a:lnTo>
                <a:lnTo>
                  <a:pt x="9063614" y="7556039"/>
                </a:lnTo>
                <a:lnTo>
                  <a:pt x="0" y="7556039"/>
                </a:lnTo>
                <a:lnTo>
                  <a:pt x="0" y="0"/>
                </a:lnTo>
                <a:close/>
              </a:path>
            </a:pathLst>
          </a:custGeom>
          <a:blipFill>
            <a:blip r:embed="rId3">
              <a:alphaModFix amt="5000"/>
            </a:blip>
            <a:stretch>
              <a:fillRect l="0" t="0" r="0" b="0"/>
            </a:stretch>
          </a:blipFill>
        </p:spPr>
      </p:sp>
      <p:sp>
        <p:nvSpPr>
          <p:cNvPr name="Freeform 7" id="7"/>
          <p:cNvSpPr/>
          <p:nvPr/>
        </p:nvSpPr>
        <p:spPr>
          <a:xfrm flipH="false" flipV="false" rot="0">
            <a:off x="9889479" y="591988"/>
            <a:ext cx="7016606" cy="3690233"/>
          </a:xfrm>
          <a:custGeom>
            <a:avLst/>
            <a:gdLst/>
            <a:ahLst/>
            <a:cxnLst/>
            <a:rect r="r" b="b" t="t" l="l"/>
            <a:pathLst>
              <a:path h="3690233" w="7016606">
                <a:moveTo>
                  <a:pt x="0" y="0"/>
                </a:moveTo>
                <a:lnTo>
                  <a:pt x="7016606" y="0"/>
                </a:lnTo>
                <a:lnTo>
                  <a:pt x="7016606" y="3690233"/>
                </a:lnTo>
                <a:lnTo>
                  <a:pt x="0" y="3690233"/>
                </a:lnTo>
                <a:lnTo>
                  <a:pt x="0" y="0"/>
                </a:lnTo>
                <a:close/>
              </a:path>
            </a:pathLst>
          </a:custGeom>
          <a:blipFill>
            <a:blip r:embed="rId4"/>
            <a:stretch>
              <a:fillRect l="0" t="-3975" r="-4176" b="-7445"/>
            </a:stretch>
          </a:blipFill>
        </p:spPr>
      </p:sp>
      <p:sp>
        <p:nvSpPr>
          <p:cNvPr name="Freeform 8" id="8"/>
          <p:cNvSpPr/>
          <p:nvPr/>
        </p:nvSpPr>
        <p:spPr>
          <a:xfrm flipH="false" flipV="false" rot="0">
            <a:off x="0" y="2854006"/>
            <a:ext cx="11083116" cy="7432994"/>
          </a:xfrm>
          <a:custGeom>
            <a:avLst/>
            <a:gdLst/>
            <a:ahLst/>
            <a:cxnLst/>
            <a:rect r="r" b="b" t="t" l="l"/>
            <a:pathLst>
              <a:path h="7432994" w="11083116">
                <a:moveTo>
                  <a:pt x="0" y="0"/>
                </a:moveTo>
                <a:lnTo>
                  <a:pt x="11083116" y="0"/>
                </a:lnTo>
                <a:lnTo>
                  <a:pt x="11083116" y="7432994"/>
                </a:lnTo>
                <a:lnTo>
                  <a:pt x="0" y="7432994"/>
                </a:lnTo>
                <a:lnTo>
                  <a:pt x="0" y="0"/>
                </a:lnTo>
                <a:close/>
              </a:path>
            </a:pathLst>
          </a:custGeom>
          <a:blipFill>
            <a:blip r:embed="rId5"/>
            <a:stretch>
              <a:fillRect l="0" t="0" r="-661"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sp>
        <p:nvSpPr>
          <p:cNvPr name="TextBox 4" id="4"/>
          <p:cNvSpPr txBox="true"/>
          <p:nvPr/>
        </p:nvSpPr>
        <p:spPr>
          <a:xfrm rot="0">
            <a:off x="4062975" y="1898850"/>
            <a:ext cx="13528800" cy="7734821"/>
          </a:xfrm>
          <a:prstGeom prst="rect">
            <a:avLst/>
          </a:prstGeom>
        </p:spPr>
        <p:txBody>
          <a:bodyPr anchor="t" rtlCol="false" tIns="0" lIns="0" bIns="0" rIns="0">
            <a:spAutoFit/>
          </a:bodyPr>
          <a:lstStyle/>
          <a:p>
            <a:pPr algn="l">
              <a:lnSpc>
                <a:spcPts val="3036"/>
              </a:lnSpc>
            </a:pPr>
            <a:r>
              <a:rPr lang="en-US" sz="2200" spc="15">
                <a:solidFill>
                  <a:srgbClr val="000000"/>
                </a:solidFill>
                <a:latin typeface="Montserrat"/>
                <a:ea typeface="Montserrat"/>
                <a:cs typeface="Montserrat"/>
                <a:sym typeface="Montserrat"/>
              </a:rPr>
              <a:t>Ce programme offre une occasion unique à chacun de se sentir valorisé et respecté pour ses contributions. Les relations que vous établirez accéléreront les progrès et favoriseront la responsabilisation.</a:t>
            </a:r>
            <a:r>
              <a:rPr lang="en-US" sz="2200" spc="15">
                <a:solidFill>
                  <a:srgbClr val="000000"/>
                </a:solidFill>
                <a:latin typeface="Montserrat"/>
                <a:ea typeface="Montserrat"/>
                <a:cs typeface="Montserrat"/>
                <a:sym typeface="Montserrat"/>
              </a:rPr>
              <a:t> </a:t>
            </a:r>
          </a:p>
          <a:p>
            <a:pPr algn="l">
              <a:lnSpc>
                <a:spcPts val="828"/>
              </a:lnSpc>
            </a:pPr>
          </a:p>
          <a:p>
            <a:pPr algn="l">
              <a:lnSpc>
                <a:spcPts val="3036"/>
              </a:lnSpc>
            </a:pPr>
            <a:r>
              <a:rPr lang="en-US" b="true" sz="2200" spc="15">
                <a:solidFill>
                  <a:srgbClr val="000000"/>
                </a:solidFill>
                <a:latin typeface="Montserrat Bold"/>
                <a:ea typeface="Montserrat Bold"/>
                <a:cs typeface="Montserrat Bold"/>
                <a:sym typeface="Montserrat Bold"/>
              </a:rPr>
              <a:t>Il</a:t>
            </a:r>
            <a:r>
              <a:rPr lang="en-US" b="true" sz="2200" spc="15">
                <a:solidFill>
                  <a:srgbClr val="000000"/>
                </a:solidFill>
                <a:latin typeface="Montserrat Bold"/>
                <a:ea typeface="Montserrat Bold"/>
                <a:cs typeface="Montserrat Bold"/>
                <a:sym typeface="Montserrat Bold"/>
              </a:rPr>
              <a:t> est temps d’agir! </a:t>
            </a:r>
          </a:p>
          <a:p>
            <a:pPr algn="l">
              <a:lnSpc>
                <a:spcPts val="828"/>
              </a:lnSpc>
            </a:pPr>
          </a:p>
          <a:p>
            <a:pPr algn="l">
              <a:lnSpc>
                <a:spcPts val="3036"/>
              </a:lnSpc>
            </a:pPr>
            <a:r>
              <a:rPr lang="en-US" sz="2200" spc="15">
                <a:solidFill>
                  <a:srgbClr val="000000"/>
                </a:solidFill>
                <a:latin typeface="Montserrat"/>
                <a:ea typeface="Montserrat"/>
                <a:cs typeface="Montserrat"/>
                <a:sym typeface="Montserrat"/>
              </a:rPr>
              <a:t>Merci d’</a:t>
            </a:r>
            <a:r>
              <a:rPr lang="en-US" sz="2200" spc="15">
                <a:solidFill>
                  <a:srgbClr val="000000"/>
                </a:solidFill>
                <a:latin typeface="Montserrat"/>
                <a:ea typeface="Montserrat"/>
                <a:cs typeface="Montserrat"/>
                <a:sym typeface="Montserrat"/>
              </a:rPr>
              <a:t>avoir répondu à l’appel à l’action et de vous être engagés à créer des milieux de travail plus sécuritaires sur le plan psychologique pour tous et en particulier les personnes appartenant à des groupes en quête d’équité. C’est une question de responsabilité personnelle à l’égard de nos actes. Le but est de faire preuve d’initiative : faire le petit effort supplémentaire que personne n’a demandé, mais qui est souvent nécessaire pour assurer le succès d’un projet. </a:t>
            </a:r>
          </a:p>
          <a:p>
            <a:pPr algn="l">
              <a:lnSpc>
                <a:spcPts val="828"/>
              </a:lnSpc>
            </a:pPr>
          </a:p>
          <a:p>
            <a:pPr algn="l">
              <a:lnSpc>
                <a:spcPts val="3036"/>
              </a:lnSpc>
            </a:pPr>
            <a:r>
              <a:rPr lang="en-US" sz="2200" spc="15">
                <a:solidFill>
                  <a:srgbClr val="000000"/>
                </a:solidFill>
                <a:latin typeface="Montserrat"/>
                <a:ea typeface="Montserrat"/>
                <a:cs typeface="Montserrat"/>
                <a:sym typeface="Montserrat"/>
              </a:rPr>
              <a:t>N</a:t>
            </a:r>
            <a:r>
              <a:rPr lang="en-US" sz="2200" spc="15">
                <a:solidFill>
                  <a:srgbClr val="000000"/>
                </a:solidFill>
                <a:latin typeface="Montserrat"/>
                <a:ea typeface="Montserrat"/>
                <a:cs typeface="Montserrat"/>
                <a:sym typeface="Montserrat"/>
              </a:rPr>
              <a:t>ous espérons que vous ressentirez un changement réel et fondamental tout au long du programme. Ensemble, nous célébrerons tout le travail que vous avez accompli dans cette expérience. Merci de vous présenter pour vous-même, votre famille, votre organisation et les collectivités que vous êtes appelés à servir. </a:t>
            </a:r>
          </a:p>
          <a:p>
            <a:pPr algn="l">
              <a:lnSpc>
                <a:spcPts val="828"/>
              </a:lnSpc>
            </a:pPr>
          </a:p>
          <a:p>
            <a:pPr algn="l">
              <a:lnSpc>
                <a:spcPts val="3036"/>
              </a:lnSpc>
            </a:pPr>
            <a:r>
              <a:rPr lang="en-US" sz="2200" spc="15">
                <a:solidFill>
                  <a:srgbClr val="000000"/>
                </a:solidFill>
                <a:latin typeface="Montserrat"/>
                <a:ea typeface="Montserrat"/>
                <a:cs typeface="Montserrat"/>
                <a:sym typeface="Montserrat"/>
              </a:rPr>
              <a:t>À</a:t>
            </a:r>
            <a:r>
              <a:rPr lang="en-US" sz="2200" spc="15">
                <a:solidFill>
                  <a:srgbClr val="000000"/>
                </a:solidFill>
                <a:latin typeface="Montserrat"/>
                <a:ea typeface="Montserrat"/>
                <a:cs typeface="Montserrat"/>
                <a:sym typeface="Montserrat"/>
              </a:rPr>
              <a:t> l’avenir, tirez parti de tout le réseautage qui aura lieu et rencontrez les nouveaux membres du programme dans l’application Teams de Microsoft et sur LinkedIn. Appuyez-vous sur les cours de maître. Essayez de rester cohérent avec cette version améliorée de vous. Nous avons confiance en vous. </a:t>
            </a:r>
          </a:p>
          <a:p>
            <a:pPr algn="l">
              <a:lnSpc>
                <a:spcPts val="828"/>
              </a:lnSpc>
            </a:pPr>
          </a:p>
          <a:p>
            <a:pPr algn="l">
              <a:lnSpc>
                <a:spcPts val="3036"/>
              </a:lnSpc>
            </a:pPr>
            <a:r>
              <a:rPr lang="en-US" sz="2200" spc="15">
                <a:solidFill>
                  <a:srgbClr val="000000"/>
                </a:solidFill>
                <a:latin typeface="Montserrat"/>
                <a:ea typeface="Montserrat"/>
                <a:cs typeface="Montserrat"/>
                <a:sym typeface="Montserrat"/>
              </a:rPr>
              <a:t>Soy</a:t>
            </a:r>
            <a:r>
              <a:rPr lang="en-US" sz="2200" spc="15">
                <a:solidFill>
                  <a:srgbClr val="000000"/>
                </a:solidFill>
                <a:latin typeface="Montserrat"/>
                <a:ea typeface="Montserrat"/>
                <a:cs typeface="Montserrat"/>
                <a:sym typeface="Montserrat"/>
              </a:rPr>
              <a:t>ez fiers. Soyez fiers du travail que vous accomplissez et fiers de servir le Canada et sa population.</a:t>
            </a:r>
          </a:p>
        </p:txBody>
      </p:sp>
      <p:sp>
        <p:nvSpPr>
          <p:cNvPr name="TextBox 5" id="5"/>
          <p:cNvSpPr txBox="true"/>
          <p:nvPr/>
        </p:nvSpPr>
        <p:spPr>
          <a:xfrm rot="0">
            <a:off x="5382568" y="590157"/>
            <a:ext cx="13329000" cy="880110"/>
          </a:xfrm>
          <a:prstGeom prst="rect">
            <a:avLst/>
          </a:prstGeom>
        </p:spPr>
        <p:txBody>
          <a:bodyPr anchor="t" rtlCol="false" tIns="0" lIns="0" bIns="0" rIns="0">
            <a:spAutoFit/>
          </a:bodyPr>
          <a:lstStyle/>
          <a:p>
            <a:pPr algn="l">
              <a:lnSpc>
                <a:spcPts val="7319"/>
              </a:lnSpc>
            </a:pPr>
            <a:r>
              <a:rPr lang="en-US" b="true" sz="4999">
                <a:solidFill>
                  <a:srgbClr val="000000"/>
                </a:solidFill>
                <a:latin typeface="Montserrat Bold"/>
                <a:ea typeface="Montserrat Bold"/>
                <a:cs typeface="Montserrat Bold"/>
                <a:sym typeface="Montserrat Bold"/>
              </a:rPr>
              <a:t>Message des fondateurs</a:t>
            </a:r>
          </a:p>
        </p:txBody>
      </p:sp>
      <p:grpSp>
        <p:nvGrpSpPr>
          <p:cNvPr name="Group 6" id="6"/>
          <p:cNvGrpSpPr/>
          <p:nvPr/>
        </p:nvGrpSpPr>
        <p:grpSpPr>
          <a:xfrm rot="0">
            <a:off x="3423425" y="339925"/>
            <a:ext cx="1830401" cy="1525966"/>
            <a:chOff x="0" y="0"/>
            <a:chExt cx="2440535" cy="2034621"/>
          </a:xfrm>
        </p:grpSpPr>
        <p:sp>
          <p:nvSpPr>
            <p:cNvPr name="Freeform 7" id="7"/>
            <p:cNvSpPr/>
            <p:nvPr/>
          </p:nvSpPr>
          <p:spPr>
            <a:xfrm flipH="false" flipV="false" rot="0">
              <a:off x="0" y="0"/>
              <a:ext cx="2440559" cy="2034667"/>
            </a:xfrm>
            <a:custGeom>
              <a:avLst/>
              <a:gdLst/>
              <a:ahLst/>
              <a:cxnLst/>
              <a:rect r="r" b="b" t="t" l="l"/>
              <a:pathLst>
                <a:path h="2034667" w="2440559">
                  <a:moveTo>
                    <a:pt x="0" y="0"/>
                  </a:moveTo>
                  <a:lnTo>
                    <a:pt x="2440559" y="0"/>
                  </a:lnTo>
                  <a:lnTo>
                    <a:pt x="2440559" y="2034667"/>
                  </a:lnTo>
                  <a:lnTo>
                    <a:pt x="0" y="2034667"/>
                  </a:lnTo>
                  <a:lnTo>
                    <a:pt x="0" y="0"/>
                  </a:lnTo>
                  <a:close/>
                </a:path>
              </a:pathLst>
            </a:custGeom>
            <a:blipFill>
              <a:blip r:embed="rId4"/>
              <a:stretch>
                <a:fillRect l="0" t="0" r="0" b="2"/>
              </a:stretch>
            </a:blipFill>
          </p:spPr>
        </p:sp>
      </p:grpSp>
      <p:grpSp>
        <p:nvGrpSpPr>
          <p:cNvPr name="Group 8" id="8"/>
          <p:cNvGrpSpPr/>
          <p:nvPr/>
        </p:nvGrpSpPr>
        <p:grpSpPr>
          <a:xfrm rot="0">
            <a:off x="603224" y="243755"/>
            <a:ext cx="2691457" cy="3361331"/>
            <a:chOff x="0" y="0"/>
            <a:chExt cx="3588609" cy="4481775"/>
          </a:xfrm>
        </p:grpSpPr>
        <p:sp>
          <p:nvSpPr>
            <p:cNvPr name="Freeform 9" id="9"/>
            <p:cNvSpPr/>
            <p:nvPr/>
          </p:nvSpPr>
          <p:spPr>
            <a:xfrm flipH="false" flipV="false" rot="0">
              <a:off x="0" y="0"/>
              <a:ext cx="3588639" cy="4481830"/>
            </a:xfrm>
            <a:custGeom>
              <a:avLst/>
              <a:gdLst/>
              <a:ahLst/>
              <a:cxnLst/>
              <a:rect r="r" b="b" t="t" l="l"/>
              <a:pathLst>
                <a:path h="4481830" w="3588639">
                  <a:moveTo>
                    <a:pt x="0" y="0"/>
                  </a:moveTo>
                  <a:lnTo>
                    <a:pt x="3588639" y="0"/>
                  </a:lnTo>
                  <a:lnTo>
                    <a:pt x="3588639" y="4481830"/>
                  </a:lnTo>
                  <a:lnTo>
                    <a:pt x="0" y="4481830"/>
                  </a:lnTo>
                  <a:lnTo>
                    <a:pt x="0" y="0"/>
                  </a:lnTo>
                  <a:close/>
                </a:path>
              </a:pathLst>
            </a:custGeom>
            <a:blipFill>
              <a:blip r:embed="rId5"/>
              <a:stretch>
                <a:fillRect l="-37598" t="0" r="-18751" b="-56487"/>
              </a:stretch>
            </a:blipFill>
          </p:spPr>
        </p:sp>
      </p:grpSp>
      <p:grpSp>
        <p:nvGrpSpPr>
          <p:cNvPr name="Group 10" id="10"/>
          <p:cNvGrpSpPr/>
          <p:nvPr/>
        </p:nvGrpSpPr>
        <p:grpSpPr>
          <a:xfrm rot="0">
            <a:off x="603224" y="5291959"/>
            <a:ext cx="2691457" cy="3361331"/>
            <a:chOff x="0" y="0"/>
            <a:chExt cx="3588609" cy="4481775"/>
          </a:xfrm>
        </p:grpSpPr>
        <p:sp>
          <p:nvSpPr>
            <p:cNvPr name="Freeform 11" id="11"/>
            <p:cNvSpPr/>
            <p:nvPr/>
          </p:nvSpPr>
          <p:spPr>
            <a:xfrm flipH="false" flipV="false" rot="0">
              <a:off x="0" y="0"/>
              <a:ext cx="3588639" cy="4481830"/>
            </a:xfrm>
            <a:custGeom>
              <a:avLst/>
              <a:gdLst/>
              <a:ahLst/>
              <a:cxnLst/>
              <a:rect r="r" b="b" t="t" l="l"/>
              <a:pathLst>
                <a:path h="4481830" w="3588639">
                  <a:moveTo>
                    <a:pt x="0" y="0"/>
                  </a:moveTo>
                  <a:lnTo>
                    <a:pt x="3588639" y="0"/>
                  </a:lnTo>
                  <a:lnTo>
                    <a:pt x="3588639" y="4481830"/>
                  </a:lnTo>
                  <a:lnTo>
                    <a:pt x="0" y="4481830"/>
                  </a:lnTo>
                  <a:lnTo>
                    <a:pt x="0" y="0"/>
                  </a:lnTo>
                  <a:close/>
                </a:path>
              </a:pathLst>
            </a:custGeom>
            <a:blipFill>
              <a:blip r:embed="rId6"/>
              <a:stretch>
                <a:fillRect l="0" t="-10074" r="0" b="-10073"/>
              </a:stretch>
            </a:blipFill>
          </p:spPr>
        </p:sp>
      </p:grpSp>
      <p:sp>
        <p:nvSpPr>
          <p:cNvPr name="TextBox 12" id="12"/>
          <p:cNvSpPr txBox="true"/>
          <p:nvPr/>
        </p:nvSpPr>
        <p:spPr>
          <a:xfrm rot="0">
            <a:off x="1181446" y="3792869"/>
            <a:ext cx="1535100" cy="294589"/>
          </a:xfrm>
          <a:prstGeom prst="rect">
            <a:avLst/>
          </a:prstGeom>
        </p:spPr>
        <p:txBody>
          <a:bodyPr anchor="t" rtlCol="false" tIns="0" lIns="0" bIns="0" rIns="0">
            <a:spAutoFit/>
          </a:bodyPr>
          <a:lstStyle/>
          <a:p>
            <a:pPr algn="ctr">
              <a:lnSpc>
                <a:spcPts val="2150"/>
              </a:lnSpc>
            </a:pPr>
            <a:r>
              <a:rPr lang="en-US" sz="1600">
                <a:solidFill>
                  <a:srgbClr val="000000"/>
                </a:solidFill>
                <a:latin typeface="Arial MT Pro"/>
                <a:ea typeface="Arial MT Pro"/>
                <a:cs typeface="Arial MT Pro"/>
                <a:sym typeface="Arial MT Pro"/>
              </a:rPr>
              <a:t>Judith Bennett</a:t>
            </a:r>
          </a:p>
        </p:txBody>
      </p:sp>
      <p:sp>
        <p:nvSpPr>
          <p:cNvPr name="TextBox 13" id="13"/>
          <p:cNvSpPr txBox="true"/>
          <p:nvPr/>
        </p:nvSpPr>
        <p:spPr>
          <a:xfrm rot="0">
            <a:off x="695076" y="8843790"/>
            <a:ext cx="2507700" cy="303450"/>
          </a:xfrm>
          <a:prstGeom prst="rect">
            <a:avLst/>
          </a:prstGeom>
        </p:spPr>
        <p:txBody>
          <a:bodyPr anchor="t" rtlCol="false" tIns="0" lIns="0" bIns="0" rIns="0">
            <a:spAutoFit/>
          </a:bodyPr>
          <a:lstStyle/>
          <a:p>
            <a:pPr algn="ctr">
              <a:lnSpc>
                <a:spcPts val="2150"/>
              </a:lnSpc>
            </a:pPr>
            <a:r>
              <a:rPr lang="en-US" sz="1600">
                <a:solidFill>
                  <a:srgbClr val="000000"/>
                </a:solidFill>
                <a:latin typeface="Arial MT Pro"/>
                <a:ea typeface="Arial MT Pro"/>
                <a:cs typeface="Arial MT Pro"/>
                <a:sym typeface="Arial MT Pro"/>
              </a:rPr>
              <a:t>Samantha Moonsammy</a:t>
            </a:r>
          </a:p>
        </p:txBody>
      </p:sp>
      <p:sp>
        <p:nvSpPr>
          <p:cNvPr name="TextBox 14" id="14"/>
          <p:cNvSpPr txBox="true"/>
          <p:nvPr/>
        </p:nvSpPr>
        <p:spPr>
          <a:xfrm rot="0">
            <a:off x="896326" y="4149575"/>
            <a:ext cx="2105400" cy="727177"/>
          </a:xfrm>
          <a:prstGeom prst="rect">
            <a:avLst/>
          </a:prstGeom>
        </p:spPr>
        <p:txBody>
          <a:bodyPr anchor="t" rtlCol="false" tIns="0" lIns="0" bIns="0" rIns="0">
            <a:spAutoFit/>
          </a:bodyPr>
          <a:lstStyle/>
          <a:p>
            <a:pPr algn="ctr">
              <a:lnSpc>
                <a:spcPts val="2013"/>
              </a:lnSpc>
            </a:pPr>
            <a:r>
              <a:rPr lang="en-US" sz="1200">
                <a:solidFill>
                  <a:srgbClr val="000000"/>
                </a:solidFill>
                <a:latin typeface="Montserrat"/>
                <a:ea typeface="Montserrat"/>
                <a:cs typeface="Montserrat"/>
                <a:sym typeface="Montserrat"/>
              </a:rPr>
              <a:t>Sou</a:t>
            </a:r>
            <a:r>
              <a:rPr lang="en-US" sz="1200">
                <a:solidFill>
                  <a:srgbClr val="000000"/>
                </a:solidFill>
                <a:latin typeface="Montserrat"/>
                <a:ea typeface="Montserrat"/>
                <a:cs typeface="Montserrat"/>
                <a:sym typeface="Montserrat"/>
              </a:rPr>
              <a:t>s-ministre adjointe déléguée, Matériels, </a:t>
            </a:r>
          </a:p>
          <a:p>
            <a:pPr algn="ctr">
              <a:lnSpc>
                <a:spcPts val="2014"/>
              </a:lnSpc>
            </a:pPr>
            <a:r>
              <a:rPr lang="en-US" sz="1200">
                <a:solidFill>
                  <a:srgbClr val="000000"/>
                </a:solidFill>
                <a:latin typeface="Montserrat"/>
                <a:ea typeface="Montserrat"/>
                <a:cs typeface="Montserrat"/>
                <a:sym typeface="Montserrat"/>
              </a:rPr>
              <a:t>Défense n</a:t>
            </a:r>
            <a:r>
              <a:rPr lang="en-US" sz="1200">
                <a:solidFill>
                  <a:srgbClr val="000000"/>
                </a:solidFill>
                <a:latin typeface="Montserrat"/>
                <a:ea typeface="Montserrat"/>
                <a:cs typeface="Montserrat"/>
                <a:sym typeface="Montserrat"/>
              </a:rPr>
              <a:t>ationale</a:t>
            </a:r>
          </a:p>
        </p:txBody>
      </p:sp>
      <p:sp>
        <p:nvSpPr>
          <p:cNvPr name="TextBox 15" id="15"/>
          <p:cNvSpPr txBox="true"/>
          <p:nvPr/>
        </p:nvSpPr>
        <p:spPr>
          <a:xfrm rot="0">
            <a:off x="530036" y="9257424"/>
            <a:ext cx="2838000" cy="479527"/>
          </a:xfrm>
          <a:prstGeom prst="rect">
            <a:avLst/>
          </a:prstGeom>
        </p:spPr>
        <p:txBody>
          <a:bodyPr anchor="t" rtlCol="false" tIns="0" lIns="0" bIns="0" rIns="0">
            <a:spAutoFit/>
          </a:bodyPr>
          <a:lstStyle/>
          <a:p>
            <a:pPr algn="ctr">
              <a:lnSpc>
                <a:spcPts val="2013"/>
              </a:lnSpc>
            </a:pPr>
            <a:r>
              <a:rPr lang="en-US" sz="1200">
                <a:solidFill>
                  <a:srgbClr val="000000"/>
                </a:solidFill>
                <a:latin typeface="Montserrat"/>
                <a:ea typeface="Montserrat"/>
                <a:cs typeface="Montserrat"/>
                <a:sym typeface="Montserrat"/>
              </a:rPr>
              <a:t>DEAPCM Fondatrice, </a:t>
            </a:r>
            <a:r>
              <a:rPr lang="en-US" sz="1200">
                <a:solidFill>
                  <a:srgbClr val="000000"/>
                </a:solidFill>
                <a:latin typeface="Montserrat"/>
                <a:ea typeface="Montserrat"/>
                <a:cs typeface="Montserrat"/>
                <a:sym typeface="Montserrat"/>
              </a:rPr>
              <a:t>Matériel, </a:t>
            </a:r>
          </a:p>
          <a:p>
            <a:pPr algn="ctr">
              <a:lnSpc>
                <a:spcPts val="2014"/>
              </a:lnSpc>
            </a:pPr>
            <a:r>
              <a:rPr lang="en-US" sz="1200">
                <a:solidFill>
                  <a:srgbClr val="000000"/>
                </a:solidFill>
                <a:latin typeface="Montserrat"/>
                <a:ea typeface="Montserrat"/>
                <a:cs typeface="Montserrat"/>
                <a:sym typeface="Montserrat"/>
              </a:rPr>
              <a:t>Défense nationale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sp>
        <p:nvSpPr>
          <p:cNvPr name="TextBox 4" id="4"/>
          <p:cNvSpPr txBox="true"/>
          <p:nvPr/>
        </p:nvSpPr>
        <p:spPr>
          <a:xfrm rot="0">
            <a:off x="2123398" y="1096194"/>
            <a:ext cx="13329000" cy="893325"/>
          </a:xfrm>
          <a:prstGeom prst="rect">
            <a:avLst/>
          </a:prstGeom>
        </p:spPr>
        <p:txBody>
          <a:bodyPr anchor="t" rtlCol="false" tIns="0" lIns="0" bIns="0" rIns="0">
            <a:spAutoFit/>
          </a:bodyPr>
          <a:lstStyle/>
          <a:p>
            <a:pPr algn="l">
              <a:lnSpc>
                <a:spcPts val="7318"/>
              </a:lnSpc>
            </a:pPr>
            <a:r>
              <a:rPr lang="en-US" b="true" sz="4999">
                <a:solidFill>
                  <a:srgbClr val="000000"/>
                </a:solidFill>
                <a:latin typeface="Montserrat Bold"/>
                <a:ea typeface="Montserrat Bold"/>
                <a:cs typeface="Montserrat Bold"/>
                <a:sym typeface="Montserrat Bold"/>
              </a:rPr>
              <a:t>Règles de base et valeurs des Cercles</a:t>
            </a:r>
          </a:p>
        </p:txBody>
      </p:sp>
      <p:grpSp>
        <p:nvGrpSpPr>
          <p:cNvPr name="Group 5" id="5"/>
          <p:cNvGrpSpPr/>
          <p:nvPr/>
        </p:nvGrpSpPr>
        <p:grpSpPr>
          <a:xfrm rot="0">
            <a:off x="13523401" y="2139928"/>
            <a:ext cx="4516107" cy="4516088"/>
            <a:chOff x="0" y="0"/>
            <a:chExt cx="6021476" cy="6021451"/>
          </a:xfrm>
        </p:grpSpPr>
        <p:sp>
          <p:nvSpPr>
            <p:cNvPr name="Freeform 6" id="6"/>
            <p:cNvSpPr/>
            <p:nvPr/>
          </p:nvSpPr>
          <p:spPr>
            <a:xfrm flipH="false" flipV="false" rot="0">
              <a:off x="0" y="0"/>
              <a:ext cx="6021451" cy="6021451"/>
            </a:xfrm>
            <a:custGeom>
              <a:avLst/>
              <a:gdLst/>
              <a:ahLst/>
              <a:cxnLst/>
              <a:rect r="r" b="b" t="t" l="l"/>
              <a:pathLst>
                <a:path h="6021451" w="6021451">
                  <a:moveTo>
                    <a:pt x="6021451" y="3010789"/>
                  </a:moveTo>
                  <a:cubicBezTo>
                    <a:pt x="6021451" y="4673473"/>
                    <a:pt x="4673473" y="6021451"/>
                    <a:pt x="3010662" y="6021451"/>
                  </a:cubicBezTo>
                  <a:cubicBezTo>
                    <a:pt x="1347851" y="6021451"/>
                    <a:pt x="0" y="4673473"/>
                    <a:pt x="0" y="3010789"/>
                  </a:cubicBezTo>
                  <a:cubicBezTo>
                    <a:pt x="0" y="1348105"/>
                    <a:pt x="1347978" y="0"/>
                    <a:pt x="3010789" y="0"/>
                  </a:cubicBezTo>
                  <a:cubicBezTo>
                    <a:pt x="4673600" y="0"/>
                    <a:pt x="6021451" y="1347978"/>
                    <a:pt x="6021451" y="3010789"/>
                  </a:cubicBezTo>
                  <a:close/>
                </a:path>
              </a:pathLst>
            </a:custGeom>
            <a:blipFill>
              <a:blip r:embed="rId4"/>
              <a:stretch>
                <a:fillRect l="-13499" t="0" r="-13500" b="0"/>
              </a:stretch>
            </a:blipFill>
          </p:spPr>
        </p:sp>
      </p:grpSp>
      <p:sp>
        <p:nvSpPr>
          <p:cNvPr name="TextBox 7" id="7"/>
          <p:cNvSpPr txBox="true"/>
          <p:nvPr/>
        </p:nvSpPr>
        <p:spPr>
          <a:xfrm rot="0">
            <a:off x="481831" y="2573343"/>
            <a:ext cx="17019600" cy="6948375"/>
          </a:xfrm>
          <a:prstGeom prst="rect">
            <a:avLst/>
          </a:prstGeom>
        </p:spPr>
        <p:txBody>
          <a:bodyPr anchor="t" rtlCol="false" tIns="0" lIns="0" bIns="0" rIns="0">
            <a:spAutoFit/>
          </a:bodyPr>
          <a:lstStyle/>
          <a:p>
            <a:pPr algn="just" marL="1007934" indent="-335978" lvl="2">
              <a:lnSpc>
                <a:spcPts val="5290"/>
              </a:lnSpc>
              <a:buFont typeface="Arial"/>
              <a:buChar char="⚬"/>
            </a:pPr>
            <a:r>
              <a:rPr lang="en-US" b="true" sz="4409">
                <a:solidFill>
                  <a:srgbClr val="000000"/>
                </a:solidFill>
                <a:latin typeface="Montserrat Bold"/>
                <a:ea typeface="Montserrat Bold"/>
                <a:cs typeface="Montserrat Bold"/>
                <a:sym typeface="Montserrat Bold"/>
              </a:rPr>
              <a:t>Égalité : </a:t>
            </a:r>
            <a:r>
              <a:rPr lang="en-US" sz="4409">
                <a:solidFill>
                  <a:srgbClr val="000000"/>
                </a:solidFill>
                <a:latin typeface="Montserrat"/>
                <a:ea typeface="Montserrat"/>
                <a:cs typeface="Montserrat"/>
                <a:sym typeface="Montserrat"/>
              </a:rPr>
              <a:t>Chaque membre participe de </a:t>
            </a:r>
          </a:p>
          <a:p>
            <a:pPr algn="just" marL="1007934" indent="-335978" lvl="2">
              <a:lnSpc>
                <a:spcPts val="5290"/>
              </a:lnSpc>
            </a:pPr>
            <a:r>
              <a:rPr lang="en-US" sz="4409">
                <a:solidFill>
                  <a:srgbClr val="000000"/>
                </a:solidFill>
                <a:latin typeface="Montserrat"/>
                <a:ea typeface="Montserrat"/>
                <a:cs typeface="Montserrat"/>
                <a:sym typeface="Montserrat"/>
              </a:rPr>
              <a:t>manière égale</a:t>
            </a:r>
          </a:p>
          <a:p>
            <a:pPr algn="just" marL="320052" indent="-106684" lvl="2">
              <a:lnSpc>
                <a:spcPts val="1787"/>
              </a:lnSpc>
            </a:pPr>
          </a:p>
          <a:p>
            <a:pPr algn="just" marL="1007934" indent="-335978" lvl="2">
              <a:lnSpc>
                <a:spcPts val="8095"/>
              </a:lnSpc>
              <a:buFont typeface="Arial"/>
              <a:buChar char="⚬"/>
            </a:pPr>
            <a:r>
              <a:rPr lang="en-US" b="true" sz="4409">
                <a:solidFill>
                  <a:srgbClr val="000000"/>
                </a:solidFill>
                <a:latin typeface="Montserrat Bold"/>
                <a:ea typeface="Montserrat Bold"/>
                <a:cs typeface="Montserrat Bold"/>
                <a:sym typeface="Montserrat Bold"/>
              </a:rPr>
              <a:t>Substance : </a:t>
            </a:r>
            <a:r>
              <a:rPr lang="en-US" sz="4409">
                <a:solidFill>
                  <a:srgbClr val="000000"/>
                </a:solidFill>
                <a:latin typeface="Montserrat"/>
                <a:ea typeface="Montserrat"/>
                <a:cs typeface="Montserrat"/>
                <a:sym typeface="Montserrat"/>
              </a:rPr>
              <a:t>Partager ce qui est important</a:t>
            </a:r>
          </a:p>
          <a:p>
            <a:pPr algn="just" marL="320052" indent="-106684" lvl="2">
              <a:lnSpc>
                <a:spcPts val="1787"/>
              </a:lnSpc>
            </a:pPr>
          </a:p>
          <a:p>
            <a:pPr algn="just" marL="1007934" indent="-335978" lvl="2">
              <a:lnSpc>
                <a:spcPts val="8095"/>
              </a:lnSpc>
              <a:buFont typeface="Arial"/>
              <a:buChar char="⚬"/>
            </a:pPr>
            <a:r>
              <a:rPr lang="en-US" b="true" sz="4409">
                <a:solidFill>
                  <a:srgbClr val="000000"/>
                </a:solidFill>
                <a:latin typeface="Montserrat Bold"/>
                <a:ea typeface="Montserrat Bold"/>
                <a:cs typeface="Montserrat Bold"/>
                <a:sym typeface="Montserrat Bold"/>
              </a:rPr>
              <a:t>Ouverture : </a:t>
            </a:r>
            <a:r>
              <a:rPr lang="en-US" sz="4409">
                <a:solidFill>
                  <a:srgbClr val="000000"/>
                </a:solidFill>
                <a:latin typeface="Montserrat"/>
                <a:ea typeface="Montserrat"/>
                <a:cs typeface="Montserrat"/>
                <a:sym typeface="Montserrat"/>
              </a:rPr>
              <a:t>Écoutez sans juger</a:t>
            </a:r>
          </a:p>
          <a:p>
            <a:pPr algn="just" marL="320052" indent="-106684" lvl="2">
              <a:lnSpc>
                <a:spcPts val="1787"/>
              </a:lnSpc>
            </a:pPr>
          </a:p>
          <a:p>
            <a:pPr algn="just" marL="1007934" indent="-335978" lvl="2">
              <a:lnSpc>
                <a:spcPts val="5290"/>
              </a:lnSpc>
              <a:buFont typeface="Arial"/>
              <a:buChar char="⚬"/>
            </a:pPr>
            <a:r>
              <a:rPr lang="en-US" b="true" sz="4409">
                <a:solidFill>
                  <a:srgbClr val="000000"/>
                </a:solidFill>
                <a:latin typeface="Montserrat Bold"/>
                <a:ea typeface="Montserrat Bold"/>
                <a:cs typeface="Montserrat Bold"/>
                <a:sym typeface="Montserrat Bold"/>
              </a:rPr>
              <a:t>Respect : </a:t>
            </a:r>
            <a:r>
              <a:rPr lang="en-US" sz="4409">
                <a:solidFill>
                  <a:srgbClr val="000000"/>
                </a:solidFill>
                <a:latin typeface="Montserrat"/>
                <a:ea typeface="Montserrat"/>
                <a:cs typeface="Montserrat"/>
                <a:sym typeface="Montserrat"/>
              </a:rPr>
              <a:t>Traiter les autres comme ils aimeraient être traités</a:t>
            </a:r>
          </a:p>
        </p:txBody>
      </p:sp>
      <p:grpSp>
        <p:nvGrpSpPr>
          <p:cNvPr name="Group 8" id="8"/>
          <p:cNvGrpSpPr/>
          <p:nvPr/>
        </p:nvGrpSpPr>
        <p:grpSpPr>
          <a:xfrm rot="0">
            <a:off x="293000" y="841788"/>
            <a:ext cx="1830401" cy="1525966"/>
            <a:chOff x="0" y="0"/>
            <a:chExt cx="2440535" cy="2034621"/>
          </a:xfrm>
        </p:grpSpPr>
        <p:sp>
          <p:nvSpPr>
            <p:cNvPr name="Freeform 9" id="9"/>
            <p:cNvSpPr/>
            <p:nvPr/>
          </p:nvSpPr>
          <p:spPr>
            <a:xfrm flipH="false" flipV="false" rot="0">
              <a:off x="0" y="0"/>
              <a:ext cx="2440559" cy="2034667"/>
            </a:xfrm>
            <a:custGeom>
              <a:avLst/>
              <a:gdLst/>
              <a:ahLst/>
              <a:cxnLst/>
              <a:rect r="r" b="b" t="t" l="l"/>
              <a:pathLst>
                <a:path h="2034667" w="2440559">
                  <a:moveTo>
                    <a:pt x="0" y="0"/>
                  </a:moveTo>
                  <a:lnTo>
                    <a:pt x="2440559" y="0"/>
                  </a:lnTo>
                  <a:lnTo>
                    <a:pt x="2440559" y="2034667"/>
                  </a:lnTo>
                  <a:lnTo>
                    <a:pt x="0" y="2034667"/>
                  </a:lnTo>
                  <a:lnTo>
                    <a:pt x="0" y="0"/>
                  </a:lnTo>
                  <a:close/>
                </a:path>
              </a:pathLst>
            </a:custGeom>
            <a:blipFill>
              <a:blip r:embed="rId5"/>
              <a:stretch>
                <a:fillRect l="0" t="0" r="0" b="2"/>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sp>
        <p:nvSpPr>
          <p:cNvPr name="TextBox 4" id="4"/>
          <p:cNvSpPr txBox="true"/>
          <p:nvPr/>
        </p:nvSpPr>
        <p:spPr>
          <a:xfrm rot="0">
            <a:off x="2123398" y="1115244"/>
            <a:ext cx="13329000" cy="766575"/>
          </a:xfrm>
          <a:prstGeom prst="rect">
            <a:avLst/>
          </a:prstGeom>
        </p:spPr>
        <p:txBody>
          <a:bodyPr anchor="t" rtlCol="false" tIns="0" lIns="0" bIns="0" rIns="0">
            <a:spAutoFit/>
          </a:bodyPr>
          <a:lstStyle/>
          <a:p>
            <a:pPr algn="l">
              <a:lnSpc>
                <a:spcPts val="6295"/>
              </a:lnSpc>
            </a:pPr>
            <a:r>
              <a:rPr lang="en-US" b="true" sz="4300">
                <a:solidFill>
                  <a:srgbClr val="000000"/>
                </a:solidFill>
                <a:latin typeface="Montserrat Bold"/>
                <a:ea typeface="Montserrat Bold"/>
                <a:cs typeface="Montserrat Bold"/>
                <a:sym typeface="Montserrat Bold"/>
              </a:rPr>
              <a:t>Règles de base et valeurs pour les participants</a:t>
            </a:r>
          </a:p>
        </p:txBody>
      </p:sp>
      <p:grpSp>
        <p:nvGrpSpPr>
          <p:cNvPr name="Group 5" id="5"/>
          <p:cNvGrpSpPr/>
          <p:nvPr/>
        </p:nvGrpSpPr>
        <p:grpSpPr>
          <a:xfrm rot="0">
            <a:off x="13523401" y="2139928"/>
            <a:ext cx="4508500" cy="4508482"/>
            <a:chOff x="0" y="0"/>
            <a:chExt cx="6011333" cy="6011309"/>
          </a:xfrm>
        </p:grpSpPr>
        <p:sp>
          <p:nvSpPr>
            <p:cNvPr name="Freeform 6" id="6"/>
            <p:cNvSpPr/>
            <p:nvPr/>
          </p:nvSpPr>
          <p:spPr>
            <a:xfrm flipH="false" flipV="false" rot="0">
              <a:off x="0" y="0"/>
              <a:ext cx="6011291" cy="6011291"/>
            </a:xfrm>
            <a:custGeom>
              <a:avLst/>
              <a:gdLst/>
              <a:ahLst/>
              <a:cxnLst/>
              <a:rect r="r" b="b" t="t" l="l"/>
              <a:pathLst>
                <a:path h="6011291" w="6011291">
                  <a:moveTo>
                    <a:pt x="6011291" y="3005709"/>
                  </a:moveTo>
                  <a:cubicBezTo>
                    <a:pt x="6011291" y="4665599"/>
                    <a:pt x="4665599" y="6011291"/>
                    <a:pt x="3005582" y="6011291"/>
                  </a:cubicBezTo>
                  <a:cubicBezTo>
                    <a:pt x="1345565" y="6011291"/>
                    <a:pt x="0" y="4665599"/>
                    <a:pt x="0" y="3005709"/>
                  </a:cubicBezTo>
                  <a:cubicBezTo>
                    <a:pt x="0" y="1345819"/>
                    <a:pt x="1345692" y="0"/>
                    <a:pt x="3005709" y="0"/>
                  </a:cubicBezTo>
                  <a:cubicBezTo>
                    <a:pt x="4665726" y="0"/>
                    <a:pt x="6011291" y="1345692"/>
                    <a:pt x="6011291" y="3005709"/>
                  </a:cubicBezTo>
                  <a:close/>
                </a:path>
              </a:pathLst>
            </a:custGeom>
            <a:blipFill>
              <a:blip r:embed="rId4"/>
              <a:stretch>
                <a:fillRect l="-13499" t="0" r="-13500" b="0"/>
              </a:stretch>
            </a:blipFill>
          </p:spPr>
        </p:sp>
      </p:grpSp>
      <p:sp>
        <p:nvSpPr>
          <p:cNvPr name="TextBox 7" id="7"/>
          <p:cNvSpPr txBox="true"/>
          <p:nvPr/>
        </p:nvSpPr>
        <p:spPr>
          <a:xfrm rot="0">
            <a:off x="429750" y="2747512"/>
            <a:ext cx="17428500" cy="7111125"/>
          </a:xfrm>
          <a:prstGeom prst="rect">
            <a:avLst/>
          </a:prstGeom>
        </p:spPr>
        <p:txBody>
          <a:bodyPr anchor="t" rtlCol="false" tIns="0" lIns="0" bIns="0" rIns="0">
            <a:spAutoFit/>
          </a:bodyPr>
          <a:lstStyle/>
          <a:p>
            <a:pPr algn="l" marL="380047" indent="-190024" lvl="1">
              <a:lnSpc>
                <a:spcPts val="3656"/>
              </a:lnSpc>
              <a:buFont typeface="Arial"/>
              <a:buChar char="•"/>
            </a:pPr>
            <a:r>
              <a:rPr lang="en-US" sz="2649">
                <a:solidFill>
                  <a:srgbClr val="000000"/>
                </a:solidFill>
                <a:latin typeface="Montserrat"/>
                <a:ea typeface="Montserrat"/>
                <a:cs typeface="Montserrat"/>
                <a:sym typeface="Montserrat"/>
              </a:rPr>
              <a:t>Confidentialité - la confiance est essentielle.</a:t>
            </a:r>
          </a:p>
          <a:p>
            <a:pPr algn="l" marL="200780" indent="-100390" lvl="1">
              <a:lnSpc>
                <a:spcPts val="1931"/>
              </a:lnSpc>
            </a:pPr>
          </a:p>
          <a:p>
            <a:pPr algn="l" marL="380047" indent="-190024" lvl="1">
              <a:lnSpc>
                <a:spcPts val="3656"/>
              </a:lnSpc>
              <a:buFont typeface="Arial"/>
              <a:buChar char="•"/>
            </a:pPr>
            <a:r>
              <a:rPr lang="en-US" sz="2649">
                <a:solidFill>
                  <a:srgbClr val="000000"/>
                </a:solidFill>
                <a:latin typeface="Montserrat"/>
                <a:ea typeface="Montserrat"/>
                <a:cs typeface="Montserrat"/>
                <a:sym typeface="Montserrat"/>
              </a:rPr>
              <a:t>Apportez votre pleine entièreté de soi et votre mentalité de débutant à </a:t>
            </a:r>
          </a:p>
          <a:p>
            <a:pPr algn="l" marL="380047" indent="-190024" lvl="1">
              <a:lnSpc>
                <a:spcPts val="3656"/>
              </a:lnSpc>
            </a:pPr>
            <a:r>
              <a:rPr lang="en-US" sz="2649">
                <a:solidFill>
                  <a:srgbClr val="000000"/>
                </a:solidFill>
                <a:latin typeface="Montserrat"/>
                <a:ea typeface="Montserrat"/>
                <a:cs typeface="Montserrat"/>
                <a:sym typeface="Montserrat"/>
              </a:rPr>
              <a:t>chaque session. </a:t>
            </a:r>
          </a:p>
          <a:p>
            <a:pPr algn="l" marL="200780" indent="-100390" lvl="1">
              <a:lnSpc>
                <a:spcPts val="1931"/>
              </a:lnSpc>
            </a:pPr>
          </a:p>
          <a:p>
            <a:pPr algn="l" marL="380047" indent="-190024" lvl="1">
              <a:lnSpc>
                <a:spcPts val="3656"/>
              </a:lnSpc>
              <a:buFont typeface="Arial"/>
              <a:buChar char="•"/>
            </a:pPr>
            <a:r>
              <a:rPr lang="en-US" sz="2649">
                <a:solidFill>
                  <a:srgbClr val="000000"/>
                </a:solidFill>
                <a:latin typeface="Montserrat"/>
                <a:ea typeface="Montserrat"/>
                <a:cs typeface="Montserrat"/>
                <a:sym typeface="Montserrat"/>
              </a:rPr>
              <a:t>Venez bien nourris et buvez assez d'eau.</a:t>
            </a:r>
          </a:p>
          <a:p>
            <a:pPr algn="l" marL="200780" indent="-100390" lvl="1">
              <a:lnSpc>
                <a:spcPts val="1931"/>
              </a:lnSpc>
            </a:pPr>
          </a:p>
          <a:p>
            <a:pPr algn="l" marL="380047" indent="-190024" lvl="1">
              <a:lnSpc>
                <a:spcPts val="3656"/>
              </a:lnSpc>
              <a:buFont typeface="Arial"/>
              <a:buChar char="•"/>
            </a:pPr>
            <a:r>
              <a:rPr lang="en-US" sz="2649">
                <a:solidFill>
                  <a:srgbClr val="000000"/>
                </a:solidFill>
                <a:latin typeface="Montserrat"/>
                <a:ea typeface="Montserrat"/>
                <a:cs typeface="Montserrat"/>
                <a:sym typeface="Montserrat"/>
              </a:rPr>
              <a:t>Gardez votre caméra allumée pour que tout le monde se sente en sécurité et </a:t>
            </a:r>
          </a:p>
          <a:p>
            <a:pPr algn="l" marL="380047" indent="-190024" lvl="1">
              <a:lnSpc>
                <a:spcPts val="3656"/>
              </a:lnSpc>
            </a:pPr>
            <a:r>
              <a:rPr lang="en-US" sz="2649">
                <a:solidFill>
                  <a:srgbClr val="000000"/>
                </a:solidFill>
                <a:latin typeface="Montserrat"/>
                <a:ea typeface="Montserrat"/>
                <a:cs typeface="Montserrat"/>
                <a:sym typeface="Montserrat"/>
              </a:rPr>
              <a:t>connecté. </a:t>
            </a:r>
          </a:p>
          <a:p>
            <a:pPr algn="l" marL="200780" indent="-100390" lvl="1">
              <a:lnSpc>
                <a:spcPts val="1931"/>
              </a:lnSpc>
            </a:pPr>
          </a:p>
          <a:p>
            <a:pPr algn="l" marL="380047" indent="-190024" lvl="1">
              <a:lnSpc>
                <a:spcPts val="3656"/>
              </a:lnSpc>
              <a:buFont typeface="Arial"/>
              <a:buChar char="•"/>
            </a:pPr>
            <a:r>
              <a:rPr lang="en-US" sz="2649">
                <a:solidFill>
                  <a:srgbClr val="000000"/>
                </a:solidFill>
                <a:latin typeface="Montserrat"/>
                <a:ea typeface="Montserrat"/>
                <a:cs typeface="Montserrat"/>
                <a:sym typeface="Montserrat"/>
              </a:rPr>
              <a:t>Soyez franc et honnête - écouter avec empathie. </a:t>
            </a:r>
          </a:p>
          <a:p>
            <a:pPr algn="l" marL="200780" indent="-100390" lvl="1">
              <a:lnSpc>
                <a:spcPts val="1931"/>
              </a:lnSpc>
            </a:pPr>
          </a:p>
          <a:p>
            <a:pPr algn="l" marL="380047" indent="-190024" lvl="1">
              <a:lnSpc>
                <a:spcPts val="3656"/>
              </a:lnSpc>
              <a:buFont typeface="Arial"/>
              <a:buChar char="•"/>
            </a:pPr>
            <a:r>
              <a:rPr lang="en-US" sz="2649">
                <a:solidFill>
                  <a:srgbClr val="000000"/>
                </a:solidFill>
                <a:latin typeface="Montserrat"/>
                <a:ea typeface="Montserrat"/>
                <a:cs typeface="Montserrat"/>
                <a:sym typeface="Montserrat"/>
              </a:rPr>
              <a:t>Soyez prêt à vous engager avec vos pairs.</a:t>
            </a:r>
          </a:p>
          <a:p>
            <a:pPr algn="l" marL="200780" indent="-100390" lvl="1">
              <a:lnSpc>
                <a:spcPts val="1931"/>
              </a:lnSpc>
            </a:pPr>
          </a:p>
          <a:p>
            <a:pPr algn="l" marL="380047" indent="-190024" lvl="1">
              <a:lnSpc>
                <a:spcPts val="3656"/>
              </a:lnSpc>
              <a:buFont typeface="Arial"/>
              <a:buChar char="•"/>
            </a:pPr>
            <a:r>
              <a:rPr lang="en-US" sz="2649">
                <a:solidFill>
                  <a:srgbClr val="000000"/>
                </a:solidFill>
                <a:latin typeface="Montserrat"/>
                <a:ea typeface="Montserrat"/>
                <a:cs typeface="Montserrat"/>
                <a:sym typeface="Montserrat"/>
              </a:rPr>
              <a:t>Éliminez les distractions externes.</a:t>
            </a:r>
          </a:p>
          <a:p>
            <a:pPr algn="l" marL="200780" indent="-100390" lvl="1">
              <a:lnSpc>
                <a:spcPts val="1931"/>
              </a:lnSpc>
            </a:pPr>
          </a:p>
          <a:p>
            <a:pPr algn="l" marL="380047" indent="-190024" lvl="1">
              <a:lnSpc>
                <a:spcPts val="3656"/>
              </a:lnSpc>
              <a:buFont typeface="Arial"/>
              <a:buChar char="•"/>
            </a:pPr>
            <a:r>
              <a:rPr lang="en-US" sz="2649">
                <a:solidFill>
                  <a:srgbClr val="000000"/>
                </a:solidFill>
                <a:latin typeface="Montserrat"/>
                <a:ea typeface="Montserrat"/>
                <a:cs typeface="Montserrat"/>
                <a:sym typeface="Montserrat"/>
              </a:rPr>
              <a:t>Ne pas activer votre microphone, sauf pour poser des questions et contribuer à la discussion.</a:t>
            </a:r>
          </a:p>
          <a:p>
            <a:pPr algn="l" marL="200780" indent="-100390" lvl="1">
              <a:lnSpc>
                <a:spcPts val="1931"/>
              </a:lnSpc>
            </a:pPr>
          </a:p>
          <a:p>
            <a:pPr algn="l" marL="380047" indent="-190024" lvl="1">
              <a:lnSpc>
                <a:spcPts val="3656"/>
              </a:lnSpc>
              <a:buFont typeface="Arial"/>
              <a:buChar char="•"/>
            </a:pPr>
            <a:r>
              <a:rPr lang="en-US" sz="2649">
                <a:solidFill>
                  <a:srgbClr val="000000"/>
                </a:solidFill>
                <a:latin typeface="Montserrat"/>
                <a:ea typeface="Montserrat"/>
                <a:cs typeface="Montserrat"/>
                <a:sym typeface="Montserrat"/>
              </a:rPr>
              <a:t>Soyez pleinement présent et assistez aux cinq semaines - pas de multitâche.</a:t>
            </a:r>
          </a:p>
        </p:txBody>
      </p:sp>
      <p:grpSp>
        <p:nvGrpSpPr>
          <p:cNvPr name="Group 8" id="8"/>
          <p:cNvGrpSpPr/>
          <p:nvPr/>
        </p:nvGrpSpPr>
        <p:grpSpPr>
          <a:xfrm rot="0">
            <a:off x="293000" y="841788"/>
            <a:ext cx="1830401" cy="1525966"/>
            <a:chOff x="0" y="0"/>
            <a:chExt cx="2440535" cy="2034621"/>
          </a:xfrm>
        </p:grpSpPr>
        <p:sp>
          <p:nvSpPr>
            <p:cNvPr name="Freeform 9" id="9"/>
            <p:cNvSpPr/>
            <p:nvPr/>
          </p:nvSpPr>
          <p:spPr>
            <a:xfrm flipH="false" flipV="false" rot="0">
              <a:off x="0" y="0"/>
              <a:ext cx="2440559" cy="2034667"/>
            </a:xfrm>
            <a:custGeom>
              <a:avLst/>
              <a:gdLst/>
              <a:ahLst/>
              <a:cxnLst/>
              <a:rect r="r" b="b" t="t" l="l"/>
              <a:pathLst>
                <a:path h="2034667" w="2440559">
                  <a:moveTo>
                    <a:pt x="0" y="0"/>
                  </a:moveTo>
                  <a:lnTo>
                    <a:pt x="2440559" y="0"/>
                  </a:lnTo>
                  <a:lnTo>
                    <a:pt x="2440559" y="2034667"/>
                  </a:lnTo>
                  <a:lnTo>
                    <a:pt x="0" y="2034667"/>
                  </a:lnTo>
                  <a:lnTo>
                    <a:pt x="0" y="0"/>
                  </a:lnTo>
                  <a:close/>
                </a:path>
              </a:pathLst>
            </a:custGeom>
            <a:blipFill>
              <a:blip r:embed="rId5"/>
              <a:stretch>
                <a:fillRect l="0" t="0" r="0" b="2"/>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sp>
        <p:nvSpPr>
          <p:cNvPr name="TextBox 4" id="4"/>
          <p:cNvSpPr txBox="true"/>
          <p:nvPr/>
        </p:nvSpPr>
        <p:spPr>
          <a:xfrm rot="0">
            <a:off x="2123393" y="410395"/>
            <a:ext cx="13329000" cy="3651903"/>
          </a:xfrm>
          <a:prstGeom prst="rect">
            <a:avLst/>
          </a:prstGeom>
        </p:spPr>
        <p:txBody>
          <a:bodyPr anchor="t" rtlCol="false" tIns="0" lIns="0" bIns="0" rIns="0">
            <a:spAutoFit/>
          </a:bodyPr>
          <a:lstStyle/>
          <a:p>
            <a:pPr algn="l">
              <a:lnSpc>
                <a:spcPts val="7318"/>
              </a:lnSpc>
            </a:pPr>
            <a:r>
              <a:rPr lang="en-US" sz="4998" spc="-199" b="true">
                <a:solidFill>
                  <a:srgbClr val="000000"/>
                </a:solidFill>
                <a:latin typeface="Montserrat Bold"/>
                <a:ea typeface="Montserrat Bold"/>
                <a:cs typeface="Montserrat Bold"/>
                <a:sym typeface="Montserrat Bold"/>
              </a:rPr>
              <a:t>Confiance: Renforcez votre état d'esprit pour réussir votre carrière et votre leadership</a:t>
            </a:r>
          </a:p>
          <a:p>
            <a:pPr algn="l">
              <a:lnSpc>
                <a:spcPts val="7318"/>
              </a:lnSpc>
            </a:pPr>
          </a:p>
        </p:txBody>
      </p:sp>
      <p:graphicFrame>
        <p:nvGraphicFramePr>
          <p:cNvPr name="Table 5" id="5"/>
          <p:cNvGraphicFramePr>
            <a:graphicFrameLocks noGrp="true"/>
          </p:cNvGraphicFramePr>
          <p:nvPr/>
        </p:nvGraphicFramePr>
        <p:xfrm>
          <a:off x="334009" y="3731250"/>
          <a:ext cx="17322800" cy="5054600"/>
        </p:xfrm>
        <a:graphic>
          <a:graphicData uri="http://schemas.openxmlformats.org/drawingml/2006/table">
            <a:tbl>
              <a:tblPr/>
              <a:tblGrid>
                <a:gridCol w="17322800"/>
              </a:tblGrid>
              <a:tr h="5054600">
                <a:tc>
                  <a:txBody>
                    <a:bodyPr anchor="t" rtlCol="false"/>
                    <a:lstStyle/>
                    <a:p>
                      <a:pPr algn="l">
                        <a:lnSpc>
                          <a:spcPts val="3300"/>
                        </a:lnSpc>
                        <a:defRPr/>
                      </a:pPr>
                      <a:r>
                        <a:rPr lang="en-US" sz="2750">
                          <a:solidFill>
                            <a:srgbClr val="000000"/>
                          </a:solidFill>
                          <a:latin typeface="Montserrat"/>
                          <a:ea typeface="Montserrat"/>
                          <a:cs typeface="Montserrat"/>
                          <a:sym typeface="Montserrat"/>
                        </a:rPr>
                        <a:t>« La confiance n’est pas quelque chose que l’on obtient une fois et qui </a:t>
                      </a:r>
                      <a:endParaRPr lang="en-US" sz="1100"/>
                    </a:p>
                    <a:p>
                      <a:pPr algn="l">
                        <a:lnSpc>
                          <a:spcPts val="3300"/>
                        </a:lnSpc>
                      </a:pPr>
                      <a:r>
                        <a:rPr lang="en-US" sz="2750">
                          <a:solidFill>
                            <a:srgbClr val="000000"/>
                          </a:solidFill>
                          <a:latin typeface="Montserrat"/>
                          <a:ea typeface="Montserrat"/>
                          <a:cs typeface="Montserrat"/>
                          <a:sym typeface="Montserrat"/>
                        </a:rPr>
                        <a:t>dure pour toujours. La confiance est comme un muscle : vous devez </a:t>
                      </a:r>
                    </a:p>
                    <a:p>
                      <a:pPr algn="l">
                        <a:lnSpc>
                          <a:spcPts val="3300"/>
                        </a:lnSpc>
                      </a:pPr>
                      <a:r>
                        <a:rPr lang="en-US" sz="2750">
                          <a:solidFill>
                            <a:srgbClr val="000000"/>
                          </a:solidFill>
                          <a:latin typeface="Montserrat"/>
                          <a:ea typeface="Montserrat"/>
                          <a:cs typeface="Montserrat"/>
                          <a:sym typeface="Montserrat"/>
                        </a:rPr>
                        <a:t>adopter des habitudes qui rehaussent la confiance chaque jour pour </a:t>
                      </a:r>
                    </a:p>
                    <a:p>
                      <a:pPr algn="l">
                        <a:lnSpc>
                          <a:spcPts val="3300"/>
                        </a:lnSpc>
                      </a:pPr>
                      <a:r>
                        <a:rPr lang="en-US" sz="2750">
                          <a:solidFill>
                            <a:srgbClr val="000000"/>
                          </a:solidFill>
                          <a:latin typeface="Montserrat"/>
                          <a:ea typeface="Montserrat"/>
                          <a:cs typeface="Montserrat"/>
                          <a:sym typeface="Montserrat"/>
                        </a:rPr>
                        <a:t>garder ce muscle fort.  »</a:t>
                      </a:r>
                    </a:p>
                    <a:p>
                      <a:pPr algn="l">
                        <a:lnSpc>
                          <a:spcPts val="3300"/>
                        </a:lnSpc>
                      </a:pPr>
                      <a:r>
                        <a:rPr lang="en-US" b="true" sz="2750">
                          <a:solidFill>
                            <a:srgbClr val="000000"/>
                          </a:solidFill>
                          <a:latin typeface="Montserrat Bold"/>
                          <a:ea typeface="Montserrat Bold"/>
                          <a:cs typeface="Montserrat Bold"/>
                          <a:sym typeface="Montserrat Bold"/>
                        </a:rPr>
                        <a:t>Louisa Jewell, fondatrice de l’Association canadienne de psychologie </a:t>
                      </a:r>
                    </a:p>
                    <a:p>
                      <a:pPr algn="l">
                        <a:lnSpc>
                          <a:spcPts val="3300"/>
                        </a:lnSpc>
                      </a:pPr>
                      <a:r>
                        <a:rPr lang="en-US" b="true" sz="2750">
                          <a:solidFill>
                            <a:srgbClr val="000000"/>
                          </a:solidFill>
                          <a:latin typeface="Montserrat Bold"/>
                          <a:ea typeface="Montserrat Bold"/>
                          <a:cs typeface="Montserrat Bold"/>
                          <a:sym typeface="Montserrat Bold"/>
                        </a:rPr>
                        <a:t>positive et auteure de Wire Your Brain for Confidence : The Science of Conquering Self-doubt.</a:t>
                      </a:r>
                    </a:p>
                    <a:p>
                      <a:pPr algn="l">
                        <a:lnSpc>
                          <a:spcPts val="1931"/>
                        </a:lnSpc>
                      </a:pPr>
                    </a:p>
                    <a:p>
                      <a:pPr algn="l">
                        <a:lnSpc>
                          <a:spcPts val="3300"/>
                        </a:lnSpc>
                      </a:pPr>
                      <a:r>
                        <a:rPr lang="en-US" sz="2750">
                          <a:solidFill>
                            <a:srgbClr val="000000"/>
                          </a:solidFill>
                          <a:latin typeface="Montserrat"/>
                          <a:ea typeface="Montserrat"/>
                          <a:cs typeface="Montserrat"/>
                          <a:sym typeface="Montserrat"/>
                        </a:rPr>
                        <a:t>« Les gens qui réussissent ont peur, ils ont des doutes, et ils ont des inquiétudes. Mais ils ne laissent pas ces sentiments les arrêter. »</a:t>
                      </a:r>
                    </a:p>
                    <a:p>
                      <a:pPr algn="l">
                        <a:lnSpc>
                          <a:spcPts val="3300"/>
                        </a:lnSpc>
                      </a:pPr>
                      <a:r>
                        <a:rPr lang="en-US" b="true" sz="2750">
                          <a:solidFill>
                            <a:srgbClr val="000000"/>
                          </a:solidFill>
                          <a:latin typeface="Montserrat Bold"/>
                          <a:ea typeface="Montserrat Bold"/>
                          <a:cs typeface="Montserrat Bold"/>
                          <a:sym typeface="Montserrat Bold"/>
                        </a:rPr>
                        <a:t>T. Harv Eker, auteur du livre Secrets of the Millionaire Mind.</a:t>
                      </a:r>
                    </a:p>
                  </a:txBody>
                  <a:tcPr marL="126650" marR="126650" marT="126650" marB="126650" anchor="t">
                    <a:lnL cmpd="sng" algn="ctr" cap="flat" w="19475">
                      <a:solidFill>
                        <a:srgbClr val="000000"/>
                      </a:solidFill>
                      <a:prstDash val="solid"/>
                      <a:round/>
                      <a:headEnd type="none" w="med" len="med"/>
                      <a:tailEnd type="none" w="med" len="med"/>
                    </a:lnL>
                    <a:lnR cmpd="sng" algn="ctr" cap="flat" w="19475">
                      <a:solidFill>
                        <a:srgbClr val="000000"/>
                      </a:solidFill>
                      <a:prstDash val="solid"/>
                      <a:round/>
                      <a:headEnd type="none" w="med" len="med"/>
                      <a:tailEnd type="none" w="med" len="med"/>
                    </a:lnR>
                    <a:lnT cmpd="sng" algn="ctr" cap="flat" w="19475">
                      <a:solidFill>
                        <a:srgbClr val="000000"/>
                      </a:solidFill>
                      <a:prstDash val="solid"/>
                      <a:round/>
                      <a:headEnd type="none" w="med" len="med"/>
                      <a:tailEnd type="none" w="med" len="med"/>
                    </a:lnT>
                    <a:lnB cmpd="sng" algn="ctr" cap="flat" w="19475">
                      <a:solidFill>
                        <a:srgbClr val="000000"/>
                      </a:solidFill>
                      <a:prstDash val="solid"/>
                      <a:round/>
                      <a:headEnd type="none" w="med" len="med"/>
                      <a:tailEnd type="none" w="med" len="med"/>
                    </a:lnB>
                  </a:tcPr>
                </a:tc>
              </a:tr>
            </a:tbl>
          </a:graphicData>
        </a:graphic>
      </p:graphicFrame>
      <p:grpSp>
        <p:nvGrpSpPr>
          <p:cNvPr name="Group 6" id="6"/>
          <p:cNvGrpSpPr/>
          <p:nvPr/>
        </p:nvGrpSpPr>
        <p:grpSpPr>
          <a:xfrm rot="0">
            <a:off x="293000" y="613188"/>
            <a:ext cx="1830401" cy="1525966"/>
            <a:chOff x="0" y="0"/>
            <a:chExt cx="2440535" cy="2034621"/>
          </a:xfrm>
        </p:grpSpPr>
        <p:sp>
          <p:nvSpPr>
            <p:cNvPr name="Freeform 7" id="7"/>
            <p:cNvSpPr/>
            <p:nvPr/>
          </p:nvSpPr>
          <p:spPr>
            <a:xfrm flipH="false" flipV="false" rot="0">
              <a:off x="0" y="0"/>
              <a:ext cx="2440559" cy="2034667"/>
            </a:xfrm>
            <a:custGeom>
              <a:avLst/>
              <a:gdLst/>
              <a:ahLst/>
              <a:cxnLst/>
              <a:rect r="r" b="b" t="t" l="l"/>
              <a:pathLst>
                <a:path h="2034667" w="2440559">
                  <a:moveTo>
                    <a:pt x="0" y="0"/>
                  </a:moveTo>
                  <a:lnTo>
                    <a:pt x="2440559" y="0"/>
                  </a:lnTo>
                  <a:lnTo>
                    <a:pt x="2440559" y="2034667"/>
                  </a:lnTo>
                  <a:lnTo>
                    <a:pt x="0" y="2034667"/>
                  </a:lnTo>
                  <a:lnTo>
                    <a:pt x="0" y="0"/>
                  </a:lnTo>
                  <a:close/>
                </a:path>
              </a:pathLst>
            </a:custGeom>
            <a:blipFill>
              <a:blip r:embed="rId4"/>
              <a:stretch>
                <a:fillRect l="0" t="0" r="0" b="2"/>
              </a:stretch>
            </a:blipFill>
          </p:spPr>
        </p:sp>
      </p:grpSp>
      <p:grpSp>
        <p:nvGrpSpPr>
          <p:cNvPr name="Group 8" id="8"/>
          <p:cNvGrpSpPr/>
          <p:nvPr/>
        </p:nvGrpSpPr>
        <p:grpSpPr>
          <a:xfrm rot="0">
            <a:off x="13239116" y="1501150"/>
            <a:ext cx="4714875" cy="5066750"/>
            <a:chOff x="0" y="0"/>
            <a:chExt cx="6286500" cy="6755667"/>
          </a:xfrm>
        </p:grpSpPr>
        <p:sp>
          <p:nvSpPr>
            <p:cNvPr name="Freeform 9" id="9"/>
            <p:cNvSpPr/>
            <p:nvPr/>
          </p:nvSpPr>
          <p:spPr>
            <a:xfrm flipH="false" flipV="false" rot="0">
              <a:off x="0" y="0"/>
              <a:ext cx="6286500" cy="6755638"/>
            </a:xfrm>
            <a:custGeom>
              <a:avLst/>
              <a:gdLst/>
              <a:ahLst/>
              <a:cxnLst/>
              <a:rect r="r" b="b" t="t" l="l"/>
              <a:pathLst>
                <a:path h="6755638" w="6286500">
                  <a:moveTo>
                    <a:pt x="0" y="0"/>
                  </a:moveTo>
                  <a:lnTo>
                    <a:pt x="6286500" y="0"/>
                  </a:lnTo>
                  <a:lnTo>
                    <a:pt x="6286500" y="6755638"/>
                  </a:lnTo>
                  <a:lnTo>
                    <a:pt x="0" y="6755638"/>
                  </a:lnTo>
                  <a:lnTo>
                    <a:pt x="0" y="0"/>
                  </a:lnTo>
                  <a:close/>
                </a:path>
              </a:pathLst>
            </a:custGeom>
            <a:blipFill>
              <a:blip r:embed="rId5"/>
              <a:stretch>
                <a:fillRect l="-6400" t="0" r="-4462" b="2489"/>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grpSp>
        <p:nvGrpSpPr>
          <p:cNvPr name="Group 4" id="4"/>
          <p:cNvGrpSpPr/>
          <p:nvPr/>
        </p:nvGrpSpPr>
        <p:grpSpPr>
          <a:xfrm rot="0">
            <a:off x="5169477" y="-350693"/>
            <a:ext cx="7949045" cy="1937402"/>
            <a:chOff x="0" y="0"/>
            <a:chExt cx="10598727" cy="2583203"/>
          </a:xfrm>
        </p:grpSpPr>
        <p:sp>
          <p:nvSpPr>
            <p:cNvPr name="Freeform 5" id="5"/>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4"/>
              <a:stretch>
                <a:fillRect l="0" t="-53599" r="0" b="-53600"/>
              </a:stretch>
            </a:blipFill>
          </p:spPr>
        </p:sp>
      </p:grpSp>
      <p:sp>
        <p:nvSpPr>
          <p:cNvPr name="TextBox 6" id="6"/>
          <p:cNvSpPr txBox="true"/>
          <p:nvPr/>
        </p:nvSpPr>
        <p:spPr>
          <a:xfrm rot="0">
            <a:off x="375278" y="1423680"/>
            <a:ext cx="7525200" cy="1147122"/>
          </a:xfrm>
          <a:prstGeom prst="rect">
            <a:avLst/>
          </a:prstGeom>
        </p:spPr>
        <p:txBody>
          <a:bodyPr anchor="t" rtlCol="false" tIns="0" lIns="0" bIns="0" rIns="0">
            <a:spAutoFit/>
          </a:bodyPr>
          <a:lstStyle/>
          <a:p>
            <a:pPr algn="l">
              <a:lnSpc>
                <a:spcPts val="4347"/>
              </a:lnSpc>
            </a:pPr>
            <a:r>
              <a:rPr lang="en-US" b="true" sz="3150">
                <a:solidFill>
                  <a:srgbClr val="000000"/>
                </a:solidFill>
                <a:latin typeface="Arial MT Pro Bold"/>
                <a:ea typeface="Arial MT Pro Bold"/>
                <a:cs typeface="Arial MT Pro Bold"/>
                <a:sym typeface="Arial MT Pro Bold"/>
              </a:rPr>
              <a:t>1. Arrivée : Échauffement et début de</a:t>
            </a:r>
          </a:p>
          <a:p>
            <a:pPr algn="l">
              <a:lnSpc>
                <a:spcPts val="4355"/>
              </a:lnSpc>
            </a:pPr>
            <a:r>
              <a:rPr lang="en-US" b="true" sz="3156">
                <a:solidFill>
                  <a:srgbClr val="000000"/>
                </a:solidFill>
                <a:latin typeface="Montserrat Bold"/>
                <a:ea typeface="Montserrat Bold"/>
                <a:cs typeface="Montserrat Bold"/>
                <a:sym typeface="Montserrat Bold"/>
              </a:rPr>
              <a:t>(10 minutes)</a:t>
            </a:r>
          </a:p>
        </p:txBody>
      </p:sp>
      <p:grpSp>
        <p:nvGrpSpPr>
          <p:cNvPr name="Group 7" id="7"/>
          <p:cNvGrpSpPr/>
          <p:nvPr/>
        </p:nvGrpSpPr>
        <p:grpSpPr>
          <a:xfrm rot="0">
            <a:off x="3004190" y="2086031"/>
            <a:ext cx="361446" cy="476673"/>
            <a:chOff x="0" y="0"/>
            <a:chExt cx="481928" cy="635564"/>
          </a:xfrm>
        </p:grpSpPr>
        <p:sp>
          <p:nvSpPr>
            <p:cNvPr name="Freeform 8" id="8"/>
            <p:cNvSpPr/>
            <p:nvPr/>
          </p:nvSpPr>
          <p:spPr>
            <a:xfrm flipH="false" flipV="false" rot="0">
              <a:off x="0" y="0"/>
              <a:ext cx="481965" cy="635508"/>
            </a:xfrm>
            <a:custGeom>
              <a:avLst/>
              <a:gdLst/>
              <a:ahLst/>
              <a:cxnLst/>
              <a:rect r="r" b="b" t="t" l="l"/>
              <a:pathLst>
                <a:path h="635508" w="481965">
                  <a:moveTo>
                    <a:pt x="0" y="0"/>
                  </a:moveTo>
                  <a:lnTo>
                    <a:pt x="481965" y="0"/>
                  </a:lnTo>
                  <a:lnTo>
                    <a:pt x="481965" y="635508"/>
                  </a:lnTo>
                  <a:lnTo>
                    <a:pt x="0" y="635508"/>
                  </a:lnTo>
                  <a:lnTo>
                    <a:pt x="0" y="0"/>
                  </a:lnTo>
                  <a:close/>
                </a:path>
              </a:pathLst>
            </a:custGeom>
            <a:blipFill>
              <a:blip r:embed="rId5"/>
              <a:stretch>
                <a:fillRect l="0" t="0" r="7" b="-8"/>
              </a:stretch>
            </a:blipFill>
          </p:spPr>
        </p:sp>
      </p:grpSp>
      <p:graphicFrame>
        <p:nvGraphicFramePr>
          <p:cNvPr name="Table 9" id="9"/>
          <p:cNvGraphicFramePr>
            <a:graphicFrameLocks noGrp="true"/>
          </p:cNvGraphicFramePr>
          <p:nvPr/>
        </p:nvGraphicFramePr>
        <p:xfrm>
          <a:off x="375278" y="8275082"/>
          <a:ext cx="17449800" cy="1816181"/>
        </p:xfrm>
        <a:graphic>
          <a:graphicData uri="http://schemas.openxmlformats.org/drawingml/2006/table">
            <a:tbl>
              <a:tblPr/>
              <a:tblGrid>
                <a:gridCol w="17449800"/>
              </a:tblGrid>
              <a:tr h="1816181">
                <a:tc>
                  <a:txBody>
                    <a:bodyPr anchor="t" rtlCol="false"/>
                    <a:lstStyle/>
                    <a:p>
                      <a:pPr algn="ctr">
                        <a:lnSpc>
                          <a:spcPts val="3104"/>
                        </a:lnSpc>
                        <a:defRPr/>
                      </a:pPr>
                      <a:r>
                        <a:rPr lang="en-US" b="true" sz="2250">
                          <a:solidFill>
                            <a:srgbClr val="000000"/>
                          </a:solidFill>
                          <a:latin typeface="Montserrat Bold"/>
                          <a:ea typeface="Montserrat Bold"/>
                          <a:cs typeface="Montserrat Bold"/>
                          <a:sym typeface="Montserrat Bold"/>
                        </a:rPr>
                        <a:t>Moment complice</a:t>
                      </a:r>
                      <a:endParaRPr lang="en-US" sz="1100"/>
                    </a:p>
                    <a:p>
                      <a:pPr algn="ctr">
                        <a:lnSpc>
                          <a:spcPts val="1931"/>
                        </a:lnSpc>
                      </a:pPr>
                    </a:p>
                    <a:p>
                      <a:pPr algn="ctr">
                        <a:lnSpc>
                          <a:spcPts val="2277"/>
                        </a:lnSpc>
                      </a:pPr>
                      <a:r>
                        <a:rPr lang="en-US" sz="1650">
                          <a:solidFill>
                            <a:srgbClr val="000000"/>
                          </a:solidFill>
                          <a:latin typeface="Montserrat"/>
                          <a:ea typeface="Montserrat"/>
                          <a:cs typeface="Montserrat"/>
                          <a:sym typeface="Montserrat"/>
                        </a:rPr>
                        <a:t>Ra</a:t>
                      </a:r>
                      <a:r>
                        <a:rPr lang="en-US" sz="1650">
                          <a:solidFill>
                            <a:srgbClr val="000000"/>
                          </a:solidFill>
                          <a:latin typeface="Montserrat"/>
                          <a:ea typeface="Montserrat"/>
                          <a:cs typeface="Montserrat"/>
                          <a:sym typeface="Montserrat"/>
                        </a:rPr>
                        <a:t>contez quelque chose dont vous êtes fier, peu importe que ce soit banal ou d’envergure. Cela peut être au travail ou dans votre vie personnelle.</a:t>
                      </a:r>
                    </a:p>
                    <a:p>
                      <a:pPr algn="ctr">
                        <a:lnSpc>
                          <a:spcPts val="2277"/>
                        </a:lnSpc>
                      </a:pPr>
                      <a:r>
                        <a:rPr lang="en-US" sz="1650">
                          <a:solidFill>
                            <a:srgbClr val="000000"/>
                          </a:solidFill>
                          <a:latin typeface="Montserrat"/>
                          <a:ea typeface="Montserrat"/>
                          <a:cs typeface="Montserrat"/>
                          <a:sym typeface="Montserrat"/>
                        </a:rPr>
                        <a:t>(10 secondes par membre)</a:t>
                      </a:r>
                    </a:p>
                  </a:txBody>
                  <a:tcPr marL="190500" marR="190500" marT="190500" marB="19050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9525">
                      <a:solidFill>
                        <a:srgbClr val="000000"/>
                      </a:solidFill>
                      <a:prstDash val="solid"/>
                      <a:round/>
                      <a:headEnd type="none" w="med" len="med"/>
                      <a:tailEnd type="none" w="med" len="med"/>
                    </a:lnT>
                    <a:lnB cmpd="sng" algn="ctr" cap="flat" w="9525">
                      <a:solidFill>
                        <a:srgbClr val="000000"/>
                      </a:solidFill>
                      <a:prstDash val="solid"/>
                      <a:round/>
                      <a:headEnd type="none" w="med" len="med"/>
                      <a:tailEnd type="none" w="med" len="med"/>
                    </a:lnB>
                  </a:tcPr>
                </a:tc>
              </a:tr>
            </a:tbl>
          </a:graphicData>
        </a:graphic>
      </p:graphicFrame>
      <p:grpSp>
        <p:nvGrpSpPr>
          <p:cNvPr name="Group 10" id="10"/>
          <p:cNvGrpSpPr/>
          <p:nvPr/>
        </p:nvGrpSpPr>
        <p:grpSpPr>
          <a:xfrm rot="0">
            <a:off x="3521323" y="5208834"/>
            <a:ext cx="11161191" cy="2985619"/>
            <a:chOff x="0" y="0"/>
            <a:chExt cx="14881588" cy="3980825"/>
          </a:xfrm>
        </p:grpSpPr>
        <p:sp>
          <p:nvSpPr>
            <p:cNvPr name="Freeform 11" id="11"/>
            <p:cNvSpPr/>
            <p:nvPr/>
          </p:nvSpPr>
          <p:spPr>
            <a:xfrm flipH="false" flipV="false" rot="0">
              <a:off x="0" y="0"/>
              <a:ext cx="14881606" cy="3980815"/>
            </a:xfrm>
            <a:custGeom>
              <a:avLst/>
              <a:gdLst/>
              <a:ahLst/>
              <a:cxnLst/>
              <a:rect r="r" b="b" t="t" l="l"/>
              <a:pathLst>
                <a:path h="3980815" w="14881606">
                  <a:moveTo>
                    <a:pt x="0" y="0"/>
                  </a:moveTo>
                  <a:lnTo>
                    <a:pt x="14881606" y="0"/>
                  </a:lnTo>
                  <a:lnTo>
                    <a:pt x="14881606" y="3980815"/>
                  </a:lnTo>
                  <a:lnTo>
                    <a:pt x="0" y="3980815"/>
                  </a:lnTo>
                  <a:lnTo>
                    <a:pt x="0" y="0"/>
                  </a:lnTo>
                  <a:close/>
                </a:path>
              </a:pathLst>
            </a:custGeom>
            <a:blipFill>
              <a:blip r:embed="rId6"/>
              <a:stretch>
                <a:fillRect l="0" t="-31" r="0" b="-31"/>
              </a:stretch>
            </a:blipFill>
          </p:spPr>
        </p:sp>
      </p:grpSp>
      <p:sp>
        <p:nvSpPr>
          <p:cNvPr name="TextBox 12" id="12"/>
          <p:cNvSpPr txBox="true"/>
          <p:nvPr/>
        </p:nvSpPr>
        <p:spPr>
          <a:xfrm rot="0">
            <a:off x="375278" y="4182831"/>
            <a:ext cx="17537400" cy="991004"/>
          </a:xfrm>
          <a:prstGeom prst="rect">
            <a:avLst/>
          </a:prstGeom>
        </p:spPr>
        <p:txBody>
          <a:bodyPr anchor="t" rtlCol="false" tIns="0" lIns="0" bIns="0" rIns="0">
            <a:spAutoFit/>
          </a:bodyPr>
          <a:lstStyle/>
          <a:p>
            <a:pPr algn="ctr">
              <a:lnSpc>
                <a:spcPts val="4000"/>
              </a:lnSpc>
            </a:pPr>
            <a:r>
              <a:rPr lang="en-US" b="true" sz="2899">
                <a:solidFill>
                  <a:srgbClr val="000000"/>
                </a:solidFill>
                <a:latin typeface="Montserrat Medium"/>
                <a:ea typeface="Montserrat Medium"/>
                <a:cs typeface="Montserrat Medium"/>
                <a:sym typeface="Montserrat Medium"/>
              </a:rPr>
              <a:t> La confiance est renforcée par l’action, la communauté et la croyance que les autres placent en vous.</a:t>
            </a:r>
          </a:p>
        </p:txBody>
      </p:sp>
      <p:sp>
        <p:nvSpPr>
          <p:cNvPr name="TextBox 13" id="13"/>
          <p:cNvSpPr txBox="true"/>
          <p:nvPr/>
        </p:nvSpPr>
        <p:spPr>
          <a:xfrm rot="0">
            <a:off x="375274" y="2725600"/>
            <a:ext cx="3305100" cy="939150"/>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1.1 Bienvenue</a:t>
            </a:r>
          </a:p>
          <a:p>
            <a:pPr algn="l">
              <a:lnSpc>
                <a:spcPts val="2897"/>
              </a:lnSpc>
            </a:pPr>
            <a:r>
              <a:rPr lang="en-US" b="true" sz="2100">
                <a:solidFill>
                  <a:srgbClr val="000000"/>
                </a:solidFill>
                <a:latin typeface="Montserrat Bold"/>
                <a:ea typeface="Montserrat Bold"/>
                <a:cs typeface="Montserrat Bold"/>
                <a:sym typeface="Montserrat Bold"/>
              </a:rPr>
              <a:t>(1 minute)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0" t="-39051" r="0" b="-39051"/>
              </a:stretch>
            </a:blipFill>
          </p:spPr>
        </p:sp>
      </p:grpSp>
      <p:sp>
        <p:nvSpPr>
          <p:cNvPr name="TextBox 4" id="4"/>
          <p:cNvSpPr txBox="true"/>
          <p:nvPr/>
        </p:nvSpPr>
        <p:spPr>
          <a:xfrm rot="0">
            <a:off x="717797" y="2635742"/>
            <a:ext cx="16381800" cy="6371867"/>
          </a:xfrm>
          <a:prstGeom prst="rect">
            <a:avLst/>
          </a:prstGeom>
        </p:spPr>
        <p:txBody>
          <a:bodyPr anchor="t" rtlCol="false" tIns="0" lIns="0" bIns="0" rIns="0">
            <a:spAutoFit/>
          </a:bodyPr>
          <a:lstStyle/>
          <a:p>
            <a:pPr algn="l">
              <a:lnSpc>
                <a:spcPts val="6346"/>
              </a:lnSpc>
            </a:pPr>
            <a:r>
              <a:rPr lang="en-US" sz="4599" b="true">
                <a:solidFill>
                  <a:srgbClr val="000000"/>
                </a:solidFill>
                <a:latin typeface="Montserrat Bold"/>
                <a:ea typeface="Montserrat Bold"/>
                <a:cs typeface="Montserrat Bold"/>
                <a:sym typeface="Montserrat Bold"/>
              </a:rPr>
              <a:t>Ligne d’éc</a:t>
            </a:r>
            <a:r>
              <a:rPr lang="en-US" sz="4599" b="true">
                <a:solidFill>
                  <a:srgbClr val="000000"/>
                </a:solidFill>
                <a:latin typeface="Montserrat Bold"/>
                <a:ea typeface="Montserrat Bold"/>
                <a:cs typeface="Montserrat Bold"/>
                <a:sym typeface="Montserrat Bold"/>
              </a:rPr>
              <a:t>oute d’espoir pour le mieux-être</a:t>
            </a:r>
          </a:p>
          <a:p>
            <a:pPr algn="l">
              <a:lnSpc>
                <a:spcPts val="6346"/>
              </a:lnSpc>
            </a:pPr>
            <a:r>
              <a:rPr lang="en-US" sz="4599">
                <a:solidFill>
                  <a:srgbClr val="000000"/>
                </a:solidFill>
                <a:latin typeface="Montserrat"/>
                <a:ea typeface="Montserrat"/>
                <a:cs typeface="Montserrat"/>
                <a:sym typeface="Montserrat"/>
              </a:rPr>
              <a:t>1-855-242-3310</a:t>
            </a:r>
          </a:p>
          <a:p>
            <a:pPr algn="l">
              <a:lnSpc>
                <a:spcPts val="6346"/>
              </a:lnSpc>
            </a:pPr>
          </a:p>
          <a:p>
            <a:pPr algn="l">
              <a:lnSpc>
                <a:spcPts val="6346"/>
              </a:lnSpc>
            </a:pPr>
            <a:r>
              <a:rPr lang="en-US" sz="4599" b="true">
                <a:solidFill>
                  <a:srgbClr val="000000"/>
                </a:solidFill>
                <a:latin typeface="Montserrat Bold"/>
                <a:ea typeface="Montserrat Bold"/>
                <a:cs typeface="Montserrat Bold"/>
                <a:sym typeface="Montserrat Bold"/>
              </a:rPr>
              <a:t>Progam</a:t>
            </a:r>
            <a:r>
              <a:rPr lang="en-US" sz="4599" b="true">
                <a:solidFill>
                  <a:srgbClr val="000000"/>
                </a:solidFill>
                <a:latin typeface="Montserrat Bold"/>
                <a:ea typeface="Montserrat Bold"/>
                <a:cs typeface="Montserrat Bold"/>
                <a:sym typeface="Montserrat Bold"/>
              </a:rPr>
              <a:t>me d’aide aux employés (PAE)</a:t>
            </a:r>
          </a:p>
          <a:p>
            <a:pPr algn="l">
              <a:lnSpc>
                <a:spcPts val="6346"/>
              </a:lnSpc>
            </a:pPr>
            <a:r>
              <a:rPr lang="en-US" sz="4599">
                <a:solidFill>
                  <a:srgbClr val="000000"/>
                </a:solidFill>
                <a:latin typeface="Montserrat"/>
                <a:ea typeface="Montserrat"/>
                <a:cs typeface="Montserrat"/>
                <a:sym typeface="Montserrat"/>
              </a:rPr>
              <a:t>Sans frais : 1-800-268-7708</a:t>
            </a:r>
          </a:p>
          <a:p>
            <a:pPr algn="l">
              <a:lnSpc>
                <a:spcPts val="6346"/>
              </a:lnSpc>
            </a:pPr>
          </a:p>
          <a:p>
            <a:pPr algn="l">
              <a:lnSpc>
                <a:spcPts val="6346"/>
              </a:lnSpc>
            </a:pPr>
            <a:r>
              <a:rPr lang="en-US" sz="4599" b="true">
                <a:solidFill>
                  <a:srgbClr val="000000"/>
                </a:solidFill>
                <a:latin typeface="Montserrat Bold"/>
                <a:ea typeface="Montserrat Bold"/>
                <a:cs typeface="Montserrat Bold"/>
                <a:sym typeface="Montserrat Bold"/>
              </a:rPr>
              <a:t>P</a:t>
            </a:r>
            <a:r>
              <a:rPr lang="en-US" sz="4599" b="true">
                <a:solidFill>
                  <a:srgbClr val="000000"/>
                </a:solidFill>
                <a:latin typeface="Montserrat Bold"/>
                <a:ea typeface="Montserrat Bold"/>
                <a:cs typeface="Montserrat Bold"/>
                <a:sym typeface="Montserrat Bold"/>
              </a:rPr>
              <a:t>our les personnes sourdes ou malentendantes : </a:t>
            </a:r>
          </a:p>
          <a:p>
            <a:pPr algn="l">
              <a:lnSpc>
                <a:spcPts val="6346"/>
              </a:lnSpc>
            </a:pPr>
            <a:r>
              <a:rPr lang="en-US" sz="4599">
                <a:solidFill>
                  <a:srgbClr val="000000"/>
                </a:solidFill>
                <a:latin typeface="Montserrat"/>
                <a:ea typeface="Montserrat"/>
                <a:cs typeface="Montserrat"/>
                <a:sym typeface="Montserrat"/>
              </a:rPr>
              <a:t>1-800-567-5803</a:t>
            </a:r>
          </a:p>
        </p:txBody>
      </p:sp>
      <p:grpSp>
        <p:nvGrpSpPr>
          <p:cNvPr name="Group 5" id="5"/>
          <p:cNvGrpSpPr/>
          <p:nvPr/>
        </p:nvGrpSpPr>
        <p:grpSpPr>
          <a:xfrm rot="0">
            <a:off x="17099534" y="0"/>
            <a:ext cx="1188466" cy="990786"/>
            <a:chOff x="0" y="0"/>
            <a:chExt cx="1584621" cy="1321048"/>
          </a:xfrm>
        </p:grpSpPr>
        <p:sp>
          <p:nvSpPr>
            <p:cNvPr name="Freeform 6" id="6"/>
            <p:cNvSpPr/>
            <p:nvPr/>
          </p:nvSpPr>
          <p:spPr>
            <a:xfrm flipH="false" flipV="false" rot="0">
              <a:off x="0" y="0"/>
              <a:ext cx="1584579" cy="1321054"/>
            </a:xfrm>
            <a:custGeom>
              <a:avLst/>
              <a:gdLst/>
              <a:ahLst/>
              <a:cxnLst/>
              <a:rect r="r" b="b" t="t" l="l"/>
              <a:pathLst>
                <a:path h="1321054" w="1584579">
                  <a:moveTo>
                    <a:pt x="0" y="0"/>
                  </a:moveTo>
                  <a:lnTo>
                    <a:pt x="1584579" y="0"/>
                  </a:lnTo>
                  <a:lnTo>
                    <a:pt x="1584579" y="1321054"/>
                  </a:lnTo>
                  <a:lnTo>
                    <a:pt x="0" y="1321054"/>
                  </a:lnTo>
                  <a:lnTo>
                    <a:pt x="0" y="0"/>
                  </a:lnTo>
                  <a:close/>
                </a:path>
              </a:pathLst>
            </a:custGeom>
            <a:blipFill>
              <a:blip r:embed="rId4"/>
              <a:stretch>
                <a:fillRect l="0" t="0" r="-2" b="0"/>
              </a:stretch>
            </a:blipFill>
          </p:spPr>
        </p:sp>
      </p:grpSp>
      <p:sp>
        <p:nvSpPr>
          <p:cNvPr name="TextBox 7" id="7"/>
          <p:cNvSpPr txBox="true"/>
          <p:nvPr/>
        </p:nvSpPr>
        <p:spPr>
          <a:xfrm rot="0">
            <a:off x="483118" y="1462884"/>
            <a:ext cx="6736172" cy="957194"/>
          </a:xfrm>
          <a:prstGeom prst="rect">
            <a:avLst/>
          </a:prstGeom>
        </p:spPr>
        <p:txBody>
          <a:bodyPr anchor="t" rtlCol="false" tIns="0" lIns="0" bIns="0" rIns="0">
            <a:spAutoFit/>
          </a:bodyPr>
          <a:lstStyle/>
          <a:p>
            <a:pPr algn="l">
              <a:lnSpc>
                <a:spcPts val="4355"/>
              </a:lnSpc>
            </a:pPr>
            <a:r>
              <a:rPr lang="en-US" b="true" sz="3156">
                <a:solidFill>
                  <a:srgbClr val="000000"/>
                </a:solidFill>
                <a:latin typeface="Montserrat Bold"/>
                <a:ea typeface="Montserrat Bold"/>
                <a:cs typeface="Montserrat Bold"/>
                <a:sym typeface="Montserrat Bold"/>
              </a:rPr>
              <a:t>1.2 Votre santé est primordiale</a:t>
            </a:r>
          </a:p>
          <a:p>
            <a:pPr algn="l">
              <a:lnSpc>
                <a:spcPts val="3528"/>
              </a:lnSpc>
            </a:pPr>
            <a:r>
              <a:rPr lang="en-US" b="true" sz="2100">
                <a:solidFill>
                  <a:srgbClr val="000000"/>
                </a:solidFill>
                <a:latin typeface="Montserrat Bold"/>
                <a:ea typeface="Montserrat Bold"/>
                <a:cs typeface="Montserrat Bold"/>
                <a:sym typeface="Montserrat Bold"/>
              </a:rPr>
              <a:t>(1 minute)</a:t>
            </a:r>
          </a:p>
        </p:txBody>
      </p:sp>
      <p:grpSp>
        <p:nvGrpSpPr>
          <p:cNvPr name="Group 8" id="8"/>
          <p:cNvGrpSpPr/>
          <p:nvPr/>
        </p:nvGrpSpPr>
        <p:grpSpPr>
          <a:xfrm rot="0">
            <a:off x="5169477" y="-350693"/>
            <a:ext cx="7949045" cy="1937402"/>
            <a:chOff x="0" y="0"/>
            <a:chExt cx="10598727" cy="2583203"/>
          </a:xfrm>
        </p:grpSpPr>
        <p:sp>
          <p:nvSpPr>
            <p:cNvPr name="Freeform 9" id="9"/>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5"/>
              <a:stretch>
                <a:fillRect l="0" t="-53599" r="0" b="-53600"/>
              </a:stretch>
            </a:blipFill>
          </p:spPr>
        </p:sp>
      </p:grpSp>
      <p:pic>
        <p:nvPicPr>
          <p:cNvPr name="Picture 10" id="10"/>
          <p:cNvPicPr>
            <a:picLocks noChangeAspect="true"/>
          </p:cNvPicPr>
          <p:nvPr/>
        </p:nvPicPr>
        <p:blipFill>
          <a:blip r:embed="rId6"/>
          <a:stretch>
            <a:fillRect/>
          </a:stretch>
        </p:blipFill>
        <p:spPr>
          <a:xfrm rot="0">
            <a:off x="13490218" y="2997351"/>
            <a:ext cx="4585690" cy="4585690"/>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295075" y="7416525"/>
            <a:ext cx="6069125" cy="2913175"/>
            <a:chOff x="0" y="0"/>
            <a:chExt cx="8092167" cy="3884233"/>
          </a:xfrm>
        </p:grpSpPr>
        <p:sp>
          <p:nvSpPr>
            <p:cNvPr name="Freeform 3" id="3"/>
            <p:cNvSpPr/>
            <p:nvPr/>
          </p:nvSpPr>
          <p:spPr>
            <a:xfrm flipH="true" flipV="false" rot="0">
              <a:off x="0" y="0"/>
              <a:ext cx="8092186" cy="3884295"/>
            </a:xfrm>
            <a:custGeom>
              <a:avLst/>
              <a:gdLst/>
              <a:ahLst/>
              <a:cxnLst/>
              <a:rect r="r" b="b" t="t" l="l"/>
              <a:pathLst>
                <a:path h="3884295" w="8092186">
                  <a:moveTo>
                    <a:pt x="8092186" y="0"/>
                  </a:moveTo>
                  <a:lnTo>
                    <a:pt x="0" y="0"/>
                  </a:lnTo>
                  <a:lnTo>
                    <a:pt x="0" y="3884295"/>
                  </a:lnTo>
                  <a:lnTo>
                    <a:pt x="8092186" y="3884295"/>
                  </a:lnTo>
                  <a:lnTo>
                    <a:pt x="8092186" y="0"/>
                  </a:lnTo>
                  <a:close/>
                </a:path>
              </a:pathLst>
            </a:custGeom>
            <a:blipFill>
              <a:blip r:embed="rId3"/>
              <a:stretch>
                <a:fillRect l="0" t="0" r="0" b="1"/>
              </a:stretch>
            </a:blipFill>
          </p:spPr>
        </p:sp>
      </p:grpSp>
      <p:grpSp>
        <p:nvGrpSpPr>
          <p:cNvPr name="Group 4" id="4"/>
          <p:cNvGrpSpPr/>
          <p:nvPr/>
        </p:nvGrpSpPr>
        <p:grpSpPr>
          <a:xfrm rot="0">
            <a:off x="5169477" y="-350693"/>
            <a:ext cx="7949045" cy="1937402"/>
            <a:chOff x="0" y="0"/>
            <a:chExt cx="10598727" cy="2583203"/>
          </a:xfrm>
        </p:grpSpPr>
        <p:sp>
          <p:nvSpPr>
            <p:cNvPr name="Freeform 5" id="5"/>
            <p:cNvSpPr/>
            <p:nvPr/>
          </p:nvSpPr>
          <p:spPr>
            <a:xfrm flipH="false" flipV="false" rot="0">
              <a:off x="0" y="0"/>
              <a:ext cx="10598785" cy="2583180"/>
            </a:xfrm>
            <a:custGeom>
              <a:avLst/>
              <a:gdLst/>
              <a:ahLst/>
              <a:cxnLst/>
              <a:rect r="r" b="b" t="t" l="l"/>
              <a:pathLst>
                <a:path h="2583180" w="10598785">
                  <a:moveTo>
                    <a:pt x="0" y="0"/>
                  </a:moveTo>
                  <a:lnTo>
                    <a:pt x="10598785" y="0"/>
                  </a:lnTo>
                  <a:lnTo>
                    <a:pt x="10598785" y="2583180"/>
                  </a:lnTo>
                  <a:lnTo>
                    <a:pt x="0" y="2583180"/>
                  </a:lnTo>
                  <a:lnTo>
                    <a:pt x="0" y="0"/>
                  </a:lnTo>
                  <a:close/>
                </a:path>
              </a:pathLst>
            </a:custGeom>
            <a:blipFill>
              <a:blip r:embed="rId4"/>
              <a:stretch>
                <a:fillRect l="0" t="-53599" r="0" b="-53600"/>
              </a:stretch>
            </a:blipFill>
          </p:spPr>
        </p:sp>
      </p:grpSp>
      <p:sp>
        <p:nvSpPr>
          <p:cNvPr name="Freeform 6" id="6"/>
          <p:cNvSpPr/>
          <p:nvPr/>
        </p:nvSpPr>
        <p:spPr>
          <a:xfrm flipH="false" flipV="false" rot="0">
            <a:off x="2496338" y="2153206"/>
            <a:ext cx="6245395" cy="4151664"/>
          </a:xfrm>
          <a:custGeom>
            <a:avLst/>
            <a:gdLst/>
            <a:ahLst/>
            <a:cxnLst/>
            <a:rect r="r" b="b" t="t" l="l"/>
            <a:pathLst>
              <a:path h="4151664" w="6245395">
                <a:moveTo>
                  <a:pt x="0" y="0"/>
                </a:moveTo>
                <a:lnTo>
                  <a:pt x="6245395" y="0"/>
                </a:lnTo>
                <a:lnTo>
                  <a:pt x="6245395" y="4151664"/>
                </a:lnTo>
                <a:lnTo>
                  <a:pt x="0" y="41516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2908448" y="2656896"/>
            <a:ext cx="5311646" cy="2930563"/>
            <a:chOff x="0" y="0"/>
            <a:chExt cx="7082195" cy="3907417"/>
          </a:xfrm>
        </p:grpSpPr>
        <p:sp>
          <p:nvSpPr>
            <p:cNvPr name="Freeform 8" id="8"/>
            <p:cNvSpPr/>
            <p:nvPr/>
          </p:nvSpPr>
          <p:spPr>
            <a:xfrm flipH="false" flipV="false" rot="0">
              <a:off x="0" y="0"/>
              <a:ext cx="7082195" cy="3907417"/>
            </a:xfrm>
            <a:custGeom>
              <a:avLst/>
              <a:gdLst/>
              <a:ahLst/>
              <a:cxnLst/>
              <a:rect r="r" b="b" t="t" l="l"/>
              <a:pathLst>
                <a:path h="3907417" w="7082195">
                  <a:moveTo>
                    <a:pt x="0" y="0"/>
                  </a:moveTo>
                  <a:lnTo>
                    <a:pt x="7082195" y="0"/>
                  </a:lnTo>
                  <a:lnTo>
                    <a:pt x="7082195" y="3907417"/>
                  </a:lnTo>
                  <a:lnTo>
                    <a:pt x="0" y="3907417"/>
                  </a:lnTo>
                  <a:close/>
                </a:path>
              </a:pathLst>
            </a:custGeom>
            <a:solidFill>
              <a:srgbClr val="000000">
                <a:alpha val="0"/>
              </a:srgbClr>
            </a:solidFill>
          </p:spPr>
        </p:sp>
        <p:sp>
          <p:nvSpPr>
            <p:cNvPr name="TextBox 9" id="9"/>
            <p:cNvSpPr txBox="true"/>
            <p:nvPr/>
          </p:nvSpPr>
          <p:spPr>
            <a:xfrm>
              <a:off x="0" y="-38100"/>
              <a:ext cx="7082195" cy="3945517"/>
            </a:xfrm>
            <a:prstGeom prst="rect">
              <a:avLst/>
            </a:prstGeom>
          </p:spPr>
          <p:txBody>
            <a:bodyPr anchor="ctr" rtlCol="false" tIns="0" lIns="0" bIns="0" rIns="0"/>
            <a:lstStyle/>
            <a:p>
              <a:pPr algn="ctr">
                <a:lnSpc>
                  <a:spcPts val="3311"/>
                </a:lnSpc>
              </a:pPr>
              <a:r>
                <a:rPr lang="en-US" b="true" sz="2400">
                  <a:solidFill>
                    <a:srgbClr val="000000"/>
                  </a:solidFill>
                  <a:latin typeface="Montserrat Bold"/>
                  <a:ea typeface="Montserrat Bold"/>
                  <a:cs typeface="Montserrat Bold"/>
                  <a:sym typeface="Montserrat Bold"/>
                </a:rPr>
                <a:t>La posture du pouvoir</a:t>
              </a:r>
            </a:p>
            <a:p>
              <a:pPr algn="ctr">
                <a:lnSpc>
                  <a:spcPts val="1931"/>
                </a:lnSpc>
              </a:pPr>
            </a:p>
            <a:p>
              <a:pPr algn="ctr">
                <a:lnSpc>
                  <a:spcPts val="3311"/>
                </a:lnSpc>
              </a:pPr>
              <a:r>
                <a:rPr lang="en-US" b="true" sz="2400">
                  <a:solidFill>
                    <a:srgbClr val="000000"/>
                  </a:solidFill>
                  <a:latin typeface="Montserrat Bold"/>
                  <a:ea typeface="Montserrat Bold"/>
                  <a:cs typeface="Montserrat Bold"/>
                  <a:sym typeface="Montserrat Bold"/>
                </a:rPr>
                <a:t>Utili</a:t>
              </a:r>
              <a:r>
                <a:rPr lang="en-US" b="true" sz="2400">
                  <a:solidFill>
                    <a:srgbClr val="000000"/>
                  </a:solidFill>
                  <a:latin typeface="Montserrat Bold"/>
                  <a:ea typeface="Montserrat Bold"/>
                  <a:cs typeface="Montserrat Bold"/>
                  <a:sym typeface="Montserrat Bold"/>
                </a:rPr>
                <a:t>se le langage corporel pour influencer la façon dont vous vous sentez.</a:t>
              </a:r>
            </a:p>
          </p:txBody>
        </p:sp>
      </p:grpSp>
      <p:sp>
        <p:nvSpPr>
          <p:cNvPr name="Freeform 10" id="10"/>
          <p:cNvSpPr/>
          <p:nvPr/>
        </p:nvSpPr>
        <p:spPr>
          <a:xfrm flipH="false" flipV="false" rot="0">
            <a:off x="10091527" y="1997204"/>
            <a:ext cx="6447452" cy="4151664"/>
          </a:xfrm>
          <a:custGeom>
            <a:avLst/>
            <a:gdLst/>
            <a:ahLst/>
            <a:cxnLst/>
            <a:rect r="r" b="b" t="t" l="l"/>
            <a:pathLst>
              <a:path h="4151664" w="6447452">
                <a:moveTo>
                  <a:pt x="0" y="0"/>
                </a:moveTo>
                <a:lnTo>
                  <a:pt x="6447452" y="0"/>
                </a:lnTo>
                <a:lnTo>
                  <a:pt x="6447452" y="4151664"/>
                </a:lnTo>
                <a:lnTo>
                  <a:pt x="0" y="415166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1" id="11"/>
          <p:cNvGrpSpPr/>
          <p:nvPr/>
        </p:nvGrpSpPr>
        <p:grpSpPr>
          <a:xfrm rot="0">
            <a:off x="10513106" y="2500894"/>
            <a:ext cx="5494759" cy="2930563"/>
            <a:chOff x="0" y="0"/>
            <a:chExt cx="7326346" cy="3907417"/>
          </a:xfrm>
        </p:grpSpPr>
        <p:sp>
          <p:nvSpPr>
            <p:cNvPr name="Freeform 12" id="12"/>
            <p:cNvSpPr/>
            <p:nvPr/>
          </p:nvSpPr>
          <p:spPr>
            <a:xfrm flipH="false" flipV="false" rot="0">
              <a:off x="0" y="0"/>
              <a:ext cx="7326346" cy="3907417"/>
            </a:xfrm>
            <a:custGeom>
              <a:avLst/>
              <a:gdLst/>
              <a:ahLst/>
              <a:cxnLst/>
              <a:rect r="r" b="b" t="t" l="l"/>
              <a:pathLst>
                <a:path h="3907417" w="7326346">
                  <a:moveTo>
                    <a:pt x="0" y="0"/>
                  </a:moveTo>
                  <a:lnTo>
                    <a:pt x="7326346" y="0"/>
                  </a:lnTo>
                  <a:lnTo>
                    <a:pt x="7326346" y="3907417"/>
                  </a:lnTo>
                  <a:lnTo>
                    <a:pt x="0" y="3907417"/>
                  </a:lnTo>
                  <a:close/>
                </a:path>
              </a:pathLst>
            </a:custGeom>
            <a:solidFill>
              <a:srgbClr val="000000">
                <a:alpha val="0"/>
              </a:srgbClr>
            </a:solidFill>
          </p:spPr>
        </p:sp>
        <p:sp>
          <p:nvSpPr>
            <p:cNvPr name="TextBox 13" id="13"/>
            <p:cNvSpPr txBox="true"/>
            <p:nvPr/>
          </p:nvSpPr>
          <p:spPr>
            <a:xfrm>
              <a:off x="0" y="-38100"/>
              <a:ext cx="7326346" cy="3945517"/>
            </a:xfrm>
            <a:prstGeom prst="rect">
              <a:avLst/>
            </a:prstGeom>
          </p:spPr>
          <p:txBody>
            <a:bodyPr anchor="ctr" rtlCol="false" tIns="0" lIns="0" bIns="0" rIns="0"/>
            <a:lstStyle/>
            <a:p>
              <a:pPr algn="ctr">
                <a:lnSpc>
                  <a:spcPts val="3310"/>
                </a:lnSpc>
              </a:pPr>
              <a:r>
                <a:rPr lang="en-US" sz="2399" b="true">
                  <a:solidFill>
                    <a:srgbClr val="000000"/>
                  </a:solidFill>
                  <a:latin typeface="Montserrat Bold"/>
                  <a:ea typeface="Montserrat Bold"/>
                  <a:cs typeface="Montserrat Bold"/>
                  <a:sym typeface="Montserrat Bold"/>
                </a:rPr>
                <a:t>Le modèle de confiance</a:t>
              </a:r>
            </a:p>
            <a:p>
              <a:pPr algn="ctr">
                <a:lnSpc>
                  <a:spcPts val="1932"/>
                </a:lnSpc>
              </a:pPr>
            </a:p>
            <a:p>
              <a:pPr algn="ctr">
                <a:lnSpc>
                  <a:spcPts val="3310"/>
                </a:lnSpc>
              </a:pPr>
              <a:r>
                <a:rPr lang="en-US" b="true" sz="2399">
                  <a:solidFill>
                    <a:srgbClr val="000000"/>
                  </a:solidFill>
                  <a:latin typeface="Montserrat Bold"/>
                  <a:ea typeface="Montserrat Bold"/>
                  <a:cs typeface="Montserrat Bold"/>
                  <a:sym typeface="Montserrat Bold"/>
                </a:rPr>
                <a:t>Comm</a:t>
              </a:r>
              <a:r>
                <a:rPr lang="en-US" b="true" sz="2399">
                  <a:solidFill>
                    <a:srgbClr val="000000"/>
                  </a:solidFill>
                  <a:latin typeface="Montserrat Bold"/>
                  <a:ea typeface="Montserrat Bold"/>
                  <a:cs typeface="Montserrat Bold"/>
                  <a:sym typeface="Montserrat Bold"/>
                </a:rPr>
                <a:t>ence par une action : faire un pas en avant, même lorsque vous doutez.</a:t>
              </a:r>
            </a:p>
          </p:txBody>
        </p:sp>
      </p:grpSp>
      <p:sp>
        <p:nvSpPr>
          <p:cNvPr name="Freeform 14" id="14"/>
          <p:cNvSpPr/>
          <p:nvPr/>
        </p:nvSpPr>
        <p:spPr>
          <a:xfrm flipH="false" flipV="false" rot="0">
            <a:off x="483118" y="4734828"/>
            <a:ext cx="3280960" cy="5281223"/>
          </a:xfrm>
          <a:custGeom>
            <a:avLst/>
            <a:gdLst/>
            <a:ahLst/>
            <a:cxnLst/>
            <a:rect r="r" b="b" t="t" l="l"/>
            <a:pathLst>
              <a:path h="5281223" w="3280960">
                <a:moveTo>
                  <a:pt x="0" y="0"/>
                </a:moveTo>
                <a:lnTo>
                  <a:pt x="3280960" y="0"/>
                </a:lnTo>
                <a:lnTo>
                  <a:pt x="3280960" y="5281222"/>
                </a:lnTo>
                <a:lnTo>
                  <a:pt x="0" y="528122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13118522" y="4734828"/>
            <a:ext cx="4964349" cy="5281223"/>
          </a:xfrm>
          <a:custGeom>
            <a:avLst/>
            <a:gdLst/>
            <a:ahLst/>
            <a:cxnLst/>
            <a:rect r="r" b="b" t="t" l="l"/>
            <a:pathLst>
              <a:path h="5281223" w="4964349">
                <a:moveTo>
                  <a:pt x="0" y="0"/>
                </a:moveTo>
                <a:lnTo>
                  <a:pt x="4964349" y="0"/>
                </a:lnTo>
                <a:lnTo>
                  <a:pt x="4964349" y="5281222"/>
                </a:lnTo>
                <a:lnTo>
                  <a:pt x="0" y="528122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6" id="16"/>
          <p:cNvSpPr txBox="true"/>
          <p:nvPr/>
        </p:nvSpPr>
        <p:spPr>
          <a:xfrm rot="0">
            <a:off x="483118" y="1462884"/>
            <a:ext cx="2605500" cy="875660"/>
          </a:xfrm>
          <a:prstGeom prst="rect">
            <a:avLst/>
          </a:prstGeom>
        </p:spPr>
        <p:txBody>
          <a:bodyPr anchor="t" rtlCol="false" tIns="0" lIns="0" bIns="0" rIns="0">
            <a:spAutoFit/>
          </a:bodyPr>
          <a:lstStyle/>
          <a:p>
            <a:pPr algn="l">
              <a:lnSpc>
                <a:spcPts val="4217"/>
              </a:lnSpc>
            </a:pPr>
            <a:r>
              <a:rPr lang="en-US" b="true" sz="3056">
                <a:solidFill>
                  <a:srgbClr val="000000"/>
                </a:solidFill>
                <a:latin typeface="Montserrat Bold"/>
                <a:ea typeface="Montserrat Bold"/>
                <a:cs typeface="Montserrat Bold"/>
                <a:sym typeface="Montserrat Bold"/>
              </a:rPr>
              <a:t>1.3 Aperçu</a:t>
            </a:r>
          </a:p>
          <a:p>
            <a:pPr algn="l">
              <a:lnSpc>
                <a:spcPts val="2760"/>
              </a:lnSpc>
            </a:pPr>
            <a:r>
              <a:rPr lang="en-US" b="true" sz="2000">
                <a:solidFill>
                  <a:srgbClr val="000000"/>
                </a:solidFill>
                <a:latin typeface="Montserrat Bold"/>
                <a:ea typeface="Montserrat Bold"/>
                <a:cs typeface="Montserrat Bold"/>
                <a:sym typeface="Montserrat Bold"/>
              </a:rPr>
              <a:t>(3 minutes)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DAG4TjR562w</dc:identifier>
  <dcterms:modified xsi:type="dcterms:W3CDTF">2011-08-01T06:04:30Z</dcterms:modified>
  <cp:revision>1</cp:revision>
  <dc:title>2025 DEAPCM Confiance (Presentation).pptx</dc:title>
</cp:coreProperties>
</file>