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1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F49A26-5DD7-0549-8C0E-C3A4275B3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8696" y="-100800"/>
            <a:ext cx="12545393" cy="7056784"/>
          </a:xfrm>
          <a:prstGeom prst="rect">
            <a:avLst/>
          </a:prstGeom>
        </p:spPr>
      </p:pic>
      <p:sp>
        <p:nvSpPr>
          <p:cNvPr id="3" name="Slide Number Placeholder 2" descr="Une zone de texte pour un numéro de page est incluse dans le coin inférieur droit de la diapositive.">
            <a:extLst>
              <a:ext uri="{FF2B5EF4-FFF2-40B4-BE49-F238E27FC236}">
                <a16:creationId xmlns:a16="http://schemas.microsoft.com/office/drawing/2014/main" id="{C62C68BD-85FE-4A45-A299-8E257DA3F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0216" y="6381328"/>
            <a:ext cx="2089448" cy="36512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2BD6-6073-403A-9407-24E079BF8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1824" y="912206"/>
            <a:ext cx="5904656" cy="86817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pPr lvl="0"/>
            <a:r>
              <a:rPr lang="fr-CA" noProof="0" err="1"/>
              <a:t>Title</a:t>
            </a:r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5FB78C-AE03-4FC9-93FB-9891F589BC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1824" y="1988840"/>
            <a:ext cx="5904656" cy="331236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no Pro" panose="02020502040506020403" pitchFamily="18" charset="0"/>
              </a:defRPr>
            </a:lvl1pPr>
            <a:lvl2pPr marL="363537" indent="0">
              <a:buNone/>
              <a:defRPr b="0" i="0">
                <a:latin typeface="ITC Lubalin Graph Std Book" panose="02060502020205020404" pitchFamily="18" charset="77"/>
              </a:defRPr>
            </a:lvl2pPr>
            <a:lvl5pPr>
              <a:defRPr b="0" i="0">
                <a:latin typeface="ITC Lubalin Graph Std Book" panose="02060502020205020404" pitchFamily="18" charset="77"/>
              </a:defRPr>
            </a:lvl5pPr>
          </a:lstStyle>
          <a:p>
            <a:pPr lvl="0"/>
            <a:r>
              <a:rPr lang="en-US"/>
              <a:t>Subtitle</a:t>
            </a:r>
          </a:p>
          <a:p>
            <a:pPr lvl="4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48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: Séparateur de section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7" name="Section title placeholder" descr="Une zone de texte pour le titre de la présentation est incluse au milieu de la diapositive.">
            <a:extLst>
              <a:ext uri="{FF2B5EF4-FFF2-40B4-BE49-F238E27FC236}">
                <a16:creationId xmlns:a16="http://schemas.microsoft.com/office/drawing/2014/main" id="{041A59C5-B764-0A4C-B7FC-5469F40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96752"/>
            <a:ext cx="8208912" cy="3888432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algn="ctr">
              <a:defRPr sz="6600" b="1" i="0" cap="none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8229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 : Graphique avec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24F744-63CF-A146-BD91-580A844DA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223475"/>
            <a:ext cx="12360696" cy="733917"/>
          </a:xfrm>
          <a:prstGeom prst="rect">
            <a:avLst/>
          </a:prstGeom>
        </p:spPr>
      </p:pic>
      <p:sp>
        <p:nvSpPr>
          <p:cNvPr id="2" name="Slide title placeholder" descr="Une zone de texte pour le titre de la diapositive est incluse au haut de la diapositive."/>
          <p:cNvSpPr>
            <a:spLocks noGrp="1"/>
          </p:cNvSpPr>
          <p:nvPr>
            <p:ph type="title" hasCustomPrompt="1"/>
          </p:nvPr>
        </p:nvSpPr>
        <p:spPr>
          <a:xfrm>
            <a:off x="480000" y="224744"/>
            <a:ext cx="11376156" cy="90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44472" y="6344988"/>
            <a:ext cx="1129341" cy="513012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6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C677769A-0720-4117-BD38-C414E58348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1358329"/>
            <a:ext cx="11376156" cy="475307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61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1" y="908719"/>
            <a:ext cx="7632848" cy="648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0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127AB415-4C6F-4B4F-A373-6016749EEB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1463" y="1772816"/>
            <a:ext cx="9361041" cy="3368822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069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0" y="908719"/>
            <a:ext cx="7776865" cy="80764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14" name="Slide text placeholder" descr="Une zone de texte dans laquelle vous pouvez ajouter une légende de photo est incluse sous l’encadré où sera placée la photo.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5480" y="4910054"/>
            <a:ext cx="8856984" cy="4444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b="0" i="0">
                <a:solidFill>
                  <a:schemeClr val="tx2"/>
                </a:solidFill>
                <a:latin typeface="Arno Pro" panose="02020502040506020403" pitchFamily="18" charset="0"/>
              </a:defRPr>
            </a:lvl1pPr>
          </a:lstStyle>
          <a:p>
            <a:pPr lvl="0"/>
            <a:r>
              <a:rPr lang="en-US"/>
              <a:t>Photo Caption</a:t>
            </a:r>
            <a:endParaRPr lang="fr-CA" noProof="0"/>
          </a:p>
        </p:txBody>
      </p:sp>
      <p:sp>
        <p:nvSpPr>
          <p:cNvPr id="16" name="Picture placeholder" descr="Une grande zone pour une image est située au milieu de la diapositive.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464" y="1844824"/>
            <a:ext cx="9361040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="0" i="0">
                <a:latin typeface="Arno Pro" panose="02020502040506020403" pitchFamily="18" charset="0"/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354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623392" y="72000"/>
            <a:ext cx="10945216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fr-CA" noProof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8368" y="6309320"/>
            <a:ext cx="22814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 i="0">
                <a:solidFill>
                  <a:srgbClr val="000000"/>
                </a:solidFill>
                <a:latin typeface="Barlow" pitchFamily="2" charset="77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536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Barlow" pitchFamily="2" charset="77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F2005BD-F30E-FBE4-7E1B-2B0D996E474B}"/>
              </a:ext>
            </a:extLst>
          </p:cNvPr>
          <p:cNvGraphicFramePr>
            <a:graphicFrameLocks noGrp="1"/>
          </p:cNvGraphicFramePr>
          <p:nvPr/>
        </p:nvGraphicFramePr>
        <p:xfrm>
          <a:off x="840556" y="1118077"/>
          <a:ext cx="10510888" cy="4829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5781">
                  <a:extLst>
                    <a:ext uri="{9D8B030D-6E8A-4147-A177-3AD203B41FA5}">
                      <a16:colId xmlns:a16="http://schemas.microsoft.com/office/drawing/2014/main" val="1331340379"/>
                    </a:ext>
                  </a:extLst>
                </a:gridCol>
                <a:gridCol w="1671025">
                  <a:extLst>
                    <a:ext uri="{9D8B030D-6E8A-4147-A177-3AD203B41FA5}">
                      <a16:colId xmlns:a16="http://schemas.microsoft.com/office/drawing/2014/main" val="2028365533"/>
                    </a:ext>
                  </a:extLst>
                </a:gridCol>
                <a:gridCol w="2048790">
                  <a:extLst>
                    <a:ext uri="{9D8B030D-6E8A-4147-A177-3AD203B41FA5}">
                      <a16:colId xmlns:a16="http://schemas.microsoft.com/office/drawing/2014/main" val="342326976"/>
                    </a:ext>
                  </a:extLst>
                </a:gridCol>
                <a:gridCol w="1801123">
                  <a:extLst>
                    <a:ext uri="{9D8B030D-6E8A-4147-A177-3AD203B41FA5}">
                      <a16:colId xmlns:a16="http://schemas.microsoft.com/office/drawing/2014/main" val="590879496"/>
                    </a:ext>
                  </a:extLst>
                </a:gridCol>
                <a:gridCol w="1614169">
                  <a:extLst>
                    <a:ext uri="{9D8B030D-6E8A-4147-A177-3AD203B41FA5}">
                      <a16:colId xmlns:a16="http://schemas.microsoft.com/office/drawing/2014/main" val="2671888901"/>
                    </a:ext>
                  </a:extLst>
                </a:gridCol>
              </a:tblGrid>
              <a:tr h="47437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Positive answers in the public across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Positive answers in regions designated bilingual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Negative answers in regions designated bilingual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492187"/>
                  </a:ext>
                </a:extLst>
              </a:tr>
              <a:tr h="729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Anglophones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Francophones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617625"/>
                  </a:ext>
                </a:extLst>
              </a:tr>
              <a:tr h="12163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The material and tools provided for my work, including software and other automated tools, are available in the official language of my choice. [Q2]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93%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2%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5978627"/>
                  </a:ext>
                </a:extLst>
              </a:tr>
              <a:tr h="1204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When I communicate with my immediate supervisor, I feel free to use the official language of my choice. [Q31]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1%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6591858"/>
                  </a:ext>
                </a:extLst>
              </a:tr>
              <a:tr h="1204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Senior managers in my department or agency use both official languages in their interactions with employees. [Q36]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76%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79%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4%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9%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0263637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B82536AB-56C8-7A3C-C63B-2E8445D1C7D1}"/>
              </a:ext>
            </a:extLst>
          </p:cNvPr>
          <p:cNvSpPr txBox="1"/>
          <p:nvPr/>
        </p:nvSpPr>
        <p:spPr>
          <a:xfrm>
            <a:off x="755715" y="269789"/>
            <a:ext cx="61792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 Public Service Employee Survey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C616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Questions related to the use of official languages </a:t>
            </a:r>
          </a:p>
        </p:txBody>
      </p:sp>
    </p:spTree>
    <p:extLst>
      <p:ext uri="{BB962C8B-B14F-4D97-AF65-F5344CB8AC3E}">
        <p14:creationId xmlns:p14="http://schemas.microsoft.com/office/powerpoint/2010/main" val="6796474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400c08363131106c97411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Norme">
  <a:themeElements>
    <a:clrScheme name="OLCE">
      <a:dk1>
        <a:srgbClr val="381F34"/>
      </a:dk1>
      <a:lt1>
        <a:srgbClr val="FFFFFF"/>
      </a:lt1>
      <a:dk2>
        <a:srgbClr val="000000"/>
      </a:dk2>
      <a:lt2>
        <a:srgbClr val="FFFFFF"/>
      </a:lt2>
      <a:accent1>
        <a:srgbClr val="3C616C"/>
      </a:accent1>
      <a:accent2>
        <a:srgbClr val="70C1AE"/>
      </a:accent2>
      <a:accent3>
        <a:srgbClr val="F9AB69"/>
      </a:accent3>
      <a:accent4>
        <a:srgbClr val="F5EAD3"/>
      </a:accent4>
      <a:accent5>
        <a:srgbClr val="71C1AE"/>
      </a:accent5>
      <a:accent6>
        <a:srgbClr val="3B616C"/>
      </a:accent6>
      <a:hlink>
        <a:srgbClr val="1F3338"/>
      </a:hlink>
      <a:folHlink>
        <a:srgbClr val="3C616C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 presentation template - revised_colour_FR.potx (1)" id="{5DABAE4B-BD16-4E9D-A2E8-F46B2D80A25C}" vid="{07551946-B20E-48D5-8A08-C83E58E660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EE0DB5371CA4A85C3290B7E17C0D3" ma:contentTypeVersion="32" ma:contentTypeDescription="Create a new document." ma:contentTypeScope="" ma:versionID="994f2febb2f0aae9a6c417b41f738509">
  <xsd:schema xmlns:xsd="http://www.w3.org/2001/XMLSchema" xmlns:xs="http://www.w3.org/2001/XMLSchema" xmlns:p="http://schemas.microsoft.com/office/2006/metadata/properties" xmlns:ns2="ee5a1490-a780-4a4e-b617-2a7b7d300ac2" xmlns:ns3="eca75663-3d7c-4072-8b9a-c9c44c961132" targetNamespace="http://schemas.microsoft.com/office/2006/metadata/properties" ma:root="true" ma:fieldsID="e39b7be7aa193435d036ecc84520d935" ns2:_="" ns3:_="">
    <xsd:import namespace="ee5a1490-a780-4a4e-b617-2a7b7d300ac2"/>
    <xsd:import namespace="eca75663-3d7c-4072-8b9a-c9c44c9611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GCdocsFolderNames" minOccurs="0"/>
                <xsd:element ref="ns3:Status_x002f_Statut" minOccurs="0"/>
                <xsd:element ref="ns3:GCdocsListofFiles" minOccurs="0"/>
                <xsd:element ref="ns3:EXPMP2021_x002d_2022" minOccurs="0"/>
                <xsd:element ref="ns3:Purpose" minOccurs="0"/>
                <xsd:element ref="ns3:OG_x002f_GP" minOccurs="0"/>
                <xsd:element ref="ns3:DocType" minOccurs="0"/>
                <xsd:element ref="ns3:MeetingDate_x0028_ifapplicable_x0029_" minOccurs="0"/>
                <xsd:element ref="ns3:Community" minOccurs="0"/>
                <xsd:element ref="ns3:MediaServiceObjectDetectorVersions" minOccurs="0"/>
                <xsd:element ref="ns3:Year" minOccurs="0"/>
                <xsd:element ref="ns3:Month" minOccurs="0"/>
                <xsd:element ref="ns3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1490-a780-4a4e-b617-2a7b7d300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c03bd97-9e13-4cb2-9ce1-c5da618efc7d}" ma:internalName="TaxCatchAll" ma:showField="CatchAllData" ma:web="ee5a1490-a780-4a4e-b617-2a7b7d300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75663-3d7c-4072-8b9a-c9c44c961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GCdocsFolderNames" ma:index="24" nillable="true" ma:displayName="GCdocs Folder Names" ma:format="Dropdown" ma:internalName="GCdocsFolderNames">
      <xsd:simpleType>
        <xsd:restriction base="dms:Choice">
          <xsd:enumeration value="Governance"/>
          <xsd:enumeration value="-CT- Job Evaluation Reports"/>
          <xsd:enumeration value="-PA- Job Evaluation Reports"/>
          <xsd:enumeration value="Onboarding for New Team Members"/>
          <xsd:enumeration value="PA-CT Automation Research"/>
          <xsd:enumeration value="PA-CT Conversion Phase 1 - Planning Workshops"/>
          <xsd:enumeration value="Change Control"/>
          <xsd:enumeration value="CT Conversion"/>
          <xsd:enumeration value="Executive Presentations"/>
          <xsd:enumeration value="Gartner Review"/>
          <xsd:enumeration value="PA-CT Engagement Group Activity Tracking"/>
          <xsd:enumeration value="Choice 12"/>
          <xsd:enumeration value="Steering Committee"/>
          <xsd:enumeration value="Project Charter"/>
          <xsd:enumeration value="Project Office Processes"/>
          <xsd:enumeration value="Risk and Issue Management"/>
          <xsd:enumeration value="PSAC-ACFO Dues Transfer"/>
        </xsd:restriction>
      </xsd:simpleType>
    </xsd:element>
    <xsd:element name="Status_x002f_Statut" ma:index="25" nillable="true" ma:displayName="Status/Statut" ma:default="Draft/Ébauche" ma:format="Dropdown" ma:internalName="Status_x002f_Statut">
      <xsd:simpleType>
        <xsd:restriction base="dms:Choice">
          <xsd:enumeration value="Draft/Ébauche"/>
          <xsd:enumeration value="Final"/>
          <xsd:enumeration value="Obsolete/Désuet"/>
          <xsd:enumeration value="Copy"/>
        </xsd:restriction>
      </xsd:simpleType>
    </xsd:element>
    <xsd:element name="GCdocsListofFiles" ma:index="26" nillable="true" ma:displayName="GCdocs List of Files" ma:format="Dropdown" ma:internalName="GCdocsListofFiles">
      <xsd:simpleType>
        <xsd:restriction base="dms:Choice">
          <xsd:enumeration value="PA-CT Automation Research"/>
          <xsd:enumeration value="Change Control"/>
          <xsd:enumeration value="CT Conversion"/>
        </xsd:restriction>
      </xsd:simpleType>
    </xsd:element>
    <xsd:element name="EXPMP2021_x002d_2022" ma:index="27" nillable="true" ma:displayName="Cycle" ma:description="EXPMP results for 2021-2022 &amp; publication." ma:format="Dropdown" ma:internalName="EXPMP2021_x002d_2022">
      <xsd:simpleType>
        <xsd:restriction base="dms:Text">
          <xsd:maxLength value="255"/>
        </xsd:restriction>
      </xsd:simpleType>
    </xsd:element>
    <xsd:element name="Purpose" ma:index="28" nillable="true" ma:displayName="Purpose" ma:description="use instead of addgin additional directory" ma:format="Dropdown" ma:internalName="Purpose">
      <xsd:simpleType>
        <xsd:restriction base="dms:Choice">
          <xsd:enumeration value="Advisory Committee"/>
          <xsd:enumeration value="EXPMP"/>
          <xsd:enumeration value="Compensation"/>
          <xsd:enumeration value="Market Comparison"/>
          <xsd:enumeration value="Coms/QPCards/OGGO"/>
          <xsd:enumeration value="Briefing"/>
        </xsd:restriction>
      </xsd:simpleType>
    </xsd:element>
    <xsd:element name="OG_x002f_GP" ma:index="29" nillable="true" ma:displayName="OG / GP" ma:description="occupational group / groupe professionnel" ma:format="Dropdown" ma:internalName="OG_x002f_GP">
      <xsd:simpleType>
        <xsd:restriction base="dms:Choice">
          <xsd:enumeration value="AI"/>
          <xsd:enumeration value="AO"/>
          <xsd:enumeration value="AV"/>
          <xsd:enumeration value="CX"/>
          <xsd:enumeration value="EB"/>
          <xsd:enumeration value="EC"/>
          <xsd:enumeration value="EL"/>
          <xsd:enumeration value="EX"/>
          <xsd:enumeration value="FB"/>
          <xsd:enumeration value="FI"/>
          <xsd:enumeration value="FS"/>
          <xsd:enumeration value="HM"/>
          <xsd:enumeration value="IT"/>
          <xsd:enumeration value="LC"/>
          <xsd:enumeration value="LP"/>
          <xsd:enumeration value="NR"/>
          <xsd:enumeration value="PA"/>
          <xsd:enumeration value="PO"/>
          <xsd:enumeration value="PR"/>
          <xsd:enumeration value="RE"/>
          <xsd:enumeration value="RO"/>
          <xsd:enumeration value="SH"/>
          <xsd:enumeration value="SP"/>
          <xsd:enumeration value="SRC"/>
          <xsd:enumeration value="SRE"/>
          <xsd:enumeration value="SRW"/>
          <xsd:enumeration value="SV"/>
          <xsd:enumeration value="TC"/>
          <xsd:enumeration value="TR"/>
          <xsd:enumeration value="UT"/>
        </xsd:restriction>
      </xsd:simpleType>
    </xsd:element>
    <xsd:element name="DocType" ma:index="30" nillable="true" ma:displayName="Doc Type" ma:format="Dropdown" ma:indexed="true" ma:internalName="DocType">
      <xsd:simpleType>
        <xsd:restriction base="dms:Choice">
          <xsd:enumeration value="analysis/analyse"/>
          <xsd:enumeration value="background/contexte"/>
          <xsd:enumeration value="briefing/breffage"/>
          <xsd:enumeration value="business case/bilan de rentabilite"/>
          <xsd:enumeration value="correspondence"/>
          <xsd:enumeration value="dataset/ensemble de donnees"/>
          <xsd:enumeration value="deck/présentation"/>
          <xsd:enumeration value="JD/DE"/>
          <xsd:enumeration value="JES/NEE"/>
          <xsd:enumeration value="log"/>
          <xsd:enumeration value="policy/politique"/>
          <xsd:enumeration value="report/rapport"/>
          <xsd:enumeration value="speaking points/notes d'allocution"/>
        </xsd:restriction>
      </xsd:simpleType>
    </xsd:element>
    <xsd:element name="MeetingDate_x0028_ifapplicable_x0029_" ma:index="31" nillable="true" ma:displayName="Meeting Date (if applicable)" ma:format="DateOnly" ma:internalName="MeetingDate_x0028_ifapplicable_x0029_">
      <xsd:simpleType>
        <xsd:restriction base="dms:DateTime"/>
      </xsd:simpleType>
    </xsd:element>
    <xsd:element name="Community" ma:index="32" nillable="true" ma:displayName="Community" ma:format="Dropdown" ma:internalName="Community">
      <xsd:simpleType>
        <xsd:restriction base="dms:Text">
          <xsd:maxLength value="255"/>
        </xsd:restriction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Year" ma:index="34" nillable="true" ma:displayName="Year" ma:description="Applicable year for salary increase / updated T&amp;Cs" ma:format="Dropdown" ma:internalName="Year">
      <xsd:simpleType>
        <xsd:restriction base="dms:Text">
          <xsd:maxLength value="255"/>
        </xsd:restriction>
      </xsd:simpleType>
    </xsd:element>
    <xsd:element name="Month" ma:index="35" nillable="true" ma:displayName="Month" ma:description="If applicable" ma:format="Dropdown" ma:internalName="Month">
      <xsd:simpleType>
        <xsd:restriction base="dms:Text">
          <xsd:maxLength value="255"/>
        </xsd:restriction>
      </xsd:simpleType>
    </xsd:element>
    <xsd:element name="Audience" ma:index="36" nillable="true" ma:displayName="Audience" ma:format="Dropdown" ma:internalName="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eca75663-3d7c-4072-8b9a-c9c44c961132" xsi:nil="true"/>
    <OG_x002f_GP xmlns="eca75663-3d7c-4072-8b9a-c9c44c961132" xsi:nil="true"/>
    <TaxCatchAll xmlns="ee5a1490-a780-4a4e-b617-2a7b7d300ac2" xsi:nil="true"/>
    <Purpose xmlns="eca75663-3d7c-4072-8b9a-c9c44c961132" xsi:nil="true"/>
    <GCdocsFolderNames xmlns="eca75663-3d7c-4072-8b9a-c9c44c961132" xsi:nil="true"/>
    <DocType xmlns="eca75663-3d7c-4072-8b9a-c9c44c961132" xsi:nil="true"/>
    <Community xmlns="eca75663-3d7c-4072-8b9a-c9c44c961132" xsi:nil="true"/>
    <Audience xmlns="eca75663-3d7c-4072-8b9a-c9c44c961132" xsi:nil="true"/>
    <Status_x002f_Statut xmlns="eca75663-3d7c-4072-8b9a-c9c44c961132">Draft/Ébauche</Status_x002f_Statut>
    <GCdocsListofFiles xmlns="eca75663-3d7c-4072-8b9a-c9c44c961132" xsi:nil="true"/>
    <EXPMP2021_x002d_2022 xmlns="eca75663-3d7c-4072-8b9a-c9c44c961132" xsi:nil="true"/>
    <MeetingDate_x0028_ifapplicable_x0029_ xmlns="eca75663-3d7c-4072-8b9a-c9c44c961132" xsi:nil="true"/>
    <Year xmlns="eca75663-3d7c-4072-8b9a-c9c44c961132" xsi:nil="true"/>
    <lcf76f155ced4ddcb4097134ff3c332f xmlns="eca75663-3d7c-4072-8b9a-c9c44c961132">
      <Terms xmlns="http://schemas.microsoft.com/office/infopath/2007/PartnerControls"/>
    </lcf76f155ced4ddcb4097134ff3c332f>
    <_dlc_DocId xmlns="ee5a1490-a780-4a4e-b617-2a7b7d300ac2">HXSNVVFFSQX6-1073597720-478738</_dlc_DocId>
    <_dlc_DocIdUrl xmlns="ee5a1490-a780-4a4e-b617-2a7b7d300ac2">
      <Url>https://056gc.sharepoint.com/sites/Pol-PMP_Pol-PGP/_layouts/15/DocIdRedir.aspx?ID=HXSNVVFFSQX6-1073597720-478738</Url>
      <Description>HXSNVVFFSQX6-1073597720-478738</Description>
    </_dlc_DocIdUrl>
  </documentManagement>
</p:properties>
</file>

<file path=customXml/itemProps1.xml><?xml version="1.0" encoding="utf-8"?>
<ds:datastoreItem xmlns:ds="http://schemas.openxmlformats.org/officeDocument/2006/customXml" ds:itemID="{0D932A33-CEDF-404B-B379-1F3D5F1562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57F21F-2371-471C-9734-2BBE1AA5DAE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72E3029-57AE-4B2B-BEFF-D6FADE09C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1490-a780-4a4e-b617-2a7b7d300ac2"/>
    <ds:schemaRef ds:uri="eca75663-3d7c-4072-8b9a-c9c44c961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2F12A50-AEA4-489C-A6F7-4ECDCEC47107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ee5a1490-a780-4a4e-b617-2a7b7d300ac2"/>
    <ds:schemaRef ds:uri="http://schemas.microsoft.com/office/infopath/2007/PartnerControls"/>
    <ds:schemaRef ds:uri="eca75663-3d7c-4072-8b9a-c9c44c9611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Arno Pro</vt:lpstr>
      <vt:lpstr>Barlow</vt:lpstr>
      <vt:lpstr>Calibri</vt:lpstr>
      <vt:lpstr>Courier New</vt:lpstr>
      <vt:lpstr>ITC Lubalin Graph Std Book</vt:lpstr>
      <vt:lpstr>Wingdings</vt:lpstr>
      <vt:lpstr>Norme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Ladouceur, Mélanie</dc:creator>
  <cp:lastModifiedBy>Boisvert, Paul</cp:lastModifiedBy>
  <cp:revision>1</cp:revision>
  <dcterms:created xsi:type="dcterms:W3CDTF">2023-10-30T20:02:05Z</dcterms:created>
  <dcterms:modified xsi:type="dcterms:W3CDTF">2023-11-09T18:11:59Z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0x010100DB2EE0DB5371CA4A85C3290B7E17C0D3</vt:lpwstr>
  </property>
  <property fmtid="{D5CDD505-2E9C-101B-9397-08002B2CF9AE}" pid="3" name="MSIP_Label_3515d617-256d-4284-aedb-1064be1c4b48_Enabled">
    <vt:lpwstr>true</vt:lpwstr>
  </property>
  <property fmtid="{D5CDD505-2E9C-101B-9397-08002B2CF9AE}" pid="4" name="MSIP_Label_3515d617-256d-4284-aedb-1064be1c4b48_SetDate">
    <vt:lpwstr>2023-10-30T20:03:27Z</vt:lpwstr>
  </property>
  <property fmtid="{D5CDD505-2E9C-101B-9397-08002B2CF9AE}" pid="5" name="MSIP_Label_3515d617-256d-4284-aedb-1064be1c4b48_Method">
    <vt:lpwstr>Privileged</vt:lpwstr>
  </property>
  <property fmtid="{D5CDD505-2E9C-101B-9397-08002B2CF9AE}" pid="6" name="MSIP_Label_3515d617-256d-4284-aedb-1064be1c4b48_Name">
    <vt:lpwstr>3515d617-256d-4284-aedb-1064be1c4b48</vt:lpwstr>
  </property>
  <property fmtid="{D5CDD505-2E9C-101B-9397-08002B2CF9AE}" pid="7" name="MSIP_Label_3515d617-256d-4284-aedb-1064be1c4b48_SiteId">
    <vt:lpwstr>6397df10-4595-4047-9c4f-03311282152b</vt:lpwstr>
  </property>
  <property fmtid="{D5CDD505-2E9C-101B-9397-08002B2CF9AE}" pid="8" name="MSIP_Label_3515d617-256d-4284-aedb-1064be1c4b48_ActionId">
    <vt:lpwstr>7f02c499-ed94-460b-9dfe-4f94a03a3511</vt:lpwstr>
  </property>
  <property fmtid="{D5CDD505-2E9C-101B-9397-08002B2CF9AE}" pid="9" name="MSIP_Label_3515d617-256d-4284-aedb-1064be1c4b48_ContentBits">
    <vt:lpwstr>0</vt:lpwstr>
  </property>
  <property fmtid="{D5CDD505-2E9C-101B-9397-08002B2CF9AE}" pid="10" name="_dlc_DocIdItemGuid">
    <vt:lpwstr>5ccf8aca-2496-42a3-909f-576f4664e1ed</vt:lpwstr>
  </property>
</Properties>
</file>