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02" r:id="rId2"/>
    <p:sldId id="318" r:id="rId3"/>
    <p:sldId id="280" r:id="rId4"/>
    <p:sldId id="321" r:id="rId5"/>
    <p:sldId id="315" r:id="rId6"/>
    <p:sldId id="317" r:id="rId7"/>
    <p:sldId id="316" r:id="rId8"/>
    <p:sldId id="320" r:id="rId9"/>
    <p:sldId id="285" r:id="rId10"/>
    <p:sldId id="303" r:id="rId11"/>
    <p:sldId id="312" r:id="rId12"/>
    <p:sldId id="304" r:id="rId13"/>
    <p:sldId id="293" r:id="rId14"/>
    <p:sldId id="319" r:id="rId15"/>
    <p:sldId id="309" r:id="rId16"/>
    <p:sldId id="305" r:id="rId17"/>
    <p:sldId id="308" r:id="rId18"/>
    <p:sldId id="306" r:id="rId19"/>
    <p:sldId id="307" r:id="rId20"/>
    <p:sldId id="323" r:id="rId21"/>
    <p:sldId id="322" r:id="rId22"/>
    <p:sldId id="310" r:id="rId23"/>
    <p:sldId id="286" r:id="rId24"/>
    <p:sldId id="287" r:id="rId25"/>
    <p:sldId id="288" r:id="rId26"/>
    <p:sldId id="289"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a.Nanssy" initials="J" lastIdx="3" clrIdx="0">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61700" autoAdjust="0"/>
  </p:normalViewPr>
  <p:slideViewPr>
    <p:cSldViewPr snapToGrid="0">
      <p:cViewPr varScale="1">
        <p:scale>
          <a:sx n="86" d="100"/>
          <a:sy n="86" d="100"/>
        </p:scale>
        <p:origin x="86" y="87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944DE-9990-46B5-863E-DD4F8F2A6AA3}" type="datetimeFigureOut">
              <a:rPr lang="en-CA" smtClean="0"/>
              <a:t>2023-10-26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A44809-90DB-46C9-BE6A-AB3F596AB063}" type="slidenum">
              <a:rPr lang="en-CA" smtClean="0"/>
              <a:t>‹#›</a:t>
            </a:fld>
            <a:endParaRPr lang="en-CA"/>
          </a:p>
        </p:txBody>
      </p:sp>
    </p:spTree>
    <p:extLst>
      <p:ext uri="{BB962C8B-B14F-4D97-AF65-F5344CB8AC3E}">
        <p14:creationId xmlns:p14="http://schemas.microsoft.com/office/powerpoint/2010/main" val="368449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xoLQ3qkh0w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instituteformindfulleadership.org/definition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hrzone.com/perform/people/the-science-of-mindfulness-for-lead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bs-sct.gc.ca/psm-fpfm/learning-apprentissage/pdps-ppfp/klc-ccl/klcp-pccl-fra.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hlinkClick r:id="rId3"/>
              </a:rPr>
              <a:t>https://www.youtube.com/watch?v=xoLQ3qkh0w0</a:t>
            </a:r>
            <a:r>
              <a:rPr lang="en-CA" sz="1200" dirty="0" smtClean="0"/>
              <a:t/>
            </a:r>
            <a:br>
              <a:rPr lang="en-CA" sz="1200" dirty="0" smtClean="0"/>
            </a:br>
            <a:r>
              <a:rPr lang="en-CA" sz="1200" dirty="0" smtClean="0"/>
              <a:t>CC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smtClean="0"/>
              <a:t>Slido</a:t>
            </a:r>
            <a:r>
              <a:rPr lang="fr-CA" sz="1200" baseline="0" dirty="0" smtClean="0"/>
              <a:t> https://app.sli.do/event/cnpYdpq5TGZMj5LC7HBHQp</a:t>
            </a:r>
            <a:br>
              <a:rPr lang="fr-CA" sz="1200" baseline="0" dirty="0" smtClean="0"/>
            </a:br>
            <a:r>
              <a:rPr lang="fr-CA" sz="1200" baseline="0" dirty="0" smtClean="0"/>
              <a:t>code # </a:t>
            </a:r>
            <a:r>
              <a:rPr lang="fr-CA" sz="1200" baseline="0" dirty="0" err="1" smtClean="0"/>
              <a:t>ilcp</a:t>
            </a:r>
            <a:endParaRPr lang="fr-CA" sz="120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hlinkClick r:id="rId4"/>
              </a:rPr>
              <a:t>https://wiki.gccollab.ca/MCLD-DLCP</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171450" lvl="0" indent="-171450">
              <a:spcAft>
                <a:spcPts val="600"/>
              </a:spcAft>
              <a:buFont typeface="Arial" panose="020B0604020202020204" pitchFamily="34" charset="0"/>
              <a:buChar char="•"/>
            </a:pPr>
            <a:r>
              <a:rPr lang="fr-CA" sz="1200" u="none" dirty="0" smtClean="0"/>
              <a:t>Un </a:t>
            </a:r>
            <a:r>
              <a:rPr lang="fr-CA" sz="1200" u="none" dirty="0"/>
              <a:t>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425340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b="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sz="1200" b="0" dirty="0" smtClean="0"/>
              <a:t>Ginette</a:t>
            </a:r>
            <a:r>
              <a:rPr lang="fr-CA" sz="1200" b="0" dirty="0" smtClean="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sym typeface="Wingdings" panose="05000000000000000000" pitchFamily="2" charset="2"/>
            </a:endParaRPr>
          </a:p>
          <a:p>
            <a:r>
              <a:rPr lang="fr-CA" sz="1200" kern="1200" dirty="0" smtClean="0">
                <a:solidFill>
                  <a:schemeClr val="tx1"/>
                </a:solidFill>
                <a:effectLst/>
                <a:latin typeface="+mn-lt"/>
                <a:ea typeface="+mn-ea"/>
                <a:cs typeface="+mn-cs"/>
              </a:rPr>
              <a:t>Pour les leaders qui tentent de mettre en place une équipe Agile, quelques points d'attention permettent de créer les traits et les caractéristiques idéales de leur équipe.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Objectif - se concentrer sur les buts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Transparence - partage d'informations et brainstorming d'idées</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Communication plus forte - interaction positive sans obstacles au comportement - résolution rapide des problèmes grâce à une interaction efficace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Foi - se fier les uns aux autres, ce qui apporte de la cohésion et de la confiance.</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Amélioration continue - cycle perpétuel de recherche de solutions</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r>
              <a:rPr lang="en-CA" dirty="0" smtClean="0"/>
              <a:t>https</a:t>
            </a:r>
            <a:r>
              <a:rPr lang="en-CA" dirty="0"/>
              <a:t>://leadershiptribe.com/blog/how-mindfulness-enables-agile-leadership#:~:text=Mindfulness%20helps%20an%20Agile%20leader%20to%20create%20a,each%20other%20in%20times%20of%20change%20and%20stress.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413724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1863" rtl="0" eaLnBrk="1" fontAlgn="auto" latinLnBrk="0" hangingPunct="1">
              <a:lnSpc>
                <a:spcPct val="100000"/>
              </a:lnSpc>
              <a:spcBef>
                <a:spcPct val="0"/>
              </a:spcBef>
              <a:spcAft>
                <a:spcPts val="0"/>
              </a:spcAft>
              <a:buClrTx/>
              <a:buSzTx/>
              <a:buFontTx/>
              <a:buNone/>
              <a:tabLst/>
              <a:defRPr/>
            </a:pPr>
            <a:r>
              <a:rPr lang="en-CA" dirty="0" smtClean="0"/>
              <a:t>Alejandro:</a:t>
            </a:r>
          </a:p>
          <a:p>
            <a:pPr defTabSz="931863" eaLnBrk="1" hangingPunct="1">
              <a:spcBef>
                <a:spcPct val="0"/>
              </a:spcBef>
            </a:pPr>
            <a:endParaRPr lang="fr-CA" noProof="0" dirty="0" smtClean="0">
              <a:solidFill>
                <a:srgbClr val="000000"/>
              </a:solidFill>
            </a:endParaRPr>
          </a:p>
          <a:p>
            <a:pPr defTabSz="931863" eaLnBrk="1" hangingPunct="1">
              <a:spcBef>
                <a:spcPct val="0"/>
              </a:spcBef>
            </a:pPr>
            <a:r>
              <a:rPr lang="fr-CA" noProof="0" dirty="0" smtClean="0">
                <a:solidFill>
                  <a:srgbClr val="000000"/>
                </a:solidFill>
              </a:rPr>
              <a:t>Les leaders conscients ont les compétences suivantes : </a:t>
            </a:r>
            <a:r>
              <a:rPr lang="fr-FR" noProof="0" dirty="0" smtClean="0">
                <a:solidFill>
                  <a:srgbClr val="000000"/>
                </a:solidFill>
              </a:rPr>
              <a:t>et ce que vous cultivez par une pratique de pleine conscience*</a:t>
            </a:r>
            <a:endParaRPr lang="fr-CA" noProof="0" dirty="0" smtClean="0">
              <a:solidFill>
                <a:srgbClr val="000000"/>
              </a:solidFill>
            </a:endParaRPr>
          </a:p>
          <a:p>
            <a:pPr lvl="1" defTabSz="931863" eaLnBrk="1" hangingPunct="1">
              <a:spcBef>
                <a:spcPct val="0"/>
              </a:spcBef>
            </a:pPr>
            <a:r>
              <a:rPr lang="fr-CA" noProof="0" dirty="0" smtClean="0">
                <a:solidFill>
                  <a:srgbClr val="000000"/>
                </a:solidFill>
              </a:rPr>
              <a:t>Concentration – Concentration de l’attention en entraînant l’esprit à se concentrer sur un objectif précis.</a:t>
            </a:r>
          </a:p>
          <a:p>
            <a:pPr lvl="1" defTabSz="931863" eaLnBrk="1" hangingPunct="1">
              <a:spcBef>
                <a:spcPct val="0"/>
              </a:spcBef>
            </a:pPr>
            <a:r>
              <a:rPr lang="fr-CA" noProof="0" dirty="0" smtClean="0">
                <a:solidFill>
                  <a:srgbClr val="000000"/>
                </a:solidFill>
              </a:rPr>
              <a:t>Clarté – Conscience de soi et Intelligence émotionnelle : en aidant l’esprit à remarquer plus clairement les réactions du corps.</a:t>
            </a:r>
          </a:p>
          <a:p>
            <a:pPr lvl="1" defTabSz="931863" eaLnBrk="1" hangingPunct="1">
              <a:spcBef>
                <a:spcPct val="0"/>
              </a:spcBef>
            </a:pPr>
            <a:r>
              <a:rPr lang="fr-CA" noProof="0" dirty="0" smtClean="0">
                <a:solidFill>
                  <a:srgbClr val="000000"/>
                </a:solidFill>
              </a:rPr>
              <a:t>Créativité – Innovation et prise de décisions en apaisant l’esprit, en laissant la créativité se manifester et en prenant des décisions.</a:t>
            </a:r>
          </a:p>
          <a:p>
            <a:pPr lvl="1" defTabSz="931863" eaLnBrk="1" hangingPunct="1">
              <a:spcBef>
                <a:spcPct val="0"/>
              </a:spcBef>
            </a:pPr>
            <a:r>
              <a:rPr lang="fr-CA" noProof="0" dirty="0" smtClean="0">
                <a:solidFill>
                  <a:srgbClr val="000000"/>
                </a:solidFill>
              </a:rPr>
              <a:t>Compassion au service d’autrui –</a:t>
            </a:r>
            <a:r>
              <a:rPr lang="fr-CA" baseline="0" noProof="0" dirty="0" smtClean="0">
                <a:solidFill>
                  <a:srgbClr val="000000"/>
                </a:solidFill>
              </a:rPr>
              <a:t> </a:t>
            </a:r>
            <a:r>
              <a:rPr lang="fr-CA" noProof="0" dirty="0" smtClean="0">
                <a:solidFill>
                  <a:srgbClr val="000000"/>
                </a:solidFill>
              </a:rPr>
              <a:t>en être présent</a:t>
            </a:r>
            <a:r>
              <a:rPr lang="fr-CA" baseline="0" noProof="0" dirty="0" smtClean="0">
                <a:solidFill>
                  <a:srgbClr val="000000"/>
                </a:solidFill>
              </a:rPr>
              <a:t> et en </a:t>
            </a:r>
            <a:r>
              <a:rPr lang="fr-CA" noProof="0" dirty="0" smtClean="0">
                <a:solidFill>
                  <a:srgbClr val="000000"/>
                </a:solidFill>
              </a:rPr>
              <a:t>écoutant attentivement les autres.</a:t>
            </a:r>
          </a:p>
          <a:p>
            <a:pPr marL="0" marR="0" indent="0" algn="l" defTabSz="931863" rtl="0" eaLnBrk="1" fontAlgn="base" latinLnBrk="0" hangingPunct="1">
              <a:lnSpc>
                <a:spcPct val="100000"/>
              </a:lnSpc>
              <a:spcBef>
                <a:spcPct val="0"/>
              </a:spcBef>
              <a:spcAft>
                <a:spcPct val="0"/>
              </a:spcAft>
              <a:buClrTx/>
              <a:buSzTx/>
              <a:buFontTx/>
              <a:buNone/>
              <a:tabLst/>
              <a:defRPr/>
            </a:pPr>
            <a:r>
              <a:rPr lang="en-US" sz="1200" baseline="0" dirty="0" smtClean="0"/>
              <a:t>  </a:t>
            </a:r>
            <a:r>
              <a:rPr lang="en-US" sz="1200" dirty="0" smtClean="0"/>
              <a:t>- </a:t>
            </a:r>
            <a:r>
              <a:rPr lang="en-US" sz="1200" dirty="0" err="1" smtClean="0"/>
              <a:t>Adapté</a:t>
            </a:r>
            <a:r>
              <a:rPr lang="en-US" sz="1200" dirty="0" smtClean="0"/>
              <a:t> de </a:t>
            </a:r>
            <a:r>
              <a:rPr lang="en-US" sz="1200" dirty="0" smtClean="0">
                <a:hlinkClick r:id="rId3"/>
              </a:rPr>
              <a:t>http://instituteformindfulleadership.org/definitions/</a:t>
            </a:r>
            <a:endParaRPr lang="fr-CA" noProof="0" dirty="0" smtClean="0">
              <a:solidFill>
                <a:srgbClr val="000000"/>
              </a:solidFill>
            </a:endParaRPr>
          </a:p>
          <a:p>
            <a:pPr lvl="1" defTabSz="931863" eaLnBrk="1" hangingPunct="1">
              <a:spcBef>
                <a:spcPct val="0"/>
              </a:spcBef>
            </a:pPr>
            <a:endParaRPr lang="fr-CA" noProof="0" dirty="0" smtClean="0">
              <a:solidFill>
                <a:srgbClr val="000000"/>
              </a:solidFill>
            </a:endParaRPr>
          </a:p>
          <a:p>
            <a:pPr lvl="0" defTabSz="931863" eaLnBrk="1" hangingPunct="1">
              <a:spcBef>
                <a:spcPct val="0"/>
              </a:spcBef>
            </a:pPr>
            <a:r>
              <a:rPr lang="fr-CA" noProof="0" dirty="0" smtClean="0">
                <a:solidFill>
                  <a:srgbClr val="000000"/>
                </a:solidFill>
              </a:rPr>
              <a:t>*Ceux qui s’exercent à la pleine conscience ont été associés à :</a:t>
            </a:r>
          </a:p>
          <a:p>
            <a:pPr lvl="1" defTabSz="931863" eaLnBrk="1" hangingPunct="1">
              <a:spcBef>
                <a:spcPct val="0"/>
              </a:spcBef>
            </a:pPr>
            <a:r>
              <a:rPr lang="fr-CA" noProof="0" dirty="0" smtClean="0"/>
              <a:t> </a:t>
            </a:r>
            <a:r>
              <a:rPr lang="fr-CA" noProof="0" dirty="0" smtClean="0">
                <a:solidFill>
                  <a:srgbClr val="000000"/>
                </a:solidFill>
              </a:rPr>
              <a:t>Une attention accrue</a:t>
            </a:r>
          </a:p>
          <a:p>
            <a:pPr lvl="1" defTabSz="931863" eaLnBrk="1" hangingPunct="1">
              <a:spcBef>
                <a:spcPct val="0"/>
              </a:spcBef>
            </a:pPr>
            <a:r>
              <a:rPr lang="fr-CA" noProof="0" dirty="0" smtClean="0"/>
              <a:t> </a:t>
            </a:r>
            <a:r>
              <a:rPr lang="fr-CA" noProof="0" dirty="0" smtClean="0">
                <a:solidFill>
                  <a:srgbClr val="000000"/>
                </a:solidFill>
              </a:rPr>
              <a:t>Une plus grande intelligence émotionnelle</a:t>
            </a:r>
          </a:p>
          <a:p>
            <a:pPr lvl="1" defTabSz="931863" eaLnBrk="1" hangingPunct="1">
              <a:spcBef>
                <a:spcPct val="0"/>
              </a:spcBef>
            </a:pPr>
            <a:r>
              <a:rPr lang="fr-CA" noProof="0" dirty="0" smtClean="0"/>
              <a:t> </a:t>
            </a:r>
            <a:r>
              <a:rPr lang="fr-CA" noProof="0" dirty="0" smtClean="0">
                <a:solidFill>
                  <a:srgbClr val="000000"/>
                </a:solidFill>
              </a:rPr>
              <a:t>Une plus grande résilience</a:t>
            </a:r>
          </a:p>
          <a:p>
            <a:pPr lvl="1" defTabSz="931863" eaLnBrk="1" hangingPunct="1">
              <a:spcBef>
                <a:spcPct val="0"/>
              </a:spcBef>
            </a:pPr>
            <a:r>
              <a:rPr lang="fr-CA" noProof="0" dirty="0" smtClean="0"/>
              <a:t> </a:t>
            </a:r>
            <a:r>
              <a:rPr lang="fr-CA" noProof="0" dirty="0" smtClean="0">
                <a:solidFill>
                  <a:srgbClr val="000000"/>
                </a:solidFill>
              </a:rPr>
              <a:t>Une meilleure prise de décisions stratégiques</a:t>
            </a:r>
          </a:p>
          <a:p>
            <a:pPr lvl="1" defTabSz="931863" eaLnBrk="1" hangingPunct="1">
              <a:spcBef>
                <a:spcPct val="0"/>
              </a:spcBef>
            </a:pPr>
            <a:r>
              <a:rPr lang="fr-CA" noProof="0" dirty="0" smtClean="0"/>
              <a:t> </a:t>
            </a:r>
            <a:r>
              <a:rPr lang="fr-CA" noProof="0" dirty="0" smtClean="0">
                <a:solidFill>
                  <a:srgbClr val="000000"/>
                </a:solidFill>
              </a:rPr>
              <a:t>Une meilleure prise de décisions éthiques</a:t>
            </a:r>
          </a:p>
          <a:p>
            <a:pPr lvl="1" defTabSz="931863" eaLnBrk="1" hangingPunct="1">
              <a:spcBef>
                <a:spcPct val="0"/>
              </a:spcBef>
            </a:pPr>
            <a:r>
              <a:rPr lang="fr-CA" noProof="0" dirty="0" smtClean="0"/>
              <a:t> </a:t>
            </a:r>
            <a:r>
              <a:rPr lang="fr-CA" noProof="0" dirty="0" smtClean="0">
                <a:solidFill>
                  <a:srgbClr val="000000"/>
                </a:solidFill>
              </a:rPr>
              <a:t>Une plus grande créativité</a:t>
            </a:r>
          </a:p>
          <a:p>
            <a:pPr lvl="0" defTabSz="931863" eaLnBrk="1" hangingPunct="1">
              <a:spcBef>
                <a:spcPct val="0"/>
              </a:spcBef>
            </a:pPr>
            <a:r>
              <a:rPr lang="fr-CA" noProof="0" dirty="0" smtClean="0">
                <a:solidFill>
                  <a:srgbClr val="000000"/>
                </a:solidFill>
              </a:rPr>
              <a:t>  -</a:t>
            </a:r>
            <a:r>
              <a:rPr lang="fr-CA" baseline="0" noProof="0" dirty="0" smtClean="0">
                <a:solidFill>
                  <a:srgbClr val="000000"/>
                </a:solidFill>
              </a:rPr>
              <a:t> </a:t>
            </a:r>
            <a:r>
              <a:rPr lang="fr-CA" sz="1200" u="sng" kern="1200" noProof="0" dirty="0" smtClean="0">
                <a:solidFill>
                  <a:schemeClr val="tx1"/>
                </a:solidFill>
                <a:latin typeface="+mn-lt"/>
                <a:ea typeface="+mn-ea"/>
                <a:cs typeface="+mn-cs"/>
                <a:hlinkClick r:id="rId4"/>
              </a:rPr>
              <a:t>http://www.hrzone.com/perform/people/the-science-of-mindfulness-for-leaders#.VcSEic0IUYg.linkedin</a:t>
            </a:r>
            <a:r>
              <a:rPr lang="fr-CA" sz="1200" u="none" kern="1200" noProof="0" dirty="0" smtClean="0">
                <a:solidFill>
                  <a:schemeClr val="tx1"/>
                </a:solidFill>
                <a:latin typeface="+mn-lt"/>
                <a:ea typeface="+mn-ea"/>
                <a:cs typeface="+mn-cs"/>
              </a:rPr>
              <a:t> (document</a:t>
            </a:r>
            <a:r>
              <a:rPr lang="fr-CA" sz="1200" u="none" kern="1200" baseline="0" noProof="0" dirty="0" smtClean="0">
                <a:solidFill>
                  <a:schemeClr val="tx1"/>
                </a:solidFill>
                <a:latin typeface="+mn-lt"/>
                <a:ea typeface="+mn-ea"/>
                <a:cs typeface="+mn-cs"/>
              </a:rPr>
              <a:t> en anglais)</a:t>
            </a:r>
            <a:endParaRPr lang="fr-CA" u="none" noProof="0"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13</a:t>
            </a:r>
          </a:p>
        </p:txBody>
      </p:sp>
    </p:spTree>
    <p:extLst>
      <p:ext uri="{BB962C8B-B14F-4D97-AF65-F5344CB8AC3E}">
        <p14:creationId xmlns:p14="http://schemas.microsoft.com/office/powerpoint/2010/main" val="277898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CA" dirty="0" smtClean="0"/>
              <a:t>Alejandro:</a:t>
            </a:r>
          </a:p>
          <a:p>
            <a:pPr marL="0" marR="0" lvl="0" indent="0" algn="l" defTabSz="933237" rtl="0" eaLnBrk="1" fontAlgn="auto" latinLnBrk="0" hangingPunct="1">
              <a:lnSpc>
                <a:spcPct val="100000"/>
              </a:lnSpc>
              <a:spcBef>
                <a:spcPts val="0"/>
              </a:spcBef>
              <a:spcAft>
                <a:spcPts val="0"/>
              </a:spcAft>
              <a:buClrTx/>
              <a:buSzTx/>
              <a:buFontTx/>
              <a:buNone/>
              <a:tabLst/>
              <a:defRPr/>
            </a:pPr>
            <a:endParaRPr lang="en-CA" dirty="0" smtClean="0"/>
          </a:p>
          <a:p>
            <a:pPr marL="342900" lvl="0" indent="-342900">
              <a:buFont typeface="Symbol" panose="05050102010706020507" pitchFamily="18" charset="2"/>
              <a:buChar char=""/>
            </a:pPr>
            <a:r>
              <a:rPr lang="fr-FR"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Ces 4 compétences clés sont l’objectif du programme, dont nous parlerons un peu plus tard… et elles ont aussi un impact positif sur le bien-être et la résilience.</a:t>
            </a:r>
          </a:p>
          <a:p>
            <a:pPr marL="0" lvl="0" indent="0">
              <a:buFont typeface="Symbol" panose="05050102010706020507" pitchFamily="18" charset="2"/>
              <a:buNone/>
            </a:pPr>
            <a:r>
              <a:rPr lang="fr-CA" sz="1200" u="none" dirty="0" smtClean="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12</a:t>
            </a:fld>
            <a:endParaRPr lang="fr-CA" dirty="0"/>
          </a:p>
        </p:txBody>
      </p:sp>
    </p:spTree>
    <p:extLst>
      <p:ext uri="{BB962C8B-B14F-4D97-AF65-F5344CB8AC3E}">
        <p14:creationId xmlns:p14="http://schemas.microsoft.com/office/powerpoint/2010/main" val="428080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33142" rtl="0" eaLnBrk="1" fontAlgn="auto" latinLnBrk="0" hangingPunct="1">
              <a:lnSpc>
                <a:spcPct val="100000"/>
              </a:lnSpc>
              <a:spcBef>
                <a:spcPts val="0"/>
              </a:spcBef>
              <a:spcAft>
                <a:spcPts val="0"/>
              </a:spcAft>
              <a:buClrTx/>
              <a:buSzTx/>
              <a:buFontTx/>
              <a:buNone/>
              <a:tabLst/>
              <a:defRPr/>
            </a:pPr>
            <a:r>
              <a:rPr lang="en-CA" sz="1100" dirty="0" smtClean="0"/>
              <a:t>Alejandro:</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Dans le tableau suivant, nous avons le profil de compétences clés en leadership du TBS dans la colonne de gauche, et dans la rangée du haut, nous avons les compétences en leadership en matière de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Ce tableau indique quelles compétences sont soutenues par quelle aptitude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dans le cas de la compétence « Créer une vision et une stratégie » est soutenue principalement par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 La compétence « Mobiliser les gens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(cliquez) et ainsi de suite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100" b="0" dirty="0" smtClean="0"/>
          </a:p>
          <a:p>
            <a:pPr marL="0" marR="0" lvl="0" indent="0" algn="l" defTabSz="933142" rtl="0" eaLnBrk="1" fontAlgn="auto" latinLnBrk="0" hangingPunct="1">
              <a:lnSpc>
                <a:spcPct val="100000"/>
              </a:lnSpc>
              <a:spcBef>
                <a:spcPts val="0"/>
              </a:spcBef>
              <a:spcAft>
                <a:spcPts val="0"/>
              </a:spcAft>
              <a:buClrTx/>
              <a:buSzTx/>
              <a:buFontTx/>
              <a:buNone/>
              <a:tabLst/>
              <a:defRPr/>
            </a:pPr>
            <a:r>
              <a:rPr lang="fr-FR" sz="1100" b="0" dirty="0" smtClean="0"/>
              <a:t>Maintenant, vous pensez peut-être qu'en fait, toutes les compétences sont soutenues par toutes les aptitudes. Dans un sens, oui, le tableau indique l'aptitude la plus prédominante ou directement liée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dirty="0"/>
          </a:p>
          <a:p>
            <a:pPr defTabSz="933142">
              <a:defRPr/>
            </a:pPr>
            <a:r>
              <a:rPr lang="en-US" sz="1100" b="1" dirty="0" err="1" smtClean="0"/>
              <a:t>Ressources</a:t>
            </a:r>
            <a:r>
              <a:rPr lang="en-US" sz="1100" b="1" dirty="0" smtClean="0"/>
              <a:t>…</a:t>
            </a:r>
            <a:endParaRPr lang="en-CA" sz="1600" u="sng" kern="1200" dirty="0" smtClean="0">
              <a:solidFill>
                <a:schemeClr val="tx1"/>
              </a:solidFill>
              <a:latin typeface="+mn-lt"/>
              <a:ea typeface="+mn-ea"/>
              <a:cs typeface="+mn-cs"/>
            </a:endParaRPr>
          </a:p>
          <a:p>
            <a:r>
              <a:rPr lang="fr-FR" sz="1600" b="1" i="0" kern="1200" dirty="0" smtClean="0">
                <a:solidFill>
                  <a:schemeClr val="tx1"/>
                </a:solidFill>
                <a:latin typeface="+mn-lt"/>
                <a:ea typeface="+mn-ea"/>
                <a:cs typeface="+mn-cs"/>
              </a:rPr>
              <a:t>Créer une vision et une stratégie</a:t>
            </a:r>
          </a:p>
          <a:p>
            <a:r>
              <a:rPr lang="fr-FR" sz="1600" b="0" i="0" kern="1200" dirty="0" smtClean="0">
                <a:solidFill>
                  <a:schemeClr val="tx1"/>
                </a:solidFill>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Mobiliser les personnes</a:t>
            </a:r>
          </a:p>
          <a:p>
            <a:r>
              <a:rPr lang="fr-FR" sz="1600" b="0" i="0" kern="1200" dirty="0" smtClean="0">
                <a:solidFill>
                  <a:schemeClr val="tx1"/>
                </a:solidFill>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Préserver l'intégrité et le respect</a:t>
            </a:r>
          </a:p>
          <a:p>
            <a:r>
              <a:rPr lang="fr-FR" sz="1600" b="0" i="0" kern="1200" dirty="0" smtClean="0">
                <a:solidFill>
                  <a:schemeClr val="tx1"/>
                </a:solidFill>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Collaborer avec les partenaires et les intervenants</a:t>
            </a:r>
          </a:p>
          <a:p>
            <a:r>
              <a:rPr lang="fr-FR" sz="1600" b="0" i="0" kern="1200" dirty="0" smtClean="0">
                <a:solidFill>
                  <a:schemeClr val="tx1"/>
                </a:solidFill>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Promouvoir l'innovation et orienter le changement</a:t>
            </a:r>
          </a:p>
          <a:p>
            <a:r>
              <a:rPr lang="fr-FR" sz="1600" b="0" i="0" kern="1200" dirty="0" smtClean="0">
                <a:solidFill>
                  <a:schemeClr val="tx1"/>
                </a:solidFill>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pPr defTabSz="931863" eaLnBrk="1" hangingPunct="1">
              <a:spcBef>
                <a:spcPct val="0"/>
              </a:spcBef>
            </a:pPr>
            <a:endParaRPr lang="en-CA" sz="1600" dirty="0" smtClean="0"/>
          </a:p>
          <a:p>
            <a:r>
              <a:rPr lang="fr-FR" sz="1600" b="1" i="0" kern="1200" dirty="0" smtClean="0">
                <a:solidFill>
                  <a:schemeClr val="tx1"/>
                </a:solidFill>
                <a:latin typeface="+mn-lt"/>
                <a:ea typeface="+mn-ea"/>
                <a:cs typeface="+mn-cs"/>
              </a:rPr>
              <a:t>Obtenir des résultats</a:t>
            </a:r>
          </a:p>
          <a:p>
            <a:r>
              <a:rPr lang="fr-FR" sz="1600" b="0" i="0" kern="1200" dirty="0" smtClean="0">
                <a:solidFill>
                  <a:schemeClr val="tx1"/>
                </a:solidFill>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pPr defTabSz="931863" eaLnBrk="1" hangingPunct="1">
              <a:spcBef>
                <a:spcPct val="0"/>
              </a:spcBef>
            </a:pPr>
            <a:endParaRPr lang="en-US" sz="1600" dirty="0" smtClean="0"/>
          </a:p>
          <a:p>
            <a:pPr marL="0" marR="0" lvl="0" indent="0" algn="l" defTabSz="931863" rtl="0" eaLnBrk="1" fontAlgn="auto" latinLnBrk="0" hangingPunct="1">
              <a:lnSpc>
                <a:spcPct val="100000"/>
              </a:lnSpc>
              <a:spcBef>
                <a:spcPct val="0"/>
              </a:spcBef>
              <a:spcAft>
                <a:spcPts val="0"/>
              </a:spcAft>
              <a:buClrTx/>
              <a:buSzTx/>
              <a:buFontTx/>
              <a:buNone/>
              <a:tabLst/>
              <a:defRPr/>
            </a:pPr>
            <a:r>
              <a:rPr lang="en-US" sz="1600" u="sng" kern="1200" dirty="0" smtClean="0">
                <a:solidFill>
                  <a:schemeClr val="tx1"/>
                </a:solidFill>
                <a:latin typeface="+mn-lt"/>
                <a:ea typeface="+mn-ea"/>
                <a:cs typeface="+mn-cs"/>
                <a:hlinkClick r:id="rId3"/>
              </a:rPr>
              <a:t>http://www.tbs-sct.gc.ca/psm-fpfm/learning-apprentissage/pdps-ppfp/klc-ccl/klcp-pccl-fra.asp</a:t>
            </a:r>
            <a:endParaRPr lang="en-US" sz="1600" u="sng" kern="1200" dirty="0" smtClean="0">
              <a:solidFill>
                <a:schemeClr val="tx1"/>
              </a:solidFill>
              <a:latin typeface="+mn-lt"/>
              <a:ea typeface="+mn-ea"/>
              <a:cs typeface="+mn-cs"/>
            </a:endParaRPr>
          </a:p>
          <a:p>
            <a:pPr defTabSz="931863" eaLnBrk="1" hangingPunct="1">
              <a:spcBef>
                <a:spcPct val="0"/>
              </a:spcBef>
            </a:pPr>
            <a:endParaRPr lang="en-US" sz="160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826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lgn="l" rtl="0">
              <a:spcBef>
                <a:spcPts val="0"/>
              </a:spcBef>
              <a:spcAft>
                <a:spcPts val="0"/>
              </a:spcAft>
              <a:buClr>
                <a:schemeClr val="dk1"/>
              </a:buClr>
              <a:buSzPts val="1100"/>
              <a:buFont typeface="Arial"/>
              <a:buNone/>
            </a:pPr>
            <a:r>
              <a:rPr lang="en-CA" dirty="0" smtClean="0"/>
              <a:t>Ginette:</a:t>
            </a: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pPr marL="628650" lvl="1" indent="-171450">
              <a:buFont typeface="Arial" panose="020B0604020202020204" pitchFamily="34" charset="0"/>
              <a:buChar char="•"/>
            </a:pPr>
            <a:r>
              <a:rPr lang="fr-CA" sz="1200" u="none" dirty="0" smtClean="0"/>
              <a:t>asseyez-vous </a:t>
            </a:r>
            <a:r>
              <a:rPr lang="fr-CA" sz="1200" u="none" dirty="0"/>
              <a:t>le plus confortablement possible dans une position qui vous permet en même temps d’être éveillé(e), attentif ou attentive et à l’aise.</a:t>
            </a:r>
          </a:p>
          <a:p>
            <a:pPr marL="628650" lvl="1" indent="-171450">
              <a:buFont typeface="Arial" panose="020B0604020202020204" pitchFamily="34" charset="0"/>
              <a:buChar char="•"/>
            </a:pPr>
            <a:r>
              <a:rPr lang="fr-CA" sz="1200" u="none" dirty="0"/>
              <a:t>Vous pouvez mettre vos pieds à plat sur le sol; et posez les mains sur les genoux, les paumes vers le haut ou vers le bas, en fonction de ce qui est le plus à l’aise pour vous.</a:t>
            </a:r>
          </a:p>
          <a:p>
            <a:pPr marL="628650" lvl="1" indent="-171450">
              <a:buFont typeface="Arial" panose="020B0604020202020204" pitchFamily="34" charset="0"/>
              <a:buChar char="•"/>
            </a:pPr>
            <a:r>
              <a:rPr lang="fr-CA" sz="1200" u="none" dirty="0"/>
              <a:t>N’hésitez pas à fermer les yeux ou à les fermer à moitié.</a:t>
            </a:r>
          </a:p>
          <a:p>
            <a:pPr marL="628650" lvl="1" indent="-171450">
              <a:buFont typeface="Arial" panose="020B0604020202020204" pitchFamily="34" charset="0"/>
              <a:buChar char="•"/>
            </a:pPr>
            <a:r>
              <a:rPr lang="fr-CA" sz="1200" u="none" dirty="0"/>
              <a:t>Suivez ma voix, qui vous guidera durant l’exercice.</a:t>
            </a:r>
          </a:p>
          <a:p>
            <a:pPr marL="628650" lvl="1" indent="-171450">
              <a:buFont typeface="Arial" panose="020B0604020202020204" pitchFamily="34" charset="0"/>
              <a:buChar char="•"/>
            </a:pPr>
            <a:r>
              <a:rPr lang="fr-CA" u="none" dirty="0"/>
              <a:t>Portez doucement attention à votre respiration. Nul besoin de changer votre façon de respirer; remarquez simplement votre respiration.</a:t>
            </a:r>
          </a:p>
          <a:p>
            <a:pPr marL="628650" lvl="1" indent="-171450">
              <a:buFont typeface="Arial" panose="020B0604020202020204" pitchFamily="34" charset="0"/>
              <a:buChar char="•"/>
            </a:pPr>
            <a:endParaRPr lang="fr-CA" dirty="0"/>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p>
          <a:p>
            <a:pPr marL="628650" lvl="1" indent="-171450">
              <a:buFont typeface="Arial" panose="020B0604020202020204" pitchFamily="34" charset="0"/>
              <a:buChar char="•"/>
            </a:pPr>
            <a:r>
              <a:rPr lang="fr-FR" u="none" dirty="0" smtClean="0"/>
              <a:t>Si, à un moment donné, votre esprit s'égare, soyez gentil avec vous-même, reconnaissez la pensée, laissez-la être et ramenez votre attention sur l'objet de votre attention, qui est votre respiration.</a:t>
            </a:r>
          </a:p>
          <a:p>
            <a:pPr marL="628650" lvl="1" indent="-171450">
              <a:buFont typeface="Arial" panose="020B0604020202020204" pitchFamily="34" charset="0"/>
              <a:buChar char="•"/>
            </a:pPr>
            <a:r>
              <a:rPr lang="fr-FR" u="none" dirty="0" smtClean="0"/>
              <a:t>inhaler</a:t>
            </a:r>
          </a:p>
          <a:p>
            <a:pPr marL="628650" lvl="1" indent="-171450">
              <a:buFont typeface="Arial" panose="020B0604020202020204" pitchFamily="34" charset="0"/>
              <a:buChar char="•"/>
            </a:pPr>
            <a:r>
              <a:rPr lang="fr-FR" u="none" dirty="0" smtClean="0"/>
              <a:t>exhaler</a:t>
            </a:r>
            <a:endParaRPr lang="fr-CA" u="none" dirty="0" smtClean="0"/>
          </a:p>
          <a:p>
            <a:pPr marL="628650" lvl="1" indent="-171450">
              <a:buFont typeface="Arial" panose="020B0604020202020204" pitchFamily="34" charset="0"/>
              <a:buChar char="•"/>
            </a:pPr>
            <a:endParaRPr lang="fr-CA"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u="none" dirty="0" smtClean="0"/>
              <a:t>Continuez simplement à vous concentrer sur votre respiration.</a:t>
            </a:r>
          </a:p>
          <a:p>
            <a:pPr marL="628650" lvl="1" indent="-171450">
              <a:buFont typeface="Arial" panose="020B0604020202020204" pitchFamily="34" charset="0"/>
              <a:buChar char="•"/>
            </a:pPr>
            <a:r>
              <a:rPr lang="fr-CA" u="none" dirty="0" smtClean="0"/>
              <a:t>Je </a:t>
            </a:r>
            <a:r>
              <a:rPr lang="fr-CA" u="none" dirty="0"/>
              <a:t>vous ferai signe lorsque la minute se sera écoulée.</a:t>
            </a:r>
          </a:p>
          <a:p>
            <a:pPr lvl="0">
              <a:buFont typeface="Arial" pitchFamily="34" charset="0"/>
              <a:buNone/>
            </a:pPr>
            <a:endParaRPr lang="fr-CA" dirty="0"/>
          </a:p>
          <a:p>
            <a:pPr lvl="0">
              <a:buFont typeface="Arial" pitchFamily="34" charset="0"/>
              <a:buNone/>
            </a:pPr>
            <a:r>
              <a:rPr lang="fr-FR" u="none" dirty="0" smtClean="0"/>
              <a:t>Retour sur l'exercice : si nous pouvons avoir 2 ou 3 personnes pour partager comment l'exercice s'est déroulé pour vous... veuillez ouvrir vos micros ou lever la main.</a:t>
            </a:r>
          </a:p>
          <a:p>
            <a:pPr lvl="0">
              <a:buFont typeface="Arial" pitchFamily="34" charset="0"/>
              <a:buNone/>
            </a:pPr>
            <a:r>
              <a:rPr lang="fr-FR" u="none" dirty="0" smtClean="0"/>
              <a:t>Vous pouvez également utiliser l'espace de discussion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r>
              <a:rPr lang="fr-FR" dirty="0" smtClean="0"/>
              <a:t>C'est une façon de le faire, son obtention dépend de la pratique.</a:t>
            </a:r>
          </a:p>
          <a:p>
            <a:r>
              <a:rPr lang="fr-FR" dirty="0" smtClean="0"/>
              <a:t>Remarquer est très important dans la pratique de la pleine conscience.</a:t>
            </a:r>
          </a:p>
          <a:p>
            <a:r>
              <a:rPr lang="fr-FR" dirty="0" smtClean="0"/>
              <a:t>Remarquer où se situe votre pensée est la première étape pour devenir plus attentif.</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63400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smtClean="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smtClean="0"/>
              <a:t>((</a:t>
            </a: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smtClean="0">
                <a:hlinkClick r:id="rId3"/>
              </a:rPr>
              <a:t>https</a:t>
            </a:r>
            <a:r>
              <a:rPr lang="fr-CA" u="none" dirty="0">
                <a:hlinkClick r:id="rId3"/>
              </a:rPr>
              <a:t>://wiki.gccollab.ca/MCLD-DLCP</a:t>
            </a:r>
            <a:r>
              <a:rPr lang="fr-CA" u="none" dirty="0"/>
              <a:t> </a:t>
            </a:r>
            <a:endParaRPr lang="fr-CA" u="none" dirty="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smtClean="0"/>
              <a:t>https</a:t>
            </a:r>
            <a:r>
              <a:rPr lang="fr-CA" dirty="0"/>
              <a:t>://wiki.gccollab.ca/Mindful_Change_Leadership_Development_Program_-_FAQ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47813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CA" dirty="0" smtClean="0"/>
              <a:t>Ginette :</a:t>
            </a:r>
            <a:endParaRPr lang="fr-FR" sz="1200" b="0" dirty="0" smtClean="0">
              <a:latin typeface="Merriweather"/>
              <a:ea typeface="Merriweather"/>
              <a:cs typeface="Merriweather"/>
              <a:sym typeface="Merriweather"/>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73605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smtClean="0"/>
              <a:t>Alejandro</a:t>
            </a:r>
            <a:r>
              <a:rPr lang="en-US" sz="1400" i="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smtClean="0"/>
              <a:t>Les </a:t>
            </a:r>
            <a:r>
              <a:rPr lang="fr-CA" sz="1400" i="1" dirty="0"/>
              <a:t>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a:t>
            </a:r>
            <a:r>
              <a:rPr lang="fr-CA" sz="1400" i="1" dirty="0" smtClean="0"/>
              <a:t>gris </a:t>
            </a:r>
            <a:r>
              <a:rPr lang="fr-CA" sz="1400" i="1" dirty="0"/>
              <a:t>représentent l'évaluation </a:t>
            </a:r>
            <a:r>
              <a:rPr lang="fr-CA" sz="1400" i="1" dirty="0" smtClean="0"/>
              <a:t>finale, </a:t>
            </a:r>
            <a:r>
              <a:rPr lang="fr-CA" sz="1400" i="1" dirty="0"/>
              <a:t>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a:t>
            </a:r>
            <a:r>
              <a:rPr lang="fr-CA" sz="1400" i="1" dirty="0" smtClean="0"/>
              <a:t>terminé </a:t>
            </a:r>
            <a:r>
              <a:rPr lang="fr-CA" sz="1400" i="1" dirty="0"/>
              <a:t>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1831912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Alejandro</a:t>
            </a:r>
            <a:r>
              <a:rPr lang="en-US" sz="1200" i="1" dirty="0" smtClean="0"/>
              <a: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u="none" kern="1200" noProof="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smtClean="0">
                <a:solidFill>
                  <a:schemeClr val="tx1"/>
                </a:solidFill>
                <a:latin typeface="Arial" charset="0"/>
                <a:ea typeface="+mn-ea"/>
                <a:cs typeface="+mn-cs"/>
              </a:rPr>
              <a:t>De </a:t>
            </a:r>
            <a:r>
              <a:rPr lang="fr-CA" sz="1200" u="none" kern="1200" noProof="0" dirty="0">
                <a:solidFill>
                  <a:schemeClr val="tx1"/>
                </a:solidFill>
                <a:latin typeface="Arial" charset="0"/>
                <a:ea typeface="+mn-ea"/>
                <a:cs typeface="+mn-cs"/>
              </a:rPr>
              <a:t>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18</a:t>
            </a:fld>
            <a:endParaRPr lang="fr-CA" dirty="0"/>
          </a:p>
        </p:txBody>
      </p:sp>
    </p:spTree>
    <p:extLst>
      <p:ext uri="{BB962C8B-B14F-4D97-AF65-F5344CB8AC3E}">
        <p14:creationId xmlns:p14="http://schemas.microsoft.com/office/powerpoint/2010/main" val="221326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smtClean="0"/>
              <a:t>(Alejandro)</a:t>
            </a:r>
            <a:endParaRPr lang="fr-CA" i="0"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a:t>
            </a:r>
            <a:r>
              <a:rPr lang="fr-CA" sz="1200" b="0" u="none" kern="1200" dirty="0" smtClean="0">
                <a:solidFill>
                  <a:schemeClr val="tx1"/>
                </a:solidFill>
                <a:latin typeface="Arial" charset="0"/>
                <a:ea typeface="+mn-ea"/>
                <a:cs typeface="+mn-cs"/>
              </a:rPr>
              <a:t>Des </a:t>
            </a:r>
            <a:r>
              <a:rPr lang="fr-CA" sz="1200" b="0" u="none" kern="1200" dirty="0">
                <a:solidFill>
                  <a:schemeClr val="tx1"/>
                </a:solidFill>
                <a:latin typeface="Arial" charset="0"/>
                <a:ea typeface="+mn-ea"/>
                <a:cs typeface="+mn-cs"/>
              </a:rPr>
              <a:t>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maintien comme </a:t>
            </a:r>
            <a:r>
              <a:rPr lang="fr-CA"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trois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19</a:t>
            </a:fld>
            <a:endParaRPr lang="fr-CA" dirty="0"/>
          </a:p>
        </p:txBody>
      </p:sp>
    </p:spTree>
    <p:extLst>
      <p:ext uri="{BB962C8B-B14F-4D97-AF65-F5344CB8AC3E}">
        <p14:creationId xmlns:p14="http://schemas.microsoft.com/office/powerpoint/2010/main" val="86535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en-US" sz="1200" dirty="0" smtClean="0"/>
              <a:t>Alejandro:</a:t>
            </a:r>
          </a:p>
          <a:p>
            <a:pPr marL="0" lvl="0" indent="0">
              <a:spcAft>
                <a:spcPts val="600"/>
              </a:spcAft>
              <a:buFont typeface="Arial" panose="020B0604020202020204" pitchFamily="34" charset="0"/>
              <a:buNone/>
            </a:pPr>
            <a:endParaRPr lang="fr-FR" sz="1200" b="1" kern="1200" baseline="0" dirty="0" smtClean="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baseline="0" dirty="0" smtClean="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baseline="0" noProof="0" dirty="0" smtClean="0">
                <a:latin typeface="+mn-lt"/>
              </a:rPr>
              <a:t>Bonjour à tout le monde.</a:t>
            </a:r>
            <a:endParaRPr lang="fr-CA" sz="1200" baseline="0" noProof="0" dirty="0" smtClean="0">
              <a:latin typeface="+mn-l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u="none" baseline="0" noProof="0" dirty="0" smtClean="0">
                <a:latin typeface="+mn-lt"/>
              </a:rPr>
              <a:t>(( Reconnaissance des terres </a:t>
            </a:r>
            <a:r>
              <a:rPr lang="fr-CA" sz="1200" b="1" u="none" baseline="0" noProof="0" dirty="0" smtClean="0">
                <a:latin typeface="+mn-lt"/>
              </a:rPr>
              <a:t>(peut devoir être mise à jour) ))</a:t>
            </a:r>
            <a:endParaRPr lang="fr-CA" sz="1200" b="1" i="0" u="none" kern="1200" baseline="0" noProof="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baseline="0" dirty="0" smtClean="0">
                <a:solidFill>
                  <a:schemeClr val="tx1"/>
                </a:solidFill>
                <a:latin typeface="+mn-lt"/>
                <a:ea typeface="+mn-ea"/>
                <a:cs typeface="+mn-cs"/>
              </a:rPr>
              <a:t>Tout d’abord, je tiens à souligner que je communique avec vous depuis le territoire traditionnel du peuple algonquin des </a:t>
            </a:r>
            <a:r>
              <a:rPr lang="fr-CA" sz="1200" i="1" u="none" kern="1200" baseline="0" dirty="0" err="1" smtClean="0">
                <a:solidFill>
                  <a:schemeClr val="tx1"/>
                </a:solidFill>
                <a:latin typeface="+mn-lt"/>
                <a:ea typeface="+mn-ea"/>
                <a:cs typeface="+mn-cs"/>
              </a:rPr>
              <a:t>Anichinabés</a:t>
            </a:r>
            <a:r>
              <a:rPr lang="fr-CA" sz="1200" i="1" u="none" kern="1200" baseline="0" dirty="0" smtClean="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baseline="0" dirty="0" smtClean="0">
                <a:solidFill>
                  <a:srgbClr val="FFFFFF"/>
                </a:solidFill>
                <a:effectLst/>
                <a:latin typeface="+mn-lt"/>
              </a:rPr>
              <a:t>Tout d’abord, je tiens à souligner que je communique avec vous depuis la belle</a:t>
            </a:r>
            <a:r>
              <a:rPr lang="fr-FR" sz="1200" b="0" i="0" baseline="0" dirty="0" smtClean="0">
                <a:solidFill>
                  <a:srgbClr val="FFFFFF"/>
                </a:solidFill>
                <a:effectLst/>
                <a:latin typeface="+mn-lt"/>
              </a:rPr>
              <a:t> </a:t>
            </a:r>
            <a:r>
              <a:rPr lang="fr-FR" sz="1200" baseline="0" dirty="0" smtClean="0">
                <a:solidFill>
                  <a:srgbClr val="FFFFFF"/>
                </a:solidFill>
                <a:effectLst/>
                <a:latin typeface="+mn-lt"/>
              </a:rPr>
              <a:t>ville de Kingsville (Ontario), sur le territoire traditionnel des peuples Caldwell, </a:t>
            </a:r>
            <a:r>
              <a:rPr lang="fr-FR" sz="1200" baseline="0" dirty="0" err="1" smtClean="0">
                <a:solidFill>
                  <a:srgbClr val="FFFFFF"/>
                </a:solidFill>
                <a:effectLst/>
                <a:latin typeface="+mn-lt"/>
              </a:rPr>
              <a:t>Anishinabewaki</a:t>
            </a:r>
            <a:r>
              <a:rPr lang="fr-FR" sz="1200" baseline="0" dirty="0" smtClean="0">
                <a:solidFill>
                  <a:srgbClr val="FFFFFF"/>
                </a:solidFill>
                <a:effectLst/>
                <a:latin typeface="+mn-lt"/>
              </a:rPr>
              <a:t>, </a:t>
            </a:r>
            <a:r>
              <a:rPr lang="fr-FR" sz="1200" baseline="0" dirty="0" err="1" smtClean="0">
                <a:solidFill>
                  <a:srgbClr val="FFFFFF"/>
                </a:solidFill>
                <a:effectLst/>
                <a:latin typeface="+mn-lt"/>
              </a:rPr>
              <a:t>Attiwonderonk</a:t>
            </a:r>
            <a:r>
              <a:rPr lang="fr-FR" sz="1200" baseline="0" dirty="0" smtClean="0">
                <a:solidFill>
                  <a:srgbClr val="FFFFFF"/>
                </a:solidFill>
                <a:effectLst/>
                <a:latin typeface="+mn-lt"/>
              </a:rPr>
              <a:t>, </a:t>
            </a:r>
            <a:r>
              <a:rPr lang="fr-FR" sz="1200" baseline="0" dirty="0" err="1" smtClean="0">
                <a:solidFill>
                  <a:srgbClr val="FFFFFF"/>
                </a:solidFill>
                <a:effectLst/>
                <a:latin typeface="+mn-lt"/>
              </a:rPr>
              <a:t>Myaamia</a:t>
            </a:r>
            <a:r>
              <a:rPr lang="fr-FR" sz="1200" baseline="0" dirty="0" smtClean="0">
                <a:solidFill>
                  <a:srgbClr val="FFFFFF"/>
                </a:solidFill>
                <a:effectLst/>
                <a:latin typeface="+mn-lt"/>
              </a:rPr>
              <a:t> et Mississauga. Je vous encourage à réfléchir sur le territoire traditionnel depuis lequel vous vous connectez.</a:t>
            </a:r>
            <a:endParaRPr lang="fr-CA" sz="1200" i="1" u="none" kern="1200" baseline="0" dirty="0" smtClean="0">
              <a:solidFill>
                <a:schemeClr val="tx1"/>
              </a:solidFill>
              <a:latin typeface="+mn-lt"/>
              <a:ea typeface="+mn-ea"/>
              <a:cs typeface="+mn-cs"/>
            </a:endParaRPr>
          </a:p>
          <a:p>
            <a:pPr marL="0" indent="0">
              <a:buFont typeface="Arial" panose="020B0604020202020204" pitchFamily="34" charset="0"/>
              <a:buNone/>
            </a:pPr>
            <a:endParaRPr lang="fr-CA" sz="1200" baseline="0" noProof="0" dirty="0" smtClean="0">
              <a:latin typeface="+mn-lt"/>
            </a:endParaRPr>
          </a:p>
          <a:p>
            <a:pPr marL="0" indent="0">
              <a:buFont typeface="Arial" panose="020B0604020202020204" pitchFamily="34" charset="0"/>
              <a:buNone/>
            </a:pPr>
            <a:r>
              <a:rPr lang="fr-CA" sz="1200" baseline="0" noProof="0" dirty="0" smtClean="0">
                <a:latin typeface="+mn-lt"/>
              </a:rPr>
              <a:t>Quelques </a:t>
            </a:r>
            <a:r>
              <a:rPr lang="fr-FR" sz="1200" baseline="0" noProof="0" dirty="0" smtClean="0">
                <a:latin typeface="+mn-lt"/>
              </a:rPr>
              <a:t>rappels amicaux et entretien ménager</a:t>
            </a:r>
            <a:endParaRPr lang="fr-CA" sz="1200" baseline="0" noProof="0" dirty="0" smtClean="0">
              <a:latin typeface="+mn-l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Les caméras Web sont les bienvenues. </a:t>
            </a:r>
            <a:r>
              <a:rPr lang="fr-FR" sz="1200" u="none" baseline="0" noProof="0" dirty="0" smtClean="0">
                <a:latin typeface="+mn-lt"/>
              </a:rPr>
              <a:t>de cette façon, nous ne nous sentons pas seuls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baseline="0" noProof="0" dirty="0" smtClean="0">
                <a:latin typeface="+mn-lt"/>
              </a:rPr>
              <a:t>N’oubliez </a:t>
            </a:r>
            <a:r>
              <a:rPr lang="fr-CA" sz="1200" u="none" baseline="0" noProof="0" dirty="0" smtClean="0">
                <a:latin typeface="+mn-lt"/>
              </a:rPr>
              <a:t>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200" u="none" baseline="0" noProof="0" dirty="0" smtClean="0">
                <a:latin typeface="+mn-lt"/>
              </a:rPr>
              <a:t>La session est enregistrée, en restant dans cette session il est entendu que nous avons votre consentement à l'enregistrement, cela aide ceux qui ne peuvent pas s'y rendre</a:t>
            </a:r>
            <a:r>
              <a:rPr lang="fr-CA" sz="1200" u="none" baseline="0" noProof="0" dirty="0" smtClean="0">
                <a:latin typeface="+mn-lt"/>
              </a:rPr>
              <a:t>.</a:t>
            </a:r>
          </a:p>
          <a:p>
            <a:pPr marL="628650" lvl="1" indent="-171450">
              <a:buFont typeface="Arial" panose="020B0604020202020204" pitchFamily="34" charset="0"/>
              <a:buChar char="•"/>
            </a:pPr>
            <a:r>
              <a:rPr lang="fr-CA" sz="1200" u="none" baseline="0" noProof="0" dirty="0" smtClean="0">
                <a:latin typeface="+mn-lt"/>
              </a:rPr>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sz="1200" u="none" baseline="0" dirty="0" smtClean="0">
                <a:latin typeface="+mn-lt"/>
              </a:rPr>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sz="1200" baseline="0" dirty="0" smtClean="0">
              <a:latin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u="none" baseline="0" dirty="0" smtClean="0">
                <a:latin typeface="+mn-lt"/>
              </a:rPr>
              <a:t>((Dites ce qui suit en anglais : ))</a:t>
            </a:r>
          </a:p>
          <a:p>
            <a:r>
              <a:rPr lang="en-US" sz="1200" u="none" baseline="0" dirty="0" smtClean="0">
                <a:latin typeface="+mn-lt"/>
              </a:rPr>
              <a:t>“As with other Government of Canada sessions, please feel free to use the language of your choice to ask questions or participate in the discussion. This program will be given mainly in French“</a:t>
            </a:r>
            <a:endParaRPr lang="fr-CA" sz="1200" baseline="0" dirty="0" smtClean="0">
              <a:latin typeface="+mn-lt"/>
            </a:endParaRPr>
          </a:p>
          <a:p>
            <a:endParaRPr lang="fr-CA" sz="1200" baseline="0" dirty="0" smtClean="0">
              <a:latin typeface="+mn-lt"/>
            </a:endParaRPr>
          </a:p>
          <a:p>
            <a:r>
              <a:rPr lang="fr-FR" sz="1200" baseline="0" dirty="0" smtClean="0">
                <a:latin typeface="+mn-lt"/>
              </a:rPr>
              <a:t>Je vous souhaite la bienvenue à cette séance d'</a:t>
            </a:r>
            <a:r>
              <a:rPr lang="fr-FR" sz="1200" dirty="0" smtClean="0">
                <a:solidFill>
                  <a:schemeClr val="accent1">
                    <a:lumMod val="75000"/>
                  </a:schemeClr>
                </a:solidFill>
              </a:rPr>
              <a:t>Introduction au « Leadership de changement en pleine-conscience au travail »</a:t>
            </a:r>
            <a:endParaRPr lang="fr-CA"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21792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indent="0">
              <a:buNone/>
            </a:pPr>
            <a:r>
              <a:rPr lang="fr-CA" dirty="0" err="1" smtClean="0"/>
              <a:t>Alejandrdo</a:t>
            </a:r>
            <a:r>
              <a:rPr lang="fr-CA" dirty="0" smtClean="0"/>
              <a:t>: </a:t>
            </a:r>
          </a:p>
          <a:p>
            <a:pPr marL="0" indent="0">
              <a:buNone/>
            </a:pPr>
            <a:endParaRPr lang="fr-CA" dirty="0" smtClean="0"/>
          </a:p>
          <a:p>
            <a:pPr marL="0" indent="0">
              <a:buNone/>
            </a:pPr>
            <a:r>
              <a:rPr lang="fr-FR" dirty="0" smtClean="0"/>
              <a:t>Bien qu’il ne s’agisse pas d’une pilule magique, une pratique quotidienne de pleine-conscience pourrait faire une différence dans la manière dont les gens adoptent, gèrent et dirigent le changement.</a:t>
            </a:r>
          </a:p>
          <a:p>
            <a:pPr marL="0" indent="0">
              <a:buNone/>
            </a:pPr>
            <a:r>
              <a:rPr lang="fr-FR" dirty="0" smtClean="0"/>
              <a:t>N’oubliez pas que le leadership du changement en pleine-conscience consiste à trouver un équilibre entre le besoin de changement et la compassion et la compréhension. Cela implique de créer un environnement dans lequel les employés se sentent valorisés, entendus et motivés à s'adapter aux nouvelles circonstances.</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59215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Parlons maintenant des stratégies pour devenir un meilleur leader du changement.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ne vais pas mentir, je demande à mon ami </a:t>
            </a:r>
            <a:r>
              <a:rPr lang="fr-FR" dirty="0" err="1" smtClean="0"/>
              <a:t>ChatGPT</a:t>
            </a:r>
            <a:r>
              <a:rPr lang="fr-FR" dirty="0" smtClean="0"/>
              <a:t> et voici ce qu'il m'a dit… maintenant, je raccourcis le texte pour qu'il tienne sur une seule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Je vais lire les numéros 3, 7 et 13 dans leur intégralité, vous pouvez tous les lire dans leur intégralité à partir des notes d'allocution.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 Conscience de soi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Commencez par cultiver la conscience de soi. Comprenez vos propres réactions, préjugés et émotions face au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Réfléchissez à vos forces et vos faiblesses en tant que leader, et à la manière dont elles pourraient affecter votre capacité à guider efficacement le changement.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2. Écoute active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Pratiquez l’écoute active pour vraiment comprendre les préoccupations et les idées des membres de votre équipe.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Créez un espace ouvert et sans jugement où les employés se sentent en sécurité pour partager leurs réflexions.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3. Empathie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Développer de l'empathie pour les membres de votre équipe. Comprendre leurs perspectives et leurs émotions pendant le processus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Faire preuve d’une véritable attention et souci de leur bien-être.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4. Communiquez ouvertement et de manière transparente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Soyez transparent sur les raisons du changement, son impact attendu et les étapes impliquées.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Encouragez un dialogue ouvert, en répondant rapidement aux questions et aux préoccupations.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5. Impliquer les employés dans la prise de décision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Impliquez les employés dans le processus de changement en sollicitant leur avis et leurs commentaires.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Ils ont un intérêt dans les changements et peuvent influencer le résultat.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6. Pratiques de pleine conscience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Introduisez des pratiques de pleine conscience comme la méditation ou des exercices de respiration profonde pour aider les employés à gérer le stress et à rester présents pendant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Montrez l’exemple en pratiquant vous-même la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7. Patience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Reconnaître que le changement prend du temps et que tout le monde ne s’adaptera pas au même rythme.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Être patient et apporter un soutien à ceux qui ont besoin de plus de temps pour s’adapter.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8. Résilience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Favorisez la résilience au sein de votre équipe en mettant l’accent sur les opportunités d’apprentissage qu’apporte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Encouragez un état d’esprit de croissance et aidez les employés à se remettre des revers.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9. Célébrez les petites victoires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Reconnaissez et célébrez les petites étapes et réalisations au cours du processus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Cela remonte le moral et aide à maintenir la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10. Coaching et mentorat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Offrez du coaching et du mentorat aux employés qui pourraient avoir des difficultés avec le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Aidez-les à acquérir les compétences et la confiance nécessaires pour faire face à la nouvelle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11. Objectifs et mesures clairs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Établissez des objectifs clairs et mesurables pour l’initiative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Évaluez régulièrement les progrès et effectuez les ajustements nécessaires.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12. Adaptabilité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Soyez ouvert à l’ajustement de la stratégie de changement si nécessaire en fonction des commentaires et des idées émergentes.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Restez flexible et réactif aux circonstances changeantes.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13. Amélioration continue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Encourager une culture d’amélioration continue et d’apprentissage, au sein de votre équipe et de votre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Promouvoir l’idée que le changement est un processus continu.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14. Résolution des conflits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Régler les conflits et les désaccords au sein de l'équipe de manière rapide et constructive.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Utiliser des techniques de médiation et de résolution de conflits pour trouver un terrain d’entente.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15. Boucles de rétroaction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Créez des boucles de rétroaction qui permettent aux employés de fournir une contribution continue sur l'initiative de changement.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Utilisez ces commentaires pour prendre des décisions éclairées.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16. Soutenir la santé mentale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Reconnaître le fardeau émotionnel que le changement peut avoir sur les individus et offrir des ressources et un soutien en matière de santé mentale.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solidFill>
                <a:srgbClr val="4F81BD">
                  <a:lumMod val="75000"/>
                </a:srgb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40308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(Alejandro)</a:t>
            </a:r>
            <a:endParaRPr lang="fr-CA" i="0"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smtClean="0">
                <a:hlinkClick r:id="rId3"/>
              </a:rPr>
              <a:t>https://app.sli.do/event/sM35UUzqC6xq1okAf65geh</a:t>
            </a:r>
            <a:r>
              <a:rPr lang="en-CA" sz="1200" dirty="0" smtClean="0"/>
              <a:t> </a:t>
            </a:r>
            <a:r>
              <a:rPr lang="fr-CA" dirty="0" smtClean="0"/>
              <a:t/>
            </a:r>
            <a:br>
              <a:rPr lang="fr-CA" dirty="0" smtClean="0"/>
            </a:br>
            <a:r>
              <a:rPr lang="fr-CA" sz="1200" u="none" dirty="0" smtClean="0"/>
              <a:t>Sli.do code: </a:t>
            </a:r>
            <a:r>
              <a:rPr lang="fr-CA" sz="1200" u="none" dirty="0" err="1" smtClean="0"/>
              <a:t>dlcp</a:t>
            </a:r>
            <a:endParaRPr lang="fr-CA" sz="1200" u="none" dirty="0" smtClean="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22</a:t>
            </a:fld>
            <a:endParaRPr lang="fr-CA" dirty="0"/>
          </a:p>
        </p:txBody>
      </p:sp>
    </p:spTree>
    <p:extLst>
      <p:ext uri="{BB962C8B-B14F-4D97-AF65-F5344CB8AC3E}">
        <p14:creationId xmlns:p14="http://schemas.microsoft.com/office/powerpoint/2010/main" val="360592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fr-CA" sz="1100" dirty="0" smtClean="0"/>
              <a:t>How</a:t>
            </a:r>
            <a:r>
              <a:rPr lang="fr-CA" sz="1100" baseline="0" dirty="0" smtClean="0"/>
              <a:t> </a:t>
            </a:r>
            <a:r>
              <a:rPr lang="fr-CA" sz="1100" baseline="0" dirty="0" err="1" smtClean="0"/>
              <a:t>Mindfulness</a:t>
            </a:r>
            <a:r>
              <a:rPr lang="fr-CA" sz="1100" baseline="0" dirty="0" smtClean="0"/>
              <a:t> practice relates to CM, CL &amp; Transformation?</a:t>
            </a:r>
          </a:p>
          <a:p>
            <a:pPr marL="0" lvl="0" indent="0" algn="l" rtl="0">
              <a:spcBef>
                <a:spcPts val="0"/>
              </a:spcBef>
              <a:spcAft>
                <a:spcPts val="0"/>
              </a:spcAft>
              <a:buClr>
                <a:schemeClr val="dk1"/>
              </a:buClr>
              <a:buSzPts val="1100"/>
              <a:buFont typeface="Arial"/>
              <a:buNone/>
            </a:pPr>
            <a:endParaRPr lang="fr-CA" sz="1100" baseline="0" dirty="0" smtClean="0"/>
          </a:p>
          <a:p>
            <a:pPr marL="0" lvl="0" indent="0" algn="l" rtl="0">
              <a:spcBef>
                <a:spcPts val="0"/>
              </a:spcBef>
              <a:spcAft>
                <a:spcPts val="0"/>
              </a:spcAft>
              <a:buClr>
                <a:schemeClr val="dk1"/>
              </a:buClr>
              <a:buSzPts val="1100"/>
              <a:buFont typeface="Arial"/>
              <a:buNone/>
            </a:pPr>
            <a:endParaRPr lang="en-CA" sz="1100" dirty="0" smtClean="0"/>
          </a:p>
          <a:p>
            <a:pPr marL="0" lvl="0" indent="0" algn="l" rtl="0">
              <a:spcBef>
                <a:spcPts val="0"/>
              </a:spcBef>
              <a:spcAft>
                <a:spcPts val="0"/>
              </a:spcAft>
              <a:buClr>
                <a:schemeClr val="dk1"/>
              </a:buClr>
              <a:buSzPts val="1100"/>
              <a:buFont typeface="Arial"/>
              <a:buNone/>
            </a:pPr>
            <a:r>
              <a:rPr lang="en-CA" sz="1100" dirty="0" smtClean="0"/>
              <a:t>https://kipdf.com/mindfulness-change-management_5ad40bfa7f8b9a5e228b45aa.html</a:t>
            </a: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https://www.acmpglobal.org/events/EventDetails.aspx?id=1243972</a:t>
            </a:r>
          </a:p>
          <a:p>
            <a:pPr marL="0" lvl="0" indent="0" algn="l" rtl="0">
              <a:spcBef>
                <a:spcPts val="0"/>
              </a:spcBef>
              <a:spcAft>
                <a:spcPts val="0"/>
              </a:spcAft>
              <a:buClr>
                <a:schemeClr val="dk1"/>
              </a:buClr>
              <a:buSzPts val="1100"/>
              <a:buFont typeface="Arial"/>
              <a:buNone/>
            </a:pPr>
            <a:endParaRPr lang="en-CA" b="0" u="sng" dirty="0" smtClean="0">
              <a:solidFill>
                <a:schemeClr val="hlink"/>
              </a:solidFill>
              <a:latin typeface="Merriweather"/>
              <a:ea typeface="Merriweather"/>
              <a:cs typeface="Merriweather"/>
              <a:sym typeface="Merriweather"/>
              <a:hlinkClick r:id=""/>
            </a:endParaRPr>
          </a:p>
          <a:p>
            <a:pPr marL="0" lvl="0" indent="0" algn="l" rtl="0">
              <a:spcBef>
                <a:spcPts val="0"/>
              </a:spcBef>
              <a:spcAft>
                <a:spcPts val="0"/>
              </a:spcAft>
              <a:buClr>
                <a:schemeClr val="dk1"/>
              </a:buClr>
              <a:buSzPts val="1100"/>
              <a:buFont typeface="Arial"/>
              <a:buNone/>
            </a:pPr>
            <a:r>
              <a:rPr lang="en-CA" b="0" u="sng" dirty="0" smtClean="0">
                <a:solidFill>
                  <a:schemeClr val="hlink"/>
                </a:solidFill>
                <a:latin typeface="Merriweather"/>
                <a:ea typeface="Merriweather"/>
                <a:cs typeface="Merriweather"/>
                <a:sym typeface="Merriweather"/>
                <a:hlinkClick r:id=""/>
              </a:rPr>
              <a:t>https</a:t>
            </a:r>
            <a:r>
              <a:rPr lang="en-CA" b="0" u="sng" dirty="0">
                <a:solidFill>
                  <a:schemeClr val="hlink"/>
                </a:solidFill>
                <a:latin typeface="Merriweather"/>
                <a:ea typeface="Merriweather"/>
                <a:cs typeface="Merriweather"/>
                <a:sym typeface="Merriweather"/>
                <a:hlinkClick r:id="rId3"/>
              </a:rPr>
              <a:t>://www.bcg.com/en-ca/publications/2018/unleashing-power-of-mindfulness-in-corporations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23</a:t>
            </a:fld>
            <a:endParaRPr/>
          </a:p>
        </p:txBody>
      </p:sp>
    </p:spTree>
    <p:extLst>
      <p:ext uri="{BB962C8B-B14F-4D97-AF65-F5344CB8AC3E}">
        <p14:creationId xmlns:p14="http://schemas.microsoft.com/office/powerpoint/2010/main" val="124357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https://www.mindful.org/finding-the-space-to-lead-3</a:t>
            </a:r>
            <a:r>
              <a:rPr lang="en-CA" dirty="0" smtClean="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4258466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142566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26</a:t>
            </a:fld>
            <a:endParaRPr lang="en-US"/>
          </a:p>
        </p:txBody>
      </p:sp>
    </p:spTree>
    <p:extLst>
      <p:ext uri="{BB962C8B-B14F-4D97-AF65-F5344CB8AC3E}">
        <p14:creationId xmlns:p14="http://schemas.microsoft.com/office/powerpoint/2010/main" val="424818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127352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Alejandro: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01616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The first one </a:t>
            </a:r>
            <a:r>
              <a:rPr lang="fr-CA" dirty="0" err="1" smtClean="0"/>
              <a:t>is</a:t>
            </a:r>
            <a:r>
              <a:rPr lang="fr-CA" dirty="0" smtClean="0"/>
              <a:t>…</a:t>
            </a:r>
          </a:p>
          <a:p>
            <a:endParaRPr lang="fr-CA" dirty="0" smtClean="0"/>
          </a:p>
          <a:p>
            <a:r>
              <a:rPr lang="fr-CA" dirty="0" smtClean="0"/>
              <a:t>And the second one </a:t>
            </a:r>
            <a:r>
              <a:rPr lang="fr-CA" dirty="0" err="1" smtClean="0"/>
              <a:t>is</a:t>
            </a:r>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9082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u="none" dirty="0" smtClean="0"/>
              <a:t>Alejandro:</a:t>
            </a:r>
            <a:r>
              <a:rPr lang="fr-CA" u="none" baseline="0" dirty="0" smtClean="0"/>
              <a:t> </a:t>
            </a:r>
          </a:p>
          <a:p>
            <a:endParaRPr lang="fr-CA" u="none" dirty="0" smtClean="0"/>
          </a:p>
          <a:p>
            <a:r>
              <a:rPr lang="fr-FR" u="none" dirty="0" smtClean="0"/>
              <a:t>Pour commencer, faisons un exercice de pleine conscience, celui-ci s'appelle b</a:t>
            </a:r>
            <a:r>
              <a:rPr lang="fr-CA" dirty="0" smtClean="0">
                <a:solidFill>
                  <a:srgbClr val="000000"/>
                </a:solidFill>
              </a:rPr>
              <a:t>Balayage corporel</a:t>
            </a:r>
          </a:p>
          <a:p>
            <a:r>
              <a:rPr lang="fr-FR" u="none" dirty="0" smtClean="0"/>
              <a:t>Si vous n’avez jamais fait de pleine conscience, je vous invite à profiter de l’occasion pour le faire.</a:t>
            </a:r>
          </a:p>
          <a:p>
            <a:r>
              <a:rPr lang="fr-FR" u="none" dirty="0" smtClean="0"/>
              <a:t>Avec le dos droit, sans tension, asseyez-vous aussi confortablement que possible</a:t>
            </a:r>
          </a:p>
          <a:p>
            <a:r>
              <a:rPr lang="fr-FR" u="none" dirty="0" smtClean="0"/>
              <a:t>Vous pouvez poser vos pieds à plat sur le sol ; et placez vos mains sur vos genoux, paumes vers le haut ou vers le bas, selon ce qui vous convient le mieux.</a:t>
            </a:r>
          </a:p>
          <a:p>
            <a:r>
              <a:rPr lang="fr-FR" u="none" dirty="0" smtClean="0"/>
              <a:t>N'hésitez pas à fermer les yeux ou à les semi-fermer.</a:t>
            </a:r>
          </a:p>
          <a:p>
            <a:r>
              <a:rPr lang="fr-FR" u="none" dirty="0" smtClean="0"/>
              <a:t>Suivez ma voix, qui vous guidera pendant l'exercice.</a:t>
            </a:r>
          </a:p>
          <a:p>
            <a:r>
              <a:rPr lang="fr-FR" u="none" dirty="0" smtClean="0"/>
              <a:t>Faites doucement attention à votre respiration. Pas besoin de changer votre façon de respirer ; remarquez-le simplement.</a:t>
            </a:r>
          </a:p>
          <a:p>
            <a:pPr marL="171450" indent="-171450">
              <a:buFont typeface="Arial" panose="020B0604020202020204" pitchFamily="34" charset="0"/>
              <a:buChar char="•"/>
            </a:pPr>
            <a:r>
              <a:rPr lang="fr-FR" u="none" dirty="0" smtClean="0"/>
              <a:t>inspire, expire</a:t>
            </a:r>
          </a:p>
          <a:p>
            <a:pPr marL="171450" indent="-171450">
              <a:buFont typeface="Arial" panose="020B0604020202020204" pitchFamily="34" charset="0"/>
              <a:buChar char="•"/>
            </a:pPr>
            <a:r>
              <a:rPr lang="fr-FR" u="none" dirty="0" smtClean="0"/>
              <a:t>Dirigez maintenant votre respiration et votre attention vers :</a:t>
            </a:r>
          </a:p>
          <a:p>
            <a:pPr marL="171450" indent="-171450">
              <a:buFont typeface="Arial" panose="020B0604020202020204" pitchFamily="34" charset="0"/>
              <a:buChar char="•"/>
            </a:pPr>
            <a:r>
              <a:rPr lang="fr-FR" u="none" dirty="0" smtClean="0"/>
              <a:t>votre visage, vos yeux, votre nez et votre bouche ; votre mâchoire, vos dents, votre langue ;</a:t>
            </a:r>
          </a:p>
          <a:p>
            <a:pPr marL="171450" indent="-171450">
              <a:buFont typeface="Arial" panose="020B0604020202020204" pitchFamily="34" charset="0"/>
              <a:buChar char="•"/>
            </a:pPr>
            <a:r>
              <a:rPr lang="fr-FR" u="none" dirty="0" smtClean="0"/>
              <a:t>prendre conscience de ce que vous remarquez</a:t>
            </a:r>
          </a:p>
          <a:p>
            <a:pPr marL="171450" indent="-171450">
              <a:buFont typeface="Arial" panose="020B0604020202020204" pitchFamily="34" charset="0"/>
              <a:buChar char="•"/>
            </a:pPr>
            <a:r>
              <a:rPr lang="fr-FR" u="none" dirty="0" smtClean="0"/>
              <a:t>Inspirer, concentrez-vous maintenant sur votre tête, votre cuir chevelu, vos cheveux, vos oreilles ; et expirer;</a:t>
            </a:r>
          </a:p>
          <a:p>
            <a:pPr marL="171450" indent="-171450">
              <a:buFont typeface="Arial" panose="020B0604020202020204" pitchFamily="34" charset="0"/>
              <a:buChar char="•"/>
            </a:pPr>
            <a:r>
              <a:rPr lang="fr-FR" u="none" dirty="0" smtClean="0"/>
              <a:t>pendant que nous continuons à respirer, dirigez votre attention vers vos épaules ; et remarquez…</a:t>
            </a:r>
          </a:p>
          <a:p>
            <a:pPr marL="171450" indent="-171450">
              <a:buFont typeface="Arial" panose="020B0604020202020204" pitchFamily="34" charset="0"/>
              <a:buChar char="•"/>
            </a:pPr>
            <a:r>
              <a:rPr lang="fr-FR" u="none" dirty="0" smtClean="0"/>
              <a:t>maintenant… vos bras, vos mains et vos doigts ; </a:t>
            </a:r>
          </a:p>
          <a:p>
            <a:pPr marL="171450" indent="-171450">
              <a:buFont typeface="Arial" panose="020B0604020202020204" pitchFamily="34" charset="0"/>
              <a:buChar char="•"/>
            </a:pPr>
            <a:r>
              <a:rPr lang="fr-FR" u="none" dirty="0" smtClean="0"/>
              <a:t>chaque fois que votre attention s'éloigne, ramenez-la doucement ;</a:t>
            </a:r>
          </a:p>
          <a:p>
            <a:pPr marL="171450" indent="-171450">
              <a:buFont typeface="Arial" panose="020B0604020202020204" pitchFamily="34" charset="0"/>
              <a:buChar char="•"/>
            </a:pPr>
            <a:r>
              <a:rPr lang="fr-FR" u="none" dirty="0" smtClean="0"/>
              <a:t>Inspirer, dos à vos épaules et à votre cou ; prendre conscience de… expirer</a:t>
            </a:r>
          </a:p>
          <a:p>
            <a:pPr marL="171450" indent="-171450">
              <a:buFont typeface="Arial" panose="020B0604020202020204" pitchFamily="34" charset="0"/>
              <a:buChar char="•"/>
            </a:pPr>
            <a:r>
              <a:rPr lang="fr-FR" u="none" dirty="0" smtClean="0"/>
              <a:t>…le haut du dos, puis votre poitrine ; </a:t>
            </a:r>
          </a:p>
          <a:p>
            <a:pPr marL="171450" indent="-171450">
              <a:buFont typeface="Arial" panose="020B0604020202020204" pitchFamily="34" charset="0"/>
              <a:buChar char="•"/>
            </a:pPr>
            <a:r>
              <a:rPr lang="fr-FR" u="none" dirty="0" smtClean="0"/>
              <a:t>du bas du dos, puis de l'abdomen ;</a:t>
            </a:r>
          </a:p>
          <a:p>
            <a:pPr marL="171450" indent="-171450">
              <a:buFont typeface="Arial" panose="020B0604020202020204" pitchFamily="34" charset="0"/>
              <a:buChar char="•"/>
            </a:pPr>
            <a:r>
              <a:rPr lang="fr-FR" u="none" dirty="0" smtClean="0"/>
              <a:t>Et dirigez votre respiration vers votre taille ; inspirer et expirer;</a:t>
            </a:r>
          </a:p>
          <a:p>
            <a:pPr marL="171450" indent="-171450">
              <a:buFont typeface="Arial" panose="020B0604020202020204" pitchFamily="34" charset="0"/>
              <a:buChar char="•"/>
            </a:pPr>
            <a:r>
              <a:rPr lang="fr-FR" u="none" dirty="0" smtClean="0"/>
              <a:t>le long de vos jambes ; inspirer; levez vos jambes; et remarquez ce que vous ressentez ; et expirer</a:t>
            </a:r>
          </a:p>
          <a:p>
            <a:pPr marL="171450" indent="-171450">
              <a:buFont typeface="Arial" panose="020B0604020202020204" pitchFamily="34" charset="0"/>
              <a:buChar char="•"/>
            </a:pPr>
            <a:r>
              <a:rPr lang="fr-FR" u="none" dirty="0" smtClean="0"/>
              <a:t>vers vos pieds ; inhaler; remarquez ce que vous ressentez ;</a:t>
            </a:r>
          </a:p>
          <a:p>
            <a:pPr marL="171450" indent="-171450">
              <a:buFont typeface="Arial" panose="020B0604020202020204" pitchFamily="34" charset="0"/>
              <a:buChar char="•"/>
            </a:pPr>
            <a:r>
              <a:rPr lang="fr-FR" u="none" dirty="0" smtClean="0"/>
              <a:t>vers vos orteils ; exhaler;</a:t>
            </a:r>
          </a:p>
          <a:p>
            <a:pPr marL="171450" indent="-171450">
              <a:buFont typeface="Arial" panose="020B0604020202020204" pitchFamily="34" charset="0"/>
              <a:buChar char="•"/>
            </a:pPr>
            <a:r>
              <a:rPr lang="fr-FR" u="none" dirty="0" smtClean="0"/>
              <a:t>restez là quelques secondes ;</a:t>
            </a:r>
          </a:p>
          <a:p>
            <a:pPr marL="171450" indent="-171450">
              <a:buFont typeface="Arial" panose="020B0604020202020204" pitchFamily="34" charset="0"/>
              <a:buChar char="•"/>
            </a:pPr>
            <a:r>
              <a:rPr lang="fr-FR" u="none" dirty="0" smtClean="0"/>
              <a:t>quand tu en as envie, ouvre les yeux et reviens</a:t>
            </a:r>
          </a:p>
          <a:p>
            <a:endParaRPr lang="fr-FR"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(Cliquez)</a:t>
            </a:r>
          </a:p>
          <a:p>
            <a:r>
              <a:rPr lang="fr-FR" u="none" dirty="0" smtClean="0"/>
              <a:t>Retour sur l'exercice : </a:t>
            </a:r>
          </a:p>
          <a:p>
            <a:r>
              <a:rPr lang="fr-FR" b="1" u="none" dirty="0" smtClean="0"/>
              <a:t>Il y a une troisième question sur Sli.do à laquelle vous devez répondre</a:t>
            </a:r>
          </a:p>
          <a:p>
            <a:r>
              <a:rPr lang="fr-FR" u="none" dirty="0" smtClean="0"/>
              <a:t>Si nous pouvons avoir 2 ou 3 personnes pour partager comment l'exercice s'est déroulé pour vous... veuillez ouvrir vos micros ou lever la main.</a:t>
            </a:r>
          </a:p>
          <a:p>
            <a:r>
              <a:rPr lang="fr-FR" u="none" dirty="0" smtClean="0"/>
              <a:t>Vous pouvez également utiliser l'espace de discussion pour décrire ce que vous avez remarqué.</a:t>
            </a:r>
            <a:r>
              <a:rPr lang="fr-CA" u="none" dirty="0" smtClean="0"/>
              <a:t>.</a:t>
            </a:r>
            <a:endParaRPr lang="fr-CA" dirty="0" smtClean="0"/>
          </a:p>
          <a:p>
            <a:pPr lvl="0">
              <a:buFont typeface="Arial" pitchFamily="34" charset="0"/>
              <a:buNone/>
            </a:pPr>
            <a:endParaRPr lang="fr-CA" dirty="0" smtClean="0"/>
          </a:p>
          <a:p>
            <a:endParaRPr lang="fr-CA" dirty="0" smtClean="0"/>
          </a:p>
          <a:p>
            <a:pPr lvl="0" eaLnBrk="1" hangingPunct="1">
              <a:spcBef>
                <a:spcPct val="0"/>
              </a:spcBef>
              <a:buFont typeface="Arial" pitchFamily="34" charset="0"/>
              <a:buNone/>
            </a:pPr>
            <a:endParaRPr lang="en-CA" dirty="0" smtClean="0">
              <a:solidFill>
                <a:srgbClr val="000000"/>
              </a:solidFill>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6</a:t>
            </a:r>
          </a:p>
        </p:txBody>
      </p:sp>
    </p:spTree>
    <p:extLst>
      <p:ext uri="{BB962C8B-B14F-4D97-AF65-F5344CB8AC3E}">
        <p14:creationId xmlns:p14="http://schemas.microsoft.com/office/powerpoint/2010/main" val="196533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smtClean="0"/>
              <a:t>Alejandro:</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C’est essentiellement la même chose, concentrez-vous sur votre respiration. Voici une façon de les comparer :</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Le temps que vous demande généralement un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Votre objectif ou le but de votre exercice.</a:t>
            </a:r>
          </a:p>
          <a:p>
            <a:pPr eaLnBrk="1" fontAlgn="auto" hangingPunct="1">
              <a:spcBef>
                <a:spcPts val="0"/>
              </a:spcBef>
              <a:spcAft>
                <a:spcPts val="0"/>
              </a:spcAft>
              <a:buFont typeface="Arial" pitchFamily="34" charset="0"/>
              <a:buNone/>
              <a:defRPr/>
            </a:pPr>
            <a:r>
              <a:rPr lang="fr-CA" dirty="0" smtClean="0"/>
              <a:t> </a:t>
            </a:r>
            <a:r>
              <a:rPr lang="fr-CA" sz="1100" dirty="0" smtClean="0">
                <a:solidFill>
                  <a:srgbClr val="000000"/>
                </a:solidFill>
              </a:rPr>
              <a:t>Ce que vous éprouvez pendant l’exercice.</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Pleine conscience : tout comme le balayage du corps que nous venons de faire. </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Cet exercice demande environ 5 minutes.</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L’objectif est de se détendre et de prendre conscience de ce qui se passe dans votre esprit.</a:t>
            </a:r>
          </a:p>
          <a:p>
            <a:pPr eaLnBrk="1" fontAlgn="auto" hangingPunct="1">
              <a:spcBef>
                <a:spcPts val="0"/>
              </a:spcBef>
              <a:spcAft>
                <a:spcPts val="0"/>
              </a:spcAft>
              <a:buFont typeface="Arial" pitchFamily="34" charset="0"/>
              <a:buChar char="•"/>
              <a:defRPr/>
            </a:pPr>
            <a:r>
              <a:rPr lang="fr-CA" sz="1100" dirty="0" smtClean="0"/>
              <a:t> </a:t>
            </a:r>
            <a:r>
              <a:rPr lang="fr-CA" sz="1100" dirty="0" smtClean="0">
                <a:solidFill>
                  <a:srgbClr val="000000"/>
                </a:solidFill>
              </a:rPr>
              <a:t>L’expérience pourrait varier d’une personne à l’autre, mais c’est essentiellement une expérience de conscience de soi.</a:t>
            </a:r>
          </a:p>
          <a:p>
            <a:pPr eaLnBrk="1" fontAlgn="auto" hangingPunct="1">
              <a:spcBef>
                <a:spcPts val="0"/>
              </a:spcBef>
              <a:spcAft>
                <a:spcPts val="0"/>
              </a:spcAft>
              <a:buFont typeface="Arial" pitchFamily="34" charset="0"/>
              <a:buChar char="•"/>
              <a:defRPr/>
            </a:pPr>
            <a:endParaRPr lang="en-US" sz="1100" dirty="0" smtClean="0">
              <a:solidFill>
                <a:srgbClr val="000000"/>
              </a:solidFill>
            </a:endParaRPr>
          </a:p>
          <a:p>
            <a:pPr eaLnBrk="1" fontAlgn="auto" hangingPunct="1">
              <a:spcBef>
                <a:spcPts val="0"/>
              </a:spcBef>
              <a:spcAft>
                <a:spcPts val="0"/>
              </a:spcAft>
              <a:buFont typeface="Arial" pitchFamily="34" charset="0"/>
              <a:buNone/>
              <a:defRPr/>
            </a:pPr>
            <a:r>
              <a:rPr lang="fr-CA" sz="1100" dirty="0" smtClean="0">
                <a:solidFill>
                  <a:srgbClr val="000000"/>
                </a:solidFill>
              </a:rPr>
              <a:t>Méditation : prendre d’habitude de s’asseoir et d’observer sa respiration.</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Les débutants peuvent s’asseoir pendant 5 minutes.</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Ceux qui en ont l’habitude peuvent s’asseoir pendant un bon 20 minutes et jusqu’à 8 heures par jour dans les retraites d’une journée.</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L’objectif est de s’engager dans la contemplation ou la réflexion. </a:t>
            </a:r>
          </a:p>
          <a:p>
            <a:pPr eaLnBrk="1" fontAlgn="auto" hangingPunct="1">
              <a:spcBef>
                <a:spcPts val="0"/>
              </a:spcBef>
              <a:spcAft>
                <a:spcPts val="0"/>
              </a:spcAft>
              <a:buFont typeface="Arial" pitchFamily="34" charset="0"/>
              <a:buNone/>
              <a:defRPr/>
            </a:pPr>
            <a:r>
              <a:rPr lang="fr-CA" sz="1100" dirty="0" smtClean="0"/>
              <a:t> </a:t>
            </a:r>
            <a:r>
              <a:rPr lang="fr-CA" sz="1100" dirty="0" smtClean="0">
                <a:solidFill>
                  <a:srgbClr val="000000"/>
                </a:solidFill>
              </a:rPr>
              <a:t>L’expérience pourrait transformer votre esprit.</a:t>
            </a:r>
          </a:p>
          <a:p>
            <a:pPr eaLnBrk="1" fontAlgn="auto" hangingPunct="1">
              <a:spcBef>
                <a:spcPts val="0"/>
              </a:spcBef>
              <a:spcAft>
                <a:spcPts val="0"/>
              </a:spcAft>
              <a:buFont typeface="Arial" pitchFamily="34" charset="0"/>
              <a:buNone/>
              <a:defRPr/>
            </a:pPr>
            <a:endParaRPr lang="fr-CA" sz="1100" dirty="0" smtClean="0">
              <a:solidFill>
                <a:srgbClr val="000000"/>
              </a:solidFill>
            </a:endParaRPr>
          </a:p>
          <a:p>
            <a:pPr eaLnBrk="1" fontAlgn="auto" hangingPunct="1">
              <a:spcBef>
                <a:spcPts val="0"/>
              </a:spcBef>
              <a:spcAft>
                <a:spcPts val="0"/>
              </a:spcAft>
              <a:buFont typeface="Arial" pitchFamily="34" charset="0"/>
              <a:buNone/>
              <a:defRPr/>
            </a:pPr>
            <a:r>
              <a:rPr lang="fr-FR" sz="1100" dirty="0" smtClean="0"/>
              <a:t>Et gardez à l’esprit que la pleine conscience est simple, mais pas facile.</a:t>
            </a:r>
            <a:endParaRPr lang="en-US" sz="1100" dirty="0" smtClean="0"/>
          </a:p>
          <a:p>
            <a:pPr eaLnBrk="1" fontAlgn="auto" hangingPunct="1">
              <a:spcBef>
                <a:spcPts val="0"/>
              </a:spcBef>
              <a:spcAft>
                <a:spcPts val="0"/>
              </a:spcAft>
              <a:buFont typeface="Arial" pitchFamily="34" charset="0"/>
              <a:buNone/>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en-CA" dirty="0" smtClean="0"/>
              <a:t> </a:t>
            </a:r>
            <a:r>
              <a:rPr lang="en-CA" sz="1100" dirty="0" smtClean="0">
                <a:solidFill>
                  <a:srgbClr val="000000"/>
                </a:solidFill>
              </a:rPr>
              <a:t>« </a:t>
            </a:r>
            <a:r>
              <a:rPr lang="en-CA" sz="1100" b="1" dirty="0" smtClean="0">
                <a:solidFill>
                  <a:srgbClr val="000000"/>
                </a:solidFill>
              </a:rPr>
              <a:t>Mindfulness</a:t>
            </a:r>
            <a:r>
              <a:rPr lang="en-CA" sz="1100" dirty="0" smtClean="0">
                <a:solidFill>
                  <a:srgbClr val="000000"/>
                </a:solidFill>
              </a:rPr>
              <a:t> is defined as being attentive and aware, non-judgementally, whereas </a:t>
            </a:r>
            <a:r>
              <a:rPr lang="en-CA" sz="1100" b="1" dirty="0" smtClean="0">
                <a:solidFill>
                  <a:srgbClr val="000000"/>
                </a:solidFill>
              </a:rPr>
              <a:t>meditation</a:t>
            </a:r>
            <a:r>
              <a:rPr lang="en-CA" sz="1100" dirty="0" smtClean="0">
                <a:solidFill>
                  <a:srgbClr val="000000"/>
                </a:solidFill>
              </a:rPr>
              <a:t> is engaging in a mental exercise... » (On peut définir la </a:t>
            </a:r>
            <a:r>
              <a:rPr lang="en-CA" sz="1100" b="1" dirty="0" smtClean="0">
                <a:solidFill>
                  <a:srgbClr val="000000"/>
                </a:solidFill>
              </a:rPr>
              <a:t>pleine conscience</a:t>
            </a:r>
            <a:r>
              <a:rPr lang="en-CA" sz="1100" dirty="0" smtClean="0">
                <a:solidFill>
                  <a:srgbClr val="000000"/>
                </a:solidFill>
              </a:rPr>
              <a:t> comme le fait d’être attentif et conscient et la </a:t>
            </a:r>
            <a:r>
              <a:rPr lang="en-CA" sz="1100" b="1" dirty="0" smtClean="0">
                <a:solidFill>
                  <a:srgbClr val="000000"/>
                </a:solidFill>
              </a:rPr>
              <a:t>méditation</a:t>
            </a:r>
            <a:r>
              <a:rPr lang="en-CA" sz="1100" dirty="0" smtClean="0">
                <a:solidFill>
                  <a:srgbClr val="000000"/>
                </a:solidFill>
              </a:rPr>
              <a:t> comme le fait de s’engager dans un exercice mental.) – Wikipédia </a:t>
            </a:r>
            <a:r>
              <a:rPr lang="fr-CA" sz="1200" u="sng" kern="1200" dirty="0" smtClean="0">
                <a:solidFill>
                  <a:schemeClr val="tx1"/>
                </a:solidFill>
                <a:latin typeface="+mn-lt"/>
                <a:ea typeface="+mn-ea"/>
                <a:cs typeface="+mn-cs"/>
                <a:hlinkClick r:id="rId3"/>
              </a:rPr>
              <a:t>http://en.wikipedia.org/wiki/Mindfulness_(psychology)</a:t>
            </a:r>
            <a:endParaRPr lang="en-CA" sz="1100" b="1" dirty="0" smtClean="0">
              <a:solidFill>
                <a:srgbClr val="000000"/>
              </a:solidFill>
            </a:endParaRPr>
          </a:p>
          <a:p>
            <a:pPr eaLnBrk="1" fontAlgn="auto" hangingPunct="1">
              <a:spcBef>
                <a:spcPts val="0"/>
              </a:spcBef>
              <a:spcAft>
                <a:spcPts val="0"/>
              </a:spcAft>
              <a:buFont typeface="Arial" pitchFamily="34" charset="0"/>
              <a:buChar char="•"/>
              <a:defRPr/>
            </a:pPr>
            <a:r>
              <a:rPr lang="fr-CA" sz="1100" dirty="0" smtClean="0">
                <a:solidFill>
                  <a:srgbClr val="000000"/>
                </a:solidFill>
              </a:rPr>
              <a:t> « Mindfulness means </a:t>
            </a:r>
            <a:r>
              <a:rPr lang="fr-CA" sz="1100" b="1" dirty="0" smtClean="0">
                <a:solidFill>
                  <a:srgbClr val="000000"/>
                </a:solidFill>
              </a:rPr>
              <a:t>presence of heart</a:t>
            </a:r>
            <a:r>
              <a:rPr lang="fr-CA" sz="1100" dirty="0" smtClean="0">
                <a:solidFill>
                  <a:srgbClr val="000000"/>
                </a:solidFill>
              </a:rPr>
              <a:t> » (la pleine conscience est la </a:t>
            </a:r>
            <a:r>
              <a:rPr lang="fr-CA" sz="1100" b="1" dirty="0" smtClean="0">
                <a:solidFill>
                  <a:srgbClr val="000000"/>
                </a:solidFill>
              </a:rPr>
              <a:t>présence du cœur</a:t>
            </a:r>
            <a:r>
              <a:rPr lang="fr-CA" sz="1100" dirty="0" smtClean="0">
                <a:solidFill>
                  <a:srgbClr val="000000"/>
                </a:solidFill>
              </a:rPr>
              <a:t>) – John Kabbat Zinn </a:t>
            </a:r>
            <a:r>
              <a:rPr lang="fr-CA" sz="1200" u="sng" kern="1200" dirty="0" smtClean="0">
                <a:solidFill>
                  <a:schemeClr val="tx1"/>
                </a:solidFill>
                <a:latin typeface="+mn-lt"/>
                <a:ea typeface="+mn-ea"/>
                <a:cs typeface="+mn-cs"/>
                <a:hlinkClick r:id="rId4"/>
              </a:rPr>
              <a:t>https://www.youtube.com/watch?v=xoLQ3qkh0w0</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Le nom « </a:t>
            </a:r>
            <a:r>
              <a:rPr lang="fr-CA" sz="1100" b="1" dirty="0" smtClean="0">
                <a:solidFill>
                  <a:srgbClr val="000000"/>
                </a:solidFill>
              </a:rPr>
              <a:t>méditation</a:t>
            </a:r>
            <a:r>
              <a:rPr lang="fr-CA" sz="1100" dirty="0" smtClean="0">
                <a:solidFill>
                  <a:srgbClr val="000000"/>
                </a:solidFill>
              </a:rPr>
              <a:t> » se rapporte à l’action de méditer ou à la pratique de la méditation.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La « </a:t>
            </a:r>
            <a:r>
              <a:rPr lang="fr-CA" sz="1100" b="1" dirty="0" smtClean="0">
                <a:solidFill>
                  <a:srgbClr val="000000"/>
                </a:solidFill>
              </a:rPr>
              <a:t>méditation</a:t>
            </a:r>
            <a:r>
              <a:rPr lang="fr-CA" sz="1100" dirty="0" smtClean="0">
                <a:solidFill>
                  <a:srgbClr val="000000"/>
                </a:solidFill>
              </a:rPr>
              <a:t> » est une pratique dans laquelle la personne entraîne son </a:t>
            </a:r>
            <a:r>
              <a:rPr lang="en-US" sz="1100" b="0" i="0" u="none" strike="noStrike" kern="1200" dirty="0" smtClean="0">
                <a:solidFill>
                  <a:schemeClr val="tx1"/>
                </a:solidFill>
                <a:latin typeface="+mn-lt"/>
                <a:ea typeface="+mn-ea"/>
                <a:cs typeface="+mn-cs"/>
                <a:hlinkClick r:id="rId5" tooltip="Mind"/>
              </a:rPr>
              <a:t>esprit</a:t>
            </a:r>
            <a:r>
              <a:rPr lang="fr-CA" sz="1100" dirty="0" smtClean="0">
                <a:solidFill>
                  <a:srgbClr val="000000"/>
                </a:solidFill>
              </a:rPr>
              <a:t> ou induit un </a:t>
            </a:r>
            <a:r>
              <a:rPr lang="en-US" sz="1200" kern="1200" dirty="0" smtClean="0">
                <a:solidFill>
                  <a:schemeClr val="tx1"/>
                </a:solidFill>
                <a:latin typeface="+mn-lt"/>
                <a:ea typeface="+mn-ea"/>
                <a:cs typeface="+mn-cs"/>
                <a:hlinkClick r:id="rId6"/>
              </a:rPr>
              <a:t>mode de conscience</a:t>
            </a:r>
            <a:r>
              <a:rPr lang="fr-CA" sz="1100" dirty="0" smtClean="0">
                <a:solidFill>
                  <a:srgbClr val="000000"/>
                </a:solidFill>
              </a:rPr>
              <a:t>.</a:t>
            </a:r>
          </a:p>
          <a:p>
            <a:pPr lvl="1" eaLnBrk="1" fontAlgn="auto" hangingPunct="1">
              <a:spcBef>
                <a:spcPts val="0"/>
              </a:spcBef>
              <a:spcAft>
                <a:spcPts val="0"/>
              </a:spcAft>
              <a:buFont typeface="Arial" pitchFamily="34" charset="0"/>
              <a:buNone/>
              <a:defRPr/>
            </a:pPr>
            <a:r>
              <a:rPr lang="fr-CA" sz="1200" kern="1200" dirty="0" smtClean="0">
                <a:solidFill>
                  <a:schemeClr val="tx1"/>
                </a:solidFill>
                <a:latin typeface="+mn-lt"/>
                <a:ea typeface="+mn-ea"/>
                <a:cs typeface="+mn-cs"/>
              </a:rPr>
              <a:t>Formes : </a:t>
            </a:r>
            <a:r>
              <a:rPr lang="fr-CA" sz="1200" kern="1200" dirty="0" smtClean="0">
                <a:solidFill>
                  <a:schemeClr val="tx1"/>
                </a:solidFill>
                <a:latin typeface="+mn-lt"/>
                <a:ea typeface="+mn-ea"/>
                <a:cs typeface="+mn-cs"/>
                <a:hlinkClick r:id="rId7"/>
              </a:rPr>
              <a:t>méditation bouddhiste</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8"/>
              </a:rPr>
              <a:t>méditation chrétienne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9"/>
              </a:rPr>
              <a:t>méditation taoïste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0"/>
              </a:rPr>
              <a:t>jaïnisme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1"/>
              </a:rPr>
              <a:t>méditation juive</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2"/>
              </a:rPr>
              <a:t>méditation dans la tradition du guru Ravisass</a:t>
            </a:r>
            <a:r>
              <a:rPr lang="fr-CA"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hlinkClick r:id="rId13"/>
              </a:rPr>
              <a:t>méditation transcendantale</a:t>
            </a:r>
            <a:r>
              <a:rPr lang="fr-CA" sz="1200" kern="1200" dirty="0" smtClean="0">
                <a:solidFill>
                  <a:schemeClr val="tx1"/>
                </a:solidFill>
                <a:latin typeface="+mn-lt"/>
                <a:ea typeface="+mn-ea"/>
                <a:cs typeface="+mn-cs"/>
              </a:rPr>
              <a:t> – Wikipédia</a:t>
            </a:r>
            <a:endParaRPr lang="fr-CA" sz="1100" dirty="0" smtClean="0">
              <a:solidFill>
                <a:srgbClr val="000000"/>
              </a:solidFill>
            </a:endParaRPr>
          </a:p>
          <a:p>
            <a:pPr eaLnBrk="1" fontAlgn="auto" hangingPunct="1">
              <a:spcBef>
                <a:spcPts val="0"/>
              </a:spcBef>
              <a:spcAft>
                <a:spcPts val="0"/>
              </a:spcAft>
              <a:buFont typeface="Arial" pitchFamily="34" charset="0"/>
              <a:buChar char="•"/>
              <a:defRPr/>
            </a:pPr>
            <a:endParaRPr lang="en-CA" sz="1100" dirty="0" smtClean="0">
              <a:solidFill>
                <a:srgbClr val="000000"/>
              </a:solidFill>
            </a:endParaRP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Méditation de pleine conscience </a:t>
            </a:r>
            <a:r>
              <a:rPr lang="fr-CA" sz="1100" dirty="0" smtClean="0">
                <a:solidFill>
                  <a:srgbClr val="000000"/>
                </a:solidFill>
              </a:rPr>
              <a:t>: entraîner le cerveau à l’attention et à la méta attention en vue de développer l’intelligence émotionnelle. [traduction]</a:t>
            </a:r>
          </a:p>
          <a:p>
            <a:pPr eaLnBrk="1" fontAlgn="auto" hangingPunct="1">
              <a:spcBef>
                <a:spcPts val="0"/>
              </a:spcBef>
              <a:spcAft>
                <a:spcPts val="0"/>
              </a:spcAft>
              <a:buFont typeface="Arial" pitchFamily="34" charset="0"/>
              <a:buChar char="•"/>
              <a:defRPr/>
            </a:pPr>
            <a:r>
              <a:rPr lang="fr-CA" dirty="0" smtClean="0"/>
              <a:t> </a:t>
            </a:r>
            <a:r>
              <a:rPr lang="fr-CA" sz="1100" dirty="0" smtClean="0">
                <a:solidFill>
                  <a:srgbClr val="000000"/>
                </a:solidFill>
              </a:rPr>
              <a:t>« </a:t>
            </a:r>
            <a:r>
              <a:rPr lang="fr-CA" sz="1100" b="1" dirty="0" smtClean="0">
                <a:solidFill>
                  <a:srgbClr val="000000"/>
                </a:solidFill>
              </a:rPr>
              <a:t>Méta attention </a:t>
            </a:r>
            <a:r>
              <a:rPr lang="fr-CA" sz="1100" dirty="0" smtClean="0">
                <a:solidFill>
                  <a:srgbClr val="000000"/>
                </a:solidFill>
              </a:rPr>
              <a:t>: l’attention de l’attention, être en mesure de savoir que son attention s’est égarée. [traduction]</a:t>
            </a:r>
          </a:p>
          <a:p>
            <a:pPr eaLnBrk="1" fontAlgn="auto" hangingPunct="1">
              <a:spcBef>
                <a:spcPts val="0"/>
              </a:spcBef>
              <a:spcAft>
                <a:spcPts val="0"/>
              </a:spcAft>
              <a:buFont typeface="Arial" pitchFamily="34" charset="0"/>
              <a:buChar char="•"/>
              <a:defRPr/>
            </a:pPr>
            <a:r>
              <a:rPr lang="fr-CA" sz="1100" dirty="0" smtClean="0">
                <a:solidFill>
                  <a:srgbClr val="000000"/>
                </a:solidFill>
              </a:rPr>
              <a:t>Cheng-Meng Tan, Search Inside Yourself (Connectez-vous à vous-même), NY, 2013, p. 30. </a:t>
            </a:r>
          </a:p>
          <a:p>
            <a:pPr eaLnBrk="1" fontAlgn="auto" hangingPunct="1">
              <a:spcBef>
                <a:spcPts val="0"/>
              </a:spcBef>
              <a:spcAft>
                <a:spcPts val="0"/>
              </a:spcAft>
              <a:buFont typeface="Arial" pitchFamily="34" charset="0"/>
              <a:buChar char="•"/>
              <a:defRPr/>
            </a:pPr>
            <a:endParaRPr lang="en-CA" sz="1100" dirty="0" smtClean="0">
              <a:solidFill>
                <a:srgbClr val="000000"/>
              </a:solidFill>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8</a:t>
            </a:r>
          </a:p>
        </p:txBody>
      </p:sp>
    </p:spTree>
    <p:extLst>
      <p:ext uri="{BB962C8B-B14F-4D97-AF65-F5344CB8AC3E}">
        <p14:creationId xmlns:p14="http://schemas.microsoft.com/office/powerpoint/2010/main" val="154294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dirty="0" smtClean="0"/>
              <a:t>Ginette:</a:t>
            </a:r>
          </a:p>
          <a:p>
            <a:pPr eaLnBrk="1" hangingPunct="1">
              <a:spcBef>
                <a:spcPct val="0"/>
              </a:spcBef>
            </a:pPr>
            <a:endParaRPr lang="fr-CA" dirty="0" smtClean="0">
              <a:solidFill>
                <a:srgbClr val="000000"/>
              </a:solidFill>
            </a:endParaRPr>
          </a:p>
          <a:p>
            <a:pPr eaLnBrk="1" hangingPunct="1">
              <a:spcBef>
                <a:spcPct val="0"/>
              </a:spcBef>
            </a:pPr>
            <a:r>
              <a:rPr lang="fr-CA" dirty="0" smtClean="0">
                <a:solidFill>
                  <a:srgbClr val="000000"/>
                </a:solidFill>
              </a:rPr>
              <a:t>Prendre conscience signifie être présent. Être en harmonie avec la pensée, l’intention, le corps. Être cohérent dans ce que vous pensez, dites, faites et aussi dans ce que vous croyez et en quoi vous avez confiance.</a:t>
            </a:r>
            <a:endParaRPr lang="en-US" dirty="0" smtClean="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solidFill>
                  <a:srgbClr val="000000"/>
                </a:solidFill>
              </a:rPr>
              <a:t>7</a:t>
            </a:r>
          </a:p>
        </p:txBody>
      </p:sp>
    </p:spTree>
    <p:extLst>
      <p:ext uri="{BB962C8B-B14F-4D97-AF65-F5344CB8AC3E}">
        <p14:creationId xmlns:p14="http://schemas.microsoft.com/office/powerpoint/2010/main" val="19922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smtClean="0"/>
              <a:t>Ginette:</a:t>
            </a:r>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smtClean="0"/>
              <a:t>(Cliquez</a:t>
            </a:r>
            <a:r>
              <a:rPr lang="fr-FR" sz="1100" baseline="0" noProof="0" dirty="0" smtClean="0"/>
              <a:t> dans chaque « </a:t>
            </a:r>
            <a:r>
              <a:rPr lang="fr-FR" sz="1100" baseline="0" noProof="0" dirty="0" err="1" smtClean="0"/>
              <a:t>bullet</a:t>
            </a:r>
            <a:r>
              <a:rPr lang="fr-FR" sz="1100" baseline="0" noProof="0" dirty="0" smtClean="0"/>
              <a:t> »</a:t>
            </a:r>
            <a:r>
              <a:rPr lang="fr-CA" sz="1100" noProof="0" dirty="0" smtClean="0"/>
              <a:t>)</a:t>
            </a:r>
            <a:endParaRPr lang="fr-CA" sz="1100" noProof="0" dirty="0"/>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49516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eaLnBrk="1" hangingPunct="1">
              <a:spcBef>
                <a:spcPct val="0"/>
              </a:spcBef>
            </a:pPr>
            <a:r>
              <a:rPr lang="fr-FR" dirty="0" smtClean="0">
                <a:solidFill>
                  <a:srgbClr val="000000"/>
                </a:solidFill>
              </a:rPr>
              <a:t>Ginette :</a:t>
            </a:r>
          </a:p>
          <a:p>
            <a:pPr eaLnBrk="1" hangingPunct="1">
              <a:spcBef>
                <a:spcPct val="0"/>
              </a:spcBef>
            </a:pPr>
            <a:endParaRPr lang="fr-FR" dirty="0" smtClean="0">
              <a:solidFill>
                <a:srgbClr val="000000"/>
              </a:solidFill>
            </a:endParaRPr>
          </a:p>
          <a:p>
            <a:pPr eaLnBrk="1" hangingPunct="1">
              <a:spcBef>
                <a:spcPct val="0"/>
              </a:spcBef>
            </a:pPr>
            <a:r>
              <a:rPr lang="fr-CA" dirty="0" smtClean="0">
                <a:solidFill>
                  <a:srgbClr val="000000"/>
                </a:solidFill>
              </a:rPr>
              <a:t>Vous voyez de nombreux logos différents ici. Vous en connaissez peut-être quelques-uns. Toutes ces organisations sont de grandes entreprises. C’est une raison sérieuse pour laquelle elles mettent en œuvre ces programmes de pleine conscience.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Je veux maintenant attirer votre attention sur 3 logos en particulier :</a:t>
            </a:r>
          </a:p>
          <a:p>
            <a:pPr marL="171450" indent="-171450" eaLnBrk="1" hangingPunct="1">
              <a:spcBef>
                <a:spcPct val="0"/>
              </a:spcBef>
              <a:buFont typeface="Arial" panose="020B0604020202020204" pitchFamily="34" charset="0"/>
              <a:buChar char="•"/>
            </a:pPr>
            <a:r>
              <a:rPr lang="fr-FR" dirty="0" smtClean="0">
                <a:solidFill>
                  <a:srgbClr val="000000"/>
                </a:solidFill>
              </a:rPr>
              <a:t>GRC / GRC</a:t>
            </a:r>
          </a:p>
          <a:p>
            <a:pPr marL="171450" indent="-171450" eaLnBrk="1" hangingPunct="1">
              <a:spcBef>
                <a:spcPct val="0"/>
              </a:spcBef>
              <a:buFont typeface="Arial" panose="020B0604020202020204" pitchFamily="34" charset="0"/>
              <a:buChar char="•"/>
            </a:pPr>
            <a:r>
              <a:rPr lang="fr-FR" dirty="0" smtClean="0">
                <a:solidFill>
                  <a:srgbClr val="000000"/>
                </a:solidFill>
              </a:rPr>
              <a:t>Police régionale de Peel</a:t>
            </a:r>
          </a:p>
          <a:p>
            <a:pPr marL="171450" indent="-171450" eaLnBrk="1" hangingPunct="1">
              <a:spcBef>
                <a:spcPct val="0"/>
              </a:spcBef>
              <a:buFont typeface="Arial" panose="020B0604020202020204" pitchFamily="34" charset="0"/>
              <a:buChar char="•"/>
            </a:pPr>
            <a:r>
              <a:rPr lang="fr-FR" dirty="0" smtClean="0">
                <a:solidFill>
                  <a:srgbClr val="000000"/>
                </a:solidFill>
              </a:rPr>
              <a:t>Services de police axés sur la communauté, ministère de la Justice des États-Unis</a:t>
            </a:r>
          </a:p>
          <a:p>
            <a:pPr eaLnBrk="1" hangingPunct="1">
              <a:spcBef>
                <a:spcPct val="0"/>
              </a:spcBef>
            </a:pPr>
            <a:r>
              <a:rPr lang="fr-FR" dirty="0" smtClean="0">
                <a:solidFill>
                  <a:srgbClr val="000000"/>
                </a:solidFill>
              </a:rPr>
              <a:t>Tous ont des programmes liés à la pleine conscience</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Vous pouvez trouver des détails dans les liens fournis dans les points de discussion de ces diapositives.</a:t>
            </a:r>
          </a:p>
          <a:p>
            <a:pPr eaLnBrk="1" hangingPunct="1">
              <a:spcBef>
                <a:spcPct val="0"/>
              </a:spcBef>
            </a:pPr>
            <a:endParaRPr lang="fr-FR" dirty="0" smtClean="0">
              <a:solidFill>
                <a:srgbClr val="000000"/>
              </a:solidFill>
            </a:endParaRPr>
          </a:p>
          <a:p>
            <a:pPr eaLnBrk="1" hangingPunct="1">
              <a:spcBef>
                <a:spcPct val="0"/>
              </a:spcBef>
            </a:pPr>
            <a:r>
              <a:rPr lang="fr-FR" dirty="0" smtClean="0">
                <a:solidFill>
                  <a:srgbClr val="000000"/>
                </a:solidFill>
              </a:rPr>
              <a:t>- - -</a:t>
            </a:r>
            <a:endParaRPr lang="en-CA" dirty="0" smtClean="0">
              <a:solidFill>
                <a:srgbClr val="000000"/>
              </a:solidFill>
            </a:endParaRPr>
          </a:p>
          <a:p>
            <a:pPr eaLnBrk="1" hangingPunct="1">
              <a:spcBef>
                <a:spcPct val="0"/>
              </a:spcBef>
              <a:buFont typeface="Arial" pitchFamily="34" charset="0"/>
              <a:buChar char="•"/>
            </a:pPr>
            <a:r>
              <a:rPr lang="fr-CA" dirty="0" smtClean="0"/>
              <a:t> </a:t>
            </a:r>
            <a:r>
              <a:rPr lang="fr-CA" dirty="0" smtClean="0">
                <a:solidFill>
                  <a:srgbClr val="000000"/>
                </a:solidFill>
              </a:rPr>
              <a:t>Forum économique mondial – Le Forum réunit les principaux décideurs de la sphère politique, du monde des affaires et d’autres décideurs de la société afin de façonner les plans d’action mondiaux et régionaux, ainsi que ceux de l’industrie.</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fr-CA" dirty="0" smtClean="0"/>
              <a:t> </a:t>
            </a:r>
            <a:r>
              <a:rPr lang="en-CA" sz="1200" b="0" i="0" kern="1200" dirty="0" err="1" smtClean="0">
                <a:solidFill>
                  <a:schemeClr val="tx1"/>
                </a:solidFill>
                <a:latin typeface="+mn-lt"/>
                <a:ea typeface="+mn-ea"/>
                <a:cs typeface="+mn-cs"/>
              </a:rPr>
              <a:t>U.Lab</a:t>
            </a:r>
            <a:r>
              <a:rPr lang="en-CA" sz="1200" b="0" i="0" kern="1200" dirty="0" smtClean="0">
                <a:solidFill>
                  <a:schemeClr val="tx1"/>
                </a:solidFill>
                <a:latin typeface="+mn-lt"/>
                <a:ea typeface="+mn-ea"/>
                <a:cs typeface="+mn-cs"/>
              </a:rPr>
              <a:t> /</a:t>
            </a:r>
            <a:r>
              <a:rPr lang="en-CA" sz="1200" b="0" i="0" kern="1200" baseline="0" dirty="0" smtClean="0">
                <a:solidFill>
                  <a:schemeClr val="tx1"/>
                </a:solidFill>
                <a:latin typeface="+mn-lt"/>
                <a:ea typeface="+mn-ea"/>
                <a:cs typeface="+mn-cs"/>
              </a:rPr>
              <a:t> MIT – </a:t>
            </a:r>
            <a:r>
              <a:rPr lang="fr-FR" sz="1200" b="0" i="0" kern="1200" baseline="0" dirty="0" err="1" smtClean="0">
                <a:solidFill>
                  <a:schemeClr val="tx1"/>
                </a:solidFill>
                <a:latin typeface="+mn-lt"/>
                <a:ea typeface="+mn-ea"/>
                <a:cs typeface="+mn-cs"/>
              </a:rPr>
              <a:t>savvy</a:t>
            </a:r>
            <a:r>
              <a:rPr lang="fr-FR" sz="1200" b="0" i="0" kern="1200" baseline="0" dirty="0" smtClean="0">
                <a:solidFill>
                  <a:schemeClr val="tx1"/>
                </a:solidFill>
                <a:latin typeface="+mn-lt"/>
                <a:ea typeface="+mn-ea"/>
                <a:cs typeface="+mn-cs"/>
              </a:rPr>
              <a:t> en gestion d'affaires senior, y compris la pleine conscience -ils appeler </a:t>
            </a:r>
            <a:r>
              <a:rPr lang="fr-FR" sz="1200" b="0" i="0" kern="1200" baseline="0" dirty="0" err="1" smtClean="0">
                <a:solidFill>
                  <a:schemeClr val="tx1"/>
                </a:solidFill>
                <a:latin typeface="+mn-lt"/>
                <a:ea typeface="+mn-ea"/>
                <a:cs typeface="+mn-cs"/>
              </a:rPr>
              <a:t>presencing</a:t>
            </a:r>
            <a:r>
              <a:rPr lang="fr-FR" sz="1200" b="0" i="0" kern="1200" baseline="0" dirty="0" smtClean="0">
                <a:solidFill>
                  <a:schemeClr val="tx1"/>
                </a:solidFill>
                <a:latin typeface="+mn-lt"/>
                <a:ea typeface="+mn-ea"/>
                <a:cs typeface="+mn-cs"/>
              </a:rPr>
              <a:t>- dans le cadre de la nouvelle façon de faire des affaires avec éthique.</a:t>
            </a:r>
          </a:p>
          <a:p>
            <a:pPr eaLnBrk="1" hangingPunct="1">
              <a:spcBef>
                <a:spcPct val="0"/>
              </a:spcBef>
              <a:buFont typeface="Arial" pitchFamily="34" charset="0"/>
              <a:buChar char="•"/>
            </a:pPr>
            <a:r>
              <a:rPr lang="fr-CA" dirty="0" smtClean="0">
                <a:solidFill>
                  <a:srgbClr val="000000"/>
                </a:solidFill>
              </a:rPr>
              <a:t> </a:t>
            </a:r>
            <a:r>
              <a:rPr lang="fr-CA" dirty="0" err="1" smtClean="0">
                <a:solidFill>
                  <a:srgbClr val="000000"/>
                </a:solidFill>
              </a:rPr>
              <a:t>Mindful</a:t>
            </a:r>
            <a:r>
              <a:rPr lang="fr-CA" dirty="0" smtClean="0">
                <a:solidFill>
                  <a:srgbClr val="000000"/>
                </a:solidFill>
              </a:rPr>
              <a:t> Nation UK – Cette organisation est coprésidée par les trois principaux partis politiques au Royaume-Uni. Elle vise à appliquer les programmes de pleine conscience dans les domaines de l’éducation nationale, de la santé, dans le milieu de travail et le système de justice pénale.</a:t>
            </a:r>
          </a:p>
          <a:p>
            <a:pPr eaLnBrk="1" hangingPunct="1">
              <a:spcBef>
                <a:spcPct val="0"/>
              </a:spcBef>
            </a:pPr>
            <a:endParaRPr lang="en-CA" dirty="0" smtClean="0">
              <a:solidFill>
                <a:srgbClr val="000000"/>
              </a:solidFill>
            </a:endParaRPr>
          </a:p>
          <a:p>
            <a:pPr eaLnBrk="1" hangingPunct="1">
              <a:spcBef>
                <a:spcPct val="0"/>
              </a:spcBef>
            </a:pPr>
            <a:r>
              <a:rPr lang="fr-CA" dirty="0" smtClean="0">
                <a:solidFill>
                  <a:srgbClr val="000000"/>
                </a:solidFill>
              </a:rPr>
              <a:t>Il y aura une discussion en groupe si le temps le permet et les participants le souhaitent.</a:t>
            </a:r>
          </a:p>
          <a:p>
            <a:pPr eaLnBrk="1" hangingPunct="1">
              <a:spcBef>
                <a:spcPct val="0"/>
              </a:spcBef>
            </a:pPr>
            <a:r>
              <a:rPr lang="fr-CA" dirty="0" smtClean="0">
                <a:solidFill>
                  <a:srgbClr val="000000"/>
                </a:solidFill>
              </a:rPr>
              <a:t>---</a:t>
            </a:r>
          </a:p>
          <a:p>
            <a:pPr>
              <a:buFont typeface="Arial" charset="0"/>
              <a:buNone/>
            </a:pPr>
            <a:r>
              <a:rPr lang="en-US" dirty="0" smtClean="0"/>
              <a:t>https://hbr.org/2015/12/why-google-target-and-general-mills-are-investing-in-mindfulness (article en </a:t>
            </a:r>
            <a:r>
              <a:rPr lang="en-US" dirty="0" err="1" smtClean="0"/>
              <a:t>Anglais</a:t>
            </a:r>
            <a:r>
              <a:rPr lang="en-US" dirty="0" smtClean="0"/>
              <a:t>)</a:t>
            </a:r>
            <a:r>
              <a:rPr lang="en-US" baseline="0" dirty="0" smtClean="0"/>
              <a:t> </a:t>
            </a:r>
            <a:endParaRPr lang="en-US" dirty="0" smtClean="0"/>
          </a:p>
          <a:p>
            <a:pPr>
              <a:buFont typeface="Arial" charset="0"/>
              <a:buNone/>
            </a:pPr>
            <a:r>
              <a:rPr lang="en-CA" dirty="0" smtClean="0"/>
              <a:t>Fait la reference </a:t>
            </a:r>
            <a:r>
              <a:rPr lang="fr-CA" dirty="0" smtClean="0"/>
              <a:t>à quelque détails à propos des</a:t>
            </a:r>
            <a:r>
              <a:rPr lang="fr-CA" baseline="0" dirty="0" smtClean="0"/>
              <a:t> programs de la pleine-conscience au </a:t>
            </a:r>
            <a:r>
              <a:rPr lang="en-CA" dirty="0" smtClean="0"/>
              <a:t>Google, Aetna, General Mills, Intel,</a:t>
            </a:r>
            <a:r>
              <a:rPr lang="en-CA" baseline="0" dirty="0" smtClean="0"/>
              <a:t> Target &amp; Green Mountain Coffee Roasters.</a:t>
            </a:r>
            <a:endParaRPr lang="en-US" dirty="0" smtClean="0"/>
          </a:p>
          <a:p>
            <a:pPr eaLnBrk="1" hangingPunct="1">
              <a:spcBef>
                <a:spcPct val="0"/>
              </a:spcBef>
            </a:pPr>
            <a:endParaRPr lang="en-US" dirty="0" smtClean="0"/>
          </a:p>
          <a:p>
            <a:r>
              <a:rPr lang="en-US" dirty="0" smtClean="0"/>
              <a:t>Ginette</a:t>
            </a:r>
            <a:r>
              <a:rPr lang="en-US" dirty="0"/>
              <a:t>: </a:t>
            </a:r>
          </a:p>
          <a:p>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r>
              <a:rPr lang="en-CA" baseline="0" dirty="0" smtClean="0"/>
              <a:t>https://</a:t>
            </a:r>
            <a:r>
              <a:rPr lang="en-CA" baseline="0" dirty="0" smtClean="0"/>
              <a:t>www.meditationasmedicine.ca/blog/meditating-cop-peel-ontario</a:t>
            </a:r>
            <a:endParaRPr lang="en-CA" baseline="0" dirty="0" smtClean="0"/>
          </a:p>
          <a:p>
            <a:pPr marL="171450" indent="-171450">
              <a:buFont typeface="Arial" panose="020B0604020202020204" pitchFamily="34" charset="0"/>
              <a:buChar char="•"/>
            </a:pPr>
            <a:r>
              <a:rPr lang="en-CA" baseline="0" dirty="0" smtClean="0"/>
              <a:t>https://www.rcmp-grc.gc.ca/en/gazette/mindfulness-difference</a:t>
            </a:r>
          </a:p>
          <a:p>
            <a:pPr marL="171450" indent="-171450">
              <a:buFont typeface="Arial" panose="020B0604020202020204" pitchFamily="34" charset="0"/>
              <a:buChar char="•"/>
            </a:pPr>
            <a:r>
              <a:rPr lang="en-CA" baseline="0" dirty="0" smtClean="0"/>
              <a:t>https://cops.usdoj.gov/html/dispatch/05-2021/mindfulness_training.html</a:t>
            </a: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293208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pPr/>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B94C203-AFD0-4A66-BA21-727C2882AEAC}" type="slidenum">
              <a:rPr lang="en-CA" smtClean="0"/>
              <a:t>‹#›</a:t>
            </a:fld>
            <a:endParaRPr lang="en-CA"/>
          </a:p>
        </p:txBody>
      </p:sp>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5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6779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03963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F7F01BF-F860-06F3-E326-3F7F97C631D8}"/>
              </a:ext>
            </a:extLst>
          </p:cNvPr>
          <p:cNvSpPr>
            <a:spLocks noGrp="1"/>
          </p:cNvSpPr>
          <p:nvPr>
            <p:ph type="ctrTitle"/>
          </p:nvPr>
        </p:nvSpPr>
        <p:spPr>
          <a:xfrm>
            <a:off x="685799" y="2971800"/>
            <a:ext cx="10650252" cy="1470025"/>
          </a:xfrm>
        </p:spPr>
        <p:txBody>
          <a:bodyPr>
            <a:normAutofit/>
          </a:bodyPr>
          <a:lstStyle>
            <a:lvl1pPr algn="ctr">
              <a:defRPr lang="en-CA" sz="4400" kern="1200" dirty="0">
                <a:solidFill>
                  <a:schemeClr val="accent5">
                    <a:lumMod val="75000"/>
                  </a:schemeClr>
                </a:solidFill>
                <a:latin typeface="Calibri (headin"/>
                <a:ea typeface="+mj-ea"/>
                <a:cs typeface="+mj-cs"/>
              </a:defRPr>
            </a:lvl1pPr>
          </a:lstStyle>
          <a:p>
            <a:r>
              <a:rPr lang="en-US" dirty="0"/>
              <a:t>Click to edit Master title style</a:t>
            </a:r>
            <a:endParaRPr lang="en-CA" dirty="0"/>
          </a:p>
        </p:txBody>
      </p:sp>
      <p:sp>
        <p:nvSpPr>
          <p:cNvPr id="9"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180407" y="4737033"/>
            <a:ext cx="9958647" cy="1369736"/>
          </a:xfrm>
        </p:spPr>
        <p:txBody>
          <a:bodyPr>
            <a:normAutofit/>
          </a:bodyPr>
          <a:lstStyle>
            <a:lvl1pPr marL="0" indent="0" algn="ctr">
              <a:buNone/>
              <a:defRPr lang="en-CA" sz="3200" kern="1200" dirty="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0"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4563125" y="6356349"/>
            <a:ext cx="2895600" cy="365125"/>
          </a:xfrm>
        </p:spPr>
        <p:txBody>
          <a:bodyPr/>
          <a:lstStyle/>
          <a:p>
            <a:endParaRPr lang="en-CA"/>
          </a:p>
        </p:txBody>
      </p:sp>
      <p:pic>
        <p:nvPicPr>
          <p:cNvPr id="11"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21014" y="13118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2023-10-26</a:t>
            </a:fld>
            <a:endParaRPr lang="en-CA"/>
          </a:p>
        </p:txBody>
      </p:sp>
      <p:sp>
        <p:nvSpPr>
          <p:cNvPr id="15" name="Rectangle 14">
            <a:extLst>
              <a:ext uri="{FF2B5EF4-FFF2-40B4-BE49-F238E27FC236}">
                <a16:creationId xmlns:a16="http://schemas.microsoft.com/office/drawing/2014/main" id="{C084FABE-A5BA-B50F-26CC-759959AEAFE0}"/>
              </a:ext>
            </a:extLst>
          </p:cNvPr>
          <p:cNvSpPr/>
          <p:nvPr userDrawn="1"/>
        </p:nvSpPr>
        <p:spPr>
          <a:xfrm>
            <a:off x="10685275" y="612339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Gzz IOCN RICO logo RGB 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26225" y="983558"/>
            <a:ext cx="9382685" cy="169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2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7378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691988-7265-4FEA-B8B1-5D0002E372CB}" type="datetimeFigureOut">
              <a:rPr lang="en-CA" smtClean="0"/>
              <a:t>2023-10-26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99103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42737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1691988-7265-4FEA-B8B1-5D0002E372CB}" type="datetimeFigureOut">
              <a:rPr lang="en-CA" smtClean="0"/>
              <a:t>2023-10-26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0378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1691988-7265-4FEA-B8B1-5D0002E372CB}" type="datetimeFigureOut">
              <a:rPr lang="en-CA" smtClean="0"/>
              <a:t>2023-10-26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8087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91988-7265-4FEA-B8B1-5D0002E372CB}" type="datetimeFigureOut">
              <a:rPr lang="en-CA" smtClean="0"/>
              <a:t>2023-10-26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547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280950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691988-7265-4FEA-B8B1-5D0002E372CB}" type="datetimeFigureOut">
              <a:rPr lang="en-CA" smtClean="0"/>
              <a:t>2023-10-26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75422B0-CD22-4732-80F9-9E789A84B927}" type="slidenum">
              <a:rPr lang="en-CA" smtClean="0"/>
              <a:t>‹#›</a:t>
            </a:fld>
            <a:endParaRPr lang="en-CA"/>
          </a:p>
        </p:txBody>
      </p:sp>
    </p:spTree>
    <p:extLst>
      <p:ext uri="{BB962C8B-B14F-4D97-AF65-F5344CB8AC3E}">
        <p14:creationId xmlns:p14="http://schemas.microsoft.com/office/powerpoint/2010/main" val="13188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91988-7265-4FEA-B8B1-5D0002E372CB}" type="datetimeFigureOut">
              <a:rPr lang="en-CA" smtClean="0"/>
              <a:t>2023-10-26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4C203-AFD0-4A66-BA21-727C2882AEAC}" type="slidenum">
              <a:rPr lang="en-CA" smtClean="0"/>
              <a:t>‹#›</a:t>
            </a:fld>
            <a:endParaRPr lang="en-CA"/>
          </a:p>
        </p:txBody>
      </p:sp>
      <p:pic>
        <p:nvPicPr>
          <p:cNvPr id="7" name="Picture 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a:xfrm rot="242689">
            <a:off x="10857105" y="6370469"/>
            <a:ext cx="414615" cy="404664"/>
          </a:xfrm>
          <a:prstGeom prst="rect">
            <a:avLst/>
          </a:prstGeom>
          <a:noFill/>
          <a:ln w="9525">
            <a:noFill/>
            <a:miter lim="800000"/>
          </a:ln>
        </p:spPr>
      </p:pic>
      <p:sp>
        <p:nvSpPr>
          <p:cNvPr id="8" name="Slide Number Placeholder 3"/>
          <p:cNvSpPr txBox="1"/>
          <p:nvPr userDrawn="1"/>
        </p:nvSpPr>
        <p:spPr>
          <a:xfrm>
            <a:off x="10925436" y="6424127"/>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2441518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0.xml"/><Relationship Id="rId7" Type="http://schemas.openxmlformats.org/officeDocument/2006/relationships/image" Target="../media/image50.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55.png"/><Relationship Id="rId5" Type="http://schemas.openxmlformats.org/officeDocument/2006/relationships/hyperlink" Target="https://wiki.gccollab.ca/MCLD-DLCP"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30.xml"/><Relationship Id="rId7" Type="http://schemas.openxmlformats.org/officeDocument/2006/relationships/image" Target="../media/image58.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6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4.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kipdf.com/mindfulness-change-management_5ad40bfa7f8b9a5e228b45aa.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www.acmpglobal.org/events/EventDetails.aspx?id=124397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indful.org/finding-the-space-to-lead-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pp.sli.do/event/cnpYdpq5TGZMj5LC7HBHQp"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9.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0.xml"/><Relationship Id="rId7" Type="http://schemas.openxmlformats.org/officeDocument/2006/relationships/image" Target="../media/image1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1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youtube.com/watch?v=xoLQ3qkh0w0" TargetMode="Externa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instituteformindfulleadership.org/" TargetMode="External"/><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4.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7.png"/><Relationship Id="rId12" Type="http://schemas.openxmlformats.org/officeDocument/2006/relationships/hyperlink" Target="http://www.mindfulnet.org/" TargetMode="External"/><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2.jpeg"/><Relationship Id="rId32" Type="http://schemas.openxmlformats.org/officeDocument/2006/relationships/image" Target="../media/image40.jpeg"/><Relationship Id="rId37" Type="http://schemas.openxmlformats.org/officeDocument/2006/relationships/image" Target="../media/image45.png"/><Relationship Id="rId5" Type="http://schemas.openxmlformats.org/officeDocument/2006/relationships/image" Target="../media/image15.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20.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hyperlink" Target="http://www.siyli.org/" TargetMode="External"/><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1524000" y="14288"/>
            <a:ext cx="9144000" cy="6093619"/>
          </a:xfrm>
          <a:prstGeom prst="rect">
            <a:avLst/>
          </a:prstGeom>
        </p:spPr>
      </p:pic>
      <p:sp>
        <p:nvSpPr>
          <p:cNvPr id="4" name="Rectangle 3"/>
          <p:cNvSpPr/>
          <p:nvPr>
            <p:custDataLst>
              <p:tags r:id="rId2"/>
            </p:custDataLst>
          </p:nvPr>
        </p:nvSpPr>
        <p:spPr>
          <a:xfrm>
            <a:off x="1943100" y="116633"/>
            <a:ext cx="8314106" cy="2062103"/>
          </a:xfrm>
          <a:prstGeom prst="rect">
            <a:avLst/>
          </a:prstGeom>
        </p:spPr>
        <p:txBody>
          <a:bodyPr wrap="square">
            <a:spAutoFit/>
          </a:bodyPr>
          <a:lstStyle/>
          <a:p>
            <a:r>
              <a:rPr lang="fr-CA" sz="3200" i="1" dirty="0">
                <a:solidFill>
                  <a:schemeClr val="accent1">
                    <a:lumMod val="75000"/>
                  </a:schemeClr>
                </a:solidFill>
                <a:latin typeface="Segoe UI Web (West European)"/>
              </a:rPr>
              <a:t>« Le leadership n’est pas un rang ou une position, c’est un choix – le choix de prendre soin de la personne à notre gauche et de la personne à notre droite » 	- S. Sinek </a:t>
            </a:r>
          </a:p>
        </p:txBody>
      </p:sp>
    </p:spTree>
    <p:extLst>
      <p:ext uri="{BB962C8B-B14F-4D97-AF65-F5344CB8AC3E}">
        <p14:creationId xmlns:p14="http://schemas.microsoft.com/office/powerpoint/2010/main" val="63721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chemeClr val="accent1">
                    <a:lumMod val="75000"/>
                  </a:schemeClr>
                </a:solidFill>
              </a:rPr>
              <a:t>La pleine conscience et le leadership agile</a:t>
            </a:r>
            <a:endParaRPr lang="en-CA" sz="3600" dirty="0">
              <a:solidFill>
                <a:schemeClr val="accent1">
                  <a:lumMod val="75000"/>
                </a:schemeClr>
              </a:solidFill>
            </a:endParaRPr>
          </a:p>
        </p:txBody>
      </p:sp>
      <p:sp>
        <p:nvSpPr>
          <p:cNvPr id="3" name="Content Placeholder 2"/>
          <p:cNvSpPr>
            <a:spLocks noGrp="1"/>
          </p:cNvSpPr>
          <p:nvPr>
            <p:ph idx="1"/>
          </p:nvPr>
        </p:nvSpPr>
        <p:spPr>
          <a:xfrm>
            <a:off x="3287688" y="1600200"/>
            <a:ext cx="7701154" cy="4925144"/>
          </a:xfrm>
        </p:spPr>
        <p:txBody>
          <a:bodyPr>
            <a:normAutofit lnSpcReduction="10000"/>
          </a:bodyPr>
          <a:lstStyle/>
          <a:p>
            <a:pPr>
              <a:lnSpc>
                <a:spcPct val="120000"/>
              </a:lnSpc>
              <a:spcBef>
                <a:spcPts val="0"/>
              </a:spcBef>
            </a:pPr>
            <a:r>
              <a:rPr lang="fr-CA" dirty="0">
                <a:solidFill>
                  <a:schemeClr val="accent1">
                    <a:lumMod val="75000"/>
                  </a:schemeClr>
                </a:solidFill>
              </a:rPr>
              <a:t>"La pleine conscience permet à un leader agile de créer un </a:t>
            </a:r>
            <a:r>
              <a:rPr lang="fr-CA" b="1" dirty="0">
                <a:solidFill>
                  <a:schemeClr val="accent1">
                    <a:lumMod val="75000"/>
                  </a:schemeClr>
                </a:solidFill>
              </a:rPr>
              <a:t>environnement de travail particulièrement collaboratif</a:t>
            </a:r>
            <a:r>
              <a:rPr lang="fr-CA" dirty="0">
                <a:solidFill>
                  <a:schemeClr val="accent1">
                    <a:lumMod val="75000"/>
                  </a:schemeClr>
                </a:solidFill>
              </a:rPr>
              <a:t>, et cette réussite se produit </a:t>
            </a:r>
            <a:r>
              <a:rPr lang="fr-CA" b="1" dirty="0">
                <a:solidFill>
                  <a:schemeClr val="accent1">
                    <a:lumMod val="75000"/>
                  </a:schemeClr>
                </a:solidFill>
              </a:rPr>
              <a:t>lorsqu'on est conscient de nos émotions, de nos pensées et de nos actions</a:t>
            </a:r>
            <a:r>
              <a:rPr lang="fr-CA" dirty="0">
                <a:solidFill>
                  <a:schemeClr val="accent1">
                    <a:lumMod val="75000"/>
                  </a:schemeClr>
                </a:solidFill>
              </a:rPr>
              <a:t>. De même, une équipe consciente d'elle-même et capable de </a:t>
            </a:r>
            <a:r>
              <a:rPr lang="fr-CA" b="1" dirty="0">
                <a:solidFill>
                  <a:schemeClr val="accent1">
                    <a:lumMod val="75000"/>
                  </a:schemeClr>
                </a:solidFill>
              </a:rPr>
              <a:t>communiquer efficacement </a:t>
            </a:r>
            <a:r>
              <a:rPr lang="fr-CA" dirty="0">
                <a:solidFill>
                  <a:schemeClr val="accent1">
                    <a:lumMod val="75000"/>
                  </a:schemeClr>
                </a:solidFill>
              </a:rPr>
              <a:t>peut mieux </a:t>
            </a:r>
            <a:r>
              <a:rPr lang="fr-CA" b="1" dirty="0">
                <a:solidFill>
                  <a:schemeClr val="accent1">
                    <a:lumMod val="75000"/>
                  </a:schemeClr>
                </a:solidFill>
              </a:rPr>
              <a:t>se soutenir mutuellement en période de changement</a:t>
            </a:r>
            <a:r>
              <a:rPr lang="fr-CA" dirty="0">
                <a:solidFill>
                  <a:schemeClr val="accent1">
                    <a:lumMod val="75000"/>
                  </a:schemeClr>
                </a:solidFill>
              </a:rPr>
              <a:t> et de stress." </a:t>
            </a:r>
            <a:r>
              <a:rPr lang="fr-CA" dirty="0" smtClean="0">
                <a:solidFill>
                  <a:schemeClr val="accent1">
                    <a:lumMod val="75000"/>
                  </a:schemeClr>
                </a:solidFill>
              </a:rPr>
              <a:t>– </a:t>
            </a:r>
            <a:r>
              <a:rPr lang="en-CA" dirty="0" smtClean="0">
                <a:solidFill>
                  <a:schemeClr val="accent1">
                    <a:lumMod val="75000"/>
                  </a:schemeClr>
                </a:solidFill>
              </a:rPr>
              <a:t> </a:t>
            </a:r>
            <a:r>
              <a:rPr lang="en-CA" sz="2200" dirty="0">
                <a:solidFill>
                  <a:schemeClr val="accent1">
                    <a:lumMod val="75000"/>
                  </a:schemeClr>
                </a:solidFill>
              </a:rPr>
              <a:t>(</a:t>
            </a:r>
            <a:r>
              <a:rPr lang="en-CA" sz="2200" dirty="0" err="1">
                <a:solidFill>
                  <a:schemeClr val="accent1">
                    <a:lumMod val="75000"/>
                  </a:schemeClr>
                </a:solidFill>
              </a:rPr>
              <a:t>adapté</a:t>
            </a:r>
            <a:r>
              <a:rPr lang="en-CA" sz="2200" dirty="0">
                <a:solidFill>
                  <a:schemeClr val="accent1">
                    <a:lumMod val="75000"/>
                  </a:schemeClr>
                </a:solidFill>
              </a:rPr>
              <a:t> du </a:t>
            </a:r>
            <a:r>
              <a:rPr lang="en-CA" sz="2200" dirty="0">
                <a:solidFill>
                  <a:schemeClr val="accent1">
                    <a:lumMod val="75000"/>
                  </a:schemeClr>
                </a:solidFill>
                <a:hlinkClick r:id="rId3"/>
              </a:rPr>
              <a:t>How Mindfulness Enables Agile Leadership - Leadership Tribe US</a:t>
            </a:r>
            <a:r>
              <a:rPr lang="en-CA" sz="2200" dirty="0">
                <a:solidFill>
                  <a:schemeClr val="accent1">
                    <a:lumMod val="75000"/>
                  </a:schemeClr>
                </a:solidFill>
              </a:rPr>
              <a:t>)</a:t>
            </a:r>
            <a:endParaRPr lang="en-CA" dirty="0">
              <a:solidFill>
                <a:schemeClr val="accent1">
                  <a:lumMod val="75000"/>
                </a:schemeClr>
              </a:solidFill>
            </a:endParaRPr>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44" y="2252991"/>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0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8"/>
          <p:cNvPicPr>
            <a:picLocks noChangeAspect="1" noChangeArrowheads="1"/>
          </p:cNvPicPr>
          <p:nvPr>
            <p:custDataLst>
              <p:tags r:id="rId1"/>
            </p:custDataLst>
          </p:nvPr>
        </p:nvPicPr>
        <p:blipFill>
          <a:blip r:embed="rId6"/>
          <a:srcRect/>
          <a:stretch>
            <a:fillRect/>
          </a:stretch>
        </p:blipFill>
        <p:spPr bwMode="auto">
          <a:xfrm>
            <a:off x="7032625" y="4005263"/>
            <a:ext cx="3575050" cy="2805112"/>
          </a:xfrm>
          <a:prstGeom prst="rect">
            <a:avLst/>
          </a:prstGeom>
          <a:noFill/>
          <a:ln w="9525">
            <a:noFill/>
            <a:miter lim="800000"/>
            <a:headEnd/>
            <a:tailEnd/>
          </a:ln>
        </p:spPr>
      </p:pic>
      <p:sp>
        <p:nvSpPr>
          <p:cNvPr id="16387" name="Title 1"/>
          <p:cNvSpPr>
            <a:spLocks noGrp="1"/>
          </p:cNvSpPr>
          <p:nvPr>
            <p:ph type="title"/>
            <p:custDataLst>
              <p:tags r:id="rId2"/>
            </p:custDataLst>
          </p:nvPr>
        </p:nvSpPr>
        <p:spPr/>
        <p:txBody>
          <a:bodyPr/>
          <a:lstStyle/>
          <a:p>
            <a:pPr eaLnBrk="1" hangingPunct="1"/>
            <a:r>
              <a:rPr lang="fr-CA" dirty="0" smtClean="0"/>
              <a:t>Qu’est-ce que le leadership axé sur la pleine conscience?</a:t>
            </a:r>
            <a:endParaRPr lang="en-US" dirty="0" smtClean="0"/>
          </a:p>
        </p:txBody>
      </p:sp>
      <p:sp>
        <p:nvSpPr>
          <p:cNvPr id="16388" name="Content Placeholder 2"/>
          <p:cNvSpPr>
            <a:spLocks noGrp="1"/>
          </p:cNvSpPr>
          <p:nvPr>
            <p:ph idx="1"/>
            <p:custDataLst>
              <p:tags r:id="rId3"/>
            </p:custDataLst>
          </p:nvPr>
        </p:nvSpPr>
        <p:spPr/>
        <p:txBody>
          <a:bodyPr/>
          <a:lstStyle/>
          <a:p>
            <a:pPr>
              <a:spcBef>
                <a:spcPts val="600"/>
              </a:spcBef>
            </a:pPr>
            <a:r>
              <a:rPr lang="fr-CA" dirty="0" smtClean="0"/>
              <a:t>Il se rapporte à la personne qui est présente, ne juge pas et cultive plusieurs aspects lorsqu’elle interagit. Ces aspects sont visibles et concrets chez le leader conscient :</a:t>
            </a:r>
          </a:p>
          <a:p>
            <a:pPr lvl="1">
              <a:lnSpc>
                <a:spcPct val="150000"/>
              </a:lnSpc>
              <a:spcBef>
                <a:spcPts val="600"/>
              </a:spcBef>
            </a:pPr>
            <a:r>
              <a:rPr lang="en-US" dirty="0" smtClean="0"/>
              <a:t>Concentration (concentration de l’attention)</a:t>
            </a:r>
          </a:p>
          <a:p>
            <a:pPr lvl="1">
              <a:lnSpc>
                <a:spcPct val="150000"/>
              </a:lnSpc>
              <a:spcBef>
                <a:spcPts val="600"/>
              </a:spcBef>
            </a:pPr>
            <a:r>
              <a:rPr lang="fr-CA" dirty="0" smtClean="0"/>
              <a:t>Clarté (conscience de soi </a:t>
            </a:r>
            <a:r>
              <a:rPr lang="en-US" dirty="0" smtClean="0"/>
              <a:t>et </a:t>
            </a:r>
            <a:r>
              <a:rPr lang="fr-CA" dirty="0" smtClean="0"/>
              <a:t>intelligence émotionnelle</a:t>
            </a:r>
            <a:r>
              <a:rPr lang="en-US" dirty="0" smtClean="0"/>
              <a:t>)</a:t>
            </a:r>
          </a:p>
          <a:p>
            <a:pPr lvl="1">
              <a:lnSpc>
                <a:spcPct val="150000"/>
              </a:lnSpc>
              <a:spcBef>
                <a:spcPts val="600"/>
              </a:spcBef>
            </a:pPr>
            <a:r>
              <a:rPr lang="fr-CA" dirty="0" smtClean="0"/>
              <a:t>Créativité (innovation et prise de décisions)</a:t>
            </a:r>
          </a:p>
          <a:p>
            <a:pPr lvl="1">
              <a:lnSpc>
                <a:spcPct val="150000"/>
              </a:lnSpc>
              <a:spcBef>
                <a:spcPts val="600"/>
              </a:spcBef>
            </a:pPr>
            <a:r>
              <a:rPr lang="fr-CA" dirty="0" smtClean="0"/>
              <a:t>Compassion au service d’autrui </a:t>
            </a:r>
            <a:br>
              <a:rPr lang="fr-CA" dirty="0" smtClean="0"/>
            </a:br>
            <a:r>
              <a:rPr lang="fr-CA" dirty="0" smtClean="0"/>
              <a:t>(présence, écoute profonde/attentif)</a:t>
            </a:r>
          </a:p>
          <a:p>
            <a:pPr>
              <a:spcBef>
                <a:spcPts val="600"/>
              </a:spcBef>
            </a:pPr>
            <a:endParaRPr lang="en-US" dirty="0" smtClean="0"/>
          </a:p>
          <a:p>
            <a:pPr>
              <a:spcBef>
                <a:spcPts val="600"/>
              </a:spcBef>
              <a:buNone/>
            </a:pPr>
            <a:endParaRPr lang="en-CA" dirty="0" smtClean="0"/>
          </a:p>
        </p:txBody>
      </p:sp>
    </p:spTree>
    <p:extLst>
      <p:ext uri="{BB962C8B-B14F-4D97-AF65-F5344CB8AC3E}">
        <p14:creationId xmlns:p14="http://schemas.microsoft.com/office/powerpoint/2010/main" val="3422819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latin typeface="Calibri" panose="020F0502020204030204" pitchFamily="34" charset="0"/>
                <a:ea typeface="Times New Roman" panose="02020603050405020304" pitchFamily="18" charset="0"/>
                <a:cs typeface="Times New Roman" panose="02020603050405020304" pitchFamily="18" charset="0"/>
              </a:rPr>
              <a:t>Objectif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Améliorer la conscience de soi par l’acquisition de </a:t>
            </a:r>
            <a:br>
              <a:rPr lang="fr-CA" sz="2400" dirty="0">
                <a:latin typeface="Calibri" panose="020F0502020204030204" pitchFamily="34" charset="0"/>
                <a:ea typeface="Times New Roman" panose="02020603050405020304" pitchFamily="18" charset="0"/>
                <a:cs typeface="Times New Roman" panose="02020603050405020304" pitchFamily="18" charset="0"/>
              </a:rPr>
            </a:br>
            <a:r>
              <a:rPr lang="fr-CA" sz="2400" dirty="0">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L’attention</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clarté d’esprit</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créativité </a:t>
            </a:r>
          </a:p>
          <a:p>
            <a:r>
              <a:rPr lang="fr-CA" sz="2400" dirty="0">
                <a:latin typeface="Calibri" panose="020F0502020204030204" pitchFamily="34" charset="0"/>
                <a:ea typeface="Times New Roman" panose="02020603050405020304" pitchFamily="18" charset="0"/>
                <a:cs typeface="Times New Roman" panose="02020603050405020304" pitchFamily="18" charset="0"/>
              </a:rPr>
              <a:t>La compassion au service d’autrui</a:t>
            </a:r>
          </a:p>
          <a:p>
            <a:pPr marL="0" indent="0">
              <a:buNone/>
            </a:pPr>
            <a:r>
              <a:rPr lang="fr-CA" sz="2400" dirty="0">
                <a:latin typeface="Calibri" panose="020F0502020204030204" pitchFamily="34" charset="0"/>
                <a:ea typeface="Times New Roman" panose="02020603050405020304" pitchFamily="18" charset="0"/>
                <a:cs typeface="Times New Roman" panose="02020603050405020304" pitchFamily="18" charset="0"/>
              </a:rPr>
              <a:t>… ce qui a des effets bénéfiques sur le bien-être et la résilience.</a:t>
            </a:r>
          </a:p>
        </p:txBody>
      </p:sp>
      <p:pic>
        <p:nvPicPr>
          <p:cNvPr id="13" name="Picture 12" descr="https://wiki.gccollab.ca/images/e/e5/AGzz_MCL_Program_logo.jpg"/>
          <p:cNvPicPr/>
          <p:nvPr>
            <p:custDataLst>
              <p:tags r:id="rId3"/>
            </p:custDataLst>
          </p:nvPr>
        </p:nvPicPr>
        <p:blipFill>
          <a:blip r:embed="rId7"/>
          <a:srcRect/>
          <a:stretch>
            <a:fillRect/>
          </a:stretch>
        </p:blipFill>
        <p:spPr>
          <a:xfrm>
            <a:off x="7287127" y="1825625"/>
            <a:ext cx="3557336" cy="2540308"/>
          </a:xfrm>
          <a:prstGeom prst="rect">
            <a:avLst/>
          </a:prstGeom>
          <a:noFill/>
          <a:ln>
            <a:noFill/>
          </a:ln>
        </p:spPr>
      </p:pic>
      <p:grpSp>
        <p:nvGrpSpPr>
          <p:cNvPr id="15" name="Group 14"/>
          <p:cNvGrpSpPr/>
          <p:nvPr>
            <p:custDataLst>
              <p:tags r:id="rId4"/>
            </p:custDataLst>
          </p:nvPr>
        </p:nvGrpSpPr>
        <p:grpSpPr>
          <a:xfrm>
            <a:off x="2159606" y="5038258"/>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853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5"/>
          <p:cNvGraphicFramePr>
            <a:graphicFrameLocks/>
          </p:cNvGraphicFramePr>
          <p:nvPr>
            <p:custDataLst>
              <p:tags r:id="rId1"/>
            </p:custDataLst>
            <p:extLst>
              <p:ext uri="{D42A27DB-BD31-4B8C-83A1-F6EECF244321}">
                <p14:modId xmlns:p14="http://schemas.microsoft.com/office/powerpoint/2010/main" val="545596288"/>
              </p:ext>
            </p:extLst>
          </p:nvPr>
        </p:nvGraphicFramePr>
        <p:xfrm>
          <a:off x="1443039" y="1447801"/>
          <a:ext cx="8986836" cy="4872085"/>
        </p:xfrm>
        <a:graphic>
          <a:graphicData uri="http://schemas.openxmlformats.org/drawingml/2006/table">
            <a:tbl>
              <a:tblPr/>
              <a:tblGrid>
                <a:gridCol w="3060822">
                  <a:extLst>
                    <a:ext uri="{9D8B030D-6E8A-4147-A177-3AD203B41FA5}">
                      <a16:colId xmlns:a16="http://schemas.microsoft.com/office/drawing/2014/main" val="20000"/>
                    </a:ext>
                  </a:extLst>
                </a:gridCol>
                <a:gridCol w="1399233">
                  <a:extLst>
                    <a:ext uri="{9D8B030D-6E8A-4147-A177-3AD203B41FA5}">
                      <a16:colId xmlns:a16="http://schemas.microsoft.com/office/drawing/2014/main" val="20001"/>
                    </a:ext>
                  </a:extLst>
                </a:gridCol>
                <a:gridCol w="1049425">
                  <a:extLst>
                    <a:ext uri="{9D8B030D-6E8A-4147-A177-3AD203B41FA5}">
                      <a16:colId xmlns:a16="http://schemas.microsoft.com/office/drawing/2014/main" val="20002"/>
                    </a:ext>
                  </a:extLst>
                </a:gridCol>
                <a:gridCol w="1399233">
                  <a:extLst>
                    <a:ext uri="{9D8B030D-6E8A-4147-A177-3AD203B41FA5}">
                      <a16:colId xmlns:a16="http://schemas.microsoft.com/office/drawing/2014/main" val="20003"/>
                    </a:ext>
                  </a:extLst>
                </a:gridCol>
                <a:gridCol w="2078123">
                  <a:extLst>
                    <a:ext uri="{9D8B030D-6E8A-4147-A177-3AD203B41FA5}">
                      <a16:colId xmlns:a16="http://schemas.microsoft.com/office/drawing/2014/main" val="20004"/>
                    </a:ext>
                  </a:extLst>
                </a:gridCol>
              </a:tblGrid>
              <a:tr h="650467">
                <a:tc>
                  <a:txBody>
                    <a:bodyPr/>
                    <a:lstStyle/>
                    <a:p>
                      <a:pPr algn="l" fontAlgn="b"/>
                      <a:r>
                        <a:rPr lang="fr-CA" sz="1800" b="1" i="0" u="none" strike="noStrike" noProof="0" dirty="0" smtClean="0">
                          <a:solidFill>
                            <a:srgbClr val="FFFFFF"/>
                          </a:solidFill>
                          <a:latin typeface="Calibri"/>
                        </a:rPr>
                        <a:t> </a:t>
                      </a:r>
                      <a:endParaRPr lang="fr-CA" sz="1800" b="1" i="0" u="none" strike="noStrike" noProof="0" dirty="0">
                        <a:solidFill>
                          <a:srgbClr val="FFFFFF"/>
                        </a:solidFill>
                        <a:latin typeface="Calibri"/>
                      </a:endParaRPr>
                    </a:p>
                  </a:txBody>
                  <a:tcPr marL="6051" marR="6051"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err="1" smtClean="0">
                          <a:solidFill>
                            <a:schemeClr val="bg1"/>
                          </a:solidFill>
                          <a:latin typeface="Calibri"/>
                        </a:rPr>
                        <a:t>Concen-tration</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Clarté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Créativité </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fr-CA" sz="1800" b="1" i="0" u="none" strike="noStrike" noProof="0" dirty="0" smtClean="0">
                          <a:solidFill>
                            <a:schemeClr val="bg1"/>
                          </a:solidFill>
                          <a:latin typeface="Calibri"/>
                        </a:rPr>
                        <a:t>Compassion au </a:t>
                      </a:r>
                      <a:br>
                        <a:rPr lang="fr-CA" sz="1800" b="1" i="0" u="none" strike="noStrike" noProof="0" dirty="0" smtClean="0">
                          <a:solidFill>
                            <a:schemeClr val="bg1"/>
                          </a:solidFill>
                          <a:latin typeface="Calibri"/>
                        </a:rPr>
                      </a:br>
                      <a:r>
                        <a:rPr lang="fr-CA" sz="1800" b="1" i="0" u="none" strike="noStrike" noProof="0" dirty="0" smtClean="0">
                          <a:solidFill>
                            <a:schemeClr val="bg1"/>
                          </a:solidFill>
                          <a:latin typeface="Calibri"/>
                        </a:rPr>
                        <a:t>service d’autrui</a:t>
                      </a:r>
                      <a:endParaRPr lang="fr-CA" sz="1800" b="1" i="0" u="none" strike="noStrike" noProof="0" dirty="0">
                        <a:solidFill>
                          <a:schemeClr val="bg1"/>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fr-CA" sz="2000" b="1" i="0" u="none" strike="noStrike" noProof="0" dirty="0" smtClean="0">
                          <a:solidFill>
                            <a:srgbClr val="000000"/>
                          </a:solidFill>
                          <a:latin typeface="+mj-lt"/>
                        </a:rPr>
                        <a:t>Créer une vision et une stratégie</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fr-CA" sz="2000" b="1" i="0" u="none" strike="noStrike" noProof="0" dirty="0" smtClean="0">
                          <a:solidFill>
                            <a:srgbClr val="000000"/>
                          </a:solidFill>
                          <a:latin typeface="+mj-lt"/>
                        </a:rPr>
                        <a:t>Mobiliser les gens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3600" b="0" i="0" u="none" strike="noStrike" dirty="0" smtClean="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fr-CA" sz="2000" b="1" i="0" u="none" strike="noStrike" noProof="0" dirty="0" smtClean="0">
                          <a:solidFill>
                            <a:srgbClr val="000000"/>
                          </a:solidFill>
                          <a:latin typeface="+mj-lt"/>
                        </a:rPr>
                        <a:t>Maintenir l’intégrité et le respect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fr-CA" sz="18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fr-CA" sz="2000" b="1" i="0" u="none" strike="noStrike" noProof="0" dirty="0" smtClean="0">
                          <a:solidFill>
                            <a:srgbClr val="333333"/>
                          </a:solidFill>
                          <a:latin typeface="+mj-lt"/>
                        </a:rPr>
                        <a:t>Collaborer avec les partenaires et les intervenants</a:t>
                      </a:r>
                      <a:endParaRPr lang="fr-CA" sz="2000" b="1" i="0" u="none" strike="noStrike" noProof="0" dirty="0">
                        <a:solidFill>
                          <a:srgbClr val="333333"/>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fr-CA" sz="2000" b="1" i="0" u="none" strike="noStrike" noProof="0" dirty="0" smtClean="0">
                          <a:solidFill>
                            <a:srgbClr val="000000"/>
                          </a:solidFill>
                          <a:latin typeface="+mj-lt"/>
                        </a:rPr>
                        <a:t>Promouvoir l’innovation et orienter le changement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fr-CA" sz="2000" b="1" i="0" u="none" strike="noStrike" noProof="0" dirty="0" smtClean="0">
                          <a:solidFill>
                            <a:srgbClr val="000000"/>
                          </a:solidFill>
                          <a:latin typeface="+mj-lt"/>
                        </a:rPr>
                        <a:t>Obtenir</a:t>
                      </a:r>
                      <a:r>
                        <a:rPr lang="fr-CA" sz="2000" b="1" i="0" u="none" strike="noStrike" baseline="0" noProof="0" dirty="0" smtClean="0">
                          <a:solidFill>
                            <a:srgbClr val="000000"/>
                          </a:solidFill>
                          <a:latin typeface="+mj-lt"/>
                        </a:rPr>
                        <a:t> les </a:t>
                      </a:r>
                      <a:r>
                        <a:rPr lang="fr-CA" sz="2000" b="1" i="0" u="none" strike="noStrike" noProof="0" dirty="0" smtClean="0">
                          <a:solidFill>
                            <a:srgbClr val="000000"/>
                          </a:solidFill>
                          <a:latin typeface="+mj-lt"/>
                        </a:rPr>
                        <a:t>résultats </a:t>
                      </a:r>
                      <a:endParaRPr lang="fr-CA" sz="2000" b="1" i="0" u="none" strike="noStrike" noProof="0" dirty="0">
                        <a:solidFill>
                          <a:srgbClr val="000000"/>
                        </a:solidFill>
                        <a:latin typeface="+mj-lt"/>
                      </a:endParaRPr>
                    </a:p>
                  </a:txBody>
                  <a:tcPr marL="6051" marR="6051"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ctr"/>
                      <a:endParaRPr lang="fr-CA" sz="3600" b="0" i="0" u="none" strike="noStrike" noProof="0" dirty="0">
                        <a:solidFill>
                          <a:srgbClr val="75923C"/>
                        </a:solidFill>
                        <a:latin typeface="Wingdings"/>
                      </a:endParaRPr>
                    </a:p>
                  </a:txBody>
                  <a:tcPr marL="6051" marR="6051"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fr-CA" sz="3600" b="0" i="0" u="none" strike="noStrike" noProof="0" dirty="0">
                        <a:solidFill>
                          <a:srgbClr val="000000"/>
                        </a:solidFill>
                        <a:latin typeface="Calibri"/>
                      </a:endParaRPr>
                    </a:p>
                  </a:txBody>
                  <a:tcPr marL="6051" marR="6051"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noAutofit/>
          </a:bodyPr>
          <a:lstStyle/>
          <a:p>
            <a:pPr defTabSz="699928">
              <a:spcBef>
                <a:spcPts val="0"/>
              </a:spcBef>
              <a:defRPr/>
            </a:pPr>
            <a:r>
              <a:rPr lang="fr-FR" sz="3200" dirty="0"/>
              <a:t>Quelles compétences de leadership </a:t>
            </a:r>
            <a:r>
              <a:rPr lang="fr-FR" sz="3200" dirty="0" smtClean="0"/>
              <a:t>de changement en pleine conscience </a:t>
            </a:r>
            <a:r>
              <a:rPr lang="fr-FR" sz="3200" dirty="0"/>
              <a:t>soutiennent les compétences clés en leadership </a:t>
            </a:r>
            <a:r>
              <a:rPr lang="fr-FR" sz="3200" dirty="0" smtClean="0"/>
              <a:t>?</a:t>
            </a:r>
            <a:endParaRPr lang="en-US" sz="3200" dirty="0"/>
          </a:p>
        </p:txBody>
      </p:sp>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26206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26206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2914293"/>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2914293"/>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2914293"/>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3545326"/>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3545326"/>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4335271"/>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4335271"/>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4335271"/>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277282"/>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277282"/>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9106862" y="5277282"/>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066840" y="5894839"/>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335483" y="5894839"/>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7546201" y="5894839"/>
            <a:ext cx="271772" cy="271772"/>
          </a:xfrm>
          <a:prstGeom prst="rect">
            <a:avLst/>
          </a:prstGeom>
          <a:noFill/>
        </p:spPr>
      </p:pic>
    </p:spTree>
    <p:extLst>
      <p:ext uri="{BB962C8B-B14F-4D97-AF65-F5344CB8AC3E}">
        <p14:creationId xmlns:p14="http://schemas.microsoft.com/office/powerpoint/2010/main" val="327003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7288" cy="1143000"/>
          </a:xfrm>
        </p:spPr>
        <p:txBody>
          <a:bodyPr>
            <a:noAutofit/>
          </a:bodyPr>
          <a:lstStyle/>
          <a:p>
            <a:r>
              <a:rPr lang="fr-CA" sz="3200" dirty="0"/>
              <a:t>Exercice de respiration de pleine </a:t>
            </a:r>
            <a:r>
              <a:rPr lang="fr-CA" sz="3200" dirty="0" smtClean="0"/>
              <a:t>conscience</a:t>
            </a:r>
            <a:endParaRPr lang="fr-CA" sz="3200" dirty="0"/>
          </a:p>
        </p:txBody>
      </p:sp>
      <p:sp>
        <p:nvSpPr>
          <p:cNvPr id="3" name="Content Placeholder 2"/>
          <p:cNvSpPr>
            <a:spLocks noGrp="1"/>
          </p:cNvSpPr>
          <p:nvPr>
            <p:ph idx="1"/>
          </p:nvPr>
        </p:nvSpPr>
        <p:spPr>
          <a:xfrm>
            <a:off x="1981200" y="1600200"/>
            <a:ext cx="8686800" cy="5214172"/>
          </a:xfrm>
        </p:spPr>
        <p:txBody>
          <a:bodyPr>
            <a:normAutofit/>
          </a:bodyPr>
          <a:lstStyle/>
          <a:p>
            <a:r>
              <a:rPr lang="fr-CA" dirty="0"/>
              <a:t>Temps requis: 5 minutes</a:t>
            </a:r>
          </a:p>
          <a:p>
            <a:r>
              <a:rPr lang="fr-CA" dirty="0"/>
              <a:t>L’idée est de </a:t>
            </a:r>
            <a:r>
              <a:rPr lang="fr-CA" u="none" dirty="0"/>
              <a:t>passer du « faire » au « être ».</a:t>
            </a:r>
          </a:p>
          <a:p>
            <a:r>
              <a:rPr lang="fr-CA" u="none" dirty="0" smtClean="0"/>
              <a:t>Nous </a:t>
            </a:r>
            <a:r>
              <a:rPr lang="fr-CA" u="none" dirty="0"/>
              <a:t>ferons ensuite un court retour sur ce que vous avez remarqué.</a:t>
            </a:r>
            <a:endParaRPr lang="fr-CA" dirty="0"/>
          </a:p>
        </p:txBody>
      </p:sp>
      <p:grpSp>
        <p:nvGrpSpPr>
          <p:cNvPr id="4" name="Group 3"/>
          <p:cNvGrpSpPr/>
          <p:nvPr/>
        </p:nvGrpSpPr>
        <p:grpSpPr>
          <a:xfrm>
            <a:off x="6781104" y="3717033"/>
            <a:ext cx="2699272" cy="2796921"/>
            <a:chOff x="5257104" y="4005064"/>
            <a:chExt cx="2214298" cy="2508889"/>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5257104" y="4005064"/>
              <a:ext cx="1648768"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5506603" y="4597529"/>
              <a:ext cx="1964799" cy="1916424"/>
            </a:xfrm>
            <a:prstGeom prst="rect">
              <a:avLst/>
            </a:prstGeom>
            <a:noFill/>
          </p:spPr>
        </p:pic>
      </p:grpSp>
      <p:grpSp>
        <p:nvGrpSpPr>
          <p:cNvPr id="7" name="Group 6"/>
          <p:cNvGrpSpPr/>
          <p:nvPr/>
        </p:nvGrpSpPr>
        <p:grpSpPr>
          <a:xfrm>
            <a:off x="10059703" y="6159853"/>
            <a:ext cx="608297" cy="654519"/>
            <a:chOff x="1691680" y="5343137"/>
            <a:chExt cx="803649" cy="81808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5322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2277625" y="6126162"/>
            <a:ext cx="6919681" cy="369332"/>
          </a:xfrm>
          <a:prstGeom prst="rect">
            <a:avLst/>
          </a:prstGeom>
        </p:spPr>
        <p:txBody>
          <a:bodyPr wrap="square">
            <a:spAutoFit/>
          </a:bodyPr>
          <a:lstStyle/>
          <a:p>
            <a:pPr algn="ctr"/>
            <a:r>
              <a:rPr lang="fr-CA" dirty="0">
                <a:hlinkClick r:id="rId5"/>
              </a:rPr>
              <a:t>https://wiki.gccollab.ca/MCLD-DLCP</a:t>
            </a:r>
            <a:r>
              <a:rPr lang="fr-CA" dirty="0"/>
              <a:t> </a:t>
            </a:r>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2883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723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35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6312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2702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412617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a:t>
            </a:r>
            <a:r>
              <a:rPr lang="fr-FR" sz="28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 2022</a:t>
            </a:r>
            <a:endParaRPr lang="en-CA" sz="2800" dirty="0">
              <a:solidFill>
                <a:schemeClr val="accent1">
                  <a:lumMod val="75000"/>
                </a:schemeClr>
              </a:solidFill>
            </a:endParaRPr>
          </a:p>
        </p:txBody>
      </p:sp>
      <p:sp>
        <p:nvSpPr>
          <p:cNvPr id="16" name="TextBox 7"/>
          <p:cNvSpPr txBox="1"/>
          <p:nvPr/>
        </p:nvSpPr>
        <p:spPr>
          <a:xfrm>
            <a:off x="6944073" y="6214499"/>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2495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1717840163"/>
              </p:ext>
            </p:extLst>
          </p:nvPr>
        </p:nvGraphicFramePr>
        <p:xfrm>
          <a:off x="2495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3352116" y="4035441"/>
            <a:ext cx="1124324"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4658984"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5954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7250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8565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2018128" y="6220426"/>
            <a:ext cx="4117892" cy="430887"/>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3071664" y="4988740"/>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048761"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4168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5736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6983097" y="4922585"/>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8368596" y="4922585"/>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5135298" y="5453025"/>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286545" y="5440493"/>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5063541" y="5445225"/>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6183814" y="5445225"/>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27383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6">
                <a:shade val="45000"/>
                <a:satMod val="135000"/>
              </a:schemeClr>
              <a:prstClr val="white"/>
            </a:duotone>
          </a:blip>
          <a:srcRect b="5962"/>
          <a:stretch>
            <a:fillRect/>
          </a:stretch>
        </p:blipFill>
        <p:spPr>
          <a:xfrm>
            <a:off x="9400697" y="87079"/>
            <a:ext cx="1582494" cy="1412699"/>
          </a:xfrm>
          <a:prstGeom prst="rect">
            <a:avLst/>
          </a:prstGeom>
        </p:spPr>
      </p:pic>
      <p:sp>
        <p:nvSpPr>
          <p:cNvPr id="4" name="Title 3"/>
          <p:cNvSpPr>
            <a:spLocks noGrp="1"/>
          </p:cNvSpPr>
          <p:nvPr>
            <p:ph type="title"/>
            <p:custDataLst>
              <p:tags r:id="rId2"/>
            </p:custDataLst>
          </p:nvPr>
        </p:nvSpPr>
        <p:spPr/>
        <p:txBody>
          <a:bodyPr>
            <a:normAutofit/>
          </a:bodyPr>
          <a:lstStyle/>
          <a:p>
            <a:pPr>
              <a:lnSpc>
                <a:spcPct val="100000"/>
              </a:lnSpc>
            </a:pPr>
            <a:r>
              <a:rPr lang="fr-CA"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4000" dirty="0"/>
          </a:p>
        </p:txBody>
      </p:sp>
      <p:sp>
        <p:nvSpPr>
          <p:cNvPr id="3" name="Rectangle 2"/>
          <p:cNvSpPr/>
          <p:nvPr>
            <p:custDataLst>
              <p:tags r:id="rId3"/>
            </p:custDataLst>
          </p:nvPr>
        </p:nvSpPr>
        <p:spPr>
          <a:xfrm>
            <a:off x="1123950" y="1499778"/>
            <a:ext cx="9944100" cy="4201150"/>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…en quelque sorte, l’effort que vous consacrez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 l’Aîné Malcom Saulis</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 Il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j’entretiens 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j’ai adoré. »</a:t>
            </a: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 J’ai beaucoup appris sur moi-même. Les exercices étaient pertinents et me permettent d’être plus productif et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indent="-285750">
              <a:spcBef>
                <a:spcPts val="300"/>
              </a:spcBef>
              <a:buFont typeface="Wingdings" panose="05000000000000000000" pitchFamily="2" charset="2"/>
              <a:buChar char="ü"/>
            </a:pP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changé ma vie.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 </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1747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dirty="0"/>
          </a:p>
        </p:txBody>
      </p:sp>
      <p:sp>
        <p:nvSpPr>
          <p:cNvPr id="3" name="Rectangle 2"/>
          <p:cNvSpPr/>
          <p:nvPr>
            <p:custDataLst>
              <p:tags r:id="rId2"/>
            </p:custDataLst>
          </p:nvPr>
        </p:nvSpPr>
        <p:spPr>
          <a:xfrm>
            <a:off x="5715000" y="3617229"/>
            <a:ext cx="4331000" cy="1508105"/>
          </a:xfrm>
          <a:prstGeom prst="rect">
            <a:avLst/>
          </a:prstGeom>
        </p:spPr>
        <p:txBody>
          <a:bodyPr wrap="square">
            <a:spAutoFit/>
          </a:bodyPr>
          <a:lstStyle/>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volontaire</a:t>
            </a:r>
          </a:p>
          <a:p>
            <a:pPr marL="28575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6">
                <a:shade val="45000"/>
                <a:satMod val="135000"/>
              </a:schemeClr>
              <a:prstClr val="white"/>
            </a:duotone>
          </a:blip>
          <a:srcRect/>
          <a:stretch>
            <a:fillRect/>
          </a:stretch>
        </p:blipFill>
        <p:spPr>
          <a:xfrm>
            <a:off x="7010401" y="76201"/>
            <a:ext cx="3471863" cy="2816531"/>
          </a:xfrm>
          <a:prstGeom prst="ellipse">
            <a:avLst/>
          </a:prstGeom>
          <a:ln>
            <a:noFill/>
          </a:ln>
          <a:effectLst>
            <a:softEdge rad="112500"/>
          </a:effectLst>
        </p:spPr>
      </p:pic>
      <p:grpSp>
        <p:nvGrpSpPr>
          <p:cNvPr id="11" name="Group 10"/>
          <p:cNvGrpSpPr/>
          <p:nvPr>
            <p:custDataLst>
              <p:tags r:id="rId4"/>
            </p:custDataLst>
          </p:nvPr>
        </p:nvGrpSpPr>
        <p:grpSpPr>
          <a:xfrm>
            <a:off x="2035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6">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6">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43965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843379" y="2716567"/>
            <a:ext cx="10164932" cy="1539120"/>
          </a:xfrm>
        </p:spPr>
        <p:txBody>
          <a:bodyPr>
            <a:noAutofit/>
          </a:bodyPr>
          <a:lstStyle/>
          <a:p>
            <a:pPr>
              <a:spcBef>
                <a:spcPts val="600"/>
              </a:spcBef>
            </a:pPr>
            <a:r>
              <a:rPr lang="fr-FR" sz="4000" dirty="0">
                <a:solidFill>
                  <a:schemeClr val="accent5">
                    <a:lumMod val="50000"/>
                  </a:schemeClr>
                </a:solidFill>
              </a:rPr>
              <a:t>Introduction au « Leadership de changement en pleine-conscience au travail »</a:t>
            </a:r>
            <a:endParaRPr lang="fr-CA" sz="4000" dirty="0">
              <a:solidFill>
                <a:schemeClr val="accent5">
                  <a:lumMod val="50000"/>
                </a:schemeClr>
              </a:solidFill>
            </a:endParaRPr>
          </a:p>
        </p:txBody>
      </p:sp>
      <p:sp>
        <p:nvSpPr>
          <p:cNvPr id="3" name="Subtitle 2"/>
          <p:cNvSpPr>
            <a:spLocks noGrp="1"/>
          </p:cNvSpPr>
          <p:nvPr>
            <p:ph type="subTitle" idx="1"/>
            <p:custDataLst>
              <p:tags r:id="rId2"/>
            </p:custDataLst>
          </p:nvPr>
        </p:nvSpPr>
        <p:spPr>
          <a:xfrm>
            <a:off x="1532878" y="5175681"/>
            <a:ext cx="9144000" cy="1032030"/>
          </a:xfrm>
        </p:spPr>
        <p:txBody>
          <a:bodyPr>
            <a:normAutofit lnSpcReduction="10000"/>
          </a:bodyPr>
          <a:lstStyle/>
          <a:p>
            <a:pPr algn="ctr">
              <a:spcBef>
                <a:spcPts val="600"/>
              </a:spcBef>
            </a:pPr>
            <a:r>
              <a:rPr lang="en-CA" sz="3300" dirty="0" smtClean="0">
                <a:solidFill>
                  <a:schemeClr val="tx1">
                    <a:lumMod val="65000"/>
                    <a:lumOff val="35000"/>
                  </a:schemeClr>
                </a:solidFill>
              </a:rPr>
              <a:t>GCC </a:t>
            </a:r>
            <a:r>
              <a:rPr lang="fr-FR" sz="3300" dirty="0">
                <a:solidFill>
                  <a:schemeClr val="tx1">
                    <a:lumMod val="65000"/>
                    <a:lumOff val="35000"/>
                  </a:schemeClr>
                </a:solidFill>
              </a:rPr>
              <a:t>Série de conférences sur les futurs leaders</a:t>
            </a:r>
          </a:p>
          <a:p>
            <a:pPr algn="ctr">
              <a:spcBef>
                <a:spcPts val="600"/>
              </a:spcBef>
            </a:pPr>
            <a:r>
              <a:rPr lang="fr-CA" sz="3300" dirty="0">
                <a:solidFill>
                  <a:schemeClr val="tx1">
                    <a:lumMod val="65000"/>
                    <a:lumOff val="35000"/>
                  </a:schemeClr>
                </a:solidFill>
              </a:rPr>
              <a:t>Octobre 2023</a:t>
            </a:r>
          </a:p>
        </p:txBody>
      </p:sp>
    </p:spTree>
    <p:extLst>
      <p:ext uri="{BB962C8B-B14F-4D97-AF65-F5344CB8AC3E}">
        <p14:creationId xmlns:p14="http://schemas.microsoft.com/office/powerpoint/2010/main" val="360651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693429" y="3465622"/>
            <a:ext cx="1648276" cy="1512603"/>
          </a:xfrm>
          <a:prstGeom prst="rect">
            <a:avLst/>
          </a:prstGeom>
        </p:spPr>
      </p:pic>
      <p:sp>
        <p:nvSpPr>
          <p:cNvPr id="2" name="Title 1"/>
          <p:cNvSpPr>
            <a:spLocks noGrp="1"/>
          </p:cNvSpPr>
          <p:nvPr>
            <p:ph type="title"/>
          </p:nvPr>
        </p:nvSpPr>
        <p:spPr/>
        <p:txBody>
          <a:bodyPr>
            <a:noAutofit/>
          </a:bodyPr>
          <a:lstStyle/>
          <a:p>
            <a:r>
              <a:rPr lang="fr-FR" sz="3900" dirty="0"/>
              <a:t>Pratique de la pleine conscience</a:t>
            </a:r>
            <a:endParaRPr lang="en-CA" sz="3900" dirty="0"/>
          </a:p>
        </p:txBody>
      </p:sp>
      <p:sp>
        <p:nvSpPr>
          <p:cNvPr id="3" name="Content Placeholder 2"/>
          <p:cNvSpPr>
            <a:spLocks noGrp="1"/>
          </p:cNvSpPr>
          <p:nvPr>
            <p:ph idx="1"/>
          </p:nvPr>
        </p:nvSpPr>
        <p:spPr/>
        <p:txBody>
          <a:bodyPr>
            <a:normAutofit/>
          </a:bodyPr>
          <a:lstStyle/>
          <a:p>
            <a:r>
              <a:rPr lang="fr-FR" dirty="0"/>
              <a:t>Une pratique de pleine conscience pourrait faire la différence</a:t>
            </a:r>
          </a:p>
          <a:p>
            <a:r>
              <a:rPr lang="fr-FR" dirty="0" smtClean="0"/>
              <a:t>L’astuce du « Leadership du </a:t>
            </a:r>
            <a:r>
              <a:rPr lang="fr-FR" dirty="0"/>
              <a:t>changement </a:t>
            </a:r>
            <a:r>
              <a:rPr lang="fr-FR" dirty="0" smtClean="0"/>
              <a:t>en pleine-conscience » est </a:t>
            </a:r>
            <a:r>
              <a:rPr lang="fr-FR" dirty="0"/>
              <a:t>une question de compassion et de compréhension</a:t>
            </a:r>
            <a:endParaRPr lang="en-CA" dirty="0" smtClean="0"/>
          </a:p>
        </p:txBody>
      </p:sp>
      <p:pic>
        <p:nvPicPr>
          <p:cNvPr id="5" name="Picture 4"/>
          <p:cNvPicPr>
            <a:picLocks noChangeAspect="1"/>
          </p:cNvPicPr>
          <p:nvPr/>
        </p:nvPicPr>
        <p:blipFill>
          <a:blip r:embed="rId4">
            <a:clrChange>
              <a:clrFrom>
                <a:srgbClr val="F7F6F4"/>
              </a:clrFrom>
              <a:clrTo>
                <a:srgbClr val="F7F6F4">
                  <a:alpha val="0"/>
                </a:srgbClr>
              </a:clrTo>
            </a:clrChange>
          </a:blip>
          <a:stretch>
            <a:fillRect/>
          </a:stretch>
        </p:blipFill>
        <p:spPr>
          <a:xfrm>
            <a:off x="3264619" y="4837904"/>
            <a:ext cx="2143125" cy="2143125"/>
          </a:xfrm>
          <a:prstGeom prst="rect">
            <a:avLst/>
          </a:prstGeom>
        </p:spPr>
      </p:pic>
      <p:sp>
        <p:nvSpPr>
          <p:cNvPr id="14" name="&quot;No&quot; Symbol 13"/>
          <p:cNvSpPr/>
          <p:nvPr/>
        </p:nvSpPr>
        <p:spPr>
          <a:xfrm>
            <a:off x="2695229" y="3465621"/>
            <a:ext cx="3644676" cy="3312368"/>
          </a:xfrm>
          <a:prstGeom prst="noSmoking">
            <a:avLst>
              <a:gd name="adj" fmla="val 11713"/>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solidFill>
                <a:schemeClr val="tx1"/>
              </a:solidFill>
            </a:endParaRPr>
          </a:p>
        </p:txBody>
      </p:sp>
      <p:sp>
        <p:nvSpPr>
          <p:cNvPr id="6" name="Rectangle 5"/>
          <p:cNvSpPr/>
          <p:nvPr/>
        </p:nvSpPr>
        <p:spPr>
          <a:xfrm>
            <a:off x="5670554" y="4259640"/>
            <a:ext cx="4855679" cy="1569660"/>
          </a:xfrm>
          <a:prstGeom prst="rect">
            <a:avLst/>
          </a:prstGeom>
        </p:spPr>
        <p:txBody>
          <a:bodyPr wrap="square">
            <a:spAutoFit/>
          </a:bodyPr>
          <a:lstStyle/>
          <a:p>
            <a:pPr algn="ctr"/>
            <a:r>
              <a:rPr lang="fr-FR" sz="3200" dirty="0">
                <a:solidFill>
                  <a:schemeClr val="accent1">
                    <a:lumMod val="75000"/>
                  </a:schemeClr>
                </a:solidFill>
              </a:rPr>
              <a:t>Pas de pilule magique</a:t>
            </a:r>
            <a:r>
              <a:rPr lang="fr-FR" sz="3200" dirty="0" smtClean="0">
                <a:solidFill>
                  <a:schemeClr val="accent1">
                    <a:lumMod val="75000"/>
                  </a:schemeClr>
                </a:solidFill>
              </a:rPr>
              <a:t>,</a:t>
            </a:r>
          </a:p>
          <a:p>
            <a:pPr algn="ctr"/>
            <a:endParaRPr lang="fr-FR" sz="3200" dirty="0">
              <a:solidFill>
                <a:schemeClr val="accent1">
                  <a:lumMod val="75000"/>
                </a:schemeClr>
              </a:solidFill>
            </a:endParaRPr>
          </a:p>
          <a:p>
            <a:pPr algn="ctr"/>
            <a:r>
              <a:rPr lang="fr-FR" sz="3200" dirty="0">
                <a:solidFill>
                  <a:schemeClr val="accent1">
                    <a:lumMod val="75000"/>
                  </a:schemeClr>
                </a:solidFill>
              </a:rPr>
              <a:t>Pas de </a:t>
            </a:r>
            <a:r>
              <a:rPr lang="fr-FR" sz="3200" dirty="0" err="1">
                <a:solidFill>
                  <a:schemeClr val="accent1">
                    <a:lumMod val="75000"/>
                  </a:schemeClr>
                </a:solidFill>
              </a:rPr>
              <a:t>McMindfulness</a:t>
            </a:r>
            <a:endParaRPr lang="en-CA" sz="3200" dirty="0">
              <a:solidFill>
                <a:schemeClr val="accent1">
                  <a:lumMod val="75000"/>
                </a:schemeClr>
              </a:solidFill>
            </a:endParaRPr>
          </a:p>
        </p:txBody>
      </p:sp>
    </p:spTree>
    <p:extLst>
      <p:ext uri="{BB962C8B-B14F-4D97-AF65-F5344CB8AC3E}">
        <p14:creationId xmlns:p14="http://schemas.microsoft.com/office/powerpoint/2010/main" val="23059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04708" y="4905655"/>
            <a:ext cx="3170118" cy="1709378"/>
          </a:xfrm>
          <a:prstGeom prst="rect">
            <a:avLst/>
          </a:prstGeom>
        </p:spPr>
      </p:pic>
      <p:sp>
        <p:nvSpPr>
          <p:cNvPr id="2" name="Title 1"/>
          <p:cNvSpPr>
            <a:spLocks noGrp="1"/>
          </p:cNvSpPr>
          <p:nvPr>
            <p:ph type="title"/>
          </p:nvPr>
        </p:nvSpPr>
        <p:spPr/>
        <p:txBody>
          <a:bodyPr>
            <a:noAutofit/>
          </a:bodyPr>
          <a:lstStyle/>
          <a:p>
            <a:pPr algn="ctr"/>
            <a:r>
              <a:rPr lang="fr-FR" sz="3600" dirty="0"/>
              <a:t>Liste de stratégies pour vous aider à devenir un meilleur leader du changement </a:t>
            </a:r>
            <a:r>
              <a:rPr lang="fr-FR" sz="3600" dirty="0" smtClean="0"/>
              <a:t>en pleine-conscience</a:t>
            </a:r>
            <a:endParaRPr lang="en-CA" sz="3600" dirty="0"/>
          </a:p>
        </p:txBody>
      </p:sp>
      <p:sp>
        <p:nvSpPr>
          <p:cNvPr id="3" name="Content Placeholder 2"/>
          <p:cNvSpPr>
            <a:spLocks noGrp="1"/>
          </p:cNvSpPr>
          <p:nvPr>
            <p:ph sz="half" idx="1"/>
          </p:nvPr>
        </p:nvSpPr>
        <p:spPr/>
        <p:txBody>
          <a:bodyPr>
            <a:noAutofit/>
          </a:bodyPr>
          <a:lstStyle/>
          <a:p>
            <a:pPr marL="346075" indent="-346075">
              <a:buNone/>
            </a:pPr>
            <a:r>
              <a:rPr lang="fr-FR" sz="2600" dirty="0">
                <a:solidFill>
                  <a:srgbClr val="4F81BD">
                    <a:lumMod val="75000"/>
                  </a:srgbClr>
                </a:solidFill>
              </a:rPr>
              <a:t>1. Conscience de soi</a:t>
            </a:r>
          </a:p>
          <a:p>
            <a:pPr marL="346075" indent="-346075">
              <a:buNone/>
            </a:pPr>
            <a:r>
              <a:rPr lang="fr-FR" sz="2600" dirty="0">
                <a:solidFill>
                  <a:srgbClr val="4F81BD">
                    <a:lumMod val="75000"/>
                  </a:srgbClr>
                </a:solidFill>
              </a:rPr>
              <a:t>2. Écoute active</a:t>
            </a:r>
          </a:p>
          <a:p>
            <a:pPr marL="346075" indent="-346075">
              <a:buNone/>
            </a:pPr>
            <a:r>
              <a:rPr lang="fr-FR" sz="2600" dirty="0">
                <a:solidFill>
                  <a:srgbClr val="4F81BD">
                    <a:lumMod val="75000"/>
                  </a:srgbClr>
                </a:solidFill>
              </a:rPr>
              <a:t>3. Empathie</a:t>
            </a:r>
          </a:p>
          <a:p>
            <a:pPr marL="346075" indent="-346075">
              <a:buNone/>
            </a:pPr>
            <a:r>
              <a:rPr lang="fr-FR" sz="2600" dirty="0">
                <a:solidFill>
                  <a:srgbClr val="4F81BD">
                    <a:lumMod val="75000"/>
                  </a:srgbClr>
                </a:solidFill>
              </a:rPr>
              <a:t>4. Prise de décision</a:t>
            </a:r>
          </a:p>
          <a:p>
            <a:pPr marL="346075" indent="-346075">
              <a:buNone/>
            </a:pPr>
            <a:r>
              <a:rPr lang="fr-FR" sz="2600" dirty="0">
                <a:solidFill>
                  <a:srgbClr val="4F81BD">
                    <a:lumMod val="75000"/>
                  </a:srgbClr>
                </a:solidFill>
              </a:rPr>
              <a:t>5. Pratiques de pleine conscience</a:t>
            </a:r>
          </a:p>
          <a:p>
            <a:pPr marL="346075" indent="-346075">
              <a:buNone/>
            </a:pPr>
            <a:r>
              <a:rPr lang="fr-FR" sz="2600" dirty="0">
                <a:solidFill>
                  <a:srgbClr val="4F81BD">
                    <a:lumMod val="75000"/>
                  </a:srgbClr>
                </a:solidFill>
              </a:rPr>
              <a:t>6. Communiquez ouvertement et de manière transparente</a:t>
            </a:r>
          </a:p>
          <a:p>
            <a:pPr marL="346075" indent="-346075">
              <a:buNone/>
            </a:pPr>
            <a:r>
              <a:rPr lang="fr-FR" sz="2600" dirty="0">
                <a:solidFill>
                  <a:srgbClr val="4F81BD">
                    <a:lumMod val="75000"/>
                  </a:srgbClr>
                </a:solidFill>
              </a:rPr>
              <a:t>7. Patience</a:t>
            </a:r>
          </a:p>
          <a:p>
            <a:pPr marL="346075" indent="-346075">
              <a:buNone/>
            </a:pPr>
            <a:r>
              <a:rPr lang="fr-FR" sz="2600" dirty="0">
                <a:solidFill>
                  <a:srgbClr val="4F81BD">
                    <a:lumMod val="75000"/>
                  </a:srgbClr>
                </a:solidFill>
              </a:rPr>
              <a:t>8. Résilience</a:t>
            </a:r>
            <a:endParaRPr lang="en-CA" sz="2600" dirty="0"/>
          </a:p>
        </p:txBody>
      </p:sp>
      <p:sp>
        <p:nvSpPr>
          <p:cNvPr id="4" name="Content Placeholder 3"/>
          <p:cNvSpPr>
            <a:spLocks noGrp="1"/>
          </p:cNvSpPr>
          <p:nvPr>
            <p:ph sz="half" idx="2"/>
          </p:nvPr>
        </p:nvSpPr>
        <p:spPr>
          <a:xfrm>
            <a:off x="6172200" y="1600205"/>
            <a:ext cx="4244280" cy="4525963"/>
          </a:xfrm>
        </p:spPr>
        <p:txBody>
          <a:bodyPr>
            <a:normAutofit/>
          </a:bodyPr>
          <a:lstStyle/>
          <a:p>
            <a:pPr marL="461963" indent="-461963">
              <a:buNone/>
            </a:pPr>
            <a:r>
              <a:rPr lang="fr-FR" sz="2600" dirty="0"/>
              <a:t>9. Célébrez les petites victoires</a:t>
            </a:r>
          </a:p>
          <a:p>
            <a:pPr marL="461963" indent="-461963">
              <a:buNone/>
            </a:pPr>
            <a:r>
              <a:rPr lang="fr-FR" sz="2600" dirty="0"/>
              <a:t>10. Coaching et mentorat</a:t>
            </a:r>
          </a:p>
          <a:p>
            <a:pPr marL="461963" indent="-461963">
              <a:buNone/>
            </a:pPr>
            <a:r>
              <a:rPr lang="fr-FR" sz="2600" dirty="0"/>
              <a:t>11. Objectifs et mesures clairs</a:t>
            </a:r>
          </a:p>
          <a:p>
            <a:pPr marL="461963" indent="-461963">
              <a:buNone/>
            </a:pPr>
            <a:r>
              <a:rPr lang="fr-FR" sz="2600" dirty="0"/>
              <a:t>12. Adaptabilité</a:t>
            </a:r>
          </a:p>
          <a:p>
            <a:pPr marL="461963" indent="-461963">
              <a:buNone/>
            </a:pPr>
            <a:r>
              <a:rPr lang="fr-FR" sz="2600" dirty="0"/>
              <a:t>13. Amélioration continue</a:t>
            </a:r>
          </a:p>
          <a:p>
            <a:pPr marL="461963" indent="-461963">
              <a:buNone/>
            </a:pPr>
            <a:r>
              <a:rPr lang="fr-FR" sz="2600" dirty="0"/>
              <a:t>14. Résolution des conflits</a:t>
            </a:r>
          </a:p>
          <a:p>
            <a:pPr marL="461963" indent="-461963">
              <a:buNone/>
            </a:pPr>
            <a:r>
              <a:rPr lang="fr-FR" sz="2600" dirty="0"/>
              <a:t>15. Boucles de rétroaction</a:t>
            </a:r>
          </a:p>
          <a:p>
            <a:pPr marL="461963" indent="-461963">
              <a:buNone/>
            </a:pPr>
            <a:r>
              <a:rPr lang="fr-FR" sz="2600" dirty="0"/>
              <a:t>16. Soutenir la santé mentale</a:t>
            </a:r>
            <a:endParaRPr lang="en-CA" sz="2600" dirty="0"/>
          </a:p>
        </p:txBody>
      </p:sp>
      <p:sp>
        <p:nvSpPr>
          <p:cNvPr id="5" name="Rectangle 4"/>
          <p:cNvSpPr/>
          <p:nvPr/>
        </p:nvSpPr>
        <p:spPr>
          <a:xfrm>
            <a:off x="838200" y="2773829"/>
            <a:ext cx="1837491" cy="492443"/>
          </a:xfrm>
          <a:prstGeom prst="rect">
            <a:avLst/>
          </a:prstGeom>
          <a:solidFill>
            <a:schemeClr val="bg1"/>
          </a:solidFill>
        </p:spPr>
        <p:txBody>
          <a:bodyPr wrap="none">
            <a:spAutoFit/>
          </a:bodyPr>
          <a:lstStyle/>
          <a:p>
            <a:pPr marL="227013" indent="-227013"/>
            <a:r>
              <a:rPr lang="en-CA" sz="2600" b="1" dirty="0">
                <a:solidFill>
                  <a:srgbClr val="4F81BD">
                    <a:lumMod val="75000"/>
                  </a:srgbClr>
                </a:solidFill>
              </a:rPr>
              <a:t>3. </a:t>
            </a:r>
            <a:r>
              <a:rPr lang="en-CA" sz="2600" b="1" dirty="0" err="1" smtClean="0">
                <a:solidFill>
                  <a:srgbClr val="4F81BD">
                    <a:lumMod val="75000"/>
                  </a:srgbClr>
                </a:solidFill>
              </a:rPr>
              <a:t>Empathie</a:t>
            </a:r>
            <a:endParaRPr lang="en-CA" sz="2600" b="1" dirty="0">
              <a:solidFill>
                <a:srgbClr val="4F81BD">
                  <a:lumMod val="75000"/>
                </a:srgbClr>
              </a:solidFill>
            </a:endParaRPr>
          </a:p>
        </p:txBody>
      </p:sp>
      <p:sp>
        <p:nvSpPr>
          <p:cNvPr id="7" name="Rectangle 6"/>
          <p:cNvSpPr/>
          <p:nvPr/>
        </p:nvSpPr>
        <p:spPr>
          <a:xfrm>
            <a:off x="6185365" y="3864844"/>
            <a:ext cx="3793987" cy="492443"/>
          </a:xfrm>
          <a:prstGeom prst="rect">
            <a:avLst/>
          </a:prstGeom>
          <a:solidFill>
            <a:schemeClr val="bg1"/>
          </a:solidFill>
        </p:spPr>
        <p:txBody>
          <a:bodyPr wrap="none">
            <a:spAutoFit/>
          </a:bodyPr>
          <a:lstStyle/>
          <a:p>
            <a:pPr marL="227013" indent="-227013"/>
            <a:r>
              <a:rPr lang="en-CA" sz="2600" b="1" dirty="0">
                <a:solidFill>
                  <a:schemeClr val="accent5">
                    <a:lumMod val="75000"/>
                  </a:schemeClr>
                </a:solidFill>
              </a:rPr>
              <a:t>13. </a:t>
            </a:r>
            <a:r>
              <a:rPr lang="en-CA" sz="2600" b="1" dirty="0" err="1">
                <a:solidFill>
                  <a:schemeClr val="accent5">
                    <a:lumMod val="75000"/>
                  </a:schemeClr>
                </a:solidFill>
              </a:rPr>
              <a:t>Amélioration</a:t>
            </a:r>
            <a:r>
              <a:rPr lang="en-CA" sz="2600" b="1" dirty="0">
                <a:solidFill>
                  <a:schemeClr val="accent5">
                    <a:lumMod val="75000"/>
                  </a:schemeClr>
                </a:solidFill>
              </a:rPr>
              <a:t> continue</a:t>
            </a:r>
          </a:p>
        </p:txBody>
      </p:sp>
      <p:sp>
        <p:nvSpPr>
          <p:cNvPr id="9" name="Rectangle 8"/>
          <p:cNvSpPr/>
          <p:nvPr/>
        </p:nvSpPr>
        <p:spPr>
          <a:xfrm>
            <a:off x="838200" y="5062918"/>
            <a:ext cx="1704313" cy="492443"/>
          </a:xfrm>
          <a:prstGeom prst="rect">
            <a:avLst/>
          </a:prstGeom>
          <a:solidFill>
            <a:schemeClr val="bg1"/>
          </a:solidFill>
        </p:spPr>
        <p:txBody>
          <a:bodyPr wrap="none">
            <a:spAutoFit/>
          </a:bodyPr>
          <a:lstStyle/>
          <a:p>
            <a:pPr marL="227013" indent="-227013"/>
            <a:r>
              <a:rPr lang="en-CA" sz="2600" b="1" dirty="0">
                <a:solidFill>
                  <a:srgbClr val="4F81BD">
                    <a:lumMod val="75000"/>
                  </a:srgbClr>
                </a:solidFill>
              </a:rPr>
              <a:t>7. Patience</a:t>
            </a:r>
          </a:p>
        </p:txBody>
      </p:sp>
    </p:spTree>
    <p:extLst>
      <p:ext uri="{BB962C8B-B14F-4D97-AF65-F5344CB8AC3E}">
        <p14:creationId xmlns:p14="http://schemas.microsoft.com/office/powerpoint/2010/main" val="158916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3541589" y="5157193"/>
            <a:ext cx="5108963" cy="954107"/>
          </a:xfrm>
          <a:prstGeom prst="rect">
            <a:avLst/>
          </a:prstGeom>
        </p:spPr>
        <p:txBody>
          <a:bodyPr wrap="none">
            <a:spAutoFit/>
          </a:bodyPr>
          <a:lstStyle/>
          <a:p>
            <a:pPr algn="ctr"/>
            <a:endParaRPr lang="fr-CA" sz="2800" dirty="0">
              <a:solidFill>
                <a:schemeClr val="accent3"/>
              </a:solidFill>
            </a:endParaRPr>
          </a:p>
          <a:p>
            <a:pPr algn="ctr"/>
            <a:r>
              <a:rPr lang="fr-CA" sz="2800" dirty="0">
                <a:solidFill>
                  <a:schemeClr val="accent3"/>
                </a:solidFill>
              </a:rPr>
              <a:t>Prenez conscience, soyez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15240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4919735" y="401958"/>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8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2" name="Title 1"/>
          <p:cNvSpPr>
            <a:spLocks noGrp="1"/>
          </p:cNvSpPr>
          <p:nvPr>
            <p:ph type="title"/>
          </p:nvPr>
        </p:nvSpPr>
        <p:spPr>
          <a:xfrm>
            <a:off x="1981200" y="274638"/>
            <a:ext cx="8435280" cy="1143000"/>
          </a:xfrm>
        </p:spPr>
        <p:txBody>
          <a:bodyPr>
            <a:normAutofit/>
          </a:bodyPr>
          <a:lstStyle/>
          <a:p>
            <a:r>
              <a:rPr lang="fr-CA" dirty="0" err="1"/>
              <a:t>Mindfulness</a:t>
            </a:r>
            <a:r>
              <a:rPr lang="fr-CA" dirty="0"/>
              <a:t> &amp; </a:t>
            </a:r>
            <a:r>
              <a:rPr lang="fr-CA" dirty="0" smtClean="0"/>
              <a:t>Change</a:t>
            </a:r>
            <a:endParaRPr lang="en-CA" dirty="0"/>
          </a:p>
        </p:txBody>
      </p:sp>
      <p:sp>
        <p:nvSpPr>
          <p:cNvPr id="3" name="Content Placeholder 2"/>
          <p:cNvSpPr>
            <a:spLocks noGrp="1"/>
          </p:cNvSpPr>
          <p:nvPr>
            <p:ph idx="1"/>
          </p:nvPr>
        </p:nvSpPr>
        <p:spPr>
          <a:xfrm>
            <a:off x="3431704" y="1600201"/>
            <a:ext cx="6779096" cy="4525963"/>
          </a:xfrm>
        </p:spPr>
        <p:txBody>
          <a:bodyPr>
            <a:noAutofit/>
          </a:bodyPr>
          <a:lstStyle/>
          <a:p>
            <a:r>
              <a:rPr lang="en-CA" sz="2000" dirty="0"/>
              <a:t>“</a:t>
            </a:r>
            <a:r>
              <a:rPr lang="en-CA" sz="2000" b="1" dirty="0"/>
              <a:t>Reducing resistance to change</a:t>
            </a:r>
            <a:r>
              <a:rPr lang="en-CA" sz="2000" dirty="0"/>
              <a:t>: … Particularly when change is poorly managed, it tends to bring negative emotions of loss and threat, fear and anger, anxiety and insecurity. Under these conditions, employees protect themselves from this stressful situation and resist as much as they can the possibility to change.” – </a:t>
            </a:r>
            <a:r>
              <a:rPr lang="en-CA" sz="2000" dirty="0">
                <a:hlinkClick r:id="rId3"/>
              </a:rPr>
              <a:t>Now Unlimited, Mindfulness &amp; Change Management</a:t>
            </a:r>
            <a:endParaRPr lang="en-CA" sz="2000" dirty="0"/>
          </a:p>
          <a:p>
            <a:endParaRPr lang="en-CA" sz="2000" dirty="0"/>
          </a:p>
          <a:p>
            <a:r>
              <a:rPr lang="en-CA" sz="2000" dirty="0"/>
              <a:t>“The “Dealing with Change Mindfulness Meditation Study” showed 100% of participants were able to create a better experience of their change through guidance by a </a:t>
            </a:r>
            <a:r>
              <a:rPr lang="en-CA" sz="2000" b="1" dirty="0"/>
              <a:t>change management mindfulness meditation</a:t>
            </a:r>
            <a:r>
              <a:rPr lang="en-CA" sz="2000" dirty="0"/>
              <a:t>.” – </a:t>
            </a:r>
            <a:r>
              <a:rPr lang="en-CA" sz="2000" dirty="0">
                <a:hlinkClick r:id="rId4"/>
              </a:rPr>
              <a:t>ACMP Global events 2019 – Mindfulness for CM</a:t>
            </a:r>
            <a:endParaRPr lang="en-CA" sz="2000" dirty="0"/>
          </a:p>
        </p:txBody>
      </p:sp>
      <p:pic>
        <p:nvPicPr>
          <p:cNvPr id="1026" name="Picture 2" descr="https://cdn.ymaws.com/acmpglobal.site-ym.com/graphic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1" y="4293097"/>
            <a:ext cx="1320081" cy="1320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clrChange>
              <a:clrFrom>
                <a:srgbClr val="FFFFFF"/>
              </a:clrFrom>
              <a:clrTo>
                <a:srgbClr val="FFFFFF">
                  <a:alpha val="0"/>
                </a:srgbClr>
              </a:clrTo>
            </a:clrChange>
          </a:blip>
          <a:stretch>
            <a:fillRect/>
          </a:stretch>
        </p:blipFill>
        <p:spPr>
          <a:xfrm>
            <a:off x="1703512" y="1700808"/>
            <a:ext cx="1962424" cy="990738"/>
          </a:xfrm>
          <a:prstGeom prst="rect">
            <a:avLst/>
          </a:prstGeom>
        </p:spPr>
      </p:pic>
    </p:spTree>
    <p:extLst>
      <p:ext uri="{BB962C8B-B14F-4D97-AF65-F5344CB8AC3E}">
        <p14:creationId xmlns:p14="http://schemas.microsoft.com/office/powerpoint/2010/main" val="362876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a:spLocks noGrp="1"/>
          </p:cNvSpPr>
          <p:nvPr>
            <p:ph type="title"/>
          </p:nvPr>
        </p:nvSpPr>
        <p:spPr>
          <a:xfrm>
            <a:off x="1981200" y="274638"/>
            <a:ext cx="8435280" cy="1143000"/>
          </a:xfrm>
        </p:spPr>
        <p:txBody>
          <a:bodyPr>
            <a:normAutofit/>
          </a:bodyPr>
          <a:lstStyle/>
          <a:p>
            <a:r>
              <a:rPr lang="fr-CA" dirty="0" err="1" smtClean="0"/>
              <a:t>Mindfulness</a:t>
            </a:r>
            <a:r>
              <a:rPr lang="fr-CA" dirty="0" smtClean="0"/>
              <a:t> &amp; Change Leadership</a:t>
            </a:r>
            <a:endParaRPr lang="en-CA" dirty="0"/>
          </a:p>
        </p:txBody>
      </p:sp>
      <p:sp>
        <p:nvSpPr>
          <p:cNvPr id="3" name="Content Placeholder 2"/>
          <p:cNvSpPr>
            <a:spLocks noGrp="1"/>
          </p:cNvSpPr>
          <p:nvPr>
            <p:ph idx="1"/>
          </p:nvPr>
        </p:nvSpPr>
        <p:spPr>
          <a:xfrm>
            <a:off x="3196499" y="1600200"/>
            <a:ext cx="7014301" cy="5213176"/>
          </a:xfrm>
        </p:spPr>
        <p:txBody>
          <a:bodyPr>
            <a:normAutofit fontScale="85000" lnSpcReduction="20000"/>
          </a:bodyPr>
          <a:lstStyle/>
          <a:p>
            <a:pPr marL="0" indent="0">
              <a:buNone/>
            </a:pPr>
            <a:r>
              <a:rPr lang="en-CA" b="1" dirty="0" smtClean="0"/>
              <a:t>We </a:t>
            </a:r>
            <a:r>
              <a:rPr lang="en-CA" b="1" dirty="0"/>
              <a:t>can no longer afford to make decisions with distracted minds, reacting instead of responding </a:t>
            </a:r>
            <a:endParaRPr lang="en-CA" b="1" dirty="0" smtClean="0"/>
          </a:p>
          <a:p>
            <a:pPr marL="0" indent="0">
              <a:buNone/>
            </a:pPr>
            <a:endParaRPr lang="en-CA" sz="2000" dirty="0"/>
          </a:p>
          <a:p>
            <a:pPr marL="0" indent="0">
              <a:buNone/>
            </a:pPr>
            <a:r>
              <a:rPr lang="en-CA" b="1" dirty="0" smtClean="0"/>
              <a:t>The </a:t>
            </a:r>
            <a:r>
              <a:rPr lang="en-CA" b="1" dirty="0"/>
              <a:t>Two Qualities of a Great Leader:</a:t>
            </a:r>
          </a:p>
          <a:p>
            <a:r>
              <a:rPr lang="en-CA" b="1" i="1" dirty="0" smtClean="0"/>
              <a:t>Ability </a:t>
            </a:r>
            <a:r>
              <a:rPr lang="en-CA" b="1" i="1" dirty="0"/>
              <a:t>of a leader to </a:t>
            </a:r>
            <a:r>
              <a:rPr lang="en-CA" b="1" i="1" dirty="0" smtClean="0"/>
              <a:t>connect</a:t>
            </a:r>
            <a:endParaRPr lang="en-CA" dirty="0" smtClean="0"/>
          </a:p>
          <a:p>
            <a:pPr lvl="1"/>
            <a:r>
              <a:rPr lang="en-CA" dirty="0" smtClean="0"/>
              <a:t>to self, to </a:t>
            </a:r>
            <a:r>
              <a:rPr lang="en-CA" dirty="0"/>
              <a:t>our values and our </a:t>
            </a:r>
            <a:r>
              <a:rPr lang="en-CA" dirty="0" smtClean="0"/>
              <a:t>ethics </a:t>
            </a:r>
          </a:p>
          <a:p>
            <a:pPr lvl="1"/>
            <a:r>
              <a:rPr lang="en-CA" dirty="0" smtClean="0"/>
              <a:t>to others, in an </a:t>
            </a:r>
            <a:r>
              <a:rPr lang="en-CA" dirty="0"/>
              <a:t>organizational environment that values </a:t>
            </a:r>
            <a:r>
              <a:rPr lang="en-CA" dirty="0" smtClean="0"/>
              <a:t>inclusion</a:t>
            </a:r>
          </a:p>
          <a:p>
            <a:pPr lvl="1"/>
            <a:r>
              <a:rPr lang="en-CA" dirty="0" smtClean="0"/>
              <a:t>to </a:t>
            </a:r>
            <a:r>
              <a:rPr lang="en-CA" dirty="0"/>
              <a:t>the larger </a:t>
            </a:r>
            <a:r>
              <a:rPr lang="en-CA" dirty="0" smtClean="0"/>
              <a:t>community, the </a:t>
            </a:r>
            <a:r>
              <a:rPr lang="en-CA" dirty="0"/>
              <a:t>bigger </a:t>
            </a:r>
            <a:r>
              <a:rPr lang="en-CA" dirty="0" smtClean="0"/>
              <a:t>picture, the wider </a:t>
            </a:r>
            <a:r>
              <a:rPr lang="en-CA" dirty="0"/>
              <a:t>connection is how great organizations give meaning to their existence and inspire their </a:t>
            </a:r>
            <a:r>
              <a:rPr lang="en-CA" dirty="0" smtClean="0"/>
              <a:t>employees</a:t>
            </a:r>
          </a:p>
          <a:p>
            <a:r>
              <a:rPr lang="en-CA" b="1" i="1" dirty="0" smtClean="0"/>
              <a:t>Ability </a:t>
            </a:r>
            <a:r>
              <a:rPr lang="en-CA" b="1" i="1" dirty="0"/>
              <a:t>of a leader to skillfully initiate or </a:t>
            </a:r>
            <a:r>
              <a:rPr lang="en-CA" b="1" i="1" dirty="0" smtClean="0"/>
              <a:t>guide change</a:t>
            </a:r>
            <a:r>
              <a:rPr lang="en-CA" b="1" dirty="0" smtClean="0"/>
              <a:t>.</a:t>
            </a:r>
            <a:br>
              <a:rPr lang="en-CA" b="1" dirty="0" smtClean="0"/>
            </a:br>
            <a:r>
              <a:rPr lang="en-CA" dirty="0" smtClean="0"/>
              <a:t>Leading by </a:t>
            </a:r>
            <a:r>
              <a:rPr lang="en-CA" dirty="0"/>
              <a:t>collaborating and listening with open </a:t>
            </a:r>
            <a:r>
              <a:rPr lang="en-CA" dirty="0" smtClean="0"/>
              <a:t>curiosity… …take </a:t>
            </a:r>
            <a:r>
              <a:rPr lang="en-CA" dirty="0"/>
              <a:t>a courageous stand, lead the </a:t>
            </a:r>
            <a:r>
              <a:rPr lang="en-CA" dirty="0" smtClean="0"/>
              <a:t>organization into </a:t>
            </a:r>
            <a:r>
              <a:rPr lang="en-CA" dirty="0"/>
              <a:t>new arenas, and accept failures as experiments from which to </a:t>
            </a:r>
            <a:r>
              <a:rPr lang="en-CA" dirty="0" smtClean="0"/>
              <a:t>learn” - </a:t>
            </a:r>
            <a:r>
              <a:rPr lang="en-CA" dirty="0" smtClean="0">
                <a:hlinkClick r:id="rId3"/>
              </a:rPr>
              <a:t>Transforming </a:t>
            </a:r>
            <a:r>
              <a:rPr lang="en-CA" dirty="0">
                <a:hlinkClick r:id="rId3"/>
              </a:rPr>
              <a:t>Leaders into Mindful </a:t>
            </a:r>
            <a:r>
              <a:rPr lang="en-CA" dirty="0" smtClean="0">
                <a:hlinkClick r:id="rId3"/>
              </a:rPr>
              <a:t>Leaders</a:t>
            </a:r>
            <a:endParaRPr lang="en-CA" dirty="0"/>
          </a:p>
        </p:txBody>
      </p:sp>
      <p:pic>
        <p:nvPicPr>
          <p:cNvPr id="1026" name="Picture 2" descr="https://cdn.shortpixel.ai/spai/q_lossy+w_318+to_avif+ret_img/www.mindful.org/content/uploads/Mindful131001F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611" y="3501009"/>
            <a:ext cx="1167217" cy="1515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RVpriyTY6ybwZop-hkUaehcM0UShKqQgbrh4MX=s176-c-k-c0x00ffffff-no-r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1115" y="1712405"/>
            <a:ext cx="1169512" cy="116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a:t>
            </a:r>
            <a:r>
              <a:rPr lang="fr-CA" sz="4000" dirty="0" err="1"/>
              <a:t>Transformational</a:t>
            </a:r>
            <a:r>
              <a:rPr lang="fr-CA" sz="4000" dirty="0"/>
              <a:t> Change</a:t>
            </a:r>
            <a:endParaRPr lang="en-CA" sz="4000" dirty="0"/>
          </a:p>
        </p:txBody>
      </p:sp>
      <p:sp>
        <p:nvSpPr>
          <p:cNvPr id="3" name="Content Placeholder 2"/>
          <p:cNvSpPr>
            <a:spLocks noGrp="1"/>
          </p:cNvSpPr>
          <p:nvPr>
            <p:ph idx="1"/>
          </p:nvPr>
        </p:nvSpPr>
        <p:spPr>
          <a:xfrm>
            <a:off x="3215680" y="1600201"/>
            <a:ext cx="6995120" cy="4525963"/>
          </a:xfrm>
        </p:spPr>
        <p:txBody>
          <a:bodyPr>
            <a:normAutofit fontScale="925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1981156" y="2137717"/>
            <a:ext cx="1126633" cy="1224136"/>
          </a:xfrm>
          <a:prstGeom prst="rect">
            <a:avLst/>
          </a:prstGeom>
          <a:noFill/>
          <a:ln>
            <a:noFill/>
          </a:ln>
        </p:spPr>
      </p:pic>
    </p:spTree>
    <p:extLst>
      <p:ext uri="{BB962C8B-B14F-4D97-AF65-F5344CB8AC3E}">
        <p14:creationId xmlns:p14="http://schemas.microsoft.com/office/powerpoint/2010/main" val="423998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a:t>Mindfulness</a:t>
            </a:r>
            <a:r>
              <a:rPr lang="fr-CA" sz="4000" dirty="0"/>
              <a:t> &amp; the Future of </a:t>
            </a:r>
            <a:r>
              <a:rPr lang="fr-CA" sz="4000" dirty="0" err="1"/>
              <a:t>Work</a:t>
            </a:r>
            <a:endParaRPr lang="en-CA" sz="4000" dirty="0"/>
          </a:p>
        </p:txBody>
      </p:sp>
      <p:sp>
        <p:nvSpPr>
          <p:cNvPr id="3" name="Content Placeholder 2"/>
          <p:cNvSpPr>
            <a:spLocks noGrp="1"/>
          </p:cNvSpPr>
          <p:nvPr>
            <p:ph idx="1"/>
          </p:nvPr>
        </p:nvSpPr>
        <p:spPr>
          <a:xfrm>
            <a:off x="3287688" y="1600201"/>
            <a:ext cx="6923112" cy="4525963"/>
          </a:xfrm>
        </p:spPr>
        <p:txBody>
          <a:bodyPr>
            <a:normAutofit fontScale="85000" lnSpcReduction="1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2043114" y="2060848"/>
            <a:ext cx="1166712" cy="576064"/>
          </a:xfrm>
          <a:prstGeom prst="rect">
            <a:avLst/>
          </a:prstGeom>
          <a:ln>
            <a:solidFill>
              <a:schemeClr val="accent1"/>
            </a:solidFill>
          </a:ln>
        </p:spPr>
      </p:pic>
    </p:spTree>
    <p:extLst>
      <p:ext uri="{BB962C8B-B14F-4D97-AF65-F5344CB8AC3E}">
        <p14:creationId xmlns:p14="http://schemas.microsoft.com/office/powerpoint/2010/main" val="288476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nvPr>
        </p:nvGraphicFramePr>
        <p:xfrm>
          <a:off x="2207570"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58835" y="2756424"/>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2756424"/>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3402751"/>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031015" y="3402751"/>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3402750"/>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74609" y="4109882"/>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98745" y="4109882"/>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954107"/>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960096" y="4954107"/>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8184232" y="4954106"/>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09571" y="4109882"/>
            <a:ext cx="362362" cy="410875"/>
          </a:xfrm>
          <a:prstGeom prst="rect">
            <a:avLst/>
          </a:prstGeom>
          <a:noFill/>
        </p:spPr>
      </p:pic>
    </p:spTree>
    <p:extLst>
      <p:ext uri="{BB962C8B-B14F-4D97-AF65-F5344CB8AC3E}">
        <p14:creationId xmlns:p14="http://schemas.microsoft.com/office/powerpoint/2010/main" val="2467218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Ordre</a:t>
            </a:r>
            <a:r>
              <a:rPr lang="en-CA" dirty="0"/>
              <a:t> du jour / Intentions</a:t>
            </a:r>
            <a:endParaRPr lang="en-US" dirty="0"/>
          </a:p>
        </p:txBody>
      </p:sp>
      <p:sp>
        <p:nvSpPr>
          <p:cNvPr id="3" name="Content Placeholder 2"/>
          <p:cNvSpPr>
            <a:spLocks noGrp="1"/>
          </p:cNvSpPr>
          <p:nvPr>
            <p:ph idx="1"/>
          </p:nvPr>
        </p:nvSpPr>
        <p:spPr/>
        <p:txBody>
          <a:bodyPr>
            <a:normAutofit/>
          </a:bodyPr>
          <a:lstStyle/>
          <a:p>
            <a:pPr>
              <a:lnSpc>
                <a:spcPct val="150000"/>
              </a:lnSpc>
            </a:pPr>
            <a:r>
              <a:rPr lang="fr-FR" dirty="0"/>
              <a:t>Faites quelques exercices rapides de pleine conscience</a:t>
            </a:r>
          </a:p>
          <a:p>
            <a:pPr>
              <a:lnSpc>
                <a:spcPct val="150000"/>
              </a:lnSpc>
            </a:pPr>
            <a:r>
              <a:rPr lang="fr-FR" dirty="0"/>
              <a:t>Partager une définition du </a:t>
            </a:r>
            <a:r>
              <a:rPr lang="fr-FR" dirty="0" smtClean="0"/>
              <a:t>Leadership </a:t>
            </a:r>
            <a:r>
              <a:rPr lang="fr-FR" dirty="0"/>
              <a:t>de changement en pleine-conscience </a:t>
            </a:r>
            <a:r>
              <a:rPr lang="fr-FR" dirty="0" smtClean="0"/>
              <a:t>(LCP)</a:t>
            </a:r>
          </a:p>
          <a:p>
            <a:pPr>
              <a:lnSpc>
                <a:spcPct val="150000"/>
              </a:lnSpc>
            </a:pPr>
            <a:r>
              <a:rPr lang="fr-FR" dirty="0" smtClean="0"/>
              <a:t>Découvrez </a:t>
            </a:r>
            <a:r>
              <a:rPr lang="fr-FR" dirty="0"/>
              <a:t>comment le leadership de changement en pleine-conscience </a:t>
            </a:r>
            <a:r>
              <a:rPr lang="fr-FR" dirty="0" smtClean="0"/>
              <a:t>soutient </a:t>
            </a:r>
            <a:r>
              <a:rPr lang="fr-FR" dirty="0"/>
              <a:t>le leadership au travail</a:t>
            </a:r>
          </a:p>
          <a:p>
            <a:pPr>
              <a:lnSpc>
                <a:spcPct val="150000"/>
              </a:lnSpc>
            </a:pPr>
            <a:r>
              <a:rPr lang="en-US" dirty="0" err="1"/>
              <a:t>Aperçu</a:t>
            </a:r>
            <a:r>
              <a:rPr lang="en-US" dirty="0"/>
              <a:t> du </a:t>
            </a:r>
            <a:r>
              <a:rPr lang="en-US" dirty="0" smtClean="0"/>
              <a:t>program de development LCP</a:t>
            </a:r>
            <a:endParaRPr lang="en-US" dirty="0"/>
          </a:p>
        </p:txBody>
      </p:sp>
    </p:spTree>
    <p:extLst>
      <p:ext uri="{BB962C8B-B14F-4D97-AF65-F5344CB8AC3E}">
        <p14:creationId xmlns:p14="http://schemas.microsoft.com/office/powerpoint/2010/main" val="68634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1981200" y="1600200"/>
            <a:ext cx="8229600" cy="2332856"/>
          </a:xfrm>
        </p:spPr>
        <p:txBody>
          <a:bodyPr>
            <a:normAutofit/>
          </a:bodyPr>
          <a:lstStyle/>
          <a:p>
            <a:r>
              <a:rPr lang="fr-FR" dirty="0"/>
              <a:t>Je dirais que mon niveau d'expérience en matière de pleine conscience est </a:t>
            </a:r>
            <a:r>
              <a:rPr lang="fr-FR" dirty="0" smtClean="0"/>
              <a:t>:</a:t>
            </a:r>
          </a:p>
          <a:p>
            <a:r>
              <a:rPr lang="fr-FR" dirty="0"/>
              <a:t>Comment te sens-tu en ce moment ?</a:t>
            </a:r>
            <a:endParaRPr lang="en-CA" dirty="0" smtClean="0"/>
          </a:p>
        </p:txBody>
      </p:sp>
      <p:pic>
        <p:nvPicPr>
          <p:cNvPr id="6" name="Picture 5"/>
          <p:cNvPicPr>
            <a:picLocks noChangeAspect="1"/>
          </p:cNvPicPr>
          <p:nvPr/>
        </p:nvPicPr>
        <p:blipFill>
          <a:blip r:embed="rId3"/>
          <a:stretch>
            <a:fillRect/>
          </a:stretch>
        </p:blipFill>
        <p:spPr>
          <a:xfrm>
            <a:off x="8832309" y="105152"/>
            <a:ext cx="1495053" cy="1495053"/>
          </a:xfrm>
          <a:prstGeom prst="rect">
            <a:avLst/>
          </a:prstGeom>
        </p:spPr>
      </p:pic>
      <p:sp>
        <p:nvSpPr>
          <p:cNvPr id="7" name="Content Placeholder 2"/>
          <p:cNvSpPr txBox="1">
            <a:spLocks/>
          </p:cNvSpPr>
          <p:nvPr/>
        </p:nvSpPr>
        <p:spPr>
          <a:xfrm>
            <a:off x="1970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ilcp</a:t>
            </a:r>
            <a:r>
              <a:rPr lang="en-CA" dirty="0"/>
              <a:t/>
            </a:r>
            <a:br>
              <a:rPr lang="en-CA" dirty="0"/>
            </a:br>
            <a:r>
              <a:rPr lang="en-CA" sz="2400" dirty="0">
                <a:hlinkClick r:id="rId4"/>
              </a:rPr>
              <a:t>https://</a:t>
            </a:r>
            <a:r>
              <a:rPr lang="en-CA" sz="2400" dirty="0" smtClean="0">
                <a:hlinkClick r:id="rId4"/>
              </a:rPr>
              <a:t>app.sli.do/event/cnpYdpq5TGZMj5LC7HBHQp</a:t>
            </a:r>
            <a:r>
              <a:rPr lang="en-CA" sz="2400" dirty="0" smtClean="0"/>
              <a:t> </a:t>
            </a:r>
            <a:endParaRPr lang="en-CA" sz="2400" dirty="0"/>
          </a:p>
        </p:txBody>
      </p:sp>
      <p:pic>
        <p:nvPicPr>
          <p:cNvPr id="5" name="Picture 4"/>
          <p:cNvPicPr>
            <a:picLocks noChangeAspect="1"/>
          </p:cNvPicPr>
          <p:nvPr/>
        </p:nvPicPr>
        <p:blipFill>
          <a:blip r:embed="rId5"/>
          <a:stretch>
            <a:fillRect/>
          </a:stretch>
        </p:blipFill>
        <p:spPr>
          <a:xfrm>
            <a:off x="7693023" y="4534079"/>
            <a:ext cx="1268104" cy="1268104"/>
          </a:xfrm>
          <a:prstGeom prst="rect">
            <a:avLst/>
          </a:prstGeom>
        </p:spPr>
      </p:pic>
    </p:spTree>
    <p:extLst>
      <p:ext uri="{BB962C8B-B14F-4D97-AF65-F5344CB8AC3E}">
        <p14:creationId xmlns:p14="http://schemas.microsoft.com/office/powerpoint/2010/main" val="66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fr-CA" dirty="0" smtClean="0"/>
              <a:t>Exercice – Balayage corporel</a:t>
            </a:r>
            <a:endParaRPr lang="en-US" dirty="0" smtClean="0"/>
          </a:p>
        </p:txBody>
      </p:sp>
      <p:sp>
        <p:nvSpPr>
          <p:cNvPr id="9219" name="Content Placeholder 2"/>
          <p:cNvSpPr>
            <a:spLocks noGrp="1"/>
          </p:cNvSpPr>
          <p:nvPr>
            <p:ph idx="1"/>
            <p:custDataLst>
              <p:tags r:id="rId2"/>
            </p:custDataLst>
          </p:nvPr>
        </p:nvSpPr>
        <p:spPr/>
        <p:txBody>
          <a:bodyPr>
            <a:normAutofit lnSpcReduction="10000"/>
          </a:bodyPr>
          <a:lstStyle/>
          <a:p>
            <a:pPr eaLnBrk="1" hangingPunct="1"/>
            <a:endParaRPr lang="en-CA" dirty="0" smtClean="0"/>
          </a:p>
          <a:p>
            <a:pPr eaLnBrk="1" hangingPunct="1"/>
            <a:r>
              <a:rPr lang="en-CA" dirty="0" smtClean="0"/>
              <a:t>Temps requis : 5 minutes</a:t>
            </a:r>
          </a:p>
          <a:p>
            <a:pPr eaLnBrk="1" hangingPunct="1"/>
            <a:r>
              <a:rPr lang="fr-CA" dirty="0" smtClean="0"/>
              <a:t>Profitez de l’occasion de vivre cet exercice.</a:t>
            </a:r>
          </a:p>
          <a:p>
            <a:pPr eaLnBrk="1" hangingPunct="1"/>
            <a:r>
              <a:rPr lang="fr-CA" dirty="0" smtClean="0"/>
              <a:t>Asseyez-vous droit en étant aussi à l’aise que possible.</a:t>
            </a:r>
          </a:p>
          <a:p>
            <a:pPr eaLnBrk="1" hangingPunct="1"/>
            <a:r>
              <a:rPr lang="fr-CA" dirty="0" smtClean="0"/>
              <a:t>Vous pouvez fermer les yeux.</a:t>
            </a:r>
          </a:p>
          <a:p>
            <a:pPr eaLnBrk="1" hangingPunct="1"/>
            <a:endParaRPr lang="en-CA" dirty="0" smtClean="0"/>
          </a:p>
          <a:p>
            <a:pPr eaLnBrk="1" hangingPunct="1"/>
            <a:r>
              <a:rPr lang="fr-CA" dirty="0" smtClean="0"/>
              <a:t>Écoutez ma voix pendant que je vous guide dans l’exercice.</a:t>
            </a:r>
          </a:p>
          <a:p>
            <a:pPr eaLnBrk="1" hangingPunct="1"/>
            <a:r>
              <a:rPr lang="fr-CA" dirty="0" smtClean="0"/>
              <a:t>Ensuite, nous ferons un bref compte rendu de ce que vous avez remarqué.</a:t>
            </a:r>
            <a:endParaRPr lang="en-CA" dirty="0" smtClean="0"/>
          </a:p>
        </p:txBody>
      </p:sp>
      <p:pic>
        <p:nvPicPr>
          <p:cNvPr id="9220" name="Picture 2" descr="http://makemindfulnesswork.com/wp-content/uploads/2013/10/Meditation-on-chair-1.jpg"/>
          <p:cNvPicPr>
            <a:picLocks noChangeAspect="1" noChangeArrowheads="1"/>
          </p:cNvPicPr>
          <p:nvPr>
            <p:custDataLst>
              <p:tags r:id="rId3"/>
            </p:custDataLst>
          </p:nvPr>
        </p:nvPicPr>
        <p:blipFill>
          <a:blip r:embed="rId6"/>
          <a:srcRect/>
          <a:stretch>
            <a:fillRect/>
          </a:stretch>
        </p:blipFill>
        <p:spPr bwMode="auto">
          <a:xfrm>
            <a:off x="9294149" y="620914"/>
            <a:ext cx="1544180" cy="2702315"/>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8F5443-DFA3-8CE7-690D-2F1DDE1D9653}"/>
              </a:ext>
            </a:extLst>
          </p:cNvPr>
          <p:cNvGrpSpPr/>
          <p:nvPr/>
        </p:nvGrpSpPr>
        <p:grpSpPr>
          <a:xfrm>
            <a:off x="9069311" y="6176963"/>
            <a:ext cx="602737" cy="613565"/>
            <a:chOff x="1691679" y="5343141"/>
            <a:chExt cx="803648" cy="818087"/>
          </a:xfrm>
        </p:grpSpPr>
        <p:pic>
          <p:nvPicPr>
            <p:cNvPr id="9" name="Picture 8">
              <a:extLst>
                <a:ext uri="{FF2B5EF4-FFF2-40B4-BE49-F238E27FC236}">
                  <a16:creationId xmlns:a16="http://schemas.microsoft.com/office/drawing/2014/main" id="{891D7C16-3D79-4DA2-C98A-976B5FA3D6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0" name="Oval 9">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674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Alejandro.Gonzalez\AppData\Local\Microsoft\Windows\Temporary Internet Files\Content.IE5\XL0LMBHR\Vector_Meditating_Silhouette_by_vensucara[1].jpg"/>
          <p:cNvPicPr>
            <a:picLocks noChangeAspect="1" noChangeArrowheads="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lasticWrap/>
                    </a14:imgEffect>
                  </a14:imgLayer>
                </a14:imgProps>
              </a:ext>
            </a:extLst>
          </a:blip>
          <a:srcRect/>
          <a:stretch>
            <a:fillRect/>
          </a:stretch>
        </p:blipFill>
        <p:spPr bwMode="auto">
          <a:xfrm>
            <a:off x="6374281" y="4231611"/>
            <a:ext cx="1558814" cy="1761202"/>
          </a:xfrm>
          <a:prstGeom prst="rect">
            <a:avLst/>
          </a:prstGeom>
          <a:noFill/>
        </p:spPr>
      </p:pic>
      <p:pic>
        <p:nvPicPr>
          <p:cNvPr id="10" name="Picture 12" descr="C:\Users\Alejandro.Gonzalez\AppData\Local\Microsoft\Windows\Temporary Internet Files\Content.IE5\34WWWNTE\man-295475_640[1].png"/>
          <p:cNvPicPr>
            <a:picLocks noChangeAspect="1" noChangeArrowheads="1"/>
          </p:cNvPicPr>
          <p:nvPr/>
        </p:nvPicPr>
        <p:blipFill>
          <a:blip r:embed="rId9">
            <a:duotone>
              <a:schemeClr val="accent6">
                <a:shade val="45000"/>
                <a:satMod val="135000"/>
              </a:schemeClr>
              <a:prstClr val="white"/>
            </a:duotone>
            <a:extLst>
              <a:ext uri="{BEBA8EAE-BF5A-486C-A8C5-ECC9F3942E4B}">
                <a14:imgProps xmlns:a14="http://schemas.microsoft.com/office/drawing/2010/main">
                  <a14:imgLayer r:embed="rId10">
                    <a14:imgEffect>
                      <a14:artisticPlasticWrap/>
                    </a14:imgEffect>
                  </a14:imgLayer>
                </a14:imgProps>
              </a:ext>
            </a:extLst>
          </a:blip>
          <a:srcRect/>
          <a:stretch>
            <a:fillRect/>
          </a:stretch>
        </p:blipFill>
        <p:spPr bwMode="auto">
          <a:xfrm>
            <a:off x="3555110" y="4083550"/>
            <a:ext cx="1280561" cy="2191335"/>
          </a:xfrm>
          <a:prstGeom prst="rect">
            <a:avLst/>
          </a:prstGeom>
          <a:noFill/>
        </p:spPr>
      </p:pic>
      <p:sp>
        <p:nvSpPr>
          <p:cNvPr id="11266" name="Title 1"/>
          <p:cNvSpPr>
            <a:spLocks noGrp="1"/>
          </p:cNvSpPr>
          <p:nvPr>
            <p:ph type="title"/>
            <p:custDataLst>
              <p:tags r:id="rId1"/>
            </p:custDataLst>
          </p:nvPr>
        </p:nvSpPr>
        <p:spPr>
          <a:xfrm>
            <a:off x="1316736" y="457201"/>
            <a:ext cx="9226296" cy="1819275"/>
          </a:xfrm>
        </p:spPr>
        <p:txBody>
          <a:bodyPr>
            <a:noAutofit/>
          </a:bodyPr>
          <a:lstStyle/>
          <a:p>
            <a:pPr>
              <a:tabLst>
                <a:tab pos="542925" algn="l"/>
                <a:tab pos="4919663" algn="ctr"/>
                <a:tab pos="8970963" algn="r"/>
              </a:tabLst>
            </a:pPr>
            <a:r>
              <a:rPr lang="fr-CA" sz="3600" dirty="0" smtClean="0"/>
              <a:t>Quelle est la différence entre la </a:t>
            </a:r>
            <a:br>
              <a:rPr lang="fr-CA" sz="3600" dirty="0" smtClean="0"/>
            </a:br>
            <a:r>
              <a:rPr lang="fr-CA" sz="3600" dirty="0" smtClean="0"/>
              <a:t/>
            </a:r>
            <a:br>
              <a:rPr lang="fr-CA" sz="3600" dirty="0" smtClean="0"/>
            </a:br>
            <a:r>
              <a:rPr lang="fr-CA" sz="3600" dirty="0" err="1" smtClean="0"/>
              <a:t>la</a:t>
            </a:r>
            <a:r>
              <a:rPr lang="fr-CA" sz="3600" dirty="0" smtClean="0"/>
              <a:t> pleine conscience</a:t>
            </a:r>
            <a:r>
              <a:rPr lang="fr-CA" sz="3600" dirty="0"/>
              <a:t> </a:t>
            </a:r>
            <a:r>
              <a:rPr lang="fr-CA" sz="3600" dirty="0" smtClean="0"/>
              <a:t>	et 	la méditation ?</a:t>
            </a:r>
            <a:endParaRPr lang="en-US" sz="3600" dirty="0" smtClean="0"/>
          </a:p>
        </p:txBody>
      </p:sp>
      <p:sp>
        <p:nvSpPr>
          <p:cNvPr id="4" name="Left-Right Arrow 3"/>
          <p:cNvSpPr/>
          <p:nvPr>
            <p:custDataLst>
              <p:tags r:id="rId2"/>
            </p:custDataLst>
          </p:nvPr>
        </p:nvSpPr>
        <p:spPr>
          <a:xfrm>
            <a:off x="2208214" y="2276476"/>
            <a:ext cx="8002587" cy="16684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2400" dirty="0">
                <a:solidFill>
                  <a:srgbClr val="FFFFFF"/>
                </a:solidFill>
                <a:latin typeface="Times New Roman"/>
                <a:cs typeface="Times New Roman"/>
              </a:rPr>
              <a:t>~</a:t>
            </a:r>
            <a:r>
              <a:rPr lang="fr-CA" sz="2400" dirty="0">
                <a:solidFill>
                  <a:srgbClr val="FFFFFF"/>
                </a:solidFill>
                <a:cs typeface="Times New Roman"/>
              </a:rPr>
              <a:t> La durée de l’exercice, l’objectif et l’expérience </a:t>
            </a:r>
            <a:r>
              <a:rPr lang="fr-CA" sz="2400" dirty="0">
                <a:solidFill>
                  <a:srgbClr val="FFFFFF"/>
                </a:solidFill>
                <a:latin typeface="Times New Roman"/>
                <a:cs typeface="Times New Roman"/>
              </a:rPr>
              <a:t>~</a:t>
            </a:r>
            <a:endParaRPr lang="en-CA" sz="2400" dirty="0">
              <a:solidFill>
                <a:srgbClr val="FFFFFF"/>
              </a:solidFill>
              <a:latin typeface="Times New Roman"/>
            </a:endParaRPr>
          </a:p>
        </p:txBody>
      </p:sp>
      <p:sp>
        <p:nvSpPr>
          <p:cNvPr id="6" name="Rectangle 5"/>
          <p:cNvSpPr>
            <a:spLocks noChangeArrowheads="1"/>
          </p:cNvSpPr>
          <p:nvPr>
            <p:custDataLst>
              <p:tags r:id="rId3"/>
            </p:custDataLst>
          </p:nvPr>
        </p:nvSpPr>
        <p:spPr bwMode="auto">
          <a:xfrm>
            <a:off x="1202036" y="4365625"/>
            <a:ext cx="2592288" cy="1323439"/>
          </a:xfrm>
          <a:prstGeom prst="rect">
            <a:avLst/>
          </a:prstGeom>
          <a:noFill/>
          <a:ln w="9525">
            <a:noFill/>
            <a:miter lim="800000"/>
            <a:headEnd/>
            <a:tailEnd/>
          </a:ln>
        </p:spPr>
        <p:txBody>
          <a:bodyPr wrap="square">
            <a:spAutoFit/>
          </a:bodyPr>
          <a:lstStyle/>
          <a:p>
            <a:pPr marL="173038" indent="-173038">
              <a:buFont typeface="Arial" pitchFamily="34" charset="0"/>
              <a:buChar char="•"/>
            </a:pPr>
            <a:r>
              <a:rPr lang="en-CA" sz="2000" dirty="0">
                <a:solidFill>
                  <a:schemeClr val="accent5">
                    <a:lumMod val="75000"/>
                  </a:schemeClr>
                </a:solidFill>
                <a:latin typeface="Calibri" pitchFamily="34" charset="0"/>
              </a:rPr>
              <a:t>5 minutes</a:t>
            </a:r>
          </a:p>
          <a:p>
            <a:pPr marL="173038" indent="-173038">
              <a:buFont typeface="Arial" pitchFamily="34" charset="0"/>
              <a:buChar char="•"/>
            </a:pPr>
            <a:r>
              <a:rPr lang="en-CA" sz="2000" dirty="0">
                <a:solidFill>
                  <a:schemeClr val="accent5">
                    <a:lumMod val="75000"/>
                  </a:schemeClr>
                </a:solidFill>
                <a:latin typeface="Calibri" pitchFamily="34" charset="0"/>
              </a:rPr>
              <a:t>Détendez-vous et prenez conscience.</a:t>
            </a:r>
          </a:p>
          <a:p>
            <a:pPr marL="173038" indent="-173038">
              <a:buFont typeface="Arial" pitchFamily="34" charset="0"/>
              <a:buChar char="•"/>
            </a:pPr>
            <a:r>
              <a:rPr lang="en-CA" sz="2000" dirty="0">
                <a:solidFill>
                  <a:schemeClr val="accent5">
                    <a:lumMod val="75000"/>
                  </a:schemeClr>
                </a:solidFill>
                <a:latin typeface="Calibri" pitchFamily="34" charset="0"/>
              </a:rPr>
              <a:t>Conscience de soi</a:t>
            </a:r>
            <a:r>
              <a:rPr lang="fr-CA" sz="2000" dirty="0">
                <a:solidFill>
                  <a:schemeClr val="accent5">
                    <a:lumMod val="75000"/>
                  </a:schemeClr>
                </a:solidFill>
                <a:latin typeface="Calibri" pitchFamily="34" charset="0"/>
              </a:rPr>
              <a:t>.</a:t>
            </a:r>
            <a:endParaRPr lang="en-US" dirty="0">
              <a:solidFill>
                <a:schemeClr val="accent5">
                  <a:lumMod val="75000"/>
                </a:schemeClr>
              </a:solidFill>
              <a:latin typeface="Calibri" pitchFamily="34" charset="0"/>
            </a:endParaRPr>
          </a:p>
        </p:txBody>
      </p:sp>
      <p:sp>
        <p:nvSpPr>
          <p:cNvPr id="9" name="Rectangle 8"/>
          <p:cNvSpPr>
            <a:spLocks noChangeArrowheads="1"/>
          </p:cNvSpPr>
          <p:nvPr>
            <p:custDataLst>
              <p:tags r:id="rId4"/>
            </p:custDataLst>
          </p:nvPr>
        </p:nvSpPr>
        <p:spPr bwMode="auto">
          <a:xfrm>
            <a:off x="7871064" y="4365625"/>
            <a:ext cx="3527102" cy="1631216"/>
          </a:xfrm>
          <a:prstGeom prst="rect">
            <a:avLst/>
          </a:prstGeom>
          <a:noFill/>
          <a:ln w="9525">
            <a:noFill/>
            <a:miter lim="800000"/>
            <a:headEnd/>
            <a:tailEnd/>
          </a:ln>
        </p:spPr>
        <p:txBody>
          <a:bodyPr wrap="square">
            <a:spAutoFit/>
          </a:bodyPr>
          <a:lstStyle/>
          <a:p>
            <a:pPr marL="173038" indent="-173038">
              <a:buFont typeface="Arial" pitchFamily="34" charset="0"/>
              <a:buChar char="•"/>
            </a:pPr>
            <a:r>
              <a:rPr lang="fr-CA" sz="2000" dirty="0">
                <a:solidFill>
                  <a:schemeClr val="accent5">
                    <a:lumMod val="75000"/>
                  </a:schemeClr>
                </a:solidFill>
                <a:latin typeface="Calibri" pitchFamily="34" charset="0"/>
              </a:rPr>
              <a:t>De vingt minutes à une heure.</a:t>
            </a:r>
          </a:p>
          <a:p>
            <a:pPr marL="173038" indent="-173038">
              <a:buFont typeface="Arial" pitchFamily="34" charset="0"/>
              <a:buChar char="•"/>
            </a:pPr>
            <a:r>
              <a:rPr lang="fr-CA" sz="2000" dirty="0">
                <a:solidFill>
                  <a:schemeClr val="accent5">
                    <a:lumMod val="75000"/>
                  </a:schemeClr>
                </a:solidFill>
                <a:latin typeface="Calibri" pitchFamily="34" charset="0"/>
              </a:rPr>
              <a:t>Engagez-vous dans la réflexion ou la contemplation. </a:t>
            </a:r>
          </a:p>
          <a:p>
            <a:pPr marL="173038" indent="-173038">
              <a:buFont typeface="Arial" pitchFamily="34" charset="0"/>
              <a:buChar char="•"/>
            </a:pPr>
            <a:r>
              <a:rPr lang="fr-CA" sz="2000" dirty="0">
                <a:solidFill>
                  <a:schemeClr val="accent5">
                    <a:lumMod val="75000"/>
                  </a:schemeClr>
                </a:solidFill>
                <a:latin typeface="Calibri" pitchFamily="34" charset="0"/>
              </a:rPr>
              <a:t>Cela pourrait transformer votre esprit.</a:t>
            </a:r>
            <a:endParaRPr lang="en-US" sz="2000" dirty="0">
              <a:solidFill>
                <a:schemeClr val="accent5">
                  <a:lumMod val="75000"/>
                </a:schemeClr>
              </a:solidFill>
              <a:latin typeface="Calibri" pitchFamily="34" charset="0"/>
            </a:endParaRPr>
          </a:p>
        </p:txBody>
      </p:sp>
    </p:spTree>
    <p:extLst>
      <p:ext uri="{BB962C8B-B14F-4D97-AF65-F5344CB8AC3E}">
        <p14:creationId xmlns:p14="http://schemas.microsoft.com/office/powerpoint/2010/main" val="23057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1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10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fr-CA" dirty="0" smtClean="0"/>
              <a:t>Qu’est-ce que la pleine conscience? – Définitions</a:t>
            </a:r>
            <a:endParaRPr lang="en-US" dirty="0" smtClean="0"/>
          </a:p>
        </p:txBody>
      </p:sp>
      <p:sp>
        <p:nvSpPr>
          <p:cNvPr id="10243" name="Content Placeholder 2"/>
          <p:cNvSpPr>
            <a:spLocks noGrp="1"/>
          </p:cNvSpPr>
          <p:nvPr>
            <p:ph idx="1"/>
            <p:custDataLst>
              <p:tags r:id="rId2"/>
            </p:custDataLst>
          </p:nvPr>
        </p:nvSpPr>
        <p:spPr/>
        <p:txBody>
          <a:bodyPr>
            <a:normAutofit/>
          </a:bodyPr>
          <a:lstStyle/>
          <a:p>
            <a:pPr eaLnBrk="1" hangingPunct="1"/>
            <a:r>
              <a:rPr lang="en-CA" dirty="0" smtClean="0"/>
              <a:t>Soyez attentif et </a:t>
            </a:r>
            <a:r>
              <a:rPr lang="en-CA" dirty="0" err="1" smtClean="0"/>
              <a:t>conscient</a:t>
            </a:r>
            <a:r>
              <a:rPr lang="en-CA" dirty="0" smtClean="0"/>
              <a:t>, sans </a:t>
            </a:r>
            <a:r>
              <a:rPr lang="en-CA" dirty="0" err="1" smtClean="0"/>
              <a:t>juger</a:t>
            </a:r>
            <a:r>
              <a:rPr lang="en-CA" dirty="0" smtClean="0"/>
              <a:t>.</a:t>
            </a:r>
          </a:p>
          <a:p>
            <a:pPr eaLnBrk="1" hangingPunct="1"/>
            <a:endParaRPr lang="en-CA" dirty="0" smtClean="0"/>
          </a:p>
          <a:p>
            <a:pPr eaLnBrk="1" hangingPunct="1"/>
            <a:r>
              <a:rPr lang="fr-CA" dirty="0" smtClean="0"/>
              <a:t>« Mindfulness means </a:t>
            </a:r>
            <a:r>
              <a:rPr lang="fr-CA" b="1" dirty="0" smtClean="0"/>
              <a:t>presence of heart</a:t>
            </a:r>
            <a:r>
              <a:rPr lang="fr-CA" dirty="0" smtClean="0"/>
              <a:t> » (la pleine conscience est la présence du cœur) – John Kabbat Zinn </a:t>
            </a:r>
            <a:r>
              <a:rPr lang="fr-CA" sz="1600" dirty="0">
                <a:hlinkClick r:id="rId6"/>
              </a:rPr>
              <a:t>https://www.youtube.com/watch?v=xoLQ3qkh0w0</a:t>
            </a:r>
            <a:r>
              <a:rPr lang="fr-CA" sz="1600" dirty="0"/>
              <a:t> (vidéo en anglais)</a:t>
            </a:r>
            <a:endParaRPr lang="fr-CA" dirty="0" smtClean="0"/>
          </a:p>
          <a:p>
            <a:pPr eaLnBrk="1" hangingPunct="1"/>
            <a:endParaRPr lang="en-CA" dirty="0" smtClean="0"/>
          </a:p>
          <a:p>
            <a:pPr eaLnBrk="1" hangingPunct="1"/>
            <a:r>
              <a:rPr lang="fr-CA" dirty="0" smtClean="0"/>
              <a:t>Les idées et les concepts suivants sont semblables :</a:t>
            </a:r>
            <a:br>
              <a:rPr lang="fr-CA" dirty="0" smtClean="0"/>
            </a:br>
            <a:r>
              <a:rPr lang="fr-CA" dirty="0" smtClean="0"/>
              <a:t>Circulation, présence, équilibre, être, harmonie, connexité, ici et maintenant (Gestalt), sagesse, centralité, lenteur et beaucoup d’autres encore.</a:t>
            </a:r>
            <a:endParaRPr lang="en-CA" dirty="0" smtClean="0"/>
          </a:p>
        </p:txBody>
      </p:sp>
      <p:sp>
        <p:nvSpPr>
          <p:cNvPr id="10244" name="Content Placeholder 2"/>
          <p:cNvSpPr txBox="1">
            <a:spLocks/>
          </p:cNvSpPr>
          <p:nvPr>
            <p:custDataLst>
              <p:tags r:id="rId3"/>
            </p:custDataLst>
          </p:nvPr>
        </p:nvSpPr>
        <p:spPr bwMode="auto">
          <a:xfrm>
            <a:off x="1981200" y="3563938"/>
            <a:ext cx="8229600" cy="1593850"/>
          </a:xfrm>
          <a:prstGeom prst="rect">
            <a:avLst/>
          </a:prstGeom>
          <a:noFill/>
          <a:ln w="9525">
            <a:noFill/>
            <a:miter lim="800000"/>
            <a:headEnd/>
            <a:tailEnd/>
          </a:ln>
        </p:spPr>
        <p:txBody>
          <a:bodyPr/>
          <a:lstStyle/>
          <a:p>
            <a:pPr marL="342900" indent="-342900">
              <a:spcBef>
                <a:spcPct val="20000"/>
              </a:spcBef>
              <a:buFont typeface="Arial" pitchFamily="34" charset="0"/>
              <a:buChar char="•"/>
            </a:pPr>
            <a:endParaRPr lang="fr-FR" sz="2400" dirty="0">
              <a:latin typeface="Calibri" pitchFamily="34" charset="0"/>
            </a:endParaRPr>
          </a:p>
        </p:txBody>
      </p:sp>
      <p:pic>
        <p:nvPicPr>
          <p:cNvPr id="5" name="Picture 4"/>
          <p:cNvPicPr>
            <a:picLocks noChangeAspect="1"/>
          </p:cNvPicPr>
          <p:nvPr/>
        </p:nvPicPr>
        <p:blipFill>
          <a:blip r:embed="rId7"/>
          <a:stretch>
            <a:fillRect/>
          </a:stretch>
        </p:blipFill>
        <p:spPr>
          <a:xfrm>
            <a:off x="10022160" y="210986"/>
            <a:ext cx="1331640" cy="1633839"/>
          </a:xfrm>
          <a:prstGeom prst="rect">
            <a:avLst/>
          </a:prstGeom>
        </p:spPr>
      </p:pic>
    </p:spTree>
    <p:extLst>
      <p:ext uri="{BB962C8B-B14F-4D97-AF65-F5344CB8AC3E}">
        <p14:creationId xmlns:p14="http://schemas.microsoft.com/office/powerpoint/2010/main" val="306732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Pourquoi </a:t>
            </a:r>
            <a:r>
              <a:rPr lang="fr-FR" dirty="0"/>
              <a:t>la pleine conscience est si </a:t>
            </a:r>
            <a:r>
              <a:rPr lang="fr-FR" dirty="0" smtClean="0"/>
              <a:t>importante ?</a:t>
            </a:r>
            <a:endParaRPr lang="fr-CA"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fr-CA" dirty="0" smtClean="0"/>
              <a:t>Résilience</a:t>
            </a:r>
            <a:endParaRPr lang="fr-CA" dirty="0"/>
          </a:p>
          <a:p>
            <a:pPr>
              <a:lnSpc>
                <a:spcPct val="150000"/>
              </a:lnSpc>
            </a:pPr>
            <a:r>
              <a:rPr lang="fr-CA" dirty="0"/>
              <a:t>Concentration et </a:t>
            </a:r>
            <a:r>
              <a:rPr lang="fr-CA" dirty="0" smtClean="0"/>
              <a:t>clarté</a:t>
            </a:r>
            <a:endParaRPr lang="fr-CA" dirty="0"/>
          </a:p>
          <a:p>
            <a:pPr>
              <a:lnSpc>
                <a:spcPct val="150000"/>
              </a:lnSpc>
            </a:pPr>
            <a:r>
              <a:rPr lang="fr-CA" dirty="0" smtClean="0"/>
              <a:t>Harmonie</a:t>
            </a:r>
          </a:p>
          <a:p>
            <a:pPr>
              <a:lnSpc>
                <a:spcPct val="150000"/>
              </a:lnSpc>
            </a:pPr>
            <a:r>
              <a:rPr lang="fr-CA" dirty="0" smtClean="0"/>
              <a:t>Moins d’absentéisme</a:t>
            </a:r>
          </a:p>
          <a:p>
            <a:pPr>
              <a:lnSpc>
                <a:spcPct val="150000"/>
              </a:lnSpc>
            </a:pPr>
            <a:r>
              <a:rPr lang="fr-CA" dirty="0" smtClean="0"/>
              <a:t>Satisfaction et bien-être</a:t>
            </a:r>
          </a:p>
          <a:p>
            <a:pPr>
              <a:lnSpc>
                <a:spcPct val="150000"/>
              </a:lnSpc>
            </a:pPr>
            <a:r>
              <a:rPr lang="fr-CA" dirty="0" smtClean="0"/>
              <a:t>Réduction du stress</a:t>
            </a:r>
          </a:p>
          <a:p>
            <a:pPr>
              <a:lnSpc>
                <a:spcPct val="150000"/>
              </a:lnSpc>
            </a:pPr>
            <a:r>
              <a:rPr lang="fr-CA" dirty="0" smtClean="0"/>
              <a:t>Créativité</a:t>
            </a:r>
            <a:endParaRPr lang="fr-CA" dirty="0"/>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6507672" y="2060848"/>
            <a:ext cx="4541414" cy="2664296"/>
          </a:xfrm>
          <a:prstGeom prst="rect">
            <a:avLst/>
          </a:prstGeom>
          <a:noFill/>
        </p:spPr>
      </p:pic>
      <p:sp>
        <p:nvSpPr>
          <p:cNvPr id="4" name="Rectangle 3"/>
          <p:cNvSpPr/>
          <p:nvPr/>
        </p:nvSpPr>
        <p:spPr>
          <a:xfrm>
            <a:off x="2166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20044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8520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fr-FR" sz="4000" dirty="0"/>
              <a:t>Les organisations ayant des programme </a:t>
            </a:r>
            <a:r>
              <a:rPr lang="fr-FR" sz="4000" dirty="0" smtClean="0"/>
              <a:t>de </a:t>
            </a:r>
            <a:r>
              <a:rPr lang="fr-FR" sz="4000" dirty="0"/>
              <a:t>pleine conscience</a:t>
            </a:r>
            <a:endParaRPr lang="en-US" sz="4000" dirty="0"/>
          </a:p>
        </p:txBody>
      </p:sp>
      <p:sp>
        <p:nvSpPr>
          <p:cNvPr id="4" name="Rectangle 3"/>
          <p:cNvSpPr/>
          <p:nvPr/>
        </p:nvSpPr>
        <p:spPr>
          <a:xfrm>
            <a:off x="2181330"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2133601" y="1569369"/>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5117714"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3544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8" cstate="print"/>
          <a:srcRect/>
          <a:stretch>
            <a:fillRect/>
          </a:stretch>
        </p:blipFill>
        <p:spPr bwMode="auto">
          <a:xfrm>
            <a:off x="3429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3561469"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4833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1" cstate="print"/>
          <a:srcRect/>
          <a:stretch>
            <a:fillRect/>
          </a:stretch>
        </p:blipFill>
        <p:spPr bwMode="auto">
          <a:xfrm>
            <a:off x="8514955" y="4948288"/>
            <a:ext cx="1151835" cy="544360"/>
          </a:xfrm>
          <a:prstGeom prst="rect">
            <a:avLst/>
          </a:prstGeom>
          <a:noFill/>
          <a:ln w="9525">
            <a:noFill/>
            <a:miter lim="800000"/>
            <a:headEnd/>
            <a:tailEnd/>
          </a:ln>
        </p:spPr>
      </p:pic>
      <p:sp>
        <p:nvSpPr>
          <p:cNvPr id="13" name="Rectangle 12"/>
          <p:cNvSpPr/>
          <p:nvPr/>
        </p:nvSpPr>
        <p:spPr>
          <a:xfrm>
            <a:off x="4289445" y="6248400"/>
            <a:ext cx="2242350" cy="338554"/>
          </a:xfrm>
          <a:prstGeom prst="rect">
            <a:avLst/>
          </a:prstGeom>
        </p:spPr>
        <p:txBody>
          <a:bodyPr wrap="square">
            <a:spAutoFit/>
          </a:bodyPr>
          <a:lstStyle/>
          <a:p>
            <a:r>
              <a:rPr lang="en-CA" sz="1600" dirty="0">
                <a:hlinkClick r:id="rId12"/>
              </a:rPr>
              <a:t>www.Mindfulnet.org</a:t>
            </a:r>
            <a:endParaRPr lang="en-CA" sz="1600" dirty="0"/>
          </a:p>
        </p:txBody>
      </p:sp>
      <p:sp>
        <p:nvSpPr>
          <p:cNvPr id="14" name="Rectangle 13"/>
          <p:cNvSpPr/>
          <p:nvPr/>
        </p:nvSpPr>
        <p:spPr>
          <a:xfrm>
            <a:off x="6410271" y="6248400"/>
            <a:ext cx="3600400" cy="338554"/>
          </a:xfrm>
          <a:prstGeom prst="rect">
            <a:avLst/>
          </a:prstGeom>
        </p:spPr>
        <p:txBody>
          <a:bodyPr wrap="square">
            <a:spAutoFit/>
          </a:bodyPr>
          <a:lstStyle/>
          <a:p>
            <a:r>
              <a:rPr lang="en-CA" sz="1600" dirty="0">
                <a:hlinkClick r:id="rId13"/>
              </a:rPr>
              <a:t>http://instituteformindfulleadership.org</a:t>
            </a:r>
            <a:r>
              <a:rPr lang="en-CA" sz="1600" dirty="0"/>
              <a:t> </a:t>
            </a:r>
          </a:p>
        </p:txBody>
      </p:sp>
      <p:pic>
        <p:nvPicPr>
          <p:cNvPr id="15" name="Picture 23"/>
          <p:cNvPicPr>
            <a:picLocks noChangeAspect="1" noChangeArrowheads="1"/>
          </p:cNvPicPr>
          <p:nvPr/>
        </p:nvPicPr>
        <p:blipFill>
          <a:blip r:embed="rId14" cstate="print"/>
          <a:srcRect/>
          <a:stretch>
            <a:fillRect/>
          </a:stretch>
        </p:blipFill>
        <p:spPr bwMode="auto">
          <a:xfrm>
            <a:off x="7610540" y="2023392"/>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5" cstate="print"/>
          <a:srcRect/>
          <a:stretch>
            <a:fillRect/>
          </a:stretch>
        </p:blipFill>
        <p:spPr bwMode="auto">
          <a:xfrm>
            <a:off x="7582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6" cstate="print"/>
          <a:srcRect/>
          <a:stretch>
            <a:fillRect/>
          </a:stretch>
        </p:blipFill>
        <p:spPr bwMode="auto">
          <a:xfrm>
            <a:off x="6328609"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7" cstate="print"/>
          <a:srcRect/>
          <a:stretch>
            <a:fillRect/>
          </a:stretch>
        </p:blipFill>
        <p:spPr bwMode="auto">
          <a:xfrm>
            <a:off x="7577278" y="2775754"/>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8" cstate="print"/>
          <a:srcRect/>
          <a:stretch>
            <a:fillRect/>
          </a:stretch>
        </p:blipFill>
        <p:spPr bwMode="auto">
          <a:xfrm>
            <a:off x="2057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19" cstate="print"/>
          <a:srcRect/>
          <a:stretch>
            <a:fillRect/>
          </a:stretch>
        </p:blipFill>
        <p:spPr bwMode="auto">
          <a:xfrm>
            <a:off x="5542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0" cstate="print"/>
          <a:srcRect/>
          <a:stretch>
            <a:fillRect/>
          </a:stretch>
        </p:blipFill>
        <p:spPr bwMode="auto">
          <a:xfrm>
            <a:off x="8990663" y="5717332"/>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1" cstate="print"/>
          <a:srcRect/>
          <a:stretch>
            <a:fillRect/>
          </a:stretch>
        </p:blipFill>
        <p:spPr bwMode="auto">
          <a:xfrm>
            <a:off x="9864307"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2" cstate="print"/>
          <a:srcRect/>
          <a:stretch>
            <a:fillRect/>
          </a:stretch>
        </p:blipFill>
        <p:spPr bwMode="auto">
          <a:xfrm>
            <a:off x="4075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3" cstate="print"/>
          <a:srcRect/>
          <a:stretch>
            <a:fillRect/>
          </a:stretch>
        </p:blipFill>
        <p:spPr bwMode="auto">
          <a:xfrm>
            <a:off x="3514726" y="2983633"/>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4" cstate="print"/>
          <a:srcRect/>
          <a:stretch>
            <a:fillRect/>
          </a:stretch>
        </p:blipFill>
        <p:spPr bwMode="auto">
          <a:xfrm>
            <a:off x="3149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5" cstate="print"/>
          <a:srcRect/>
          <a:stretch>
            <a:fillRect/>
          </a:stretch>
        </p:blipFill>
        <p:spPr bwMode="auto">
          <a:xfrm>
            <a:off x="6417667" y="4311123"/>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6" cstate="print"/>
          <a:srcRect/>
          <a:stretch>
            <a:fillRect/>
          </a:stretch>
        </p:blipFill>
        <p:spPr bwMode="auto">
          <a:xfrm>
            <a:off x="7121566" y="3699540"/>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7" cstate="print"/>
          <a:srcRect/>
          <a:stretch>
            <a:fillRect/>
          </a:stretch>
        </p:blipFill>
        <p:spPr bwMode="auto">
          <a:xfrm>
            <a:off x="5087889"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8" cstate="print"/>
          <a:srcRect/>
          <a:stretch>
            <a:fillRect/>
          </a:stretch>
        </p:blipFill>
        <p:spPr bwMode="auto">
          <a:xfrm>
            <a:off x="5181600" y="2221632"/>
            <a:ext cx="2133600" cy="568434"/>
          </a:xfrm>
          <a:prstGeom prst="rect">
            <a:avLst/>
          </a:prstGeom>
          <a:noFill/>
        </p:spPr>
      </p:pic>
      <p:pic>
        <p:nvPicPr>
          <p:cNvPr id="33" name="Picture 17"/>
          <p:cNvPicPr>
            <a:picLocks noChangeAspect="1" noChangeArrowheads="1"/>
          </p:cNvPicPr>
          <p:nvPr/>
        </p:nvPicPr>
        <p:blipFill>
          <a:blip r:embed="rId29" cstate="print"/>
          <a:srcRect/>
          <a:stretch>
            <a:fillRect/>
          </a:stretch>
        </p:blipFill>
        <p:spPr bwMode="auto">
          <a:xfrm>
            <a:off x="1981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0" cstate="print"/>
          <a:srcRect/>
          <a:stretch>
            <a:fillRect/>
          </a:stretch>
        </p:blipFill>
        <p:spPr bwMode="auto">
          <a:xfrm>
            <a:off x="6410272"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1" cstate="print"/>
          <a:srcRect/>
          <a:stretch>
            <a:fillRect/>
          </a:stretch>
        </p:blipFill>
        <p:spPr bwMode="auto">
          <a:xfrm>
            <a:off x="8507684"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2" cstate="print"/>
          <a:srcRect/>
          <a:stretch>
            <a:fillRect/>
          </a:stretch>
        </p:blipFill>
        <p:spPr bwMode="auto">
          <a:xfrm>
            <a:off x="4857399" y="4674096"/>
            <a:ext cx="559701" cy="559701"/>
          </a:xfrm>
          <a:prstGeom prst="rect">
            <a:avLst/>
          </a:prstGeom>
          <a:noFill/>
        </p:spPr>
      </p:pic>
      <p:pic>
        <p:nvPicPr>
          <p:cNvPr id="37" name="Picture 8" descr="BlackRock"/>
          <p:cNvPicPr>
            <a:picLocks noChangeAspect="1" noChangeArrowheads="1"/>
          </p:cNvPicPr>
          <p:nvPr/>
        </p:nvPicPr>
        <p:blipFill>
          <a:blip r:embed="rId33" cstate="print"/>
          <a:srcRect/>
          <a:stretch>
            <a:fillRect/>
          </a:stretch>
        </p:blipFill>
        <p:spPr bwMode="auto">
          <a:xfrm>
            <a:off x="5076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4" cstate="print"/>
          <a:srcRect/>
          <a:stretch>
            <a:fillRect/>
          </a:stretch>
        </p:blipFill>
        <p:spPr bwMode="auto">
          <a:xfrm>
            <a:off x="8972550" y="1312761"/>
            <a:ext cx="1333500" cy="828675"/>
          </a:xfrm>
          <a:prstGeom prst="rect">
            <a:avLst/>
          </a:prstGeom>
          <a:noFill/>
        </p:spPr>
      </p:pic>
      <p:pic>
        <p:nvPicPr>
          <p:cNvPr id="1028" name="Picture 4"/>
          <p:cNvPicPr>
            <a:picLocks noChangeAspect="1" noChangeArrowheads="1"/>
          </p:cNvPicPr>
          <p:nvPr/>
        </p:nvPicPr>
        <p:blipFill>
          <a:blip r:embed="rId35"/>
          <a:srcRect/>
          <a:stretch>
            <a:fillRect/>
          </a:stretch>
        </p:blipFill>
        <p:spPr bwMode="auto">
          <a:xfrm>
            <a:off x="8951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05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7"/>
          <a:stretch>
            <a:fillRect/>
          </a:stretch>
        </p:blipFill>
        <p:spPr>
          <a:xfrm>
            <a:off x="3153437" y="3757302"/>
            <a:ext cx="1492705" cy="624222"/>
          </a:xfrm>
          <a:prstGeom prst="rect">
            <a:avLst/>
          </a:prstGeom>
        </p:spPr>
      </p:pic>
      <p:pic>
        <p:nvPicPr>
          <p:cNvPr id="41" name="Picture 40"/>
          <p:cNvPicPr>
            <a:picLocks noChangeAspect="1"/>
          </p:cNvPicPr>
          <p:nvPr/>
        </p:nvPicPr>
        <p:blipFill>
          <a:blip r:embed="rId38"/>
          <a:stretch>
            <a:fillRect/>
          </a:stretch>
        </p:blipFill>
        <p:spPr>
          <a:xfrm>
            <a:off x="2120011" y="3390924"/>
            <a:ext cx="902387" cy="1059483"/>
          </a:xfrm>
          <a:prstGeom prst="rect">
            <a:avLst/>
          </a:prstGeom>
        </p:spPr>
      </p:pic>
      <p:grpSp>
        <p:nvGrpSpPr>
          <p:cNvPr id="42" name="Group 41"/>
          <p:cNvGrpSpPr/>
          <p:nvPr/>
        </p:nvGrpSpPr>
        <p:grpSpPr>
          <a:xfrm>
            <a:off x="1916519" y="198888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28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TotalTime>
  <Words>7324</Words>
  <Application>Microsoft Office PowerPoint</Application>
  <PresentationFormat>Widescreen</PresentationFormat>
  <Paragraphs>603</Paragraphs>
  <Slides>27</Slides>
  <Notes>27</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(headin</vt:lpstr>
      <vt:lpstr>Calibri Light</vt:lpstr>
      <vt:lpstr>Courier New</vt:lpstr>
      <vt:lpstr>Merriweather</vt:lpstr>
      <vt:lpstr>Segoe UI Web (West European)</vt:lpstr>
      <vt:lpstr>Symbol</vt:lpstr>
      <vt:lpstr>Times New Roman</vt:lpstr>
      <vt:lpstr>Wingdings</vt:lpstr>
      <vt:lpstr>Office Theme</vt:lpstr>
      <vt:lpstr>PowerPoint Presentation</vt:lpstr>
      <vt:lpstr>Introduction au « Leadership de changement en pleine-conscience au travail »</vt:lpstr>
      <vt:lpstr>Ordre du jour / Intentions</vt:lpstr>
      <vt:lpstr>Sli.do</vt:lpstr>
      <vt:lpstr>Exercice – Balayage corporel</vt:lpstr>
      <vt:lpstr>Quelle est la différence entre la   la pleine conscience  et  la méditation ?</vt:lpstr>
      <vt:lpstr>Qu’est-ce que la pleine conscience? – Définitions</vt:lpstr>
      <vt:lpstr>Pourquoi la pleine conscience est si importante ?</vt:lpstr>
      <vt:lpstr>Les organisations ayant des programme de pleine conscience</vt:lpstr>
      <vt:lpstr>La pleine conscience et le leadership agile</vt:lpstr>
      <vt:lpstr>Qu’est-ce que le leadership axé sur la pleine conscience?</vt:lpstr>
      <vt:lpstr>Objectif principal du programme de DLCP</vt:lpstr>
      <vt:lpstr>Quelles compétences de leadership de changement en pleine conscience soutiennent les compétences clés en leadership ?</vt:lpstr>
      <vt:lpstr>Exercice de respiration de pleine conscience</vt:lpstr>
      <vt:lpstr>Engagement, aperçu du programme et questions fréquemment posées</vt:lpstr>
      <vt:lpstr>Carte de participation - 2022</vt:lpstr>
      <vt:lpstr>Résultats principaux - Programme en anglais 2022</vt:lpstr>
      <vt:lpstr>Témoignages sur le programme de DLCP</vt:lpstr>
      <vt:lpstr>Éléments nécessaires à la réussite du programme</vt:lpstr>
      <vt:lpstr>Pratique de la pleine conscience</vt:lpstr>
      <vt:lpstr>Liste de stratégies pour vous aider à devenir un meilleur leader du changement en pleine-conscience</vt:lpstr>
      <vt:lpstr>PowerPoint Presentation</vt:lpstr>
      <vt:lpstr>Mindfulness &amp; Change</vt:lpstr>
      <vt:lpstr>Mindfulness &amp; Change Leadership</vt:lpstr>
      <vt:lpstr>Mindfulness &amp; Transformational Change</vt:lpstr>
      <vt:lpstr>Mindfulness &amp; the Future of Work</vt:lpstr>
      <vt:lpstr>Which Mindful Change Leadership skills support the Core Competencies?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Gonzalez.Alejandro</cp:lastModifiedBy>
  <cp:revision>36</cp:revision>
  <dcterms:created xsi:type="dcterms:W3CDTF">2015-10-22T14:17:49Z</dcterms:created>
  <dcterms:modified xsi:type="dcterms:W3CDTF">2023-10-26T17:19:37Z</dcterms:modified>
</cp:coreProperties>
</file>