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 id="2147483663"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type="screen16x9"/>
  <p:notesSz cx="6858000" cy="9144000"/>
  <p:embeddedFontLst>
    <p:embeddedFont>
      <p:font typeface="Proxima Nova" panose="020B0604020202020204"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5.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ngroup.com/articles/negativity-bias-ux/"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682976c8df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g2682976c8df_2_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bc60ec1ae8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bc60ec1ae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a3601c26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50">
                <a:solidFill>
                  <a:srgbClr val="444746"/>
                </a:solidFill>
                <a:latin typeface="Roboto"/>
                <a:ea typeface="Roboto"/>
                <a:cs typeface="Roboto"/>
                <a:sym typeface="Roboto"/>
              </a:rPr>
              <a:t>We followed user-centered design principles</a:t>
            </a:r>
            <a:endParaRPr sz="1050">
              <a:solidFill>
                <a:srgbClr val="444746"/>
              </a:solidFill>
              <a:latin typeface="Roboto"/>
              <a:ea typeface="Roboto"/>
              <a:cs typeface="Roboto"/>
              <a:sym typeface="Roboto"/>
            </a:endParaRPr>
          </a:p>
          <a:p>
            <a:pPr marL="0" lvl="0" indent="0" algn="l" rtl="0">
              <a:spcBef>
                <a:spcPts val="0"/>
              </a:spcBef>
              <a:spcAft>
                <a:spcPts val="0"/>
              </a:spcAft>
              <a:buNone/>
            </a:pP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User centered design process:</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do some research to understand needs</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iteratively design a prototype</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do some usability testing</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get something live as soon as it's good</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have a robust monitoring in place</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do continuous improvement</a:t>
            </a:r>
            <a:endParaRPr>
              <a:solidFill>
                <a:schemeClr val="dk1"/>
              </a:solidFill>
            </a:endParaRPr>
          </a:p>
          <a:p>
            <a:pPr marL="0" lvl="0" indent="0" algn="l" rtl="0">
              <a:spcBef>
                <a:spcPts val="0"/>
              </a:spcBef>
              <a:spcAft>
                <a:spcPts val="0"/>
              </a:spcAft>
              <a:buNone/>
            </a:pPr>
            <a:endParaRPr/>
          </a:p>
        </p:txBody>
      </p:sp>
      <p:sp>
        <p:nvSpPr>
          <p:cNvPr id="139" name="Google Shape;139;g26a3601c264_3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a35488bf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worked and are working in multiple phases. We just closed out Phase 1 and into Phase 2.</a:t>
            </a:r>
            <a:endParaRPr/>
          </a:p>
          <a:p>
            <a:pPr marL="0" lvl="0" indent="0" algn="l" rtl="0">
              <a:spcBef>
                <a:spcPts val="0"/>
              </a:spcBef>
              <a:spcAft>
                <a:spcPts val="0"/>
              </a:spcAft>
              <a:buNone/>
            </a:pPr>
            <a:endParaRPr/>
          </a:p>
          <a:p>
            <a:pPr marL="0" lvl="0" indent="0" algn="l" rtl="0">
              <a:spcBef>
                <a:spcPts val="0"/>
              </a:spcBef>
              <a:spcAft>
                <a:spcPts val="0"/>
              </a:spcAft>
              <a:buNone/>
            </a:pPr>
            <a:r>
              <a:rPr lang="en"/>
              <a:t>When starting the development we identified what should be our MVP.</a:t>
            </a:r>
            <a:endParaRPr/>
          </a:p>
          <a:p>
            <a:pPr marL="457200" lvl="0" indent="-298450" algn="l" rtl="0">
              <a:spcBef>
                <a:spcPts val="0"/>
              </a:spcBef>
              <a:spcAft>
                <a:spcPts val="0"/>
              </a:spcAft>
              <a:buSzPts val="1100"/>
              <a:buChar char="-"/>
            </a:pPr>
            <a:r>
              <a:rPr lang="en"/>
              <a:t>Limited amount of questions, we want users to get to a result quickly. The questions should be intuitive.</a:t>
            </a:r>
            <a:endParaRPr/>
          </a:p>
          <a:p>
            <a:pPr marL="914400" lvl="1" indent="-298450" algn="l" rtl="0">
              <a:spcBef>
                <a:spcPts val="0"/>
              </a:spcBef>
              <a:spcAft>
                <a:spcPts val="0"/>
              </a:spcAft>
              <a:buSzPts val="1100"/>
              <a:buChar char="-"/>
            </a:pPr>
            <a:r>
              <a:rPr lang="en"/>
              <a:t>We tested many different lines of questions, what made more sense, where were users getting lost..</a:t>
            </a:r>
            <a:endParaRPr/>
          </a:p>
          <a:p>
            <a:pPr marL="457200" lvl="0" indent="-298450" algn="l" rtl="0">
              <a:spcBef>
                <a:spcPts val="0"/>
              </a:spcBef>
              <a:spcAft>
                <a:spcPts val="0"/>
              </a:spcAft>
              <a:buSzPts val="1100"/>
              <a:buChar char="-"/>
            </a:pPr>
            <a:r>
              <a:rPr lang="en"/>
              <a:t>All requirements? Just a few? What is the right amount</a:t>
            </a:r>
            <a:endParaRPr/>
          </a:p>
          <a:p>
            <a:pPr marL="457200" lvl="0" indent="-298450" algn="l" rtl="0">
              <a:spcBef>
                <a:spcPts val="0"/>
              </a:spcBef>
              <a:spcAft>
                <a:spcPts val="0"/>
              </a:spcAft>
              <a:buSzPts val="1100"/>
              <a:buChar char="-"/>
            </a:pPr>
            <a:r>
              <a:rPr lang="en"/>
              <a:t>Important that it’s easy to maintain. Something that can keep up with changing policies.</a:t>
            </a:r>
            <a:endParaRPr/>
          </a:p>
          <a:p>
            <a:pPr marL="457200" lvl="0" indent="-298450" algn="l" rtl="0">
              <a:spcBef>
                <a:spcPts val="0"/>
              </a:spcBef>
              <a:spcAft>
                <a:spcPts val="0"/>
              </a:spcAft>
              <a:buSzPts val="1100"/>
              <a:buChar char="-"/>
            </a:pPr>
            <a:r>
              <a:rPr lang="en"/>
              <a:t>It can’t look like a normal tool, it also needed to look nice and attractive.</a:t>
            </a:r>
            <a:endParaRPr/>
          </a:p>
          <a:p>
            <a:pPr marL="0" lvl="0" indent="0" algn="l" rtl="0">
              <a:spcBef>
                <a:spcPts val="0"/>
              </a:spcBef>
              <a:spcAft>
                <a:spcPts val="0"/>
              </a:spcAft>
              <a:buNone/>
            </a:pPr>
            <a:endParaRPr/>
          </a:p>
          <a:p>
            <a:pPr marL="0" lvl="0" indent="0" algn="l" rtl="0">
              <a:spcBef>
                <a:spcPts val="0"/>
              </a:spcBef>
              <a:spcAft>
                <a:spcPts val="0"/>
              </a:spcAft>
              <a:buNone/>
            </a:pPr>
            <a:r>
              <a:rPr lang="en"/>
              <a:t>From early development, we followed user centered design principles. And we kept a mobile first approach. Overall 65% of our users are on mobile, it needs to perform well. But 50/50 on the tool </a:t>
            </a:r>
            <a:endParaRPr/>
          </a:p>
        </p:txBody>
      </p:sp>
      <p:sp>
        <p:nvSpPr>
          <p:cNvPr id="162" name="Google Shape;162;g26a35488bf8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6a35488b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of the things we did for mobile first is to simply remove the images, and reduce some of the font sizes, spacing to increase the real estate</a:t>
            </a:r>
            <a:endParaRPr/>
          </a:p>
        </p:txBody>
      </p:sp>
      <p:sp>
        <p:nvSpPr>
          <p:cNvPr id="172" name="Google Shape;172;g26a35488bf8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c60ec1ae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wanted to be realistic with what we could achieve for phase 1 - but what were some nice to have ideas that we could possibly implement time permitting. </a:t>
            </a:r>
            <a:endParaRPr/>
          </a:p>
          <a:p>
            <a:pPr marL="0" lvl="0" indent="0" algn="l" rtl="0">
              <a:spcBef>
                <a:spcPts val="0"/>
              </a:spcBef>
              <a:spcAft>
                <a:spcPts val="0"/>
              </a:spcAft>
              <a:buNone/>
            </a:pPr>
            <a:endParaRPr/>
          </a:p>
          <a:p>
            <a:pPr marL="0" lvl="0" indent="0" algn="l" rtl="0">
              <a:spcBef>
                <a:spcPts val="0"/>
              </a:spcBef>
              <a:spcAft>
                <a:spcPts val="0"/>
              </a:spcAft>
              <a:buNone/>
            </a:pPr>
            <a:r>
              <a:rPr lang="en"/>
              <a:t>It was important to test early - how well is it actually doing before we get too far into it.</a:t>
            </a:r>
            <a:endParaRPr/>
          </a:p>
          <a:p>
            <a:pPr marL="0" lvl="0" indent="0" algn="l" rtl="0">
              <a:spcBef>
                <a:spcPts val="0"/>
              </a:spcBef>
              <a:spcAft>
                <a:spcPts val="0"/>
              </a:spcAft>
              <a:buNone/>
            </a:pPr>
            <a:endParaRPr/>
          </a:p>
          <a:p>
            <a:pPr marL="0" lvl="0" indent="0" algn="l" rtl="0">
              <a:spcBef>
                <a:spcPts val="0"/>
              </a:spcBef>
              <a:spcAft>
                <a:spcPts val="0"/>
              </a:spcAft>
              <a:buNone/>
            </a:pPr>
            <a:r>
              <a:rPr lang="en"/>
              <a:t>But also, what can we improve on - that aren’t major issues - found in user testing? From testing we noticed that the first question wasn’t performing well, we made that our focus. With the MVP more or less finalized, we could continue to improve on the design, finess the writing and get stakeholders involved early for feedback and update the content as needed.</a:t>
            </a:r>
            <a:endParaRPr/>
          </a:p>
        </p:txBody>
      </p:sp>
      <p:sp>
        <p:nvSpPr>
          <p:cNvPr id="183" name="Google Shape;183;g2bc60ec1ae8_0_2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bc60ec1ae8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Overall, participants understood the purpose of the tool well and found it to be useful when they were able to populate relevant programs to their situation. Though, participants had particular difficulty in answering the first question - “What do you want to do in Canada?”, due to the ambiguity of the options such as “Come to live permanently”. On the results page, participants were able to use the information presented to determine initial eligibility while still understanding that the tool was not comprehensive with all requirements. Participants continued to the links provided for further eligibility information and to start applications. Other areas where participants faced difficulties included filtering, and using on-page navigation to start over.</a:t>
            </a:r>
            <a:endParaRPr/>
          </a:p>
        </p:txBody>
      </p:sp>
      <p:sp>
        <p:nvSpPr>
          <p:cNvPr id="193" name="Google Shape;193;g2bc60ec1ae8_0_1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6a35488bf8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was no issues with navigation but there was confusion around the first question. We originally had the work permanently question flow under “Come to live permanently”. It was unclear if work would be under that branch.</a:t>
            </a:r>
            <a:endParaRPr/>
          </a:p>
          <a:p>
            <a:pPr marL="0" lvl="0" indent="0" algn="l" rtl="0">
              <a:spcBef>
                <a:spcPts val="0"/>
              </a:spcBef>
              <a:spcAft>
                <a:spcPts val="0"/>
              </a:spcAft>
              <a:buNone/>
            </a:pPr>
            <a:endParaRPr/>
          </a:p>
          <a:p>
            <a:pPr marL="0" lvl="0" indent="0" algn="l" rtl="0">
              <a:spcBef>
                <a:spcPts val="0"/>
              </a:spcBef>
              <a:spcAft>
                <a:spcPts val="0"/>
              </a:spcAft>
              <a:buNone/>
            </a:pPr>
            <a:r>
              <a:rPr lang="en"/>
              <a:t>We originally had filters on the result screen, but they weren’t obvious for the users, we ultimately decided to remove that feature. </a:t>
            </a:r>
            <a:endParaRPr/>
          </a:p>
          <a:p>
            <a:pPr marL="0" lvl="0" indent="0" algn="l" rtl="0">
              <a:spcBef>
                <a:spcPts val="0"/>
              </a:spcBef>
              <a:spcAft>
                <a:spcPts val="0"/>
              </a:spcAft>
              <a:buNone/>
            </a:pPr>
            <a:endParaRPr/>
          </a:p>
          <a:p>
            <a:pPr marL="0" lvl="0" indent="0" algn="l" rtl="0">
              <a:spcBef>
                <a:spcPts val="0"/>
              </a:spcBef>
              <a:spcAft>
                <a:spcPts val="0"/>
              </a:spcAft>
              <a:buNone/>
            </a:pPr>
            <a:r>
              <a:rPr lang="en"/>
              <a:t>Users stated that it wasn’t all eligibility requirements, but some did think that the few items would determine eligibility. Changed the wording of requirement heading and button leading to H2A.</a:t>
            </a:r>
            <a:endParaRPr/>
          </a:p>
          <a:p>
            <a:pPr marL="0" lvl="0" indent="0" algn="l" rtl="0">
              <a:spcBef>
                <a:spcPts val="0"/>
              </a:spcBef>
              <a:spcAft>
                <a:spcPts val="0"/>
              </a:spcAft>
              <a:buNone/>
            </a:pPr>
            <a:endParaRPr/>
          </a:p>
          <a:p>
            <a:pPr marL="0" lvl="0" indent="0" algn="l" rtl="0">
              <a:spcBef>
                <a:spcPts val="0"/>
              </a:spcBef>
              <a:spcAft>
                <a:spcPts val="0"/>
              </a:spcAft>
              <a:buNone/>
            </a:pPr>
            <a:r>
              <a:rPr lang="en"/>
              <a:t>For the controls, users weren’t finding the start over button. Easily fixed by changing the colour.</a:t>
            </a:r>
            <a:endParaRPr/>
          </a:p>
          <a:p>
            <a:pPr marL="0" lvl="0" indent="0" algn="l" rtl="0">
              <a:spcBef>
                <a:spcPts val="0"/>
              </a:spcBef>
              <a:spcAft>
                <a:spcPts val="0"/>
              </a:spcAft>
              <a:buNone/>
            </a:pPr>
            <a:endParaRPr/>
          </a:p>
        </p:txBody>
      </p:sp>
      <p:sp>
        <p:nvSpPr>
          <p:cNvPr id="203" name="Google Shape;203;g26a35488bf8_0_4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bc60ec1ae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with the tool ready to go, we prepared for a soft launch.</a:t>
            </a:r>
            <a:endParaRPr/>
          </a:p>
          <a:p>
            <a:pPr marL="0" lvl="0" indent="0" algn="l" rtl="0">
              <a:spcBef>
                <a:spcPts val="0"/>
              </a:spcBef>
              <a:spcAft>
                <a:spcPts val="0"/>
              </a:spcAft>
              <a:buNone/>
            </a:pPr>
            <a:br>
              <a:rPr lang="en"/>
            </a:br>
            <a:r>
              <a:rPr lang="en"/>
              <a:t>We identified the key pages the tool should be promoted on, the main line of business topic pages. Immigrate to Canada, Visit canada, Work in Canada, Study, Sponsorship.. </a:t>
            </a:r>
            <a:endParaRPr/>
          </a:p>
          <a:p>
            <a:pPr marL="0" lvl="0" indent="0" algn="l" rtl="0">
              <a:spcBef>
                <a:spcPts val="0"/>
              </a:spcBef>
              <a:spcAft>
                <a:spcPts val="0"/>
              </a:spcAft>
              <a:buNone/>
            </a:pPr>
            <a:endParaRPr/>
          </a:p>
          <a:p>
            <a:pPr marL="0" lvl="0" indent="0" algn="l" rtl="0">
              <a:spcBef>
                <a:spcPts val="0"/>
              </a:spcBef>
              <a:spcAft>
                <a:spcPts val="0"/>
              </a:spcAft>
              <a:buNone/>
            </a:pPr>
            <a:r>
              <a:rPr lang="en"/>
              <a:t>Then the approvals - which is really what took the most time in order to launch - but not because of required changes, just the nature of a busy directorate.</a:t>
            </a:r>
            <a:endParaRPr/>
          </a:p>
          <a:p>
            <a:pPr marL="0" lvl="0" indent="0" algn="l" rtl="0">
              <a:spcBef>
                <a:spcPts val="0"/>
              </a:spcBef>
              <a:spcAft>
                <a:spcPts val="0"/>
              </a:spcAft>
              <a:buNone/>
            </a:pPr>
            <a:endParaRPr/>
          </a:p>
          <a:p>
            <a:pPr marL="0" lvl="0" indent="0" algn="l" rtl="0">
              <a:spcBef>
                <a:spcPts val="0"/>
              </a:spcBef>
              <a:spcAft>
                <a:spcPts val="0"/>
              </a:spcAft>
              <a:buNone/>
            </a:pPr>
            <a:r>
              <a:rPr lang="en"/>
              <a:t>Which would get us enough traffic to start measuring and monitoring how it’s doing. We did weekly monitoring, and every week add it to another page, and another until we were in full launch.</a:t>
            </a:r>
            <a:endParaRPr/>
          </a:p>
          <a:p>
            <a:pPr marL="0" lvl="0" indent="0" algn="l" rtl="0">
              <a:spcBef>
                <a:spcPts val="0"/>
              </a:spcBef>
              <a:spcAft>
                <a:spcPts val="0"/>
              </a:spcAft>
              <a:buNone/>
            </a:pPr>
            <a:endParaRPr/>
          </a:p>
          <a:p>
            <a:pPr marL="0" lvl="0" indent="0" algn="l" rtl="0">
              <a:spcBef>
                <a:spcPts val="0"/>
              </a:spcBef>
              <a:spcAft>
                <a:spcPts val="0"/>
              </a:spcAft>
              <a:buNone/>
            </a:pPr>
            <a:r>
              <a:rPr lang="en"/>
              <a:t>This allowed us time to pause should there be any major issues. Thankfully we got overwhelming positive feedback.</a:t>
            </a:r>
            <a:endParaRPr/>
          </a:p>
        </p:txBody>
      </p:sp>
      <p:sp>
        <p:nvSpPr>
          <p:cNvPr id="213" name="Google Shape;213;g2bc60ec1ae8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bc60ec1ae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353744"/>
                </a:solidFill>
                <a:latin typeface="Proxima Nova"/>
                <a:ea typeface="Proxima Nova"/>
                <a:cs typeface="Proxima Nova"/>
                <a:sym typeface="Proxima Nova"/>
              </a:rPr>
              <a:t>All quantitative measures suggest a smooth experience: about 500 clients filled out our survey (the SUPR-Q validated UX questionnaire) and reported an overall score of 3.7/5, where 5 is “Completely agree”. This score is quite high for a user feedback mechanism - </a:t>
            </a:r>
            <a:r>
              <a:rPr lang="en" u="sng">
                <a:solidFill>
                  <a:srgbClr val="1155CC"/>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negative experiences greatly impact feedback</a:t>
            </a:r>
            <a:r>
              <a:rPr lang="en">
                <a:solidFill>
                  <a:srgbClr val="353744"/>
                </a:solidFill>
                <a:latin typeface="Proxima Nova"/>
                <a:ea typeface="Proxima Nova"/>
                <a:cs typeface="Proxima Nova"/>
                <a:sym typeface="Proxima Nova"/>
              </a:rPr>
              <a:t>. Therefore, if there were significant issues with the tool, we would expect a much lower score on this survey. </a:t>
            </a:r>
            <a:endParaRPr>
              <a:solidFill>
                <a:srgbClr val="353744"/>
              </a:solidFill>
              <a:latin typeface="Proxima Nova"/>
              <a:ea typeface="Proxima Nova"/>
              <a:cs typeface="Proxima Nova"/>
              <a:sym typeface="Proxima Nova"/>
            </a:endParaRPr>
          </a:p>
          <a:p>
            <a:pPr marL="0" lvl="0" indent="0" algn="l" rtl="0">
              <a:spcBef>
                <a:spcPts val="1600"/>
              </a:spcBef>
              <a:spcAft>
                <a:spcPts val="0"/>
              </a:spcAft>
              <a:buNone/>
            </a:pPr>
            <a:r>
              <a:rPr lang="en">
                <a:solidFill>
                  <a:srgbClr val="353744"/>
                </a:solidFill>
                <a:latin typeface="Proxima Nova"/>
                <a:ea typeface="Proxima Nova"/>
                <a:cs typeface="Proxima Nova"/>
                <a:sym typeface="Proxima Nova"/>
              </a:rPr>
              <a:t>PFT = Praise, constructive feedback, personal situation, looking for other pathways not inthe tool</a:t>
            </a:r>
            <a:endParaRPr>
              <a:solidFill>
                <a:srgbClr val="353744"/>
              </a:solidFill>
              <a:latin typeface="Proxima Nova"/>
              <a:ea typeface="Proxima Nova"/>
              <a:cs typeface="Proxima Nova"/>
              <a:sym typeface="Proxima Nova"/>
            </a:endParaRPr>
          </a:p>
          <a:p>
            <a:pPr marL="0" lvl="0" indent="0" algn="l" rtl="0">
              <a:spcBef>
                <a:spcPts val="1600"/>
              </a:spcBef>
              <a:spcAft>
                <a:spcPts val="0"/>
              </a:spcAft>
              <a:buNone/>
            </a:pPr>
            <a:r>
              <a:rPr lang="en">
                <a:solidFill>
                  <a:srgbClr val="353744"/>
                </a:solidFill>
                <a:latin typeface="Proxima Nova"/>
                <a:ea typeface="Proxima Nova"/>
                <a:cs typeface="Proxima Nova"/>
                <a:sym typeface="Proxima Nova"/>
              </a:rPr>
              <a:t>We have an analytics dashboard tracking visits, participation rates, # of users getting to a result and to the detail program page. As well as indicators of confusion, drop-off points.</a:t>
            </a:r>
            <a:endParaRPr>
              <a:solidFill>
                <a:srgbClr val="353744"/>
              </a:solidFill>
              <a:latin typeface="Proxima Nova"/>
              <a:ea typeface="Proxima Nova"/>
              <a:cs typeface="Proxima Nova"/>
              <a:sym typeface="Proxima Nova"/>
            </a:endParaRPr>
          </a:p>
          <a:p>
            <a:pPr marL="0" lvl="0" indent="0" algn="l" rtl="0">
              <a:spcBef>
                <a:spcPts val="1600"/>
              </a:spcBef>
              <a:spcAft>
                <a:spcPts val="0"/>
              </a:spcAft>
              <a:buNone/>
            </a:pPr>
            <a:r>
              <a:rPr lang="en">
                <a:solidFill>
                  <a:srgbClr val="353744"/>
                </a:solidFill>
                <a:latin typeface="Proxima Nova"/>
                <a:ea typeface="Proxima Nova"/>
                <a:cs typeface="Proxima Nova"/>
                <a:sym typeface="Proxima Nova"/>
              </a:rPr>
              <a:t>Every week since launch, we performed a scan of social media sites and key immigration discussion forums online to observe any mention or reaction to the tool. For the first few weeks of the Live Beta (tool promoted on low-traffic pages), the Explore tool received no significant online attention. </a:t>
            </a:r>
            <a:endParaRPr>
              <a:solidFill>
                <a:srgbClr val="353744"/>
              </a:solidFill>
              <a:latin typeface="Proxima Nova"/>
              <a:ea typeface="Proxima Nova"/>
              <a:cs typeface="Proxima Nova"/>
              <a:sym typeface="Proxima Nova"/>
            </a:endParaRPr>
          </a:p>
          <a:p>
            <a:pPr marL="0" lvl="0" indent="0" algn="l" rtl="0">
              <a:lnSpc>
                <a:spcPct val="115000"/>
              </a:lnSpc>
              <a:spcBef>
                <a:spcPts val="1600"/>
              </a:spcBef>
              <a:spcAft>
                <a:spcPts val="0"/>
              </a:spcAft>
              <a:buNone/>
            </a:pPr>
            <a:r>
              <a:rPr lang="en">
                <a:solidFill>
                  <a:srgbClr val="353744"/>
                </a:solidFill>
                <a:latin typeface="Proxima Nova"/>
                <a:ea typeface="Proxima Nova"/>
                <a:cs typeface="Proxima Nova"/>
                <a:sym typeface="Proxima Nova"/>
              </a:rPr>
              <a:t>However, once the Live Beta ended, and wider promotion began, we noticed an uptick of posts involving the tool. Notably, many immigration organizations began sharing the tool once it was formally posted by IRCC social media accounts.</a:t>
            </a:r>
            <a:endParaRPr>
              <a:solidFill>
                <a:srgbClr val="353744"/>
              </a:solidFill>
              <a:latin typeface="Proxima Nova"/>
              <a:ea typeface="Proxima Nova"/>
              <a:cs typeface="Proxima Nova"/>
              <a:sym typeface="Proxima Nova"/>
            </a:endParaRPr>
          </a:p>
          <a:p>
            <a:pPr marL="0" lvl="0" indent="0" algn="l" rtl="0">
              <a:lnSpc>
                <a:spcPct val="115000"/>
              </a:lnSpc>
              <a:spcBef>
                <a:spcPts val="1600"/>
              </a:spcBef>
              <a:spcAft>
                <a:spcPts val="0"/>
              </a:spcAft>
              <a:buNone/>
            </a:pPr>
            <a:endParaRPr>
              <a:solidFill>
                <a:srgbClr val="353744"/>
              </a:solidFill>
              <a:latin typeface="Proxima Nova"/>
              <a:ea typeface="Proxima Nova"/>
              <a:cs typeface="Proxima Nova"/>
              <a:sym typeface="Proxima Nova"/>
            </a:endParaRPr>
          </a:p>
          <a:p>
            <a:pPr marL="0" lvl="0" indent="0" algn="l" rtl="0">
              <a:lnSpc>
                <a:spcPct val="115000"/>
              </a:lnSpc>
              <a:spcBef>
                <a:spcPts val="1600"/>
              </a:spcBef>
              <a:spcAft>
                <a:spcPts val="0"/>
              </a:spcAft>
              <a:buNone/>
            </a:pPr>
            <a:endParaRPr>
              <a:solidFill>
                <a:srgbClr val="353744"/>
              </a:solidFill>
              <a:latin typeface="Proxima Nova"/>
              <a:ea typeface="Proxima Nova"/>
              <a:cs typeface="Proxima Nova"/>
              <a:sym typeface="Proxima Nova"/>
            </a:endParaRPr>
          </a:p>
          <a:p>
            <a:pPr marL="0" lvl="0" indent="0" algn="l" rtl="0">
              <a:spcBef>
                <a:spcPts val="1600"/>
              </a:spcBef>
              <a:spcAft>
                <a:spcPts val="1600"/>
              </a:spcAft>
              <a:buClr>
                <a:schemeClr val="dk1"/>
              </a:buClr>
              <a:buSzPts val="1100"/>
              <a:buFont typeface="Arial"/>
              <a:buNone/>
            </a:pPr>
            <a:endParaRPr>
              <a:solidFill>
                <a:srgbClr val="353744"/>
              </a:solidFill>
              <a:latin typeface="Proxima Nova"/>
              <a:ea typeface="Proxima Nova"/>
              <a:cs typeface="Proxima Nova"/>
              <a:sym typeface="Proxima Nova"/>
            </a:endParaRPr>
          </a:p>
        </p:txBody>
      </p:sp>
      <p:sp>
        <p:nvSpPr>
          <p:cNvPr id="223" name="Google Shape;223;g2bc60ec1ae8_0_1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bc60ec1ae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353744"/>
                </a:solidFill>
                <a:latin typeface="Proxima Nova"/>
                <a:ea typeface="Proxima Nova"/>
                <a:cs typeface="Proxima Nova"/>
                <a:sym typeface="Proxima Nova"/>
              </a:rPr>
              <a:t>Since the gradual launch, it’s been viewed almost 164k times, a high percentage of users getting to a result, and going to a program page.</a:t>
            </a:r>
            <a:endParaRPr>
              <a:solidFill>
                <a:srgbClr val="353744"/>
              </a:solidFill>
              <a:latin typeface="Proxima Nova"/>
              <a:ea typeface="Proxima Nova"/>
              <a:cs typeface="Proxima Nova"/>
              <a:sym typeface="Proxima Nova"/>
            </a:endParaRPr>
          </a:p>
        </p:txBody>
      </p:sp>
      <p:sp>
        <p:nvSpPr>
          <p:cNvPr id="233" name="Google Shape;233;g2bc60ec1ae8_0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bcfa9c5de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Catalina: user research and review</a:t>
            </a:r>
            <a:endParaRPr/>
          </a:p>
          <a:p>
            <a:pPr marL="0" lvl="0" indent="0" algn="l" rtl="0">
              <a:spcBef>
                <a:spcPts val="0"/>
              </a:spcBef>
              <a:spcAft>
                <a:spcPts val="0"/>
              </a:spcAft>
              <a:buNone/>
            </a:pPr>
            <a:r>
              <a:rPr lang="en"/>
              <a:t>Marianne: Analytics dashboard, review</a:t>
            </a:r>
            <a:endParaRPr/>
          </a:p>
          <a:p>
            <a:pPr marL="0" lvl="0" indent="0" algn="l" rtl="0">
              <a:spcBef>
                <a:spcPts val="0"/>
              </a:spcBef>
              <a:spcAft>
                <a:spcPts val="0"/>
              </a:spcAft>
              <a:buNone/>
            </a:pPr>
            <a:r>
              <a:rPr lang="en"/>
              <a:t>Ini: monitoring, environmental scans</a:t>
            </a:r>
            <a:endParaRPr/>
          </a:p>
          <a:p>
            <a:pPr marL="0" lvl="0" indent="0" algn="l" rtl="0">
              <a:spcBef>
                <a:spcPts val="0"/>
              </a:spcBef>
              <a:spcAft>
                <a:spcPts val="0"/>
              </a:spcAft>
              <a:buNone/>
            </a:pPr>
            <a:r>
              <a:rPr lang="en"/>
              <a:t>Ramanpreet: result updates</a:t>
            </a:r>
            <a:endParaRPr/>
          </a:p>
        </p:txBody>
      </p:sp>
      <p:sp>
        <p:nvSpPr>
          <p:cNvPr id="71" name="Google Shape;71;g2bcfa9c5dec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6a35488bf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353744"/>
                </a:solidFill>
                <a:latin typeface="Proxima Nova"/>
                <a:ea typeface="Proxima Nova"/>
                <a:cs typeface="Proxima Nova"/>
                <a:sym typeface="Proxima Nova"/>
              </a:rPr>
              <a:t>From our monitoring reports, we can see the increase in visits since launch and how it’s keeping a steady pace in performance.</a:t>
            </a:r>
            <a:endParaRPr>
              <a:solidFill>
                <a:srgbClr val="353744"/>
              </a:solidFill>
              <a:latin typeface="Proxima Nova"/>
              <a:ea typeface="Proxima Nova"/>
              <a:cs typeface="Proxima Nova"/>
              <a:sym typeface="Proxima Nova"/>
            </a:endParaRPr>
          </a:p>
        </p:txBody>
      </p:sp>
      <p:sp>
        <p:nvSpPr>
          <p:cNvPr id="243" name="Google Shape;243;g26a35488bf8_0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c60ec1ae8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Phase 1 behind us, we are now in Phase 2. </a:t>
            </a:r>
            <a:endParaRPr/>
          </a:p>
          <a:p>
            <a:pPr marL="0" lvl="0" indent="0" algn="l" rtl="0">
              <a:spcBef>
                <a:spcPts val="0"/>
              </a:spcBef>
              <a:spcAft>
                <a:spcPts val="0"/>
              </a:spcAft>
              <a:buNone/>
            </a:pPr>
            <a:endParaRPr/>
          </a:p>
          <a:p>
            <a:pPr marL="0" lvl="0" indent="0" algn="l" rtl="0">
              <a:spcBef>
                <a:spcPts val="0"/>
              </a:spcBef>
              <a:spcAft>
                <a:spcPts val="0"/>
              </a:spcAft>
              <a:buNone/>
            </a:pPr>
            <a:r>
              <a:rPr lang="en"/>
              <a:t>For this phase, we looked back at what would have been some nice to haves that we identified at the start of the process. Were they still needed? Are users mentioning anything about it? Looking for that kind of feature?</a:t>
            </a:r>
            <a:endParaRPr/>
          </a:p>
          <a:p>
            <a:pPr marL="0" lvl="0" indent="0" algn="l" rtl="0">
              <a:spcBef>
                <a:spcPts val="0"/>
              </a:spcBef>
              <a:spcAft>
                <a:spcPts val="0"/>
              </a:spcAft>
              <a:buNone/>
            </a:pPr>
            <a:endParaRPr/>
          </a:p>
          <a:p>
            <a:pPr marL="0" lvl="0" indent="0" algn="l" rtl="0">
              <a:spcBef>
                <a:spcPts val="0"/>
              </a:spcBef>
              <a:spcAft>
                <a:spcPts val="0"/>
              </a:spcAft>
              <a:buNone/>
            </a:pPr>
            <a:r>
              <a:rPr lang="en"/>
              <a:t>And what can we do to improve based on the the user feedback.</a:t>
            </a:r>
            <a:endParaRPr/>
          </a:p>
          <a:p>
            <a:pPr marL="0" lvl="0" indent="0" algn="l" rtl="0">
              <a:spcBef>
                <a:spcPts val="0"/>
              </a:spcBef>
              <a:spcAft>
                <a:spcPts val="0"/>
              </a:spcAft>
              <a:buNone/>
            </a:pPr>
            <a:endParaRPr/>
          </a:p>
          <a:p>
            <a:pPr marL="0" lvl="0" indent="0" algn="l" rtl="0">
              <a:spcBef>
                <a:spcPts val="0"/>
              </a:spcBef>
              <a:spcAft>
                <a:spcPts val="0"/>
              </a:spcAft>
              <a:buNone/>
            </a:pPr>
            <a:r>
              <a:rPr lang="en"/>
              <a:t>We identified early on that there was one flow that came to quite a lot of results, 19. We are now reviewing the logic, which is just a simple decision tree, and how we can add 1 question to bring it down to 5 results or less.</a:t>
            </a:r>
            <a:endParaRPr/>
          </a:p>
          <a:p>
            <a:pPr marL="0" lvl="0" indent="0" algn="l" rtl="0">
              <a:spcBef>
                <a:spcPts val="0"/>
              </a:spcBef>
              <a:spcAft>
                <a:spcPts val="0"/>
              </a:spcAft>
              <a:buNone/>
            </a:pPr>
            <a:endParaRPr/>
          </a:p>
          <a:p>
            <a:pPr marL="0" lvl="0" indent="0" algn="l" rtl="0">
              <a:spcBef>
                <a:spcPts val="0"/>
              </a:spcBef>
              <a:spcAft>
                <a:spcPts val="0"/>
              </a:spcAft>
              <a:buNone/>
            </a:pPr>
            <a:r>
              <a:rPr lang="en"/>
              <a:t>We are also looking at features that aren’t being used as much, what can we do to improve it? Analytics is showing users not really using the “You told us” section, would modify it help users, or not? Is it relevant for such a short tool?</a:t>
            </a:r>
            <a:endParaRPr/>
          </a:p>
          <a:p>
            <a:pPr marL="0" lvl="0" indent="0" algn="l" rtl="0">
              <a:spcBef>
                <a:spcPts val="0"/>
              </a:spcBef>
              <a:spcAft>
                <a:spcPts val="0"/>
              </a:spcAft>
              <a:buNone/>
            </a:pPr>
            <a:endParaRPr/>
          </a:p>
          <a:p>
            <a:pPr marL="0" lvl="0" indent="0" algn="l" rtl="0">
              <a:spcBef>
                <a:spcPts val="0"/>
              </a:spcBef>
              <a:spcAft>
                <a:spcPts val="0"/>
              </a:spcAft>
              <a:buNone/>
            </a:pPr>
            <a:r>
              <a:rPr lang="en"/>
              <a:t>And what can we do to gain more real-estate on mobile.</a:t>
            </a:r>
            <a:endParaRPr/>
          </a:p>
        </p:txBody>
      </p:sp>
      <p:sp>
        <p:nvSpPr>
          <p:cNvPr id="253" name="Google Shape;253;g2bc60ec1ae8_0_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bc60ec1ae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us, the key to our success was how we kept everything simple.</a:t>
            </a:r>
            <a:endParaRPr/>
          </a:p>
          <a:p>
            <a:pPr marL="0" lvl="0" indent="0" algn="l" rtl="0">
              <a:spcBef>
                <a:spcPts val="0"/>
              </a:spcBef>
              <a:spcAft>
                <a:spcPts val="0"/>
              </a:spcAft>
              <a:buNone/>
            </a:pPr>
            <a:endParaRPr/>
          </a:p>
          <a:p>
            <a:pPr marL="0" lvl="0" indent="0" algn="l" rtl="0">
              <a:spcBef>
                <a:spcPts val="0"/>
              </a:spcBef>
              <a:spcAft>
                <a:spcPts val="0"/>
              </a:spcAft>
              <a:buNone/>
            </a:pPr>
            <a:r>
              <a:rPr lang="en"/>
              <a:t>We’re a relatively small team of in-house experts in design, content writing and tech. It was invaluable to the success of the tool to have access to experts within the team. Especially someone more technical who could develop alongside the design process.</a:t>
            </a:r>
            <a:endParaRPr/>
          </a:p>
          <a:p>
            <a:pPr marL="0" lvl="0" indent="0" algn="l" rtl="0">
              <a:spcBef>
                <a:spcPts val="0"/>
              </a:spcBef>
              <a:spcAft>
                <a:spcPts val="0"/>
              </a:spcAft>
              <a:buNone/>
            </a:pPr>
            <a:endParaRPr/>
          </a:p>
          <a:p>
            <a:pPr marL="0" lvl="0" indent="0" algn="l" rtl="0">
              <a:spcBef>
                <a:spcPts val="0"/>
              </a:spcBef>
              <a:spcAft>
                <a:spcPts val="0"/>
              </a:spcAft>
              <a:buNone/>
            </a:pPr>
            <a:r>
              <a:rPr lang="en"/>
              <a:t>We collaborated early on with advisors, business clients, to get their input and feedback and ensure accuracy. Not just the result but are their programs well situated within the logic?</a:t>
            </a:r>
            <a:endParaRPr/>
          </a:p>
          <a:p>
            <a:pPr marL="0" lvl="0" indent="0" algn="l" rtl="0">
              <a:spcBef>
                <a:spcPts val="0"/>
              </a:spcBef>
              <a:spcAft>
                <a:spcPts val="0"/>
              </a:spcAft>
              <a:buNone/>
            </a:pPr>
            <a:endParaRPr/>
          </a:p>
          <a:p>
            <a:pPr marL="0" lvl="0" indent="0" algn="l" rtl="0">
              <a:spcBef>
                <a:spcPts val="0"/>
              </a:spcBef>
              <a:spcAft>
                <a:spcPts val="0"/>
              </a:spcAft>
              <a:buNone/>
            </a:pPr>
            <a:r>
              <a:rPr lang="en"/>
              <a:t>We used a simple design, in just HTML or Javascript, utilizing JSON for information that is updated regularly (fees and PT), so it is easy and quick to maintain.</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User centered design process:</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do some research to understand needs</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iteratively design a prototype</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do some usability testing</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get something live as soon as it's good</a:t>
            </a:r>
            <a:endParaRPr sz="1050">
              <a:solidFill>
                <a:srgbClr val="444746"/>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050">
                <a:solidFill>
                  <a:srgbClr val="444746"/>
                </a:solidFill>
                <a:latin typeface="Roboto"/>
                <a:ea typeface="Roboto"/>
                <a:cs typeface="Roboto"/>
                <a:sym typeface="Roboto"/>
              </a:rPr>
              <a:t>- have a robust monitoring in place</a:t>
            </a:r>
            <a:endParaRPr sz="1050">
              <a:solidFill>
                <a:srgbClr val="444746"/>
              </a:solidFill>
              <a:latin typeface="Roboto"/>
              <a:ea typeface="Roboto"/>
              <a:cs typeface="Roboto"/>
              <a:sym typeface="Roboto"/>
            </a:endParaRPr>
          </a:p>
          <a:p>
            <a:pPr marL="0" lvl="0" indent="0" algn="l" rtl="0">
              <a:spcBef>
                <a:spcPts val="0"/>
              </a:spcBef>
              <a:spcAft>
                <a:spcPts val="0"/>
              </a:spcAft>
              <a:buNone/>
            </a:pPr>
            <a:r>
              <a:rPr lang="en" sz="1050">
                <a:solidFill>
                  <a:srgbClr val="444746"/>
                </a:solidFill>
                <a:latin typeface="Roboto"/>
                <a:ea typeface="Roboto"/>
                <a:cs typeface="Roboto"/>
                <a:sym typeface="Roboto"/>
              </a:rPr>
              <a:t>- do continuous improvement</a:t>
            </a:r>
            <a:endParaRPr/>
          </a:p>
        </p:txBody>
      </p:sp>
      <p:sp>
        <p:nvSpPr>
          <p:cNvPr id="263" name="Google Shape;263;g2bc60ec1ae8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c60ec1ae8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bc60ec1ae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c60ec1ae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now our next steps is to continue with Phase 2. Identify what needs to be improved, one update at a time with continuous monitoring.</a:t>
            </a:r>
            <a:endParaRPr/>
          </a:p>
        </p:txBody>
      </p:sp>
      <p:sp>
        <p:nvSpPr>
          <p:cNvPr id="279" name="Google Shape;279;g2bc60ec1ae8_0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bc60ec1ae8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bc60ec1ae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bcfa9c5dec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team was asked to create a tool to help users find more information on immigration programs. The main tool we had on the site at the time was the Come to Canada tool. The C2C has a number of issues for users who want to explore different programs;</a:t>
            </a:r>
            <a:endParaRPr/>
          </a:p>
          <a:p>
            <a:pPr marL="457200" lvl="0" indent="-298450" algn="l" rtl="0">
              <a:spcBef>
                <a:spcPts val="0"/>
              </a:spcBef>
              <a:spcAft>
                <a:spcPts val="0"/>
              </a:spcAft>
              <a:buSzPts val="1100"/>
              <a:buChar char="-"/>
            </a:pPr>
            <a:r>
              <a:rPr lang="en"/>
              <a:t>A lot of questions, limited results, some programs required instructions on how to get the correct result</a:t>
            </a:r>
            <a:endParaRPr/>
          </a:p>
          <a:p>
            <a:pPr marL="457200" lvl="0" indent="-298450" algn="l" rtl="0">
              <a:spcBef>
                <a:spcPts val="0"/>
              </a:spcBef>
              <a:spcAft>
                <a:spcPts val="0"/>
              </a:spcAft>
              <a:buSzPts val="1100"/>
              <a:buChar char="-"/>
            </a:pPr>
            <a:r>
              <a:rPr lang="en"/>
              <a:t>Internally, hard to maintain </a:t>
            </a:r>
            <a:endParaRPr/>
          </a:p>
          <a:p>
            <a:pPr marL="0" lvl="0" indent="0" algn="l" rtl="0">
              <a:spcBef>
                <a:spcPts val="0"/>
              </a:spcBef>
              <a:spcAft>
                <a:spcPts val="0"/>
              </a:spcAft>
              <a:buNone/>
            </a:pPr>
            <a:endParaRPr/>
          </a:p>
          <a:p>
            <a:pPr marL="0" lvl="0" indent="0" algn="l" rtl="0">
              <a:spcBef>
                <a:spcPts val="0"/>
              </a:spcBef>
              <a:spcAft>
                <a:spcPts val="0"/>
              </a:spcAft>
              <a:buNone/>
            </a:pPr>
            <a:r>
              <a:rPr lang="en"/>
              <a:t>A 2020 usability test report highlighted these issues with the C2C, combined with poor TSS scores for needing help with finding immigration program information, the new tool should be something that allows clients to “program shop”</a:t>
            </a:r>
            <a:endParaRPr/>
          </a:p>
        </p:txBody>
      </p:sp>
      <p:sp>
        <p:nvSpPr>
          <p:cNvPr id="81" name="Google Shape;81;g2bcfa9c5dec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bc60ec1ae8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bc60ec1ae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Because this is an eligibility tool, there’s a lot more information required from the user - but that can limit their results. IT may not show them a program that requires 1 more year of work experience that they need.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bc60ec1ae8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bc60ec1ae8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8edd8f37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main objects were to have this tool ask simple, intuitive questions. Present the user with a list of potential programs based on their responses. Give them just enough information to provide a good overview (like the fees, processing times, basic requirements, but send them to the service initiation pages for those programs for more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
              <a:t>Just enough eligibility requirements, we don’t want to list every thing - essentially duplicating the content. Enough that a user can self-filter - but still need to go through the how to apply pages.</a:t>
            </a:r>
            <a:endParaRPr/>
          </a:p>
        </p:txBody>
      </p:sp>
      <p:sp>
        <p:nvSpPr>
          <p:cNvPr id="104" name="Google Shape;104;g28edd8f37cd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bc60ec1ae8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bc60ec1ae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bc60ec1ae8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bc60ec1ae8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c60ec1ae8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bc60ec1ae8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t" anchorCtr="0">
            <a:noAutofit/>
          </a:bodyPr>
          <a:lstStyle>
            <a:lvl1pPr marL="0" marR="0" lvl="0" indent="0" algn="l" rtl="0">
              <a:spcBef>
                <a:spcPts val="0"/>
              </a:spcBef>
              <a:buNone/>
              <a:defRPr sz="1400" b="0" i="0" u="none" strike="noStrike" cap="none">
                <a:solidFill>
                  <a:schemeClr val="dk1"/>
                </a:solidFill>
                <a:latin typeface="Calibri"/>
                <a:ea typeface="Calibri"/>
                <a:cs typeface="Calibri"/>
                <a:sym typeface="Calibri"/>
              </a:defRPr>
            </a:lvl1pPr>
            <a:lvl2pPr marL="0" marR="0" lvl="1" indent="0" algn="l" rtl="0">
              <a:spcBef>
                <a:spcPts val="0"/>
              </a:spcBef>
              <a:buNone/>
              <a:defRPr sz="1400" b="0" i="0" u="none" strike="noStrike" cap="none">
                <a:solidFill>
                  <a:schemeClr val="dk1"/>
                </a:solidFill>
                <a:latin typeface="Calibri"/>
                <a:ea typeface="Calibri"/>
                <a:cs typeface="Calibri"/>
                <a:sym typeface="Calibri"/>
              </a:defRPr>
            </a:lvl2pPr>
            <a:lvl3pPr marL="0" marR="0" lvl="2" indent="0" algn="l" rtl="0">
              <a:spcBef>
                <a:spcPts val="0"/>
              </a:spcBef>
              <a:buNone/>
              <a:defRPr sz="1400" b="0" i="0" u="none" strike="noStrike" cap="none">
                <a:solidFill>
                  <a:schemeClr val="dk1"/>
                </a:solidFill>
                <a:latin typeface="Calibri"/>
                <a:ea typeface="Calibri"/>
                <a:cs typeface="Calibri"/>
                <a:sym typeface="Calibri"/>
              </a:defRPr>
            </a:lvl3pPr>
            <a:lvl4pPr marL="0" marR="0" lvl="3" indent="0" algn="l" rtl="0">
              <a:spcBef>
                <a:spcPts val="0"/>
              </a:spcBef>
              <a:buNone/>
              <a:defRPr sz="1400" b="0" i="0" u="none" strike="noStrike" cap="none">
                <a:solidFill>
                  <a:schemeClr val="dk1"/>
                </a:solidFill>
                <a:latin typeface="Calibri"/>
                <a:ea typeface="Calibri"/>
                <a:cs typeface="Calibri"/>
                <a:sym typeface="Calibri"/>
              </a:defRPr>
            </a:lvl4pPr>
            <a:lvl5pPr marL="0" marR="0" lvl="4" indent="0" algn="l" rtl="0">
              <a:spcBef>
                <a:spcPts val="0"/>
              </a:spcBef>
              <a:buNone/>
              <a:defRPr sz="1400" b="0" i="0" u="none" strike="noStrike" cap="none">
                <a:solidFill>
                  <a:schemeClr val="dk1"/>
                </a:solidFill>
                <a:latin typeface="Calibri"/>
                <a:ea typeface="Calibri"/>
                <a:cs typeface="Calibri"/>
                <a:sym typeface="Calibri"/>
              </a:defRPr>
            </a:lvl5pPr>
            <a:lvl6pPr marL="0" marR="0" lvl="5" indent="0" algn="l" rtl="0">
              <a:spcBef>
                <a:spcPts val="0"/>
              </a:spcBef>
              <a:buNone/>
              <a:defRPr sz="1400" b="0" i="0" u="none" strike="noStrike" cap="none">
                <a:solidFill>
                  <a:schemeClr val="dk1"/>
                </a:solidFill>
                <a:latin typeface="Calibri"/>
                <a:ea typeface="Calibri"/>
                <a:cs typeface="Calibri"/>
                <a:sym typeface="Calibri"/>
              </a:defRPr>
            </a:lvl6pPr>
            <a:lvl7pPr marL="0" marR="0" lvl="6" indent="0" algn="l" rtl="0">
              <a:spcBef>
                <a:spcPts val="0"/>
              </a:spcBef>
              <a:buNone/>
              <a:defRPr sz="1400" b="0" i="0" u="none" strike="noStrike" cap="none">
                <a:solidFill>
                  <a:schemeClr val="dk1"/>
                </a:solidFill>
                <a:latin typeface="Calibri"/>
                <a:ea typeface="Calibri"/>
                <a:cs typeface="Calibri"/>
                <a:sym typeface="Calibri"/>
              </a:defRPr>
            </a:lvl7pPr>
            <a:lvl8pPr marL="0" marR="0" lvl="7" indent="0" algn="l" rtl="0">
              <a:spcBef>
                <a:spcPts val="0"/>
              </a:spcBef>
              <a:buNone/>
              <a:defRPr sz="1400" b="0" i="0" u="none" strike="noStrike" cap="none">
                <a:solidFill>
                  <a:schemeClr val="dk1"/>
                </a:solidFill>
                <a:latin typeface="Calibri"/>
                <a:ea typeface="Calibri"/>
                <a:cs typeface="Calibri"/>
                <a:sym typeface="Calibri"/>
              </a:defRPr>
            </a:lvl8pPr>
            <a:lvl9pPr marL="0" marR="0" lvl="8" indent="0" algn="l" rtl="0">
              <a:spcBef>
                <a:spcPts val="0"/>
              </a:spcBef>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
        <p:nvSpPr>
          <p:cNvPr id="60" name="Google Shape;60;p16"/>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1" name="Google Shape;61;p16"/>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6"/>
          <p:cNvSpPr txBox="1">
            <a:spLocks noGrp="1"/>
          </p:cNvSpPr>
          <p:nvPr>
            <p:ph type="sldNum" idx="12"/>
          </p:nvPr>
        </p:nvSpPr>
        <p:spPr>
          <a:xfrm>
            <a:off x="7123525" y="4613564"/>
            <a:ext cx="1762125" cy="391917"/>
          </a:xfrm>
          <a:prstGeom prst="rect">
            <a:avLst/>
          </a:prstGeom>
          <a:noFill/>
          <a:ln>
            <a:noFill/>
          </a:ln>
        </p:spPr>
        <p:txBody>
          <a:bodyPr spcFirstLastPara="1" wrap="square" lIns="68575" tIns="34275" rIns="68575" bIns="34275"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8" name="Google Shape;58;p15"/>
          <p:cNvSpPr txBox="1">
            <a:spLocks noGrp="1"/>
          </p:cNvSpPr>
          <p:nvPr>
            <p:ph type="sldNum" idx="12"/>
          </p:nvPr>
        </p:nvSpPr>
        <p:spPr>
          <a:xfrm>
            <a:off x="7123525" y="4613564"/>
            <a:ext cx="1762125" cy="391917"/>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b="0">
                <a:solidFill>
                  <a:schemeClr val="lt1"/>
                </a:solidFill>
                <a:latin typeface="Arial"/>
                <a:ea typeface="Arial"/>
                <a:cs typeface="Arial"/>
                <a:sym typeface="Arial"/>
              </a:defRPr>
            </a:lvl1pPr>
            <a:lvl2pPr marL="0" marR="0" lvl="1" indent="0" algn="r" rtl="0">
              <a:spcBef>
                <a:spcPts val="0"/>
              </a:spcBef>
              <a:buNone/>
              <a:defRPr sz="1400" b="0">
                <a:solidFill>
                  <a:schemeClr val="lt1"/>
                </a:solidFill>
                <a:latin typeface="Arial"/>
                <a:ea typeface="Arial"/>
                <a:cs typeface="Arial"/>
                <a:sym typeface="Arial"/>
              </a:defRPr>
            </a:lvl2pPr>
            <a:lvl3pPr marL="0" marR="0" lvl="2" indent="0" algn="r" rtl="0">
              <a:spcBef>
                <a:spcPts val="0"/>
              </a:spcBef>
              <a:buNone/>
              <a:defRPr sz="1400" b="0">
                <a:solidFill>
                  <a:schemeClr val="lt1"/>
                </a:solidFill>
                <a:latin typeface="Arial"/>
                <a:ea typeface="Arial"/>
                <a:cs typeface="Arial"/>
                <a:sym typeface="Arial"/>
              </a:defRPr>
            </a:lvl3pPr>
            <a:lvl4pPr marL="0" marR="0" lvl="3" indent="0" algn="r" rtl="0">
              <a:spcBef>
                <a:spcPts val="0"/>
              </a:spcBef>
              <a:buNone/>
              <a:defRPr sz="1400" b="0">
                <a:solidFill>
                  <a:schemeClr val="lt1"/>
                </a:solidFill>
                <a:latin typeface="Arial"/>
                <a:ea typeface="Arial"/>
                <a:cs typeface="Arial"/>
                <a:sym typeface="Arial"/>
              </a:defRPr>
            </a:lvl4pPr>
            <a:lvl5pPr marL="0" marR="0" lvl="4" indent="0" algn="r" rtl="0">
              <a:spcBef>
                <a:spcPts val="0"/>
              </a:spcBef>
              <a:buNone/>
              <a:defRPr sz="1400" b="0">
                <a:solidFill>
                  <a:schemeClr val="lt1"/>
                </a:solidFill>
                <a:latin typeface="Arial"/>
                <a:ea typeface="Arial"/>
                <a:cs typeface="Arial"/>
                <a:sym typeface="Arial"/>
              </a:defRPr>
            </a:lvl5pPr>
            <a:lvl6pPr marL="0" marR="0" lvl="5" indent="0" algn="r" rtl="0">
              <a:spcBef>
                <a:spcPts val="0"/>
              </a:spcBef>
              <a:buNone/>
              <a:defRPr sz="1400" b="0">
                <a:solidFill>
                  <a:schemeClr val="lt1"/>
                </a:solidFill>
                <a:latin typeface="Arial"/>
                <a:ea typeface="Arial"/>
                <a:cs typeface="Arial"/>
                <a:sym typeface="Arial"/>
              </a:defRPr>
            </a:lvl6pPr>
            <a:lvl7pPr marL="0" marR="0" lvl="6" indent="0" algn="r" rtl="0">
              <a:spcBef>
                <a:spcPts val="0"/>
              </a:spcBef>
              <a:buNone/>
              <a:defRPr sz="1400" b="0">
                <a:solidFill>
                  <a:schemeClr val="lt1"/>
                </a:solidFill>
                <a:latin typeface="Arial"/>
                <a:ea typeface="Arial"/>
                <a:cs typeface="Arial"/>
                <a:sym typeface="Arial"/>
              </a:defRPr>
            </a:lvl7pPr>
            <a:lvl8pPr marL="0" marR="0" lvl="7" indent="0" algn="r" rtl="0">
              <a:spcBef>
                <a:spcPts val="0"/>
              </a:spcBef>
              <a:buNone/>
              <a:defRPr sz="1400" b="0">
                <a:solidFill>
                  <a:schemeClr val="lt1"/>
                </a:solidFill>
                <a:latin typeface="Arial"/>
                <a:ea typeface="Arial"/>
                <a:cs typeface="Arial"/>
                <a:sym typeface="Arial"/>
              </a:defRPr>
            </a:lvl8pPr>
            <a:lvl9pPr marL="0" marR="0" lvl="8" indent="0" algn="r" rtl="0">
              <a:spcBef>
                <a:spcPts val="0"/>
              </a:spcBef>
              <a:buNone/>
              <a:defRPr sz="1400" b="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
          <p:cNvSpPr/>
          <p:nvPr/>
        </p:nvSpPr>
        <p:spPr>
          <a:xfrm>
            <a:off x="175348" y="2142675"/>
            <a:ext cx="4493100" cy="6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a:solidFill>
                  <a:srgbClr val="646469"/>
                </a:solidFill>
              </a:rPr>
              <a:t>Web UX Research and Design</a:t>
            </a:r>
            <a:endParaRPr>
              <a:solidFill>
                <a:srgbClr val="646469"/>
              </a:solidFill>
            </a:endParaRPr>
          </a:p>
          <a:p>
            <a:pPr marL="0" marR="0" lvl="0" indent="0" algn="l" rtl="0">
              <a:spcBef>
                <a:spcPts val="0"/>
              </a:spcBef>
              <a:spcAft>
                <a:spcPts val="0"/>
              </a:spcAft>
              <a:buNone/>
            </a:pPr>
            <a:r>
              <a:rPr lang="en">
                <a:solidFill>
                  <a:srgbClr val="646469"/>
                </a:solidFill>
              </a:rPr>
              <a:t>IRCC</a:t>
            </a:r>
            <a:endParaRPr>
              <a:solidFill>
                <a:srgbClr val="646469"/>
              </a:solidFill>
            </a:endParaRPr>
          </a:p>
          <a:p>
            <a:pPr marL="0" marR="0" lvl="0" indent="0" algn="l" rtl="0">
              <a:spcBef>
                <a:spcPts val="0"/>
              </a:spcBef>
              <a:spcAft>
                <a:spcPts val="0"/>
              </a:spcAft>
              <a:buNone/>
            </a:pPr>
            <a:r>
              <a:rPr lang="en">
                <a:solidFill>
                  <a:srgbClr val="646469"/>
                </a:solidFill>
              </a:rPr>
              <a:t>February 28, 2024</a:t>
            </a:r>
            <a:endParaRPr sz="1100"/>
          </a:p>
        </p:txBody>
      </p:sp>
      <p:sp>
        <p:nvSpPr>
          <p:cNvPr id="68" name="Google Shape;68;p17"/>
          <p:cNvSpPr txBox="1"/>
          <p:nvPr/>
        </p:nvSpPr>
        <p:spPr>
          <a:xfrm>
            <a:off x="175358" y="849362"/>
            <a:ext cx="4287386" cy="1349750"/>
          </a:xfrm>
          <a:prstGeom prst="rect">
            <a:avLst/>
          </a:prstGeom>
          <a:noFill/>
          <a:ln>
            <a:noFill/>
          </a:ln>
        </p:spPr>
        <p:txBody>
          <a:bodyPr spcFirstLastPara="1" wrap="square" lIns="68575" tIns="34275" rIns="68575" bIns="34275" anchor="ctr" anchorCtr="0">
            <a:normAutofit/>
          </a:bodyPr>
          <a:lstStyle/>
          <a:p>
            <a:pPr marL="0" marR="0" lvl="0" indent="0" algn="l" rtl="0">
              <a:lnSpc>
                <a:spcPct val="100000"/>
              </a:lnSpc>
              <a:spcBef>
                <a:spcPts val="0"/>
              </a:spcBef>
              <a:spcAft>
                <a:spcPts val="0"/>
              </a:spcAft>
              <a:buClr>
                <a:srgbClr val="7F7F7F"/>
              </a:buClr>
              <a:buSzPts val="2100"/>
              <a:buFont typeface="Arial"/>
              <a:buNone/>
            </a:pPr>
            <a:r>
              <a:rPr lang="en" sz="2100" b="1">
                <a:solidFill>
                  <a:srgbClr val="7F7F7F"/>
                </a:solidFill>
              </a:rPr>
              <a:t>Explore Immigration Programs</a:t>
            </a:r>
            <a:endParaRPr sz="11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6"/>
          <p:cNvSpPr txBox="1"/>
          <p:nvPr/>
        </p:nvSpPr>
        <p:spPr>
          <a:xfrm>
            <a:off x="1323900" y="1864800"/>
            <a:ext cx="6496200" cy="1413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1200"/>
              </a:spcBef>
              <a:spcAft>
                <a:spcPts val="0"/>
              </a:spcAft>
              <a:buClr>
                <a:schemeClr val="dk1"/>
              </a:buClr>
              <a:buSzPts val="1100"/>
              <a:buFont typeface="Arial"/>
              <a:buNone/>
            </a:pPr>
            <a:r>
              <a:rPr lang="en" sz="3000" b="1">
                <a:solidFill>
                  <a:schemeClr val="dk1"/>
                </a:solidFill>
              </a:rPr>
              <a:t>What was our approach?</a:t>
            </a:r>
            <a:endParaRPr sz="3000" b="1">
              <a:solidFill>
                <a:schemeClr val="dk1"/>
              </a:solidFill>
            </a:endParaRPr>
          </a:p>
          <a:p>
            <a:pPr marL="0" lvl="0" indent="0" algn="ctr" rtl="0">
              <a:lnSpc>
                <a:spcPct val="115000"/>
              </a:lnSpc>
              <a:spcBef>
                <a:spcPts val="1200"/>
              </a:spcBef>
              <a:spcAft>
                <a:spcPts val="1200"/>
              </a:spcAft>
              <a:buClr>
                <a:schemeClr val="dk1"/>
              </a:buClr>
              <a:buSzPts val="1100"/>
              <a:buFont typeface="Arial"/>
              <a:buNone/>
            </a:pPr>
            <a:r>
              <a:rPr lang="en" sz="2400" b="1">
                <a:solidFill>
                  <a:schemeClr val="dk1"/>
                </a:solidFill>
              </a:rPr>
              <a:t>Iteration and simplicity</a:t>
            </a:r>
            <a:endParaRPr sz="2400" b="1">
              <a:solidFill>
                <a:schemeClr val="dk1"/>
              </a:solidFill>
            </a:endParaRPr>
          </a:p>
        </p:txBody>
      </p:sp>
      <p:sp>
        <p:nvSpPr>
          <p:cNvPr id="136" name="Google Shape;136;p26"/>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lt1"/>
                </a:solidFill>
                <a:latin typeface="Calibri"/>
                <a:ea typeface="Calibri"/>
                <a:cs typeface="Calibri"/>
                <a:sym typeface="Calibri"/>
              </a:rPr>
              <a:t>10</a:t>
            </a:fld>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42" name="Google Shape;142;p27"/>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We followed User-Centred Design principles</a:t>
            </a:r>
            <a:endParaRPr sz="2200" b="1">
              <a:solidFill>
                <a:schemeClr val="dk1"/>
              </a:solidFill>
            </a:endParaRPr>
          </a:p>
        </p:txBody>
      </p:sp>
      <p:sp>
        <p:nvSpPr>
          <p:cNvPr id="143" name="Google Shape;143;p27"/>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44" name="Google Shape;144;p27"/>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11</a:t>
            </a:fld>
            <a:endParaRPr sz="1400" b="0" i="0" u="none" strike="noStrike" cap="none">
              <a:solidFill>
                <a:schemeClr val="dk1"/>
              </a:solidFill>
              <a:latin typeface="Calibri"/>
              <a:ea typeface="Calibri"/>
              <a:cs typeface="Calibri"/>
              <a:sym typeface="Calibri"/>
            </a:endParaRPr>
          </a:p>
        </p:txBody>
      </p:sp>
      <p:grpSp>
        <p:nvGrpSpPr>
          <p:cNvPr id="145" name="Google Shape;145;p27"/>
          <p:cNvGrpSpPr/>
          <p:nvPr/>
        </p:nvGrpSpPr>
        <p:grpSpPr>
          <a:xfrm>
            <a:off x="576113" y="1675750"/>
            <a:ext cx="7991775" cy="838800"/>
            <a:chOff x="529875" y="1494400"/>
            <a:chExt cx="7991775" cy="838800"/>
          </a:xfrm>
        </p:grpSpPr>
        <p:sp>
          <p:nvSpPr>
            <p:cNvPr id="146" name="Google Shape;146;p27"/>
            <p:cNvSpPr/>
            <p:nvPr/>
          </p:nvSpPr>
          <p:spPr>
            <a:xfrm>
              <a:off x="529875" y="1494400"/>
              <a:ext cx="1697400" cy="83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Research</a:t>
              </a:r>
              <a:endParaRPr/>
            </a:p>
          </p:txBody>
        </p:sp>
        <p:sp>
          <p:nvSpPr>
            <p:cNvPr id="147" name="Google Shape;147;p27"/>
            <p:cNvSpPr/>
            <p:nvPr/>
          </p:nvSpPr>
          <p:spPr>
            <a:xfrm>
              <a:off x="2628000" y="1494400"/>
              <a:ext cx="1697400" cy="83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Design</a:t>
              </a:r>
              <a:endParaRPr/>
            </a:p>
          </p:txBody>
        </p:sp>
        <p:sp>
          <p:nvSpPr>
            <p:cNvPr id="148" name="Google Shape;148;p27"/>
            <p:cNvSpPr/>
            <p:nvPr/>
          </p:nvSpPr>
          <p:spPr>
            <a:xfrm>
              <a:off x="4726125" y="1494400"/>
              <a:ext cx="1697400" cy="83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Evaluation</a:t>
              </a:r>
              <a:endParaRPr/>
            </a:p>
          </p:txBody>
        </p:sp>
        <p:sp>
          <p:nvSpPr>
            <p:cNvPr id="149" name="Google Shape;149;p27"/>
            <p:cNvSpPr/>
            <p:nvPr/>
          </p:nvSpPr>
          <p:spPr>
            <a:xfrm>
              <a:off x="6824250" y="1494400"/>
              <a:ext cx="1697400" cy="838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Implementation</a:t>
              </a:r>
              <a:endParaRPr/>
            </a:p>
          </p:txBody>
        </p:sp>
        <p:cxnSp>
          <p:nvCxnSpPr>
            <p:cNvPr id="150" name="Google Shape;150;p27"/>
            <p:cNvCxnSpPr>
              <a:stCxn id="146" idx="0"/>
              <a:endCxn id="147" idx="0"/>
            </p:cNvCxnSpPr>
            <p:nvPr/>
          </p:nvCxnSpPr>
          <p:spPr>
            <a:xfrm rot="-5400000" flipH="1">
              <a:off x="2427375" y="445600"/>
              <a:ext cx="600" cy="2098200"/>
            </a:xfrm>
            <a:prstGeom prst="curvedConnector3">
              <a:avLst>
                <a:gd name="adj1" fmla="val -98316667"/>
              </a:avLst>
            </a:prstGeom>
            <a:noFill/>
            <a:ln w="38100" cap="flat" cmpd="sng">
              <a:solidFill>
                <a:srgbClr val="4A86E8"/>
              </a:solidFill>
              <a:prstDash val="solid"/>
              <a:round/>
              <a:headEnd type="none" w="med" len="med"/>
              <a:tailEnd type="triangle" w="med" len="med"/>
            </a:ln>
          </p:spPr>
        </p:cxnSp>
        <p:cxnSp>
          <p:nvCxnSpPr>
            <p:cNvPr id="151" name="Google Shape;151;p27"/>
            <p:cNvCxnSpPr>
              <a:stCxn id="147" idx="2"/>
              <a:endCxn id="148" idx="2"/>
            </p:cNvCxnSpPr>
            <p:nvPr/>
          </p:nvCxnSpPr>
          <p:spPr>
            <a:xfrm rot="-5400000" flipH="1">
              <a:off x="4525500" y="1283800"/>
              <a:ext cx="600" cy="2098200"/>
            </a:xfrm>
            <a:prstGeom prst="curvedConnector3">
              <a:avLst>
                <a:gd name="adj1" fmla="val 94879167"/>
              </a:avLst>
            </a:prstGeom>
            <a:noFill/>
            <a:ln w="38100" cap="flat" cmpd="sng">
              <a:solidFill>
                <a:srgbClr val="4A86E8"/>
              </a:solidFill>
              <a:prstDash val="solid"/>
              <a:round/>
              <a:headEnd type="none" w="med" len="med"/>
              <a:tailEnd type="triangle" w="med" len="med"/>
            </a:ln>
          </p:spPr>
        </p:cxnSp>
        <p:cxnSp>
          <p:nvCxnSpPr>
            <p:cNvPr id="152" name="Google Shape;152;p27"/>
            <p:cNvCxnSpPr>
              <a:stCxn id="148" idx="0"/>
              <a:endCxn id="149" idx="0"/>
            </p:cNvCxnSpPr>
            <p:nvPr/>
          </p:nvCxnSpPr>
          <p:spPr>
            <a:xfrm rot="-5400000" flipH="1">
              <a:off x="6623625" y="445600"/>
              <a:ext cx="600" cy="2098200"/>
            </a:xfrm>
            <a:prstGeom prst="curvedConnector3">
              <a:avLst>
                <a:gd name="adj1" fmla="val -93141667"/>
              </a:avLst>
            </a:prstGeom>
            <a:noFill/>
            <a:ln w="38100" cap="flat" cmpd="sng">
              <a:solidFill>
                <a:srgbClr val="4A86E8"/>
              </a:solidFill>
              <a:prstDash val="solid"/>
              <a:round/>
              <a:headEnd type="none" w="med" len="med"/>
              <a:tailEnd type="triangle" w="med" len="med"/>
            </a:ln>
          </p:spPr>
        </p:cxnSp>
        <p:cxnSp>
          <p:nvCxnSpPr>
            <p:cNvPr id="153" name="Google Shape;153;p27"/>
            <p:cNvCxnSpPr>
              <a:stCxn id="149" idx="2"/>
              <a:endCxn id="148" idx="2"/>
            </p:cNvCxnSpPr>
            <p:nvPr/>
          </p:nvCxnSpPr>
          <p:spPr>
            <a:xfrm rot="5400000">
              <a:off x="6623550" y="1283800"/>
              <a:ext cx="600" cy="2098200"/>
            </a:xfrm>
            <a:prstGeom prst="curvedConnector3">
              <a:avLst>
                <a:gd name="adj1" fmla="val 91433333"/>
              </a:avLst>
            </a:prstGeom>
            <a:noFill/>
            <a:ln w="38100" cap="flat" cmpd="sng">
              <a:solidFill>
                <a:srgbClr val="7F7F7F"/>
              </a:solidFill>
              <a:prstDash val="lgDash"/>
              <a:round/>
              <a:headEnd type="none" w="med" len="med"/>
              <a:tailEnd type="triangle" w="med" len="med"/>
            </a:ln>
          </p:spPr>
        </p:cxnSp>
        <p:cxnSp>
          <p:nvCxnSpPr>
            <p:cNvPr id="154" name="Google Shape;154;p27"/>
            <p:cNvCxnSpPr>
              <a:stCxn id="148" idx="0"/>
              <a:endCxn id="147" idx="0"/>
            </p:cNvCxnSpPr>
            <p:nvPr/>
          </p:nvCxnSpPr>
          <p:spPr>
            <a:xfrm rot="5400000">
              <a:off x="4525425" y="445600"/>
              <a:ext cx="600" cy="2098200"/>
            </a:xfrm>
            <a:prstGeom prst="curvedConnector3">
              <a:avLst>
                <a:gd name="adj1" fmla="val -84516667"/>
              </a:avLst>
            </a:prstGeom>
            <a:noFill/>
            <a:ln w="38100" cap="flat" cmpd="sng">
              <a:solidFill>
                <a:srgbClr val="7F7F7F"/>
              </a:solidFill>
              <a:prstDash val="lgDash"/>
              <a:round/>
              <a:headEnd type="none" w="med" len="med"/>
              <a:tailEnd type="triangle" w="med" len="med"/>
            </a:ln>
          </p:spPr>
        </p:cxnSp>
      </p:grpSp>
      <p:sp>
        <p:nvSpPr>
          <p:cNvPr id="155" name="Google Shape;155;p27"/>
          <p:cNvSpPr txBox="1"/>
          <p:nvPr/>
        </p:nvSpPr>
        <p:spPr>
          <a:xfrm>
            <a:off x="576125" y="3688875"/>
            <a:ext cx="1713000" cy="73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Deep understanding of user needs</a:t>
            </a:r>
            <a:endParaRPr/>
          </a:p>
        </p:txBody>
      </p:sp>
      <p:sp>
        <p:nvSpPr>
          <p:cNvPr id="156" name="Google Shape;156;p27"/>
          <p:cNvSpPr txBox="1"/>
          <p:nvPr/>
        </p:nvSpPr>
        <p:spPr>
          <a:xfrm>
            <a:off x="2414325" y="3498013"/>
            <a:ext cx="2318100" cy="734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Initial MVP, mobile-first</a:t>
            </a:r>
            <a:br>
              <a:rPr lang="en"/>
            </a:br>
            <a:endParaRPr/>
          </a:p>
          <a:p>
            <a:pPr marL="457200" lvl="0" indent="-317500" algn="l" rtl="0">
              <a:spcBef>
                <a:spcPts val="0"/>
              </a:spcBef>
              <a:spcAft>
                <a:spcPts val="0"/>
              </a:spcAft>
              <a:buSzPts val="1400"/>
              <a:buAutoNum type="arabicPeriod"/>
            </a:pPr>
            <a:r>
              <a:rPr lang="en"/>
              <a:t>Improved design from testing results</a:t>
            </a:r>
            <a:endParaRPr/>
          </a:p>
        </p:txBody>
      </p:sp>
      <p:sp>
        <p:nvSpPr>
          <p:cNvPr id="157" name="Google Shape;157;p27"/>
          <p:cNvSpPr txBox="1"/>
          <p:nvPr/>
        </p:nvSpPr>
        <p:spPr>
          <a:xfrm>
            <a:off x="4665300" y="3498025"/>
            <a:ext cx="2059500" cy="734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Usability testing to improve proto</a:t>
            </a:r>
            <a:br>
              <a:rPr lang="en"/>
            </a:br>
            <a:endParaRPr/>
          </a:p>
          <a:p>
            <a:pPr marL="457200" lvl="0" indent="-317500" algn="l" rtl="0">
              <a:spcBef>
                <a:spcPts val="0"/>
              </a:spcBef>
              <a:spcAft>
                <a:spcPts val="0"/>
              </a:spcAft>
              <a:buSzPts val="1400"/>
              <a:buAutoNum type="arabicPeriod"/>
            </a:pPr>
            <a:r>
              <a:rPr lang="en"/>
              <a:t>Data from monitoring used to tweak once live</a:t>
            </a:r>
            <a:endParaRPr/>
          </a:p>
        </p:txBody>
      </p:sp>
      <p:sp>
        <p:nvSpPr>
          <p:cNvPr id="158" name="Google Shape;158;p27"/>
          <p:cNvSpPr txBox="1"/>
          <p:nvPr/>
        </p:nvSpPr>
        <p:spPr>
          <a:xfrm>
            <a:off x="6724800" y="3476350"/>
            <a:ext cx="2059500" cy="734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eriod"/>
            </a:pPr>
            <a:r>
              <a:rPr lang="en"/>
              <a:t>Launched tested, validated MVP</a:t>
            </a:r>
            <a:br>
              <a:rPr lang="en"/>
            </a:br>
            <a:endParaRPr/>
          </a:p>
          <a:p>
            <a:pPr marL="457200" lvl="0" indent="-317500" algn="l" rtl="0">
              <a:spcBef>
                <a:spcPts val="0"/>
              </a:spcBef>
              <a:spcAft>
                <a:spcPts val="0"/>
              </a:spcAft>
              <a:buSzPts val="1400"/>
              <a:buAutoNum type="arabicPeriod"/>
            </a:pPr>
            <a:r>
              <a:rPr lang="en"/>
              <a:t>Improved tool while live, using data</a:t>
            </a:r>
            <a:endParaRPr/>
          </a:p>
        </p:txBody>
      </p:sp>
      <p:sp>
        <p:nvSpPr>
          <p:cNvPr id="159" name="Google Shape;159;p27"/>
          <p:cNvSpPr txBox="1"/>
          <p:nvPr/>
        </p:nvSpPr>
        <p:spPr>
          <a:xfrm>
            <a:off x="165575" y="3083225"/>
            <a:ext cx="1264800" cy="48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b="1"/>
              <a:t>Phase 1: </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65" name="Google Shape;165;p28"/>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Phase 1 - What was needed for launch</a:t>
            </a:r>
            <a:endParaRPr sz="2200" b="1">
              <a:solidFill>
                <a:schemeClr val="dk1"/>
              </a:solidFill>
            </a:endParaRPr>
          </a:p>
        </p:txBody>
      </p:sp>
      <p:sp>
        <p:nvSpPr>
          <p:cNvPr id="166" name="Google Shape;166;p28"/>
          <p:cNvSpPr txBox="1"/>
          <p:nvPr/>
        </p:nvSpPr>
        <p:spPr>
          <a:xfrm>
            <a:off x="256650" y="1085850"/>
            <a:ext cx="6468300" cy="29214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1000"/>
              </a:spcBef>
              <a:spcAft>
                <a:spcPts val="0"/>
              </a:spcAft>
              <a:buClr>
                <a:schemeClr val="dk1"/>
              </a:buClr>
              <a:buSzPts val="1900"/>
              <a:buChar char="•"/>
            </a:pPr>
            <a:r>
              <a:rPr lang="en" sz="1900">
                <a:solidFill>
                  <a:schemeClr val="dk1"/>
                </a:solidFill>
              </a:rPr>
              <a:t>What is our </a:t>
            </a:r>
            <a:r>
              <a:rPr lang="en" sz="1900" b="1">
                <a:solidFill>
                  <a:schemeClr val="dk1"/>
                </a:solidFill>
              </a:rPr>
              <a:t>MVP</a:t>
            </a:r>
            <a:r>
              <a:rPr lang="en" sz="1900">
                <a:solidFill>
                  <a:schemeClr val="dk1"/>
                </a:solidFill>
              </a:rPr>
              <a:t>?</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Minimum number of simple, intuitive questions to get to programs</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Key eligibility requirements</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Easy to maintain</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Design that’s different from the rest of the web, a separate tool</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b="1">
                <a:solidFill>
                  <a:schemeClr val="dk1"/>
                </a:solidFill>
              </a:rPr>
              <a:t>User centered</a:t>
            </a:r>
            <a:r>
              <a:rPr lang="en" sz="1900">
                <a:solidFill>
                  <a:schemeClr val="dk1"/>
                </a:solidFill>
              </a:rPr>
              <a:t> design</a:t>
            </a:r>
            <a:endParaRPr sz="1900">
              <a:solidFill>
                <a:schemeClr val="dk1"/>
              </a:solidFill>
            </a:endParaRPr>
          </a:p>
          <a:p>
            <a:pPr marL="457200" lvl="0" indent="-349250" algn="l" rtl="0">
              <a:lnSpc>
                <a:spcPct val="100000"/>
              </a:lnSpc>
              <a:spcBef>
                <a:spcPts val="1000"/>
              </a:spcBef>
              <a:spcAft>
                <a:spcPts val="1000"/>
              </a:spcAft>
              <a:buClr>
                <a:schemeClr val="dk1"/>
              </a:buClr>
              <a:buSzPts val="1900"/>
              <a:buChar char="•"/>
            </a:pPr>
            <a:r>
              <a:rPr lang="en" sz="1900" b="1">
                <a:solidFill>
                  <a:schemeClr val="dk1"/>
                </a:solidFill>
              </a:rPr>
              <a:t>Mobile first</a:t>
            </a:r>
            <a:r>
              <a:rPr lang="en" sz="1900">
                <a:solidFill>
                  <a:schemeClr val="dk1"/>
                </a:solidFill>
              </a:rPr>
              <a:t>, 50% of our users are on mobile</a:t>
            </a:r>
            <a:endParaRPr sz="1900">
              <a:solidFill>
                <a:schemeClr val="dk1"/>
              </a:solidFill>
            </a:endParaRPr>
          </a:p>
        </p:txBody>
      </p:sp>
      <p:sp>
        <p:nvSpPr>
          <p:cNvPr id="167" name="Google Shape;167;p28"/>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68" name="Google Shape;168;p28"/>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12</a:t>
            </a:fld>
            <a:endParaRPr sz="1400" b="0" i="0" u="none" strike="noStrike" cap="none">
              <a:solidFill>
                <a:schemeClr val="dk1"/>
              </a:solidFill>
              <a:latin typeface="Calibri"/>
              <a:ea typeface="Calibri"/>
              <a:cs typeface="Calibri"/>
              <a:sym typeface="Calibri"/>
            </a:endParaRPr>
          </a:p>
        </p:txBody>
      </p:sp>
      <p:pic>
        <p:nvPicPr>
          <p:cNvPr id="169" name="Google Shape;169;p28"/>
          <p:cNvPicPr preferRelativeResize="0"/>
          <p:nvPr/>
        </p:nvPicPr>
        <p:blipFill>
          <a:blip r:embed="rId4">
            <a:alphaModFix/>
          </a:blip>
          <a:stretch>
            <a:fillRect/>
          </a:stretch>
        </p:blipFill>
        <p:spPr>
          <a:xfrm>
            <a:off x="6909951" y="1914526"/>
            <a:ext cx="1632100" cy="1632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75" name="Google Shape;175;p29"/>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Mobile first</a:t>
            </a:r>
            <a:endParaRPr sz="2200" b="1">
              <a:solidFill>
                <a:schemeClr val="dk1"/>
              </a:solidFill>
            </a:endParaRPr>
          </a:p>
        </p:txBody>
      </p:sp>
      <p:sp>
        <p:nvSpPr>
          <p:cNvPr id="176" name="Google Shape;176;p29"/>
          <p:cNvSpPr txBox="1"/>
          <p:nvPr/>
        </p:nvSpPr>
        <p:spPr>
          <a:xfrm>
            <a:off x="163125" y="884950"/>
            <a:ext cx="6468300" cy="29214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1000"/>
              </a:spcBef>
              <a:spcAft>
                <a:spcPts val="1000"/>
              </a:spcAft>
              <a:buClr>
                <a:schemeClr val="dk1"/>
              </a:buClr>
              <a:buSzPts val="1900"/>
              <a:buChar char="•"/>
            </a:pPr>
            <a:r>
              <a:rPr lang="en" sz="1900">
                <a:solidFill>
                  <a:schemeClr val="dk1"/>
                </a:solidFill>
              </a:rPr>
              <a:t>No images on mobile, reduce space</a:t>
            </a:r>
            <a:endParaRPr sz="1900">
              <a:solidFill>
                <a:schemeClr val="dk1"/>
              </a:solidFill>
            </a:endParaRPr>
          </a:p>
        </p:txBody>
      </p:sp>
      <p:sp>
        <p:nvSpPr>
          <p:cNvPr id="177" name="Google Shape;177;p29"/>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78" name="Google Shape;178;p29"/>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13</a:t>
            </a:fld>
            <a:endParaRPr sz="1400" b="0" i="0" u="none" strike="noStrike" cap="none">
              <a:solidFill>
                <a:schemeClr val="dk1"/>
              </a:solidFill>
              <a:latin typeface="Calibri"/>
              <a:ea typeface="Calibri"/>
              <a:cs typeface="Calibri"/>
              <a:sym typeface="Calibri"/>
            </a:endParaRPr>
          </a:p>
        </p:txBody>
      </p:sp>
      <p:pic>
        <p:nvPicPr>
          <p:cNvPr id="179" name="Google Shape;179;p29"/>
          <p:cNvPicPr preferRelativeResize="0"/>
          <p:nvPr/>
        </p:nvPicPr>
        <p:blipFill>
          <a:blip r:embed="rId4">
            <a:alphaModFix/>
          </a:blip>
          <a:stretch>
            <a:fillRect/>
          </a:stretch>
        </p:blipFill>
        <p:spPr>
          <a:xfrm>
            <a:off x="228601" y="1624029"/>
            <a:ext cx="4927124" cy="2698875"/>
          </a:xfrm>
          <a:prstGeom prst="rect">
            <a:avLst/>
          </a:prstGeom>
          <a:solidFill>
            <a:srgbClr val="F3F3F3"/>
          </a:solidFill>
          <a:ln w="9525" cap="flat" cmpd="sng">
            <a:solidFill>
              <a:schemeClr val="dk2"/>
            </a:solidFill>
            <a:prstDash val="solid"/>
            <a:round/>
            <a:headEnd type="none" w="sm" len="sm"/>
            <a:tailEnd type="none" w="sm" len="sm"/>
          </a:ln>
        </p:spPr>
      </p:pic>
      <p:pic>
        <p:nvPicPr>
          <p:cNvPr id="180" name="Google Shape;180;p29"/>
          <p:cNvPicPr preferRelativeResize="0"/>
          <p:nvPr/>
        </p:nvPicPr>
        <p:blipFill>
          <a:blip r:embed="rId5">
            <a:alphaModFix/>
          </a:blip>
          <a:stretch>
            <a:fillRect/>
          </a:stretch>
        </p:blipFill>
        <p:spPr>
          <a:xfrm>
            <a:off x="5359441" y="1401495"/>
            <a:ext cx="3635904" cy="29214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86" name="Google Shape;186;p30"/>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Phase 1 - Iterative design</a:t>
            </a:r>
            <a:endParaRPr sz="2200" b="1">
              <a:solidFill>
                <a:schemeClr val="dk1"/>
              </a:solidFill>
            </a:endParaRPr>
          </a:p>
        </p:txBody>
      </p:sp>
      <p:sp>
        <p:nvSpPr>
          <p:cNvPr id="187" name="Google Shape;187;p30"/>
          <p:cNvSpPr txBox="1"/>
          <p:nvPr/>
        </p:nvSpPr>
        <p:spPr>
          <a:xfrm>
            <a:off x="256650" y="1085850"/>
            <a:ext cx="5504700" cy="25647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1000"/>
              </a:spcBef>
              <a:spcAft>
                <a:spcPts val="0"/>
              </a:spcAft>
              <a:buClr>
                <a:schemeClr val="dk1"/>
              </a:buClr>
              <a:buSzPts val="1900"/>
              <a:buChar char="•"/>
            </a:pPr>
            <a:r>
              <a:rPr lang="en" sz="1900">
                <a:solidFill>
                  <a:schemeClr val="dk1"/>
                </a:solidFill>
              </a:rPr>
              <a:t>What are some nice to haves?</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Prototypes and more prototypes</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What can we change in time for launch based on review and testing</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Various rounds of review with stakeholders</a:t>
            </a:r>
            <a:endParaRPr sz="1900">
              <a:solidFill>
                <a:schemeClr val="dk1"/>
              </a:solidFill>
            </a:endParaRPr>
          </a:p>
          <a:p>
            <a:pPr marL="457200" lvl="0" indent="-349250" algn="l" rtl="0">
              <a:lnSpc>
                <a:spcPct val="100000"/>
              </a:lnSpc>
              <a:spcBef>
                <a:spcPts val="1000"/>
              </a:spcBef>
              <a:spcAft>
                <a:spcPts val="1000"/>
              </a:spcAft>
              <a:buClr>
                <a:schemeClr val="dk1"/>
              </a:buClr>
              <a:buSzPts val="1900"/>
              <a:buChar char="•"/>
            </a:pPr>
            <a:r>
              <a:rPr lang="en" sz="1900">
                <a:solidFill>
                  <a:schemeClr val="dk1"/>
                </a:solidFill>
              </a:rPr>
              <a:t>Tested early with global users</a:t>
            </a:r>
            <a:endParaRPr sz="1900">
              <a:solidFill>
                <a:schemeClr val="dk1"/>
              </a:solidFill>
            </a:endParaRPr>
          </a:p>
        </p:txBody>
      </p:sp>
      <p:sp>
        <p:nvSpPr>
          <p:cNvPr id="188" name="Google Shape;188;p30"/>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89" name="Google Shape;189;p30"/>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14</a:t>
            </a:fld>
            <a:endParaRPr sz="1400" b="0" i="0" u="none" strike="noStrike" cap="none">
              <a:solidFill>
                <a:schemeClr val="dk1"/>
              </a:solidFill>
              <a:latin typeface="Calibri"/>
              <a:ea typeface="Calibri"/>
              <a:cs typeface="Calibri"/>
              <a:sym typeface="Calibri"/>
            </a:endParaRPr>
          </a:p>
        </p:txBody>
      </p:sp>
      <p:pic>
        <p:nvPicPr>
          <p:cNvPr id="190" name="Google Shape;190;p30"/>
          <p:cNvPicPr preferRelativeResize="0"/>
          <p:nvPr/>
        </p:nvPicPr>
        <p:blipFill>
          <a:blip r:embed="rId4">
            <a:alphaModFix/>
          </a:blip>
          <a:stretch>
            <a:fillRect/>
          </a:stretch>
        </p:blipFill>
        <p:spPr>
          <a:xfrm>
            <a:off x="6312700" y="1085850"/>
            <a:ext cx="2139325" cy="213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1"/>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96" name="Google Shape;196;p31"/>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Usability testing</a:t>
            </a:r>
            <a:endParaRPr sz="2200" b="1">
              <a:solidFill>
                <a:schemeClr val="dk1"/>
              </a:solidFill>
            </a:endParaRPr>
          </a:p>
        </p:txBody>
      </p:sp>
      <p:sp>
        <p:nvSpPr>
          <p:cNvPr id="197" name="Google Shape;197;p31"/>
          <p:cNvSpPr txBox="1"/>
          <p:nvPr/>
        </p:nvSpPr>
        <p:spPr>
          <a:xfrm>
            <a:off x="228600" y="1085850"/>
            <a:ext cx="5732400" cy="2852100"/>
          </a:xfrm>
          <a:prstGeom prst="rect">
            <a:avLst/>
          </a:prstGeom>
          <a:noFill/>
          <a:ln>
            <a:noFill/>
          </a:ln>
        </p:spPr>
        <p:txBody>
          <a:bodyPr spcFirstLastPara="1" wrap="square" lIns="68575" tIns="34275" rIns="68575" bIns="34275" anchor="t" anchorCtr="0">
            <a:noAutofit/>
          </a:bodyPr>
          <a:lstStyle/>
          <a:p>
            <a:pPr marL="457200" lvl="0" indent="-361950" algn="l" rtl="0">
              <a:lnSpc>
                <a:spcPct val="115000"/>
              </a:lnSpc>
              <a:spcBef>
                <a:spcPts val="1000"/>
              </a:spcBef>
              <a:spcAft>
                <a:spcPts val="0"/>
              </a:spcAft>
              <a:buClr>
                <a:schemeClr val="dk1"/>
              </a:buClr>
              <a:buSzPts val="2100"/>
              <a:buChar char="•"/>
            </a:pPr>
            <a:r>
              <a:rPr lang="en" sz="2100" b="1">
                <a:solidFill>
                  <a:schemeClr val="dk1"/>
                </a:solidFill>
              </a:rPr>
              <a:t>8 sessions, mix of desktop and mobile</a:t>
            </a:r>
            <a:endParaRPr sz="2100">
              <a:solidFill>
                <a:schemeClr val="dk1"/>
              </a:solidFill>
            </a:endParaRPr>
          </a:p>
          <a:p>
            <a:pPr marL="457200" lvl="0" indent="-361950" algn="l" rtl="0">
              <a:lnSpc>
                <a:spcPct val="115000"/>
              </a:lnSpc>
              <a:spcBef>
                <a:spcPts val="1000"/>
              </a:spcBef>
              <a:spcAft>
                <a:spcPts val="0"/>
              </a:spcAft>
              <a:buClr>
                <a:schemeClr val="dk1"/>
              </a:buClr>
              <a:buSzPts val="2100"/>
              <a:buChar char="•"/>
            </a:pPr>
            <a:r>
              <a:rPr lang="en" sz="2100">
                <a:solidFill>
                  <a:schemeClr val="dk1"/>
                </a:solidFill>
              </a:rPr>
              <a:t>Most participants had prior experience with IRCC applications</a:t>
            </a:r>
            <a:endParaRPr sz="2100">
              <a:solidFill>
                <a:schemeClr val="dk1"/>
              </a:solidFill>
            </a:endParaRPr>
          </a:p>
          <a:p>
            <a:pPr marL="457200" lvl="0" indent="-349250" algn="l" rtl="0">
              <a:lnSpc>
                <a:spcPct val="115000"/>
              </a:lnSpc>
              <a:spcBef>
                <a:spcPts val="1000"/>
              </a:spcBef>
              <a:spcAft>
                <a:spcPts val="0"/>
              </a:spcAft>
              <a:buClr>
                <a:schemeClr val="dk1"/>
              </a:buClr>
              <a:buSzPts val="1900"/>
              <a:buChar char="•"/>
            </a:pPr>
            <a:r>
              <a:rPr lang="en" sz="2100">
                <a:solidFill>
                  <a:schemeClr val="dk1"/>
                </a:solidFill>
              </a:rPr>
              <a:t>Overall, participants understood the purpose of the too</a:t>
            </a:r>
            <a:r>
              <a:rPr lang="en" sz="1900">
                <a:solidFill>
                  <a:schemeClr val="dk1"/>
                </a:solidFill>
              </a:rPr>
              <a:t>l</a:t>
            </a:r>
            <a:endParaRPr sz="1900">
              <a:solidFill>
                <a:schemeClr val="dk1"/>
              </a:solidFill>
            </a:endParaRPr>
          </a:p>
          <a:p>
            <a:pPr marL="0" lvl="0" indent="0" algn="l" rtl="0">
              <a:lnSpc>
                <a:spcPct val="100000"/>
              </a:lnSpc>
              <a:spcBef>
                <a:spcPts val="1000"/>
              </a:spcBef>
              <a:spcAft>
                <a:spcPts val="1000"/>
              </a:spcAft>
              <a:buNone/>
            </a:pPr>
            <a:endParaRPr sz="1900">
              <a:solidFill>
                <a:schemeClr val="dk1"/>
              </a:solidFill>
            </a:endParaRPr>
          </a:p>
        </p:txBody>
      </p:sp>
      <p:sp>
        <p:nvSpPr>
          <p:cNvPr id="198" name="Google Shape;198;p31"/>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99" name="Google Shape;199;p31"/>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15</a:t>
            </a:fld>
            <a:endParaRPr sz="1400" b="0" i="0" u="none" strike="noStrike" cap="none">
              <a:solidFill>
                <a:schemeClr val="dk1"/>
              </a:solidFill>
              <a:latin typeface="Calibri"/>
              <a:ea typeface="Calibri"/>
              <a:cs typeface="Calibri"/>
              <a:sym typeface="Calibri"/>
            </a:endParaRPr>
          </a:p>
        </p:txBody>
      </p:sp>
      <p:pic>
        <p:nvPicPr>
          <p:cNvPr id="200" name="Google Shape;200;p31"/>
          <p:cNvPicPr preferRelativeResize="0"/>
          <p:nvPr/>
        </p:nvPicPr>
        <p:blipFill>
          <a:blip r:embed="rId4">
            <a:alphaModFix/>
          </a:blip>
          <a:stretch>
            <a:fillRect/>
          </a:stretch>
        </p:blipFill>
        <p:spPr>
          <a:xfrm>
            <a:off x="6794325" y="1857375"/>
            <a:ext cx="1428750" cy="142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3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06" name="Google Shape;206;p32"/>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Usability testing - Strengths and issues</a:t>
            </a:r>
            <a:endParaRPr sz="2200" b="1">
              <a:solidFill>
                <a:schemeClr val="dk1"/>
              </a:solidFill>
            </a:endParaRPr>
          </a:p>
        </p:txBody>
      </p:sp>
      <p:sp>
        <p:nvSpPr>
          <p:cNvPr id="207" name="Google Shape;207;p32"/>
          <p:cNvSpPr txBox="1"/>
          <p:nvPr/>
        </p:nvSpPr>
        <p:spPr>
          <a:xfrm>
            <a:off x="228600" y="1085850"/>
            <a:ext cx="6868200" cy="28521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700" b="1"/>
              <a:t>Questions</a:t>
            </a:r>
            <a:endParaRPr sz="1700" b="1"/>
          </a:p>
          <a:p>
            <a:pPr marL="457200" lvl="0" indent="-336550" algn="l" rtl="0">
              <a:spcBef>
                <a:spcPts val="0"/>
              </a:spcBef>
              <a:spcAft>
                <a:spcPts val="0"/>
              </a:spcAft>
              <a:buSzPts val="1700"/>
              <a:buChar char="●"/>
            </a:pPr>
            <a:r>
              <a:rPr lang="en" sz="1700"/>
              <a:t>No navigation issues with the radio buttons or next button</a:t>
            </a:r>
            <a:endParaRPr sz="1700"/>
          </a:p>
          <a:p>
            <a:pPr marL="457200" lvl="0" indent="-336550" algn="l" rtl="0">
              <a:spcBef>
                <a:spcPts val="0"/>
              </a:spcBef>
              <a:spcAft>
                <a:spcPts val="0"/>
              </a:spcAft>
              <a:buSzPts val="1700"/>
              <a:buChar char="●"/>
            </a:pPr>
            <a:r>
              <a:rPr lang="en" sz="1700"/>
              <a:t>No issues with understanding the text</a:t>
            </a:r>
            <a:endParaRPr sz="1700"/>
          </a:p>
          <a:p>
            <a:pPr marL="457200" lvl="0" indent="-336550" algn="l" rtl="0">
              <a:spcBef>
                <a:spcPts val="0"/>
              </a:spcBef>
              <a:spcAft>
                <a:spcPts val="0"/>
              </a:spcAft>
              <a:buSzPts val="1700"/>
              <a:buChar char="●"/>
            </a:pPr>
            <a:r>
              <a:rPr lang="en" sz="1700"/>
              <a:t>No issues with the flow except for the first question</a:t>
            </a:r>
            <a:endParaRPr sz="1700"/>
          </a:p>
          <a:p>
            <a:pPr marL="457200" lvl="0" indent="0" algn="l" rtl="0">
              <a:spcBef>
                <a:spcPts val="0"/>
              </a:spcBef>
              <a:spcAft>
                <a:spcPts val="0"/>
              </a:spcAft>
              <a:buNone/>
            </a:pPr>
            <a:endParaRPr sz="1700"/>
          </a:p>
          <a:p>
            <a:pPr marL="0" lvl="0" indent="0" algn="l" rtl="0">
              <a:spcBef>
                <a:spcPts val="0"/>
              </a:spcBef>
              <a:spcAft>
                <a:spcPts val="0"/>
              </a:spcAft>
              <a:buNone/>
            </a:pPr>
            <a:r>
              <a:rPr lang="en" sz="1700" b="1"/>
              <a:t>Results:</a:t>
            </a:r>
            <a:endParaRPr sz="1700" b="1"/>
          </a:p>
          <a:p>
            <a:pPr marL="457200" lvl="0" indent="-336550" algn="l" rtl="0">
              <a:spcBef>
                <a:spcPts val="0"/>
              </a:spcBef>
              <a:spcAft>
                <a:spcPts val="0"/>
              </a:spcAft>
              <a:buSzPts val="1700"/>
              <a:buChar char="●"/>
            </a:pPr>
            <a:r>
              <a:rPr lang="en" sz="1700"/>
              <a:t>Most clicked on on exit link to the service initiation page.</a:t>
            </a:r>
            <a:endParaRPr sz="1700"/>
          </a:p>
          <a:p>
            <a:pPr marL="457200" lvl="0" indent="-336550" algn="l" rtl="0">
              <a:spcBef>
                <a:spcPts val="0"/>
              </a:spcBef>
              <a:spcAft>
                <a:spcPts val="0"/>
              </a:spcAft>
              <a:buSzPts val="1700"/>
              <a:buChar char="●"/>
            </a:pPr>
            <a:r>
              <a:rPr lang="en" sz="1700"/>
              <a:t>Filters weren’t obvious</a:t>
            </a:r>
            <a:endParaRPr sz="1700"/>
          </a:p>
          <a:p>
            <a:pPr marL="457200" lvl="0" indent="-336550" algn="l" rtl="0">
              <a:spcBef>
                <a:spcPts val="0"/>
              </a:spcBef>
              <a:spcAft>
                <a:spcPts val="0"/>
              </a:spcAft>
              <a:buSzPts val="1700"/>
              <a:buChar char="●"/>
            </a:pPr>
            <a:r>
              <a:rPr lang="en" sz="1700"/>
              <a:t>Mixed results for the eligibility requirements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Controls:</a:t>
            </a:r>
            <a:endParaRPr sz="1700" b="1"/>
          </a:p>
          <a:p>
            <a:pPr marL="457200" lvl="0" indent="-336550" algn="l" rtl="0">
              <a:spcBef>
                <a:spcPts val="0"/>
              </a:spcBef>
              <a:spcAft>
                <a:spcPts val="0"/>
              </a:spcAft>
              <a:buSzPts val="1700"/>
              <a:buChar char="●"/>
            </a:pPr>
            <a:r>
              <a:rPr lang="en" sz="1700"/>
              <a:t>Users not finding start over </a:t>
            </a:r>
            <a:endParaRPr sz="1700"/>
          </a:p>
        </p:txBody>
      </p:sp>
      <p:sp>
        <p:nvSpPr>
          <p:cNvPr id="208" name="Google Shape;208;p32"/>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09" name="Google Shape;209;p32"/>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16</a:t>
            </a:fld>
            <a:endParaRPr sz="1400" b="0" i="0" u="none" strike="noStrike" cap="none">
              <a:solidFill>
                <a:schemeClr val="dk1"/>
              </a:solidFill>
              <a:latin typeface="Calibri"/>
              <a:ea typeface="Calibri"/>
              <a:cs typeface="Calibri"/>
              <a:sym typeface="Calibri"/>
            </a:endParaRPr>
          </a:p>
        </p:txBody>
      </p:sp>
      <p:pic>
        <p:nvPicPr>
          <p:cNvPr id="210" name="Google Shape;210;p32"/>
          <p:cNvPicPr preferRelativeResize="0"/>
          <p:nvPr/>
        </p:nvPicPr>
        <p:blipFill>
          <a:blip r:embed="rId4">
            <a:alphaModFix/>
          </a:blip>
          <a:stretch>
            <a:fillRect/>
          </a:stretch>
        </p:blipFill>
        <p:spPr>
          <a:xfrm>
            <a:off x="6830993" y="2415493"/>
            <a:ext cx="1827075" cy="1827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3"/>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16" name="Google Shape;216;p33"/>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Phase 1 - Full gradual launch</a:t>
            </a:r>
            <a:endParaRPr sz="2200" b="1">
              <a:solidFill>
                <a:schemeClr val="dk1"/>
              </a:solidFill>
            </a:endParaRPr>
          </a:p>
        </p:txBody>
      </p:sp>
      <p:sp>
        <p:nvSpPr>
          <p:cNvPr id="217" name="Google Shape;217;p33"/>
          <p:cNvSpPr txBox="1"/>
          <p:nvPr/>
        </p:nvSpPr>
        <p:spPr>
          <a:xfrm>
            <a:off x="454500" y="1609400"/>
            <a:ext cx="4429200" cy="2564700"/>
          </a:xfrm>
          <a:prstGeom prst="rect">
            <a:avLst/>
          </a:prstGeom>
          <a:noFill/>
          <a:ln>
            <a:noFill/>
          </a:ln>
        </p:spPr>
        <p:txBody>
          <a:bodyPr spcFirstLastPara="1" wrap="square" lIns="68575" tIns="34275" rIns="68575" bIns="34275" anchor="t" anchorCtr="0">
            <a:noAutofit/>
          </a:bodyPr>
          <a:lstStyle/>
          <a:p>
            <a:pPr marL="457200" lvl="0" indent="-349250" algn="l" rtl="0">
              <a:lnSpc>
                <a:spcPct val="200000"/>
              </a:lnSpc>
              <a:spcBef>
                <a:spcPts val="1200"/>
              </a:spcBef>
              <a:spcAft>
                <a:spcPts val="0"/>
              </a:spcAft>
              <a:buClr>
                <a:schemeClr val="dk1"/>
              </a:buClr>
              <a:buSzPts val="1900"/>
              <a:buChar char="•"/>
            </a:pPr>
            <a:r>
              <a:rPr lang="en" sz="1900">
                <a:solidFill>
                  <a:schemeClr val="dk1"/>
                </a:solidFill>
              </a:rPr>
              <a:t>Identify which pages to promote on</a:t>
            </a:r>
            <a:endParaRPr sz="1900">
              <a:solidFill>
                <a:schemeClr val="dk1"/>
              </a:solidFill>
            </a:endParaRPr>
          </a:p>
          <a:p>
            <a:pPr marL="457200" lvl="0" indent="-349250" algn="l" rtl="0">
              <a:lnSpc>
                <a:spcPct val="200000"/>
              </a:lnSpc>
              <a:spcBef>
                <a:spcPts val="0"/>
              </a:spcBef>
              <a:spcAft>
                <a:spcPts val="0"/>
              </a:spcAft>
              <a:buClr>
                <a:schemeClr val="dk1"/>
              </a:buClr>
              <a:buSzPts val="1900"/>
              <a:buChar char="•"/>
            </a:pPr>
            <a:r>
              <a:rPr lang="en" sz="1900">
                <a:solidFill>
                  <a:schemeClr val="dk1"/>
                </a:solidFill>
              </a:rPr>
              <a:t>Approvals </a:t>
            </a:r>
            <a:endParaRPr sz="1900">
              <a:solidFill>
                <a:schemeClr val="dk1"/>
              </a:solidFill>
            </a:endParaRPr>
          </a:p>
          <a:p>
            <a:pPr marL="457200" lvl="0" indent="-349250" algn="l" rtl="0">
              <a:lnSpc>
                <a:spcPct val="100000"/>
              </a:lnSpc>
              <a:spcBef>
                <a:spcPts val="0"/>
              </a:spcBef>
              <a:spcAft>
                <a:spcPts val="0"/>
              </a:spcAft>
              <a:buClr>
                <a:schemeClr val="dk1"/>
              </a:buClr>
              <a:buSzPts val="1900"/>
              <a:buChar char="•"/>
            </a:pPr>
            <a:r>
              <a:rPr lang="en" sz="1900">
                <a:solidFill>
                  <a:schemeClr val="dk1"/>
                </a:solidFill>
              </a:rPr>
              <a:t>Gradual increase of traffic until full launch</a:t>
            </a:r>
            <a:endParaRPr sz="1900">
              <a:solidFill>
                <a:schemeClr val="dk1"/>
              </a:solidFill>
            </a:endParaRPr>
          </a:p>
        </p:txBody>
      </p:sp>
      <p:sp>
        <p:nvSpPr>
          <p:cNvPr id="218" name="Google Shape;218;p33"/>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19" name="Google Shape;219;p33"/>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17</a:t>
            </a:fld>
            <a:endParaRPr sz="1400" b="0" i="0" u="none" strike="noStrike" cap="none">
              <a:solidFill>
                <a:schemeClr val="dk1"/>
              </a:solidFill>
              <a:latin typeface="Calibri"/>
              <a:ea typeface="Calibri"/>
              <a:cs typeface="Calibri"/>
              <a:sym typeface="Calibri"/>
            </a:endParaRPr>
          </a:p>
        </p:txBody>
      </p:sp>
      <p:pic>
        <p:nvPicPr>
          <p:cNvPr id="220" name="Google Shape;220;p33"/>
          <p:cNvPicPr preferRelativeResize="0"/>
          <p:nvPr/>
        </p:nvPicPr>
        <p:blipFill>
          <a:blip r:embed="rId4">
            <a:alphaModFix/>
          </a:blip>
          <a:stretch>
            <a:fillRect/>
          </a:stretch>
        </p:blipFill>
        <p:spPr>
          <a:xfrm>
            <a:off x="5648875" y="1270570"/>
            <a:ext cx="3159900" cy="29616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3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26" name="Google Shape;226;p34"/>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Monitoring plan</a:t>
            </a:r>
            <a:endParaRPr sz="2200" b="1">
              <a:solidFill>
                <a:schemeClr val="dk1"/>
              </a:solidFill>
            </a:endParaRPr>
          </a:p>
        </p:txBody>
      </p:sp>
      <p:sp>
        <p:nvSpPr>
          <p:cNvPr id="227" name="Google Shape;227;p34"/>
          <p:cNvSpPr txBox="1"/>
          <p:nvPr/>
        </p:nvSpPr>
        <p:spPr>
          <a:xfrm>
            <a:off x="228600" y="921625"/>
            <a:ext cx="5979900" cy="25647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1200"/>
              </a:spcBef>
              <a:spcAft>
                <a:spcPts val="0"/>
              </a:spcAft>
              <a:buClr>
                <a:schemeClr val="dk1"/>
              </a:buClr>
              <a:buSzPts val="1900"/>
              <a:buChar char="•"/>
            </a:pPr>
            <a:r>
              <a:rPr lang="en" sz="1900">
                <a:solidFill>
                  <a:schemeClr val="dk1"/>
                </a:solidFill>
              </a:rPr>
              <a:t>Validated UX survey. 500 participants completed the survey, with a score of </a:t>
            </a:r>
            <a:r>
              <a:rPr lang="en" sz="1900" b="1">
                <a:solidFill>
                  <a:schemeClr val="dk1"/>
                </a:solidFill>
              </a:rPr>
              <a:t>3.7/5</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Page Feedback tool data</a:t>
            </a:r>
            <a:endParaRPr sz="1900">
              <a:solidFill>
                <a:schemeClr val="dk1"/>
              </a:solidFill>
            </a:endParaRPr>
          </a:p>
          <a:p>
            <a:pPr marL="914400" lvl="1" indent="-361950" algn="l" rtl="0">
              <a:lnSpc>
                <a:spcPct val="100000"/>
              </a:lnSpc>
              <a:spcBef>
                <a:spcPts val="1000"/>
              </a:spcBef>
              <a:spcAft>
                <a:spcPts val="0"/>
              </a:spcAft>
              <a:buClr>
                <a:schemeClr val="dk1"/>
              </a:buClr>
              <a:buSzPts val="2100"/>
              <a:buChar char="•"/>
            </a:pPr>
            <a:r>
              <a:rPr lang="en" sz="1300" i="1">
                <a:solidFill>
                  <a:srgbClr val="353744"/>
                </a:solidFill>
                <a:latin typeface="Proxima Nova"/>
                <a:ea typeface="Proxima Nova"/>
                <a:cs typeface="Proxima Nova"/>
                <a:sym typeface="Proxima Nova"/>
              </a:rPr>
              <a:t>“Excellent, fast, clear, and not complicated!”</a:t>
            </a:r>
            <a:endParaRPr sz="1300" i="1">
              <a:solidFill>
                <a:srgbClr val="353744"/>
              </a:solidFill>
              <a:latin typeface="Proxima Nova"/>
              <a:ea typeface="Proxima Nova"/>
              <a:cs typeface="Proxima Nova"/>
              <a:sym typeface="Proxima Nova"/>
            </a:endParaRPr>
          </a:p>
          <a:p>
            <a:pPr marL="914400" lvl="1" indent="-361950" algn="l" rtl="0">
              <a:lnSpc>
                <a:spcPct val="100000"/>
              </a:lnSpc>
              <a:spcBef>
                <a:spcPts val="0"/>
              </a:spcBef>
              <a:spcAft>
                <a:spcPts val="0"/>
              </a:spcAft>
              <a:buClr>
                <a:schemeClr val="dk1"/>
              </a:buClr>
              <a:buSzPts val="2100"/>
              <a:buChar char="•"/>
            </a:pPr>
            <a:r>
              <a:rPr lang="en" sz="1300" i="1">
                <a:solidFill>
                  <a:srgbClr val="353744"/>
                </a:solidFill>
                <a:latin typeface="Proxima Nova"/>
                <a:ea typeface="Proxima Nova"/>
                <a:cs typeface="Proxima Nova"/>
                <a:sym typeface="Proxima Nova"/>
              </a:rPr>
              <a:t>“I think you should add more questions so the results are more tailored…”</a:t>
            </a:r>
            <a:endParaRPr sz="1300" i="1">
              <a:solidFill>
                <a:srgbClr val="353744"/>
              </a:solidFill>
              <a:latin typeface="Proxima Nova"/>
              <a:ea typeface="Proxima Nova"/>
              <a:cs typeface="Proxima Nova"/>
              <a:sym typeface="Proxima Nova"/>
            </a:endParaRPr>
          </a:p>
          <a:p>
            <a:pPr marL="914400" lvl="1" indent="-361950" algn="l" rtl="0">
              <a:lnSpc>
                <a:spcPct val="100000"/>
              </a:lnSpc>
              <a:spcBef>
                <a:spcPts val="0"/>
              </a:spcBef>
              <a:spcAft>
                <a:spcPts val="0"/>
              </a:spcAft>
              <a:buClr>
                <a:schemeClr val="dk1"/>
              </a:buClr>
              <a:buSzPts val="2100"/>
              <a:buChar char="•"/>
            </a:pPr>
            <a:r>
              <a:rPr lang="en" sz="1300" i="1">
                <a:solidFill>
                  <a:srgbClr val="353744"/>
                </a:solidFill>
                <a:latin typeface="Proxima Nova"/>
                <a:ea typeface="Proxima Nova"/>
                <a:cs typeface="Proxima Nova"/>
                <a:sym typeface="Proxima Nova"/>
              </a:rPr>
              <a:t>“When I went through this tool for PR opportunities, the final page provided a long list of PR programs. It would be nice to narrow the search further through a filter system.”</a:t>
            </a:r>
            <a:endParaRPr sz="1300" i="1">
              <a:solidFill>
                <a:srgbClr val="353744"/>
              </a:solidFill>
              <a:latin typeface="Proxima Nova"/>
              <a:ea typeface="Proxima Nova"/>
              <a:cs typeface="Proxima Nova"/>
              <a:sym typeface="Proxima Nova"/>
            </a:endParaRPr>
          </a:p>
          <a:p>
            <a:pPr marL="914400" lvl="1" indent="-349250" algn="l" rtl="0">
              <a:lnSpc>
                <a:spcPct val="100000"/>
              </a:lnSpc>
              <a:spcBef>
                <a:spcPts val="0"/>
              </a:spcBef>
              <a:spcAft>
                <a:spcPts val="0"/>
              </a:spcAft>
              <a:buClr>
                <a:schemeClr val="dk1"/>
              </a:buClr>
              <a:buSzPts val="1900"/>
              <a:buChar char="•"/>
            </a:pPr>
            <a:r>
              <a:rPr lang="en" sz="1300" i="1">
                <a:solidFill>
                  <a:srgbClr val="353744"/>
                </a:solidFill>
                <a:latin typeface="Proxima Nova"/>
                <a:ea typeface="Proxima Nova"/>
                <a:cs typeface="Proxima Nova"/>
                <a:sym typeface="Proxima Nova"/>
              </a:rPr>
              <a:t>“How can I apply for Canada Humanitarian Visa”</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Adobe Analytics dashboard</a:t>
            </a:r>
            <a:endParaRPr sz="1900">
              <a:solidFill>
                <a:schemeClr val="dk1"/>
              </a:solidFill>
            </a:endParaRPr>
          </a:p>
          <a:p>
            <a:pPr marL="457200" lvl="0" indent="-349250" algn="l" rtl="0">
              <a:lnSpc>
                <a:spcPct val="100000"/>
              </a:lnSpc>
              <a:spcBef>
                <a:spcPts val="1200"/>
              </a:spcBef>
              <a:spcAft>
                <a:spcPts val="1000"/>
              </a:spcAft>
              <a:buClr>
                <a:schemeClr val="dk1"/>
              </a:buClr>
              <a:buSzPts val="1900"/>
              <a:buChar char="•"/>
            </a:pPr>
            <a:r>
              <a:rPr lang="en" sz="1900">
                <a:solidFill>
                  <a:schemeClr val="dk1"/>
                </a:solidFill>
              </a:rPr>
              <a:t>Weekly environmental scan </a:t>
            </a:r>
            <a:endParaRPr sz="1900">
              <a:solidFill>
                <a:schemeClr val="dk1"/>
              </a:solidFill>
            </a:endParaRPr>
          </a:p>
        </p:txBody>
      </p:sp>
      <p:sp>
        <p:nvSpPr>
          <p:cNvPr id="228" name="Google Shape;228;p34"/>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29" name="Google Shape;229;p34"/>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18</a:t>
            </a:fld>
            <a:endParaRPr sz="1400" b="0" i="0" u="none" strike="noStrike" cap="none">
              <a:solidFill>
                <a:schemeClr val="dk1"/>
              </a:solidFill>
              <a:latin typeface="Calibri"/>
              <a:ea typeface="Calibri"/>
              <a:cs typeface="Calibri"/>
              <a:sym typeface="Calibri"/>
            </a:endParaRPr>
          </a:p>
        </p:txBody>
      </p:sp>
      <p:pic>
        <p:nvPicPr>
          <p:cNvPr id="230" name="Google Shape;230;p34"/>
          <p:cNvPicPr preferRelativeResize="0"/>
          <p:nvPr/>
        </p:nvPicPr>
        <p:blipFill>
          <a:blip r:embed="rId4">
            <a:alphaModFix/>
          </a:blip>
          <a:stretch>
            <a:fillRect/>
          </a:stretch>
        </p:blipFill>
        <p:spPr>
          <a:xfrm>
            <a:off x="6351324" y="1511937"/>
            <a:ext cx="2612675" cy="266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5"/>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36" name="Google Shape;236;p35"/>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Data monitoring</a:t>
            </a:r>
            <a:endParaRPr sz="2200" b="1">
              <a:solidFill>
                <a:schemeClr val="dk1"/>
              </a:solidFill>
            </a:endParaRPr>
          </a:p>
        </p:txBody>
      </p:sp>
      <p:sp>
        <p:nvSpPr>
          <p:cNvPr id="237" name="Google Shape;237;p35"/>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38" name="Google Shape;238;p35"/>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19</a:t>
            </a:fld>
            <a:endParaRPr sz="1400" b="0" i="0" u="none" strike="noStrike" cap="none">
              <a:solidFill>
                <a:schemeClr val="dk1"/>
              </a:solidFill>
              <a:latin typeface="Calibri"/>
              <a:ea typeface="Calibri"/>
              <a:cs typeface="Calibri"/>
              <a:sym typeface="Calibri"/>
            </a:endParaRPr>
          </a:p>
        </p:txBody>
      </p:sp>
      <p:pic>
        <p:nvPicPr>
          <p:cNvPr id="239" name="Google Shape;239;p35"/>
          <p:cNvPicPr preferRelativeResize="0"/>
          <p:nvPr/>
        </p:nvPicPr>
        <p:blipFill>
          <a:blip r:embed="rId4">
            <a:alphaModFix/>
          </a:blip>
          <a:stretch>
            <a:fillRect/>
          </a:stretch>
        </p:blipFill>
        <p:spPr>
          <a:xfrm>
            <a:off x="696773" y="1561050"/>
            <a:ext cx="7645449" cy="3295826"/>
          </a:xfrm>
          <a:prstGeom prst="rect">
            <a:avLst/>
          </a:prstGeom>
          <a:noFill/>
          <a:ln>
            <a:noFill/>
          </a:ln>
        </p:spPr>
      </p:pic>
      <p:sp>
        <p:nvSpPr>
          <p:cNvPr id="240" name="Google Shape;240;p35"/>
          <p:cNvSpPr txBox="1"/>
          <p:nvPr/>
        </p:nvSpPr>
        <p:spPr>
          <a:xfrm>
            <a:off x="415200" y="1085850"/>
            <a:ext cx="8313600" cy="475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Data confirms what we saw in testing, users are getting to various programs</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4" name="Google Shape;74;p18"/>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 sz="2400" b="1">
                <a:solidFill>
                  <a:schemeClr val="dk1"/>
                </a:solidFill>
              </a:rPr>
              <a:t>Who is WURD?</a:t>
            </a:r>
            <a:endParaRPr sz="2400"/>
          </a:p>
        </p:txBody>
      </p:sp>
      <p:sp>
        <p:nvSpPr>
          <p:cNvPr id="75" name="Google Shape;75;p18"/>
          <p:cNvSpPr txBox="1"/>
          <p:nvPr/>
        </p:nvSpPr>
        <p:spPr>
          <a:xfrm>
            <a:off x="221450" y="1034725"/>
            <a:ext cx="8465400" cy="35694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en" sz="1500">
                <a:solidFill>
                  <a:srgbClr val="333333"/>
                </a:solidFill>
              </a:rPr>
              <a:t>We’re a small (but mighty) team of designers in the Web directorate at IRCC.</a:t>
            </a:r>
            <a:endParaRPr sz="1500">
              <a:solidFill>
                <a:srgbClr val="333333"/>
              </a:solidFill>
            </a:endParaRPr>
          </a:p>
          <a:p>
            <a:pPr marL="457200" lvl="0" indent="-311150" algn="l" rtl="0">
              <a:lnSpc>
                <a:spcPct val="115000"/>
              </a:lnSpc>
              <a:spcBef>
                <a:spcPts val="900"/>
              </a:spcBef>
              <a:spcAft>
                <a:spcPts val="0"/>
              </a:spcAft>
              <a:buClr>
                <a:schemeClr val="dk1"/>
              </a:buClr>
              <a:buSzPts val="1300"/>
              <a:buChar char="•"/>
            </a:pPr>
            <a:r>
              <a:rPr lang="en" sz="1300" b="1">
                <a:solidFill>
                  <a:schemeClr val="dk1"/>
                </a:solidFill>
              </a:rPr>
              <a:t>David Pepin</a:t>
            </a:r>
            <a:r>
              <a:rPr lang="en" sz="1300">
                <a:solidFill>
                  <a:schemeClr val="dk1"/>
                </a:solidFill>
              </a:rPr>
              <a:t>, Assistant Director</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Eric Hutt</a:t>
            </a:r>
            <a:r>
              <a:rPr lang="en" sz="1300">
                <a:solidFill>
                  <a:schemeClr val="dk1"/>
                </a:solidFill>
              </a:rPr>
              <a:t>, Research lead</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Project lead for the Explore Immigration Programs tool</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Led the user testing and research, monitoring</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Yael Santo</a:t>
            </a:r>
            <a:r>
              <a:rPr lang="en" sz="1300">
                <a:solidFill>
                  <a:schemeClr val="dk1"/>
                </a:solidFill>
              </a:rPr>
              <a:t>, Content lead</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Content writer, editor</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Karine Bédard</a:t>
            </a:r>
            <a:r>
              <a:rPr lang="en" sz="1300">
                <a:solidFill>
                  <a:schemeClr val="dk1"/>
                </a:solidFill>
              </a:rPr>
              <a:t>, Technical lead</a:t>
            </a:r>
            <a:endParaRPr sz="1300">
              <a:solidFill>
                <a:schemeClr val="dk1"/>
              </a:solidFill>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rPr>
              <a:t>Developed the tool</a:t>
            </a:r>
            <a:endParaRPr sz="1300">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Catalina Perez</a:t>
            </a:r>
            <a:endParaRPr sz="1300" b="1">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Marianne Couture-Benitez</a:t>
            </a:r>
            <a:endParaRPr sz="1300" b="1">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Inioluwa Oluyemi</a:t>
            </a:r>
            <a:endParaRPr sz="1300" b="1">
              <a:solidFill>
                <a:schemeClr val="dk1"/>
              </a:solidFill>
            </a:endParaRPr>
          </a:p>
          <a:p>
            <a:pPr marL="457200" lvl="0" indent="-311150" algn="l" rtl="0">
              <a:lnSpc>
                <a:spcPct val="115000"/>
              </a:lnSpc>
              <a:spcBef>
                <a:spcPts val="0"/>
              </a:spcBef>
              <a:spcAft>
                <a:spcPts val="0"/>
              </a:spcAft>
              <a:buClr>
                <a:schemeClr val="dk1"/>
              </a:buClr>
              <a:buSzPts val="1300"/>
              <a:buChar char="•"/>
            </a:pPr>
            <a:r>
              <a:rPr lang="en" sz="1300" b="1">
                <a:solidFill>
                  <a:schemeClr val="dk1"/>
                </a:solidFill>
              </a:rPr>
              <a:t>Ramanpreet Brar</a:t>
            </a:r>
            <a:endParaRPr sz="1300" b="1">
              <a:solidFill>
                <a:schemeClr val="dk1"/>
              </a:solidFill>
            </a:endParaRPr>
          </a:p>
          <a:p>
            <a:pPr marL="914400" marR="0" lvl="0" indent="0" algn="l" rtl="0">
              <a:lnSpc>
                <a:spcPct val="90000"/>
              </a:lnSpc>
              <a:spcBef>
                <a:spcPts val="0"/>
              </a:spcBef>
              <a:spcAft>
                <a:spcPts val="0"/>
              </a:spcAft>
              <a:buNone/>
            </a:pPr>
            <a:endParaRPr sz="1800">
              <a:solidFill>
                <a:schemeClr val="dk1"/>
              </a:solidFill>
            </a:endParaRPr>
          </a:p>
        </p:txBody>
      </p:sp>
      <p:sp>
        <p:nvSpPr>
          <p:cNvPr id="76" name="Google Shape;76;p18"/>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77" name="Google Shape;77;p18"/>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2</a:t>
            </a:fld>
            <a:endParaRPr sz="1400" b="0" i="0" u="none" strike="noStrike" cap="none">
              <a:solidFill>
                <a:schemeClr val="dk1"/>
              </a:solidFill>
              <a:latin typeface="Calibri"/>
              <a:ea typeface="Calibri"/>
              <a:cs typeface="Calibri"/>
              <a:sym typeface="Calibri"/>
            </a:endParaRPr>
          </a:p>
        </p:txBody>
      </p:sp>
      <p:pic>
        <p:nvPicPr>
          <p:cNvPr id="78" name="Google Shape;78;p18"/>
          <p:cNvPicPr preferRelativeResize="0"/>
          <p:nvPr/>
        </p:nvPicPr>
        <p:blipFill>
          <a:blip r:embed="rId4">
            <a:alphaModFix/>
          </a:blip>
          <a:stretch>
            <a:fillRect/>
          </a:stretch>
        </p:blipFill>
        <p:spPr>
          <a:xfrm>
            <a:off x="6217100" y="1739811"/>
            <a:ext cx="2210437" cy="22104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6"/>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46" name="Google Shape;246;p36"/>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Data monitoring</a:t>
            </a:r>
            <a:endParaRPr sz="2200" b="1">
              <a:solidFill>
                <a:schemeClr val="dk1"/>
              </a:solidFill>
            </a:endParaRPr>
          </a:p>
        </p:txBody>
      </p:sp>
      <p:sp>
        <p:nvSpPr>
          <p:cNvPr id="247" name="Google Shape;247;p36"/>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48" name="Google Shape;248;p36"/>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20</a:t>
            </a:fld>
            <a:endParaRPr sz="1400" b="0" i="0" u="none" strike="noStrike" cap="none">
              <a:solidFill>
                <a:schemeClr val="dk1"/>
              </a:solidFill>
              <a:latin typeface="Calibri"/>
              <a:ea typeface="Calibri"/>
              <a:cs typeface="Calibri"/>
              <a:sym typeface="Calibri"/>
            </a:endParaRPr>
          </a:p>
        </p:txBody>
      </p:sp>
      <p:sp>
        <p:nvSpPr>
          <p:cNvPr id="249" name="Google Shape;249;p36"/>
          <p:cNvSpPr txBox="1"/>
          <p:nvPr/>
        </p:nvSpPr>
        <p:spPr>
          <a:xfrm>
            <a:off x="415200" y="1085850"/>
            <a:ext cx="8313600" cy="4752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Data confirms what we saw in testing, users are getting to various programs</a:t>
            </a:r>
            <a:endParaRPr sz="1600"/>
          </a:p>
        </p:txBody>
      </p:sp>
      <p:pic>
        <p:nvPicPr>
          <p:cNvPr id="250" name="Google Shape;250;p36"/>
          <p:cNvPicPr preferRelativeResize="0"/>
          <p:nvPr/>
        </p:nvPicPr>
        <p:blipFill>
          <a:blip r:embed="rId4">
            <a:alphaModFix/>
          </a:blip>
          <a:stretch>
            <a:fillRect/>
          </a:stretch>
        </p:blipFill>
        <p:spPr>
          <a:xfrm>
            <a:off x="1121938" y="1820550"/>
            <a:ext cx="6638925" cy="2524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7"/>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56" name="Google Shape;256;p37"/>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200" b="1">
                <a:solidFill>
                  <a:schemeClr val="dk1"/>
                </a:solidFill>
              </a:rPr>
              <a:t>Phase 2</a:t>
            </a:r>
            <a:endParaRPr sz="2200" b="1">
              <a:solidFill>
                <a:schemeClr val="dk1"/>
              </a:solidFill>
            </a:endParaRPr>
          </a:p>
        </p:txBody>
      </p:sp>
      <p:sp>
        <p:nvSpPr>
          <p:cNvPr id="257" name="Google Shape;257;p37"/>
          <p:cNvSpPr txBox="1"/>
          <p:nvPr/>
        </p:nvSpPr>
        <p:spPr>
          <a:xfrm>
            <a:off x="15300" y="1160050"/>
            <a:ext cx="6922800" cy="2564700"/>
          </a:xfrm>
          <a:prstGeom prst="rect">
            <a:avLst/>
          </a:prstGeom>
          <a:noFill/>
          <a:ln>
            <a:noFill/>
          </a:ln>
        </p:spPr>
        <p:txBody>
          <a:bodyPr spcFirstLastPara="1" wrap="square" lIns="68575" tIns="34275" rIns="68575" bIns="34275" anchor="t" anchorCtr="0">
            <a:noAutofit/>
          </a:bodyPr>
          <a:lstStyle/>
          <a:p>
            <a:pPr marL="457200" lvl="0" indent="-349250" algn="l" rtl="0">
              <a:lnSpc>
                <a:spcPct val="200000"/>
              </a:lnSpc>
              <a:spcBef>
                <a:spcPts val="1200"/>
              </a:spcBef>
              <a:spcAft>
                <a:spcPts val="0"/>
              </a:spcAft>
              <a:buClr>
                <a:schemeClr val="dk1"/>
              </a:buClr>
              <a:buSzPts val="1900"/>
              <a:buChar char="•"/>
            </a:pPr>
            <a:r>
              <a:rPr lang="en" sz="1900">
                <a:solidFill>
                  <a:schemeClr val="dk1"/>
                </a:solidFill>
              </a:rPr>
              <a:t>What were some of the some nice to haves? </a:t>
            </a:r>
            <a:endParaRPr sz="1900">
              <a:solidFill>
                <a:schemeClr val="dk1"/>
              </a:solidFill>
            </a:endParaRPr>
          </a:p>
          <a:p>
            <a:pPr marL="914400" lvl="1" indent="-349250" algn="l" rtl="0">
              <a:lnSpc>
                <a:spcPct val="150000"/>
              </a:lnSpc>
              <a:spcBef>
                <a:spcPts val="0"/>
              </a:spcBef>
              <a:spcAft>
                <a:spcPts val="0"/>
              </a:spcAft>
              <a:buClr>
                <a:schemeClr val="dk1"/>
              </a:buClr>
              <a:buSzPts val="1900"/>
              <a:buChar char="•"/>
            </a:pPr>
            <a:r>
              <a:rPr lang="en" sz="1900">
                <a:solidFill>
                  <a:schemeClr val="dk1"/>
                </a:solidFill>
              </a:rPr>
              <a:t>Do we still need or want them based on testing and feedback?</a:t>
            </a:r>
            <a:endParaRPr sz="1900">
              <a:solidFill>
                <a:schemeClr val="dk1"/>
              </a:solidFill>
            </a:endParaRPr>
          </a:p>
          <a:p>
            <a:pPr marL="457200" lvl="0" indent="-349250" algn="l" rtl="0">
              <a:lnSpc>
                <a:spcPct val="200000"/>
              </a:lnSpc>
              <a:spcBef>
                <a:spcPts val="0"/>
              </a:spcBef>
              <a:spcAft>
                <a:spcPts val="0"/>
              </a:spcAft>
              <a:buClr>
                <a:schemeClr val="dk1"/>
              </a:buClr>
              <a:buSzPts val="1900"/>
              <a:buChar char="•"/>
            </a:pPr>
            <a:r>
              <a:rPr lang="en" sz="1900">
                <a:solidFill>
                  <a:schemeClr val="dk1"/>
                </a:solidFill>
              </a:rPr>
              <a:t>What do we improve based on user feedback</a:t>
            </a:r>
            <a:endParaRPr sz="1900">
              <a:solidFill>
                <a:schemeClr val="dk1"/>
              </a:solidFill>
            </a:endParaRPr>
          </a:p>
          <a:p>
            <a:pPr marL="914400" lvl="1" indent="-349250" algn="l" rtl="0">
              <a:lnSpc>
                <a:spcPct val="200000"/>
              </a:lnSpc>
              <a:spcBef>
                <a:spcPts val="0"/>
              </a:spcBef>
              <a:spcAft>
                <a:spcPts val="0"/>
              </a:spcAft>
              <a:buClr>
                <a:schemeClr val="dk1"/>
              </a:buClr>
              <a:buSzPts val="1900"/>
              <a:buChar char="•"/>
            </a:pPr>
            <a:r>
              <a:rPr lang="en" sz="1900">
                <a:solidFill>
                  <a:schemeClr val="dk1"/>
                </a:solidFill>
              </a:rPr>
              <a:t>Decision tree, minimize number of results</a:t>
            </a:r>
            <a:endParaRPr sz="1900">
              <a:solidFill>
                <a:schemeClr val="dk1"/>
              </a:solidFill>
            </a:endParaRPr>
          </a:p>
          <a:p>
            <a:pPr marL="914400" lvl="1" indent="-349250" algn="l" rtl="0">
              <a:lnSpc>
                <a:spcPct val="200000"/>
              </a:lnSpc>
              <a:spcBef>
                <a:spcPts val="0"/>
              </a:spcBef>
              <a:spcAft>
                <a:spcPts val="0"/>
              </a:spcAft>
              <a:buClr>
                <a:schemeClr val="dk1"/>
              </a:buClr>
              <a:buSzPts val="1900"/>
              <a:buChar char="•"/>
            </a:pPr>
            <a:r>
              <a:rPr lang="en" sz="1900">
                <a:solidFill>
                  <a:schemeClr val="dk1"/>
                </a:solidFill>
              </a:rPr>
              <a:t>Tweak parts of the layout to gain space on mobile</a:t>
            </a:r>
            <a:endParaRPr sz="1900">
              <a:solidFill>
                <a:schemeClr val="dk1"/>
              </a:solidFill>
            </a:endParaRPr>
          </a:p>
        </p:txBody>
      </p:sp>
      <p:sp>
        <p:nvSpPr>
          <p:cNvPr id="258" name="Google Shape;258;p37"/>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9" name="Google Shape;259;p37"/>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21</a:t>
            </a:fld>
            <a:endParaRPr sz="1400" b="0" i="0" u="none" strike="noStrike" cap="none">
              <a:solidFill>
                <a:schemeClr val="dk1"/>
              </a:solidFill>
              <a:latin typeface="Calibri"/>
              <a:ea typeface="Calibri"/>
              <a:cs typeface="Calibri"/>
              <a:sym typeface="Calibri"/>
            </a:endParaRPr>
          </a:p>
        </p:txBody>
      </p:sp>
      <p:pic>
        <p:nvPicPr>
          <p:cNvPr id="260" name="Google Shape;260;p37"/>
          <p:cNvPicPr preferRelativeResize="0"/>
          <p:nvPr/>
        </p:nvPicPr>
        <p:blipFill>
          <a:blip r:embed="rId4">
            <a:alphaModFix/>
          </a:blip>
          <a:stretch>
            <a:fillRect/>
          </a:stretch>
        </p:blipFill>
        <p:spPr>
          <a:xfrm>
            <a:off x="7315900" y="1775650"/>
            <a:ext cx="1323975" cy="133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38"/>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66" name="Google Shape;266;p38"/>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400" b="1">
                <a:solidFill>
                  <a:schemeClr val="dk1"/>
                </a:solidFill>
              </a:rPr>
              <a:t>Key to our success - Simplicity</a:t>
            </a:r>
            <a:endParaRPr sz="2400" b="1">
              <a:solidFill>
                <a:schemeClr val="dk1"/>
              </a:solidFill>
            </a:endParaRPr>
          </a:p>
        </p:txBody>
      </p:sp>
      <p:sp>
        <p:nvSpPr>
          <p:cNvPr id="267" name="Google Shape;267;p38"/>
          <p:cNvSpPr txBox="1"/>
          <p:nvPr/>
        </p:nvSpPr>
        <p:spPr>
          <a:xfrm>
            <a:off x="221449" y="1200150"/>
            <a:ext cx="5861400" cy="2183400"/>
          </a:xfrm>
          <a:prstGeom prst="rect">
            <a:avLst/>
          </a:prstGeom>
          <a:noFill/>
          <a:ln>
            <a:noFill/>
          </a:ln>
        </p:spPr>
        <p:txBody>
          <a:bodyPr spcFirstLastPara="1" wrap="square" lIns="68575" tIns="34275" rIns="68575" bIns="34275" anchor="t" anchorCtr="0">
            <a:noAutofit/>
          </a:bodyPr>
          <a:lstStyle/>
          <a:p>
            <a:pPr marL="457200" lvl="0" indent="-349250" algn="l" rtl="0">
              <a:lnSpc>
                <a:spcPct val="100000"/>
              </a:lnSpc>
              <a:spcBef>
                <a:spcPts val="1200"/>
              </a:spcBef>
              <a:spcAft>
                <a:spcPts val="0"/>
              </a:spcAft>
              <a:buClr>
                <a:schemeClr val="dk1"/>
              </a:buClr>
              <a:buSzPts val="1900"/>
              <a:buChar char="•"/>
            </a:pPr>
            <a:r>
              <a:rPr lang="en" sz="1900">
                <a:solidFill>
                  <a:schemeClr val="dk1"/>
                </a:solidFill>
              </a:rPr>
              <a:t>Small, </a:t>
            </a:r>
            <a:r>
              <a:rPr lang="en" sz="1900" b="1">
                <a:solidFill>
                  <a:schemeClr val="dk1"/>
                </a:solidFill>
              </a:rPr>
              <a:t>empowered</a:t>
            </a:r>
            <a:r>
              <a:rPr lang="en" sz="1900">
                <a:solidFill>
                  <a:schemeClr val="dk1"/>
                </a:solidFill>
              </a:rPr>
              <a:t>, </a:t>
            </a:r>
            <a:r>
              <a:rPr lang="en" sz="1900" b="1">
                <a:solidFill>
                  <a:schemeClr val="dk1"/>
                </a:solidFill>
              </a:rPr>
              <a:t>multidisciplinary </a:t>
            </a:r>
            <a:r>
              <a:rPr lang="en" sz="1900">
                <a:solidFill>
                  <a:schemeClr val="dk1"/>
                </a:solidFill>
              </a:rPr>
              <a:t>team of in-house experts in design, content and tech</a:t>
            </a:r>
            <a:endParaRPr sz="1900">
              <a:solidFill>
                <a:schemeClr val="dk1"/>
              </a:solidFill>
            </a:endParaRPr>
          </a:p>
          <a:p>
            <a:pPr marL="914400" lvl="1" indent="-349250" algn="l" rtl="0">
              <a:lnSpc>
                <a:spcPct val="100000"/>
              </a:lnSpc>
              <a:spcBef>
                <a:spcPts val="1000"/>
              </a:spcBef>
              <a:spcAft>
                <a:spcPts val="0"/>
              </a:spcAft>
              <a:buClr>
                <a:schemeClr val="dk1"/>
              </a:buClr>
              <a:buSzPts val="1900"/>
              <a:buChar char="•"/>
            </a:pPr>
            <a:r>
              <a:rPr lang="en" sz="1900">
                <a:solidFill>
                  <a:schemeClr val="dk1"/>
                </a:solidFill>
              </a:rPr>
              <a:t>Having a developer on the team who can work in tandem with the designers and content writers eliminated a lot of workflow steps.</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Early collaboration with stakeholders</a:t>
            </a:r>
            <a:endParaRPr sz="1900">
              <a:solidFill>
                <a:schemeClr val="dk1"/>
              </a:solidFill>
            </a:endParaRPr>
          </a:p>
          <a:p>
            <a:pPr marL="457200" lvl="0" indent="-349250" algn="l" rtl="0">
              <a:lnSpc>
                <a:spcPct val="100000"/>
              </a:lnSpc>
              <a:spcBef>
                <a:spcPts val="1000"/>
              </a:spcBef>
              <a:spcAft>
                <a:spcPts val="0"/>
              </a:spcAft>
              <a:buClr>
                <a:schemeClr val="dk1"/>
              </a:buClr>
              <a:buSzPts val="1900"/>
              <a:buChar char="•"/>
            </a:pPr>
            <a:r>
              <a:rPr lang="en" sz="1900">
                <a:solidFill>
                  <a:schemeClr val="dk1"/>
                </a:solidFill>
              </a:rPr>
              <a:t>Simple design, HTML and Javascript</a:t>
            </a:r>
            <a:endParaRPr sz="1900">
              <a:solidFill>
                <a:schemeClr val="dk1"/>
              </a:solidFill>
            </a:endParaRPr>
          </a:p>
          <a:p>
            <a:pPr marL="457200" lvl="0" indent="-349250" algn="l" rtl="0">
              <a:lnSpc>
                <a:spcPct val="100000"/>
              </a:lnSpc>
              <a:spcBef>
                <a:spcPts val="1200"/>
              </a:spcBef>
              <a:spcAft>
                <a:spcPts val="0"/>
              </a:spcAft>
              <a:buClr>
                <a:schemeClr val="dk1"/>
              </a:buClr>
              <a:buSzPts val="1900"/>
              <a:buChar char="•"/>
            </a:pPr>
            <a:r>
              <a:rPr lang="en" sz="1900">
                <a:solidFill>
                  <a:schemeClr val="dk1"/>
                </a:solidFill>
              </a:rPr>
              <a:t>User centered design process: research, iterative prototypes, testing, production and monitoring</a:t>
            </a:r>
            <a:endParaRPr sz="1900">
              <a:solidFill>
                <a:schemeClr val="dk1"/>
              </a:solidFill>
            </a:endParaRPr>
          </a:p>
          <a:p>
            <a:pPr marL="457200" marR="0" lvl="0" indent="0" algn="l" rtl="0">
              <a:lnSpc>
                <a:spcPct val="100000"/>
              </a:lnSpc>
              <a:spcBef>
                <a:spcPts val="1000"/>
              </a:spcBef>
              <a:spcAft>
                <a:spcPts val="0"/>
              </a:spcAft>
              <a:buNone/>
            </a:pPr>
            <a:endParaRPr sz="1900">
              <a:solidFill>
                <a:schemeClr val="dk1"/>
              </a:solidFill>
            </a:endParaRPr>
          </a:p>
        </p:txBody>
      </p:sp>
      <p:sp>
        <p:nvSpPr>
          <p:cNvPr id="268" name="Google Shape;268;p38"/>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69" name="Google Shape;269;p38"/>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22</a:t>
            </a:fld>
            <a:endParaRPr sz="1400" b="0" i="0" u="none" strike="noStrike" cap="none">
              <a:solidFill>
                <a:schemeClr val="dk1"/>
              </a:solidFill>
              <a:latin typeface="Calibri"/>
              <a:ea typeface="Calibri"/>
              <a:cs typeface="Calibri"/>
              <a:sym typeface="Calibri"/>
            </a:endParaRPr>
          </a:p>
        </p:txBody>
      </p:sp>
      <p:pic>
        <p:nvPicPr>
          <p:cNvPr id="270" name="Google Shape;270;p38"/>
          <p:cNvPicPr preferRelativeResize="0"/>
          <p:nvPr/>
        </p:nvPicPr>
        <p:blipFill>
          <a:blip r:embed="rId4">
            <a:alphaModFix/>
          </a:blip>
          <a:stretch>
            <a:fillRect/>
          </a:stretch>
        </p:blipFill>
        <p:spPr>
          <a:xfrm>
            <a:off x="6536275" y="1391938"/>
            <a:ext cx="2064212" cy="20642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9"/>
          <p:cNvSpPr txBox="1"/>
          <p:nvPr/>
        </p:nvSpPr>
        <p:spPr>
          <a:xfrm>
            <a:off x="1374125" y="1864800"/>
            <a:ext cx="6496200" cy="1413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sz="3000" b="1">
                <a:solidFill>
                  <a:schemeClr val="dk1"/>
                </a:solidFill>
              </a:rPr>
              <a:t>Next steps</a:t>
            </a:r>
            <a:endParaRPr sz="2400" b="1">
              <a:solidFill>
                <a:schemeClr val="dk1"/>
              </a:solidFill>
            </a:endParaRPr>
          </a:p>
        </p:txBody>
      </p:sp>
      <p:sp>
        <p:nvSpPr>
          <p:cNvPr id="276" name="Google Shape;276;p39"/>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lt1"/>
                </a:solidFill>
                <a:latin typeface="Calibri"/>
                <a:ea typeface="Calibri"/>
                <a:cs typeface="Calibri"/>
                <a:sym typeface="Calibri"/>
              </a:rPr>
              <a:t>23</a:t>
            </a:fld>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40"/>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82" name="Google Shape;282;p40"/>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400" b="1">
                <a:solidFill>
                  <a:schemeClr val="dk1"/>
                </a:solidFill>
              </a:rPr>
              <a:t>Continue with Phase 2</a:t>
            </a:r>
            <a:endParaRPr sz="2400" b="1">
              <a:solidFill>
                <a:schemeClr val="dk1"/>
              </a:solidFill>
            </a:endParaRPr>
          </a:p>
        </p:txBody>
      </p:sp>
      <p:sp>
        <p:nvSpPr>
          <p:cNvPr id="283" name="Google Shape;283;p40"/>
          <p:cNvSpPr txBox="1"/>
          <p:nvPr/>
        </p:nvSpPr>
        <p:spPr>
          <a:xfrm>
            <a:off x="221448" y="1200150"/>
            <a:ext cx="8637600" cy="2183400"/>
          </a:xfrm>
          <a:prstGeom prst="rect">
            <a:avLst/>
          </a:prstGeom>
          <a:noFill/>
          <a:ln>
            <a:noFill/>
          </a:ln>
        </p:spPr>
        <p:txBody>
          <a:bodyPr spcFirstLastPara="1" wrap="square" lIns="68575" tIns="34275" rIns="68575" bIns="34275" anchor="t" anchorCtr="0">
            <a:noAutofit/>
          </a:bodyPr>
          <a:lstStyle/>
          <a:p>
            <a:pPr marL="457200" lvl="0" indent="-349250" algn="l" rtl="0">
              <a:lnSpc>
                <a:spcPct val="200000"/>
              </a:lnSpc>
              <a:spcBef>
                <a:spcPts val="1200"/>
              </a:spcBef>
              <a:spcAft>
                <a:spcPts val="0"/>
              </a:spcAft>
              <a:buClr>
                <a:schemeClr val="dk1"/>
              </a:buClr>
              <a:buSzPts val="1900"/>
              <a:buChar char="•"/>
            </a:pPr>
            <a:r>
              <a:rPr lang="en" sz="1900">
                <a:solidFill>
                  <a:schemeClr val="dk1"/>
                </a:solidFill>
              </a:rPr>
              <a:t>Informed updates based on feedback and data</a:t>
            </a:r>
            <a:endParaRPr sz="1900">
              <a:solidFill>
                <a:schemeClr val="dk1"/>
              </a:solidFill>
            </a:endParaRPr>
          </a:p>
          <a:p>
            <a:pPr marL="457200" lvl="0" indent="-349250" algn="l" rtl="0">
              <a:lnSpc>
                <a:spcPct val="200000"/>
              </a:lnSpc>
              <a:spcBef>
                <a:spcPts val="0"/>
              </a:spcBef>
              <a:spcAft>
                <a:spcPts val="0"/>
              </a:spcAft>
              <a:buClr>
                <a:schemeClr val="dk1"/>
              </a:buClr>
              <a:buSzPts val="1900"/>
              <a:buChar char="•"/>
            </a:pPr>
            <a:r>
              <a:rPr lang="en" sz="1900">
                <a:solidFill>
                  <a:schemeClr val="dk1"/>
                </a:solidFill>
              </a:rPr>
              <a:t>Identified what we want to improve</a:t>
            </a:r>
            <a:endParaRPr sz="1900">
              <a:solidFill>
                <a:schemeClr val="dk1"/>
              </a:solidFill>
            </a:endParaRPr>
          </a:p>
          <a:p>
            <a:pPr marL="457200" lvl="0" indent="-349250" algn="l" rtl="0">
              <a:lnSpc>
                <a:spcPct val="200000"/>
              </a:lnSpc>
              <a:spcBef>
                <a:spcPts val="0"/>
              </a:spcBef>
              <a:spcAft>
                <a:spcPts val="0"/>
              </a:spcAft>
              <a:buClr>
                <a:schemeClr val="dk1"/>
              </a:buClr>
              <a:buSzPts val="1900"/>
              <a:buChar char="•"/>
            </a:pPr>
            <a:r>
              <a:rPr lang="en" sz="1900">
                <a:solidFill>
                  <a:schemeClr val="dk1"/>
                </a:solidFill>
              </a:rPr>
              <a:t>One update at a time</a:t>
            </a:r>
            <a:endParaRPr sz="1900">
              <a:solidFill>
                <a:schemeClr val="dk1"/>
              </a:solidFill>
            </a:endParaRPr>
          </a:p>
          <a:p>
            <a:pPr marL="457200" lvl="0" indent="-349250" algn="l" rtl="0">
              <a:lnSpc>
                <a:spcPct val="200000"/>
              </a:lnSpc>
              <a:spcBef>
                <a:spcPts val="0"/>
              </a:spcBef>
              <a:spcAft>
                <a:spcPts val="0"/>
              </a:spcAft>
              <a:buClr>
                <a:schemeClr val="dk1"/>
              </a:buClr>
              <a:buSzPts val="1900"/>
              <a:buChar char="•"/>
            </a:pPr>
            <a:r>
              <a:rPr lang="en" sz="1900">
                <a:solidFill>
                  <a:schemeClr val="dk1"/>
                </a:solidFill>
              </a:rPr>
              <a:t>Continue to monitor with every update</a:t>
            </a:r>
            <a:endParaRPr sz="1900">
              <a:solidFill>
                <a:schemeClr val="dk1"/>
              </a:solidFill>
            </a:endParaRPr>
          </a:p>
          <a:p>
            <a:pPr marL="457200" marR="0" lvl="0" indent="0" algn="l" rtl="0">
              <a:lnSpc>
                <a:spcPct val="200000"/>
              </a:lnSpc>
              <a:spcBef>
                <a:spcPts val="1200"/>
              </a:spcBef>
              <a:spcAft>
                <a:spcPts val="0"/>
              </a:spcAft>
              <a:buNone/>
            </a:pPr>
            <a:endParaRPr sz="1900">
              <a:solidFill>
                <a:schemeClr val="dk1"/>
              </a:solidFill>
            </a:endParaRPr>
          </a:p>
        </p:txBody>
      </p:sp>
      <p:sp>
        <p:nvSpPr>
          <p:cNvPr id="284" name="Google Shape;284;p40"/>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85" name="Google Shape;285;p40"/>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24</a:t>
            </a:fld>
            <a:endParaRPr sz="1400" b="0" i="0" u="none" strike="noStrike" cap="none">
              <a:solidFill>
                <a:schemeClr val="dk1"/>
              </a:solidFill>
              <a:latin typeface="Calibri"/>
              <a:ea typeface="Calibri"/>
              <a:cs typeface="Calibri"/>
              <a:sym typeface="Calibri"/>
            </a:endParaRPr>
          </a:p>
        </p:txBody>
      </p:sp>
      <p:pic>
        <p:nvPicPr>
          <p:cNvPr id="286" name="Google Shape;286;p40"/>
          <p:cNvPicPr preferRelativeResize="0"/>
          <p:nvPr/>
        </p:nvPicPr>
        <p:blipFill>
          <a:blip r:embed="rId4">
            <a:alphaModFix/>
          </a:blip>
          <a:stretch>
            <a:fillRect/>
          </a:stretch>
        </p:blipFill>
        <p:spPr>
          <a:xfrm>
            <a:off x="6152525" y="2069281"/>
            <a:ext cx="2343150" cy="233838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p:nvPr/>
        </p:nvSpPr>
        <p:spPr>
          <a:xfrm>
            <a:off x="1323900" y="2106875"/>
            <a:ext cx="6496200" cy="14139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1200"/>
              </a:spcBef>
              <a:spcAft>
                <a:spcPts val="1200"/>
              </a:spcAft>
              <a:buClr>
                <a:schemeClr val="dk1"/>
              </a:buClr>
              <a:buSzPts val="1100"/>
              <a:buFont typeface="Arial"/>
              <a:buNone/>
            </a:pPr>
            <a:r>
              <a:rPr lang="en" sz="3000" b="1">
                <a:solidFill>
                  <a:schemeClr val="dk1"/>
                </a:solidFill>
              </a:rPr>
              <a:t>Questions?</a:t>
            </a:r>
            <a:endParaRPr sz="2400" b="1">
              <a:solidFill>
                <a:schemeClr val="dk1"/>
              </a:solidFill>
            </a:endParaRPr>
          </a:p>
        </p:txBody>
      </p:sp>
      <p:sp>
        <p:nvSpPr>
          <p:cNvPr id="292" name="Google Shape;292;p41"/>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lt1"/>
                </a:solidFill>
                <a:latin typeface="Calibri"/>
                <a:ea typeface="Calibri"/>
                <a:cs typeface="Calibri"/>
                <a:sym typeface="Calibri"/>
              </a:rPr>
              <a:t>25</a:t>
            </a:fld>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9"/>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4" name="Google Shape;84;p19"/>
          <p:cNvSpPr txBox="1"/>
          <p:nvPr/>
        </p:nvSpPr>
        <p:spPr>
          <a:xfrm>
            <a:off x="228600" y="400050"/>
            <a:ext cx="6496200" cy="685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1700"/>
              <a:buFont typeface="Arial"/>
              <a:buNone/>
            </a:pPr>
            <a:r>
              <a:rPr lang="en" sz="2400" b="1">
                <a:solidFill>
                  <a:schemeClr val="dk1"/>
                </a:solidFill>
              </a:rPr>
              <a:t>What we were trying to fix and achieve</a:t>
            </a:r>
            <a:endParaRPr sz="2400"/>
          </a:p>
        </p:txBody>
      </p:sp>
      <p:sp>
        <p:nvSpPr>
          <p:cNvPr id="85" name="Google Shape;85;p19"/>
          <p:cNvSpPr txBox="1"/>
          <p:nvPr/>
        </p:nvSpPr>
        <p:spPr>
          <a:xfrm>
            <a:off x="221450" y="781050"/>
            <a:ext cx="8465400" cy="3921300"/>
          </a:xfrm>
          <a:prstGeom prst="rect">
            <a:avLst/>
          </a:prstGeom>
          <a:noFill/>
          <a:ln>
            <a:noFill/>
          </a:ln>
        </p:spPr>
        <p:txBody>
          <a:bodyPr spcFirstLastPara="1" wrap="square" lIns="68575" tIns="34275" rIns="68575" bIns="34275" anchor="t" anchorCtr="0">
            <a:noAutofit/>
          </a:bodyPr>
          <a:lstStyle/>
          <a:p>
            <a:pPr marL="457200" lvl="0" indent="0" algn="l" rtl="0">
              <a:lnSpc>
                <a:spcPct val="115000"/>
              </a:lnSpc>
              <a:spcBef>
                <a:spcPts val="1200"/>
              </a:spcBef>
              <a:spcAft>
                <a:spcPts val="0"/>
              </a:spcAft>
              <a:buNone/>
            </a:pPr>
            <a:endParaRPr sz="1800">
              <a:solidFill>
                <a:schemeClr val="dk1"/>
              </a:solidFill>
            </a:endParaRPr>
          </a:p>
          <a:p>
            <a:pPr marL="457200" lvl="0" indent="-342900" algn="l" rtl="0">
              <a:lnSpc>
                <a:spcPct val="115000"/>
              </a:lnSpc>
              <a:spcBef>
                <a:spcPts val="1200"/>
              </a:spcBef>
              <a:spcAft>
                <a:spcPts val="0"/>
              </a:spcAft>
              <a:buClr>
                <a:schemeClr val="dk1"/>
              </a:buClr>
              <a:buSzPts val="1800"/>
              <a:buChar char="•"/>
            </a:pPr>
            <a:r>
              <a:rPr lang="en" sz="1800">
                <a:solidFill>
                  <a:schemeClr val="dk1"/>
                </a:solidFill>
              </a:rPr>
              <a:t>Task Success Survey and user feedback showed </a:t>
            </a:r>
            <a:r>
              <a:rPr lang="en" sz="1800" b="1">
                <a:solidFill>
                  <a:schemeClr val="dk1"/>
                </a:solidFill>
              </a:rPr>
              <a:t>difficulties </a:t>
            </a:r>
            <a:r>
              <a:rPr lang="en" sz="1800">
                <a:solidFill>
                  <a:schemeClr val="dk1"/>
                </a:solidFill>
              </a:rPr>
              <a:t>finding information on immigration programs</a:t>
            </a:r>
            <a:br>
              <a:rPr lang="en" sz="1800">
                <a:solidFill>
                  <a:schemeClr val="dk1"/>
                </a:solidFill>
              </a:rPr>
            </a:br>
            <a:endParaRPr sz="1800">
              <a:solidFill>
                <a:schemeClr val="dk1"/>
              </a:solidFill>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rPr>
              <a:t>2020 usability testing showed users </a:t>
            </a:r>
            <a:endParaRPr sz="1800">
              <a:solidFill>
                <a:schemeClr val="dk1"/>
              </a:solidFill>
            </a:endParaRPr>
          </a:p>
          <a:p>
            <a:pPr marL="914400" marR="0" lvl="1" indent="-342900" algn="l" rtl="0">
              <a:lnSpc>
                <a:spcPct val="90000"/>
              </a:lnSpc>
              <a:spcBef>
                <a:spcPts val="0"/>
              </a:spcBef>
              <a:spcAft>
                <a:spcPts val="0"/>
              </a:spcAft>
              <a:buClr>
                <a:schemeClr val="dk1"/>
              </a:buClr>
              <a:buSzPts val="1800"/>
              <a:buChar char="•"/>
            </a:pPr>
            <a:r>
              <a:rPr lang="en" sz="1800">
                <a:solidFill>
                  <a:schemeClr val="dk1"/>
                </a:solidFill>
              </a:rPr>
              <a:t>want a tool with </a:t>
            </a:r>
            <a:r>
              <a:rPr lang="en" sz="1800" b="1">
                <a:solidFill>
                  <a:schemeClr val="dk1"/>
                </a:solidFill>
              </a:rPr>
              <a:t>less questions</a:t>
            </a:r>
            <a:endParaRPr sz="1800" b="1">
              <a:solidFill>
                <a:schemeClr val="dk1"/>
              </a:solidFill>
            </a:endParaRPr>
          </a:p>
          <a:p>
            <a:pPr marL="914400" marR="0" lvl="1" indent="-342900" algn="l" rtl="0">
              <a:lnSpc>
                <a:spcPct val="90000"/>
              </a:lnSpc>
              <a:spcBef>
                <a:spcPts val="0"/>
              </a:spcBef>
              <a:spcAft>
                <a:spcPts val="0"/>
              </a:spcAft>
              <a:buClr>
                <a:schemeClr val="dk1"/>
              </a:buClr>
              <a:buSzPts val="1800"/>
              <a:buChar char="•"/>
            </a:pPr>
            <a:r>
              <a:rPr lang="en" sz="1800" b="1">
                <a:solidFill>
                  <a:schemeClr val="dk1"/>
                </a:solidFill>
              </a:rPr>
              <a:t>explore </a:t>
            </a:r>
            <a:r>
              <a:rPr lang="en" sz="1800">
                <a:solidFill>
                  <a:schemeClr val="dk1"/>
                </a:solidFill>
              </a:rPr>
              <a:t>various programs</a:t>
            </a:r>
            <a:br>
              <a:rPr lang="en" sz="1800">
                <a:solidFill>
                  <a:schemeClr val="dk1"/>
                </a:solidFill>
              </a:rPr>
            </a:br>
            <a:endParaRPr sz="1800">
              <a:solidFill>
                <a:schemeClr val="dk1"/>
              </a:solidFill>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rPr>
              <a:t>The Come to Canada tool </a:t>
            </a:r>
            <a:r>
              <a:rPr lang="en" sz="1800" b="1">
                <a:solidFill>
                  <a:schemeClr val="dk1"/>
                </a:solidFill>
              </a:rPr>
              <a:t>limits general exploration</a:t>
            </a:r>
            <a:br>
              <a:rPr lang="en" sz="1800">
                <a:solidFill>
                  <a:schemeClr val="dk1"/>
                </a:solidFill>
              </a:rPr>
            </a:br>
            <a:endParaRPr sz="1800">
              <a:solidFill>
                <a:schemeClr val="dk1"/>
              </a:solidFill>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rPr>
              <a:t>Clients want a high-level exploration tool to </a:t>
            </a:r>
            <a:r>
              <a:rPr lang="en" sz="1800" b="1">
                <a:solidFill>
                  <a:schemeClr val="dk1"/>
                </a:solidFill>
              </a:rPr>
              <a:t>“program-shop”</a:t>
            </a:r>
            <a:br>
              <a:rPr lang="en" sz="1800">
                <a:solidFill>
                  <a:schemeClr val="dk1"/>
                </a:solidFill>
              </a:rPr>
            </a:br>
            <a:endParaRPr sz="1800">
              <a:solidFill>
                <a:schemeClr val="dk1"/>
              </a:solidFill>
            </a:endParaRPr>
          </a:p>
        </p:txBody>
      </p:sp>
      <p:sp>
        <p:nvSpPr>
          <p:cNvPr id="86" name="Google Shape;86;p19"/>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87" name="Google Shape;87;p19"/>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3</a:t>
            </a:fld>
            <a:endParaRPr sz="1400" b="0" i="0" u="none" strike="noStrike" cap="none">
              <a:solidFill>
                <a:schemeClr val="dk1"/>
              </a:solidFill>
              <a:latin typeface="Calibri"/>
              <a:ea typeface="Calibri"/>
              <a:cs typeface="Calibri"/>
              <a:sym typeface="Calibri"/>
            </a:endParaRPr>
          </a:p>
        </p:txBody>
      </p:sp>
      <p:pic>
        <p:nvPicPr>
          <p:cNvPr id="88" name="Google Shape;88;p19"/>
          <p:cNvPicPr preferRelativeResize="0"/>
          <p:nvPr/>
        </p:nvPicPr>
        <p:blipFill>
          <a:blip r:embed="rId4">
            <a:alphaModFix/>
          </a:blip>
          <a:stretch>
            <a:fillRect/>
          </a:stretch>
        </p:blipFill>
        <p:spPr>
          <a:xfrm>
            <a:off x="7064318" y="2375318"/>
            <a:ext cx="1827075" cy="1827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0"/>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94" name="Google Shape;94;p20"/>
          <p:cNvPicPr preferRelativeResize="0"/>
          <p:nvPr/>
        </p:nvPicPr>
        <p:blipFill>
          <a:blip r:embed="rId4">
            <a:alphaModFix/>
          </a:blip>
          <a:stretch>
            <a:fillRect/>
          </a:stretch>
        </p:blipFill>
        <p:spPr>
          <a:xfrm>
            <a:off x="319275" y="758375"/>
            <a:ext cx="8505450" cy="4256425"/>
          </a:xfrm>
          <a:prstGeom prst="rect">
            <a:avLst/>
          </a:prstGeom>
          <a:no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pic>
      <p:sp>
        <p:nvSpPr>
          <p:cNvPr id="95" name="Google Shape;95;p20"/>
          <p:cNvSpPr txBox="1"/>
          <p:nvPr/>
        </p:nvSpPr>
        <p:spPr>
          <a:xfrm>
            <a:off x="190875" y="231050"/>
            <a:ext cx="4982700" cy="43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chemeClr val="dk1"/>
                </a:solidFill>
              </a:rPr>
              <a:t>Come to Canada tool (C2C)</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1"/>
          <p:cNvPicPr preferRelativeResize="0"/>
          <p:nvPr/>
        </p:nvPicPr>
        <p:blipFill rotWithShape="1">
          <a:blip r:embed="rId3">
            <a:alphaModFix/>
          </a:blip>
          <a:srcRect/>
          <a:stretch/>
        </p:blipFill>
        <p:spPr>
          <a:xfrm>
            <a:off x="0" y="0"/>
            <a:ext cx="9144000" cy="5143500"/>
          </a:xfrm>
          <a:prstGeom prst="rect">
            <a:avLst/>
          </a:prstGeom>
          <a:noFill/>
          <a:ln>
            <a:noFill/>
          </a:ln>
        </p:spPr>
      </p:pic>
      <p:pic>
        <p:nvPicPr>
          <p:cNvPr id="101" name="Google Shape;101;p21"/>
          <p:cNvPicPr preferRelativeResize="0"/>
          <p:nvPr/>
        </p:nvPicPr>
        <p:blipFill>
          <a:blip r:embed="rId4">
            <a:alphaModFix/>
          </a:blip>
          <a:stretch>
            <a:fillRect/>
          </a:stretch>
        </p:blipFill>
        <p:spPr>
          <a:xfrm>
            <a:off x="105625" y="694125"/>
            <a:ext cx="8845276" cy="3477125"/>
          </a:xfrm>
          <a:prstGeom prst="rect">
            <a:avLst/>
          </a:prstGeom>
          <a:solidFill>
            <a:schemeClr val="lt1"/>
          </a:solid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2"/>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7" name="Google Shape;107;p22"/>
          <p:cNvSpPr txBox="1"/>
          <p:nvPr/>
        </p:nvSpPr>
        <p:spPr>
          <a:xfrm>
            <a:off x="228600" y="400050"/>
            <a:ext cx="8630400" cy="6858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2400" b="1">
                <a:solidFill>
                  <a:schemeClr val="dk1"/>
                </a:solidFill>
              </a:rPr>
              <a:t>How can we make it easier to find that information</a:t>
            </a:r>
            <a:endParaRPr sz="2400" b="1">
              <a:solidFill>
                <a:schemeClr val="dk1"/>
              </a:solidFill>
            </a:endParaRPr>
          </a:p>
        </p:txBody>
      </p:sp>
      <p:sp>
        <p:nvSpPr>
          <p:cNvPr id="108" name="Google Shape;108;p22"/>
          <p:cNvSpPr txBox="1"/>
          <p:nvPr/>
        </p:nvSpPr>
        <p:spPr>
          <a:xfrm>
            <a:off x="228600" y="1316200"/>
            <a:ext cx="6303600" cy="3288000"/>
          </a:xfrm>
          <a:prstGeom prst="rect">
            <a:avLst/>
          </a:prstGeom>
          <a:noFill/>
          <a:ln>
            <a:noFill/>
          </a:ln>
        </p:spPr>
        <p:txBody>
          <a:bodyPr spcFirstLastPara="1" wrap="square" lIns="68575" tIns="34275" rIns="68575" bIns="34275" anchor="t" anchorCtr="0">
            <a:noAutofit/>
          </a:bodyPr>
          <a:lstStyle/>
          <a:p>
            <a:pPr marL="457200" marR="0" lvl="0" indent="-342900" algn="l" rtl="0">
              <a:lnSpc>
                <a:spcPct val="90000"/>
              </a:lnSpc>
              <a:spcBef>
                <a:spcPts val="0"/>
              </a:spcBef>
              <a:spcAft>
                <a:spcPts val="0"/>
              </a:spcAft>
              <a:buClr>
                <a:schemeClr val="dk1"/>
              </a:buClr>
              <a:buSzPts val="1800"/>
              <a:buChar char="•"/>
            </a:pPr>
            <a:r>
              <a:rPr lang="en" sz="1800">
                <a:solidFill>
                  <a:schemeClr val="dk1"/>
                </a:solidFill>
              </a:rPr>
              <a:t>Ask </a:t>
            </a:r>
            <a:r>
              <a:rPr lang="en" sz="1800" b="1">
                <a:solidFill>
                  <a:schemeClr val="dk1"/>
                </a:solidFill>
              </a:rPr>
              <a:t>simple</a:t>
            </a:r>
            <a:r>
              <a:rPr lang="en" sz="1800">
                <a:solidFill>
                  <a:schemeClr val="dk1"/>
                </a:solidFill>
              </a:rPr>
              <a:t>, intuitive questions</a:t>
            </a:r>
            <a:br>
              <a:rPr lang="en" sz="1800">
                <a:solidFill>
                  <a:schemeClr val="dk1"/>
                </a:solidFill>
              </a:rPr>
            </a:br>
            <a:endParaRPr sz="1800">
              <a:solidFill>
                <a:schemeClr val="dk1"/>
              </a:solidFill>
            </a:endParaRPr>
          </a:p>
          <a:p>
            <a:pPr marL="457200" marR="0" lvl="0" indent="-342900" algn="l" rtl="0">
              <a:lnSpc>
                <a:spcPct val="90000"/>
              </a:lnSpc>
              <a:spcBef>
                <a:spcPts val="0"/>
              </a:spcBef>
              <a:spcAft>
                <a:spcPts val="0"/>
              </a:spcAft>
              <a:buClr>
                <a:schemeClr val="dk1"/>
              </a:buClr>
              <a:buSzPts val="1800"/>
              <a:buChar char="•"/>
            </a:pPr>
            <a:r>
              <a:rPr lang="en" sz="1800">
                <a:solidFill>
                  <a:schemeClr val="dk1"/>
                </a:solidFill>
              </a:rPr>
              <a:t>Present a list of </a:t>
            </a:r>
            <a:r>
              <a:rPr lang="en" sz="1800" b="1">
                <a:solidFill>
                  <a:schemeClr val="dk1"/>
                </a:solidFill>
              </a:rPr>
              <a:t>potential </a:t>
            </a:r>
            <a:r>
              <a:rPr lang="en" sz="1800">
                <a:solidFill>
                  <a:schemeClr val="dk1"/>
                </a:solidFill>
              </a:rPr>
              <a:t>programs based on user responses</a:t>
            </a:r>
            <a:br>
              <a:rPr lang="en" sz="1800">
                <a:solidFill>
                  <a:schemeClr val="dk1"/>
                </a:solidFill>
              </a:rPr>
            </a:b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Provide </a:t>
            </a:r>
            <a:r>
              <a:rPr lang="en" sz="1800" b="1">
                <a:solidFill>
                  <a:schemeClr val="dk1"/>
                </a:solidFill>
              </a:rPr>
              <a:t>key information</a:t>
            </a:r>
            <a:r>
              <a:rPr lang="en" sz="1800">
                <a:solidFill>
                  <a:schemeClr val="dk1"/>
                </a:solidFill>
              </a:rPr>
              <a:t> on each program (fees, processing time, basic eligibility) with links to detailed program pages</a:t>
            </a:r>
            <a:endParaRPr sz="1800">
              <a:solidFill>
                <a:schemeClr val="dk1"/>
              </a:solidFill>
            </a:endParaRPr>
          </a:p>
          <a:p>
            <a:pPr marL="457200" marR="0" lvl="0" indent="0" algn="l" rtl="0">
              <a:lnSpc>
                <a:spcPct val="90000"/>
              </a:lnSpc>
              <a:spcBef>
                <a:spcPts val="1200"/>
              </a:spcBef>
              <a:spcAft>
                <a:spcPts val="0"/>
              </a:spcAft>
              <a:buNone/>
            </a:pPr>
            <a:endParaRPr sz="1800">
              <a:solidFill>
                <a:schemeClr val="dk1"/>
              </a:solidFill>
            </a:endParaRPr>
          </a:p>
        </p:txBody>
      </p:sp>
      <p:sp>
        <p:nvSpPr>
          <p:cNvPr id="109" name="Google Shape;109;p22"/>
          <p:cNvSpPr txBox="1"/>
          <p:nvPr/>
        </p:nvSpPr>
        <p:spPr>
          <a:xfrm>
            <a:off x="6492834" y="4809506"/>
            <a:ext cx="1386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10" name="Google Shape;110;p22"/>
          <p:cNvSpPr txBox="1"/>
          <p:nvPr/>
        </p:nvSpPr>
        <p:spPr>
          <a:xfrm>
            <a:off x="7096805" y="4604198"/>
            <a:ext cx="1762200" cy="2676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FFFFFF"/>
              </a:buClr>
              <a:buSzPts val="1400"/>
              <a:buFont typeface="Calibri"/>
              <a:buNone/>
            </a:pPr>
            <a:fld id="{00000000-1234-1234-1234-123412341234}" type="slidenum">
              <a:rPr lang="en" sz="1400" b="0" i="0" u="none" strike="noStrike" cap="none">
                <a:solidFill>
                  <a:schemeClr val="dk1"/>
                </a:solidFill>
                <a:latin typeface="Calibri"/>
                <a:ea typeface="Calibri"/>
                <a:cs typeface="Calibri"/>
                <a:sym typeface="Calibri"/>
              </a:rPr>
              <a:t>6</a:t>
            </a:fld>
            <a:endParaRPr sz="1400" b="0" i="0" u="none" strike="noStrike" cap="none">
              <a:solidFill>
                <a:schemeClr val="dk1"/>
              </a:solidFill>
              <a:latin typeface="Calibri"/>
              <a:ea typeface="Calibri"/>
              <a:cs typeface="Calibri"/>
              <a:sym typeface="Calibri"/>
            </a:endParaRPr>
          </a:p>
        </p:txBody>
      </p:sp>
      <p:pic>
        <p:nvPicPr>
          <p:cNvPr id="111" name="Google Shape;111;p22"/>
          <p:cNvPicPr preferRelativeResize="0"/>
          <p:nvPr/>
        </p:nvPicPr>
        <p:blipFill>
          <a:blip r:embed="rId4">
            <a:alphaModFix/>
          </a:blip>
          <a:stretch>
            <a:fillRect/>
          </a:stretch>
        </p:blipFill>
        <p:spPr>
          <a:xfrm>
            <a:off x="6456595" y="1014100"/>
            <a:ext cx="2402400" cy="2402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p:nvPr/>
        </p:nvSpPr>
        <p:spPr>
          <a:xfrm>
            <a:off x="-18275" y="-9125"/>
            <a:ext cx="9391800" cy="528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23"/>
          <p:cNvPicPr preferRelativeResize="0"/>
          <p:nvPr/>
        </p:nvPicPr>
        <p:blipFill>
          <a:blip r:embed="rId3">
            <a:alphaModFix/>
          </a:blip>
          <a:stretch>
            <a:fillRect/>
          </a:stretch>
        </p:blipFill>
        <p:spPr>
          <a:xfrm>
            <a:off x="222800" y="321475"/>
            <a:ext cx="8920326" cy="4430149"/>
          </a:xfrm>
          <a:prstGeom prst="rect">
            <a:avLst/>
          </a:prstGeom>
          <a:solidFill>
            <a:srgbClr val="F3F3F3"/>
          </a:solid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p:nvPr/>
        </p:nvSpPr>
        <p:spPr>
          <a:xfrm>
            <a:off x="-18275" y="-9125"/>
            <a:ext cx="9391800" cy="528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3" name="Google Shape;123;p24"/>
          <p:cNvPicPr preferRelativeResize="0"/>
          <p:nvPr/>
        </p:nvPicPr>
        <p:blipFill>
          <a:blip r:embed="rId3">
            <a:alphaModFix/>
          </a:blip>
          <a:stretch>
            <a:fillRect/>
          </a:stretch>
        </p:blipFill>
        <p:spPr>
          <a:xfrm>
            <a:off x="143275" y="131317"/>
            <a:ext cx="9144001" cy="5008718"/>
          </a:xfrm>
          <a:prstGeom prst="rect">
            <a:avLst/>
          </a:prstGeom>
          <a:solidFill>
            <a:srgbClr val="F3F3F3"/>
          </a:solidFill>
          <a:ln w="9525"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p:nvPr/>
        </p:nvSpPr>
        <p:spPr>
          <a:xfrm>
            <a:off x="-18275" y="-9125"/>
            <a:ext cx="9391800" cy="5289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29" name="Google Shape;129;p25"/>
          <p:cNvPicPr preferRelativeResize="0"/>
          <p:nvPr/>
        </p:nvPicPr>
        <p:blipFill>
          <a:blip r:embed="rId3">
            <a:alphaModFix/>
          </a:blip>
          <a:stretch>
            <a:fillRect/>
          </a:stretch>
        </p:blipFill>
        <p:spPr>
          <a:xfrm>
            <a:off x="276299" y="158475"/>
            <a:ext cx="5844749" cy="4826550"/>
          </a:xfrm>
          <a:prstGeom prst="rect">
            <a:avLst/>
          </a:prstGeom>
          <a:noFill/>
          <a:ln w="9525" cap="flat" cmpd="sng">
            <a:solidFill>
              <a:schemeClr val="dk2"/>
            </a:solidFill>
            <a:prstDash val="solid"/>
            <a:round/>
            <a:headEnd type="none" w="sm" len="sm"/>
            <a:tailEnd type="none" w="sm" len="sm"/>
          </a:ln>
        </p:spPr>
      </p:pic>
      <p:pic>
        <p:nvPicPr>
          <p:cNvPr id="130" name="Google Shape;130;p25"/>
          <p:cNvPicPr preferRelativeResize="0"/>
          <p:nvPr/>
        </p:nvPicPr>
        <p:blipFill rotWithShape="1">
          <a:blip r:embed="rId4">
            <a:alphaModFix/>
          </a:blip>
          <a:srcRect r="2505"/>
          <a:stretch/>
        </p:blipFill>
        <p:spPr>
          <a:xfrm>
            <a:off x="6554700" y="158475"/>
            <a:ext cx="2476550" cy="4826550"/>
          </a:xfrm>
          <a:prstGeom prst="rect">
            <a:avLst/>
          </a:prstGeom>
          <a:solidFill>
            <a:srgbClr val="F3F3F3"/>
          </a:solidFill>
          <a:ln w="9525"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Option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 Option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2468</Words>
  <Application>Microsoft Office PowerPoint</Application>
  <PresentationFormat>On-screen Show (16:9)</PresentationFormat>
  <Paragraphs>223</Paragraphs>
  <Slides>25</Slides>
  <Notes>25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25</vt:i4>
      </vt:variant>
    </vt:vector>
  </HeadingPairs>
  <TitlesOfParts>
    <vt:vector size="32" baseType="lpstr">
      <vt:lpstr>Proxima Nova</vt:lpstr>
      <vt:lpstr>Roboto</vt:lpstr>
      <vt:lpstr>Arial</vt:lpstr>
      <vt:lpstr>Calibri</vt:lpstr>
      <vt:lpstr>Simple Light</vt:lpstr>
      <vt:lpstr>Title Option 1</vt:lpstr>
      <vt:lpstr>Slide Option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Rob Boudreau</cp:lastModifiedBy>
  <cp:revision>1</cp:revision>
  <dcterms:modified xsi:type="dcterms:W3CDTF">2024-03-18T19:55:21Z</dcterms:modified>
</cp:coreProperties>
</file>