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sldIdLst>
    <p:sldId id="256" r:id="rId2"/>
    <p:sldId id="257" r:id="rId3"/>
    <p:sldId id="259" r:id="rId4"/>
    <p:sldId id="321" r:id="rId5"/>
    <p:sldId id="261" r:id="rId6"/>
    <p:sldId id="262" r:id="rId7"/>
    <p:sldId id="263" r:id="rId8"/>
    <p:sldId id="317" r:id="rId9"/>
    <p:sldId id="265" r:id="rId10"/>
    <p:sldId id="267" r:id="rId11"/>
    <p:sldId id="266" r:id="rId12"/>
    <p:sldId id="268" r:id="rId13"/>
    <p:sldId id="318" r:id="rId14"/>
    <p:sldId id="270" r:id="rId15"/>
    <p:sldId id="271" r:id="rId16"/>
    <p:sldId id="272" r:id="rId17"/>
    <p:sldId id="273" r:id="rId18"/>
    <p:sldId id="274" r:id="rId19"/>
    <p:sldId id="275" r:id="rId20"/>
    <p:sldId id="276" r:id="rId21"/>
    <p:sldId id="277" r:id="rId22"/>
    <p:sldId id="278" r:id="rId23"/>
    <p:sldId id="323" r:id="rId24"/>
    <p:sldId id="279" r:id="rId25"/>
    <p:sldId id="280" r:id="rId26"/>
    <p:sldId id="281" r:id="rId27"/>
    <p:sldId id="282" r:id="rId28"/>
    <p:sldId id="283" r:id="rId29"/>
    <p:sldId id="284" r:id="rId30"/>
    <p:sldId id="285" r:id="rId31"/>
    <p:sldId id="319" r:id="rId32"/>
    <p:sldId id="286" r:id="rId33"/>
    <p:sldId id="320" r:id="rId34"/>
    <p:sldId id="288" r:id="rId35"/>
    <p:sldId id="322" r:id="rId36"/>
    <p:sldId id="290" r:id="rId37"/>
    <p:sldId id="291" r:id="rId38"/>
    <p:sldId id="292" r:id="rId39"/>
    <p:sldId id="293" r:id="rId40"/>
    <p:sldId id="294" r:id="rId41"/>
    <p:sldId id="296" r:id="rId42"/>
    <p:sldId id="297" r:id="rId43"/>
    <p:sldId id="298" r:id="rId44"/>
    <p:sldId id="301" r:id="rId45"/>
    <p:sldId id="300" r:id="rId46"/>
    <p:sldId id="302" r:id="rId47"/>
    <p:sldId id="303" r:id="rId48"/>
    <p:sldId id="304" r:id="rId49"/>
    <p:sldId id="305" r:id="rId50"/>
    <p:sldId id="306" r:id="rId51"/>
    <p:sldId id="307" r:id="rId52"/>
    <p:sldId id="308" r:id="rId53"/>
    <p:sldId id="309" r:id="rId54"/>
    <p:sldId id="310" r:id="rId55"/>
    <p:sldId id="312" r:id="rId56"/>
    <p:sldId id="313" r:id="rId57"/>
    <p:sldId id="314" r:id="rId58"/>
    <p:sldId id="324" r:id="rId59"/>
    <p:sldId id="315" r:id="rId60"/>
    <p:sldId id="316"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0" roundtripDataSignature="AMtx7mgPK3A0+C7aBSq+5oy3+5s84W1z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hammed Khan" initials="" lastIdx="1" clrIdx="0"/>
  <p:cmAuthor id="1" name="Junaid, Nadia (PHAC/ASPC)" initials="NJ" lastIdx="1" clrIdx="1">
    <p:extLst>
      <p:ext uri="{19B8F6BF-5375-455C-9EA6-DF929625EA0E}">
        <p15:presenceInfo xmlns:p15="http://schemas.microsoft.com/office/powerpoint/2012/main" userId="S::nadia.junaid@phac-aspc.gc.ca::52e3f47e-5342-4d9c-af63-76c3066700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3D6"/>
    <a:srgbClr val="D1D1D1"/>
    <a:srgbClr val="865900"/>
    <a:srgbClr val="CC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168E8-00F9-401B-9178-6FD079D60418}" v="2590" dt="2025-12-18T23:23:56.456"/>
    <p1510:client id="{7DEB6DF2-59FB-48CD-82F1-F3C70BF9D8C1}" v="210" vWet="214" dt="2025-12-18T21:58:59.387"/>
    <p1510:client id="{82720329-20A3-403D-A8A9-AE684162BCB7}" v="661" dt="2025-12-19T02:59:02.031"/>
  </p1510:revLst>
</p1510:revInfo>
</file>

<file path=ppt/tableStyles.xml><?xml version="1.0" encoding="utf-8"?>
<a:tblStyleLst xmlns:a="http://schemas.openxmlformats.org/drawingml/2006/main" def="{5B530065-4A94-4062-A3D4-D57B8511BAC9}">
  <a:tblStyle styleId="{5B530065-4A94-4062-A3D4-D57B8511BAC9}" styleName="Table_0">
    <a:wholeTbl>
      <a:tcTxStyle b="off" i="off">
        <a:font>
          <a:latin typeface="Aptos"/>
          <a:ea typeface="Aptos"/>
          <a:cs typeface="Aptos"/>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ptos"/>
          <a:ea typeface="Aptos"/>
          <a:cs typeface="Aptos"/>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367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customschemas.google.com/relationships/presentationmetadata" Target="metadata"/><Relationship Id="rId7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ada.ca/en/public-service-commission/services/public-service-hiring-guides/selection-employees-retention-layoff-guide-managers-hr.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anada.c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nada.ca/en/employment-social-development/corporate/portfolio/labour/programs/employment-equity/reports/2024-annual.html#h2.3-1" TargetMode="External"/><Relationship Id="rId7" Type="http://schemas.openxmlformats.org/officeDocument/2006/relationships/hyperlink" Target="https://www.canada.ca/en/employment-social-development/corporate/portfolio/labour/programs/employment-equity/reports/2024-annual.html#fn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canada.ca/en/employment-social-development/corporate/portfolio/labour/programs/employment-equity/reports/2024-annual.html#fn4" TargetMode="External"/><Relationship Id="rId5" Type="http://schemas.openxmlformats.org/officeDocument/2006/relationships/hyperlink" Target="https://www.canada.ca/en/employment-social-development/corporate/portfolio/labour/programs/employment-equity/reports/2024-annual.html#fn3" TargetMode="External"/><Relationship Id="rId4" Type="http://schemas.openxmlformats.org/officeDocument/2006/relationships/hyperlink" Target="https://www.canada.ca/en/employment-social-development/corporate/portfolio/labour/programs/employment-equity/reports/2024-annual.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022gc.sharepoint.com/sites/HumanResourcesManagement-HRPlanningHRReportingandWorkforc211/SitePages/Employment-Equity-Reports(1).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anada.ca/en/public-service-commission/services/public-service-hiring-guides/selection-employees-retention-layoff-guide-managers-hr.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psacunion.ca/employment-equity-tool-kit-psac-memb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en%2Fpublic-service-commission%2Fservices%2Fpublic-service-hiring-guides%2Fselection-employees-retention-layoff-guide-managers-hr.html&amp;data=05%7C02%7Clisa.mcdonald-jensen%40phac-aspc.gc.ca%7C02789893cb92433da76108de294433c2%7C42fd9015de4d4223a368baeacab48927%7C0%7C0%7C638993570150979278%7CUnknown%7CTWFpbGZsb3d8eyJFbXB0eU1hcGkiOnRydWUsIlYiOiIwLjAuMDAwMCIsIlAiOiJXaW4zMiIsIkFOIjoiTWFpbCIsIldUIjoyfQ%3D%3D%7C0%7C%7C%7C&amp;sdata=uirnMFcZIiUTqpERuB9Ag9TLiLMyCkz9XntUv5A8AsI%3D&amp;reserved=0"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ada.ca/en/public-service-commission/services/public-service-hiring-guides/selection-employees-retention-layoff-guide-managers-hr.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anada.ca/content/dam/canada/public-service-commission/migration/plcy-pltq/eead-eeed/doc/self-declaration-form-new-eng.docx?utm_source=chatgp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Nadia: welcome</a:t>
            </a:r>
            <a:endParaRPr/>
          </a:p>
        </p:txBody>
      </p:sp>
      <p:sp>
        <p:nvSpPr>
          <p:cNvPr id="71" name="Google Shape;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59B55752-8E36-5F2F-AE28-2AC4E18FA7A9}"/>
            </a:ext>
          </a:extLst>
        </p:cNvPr>
        <p:cNvGrpSpPr/>
        <p:nvPr/>
      </p:nvGrpSpPr>
      <p:grpSpPr>
        <a:xfrm>
          <a:off x="0" y="0"/>
          <a:ext cx="0" cy="0"/>
          <a:chOff x="0" y="0"/>
          <a:chExt cx="0" cy="0"/>
        </a:xfrm>
      </p:grpSpPr>
      <p:sp>
        <p:nvSpPr>
          <p:cNvPr id="146" name="Google Shape;146;g3aea7b19a69_2_31:notes">
            <a:extLst>
              <a:ext uri="{FF2B5EF4-FFF2-40B4-BE49-F238E27FC236}">
                <a16:creationId xmlns:a16="http://schemas.microsoft.com/office/drawing/2014/main" id="{79D3ECD9-0BC8-F84E-A8FB-ED267CAAE0D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aea7b19a69_2_31:notes">
            <a:extLst>
              <a:ext uri="{FF2B5EF4-FFF2-40B4-BE49-F238E27FC236}">
                <a16:creationId xmlns:a16="http://schemas.microsoft.com/office/drawing/2014/main" id="{42E4E031-321F-FAE9-15A4-EE0F0A1C0C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 </a:t>
            </a:r>
            <a:r>
              <a:rPr lang="en-US" b="1" i="1">
                <a:solidFill>
                  <a:schemeClr val="dk1"/>
                </a:solidFill>
              </a:rPr>
              <a:t>When a gap in the representation of members of one or more of the employment equity designated groups has been identified, delegated managers can include belonging to one or more of the employment equity groups as a relevant current or future organizational need for a SERLO.</a:t>
            </a:r>
            <a:endParaRPr b="1"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Selection of employees for retention or lay-off: Guide for managers and human resources specialists - </a:t>
            </a:r>
            <a:r>
              <a:rPr lang="en-US" u="sng">
                <a:solidFill>
                  <a:schemeClr val="hlink"/>
                </a:solidFill>
                <a:hlinkClick r:id="rId4"/>
              </a:rPr>
              <a:t>Canada.ca</a:t>
            </a:r>
            <a:endParaRPr/>
          </a:p>
          <a:p>
            <a:pPr marL="0" lvl="0" indent="0" algn="l" rtl="0">
              <a:spcBef>
                <a:spcPts val="0"/>
              </a:spcBef>
              <a:spcAft>
                <a:spcPts val="0"/>
              </a:spcAft>
              <a:buNone/>
            </a:pPr>
            <a:endParaRPr/>
          </a:p>
          <a:p>
            <a:pPr marL="0" lvl="0" indent="0" algn="l" rtl="0">
              <a:spcBef>
                <a:spcPts val="0"/>
              </a:spcBef>
              <a:spcAft>
                <a:spcPts val="0"/>
              </a:spcAft>
              <a:buNone/>
            </a:pPr>
            <a:r>
              <a:rPr lang="en-US"/>
              <a:t>Organizational need for employment equity, diversity, and inclusion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US"/>
              <a:t>When a gap in the representation of members of one or more of the employment equity designated groups has been identified, delegated managers can include belonging to one or more of the employment equity groups as a relevant current or future organizational need for a SERLO.</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US"/>
              <a:t>Diversity and inclusion have a broader scope that includes supporting and making improvements for a diverse, inclusive, and culturally competent workplace. Diversity may be used to address documented underrepresentation in other groups or within subgroups of the 4 designated groups (for example, persons with an intellectual disability or members of the Black community).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701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640"/>
              </a:spcBef>
              <a:spcAft>
                <a:spcPts val="0"/>
              </a:spcAft>
              <a:buClr>
                <a:schemeClr val="dk1"/>
              </a:buClr>
              <a:buSzPts val="1100"/>
              <a:buFont typeface="Arial"/>
              <a:buNone/>
            </a:pPr>
            <a:r>
              <a:rPr lang="en-US" sz="1900">
                <a:solidFill>
                  <a:schemeClr val="dk1"/>
                </a:solidFill>
                <a:latin typeface="Calibri"/>
                <a:ea typeface="Calibri"/>
                <a:cs typeface="Calibri"/>
                <a:sym typeface="Calibri"/>
              </a:rPr>
              <a:t>Result: decision-makers rely on outdated numbers that hide discrimination and undermine compliance with the law.</a:t>
            </a:r>
            <a:endParaRPr sz="500">
              <a:solidFill>
                <a:srgbClr val="595959"/>
              </a:solidFill>
            </a:endParaRPr>
          </a:p>
          <a:p>
            <a:pPr marL="0" lvl="0" indent="0" algn="l" rtl="0">
              <a:spcBef>
                <a:spcPts val="1200"/>
              </a:spcBef>
              <a:spcAft>
                <a:spcPts val="0"/>
              </a:spcAft>
              <a:buNone/>
            </a:pPr>
            <a:endParaRPr/>
          </a:p>
        </p:txBody>
      </p:sp>
      <p:sp>
        <p:nvSpPr>
          <p:cNvPr id="164" name="Google Shape;16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Elaborate</a:t>
            </a:r>
            <a:endParaRPr/>
          </a:p>
        </p:txBody>
      </p:sp>
      <p:sp>
        <p:nvSpPr>
          <p:cNvPr id="187" name="Google Shape;18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Dr. Martin: Elaborate</a:t>
            </a:r>
            <a:endParaRPr/>
          </a:p>
        </p:txBody>
      </p:sp>
      <p:sp>
        <p:nvSpPr>
          <p:cNvPr id="193" name="Google Shape;1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Nadia  </a:t>
            </a:r>
            <a:endParaRPr/>
          </a:p>
          <a:p>
            <a:pPr marL="0" lvl="0" indent="0" algn="l" rtl="0">
              <a:spcBef>
                <a:spcPts val="0"/>
              </a:spcBef>
              <a:spcAft>
                <a:spcPts val="0"/>
              </a:spcAft>
              <a:buNone/>
            </a:pPr>
            <a:endParaRPr/>
          </a:p>
          <a:p>
            <a:pPr marL="0" lvl="0" indent="0" algn="l" rtl="0">
              <a:spcBef>
                <a:spcPts val="0"/>
              </a:spcBef>
              <a:spcAft>
                <a:spcPts val="0"/>
              </a:spcAft>
              <a:buNone/>
            </a:pPr>
            <a:r>
              <a:rPr lang="en-US"/>
              <a:t>WAE : Workforce Availability. </a:t>
            </a:r>
            <a:endParaRPr/>
          </a:p>
        </p:txBody>
      </p:sp>
      <p:sp>
        <p:nvSpPr>
          <p:cNvPr id="77" name="Google Shape;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a4238eede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a4238eed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Dr. Martin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DAAA31EA-9979-F1A6-7ECD-F2EEF7995993}"/>
            </a:ext>
          </a:extLst>
        </p:cNvPr>
        <p:cNvGrpSpPr/>
        <p:nvPr/>
      </p:nvGrpSpPr>
      <p:grpSpPr>
        <a:xfrm>
          <a:off x="0" y="0"/>
          <a:ext cx="0" cy="0"/>
          <a:chOff x="0" y="0"/>
          <a:chExt cx="0" cy="0"/>
        </a:xfrm>
      </p:grpSpPr>
      <p:sp>
        <p:nvSpPr>
          <p:cNvPr id="198" name="Google Shape;198;g3a4238eedea_0_4:notes">
            <a:extLst>
              <a:ext uri="{FF2B5EF4-FFF2-40B4-BE49-F238E27FC236}">
                <a16:creationId xmlns:a16="http://schemas.microsoft.com/office/drawing/2014/main" id="{03AE5E23-7BF0-FFDA-579E-57D42F2DD1D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a4238eedea_0_4:notes">
            <a:extLst>
              <a:ext uri="{FF2B5EF4-FFF2-40B4-BE49-F238E27FC236}">
                <a16:creationId xmlns:a16="http://schemas.microsoft.com/office/drawing/2014/main" id="{E820B590-3052-747D-E070-3086569FCF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Dr. Martin</a:t>
            </a:r>
          </a:p>
          <a:p>
            <a:pPr marL="0" lvl="0" indent="0" algn="l" rtl="0">
              <a:spcBef>
                <a:spcPts val="0"/>
              </a:spcBef>
              <a:spcAft>
                <a:spcPts val="0"/>
              </a:spcAft>
              <a:buNone/>
            </a:pPr>
            <a:r>
              <a:rPr lang="en-US"/>
              <a:t>Let us discuss the height of a group that was 5 years old in 2021</a:t>
            </a:r>
          </a:p>
          <a:p>
            <a:pPr marL="171450" lvl="0" indent="-171450" algn="l" rtl="0">
              <a:spcBef>
                <a:spcPts val="0"/>
              </a:spcBef>
              <a:spcAft>
                <a:spcPts val="0"/>
              </a:spcAft>
            </a:pPr>
            <a:r>
              <a:rPr lang="en-US"/>
              <a:t>By 2026, they would grow from 110 cm to 138 cm.</a:t>
            </a:r>
          </a:p>
          <a:p>
            <a:pPr marL="171450" lvl="0" indent="-171450" algn="l" rtl="0">
              <a:spcBef>
                <a:spcPts val="0"/>
              </a:spcBef>
              <a:spcAft>
                <a:spcPts val="0"/>
              </a:spcAft>
            </a:pPr>
            <a:r>
              <a:rPr lang="en-US"/>
              <a:t>If the 2021 data are used to estimate heights in 2026, the error would be as high as 25%</a:t>
            </a:r>
          </a:p>
          <a:p>
            <a:pPr marL="171450" lvl="0" indent="-171450" algn="l" rtl="0">
              <a:spcBef>
                <a:spcPts val="0"/>
              </a:spcBef>
              <a:spcAft>
                <a:spcPts val="0"/>
              </a:spcAft>
            </a:pPr>
            <a:r>
              <a:rPr lang="en-US"/>
              <a:t>This is like the error in WAE for racialized groups when Census 2021 based values are used.</a:t>
            </a:r>
            <a:endParaRPr/>
          </a:p>
        </p:txBody>
      </p:sp>
    </p:spTree>
    <p:extLst>
      <p:ext uri="{BB962C8B-B14F-4D97-AF65-F5344CB8AC3E}">
        <p14:creationId xmlns:p14="http://schemas.microsoft.com/office/powerpoint/2010/main" val="2386880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4238eede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3a4238eedea_0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228600" algn="l" rtl="0">
              <a:lnSpc>
                <a:spcPct val="100000"/>
              </a:lnSpc>
              <a:spcBef>
                <a:spcPts val="0"/>
              </a:spcBef>
              <a:spcAft>
                <a:spcPts val="0"/>
              </a:spcAft>
              <a:buClr>
                <a:schemeClr val="dk1"/>
              </a:buClr>
              <a:buSzPts val="1100"/>
              <a:buFont typeface="Arial"/>
              <a:buNone/>
            </a:pPr>
            <a:r>
              <a:rPr lang="en-US">
                <a:solidFill>
                  <a:schemeClr val="dk1"/>
                </a:solidFill>
              </a:rPr>
              <a:t>  The Attainment Rate  (see</a:t>
            </a:r>
            <a:r>
              <a:rPr lang="en-US">
                <a:solidFill>
                  <a:schemeClr val="dk1"/>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About the </a:t>
            </a:r>
            <a:r>
              <a:rPr lang="en-US" i="1" u="sng">
                <a:solidFill>
                  <a:schemeClr val="hlink"/>
                </a:solidFill>
                <a:hlinkClick r:id="rId3"/>
              </a:rPr>
              <a:t>Employment Equity Act</a:t>
            </a:r>
            <a:r>
              <a:rPr lang="en-US">
                <a:solidFill>
                  <a:schemeClr val="dk1"/>
                </a:solidFill>
              </a:rPr>
              <a:t> ) </a:t>
            </a:r>
            <a:r>
              <a:rPr lang="en-US" i="1" u="sng">
                <a:solidFill>
                  <a:schemeClr val="hlink"/>
                </a:solidFill>
                <a:hlinkClick r:id="rId4"/>
              </a:rPr>
              <a:t>Employment Equity Act</a:t>
            </a:r>
            <a:r>
              <a:rPr lang="en-US" u="sng">
                <a:solidFill>
                  <a:schemeClr val="hlink"/>
                </a:solidFill>
                <a:hlinkClick r:id="rId4"/>
              </a:rPr>
              <a:t>: Annual Report 2024</a:t>
            </a:r>
            <a:r>
              <a:rPr lang="en-US">
                <a:solidFill>
                  <a:schemeClr val="dk1"/>
                </a:solidFill>
              </a:rPr>
              <a:t> only discusses the Attainment Rates (AR values) as a measure of compliance with the EE Act.  Representation Gaps are not mentioned or reported.  What is discussed is whether the AR values are less than  or greater than 100%.  The attainment rate offers a </a:t>
            </a:r>
            <a:r>
              <a:rPr lang="en-US" b="1">
                <a:solidFill>
                  <a:schemeClr val="dk1"/>
                </a:solidFill>
              </a:rPr>
              <a:t>normalized and relative benchmark</a:t>
            </a:r>
            <a:r>
              <a:rPr lang="en-US">
                <a:solidFill>
                  <a:schemeClr val="dk1"/>
                </a:solidFill>
              </a:rPr>
              <a:t> that is essential for a data-driven approach to employment equity planning and targeted action, as required by Canadian federal policy.  A key performance measure for employment equity is the attainment rate,</a:t>
            </a:r>
            <a:r>
              <a:rPr lang="en-US" u="sng" baseline="30000">
                <a:solidFill>
                  <a:schemeClr val="hlink"/>
                </a:solidFill>
                <a:hlinkClick r:id="rId5"/>
              </a:rPr>
              <a:t>Footnote3</a:t>
            </a:r>
            <a:r>
              <a:rPr lang="en-US">
                <a:solidFill>
                  <a:schemeClr val="dk1"/>
                </a:solidFill>
              </a:rPr>
              <a:t> which is a designated group's representation rate</a:t>
            </a:r>
            <a:r>
              <a:rPr lang="en-US" u="sng" baseline="30000">
                <a:solidFill>
                  <a:schemeClr val="hlink"/>
                </a:solidFill>
                <a:hlinkClick r:id="rId6"/>
              </a:rPr>
              <a:t>Footnote4</a:t>
            </a:r>
            <a:r>
              <a:rPr lang="en-US">
                <a:solidFill>
                  <a:schemeClr val="dk1"/>
                </a:solidFill>
              </a:rPr>
              <a:t> divided by their </a:t>
            </a:r>
            <a:r>
              <a:rPr lang="en-US" err="1">
                <a:solidFill>
                  <a:schemeClr val="dk1"/>
                </a:solidFill>
              </a:rPr>
              <a:t>labour</a:t>
            </a:r>
            <a:r>
              <a:rPr lang="en-US">
                <a:solidFill>
                  <a:schemeClr val="dk1"/>
                </a:solidFill>
              </a:rPr>
              <a:t> market availability</a:t>
            </a:r>
            <a:r>
              <a:rPr lang="en-US" u="sng" baseline="30000">
                <a:solidFill>
                  <a:schemeClr val="hlink"/>
                </a:solidFill>
                <a:hlinkClick r:id="rId7"/>
              </a:rPr>
              <a:t>Footnote5</a:t>
            </a:r>
            <a:r>
              <a:rPr lang="en-US">
                <a:solidFill>
                  <a:schemeClr val="dk1"/>
                </a:solidFill>
              </a:rPr>
              <a:t> (LMA). When the attainment rate is 100%, it suggests that a group’s representation among the sector’s employees is the same as their representation among potential hires. An attainment rate below 100% shows that there is a shortfall between a group's level of employment and their availability. Progress is considered to have been made when a designated group's attainment rate approaches 100%; that is, when a designated group's representation rate grows closer to their LMA.</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Here is a breakdown of why the attainment rate is a superior metric for triaging priorities: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1. Provides a True Measure of Proportional Representation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2. Accounts for </a:t>
            </a:r>
            <a:r>
              <a:rPr lang="en-US" err="1">
                <a:solidFill>
                  <a:schemeClr val="dk1"/>
                </a:solidFill>
              </a:rPr>
              <a:t>Labour</a:t>
            </a:r>
            <a:r>
              <a:rPr lang="en-US">
                <a:solidFill>
                  <a:schemeClr val="dk1"/>
                </a:solidFill>
              </a:rPr>
              <a:t> Market or Workplace Availability Differences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3. Highlights Systemic Barriers More Accurately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4. Ensures Efficient and Targeted Resource Allocation</a:t>
            </a:r>
            <a:endParaRPr>
              <a:solidFill>
                <a:schemeClr val="dk1"/>
              </a:solidFill>
            </a:endParaRPr>
          </a:p>
          <a:p>
            <a:pPr marL="0" lvl="0" indent="0" algn="l" rtl="0">
              <a:spcBef>
                <a:spcPts val="0"/>
              </a:spcBef>
              <a:spcAft>
                <a:spcPts val="0"/>
              </a:spcAft>
              <a:buNone/>
            </a:pPr>
            <a:endParaRPr/>
          </a:p>
        </p:txBody>
      </p:sp>
      <p:sp>
        <p:nvSpPr>
          <p:cNvPr id="211" name="Google Shape;21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a4238eede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200" b="1">
                <a:solidFill>
                  <a:srgbClr val="0D8578"/>
                </a:solidFill>
              </a:rPr>
              <a:t>Calculate attainment rate for each employment equity group</a:t>
            </a:r>
            <a:endParaRPr sz="1200" b="1">
              <a:solidFill>
                <a:srgbClr val="0D8578"/>
              </a:solidFill>
            </a:endParaRPr>
          </a:p>
          <a:p>
            <a:pPr marL="457200" lvl="0" indent="-304800" algn="l" rtl="0">
              <a:lnSpc>
                <a:spcPct val="120000"/>
              </a:lnSpc>
              <a:spcBef>
                <a:spcPts val="0"/>
              </a:spcBef>
              <a:spcAft>
                <a:spcPts val="0"/>
              </a:spcAft>
              <a:buClr>
                <a:schemeClr val="dk1"/>
              </a:buClr>
              <a:buSzPts val="1200"/>
              <a:buFont typeface="Noto Sans Symbols"/>
              <a:buChar char="●"/>
            </a:pPr>
            <a:r>
              <a:rPr lang="en-US" sz="1200">
                <a:solidFill>
                  <a:srgbClr val="404040"/>
                </a:solidFill>
              </a:rPr>
              <a:t>Attainment rate (AR) is a key performance measure that is proportional to the group’s availability in the </a:t>
            </a:r>
            <a:r>
              <a:rPr lang="en-US" sz="1200" err="1">
                <a:solidFill>
                  <a:srgbClr val="404040"/>
                </a:solidFill>
              </a:rPr>
              <a:t>labour</a:t>
            </a:r>
            <a:r>
              <a:rPr lang="en-US" sz="1200">
                <a:solidFill>
                  <a:srgbClr val="404040"/>
                </a:solidFill>
              </a:rPr>
              <a:t> market (WAE).</a:t>
            </a:r>
            <a:endParaRPr sz="1200">
              <a:solidFill>
                <a:srgbClr val="404040"/>
              </a:solidFill>
            </a:endParaRPr>
          </a:p>
          <a:p>
            <a:pPr marL="457200" lvl="0" indent="-228600" algn="l" rtl="0">
              <a:lnSpc>
                <a:spcPct val="120000"/>
              </a:lnSpc>
              <a:spcBef>
                <a:spcPts val="600"/>
              </a:spcBef>
              <a:spcAft>
                <a:spcPts val="0"/>
              </a:spcAft>
              <a:buClr>
                <a:schemeClr val="dk1"/>
              </a:buClr>
              <a:buSzPts val="1100"/>
              <a:buFont typeface="Arial"/>
              <a:buNone/>
            </a:pPr>
            <a:r>
              <a:rPr lang="en-US" sz="1200" b="1">
                <a:solidFill>
                  <a:srgbClr val="404040"/>
                </a:solidFill>
              </a:rPr>
              <a:t>Formula:</a:t>
            </a:r>
            <a:r>
              <a:rPr lang="en-US" sz="1200">
                <a:solidFill>
                  <a:srgbClr val="404040"/>
                </a:solidFill>
              </a:rPr>
              <a:t> AR = (Representation Rate / </a:t>
            </a:r>
            <a:r>
              <a:rPr lang="en-US" sz="1200" err="1">
                <a:solidFill>
                  <a:srgbClr val="404040"/>
                </a:solidFill>
              </a:rPr>
              <a:t>Worforce</a:t>
            </a:r>
            <a:r>
              <a:rPr lang="en-US" sz="1200">
                <a:solidFill>
                  <a:srgbClr val="404040"/>
                </a:solidFill>
              </a:rPr>
              <a:t> Availability) * 100%</a:t>
            </a:r>
            <a:endParaRPr sz="1200">
              <a:solidFill>
                <a:srgbClr val="404040"/>
              </a:solidFill>
            </a:endParaRPr>
          </a:p>
          <a:p>
            <a:pPr marL="457200" lvl="0" indent="-304800" algn="l" rtl="0">
              <a:lnSpc>
                <a:spcPct val="120000"/>
              </a:lnSpc>
              <a:spcBef>
                <a:spcPts val="600"/>
              </a:spcBef>
              <a:spcAft>
                <a:spcPts val="0"/>
              </a:spcAft>
              <a:buClr>
                <a:schemeClr val="dk1"/>
              </a:buClr>
              <a:buSzPts val="1200"/>
              <a:buFont typeface="Noto Sans Symbols"/>
              <a:buChar char="●"/>
            </a:pPr>
            <a:r>
              <a:rPr lang="en-US" sz="1200">
                <a:solidFill>
                  <a:srgbClr val="404040"/>
                </a:solidFill>
              </a:rPr>
              <a:t>Attainment rate indicates the extent to which the representation of members of a designated group in an employer's workforce approaches, meets, or exceeds their availability in the relevant </a:t>
            </a:r>
            <a:r>
              <a:rPr lang="en-US" sz="1200" err="1">
                <a:solidFill>
                  <a:srgbClr val="404040"/>
                </a:solidFill>
              </a:rPr>
              <a:t>labour</a:t>
            </a:r>
            <a:r>
              <a:rPr lang="en-US" sz="1200">
                <a:solidFill>
                  <a:srgbClr val="404040"/>
                </a:solidFill>
              </a:rPr>
              <a:t> market. </a:t>
            </a:r>
            <a:endParaRPr sz="1200">
              <a:solidFill>
                <a:srgbClr val="404040"/>
              </a:solidFill>
            </a:endParaRPr>
          </a:p>
          <a:p>
            <a:pPr marL="457200" lvl="0" indent="-304800" algn="l" rtl="0">
              <a:lnSpc>
                <a:spcPct val="120000"/>
              </a:lnSpc>
              <a:spcBef>
                <a:spcPts val="600"/>
              </a:spcBef>
              <a:spcAft>
                <a:spcPts val="0"/>
              </a:spcAft>
              <a:buClr>
                <a:schemeClr val="dk1"/>
              </a:buClr>
              <a:buSzPts val="1200"/>
              <a:buFont typeface="Noto Sans Symbols"/>
              <a:buChar char="●"/>
            </a:pPr>
            <a:r>
              <a:rPr lang="en-US" sz="1200" b="1">
                <a:solidFill>
                  <a:srgbClr val="404040"/>
                </a:solidFill>
              </a:rPr>
              <a:t>Using only representation gaps may result in errors in decision making</a:t>
            </a:r>
            <a:r>
              <a:rPr lang="en-US" sz="1200">
                <a:solidFill>
                  <a:srgbClr val="404040"/>
                </a:solidFill>
              </a:rPr>
              <a:t> as gaps is an absolute measure, not related to the WAE nor the size of the group. Representation gap is what is reported on the HR Data Hub </a:t>
            </a:r>
            <a:r>
              <a:rPr lang="en-US" sz="1200" u="sng">
                <a:solidFill>
                  <a:srgbClr val="108288"/>
                </a:solidFill>
                <a:hlinkClick r:id="rId3">
                  <a:extLst>
                    <a:ext uri="{A12FA001-AC4F-418D-AE19-62706E023703}">
                      <ahyp:hlinkClr xmlns:ahyp="http://schemas.microsoft.com/office/drawing/2018/hyperlinkcolor" val="tx"/>
                    </a:ext>
                  </a:extLst>
                </a:hlinkClick>
              </a:rPr>
              <a:t>Employment Equity Reports</a:t>
            </a:r>
            <a:endParaRPr sz="1200">
              <a:solidFill>
                <a:srgbClr val="404040"/>
              </a:solidFill>
            </a:endParaRPr>
          </a:p>
          <a:p>
            <a:pPr marL="0" lvl="0" indent="0" algn="l" rtl="0">
              <a:spcBef>
                <a:spcPts val="600"/>
              </a:spcBef>
              <a:spcAft>
                <a:spcPts val="0"/>
              </a:spcAft>
              <a:buNone/>
            </a:pPr>
            <a:endParaRPr/>
          </a:p>
        </p:txBody>
      </p:sp>
      <p:sp>
        <p:nvSpPr>
          <p:cNvPr id="217" name="Google Shape;217;g3a4238eedea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a4238eedea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3a4238eedea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a4238eedea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3a4238eedea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a4238eede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summary, </a:t>
            </a:r>
            <a:endParaRPr/>
          </a:p>
          <a:p>
            <a:pPr marL="0" lvl="0" indent="0" algn="l" rtl="0">
              <a:spcBef>
                <a:spcPts val="0"/>
              </a:spcBef>
              <a:spcAft>
                <a:spcPts val="0"/>
              </a:spcAft>
              <a:buNone/>
            </a:pPr>
            <a:endParaRPr/>
          </a:p>
          <a:p>
            <a:pPr marL="457200" lvl="0" indent="-298450" algn="l" rtl="0">
              <a:lnSpc>
                <a:spcPct val="115000"/>
              </a:lnSpc>
              <a:spcBef>
                <a:spcPts val="1200"/>
              </a:spcBef>
              <a:spcAft>
                <a:spcPts val="0"/>
              </a:spcAft>
              <a:buClr>
                <a:schemeClr val="dk1"/>
              </a:buClr>
              <a:buSzPts val="1100"/>
              <a:buChar char="●"/>
            </a:pPr>
            <a:r>
              <a:rPr lang="en-US"/>
              <a:t>Imagine a small theatre with 10 empty seats—there’s no audience at all. Now picture a large theatre with 10 empty seats, but almost every seat is filled. The impact of those 10 empty seats is very different: in the small theatre, it means no engagement; in the big theatre, it means near-full participation and success.</a:t>
            </a:r>
            <a:endParaRPr/>
          </a:p>
          <a:p>
            <a:pPr marL="457200" lvl="0" indent="-298450" algn="l" rtl="0">
              <a:lnSpc>
                <a:spcPct val="115000"/>
              </a:lnSpc>
              <a:spcBef>
                <a:spcPts val="0"/>
              </a:spcBef>
              <a:spcAft>
                <a:spcPts val="0"/>
              </a:spcAft>
              <a:buClr>
                <a:schemeClr val="dk1"/>
              </a:buClr>
              <a:buSzPts val="1100"/>
              <a:buChar char="●"/>
            </a:pPr>
            <a:r>
              <a:rPr lang="en-US"/>
              <a:t>This analogy highlights how the same gap can have very different consequences depending on context—just as representation gaps in workforce equity must be understood relative to the size and needs of each group.</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0" lvl="0" indent="0" algn="l" rtl="0">
              <a:spcBef>
                <a:spcPts val="1200"/>
              </a:spcBef>
              <a:spcAft>
                <a:spcPts val="0"/>
              </a:spcAft>
              <a:buNone/>
            </a:pPr>
            <a:endParaRPr/>
          </a:p>
        </p:txBody>
      </p:sp>
      <p:sp>
        <p:nvSpPr>
          <p:cNvPr id="286" name="Google Shape;286;g3a4238eedea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aeb98893c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aeb98893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b1726846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Nadia </a:t>
            </a:r>
            <a:endParaRPr/>
          </a:p>
          <a:p>
            <a:pPr marL="0" lvl="0" indent="0" algn="l" rtl="0">
              <a:spcBef>
                <a:spcPts val="0"/>
              </a:spcBef>
              <a:spcAft>
                <a:spcPts val="0"/>
              </a:spcAft>
              <a:buNone/>
            </a:pPr>
            <a:endParaRPr/>
          </a:p>
        </p:txBody>
      </p:sp>
      <p:sp>
        <p:nvSpPr>
          <p:cNvPr id="89" name="Google Shape;89;g3b17268469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A70E53C-3DDC-A66E-CE7F-6506608ECE7D}"/>
            </a:ext>
          </a:extLst>
        </p:cNvPr>
        <p:cNvGrpSpPr/>
        <p:nvPr/>
      </p:nvGrpSpPr>
      <p:grpSpPr>
        <a:xfrm>
          <a:off x="0" y="0"/>
          <a:ext cx="0" cy="0"/>
          <a:chOff x="0" y="0"/>
          <a:chExt cx="0" cy="0"/>
        </a:xfrm>
      </p:grpSpPr>
      <p:sp>
        <p:nvSpPr>
          <p:cNvPr id="310" name="Google Shape;310;g3aeb98893cf_0_1048:notes">
            <a:extLst>
              <a:ext uri="{FF2B5EF4-FFF2-40B4-BE49-F238E27FC236}">
                <a16:creationId xmlns:a16="http://schemas.microsoft.com/office/drawing/2014/main" id="{94C6C48F-D1B0-67E7-EA45-73AE45FF932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aeb98893cf_0_1048:notes">
            <a:extLst>
              <a:ext uri="{FF2B5EF4-FFF2-40B4-BE49-F238E27FC236}">
                <a16:creationId xmlns:a16="http://schemas.microsoft.com/office/drawing/2014/main" id="{42A5D05F-76EB-EE42-73B9-A3BA2AFBFA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Workforce availability for 9 departments with data for 2016 and 2021 along with the projection for 2026.</a:t>
            </a:r>
            <a:endParaRPr/>
          </a:p>
        </p:txBody>
      </p:sp>
    </p:spTree>
    <p:extLst>
      <p:ext uri="{BB962C8B-B14F-4D97-AF65-F5344CB8AC3E}">
        <p14:creationId xmlns:p14="http://schemas.microsoft.com/office/powerpoint/2010/main" val="1164805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aea7b19a69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AR values for racialized and Indigenous groups, if based only on 2021 Census data, are inflated because they do not account for growth between 2021 and 2025.</a:t>
            </a:r>
            <a:endParaRPr sz="1400">
              <a:solidFill>
                <a:schemeClr val="dk1"/>
              </a:solidFill>
            </a:endParaRPr>
          </a:p>
          <a:p>
            <a:pPr marL="342900" lvl="0" indent="-228600" algn="l" rtl="0">
              <a:spcBef>
                <a:spcPts val="640"/>
              </a:spcBef>
              <a:spcAft>
                <a:spcPts val="0"/>
              </a:spcAft>
              <a:buClr>
                <a:schemeClr val="dk1"/>
              </a:buClr>
              <a:buSzPts val="1400"/>
              <a:buChar char="•"/>
            </a:pPr>
            <a:r>
              <a:rPr lang="en-US" sz="1400">
                <a:solidFill>
                  <a:schemeClr val="dk1"/>
                </a:solidFill>
                <a:latin typeface="Calibri"/>
                <a:ea typeface="Calibri"/>
                <a:cs typeface="Calibri"/>
                <a:sym typeface="Calibri"/>
              </a:rPr>
              <a:t>Attainment Rates for Women and Persons with Disabilities generally do not require adjustment for growth, but </a:t>
            </a:r>
            <a:r>
              <a:rPr lang="en-US" sz="1400" err="1">
                <a:solidFill>
                  <a:schemeClr val="dk1"/>
                </a:solidFill>
                <a:latin typeface="Calibri"/>
                <a:ea typeface="Calibri"/>
                <a:cs typeface="Calibri"/>
                <a:sym typeface="Calibri"/>
              </a:rPr>
              <a:t>PwD</a:t>
            </a:r>
            <a:r>
              <a:rPr lang="en-US" sz="1400">
                <a:solidFill>
                  <a:schemeClr val="dk1"/>
                </a:solidFill>
                <a:latin typeface="Calibri"/>
                <a:ea typeface="Calibri"/>
                <a:cs typeface="Calibri"/>
                <a:sym typeface="Calibri"/>
              </a:rPr>
              <a:t> representation is underestimated when outdated definitions are used.</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endParaRPr>
          </a:p>
        </p:txBody>
      </p:sp>
      <p:sp>
        <p:nvSpPr>
          <p:cNvPr id="316" name="Google Shape;316;g3aea7b19a69_2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F474B215-0D2B-70DA-D966-948DCABB7A7C}"/>
            </a:ext>
          </a:extLst>
        </p:cNvPr>
        <p:cNvGrpSpPr/>
        <p:nvPr/>
      </p:nvGrpSpPr>
      <p:grpSpPr>
        <a:xfrm>
          <a:off x="0" y="0"/>
          <a:ext cx="0" cy="0"/>
          <a:chOff x="0" y="0"/>
          <a:chExt cx="0" cy="0"/>
        </a:xfrm>
      </p:grpSpPr>
      <p:sp>
        <p:nvSpPr>
          <p:cNvPr id="321" name="Google Shape;321;g3aeb98893cf_0_1053:notes">
            <a:extLst>
              <a:ext uri="{FF2B5EF4-FFF2-40B4-BE49-F238E27FC236}">
                <a16:creationId xmlns:a16="http://schemas.microsoft.com/office/drawing/2014/main" id="{73147674-41D7-9E1E-79D5-4F1EBA7BB49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aeb98893cf_0_1053:notes">
            <a:extLst>
              <a:ext uri="{FF2B5EF4-FFF2-40B4-BE49-F238E27FC236}">
                <a16:creationId xmlns:a16="http://schemas.microsoft.com/office/drawing/2014/main" id="{3C13BA64-E3FC-56FB-A41F-D496AA9389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92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Clr>
                <a:schemeClr val="dk1"/>
              </a:buClr>
              <a:buSzPts val="1100"/>
              <a:buFont typeface="Arial"/>
              <a:buNone/>
            </a:pPr>
            <a:r>
              <a:rPr lang="en-US" sz="1500">
                <a:solidFill>
                  <a:schemeClr val="dk1"/>
                </a:solidFill>
                <a:latin typeface="Calibri"/>
                <a:ea typeface="Calibri"/>
                <a:cs typeface="Calibri"/>
                <a:sym typeface="Calibri"/>
              </a:rPr>
              <a:t>AR values for racialized and Indigenous groups, if based only on 2021 Census data, are inflated because they do not account for growth between 2021 and 2025.</a:t>
            </a:r>
            <a:endParaRPr sz="1500">
              <a:solidFill>
                <a:schemeClr val="dk1"/>
              </a:solidFill>
              <a:latin typeface="Calibri"/>
              <a:ea typeface="Calibri"/>
              <a:cs typeface="Calibri"/>
              <a:sym typeface="Calibri"/>
            </a:endParaRPr>
          </a:p>
          <a:p>
            <a:pPr marL="342900" lvl="0" indent="0" algn="l" rtl="0">
              <a:spcBef>
                <a:spcPts val="0"/>
              </a:spcBef>
              <a:spcAft>
                <a:spcPts val="0"/>
              </a:spcAft>
              <a:buClr>
                <a:schemeClr val="dk1"/>
              </a:buClr>
              <a:buSzPts val="1100"/>
              <a:buFont typeface="Arial"/>
              <a:buNone/>
            </a:pPr>
            <a:endParaRPr sz="400">
              <a:solidFill>
                <a:schemeClr val="dk1"/>
              </a:solidFill>
              <a:latin typeface="Calibri"/>
              <a:ea typeface="Calibri"/>
              <a:cs typeface="Calibri"/>
              <a:sym typeface="Calibri"/>
            </a:endParaRPr>
          </a:p>
          <a:p>
            <a:pPr marL="342900" lvl="0" indent="-241300" algn="l" rtl="0">
              <a:spcBef>
                <a:spcPts val="640"/>
              </a:spcBef>
              <a:spcAft>
                <a:spcPts val="0"/>
              </a:spcAft>
              <a:buClr>
                <a:schemeClr val="dk1"/>
              </a:buClr>
              <a:buSzPts val="1600"/>
              <a:buChar char="•"/>
            </a:pPr>
            <a:r>
              <a:rPr lang="en-US" sz="1600">
                <a:solidFill>
                  <a:schemeClr val="dk1"/>
                </a:solidFill>
                <a:latin typeface="Calibri"/>
                <a:ea typeface="Calibri"/>
                <a:cs typeface="Calibri"/>
                <a:sym typeface="Calibri"/>
              </a:rPr>
              <a:t>Attainment Rates for Women and Persons with Disabilities generally do not require adjustment for growth, but </a:t>
            </a:r>
            <a:r>
              <a:rPr lang="en-US" sz="1600" err="1">
                <a:solidFill>
                  <a:schemeClr val="dk1"/>
                </a:solidFill>
                <a:latin typeface="Calibri"/>
                <a:ea typeface="Calibri"/>
                <a:cs typeface="Calibri"/>
                <a:sym typeface="Calibri"/>
              </a:rPr>
              <a:t>PwD</a:t>
            </a:r>
            <a:r>
              <a:rPr lang="en-US" sz="1600">
                <a:solidFill>
                  <a:schemeClr val="dk1"/>
                </a:solidFill>
                <a:latin typeface="Calibri"/>
                <a:ea typeface="Calibri"/>
                <a:cs typeface="Calibri"/>
                <a:sym typeface="Calibri"/>
              </a:rPr>
              <a:t> representation is underestimated when outdated definitions are used.</a:t>
            </a:r>
            <a:endParaRPr sz="1600">
              <a:solidFill>
                <a:schemeClr val="dk1"/>
              </a:solidFill>
              <a:latin typeface="Calibri"/>
              <a:ea typeface="Calibri"/>
              <a:cs typeface="Calibri"/>
              <a:sym typeface="Calibri"/>
            </a:endParaRPr>
          </a:p>
          <a:p>
            <a:pPr marL="342900" lvl="0" indent="0" algn="l" rtl="0">
              <a:spcBef>
                <a:spcPts val="0"/>
              </a:spcBef>
              <a:spcAft>
                <a:spcPts val="0"/>
              </a:spcAft>
              <a:buClr>
                <a:schemeClr val="dk1"/>
              </a:buClr>
              <a:buSzPts val="1100"/>
              <a:buFont typeface="Arial"/>
              <a:buNone/>
            </a:pP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30" name="Google Shape;33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260350" algn="l" rtl="0">
              <a:spcBef>
                <a:spcPts val="640"/>
              </a:spcBef>
              <a:spcAft>
                <a:spcPts val="0"/>
              </a:spcAft>
              <a:buClr>
                <a:schemeClr val="dk1"/>
              </a:buClr>
              <a:buSzPts val="1900"/>
              <a:buChar char="•"/>
            </a:pPr>
            <a:r>
              <a:rPr lang="en-US" sz="1900">
                <a:solidFill>
                  <a:schemeClr val="dk1"/>
                </a:solidFill>
                <a:latin typeface="Calibri"/>
                <a:ea typeface="Calibri"/>
                <a:cs typeface="Calibri"/>
                <a:sym typeface="Calibri"/>
              </a:rPr>
              <a:t>Ensure the updated form is provided to all SERLO candidates to support accurate, up-to-date analysis for the department.</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3" name="Google Shape;35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i="1">
                <a:solidFill>
                  <a:schemeClr val="dk1"/>
                </a:solidFill>
              </a:rPr>
              <a:t>Hi All, this section is from RESN based on the experiences we have heard from members and different practices and concepts to think about:  Option 1</a:t>
            </a:r>
            <a:r>
              <a:rPr lang="en-US" i="1">
                <a:solidFill>
                  <a:schemeClr val="dk1"/>
                </a:solidFill>
              </a:rPr>
              <a:t>: “I want to start this part by being honest about the box we’re in – legally and structurally – and how we got here in the first place. Most of us in this room didn’t design the WFA regime, the PSER, the language rules, or the data tables. But we’re the ones living with the impacts, especially if you’re racialized or Indigenous. On paper, it all looks neutral: follow the WFA Directive, follow the SERLO guide, apply the 2021 workforce availability tables, apply the language profiles. In reality, those ‘neutral’ tools sit on top of a history where racialized and Indigenous employees had less access to acting roles, stretch assignments and full-time language training, and where the 2021 data already understates where those groups are in 2025. Add rigid language profiles on top of that, and they become an easy cut-off for who stays and who goes. So yes, there are real legal and structural constraints. But if we stop only at looking at the bare minimum requirements, we’re basically telling people to wait years for change. The question for this section is: </a:t>
            </a:r>
            <a:r>
              <a:rPr lang="en-US" b="1" i="1">
                <a:solidFill>
                  <a:schemeClr val="dk1"/>
                </a:solidFill>
              </a:rPr>
              <a:t>how do we use the discretion we do have inside this legal framework to actually reduce harm, instead of repeating the same patterns?</a:t>
            </a:r>
            <a:r>
              <a:rPr lang="en-US" i="1">
                <a:solidFill>
                  <a:schemeClr val="dk1"/>
                </a:solidFill>
              </a:rPr>
              <a:t>”</a:t>
            </a:r>
            <a:endParaRPr i="1">
              <a:solidFill>
                <a:schemeClr val="dk1"/>
              </a:solidFill>
            </a:endParaRPr>
          </a:p>
          <a:p>
            <a:pPr marL="0" lvl="0" indent="0" algn="l" rtl="0">
              <a:lnSpc>
                <a:spcPct val="115000"/>
              </a:lnSpc>
              <a:spcBef>
                <a:spcPts val="1200"/>
              </a:spcBef>
              <a:spcAft>
                <a:spcPts val="0"/>
              </a:spcAft>
              <a:buNone/>
            </a:pPr>
            <a:r>
              <a:rPr lang="en-US" b="1">
                <a:solidFill>
                  <a:schemeClr val="dk1"/>
                </a:solidFill>
              </a:rPr>
              <a:t>Option 2</a:t>
            </a:r>
            <a:r>
              <a:rPr lang="en-US">
                <a:solidFill>
                  <a:schemeClr val="dk1"/>
                </a:solidFill>
              </a:rPr>
              <a:t>: I want to start this part by being really transparent about the environment we’re all working in. Most of us in this room did not create the WFA regime, the WAE tables, the SERLO rules, or the language system. But we are the ones trying to make these tools work in a way that is fair and humane, especially for racialized and Indigenous employees. WFA sits inside a very structured stack of rules: the Public Service Employment Act and Regulations, the Official Languages Act, the Employment Equity Act, and the Workforce Adjustment Directive. All of this is meant to create consistency and predictability. Managers are expected to follow these frameworks closely, and that can make the whole exercise feel like there’s no room to move.</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On paper, a lot of this looks neutral: use the approved WAE tables, apply the language profiles, apply the merit criteria. But the lived experience behind those tools is not neutral. racialized and Indigenous employees have often had fewer chances at stretch assignments, acting roles, and full-time language training. Then those same advantages and disadvantages get carried straight into SERLO decisions. So the gap that existed before WFA gets carried straight into WFA. Even inside these structured frameworks, there is still judgment. The rules give direction, but they also leave room for contextual decisions and interpretation. When teams feel locked into a single reading—for example, treating WAE tables as frozen in time even when we know they lag behind current demographics—that doesn’t usually come from bad intent. It comes from how high-stakes and risk-averse these processes feel.</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Language is a good example of a known pressure point. Language requirements matter in the Government of Canada, and at the same time, access to language training has not been equal across groups. When language becomes a deciding factor during WFA, it can amplify inequities that were already there. The question isn’t “Does language matter?” The question is “How do we support people equitably when language is part of a SERLO decision?”</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So yes, there are real limits. Some changes can only come from central agencies or legislative updates. But if all we do is name the limits, what Racialized and Indigenous employees hear is: “Wait 5–10 years for Ottawa to fix it.” That’s not good enough. Our goal today is to ask: within the rules we have right now, where can we use judgment, discretion, and supportive interpretation to reduce harm?</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We also have influence through the questions we ask. Not just “Did we comply?” but “How did we consider equity impacts?” “How did we account for unequal access to training and acting roles?” “What supports exist for people coming back from leave?” “Where is there flexibility that helps level the playing field rather than tilt it further?” Those kinds of questions nudge the process toward equity without breaking any rules.</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And this is not about blaming individual managers or HR. Most people are navigating incredibly complex rules while genuinely trying to be fair. What we’re saying is: within that complexity, there are choices. If we surface those choices, use the grey zones wisely, and bring equity into the conversation at the front end of WFA and SERLO, we can get better outcomes now, while we keep pushing for the structural reform that still needs to happen.</a:t>
            </a:r>
            <a:endParaRPr>
              <a:solidFill>
                <a:schemeClr val="dk1"/>
              </a:solidFill>
            </a:endParaRPr>
          </a:p>
          <a:p>
            <a:pPr marL="0" lvl="0" indent="0" algn="l" rtl="0">
              <a:lnSpc>
                <a:spcPct val="115000"/>
              </a:lnSpc>
              <a:spcBef>
                <a:spcPts val="1200"/>
              </a:spcBef>
              <a:spcAft>
                <a:spcPts val="1200"/>
              </a:spcAft>
              <a:buNone/>
            </a:pPr>
            <a:endParaRPr i="1">
              <a:solidFill>
                <a:schemeClr val="dk1"/>
              </a:solidFill>
            </a:endParaRPr>
          </a:p>
        </p:txBody>
      </p:sp>
      <p:sp>
        <p:nvSpPr>
          <p:cNvPr id="364" name="Google Shape;36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sz="1400">
                <a:solidFill>
                  <a:schemeClr val="dk1"/>
                </a:solidFill>
                <a:latin typeface="Calibri"/>
                <a:ea typeface="Calibri"/>
                <a:cs typeface="Calibri"/>
                <a:sym typeface="Calibri"/>
              </a:rPr>
              <a:t>This model is already used in other departments and can be adapted.  What does Employment Equity becoming as an essential qualification contribute to issues like language requirements, who have been impacting from an equity lens? EE should always be Essential before Language as essential in SERLO…this is something we need to work towards….</a:t>
            </a:r>
            <a:endParaRPr i="1">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c. SERLO already requires you to identify and remove systemic barriers: </a:t>
            </a:r>
            <a:r>
              <a:rPr lang="en-US">
                <a:solidFill>
                  <a:schemeClr val="dk1"/>
                </a:solidFill>
              </a:rPr>
              <a:t>The </a:t>
            </a:r>
            <a:r>
              <a:rPr lang="en-US" b="1">
                <a:solidFill>
                  <a:schemeClr val="dk1"/>
                </a:solidFill>
              </a:rPr>
              <a:t>2025 PSC SERLO Guide</a:t>
            </a:r>
            <a:r>
              <a:rPr lang="en-US">
                <a:solidFill>
                  <a:schemeClr val="dk1"/>
                </a:solidFill>
              </a:rPr>
              <a:t> (reflecting the amended PSER) builds in an explicit bias/ barrier check:</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Step 7</a:t>
            </a:r>
            <a:r>
              <a:rPr lang="en-US">
                <a:solidFill>
                  <a:schemeClr val="dk1"/>
                </a:solidFill>
              </a:rPr>
              <a:t>: managers must determine qualifications, requirements and </a:t>
            </a:r>
            <a:r>
              <a:rPr lang="en-US" i="1">
                <a:solidFill>
                  <a:schemeClr val="dk1"/>
                </a:solidFill>
              </a:rPr>
              <a:t>organizational needs</a:t>
            </a:r>
            <a:r>
              <a:rPr lang="en-US">
                <a:solidFill>
                  <a:schemeClr val="dk1"/>
                </a:solidFill>
              </a:rPr>
              <a:t> (which include EE objectives) for the SERLO.</a:t>
            </a:r>
            <a:r>
              <a:rPr lang="en-US">
                <a:solidFill>
                  <a:schemeClr val="dk1"/>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Canada</a:t>
            </a:r>
            <a:endParaRPr u="sng">
              <a:solidFill>
                <a:schemeClr val="hlink"/>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Step 9 – Identification of biases and barriers</a:t>
            </a:r>
            <a:r>
              <a:rPr lang="en-US">
                <a:solidFill>
                  <a:schemeClr val="dk1"/>
                </a:solidFill>
              </a:rPr>
              <a:t>: under </a:t>
            </a:r>
            <a:r>
              <a:rPr lang="en-US" b="1">
                <a:solidFill>
                  <a:schemeClr val="dk1"/>
                </a:solidFill>
              </a:rPr>
              <a:t>PSER s.22(5)</a:t>
            </a:r>
            <a:r>
              <a:rPr lang="en-US">
                <a:solidFill>
                  <a:schemeClr val="dk1"/>
                </a:solidFill>
              </a:rPr>
              <a:t>, managers must evaluate assessment methods and how they’ll be applied to </a:t>
            </a:r>
            <a:r>
              <a:rPr lang="en-US" b="1">
                <a:solidFill>
                  <a:schemeClr val="dk1"/>
                </a:solidFill>
              </a:rPr>
              <a:t>identify and remove biases or barriers that disadvantage equity-seeking groups or mitigate their impact</a:t>
            </a:r>
            <a:r>
              <a:rPr lang="en-US">
                <a:solidFill>
                  <a:schemeClr val="dk1"/>
                </a:solidFill>
              </a:rPr>
              <a:t>.</a:t>
            </a:r>
            <a:r>
              <a:rPr lang="en-US">
                <a:solidFill>
                  <a:schemeClr val="dk1"/>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Canada</a:t>
            </a:r>
            <a:endParaRPr u="sng">
              <a:solidFill>
                <a:schemeClr val="hlink"/>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d. Employment Equity and human rights law require barrier removal: </a:t>
            </a:r>
            <a:r>
              <a:rPr lang="en-US">
                <a:solidFill>
                  <a:schemeClr val="dk1"/>
                </a:solidFill>
              </a:rPr>
              <a:t>The </a:t>
            </a:r>
            <a:r>
              <a:rPr lang="en-US" b="1">
                <a:solidFill>
                  <a:schemeClr val="dk1"/>
                </a:solidFill>
              </a:rPr>
              <a:t>Employment Equity Act</a:t>
            </a:r>
            <a:r>
              <a:rPr lang="en-US">
                <a:solidFill>
                  <a:schemeClr val="dk1"/>
                </a:solidFill>
              </a:rPr>
              <a:t> and union EE toolkits describe employment equity as a proactive program to </a:t>
            </a:r>
            <a:r>
              <a:rPr lang="en-US" b="1">
                <a:solidFill>
                  <a:schemeClr val="dk1"/>
                </a:solidFill>
              </a:rPr>
              <a:t>increase representation of designated groups</a:t>
            </a:r>
            <a:r>
              <a:rPr lang="en-US">
                <a:solidFill>
                  <a:schemeClr val="dk1"/>
                </a:solidFill>
              </a:rPr>
              <a:t> and to </a:t>
            </a:r>
            <a:r>
              <a:rPr lang="en-US" b="1">
                <a:solidFill>
                  <a:schemeClr val="dk1"/>
                </a:solidFill>
              </a:rPr>
              <a:t>identify and eliminate “artificial barriers” in policies and practices</a:t>
            </a:r>
            <a:r>
              <a:rPr lang="en-US">
                <a:solidFill>
                  <a:schemeClr val="dk1"/>
                </a:solidFill>
              </a:rPr>
              <a:t> that prevent access to jobs, promotion or training.</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chemeClr val="hlink"/>
                </a:solidFill>
                <a:hlinkClick r:id="rId4"/>
              </a:rPr>
              <a:t>Public Service Alliance of Cana</a:t>
            </a:r>
            <a:endParaRPr u="sng">
              <a:solidFill>
                <a:schemeClr val="hlink"/>
              </a:solidFill>
            </a:endParaRPr>
          </a:p>
          <a:p>
            <a:pPr marL="0" lvl="0" indent="0" algn="l" rtl="0">
              <a:lnSpc>
                <a:spcPct val="115000"/>
              </a:lnSpc>
              <a:spcBef>
                <a:spcPts val="1200"/>
              </a:spcBef>
              <a:spcAft>
                <a:spcPts val="0"/>
              </a:spcAft>
              <a:buNone/>
            </a:pPr>
            <a:r>
              <a:rPr lang="en-US">
                <a:solidFill>
                  <a:schemeClr val="hlink"/>
                </a:solidFill>
              </a:rPr>
              <a:t>The SERLO framework and the updated PSER already encourage managers to look at potential biases or barriers when they define requirements and apply assessment tools. Similarly, the system already uses transitional language pathways in some contexts – hiring someone with a 2-year window to meet their language level is not a new concept. the opportunity is to bring those existing tools together with employment equity in a more deliberate way. For example, in WFA situations where positions are designated as EE-essential, departments could make more systematic use of transitional arrangements and non-imperative language profiles so strong EE candidates are not screened out at the front end by language alone. it would simply use the flexibility that already exists in a way that better reflects employment equity objectives.</a:t>
            </a:r>
            <a:endParaRPr>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US" strike="sngStrike">
                <a:solidFill>
                  <a:schemeClr val="hlink"/>
                </a:solidFill>
              </a:rPr>
              <a:t>I don’t think the value in raising this is to claim non-compliance.</a:t>
            </a:r>
            <a:r>
              <a:rPr lang="en-US">
                <a:solidFill>
                  <a:schemeClr val="hlink"/>
                </a:solidFill>
              </a:rPr>
              <a:t> The value is to show that, even staying fully within the current legal framework, leaders have more room than they may realize to go beyond the minimum and align SERLO decisions with both equity and organizational needs.</a:t>
            </a:r>
            <a:endParaRPr>
              <a:solidFill>
                <a:schemeClr val="hlink"/>
              </a:solidFill>
            </a:endParaRPr>
          </a:p>
          <a:p>
            <a:pPr marL="0" lvl="0" indent="0" algn="l" rtl="0">
              <a:lnSpc>
                <a:spcPct val="115000"/>
              </a:lnSpc>
              <a:spcBef>
                <a:spcPts val="1200"/>
              </a:spcBef>
              <a:spcAft>
                <a:spcPts val="0"/>
              </a:spcAft>
              <a:buNone/>
            </a:pPr>
            <a:endParaRPr u="sng">
              <a:solidFill>
                <a:schemeClr val="hlink"/>
              </a:solidFill>
            </a:endParaRPr>
          </a:p>
          <a:p>
            <a:pPr marL="0" lvl="0" indent="0" algn="l" rtl="0">
              <a:spcBef>
                <a:spcPts val="1200"/>
              </a:spcBef>
              <a:spcAft>
                <a:spcPts val="0"/>
              </a:spcAft>
              <a:buClr>
                <a:schemeClr val="dk1"/>
              </a:buClr>
              <a:buSzPts val="1100"/>
              <a:buFont typeface="Arial"/>
              <a:buNone/>
            </a:pPr>
            <a:endParaRPr sz="1900">
              <a:solidFill>
                <a:schemeClr val="dk1"/>
              </a:solidFill>
              <a:latin typeface="Calibri"/>
              <a:ea typeface="Calibri"/>
              <a:cs typeface="Calibri"/>
              <a:sym typeface="Calibri"/>
            </a:endParaRPr>
          </a:p>
        </p:txBody>
      </p:sp>
      <p:sp>
        <p:nvSpPr>
          <p:cNvPr id="369" name="Google Shape;3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aeb98893cf_0_10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aeb98893cf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In a recent WFA affecting about 100 EC staff, around 70% of those affected were VM employees, most of whom were unilingual. When the SERLO stage began, 50 positions were identified — but only two were English-essential. Because bilingual employees can also apply to English-essential roles, the number of </a:t>
            </a:r>
            <a:r>
              <a:rPr lang="en-US" sz="1400" i="1">
                <a:solidFill>
                  <a:schemeClr val="dk1"/>
                </a:solidFill>
              </a:rPr>
              <a:t>real</a:t>
            </a:r>
            <a:r>
              <a:rPr lang="en-US" sz="1400">
                <a:solidFill>
                  <a:schemeClr val="dk1"/>
                </a:solidFill>
              </a:rPr>
              <a:t> opportunities for unilingual employees was essentially zero. The process met the letter of policy, but it did not meet the </a:t>
            </a:r>
            <a:r>
              <a:rPr lang="en-US" sz="1400" b="1" i="1">
                <a:solidFill>
                  <a:schemeClr val="dk1"/>
                </a:solidFill>
              </a:rPr>
              <a:t>spirit</a:t>
            </a:r>
            <a:r>
              <a:rPr lang="en-US" sz="1400" b="1">
                <a:solidFill>
                  <a:schemeClr val="dk1"/>
                </a:solidFill>
              </a:rPr>
              <a:t> of substantive fairness</a:t>
            </a:r>
            <a:r>
              <a:rPr lang="en-US" sz="1400">
                <a:solidFill>
                  <a:schemeClr val="dk1"/>
                </a:solidFill>
              </a:rPr>
              <a:t>. It created avoidable inefficiency, heightened psychological stress, and reduced trust — the opposite of what CER requires right now.</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This illustrates why CER planning must look beyond the minimum bar and ensure that the decision frameworks we use reflect current workforce realities and equity commitments.</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050">
                <a:solidFill>
                  <a:schemeClr val="dk1"/>
                </a:solidFill>
              </a:rPr>
              <a:t>Objectively it is a legally weak interpretation and a high-risk one. Why?</a:t>
            </a:r>
            <a:endParaRPr sz="1050">
              <a:solidFill>
                <a:schemeClr val="dk1"/>
              </a:solidFill>
            </a:endParaRPr>
          </a:p>
          <a:p>
            <a:pPr marL="0" lvl="0" indent="0" algn="l" rtl="0">
              <a:spcBef>
                <a:spcPts val="1100"/>
              </a:spcBef>
              <a:spcAft>
                <a:spcPts val="0"/>
              </a:spcAft>
              <a:buClr>
                <a:schemeClr val="dk1"/>
              </a:buClr>
              <a:buSzPts val="1100"/>
              <a:buFont typeface="Arial"/>
              <a:buNone/>
            </a:pPr>
            <a:r>
              <a:rPr lang="en-US" sz="1050" b="1">
                <a:solidFill>
                  <a:schemeClr val="dk1"/>
                </a:solidFill>
              </a:rPr>
              <a:t>SERLO is a process-level obligation.</a:t>
            </a:r>
            <a:endParaRPr sz="1050">
              <a:solidFill>
                <a:schemeClr val="dk1"/>
              </a:solidFill>
            </a:endParaRPr>
          </a:p>
          <a:p>
            <a:pPr marL="457200" lvl="0" indent="-295275" algn="l" rtl="0">
              <a:lnSpc>
                <a:spcPct val="115000"/>
              </a:lnSpc>
              <a:spcBef>
                <a:spcPts val="1100"/>
              </a:spcBef>
              <a:spcAft>
                <a:spcPts val="0"/>
              </a:spcAft>
              <a:buClr>
                <a:schemeClr val="dk1"/>
              </a:buClr>
              <a:buSzPts val="1050"/>
              <a:buAutoNum type="arabicPeriod"/>
            </a:pPr>
            <a:r>
              <a:rPr lang="en-US" sz="1050">
                <a:solidFill>
                  <a:schemeClr val="dk1"/>
                </a:solidFill>
              </a:rPr>
              <a:t>Aggregate departmental representation ≠ compliance in an individual SERLO decision.</a:t>
            </a:r>
            <a:endParaRPr sz="1050">
              <a:solidFill>
                <a:schemeClr val="dk1"/>
              </a:solidFill>
            </a:endParaRPr>
          </a:p>
          <a:p>
            <a:pPr marL="0" lvl="0" indent="0" algn="l" rtl="0">
              <a:spcBef>
                <a:spcPts val="1100"/>
              </a:spcBef>
              <a:spcAft>
                <a:spcPts val="0"/>
              </a:spcAft>
              <a:buClr>
                <a:schemeClr val="dk1"/>
              </a:buClr>
              <a:buSzPts val="1100"/>
              <a:buFont typeface="Arial"/>
              <a:buNone/>
            </a:pPr>
            <a:r>
              <a:rPr lang="en-US" sz="1050" b="1">
                <a:solidFill>
                  <a:schemeClr val="dk1"/>
                </a:solidFill>
              </a:rPr>
              <a:t>PSER s.21 requires a bias assessment of </a:t>
            </a:r>
            <a:r>
              <a:rPr lang="en-US" sz="1050" b="1" i="1">
                <a:solidFill>
                  <a:schemeClr val="dk1"/>
                </a:solidFill>
              </a:rPr>
              <a:t>each</a:t>
            </a:r>
            <a:r>
              <a:rPr lang="en-US" sz="1050" b="1">
                <a:solidFill>
                  <a:schemeClr val="dk1"/>
                </a:solidFill>
              </a:rPr>
              <a:t> selection process.</a:t>
            </a:r>
            <a:endParaRPr sz="1050">
              <a:solidFill>
                <a:schemeClr val="dk1"/>
              </a:solidFill>
            </a:endParaRPr>
          </a:p>
          <a:p>
            <a:pPr marL="457200" lvl="0" indent="-295275" algn="l" rtl="0">
              <a:lnSpc>
                <a:spcPct val="115000"/>
              </a:lnSpc>
              <a:spcBef>
                <a:spcPts val="1100"/>
              </a:spcBef>
              <a:spcAft>
                <a:spcPts val="0"/>
              </a:spcAft>
              <a:buClr>
                <a:schemeClr val="dk1"/>
              </a:buClr>
              <a:buSzPts val="1050"/>
              <a:buAutoNum type="arabicPeriod"/>
            </a:pPr>
            <a:r>
              <a:rPr lang="en-US" sz="1050">
                <a:solidFill>
                  <a:schemeClr val="dk1"/>
                </a:solidFill>
              </a:rPr>
              <a:t>You cannot skip EE considerations because the agency “looks fine overall.”</a:t>
            </a:r>
            <a:endParaRPr sz="1050">
              <a:solidFill>
                <a:schemeClr val="dk1"/>
              </a:solidFill>
            </a:endParaRPr>
          </a:p>
          <a:p>
            <a:pPr marL="457200" lvl="0" indent="-295275" algn="l" rtl="0">
              <a:lnSpc>
                <a:spcPct val="115000"/>
              </a:lnSpc>
              <a:spcBef>
                <a:spcPts val="0"/>
              </a:spcBef>
              <a:spcAft>
                <a:spcPts val="0"/>
              </a:spcAft>
              <a:buClr>
                <a:schemeClr val="dk1"/>
              </a:buClr>
              <a:buSzPts val="1050"/>
              <a:buAutoNum type="arabicPeriod"/>
            </a:pPr>
            <a:r>
              <a:rPr lang="en-US" sz="1050" b="1">
                <a:solidFill>
                  <a:schemeClr val="dk1"/>
                </a:solidFill>
              </a:rPr>
              <a:t>This interpretation fetters discretion</a:t>
            </a:r>
            <a:r>
              <a:rPr lang="en-US" sz="1050">
                <a:solidFill>
                  <a:schemeClr val="dk1"/>
                </a:solidFill>
              </a:rPr>
              <a:t>, because managers are applying a rigid “department-level attainment” rule instead of reviewing the real workforce composition of their unit.</a:t>
            </a:r>
            <a:endParaRPr sz="1050">
              <a:solidFill>
                <a:schemeClr val="dk1"/>
              </a:solidFill>
            </a:endParaRPr>
          </a:p>
          <a:p>
            <a:pPr marL="0" lvl="0" indent="0" algn="l" rtl="0">
              <a:spcBef>
                <a:spcPts val="1100"/>
              </a:spcBef>
              <a:spcAft>
                <a:spcPts val="0"/>
              </a:spcAft>
              <a:buClr>
                <a:schemeClr val="dk1"/>
              </a:buClr>
              <a:buSzPts val="1100"/>
              <a:buFont typeface="Arial"/>
              <a:buNone/>
            </a:pPr>
            <a:r>
              <a:rPr lang="en-US" sz="1050" b="1">
                <a:solidFill>
                  <a:schemeClr val="dk1"/>
                </a:solidFill>
              </a:rPr>
              <a:t>It contradicts the DM’s stated principles</a:t>
            </a:r>
            <a:r>
              <a:rPr lang="en-US" sz="1050">
                <a:solidFill>
                  <a:schemeClr val="dk1"/>
                </a:solidFill>
              </a:rPr>
              <a:t> because it:</a:t>
            </a:r>
            <a:endParaRPr sz="1050">
              <a:solidFill>
                <a:schemeClr val="dk1"/>
              </a:solidFill>
            </a:endParaRPr>
          </a:p>
          <a:p>
            <a:pPr marL="457200" lvl="0" indent="-295275" algn="l" rtl="0">
              <a:lnSpc>
                <a:spcPct val="115000"/>
              </a:lnSpc>
              <a:spcBef>
                <a:spcPts val="1100"/>
              </a:spcBef>
              <a:spcAft>
                <a:spcPts val="0"/>
              </a:spcAft>
              <a:buClr>
                <a:schemeClr val="dk1"/>
              </a:buClr>
              <a:buSzPts val="1050"/>
              <a:buAutoNum type="arabicPeriod"/>
            </a:pPr>
            <a:endParaRPr sz="1050">
              <a:solidFill>
                <a:schemeClr val="dk1"/>
              </a:solidFill>
            </a:endParaRPr>
          </a:p>
          <a:p>
            <a:pPr marL="914400" lvl="1" indent="-295275" algn="l" rtl="0">
              <a:lnSpc>
                <a:spcPct val="115000"/>
              </a:lnSpc>
              <a:spcBef>
                <a:spcPts val="0"/>
              </a:spcBef>
              <a:spcAft>
                <a:spcPts val="0"/>
              </a:spcAft>
              <a:buClr>
                <a:schemeClr val="dk1"/>
              </a:buClr>
              <a:buSzPts val="1050"/>
              <a:buChar char="○"/>
            </a:pPr>
            <a:r>
              <a:rPr lang="en-US" sz="1050">
                <a:solidFill>
                  <a:schemeClr val="dk1"/>
                </a:solidFill>
              </a:rPr>
              <a:t>hides inequity behind outdated numbers (not transparent),</a:t>
            </a:r>
            <a:endParaRPr sz="1050">
              <a:solidFill>
                <a:schemeClr val="dk1"/>
              </a:solidFill>
            </a:endParaRPr>
          </a:p>
          <a:p>
            <a:pPr marL="914400" lvl="1" indent="-295275" algn="l" rtl="0">
              <a:lnSpc>
                <a:spcPct val="115000"/>
              </a:lnSpc>
              <a:spcBef>
                <a:spcPts val="0"/>
              </a:spcBef>
              <a:spcAft>
                <a:spcPts val="0"/>
              </a:spcAft>
              <a:buClr>
                <a:schemeClr val="dk1"/>
              </a:buClr>
              <a:buSzPts val="1050"/>
              <a:buChar char="○"/>
            </a:pPr>
            <a:r>
              <a:rPr lang="en-US" sz="1050">
                <a:solidFill>
                  <a:schemeClr val="dk1"/>
                </a:solidFill>
              </a:rPr>
              <a:t>avoids accountability for actual impacts, and</a:t>
            </a:r>
            <a:endParaRPr sz="1050">
              <a:solidFill>
                <a:schemeClr val="dk1"/>
              </a:solidFill>
            </a:endParaRPr>
          </a:p>
          <a:p>
            <a:pPr marL="914400" lvl="1" indent="-295275" algn="l" rtl="0">
              <a:lnSpc>
                <a:spcPct val="115000"/>
              </a:lnSpc>
              <a:spcBef>
                <a:spcPts val="0"/>
              </a:spcBef>
              <a:spcAft>
                <a:spcPts val="0"/>
              </a:spcAft>
              <a:buClr>
                <a:schemeClr val="dk1"/>
              </a:buClr>
              <a:buSzPts val="1050"/>
              <a:buChar char="○"/>
            </a:pPr>
            <a:r>
              <a:rPr lang="en-US" sz="1050">
                <a:solidFill>
                  <a:schemeClr val="dk1"/>
                </a:solidFill>
              </a:rPr>
              <a:t>shows little respect for affected employees.</a:t>
            </a:r>
            <a:endParaRPr sz="1050">
              <a:solidFill>
                <a:schemeClr val="dk1"/>
              </a:solidFill>
            </a:endParaRPr>
          </a:p>
          <a:p>
            <a:pPr marL="0" lvl="0" indent="0" algn="l" rtl="0">
              <a:spcBef>
                <a:spcPts val="1100"/>
              </a:spcBef>
              <a:spcAft>
                <a:spcPts val="0"/>
              </a:spcAft>
              <a:buClr>
                <a:schemeClr val="dk1"/>
              </a:buClr>
              <a:buSzPts val="1100"/>
              <a:buFont typeface="Arial"/>
              <a:buNone/>
            </a:pPr>
            <a:r>
              <a:rPr lang="en-US" sz="1050">
                <a:solidFill>
                  <a:schemeClr val="dk1"/>
                </a:solidFill>
              </a:rPr>
              <a:t> </a:t>
            </a:r>
            <a:endParaRPr sz="1800">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20000"/>
              </a:lnSpc>
              <a:spcBef>
                <a:spcPts val="0"/>
              </a:spcBef>
              <a:spcAft>
                <a:spcPts val="0"/>
              </a:spcAft>
              <a:buClr>
                <a:srgbClr val="404040"/>
              </a:buClr>
              <a:buSzPts val="1200"/>
              <a:buFont typeface="Arial"/>
              <a:buChar char="●"/>
            </a:pPr>
            <a:r>
              <a:rPr lang="en-US" sz="1200">
                <a:solidFill>
                  <a:srgbClr val="404040"/>
                </a:solidFill>
              </a:rPr>
              <a:t>Implement a proactive, transparent alternation process by making opportunities visible and understandable to all employees, rather than circulated informally among managers.</a:t>
            </a:r>
            <a:endParaRPr sz="1200">
              <a:solidFill>
                <a:srgbClr val="404040"/>
              </a:solidFill>
            </a:endParaRPr>
          </a:p>
          <a:p>
            <a:pPr marL="457200" lvl="0" indent="-304800" algn="l" rtl="0">
              <a:lnSpc>
                <a:spcPct val="120000"/>
              </a:lnSpc>
              <a:spcBef>
                <a:spcPts val="600"/>
              </a:spcBef>
              <a:spcAft>
                <a:spcPts val="0"/>
              </a:spcAft>
              <a:buClr>
                <a:srgbClr val="404040"/>
              </a:buClr>
              <a:buSzPts val="1200"/>
              <a:buFont typeface="Arial"/>
              <a:buChar char="●"/>
            </a:pPr>
            <a:r>
              <a:rPr lang="en-US" sz="1200">
                <a:solidFill>
                  <a:srgbClr val="404040"/>
                </a:solidFill>
              </a:rPr>
              <a:t>Define clear criteria for viable alternation matches </a:t>
            </a:r>
            <a:endParaRPr sz="1200">
              <a:solidFill>
                <a:srgbClr val="404040"/>
              </a:solidFill>
            </a:endParaRPr>
          </a:p>
          <a:p>
            <a:pPr marL="457200" lvl="0" indent="-304800" algn="l" rtl="0">
              <a:lnSpc>
                <a:spcPct val="120000"/>
              </a:lnSpc>
              <a:spcBef>
                <a:spcPts val="600"/>
              </a:spcBef>
              <a:spcAft>
                <a:spcPts val="0"/>
              </a:spcAft>
              <a:buClr>
                <a:srgbClr val="404040"/>
              </a:buClr>
              <a:buSzPts val="1200"/>
              <a:buFont typeface="Arial"/>
              <a:buChar char="●"/>
            </a:pPr>
            <a:r>
              <a:rPr lang="en-US" sz="1200">
                <a:solidFill>
                  <a:srgbClr val="404040"/>
                </a:solidFill>
              </a:rPr>
              <a:t>Provide targeted information and support to EE employees so they are not disadvantaged by weaker informal networks.</a:t>
            </a:r>
            <a:endParaRPr sz="1200">
              <a:solidFill>
                <a:srgbClr val="404040"/>
              </a:solidFill>
            </a:endParaRPr>
          </a:p>
          <a:p>
            <a:pPr marL="457200" lvl="0" indent="-304800" algn="l" rtl="0">
              <a:lnSpc>
                <a:spcPct val="120000"/>
              </a:lnSpc>
              <a:spcBef>
                <a:spcPts val="600"/>
              </a:spcBef>
              <a:spcAft>
                <a:spcPts val="0"/>
              </a:spcAft>
              <a:buClr>
                <a:srgbClr val="404040"/>
              </a:buClr>
              <a:buSzPts val="1200"/>
              <a:buFont typeface="Arial"/>
              <a:buChar char="●"/>
            </a:pPr>
            <a:r>
              <a:rPr lang="en-US" sz="1200">
                <a:solidFill>
                  <a:srgbClr val="404040"/>
                </a:solidFill>
              </a:rPr>
              <a:t>Maintain central HR oversight of employees seeking alternation and potential matches.</a:t>
            </a:r>
            <a:endParaRPr sz="1200">
              <a:solidFill>
                <a:srgbClr val="404040"/>
              </a:solidFill>
            </a:endParaRPr>
          </a:p>
          <a:p>
            <a:pPr marL="457200" lvl="0" indent="-304800" algn="l" rtl="0">
              <a:lnSpc>
                <a:spcPct val="120000"/>
              </a:lnSpc>
              <a:spcBef>
                <a:spcPts val="600"/>
              </a:spcBef>
              <a:spcAft>
                <a:spcPts val="0"/>
              </a:spcAft>
              <a:buClr>
                <a:srgbClr val="404040"/>
              </a:buClr>
              <a:buSzPts val="1200"/>
              <a:buFont typeface="Arial"/>
              <a:buChar char="●"/>
            </a:pPr>
            <a:r>
              <a:rPr lang="en-US" sz="1200">
                <a:solidFill>
                  <a:srgbClr val="404040"/>
                </a:solidFill>
              </a:rPr>
              <a:t>Track alternation outcomes by EE group and classification to detect inequitable patterns and adjust processes.</a:t>
            </a:r>
            <a:endParaRPr sz="3200">
              <a:solidFill>
                <a:schemeClr val="dk1"/>
              </a:solidFill>
              <a:latin typeface="Calibri"/>
              <a:ea typeface="Calibri"/>
              <a:cs typeface="Calibri"/>
              <a:sym typeface="Calibri"/>
            </a:endParaRPr>
          </a:p>
          <a:p>
            <a:pPr marL="0" lvl="0" indent="0" algn="l" rtl="0">
              <a:spcBef>
                <a:spcPts val="600"/>
              </a:spcBef>
              <a:spcAft>
                <a:spcPts val="0"/>
              </a:spcAft>
              <a:buNone/>
            </a:pPr>
            <a:endParaRPr/>
          </a:p>
        </p:txBody>
      </p:sp>
      <p:sp>
        <p:nvSpPr>
          <p:cNvPr id="394" name="Google Shape;39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correction factors shown on slides 34 and 35 depending on whether your EE data is based on 2016 or 2021 Census data</a:t>
            </a:r>
            <a:endParaRPr/>
          </a:p>
        </p:txBody>
      </p:sp>
      <p:sp>
        <p:nvSpPr>
          <p:cNvPr id="388" name="Google Shape;38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200" b="1">
                <a:solidFill>
                  <a:srgbClr val="0D8578"/>
                </a:solidFill>
              </a:rPr>
              <a:t>Transparent assessment grids</a:t>
            </a:r>
            <a:r>
              <a:rPr lang="en-US" sz="1200">
                <a:solidFill>
                  <a:srgbClr val="404040"/>
                </a:solidFill>
              </a:rPr>
              <a:t>: </a:t>
            </a:r>
            <a:r>
              <a:rPr lang="en-US" sz="1200" b="1">
                <a:solidFill>
                  <a:srgbClr val="0D8578"/>
                </a:solidFill>
              </a:rPr>
              <a:t>Bias-resistant assessment and tracking in SERLO</a:t>
            </a:r>
            <a:endParaRPr sz="1200" b="1">
              <a:solidFill>
                <a:srgbClr val="0D8578"/>
              </a:solidFill>
            </a:endParaRPr>
          </a:p>
          <a:p>
            <a:pPr marL="457200" lvl="0" indent="-304800" algn="l" rtl="0">
              <a:lnSpc>
                <a:spcPct val="100000"/>
              </a:lnSpc>
              <a:spcBef>
                <a:spcPts val="0"/>
              </a:spcBef>
              <a:spcAft>
                <a:spcPts val="0"/>
              </a:spcAft>
              <a:buClr>
                <a:srgbClr val="404040"/>
              </a:buClr>
              <a:buSzPts val="1200"/>
              <a:buFont typeface="Arial"/>
              <a:buChar char="●"/>
            </a:pPr>
            <a:r>
              <a:rPr lang="en-US" sz="1200">
                <a:solidFill>
                  <a:srgbClr val="404040"/>
                </a:solidFill>
              </a:rPr>
              <a:t>Ensure there is no penalty for past exclusion or accommodations:</a:t>
            </a:r>
            <a:endParaRPr sz="1200" b="1">
              <a:solidFill>
                <a:srgbClr val="404040"/>
              </a:solidFill>
            </a:endParaRPr>
          </a:p>
          <a:p>
            <a:pPr marL="914400" lvl="1" indent="-304800" algn="l" rtl="0">
              <a:lnSpc>
                <a:spcPct val="100000"/>
              </a:lnSpc>
              <a:spcBef>
                <a:spcPts val="100"/>
              </a:spcBef>
              <a:spcAft>
                <a:spcPts val="0"/>
              </a:spcAft>
              <a:buClr>
                <a:srgbClr val="404040"/>
              </a:buClr>
              <a:buSzPts val="1200"/>
              <a:buChar char="»"/>
            </a:pPr>
            <a:r>
              <a:rPr lang="en-US" sz="1200">
                <a:solidFill>
                  <a:srgbClr val="404040"/>
                </a:solidFill>
              </a:rPr>
              <a:t> acting experience, informal “visibility” and access to stretch assignments are not over-weighted;</a:t>
            </a:r>
            <a:endParaRPr sz="1200" b="1">
              <a:solidFill>
                <a:srgbClr val="404040"/>
              </a:solidFill>
            </a:endParaRPr>
          </a:p>
          <a:p>
            <a:pPr marL="914400" lvl="1" indent="-304800" algn="l" rtl="0">
              <a:lnSpc>
                <a:spcPct val="100000"/>
              </a:lnSpc>
              <a:spcBef>
                <a:spcPts val="100"/>
              </a:spcBef>
              <a:spcAft>
                <a:spcPts val="0"/>
              </a:spcAft>
              <a:buClr>
                <a:srgbClr val="404040"/>
              </a:buClr>
              <a:buSzPts val="1200"/>
              <a:buChar char="»"/>
            </a:pPr>
            <a:r>
              <a:rPr lang="en-US" sz="1200">
                <a:solidFill>
                  <a:srgbClr val="404040"/>
                </a:solidFill>
              </a:rPr>
              <a:t>Ensure that lack of those opportunities (often due to bias and systemic barriers) is </a:t>
            </a:r>
            <a:r>
              <a:rPr lang="en-US" sz="1200" i="1">
                <a:solidFill>
                  <a:srgbClr val="404040"/>
                </a:solidFill>
              </a:rPr>
              <a:t>not</a:t>
            </a:r>
            <a:r>
              <a:rPr lang="en-US" sz="1200">
                <a:solidFill>
                  <a:srgbClr val="404040"/>
                </a:solidFill>
              </a:rPr>
              <a:t> held against candidates;</a:t>
            </a:r>
            <a:endParaRPr sz="1200">
              <a:solidFill>
                <a:srgbClr val="404040"/>
              </a:solidFill>
            </a:endParaRPr>
          </a:p>
          <a:p>
            <a:pPr marL="914400" lvl="1" indent="-304800" algn="l" rtl="0">
              <a:lnSpc>
                <a:spcPct val="100000"/>
              </a:lnSpc>
              <a:spcBef>
                <a:spcPts val="100"/>
              </a:spcBef>
              <a:spcAft>
                <a:spcPts val="0"/>
              </a:spcAft>
              <a:buClr>
                <a:srgbClr val="404040"/>
              </a:buClr>
              <a:buSzPts val="1200"/>
              <a:buChar char="»"/>
            </a:pPr>
            <a:r>
              <a:rPr lang="en-US" sz="1200">
                <a:solidFill>
                  <a:srgbClr val="404040"/>
                </a:solidFill>
              </a:rPr>
              <a:t>Ensure that accommodations; leave for illness/injury (medical), and modified duties are not factored in decisions;</a:t>
            </a:r>
            <a:endParaRPr sz="1200">
              <a:solidFill>
                <a:srgbClr val="404040"/>
              </a:solidFill>
            </a:endParaRPr>
          </a:p>
          <a:p>
            <a:pPr marL="630555" lvl="1" indent="-256540" algn="l" rtl="0">
              <a:lnSpc>
                <a:spcPct val="100000"/>
              </a:lnSpc>
              <a:spcBef>
                <a:spcPts val="100"/>
              </a:spcBef>
              <a:spcAft>
                <a:spcPts val="0"/>
              </a:spcAft>
              <a:buClr>
                <a:srgbClr val="404040"/>
              </a:buClr>
              <a:buSzPts val="1200"/>
              <a:buChar char="»"/>
            </a:pPr>
            <a:r>
              <a:rPr lang="en-US" sz="1200">
                <a:solidFill>
                  <a:srgbClr val="404040"/>
                </a:solidFill>
              </a:rPr>
              <a:t>Duty to accommodate principles were respected in how performance and experience are interpreted.</a:t>
            </a:r>
            <a:endParaRPr sz="1200">
              <a:solidFill>
                <a:srgbClr val="404040"/>
              </a:solidFill>
            </a:endParaRPr>
          </a:p>
          <a:p>
            <a:pPr marL="457200" lvl="0" indent="-304800" algn="l" rtl="0">
              <a:lnSpc>
                <a:spcPct val="100000"/>
              </a:lnSpc>
              <a:spcBef>
                <a:spcPts val="100"/>
              </a:spcBef>
              <a:spcAft>
                <a:spcPts val="0"/>
              </a:spcAft>
              <a:buClr>
                <a:schemeClr val="dk1"/>
              </a:buClr>
              <a:buSzPts val="1200"/>
              <a:buFont typeface="Noto Sans Symbols"/>
              <a:buChar char="●"/>
            </a:pPr>
            <a:r>
              <a:rPr lang="en-US" sz="1200">
                <a:solidFill>
                  <a:srgbClr val="404040"/>
                </a:solidFill>
              </a:rPr>
              <a:t>Audit AI-assisted assessment tools for bias.</a:t>
            </a:r>
            <a:endParaRPr sz="1200">
              <a:solidFill>
                <a:srgbClr val="404040"/>
              </a:solidFill>
            </a:endParaRPr>
          </a:p>
          <a:p>
            <a:pPr marL="0" lvl="0" indent="0" algn="l" rtl="0">
              <a:lnSpc>
                <a:spcPct val="100000"/>
              </a:lnSpc>
              <a:spcBef>
                <a:spcPts val="100"/>
              </a:spcBef>
              <a:spcAft>
                <a:spcPts val="0"/>
              </a:spcAft>
              <a:buClr>
                <a:schemeClr val="dk1"/>
              </a:buClr>
              <a:buSzPts val="1100"/>
              <a:buFont typeface="Arial"/>
              <a:buNone/>
            </a:pPr>
            <a:r>
              <a:rPr lang="en-US" sz="1400">
                <a:solidFill>
                  <a:schemeClr val="dk1"/>
                </a:solidFill>
              </a:rPr>
              <a:t>Decision-making: </a:t>
            </a:r>
            <a:r>
              <a:rPr lang="en-US" sz="1200" b="1">
                <a:solidFill>
                  <a:srgbClr val="0D8578"/>
                </a:solidFill>
              </a:rPr>
              <a:t>Use employment equity as an organizational need in SERLO processes </a:t>
            </a:r>
            <a:endParaRPr sz="1200" b="1">
              <a:solidFill>
                <a:srgbClr val="0D8578"/>
              </a:solidFill>
            </a:endParaRPr>
          </a:p>
          <a:p>
            <a:pPr marL="270510" lvl="0" indent="-256539" algn="l" rtl="0">
              <a:lnSpc>
                <a:spcPct val="100000"/>
              </a:lnSpc>
              <a:spcBef>
                <a:spcPts val="100"/>
              </a:spcBef>
              <a:spcAft>
                <a:spcPts val="0"/>
              </a:spcAft>
              <a:buClr>
                <a:schemeClr val="dk1"/>
              </a:buClr>
              <a:buSzPts val="1200"/>
              <a:buFont typeface="Noto Sans Symbols"/>
              <a:buChar char="●"/>
            </a:pPr>
            <a:r>
              <a:rPr lang="en-US" sz="1200">
                <a:solidFill>
                  <a:srgbClr val="404040"/>
                </a:solidFill>
              </a:rPr>
              <a:t>Use employment equity as an organizational need where under-representation is demonstrated by attainment rates; for example, belonging to racialized, Black, Indigenous, persons with disabilities and 2SLGBTQI+, as directed in the </a:t>
            </a:r>
            <a:r>
              <a:rPr lang="en-US" sz="1200" u="sng">
                <a:solidFill>
                  <a:srgbClr val="108288"/>
                </a:solidFill>
                <a:hlinkClick r:id="rId3">
                  <a:extLst>
                    <a:ext uri="{A12FA001-AC4F-418D-AE19-62706E023703}">
                      <ahyp:hlinkClr xmlns:ahyp="http://schemas.microsoft.com/office/drawing/2018/hyperlinkcolor" val="tx"/>
                    </a:ext>
                  </a:extLst>
                </a:hlinkClick>
              </a:rPr>
              <a:t>Selection of employees for retention or lay-off: Guide for managers and human resources specialists</a:t>
            </a:r>
            <a:r>
              <a:rPr lang="en-US" sz="1200" b="1">
                <a:solidFill>
                  <a:srgbClr val="0D8578"/>
                </a:solidFill>
              </a:rPr>
              <a:t>     Employment equity/ tie-breaking where candidates are relatively equivalent:</a:t>
            </a:r>
            <a:endParaRPr sz="1200" b="1">
              <a:solidFill>
                <a:srgbClr val="0D8578"/>
              </a:solidFill>
            </a:endParaRPr>
          </a:p>
          <a:p>
            <a:pPr marL="457200" lvl="0" indent="-304800" algn="l" rtl="0">
              <a:lnSpc>
                <a:spcPct val="100000"/>
              </a:lnSpc>
              <a:spcBef>
                <a:spcPts val="100"/>
              </a:spcBef>
              <a:spcAft>
                <a:spcPts val="0"/>
              </a:spcAft>
              <a:buClr>
                <a:schemeClr val="dk1"/>
              </a:buClr>
              <a:buSzPts val="1200"/>
              <a:buFont typeface="Noto Sans Symbols"/>
              <a:buChar char="●"/>
            </a:pPr>
            <a:r>
              <a:rPr lang="en-US" sz="1200">
                <a:solidFill>
                  <a:srgbClr val="404040"/>
                </a:solidFill>
              </a:rPr>
              <a:t>allow employment equity tie-breaking that supports maintaining or improving representation for under-represented EE groups;</a:t>
            </a:r>
            <a:endParaRPr sz="1200">
              <a:solidFill>
                <a:srgbClr val="404040"/>
              </a:solidFill>
            </a:endParaRPr>
          </a:p>
          <a:p>
            <a:pPr marL="457200" lvl="0" indent="-304800" algn="l" rtl="0">
              <a:lnSpc>
                <a:spcPct val="100000"/>
              </a:lnSpc>
              <a:spcBef>
                <a:spcPts val="100"/>
              </a:spcBef>
              <a:spcAft>
                <a:spcPts val="0"/>
              </a:spcAft>
              <a:buClr>
                <a:schemeClr val="dk1"/>
              </a:buClr>
              <a:buSzPts val="1200"/>
              <a:buFont typeface="Noto Sans Symbols"/>
              <a:buChar char="●"/>
            </a:pPr>
            <a:r>
              <a:rPr lang="en-US" sz="1200">
                <a:solidFill>
                  <a:srgbClr val="404040"/>
                </a:solidFill>
              </a:rPr>
              <a:t>make sure subjective criteria like “fit,” “breadth,” or “visibility” are not used as proxies for bias or informal networks</a:t>
            </a:r>
            <a:endParaRPr sz="1200">
              <a:solidFill>
                <a:srgbClr val="404040"/>
              </a:solidFill>
            </a:endParaRPr>
          </a:p>
          <a:p>
            <a:pPr marL="0" lvl="0" indent="0" algn="l" rtl="0">
              <a:lnSpc>
                <a:spcPct val="100000"/>
              </a:lnSpc>
              <a:spcBef>
                <a:spcPts val="100"/>
              </a:spcBef>
              <a:spcAft>
                <a:spcPts val="0"/>
              </a:spcAft>
              <a:buClr>
                <a:schemeClr val="dk1"/>
              </a:buClr>
              <a:buSzPts val="1100"/>
              <a:buFont typeface="Arial"/>
              <a:buNone/>
            </a:pPr>
            <a:r>
              <a:rPr lang="en-US" sz="1200" b="1">
                <a:solidFill>
                  <a:srgbClr val="0D8578"/>
                </a:solidFill>
              </a:rPr>
              <a:t>Employment equity-focused flexibility/exemption for language requirements.</a:t>
            </a:r>
            <a:endParaRPr sz="1200" b="1">
              <a:solidFill>
                <a:srgbClr val="0D8578"/>
              </a:solidFill>
            </a:endParaRPr>
          </a:p>
          <a:p>
            <a:pPr marL="457200" lvl="0" indent="-304800" algn="l" rtl="0">
              <a:lnSpc>
                <a:spcPct val="100000"/>
              </a:lnSpc>
              <a:spcBef>
                <a:spcPts val="100"/>
              </a:spcBef>
              <a:spcAft>
                <a:spcPts val="0"/>
              </a:spcAft>
              <a:buClr>
                <a:schemeClr val="dk1"/>
              </a:buClr>
              <a:buSzPts val="1200"/>
              <a:buFont typeface="Noto Sans Symbols"/>
              <a:buChar char="●"/>
            </a:pPr>
            <a:r>
              <a:rPr lang="en-US" sz="1200">
                <a:solidFill>
                  <a:srgbClr val="404040"/>
                </a:solidFill>
              </a:rPr>
              <a:t>Introduce a process to adapt language profiles for EE employees where:</a:t>
            </a:r>
            <a:endParaRPr sz="1200">
              <a:solidFill>
                <a:srgbClr val="404040"/>
              </a:solidFill>
            </a:endParaRPr>
          </a:p>
          <a:p>
            <a:pPr marL="914400" lvl="1" indent="-304800" algn="l" rtl="0">
              <a:lnSpc>
                <a:spcPct val="100000"/>
              </a:lnSpc>
              <a:spcBef>
                <a:spcPts val="100"/>
              </a:spcBef>
              <a:spcAft>
                <a:spcPts val="0"/>
              </a:spcAft>
              <a:buClr>
                <a:srgbClr val="404040"/>
              </a:buClr>
              <a:buSzPts val="1200"/>
              <a:buChar char="»"/>
            </a:pPr>
            <a:r>
              <a:rPr lang="en-US" sz="1200">
                <a:solidFill>
                  <a:srgbClr val="404040"/>
                </a:solidFill>
              </a:rPr>
              <a:t>evidence shows systemic barriers to accessing language training; and</a:t>
            </a:r>
            <a:endParaRPr sz="1200">
              <a:solidFill>
                <a:srgbClr val="404040"/>
              </a:solidFill>
            </a:endParaRPr>
          </a:p>
          <a:p>
            <a:pPr marL="914400" lvl="1" indent="-304800" algn="l" rtl="0">
              <a:lnSpc>
                <a:spcPct val="100000"/>
              </a:lnSpc>
              <a:spcBef>
                <a:spcPts val="100"/>
              </a:spcBef>
              <a:spcAft>
                <a:spcPts val="0"/>
              </a:spcAft>
              <a:buClr>
                <a:srgbClr val="404040"/>
              </a:buClr>
              <a:buSzPts val="1200"/>
              <a:buChar char="»"/>
            </a:pPr>
            <a:r>
              <a:rPr lang="en-US" sz="1200">
                <a:solidFill>
                  <a:srgbClr val="404040"/>
                </a:solidFill>
              </a:rPr>
              <a:t>rigid application of profiles would effectively bar them from retention despite meeting other requirements.</a:t>
            </a:r>
            <a:endParaRPr sz="1200">
              <a:solidFill>
                <a:srgbClr val="404040"/>
              </a:solidFill>
            </a:endParaRPr>
          </a:p>
          <a:p>
            <a:pPr marL="457200" lvl="0" indent="-304800" algn="l" rtl="0">
              <a:lnSpc>
                <a:spcPct val="100000"/>
              </a:lnSpc>
              <a:spcBef>
                <a:spcPts val="100"/>
              </a:spcBef>
              <a:spcAft>
                <a:spcPts val="0"/>
              </a:spcAft>
              <a:buClr>
                <a:schemeClr val="dk1"/>
              </a:buClr>
              <a:buSzPts val="1200"/>
              <a:buFont typeface="Noto Sans Symbols"/>
              <a:buChar char="●"/>
            </a:pPr>
            <a:r>
              <a:rPr lang="en-US" sz="1200">
                <a:solidFill>
                  <a:srgbClr val="404040"/>
                </a:solidFill>
              </a:rPr>
              <a:t>The goal is not to abandon bilingualism but to avoid using it as a structural barrier in WFA/SERLO.</a:t>
            </a:r>
            <a:endParaRPr sz="1200">
              <a:solidFill>
                <a:srgbClr val="404040"/>
              </a:solidFill>
            </a:endParaRPr>
          </a:p>
          <a:p>
            <a:pPr marL="0" lvl="0" indent="0" algn="l" rtl="0">
              <a:lnSpc>
                <a:spcPct val="100000"/>
              </a:lnSpc>
              <a:spcBef>
                <a:spcPts val="100"/>
              </a:spcBef>
              <a:spcAft>
                <a:spcPts val="0"/>
              </a:spcAft>
              <a:buClr>
                <a:schemeClr val="dk1"/>
              </a:buClr>
              <a:buSzPts val="1100"/>
              <a:buFont typeface="Arial"/>
              <a:buNone/>
            </a:pPr>
            <a:r>
              <a:rPr lang="en-US" sz="1200" b="1">
                <a:solidFill>
                  <a:srgbClr val="0D8578"/>
                </a:solidFill>
              </a:rPr>
              <a:t>Non-imperative and transitional language pathways for EE groups.</a:t>
            </a:r>
            <a:endParaRPr sz="1200" b="1">
              <a:solidFill>
                <a:srgbClr val="0D8578"/>
              </a:solidFill>
            </a:endParaRPr>
          </a:p>
          <a:p>
            <a:pPr marL="457200" lvl="0" indent="-304800" algn="l" rtl="0">
              <a:lnSpc>
                <a:spcPct val="100000"/>
              </a:lnSpc>
              <a:spcBef>
                <a:spcPts val="100"/>
              </a:spcBef>
              <a:spcAft>
                <a:spcPts val="0"/>
              </a:spcAft>
              <a:buClr>
                <a:schemeClr val="dk1"/>
              </a:buClr>
              <a:buSzPts val="1200"/>
              <a:buFont typeface="Noto Sans Symbols"/>
              <a:buChar char="●"/>
            </a:pPr>
            <a:r>
              <a:rPr lang="en-US" sz="1200">
                <a:solidFill>
                  <a:srgbClr val="404040"/>
                </a:solidFill>
              </a:rPr>
              <a:t>Designate a portion of positions affecting EE employees as non-imperative bilingual, with funded, time-bound language training built into work plans and monitoring so that employees are supported to meet profiles, not set up to fail.</a:t>
            </a:r>
            <a:endParaRPr sz="1200">
              <a:solidFill>
                <a:srgbClr val="404040"/>
              </a:solidFill>
            </a:endParaRPr>
          </a:p>
          <a:p>
            <a:pPr marL="457200" lvl="0" indent="-304800" algn="l" rtl="0">
              <a:lnSpc>
                <a:spcPct val="100000"/>
              </a:lnSpc>
              <a:spcBef>
                <a:spcPts val="100"/>
              </a:spcBef>
              <a:spcAft>
                <a:spcPts val="0"/>
              </a:spcAft>
              <a:buClr>
                <a:schemeClr val="dk1"/>
              </a:buClr>
              <a:buSzPts val="1200"/>
              <a:buFont typeface="Noto Sans Symbols"/>
              <a:buChar char="●"/>
            </a:pPr>
            <a:r>
              <a:rPr lang="en-US" sz="1200">
                <a:solidFill>
                  <a:srgbClr val="404040"/>
                </a:solidFill>
              </a:rPr>
              <a:t>This model is already used in other departments (IRCC, PSPC) and should be adapted for PHAC.  </a:t>
            </a:r>
            <a:r>
              <a:rPr lang="en-US" sz="1200" b="1">
                <a:solidFill>
                  <a:srgbClr val="0D8578"/>
                </a:solidFill>
              </a:rPr>
              <a:t>Clear rationales for non-selection (upon request).</a:t>
            </a:r>
            <a:endParaRPr sz="1200" b="1">
              <a:solidFill>
                <a:srgbClr val="0D8578"/>
              </a:solidFill>
            </a:endParaRPr>
          </a:p>
          <a:p>
            <a:pPr marL="457200" lvl="0" indent="0" algn="l" rtl="0">
              <a:lnSpc>
                <a:spcPct val="100000"/>
              </a:lnSpc>
              <a:spcBef>
                <a:spcPts val="100"/>
              </a:spcBef>
              <a:spcAft>
                <a:spcPts val="0"/>
              </a:spcAft>
              <a:buNone/>
            </a:pPr>
            <a:r>
              <a:rPr lang="en-US" sz="1200">
                <a:solidFill>
                  <a:srgbClr val="404040"/>
                </a:solidFill>
              </a:rPr>
              <a:t>Provide concise explanations, when requested, on:</a:t>
            </a:r>
            <a:endParaRPr sz="1200">
              <a:solidFill>
                <a:srgbClr val="404040"/>
              </a:solidFill>
            </a:endParaRPr>
          </a:p>
          <a:p>
            <a:pPr marL="0" lvl="0" indent="0" algn="l" rtl="0">
              <a:spcBef>
                <a:spcPts val="100"/>
              </a:spcBef>
              <a:spcAft>
                <a:spcPts val="0"/>
              </a:spcAft>
              <a:buNone/>
            </a:pPr>
            <a:endParaRPr/>
          </a:p>
        </p:txBody>
      </p:sp>
      <p:sp>
        <p:nvSpPr>
          <p:cNvPr id="400" name="Google Shape;40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aeb98893c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3aeb98893cf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aeb98893cf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aeb98893c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aea7b19a69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aea7b19a69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a:extLst>
            <a:ext uri="{FF2B5EF4-FFF2-40B4-BE49-F238E27FC236}">
              <a16:creationId xmlns:a16="http://schemas.microsoft.com/office/drawing/2014/main" id="{096490A6-7515-B962-1794-71512D212716}"/>
            </a:ext>
          </a:extLst>
        </p:cNvPr>
        <p:cNvGrpSpPr/>
        <p:nvPr/>
      </p:nvGrpSpPr>
      <p:grpSpPr>
        <a:xfrm>
          <a:off x="0" y="0"/>
          <a:ext cx="0" cy="0"/>
          <a:chOff x="0" y="0"/>
          <a:chExt cx="0" cy="0"/>
        </a:xfrm>
      </p:grpSpPr>
      <p:sp>
        <p:nvSpPr>
          <p:cNvPr id="471" name="Google Shape;471;g3aea7b19a69_2_22:notes">
            <a:extLst>
              <a:ext uri="{FF2B5EF4-FFF2-40B4-BE49-F238E27FC236}">
                <a16:creationId xmlns:a16="http://schemas.microsoft.com/office/drawing/2014/main" id="{3D54DC00-747A-052A-F4CC-043C6F542AE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aea7b19a69_2_22:notes">
            <a:extLst>
              <a:ext uri="{FF2B5EF4-FFF2-40B4-BE49-F238E27FC236}">
                <a16:creationId xmlns:a16="http://schemas.microsoft.com/office/drawing/2014/main" id="{9F9382F8-6F82-9850-2DBA-91D17BD541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041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aea7b19a69_2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aea7b19a69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WAE: workforce availability estimate</a:t>
            </a:r>
            <a:endParaRPr/>
          </a:p>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WAE: Workforce availability</a:t>
            </a:r>
            <a:endParaRPr/>
          </a:p>
          <a:p>
            <a:pPr marL="0" lvl="0" indent="0" algn="l" rtl="0">
              <a:spcBef>
                <a:spcPts val="0"/>
              </a:spcBef>
              <a:spcAft>
                <a:spcPts val="0"/>
              </a:spcAft>
              <a:buNone/>
            </a:pPr>
            <a:endParaRPr/>
          </a:p>
        </p:txBody>
      </p:sp>
      <p:sp>
        <p:nvSpPr>
          <p:cNvPr id="123" name="Google Shape;12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ae9741b3e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ae9741b3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600">
                <a:solidFill>
                  <a:srgbClr val="404040"/>
                </a:solidFill>
                <a:latin typeface="Trebuchet MS"/>
                <a:ea typeface="Trebuchet MS"/>
                <a:cs typeface="Trebuchet MS"/>
                <a:sym typeface="Trebuchet MS"/>
              </a:rPr>
              <a:t>Substantive equality prohibits you from treating everyone the same when it comes to policies and practices. This what the EE act is based in. </a:t>
            </a:r>
            <a:endParaRPr sz="1600">
              <a:solidFill>
                <a:srgbClr val="404040"/>
              </a:solidFill>
              <a:latin typeface="Trebuchet MS"/>
              <a:ea typeface="Trebuchet MS"/>
              <a:cs typeface="Trebuchet MS"/>
              <a:sym typeface="Trebuchet MS"/>
            </a:endParaRPr>
          </a:p>
          <a:p>
            <a:pPr marL="457200" lvl="0" indent="-298450" algn="l" rtl="0">
              <a:lnSpc>
                <a:spcPct val="115000"/>
              </a:lnSpc>
              <a:spcBef>
                <a:spcPts val="1000"/>
              </a:spcBef>
              <a:spcAft>
                <a:spcPts val="0"/>
              </a:spcAft>
              <a:buSzPts val="1100"/>
              <a:buChar char="●"/>
            </a:pPr>
            <a:r>
              <a:rPr lang="en-US" sz="1800">
                <a:solidFill>
                  <a:srgbClr val="404040"/>
                </a:solidFill>
                <a:latin typeface="Trebuchet MS"/>
                <a:ea typeface="Trebuchet MS"/>
                <a:cs typeface="Trebuchet MS"/>
                <a:sym typeface="Trebuchet MS"/>
              </a:rPr>
              <a:t>Focuses on outcomes (*Data)/</a:t>
            </a:r>
            <a:endParaRPr sz="1800">
              <a:solidFill>
                <a:srgbClr val="00B0F0"/>
              </a:solidFill>
              <a:latin typeface="Trebuchet MS"/>
              <a:ea typeface="Trebuchet MS"/>
              <a:cs typeface="Trebuchet MS"/>
              <a:sym typeface="Trebuchet MS"/>
            </a:endParaRPr>
          </a:p>
          <a:p>
            <a:pPr marL="457200" lvl="0" indent="-298450" algn="l" rtl="0">
              <a:lnSpc>
                <a:spcPct val="115000"/>
              </a:lnSpc>
              <a:spcBef>
                <a:spcPts val="0"/>
              </a:spcBef>
              <a:spcAft>
                <a:spcPts val="0"/>
              </a:spcAft>
              <a:buSzPts val="1100"/>
              <a:buChar char="●"/>
            </a:pPr>
            <a:r>
              <a:rPr lang="en-US" sz="1800">
                <a:solidFill>
                  <a:srgbClr val="404040"/>
                </a:solidFill>
                <a:latin typeface="Trebuchet MS"/>
                <a:ea typeface="Trebuchet MS"/>
                <a:cs typeface="Trebuchet MS"/>
                <a:sym typeface="Trebuchet MS"/>
              </a:rPr>
              <a:t>Acknowledges and responds to difference </a:t>
            </a:r>
            <a:endParaRPr sz="1800">
              <a:solidFill>
                <a:srgbClr val="00B0F0"/>
              </a:solidFill>
              <a:latin typeface="Trebuchet MS"/>
              <a:ea typeface="Trebuchet MS"/>
              <a:cs typeface="Trebuchet MS"/>
              <a:sym typeface="Trebuchet MS"/>
            </a:endParaRPr>
          </a:p>
          <a:p>
            <a:pPr marL="457200" lvl="0" indent="-298450" algn="l" rtl="0">
              <a:lnSpc>
                <a:spcPct val="115000"/>
              </a:lnSpc>
              <a:spcBef>
                <a:spcPts val="0"/>
              </a:spcBef>
              <a:spcAft>
                <a:spcPts val="0"/>
              </a:spcAft>
              <a:buSzPts val="1100"/>
              <a:buChar char="●"/>
            </a:pPr>
            <a:r>
              <a:rPr lang="en-US" sz="1800">
                <a:solidFill>
                  <a:srgbClr val="404040"/>
                </a:solidFill>
                <a:latin typeface="Trebuchet MS"/>
                <a:ea typeface="Trebuchet MS"/>
                <a:cs typeface="Trebuchet MS"/>
                <a:sym typeface="Trebuchet MS"/>
              </a:rPr>
              <a:t>Addresses systemic discrimination/</a:t>
            </a:r>
            <a:endParaRPr sz="1800">
              <a:solidFill>
                <a:srgbClr val="404040"/>
              </a:solidFill>
              <a:latin typeface="Trebuchet MS"/>
              <a:ea typeface="Trebuchet MS"/>
              <a:cs typeface="Trebuchet MS"/>
              <a:sym typeface="Trebuchet MS"/>
            </a:endParaRPr>
          </a:p>
          <a:p>
            <a:pPr marL="457200" lvl="0" indent="-298450" algn="l" rtl="0">
              <a:lnSpc>
                <a:spcPct val="115000"/>
              </a:lnSpc>
              <a:spcBef>
                <a:spcPts val="0"/>
              </a:spcBef>
              <a:spcAft>
                <a:spcPts val="0"/>
              </a:spcAft>
              <a:buSzPts val="1100"/>
              <a:buChar char="●"/>
            </a:pPr>
            <a:r>
              <a:rPr lang="en-US" sz="1800">
                <a:solidFill>
                  <a:srgbClr val="404040"/>
                </a:solidFill>
                <a:latin typeface="Trebuchet MS"/>
                <a:ea typeface="Trebuchet MS"/>
                <a:cs typeface="Trebuchet MS"/>
                <a:sym typeface="Trebuchet MS"/>
              </a:rPr>
              <a:t>Requires differential treatment/ </a:t>
            </a:r>
            <a:endParaRPr sz="1800">
              <a:solidFill>
                <a:srgbClr val="00B0F0"/>
              </a:solidFill>
              <a:latin typeface="Trebuchet MS"/>
              <a:ea typeface="Trebuchet MS"/>
              <a:cs typeface="Trebuchet MS"/>
              <a:sym typeface="Trebuchet MS"/>
            </a:endParaRPr>
          </a:p>
          <a:p>
            <a:pPr marL="457200" lvl="0" indent="-298450" algn="l" rtl="0">
              <a:lnSpc>
                <a:spcPct val="115000"/>
              </a:lnSpc>
              <a:spcBef>
                <a:spcPts val="0"/>
              </a:spcBef>
              <a:spcAft>
                <a:spcPts val="0"/>
              </a:spcAft>
              <a:buSzPts val="1100"/>
              <a:buChar char="●"/>
            </a:pPr>
            <a:r>
              <a:rPr lang="en-US" sz="1800">
                <a:solidFill>
                  <a:srgbClr val="404040"/>
                </a:solidFill>
                <a:latin typeface="Trebuchet MS"/>
                <a:ea typeface="Trebuchet MS"/>
                <a:cs typeface="Trebuchet MS"/>
                <a:sym typeface="Trebuchet MS"/>
              </a:rPr>
              <a:t>Considers historical context/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rPr>
              <a:t>It also broadens to </a:t>
            </a:r>
            <a:r>
              <a:rPr lang="en-US" b="1">
                <a:solidFill>
                  <a:schemeClr val="dk1"/>
                </a:solidFill>
              </a:rPr>
              <a:t>diversity and inclusion</a:t>
            </a:r>
            <a:r>
              <a:rPr lang="en-US">
                <a:solidFill>
                  <a:schemeClr val="dk1"/>
                </a:solidFill>
              </a:rPr>
              <a:t>, saying these can be used “to address documented underrepresentation in other groups or within subgroups of the 4 designated groups (for example, persons with an intellectual disability or members of the Black community).”</a:t>
            </a:r>
            <a:r>
              <a:rPr lang="en-US">
                <a:solidFill>
                  <a:schemeClr val="dk1"/>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Canada</a:t>
            </a:r>
            <a:br>
              <a:rPr lang="en-US" u="sng">
                <a:solidFill>
                  <a:schemeClr val="hlink"/>
                </a:solidFill>
                <a:hlinkClick r:id="rId3"/>
              </a:rPr>
            </a:br>
            <a:r>
              <a:rPr lang="en-US">
                <a:solidFill>
                  <a:schemeClr val="dk1"/>
                </a:solidFill>
              </a:rPr>
              <a:t>Separately, the PSC </a:t>
            </a:r>
            <a:r>
              <a:rPr lang="en-US" b="1">
                <a:solidFill>
                  <a:schemeClr val="dk1"/>
                </a:solidFill>
              </a:rPr>
              <a:t>self-declaration form</a:t>
            </a:r>
            <a:r>
              <a:rPr lang="en-US">
                <a:solidFill>
                  <a:schemeClr val="dk1"/>
                </a:solidFill>
              </a:rPr>
              <a:t> reinforces that EE can be used specifically as an </a:t>
            </a:r>
            <a:r>
              <a:rPr lang="en-US" i="1">
                <a:solidFill>
                  <a:schemeClr val="dk1"/>
                </a:solidFill>
              </a:rPr>
              <a:t>organizational needs</a:t>
            </a:r>
            <a:r>
              <a:rPr lang="en-US">
                <a:solidFill>
                  <a:schemeClr val="dk1"/>
                </a:solidFill>
              </a:rPr>
              <a:t> merit criterion: “Please note that information regarding the fact that EE has been used as </a:t>
            </a:r>
            <a:r>
              <a:rPr lang="en-US" b="1">
                <a:solidFill>
                  <a:schemeClr val="dk1"/>
                </a:solidFill>
              </a:rPr>
              <a:t>merit criterion (organizational needs)</a:t>
            </a:r>
            <a:r>
              <a:rPr lang="en-US">
                <a:solidFill>
                  <a:schemeClr val="dk1"/>
                </a:solidFill>
              </a:rPr>
              <a:t> may be shared during the selection process.”</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chemeClr val="hlink"/>
                </a:solidFill>
                <a:hlinkClick r:id="rId4"/>
              </a:rPr>
              <a:t>Canada</a:t>
            </a:r>
            <a:endParaRPr u="sng">
              <a:solidFill>
                <a:schemeClr val="hlink"/>
              </a:solidFill>
            </a:endParaRPr>
          </a:p>
          <a:p>
            <a:pPr marL="0" lvl="0" indent="0" algn="l" rtl="0">
              <a:spcBef>
                <a:spcPts val="1200"/>
              </a:spcBef>
              <a:spcAft>
                <a:spcPts val="0"/>
              </a:spcAft>
              <a:buNone/>
            </a:pPr>
            <a:r>
              <a:rPr lang="en-US">
                <a:solidFill>
                  <a:schemeClr val="dk1"/>
                </a:solidFill>
              </a:rPr>
              <a:t>So, yes: </a:t>
            </a:r>
            <a:r>
              <a:rPr lang="en-US" b="1">
                <a:solidFill>
                  <a:schemeClr val="dk1"/>
                </a:solidFill>
              </a:rPr>
              <a:t>using EE as an organizational need in SERLO is explicitly contemplated and documented.</a:t>
            </a:r>
            <a:endParaRPr/>
          </a:p>
          <a:p>
            <a:pPr marL="0" lvl="0" indent="0" algn="l" rtl="0">
              <a:lnSpc>
                <a:spcPct val="115000"/>
              </a:lnSpc>
              <a:spcBef>
                <a:spcPts val="1200"/>
              </a:spcBef>
              <a:spcAft>
                <a:spcPts val="0"/>
              </a:spcAft>
              <a:buNone/>
            </a:pPr>
            <a:r>
              <a:rPr lang="en-US">
                <a:solidFill>
                  <a:schemeClr val="dk1"/>
                </a:solidFill>
              </a:rPr>
              <a:t>And then a second line to make the EE link explicit, grounded in the PSC guide: </a:t>
            </a:r>
            <a:r>
              <a:rPr lang="en-US" b="1">
                <a:solidFill>
                  <a:schemeClr val="dk1"/>
                </a:solidFill>
              </a:rPr>
              <a:t>Organizational needs and Employment Equity</a:t>
            </a:r>
            <a:br>
              <a:rPr lang="en-US" b="1">
                <a:solidFill>
                  <a:schemeClr val="dk1"/>
                </a:solidFill>
              </a:rPr>
            </a:b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 The PSC’s SERLO guide confirms that when workforce analysis shows gaps in representation, </a:t>
            </a:r>
            <a:r>
              <a:rPr lang="en-US" i="1">
                <a:solidFill>
                  <a:schemeClr val="dk1"/>
                </a:solidFill>
              </a:rPr>
              <a:t>belonging to one or more designated Employment Equity groups can be included as a relevant organizational need in a SERLO</a:t>
            </a:r>
            <a:r>
              <a:rPr lang="en-US">
                <a:solidFill>
                  <a:schemeClr val="dk1"/>
                </a:solidFill>
              </a:rPr>
              <a:t>, to increase or maintain representation of those groups.  A short footnote for the slide: </a:t>
            </a:r>
            <a:r>
              <a:rPr lang="en-US" i="1">
                <a:solidFill>
                  <a:schemeClr val="dk1"/>
                </a:solidFill>
              </a:rPr>
              <a:t>Source: PSC, “Selection of employees for retention or lay-off: Guide for managers and HR specialists” (2025), Step 7; and “Guide on the selection of employees for retention or lay-off” (Merit).</a:t>
            </a:r>
            <a:endParaRPr i="1">
              <a:solidFill>
                <a:schemeClr val="dk1"/>
              </a:solidFill>
            </a:endParaRPr>
          </a:p>
          <a:p>
            <a:pPr marL="0" lvl="0" indent="0" algn="l" rtl="0">
              <a:spcBef>
                <a:spcPts val="1200"/>
              </a:spcBef>
              <a:spcAft>
                <a:spcPts val="0"/>
              </a:spcAft>
              <a:buNone/>
            </a:pPr>
            <a:endParaRPr b="1" i="1"/>
          </a:p>
        </p:txBody>
      </p:sp>
      <p:sp>
        <p:nvSpPr>
          <p:cNvPr id="129" name="Google Shape;1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g3aeb98893cf_0_988"/>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g3aeb98893cf_0_988"/>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3aeb98893cf_0_98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g3aeb98893cf_0_102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3aeb98893cf_0_102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g3aeb98893cf_0_10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3aeb98893cf_0_10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g3aeb98893cf_0_10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g3aeb98893cf_0_10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1200"/>
              </a:spcBef>
              <a:spcAft>
                <a:spcPts val="0"/>
              </a:spcAft>
              <a:buClr>
                <a:schemeClr val="dk1"/>
              </a:buClr>
              <a:buSzPts val="1800"/>
              <a:buChar char="○"/>
              <a:defRPr/>
            </a:lvl2pPr>
            <a:lvl3pPr marL="1371600" lvl="2" indent="-342900" algn="l">
              <a:spcBef>
                <a:spcPts val="1200"/>
              </a:spcBef>
              <a:spcAft>
                <a:spcPts val="0"/>
              </a:spcAft>
              <a:buClr>
                <a:schemeClr val="dk1"/>
              </a:buClr>
              <a:buSzPts val="1800"/>
              <a:buChar char="■"/>
              <a:defRPr/>
            </a:lvl3pPr>
            <a:lvl4pPr marL="1828800" lvl="3" indent="-342900" algn="l">
              <a:spcBef>
                <a:spcPts val="1200"/>
              </a:spcBef>
              <a:spcAft>
                <a:spcPts val="0"/>
              </a:spcAft>
              <a:buClr>
                <a:schemeClr val="dk1"/>
              </a:buClr>
              <a:buSzPts val="1800"/>
              <a:buChar char="●"/>
              <a:defRPr/>
            </a:lvl4pPr>
            <a:lvl5pPr marL="2286000" lvl="4" indent="-342900" algn="l">
              <a:spcBef>
                <a:spcPts val="1200"/>
              </a:spcBef>
              <a:spcAft>
                <a:spcPts val="0"/>
              </a:spcAft>
              <a:buClr>
                <a:schemeClr val="dk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53" name="Google Shape;53;g3aeb98893cf_0_10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g3aeb98893cf_0_10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g3aeb98893cf_0_1029"/>
          <p:cNvSpPr txBox="1">
            <a:spLocks noGrp="1"/>
          </p:cNvSpPr>
          <p:nvPr>
            <p:ph type="sldNum" idx="12"/>
          </p:nvPr>
        </p:nvSpPr>
        <p:spPr>
          <a:xfrm>
            <a:off x="6941390" y="6475659"/>
            <a:ext cx="21336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6"/>
        <p:cNvGrpSpPr/>
        <p:nvPr/>
      </p:nvGrpSpPr>
      <p:grpSpPr>
        <a:xfrm>
          <a:off x="0" y="0"/>
          <a:ext cx="0" cy="0"/>
          <a:chOff x="0" y="0"/>
          <a:chExt cx="0" cy="0"/>
        </a:xfrm>
      </p:grpSpPr>
      <p:sp>
        <p:nvSpPr>
          <p:cNvPr id="57" name="Google Shape;57;g3aeb98893cf_0_103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g3aeb98893cf_0_103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1200"/>
              </a:spcBef>
              <a:spcAft>
                <a:spcPts val="0"/>
              </a:spcAft>
              <a:buClr>
                <a:srgbClr val="888888"/>
              </a:buClr>
              <a:buSzPts val="1600"/>
              <a:buNone/>
              <a:defRPr sz="1600">
                <a:solidFill>
                  <a:srgbClr val="888888"/>
                </a:solidFill>
              </a:defRPr>
            </a:lvl3pPr>
            <a:lvl4pPr marL="1828800" lvl="3" indent="-228600" algn="l">
              <a:spcBef>
                <a:spcPts val="1200"/>
              </a:spcBef>
              <a:spcAft>
                <a:spcPts val="0"/>
              </a:spcAft>
              <a:buClr>
                <a:srgbClr val="888888"/>
              </a:buClr>
              <a:buSzPts val="1400"/>
              <a:buNone/>
              <a:defRPr sz="1400">
                <a:solidFill>
                  <a:srgbClr val="888888"/>
                </a:solidFill>
              </a:defRPr>
            </a:lvl4pPr>
            <a:lvl5pPr marL="2286000" lvl="4" indent="-228600" algn="l">
              <a:spcBef>
                <a:spcPts val="1200"/>
              </a:spcBef>
              <a:spcAft>
                <a:spcPts val="0"/>
              </a:spcAft>
              <a:buClr>
                <a:srgbClr val="888888"/>
              </a:buClr>
              <a:buSzPts val="1400"/>
              <a:buNone/>
              <a:defRPr sz="1400">
                <a:solidFill>
                  <a:srgbClr val="888888"/>
                </a:solidFill>
              </a:defRPr>
            </a:lvl5pPr>
            <a:lvl6pPr marL="2743200" lvl="5" indent="-228600" algn="l">
              <a:spcBef>
                <a:spcPts val="1200"/>
              </a:spcBef>
              <a:spcAft>
                <a:spcPts val="0"/>
              </a:spcAft>
              <a:buClr>
                <a:srgbClr val="888888"/>
              </a:buClr>
              <a:buSzPts val="1400"/>
              <a:buNone/>
              <a:defRPr sz="1400">
                <a:solidFill>
                  <a:srgbClr val="888888"/>
                </a:solidFill>
              </a:defRPr>
            </a:lvl6pPr>
            <a:lvl7pPr marL="3200400" lvl="6" indent="-228600" algn="l">
              <a:spcBef>
                <a:spcPts val="1200"/>
              </a:spcBef>
              <a:spcAft>
                <a:spcPts val="0"/>
              </a:spcAft>
              <a:buClr>
                <a:srgbClr val="888888"/>
              </a:buClr>
              <a:buSzPts val="1400"/>
              <a:buNone/>
              <a:defRPr sz="1400">
                <a:solidFill>
                  <a:srgbClr val="888888"/>
                </a:solidFill>
              </a:defRPr>
            </a:lvl7pPr>
            <a:lvl8pPr marL="3657600" lvl="7" indent="-228600" algn="l">
              <a:spcBef>
                <a:spcPts val="1200"/>
              </a:spcBef>
              <a:spcAft>
                <a:spcPts val="0"/>
              </a:spcAft>
              <a:buClr>
                <a:srgbClr val="888888"/>
              </a:buClr>
              <a:buSzPts val="1400"/>
              <a:buNone/>
              <a:defRPr sz="1400">
                <a:solidFill>
                  <a:srgbClr val="888888"/>
                </a:solidFill>
              </a:defRPr>
            </a:lvl8pPr>
            <a:lvl9pPr marL="4114800" lvl="8" indent="-228600" algn="l">
              <a:spcBef>
                <a:spcPts val="1200"/>
              </a:spcBef>
              <a:spcAft>
                <a:spcPts val="1200"/>
              </a:spcAft>
              <a:buClr>
                <a:srgbClr val="888888"/>
              </a:buClr>
              <a:buSzPts val="1400"/>
              <a:buNone/>
              <a:defRPr sz="1400">
                <a:solidFill>
                  <a:srgbClr val="888888"/>
                </a:solidFill>
              </a:defRPr>
            </a:lvl9pPr>
          </a:lstStyle>
          <a:p>
            <a:endParaRPr/>
          </a:p>
        </p:txBody>
      </p:sp>
      <p:sp>
        <p:nvSpPr>
          <p:cNvPr id="59" name="Google Shape;59;g3aeb98893cf_0_10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g3aeb98893cf_0_10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g3aeb98893cf_0_1035"/>
          <p:cNvSpPr txBox="1">
            <a:spLocks noGrp="1"/>
          </p:cNvSpPr>
          <p:nvPr>
            <p:ph type="sldNum" idx="12"/>
          </p:nvPr>
        </p:nvSpPr>
        <p:spPr>
          <a:xfrm>
            <a:off x="6932762" y="6492900"/>
            <a:ext cx="21336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2"/>
        <p:cNvGrpSpPr/>
        <p:nvPr/>
      </p:nvGrpSpPr>
      <p:grpSpPr>
        <a:xfrm>
          <a:off x="0" y="0"/>
          <a:ext cx="0" cy="0"/>
          <a:chOff x="0" y="0"/>
          <a:chExt cx="0" cy="0"/>
        </a:xfrm>
      </p:grpSpPr>
      <p:sp>
        <p:nvSpPr>
          <p:cNvPr id="63" name="Google Shape;63;g3aeb98893cf_0_10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 name="Google Shape;64;g3aeb98893cf_0_104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1200"/>
              </a:spcBef>
              <a:spcAft>
                <a:spcPts val="0"/>
              </a:spcAft>
              <a:buClr>
                <a:schemeClr val="dk1"/>
              </a:buClr>
              <a:buSzPts val="2400"/>
              <a:buChar char="○"/>
              <a:defRPr sz="2400"/>
            </a:lvl2pPr>
            <a:lvl3pPr marL="1371600" lvl="2" indent="-355600" algn="l">
              <a:spcBef>
                <a:spcPts val="1200"/>
              </a:spcBef>
              <a:spcAft>
                <a:spcPts val="0"/>
              </a:spcAft>
              <a:buClr>
                <a:schemeClr val="dk1"/>
              </a:buClr>
              <a:buSzPts val="2000"/>
              <a:buChar char="■"/>
              <a:defRPr sz="2000"/>
            </a:lvl3pPr>
            <a:lvl4pPr marL="1828800" lvl="3" indent="-342900" algn="l">
              <a:spcBef>
                <a:spcPts val="1200"/>
              </a:spcBef>
              <a:spcAft>
                <a:spcPts val="0"/>
              </a:spcAft>
              <a:buClr>
                <a:schemeClr val="dk1"/>
              </a:buClr>
              <a:buSzPts val="1800"/>
              <a:buChar char="●"/>
              <a:defRPr sz="1800"/>
            </a:lvl4pPr>
            <a:lvl5pPr marL="2286000" lvl="4" indent="-342900" algn="l">
              <a:spcBef>
                <a:spcPts val="1200"/>
              </a:spcBef>
              <a:spcAft>
                <a:spcPts val="0"/>
              </a:spcAft>
              <a:buClr>
                <a:schemeClr val="dk1"/>
              </a:buClr>
              <a:buSzPts val="1800"/>
              <a:buChar char="○"/>
              <a:defRPr sz="1800"/>
            </a:lvl5pPr>
            <a:lvl6pPr marL="2743200" lvl="5" indent="-342900" algn="l">
              <a:spcBef>
                <a:spcPts val="1200"/>
              </a:spcBef>
              <a:spcAft>
                <a:spcPts val="0"/>
              </a:spcAft>
              <a:buClr>
                <a:schemeClr val="dk1"/>
              </a:buClr>
              <a:buSzPts val="1800"/>
              <a:buChar char="■"/>
              <a:defRPr sz="1800"/>
            </a:lvl6pPr>
            <a:lvl7pPr marL="3200400" lvl="6" indent="-342900" algn="l">
              <a:spcBef>
                <a:spcPts val="1200"/>
              </a:spcBef>
              <a:spcAft>
                <a:spcPts val="0"/>
              </a:spcAft>
              <a:buClr>
                <a:schemeClr val="dk1"/>
              </a:buClr>
              <a:buSzPts val="1800"/>
              <a:buChar char="●"/>
              <a:defRPr sz="1800"/>
            </a:lvl7pPr>
            <a:lvl8pPr marL="3657600" lvl="7" indent="-342900" algn="l">
              <a:spcBef>
                <a:spcPts val="1200"/>
              </a:spcBef>
              <a:spcAft>
                <a:spcPts val="0"/>
              </a:spcAft>
              <a:buClr>
                <a:schemeClr val="dk1"/>
              </a:buClr>
              <a:buSzPts val="1800"/>
              <a:buChar char="○"/>
              <a:defRPr sz="1800"/>
            </a:lvl8pPr>
            <a:lvl9pPr marL="4114800" lvl="8" indent="-342900" algn="l">
              <a:spcBef>
                <a:spcPts val="1200"/>
              </a:spcBef>
              <a:spcAft>
                <a:spcPts val="1200"/>
              </a:spcAft>
              <a:buClr>
                <a:schemeClr val="dk1"/>
              </a:buClr>
              <a:buSzPts val="1800"/>
              <a:buChar char="■"/>
              <a:defRPr sz="1800"/>
            </a:lvl9pPr>
          </a:lstStyle>
          <a:p>
            <a:endParaRPr/>
          </a:p>
        </p:txBody>
      </p:sp>
      <p:sp>
        <p:nvSpPr>
          <p:cNvPr id="65" name="Google Shape;65;g3aeb98893cf_0_104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1200"/>
              </a:spcBef>
              <a:spcAft>
                <a:spcPts val="0"/>
              </a:spcAft>
              <a:buClr>
                <a:schemeClr val="dk1"/>
              </a:buClr>
              <a:buSzPts val="2400"/>
              <a:buChar char="○"/>
              <a:defRPr sz="2400"/>
            </a:lvl2pPr>
            <a:lvl3pPr marL="1371600" lvl="2" indent="-355600" algn="l">
              <a:spcBef>
                <a:spcPts val="1200"/>
              </a:spcBef>
              <a:spcAft>
                <a:spcPts val="0"/>
              </a:spcAft>
              <a:buClr>
                <a:schemeClr val="dk1"/>
              </a:buClr>
              <a:buSzPts val="2000"/>
              <a:buChar char="■"/>
              <a:defRPr sz="2000"/>
            </a:lvl3pPr>
            <a:lvl4pPr marL="1828800" lvl="3" indent="-342900" algn="l">
              <a:spcBef>
                <a:spcPts val="1200"/>
              </a:spcBef>
              <a:spcAft>
                <a:spcPts val="0"/>
              </a:spcAft>
              <a:buClr>
                <a:schemeClr val="dk1"/>
              </a:buClr>
              <a:buSzPts val="1800"/>
              <a:buChar char="●"/>
              <a:defRPr sz="1800"/>
            </a:lvl4pPr>
            <a:lvl5pPr marL="2286000" lvl="4" indent="-342900" algn="l">
              <a:spcBef>
                <a:spcPts val="1200"/>
              </a:spcBef>
              <a:spcAft>
                <a:spcPts val="0"/>
              </a:spcAft>
              <a:buClr>
                <a:schemeClr val="dk1"/>
              </a:buClr>
              <a:buSzPts val="1800"/>
              <a:buChar char="○"/>
              <a:defRPr sz="1800"/>
            </a:lvl5pPr>
            <a:lvl6pPr marL="2743200" lvl="5" indent="-342900" algn="l">
              <a:spcBef>
                <a:spcPts val="1200"/>
              </a:spcBef>
              <a:spcAft>
                <a:spcPts val="0"/>
              </a:spcAft>
              <a:buClr>
                <a:schemeClr val="dk1"/>
              </a:buClr>
              <a:buSzPts val="1800"/>
              <a:buChar char="■"/>
              <a:defRPr sz="1800"/>
            </a:lvl6pPr>
            <a:lvl7pPr marL="3200400" lvl="6" indent="-342900" algn="l">
              <a:spcBef>
                <a:spcPts val="1200"/>
              </a:spcBef>
              <a:spcAft>
                <a:spcPts val="0"/>
              </a:spcAft>
              <a:buClr>
                <a:schemeClr val="dk1"/>
              </a:buClr>
              <a:buSzPts val="1800"/>
              <a:buChar char="●"/>
              <a:defRPr sz="1800"/>
            </a:lvl7pPr>
            <a:lvl8pPr marL="3657600" lvl="7" indent="-342900" algn="l">
              <a:spcBef>
                <a:spcPts val="1200"/>
              </a:spcBef>
              <a:spcAft>
                <a:spcPts val="0"/>
              </a:spcAft>
              <a:buClr>
                <a:schemeClr val="dk1"/>
              </a:buClr>
              <a:buSzPts val="1800"/>
              <a:buChar char="○"/>
              <a:defRPr sz="1800"/>
            </a:lvl8pPr>
            <a:lvl9pPr marL="4114800" lvl="8" indent="-342900" algn="l">
              <a:spcBef>
                <a:spcPts val="1200"/>
              </a:spcBef>
              <a:spcAft>
                <a:spcPts val="1200"/>
              </a:spcAft>
              <a:buClr>
                <a:schemeClr val="dk1"/>
              </a:buClr>
              <a:buSzPts val="1800"/>
              <a:buChar char="■"/>
              <a:defRPr sz="1800"/>
            </a:lvl9pPr>
          </a:lstStyle>
          <a:p>
            <a:endParaRPr/>
          </a:p>
        </p:txBody>
      </p:sp>
      <p:sp>
        <p:nvSpPr>
          <p:cNvPr id="66" name="Google Shape;66;g3aeb98893cf_0_10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g3aeb98893cf_0_10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g3aeb98893cf_0_1041"/>
          <p:cNvSpPr txBox="1">
            <a:spLocks noGrp="1"/>
          </p:cNvSpPr>
          <p:nvPr>
            <p:ph type="sldNum" idx="12"/>
          </p:nvPr>
        </p:nvSpPr>
        <p:spPr>
          <a:xfrm>
            <a:off x="6924136" y="6474329"/>
            <a:ext cx="21336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g3aeb98893cf_0_99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g3aeb98893cf_0_992"/>
          <p:cNvSpPr txBox="1">
            <a:spLocks noGrp="1"/>
          </p:cNvSpPr>
          <p:nvPr>
            <p:ph type="sldNum" idx="12"/>
          </p:nvPr>
        </p:nvSpPr>
        <p:spPr>
          <a:xfrm>
            <a:off x="8557950" y="643328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3aeb98893cf_0_99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3aeb98893cf_0_99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3aeb98893cf_0_995"/>
          <p:cNvSpPr txBox="1">
            <a:spLocks noGrp="1"/>
          </p:cNvSpPr>
          <p:nvPr>
            <p:ph type="sldNum" idx="12"/>
          </p:nvPr>
        </p:nvSpPr>
        <p:spPr>
          <a:xfrm>
            <a:off x="8472458" y="6424656"/>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g3aeb98893cf_0_99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3aeb98893cf_0_999"/>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g3aeb98893cf_0_99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g3aeb98893cf_0_999"/>
          <p:cNvSpPr txBox="1">
            <a:spLocks noGrp="1"/>
          </p:cNvSpPr>
          <p:nvPr>
            <p:ph type="sldNum" idx="12"/>
          </p:nvPr>
        </p:nvSpPr>
        <p:spPr>
          <a:xfrm>
            <a:off x="8472458" y="637440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g3aeb98893cf_0_100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3aeb98893cf_0_1004"/>
          <p:cNvSpPr txBox="1">
            <a:spLocks noGrp="1"/>
          </p:cNvSpPr>
          <p:nvPr>
            <p:ph type="sldNum" idx="12"/>
          </p:nvPr>
        </p:nvSpPr>
        <p:spPr>
          <a:xfrm>
            <a:off x="8472458" y="6374409"/>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g3aeb98893cf_0_100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g3aeb98893cf_0_100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g3aeb98893cf_0_1007"/>
          <p:cNvSpPr txBox="1">
            <a:spLocks noGrp="1"/>
          </p:cNvSpPr>
          <p:nvPr>
            <p:ph type="sldNum" idx="12"/>
          </p:nvPr>
        </p:nvSpPr>
        <p:spPr>
          <a:xfrm>
            <a:off x="8472458" y="6407403"/>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g3aeb98893cf_0_1011"/>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3aeb98893cf_0_10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g3aeb98893cf_0_101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3aeb98893cf_0_1014"/>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g3aeb98893cf_0_101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3aeb98893cf_0_1014"/>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g3aeb98893cf_0_10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g3aeb98893cf_0_102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g3aeb98893cf_0_1020"/>
          <p:cNvSpPr txBox="1">
            <a:spLocks noGrp="1"/>
          </p:cNvSpPr>
          <p:nvPr>
            <p:ph type="sldNum" idx="12"/>
          </p:nvPr>
        </p:nvSpPr>
        <p:spPr>
          <a:xfrm>
            <a:off x="8557950" y="636578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296D9E66-D876-358F-799A-F6124E537EA8}"/>
              </a:ext>
            </a:extLst>
          </p:cNvPr>
          <p:cNvSpPr/>
          <p:nvPr userDrawn="1"/>
        </p:nvSpPr>
        <p:spPr>
          <a:xfrm>
            <a:off x="0" y="6455121"/>
            <a:ext cx="9112250" cy="407494"/>
          </a:xfrm>
          <a:prstGeom prst="rect">
            <a:avLst/>
          </a:prstGeom>
          <a:gradFill flip="none" rotWithShape="1">
            <a:gsLst>
              <a:gs pos="58000">
                <a:srgbClr val="A97600"/>
              </a:gs>
              <a:gs pos="32000">
                <a:srgbClr val="AA7700"/>
              </a:gs>
              <a:gs pos="100000">
                <a:srgbClr val="865900"/>
              </a:gs>
              <a:gs pos="0">
                <a:srgbClr val="CC99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Google Shape;6;g3aeb98893cf_0_98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3aeb98893cf_0_98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3aeb98893cf_0_984"/>
          <p:cNvSpPr txBox="1">
            <a:spLocks noGrp="1"/>
          </p:cNvSpPr>
          <p:nvPr>
            <p:ph type="sldNum" idx="12"/>
          </p:nvPr>
        </p:nvSpPr>
        <p:spPr>
          <a:xfrm>
            <a:off x="8445297" y="6488279"/>
            <a:ext cx="548700" cy="341178"/>
          </a:xfrm>
          <a:prstGeom prst="rect">
            <a:avLst/>
          </a:prstGeom>
          <a:noFill/>
          <a:ln>
            <a:noFill/>
          </a:ln>
        </p:spPr>
        <p:txBody>
          <a:bodyPr spcFirstLastPara="1" wrap="square" lIns="91425" tIns="91425" rIns="91425" bIns="91425" anchor="ctr" anchorCtr="0">
            <a:noAutofit/>
          </a:bodyPr>
          <a:lstStyle>
            <a:lvl1pPr lvl="0" algn="r">
              <a:buNone/>
              <a:defRPr sz="1800">
                <a:solidFill>
                  <a:schemeClr val="bg1"/>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US" smtClean="0"/>
              <a:pPr/>
              <a:t>‹#›</a:t>
            </a:fld>
            <a:endParaRPr lang="en-US" sz="1800"/>
          </a:p>
        </p:txBody>
      </p:sp>
      <p:sp>
        <p:nvSpPr>
          <p:cNvPr id="3" name="TextBox 2">
            <a:extLst>
              <a:ext uri="{FF2B5EF4-FFF2-40B4-BE49-F238E27FC236}">
                <a16:creationId xmlns:a16="http://schemas.microsoft.com/office/drawing/2014/main" id="{1FE15469-5378-570A-E30E-AAFC8A23190A}"/>
              </a:ext>
            </a:extLst>
          </p:cNvPr>
          <p:cNvSpPr txBox="1"/>
          <p:nvPr userDrawn="1">
            <p:extLst>
              <p:ext uri="{1162E1C5-73C7-4A58-AE30-91384D911F3F}">
                <p184:classification xmlns:p184="http://schemas.microsoft.com/office/powerpoint/2018/4/main" val="hdr"/>
              </p:ext>
            </p:extLst>
          </p:nvPr>
        </p:nvSpPr>
        <p:spPr>
          <a:xfrm>
            <a:off x="7285038" y="63500"/>
            <a:ext cx="1827212" cy="182880"/>
          </a:xfrm>
          <a:prstGeom prst="rect">
            <a:avLst/>
          </a:prstGeom>
        </p:spPr>
        <p:txBody>
          <a:bodyPr horzOverflow="overflow" lIns="0" tIns="0" rIns="0" bIns="0">
            <a:spAutoFit/>
          </a:bodyPr>
          <a:lstStyle/>
          <a:p>
            <a:pPr algn="l"/>
            <a:r>
              <a:rPr lang="en-CA" sz="1200">
                <a:solidFill>
                  <a:srgbClr val="000000">
                    <a:alpha val="50000"/>
                  </a:srgbClr>
                </a:solidFill>
                <a:latin typeface="Aptos" panose="020B00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nada.ca/en/public-service-commission/services/public-service-hiring-guides/selection-employees-retention-layoff-guide-managers-hr.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public-service-commission/services/public-service-hiring-guides/selection-employees-retention-layoff-guide-managers-hr.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en%2Ftreasury-board-secretariat%2Fservices%2Finnovation%2Fhuman-resources-statistics%2Fdiversity-inclusion-statistics%2Femployment-equity-public-service-representation-women-department-agency-departmental-workforce-availability-estimates.html&amp;data=05%7C02%7Cnadia.junaid%40phac-aspc.gc.ca%7C06d6c434a79b48a02bda08de2d6e76bd%7C42fd9015de4d4223a368baeacab48927%7C0%7C0%7C638998149941535958%7CUnknown%7CTWFpbGZsb3d8eyJFbXB0eU1hcGkiOnRydWUsIlYiOiIwLjAuMDAwMCIsIlAiOiJXaW4zMiIsIkFOIjoiTWFpbCIsIldUIjoyfQ%3D%3D%7C0%7C%7C%7C&amp;sdata=VV1OXwG6jElPPRsh3HaktTy56TjFoHRhqCLgV5WpGos%3D&amp;reserved=0"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hyperlink" Target="https://can01.safelinks.protection.outlook.com/?url=https%3A%2F%2Fwww.canada.ca%2Fen%2Ftreasury-board-secretariat%2Fservices%2Finnovation%2Fhuman-resources-statistics%2Fdiversity-inclusion-statistics%2Femployment-equity-public-service-representation-members-visible-minority-group-department-agency-departmental-workforce-availability-estimates.html&amp;data=05%7C02%7Cnadia.junaid%40phac-aspc.gc.ca%7C06d6c434a79b48a02bda08de2d6e76bd%7C42fd9015de4d4223a368baeacab48927%7C0%7C0%7C638998149941621254%7CUnknown%7CTWFpbGZsb3d8eyJFbXB0eU1hcGkiOnRydWUsIlYiOiIwLjAuMDAwMCIsIlAiOiJXaW4zMiIsIkFOIjoiTWFpbCIsIldUIjoyfQ%3D%3D%7C0%7C%7C%7C&amp;sdata=jI9kjLJO3WYtIcea3EusoPZ7CUi%2FJkesIEwpa%2FcTQ0w%3D&amp;reserved=0" TargetMode="External"/><Relationship Id="rId5" Type="http://schemas.openxmlformats.org/officeDocument/2006/relationships/hyperlink" Target="https://can01.safelinks.protection.outlook.com/?url=https%3A%2F%2Fwww.canada.ca%2Fen%2Ftreasury-board-secretariat%2Fservices%2Finnovation%2Fhuman-resources-statistics%2Fdiversity-inclusion-statistics%2Femployment-equity-public-service-representation-persons-disabilities-department-agency-departmental-workforce-availability-estimates.html&amp;data=05%7C02%7Cnadia.junaid%40phac-aspc.gc.ca%7C06d6c434a79b48a02bda08de2d6e76bd%7C42fd9015de4d4223a368baeacab48927%7C0%7C0%7C638998149941603157%7CUnknown%7CTWFpbGZsb3d8eyJFbXB0eU1hcGkiOnRydWUsIlYiOiIwLjAuMDAwMCIsIlAiOiJXaW4zMiIsIkFOIjoiTWFpbCIsIldUIjoyfQ%3D%3D%7C0%7C%7C%7C&amp;sdata=EHPG31CQguDCC4wB6q3lnSfhDFolSrZMG8xJSCN1Fto%3D&amp;reserved=0" TargetMode="External"/><Relationship Id="rId4" Type="http://schemas.openxmlformats.org/officeDocument/2006/relationships/hyperlink" Target="https://can01.safelinks.protection.outlook.com/?url=https%3A%2F%2Fwww.canada.ca%2Fen%2Ftreasury-board-secretariat%2Fservices%2Finnovation%2Fhuman-resources-statistics%2Fdiversity-inclusion-statistics%2Femployment-equity-public-service-representation-indigenous-peoples-department-agency-departmental-workforce-availability-estimates.html&amp;data=05%7C02%7Cnadia.junaid%40phac-aspc.gc.ca%7C06d6c434a79b48a02bda08de2d6e76bd%7C42fd9015de4d4223a368baeacab48927%7C0%7C0%7C638998149941581632%7CUnknown%7CTWFpbGZsb3d8eyJFbXB0eU1hcGkiOnRydWUsIlYiOiIwLjAuMDAwMCIsIlAiOiJXaW4zMiIsIkFOIjoiTWFpbCIsIldUIjoyfQ%3D%3D%7C0%7C%7C%7C&amp;sdata=t%2B6Sxmi7tL1XsUhrI6r5WzcSuhv5x9BQKFqFmzt2bk4%3D&amp;reserved=0"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can01.safelinks.protection.outlook.com/?url=https%3A%2F%2Fextranet.psc-cfp.gc.ca%2Fdad-dad%2Fdi-compass%2Findex-en.html&amp;data=05%7C02%7Cnadia.junaid%40phac-aspc.gc.ca%7C226e975870ef491bebf008de3ea9f358%7C42fd9015de4d4223a368baeacab48927%7C0%7C0%7C639017096867078195%7CUnknown%7CTWFpbGZsb3d8eyJFbXB0eU1hcGkiOnRydWUsIlYiOiIwLjAuMDAwMCIsIlAiOiJXaW4zMiIsIkFOIjoiTWFpbCIsIldUIjoyfQ%3D%3D%7C0%7C%7C%7C&amp;sdata=J5abiU%2BNWomHZ9exaCtN7MS9aax00v3kA9TqSYS0dwk%3D&amp;reserved=0" TargetMode="External"/><Relationship Id="rId3" Type="http://schemas.openxmlformats.org/officeDocument/2006/relationships/hyperlink" Target="https://can01.safelinks.protection.outlook.com/?url=https%3A%2F%2Fwww.canada.ca%2Fen%2Fpublic-service-commission%2Fservices%2Fpublic-service-hiring-guides.html&amp;data=05%7C02%7Cnadia.junaid%40phac-aspc.gc.ca%7C226e975870ef491bebf008de3ea9f358%7C42fd9015de4d4223a368baeacab48927%7C0%7C0%7C639017096866968787%7CUnknown%7CTWFpbGZsb3d8eyJFbXB0eU1hcGkiOnRydWUsIlYiOiIwLjAuMDAwMCIsIlAiOiJXaW4zMiIsIkFOIjoiTWFpbCIsIldUIjoyfQ%3D%3D%7C0%7C%7C%7C&amp;sdata=1Qdh%2F3XhdUAe85%2F0AIcEFvmTWGSPtROdze5L48%2BiTLY%3D&amp;reserved=0" TargetMode="External"/><Relationship Id="rId7" Type="http://schemas.openxmlformats.org/officeDocument/2006/relationships/hyperlink" Target="https://can01.safelinks.protection.outlook.com/?url=https%3A%2F%2Fwww5.psc-cfp.gc.ca%2Fdsad-dsda%2Fee-by-org%2Findex-en.html&amp;data=05%7C02%7Cnadia.junaid%40phac-aspc.gc.ca%7C226e975870ef491bebf008de3ea9f358%7C42fd9015de4d4223a368baeacab48927%7C0%7C0%7C639017096867063352%7CUnknown%7CTWFpbGZsb3d8eyJFbXB0eU1hcGkiOnRydWUsIlYiOiIwLjAuMDAwMCIsIlAiOiJXaW4zMiIsIkFOIjoiTWFpbCIsIldUIjoyfQ%3D%3D%7C0%7C%7C%7C&amp;sdata=9%2BSS%2BOhdxuMjIM4nVUfkwY6AJcHW7%2Fg1TTbRfX4%2Fl7c%3D&amp;reserved=0"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hyperlink" Target="https://can01.safelinks.protection.outlook.com/?url=https%3A%2F%2Fwww.csps-efpc.gc.ca%2Ftools%2Fjobaids%2Frisk-management-essentials%2Frisk-management-eng.aspx&amp;data=05%7C02%7Cnadia.junaid%40phac-aspc.gc.ca%7C226e975870ef491bebf008de3ea9f358%7C42fd9015de4d4223a368baeacab48927%7C0%7C0%7C639017096867048113%7CUnknown%7CTWFpbGZsb3d8eyJFbXB0eU1hcGkiOnRydWUsIlYiOiIwLjAuMDAwMCIsIlAiOiJXaW4zMiIsIkFOIjoiTWFpbCIsIldUIjoyfQ%3D%3D%7C0%7C%7C%7C&amp;sdata=ib6LkuS5CtcHRGqPXbYRd1KEFImtUGWOpRFWlCdC8Lc%3D&amp;reserved=0" TargetMode="External"/><Relationship Id="rId5" Type="http://schemas.openxmlformats.org/officeDocument/2006/relationships/hyperlink" Target="https://can01.safelinks.protection.outlook.com/?url=https%3A%2F%2Fwww.canada.ca%2Fen%2Ftreasury-board-secretariat%2Fservices%2Fplanned-government-spending%2Freports-plans-priorities.html&amp;data=05%7C02%7Cnadia.junaid%40phac-aspc.gc.ca%7C226e975870ef491bebf008de3ea9f358%7C42fd9015de4d4223a368baeacab48927%7C0%7C0%7C639017096867033215%7CUnknown%7CTWFpbGZsb3d8eyJFbXB0eU1hcGkiOnRydWUsIlYiOiIwLjAuMDAwMCIsIlAiOiJXaW4zMiIsIkFOIjoiTWFpbCIsIldUIjoyfQ%3D%3D%7C0%7C%7C%7C&amp;sdata=%2FyH1gQ%2BC5Kw56m8HClcL79%2B%2F%2F0Q%2FUWizRAaKuRHJwSg%3D&amp;reserved=0" TargetMode="External"/><Relationship Id="rId4" Type="http://schemas.openxmlformats.org/officeDocument/2006/relationships/hyperlink" Target="https://can01.safelinks.protection.outlook.com/?url=https%3A%2F%2Fwww.canada.ca%2Fen%2Ftreasury-board-secretariat%2Fservices%2Fplanned-government-spending%2Freports-plans-priorities.html&amp;data=05%7C02%7Cnadia.junaid%40phac-aspc.gc.ca%7C226e975870ef491bebf008de3ea9f358%7C42fd9015de4d4223a368baeacab48927%7C0%7C0%7C639017096867017446%7CUnknown%7CTWFpbGZsb3d8eyJFbXB0eU1hcGkiOnRydWUsIlYiOiIwLjAuMDAwMCIsIlAiOiJXaW4zMiIsIkFOIjoiTWFpbCIsIldUIjoyfQ%3D%3D%7C0%7C%7C%7C&amp;sdata=FqW83zKSHth97A365WJkqQ6hzZXiUeXuy5%2BM0cI4fG0%3D&amp;reserved=0"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oag-bvg.gc.ca/internet/English/att__e_44346.html#hd2b"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23850" y="1470425"/>
            <a:ext cx="8670600" cy="213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sz="3800"/>
              <a:t>Employment </a:t>
            </a:r>
            <a:r>
              <a:rPr lang="en-CA" sz="3800">
                <a:solidFill>
                  <a:schemeClr val="dk1"/>
                </a:solidFill>
              </a:rPr>
              <a:t>Equity in Workforce Adjustment &amp; SERLO Process</a:t>
            </a:r>
            <a:endParaRPr lang="en-CA" sz="4300"/>
          </a:p>
        </p:txBody>
      </p:sp>
      <p:sp>
        <p:nvSpPr>
          <p:cNvPr id="74" name="Google Shape;74;p1"/>
          <p:cNvSpPr txBox="1">
            <a:spLocks noGrp="1"/>
          </p:cNvSpPr>
          <p:nvPr>
            <p:ph type="subTitle" idx="1"/>
          </p:nvPr>
        </p:nvSpPr>
        <p:spPr>
          <a:xfrm>
            <a:off x="468850" y="3886200"/>
            <a:ext cx="8425500" cy="192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CA" sz="2100" b="1">
                <a:solidFill>
                  <a:schemeClr val="dk1"/>
                </a:solidFill>
              </a:rPr>
              <a:t>Understanding systemic risks, legal obligations, and safeguards in </a:t>
            </a:r>
          </a:p>
          <a:p>
            <a:pPr marL="0" lvl="0" indent="0" algn="ctr" rtl="0">
              <a:spcBef>
                <a:spcPts val="0"/>
              </a:spcBef>
              <a:spcAft>
                <a:spcPts val="0"/>
              </a:spcAft>
              <a:buClr>
                <a:srgbClr val="888888"/>
              </a:buClr>
              <a:buSzPts val="3200"/>
              <a:buNone/>
            </a:pPr>
            <a:r>
              <a:rPr lang="en-CA" sz="2100" b="1">
                <a:solidFill>
                  <a:schemeClr val="dk1"/>
                </a:solidFill>
              </a:rPr>
              <a:t>Workforce Adjustment (WFA) and SERLO</a:t>
            </a:r>
          </a:p>
        </p:txBody>
      </p:sp>
      <p:sp>
        <p:nvSpPr>
          <p:cNvPr id="2" name="Slide Number Placeholder 1">
            <a:extLst>
              <a:ext uri="{FF2B5EF4-FFF2-40B4-BE49-F238E27FC236}">
                <a16:creationId xmlns:a16="http://schemas.microsoft.com/office/drawing/2014/main" id="{AC7912E5-1083-6BCC-5DAD-01C1CF25CD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ae9741b3ec_0_0"/>
          <p:cNvSpPr txBox="1">
            <a:spLocks noGrp="1"/>
          </p:cNvSpPr>
          <p:nvPr>
            <p:ph type="title"/>
          </p:nvPr>
        </p:nvSpPr>
        <p:spPr>
          <a:xfrm>
            <a:off x="457200" y="274638"/>
            <a:ext cx="8229600" cy="1143000"/>
          </a:xfrm>
        </p:spPr>
        <p:txBody>
          <a:bodyPr spcFirstLastPara="1" wrap="square" lIns="91425" tIns="45700" rIns="91425" bIns="45700" anchor="ctr" anchorCtr="0">
            <a:normAutofit/>
          </a:bodyPr>
          <a:lstStyle/>
          <a:p>
            <a:pPr lvl="0" algn="l"/>
            <a:r>
              <a:rPr lang="en-US" sz="3600">
                <a:sym typeface="Trebuchet MS"/>
              </a:rPr>
              <a:t>Substantive equality</a:t>
            </a:r>
            <a:endParaRPr lang="en-US" sz="3600"/>
          </a:p>
        </p:txBody>
      </p:sp>
      <p:sp>
        <p:nvSpPr>
          <p:cNvPr id="138" name="Google Shape;138;g3ae9741b3ec_0_0"/>
          <p:cNvSpPr txBox="1">
            <a:spLocks noGrp="1"/>
          </p:cNvSpPr>
          <p:nvPr>
            <p:ph type="body" idx="1"/>
          </p:nvPr>
        </p:nvSpPr>
        <p:spPr>
          <a:xfrm>
            <a:off x="457200" y="1600200"/>
            <a:ext cx="8229600" cy="4526100"/>
          </a:xfrm>
        </p:spPr>
        <p:txBody>
          <a:bodyPr spcFirstLastPara="1" wrap="square" lIns="91425" tIns="45700" rIns="91425" bIns="45700" anchor="t" anchorCtr="0">
            <a:noAutofit/>
          </a:bodyPr>
          <a:lstStyle/>
          <a:p>
            <a:pPr lvl="0"/>
            <a:r>
              <a:rPr lang="en-CA" sz="2800">
                <a:sym typeface="Trebuchet MS"/>
              </a:rPr>
              <a:t>Section 15 of Canadian Charter of Rights and Freedoms (and Canadian Human Rights Act, Employment Equity Act)</a:t>
            </a:r>
          </a:p>
          <a:p>
            <a:pPr lvl="0"/>
            <a:endParaRPr lang="en-CA" sz="2800">
              <a:sym typeface="Trebuchet MS"/>
            </a:endParaRPr>
          </a:p>
          <a:p>
            <a:pPr lvl="0"/>
            <a:r>
              <a:rPr lang="en-CA" sz="2800">
                <a:sym typeface="Trebuchet MS"/>
              </a:rPr>
              <a:t>Substantive equality means ensuring that policies and practices lead to equitable outcomes, not merely equal treatment for employees.</a:t>
            </a:r>
          </a:p>
          <a:p>
            <a:pPr lvl="0"/>
            <a:endParaRPr lang="en-CA" sz="2800">
              <a:sym typeface="Arial"/>
            </a:endParaRPr>
          </a:p>
          <a:p>
            <a:pPr lvl="0"/>
            <a:endParaRPr lang="en-CA" sz="2800"/>
          </a:p>
        </p:txBody>
      </p:sp>
      <p:sp>
        <p:nvSpPr>
          <p:cNvPr id="2" name="Slide Number Placeholder 1">
            <a:extLst>
              <a:ext uri="{FF2B5EF4-FFF2-40B4-BE49-F238E27FC236}">
                <a16:creationId xmlns:a16="http://schemas.microsoft.com/office/drawing/2014/main" id="{489F2634-1802-BA7E-735D-7095884C3495}"/>
              </a:ext>
            </a:extLst>
          </p:cNvPr>
          <p:cNvSpPr>
            <a:spLocks noGrp="1"/>
          </p:cNvSpPr>
          <p:nvPr>
            <p:ph type="sldNum" idx="12"/>
          </p:nvPr>
        </p:nvSpPr>
        <p:spPr>
          <a:xfrm>
            <a:off x="6941390" y="6475659"/>
            <a:ext cx="2133600" cy="365100"/>
          </a:xfrm>
        </p:spPr>
        <p:txBody>
          <a:bodyPr>
            <a:normAutofit lnSpcReduction="10000"/>
          </a:bodyPr>
          <a:lstStyle/>
          <a:p>
            <a:pPr lvl="0"/>
            <a:fld id="{00000000-1234-1234-1234-123412341234}" type="slidenum">
              <a:rPr lang="en-US" smtClean="0"/>
              <a:pPr lvl="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457200" y="274647"/>
            <a:ext cx="8229600" cy="879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Requirements for</a:t>
            </a:r>
            <a:r>
              <a:rPr lang="en-US" sz="4400" b="1">
                <a:solidFill>
                  <a:schemeClr val="dk1"/>
                </a:solidFill>
              </a:rPr>
              <a:t> </a:t>
            </a:r>
            <a:r>
              <a:rPr lang="en-US" sz="3500" b="1">
                <a:solidFill>
                  <a:schemeClr val="dk1"/>
                </a:solidFill>
              </a:rPr>
              <a:t>SERLO (PSER)</a:t>
            </a:r>
            <a:endParaRPr sz="3500" b="1"/>
          </a:p>
        </p:txBody>
      </p:sp>
      <p:sp>
        <p:nvSpPr>
          <p:cNvPr id="132" name="Google Shape;132;p11"/>
          <p:cNvSpPr txBox="1">
            <a:spLocks noGrp="1"/>
          </p:cNvSpPr>
          <p:nvPr>
            <p:ph type="body" idx="1"/>
          </p:nvPr>
        </p:nvSpPr>
        <p:spPr>
          <a:xfrm>
            <a:off x="347250" y="1388950"/>
            <a:ext cx="8446800" cy="5059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2300">
                <a:solidFill>
                  <a:schemeClr val="dk1"/>
                </a:solidFill>
                <a:latin typeface="Arial"/>
                <a:ea typeface="Arial"/>
                <a:cs typeface="Arial"/>
                <a:sym typeface="Arial"/>
              </a:rPr>
              <a:t>The 2025 Selection of employees for retention or lay-off: Guide for managers and HR specialists has a dedicated subsection titled: </a:t>
            </a:r>
            <a:r>
              <a:rPr lang="en-US" sz="2300" b="1">
                <a:solidFill>
                  <a:schemeClr val="dk1"/>
                </a:solidFill>
                <a:latin typeface="Arial"/>
                <a:ea typeface="Arial"/>
                <a:cs typeface="Arial"/>
                <a:sym typeface="Arial"/>
              </a:rPr>
              <a:t>“Organizational need for employment equity, diversity, and inclusion”</a:t>
            </a:r>
            <a:r>
              <a:rPr lang="en-US" sz="2300">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23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Canada</a:t>
            </a:r>
            <a:endParaRPr sz="2300" u="sng">
              <a:solidFill>
                <a:schemeClr val="dk1"/>
              </a:solidFill>
              <a:latin typeface="Arial"/>
              <a:ea typeface="Arial"/>
              <a:cs typeface="Arial"/>
              <a:sym typeface="Arial"/>
            </a:endParaRPr>
          </a:p>
          <a:p>
            <a:pPr marL="0" lvl="0" indent="0" algn="l" rtl="0">
              <a:spcBef>
                <a:spcPts val="120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sz="2300" b="1">
                <a:solidFill>
                  <a:schemeClr val="dk1"/>
                </a:solidFill>
                <a:latin typeface="Arial"/>
                <a:ea typeface="Arial"/>
                <a:cs typeface="Arial"/>
                <a:sym typeface="Arial"/>
              </a:rPr>
              <a:t>“</a:t>
            </a:r>
            <a:r>
              <a:rPr lang="en-US" sz="2300" i="1">
                <a:solidFill>
                  <a:schemeClr val="dk1"/>
                </a:solidFill>
                <a:latin typeface="Arial"/>
                <a:ea typeface="Arial"/>
                <a:cs typeface="Arial"/>
                <a:sym typeface="Arial"/>
              </a:rPr>
              <a:t>When a gap in the representation of members of one or more of the employment equity designated groups has been identified, delegated managers can include belonging to one or more of the employment equity groups as a relevant current or future organizational need for a SERLO.”</a:t>
            </a:r>
            <a:endParaRPr sz="2300" i="1">
              <a:solidFill>
                <a:schemeClr val="dk1"/>
              </a:solidFill>
              <a:latin typeface="Arial"/>
              <a:ea typeface="Arial"/>
              <a:cs typeface="Arial"/>
              <a:sym typeface="Arial"/>
            </a:endParaRPr>
          </a:p>
          <a:p>
            <a:pPr marL="0" lvl="0" indent="0" algn="l" rtl="0">
              <a:spcBef>
                <a:spcPts val="1200"/>
              </a:spcBef>
              <a:spcAft>
                <a:spcPts val="0"/>
              </a:spcAft>
              <a:buNone/>
            </a:pPr>
            <a:endParaRPr sz="4400"/>
          </a:p>
        </p:txBody>
      </p:sp>
      <p:sp>
        <p:nvSpPr>
          <p:cNvPr id="2" name="Slide Number Placeholder 1">
            <a:extLst>
              <a:ext uri="{FF2B5EF4-FFF2-40B4-BE49-F238E27FC236}">
                <a16:creationId xmlns:a16="http://schemas.microsoft.com/office/drawing/2014/main" id="{A7D7E9C9-9966-C567-1EEF-6D071BD0593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2"/>
          <p:cNvSpPr txBox="1">
            <a:spLocks noGrp="1"/>
          </p:cNvSpPr>
          <p:nvPr>
            <p:ph type="title"/>
          </p:nvPr>
        </p:nvSpPr>
        <p:spPr>
          <a:xfrm>
            <a:off x="958800" y="3009525"/>
            <a:ext cx="6698100" cy="1331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sz="4000" b="1" cap="none"/>
              <a:t>LEGAL OBLIGATIONS</a:t>
            </a:r>
            <a:endParaRPr/>
          </a:p>
        </p:txBody>
      </p:sp>
      <p:sp>
        <p:nvSpPr>
          <p:cNvPr id="144" name="Google Shape;144;p12"/>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1200"/>
              </a:spcAft>
              <a:buClr>
                <a:srgbClr val="888888"/>
              </a:buClr>
              <a:buSzPts val="2000"/>
              <a:buNone/>
            </a:pPr>
            <a:endParaRPr sz="2000">
              <a:solidFill>
                <a:srgbClr val="888888"/>
              </a:solidFill>
            </a:endParaRPr>
          </a:p>
        </p:txBody>
      </p:sp>
      <p:sp>
        <p:nvSpPr>
          <p:cNvPr id="2" name="Slide Number Placeholder 1">
            <a:extLst>
              <a:ext uri="{FF2B5EF4-FFF2-40B4-BE49-F238E27FC236}">
                <a16:creationId xmlns:a16="http://schemas.microsoft.com/office/drawing/2014/main" id="{72F8E38C-638E-F498-0AF1-F12F0449CEBF}"/>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02003410-35B8-3B0F-A5D8-C5C90D9CD23E}"/>
            </a:ext>
          </a:extLst>
        </p:cNvPr>
        <p:cNvGrpSpPr/>
        <p:nvPr/>
      </p:nvGrpSpPr>
      <p:grpSpPr>
        <a:xfrm>
          <a:off x="0" y="0"/>
          <a:ext cx="0" cy="0"/>
          <a:chOff x="0" y="0"/>
          <a:chExt cx="0" cy="0"/>
        </a:xfrm>
      </p:grpSpPr>
      <p:sp>
        <p:nvSpPr>
          <p:cNvPr id="149" name="Google Shape;149;g3aea7b19a69_2_31">
            <a:extLst>
              <a:ext uri="{FF2B5EF4-FFF2-40B4-BE49-F238E27FC236}">
                <a16:creationId xmlns:a16="http://schemas.microsoft.com/office/drawing/2014/main" id="{87F08818-B2CF-3574-6DA4-B06696B83E43}"/>
              </a:ext>
            </a:extLst>
          </p:cNvPr>
          <p:cNvSpPr txBox="1">
            <a:spLocks noGrp="1"/>
          </p:cNvSpPr>
          <p:nvPr>
            <p:ph type="title"/>
          </p:nvPr>
        </p:nvSpPr>
        <p:spPr/>
        <p:txBody>
          <a:bodyPr spcFirstLastPara="1" wrap="square" lIns="91425" tIns="45700" rIns="91425" bIns="45700" anchor="ctr" anchorCtr="0">
            <a:normAutofit/>
          </a:bodyPr>
          <a:lstStyle/>
          <a:p>
            <a:pPr lvl="0"/>
            <a:r>
              <a:rPr lang="en-US" sz="3600"/>
              <a:t>TBS Guidance </a:t>
            </a:r>
          </a:p>
        </p:txBody>
      </p:sp>
      <p:sp>
        <p:nvSpPr>
          <p:cNvPr id="4" name="Text Placeholder 3">
            <a:extLst>
              <a:ext uri="{FF2B5EF4-FFF2-40B4-BE49-F238E27FC236}">
                <a16:creationId xmlns:a16="http://schemas.microsoft.com/office/drawing/2014/main" id="{50B7C584-9538-B151-7993-4CCB804B51E3}"/>
              </a:ext>
            </a:extLst>
          </p:cNvPr>
          <p:cNvSpPr>
            <a:spLocks noGrp="1"/>
          </p:cNvSpPr>
          <p:nvPr>
            <p:ph type="body" idx="1"/>
          </p:nvPr>
        </p:nvSpPr>
        <p:spPr/>
        <p:txBody>
          <a:bodyPr>
            <a:normAutofit lnSpcReduction="10000"/>
          </a:bodyPr>
          <a:lstStyle/>
          <a:p>
            <a:pPr marL="0" lvl="0" indent="0">
              <a:buNone/>
            </a:pPr>
            <a:r>
              <a:rPr lang="en-CA" sz="2400" b="1" u="sng">
                <a:solidFill>
                  <a:schemeClr val="hlink"/>
                </a:solidFill>
                <a:hlinkClick r:id="rId3"/>
              </a:rPr>
              <a:t>Selection of employees for retention or lay-off: Guide for managers and human resources specialists</a:t>
            </a:r>
            <a:endParaRPr lang="en-CA" sz="2400" b="1"/>
          </a:p>
          <a:p>
            <a:pPr marL="114300" indent="0">
              <a:buNone/>
            </a:pPr>
            <a:r>
              <a:rPr lang="en-CA" b="1"/>
              <a:t>Organizational need for employment equity, diversity, and inclusion</a:t>
            </a:r>
          </a:p>
          <a:p>
            <a:pPr marL="114300" indent="0">
              <a:buNone/>
            </a:pPr>
            <a:endParaRPr lang="en-CA"/>
          </a:p>
          <a:p>
            <a:pPr marL="114300" indent="0">
              <a:buNone/>
            </a:pPr>
            <a:r>
              <a:rPr lang="en-CA"/>
              <a:t>When a gap in the representation of members of one or more of the employment equity designated groups has been identified, delegated managers can include belonging to one or more of the employment equity groups as a relevant current or future organizational need for a SERLO.</a:t>
            </a:r>
          </a:p>
          <a:p>
            <a:pPr marL="114300" indent="0">
              <a:buNone/>
            </a:pPr>
            <a:endParaRPr lang="en-CA"/>
          </a:p>
          <a:p>
            <a:pPr marL="114300" indent="0">
              <a:buNone/>
            </a:pPr>
            <a:r>
              <a:rPr lang="en-CA"/>
              <a:t>Diversity and inclusion have a broader scope that includes supporting and making improvements for a diverse, inclusive, and culturally competent workplace. Diversity may be used to address documented underrepresentation in other groups or within subgroups of the 4 designated groups </a:t>
            </a:r>
            <a:r>
              <a:rPr lang="en-CA" b="1"/>
              <a:t>(for example, persons with an intellectual disability or members of the Black community).</a:t>
            </a:r>
          </a:p>
          <a:p>
            <a:pPr marL="114300" indent="0">
              <a:buNone/>
            </a:pPr>
            <a:endParaRPr lang="en-CA" b="1"/>
          </a:p>
          <a:p>
            <a:pPr marL="114300" indent="0">
              <a:buNone/>
            </a:pPr>
            <a:endParaRPr lang="en-CA" b="1"/>
          </a:p>
          <a:p>
            <a:endParaRPr lang="en-CA" b="1"/>
          </a:p>
        </p:txBody>
      </p:sp>
      <p:sp>
        <p:nvSpPr>
          <p:cNvPr id="5" name="Slide Number Placeholder 4">
            <a:extLst>
              <a:ext uri="{FF2B5EF4-FFF2-40B4-BE49-F238E27FC236}">
                <a16:creationId xmlns:a16="http://schemas.microsoft.com/office/drawing/2014/main" id="{21A963FA-89A8-E27D-6418-7729339D34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57008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txBox="1">
            <a:spLocks noGrp="1"/>
          </p:cNvSpPr>
          <p:nvPr>
            <p:ph type="title"/>
          </p:nvPr>
        </p:nvSpPr>
        <p:spPr>
          <a:xfrm>
            <a:off x="509100" y="274647"/>
            <a:ext cx="8177700" cy="836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Policy Obligations</a:t>
            </a:r>
            <a:endParaRPr/>
          </a:p>
        </p:txBody>
      </p:sp>
      <p:sp>
        <p:nvSpPr>
          <p:cNvPr id="156" name="Google Shape;156;p13"/>
          <p:cNvSpPr txBox="1">
            <a:spLocks noGrp="1"/>
          </p:cNvSpPr>
          <p:nvPr>
            <p:ph type="body" idx="1"/>
          </p:nvPr>
        </p:nvSpPr>
        <p:spPr>
          <a:xfrm>
            <a:off x="314450" y="1290750"/>
            <a:ext cx="8463790" cy="5034746"/>
          </a:xfrm>
          <a:prstGeom prst="rect">
            <a:avLst/>
          </a:prstGeom>
          <a:noFill/>
          <a:ln>
            <a:noFill/>
          </a:ln>
        </p:spPr>
        <p:txBody>
          <a:bodyPr spcFirstLastPara="1" wrap="square" lIns="91425" tIns="45700" rIns="91425" bIns="45700" anchor="t" anchorCtr="0">
            <a:normAutofit lnSpcReduction="10000"/>
          </a:bodyPr>
          <a:lstStyle/>
          <a:p>
            <a:pPr marL="342900" lvl="0" indent="-279400" algn="l" rtl="0">
              <a:spcBef>
                <a:spcPts val="0"/>
              </a:spcBef>
              <a:spcAft>
                <a:spcPts val="0"/>
              </a:spcAft>
              <a:buSzPts val="2200"/>
              <a:buChar char="●"/>
            </a:pPr>
            <a:r>
              <a:rPr lang="en-US" sz="2200">
                <a:solidFill>
                  <a:schemeClr val="dk1"/>
                </a:solidFill>
              </a:rPr>
              <a:t>Public Service Employment Regulations (PSER), including section 22: requires bias assessment of selection methods before SERLO begins.</a:t>
            </a:r>
            <a:endParaRPr sz="2200">
              <a:solidFill>
                <a:schemeClr val="dk1"/>
              </a:solidFill>
            </a:endParaRPr>
          </a:p>
          <a:p>
            <a:pPr marL="342900" lvl="0" indent="-279400" algn="l" rtl="0">
              <a:spcBef>
                <a:spcPts val="640"/>
              </a:spcBef>
              <a:spcAft>
                <a:spcPts val="0"/>
              </a:spcAft>
              <a:buSzPts val="2200"/>
              <a:buChar char="●"/>
            </a:pPr>
            <a:r>
              <a:rPr lang="en-US" sz="2200">
                <a:solidFill>
                  <a:schemeClr val="dk1"/>
                </a:solidFill>
              </a:rPr>
              <a:t>Employment Equity Act: requires proactive measures to maintain and improve representation of women, Indigenous Peoples, Persons with Disabilities and racialized employees.</a:t>
            </a:r>
            <a:endParaRPr sz="2200">
              <a:solidFill>
                <a:schemeClr val="dk1"/>
              </a:solidFill>
            </a:endParaRPr>
          </a:p>
          <a:p>
            <a:pPr marL="342900" lvl="0" indent="-279400" algn="l" rtl="0">
              <a:spcBef>
                <a:spcPts val="640"/>
              </a:spcBef>
              <a:spcAft>
                <a:spcPts val="0"/>
              </a:spcAft>
              <a:buSzPts val="2200"/>
              <a:buChar char="●"/>
            </a:pPr>
            <a:r>
              <a:rPr lang="en-US" sz="2200">
                <a:solidFill>
                  <a:schemeClr val="dk1"/>
                </a:solidFill>
              </a:rPr>
              <a:t>Canadian Human Rights Act: prohibits discrimination, including adverse effect discrimination where neutral rules have unequal impact.</a:t>
            </a:r>
            <a:endParaRPr sz="2200">
              <a:solidFill>
                <a:schemeClr val="dk1"/>
              </a:solidFill>
            </a:endParaRPr>
          </a:p>
          <a:p>
            <a:pPr marL="342900" lvl="0" indent="-279400" algn="l" rtl="0">
              <a:spcBef>
                <a:spcPts val="640"/>
              </a:spcBef>
              <a:spcAft>
                <a:spcPts val="1200"/>
              </a:spcAft>
              <a:buSzPts val="2200"/>
              <a:buChar char="●"/>
            </a:pPr>
            <a:r>
              <a:rPr lang="en-US" sz="2200">
                <a:solidFill>
                  <a:schemeClr val="dk1"/>
                </a:solidFill>
              </a:rPr>
              <a:t>Directive on Employment Equity, Diversity and Inclusion (EEDI): requires collaboration with EE representatives when changing plans, policies and processes that impact them.</a:t>
            </a:r>
            <a:endParaRPr sz="2200">
              <a:solidFill>
                <a:schemeClr val="dk1"/>
              </a:solidFill>
            </a:endParaRPr>
          </a:p>
        </p:txBody>
      </p:sp>
      <p:sp>
        <p:nvSpPr>
          <p:cNvPr id="2" name="Slide Number Placeholder 1">
            <a:extLst>
              <a:ext uri="{FF2B5EF4-FFF2-40B4-BE49-F238E27FC236}">
                <a16:creationId xmlns:a16="http://schemas.microsoft.com/office/drawing/2014/main" id="{79D0DE1E-95B2-AB5E-810A-C30FEFB7320A}"/>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alibri"/>
              <a:buNone/>
            </a:pPr>
            <a:r>
              <a:rPr lang="en-US" sz="4000" b="1">
                <a:solidFill>
                  <a:schemeClr val="dk1"/>
                </a:solidFill>
              </a:rPr>
              <a:t>FETTERING OF DISCRETION</a:t>
            </a:r>
            <a:endParaRPr sz="4000" b="1">
              <a:solidFill>
                <a:schemeClr val="dk1"/>
              </a:solidFill>
            </a:endParaRPr>
          </a:p>
          <a:p>
            <a:pPr marL="0" lvl="0" indent="0" algn="l" rtl="0">
              <a:spcBef>
                <a:spcPts val="1200"/>
              </a:spcBef>
              <a:spcAft>
                <a:spcPts val="1200"/>
              </a:spcAft>
              <a:buClr>
                <a:srgbClr val="888888"/>
              </a:buClr>
              <a:buSzPts val="2000"/>
              <a:buNone/>
            </a:pPr>
            <a:endParaRPr sz="4000" b="1">
              <a:solidFill>
                <a:schemeClr val="dk1"/>
              </a:solidFill>
            </a:endParaRPr>
          </a:p>
        </p:txBody>
      </p:sp>
      <p:sp>
        <p:nvSpPr>
          <p:cNvPr id="2" name="Slide Number Placeholder 1">
            <a:extLst>
              <a:ext uri="{FF2B5EF4-FFF2-40B4-BE49-F238E27FC236}">
                <a16:creationId xmlns:a16="http://schemas.microsoft.com/office/drawing/2014/main" id="{53A8A64D-AF96-896C-5118-F4E281F6D1C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50"/>
            <a:ext cx="8229600" cy="787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en-CA" sz="3500" b="1">
                <a:solidFill>
                  <a:schemeClr val="dk1"/>
                </a:solidFill>
              </a:rPr>
              <a:t>What is Fettering of Discretion?</a:t>
            </a:r>
            <a:endParaRPr lang="en-CA" sz="3500" b="1"/>
          </a:p>
        </p:txBody>
      </p:sp>
      <p:sp>
        <p:nvSpPr>
          <p:cNvPr id="167" name="Google Shape;167;p24"/>
          <p:cNvSpPr txBox="1">
            <a:spLocks noGrp="1"/>
          </p:cNvSpPr>
          <p:nvPr>
            <p:ph type="body" idx="1"/>
          </p:nvPr>
        </p:nvSpPr>
        <p:spPr>
          <a:xfrm>
            <a:off x="217325" y="1316050"/>
            <a:ext cx="8681100" cy="5288400"/>
          </a:xfrm>
          <a:prstGeom prst="rect">
            <a:avLst/>
          </a:prstGeom>
          <a:noFill/>
          <a:ln>
            <a:noFill/>
          </a:ln>
        </p:spPr>
        <p:txBody>
          <a:bodyPr spcFirstLastPara="1" wrap="square" lIns="91425" tIns="45700" rIns="91425" bIns="45700" anchor="t" anchorCtr="0">
            <a:normAutofit lnSpcReduction="10000"/>
          </a:bodyPr>
          <a:lstStyle/>
          <a:p>
            <a:pPr marL="342900" lvl="0" indent="-298450" algn="l" rtl="0">
              <a:spcBef>
                <a:spcPts val="800"/>
              </a:spcBef>
              <a:spcAft>
                <a:spcPts val="0"/>
              </a:spcAft>
              <a:buClr>
                <a:schemeClr val="dk1"/>
              </a:buClr>
              <a:buSzPts val="2500"/>
              <a:buChar char="●"/>
            </a:pPr>
            <a:r>
              <a:rPr lang="en-US" sz="2500">
                <a:solidFill>
                  <a:schemeClr val="dk1"/>
                </a:solidFill>
              </a:rPr>
              <a:t>A legal concept: decision-makers improperly limit or “chain” their discretion by rigidly applying a rule, formula or external source instead of using current evidence and judgment.</a:t>
            </a:r>
            <a:endParaRPr lang="en-CA" sz="2500"/>
          </a:p>
          <a:p>
            <a:pPr marL="342900" lvl="0" indent="-298450" algn="l" rtl="0">
              <a:spcBef>
                <a:spcPts val="800"/>
              </a:spcBef>
              <a:spcAft>
                <a:spcPts val="0"/>
              </a:spcAft>
              <a:buClr>
                <a:schemeClr val="dk1"/>
              </a:buClr>
              <a:buSzPts val="2500"/>
              <a:buChar char="●"/>
            </a:pPr>
            <a:r>
              <a:rPr lang="en-US" sz="2500">
                <a:solidFill>
                  <a:schemeClr val="dk1"/>
                </a:solidFill>
              </a:rPr>
              <a:t>In this context, refusing to adjust AR or WAE values for racialized and Indigenous groups, despite clear evidence of growth, fetters discretion.</a:t>
            </a:r>
            <a:endParaRPr lang="en-CA" sz="2500"/>
          </a:p>
          <a:p>
            <a:pPr marL="342900" lvl="0" indent="0" algn="l" rtl="0">
              <a:spcBef>
                <a:spcPts val="640"/>
              </a:spcBef>
              <a:spcAft>
                <a:spcPts val="0"/>
              </a:spcAft>
              <a:buNone/>
            </a:pPr>
            <a:endParaRPr sz="2700">
              <a:solidFill>
                <a:schemeClr val="dk1"/>
              </a:solidFill>
            </a:endParaRPr>
          </a:p>
          <a:p>
            <a:pPr marL="342900" lvl="0" indent="0" algn="l" rtl="0">
              <a:spcBef>
                <a:spcPts val="1200"/>
              </a:spcBef>
              <a:spcAft>
                <a:spcPts val="1200"/>
              </a:spcAft>
              <a:buNone/>
            </a:pPr>
            <a:r>
              <a:rPr lang="en-CA" sz="2700" b="1">
                <a:solidFill>
                  <a:schemeClr val="dk1"/>
                </a:solidFill>
              </a:rPr>
              <a:t>Result: decision-makers would rely on outdated numbers that hide discrimination and risk undermining compliance with the law.</a:t>
            </a:r>
            <a:endParaRPr lang="en-CA" sz="1300" b="1"/>
          </a:p>
        </p:txBody>
      </p:sp>
      <p:sp>
        <p:nvSpPr>
          <p:cNvPr id="2" name="Slide Number Placeholder 1">
            <a:extLst>
              <a:ext uri="{FF2B5EF4-FFF2-40B4-BE49-F238E27FC236}">
                <a16:creationId xmlns:a16="http://schemas.microsoft.com/office/drawing/2014/main" id="{AC31E665-71A3-1C67-D4B6-13595E196C8D}"/>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97175" y="274638"/>
            <a:ext cx="8478253"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ct val="100000"/>
              <a:buFont typeface="Calibri"/>
              <a:buNone/>
            </a:pPr>
            <a:r>
              <a:rPr lang="en-CA" sz="3500" b="1">
                <a:solidFill>
                  <a:schemeClr val="dk1"/>
                </a:solidFill>
              </a:rPr>
              <a:t>Fettering, Discrimination and Compliance Spectrum</a:t>
            </a:r>
            <a:endParaRPr lang="en-CA" sz="3500" b="1"/>
          </a:p>
        </p:txBody>
      </p:sp>
      <p:sp>
        <p:nvSpPr>
          <p:cNvPr id="173" name="Google Shape;173;p25"/>
          <p:cNvSpPr txBox="1">
            <a:spLocks noGrp="1"/>
          </p:cNvSpPr>
          <p:nvPr>
            <p:ph type="body" idx="1"/>
          </p:nvPr>
        </p:nvSpPr>
        <p:spPr>
          <a:xfrm>
            <a:off x="397175" y="1417638"/>
            <a:ext cx="8598300" cy="5088900"/>
          </a:xfrm>
          <a:prstGeom prst="rect">
            <a:avLst/>
          </a:prstGeom>
          <a:noFill/>
          <a:ln>
            <a:noFill/>
          </a:ln>
        </p:spPr>
        <p:txBody>
          <a:bodyPr spcFirstLastPara="1" wrap="square" lIns="91425" tIns="45700" rIns="91425" bIns="45700" anchor="t" anchorCtr="0">
            <a:normAutofit fontScale="77500" lnSpcReduction="20000"/>
          </a:bodyPr>
          <a:lstStyle/>
          <a:p>
            <a:pPr marL="342900" lvl="0" indent="-312420" algn="l" rtl="0">
              <a:spcBef>
                <a:spcPts val="800"/>
              </a:spcBef>
              <a:spcAft>
                <a:spcPts val="0"/>
              </a:spcAft>
              <a:buClr>
                <a:schemeClr val="dk1"/>
              </a:buClr>
              <a:buSzPct val="100000"/>
              <a:buChar char="●"/>
            </a:pPr>
            <a:r>
              <a:rPr lang="en-US" sz="3200">
                <a:solidFill>
                  <a:schemeClr val="dk1"/>
                </a:solidFill>
                <a:latin typeface="+mn-lt"/>
                <a:ea typeface="Calibri"/>
                <a:cs typeface="Calibri"/>
                <a:sym typeface="Calibri"/>
              </a:rPr>
              <a:t>When discretion is fettered, WFA and SERLO processes can drift from “conforming to the law” into zones of discrimination, high discrimination or even abuse of authority.</a:t>
            </a:r>
            <a:endParaRPr>
              <a:latin typeface="+mn-lt"/>
            </a:endParaRPr>
          </a:p>
          <a:p>
            <a:pPr marL="342900" lvl="0" indent="-312420" algn="l" rtl="0">
              <a:spcBef>
                <a:spcPts val="800"/>
              </a:spcBef>
              <a:spcAft>
                <a:spcPts val="0"/>
              </a:spcAft>
              <a:buClr>
                <a:schemeClr val="dk1"/>
              </a:buClr>
              <a:buSzPct val="100000"/>
              <a:buChar char="●"/>
            </a:pPr>
            <a:r>
              <a:rPr lang="en-US" sz="3200">
                <a:solidFill>
                  <a:schemeClr val="dk1"/>
                </a:solidFill>
                <a:latin typeface="+mn-lt"/>
                <a:ea typeface="Calibri"/>
                <a:cs typeface="Calibri"/>
                <a:sym typeface="Calibri"/>
              </a:rPr>
              <a:t>Women’s WAE values sit closer to legal compliance; racialized and Indigenous groups need projections to meet similar standards.</a:t>
            </a:r>
            <a:endParaRPr>
              <a:latin typeface="+mn-lt"/>
            </a:endParaRPr>
          </a:p>
          <a:p>
            <a:pPr marL="342900" lvl="0" indent="-312420" algn="l" rtl="0">
              <a:spcBef>
                <a:spcPts val="800"/>
              </a:spcBef>
              <a:spcAft>
                <a:spcPts val="0"/>
              </a:spcAft>
              <a:buClr>
                <a:schemeClr val="dk1"/>
              </a:buClr>
              <a:buSzPct val="100000"/>
              <a:buChar char="●"/>
            </a:pPr>
            <a:r>
              <a:rPr lang="en-US" sz="3200">
                <a:solidFill>
                  <a:schemeClr val="dk1"/>
                </a:solidFill>
                <a:latin typeface="+mn-lt"/>
                <a:ea typeface="Calibri"/>
                <a:cs typeface="Calibri"/>
                <a:sym typeface="Calibri"/>
              </a:rPr>
              <a:t>Using unadjusted 2016 or 2021 data for racialized and Indigenous groups understates under-representation and overstates attainment.</a:t>
            </a:r>
            <a:endParaRPr>
              <a:latin typeface="+mn-lt"/>
            </a:endParaRPr>
          </a:p>
          <a:p>
            <a:pPr marL="342900" lvl="0" indent="-312420" algn="l" rtl="0">
              <a:spcBef>
                <a:spcPts val="800"/>
              </a:spcBef>
              <a:spcAft>
                <a:spcPts val="1200"/>
              </a:spcAft>
              <a:buClr>
                <a:schemeClr val="dk1"/>
              </a:buClr>
              <a:buSzPct val="100000"/>
              <a:buChar char="●"/>
            </a:pPr>
            <a:r>
              <a:rPr lang="en-US" sz="3200">
                <a:solidFill>
                  <a:schemeClr val="dk1"/>
                </a:solidFill>
                <a:latin typeface="+mn-lt"/>
                <a:ea typeface="Calibri"/>
                <a:cs typeface="Calibri"/>
                <a:sym typeface="Calibri"/>
              </a:rPr>
              <a:t>Projection to 2025 for these groups is required to avoid discriminatory effects.</a:t>
            </a:r>
            <a:endParaRPr>
              <a:latin typeface="+mn-lt"/>
            </a:endParaRPr>
          </a:p>
        </p:txBody>
      </p:sp>
      <p:sp>
        <p:nvSpPr>
          <p:cNvPr id="2" name="Slide Number Placeholder 1">
            <a:extLst>
              <a:ext uri="{FF2B5EF4-FFF2-40B4-BE49-F238E27FC236}">
                <a16:creationId xmlns:a16="http://schemas.microsoft.com/office/drawing/2014/main" id="{9B61533C-DDAC-9407-E016-3B4C10899A12}"/>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title"/>
          </p:nvPr>
        </p:nvSpPr>
        <p:spPr>
          <a:xfrm>
            <a:off x="457200" y="274648"/>
            <a:ext cx="8229600" cy="923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500" b="1">
                <a:solidFill>
                  <a:schemeClr val="dk1"/>
                </a:solidFill>
              </a:rPr>
              <a:t>Non-Compliance Risks</a:t>
            </a:r>
            <a:endParaRPr lang="en-US" sz="3500" b="1"/>
          </a:p>
        </p:txBody>
      </p:sp>
      <p:sp>
        <p:nvSpPr>
          <p:cNvPr id="179" name="Google Shape;179;p14"/>
          <p:cNvSpPr txBox="1">
            <a:spLocks noGrp="1"/>
          </p:cNvSpPr>
          <p:nvPr>
            <p:ph type="body" idx="1"/>
          </p:nvPr>
        </p:nvSpPr>
        <p:spPr>
          <a:xfrm>
            <a:off x="457200" y="1417650"/>
            <a:ext cx="8305200" cy="5204400"/>
          </a:xfrm>
          <a:prstGeom prst="rect">
            <a:avLst/>
          </a:prstGeom>
          <a:noFill/>
          <a:ln>
            <a:noFill/>
          </a:ln>
        </p:spPr>
        <p:txBody>
          <a:bodyPr spcFirstLastPara="1" wrap="square" lIns="91425" tIns="45700" rIns="91425" bIns="45700" anchor="t" anchorCtr="0">
            <a:normAutofit lnSpcReduction="10000"/>
          </a:bodyPr>
          <a:lstStyle/>
          <a:p>
            <a:pPr marL="342900" lvl="0" indent="-311150" algn="l" rtl="0">
              <a:spcBef>
                <a:spcPts val="0"/>
              </a:spcBef>
              <a:spcAft>
                <a:spcPts val="0"/>
              </a:spcAft>
              <a:buClr>
                <a:schemeClr val="dk1"/>
              </a:buClr>
              <a:buSzPts val="2700"/>
              <a:buChar char="●"/>
            </a:pPr>
            <a:r>
              <a:rPr lang="en-US" sz="2700">
                <a:solidFill>
                  <a:schemeClr val="dk1"/>
                </a:solidFill>
              </a:rPr>
              <a:t>Complaints of Abuse of Authority to the Federal Public Sector </a:t>
            </a:r>
            <a:r>
              <a:rPr lang="en-US" sz="2700" err="1">
                <a:solidFill>
                  <a:schemeClr val="dk1"/>
                </a:solidFill>
              </a:rPr>
              <a:t>Labour</a:t>
            </a:r>
            <a:r>
              <a:rPr lang="en-US" sz="2700">
                <a:solidFill>
                  <a:schemeClr val="dk1"/>
                </a:solidFill>
              </a:rPr>
              <a:t> Relations and Employment Board (FPSLREB).</a:t>
            </a:r>
            <a:endParaRPr sz="2700"/>
          </a:p>
          <a:p>
            <a:pPr marL="342900" lvl="0" indent="-311150" algn="l" rtl="0">
              <a:spcBef>
                <a:spcPts val="640"/>
              </a:spcBef>
              <a:spcAft>
                <a:spcPts val="0"/>
              </a:spcAft>
              <a:buClr>
                <a:schemeClr val="dk1"/>
              </a:buClr>
              <a:buSzPts val="2700"/>
              <a:buChar char="●"/>
            </a:pPr>
            <a:r>
              <a:rPr lang="en-US" sz="2700">
                <a:solidFill>
                  <a:schemeClr val="dk1"/>
                </a:solidFill>
              </a:rPr>
              <a:t>Human rights complaints and potential findings of systemic discrimination.</a:t>
            </a:r>
            <a:endParaRPr sz="2700"/>
          </a:p>
          <a:p>
            <a:pPr marL="342900" lvl="0" indent="-311150" algn="l" rtl="0">
              <a:spcBef>
                <a:spcPts val="640"/>
              </a:spcBef>
              <a:spcAft>
                <a:spcPts val="0"/>
              </a:spcAft>
              <a:buClr>
                <a:schemeClr val="dk1"/>
              </a:buClr>
              <a:buSzPts val="2700"/>
              <a:buChar char="●"/>
            </a:pPr>
            <a:r>
              <a:rPr lang="en-US" sz="2700">
                <a:solidFill>
                  <a:schemeClr val="dk1"/>
                </a:solidFill>
              </a:rPr>
              <a:t>Loss of confidence in GOC</a:t>
            </a:r>
            <a:r>
              <a:rPr lang="en-US" sz="2700"/>
              <a:t> </a:t>
            </a:r>
            <a:r>
              <a:rPr lang="en-US" sz="2700">
                <a:solidFill>
                  <a:schemeClr val="dk1"/>
                </a:solidFill>
              </a:rPr>
              <a:t>as an employer that </a:t>
            </a:r>
            <a:r>
              <a:rPr lang="en-US" sz="2700" err="1">
                <a:solidFill>
                  <a:schemeClr val="dk1"/>
                </a:solidFill>
              </a:rPr>
              <a:t>honours</a:t>
            </a:r>
            <a:r>
              <a:rPr lang="en-US" sz="2700">
                <a:solidFill>
                  <a:schemeClr val="dk1"/>
                </a:solidFill>
              </a:rPr>
              <a:t> employment equity and anti-racism commitments.</a:t>
            </a:r>
            <a:endParaRPr sz="2700"/>
          </a:p>
          <a:p>
            <a:pPr marL="342900" lvl="0" indent="-311150" algn="l" rtl="0">
              <a:spcBef>
                <a:spcPts val="640"/>
              </a:spcBef>
              <a:spcAft>
                <a:spcPts val="1200"/>
              </a:spcAft>
              <a:buClr>
                <a:schemeClr val="dk1"/>
              </a:buClr>
              <a:buSzPts val="2700"/>
              <a:buChar char="●"/>
            </a:pPr>
            <a:r>
              <a:rPr lang="en-US" sz="2700">
                <a:solidFill>
                  <a:schemeClr val="dk1"/>
                </a:solidFill>
              </a:rPr>
              <a:t>Increased potential for legal, financial and reputational risk for the</a:t>
            </a:r>
            <a:r>
              <a:rPr lang="en-US" sz="2700"/>
              <a:t> </a:t>
            </a:r>
            <a:r>
              <a:rPr lang="en-US" sz="2700">
                <a:solidFill>
                  <a:schemeClr val="dk1"/>
                </a:solidFill>
              </a:rPr>
              <a:t>departments</a:t>
            </a:r>
            <a:endParaRPr sz="2700">
              <a:solidFill>
                <a:schemeClr val="dk1"/>
              </a:solidFill>
            </a:endParaRPr>
          </a:p>
        </p:txBody>
      </p:sp>
      <p:sp>
        <p:nvSpPr>
          <p:cNvPr id="2" name="Slide Number Placeholder 1">
            <a:extLst>
              <a:ext uri="{FF2B5EF4-FFF2-40B4-BE49-F238E27FC236}">
                <a16:creationId xmlns:a16="http://schemas.microsoft.com/office/drawing/2014/main" id="{36AEBA1A-A6EA-D80D-117E-D7AEFF38B96D}"/>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617225" y="3086100"/>
            <a:ext cx="7877400" cy="1508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sz="4000" b="1" cap="none"/>
              <a:t>THE DATA CHALLENGE AND ATTAINMENT RATES</a:t>
            </a:r>
            <a:endParaRPr/>
          </a:p>
        </p:txBody>
      </p:sp>
      <p:sp>
        <p:nvSpPr>
          <p:cNvPr id="2" name="Slide Number Placeholder 1">
            <a:extLst>
              <a:ext uri="{FF2B5EF4-FFF2-40B4-BE49-F238E27FC236}">
                <a16:creationId xmlns:a16="http://schemas.microsoft.com/office/drawing/2014/main" id="{C5059799-B7C6-6BBD-D971-ED56CFBF6021}"/>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3600" b="1"/>
              <a:t>Objectives</a:t>
            </a:r>
          </a:p>
        </p:txBody>
      </p:sp>
      <p:sp>
        <p:nvSpPr>
          <p:cNvPr id="80" name="Google Shape;80;p2"/>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342900" lvl="0" indent="-298450" algn="l" rtl="0">
              <a:spcBef>
                <a:spcPts val="0"/>
              </a:spcBef>
              <a:spcAft>
                <a:spcPts val="0"/>
              </a:spcAft>
              <a:buSzPts val="2500"/>
              <a:buChar char="●"/>
            </a:pPr>
            <a:r>
              <a:rPr lang="en-CA" sz="2500">
                <a:solidFill>
                  <a:schemeClr val="dk1"/>
                </a:solidFill>
              </a:rPr>
              <a:t>Explore how Workforce Adjustment (WFA) and Selection of Employees for Retention or Lay Off (SERLO) decisions shape careers and organizational culture for racialized and Indigenous employees.</a:t>
            </a:r>
          </a:p>
          <a:p>
            <a:pPr marL="342900" lvl="0" indent="0" algn="l" rtl="0">
              <a:spcBef>
                <a:spcPts val="0"/>
              </a:spcBef>
              <a:spcAft>
                <a:spcPts val="0"/>
              </a:spcAft>
              <a:buNone/>
            </a:pPr>
            <a:endParaRPr lang="en-CA" sz="2500">
              <a:solidFill>
                <a:schemeClr val="dk1"/>
              </a:solidFill>
            </a:endParaRPr>
          </a:p>
          <a:p>
            <a:pPr marL="342900" lvl="0" indent="-298450" algn="l" rtl="0">
              <a:spcBef>
                <a:spcPts val="640"/>
              </a:spcBef>
              <a:spcAft>
                <a:spcPts val="0"/>
              </a:spcAft>
              <a:buSzPts val="2500"/>
              <a:buChar char="●"/>
            </a:pPr>
            <a:r>
              <a:rPr lang="en-CA" sz="2500">
                <a:solidFill>
                  <a:schemeClr val="dk1"/>
                </a:solidFill>
              </a:rPr>
              <a:t>Clarify legal obligations under the PSEA, PSER, Employment Equity Act and Canadian Human Rights Act and Common Law.</a:t>
            </a:r>
          </a:p>
          <a:p>
            <a:pPr marL="342900" lvl="0" indent="0" algn="l" rtl="0">
              <a:spcBef>
                <a:spcPts val="640"/>
              </a:spcBef>
              <a:spcAft>
                <a:spcPts val="0"/>
              </a:spcAft>
              <a:buNone/>
            </a:pPr>
            <a:endParaRPr lang="en-CA" sz="2500">
              <a:solidFill>
                <a:schemeClr val="dk1"/>
              </a:solidFill>
            </a:endParaRPr>
          </a:p>
          <a:p>
            <a:pPr marL="342900" lvl="0" indent="-298450" algn="l" rtl="0">
              <a:spcBef>
                <a:spcPts val="640"/>
              </a:spcBef>
              <a:spcAft>
                <a:spcPts val="1200"/>
              </a:spcAft>
              <a:buSzPts val="2500"/>
              <a:buChar char="●"/>
            </a:pPr>
            <a:r>
              <a:rPr lang="en-CA" sz="2500">
                <a:solidFill>
                  <a:schemeClr val="dk1"/>
                </a:solidFill>
              </a:rPr>
              <a:t>Identify practical safeguards for managers, HR advisors, executives, employee networks and unions.</a:t>
            </a:r>
          </a:p>
        </p:txBody>
      </p:sp>
      <p:sp>
        <p:nvSpPr>
          <p:cNvPr id="4" name="Slide Number Placeholder 3">
            <a:extLst>
              <a:ext uri="{FF2B5EF4-FFF2-40B4-BE49-F238E27FC236}">
                <a16:creationId xmlns:a16="http://schemas.microsoft.com/office/drawing/2014/main" id="{2B8F3278-5190-8984-DA4E-307F265CF4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149750" y="274650"/>
            <a:ext cx="85371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en-US" sz="3600" b="1">
                <a:solidFill>
                  <a:schemeClr val="dk1"/>
                </a:solidFill>
              </a:rPr>
              <a:t>Outdated Benchmarks = Built-In Bias</a:t>
            </a:r>
            <a:endParaRPr sz="3600" b="1"/>
          </a:p>
        </p:txBody>
      </p:sp>
      <p:sp>
        <p:nvSpPr>
          <p:cNvPr id="190" name="Google Shape;190;p16"/>
          <p:cNvSpPr txBox="1">
            <a:spLocks noGrp="1"/>
          </p:cNvSpPr>
          <p:nvPr>
            <p:ph type="body" idx="1"/>
          </p:nvPr>
        </p:nvSpPr>
        <p:spPr>
          <a:xfrm>
            <a:off x="457200" y="1600200"/>
            <a:ext cx="8478300" cy="5058000"/>
          </a:xfrm>
          <a:prstGeom prst="rect">
            <a:avLst/>
          </a:prstGeom>
          <a:noFill/>
          <a:ln>
            <a:noFill/>
          </a:ln>
        </p:spPr>
        <p:txBody>
          <a:bodyPr spcFirstLastPara="1" wrap="square" lIns="91425" tIns="45700" rIns="91425" bIns="45700" anchor="t" anchorCtr="0">
            <a:normAutofit/>
          </a:bodyPr>
          <a:lstStyle/>
          <a:p>
            <a:pPr marL="342900" lvl="0" indent="-323850" algn="l" rtl="0">
              <a:spcBef>
                <a:spcPts val="0"/>
              </a:spcBef>
              <a:spcAft>
                <a:spcPts val="0"/>
              </a:spcAft>
              <a:buSzPts val="2900"/>
              <a:buChar char="●"/>
            </a:pPr>
            <a:r>
              <a:rPr lang="en-US" sz="2900">
                <a:solidFill>
                  <a:schemeClr val="dk1"/>
                </a:solidFill>
              </a:rPr>
              <a:t>Current representation benchmarks are largely based on 2016/2021 Census Workforce Availability (WAE) tables.</a:t>
            </a:r>
            <a:endParaRPr sz="2900">
              <a:solidFill>
                <a:schemeClr val="dk1"/>
              </a:solidFill>
            </a:endParaRPr>
          </a:p>
          <a:p>
            <a:pPr marL="342900" lvl="0" indent="-323850" algn="l" rtl="0">
              <a:spcBef>
                <a:spcPts val="640"/>
              </a:spcBef>
              <a:spcAft>
                <a:spcPts val="0"/>
              </a:spcAft>
              <a:buSzPts val="2900"/>
              <a:buChar char="●"/>
            </a:pPr>
            <a:r>
              <a:rPr lang="en-US" sz="2900">
                <a:solidFill>
                  <a:schemeClr val="dk1"/>
                </a:solidFill>
              </a:rPr>
              <a:t>By 2025, these benchmarks understate real </a:t>
            </a:r>
            <a:r>
              <a:rPr lang="en-US" sz="2900" err="1">
                <a:solidFill>
                  <a:schemeClr val="dk1"/>
                </a:solidFill>
              </a:rPr>
              <a:t>labour</a:t>
            </a:r>
            <a:r>
              <a:rPr lang="en-US" sz="2900">
                <a:solidFill>
                  <a:schemeClr val="dk1"/>
                </a:solidFill>
              </a:rPr>
              <a:t> market availability for racialized and Indigenous employees.</a:t>
            </a:r>
            <a:endParaRPr sz="2900">
              <a:solidFill>
                <a:schemeClr val="dk1"/>
              </a:solidFill>
            </a:endParaRPr>
          </a:p>
          <a:p>
            <a:pPr marL="342900" lvl="0" indent="-323850" algn="l" rtl="0">
              <a:spcBef>
                <a:spcPts val="640"/>
              </a:spcBef>
              <a:spcAft>
                <a:spcPts val="1200"/>
              </a:spcAft>
              <a:buSzPts val="2900"/>
              <a:buChar char="●"/>
            </a:pPr>
            <a:r>
              <a:rPr lang="en-US" sz="2900">
                <a:solidFill>
                  <a:schemeClr val="dk1"/>
                </a:solidFill>
              </a:rPr>
              <a:t>Using only 2016 or 2021 values makes under-representation look smaller than it is and overstates progress.</a:t>
            </a:r>
            <a:endParaRPr sz="2900">
              <a:solidFill>
                <a:schemeClr val="dk1"/>
              </a:solidFill>
            </a:endParaRPr>
          </a:p>
        </p:txBody>
      </p:sp>
      <p:sp>
        <p:nvSpPr>
          <p:cNvPr id="2" name="Slide Number Placeholder 1">
            <a:extLst>
              <a:ext uri="{FF2B5EF4-FFF2-40B4-BE49-F238E27FC236}">
                <a16:creationId xmlns:a16="http://schemas.microsoft.com/office/drawing/2014/main" id="{3A77CE8C-E22D-8C8A-6B3B-E9D1F826D4D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b="1">
                <a:solidFill>
                  <a:schemeClr val="dk1"/>
                </a:solidFill>
              </a:rPr>
              <a:t>Example of the Data Gap</a:t>
            </a:r>
            <a:endParaRPr b="1"/>
          </a:p>
        </p:txBody>
      </p:sp>
      <p:sp>
        <p:nvSpPr>
          <p:cNvPr id="196" name="Google Shape;196;p17"/>
          <p:cNvSpPr txBox="1">
            <a:spLocks noGrp="1"/>
          </p:cNvSpPr>
          <p:nvPr>
            <p:ph type="body" idx="1"/>
          </p:nvPr>
        </p:nvSpPr>
        <p:spPr>
          <a:xfrm>
            <a:off x="137150" y="1600200"/>
            <a:ext cx="8780100" cy="4914900"/>
          </a:xfrm>
          <a:prstGeom prst="rect">
            <a:avLst/>
          </a:prstGeom>
          <a:noFill/>
          <a:ln>
            <a:noFill/>
          </a:ln>
        </p:spPr>
        <p:txBody>
          <a:bodyPr spcFirstLastPara="1" wrap="square" lIns="91425" tIns="45700" rIns="91425" bIns="45700" anchor="t" anchorCtr="0">
            <a:noAutofit/>
          </a:bodyPr>
          <a:lstStyle/>
          <a:p>
            <a:pPr marL="342900" lvl="0" indent="-311150" algn="l" rtl="0">
              <a:lnSpc>
                <a:spcPct val="105000"/>
              </a:lnSpc>
              <a:spcBef>
                <a:spcPts val="0"/>
              </a:spcBef>
              <a:spcAft>
                <a:spcPts val="0"/>
              </a:spcAft>
              <a:buClr>
                <a:schemeClr val="dk1"/>
              </a:buClr>
              <a:buSzPts val="2700"/>
              <a:buChar char="●"/>
            </a:pPr>
            <a:r>
              <a:rPr lang="en-US" sz="2700">
                <a:solidFill>
                  <a:schemeClr val="dk1"/>
                </a:solidFill>
              </a:rPr>
              <a:t>Static 2021 target for a group: 15%.</a:t>
            </a:r>
            <a:endParaRPr sz="2700">
              <a:solidFill>
                <a:schemeClr val="dk1"/>
              </a:solidFill>
            </a:endParaRPr>
          </a:p>
          <a:p>
            <a:pPr marL="342900" lvl="0" indent="0" algn="l" rtl="0">
              <a:lnSpc>
                <a:spcPct val="105000"/>
              </a:lnSpc>
              <a:spcBef>
                <a:spcPts val="0"/>
              </a:spcBef>
              <a:spcAft>
                <a:spcPts val="0"/>
              </a:spcAft>
              <a:buNone/>
            </a:pPr>
            <a:endParaRPr sz="2700"/>
          </a:p>
          <a:p>
            <a:pPr marL="342900" lvl="0" indent="-311150" algn="l" rtl="0">
              <a:lnSpc>
                <a:spcPct val="105000"/>
              </a:lnSpc>
              <a:spcBef>
                <a:spcPts val="640"/>
              </a:spcBef>
              <a:spcAft>
                <a:spcPts val="0"/>
              </a:spcAft>
              <a:buClr>
                <a:schemeClr val="dk1"/>
              </a:buClr>
              <a:buSzPts val="2700"/>
              <a:buChar char="●"/>
            </a:pPr>
            <a:r>
              <a:rPr lang="en-US" sz="2700">
                <a:solidFill>
                  <a:schemeClr val="dk1"/>
                </a:solidFill>
              </a:rPr>
              <a:t>Real 2025 availability, based on growth: closer to </a:t>
            </a:r>
            <a:r>
              <a:rPr lang="en-US" sz="2700" b="1">
                <a:solidFill>
                  <a:schemeClr val="dk1"/>
                </a:solidFill>
              </a:rPr>
              <a:t>22% for </a:t>
            </a:r>
            <a:r>
              <a:rPr lang="en-US" sz="2700" b="1">
                <a:solidFill>
                  <a:schemeClr val="tx1"/>
                </a:solidFill>
              </a:rPr>
              <a:t>racialized and Indigenous groups</a:t>
            </a:r>
            <a:r>
              <a:rPr lang="en-US" sz="2700">
                <a:solidFill>
                  <a:schemeClr val="tx1"/>
                </a:solidFill>
              </a:rPr>
              <a:t>.</a:t>
            </a:r>
          </a:p>
          <a:p>
            <a:pPr marL="342900" lvl="0" indent="0" algn="l" rtl="0">
              <a:lnSpc>
                <a:spcPct val="105000"/>
              </a:lnSpc>
              <a:spcBef>
                <a:spcPts val="640"/>
              </a:spcBef>
              <a:spcAft>
                <a:spcPts val="0"/>
              </a:spcAft>
              <a:buNone/>
            </a:pPr>
            <a:endParaRPr sz="2700"/>
          </a:p>
          <a:p>
            <a:pPr marL="342900" lvl="0" indent="-311150" algn="l" rtl="0">
              <a:lnSpc>
                <a:spcPct val="105000"/>
              </a:lnSpc>
              <a:spcBef>
                <a:spcPts val="640"/>
              </a:spcBef>
              <a:spcAft>
                <a:spcPts val="0"/>
              </a:spcAft>
              <a:buClr>
                <a:schemeClr val="dk1"/>
              </a:buClr>
              <a:buSzPts val="2700"/>
              <a:buChar char="●"/>
            </a:pPr>
            <a:r>
              <a:rPr lang="en-US" sz="2700">
                <a:solidFill>
                  <a:schemeClr val="dk1"/>
                </a:solidFill>
              </a:rPr>
              <a:t>If we treat 16–17% as “good enough” because it exceeds 15%, we mask real under-representation.</a:t>
            </a:r>
            <a:endParaRPr sz="2700"/>
          </a:p>
          <a:p>
            <a:pPr marL="342900" lvl="0" indent="0" algn="ctr" rtl="0">
              <a:lnSpc>
                <a:spcPct val="105000"/>
              </a:lnSpc>
              <a:spcBef>
                <a:spcPts val="640"/>
              </a:spcBef>
              <a:spcAft>
                <a:spcPts val="0"/>
              </a:spcAft>
              <a:buNone/>
            </a:pPr>
            <a:endParaRPr sz="2700" b="1">
              <a:solidFill>
                <a:schemeClr val="dk1"/>
              </a:solidFill>
            </a:endParaRPr>
          </a:p>
          <a:p>
            <a:pPr marL="342900" lvl="0" indent="0" algn="ctr" rtl="0">
              <a:lnSpc>
                <a:spcPct val="105000"/>
              </a:lnSpc>
              <a:spcBef>
                <a:spcPts val="1200"/>
              </a:spcBef>
              <a:spcAft>
                <a:spcPts val="1200"/>
              </a:spcAft>
              <a:buNone/>
            </a:pPr>
            <a:r>
              <a:rPr lang="en-US" sz="2700" b="1">
                <a:solidFill>
                  <a:schemeClr val="dk1"/>
                </a:solidFill>
              </a:rPr>
              <a:t>Result: </a:t>
            </a:r>
            <a:r>
              <a:rPr lang="en-US" sz="2700">
                <a:solidFill>
                  <a:schemeClr val="dk1"/>
                </a:solidFill>
              </a:rPr>
              <a:t>systemic bias embedded into SERLO planning and decisions.</a:t>
            </a:r>
            <a:endParaRPr sz="2700"/>
          </a:p>
        </p:txBody>
      </p:sp>
      <p:sp>
        <p:nvSpPr>
          <p:cNvPr id="2" name="Slide Number Placeholder 1">
            <a:extLst>
              <a:ext uri="{FF2B5EF4-FFF2-40B4-BE49-F238E27FC236}">
                <a16:creationId xmlns:a16="http://schemas.microsoft.com/office/drawing/2014/main" id="{F536022D-8C7D-C3E7-DEBE-1BB666C10197}"/>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a4238eedea_0_4"/>
          <p:cNvSpPr txBox="1">
            <a:spLocks noGrp="1"/>
          </p:cNvSpPr>
          <p:nvPr>
            <p:ph type="title"/>
          </p:nvPr>
        </p:nvSpPr>
        <p:spPr>
          <a:xfrm>
            <a:off x="280513" y="94015"/>
            <a:ext cx="8526300" cy="98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600" b="1">
                <a:solidFill>
                  <a:srgbClr val="000000"/>
                </a:solidFill>
                <a:latin typeface="Arial"/>
                <a:ea typeface="Arial"/>
                <a:cs typeface="Arial"/>
                <a:sym typeface="Arial"/>
              </a:rPr>
              <a:t>Why we are focusing on </a:t>
            </a:r>
            <a:endParaRPr sz="2600" b="1">
              <a:solidFill>
                <a:srgbClr val="000000"/>
              </a:solidFill>
              <a:latin typeface="Arial"/>
              <a:ea typeface="Arial"/>
              <a:cs typeface="Arial"/>
              <a:sym typeface="Arial"/>
            </a:endParaRPr>
          </a:p>
          <a:p>
            <a:pPr marL="0" lvl="0" indent="0" algn="l" rtl="0">
              <a:spcBef>
                <a:spcPts val="0"/>
              </a:spcBef>
              <a:spcAft>
                <a:spcPts val="0"/>
              </a:spcAft>
              <a:buNone/>
            </a:pPr>
            <a:r>
              <a:rPr lang="en-US" sz="2600" b="1">
                <a:solidFill>
                  <a:srgbClr val="000000"/>
                </a:solidFill>
                <a:latin typeface="Arial"/>
                <a:ea typeface="Arial"/>
                <a:cs typeface="Arial"/>
                <a:sym typeface="Arial"/>
              </a:rPr>
              <a:t>racialized and Indigenous employees?</a:t>
            </a:r>
            <a:endParaRPr sz="2600" b="1"/>
          </a:p>
        </p:txBody>
      </p:sp>
      <p:pic>
        <p:nvPicPr>
          <p:cNvPr id="202" name="Google Shape;202;g3a4238eedea_0_4" descr="Graph showing heights versus age, showing a growing phase and a plateau phase starting around age 18."/>
          <p:cNvPicPr preferRelativeResize="0"/>
          <p:nvPr/>
        </p:nvPicPr>
        <p:blipFill>
          <a:blip r:embed="rId3">
            <a:alphaModFix/>
          </a:blip>
          <a:stretch>
            <a:fillRect/>
          </a:stretch>
        </p:blipFill>
        <p:spPr>
          <a:xfrm>
            <a:off x="152400" y="1064938"/>
            <a:ext cx="8782523" cy="5464200"/>
          </a:xfrm>
          <a:prstGeom prst="rect">
            <a:avLst/>
          </a:prstGeom>
          <a:noFill/>
          <a:ln>
            <a:noFill/>
          </a:ln>
        </p:spPr>
      </p:pic>
      <p:sp>
        <p:nvSpPr>
          <p:cNvPr id="2" name="Slide Number Placeholder 1">
            <a:extLst>
              <a:ext uri="{FF2B5EF4-FFF2-40B4-BE49-F238E27FC236}">
                <a16:creationId xmlns:a16="http://schemas.microsoft.com/office/drawing/2014/main" id="{B92654AA-AE91-63DF-7E91-0F1576F8B8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17FEBA0A-16AF-7E28-DF5B-C5761FA350D6}"/>
            </a:ext>
          </a:extLst>
        </p:cNvPr>
        <p:cNvGrpSpPr/>
        <p:nvPr/>
      </p:nvGrpSpPr>
      <p:grpSpPr>
        <a:xfrm>
          <a:off x="0" y="0"/>
          <a:ext cx="0" cy="0"/>
          <a:chOff x="0" y="0"/>
          <a:chExt cx="0" cy="0"/>
        </a:xfrm>
      </p:grpSpPr>
      <p:sp>
        <p:nvSpPr>
          <p:cNvPr id="201" name="Google Shape;201;g3a4238eedea_0_4">
            <a:extLst>
              <a:ext uri="{FF2B5EF4-FFF2-40B4-BE49-F238E27FC236}">
                <a16:creationId xmlns:a16="http://schemas.microsoft.com/office/drawing/2014/main" id="{8304EA67-335D-84D5-93D1-C4475B576F5C}"/>
              </a:ext>
            </a:extLst>
          </p:cNvPr>
          <p:cNvSpPr txBox="1">
            <a:spLocks noGrp="1"/>
          </p:cNvSpPr>
          <p:nvPr>
            <p:ph type="title"/>
          </p:nvPr>
        </p:nvSpPr>
        <p:spPr>
          <a:xfrm>
            <a:off x="311700" y="65591"/>
            <a:ext cx="8520600" cy="763500"/>
          </a:xfrm>
        </p:spPr>
        <p:txBody>
          <a:bodyPr spcFirstLastPara="1" wrap="square" lIns="91425" tIns="91425" rIns="91425" bIns="91425" anchor="t" anchorCtr="0">
            <a:noAutofit/>
          </a:bodyPr>
          <a:lstStyle/>
          <a:p>
            <a:pPr lvl="0"/>
            <a:r>
              <a:rPr lang="en-CA" sz="2600">
                <a:sym typeface="Arial"/>
              </a:rPr>
              <a:t>Why we are focusing on </a:t>
            </a:r>
          </a:p>
          <a:p>
            <a:pPr lvl="0"/>
            <a:r>
              <a:rPr lang="en-CA" sz="2600">
                <a:sym typeface="Arial"/>
              </a:rPr>
              <a:t>racialized and Indigenous employees?</a:t>
            </a:r>
            <a:endParaRPr lang="en-CA" sz="2600"/>
          </a:p>
        </p:txBody>
      </p:sp>
      <p:sp>
        <p:nvSpPr>
          <p:cNvPr id="15" name="Text Placeholder 14">
            <a:extLst>
              <a:ext uri="{FF2B5EF4-FFF2-40B4-BE49-F238E27FC236}">
                <a16:creationId xmlns:a16="http://schemas.microsoft.com/office/drawing/2014/main" id="{D42B0939-EAA1-6874-66A6-104CEFA5D5E0}"/>
              </a:ext>
            </a:extLst>
          </p:cNvPr>
          <p:cNvSpPr>
            <a:spLocks noGrp="1"/>
          </p:cNvSpPr>
          <p:nvPr>
            <p:ph type="body" idx="1"/>
          </p:nvPr>
        </p:nvSpPr>
        <p:spPr>
          <a:xfrm>
            <a:off x="311700" y="1151400"/>
            <a:ext cx="2263059" cy="4555200"/>
          </a:xfrm>
          <a:solidFill>
            <a:srgbClr val="FBE3D6"/>
          </a:solidFill>
        </p:spPr>
        <p:txBody>
          <a:bodyPr>
            <a:normAutofit lnSpcReduction="10000"/>
          </a:bodyPr>
          <a:lstStyle/>
          <a:p>
            <a:pPr marL="114300" indent="0">
              <a:buNone/>
            </a:pPr>
            <a:r>
              <a:rPr lang="fr-CA"/>
              <a:t>If </a:t>
            </a:r>
            <a:r>
              <a:rPr lang="fr-CA" err="1"/>
              <a:t>heights</a:t>
            </a:r>
            <a:r>
              <a:rPr lang="fr-CA"/>
              <a:t> are </a:t>
            </a:r>
            <a:r>
              <a:rPr lang="fr-CA" err="1"/>
              <a:t>being</a:t>
            </a:r>
            <a:r>
              <a:rPr lang="fr-CA"/>
              <a:t> </a:t>
            </a:r>
            <a:r>
              <a:rPr lang="fr-CA" err="1"/>
              <a:t>recorded</a:t>
            </a:r>
            <a:r>
              <a:rPr lang="fr-CA"/>
              <a:t> in the </a:t>
            </a:r>
            <a:r>
              <a:rPr lang="fr-CA" err="1"/>
              <a:t>Census</a:t>
            </a:r>
            <a:r>
              <a:rPr lang="fr-CA"/>
              <a:t>, </a:t>
            </a:r>
            <a:r>
              <a:rPr lang="fr-CA" err="1"/>
              <a:t>using</a:t>
            </a:r>
            <a:r>
              <a:rPr lang="fr-CA"/>
              <a:t> </a:t>
            </a:r>
            <a:r>
              <a:rPr lang="fr-CA" err="1"/>
              <a:t>older</a:t>
            </a:r>
            <a:r>
              <a:rPr lang="fr-CA"/>
              <a:t> data for </a:t>
            </a:r>
            <a:r>
              <a:rPr lang="fr-CA" err="1"/>
              <a:t>estimating</a:t>
            </a:r>
            <a:r>
              <a:rPr lang="fr-CA"/>
              <a:t> </a:t>
            </a:r>
            <a:r>
              <a:rPr lang="fr-CA" err="1"/>
              <a:t>heights</a:t>
            </a:r>
            <a:r>
              <a:rPr lang="fr-CA"/>
              <a:t> </a:t>
            </a:r>
            <a:r>
              <a:rPr lang="fr-CA" err="1"/>
              <a:t>introduces</a:t>
            </a:r>
            <a:r>
              <a:rPr lang="fr-CA"/>
              <a:t> </a:t>
            </a:r>
            <a:r>
              <a:rPr lang="fr-CA" err="1"/>
              <a:t>errors</a:t>
            </a:r>
            <a:r>
              <a:rPr lang="fr-CA"/>
              <a:t> for the </a:t>
            </a:r>
            <a:r>
              <a:rPr lang="fr-CA" b="1" err="1"/>
              <a:t>growing</a:t>
            </a:r>
            <a:r>
              <a:rPr lang="fr-CA" b="1"/>
              <a:t> </a:t>
            </a:r>
            <a:r>
              <a:rPr lang="fr-CA"/>
              <a:t>phase but not for the </a:t>
            </a:r>
            <a:r>
              <a:rPr lang="fr-CA" b="1"/>
              <a:t>plateau.</a:t>
            </a:r>
          </a:p>
          <a:p>
            <a:pPr marL="114300" indent="0">
              <a:buNone/>
            </a:pPr>
            <a:endParaRPr lang="fr-CA"/>
          </a:p>
          <a:p>
            <a:pPr marL="114300" indent="0">
              <a:buNone/>
            </a:pPr>
            <a:r>
              <a:rPr lang="fr-CA"/>
              <a:t>Let us assume </a:t>
            </a:r>
            <a:r>
              <a:rPr lang="fr-CA" err="1"/>
              <a:t>that</a:t>
            </a:r>
            <a:r>
              <a:rPr lang="fr-CA"/>
              <a:t> the Canadian </a:t>
            </a:r>
            <a:r>
              <a:rPr lang="fr-CA" err="1"/>
              <a:t>Census</a:t>
            </a:r>
            <a:r>
              <a:rPr lang="fr-CA"/>
              <a:t> records </a:t>
            </a:r>
            <a:r>
              <a:rPr lang="fr-CA" err="1"/>
              <a:t>heights</a:t>
            </a:r>
            <a:r>
              <a:rPr lang="fr-CA"/>
              <a:t> and </a:t>
            </a:r>
            <a:r>
              <a:rPr lang="fr-CA" err="1"/>
              <a:t>age</a:t>
            </a:r>
            <a:r>
              <a:rPr lang="fr-CA"/>
              <a:t>.</a:t>
            </a:r>
          </a:p>
          <a:p>
            <a:pPr marL="114300" indent="0">
              <a:buNone/>
            </a:pPr>
            <a:endParaRPr lang="fr-CA"/>
          </a:p>
          <a:p>
            <a:pPr marL="114300" indent="0">
              <a:buNone/>
            </a:pPr>
            <a:endParaRPr lang="en-CA"/>
          </a:p>
        </p:txBody>
      </p:sp>
      <p:sp>
        <p:nvSpPr>
          <p:cNvPr id="2" name="Slide Number Placeholder 1">
            <a:extLst>
              <a:ext uri="{FF2B5EF4-FFF2-40B4-BE49-F238E27FC236}">
                <a16:creationId xmlns:a16="http://schemas.microsoft.com/office/drawing/2014/main" id="{81C7F890-8934-E2FC-1E05-F88E06607EE7}"/>
              </a:ext>
            </a:extLst>
          </p:cNvPr>
          <p:cNvSpPr>
            <a:spLocks noGrp="1"/>
          </p:cNvSpPr>
          <p:nvPr>
            <p:ph type="sldNum" idx="12"/>
          </p:nvPr>
        </p:nvSpPr>
        <p:spPr/>
        <p:txBody>
          <a:bodyPr>
            <a:normAutofit/>
          </a:bodyPr>
          <a:lstStyle/>
          <a:p>
            <a:pPr lvl="0"/>
            <a:fld id="{00000000-1234-1234-1234-123412341234}" type="slidenum">
              <a:rPr lang="en-US" smtClean="0"/>
              <a:pPr lvl="0"/>
              <a:t>23</a:t>
            </a:fld>
            <a:endParaRPr lang="en-US"/>
          </a:p>
        </p:txBody>
      </p:sp>
      <p:pic>
        <p:nvPicPr>
          <p:cNvPr id="202" name="Google Shape;202;g3a4238eedea_0_4" descr="Graph showing heights versus age, showing a growing phase and a plateau phase starting around age 18.">
            <a:extLst>
              <a:ext uri="{FF2B5EF4-FFF2-40B4-BE49-F238E27FC236}">
                <a16:creationId xmlns:a16="http://schemas.microsoft.com/office/drawing/2014/main" id="{751640D4-0BC7-C3F3-A4F7-06AE77152D2D}"/>
              </a:ext>
            </a:extLst>
          </p:cNvPr>
          <p:cNvPicPr preferRelativeResize="0"/>
          <p:nvPr/>
        </p:nvPicPr>
        <p:blipFill>
          <a:blip r:embed="rId3">
            <a:alphaModFix/>
          </a:blip>
          <a:srcRect l="30595" t="11609"/>
          <a:stretch>
            <a:fillRect/>
          </a:stretch>
        </p:blipFill>
        <p:spPr>
          <a:xfrm>
            <a:off x="2736830" y="1399319"/>
            <a:ext cx="6095470" cy="4829828"/>
          </a:xfrm>
          <a:prstGeom prst="rect">
            <a:avLst/>
          </a:prstGeom>
          <a:noFill/>
          <a:ln>
            <a:noFill/>
          </a:ln>
        </p:spPr>
      </p:pic>
    </p:spTree>
    <p:extLst>
      <p:ext uri="{BB962C8B-B14F-4D97-AF65-F5344CB8AC3E}">
        <p14:creationId xmlns:p14="http://schemas.microsoft.com/office/powerpoint/2010/main" val="56716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a4238eedea_0_135"/>
          <p:cNvSpPr txBox="1">
            <a:spLocks noGrp="1"/>
          </p:cNvSpPr>
          <p:nvPr>
            <p:ph type="ctrTitle"/>
          </p:nvPr>
        </p:nvSpPr>
        <p:spPr>
          <a:xfrm>
            <a:off x="311708" y="992767"/>
            <a:ext cx="8520600" cy="2736900"/>
          </a:xfrm>
          <a:noFill/>
          <a:ln>
            <a:noFill/>
          </a:ln>
        </p:spPr>
        <p:txBody>
          <a:bodyPr spcFirstLastPara="1" wrap="square" lIns="91425" tIns="45700" rIns="91425" bIns="45700" anchor="b" anchorCtr="0">
            <a:normAutofit/>
          </a:bodyPr>
          <a:lstStyle/>
          <a:p>
            <a:pPr lvl="0"/>
            <a:r>
              <a:rPr lang="en-US"/>
              <a:t>Attainment Rate vs. Gap</a:t>
            </a:r>
          </a:p>
        </p:txBody>
      </p:sp>
      <p:sp>
        <p:nvSpPr>
          <p:cNvPr id="5" name="Subtitle 4">
            <a:extLst>
              <a:ext uri="{FF2B5EF4-FFF2-40B4-BE49-F238E27FC236}">
                <a16:creationId xmlns:a16="http://schemas.microsoft.com/office/drawing/2014/main" id="{A9C53D55-8D41-289F-5470-338CF59D7D4E}"/>
              </a:ext>
            </a:extLst>
          </p:cNvPr>
          <p:cNvSpPr>
            <a:spLocks noGrp="1"/>
          </p:cNvSpPr>
          <p:nvPr>
            <p:ph type="subTitle" idx="1"/>
          </p:nvPr>
        </p:nvSpPr>
        <p:spPr/>
        <p:txBody>
          <a:bodyPr/>
          <a:lstStyle/>
          <a:p>
            <a:endParaRPr lang="en-CA"/>
          </a:p>
        </p:txBody>
      </p:sp>
      <p:sp>
        <p:nvSpPr>
          <p:cNvPr id="2" name="Slide Number Placeholder 1">
            <a:extLst>
              <a:ext uri="{FF2B5EF4-FFF2-40B4-BE49-F238E27FC236}">
                <a16:creationId xmlns:a16="http://schemas.microsoft.com/office/drawing/2014/main" id="{7CC8C5CE-35D2-19B4-3A29-4EEA0BB7DE5B}"/>
              </a:ext>
            </a:extLst>
          </p:cNvPr>
          <p:cNvSpPr>
            <a:spLocks noGrp="1"/>
          </p:cNvSpPr>
          <p:nvPr>
            <p:ph type="sldNum" idx="12"/>
          </p:nvPr>
        </p:nvSpPr>
        <p:spPr>
          <a:xfrm>
            <a:off x="8472488" y="6394700"/>
            <a:ext cx="549275" cy="523875"/>
          </a:xfrm>
        </p:spPr>
        <p:txBody>
          <a:bodyPr/>
          <a:lstStyle/>
          <a:p>
            <a:pPr lvl="0"/>
            <a:fld id="{00000000-1234-1234-1234-123412341234}" type="slidenum">
              <a:rPr lang="en-US" smtClean="0"/>
              <a:pPr lvl="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457200" y="274638"/>
            <a:ext cx="8229600" cy="1143000"/>
          </a:xfrm>
          <a:noFill/>
          <a:ln>
            <a:noFill/>
          </a:ln>
        </p:spPr>
        <p:txBody>
          <a:bodyPr spcFirstLastPara="1" wrap="square" lIns="91425" tIns="45700" rIns="91425" bIns="45700" anchor="ctr" anchorCtr="0">
            <a:normAutofit/>
          </a:bodyPr>
          <a:lstStyle/>
          <a:p>
            <a:pPr lvl="0" algn="l"/>
            <a:r>
              <a:rPr lang="en-US" sz="3600"/>
              <a:t>Why Use Attainment Rates?</a:t>
            </a:r>
          </a:p>
        </p:txBody>
      </p:sp>
      <p:sp>
        <p:nvSpPr>
          <p:cNvPr id="214" name="Google Shape;214;p18"/>
          <p:cNvSpPr txBox="1">
            <a:spLocks noGrp="1"/>
          </p:cNvSpPr>
          <p:nvPr>
            <p:ph type="body" idx="1"/>
          </p:nvPr>
        </p:nvSpPr>
        <p:spPr>
          <a:xfrm>
            <a:off x="457200" y="1600200"/>
            <a:ext cx="8229600" cy="4526100"/>
          </a:xfrm>
          <a:noFill/>
          <a:ln>
            <a:noFill/>
          </a:ln>
        </p:spPr>
        <p:txBody>
          <a:bodyPr spcFirstLastPara="1" wrap="square" lIns="91425" tIns="45700" rIns="91425" bIns="45700" anchor="t" anchorCtr="0">
            <a:normAutofit/>
          </a:bodyPr>
          <a:lstStyle/>
          <a:p>
            <a:pPr lvl="0">
              <a:spcBef>
                <a:spcPts val="1000"/>
              </a:spcBef>
            </a:pPr>
            <a:r>
              <a:rPr lang="en-CA" sz="2400">
                <a:solidFill>
                  <a:schemeClr val="tx1"/>
                </a:solidFill>
                <a:sym typeface="Calibri"/>
              </a:rPr>
              <a:t>Underrepresentation is a fundamental measure to consider in SERLO for any work unit.</a:t>
            </a:r>
            <a:endParaRPr lang="en-CA" sz="2400">
              <a:solidFill>
                <a:schemeClr val="tx1"/>
              </a:solidFill>
            </a:endParaRPr>
          </a:p>
          <a:p>
            <a:pPr lvl="0">
              <a:spcBef>
                <a:spcPts val="1000"/>
              </a:spcBef>
            </a:pPr>
            <a:r>
              <a:rPr lang="en-CA" sz="2400">
                <a:solidFill>
                  <a:schemeClr val="tx1"/>
                </a:solidFill>
                <a:sym typeface="Calibri"/>
              </a:rPr>
              <a:t>Attainment Rates (AR), not raw representation gaps, should be used to compare EE groups.</a:t>
            </a:r>
            <a:endParaRPr lang="en-CA" sz="2400">
              <a:solidFill>
                <a:schemeClr val="tx1"/>
              </a:solidFill>
            </a:endParaRPr>
          </a:p>
          <a:p>
            <a:pPr lvl="0">
              <a:spcBef>
                <a:spcPts val="1000"/>
              </a:spcBef>
            </a:pPr>
            <a:r>
              <a:rPr lang="en-CA" sz="2400">
                <a:solidFill>
                  <a:schemeClr val="tx1"/>
                </a:solidFill>
                <a:sym typeface="Calibri"/>
              </a:rPr>
              <a:t>Attainment Rate = (Representation ÷ Workforce Availability) × 100.</a:t>
            </a:r>
            <a:endParaRPr lang="en-CA" sz="2400">
              <a:solidFill>
                <a:schemeClr val="tx1"/>
              </a:solidFill>
            </a:endParaRPr>
          </a:p>
          <a:p>
            <a:pPr lvl="0">
              <a:spcBef>
                <a:spcPts val="1000"/>
              </a:spcBef>
            </a:pPr>
            <a:r>
              <a:rPr lang="en-CA" sz="2400">
                <a:solidFill>
                  <a:schemeClr val="tx1"/>
                </a:solidFill>
                <a:sym typeface="Calibri"/>
              </a:rPr>
              <a:t>AR values provide a true measure of proportional representation, account for labour market differences and highlight systemic barriers more accurately</a:t>
            </a:r>
            <a:r>
              <a:rPr lang="en-CA" sz="2400">
                <a:sym typeface="Calibri"/>
              </a:rPr>
              <a:t>.</a:t>
            </a:r>
            <a:endParaRPr lang="en-CA" sz="2400"/>
          </a:p>
        </p:txBody>
      </p:sp>
      <p:sp>
        <p:nvSpPr>
          <p:cNvPr id="2" name="Slide Number Placeholder 1">
            <a:extLst>
              <a:ext uri="{FF2B5EF4-FFF2-40B4-BE49-F238E27FC236}">
                <a16:creationId xmlns:a16="http://schemas.microsoft.com/office/drawing/2014/main" id="{F589FBC9-4EA7-D078-73E1-94F2D9862456}"/>
              </a:ext>
            </a:extLst>
          </p:cNvPr>
          <p:cNvSpPr>
            <a:spLocks noGrp="1"/>
          </p:cNvSpPr>
          <p:nvPr>
            <p:ph type="sldNum" idx="12"/>
          </p:nvPr>
        </p:nvSpPr>
        <p:spPr>
          <a:xfrm>
            <a:off x="6941390" y="6475659"/>
            <a:ext cx="2133600" cy="365100"/>
          </a:xfrm>
        </p:spPr>
        <p:txBody>
          <a:bodyPr>
            <a:normAutofit lnSpcReduction="10000"/>
          </a:bodyPr>
          <a:lstStyle/>
          <a:p>
            <a:pPr lvl="0"/>
            <a:fld id="{00000000-1234-1234-1234-123412341234}" type="slidenum">
              <a:rPr lang="en-US" smtClean="0"/>
              <a:pPr lvl="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a4238eedea_0_175"/>
          <p:cNvSpPr txBox="1"/>
          <p:nvPr/>
        </p:nvSpPr>
        <p:spPr>
          <a:xfrm>
            <a:off x="4357511" y="394324"/>
            <a:ext cx="4664014" cy="1600398"/>
          </a:xfrm>
          <a:prstGeom prst="rect">
            <a:avLst/>
          </a:prstGeom>
          <a:solidFill>
            <a:srgbClr val="FAE2D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chemeClr val="dk1"/>
                </a:solidFill>
                <a:latin typeface="Arial"/>
                <a:ea typeface="Arial"/>
                <a:cs typeface="Arial"/>
                <a:sym typeface="Arial"/>
              </a:rPr>
              <a:t>G</a:t>
            </a:r>
            <a:r>
              <a:rPr lang="en-US" sz="1600" b="1">
                <a:solidFill>
                  <a:schemeClr val="dk1"/>
                </a:solidFill>
                <a:latin typeface="Arial"/>
                <a:ea typeface="Arial"/>
                <a:cs typeface="Arial"/>
                <a:sym typeface="Arial"/>
              </a:rPr>
              <a:t>roup 1</a:t>
            </a:r>
            <a:endParaRPr sz="1800"/>
          </a:p>
          <a:p>
            <a:pPr marL="0" marR="0" lvl="0" indent="0" algn="l" rtl="0">
              <a:spcBef>
                <a:spcPts val="0"/>
              </a:spcBef>
              <a:spcAft>
                <a:spcPts val="0"/>
              </a:spcAft>
              <a:buNone/>
            </a:pPr>
            <a:r>
              <a:rPr lang="en-US" sz="1600">
                <a:solidFill>
                  <a:schemeClr val="dk1"/>
                </a:solidFill>
                <a:latin typeface="Arial"/>
                <a:ea typeface="Arial"/>
                <a:cs typeface="Arial"/>
                <a:sym typeface="Arial"/>
              </a:rPr>
              <a:t>Seat Capacity = 10;  Occupied seats = 0</a:t>
            </a:r>
            <a:endParaRPr sz="1800"/>
          </a:p>
          <a:p>
            <a:pPr marL="0" marR="0" lvl="0" indent="0" algn="l" rtl="0">
              <a:spcBef>
                <a:spcPts val="0"/>
              </a:spcBef>
              <a:spcAft>
                <a:spcPts val="0"/>
              </a:spcAft>
              <a:buNone/>
            </a:pPr>
            <a:r>
              <a:rPr lang="en-US" sz="1600">
                <a:solidFill>
                  <a:schemeClr val="dk1"/>
                </a:solidFill>
                <a:highlight>
                  <a:srgbClr val="FFFF00"/>
                </a:highlight>
                <a:latin typeface="Arial"/>
                <a:ea typeface="Arial"/>
                <a:cs typeface="Arial"/>
                <a:sym typeface="Arial"/>
              </a:rPr>
              <a:t>Empty seats = Gap = 10</a:t>
            </a:r>
            <a:endParaRPr sz="1800"/>
          </a:p>
          <a:p>
            <a:pPr marL="0" marR="0" lvl="0" indent="0" algn="l" rtl="0">
              <a:spcBef>
                <a:spcPts val="0"/>
              </a:spcBef>
              <a:spcAft>
                <a:spcPts val="0"/>
              </a:spcAft>
              <a:buNone/>
            </a:pPr>
            <a:r>
              <a:rPr lang="en-US" sz="1600" b="1">
                <a:solidFill>
                  <a:schemeClr val="dk1"/>
                </a:solidFill>
                <a:latin typeface="Arial"/>
                <a:ea typeface="Arial"/>
                <a:cs typeface="Arial"/>
                <a:sym typeface="Arial"/>
              </a:rPr>
              <a:t>Occupancy rate = Attainment Rate</a:t>
            </a:r>
            <a:endParaRPr sz="1800"/>
          </a:p>
          <a:p>
            <a:pPr marL="0" marR="0" lvl="0" indent="0" algn="l" rtl="0">
              <a:spcBef>
                <a:spcPts val="0"/>
              </a:spcBef>
              <a:spcAft>
                <a:spcPts val="0"/>
              </a:spcAft>
              <a:buNone/>
            </a:pPr>
            <a:r>
              <a:rPr lang="en-US" sz="1600">
                <a:solidFill>
                  <a:schemeClr val="dk1"/>
                </a:solidFill>
                <a:latin typeface="Arial"/>
                <a:ea typeface="Arial"/>
                <a:cs typeface="Arial"/>
                <a:sym typeface="Arial"/>
              </a:rPr>
              <a:t>Attainment Rate = (Occupied /Capacity) x 100% </a:t>
            </a:r>
            <a:endParaRPr sz="1800"/>
          </a:p>
          <a:p>
            <a:pPr marL="0" marR="0" lvl="0" indent="0" algn="l" rtl="0">
              <a:spcBef>
                <a:spcPts val="0"/>
              </a:spcBef>
              <a:spcAft>
                <a:spcPts val="0"/>
              </a:spcAft>
              <a:buNone/>
            </a:pPr>
            <a:r>
              <a:rPr lang="en-US" sz="1600">
                <a:solidFill>
                  <a:schemeClr val="dk1"/>
                </a:solidFill>
                <a:highlight>
                  <a:srgbClr val="FFFF00"/>
                </a:highlight>
                <a:latin typeface="Arial"/>
                <a:ea typeface="Arial"/>
                <a:cs typeface="Arial"/>
                <a:sym typeface="Arial"/>
              </a:rPr>
              <a:t>Attainment Rate = 0%</a:t>
            </a:r>
            <a:endParaRPr sz="1800"/>
          </a:p>
        </p:txBody>
      </p:sp>
      <p:sp>
        <p:nvSpPr>
          <p:cNvPr id="220" name="Google Shape;220;g3a4238eedea_0_175"/>
          <p:cNvSpPr txBox="1">
            <a:spLocks noGrp="1"/>
          </p:cNvSpPr>
          <p:nvPr>
            <p:ph type="title"/>
          </p:nvPr>
        </p:nvSpPr>
        <p:spPr>
          <a:xfrm>
            <a:off x="122475" y="271874"/>
            <a:ext cx="3851214" cy="18466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Play"/>
              <a:buNone/>
            </a:pPr>
            <a:r>
              <a:rPr lang="en-US" sz="2400"/>
              <a:t>“</a:t>
            </a:r>
            <a:r>
              <a:rPr lang="en-US" sz="1800"/>
              <a:t>When comparing EE groups, focus on how full the theatre is (attainment rate), not on how many empty seats remain</a:t>
            </a:r>
            <a:r>
              <a:rPr lang="en-US" sz="1400">
                <a:solidFill>
                  <a:srgbClr val="000000"/>
                </a:solidFill>
                <a:latin typeface="Arial"/>
                <a:ea typeface="Arial"/>
                <a:cs typeface="Arial"/>
                <a:sym typeface="Arial"/>
              </a:rPr>
              <a:t> </a:t>
            </a:r>
            <a:r>
              <a:rPr lang="en-US" sz="1800"/>
              <a:t>(gap). This ensures fairness for smaller groups.”</a:t>
            </a:r>
            <a:endParaRPr sz="3800"/>
          </a:p>
        </p:txBody>
      </p:sp>
      <p:sp>
        <p:nvSpPr>
          <p:cNvPr id="228" name="Google Shape;228;g3a4238eedea_0_175"/>
          <p:cNvSpPr txBox="1">
            <a:spLocks noGrp="1"/>
          </p:cNvSpPr>
          <p:nvPr>
            <p:ph type="body" idx="1"/>
          </p:nvPr>
        </p:nvSpPr>
        <p:spPr>
          <a:xfrm>
            <a:off x="400048" y="2291645"/>
            <a:ext cx="4454173" cy="2373354"/>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chemeClr val="dk1"/>
              </a:buClr>
              <a:buSzPts val="2800"/>
              <a:buChar char="●"/>
            </a:pPr>
            <a:endParaRPr lang="en-US" b="1"/>
          </a:p>
          <a:p>
            <a:pPr marL="228600" lvl="0" indent="-228600" algn="l" rtl="0">
              <a:lnSpc>
                <a:spcPct val="90000"/>
              </a:lnSpc>
              <a:spcBef>
                <a:spcPts val="0"/>
              </a:spcBef>
              <a:spcAft>
                <a:spcPts val="0"/>
              </a:spcAft>
              <a:buClr>
                <a:schemeClr val="dk1"/>
              </a:buClr>
              <a:buSzPts val="2800"/>
              <a:buChar char="●"/>
            </a:pPr>
            <a:r>
              <a:rPr lang="en-US" b="1"/>
              <a:t>First Group</a:t>
            </a:r>
            <a:endParaRPr/>
          </a:p>
          <a:p>
            <a:pPr marL="685800" lvl="1" indent="-228600" algn="l" rtl="0">
              <a:lnSpc>
                <a:spcPct val="90000"/>
              </a:lnSpc>
              <a:spcBef>
                <a:spcPts val="500"/>
              </a:spcBef>
              <a:spcAft>
                <a:spcPts val="0"/>
              </a:spcAft>
              <a:buClr>
                <a:schemeClr val="dk1"/>
              </a:buClr>
              <a:buSzPts val="2400"/>
              <a:buChar char="○"/>
            </a:pPr>
            <a:r>
              <a:rPr lang="en-US"/>
              <a:t>Capacity: 8</a:t>
            </a:r>
            <a:endParaRPr/>
          </a:p>
          <a:p>
            <a:pPr marL="685800" lvl="1" indent="-228600" algn="l" rtl="0">
              <a:lnSpc>
                <a:spcPct val="90000"/>
              </a:lnSpc>
              <a:spcBef>
                <a:spcPts val="500"/>
              </a:spcBef>
              <a:spcAft>
                <a:spcPts val="0"/>
              </a:spcAft>
              <a:buClr>
                <a:schemeClr val="dk1"/>
              </a:buClr>
              <a:buSzPts val="2400"/>
              <a:buChar char="○"/>
            </a:pPr>
            <a:r>
              <a:rPr lang="en-US"/>
              <a:t>Occupied: 0</a:t>
            </a:r>
            <a:endParaRPr/>
          </a:p>
          <a:p>
            <a:pPr marL="685800" lvl="1" indent="-228600" algn="l" rtl="0">
              <a:lnSpc>
                <a:spcPct val="90000"/>
              </a:lnSpc>
              <a:spcBef>
                <a:spcPts val="500"/>
              </a:spcBef>
              <a:spcAft>
                <a:spcPts val="0"/>
              </a:spcAft>
              <a:buClr>
                <a:schemeClr val="dk1"/>
              </a:buClr>
              <a:buSzPts val="2400"/>
              <a:buChar char="○"/>
            </a:pPr>
            <a:r>
              <a:rPr lang="en-US"/>
              <a:t>Empty Seats (gap): 8</a:t>
            </a:r>
            <a:endParaRPr/>
          </a:p>
          <a:p>
            <a:pPr marL="685800" lvl="1" indent="-228600" algn="l" rtl="0">
              <a:lnSpc>
                <a:spcPct val="90000"/>
              </a:lnSpc>
              <a:spcBef>
                <a:spcPts val="500"/>
              </a:spcBef>
              <a:spcAft>
                <a:spcPts val="0"/>
              </a:spcAft>
              <a:buClr>
                <a:schemeClr val="dk1"/>
              </a:buClr>
              <a:buSzPts val="2400"/>
              <a:buChar char="○"/>
            </a:pPr>
            <a:r>
              <a:rPr lang="en-US" b="1"/>
              <a:t>Attainment Rate: 0%</a:t>
            </a:r>
            <a:endParaRPr/>
          </a:p>
          <a:p>
            <a:pPr marL="228600" lvl="0" indent="-50800" algn="l" rtl="0">
              <a:lnSpc>
                <a:spcPct val="90000"/>
              </a:lnSpc>
              <a:spcBef>
                <a:spcPts val="1000"/>
              </a:spcBef>
              <a:spcAft>
                <a:spcPts val="1200"/>
              </a:spcAft>
              <a:buClr>
                <a:schemeClr val="dk1"/>
              </a:buClr>
              <a:buSzPts val="2800"/>
              <a:buNone/>
            </a:pPr>
            <a:endParaRPr/>
          </a:p>
        </p:txBody>
      </p:sp>
      <p:pic>
        <p:nvPicPr>
          <p:cNvPr id="229" name="Google Shape;229;g3a4238eedea_0_175" descr="Home theater with two rows of red seats, wood floor, wall photos, and media console facing a TV.&#10;"/>
          <p:cNvPicPr preferRelativeResize="0">
            <a:picLocks noGrp="1"/>
          </p:cNvPicPr>
          <p:nvPr>
            <p:ph sz="half" idx="4294967295"/>
          </p:nvPr>
        </p:nvPicPr>
        <p:blipFill rotWithShape="1">
          <a:blip r:embed="rId3">
            <a:alphaModFix/>
          </a:blip>
          <a:srcRect/>
          <a:stretch/>
        </p:blipFill>
        <p:spPr>
          <a:xfrm>
            <a:off x="5267326" y="2481014"/>
            <a:ext cx="3476625" cy="3089275"/>
          </a:xfrm>
          <a:prstGeom prst="rect">
            <a:avLst/>
          </a:prstGeom>
          <a:noFill/>
          <a:ln>
            <a:noFill/>
          </a:ln>
        </p:spPr>
      </p:pic>
      <p:grpSp>
        <p:nvGrpSpPr>
          <p:cNvPr id="221" name="Google Shape;221;g3a4238eedea_0_175"/>
          <p:cNvGrpSpPr/>
          <p:nvPr/>
        </p:nvGrpSpPr>
        <p:grpSpPr>
          <a:xfrm>
            <a:off x="400048" y="4987121"/>
            <a:ext cx="4745926" cy="1166338"/>
            <a:chOff x="-1" y="-35"/>
            <a:chExt cx="6327901" cy="923399"/>
          </a:xfrm>
        </p:grpSpPr>
        <p:cxnSp>
          <p:nvCxnSpPr>
            <p:cNvPr id="222" name="Google Shape;222;g3a4238eedea_0_175"/>
            <p:cNvCxnSpPr/>
            <p:nvPr/>
          </p:nvCxnSpPr>
          <p:spPr>
            <a:xfrm>
              <a:off x="0" y="0"/>
              <a:ext cx="63279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23" name="Google Shape;223;g3a4238eedea_0_175"/>
            <p:cNvSpPr/>
            <p:nvPr/>
          </p:nvSpPr>
          <p:spPr>
            <a:xfrm>
              <a:off x="0" y="0"/>
              <a:ext cx="63279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g3a4238eedea_0_175"/>
            <p:cNvSpPr txBox="1"/>
            <p:nvPr/>
          </p:nvSpPr>
          <p:spPr>
            <a:xfrm>
              <a:off x="-1" y="-35"/>
              <a:ext cx="6327900" cy="345511"/>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rPr>
                <a:t>Gap</a:t>
              </a:r>
              <a:r>
                <a:rPr lang="en-US" sz="1800">
                  <a:solidFill>
                    <a:schemeClr val="dk1"/>
                  </a:solidFill>
                  <a:latin typeface="Arial"/>
                  <a:ea typeface="Arial"/>
                  <a:cs typeface="Arial"/>
                  <a:sym typeface="Arial"/>
                </a:rPr>
                <a:t> = Empty seats (how far from full).</a:t>
              </a:r>
              <a:endParaRPr/>
            </a:p>
          </p:txBody>
        </p:sp>
        <p:cxnSp>
          <p:nvCxnSpPr>
            <p:cNvPr id="225" name="Google Shape;225;g3a4238eedea_0_175"/>
            <p:cNvCxnSpPr/>
            <p:nvPr/>
          </p:nvCxnSpPr>
          <p:spPr>
            <a:xfrm>
              <a:off x="0" y="461664"/>
              <a:ext cx="63279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26" name="Google Shape;226;g3a4238eedea_0_175"/>
            <p:cNvSpPr/>
            <p:nvPr/>
          </p:nvSpPr>
          <p:spPr>
            <a:xfrm>
              <a:off x="0" y="461664"/>
              <a:ext cx="63279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3a4238eedea_0_175"/>
            <p:cNvSpPr txBox="1"/>
            <p:nvPr/>
          </p:nvSpPr>
          <p:spPr>
            <a:xfrm>
              <a:off x="0" y="461664"/>
              <a:ext cx="6327900" cy="461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rPr>
                <a:t>Attainment Rate</a:t>
              </a:r>
              <a:r>
                <a:rPr lang="en-US" sz="1800">
                  <a:solidFill>
                    <a:schemeClr val="dk1"/>
                  </a:solidFill>
                  <a:latin typeface="Arial"/>
                  <a:ea typeface="Arial"/>
                  <a:cs typeface="Arial"/>
                  <a:sym typeface="Arial"/>
                </a:rPr>
                <a:t> = Percentage of seats filled (how close to full).</a:t>
              </a:r>
              <a:endParaRPr/>
            </a:p>
          </p:txBody>
        </p:sp>
      </p:grpSp>
      <p:sp>
        <p:nvSpPr>
          <p:cNvPr id="2" name="Slide Number Placeholder 1">
            <a:extLst>
              <a:ext uri="{FF2B5EF4-FFF2-40B4-BE49-F238E27FC236}">
                <a16:creationId xmlns:a16="http://schemas.microsoft.com/office/drawing/2014/main" id="{F7998120-B771-F713-FD47-05EE2902BF67}"/>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a4238eedea_0_190"/>
          <p:cNvSpPr txBox="1"/>
          <p:nvPr/>
        </p:nvSpPr>
        <p:spPr>
          <a:xfrm>
            <a:off x="6000750" y="190600"/>
            <a:ext cx="3037200" cy="2031900"/>
          </a:xfrm>
          <a:prstGeom prst="rect">
            <a:avLst/>
          </a:prstGeom>
          <a:solidFill>
            <a:srgbClr val="FAE2D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chemeClr val="dk1"/>
                </a:solidFill>
                <a:latin typeface="Arial"/>
                <a:ea typeface="Arial"/>
                <a:cs typeface="Arial"/>
                <a:sym typeface="Arial"/>
              </a:rPr>
              <a:t>Group 1</a:t>
            </a:r>
            <a:endParaRPr/>
          </a:p>
          <a:p>
            <a:pPr marL="0" marR="0" lvl="0" indent="0" algn="l" rtl="0">
              <a:spcBef>
                <a:spcPts val="0"/>
              </a:spcBef>
              <a:spcAft>
                <a:spcPts val="0"/>
              </a:spcAft>
              <a:buNone/>
            </a:pPr>
            <a:r>
              <a:rPr lang="en-US">
                <a:solidFill>
                  <a:schemeClr val="dk1"/>
                </a:solidFill>
                <a:latin typeface="Arial"/>
                <a:ea typeface="Arial"/>
                <a:cs typeface="Arial"/>
                <a:sym typeface="Arial"/>
              </a:rPr>
              <a:t>Seat Capacity = 10;  Occupied seats = 0</a:t>
            </a:r>
            <a:endParaRPr/>
          </a:p>
          <a:p>
            <a:pPr marL="0" marR="0" lvl="0" indent="0" algn="l" rtl="0">
              <a:spcBef>
                <a:spcPts val="0"/>
              </a:spcBef>
              <a:spcAft>
                <a:spcPts val="0"/>
              </a:spcAft>
              <a:buNone/>
            </a:pPr>
            <a:r>
              <a:rPr lang="en-US">
                <a:solidFill>
                  <a:schemeClr val="dk1"/>
                </a:solidFill>
                <a:highlight>
                  <a:srgbClr val="FFFF00"/>
                </a:highlight>
                <a:latin typeface="Arial"/>
                <a:ea typeface="Arial"/>
                <a:cs typeface="Arial"/>
                <a:sym typeface="Arial"/>
              </a:rPr>
              <a:t>Empty seats = Gap = 10</a:t>
            </a:r>
            <a:endParaRPr/>
          </a:p>
          <a:p>
            <a:pPr marL="0" marR="0" lvl="0" indent="0" algn="l" rtl="0">
              <a:spcBef>
                <a:spcPts val="0"/>
              </a:spcBef>
              <a:spcAft>
                <a:spcPts val="0"/>
              </a:spcAft>
              <a:buNone/>
            </a:pPr>
            <a:r>
              <a:rPr lang="en-US" b="1">
                <a:solidFill>
                  <a:schemeClr val="dk1"/>
                </a:solidFill>
                <a:latin typeface="Arial"/>
                <a:ea typeface="Arial"/>
                <a:cs typeface="Arial"/>
                <a:sym typeface="Arial"/>
              </a:rPr>
              <a:t>Occupancy rate = Attainment Rate</a:t>
            </a:r>
            <a:endParaRPr/>
          </a:p>
          <a:p>
            <a:pPr marL="0" marR="0" lvl="0" indent="0" algn="l" rtl="0">
              <a:spcBef>
                <a:spcPts val="0"/>
              </a:spcBef>
              <a:spcAft>
                <a:spcPts val="0"/>
              </a:spcAft>
              <a:buNone/>
            </a:pPr>
            <a:r>
              <a:rPr lang="en-US">
                <a:solidFill>
                  <a:schemeClr val="dk1"/>
                </a:solidFill>
                <a:latin typeface="Arial"/>
                <a:ea typeface="Arial"/>
                <a:cs typeface="Arial"/>
                <a:sym typeface="Arial"/>
              </a:rPr>
              <a:t>Attainment Rate = (Occupied /Capacity) x 100% </a:t>
            </a:r>
            <a:endParaRPr/>
          </a:p>
          <a:p>
            <a:pPr marL="0" marR="0" lvl="0" indent="0" algn="l" rtl="0">
              <a:spcBef>
                <a:spcPts val="0"/>
              </a:spcBef>
              <a:spcAft>
                <a:spcPts val="0"/>
              </a:spcAft>
              <a:buNone/>
            </a:pPr>
            <a:r>
              <a:rPr lang="en-US">
                <a:solidFill>
                  <a:schemeClr val="dk1"/>
                </a:solidFill>
                <a:highlight>
                  <a:srgbClr val="FFFF00"/>
                </a:highlight>
                <a:latin typeface="Arial"/>
                <a:ea typeface="Arial"/>
                <a:cs typeface="Arial"/>
                <a:sym typeface="Arial"/>
              </a:rPr>
              <a:t>Attainment Rate = 0%</a:t>
            </a:r>
            <a:endParaRPr/>
          </a:p>
        </p:txBody>
      </p:sp>
      <p:sp>
        <p:nvSpPr>
          <p:cNvPr id="235" name="Google Shape;235;g3a4238eedea_0_190"/>
          <p:cNvSpPr txBox="1">
            <a:spLocks noGrp="1"/>
          </p:cNvSpPr>
          <p:nvPr>
            <p:ph type="title"/>
          </p:nvPr>
        </p:nvSpPr>
        <p:spPr>
          <a:xfrm>
            <a:off x="220425" y="274650"/>
            <a:ext cx="5559900" cy="177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Play"/>
              <a:buNone/>
            </a:pPr>
            <a:r>
              <a:rPr lang="en-US" sz="2400"/>
              <a:t>“When comparing EE groups, focus on how full the theatre is (attainment rate), not on how many empty seats remain (gap). This ensures fairness for smaller groups.”</a:t>
            </a:r>
            <a:endParaRPr/>
          </a:p>
        </p:txBody>
      </p:sp>
      <p:sp>
        <p:nvSpPr>
          <p:cNvPr id="236" name="Google Shape;236;g3a4238eedea_0_190"/>
          <p:cNvSpPr txBox="1">
            <a:spLocks noGrp="1"/>
          </p:cNvSpPr>
          <p:nvPr>
            <p:ph type="body" idx="1"/>
          </p:nvPr>
        </p:nvSpPr>
        <p:spPr>
          <a:xfrm>
            <a:off x="5278200" y="2933100"/>
            <a:ext cx="3704400" cy="3082500"/>
          </a:xfrm>
          <a:prstGeom prst="rect">
            <a:avLst/>
          </a:prstGeom>
          <a:noFill/>
          <a:ln>
            <a:noFill/>
          </a:ln>
        </p:spPr>
        <p:txBody>
          <a:bodyPr spcFirstLastPara="1" wrap="square" lIns="91425" tIns="45700" rIns="91425" bIns="45700" anchor="ctr" anchorCtr="0">
            <a:normAutofit/>
          </a:bodyPr>
          <a:lstStyle/>
          <a:p>
            <a:pPr marL="342900" lvl="0" indent="0" algn="l" rtl="0">
              <a:lnSpc>
                <a:spcPct val="90000"/>
              </a:lnSpc>
              <a:spcBef>
                <a:spcPts val="0"/>
              </a:spcBef>
              <a:spcAft>
                <a:spcPts val="0"/>
              </a:spcAft>
              <a:buNone/>
            </a:pPr>
            <a:r>
              <a:rPr lang="en-US" b="1"/>
              <a:t>Group 2</a:t>
            </a:r>
            <a:endParaRPr/>
          </a:p>
          <a:p>
            <a:pPr marL="685800" lvl="1" indent="-228600" algn="l" rtl="0">
              <a:lnSpc>
                <a:spcPct val="90000"/>
              </a:lnSpc>
              <a:spcBef>
                <a:spcPts val="500"/>
              </a:spcBef>
              <a:spcAft>
                <a:spcPts val="0"/>
              </a:spcAft>
              <a:buClr>
                <a:schemeClr val="dk1"/>
              </a:buClr>
              <a:buSzPts val="2400"/>
              <a:buChar char="○"/>
            </a:pPr>
            <a:r>
              <a:rPr lang="en-US"/>
              <a:t>Capacity: 30</a:t>
            </a:r>
            <a:endParaRPr/>
          </a:p>
          <a:p>
            <a:pPr marL="685800" lvl="1" indent="-228600" algn="l" rtl="0">
              <a:lnSpc>
                <a:spcPct val="90000"/>
              </a:lnSpc>
              <a:spcBef>
                <a:spcPts val="500"/>
              </a:spcBef>
              <a:spcAft>
                <a:spcPts val="0"/>
              </a:spcAft>
              <a:buClr>
                <a:schemeClr val="dk1"/>
              </a:buClr>
              <a:buSzPts val="2400"/>
              <a:buChar char="○"/>
            </a:pPr>
            <a:r>
              <a:rPr lang="en-US"/>
              <a:t>Occupied: 20</a:t>
            </a:r>
            <a:endParaRPr/>
          </a:p>
          <a:p>
            <a:pPr marL="685800" lvl="1" indent="-228600" algn="l" rtl="0">
              <a:lnSpc>
                <a:spcPct val="90000"/>
              </a:lnSpc>
              <a:spcBef>
                <a:spcPts val="500"/>
              </a:spcBef>
              <a:spcAft>
                <a:spcPts val="0"/>
              </a:spcAft>
              <a:buClr>
                <a:schemeClr val="dk1"/>
              </a:buClr>
              <a:buSzPts val="2400"/>
              <a:buChar char="○"/>
            </a:pPr>
            <a:r>
              <a:rPr lang="en-US"/>
              <a:t>Empty Seats (gap): 10</a:t>
            </a:r>
            <a:endParaRPr/>
          </a:p>
          <a:p>
            <a:pPr marL="685800" lvl="1" indent="-228600" algn="l" rtl="0">
              <a:lnSpc>
                <a:spcPct val="90000"/>
              </a:lnSpc>
              <a:spcBef>
                <a:spcPts val="500"/>
              </a:spcBef>
              <a:spcAft>
                <a:spcPts val="1200"/>
              </a:spcAft>
              <a:buClr>
                <a:schemeClr val="dk1"/>
              </a:buClr>
              <a:buSzPts val="2400"/>
              <a:buChar char="○"/>
            </a:pPr>
            <a:r>
              <a:rPr lang="en-US" b="1"/>
              <a:t>Attainment Rate: 67%</a:t>
            </a:r>
            <a:endParaRPr/>
          </a:p>
        </p:txBody>
      </p:sp>
      <p:grpSp>
        <p:nvGrpSpPr>
          <p:cNvPr id="237" name="Google Shape;237;g3a4238eedea_0_190"/>
          <p:cNvGrpSpPr/>
          <p:nvPr/>
        </p:nvGrpSpPr>
        <p:grpSpPr>
          <a:xfrm>
            <a:off x="628649" y="5430278"/>
            <a:ext cx="4745927" cy="1120775"/>
            <a:chOff x="0" y="0"/>
            <a:chExt cx="6327902" cy="1120775"/>
          </a:xfrm>
        </p:grpSpPr>
        <p:cxnSp>
          <p:nvCxnSpPr>
            <p:cNvPr id="238" name="Google Shape;238;g3a4238eedea_0_190"/>
            <p:cNvCxnSpPr/>
            <p:nvPr/>
          </p:nvCxnSpPr>
          <p:spPr>
            <a:xfrm>
              <a:off x="0" y="0"/>
              <a:ext cx="63279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39" name="Google Shape;239;g3a4238eedea_0_190"/>
            <p:cNvSpPr/>
            <p:nvPr/>
          </p:nvSpPr>
          <p:spPr>
            <a:xfrm>
              <a:off x="0" y="0"/>
              <a:ext cx="63279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3a4238eedea_0_190"/>
            <p:cNvSpPr txBox="1"/>
            <p:nvPr/>
          </p:nvSpPr>
          <p:spPr>
            <a:xfrm>
              <a:off x="0" y="7770"/>
              <a:ext cx="6327899" cy="45392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rPr>
                <a:t>Gap</a:t>
              </a:r>
              <a:r>
                <a:rPr lang="en-US" sz="1800">
                  <a:solidFill>
                    <a:schemeClr val="dk1"/>
                  </a:solidFill>
                  <a:latin typeface="Arial"/>
                  <a:ea typeface="Arial"/>
                  <a:cs typeface="Arial"/>
                  <a:sym typeface="Arial"/>
                </a:rPr>
                <a:t> = Empty seats (how far from full).</a:t>
              </a:r>
              <a:endParaRPr/>
            </a:p>
          </p:txBody>
        </p:sp>
        <p:cxnSp>
          <p:nvCxnSpPr>
            <p:cNvPr id="241" name="Google Shape;241;g3a4238eedea_0_190"/>
            <p:cNvCxnSpPr/>
            <p:nvPr/>
          </p:nvCxnSpPr>
          <p:spPr>
            <a:xfrm>
              <a:off x="0" y="461664"/>
              <a:ext cx="63279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42" name="Google Shape;242;g3a4238eedea_0_190"/>
            <p:cNvSpPr/>
            <p:nvPr/>
          </p:nvSpPr>
          <p:spPr>
            <a:xfrm>
              <a:off x="0" y="461664"/>
              <a:ext cx="63279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3a4238eedea_0_190"/>
            <p:cNvSpPr txBox="1"/>
            <p:nvPr/>
          </p:nvSpPr>
          <p:spPr>
            <a:xfrm>
              <a:off x="2" y="461675"/>
              <a:ext cx="6327900" cy="6591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rPr>
                <a:t>Attainment Rate</a:t>
              </a:r>
              <a:r>
                <a:rPr lang="en-US" sz="1800">
                  <a:solidFill>
                    <a:schemeClr val="dk1"/>
                  </a:solidFill>
                  <a:latin typeface="Arial"/>
                  <a:ea typeface="Arial"/>
                  <a:cs typeface="Arial"/>
                  <a:sym typeface="Arial"/>
                </a:rPr>
                <a:t> = Percentage of seats filled (how close to full).</a:t>
              </a:r>
              <a:endParaRPr/>
            </a:p>
          </p:txBody>
        </p:sp>
      </p:grpSp>
      <p:pic>
        <p:nvPicPr>
          <p:cNvPr id="244" name="Google Shape;244;g3a4238eedea_0_190" descr="Rectangle Seating Auditorium"/>
          <p:cNvPicPr preferRelativeResize="0"/>
          <p:nvPr/>
        </p:nvPicPr>
        <p:blipFill rotWithShape="1">
          <a:blip r:embed="rId3">
            <a:alphaModFix/>
          </a:blip>
          <a:srcRect/>
          <a:stretch/>
        </p:blipFill>
        <p:spPr>
          <a:xfrm>
            <a:off x="927802" y="2222501"/>
            <a:ext cx="3497894" cy="2504948"/>
          </a:xfrm>
          <a:prstGeom prst="rect">
            <a:avLst/>
          </a:prstGeom>
          <a:noFill/>
          <a:ln>
            <a:noFill/>
          </a:ln>
        </p:spPr>
      </p:pic>
      <p:sp>
        <p:nvSpPr>
          <p:cNvPr id="245" name="Google Shape;245;g3a4238eedea_0_190"/>
          <p:cNvSpPr txBox="1"/>
          <p:nvPr/>
        </p:nvSpPr>
        <p:spPr>
          <a:xfrm>
            <a:off x="2361759" y="3774574"/>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g3a4238eedea_0_190"/>
          <p:cNvSpPr txBox="1"/>
          <p:nvPr/>
        </p:nvSpPr>
        <p:spPr>
          <a:xfrm>
            <a:off x="1901062" y="3452199"/>
            <a:ext cx="1113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g3a4238eedea_0_190"/>
          <p:cNvSpPr txBox="1"/>
          <p:nvPr/>
        </p:nvSpPr>
        <p:spPr>
          <a:xfrm>
            <a:off x="2138703" y="3232932"/>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g3a4238eedea_0_190"/>
          <p:cNvSpPr txBox="1"/>
          <p:nvPr/>
        </p:nvSpPr>
        <p:spPr>
          <a:xfrm>
            <a:off x="1662255" y="2994140"/>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g3a4238eedea_0_190"/>
          <p:cNvSpPr txBox="1"/>
          <p:nvPr/>
        </p:nvSpPr>
        <p:spPr>
          <a:xfrm>
            <a:off x="2603673" y="2937532"/>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g3a4238eedea_0_190"/>
          <p:cNvSpPr txBox="1"/>
          <p:nvPr/>
        </p:nvSpPr>
        <p:spPr>
          <a:xfrm>
            <a:off x="2138704" y="2948278"/>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g3a4238eedea_0_190"/>
          <p:cNvSpPr txBox="1"/>
          <p:nvPr/>
        </p:nvSpPr>
        <p:spPr>
          <a:xfrm>
            <a:off x="1677563" y="3267290"/>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g3a4238eedea_0_190"/>
          <p:cNvSpPr txBox="1"/>
          <p:nvPr/>
        </p:nvSpPr>
        <p:spPr>
          <a:xfrm>
            <a:off x="1897081" y="3106441"/>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g3a4238eedea_0_190"/>
          <p:cNvSpPr txBox="1"/>
          <p:nvPr/>
        </p:nvSpPr>
        <p:spPr>
          <a:xfrm>
            <a:off x="1662256" y="3774574"/>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g3a4238eedea_0_190"/>
          <p:cNvSpPr txBox="1"/>
          <p:nvPr/>
        </p:nvSpPr>
        <p:spPr>
          <a:xfrm>
            <a:off x="1897080" y="3740215"/>
            <a:ext cx="109800" cy="369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g3a4238eedea_0_190"/>
          <p:cNvSpPr txBox="1"/>
          <p:nvPr/>
        </p:nvSpPr>
        <p:spPr>
          <a:xfrm>
            <a:off x="1291064" y="2563799"/>
            <a:ext cx="23640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g3a4238eedea_0_190"/>
          <p:cNvSpPr txBox="1"/>
          <p:nvPr/>
        </p:nvSpPr>
        <p:spPr>
          <a:xfrm>
            <a:off x="1574496" y="4404075"/>
            <a:ext cx="157967" cy="257003"/>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A45A1ECB-65EC-9916-C135-88C70E791E77}"/>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3a4238eedea_0_217" descr="OLT seating map 2017-01"/>
          <p:cNvPicPr preferRelativeResize="0"/>
          <p:nvPr/>
        </p:nvPicPr>
        <p:blipFill rotWithShape="1">
          <a:blip r:embed="rId3">
            <a:alphaModFix/>
          </a:blip>
          <a:srcRect/>
          <a:stretch/>
        </p:blipFill>
        <p:spPr>
          <a:xfrm>
            <a:off x="3494168" y="503775"/>
            <a:ext cx="5443233" cy="5803201"/>
          </a:xfrm>
          <a:prstGeom prst="rect">
            <a:avLst/>
          </a:prstGeom>
          <a:noFill/>
          <a:ln>
            <a:noFill/>
          </a:ln>
        </p:spPr>
      </p:pic>
      <p:sp>
        <p:nvSpPr>
          <p:cNvPr id="262" name="Google Shape;262;g3a4238eedea_0_217"/>
          <p:cNvSpPr txBox="1"/>
          <p:nvPr/>
        </p:nvSpPr>
        <p:spPr>
          <a:xfrm>
            <a:off x="5627466" y="919848"/>
            <a:ext cx="208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X</a:t>
            </a:r>
            <a:endParaRPr/>
          </a:p>
        </p:txBody>
      </p:sp>
      <p:sp>
        <p:nvSpPr>
          <p:cNvPr id="263" name="Google Shape;263;g3a4238eedea_0_217"/>
          <p:cNvSpPr txBox="1"/>
          <p:nvPr/>
        </p:nvSpPr>
        <p:spPr>
          <a:xfrm>
            <a:off x="7825976" y="3939165"/>
            <a:ext cx="208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64" name="Google Shape;264;g3a4238eedea_0_217"/>
          <p:cNvSpPr txBox="1"/>
          <p:nvPr/>
        </p:nvSpPr>
        <p:spPr>
          <a:xfrm>
            <a:off x="6665396" y="3214045"/>
            <a:ext cx="232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 X</a:t>
            </a:r>
            <a:endParaRPr/>
          </a:p>
        </p:txBody>
      </p:sp>
      <p:sp>
        <p:nvSpPr>
          <p:cNvPr id="265" name="Google Shape;265;g3a4238eedea_0_217"/>
          <p:cNvSpPr txBox="1"/>
          <p:nvPr/>
        </p:nvSpPr>
        <p:spPr>
          <a:xfrm>
            <a:off x="4425799" y="1450320"/>
            <a:ext cx="9501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g3a4238eedea_0_217"/>
          <p:cNvSpPr txBox="1"/>
          <p:nvPr/>
        </p:nvSpPr>
        <p:spPr>
          <a:xfrm>
            <a:off x="6897671" y="2369575"/>
            <a:ext cx="109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67" name="Google Shape;267;g3a4238eedea_0_217"/>
          <p:cNvSpPr txBox="1"/>
          <p:nvPr/>
        </p:nvSpPr>
        <p:spPr>
          <a:xfrm>
            <a:off x="7215011" y="2562444"/>
            <a:ext cx="159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68" name="Google Shape;268;g3a4238eedea_0_217"/>
          <p:cNvSpPr txBox="1"/>
          <p:nvPr/>
        </p:nvSpPr>
        <p:spPr>
          <a:xfrm>
            <a:off x="5701570" y="2565904"/>
            <a:ext cx="159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69" name="Google Shape;269;g3a4238eedea_0_217"/>
          <p:cNvSpPr txBox="1"/>
          <p:nvPr/>
        </p:nvSpPr>
        <p:spPr>
          <a:xfrm>
            <a:off x="5304690" y="3754001"/>
            <a:ext cx="159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70" name="Google Shape;270;g3a4238eedea_0_217"/>
          <p:cNvSpPr txBox="1"/>
          <p:nvPr/>
        </p:nvSpPr>
        <p:spPr>
          <a:xfrm>
            <a:off x="4963414" y="4360758"/>
            <a:ext cx="159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71" name="Google Shape;271;g3a4238eedea_0_217"/>
          <p:cNvSpPr txBox="1"/>
          <p:nvPr/>
        </p:nvSpPr>
        <p:spPr>
          <a:xfrm>
            <a:off x="6018037" y="3588648"/>
            <a:ext cx="159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72" name="Google Shape;272;g3a4238eedea_0_217"/>
          <p:cNvSpPr txBox="1"/>
          <p:nvPr/>
        </p:nvSpPr>
        <p:spPr>
          <a:xfrm>
            <a:off x="5781224" y="2947366"/>
            <a:ext cx="159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73" name="Google Shape;273;g3a4238eedea_0_217"/>
          <p:cNvSpPr txBox="1"/>
          <p:nvPr/>
        </p:nvSpPr>
        <p:spPr>
          <a:xfrm>
            <a:off x="7168547" y="4365619"/>
            <a:ext cx="159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x</a:t>
            </a:r>
            <a:endParaRPr/>
          </a:p>
        </p:txBody>
      </p:sp>
      <p:sp>
        <p:nvSpPr>
          <p:cNvPr id="274" name="Google Shape;274;g3a4238eedea_0_217"/>
          <p:cNvSpPr txBox="1"/>
          <p:nvPr/>
        </p:nvSpPr>
        <p:spPr>
          <a:xfrm>
            <a:off x="8131625" y="4521375"/>
            <a:ext cx="950100" cy="178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The 10 empty seats (Xs) are</a:t>
            </a:r>
            <a:r>
              <a:rPr lang="en-US" b="1">
                <a:solidFill>
                  <a:schemeClr val="dk1"/>
                </a:solidFill>
              </a:rPr>
              <a:t> not </a:t>
            </a:r>
            <a:r>
              <a:rPr lang="en-US" sz="1200">
                <a:solidFill>
                  <a:schemeClr val="dk1"/>
                </a:solidFill>
                <a:latin typeface="Arial"/>
                <a:ea typeface="Arial"/>
                <a:cs typeface="Arial"/>
                <a:sym typeface="Arial"/>
              </a:rPr>
              <a:t>very noticeable among  290 attendees.</a:t>
            </a:r>
            <a:endParaRPr sz="1600"/>
          </a:p>
        </p:txBody>
      </p:sp>
      <p:sp>
        <p:nvSpPr>
          <p:cNvPr id="275" name="Google Shape;275;g3a4238eedea_0_217"/>
          <p:cNvSpPr txBox="1">
            <a:spLocks noGrp="1"/>
          </p:cNvSpPr>
          <p:nvPr>
            <p:ph type="title"/>
          </p:nvPr>
        </p:nvSpPr>
        <p:spPr>
          <a:xfrm>
            <a:off x="628650" y="195925"/>
            <a:ext cx="8041800" cy="14232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Play"/>
              <a:buNone/>
            </a:pPr>
            <a:r>
              <a:rPr lang="en-US" sz="2400"/>
              <a:t>“When comparing EE groups, focus on how full the theatre is (attainment rate), not on how many empty seats remain (gap). This ensures fairness for smaller groups.”</a:t>
            </a:r>
            <a:endParaRPr/>
          </a:p>
        </p:txBody>
      </p:sp>
      <p:sp>
        <p:nvSpPr>
          <p:cNvPr id="276" name="Google Shape;276;g3a4238eedea_0_217"/>
          <p:cNvSpPr txBox="1">
            <a:spLocks noGrp="1"/>
          </p:cNvSpPr>
          <p:nvPr>
            <p:ph type="body" idx="1"/>
          </p:nvPr>
        </p:nvSpPr>
        <p:spPr>
          <a:xfrm>
            <a:off x="281675" y="2121075"/>
            <a:ext cx="3992400" cy="29880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US" b="1"/>
              <a:t>Third Group</a:t>
            </a:r>
            <a:endParaRPr/>
          </a:p>
          <a:p>
            <a:pPr marL="685800" lvl="1" indent="-228600" algn="l" rtl="0">
              <a:lnSpc>
                <a:spcPct val="90000"/>
              </a:lnSpc>
              <a:spcBef>
                <a:spcPts val="500"/>
              </a:spcBef>
              <a:spcAft>
                <a:spcPts val="0"/>
              </a:spcAft>
              <a:buClr>
                <a:schemeClr val="dk1"/>
              </a:buClr>
              <a:buSzPts val="2400"/>
              <a:buChar char="○"/>
            </a:pPr>
            <a:r>
              <a:rPr lang="en-US"/>
              <a:t>Capacity: 300</a:t>
            </a:r>
            <a:endParaRPr/>
          </a:p>
          <a:p>
            <a:pPr marL="685800" lvl="1" indent="-228600" algn="l" rtl="0">
              <a:lnSpc>
                <a:spcPct val="90000"/>
              </a:lnSpc>
              <a:spcBef>
                <a:spcPts val="500"/>
              </a:spcBef>
              <a:spcAft>
                <a:spcPts val="0"/>
              </a:spcAft>
              <a:buClr>
                <a:schemeClr val="dk1"/>
              </a:buClr>
              <a:buSzPts val="2400"/>
              <a:buChar char="○"/>
            </a:pPr>
            <a:r>
              <a:rPr lang="en-US"/>
              <a:t>Occupied: 290</a:t>
            </a:r>
            <a:endParaRPr/>
          </a:p>
          <a:p>
            <a:pPr marL="685800" lvl="1" indent="-228600" algn="l" rtl="0">
              <a:lnSpc>
                <a:spcPct val="90000"/>
              </a:lnSpc>
              <a:spcBef>
                <a:spcPts val="500"/>
              </a:spcBef>
              <a:spcAft>
                <a:spcPts val="0"/>
              </a:spcAft>
              <a:buClr>
                <a:schemeClr val="dk1"/>
              </a:buClr>
              <a:buSzPts val="2400"/>
              <a:buChar char="○"/>
            </a:pPr>
            <a:r>
              <a:rPr lang="en-US"/>
              <a:t>Empty Seats (gap): 10</a:t>
            </a:r>
            <a:endParaRPr/>
          </a:p>
          <a:p>
            <a:pPr marL="685800" lvl="1" indent="-228600" algn="l" rtl="0">
              <a:lnSpc>
                <a:spcPct val="90000"/>
              </a:lnSpc>
              <a:spcBef>
                <a:spcPts val="500"/>
              </a:spcBef>
              <a:spcAft>
                <a:spcPts val="1200"/>
              </a:spcAft>
              <a:buClr>
                <a:schemeClr val="dk1"/>
              </a:buClr>
              <a:buSzPts val="2400"/>
              <a:buChar char="○"/>
            </a:pPr>
            <a:r>
              <a:rPr lang="en-US" b="1"/>
              <a:t>Attainment Rate: 97%</a:t>
            </a:r>
            <a:endParaRPr/>
          </a:p>
        </p:txBody>
      </p:sp>
      <p:grpSp>
        <p:nvGrpSpPr>
          <p:cNvPr id="277" name="Google Shape;277;g3a4238eedea_0_217"/>
          <p:cNvGrpSpPr/>
          <p:nvPr/>
        </p:nvGrpSpPr>
        <p:grpSpPr>
          <a:xfrm>
            <a:off x="367400" y="5611024"/>
            <a:ext cx="4755417" cy="967778"/>
            <a:chOff x="0" y="0"/>
            <a:chExt cx="6327900" cy="923364"/>
          </a:xfrm>
        </p:grpSpPr>
        <p:cxnSp>
          <p:nvCxnSpPr>
            <p:cNvPr id="278" name="Google Shape;278;g3a4238eedea_0_217"/>
            <p:cNvCxnSpPr/>
            <p:nvPr/>
          </p:nvCxnSpPr>
          <p:spPr>
            <a:xfrm>
              <a:off x="0" y="0"/>
              <a:ext cx="63279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79" name="Google Shape;279;g3a4238eedea_0_217"/>
            <p:cNvSpPr/>
            <p:nvPr/>
          </p:nvSpPr>
          <p:spPr>
            <a:xfrm>
              <a:off x="0" y="0"/>
              <a:ext cx="63279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3a4238eedea_0_217"/>
            <p:cNvSpPr txBox="1"/>
            <p:nvPr/>
          </p:nvSpPr>
          <p:spPr>
            <a:xfrm>
              <a:off x="0" y="0"/>
              <a:ext cx="6327900" cy="461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rPr>
                <a:t>Gap</a:t>
              </a:r>
              <a:r>
                <a:rPr lang="en-US" sz="1800">
                  <a:solidFill>
                    <a:schemeClr val="dk1"/>
                  </a:solidFill>
                  <a:latin typeface="Arial"/>
                  <a:ea typeface="Arial"/>
                  <a:cs typeface="Arial"/>
                  <a:sym typeface="Arial"/>
                </a:rPr>
                <a:t> = Empty seats (how far from full).</a:t>
              </a:r>
              <a:endParaRPr/>
            </a:p>
          </p:txBody>
        </p:sp>
        <p:cxnSp>
          <p:nvCxnSpPr>
            <p:cNvPr id="281" name="Google Shape;281;g3a4238eedea_0_217"/>
            <p:cNvCxnSpPr/>
            <p:nvPr/>
          </p:nvCxnSpPr>
          <p:spPr>
            <a:xfrm>
              <a:off x="0" y="461664"/>
              <a:ext cx="63279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82" name="Google Shape;282;g3a4238eedea_0_217"/>
            <p:cNvSpPr/>
            <p:nvPr/>
          </p:nvSpPr>
          <p:spPr>
            <a:xfrm>
              <a:off x="0" y="461664"/>
              <a:ext cx="63279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3a4238eedea_0_217"/>
            <p:cNvSpPr txBox="1"/>
            <p:nvPr/>
          </p:nvSpPr>
          <p:spPr>
            <a:xfrm>
              <a:off x="0" y="461664"/>
              <a:ext cx="6327900" cy="461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rPr>
                <a:t>Attainment Rate</a:t>
              </a:r>
              <a:r>
                <a:rPr lang="en-US" sz="1800">
                  <a:solidFill>
                    <a:schemeClr val="dk1"/>
                  </a:solidFill>
                  <a:latin typeface="Arial"/>
                  <a:ea typeface="Arial"/>
                  <a:cs typeface="Arial"/>
                  <a:sym typeface="Arial"/>
                </a:rPr>
                <a:t> = Percentage of seats filled (how close to full).</a:t>
              </a:r>
              <a:endParaRPr/>
            </a:p>
          </p:txBody>
        </p:sp>
      </p:grpSp>
      <p:sp>
        <p:nvSpPr>
          <p:cNvPr id="2" name="Slide Number Placeholder 1">
            <a:extLst>
              <a:ext uri="{FF2B5EF4-FFF2-40B4-BE49-F238E27FC236}">
                <a16:creationId xmlns:a16="http://schemas.microsoft.com/office/drawing/2014/main" id="{8454EE71-82D4-281C-67D4-338D77F1E14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a4238eedea_0_243"/>
          <p:cNvSpPr txBox="1"/>
          <p:nvPr/>
        </p:nvSpPr>
        <p:spPr>
          <a:xfrm>
            <a:off x="5627466" y="919848"/>
            <a:ext cx="208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89" name="Google Shape;289;g3a4238eedea_0_243"/>
          <p:cNvSpPr txBox="1"/>
          <p:nvPr/>
        </p:nvSpPr>
        <p:spPr>
          <a:xfrm>
            <a:off x="4425799" y="1450320"/>
            <a:ext cx="9501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g3a4238eedea_0_243"/>
          <p:cNvSpPr txBox="1">
            <a:spLocks noGrp="1"/>
          </p:cNvSpPr>
          <p:nvPr>
            <p:ph type="title"/>
          </p:nvPr>
        </p:nvSpPr>
        <p:spPr>
          <a:xfrm>
            <a:off x="733778" y="4634150"/>
            <a:ext cx="7862097" cy="16911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Play"/>
              <a:buNone/>
            </a:pPr>
            <a:r>
              <a:rPr lang="en-US" sz="1800">
                <a:latin typeface="Arial"/>
                <a:ea typeface="Arial"/>
                <a:cs typeface="Arial"/>
                <a:sym typeface="Arial"/>
              </a:rPr>
              <a:t>Imagine a small theatre with 10 empty seats—there’s no audience at all. Now picture a large theatre with 10 empty seats, but almost every seat is filled. The impact of those 10 empty seats is very different: in the small theatre, it means no engagement; in the big theatre, it means near-full participation and success.</a:t>
            </a:r>
            <a:endParaRPr sz="5100"/>
          </a:p>
        </p:txBody>
      </p:sp>
      <p:graphicFrame>
        <p:nvGraphicFramePr>
          <p:cNvPr id="291" name="Google Shape;291;g3a4238eedea_0_243"/>
          <p:cNvGraphicFramePr/>
          <p:nvPr/>
        </p:nvGraphicFramePr>
        <p:xfrm>
          <a:off x="628650" y="2816472"/>
          <a:ext cx="8179750" cy="1745175"/>
        </p:xfrm>
        <a:graphic>
          <a:graphicData uri="http://schemas.openxmlformats.org/drawingml/2006/table">
            <a:tbl>
              <a:tblPr firstRow="1" bandRow="1">
                <a:noFill/>
                <a:tableStyleId>{5B530065-4A94-4062-A3D4-D57B8511BAC9}</a:tableStyleId>
              </a:tblPr>
              <a:tblGrid>
                <a:gridCol w="1635950">
                  <a:extLst>
                    <a:ext uri="{9D8B030D-6E8A-4147-A177-3AD203B41FA5}">
                      <a16:colId xmlns:a16="http://schemas.microsoft.com/office/drawing/2014/main" val="20000"/>
                    </a:ext>
                  </a:extLst>
                </a:gridCol>
                <a:gridCol w="1635950">
                  <a:extLst>
                    <a:ext uri="{9D8B030D-6E8A-4147-A177-3AD203B41FA5}">
                      <a16:colId xmlns:a16="http://schemas.microsoft.com/office/drawing/2014/main" val="20001"/>
                    </a:ext>
                  </a:extLst>
                </a:gridCol>
                <a:gridCol w="1635950">
                  <a:extLst>
                    <a:ext uri="{9D8B030D-6E8A-4147-A177-3AD203B41FA5}">
                      <a16:colId xmlns:a16="http://schemas.microsoft.com/office/drawing/2014/main" val="20002"/>
                    </a:ext>
                  </a:extLst>
                </a:gridCol>
                <a:gridCol w="1635950">
                  <a:extLst>
                    <a:ext uri="{9D8B030D-6E8A-4147-A177-3AD203B41FA5}">
                      <a16:colId xmlns:a16="http://schemas.microsoft.com/office/drawing/2014/main" val="20003"/>
                    </a:ext>
                  </a:extLst>
                </a:gridCol>
                <a:gridCol w="1635950">
                  <a:extLst>
                    <a:ext uri="{9D8B030D-6E8A-4147-A177-3AD203B41FA5}">
                      <a16:colId xmlns:a16="http://schemas.microsoft.com/office/drawing/2014/main" val="20004"/>
                    </a:ext>
                  </a:extLst>
                </a:gridCol>
              </a:tblGrid>
              <a:tr h="499200">
                <a:tc>
                  <a:txBody>
                    <a:bodyPr/>
                    <a:lstStyle/>
                    <a:p>
                      <a:pPr marL="0" marR="0" lvl="0" indent="0" algn="l" rtl="0">
                        <a:spcBef>
                          <a:spcPts val="0"/>
                        </a:spcBef>
                        <a:spcAft>
                          <a:spcPts val="0"/>
                        </a:spcAft>
                        <a:buClr>
                          <a:schemeClr val="lt1"/>
                        </a:buClr>
                        <a:buSzPts val="1400"/>
                        <a:buFont typeface="Arial"/>
                        <a:buNone/>
                      </a:pPr>
                      <a:r>
                        <a:rPr lang="en-US" sz="1400" b="1" u="none" strike="noStrike" cap="none">
                          <a:solidFill>
                            <a:schemeClr val="lt1"/>
                          </a:solidFill>
                        </a:rPr>
                        <a:t>Group</a:t>
                      </a:r>
                      <a:endParaRPr sz="1400" u="none" strike="noStrike" cap="none">
                        <a:solidFill>
                          <a:schemeClr val="lt1"/>
                        </a:solidFill>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lt1"/>
                        </a:buClr>
                        <a:buSzPts val="1400"/>
                        <a:buFont typeface="Arial"/>
                        <a:buNone/>
                      </a:pPr>
                      <a:r>
                        <a:rPr lang="en-US" sz="1400" b="1" u="none" strike="noStrike" cap="none">
                          <a:solidFill>
                            <a:schemeClr val="lt1"/>
                          </a:solidFill>
                        </a:rPr>
                        <a:t>Capacity</a:t>
                      </a:r>
                      <a:endParaRPr sz="1400" u="none" strike="noStrike" cap="none">
                        <a:solidFill>
                          <a:schemeClr val="lt1"/>
                        </a:solidFill>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lt1"/>
                        </a:buClr>
                        <a:buSzPts val="1400"/>
                        <a:buFont typeface="Arial"/>
                        <a:buNone/>
                      </a:pPr>
                      <a:r>
                        <a:rPr lang="en-US" sz="1400" b="1" u="none" strike="noStrike" cap="none">
                          <a:solidFill>
                            <a:schemeClr val="lt1"/>
                          </a:solidFill>
                        </a:rPr>
                        <a:t>Occupied</a:t>
                      </a:r>
                      <a:endParaRPr sz="1400" u="none" strike="noStrike" cap="none">
                        <a:solidFill>
                          <a:schemeClr val="lt1"/>
                        </a:solidFill>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lt1"/>
                        </a:buClr>
                        <a:buSzPts val="1400"/>
                        <a:buFont typeface="Arial"/>
                        <a:buNone/>
                      </a:pPr>
                      <a:r>
                        <a:rPr lang="en-US" sz="1400" b="1" u="none" strike="noStrike" cap="none">
                          <a:solidFill>
                            <a:schemeClr val="lt1"/>
                          </a:solidFill>
                        </a:rPr>
                        <a:t>Empty Seats (Gap)</a:t>
                      </a:r>
                      <a:endParaRPr sz="1400" u="none" strike="noStrike" cap="none">
                        <a:solidFill>
                          <a:schemeClr val="lt1"/>
                        </a:solidFill>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lt1"/>
                        </a:buClr>
                        <a:buSzPts val="1400"/>
                        <a:buFont typeface="Arial"/>
                        <a:buNone/>
                      </a:pPr>
                      <a:r>
                        <a:rPr lang="en-US" sz="1400" b="1" u="none" strike="noStrike" cap="none">
                          <a:solidFill>
                            <a:schemeClr val="lt1"/>
                          </a:solidFill>
                        </a:rPr>
                        <a:t>Attainment Rate</a:t>
                      </a:r>
                      <a:endParaRPr sz="1400" u="none" strike="noStrike" cap="none">
                        <a:solidFill>
                          <a:schemeClr val="lt1"/>
                        </a:solidFill>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5325">
                <a:tc>
                  <a:txBody>
                    <a:bodyPr/>
                    <a:lstStyle/>
                    <a:p>
                      <a:pPr marL="0" marR="0" lvl="0" indent="0" algn="l" rtl="0">
                        <a:spcBef>
                          <a:spcPts val="0"/>
                        </a:spcBef>
                        <a:spcAft>
                          <a:spcPts val="0"/>
                        </a:spcAft>
                        <a:buClr>
                          <a:schemeClr val="dk1"/>
                        </a:buClr>
                        <a:buSzPts val="1400"/>
                        <a:buFont typeface="Arial"/>
                        <a:buNone/>
                      </a:pPr>
                      <a:r>
                        <a:rPr lang="en-US" sz="1400" u="none" strike="noStrike" cap="none"/>
                        <a:t>1</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10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10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b="1" u="none" strike="noStrike" cap="none"/>
                        <a:t>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5325">
                <a:tc>
                  <a:txBody>
                    <a:bodyPr/>
                    <a:lstStyle/>
                    <a:p>
                      <a:pPr marL="0" marR="0" lvl="0" indent="0" algn="l" rtl="0">
                        <a:spcBef>
                          <a:spcPts val="0"/>
                        </a:spcBef>
                        <a:spcAft>
                          <a:spcPts val="0"/>
                        </a:spcAft>
                        <a:buClr>
                          <a:schemeClr val="dk1"/>
                        </a:buClr>
                        <a:buSzPts val="1400"/>
                        <a:buFont typeface="Arial"/>
                        <a:buNone/>
                      </a:pPr>
                      <a:r>
                        <a:rPr lang="en-US" sz="1400" u="none" strike="noStrike" cap="none"/>
                        <a:t>2</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30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20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10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b="1" u="none" strike="noStrike" cap="none"/>
                        <a:t>67%</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5325">
                <a:tc>
                  <a:txBody>
                    <a:bodyPr/>
                    <a:lstStyle/>
                    <a:p>
                      <a:pPr marL="0" marR="0" lvl="0" indent="0" algn="l" rtl="0">
                        <a:spcBef>
                          <a:spcPts val="0"/>
                        </a:spcBef>
                        <a:spcAft>
                          <a:spcPts val="0"/>
                        </a:spcAft>
                        <a:buClr>
                          <a:schemeClr val="dk1"/>
                        </a:buClr>
                        <a:buSzPts val="1400"/>
                        <a:buFont typeface="Arial"/>
                        <a:buNone/>
                      </a:pPr>
                      <a:r>
                        <a:rPr lang="en-US" sz="1400" u="none" strike="noStrike" cap="none"/>
                        <a:t>3</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300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290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u="none" strike="noStrike" cap="none"/>
                        <a:t>10</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Arial"/>
                        <a:buNone/>
                      </a:pPr>
                      <a:r>
                        <a:rPr lang="en-US" sz="1400" b="1" u="none" strike="noStrike" cap="none"/>
                        <a:t>97%</a:t>
                      </a:r>
                      <a:endParaRPr sz="1400" u="none" strike="noStrike" cap="none">
                        <a:latin typeface="Arial"/>
                        <a:ea typeface="Arial"/>
                        <a:cs typeface="Arial"/>
                        <a:sym typeface="Arial"/>
                      </a:endParaRPr>
                    </a:p>
                  </a:txBody>
                  <a:tcPr marL="9525" marR="9525" marT="9525" marB="95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292" name="Google Shape;292;g3a4238eedea_0_243"/>
          <p:cNvGrpSpPr/>
          <p:nvPr/>
        </p:nvGrpSpPr>
        <p:grpSpPr>
          <a:xfrm>
            <a:off x="236075" y="963275"/>
            <a:ext cx="8658333" cy="1558340"/>
            <a:chOff x="0" y="-183770"/>
            <a:chExt cx="10534534" cy="1549970"/>
          </a:xfrm>
        </p:grpSpPr>
        <p:sp>
          <p:nvSpPr>
            <p:cNvPr id="293" name="Google Shape;293;g3a4238eedea_0_243"/>
            <p:cNvSpPr/>
            <p:nvPr/>
          </p:nvSpPr>
          <p:spPr>
            <a:xfrm>
              <a:off x="0" y="0"/>
              <a:ext cx="2103000" cy="1366200"/>
            </a:xfrm>
            <a:prstGeom prst="rect">
              <a:avLst/>
            </a:prstGeom>
            <a:noFill/>
            <a:ln>
              <a:noFill/>
            </a:ln>
          </p:spPr>
          <p:txBody>
            <a:bodyPr spcFirstLastPara="1" wrap="square" lIns="91925" tIns="91925" rIns="91925" bIns="91925" anchor="ctr" anchorCtr="0">
              <a:noAutofit/>
            </a:bodyPr>
            <a:lstStyle/>
            <a:p>
              <a:pPr marL="0" lvl="0" indent="0" algn="l" rtl="0">
                <a:spcBef>
                  <a:spcPts val="0"/>
                </a:spcBef>
                <a:spcAft>
                  <a:spcPts val="0"/>
                </a:spcAft>
                <a:buNone/>
              </a:pPr>
              <a:endParaRPr/>
            </a:p>
          </p:txBody>
        </p:sp>
        <p:sp>
          <p:nvSpPr>
            <p:cNvPr id="294" name="Google Shape;294;g3a4238eedea_0_243"/>
            <p:cNvSpPr txBox="1"/>
            <p:nvPr/>
          </p:nvSpPr>
          <p:spPr>
            <a:xfrm>
              <a:off x="463834" y="-183770"/>
              <a:ext cx="10070700" cy="1002300"/>
            </a:xfrm>
            <a:prstGeom prst="rect">
              <a:avLst/>
            </a:prstGeom>
            <a:noFill/>
            <a:ln>
              <a:noFill/>
            </a:ln>
          </p:spPr>
          <p:txBody>
            <a:bodyPr spcFirstLastPara="1" wrap="square" lIns="65100" tIns="65100" rIns="65100" bIns="65100" anchor="t" anchorCtr="0">
              <a:noAutofit/>
            </a:bodyPr>
            <a:lstStyle/>
            <a:p>
              <a:pPr marL="0" marR="0" lvl="0" indent="0" algn="l" rtl="0">
                <a:lnSpc>
                  <a:spcPct val="90000"/>
                </a:lnSpc>
                <a:spcBef>
                  <a:spcPts val="0"/>
                </a:spcBef>
                <a:spcAft>
                  <a:spcPts val="0"/>
                </a:spcAft>
                <a:buClr>
                  <a:schemeClr val="dk1"/>
                </a:buClr>
                <a:buSzPts val="1709"/>
                <a:buFont typeface="Play"/>
                <a:buNone/>
              </a:pPr>
              <a:r>
                <a:rPr lang="en-US" sz="1709">
                  <a:solidFill>
                    <a:schemeClr val="dk1"/>
                  </a:solidFill>
                  <a:latin typeface="Arial"/>
                  <a:ea typeface="Arial"/>
                  <a:cs typeface="Arial"/>
                  <a:sym typeface="Arial"/>
                </a:rPr>
                <a:t>Gaps penalize </a:t>
              </a:r>
              <a:r>
                <a:rPr lang="en-US" sz="1709" b="1">
                  <a:solidFill>
                    <a:schemeClr val="dk1"/>
                  </a:solidFill>
                </a:rPr>
                <a:t>smaller groups</a:t>
              </a:r>
              <a:r>
                <a:rPr lang="en-US" sz="1709">
                  <a:solidFill>
                    <a:schemeClr val="dk1"/>
                  </a:solidFill>
                  <a:latin typeface="Arial"/>
                  <a:ea typeface="Arial"/>
                  <a:cs typeface="Arial"/>
                  <a:sym typeface="Arial"/>
                </a:rPr>
                <a:t> (e.g., Indigenous, racialized) because their “empty seats” look large even when they are close to proportional representation.</a:t>
              </a:r>
              <a:endParaRPr sz="1407"/>
            </a:p>
          </p:txBody>
        </p:sp>
        <p:sp>
          <p:nvSpPr>
            <p:cNvPr id="295" name="Google Shape;295;g3a4238eedea_0_243"/>
            <p:cNvSpPr txBox="1"/>
            <p:nvPr/>
          </p:nvSpPr>
          <p:spPr>
            <a:xfrm>
              <a:off x="1345327" y="702991"/>
              <a:ext cx="8412600" cy="306000"/>
            </a:xfrm>
            <a:prstGeom prst="rect">
              <a:avLst/>
            </a:prstGeom>
            <a:noFill/>
            <a:ln>
              <a:noFill/>
            </a:ln>
          </p:spPr>
          <p:txBody>
            <a:bodyPr spcFirstLastPara="1" wrap="square" lIns="65100" tIns="65100" rIns="65100" bIns="65100" anchor="t" anchorCtr="0">
              <a:noAutofit/>
            </a:bodyPr>
            <a:lstStyle/>
            <a:p>
              <a:pPr marL="0" marR="0" lvl="0" indent="0" algn="l" rtl="0">
                <a:lnSpc>
                  <a:spcPct val="90000"/>
                </a:lnSpc>
                <a:spcBef>
                  <a:spcPts val="0"/>
                </a:spcBef>
                <a:spcAft>
                  <a:spcPts val="0"/>
                </a:spcAft>
                <a:buClr>
                  <a:schemeClr val="dk1"/>
                </a:buClr>
                <a:buSzPts val="1709"/>
                <a:buFont typeface="Play"/>
                <a:buNone/>
              </a:pPr>
              <a:r>
                <a:rPr lang="en-US" sz="2009">
                  <a:solidFill>
                    <a:schemeClr val="dk1"/>
                  </a:solidFill>
                  <a:latin typeface="Arial"/>
                  <a:ea typeface="Arial"/>
                  <a:cs typeface="Arial"/>
                  <a:sym typeface="Arial"/>
                </a:rPr>
                <a:t>Attainment rates measure progress fairly across groups.</a:t>
              </a:r>
              <a:endParaRPr sz="1707"/>
            </a:p>
          </p:txBody>
        </p:sp>
        <p:cxnSp>
          <p:nvCxnSpPr>
            <p:cNvPr id="296" name="Google Shape;296;g3a4238eedea_0_243"/>
            <p:cNvCxnSpPr/>
            <p:nvPr/>
          </p:nvCxnSpPr>
          <p:spPr>
            <a:xfrm>
              <a:off x="2103120" y="1333599"/>
              <a:ext cx="8412600" cy="0"/>
            </a:xfrm>
            <a:prstGeom prst="straightConnector1">
              <a:avLst/>
            </a:prstGeom>
            <a:solidFill>
              <a:srgbClr val="126082"/>
            </a:solidFill>
            <a:ln w="19150" cap="flat" cmpd="sng">
              <a:solidFill>
                <a:srgbClr val="BAC4CC"/>
              </a:solidFill>
              <a:prstDash val="solid"/>
              <a:miter lim="800000"/>
              <a:headEnd type="none" w="sm" len="sm"/>
              <a:tailEnd type="none" w="sm" len="sm"/>
            </a:ln>
          </p:spPr>
        </p:cxnSp>
      </p:grpSp>
      <p:sp>
        <p:nvSpPr>
          <p:cNvPr id="297" name="Google Shape;297;g3a4238eedea_0_243"/>
          <p:cNvSpPr txBox="1"/>
          <p:nvPr/>
        </p:nvSpPr>
        <p:spPr>
          <a:xfrm>
            <a:off x="136775" y="261975"/>
            <a:ext cx="8459100" cy="557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692" b="1">
                <a:solidFill>
                  <a:schemeClr val="dk1"/>
                </a:solidFill>
              </a:rPr>
              <a:t>Why use attainment rates?</a:t>
            </a:r>
            <a:endParaRPr sz="1700" b="1"/>
          </a:p>
        </p:txBody>
      </p:sp>
      <p:sp>
        <p:nvSpPr>
          <p:cNvPr id="2" name="Slide Number Placeholder 1">
            <a:extLst>
              <a:ext uri="{FF2B5EF4-FFF2-40B4-BE49-F238E27FC236}">
                <a16:creationId xmlns:a16="http://schemas.microsoft.com/office/drawing/2014/main" id="{5F7FC106-CF20-9ACF-D5CD-C89A022A6147}"/>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b17268469c_0_0"/>
          <p:cNvSpPr txBox="1">
            <a:spLocks noGrp="1"/>
          </p:cNvSpPr>
          <p:nvPr>
            <p:ph type="title"/>
          </p:nvPr>
        </p:nvSpPr>
        <p:spPr>
          <a:xfrm>
            <a:off x="416075" y="630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600" b="1"/>
              <a:t>Agenda</a:t>
            </a:r>
            <a:endParaRPr sz="3600" b="1"/>
          </a:p>
        </p:txBody>
      </p:sp>
      <p:sp>
        <p:nvSpPr>
          <p:cNvPr id="92" name="Google Shape;92;g3b17268469c_0_0"/>
          <p:cNvSpPr txBox="1">
            <a:spLocks noGrp="1"/>
          </p:cNvSpPr>
          <p:nvPr>
            <p:ph type="body" idx="1"/>
          </p:nvPr>
        </p:nvSpPr>
        <p:spPr>
          <a:xfrm>
            <a:off x="339300" y="1206050"/>
            <a:ext cx="8465400" cy="4887300"/>
          </a:xfrm>
          <a:prstGeom prst="rect">
            <a:avLst/>
          </a:prstGeom>
          <a:noFill/>
          <a:ln>
            <a:noFill/>
          </a:ln>
        </p:spPr>
        <p:txBody>
          <a:bodyPr spcFirstLastPara="1" wrap="square" lIns="91425" tIns="45700" rIns="91425" bIns="45700" anchor="t" anchorCtr="0">
            <a:normAutofit fontScale="92500" lnSpcReduction="20000"/>
          </a:bodyPr>
          <a:lstStyle/>
          <a:p>
            <a:pPr marL="342900" lvl="0" indent="-298291" algn="l" rtl="0">
              <a:lnSpc>
                <a:spcPct val="90000"/>
              </a:lnSpc>
              <a:spcBef>
                <a:spcPts val="2000"/>
              </a:spcBef>
              <a:spcAft>
                <a:spcPts val="0"/>
              </a:spcAft>
              <a:buSzPct val="100000"/>
              <a:buChar char="●"/>
            </a:pPr>
            <a:r>
              <a:rPr lang="en-CA" sz="2700">
                <a:solidFill>
                  <a:schemeClr val="dk1"/>
                </a:solidFill>
              </a:rPr>
              <a:t>Welcome and introduction </a:t>
            </a:r>
          </a:p>
          <a:p>
            <a:pPr marL="342900" lvl="0" indent="-298291" algn="l" rtl="0">
              <a:lnSpc>
                <a:spcPct val="90000"/>
              </a:lnSpc>
              <a:spcBef>
                <a:spcPts val="2000"/>
              </a:spcBef>
              <a:spcAft>
                <a:spcPts val="0"/>
              </a:spcAft>
              <a:buSzPct val="100000"/>
              <a:buChar char="●"/>
            </a:pPr>
            <a:r>
              <a:rPr lang="en-CA" sz="2700">
                <a:solidFill>
                  <a:schemeClr val="dk1"/>
                </a:solidFill>
              </a:rPr>
              <a:t>Why this matters and context </a:t>
            </a:r>
          </a:p>
          <a:p>
            <a:pPr marL="342900" lvl="0" indent="-298291" algn="l" rtl="0">
              <a:lnSpc>
                <a:spcPct val="90000"/>
              </a:lnSpc>
              <a:spcBef>
                <a:spcPts val="2000"/>
              </a:spcBef>
              <a:spcAft>
                <a:spcPts val="0"/>
              </a:spcAft>
              <a:buSzPct val="100000"/>
              <a:buChar char="●"/>
            </a:pPr>
            <a:r>
              <a:rPr lang="en-CA" sz="2700">
                <a:solidFill>
                  <a:schemeClr val="dk1"/>
                </a:solidFill>
              </a:rPr>
              <a:t>Key definitions</a:t>
            </a:r>
          </a:p>
          <a:p>
            <a:pPr marL="342900" lvl="0" indent="-298291" algn="l" rtl="0">
              <a:lnSpc>
                <a:spcPct val="90000"/>
              </a:lnSpc>
              <a:spcBef>
                <a:spcPts val="2000"/>
              </a:spcBef>
              <a:spcAft>
                <a:spcPts val="0"/>
              </a:spcAft>
              <a:buSzPct val="100000"/>
              <a:buChar char="●"/>
            </a:pPr>
            <a:r>
              <a:rPr lang="en-CA" sz="2700">
                <a:solidFill>
                  <a:schemeClr val="dk1"/>
                </a:solidFill>
              </a:rPr>
              <a:t>Legal Obligations and systemic risk </a:t>
            </a:r>
          </a:p>
          <a:p>
            <a:pPr marL="342900" lvl="0" indent="-298291" algn="l" rtl="0">
              <a:lnSpc>
                <a:spcPct val="90000"/>
              </a:lnSpc>
              <a:spcBef>
                <a:spcPts val="2000"/>
              </a:spcBef>
              <a:spcAft>
                <a:spcPts val="0"/>
              </a:spcAft>
              <a:buSzPct val="100000"/>
              <a:buChar char="●"/>
            </a:pPr>
            <a:r>
              <a:rPr lang="en-CA" sz="2700">
                <a:solidFill>
                  <a:schemeClr val="dk1"/>
                </a:solidFill>
              </a:rPr>
              <a:t>Data challenge: representation, attainment rates and </a:t>
            </a:r>
            <a:r>
              <a:rPr lang="en-CA" sz="27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projections</a:t>
            </a:r>
            <a:r>
              <a:rPr lang="en-CA" sz="2700">
                <a:solidFill>
                  <a:schemeClr val="dk1"/>
                </a:solidFill>
              </a:rPr>
              <a:t>  </a:t>
            </a:r>
          </a:p>
          <a:p>
            <a:pPr marL="342900" lvl="0" indent="-298291" algn="l" rtl="0">
              <a:lnSpc>
                <a:spcPct val="90000"/>
              </a:lnSpc>
              <a:spcBef>
                <a:spcPts val="2000"/>
              </a:spcBef>
              <a:spcAft>
                <a:spcPts val="0"/>
              </a:spcAft>
              <a:buSzPct val="100000"/>
              <a:buChar char="●"/>
            </a:pPr>
            <a:r>
              <a:rPr lang="en-CA" sz="2700">
                <a:solidFill>
                  <a:schemeClr val="dk1"/>
                </a:solidFill>
              </a:rPr>
              <a:t>Other WFA considerations to support equity for racialized and Indigenous employees </a:t>
            </a:r>
          </a:p>
          <a:p>
            <a:pPr marL="342900" lvl="0" indent="-298291" algn="l" rtl="0">
              <a:lnSpc>
                <a:spcPct val="90000"/>
              </a:lnSpc>
              <a:spcBef>
                <a:spcPts val="2000"/>
              </a:spcBef>
              <a:spcAft>
                <a:spcPts val="0"/>
              </a:spcAft>
              <a:buSzPct val="100000"/>
              <a:buChar char="●"/>
            </a:pPr>
            <a:r>
              <a:rPr lang="en-CA" sz="2700">
                <a:solidFill>
                  <a:schemeClr val="dk1"/>
                </a:solidFill>
              </a:rPr>
              <a:t>Questions</a:t>
            </a:r>
          </a:p>
          <a:p>
            <a:pPr marL="342900" lvl="0" indent="-298291" algn="l" rtl="0">
              <a:lnSpc>
                <a:spcPct val="90000"/>
              </a:lnSpc>
              <a:spcBef>
                <a:spcPts val="2000"/>
              </a:spcBef>
              <a:spcAft>
                <a:spcPts val="0"/>
              </a:spcAft>
              <a:buSzPct val="100000"/>
              <a:buChar char="●"/>
            </a:pPr>
            <a:r>
              <a:rPr lang="en-CA" sz="2700">
                <a:solidFill>
                  <a:schemeClr val="dk1"/>
                </a:solidFill>
              </a:rPr>
              <a:t>Key Takeaways</a:t>
            </a:r>
          </a:p>
          <a:p>
            <a:pPr marL="0" lvl="0" indent="0" algn="l" rtl="0">
              <a:lnSpc>
                <a:spcPct val="90000"/>
              </a:lnSpc>
              <a:spcBef>
                <a:spcPts val="640"/>
              </a:spcBef>
              <a:spcAft>
                <a:spcPts val="1200"/>
              </a:spcAft>
              <a:buNone/>
            </a:pPr>
            <a:endParaRPr lang="en-CA" sz="2700" b="1">
              <a:solidFill>
                <a:schemeClr val="dk1"/>
              </a:solidFill>
            </a:endParaRPr>
          </a:p>
        </p:txBody>
      </p:sp>
      <p:sp>
        <p:nvSpPr>
          <p:cNvPr id="2" name="Slide Number Placeholder 1">
            <a:extLst>
              <a:ext uri="{FF2B5EF4-FFF2-40B4-BE49-F238E27FC236}">
                <a16:creationId xmlns:a16="http://schemas.microsoft.com/office/drawing/2014/main" id="{32E49B40-85AF-3231-9CCA-FB1DB156A72F}"/>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aeb98893cf_0_5"/>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360"/>
              </a:spcBef>
              <a:spcAft>
                <a:spcPts val="1200"/>
              </a:spcAft>
              <a:buNone/>
            </a:pPr>
            <a:endParaRPr/>
          </a:p>
        </p:txBody>
      </p:sp>
      <p:pic>
        <p:nvPicPr>
          <p:cNvPr id="303" name="Google Shape;303;g3aeb98893cf_0_5"/>
          <p:cNvPicPr preferRelativeResize="0"/>
          <p:nvPr/>
        </p:nvPicPr>
        <p:blipFill>
          <a:blip r:embed="rId3">
            <a:alphaModFix/>
          </a:blip>
          <a:stretch>
            <a:fillRect/>
          </a:stretch>
        </p:blipFill>
        <p:spPr>
          <a:xfrm>
            <a:off x="279650" y="382100"/>
            <a:ext cx="8603200" cy="5865249"/>
          </a:xfrm>
          <a:prstGeom prst="rect">
            <a:avLst/>
          </a:prstGeom>
          <a:noFill/>
          <a:ln>
            <a:noFill/>
          </a:ln>
        </p:spPr>
      </p:pic>
      <p:sp>
        <p:nvSpPr>
          <p:cNvPr id="2" name="Slide Number Placeholder 1">
            <a:extLst>
              <a:ext uri="{FF2B5EF4-FFF2-40B4-BE49-F238E27FC236}">
                <a16:creationId xmlns:a16="http://schemas.microsoft.com/office/drawing/2014/main" id="{394DEA92-6339-CBF7-047A-9CE545F6BCBC}"/>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C7AB-050D-D2AB-C750-97425C40A564}"/>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D76059A2-5D66-F590-FB0F-CBED4EF88B7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D14A6896-093C-0607-9BBE-021E2B605954}"/>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363607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0"/>
          <p:cNvSpPr txBox="1">
            <a:spLocks noGrp="1"/>
          </p:cNvSpPr>
          <p:nvPr>
            <p:ph type="body" idx="1"/>
          </p:nvPr>
        </p:nvSpPr>
        <p:spPr>
          <a:xfrm>
            <a:off x="359550" y="2906725"/>
            <a:ext cx="8509200" cy="1500300"/>
          </a:xfrm>
          <a:prstGeom prst="rect">
            <a:avLst/>
          </a:prstGeom>
          <a:noFill/>
          <a:ln>
            <a:noFill/>
          </a:ln>
        </p:spPr>
        <p:txBody>
          <a:bodyPr spcFirstLastPara="1" wrap="square" lIns="91425" tIns="45700" rIns="91425" bIns="45700" anchor="b" anchorCtr="0">
            <a:normAutofit fontScale="92500"/>
          </a:bodyPr>
          <a:lstStyle/>
          <a:p>
            <a:pPr marL="0" lvl="0" indent="0" algn="l" rtl="0">
              <a:spcBef>
                <a:spcPts val="0"/>
              </a:spcBef>
              <a:spcAft>
                <a:spcPts val="1200"/>
              </a:spcAft>
              <a:buClr>
                <a:schemeClr val="dk1"/>
              </a:buClr>
              <a:buSzPts val="4000"/>
              <a:buFont typeface="Calibri"/>
              <a:buNone/>
            </a:pPr>
            <a:r>
              <a:rPr lang="en-US" sz="3600" b="1">
                <a:solidFill>
                  <a:schemeClr val="dk1"/>
                </a:solidFill>
              </a:rPr>
              <a:t>CORRECTING AR AND WORKFORCE AVAILABILITY (WAE) VALUES TO 2025</a:t>
            </a:r>
            <a:endParaRPr sz="1600" b="1">
              <a:solidFill>
                <a:srgbClr val="888888"/>
              </a:solidFill>
            </a:endParaRPr>
          </a:p>
        </p:txBody>
      </p:sp>
      <p:sp>
        <p:nvSpPr>
          <p:cNvPr id="2" name="Slide Number Placeholder 1">
            <a:extLst>
              <a:ext uri="{FF2B5EF4-FFF2-40B4-BE49-F238E27FC236}">
                <a16:creationId xmlns:a16="http://schemas.microsoft.com/office/drawing/2014/main" id="{06803E46-4A5E-8147-ECB2-079CC00185F6}"/>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B9A8875B-8ACD-B760-CF11-6458F1D27B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8E909C-5623-2003-50C8-C35119BBD733}"/>
              </a:ext>
            </a:extLst>
          </p:cNvPr>
          <p:cNvSpPr>
            <a:spLocks noGrp="1"/>
          </p:cNvSpPr>
          <p:nvPr>
            <p:ph type="title"/>
          </p:nvPr>
        </p:nvSpPr>
        <p:spPr>
          <a:xfrm>
            <a:off x="198287" y="259644"/>
            <a:ext cx="8274171" cy="1657016"/>
          </a:xfrm>
        </p:spPr>
        <p:txBody>
          <a:bodyPr>
            <a:noAutofit/>
          </a:bodyPr>
          <a:lstStyle/>
          <a:p>
            <a:r>
              <a:rPr lang="fr-CA" sz="2400"/>
              <a:t>Change in </a:t>
            </a:r>
            <a:r>
              <a:rPr lang="fr-CA" sz="2400" err="1"/>
              <a:t>workforce</a:t>
            </a:r>
            <a:r>
              <a:rPr lang="fr-CA" sz="2400"/>
              <a:t> </a:t>
            </a:r>
            <a:r>
              <a:rPr lang="fr-CA" sz="2400" err="1"/>
              <a:t>availability</a:t>
            </a:r>
            <a:r>
              <a:rPr lang="fr-CA" sz="2400"/>
              <a:t> for </a:t>
            </a:r>
            <a:r>
              <a:rPr lang="fr-CA" sz="2400" err="1"/>
              <a:t>racialized</a:t>
            </a:r>
            <a:r>
              <a:rPr lang="fr-CA" sz="2400"/>
              <a:t> group </a:t>
            </a:r>
            <a:r>
              <a:rPr lang="fr-CA" sz="2400" err="1"/>
              <a:t>from</a:t>
            </a:r>
            <a:r>
              <a:rPr lang="fr-CA" sz="2400"/>
              <a:t> 2016 to 2021 and </a:t>
            </a:r>
            <a:r>
              <a:rPr lang="fr-CA" sz="2400" err="1"/>
              <a:t>its</a:t>
            </a:r>
            <a:r>
              <a:rPr lang="fr-CA" sz="2400"/>
              <a:t> projection to 2026 for </a:t>
            </a:r>
            <a:r>
              <a:rPr lang="fr-CA" sz="2400" err="1"/>
              <a:t>departments</a:t>
            </a:r>
            <a:r>
              <a:rPr lang="fr-CA" sz="2400"/>
              <a:t> - </a:t>
            </a:r>
            <a:r>
              <a:rPr lang="fr-CA" sz="2400" b="0" err="1"/>
              <a:t>covering</a:t>
            </a:r>
            <a:r>
              <a:rPr lang="fr-CA" sz="2400" b="0"/>
              <a:t> a range of values for </a:t>
            </a:r>
            <a:r>
              <a:rPr lang="fr-CA" sz="2400" b="0" err="1"/>
              <a:t>workforce</a:t>
            </a:r>
            <a:r>
              <a:rPr lang="fr-CA" sz="2400" b="0"/>
              <a:t> </a:t>
            </a:r>
            <a:r>
              <a:rPr lang="fr-CA" sz="2400" b="0" err="1"/>
              <a:t>availability</a:t>
            </a:r>
            <a:r>
              <a:rPr lang="fr-CA" sz="2400" b="0"/>
              <a:t> in 2016 (</a:t>
            </a:r>
            <a:r>
              <a:rPr lang="fr-CA" sz="2400" b="0" err="1"/>
              <a:t>between</a:t>
            </a:r>
            <a:r>
              <a:rPr lang="fr-CA" sz="2400" b="0"/>
              <a:t> 5% and 30%)</a:t>
            </a:r>
            <a:endParaRPr lang="en-CA" sz="2400" b="0"/>
          </a:p>
        </p:txBody>
      </p:sp>
      <p:sp>
        <p:nvSpPr>
          <p:cNvPr id="2" name="Slide Number Placeholder 1">
            <a:extLst>
              <a:ext uri="{FF2B5EF4-FFF2-40B4-BE49-F238E27FC236}">
                <a16:creationId xmlns:a16="http://schemas.microsoft.com/office/drawing/2014/main" id="{C2DCB637-2CAA-6F86-A507-202A3E4778DE}"/>
              </a:ext>
            </a:extLst>
          </p:cNvPr>
          <p:cNvSpPr>
            <a:spLocks noGrp="1"/>
          </p:cNvSpPr>
          <p:nvPr>
            <p:ph type="sldNum" idx="12"/>
          </p:nvPr>
        </p:nvSpPr>
        <p:spPr>
          <a:xfrm>
            <a:off x="8472458" y="6424656"/>
            <a:ext cx="548700" cy="524700"/>
          </a:xfrm>
        </p:spPr>
        <p:txBody>
          <a:bodyPr/>
          <a:lstStyle/>
          <a:p>
            <a:pPr lvl="0"/>
            <a:fld id="{00000000-1234-1234-1234-123412341234}" type="slidenum">
              <a:rPr lang="en-US" smtClean="0"/>
              <a:pPr lvl="0"/>
              <a:t>33</a:t>
            </a:fld>
            <a:endParaRPr lang="en-US"/>
          </a:p>
        </p:txBody>
      </p:sp>
      <p:grpSp>
        <p:nvGrpSpPr>
          <p:cNvPr id="7" name="Group 6" descr="Workforce availability for 9 departments with data for 2016 and 2021 along with the projection for 2026.">
            <a:extLst>
              <a:ext uri="{FF2B5EF4-FFF2-40B4-BE49-F238E27FC236}">
                <a16:creationId xmlns:a16="http://schemas.microsoft.com/office/drawing/2014/main" id="{8E0731A0-36A1-9F67-98D5-352F2A0E649C}"/>
              </a:ext>
            </a:extLst>
          </p:cNvPr>
          <p:cNvGrpSpPr/>
          <p:nvPr/>
        </p:nvGrpSpPr>
        <p:grpSpPr>
          <a:xfrm>
            <a:off x="198288" y="1916704"/>
            <a:ext cx="8747424" cy="4507909"/>
            <a:chOff x="198288" y="1916704"/>
            <a:chExt cx="8747424" cy="4507909"/>
          </a:xfrm>
        </p:grpSpPr>
        <p:pic>
          <p:nvPicPr>
            <p:cNvPr id="313" name="Google Shape;313;g3aeb98893cf_0_1048" descr="Workforce availability for 9 departments with data for 2016 and 2021 along with the projection for 2026.">
              <a:extLst>
                <a:ext uri="{FF2B5EF4-FFF2-40B4-BE49-F238E27FC236}">
                  <a16:creationId xmlns:a16="http://schemas.microsoft.com/office/drawing/2014/main" id="{3C124582-80D8-E5EF-A6D0-3F95788D485D}"/>
                </a:ext>
              </a:extLst>
            </p:cNvPr>
            <p:cNvPicPr preferRelativeResize="0"/>
            <p:nvPr/>
          </p:nvPicPr>
          <p:blipFill>
            <a:blip r:embed="rId3">
              <a:alphaModFix/>
            </a:blip>
            <a:srcRect t="14910"/>
            <a:stretch>
              <a:fillRect/>
            </a:stretch>
          </p:blipFill>
          <p:spPr>
            <a:xfrm>
              <a:off x="198288" y="1916704"/>
              <a:ext cx="8747424" cy="4507909"/>
            </a:xfrm>
            <a:prstGeom prst="rect">
              <a:avLst/>
            </a:prstGeom>
            <a:noFill/>
            <a:ln>
              <a:noFill/>
            </a:ln>
          </p:spPr>
        </p:pic>
        <p:sp>
          <p:nvSpPr>
            <p:cNvPr id="6" name="TextBox 5">
              <a:extLst>
                <a:ext uri="{FF2B5EF4-FFF2-40B4-BE49-F238E27FC236}">
                  <a16:creationId xmlns:a16="http://schemas.microsoft.com/office/drawing/2014/main" id="{3DD2C9D7-948D-1F35-C6D4-42DBC7D96CCF}"/>
                </a:ext>
              </a:extLst>
            </p:cNvPr>
            <p:cNvSpPr txBox="1"/>
            <p:nvPr/>
          </p:nvSpPr>
          <p:spPr>
            <a:xfrm>
              <a:off x="5945838" y="5080411"/>
              <a:ext cx="968309" cy="461665"/>
            </a:xfrm>
            <a:prstGeom prst="rect">
              <a:avLst/>
            </a:prstGeom>
            <a:solidFill>
              <a:schemeClr val="bg1"/>
            </a:solidFill>
          </p:spPr>
          <p:txBody>
            <a:bodyPr wrap="square" rtlCol="0">
              <a:spAutoFit/>
            </a:bodyPr>
            <a:lstStyle/>
            <a:p>
              <a:r>
                <a:rPr lang="fr-CA" sz="1200"/>
                <a:t>WAE 2026 projection</a:t>
              </a:r>
              <a:endParaRPr lang="en-CA" sz="1200"/>
            </a:p>
          </p:txBody>
        </p:sp>
      </p:grpSp>
    </p:spTree>
    <p:extLst>
      <p:ext uri="{BB962C8B-B14F-4D97-AF65-F5344CB8AC3E}">
        <p14:creationId xmlns:p14="http://schemas.microsoft.com/office/powerpoint/2010/main" val="2142437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aea7b19a69_2_16"/>
          <p:cNvSpPr txBox="1">
            <a:spLocks noGrp="1"/>
          </p:cNvSpPr>
          <p:nvPr>
            <p:ph type="title"/>
          </p:nvPr>
        </p:nvSpPr>
        <p:spPr>
          <a:xfrm>
            <a:off x="457200" y="318625"/>
            <a:ext cx="8238600" cy="1325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en-US" sz="3060" b="1">
                <a:solidFill>
                  <a:schemeClr val="dk1"/>
                </a:solidFill>
              </a:rPr>
              <a:t>Attainment Rates for </a:t>
            </a:r>
            <a:r>
              <a:rPr lang="en-US" sz="3060" b="1"/>
              <a:t>racialized and Indigenous groups using 2016 Census</a:t>
            </a:r>
            <a:endParaRPr sz="3060" b="1"/>
          </a:p>
        </p:txBody>
      </p:sp>
      <p:sp>
        <p:nvSpPr>
          <p:cNvPr id="319" name="Google Shape;319;g3aea7b19a69_2_16"/>
          <p:cNvSpPr txBox="1">
            <a:spLocks noGrp="1"/>
          </p:cNvSpPr>
          <p:nvPr>
            <p:ph type="body" idx="1"/>
          </p:nvPr>
        </p:nvSpPr>
        <p:spPr>
          <a:xfrm>
            <a:off x="399500" y="1917575"/>
            <a:ext cx="8370600" cy="46218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sz="3200">
                <a:solidFill>
                  <a:schemeClr val="dk1"/>
                </a:solidFill>
                <a:latin typeface="+mn-lt"/>
                <a:ea typeface="Calibri"/>
                <a:cs typeface="Calibri"/>
                <a:sym typeface="Calibri"/>
              </a:rPr>
              <a:t>For SERLO purposes:</a:t>
            </a:r>
            <a:endParaRPr lang="en-US">
              <a:latin typeface="+mn-lt"/>
            </a:endParaRPr>
          </a:p>
          <a:p>
            <a:pPr marL="342900" lvl="0" indent="-342900" algn="l" rtl="0">
              <a:spcBef>
                <a:spcPts val="640"/>
              </a:spcBef>
              <a:spcAft>
                <a:spcPts val="0"/>
              </a:spcAft>
              <a:buSzPts val="3200"/>
              <a:buChar char="●"/>
            </a:pPr>
            <a:r>
              <a:rPr lang="en-US" sz="3200">
                <a:solidFill>
                  <a:schemeClr val="dk1"/>
                </a:solidFill>
              </a:rPr>
              <a:t>AR values for racialized groups should be divided by 1.5 to approximate 2025 reality.</a:t>
            </a:r>
            <a:endParaRPr sz="3200">
              <a:solidFill>
                <a:schemeClr val="dk1"/>
              </a:solidFill>
            </a:endParaRPr>
          </a:p>
          <a:p>
            <a:pPr marL="342900" lvl="0" indent="0" algn="l" rtl="0">
              <a:spcBef>
                <a:spcPts val="640"/>
              </a:spcBef>
              <a:spcAft>
                <a:spcPts val="0"/>
              </a:spcAft>
              <a:buNone/>
            </a:pPr>
            <a:endParaRPr sz="3200">
              <a:solidFill>
                <a:schemeClr val="dk1"/>
              </a:solidFill>
            </a:endParaRPr>
          </a:p>
          <a:p>
            <a:pPr marL="342900" lvl="0" indent="-342900" algn="l" rtl="0">
              <a:spcBef>
                <a:spcPts val="640"/>
              </a:spcBef>
              <a:spcAft>
                <a:spcPts val="0"/>
              </a:spcAft>
              <a:buSzPts val="3200"/>
              <a:buChar char="●"/>
            </a:pPr>
            <a:r>
              <a:rPr lang="en-US" sz="3200">
                <a:solidFill>
                  <a:schemeClr val="dk1"/>
                </a:solidFill>
              </a:rPr>
              <a:t>AR values for Indigenous groups should be divided by 1.2 to approximate 2025 reality.</a:t>
            </a:r>
            <a:endParaRPr sz="3200">
              <a:solidFill>
                <a:schemeClr val="dk1"/>
              </a:solidFill>
            </a:endParaRPr>
          </a:p>
          <a:p>
            <a:pPr marL="342900" lvl="0" indent="0" algn="l" rtl="0">
              <a:spcBef>
                <a:spcPts val="640"/>
              </a:spcBef>
              <a:spcAft>
                <a:spcPts val="1200"/>
              </a:spcAft>
              <a:buNone/>
            </a:pPr>
            <a:endParaRPr/>
          </a:p>
        </p:txBody>
      </p:sp>
      <p:sp>
        <p:nvSpPr>
          <p:cNvPr id="2" name="Slide Number Placeholder 1">
            <a:extLst>
              <a:ext uri="{FF2B5EF4-FFF2-40B4-BE49-F238E27FC236}">
                <a16:creationId xmlns:a16="http://schemas.microsoft.com/office/drawing/2014/main" id="{C87E9392-91E6-91FC-8AAA-41D522327898}"/>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2B0C0904-3353-8402-437D-62C5F31DFD20}"/>
            </a:ext>
          </a:extLst>
        </p:cNvPr>
        <p:cNvGrpSpPr/>
        <p:nvPr/>
      </p:nvGrpSpPr>
      <p:grpSpPr>
        <a:xfrm>
          <a:off x="0" y="0"/>
          <a:ext cx="0" cy="0"/>
          <a:chOff x="0" y="0"/>
          <a:chExt cx="0" cy="0"/>
        </a:xfrm>
      </p:grpSpPr>
      <p:sp>
        <p:nvSpPr>
          <p:cNvPr id="324" name="Google Shape;324;g3aeb98893cf_0_1053">
            <a:extLst>
              <a:ext uri="{FF2B5EF4-FFF2-40B4-BE49-F238E27FC236}">
                <a16:creationId xmlns:a16="http://schemas.microsoft.com/office/drawing/2014/main" id="{0DA7466B-BE4C-239E-29B4-1663590B9DC7}"/>
              </a:ext>
            </a:extLst>
          </p:cNvPr>
          <p:cNvSpPr txBox="1">
            <a:spLocks noGrp="1"/>
          </p:cNvSpPr>
          <p:nvPr>
            <p:ph type="title"/>
          </p:nvPr>
        </p:nvSpPr>
        <p:spPr>
          <a:xfrm>
            <a:off x="266050" y="293750"/>
            <a:ext cx="8877900" cy="1157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CA" sz="2400"/>
              <a:t>Comparison of WAE 2021 and WAE 2016 for racialized employees in the twenty largest organizations in the </a:t>
            </a:r>
          </a:p>
          <a:p>
            <a:pPr marL="0" lvl="0" indent="0" algn="ctr" rtl="0">
              <a:spcBef>
                <a:spcPts val="0"/>
              </a:spcBef>
              <a:spcAft>
                <a:spcPts val="0"/>
              </a:spcAft>
              <a:buNone/>
            </a:pPr>
            <a:r>
              <a:rPr lang="en-CA" sz="2400"/>
              <a:t>Federal Public Service Core Public Administration</a:t>
            </a:r>
            <a:endParaRPr lang="en-CA"/>
          </a:p>
        </p:txBody>
      </p:sp>
      <p:sp>
        <p:nvSpPr>
          <p:cNvPr id="327" name="Google Shape;327;g3aeb98893cf_0_1053">
            <a:extLst>
              <a:ext uri="{FF2B5EF4-FFF2-40B4-BE49-F238E27FC236}">
                <a16:creationId xmlns:a16="http://schemas.microsoft.com/office/drawing/2014/main" id="{1D35F0E5-D92D-EBE8-BCC3-BDAF8AB48EFB}"/>
              </a:ext>
            </a:extLst>
          </p:cNvPr>
          <p:cNvSpPr txBox="1"/>
          <p:nvPr/>
        </p:nvSpPr>
        <p:spPr>
          <a:xfrm>
            <a:off x="6225475" y="2067400"/>
            <a:ext cx="2730000" cy="40072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rPr>
              <a:t>(WAE-2021) =  1.24 x (WAE-2016)</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US" sz="1800">
                <a:solidFill>
                  <a:schemeClr val="dk1"/>
                </a:solidFill>
              </a:rPr>
              <a:t>This growth rate of 24% from 2016 to 2021 is expected to continue until 2026 as well.</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US" sz="1800">
                <a:solidFill>
                  <a:schemeClr val="dk1"/>
                </a:solidFill>
              </a:rPr>
              <a:t>The WAE for 2026 would be expected to be grow by approximately 25% from 2021.</a:t>
            </a:r>
            <a:endParaRPr sz="1800">
              <a:solidFill>
                <a:schemeClr val="dk1"/>
              </a:solidFill>
            </a:endParaRPr>
          </a:p>
        </p:txBody>
      </p:sp>
      <p:sp>
        <p:nvSpPr>
          <p:cNvPr id="2" name="Slide Number Placeholder 1">
            <a:extLst>
              <a:ext uri="{FF2B5EF4-FFF2-40B4-BE49-F238E27FC236}">
                <a16:creationId xmlns:a16="http://schemas.microsoft.com/office/drawing/2014/main" id="{EF6B69F8-A244-0B8C-1C63-75949E3A93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grpSp>
        <p:nvGrpSpPr>
          <p:cNvPr id="5" name="Group 4" descr="Graph showing workforce availability (WAE) between WAE 2016 on the x axis and WAE 2021 on the y axis.  Regression of data points shows a continuing increase">
            <a:extLst>
              <a:ext uri="{FF2B5EF4-FFF2-40B4-BE49-F238E27FC236}">
                <a16:creationId xmlns:a16="http://schemas.microsoft.com/office/drawing/2014/main" id="{8225A55C-4D02-5C35-60DB-FBFA1B15C421}"/>
              </a:ext>
            </a:extLst>
          </p:cNvPr>
          <p:cNvGrpSpPr/>
          <p:nvPr/>
        </p:nvGrpSpPr>
        <p:grpSpPr>
          <a:xfrm>
            <a:off x="1" y="1653751"/>
            <a:ext cx="5949244" cy="4622872"/>
            <a:chOff x="188525" y="1653750"/>
            <a:chExt cx="5868958" cy="4768925"/>
          </a:xfrm>
        </p:grpSpPr>
        <p:pic>
          <p:nvPicPr>
            <p:cNvPr id="325" name="Google Shape;325;g3aeb98893cf_0_1053">
              <a:extLst>
                <a:ext uri="{FF2B5EF4-FFF2-40B4-BE49-F238E27FC236}">
                  <a16:creationId xmlns:a16="http://schemas.microsoft.com/office/drawing/2014/main" id="{1E79D418-2CD6-06D7-17CA-EA86239B4941}"/>
                </a:ext>
              </a:extLst>
            </p:cNvPr>
            <p:cNvPicPr preferRelativeResize="0"/>
            <p:nvPr/>
          </p:nvPicPr>
          <p:blipFill>
            <a:blip r:embed="rId3">
              <a:alphaModFix/>
            </a:blip>
            <a:stretch>
              <a:fillRect/>
            </a:stretch>
          </p:blipFill>
          <p:spPr>
            <a:xfrm>
              <a:off x="699100" y="1653750"/>
              <a:ext cx="5358383" cy="4768925"/>
            </a:xfrm>
            <a:prstGeom prst="rect">
              <a:avLst/>
            </a:prstGeom>
            <a:noFill/>
            <a:ln>
              <a:noFill/>
            </a:ln>
          </p:spPr>
        </p:pic>
        <p:sp>
          <p:nvSpPr>
            <p:cNvPr id="3" name="TextBox 2">
              <a:extLst>
                <a:ext uri="{FF2B5EF4-FFF2-40B4-BE49-F238E27FC236}">
                  <a16:creationId xmlns:a16="http://schemas.microsoft.com/office/drawing/2014/main" id="{8627CC42-45C1-F40E-33FB-3F40A36E14CB}"/>
                </a:ext>
              </a:extLst>
            </p:cNvPr>
            <p:cNvSpPr txBox="1"/>
            <p:nvPr/>
          </p:nvSpPr>
          <p:spPr>
            <a:xfrm>
              <a:off x="188525" y="3403192"/>
              <a:ext cx="1764631" cy="400110"/>
            </a:xfrm>
            <a:prstGeom prst="rect">
              <a:avLst/>
            </a:prstGeom>
            <a:solidFill>
              <a:srgbClr val="D1D1D1"/>
            </a:solidFill>
            <a:scene3d>
              <a:camera prst="orthographicFront">
                <a:rot lat="0" lon="0" rev="5400000"/>
              </a:camera>
              <a:lightRig rig="threePt" dir="t"/>
            </a:scene3d>
          </p:spPr>
          <p:txBody>
            <a:bodyPr wrap="square" rtlCol="0">
              <a:spAutoFit/>
            </a:bodyPr>
            <a:lstStyle/>
            <a:p>
              <a:r>
                <a:rPr lang="fr-CA" sz="2000"/>
                <a:t>WAE- 2021</a:t>
              </a:r>
              <a:endParaRPr lang="en-CA" sz="2000"/>
            </a:p>
          </p:txBody>
        </p:sp>
        <p:sp>
          <p:nvSpPr>
            <p:cNvPr id="4" name="TextBox 3">
              <a:extLst>
                <a:ext uri="{FF2B5EF4-FFF2-40B4-BE49-F238E27FC236}">
                  <a16:creationId xmlns:a16="http://schemas.microsoft.com/office/drawing/2014/main" id="{6252D947-29CD-4725-0299-D1E034D697AF}"/>
                </a:ext>
              </a:extLst>
            </p:cNvPr>
            <p:cNvSpPr txBox="1"/>
            <p:nvPr/>
          </p:nvSpPr>
          <p:spPr>
            <a:xfrm>
              <a:off x="2901585" y="5328680"/>
              <a:ext cx="1764631" cy="400110"/>
            </a:xfrm>
            <a:prstGeom prst="rect">
              <a:avLst/>
            </a:prstGeom>
            <a:solidFill>
              <a:srgbClr val="D1D1D1"/>
            </a:solidFill>
          </p:spPr>
          <p:txBody>
            <a:bodyPr wrap="square" rtlCol="0">
              <a:spAutoFit/>
            </a:bodyPr>
            <a:lstStyle/>
            <a:p>
              <a:r>
                <a:rPr lang="fr-CA" sz="2000"/>
                <a:t>WAE- 2016</a:t>
              </a:r>
              <a:endParaRPr lang="en-CA" sz="2000"/>
            </a:p>
          </p:txBody>
        </p:sp>
      </p:grpSp>
    </p:spTree>
    <p:extLst>
      <p:ext uri="{BB962C8B-B14F-4D97-AF65-F5344CB8AC3E}">
        <p14:creationId xmlns:p14="http://schemas.microsoft.com/office/powerpoint/2010/main" val="91593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title"/>
          </p:nvPr>
        </p:nvSpPr>
        <p:spPr>
          <a:xfrm>
            <a:off x="136250" y="274650"/>
            <a:ext cx="8760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en-US" sz="2860" b="1">
                <a:solidFill>
                  <a:schemeClr val="dk1"/>
                </a:solidFill>
              </a:rPr>
              <a:t>Attainment Rates for </a:t>
            </a:r>
            <a:r>
              <a:rPr lang="en-US" sz="2860" b="1"/>
              <a:t>racialized and Indigenous groups using 2021 Census</a:t>
            </a:r>
            <a:endParaRPr sz="2860" b="1"/>
          </a:p>
        </p:txBody>
      </p:sp>
      <p:sp>
        <p:nvSpPr>
          <p:cNvPr id="333" name="Google Shape;333;p21"/>
          <p:cNvSpPr txBox="1">
            <a:spLocks noGrp="1"/>
          </p:cNvSpPr>
          <p:nvPr>
            <p:ph type="body" idx="1"/>
          </p:nvPr>
        </p:nvSpPr>
        <p:spPr>
          <a:xfrm>
            <a:off x="330499" y="1417650"/>
            <a:ext cx="8474833" cy="5121775"/>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CA" sz="3200">
                <a:solidFill>
                  <a:schemeClr val="dk1"/>
                </a:solidFill>
                <a:latin typeface="+mn-lt"/>
                <a:ea typeface="Calibri"/>
                <a:cs typeface="Calibri"/>
                <a:sym typeface="Calibri"/>
              </a:rPr>
              <a:t>For SERLO purposes:</a:t>
            </a:r>
            <a:endParaRPr lang="en-CA">
              <a:latin typeface="+mn-lt"/>
            </a:endParaRPr>
          </a:p>
          <a:p>
            <a:pPr marL="342900" lvl="0" indent="-381000" algn="l" rtl="0">
              <a:spcBef>
                <a:spcPts val="1000"/>
              </a:spcBef>
              <a:spcAft>
                <a:spcPts val="0"/>
              </a:spcAft>
              <a:buClr>
                <a:schemeClr val="dk1"/>
              </a:buClr>
              <a:buSzPts val="3800"/>
              <a:buChar char="●"/>
            </a:pPr>
            <a:r>
              <a:rPr lang="en-CA" sz="3600">
                <a:solidFill>
                  <a:schemeClr val="dk1"/>
                </a:solidFill>
                <a:latin typeface="+mn-lt"/>
                <a:ea typeface="Calibri"/>
                <a:cs typeface="Calibri"/>
                <a:sym typeface="Calibri"/>
              </a:rPr>
              <a:t>AR values for racialized groups should be divided by 1.25 to approximate 2025 reality.</a:t>
            </a:r>
            <a:endParaRPr lang="en-CA" sz="3600">
              <a:latin typeface="+mn-lt"/>
            </a:endParaRPr>
          </a:p>
          <a:p>
            <a:pPr marL="342900" lvl="0" indent="-381000" algn="l" rtl="0">
              <a:spcBef>
                <a:spcPts val="1000"/>
              </a:spcBef>
              <a:spcAft>
                <a:spcPts val="0"/>
              </a:spcAft>
              <a:buClr>
                <a:schemeClr val="dk1"/>
              </a:buClr>
              <a:buSzPts val="3800"/>
              <a:buChar char="●"/>
            </a:pPr>
            <a:r>
              <a:rPr lang="en-CA" sz="3600">
                <a:solidFill>
                  <a:schemeClr val="dk1"/>
                </a:solidFill>
                <a:latin typeface="+mn-lt"/>
                <a:ea typeface="Calibri"/>
                <a:cs typeface="Calibri"/>
                <a:sym typeface="Calibri"/>
              </a:rPr>
              <a:t>AR values for Indigenous groups should be divided by 1.10 to approximate 2025 reality.</a:t>
            </a:r>
            <a:endParaRPr lang="en-CA" sz="3600">
              <a:latin typeface="+mn-lt"/>
            </a:endParaRPr>
          </a:p>
          <a:p>
            <a:pPr marL="0" lvl="0" indent="0" algn="l" rtl="0">
              <a:spcBef>
                <a:spcPts val="640"/>
              </a:spcBef>
              <a:spcAft>
                <a:spcPts val="1200"/>
              </a:spcAft>
              <a:buNone/>
            </a:pPr>
            <a:endParaRPr lang="en-CA">
              <a:latin typeface="+mn-lt"/>
            </a:endParaRPr>
          </a:p>
        </p:txBody>
      </p:sp>
      <p:sp>
        <p:nvSpPr>
          <p:cNvPr id="2" name="Slide Number Placeholder 1">
            <a:extLst>
              <a:ext uri="{FF2B5EF4-FFF2-40B4-BE49-F238E27FC236}">
                <a16:creationId xmlns:a16="http://schemas.microsoft.com/office/drawing/2014/main" id="{F5EEA92A-5DA6-CA7D-2588-D751B53CC878}"/>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335025" y="100500"/>
            <a:ext cx="8351700" cy="986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60"/>
              <a:buFont typeface="Calibri"/>
              <a:buNone/>
            </a:pPr>
            <a:r>
              <a:rPr lang="en-US" sz="3659" b="1">
                <a:solidFill>
                  <a:schemeClr val="dk1"/>
                </a:solidFill>
              </a:rPr>
              <a:t>Two Corrective Options for SERLO</a:t>
            </a:r>
            <a:endParaRPr sz="2220" b="1"/>
          </a:p>
        </p:txBody>
      </p:sp>
      <p:sp>
        <p:nvSpPr>
          <p:cNvPr id="339" name="Google Shape;339;p22"/>
          <p:cNvSpPr txBox="1">
            <a:spLocks noGrp="1"/>
          </p:cNvSpPr>
          <p:nvPr>
            <p:ph type="body" idx="1"/>
          </p:nvPr>
        </p:nvSpPr>
        <p:spPr>
          <a:xfrm>
            <a:off x="439625" y="1644150"/>
            <a:ext cx="8422500" cy="4839600"/>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SzPts val="1018"/>
              <a:buNone/>
            </a:pPr>
            <a:r>
              <a:rPr lang="en-US" sz="2560">
                <a:solidFill>
                  <a:schemeClr val="dk1"/>
                </a:solidFill>
              </a:rPr>
              <a:t>Option 1 (project WFA 2021):</a:t>
            </a:r>
            <a:endParaRPr sz="1265"/>
          </a:p>
          <a:p>
            <a:pPr marL="342900" lvl="0" indent="-289560" algn="l" rtl="0">
              <a:lnSpc>
                <a:spcPct val="95000"/>
              </a:lnSpc>
              <a:spcBef>
                <a:spcPts val="640"/>
              </a:spcBef>
              <a:spcAft>
                <a:spcPts val="0"/>
              </a:spcAft>
              <a:buClr>
                <a:schemeClr val="dk1"/>
              </a:buClr>
              <a:buSzPts val="2360"/>
              <a:buChar char="●"/>
            </a:pPr>
            <a:r>
              <a:rPr lang="en-US" sz="2360">
                <a:solidFill>
                  <a:schemeClr val="dk1"/>
                </a:solidFill>
              </a:rPr>
              <a:t>Multiply WFA for racialized groups by 1.25 and for Indigenous groups by 1.10.</a:t>
            </a:r>
            <a:endParaRPr sz="1065"/>
          </a:p>
          <a:p>
            <a:pPr marL="342900" lvl="0" indent="-289560" algn="l" rtl="0">
              <a:lnSpc>
                <a:spcPct val="95000"/>
              </a:lnSpc>
              <a:spcBef>
                <a:spcPts val="640"/>
              </a:spcBef>
              <a:spcAft>
                <a:spcPts val="0"/>
              </a:spcAft>
              <a:buClr>
                <a:schemeClr val="dk1"/>
              </a:buClr>
              <a:buSzPts val="2360"/>
              <a:buChar char="●"/>
            </a:pPr>
            <a:r>
              <a:rPr lang="en-US" sz="2360">
                <a:solidFill>
                  <a:schemeClr val="dk1"/>
                </a:solidFill>
              </a:rPr>
              <a:t>Use these projected WFA values to calculate AR and compare with other EE groups.</a:t>
            </a:r>
            <a:endParaRPr sz="2360">
              <a:solidFill>
                <a:schemeClr val="dk1"/>
              </a:solidFill>
            </a:endParaRPr>
          </a:p>
          <a:p>
            <a:pPr marL="342900" lvl="0" indent="0" algn="l" rtl="0">
              <a:lnSpc>
                <a:spcPct val="95000"/>
              </a:lnSpc>
              <a:spcBef>
                <a:spcPts val="640"/>
              </a:spcBef>
              <a:spcAft>
                <a:spcPts val="0"/>
              </a:spcAft>
              <a:buNone/>
            </a:pPr>
            <a:endParaRPr sz="2360">
              <a:solidFill>
                <a:schemeClr val="dk1"/>
              </a:solidFill>
            </a:endParaRPr>
          </a:p>
          <a:p>
            <a:pPr marL="0" lvl="0" indent="0" algn="l" rtl="0">
              <a:lnSpc>
                <a:spcPct val="95000"/>
              </a:lnSpc>
              <a:spcBef>
                <a:spcPts val="640"/>
              </a:spcBef>
              <a:spcAft>
                <a:spcPts val="0"/>
              </a:spcAft>
              <a:buSzPts val="1018"/>
              <a:buNone/>
            </a:pPr>
            <a:r>
              <a:rPr lang="en-US" sz="2560">
                <a:solidFill>
                  <a:schemeClr val="dk1"/>
                </a:solidFill>
              </a:rPr>
              <a:t>Option 2 (correct AR directly):</a:t>
            </a:r>
            <a:endParaRPr sz="1265"/>
          </a:p>
          <a:p>
            <a:pPr marL="342900" lvl="0" indent="-295910" algn="l" rtl="0">
              <a:lnSpc>
                <a:spcPct val="95000"/>
              </a:lnSpc>
              <a:spcBef>
                <a:spcPts val="640"/>
              </a:spcBef>
              <a:spcAft>
                <a:spcPts val="0"/>
              </a:spcAft>
              <a:buClr>
                <a:schemeClr val="dk1"/>
              </a:buClr>
              <a:buSzPts val="2460"/>
              <a:buChar char="●"/>
            </a:pPr>
            <a:r>
              <a:rPr lang="en-US" sz="2460">
                <a:solidFill>
                  <a:schemeClr val="dk1"/>
                </a:solidFill>
              </a:rPr>
              <a:t>Divide existing AR values for racialized groups by 1.25 and for Indigenous groups by 1.10.</a:t>
            </a:r>
            <a:endParaRPr sz="1165"/>
          </a:p>
          <a:p>
            <a:pPr marL="342900" lvl="0" indent="-295910" algn="l" rtl="0">
              <a:lnSpc>
                <a:spcPct val="95000"/>
              </a:lnSpc>
              <a:spcBef>
                <a:spcPts val="640"/>
              </a:spcBef>
              <a:spcAft>
                <a:spcPts val="1200"/>
              </a:spcAft>
              <a:buClr>
                <a:schemeClr val="dk1"/>
              </a:buClr>
              <a:buSzPts val="2460"/>
              <a:buChar char="●"/>
            </a:pPr>
            <a:r>
              <a:rPr lang="en-US" sz="2460">
                <a:solidFill>
                  <a:schemeClr val="dk1"/>
                </a:solidFill>
              </a:rPr>
              <a:t>Use these corrected AR values when comparing and prioritizing racialized EE groups in SERLO.</a:t>
            </a:r>
            <a:endParaRPr sz="1165"/>
          </a:p>
        </p:txBody>
      </p:sp>
      <p:sp>
        <p:nvSpPr>
          <p:cNvPr id="2" name="Slide Number Placeholder 1">
            <a:extLst>
              <a:ext uri="{FF2B5EF4-FFF2-40B4-BE49-F238E27FC236}">
                <a16:creationId xmlns:a16="http://schemas.microsoft.com/office/drawing/2014/main" id="{E687D029-885B-9E26-4732-1F269918DC7E}"/>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1"/>
          <p:cNvSpPr txBox="1">
            <a:spLocks noGrp="1"/>
          </p:cNvSpPr>
          <p:nvPr>
            <p:ph type="body" idx="1"/>
          </p:nvPr>
        </p:nvSpPr>
        <p:spPr>
          <a:prstGeom prst="rect">
            <a:avLst/>
          </a:prstGeom>
          <a:noFill/>
          <a:ln>
            <a:noFill/>
          </a:ln>
        </p:spPr>
        <p:txBody>
          <a:bodyPr spcFirstLastPara="1" wrap="square" lIns="91425" tIns="45700" rIns="91425" bIns="45700" anchor="b" anchorCtr="0">
            <a:normAutofit fontScale="92500" lnSpcReduction="10000"/>
          </a:bodyPr>
          <a:lstStyle/>
          <a:p>
            <a:pPr marL="0" lvl="0" indent="0" algn="l" rtl="0">
              <a:spcBef>
                <a:spcPts val="0"/>
              </a:spcBef>
              <a:spcAft>
                <a:spcPts val="1200"/>
              </a:spcAft>
              <a:buClr>
                <a:schemeClr val="dk1"/>
              </a:buClr>
              <a:buSzPts val="4000"/>
              <a:buFont typeface="Calibri"/>
              <a:buNone/>
            </a:pPr>
            <a:r>
              <a:rPr lang="en-US" sz="4000" b="1">
                <a:solidFill>
                  <a:schemeClr val="dk1"/>
                </a:solidFill>
              </a:rPr>
              <a:t>TRACKING OUTCOMES AND SELF-IDENTIFICATION</a:t>
            </a:r>
            <a:endParaRPr sz="2000">
              <a:solidFill>
                <a:srgbClr val="888888"/>
              </a:solidFill>
            </a:endParaRPr>
          </a:p>
        </p:txBody>
      </p:sp>
      <p:sp>
        <p:nvSpPr>
          <p:cNvPr id="2" name="Slide Number Placeholder 1">
            <a:extLst>
              <a:ext uri="{FF2B5EF4-FFF2-40B4-BE49-F238E27FC236}">
                <a16:creationId xmlns:a16="http://schemas.microsoft.com/office/drawing/2014/main" id="{2EEF911F-1103-B4BB-669C-3BEDEBAF857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en-US" sz="3559" b="1">
                <a:solidFill>
                  <a:schemeClr val="dk1"/>
                </a:solidFill>
              </a:rPr>
              <a:t>Track Trends to Catch Patterns Early</a:t>
            </a:r>
            <a:endParaRPr sz="2120" b="1"/>
          </a:p>
        </p:txBody>
      </p:sp>
      <p:sp>
        <p:nvSpPr>
          <p:cNvPr id="350" name="Google Shape;350;p32"/>
          <p:cNvSpPr txBox="1">
            <a:spLocks noGrp="1"/>
          </p:cNvSpPr>
          <p:nvPr>
            <p:ph type="body" idx="1"/>
          </p:nvPr>
        </p:nvSpPr>
        <p:spPr>
          <a:xfrm>
            <a:off x="376475" y="1587300"/>
            <a:ext cx="8525400" cy="4983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Track who is screened in and out of SERLO, and who is retained, by EE group and classification.</a:t>
            </a:r>
            <a:endParaRPr/>
          </a:p>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Use this information to detect patterns of inequity and adjust processes before decisions are finalized.</a:t>
            </a:r>
            <a:endParaRPr/>
          </a:p>
          <a:p>
            <a:pPr marL="342900" lvl="0" indent="-342900" algn="l" rtl="0">
              <a:spcBef>
                <a:spcPts val="640"/>
              </a:spcBef>
              <a:spcAft>
                <a:spcPts val="1200"/>
              </a:spcAft>
              <a:buClr>
                <a:schemeClr val="dk1"/>
              </a:buClr>
              <a:buSzPts val="3200"/>
              <a:buChar char="●"/>
            </a:pPr>
            <a:r>
              <a:rPr lang="en-US" sz="3200">
                <a:solidFill>
                  <a:schemeClr val="dk1"/>
                </a:solidFill>
                <a:latin typeface="Calibri"/>
                <a:ea typeface="Calibri"/>
                <a:cs typeface="Calibri"/>
                <a:sym typeface="Calibri"/>
              </a:rPr>
              <a:t>Provide concise explanations, on request, about how SERLO criteria, employment equity and accommodation were taken into account.</a:t>
            </a:r>
            <a:endParaRPr/>
          </a:p>
        </p:txBody>
      </p:sp>
      <p:sp>
        <p:nvSpPr>
          <p:cNvPr id="2" name="Slide Number Placeholder 1">
            <a:extLst>
              <a:ext uri="{FF2B5EF4-FFF2-40B4-BE49-F238E27FC236}">
                <a16:creationId xmlns:a16="http://schemas.microsoft.com/office/drawing/2014/main" id="{5E6E3702-E8AF-DE53-F93A-8B90C8488A97}"/>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F925CC-D310-D784-4B53-9B02213D6987}"/>
              </a:ext>
            </a:extLst>
          </p:cNvPr>
          <p:cNvSpPr>
            <a:spLocks noGrp="1"/>
          </p:cNvSpPr>
          <p:nvPr>
            <p:ph type="title"/>
          </p:nvPr>
        </p:nvSpPr>
        <p:spPr/>
        <p:txBody>
          <a:bodyPr/>
          <a:lstStyle/>
          <a:p>
            <a:r>
              <a:rPr lang="fr-CA"/>
              <a:t>WHY THIS MATTERS AND CONTEXT</a:t>
            </a:r>
            <a:endParaRPr lang="en-CA"/>
          </a:p>
        </p:txBody>
      </p:sp>
      <p:sp>
        <p:nvSpPr>
          <p:cNvPr id="4" name="Slide Number Placeholder 3">
            <a:extLst>
              <a:ext uri="{FF2B5EF4-FFF2-40B4-BE49-F238E27FC236}">
                <a16:creationId xmlns:a16="http://schemas.microsoft.com/office/drawing/2014/main" id="{0DEC1C95-0496-38CB-F022-D9610FDCA4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926443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300" b="1">
                <a:solidFill>
                  <a:schemeClr val="dk1"/>
                </a:solidFill>
              </a:rPr>
              <a:t>Modernize Self-Identification</a:t>
            </a:r>
            <a:endParaRPr sz="2700" b="1"/>
          </a:p>
        </p:txBody>
      </p:sp>
      <p:sp>
        <p:nvSpPr>
          <p:cNvPr id="356" name="Google Shape;356;p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285750" algn="l" rtl="0">
              <a:spcBef>
                <a:spcPts val="0"/>
              </a:spcBef>
              <a:spcAft>
                <a:spcPts val="0"/>
              </a:spcAft>
              <a:buClr>
                <a:schemeClr val="dk1"/>
              </a:buClr>
              <a:buSzPts val="2300"/>
              <a:buChar char="●"/>
            </a:pPr>
            <a:r>
              <a:rPr lang="en-US" sz="2300">
                <a:solidFill>
                  <a:schemeClr val="dk1"/>
                </a:solidFill>
              </a:rPr>
              <a:t>Revise the SERLO employment equity self-identification form to include updated terminology and under-represented groups.</a:t>
            </a:r>
            <a:endParaRPr sz="2300">
              <a:solidFill>
                <a:schemeClr val="dk1"/>
              </a:solidFill>
            </a:endParaRPr>
          </a:p>
          <a:p>
            <a:pPr marL="0" lvl="0" indent="0" algn="l" rtl="0">
              <a:spcBef>
                <a:spcPts val="0"/>
              </a:spcBef>
              <a:spcAft>
                <a:spcPts val="0"/>
              </a:spcAft>
              <a:buNone/>
            </a:pPr>
            <a:endParaRPr sz="2300">
              <a:solidFill>
                <a:schemeClr val="dk1"/>
              </a:solidFill>
            </a:endParaRPr>
          </a:p>
          <a:p>
            <a:pPr marL="342900" lvl="0" indent="-285750" algn="l" rtl="0">
              <a:spcBef>
                <a:spcPts val="640"/>
              </a:spcBef>
              <a:spcAft>
                <a:spcPts val="0"/>
              </a:spcAft>
              <a:buClr>
                <a:schemeClr val="dk1"/>
              </a:buClr>
              <a:buSzPts val="2300"/>
              <a:buChar char="●"/>
            </a:pPr>
            <a:r>
              <a:rPr lang="en-US" sz="2300">
                <a:solidFill>
                  <a:schemeClr val="dk1"/>
                </a:solidFill>
              </a:rPr>
              <a:t>Ensure at least the following options are captured: </a:t>
            </a:r>
            <a:endParaRPr sz="2300">
              <a:solidFill>
                <a:schemeClr val="dk1"/>
              </a:solidFill>
            </a:endParaRPr>
          </a:p>
          <a:p>
            <a:pPr marL="742950" lvl="1" indent="-317500" algn="l" rtl="0">
              <a:spcBef>
                <a:spcPts val="640"/>
              </a:spcBef>
              <a:spcAft>
                <a:spcPts val="0"/>
              </a:spcAft>
              <a:buClr>
                <a:schemeClr val="dk1"/>
              </a:buClr>
              <a:buSzPts val="2300"/>
              <a:buChar char="○"/>
            </a:pPr>
            <a:r>
              <a:rPr lang="en-US" sz="2300">
                <a:solidFill>
                  <a:schemeClr val="dk1"/>
                </a:solidFill>
              </a:rPr>
              <a:t>Indigenous </a:t>
            </a:r>
            <a:endParaRPr sz="2300">
              <a:solidFill>
                <a:schemeClr val="dk1"/>
              </a:solidFill>
            </a:endParaRPr>
          </a:p>
          <a:p>
            <a:pPr marL="742950" lvl="1" indent="-317500" algn="l" rtl="0">
              <a:spcBef>
                <a:spcPts val="640"/>
              </a:spcBef>
              <a:spcAft>
                <a:spcPts val="0"/>
              </a:spcAft>
              <a:buClr>
                <a:schemeClr val="dk1"/>
              </a:buClr>
              <a:buSzPts val="2300"/>
              <a:buChar char="○"/>
            </a:pPr>
            <a:r>
              <a:rPr lang="en-US" sz="2300">
                <a:solidFill>
                  <a:schemeClr val="dk1"/>
                </a:solidFill>
              </a:rPr>
              <a:t>Black</a:t>
            </a:r>
            <a:endParaRPr sz="2300">
              <a:solidFill>
                <a:schemeClr val="dk1"/>
              </a:solidFill>
            </a:endParaRPr>
          </a:p>
          <a:p>
            <a:pPr marL="742950" lvl="1" indent="-317500" algn="l" rtl="0">
              <a:spcBef>
                <a:spcPts val="640"/>
              </a:spcBef>
              <a:spcAft>
                <a:spcPts val="0"/>
              </a:spcAft>
              <a:buClr>
                <a:schemeClr val="dk1"/>
              </a:buClr>
              <a:buSzPts val="2300"/>
              <a:buChar char="○"/>
            </a:pPr>
            <a:r>
              <a:rPr lang="en-US" sz="2300">
                <a:solidFill>
                  <a:schemeClr val="dk1"/>
                </a:solidFill>
              </a:rPr>
              <a:t>Racialized</a:t>
            </a:r>
            <a:endParaRPr sz="2300">
              <a:solidFill>
                <a:schemeClr val="dk1"/>
              </a:solidFill>
            </a:endParaRPr>
          </a:p>
          <a:p>
            <a:pPr marL="742950" lvl="1" indent="-317500" algn="l" rtl="0">
              <a:spcBef>
                <a:spcPts val="640"/>
              </a:spcBef>
              <a:spcAft>
                <a:spcPts val="0"/>
              </a:spcAft>
              <a:buClr>
                <a:schemeClr val="dk1"/>
              </a:buClr>
              <a:buSzPts val="2300"/>
              <a:buChar char="○"/>
            </a:pPr>
            <a:r>
              <a:rPr lang="en-US" sz="2300">
                <a:solidFill>
                  <a:schemeClr val="dk1"/>
                </a:solidFill>
              </a:rPr>
              <a:t>Person with Disability</a:t>
            </a:r>
            <a:endParaRPr sz="2300">
              <a:solidFill>
                <a:schemeClr val="dk1"/>
              </a:solidFill>
            </a:endParaRPr>
          </a:p>
          <a:p>
            <a:pPr marL="742950" lvl="1" indent="-317500" algn="l" rtl="0">
              <a:spcBef>
                <a:spcPts val="640"/>
              </a:spcBef>
              <a:spcAft>
                <a:spcPts val="0"/>
              </a:spcAft>
              <a:buClr>
                <a:schemeClr val="dk1"/>
              </a:buClr>
              <a:buSzPts val="2300"/>
              <a:buChar char="○"/>
            </a:pPr>
            <a:r>
              <a:rPr lang="en-US" sz="2300">
                <a:solidFill>
                  <a:schemeClr val="dk1"/>
                </a:solidFill>
              </a:rPr>
              <a:t>2SLGBTQI+</a:t>
            </a:r>
            <a:endParaRPr sz="2300"/>
          </a:p>
        </p:txBody>
      </p:sp>
      <p:sp>
        <p:nvSpPr>
          <p:cNvPr id="2" name="Slide Number Placeholder 1">
            <a:extLst>
              <a:ext uri="{FF2B5EF4-FFF2-40B4-BE49-F238E27FC236}">
                <a16:creationId xmlns:a16="http://schemas.microsoft.com/office/drawing/2014/main" id="{85B219C1-D287-B695-9DC7-5310468CE877}"/>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body" idx="1"/>
          </p:nvPr>
        </p:nvSpPr>
        <p:spPr>
          <a:xfrm>
            <a:off x="338675" y="2906725"/>
            <a:ext cx="8415900" cy="15003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spcBef>
                <a:spcPts val="0"/>
              </a:spcBef>
              <a:spcAft>
                <a:spcPts val="0"/>
              </a:spcAft>
              <a:buClr>
                <a:srgbClr val="888888"/>
              </a:buClr>
              <a:buSzPct val="41666"/>
              <a:buNone/>
            </a:pPr>
            <a:r>
              <a:rPr lang="en-US" sz="4800" b="1">
                <a:solidFill>
                  <a:schemeClr val="dk1"/>
                </a:solidFill>
              </a:rPr>
              <a:t>Other WFA considerations: </a:t>
            </a:r>
            <a:endParaRPr sz="4800" b="1">
              <a:solidFill>
                <a:schemeClr val="dk1"/>
              </a:solidFill>
            </a:endParaRPr>
          </a:p>
          <a:p>
            <a:pPr marL="0" lvl="0" indent="0" algn="l" rtl="0">
              <a:spcBef>
                <a:spcPts val="1200"/>
              </a:spcBef>
              <a:spcAft>
                <a:spcPts val="1200"/>
              </a:spcAft>
              <a:buClr>
                <a:srgbClr val="888888"/>
              </a:buClr>
              <a:buSzPct val="48136"/>
              <a:buNone/>
            </a:pPr>
            <a:r>
              <a:rPr lang="en-US" sz="4154" b="1">
                <a:solidFill>
                  <a:schemeClr val="dk1"/>
                </a:solidFill>
              </a:rPr>
              <a:t>Legal minimum ≠ organizational safety </a:t>
            </a:r>
            <a:endParaRPr sz="4154" b="1">
              <a:solidFill>
                <a:schemeClr val="dk1"/>
              </a:solidFill>
            </a:endParaRPr>
          </a:p>
        </p:txBody>
      </p:sp>
      <p:sp>
        <p:nvSpPr>
          <p:cNvPr id="2" name="Slide Number Placeholder 1">
            <a:extLst>
              <a:ext uri="{FF2B5EF4-FFF2-40B4-BE49-F238E27FC236}">
                <a16:creationId xmlns:a16="http://schemas.microsoft.com/office/drawing/2014/main" id="{40592185-4E1B-0CE1-D541-E51795F738B2}"/>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0"/>
          <p:cNvSpPr txBox="1">
            <a:spLocks noGrp="1"/>
          </p:cNvSpPr>
          <p:nvPr>
            <p:ph type="title"/>
          </p:nvPr>
        </p:nvSpPr>
        <p:spPr>
          <a:xfrm>
            <a:off x="457200" y="274650"/>
            <a:ext cx="84051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b="1"/>
              <a:t>Structural Barriers </a:t>
            </a:r>
            <a:r>
              <a:rPr lang="en-US" sz="4400" b="1">
                <a:solidFill>
                  <a:schemeClr val="dk1"/>
                </a:solidFill>
              </a:rPr>
              <a:t>and Equity</a:t>
            </a:r>
            <a:endParaRPr b="1"/>
          </a:p>
        </p:txBody>
      </p:sp>
      <p:sp>
        <p:nvSpPr>
          <p:cNvPr id="372" name="Google Shape;372;p30"/>
          <p:cNvSpPr txBox="1">
            <a:spLocks noGrp="1"/>
          </p:cNvSpPr>
          <p:nvPr>
            <p:ph type="body" idx="1"/>
          </p:nvPr>
        </p:nvSpPr>
        <p:spPr>
          <a:xfrm>
            <a:off x="457200" y="1549101"/>
            <a:ext cx="8213464" cy="46150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CA"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342900" lvl="0" indent="-349250" algn="l" rtl="0">
              <a:spcBef>
                <a:spcPts val="1200"/>
              </a:spcBef>
              <a:spcAft>
                <a:spcPts val="0"/>
              </a:spcAft>
              <a:buSzPts val="1900"/>
              <a:buChar char="●"/>
            </a:pPr>
            <a:r>
              <a:rPr lang="en-CA"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Neutral rules, including seniority, language profiles (r</a:t>
            </a:r>
            <a:r>
              <a:rPr lang="en-CA" sz="1900" i="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acialized employees have historically had less access to full-time, employer-funded language training</a:t>
            </a:r>
            <a:r>
              <a:rPr lang="en-CA"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that is a textbook </a:t>
            </a:r>
            <a:r>
              <a:rPr lang="en-CA" sz="19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systemic barrier)</a:t>
            </a:r>
            <a:r>
              <a:rPr lang="en-CA"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or historical availability tables, can have inequitable impacts if applied without updated evidence. SERLO Step 9 explicitly requires leaders to detect and correct these systemic barriers.</a:t>
            </a:r>
            <a:endParaRPr lang="en-CA"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342900" lvl="0" indent="0" algn="l" rtl="0">
              <a:spcBef>
                <a:spcPts val="1200"/>
              </a:spcBef>
              <a:spcAft>
                <a:spcPts val="0"/>
              </a:spcAft>
              <a:buNone/>
            </a:pPr>
            <a:endParaRPr lang="en-CA"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342900" lvl="0" indent="-349250" algn="l" rtl="0">
              <a:lnSpc>
                <a:spcPct val="100000"/>
              </a:lnSpc>
              <a:spcBef>
                <a:spcPts val="1200"/>
              </a:spcBef>
              <a:spcAft>
                <a:spcPts val="0"/>
              </a:spcAft>
              <a:buSzPts val="1900"/>
              <a:buChar char="●"/>
            </a:pPr>
            <a:r>
              <a:rPr lang="en-CA"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Using outdated EE data and applying only the minimum legal bar increases the likelihood of errors, grievances, RWO files, investigations, privacy breaches, workplace assessments, sick leave, turnover, and re-hiring costs. This is the </a:t>
            </a:r>
            <a:r>
              <a:rPr lang="en-CA" sz="1900" i="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opposite</a:t>
            </a:r>
            <a:r>
              <a:rPr lang="en-CA" sz="19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of CER efficiency.</a:t>
            </a:r>
            <a:endParaRPr lang="en-CA" sz="20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0" lvl="0" indent="0" algn="l" rtl="0">
              <a:spcBef>
                <a:spcPts val="1200"/>
              </a:spcBef>
              <a:spcAft>
                <a:spcPts val="0"/>
              </a:spcAft>
              <a:buNone/>
            </a:pPr>
            <a:r>
              <a:rPr lang="en-CA"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a:t>
            </a:r>
            <a:endParaRPr lang="en-CA" sz="210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342900" lvl="0" indent="0" algn="l" rtl="0">
              <a:spcBef>
                <a:spcPts val="1200"/>
              </a:spcBef>
              <a:spcAft>
                <a:spcPts val="0"/>
              </a:spcAft>
              <a:buNone/>
            </a:pPr>
            <a:endParaRPr lang="en-CA" sz="2100">
              <a:latin typeface="Arial"/>
              <a:ea typeface="Arial"/>
              <a:cs typeface="Arial"/>
              <a:sym typeface="Arial"/>
            </a:endParaRPr>
          </a:p>
        </p:txBody>
      </p:sp>
      <p:sp>
        <p:nvSpPr>
          <p:cNvPr id="2" name="Slide Number Placeholder 1">
            <a:extLst>
              <a:ext uri="{FF2B5EF4-FFF2-40B4-BE49-F238E27FC236}">
                <a16:creationId xmlns:a16="http://schemas.microsoft.com/office/drawing/2014/main" id="{B2F57427-6C15-396F-671E-5DA500693589}"/>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aeb98893cf_0_1077"/>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200"/>
              <a:t>Example of current WFA/SERLO</a:t>
            </a:r>
            <a:endParaRPr sz="3200"/>
          </a:p>
        </p:txBody>
      </p:sp>
      <p:pic>
        <p:nvPicPr>
          <p:cNvPr id="378" name="Google Shape;378;g3aeb98893cf_0_1077"/>
          <p:cNvPicPr preferRelativeResize="0"/>
          <p:nvPr/>
        </p:nvPicPr>
        <p:blipFill>
          <a:blip r:embed="rId3">
            <a:alphaModFix/>
          </a:blip>
          <a:stretch>
            <a:fillRect/>
          </a:stretch>
        </p:blipFill>
        <p:spPr>
          <a:xfrm>
            <a:off x="216775" y="1656575"/>
            <a:ext cx="8546825" cy="788650"/>
          </a:xfrm>
          <a:prstGeom prst="rect">
            <a:avLst/>
          </a:prstGeom>
          <a:noFill/>
          <a:ln>
            <a:noFill/>
          </a:ln>
        </p:spPr>
      </p:pic>
      <p:sp>
        <p:nvSpPr>
          <p:cNvPr id="379" name="Google Shape;379;g3aeb98893cf_0_1077"/>
          <p:cNvSpPr txBox="1"/>
          <p:nvPr/>
        </p:nvSpPr>
        <p:spPr>
          <a:xfrm>
            <a:off x="304567" y="2684161"/>
            <a:ext cx="8546825" cy="399926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1100"/>
              <a:buFont typeface="Arial"/>
              <a:buNone/>
            </a:pPr>
            <a:r>
              <a:rPr lang="en-CA" sz="1600" b="1">
                <a:solidFill>
                  <a:schemeClr val="dk1"/>
                </a:solidFill>
              </a:rPr>
              <a:t>Management: “EE is not required in this SERLO because overall agency representation meets targets.</a:t>
            </a:r>
            <a:r>
              <a:rPr lang="en-CA" sz="1600">
                <a:solidFill>
                  <a:schemeClr val="dk1"/>
                </a:solidFill>
              </a:rPr>
              <a:t>”  (</a:t>
            </a:r>
            <a:r>
              <a:rPr lang="en-CA" sz="1600" err="1">
                <a:solidFill>
                  <a:schemeClr val="dk1"/>
                </a:solidFill>
              </a:rPr>
              <a:t>ie</a:t>
            </a:r>
            <a:r>
              <a:rPr lang="en-CA" sz="1600">
                <a:solidFill>
                  <a:schemeClr val="dk1"/>
                </a:solidFill>
              </a:rPr>
              <a:t>. for a particular EE group)</a:t>
            </a:r>
          </a:p>
          <a:p>
            <a:pPr marL="0" lvl="0" indent="0" algn="l" rtl="0">
              <a:lnSpc>
                <a:spcPct val="115000"/>
              </a:lnSpc>
              <a:spcBef>
                <a:spcPts val="1100"/>
              </a:spcBef>
              <a:spcAft>
                <a:spcPts val="0"/>
              </a:spcAft>
              <a:buClr>
                <a:schemeClr val="dk1"/>
              </a:buClr>
              <a:buSzPts val="1100"/>
              <a:buFont typeface="Arial"/>
              <a:buNone/>
            </a:pPr>
            <a:r>
              <a:rPr lang="en-CA" sz="1050">
                <a:solidFill>
                  <a:schemeClr val="dk1"/>
                </a:solidFill>
              </a:rPr>
              <a:t> </a:t>
            </a:r>
            <a:endParaRPr lang="en-CA" sz="1750" b="1">
              <a:solidFill>
                <a:schemeClr val="dk1"/>
              </a:solidFill>
            </a:endParaRPr>
          </a:p>
          <a:p>
            <a:pPr marL="0" lvl="0" indent="0" algn="l" rtl="0">
              <a:spcBef>
                <a:spcPts val="0"/>
              </a:spcBef>
              <a:spcAft>
                <a:spcPts val="0"/>
              </a:spcAft>
              <a:buNone/>
            </a:pPr>
            <a:r>
              <a:rPr lang="en-US" sz="1750" b="1">
                <a:solidFill>
                  <a:schemeClr val="dk1"/>
                </a:solidFill>
              </a:rPr>
              <a:t>SERLO is a process-level obligation.</a:t>
            </a:r>
            <a:endParaRPr sz="1750">
              <a:solidFill>
                <a:schemeClr val="dk1"/>
              </a:solidFill>
            </a:endParaRPr>
          </a:p>
          <a:p>
            <a:pPr marL="457200" lvl="0" indent="-327025" algn="l" rtl="0">
              <a:lnSpc>
                <a:spcPct val="115000"/>
              </a:lnSpc>
              <a:spcBef>
                <a:spcPts val="1100"/>
              </a:spcBef>
              <a:spcAft>
                <a:spcPts val="0"/>
              </a:spcAft>
              <a:buClr>
                <a:schemeClr val="dk1"/>
              </a:buClr>
              <a:buSzPts val="1550"/>
              <a:buAutoNum type="arabicPeriod"/>
            </a:pPr>
            <a:r>
              <a:rPr lang="en-US" sz="1550">
                <a:solidFill>
                  <a:schemeClr val="dk1"/>
                </a:solidFill>
              </a:rPr>
              <a:t>Aggregate departmental representation ≠ compliance in an individual SERLO decision. </a:t>
            </a:r>
            <a:r>
              <a:rPr lang="en-US" sz="1550" b="1">
                <a:solidFill>
                  <a:schemeClr val="dk1"/>
                </a:solidFill>
              </a:rPr>
              <a:t>PSER s.21 requires a bias assessment of </a:t>
            </a:r>
            <a:r>
              <a:rPr lang="en-US" sz="1550" b="1" i="1">
                <a:solidFill>
                  <a:schemeClr val="dk1"/>
                </a:solidFill>
              </a:rPr>
              <a:t>each</a:t>
            </a:r>
            <a:r>
              <a:rPr lang="en-US" sz="1550" b="1">
                <a:solidFill>
                  <a:schemeClr val="dk1"/>
                </a:solidFill>
              </a:rPr>
              <a:t> selection process.</a:t>
            </a:r>
            <a:endParaRPr sz="1550">
              <a:solidFill>
                <a:schemeClr val="dk1"/>
              </a:solidFill>
            </a:endParaRPr>
          </a:p>
          <a:p>
            <a:pPr marL="457200" lvl="0" indent="-327025" algn="l" rtl="0">
              <a:lnSpc>
                <a:spcPct val="115000"/>
              </a:lnSpc>
              <a:spcBef>
                <a:spcPts val="0"/>
              </a:spcBef>
              <a:spcAft>
                <a:spcPts val="0"/>
              </a:spcAft>
              <a:buClr>
                <a:schemeClr val="dk1"/>
              </a:buClr>
              <a:buSzPts val="1550"/>
              <a:buAutoNum type="arabicPeriod"/>
            </a:pPr>
            <a:r>
              <a:rPr lang="en-US" sz="1550">
                <a:solidFill>
                  <a:schemeClr val="dk1"/>
                </a:solidFill>
              </a:rPr>
              <a:t>You cannot skip EE considerations because the agency “looks fine overall.”</a:t>
            </a:r>
            <a:endParaRPr sz="1550">
              <a:solidFill>
                <a:schemeClr val="dk1"/>
              </a:solidFill>
            </a:endParaRPr>
          </a:p>
          <a:p>
            <a:pPr marL="457200" lvl="0" indent="-327025" algn="l" rtl="0">
              <a:lnSpc>
                <a:spcPct val="115000"/>
              </a:lnSpc>
              <a:spcBef>
                <a:spcPts val="0"/>
              </a:spcBef>
              <a:spcAft>
                <a:spcPts val="0"/>
              </a:spcAft>
              <a:buClr>
                <a:schemeClr val="dk1"/>
              </a:buClr>
              <a:buSzPts val="1550"/>
              <a:buAutoNum type="arabicPeriod"/>
            </a:pPr>
            <a:r>
              <a:rPr lang="en-US" sz="1550" b="1">
                <a:solidFill>
                  <a:schemeClr val="dk1"/>
                </a:solidFill>
              </a:rPr>
              <a:t>This interpretation fetters discretion</a:t>
            </a:r>
            <a:r>
              <a:rPr lang="en-US" sz="1550">
                <a:solidFill>
                  <a:schemeClr val="dk1"/>
                </a:solidFill>
              </a:rPr>
              <a:t>, because managers are applying a rigid “department-level attainment” rule instead of reviewing the real workforce composition of their unit.</a:t>
            </a:r>
          </a:p>
          <a:p>
            <a:pPr marL="457200" lvl="0" indent="-327025" algn="l" rtl="0">
              <a:lnSpc>
                <a:spcPct val="115000"/>
              </a:lnSpc>
              <a:spcBef>
                <a:spcPts val="0"/>
              </a:spcBef>
              <a:spcAft>
                <a:spcPts val="0"/>
              </a:spcAft>
              <a:buClr>
                <a:schemeClr val="dk1"/>
              </a:buClr>
              <a:buSzPts val="1550"/>
              <a:buAutoNum type="arabicPeriod"/>
            </a:pPr>
            <a:r>
              <a:rPr lang="en-US" sz="1550">
                <a:solidFill>
                  <a:schemeClr val="dk1"/>
                </a:solidFill>
              </a:rPr>
              <a:t>There is no ceiling for EE groups. </a:t>
            </a:r>
            <a:endParaRPr sz="1550">
              <a:solidFill>
                <a:schemeClr val="dk1"/>
              </a:solidFill>
            </a:endParaRPr>
          </a:p>
          <a:p>
            <a:pPr marL="0" lvl="0" indent="0" algn="l" rtl="0">
              <a:spcBef>
                <a:spcPts val="1100"/>
              </a:spcBef>
              <a:spcAft>
                <a:spcPts val="0"/>
              </a:spcAft>
              <a:buNone/>
            </a:pPr>
            <a:r>
              <a:rPr lang="en-US" sz="1050">
                <a:solidFill>
                  <a:schemeClr val="dk1"/>
                </a:solidFill>
              </a:rPr>
              <a:t> </a:t>
            </a:r>
            <a:endParaRPr sz="1800">
              <a:solidFill>
                <a:schemeClr val="dk2"/>
              </a:solidFill>
            </a:endParaRPr>
          </a:p>
        </p:txBody>
      </p:sp>
      <p:sp>
        <p:nvSpPr>
          <p:cNvPr id="2" name="Slide Number Placeholder 1">
            <a:extLst>
              <a:ext uri="{FF2B5EF4-FFF2-40B4-BE49-F238E27FC236}">
                <a16:creationId xmlns:a16="http://schemas.microsoft.com/office/drawing/2014/main" id="{469D4D34-3EE2-800D-4047-95B4ED12730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60"/>
              <a:buFont typeface="Calibri"/>
              <a:buNone/>
            </a:pPr>
            <a:r>
              <a:rPr lang="en-US" sz="3000" b="1">
                <a:solidFill>
                  <a:schemeClr val="dk1"/>
                </a:solidFill>
              </a:rPr>
              <a:t>Alternation – Access and Fairness</a:t>
            </a:r>
            <a:endParaRPr sz="3000" b="1"/>
          </a:p>
        </p:txBody>
      </p:sp>
      <p:sp>
        <p:nvSpPr>
          <p:cNvPr id="397" name="Google Shape;397;p3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Make alternation processes transparent and accessible to all affected employees, not just those with strong informal networks.</a:t>
            </a:r>
            <a:endParaRPr/>
          </a:p>
          <a:p>
            <a:pPr marL="342900" lvl="0" indent="0" algn="l" rtl="0">
              <a:spcBef>
                <a:spcPts val="640"/>
              </a:spcBef>
              <a:spcAft>
                <a:spcPts val="0"/>
              </a:spcAft>
              <a:buNone/>
            </a:pPr>
            <a:endParaRPr/>
          </a:p>
          <a:p>
            <a:pPr marL="342900" lvl="0" indent="-342900" algn="l" rtl="0">
              <a:spcBef>
                <a:spcPts val="640"/>
              </a:spcBef>
              <a:spcAft>
                <a:spcPts val="1200"/>
              </a:spcAft>
              <a:buClr>
                <a:schemeClr val="dk1"/>
              </a:buClr>
              <a:buSzPts val="3200"/>
              <a:buChar char="●"/>
            </a:pPr>
            <a:r>
              <a:rPr lang="en-US" sz="3200">
                <a:solidFill>
                  <a:schemeClr val="dk1"/>
                </a:solidFill>
                <a:latin typeface="Calibri"/>
                <a:ea typeface="Calibri"/>
                <a:cs typeface="Calibri"/>
                <a:sym typeface="Calibri"/>
              </a:rPr>
              <a:t>Track alternation opportunities and outcomes by EE group and classification and adjust if patterns of inequity appear.</a:t>
            </a:r>
            <a:endParaRPr/>
          </a:p>
        </p:txBody>
      </p:sp>
      <p:sp>
        <p:nvSpPr>
          <p:cNvPr id="2" name="Slide Number Placeholder 1">
            <a:extLst>
              <a:ext uri="{FF2B5EF4-FFF2-40B4-BE49-F238E27FC236}">
                <a16:creationId xmlns:a16="http://schemas.microsoft.com/office/drawing/2014/main" id="{2ACDD8A6-25C7-429B-EF05-6901FB7513DD}"/>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000" b="1">
                <a:solidFill>
                  <a:schemeClr val="dk1"/>
                </a:solidFill>
              </a:rPr>
              <a:t>Data Analysis – Key Actions</a:t>
            </a:r>
            <a:endParaRPr sz="3700" b="1"/>
          </a:p>
        </p:txBody>
      </p:sp>
      <p:sp>
        <p:nvSpPr>
          <p:cNvPr id="391" name="Google Shape;391;p2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55600" algn="l" rtl="0">
              <a:lnSpc>
                <a:spcPct val="105000"/>
              </a:lnSpc>
              <a:spcBef>
                <a:spcPts val="0"/>
              </a:spcBef>
              <a:spcAft>
                <a:spcPts val="0"/>
              </a:spcAft>
              <a:buClr>
                <a:schemeClr val="dk1"/>
              </a:buClr>
              <a:buSzPts val="3400"/>
              <a:buChar char="●"/>
            </a:pPr>
            <a:r>
              <a:rPr lang="en-US" sz="3400">
                <a:solidFill>
                  <a:schemeClr val="tx1"/>
                </a:solidFill>
                <a:latin typeface="Calibri"/>
                <a:ea typeface="Calibri"/>
                <a:cs typeface="Calibri"/>
                <a:sym typeface="Calibri"/>
              </a:rPr>
              <a:t>Ensure data analysis is equitable to </a:t>
            </a:r>
            <a:r>
              <a:rPr lang="en-US" sz="3400">
                <a:solidFill>
                  <a:schemeClr val="tx1"/>
                </a:solidFill>
              </a:rPr>
              <a:t>racialized</a:t>
            </a:r>
            <a:r>
              <a:rPr lang="en-US" sz="3400">
                <a:solidFill>
                  <a:schemeClr val="tx1"/>
                </a:solidFill>
                <a:latin typeface="Calibri"/>
                <a:ea typeface="Calibri"/>
                <a:cs typeface="Calibri"/>
                <a:sym typeface="Calibri"/>
              </a:rPr>
              <a:t> EE groups by using projections to 2025 levels of Workforce Availability Estimates (WAE).</a:t>
            </a:r>
            <a:endParaRPr sz="3400">
              <a:solidFill>
                <a:schemeClr val="tx1"/>
              </a:solidFill>
              <a:latin typeface="Calibri"/>
              <a:ea typeface="Calibri"/>
              <a:cs typeface="Calibri"/>
              <a:sym typeface="Calibri"/>
            </a:endParaRPr>
          </a:p>
          <a:p>
            <a:pPr marL="0" lvl="0" indent="0" algn="l" rtl="0">
              <a:lnSpc>
                <a:spcPct val="105000"/>
              </a:lnSpc>
              <a:spcBef>
                <a:spcPts val="0"/>
              </a:spcBef>
              <a:spcAft>
                <a:spcPts val="0"/>
              </a:spcAft>
              <a:buNone/>
            </a:pPr>
            <a:endParaRPr sz="3400">
              <a:solidFill>
                <a:schemeClr val="tx1"/>
              </a:solidFill>
              <a:latin typeface="Calibri"/>
              <a:ea typeface="Calibri"/>
              <a:cs typeface="Calibri"/>
              <a:sym typeface="Calibri"/>
            </a:endParaRPr>
          </a:p>
          <a:p>
            <a:pPr marL="342900" lvl="0" indent="-355600" algn="l" rtl="0">
              <a:lnSpc>
                <a:spcPct val="105000"/>
              </a:lnSpc>
              <a:spcBef>
                <a:spcPts val="640"/>
              </a:spcBef>
              <a:spcAft>
                <a:spcPts val="0"/>
              </a:spcAft>
              <a:buClr>
                <a:schemeClr val="dk1"/>
              </a:buClr>
              <a:buSzPts val="3400"/>
              <a:buChar char="●"/>
            </a:pPr>
            <a:r>
              <a:rPr lang="en-US" sz="3400">
                <a:solidFill>
                  <a:schemeClr val="tx1"/>
                </a:solidFill>
                <a:latin typeface="Calibri"/>
                <a:ea typeface="Calibri"/>
                <a:cs typeface="Calibri"/>
                <a:sym typeface="Calibri"/>
              </a:rPr>
              <a:t>Use projected attainment Rates rather than raw gaps to make</a:t>
            </a:r>
            <a:r>
              <a:rPr lang="en-US" sz="3400">
                <a:solidFill>
                  <a:schemeClr val="tx1"/>
                </a:solidFill>
              </a:rPr>
              <a:t> employment </a:t>
            </a:r>
            <a:r>
              <a:rPr lang="en-US" sz="3400">
                <a:solidFill>
                  <a:schemeClr val="tx1"/>
                </a:solidFill>
                <a:latin typeface="Calibri"/>
                <a:ea typeface="Calibri"/>
                <a:cs typeface="Calibri"/>
                <a:sym typeface="Calibri"/>
              </a:rPr>
              <a:t>equity</a:t>
            </a:r>
            <a:r>
              <a:rPr lang="en-US" sz="3400">
                <a:solidFill>
                  <a:schemeClr val="tx1"/>
                </a:solidFill>
              </a:rPr>
              <a:t> </a:t>
            </a:r>
            <a:r>
              <a:rPr lang="en-US" sz="3400">
                <a:solidFill>
                  <a:schemeClr val="tx1"/>
                </a:solidFill>
                <a:latin typeface="Calibri"/>
                <a:ea typeface="Calibri"/>
                <a:cs typeface="Calibri"/>
                <a:sym typeface="Calibri"/>
              </a:rPr>
              <a:t>decisions.</a:t>
            </a:r>
            <a:endParaRPr sz="3400">
              <a:solidFill>
                <a:schemeClr val="tx1"/>
              </a:solidFill>
            </a:endParaRPr>
          </a:p>
        </p:txBody>
      </p:sp>
      <p:sp>
        <p:nvSpPr>
          <p:cNvPr id="2" name="Slide Number Placeholder 1">
            <a:extLst>
              <a:ext uri="{FF2B5EF4-FFF2-40B4-BE49-F238E27FC236}">
                <a16:creationId xmlns:a16="http://schemas.microsoft.com/office/drawing/2014/main" id="{208F872C-0821-7CDB-DD3B-EA4668028325}"/>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title"/>
          </p:nvPr>
        </p:nvSpPr>
        <p:spPr>
          <a:xfrm>
            <a:off x="1" y="274650"/>
            <a:ext cx="8977744"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en-US" sz="3259" b="1">
                <a:solidFill>
                  <a:schemeClr val="dk1"/>
                </a:solidFill>
              </a:rPr>
              <a:t>Assess – Transparent, Bias-Resistant Grids</a:t>
            </a:r>
            <a:endParaRPr sz="3259" b="1"/>
          </a:p>
        </p:txBody>
      </p:sp>
      <p:sp>
        <p:nvSpPr>
          <p:cNvPr id="403" name="Google Shape;403;p28"/>
          <p:cNvSpPr txBox="1">
            <a:spLocks noGrp="1"/>
          </p:cNvSpPr>
          <p:nvPr>
            <p:ph type="body" idx="1"/>
          </p:nvPr>
        </p:nvSpPr>
        <p:spPr>
          <a:xfrm>
            <a:off x="457200" y="1600200"/>
            <a:ext cx="8190089" cy="4507089"/>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sz="3200">
                <a:solidFill>
                  <a:schemeClr val="dk1"/>
                </a:solidFill>
                <a:latin typeface="+mj-lt"/>
                <a:ea typeface="Calibri"/>
                <a:cs typeface="Calibri"/>
                <a:sym typeface="Calibri"/>
              </a:rPr>
              <a:t>Apply documented, bias-resistant assessment grids that align with SERLO criteria and can be explained and reviewed.</a:t>
            </a:r>
            <a:endParaRPr sz="3200">
              <a:solidFill>
                <a:schemeClr val="dk1"/>
              </a:solidFill>
              <a:latin typeface="+mj-lt"/>
              <a:ea typeface="Calibri"/>
              <a:cs typeface="Calibri"/>
              <a:sym typeface="Calibri"/>
            </a:endParaRPr>
          </a:p>
          <a:p>
            <a:pPr marL="0" lvl="0" indent="0" algn="l" rtl="0">
              <a:spcBef>
                <a:spcPts val="0"/>
              </a:spcBef>
              <a:spcAft>
                <a:spcPts val="0"/>
              </a:spcAft>
              <a:buNone/>
            </a:pPr>
            <a:endParaRPr>
              <a:latin typeface="+mj-lt"/>
            </a:endParaRPr>
          </a:p>
          <a:p>
            <a:pPr marL="342900" lvl="0" indent="-330200" algn="l" rtl="0">
              <a:spcBef>
                <a:spcPts val="640"/>
              </a:spcBef>
              <a:spcAft>
                <a:spcPts val="0"/>
              </a:spcAft>
              <a:buSzPts val="3000"/>
              <a:buChar char="●"/>
            </a:pPr>
            <a:r>
              <a:rPr lang="en-US" sz="3000">
                <a:solidFill>
                  <a:schemeClr val="dk1"/>
                </a:solidFill>
                <a:latin typeface="+mj-lt"/>
              </a:rPr>
              <a:t>Safeguard racialized and Indigenous employees affected by systemic barriers to acting roles, language training, informal “visibility” and access to stretch assignments</a:t>
            </a:r>
            <a:r>
              <a:rPr lang="en-US" sz="3000">
                <a:solidFill>
                  <a:schemeClr val="dk1"/>
                </a:solidFill>
              </a:rPr>
              <a:t>.</a:t>
            </a:r>
            <a:endParaRPr sz="3000">
              <a:solidFill>
                <a:schemeClr val="dk1"/>
              </a:solidFill>
            </a:endParaRPr>
          </a:p>
        </p:txBody>
      </p:sp>
      <p:sp>
        <p:nvSpPr>
          <p:cNvPr id="2" name="Slide Number Placeholder 1">
            <a:extLst>
              <a:ext uri="{FF2B5EF4-FFF2-40B4-BE49-F238E27FC236}">
                <a16:creationId xmlns:a16="http://schemas.microsoft.com/office/drawing/2014/main" id="{A935F004-7869-47B2-02CA-BE96B7531DFB}"/>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9"/>
          <p:cNvSpPr txBox="1">
            <a:spLocks noGrp="1"/>
          </p:cNvSpPr>
          <p:nvPr>
            <p:ph type="title"/>
          </p:nvPr>
        </p:nvSpPr>
        <p:spPr>
          <a:xfrm>
            <a:off x="457350" y="274650"/>
            <a:ext cx="7952872"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10000"/>
              <a:buFont typeface="Calibri"/>
              <a:buNone/>
            </a:pPr>
            <a:r>
              <a:rPr lang="en-US" sz="4000" b="1">
                <a:solidFill>
                  <a:schemeClr val="dk1"/>
                </a:solidFill>
              </a:rPr>
              <a:t>Decision-Making: Equity in Practice</a:t>
            </a:r>
            <a:endParaRPr sz="4000" b="1"/>
          </a:p>
        </p:txBody>
      </p:sp>
      <p:sp>
        <p:nvSpPr>
          <p:cNvPr id="409" name="Google Shape;409;p29"/>
          <p:cNvSpPr txBox="1">
            <a:spLocks noGrp="1"/>
          </p:cNvSpPr>
          <p:nvPr>
            <p:ph type="body" idx="1"/>
          </p:nvPr>
        </p:nvSpPr>
        <p:spPr>
          <a:xfrm>
            <a:off x="457200" y="1600200"/>
            <a:ext cx="8167511" cy="451837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Use employment equity as an Organizational Need in SERLO where under-representation exists for Indigenous, Black, Racialized employees with intersecting identities of disability and 2SLGBTQI+.</a:t>
            </a:r>
            <a:endParaRPr sz="3200">
              <a:solidFill>
                <a:schemeClr val="dk1"/>
              </a:solidFill>
              <a:latin typeface="Calibri"/>
              <a:ea typeface="Calibri"/>
              <a:cs typeface="Calibri"/>
              <a:sym typeface="Calibri"/>
            </a:endParaRPr>
          </a:p>
          <a:p>
            <a:pPr marL="342900" lvl="0" indent="0" algn="l" rtl="0">
              <a:spcBef>
                <a:spcPts val="0"/>
              </a:spcBef>
              <a:spcAft>
                <a:spcPts val="0"/>
              </a:spcAft>
              <a:buNone/>
            </a:pPr>
            <a:endParaRPr/>
          </a:p>
          <a:p>
            <a:pPr marL="342900" lvl="0" indent="-342900" algn="l" rtl="0">
              <a:spcBef>
                <a:spcPts val="640"/>
              </a:spcBef>
              <a:spcAft>
                <a:spcPts val="1200"/>
              </a:spcAft>
              <a:buClr>
                <a:schemeClr val="dk1"/>
              </a:buClr>
              <a:buSzPts val="3200"/>
              <a:buChar char="●"/>
            </a:pPr>
            <a:r>
              <a:rPr lang="en-US" sz="3200">
                <a:solidFill>
                  <a:schemeClr val="dk1"/>
                </a:solidFill>
                <a:latin typeface="Calibri"/>
                <a:ea typeface="Calibri"/>
                <a:cs typeface="Calibri"/>
                <a:sym typeface="Calibri"/>
              </a:rPr>
              <a:t>Ensure subjective criteria like “fit”, “breadth” or “visibility” are not used as proxies for bias or informal networks.</a:t>
            </a:r>
            <a:endParaRPr/>
          </a:p>
        </p:txBody>
      </p:sp>
      <p:sp>
        <p:nvSpPr>
          <p:cNvPr id="2" name="Slide Number Placeholder 1">
            <a:extLst>
              <a:ext uri="{FF2B5EF4-FFF2-40B4-BE49-F238E27FC236}">
                <a16:creationId xmlns:a16="http://schemas.microsoft.com/office/drawing/2014/main" id="{4FDCD812-726B-4D22-16ED-85EB8CAA6A6B}"/>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5" name="Google Shape;415;p48"/>
          <p:cNvSpPr txBox="1">
            <a:spLocks noGrp="1"/>
          </p:cNvSpPr>
          <p:nvPr>
            <p:ph type="body" idx="1"/>
          </p:nvPr>
        </p:nvSpPr>
        <p:spPr>
          <a:xfrm>
            <a:off x="722312" y="2906713"/>
            <a:ext cx="7970131" cy="1500300"/>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spcBef>
                <a:spcPts val="0"/>
              </a:spcBef>
              <a:spcAft>
                <a:spcPts val="1200"/>
              </a:spcAft>
              <a:buClr>
                <a:srgbClr val="888888"/>
              </a:buClr>
              <a:buSzPts val="2000"/>
              <a:buNone/>
            </a:pPr>
            <a:r>
              <a:rPr kumimoji="0" lang="en-US" sz="4000" b="1" i="0" u="none" strike="noStrike" kern="0" cap="none" spc="0" normalizeH="0" baseline="0" noProof="0">
                <a:ln>
                  <a:noFill/>
                </a:ln>
                <a:solidFill>
                  <a:srgbClr val="000000"/>
                </a:solidFill>
                <a:effectLst/>
                <a:uLnTx/>
                <a:uFillTx/>
                <a:latin typeface="Arial"/>
                <a:cs typeface="Arial"/>
                <a:sym typeface="Arial"/>
              </a:rPr>
              <a:t>KEY TAKEAWAYS AND </a:t>
            </a:r>
          </a:p>
          <a:p>
            <a:pPr marL="0" lvl="0" indent="0" algn="l" rtl="0">
              <a:spcBef>
                <a:spcPts val="0"/>
              </a:spcBef>
              <a:spcAft>
                <a:spcPts val="1200"/>
              </a:spcAft>
              <a:buClr>
                <a:srgbClr val="888888"/>
              </a:buClr>
              <a:buSzPts val="2000"/>
              <a:buNone/>
            </a:pPr>
            <a:r>
              <a:rPr kumimoji="0" lang="en-US" sz="4000" b="1" i="0" u="none" strike="noStrike" kern="0" cap="none" spc="0" normalizeH="0" baseline="0" noProof="0">
                <a:ln>
                  <a:noFill/>
                </a:ln>
                <a:solidFill>
                  <a:srgbClr val="000000"/>
                </a:solidFill>
                <a:effectLst/>
                <a:uLnTx/>
                <a:uFillTx/>
                <a:latin typeface="Arial"/>
                <a:cs typeface="Arial"/>
                <a:sym typeface="Arial"/>
              </a:rPr>
              <a:t>YOUR ROLE</a:t>
            </a:r>
            <a:endParaRPr sz="2000">
              <a:solidFill>
                <a:srgbClr val="888888"/>
              </a:solidFill>
            </a:endParaRPr>
          </a:p>
        </p:txBody>
      </p:sp>
      <p:sp>
        <p:nvSpPr>
          <p:cNvPr id="2" name="Slide Number Placeholder 1">
            <a:extLst>
              <a:ext uri="{FF2B5EF4-FFF2-40B4-BE49-F238E27FC236}">
                <a16:creationId xmlns:a16="http://schemas.microsoft.com/office/drawing/2014/main" id="{8BAAECF8-D459-190E-8532-753F1F4541A0}"/>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0"/>
          <p:cNvSpPr txBox="1">
            <a:spLocks noGrp="1"/>
          </p:cNvSpPr>
          <p:nvPr>
            <p:ph type="title"/>
          </p:nvPr>
        </p:nvSpPr>
        <p:spPr>
          <a:xfrm>
            <a:off x="72450" y="274650"/>
            <a:ext cx="87657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en-CA" sz="3000" b="1">
                <a:solidFill>
                  <a:schemeClr val="dk1"/>
                </a:solidFill>
              </a:rPr>
              <a:t>Employee Networks and Bargaining Agents</a:t>
            </a:r>
            <a:endParaRPr lang="en-CA" sz="3000" b="1"/>
          </a:p>
        </p:txBody>
      </p:sp>
      <p:sp>
        <p:nvSpPr>
          <p:cNvPr id="421" name="Google Shape;421;p40"/>
          <p:cNvSpPr txBox="1">
            <a:spLocks noGrp="1"/>
          </p:cNvSpPr>
          <p:nvPr>
            <p:ph type="body" idx="1"/>
          </p:nvPr>
        </p:nvSpPr>
        <p:spPr>
          <a:xfrm>
            <a:off x="434650" y="1750725"/>
            <a:ext cx="8291661" cy="4446875"/>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3000"/>
              <a:buChar char="●"/>
            </a:pPr>
            <a:r>
              <a:rPr lang="en-US" sz="3000">
                <a:solidFill>
                  <a:schemeClr val="dk1"/>
                </a:solidFill>
              </a:rPr>
              <a:t>Provide insight on how WFA/SERLO processes impact EE communities and equity-denied employees.</a:t>
            </a:r>
            <a:endParaRPr sz="3000">
              <a:solidFill>
                <a:schemeClr val="dk1"/>
              </a:solidFill>
            </a:endParaRPr>
          </a:p>
          <a:p>
            <a:pPr marL="342900" lvl="0" indent="-330200" algn="l" rtl="0">
              <a:spcBef>
                <a:spcPts val="640"/>
              </a:spcBef>
              <a:spcAft>
                <a:spcPts val="0"/>
              </a:spcAft>
              <a:buSzPts val="3000"/>
              <a:buChar char="●"/>
            </a:pPr>
            <a:r>
              <a:rPr lang="en-US" sz="3000">
                <a:solidFill>
                  <a:schemeClr val="dk1"/>
                </a:solidFill>
              </a:rPr>
              <a:t>Highlight systemic patterns (e.g., exclusion from development opportunities).</a:t>
            </a:r>
            <a:endParaRPr sz="3000">
              <a:solidFill>
                <a:schemeClr val="dk1"/>
              </a:solidFill>
            </a:endParaRPr>
          </a:p>
          <a:p>
            <a:pPr marL="342900" lvl="0" indent="-330200" algn="l" rtl="0">
              <a:spcBef>
                <a:spcPts val="640"/>
              </a:spcBef>
              <a:spcAft>
                <a:spcPts val="1200"/>
              </a:spcAft>
              <a:buSzPts val="3000"/>
              <a:buChar char="●"/>
            </a:pPr>
            <a:r>
              <a:rPr lang="en-US" sz="3000">
                <a:solidFill>
                  <a:schemeClr val="dk1"/>
                </a:solidFill>
              </a:rPr>
              <a:t>Monitor impacts of WFA/SERLO and advocate for trauma-informed, department-fit process changes.</a:t>
            </a:r>
            <a:endParaRPr sz="3000">
              <a:solidFill>
                <a:schemeClr val="dk1"/>
              </a:solidFill>
            </a:endParaRPr>
          </a:p>
        </p:txBody>
      </p:sp>
      <p:sp>
        <p:nvSpPr>
          <p:cNvPr id="2" name="Slide Number Placeholder 1">
            <a:extLst>
              <a:ext uri="{FF2B5EF4-FFF2-40B4-BE49-F238E27FC236}">
                <a16:creationId xmlns:a16="http://schemas.microsoft.com/office/drawing/2014/main" id="{3B27B831-E000-8280-B51F-89AB40F6471D}"/>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500" b="1">
                <a:solidFill>
                  <a:schemeClr val="dk1"/>
                </a:solidFill>
              </a:rPr>
              <a:t>Why This Matters</a:t>
            </a:r>
            <a:endParaRPr lang="en-US" sz="3500" b="1"/>
          </a:p>
        </p:txBody>
      </p:sp>
      <p:sp>
        <p:nvSpPr>
          <p:cNvPr id="103" name="Google Shape;103;p5"/>
          <p:cNvSpPr txBox="1">
            <a:spLocks noGrp="1"/>
          </p:cNvSpPr>
          <p:nvPr>
            <p:ph type="body" idx="1"/>
          </p:nvPr>
        </p:nvSpPr>
        <p:spPr>
          <a:xfrm>
            <a:off x="349550" y="1651250"/>
            <a:ext cx="8622300" cy="5293200"/>
          </a:xfrm>
          <a:prstGeom prst="rect">
            <a:avLst/>
          </a:prstGeom>
          <a:noFill/>
          <a:ln>
            <a:noFill/>
          </a:ln>
        </p:spPr>
        <p:txBody>
          <a:bodyPr spcFirstLastPara="1" wrap="square" lIns="91425" tIns="45700" rIns="91425" bIns="45700" anchor="t" anchorCtr="0">
            <a:noAutofit/>
          </a:bodyPr>
          <a:lstStyle/>
          <a:p>
            <a:pPr marL="342900" lvl="0" indent="-317500" algn="l" rtl="0">
              <a:spcBef>
                <a:spcPts val="0"/>
              </a:spcBef>
              <a:spcAft>
                <a:spcPts val="0"/>
              </a:spcAft>
              <a:buClr>
                <a:schemeClr val="dk1"/>
              </a:buClr>
              <a:buSzPts val="2800"/>
              <a:buChar char="●"/>
            </a:pPr>
            <a:r>
              <a:rPr lang="en-US" sz="2800">
                <a:solidFill>
                  <a:schemeClr val="dk1"/>
                </a:solidFill>
              </a:rPr>
              <a:t>WFA and SERLO decisions are </a:t>
            </a:r>
            <a:r>
              <a:rPr lang="en-US" sz="2800" b="1">
                <a:solidFill>
                  <a:schemeClr val="dk1"/>
                </a:solidFill>
              </a:rPr>
              <a:t>career-defining</a:t>
            </a:r>
            <a:r>
              <a:rPr lang="en-US" sz="2800">
                <a:solidFill>
                  <a:schemeClr val="dk1"/>
                </a:solidFill>
              </a:rPr>
              <a:t> and affect psychological safety and trust.</a:t>
            </a:r>
            <a:endParaRPr sz="2800">
              <a:solidFill>
                <a:schemeClr val="dk1"/>
              </a:solidFill>
            </a:endParaRPr>
          </a:p>
          <a:p>
            <a:pPr marL="342900" lvl="0" indent="-317500" algn="l" rtl="0">
              <a:spcBef>
                <a:spcPts val="640"/>
              </a:spcBef>
              <a:spcAft>
                <a:spcPts val="0"/>
              </a:spcAft>
              <a:buClr>
                <a:schemeClr val="dk1"/>
              </a:buClr>
              <a:buSzPts val="2800"/>
              <a:buChar char="●"/>
            </a:pPr>
            <a:r>
              <a:rPr lang="en-US" sz="2800">
                <a:solidFill>
                  <a:schemeClr val="dk1"/>
                </a:solidFill>
              </a:rPr>
              <a:t>In the federal public service, these decisions </a:t>
            </a:r>
            <a:r>
              <a:rPr lang="en-US" sz="2800" b="1">
                <a:solidFill>
                  <a:schemeClr val="dk1"/>
                </a:solidFill>
              </a:rPr>
              <a:t>must </a:t>
            </a:r>
            <a:r>
              <a:rPr lang="en-US" sz="2800">
                <a:solidFill>
                  <a:schemeClr val="dk1"/>
                </a:solidFill>
              </a:rPr>
              <a:t>uphold Employment Equity obligations under the PSEA. </a:t>
            </a:r>
            <a:endParaRPr sz="2800">
              <a:solidFill>
                <a:schemeClr val="dk1"/>
              </a:solidFill>
            </a:endParaRPr>
          </a:p>
          <a:p>
            <a:pPr marL="342900" lvl="0" indent="-317500" algn="l" rtl="0">
              <a:spcBef>
                <a:spcPts val="640"/>
              </a:spcBef>
              <a:spcAft>
                <a:spcPts val="1200"/>
              </a:spcAft>
              <a:buClr>
                <a:schemeClr val="dk1"/>
              </a:buClr>
              <a:buSzPts val="2800"/>
              <a:buChar char="●"/>
            </a:pPr>
            <a:r>
              <a:rPr lang="en-US" sz="2800">
                <a:solidFill>
                  <a:schemeClr val="dk1"/>
                </a:solidFill>
              </a:rPr>
              <a:t>If employment</a:t>
            </a:r>
            <a:r>
              <a:rPr lang="en-US" sz="2800"/>
              <a:t> </a:t>
            </a:r>
            <a:r>
              <a:rPr lang="en-US" sz="2800">
                <a:solidFill>
                  <a:schemeClr val="dk1"/>
                </a:solidFill>
              </a:rPr>
              <a:t>equity is not </a:t>
            </a:r>
            <a:r>
              <a:rPr lang="en-US" sz="2800">
                <a:solidFill>
                  <a:schemeClr val="tx1"/>
                </a:solidFill>
              </a:rPr>
              <a:t>properly </a:t>
            </a:r>
            <a:r>
              <a:rPr lang="en-US" sz="2800">
                <a:solidFill>
                  <a:schemeClr val="dk1"/>
                </a:solidFill>
              </a:rPr>
              <a:t>integrated, the result is </a:t>
            </a:r>
            <a:r>
              <a:rPr lang="en-US" sz="2800" b="1">
                <a:solidFill>
                  <a:schemeClr val="dk1"/>
                </a:solidFill>
              </a:rPr>
              <a:t>systemic</a:t>
            </a:r>
            <a:r>
              <a:rPr lang="en-US" sz="2800">
                <a:solidFill>
                  <a:schemeClr val="dk1"/>
                </a:solidFill>
              </a:rPr>
              <a:t> discrimination, </a:t>
            </a:r>
            <a:r>
              <a:rPr lang="en-US" sz="2800" b="1">
                <a:solidFill>
                  <a:schemeClr val="dk1"/>
                </a:solidFill>
              </a:rPr>
              <a:t>not</a:t>
            </a:r>
            <a:r>
              <a:rPr lang="en-US" sz="2800">
                <a:solidFill>
                  <a:schemeClr val="dk1"/>
                </a:solidFill>
              </a:rPr>
              <a:t> neutrality/impartiality.</a:t>
            </a:r>
            <a:endParaRPr sz="2800"/>
          </a:p>
        </p:txBody>
      </p:sp>
      <p:sp>
        <p:nvSpPr>
          <p:cNvPr id="2" name="Slide Number Placeholder 1">
            <a:extLst>
              <a:ext uri="{FF2B5EF4-FFF2-40B4-BE49-F238E27FC236}">
                <a16:creationId xmlns:a16="http://schemas.microsoft.com/office/drawing/2014/main" id="{4D67003B-1887-D4A4-6CB1-3C1902D709BC}"/>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aeb98893cf_0_34"/>
          <p:cNvSpPr txBox="1">
            <a:spLocks noGrp="1"/>
          </p:cNvSpPr>
          <p:nvPr>
            <p:ph type="title"/>
          </p:nvPr>
        </p:nvSpPr>
        <p:spPr>
          <a:xfrm>
            <a:off x="311700" y="593367"/>
            <a:ext cx="8520600" cy="763500"/>
          </a:xfrm>
        </p:spPr>
        <p:txBody>
          <a:bodyPr spcFirstLastPara="1" wrap="square" lIns="91425" tIns="45700" rIns="91425" bIns="45700" anchor="t" anchorCtr="0">
            <a:normAutofit/>
          </a:bodyPr>
          <a:lstStyle/>
          <a:p>
            <a:pPr marL="0" lvl="0" indent="0" rtl="0">
              <a:spcBef>
                <a:spcPts val="0"/>
              </a:spcBef>
              <a:spcAft>
                <a:spcPts val="0"/>
              </a:spcAft>
              <a:buClr>
                <a:schemeClr val="dk1"/>
              </a:buClr>
              <a:buSzPts val="3960"/>
              <a:buFont typeface="Calibri"/>
              <a:buNone/>
            </a:pPr>
            <a:r>
              <a:rPr lang="en-US" b="1"/>
              <a:t>HR/LR</a:t>
            </a:r>
          </a:p>
        </p:txBody>
      </p:sp>
      <p:sp>
        <p:nvSpPr>
          <p:cNvPr id="427" name="Google Shape;427;g3aeb98893cf_0_34"/>
          <p:cNvSpPr txBox="1">
            <a:spLocks noGrp="1"/>
          </p:cNvSpPr>
          <p:nvPr>
            <p:ph type="body" idx="1"/>
          </p:nvPr>
        </p:nvSpPr>
        <p:spPr>
          <a:xfrm>
            <a:off x="311700" y="1536633"/>
            <a:ext cx="8520600" cy="4555200"/>
          </a:xfrm>
        </p:spPr>
        <p:txBody>
          <a:bodyPr spcFirstLastPara="1" wrap="square" lIns="91425" tIns="45700" rIns="91425" bIns="45700" anchor="t" anchorCtr="0">
            <a:normAutofit/>
          </a:bodyPr>
          <a:lstStyle/>
          <a:p>
            <a:pPr marL="285750" indent="-285750">
              <a:lnSpc>
                <a:spcPct val="105000"/>
              </a:lnSpc>
              <a:buSzPct val="177777"/>
              <a:buFont typeface="Arial" panose="020B0604020202020204" pitchFamily="34" charset="0"/>
              <a:buChar char="•"/>
            </a:pPr>
            <a:r>
              <a:rPr lang="en-CA">
                <a:solidFill>
                  <a:schemeClr val="tx1"/>
                </a:solidFill>
              </a:rPr>
              <a:t>Ensure SERLO plans comply with legal and policy obligations, including PSER s.21 bias assessments.</a:t>
            </a:r>
          </a:p>
          <a:p>
            <a:pPr marL="342900" lvl="0" indent="-401320" rtl="0">
              <a:lnSpc>
                <a:spcPct val="105000"/>
              </a:lnSpc>
              <a:spcBef>
                <a:spcPts val="1200"/>
              </a:spcBef>
              <a:spcAft>
                <a:spcPts val="0"/>
              </a:spcAft>
              <a:buSzPct val="177777"/>
              <a:buFont typeface="Arial" panose="020B0604020202020204" pitchFamily="34" charset="0"/>
              <a:buChar char="•"/>
            </a:pPr>
            <a:r>
              <a:rPr lang="en-CA">
                <a:solidFill>
                  <a:schemeClr val="tx1"/>
                </a:solidFill>
              </a:rPr>
              <a:t>Support managers to design and document bias-resistant criteria, tools and grids.</a:t>
            </a:r>
          </a:p>
          <a:p>
            <a:pPr marL="342900" lvl="0" indent="-401320" rtl="0">
              <a:lnSpc>
                <a:spcPct val="105000"/>
              </a:lnSpc>
              <a:spcBef>
                <a:spcPts val="1200"/>
              </a:spcBef>
              <a:spcAft>
                <a:spcPts val="0"/>
              </a:spcAft>
              <a:buSzPct val="177777"/>
              <a:buFont typeface="Arial" panose="020B0604020202020204" pitchFamily="34" charset="0"/>
              <a:buChar char="•"/>
            </a:pPr>
            <a:r>
              <a:rPr lang="en-CA">
                <a:solidFill>
                  <a:schemeClr val="tx1"/>
                </a:solidFill>
              </a:rPr>
              <a:t>Flag systemic risks early and document how employment equity considerations were applied.</a:t>
            </a:r>
          </a:p>
          <a:p>
            <a:pPr marL="342900" lvl="0" indent="-401320" rtl="0">
              <a:lnSpc>
                <a:spcPct val="105000"/>
              </a:lnSpc>
              <a:spcBef>
                <a:spcPts val="1200"/>
              </a:spcBef>
              <a:spcAft>
                <a:spcPts val="0"/>
              </a:spcAft>
              <a:buSzPct val="177777"/>
              <a:buFont typeface="Arial" panose="020B0604020202020204" pitchFamily="34" charset="0"/>
              <a:buChar char="•"/>
            </a:pPr>
            <a:r>
              <a:rPr lang="en-CA">
                <a:solidFill>
                  <a:schemeClr val="tx1"/>
                </a:solidFill>
              </a:rPr>
              <a:t>Apply merit criteria fairly and consistently, without penalizing employees who lacked access to acting roles or training.</a:t>
            </a:r>
          </a:p>
          <a:p>
            <a:pPr marL="342900" lvl="0" indent="-401320" rtl="0">
              <a:lnSpc>
                <a:spcPct val="105000"/>
              </a:lnSpc>
              <a:spcBef>
                <a:spcPts val="1200"/>
              </a:spcBef>
              <a:spcAft>
                <a:spcPts val="0"/>
              </a:spcAft>
              <a:buSzPct val="177777"/>
              <a:buFont typeface="Arial" panose="020B0604020202020204" pitchFamily="34" charset="0"/>
              <a:buChar char="•"/>
            </a:pPr>
            <a:r>
              <a:rPr lang="en-CA">
                <a:solidFill>
                  <a:schemeClr val="tx1"/>
                </a:solidFill>
              </a:rPr>
              <a:t>Use Organizational Needs (EE representation) as a legitimate and documented factor where under-representation exists.</a:t>
            </a:r>
          </a:p>
          <a:p>
            <a:pPr marL="342900" lvl="0" indent="-401320" rtl="0">
              <a:lnSpc>
                <a:spcPct val="105000"/>
              </a:lnSpc>
              <a:spcBef>
                <a:spcPts val="1200"/>
              </a:spcBef>
              <a:spcAft>
                <a:spcPts val="0"/>
              </a:spcAft>
              <a:buSzPct val="177777"/>
              <a:buFont typeface="Arial" panose="020B0604020202020204" pitchFamily="34" charset="0"/>
              <a:buChar char="•"/>
            </a:pPr>
            <a:r>
              <a:rPr lang="en-CA">
                <a:solidFill>
                  <a:schemeClr val="tx1"/>
                </a:solidFill>
              </a:rPr>
              <a:t>Executives: provide oversight, approve SERLO plans and insist on equity safeguards before decisions are finalized.</a:t>
            </a:r>
          </a:p>
          <a:p>
            <a:pPr marL="342900" lvl="0" indent="0" rtl="0">
              <a:lnSpc>
                <a:spcPct val="105000"/>
              </a:lnSpc>
              <a:spcBef>
                <a:spcPts val="1200"/>
              </a:spcBef>
              <a:spcAft>
                <a:spcPts val="1200"/>
              </a:spcAft>
              <a:buNone/>
            </a:pPr>
            <a:endParaRPr lang="en-CA"/>
          </a:p>
        </p:txBody>
      </p:sp>
      <p:pic>
        <p:nvPicPr>
          <p:cNvPr id="428" name="Google Shape;428;g3aeb98893cf_0_34"/>
          <p:cNvPicPr preferRelativeResize="0"/>
          <p:nvPr/>
        </p:nvPicPr>
        <p:blipFill>
          <a:blip r:embed="rId3">
            <a:alphaModFix/>
          </a:blip>
          <a:stretch>
            <a:fillRect/>
          </a:stretch>
        </p:blipFill>
        <p:spPr>
          <a:xfrm>
            <a:off x="-6259898" y="2806732"/>
            <a:ext cx="3456300" cy="3000325"/>
          </a:xfrm>
          <a:prstGeom prst="rect">
            <a:avLst/>
          </a:prstGeom>
          <a:noFill/>
          <a:ln>
            <a:noFill/>
          </a:ln>
        </p:spPr>
      </p:pic>
      <p:pic>
        <p:nvPicPr>
          <p:cNvPr id="2" name="Google Shape;428;g3aeb98893cf_0_34">
            <a:extLst>
              <a:ext uri="{FF2B5EF4-FFF2-40B4-BE49-F238E27FC236}">
                <a16:creationId xmlns:a16="http://schemas.microsoft.com/office/drawing/2014/main" id="{646DA92B-FD17-8C39-7088-7C9B19DD8F74}"/>
              </a:ext>
            </a:extLst>
          </p:cNvPr>
          <p:cNvPicPr preferRelativeResize="0"/>
          <p:nvPr/>
        </p:nvPicPr>
        <p:blipFill>
          <a:blip r:embed="rId3">
            <a:alphaModFix/>
          </a:blip>
          <a:stretch>
            <a:fillRect/>
          </a:stretch>
        </p:blipFill>
        <p:spPr>
          <a:xfrm>
            <a:off x="-6107498" y="2959132"/>
            <a:ext cx="3456300" cy="3000325"/>
          </a:xfrm>
          <a:prstGeom prst="rect">
            <a:avLst/>
          </a:prstGeom>
          <a:noFill/>
          <a:ln>
            <a:noFill/>
          </a:ln>
        </p:spPr>
      </p:pic>
      <p:sp>
        <p:nvSpPr>
          <p:cNvPr id="3" name="Slide Number Placeholder 2">
            <a:extLst>
              <a:ext uri="{FF2B5EF4-FFF2-40B4-BE49-F238E27FC236}">
                <a16:creationId xmlns:a16="http://schemas.microsoft.com/office/drawing/2014/main" id="{89BA2155-623B-0386-45A8-A533AA8625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0"/>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400" b="1">
                <a:solidFill>
                  <a:schemeClr val="dk1"/>
                </a:solidFill>
              </a:rPr>
              <a:t>Next Steps for Leaders and HR</a:t>
            </a:r>
            <a:endParaRPr b="1"/>
          </a:p>
        </p:txBody>
      </p:sp>
      <p:sp>
        <p:nvSpPr>
          <p:cNvPr id="434" name="Google Shape;434;p50"/>
          <p:cNvSpPr txBox="1">
            <a:spLocks noGrp="1"/>
          </p:cNvSpPr>
          <p:nvPr>
            <p:ph type="body" idx="1"/>
          </p:nvPr>
        </p:nvSpPr>
        <p:spPr>
          <a:xfrm>
            <a:off x="327379" y="1219199"/>
            <a:ext cx="8444087" cy="4967111"/>
          </a:xfrm>
          <a:prstGeom prst="rect">
            <a:avLst/>
          </a:prstGeom>
          <a:noFill/>
          <a:ln>
            <a:noFill/>
          </a:ln>
        </p:spPr>
        <p:txBody>
          <a:bodyPr spcFirstLastPara="1" wrap="square" lIns="91425" tIns="45700" rIns="91425" bIns="45700" anchor="t" anchorCtr="0">
            <a:noAutofit/>
          </a:bodyPr>
          <a:lstStyle/>
          <a:p>
            <a:pPr marL="15240" lvl="0" indent="0" algn="l" rtl="0">
              <a:spcBef>
                <a:spcPts val="1200"/>
              </a:spcBef>
              <a:spcAft>
                <a:spcPts val="0"/>
              </a:spcAft>
              <a:buClr>
                <a:schemeClr val="dk1"/>
              </a:buClr>
              <a:buSzPct val="100000"/>
              <a:buNone/>
            </a:pPr>
            <a:endParaRPr lang="en-US" sz="2800">
              <a:solidFill>
                <a:schemeClr val="tx1"/>
              </a:solidFill>
              <a:latin typeface="Calibri"/>
              <a:ea typeface="Calibri"/>
              <a:cs typeface="Calibri"/>
              <a:sym typeface="Calibri"/>
            </a:endParaRPr>
          </a:p>
          <a:p>
            <a:pPr marL="472440" lvl="0" indent="-457200" algn="l" rtl="0">
              <a:spcBef>
                <a:spcPts val="1200"/>
              </a:spcBef>
              <a:spcAft>
                <a:spcPts val="0"/>
              </a:spcAft>
              <a:buClr>
                <a:schemeClr val="dk1"/>
              </a:buClr>
              <a:buSzPct val="100000"/>
              <a:buFont typeface="Arial" panose="020B0604020202020204" pitchFamily="34" charset="0"/>
              <a:buChar char="•"/>
            </a:pPr>
            <a:r>
              <a:rPr lang="en-US" sz="2400">
                <a:solidFill>
                  <a:schemeClr val="tx1"/>
                </a:solidFill>
                <a:latin typeface="+mj-lt"/>
                <a:ea typeface="Calibri"/>
                <a:cs typeface="Calibri"/>
                <a:sym typeface="Calibri"/>
              </a:rPr>
              <a:t>Review current WFA/SERLO plans, tools and data </a:t>
            </a:r>
            <a:r>
              <a:rPr lang="en-US" sz="2400">
                <a:solidFill>
                  <a:schemeClr val="dk1"/>
                </a:solidFill>
                <a:latin typeface="+mj-lt"/>
                <a:ea typeface="Calibri"/>
                <a:cs typeface="Calibri"/>
                <a:sym typeface="Calibri"/>
              </a:rPr>
              <a:t>for equity risks and documentation gaps.</a:t>
            </a:r>
          </a:p>
          <a:p>
            <a:pPr marL="472440" lvl="0" indent="-457200" algn="l" rtl="0">
              <a:spcBef>
                <a:spcPts val="1200"/>
              </a:spcBef>
              <a:spcAft>
                <a:spcPts val="0"/>
              </a:spcAft>
              <a:buClr>
                <a:schemeClr val="dk1"/>
              </a:buClr>
              <a:buSzPct val="100000"/>
              <a:buFont typeface="Arial" panose="020B0604020202020204" pitchFamily="34" charset="0"/>
              <a:buChar char="•"/>
            </a:pPr>
            <a:r>
              <a:rPr lang="en-US" sz="2400">
                <a:solidFill>
                  <a:schemeClr val="tx1"/>
                </a:solidFill>
                <a:latin typeface="+mj-lt"/>
              </a:rPr>
              <a:t>Identify where further engagement with EE reps/ networks and unions is needed before decisions proceed.</a:t>
            </a:r>
            <a:endParaRPr lang="en-CA" sz="2400">
              <a:latin typeface="+mj-lt"/>
            </a:endParaRPr>
          </a:p>
          <a:p>
            <a:pPr marL="472440" lvl="0" indent="-457200" algn="l" rtl="0">
              <a:spcBef>
                <a:spcPts val="640"/>
              </a:spcBef>
              <a:spcAft>
                <a:spcPts val="0"/>
              </a:spcAft>
              <a:buClr>
                <a:schemeClr val="dk1"/>
              </a:buClr>
              <a:buSzPct val="100000"/>
              <a:buFont typeface="Arial" panose="020B0604020202020204" pitchFamily="34" charset="0"/>
              <a:buChar char="•"/>
            </a:pPr>
            <a:r>
              <a:rPr lang="en-US" sz="2400">
                <a:solidFill>
                  <a:schemeClr val="dk1"/>
                </a:solidFill>
                <a:latin typeface="+mj-lt"/>
                <a:ea typeface="Calibri"/>
                <a:cs typeface="Calibri"/>
                <a:sym typeface="Calibri"/>
              </a:rPr>
              <a:t>Confirm how projected WFA and corrected Attainment Rates will be used in upcoming SERLO exercises.</a:t>
            </a:r>
            <a:endParaRPr lang="en-CA" sz="2400">
              <a:latin typeface="+mj-lt"/>
            </a:endParaRPr>
          </a:p>
          <a:p>
            <a:pPr marL="472440" lvl="0" indent="-457200" algn="l" rtl="0">
              <a:spcBef>
                <a:spcPts val="640"/>
              </a:spcBef>
              <a:spcAft>
                <a:spcPts val="0"/>
              </a:spcAft>
              <a:buClr>
                <a:schemeClr val="dk1"/>
              </a:buClr>
              <a:buSzPct val="100000"/>
              <a:buFont typeface="Arial" panose="020B0604020202020204" pitchFamily="34" charset="0"/>
              <a:buChar char="•"/>
            </a:pPr>
            <a:r>
              <a:rPr lang="en-US" sz="2400">
                <a:solidFill>
                  <a:schemeClr val="dk1"/>
                </a:solidFill>
                <a:latin typeface="+mj-lt"/>
                <a:ea typeface="Calibri"/>
                <a:cs typeface="Calibri"/>
                <a:sym typeface="Calibri"/>
              </a:rPr>
              <a:t>Clarify guidance on language pathways, employees on leave and alternation in your branch or directorate.</a:t>
            </a:r>
            <a:endParaRPr lang="en-CA" sz="2400">
              <a:latin typeface="+mj-lt"/>
            </a:endParaRPr>
          </a:p>
          <a:p>
            <a:pPr marL="342900" lvl="0" indent="0" algn="l" rtl="0">
              <a:spcBef>
                <a:spcPts val="640"/>
              </a:spcBef>
              <a:spcAft>
                <a:spcPts val="1200"/>
              </a:spcAft>
              <a:buNone/>
            </a:pPr>
            <a:endParaRPr sz="2800"/>
          </a:p>
        </p:txBody>
      </p:sp>
      <p:sp>
        <p:nvSpPr>
          <p:cNvPr id="2" name="Slide Number Placeholder 1">
            <a:extLst>
              <a:ext uri="{FF2B5EF4-FFF2-40B4-BE49-F238E27FC236}">
                <a16:creationId xmlns:a16="http://schemas.microsoft.com/office/drawing/2014/main" id="{83B3F79C-427E-1649-203A-5A00A95062DD}"/>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2"/>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1200"/>
              </a:spcAft>
              <a:buClr>
                <a:schemeClr val="dk1"/>
              </a:buClr>
              <a:buSzPts val="4000"/>
              <a:buFont typeface="Calibri"/>
              <a:buNone/>
            </a:pPr>
            <a:r>
              <a:rPr lang="en-US" sz="4000" b="1">
                <a:solidFill>
                  <a:schemeClr val="dk1"/>
                </a:solidFill>
              </a:rPr>
              <a:t>KEY QUESTIONS </a:t>
            </a:r>
            <a:endParaRPr sz="2000">
              <a:solidFill>
                <a:srgbClr val="888888"/>
              </a:solidFill>
            </a:endParaRPr>
          </a:p>
        </p:txBody>
      </p:sp>
      <p:sp>
        <p:nvSpPr>
          <p:cNvPr id="2" name="Slide Number Placeholder 1">
            <a:extLst>
              <a:ext uri="{FF2B5EF4-FFF2-40B4-BE49-F238E27FC236}">
                <a16:creationId xmlns:a16="http://schemas.microsoft.com/office/drawing/2014/main" id="{338DFA40-CBDA-92CB-541F-2847A18B51FB}"/>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3aeb98893cf_0_40"/>
          <p:cNvSpPr txBox="1">
            <a:spLocks noGrp="1"/>
          </p:cNvSpPr>
          <p:nvPr>
            <p:ph type="title"/>
          </p:nvPr>
        </p:nvSpPr>
        <p:spPr>
          <a:xfrm>
            <a:off x="457200" y="0"/>
            <a:ext cx="8229600" cy="160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2760"/>
              <a:t>SERLO Step 1: What HR and managers are supposed to do and what you can ask about.</a:t>
            </a:r>
            <a:endParaRPr sz="2560"/>
          </a:p>
        </p:txBody>
      </p:sp>
      <p:sp>
        <p:nvSpPr>
          <p:cNvPr id="445" name="Google Shape;445;g3aeb98893cf_0_40"/>
          <p:cNvSpPr txBox="1">
            <a:spLocks noGrp="1"/>
          </p:cNvSpPr>
          <p:nvPr>
            <p:ph type="body" idx="1"/>
          </p:nvPr>
        </p:nvSpPr>
        <p:spPr>
          <a:xfrm>
            <a:off x="338667" y="1402997"/>
            <a:ext cx="8348133" cy="5150556"/>
          </a:xfrm>
          <a:prstGeom prst="rect">
            <a:avLst/>
          </a:prstGeom>
        </p:spPr>
        <p:txBody>
          <a:bodyPr spcFirstLastPara="1" wrap="square" lIns="91425" tIns="45700" rIns="91425" bIns="45700" anchor="t" anchorCtr="0">
            <a:noAutofit/>
          </a:bodyPr>
          <a:lstStyle/>
          <a:p>
            <a:pPr marL="457200" lvl="0" indent="-336550" algn="l" rtl="0">
              <a:spcBef>
                <a:spcPts val="360"/>
              </a:spcBef>
              <a:spcAft>
                <a:spcPts val="0"/>
              </a:spcAft>
              <a:buSzPts val="1700"/>
              <a:buFont typeface="Arial"/>
              <a:buChar char="●"/>
            </a:pPr>
            <a:r>
              <a:rPr lang="en-CA" sz="1700" i="1">
                <a:solidFill>
                  <a:schemeClr val="tx1"/>
                </a:solidFill>
                <a:latin typeface="Arial"/>
                <a:ea typeface="Arial"/>
                <a:cs typeface="Arial"/>
                <a:sym typeface="Arial"/>
              </a:rPr>
              <a:t>How are you doing the </a:t>
            </a:r>
            <a:r>
              <a:rPr lang="en-CA" sz="1700" b="1" i="1">
                <a:solidFill>
                  <a:schemeClr val="tx1"/>
                </a:solidFill>
                <a:latin typeface="Arial"/>
                <a:ea typeface="Arial"/>
                <a:cs typeface="Arial"/>
                <a:sym typeface="Arial"/>
              </a:rPr>
              <a:t>workforce analysis</a:t>
            </a:r>
            <a:r>
              <a:rPr lang="en-CA" sz="1700" i="1">
                <a:solidFill>
                  <a:schemeClr val="tx1"/>
                </a:solidFill>
                <a:latin typeface="Arial"/>
                <a:ea typeface="Arial"/>
                <a:cs typeface="Arial"/>
                <a:sym typeface="Arial"/>
              </a:rPr>
              <a:t> for our area? Can you show how Black, other racialized and Indigenous employees are represented now, compared to where we should be?</a:t>
            </a:r>
            <a:br>
              <a:rPr lang="en-CA" sz="1700" i="1">
                <a:solidFill>
                  <a:schemeClr val="tx1"/>
                </a:solidFill>
                <a:latin typeface="Arial"/>
                <a:ea typeface="Arial"/>
                <a:cs typeface="Arial"/>
                <a:sym typeface="Arial"/>
              </a:rPr>
            </a:br>
            <a:endParaRPr lang="en-CA" sz="1700" i="1">
              <a:solidFill>
                <a:schemeClr val="tx1"/>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CA" sz="1700" i="1">
                <a:solidFill>
                  <a:schemeClr val="tx1"/>
                </a:solidFill>
                <a:latin typeface="Arial"/>
                <a:ea typeface="Arial"/>
                <a:cs typeface="Arial"/>
                <a:sym typeface="Arial"/>
              </a:rPr>
              <a:t>When you did the </a:t>
            </a:r>
            <a:r>
              <a:rPr lang="en-CA" sz="1700" b="1" i="1">
                <a:solidFill>
                  <a:schemeClr val="tx1"/>
                </a:solidFill>
                <a:latin typeface="Arial"/>
                <a:ea typeface="Arial"/>
                <a:cs typeface="Arial"/>
                <a:sym typeface="Arial"/>
              </a:rPr>
              <a:t>environmental scan</a:t>
            </a:r>
            <a:r>
              <a:rPr lang="en-CA" sz="1700" i="1">
                <a:solidFill>
                  <a:schemeClr val="tx1"/>
                </a:solidFill>
                <a:latin typeface="Arial"/>
                <a:ea typeface="Arial"/>
                <a:cs typeface="Arial"/>
                <a:sym typeface="Arial"/>
              </a:rPr>
              <a:t>, did you look specifically at representation of Employment Equity groups, or just overall numbers and FTEs?</a:t>
            </a:r>
            <a:br>
              <a:rPr lang="en-CA" sz="1700" i="1">
                <a:solidFill>
                  <a:schemeClr val="tx1"/>
                </a:solidFill>
                <a:latin typeface="Arial"/>
                <a:ea typeface="Arial"/>
                <a:cs typeface="Arial"/>
                <a:sym typeface="Arial"/>
              </a:rPr>
            </a:br>
            <a:endParaRPr lang="en-CA" sz="1700" i="1">
              <a:solidFill>
                <a:schemeClr val="tx1"/>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CA" sz="1700" i="1">
                <a:solidFill>
                  <a:schemeClr val="tx1"/>
                </a:solidFill>
                <a:latin typeface="Arial"/>
                <a:ea typeface="Arial"/>
                <a:cs typeface="Arial"/>
                <a:sym typeface="Arial"/>
              </a:rPr>
              <a:t>What did you find when you identified </a:t>
            </a:r>
            <a:r>
              <a:rPr lang="en-CA" sz="1700" b="1" i="1">
                <a:solidFill>
                  <a:schemeClr val="tx1"/>
                </a:solidFill>
                <a:latin typeface="Arial"/>
                <a:ea typeface="Arial"/>
                <a:cs typeface="Arial"/>
                <a:sym typeface="Arial"/>
              </a:rPr>
              <a:t>workforce gaps</a:t>
            </a:r>
            <a:r>
              <a:rPr lang="en-CA" sz="1700" i="1">
                <a:solidFill>
                  <a:schemeClr val="tx1"/>
                </a:solidFill>
                <a:latin typeface="Arial"/>
                <a:ea typeface="Arial"/>
                <a:cs typeface="Arial"/>
                <a:sym typeface="Arial"/>
              </a:rPr>
              <a:t> – especially gaps in representation for racialized and Indigenous employees?</a:t>
            </a:r>
            <a:br>
              <a:rPr lang="en-CA" sz="1700" i="1">
                <a:solidFill>
                  <a:schemeClr val="tx1"/>
                </a:solidFill>
                <a:latin typeface="Arial"/>
                <a:ea typeface="Arial"/>
                <a:cs typeface="Arial"/>
                <a:sym typeface="Arial"/>
              </a:rPr>
            </a:br>
            <a:endParaRPr lang="en-CA" sz="1700" i="1">
              <a:solidFill>
                <a:schemeClr val="tx1"/>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CA" sz="1700" i="1">
                <a:solidFill>
                  <a:schemeClr val="tx1"/>
                </a:solidFill>
                <a:latin typeface="Arial"/>
                <a:ea typeface="Arial"/>
                <a:cs typeface="Arial"/>
                <a:sym typeface="Arial"/>
              </a:rPr>
              <a:t>Have you done a </a:t>
            </a:r>
            <a:r>
              <a:rPr lang="en-CA" sz="1700" b="1" i="1">
                <a:solidFill>
                  <a:schemeClr val="tx1"/>
                </a:solidFill>
                <a:latin typeface="Arial"/>
                <a:ea typeface="Arial"/>
                <a:cs typeface="Arial"/>
                <a:sym typeface="Arial"/>
              </a:rPr>
              <a:t>skills gap analysis</a:t>
            </a:r>
            <a:r>
              <a:rPr lang="en-CA" sz="1700" i="1">
                <a:solidFill>
                  <a:schemeClr val="tx1"/>
                </a:solidFill>
                <a:latin typeface="Arial"/>
                <a:ea typeface="Arial"/>
                <a:cs typeface="Arial"/>
                <a:sym typeface="Arial"/>
              </a:rPr>
              <a:t> that looks at current and future skills, not just who already had acting roles or “visibility”?</a:t>
            </a:r>
            <a:br>
              <a:rPr lang="en-CA" sz="1700" i="1">
                <a:solidFill>
                  <a:schemeClr val="tx1"/>
                </a:solidFill>
                <a:latin typeface="Arial"/>
                <a:ea typeface="Arial"/>
                <a:cs typeface="Arial"/>
                <a:sym typeface="Arial"/>
              </a:rPr>
            </a:br>
            <a:endParaRPr lang="en-CA" sz="1700" i="1">
              <a:solidFill>
                <a:schemeClr val="tx1"/>
              </a:solidFill>
              <a:latin typeface="Arial"/>
              <a:ea typeface="Arial"/>
              <a:cs typeface="Arial"/>
              <a:sym typeface="Arial"/>
            </a:endParaRPr>
          </a:p>
          <a:p>
            <a:pPr marL="457200" lvl="0" indent="-336550" algn="l" rtl="0">
              <a:spcBef>
                <a:spcPts val="0"/>
              </a:spcBef>
              <a:spcAft>
                <a:spcPts val="0"/>
              </a:spcAft>
              <a:buSzPts val="1700"/>
              <a:buFont typeface="Arial"/>
              <a:buChar char="●"/>
            </a:pPr>
            <a:r>
              <a:rPr lang="en-CA" sz="1700" i="1">
                <a:solidFill>
                  <a:schemeClr val="tx1"/>
                </a:solidFill>
                <a:latin typeface="Arial"/>
                <a:ea typeface="Arial"/>
                <a:cs typeface="Arial"/>
                <a:sym typeface="Arial"/>
              </a:rPr>
              <a:t>How are these findings being used </a:t>
            </a:r>
            <a:r>
              <a:rPr lang="en-CA" sz="1700" b="1" i="1">
                <a:solidFill>
                  <a:schemeClr val="tx1"/>
                </a:solidFill>
                <a:latin typeface="Arial"/>
                <a:ea typeface="Arial"/>
                <a:cs typeface="Arial"/>
                <a:sym typeface="Arial"/>
              </a:rPr>
              <a:t>before</a:t>
            </a:r>
            <a:r>
              <a:rPr lang="en-CA" sz="1700" i="1">
                <a:solidFill>
                  <a:schemeClr val="tx1"/>
                </a:solidFill>
                <a:latin typeface="Arial"/>
                <a:ea typeface="Arial"/>
                <a:cs typeface="Arial"/>
                <a:sym typeface="Arial"/>
              </a:rPr>
              <a:t> deciding who is “excess” – for example, are you using them to protect or improve representation for racialized and Indigenous staff?</a:t>
            </a:r>
          </a:p>
          <a:p>
            <a:pPr marL="0" lvl="0" indent="0" algn="l" rtl="0">
              <a:spcBef>
                <a:spcPts val="1200"/>
              </a:spcBef>
              <a:spcAft>
                <a:spcPts val="1200"/>
              </a:spcAft>
              <a:buNone/>
            </a:pPr>
            <a:endParaRPr sz="3800"/>
          </a:p>
        </p:txBody>
      </p:sp>
      <p:sp>
        <p:nvSpPr>
          <p:cNvPr id="2" name="Slide Number Placeholder 1">
            <a:extLst>
              <a:ext uri="{FF2B5EF4-FFF2-40B4-BE49-F238E27FC236}">
                <a16:creationId xmlns:a16="http://schemas.microsoft.com/office/drawing/2014/main" id="{4F2D7A33-38D4-D039-8CEC-ABA66952EA8E}"/>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3"/>
          <p:cNvSpPr txBox="1">
            <a:spLocks noGrp="1"/>
          </p:cNvSpPr>
          <p:nvPr>
            <p:ph type="title"/>
          </p:nvPr>
        </p:nvSpPr>
        <p:spPr>
          <a:xfrm>
            <a:off x="367150" y="248475"/>
            <a:ext cx="8586900" cy="1169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35869"/>
              <a:buFont typeface="Arial"/>
              <a:buNone/>
            </a:pPr>
            <a:endParaRPr sz="2760"/>
          </a:p>
          <a:p>
            <a:pPr marL="0" lvl="0" indent="0" algn="ctr" rtl="0">
              <a:spcBef>
                <a:spcPts val="0"/>
              </a:spcBef>
              <a:spcAft>
                <a:spcPts val="0"/>
              </a:spcAft>
              <a:buClr>
                <a:schemeClr val="dk1"/>
              </a:buClr>
              <a:buSzPct val="35869"/>
              <a:buFont typeface="Arial"/>
              <a:buNone/>
            </a:pPr>
            <a:r>
              <a:rPr lang="en-US" sz="2760" b="1"/>
              <a:t>SERLO Step 1: What HR and managers can do and what you can ask about.</a:t>
            </a:r>
            <a:endParaRPr sz="2560" b="1"/>
          </a:p>
          <a:p>
            <a:pPr marL="0" lvl="0" indent="0" algn="ctr" rtl="0">
              <a:spcBef>
                <a:spcPts val="0"/>
              </a:spcBef>
              <a:spcAft>
                <a:spcPts val="0"/>
              </a:spcAft>
              <a:buClr>
                <a:schemeClr val="dk1"/>
              </a:buClr>
              <a:buSzPct val="157142"/>
              <a:buFont typeface="Calibri"/>
              <a:buNone/>
            </a:pPr>
            <a:endParaRPr/>
          </a:p>
        </p:txBody>
      </p:sp>
      <p:sp>
        <p:nvSpPr>
          <p:cNvPr id="451" name="Google Shape;451;p43"/>
          <p:cNvSpPr txBox="1">
            <a:spLocks noGrp="1"/>
          </p:cNvSpPr>
          <p:nvPr>
            <p:ph type="body" idx="1"/>
          </p:nvPr>
        </p:nvSpPr>
        <p:spPr>
          <a:xfrm>
            <a:off x="367150" y="1298175"/>
            <a:ext cx="8409700" cy="5177484"/>
          </a:xfrm>
          <a:prstGeom prst="rect">
            <a:avLst/>
          </a:prstGeom>
          <a:noFill/>
          <a:ln>
            <a:noFill/>
          </a:ln>
        </p:spPr>
        <p:txBody>
          <a:bodyPr spcFirstLastPara="1" wrap="square" lIns="91425" tIns="45700" rIns="91425" bIns="45700" anchor="t" anchorCtr="0">
            <a:noAutofit/>
          </a:bodyPr>
          <a:lstStyle/>
          <a:p>
            <a:pPr marL="96520" lvl="0" indent="0" algn="l" rtl="0">
              <a:lnSpc>
                <a:spcPct val="100000"/>
              </a:lnSpc>
              <a:spcBef>
                <a:spcPts val="0"/>
              </a:spcBef>
              <a:spcAft>
                <a:spcPts val="0"/>
              </a:spcAft>
              <a:buClr>
                <a:schemeClr val="dk1"/>
              </a:buClr>
              <a:buSzPts val="1680"/>
              <a:buNone/>
            </a:pPr>
            <a:endParaRPr lang="en-CA" sz="1679"/>
          </a:p>
          <a:p>
            <a:pPr marL="342900" lvl="0" indent="-246380" algn="l" rtl="0">
              <a:lnSpc>
                <a:spcPct val="100000"/>
              </a:lnSpc>
              <a:spcBef>
                <a:spcPts val="1000"/>
              </a:spcBef>
              <a:spcAft>
                <a:spcPts val="0"/>
              </a:spcAft>
              <a:buClr>
                <a:schemeClr val="dk1"/>
              </a:buClr>
              <a:buSzPts val="1680"/>
              <a:buChar char="●"/>
            </a:pPr>
            <a:r>
              <a:rPr lang="en-CA">
                <a:solidFill>
                  <a:schemeClr val="tx1"/>
                </a:solidFill>
                <a:latin typeface="+mn-lt"/>
                <a:ea typeface="Calibri"/>
                <a:cs typeface="Calibri"/>
                <a:sym typeface="Calibri"/>
              </a:rPr>
              <a:t>How will representation and under-representation by EE group and classification be examined using projected WFA and Attainment Rates?</a:t>
            </a:r>
          </a:p>
          <a:p>
            <a:pPr marL="342900" lvl="0" indent="-246380" algn="l" rtl="0">
              <a:lnSpc>
                <a:spcPct val="100000"/>
              </a:lnSpc>
              <a:spcBef>
                <a:spcPts val="1000"/>
              </a:spcBef>
              <a:spcAft>
                <a:spcPts val="0"/>
              </a:spcAft>
              <a:buClr>
                <a:schemeClr val="dk1"/>
              </a:buClr>
              <a:buSzPts val="1680"/>
              <a:buChar char="●"/>
            </a:pPr>
            <a:r>
              <a:rPr lang="en-CA">
                <a:solidFill>
                  <a:schemeClr val="tx1"/>
                </a:solidFill>
                <a:latin typeface="+mn-lt"/>
                <a:ea typeface="Calibri"/>
                <a:cs typeface="Calibri"/>
                <a:sym typeface="Calibri"/>
              </a:rPr>
              <a:t>What steps will be taken to avoid fettering of discretion by relying solely on unadjusted 2016/2021 data for </a:t>
            </a:r>
            <a:r>
              <a:rPr lang="en-CA">
                <a:solidFill>
                  <a:schemeClr val="tx1"/>
                </a:solidFill>
                <a:latin typeface="+mn-lt"/>
              </a:rPr>
              <a:t>r</a:t>
            </a:r>
            <a:r>
              <a:rPr lang="en-CA">
                <a:solidFill>
                  <a:schemeClr val="tx1"/>
                </a:solidFill>
                <a:latin typeface="+mn-lt"/>
                <a:ea typeface="Calibri"/>
                <a:cs typeface="Calibri"/>
                <a:sym typeface="Calibri"/>
              </a:rPr>
              <a:t>acialized and Indigenous groups?</a:t>
            </a:r>
            <a:endParaRPr lang="en-CA">
              <a:solidFill>
                <a:schemeClr val="tx1"/>
              </a:solidFill>
              <a:latin typeface="+mn-lt"/>
            </a:endParaRPr>
          </a:p>
          <a:p>
            <a:pPr marL="342900" lvl="0" indent="-335280" algn="l" rtl="0">
              <a:lnSpc>
                <a:spcPct val="100000"/>
              </a:lnSpc>
              <a:spcBef>
                <a:spcPts val="1000"/>
              </a:spcBef>
              <a:spcAft>
                <a:spcPts val="0"/>
              </a:spcAft>
              <a:buSzPts val="1680"/>
              <a:buChar char="●"/>
            </a:pPr>
            <a:r>
              <a:rPr lang="en-CA">
                <a:solidFill>
                  <a:schemeClr val="tx1"/>
                </a:solidFill>
                <a:latin typeface="+mn-lt"/>
              </a:rPr>
              <a:t>What department-wide guidance will protect employees on leave and ensure any participation in SERLO is voluntary and informed?</a:t>
            </a:r>
          </a:p>
          <a:p>
            <a:pPr marL="342900" lvl="0" indent="-335280" algn="l" rtl="0">
              <a:lnSpc>
                <a:spcPct val="100000"/>
              </a:lnSpc>
              <a:spcBef>
                <a:spcPts val="1000"/>
              </a:spcBef>
              <a:spcAft>
                <a:spcPts val="0"/>
              </a:spcAft>
              <a:buSzPts val="1680"/>
              <a:buChar char="●"/>
            </a:pPr>
            <a:r>
              <a:rPr lang="en-CA">
                <a:solidFill>
                  <a:schemeClr val="tx1"/>
                </a:solidFill>
                <a:latin typeface="+mn-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How will non-imperative and transitional language pathways be used to prevent language profiles from becoming structural barriers?</a:t>
            </a:r>
            <a:endParaRPr lang="en-CA">
              <a:solidFill>
                <a:schemeClr val="tx1"/>
              </a:solidFill>
              <a:latin typeface="+mn-lt"/>
            </a:endParaRPr>
          </a:p>
          <a:p>
            <a:pPr marL="342900" lvl="0" indent="-335280" algn="l" rtl="0">
              <a:lnSpc>
                <a:spcPct val="100000"/>
              </a:lnSpc>
              <a:spcBef>
                <a:spcPts val="1000"/>
              </a:spcBef>
              <a:spcAft>
                <a:spcPts val="0"/>
              </a:spcAft>
              <a:buSzPts val="1680"/>
              <a:buChar char="●"/>
            </a:pPr>
            <a:r>
              <a:rPr lang="en-CA">
                <a:solidFill>
                  <a:schemeClr val="tx1"/>
                </a:solidFill>
                <a:latin typeface="+mn-lt"/>
              </a:rPr>
              <a:t>How will SERLO tie-breaking avoid penalizing employees who were shut out of acting roles and stretch assignments because of systemic barriers?</a:t>
            </a:r>
          </a:p>
          <a:p>
            <a:pPr marL="342900" lvl="0" indent="-335280" algn="l" rtl="0">
              <a:lnSpc>
                <a:spcPct val="100000"/>
              </a:lnSpc>
              <a:spcBef>
                <a:spcPts val="1000"/>
              </a:spcBef>
              <a:spcAft>
                <a:spcPts val="0"/>
              </a:spcAft>
              <a:buSzPts val="1680"/>
              <a:buChar char="●"/>
            </a:pPr>
            <a:r>
              <a:rPr lang="en-CA">
                <a:solidFill>
                  <a:schemeClr val="tx1"/>
                </a:solidFill>
                <a:latin typeface="+mn-lt"/>
              </a:rPr>
              <a:t>How will alternation be made transparent and accessible across the department, including for EE employees with weaker informal networks?</a:t>
            </a:r>
          </a:p>
          <a:p>
            <a:pPr marL="342900" lvl="0" indent="-335280" algn="l" rtl="0">
              <a:lnSpc>
                <a:spcPct val="100000"/>
              </a:lnSpc>
              <a:spcBef>
                <a:spcPts val="1000"/>
              </a:spcBef>
              <a:spcAft>
                <a:spcPts val="1000"/>
              </a:spcAft>
              <a:buSzPts val="1680"/>
              <a:buChar char="●"/>
            </a:pPr>
            <a:r>
              <a:rPr lang="en-CA">
                <a:solidFill>
                  <a:schemeClr val="tx1"/>
                </a:solidFill>
                <a:latin typeface="+mn-lt"/>
              </a:rPr>
              <a:t>In concrete terms, how will membership in under-represented racialized EE groups and subgroups be used as an Organizational Need in SERLO?</a:t>
            </a:r>
          </a:p>
        </p:txBody>
      </p:sp>
      <p:sp>
        <p:nvSpPr>
          <p:cNvPr id="2" name="Slide Number Placeholder 1">
            <a:extLst>
              <a:ext uri="{FF2B5EF4-FFF2-40B4-BE49-F238E27FC236}">
                <a16:creationId xmlns:a16="http://schemas.microsoft.com/office/drawing/2014/main" id="{65E8F87D-35A7-020F-AC89-6581940C6FE9}"/>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b="1">
                <a:solidFill>
                  <a:schemeClr val="dk1"/>
                </a:solidFill>
              </a:rPr>
              <a:t>Key Takeaways</a:t>
            </a:r>
            <a:endParaRPr b="1"/>
          </a:p>
        </p:txBody>
      </p:sp>
      <p:sp>
        <p:nvSpPr>
          <p:cNvPr id="463" name="Google Shape;463;p49"/>
          <p:cNvSpPr txBox="1">
            <a:spLocks noGrp="1"/>
          </p:cNvSpPr>
          <p:nvPr>
            <p:ph type="body" idx="1"/>
          </p:nvPr>
        </p:nvSpPr>
        <p:spPr>
          <a:xfrm>
            <a:off x="242050" y="1565250"/>
            <a:ext cx="8523600" cy="45609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None/>
            </a:pPr>
            <a:endParaRPr lang="en-CA">
              <a:latin typeface="+mj-lt"/>
            </a:endParaRPr>
          </a:p>
          <a:p>
            <a:pPr marL="342900" lvl="0" indent="-342900" algn="l" rtl="0">
              <a:spcBef>
                <a:spcPts val="640"/>
              </a:spcBef>
              <a:spcAft>
                <a:spcPts val="0"/>
              </a:spcAft>
              <a:buClr>
                <a:schemeClr val="dk1"/>
              </a:buClr>
              <a:buSzPts val="3200"/>
              <a:buChar char="●"/>
            </a:pPr>
            <a:r>
              <a:rPr lang="en-CA" sz="3300">
                <a:solidFill>
                  <a:schemeClr val="tx1"/>
                </a:solidFill>
                <a:latin typeface="+mj-lt"/>
                <a:ea typeface="Calibri"/>
                <a:cs typeface="Calibri"/>
                <a:sym typeface="Calibri"/>
              </a:rPr>
              <a:t>Outdated data creates systemic risk; projected availability and Attainment Rates should inform WFA and SERLO decisions.</a:t>
            </a:r>
            <a:endParaRPr lang="en-CA" sz="3300">
              <a:solidFill>
                <a:schemeClr val="tx1"/>
              </a:solidFill>
              <a:latin typeface="+mj-lt"/>
            </a:endParaRPr>
          </a:p>
          <a:p>
            <a:pPr marL="342900" lvl="0" indent="-342900" algn="l" rtl="0">
              <a:spcBef>
                <a:spcPts val="640"/>
              </a:spcBef>
              <a:spcAft>
                <a:spcPts val="0"/>
              </a:spcAft>
              <a:buClr>
                <a:schemeClr val="dk1"/>
              </a:buClr>
              <a:buSzPts val="3200"/>
              <a:buChar char="●"/>
            </a:pPr>
            <a:r>
              <a:rPr lang="en-CA" sz="3300">
                <a:solidFill>
                  <a:schemeClr val="tx1"/>
                </a:solidFill>
                <a:latin typeface="+mj-lt"/>
                <a:ea typeface="Calibri"/>
                <a:cs typeface="Calibri"/>
                <a:sym typeface="Calibri"/>
              </a:rPr>
              <a:t>Bias checks, documentation and early consultation with EE networks and unions reduce harm and legal exposure.</a:t>
            </a:r>
            <a:endParaRPr lang="en-CA" sz="3300">
              <a:solidFill>
                <a:schemeClr val="tx1"/>
              </a:solidFill>
              <a:latin typeface="+mj-lt"/>
            </a:endParaRPr>
          </a:p>
          <a:p>
            <a:pPr marL="342900" lvl="0" indent="-342900" algn="l" rtl="0">
              <a:spcBef>
                <a:spcPts val="1200"/>
              </a:spcBef>
              <a:spcAft>
                <a:spcPts val="1200"/>
              </a:spcAft>
              <a:buClr>
                <a:schemeClr val="dk1"/>
              </a:buClr>
              <a:buSzPts val="3200"/>
              <a:buChar char="●"/>
            </a:pPr>
            <a:r>
              <a:rPr lang="en-US" sz="3300">
                <a:solidFill>
                  <a:schemeClr val="tx1"/>
                </a:solidFill>
              </a:rPr>
              <a:t>SERLO decisions must reflect Employment Equity obligations – this is a legal and ethical requirement, not an option.</a:t>
            </a:r>
            <a:endParaRPr sz="3300">
              <a:solidFill>
                <a:schemeClr val="tx1"/>
              </a:solidFill>
            </a:endParaRPr>
          </a:p>
        </p:txBody>
      </p:sp>
      <p:sp>
        <p:nvSpPr>
          <p:cNvPr id="2" name="Slide Number Placeholder 1">
            <a:extLst>
              <a:ext uri="{FF2B5EF4-FFF2-40B4-BE49-F238E27FC236}">
                <a16:creationId xmlns:a16="http://schemas.microsoft.com/office/drawing/2014/main" id="{3320991B-281A-A3EF-5451-D2AF92A2E0C5}"/>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endParaRPr/>
          </a:p>
        </p:txBody>
      </p:sp>
      <p:sp>
        <p:nvSpPr>
          <p:cNvPr id="469" name="Google Shape;469;p46"/>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alibri"/>
              <a:buNone/>
            </a:pPr>
            <a:r>
              <a:rPr lang="en-CA" sz="4000" b="1">
                <a:solidFill>
                  <a:schemeClr val="dk1"/>
                </a:solidFill>
              </a:rPr>
              <a:t>REFERENCES</a:t>
            </a:r>
            <a:endParaRPr sz="4000" b="1">
              <a:solidFill>
                <a:schemeClr val="dk1"/>
              </a:solidFill>
            </a:endParaRPr>
          </a:p>
          <a:p>
            <a:pPr marL="0" lvl="0" indent="0" algn="l" rtl="0">
              <a:spcBef>
                <a:spcPts val="1200"/>
              </a:spcBef>
              <a:spcAft>
                <a:spcPts val="1200"/>
              </a:spcAft>
              <a:buClr>
                <a:srgbClr val="888888"/>
              </a:buClr>
              <a:buSzPts val="2000"/>
              <a:buNone/>
            </a:pPr>
            <a:endParaRPr/>
          </a:p>
        </p:txBody>
      </p:sp>
      <p:sp>
        <p:nvSpPr>
          <p:cNvPr id="2" name="Slide Number Placeholder 1">
            <a:extLst>
              <a:ext uri="{FF2B5EF4-FFF2-40B4-BE49-F238E27FC236}">
                <a16:creationId xmlns:a16="http://schemas.microsoft.com/office/drawing/2014/main" id="{BC1CFA31-098D-CF3D-3514-676DE94CFF4D}"/>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aea7b19a69_2_2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lnSpc>
                <a:spcPct val="115000"/>
              </a:lnSpc>
              <a:spcBef>
                <a:spcPts val="2000"/>
              </a:spcBef>
              <a:spcAft>
                <a:spcPts val="0"/>
              </a:spcAft>
              <a:buClr>
                <a:schemeClr val="dk1"/>
              </a:buClr>
              <a:buSzPts val="1100"/>
              <a:buFont typeface="Arial"/>
              <a:buNone/>
            </a:pPr>
            <a:r>
              <a:rPr lang="en-CA" sz="2900" b="1">
                <a:latin typeface="Arial"/>
                <a:ea typeface="Arial"/>
                <a:cs typeface="Arial"/>
                <a:sym typeface="Arial"/>
              </a:rPr>
              <a:t>Representation by department or agency</a:t>
            </a:r>
          </a:p>
          <a:p>
            <a:pPr marL="0" lvl="0" indent="0" algn="ctr" rtl="0">
              <a:spcBef>
                <a:spcPts val="2000"/>
              </a:spcBef>
              <a:spcAft>
                <a:spcPts val="0"/>
              </a:spcAft>
              <a:buNone/>
            </a:pPr>
            <a:endParaRPr lang="en-CA" sz="1100" b="1">
              <a:latin typeface="Arial"/>
              <a:ea typeface="Arial"/>
              <a:cs typeface="Arial"/>
              <a:sym typeface="Arial"/>
            </a:endParaRPr>
          </a:p>
        </p:txBody>
      </p:sp>
      <p:sp>
        <p:nvSpPr>
          <p:cNvPr id="475" name="Google Shape;475;g3aea7b19a69_2_22"/>
          <p:cNvSpPr txBox="1"/>
          <p:nvPr/>
        </p:nvSpPr>
        <p:spPr>
          <a:xfrm>
            <a:off x="457200" y="1417650"/>
            <a:ext cx="8229600" cy="402466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0"/>
              </a:spcAft>
              <a:buNone/>
            </a:pPr>
            <a:r>
              <a:rPr lang="en-US" sz="2000">
                <a:solidFill>
                  <a:schemeClr val="dk1"/>
                </a:solidFill>
              </a:rPr>
              <a:t>These tables provide representation of one specific employment equity group by department and agency along with the workforce availability estimates and the gap between the actual number of employees and the expected number of employees based on the benchmark.</a:t>
            </a:r>
            <a:endParaRPr sz="2000" u="sng">
              <a:solidFill>
                <a:schemeClr val="hlink"/>
              </a:solidFill>
            </a:endParaRPr>
          </a:p>
          <a:p>
            <a:pPr marL="457200" lvl="0" indent="-457200" algn="l" rtl="0">
              <a:lnSpc>
                <a:spcPct val="115000"/>
              </a:lnSpc>
              <a:spcBef>
                <a:spcPts val="2000"/>
              </a:spcBef>
              <a:spcAft>
                <a:spcPts val="0"/>
              </a:spcAft>
              <a:buClr>
                <a:schemeClr val="dk1"/>
              </a:buClr>
              <a:buSzPts val="3600"/>
              <a:buChar char="●"/>
            </a:pPr>
            <a:r>
              <a:rPr lang="en-US" sz="2700" u="sng">
                <a:solidFill>
                  <a:schemeClr val="hlink"/>
                </a:solidFill>
                <a:hlinkClick r:id="rId3"/>
              </a:rPr>
              <a:t>Women</a:t>
            </a:r>
            <a:endParaRPr sz="2700" u="sng">
              <a:solidFill>
                <a:schemeClr val="hlink"/>
              </a:solidFill>
            </a:endParaRPr>
          </a:p>
          <a:p>
            <a:pPr marL="457200" lvl="0" indent="-457200" algn="l" rtl="0">
              <a:lnSpc>
                <a:spcPct val="115000"/>
              </a:lnSpc>
              <a:spcBef>
                <a:spcPts val="0"/>
              </a:spcBef>
              <a:spcAft>
                <a:spcPts val="0"/>
              </a:spcAft>
              <a:buClr>
                <a:schemeClr val="dk1"/>
              </a:buClr>
              <a:buSzPts val="3600"/>
              <a:buChar char="●"/>
            </a:pPr>
            <a:r>
              <a:rPr lang="en-US" sz="2700" u="sng">
                <a:solidFill>
                  <a:schemeClr val="hlink"/>
                </a:solidFill>
                <a:hlinkClick r:id="rId4"/>
              </a:rPr>
              <a:t>Indigenous Peoples</a:t>
            </a:r>
            <a:endParaRPr sz="2700" u="sng">
              <a:solidFill>
                <a:schemeClr val="hlink"/>
              </a:solidFill>
            </a:endParaRPr>
          </a:p>
          <a:p>
            <a:pPr marL="457200" lvl="0" indent="-457200" algn="l" rtl="0">
              <a:lnSpc>
                <a:spcPct val="115000"/>
              </a:lnSpc>
              <a:spcBef>
                <a:spcPts val="0"/>
              </a:spcBef>
              <a:spcAft>
                <a:spcPts val="0"/>
              </a:spcAft>
              <a:buClr>
                <a:schemeClr val="dk1"/>
              </a:buClr>
              <a:buSzPts val="3600"/>
              <a:buChar char="●"/>
            </a:pPr>
            <a:r>
              <a:rPr lang="en-US" sz="2700" u="sng">
                <a:solidFill>
                  <a:schemeClr val="hlink"/>
                </a:solidFill>
                <a:hlinkClick r:id="rId5"/>
              </a:rPr>
              <a:t>Persons with disabilities</a:t>
            </a:r>
            <a:endParaRPr sz="2700" u="sng">
              <a:solidFill>
                <a:schemeClr val="hlink"/>
              </a:solidFill>
            </a:endParaRPr>
          </a:p>
          <a:p>
            <a:pPr marL="457200" lvl="0" indent="-457200" algn="l" rtl="0">
              <a:lnSpc>
                <a:spcPct val="115000"/>
              </a:lnSpc>
              <a:spcBef>
                <a:spcPts val="0"/>
              </a:spcBef>
              <a:spcAft>
                <a:spcPts val="0"/>
              </a:spcAft>
              <a:buClr>
                <a:schemeClr val="dk1"/>
              </a:buClr>
              <a:buSzPts val="3600"/>
              <a:buChar char="●"/>
            </a:pPr>
            <a:r>
              <a:rPr lang="en-US" sz="2700" u="sng">
                <a:solidFill>
                  <a:schemeClr val="hlink"/>
                </a:solidFill>
                <a:hlinkClick r:id="rId6"/>
              </a:rPr>
              <a:t>Members of visible minorities</a:t>
            </a:r>
            <a:r>
              <a:rPr lang="en-US" sz="2700">
                <a:solidFill>
                  <a:schemeClr val="dk1"/>
                </a:solidFill>
              </a:rPr>
              <a:t> </a:t>
            </a:r>
            <a:endParaRPr sz="2700">
              <a:solidFill>
                <a:schemeClr val="dk1"/>
              </a:solidFill>
            </a:endParaRPr>
          </a:p>
        </p:txBody>
      </p:sp>
      <p:sp>
        <p:nvSpPr>
          <p:cNvPr id="2" name="Slide Number Placeholder 1">
            <a:extLst>
              <a:ext uri="{FF2B5EF4-FFF2-40B4-BE49-F238E27FC236}">
                <a16:creationId xmlns:a16="http://schemas.microsoft.com/office/drawing/2014/main" id="{3F7852E4-ABCB-4038-73A8-66566ADCEB9D}"/>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3">
          <a:extLst>
            <a:ext uri="{FF2B5EF4-FFF2-40B4-BE49-F238E27FC236}">
              <a16:creationId xmlns:a16="http://schemas.microsoft.com/office/drawing/2014/main" id="{5207B671-2158-930C-15A5-045685FE5DF8}"/>
            </a:ext>
          </a:extLst>
        </p:cNvPr>
        <p:cNvGrpSpPr/>
        <p:nvPr/>
      </p:nvGrpSpPr>
      <p:grpSpPr>
        <a:xfrm>
          <a:off x="0" y="0"/>
          <a:ext cx="0" cy="0"/>
          <a:chOff x="0" y="0"/>
          <a:chExt cx="0" cy="0"/>
        </a:xfrm>
      </p:grpSpPr>
      <p:sp>
        <p:nvSpPr>
          <p:cNvPr id="474" name="Google Shape;474;g3aea7b19a69_2_22">
            <a:extLst>
              <a:ext uri="{FF2B5EF4-FFF2-40B4-BE49-F238E27FC236}">
                <a16:creationId xmlns:a16="http://schemas.microsoft.com/office/drawing/2014/main" id="{99660521-036D-97E3-0918-E5B8ED38C627}"/>
              </a:ext>
            </a:extLst>
          </p:cNvPr>
          <p:cNvSpPr txBox="1">
            <a:spLocks noGrp="1"/>
          </p:cNvSpPr>
          <p:nvPr>
            <p:ph type="title"/>
          </p:nvPr>
        </p:nvSpPr>
        <p:spPr>
          <a:xfrm>
            <a:off x="457200" y="274638"/>
            <a:ext cx="8229600" cy="722757"/>
          </a:xfrm>
          <a:prstGeom prst="rect">
            <a:avLst/>
          </a:prstGeom>
        </p:spPr>
        <p:txBody>
          <a:bodyPr spcFirstLastPara="1" wrap="square" lIns="91425" tIns="45700" rIns="91425" bIns="45700" anchor="ctr" anchorCtr="0">
            <a:normAutofit fontScale="90000"/>
          </a:bodyPr>
          <a:lstStyle/>
          <a:p>
            <a:pPr>
              <a:spcBef>
                <a:spcPts val="2000"/>
              </a:spcBef>
            </a:pPr>
            <a:r>
              <a:rPr lang="en-CA" sz="3600"/>
              <a:t> </a:t>
            </a:r>
            <a:r>
              <a:rPr lang="en-CA" sz="3600" u="sng">
                <a:hlinkClick r:id="rId3"/>
              </a:rPr>
              <a:t>Public service hiring guides</a:t>
            </a:r>
            <a:br>
              <a:rPr lang="en-CA" sz="1100"/>
            </a:br>
            <a:endParaRPr lang="en-CA" sz="1100" b="1">
              <a:latin typeface="Arial"/>
              <a:ea typeface="Arial"/>
              <a:cs typeface="Arial"/>
              <a:sym typeface="Arial"/>
            </a:endParaRPr>
          </a:p>
        </p:txBody>
      </p:sp>
      <p:sp>
        <p:nvSpPr>
          <p:cNvPr id="475" name="Google Shape;475;g3aea7b19a69_2_22">
            <a:extLst>
              <a:ext uri="{FF2B5EF4-FFF2-40B4-BE49-F238E27FC236}">
                <a16:creationId xmlns:a16="http://schemas.microsoft.com/office/drawing/2014/main" id="{7C0EC798-664A-C3E3-A2C2-B456494520D9}"/>
              </a:ext>
            </a:extLst>
          </p:cNvPr>
          <p:cNvSpPr txBox="1"/>
          <p:nvPr/>
        </p:nvSpPr>
        <p:spPr>
          <a:xfrm>
            <a:off x="180622" y="1388532"/>
            <a:ext cx="8703735" cy="5350922"/>
          </a:xfrm>
          <a:prstGeom prst="rect">
            <a:avLst/>
          </a:prstGeom>
          <a:noFill/>
          <a:ln>
            <a:noFill/>
          </a:ln>
        </p:spPr>
        <p:txBody>
          <a:bodyPr spcFirstLastPara="1" wrap="square" lIns="91425" tIns="91425" rIns="91425" bIns="91425" anchor="t" anchorCtr="0">
            <a:spAutoFit/>
          </a:bodyPr>
          <a:lstStyle/>
          <a:p>
            <a:r>
              <a:rPr lang="en-CA" sz="1600" u="sng">
                <a:hlinkClick r:id="rId3"/>
              </a:rPr>
              <a:t>Public service hiring guides</a:t>
            </a:r>
            <a:endParaRPr lang="en-CA" sz="1600"/>
          </a:p>
          <a:p>
            <a:r>
              <a:rPr lang="en-CA" sz="1600" b="1"/>
              <a:t>Step 1: Determine the desired current and future state of the organization</a:t>
            </a:r>
            <a:endParaRPr lang="en-CA" sz="1600"/>
          </a:p>
          <a:p>
            <a:r>
              <a:rPr lang="en-CA" sz="1600"/>
              <a:t>Delegated managers, with the assistance of their human resources specialist, should consult their </a:t>
            </a:r>
            <a:r>
              <a:rPr lang="en-CA" sz="1600" u="sng">
                <a:hlinkClick r:id="rId4"/>
              </a:rPr>
              <a:t>departmental plan</a:t>
            </a:r>
            <a:r>
              <a:rPr lang="en-CA" sz="1600"/>
              <a:t> and HR plan to clearly understand the organization’s current and future programs, services, and priorities. An environmental scan, which can include a workforce analysis (including the representation rate of Employment Equity designated groups) and a skills gap analysis, will assist delegated managers in making decisions that serve the interests of the organization, now and in the future.</a:t>
            </a:r>
          </a:p>
          <a:p>
            <a:endParaRPr lang="en-CA" sz="1600"/>
          </a:p>
          <a:p>
            <a:r>
              <a:rPr lang="en-CA" sz="1600"/>
              <a:t>Consult departmental and HR plans and Conduct an environmental scan.</a:t>
            </a:r>
          </a:p>
          <a:p>
            <a:r>
              <a:rPr lang="en-CA" sz="1600"/>
              <a:t>Identify workforce gaps, including the representation rate of Employment Equity designated groups. Identify gaps in skills required now or in the future.</a:t>
            </a:r>
          </a:p>
          <a:p>
            <a:endParaRPr lang="en-CA" sz="1600"/>
          </a:p>
          <a:p>
            <a:r>
              <a:rPr lang="en-CA" sz="1600"/>
              <a:t>For additional information and support related to this step, please refer to the following:</a:t>
            </a:r>
          </a:p>
          <a:p>
            <a:pPr lvl="0"/>
            <a:r>
              <a:rPr lang="en-CA" sz="1600" u="sng">
                <a:hlinkClick r:id="rId5"/>
              </a:rPr>
              <a:t>Departmental Plans</a:t>
            </a:r>
            <a:endParaRPr lang="en-CA" sz="1600"/>
          </a:p>
          <a:p>
            <a:pPr lvl="0"/>
            <a:r>
              <a:rPr lang="en-CA" sz="1600" u="sng">
                <a:hlinkClick r:id="rId6"/>
              </a:rPr>
              <a:t>Risk Management Essentials: How to Conduct an Environmental Scan</a:t>
            </a:r>
            <a:endParaRPr lang="en-CA" sz="1600"/>
          </a:p>
          <a:p>
            <a:pPr lvl="0"/>
            <a:r>
              <a:rPr lang="en-CA" sz="1600" u="sng">
                <a:hlinkClick r:id="rId7"/>
              </a:rPr>
              <a:t>Representation of employment equity groups and subgroups by federal department or agency</a:t>
            </a:r>
            <a:endParaRPr lang="en-CA" sz="1600"/>
          </a:p>
          <a:p>
            <a:pPr lvl="0"/>
            <a:r>
              <a:rPr lang="en-CA" sz="1600" u="sng">
                <a:hlinkClick r:id="rId8"/>
              </a:rPr>
              <a:t>Diversity and Inclusion Compass</a:t>
            </a:r>
            <a:r>
              <a:rPr lang="en-CA" sz="1600"/>
              <a:t> (accessible only on the Government of Canada network)</a:t>
            </a:r>
          </a:p>
          <a:p>
            <a:pPr marL="0" lvl="0" indent="0" algn="l" rtl="0">
              <a:lnSpc>
                <a:spcPct val="115000"/>
              </a:lnSpc>
              <a:spcBef>
                <a:spcPts val="2000"/>
              </a:spcBef>
              <a:spcAft>
                <a:spcPts val="0"/>
              </a:spcAft>
              <a:buNone/>
            </a:pPr>
            <a:endParaRPr sz="2700">
              <a:solidFill>
                <a:schemeClr val="dk1"/>
              </a:solidFill>
            </a:endParaRPr>
          </a:p>
        </p:txBody>
      </p:sp>
      <p:sp>
        <p:nvSpPr>
          <p:cNvPr id="2" name="Slide Number Placeholder 1">
            <a:extLst>
              <a:ext uri="{FF2B5EF4-FFF2-40B4-BE49-F238E27FC236}">
                <a16:creationId xmlns:a16="http://schemas.microsoft.com/office/drawing/2014/main" id="{5905CE39-63B4-39FF-0343-55554E5CEB1B}"/>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58</a:t>
            </a:fld>
            <a:endParaRPr lang="en-US"/>
          </a:p>
        </p:txBody>
      </p:sp>
    </p:spTree>
    <p:extLst>
      <p:ext uri="{BB962C8B-B14F-4D97-AF65-F5344CB8AC3E}">
        <p14:creationId xmlns:p14="http://schemas.microsoft.com/office/powerpoint/2010/main" val="2304866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3aea7b19a69_2_43"/>
          <p:cNvSpPr txBox="1">
            <a:spLocks noGrp="1"/>
          </p:cNvSpPr>
          <p:nvPr>
            <p:ph type="title"/>
          </p:nvPr>
        </p:nvSpPr>
        <p:spPr>
          <a:xfrm>
            <a:off x="378475" y="136250"/>
            <a:ext cx="8308200" cy="12816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None/>
            </a:pPr>
            <a:endParaRPr sz="3150">
              <a:latin typeface="Arial"/>
              <a:ea typeface="Arial"/>
              <a:cs typeface="Arial"/>
              <a:sym typeface="Arial"/>
            </a:endParaRPr>
          </a:p>
          <a:p>
            <a:pPr marL="0" lvl="0" indent="0" algn="ctr" rtl="0">
              <a:lnSpc>
                <a:spcPct val="115000"/>
              </a:lnSpc>
              <a:spcBef>
                <a:spcPts val="0"/>
              </a:spcBef>
              <a:spcAft>
                <a:spcPts val="0"/>
              </a:spcAft>
              <a:buClr>
                <a:schemeClr val="dk1"/>
              </a:buClr>
              <a:buSzPct val="34920"/>
              <a:buFont typeface="Arial"/>
              <a:buNone/>
            </a:pPr>
            <a:r>
              <a:rPr lang="en-US" sz="3150">
                <a:latin typeface="Arial"/>
                <a:ea typeface="Arial"/>
                <a:cs typeface="Arial"/>
                <a:sym typeface="Arial"/>
              </a:rPr>
              <a:t>Report 5—Inclusion in the Workplace for Racialized Employees</a:t>
            </a:r>
            <a:endParaRPr sz="3150">
              <a:latin typeface="Arial"/>
              <a:ea typeface="Arial"/>
              <a:cs typeface="Arial"/>
              <a:sym typeface="Arial"/>
            </a:endParaRPr>
          </a:p>
          <a:p>
            <a:pPr marL="0" lvl="0" indent="0" algn="ctr" rtl="0">
              <a:spcBef>
                <a:spcPts val="0"/>
              </a:spcBef>
              <a:spcAft>
                <a:spcPts val="0"/>
              </a:spcAft>
              <a:buNone/>
            </a:pPr>
            <a:endParaRPr/>
          </a:p>
        </p:txBody>
      </p:sp>
      <p:sp>
        <p:nvSpPr>
          <p:cNvPr id="481" name="Google Shape;481;g3aea7b19a69_2_43"/>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Clr>
                <a:schemeClr val="dk1"/>
              </a:buClr>
              <a:buSzPts val="1100"/>
              <a:buFont typeface="Arial"/>
              <a:buNone/>
            </a:pPr>
            <a:r>
              <a:rPr lang="en-US" sz="3150" u="sng">
                <a:solidFill>
                  <a:schemeClr val="hlink"/>
                </a:solidFill>
                <a:latin typeface="Arial"/>
                <a:ea typeface="Arial"/>
                <a:cs typeface="Arial"/>
                <a:sym typeface="Arial"/>
                <a:hlinkClick r:id="rId3"/>
              </a:rPr>
              <a:t>Report 5—Inclusion in the Workplace for Racialized Employees</a:t>
            </a:r>
            <a:r>
              <a:rPr lang="en-US" sz="3150">
                <a:latin typeface="Arial"/>
                <a:ea typeface="Arial"/>
                <a:cs typeface="Arial"/>
                <a:sym typeface="Arial"/>
              </a:rPr>
              <a:t>  - See Articles 5.20 and 5.21</a:t>
            </a:r>
            <a:endParaRPr sz="3150">
              <a:latin typeface="Arial"/>
              <a:ea typeface="Arial"/>
              <a:cs typeface="Arial"/>
              <a:sym typeface="Arial"/>
            </a:endParaRPr>
          </a:p>
          <a:p>
            <a:pPr marL="0" lvl="0" indent="0" algn="l" rtl="0">
              <a:spcBef>
                <a:spcPts val="1100"/>
              </a:spcBef>
              <a:spcAft>
                <a:spcPts val="1200"/>
              </a:spcAft>
              <a:buNone/>
            </a:pPr>
            <a:r>
              <a:rPr lang="en-US" sz="1050">
                <a:latin typeface="Arial"/>
                <a:ea typeface="Arial"/>
                <a:cs typeface="Arial"/>
                <a:sym typeface="Arial"/>
              </a:rPr>
              <a:t> </a:t>
            </a:r>
            <a:endParaRPr/>
          </a:p>
        </p:txBody>
      </p:sp>
      <p:sp>
        <p:nvSpPr>
          <p:cNvPr id="2" name="Slide Number Placeholder 1">
            <a:extLst>
              <a:ext uri="{FF2B5EF4-FFF2-40B4-BE49-F238E27FC236}">
                <a16:creationId xmlns:a16="http://schemas.microsoft.com/office/drawing/2014/main" id="{21DF78B4-E23F-C171-5D5C-BEC5A853D815}"/>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457200" y="274638"/>
            <a:ext cx="861779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ct val="100000"/>
              <a:buFont typeface="Calibri"/>
              <a:buNone/>
            </a:pPr>
            <a:r>
              <a:rPr lang="en-CA" sz="3600" b="1">
                <a:solidFill>
                  <a:schemeClr val="dk1"/>
                </a:solidFill>
              </a:rPr>
              <a:t>Risks if Employment Equity is Ignored</a:t>
            </a:r>
            <a:endParaRPr lang="en-CA" sz="3600" b="1"/>
          </a:p>
        </p:txBody>
      </p:sp>
      <p:sp>
        <p:nvSpPr>
          <p:cNvPr id="109" name="Google Shape;109;p6"/>
          <p:cNvSpPr txBox="1">
            <a:spLocks noGrp="1"/>
          </p:cNvSpPr>
          <p:nvPr>
            <p:ph type="body" idx="1"/>
          </p:nvPr>
        </p:nvSpPr>
        <p:spPr>
          <a:xfrm>
            <a:off x="457200" y="1610590"/>
            <a:ext cx="8229600" cy="4515709"/>
          </a:xfrm>
          <a:prstGeom prst="rect">
            <a:avLst/>
          </a:prstGeom>
          <a:noFill/>
          <a:ln>
            <a:noFill/>
          </a:ln>
        </p:spPr>
        <p:txBody>
          <a:bodyPr spcFirstLastPara="1" wrap="square" lIns="91425" tIns="45700" rIns="91425" bIns="45700" anchor="t" anchorCtr="0">
            <a:normAutofit fontScale="92500" lnSpcReduction="10000"/>
          </a:bodyPr>
          <a:lstStyle/>
          <a:p>
            <a:pPr marL="342900" lvl="0" indent="-321786" algn="l" rtl="0">
              <a:lnSpc>
                <a:spcPct val="120000"/>
              </a:lnSpc>
              <a:spcBef>
                <a:spcPts val="800"/>
              </a:spcBef>
              <a:spcAft>
                <a:spcPts val="0"/>
              </a:spcAft>
              <a:buClr>
                <a:schemeClr val="dk1"/>
              </a:buClr>
              <a:buSzPct val="100000"/>
              <a:buChar char="●"/>
            </a:pPr>
            <a:r>
              <a:rPr lang="en-CA" sz="3100">
                <a:solidFill>
                  <a:schemeClr val="dk1"/>
                </a:solidFill>
                <a:latin typeface="+mn-lt"/>
                <a:ea typeface="Calibri"/>
                <a:cs typeface="Calibri"/>
                <a:sym typeface="Calibri"/>
              </a:rPr>
              <a:t>Systemic discrimination, especially for Indigenous and racialized </a:t>
            </a:r>
            <a:r>
              <a:rPr lang="en-CA" sz="3100">
                <a:solidFill>
                  <a:schemeClr val="dk1"/>
                </a:solidFill>
                <a:latin typeface="+mn-lt"/>
              </a:rPr>
              <a:t>employees</a:t>
            </a:r>
            <a:endParaRPr lang="en-CA" sz="3100">
              <a:latin typeface="+mn-lt"/>
            </a:endParaRPr>
          </a:p>
          <a:p>
            <a:pPr marL="342900" lvl="0" indent="-321786" algn="l" rtl="0">
              <a:lnSpc>
                <a:spcPct val="120000"/>
              </a:lnSpc>
              <a:spcBef>
                <a:spcPts val="800"/>
              </a:spcBef>
              <a:spcAft>
                <a:spcPts val="0"/>
              </a:spcAft>
              <a:buClr>
                <a:schemeClr val="dk1"/>
              </a:buClr>
              <a:buSzPct val="100000"/>
              <a:buChar char="●"/>
            </a:pPr>
            <a:r>
              <a:rPr lang="en-CA" sz="3100">
                <a:solidFill>
                  <a:schemeClr val="dk1"/>
                </a:solidFill>
                <a:latin typeface="+mn-lt"/>
                <a:ea typeface="Calibri"/>
                <a:cs typeface="Calibri"/>
                <a:sym typeface="Calibri"/>
              </a:rPr>
              <a:t>Abuse of Authority complaints, human rights complaints and grievances.</a:t>
            </a:r>
            <a:endParaRPr lang="en-CA" sz="3100">
              <a:latin typeface="+mn-lt"/>
            </a:endParaRPr>
          </a:p>
          <a:p>
            <a:pPr marL="342900" lvl="0" indent="-321786" algn="l" rtl="0">
              <a:lnSpc>
                <a:spcPct val="120000"/>
              </a:lnSpc>
              <a:spcBef>
                <a:spcPts val="800"/>
              </a:spcBef>
              <a:spcAft>
                <a:spcPts val="0"/>
              </a:spcAft>
              <a:buClr>
                <a:schemeClr val="dk1"/>
              </a:buClr>
              <a:buSzPct val="100000"/>
              <a:buChar char="●"/>
            </a:pPr>
            <a:r>
              <a:rPr lang="en-CA" sz="3100">
                <a:solidFill>
                  <a:schemeClr val="dk1"/>
                </a:solidFill>
                <a:latin typeface="+mn-lt"/>
                <a:ea typeface="Calibri"/>
                <a:cs typeface="Calibri"/>
                <a:sym typeface="Calibri"/>
              </a:rPr>
              <a:t>Reputational harm and erosion of trust in leadership, HR and WFA processes.</a:t>
            </a:r>
            <a:endParaRPr lang="en-CA" sz="3100">
              <a:latin typeface="+mn-lt"/>
            </a:endParaRPr>
          </a:p>
          <a:p>
            <a:pPr marL="342900" lvl="0" indent="-321786" algn="l" rtl="0">
              <a:lnSpc>
                <a:spcPct val="120000"/>
              </a:lnSpc>
              <a:spcBef>
                <a:spcPts val="800"/>
              </a:spcBef>
              <a:spcAft>
                <a:spcPts val="1000"/>
              </a:spcAft>
              <a:buClr>
                <a:schemeClr val="dk1"/>
              </a:buClr>
              <a:buSzPct val="100000"/>
              <a:buChar char="●"/>
            </a:pPr>
            <a:r>
              <a:rPr lang="en-CA" sz="3100">
                <a:solidFill>
                  <a:schemeClr val="dk1"/>
                </a:solidFill>
                <a:latin typeface="+mn-lt"/>
                <a:ea typeface="Calibri"/>
                <a:cs typeface="Calibri"/>
                <a:sym typeface="Calibri"/>
              </a:rPr>
              <a:t>Further under-representation of designated EE groups, particularly at senior levels.</a:t>
            </a:r>
            <a:endParaRPr lang="en-CA" sz="3100">
              <a:latin typeface="+mn-lt"/>
            </a:endParaRPr>
          </a:p>
        </p:txBody>
      </p:sp>
      <p:sp>
        <p:nvSpPr>
          <p:cNvPr id="2" name="Slide Number Placeholder 1">
            <a:extLst>
              <a:ext uri="{FF2B5EF4-FFF2-40B4-BE49-F238E27FC236}">
                <a16:creationId xmlns:a16="http://schemas.microsoft.com/office/drawing/2014/main" id="{4A4B4B1C-373C-502A-4590-51791CD51E0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References</a:t>
            </a:r>
            <a:endParaRPr/>
          </a:p>
        </p:txBody>
      </p:sp>
      <p:sp>
        <p:nvSpPr>
          <p:cNvPr id="487" name="Google Shape;487;p47"/>
          <p:cNvSpPr txBox="1">
            <a:spLocks noGrp="1"/>
          </p:cNvSpPr>
          <p:nvPr>
            <p:ph type="body" idx="1"/>
          </p:nvPr>
        </p:nvSpPr>
        <p:spPr>
          <a:xfrm>
            <a:off x="457200" y="1600200"/>
            <a:ext cx="8456100" cy="4881300"/>
          </a:xfrm>
          <a:prstGeom prst="rect">
            <a:avLst/>
          </a:prstGeom>
          <a:noFill/>
          <a:ln>
            <a:noFill/>
          </a:ln>
        </p:spPr>
        <p:txBody>
          <a:bodyPr spcFirstLastPara="1" wrap="square" lIns="91425" tIns="45700" rIns="91425" bIns="45700" anchor="t" anchorCtr="0">
            <a:normAutofit fontScale="77500" lnSpcReduction="20000"/>
          </a:bodyPr>
          <a:lstStyle/>
          <a:p>
            <a:pPr marL="342900" lvl="0" indent="-312420" algn="l" rtl="0">
              <a:spcBef>
                <a:spcPts val="0"/>
              </a:spcBef>
              <a:spcAft>
                <a:spcPts val="0"/>
              </a:spcAft>
              <a:buClr>
                <a:schemeClr val="dk1"/>
              </a:buClr>
              <a:buSzPct val="100000"/>
              <a:buChar char="●"/>
            </a:pPr>
            <a:r>
              <a:rPr lang="en-US" sz="3200">
                <a:solidFill>
                  <a:schemeClr val="dk1"/>
                </a:solidFill>
                <a:latin typeface="Calibri"/>
                <a:ea typeface="Calibri"/>
                <a:cs typeface="Calibri"/>
                <a:sym typeface="Calibri"/>
              </a:rPr>
              <a:t>Public Service Commission – SERLO Guide for Managers and HR specialists.</a:t>
            </a:r>
            <a:endParaRPr/>
          </a:p>
          <a:p>
            <a:pPr marL="342900" lvl="0" indent="-312420" algn="l" rtl="0">
              <a:spcBef>
                <a:spcPts val="640"/>
              </a:spcBef>
              <a:spcAft>
                <a:spcPts val="0"/>
              </a:spcAft>
              <a:buClr>
                <a:schemeClr val="dk1"/>
              </a:buClr>
              <a:buSzPct val="100000"/>
              <a:buChar char="●"/>
            </a:pPr>
            <a:r>
              <a:rPr lang="en-US" sz="3200">
                <a:solidFill>
                  <a:schemeClr val="dk1"/>
                </a:solidFill>
                <a:latin typeface="Calibri"/>
                <a:ea typeface="Calibri"/>
                <a:cs typeface="Calibri"/>
                <a:sym typeface="Calibri"/>
              </a:rPr>
              <a:t>National Joint Council – Workforce Adjustment Directive.</a:t>
            </a:r>
            <a:endParaRPr/>
          </a:p>
          <a:p>
            <a:pPr marL="342900" lvl="0" indent="-312420" algn="l" rtl="0">
              <a:spcBef>
                <a:spcPts val="640"/>
              </a:spcBef>
              <a:spcAft>
                <a:spcPts val="0"/>
              </a:spcAft>
              <a:buClr>
                <a:schemeClr val="dk1"/>
              </a:buClr>
              <a:buSzPct val="100000"/>
              <a:buChar char="●"/>
            </a:pPr>
            <a:r>
              <a:rPr lang="en-US" sz="3200">
                <a:solidFill>
                  <a:schemeClr val="dk1"/>
                </a:solidFill>
                <a:latin typeface="Calibri"/>
                <a:ea typeface="Calibri"/>
                <a:cs typeface="Calibri"/>
                <a:sym typeface="Calibri"/>
              </a:rPr>
              <a:t>Employment Equity Act and associated regulations.</a:t>
            </a:r>
            <a:endParaRPr/>
          </a:p>
          <a:p>
            <a:pPr marL="342900" lvl="0" indent="-312420" algn="l" rtl="0">
              <a:spcBef>
                <a:spcPts val="640"/>
              </a:spcBef>
              <a:spcAft>
                <a:spcPts val="0"/>
              </a:spcAft>
              <a:buClr>
                <a:schemeClr val="dk1"/>
              </a:buClr>
              <a:buSzPct val="100000"/>
              <a:buChar char="●"/>
            </a:pPr>
            <a:r>
              <a:rPr lang="en-US" sz="3200">
                <a:solidFill>
                  <a:schemeClr val="dk1"/>
                </a:solidFill>
                <a:latin typeface="Calibri"/>
                <a:ea typeface="Calibri"/>
                <a:cs typeface="Calibri"/>
                <a:sym typeface="Calibri"/>
              </a:rPr>
              <a:t>Public Service Employment Act and Public Service Employment Regulations (including section 21).</a:t>
            </a:r>
            <a:endParaRPr/>
          </a:p>
          <a:p>
            <a:pPr marL="342900" lvl="0" indent="-312420" algn="l" rtl="0">
              <a:spcBef>
                <a:spcPts val="640"/>
              </a:spcBef>
              <a:spcAft>
                <a:spcPts val="0"/>
              </a:spcAft>
              <a:buClr>
                <a:schemeClr val="dk1"/>
              </a:buClr>
              <a:buSzPct val="100000"/>
              <a:buChar char="●"/>
            </a:pPr>
            <a:r>
              <a:rPr lang="en-US" sz="3200">
                <a:solidFill>
                  <a:schemeClr val="dk1"/>
                </a:solidFill>
                <a:latin typeface="Calibri"/>
                <a:ea typeface="Calibri"/>
                <a:cs typeface="Calibri"/>
                <a:sym typeface="Calibri"/>
              </a:rPr>
              <a:t>Statistics Canada – Labour Force Survey and Census-based Workforce Availability tables.</a:t>
            </a:r>
            <a:endParaRPr/>
          </a:p>
          <a:p>
            <a:pPr marL="342900" lvl="0" indent="-312420" algn="l" rtl="0">
              <a:spcBef>
                <a:spcPts val="640"/>
              </a:spcBef>
              <a:spcAft>
                <a:spcPts val="1200"/>
              </a:spcAft>
              <a:buClr>
                <a:schemeClr val="dk1"/>
              </a:buClr>
              <a:buSzPct val="100000"/>
              <a:buChar char="●"/>
            </a:pPr>
            <a:r>
              <a:rPr lang="en-US" sz="3200">
                <a:solidFill>
                  <a:schemeClr val="dk1"/>
                </a:solidFill>
                <a:latin typeface="Calibri"/>
                <a:ea typeface="Calibri"/>
                <a:cs typeface="Calibri"/>
                <a:sym typeface="Calibri"/>
              </a:rPr>
              <a:t>Internal PHAC/HC EE dashboards, WMB guidance and input from EE networks and unions.</a:t>
            </a:r>
            <a:endParaRPr/>
          </a:p>
        </p:txBody>
      </p:sp>
      <p:sp>
        <p:nvSpPr>
          <p:cNvPr id="2" name="Slide Number Placeholder 1">
            <a:extLst>
              <a:ext uri="{FF2B5EF4-FFF2-40B4-BE49-F238E27FC236}">
                <a16:creationId xmlns:a16="http://schemas.microsoft.com/office/drawing/2014/main" id="{1B72723E-2D4B-FF4A-F2E1-A303CA07847C}"/>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60</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166254" y="274650"/>
            <a:ext cx="8909945" cy="917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60"/>
              <a:buFont typeface="Calibri"/>
              <a:buNone/>
            </a:pPr>
            <a:r>
              <a:rPr lang="en-US" sz="3000" b="1">
                <a:solidFill>
                  <a:schemeClr val="dk1"/>
                </a:solidFill>
              </a:rPr>
              <a:t>WFA/SERLO are Employment Equity Processes</a:t>
            </a:r>
            <a:endParaRPr sz="3000" b="1"/>
          </a:p>
        </p:txBody>
      </p:sp>
      <p:sp>
        <p:nvSpPr>
          <p:cNvPr id="115" name="Google Shape;115;p8"/>
          <p:cNvSpPr txBox="1">
            <a:spLocks noGrp="1"/>
          </p:cNvSpPr>
          <p:nvPr>
            <p:ph type="body" idx="1"/>
          </p:nvPr>
        </p:nvSpPr>
        <p:spPr>
          <a:xfrm>
            <a:off x="166254" y="1465118"/>
            <a:ext cx="8683171" cy="4917682"/>
          </a:xfrm>
          <a:prstGeom prst="rect">
            <a:avLst/>
          </a:prstGeom>
          <a:noFill/>
          <a:ln>
            <a:noFill/>
          </a:ln>
        </p:spPr>
        <p:txBody>
          <a:bodyPr spcFirstLastPara="1" wrap="square" lIns="91425" tIns="45700" rIns="91425" bIns="45700" anchor="t" anchorCtr="0">
            <a:normAutofit/>
          </a:bodyPr>
          <a:lstStyle/>
          <a:p>
            <a:pPr marL="342900" lvl="0" indent="-311150" algn="l" rtl="0">
              <a:lnSpc>
                <a:spcPct val="80000"/>
              </a:lnSpc>
              <a:spcBef>
                <a:spcPts val="0"/>
              </a:spcBef>
              <a:spcAft>
                <a:spcPts val="0"/>
              </a:spcAft>
              <a:buClr>
                <a:schemeClr val="dk1"/>
              </a:buClr>
              <a:buSzPts val="2700"/>
              <a:buChar char="●"/>
            </a:pPr>
            <a:r>
              <a:rPr lang="en-US" sz="2700">
                <a:solidFill>
                  <a:schemeClr val="tx1"/>
                </a:solidFill>
              </a:rPr>
              <a:t>WFA and SERLO sit at the intersection of the WFA obligations, the Directive on Employment Equity, Diversity and Inclusion (EEDI), the Employment Equity Act and anti-racism and equity commitments.</a:t>
            </a:r>
            <a:endParaRPr sz="2700">
              <a:solidFill>
                <a:schemeClr val="tx1"/>
              </a:solidFill>
            </a:endParaRPr>
          </a:p>
          <a:p>
            <a:pPr marL="342900" lvl="0" indent="0" algn="l" rtl="0">
              <a:lnSpc>
                <a:spcPct val="80000"/>
              </a:lnSpc>
              <a:spcBef>
                <a:spcPts val="0"/>
              </a:spcBef>
              <a:spcAft>
                <a:spcPts val="0"/>
              </a:spcAft>
              <a:buNone/>
            </a:pPr>
            <a:endParaRPr sz="2700">
              <a:solidFill>
                <a:schemeClr val="tx1"/>
              </a:solidFill>
            </a:endParaRPr>
          </a:p>
          <a:p>
            <a:pPr marL="342900" lvl="0" indent="-311150" algn="l" rtl="0">
              <a:lnSpc>
                <a:spcPct val="80000"/>
              </a:lnSpc>
              <a:spcBef>
                <a:spcPts val="640"/>
              </a:spcBef>
              <a:spcAft>
                <a:spcPts val="0"/>
              </a:spcAft>
              <a:buClr>
                <a:schemeClr val="dk1"/>
              </a:buClr>
              <a:buSzPts val="2700"/>
              <a:buChar char="●"/>
            </a:pPr>
            <a:r>
              <a:rPr lang="en-US" sz="2700">
                <a:solidFill>
                  <a:schemeClr val="tx1"/>
                </a:solidFill>
              </a:rPr>
              <a:t>Equity obligations do not disappear when budgets are cut; they are most important when jobs and psychological safety are at stake.</a:t>
            </a:r>
            <a:endParaRPr sz="2700">
              <a:solidFill>
                <a:schemeClr val="tx1"/>
              </a:solidFill>
            </a:endParaRPr>
          </a:p>
          <a:p>
            <a:pPr marL="342900" lvl="0" indent="0" algn="l" rtl="0">
              <a:lnSpc>
                <a:spcPct val="80000"/>
              </a:lnSpc>
              <a:spcBef>
                <a:spcPts val="640"/>
              </a:spcBef>
              <a:spcAft>
                <a:spcPts val="0"/>
              </a:spcAft>
              <a:buNone/>
            </a:pPr>
            <a:endParaRPr sz="2700">
              <a:solidFill>
                <a:schemeClr val="tx1"/>
              </a:solidFill>
            </a:endParaRPr>
          </a:p>
          <a:p>
            <a:pPr marL="342900" lvl="0" indent="-311150" algn="l" rtl="0">
              <a:lnSpc>
                <a:spcPct val="80000"/>
              </a:lnSpc>
              <a:spcBef>
                <a:spcPts val="640"/>
              </a:spcBef>
              <a:spcAft>
                <a:spcPts val="1200"/>
              </a:spcAft>
              <a:buClr>
                <a:schemeClr val="dk1"/>
              </a:buClr>
              <a:buSzPts val="2700"/>
              <a:buChar char="●"/>
            </a:pPr>
            <a:r>
              <a:rPr lang="en-US" sz="2700">
                <a:solidFill>
                  <a:schemeClr val="tx1"/>
                </a:solidFill>
              </a:rPr>
              <a:t>Core principle: WFA and SERLO </a:t>
            </a:r>
            <a:r>
              <a:rPr lang="en-US" sz="2700" b="1">
                <a:solidFill>
                  <a:schemeClr val="tx1"/>
                </a:solidFill>
              </a:rPr>
              <a:t>must be</a:t>
            </a:r>
            <a:r>
              <a:rPr lang="en-US" sz="2700">
                <a:solidFill>
                  <a:schemeClr val="tx1"/>
                </a:solidFill>
              </a:rPr>
              <a:t> designed and implemented as employment equity processes, not handled in parallel to equity.</a:t>
            </a:r>
            <a:endParaRPr sz="2700">
              <a:solidFill>
                <a:schemeClr val="tx1"/>
              </a:solidFill>
            </a:endParaRPr>
          </a:p>
        </p:txBody>
      </p:sp>
      <p:sp>
        <p:nvSpPr>
          <p:cNvPr id="2" name="Slide Number Placeholder 1">
            <a:extLst>
              <a:ext uri="{FF2B5EF4-FFF2-40B4-BE49-F238E27FC236}">
                <a16:creationId xmlns:a16="http://schemas.microsoft.com/office/drawing/2014/main" id="{E3A381EE-E02E-F8E6-F209-237ED30F7D1A}"/>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AD215-24B8-99C6-364A-51C70F514A4E}"/>
              </a:ext>
            </a:extLst>
          </p:cNvPr>
          <p:cNvSpPr>
            <a:spLocks noGrp="1"/>
          </p:cNvSpPr>
          <p:nvPr>
            <p:ph type="title"/>
          </p:nvPr>
        </p:nvSpPr>
        <p:spPr/>
        <p:txBody>
          <a:bodyPr/>
          <a:lstStyle/>
          <a:p>
            <a:r>
              <a:rPr lang="fr-CA"/>
              <a:t>KEY DEFINITIONS</a:t>
            </a:r>
            <a:endParaRPr lang="en-CA"/>
          </a:p>
        </p:txBody>
      </p:sp>
      <p:sp>
        <p:nvSpPr>
          <p:cNvPr id="6" name="Slide Number Placeholder 5">
            <a:extLst>
              <a:ext uri="{FF2B5EF4-FFF2-40B4-BE49-F238E27FC236}">
                <a16:creationId xmlns:a16="http://schemas.microsoft.com/office/drawing/2014/main" id="{8DD09931-EE84-8425-B56F-C276B8172F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01016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en-US" sz="3659" b="1">
                <a:solidFill>
                  <a:schemeClr val="dk1"/>
                </a:solidFill>
              </a:rPr>
              <a:t>Workforce Adjustment and SERLO</a:t>
            </a:r>
            <a:endParaRPr sz="2220" b="1"/>
          </a:p>
        </p:txBody>
      </p:sp>
      <p:sp>
        <p:nvSpPr>
          <p:cNvPr id="126" name="Google Shape;126;p10"/>
          <p:cNvSpPr txBox="1">
            <a:spLocks noGrp="1"/>
          </p:cNvSpPr>
          <p:nvPr>
            <p:ph type="body" idx="1"/>
          </p:nvPr>
        </p:nvSpPr>
        <p:spPr>
          <a:xfrm>
            <a:off x="457048" y="1797627"/>
            <a:ext cx="8468743" cy="4328773"/>
          </a:xfrm>
          <a:prstGeom prst="rect">
            <a:avLst/>
          </a:prstGeom>
          <a:noFill/>
          <a:ln>
            <a:noFill/>
          </a:ln>
        </p:spPr>
        <p:txBody>
          <a:bodyPr spcFirstLastPara="1" wrap="square" lIns="91425" tIns="45700" rIns="91425" bIns="45700" anchor="t" anchorCtr="0">
            <a:noAutofit/>
          </a:bodyPr>
          <a:lstStyle/>
          <a:p>
            <a:pPr marL="342900" lvl="0" indent="-292100" algn="l" rtl="0">
              <a:lnSpc>
                <a:spcPct val="80000"/>
              </a:lnSpc>
              <a:spcBef>
                <a:spcPts val="0"/>
              </a:spcBef>
              <a:spcAft>
                <a:spcPts val="0"/>
              </a:spcAft>
              <a:buClr>
                <a:schemeClr val="dk1"/>
              </a:buClr>
              <a:buSzPts val="2400"/>
              <a:buChar char="●"/>
            </a:pPr>
            <a:r>
              <a:rPr lang="en-US" sz="2400">
                <a:solidFill>
                  <a:schemeClr val="tx1"/>
                </a:solidFill>
              </a:rPr>
              <a:t>Workforce Adjustment (WFA): Structured process to manage workforce reductions due to restructuring or program changes</a:t>
            </a:r>
          </a:p>
          <a:p>
            <a:pPr marL="50800" lvl="0" indent="0" algn="l" rtl="0">
              <a:lnSpc>
                <a:spcPct val="80000"/>
              </a:lnSpc>
              <a:spcBef>
                <a:spcPts val="0"/>
              </a:spcBef>
              <a:spcAft>
                <a:spcPts val="0"/>
              </a:spcAft>
              <a:buClr>
                <a:schemeClr val="dk1"/>
              </a:buClr>
              <a:buSzPts val="2400"/>
              <a:buNone/>
            </a:pPr>
            <a:endParaRPr sz="2400">
              <a:solidFill>
                <a:schemeClr val="tx1"/>
              </a:solidFill>
            </a:endParaRPr>
          </a:p>
          <a:p>
            <a:pPr marL="342900" lvl="0" indent="-292100" algn="l" rtl="0">
              <a:lnSpc>
                <a:spcPct val="80000"/>
              </a:lnSpc>
              <a:spcBef>
                <a:spcPts val="640"/>
              </a:spcBef>
              <a:spcAft>
                <a:spcPts val="0"/>
              </a:spcAft>
              <a:buClr>
                <a:schemeClr val="dk1"/>
              </a:buClr>
              <a:buSzPts val="2400"/>
              <a:buChar char="●"/>
            </a:pPr>
            <a:r>
              <a:rPr lang="en-US" sz="2400">
                <a:solidFill>
                  <a:schemeClr val="tx1"/>
                </a:solidFill>
              </a:rPr>
              <a:t>SERLO/ETP (</a:t>
            </a:r>
            <a:r>
              <a:rPr lang="en-US" sz="2400" i="1">
                <a:solidFill>
                  <a:schemeClr val="tx1"/>
                </a:solidFill>
              </a:rPr>
              <a:t>Selection of Employees for Retention or Lay-Off/Employee Transition Plan</a:t>
            </a:r>
            <a:r>
              <a:rPr lang="en-US" sz="2400">
                <a:solidFill>
                  <a:schemeClr val="tx1"/>
                </a:solidFill>
              </a:rPr>
              <a:t>): </a:t>
            </a:r>
          </a:p>
          <a:p>
            <a:pPr marL="1308100" lvl="2">
              <a:lnSpc>
                <a:spcPct val="80000"/>
              </a:lnSpc>
              <a:spcBef>
                <a:spcPts val="640"/>
              </a:spcBef>
              <a:buSzPts val="2400"/>
              <a:buFont typeface="Wingdings" panose="05000000000000000000" pitchFamily="2" charset="2"/>
              <a:buChar char="Ø"/>
            </a:pPr>
            <a:r>
              <a:rPr lang="en-US" sz="2000">
                <a:solidFill>
                  <a:schemeClr val="tx1"/>
                </a:solidFill>
              </a:rPr>
              <a:t>Step within WFA where managers select employees who are retained or laid off.</a:t>
            </a:r>
            <a:endParaRPr sz="2000">
              <a:solidFill>
                <a:schemeClr val="tx1"/>
              </a:solidFill>
            </a:endParaRPr>
          </a:p>
          <a:p>
            <a:pPr marL="342900" lvl="0" indent="-292100" algn="l" rtl="0">
              <a:lnSpc>
                <a:spcPct val="80000"/>
              </a:lnSpc>
              <a:spcBef>
                <a:spcPts val="1200"/>
              </a:spcBef>
              <a:spcAft>
                <a:spcPts val="0"/>
              </a:spcAft>
              <a:buSzPts val="2400"/>
              <a:buChar char="●"/>
            </a:pPr>
            <a:r>
              <a:rPr lang="en-US" sz="2400">
                <a:solidFill>
                  <a:schemeClr val="tx1"/>
                </a:solidFill>
              </a:rPr>
              <a:t>Workforce Availability: (WAE) Workforce Availability Estimates</a:t>
            </a:r>
            <a:endParaRPr sz="2400">
              <a:solidFill>
                <a:schemeClr val="tx1"/>
              </a:solidFill>
            </a:endParaRPr>
          </a:p>
          <a:p>
            <a:pPr marL="342900" lvl="0" indent="-292100" algn="l" rtl="0">
              <a:lnSpc>
                <a:spcPct val="80000"/>
              </a:lnSpc>
              <a:spcBef>
                <a:spcPts val="1200"/>
              </a:spcBef>
              <a:spcAft>
                <a:spcPts val="1200"/>
              </a:spcAft>
              <a:buSzPts val="2400"/>
              <a:buChar char="●"/>
            </a:pPr>
            <a:r>
              <a:rPr lang="en-US" sz="2400">
                <a:solidFill>
                  <a:schemeClr val="tx1"/>
                </a:solidFill>
              </a:rPr>
              <a:t>Attainment Rate: (Representation ÷ Workforce Availability) × 100</a:t>
            </a:r>
            <a:endParaRPr sz="2400">
              <a:solidFill>
                <a:schemeClr val="tx1"/>
              </a:solidFill>
            </a:endParaRPr>
          </a:p>
        </p:txBody>
      </p:sp>
      <p:sp>
        <p:nvSpPr>
          <p:cNvPr id="2" name="Slide Number Placeholder 1">
            <a:extLst>
              <a:ext uri="{FF2B5EF4-FFF2-40B4-BE49-F238E27FC236}">
                <a16:creationId xmlns:a16="http://schemas.microsoft.com/office/drawing/2014/main" id="{1D7111D2-8A01-D24E-29D6-AAD3E464EA5C}"/>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Simple revised">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6784</Words>
  <Application>Microsoft Office PowerPoint</Application>
  <PresentationFormat>On-screen Show (4:3)</PresentationFormat>
  <Paragraphs>504</Paragraphs>
  <Slides>60</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Aptos</vt:lpstr>
      <vt:lpstr>Arial</vt:lpstr>
      <vt:lpstr>Calibri</vt:lpstr>
      <vt:lpstr>Noto Sans Symbols</vt:lpstr>
      <vt:lpstr>Play</vt:lpstr>
      <vt:lpstr>Trebuchet MS</vt:lpstr>
      <vt:lpstr>Wingdings</vt:lpstr>
      <vt:lpstr>Simple revised</vt:lpstr>
      <vt:lpstr>Employment Equity in Workforce Adjustment &amp; SERLO Process</vt:lpstr>
      <vt:lpstr>Objectives</vt:lpstr>
      <vt:lpstr>Agenda</vt:lpstr>
      <vt:lpstr>WHY THIS MATTERS AND CONTEXT</vt:lpstr>
      <vt:lpstr>Why This Matters</vt:lpstr>
      <vt:lpstr>Risks if Employment Equity is Ignored</vt:lpstr>
      <vt:lpstr>WFA/SERLO are Employment Equity Processes</vt:lpstr>
      <vt:lpstr>KEY DEFINITIONS</vt:lpstr>
      <vt:lpstr>Workforce Adjustment and SERLO</vt:lpstr>
      <vt:lpstr>Substantive equality</vt:lpstr>
      <vt:lpstr>Requirements for SERLO (PSER)</vt:lpstr>
      <vt:lpstr>LEGAL OBLIGATIONS</vt:lpstr>
      <vt:lpstr>TBS Guidance </vt:lpstr>
      <vt:lpstr>Policy Obligations</vt:lpstr>
      <vt:lpstr>PowerPoint Presentation</vt:lpstr>
      <vt:lpstr>What is Fettering of Discretion?</vt:lpstr>
      <vt:lpstr>Fettering, Discrimination and Compliance Spectrum</vt:lpstr>
      <vt:lpstr>Non-Compliance Risks</vt:lpstr>
      <vt:lpstr>THE DATA CHALLENGE AND ATTAINMENT RATES</vt:lpstr>
      <vt:lpstr>Outdated Benchmarks = Built-In Bias</vt:lpstr>
      <vt:lpstr>Example of the Data Gap</vt:lpstr>
      <vt:lpstr>Why we are focusing on  racialized and Indigenous employees?</vt:lpstr>
      <vt:lpstr>Why we are focusing on  racialized and Indigenous employees?</vt:lpstr>
      <vt:lpstr>Attainment Rate vs. Gap</vt:lpstr>
      <vt:lpstr>Why Use Attainment Rates?</vt:lpstr>
      <vt:lpstr>“When comparing EE groups, focus on how full the theatre is (attainment rate), not on how many empty seats remain (gap). This ensures fairness for smaller groups.”</vt:lpstr>
      <vt:lpstr>“When comparing EE groups, focus on how full the theatre is (attainment rate), not on how many empty seats remain (gap). This ensures fairness for smaller groups.”</vt:lpstr>
      <vt:lpstr>“When comparing EE groups, focus on how full the theatre is (attainment rate), not on how many empty seats remain (gap). This ensures fairness for smaller groups.”</vt:lpstr>
      <vt:lpstr>Imagine a small theatre with 10 empty seats—there’s no audience at all. Now picture a large theatre with 10 empty seats, but almost every seat is filled. The impact of those 10 empty seats is very different: in the small theatre, it means no engagement; in the big theatre, it means near-full participation and success.</vt:lpstr>
      <vt:lpstr>PowerPoint Presentation</vt:lpstr>
      <vt:lpstr>PowerPoint Presentation</vt:lpstr>
      <vt:lpstr>PowerPoint Presentation</vt:lpstr>
      <vt:lpstr>Change in workforce availability for racialized group from 2016 to 2021 and its projection to 2026 for departments - covering a range of values for workforce availability in 2016 (between 5% and 30%)</vt:lpstr>
      <vt:lpstr>Attainment Rates for racialized and Indigenous groups using 2016 Census</vt:lpstr>
      <vt:lpstr>Comparison of WAE 2021 and WAE 2016 for racialized employees in the twenty largest organizations in the  Federal Public Service Core Public Administration</vt:lpstr>
      <vt:lpstr>Attainment Rates for racialized and Indigenous groups using 2021 Census</vt:lpstr>
      <vt:lpstr>Two Corrective Options for SERLO</vt:lpstr>
      <vt:lpstr>PowerPoint Presentation</vt:lpstr>
      <vt:lpstr>Track Trends to Catch Patterns Early</vt:lpstr>
      <vt:lpstr>Modernize Self-Identification</vt:lpstr>
      <vt:lpstr>PowerPoint Presentation</vt:lpstr>
      <vt:lpstr>Structural Barriers and Equity</vt:lpstr>
      <vt:lpstr>Example of current WFA/SERLO</vt:lpstr>
      <vt:lpstr>Alternation – Access and Fairness</vt:lpstr>
      <vt:lpstr>Data Analysis – Key Actions</vt:lpstr>
      <vt:lpstr>Assess – Transparent, Bias-Resistant Grids</vt:lpstr>
      <vt:lpstr>Decision-Making: Equity in Practice</vt:lpstr>
      <vt:lpstr>PowerPoint Presentation</vt:lpstr>
      <vt:lpstr>Employee Networks and Bargaining Agents</vt:lpstr>
      <vt:lpstr>HR/LR</vt:lpstr>
      <vt:lpstr>Next Steps for Leaders and HR</vt:lpstr>
      <vt:lpstr>PowerPoint Presentation</vt:lpstr>
      <vt:lpstr>SERLO Step 1: What HR and managers are supposed to do and what you can ask about.</vt:lpstr>
      <vt:lpstr> SERLO Step 1: What HR and managers can do and what you can ask about. </vt:lpstr>
      <vt:lpstr>Key Takeaways</vt:lpstr>
      <vt:lpstr>PowerPoint Presentation</vt:lpstr>
      <vt:lpstr>Representation by department or agency </vt:lpstr>
      <vt:lpstr> Public service hiring guides </vt:lpstr>
      <vt:lpstr> Report 5—Inclusion in the Workplace for Racialized Employees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Khan, Muhammed Ali (he-il)</cp:lastModifiedBy>
  <cp:revision>3</cp:revision>
  <dcterms:created xsi:type="dcterms:W3CDTF">2013-01-27T09:14:16Z</dcterms:created>
  <dcterms:modified xsi:type="dcterms:W3CDTF">2025-12-19T03:55:05Z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d8ed60-cd71-485b-a85b-277aaf32f506_Enabled">
    <vt:lpwstr>true</vt:lpwstr>
  </property>
  <property fmtid="{D5CDD505-2E9C-101B-9397-08002B2CF9AE}" pid="3" name="MSIP_Label_05d8ed60-cd71-485b-a85b-277aaf32f506_SetDate">
    <vt:lpwstr>2025-12-18T21:30:15Z</vt:lpwstr>
  </property>
  <property fmtid="{D5CDD505-2E9C-101B-9397-08002B2CF9AE}" pid="4" name="MSIP_Label_05d8ed60-cd71-485b-a85b-277aaf32f506_Method">
    <vt:lpwstr>Standard</vt:lpwstr>
  </property>
  <property fmtid="{D5CDD505-2E9C-101B-9397-08002B2CF9AE}" pid="5" name="MSIP_Label_05d8ed60-cd71-485b-a85b-277aaf32f506_Name">
    <vt:lpwstr>Unclassified</vt:lpwstr>
  </property>
  <property fmtid="{D5CDD505-2E9C-101B-9397-08002B2CF9AE}" pid="6" name="MSIP_Label_05d8ed60-cd71-485b-a85b-277aaf32f506_SiteId">
    <vt:lpwstr>42fd9015-de4d-4223-a368-baeacab48927</vt:lpwstr>
  </property>
  <property fmtid="{D5CDD505-2E9C-101B-9397-08002B2CF9AE}" pid="7" name="MSIP_Label_05d8ed60-cd71-485b-a85b-277aaf32f506_ActionId">
    <vt:lpwstr>61c5a81f-8163-4d6a-8cec-d514eee1be57</vt:lpwstr>
  </property>
  <property fmtid="{D5CDD505-2E9C-101B-9397-08002B2CF9AE}" pid="8" name="MSIP_Label_05d8ed60-cd71-485b-a85b-277aaf32f506_ContentBits">
    <vt:lpwstr>1</vt:lpwstr>
  </property>
  <property fmtid="{D5CDD505-2E9C-101B-9397-08002B2CF9AE}" pid="9" name="MSIP_Label_05d8ed60-cd71-485b-a85b-277aaf32f506_Tag">
    <vt:lpwstr>10, 3, 0, 1</vt:lpwstr>
  </property>
  <property fmtid="{D5CDD505-2E9C-101B-9397-08002B2CF9AE}" pid="10" name="ClassificationContentMarkingHeaderLocations">
    <vt:lpwstr>Simple Light:3</vt:lpwstr>
  </property>
  <property fmtid="{D5CDD505-2E9C-101B-9397-08002B2CF9AE}" pid="11" name="ClassificationContentMarkingHeaderText">
    <vt:lpwstr>Unclassified / Non classifié</vt:lpwstr>
  </property>
</Properties>
</file>