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 id="2147483740" r:id="rId6"/>
    <p:sldMasterId id="2147483756" r:id="rId7"/>
    <p:sldMasterId id="2147483766" r:id="rId8"/>
    <p:sldMasterId id="2147483776" r:id="rId9"/>
    <p:sldMasterId id="2147483789" r:id="rId10"/>
    <p:sldMasterId id="2147483791" r:id="rId11"/>
    <p:sldMasterId id="2147483801" r:id="rId12"/>
    <p:sldMasterId id="2147483814" r:id="rId13"/>
  </p:sldMasterIdLst>
  <p:notesMasterIdLst>
    <p:notesMasterId r:id="rId95"/>
  </p:notesMasterIdLst>
  <p:handoutMasterIdLst>
    <p:handoutMasterId r:id="rId96"/>
  </p:handoutMasterIdLst>
  <p:sldIdLst>
    <p:sldId id="258" r:id="rId14"/>
    <p:sldId id="261" r:id="rId15"/>
    <p:sldId id="262" r:id="rId16"/>
    <p:sldId id="256" r:id="rId17"/>
    <p:sldId id="257" r:id="rId18"/>
    <p:sldId id="285" r:id="rId19"/>
    <p:sldId id="295" r:id="rId20"/>
    <p:sldId id="287" r:id="rId21"/>
    <p:sldId id="286" r:id="rId22"/>
    <p:sldId id="293" r:id="rId23"/>
    <p:sldId id="292" r:id="rId24"/>
    <p:sldId id="294" r:id="rId25"/>
    <p:sldId id="275" r:id="rId26"/>
    <p:sldId id="283" r:id="rId27"/>
    <p:sldId id="289" r:id="rId28"/>
    <p:sldId id="290" r:id="rId29"/>
    <p:sldId id="280" r:id="rId30"/>
    <p:sldId id="267" r:id="rId31"/>
    <p:sldId id="291" r:id="rId32"/>
    <p:sldId id="843" r:id="rId33"/>
    <p:sldId id="844" r:id="rId34"/>
    <p:sldId id="845" r:id="rId35"/>
    <p:sldId id="846" r:id="rId36"/>
    <p:sldId id="847" r:id="rId37"/>
    <p:sldId id="263" r:id="rId38"/>
    <p:sldId id="264" r:id="rId39"/>
    <p:sldId id="266" r:id="rId40"/>
    <p:sldId id="848" r:id="rId41"/>
    <p:sldId id="268" r:id="rId42"/>
    <p:sldId id="269" r:id="rId43"/>
    <p:sldId id="270" r:id="rId44"/>
    <p:sldId id="271" r:id="rId45"/>
    <p:sldId id="272" r:id="rId46"/>
    <p:sldId id="273" r:id="rId47"/>
    <p:sldId id="274" r:id="rId48"/>
    <p:sldId id="281" r:id="rId49"/>
    <p:sldId id="276" r:id="rId50"/>
    <p:sldId id="277" r:id="rId51"/>
    <p:sldId id="282" r:id="rId52"/>
    <p:sldId id="849" r:id="rId53"/>
    <p:sldId id="686" r:id="rId54"/>
    <p:sldId id="850" r:id="rId55"/>
    <p:sldId id="802" r:id="rId56"/>
    <p:sldId id="772" r:id="rId57"/>
    <p:sldId id="813" r:id="rId58"/>
    <p:sldId id="826" r:id="rId59"/>
    <p:sldId id="827" r:id="rId60"/>
    <p:sldId id="828" r:id="rId61"/>
    <p:sldId id="829" r:id="rId62"/>
    <p:sldId id="830" r:id="rId63"/>
    <p:sldId id="831" r:id="rId64"/>
    <p:sldId id="832" r:id="rId65"/>
    <p:sldId id="833" r:id="rId66"/>
    <p:sldId id="834" r:id="rId67"/>
    <p:sldId id="835" r:id="rId68"/>
    <p:sldId id="836" r:id="rId69"/>
    <p:sldId id="837" r:id="rId70"/>
    <p:sldId id="838" r:id="rId71"/>
    <p:sldId id="839" r:id="rId72"/>
    <p:sldId id="840" r:id="rId73"/>
    <p:sldId id="841" r:id="rId74"/>
    <p:sldId id="793" r:id="rId75"/>
    <p:sldId id="770" r:id="rId76"/>
    <p:sldId id="804" r:id="rId77"/>
    <p:sldId id="805" r:id="rId78"/>
    <p:sldId id="806" r:id="rId79"/>
    <p:sldId id="765" r:id="rId80"/>
    <p:sldId id="803" r:id="rId81"/>
    <p:sldId id="402" r:id="rId82"/>
    <p:sldId id="311" r:id="rId83"/>
    <p:sldId id="399" r:id="rId84"/>
    <p:sldId id="807" r:id="rId85"/>
    <p:sldId id="808" r:id="rId86"/>
    <p:sldId id="809" r:id="rId87"/>
    <p:sldId id="810" r:id="rId88"/>
    <p:sldId id="811" r:id="rId89"/>
    <p:sldId id="314" r:id="rId90"/>
    <p:sldId id="812" r:id="rId91"/>
    <p:sldId id="303" r:id="rId92"/>
    <p:sldId id="795" r:id="rId93"/>
    <p:sldId id="796" r:id="rId94"/>
  </p:sldIdLst>
  <p:sldSz cx="12192000" cy="6858000"/>
  <p:notesSz cx="7010400" cy="9296400"/>
  <p:custDataLst>
    <p:tags r:id="rId97"/>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60957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121914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828709"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2438278"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3047848" algn="l" defTabSz="121914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3657418" algn="l" defTabSz="121914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4266987" algn="l" defTabSz="121914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4876557" algn="l" defTabSz="121914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83" userDrawn="1">
          <p15:clr>
            <a:srgbClr val="A4A3A4"/>
          </p15:clr>
        </p15:guide>
        <p15:guide id="3" orient="horz" pos="300" userDrawn="1">
          <p15:clr>
            <a:srgbClr val="A4A3A4"/>
          </p15:clr>
        </p15:guide>
        <p15:guide id="4" orient="horz" pos="572" userDrawn="1">
          <p15:clr>
            <a:srgbClr val="A4A3A4"/>
          </p15:clr>
        </p15:guide>
        <p15:guide id="5" pos="3840" userDrawn="1">
          <p15:clr>
            <a:srgbClr val="A4A3A4"/>
          </p15:clr>
        </p15:guide>
        <p15:guide id="6" pos="6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053" autoAdjust="0"/>
  </p:normalViewPr>
  <p:slideViewPr>
    <p:cSldViewPr>
      <p:cViewPr varScale="1">
        <p:scale>
          <a:sx n="89" d="100"/>
          <a:sy n="89" d="100"/>
        </p:scale>
        <p:origin x="2982" y="78"/>
      </p:cViewPr>
      <p:guideLst>
        <p:guide orient="horz" pos="2160"/>
        <p:guide orient="horz" pos="483"/>
        <p:guide orient="horz" pos="300"/>
        <p:guide orient="horz" pos="572"/>
        <p:guide pos="3840"/>
        <p:guide pos="6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7.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1.xml"/><Relationship Id="rId90" Type="http://schemas.openxmlformats.org/officeDocument/2006/relationships/slide" Target="slides/slide77.xml"/><Relationship Id="rId95" Type="http://schemas.openxmlformats.org/officeDocument/2006/relationships/notesMaster" Target="notesMasters/notesMaster1.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tags" Target="tags/tag1.xml"/><Relationship Id="rId7" Type="http://schemas.openxmlformats.org/officeDocument/2006/relationships/slideMaster" Target="slideMasters/slideMaster3.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presProps" Target="presProp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5F660-869A-47FB-B559-816671793D2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08034B6F-00B8-4672-8897-62641D52E325}">
      <dgm:prSet phldrT="[Text]" custT="1"/>
      <dgm:spPr>
        <a:solidFill>
          <a:srgbClr val="404040"/>
        </a:solidFill>
        <a:ln>
          <a:solidFill>
            <a:schemeClr val="tx1"/>
          </a:solidFill>
        </a:ln>
      </dgm:spPr>
      <dgm:t>
        <a:bodyPr/>
        <a:lstStyle/>
        <a:p>
          <a:r>
            <a:rPr lang="en-CA" altLang="en-US" sz="1800" b="1" dirty="0">
              <a:latin typeface="+mj-lt"/>
              <a:cs typeface="Calibri" panose="020F0502020204030204" pitchFamily="34" charset="0"/>
            </a:rPr>
            <a:t>New Equipment Acquisition</a:t>
          </a:r>
          <a:endParaRPr lang="en-CA" sz="1800" b="0" dirty="0">
            <a:latin typeface="+mj-lt"/>
            <a:cs typeface="Calibri" panose="020F0502020204030204" pitchFamily="34" charset="0"/>
          </a:endParaRPr>
        </a:p>
      </dgm:t>
    </dgm:pt>
    <dgm:pt modelId="{77D166D5-1222-45D7-88CD-0E3CC6EFD237}" type="parTrans" cxnId="{7C9561C0-B131-4CB2-8029-DAFB08EA927F}">
      <dgm:prSet/>
      <dgm:spPr/>
      <dgm:t>
        <a:bodyPr/>
        <a:lstStyle/>
        <a:p>
          <a:endParaRPr lang="en-CA"/>
        </a:p>
      </dgm:t>
    </dgm:pt>
    <dgm:pt modelId="{D715BAEA-3009-4AE8-8CEF-27E8DB5C7544}" type="sibTrans" cxnId="{7C9561C0-B131-4CB2-8029-DAFB08EA927F}">
      <dgm:prSet/>
      <dgm:spPr>
        <a:ln>
          <a:solidFill>
            <a:schemeClr val="tx1"/>
          </a:solidFill>
        </a:ln>
      </dgm:spPr>
      <dgm:t>
        <a:bodyPr/>
        <a:lstStyle/>
        <a:p>
          <a:endParaRPr lang="en-CA"/>
        </a:p>
      </dgm:t>
    </dgm:pt>
    <dgm:pt modelId="{34060964-26C4-46B2-8D0C-52327146D35B}">
      <dgm:prSet phldrT="[Text]" custT="1"/>
      <dgm:spPr>
        <a:solidFill>
          <a:srgbClr val="404040"/>
        </a:solidFill>
        <a:ln>
          <a:solidFill>
            <a:schemeClr val="tx1"/>
          </a:solidFill>
        </a:ln>
      </dgm:spPr>
      <dgm:t>
        <a:bodyPr/>
        <a:lstStyle/>
        <a:p>
          <a:r>
            <a:rPr lang="en-CA" altLang="en-US" sz="1800" b="1" dirty="0">
              <a:latin typeface="+mn-lt"/>
              <a:cs typeface="Calibri" panose="020F0502020204030204" pitchFamily="34" charset="0"/>
            </a:rPr>
            <a:t>Contract Management Action</a:t>
          </a:r>
          <a:endParaRPr lang="en-CA" sz="1800" dirty="0">
            <a:latin typeface="+mn-lt"/>
            <a:cs typeface="Calibri" panose="020F0502020204030204" pitchFamily="34" charset="0"/>
          </a:endParaRPr>
        </a:p>
      </dgm:t>
    </dgm:pt>
    <dgm:pt modelId="{E2AE40AC-1712-4DF5-89A2-117C649EA898}" type="parTrans" cxnId="{2926FD25-7FE3-4E4C-9325-F06C59CF2C19}">
      <dgm:prSet/>
      <dgm:spPr/>
      <dgm:t>
        <a:bodyPr/>
        <a:lstStyle/>
        <a:p>
          <a:endParaRPr lang="en-CA"/>
        </a:p>
      </dgm:t>
    </dgm:pt>
    <dgm:pt modelId="{F9DF8885-D71F-4DED-AC8F-E72A40B3B156}" type="sibTrans" cxnId="{2926FD25-7FE3-4E4C-9325-F06C59CF2C19}">
      <dgm:prSet/>
      <dgm:spPr/>
      <dgm:t>
        <a:bodyPr/>
        <a:lstStyle/>
        <a:p>
          <a:endParaRPr lang="en-CA"/>
        </a:p>
      </dgm:t>
    </dgm:pt>
    <dgm:pt modelId="{895C860C-7A34-4208-A11D-B099CF48A271}">
      <dgm:prSet phldrT="[Text]" custT="1"/>
      <dgm:spPr>
        <a:solidFill>
          <a:srgbClr val="404040"/>
        </a:solidFill>
        <a:ln>
          <a:solidFill>
            <a:schemeClr val="tx1"/>
          </a:solidFill>
        </a:ln>
      </dgm:spPr>
      <dgm:t>
        <a:bodyPr/>
        <a:lstStyle/>
        <a:p>
          <a:r>
            <a:rPr lang="en-CA" altLang="en-US" sz="1800" b="1" dirty="0"/>
            <a:t>Sustainment Deficiency</a:t>
          </a:r>
          <a:endParaRPr lang="en-CA" sz="1800" dirty="0"/>
        </a:p>
      </dgm:t>
    </dgm:pt>
    <dgm:pt modelId="{B988BB3F-8E31-43F5-A1A3-77F55DB89D51}" type="parTrans" cxnId="{DAA819F8-389A-4E93-AF0A-B655E8B970E0}">
      <dgm:prSet/>
      <dgm:spPr/>
      <dgm:t>
        <a:bodyPr/>
        <a:lstStyle/>
        <a:p>
          <a:endParaRPr lang="en-CA"/>
        </a:p>
      </dgm:t>
    </dgm:pt>
    <dgm:pt modelId="{DEA458A6-9FE0-459B-9320-E7EAD633FFA8}" type="sibTrans" cxnId="{DAA819F8-389A-4E93-AF0A-B655E8B970E0}">
      <dgm:prSet/>
      <dgm:spPr/>
      <dgm:t>
        <a:bodyPr/>
        <a:lstStyle/>
        <a:p>
          <a:endParaRPr lang="en-CA"/>
        </a:p>
      </dgm:t>
    </dgm:pt>
    <dgm:pt modelId="{BB462384-D94C-4088-BA0A-06F7CD7DD999}" type="pres">
      <dgm:prSet presAssocID="{3E95F660-869A-47FB-B559-816671793D2C}" presName="Name0" presStyleCnt="0">
        <dgm:presLayoutVars>
          <dgm:chMax val="7"/>
          <dgm:chPref val="7"/>
          <dgm:dir/>
        </dgm:presLayoutVars>
      </dgm:prSet>
      <dgm:spPr/>
    </dgm:pt>
    <dgm:pt modelId="{44084F41-C1A9-4C7E-88FE-4B50ACE54224}" type="pres">
      <dgm:prSet presAssocID="{3E95F660-869A-47FB-B559-816671793D2C}" presName="Name1" presStyleCnt="0"/>
      <dgm:spPr/>
    </dgm:pt>
    <dgm:pt modelId="{BFBB06DA-F5ED-4B2D-8531-1FEF69019BA5}" type="pres">
      <dgm:prSet presAssocID="{3E95F660-869A-47FB-B559-816671793D2C}" presName="cycle" presStyleCnt="0"/>
      <dgm:spPr/>
    </dgm:pt>
    <dgm:pt modelId="{C9475189-CAE2-4978-B581-E4D01B52DE60}" type="pres">
      <dgm:prSet presAssocID="{3E95F660-869A-47FB-B559-816671793D2C}" presName="srcNode" presStyleLbl="node1" presStyleIdx="0" presStyleCnt="3"/>
      <dgm:spPr/>
    </dgm:pt>
    <dgm:pt modelId="{51AA19A5-7C7B-491F-96B3-505AB6BB5F9B}" type="pres">
      <dgm:prSet presAssocID="{3E95F660-869A-47FB-B559-816671793D2C}" presName="conn" presStyleLbl="parChTrans1D2" presStyleIdx="0" presStyleCnt="1"/>
      <dgm:spPr/>
    </dgm:pt>
    <dgm:pt modelId="{55375694-09CC-4F5C-B660-5DD2D151DCAE}" type="pres">
      <dgm:prSet presAssocID="{3E95F660-869A-47FB-B559-816671793D2C}" presName="extraNode" presStyleLbl="node1" presStyleIdx="0" presStyleCnt="3"/>
      <dgm:spPr/>
    </dgm:pt>
    <dgm:pt modelId="{D4D446CD-0F2D-4B04-9CB7-3055F8D52543}" type="pres">
      <dgm:prSet presAssocID="{3E95F660-869A-47FB-B559-816671793D2C}" presName="dstNode" presStyleLbl="node1" presStyleIdx="0" presStyleCnt="3"/>
      <dgm:spPr/>
    </dgm:pt>
    <dgm:pt modelId="{C3EA8284-60AA-4A6E-82EA-23B283AE07A5}" type="pres">
      <dgm:prSet presAssocID="{08034B6F-00B8-4672-8897-62641D52E325}" presName="text_1" presStyleLbl="node1" presStyleIdx="0" presStyleCnt="3">
        <dgm:presLayoutVars>
          <dgm:bulletEnabled val="1"/>
        </dgm:presLayoutVars>
      </dgm:prSet>
      <dgm:spPr/>
    </dgm:pt>
    <dgm:pt modelId="{918AD44A-BD2E-4F83-9A16-5B433BB2F47C}" type="pres">
      <dgm:prSet presAssocID="{08034B6F-00B8-4672-8897-62641D52E325}" presName="accent_1" presStyleCnt="0"/>
      <dgm:spPr/>
    </dgm:pt>
    <dgm:pt modelId="{E72333CA-C044-48B4-AD01-15AE9AC3499E}" type="pres">
      <dgm:prSet presAssocID="{08034B6F-00B8-4672-8897-62641D52E325}" presName="accentRepeatNode" presStyleLbl="solidFgAcc1" presStyleIdx="0" presStyleCnt="3"/>
      <dgm:spPr>
        <a:ln>
          <a:solidFill>
            <a:schemeClr val="tx1"/>
          </a:solidFill>
        </a:ln>
      </dgm:spPr>
    </dgm:pt>
    <dgm:pt modelId="{D0AC98BD-A0AA-4FEA-B1ED-A167215948F5}" type="pres">
      <dgm:prSet presAssocID="{34060964-26C4-46B2-8D0C-52327146D35B}" presName="text_2" presStyleLbl="node1" presStyleIdx="1" presStyleCnt="3" custLinFactNeighborX="832">
        <dgm:presLayoutVars>
          <dgm:bulletEnabled val="1"/>
        </dgm:presLayoutVars>
      </dgm:prSet>
      <dgm:spPr/>
    </dgm:pt>
    <dgm:pt modelId="{F58314DA-DA74-49FC-901E-EBE31EA7B2E5}" type="pres">
      <dgm:prSet presAssocID="{34060964-26C4-46B2-8D0C-52327146D35B}" presName="accent_2" presStyleCnt="0"/>
      <dgm:spPr/>
    </dgm:pt>
    <dgm:pt modelId="{7EE0A71F-C2EA-4570-86B7-AB5D952D7C1D}" type="pres">
      <dgm:prSet presAssocID="{34060964-26C4-46B2-8D0C-52327146D35B}" presName="accentRepeatNode" presStyleLbl="solidFgAcc1" presStyleIdx="1" presStyleCnt="3"/>
      <dgm:spPr>
        <a:ln>
          <a:solidFill>
            <a:schemeClr val="tx1"/>
          </a:solidFill>
        </a:ln>
      </dgm:spPr>
    </dgm:pt>
    <dgm:pt modelId="{D0F9F4B1-2ABC-4370-9E8E-C7D9038D36AC}" type="pres">
      <dgm:prSet presAssocID="{895C860C-7A34-4208-A11D-B099CF48A271}" presName="text_3" presStyleLbl="node1" presStyleIdx="2" presStyleCnt="3">
        <dgm:presLayoutVars>
          <dgm:bulletEnabled val="1"/>
        </dgm:presLayoutVars>
      </dgm:prSet>
      <dgm:spPr/>
    </dgm:pt>
    <dgm:pt modelId="{B9DC1C6E-2B8C-40EE-A85F-89AB10334E34}" type="pres">
      <dgm:prSet presAssocID="{895C860C-7A34-4208-A11D-B099CF48A271}" presName="accent_3" presStyleCnt="0"/>
      <dgm:spPr/>
    </dgm:pt>
    <dgm:pt modelId="{E26928CF-26FC-489A-8DCF-6BA9032C254F}" type="pres">
      <dgm:prSet presAssocID="{895C860C-7A34-4208-A11D-B099CF48A271}" presName="accentRepeatNode" presStyleLbl="solidFgAcc1" presStyleIdx="2" presStyleCnt="3"/>
      <dgm:spPr>
        <a:ln>
          <a:solidFill>
            <a:schemeClr val="tx1"/>
          </a:solidFill>
        </a:ln>
      </dgm:spPr>
    </dgm:pt>
  </dgm:ptLst>
  <dgm:cxnLst>
    <dgm:cxn modelId="{E4220E1F-A1D2-4E8E-AC4D-5F239438992D}" type="presOf" srcId="{895C860C-7A34-4208-A11D-B099CF48A271}" destId="{D0F9F4B1-2ABC-4370-9E8E-C7D9038D36AC}" srcOrd="0" destOrd="0" presId="urn:microsoft.com/office/officeart/2008/layout/VerticalCurvedList"/>
    <dgm:cxn modelId="{2926FD25-7FE3-4E4C-9325-F06C59CF2C19}" srcId="{3E95F660-869A-47FB-B559-816671793D2C}" destId="{34060964-26C4-46B2-8D0C-52327146D35B}" srcOrd="1" destOrd="0" parTransId="{E2AE40AC-1712-4DF5-89A2-117C649EA898}" sibTransId="{F9DF8885-D71F-4DED-AC8F-E72A40B3B156}"/>
    <dgm:cxn modelId="{022FAA4D-0750-473D-859C-CF46F122B330}" type="presOf" srcId="{34060964-26C4-46B2-8D0C-52327146D35B}" destId="{D0AC98BD-A0AA-4FEA-B1ED-A167215948F5}" srcOrd="0" destOrd="0" presId="urn:microsoft.com/office/officeart/2008/layout/VerticalCurvedList"/>
    <dgm:cxn modelId="{CA3E9792-6F41-4FFB-9CBD-5BB96E16030E}" type="presOf" srcId="{08034B6F-00B8-4672-8897-62641D52E325}" destId="{C3EA8284-60AA-4A6E-82EA-23B283AE07A5}" srcOrd="0" destOrd="0" presId="urn:microsoft.com/office/officeart/2008/layout/VerticalCurvedList"/>
    <dgm:cxn modelId="{2CC4008A-F415-42BE-947B-F1D720E9DFFD}" type="presOf" srcId="{D715BAEA-3009-4AE8-8CEF-27E8DB5C7544}" destId="{51AA19A5-7C7B-491F-96B3-505AB6BB5F9B}" srcOrd="0" destOrd="0" presId="urn:microsoft.com/office/officeart/2008/layout/VerticalCurvedList"/>
    <dgm:cxn modelId="{7C9561C0-B131-4CB2-8029-DAFB08EA927F}" srcId="{3E95F660-869A-47FB-B559-816671793D2C}" destId="{08034B6F-00B8-4672-8897-62641D52E325}" srcOrd="0" destOrd="0" parTransId="{77D166D5-1222-45D7-88CD-0E3CC6EFD237}" sibTransId="{D715BAEA-3009-4AE8-8CEF-27E8DB5C7544}"/>
    <dgm:cxn modelId="{09E250F5-1DFB-401E-8239-66A6D670F846}" type="presOf" srcId="{3E95F660-869A-47FB-B559-816671793D2C}" destId="{BB462384-D94C-4088-BA0A-06F7CD7DD999}" srcOrd="0" destOrd="0" presId="urn:microsoft.com/office/officeart/2008/layout/VerticalCurvedList"/>
    <dgm:cxn modelId="{DAA819F8-389A-4E93-AF0A-B655E8B970E0}" srcId="{3E95F660-869A-47FB-B559-816671793D2C}" destId="{895C860C-7A34-4208-A11D-B099CF48A271}" srcOrd="2" destOrd="0" parTransId="{B988BB3F-8E31-43F5-A1A3-77F55DB89D51}" sibTransId="{DEA458A6-9FE0-459B-9320-E7EAD633FFA8}"/>
    <dgm:cxn modelId="{ED6A559C-DCEE-468E-B035-DFEFC98276C4}" type="presParOf" srcId="{BB462384-D94C-4088-BA0A-06F7CD7DD999}" destId="{44084F41-C1A9-4C7E-88FE-4B50ACE54224}" srcOrd="0" destOrd="0" presId="urn:microsoft.com/office/officeart/2008/layout/VerticalCurvedList"/>
    <dgm:cxn modelId="{D9FD45C3-C837-40C4-8861-D3D1E04CEF7D}" type="presParOf" srcId="{44084F41-C1A9-4C7E-88FE-4B50ACE54224}" destId="{BFBB06DA-F5ED-4B2D-8531-1FEF69019BA5}" srcOrd="0" destOrd="0" presId="urn:microsoft.com/office/officeart/2008/layout/VerticalCurvedList"/>
    <dgm:cxn modelId="{6B57781A-75F0-4522-AA88-8EB1C6DDB111}" type="presParOf" srcId="{BFBB06DA-F5ED-4B2D-8531-1FEF69019BA5}" destId="{C9475189-CAE2-4978-B581-E4D01B52DE60}" srcOrd="0" destOrd="0" presId="urn:microsoft.com/office/officeart/2008/layout/VerticalCurvedList"/>
    <dgm:cxn modelId="{6209F051-7EAB-42F2-88A3-F942B8AB3825}" type="presParOf" srcId="{BFBB06DA-F5ED-4B2D-8531-1FEF69019BA5}" destId="{51AA19A5-7C7B-491F-96B3-505AB6BB5F9B}" srcOrd="1" destOrd="0" presId="urn:microsoft.com/office/officeart/2008/layout/VerticalCurvedList"/>
    <dgm:cxn modelId="{E66EE0FB-75DB-4B38-B7AF-0A79CF5A38EE}" type="presParOf" srcId="{BFBB06DA-F5ED-4B2D-8531-1FEF69019BA5}" destId="{55375694-09CC-4F5C-B660-5DD2D151DCAE}" srcOrd="2" destOrd="0" presId="urn:microsoft.com/office/officeart/2008/layout/VerticalCurvedList"/>
    <dgm:cxn modelId="{0D4A9BDB-78D2-487F-B63C-A043AE9C5907}" type="presParOf" srcId="{BFBB06DA-F5ED-4B2D-8531-1FEF69019BA5}" destId="{D4D446CD-0F2D-4B04-9CB7-3055F8D52543}" srcOrd="3" destOrd="0" presId="urn:microsoft.com/office/officeart/2008/layout/VerticalCurvedList"/>
    <dgm:cxn modelId="{05CF6EC7-C9DE-4219-948F-E431ECFB3911}" type="presParOf" srcId="{44084F41-C1A9-4C7E-88FE-4B50ACE54224}" destId="{C3EA8284-60AA-4A6E-82EA-23B283AE07A5}" srcOrd="1" destOrd="0" presId="urn:microsoft.com/office/officeart/2008/layout/VerticalCurvedList"/>
    <dgm:cxn modelId="{C38DACC4-3513-4AA9-8718-EBB67CC1103C}" type="presParOf" srcId="{44084F41-C1A9-4C7E-88FE-4B50ACE54224}" destId="{918AD44A-BD2E-4F83-9A16-5B433BB2F47C}" srcOrd="2" destOrd="0" presId="urn:microsoft.com/office/officeart/2008/layout/VerticalCurvedList"/>
    <dgm:cxn modelId="{FD8E69BA-41BD-4741-86C9-E75FF8827109}" type="presParOf" srcId="{918AD44A-BD2E-4F83-9A16-5B433BB2F47C}" destId="{E72333CA-C044-48B4-AD01-15AE9AC3499E}" srcOrd="0" destOrd="0" presId="urn:microsoft.com/office/officeart/2008/layout/VerticalCurvedList"/>
    <dgm:cxn modelId="{478C901D-4E50-4DAC-BEB5-AA5ECAD64C73}" type="presParOf" srcId="{44084F41-C1A9-4C7E-88FE-4B50ACE54224}" destId="{D0AC98BD-A0AA-4FEA-B1ED-A167215948F5}" srcOrd="3" destOrd="0" presId="urn:microsoft.com/office/officeart/2008/layout/VerticalCurvedList"/>
    <dgm:cxn modelId="{28514061-D768-41E2-9DD4-4D7C84E68AB8}" type="presParOf" srcId="{44084F41-C1A9-4C7E-88FE-4B50ACE54224}" destId="{F58314DA-DA74-49FC-901E-EBE31EA7B2E5}" srcOrd="4" destOrd="0" presId="urn:microsoft.com/office/officeart/2008/layout/VerticalCurvedList"/>
    <dgm:cxn modelId="{4EB1752C-38CA-47A5-83C7-936B31E0D7DC}" type="presParOf" srcId="{F58314DA-DA74-49FC-901E-EBE31EA7B2E5}" destId="{7EE0A71F-C2EA-4570-86B7-AB5D952D7C1D}" srcOrd="0" destOrd="0" presId="urn:microsoft.com/office/officeart/2008/layout/VerticalCurvedList"/>
    <dgm:cxn modelId="{97C8469C-9956-42F2-9F2E-D0FCCA32E3C6}" type="presParOf" srcId="{44084F41-C1A9-4C7E-88FE-4B50ACE54224}" destId="{D0F9F4B1-2ABC-4370-9E8E-C7D9038D36AC}" srcOrd="5" destOrd="0" presId="urn:microsoft.com/office/officeart/2008/layout/VerticalCurvedList"/>
    <dgm:cxn modelId="{E4A50AB4-CC3A-4382-B547-4D5B6CAF699D}" type="presParOf" srcId="{44084F41-C1A9-4C7E-88FE-4B50ACE54224}" destId="{B9DC1C6E-2B8C-40EE-A85F-89AB10334E34}" srcOrd="6" destOrd="0" presId="urn:microsoft.com/office/officeart/2008/layout/VerticalCurvedList"/>
    <dgm:cxn modelId="{E38A452F-252D-4798-BDDA-DB7D4992234E}" type="presParOf" srcId="{B9DC1C6E-2B8C-40EE-A85F-89AB10334E34}" destId="{E26928CF-26FC-489A-8DCF-6BA9032C254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A19A5-7C7B-491F-96B3-505AB6BB5F9B}">
      <dsp:nvSpPr>
        <dsp:cNvPr id="0" name=""/>
        <dsp:cNvSpPr/>
      </dsp:nvSpPr>
      <dsp:spPr>
        <a:xfrm>
          <a:off x="-6118153" y="-936341"/>
          <a:ext cx="7285130" cy="7285130"/>
        </a:xfrm>
        <a:prstGeom prst="blockArc">
          <a:avLst>
            <a:gd name="adj1" fmla="val 18900000"/>
            <a:gd name="adj2" fmla="val 2700000"/>
            <a:gd name="adj3" fmla="val 296"/>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3EA8284-60AA-4A6E-82EA-23B283AE07A5}">
      <dsp:nvSpPr>
        <dsp:cNvPr id="0" name=""/>
        <dsp:cNvSpPr/>
      </dsp:nvSpPr>
      <dsp:spPr>
        <a:xfrm>
          <a:off x="751247" y="541244"/>
          <a:ext cx="4597353" cy="1082489"/>
        </a:xfrm>
        <a:prstGeom prst="rect">
          <a:avLst/>
        </a:prstGeom>
        <a:solidFill>
          <a:srgbClr val="40404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226" tIns="45720" rIns="45720" bIns="45720" numCol="1" spcCol="1270" anchor="ctr" anchorCtr="0">
          <a:noAutofit/>
        </a:bodyPr>
        <a:lstStyle/>
        <a:p>
          <a:pPr marL="0" lvl="0" indent="0" algn="l" defTabSz="800100">
            <a:lnSpc>
              <a:spcPct val="90000"/>
            </a:lnSpc>
            <a:spcBef>
              <a:spcPct val="0"/>
            </a:spcBef>
            <a:spcAft>
              <a:spcPct val="35000"/>
            </a:spcAft>
            <a:buNone/>
          </a:pPr>
          <a:r>
            <a:rPr lang="en-CA" altLang="en-US" sz="1800" b="1" kern="1200" dirty="0">
              <a:latin typeface="+mj-lt"/>
              <a:cs typeface="Calibri" panose="020F0502020204030204" pitchFamily="34" charset="0"/>
            </a:rPr>
            <a:t>New Equipment Acquisition</a:t>
          </a:r>
          <a:endParaRPr lang="en-CA" sz="1800" b="0" kern="1200" dirty="0">
            <a:latin typeface="+mj-lt"/>
            <a:cs typeface="Calibri" panose="020F0502020204030204" pitchFamily="34" charset="0"/>
          </a:endParaRPr>
        </a:p>
      </dsp:txBody>
      <dsp:txXfrm>
        <a:off x="751247" y="541244"/>
        <a:ext cx="4597353" cy="1082489"/>
      </dsp:txXfrm>
    </dsp:sp>
    <dsp:sp modelId="{E72333CA-C044-48B4-AD01-15AE9AC3499E}">
      <dsp:nvSpPr>
        <dsp:cNvPr id="0" name=""/>
        <dsp:cNvSpPr/>
      </dsp:nvSpPr>
      <dsp:spPr>
        <a:xfrm>
          <a:off x="74691" y="405933"/>
          <a:ext cx="1353112" cy="1353112"/>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D0AC98BD-A0AA-4FEA-B1ED-A167215948F5}">
      <dsp:nvSpPr>
        <dsp:cNvPr id="0" name=""/>
        <dsp:cNvSpPr/>
      </dsp:nvSpPr>
      <dsp:spPr>
        <a:xfrm>
          <a:off x="1179708" y="2164979"/>
          <a:ext cx="4203868" cy="1082489"/>
        </a:xfrm>
        <a:prstGeom prst="rect">
          <a:avLst/>
        </a:prstGeom>
        <a:solidFill>
          <a:srgbClr val="40404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226" tIns="45720" rIns="45720" bIns="45720" numCol="1" spcCol="1270" anchor="ctr" anchorCtr="0">
          <a:noAutofit/>
        </a:bodyPr>
        <a:lstStyle/>
        <a:p>
          <a:pPr marL="0" lvl="0" indent="0" algn="l" defTabSz="800100">
            <a:lnSpc>
              <a:spcPct val="90000"/>
            </a:lnSpc>
            <a:spcBef>
              <a:spcPct val="0"/>
            </a:spcBef>
            <a:spcAft>
              <a:spcPct val="35000"/>
            </a:spcAft>
            <a:buNone/>
          </a:pPr>
          <a:r>
            <a:rPr lang="en-CA" altLang="en-US" sz="1800" b="1" kern="1200" dirty="0">
              <a:latin typeface="+mn-lt"/>
              <a:cs typeface="Calibri" panose="020F0502020204030204" pitchFamily="34" charset="0"/>
            </a:rPr>
            <a:t>Contract Management Action</a:t>
          </a:r>
          <a:endParaRPr lang="en-CA" sz="1800" kern="1200" dirty="0">
            <a:latin typeface="+mn-lt"/>
            <a:cs typeface="Calibri" panose="020F0502020204030204" pitchFamily="34" charset="0"/>
          </a:endParaRPr>
        </a:p>
      </dsp:txBody>
      <dsp:txXfrm>
        <a:off x="1179708" y="2164979"/>
        <a:ext cx="4203868" cy="1082489"/>
      </dsp:txXfrm>
    </dsp:sp>
    <dsp:sp modelId="{7EE0A71F-C2EA-4570-86B7-AB5D952D7C1D}">
      <dsp:nvSpPr>
        <dsp:cNvPr id="0" name=""/>
        <dsp:cNvSpPr/>
      </dsp:nvSpPr>
      <dsp:spPr>
        <a:xfrm>
          <a:off x="468176" y="2029668"/>
          <a:ext cx="1353112" cy="1353112"/>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D0F9F4B1-2ABC-4370-9E8E-C7D9038D36AC}">
      <dsp:nvSpPr>
        <dsp:cNvPr id="0" name=""/>
        <dsp:cNvSpPr/>
      </dsp:nvSpPr>
      <dsp:spPr>
        <a:xfrm>
          <a:off x="751247" y="3788713"/>
          <a:ext cx="4597353" cy="1082489"/>
        </a:xfrm>
        <a:prstGeom prst="rect">
          <a:avLst/>
        </a:prstGeom>
        <a:solidFill>
          <a:srgbClr val="40404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226" tIns="45720" rIns="45720" bIns="45720" numCol="1" spcCol="1270" anchor="ctr" anchorCtr="0">
          <a:noAutofit/>
        </a:bodyPr>
        <a:lstStyle/>
        <a:p>
          <a:pPr marL="0" lvl="0" indent="0" algn="l" defTabSz="800100">
            <a:lnSpc>
              <a:spcPct val="90000"/>
            </a:lnSpc>
            <a:spcBef>
              <a:spcPct val="0"/>
            </a:spcBef>
            <a:spcAft>
              <a:spcPct val="35000"/>
            </a:spcAft>
            <a:buNone/>
          </a:pPr>
          <a:r>
            <a:rPr lang="en-CA" altLang="en-US" sz="1800" b="1" kern="1200" dirty="0"/>
            <a:t>Sustainment Deficiency</a:t>
          </a:r>
          <a:endParaRPr lang="en-CA" sz="1800" kern="1200" dirty="0"/>
        </a:p>
      </dsp:txBody>
      <dsp:txXfrm>
        <a:off x="751247" y="3788713"/>
        <a:ext cx="4597353" cy="1082489"/>
      </dsp:txXfrm>
    </dsp:sp>
    <dsp:sp modelId="{E26928CF-26FC-489A-8DCF-6BA9032C254F}">
      <dsp:nvSpPr>
        <dsp:cNvPr id="0" name=""/>
        <dsp:cNvSpPr/>
      </dsp:nvSpPr>
      <dsp:spPr>
        <a:xfrm>
          <a:off x="74691" y="3653402"/>
          <a:ext cx="1353112" cy="1353112"/>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DB6423-3BA2-030C-29E5-7878F63C9800}"/>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CA"/>
          </a:p>
        </p:txBody>
      </p:sp>
      <p:sp>
        <p:nvSpPr>
          <p:cNvPr id="3" name="Date Placeholder 2">
            <a:extLst>
              <a:ext uri="{FF2B5EF4-FFF2-40B4-BE49-F238E27FC236}">
                <a16:creationId xmlns:a16="http://schemas.microsoft.com/office/drawing/2014/main" id="{3D8B823D-6693-F56B-04DD-F65F61980104}"/>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fld id="{1D4C16D8-68D5-854A-AD6D-6949D7332F88}" type="datetimeFigureOut">
              <a:rPr lang="en-CA" altLang="en-US"/>
              <a:pPr/>
              <a:t>2023-12-11</a:t>
            </a:fld>
            <a:endParaRPr lang="en-CA" altLang="en-US"/>
          </a:p>
        </p:txBody>
      </p:sp>
      <p:sp>
        <p:nvSpPr>
          <p:cNvPr id="4" name="Footer Placeholder 3">
            <a:extLst>
              <a:ext uri="{FF2B5EF4-FFF2-40B4-BE49-F238E27FC236}">
                <a16:creationId xmlns:a16="http://schemas.microsoft.com/office/drawing/2014/main" id="{70BBC69B-819E-4ABB-D9BA-DE22D6C0CBD3}"/>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CA"/>
          </a:p>
        </p:txBody>
      </p:sp>
      <p:sp>
        <p:nvSpPr>
          <p:cNvPr id="5" name="Slide Number Placeholder 4">
            <a:extLst>
              <a:ext uri="{FF2B5EF4-FFF2-40B4-BE49-F238E27FC236}">
                <a16:creationId xmlns:a16="http://schemas.microsoft.com/office/drawing/2014/main" id="{4D1C616F-C23D-1498-A3A2-1880F0A4F90F}"/>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8AA7FC9E-9FC4-2045-A473-8E18FA9E2E04}"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CB953F-09CC-72F9-7255-B4CC68F6F897}"/>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CA"/>
          </a:p>
        </p:txBody>
      </p:sp>
      <p:sp>
        <p:nvSpPr>
          <p:cNvPr id="3" name="Date Placeholder 2">
            <a:extLst>
              <a:ext uri="{FF2B5EF4-FFF2-40B4-BE49-F238E27FC236}">
                <a16:creationId xmlns:a16="http://schemas.microsoft.com/office/drawing/2014/main" id="{648D84AC-ABC3-5903-6D47-7CC986A8F37B}"/>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cs typeface="Arial" panose="020B0604020202020204" pitchFamily="34" charset="0"/>
              </a:defRPr>
            </a:lvl1pPr>
          </a:lstStyle>
          <a:p>
            <a:fld id="{92E277C3-8B09-7045-BFFF-9E639B346673}" type="datetimeFigureOut">
              <a:rPr lang="en-CA" altLang="en-US"/>
              <a:pPr/>
              <a:t>2023-12-11</a:t>
            </a:fld>
            <a:endParaRPr lang="en-CA" altLang="en-US"/>
          </a:p>
        </p:txBody>
      </p:sp>
      <p:sp>
        <p:nvSpPr>
          <p:cNvPr id="4" name="Slide Image Placeholder 3">
            <a:extLst>
              <a:ext uri="{FF2B5EF4-FFF2-40B4-BE49-F238E27FC236}">
                <a16:creationId xmlns:a16="http://schemas.microsoft.com/office/drawing/2014/main" id="{55675932-49B2-AB80-DEFD-8D4855816653}"/>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CA" noProof="0"/>
          </a:p>
        </p:txBody>
      </p:sp>
      <p:sp>
        <p:nvSpPr>
          <p:cNvPr id="5" name="Notes Placeholder 4">
            <a:extLst>
              <a:ext uri="{FF2B5EF4-FFF2-40B4-BE49-F238E27FC236}">
                <a16:creationId xmlns:a16="http://schemas.microsoft.com/office/drawing/2014/main" id="{FAFE187C-2FE7-E7CC-CF92-877B8BB89831}"/>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20C3A44E-C977-4905-772D-97FB7EC613E0}"/>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CA"/>
          </a:p>
        </p:txBody>
      </p:sp>
      <p:sp>
        <p:nvSpPr>
          <p:cNvPr id="7" name="Slide Number Placeholder 6">
            <a:extLst>
              <a:ext uri="{FF2B5EF4-FFF2-40B4-BE49-F238E27FC236}">
                <a16:creationId xmlns:a16="http://schemas.microsoft.com/office/drawing/2014/main" id="{596D5A1F-AD21-7D93-1996-7B5A9DFB0370}"/>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cs typeface="Arial" panose="020B0604020202020204" pitchFamily="34" charset="0"/>
              </a:defRPr>
            </a:lvl1pPr>
          </a:lstStyle>
          <a:p>
            <a:fld id="{EC2A8E7B-EB2C-524F-92B0-5D25DF43A37A}"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ＭＳ Ｐゴシック" charset="0"/>
        <a:cs typeface="ＭＳ Ｐゴシック" charset="0"/>
      </a:defRPr>
    </a:lvl1pPr>
    <a:lvl2pPr marL="609570" algn="l" rtl="0" eaLnBrk="0" fontAlgn="base" hangingPunct="0">
      <a:spcBef>
        <a:spcPct val="30000"/>
      </a:spcBef>
      <a:spcAft>
        <a:spcPct val="0"/>
      </a:spcAft>
      <a:defRPr sz="1600" kern="1200">
        <a:solidFill>
          <a:schemeClr val="tx1"/>
        </a:solidFill>
        <a:latin typeface="+mn-lt"/>
        <a:ea typeface="ＭＳ Ｐゴシック" charset="0"/>
        <a:cs typeface="+mn-cs"/>
      </a:defRPr>
    </a:lvl2pPr>
    <a:lvl3pPr marL="1219140" algn="l" rtl="0" eaLnBrk="0" fontAlgn="base" hangingPunct="0">
      <a:spcBef>
        <a:spcPct val="30000"/>
      </a:spcBef>
      <a:spcAft>
        <a:spcPct val="0"/>
      </a:spcAft>
      <a:defRPr sz="1600" kern="1200">
        <a:solidFill>
          <a:schemeClr val="tx1"/>
        </a:solidFill>
        <a:latin typeface="+mn-lt"/>
        <a:ea typeface="ＭＳ Ｐゴシック" charset="0"/>
        <a:cs typeface="+mn-cs"/>
      </a:defRPr>
    </a:lvl3pPr>
    <a:lvl4pPr marL="1828709" algn="l" rtl="0" eaLnBrk="0" fontAlgn="base" hangingPunct="0">
      <a:spcBef>
        <a:spcPct val="30000"/>
      </a:spcBef>
      <a:spcAft>
        <a:spcPct val="0"/>
      </a:spcAft>
      <a:defRPr sz="1600" kern="1200">
        <a:solidFill>
          <a:schemeClr val="tx1"/>
        </a:solidFill>
        <a:latin typeface="+mn-lt"/>
        <a:ea typeface="ＭＳ Ｐゴシック" charset="0"/>
        <a:cs typeface="+mn-cs"/>
      </a:defRPr>
    </a:lvl4pPr>
    <a:lvl5pPr marL="2438278" algn="l" rtl="0" eaLnBrk="0" fontAlgn="base" hangingPunct="0">
      <a:spcBef>
        <a:spcPct val="30000"/>
      </a:spcBef>
      <a:spcAft>
        <a:spcPct val="0"/>
      </a:spcAft>
      <a:defRPr sz="1600" kern="1200">
        <a:solidFill>
          <a:schemeClr val="tx1"/>
        </a:solidFill>
        <a:latin typeface="+mn-lt"/>
        <a:ea typeface="ＭＳ Ｐゴシック" charset="0"/>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ea typeface="Calibri" panose="020F0502020204030204" pitchFamily="34" charset="0"/>
                <a:cs typeface="Times New Roman" panose="02020603050405020304" pitchFamily="18" charset="0"/>
              </a:rPr>
              <a:t>Welcome</a:t>
            </a:r>
            <a:br>
              <a:rPr lang="en-US" altLang="en-US" sz="1200" b="1" dirty="0">
                <a:ea typeface="Calibri" panose="020F0502020204030204" pitchFamily="34" charset="0"/>
                <a:cs typeface="Times New Roman" panose="02020603050405020304" pitchFamily="18" charset="0"/>
              </a:rPr>
            </a:br>
            <a:r>
              <a:rPr lang="en-US" altLang="en-US" sz="1200" b="1" dirty="0">
                <a:ea typeface="Calibri" panose="020F0502020204030204" pitchFamily="34" charset="0"/>
                <a:cs typeface="Times New Roman" panose="02020603050405020304" pitchFamily="18" charset="0"/>
              </a:rPr>
              <a:t>Jennifer </a:t>
            </a:r>
            <a:r>
              <a:rPr lang="en-US" altLang="en-US" sz="1200" b="1" dirty="0" err="1">
                <a:ea typeface="Calibri" panose="020F0502020204030204" pitchFamily="34" charset="0"/>
                <a:cs typeface="Times New Roman" panose="02020603050405020304" pitchFamily="18" charset="0"/>
              </a:rPr>
              <a:t>Stoyle</a:t>
            </a:r>
            <a:r>
              <a:rPr lang="en-US" altLang="en-US" sz="1200" b="1" dirty="0">
                <a:ea typeface="Calibri" panose="020F0502020204030204" pitchFamily="34" charset="0"/>
                <a:cs typeface="Times New Roman" panose="02020603050405020304" pitchFamily="18" charset="0"/>
              </a:rPr>
              <a:t>, Director Materiel Sustainment</a:t>
            </a:r>
            <a:endParaRPr lang="en-CA" altLang="en-US" sz="1200" dirty="0">
              <a:latin typeface="Times New Roman" panose="02020603050405020304" pitchFamily="18" charset="0"/>
              <a:ea typeface="Calibri" panose="020F0502020204030204" pitchFamily="34" charset="0"/>
              <a:cs typeface="Times New Roman" panose="02020603050405020304" pitchFamily="18" charset="0"/>
            </a:endParaRPr>
          </a:p>
          <a:p>
            <a:r>
              <a:rPr lang="en-US" altLang="en-US" sz="1200" b="1" dirty="0">
                <a:ea typeface="Calibri" panose="020F0502020204030204" pitchFamily="34" charset="0"/>
                <a:cs typeface="Times New Roman" panose="02020603050405020304" pitchFamily="18" charset="0"/>
              </a:rPr>
              <a:t> </a:t>
            </a:r>
            <a:endParaRPr lang="en-CA" altLang="en-US" sz="1200" dirty="0">
              <a:latin typeface="Times New Roman" panose="02020603050405020304" pitchFamily="18"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Welcome to the Materiel Sustainment Seminar.  It’s great to see so many faces here, and welcome to those who are joining us virtually.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Nous reconnaissons que les terres sur lesquelles nous sommes réunis aujourd’hui font partie de la nation traditionnelle non cédée des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Anishinaabe</a:t>
            </a:r>
            <a:r>
              <a:rPr lang="fr-CA" sz="1800" dirty="0">
                <a:effectLst/>
                <a:latin typeface="Calibri" panose="020F0502020204030204" pitchFamily="34" charset="0"/>
                <a:ea typeface="Calibri" panose="020F0502020204030204" pitchFamily="34" charset="0"/>
                <a:cs typeface="Times New Roman" panose="02020603050405020304" pitchFamily="18" charset="0"/>
              </a:rPr>
              <a:t> Algonquins, dont la présence ici remonte à des temps immémoriaux. Nous reconnaissons que les Algonquins sont les gardiens et les défenseurs coutumiers du bassin hydrographique de la rivière des Outaouais. Nous saluons leur longue tradition d’accueil dont ont bénéficié de nombreuses nations dans ce magnifique territoire et nous nous engageons à défendre et à promouvoir la voix et les valeurs de notre nation hôte.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My name is Jennifer Stoyle, acting Director, Materiel Sustainment within the Materiel Group of the Department of National Defence. The mandate of my directorate is to manage the Sustainment Business Case Analysis process, including professional development of sustainment practitioners, measuring results of sustainment solutions, and evolving the SBCA process to incorporate lessons learned. To achieve that mandate, I work with my counterparts: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Marie-Andrée Jacques, Director Procurement Innovation Initiatives within the Defence and Marine Procurement Branch of Public Services and Procurement Canada, and</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Tim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Desson</a:t>
            </a:r>
            <a:r>
              <a:rPr lang="en-CA" sz="1800" dirty="0">
                <a:effectLst/>
                <a:latin typeface="Calibri" panose="020F0502020204030204" pitchFamily="34" charset="0"/>
                <a:ea typeface="Calibri" panose="020F0502020204030204" pitchFamily="34" charset="0"/>
                <a:cs typeface="Times New Roman" panose="02020603050405020304" pitchFamily="18" charset="0"/>
              </a:rPr>
              <a:t> within the Industrial Technological Benefits Branch of Innovation, Science and Economic Development Canada.</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I also work with the SBCA Centres of Expertise embedded within the Equipment Program Management divisions of DND: Acting Lead for COE-Maritime, Ryan McDermott; Rob McDonald, Lead for COE-Land; and Sebastien Thibault, Lead for COE-Air.</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Dans la salle aujourd’hui, nous avons des praticiens du soutien du ministère de la Défense nationale, de Services publics et Approvisionnement Canada et d’Innovation, Sciences et Développement économique. Il s’agit des trois ministères partenaires qui, ensemble, veillent à ce que les Forces armées canadiennes disposent de l’équipement dont elles ont besoin, au moment opportun, pour réaliser leur mandat. </a:t>
            </a:r>
          </a:p>
          <a:p>
            <a:pPr>
              <a:lnSpc>
                <a:spcPct val="150000"/>
              </a:lnSpc>
            </a:pPr>
            <a:r>
              <a:rPr lang="fr-CA" sz="12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CA" sz="1200" dirty="0">
                <a:effectLst/>
                <a:latin typeface="Times New Roman" panose="02020603050405020304" pitchFamily="18" charset="0"/>
                <a:ea typeface="Calibri" panose="020F0502020204030204" pitchFamily="34" charset="0"/>
                <a:cs typeface="Calibri" panose="020F0502020204030204" pitchFamily="34" charset="0"/>
              </a:rPr>
              <a:t>Some administrative points:</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CA" sz="12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50000"/>
              </a:lnSpc>
              <a:buFont typeface="Courier New" panose="02070309020205020404" pitchFamily="49" charset="0"/>
              <a:buChar char="o"/>
            </a:pPr>
            <a:r>
              <a:rPr lang="en-CA" sz="1200" dirty="0">
                <a:effectLst/>
                <a:latin typeface="Times New Roman" panose="02020603050405020304" pitchFamily="18" charset="0"/>
                <a:ea typeface="Calibri" panose="020F0502020204030204" pitchFamily="34" charset="0"/>
                <a:cs typeface="Calibri" panose="020F0502020204030204" pitchFamily="34" charset="0"/>
              </a:rPr>
              <a:t>We are in a hybrid format</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50000"/>
              </a:lnSpc>
              <a:buFont typeface="Courier New" panose="02070309020205020404" pitchFamily="49" charset="0"/>
              <a:buChar char="o"/>
            </a:pPr>
            <a:r>
              <a:rPr lang="en-CA" sz="1200" dirty="0">
                <a:effectLst/>
                <a:latin typeface="Times New Roman" panose="02020603050405020304" pitchFamily="18" charset="0"/>
                <a:ea typeface="Calibri" panose="020F0502020204030204" pitchFamily="34" charset="0"/>
                <a:cs typeface="Calibri" panose="020F0502020204030204" pitchFamily="34" charset="0"/>
              </a:rPr>
              <a:t>The audience can pose their questions in person, or virtually using </a:t>
            </a:r>
            <a:r>
              <a:rPr lang="en-CA" sz="1200" dirty="0" err="1">
                <a:effectLst/>
                <a:latin typeface="Times New Roman" panose="02020603050405020304" pitchFamily="18" charset="0"/>
                <a:ea typeface="Calibri" panose="020F0502020204030204" pitchFamily="34" charset="0"/>
                <a:cs typeface="Calibri" panose="020F0502020204030204" pitchFamily="34" charset="0"/>
              </a:rPr>
              <a:t>Slido</a:t>
            </a:r>
            <a:r>
              <a:rPr lang="en-CA" sz="1200" dirty="0">
                <a:effectLst/>
                <a:latin typeface="Times New Roman" panose="02020603050405020304" pitchFamily="18" charset="0"/>
                <a:ea typeface="Calibri" panose="020F0502020204030204" pitchFamily="34" charset="0"/>
                <a:cs typeface="Calibri" panose="020F0502020204030204" pitchFamily="34" charset="0"/>
              </a:rPr>
              <a:t>.</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50000"/>
              </a:lnSpc>
              <a:buFont typeface="Courier New" panose="02070309020205020404" pitchFamily="49" charset="0"/>
              <a:buChar char="o"/>
            </a:pPr>
            <a:r>
              <a:rPr lang="en-CA" sz="1200" dirty="0">
                <a:effectLst/>
                <a:latin typeface="Times New Roman" panose="02020603050405020304" pitchFamily="18" charset="0"/>
                <a:ea typeface="Calibri" panose="020F0502020204030204" pitchFamily="34" charset="0"/>
                <a:cs typeface="Calibri" panose="020F0502020204030204" pitchFamily="34" charset="0"/>
              </a:rPr>
              <a:t>Questions on </a:t>
            </a:r>
            <a:r>
              <a:rPr lang="en-CA" sz="1200" dirty="0" err="1">
                <a:effectLst/>
                <a:latin typeface="Times New Roman" panose="02020603050405020304" pitchFamily="18" charset="0"/>
                <a:ea typeface="Calibri" panose="020F0502020204030204" pitchFamily="34" charset="0"/>
                <a:cs typeface="Calibri" panose="020F0502020204030204" pitchFamily="34" charset="0"/>
              </a:rPr>
              <a:t>Slido</a:t>
            </a:r>
            <a:r>
              <a:rPr lang="en-CA" sz="1200" dirty="0">
                <a:effectLst/>
                <a:latin typeface="Times New Roman" panose="02020603050405020304" pitchFamily="18" charset="0"/>
                <a:ea typeface="Calibri" panose="020F0502020204030204" pitchFamily="34" charset="0"/>
                <a:cs typeface="Calibri" panose="020F0502020204030204" pitchFamily="34" charset="0"/>
              </a:rPr>
              <a:t> can be posed anonymously but content is recorded and moderated.</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CA" sz="12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Calibri" panose="020F0502020204030204" pitchFamily="34" charset="0"/>
              </a:rPr>
              <a:t>Alright, let’s get started with our Opening Address from Nancy Tremblay, our Associate Assistant Deputy Minister for the Materiel Group who refuses any more formal introduction than that! </a:t>
            </a:r>
            <a:r>
              <a:rPr lang="en-US" sz="1200" dirty="0" err="1">
                <a:effectLst/>
                <a:latin typeface="Times New Roman" panose="02020603050405020304" pitchFamily="18" charset="0"/>
                <a:ea typeface="Calibri" panose="020F0502020204030204" pitchFamily="34" charset="0"/>
                <a:cs typeface="Calibri" panose="020F0502020204030204" pitchFamily="34" charset="0"/>
              </a:rPr>
              <a:t>Mme</a:t>
            </a:r>
            <a:r>
              <a:rPr lang="en-US" sz="1200" dirty="0">
                <a:effectLst/>
                <a:latin typeface="Times New Roman" panose="02020603050405020304" pitchFamily="18" charset="0"/>
                <a:ea typeface="Calibri" panose="020F0502020204030204" pitchFamily="34" charset="0"/>
                <a:cs typeface="Calibri" panose="020F0502020204030204" pitchFamily="34" charset="0"/>
              </a:rPr>
              <a:t> Tremblay, over to you.</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C2A8E7B-EB2C-524F-92B0-5D25DF43A37A}" type="slidenum">
              <a:rPr lang="en-CA" altLang="en-US" smtClean="0"/>
              <a:pPr/>
              <a:t>1</a:t>
            </a:fld>
            <a:endParaRPr lang="en-CA" altLang="en-US"/>
          </a:p>
        </p:txBody>
      </p:sp>
    </p:spTree>
    <p:extLst>
      <p:ext uri="{BB962C8B-B14F-4D97-AF65-F5344CB8AC3E}">
        <p14:creationId xmlns:p14="http://schemas.microsoft.com/office/powerpoint/2010/main" val="6003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7CB051C-623F-A59D-BC4B-48FFF1773E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67F2BF8B-B3C4-CB8A-4D74-B47E17B343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27449922-5DE5-E9ED-2823-8AD69981E8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5C7C27-564F-4E4C-81CA-34DFEFB69F8D}"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1BF7970-3B7C-43B4-507F-0CEBA22D05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C8006B4B-C804-43CD-D50D-C297CB1A81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00B911DE-764F-8686-C051-AAE4669022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8966E3-5064-4D5A-851E-9BAA73C54C77}"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5BA968E-1E08-20D6-A4D0-1E09E63A09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11353FF-2DFD-A5DF-0BD5-4C8F47E9D8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63711F64-6603-E57B-5239-B0AEFB5812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56235B-BDBB-4C1B-AE70-8CDB53546755}"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37C4C55-B10C-514C-0E4E-FA9BD86C33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2C35FF80-3EA0-3FDC-9362-9FF40367DE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3DD8CEAB-7EC2-115E-B2FC-203C168262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747D9E-606A-4BC3-9338-A982DFDFAF7F}"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DC12C24-0729-8303-015D-F5D36998EB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1618CCC9-EBE3-EC83-ADD9-DFC62021F9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123A777D-2E8B-961B-5B68-D092AEDFA9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6E3283-0773-44C6-97E9-4F9C44A3CB6F}"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32FD175-3F30-54AE-ACBE-E69B44AA20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542F2E1D-6C87-DB14-B2BF-91AAB11951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FC8F95C2-95F5-51D0-8579-BBC962B589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32A99D-BABF-4364-AD49-5143DF985D57}"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F5EFB7E-DE74-EA17-2A01-D7ED8930B4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135EDEA-434A-51D1-9DDF-593974B441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a typeface="ＭＳ Ｐゴシック" panose="020B0600070205080204" pitchFamily="34" charset="-128"/>
            </a:endParaRPr>
          </a:p>
          <a:p>
            <a:endParaRPr lang="en-CA" altLang="en-US">
              <a:latin typeface="Arial" panose="020B0604020202020204" pitchFamily="34" charset="0"/>
              <a:ea typeface="ＭＳ Ｐゴシック" panose="020B0600070205080204" pitchFamily="34" charset="-128"/>
            </a:endParaRPr>
          </a:p>
          <a:p>
            <a:endParaRPr lang="en-CA" altLang="en-US">
              <a:latin typeface="Arial" panose="020B0604020202020204" pitchFamily="34" charset="0"/>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1BA23264-6DC3-5E44-FE61-B9B3C193D6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635898-9313-4F5B-A31E-CBBA10884203}"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Indicate this OA was previously known as </a:t>
            </a:r>
            <a:r>
              <a:rPr lang="en-CA" dirty="0" err="1"/>
              <a:t>BoP</a:t>
            </a:r>
            <a:r>
              <a:rPr lang="en-CA" dirty="0"/>
              <a:t> Structure.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07676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2A8E7B-EB2C-524F-92B0-5D25DF43A37A}" type="slidenum">
              <a:rPr lang="en-CA" altLang="en-US" smtClean="0"/>
              <a:pPr/>
              <a:t>21</a:t>
            </a:fld>
            <a:endParaRPr lang="en-CA" altLang="en-US"/>
          </a:p>
        </p:txBody>
      </p:sp>
    </p:spTree>
    <p:extLst>
      <p:ext uri="{BB962C8B-B14F-4D97-AF65-F5344CB8AC3E}">
        <p14:creationId xmlns:p14="http://schemas.microsoft.com/office/powerpoint/2010/main" val="4053382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5153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C2A8E7B-EB2C-524F-92B0-5D25DF43A37A}" type="slidenum">
              <a:rPr lang="en-CA" altLang="en-US" smtClean="0"/>
              <a:pPr/>
              <a:t>2</a:t>
            </a:fld>
            <a:endParaRPr lang="en-CA" altLang="en-US"/>
          </a:p>
        </p:txBody>
      </p:sp>
    </p:spTree>
    <p:extLst>
      <p:ext uri="{BB962C8B-B14F-4D97-AF65-F5344CB8AC3E}">
        <p14:creationId xmlns:p14="http://schemas.microsoft.com/office/powerpoint/2010/main" val="2800939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71129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Affordability decisions cannot be informed in the absence of a Cost Baseline.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115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0362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61909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So-What?</a:t>
            </a:r>
          </a:p>
          <a:p>
            <a:r>
              <a:rPr lang="en-US" dirty="0">
                <a:cs typeface="Calibri"/>
              </a:rPr>
              <a:t>- A focus of the Pricing Approach are activities during the Sustainment Delivery. </a:t>
            </a:r>
          </a:p>
          <a:p>
            <a:r>
              <a:rPr lang="en-US" dirty="0">
                <a:cs typeface="Calibri"/>
              </a:rPr>
              <a:t>- Activities that are non-recurring and related to Phase In and Phase Out won’t be included in the Sustainment Delivery Phase and therefore aren’t part of the cost baseline.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53033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Sustainment Delivery and Phase-In can overlap but there is a need to maintain the activities associated with Phase-In are unique and priced accordingly.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02410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err="1">
                <a:cs typeface="Calibri"/>
              </a:rPr>
              <a:t>VfM</a:t>
            </a:r>
            <a:r>
              <a:rPr lang="en-CA" b="1" dirty="0">
                <a:cs typeface="Calibri"/>
              </a:rPr>
              <a:t> phases are applied to the Sustainment Delivery activities only.</a:t>
            </a:r>
            <a:endParaRPr lang="en-CA" b="1" dirty="0"/>
          </a:p>
          <a:p>
            <a:endParaRPr lang="en-CA" b="1" dirty="0"/>
          </a:p>
          <a:p>
            <a:r>
              <a:rPr lang="en-CA" b="1" dirty="0"/>
              <a:t>Speak to the apparent misconception that Cost Optimization is the same as Cost Containment. </a:t>
            </a:r>
          </a:p>
          <a:p>
            <a:endParaRPr lang="en-CA" b="1" dirty="0">
              <a:cs typeface="Calibri"/>
            </a:endParaRPr>
          </a:p>
          <a:p>
            <a:pPr algn="l" rtl="0" fontAlgn="base"/>
            <a:r>
              <a:rPr lang="en-CA" sz="1800" b="0" i="0" u="none" strike="noStrike" dirty="0">
                <a:solidFill>
                  <a:srgbClr val="444444"/>
                </a:solidFill>
                <a:effectLst/>
                <a:latin typeface="Calibri" panose="020F0502020204030204" pitchFamily="34" charset="0"/>
              </a:rPr>
              <a:t>Cost Optimization refers to the time and place when the Value for Money requirements (most importantly Smart Buyer) are being fulfilled and Canada’s program management is actively, and in an informed manner, making trade-offs between performance, </a:t>
            </a:r>
            <a:r>
              <a:rPr lang="en-CA" sz="1800" b="0" i="0" u="none" strike="noStrike" dirty="0" err="1">
                <a:solidFill>
                  <a:srgbClr val="444444"/>
                </a:solidFill>
                <a:effectLst/>
                <a:latin typeface="Calibri" panose="020F0502020204030204" pitchFamily="34" charset="0"/>
              </a:rPr>
              <a:t>vfm</a:t>
            </a:r>
            <a:r>
              <a:rPr lang="en-CA" sz="1800" b="0" i="0" u="none" strike="noStrike" dirty="0">
                <a:solidFill>
                  <a:srgbClr val="444444"/>
                </a:solidFill>
                <a:effectLst/>
                <a:latin typeface="Calibri" panose="020F0502020204030204" pitchFamily="34" charset="0"/>
              </a:rPr>
              <a:t>, flexibility and economic benefits.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endParaRPr lang="en-CA" sz="1800" b="0" i="0" u="none" strike="noStrike" dirty="0">
              <a:solidFill>
                <a:srgbClr val="444444"/>
              </a:solidFill>
              <a:effectLst/>
              <a:latin typeface="Calibri" panose="020F0502020204030204" pitchFamily="34" charset="0"/>
            </a:endParaRPr>
          </a:p>
          <a:p>
            <a:pPr algn="l" rtl="0" fontAlgn="base"/>
            <a:r>
              <a:rPr lang="en-CA" sz="1800" b="0" i="0" u="none" strike="noStrike" dirty="0">
                <a:solidFill>
                  <a:srgbClr val="444444"/>
                </a:solidFill>
                <a:effectLst/>
                <a:latin typeface="Calibri" panose="020F0502020204030204" pitchFamily="34" charset="0"/>
              </a:rPr>
              <a:t>Cost Reduction refers to portions of the Enterprise targeted for decreases in the cost baseline. </a:t>
            </a:r>
            <a:r>
              <a:rPr lang="en-US" sz="1800" b="0" i="0" dirty="0">
                <a:solidFill>
                  <a:srgbClr val="444444"/>
                </a:solidFill>
                <a:effectLst/>
                <a:latin typeface="Calibri" panose="020F0502020204030204" pitchFamily="34" charset="0"/>
              </a:rPr>
              <a:t>​</a:t>
            </a:r>
          </a:p>
          <a:p>
            <a:pPr algn="l" rtl="0" fontAlgn="base"/>
            <a:endParaRPr lang="en-US" sz="1800"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In an ideal situation, Cost Optimization and Cost Reduction phases will comprise the majority of the equipment life cycle. </a:t>
            </a:r>
          </a:p>
          <a:p>
            <a:pPr algn="l" rtl="0" fontAlgn="base"/>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36594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u="none" strike="noStrike" dirty="0">
                <a:solidFill>
                  <a:srgbClr val="444444"/>
                </a:solidFill>
                <a:effectLst/>
                <a:latin typeface="Calibri" panose="020F0502020204030204" pitchFamily="34" charset="0"/>
              </a:rPr>
              <a:t>This graphic depicts a situation where there is opportunity for continuous improvement and cost reduction.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CA" sz="1800" b="0" i="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dirty="0">
                <a:solidFill>
                  <a:srgbClr val="444444"/>
                </a:solidFill>
                <a:effectLst/>
                <a:latin typeface="Calibri" panose="020F0502020204030204" pitchFamily="34" charset="0"/>
              </a:rPr>
              <a:t>Cost optimization will have a different slope. </a:t>
            </a:r>
            <a:endParaRPr lang="en-US" b="0" i="0" dirty="0">
              <a:solidFill>
                <a:srgbClr val="444444"/>
              </a:solidFill>
              <a:effectLst/>
              <a:latin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43441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0" i="0" u="none" strike="noStrike" dirty="0">
                <a:solidFill>
                  <a:srgbClr val="000000"/>
                </a:solidFill>
                <a:effectLst/>
                <a:latin typeface="Calibri" panose="020F0502020204030204" pitchFamily="34" charset="0"/>
              </a:rPr>
              <a:t>An aim of the Pricing Approach and the Cost Exploration is to establish the basis for invoking and the timing of incentives (example Gain and Pain Share – one needs a cost baseline before they can be used) </a:t>
            </a:r>
            <a:r>
              <a:rPr lang="en-CA" sz="1800" b="0" i="0" dirty="0">
                <a:solidFill>
                  <a:srgbClr val="000000"/>
                </a:solidFill>
                <a:effectLst/>
                <a:latin typeface="Calibri" panose="020F0502020204030204" pitchFamily="34" charset="0"/>
              </a:rPr>
              <a:t>​</a:t>
            </a:r>
          </a:p>
          <a:p>
            <a:endParaRPr lang="en-CA" sz="1800" b="0" i="0" dirty="0">
              <a:solidFill>
                <a:srgbClr val="000000"/>
              </a:solidFill>
              <a:effectLst/>
              <a:latin typeface="Calibri" panose="020F0502020204030204" pitchFamily="34" charset="0"/>
            </a:endParaRPr>
          </a:p>
          <a:p>
            <a:r>
              <a:rPr lang="en-CA" sz="1800" b="0" i="0" dirty="0">
                <a:solidFill>
                  <a:srgbClr val="000000"/>
                </a:solidFill>
                <a:effectLst/>
                <a:latin typeface="Calibri" panose="020F0502020204030204" pitchFamily="34" charset="0"/>
              </a:rPr>
              <a:t>To be clear, incentives can be implemented for non-financial metrics (e.g. Availability) during the Cost Exploration and Cost Containment phases. </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58152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1794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200" b="1" dirty="0">
                <a:ea typeface="Calibri" panose="020F0502020204030204" pitchFamily="34" charset="0"/>
                <a:cs typeface="Times New Roman" panose="02020603050405020304" pitchFamily="18" charset="0"/>
              </a:rPr>
              <a:t>Slide 3 [Agenda]</a:t>
            </a:r>
            <a:endParaRPr lang="en-CA" sz="1200" dirty="0">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CA" sz="1200"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CA" sz="1200" dirty="0">
                <a:latin typeface="Times New Roman" panose="02020603050405020304" pitchFamily="18" charset="0"/>
                <a:ea typeface="Calibri" panose="020F0502020204030204" pitchFamily="34" charset="0"/>
                <a:cs typeface="Times New Roman" panose="02020603050405020304" pitchFamily="18" charset="0"/>
              </a:rPr>
              <a:t>Today we’re going to start with an opening address from Associate ADM Nancy Tremblay, followed by </a:t>
            </a:r>
            <a:r>
              <a:rPr lang="en-CA" sz="1200" dirty="0" err="1">
                <a:latin typeface="Times New Roman" panose="02020603050405020304" pitchFamily="18" charset="0"/>
                <a:ea typeface="Calibri" panose="020F0502020204030204" pitchFamily="34" charset="0"/>
                <a:cs typeface="Times New Roman" panose="02020603050405020304" pitchFamily="18" charset="0"/>
              </a:rPr>
              <a:t>prsentations</a:t>
            </a:r>
            <a:r>
              <a:rPr lang="en-CA" sz="1200" dirty="0">
                <a:latin typeface="Times New Roman" panose="02020603050405020304" pitchFamily="18" charset="0"/>
                <a:ea typeface="Calibri" panose="020F0502020204030204" pitchFamily="34" charset="0"/>
                <a:cs typeface="Times New Roman" panose="02020603050405020304" pitchFamily="18" charset="0"/>
              </a:rPr>
              <a:t> about</a:t>
            </a:r>
          </a:p>
          <a:p>
            <a:pPr>
              <a:defRPr/>
            </a:pPr>
            <a:r>
              <a:rPr lang="en-CA" sz="1200" dirty="0">
                <a:latin typeface="Times New Roman" panose="02020603050405020304" pitchFamily="18" charset="0"/>
                <a:ea typeface="Calibri" panose="020F0502020204030204" pitchFamily="34" charset="0"/>
                <a:cs typeface="Times New Roman" panose="02020603050405020304" pitchFamily="18" charset="0"/>
              </a:rPr>
              <a:t>Some administrative points:</a:t>
            </a:r>
          </a:p>
          <a:p>
            <a:pPr marL="171450" indent="-171450">
              <a:buFontTx/>
              <a:buChar char="-"/>
              <a:defRPr/>
            </a:pPr>
            <a:r>
              <a:rPr lang="en-CA" sz="1200" dirty="0">
                <a:latin typeface="Times New Roman" panose="02020603050405020304" pitchFamily="18" charset="0"/>
                <a:ea typeface="Calibri" panose="020F0502020204030204" pitchFamily="34" charset="0"/>
                <a:cs typeface="Times New Roman" panose="02020603050405020304" pitchFamily="18" charset="0"/>
              </a:rPr>
              <a:t>We are in a hybrid format, and this event is being recorded.</a:t>
            </a:r>
          </a:p>
          <a:p>
            <a:pPr marL="171450" indent="-171450">
              <a:buFontTx/>
              <a:buChar char="-"/>
              <a:defRPr/>
            </a:pPr>
            <a:r>
              <a:rPr lang="en-CA" sz="1200" dirty="0">
                <a:latin typeface="Times New Roman" panose="02020603050405020304" pitchFamily="18" charset="0"/>
                <a:ea typeface="Calibri" panose="020F0502020204030204" pitchFamily="34" charset="0"/>
                <a:cs typeface="Times New Roman" panose="02020603050405020304" pitchFamily="18" charset="0"/>
              </a:rPr>
              <a:t>The audience can pose their questions in person, or virtually using </a:t>
            </a:r>
            <a:r>
              <a:rPr lang="en-CA" sz="1200" dirty="0" err="1">
                <a:latin typeface="Times New Roman" panose="02020603050405020304" pitchFamily="18" charset="0"/>
                <a:ea typeface="Calibri" panose="020F0502020204030204" pitchFamily="34" charset="0"/>
                <a:cs typeface="Times New Roman" panose="02020603050405020304" pitchFamily="18" charset="0"/>
              </a:rPr>
              <a:t>Slido</a:t>
            </a:r>
            <a:r>
              <a:rPr lang="en-CA" sz="1200" dirty="0">
                <a:latin typeface="Times New Roman" panose="02020603050405020304" pitchFamily="18" charset="0"/>
                <a:ea typeface="Calibri" panose="020F0502020204030204" pitchFamily="34" charset="0"/>
                <a:cs typeface="Times New Roman" panose="02020603050405020304" pitchFamily="18" charset="0"/>
              </a:rPr>
              <a:t>.</a:t>
            </a:r>
          </a:p>
          <a:p>
            <a:pPr marL="171450" indent="-171450">
              <a:buFontTx/>
              <a:buChar char="-"/>
              <a:defRPr/>
            </a:pPr>
            <a:r>
              <a:rPr lang="en-CA" sz="1200" dirty="0">
                <a:latin typeface="Times New Roman" panose="02020603050405020304" pitchFamily="18" charset="0"/>
                <a:ea typeface="Calibri" panose="020F0502020204030204" pitchFamily="34" charset="0"/>
                <a:cs typeface="Times New Roman" panose="02020603050405020304" pitchFamily="18" charset="0"/>
              </a:rPr>
              <a:t>Questions on </a:t>
            </a:r>
            <a:r>
              <a:rPr lang="en-CA" sz="1200" dirty="0" err="1">
                <a:latin typeface="Times New Roman" panose="02020603050405020304" pitchFamily="18" charset="0"/>
                <a:ea typeface="Calibri" panose="020F0502020204030204" pitchFamily="34" charset="0"/>
                <a:cs typeface="Times New Roman" panose="02020603050405020304" pitchFamily="18" charset="0"/>
              </a:rPr>
              <a:t>Slido</a:t>
            </a:r>
            <a:r>
              <a:rPr lang="en-CA" sz="1200" dirty="0">
                <a:latin typeface="Times New Roman" panose="02020603050405020304" pitchFamily="18" charset="0"/>
                <a:ea typeface="Calibri" panose="020F0502020204030204" pitchFamily="34" charset="0"/>
                <a:cs typeface="Times New Roman" panose="02020603050405020304" pitchFamily="18" charset="0"/>
              </a:rPr>
              <a:t> can be posed anonymously but content is recorded and moderated.</a:t>
            </a:r>
          </a:p>
          <a:p>
            <a:pPr>
              <a:defRPr/>
            </a:pPr>
            <a:endParaRPr lang="en-CA" sz="1200"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CA" sz="1200" dirty="0">
                <a:ea typeface="Calibri" panose="020F0502020204030204" pitchFamily="34" charset="0"/>
                <a:cs typeface="Times New Roman" panose="02020603050405020304" pitchFamily="18" charset="0"/>
              </a:rPr>
              <a:t>With that, let’s get started.</a:t>
            </a:r>
          </a:p>
          <a:p>
            <a:pPr>
              <a:defRPr/>
            </a:pPr>
            <a:endParaRPr lang="en-CA" sz="1200"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CA" sz="1200" dirty="0">
                <a:latin typeface="Times New Roman" panose="02020603050405020304" pitchFamily="18" charset="0"/>
                <a:ea typeface="Calibri" panose="020F0502020204030204" pitchFamily="34" charset="0"/>
                <a:cs typeface="Times New Roman" panose="02020603050405020304" pitchFamily="18" charset="0"/>
              </a:rPr>
              <a:t>*******************************************************</a:t>
            </a:r>
          </a:p>
          <a:p>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C2A8E7B-EB2C-524F-92B0-5D25DF43A37A}" type="slidenum">
              <a:rPr lang="en-CA" altLang="en-US" smtClean="0"/>
              <a:pPr/>
              <a:t>3</a:t>
            </a:fld>
            <a:endParaRPr lang="en-CA" altLang="en-US"/>
          </a:p>
        </p:txBody>
      </p:sp>
    </p:spTree>
    <p:extLst>
      <p:ext uri="{BB962C8B-B14F-4D97-AF65-F5344CB8AC3E}">
        <p14:creationId xmlns:p14="http://schemas.microsoft.com/office/powerpoint/2010/main" val="3999106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Work activities that may be the topic of an "Engineering Changes" or “Technology Insertions", that cannot be predicted and described in the statement of work are not to be identified as Task-based Work. Teams must plan for this additional work; however, this work will be included in the contract through a contract amendment.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2197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FAC8745-A3F2-8DC2-328B-D2E7D7B9D7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B20B38CD-5C61-2D56-3FD6-0D14CE6201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The Term of Contract will be determined in that respective OA and the Pricing Approach is to be aligned. </a:t>
            </a:r>
          </a:p>
          <a:p>
            <a:endParaRPr lang="en-CA"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sz="1200" dirty="0">
                <a:solidFill>
                  <a:srgbClr val="2E75B6"/>
                </a:solidFill>
              </a:rPr>
              <a:t>Contract phases help highlight the maturity of the contract and the temporary nature of some costs.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altLang="en-US" sz="1200" dirty="0">
              <a:solidFill>
                <a:srgbClr val="2E75B6"/>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sz="1200" dirty="0">
                <a:solidFill>
                  <a:srgbClr val="548235"/>
                </a:solidFill>
              </a:rPr>
              <a:t>VfM phases highlight the need for features such as visibility into work packages, fixed vs cost reimbursable, and incentives.   </a:t>
            </a:r>
          </a:p>
          <a:p>
            <a:endParaRPr lang="en-CA" altLang="en-US" dirty="0"/>
          </a:p>
        </p:txBody>
      </p:sp>
      <p:sp>
        <p:nvSpPr>
          <p:cNvPr id="43012" name="Slide Number Placeholder 3">
            <a:extLst>
              <a:ext uri="{FF2B5EF4-FFF2-40B4-BE49-F238E27FC236}">
                <a16:creationId xmlns:a16="http://schemas.microsoft.com/office/drawing/2014/main" id="{C2D58441-4075-664A-7732-32CB6DC871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2E7461-16EE-4703-B5E9-D2BFEC93E942}"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593BAAF-C70C-08AE-F073-F7F48E651106}"/>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1C7B5B2-BB96-26BB-D74D-445A326093B5}"/>
              </a:ext>
            </a:extLst>
          </p:cNvPr>
          <p:cNvSpPr>
            <a:spLocks noGrp="1"/>
          </p:cNvSpPr>
          <p:nvPr>
            <p:ph type="body" idx="1"/>
          </p:nvPr>
        </p:nvSpPr>
        <p:spPr/>
        <p:txBody>
          <a:bodyPr>
            <a:normAutofit/>
          </a:bodyPr>
          <a:lstStyle/>
          <a:p>
            <a:pPr>
              <a:defRPr/>
            </a:pPr>
            <a:endParaRPr lang="en-CA" dirty="0"/>
          </a:p>
        </p:txBody>
      </p:sp>
      <p:sp>
        <p:nvSpPr>
          <p:cNvPr id="31748" name="Slide Number Placeholder 3">
            <a:extLst>
              <a:ext uri="{FF2B5EF4-FFF2-40B4-BE49-F238E27FC236}">
                <a16:creationId xmlns:a16="http://schemas.microsoft.com/office/drawing/2014/main" id="{A2A84E08-132A-62E1-82BC-233EC48323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A4A5E00-369E-4FE7-B9F2-14750FF4C606}" type="slidenum">
              <a:rPr lang="en-CA" altLang="en-US" smtClean="0"/>
              <a:pPr/>
              <a:t>43</a:t>
            </a:fld>
            <a:endParaRPr lang="en-CA" altLang="en-US"/>
          </a:p>
        </p:txBody>
      </p:sp>
      <p:sp>
        <p:nvSpPr>
          <p:cNvPr id="2" name="Date Placeholder 1">
            <a:extLst>
              <a:ext uri="{FF2B5EF4-FFF2-40B4-BE49-F238E27FC236}">
                <a16:creationId xmlns:a16="http://schemas.microsoft.com/office/drawing/2014/main" id="{78BA6F4A-E5FD-E91E-C0AB-D9B89C5101F9}"/>
              </a:ext>
            </a:extLst>
          </p:cNvPr>
          <p:cNvSpPr>
            <a:spLocks noGrp="1"/>
          </p:cNvSpPr>
          <p:nvPr>
            <p:ph type="dt" idx="1"/>
          </p:nvPr>
        </p:nvSpPr>
        <p:spPr/>
        <p:txBody>
          <a:bodyPr/>
          <a:lstStyle/>
          <a:p>
            <a:pPr>
              <a:defRPr/>
            </a:pPr>
            <a:r>
              <a:rPr lang="en-CA" altLang="en-US"/>
              <a:t>7 June 2023 | 7 jiun 2023</a:t>
            </a:r>
          </a:p>
        </p:txBody>
      </p:sp>
      <p:sp>
        <p:nvSpPr>
          <p:cNvPr id="4" name="Footer Placeholder 3">
            <a:extLst>
              <a:ext uri="{FF2B5EF4-FFF2-40B4-BE49-F238E27FC236}">
                <a16:creationId xmlns:a16="http://schemas.microsoft.com/office/drawing/2014/main" id="{B18E7076-26A4-47F4-7F83-863D3D9F5A72}"/>
              </a:ext>
            </a:extLst>
          </p:cNvPr>
          <p:cNvSpPr>
            <a:spLocks noGrp="1"/>
          </p:cNvSpPr>
          <p:nvPr>
            <p:ph type="ftr" sz="quarter" idx="4"/>
          </p:nvPr>
        </p:nvSpPr>
        <p:spPr/>
        <p:txBody>
          <a:bodyPr/>
          <a:lstStyle/>
          <a:p>
            <a:pPr>
              <a:defRPr/>
            </a:pPr>
            <a:r>
              <a:rPr lang="en-CA"/>
              <a:t>Land COE | CE terrestres</a:t>
            </a:r>
          </a:p>
        </p:txBody>
      </p:sp>
      <p:sp>
        <p:nvSpPr>
          <p:cNvPr id="5" name="Header Placeholder 4">
            <a:extLst>
              <a:ext uri="{FF2B5EF4-FFF2-40B4-BE49-F238E27FC236}">
                <a16:creationId xmlns:a16="http://schemas.microsoft.com/office/drawing/2014/main" id="{8F03466F-F8A4-1141-18E3-47D0BF5EDDA0}"/>
              </a:ext>
            </a:extLst>
          </p:cNvPr>
          <p:cNvSpPr>
            <a:spLocks noGrp="1"/>
          </p:cNvSpPr>
          <p:nvPr>
            <p:ph type="hdr" sz="quarter"/>
          </p:nvPr>
        </p:nvSpPr>
        <p:spPr/>
        <p:txBody>
          <a:bodyPr/>
          <a:lstStyle/>
          <a:p>
            <a:pPr>
              <a:defRPr/>
            </a:pPr>
            <a:r>
              <a:rPr lang="en-CA"/>
              <a:t>DMS Seminar</a:t>
            </a:r>
          </a:p>
        </p:txBody>
      </p:sp>
    </p:spTree>
    <p:extLst>
      <p:ext uri="{BB962C8B-B14F-4D97-AF65-F5344CB8AC3E}">
        <p14:creationId xmlns:p14="http://schemas.microsoft.com/office/powerpoint/2010/main" val="4271368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This presentation will address the Sustainment Business Case Analysis (SBCA) from a policy perspective, covering the SBCA process and Manual.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CA"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7558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7DF6916-18AB-DA42-24DB-2812CFAB56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4654C23-53FB-9595-A5C1-E26F87DD96D9}"/>
              </a:ext>
            </a:extLst>
          </p:cNvPr>
          <p:cNvSpPr>
            <a:spLocks noGrp="1"/>
          </p:cNvSpPr>
          <p:nvPr>
            <p:ph type="body" idx="1"/>
          </p:nvPr>
        </p:nvSpPr>
        <p:spPr/>
        <p:txBody>
          <a:bodyPr/>
          <a:lstStyle/>
          <a:p>
            <a:pPr>
              <a:defRPr/>
            </a:pPr>
            <a:r>
              <a:rPr lang="en-CA" dirty="0"/>
              <a:t>Outline:</a:t>
            </a:r>
          </a:p>
          <a:p>
            <a:pPr marL="171450" indent="-171450">
              <a:buFont typeface="Arial" panose="020B0604020202020204" pitchFamily="34" charset="0"/>
              <a:buChar char="•"/>
              <a:defRPr/>
            </a:pPr>
            <a:r>
              <a:rPr lang="en-CA" dirty="0"/>
              <a:t>Sustainment Initiative Institutionalization Plan</a:t>
            </a:r>
          </a:p>
          <a:p>
            <a:pPr marL="171450" indent="-171450">
              <a:buFont typeface="Arial" panose="020B0604020202020204" pitchFamily="34" charset="0"/>
              <a:buChar char="•"/>
              <a:defRPr/>
            </a:pPr>
            <a:r>
              <a:rPr lang="en-CA" dirty="0"/>
              <a:t>Memorandum of Understanding concerning Sustainment Business Case Analysis (SBCA)</a:t>
            </a:r>
          </a:p>
          <a:p>
            <a:pPr marL="171450" indent="-171450">
              <a:buFont typeface="Arial" panose="020B0604020202020204" pitchFamily="34" charset="0"/>
              <a:buChar char="•"/>
              <a:defRPr/>
            </a:pPr>
            <a:r>
              <a:rPr lang="en-CA" dirty="0"/>
              <a:t>SBCA Manual and process – Highlighting key changes from the SBCA Guide</a:t>
            </a:r>
          </a:p>
          <a:p>
            <a:pPr marL="171450" indent="-171450">
              <a:buFont typeface="Arial" panose="020B0604020202020204" pitchFamily="34" charset="0"/>
              <a:buChar char="•"/>
              <a:defRPr/>
            </a:pPr>
            <a:r>
              <a:rPr lang="en-CA" dirty="0"/>
              <a:t>SBCA support</a:t>
            </a:r>
          </a:p>
          <a:p>
            <a:pPr>
              <a:defRPr/>
            </a:pPr>
            <a:endParaRPr lang="en-CA" dirty="0"/>
          </a:p>
        </p:txBody>
      </p:sp>
      <p:sp>
        <p:nvSpPr>
          <p:cNvPr id="15364" name="Slide Number Placeholder 3">
            <a:extLst>
              <a:ext uri="{FF2B5EF4-FFF2-40B4-BE49-F238E27FC236}">
                <a16:creationId xmlns:a16="http://schemas.microsoft.com/office/drawing/2014/main" id="{503FD33B-D68A-45E4-C9F7-B93F9B0EAD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4F6BDF-D160-4953-879F-35CB49BB028D}"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6F8A549-F015-81F6-BF69-98481E92A8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4FD3D43-A472-3FB9-73A0-63BDDA832580}"/>
              </a:ext>
            </a:extLst>
          </p:cNvPr>
          <p:cNvSpPr>
            <a:spLocks noGrp="1"/>
          </p:cNvSpPr>
          <p:nvPr>
            <p:ph type="body" idx="1"/>
          </p:nvPr>
        </p:nvSpPr>
        <p:spPr/>
        <p:txBody>
          <a:bodyPr/>
          <a:lstStyle/>
          <a:p>
            <a:pPr>
              <a:defRPr/>
            </a:pPr>
            <a:r>
              <a:rPr lang="en-CA" dirty="0"/>
              <a:t>1- In 2016, the Sustainment Initiative was launched between DND, PSPC and ISED, and introduced the SBCA process. Up to 2023, the Sustainment Initiative was coordinated by the Director of Sustainment Initiative Program Management (or DSIPM) and a revised SBCA Guide was published 2 years later.</a:t>
            </a:r>
          </a:p>
          <a:p>
            <a:pPr>
              <a:defRPr/>
            </a:pPr>
            <a:endParaRPr lang="en-CA" dirty="0"/>
          </a:p>
          <a:p>
            <a:pPr>
              <a:defRPr/>
            </a:pPr>
            <a:r>
              <a:rPr lang="en-CA" dirty="0"/>
              <a:t>2- In 2023, DSIPM was officially replaced by DMS (Director of Materiel Sustainment) and we are well on our way to institutionalize the Sustainment Initiative by integrating the SBCA into our core business. There are 3 main components to the materiel sustainment institutionalization plan:</a:t>
            </a:r>
          </a:p>
          <a:p>
            <a:pPr marL="171450" indent="-171450">
              <a:buFont typeface="Arial" panose="020B0604020202020204" pitchFamily="34" charset="0"/>
              <a:buChar char="•"/>
              <a:defRPr/>
            </a:pPr>
            <a:r>
              <a:rPr lang="en-CA" dirty="0"/>
              <a:t>Establish a top-level policy document. An MOU (Memorandum of Understanding) was produced and signed this year. Through this MOU, DND, PSPC and ISED agree to apply the SBCA process per the SBCA Manual.</a:t>
            </a:r>
          </a:p>
          <a:p>
            <a:pPr marL="171450" indent="-171450">
              <a:buFont typeface="Arial" panose="020B0604020202020204" pitchFamily="34" charset="0"/>
              <a:buChar char="•"/>
              <a:defRPr/>
            </a:pPr>
            <a:r>
              <a:rPr lang="en-CA" dirty="0"/>
              <a:t>Publish SBCA Manual, which replaces the legacy SBCA Guide. It should be released soon. DND’s DAOD 3005-0 on Materiel Sustainment and PSPC’s Policy Notification 118 on the Sustainment Initiative and SBCA will both be updated accordingly.</a:t>
            </a:r>
          </a:p>
          <a:p>
            <a:pPr marL="171450" indent="-171450">
              <a:buFont typeface="Arial" panose="020B0604020202020204" pitchFamily="34" charset="0"/>
              <a:buChar char="•"/>
              <a:defRPr/>
            </a:pPr>
            <a:r>
              <a:rPr lang="en-CA" dirty="0"/>
              <a:t>Develop a Materiel Sustainment Program Performance Management Framework. And that is work in progress.</a:t>
            </a:r>
          </a:p>
          <a:p>
            <a:pPr>
              <a:defRPr/>
            </a:pPr>
            <a:endParaRPr lang="en-CA" dirty="0"/>
          </a:p>
        </p:txBody>
      </p:sp>
      <p:sp>
        <p:nvSpPr>
          <p:cNvPr id="17412" name="Slide Number Placeholder 3">
            <a:extLst>
              <a:ext uri="{FF2B5EF4-FFF2-40B4-BE49-F238E27FC236}">
                <a16:creationId xmlns:a16="http://schemas.microsoft.com/office/drawing/2014/main" id="{DA86D4AC-86D5-5713-2DCB-68D271165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A50D76-561E-4290-9D32-395CAE051F9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055EF58-B69A-64EF-4CF0-BFF454A6BA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37ECBEC-2646-CCDD-9ACB-FC27FDAD4A5D}"/>
              </a:ext>
            </a:extLst>
          </p:cNvPr>
          <p:cNvSpPr>
            <a:spLocks noGrp="1"/>
          </p:cNvSpPr>
          <p:nvPr>
            <p:ph type="body" idx="1"/>
          </p:nvPr>
        </p:nvSpPr>
        <p:spPr/>
        <p:txBody>
          <a:bodyPr/>
          <a:lstStyle/>
          <a:p>
            <a:pPr>
              <a:defRPr/>
            </a:pPr>
            <a:r>
              <a:rPr lang="en-CA" dirty="0"/>
              <a:t>About the MOU that was signed this year, the Participants (namely the 3 ADMs who signed the MOU for DND, PSPC and ISED), agreed to the following:</a:t>
            </a:r>
          </a:p>
          <a:p>
            <a:pPr marL="228600" indent="-228600">
              <a:buFont typeface="+mj-lt"/>
              <a:buAutoNum type="arabicPeriod"/>
              <a:defRPr/>
            </a:pPr>
            <a:r>
              <a:rPr lang="en-CA" dirty="0"/>
              <a:t>Mandate the application of SBCA process, meaning that we want to do this.</a:t>
            </a:r>
            <a:endParaRPr lang="en-CA" b="1" dirty="0"/>
          </a:p>
          <a:p>
            <a:pPr marL="228600" indent="-228600">
              <a:buFont typeface="+mj-lt"/>
              <a:buAutoNum type="arabicPeriod"/>
              <a:defRPr/>
            </a:pPr>
            <a:r>
              <a:rPr lang="en-CA" dirty="0"/>
              <a:t>Resource SBCA teams and apply the SBCA process IAW the SBCA </a:t>
            </a:r>
            <a:r>
              <a:rPr lang="en-CA" sz="1400" dirty="0"/>
              <a:t>Manual</a:t>
            </a:r>
            <a:r>
              <a:rPr lang="en-CA" dirty="0"/>
              <a:t>.</a:t>
            </a:r>
          </a:p>
          <a:p>
            <a:pPr marL="228600" indent="-228600">
              <a:buFont typeface="+mj-lt"/>
              <a:buAutoNum type="arabicPeriod"/>
              <a:defRPr/>
            </a:pPr>
            <a:r>
              <a:rPr lang="en-CA" dirty="0"/>
              <a:t>Determine in advance the level of effort commensurate with the return </a:t>
            </a:r>
            <a:r>
              <a:rPr lang="en-CA" dirty="0">
                <a:sym typeface="Wingdings" panose="05000000000000000000" pitchFamily="2" charset="2"/>
              </a:rPr>
              <a:t></a:t>
            </a:r>
            <a:r>
              <a:rPr lang="en-CA" dirty="0"/>
              <a:t> this statement in the MOU prompted some changes to better forecast and plan for upcoming SBCAs, notably through the central monitoring of SBCA triggers, file assessment, and gap impact assessment. More on these in the next slides.</a:t>
            </a:r>
          </a:p>
        </p:txBody>
      </p:sp>
      <p:sp>
        <p:nvSpPr>
          <p:cNvPr id="19460" name="Slide Number Placeholder 3">
            <a:extLst>
              <a:ext uri="{FF2B5EF4-FFF2-40B4-BE49-F238E27FC236}">
                <a16:creationId xmlns:a16="http://schemas.microsoft.com/office/drawing/2014/main" id="{578ABD8A-AA2F-F057-DB6D-334691E0C9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AC712-7FD7-4729-9B16-98C455C2AFF2}"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C128EE8-7EA6-C126-F3B7-9AD9D5C8DC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35484EB-B357-0122-54F5-C38D837E813A}"/>
              </a:ext>
            </a:extLst>
          </p:cNvPr>
          <p:cNvSpPr>
            <a:spLocks noGrp="1"/>
          </p:cNvSpPr>
          <p:nvPr>
            <p:ph type="body" idx="1"/>
          </p:nvPr>
        </p:nvSpPr>
        <p:spPr/>
        <p:txBody>
          <a:bodyPr/>
          <a:lstStyle/>
          <a:p>
            <a:pPr>
              <a:defRPr/>
            </a:pPr>
            <a:r>
              <a:rPr lang="en-CA" dirty="0"/>
              <a:t>I wanted to share some numbers, so that you can appreciate the fact that the SBCA is now well under way to being institutionalized. It’s now part of our core business.</a:t>
            </a:r>
          </a:p>
          <a:p>
            <a:pPr>
              <a:defRPr/>
            </a:pPr>
            <a:endParaRPr lang="en-CA" dirty="0"/>
          </a:p>
          <a:p>
            <a:pPr marL="171450" indent="-171450">
              <a:buFontTx/>
              <a:buChar char="-"/>
              <a:defRPr/>
            </a:pPr>
            <a:r>
              <a:rPr lang="en-CA" dirty="0"/>
              <a:t>15 SBCAs have been completed to date,</a:t>
            </a:r>
          </a:p>
          <a:p>
            <a:pPr marL="171450" indent="-171450">
              <a:buFontTx/>
              <a:buChar char="-"/>
              <a:defRPr/>
            </a:pPr>
            <a:r>
              <a:rPr lang="en-CA" dirty="0"/>
              <a:t>71 are currently in progress, and</a:t>
            </a:r>
          </a:p>
          <a:p>
            <a:pPr marL="171450" indent="-171450">
              <a:buFontTx/>
              <a:buChar char="-"/>
              <a:defRPr/>
            </a:pPr>
            <a:r>
              <a:rPr lang="en-CA" dirty="0"/>
              <a:t>23 new, upcoming SBCAs have been identified through a file assessment exercise that took place this summer.</a:t>
            </a:r>
          </a:p>
        </p:txBody>
      </p:sp>
      <p:sp>
        <p:nvSpPr>
          <p:cNvPr id="21508" name="Slide Number Placeholder 3">
            <a:extLst>
              <a:ext uri="{FF2B5EF4-FFF2-40B4-BE49-F238E27FC236}">
                <a16:creationId xmlns:a16="http://schemas.microsoft.com/office/drawing/2014/main" id="{779A8D5B-8CEC-EC75-F4C0-4FD9A6262C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811225-37BD-4A17-BFA0-B563A713CFA1}"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F481303-F7E1-10F6-0E33-131167BA07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1CF59A6-806D-354A-A6DF-19DC0BC5DE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ea typeface="ＭＳ Ｐゴシック" panose="020B0600070205080204" pitchFamily="34" charset="-128"/>
              </a:rPr>
              <a:t>On the right side of this slide, there are 3 categories of situations that can trigger a new SBCA:</a:t>
            </a:r>
          </a:p>
          <a:p>
            <a:r>
              <a:rPr lang="en-CA" altLang="en-US" dirty="0">
                <a:ea typeface="ＭＳ Ｐゴシック" panose="020B0600070205080204" pitchFamily="34" charset="-128"/>
              </a:rPr>
              <a:t>1- When we’re acquiring new equipment – the SBCA process is conducted in parallel with capital projects. The SBCA process is to the procurement of support services what the Project Approval Process (PAP) is to the procurement of equipment. </a:t>
            </a:r>
          </a:p>
          <a:p>
            <a:r>
              <a:rPr lang="en-CA" altLang="en-US" dirty="0">
                <a:ea typeface="ＭＳ Ｐゴシック" panose="020B0600070205080204" pitchFamily="34" charset="-128"/>
              </a:rPr>
              <a:t>We also do SBCAs when there is no capital project – for existing equipment, which is more frequent than capital projects. And we have 2 trigger categories for existing equipment:</a:t>
            </a:r>
          </a:p>
          <a:p>
            <a:r>
              <a:rPr lang="en-CA" altLang="en-US" dirty="0">
                <a:ea typeface="ＭＳ Ｐゴシック" panose="020B0600070205080204" pitchFamily="34" charset="-128"/>
              </a:rPr>
              <a:t>     2- When a contract management action is required, for example, when a contract or option period will expire.</a:t>
            </a:r>
          </a:p>
          <a:p>
            <a:r>
              <a:rPr lang="en-CA" altLang="en-US" sz="1800" dirty="0">
                <a:ea typeface="ＭＳ Ｐゴシック" panose="020B0600070205080204" pitchFamily="34" charset="-128"/>
                <a:cs typeface="Calibri" panose="020F0502020204030204" pitchFamily="34" charset="0"/>
              </a:rPr>
              <a:t>     3- When there is a deficiency (or a gap) with any one of the 4 sustainment principles (performance, value for money, flexibility and socio-economic benefits).</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A) SBCA triggers represent an opportunity to achieve departmental results through the procurement of support services for military equipment.</a:t>
            </a:r>
          </a:p>
          <a:p>
            <a:r>
              <a:rPr lang="en-CA" altLang="en-US" dirty="0">
                <a:ea typeface="ＭＳ Ｐゴシック" panose="020B0600070205080204" pitchFamily="34" charset="-128"/>
              </a:rPr>
              <a:t>B) For the first 2 categories of triggers, DMS now centrally monitors them. The intent of central monitoring is to better forecast and plan for upcoming SBCAs. This has now been incorporated into the Business Planning Cycle to identify resource requirements. For the first time this summer:</a:t>
            </a:r>
          </a:p>
          <a:p>
            <a:r>
              <a:rPr lang="en-CA" altLang="en-US" sz="1000" dirty="0">
                <a:ea typeface="ＭＳ Ｐゴシック" panose="020B0600070205080204" pitchFamily="34" charset="-128"/>
                <a:cs typeface="Calibri" panose="020F0502020204030204" pitchFamily="34" charset="0"/>
              </a:rPr>
              <a:t>	1- From the Contract Database Management System (CDMS) managed by DMPP, DMS provided EPMs with a list of sustainment contracts above $20M expiring in the next 4 years.</a:t>
            </a:r>
          </a:p>
          <a:p>
            <a:r>
              <a:rPr lang="en-CA" altLang="en-US" sz="1000" dirty="0">
                <a:ea typeface="ＭＳ Ｐゴシック" panose="020B0600070205080204" pitchFamily="34" charset="-128"/>
                <a:cs typeface="Calibri" panose="020F0502020204030204" pitchFamily="34" charset="0"/>
              </a:rPr>
              <a:t>	2- EPMs did a file assessment by first identifying for which of these contracts an SBCA is applicable. </a:t>
            </a:r>
          </a:p>
          <a:p>
            <a:r>
              <a:rPr lang="en-CA" altLang="en-US" sz="1000" dirty="0">
                <a:ea typeface="ＭＳ Ｐゴシック" panose="020B0600070205080204" pitchFamily="34" charset="-128"/>
              </a:rPr>
              <a:t>	3- Then, for these new SBCAs, EPMs also identified their scope, schedule constraints and temporary resource requirements. </a:t>
            </a:r>
          </a:p>
          <a:p>
            <a:r>
              <a:rPr lang="en-CA" altLang="en-US" dirty="0">
                <a:ea typeface="ＭＳ Ｐゴシック" panose="020B0600070205080204" pitchFamily="34" charset="-128"/>
                <a:cs typeface="Calibri" panose="020F0502020204030204" pitchFamily="34" charset="0"/>
              </a:rPr>
              <a:t>	4- DMS then consolidated the resource requests, submitted them for inclusion in the L1 business plan.</a:t>
            </a:r>
          </a:p>
          <a:p>
            <a:r>
              <a:rPr lang="en-CA" altLang="en-US" dirty="0">
                <a:ea typeface="ＭＳ Ｐゴシック" panose="020B0600070205080204" pitchFamily="34" charset="-128"/>
                <a:cs typeface="Calibri" panose="020F0502020204030204" pitchFamily="34" charset="0"/>
              </a:rPr>
              <a:t>	Note that, as it turned out, each L1 was limited to 3 resource requests, and this request for SBCA resources didn’t get through. But, at least, we now have better visibility of what’s in the pipeline for SBCAs, which is important for resource planning.</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C) For the 3</a:t>
            </a:r>
            <a:r>
              <a:rPr lang="en-CA" altLang="en-US" baseline="30000" dirty="0">
                <a:ea typeface="ＭＳ Ｐゴシック" panose="020B0600070205080204" pitchFamily="34" charset="-128"/>
              </a:rPr>
              <a:t>rd</a:t>
            </a:r>
            <a:r>
              <a:rPr lang="en-CA" altLang="en-US" dirty="0">
                <a:ea typeface="ＭＳ Ｐゴシック" panose="020B0600070205080204" pitchFamily="34" charset="-128"/>
              </a:rPr>
              <a:t> SBCA trigger category, EPMs will continue to monitor for deficiencies WRT the 4 sustainment principles. e.g. maintenance effectiveness reviews.</a:t>
            </a:r>
          </a:p>
        </p:txBody>
      </p:sp>
      <p:sp>
        <p:nvSpPr>
          <p:cNvPr id="23556" name="Slide Number Placeholder 3">
            <a:extLst>
              <a:ext uri="{FF2B5EF4-FFF2-40B4-BE49-F238E27FC236}">
                <a16:creationId xmlns:a16="http://schemas.microsoft.com/office/drawing/2014/main" id="{726FCF54-18FB-D0A0-44D2-97DDDE8D44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763023-2615-4F83-9DD5-26EBD6ACBEC8}"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E6F3899-C4C3-2698-DDDD-71FD90562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4FA1777-E03A-F0B6-D77B-BA581A253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ea typeface="ＭＳ Ｐゴシック" panose="020B0600070205080204" pitchFamily="34" charset="-128"/>
              </a:rPr>
              <a:t>1- The current SBCA Guide came out in 2018</a:t>
            </a:r>
          </a:p>
          <a:p>
            <a:r>
              <a:rPr lang="en-CA" altLang="en-US">
                <a:ea typeface="ＭＳ Ｐゴシック" panose="020B0600070205080204" pitchFamily="34" charset="-128"/>
              </a:rPr>
              <a:t>a) Governance of the Sustainment Initiative recognized the need to better standardize SBCAs and streamline them by identifying the minimum, mandatory elements of the SBCA process.</a:t>
            </a:r>
          </a:p>
          <a:p>
            <a:r>
              <a:rPr lang="en-CA" altLang="en-US">
                <a:ea typeface="ＭＳ Ｐゴシック" panose="020B0600070205080204" pitchFamily="34" charset="-128"/>
              </a:rPr>
              <a:t>b) This led to a war gaming exercise to go through the entire SBCA process with several key people. This was then the basis for drafting a new SBCA Manual.</a:t>
            </a:r>
          </a:p>
          <a:p>
            <a:r>
              <a:rPr lang="en-CA" altLang="en-US">
                <a:ea typeface="ＭＳ Ｐゴシック" panose="020B0600070205080204" pitchFamily="34" charset="-128"/>
              </a:rPr>
              <a:t>2- Then, we broadened consultations with 2 rounds of DG-level engagements and sought feedback from their divisions: one in March 2023 (up to Ph 1 of the SBCA) and the other one in Aug (on the entire Manual).</a:t>
            </a:r>
          </a:p>
          <a:p>
            <a:pPr eaLnBrk="1" hangingPunct="1"/>
            <a:r>
              <a:rPr lang="en-CA" altLang="en-US">
                <a:ea typeface="ＭＳ Ｐゴシック" panose="020B0600070205080204" pitchFamily="34" charset="-128"/>
              </a:rPr>
              <a:t>3- The Manual is now complete. Tomorrow, we will be asking the Sustainment Initiative Strategic Governance Committee to approve the release of the Manual.</a:t>
            </a:r>
          </a:p>
          <a:p>
            <a:pPr eaLnBrk="1" hangingPunct="1"/>
            <a:r>
              <a:rPr lang="en-CA" altLang="en-US">
                <a:ea typeface="ＭＳ Ｐゴシック" panose="020B0600070205080204" pitchFamily="34" charset="-128"/>
              </a:rPr>
              <a:t>So, we are hoping to publish it soon, in both languages, on GCpedia, accessible to all three departments.</a:t>
            </a:r>
          </a:p>
          <a:p>
            <a:pPr eaLnBrk="1" hangingPunct="1"/>
            <a:r>
              <a:rPr lang="en-CA" altLang="en-US">
                <a:ea typeface="ＭＳ Ｐゴシック" panose="020B0600070205080204" pitchFamily="34" charset="-128"/>
              </a:rPr>
              <a:t>4- Going forward, the SBCA Manual will be updated on an annual basis, with selected updates targeting specific areas.</a:t>
            </a:r>
          </a:p>
          <a:p>
            <a:pPr eaLnBrk="1" hangingPunct="1"/>
            <a:r>
              <a:rPr lang="en-CA" altLang="en-US">
                <a:ea typeface="ＭＳ Ｐゴシック" panose="020B0600070205080204" pitchFamily="34" charset="-128"/>
              </a:rPr>
              <a:t>5- SBCAs that are currently active will not have to rework things to comply with the new SBCA Manual. While we want to take advantage of the improvements of the Manual as much as possible, we don’t want people to have to redo some SBCA activities.</a:t>
            </a:r>
          </a:p>
        </p:txBody>
      </p:sp>
      <p:sp>
        <p:nvSpPr>
          <p:cNvPr id="25604" name="Slide Number Placeholder 3">
            <a:extLst>
              <a:ext uri="{FF2B5EF4-FFF2-40B4-BE49-F238E27FC236}">
                <a16:creationId xmlns:a16="http://schemas.microsoft.com/office/drawing/2014/main" id="{ED0BF41F-0AC7-C61D-CC07-EB32137181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FFBB45-4691-42BC-A075-ED530E4710A9}"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A422459-00BF-D71B-AF6F-BC81CEBC66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0DC8788-72ED-8AF0-A503-C557A37FA5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60904076-B958-D8D8-F0F9-7900BD60BF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1755C8-C4C3-4EC8-9DEC-845F075D1908}"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FF44E9-A91C-B55C-7940-D51E86B6BF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AF9E46A-8C96-3FFA-4C58-401A39A623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ea typeface="ＭＳ Ｐゴシック" panose="020B0600070205080204" pitchFamily="34" charset="-128"/>
              </a:rPr>
              <a:t>I have to say that all the changes from the SBCA Guide to the SBCA Manual that will be highlighted in the next part will be meaningful mostly to the people who are already somewhat familiar with the SBCA process. And, for those of you less familiar with the current process, you won’t be completely lost because we will still walk you through the phases of the process at a high level.</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Let’s start with the main, general changes from the Guide to the Manual:</a:t>
            </a:r>
          </a:p>
          <a:p>
            <a:r>
              <a:rPr lang="en-CA" altLang="en-US" dirty="0">
                <a:ea typeface="ＭＳ Ｐゴシック" panose="020B0600070205080204" pitchFamily="34" charset="-128"/>
              </a:rPr>
              <a:t>1- The SBCA Guide doesn’t specify what parts of the process are mandatory. The Manual clearly specifies that everything contained in Part 2 of the Manual is mandatory (Part 1 providing general, contextual information).</a:t>
            </a:r>
          </a:p>
          <a:p>
            <a:r>
              <a:rPr lang="en-CA" altLang="en-US" dirty="0">
                <a:ea typeface="ＭＳ Ｐゴシック" panose="020B0600070205080204" pitchFamily="34" charset="-128"/>
              </a:rPr>
              <a:t>2- We already talked about the monitoring of triggers and the SBCA file assessment.</a:t>
            </a:r>
          </a:p>
          <a:p>
            <a:r>
              <a:rPr lang="en-CA" altLang="en-US" dirty="0">
                <a:ea typeface="ＭＳ Ｐゴシック" panose="020B0600070205080204" pitchFamily="34" charset="-128"/>
              </a:rPr>
              <a:t>3- We adjusted the list and names of certain elements of the process, like sub-phases, requirement categories and options analyses (which we call OAs).</a:t>
            </a:r>
          </a:p>
          <a:p>
            <a:r>
              <a:rPr lang="en-CA" altLang="en-US" dirty="0">
                <a:ea typeface="ＭＳ Ｐゴシック" panose="020B0600070205080204" pitchFamily="34" charset="-128"/>
              </a:rPr>
              <a:t>4- The scope of the 4th sustainment principle needed to be expanded from strictly focusing on economic benefits to also include socio-economic commitments of our government.</a:t>
            </a:r>
          </a:p>
          <a:p>
            <a:r>
              <a:rPr lang="en-CA" altLang="en-US" dirty="0">
                <a:ea typeface="ＭＳ Ｐゴシック" panose="020B0600070205080204" pitchFamily="34" charset="-128"/>
              </a:rPr>
              <a:t>5- The SBCA process will continue to use the well-established, tri-department Defence Procurement Strategy (DPS) governance structure. In the Manual, we made some adjustments to optimize DPS engagements and also provide flexibility at the same time.</a:t>
            </a:r>
          </a:p>
          <a:p>
            <a:r>
              <a:rPr lang="en-CA" altLang="en-US" dirty="0">
                <a:ea typeface="ＭＳ Ｐゴシック" panose="020B0600070205080204" pitchFamily="34" charset="-128"/>
              </a:rPr>
              <a:t>6- Because we recognized the need to verify certain things internally within DND before going to DPS, a new in-house governance was also introduced in the Manual.</a:t>
            </a:r>
          </a:p>
          <a:p>
            <a:r>
              <a:rPr lang="en-CA" altLang="en-US" dirty="0">
                <a:ea typeface="ＭＳ Ｐゴシック" panose="020B0600070205080204" pitchFamily="34" charset="-128"/>
              </a:rPr>
              <a:t>7- The Manual more clearly indicates how the SBCA process directly contributes to the procurement process. The connections are more explicit.</a:t>
            </a:r>
          </a:p>
          <a:p>
            <a:r>
              <a:rPr lang="en-CA" altLang="en-US" dirty="0">
                <a:ea typeface="ＭＳ Ｐゴシック" panose="020B0600070205080204" pitchFamily="34" charset="-128"/>
              </a:rPr>
              <a:t>8- Also more explicit in the Manual is the importance of complying with existing policies. To this end, we identified specific activities to ensure compliance. Having said this, we recognize the need to work with policy folks in DGMSSC in the next year to further optimize that aspect.</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The SBCA Manual is not a revolution but an evolution of the Guide. The SBCA process is fundamentally the same. But the Manual adds some refinements around it.</a:t>
            </a:r>
          </a:p>
          <a:p>
            <a:r>
              <a:rPr lang="en-CA" altLang="en-US" dirty="0">
                <a:ea typeface="ＭＳ Ｐゴシック" panose="020B0600070205080204" pitchFamily="34" charset="-128"/>
              </a:rPr>
              <a:t>Also, the Manual upholds the same directing principles as before:</a:t>
            </a:r>
          </a:p>
          <a:p>
            <a:pPr lvl="1" eaLnBrk="1" hangingPunct="1"/>
            <a:r>
              <a:rPr lang="en-CA" altLang="en-US" dirty="0">
                <a:ea typeface="ＭＳ Ｐゴシック" panose="020B0600070205080204" pitchFamily="34" charset="-128"/>
              </a:rPr>
              <a:t>A tailored sustainment solution</a:t>
            </a:r>
          </a:p>
          <a:p>
            <a:pPr lvl="1" eaLnBrk="1" hangingPunct="1"/>
            <a:r>
              <a:rPr lang="en-CA" altLang="en-US" dirty="0">
                <a:ea typeface="ＭＳ Ｐゴシック" panose="020B0600070205080204" pitchFamily="34" charset="-128"/>
              </a:rPr>
              <a:t>Continuous DND-PSPC-ISED collaboration</a:t>
            </a:r>
          </a:p>
          <a:p>
            <a:pPr lvl="1" eaLnBrk="1" hangingPunct="1"/>
            <a:r>
              <a:rPr lang="en-CA" altLang="en-US" dirty="0">
                <a:ea typeface="ＭＳ Ｐゴシック" panose="020B0600070205080204" pitchFamily="34" charset="-128"/>
              </a:rPr>
              <a:t>The SBCA assisting in achieving departmental results</a:t>
            </a:r>
          </a:p>
          <a:p>
            <a:pPr lvl="1" eaLnBrk="1" hangingPunct="1"/>
            <a:r>
              <a:rPr lang="en-CA" altLang="en-US" dirty="0">
                <a:ea typeface="ＭＳ Ｐゴシック" panose="020B0600070205080204" pitchFamily="34" charset="-128"/>
              </a:rPr>
              <a:t>Early industry engagement</a:t>
            </a:r>
          </a:p>
          <a:p>
            <a:pPr lvl="1" eaLnBrk="1" hangingPunct="1"/>
            <a:r>
              <a:rPr lang="en-CA" altLang="en-US" dirty="0">
                <a:ea typeface="ＭＳ Ｐゴシック" panose="020B0600070205080204" pitchFamily="34" charset="-128"/>
              </a:rPr>
              <a:t>Rigor, critical thinking</a:t>
            </a:r>
          </a:p>
          <a:p>
            <a:pPr lvl="1" eaLnBrk="1" hangingPunct="1"/>
            <a:r>
              <a:rPr lang="en-CA" altLang="en-US" dirty="0">
                <a:ea typeface="ＭＳ Ｐゴシック" panose="020B0600070205080204" pitchFamily="34" charset="-128"/>
              </a:rPr>
              <a:t>Innovation, a wide option space</a:t>
            </a:r>
          </a:p>
          <a:p>
            <a:pPr lvl="1" eaLnBrk="1" hangingPunct="1"/>
            <a:r>
              <a:rPr lang="en-CA" altLang="en-US" dirty="0">
                <a:ea typeface="ＭＳ Ｐゴシック" panose="020B0600070205080204" pitchFamily="34" charset="-128"/>
              </a:rPr>
              <a:t>Compliance with existing policy</a:t>
            </a:r>
          </a:p>
          <a:p>
            <a:pPr lvl="1" eaLnBrk="1" hangingPunct="1"/>
            <a:r>
              <a:rPr lang="en-CA" altLang="en-US" dirty="0">
                <a:ea typeface="ＭＳ Ｐゴシック" panose="020B0600070205080204" pitchFamily="34" charset="-128"/>
              </a:rPr>
              <a:t>Solid performance management frameworks (PMFs) for contracts (when applicable)</a:t>
            </a:r>
          </a:p>
        </p:txBody>
      </p:sp>
      <p:sp>
        <p:nvSpPr>
          <p:cNvPr id="27652" name="Slide Number Placeholder 3">
            <a:extLst>
              <a:ext uri="{FF2B5EF4-FFF2-40B4-BE49-F238E27FC236}">
                <a16:creationId xmlns:a16="http://schemas.microsoft.com/office/drawing/2014/main" id="{659BC450-124E-1550-AD8A-90BFC8E30C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FCC5D9-C2D8-4586-BC83-6B42995DD939}"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095DAD6-69C5-231D-C52C-9D2931D3CB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DD95BB3-42AE-5734-45D6-C66A5E5451AD}"/>
              </a:ext>
            </a:extLst>
          </p:cNvPr>
          <p:cNvSpPr>
            <a:spLocks noGrp="1"/>
          </p:cNvSpPr>
          <p:nvPr>
            <p:ph type="body" idx="1"/>
          </p:nvPr>
        </p:nvSpPr>
        <p:spPr/>
        <p:txBody>
          <a:bodyPr/>
          <a:lstStyle/>
          <a:p>
            <a:pPr>
              <a:defRPr/>
            </a:pPr>
            <a:r>
              <a:rPr lang="en-CA" dirty="0"/>
              <a:t>This slide summarizes the SBCA process. I will then present a slide for each sub-phase of the process.</a:t>
            </a:r>
          </a:p>
          <a:p>
            <a:pPr marL="171450" indent="-171450">
              <a:buFontTx/>
              <a:buChar char="-"/>
              <a:defRPr/>
            </a:pPr>
            <a:r>
              <a:rPr lang="en-CA" dirty="0"/>
              <a:t>The SBCA process has 2 phases, with 3 sub-phases each. The SBCA Guide refers to a 3</a:t>
            </a:r>
            <a:r>
              <a:rPr lang="en-CA" baseline="30000" dirty="0"/>
              <a:t>rd</a:t>
            </a:r>
            <a:r>
              <a:rPr lang="en-CA" dirty="0"/>
              <a:t> phase, which we removed from the formal process because it has to do with the ongoing monitoring of the sustainment solution that must be done between formal SBCAs.</a:t>
            </a:r>
          </a:p>
          <a:p>
            <a:pPr marL="171450" indent="-171450">
              <a:buFontTx/>
              <a:buChar char="-"/>
              <a:defRPr/>
            </a:pPr>
            <a:r>
              <a:rPr lang="en-CA" dirty="0"/>
              <a:t>In Phase 1, a plan is developed to kick off the SBCA, then CAF operational requirements are defined, followed by sustainment requirements and enterprise outcomes. Then, SBCA teams identify gaps against sustainment requirements, and recommend a course of action for Phase 2. </a:t>
            </a:r>
          </a:p>
          <a:p>
            <a:pPr marL="171450" indent="-171450">
              <a:buFontTx/>
              <a:buChar char="-"/>
              <a:defRPr/>
            </a:pPr>
            <a:r>
              <a:rPr lang="en-CA" dirty="0"/>
              <a:t>Phase 2 is where the sustainment solution is gradually developed, going from a strategy to a solution framework and then to solution details. </a:t>
            </a:r>
          </a:p>
          <a:p>
            <a:pPr marL="171450" indent="-171450">
              <a:buFontTx/>
              <a:buChar char="-"/>
              <a:defRPr/>
            </a:pPr>
            <a:r>
              <a:rPr lang="en-CA" dirty="0"/>
              <a:t>In parallel with the DPS governance that will continue to apply, the green dots on the diagram represent the new in-house governance, the details of which will need to be fleshed out in the next year.</a:t>
            </a:r>
          </a:p>
        </p:txBody>
      </p:sp>
      <p:sp>
        <p:nvSpPr>
          <p:cNvPr id="29700" name="Slide Number Placeholder 3">
            <a:extLst>
              <a:ext uri="{FF2B5EF4-FFF2-40B4-BE49-F238E27FC236}">
                <a16:creationId xmlns:a16="http://schemas.microsoft.com/office/drawing/2014/main" id="{DFD4AD6A-91F7-68EF-B1FB-52BDD3F121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AC9FB6-42C8-47A7-81FE-A4E1F6200122}"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0C8C10C-437E-CFE5-6412-2BFEBC2DB7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CC4FBAC-ECC5-5E0E-2CD2-4151D9D3ED06}"/>
              </a:ext>
            </a:extLst>
          </p:cNvPr>
          <p:cNvSpPr>
            <a:spLocks noGrp="1"/>
          </p:cNvSpPr>
          <p:nvPr>
            <p:ph type="body" idx="1"/>
          </p:nvPr>
        </p:nvSpPr>
        <p:spPr/>
        <p:txBody>
          <a:bodyPr/>
          <a:lstStyle/>
          <a:p>
            <a:pPr>
              <a:defRPr/>
            </a:pPr>
            <a:r>
              <a:rPr lang="en-CA" dirty="0"/>
              <a:t>With this slide and the next ones, I will walk you through the process and highlight the areas that have changed from the SBCA Guide to the Manual.</a:t>
            </a:r>
          </a:p>
          <a:p>
            <a:pPr>
              <a:defRPr/>
            </a:pPr>
            <a:r>
              <a:rPr lang="en-CA" dirty="0"/>
              <a:t>On these slides:</a:t>
            </a:r>
          </a:p>
          <a:p>
            <a:pPr marL="171450" indent="-171450">
              <a:buFontTx/>
              <a:buChar char="-"/>
              <a:defRPr/>
            </a:pPr>
            <a:r>
              <a:rPr lang="en-CA" dirty="0"/>
              <a:t>the left-hand side describes the main changes in each sub-phase.</a:t>
            </a:r>
          </a:p>
          <a:p>
            <a:pPr marL="171450" indent="-171450">
              <a:buFontTx/>
              <a:buChar char="-"/>
              <a:defRPr/>
            </a:pPr>
            <a:r>
              <a:rPr lang="en-CA" dirty="0"/>
              <a:t>the right-hand side lists the activities of the sub-phase.  Red fonts will indicate a change to these activities.</a:t>
            </a:r>
          </a:p>
          <a:p>
            <a:pPr marL="171450" indent="-171450">
              <a:buFontTx/>
              <a:buChar char="-"/>
              <a:defRPr/>
            </a:pPr>
            <a:endParaRPr lang="en-CA" dirty="0"/>
          </a:p>
          <a:p>
            <a:pPr>
              <a:defRPr/>
            </a:pPr>
            <a:r>
              <a:rPr lang="en-CA" dirty="0"/>
              <a:t>Phase 1A gets the SBCA started by establishing all the required parameters (such as scope, resources and schedule) and conducting a formal kick-off meeting with the responsible director of each department.</a:t>
            </a:r>
          </a:p>
          <a:p>
            <a:pPr>
              <a:defRPr/>
            </a:pPr>
            <a:r>
              <a:rPr lang="en-CA" dirty="0"/>
              <a:t>In Phase 1A, there are no significant changes from the SBCA Guide as such.</a:t>
            </a:r>
          </a:p>
          <a:p>
            <a:pPr>
              <a:defRPr/>
            </a:pPr>
            <a:r>
              <a:rPr lang="en-CA" dirty="0"/>
              <a:t>The changes mentioned earlier (namely the monitoring of SBCA triggers and the file assessment) are pre-SBCA activities.</a:t>
            </a:r>
          </a:p>
        </p:txBody>
      </p:sp>
      <p:sp>
        <p:nvSpPr>
          <p:cNvPr id="31748" name="Slide Number Placeholder 3">
            <a:extLst>
              <a:ext uri="{FF2B5EF4-FFF2-40B4-BE49-F238E27FC236}">
                <a16:creationId xmlns:a16="http://schemas.microsoft.com/office/drawing/2014/main" id="{93B2D514-78EA-BAC9-2FB9-3137F18D6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10C181-7DE5-4699-99FB-DB406766A07C}"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00E1CE5-F725-0E8C-ADF7-DC46CF82D6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DBFBF44-0A5C-EE3B-E18D-21C898AE95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ea typeface="ＭＳ Ｐゴシック" panose="020B0600070205080204" pitchFamily="34" charset="-128"/>
              </a:rPr>
              <a:t>The outcome of Phase 1B is a set of well defined sustainment requirements and enterprise outcomes.</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There are 4 main changes in this phase:</a:t>
            </a:r>
          </a:p>
          <a:p>
            <a:r>
              <a:rPr lang="en-CA" altLang="en-US" dirty="0">
                <a:ea typeface="ＭＳ Ｐゴシック" panose="020B0600070205080204" pitchFamily="34" charset="-128"/>
              </a:rPr>
              <a:t>1- Experience suggested that two new CAF requirement categories were required (resilience and scalability); they were added.</a:t>
            </a:r>
          </a:p>
          <a:p>
            <a:r>
              <a:rPr lang="en-CA" altLang="en-US" dirty="0">
                <a:ea typeface="ＭＳ Ｐゴシック" panose="020B0600070205080204" pitchFamily="34" charset="-128"/>
              </a:rPr>
              <a:t>2- In accordance with the expanded scope of the 4</a:t>
            </a:r>
            <a:r>
              <a:rPr lang="en-CA" altLang="en-US" baseline="30000" dirty="0">
                <a:ea typeface="ＭＳ Ｐゴシック" panose="020B0600070205080204" pitchFamily="34" charset="-128"/>
              </a:rPr>
              <a:t>th</a:t>
            </a:r>
            <a:r>
              <a:rPr lang="en-CA" altLang="en-US" dirty="0">
                <a:ea typeface="ＭＳ Ｐゴシック" panose="020B0600070205080204" pitchFamily="34" charset="-128"/>
              </a:rPr>
              <a:t> principle, we replaced the former requirement categories by a new set, which includes indigenous procurement, green procurement and social procurement.</a:t>
            </a:r>
          </a:p>
          <a:p>
            <a:r>
              <a:rPr lang="en-CA" altLang="en-US" dirty="0">
                <a:ea typeface="ＭＳ Ｐゴシック" panose="020B0600070205080204" pitchFamily="34" charset="-128"/>
              </a:rPr>
              <a:t>3- Although many SBCA teams have already been doing this, we formalized the need to define sustainment enterprise outcomes.</a:t>
            </a:r>
          </a:p>
          <a:p>
            <a:r>
              <a:rPr lang="en-CA" altLang="en-US" dirty="0">
                <a:ea typeface="ＭＳ Ｐゴシック" panose="020B0600070205080204" pitchFamily="34" charset="-128"/>
              </a:rPr>
              <a:t>4- Another recognized need is to collect as much data as possible in relation to the equipment, to support Phase 1B and subsequent SBCA activities.</a:t>
            </a:r>
          </a:p>
          <a:p>
            <a:endParaRPr lang="en-CA" altLang="en-US" dirty="0">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35227A75-DBDE-5E25-08E4-3D2017BD1E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C64EEC-2DFC-42AE-A52B-1F70767E45C7}"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3D53545-513C-9A2D-BC0F-64575994D9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3C3F10D-8509-8CC3-D42E-377A07315332}"/>
              </a:ext>
            </a:extLst>
          </p:cNvPr>
          <p:cNvSpPr>
            <a:spLocks noGrp="1"/>
          </p:cNvSpPr>
          <p:nvPr>
            <p:ph type="body" idx="1"/>
          </p:nvPr>
        </p:nvSpPr>
        <p:spPr/>
        <p:txBody>
          <a:bodyPr/>
          <a:lstStyle/>
          <a:p>
            <a:pPr>
              <a:defRPr/>
            </a:pPr>
            <a:r>
              <a:rPr lang="en-CA" dirty="0"/>
              <a:t>In Phase 1C, SBCA teams first identify gaps between the newly defined requirements and the current sustainment solution. Then, these gaps are analyzed to determine the severity of their impact on the sustainment enterprise. This impact assessment has become a common practice, but the SBCA Guide doesn’t specify it. So, in the Manual, we are simply formalizing it. </a:t>
            </a:r>
          </a:p>
          <a:p>
            <a:pPr>
              <a:defRPr/>
            </a:pPr>
            <a:r>
              <a:rPr lang="en-CA" dirty="0"/>
              <a:t>Analyzing the impact of the gaps serves a dual purpose:</a:t>
            </a:r>
          </a:p>
          <a:p>
            <a:pPr marL="171450" indent="-171450">
              <a:buFont typeface="Arial" panose="020B0604020202020204" pitchFamily="34" charset="0"/>
              <a:buChar char="•"/>
              <a:defRPr/>
            </a:pPr>
            <a:r>
              <a:rPr lang="en-CA" dirty="0"/>
              <a:t>First, it </a:t>
            </a:r>
            <a:r>
              <a:rPr lang="en-CA" dirty="0">
                <a:ea typeface="Times New Roman" panose="02020603050405020304" pitchFamily="18" charset="0"/>
                <a:cs typeface="Times New Roman" panose="02020603050405020304" pitchFamily="18" charset="0"/>
              </a:rPr>
              <a:t>prioritizes what gaps mostly need to be tackled and addressed in Phase 2.</a:t>
            </a:r>
          </a:p>
          <a:p>
            <a:pPr marL="171450" indent="-171450">
              <a:buFont typeface="Arial" panose="020B0604020202020204" pitchFamily="34" charset="0"/>
              <a:buChar char="•"/>
              <a:defRPr/>
            </a:pPr>
            <a:r>
              <a:rPr lang="en-CA" dirty="0">
                <a:cs typeface="Times New Roman" panose="02020603050405020304" pitchFamily="18" charset="0"/>
              </a:rPr>
              <a:t>The second purpose is to help EPMs decide where they will use their limited resources. At this stage, at the end of Phase 1, and based on the severity of the impact of the gaps, </a:t>
            </a:r>
            <a:r>
              <a:rPr lang="en-CA" dirty="0"/>
              <a:t>SBCA teams need to make a recommendation to either:</a:t>
            </a:r>
          </a:p>
          <a:p>
            <a:pPr marL="800100" lvl="1" indent="-342900">
              <a:buFont typeface="+mj-lt"/>
              <a:buAutoNum type="alphaLcParenR"/>
              <a:defRPr/>
            </a:pPr>
            <a:r>
              <a:rPr lang="en-CA" dirty="0">
                <a:solidFill>
                  <a:srgbClr val="000000"/>
                </a:solidFill>
                <a:ea typeface="Times New Roman" panose="02020603050405020304" pitchFamily="18" charset="0"/>
              </a:rPr>
              <a:t>Continue with their existing sustainment solution, without doing an SBCA Phase 2 options analysis; </a:t>
            </a:r>
            <a:endParaRPr lang="en-CA" dirty="0">
              <a:solidFill>
                <a:srgbClr val="000000"/>
              </a:solidFill>
              <a:latin typeface="Times New Roman" panose="02020603050405020304" pitchFamily="18" charset="0"/>
              <a:ea typeface="Calibri" panose="020F0502020204030204" pitchFamily="34" charset="0"/>
            </a:endParaRPr>
          </a:p>
          <a:p>
            <a:pPr marL="800100" lvl="1" indent="-342900">
              <a:buFont typeface="+mj-lt"/>
              <a:buAutoNum type="alphaLcParenR"/>
              <a:defRPr/>
            </a:pPr>
            <a:r>
              <a:rPr lang="en-CA" dirty="0">
                <a:solidFill>
                  <a:srgbClr val="000000"/>
                </a:solidFill>
                <a:ea typeface="Times New Roman" panose="02020603050405020304" pitchFamily="18" charset="0"/>
              </a:rPr>
              <a:t>Modify key aspects of the existing sustainment solution per the gap analysis, through a tailored options analysis (so, a reduced Phase 2). This is a new option that is not covered in the current SBCA Guide; or </a:t>
            </a:r>
            <a:endParaRPr lang="en-CA" dirty="0">
              <a:solidFill>
                <a:srgbClr val="000000"/>
              </a:solidFill>
              <a:latin typeface="Times New Roman" panose="02020603050405020304" pitchFamily="18" charset="0"/>
              <a:ea typeface="Calibri" panose="020F0502020204030204" pitchFamily="34" charset="0"/>
            </a:endParaRPr>
          </a:p>
          <a:p>
            <a:pPr marL="800100" lvl="1" indent="-342900">
              <a:buFont typeface="+mj-lt"/>
              <a:buAutoNum type="alphaLcParenR"/>
              <a:defRPr/>
            </a:pPr>
            <a:r>
              <a:rPr lang="en-CA" dirty="0">
                <a:solidFill>
                  <a:srgbClr val="000000"/>
                </a:solidFill>
                <a:ea typeface="Times New Roman" panose="02020603050405020304" pitchFamily="18" charset="0"/>
              </a:rPr>
              <a:t>Replace the existing sustainment solution with a new solution via a fulsome business case analysis.</a:t>
            </a:r>
          </a:p>
          <a:p>
            <a:pPr>
              <a:defRPr/>
            </a:pPr>
            <a:endParaRPr lang="en-CA" dirty="0"/>
          </a:p>
          <a:p>
            <a:pPr>
              <a:defRPr/>
            </a:pPr>
            <a:r>
              <a:rPr lang="en-CA" dirty="0"/>
              <a:t>The</a:t>
            </a:r>
            <a:r>
              <a:rPr lang="en-CA" b="1" dirty="0"/>
              <a:t> </a:t>
            </a:r>
            <a:r>
              <a:rPr lang="en-CA" dirty="0"/>
              <a:t>recommendation of doing a tailored options analysis in Phase 2 must be justified to governance by explaining that the severity of not fulfilling certain sustainment requirements is low enough to be acceptable. In the case of new equipment being acquired, SBCAs are required to fully develop their sustainment solution through a complete Phase 2.</a:t>
            </a:r>
          </a:p>
        </p:txBody>
      </p:sp>
      <p:sp>
        <p:nvSpPr>
          <p:cNvPr id="35844" name="Slide Number Placeholder 3">
            <a:extLst>
              <a:ext uri="{FF2B5EF4-FFF2-40B4-BE49-F238E27FC236}">
                <a16:creationId xmlns:a16="http://schemas.microsoft.com/office/drawing/2014/main" id="{C6C9B152-745A-C08B-45FD-C13AF85C54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37AC78-2C43-4967-8D18-202298607373}"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DC1858B-160E-5554-06FF-486DC63013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30C7D822-E6AB-F816-3E9B-36758FF8C5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ea typeface="ＭＳ Ｐゴシック" panose="020B0600070205080204" pitchFamily="34" charset="-128"/>
              </a:rPr>
              <a:t>Before going into each sub-phase of Phase 2, let me point out a couple of general changes in Phase 2, from the Guide to the Manual:</a:t>
            </a:r>
          </a:p>
          <a:p>
            <a:r>
              <a:rPr lang="en-CA" altLang="en-US" dirty="0">
                <a:ea typeface="ＭＳ Ｐゴシック" panose="020B0600070205080204" pitchFamily="34" charset="-128"/>
              </a:rPr>
              <a:t>The structure and names have changed in Phase 2:</a:t>
            </a:r>
          </a:p>
          <a:p>
            <a:r>
              <a:rPr lang="en-CA" altLang="en-US" dirty="0">
                <a:ea typeface="ＭＳ Ｐゴシック" panose="020B0600070205080204" pitchFamily="34" charset="-128"/>
              </a:rPr>
              <a:t>	a) The previous Phase 2A becomes the new Phases 2A and 2B and the previous Phase 2B becomes Phase 2C.</a:t>
            </a:r>
          </a:p>
          <a:p>
            <a:r>
              <a:rPr lang="en-CA" altLang="en-US" dirty="0">
                <a:ea typeface="ＭＳ Ｐゴシック" panose="020B0600070205080204" pitchFamily="34" charset="-128"/>
              </a:rPr>
              <a:t>	b) And the names of the sub-phases have changed. Initial, intermediate and final options analyses (or OAs) become the sustainment strategy, the solution framework and the solution details.</a:t>
            </a:r>
          </a:p>
          <a:p>
            <a:endParaRPr lang="en-CA" altLang="en-US" dirty="0">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B132B1A7-B6D8-C146-71F6-E0D563690D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0346CE-876B-4408-97C0-B5B10E93A55D}"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E006DC5-FA40-0AAB-35AA-06F23716ED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A1206AF-66AF-6A2E-DE08-41F95726BF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ea typeface="ＭＳ Ｐゴシック" panose="020B0600070205080204" pitchFamily="34" charset="-128"/>
              </a:rPr>
              <a:t>Phase 2A is where SBCA teams define the sustainment strategy and the procurement strategy.</a:t>
            </a:r>
          </a:p>
          <a:p>
            <a:r>
              <a:rPr lang="en-CA" altLang="en-US">
                <a:ea typeface="ＭＳ Ｐゴシック" panose="020B0600070205080204" pitchFamily="34" charset="-128"/>
              </a:rPr>
              <a:t>The first OA that is done divides all activities required to sustain that enterprise into the 3 streams mentioned earlier - so, what’s going to go commercial, in-house and to other governments. Based on that division of enterprise scope, the rest of Phase 2 then separately tackles OAs for each of these 3 streams.</a:t>
            </a:r>
          </a:p>
          <a:p>
            <a:endParaRPr lang="en-CA" altLang="en-US">
              <a:ea typeface="ＭＳ Ｐゴシック" panose="020B0600070205080204" pitchFamily="34" charset="-128"/>
            </a:endParaRPr>
          </a:p>
          <a:p>
            <a:r>
              <a:rPr lang="en-CA" altLang="en-US">
                <a:ea typeface="ＭＳ Ｐゴシック" panose="020B0600070205080204" pitchFamily="34" charset="-128"/>
              </a:rPr>
              <a:t>What are the changes from the SBCA Guide?</a:t>
            </a:r>
          </a:p>
          <a:p>
            <a:r>
              <a:rPr lang="en-CA" altLang="en-US">
                <a:ea typeface="ＭＳ Ｐゴシック" panose="020B0600070205080204" pitchFamily="34" charset="-128"/>
              </a:rPr>
              <a:t>1- First, for each Phase 2 sub-phase, you will see a lot of red on the right. That’s because all the individual OAs that are now listed in the Manual for the in the in-house and other government streams of the sustainment enterprise were not specifically identified in the SBCA Guide.</a:t>
            </a:r>
          </a:p>
          <a:p>
            <a:r>
              <a:rPr lang="en-CA" altLang="en-US">
                <a:ea typeface="ＭＳ Ｐゴシック" panose="020B0600070205080204" pitchFamily="34" charset="-128"/>
              </a:rPr>
              <a:t>2- The name of the sub-phase changed from ‘initial OAs’ to ‘sustainment strategy’.</a:t>
            </a:r>
          </a:p>
        </p:txBody>
      </p:sp>
      <p:sp>
        <p:nvSpPr>
          <p:cNvPr id="39940" name="Slide Number Placeholder 3">
            <a:extLst>
              <a:ext uri="{FF2B5EF4-FFF2-40B4-BE49-F238E27FC236}">
                <a16:creationId xmlns:a16="http://schemas.microsoft.com/office/drawing/2014/main" id="{869E8BFA-9E41-E811-439A-E78472DD39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C62924-9004-4FCC-9154-9936A90D369E}"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96AB76C-3F6C-79AC-ABF3-188124DD7A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5FDBE5A-80F7-2035-8A00-3F5B89AFCB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ea typeface="ＭＳ Ｐゴシック" panose="020B0600070205080204" pitchFamily="34" charset="-128"/>
              </a:rPr>
              <a:t>Phase 2B is where the sustainment solution starts to take shape. At the end of this sub-phase, the desired outcome is a sustainment solution framework that will be all fleshed out with the required details in Phase 2C.</a:t>
            </a:r>
          </a:p>
          <a:p>
            <a:endParaRPr lang="en-CA" altLang="en-US">
              <a:ea typeface="ＭＳ Ｐゴシック" panose="020B0600070205080204" pitchFamily="34" charset="-128"/>
            </a:endParaRPr>
          </a:p>
          <a:p>
            <a:r>
              <a:rPr lang="en-CA" altLang="en-US">
                <a:ea typeface="ＭＳ Ｐゴシック" panose="020B0600070205080204" pitchFamily="34" charset="-128"/>
              </a:rPr>
              <a:t>For changes from the SBCA Guide:</a:t>
            </a:r>
          </a:p>
          <a:p>
            <a:r>
              <a:rPr lang="en-CA" altLang="en-US">
                <a:ea typeface="ＭＳ Ｐゴシック" panose="020B0600070205080204" pitchFamily="34" charset="-128"/>
              </a:rPr>
              <a:t>1- Again, the name of the sub-phase changed from ‘intermediate OAs’ to ‘sustainment solution framework’.</a:t>
            </a:r>
          </a:p>
          <a:p>
            <a:r>
              <a:rPr lang="en-CA" altLang="en-US">
                <a:ea typeface="ＭＳ Ｐゴシック" panose="020B0600070205080204" pitchFamily="34" charset="-128"/>
              </a:rPr>
              <a:t>2- Based on experience, a few OAs needed to be split, with a Part 1 in Phase 2B and a Part 2 in Phase 2C.</a:t>
            </a:r>
          </a:p>
          <a:p>
            <a:r>
              <a:rPr lang="en-CA" altLang="en-US">
                <a:ea typeface="ＭＳ Ｐゴシック" panose="020B0600070205080204" pitchFamily="34" charset="-128"/>
              </a:rPr>
              <a:t>3- After Phase 2B commercial OAs are completed, we formalized the need to have a cost estimate of the contracted component of the sustainment solution. And the need to assess affordability.</a:t>
            </a:r>
          </a:p>
          <a:p>
            <a:r>
              <a:rPr lang="en-CA" altLang="en-US">
                <a:ea typeface="ＭＳ Ｐゴシック" panose="020B0600070205080204" pitchFamily="34" charset="-128"/>
              </a:rPr>
              <a:t>4- Another change affecting contracted aspects is that the Manual clarified how Phases 2B and 2C OAs each contribute to writing specific portions of the Request for Proposal (RFP).</a:t>
            </a:r>
          </a:p>
        </p:txBody>
      </p:sp>
      <p:sp>
        <p:nvSpPr>
          <p:cNvPr id="41988" name="Slide Number Placeholder 3">
            <a:extLst>
              <a:ext uri="{FF2B5EF4-FFF2-40B4-BE49-F238E27FC236}">
                <a16:creationId xmlns:a16="http://schemas.microsoft.com/office/drawing/2014/main" id="{29CDD5B4-EC81-9EFE-FBE0-59F31A286C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4E72B9-960F-41C5-AD98-3E3BFE97F6EE}"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7CCA9A6-72A8-A143-187F-25D40033FF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9B26E54-41AF-6A8B-9C3C-32BEC73AF403}"/>
              </a:ext>
            </a:extLst>
          </p:cNvPr>
          <p:cNvSpPr>
            <a:spLocks noGrp="1"/>
          </p:cNvSpPr>
          <p:nvPr>
            <p:ph type="body" idx="1"/>
          </p:nvPr>
        </p:nvSpPr>
        <p:spPr/>
        <p:txBody>
          <a:bodyPr/>
          <a:lstStyle/>
          <a:p>
            <a:pPr>
              <a:defRPr/>
            </a:pPr>
            <a:r>
              <a:rPr lang="en-CA" dirty="0"/>
              <a:t>In Phase 2C, SBCA teams define the details of the sustainment solution and verify that the resulting sustainment solution does in fact address all the gaps of the existing solution that needed to be addressed. The final outcome of Phase 2C is to develop the required sustainment arrangement documents for the 3 enterprise streams:</a:t>
            </a:r>
          </a:p>
          <a:p>
            <a:pPr marL="171450" indent="-171450">
              <a:buFont typeface="Arial" panose="020B0604020202020204" pitchFamily="34" charset="0"/>
              <a:buChar char="•"/>
              <a:defRPr/>
            </a:pPr>
            <a:r>
              <a:rPr lang="en-CA" dirty="0"/>
              <a:t>For the commercial stream: we’re looking at bid solicitation documents;</a:t>
            </a:r>
          </a:p>
          <a:p>
            <a:pPr marL="171450" indent="-171450">
              <a:buFont typeface="Arial" panose="020B0604020202020204" pitchFamily="34" charset="0"/>
              <a:buChar char="•"/>
              <a:defRPr/>
            </a:pPr>
            <a:r>
              <a:rPr lang="en-CA" dirty="0"/>
              <a:t>For the in-house stream: it’s memorandums of understanding or service level agreements (</a:t>
            </a:r>
            <a:r>
              <a:rPr lang="en-CA" dirty="0" err="1"/>
              <a:t>MoUs</a:t>
            </a:r>
            <a:r>
              <a:rPr lang="en-CA" dirty="0"/>
              <a:t> or SLAs); and</a:t>
            </a:r>
          </a:p>
          <a:p>
            <a:pPr marL="171450" indent="-171450">
              <a:buFont typeface="Arial" panose="020B0604020202020204" pitchFamily="34" charset="0"/>
              <a:buChar char="•"/>
              <a:defRPr/>
            </a:pPr>
            <a:r>
              <a:rPr lang="en-CA" dirty="0"/>
              <a:t>For the other government stream (typically for Foreign Military Sales cases with the US): it’s normally a Letter of Request to the US government.</a:t>
            </a:r>
          </a:p>
          <a:p>
            <a:pPr>
              <a:buFont typeface="Arial" panose="020B0604020202020204" pitchFamily="34" charset="0"/>
              <a:buNone/>
              <a:defRPr/>
            </a:pPr>
            <a:endParaRPr lang="en-CA" dirty="0"/>
          </a:p>
          <a:p>
            <a:pPr>
              <a:buFont typeface="Arial" panose="020B0604020202020204" pitchFamily="34" charset="0"/>
              <a:buNone/>
              <a:defRPr/>
            </a:pPr>
            <a:r>
              <a:rPr lang="en-CA" sz="1800" dirty="0">
                <a:ea typeface="Calibri" panose="020F0502020204030204" pitchFamily="34" charset="0"/>
                <a:cs typeface="Times New Roman" panose="02020603050405020304" pitchFamily="18" charset="0"/>
              </a:rPr>
              <a:t>Now, about the changes in Phase 2C:</a:t>
            </a:r>
          </a:p>
          <a:p>
            <a:pPr>
              <a:buFont typeface="Arial" panose="020B0604020202020204" pitchFamily="34" charset="0"/>
              <a:buNone/>
              <a:defRPr/>
            </a:pPr>
            <a:r>
              <a:rPr lang="en-CA" sz="1800" dirty="0">
                <a:ea typeface="Calibri" panose="020F0502020204030204" pitchFamily="34" charset="0"/>
                <a:cs typeface="Times New Roman" panose="02020603050405020304" pitchFamily="18" charset="0"/>
              </a:rPr>
              <a:t>1- For the name of the sub-phase: ‘Final OAs’ became ‘sustainment solution details’.</a:t>
            </a:r>
          </a:p>
          <a:p>
            <a:pPr>
              <a:buFont typeface="Arial" panose="020B0604020202020204" pitchFamily="34" charset="0"/>
              <a:buNone/>
              <a:defRPr/>
            </a:pPr>
            <a:r>
              <a:rPr lang="en-CA" sz="1800" dirty="0">
                <a:ea typeface="Calibri" panose="020F0502020204030204" pitchFamily="34" charset="0"/>
                <a:cs typeface="Times New Roman" panose="02020603050405020304" pitchFamily="18" charset="0"/>
              </a:rPr>
              <a:t>2- Again, some OAs are split into two parts, between Phases 2B and 2C.</a:t>
            </a:r>
          </a:p>
          <a:p>
            <a:pPr>
              <a:buFont typeface="Arial" panose="020B0604020202020204" pitchFamily="34" charset="0"/>
              <a:buNone/>
              <a:defRPr/>
            </a:pPr>
            <a:r>
              <a:rPr lang="en-CA" sz="1800" dirty="0">
                <a:ea typeface="Calibri" panose="020F0502020204030204" pitchFamily="34" charset="0"/>
                <a:cs typeface="Times New Roman" panose="02020603050405020304" pitchFamily="18" charset="0"/>
              </a:rPr>
              <a:t>3- We added the need to demonstrate alignment of the sustainment solution with the sustainment requirements and outcomes defined in Phase 1, and also demonstrate that gaps are properly addressed by the sustainment solution.</a:t>
            </a:r>
          </a:p>
          <a:p>
            <a:pPr>
              <a:buFont typeface="Arial" panose="020B0604020202020204" pitchFamily="34" charset="0"/>
              <a:buNone/>
              <a:defRPr/>
            </a:pPr>
            <a:endParaRPr lang="en-CA" dirty="0"/>
          </a:p>
        </p:txBody>
      </p:sp>
      <p:sp>
        <p:nvSpPr>
          <p:cNvPr id="44036" name="Slide Number Placeholder 3">
            <a:extLst>
              <a:ext uri="{FF2B5EF4-FFF2-40B4-BE49-F238E27FC236}">
                <a16:creationId xmlns:a16="http://schemas.microsoft.com/office/drawing/2014/main" id="{0F9A322D-F327-03B9-6465-24588BDCB9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ACF2B0-4BC1-4ED0-823E-C22414087317}"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B8B56084-A68D-4C91-60DA-6D9CF62E5D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3FFBD0E3-FAA8-10DA-38A9-3E6C136173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ea typeface="ＭＳ Ｐゴシック" panose="020B0600070205080204" pitchFamily="34" charset="-128"/>
              </a:rPr>
              <a:t>To finish off, I wanted to address the different forms of SBCA support that are available:</a:t>
            </a:r>
          </a:p>
          <a:p>
            <a:r>
              <a:rPr lang="en-CA" altLang="en-US" dirty="0">
                <a:ea typeface="ＭＳ Ｐゴシック" panose="020B0600070205080204" pitchFamily="34" charset="-128"/>
              </a:rPr>
              <a:t>1- There’s a half-day executive workshop available and a 3-day introduction course for the SBCA. Training and workshop material will be updated to align with the new SBCA Manual.</a:t>
            </a:r>
          </a:p>
          <a:p>
            <a:r>
              <a:rPr lang="en-CA" altLang="en-US" dirty="0">
                <a:ea typeface="ＭＳ Ｐゴシック" panose="020B0600070205080204" pitchFamily="34" charset="-128"/>
              </a:rPr>
              <a:t>2- </a:t>
            </a:r>
            <a:r>
              <a:rPr lang="en-CA" altLang="en-US" dirty="0" err="1">
                <a:ea typeface="ＭＳ Ｐゴシック" panose="020B0600070205080204" pitchFamily="34" charset="-128"/>
              </a:rPr>
              <a:t>CoEs</a:t>
            </a:r>
            <a:r>
              <a:rPr lang="en-CA" altLang="en-US" dirty="0">
                <a:ea typeface="ＭＳ Ｐゴシック" panose="020B0600070205080204" pitchFamily="34" charset="-128"/>
              </a:rPr>
              <a:t> play a very vital role in SBCAs. Their main mandate is to guide and assist SBCA teams throughout their SBCAs. Because each SBCA is a unique and complex activity, the experience of </a:t>
            </a:r>
            <a:r>
              <a:rPr lang="en-CA" altLang="en-US" dirty="0" err="1">
                <a:ea typeface="ＭＳ Ｐゴシック" panose="020B0600070205080204" pitchFamily="34" charset="-128"/>
              </a:rPr>
              <a:t>CoEs</a:t>
            </a:r>
            <a:r>
              <a:rPr lang="en-CA" altLang="en-US" dirty="0">
                <a:ea typeface="ＭＳ Ｐゴシック" panose="020B0600070205080204" pitchFamily="34" charset="-128"/>
              </a:rPr>
              <a:t> is a huge help to SBCA teams who have never done this before.</a:t>
            </a:r>
          </a:p>
          <a:p>
            <a:r>
              <a:rPr lang="en-CA" altLang="en-US" dirty="0">
                <a:ea typeface="ＭＳ Ｐゴシック" panose="020B0600070205080204" pitchFamily="34" charset="-128"/>
              </a:rPr>
              <a:t>3- These materiel sustainment seminars, twice a year.</a:t>
            </a:r>
          </a:p>
          <a:p>
            <a:r>
              <a:rPr lang="en-CA" altLang="en-US" dirty="0">
                <a:ea typeface="ＭＳ Ｐゴシック" panose="020B0600070205080204" pitchFamily="34" charset="-128"/>
              </a:rPr>
              <a:t>4- There are other resources on our Defence Sustainment </a:t>
            </a:r>
            <a:r>
              <a:rPr lang="en-CA" altLang="en-US" dirty="0" err="1">
                <a:ea typeface="ＭＳ Ｐゴシック" panose="020B0600070205080204" pitchFamily="34" charset="-128"/>
              </a:rPr>
              <a:t>GCpedia</a:t>
            </a:r>
            <a:r>
              <a:rPr lang="en-CA" altLang="en-US" dirty="0">
                <a:ea typeface="ＭＳ Ｐゴシック" panose="020B0600070205080204" pitchFamily="34" charset="-128"/>
              </a:rPr>
              <a:t> site, accessible by the 3 depts (DND, PSPC and ISED). Our intent is to have a growing number of support resources available to SBCA teams (such as templates and useful guides and tools). These resources will only be released progressively, as they become available. In the meantime, </a:t>
            </a:r>
            <a:r>
              <a:rPr lang="en-CA" altLang="en-US" dirty="0" err="1">
                <a:ea typeface="ＭＳ Ｐゴシック" panose="020B0600070205080204" pitchFamily="34" charset="-128"/>
              </a:rPr>
              <a:t>CoEs</a:t>
            </a:r>
            <a:r>
              <a:rPr lang="en-CA" altLang="en-US" dirty="0">
                <a:ea typeface="ＭＳ Ｐゴシック" panose="020B0600070205080204" pitchFamily="34" charset="-128"/>
              </a:rPr>
              <a:t> often have draft versions that they can provide as required.</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Whether or not you’re already familiar with the SBCA process, we encourage you to get familiar with the new SBCA Manual when it comes out, and if you haven’t done so already, sign up for a training session.</a:t>
            </a:r>
          </a:p>
        </p:txBody>
      </p:sp>
      <p:sp>
        <p:nvSpPr>
          <p:cNvPr id="46084" name="Slide Number Placeholder 3">
            <a:extLst>
              <a:ext uri="{FF2B5EF4-FFF2-40B4-BE49-F238E27FC236}">
                <a16:creationId xmlns:a16="http://schemas.microsoft.com/office/drawing/2014/main" id="{4702D56B-488D-30C6-1AFD-F05A3AE0DC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C83049-1CF2-40A6-BB2D-2C392E8E506F}"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0A5C5CB-CAB3-1BCD-7EC5-BAB3031F01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A5E1187-124D-A03F-BB83-3E47498F01D1}"/>
              </a:ext>
            </a:extLst>
          </p:cNvPr>
          <p:cNvSpPr>
            <a:spLocks noGrp="1" noChangeArrowheads="1"/>
          </p:cNvSpPr>
          <p:nvPr>
            <p:ph type="body" idx="1"/>
          </p:nvPr>
        </p:nvSpPr>
        <p:spPr bwMode="auto"/>
        <p:txBody>
          <a:bodyPr/>
          <a:lstStyle/>
          <a:p>
            <a:pPr>
              <a:defRPr/>
            </a:pPr>
            <a:endParaRPr lang="en-CA" altLang="en-US" dirty="0">
              <a:highlight>
                <a:srgbClr val="FFFF00"/>
              </a:highlight>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904D2279-428B-0E7F-7BB6-6218E92A0F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14C46C-D582-4C2C-8479-551693FCB32D}"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593BAAF-C70C-08AE-F073-F7F48E651106}"/>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1C7B5B2-BB96-26BB-D74D-445A326093B5}"/>
              </a:ext>
            </a:extLst>
          </p:cNvPr>
          <p:cNvSpPr>
            <a:spLocks noGrp="1"/>
          </p:cNvSpPr>
          <p:nvPr>
            <p:ph type="body" idx="1"/>
          </p:nvPr>
        </p:nvSpPr>
        <p:spPr/>
        <p:txBody>
          <a:bodyPr>
            <a:normAutofit/>
          </a:bodyPr>
          <a:lstStyle/>
          <a:p>
            <a:pPr>
              <a:defRPr/>
            </a:pPr>
            <a:endParaRPr lang="en-CA" dirty="0"/>
          </a:p>
        </p:txBody>
      </p:sp>
      <p:sp>
        <p:nvSpPr>
          <p:cNvPr id="31748" name="Slide Number Placeholder 3">
            <a:extLst>
              <a:ext uri="{FF2B5EF4-FFF2-40B4-BE49-F238E27FC236}">
                <a16:creationId xmlns:a16="http://schemas.microsoft.com/office/drawing/2014/main" id="{A2A84E08-132A-62E1-82BC-233EC48323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A4A5E00-369E-4FE7-B9F2-14750FF4C606}" type="slidenum">
              <a:rPr lang="en-CA" altLang="en-US" smtClean="0"/>
              <a:pPr/>
              <a:t>62</a:t>
            </a:fld>
            <a:endParaRPr lang="en-CA" altLang="en-US"/>
          </a:p>
        </p:txBody>
      </p:sp>
      <p:sp>
        <p:nvSpPr>
          <p:cNvPr id="2" name="Date Placeholder 1">
            <a:extLst>
              <a:ext uri="{FF2B5EF4-FFF2-40B4-BE49-F238E27FC236}">
                <a16:creationId xmlns:a16="http://schemas.microsoft.com/office/drawing/2014/main" id="{78BA6F4A-E5FD-E91E-C0AB-D9B89C5101F9}"/>
              </a:ext>
            </a:extLst>
          </p:cNvPr>
          <p:cNvSpPr>
            <a:spLocks noGrp="1"/>
          </p:cNvSpPr>
          <p:nvPr>
            <p:ph type="dt" idx="1"/>
          </p:nvPr>
        </p:nvSpPr>
        <p:spPr/>
        <p:txBody>
          <a:bodyPr/>
          <a:lstStyle/>
          <a:p>
            <a:pPr>
              <a:defRPr/>
            </a:pPr>
            <a:r>
              <a:rPr lang="en-CA" altLang="en-US"/>
              <a:t>7 June 2023 | 7 jiun 2023</a:t>
            </a:r>
          </a:p>
        </p:txBody>
      </p:sp>
      <p:sp>
        <p:nvSpPr>
          <p:cNvPr id="4" name="Footer Placeholder 3">
            <a:extLst>
              <a:ext uri="{FF2B5EF4-FFF2-40B4-BE49-F238E27FC236}">
                <a16:creationId xmlns:a16="http://schemas.microsoft.com/office/drawing/2014/main" id="{B18E7076-26A4-47F4-7F83-863D3D9F5A72}"/>
              </a:ext>
            </a:extLst>
          </p:cNvPr>
          <p:cNvSpPr>
            <a:spLocks noGrp="1"/>
          </p:cNvSpPr>
          <p:nvPr>
            <p:ph type="ftr" sz="quarter" idx="4"/>
          </p:nvPr>
        </p:nvSpPr>
        <p:spPr/>
        <p:txBody>
          <a:bodyPr/>
          <a:lstStyle/>
          <a:p>
            <a:pPr>
              <a:defRPr/>
            </a:pPr>
            <a:r>
              <a:rPr lang="en-CA"/>
              <a:t>Land COE | CE terrestres</a:t>
            </a:r>
          </a:p>
        </p:txBody>
      </p:sp>
      <p:sp>
        <p:nvSpPr>
          <p:cNvPr id="5" name="Header Placeholder 4">
            <a:extLst>
              <a:ext uri="{FF2B5EF4-FFF2-40B4-BE49-F238E27FC236}">
                <a16:creationId xmlns:a16="http://schemas.microsoft.com/office/drawing/2014/main" id="{8F03466F-F8A4-1141-18E3-47D0BF5EDDA0}"/>
              </a:ext>
            </a:extLst>
          </p:cNvPr>
          <p:cNvSpPr>
            <a:spLocks noGrp="1"/>
          </p:cNvSpPr>
          <p:nvPr>
            <p:ph type="hdr" sz="quarter"/>
          </p:nvPr>
        </p:nvSpPr>
        <p:spPr/>
        <p:txBody>
          <a:bodyPr/>
          <a:lstStyle/>
          <a:p>
            <a:pPr>
              <a:defRPr/>
            </a:pPr>
            <a:r>
              <a:rPr lang="en-CA"/>
              <a:t>DMS Seminar</a:t>
            </a:r>
          </a:p>
        </p:txBody>
      </p:sp>
    </p:spTree>
    <p:extLst>
      <p:ext uri="{BB962C8B-B14F-4D97-AF65-F5344CB8AC3E}">
        <p14:creationId xmlns:p14="http://schemas.microsoft.com/office/powerpoint/2010/main" val="13323268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DE59C23-76B6-21AE-7FC4-A39522C98988}"/>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82D7505-676E-A9D1-0EF9-F9D27A437C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fr-FR" altLang="en-US" dirty="0">
              <a:ea typeface="ＭＳ Ｐゴシック"/>
              <a:cs typeface="Calibri"/>
            </a:endParaRPr>
          </a:p>
        </p:txBody>
      </p:sp>
      <p:sp>
        <p:nvSpPr>
          <p:cNvPr id="9220" name="Slide Number Placeholder 3">
            <a:extLst>
              <a:ext uri="{FF2B5EF4-FFF2-40B4-BE49-F238E27FC236}">
                <a16:creationId xmlns:a16="http://schemas.microsoft.com/office/drawing/2014/main" id="{19D9CFF8-AAE9-EE9A-E981-8C4682105A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4553B79-B5C5-449F-A4C7-1599D5341777}" type="slidenum">
              <a:rPr lang="en-CA" altLang="en-US" smtClean="0"/>
              <a:pPr/>
              <a:t>63</a:t>
            </a:fld>
            <a:endParaRPr lang="en-CA" altLang="en-US"/>
          </a:p>
        </p:txBody>
      </p:sp>
      <p:sp>
        <p:nvSpPr>
          <p:cNvPr id="2" name="Date Placeholder 1">
            <a:extLst>
              <a:ext uri="{FF2B5EF4-FFF2-40B4-BE49-F238E27FC236}">
                <a16:creationId xmlns:a16="http://schemas.microsoft.com/office/drawing/2014/main" id="{A208704E-9470-0B61-DC61-399E080CA6CB}"/>
              </a:ext>
            </a:extLst>
          </p:cNvPr>
          <p:cNvSpPr>
            <a:spLocks noGrp="1"/>
          </p:cNvSpPr>
          <p:nvPr>
            <p:ph type="dt" idx="1"/>
          </p:nvPr>
        </p:nvSpPr>
        <p:spPr/>
        <p:txBody>
          <a:bodyPr/>
          <a:lstStyle/>
          <a:p>
            <a:pPr>
              <a:defRPr/>
            </a:pPr>
            <a:r>
              <a:rPr lang="en-CA" altLang="en-US"/>
              <a:t>7 June 2023 | 7 jiun 2023</a:t>
            </a:r>
          </a:p>
        </p:txBody>
      </p:sp>
      <p:sp>
        <p:nvSpPr>
          <p:cNvPr id="3" name="Footer Placeholder 2">
            <a:extLst>
              <a:ext uri="{FF2B5EF4-FFF2-40B4-BE49-F238E27FC236}">
                <a16:creationId xmlns:a16="http://schemas.microsoft.com/office/drawing/2014/main" id="{C1A0C823-5A13-ABF9-7606-1474B87220C1}"/>
              </a:ext>
            </a:extLst>
          </p:cNvPr>
          <p:cNvSpPr>
            <a:spLocks noGrp="1"/>
          </p:cNvSpPr>
          <p:nvPr>
            <p:ph type="ftr" sz="quarter" idx="4"/>
          </p:nvPr>
        </p:nvSpPr>
        <p:spPr/>
        <p:txBody>
          <a:bodyPr/>
          <a:lstStyle/>
          <a:p>
            <a:pPr>
              <a:defRPr/>
            </a:pPr>
            <a:r>
              <a:rPr lang="en-CA"/>
              <a:t>Land COE | CE terrestres</a:t>
            </a:r>
          </a:p>
        </p:txBody>
      </p:sp>
      <p:sp>
        <p:nvSpPr>
          <p:cNvPr id="4" name="Header Placeholder 3">
            <a:extLst>
              <a:ext uri="{FF2B5EF4-FFF2-40B4-BE49-F238E27FC236}">
                <a16:creationId xmlns:a16="http://schemas.microsoft.com/office/drawing/2014/main" id="{6E583BB4-105C-9160-29AC-FCD44AA529B5}"/>
              </a:ext>
            </a:extLst>
          </p:cNvPr>
          <p:cNvSpPr>
            <a:spLocks noGrp="1"/>
          </p:cNvSpPr>
          <p:nvPr>
            <p:ph type="hdr" sz="quarter"/>
          </p:nvPr>
        </p:nvSpPr>
        <p:spPr/>
        <p:txBody>
          <a:bodyPr/>
          <a:lstStyle/>
          <a:p>
            <a:pPr>
              <a:defRPr/>
            </a:pPr>
            <a:r>
              <a:rPr lang="en-CA"/>
              <a:t>DMS Seminar</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429A2B7-B903-9FB3-A1DC-1FF67CF4E862}"/>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05DC01C-D6D1-D322-0E84-A95DC1D998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z="1800">
              <a:ea typeface="Calibri" panose="020F0502020204030204" pitchFamily="34" charset="0"/>
              <a:cs typeface="Times New Roman" panose="02020603050405020304" pitchFamily="18" charset="0"/>
            </a:endParaRPr>
          </a:p>
        </p:txBody>
      </p:sp>
      <p:sp>
        <p:nvSpPr>
          <p:cNvPr id="27652" name="Slide Number Placeholder 3">
            <a:extLst>
              <a:ext uri="{FF2B5EF4-FFF2-40B4-BE49-F238E27FC236}">
                <a16:creationId xmlns:a16="http://schemas.microsoft.com/office/drawing/2014/main" id="{1453B775-20CA-927C-E544-C13BEDACC2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6848EA-1F00-4BDB-828C-FC360D3085C3}"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27653" name="Date Placeholder 1">
            <a:extLst>
              <a:ext uri="{FF2B5EF4-FFF2-40B4-BE49-F238E27FC236}">
                <a16:creationId xmlns:a16="http://schemas.microsoft.com/office/drawing/2014/main" id="{4DC60F82-EFEE-BF92-A5E7-FBB5FAF3A34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7 June 2023 | 7 jiun 2023</a:t>
            </a:r>
          </a:p>
        </p:txBody>
      </p:sp>
      <p:sp>
        <p:nvSpPr>
          <p:cNvPr id="3" name="Footer Placeholder 2">
            <a:extLst>
              <a:ext uri="{FF2B5EF4-FFF2-40B4-BE49-F238E27FC236}">
                <a16:creationId xmlns:a16="http://schemas.microsoft.com/office/drawing/2014/main" id="{FBF15AED-4CC1-A50A-7970-6557C6CFE50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Land COE | CE terrestres</a:t>
            </a:r>
          </a:p>
        </p:txBody>
      </p:sp>
      <p:sp>
        <p:nvSpPr>
          <p:cNvPr id="4" name="Header Placeholder 3">
            <a:extLst>
              <a:ext uri="{FF2B5EF4-FFF2-40B4-BE49-F238E27FC236}">
                <a16:creationId xmlns:a16="http://schemas.microsoft.com/office/drawing/2014/main" id="{472E857F-80B9-1FB4-7A17-6EF64F18A85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DMS Seminar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319F8C8-3781-4296-D184-CC21285921C8}"/>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98423EC-C4DA-FE3F-334C-6204DC8F15C4}"/>
              </a:ext>
            </a:extLst>
          </p:cNvPr>
          <p:cNvSpPr>
            <a:spLocks noGrp="1"/>
          </p:cNvSpPr>
          <p:nvPr>
            <p:ph type="body" idx="1"/>
          </p:nvPr>
        </p:nvSpPr>
        <p:spPr/>
        <p:txBody>
          <a:bodyPr>
            <a:normAutofit/>
          </a:bodyPr>
          <a:lstStyle/>
          <a:p>
            <a:pPr marL="0" indent="0">
              <a:buFont typeface="Arial" panose="020B0604020202020204" pitchFamily="34" charset="0"/>
              <a:buNone/>
              <a:defRPr/>
            </a:pPr>
            <a:endParaRPr lang="en-CA" dirty="0"/>
          </a:p>
        </p:txBody>
      </p:sp>
      <p:sp>
        <p:nvSpPr>
          <p:cNvPr id="29700" name="Slide Number Placeholder 3">
            <a:extLst>
              <a:ext uri="{FF2B5EF4-FFF2-40B4-BE49-F238E27FC236}">
                <a16:creationId xmlns:a16="http://schemas.microsoft.com/office/drawing/2014/main" id="{4A5D9E7F-BB59-5A6B-4CE5-CB879186E0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3A2103-E910-46E7-9A82-1AEA474C2176}"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29701" name="Date Placeholder 4">
            <a:extLst>
              <a:ext uri="{FF2B5EF4-FFF2-40B4-BE49-F238E27FC236}">
                <a16:creationId xmlns:a16="http://schemas.microsoft.com/office/drawing/2014/main" id="{5CBE0B6F-FF4E-F75E-628C-DDC7AD065819}"/>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7 June 2023 | 7 jiun 2023</a:t>
            </a:r>
          </a:p>
        </p:txBody>
      </p:sp>
      <p:sp>
        <p:nvSpPr>
          <p:cNvPr id="6" name="Footer Placeholder 5">
            <a:extLst>
              <a:ext uri="{FF2B5EF4-FFF2-40B4-BE49-F238E27FC236}">
                <a16:creationId xmlns:a16="http://schemas.microsoft.com/office/drawing/2014/main" id="{D1ECD3D5-4165-B5AD-F039-F0A86ACFBBD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Land COE | CE terrestres</a:t>
            </a:r>
          </a:p>
        </p:txBody>
      </p:sp>
      <p:sp>
        <p:nvSpPr>
          <p:cNvPr id="7" name="Header Placeholder 6">
            <a:extLst>
              <a:ext uri="{FF2B5EF4-FFF2-40B4-BE49-F238E27FC236}">
                <a16:creationId xmlns:a16="http://schemas.microsoft.com/office/drawing/2014/main" id="{97A56DCB-6013-4EA5-CBD9-2E70CAC98536}"/>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DMS Seminar</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706F7E7-D9EF-3B58-AB42-9E8AF82B66BA}"/>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BAD9CA1-8410-D30F-6E91-8EEF3FA087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ea typeface="ＭＳ Ｐゴシック" panose="020B0600070205080204" pitchFamily="34" charset="-128"/>
              <a:cs typeface="Calibri" panose="020F0502020204030204" pitchFamily="34" charset="0"/>
            </a:endParaRPr>
          </a:p>
        </p:txBody>
      </p:sp>
      <p:sp>
        <p:nvSpPr>
          <p:cNvPr id="31748" name="Slide Number Placeholder 3">
            <a:extLst>
              <a:ext uri="{FF2B5EF4-FFF2-40B4-BE49-F238E27FC236}">
                <a16:creationId xmlns:a16="http://schemas.microsoft.com/office/drawing/2014/main" id="{CBCFF645-EDAC-389B-7449-86F6D57AA9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B63BD-718E-48C3-91CF-8748B60D7C03}"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31749" name="Date Placeholder 1">
            <a:extLst>
              <a:ext uri="{FF2B5EF4-FFF2-40B4-BE49-F238E27FC236}">
                <a16:creationId xmlns:a16="http://schemas.microsoft.com/office/drawing/2014/main" id="{8EA63B6D-CCEC-84A0-83FA-91965FC7E7E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7 June 2023 | 7 jiun 2023</a:t>
            </a:r>
          </a:p>
        </p:txBody>
      </p:sp>
      <p:sp>
        <p:nvSpPr>
          <p:cNvPr id="3" name="Footer Placeholder 2">
            <a:extLst>
              <a:ext uri="{FF2B5EF4-FFF2-40B4-BE49-F238E27FC236}">
                <a16:creationId xmlns:a16="http://schemas.microsoft.com/office/drawing/2014/main" id="{87F572F1-8F37-3A4F-8C2B-B3A069219454}"/>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Land COE | CE terrestres</a:t>
            </a:r>
          </a:p>
        </p:txBody>
      </p:sp>
      <p:sp>
        <p:nvSpPr>
          <p:cNvPr id="4" name="Header Placeholder 3">
            <a:extLst>
              <a:ext uri="{FF2B5EF4-FFF2-40B4-BE49-F238E27FC236}">
                <a16:creationId xmlns:a16="http://schemas.microsoft.com/office/drawing/2014/main" id="{9FFC94DC-DE8C-73BD-D633-7687C841038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DMS Seminar</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45A6F09-F59A-8652-5E18-C47419CEE0B8}"/>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DFB27CC-03D2-A7BB-9552-1C6CA18A52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en-US" b="0" dirty="0">
              <a:ea typeface="ＭＳ Ｐゴシック" panose="020B0600070205080204" pitchFamily="34" charset="-128"/>
              <a:cs typeface="Calibri" panose="020F0502020204030204" pitchFamily="34" charset="0"/>
            </a:endParaRPr>
          </a:p>
        </p:txBody>
      </p:sp>
      <p:sp>
        <p:nvSpPr>
          <p:cNvPr id="33796" name="Slide Number Placeholder 3">
            <a:extLst>
              <a:ext uri="{FF2B5EF4-FFF2-40B4-BE49-F238E27FC236}">
                <a16:creationId xmlns:a16="http://schemas.microsoft.com/office/drawing/2014/main" id="{9C45D68A-DB74-35D5-AC70-98D5D0B0EF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8297C6-F655-4D98-B442-2D7EAC24CBB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33797" name="Date Placeholder 1">
            <a:extLst>
              <a:ext uri="{FF2B5EF4-FFF2-40B4-BE49-F238E27FC236}">
                <a16:creationId xmlns:a16="http://schemas.microsoft.com/office/drawing/2014/main" id="{BBDC2962-2533-12C2-5FC2-D7921FB3E6C7}"/>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7 June 2023 | 7 jiun 2023</a:t>
            </a:r>
          </a:p>
        </p:txBody>
      </p:sp>
      <p:sp>
        <p:nvSpPr>
          <p:cNvPr id="3" name="Footer Placeholder 2">
            <a:extLst>
              <a:ext uri="{FF2B5EF4-FFF2-40B4-BE49-F238E27FC236}">
                <a16:creationId xmlns:a16="http://schemas.microsoft.com/office/drawing/2014/main" id="{AE67F576-963B-D1C2-CA4A-E5EA4F38318C}"/>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Land COE | CE terrestres</a:t>
            </a:r>
          </a:p>
        </p:txBody>
      </p:sp>
      <p:sp>
        <p:nvSpPr>
          <p:cNvPr id="4" name="Header Placeholder 3">
            <a:extLst>
              <a:ext uri="{FF2B5EF4-FFF2-40B4-BE49-F238E27FC236}">
                <a16:creationId xmlns:a16="http://schemas.microsoft.com/office/drawing/2014/main" id="{2D7E02EE-0810-A4FC-89A0-87920C0C3306}"/>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DMS Seminar</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67F20C4-88F6-CEFF-731E-CFD2B0F3EF6C}"/>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6209287-F405-8B18-24F8-FF37EF966C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ea typeface="ＭＳ Ｐゴシック" panose="020B0600070205080204" pitchFamily="34" charset="-128"/>
              <a:cs typeface="Calibri" panose="020F0502020204030204" pitchFamily="34" charset="0"/>
            </a:endParaRPr>
          </a:p>
        </p:txBody>
      </p:sp>
      <p:sp>
        <p:nvSpPr>
          <p:cNvPr id="35844" name="Slide Number Placeholder 3">
            <a:extLst>
              <a:ext uri="{FF2B5EF4-FFF2-40B4-BE49-F238E27FC236}">
                <a16:creationId xmlns:a16="http://schemas.microsoft.com/office/drawing/2014/main" id="{4408C782-6E83-C56C-8AF3-0888D41C68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4FC1D0-2452-451F-A582-9BBD48C8BBD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35845" name="Date Placeholder 1">
            <a:extLst>
              <a:ext uri="{FF2B5EF4-FFF2-40B4-BE49-F238E27FC236}">
                <a16:creationId xmlns:a16="http://schemas.microsoft.com/office/drawing/2014/main" id="{43672220-9CAA-4328-F2F4-BA929F6FA4B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7 June 2023 | 7 jiun 2023</a:t>
            </a:r>
          </a:p>
        </p:txBody>
      </p:sp>
      <p:sp>
        <p:nvSpPr>
          <p:cNvPr id="3" name="Footer Placeholder 2">
            <a:extLst>
              <a:ext uri="{FF2B5EF4-FFF2-40B4-BE49-F238E27FC236}">
                <a16:creationId xmlns:a16="http://schemas.microsoft.com/office/drawing/2014/main" id="{00DD103B-6A46-DA4B-ED65-B29E67FD995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Land COE | CE terrestres</a:t>
            </a:r>
          </a:p>
        </p:txBody>
      </p:sp>
      <p:sp>
        <p:nvSpPr>
          <p:cNvPr id="4" name="Header Placeholder 3">
            <a:extLst>
              <a:ext uri="{FF2B5EF4-FFF2-40B4-BE49-F238E27FC236}">
                <a16:creationId xmlns:a16="http://schemas.microsoft.com/office/drawing/2014/main" id="{FA5C1F47-7F21-497E-9023-C6F4AD5E07E6}"/>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DMS Seminar</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D34F2DE-F3B1-0DBD-D8D8-3A983BD77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6A450EA3-40FE-5A19-411E-3A17F0521F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solidFill>
                  <a:srgbClr val="FF0000"/>
                </a:solidFill>
                <a:latin typeface="Times New Roman" panose="02020603050405020304" pitchFamily="18" charset="0"/>
                <a:ea typeface="ＭＳ Ｐゴシック" panose="020B0600070205080204" pitchFamily="34" charset="-128"/>
              </a:rPr>
              <a:t>Contracted Services Grouping identified that IP-related work should be allocated to the OEM. A single contract model was considered, but not recommended, since maintenance is already competed</a:t>
            </a:r>
            <a:r>
              <a:rPr lang="en-CA" altLang="en-US" dirty="0">
                <a:latin typeface="Times New Roman" panose="02020603050405020304" pitchFamily="18" charset="0"/>
                <a:ea typeface="ＭＳ Ｐゴシック" panose="020B0600070205080204" pitchFamily="34" charset="-128"/>
              </a:rPr>
              <a:t>.</a:t>
            </a:r>
          </a:p>
          <a:p>
            <a:endParaRPr lang="en-CA" altLang="en-US" dirty="0">
              <a:latin typeface="Times New Roman" panose="02020603050405020304" pitchFamily="18" charset="0"/>
              <a:ea typeface="ＭＳ Ｐゴシック" panose="020B0600070205080204" pitchFamily="34" charset="-128"/>
            </a:endParaRPr>
          </a:p>
          <a:p>
            <a:r>
              <a:rPr lang="en-CA" altLang="en-US" dirty="0">
                <a:solidFill>
                  <a:srgbClr val="FF0000"/>
                </a:solidFill>
                <a:latin typeface="Times New Roman" panose="02020603050405020304" pitchFamily="18" charset="0"/>
                <a:ea typeface="ＭＳ Ｐゴシック" panose="020B0600070205080204" pitchFamily="34" charset="-128"/>
              </a:rPr>
              <a:t>The Division of Enterprise Scope OA identified work that could be transferred from DND to industry, in particular in material management, R&amp;O and Configuration management. This OA also noted an opportunity to address the impact of obsolescence by engaging industry more effectively. The Contracted Services Grouping OA determined that the highest </a:t>
            </a:r>
            <a:r>
              <a:rPr lang="en-CA" altLang="en-US" dirty="0" err="1">
                <a:solidFill>
                  <a:srgbClr val="FF0000"/>
                </a:solidFill>
                <a:latin typeface="Times New Roman" panose="02020603050405020304" pitchFamily="18" charset="0"/>
                <a:ea typeface="ＭＳ Ｐゴシック" panose="020B0600070205080204" pitchFamily="34" charset="-128"/>
              </a:rPr>
              <a:t>VfM</a:t>
            </a:r>
            <a:r>
              <a:rPr lang="en-CA" altLang="en-US" dirty="0">
                <a:solidFill>
                  <a:srgbClr val="FF0000"/>
                </a:solidFill>
                <a:latin typeface="Times New Roman" panose="02020603050405020304" pitchFamily="18" charset="0"/>
                <a:ea typeface="ＭＳ Ｐゴシック" panose="020B0600070205080204" pitchFamily="34" charset="-128"/>
              </a:rPr>
              <a:t> and efficiency would be obtained by grouping all such work in the same contract as that providing all other engineering work.</a:t>
            </a:r>
          </a:p>
          <a:p>
            <a:endParaRPr lang="en-CA" altLang="en-US" dirty="0">
              <a:latin typeface="Times New Roman" panose="02020603050405020304" pitchFamily="18" charset="0"/>
              <a:ea typeface="ＭＳ Ｐゴシック" panose="020B0600070205080204" pitchFamily="34" charset="-128"/>
            </a:endParaRPr>
          </a:p>
          <a:p>
            <a:endParaRPr lang="en-CA" altLang="en-US" dirty="0">
              <a:latin typeface="Times New Roman" panose="02020603050405020304" pitchFamily="18" charset="0"/>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9E68E32C-B6D6-6867-1E7F-EF41D6BBB3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606293-4844-4EA9-9BBA-F7FE981B1999}"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593BAAF-C70C-08AE-F073-F7F48E651106}"/>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1C7B5B2-BB96-26BB-D74D-445A326093B5}"/>
              </a:ext>
            </a:extLst>
          </p:cNvPr>
          <p:cNvSpPr>
            <a:spLocks noGrp="1"/>
          </p:cNvSpPr>
          <p:nvPr>
            <p:ph type="body" idx="1"/>
          </p:nvPr>
        </p:nvSpPr>
        <p:spPr/>
        <p:txBody>
          <a:bodyPr>
            <a:normAutofit/>
          </a:bodyPr>
          <a:lstStyle/>
          <a:p>
            <a:pPr>
              <a:defRPr/>
            </a:pPr>
            <a:endParaRPr lang="en-CA" dirty="0"/>
          </a:p>
        </p:txBody>
      </p:sp>
      <p:sp>
        <p:nvSpPr>
          <p:cNvPr id="31748" name="Slide Number Placeholder 3">
            <a:extLst>
              <a:ext uri="{FF2B5EF4-FFF2-40B4-BE49-F238E27FC236}">
                <a16:creationId xmlns:a16="http://schemas.microsoft.com/office/drawing/2014/main" id="{A2A84E08-132A-62E1-82BC-233EC48323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A4A5E00-369E-4FE7-B9F2-14750FF4C606}" type="slidenum">
              <a:rPr lang="en-CA" altLang="en-US" smtClean="0"/>
              <a:pPr/>
              <a:t>80</a:t>
            </a:fld>
            <a:endParaRPr lang="en-CA" altLang="en-US"/>
          </a:p>
        </p:txBody>
      </p:sp>
      <p:sp>
        <p:nvSpPr>
          <p:cNvPr id="2" name="Date Placeholder 1">
            <a:extLst>
              <a:ext uri="{FF2B5EF4-FFF2-40B4-BE49-F238E27FC236}">
                <a16:creationId xmlns:a16="http://schemas.microsoft.com/office/drawing/2014/main" id="{78BA6F4A-E5FD-E91E-C0AB-D9B89C5101F9}"/>
              </a:ext>
            </a:extLst>
          </p:cNvPr>
          <p:cNvSpPr>
            <a:spLocks noGrp="1"/>
          </p:cNvSpPr>
          <p:nvPr>
            <p:ph type="dt" idx="1"/>
          </p:nvPr>
        </p:nvSpPr>
        <p:spPr/>
        <p:txBody>
          <a:bodyPr/>
          <a:lstStyle/>
          <a:p>
            <a:pPr>
              <a:defRPr/>
            </a:pPr>
            <a:r>
              <a:rPr lang="en-CA" altLang="en-US"/>
              <a:t>7 June 2023 | 7 jiun 2023</a:t>
            </a:r>
          </a:p>
        </p:txBody>
      </p:sp>
      <p:sp>
        <p:nvSpPr>
          <p:cNvPr id="4" name="Footer Placeholder 3">
            <a:extLst>
              <a:ext uri="{FF2B5EF4-FFF2-40B4-BE49-F238E27FC236}">
                <a16:creationId xmlns:a16="http://schemas.microsoft.com/office/drawing/2014/main" id="{B18E7076-26A4-47F4-7F83-863D3D9F5A72}"/>
              </a:ext>
            </a:extLst>
          </p:cNvPr>
          <p:cNvSpPr>
            <a:spLocks noGrp="1"/>
          </p:cNvSpPr>
          <p:nvPr>
            <p:ph type="ftr" sz="quarter" idx="4"/>
          </p:nvPr>
        </p:nvSpPr>
        <p:spPr/>
        <p:txBody>
          <a:bodyPr/>
          <a:lstStyle/>
          <a:p>
            <a:pPr>
              <a:defRPr/>
            </a:pPr>
            <a:r>
              <a:rPr lang="en-CA"/>
              <a:t>Land COE | CE terrestres</a:t>
            </a:r>
          </a:p>
        </p:txBody>
      </p:sp>
      <p:sp>
        <p:nvSpPr>
          <p:cNvPr id="5" name="Header Placeholder 4">
            <a:extLst>
              <a:ext uri="{FF2B5EF4-FFF2-40B4-BE49-F238E27FC236}">
                <a16:creationId xmlns:a16="http://schemas.microsoft.com/office/drawing/2014/main" id="{8F03466F-F8A4-1141-18E3-47D0BF5EDDA0}"/>
              </a:ext>
            </a:extLst>
          </p:cNvPr>
          <p:cNvSpPr>
            <a:spLocks noGrp="1"/>
          </p:cNvSpPr>
          <p:nvPr>
            <p:ph type="hdr" sz="quarter"/>
          </p:nvPr>
        </p:nvSpPr>
        <p:spPr/>
        <p:txBody>
          <a:bodyPr/>
          <a:lstStyle/>
          <a:p>
            <a:pPr>
              <a:defRPr/>
            </a:pPr>
            <a:r>
              <a:rPr lang="en-CA"/>
              <a:t>DMS Seminar</a:t>
            </a:r>
          </a:p>
        </p:txBody>
      </p:sp>
    </p:spTree>
    <p:extLst>
      <p:ext uri="{BB962C8B-B14F-4D97-AF65-F5344CB8AC3E}">
        <p14:creationId xmlns:p14="http://schemas.microsoft.com/office/powerpoint/2010/main" val="7069403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2A8E7B-EB2C-524F-92B0-5D25DF43A37A}" type="slidenum">
              <a:rPr lang="en-CA" altLang="en-US" smtClean="0"/>
              <a:pPr/>
              <a:t>81</a:t>
            </a:fld>
            <a:endParaRPr lang="en-CA" altLang="en-US"/>
          </a:p>
        </p:txBody>
      </p:sp>
    </p:spTree>
    <p:extLst>
      <p:ext uri="{BB962C8B-B14F-4D97-AF65-F5344CB8AC3E}">
        <p14:creationId xmlns:p14="http://schemas.microsoft.com/office/powerpoint/2010/main" val="227730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C8F8E9F-BC22-0378-AD8F-2C68E7DBD3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32759CF-DEFE-F2C7-9A9D-EFD57EC3CE05}"/>
              </a:ext>
            </a:extLst>
          </p:cNvPr>
          <p:cNvSpPr>
            <a:spLocks noGrp="1" noChangeArrowheads="1"/>
          </p:cNvSpPr>
          <p:nvPr>
            <p:ph type="body" idx="1"/>
          </p:nvPr>
        </p:nvSpPr>
        <p:spPr bwMode="auto"/>
        <p:txBody>
          <a:bodyPr/>
          <a:lstStyle/>
          <a:p>
            <a:pPr>
              <a:defRPr/>
            </a:pPr>
            <a:endParaRPr lang="en-CA" altLang="en-US" dirty="0">
              <a:highlight>
                <a:srgbClr val="FFFF00"/>
              </a:highlight>
              <a:latin typeface="Arial" panose="020B0604020202020204" pitchFamily="34" charset="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540C9EE5-F78B-F705-5BB8-F27A1DD816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9059E8-0B9A-4B04-B3EB-024A7135F0A2}"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FEBC9E4-8FFF-68F4-0BDD-469F6C6DB5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DCF8966-0976-D875-CAC5-875754AF89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83433988-EC41-A62B-B608-BA8A7D69AC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9EBC7C-9232-4A8A-9BF8-774CE2BA75E1}"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F4788BF-178D-9D8F-9952-AE78CA01DC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BD34B8F-02FA-199E-B93E-AC9F79328A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54A2B2ED-F4CC-90A9-281E-0CEB0825FA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76D2D1-300A-45D8-82A5-8A5CF77998F8}"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F4231BF-BC4F-316D-3BF5-065D72F679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668B323-0047-969F-9CB5-DB253B2389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DB3EAEB3-F8F5-5BF9-55BD-471404C908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4F9DDB-FDE9-4F1C-B7CC-DCC88F33B10E}"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F02D28A-7D30-2F10-3ABF-293642F7EF08}"/>
              </a:ext>
            </a:extLst>
          </p:cNvPr>
          <p:cNvSpPr>
            <a:spLocks noGrp="1"/>
          </p:cNvSpPr>
          <p:nvPr>
            <p:ph type="body" sz="quarter" idx="11" hasCustomPrompt="1"/>
          </p:nvPr>
        </p:nvSpPr>
        <p:spPr>
          <a:xfrm>
            <a:off x="3503086" y="1390600"/>
            <a:ext cx="5185833" cy="412800"/>
          </a:xfrm>
          <a:prstGeom prst="rect">
            <a:avLst/>
          </a:prstGeom>
        </p:spPr>
        <p:txBody>
          <a:bodyPr anchor="ctr"/>
          <a:lstStyle>
            <a:lvl1pPr marL="0" indent="0" algn="ctr">
              <a:buNone/>
              <a:defRPr sz="1867">
                <a:latin typeface="Arial Narrow" panose="020B0606020202030204" pitchFamily="34" charset="0"/>
              </a:defRPr>
            </a:lvl1pPr>
            <a:lvl2pPr>
              <a:defRPr sz="1867">
                <a:latin typeface="Arial Narrow" panose="020B0606020202030204" pitchFamily="34" charset="0"/>
              </a:defRPr>
            </a:lvl2pPr>
            <a:lvl3pPr>
              <a:defRPr sz="1867">
                <a:latin typeface="Arial Narrow" panose="020B0606020202030204" pitchFamily="34" charset="0"/>
              </a:defRPr>
            </a:lvl3pPr>
            <a:lvl4pPr>
              <a:defRPr sz="1867">
                <a:latin typeface="Arial Narrow" panose="020B0606020202030204" pitchFamily="34" charset="0"/>
              </a:defRPr>
            </a:lvl4pPr>
            <a:lvl5pPr>
              <a:defRPr sz="1867">
                <a:latin typeface="Arial Narrow" panose="020B0606020202030204" pitchFamily="34" charset="0"/>
              </a:defRPr>
            </a:lvl5pPr>
          </a:lstStyle>
          <a:p>
            <a:pPr lvl="0"/>
            <a:r>
              <a:rPr lang="en-CA" dirty="0"/>
              <a:t>Click to edit Subtitle text</a:t>
            </a:r>
          </a:p>
        </p:txBody>
      </p:sp>
      <p:sp>
        <p:nvSpPr>
          <p:cNvPr id="9" name="Text Placeholder 8">
            <a:extLst>
              <a:ext uri="{FF2B5EF4-FFF2-40B4-BE49-F238E27FC236}">
                <a16:creationId xmlns:a16="http://schemas.microsoft.com/office/drawing/2014/main" id="{AF395B4C-F258-C871-A1A6-3C17D2D0006B}"/>
              </a:ext>
            </a:extLst>
          </p:cNvPr>
          <p:cNvSpPr>
            <a:spLocks noGrp="1"/>
          </p:cNvSpPr>
          <p:nvPr>
            <p:ph type="body" sz="quarter" idx="12" hasCustomPrompt="1"/>
          </p:nvPr>
        </p:nvSpPr>
        <p:spPr>
          <a:xfrm>
            <a:off x="3503086" y="787400"/>
            <a:ext cx="5185833" cy="566400"/>
          </a:xfrm>
          <a:prstGeom prst="rect">
            <a:avLst/>
          </a:prstGeom>
        </p:spPr>
        <p:txBody>
          <a:bodyPr anchor="ctr"/>
          <a:lstStyle>
            <a:lvl1pPr marL="0" indent="0" algn="ctr">
              <a:buNone/>
              <a:defRPr sz="2133" b="1">
                <a:latin typeface="+mj-lt"/>
              </a:defRPr>
            </a:lvl1pPr>
            <a:lvl2pPr>
              <a:defRPr sz="2133" b="1">
                <a:latin typeface="+mj-lt"/>
              </a:defRPr>
            </a:lvl2pPr>
            <a:lvl3pPr>
              <a:defRPr sz="2133" b="1">
                <a:latin typeface="+mj-lt"/>
              </a:defRPr>
            </a:lvl3pPr>
            <a:lvl4pPr>
              <a:defRPr sz="2133" b="1">
                <a:latin typeface="+mj-lt"/>
              </a:defRPr>
            </a:lvl4pPr>
            <a:lvl5pPr>
              <a:defRPr sz="2133" b="1">
                <a:latin typeface="+mj-lt"/>
              </a:defRPr>
            </a:lvl5pPr>
          </a:lstStyle>
          <a:p>
            <a:pPr lvl="0"/>
            <a:r>
              <a:rPr lang="en-CA" dirty="0"/>
              <a:t>Click to edit Master title style</a:t>
            </a:r>
          </a:p>
        </p:txBody>
      </p:sp>
      <p:sp>
        <p:nvSpPr>
          <p:cNvPr id="6" name="TextBox 4">
            <a:extLst>
              <a:ext uri="{FF2B5EF4-FFF2-40B4-BE49-F238E27FC236}">
                <a16:creationId xmlns:a16="http://schemas.microsoft.com/office/drawing/2014/main" id="{074AD0D7-0FD2-9713-74C3-CC52BB8E2344}"/>
              </a:ext>
            </a:extLst>
          </p:cNvPr>
          <p:cNvSpPr txBox="1">
            <a:spLocks noChangeArrowheads="1"/>
          </p:cNvSpPr>
          <p:nvPr userDrawn="1"/>
        </p:nvSpPr>
        <p:spPr bwMode="auto">
          <a:xfrm>
            <a:off x="10344474" y="401637"/>
            <a:ext cx="132014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fr-CA" altLang="en-US" sz="1000" b="1" dirty="0"/>
              <a:t>Soutien du matériel</a:t>
            </a:r>
          </a:p>
        </p:txBody>
      </p:sp>
      <p:cxnSp>
        <p:nvCxnSpPr>
          <p:cNvPr id="8" name="Straight Connector 7">
            <a:extLst>
              <a:ext uri="{FF2B5EF4-FFF2-40B4-BE49-F238E27FC236}">
                <a16:creationId xmlns:a16="http://schemas.microsoft.com/office/drawing/2014/main" id="{F407B5F8-6B4F-A07B-D7B6-C669A9EF4908}"/>
              </a:ext>
            </a:extLst>
          </p:cNvPr>
          <p:cNvCxnSpPr>
            <a:cxnSpLocks/>
          </p:cNvCxnSpPr>
          <p:nvPr userDrawn="1"/>
        </p:nvCxnSpPr>
        <p:spPr>
          <a:xfrm>
            <a:off x="10272464" y="356659"/>
            <a:ext cx="0" cy="243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8E5BAECB-2752-47E8-37F0-624DAFB7269D}"/>
              </a:ext>
            </a:extLst>
          </p:cNvPr>
          <p:cNvPicPr>
            <a:picLocks noChangeAspect="1"/>
          </p:cNvPicPr>
          <p:nvPr userDrawn="1"/>
        </p:nvPicPr>
        <p:blipFill>
          <a:blip r:embed="rId2"/>
          <a:stretch>
            <a:fillRect/>
          </a:stretch>
        </p:blipFill>
        <p:spPr>
          <a:xfrm>
            <a:off x="8674787" y="93793"/>
            <a:ext cx="607794" cy="592007"/>
          </a:xfrm>
          <a:prstGeom prst="rect">
            <a:avLst/>
          </a:prstGeom>
        </p:spPr>
      </p:pic>
      <p:sp>
        <p:nvSpPr>
          <p:cNvPr id="5" name="TextBox 4">
            <a:extLst>
              <a:ext uri="{FF2B5EF4-FFF2-40B4-BE49-F238E27FC236}">
                <a16:creationId xmlns:a16="http://schemas.microsoft.com/office/drawing/2014/main" id="{5B0553BF-9E84-4A41-0BF3-A83922F3EFD8}"/>
              </a:ext>
            </a:extLst>
          </p:cNvPr>
          <p:cNvSpPr txBox="1">
            <a:spLocks noChangeArrowheads="1"/>
          </p:cNvSpPr>
          <p:nvPr userDrawn="1"/>
        </p:nvSpPr>
        <p:spPr bwMode="auto">
          <a:xfrm>
            <a:off x="8904312" y="401637"/>
            <a:ext cx="144016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en-CA" altLang="en-US" sz="1000" b="1" dirty="0"/>
              <a:t>Materiel Sustainment</a:t>
            </a:r>
          </a:p>
        </p:txBody>
      </p:sp>
    </p:spTree>
    <p:extLst>
      <p:ext uri="{BB962C8B-B14F-4D97-AF65-F5344CB8AC3E}">
        <p14:creationId xmlns:p14="http://schemas.microsoft.com/office/powerpoint/2010/main" val="31683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EBC25BA-A516-A3A1-F09A-3958BEE6329C}"/>
              </a:ext>
            </a:extLst>
          </p:cNvPr>
          <p:cNvCxnSpPr>
            <a:cxnSpLocks/>
          </p:cNvCxnSpPr>
          <p:nvPr userDrawn="1"/>
        </p:nvCxnSpPr>
        <p:spPr>
          <a:xfrm>
            <a:off x="6096000" y="882651"/>
            <a:ext cx="0" cy="825500"/>
          </a:xfrm>
          <a:prstGeom prst="line">
            <a:avLst/>
          </a:prstGeom>
          <a:ln w="6350">
            <a:solidFill>
              <a:schemeClr val="tx1"/>
            </a:solidFill>
          </a:ln>
          <a:effectLst>
            <a:outerShdw blurRad="40005" dist="20320" dir="5400000" algn="ctr"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a:t>Click to edit Master title style</a:t>
            </a:r>
            <a:endParaRPr lang="en-CA"/>
          </a:p>
        </p:txBody>
      </p:sp>
      <p:sp>
        <p:nvSpPr>
          <p:cNvPr id="12" name="Text Placeholder 11"/>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a:p>
        </p:txBody>
      </p:sp>
      <p:sp>
        <p:nvSpPr>
          <p:cNvPr id="3" name="Content Placeholder 2"/>
          <p:cNvSpPr>
            <a:spLocks noGrp="1"/>
          </p:cNvSpPr>
          <p:nvPr>
            <p:ph sz="half" idx="1"/>
          </p:nvPr>
        </p:nvSpPr>
        <p:spPr>
          <a:xfrm>
            <a:off x="575387" y="1826687"/>
            <a:ext cx="5181600" cy="4146599"/>
          </a:xfrm>
          <a:prstGeom prst="rect">
            <a:avLst/>
          </a:prstGeom>
        </p:spPr>
        <p:txBody>
          <a:bodyPr>
            <a:normAutofit/>
          </a:bodyPr>
          <a:lstStyle>
            <a:lvl1pPr>
              <a:defRPr sz="2667"/>
            </a:lvl1pPr>
            <a:lvl2pPr marL="609555" indent="-300543">
              <a:buFont typeface="Arial" panose="020B0604020202020204" pitchFamily="34" charset="0"/>
              <a:buChar char="–"/>
              <a:defRPr sz="2400"/>
            </a:lvl2pPr>
            <a:lvl3pPr marL="918565" indent="-309011">
              <a:defRPr sz="2133"/>
            </a:lvl3pPr>
            <a:lvl4pPr marL="1219110" indent="-300543">
              <a:buFont typeface="Arial" panose="020B0604020202020204" pitchFamily="34" charset="0"/>
              <a:buChar char="»"/>
              <a:defRPr sz="1867"/>
            </a:lvl4pPr>
            <a:lvl5pPr marL="1528118" indent="-309011">
              <a:defRPr sz="1867"/>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p:txBody>
      </p:sp>
      <p:sp>
        <p:nvSpPr>
          <p:cNvPr id="20"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
        <p:nvSpPr>
          <p:cNvPr id="10" name="Content Placeholder 2"/>
          <p:cNvSpPr>
            <a:spLocks noGrp="1"/>
          </p:cNvSpPr>
          <p:nvPr>
            <p:ph sz="half" idx="10"/>
          </p:nvPr>
        </p:nvSpPr>
        <p:spPr>
          <a:xfrm>
            <a:off x="6435016" y="1826687"/>
            <a:ext cx="5181600" cy="4146599"/>
          </a:xfrm>
          <a:prstGeom prst="rect">
            <a:avLst/>
          </a:prstGeom>
        </p:spPr>
        <p:txBody>
          <a:bodyPr>
            <a:normAutofit/>
          </a:bodyPr>
          <a:lstStyle>
            <a:lvl1pPr>
              <a:defRPr sz="2667"/>
            </a:lvl1pPr>
            <a:lvl2pPr marL="609555" indent="-300543">
              <a:buFont typeface="Arial" panose="020B0604020202020204" pitchFamily="34" charset="0"/>
              <a:buChar char="–"/>
              <a:defRPr sz="2400"/>
            </a:lvl2pPr>
            <a:lvl3pPr marL="918565" indent="-309011">
              <a:defRPr sz="2133"/>
            </a:lvl3pPr>
            <a:lvl4pPr marL="1219110" indent="-300543">
              <a:buFont typeface="Arial" panose="020B0604020202020204" pitchFamily="34" charset="0"/>
              <a:buChar char="»"/>
              <a:defRPr sz="1867"/>
            </a:lvl4pPr>
            <a:lvl5pPr marL="1219110" indent="0">
              <a:buNone/>
              <a:defRPr sz="18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57499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0241" y="253373"/>
            <a:ext cx="11001155" cy="820515"/>
          </a:xfrm>
        </p:spPr>
        <p:txBody>
          <a:bodyPr/>
          <a:lstStyle>
            <a:lvl1pPr algn="l" rtl="0" eaLnBrk="0" fontAlgn="base" hangingPunct="0">
              <a:spcBef>
                <a:spcPct val="0"/>
              </a:spcBef>
              <a:spcAft>
                <a:spcPct val="0"/>
              </a:spcAft>
              <a:defRPr lang="en-US" sz="4000" b="1" kern="1200" spc="-100" dirty="0">
                <a:solidFill>
                  <a:schemeClr val="tx2"/>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340243" y="1350338"/>
            <a:ext cx="11043684" cy="50504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656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498A561-3AF1-5275-7047-2FDD01C1C3A6}"/>
              </a:ext>
            </a:extLst>
          </p:cNvPr>
          <p:cNvCxnSpPr>
            <a:cxnSpLocks/>
          </p:cNvCxnSpPr>
          <p:nvPr userDrawn="1"/>
        </p:nvCxnSpPr>
        <p:spPr>
          <a:xfrm>
            <a:off x="6096000" y="882651"/>
            <a:ext cx="0" cy="825500"/>
          </a:xfrm>
          <a:prstGeom prst="line">
            <a:avLst/>
          </a:prstGeom>
          <a:ln w="6350">
            <a:solidFill>
              <a:schemeClr val="tx1"/>
            </a:solidFill>
          </a:ln>
          <a:effectLst>
            <a:outerShdw blurRad="40005" dist="20320" dir="5400000" algn="ctr"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2" name="Title 11"/>
          <p:cNvSpPr>
            <a:spLocks noGrp="1"/>
          </p:cNvSpPr>
          <p:nvPr>
            <p:ph type="title"/>
          </p:nvPr>
        </p:nvSpPr>
        <p:spPr/>
        <p:txBody>
          <a:bodyPr/>
          <a:lstStyle/>
          <a:p>
            <a:r>
              <a:rPr lang="en-US"/>
              <a:t>Click to edit Master title style</a:t>
            </a:r>
            <a:endParaRPr lang="en-CA"/>
          </a:p>
        </p:txBody>
      </p:sp>
      <p:sp>
        <p:nvSpPr>
          <p:cNvPr id="3" name="Text Placeholder 11"/>
          <p:cNvSpPr>
            <a:spLocks noGrp="1"/>
          </p:cNvSpPr>
          <p:nvPr>
            <p:ph type="body" sz="quarter" idx="11"/>
          </p:nvPr>
        </p:nvSpPr>
        <p:spPr>
          <a:xfrm>
            <a:off x="575384"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Tree>
    <p:extLst>
      <p:ext uri="{BB962C8B-B14F-4D97-AF65-F5344CB8AC3E}">
        <p14:creationId xmlns:p14="http://schemas.microsoft.com/office/powerpoint/2010/main" val="141624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p:cNvSpPr>
            <a:spLocks noGrp="1"/>
          </p:cNvSpPr>
          <p:nvPr>
            <p:ph type="title"/>
          </p:nvPr>
        </p:nvSpPr>
        <p:spPr>
          <a:xfrm>
            <a:off x="575388" y="788707"/>
            <a:ext cx="11041229" cy="576064"/>
          </a:xfrm>
        </p:spPr>
        <p:txBody>
          <a:bodyPr/>
          <a:lstStyle/>
          <a:p>
            <a:r>
              <a:rPr lang="en-US" dirty="0"/>
              <a:t>Click to edit Master title style</a:t>
            </a:r>
            <a:endParaRPr lang="en-CA" dirty="0"/>
          </a:p>
        </p:txBody>
      </p:sp>
      <p:sp>
        <p:nvSpPr>
          <p:cNvPr id="12" name="Text Placeholder 11"/>
          <p:cNvSpPr>
            <a:spLocks noGrp="1"/>
          </p:cNvSpPr>
          <p:nvPr>
            <p:ph type="body" sz="quarter" idx="11"/>
          </p:nvPr>
        </p:nvSpPr>
        <p:spPr>
          <a:xfrm>
            <a:off x="575384" y="1358840"/>
            <a:ext cx="11041229"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3" name="Content Placeholder 2"/>
          <p:cNvSpPr>
            <a:spLocks noGrp="1"/>
          </p:cNvSpPr>
          <p:nvPr>
            <p:ph sz="half" idx="1"/>
          </p:nvPr>
        </p:nvSpPr>
        <p:spPr>
          <a:xfrm>
            <a:off x="575388" y="1826686"/>
            <a:ext cx="11041227" cy="4146599"/>
          </a:xfrm>
          <a:prstGeom prst="rect">
            <a:avLst/>
          </a:prstGeom>
        </p:spPr>
        <p:txBody>
          <a:bodyPr>
            <a:normAutofit/>
          </a:bodyPr>
          <a:lstStyle>
            <a:lvl1pPr>
              <a:defRPr sz="2667"/>
            </a:lvl1pPr>
            <a:lvl2pPr marL="609570" indent="-300551">
              <a:buFont typeface="Arial" panose="020B0604020202020204" pitchFamily="34" charset="0"/>
              <a:buChar char="–"/>
              <a:defRPr sz="2400"/>
            </a:lvl2pPr>
            <a:lvl3pPr marL="918588" indent="-309019">
              <a:defRPr sz="2133"/>
            </a:lvl3pPr>
            <a:lvl4pPr marL="1219140" indent="-300551">
              <a:buFont typeface="Arial" panose="020B0604020202020204" pitchFamily="34" charset="0"/>
              <a:buChar char="»"/>
              <a:defRPr sz="1867"/>
            </a:lvl4pPr>
            <a:lvl5pPr marL="1528156" indent="-309019">
              <a:defRPr sz="1867"/>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p:txBody>
      </p:sp>
    </p:spTree>
    <p:extLst>
      <p:ext uri="{BB962C8B-B14F-4D97-AF65-F5344CB8AC3E}">
        <p14:creationId xmlns:p14="http://schemas.microsoft.com/office/powerpoint/2010/main" val="2977068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575388" y="788707"/>
            <a:ext cx="11041229" cy="576064"/>
          </a:xfrm>
        </p:spPr>
        <p:txBody>
          <a:bodyPr/>
          <a:lstStyle/>
          <a:p>
            <a:r>
              <a:rPr lang="en-US" dirty="0"/>
              <a:t>Click to edit Master title style</a:t>
            </a:r>
            <a:endParaRPr lang="en-CA" dirty="0"/>
          </a:p>
        </p:txBody>
      </p:sp>
      <p:sp>
        <p:nvSpPr>
          <p:cNvPr id="3" name="Text Placeholder 11"/>
          <p:cNvSpPr>
            <a:spLocks noGrp="1"/>
          </p:cNvSpPr>
          <p:nvPr>
            <p:ph type="body" sz="quarter" idx="11"/>
          </p:nvPr>
        </p:nvSpPr>
        <p:spPr>
          <a:xfrm>
            <a:off x="575384" y="1358840"/>
            <a:ext cx="11041229"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Tree>
    <p:extLst>
      <p:ext uri="{BB962C8B-B14F-4D97-AF65-F5344CB8AC3E}">
        <p14:creationId xmlns:p14="http://schemas.microsoft.com/office/powerpoint/2010/main" val="3090064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218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024D589-A448-D9CD-A60F-159F811BFEFA}"/>
              </a:ext>
            </a:extLst>
          </p:cNvPr>
          <p:cNvCxnSpPr>
            <a:cxnSpLocks/>
          </p:cNvCxnSpPr>
          <p:nvPr userDrawn="1"/>
        </p:nvCxnSpPr>
        <p:spPr>
          <a:xfrm>
            <a:off x="6096000" y="933450"/>
            <a:ext cx="0" cy="82391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4">
            <a:extLst>
              <a:ext uri="{FF2B5EF4-FFF2-40B4-BE49-F238E27FC236}">
                <a16:creationId xmlns:a16="http://schemas.microsoft.com/office/drawing/2014/main" id="{DD86B740-91D7-B7C3-7DD8-278FB50873EA}"/>
              </a:ext>
            </a:extLst>
          </p:cNvPr>
          <p:cNvSpPr txBox="1">
            <a:spLocks noChangeArrowheads="1"/>
          </p:cNvSpPr>
          <p:nvPr userDrawn="1"/>
        </p:nvSpPr>
        <p:spPr bwMode="auto">
          <a:xfrm>
            <a:off x="8904288" y="401638"/>
            <a:ext cx="1439862" cy="153987"/>
          </a:xfrm>
          <a:prstGeom prst="rect">
            <a:avLst/>
          </a:prstGeom>
          <a:noFill/>
          <a:ln>
            <a:noFill/>
          </a:ln>
        </p:spPr>
        <p:txBody>
          <a:bodyPr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CA" altLang="en-US" sz="1000" b="1" dirty="0"/>
              <a:t>Materiel Sustainment</a:t>
            </a:r>
          </a:p>
        </p:txBody>
      </p:sp>
      <p:sp>
        <p:nvSpPr>
          <p:cNvPr id="4" name="TextBox 4">
            <a:extLst>
              <a:ext uri="{FF2B5EF4-FFF2-40B4-BE49-F238E27FC236}">
                <a16:creationId xmlns:a16="http://schemas.microsoft.com/office/drawing/2014/main" id="{A78E4B8C-7908-24F1-C31F-5034B28126FD}"/>
              </a:ext>
            </a:extLst>
          </p:cNvPr>
          <p:cNvSpPr txBox="1">
            <a:spLocks noChangeArrowheads="1"/>
          </p:cNvSpPr>
          <p:nvPr userDrawn="1"/>
        </p:nvSpPr>
        <p:spPr bwMode="auto">
          <a:xfrm>
            <a:off x="10344150" y="401638"/>
            <a:ext cx="1320800" cy="153987"/>
          </a:xfrm>
          <a:prstGeom prst="rect">
            <a:avLst/>
          </a:prstGeom>
          <a:noFill/>
          <a:ln>
            <a:noFill/>
          </a:ln>
        </p:spPr>
        <p:txBody>
          <a:bodyPr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fr-CA" altLang="en-US" sz="1000" b="1" dirty="0"/>
              <a:t>Soutien du matériel</a:t>
            </a:r>
          </a:p>
        </p:txBody>
      </p:sp>
      <p:cxnSp>
        <p:nvCxnSpPr>
          <p:cNvPr id="5" name="Straight Connector 4">
            <a:extLst>
              <a:ext uri="{FF2B5EF4-FFF2-40B4-BE49-F238E27FC236}">
                <a16:creationId xmlns:a16="http://schemas.microsoft.com/office/drawing/2014/main" id="{15B257D8-68D5-9F23-F1E4-05EBB6AE0A0B}"/>
              </a:ext>
            </a:extLst>
          </p:cNvPr>
          <p:cNvCxnSpPr>
            <a:cxnSpLocks/>
          </p:cNvCxnSpPr>
          <p:nvPr userDrawn="1"/>
        </p:nvCxnSpPr>
        <p:spPr>
          <a:xfrm>
            <a:off x="10272713" y="357188"/>
            <a:ext cx="0" cy="24288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itle 17"/>
          <p:cNvSpPr>
            <a:spLocks noGrp="1"/>
          </p:cNvSpPr>
          <p:nvPr>
            <p:ph type="title"/>
          </p:nvPr>
        </p:nvSpPr>
        <p:spPr>
          <a:xfrm>
            <a:off x="524030" y="820878"/>
            <a:ext cx="5184575" cy="567465"/>
          </a:xfrm>
          <a:prstGeom prst="rect">
            <a:avLst/>
          </a:prstGeom>
          <a:noFill/>
          <a:ln>
            <a:noFill/>
          </a:ln>
        </p:spPr>
        <p:txBody>
          <a:bodyPr/>
          <a:lstStyle>
            <a:lvl1pPr algn="r">
              <a:defRPr lang="en-CA" sz="2133" b="1" baseline="0" noProof="0" dirty="0">
                <a:solidFill>
                  <a:schemeClr val="tx1">
                    <a:lumMod val="75000"/>
                    <a:lumOff val="25000"/>
                  </a:schemeClr>
                </a:solidFill>
                <a:latin typeface="+mj-lt"/>
                <a:ea typeface="ＭＳ Ｐゴシック" panose="020B0600070205080204" pitchFamily="34" charset="-128"/>
                <a:cs typeface="Arial Narrow" panose="020B0604020202020204" pitchFamily="34" charset="0"/>
              </a:defRPr>
            </a:lvl1pPr>
          </a:lstStyle>
          <a:p>
            <a:pPr lvl="0"/>
            <a:r>
              <a:rPr lang="en-US" noProof="0"/>
              <a:t>Click to edit Master title style</a:t>
            </a:r>
            <a:endParaRPr lang="en-CA" noProof="0" dirty="0"/>
          </a:p>
        </p:txBody>
      </p:sp>
      <p:sp>
        <p:nvSpPr>
          <p:cNvPr id="21" name="Text Placeholder 20"/>
          <p:cNvSpPr>
            <a:spLocks noGrp="1"/>
          </p:cNvSpPr>
          <p:nvPr>
            <p:ph type="body" sz="quarter" idx="10"/>
          </p:nvPr>
        </p:nvSpPr>
        <p:spPr>
          <a:xfrm>
            <a:off x="6480045" y="820876"/>
            <a:ext cx="5184575" cy="567464"/>
          </a:xfrm>
          <a:prstGeom prst="rect">
            <a:avLst/>
          </a:prstGeom>
          <a:noFill/>
          <a:ln>
            <a:noFill/>
          </a:ln>
        </p:spPr>
        <p:txBody>
          <a:bodyPr wrap="square" anchor="ctr" anchorCtr="0">
            <a:normAutofit/>
          </a:bodyPr>
          <a:lstStyle>
            <a:lvl1pPr marL="0" indent="0">
              <a:buNone/>
              <a:defRPr lang="en-US" sz="2133" b="1" smtClean="0">
                <a:latin typeface="+mj-lt"/>
                <a:ea typeface="ＭＳ Ｐゴシック" panose="020B0600070205080204" pitchFamily="34" charset="-128"/>
                <a:cs typeface="Arial" panose="020B0604020202020204" pitchFamily="34" charset="0"/>
              </a:defRPr>
            </a:lvl1pPr>
            <a:lvl2pPr>
              <a:defRPr lang="en-US" sz="4400" smtClean="0">
                <a:latin typeface="Calibri" charset="0"/>
                <a:cs typeface="ＭＳ Ｐゴシック" charset="0"/>
              </a:defRPr>
            </a:lvl2pPr>
            <a:lvl3pPr>
              <a:defRPr lang="en-US" sz="4400" smtClean="0">
                <a:latin typeface="Calibri" charset="0"/>
                <a:cs typeface="ＭＳ Ｐゴシック" charset="0"/>
              </a:defRPr>
            </a:lvl3pPr>
            <a:lvl4pPr>
              <a:defRPr lang="en-US" sz="4400" smtClean="0">
                <a:latin typeface="Calibri" charset="0"/>
                <a:cs typeface="ＭＳ Ｐゴシック" charset="0"/>
              </a:defRPr>
            </a:lvl4pPr>
            <a:lvl5pPr>
              <a:defRPr lang="en-CA" sz="4400">
                <a:latin typeface="Calibri" charset="0"/>
                <a:cs typeface="ＭＳ Ｐゴシック" charset="0"/>
              </a:defRPr>
            </a:lvl5pPr>
          </a:lstStyle>
          <a:p>
            <a:pPr lvl="0"/>
            <a:r>
              <a:rPr lang="en-US" altLang="en-US" noProof="0"/>
              <a:t>Click to edit Master text styles</a:t>
            </a:r>
          </a:p>
        </p:txBody>
      </p:sp>
      <p:sp>
        <p:nvSpPr>
          <p:cNvPr id="25" name="Text Placeholder 23"/>
          <p:cNvSpPr>
            <a:spLocks noGrp="1"/>
          </p:cNvSpPr>
          <p:nvPr>
            <p:ph type="body" sz="quarter" idx="11"/>
          </p:nvPr>
        </p:nvSpPr>
        <p:spPr>
          <a:xfrm>
            <a:off x="524027" y="1418061"/>
            <a:ext cx="5175612" cy="350930"/>
          </a:xfrm>
          <a:prstGeom prst="rect">
            <a:avLst/>
          </a:prstGeom>
          <a:noFill/>
          <a:ln>
            <a:noFill/>
          </a:ln>
        </p:spPr>
        <p:txBody>
          <a:bodyPr wrap="square" anchor="ctr" anchorCtr="0">
            <a:spAutoFit/>
          </a:bodyPr>
          <a:lstStyle>
            <a:lvl1pPr marL="0" indent="0" algn="r">
              <a:buFont typeface="Arial" panose="020B0604020202020204" pitchFamily="34" charset="0"/>
              <a:buNone/>
              <a:defRPr lang="en-US" sz="1867" smtClean="0">
                <a:solidFill>
                  <a:schemeClr val="tx1">
                    <a:lumMod val="75000"/>
                    <a:lumOff val="25000"/>
                  </a:schemeClr>
                </a:solidFill>
                <a:latin typeface="Arial Narrow" panose="020B0604020202020204" pitchFamily="34" charset="0"/>
                <a:ea typeface="ＭＳ Ｐゴシック" panose="020B0600070205080204" pitchFamily="34" charset="-128"/>
                <a:cs typeface="Arial Narrow" panose="020B0604020202020204" pitchFamily="34" charset="0"/>
              </a:defRPr>
            </a:lvl1pPr>
            <a:lvl2pPr>
              <a:defRPr lang="en-US" sz="3200" smtClean="0">
                <a:latin typeface="Calibri" panose="020F0502020204030204" pitchFamily="34" charset="0"/>
                <a:ea typeface="ＭＳ Ｐゴシック" panose="020B0600070205080204" pitchFamily="34" charset="-128"/>
              </a:defRPr>
            </a:lvl2pPr>
            <a:lvl3pPr>
              <a:defRPr lang="en-US" sz="3200" smtClean="0">
                <a:latin typeface="Calibri" panose="020F0502020204030204" pitchFamily="34" charset="0"/>
                <a:ea typeface="ＭＳ Ｐゴシック" panose="020B0600070205080204" pitchFamily="34" charset="-128"/>
              </a:defRPr>
            </a:lvl3pPr>
            <a:lvl4pPr>
              <a:defRPr lang="en-US" sz="3200" smtClean="0">
                <a:latin typeface="Calibri" panose="020F0502020204030204" pitchFamily="34" charset="0"/>
                <a:ea typeface="ＭＳ Ｐゴシック" panose="020B0600070205080204" pitchFamily="34" charset="-128"/>
              </a:defRPr>
            </a:lvl4pPr>
            <a:lvl5pPr>
              <a:defRPr lang="en-CA" sz="3200">
                <a:latin typeface="Calibri" panose="020F0502020204030204" pitchFamily="34" charset="0"/>
                <a:ea typeface="ＭＳ Ｐゴシック" panose="020B0600070205080204" pitchFamily="34" charset="-128"/>
              </a:defRPr>
            </a:lvl5pPr>
          </a:lstStyle>
          <a:p>
            <a:pPr lvl="0"/>
            <a:r>
              <a:rPr lang="en-US"/>
              <a:t>Click to edit Master text styles</a:t>
            </a:r>
          </a:p>
        </p:txBody>
      </p:sp>
      <p:sp>
        <p:nvSpPr>
          <p:cNvPr id="27" name="Text Placeholder 23"/>
          <p:cNvSpPr>
            <a:spLocks noGrp="1"/>
          </p:cNvSpPr>
          <p:nvPr>
            <p:ph type="body" sz="quarter" idx="12"/>
          </p:nvPr>
        </p:nvSpPr>
        <p:spPr>
          <a:xfrm>
            <a:off x="6473959" y="1418061"/>
            <a:ext cx="5175612" cy="350930"/>
          </a:xfrm>
          <a:prstGeom prst="rect">
            <a:avLst/>
          </a:prstGeom>
          <a:noFill/>
          <a:ln>
            <a:noFill/>
          </a:ln>
        </p:spPr>
        <p:txBody>
          <a:bodyPr wrap="square" anchor="ctr" anchorCtr="0">
            <a:spAutoFit/>
          </a:bodyPr>
          <a:lstStyle>
            <a:lvl1pPr marL="0" indent="0">
              <a:buNone/>
              <a:defRPr lang="fr-CA" sz="1867" b="0" noProof="0" dirty="0" smtClean="0">
                <a:latin typeface="Arial Narrow" panose="020B0606020202030204" pitchFamily="34" charset="0"/>
                <a:ea typeface="ＭＳ Ｐゴシック" panose="020B0600070205080204" pitchFamily="34" charset="-128"/>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4222482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lang="en-CA"/>
          </a:p>
        </p:txBody>
      </p:sp>
      <p:sp>
        <p:nvSpPr>
          <p:cNvPr id="3" name="Text Placeholder 11"/>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Tree>
    <p:extLst>
      <p:ext uri="{BB962C8B-B14F-4D97-AF65-F5344CB8AC3E}">
        <p14:creationId xmlns:p14="http://schemas.microsoft.com/office/powerpoint/2010/main" val="4075572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lang="en-CA"/>
          </a:p>
        </p:txBody>
      </p:sp>
      <p:sp>
        <p:nvSpPr>
          <p:cNvPr id="3" name="Text Placeholder 11"/>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Tree>
    <p:extLst>
      <p:ext uri="{BB962C8B-B14F-4D97-AF65-F5344CB8AC3E}">
        <p14:creationId xmlns:p14="http://schemas.microsoft.com/office/powerpoint/2010/main" val="1797187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272C4A1-8BF0-BA76-0A0C-9E3D3BDE6C4A}"/>
              </a:ext>
            </a:extLst>
          </p:cNvPr>
          <p:cNvCxnSpPr>
            <a:cxnSpLocks/>
          </p:cNvCxnSpPr>
          <p:nvPr userDrawn="1"/>
        </p:nvCxnSpPr>
        <p:spPr>
          <a:xfrm>
            <a:off x="6096000" y="882650"/>
            <a:ext cx="0" cy="825500"/>
          </a:xfrm>
          <a:prstGeom prst="line">
            <a:avLst/>
          </a:prstGeom>
          <a:ln w="6350">
            <a:solidFill>
              <a:schemeClr val="tx1"/>
            </a:solidFill>
          </a:ln>
          <a:effectLst>
            <a:outerShdw blurRad="40005" dist="20320" dir="5400000" algn="ctr"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a:t>Click to edit Master title style</a:t>
            </a:r>
            <a:endParaRPr lang="en-CA"/>
          </a:p>
        </p:txBody>
      </p:sp>
      <p:sp>
        <p:nvSpPr>
          <p:cNvPr id="12" name="Text Placeholder 11"/>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a:p>
        </p:txBody>
      </p:sp>
      <p:sp>
        <p:nvSpPr>
          <p:cNvPr id="3" name="Content Placeholder 2"/>
          <p:cNvSpPr>
            <a:spLocks noGrp="1"/>
          </p:cNvSpPr>
          <p:nvPr>
            <p:ph sz="half" idx="1"/>
          </p:nvPr>
        </p:nvSpPr>
        <p:spPr>
          <a:xfrm>
            <a:off x="575387" y="1826687"/>
            <a:ext cx="5181600" cy="4146599"/>
          </a:xfrm>
          <a:prstGeom prst="rect">
            <a:avLst/>
          </a:prstGeom>
        </p:spPr>
        <p:txBody>
          <a:bodyPr>
            <a:normAutofit/>
          </a:bodyPr>
          <a:lstStyle>
            <a:lvl1pPr>
              <a:defRPr sz="2667"/>
            </a:lvl1pPr>
            <a:lvl2pPr marL="609555" indent="-300543">
              <a:buFont typeface="Arial" panose="020B0604020202020204" pitchFamily="34" charset="0"/>
              <a:buChar char="–"/>
              <a:defRPr sz="2400"/>
            </a:lvl2pPr>
            <a:lvl3pPr marL="918565" indent="-309011">
              <a:defRPr sz="2133"/>
            </a:lvl3pPr>
            <a:lvl4pPr marL="1219110" indent="-300543">
              <a:buFont typeface="Arial" panose="020B0604020202020204" pitchFamily="34" charset="0"/>
              <a:buChar char="»"/>
              <a:defRPr sz="1867"/>
            </a:lvl4pPr>
            <a:lvl5pPr marL="1528118" indent="-309011">
              <a:defRPr sz="1867"/>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p:txBody>
      </p:sp>
      <p:sp>
        <p:nvSpPr>
          <p:cNvPr id="20"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
        <p:nvSpPr>
          <p:cNvPr id="10" name="Content Placeholder 2"/>
          <p:cNvSpPr>
            <a:spLocks noGrp="1"/>
          </p:cNvSpPr>
          <p:nvPr>
            <p:ph sz="half" idx="10"/>
          </p:nvPr>
        </p:nvSpPr>
        <p:spPr>
          <a:xfrm>
            <a:off x="6435016" y="1826687"/>
            <a:ext cx="5181600" cy="4146599"/>
          </a:xfrm>
          <a:prstGeom prst="rect">
            <a:avLst/>
          </a:prstGeom>
        </p:spPr>
        <p:txBody>
          <a:bodyPr>
            <a:normAutofit/>
          </a:bodyPr>
          <a:lstStyle>
            <a:lvl1pPr>
              <a:defRPr sz="2667"/>
            </a:lvl1pPr>
            <a:lvl2pPr marL="609555" indent="-300543">
              <a:buFont typeface="Arial" panose="020B0604020202020204" pitchFamily="34" charset="0"/>
              <a:buChar char="–"/>
              <a:defRPr sz="2400"/>
            </a:lvl2pPr>
            <a:lvl3pPr marL="918565" indent="-309011">
              <a:defRPr sz="2133"/>
            </a:lvl3pPr>
            <a:lvl4pPr marL="1219110" indent="-300543">
              <a:buFont typeface="Arial" panose="020B0604020202020204" pitchFamily="34" charset="0"/>
              <a:buChar char="»"/>
              <a:defRPr sz="1867"/>
            </a:lvl4pPr>
            <a:lvl5pPr marL="1219110" indent="0">
              <a:buNone/>
              <a:defRPr sz="18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13539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1C73D9-0227-F425-D823-0A277727BA73}"/>
              </a:ext>
            </a:extLst>
          </p:cNvPr>
          <p:cNvSpPr>
            <a:spLocks noGrp="1"/>
          </p:cNvSpPr>
          <p:nvPr>
            <p:ph type="title"/>
          </p:nvPr>
        </p:nvSpPr>
        <p:spPr/>
        <p:txBody>
          <a:bodyPr/>
          <a:lstStyle/>
          <a:p>
            <a:r>
              <a:rPr lang="en-US"/>
              <a:t>Click to edit Master title style</a:t>
            </a:r>
            <a:endParaRPr lang="en-CA"/>
          </a:p>
        </p:txBody>
      </p:sp>
      <p:sp>
        <p:nvSpPr>
          <p:cNvPr id="3" name="Text Placeholder 11">
            <a:extLst>
              <a:ext uri="{FF2B5EF4-FFF2-40B4-BE49-F238E27FC236}">
                <a16:creationId xmlns:a16="http://schemas.microsoft.com/office/drawing/2014/main" id="{5F6F1CF9-E24E-E3C0-0D74-EBE31D41F6EB}"/>
              </a:ext>
            </a:extLst>
          </p:cNvPr>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a:extLst>
              <a:ext uri="{FF2B5EF4-FFF2-40B4-BE49-F238E27FC236}">
                <a16:creationId xmlns:a16="http://schemas.microsoft.com/office/drawing/2014/main" id="{81801412-E94A-49CD-FA56-37741CDCCE21}"/>
              </a:ext>
            </a:extLst>
          </p:cNvPr>
          <p:cNvSpPr>
            <a:spLocks noGrp="1"/>
          </p:cNvSpPr>
          <p:nvPr>
            <p:ph type="body" sz="quarter" idx="13" hasCustomPrompt="1"/>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fr-CA" noProof="0" dirty="0"/>
              <a:t>Titre Français</a:t>
            </a:r>
          </a:p>
        </p:txBody>
      </p:sp>
      <p:sp>
        <p:nvSpPr>
          <p:cNvPr id="5" name="Text Placeholder 11">
            <a:extLst>
              <a:ext uri="{FF2B5EF4-FFF2-40B4-BE49-F238E27FC236}">
                <a16:creationId xmlns:a16="http://schemas.microsoft.com/office/drawing/2014/main" id="{D6EDE934-05BD-8D29-B2FF-EE70937154E9}"/>
              </a:ext>
            </a:extLst>
          </p:cNvPr>
          <p:cNvSpPr>
            <a:spLocks noGrp="1"/>
          </p:cNvSpPr>
          <p:nvPr>
            <p:ph type="body" sz="quarter" idx="14" hasCustomPrompt="1"/>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marL="0" marR="0" lvl="0" indent="0" algn="l" defTabSz="121911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600" noProof="0" dirty="0"/>
              <a:t>Texte de sous-titre</a:t>
            </a:r>
            <a:endParaRPr lang="fr-CA" noProof="0" dirty="0"/>
          </a:p>
        </p:txBody>
      </p:sp>
      <p:cxnSp>
        <p:nvCxnSpPr>
          <p:cNvPr id="10" name="Straight Connector 9">
            <a:extLst>
              <a:ext uri="{FF2B5EF4-FFF2-40B4-BE49-F238E27FC236}">
                <a16:creationId xmlns:a16="http://schemas.microsoft.com/office/drawing/2014/main" id="{8973EB59-8106-FFE2-868A-646D946FE1DA}"/>
              </a:ext>
            </a:extLst>
          </p:cNvPr>
          <p:cNvCxnSpPr>
            <a:cxnSpLocks/>
          </p:cNvCxnSpPr>
          <p:nvPr userDrawn="1"/>
        </p:nvCxnSpPr>
        <p:spPr>
          <a:xfrm>
            <a:off x="6096000" y="882706"/>
            <a:ext cx="0" cy="824951"/>
          </a:xfrm>
          <a:prstGeom prst="line">
            <a:avLst/>
          </a:prstGeom>
          <a:ln w="6350">
            <a:solidFill>
              <a:schemeClr val="tx1"/>
            </a:solidFill>
          </a:ln>
          <a:effectLst>
            <a:outerShdw blurRad="40005" dist="20320" dir="5400000" algn="ctr"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756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0241" y="253373"/>
            <a:ext cx="11001155" cy="820515"/>
          </a:xfrm>
        </p:spPr>
        <p:txBody>
          <a:bodyPr/>
          <a:lstStyle>
            <a:lvl1pPr algn="l" rtl="0" eaLnBrk="0" fontAlgn="base" hangingPunct="0">
              <a:spcBef>
                <a:spcPct val="0"/>
              </a:spcBef>
              <a:spcAft>
                <a:spcPct val="0"/>
              </a:spcAft>
              <a:defRPr lang="en-US" sz="4000" b="1" kern="1200" spc="-100" dirty="0">
                <a:solidFill>
                  <a:schemeClr val="tx2"/>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340243" y="1350338"/>
            <a:ext cx="11043684" cy="50504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4153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F0A8C5B-86C6-B889-0AA2-C2C2539DD2F4}"/>
              </a:ext>
            </a:extLst>
          </p:cNvPr>
          <p:cNvCxnSpPr>
            <a:cxnSpLocks/>
          </p:cNvCxnSpPr>
          <p:nvPr userDrawn="1"/>
        </p:nvCxnSpPr>
        <p:spPr>
          <a:xfrm>
            <a:off x="6096000" y="882650"/>
            <a:ext cx="0" cy="825500"/>
          </a:xfrm>
          <a:prstGeom prst="line">
            <a:avLst/>
          </a:prstGeom>
          <a:ln w="6350">
            <a:solidFill>
              <a:schemeClr val="tx1"/>
            </a:solidFill>
          </a:ln>
          <a:effectLst>
            <a:outerShdw blurRad="40005" dist="20320" dir="5400000" algn="ctr"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2" name="Title 11"/>
          <p:cNvSpPr>
            <a:spLocks noGrp="1"/>
          </p:cNvSpPr>
          <p:nvPr>
            <p:ph type="title"/>
          </p:nvPr>
        </p:nvSpPr>
        <p:spPr/>
        <p:txBody>
          <a:bodyPr/>
          <a:lstStyle/>
          <a:p>
            <a:r>
              <a:rPr lang="en-US"/>
              <a:t>Click to edit Master title style</a:t>
            </a:r>
            <a:endParaRPr lang="en-CA"/>
          </a:p>
        </p:txBody>
      </p:sp>
      <p:sp>
        <p:nvSpPr>
          <p:cNvPr id="3" name="Text Placeholder 11"/>
          <p:cNvSpPr>
            <a:spLocks noGrp="1"/>
          </p:cNvSpPr>
          <p:nvPr>
            <p:ph type="body" sz="quarter" idx="11"/>
          </p:nvPr>
        </p:nvSpPr>
        <p:spPr>
          <a:xfrm>
            <a:off x="575384"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Tree>
    <p:extLst>
      <p:ext uri="{BB962C8B-B14F-4D97-AF65-F5344CB8AC3E}">
        <p14:creationId xmlns:p14="http://schemas.microsoft.com/office/powerpoint/2010/main" val="2140333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B4204F-7CA9-E17A-63C6-92984779791E}"/>
              </a:ext>
            </a:extLst>
          </p:cNvPr>
          <p:cNvSpPr>
            <a:spLocks noGrp="1"/>
          </p:cNvSpPr>
          <p:nvPr>
            <p:ph type="title"/>
          </p:nvPr>
        </p:nvSpPr>
        <p:spPr>
          <a:xfrm>
            <a:off x="575387" y="788707"/>
            <a:ext cx="11041229" cy="576064"/>
          </a:xfrm>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2F5124E-D07B-051F-C494-72E3C1C0E663}"/>
              </a:ext>
            </a:extLst>
          </p:cNvPr>
          <p:cNvSpPr>
            <a:spLocks noGrp="1"/>
          </p:cNvSpPr>
          <p:nvPr>
            <p:ph sz="half" idx="1"/>
          </p:nvPr>
        </p:nvSpPr>
        <p:spPr>
          <a:xfrm>
            <a:off x="575387" y="1826685"/>
            <a:ext cx="11041227" cy="4146599"/>
          </a:xfrm>
          <a:prstGeom prst="rect">
            <a:avLst/>
          </a:prstGeom>
        </p:spPr>
        <p:txBody>
          <a:bodyPr>
            <a:normAutofit/>
          </a:bodyPr>
          <a:lstStyle>
            <a:lvl1pPr>
              <a:defRPr sz="2667"/>
            </a:lvl1pPr>
            <a:lvl2pPr marL="609585" indent="-300559">
              <a:buFont typeface="Arial" panose="020B0604020202020204" pitchFamily="34" charset="0"/>
              <a:buChar char="–"/>
              <a:defRPr sz="2400"/>
            </a:lvl2pPr>
            <a:lvl3pPr marL="918610" indent="-309026">
              <a:defRPr sz="2133"/>
            </a:lvl3pPr>
            <a:lvl4pPr marL="1219170" indent="-300559">
              <a:buFont typeface="Arial" panose="020B0604020202020204" pitchFamily="34" charset="0"/>
              <a:buChar char="»"/>
              <a:defRPr sz="1867"/>
            </a:lvl4pPr>
            <a:lvl5pPr marL="1528195" indent="-309026">
              <a:defRPr sz="1867"/>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p:txBody>
      </p:sp>
    </p:spTree>
    <p:extLst>
      <p:ext uri="{BB962C8B-B14F-4D97-AF65-F5344CB8AC3E}">
        <p14:creationId xmlns:p14="http://schemas.microsoft.com/office/powerpoint/2010/main" val="2947060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1C73D9-0227-F425-D823-0A277727BA73}"/>
              </a:ext>
            </a:extLst>
          </p:cNvPr>
          <p:cNvSpPr>
            <a:spLocks noGrp="1"/>
          </p:cNvSpPr>
          <p:nvPr>
            <p:ph type="title"/>
          </p:nvPr>
        </p:nvSpPr>
        <p:spPr>
          <a:xfrm>
            <a:off x="575387" y="788707"/>
            <a:ext cx="11041229" cy="576064"/>
          </a:xfrm>
        </p:spPr>
        <p:txBody>
          <a:bodyPr/>
          <a:lstStyle/>
          <a:p>
            <a:r>
              <a:rPr lang="en-US" dirty="0"/>
              <a:t>Click to edit Master title style</a:t>
            </a:r>
            <a:endParaRPr lang="en-CA" dirty="0"/>
          </a:p>
        </p:txBody>
      </p:sp>
    </p:spTree>
    <p:extLst>
      <p:ext uri="{BB962C8B-B14F-4D97-AF65-F5344CB8AC3E}">
        <p14:creationId xmlns:p14="http://schemas.microsoft.com/office/powerpoint/2010/main" val="1561541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630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1C73D9-0227-F425-D823-0A277727BA73}"/>
              </a:ext>
            </a:extLst>
          </p:cNvPr>
          <p:cNvSpPr>
            <a:spLocks noGrp="1"/>
          </p:cNvSpPr>
          <p:nvPr>
            <p:ph type="title"/>
          </p:nvPr>
        </p:nvSpPr>
        <p:spPr>
          <a:xfrm>
            <a:off x="575388" y="788707"/>
            <a:ext cx="11041229" cy="576064"/>
          </a:xfrm>
        </p:spPr>
        <p:txBody>
          <a:bodyPr/>
          <a:lstStyle/>
          <a:p>
            <a:r>
              <a:rPr lang="en-US" dirty="0"/>
              <a:t>Click to edit Master title style</a:t>
            </a:r>
            <a:endParaRPr lang="en-CA" dirty="0"/>
          </a:p>
        </p:txBody>
      </p:sp>
      <p:sp>
        <p:nvSpPr>
          <p:cNvPr id="3" name="Text Placeholder 11">
            <a:extLst>
              <a:ext uri="{FF2B5EF4-FFF2-40B4-BE49-F238E27FC236}">
                <a16:creationId xmlns:a16="http://schemas.microsoft.com/office/drawing/2014/main" id="{5F6F1CF9-E24E-E3C0-0D74-EBE31D41F6EB}"/>
              </a:ext>
            </a:extLst>
          </p:cNvPr>
          <p:cNvSpPr>
            <a:spLocks noGrp="1"/>
          </p:cNvSpPr>
          <p:nvPr>
            <p:ph type="body" sz="quarter" idx="11"/>
          </p:nvPr>
        </p:nvSpPr>
        <p:spPr>
          <a:xfrm>
            <a:off x="575384" y="1358840"/>
            <a:ext cx="11041229"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Tree>
    <p:extLst>
      <p:ext uri="{BB962C8B-B14F-4D97-AF65-F5344CB8AC3E}">
        <p14:creationId xmlns:p14="http://schemas.microsoft.com/office/powerpoint/2010/main" val="3423140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laceholder 2"/>
          <p:cNvSpPr>
            <a:spLocks noGrp="1"/>
          </p:cNvSpPr>
          <p:nvPr>
            <p:ph idx="4294967295"/>
          </p:nvPr>
        </p:nvSpPr>
        <p:spPr>
          <a:xfrm>
            <a:off x="431800" y="2205038"/>
            <a:ext cx="11328400" cy="4151312"/>
          </a:xfrm>
          <a:prstGeom prst="rect">
            <a:avLst/>
          </a:prstGeo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31371" y="925196"/>
            <a:ext cx="11328829" cy="1209594"/>
          </a:xfrm>
          <a:prstGeom prst="rect">
            <a:avLst/>
          </a:prstGeom>
        </p:spPr>
        <p:txBody>
          <a:bodyPr rtlCol="0">
            <a:normAutofit/>
          </a:bodyPr>
          <a:lstStyle/>
          <a:p>
            <a:r>
              <a:rPr lang="en-US" dirty="0"/>
              <a:t>Click to edit Master title style</a:t>
            </a:r>
          </a:p>
        </p:txBody>
      </p:sp>
      <p:sp>
        <p:nvSpPr>
          <p:cNvPr id="2" name="Slide Number Placeholder 3">
            <a:extLst>
              <a:ext uri="{FF2B5EF4-FFF2-40B4-BE49-F238E27FC236}">
                <a16:creationId xmlns:a16="http://schemas.microsoft.com/office/drawing/2014/main" id="{B7EE26B0-227C-A06A-CF73-5EEDD637233E}"/>
              </a:ext>
            </a:extLst>
          </p:cNvPr>
          <p:cNvSpPr>
            <a:spLocks noGrp="1"/>
          </p:cNvSpPr>
          <p:nvPr>
            <p:ph type="sldNum" sz="quarter" idx="10"/>
          </p:nvPr>
        </p:nvSpPr>
        <p:spPr/>
        <p:txBody>
          <a:bodyPr/>
          <a:lstStyle>
            <a:lvl1pPr>
              <a:defRPr/>
            </a:lvl1pPr>
          </a:lstStyle>
          <a:p>
            <a:pPr>
              <a:defRPr/>
            </a:pPr>
            <a:fld id="{87F38873-A39A-4FC2-965F-2C139F2C676C}" type="slidenum">
              <a:rPr lang="en-CA" altLang="en-US"/>
              <a:pPr>
                <a:defRPr/>
              </a:pPr>
              <a:t>‹#›</a:t>
            </a:fld>
            <a:endParaRPr lang="en-CA" altLang="en-US" dirty="0"/>
          </a:p>
        </p:txBody>
      </p:sp>
    </p:spTree>
    <p:extLst>
      <p:ext uri="{BB962C8B-B14F-4D97-AF65-F5344CB8AC3E}">
        <p14:creationId xmlns:p14="http://schemas.microsoft.com/office/powerpoint/2010/main" val="1044761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0" y="935039"/>
            <a:ext cx="11328400" cy="2574925"/>
          </a:xfrm>
        </p:spPr>
        <p:txBody>
          <a:bodyPr anchor="b">
            <a:normAutofit/>
          </a:bodyPr>
          <a:lstStyle>
            <a:lvl1pPr algn="ctr">
              <a:defRPr sz="3600"/>
            </a:lvl1pPr>
          </a:lstStyle>
          <a:p>
            <a:r>
              <a:rPr lang="en-US"/>
              <a:t>Click to edit Master title style</a:t>
            </a:r>
          </a:p>
        </p:txBody>
      </p:sp>
      <p:sp>
        <p:nvSpPr>
          <p:cNvPr id="3" name="Subtitle 2"/>
          <p:cNvSpPr>
            <a:spLocks noGrp="1"/>
          </p:cNvSpPr>
          <p:nvPr>
            <p:ph type="subTitle" idx="1"/>
          </p:nvPr>
        </p:nvSpPr>
        <p:spPr>
          <a:xfrm>
            <a:off x="431800" y="3602038"/>
            <a:ext cx="11328400" cy="275113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D7FF651-A762-25E9-9665-89CC776F829E}"/>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5" name="Footer Placeholder 4">
            <a:extLst>
              <a:ext uri="{FF2B5EF4-FFF2-40B4-BE49-F238E27FC236}">
                <a16:creationId xmlns:a16="http://schemas.microsoft.com/office/drawing/2014/main" id="{3BDFAD75-6026-59A5-16D3-E7B703EEBB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E93FC4-EEF9-EF96-915C-F75238F294F4}"/>
              </a:ext>
            </a:extLst>
          </p:cNvPr>
          <p:cNvSpPr>
            <a:spLocks noGrp="1"/>
          </p:cNvSpPr>
          <p:nvPr>
            <p:ph type="sldNum" sz="quarter" idx="12"/>
          </p:nvPr>
        </p:nvSpPr>
        <p:spPr/>
        <p:txBody>
          <a:bodyPr/>
          <a:lstStyle>
            <a:lvl1pPr>
              <a:defRPr/>
            </a:lvl1pPr>
          </a:lstStyle>
          <a:p>
            <a:pPr>
              <a:defRPr/>
            </a:pPr>
            <a:fld id="{79438A33-9CF0-4E6D-9C9F-E3888A545022}" type="slidenum">
              <a:rPr lang="en-US"/>
              <a:pPr>
                <a:defRPr/>
              </a:pPr>
              <a:t>‹#›</a:t>
            </a:fld>
            <a:endParaRPr lang="en-US" dirty="0"/>
          </a:p>
        </p:txBody>
      </p:sp>
    </p:spTree>
    <p:extLst>
      <p:ext uri="{BB962C8B-B14F-4D97-AF65-F5344CB8AC3E}">
        <p14:creationId xmlns:p14="http://schemas.microsoft.com/office/powerpoint/2010/main" val="2596840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ts of Content">
    <p:spTree>
      <p:nvGrpSpPr>
        <p:cNvPr id="1" name=""/>
        <p:cNvGrpSpPr/>
        <p:nvPr/>
      </p:nvGrpSpPr>
      <p:grpSpPr>
        <a:xfrm>
          <a:off x="0" y="0"/>
          <a:ext cx="0" cy="0"/>
          <a:chOff x="0" y="0"/>
          <a:chExt cx="0" cy="0"/>
        </a:xfrm>
      </p:grpSpPr>
      <p:sp>
        <p:nvSpPr>
          <p:cNvPr id="14" name="Content Placeholder 2"/>
          <p:cNvSpPr>
            <a:spLocks noGrp="1"/>
          </p:cNvSpPr>
          <p:nvPr>
            <p:ph idx="4294967295"/>
          </p:nvPr>
        </p:nvSpPr>
        <p:spPr>
          <a:xfrm>
            <a:off x="431800" y="1628800"/>
            <a:ext cx="11328400" cy="4727550"/>
          </a:xfrm>
          <a:prstGeom prst="rect">
            <a:avLst/>
          </a:prstGeom>
        </p:spPr>
        <p:txBody>
          <a:bodyPr>
            <a:normAutofit/>
          </a:bodyPr>
          <a:lstStyle>
            <a:lvl1pPr>
              <a:defRPr sz="1200"/>
            </a:lvl1pPr>
          </a:lstStyle>
          <a:p>
            <a:endParaRPr lang="en-US" altLang="en-US" dirty="0"/>
          </a:p>
        </p:txBody>
      </p:sp>
      <p:sp>
        <p:nvSpPr>
          <p:cNvPr id="5" name="Title Placeholder 1"/>
          <p:cNvSpPr>
            <a:spLocks noGrp="1"/>
          </p:cNvSpPr>
          <p:nvPr>
            <p:ph type="title"/>
          </p:nvPr>
        </p:nvSpPr>
        <p:spPr>
          <a:xfrm>
            <a:off x="431371" y="925196"/>
            <a:ext cx="11328829" cy="703604"/>
          </a:xfrm>
          <a:prstGeom prst="rect">
            <a:avLst/>
          </a:prstGeom>
        </p:spPr>
        <p:txBody>
          <a:bodyPr rtlCol="0">
            <a:normAutofit/>
          </a:bodyPr>
          <a:lstStyle/>
          <a:p>
            <a:r>
              <a:rPr lang="en-US" dirty="0"/>
              <a:t>Click to edit Master title style</a:t>
            </a:r>
          </a:p>
        </p:txBody>
      </p:sp>
      <p:sp>
        <p:nvSpPr>
          <p:cNvPr id="2" name="Slide Number Placeholder 3">
            <a:extLst>
              <a:ext uri="{FF2B5EF4-FFF2-40B4-BE49-F238E27FC236}">
                <a16:creationId xmlns:a16="http://schemas.microsoft.com/office/drawing/2014/main" id="{F3BE058B-606C-BAE4-8B99-0292D7956745}"/>
              </a:ext>
            </a:extLst>
          </p:cNvPr>
          <p:cNvSpPr>
            <a:spLocks noGrp="1"/>
          </p:cNvSpPr>
          <p:nvPr>
            <p:ph type="sldNum" sz="quarter" idx="10"/>
          </p:nvPr>
        </p:nvSpPr>
        <p:spPr/>
        <p:txBody>
          <a:bodyPr/>
          <a:lstStyle>
            <a:lvl1pPr>
              <a:defRPr/>
            </a:lvl1pPr>
          </a:lstStyle>
          <a:p>
            <a:pPr>
              <a:defRPr/>
            </a:pPr>
            <a:fld id="{143F70FE-7C68-4D7F-924B-7EF37D31E0EB}" type="slidenum">
              <a:rPr lang="en-CA" altLang="en-US"/>
              <a:pPr>
                <a:defRPr/>
              </a:pPr>
              <a:t>‹#›</a:t>
            </a:fld>
            <a:endParaRPr lang="en-CA" altLang="en-US" dirty="0"/>
          </a:p>
        </p:txBody>
      </p:sp>
    </p:spTree>
    <p:extLst>
      <p:ext uri="{BB962C8B-B14F-4D97-AF65-F5344CB8AC3E}">
        <p14:creationId xmlns:p14="http://schemas.microsoft.com/office/powerpoint/2010/main" val="1938097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1800" y="935039"/>
            <a:ext cx="11328400" cy="3627439"/>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431800" y="4589464"/>
            <a:ext cx="11328400" cy="17668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00FA3E-6108-5DCC-E2FD-628955FB96AE}"/>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5" name="Footer Placeholder 4">
            <a:extLst>
              <a:ext uri="{FF2B5EF4-FFF2-40B4-BE49-F238E27FC236}">
                <a16:creationId xmlns:a16="http://schemas.microsoft.com/office/drawing/2014/main" id="{51708725-B8C4-F8D5-9676-DF5DB1C79D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E07642-36C2-74EB-0467-728F63669DF5}"/>
              </a:ext>
            </a:extLst>
          </p:cNvPr>
          <p:cNvSpPr>
            <a:spLocks noGrp="1"/>
          </p:cNvSpPr>
          <p:nvPr>
            <p:ph type="sldNum" sz="quarter" idx="12"/>
          </p:nvPr>
        </p:nvSpPr>
        <p:spPr/>
        <p:txBody>
          <a:bodyPr/>
          <a:lstStyle>
            <a:lvl1pPr>
              <a:defRPr/>
            </a:lvl1pPr>
          </a:lstStyle>
          <a:p>
            <a:pPr>
              <a:defRPr/>
            </a:pPr>
            <a:fld id="{E92DCB58-A400-4985-B773-D3C8C897BF13}" type="slidenum">
              <a:rPr lang="en-US"/>
              <a:pPr>
                <a:defRPr/>
              </a:pPr>
              <a:t>‹#›</a:t>
            </a:fld>
            <a:endParaRPr lang="en-US" dirty="0"/>
          </a:p>
        </p:txBody>
      </p:sp>
    </p:spTree>
    <p:extLst>
      <p:ext uri="{BB962C8B-B14F-4D97-AF65-F5344CB8AC3E}">
        <p14:creationId xmlns:p14="http://schemas.microsoft.com/office/powerpoint/2010/main" val="362831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EBC25BA-A516-A3A1-F09A-3958BEE6329C}"/>
              </a:ext>
            </a:extLst>
          </p:cNvPr>
          <p:cNvCxnSpPr>
            <a:cxnSpLocks/>
          </p:cNvCxnSpPr>
          <p:nvPr userDrawn="1"/>
        </p:nvCxnSpPr>
        <p:spPr>
          <a:xfrm>
            <a:off x="6096000" y="882651"/>
            <a:ext cx="0" cy="825500"/>
          </a:xfrm>
          <a:prstGeom prst="line">
            <a:avLst/>
          </a:prstGeom>
          <a:ln w="6350">
            <a:solidFill>
              <a:schemeClr val="tx1"/>
            </a:solidFill>
          </a:ln>
          <a:effectLst>
            <a:outerShdw blurRad="40005" dist="20320" dir="5400000" algn="ctr"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a:t>Click to edit Master title style</a:t>
            </a:r>
            <a:endParaRPr lang="en-CA"/>
          </a:p>
        </p:txBody>
      </p:sp>
      <p:sp>
        <p:nvSpPr>
          <p:cNvPr id="12" name="Text Placeholder 11"/>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a:p>
        </p:txBody>
      </p:sp>
      <p:sp>
        <p:nvSpPr>
          <p:cNvPr id="3" name="Content Placeholder 2"/>
          <p:cNvSpPr>
            <a:spLocks noGrp="1"/>
          </p:cNvSpPr>
          <p:nvPr>
            <p:ph sz="half" idx="1"/>
          </p:nvPr>
        </p:nvSpPr>
        <p:spPr>
          <a:xfrm>
            <a:off x="575387" y="1826687"/>
            <a:ext cx="5181600" cy="4146599"/>
          </a:xfrm>
          <a:prstGeom prst="rect">
            <a:avLst/>
          </a:prstGeom>
        </p:spPr>
        <p:txBody>
          <a:bodyPr>
            <a:normAutofit/>
          </a:bodyPr>
          <a:lstStyle>
            <a:lvl1pPr>
              <a:defRPr sz="2667"/>
            </a:lvl1pPr>
            <a:lvl2pPr marL="609555" indent="-300543">
              <a:buFont typeface="Arial" panose="020B0604020202020204" pitchFamily="34" charset="0"/>
              <a:buChar char="–"/>
              <a:defRPr sz="2400"/>
            </a:lvl2pPr>
            <a:lvl3pPr marL="918565" indent="-309011">
              <a:defRPr sz="2133"/>
            </a:lvl3pPr>
            <a:lvl4pPr marL="1219110" indent="-300543">
              <a:buFont typeface="Arial" panose="020B0604020202020204" pitchFamily="34" charset="0"/>
              <a:buChar char="»"/>
              <a:defRPr sz="1867"/>
            </a:lvl4pPr>
            <a:lvl5pPr marL="1528118" indent="-309011">
              <a:defRPr sz="1867"/>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p:txBody>
      </p:sp>
      <p:sp>
        <p:nvSpPr>
          <p:cNvPr id="20"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
        <p:nvSpPr>
          <p:cNvPr id="10" name="Content Placeholder 2"/>
          <p:cNvSpPr>
            <a:spLocks noGrp="1"/>
          </p:cNvSpPr>
          <p:nvPr>
            <p:ph sz="half" idx="10"/>
          </p:nvPr>
        </p:nvSpPr>
        <p:spPr>
          <a:xfrm>
            <a:off x="6435016" y="1826687"/>
            <a:ext cx="5181600" cy="4146599"/>
          </a:xfrm>
          <a:prstGeom prst="rect">
            <a:avLst/>
          </a:prstGeom>
        </p:spPr>
        <p:txBody>
          <a:bodyPr>
            <a:normAutofit/>
          </a:bodyPr>
          <a:lstStyle>
            <a:lvl1pPr>
              <a:defRPr sz="2667"/>
            </a:lvl1pPr>
            <a:lvl2pPr marL="609555" indent="-300543">
              <a:buFont typeface="Arial" panose="020B0604020202020204" pitchFamily="34" charset="0"/>
              <a:buChar char="–"/>
              <a:defRPr sz="2400"/>
            </a:lvl2pPr>
            <a:lvl3pPr marL="918565" indent="-309011">
              <a:defRPr sz="2133"/>
            </a:lvl3pPr>
            <a:lvl4pPr marL="1219110" indent="-300543">
              <a:buFont typeface="Arial" panose="020B0604020202020204" pitchFamily="34" charset="0"/>
              <a:buChar char="»"/>
              <a:defRPr sz="1867"/>
            </a:lvl4pPr>
            <a:lvl5pPr marL="1219110" indent="0">
              <a:buNone/>
              <a:defRPr sz="18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016626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925195"/>
            <a:ext cx="11328829" cy="1209594"/>
          </a:xfrm>
        </p:spPr>
        <p:txBody>
          <a:bodyPr/>
          <a:lstStyle/>
          <a:p>
            <a:r>
              <a:rPr lang="en-US"/>
              <a:t>Click to edit Master title style</a:t>
            </a:r>
          </a:p>
        </p:txBody>
      </p:sp>
      <p:sp>
        <p:nvSpPr>
          <p:cNvPr id="3" name="Content Placeholder 2"/>
          <p:cNvSpPr>
            <a:spLocks noGrp="1"/>
          </p:cNvSpPr>
          <p:nvPr>
            <p:ph sz="half" idx="1"/>
          </p:nvPr>
        </p:nvSpPr>
        <p:spPr>
          <a:xfrm>
            <a:off x="431370" y="2205038"/>
            <a:ext cx="5772087" cy="415131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05038"/>
            <a:ext cx="5588000" cy="4151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17D2B2-757C-2183-62AB-CD4E8D39C1DA}"/>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6" name="Footer Placeholder 5">
            <a:extLst>
              <a:ext uri="{FF2B5EF4-FFF2-40B4-BE49-F238E27FC236}">
                <a16:creationId xmlns:a16="http://schemas.microsoft.com/office/drawing/2014/main" id="{8DF1A90F-DF85-CE61-1F00-229A7AE9DD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500FAA8-FC5A-D114-7D82-05C644FDB9B2}"/>
              </a:ext>
            </a:extLst>
          </p:cNvPr>
          <p:cNvSpPr>
            <a:spLocks noGrp="1"/>
          </p:cNvSpPr>
          <p:nvPr>
            <p:ph type="sldNum" sz="quarter" idx="12"/>
          </p:nvPr>
        </p:nvSpPr>
        <p:spPr/>
        <p:txBody>
          <a:bodyPr/>
          <a:lstStyle>
            <a:lvl1pPr>
              <a:defRPr/>
            </a:lvl1pPr>
          </a:lstStyle>
          <a:p>
            <a:pPr>
              <a:defRPr/>
            </a:pPr>
            <a:fld id="{4BCB804B-71C1-47FC-B5A2-A5B204494A77}" type="slidenum">
              <a:rPr lang="en-US"/>
              <a:pPr>
                <a:defRPr/>
              </a:pPr>
              <a:t>‹#›</a:t>
            </a:fld>
            <a:endParaRPr lang="en-US" dirty="0"/>
          </a:p>
        </p:txBody>
      </p:sp>
    </p:spTree>
    <p:extLst>
      <p:ext uri="{BB962C8B-B14F-4D97-AF65-F5344CB8AC3E}">
        <p14:creationId xmlns:p14="http://schemas.microsoft.com/office/powerpoint/2010/main" val="3477215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1" y="931952"/>
            <a:ext cx="11328399" cy="1201649"/>
          </a:xfrm>
        </p:spPr>
        <p:txBody>
          <a:bodyPr/>
          <a:lstStyle/>
          <a:p>
            <a:r>
              <a:rPr lang="en-US" dirty="0"/>
              <a:t>Click to edit Master title style</a:t>
            </a:r>
          </a:p>
        </p:txBody>
      </p:sp>
      <p:sp>
        <p:nvSpPr>
          <p:cNvPr id="3" name="Text Placeholder 2"/>
          <p:cNvSpPr>
            <a:spLocks noGrp="1"/>
          </p:cNvSpPr>
          <p:nvPr>
            <p:ph type="body" idx="1"/>
          </p:nvPr>
        </p:nvSpPr>
        <p:spPr>
          <a:xfrm>
            <a:off x="431800" y="2205038"/>
            <a:ext cx="563741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31800" y="3028950"/>
            <a:ext cx="5637411" cy="3327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idx="13"/>
          </p:nvPr>
        </p:nvSpPr>
        <p:spPr>
          <a:xfrm>
            <a:off x="6122789" y="2205038"/>
            <a:ext cx="563741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Content Placeholder 3"/>
          <p:cNvSpPr>
            <a:spLocks noGrp="1"/>
          </p:cNvSpPr>
          <p:nvPr>
            <p:ph sz="half" idx="14"/>
          </p:nvPr>
        </p:nvSpPr>
        <p:spPr>
          <a:xfrm>
            <a:off x="6122789" y="3028950"/>
            <a:ext cx="5637411" cy="3327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a:extLst>
              <a:ext uri="{FF2B5EF4-FFF2-40B4-BE49-F238E27FC236}">
                <a16:creationId xmlns:a16="http://schemas.microsoft.com/office/drawing/2014/main" id="{1CA55821-EB54-5E80-28A1-856C4FDAEC43}"/>
              </a:ext>
            </a:extLst>
          </p:cNvPr>
          <p:cNvSpPr>
            <a:spLocks noGrp="1"/>
          </p:cNvSpPr>
          <p:nvPr>
            <p:ph type="dt" sz="half" idx="15"/>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6" name="Footer Placeholder 7">
            <a:extLst>
              <a:ext uri="{FF2B5EF4-FFF2-40B4-BE49-F238E27FC236}">
                <a16:creationId xmlns:a16="http://schemas.microsoft.com/office/drawing/2014/main" id="{1ABECC89-222E-85A1-34D5-C26B6C6FF6C6}"/>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F8E74096-B3E5-48FA-4B05-43E73B603517}"/>
              </a:ext>
            </a:extLst>
          </p:cNvPr>
          <p:cNvSpPr>
            <a:spLocks noGrp="1"/>
          </p:cNvSpPr>
          <p:nvPr>
            <p:ph type="sldNum" sz="quarter" idx="17"/>
          </p:nvPr>
        </p:nvSpPr>
        <p:spPr/>
        <p:txBody>
          <a:bodyPr/>
          <a:lstStyle>
            <a:lvl1pPr>
              <a:defRPr/>
            </a:lvl1pPr>
          </a:lstStyle>
          <a:p>
            <a:pPr>
              <a:defRPr/>
            </a:pPr>
            <a:fld id="{F83EFA57-7278-420E-BAAA-E3D2D9EFFCBF}" type="slidenum">
              <a:rPr lang="en-US"/>
              <a:pPr>
                <a:defRPr/>
              </a:pPr>
              <a:t>‹#›</a:t>
            </a:fld>
            <a:endParaRPr lang="en-US" dirty="0"/>
          </a:p>
        </p:txBody>
      </p:sp>
    </p:spTree>
    <p:extLst>
      <p:ext uri="{BB962C8B-B14F-4D97-AF65-F5344CB8AC3E}">
        <p14:creationId xmlns:p14="http://schemas.microsoft.com/office/powerpoint/2010/main" val="4033178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0E9E74-296C-73FE-31C0-55CC807635BB}"/>
              </a:ext>
            </a:extLst>
          </p:cNvPr>
          <p:cNvSpPr>
            <a:spLocks noGrp="1"/>
          </p:cNvSpPr>
          <p:nvPr>
            <p:ph type="dt" sz="half" idx="10"/>
          </p:nvPr>
        </p:nvSpPr>
        <p:spPr>
          <a:xfrm>
            <a:off x="440267" y="6356351"/>
            <a:ext cx="2743200" cy="365125"/>
          </a:xfrm>
        </p:spPr>
        <p:txBody>
          <a:bodyPr/>
          <a:lstStyle>
            <a:lvl1pPr>
              <a:defRPr/>
            </a:lvl1pPr>
          </a:lstStyle>
          <a:p>
            <a:pPr>
              <a:defRPr/>
            </a:pPr>
            <a:fld id="{2E6F13C8-C203-E341-9D4C-88E44F92B8DC}" type="datetimeFigureOut">
              <a:rPr lang="en-US"/>
              <a:pPr>
                <a:defRPr/>
              </a:pPr>
              <a:t>12/11/2023</a:t>
            </a:fld>
            <a:endParaRPr lang="en-US" dirty="0"/>
          </a:p>
        </p:txBody>
      </p:sp>
      <p:sp>
        <p:nvSpPr>
          <p:cNvPr id="4" name="Footer Placeholder 3">
            <a:extLst>
              <a:ext uri="{FF2B5EF4-FFF2-40B4-BE49-F238E27FC236}">
                <a16:creationId xmlns:a16="http://schemas.microsoft.com/office/drawing/2014/main" id="{5F12975C-BFAD-6B7A-6AA3-BA27E1F516C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FC3300A3-9B5A-9E26-AED3-8475CA8BF707}"/>
              </a:ext>
            </a:extLst>
          </p:cNvPr>
          <p:cNvSpPr>
            <a:spLocks noGrp="1"/>
          </p:cNvSpPr>
          <p:nvPr>
            <p:ph type="sldNum" sz="quarter" idx="12"/>
          </p:nvPr>
        </p:nvSpPr>
        <p:spPr/>
        <p:txBody>
          <a:bodyPr/>
          <a:lstStyle>
            <a:lvl1pPr>
              <a:defRPr/>
            </a:lvl1pPr>
          </a:lstStyle>
          <a:p>
            <a:pPr>
              <a:defRPr/>
            </a:pPr>
            <a:fld id="{74B97044-0025-406C-961D-B4398A94787A}" type="slidenum">
              <a:rPr lang="en-US"/>
              <a:pPr>
                <a:defRPr/>
              </a:pPr>
              <a:t>‹#›</a:t>
            </a:fld>
            <a:endParaRPr lang="en-US" dirty="0"/>
          </a:p>
        </p:txBody>
      </p:sp>
    </p:spTree>
    <p:extLst>
      <p:ext uri="{BB962C8B-B14F-4D97-AF65-F5344CB8AC3E}">
        <p14:creationId xmlns:p14="http://schemas.microsoft.com/office/powerpoint/2010/main" val="3099737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1B78EE-30D1-5969-101B-09B7D8F761B8}"/>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3" name="Footer Placeholder 2">
            <a:extLst>
              <a:ext uri="{FF2B5EF4-FFF2-40B4-BE49-F238E27FC236}">
                <a16:creationId xmlns:a16="http://schemas.microsoft.com/office/drawing/2014/main" id="{04BA2896-EFF6-B4E7-50E6-D680F5520D9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D7D7B7C-0D11-BC77-1712-AC4E9869C0A5}"/>
              </a:ext>
            </a:extLst>
          </p:cNvPr>
          <p:cNvSpPr>
            <a:spLocks noGrp="1"/>
          </p:cNvSpPr>
          <p:nvPr>
            <p:ph type="sldNum" sz="quarter" idx="12"/>
          </p:nvPr>
        </p:nvSpPr>
        <p:spPr/>
        <p:txBody>
          <a:bodyPr/>
          <a:lstStyle>
            <a:lvl1pPr>
              <a:defRPr/>
            </a:lvl1pPr>
          </a:lstStyle>
          <a:p>
            <a:pPr>
              <a:defRPr/>
            </a:pPr>
            <a:fld id="{382C9762-C2F1-4262-813F-C9CDA76A5DBD}" type="slidenum">
              <a:rPr lang="en-US"/>
              <a:pPr>
                <a:defRPr/>
              </a:pPr>
              <a:t>‹#›</a:t>
            </a:fld>
            <a:endParaRPr lang="en-US" dirty="0"/>
          </a:p>
        </p:txBody>
      </p:sp>
    </p:spTree>
    <p:extLst>
      <p:ext uri="{BB962C8B-B14F-4D97-AF65-F5344CB8AC3E}">
        <p14:creationId xmlns:p14="http://schemas.microsoft.com/office/powerpoint/2010/main" val="622536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1" y="935038"/>
            <a:ext cx="4340225"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4847862" y="935038"/>
            <a:ext cx="6912337" cy="541813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1801" y="2552700"/>
            <a:ext cx="4340225" cy="38004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59A9456-817A-0905-9E8E-7C426C493F8D}"/>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6" name="Footer Placeholder 5">
            <a:extLst>
              <a:ext uri="{FF2B5EF4-FFF2-40B4-BE49-F238E27FC236}">
                <a16:creationId xmlns:a16="http://schemas.microsoft.com/office/drawing/2014/main" id="{1438C0CD-C1BB-D1A6-1A87-74185F38DE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5B802CA-72C9-5E5F-D9B3-DCEAE1258956}"/>
              </a:ext>
            </a:extLst>
          </p:cNvPr>
          <p:cNvSpPr>
            <a:spLocks noGrp="1"/>
          </p:cNvSpPr>
          <p:nvPr>
            <p:ph type="sldNum" sz="quarter" idx="12"/>
          </p:nvPr>
        </p:nvSpPr>
        <p:spPr/>
        <p:txBody>
          <a:bodyPr/>
          <a:lstStyle>
            <a:lvl1pPr>
              <a:defRPr/>
            </a:lvl1pPr>
          </a:lstStyle>
          <a:p>
            <a:pPr>
              <a:defRPr/>
            </a:pPr>
            <a:fld id="{A17B18A7-FCA8-4A6E-8E0E-62A430BF87D6}" type="slidenum">
              <a:rPr lang="en-US"/>
              <a:pPr>
                <a:defRPr/>
              </a:pPr>
              <a:t>‹#›</a:t>
            </a:fld>
            <a:endParaRPr lang="en-US" dirty="0"/>
          </a:p>
        </p:txBody>
      </p:sp>
    </p:spTree>
    <p:extLst>
      <p:ext uri="{BB962C8B-B14F-4D97-AF65-F5344CB8AC3E}">
        <p14:creationId xmlns:p14="http://schemas.microsoft.com/office/powerpoint/2010/main" val="3498111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47862" y="935039"/>
            <a:ext cx="6912337" cy="541813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8" name="Title 1"/>
          <p:cNvSpPr>
            <a:spLocks noGrp="1"/>
          </p:cNvSpPr>
          <p:nvPr>
            <p:ph type="title"/>
          </p:nvPr>
        </p:nvSpPr>
        <p:spPr>
          <a:xfrm>
            <a:off x="431801" y="935038"/>
            <a:ext cx="4340225" cy="1600200"/>
          </a:xfrm>
        </p:spPr>
        <p:txBody>
          <a:bodyPr anchor="b"/>
          <a:lstStyle>
            <a:lvl1pPr>
              <a:defRPr sz="2400"/>
            </a:lvl1pPr>
          </a:lstStyle>
          <a:p>
            <a:r>
              <a:rPr lang="en-US" dirty="0"/>
              <a:t>Click to edit Master title style</a:t>
            </a:r>
          </a:p>
        </p:txBody>
      </p:sp>
      <p:sp>
        <p:nvSpPr>
          <p:cNvPr id="9" name="Text Placeholder 3"/>
          <p:cNvSpPr>
            <a:spLocks noGrp="1"/>
          </p:cNvSpPr>
          <p:nvPr>
            <p:ph type="body" sz="half" idx="2"/>
          </p:nvPr>
        </p:nvSpPr>
        <p:spPr>
          <a:xfrm>
            <a:off x="431801" y="2552700"/>
            <a:ext cx="4340225" cy="38004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 name="Date Placeholder 4">
            <a:extLst>
              <a:ext uri="{FF2B5EF4-FFF2-40B4-BE49-F238E27FC236}">
                <a16:creationId xmlns:a16="http://schemas.microsoft.com/office/drawing/2014/main" id="{E7C843A1-0A12-0CE9-E449-8A3AB1789EBC}"/>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4" name="Footer Placeholder 5">
            <a:extLst>
              <a:ext uri="{FF2B5EF4-FFF2-40B4-BE49-F238E27FC236}">
                <a16:creationId xmlns:a16="http://schemas.microsoft.com/office/drawing/2014/main" id="{A27BF3D2-27DB-495F-96EC-12D79F36D26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67868F86-AB8E-4127-9C9B-B711C1088B26}"/>
              </a:ext>
            </a:extLst>
          </p:cNvPr>
          <p:cNvSpPr>
            <a:spLocks noGrp="1"/>
          </p:cNvSpPr>
          <p:nvPr>
            <p:ph type="sldNum" sz="quarter" idx="12"/>
          </p:nvPr>
        </p:nvSpPr>
        <p:spPr/>
        <p:txBody>
          <a:bodyPr/>
          <a:lstStyle>
            <a:lvl1pPr>
              <a:defRPr/>
            </a:lvl1pPr>
          </a:lstStyle>
          <a:p>
            <a:pPr>
              <a:defRPr/>
            </a:pPr>
            <a:fld id="{116520DA-9AE4-420D-B820-BA6904E65918}" type="slidenum">
              <a:rPr lang="en-US"/>
              <a:pPr>
                <a:defRPr/>
              </a:pPr>
              <a:t>‹#›</a:t>
            </a:fld>
            <a:endParaRPr lang="en-US" dirty="0"/>
          </a:p>
        </p:txBody>
      </p:sp>
    </p:spTree>
    <p:extLst>
      <p:ext uri="{BB962C8B-B14F-4D97-AF65-F5344CB8AC3E}">
        <p14:creationId xmlns:p14="http://schemas.microsoft.com/office/powerpoint/2010/main" val="759296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46F1E-FD42-A5D3-4503-E20E044DFF35}"/>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5" name="Footer Placeholder 4">
            <a:extLst>
              <a:ext uri="{FF2B5EF4-FFF2-40B4-BE49-F238E27FC236}">
                <a16:creationId xmlns:a16="http://schemas.microsoft.com/office/drawing/2014/main" id="{E13DEC87-C8CA-402A-CA3D-355683DC7D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73CD4D-8FFA-4D8B-224A-0546525E0F43}"/>
              </a:ext>
            </a:extLst>
          </p:cNvPr>
          <p:cNvSpPr>
            <a:spLocks noGrp="1"/>
          </p:cNvSpPr>
          <p:nvPr>
            <p:ph type="sldNum" sz="quarter" idx="12"/>
          </p:nvPr>
        </p:nvSpPr>
        <p:spPr/>
        <p:txBody>
          <a:bodyPr/>
          <a:lstStyle>
            <a:lvl1pPr>
              <a:defRPr/>
            </a:lvl1pPr>
          </a:lstStyle>
          <a:p>
            <a:pPr>
              <a:defRPr/>
            </a:pPr>
            <a:fld id="{5A74A692-1151-425A-B816-E5BDD656363D}" type="slidenum">
              <a:rPr lang="en-US"/>
              <a:pPr>
                <a:defRPr/>
              </a:pPr>
              <a:t>‹#›</a:t>
            </a:fld>
            <a:endParaRPr lang="en-US" dirty="0"/>
          </a:p>
        </p:txBody>
      </p:sp>
    </p:spTree>
    <p:extLst>
      <p:ext uri="{BB962C8B-B14F-4D97-AF65-F5344CB8AC3E}">
        <p14:creationId xmlns:p14="http://schemas.microsoft.com/office/powerpoint/2010/main" val="3795391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35039"/>
            <a:ext cx="3035300" cy="5421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1" y="935038"/>
            <a:ext cx="8140700" cy="542131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76CFF37-F128-33DF-E3B8-7576E16427C1}"/>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5" name="Footer Placeholder 4">
            <a:extLst>
              <a:ext uri="{FF2B5EF4-FFF2-40B4-BE49-F238E27FC236}">
                <a16:creationId xmlns:a16="http://schemas.microsoft.com/office/drawing/2014/main" id="{54070F3F-7228-A150-48BC-E18F1B0523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6F7DE0-A397-C58B-816F-5D0043217FC9}"/>
              </a:ext>
            </a:extLst>
          </p:cNvPr>
          <p:cNvSpPr>
            <a:spLocks noGrp="1"/>
          </p:cNvSpPr>
          <p:nvPr>
            <p:ph type="sldNum" sz="quarter" idx="12"/>
          </p:nvPr>
        </p:nvSpPr>
        <p:spPr/>
        <p:txBody>
          <a:bodyPr/>
          <a:lstStyle>
            <a:lvl1pPr>
              <a:defRPr/>
            </a:lvl1pPr>
          </a:lstStyle>
          <a:p>
            <a:pPr>
              <a:defRPr/>
            </a:pPr>
            <a:fld id="{5BA8A4D1-97D9-4D17-9C80-F87ECECA6E80}" type="slidenum">
              <a:rPr lang="en-US"/>
              <a:pPr>
                <a:defRPr/>
              </a:pPr>
              <a:t>‹#›</a:t>
            </a:fld>
            <a:endParaRPr lang="en-US" dirty="0"/>
          </a:p>
        </p:txBody>
      </p:sp>
    </p:spTree>
    <p:extLst>
      <p:ext uri="{BB962C8B-B14F-4D97-AF65-F5344CB8AC3E}">
        <p14:creationId xmlns:p14="http://schemas.microsoft.com/office/powerpoint/2010/main" val="1679291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F02D28A-7D30-2F10-3ABF-293642F7EF08}"/>
              </a:ext>
            </a:extLst>
          </p:cNvPr>
          <p:cNvSpPr>
            <a:spLocks noGrp="1"/>
          </p:cNvSpPr>
          <p:nvPr>
            <p:ph type="body" sz="quarter" idx="11" hasCustomPrompt="1"/>
          </p:nvPr>
        </p:nvSpPr>
        <p:spPr>
          <a:xfrm>
            <a:off x="3503085" y="1390600"/>
            <a:ext cx="5185833" cy="412800"/>
          </a:xfrm>
          <a:prstGeom prst="rect">
            <a:avLst/>
          </a:prstGeom>
        </p:spPr>
        <p:txBody>
          <a:bodyPr anchor="ctr"/>
          <a:lstStyle>
            <a:lvl1pPr marL="0" indent="0" algn="ctr">
              <a:buNone/>
              <a:defRPr sz="1867">
                <a:latin typeface="Arial Narrow" panose="020B0606020202030204" pitchFamily="34" charset="0"/>
              </a:defRPr>
            </a:lvl1pPr>
            <a:lvl2pPr>
              <a:defRPr sz="1867">
                <a:latin typeface="Arial Narrow" panose="020B0606020202030204" pitchFamily="34" charset="0"/>
              </a:defRPr>
            </a:lvl2pPr>
            <a:lvl3pPr>
              <a:defRPr sz="1867">
                <a:latin typeface="Arial Narrow" panose="020B0606020202030204" pitchFamily="34" charset="0"/>
              </a:defRPr>
            </a:lvl3pPr>
            <a:lvl4pPr>
              <a:defRPr sz="1867">
                <a:latin typeface="Arial Narrow" panose="020B0606020202030204" pitchFamily="34" charset="0"/>
              </a:defRPr>
            </a:lvl4pPr>
            <a:lvl5pPr>
              <a:defRPr sz="1867">
                <a:latin typeface="Arial Narrow" panose="020B0606020202030204" pitchFamily="34" charset="0"/>
              </a:defRPr>
            </a:lvl5pPr>
          </a:lstStyle>
          <a:p>
            <a:pPr lvl="0"/>
            <a:r>
              <a:rPr lang="en-CA" dirty="0"/>
              <a:t>Click to edit Subtitle text</a:t>
            </a:r>
          </a:p>
        </p:txBody>
      </p:sp>
      <p:sp>
        <p:nvSpPr>
          <p:cNvPr id="9" name="Text Placeholder 8">
            <a:extLst>
              <a:ext uri="{FF2B5EF4-FFF2-40B4-BE49-F238E27FC236}">
                <a16:creationId xmlns:a16="http://schemas.microsoft.com/office/drawing/2014/main" id="{AF395B4C-F258-C871-A1A6-3C17D2D0006B}"/>
              </a:ext>
            </a:extLst>
          </p:cNvPr>
          <p:cNvSpPr>
            <a:spLocks noGrp="1"/>
          </p:cNvSpPr>
          <p:nvPr>
            <p:ph type="body" sz="quarter" idx="12" hasCustomPrompt="1"/>
          </p:nvPr>
        </p:nvSpPr>
        <p:spPr>
          <a:xfrm>
            <a:off x="3503085" y="787400"/>
            <a:ext cx="5185833" cy="566400"/>
          </a:xfrm>
          <a:prstGeom prst="rect">
            <a:avLst/>
          </a:prstGeom>
        </p:spPr>
        <p:txBody>
          <a:bodyPr anchor="ctr"/>
          <a:lstStyle>
            <a:lvl1pPr marL="0" indent="0" algn="ctr">
              <a:buNone/>
              <a:defRPr sz="2133" b="1">
                <a:latin typeface="+mj-lt"/>
              </a:defRPr>
            </a:lvl1pPr>
            <a:lvl2pPr>
              <a:defRPr sz="2133" b="1">
                <a:latin typeface="+mj-lt"/>
              </a:defRPr>
            </a:lvl2pPr>
            <a:lvl3pPr>
              <a:defRPr sz="2133" b="1">
                <a:latin typeface="+mj-lt"/>
              </a:defRPr>
            </a:lvl3pPr>
            <a:lvl4pPr>
              <a:defRPr sz="2133" b="1">
                <a:latin typeface="+mj-lt"/>
              </a:defRPr>
            </a:lvl4pPr>
            <a:lvl5pPr>
              <a:defRPr sz="2133" b="1">
                <a:latin typeface="+mj-lt"/>
              </a:defRPr>
            </a:lvl5pPr>
          </a:lstStyle>
          <a:p>
            <a:pPr lvl="0"/>
            <a:r>
              <a:rPr lang="en-CA" dirty="0"/>
              <a:t>Click to edit Master title style</a:t>
            </a:r>
          </a:p>
        </p:txBody>
      </p:sp>
      <p:sp>
        <p:nvSpPr>
          <p:cNvPr id="5" name="TextBox 4">
            <a:extLst>
              <a:ext uri="{FF2B5EF4-FFF2-40B4-BE49-F238E27FC236}">
                <a16:creationId xmlns:a16="http://schemas.microsoft.com/office/drawing/2014/main" id="{5B0553BF-9E84-4A41-0BF3-A83922F3EFD8}"/>
              </a:ext>
            </a:extLst>
          </p:cNvPr>
          <p:cNvSpPr txBox="1">
            <a:spLocks noChangeArrowheads="1"/>
          </p:cNvSpPr>
          <p:nvPr userDrawn="1"/>
        </p:nvSpPr>
        <p:spPr bwMode="auto">
          <a:xfrm>
            <a:off x="8904312" y="401636"/>
            <a:ext cx="144016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en-CA" altLang="en-US" sz="1000" b="1" dirty="0"/>
              <a:t>Materiel Sustainment</a:t>
            </a:r>
          </a:p>
        </p:txBody>
      </p:sp>
      <p:sp>
        <p:nvSpPr>
          <p:cNvPr id="6" name="TextBox 4">
            <a:extLst>
              <a:ext uri="{FF2B5EF4-FFF2-40B4-BE49-F238E27FC236}">
                <a16:creationId xmlns:a16="http://schemas.microsoft.com/office/drawing/2014/main" id="{074AD0D7-0FD2-9713-74C3-CC52BB8E2344}"/>
              </a:ext>
            </a:extLst>
          </p:cNvPr>
          <p:cNvSpPr txBox="1">
            <a:spLocks noChangeArrowheads="1"/>
          </p:cNvSpPr>
          <p:nvPr userDrawn="1"/>
        </p:nvSpPr>
        <p:spPr bwMode="auto">
          <a:xfrm>
            <a:off x="10344473" y="401636"/>
            <a:ext cx="132014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fr-CA" altLang="en-US" sz="1000" b="1" dirty="0"/>
              <a:t>Soutien du matériel</a:t>
            </a:r>
          </a:p>
        </p:txBody>
      </p:sp>
      <p:cxnSp>
        <p:nvCxnSpPr>
          <p:cNvPr id="8" name="Straight Connector 7">
            <a:extLst>
              <a:ext uri="{FF2B5EF4-FFF2-40B4-BE49-F238E27FC236}">
                <a16:creationId xmlns:a16="http://schemas.microsoft.com/office/drawing/2014/main" id="{F407B5F8-6B4F-A07B-D7B6-C669A9EF4908}"/>
              </a:ext>
            </a:extLst>
          </p:cNvPr>
          <p:cNvCxnSpPr>
            <a:cxnSpLocks/>
          </p:cNvCxnSpPr>
          <p:nvPr userDrawn="1"/>
        </p:nvCxnSpPr>
        <p:spPr>
          <a:xfrm>
            <a:off x="10272464" y="356659"/>
            <a:ext cx="0" cy="243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981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B4204F-7CA9-E17A-63C6-92984779791E}"/>
              </a:ext>
            </a:extLst>
          </p:cNvPr>
          <p:cNvSpPr>
            <a:spLocks noGrp="1"/>
          </p:cNvSpPr>
          <p:nvPr>
            <p:ph type="title"/>
          </p:nvPr>
        </p:nvSpPr>
        <p:spPr>
          <a:xfrm>
            <a:off x="575387" y="788707"/>
            <a:ext cx="11041229" cy="576064"/>
          </a:xfrm>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2F5124E-D07B-051F-C494-72E3C1C0E663}"/>
              </a:ext>
            </a:extLst>
          </p:cNvPr>
          <p:cNvSpPr>
            <a:spLocks noGrp="1"/>
          </p:cNvSpPr>
          <p:nvPr>
            <p:ph sz="half" idx="1"/>
          </p:nvPr>
        </p:nvSpPr>
        <p:spPr>
          <a:xfrm>
            <a:off x="575387" y="1826685"/>
            <a:ext cx="11041227" cy="4146599"/>
          </a:xfrm>
          <a:prstGeom prst="rect">
            <a:avLst/>
          </a:prstGeom>
        </p:spPr>
        <p:txBody>
          <a:bodyPr>
            <a:normAutofit/>
          </a:bodyPr>
          <a:lstStyle>
            <a:lvl1pPr>
              <a:defRPr sz="2667"/>
            </a:lvl1pPr>
            <a:lvl2pPr marL="609585" indent="-300559">
              <a:buFont typeface="Arial" panose="020B0604020202020204" pitchFamily="34" charset="0"/>
              <a:buChar char="–"/>
              <a:defRPr sz="2400"/>
            </a:lvl2pPr>
            <a:lvl3pPr marL="918610" indent="-309026">
              <a:defRPr sz="2133"/>
            </a:lvl3pPr>
            <a:lvl4pPr marL="1219170" indent="-300559">
              <a:buFont typeface="Arial" panose="020B0604020202020204" pitchFamily="34" charset="0"/>
              <a:buChar char="»"/>
              <a:defRPr sz="1867"/>
            </a:lvl4pPr>
            <a:lvl5pPr marL="1528195" indent="-309026">
              <a:defRPr sz="1867"/>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p:txBody>
      </p:sp>
    </p:spTree>
    <p:extLst>
      <p:ext uri="{BB962C8B-B14F-4D97-AF65-F5344CB8AC3E}">
        <p14:creationId xmlns:p14="http://schemas.microsoft.com/office/powerpoint/2010/main" val="148020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B4204F-7CA9-E17A-63C6-92984779791E}"/>
              </a:ext>
            </a:extLst>
          </p:cNvPr>
          <p:cNvSpPr>
            <a:spLocks noGrp="1"/>
          </p:cNvSpPr>
          <p:nvPr>
            <p:ph type="title"/>
          </p:nvPr>
        </p:nvSpPr>
        <p:spPr>
          <a:xfrm>
            <a:off x="575388" y="788707"/>
            <a:ext cx="11041229" cy="576064"/>
          </a:xfrm>
        </p:spPr>
        <p:txBody>
          <a:bodyPr/>
          <a:lstStyle/>
          <a:p>
            <a:r>
              <a:rPr lang="en-US" dirty="0"/>
              <a:t>Click to edit Master title style</a:t>
            </a:r>
            <a:endParaRPr lang="en-CA" dirty="0"/>
          </a:p>
        </p:txBody>
      </p:sp>
      <p:sp>
        <p:nvSpPr>
          <p:cNvPr id="12" name="Text Placeholder 11">
            <a:extLst>
              <a:ext uri="{FF2B5EF4-FFF2-40B4-BE49-F238E27FC236}">
                <a16:creationId xmlns:a16="http://schemas.microsoft.com/office/drawing/2014/main" id="{E2502044-76E8-0841-51C3-9D8DFDCF3122}"/>
              </a:ext>
            </a:extLst>
          </p:cNvPr>
          <p:cNvSpPr>
            <a:spLocks noGrp="1"/>
          </p:cNvSpPr>
          <p:nvPr>
            <p:ph type="body" sz="quarter" idx="11"/>
          </p:nvPr>
        </p:nvSpPr>
        <p:spPr>
          <a:xfrm>
            <a:off x="575384" y="1358840"/>
            <a:ext cx="11041229"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3" name="Content Placeholder 2">
            <a:extLst>
              <a:ext uri="{FF2B5EF4-FFF2-40B4-BE49-F238E27FC236}">
                <a16:creationId xmlns:a16="http://schemas.microsoft.com/office/drawing/2014/main" id="{32F5124E-D07B-051F-C494-72E3C1C0E663}"/>
              </a:ext>
            </a:extLst>
          </p:cNvPr>
          <p:cNvSpPr>
            <a:spLocks noGrp="1"/>
          </p:cNvSpPr>
          <p:nvPr>
            <p:ph sz="half" idx="1"/>
          </p:nvPr>
        </p:nvSpPr>
        <p:spPr>
          <a:xfrm>
            <a:off x="575388" y="1826686"/>
            <a:ext cx="11041227" cy="4146599"/>
          </a:xfrm>
          <a:prstGeom prst="rect">
            <a:avLst/>
          </a:prstGeom>
        </p:spPr>
        <p:txBody>
          <a:bodyPr>
            <a:normAutofit/>
          </a:bodyPr>
          <a:lstStyle>
            <a:lvl1pPr>
              <a:defRPr sz="2667"/>
            </a:lvl1pPr>
            <a:lvl2pPr marL="609570" indent="-300551">
              <a:buFont typeface="Arial" panose="020B0604020202020204" pitchFamily="34" charset="0"/>
              <a:buChar char="–"/>
              <a:defRPr sz="2400"/>
            </a:lvl2pPr>
            <a:lvl3pPr marL="918588" indent="-309019">
              <a:defRPr sz="2133"/>
            </a:lvl3pPr>
            <a:lvl4pPr marL="1219140" indent="-300551">
              <a:buFont typeface="Arial" panose="020B0604020202020204" pitchFamily="34" charset="0"/>
              <a:buChar char="»"/>
              <a:defRPr sz="1867"/>
            </a:lvl4pPr>
            <a:lvl5pPr marL="1528156" indent="-309019">
              <a:defRPr sz="1867"/>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p:txBody>
      </p:sp>
    </p:spTree>
    <p:extLst>
      <p:ext uri="{BB962C8B-B14F-4D97-AF65-F5344CB8AC3E}">
        <p14:creationId xmlns:p14="http://schemas.microsoft.com/office/powerpoint/2010/main" val="2175786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1C73D9-0227-F425-D823-0A277727BA73}"/>
              </a:ext>
            </a:extLst>
          </p:cNvPr>
          <p:cNvSpPr>
            <a:spLocks noGrp="1"/>
          </p:cNvSpPr>
          <p:nvPr>
            <p:ph type="title"/>
          </p:nvPr>
        </p:nvSpPr>
        <p:spPr>
          <a:xfrm>
            <a:off x="575387" y="788707"/>
            <a:ext cx="11041229" cy="576064"/>
          </a:xfrm>
        </p:spPr>
        <p:txBody>
          <a:bodyPr/>
          <a:lstStyle/>
          <a:p>
            <a:r>
              <a:rPr lang="en-US" dirty="0"/>
              <a:t>Click to edit Master title style</a:t>
            </a:r>
            <a:endParaRPr lang="en-CA" dirty="0"/>
          </a:p>
        </p:txBody>
      </p:sp>
    </p:spTree>
    <p:extLst>
      <p:ext uri="{BB962C8B-B14F-4D97-AF65-F5344CB8AC3E}">
        <p14:creationId xmlns:p14="http://schemas.microsoft.com/office/powerpoint/2010/main" val="220138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2962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74DA0AD-2C1F-F617-A69F-F06BD7C7AA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5354" y="890188"/>
            <a:ext cx="11034445" cy="652017"/>
          </a:xfrm>
          <a:prstGeom prst="rect">
            <a:avLst/>
          </a:prstGeom>
        </p:spPr>
        <p:txBody>
          <a:bodyPr/>
          <a:lstStyle/>
          <a:p>
            <a:r>
              <a:rPr lang="en-US" dirty="0"/>
              <a:t>Click to edit Master title style</a:t>
            </a:r>
            <a:endParaRPr lang="en-CA" dirty="0"/>
          </a:p>
        </p:txBody>
      </p:sp>
      <p:sp>
        <p:nvSpPr>
          <p:cNvPr id="3" name="Content Placeholder 2"/>
          <p:cNvSpPr>
            <a:spLocks noGrp="1"/>
          </p:cNvSpPr>
          <p:nvPr>
            <p:ph idx="1"/>
          </p:nvPr>
        </p:nvSpPr>
        <p:spPr>
          <a:xfrm>
            <a:off x="575354" y="1624753"/>
            <a:ext cx="11034445" cy="455221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416964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laceholder 2"/>
          <p:cNvSpPr>
            <a:spLocks noGrp="1"/>
          </p:cNvSpPr>
          <p:nvPr>
            <p:ph idx="4294967295"/>
          </p:nvPr>
        </p:nvSpPr>
        <p:spPr>
          <a:xfrm>
            <a:off x="431800" y="2205038"/>
            <a:ext cx="11328400" cy="4151312"/>
          </a:xfrm>
          <a:prstGeom prst="rect">
            <a:avLst/>
          </a:prstGeo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31371" y="925196"/>
            <a:ext cx="11328829" cy="1209594"/>
          </a:xfrm>
          <a:prstGeom prst="rect">
            <a:avLst/>
          </a:prstGeom>
        </p:spPr>
        <p:txBody>
          <a:bodyPr rtlCol="0">
            <a:normAutofit/>
          </a:bodyPr>
          <a:lstStyle/>
          <a:p>
            <a:r>
              <a:rPr lang="en-US" dirty="0"/>
              <a:t>Click to edit Master title style</a:t>
            </a:r>
          </a:p>
        </p:txBody>
      </p:sp>
      <p:sp>
        <p:nvSpPr>
          <p:cNvPr id="2" name="Slide Number Placeholder 3">
            <a:extLst>
              <a:ext uri="{FF2B5EF4-FFF2-40B4-BE49-F238E27FC236}">
                <a16:creationId xmlns:a16="http://schemas.microsoft.com/office/drawing/2014/main" id="{5C05B2B9-F2C8-8EA0-0719-5E6F233AE6AA}"/>
              </a:ext>
            </a:extLst>
          </p:cNvPr>
          <p:cNvSpPr>
            <a:spLocks noGrp="1"/>
          </p:cNvSpPr>
          <p:nvPr>
            <p:ph type="sldNum" sz="quarter" idx="10"/>
          </p:nvPr>
        </p:nvSpPr>
        <p:spPr/>
        <p:txBody>
          <a:bodyPr/>
          <a:lstStyle>
            <a:lvl1pPr>
              <a:defRPr/>
            </a:lvl1pPr>
          </a:lstStyle>
          <a:p>
            <a:pPr>
              <a:defRPr/>
            </a:pPr>
            <a:fld id="{27D6F5FD-1B6B-4E3A-BC85-276F542AA8EE}" type="slidenum">
              <a:rPr lang="en-CA" altLang="en-US"/>
              <a:pPr>
                <a:defRPr/>
              </a:pPr>
              <a:t>‹#›</a:t>
            </a:fld>
            <a:endParaRPr lang="en-CA" altLang="en-US" dirty="0"/>
          </a:p>
        </p:txBody>
      </p:sp>
    </p:spTree>
    <p:extLst>
      <p:ext uri="{BB962C8B-B14F-4D97-AF65-F5344CB8AC3E}">
        <p14:creationId xmlns:p14="http://schemas.microsoft.com/office/powerpoint/2010/main" val="337736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0" y="935039"/>
            <a:ext cx="11328400" cy="2574925"/>
          </a:xfrm>
        </p:spPr>
        <p:txBody>
          <a:bodyPr anchor="b">
            <a:normAutofit/>
          </a:bodyPr>
          <a:lstStyle>
            <a:lvl1pPr algn="ctr">
              <a:defRPr sz="3600"/>
            </a:lvl1pPr>
          </a:lstStyle>
          <a:p>
            <a:r>
              <a:rPr lang="en-US"/>
              <a:t>Click to edit Master title style</a:t>
            </a:r>
          </a:p>
        </p:txBody>
      </p:sp>
      <p:sp>
        <p:nvSpPr>
          <p:cNvPr id="3" name="Subtitle 2"/>
          <p:cNvSpPr>
            <a:spLocks noGrp="1"/>
          </p:cNvSpPr>
          <p:nvPr>
            <p:ph type="subTitle" idx="1"/>
          </p:nvPr>
        </p:nvSpPr>
        <p:spPr>
          <a:xfrm>
            <a:off x="431800" y="3602038"/>
            <a:ext cx="11328400" cy="275113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E93736F-CE69-2795-B083-A23E27F2CEB2}"/>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5" name="Footer Placeholder 4">
            <a:extLst>
              <a:ext uri="{FF2B5EF4-FFF2-40B4-BE49-F238E27FC236}">
                <a16:creationId xmlns:a16="http://schemas.microsoft.com/office/drawing/2014/main" id="{E8F8943B-4FFE-FD7F-A2BE-7A05AE6851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603B3C-68A6-6C41-C9A7-3026D00976C7}"/>
              </a:ext>
            </a:extLst>
          </p:cNvPr>
          <p:cNvSpPr>
            <a:spLocks noGrp="1"/>
          </p:cNvSpPr>
          <p:nvPr>
            <p:ph type="sldNum" sz="quarter" idx="12"/>
          </p:nvPr>
        </p:nvSpPr>
        <p:spPr/>
        <p:txBody>
          <a:bodyPr/>
          <a:lstStyle>
            <a:lvl1pPr>
              <a:defRPr/>
            </a:lvl1pPr>
          </a:lstStyle>
          <a:p>
            <a:pPr>
              <a:defRPr/>
            </a:pPr>
            <a:fld id="{B369A3F8-26B9-4A1A-84E8-C02AA572C4F2}" type="slidenum">
              <a:rPr lang="en-US"/>
              <a:pPr>
                <a:defRPr/>
              </a:pPr>
              <a:t>‹#›</a:t>
            </a:fld>
            <a:endParaRPr lang="en-US" dirty="0"/>
          </a:p>
        </p:txBody>
      </p:sp>
    </p:spTree>
    <p:extLst>
      <p:ext uri="{BB962C8B-B14F-4D97-AF65-F5344CB8AC3E}">
        <p14:creationId xmlns:p14="http://schemas.microsoft.com/office/powerpoint/2010/main" val="3954625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ts of Content">
    <p:spTree>
      <p:nvGrpSpPr>
        <p:cNvPr id="1" name=""/>
        <p:cNvGrpSpPr/>
        <p:nvPr/>
      </p:nvGrpSpPr>
      <p:grpSpPr>
        <a:xfrm>
          <a:off x="0" y="0"/>
          <a:ext cx="0" cy="0"/>
          <a:chOff x="0" y="0"/>
          <a:chExt cx="0" cy="0"/>
        </a:xfrm>
      </p:grpSpPr>
      <p:sp>
        <p:nvSpPr>
          <p:cNvPr id="14" name="Content Placeholder 2"/>
          <p:cNvSpPr>
            <a:spLocks noGrp="1"/>
          </p:cNvSpPr>
          <p:nvPr>
            <p:ph idx="4294967295"/>
          </p:nvPr>
        </p:nvSpPr>
        <p:spPr>
          <a:xfrm>
            <a:off x="431800" y="1628800"/>
            <a:ext cx="11328400" cy="4727550"/>
          </a:xfrm>
          <a:prstGeom prst="rect">
            <a:avLst/>
          </a:prstGeom>
        </p:spPr>
        <p:txBody>
          <a:bodyPr>
            <a:normAutofit/>
          </a:bodyPr>
          <a:lstStyle>
            <a:lvl1pPr>
              <a:defRPr sz="1200"/>
            </a:lvl1pPr>
          </a:lstStyle>
          <a:p>
            <a:endParaRPr lang="en-US" altLang="en-US" dirty="0"/>
          </a:p>
        </p:txBody>
      </p:sp>
      <p:sp>
        <p:nvSpPr>
          <p:cNvPr id="5" name="Title Placeholder 1"/>
          <p:cNvSpPr>
            <a:spLocks noGrp="1"/>
          </p:cNvSpPr>
          <p:nvPr>
            <p:ph type="title"/>
          </p:nvPr>
        </p:nvSpPr>
        <p:spPr>
          <a:xfrm>
            <a:off x="431371" y="925196"/>
            <a:ext cx="11328829" cy="703604"/>
          </a:xfrm>
          <a:prstGeom prst="rect">
            <a:avLst/>
          </a:prstGeom>
        </p:spPr>
        <p:txBody>
          <a:bodyPr rtlCol="0">
            <a:normAutofit/>
          </a:bodyPr>
          <a:lstStyle/>
          <a:p>
            <a:r>
              <a:rPr lang="en-US" dirty="0"/>
              <a:t>Click to edit Master title style</a:t>
            </a:r>
          </a:p>
        </p:txBody>
      </p:sp>
      <p:sp>
        <p:nvSpPr>
          <p:cNvPr id="2" name="Slide Number Placeholder 3">
            <a:extLst>
              <a:ext uri="{FF2B5EF4-FFF2-40B4-BE49-F238E27FC236}">
                <a16:creationId xmlns:a16="http://schemas.microsoft.com/office/drawing/2014/main" id="{01C6855C-190B-5ABD-A4BA-11E135709A50}"/>
              </a:ext>
            </a:extLst>
          </p:cNvPr>
          <p:cNvSpPr>
            <a:spLocks noGrp="1"/>
          </p:cNvSpPr>
          <p:nvPr>
            <p:ph type="sldNum" sz="quarter" idx="10"/>
          </p:nvPr>
        </p:nvSpPr>
        <p:spPr/>
        <p:txBody>
          <a:bodyPr/>
          <a:lstStyle>
            <a:lvl1pPr>
              <a:defRPr/>
            </a:lvl1pPr>
          </a:lstStyle>
          <a:p>
            <a:pPr>
              <a:defRPr/>
            </a:pPr>
            <a:fld id="{8F17AE8D-A181-401F-9B33-F2216A6F5E55}" type="slidenum">
              <a:rPr lang="en-CA" altLang="en-US"/>
              <a:pPr>
                <a:defRPr/>
              </a:pPr>
              <a:t>‹#›</a:t>
            </a:fld>
            <a:endParaRPr lang="en-CA" altLang="en-US" dirty="0"/>
          </a:p>
        </p:txBody>
      </p:sp>
    </p:spTree>
    <p:extLst>
      <p:ext uri="{BB962C8B-B14F-4D97-AF65-F5344CB8AC3E}">
        <p14:creationId xmlns:p14="http://schemas.microsoft.com/office/powerpoint/2010/main" val="175854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1800" y="935039"/>
            <a:ext cx="11328400" cy="3627439"/>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431800" y="4589464"/>
            <a:ext cx="11328400" cy="17668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AE09C5-4B44-713B-6072-661C6D24D750}"/>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5" name="Footer Placeholder 4">
            <a:extLst>
              <a:ext uri="{FF2B5EF4-FFF2-40B4-BE49-F238E27FC236}">
                <a16:creationId xmlns:a16="http://schemas.microsoft.com/office/drawing/2014/main" id="{02028BB0-3F41-566C-0677-8B64834DD1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6483DE-20E1-4F38-84D9-0EA71689ADE3}"/>
              </a:ext>
            </a:extLst>
          </p:cNvPr>
          <p:cNvSpPr>
            <a:spLocks noGrp="1"/>
          </p:cNvSpPr>
          <p:nvPr>
            <p:ph type="sldNum" sz="quarter" idx="12"/>
          </p:nvPr>
        </p:nvSpPr>
        <p:spPr/>
        <p:txBody>
          <a:bodyPr/>
          <a:lstStyle>
            <a:lvl1pPr>
              <a:defRPr/>
            </a:lvl1pPr>
          </a:lstStyle>
          <a:p>
            <a:pPr>
              <a:defRPr/>
            </a:pPr>
            <a:fld id="{D0F65EC9-C749-45DF-9806-70FC8D793332}" type="slidenum">
              <a:rPr lang="en-US"/>
              <a:pPr>
                <a:defRPr/>
              </a:pPr>
              <a:t>‹#›</a:t>
            </a:fld>
            <a:endParaRPr lang="en-US" dirty="0"/>
          </a:p>
        </p:txBody>
      </p:sp>
    </p:spTree>
    <p:extLst>
      <p:ext uri="{BB962C8B-B14F-4D97-AF65-F5344CB8AC3E}">
        <p14:creationId xmlns:p14="http://schemas.microsoft.com/office/powerpoint/2010/main" val="311253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925195"/>
            <a:ext cx="11328829" cy="1209594"/>
          </a:xfrm>
        </p:spPr>
        <p:txBody>
          <a:bodyPr/>
          <a:lstStyle/>
          <a:p>
            <a:r>
              <a:rPr lang="en-US"/>
              <a:t>Click to edit Master title style</a:t>
            </a:r>
          </a:p>
        </p:txBody>
      </p:sp>
      <p:sp>
        <p:nvSpPr>
          <p:cNvPr id="3" name="Content Placeholder 2"/>
          <p:cNvSpPr>
            <a:spLocks noGrp="1"/>
          </p:cNvSpPr>
          <p:nvPr>
            <p:ph sz="half" idx="1"/>
          </p:nvPr>
        </p:nvSpPr>
        <p:spPr>
          <a:xfrm>
            <a:off x="431370" y="2205038"/>
            <a:ext cx="5772087" cy="415131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05038"/>
            <a:ext cx="5588000" cy="4151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65C92B2-1B0F-C9CC-0D5E-D21D1E5D8F18}"/>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6" name="Footer Placeholder 5">
            <a:extLst>
              <a:ext uri="{FF2B5EF4-FFF2-40B4-BE49-F238E27FC236}">
                <a16:creationId xmlns:a16="http://schemas.microsoft.com/office/drawing/2014/main" id="{8B7DE88B-B662-7C56-BB07-622DA53920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0C06605-4222-39B9-D95E-867D283952C8}"/>
              </a:ext>
            </a:extLst>
          </p:cNvPr>
          <p:cNvSpPr>
            <a:spLocks noGrp="1"/>
          </p:cNvSpPr>
          <p:nvPr>
            <p:ph type="sldNum" sz="quarter" idx="12"/>
          </p:nvPr>
        </p:nvSpPr>
        <p:spPr/>
        <p:txBody>
          <a:bodyPr/>
          <a:lstStyle>
            <a:lvl1pPr>
              <a:defRPr/>
            </a:lvl1pPr>
          </a:lstStyle>
          <a:p>
            <a:pPr>
              <a:defRPr/>
            </a:pPr>
            <a:fld id="{2455B7F3-BB58-47F7-BD84-D815E50D2CA4}" type="slidenum">
              <a:rPr lang="en-US"/>
              <a:pPr>
                <a:defRPr/>
              </a:pPr>
              <a:t>‹#›</a:t>
            </a:fld>
            <a:endParaRPr lang="en-US" dirty="0"/>
          </a:p>
        </p:txBody>
      </p:sp>
    </p:spTree>
    <p:extLst>
      <p:ext uri="{BB962C8B-B14F-4D97-AF65-F5344CB8AC3E}">
        <p14:creationId xmlns:p14="http://schemas.microsoft.com/office/powerpoint/2010/main" val="1487787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1" y="931952"/>
            <a:ext cx="11328399" cy="1201649"/>
          </a:xfrm>
        </p:spPr>
        <p:txBody>
          <a:bodyPr/>
          <a:lstStyle/>
          <a:p>
            <a:r>
              <a:rPr lang="en-US" dirty="0"/>
              <a:t>Click to edit Master title style</a:t>
            </a:r>
          </a:p>
        </p:txBody>
      </p:sp>
      <p:sp>
        <p:nvSpPr>
          <p:cNvPr id="3" name="Text Placeholder 2"/>
          <p:cNvSpPr>
            <a:spLocks noGrp="1"/>
          </p:cNvSpPr>
          <p:nvPr>
            <p:ph type="body" idx="1"/>
          </p:nvPr>
        </p:nvSpPr>
        <p:spPr>
          <a:xfrm>
            <a:off x="431800" y="2205038"/>
            <a:ext cx="563741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31800" y="3028950"/>
            <a:ext cx="5637411" cy="3327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idx="13"/>
          </p:nvPr>
        </p:nvSpPr>
        <p:spPr>
          <a:xfrm>
            <a:off x="6122789" y="2205038"/>
            <a:ext cx="563741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Content Placeholder 3"/>
          <p:cNvSpPr>
            <a:spLocks noGrp="1"/>
          </p:cNvSpPr>
          <p:nvPr>
            <p:ph sz="half" idx="14"/>
          </p:nvPr>
        </p:nvSpPr>
        <p:spPr>
          <a:xfrm>
            <a:off x="6122789" y="3028950"/>
            <a:ext cx="5637411" cy="3327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a:extLst>
              <a:ext uri="{FF2B5EF4-FFF2-40B4-BE49-F238E27FC236}">
                <a16:creationId xmlns:a16="http://schemas.microsoft.com/office/drawing/2014/main" id="{3A69BA69-48EA-9F9A-D02F-C0399434EDD4}"/>
              </a:ext>
            </a:extLst>
          </p:cNvPr>
          <p:cNvSpPr>
            <a:spLocks noGrp="1"/>
          </p:cNvSpPr>
          <p:nvPr>
            <p:ph type="dt" sz="half" idx="15"/>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6" name="Footer Placeholder 7">
            <a:extLst>
              <a:ext uri="{FF2B5EF4-FFF2-40B4-BE49-F238E27FC236}">
                <a16:creationId xmlns:a16="http://schemas.microsoft.com/office/drawing/2014/main" id="{9674C8A3-82DC-2C80-5C38-8FBBEF6BA1CA}"/>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9359BEB5-5F6E-E024-0C99-E2335EE04168}"/>
              </a:ext>
            </a:extLst>
          </p:cNvPr>
          <p:cNvSpPr>
            <a:spLocks noGrp="1"/>
          </p:cNvSpPr>
          <p:nvPr>
            <p:ph type="sldNum" sz="quarter" idx="17"/>
          </p:nvPr>
        </p:nvSpPr>
        <p:spPr/>
        <p:txBody>
          <a:bodyPr/>
          <a:lstStyle>
            <a:lvl1pPr>
              <a:defRPr/>
            </a:lvl1pPr>
          </a:lstStyle>
          <a:p>
            <a:pPr>
              <a:defRPr/>
            </a:pPr>
            <a:fld id="{8B84CD5A-91B8-4D65-A529-82269E55E959}" type="slidenum">
              <a:rPr lang="en-US"/>
              <a:pPr>
                <a:defRPr/>
              </a:pPr>
              <a:t>‹#›</a:t>
            </a:fld>
            <a:endParaRPr lang="en-US" dirty="0"/>
          </a:p>
        </p:txBody>
      </p:sp>
    </p:spTree>
    <p:extLst>
      <p:ext uri="{BB962C8B-B14F-4D97-AF65-F5344CB8AC3E}">
        <p14:creationId xmlns:p14="http://schemas.microsoft.com/office/powerpoint/2010/main" val="3123561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DCFD4B-DDCF-3F89-8780-77EC8D4D4129}"/>
              </a:ext>
            </a:extLst>
          </p:cNvPr>
          <p:cNvSpPr>
            <a:spLocks noGrp="1"/>
          </p:cNvSpPr>
          <p:nvPr>
            <p:ph type="dt" sz="half" idx="10"/>
          </p:nvPr>
        </p:nvSpPr>
        <p:spPr>
          <a:xfrm>
            <a:off x="440267" y="6356351"/>
            <a:ext cx="2743200" cy="365125"/>
          </a:xfrm>
        </p:spPr>
        <p:txBody>
          <a:bodyPr/>
          <a:lstStyle>
            <a:lvl1pPr>
              <a:defRPr/>
            </a:lvl1pPr>
          </a:lstStyle>
          <a:p>
            <a:pPr>
              <a:defRPr/>
            </a:pPr>
            <a:fld id="{2E6F13C8-C203-E341-9D4C-88E44F92B8DC}" type="datetimeFigureOut">
              <a:rPr lang="en-US"/>
              <a:pPr>
                <a:defRPr/>
              </a:pPr>
              <a:t>12/11/2023</a:t>
            </a:fld>
            <a:endParaRPr lang="en-US" dirty="0"/>
          </a:p>
        </p:txBody>
      </p:sp>
      <p:sp>
        <p:nvSpPr>
          <p:cNvPr id="4" name="Footer Placeholder 3">
            <a:extLst>
              <a:ext uri="{FF2B5EF4-FFF2-40B4-BE49-F238E27FC236}">
                <a16:creationId xmlns:a16="http://schemas.microsoft.com/office/drawing/2014/main" id="{6346D56C-5728-C2D7-B45F-9E2516B4B4F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0055BAA3-5461-AD35-0FF1-94B8A2B23A1B}"/>
              </a:ext>
            </a:extLst>
          </p:cNvPr>
          <p:cNvSpPr>
            <a:spLocks noGrp="1"/>
          </p:cNvSpPr>
          <p:nvPr>
            <p:ph type="sldNum" sz="quarter" idx="12"/>
          </p:nvPr>
        </p:nvSpPr>
        <p:spPr/>
        <p:txBody>
          <a:bodyPr/>
          <a:lstStyle>
            <a:lvl1pPr>
              <a:defRPr/>
            </a:lvl1pPr>
          </a:lstStyle>
          <a:p>
            <a:pPr>
              <a:defRPr/>
            </a:pPr>
            <a:fld id="{31C8C9D0-B882-4C66-A4E9-DDC73F6BB237}" type="slidenum">
              <a:rPr lang="en-US"/>
              <a:pPr>
                <a:defRPr/>
              </a:pPr>
              <a:t>‹#›</a:t>
            </a:fld>
            <a:endParaRPr lang="en-US" dirty="0"/>
          </a:p>
        </p:txBody>
      </p:sp>
    </p:spTree>
    <p:extLst>
      <p:ext uri="{BB962C8B-B14F-4D97-AF65-F5344CB8AC3E}">
        <p14:creationId xmlns:p14="http://schemas.microsoft.com/office/powerpoint/2010/main" val="59215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1C73D9-0227-F425-D823-0A277727BA73}"/>
              </a:ext>
            </a:extLst>
          </p:cNvPr>
          <p:cNvSpPr>
            <a:spLocks noGrp="1"/>
          </p:cNvSpPr>
          <p:nvPr>
            <p:ph type="title"/>
          </p:nvPr>
        </p:nvSpPr>
        <p:spPr>
          <a:xfrm>
            <a:off x="575388" y="788707"/>
            <a:ext cx="11041229" cy="576064"/>
          </a:xfrm>
        </p:spPr>
        <p:txBody>
          <a:bodyPr/>
          <a:lstStyle/>
          <a:p>
            <a:r>
              <a:rPr lang="en-US" dirty="0"/>
              <a:t>Click to edit Master title style</a:t>
            </a:r>
            <a:endParaRPr lang="en-CA" dirty="0"/>
          </a:p>
        </p:txBody>
      </p:sp>
      <p:sp>
        <p:nvSpPr>
          <p:cNvPr id="3" name="Text Placeholder 11">
            <a:extLst>
              <a:ext uri="{FF2B5EF4-FFF2-40B4-BE49-F238E27FC236}">
                <a16:creationId xmlns:a16="http://schemas.microsoft.com/office/drawing/2014/main" id="{5F6F1CF9-E24E-E3C0-0D74-EBE31D41F6EB}"/>
              </a:ext>
            </a:extLst>
          </p:cNvPr>
          <p:cNvSpPr>
            <a:spLocks noGrp="1"/>
          </p:cNvSpPr>
          <p:nvPr>
            <p:ph type="body" sz="quarter" idx="11"/>
          </p:nvPr>
        </p:nvSpPr>
        <p:spPr>
          <a:xfrm>
            <a:off x="575384" y="1358840"/>
            <a:ext cx="11041229"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Tree>
    <p:extLst>
      <p:ext uri="{BB962C8B-B14F-4D97-AF65-F5344CB8AC3E}">
        <p14:creationId xmlns:p14="http://schemas.microsoft.com/office/powerpoint/2010/main" val="34938597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93368-61E4-BBB8-370D-34ACA0C69D6E}"/>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3" name="Footer Placeholder 2">
            <a:extLst>
              <a:ext uri="{FF2B5EF4-FFF2-40B4-BE49-F238E27FC236}">
                <a16:creationId xmlns:a16="http://schemas.microsoft.com/office/drawing/2014/main" id="{8D6919F1-33B2-DED1-7AF7-B72448E3978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3CFFC5F1-B4C9-D29C-30B1-E01DA84C174E}"/>
              </a:ext>
            </a:extLst>
          </p:cNvPr>
          <p:cNvSpPr>
            <a:spLocks noGrp="1"/>
          </p:cNvSpPr>
          <p:nvPr>
            <p:ph type="sldNum" sz="quarter" idx="12"/>
          </p:nvPr>
        </p:nvSpPr>
        <p:spPr/>
        <p:txBody>
          <a:bodyPr/>
          <a:lstStyle>
            <a:lvl1pPr>
              <a:defRPr/>
            </a:lvl1pPr>
          </a:lstStyle>
          <a:p>
            <a:pPr>
              <a:defRPr/>
            </a:pPr>
            <a:fld id="{29C4EA27-F56A-4306-BAB7-86B615DFE5B9}" type="slidenum">
              <a:rPr lang="en-US"/>
              <a:pPr>
                <a:defRPr/>
              </a:pPr>
              <a:t>‹#›</a:t>
            </a:fld>
            <a:endParaRPr lang="en-US" dirty="0"/>
          </a:p>
        </p:txBody>
      </p:sp>
    </p:spTree>
    <p:extLst>
      <p:ext uri="{BB962C8B-B14F-4D97-AF65-F5344CB8AC3E}">
        <p14:creationId xmlns:p14="http://schemas.microsoft.com/office/powerpoint/2010/main" val="1031880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1" y="935038"/>
            <a:ext cx="4340225"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4847862" y="935038"/>
            <a:ext cx="6912337" cy="541813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1801" y="2552700"/>
            <a:ext cx="4340225" cy="38004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F663432-5634-EC52-FF61-380D87888F36}"/>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6" name="Footer Placeholder 5">
            <a:extLst>
              <a:ext uri="{FF2B5EF4-FFF2-40B4-BE49-F238E27FC236}">
                <a16:creationId xmlns:a16="http://schemas.microsoft.com/office/drawing/2014/main" id="{D46E7436-8803-9B76-5374-28721133BD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217675C-E1A5-3D6C-95F0-0EE293CC625D}"/>
              </a:ext>
            </a:extLst>
          </p:cNvPr>
          <p:cNvSpPr>
            <a:spLocks noGrp="1"/>
          </p:cNvSpPr>
          <p:nvPr>
            <p:ph type="sldNum" sz="quarter" idx="12"/>
          </p:nvPr>
        </p:nvSpPr>
        <p:spPr/>
        <p:txBody>
          <a:bodyPr/>
          <a:lstStyle>
            <a:lvl1pPr>
              <a:defRPr/>
            </a:lvl1pPr>
          </a:lstStyle>
          <a:p>
            <a:pPr>
              <a:defRPr/>
            </a:pPr>
            <a:fld id="{B43AE802-4274-448A-95EA-BDA2FC0EDBBF}" type="slidenum">
              <a:rPr lang="en-US"/>
              <a:pPr>
                <a:defRPr/>
              </a:pPr>
              <a:t>‹#›</a:t>
            </a:fld>
            <a:endParaRPr lang="en-US" dirty="0"/>
          </a:p>
        </p:txBody>
      </p:sp>
    </p:spTree>
    <p:extLst>
      <p:ext uri="{BB962C8B-B14F-4D97-AF65-F5344CB8AC3E}">
        <p14:creationId xmlns:p14="http://schemas.microsoft.com/office/powerpoint/2010/main" val="4172747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47862" y="935039"/>
            <a:ext cx="6912337" cy="541813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8" name="Title 1"/>
          <p:cNvSpPr>
            <a:spLocks noGrp="1"/>
          </p:cNvSpPr>
          <p:nvPr>
            <p:ph type="title"/>
          </p:nvPr>
        </p:nvSpPr>
        <p:spPr>
          <a:xfrm>
            <a:off x="431801" y="935038"/>
            <a:ext cx="4340225" cy="1600200"/>
          </a:xfrm>
        </p:spPr>
        <p:txBody>
          <a:bodyPr anchor="b"/>
          <a:lstStyle>
            <a:lvl1pPr>
              <a:defRPr sz="2400"/>
            </a:lvl1pPr>
          </a:lstStyle>
          <a:p>
            <a:r>
              <a:rPr lang="en-US" dirty="0"/>
              <a:t>Click to edit Master title style</a:t>
            </a:r>
          </a:p>
        </p:txBody>
      </p:sp>
      <p:sp>
        <p:nvSpPr>
          <p:cNvPr id="9" name="Text Placeholder 3"/>
          <p:cNvSpPr>
            <a:spLocks noGrp="1"/>
          </p:cNvSpPr>
          <p:nvPr>
            <p:ph type="body" sz="half" idx="2"/>
          </p:nvPr>
        </p:nvSpPr>
        <p:spPr>
          <a:xfrm>
            <a:off x="431801" y="2552700"/>
            <a:ext cx="4340225" cy="38004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 name="Date Placeholder 4">
            <a:extLst>
              <a:ext uri="{FF2B5EF4-FFF2-40B4-BE49-F238E27FC236}">
                <a16:creationId xmlns:a16="http://schemas.microsoft.com/office/drawing/2014/main" id="{1977B450-16BA-EA80-8AAB-AEEE163D924B}"/>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4" name="Footer Placeholder 5">
            <a:extLst>
              <a:ext uri="{FF2B5EF4-FFF2-40B4-BE49-F238E27FC236}">
                <a16:creationId xmlns:a16="http://schemas.microsoft.com/office/drawing/2014/main" id="{30B2D7B1-1717-D1FA-6F99-06E5340020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8EECC81A-335D-EF54-2007-D2CE424CABA1}"/>
              </a:ext>
            </a:extLst>
          </p:cNvPr>
          <p:cNvSpPr>
            <a:spLocks noGrp="1"/>
          </p:cNvSpPr>
          <p:nvPr>
            <p:ph type="sldNum" sz="quarter" idx="12"/>
          </p:nvPr>
        </p:nvSpPr>
        <p:spPr/>
        <p:txBody>
          <a:bodyPr/>
          <a:lstStyle>
            <a:lvl1pPr>
              <a:defRPr/>
            </a:lvl1pPr>
          </a:lstStyle>
          <a:p>
            <a:pPr>
              <a:defRPr/>
            </a:pPr>
            <a:fld id="{04A0F528-D1BE-43C7-98CE-234BD1D7F6AD}" type="slidenum">
              <a:rPr lang="en-US"/>
              <a:pPr>
                <a:defRPr/>
              </a:pPr>
              <a:t>‹#›</a:t>
            </a:fld>
            <a:endParaRPr lang="en-US" dirty="0"/>
          </a:p>
        </p:txBody>
      </p:sp>
    </p:spTree>
    <p:extLst>
      <p:ext uri="{BB962C8B-B14F-4D97-AF65-F5344CB8AC3E}">
        <p14:creationId xmlns:p14="http://schemas.microsoft.com/office/powerpoint/2010/main" val="1545396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CBFEA-EF1C-0F90-F469-B7FC704F781D}"/>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5" name="Footer Placeholder 4">
            <a:extLst>
              <a:ext uri="{FF2B5EF4-FFF2-40B4-BE49-F238E27FC236}">
                <a16:creationId xmlns:a16="http://schemas.microsoft.com/office/drawing/2014/main" id="{2E04C7E2-2B8C-059D-F169-EB0B947372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D04AEE-3BED-705C-E76D-1C3244C3B02F}"/>
              </a:ext>
            </a:extLst>
          </p:cNvPr>
          <p:cNvSpPr>
            <a:spLocks noGrp="1"/>
          </p:cNvSpPr>
          <p:nvPr>
            <p:ph type="sldNum" sz="quarter" idx="12"/>
          </p:nvPr>
        </p:nvSpPr>
        <p:spPr/>
        <p:txBody>
          <a:bodyPr/>
          <a:lstStyle>
            <a:lvl1pPr>
              <a:defRPr/>
            </a:lvl1pPr>
          </a:lstStyle>
          <a:p>
            <a:pPr>
              <a:defRPr/>
            </a:pPr>
            <a:fld id="{0F2BE566-895E-4ACE-A59B-121995BAFB21}" type="slidenum">
              <a:rPr lang="en-US"/>
              <a:pPr>
                <a:defRPr/>
              </a:pPr>
              <a:t>‹#›</a:t>
            </a:fld>
            <a:endParaRPr lang="en-US" dirty="0"/>
          </a:p>
        </p:txBody>
      </p:sp>
    </p:spTree>
    <p:extLst>
      <p:ext uri="{BB962C8B-B14F-4D97-AF65-F5344CB8AC3E}">
        <p14:creationId xmlns:p14="http://schemas.microsoft.com/office/powerpoint/2010/main" val="1235996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35039"/>
            <a:ext cx="3035300" cy="5421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1" y="935038"/>
            <a:ext cx="8140700" cy="542131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066F35-646D-3E6B-6102-965BEC463277}"/>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5" name="Footer Placeholder 4">
            <a:extLst>
              <a:ext uri="{FF2B5EF4-FFF2-40B4-BE49-F238E27FC236}">
                <a16:creationId xmlns:a16="http://schemas.microsoft.com/office/drawing/2014/main" id="{18E657D1-205B-96F8-F26E-8DB01D63F6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2BEFEE-EC57-8EB8-4825-D53E64E4C7D1}"/>
              </a:ext>
            </a:extLst>
          </p:cNvPr>
          <p:cNvSpPr>
            <a:spLocks noGrp="1"/>
          </p:cNvSpPr>
          <p:nvPr>
            <p:ph type="sldNum" sz="quarter" idx="12"/>
          </p:nvPr>
        </p:nvSpPr>
        <p:spPr/>
        <p:txBody>
          <a:bodyPr/>
          <a:lstStyle>
            <a:lvl1pPr>
              <a:defRPr/>
            </a:lvl1pPr>
          </a:lstStyle>
          <a:p>
            <a:pPr>
              <a:defRPr/>
            </a:pPr>
            <a:fld id="{89B9C8D2-8364-4086-BFB0-833DA48287C1}" type="slidenum">
              <a:rPr lang="en-US"/>
              <a:pPr>
                <a:defRPr/>
              </a:pPr>
              <a:t>‹#›</a:t>
            </a:fld>
            <a:endParaRPr lang="en-US" dirty="0"/>
          </a:p>
        </p:txBody>
      </p:sp>
    </p:spTree>
    <p:extLst>
      <p:ext uri="{BB962C8B-B14F-4D97-AF65-F5344CB8AC3E}">
        <p14:creationId xmlns:p14="http://schemas.microsoft.com/office/powerpoint/2010/main" val="1457206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488016" y="4077072"/>
            <a:ext cx="9696449" cy="1728416"/>
          </a:xfrm>
          <a:prstGeom prst="rect">
            <a:avLst/>
          </a:prstGeom>
        </p:spPr>
        <p:txBody>
          <a:bodyPr>
            <a:normAutofit/>
          </a:bodyPr>
          <a:lstStyle>
            <a:lvl1pPr marL="0" indent="0" algn="ctr">
              <a:buNone/>
              <a:defRPr sz="1800">
                <a:solidFill>
                  <a:srgbClr val="20558A"/>
                </a:solidFill>
              </a:defRPr>
            </a:lvl1pPr>
          </a:lstStyle>
          <a:p>
            <a:r>
              <a:rPr lang="en-US"/>
              <a:t>Click to edit Master subtitle style</a:t>
            </a:r>
            <a:endParaRPr lang="en-CA" dirty="0"/>
          </a:p>
        </p:txBody>
      </p:sp>
      <p:sp>
        <p:nvSpPr>
          <p:cNvPr id="6" name="Title Placeholder 1"/>
          <p:cNvSpPr>
            <a:spLocks noGrp="1"/>
          </p:cNvSpPr>
          <p:nvPr>
            <p:ph type="title"/>
          </p:nvPr>
        </p:nvSpPr>
        <p:spPr>
          <a:xfrm>
            <a:off x="1487488" y="1556792"/>
            <a:ext cx="9697077" cy="2376264"/>
          </a:xfrm>
          <a:prstGeom prst="rect">
            <a:avLst/>
          </a:prstGeom>
        </p:spPr>
        <p:txBody>
          <a:bodyPr rtlCol="0" anchor="b">
            <a:normAutofit/>
          </a:bodyPr>
          <a:lstStyle>
            <a:lvl1pPr algn="ctr">
              <a:defRPr/>
            </a:lvl1pPr>
          </a:lstStyle>
          <a:p>
            <a:r>
              <a:rPr lang="en-US" dirty="0"/>
              <a:t>Click to edit Master title style</a:t>
            </a:r>
          </a:p>
        </p:txBody>
      </p:sp>
      <p:sp>
        <p:nvSpPr>
          <p:cNvPr id="2" name="Date Placeholder 3">
            <a:extLst>
              <a:ext uri="{FF2B5EF4-FFF2-40B4-BE49-F238E27FC236}">
                <a16:creationId xmlns:a16="http://schemas.microsoft.com/office/drawing/2014/main" id="{5398AEA7-EF8C-E17B-03B3-955D2756BB52}"/>
              </a:ext>
            </a:extLst>
          </p:cNvPr>
          <p:cNvSpPr>
            <a:spLocks noGrp="1"/>
          </p:cNvSpPr>
          <p:nvPr>
            <p:ph type="dt" sz="half" idx="10"/>
          </p:nvPr>
        </p:nvSpPr>
        <p:spPr/>
        <p:txBody>
          <a:bodyPr/>
          <a:lstStyle>
            <a:lvl1pPr>
              <a:defRPr/>
            </a:lvl1pPr>
          </a:lstStyle>
          <a:p>
            <a:pPr>
              <a:defRPr/>
            </a:pPr>
            <a:fld id="{2DDBBB77-349F-4746-B3E0-7E3D4B874CA6}" type="datetime1">
              <a:rPr lang="en-CA" altLang="en-US"/>
              <a:pPr>
                <a:defRPr/>
              </a:pPr>
              <a:t>2023-12-11</a:t>
            </a:fld>
            <a:endParaRPr lang="en-CA" altLang="en-US" dirty="0"/>
          </a:p>
        </p:txBody>
      </p:sp>
      <p:sp>
        <p:nvSpPr>
          <p:cNvPr id="3" name="Footer Placeholder 4">
            <a:extLst>
              <a:ext uri="{FF2B5EF4-FFF2-40B4-BE49-F238E27FC236}">
                <a16:creationId xmlns:a16="http://schemas.microsoft.com/office/drawing/2014/main" id="{F399066B-D415-3F2B-FA7F-881C70628E94}"/>
              </a:ext>
            </a:extLst>
          </p:cNvPr>
          <p:cNvSpPr>
            <a:spLocks noGrp="1"/>
          </p:cNvSpPr>
          <p:nvPr>
            <p:ph type="ftr" sz="quarter" idx="11"/>
          </p:nvPr>
        </p:nvSpPr>
        <p:spPr/>
        <p:txBody>
          <a:bodyPr/>
          <a:lstStyle>
            <a:lvl1pPr>
              <a:defRPr/>
            </a:lvl1pPr>
          </a:lstStyle>
          <a:p>
            <a:pPr>
              <a:defRPr/>
            </a:pPr>
            <a:endParaRPr lang="en-CA"/>
          </a:p>
        </p:txBody>
      </p:sp>
    </p:spTree>
    <p:extLst>
      <p:ext uri="{BB962C8B-B14F-4D97-AF65-F5344CB8AC3E}">
        <p14:creationId xmlns:p14="http://schemas.microsoft.com/office/powerpoint/2010/main" val="2299834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488017" y="1557338"/>
            <a:ext cx="9696451" cy="935037"/>
          </a:xfrm>
          <a:prstGeom prst="rect">
            <a:avLst/>
          </a:prstGeom>
          <a:noFill/>
          <a:ln>
            <a:noFill/>
          </a:ln>
        </p:spPr>
        <p:txBody>
          <a:bodyPr anchor="t">
            <a:normAutofit/>
          </a:bodyPr>
          <a:lstStyle>
            <a:lvl1pPr>
              <a:defRPr sz="3600"/>
            </a:lvl1pPr>
          </a:lstStyle>
          <a:p>
            <a:pPr lvl="0"/>
            <a:r>
              <a:rPr lang="en-US" altLang="en-US" dirty="0"/>
              <a:t>Click to edit Master title style</a:t>
            </a:r>
            <a:endParaRPr lang="en-CA" altLang="en-US" dirty="0"/>
          </a:p>
        </p:txBody>
      </p:sp>
      <p:sp>
        <p:nvSpPr>
          <p:cNvPr id="9" name="Content Placeholder 2"/>
          <p:cNvSpPr>
            <a:spLocks noGrp="1"/>
          </p:cNvSpPr>
          <p:nvPr>
            <p:ph idx="4294967295"/>
          </p:nvPr>
        </p:nvSpPr>
        <p:spPr>
          <a:xfrm>
            <a:off x="1488017" y="2492374"/>
            <a:ext cx="9696449" cy="3312890"/>
          </a:xfrm>
          <a:prstGeom prst="rect">
            <a:avLst/>
          </a:prstGeom>
        </p:spPr>
        <p:txBody>
          <a:bodyPr/>
          <a:lstStyle>
            <a:lvl1pPr>
              <a:defRPr sz="2800"/>
            </a:lvl1pPr>
          </a:lstStyle>
          <a:p>
            <a:pPr lvl="0"/>
            <a:r>
              <a:rPr lang="en-US" altLang="en-US"/>
              <a:t>Click to edit Master text styles</a:t>
            </a:r>
          </a:p>
        </p:txBody>
      </p:sp>
      <p:sp>
        <p:nvSpPr>
          <p:cNvPr id="2" name="Date Placeholder 3">
            <a:extLst>
              <a:ext uri="{FF2B5EF4-FFF2-40B4-BE49-F238E27FC236}">
                <a16:creationId xmlns:a16="http://schemas.microsoft.com/office/drawing/2014/main" id="{C460D036-AB38-A77D-594F-34CDFACD4CB9}"/>
              </a:ext>
            </a:extLst>
          </p:cNvPr>
          <p:cNvSpPr>
            <a:spLocks noGrp="1"/>
          </p:cNvSpPr>
          <p:nvPr>
            <p:ph type="dt" sz="half" idx="10"/>
          </p:nvPr>
        </p:nvSpPr>
        <p:spPr/>
        <p:txBody>
          <a:bodyPr/>
          <a:lstStyle>
            <a:lvl1pPr>
              <a:defRPr/>
            </a:lvl1pPr>
          </a:lstStyle>
          <a:p>
            <a:pPr>
              <a:defRPr/>
            </a:pPr>
            <a:fld id="{22242104-469A-4753-8C6A-8F136977705F}" type="datetime1">
              <a:rPr lang="en-CA" altLang="en-US"/>
              <a:pPr>
                <a:defRPr/>
              </a:pPr>
              <a:t>2023-12-11</a:t>
            </a:fld>
            <a:endParaRPr lang="en-CA" altLang="en-US" dirty="0"/>
          </a:p>
        </p:txBody>
      </p:sp>
      <p:sp>
        <p:nvSpPr>
          <p:cNvPr id="3" name="Footer Placeholder 4">
            <a:extLst>
              <a:ext uri="{FF2B5EF4-FFF2-40B4-BE49-F238E27FC236}">
                <a16:creationId xmlns:a16="http://schemas.microsoft.com/office/drawing/2014/main" id="{609BF885-C17F-E53E-DF0C-FA5BE4C4D9A0}"/>
              </a:ext>
            </a:extLst>
          </p:cNvPr>
          <p:cNvSpPr>
            <a:spLocks noGrp="1"/>
          </p:cNvSpPr>
          <p:nvPr>
            <p:ph type="ftr" sz="quarter" idx="11"/>
          </p:nvPr>
        </p:nvSpPr>
        <p:spPr/>
        <p:txBody>
          <a:bodyPr/>
          <a:lstStyle>
            <a:lvl1pPr>
              <a:defRPr/>
            </a:lvl1pPr>
          </a:lstStyle>
          <a:p>
            <a:pPr>
              <a:defRPr/>
            </a:pPr>
            <a:endParaRPr lang="en-CA"/>
          </a:p>
        </p:txBody>
      </p:sp>
    </p:spTree>
    <p:extLst>
      <p:ext uri="{BB962C8B-B14F-4D97-AF65-F5344CB8AC3E}">
        <p14:creationId xmlns:p14="http://schemas.microsoft.com/office/powerpoint/2010/main" val="2199227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88017" y="1557338"/>
            <a:ext cx="9696451" cy="935037"/>
          </a:xfrm>
          <a:prstGeom prst="rect">
            <a:avLst/>
          </a:prstGeom>
        </p:spPr>
        <p:txBody>
          <a:bodyPr>
            <a:normAutofit/>
          </a:bodyPr>
          <a:lstStyle>
            <a:lvl1pPr>
              <a:defRPr sz="3600"/>
            </a:lvl1pPr>
          </a:lstStyle>
          <a:p>
            <a:r>
              <a:rPr lang="en-US"/>
              <a:t>Click to edit Master title style</a:t>
            </a:r>
          </a:p>
        </p:txBody>
      </p:sp>
      <p:sp>
        <p:nvSpPr>
          <p:cNvPr id="3" name="Date Placeholder 2">
            <a:extLst>
              <a:ext uri="{FF2B5EF4-FFF2-40B4-BE49-F238E27FC236}">
                <a16:creationId xmlns:a16="http://schemas.microsoft.com/office/drawing/2014/main" id="{4003C959-1A6C-20AF-4B52-9989E4F24AB7}"/>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4" name="Footer Placeholder 3">
            <a:extLst>
              <a:ext uri="{FF2B5EF4-FFF2-40B4-BE49-F238E27FC236}">
                <a16:creationId xmlns:a16="http://schemas.microsoft.com/office/drawing/2014/main" id="{7B932EE5-A521-072C-4212-5D0312B9D656}"/>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72536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CABC3-FC28-8C3C-599F-B669AC1EF58E}"/>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12/11/2023</a:t>
            </a:fld>
            <a:endParaRPr lang="en-US" dirty="0"/>
          </a:p>
        </p:txBody>
      </p:sp>
      <p:sp>
        <p:nvSpPr>
          <p:cNvPr id="3" name="Footer Placeholder 2">
            <a:extLst>
              <a:ext uri="{FF2B5EF4-FFF2-40B4-BE49-F238E27FC236}">
                <a16:creationId xmlns:a16="http://schemas.microsoft.com/office/drawing/2014/main" id="{F46A7562-27F6-9FB5-1226-776719F9E9B2}"/>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98966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00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A375F80-C8D5-9F18-6075-A3DCAA3B7D77}"/>
              </a:ext>
            </a:extLst>
          </p:cNvPr>
          <p:cNvCxnSpPr>
            <a:cxnSpLocks/>
          </p:cNvCxnSpPr>
          <p:nvPr userDrawn="1"/>
        </p:nvCxnSpPr>
        <p:spPr>
          <a:xfrm>
            <a:off x="6096000" y="932726"/>
            <a:ext cx="0" cy="82495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4">
            <a:extLst>
              <a:ext uri="{FF2B5EF4-FFF2-40B4-BE49-F238E27FC236}">
                <a16:creationId xmlns:a16="http://schemas.microsoft.com/office/drawing/2014/main" id="{0A019665-4E92-91D1-988C-F1673AB50C7F}"/>
              </a:ext>
            </a:extLst>
          </p:cNvPr>
          <p:cNvSpPr txBox="1">
            <a:spLocks noChangeArrowheads="1"/>
          </p:cNvSpPr>
          <p:nvPr userDrawn="1"/>
        </p:nvSpPr>
        <p:spPr bwMode="auto">
          <a:xfrm>
            <a:off x="8904312" y="401638"/>
            <a:ext cx="144016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en-CA" altLang="en-US" sz="1000" b="1" dirty="0"/>
              <a:t>Materiel Sustainment</a:t>
            </a:r>
          </a:p>
        </p:txBody>
      </p:sp>
      <p:sp>
        <p:nvSpPr>
          <p:cNvPr id="14" name="TextBox 4">
            <a:extLst>
              <a:ext uri="{FF2B5EF4-FFF2-40B4-BE49-F238E27FC236}">
                <a16:creationId xmlns:a16="http://schemas.microsoft.com/office/drawing/2014/main" id="{6C2862BA-0BD6-9294-7098-AF6D3DEAA6FD}"/>
              </a:ext>
            </a:extLst>
          </p:cNvPr>
          <p:cNvSpPr txBox="1">
            <a:spLocks noChangeArrowheads="1"/>
          </p:cNvSpPr>
          <p:nvPr userDrawn="1"/>
        </p:nvSpPr>
        <p:spPr bwMode="auto">
          <a:xfrm>
            <a:off x="10344475" y="401638"/>
            <a:ext cx="132014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fr-CA" altLang="en-US" sz="1000" b="1" dirty="0"/>
              <a:t>Soutien du matériel</a:t>
            </a:r>
          </a:p>
        </p:txBody>
      </p:sp>
      <p:sp>
        <p:nvSpPr>
          <p:cNvPr id="22" name="Title 17">
            <a:extLst>
              <a:ext uri="{FF2B5EF4-FFF2-40B4-BE49-F238E27FC236}">
                <a16:creationId xmlns:a16="http://schemas.microsoft.com/office/drawing/2014/main" id="{C4E3B2DF-4AC1-2669-039F-EDE95204CA85}"/>
              </a:ext>
            </a:extLst>
          </p:cNvPr>
          <p:cNvSpPr>
            <a:spLocks noGrp="1"/>
          </p:cNvSpPr>
          <p:nvPr>
            <p:ph type="title"/>
          </p:nvPr>
        </p:nvSpPr>
        <p:spPr>
          <a:xfrm>
            <a:off x="524030" y="820878"/>
            <a:ext cx="5184575" cy="56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lvl1pPr algn="r">
              <a:defRPr lang="en-CA" sz="2133" b="1" baseline="0" noProof="0" dirty="0">
                <a:solidFill>
                  <a:schemeClr val="tx1">
                    <a:lumMod val="75000"/>
                    <a:lumOff val="25000"/>
                  </a:schemeClr>
                </a:solidFill>
                <a:latin typeface="+mj-lt"/>
                <a:ea typeface="ＭＳ Ｐゴシック" panose="020B0600070205080204" pitchFamily="34" charset="-128"/>
                <a:cs typeface="Arial Narrow" panose="020B0604020202020204" pitchFamily="34" charset="0"/>
              </a:defRPr>
            </a:lvl1pPr>
          </a:lstStyle>
          <a:p>
            <a:pPr marL="0" lvl="0" indent="0" algn="r">
              <a:buFont typeface="Arial" panose="020B0604020202020204" pitchFamily="34" charset="0"/>
              <a:buNone/>
            </a:pPr>
            <a:r>
              <a:rPr lang="en-US" noProof="0"/>
              <a:t>Click to edit Master title style</a:t>
            </a:r>
            <a:endParaRPr lang="en-CA" noProof="0" dirty="0"/>
          </a:p>
        </p:txBody>
      </p:sp>
      <p:sp>
        <p:nvSpPr>
          <p:cNvPr id="21" name="Text Placeholder 20">
            <a:extLst>
              <a:ext uri="{FF2B5EF4-FFF2-40B4-BE49-F238E27FC236}">
                <a16:creationId xmlns:a16="http://schemas.microsoft.com/office/drawing/2014/main" id="{DA6F3354-E3FC-B0C8-4039-53E53511CB9A}"/>
              </a:ext>
            </a:extLst>
          </p:cNvPr>
          <p:cNvSpPr>
            <a:spLocks noGrp="1"/>
          </p:cNvSpPr>
          <p:nvPr>
            <p:ph type="body" sz="quarter" idx="10" hasCustomPrompt="1"/>
          </p:nvPr>
        </p:nvSpPr>
        <p:spPr>
          <a:xfrm>
            <a:off x="6480045" y="820876"/>
            <a:ext cx="5184575" cy="56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lvl1pPr marL="0" indent="0">
              <a:buNone/>
              <a:defRPr lang="en-US" sz="2133" b="1" smtClean="0">
                <a:latin typeface="+mj-lt"/>
                <a:ea typeface="ＭＳ Ｐゴシック" panose="020B0600070205080204" pitchFamily="34" charset="-128"/>
                <a:cs typeface="Arial" panose="020B0604020202020204" pitchFamily="34" charset="0"/>
              </a:defRPr>
            </a:lvl1pPr>
            <a:lvl2pPr>
              <a:defRPr lang="en-US" sz="4400" smtClean="0">
                <a:latin typeface="Calibri" charset="0"/>
                <a:cs typeface="ＭＳ Ｐゴシック" charset="0"/>
              </a:defRPr>
            </a:lvl2pPr>
            <a:lvl3pPr>
              <a:defRPr lang="en-US" sz="4400" smtClean="0">
                <a:latin typeface="Calibri" charset="0"/>
                <a:cs typeface="ＭＳ Ｐゴシック" charset="0"/>
              </a:defRPr>
            </a:lvl3pPr>
            <a:lvl4pPr>
              <a:defRPr lang="en-US" sz="4400" smtClean="0">
                <a:latin typeface="Calibri" charset="0"/>
                <a:cs typeface="ＭＳ Ｐゴシック" charset="0"/>
              </a:defRPr>
            </a:lvl4pPr>
            <a:lvl5pPr>
              <a:defRPr lang="en-CA" sz="4400">
                <a:latin typeface="Calibri" charset="0"/>
                <a:cs typeface="ＭＳ Ｐゴシック" charset="0"/>
              </a:defRPr>
            </a:lvl5pPr>
          </a:lstStyle>
          <a:p>
            <a:r>
              <a:rPr lang="fr-CA" altLang="en-US" sz="2133" b="1" noProof="0" dirty="0">
                <a:latin typeface="Arial" panose="020B0604020202020204" pitchFamily="34" charset="0"/>
                <a:cs typeface="Arial" panose="020B0604020202020204" pitchFamily="34" charset="0"/>
              </a:rPr>
              <a:t>Titre Français</a:t>
            </a:r>
            <a:endParaRPr lang="fr-CA" altLang="en-US" sz="2133" b="1" noProof="0" dirty="0">
              <a:solidFill>
                <a:schemeClr val="bg1"/>
              </a:solidFill>
              <a:latin typeface="Arial" panose="020B0604020202020204" pitchFamily="34" charset="0"/>
              <a:cs typeface="Arial" panose="020B0604020202020204" pitchFamily="34" charset="0"/>
            </a:endParaRPr>
          </a:p>
        </p:txBody>
      </p:sp>
      <p:sp>
        <p:nvSpPr>
          <p:cNvPr id="25" name="Text Placeholder 23">
            <a:extLst>
              <a:ext uri="{FF2B5EF4-FFF2-40B4-BE49-F238E27FC236}">
                <a16:creationId xmlns:a16="http://schemas.microsoft.com/office/drawing/2014/main" id="{5CD0E1CF-8651-D24B-4B05-93467C374D43}"/>
              </a:ext>
            </a:extLst>
          </p:cNvPr>
          <p:cNvSpPr>
            <a:spLocks noGrp="1"/>
          </p:cNvSpPr>
          <p:nvPr>
            <p:ph type="body" sz="quarter" idx="11" hasCustomPrompt="1"/>
          </p:nvPr>
        </p:nvSpPr>
        <p:spPr>
          <a:xfrm>
            <a:off x="524027" y="1418061"/>
            <a:ext cx="5175612" cy="35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0" indent="0" algn="r">
              <a:buFont typeface="Arial" panose="020B0604020202020204" pitchFamily="34" charset="0"/>
              <a:buNone/>
              <a:defRPr lang="en-US" sz="1867" smtClean="0">
                <a:solidFill>
                  <a:schemeClr val="tx1">
                    <a:lumMod val="75000"/>
                    <a:lumOff val="25000"/>
                  </a:schemeClr>
                </a:solidFill>
                <a:latin typeface="Arial Narrow" panose="020B0604020202020204" pitchFamily="34" charset="0"/>
                <a:ea typeface="ＭＳ Ｐゴシック" panose="020B0600070205080204" pitchFamily="34" charset="-128"/>
                <a:cs typeface="Arial Narrow" panose="020B0604020202020204" pitchFamily="34" charset="0"/>
              </a:defRPr>
            </a:lvl1pPr>
            <a:lvl2pPr>
              <a:defRPr lang="en-US" sz="3200" smtClean="0">
                <a:latin typeface="Calibri" panose="020F0502020204030204" pitchFamily="34" charset="0"/>
                <a:ea typeface="ＭＳ Ｐゴシック" panose="020B0600070205080204" pitchFamily="34" charset="-128"/>
              </a:defRPr>
            </a:lvl2pPr>
            <a:lvl3pPr>
              <a:defRPr lang="en-US" sz="3200" smtClean="0">
                <a:latin typeface="Calibri" panose="020F0502020204030204" pitchFamily="34" charset="0"/>
                <a:ea typeface="ＭＳ Ｐゴシック" panose="020B0600070205080204" pitchFamily="34" charset="-128"/>
              </a:defRPr>
            </a:lvl3pPr>
            <a:lvl4pPr>
              <a:defRPr lang="en-US" sz="3200" smtClean="0">
                <a:latin typeface="Calibri" panose="020F0502020204030204" pitchFamily="34" charset="0"/>
                <a:ea typeface="ＭＳ Ｐゴシック" panose="020B0600070205080204" pitchFamily="34" charset="-128"/>
              </a:defRPr>
            </a:lvl4pPr>
            <a:lvl5pPr>
              <a:defRPr lang="en-CA" sz="3200">
                <a:latin typeface="Calibri" panose="020F0502020204030204" pitchFamily="34" charset="0"/>
                <a:ea typeface="ＭＳ Ｐゴシック" panose="020B0600070205080204" pitchFamily="34" charset="-128"/>
              </a:defRPr>
            </a:lvl5pPr>
          </a:lstStyle>
          <a:p>
            <a:pPr lvl="0" algn="r">
              <a:spcBef>
                <a:spcPct val="0"/>
              </a:spcBef>
            </a:pPr>
            <a:r>
              <a:rPr lang="en-US" dirty="0"/>
              <a:t>Click to edit Subtitle text</a:t>
            </a:r>
          </a:p>
        </p:txBody>
      </p:sp>
      <p:sp>
        <p:nvSpPr>
          <p:cNvPr id="27" name="Text Placeholder 23">
            <a:extLst>
              <a:ext uri="{FF2B5EF4-FFF2-40B4-BE49-F238E27FC236}">
                <a16:creationId xmlns:a16="http://schemas.microsoft.com/office/drawing/2014/main" id="{6E144951-D944-DFD8-63FF-178285290C2B}"/>
              </a:ext>
            </a:extLst>
          </p:cNvPr>
          <p:cNvSpPr>
            <a:spLocks noGrp="1"/>
          </p:cNvSpPr>
          <p:nvPr>
            <p:ph type="body" sz="quarter" idx="12" hasCustomPrompt="1"/>
          </p:nvPr>
        </p:nvSpPr>
        <p:spPr>
          <a:xfrm>
            <a:off x="6473959" y="1418061"/>
            <a:ext cx="5175612" cy="35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0" indent="0">
              <a:buNone/>
              <a:defRPr lang="fr-CA" sz="1867" b="0" noProof="0" dirty="0" smtClean="0">
                <a:latin typeface="Arial Narrow" panose="020B0606020202030204" pitchFamily="34" charset="0"/>
                <a:ea typeface="ＭＳ Ｐゴシック" panose="020B0600070205080204" pitchFamily="34" charset="-128"/>
                <a:cs typeface="Arial" panose="020B0604020202020204" pitchFamily="34" charset="0"/>
              </a:defRPr>
            </a:lvl1pPr>
          </a:lstStyle>
          <a:p>
            <a:pPr marL="342874" lvl="0" indent="-342874"/>
            <a:r>
              <a:rPr lang="fr-CA" noProof="0" dirty="0"/>
              <a:t>Texte de sous-titre</a:t>
            </a:r>
          </a:p>
        </p:txBody>
      </p:sp>
      <p:cxnSp>
        <p:nvCxnSpPr>
          <p:cNvPr id="15" name="Straight Connector 14">
            <a:extLst>
              <a:ext uri="{FF2B5EF4-FFF2-40B4-BE49-F238E27FC236}">
                <a16:creationId xmlns:a16="http://schemas.microsoft.com/office/drawing/2014/main" id="{0D7B9C96-ED7A-0C1E-F6CB-F2A2ADA84698}"/>
              </a:ext>
            </a:extLst>
          </p:cNvPr>
          <p:cNvCxnSpPr>
            <a:cxnSpLocks/>
          </p:cNvCxnSpPr>
          <p:nvPr userDrawn="1"/>
        </p:nvCxnSpPr>
        <p:spPr>
          <a:xfrm>
            <a:off x="10272464" y="356659"/>
            <a:ext cx="0" cy="243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73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1C73D9-0227-F425-D823-0A277727BA73}"/>
              </a:ext>
            </a:extLst>
          </p:cNvPr>
          <p:cNvSpPr>
            <a:spLocks noGrp="1"/>
          </p:cNvSpPr>
          <p:nvPr>
            <p:ph type="title"/>
          </p:nvPr>
        </p:nvSpPr>
        <p:spPr/>
        <p:txBody>
          <a:bodyPr/>
          <a:lstStyle/>
          <a:p>
            <a:r>
              <a:rPr lang="en-US"/>
              <a:t>Click to edit Master title style</a:t>
            </a:r>
            <a:endParaRPr lang="en-CA"/>
          </a:p>
        </p:txBody>
      </p:sp>
      <p:sp>
        <p:nvSpPr>
          <p:cNvPr id="3" name="Text Placeholder 11">
            <a:extLst>
              <a:ext uri="{FF2B5EF4-FFF2-40B4-BE49-F238E27FC236}">
                <a16:creationId xmlns:a16="http://schemas.microsoft.com/office/drawing/2014/main" id="{5F6F1CF9-E24E-E3C0-0D74-EBE31D41F6EB}"/>
              </a:ext>
            </a:extLst>
          </p:cNvPr>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a:extLst>
              <a:ext uri="{FF2B5EF4-FFF2-40B4-BE49-F238E27FC236}">
                <a16:creationId xmlns:a16="http://schemas.microsoft.com/office/drawing/2014/main" id="{81801412-E94A-49CD-FA56-37741CDCCE21}"/>
              </a:ext>
            </a:extLst>
          </p:cNvPr>
          <p:cNvSpPr>
            <a:spLocks noGrp="1"/>
          </p:cNvSpPr>
          <p:nvPr>
            <p:ph type="body" sz="quarter" idx="13" hasCustomPrompt="1"/>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fr-CA" noProof="0" dirty="0"/>
              <a:t>Titre Français</a:t>
            </a:r>
          </a:p>
        </p:txBody>
      </p:sp>
      <p:sp>
        <p:nvSpPr>
          <p:cNvPr id="5" name="Text Placeholder 11">
            <a:extLst>
              <a:ext uri="{FF2B5EF4-FFF2-40B4-BE49-F238E27FC236}">
                <a16:creationId xmlns:a16="http://schemas.microsoft.com/office/drawing/2014/main" id="{D6EDE934-05BD-8D29-B2FF-EE70937154E9}"/>
              </a:ext>
            </a:extLst>
          </p:cNvPr>
          <p:cNvSpPr>
            <a:spLocks noGrp="1"/>
          </p:cNvSpPr>
          <p:nvPr>
            <p:ph type="body" sz="quarter" idx="14" hasCustomPrompt="1"/>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marL="0" marR="0" lvl="0" indent="0" algn="l" defTabSz="121911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600" noProof="0" dirty="0"/>
              <a:t>Texte de sous-titre</a:t>
            </a:r>
            <a:endParaRPr lang="fr-CA" noProof="0" dirty="0"/>
          </a:p>
        </p:txBody>
      </p:sp>
    </p:spTree>
    <p:extLst>
      <p:ext uri="{BB962C8B-B14F-4D97-AF65-F5344CB8AC3E}">
        <p14:creationId xmlns:p14="http://schemas.microsoft.com/office/powerpoint/2010/main" val="276942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1C73D9-0227-F425-D823-0A277727BA73}"/>
              </a:ext>
            </a:extLst>
          </p:cNvPr>
          <p:cNvSpPr>
            <a:spLocks noGrp="1"/>
          </p:cNvSpPr>
          <p:nvPr>
            <p:ph type="title"/>
          </p:nvPr>
        </p:nvSpPr>
        <p:spPr/>
        <p:txBody>
          <a:bodyPr/>
          <a:lstStyle/>
          <a:p>
            <a:r>
              <a:rPr lang="en-US"/>
              <a:t>Click to edit Master title style</a:t>
            </a:r>
            <a:endParaRPr lang="en-CA"/>
          </a:p>
        </p:txBody>
      </p:sp>
      <p:sp>
        <p:nvSpPr>
          <p:cNvPr id="3" name="Text Placeholder 11">
            <a:extLst>
              <a:ext uri="{FF2B5EF4-FFF2-40B4-BE49-F238E27FC236}">
                <a16:creationId xmlns:a16="http://schemas.microsoft.com/office/drawing/2014/main" id="{5F6F1CF9-E24E-E3C0-0D74-EBE31D41F6EB}"/>
              </a:ext>
            </a:extLst>
          </p:cNvPr>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a:extLst>
              <a:ext uri="{FF2B5EF4-FFF2-40B4-BE49-F238E27FC236}">
                <a16:creationId xmlns:a16="http://schemas.microsoft.com/office/drawing/2014/main" id="{81801412-E94A-49CD-FA56-37741CDCCE21}"/>
              </a:ext>
            </a:extLst>
          </p:cNvPr>
          <p:cNvSpPr>
            <a:spLocks noGrp="1"/>
          </p:cNvSpPr>
          <p:nvPr>
            <p:ph type="body" sz="quarter" idx="13" hasCustomPrompt="1"/>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fr-CA" noProof="0" dirty="0"/>
              <a:t>Titre Français</a:t>
            </a:r>
          </a:p>
        </p:txBody>
      </p:sp>
      <p:sp>
        <p:nvSpPr>
          <p:cNvPr id="5" name="Text Placeholder 11">
            <a:extLst>
              <a:ext uri="{FF2B5EF4-FFF2-40B4-BE49-F238E27FC236}">
                <a16:creationId xmlns:a16="http://schemas.microsoft.com/office/drawing/2014/main" id="{D6EDE934-05BD-8D29-B2FF-EE70937154E9}"/>
              </a:ext>
            </a:extLst>
          </p:cNvPr>
          <p:cNvSpPr>
            <a:spLocks noGrp="1"/>
          </p:cNvSpPr>
          <p:nvPr>
            <p:ph type="body" sz="quarter" idx="14" hasCustomPrompt="1"/>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marL="0" marR="0" lvl="0" indent="0" algn="l" defTabSz="121911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600" noProof="0" dirty="0"/>
              <a:t>Texte de sous-titre</a:t>
            </a:r>
            <a:endParaRPr lang="fr-CA" noProof="0" dirty="0"/>
          </a:p>
        </p:txBody>
      </p:sp>
    </p:spTree>
    <p:extLst>
      <p:ext uri="{BB962C8B-B14F-4D97-AF65-F5344CB8AC3E}">
        <p14:creationId xmlns:p14="http://schemas.microsoft.com/office/powerpoint/2010/main" val="1568749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4.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38.xml"/><Relationship Id="rId4"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4.png"/><Relationship Id="rId5" Type="http://schemas.openxmlformats.org/officeDocument/2006/relationships/theme" Target="../theme/theme7.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8.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6.jpeg"/><Relationship Id="rId5" Type="http://schemas.openxmlformats.org/officeDocument/2006/relationships/theme" Target="../theme/theme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E60FA59D-BFB4-3BDD-F2A1-C9B61EC8A5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auto">
          <a:xfrm>
            <a:off x="5559" y="3127"/>
            <a:ext cx="12180885" cy="685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9F7EC7DF-597A-757C-F1F6-36B87B4DA73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auto">
          <a:xfrm>
            <a:off x="-678" y="1372892"/>
            <a:ext cx="12184347" cy="411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88E38D9-DE1D-8934-8746-29EA08AE178C}"/>
              </a:ext>
            </a:extLst>
          </p:cNvPr>
          <p:cNvSpPr txBox="1"/>
          <p:nvPr userDrawn="1"/>
        </p:nvSpPr>
        <p:spPr>
          <a:xfrm rot="16200000">
            <a:off x="-300756" y="5058098"/>
            <a:ext cx="716543" cy="92333"/>
          </a:xfrm>
          <a:prstGeom prst="rect">
            <a:avLst/>
          </a:prstGeom>
          <a:noFill/>
        </p:spPr>
        <p:txBody>
          <a:bodyPr wrap="none" lIns="0" tIns="0" rIns="0" bIns="0">
            <a:spAutoFit/>
          </a:bodyPr>
          <a:lstStyle/>
          <a:p>
            <a:pPr algn="l" fontAlgn="base"/>
            <a:r>
              <a:rPr lang="en-CA" sz="600" b="0" i="0" kern="1200" dirty="0">
                <a:solidFill>
                  <a:schemeClr val="bg1">
                    <a:lumMod val="50000"/>
                  </a:schemeClr>
                </a:solidFill>
                <a:effectLst/>
                <a:latin typeface="Arial Narrow" panose="020B0604020202020204" pitchFamily="34" charset="0"/>
                <a:ea typeface="ヒラギノ角ゴ Pro W3"/>
                <a:cs typeface="Arial Narrow" panose="020B0604020202020204" pitchFamily="34" charset="0"/>
              </a:rPr>
              <a:t>Photo credit: Mike Laptev</a:t>
            </a:r>
            <a:endParaRPr lang="en-CA" sz="600" b="0" i="0" dirty="0">
              <a:solidFill>
                <a:schemeClr val="bg1">
                  <a:lumMod val="50000"/>
                </a:schemeClr>
              </a:solidFill>
              <a:effectLst/>
              <a:latin typeface="Arial Narrow" panose="020B0604020202020204" pitchFamily="34" charset="0"/>
              <a:ea typeface="Calibri" panose="020F0502020204030204" pitchFamily="34" charset="0"/>
              <a:cs typeface="Arial Narrow" panose="020B0604020202020204" pitchFamily="34" charset="0"/>
            </a:endParaRPr>
          </a:p>
        </p:txBody>
      </p:sp>
    </p:spTree>
    <p:extLst>
      <p:ext uri="{BB962C8B-B14F-4D97-AF65-F5344CB8AC3E}">
        <p14:creationId xmlns:p14="http://schemas.microsoft.com/office/powerpoint/2010/main" val="2235193836"/>
      </p:ext>
    </p:extLst>
  </p:cSld>
  <p:clrMap bg1="lt1" tx1="dk1" bg2="lt2" tx2="dk2" accent1="accent1" accent2="accent2" accent3="accent3" accent4="accent4" accent5="accent5" accent6="accent6" hlink="hlink" folHlink="folHlink"/>
  <p:sldLayoutIdLst>
    <p:sldLayoutId id="2147483723" r:id="rId1"/>
    <p:sldLayoutId id="2147483751" r:id="rId2"/>
    <p:sldLayoutId id="2147483752" r:id="rId3"/>
  </p:sldLayoutIdLst>
  <p:txStyles>
    <p:titleStyle>
      <a:lvl1pPr algn="ctr" defTabSz="457178"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178"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54"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32"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09"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82" indent="-342882" algn="l" defTabSz="457178"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13" indent="-285737" algn="l" defTabSz="457178"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2942" indent="-228589" algn="l" defTabSz="457178"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120" indent="-228589" algn="l" defTabSz="457178"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298" indent="-228589" algn="l" defTabSz="457178"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3A9D484-E792-B6B0-B6C2-377351BEB6B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bwMode="auto">
          <a:xfrm>
            <a:off x="0" y="-25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7">
            <a:extLst>
              <a:ext uri="{FF2B5EF4-FFF2-40B4-BE49-F238E27FC236}">
                <a16:creationId xmlns:a16="http://schemas.microsoft.com/office/drawing/2014/main" id="{6590ACA3-EC4F-303B-FB2E-E82895B1BB21}"/>
              </a:ext>
            </a:extLst>
          </p:cNvPr>
          <p:cNvSpPr>
            <a:spLocks noGrp="1"/>
          </p:cNvSpPr>
          <p:nvPr>
            <p:ph type="title"/>
          </p:nvPr>
        </p:nvSpPr>
        <p:spPr>
          <a:xfrm>
            <a:off x="575387" y="788707"/>
            <a:ext cx="5181600" cy="576064"/>
          </a:xfrm>
          <a:prstGeom prst="rect">
            <a:avLst/>
          </a:prstGeom>
        </p:spPr>
        <p:txBody>
          <a:bodyPr vert="horz" lIns="91440" tIns="45720" rIns="91440" bIns="45720" rtlCol="0" anchor="ctr">
            <a:normAutofit/>
          </a:bodyPr>
          <a:lstStyle/>
          <a:p>
            <a:pPr lvl="0" fontAlgn="auto">
              <a:spcAft>
                <a:spcPts val="0"/>
              </a:spcAft>
            </a:pPr>
            <a:r>
              <a:rPr lang="en-CA" noProof="0" dirty="0"/>
              <a:t>Click to edit Master title style</a:t>
            </a:r>
          </a:p>
        </p:txBody>
      </p:sp>
      <p:sp>
        <p:nvSpPr>
          <p:cNvPr id="3" name="TextBox 4">
            <a:extLst>
              <a:ext uri="{FF2B5EF4-FFF2-40B4-BE49-F238E27FC236}">
                <a16:creationId xmlns:a16="http://schemas.microsoft.com/office/drawing/2014/main" id="{47BA2136-FF4E-7E98-380B-B9A692F3D2C6}"/>
              </a:ext>
            </a:extLst>
          </p:cNvPr>
          <p:cNvSpPr txBox="1">
            <a:spLocks noChangeArrowheads="1"/>
          </p:cNvSpPr>
          <p:nvPr userDrawn="1"/>
        </p:nvSpPr>
        <p:spPr bwMode="auto">
          <a:xfrm>
            <a:off x="10344474" y="401637"/>
            <a:ext cx="132014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fr-CA" altLang="en-US" sz="1000" b="1" dirty="0"/>
              <a:t>Soutien du matériel</a:t>
            </a:r>
          </a:p>
        </p:txBody>
      </p:sp>
      <p:cxnSp>
        <p:nvCxnSpPr>
          <p:cNvPr id="4" name="Straight Connector 3">
            <a:extLst>
              <a:ext uri="{FF2B5EF4-FFF2-40B4-BE49-F238E27FC236}">
                <a16:creationId xmlns:a16="http://schemas.microsoft.com/office/drawing/2014/main" id="{02791321-08FA-09E9-5862-219990DE8EF8}"/>
              </a:ext>
            </a:extLst>
          </p:cNvPr>
          <p:cNvCxnSpPr>
            <a:cxnSpLocks/>
          </p:cNvCxnSpPr>
          <p:nvPr userDrawn="1"/>
        </p:nvCxnSpPr>
        <p:spPr>
          <a:xfrm>
            <a:off x="10272464" y="356659"/>
            <a:ext cx="0" cy="243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CB9CEE84-37D5-9852-C012-44D2EF9452C5}"/>
              </a:ext>
            </a:extLst>
          </p:cNvPr>
          <p:cNvPicPr>
            <a:picLocks noChangeAspect="1"/>
          </p:cNvPicPr>
          <p:nvPr userDrawn="1"/>
        </p:nvPicPr>
        <p:blipFill>
          <a:blip r:embed="rId12"/>
          <a:stretch>
            <a:fillRect/>
          </a:stretch>
        </p:blipFill>
        <p:spPr>
          <a:xfrm>
            <a:off x="8674787" y="93793"/>
            <a:ext cx="607794" cy="592007"/>
          </a:xfrm>
          <a:prstGeom prst="rect">
            <a:avLst/>
          </a:prstGeom>
        </p:spPr>
      </p:pic>
      <p:sp>
        <p:nvSpPr>
          <p:cNvPr id="2" name="TextBox 4">
            <a:extLst>
              <a:ext uri="{FF2B5EF4-FFF2-40B4-BE49-F238E27FC236}">
                <a16:creationId xmlns:a16="http://schemas.microsoft.com/office/drawing/2014/main" id="{FD6652AC-69DA-0C6F-61C9-B1CF2C814EED}"/>
              </a:ext>
            </a:extLst>
          </p:cNvPr>
          <p:cNvSpPr txBox="1">
            <a:spLocks noChangeArrowheads="1"/>
          </p:cNvSpPr>
          <p:nvPr userDrawn="1"/>
        </p:nvSpPr>
        <p:spPr bwMode="auto">
          <a:xfrm>
            <a:off x="8904312" y="401637"/>
            <a:ext cx="144016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en-CA" altLang="en-US" sz="1000" b="1" dirty="0"/>
              <a:t>Materiel Sustainment</a:t>
            </a:r>
          </a:p>
        </p:txBody>
      </p:sp>
    </p:spTree>
    <p:extLst>
      <p:ext uri="{BB962C8B-B14F-4D97-AF65-F5344CB8AC3E}">
        <p14:creationId xmlns:p14="http://schemas.microsoft.com/office/powerpoint/2010/main" val="2239227123"/>
      </p:ext>
    </p:extLst>
  </p:cSld>
  <p:clrMap bg1="lt1" tx1="dk1" bg2="lt2" tx2="dk2" accent1="accent1" accent2="accent2" accent3="accent3" accent4="accent4" accent5="accent5" accent6="accent6" hlink="hlink" folHlink="folHlink"/>
  <p:sldLayoutIdLst>
    <p:sldLayoutId id="2147483744" r:id="rId1"/>
    <p:sldLayoutId id="2147483746" r:id="rId2"/>
    <p:sldLayoutId id="2147483747" r:id="rId3"/>
    <p:sldLayoutId id="2147483748" r:id="rId4"/>
    <p:sldLayoutId id="2147483749" r:id="rId5"/>
    <p:sldLayoutId id="2147483750" r:id="rId6"/>
    <p:sldLayoutId id="2147483753" r:id="rId7"/>
    <p:sldLayoutId id="2147483754" r:id="rId8"/>
    <p:sldLayoutId id="2147483755" r:id="rId9"/>
  </p:sldLayoutIdLst>
  <p:txStyles>
    <p:titleStyle>
      <a:lvl1pPr algn="l" defTabSz="1219140" rtl="0" eaLnBrk="1" latinLnBrk="0" hangingPunct="1">
        <a:lnSpc>
          <a:spcPct val="90000"/>
        </a:lnSpc>
        <a:spcBef>
          <a:spcPct val="0"/>
        </a:spcBef>
        <a:buNone/>
        <a:defRPr lang="en-CA" sz="1867" b="1"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1670962C-79ED-E77C-8FFC-AB29D2DE370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31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7">
            <a:extLst>
              <a:ext uri="{FF2B5EF4-FFF2-40B4-BE49-F238E27FC236}">
                <a16:creationId xmlns:a16="http://schemas.microsoft.com/office/drawing/2014/main" id="{6707585F-F585-068B-D4E6-2BE50D9D0B7D}"/>
              </a:ext>
            </a:extLst>
          </p:cNvPr>
          <p:cNvSpPr>
            <a:spLocks noGrp="1" noChangeArrowheads="1"/>
          </p:cNvSpPr>
          <p:nvPr>
            <p:ph type="title"/>
          </p:nvPr>
        </p:nvSpPr>
        <p:spPr bwMode="auto">
          <a:xfrm>
            <a:off x="574675" y="788988"/>
            <a:ext cx="5181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3" name="TextBox 4">
            <a:extLst>
              <a:ext uri="{FF2B5EF4-FFF2-40B4-BE49-F238E27FC236}">
                <a16:creationId xmlns:a16="http://schemas.microsoft.com/office/drawing/2014/main" id="{6268FB2D-587C-C93A-2687-422B851CDB3B}"/>
              </a:ext>
            </a:extLst>
          </p:cNvPr>
          <p:cNvSpPr txBox="1">
            <a:spLocks noChangeArrowheads="1"/>
          </p:cNvSpPr>
          <p:nvPr userDrawn="1"/>
        </p:nvSpPr>
        <p:spPr bwMode="auto">
          <a:xfrm>
            <a:off x="10344150" y="401638"/>
            <a:ext cx="1320800" cy="153987"/>
          </a:xfrm>
          <a:prstGeom prst="rect">
            <a:avLst/>
          </a:prstGeom>
          <a:noFill/>
          <a:ln>
            <a:noFill/>
          </a:ln>
        </p:spPr>
        <p:txBody>
          <a:bodyPr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fr-CA" altLang="en-US" sz="1000" b="1" dirty="0"/>
              <a:t>Soutien du matériel</a:t>
            </a:r>
          </a:p>
        </p:txBody>
      </p:sp>
      <p:cxnSp>
        <p:nvCxnSpPr>
          <p:cNvPr id="4" name="Straight Connector 3">
            <a:extLst>
              <a:ext uri="{FF2B5EF4-FFF2-40B4-BE49-F238E27FC236}">
                <a16:creationId xmlns:a16="http://schemas.microsoft.com/office/drawing/2014/main" id="{D11AF1C7-8BA9-2C3F-D97C-576FD4443ED5}"/>
              </a:ext>
            </a:extLst>
          </p:cNvPr>
          <p:cNvCxnSpPr>
            <a:cxnSpLocks/>
          </p:cNvCxnSpPr>
          <p:nvPr userDrawn="1"/>
        </p:nvCxnSpPr>
        <p:spPr>
          <a:xfrm>
            <a:off x="10272713" y="357188"/>
            <a:ext cx="0" cy="24288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EA3B244-5D9A-B0C4-A1C5-DD151C85880C}"/>
              </a:ext>
            </a:extLst>
          </p:cNvPr>
          <p:cNvPicPr>
            <a:picLocks noChangeAspect="1"/>
          </p:cNvPicPr>
          <p:nvPr userDrawn="1"/>
        </p:nvPicPr>
        <p:blipFill>
          <a:blip r:embed="rId12"/>
          <a:stretch>
            <a:fillRect/>
          </a:stretch>
        </p:blipFill>
        <p:spPr>
          <a:xfrm>
            <a:off x="8674787" y="93793"/>
            <a:ext cx="607794" cy="592007"/>
          </a:xfrm>
          <a:prstGeom prst="rect">
            <a:avLst/>
          </a:prstGeom>
        </p:spPr>
      </p:pic>
      <p:sp>
        <p:nvSpPr>
          <p:cNvPr id="2" name="TextBox 4">
            <a:extLst>
              <a:ext uri="{FF2B5EF4-FFF2-40B4-BE49-F238E27FC236}">
                <a16:creationId xmlns:a16="http://schemas.microsoft.com/office/drawing/2014/main" id="{F4D59649-C0FA-359A-B706-5B211A0C84C3}"/>
              </a:ext>
            </a:extLst>
          </p:cNvPr>
          <p:cNvSpPr txBox="1">
            <a:spLocks noChangeArrowheads="1"/>
          </p:cNvSpPr>
          <p:nvPr userDrawn="1"/>
        </p:nvSpPr>
        <p:spPr bwMode="auto">
          <a:xfrm>
            <a:off x="8904288" y="401638"/>
            <a:ext cx="1439862" cy="153987"/>
          </a:xfrm>
          <a:prstGeom prst="rect">
            <a:avLst/>
          </a:prstGeom>
          <a:noFill/>
          <a:ln>
            <a:noFill/>
          </a:ln>
        </p:spPr>
        <p:txBody>
          <a:bodyPr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CA" altLang="en-US" sz="1000" b="1" dirty="0"/>
              <a:t>Materiel Sustainment</a:t>
            </a:r>
          </a:p>
        </p:txBody>
      </p:sp>
    </p:spTree>
    <p:extLst>
      <p:ext uri="{BB962C8B-B14F-4D97-AF65-F5344CB8AC3E}">
        <p14:creationId xmlns:p14="http://schemas.microsoft.com/office/powerpoint/2010/main" val="9782463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txStyles>
    <p:titleStyle>
      <a:lvl1pPr algn="l" defTabSz="1217613" rtl="0" eaLnBrk="0" fontAlgn="base" hangingPunct="0">
        <a:lnSpc>
          <a:spcPct val="90000"/>
        </a:lnSpc>
        <a:spcBef>
          <a:spcPct val="0"/>
        </a:spcBef>
        <a:spcAft>
          <a:spcPct val="0"/>
        </a:spcAft>
        <a:defRPr lang="en-CA" b="1"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b="1">
          <a:solidFill>
            <a:schemeClr val="tx1"/>
          </a:solidFill>
          <a:latin typeface="Arial" panose="020B0604020202020204" pitchFamily="34" charset="0"/>
        </a:defRPr>
      </a:lvl2pPr>
      <a:lvl3pPr algn="l" defTabSz="1217613" rtl="0" eaLnBrk="0" fontAlgn="base" hangingPunct="0">
        <a:lnSpc>
          <a:spcPct val="90000"/>
        </a:lnSpc>
        <a:spcBef>
          <a:spcPct val="0"/>
        </a:spcBef>
        <a:spcAft>
          <a:spcPct val="0"/>
        </a:spcAft>
        <a:defRPr b="1">
          <a:solidFill>
            <a:schemeClr val="tx1"/>
          </a:solidFill>
          <a:latin typeface="Arial" panose="020B0604020202020204" pitchFamily="34" charset="0"/>
        </a:defRPr>
      </a:lvl3pPr>
      <a:lvl4pPr algn="l" defTabSz="1217613" rtl="0" eaLnBrk="0" fontAlgn="base" hangingPunct="0">
        <a:lnSpc>
          <a:spcPct val="90000"/>
        </a:lnSpc>
        <a:spcBef>
          <a:spcPct val="0"/>
        </a:spcBef>
        <a:spcAft>
          <a:spcPct val="0"/>
        </a:spcAft>
        <a:defRPr b="1">
          <a:solidFill>
            <a:schemeClr val="tx1"/>
          </a:solidFill>
          <a:latin typeface="Arial" panose="020B0604020202020204" pitchFamily="34" charset="0"/>
        </a:defRPr>
      </a:lvl4pPr>
      <a:lvl5pPr algn="l" defTabSz="1217613" rtl="0" eaLnBrk="0" fontAlgn="base" hangingPunct="0">
        <a:lnSpc>
          <a:spcPct val="90000"/>
        </a:lnSpc>
        <a:spcBef>
          <a:spcPct val="0"/>
        </a:spcBef>
        <a:spcAft>
          <a:spcPct val="0"/>
        </a:spcAft>
        <a:defRPr b="1">
          <a:solidFill>
            <a:schemeClr val="tx1"/>
          </a:solidFill>
          <a:latin typeface="Arial" panose="020B0604020202020204" pitchFamily="34" charset="0"/>
        </a:defRPr>
      </a:lvl5pPr>
      <a:lvl6pPr marL="457200" algn="l" defTabSz="1217613" rtl="0" fontAlgn="base">
        <a:lnSpc>
          <a:spcPct val="90000"/>
        </a:lnSpc>
        <a:spcBef>
          <a:spcPct val="0"/>
        </a:spcBef>
        <a:spcAft>
          <a:spcPct val="0"/>
        </a:spcAft>
        <a:defRPr b="1">
          <a:solidFill>
            <a:schemeClr val="tx1"/>
          </a:solidFill>
          <a:latin typeface="Arial" panose="020B0604020202020204" pitchFamily="34" charset="0"/>
        </a:defRPr>
      </a:lvl6pPr>
      <a:lvl7pPr marL="914400" algn="l" defTabSz="1217613" rtl="0" fontAlgn="base">
        <a:lnSpc>
          <a:spcPct val="90000"/>
        </a:lnSpc>
        <a:spcBef>
          <a:spcPct val="0"/>
        </a:spcBef>
        <a:spcAft>
          <a:spcPct val="0"/>
        </a:spcAft>
        <a:defRPr b="1">
          <a:solidFill>
            <a:schemeClr val="tx1"/>
          </a:solidFill>
          <a:latin typeface="Arial" panose="020B0604020202020204" pitchFamily="34" charset="0"/>
        </a:defRPr>
      </a:lvl7pPr>
      <a:lvl8pPr marL="1371600" algn="l" defTabSz="1217613" rtl="0" fontAlgn="base">
        <a:lnSpc>
          <a:spcPct val="90000"/>
        </a:lnSpc>
        <a:spcBef>
          <a:spcPct val="0"/>
        </a:spcBef>
        <a:spcAft>
          <a:spcPct val="0"/>
        </a:spcAft>
        <a:defRPr b="1">
          <a:solidFill>
            <a:schemeClr val="tx1"/>
          </a:solidFill>
          <a:latin typeface="Arial" panose="020B0604020202020204" pitchFamily="34" charset="0"/>
        </a:defRPr>
      </a:lvl8pPr>
      <a:lvl9pPr marL="1828800" algn="l" defTabSz="1217613" rtl="0" fontAlgn="base">
        <a:lnSpc>
          <a:spcPct val="90000"/>
        </a:lnSpc>
        <a:spcBef>
          <a:spcPct val="0"/>
        </a:spcBef>
        <a:spcAft>
          <a:spcPct val="0"/>
        </a:spcAft>
        <a:defRPr b="1">
          <a:solidFill>
            <a:schemeClr val="tx1"/>
          </a:solidFill>
          <a:latin typeface="Arial" panose="020B0604020202020204" pitchFamily="34" charset="0"/>
        </a:defRPr>
      </a:lvl9pPr>
    </p:titleStyle>
    <p:bodyStyle>
      <a:lvl1pPr marL="303213" indent="-303213" algn="l" defTabSz="1217613" rtl="0" eaLnBrk="0" fontAlgn="base" hangingPunct="0">
        <a:lnSpc>
          <a:spcPct val="90000"/>
        </a:lnSpc>
        <a:spcBef>
          <a:spcPts val="1338"/>
        </a:spcBef>
        <a:spcAft>
          <a:spcPct val="0"/>
        </a:spcAft>
        <a:buFont typeface="Arial" panose="020B0604020202020204" pitchFamily="34" charset="0"/>
        <a:buChar char="•"/>
        <a:defRPr sz="3700" kern="1200">
          <a:solidFill>
            <a:schemeClr val="tx1"/>
          </a:solidFill>
          <a:latin typeface="+mn-lt"/>
          <a:ea typeface="+mn-ea"/>
          <a:cs typeface="+mn-cs"/>
        </a:defRPr>
      </a:lvl1pPr>
      <a:lvl2pPr marL="912813" indent="-303213" algn="l" defTabSz="1217613" rtl="0" eaLnBrk="0" fontAlgn="base" hangingPunct="0">
        <a:lnSpc>
          <a:spcPct val="90000"/>
        </a:lnSpc>
        <a:spcBef>
          <a:spcPts val="663"/>
        </a:spcBef>
        <a:spcAft>
          <a:spcPct val="0"/>
        </a:spcAft>
        <a:buFont typeface="Arial" panose="020B0604020202020204" pitchFamily="34" charset="0"/>
        <a:buChar char="•"/>
        <a:defRPr sz="3200" kern="1200">
          <a:solidFill>
            <a:schemeClr val="tx1"/>
          </a:solidFill>
          <a:latin typeface="+mn-lt"/>
          <a:ea typeface="+mn-ea"/>
          <a:cs typeface="+mn-cs"/>
        </a:defRPr>
      </a:lvl2pPr>
      <a:lvl3pPr marL="1522413" indent="-303213" algn="l" defTabSz="1217613" rtl="0" eaLnBrk="0" fontAlgn="base" hangingPunct="0">
        <a:lnSpc>
          <a:spcPct val="90000"/>
        </a:lnSpc>
        <a:spcBef>
          <a:spcPts val="663"/>
        </a:spcBef>
        <a:spcAft>
          <a:spcPct val="0"/>
        </a:spcAft>
        <a:buFont typeface="Arial" panose="020B0604020202020204" pitchFamily="34" charset="0"/>
        <a:buChar char="•"/>
        <a:defRPr sz="2600" kern="1200">
          <a:solidFill>
            <a:schemeClr val="tx1"/>
          </a:solidFill>
          <a:latin typeface="+mn-lt"/>
          <a:ea typeface="+mn-ea"/>
          <a:cs typeface="+mn-cs"/>
        </a:defRPr>
      </a:lvl3pPr>
      <a:lvl4pPr marL="2132013" indent="-303213" algn="l" defTabSz="1217613" rtl="0" eaLnBrk="0" fontAlgn="base" hangingPunct="0">
        <a:lnSpc>
          <a:spcPct val="90000"/>
        </a:lnSpc>
        <a:spcBef>
          <a:spcPts val="663"/>
        </a:spcBef>
        <a:spcAft>
          <a:spcPct val="0"/>
        </a:spcAft>
        <a:buFont typeface="Arial" panose="020B0604020202020204" pitchFamily="34" charset="0"/>
        <a:buChar char="•"/>
        <a:defRPr sz="2400" kern="1200">
          <a:solidFill>
            <a:schemeClr val="tx1"/>
          </a:solidFill>
          <a:latin typeface="+mn-lt"/>
          <a:ea typeface="+mn-ea"/>
          <a:cs typeface="+mn-cs"/>
        </a:defRPr>
      </a:lvl4pPr>
      <a:lvl5pPr marL="2741613" indent="-303213" algn="l" defTabSz="1217613" rtl="0" eaLnBrk="0" fontAlgn="base" hangingPunct="0">
        <a:lnSpc>
          <a:spcPct val="90000"/>
        </a:lnSpc>
        <a:spcBef>
          <a:spcPts val="663"/>
        </a:spcBef>
        <a:spcAft>
          <a:spcPct val="0"/>
        </a:spcAft>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3A9D484-E792-B6B0-B6C2-377351BEB6B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auto">
          <a:xfrm>
            <a:off x="0" y="-25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7">
            <a:extLst>
              <a:ext uri="{FF2B5EF4-FFF2-40B4-BE49-F238E27FC236}">
                <a16:creationId xmlns:a16="http://schemas.microsoft.com/office/drawing/2014/main" id="{6590ACA3-EC4F-303B-FB2E-E82895B1BB21}"/>
              </a:ext>
            </a:extLst>
          </p:cNvPr>
          <p:cNvSpPr>
            <a:spLocks noGrp="1"/>
          </p:cNvSpPr>
          <p:nvPr>
            <p:ph type="title"/>
          </p:nvPr>
        </p:nvSpPr>
        <p:spPr>
          <a:xfrm>
            <a:off x="575386" y="788707"/>
            <a:ext cx="11007012" cy="576064"/>
          </a:xfrm>
          <a:prstGeom prst="rect">
            <a:avLst/>
          </a:prstGeom>
        </p:spPr>
        <p:txBody>
          <a:bodyPr vert="horz" lIns="91440" tIns="45720" rIns="91440" bIns="45720" rtlCol="0" anchor="ctr">
            <a:noAutofit/>
          </a:bodyPr>
          <a:lstStyle/>
          <a:p>
            <a:pPr lvl="0" fontAlgn="auto">
              <a:spcAft>
                <a:spcPts val="0"/>
              </a:spcAft>
            </a:pPr>
            <a:r>
              <a:rPr lang="en-CA" noProof="0" dirty="0"/>
              <a:t>Click to edit Master title style</a:t>
            </a:r>
          </a:p>
        </p:txBody>
      </p:sp>
      <p:sp>
        <p:nvSpPr>
          <p:cNvPr id="3" name="TextBox 4">
            <a:extLst>
              <a:ext uri="{FF2B5EF4-FFF2-40B4-BE49-F238E27FC236}">
                <a16:creationId xmlns:a16="http://schemas.microsoft.com/office/drawing/2014/main" id="{47BA2136-FF4E-7E98-380B-B9A692F3D2C6}"/>
              </a:ext>
            </a:extLst>
          </p:cNvPr>
          <p:cNvSpPr txBox="1">
            <a:spLocks noChangeArrowheads="1"/>
          </p:cNvSpPr>
          <p:nvPr userDrawn="1"/>
        </p:nvSpPr>
        <p:spPr bwMode="auto">
          <a:xfrm>
            <a:off x="10344473" y="401636"/>
            <a:ext cx="132014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fr-CA" altLang="en-US" sz="1000" b="1" dirty="0"/>
              <a:t>Soutien du matériel</a:t>
            </a:r>
          </a:p>
        </p:txBody>
      </p:sp>
      <p:cxnSp>
        <p:nvCxnSpPr>
          <p:cNvPr id="4" name="Straight Connector 3">
            <a:extLst>
              <a:ext uri="{FF2B5EF4-FFF2-40B4-BE49-F238E27FC236}">
                <a16:creationId xmlns:a16="http://schemas.microsoft.com/office/drawing/2014/main" id="{02791321-08FA-09E9-5862-219990DE8EF8}"/>
              </a:ext>
            </a:extLst>
          </p:cNvPr>
          <p:cNvCxnSpPr>
            <a:cxnSpLocks/>
          </p:cNvCxnSpPr>
          <p:nvPr userDrawn="1"/>
        </p:nvCxnSpPr>
        <p:spPr>
          <a:xfrm>
            <a:off x="10272464" y="356659"/>
            <a:ext cx="0" cy="243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51435689-F0BF-8145-5271-A6E565828786}"/>
              </a:ext>
            </a:extLst>
          </p:cNvPr>
          <p:cNvPicPr>
            <a:picLocks noChangeAspect="1"/>
          </p:cNvPicPr>
          <p:nvPr userDrawn="1"/>
        </p:nvPicPr>
        <p:blipFill>
          <a:blip r:embed="rId7"/>
          <a:stretch>
            <a:fillRect/>
          </a:stretch>
        </p:blipFill>
        <p:spPr>
          <a:xfrm>
            <a:off x="8674787" y="93793"/>
            <a:ext cx="607794" cy="592007"/>
          </a:xfrm>
          <a:prstGeom prst="rect">
            <a:avLst/>
          </a:prstGeom>
        </p:spPr>
      </p:pic>
      <p:sp>
        <p:nvSpPr>
          <p:cNvPr id="2" name="TextBox 4">
            <a:extLst>
              <a:ext uri="{FF2B5EF4-FFF2-40B4-BE49-F238E27FC236}">
                <a16:creationId xmlns:a16="http://schemas.microsoft.com/office/drawing/2014/main" id="{FD6652AC-69DA-0C6F-61C9-B1CF2C814EED}"/>
              </a:ext>
            </a:extLst>
          </p:cNvPr>
          <p:cNvSpPr txBox="1">
            <a:spLocks noChangeArrowheads="1"/>
          </p:cNvSpPr>
          <p:nvPr userDrawn="1"/>
        </p:nvSpPr>
        <p:spPr bwMode="auto">
          <a:xfrm>
            <a:off x="8904312" y="401636"/>
            <a:ext cx="144016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en-CA" altLang="en-US" sz="1000" b="1" dirty="0"/>
              <a:t>Materiel Sustainment</a:t>
            </a:r>
          </a:p>
        </p:txBody>
      </p:sp>
    </p:spTree>
    <p:extLst>
      <p:ext uri="{BB962C8B-B14F-4D97-AF65-F5344CB8AC3E}">
        <p14:creationId xmlns:p14="http://schemas.microsoft.com/office/powerpoint/2010/main" val="111325834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txStyles>
    <p:titleStyle>
      <a:lvl1pPr algn="l" defTabSz="1219170" rtl="0" eaLnBrk="1" latinLnBrk="0" hangingPunct="1">
        <a:lnSpc>
          <a:spcPct val="90000"/>
        </a:lnSpc>
        <a:spcBef>
          <a:spcPct val="0"/>
        </a:spcBef>
        <a:buNone/>
        <a:defRPr lang="en-CA" sz="3200" b="1"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2FF11E3-3C0E-999D-9E32-8A69B7F681E1}"/>
              </a:ext>
            </a:extLst>
          </p:cNvPr>
          <p:cNvSpPr>
            <a:spLocks noGrp="1"/>
          </p:cNvSpPr>
          <p:nvPr>
            <p:ph type="sldNum" sz="quarter" idx="4"/>
          </p:nvPr>
        </p:nvSpPr>
        <p:spPr bwMode="auto">
          <a:xfrm>
            <a:off x="11074400" y="6356351"/>
            <a:ext cx="685800" cy="365125"/>
          </a:xfrm>
          <a:prstGeom prst="rect">
            <a:avLst/>
          </a:prstGeom>
          <a:noFill/>
        </p:spPr>
        <p:txBody>
          <a:bodyPr vert="horz" wrap="square" lIns="91440" tIns="45720" rIns="91440" bIns="45720" numCol="1" anchor="t" anchorCtr="0" compatLnSpc="1">
            <a:prstTxWarp prst="textNoShape">
              <a:avLst/>
            </a:prstTxWarp>
          </a:bodyPr>
          <a:lstStyle>
            <a:lvl1pPr algn="r" eaLnBrk="1" hangingPunct="1">
              <a:defRPr sz="1000">
                <a:solidFill>
                  <a:srgbClr val="6F90B8"/>
                </a:solidFill>
                <a:latin typeface="Arial" charset="0"/>
                <a:ea typeface="ＭＳ Ｐゴシック" charset="-128"/>
              </a:defRPr>
            </a:lvl1pPr>
          </a:lstStyle>
          <a:p>
            <a:pPr>
              <a:defRPr/>
            </a:pPr>
            <a:fld id="{BCCFF967-3A6F-4405-8DBF-1B0D595BBE69}" type="slidenum">
              <a:rPr lang="en-CA" altLang="en-US"/>
              <a:pPr>
                <a:defRPr/>
              </a:pPr>
              <a:t>‹#›</a:t>
            </a:fld>
            <a:endParaRPr lang="en-CA" altLang="en-US" dirty="0"/>
          </a:p>
        </p:txBody>
      </p:sp>
      <p:sp>
        <p:nvSpPr>
          <p:cNvPr id="2051" name="Title Placeholder 1">
            <a:extLst>
              <a:ext uri="{FF2B5EF4-FFF2-40B4-BE49-F238E27FC236}">
                <a16:creationId xmlns:a16="http://schemas.microsoft.com/office/drawing/2014/main" id="{BAF7BBDA-0D77-F104-5E67-6ED7C50C0093}"/>
              </a:ext>
            </a:extLst>
          </p:cNvPr>
          <p:cNvSpPr>
            <a:spLocks noGrp="1" noChangeArrowheads="1"/>
          </p:cNvSpPr>
          <p:nvPr>
            <p:ph type="title"/>
          </p:nvPr>
        </p:nvSpPr>
        <p:spPr bwMode="auto">
          <a:xfrm>
            <a:off x="431800" y="925514"/>
            <a:ext cx="11328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F59440A5-E061-2263-0839-3ED1034CEA19}"/>
              </a:ext>
            </a:extLst>
          </p:cNvPr>
          <p:cNvSpPr>
            <a:spLocks noGrp="1" noChangeArrowheads="1"/>
          </p:cNvSpPr>
          <p:nvPr>
            <p:ph type="body" idx="1"/>
          </p:nvPr>
        </p:nvSpPr>
        <p:spPr bwMode="auto">
          <a:xfrm>
            <a:off x="431800" y="2205038"/>
            <a:ext cx="11328400"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Date Placeholder 3">
            <a:extLst>
              <a:ext uri="{FF2B5EF4-FFF2-40B4-BE49-F238E27FC236}">
                <a16:creationId xmlns:a16="http://schemas.microsoft.com/office/drawing/2014/main" id="{6FB7F7CF-CF0F-2F63-A6AC-026FA0B283CA}"/>
              </a:ext>
            </a:extLst>
          </p:cNvPr>
          <p:cNvSpPr>
            <a:spLocks noGrp="1"/>
          </p:cNvSpPr>
          <p:nvPr>
            <p:ph type="dt" sz="half" idx="2"/>
          </p:nvPr>
        </p:nvSpPr>
        <p:spPr>
          <a:xfrm>
            <a:off x="431800" y="6356351"/>
            <a:ext cx="2743200" cy="365125"/>
          </a:xfrm>
          <a:prstGeom prst="rect">
            <a:avLst/>
          </a:prstGeom>
        </p:spPr>
        <p:txBody>
          <a:bodyPr/>
          <a:lstStyle>
            <a:lvl1pPr eaLnBrk="1" hangingPunct="1">
              <a:defRPr sz="1200">
                <a:latin typeface="Arial" charset="0"/>
                <a:ea typeface="ＭＳ Ｐゴシック" charset="-128"/>
              </a:defRPr>
            </a:lvl1pPr>
          </a:lstStyle>
          <a:p>
            <a:pPr>
              <a:defRPr/>
            </a:pPr>
            <a:fld id="{A7B967A8-1B04-EF4D-B51D-6F40A36855D1}" type="datetimeFigureOut">
              <a:rPr lang="en-US"/>
              <a:pPr>
                <a:defRPr/>
              </a:pPr>
              <a:t>12/11/2023</a:t>
            </a:fld>
            <a:endParaRPr lang="en-US" dirty="0"/>
          </a:p>
        </p:txBody>
      </p:sp>
      <p:sp>
        <p:nvSpPr>
          <p:cNvPr id="13" name="Footer Placeholder 4">
            <a:extLst>
              <a:ext uri="{FF2B5EF4-FFF2-40B4-BE49-F238E27FC236}">
                <a16:creationId xmlns:a16="http://schemas.microsoft.com/office/drawing/2014/main" id="{99716716-DC24-CA3A-B25C-6355F6CC7E10}"/>
              </a:ext>
            </a:extLst>
          </p:cNvPr>
          <p:cNvSpPr>
            <a:spLocks noGrp="1"/>
          </p:cNvSpPr>
          <p:nvPr>
            <p:ph type="ftr" sz="quarter" idx="3"/>
          </p:nvPr>
        </p:nvSpPr>
        <p:spPr>
          <a:xfrm>
            <a:off x="4038600" y="6356351"/>
            <a:ext cx="4114800" cy="365125"/>
          </a:xfrm>
          <a:prstGeom prst="rect">
            <a:avLst/>
          </a:prstGeom>
        </p:spPr>
        <p:txBody>
          <a:bodyPr/>
          <a:lstStyle>
            <a:lvl1pPr eaLnBrk="1" hangingPunct="1">
              <a:defRPr sz="1200">
                <a:latin typeface="Arial" charset="0"/>
                <a:ea typeface="ＭＳ Ｐゴシック" charset="-128"/>
              </a:defRPr>
            </a:lvl1pPr>
          </a:lstStyle>
          <a:p>
            <a:pPr>
              <a:defRPr/>
            </a:pPr>
            <a:endParaRPr lang="en-US"/>
          </a:p>
        </p:txBody>
      </p:sp>
    </p:spTree>
    <p:extLst>
      <p:ext uri="{BB962C8B-B14F-4D97-AF65-F5344CB8AC3E}">
        <p14:creationId xmlns:p14="http://schemas.microsoft.com/office/powerpoint/2010/main" val="77146708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l" rtl="0" eaLnBrk="0" fontAlgn="base" hangingPunct="0">
        <a:spcBef>
          <a:spcPct val="0"/>
        </a:spcBef>
        <a:spcAft>
          <a:spcPct val="0"/>
        </a:spcAft>
        <a:defRPr sz="3600" b="1" kern="1200">
          <a:solidFill>
            <a:srgbClr val="20558A"/>
          </a:solidFill>
          <a:latin typeface="Arial" charset="0"/>
          <a:ea typeface="Arial" charset="0"/>
          <a:cs typeface="Arial" charset="0"/>
        </a:defRPr>
      </a:lvl1pPr>
      <a:lvl2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charset="0"/>
          <a:ea typeface="Arial" charset="0"/>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charset="0"/>
          <a:ea typeface="Arial" charset="0"/>
          <a:cs typeface="Arial"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charset="0"/>
          <a:ea typeface="Arial" charset="0"/>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E60FA59D-BFB4-3BDD-F2A1-C9B61EC8A5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5558" y="3127"/>
            <a:ext cx="12180885" cy="685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9F7EC7DF-597A-757C-F1F6-36B87B4DA73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auto">
          <a:xfrm>
            <a:off x="-678" y="1372892"/>
            <a:ext cx="12184347" cy="411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88E38D9-DE1D-8934-8746-29EA08AE178C}"/>
              </a:ext>
            </a:extLst>
          </p:cNvPr>
          <p:cNvSpPr txBox="1"/>
          <p:nvPr userDrawn="1"/>
        </p:nvSpPr>
        <p:spPr>
          <a:xfrm rot="16200000">
            <a:off x="-300756" y="5058096"/>
            <a:ext cx="716543" cy="92333"/>
          </a:xfrm>
          <a:prstGeom prst="rect">
            <a:avLst/>
          </a:prstGeom>
          <a:noFill/>
        </p:spPr>
        <p:txBody>
          <a:bodyPr wrap="none" lIns="0" tIns="0" rIns="0" bIns="0">
            <a:spAutoFit/>
          </a:bodyPr>
          <a:lstStyle/>
          <a:p>
            <a:pPr algn="l" fontAlgn="base"/>
            <a:r>
              <a:rPr lang="en-CA" sz="600" b="0" i="0" kern="1200" dirty="0">
                <a:solidFill>
                  <a:schemeClr val="bg1">
                    <a:lumMod val="50000"/>
                  </a:schemeClr>
                </a:solidFill>
                <a:effectLst/>
                <a:latin typeface="Arial Narrow" panose="020B0604020202020204" pitchFamily="34" charset="0"/>
                <a:ea typeface="ヒラギノ角ゴ Pro W3"/>
                <a:cs typeface="Arial Narrow" panose="020B0604020202020204" pitchFamily="34" charset="0"/>
              </a:rPr>
              <a:t>Photo credit: Mike Laptev</a:t>
            </a:r>
            <a:endParaRPr lang="en-CA" sz="600" b="0" i="0" dirty="0">
              <a:solidFill>
                <a:schemeClr val="bg1">
                  <a:lumMod val="50000"/>
                </a:schemeClr>
              </a:solidFill>
              <a:effectLst/>
              <a:latin typeface="Arial Narrow" panose="020B0604020202020204" pitchFamily="34" charset="0"/>
              <a:ea typeface="Calibri" panose="020F0502020204030204" pitchFamily="34" charset="0"/>
              <a:cs typeface="Arial Narrow" panose="020B0604020202020204" pitchFamily="34" charset="0"/>
            </a:endParaRPr>
          </a:p>
        </p:txBody>
      </p:sp>
    </p:spTree>
    <p:extLst>
      <p:ext uri="{BB962C8B-B14F-4D97-AF65-F5344CB8AC3E}">
        <p14:creationId xmlns:p14="http://schemas.microsoft.com/office/powerpoint/2010/main" val="3967318158"/>
      </p:ext>
    </p:extLst>
  </p:cSld>
  <p:clrMap bg1="lt1" tx1="dk1" bg2="lt2" tx2="dk2" accent1="accent1" accent2="accent2" accent3="accent3" accent4="accent4" accent5="accent5" accent6="accent6" hlink="hlink" folHlink="folHlink"/>
  <p:sldLayoutIdLst>
    <p:sldLayoutId id="2147483790" r:id="rId1"/>
  </p:sldLayoutIdLst>
  <p:txStyles>
    <p:titleStyle>
      <a:lvl1pPr algn="ctr" defTabSz="457189"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1" indent="-342891" algn="l" defTabSz="457189"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32" indent="-285744" algn="l" defTabSz="457189"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2971" indent="-228594" algn="l" defTabSz="457189"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160" indent="-22859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349" indent="-22859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3A9D484-E792-B6B0-B6C2-377351BEB6B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auto">
          <a:xfrm>
            <a:off x="0" y="-25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7">
            <a:extLst>
              <a:ext uri="{FF2B5EF4-FFF2-40B4-BE49-F238E27FC236}">
                <a16:creationId xmlns:a16="http://schemas.microsoft.com/office/drawing/2014/main" id="{6590ACA3-EC4F-303B-FB2E-E82895B1BB21}"/>
              </a:ext>
            </a:extLst>
          </p:cNvPr>
          <p:cNvSpPr>
            <a:spLocks noGrp="1"/>
          </p:cNvSpPr>
          <p:nvPr>
            <p:ph type="title"/>
          </p:nvPr>
        </p:nvSpPr>
        <p:spPr>
          <a:xfrm>
            <a:off x="575386" y="788707"/>
            <a:ext cx="11007012" cy="576064"/>
          </a:xfrm>
          <a:prstGeom prst="rect">
            <a:avLst/>
          </a:prstGeom>
        </p:spPr>
        <p:txBody>
          <a:bodyPr vert="horz" lIns="91440" tIns="45720" rIns="91440" bIns="45720" rtlCol="0" anchor="ctr">
            <a:noAutofit/>
          </a:bodyPr>
          <a:lstStyle/>
          <a:p>
            <a:pPr lvl="0" fontAlgn="auto">
              <a:spcAft>
                <a:spcPts val="0"/>
              </a:spcAft>
            </a:pPr>
            <a:r>
              <a:rPr lang="en-CA" noProof="0" dirty="0"/>
              <a:t>Click to edit Master title style</a:t>
            </a:r>
          </a:p>
        </p:txBody>
      </p:sp>
      <p:sp>
        <p:nvSpPr>
          <p:cNvPr id="3" name="TextBox 4">
            <a:extLst>
              <a:ext uri="{FF2B5EF4-FFF2-40B4-BE49-F238E27FC236}">
                <a16:creationId xmlns:a16="http://schemas.microsoft.com/office/drawing/2014/main" id="{47BA2136-FF4E-7E98-380B-B9A692F3D2C6}"/>
              </a:ext>
            </a:extLst>
          </p:cNvPr>
          <p:cNvSpPr txBox="1">
            <a:spLocks noChangeArrowheads="1"/>
          </p:cNvSpPr>
          <p:nvPr userDrawn="1"/>
        </p:nvSpPr>
        <p:spPr bwMode="auto">
          <a:xfrm>
            <a:off x="10344473" y="401636"/>
            <a:ext cx="132014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fr-CA" altLang="en-US" sz="1000" b="1" dirty="0"/>
              <a:t>Soutien du matériel</a:t>
            </a:r>
          </a:p>
        </p:txBody>
      </p:sp>
      <p:cxnSp>
        <p:nvCxnSpPr>
          <p:cNvPr id="4" name="Straight Connector 3">
            <a:extLst>
              <a:ext uri="{FF2B5EF4-FFF2-40B4-BE49-F238E27FC236}">
                <a16:creationId xmlns:a16="http://schemas.microsoft.com/office/drawing/2014/main" id="{02791321-08FA-09E9-5862-219990DE8EF8}"/>
              </a:ext>
            </a:extLst>
          </p:cNvPr>
          <p:cNvCxnSpPr>
            <a:cxnSpLocks/>
          </p:cNvCxnSpPr>
          <p:nvPr userDrawn="1"/>
        </p:nvCxnSpPr>
        <p:spPr>
          <a:xfrm>
            <a:off x="10272464" y="356659"/>
            <a:ext cx="0" cy="243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1DDB7315-943D-4BE8-869C-DD953DFF2033}"/>
              </a:ext>
            </a:extLst>
          </p:cNvPr>
          <p:cNvPicPr>
            <a:picLocks noChangeAspect="1"/>
          </p:cNvPicPr>
          <p:nvPr userDrawn="1"/>
        </p:nvPicPr>
        <p:blipFill>
          <a:blip r:embed="rId7"/>
          <a:stretch>
            <a:fillRect/>
          </a:stretch>
        </p:blipFill>
        <p:spPr>
          <a:xfrm>
            <a:off x="8674787" y="93793"/>
            <a:ext cx="607794" cy="592007"/>
          </a:xfrm>
          <a:prstGeom prst="rect">
            <a:avLst/>
          </a:prstGeom>
        </p:spPr>
      </p:pic>
      <p:sp>
        <p:nvSpPr>
          <p:cNvPr id="2" name="TextBox 4">
            <a:extLst>
              <a:ext uri="{FF2B5EF4-FFF2-40B4-BE49-F238E27FC236}">
                <a16:creationId xmlns:a16="http://schemas.microsoft.com/office/drawing/2014/main" id="{FD6652AC-69DA-0C6F-61C9-B1CF2C814EED}"/>
              </a:ext>
            </a:extLst>
          </p:cNvPr>
          <p:cNvSpPr txBox="1">
            <a:spLocks noChangeArrowheads="1"/>
          </p:cNvSpPr>
          <p:nvPr userDrawn="1"/>
        </p:nvSpPr>
        <p:spPr bwMode="auto">
          <a:xfrm>
            <a:off x="8904312" y="401636"/>
            <a:ext cx="144016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en-CA" altLang="en-US" sz="1000" b="1" dirty="0"/>
              <a:t>Materiel Sustainment</a:t>
            </a:r>
          </a:p>
        </p:txBody>
      </p:sp>
    </p:spTree>
    <p:extLst>
      <p:ext uri="{BB962C8B-B14F-4D97-AF65-F5344CB8AC3E}">
        <p14:creationId xmlns:p14="http://schemas.microsoft.com/office/powerpoint/2010/main" val="261984626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Lst>
  <p:txStyles>
    <p:titleStyle>
      <a:lvl1pPr algn="l" defTabSz="1219170" rtl="0" eaLnBrk="1" latinLnBrk="0" hangingPunct="1">
        <a:lnSpc>
          <a:spcPct val="90000"/>
        </a:lnSpc>
        <a:spcBef>
          <a:spcPct val="0"/>
        </a:spcBef>
        <a:buNone/>
        <a:defRPr lang="en-CA" sz="3200" b="1"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E28EDF4-59D1-3388-5071-46272031E5DB}"/>
              </a:ext>
            </a:extLst>
          </p:cNvPr>
          <p:cNvSpPr>
            <a:spLocks noGrp="1"/>
          </p:cNvSpPr>
          <p:nvPr>
            <p:ph type="sldNum" sz="quarter" idx="4"/>
          </p:nvPr>
        </p:nvSpPr>
        <p:spPr bwMode="auto">
          <a:xfrm>
            <a:off x="11074400" y="6356351"/>
            <a:ext cx="685800" cy="365125"/>
          </a:xfrm>
          <a:prstGeom prst="rect">
            <a:avLst/>
          </a:prstGeom>
          <a:noFill/>
        </p:spPr>
        <p:txBody>
          <a:bodyPr vert="horz" wrap="square" lIns="91440" tIns="45720" rIns="91440" bIns="45720" numCol="1" anchor="t" anchorCtr="0" compatLnSpc="1">
            <a:prstTxWarp prst="textNoShape">
              <a:avLst/>
            </a:prstTxWarp>
          </a:bodyPr>
          <a:lstStyle>
            <a:lvl1pPr algn="r" eaLnBrk="1" hangingPunct="1">
              <a:defRPr sz="1000">
                <a:solidFill>
                  <a:srgbClr val="6F90B8"/>
                </a:solidFill>
                <a:latin typeface="Arial" charset="0"/>
                <a:ea typeface="ＭＳ Ｐゴシック" charset="-128"/>
              </a:defRPr>
            </a:lvl1pPr>
          </a:lstStyle>
          <a:p>
            <a:pPr>
              <a:defRPr/>
            </a:pPr>
            <a:fld id="{8BE95A63-9C0D-4264-AD13-585BAA50BF58}" type="slidenum">
              <a:rPr lang="en-CA" altLang="en-US"/>
              <a:pPr>
                <a:defRPr/>
              </a:pPr>
              <a:t>‹#›</a:t>
            </a:fld>
            <a:endParaRPr lang="en-CA" altLang="en-US" dirty="0"/>
          </a:p>
        </p:txBody>
      </p:sp>
      <p:sp>
        <p:nvSpPr>
          <p:cNvPr id="2051" name="Title Placeholder 1">
            <a:extLst>
              <a:ext uri="{FF2B5EF4-FFF2-40B4-BE49-F238E27FC236}">
                <a16:creationId xmlns:a16="http://schemas.microsoft.com/office/drawing/2014/main" id="{7201B402-8F09-73A1-462E-4182550786AA}"/>
              </a:ext>
            </a:extLst>
          </p:cNvPr>
          <p:cNvSpPr>
            <a:spLocks noGrp="1" noChangeArrowheads="1"/>
          </p:cNvSpPr>
          <p:nvPr>
            <p:ph type="title"/>
          </p:nvPr>
        </p:nvSpPr>
        <p:spPr bwMode="auto">
          <a:xfrm>
            <a:off x="431800" y="925514"/>
            <a:ext cx="11328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297A3EFC-FA7B-DE4C-71CF-11522E9AB16A}"/>
              </a:ext>
            </a:extLst>
          </p:cNvPr>
          <p:cNvSpPr>
            <a:spLocks noGrp="1" noChangeArrowheads="1"/>
          </p:cNvSpPr>
          <p:nvPr>
            <p:ph type="body" idx="1"/>
          </p:nvPr>
        </p:nvSpPr>
        <p:spPr bwMode="auto">
          <a:xfrm>
            <a:off x="431800" y="2205038"/>
            <a:ext cx="11328400"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Date Placeholder 3">
            <a:extLst>
              <a:ext uri="{FF2B5EF4-FFF2-40B4-BE49-F238E27FC236}">
                <a16:creationId xmlns:a16="http://schemas.microsoft.com/office/drawing/2014/main" id="{54448849-70EA-9F8F-BA57-022CE715DAAA}"/>
              </a:ext>
            </a:extLst>
          </p:cNvPr>
          <p:cNvSpPr>
            <a:spLocks noGrp="1"/>
          </p:cNvSpPr>
          <p:nvPr>
            <p:ph type="dt" sz="half" idx="2"/>
          </p:nvPr>
        </p:nvSpPr>
        <p:spPr>
          <a:xfrm>
            <a:off x="431800" y="6356351"/>
            <a:ext cx="2743200" cy="365125"/>
          </a:xfrm>
          <a:prstGeom prst="rect">
            <a:avLst/>
          </a:prstGeom>
        </p:spPr>
        <p:txBody>
          <a:bodyPr/>
          <a:lstStyle>
            <a:lvl1pPr eaLnBrk="1" hangingPunct="1">
              <a:defRPr sz="1200">
                <a:latin typeface="Arial" charset="0"/>
                <a:ea typeface="ＭＳ Ｐゴシック" charset="-128"/>
              </a:defRPr>
            </a:lvl1pPr>
          </a:lstStyle>
          <a:p>
            <a:pPr>
              <a:defRPr/>
            </a:pPr>
            <a:fld id="{A7B967A8-1B04-EF4D-B51D-6F40A36855D1}" type="datetimeFigureOut">
              <a:rPr lang="en-US"/>
              <a:pPr>
                <a:defRPr/>
              </a:pPr>
              <a:t>12/11/2023</a:t>
            </a:fld>
            <a:endParaRPr lang="en-US" dirty="0"/>
          </a:p>
        </p:txBody>
      </p:sp>
      <p:sp>
        <p:nvSpPr>
          <p:cNvPr id="13" name="Footer Placeholder 4">
            <a:extLst>
              <a:ext uri="{FF2B5EF4-FFF2-40B4-BE49-F238E27FC236}">
                <a16:creationId xmlns:a16="http://schemas.microsoft.com/office/drawing/2014/main" id="{7F4E16B8-85A7-C09E-9F1A-F60131701451}"/>
              </a:ext>
            </a:extLst>
          </p:cNvPr>
          <p:cNvSpPr>
            <a:spLocks noGrp="1"/>
          </p:cNvSpPr>
          <p:nvPr>
            <p:ph type="ftr" sz="quarter" idx="3"/>
          </p:nvPr>
        </p:nvSpPr>
        <p:spPr>
          <a:xfrm>
            <a:off x="4038600" y="6356351"/>
            <a:ext cx="4114800" cy="365125"/>
          </a:xfrm>
          <a:prstGeom prst="rect">
            <a:avLst/>
          </a:prstGeom>
        </p:spPr>
        <p:txBody>
          <a:bodyPr/>
          <a:lstStyle>
            <a:lvl1pPr eaLnBrk="1" hangingPunct="1">
              <a:defRPr sz="1200">
                <a:latin typeface="Arial" charset="0"/>
                <a:ea typeface="ＭＳ Ｐゴシック" charset="-128"/>
              </a:defRPr>
            </a:lvl1pPr>
          </a:lstStyle>
          <a:p>
            <a:pPr>
              <a:defRPr/>
            </a:pPr>
            <a:endParaRPr lang="en-US"/>
          </a:p>
        </p:txBody>
      </p:sp>
    </p:spTree>
    <p:extLst>
      <p:ext uri="{BB962C8B-B14F-4D97-AF65-F5344CB8AC3E}">
        <p14:creationId xmlns:p14="http://schemas.microsoft.com/office/powerpoint/2010/main" val="278888322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l" rtl="0" eaLnBrk="0" fontAlgn="base" hangingPunct="0">
        <a:spcBef>
          <a:spcPct val="0"/>
        </a:spcBef>
        <a:spcAft>
          <a:spcPct val="0"/>
        </a:spcAft>
        <a:defRPr sz="3600" b="1" kern="1200">
          <a:solidFill>
            <a:srgbClr val="20558A"/>
          </a:solidFill>
          <a:latin typeface="Arial" charset="0"/>
          <a:ea typeface="Arial" charset="0"/>
          <a:cs typeface="Arial" charset="0"/>
        </a:defRPr>
      </a:lvl1pPr>
      <a:lvl2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charset="0"/>
          <a:ea typeface="Arial" charset="0"/>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charset="0"/>
          <a:ea typeface="Arial" charset="0"/>
          <a:cs typeface="Arial"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charset="0"/>
          <a:ea typeface="Arial" charset="0"/>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52C811-3957-3B7B-6A58-90C5721FC6B7}"/>
              </a:ext>
            </a:extLst>
          </p:cNvPr>
          <p:cNvSpPr>
            <a:spLocks noGrp="1"/>
          </p:cNvSpPr>
          <p:nvPr>
            <p:ph type="dt" sz="half" idx="2"/>
          </p:nvPr>
        </p:nvSpPr>
        <p:spPr>
          <a:xfrm>
            <a:off x="609600" y="6165851"/>
            <a:ext cx="2844800" cy="365125"/>
          </a:xfrm>
          <a:prstGeom prst="rect">
            <a:avLst/>
          </a:prstGeom>
        </p:spPr>
        <p:txBody>
          <a:bodyPr/>
          <a:lstStyle>
            <a:lvl1pPr eaLnBrk="1" hangingPunct="1">
              <a:defRPr sz="1200">
                <a:latin typeface="Arial" pitchFamily="34" charset="0"/>
                <a:ea typeface="ＭＳ Ｐゴシック" pitchFamily="34" charset="-128"/>
              </a:defRPr>
            </a:lvl1pPr>
          </a:lstStyle>
          <a:p>
            <a:pPr>
              <a:defRPr/>
            </a:pPr>
            <a:fld id="{1CF84D02-7B17-49DF-892D-3A6F65BF3045}" type="datetime1">
              <a:rPr lang="en-CA" altLang="en-US"/>
              <a:pPr>
                <a:defRPr/>
              </a:pPr>
              <a:t>2023-12-11</a:t>
            </a:fld>
            <a:endParaRPr lang="en-CA" altLang="en-US" dirty="0"/>
          </a:p>
        </p:txBody>
      </p:sp>
      <p:sp>
        <p:nvSpPr>
          <p:cNvPr id="3" name="Footer Placeholder 4">
            <a:extLst>
              <a:ext uri="{FF2B5EF4-FFF2-40B4-BE49-F238E27FC236}">
                <a16:creationId xmlns:a16="http://schemas.microsoft.com/office/drawing/2014/main" id="{53759C4E-89CF-4C4B-E2D4-D4A0D345ED2E}"/>
              </a:ext>
            </a:extLst>
          </p:cNvPr>
          <p:cNvSpPr>
            <a:spLocks noGrp="1"/>
          </p:cNvSpPr>
          <p:nvPr>
            <p:ph type="ftr" sz="quarter" idx="3"/>
          </p:nvPr>
        </p:nvSpPr>
        <p:spPr>
          <a:xfrm>
            <a:off x="4165600" y="6165851"/>
            <a:ext cx="3860800" cy="365125"/>
          </a:xfrm>
          <a:prstGeom prst="rect">
            <a:avLst/>
          </a:prstGeom>
        </p:spPr>
        <p:txBody>
          <a:bodyPr/>
          <a:lstStyle>
            <a:lvl1pPr eaLnBrk="1" hangingPunct="1">
              <a:defRPr sz="1200">
                <a:latin typeface="Arial" pitchFamily="34" charset="0"/>
                <a:ea typeface="ＭＳ Ｐゴシック" pitchFamily="34" charset="-128"/>
              </a:defRPr>
            </a:lvl1pPr>
          </a:lstStyle>
          <a:p>
            <a:pPr>
              <a:defRPr/>
            </a:pPr>
            <a:endParaRPr lang="en-CA"/>
          </a:p>
        </p:txBody>
      </p:sp>
      <p:sp>
        <p:nvSpPr>
          <p:cNvPr id="1028" name="Title Placeholder 1">
            <a:extLst>
              <a:ext uri="{FF2B5EF4-FFF2-40B4-BE49-F238E27FC236}">
                <a16:creationId xmlns:a16="http://schemas.microsoft.com/office/drawing/2014/main" id="{D7136D9A-8D53-DA61-54DE-485BE48CA074}"/>
              </a:ext>
            </a:extLst>
          </p:cNvPr>
          <p:cNvSpPr>
            <a:spLocks noGrp="1" noChangeArrowheads="1"/>
          </p:cNvSpPr>
          <p:nvPr>
            <p:ph type="title"/>
          </p:nvPr>
        </p:nvSpPr>
        <p:spPr bwMode="auto">
          <a:xfrm>
            <a:off x="1488018" y="1557338"/>
            <a:ext cx="9696449"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49A589C8-0733-7FBC-6F64-B4FEE3E591D0}"/>
              </a:ext>
            </a:extLst>
          </p:cNvPr>
          <p:cNvSpPr>
            <a:spLocks noGrp="1" noChangeArrowheads="1"/>
          </p:cNvSpPr>
          <p:nvPr>
            <p:ph type="body" idx="1"/>
          </p:nvPr>
        </p:nvSpPr>
        <p:spPr bwMode="auto">
          <a:xfrm>
            <a:off x="1488018" y="2492376"/>
            <a:ext cx="9696449"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8023873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Lst>
  <p:hf hdr="0" ftr="0" dt="0"/>
  <p:txStyles>
    <p:titleStyle>
      <a:lvl1pPr algn="l" rtl="0" eaLnBrk="0" fontAlgn="base" hangingPunct="0">
        <a:spcBef>
          <a:spcPct val="0"/>
        </a:spcBef>
        <a:spcAft>
          <a:spcPct val="0"/>
        </a:spcAft>
        <a:defRPr sz="3200" b="1" kern="1200">
          <a:solidFill>
            <a:srgbClr val="20558A"/>
          </a:solidFill>
          <a:latin typeface="Arial"/>
          <a:ea typeface="ＭＳ Ｐゴシック" charset="0"/>
          <a:cs typeface="Arial"/>
        </a:defRPr>
      </a:lvl1pPr>
      <a:lvl2pPr algn="l" rtl="0" eaLnBrk="0" fontAlgn="base" hangingPunct="0">
        <a:spcBef>
          <a:spcPct val="0"/>
        </a:spcBef>
        <a:spcAft>
          <a:spcPct val="0"/>
        </a:spcAft>
        <a:defRPr sz="3200" b="1">
          <a:solidFill>
            <a:srgbClr val="20558A"/>
          </a:solidFill>
          <a:latin typeface="Arial" charset="0"/>
          <a:ea typeface="ＭＳ Ｐゴシック" charset="0"/>
          <a:cs typeface="Arial" charset="0"/>
        </a:defRPr>
      </a:lvl2pPr>
      <a:lvl3pPr algn="l" rtl="0" eaLnBrk="0" fontAlgn="base" hangingPunct="0">
        <a:spcBef>
          <a:spcPct val="0"/>
        </a:spcBef>
        <a:spcAft>
          <a:spcPct val="0"/>
        </a:spcAft>
        <a:defRPr sz="3200" b="1">
          <a:solidFill>
            <a:srgbClr val="20558A"/>
          </a:solidFill>
          <a:latin typeface="Arial" charset="0"/>
          <a:ea typeface="ＭＳ Ｐゴシック" charset="0"/>
          <a:cs typeface="Arial" charset="0"/>
        </a:defRPr>
      </a:lvl3pPr>
      <a:lvl4pPr algn="l" rtl="0" eaLnBrk="0" fontAlgn="base" hangingPunct="0">
        <a:spcBef>
          <a:spcPct val="0"/>
        </a:spcBef>
        <a:spcAft>
          <a:spcPct val="0"/>
        </a:spcAft>
        <a:defRPr sz="3200" b="1">
          <a:solidFill>
            <a:srgbClr val="20558A"/>
          </a:solidFill>
          <a:latin typeface="Arial" charset="0"/>
          <a:ea typeface="ＭＳ Ｐゴシック" charset="0"/>
          <a:cs typeface="Arial" charset="0"/>
        </a:defRPr>
      </a:lvl4pPr>
      <a:lvl5pPr algn="l" rtl="0" eaLnBrk="0" fontAlgn="base" hangingPunct="0">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rgbClr val="000000"/>
          </a:solidFill>
          <a:latin typeface="Arial"/>
          <a:ea typeface="ＭＳ Ｐゴシック" charset="0"/>
          <a:cs typeface="Arial"/>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0000"/>
          </a:solidFill>
          <a:latin typeface="Arial"/>
          <a:ea typeface="ＭＳ Ｐゴシック" charset="0"/>
          <a:cs typeface="Arial"/>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Arial"/>
          <a:ea typeface="ＭＳ Ｐゴシック" charset="0"/>
          <a:cs typeface="Arial"/>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hyperlink" Target="https://tvtropes.org/pmwiki/pmwiki.php/Main/HoverTan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21.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techtarget.com/searcherp/definition/product-as-a-service" TargetMode="Externa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34.sv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hyperlink" Target="pcdocs://AEPM/1928875/R" TargetMode="Externa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00DF65-5062-BA6C-6123-1A70599105DB}"/>
              </a:ext>
            </a:extLst>
          </p:cNvPr>
          <p:cNvSpPr>
            <a:spLocks noGrp="1"/>
          </p:cNvSpPr>
          <p:nvPr>
            <p:ph type="body" sz="quarter" idx="11"/>
          </p:nvPr>
        </p:nvSpPr>
        <p:spPr>
          <a:xfrm>
            <a:off x="3503084" y="1812721"/>
            <a:ext cx="5185833" cy="412800"/>
          </a:xfrm>
        </p:spPr>
        <p:txBody>
          <a:bodyPr/>
          <a:lstStyle/>
          <a:p>
            <a:r>
              <a:rPr lang="en-CA" dirty="0"/>
              <a:t>December 14, 2023</a:t>
            </a:r>
          </a:p>
        </p:txBody>
      </p:sp>
      <p:sp>
        <p:nvSpPr>
          <p:cNvPr id="3" name="Text Placeholder 2">
            <a:extLst>
              <a:ext uri="{FF2B5EF4-FFF2-40B4-BE49-F238E27FC236}">
                <a16:creationId xmlns:a16="http://schemas.microsoft.com/office/drawing/2014/main" id="{E2271429-E159-11EE-C41E-71823DB94B50}"/>
              </a:ext>
            </a:extLst>
          </p:cNvPr>
          <p:cNvSpPr>
            <a:spLocks noGrp="1"/>
          </p:cNvSpPr>
          <p:nvPr>
            <p:ph type="body" sz="quarter" idx="12"/>
          </p:nvPr>
        </p:nvSpPr>
        <p:spPr>
          <a:xfrm>
            <a:off x="2742143" y="787400"/>
            <a:ext cx="6707714" cy="1025321"/>
          </a:xfrm>
        </p:spPr>
        <p:txBody>
          <a:bodyPr/>
          <a:lstStyle/>
          <a:p>
            <a:r>
              <a:rPr lang="en-CA" sz="3200" dirty="0"/>
              <a:t>Materiel Sustainment Seminar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5CE6E755-BB72-0D6B-2B4A-16F94144C8D6}"/>
              </a:ext>
            </a:extLst>
          </p:cNvPr>
          <p:cNvSpPr txBox="1">
            <a:spLocks noChangeArrowheads="1"/>
          </p:cNvSpPr>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7</a:t>
            </a:r>
          </a:p>
        </p:txBody>
      </p:sp>
      <p:sp>
        <p:nvSpPr>
          <p:cNvPr id="6" name="TextBox 5">
            <a:extLst>
              <a:ext uri="{FF2B5EF4-FFF2-40B4-BE49-F238E27FC236}">
                <a16:creationId xmlns:a16="http://schemas.microsoft.com/office/drawing/2014/main" id="{3CE296AF-DDA6-D884-98BE-AE1E69FA66A3}"/>
              </a:ext>
            </a:extLst>
          </p:cNvPr>
          <p:cNvSpPr txBox="1"/>
          <p:nvPr/>
        </p:nvSpPr>
        <p:spPr>
          <a:xfrm>
            <a:off x="1811338" y="914400"/>
            <a:ext cx="8569325" cy="5432256"/>
          </a:xfrm>
          <a:prstGeom prst="rect">
            <a:avLst/>
          </a:prstGeom>
          <a:noFill/>
        </p:spPr>
        <p:txBody>
          <a:bodyPr>
            <a:spAutoFit/>
          </a:bodyPr>
          <a:lstStyle/>
          <a:p>
            <a:pPr>
              <a:spcAft>
                <a:spcPts val="1800"/>
              </a:spcAft>
              <a:buClr>
                <a:srgbClr val="000000"/>
              </a:buClr>
              <a:defRPr/>
            </a:pPr>
            <a:r>
              <a:rPr lang="en-CA" sz="24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Requirements and Obligations</a:t>
            </a:r>
          </a:p>
          <a:p>
            <a:pPr marL="0" lvl="1">
              <a:buClr>
                <a:srgbClr val="000000"/>
              </a:buClr>
              <a:defRPr/>
            </a:pPr>
            <a:r>
              <a:rPr lang="en-CA" sz="1600" dirty="0">
                <a:solidFill>
                  <a:srgbClr val="000000"/>
                </a:solidFill>
                <a:latin typeface="Arial" panose="020B0604020202020204" pitchFamily="34" charset="0"/>
                <a:ea typeface="MS PGothic" pitchFamily="34" charset="-128"/>
                <a:cs typeface="Arial" panose="020B0604020202020204" pitchFamily="34" charset="0"/>
              </a:rPr>
              <a:t>In December 2022, DND Materiel Management policies were updated to address the Materiel as a Service concept, with the following obligations: </a:t>
            </a:r>
          </a:p>
          <a:p>
            <a:pPr marL="300038" lvl="1">
              <a:buClr>
                <a:srgbClr val="000000"/>
              </a:buClr>
              <a:defRPr/>
            </a:pPr>
            <a:endParaRPr lang="en-CA" sz="1400" dirty="0">
              <a:solidFill>
                <a:srgbClr val="000000"/>
              </a:solidFill>
              <a:latin typeface="Arial" panose="020B0604020202020204" pitchFamily="34" charset="0"/>
              <a:ea typeface="MS PGothic" pitchFamily="34" charset="-128"/>
              <a:cs typeface="Arial" panose="020B0604020202020204" pitchFamily="34" charset="0"/>
            </a:endParaRPr>
          </a:p>
          <a:p>
            <a:pPr marL="541338" lvl="1" indent="-187325">
              <a:spcAft>
                <a:spcPts val="12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The contract with the service provider should be entered into by Canada, </a:t>
            </a:r>
            <a:r>
              <a:rPr lang="en-CA" altLang="en-US" sz="1400" b="1" dirty="0">
                <a:solidFill>
                  <a:srgbClr val="000000"/>
                </a:solidFill>
                <a:latin typeface="Arial" panose="020B0604020202020204" pitchFamily="34" charset="0"/>
                <a:cs typeface="Arial" panose="020B0604020202020204" pitchFamily="34" charset="0"/>
              </a:rPr>
              <a:t>as represented by the PSPC Minister</a:t>
            </a:r>
          </a:p>
          <a:p>
            <a:pPr marL="715963" lvl="1" indent="-173038">
              <a:spcAft>
                <a:spcPts val="12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 Minister of PSPC has the authority to exchange parts with a contractor under the </a:t>
            </a:r>
            <a:r>
              <a:rPr lang="en-CA" altLang="en-US" sz="1400" i="1" dirty="0">
                <a:solidFill>
                  <a:srgbClr val="000000"/>
                </a:solidFill>
                <a:latin typeface="Arial" panose="020B0604020202020204" pitchFamily="34" charset="0"/>
                <a:cs typeface="Arial" panose="020B0604020202020204" pitchFamily="34" charset="0"/>
              </a:rPr>
              <a:t>Defence Production Act (DPA)</a:t>
            </a:r>
          </a:p>
          <a:p>
            <a:pPr marL="715963" lvl="1" indent="-173038">
              <a:spcAft>
                <a:spcPts val="12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The Minister of National Defence does not have complete authority to divest parts through a parts exchange with a contractor without Governor in Council authorization</a:t>
            </a:r>
            <a:r>
              <a:rPr lang="en-CA" altLang="en-US" sz="1400" i="1" dirty="0">
                <a:solidFill>
                  <a:srgbClr val="000000"/>
                </a:solidFill>
                <a:latin typeface="Arial" panose="020B0604020202020204" pitchFamily="34" charset="0"/>
                <a:cs typeface="Arial" panose="020B0604020202020204" pitchFamily="34" charset="0"/>
              </a:rPr>
              <a:t> </a:t>
            </a:r>
          </a:p>
          <a:p>
            <a:pPr marL="715963" lvl="1" indent="-173038">
              <a:spcAft>
                <a:spcPts val="12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The </a:t>
            </a:r>
            <a:r>
              <a:rPr lang="en-CA" altLang="en-US" sz="1400" i="1" dirty="0">
                <a:solidFill>
                  <a:srgbClr val="000000"/>
                </a:solidFill>
                <a:latin typeface="Arial" panose="020B0604020202020204" pitchFamily="34" charset="0"/>
                <a:cs typeface="Arial" panose="020B0604020202020204" pitchFamily="34" charset="0"/>
              </a:rPr>
              <a:t>Surplus Crown Assets Act </a:t>
            </a:r>
            <a:r>
              <a:rPr lang="en-CA" altLang="en-US" sz="1400" dirty="0">
                <a:solidFill>
                  <a:srgbClr val="000000"/>
                </a:solidFill>
                <a:latin typeface="Arial" panose="020B0604020202020204" pitchFamily="34" charset="0"/>
                <a:cs typeface="Arial" panose="020B0604020202020204" pitchFamily="34" charset="0"/>
              </a:rPr>
              <a:t>likely does not apply in the context of a parts exchange</a:t>
            </a:r>
          </a:p>
          <a:p>
            <a:pPr marL="541338" lvl="1" indent="-187325">
              <a:spcAft>
                <a:spcPts val="12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Canada retains certain obligations with respect to parts that are divested through an exchange, such as:</a:t>
            </a:r>
          </a:p>
          <a:p>
            <a:pPr marL="717550" lvl="1" indent="-176213">
              <a:spcAft>
                <a:spcPts val="12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Controlled Goods; </a:t>
            </a:r>
          </a:p>
          <a:p>
            <a:pPr marL="717550" lvl="1" indent="-176213">
              <a:spcAft>
                <a:spcPts val="12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Financial accounting; </a:t>
            </a:r>
          </a:p>
          <a:p>
            <a:pPr marL="717550" lvl="1" indent="-176213">
              <a:spcAft>
                <a:spcPts val="12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Export; and </a:t>
            </a:r>
          </a:p>
          <a:p>
            <a:pPr marL="717550" lvl="1" indent="-176213">
              <a:spcAft>
                <a:spcPts val="12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Human Health, Safety and the Environment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42A3207C-DC20-0296-A5AC-257145E3956A}"/>
              </a:ext>
            </a:extLst>
          </p:cNvPr>
          <p:cNvSpPr txBox="1">
            <a:spLocks noChangeArrowheads="1"/>
          </p:cNvSpPr>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8</a:t>
            </a:r>
          </a:p>
        </p:txBody>
      </p:sp>
      <p:sp>
        <p:nvSpPr>
          <p:cNvPr id="6" name="TextBox 5">
            <a:extLst>
              <a:ext uri="{FF2B5EF4-FFF2-40B4-BE49-F238E27FC236}">
                <a16:creationId xmlns:a16="http://schemas.microsoft.com/office/drawing/2014/main" id="{88F437BF-6BF5-EDDD-0871-8B5019B544AD}"/>
              </a:ext>
            </a:extLst>
          </p:cNvPr>
          <p:cNvSpPr txBox="1"/>
          <p:nvPr/>
        </p:nvSpPr>
        <p:spPr>
          <a:xfrm>
            <a:off x="1721644" y="765175"/>
            <a:ext cx="8748712" cy="5955476"/>
          </a:xfrm>
          <a:prstGeom prst="rect">
            <a:avLst/>
          </a:prstGeom>
          <a:noFill/>
        </p:spPr>
        <p:txBody>
          <a:bodyPr>
            <a:spAutoFit/>
          </a:bodyPr>
          <a:lstStyle/>
          <a:p>
            <a:pPr>
              <a:spcAft>
                <a:spcPts val="300"/>
              </a:spcAft>
              <a:defRPr/>
            </a:pPr>
            <a:r>
              <a:rPr lang="en-CA" sz="20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Controlled Goods</a:t>
            </a:r>
            <a:endParaRPr lang="en-CA" altLang="en-US" sz="20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58775" lvl="1" indent="-173038">
              <a:spcAft>
                <a:spcPts val="1200"/>
              </a:spcAft>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Persons who examine, possess, or transfer controlled goods in Canada must be registered and comply with the </a:t>
            </a:r>
            <a:r>
              <a:rPr lang="en-CA" sz="1400" i="1" dirty="0">
                <a:solidFill>
                  <a:srgbClr val="000000"/>
                </a:solidFill>
                <a:latin typeface="Arial" panose="020B0604020202020204" pitchFamily="34" charset="0"/>
                <a:cs typeface="Arial" panose="020B0604020202020204" pitchFamily="34" charset="0"/>
              </a:rPr>
              <a:t>Controlled Goods Act. </a:t>
            </a:r>
            <a:r>
              <a:rPr lang="en-CA" sz="1400" dirty="0">
                <a:solidFill>
                  <a:srgbClr val="000000"/>
                </a:solidFill>
                <a:latin typeface="Arial" panose="020B0604020202020204" pitchFamily="34" charset="0"/>
                <a:cs typeface="Arial" panose="020B0604020202020204" pitchFamily="34" charset="0"/>
              </a:rPr>
              <a:t>Considerations include: end user certification, retransfer authorisation, technical assistance agreements, demilitarization; disposal; export licensing</a:t>
            </a:r>
          </a:p>
          <a:p>
            <a:pPr>
              <a:spcAft>
                <a:spcPts val="300"/>
              </a:spcAft>
              <a:defRPr/>
            </a:pPr>
            <a:r>
              <a:rPr lang="en-CA" sz="20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Financial accounting</a:t>
            </a:r>
            <a:endParaRPr lang="en-CA" altLang="en-US" sz="20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58775" indent="-173038">
              <a:spcAft>
                <a:spcPts val="600"/>
              </a:spcAft>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Asset recognition: inventory and assets have different financial treatments and reporting requirements</a:t>
            </a:r>
          </a:p>
          <a:p>
            <a:pPr marL="358775" indent="-173038">
              <a:spcAft>
                <a:spcPts val="600"/>
              </a:spcAft>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Identify any inventory and/or assets paid by Canada (e.g. advance / milestone payments) which need to be excluded from “exchange” and subjected to Materiel Management (MM) and Financial policies</a:t>
            </a:r>
          </a:p>
          <a:p>
            <a:pPr marL="358775" indent="-173038">
              <a:spcAft>
                <a:spcPts val="600"/>
              </a:spcAft>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Notion of control: reporting requirements may exist even if Canada does not own the materiel </a:t>
            </a:r>
            <a:r>
              <a:rPr lang="en-CA" sz="1200" dirty="0">
                <a:solidFill>
                  <a:srgbClr val="000000"/>
                </a:solidFill>
                <a:latin typeface="Arial" panose="020B0604020202020204" pitchFamily="34" charset="0"/>
                <a:cs typeface="Arial" panose="020B0604020202020204" pitchFamily="34" charset="0"/>
              </a:rPr>
              <a:t>(see back-up slide about Capital Leases)</a:t>
            </a:r>
          </a:p>
          <a:p>
            <a:pPr marL="358775" lvl="1">
              <a:spcAft>
                <a:spcPts val="600"/>
              </a:spcAft>
              <a:tabLst>
                <a:tab pos="715963" algn="l"/>
              </a:tabLst>
              <a:defRPr/>
            </a:pPr>
            <a:r>
              <a:rPr lang="en-CA" sz="1400" dirty="0">
                <a:solidFill>
                  <a:srgbClr val="000000"/>
                </a:solidFill>
                <a:latin typeface="Arial" panose="020B0604020202020204" pitchFamily="34" charset="0"/>
                <a:cs typeface="Arial" panose="020B0604020202020204" pitchFamily="34" charset="0"/>
              </a:rPr>
              <a:t>       Irrevocable contract termination clauses where Canada gains ownership of materiel owned by the 	contractor </a:t>
            </a:r>
          </a:p>
          <a:p>
            <a:pPr marL="358775" indent="-173038">
              <a:spcAft>
                <a:spcPts val="600"/>
              </a:spcAft>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Sufficient evidence is available to perform FAA sec 34 approval. Invoicing sufficiently detailed to accurately track life cycle costs and accurate vote and GL used to charge costs</a:t>
            </a:r>
          </a:p>
          <a:p>
            <a:pPr marL="358775" indent="-173038">
              <a:spcAft>
                <a:spcPts val="600"/>
              </a:spcAft>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Betterments are capitalized and funded from </a:t>
            </a:r>
            <a:r>
              <a:rPr lang="en-C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vote 5 </a:t>
            </a:r>
            <a:endParaRPr lang="en-CA" sz="1400" dirty="0">
              <a:solidFill>
                <a:srgbClr val="000000"/>
              </a:solidFill>
              <a:latin typeface="Arial" panose="020B0604020202020204" pitchFamily="34" charset="0"/>
              <a:cs typeface="Arial" panose="020B0604020202020204" pitchFamily="34" charset="0"/>
            </a:endParaRPr>
          </a:p>
          <a:p>
            <a:pPr marL="358775" indent="-173038">
              <a:spcAft>
                <a:spcPts val="600"/>
              </a:spcAft>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Tax considerations (CRA remission orders) </a:t>
            </a:r>
          </a:p>
          <a:p>
            <a:pPr marL="354013" indent="-354013">
              <a:spcAft>
                <a:spcPts val="300"/>
              </a:spcAft>
              <a:defRPr/>
            </a:pPr>
            <a:r>
              <a:rPr lang="en-CA" sz="20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Export</a:t>
            </a:r>
            <a:endParaRPr lang="en-CA" altLang="en-US" sz="20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58775" indent="-173038">
              <a:spcAft>
                <a:spcPts val="1200"/>
              </a:spcAft>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Change of ownership / title points clearly identified in the contract for items “installed” and not “installed” (e.g. pack-up kits)</a:t>
            </a:r>
          </a:p>
          <a:p>
            <a:pPr marL="354013" indent="-354013">
              <a:spcAft>
                <a:spcPts val="300"/>
              </a:spcAft>
              <a:defRPr/>
            </a:pPr>
            <a:r>
              <a:rPr lang="en-CA" sz="20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Human Health, Safety and the Environment</a:t>
            </a:r>
          </a:p>
          <a:p>
            <a:pPr marL="358775" indent="-173038">
              <a:spcAft>
                <a:spcPts val="600"/>
              </a:spcAft>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Exemptions provided to Canada (e.g. asbestos management) may not flow down to the contractor</a:t>
            </a:r>
            <a:endParaRPr lang="en-CA" altLang="en-US" sz="1400" dirty="0">
              <a:solidFill>
                <a:srgbClr val="000000"/>
              </a:solidFill>
              <a:latin typeface="Arial" panose="020B0604020202020204" pitchFamily="34" charset="0"/>
              <a:cs typeface="Arial" panose="020B0604020202020204" pitchFamily="34" charset="0"/>
            </a:endParaRPr>
          </a:p>
        </p:txBody>
      </p:sp>
      <p:pic>
        <p:nvPicPr>
          <p:cNvPr id="31748" name="Picture 2">
            <a:extLst>
              <a:ext uri="{FF2B5EF4-FFF2-40B4-BE49-F238E27FC236}">
                <a16:creationId xmlns:a16="http://schemas.microsoft.com/office/drawing/2014/main" id="{DAC9B734-43DB-9F79-FA2A-1A7B29BAD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3503613"/>
            <a:ext cx="28733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1F490CD4-1EE0-F9D9-D6B7-FD72846C7452}"/>
              </a:ext>
            </a:extLst>
          </p:cNvPr>
          <p:cNvSpPr txBox="1">
            <a:spLocks noChangeArrowheads="1"/>
          </p:cNvSpPr>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9</a:t>
            </a:r>
          </a:p>
        </p:txBody>
      </p:sp>
      <p:sp>
        <p:nvSpPr>
          <p:cNvPr id="33795" name="TextBox 5">
            <a:extLst>
              <a:ext uri="{FF2B5EF4-FFF2-40B4-BE49-F238E27FC236}">
                <a16:creationId xmlns:a16="http://schemas.microsoft.com/office/drawing/2014/main" id="{7D46A19D-7104-4EC9-F654-4E9B37754269}"/>
              </a:ext>
            </a:extLst>
          </p:cNvPr>
          <p:cNvSpPr txBox="1">
            <a:spLocks noChangeArrowheads="1"/>
          </p:cNvSpPr>
          <p:nvPr/>
        </p:nvSpPr>
        <p:spPr bwMode="auto">
          <a:xfrm>
            <a:off x="2063751" y="1738314"/>
            <a:ext cx="7777163"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58775" indent="-173038">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1200"/>
              </a:spcAft>
            </a:pPr>
            <a:r>
              <a:rPr lang="en-CA" altLang="en-US" sz="1400">
                <a:solidFill>
                  <a:srgbClr val="000000"/>
                </a:solidFill>
                <a:cs typeface="Arial" panose="020B0604020202020204" pitchFamily="34" charset="0"/>
              </a:rPr>
              <a:t>Chapter 6.3 provides directions to Materiel Sustainment practitioners on MaaS:</a:t>
            </a:r>
          </a:p>
          <a:p>
            <a:pPr lvl="1">
              <a:spcAft>
                <a:spcPts val="600"/>
              </a:spcAft>
              <a:buFont typeface="Arial" panose="020B0604020202020204" pitchFamily="34" charset="0"/>
              <a:buChar char="•"/>
            </a:pPr>
            <a:r>
              <a:rPr lang="en-CA" altLang="en-US" sz="1400">
                <a:solidFill>
                  <a:srgbClr val="000000"/>
                </a:solidFill>
                <a:cs typeface="Arial" panose="020B0604020202020204" pitchFamily="34" charset="0"/>
              </a:rPr>
              <a:t>Builds on previous clarifications / definitions provided on the terms of Ownership and Custody and Canada’s requirement to have in its system of record all it owns</a:t>
            </a:r>
          </a:p>
          <a:p>
            <a:pPr lvl="1">
              <a:spcAft>
                <a:spcPts val="600"/>
              </a:spcAft>
              <a:buFont typeface="Arial" panose="020B0604020202020204" pitchFamily="34" charset="0"/>
              <a:buChar char="•"/>
            </a:pPr>
            <a:r>
              <a:rPr lang="en-CA" altLang="en-US" sz="1400">
                <a:solidFill>
                  <a:srgbClr val="000000"/>
                </a:solidFill>
                <a:cs typeface="Arial" panose="020B0604020202020204" pitchFamily="34" charset="0"/>
              </a:rPr>
              <a:t>Includes a new section on “Exchange of Parts” that clearly articulate the conditions under which it can be done as well as the obligations that must be met (as previously described)</a:t>
            </a:r>
          </a:p>
          <a:p>
            <a:pPr lvl="1">
              <a:spcAft>
                <a:spcPts val="600"/>
              </a:spcAft>
              <a:buFont typeface="Arial" panose="020B0604020202020204" pitchFamily="34" charset="0"/>
              <a:buChar char="•"/>
            </a:pPr>
            <a:r>
              <a:rPr lang="en-CA" altLang="en-US" sz="1400">
                <a:solidFill>
                  <a:srgbClr val="000000"/>
                </a:solidFill>
                <a:ea typeface="Calibri" panose="020F0502020204030204" pitchFamily="34" charset="0"/>
                <a:cs typeface="Arial" panose="020B0604020202020204" pitchFamily="34" charset="0"/>
              </a:rPr>
              <a:t>Requirement for strict oversight to ensure exchange of parts do not constitute a betterment to the asset;</a:t>
            </a:r>
          </a:p>
          <a:p>
            <a:pPr lvl="1">
              <a:spcAft>
                <a:spcPts val="600"/>
              </a:spcAft>
              <a:buFont typeface="Arial" panose="020B0604020202020204" pitchFamily="34" charset="0"/>
              <a:buChar char="•"/>
            </a:pPr>
            <a:r>
              <a:rPr lang="en-CA" altLang="en-US" sz="1400">
                <a:solidFill>
                  <a:srgbClr val="000000"/>
                </a:solidFill>
                <a:ea typeface="Calibri" panose="020F0502020204030204" pitchFamily="34" charset="0"/>
                <a:cs typeface="Arial" panose="020B0604020202020204" pitchFamily="34" charset="0"/>
              </a:rPr>
              <a:t>Requires a clear listing of all parts and materiel that will be subject to exchange as part of the contract in order to determine Canada’s long-term obligations</a:t>
            </a:r>
          </a:p>
          <a:p>
            <a:pPr lvl="1">
              <a:spcAft>
                <a:spcPts val="600"/>
              </a:spcAft>
              <a:buFont typeface="Arial" panose="020B0604020202020204" pitchFamily="34" charset="0"/>
              <a:buChar char="•"/>
            </a:pPr>
            <a:r>
              <a:rPr lang="en-CA" altLang="en-US" sz="1400">
                <a:solidFill>
                  <a:srgbClr val="000000"/>
                </a:solidFill>
                <a:ea typeface="Calibri" panose="020F0502020204030204" pitchFamily="34" charset="0"/>
                <a:cs typeface="Arial" panose="020B0604020202020204" pitchFamily="34" charset="0"/>
              </a:rPr>
              <a:t>Provides caution about termination clauses: Canada cannot irrevocably obtain materiel owned by the contractor unless an agreed upon remuneration occurs in order to transfer title</a:t>
            </a:r>
          </a:p>
          <a:p>
            <a:pPr lvl="1">
              <a:spcAft>
                <a:spcPts val="600"/>
              </a:spcAft>
              <a:buFont typeface="Arial" panose="020B0604020202020204" pitchFamily="34" charset="0"/>
              <a:buChar char="•"/>
            </a:pPr>
            <a:r>
              <a:rPr lang="en-CA" altLang="en-US" sz="1400">
                <a:solidFill>
                  <a:srgbClr val="000000"/>
                </a:solidFill>
                <a:ea typeface="Calibri" panose="020F0502020204030204" pitchFamily="34" charset="0"/>
                <a:cs typeface="Arial" panose="020B0604020202020204" pitchFamily="34" charset="0"/>
              </a:rPr>
              <a:t>Requires consultation with finance experts to identify financial treatment requirements at the RFP phase;</a:t>
            </a:r>
          </a:p>
          <a:p>
            <a:pPr lvl="1">
              <a:spcAft>
                <a:spcPts val="600"/>
              </a:spcAft>
              <a:buFont typeface="Arial" panose="020B0604020202020204" pitchFamily="34" charset="0"/>
              <a:buChar char="•"/>
            </a:pPr>
            <a:r>
              <a:rPr lang="en-CA" altLang="en-US" sz="1400">
                <a:solidFill>
                  <a:srgbClr val="000000"/>
                </a:solidFill>
                <a:ea typeface="Calibri" panose="020F0502020204030204" pitchFamily="34" charset="0"/>
                <a:cs typeface="Arial" panose="020B0604020202020204" pitchFamily="34" charset="0"/>
              </a:rPr>
              <a:t>Includes a new section on “Sparing Pool” with focus on how to enter and track in the system of record Canada’s materiel contribution to such pool; and</a:t>
            </a:r>
          </a:p>
          <a:p>
            <a:pPr lvl="1">
              <a:spcAft>
                <a:spcPts val="600"/>
              </a:spcAft>
              <a:buFont typeface="Arial" panose="020B0604020202020204" pitchFamily="34" charset="0"/>
              <a:buChar char="•"/>
            </a:pPr>
            <a:r>
              <a:rPr lang="en-CA" altLang="en-US" sz="1400">
                <a:solidFill>
                  <a:srgbClr val="000000"/>
                </a:solidFill>
                <a:ea typeface="Calibri" panose="020F0502020204030204" pitchFamily="34" charset="0"/>
                <a:cs typeface="Arial" panose="020B0604020202020204" pitchFamily="34" charset="0"/>
              </a:rPr>
              <a:t>Includes a new section on “Capital or Operating Lease” (linkage to seeking finance experts’ advice)</a:t>
            </a:r>
          </a:p>
        </p:txBody>
      </p:sp>
      <p:sp>
        <p:nvSpPr>
          <p:cNvPr id="3" name="TextBox 2">
            <a:extLst>
              <a:ext uri="{FF2B5EF4-FFF2-40B4-BE49-F238E27FC236}">
                <a16:creationId xmlns:a16="http://schemas.microsoft.com/office/drawing/2014/main" id="{63F9711F-2DA2-D316-4D7A-FD51358EBA87}"/>
              </a:ext>
            </a:extLst>
          </p:cNvPr>
          <p:cNvSpPr txBox="1"/>
          <p:nvPr/>
        </p:nvSpPr>
        <p:spPr>
          <a:xfrm>
            <a:off x="1919289" y="1233489"/>
            <a:ext cx="8137525" cy="369887"/>
          </a:xfrm>
          <a:prstGeom prst="rect">
            <a:avLst/>
          </a:prstGeom>
          <a:noFill/>
        </p:spPr>
        <p:txBody>
          <a:bodyPr>
            <a:spAutoFit/>
          </a:bodyPr>
          <a:lstStyle/>
          <a:p>
            <a:pPr>
              <a:spcAft>
                <a:spcPts val="1800"/>
              </a:spcAft>
              <a:defRPr/>
            </a:pPr>
            <a:r>
              <a:rPr lang="en-CA" b="1" dirty="0">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December 2022 update to the DND Supply Administration Manual (SAM)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24E715A9-304B-AF86-61D2-4909E9C47338}"/>
              </a:ext>
            </a:extLst>
          </p:cNvPr>
          <p:cNvSpPr>
            <a:spLocks noGrp="1" noChangeArrowheads="1"/>
          </p:cNvSpPr>
          <p:nvPr>
            <p:ph type="title"/>
          </p:nvPr>
        </p:nvSpPr>
        <p:spPr>
          <a:xfrm>
            <a:off x="1524000" y="879476"/>
            <a:ext cx="9144000" cy="1209675"/>
          </a:xfrm>
        </p:spPr>
        <p:txBody>
          <a:bodyPr/>
          <a:lstStyle/>
          <a:p>
            <a:pPr algn="ctr">
              <a:defRPr/>
            </a:pPr>
            <a:r>
              <a:rPr lang="en-CA" altLang="en-US" sz="24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Fictional scenario – </a:t>
            </a:r>
            <a:br>
              <a:rPr lang="en-CA" altLang="en-US" sz="24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CA" altLang="en-US" sz="24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Canada’s Hover Tank Project</a:t>
            </a:r>
            <a:endParaRPr lang="fr-CA" altLang="en-US" sz="24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5843" name="Slide Number Placeholder 3">
            <a:extLst>
              <a:ext uri="{FF2B5EF4-FFF2-40B4-BE49-F238E27FC236}">
                <a16:creationId xmlns:a16="http://schemas.microsoft.com/office/drawing/2014/main" id="{15F00DCD-041D-E93A-ABB2-1FA9AECB26B6}"/>
              </a:ext>
            </a:extLst>
          </p:cNvPr>
          <p:cNvSpPr txBox="1">
            <a:spLocks noChangeArrowheads="1"/>
          </p:cNvSpPr>
          <p:nvPr/>
        </p:nvSpPr>
        <p:spPr bwMode="auto">
          <a:xfrm>
            <a:off x="10128250" y="6400801"/>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10</a:t>
            </a:r>
          </a:p>
        </p:txBody>
      </p:sp>
      <p:pic>
        <p:nvPicPr>
          <p:cNvPr id="35844" name="Picture 1">
            <a:extLst>
              <a:ext uri="{FF2B5EF4-FFF2-40B4-BE49-F238E27FC236}">
                <a16:creationId xmlns:a16="http://schemas.microsoft.com/office/drawing/2014/main" id="{E4E0DBEE-D26B-B065-A879-07F18F595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6" y="2089151"/>
            <a:ext cx="54006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2">
            <a:extLst>
              <a:ext uri="{FF2B5EF4-FFF2-40B4-BE49-F238E27FC236}">
                <a16:creationId xmlns:a16="http://schemas.microsoft.com/office/drawing/2014/main" id="{08E9E04B-DFBA-882B-5564-D90ADA394DE6}"/>
              </a:ext>
            </a:extLst>
          </p:cNvPr>
          <p:cNvSpPr txBox="1">
            <a:spLocks noChangeArrowheads="1"/>
          </p:cNvSpPr>
          <p:nvPr/>
        </p:nvSpPr>
        <p:spPr bwMode="auto">
          <a:xfrm>
            <a:off x="1703388" y="6303963"/>
            <a:ext cx="720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endParaRPr lang="en-CA" altLang="en-US" sz="1200">
              <a:solidFill>
                <a:srgbClr val="000000"/>
              </a:solidFill>
            </a:endParaRPr>
          </a:p>
          <a:p>
            <a:pPr>
              <a:spcBef>
                <a:spcPct val="0"/>
              </a:spcBef>
              <a:buNone/>
            </a:pPr>
            <a:r>
              <a:rPr lang="en-CA" altLang="en-US" sz="1200">
                <a:solidFill>
                  <a:srgbClr val="000000"/>
                </a:solidFill>
                <a:hlinkClick r:id="rId4"/>
              </a:rPr>
              <a:t>Image source: https://tvtropes.org/pmwiki/pmwiki.php/Main/HoverTank</a:t>
            </a:r>
            <a:r>
              <a:rPr lang="en-CA" altLang="en-US" sz="1200">
                <a:solidFill>
                  <a:srgbClr val="000000"/>
                </a:solidFill>
              </a:rPr>
              <a:t>, Eli Maffei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D3681E06-0C61-25D5-AC3A-8CEFC48C2B8F}"/>
              </a:ext>
            </a:extLst>
          </p:cNvPr>
          <p:cNvSpPr txBox="1">
            <a:spLocks noChangeArrowheads="1"/>
          </p:cNvSpPr>
          <p:nvPr/>
        </p:nvSpPr>
        <p:spPr bwMode="auto">
          <a:xfrm>
            <a:off x="10128250" y="6400801"/>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11</a:t>
            </a:r>
          </a:p>
        </p:txBody>
      </p:sp>
      <p:sp>
        <p:nvSpPr>
          <p:cNvPr id="6" name="TextBox 5">
            <a:extLst>
              <a:ext uri="{FF2B5EF4-FFF2-40B4-BE49-F238E27FC236}">
                <a16:creationId xmlns:a16="http://schemas.microsoft.com/office/drawing/2014/main" id="{1E91AE97-48B9-750C-7253-7D3703FE3D3B}"/>
              </a:ext>
            </a:extLst>
          </p:cNvPr>
          <p:cNvSpPr txBox="1"/>
          <p:nvPr/>
        </p:nvSpPr>
        <p:spPr>
          <a:xfrm>
            <a:off x="1811339" y="908050"/>
            <a:ext cx="8569325" cy="5416868"/>
          </a:xfrm>
          <a:prstGeom prst="rect">
            <a:avLst/>
          </a:prstGeom>
          <a:noFill/>
        </p:spPr>
        <p:txBody>
          <a:bodyPr>
            <a:spAutoFit/>
          </a:bodyPr>
          <a:lstStyle/>
          <a:p>
            <a:pPr>
              <a:spcAft>
                <a:spcPts val="1200"/>
              </a:spcAft>
              <a:buClr>
                <a:srgbClr val="000000"/>
              </a:buClr>
              <a:defRPr/>
            </a:pPr>
            <a:r>
              <a:rPr lang="en-CA" sz="24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Fictional scenario: </a:t>
            </a:r>
          </a:p>
          <a:p>
            <a:pPr marL="0" lvl="1">
              <a:buClr>
                <a:srgbClr val="000000"/>
              </a:buClr>
              <a:defRPr/>
            </a:pPr>
            <a:r>
              <a:rPr lang="en-CA" sz="1400" dirty="0">
                <a:solidFill>
                  <a:srgbClr val="000000"/>
                </a:solidFill>
                <a:latin typeface="Arial" panose="020B0604020202020204" pitchFamily="34" charset="0"/>
                <a:ea typeface="MS PGothic" pitchFamily="34" charset="-128"/>
                <a:cs typeface="Arial" panose="020B0604020202020204" pitchFamily="34" charset="0"/>
              </a:rPr>
              <a:t>Canada acquires 80 Leopard CX Hover tanks from Stoyle Industries. Performance based contract in 2040:</a:t>
            </a:r>
          </a:p>
          <a:p>
            <a:pPr marL="300038" lvl="1">
              <a:buClr>
                <a:srgbClr val="000000"/>
              </a:buClr>
              <a:defRPr/>
            </a:pPr>
            <a:endParaRPr lang="en-CA" sz="1400" dirty="0">
              <a:solidFill>
                <a:srgbClr val="000000"/>
              </a:solidFill>
              <a:latin typeface="Arial" panose="020B0604020202020204" pitchFamily="34" charset="0"/>
              <a:ea typeface="MS PGothic" pitchFamily="34" charset="-128"/>
              <a:cs typeface="Arial" panose="020B0604020202020204" pitchFamily="34" charset="0"/>
            </a:endParaRPr>
          </a:p>
          <a:p>
            <a:pPr marL="358775" lvl="1" indent="-173038">
              <a:spcAft>
                <a:spcPts val="1200"/>
              </a:spcAft>
              <a:buClr>
                <a:srgbClr val="000000"/>
              </a:buClr>
              <a:buFont typeface="Arial" panose="020B0604020202020204" pitchFamily="34" charset="0"/>
              <a:buChar char="•"/>
              <a:defRPr/>
            </a:pPr>
            <a:r>
              <a:rPr lang="en-CA" sz="1400" b="1" dirty="0">
                <a:solidFill>
                  <a:srgbClr val="000000"/>
                </a:solidFill>
                <a:latin typeface="Arial" panose="020B0604020202020204" pitchFamily="34" charset="0"/>
                <a:cs typeface="Arial" panose="020B0604020202020204" pitchFamily="34" charset="0"/>
              </a:rPr>
              <a:t>Availability</a:t>
            </a:r>
            <a:r>
              <a:rPr lang="en-CA" sz="1400" dirty="0">
                <a:solidFill>
                  <a:srgbClr val="000000"/>
                </a:solidFill>
                <a:latin typeface="Arial" panose="020B0604020202020204" pitchFamily="34" charset="0"/>
                <a:cs typeface="Arial" panose="020B0604020202020204" pitchFamily="34" charset="0"/>
              </a:rPr>
              <a:t>: 5,000 KM / year in track mode, 1,000 hrs / year in hovering mode; fire 900 rounds of operational and or training shells of any type / year, other requirements as per mission profile </a:t>
            </a:r>
          </a:p>
          <a:p>
            <a:pPr marL="358775" lvl="1" indent="-173038">
              <a:spcAft>
                <a:spcPts val="1200"/>
              </a:spcAft>
              <a:buClr>
                <a:srgbClr val="000000"/>
              </a:buClr>
              <a:buFont typeface="Arial" panose="020B0604020202020204" pitchFamily="34" charset="0"/>
              <a:buChar char="•"/>
              <a:defRPr/>
            </a:pPr>
            <a:r>
              <a:rPr lang="en-CA" sz="1400" b="1" dirty="0">
                <a:solidFill>
                  <a:srgbClr val="000000"/>
                </a:solidFill>
                <a:latin typeface="Arial" panose="020B0604020202020204" pitchFamily="34" charset="0"/>
                <a:cs typeface="Arial" panose="020B0604020202020204" pitchFamily="34" charset="0"/>
              </a:rPr>
              <a:t>Ownership</a:t>
            </a:r>
            <a:r>
              <a:rPr lang="en-CA" sz="1400" dirty="0">
                <a:solidFill>
                  <a:srgbClr val="000000"/>
                </a:solidFill>
                <a:latin typeface="Arial" panose="020B0604020202020204" pitchFamily="34" charset="0"/>
                <a:cs typeface="Arial" panose="020B0604020202020204" pitchFamily="34" charset="0"/>
              </a:rPr>
              <a:t>: Canada owns the fleet. Stoyle Industries owns all materiel required to perform corrective maintenance as well as Repair &amp; Overhaul (R&amp;O). Ownership of materiel consumed during sustainment activities automatically transfers from Stoyle Industries to Canada upon installation. Non-serviceable materiel removed from Canada’s tanks becomes Stoyle Industries’</a:t>
            </a:r>
          </a:p>
          <a:p>
            <a:pPr marL="358775" lvl="1" indent="-173038">
              <a:spcAft>
                <a:spcPts val="1200"/>
              </a:spcAft>
              <a:buClr>
                <a:srgbClr val="000000"/>
              </a:buClr>
              <a:buFont typeface="Arial" panose="020B0604020202020204" pitchFamily="34" charset="0"/>
              <a:buChar char="•"/>
              <a:defRPr/>
            </a:pPr>
            <a:r>
              <a:rPr lang="en-CA" sz="1400" b="1" dirty="0">
                <a:solidFill>
                  <a:srgbClr val="000000"/>
                </a:solidFill>
                <a:latin typeface="Arial" panose="020B0604020202020204" pitchFamily="34" charset="0"/>
                <a:cs typeface="Arial" panose="020B0604020202020204" pitchFamily="34" charset="0"/>
              </a:rPr>
              <a:t>Custody</a:t>
            </a:r>
            <a:r>
              <a:rPr lang="en-CA" sz="1400" dirty="0">
                <a:solidFill>
                  <a:srgbClr val="000000"/>
                </a:solidFill>
                <a:latin typeface="Arial" panose="020B0604020202020204" pitchFamily="34" charset="0"/>
                <a:cs typeface="Arial" panose="020B0604020202020204" pitchFamily="34" charset="0"/>
              </a:rPr>
              <a:t>: Canada has the custody of spares owned by </a:t>
            </a:r>
            <a:r>
              <a:rPr lang="en-CA" sz="1400" dirty="0" err="1">
                <a:solidFill>
                  <a:srgbClr val="000000"/>
                </a:solidFill>
                <a:latin typeface="Arial" panose="020B0604020202020204" pitchFamily="34" charset="0"/>
                <a:cs typeface="Arial" panose="020B0604020202020204" pitchFamily="34" charset="0"/>
              </a:rPr>
              <a:t>Stoyle</a:t>
            </a:r>
            <a:r>
              <a:rPr lang="en-CA" sz="1400" dirty="0">
                <a:solidFill>
                  <a:srgbClr val="000000"/>
                </a:solidFill>
                <a:latin typeface="Arial" panose="020B0604020202020204" pitchFamily="34" charset="0"/>
                <a:cs typeface="Arial" panose="020B0604020202020204" pitchFamily="34" charset="0"/>
              </a:rPr>
              <a:t> Industries which are prepositioned at specific Army bases to support sustainment activities. Same for pack up kits used for deployment</a:t>
            </a:r>
          </a:p>
          <a:p>
            <a:pPr marL="358775" lvl="1" indent="-173038">
              <a:spcAft>
                <a:spcPts val="1200"/>
              </a:spcAft>
              <a:buClr>
                <a:srgbClr val="000000"/>
              </a:buClr>
              <a:buFont typeface="Arial" panose="020B0604020202020204" pitchFamily="34" charset="0"/>
              <a:buChar char="•"/>
              <a:defRPr/>
            </a:pPr>
            <a:r>
              <a:rPr lang="en-CA" sz="1400" b="1" dirty="0">
                <a:solidFill>
                  <a:srgbClr val="000000"/>
                </a:solidFill>
                <a:latin typeface="Arial" panose="020B0604020202020204" pitchFamily="34" charset="0"/>
                <a:cs typeface="Arial" panose="020B0604020202020204" pitchFamily="34" charset="0"/>
              </a:rPr>
              <a:t>Payments</a:t>
            </a:r>
            <a:r>
              <a:rPr lang="en-CA" sz="1400" dirty="0">
                <a:solidFill>
                  <a:srgbClr val="000000"/>
                </a:solidFill>
                <a:latin typeface="Arial" panose="020B0604020202020204" pitchFamily="34" charset="0"/>
                <a:cs typeface="Arial" panose="020B0604020202020204" pitchFamily="34" charset="0"/>
              </a:rPr>
              <a:t> to </a:t>
            </a:r>
            <a:r>
              <a:rPr lang="en-CA" sz="1400" dirty="0" err="1">
                <a:solidFill>
                  <a:srgbClr val="000000"/>
                </a:solidFill>
                <a:latin typeface="Arial" panose="020B0604020202020204" pitchFamily="34" charset="0"/>
                <a:cs typeface="Arial" panose="020B0604020202020204" pitchFamily="34" charset="0"/>
              </a:rPr>
              <a:t>Stoyle</a:t>
            </a:r>
            <a:r>
              <a:rPr lang="en-CA" sz="1400" dirty="0">
                <a:solidFill>
                  <a:srgbClr val="000000"/>
                </a:solidFill>
                <a:latin typeface="Arial" panose="020B0604020202020204" pitchFamily="34" charset="0"/>
                <a:cs typeface="Arial" panose="020B0604020202020204" pitchFamily="34" charset="0"/>
              </a:rPr>
              <a:t> Industries: advanced payments of $100M to prime the supply chain at Contract Award. $45M / year to cover sustainment activities IAW availability commitments</a:t>
            </a:r>
          </a:p>
          <a:p>
            <a:pPr marL="358775" lvl="1" indent="-173038">
              <a:spcAft>
                <a:spcPts val="600"/>
              </a:spcAft>
              <a:buClr>
                <a:srgbClr val="000000"/>
              </a:buClr>
              <a:buFont typeface="Arial" panose="020B0604020202020204" pitchFamily="34" charset="0"/>
              <a:buChar char="•"/>
              <a:defRPr/>
            </a:pPr>
            <a:r>
              <a:rPr lang="en-CA" sz="1400" b="1" dirty="0">
                <a:solidFill>
                  <a:srgbClr val="000000"/>
                </a:solidFill>
                <a:latin typeface="Arial" panose="020B0604020202020204" pitchFamily="34" charset="0"/>
                <a:cs typeface="Arial" panose="020B0604020202020204" pitchFamily="34" charset="0"/>
              </a:rPr>
              <a:t>Industrial base context</a:t>
            </a:r>
            <a:r>
              <a:rPr lang="en-CA" sz="1400" dirty="0">
                <a:solidFill>
                  <a:srgbClr val="000000"/>
                </a:solidFill>
                <a:latin typeface="Arial" panose="020B0604020202020204" pitchFamily="34" charset="0"/>
                <a:cs typeface="Arial" panose="020B0604020202020204" pitchFamily="34" charset="0"/>
              </a:rPr>
              <a:t>: </a:t>
            </a:r>
          </a:p>
          <a:p>
            <a:pPr marL="542925" lvl="2" indent="-184150">
              <a:spcAft>
                <a:spcPts val="600"/>
              </a:spcAft>
              <a:buClr>
                <a:srgbClr val="000000"/>
              </a:buClr>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Scenario #1: Canada is Stoyle Industries’ only customer for this product</a:t>
            </a:r>
          </a:p>
          <a:p>
            <a:pPr marL="542925" lvl="2" indent="-184150">
              <a:spcAft>
                <a:spcPts val="1200"/>
              </a:spcAft>
              <a:buClr>
                <a:srgbClr val="000000"/>
              </a:buClr>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Scenario #2: Stoyle Industries manages a Global Spares Pool (GSP) to support the five user countries that have also acquired the same capability as Canada’s.</a:t>
            </a:r>
          </a:p>
          <a:p>
            <a:pPr marL="358775" lvl="1" indent="-173038">
              <a:spcAft>
                <a:spcPts val="600"/>
              </a:spcAft>
              <a:buClr>
                <a:srgbClr val="000000"/>
              </a:buClr>
              <a:buFont typeface="Arial" panose="020B0604020202020204" pitchFamily="34" charset="0"/>
              <a:buChar char="•"/>
              <a:defRPr/>
            </a:pPr>
            <a:r>
              <a:rPr lang="en-CA" sz="1400" b="1" dirty="0">
                <a:solidFill>
                  <a:srgbClr val="000000"/>
                </a:solidFill>
                <a:latin typeface="Arial" panose="020B0604020202020204" pitchFamily="34" charset="0"/>
                <a:cs typeface="Arial" panose="020B0604020202020204" pitchFamily="34" charset="0"/>
              </a:rPr>
              <a:t>Contract end</a:t>
            </a:r>
            <a:r>
              <a:rPr lang="en-CA" sz="1400" dirty="0">
                <a:solidFill>
                  <a:srgbClr val="000000"/>
                </a:solidFill>
                <a:latin typeface="Arial" panose="020B0604020202020204" pitchFamily="34" charset="0"/>
                <a:cs typeface="Arial" panose="020B0604020202020204" pitchFamily="34" charset="0"/>
              </a:rPr>
              <a:t>: Canada guaranteed to get back all engines it paid for as part of the priming of the supply chain payment.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12C4C35D-2380-5D98-666F-C22E5A179EB1}"/>
              </a:ext>
            </a:extLst>
          </p:cNvPr>
          <p:cNvSpPr txBox="1">
            <a:spLocks noChangeArrowheads="1"/>
          </p:cNvSpPr>
          <p:nvPr/>
        </p:nvSpPr>
        <p:spPr bwMode="auto">
          <a:xfrm>
            <a:off x="10128250" y="6400801"/>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12</a:t>
            </a:r>
          </a:p>
        </p:txBody>
      </p:sp>
      <p:sp>
        <p:nvSpPr>
          <p:cNvPr id="6" name="TextBox 5">
            <a:extLst>
              <a:ext uri="{FF2B5EF4-FFF2-40B4-BE49-F238E27FC236}">
                <a16:creationId xmlns:a16="http://schemas.microsoft.com/office/drawing/2014/main" id="{C309BF35-97CC-0055-5982-D067DEAA8B0B}"/>
              </a:ext>
            </a:extLst>
          </p:cNvPr>
          <p:cNvSpPr txBox="1"/>
          <p:nvPr/>
        </p:nvSpPr>
        <p:spPr>
          <a:xfrm>
            <a:off x="1773238" y="692150"/>
            <a:ext cx="8645525" cy="6124754"/>
          </a:xfrm>
          <a:prstGeom prst="rect">
            <a:avLst/>
          </a:prstGeom>
          <a:noFill/>
        </p:spPr>
        <p:txBody>
          <a:bodyPr>
            <a:spAutoFit/>
          </a:bodyPr>
          <a:lstStyle/>
          <a:p>
            <a:pPr>
              <a:spcAft>
                <a:spcPts val="0"/>
              </a:spcAft>
              <a:buClr>
                <a:srgbClr val="000000"/>
              </a:buClr>
              <a:defRPr/>
            </a:pPr>
            <a:r>
              <a:rPr lang="en-CA" sz="20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Fictional scenario – </a:t>
            </a:r>
          </a:p>
          <a:p>
            <a:pPr>
              <a:spcAft>
                <a:spcPts val="1200"/>
              </a:spcAft>
              <a:buClr>
                <a:srgbClr val="000000"/>
              </a:buClr>
              <a:defRPr/>
            </a:pPr>
            <a:r>
              <a:rPr lang="en-CA" sz="20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examples of some initial thoughts resulting from MaaS obligations: </a:t>
            </a:r>
          </a:p>
          <a:p>
            <a:pPr marL="358775" lvl="1" indent="-173038">
              <a:spcAft>
                <a:spcPts val="1200"/>
              </a:spcAft>
              <a:buClr>
                <a:srgbClr val="000000"/>
              </a:buClr>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What are the customs arrangements needed in advance to ensure efficient international border crossing for the materiel Canada does not own but bring on deployments (e.g. pack up kits)? </a:t>
            </a:r>
          </a:p>
          <a:p>
            <a:pPr marL="358775" lvl="1" indent="-173038">
              <a:spcAft>
                <a:spcPts val="1200"/>
              </a:spcAft>
              <a:buClr>
                <a:srgbClr val="000000"/>
              </a:buClr>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How do we track the materiel owned by Stoyle Industries pre-positioned on Army Bases?</a:t>
            </a:r>
          </a:p>
          <a:p>
            <a:pPr marL="358775" lvl="1" indent="-173038">
              <a:spcAft>
                <a:spcPts val="1200"/>
              </a:spcAft>
              <a:buClr>
                <a:srgbClr val="000000"/>
              </a:buClr>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What are the assets included in the priming of the supply chain and how is their overall value going to be amortized over the life of the fleet?  </a:t>
            </a:r>
          </a:p>
          <a:p>
            <a:pPr marL="358775" lvl="1" indent="-173038">
              <a:spcAft>
                <a:spcPts val="1200"/>
              </a:spcAft>
              <a:buClr>
                <a:srgbClr val="000000"/>
              </a:buClr>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Is the $45M fixed payment per year expensed as a regular maintenance cost or a service cost? Is there any materiel included? What is the level of evidence on file required to support invoicing and approval of FAA Section 34?</a:t>
            </a:r>
          </a:p>
          <a:p>
            <a:pPr marL="358775" lvl="1" indent="-173038">
              <a:spcAft>
                <a:spcPts val="1200"/>
              </a:spcAft>
              <a:buClr>
                <a:srgbClr val="000000"/>
              </a:buClr>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Scenario #1: Canada seems to have significant control over the materiel owned by Stoyle Industries since it is the only customer for these tanks.  Are we in a Capital Lease reporting situation for all the sustainment assets despite not owning them?  </a:t>
            </a:r>
          </a:p>
          <a:p>
            <a:pPr marL="358775" lvl="1" indent="-173038">
              <a:spcAft>
                <a:spcPts val="1200"/>
              </a:spcAft>
              <a:buClr>
                <a:srgbClr val="000000"/>
              </a:buClr>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Scenario #2: Are all user countries subjected to the same equipment configuration over its life?</a:t>
            </a:r>
          </a:p>
          <a:p>
            <a:pPr marL="358775" lvl="1" indent="-173038">
              <a:spcAft>
                <a:spcPts val="1200"/>
              </a:spcAft>
              <a:buClr>
                <a:srgbClr val="000000"/>
              </a:buClr>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Canada is getting back the engines it contributed for the priming of the supply chain at the end of the contract.  How are we tracking these in the system of record in the meantime and report their value in the Departmental financial statements?</a:t>
            </a:r>
          </a:p>
          <a:p>
            <a:pPr marL="358775" lvl="1" indent="-173038">
              <a:spcAft>
                <a:spcPts val="1200"/>
              </a:spcAft>
              <a:buClr>
                <a:srgbClr val="000000"/>
              </a:buClr>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How are betterments negotiated, approved, tracked and reported?  </a:t>
            </a:r>
          </a:p>
          <a:p>
            <a:pPr marL="358775" lvl="1" indent="-173038">
              <a:spcAft>
                <a:spcPts val="1200"/>
              </a:spcAft>
              <a:buClr>
                <a:srgbClr val="000000"/>
              </a:buClr>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Any greenhouse reporting requirements? </a:t>
            </a:r>
          </a:p>
          <a:p>
            <a:pPr marL="358775" lvl="1" indent="-173038">
              <a:spcAft>
                <a:spcPts val="1200"/>
              </a:spcAft>
              <a:buClr>
                <a:srgbClr val="000000"/>
              </a:buClr>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Are system description and performance data sharable with a third party?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a:extLst>
              <a:ext uri="{FF2B5EF4-FFF2-40B4-BE49-F238E27FC236}">
                <a16:creationId xmlns:a16="http://schemas.microsoft.com/office/drawing/2014/main" id="{A388C24D-7077-E25C-D455-903F914EC928}"/>
              </a:ext>
            </a:extLst>
          </p:cNvPr>
          <p:cNvSpPr txBox="1">
            <a:spLocks noChangeArrowheads="1"/>
          </p:cNvSpPr>
          <p:nvPr/>
        </p:nvSpPr>
        <p:spPr bwMode="auto">
          <a:xfrm>
            <a:off x="10128250" y="6400801"/>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13</a:t>
            </a:r>
          </a:p>
        </p:txBody>
      </p:sp>
      <p:sp>
        <p:nvSpPr>
          <p:cNvPr id="40964" name="TextBox 2">
            <a:extLst>
              <a:ext uri="{FF2B5EF4-FFF2-40B4-BE49-F238E27FC236}">
                <a16:creationId xmlns:a16="http://schemas.microsoft.com/office/drawing/2014/main" id="{A4D08A74-470E-B443-6945-FC9B3C94BC5E}"/>
              </a:ext>
            </a:extLst>
          </p:cNvPr>
          <p:cNvSpPr txBox="1">
            <a:spLocks noChangeArrowheads="1"/>
          </p:cNvSpPr>
          <p:nvPr/>
        </p:nvSpPr>
        <p:spPr bwMode="auto">
          <a:xfrm>
            <a:off x="1919289" y="1196975"/>
            <a:ext cx="8353425" cy="4832350"/>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534988" indent="-174625">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360363" lvl="1" indent="0">
              <a:spcBef>
                <a:spcPct val="0"/>
              </a:spcBef>
              <a:spcAft>
                <a:spcPts val="1800"/>
              </a:spcAft>
              <a:buClr>
                <a:srgbClr val="000000"/>
              </a:buClr>
              <a:buNone/>
              <a:defRPr/>
            </a:pPr>
            <a:r>
              <a:rPr lang="en-CA" sz="2400" b="1" dirty="0">
                <a:solidFill>
                  <a:srgbClr val="629DD1">
                    <a:lumMod val="50000"/>
                  </a:srgbClr>
                </a:solidFill>
                <a:effectLst>
                  <a:outerShdw blurRad="38100" dist="38100" dir="2700000" algn="tl">
                    <a:srgbClr val="000000">
                      <a:alpha val="43137"/>
                    </a:srgbClr>
                  </a:outerShdw>
                </a:effectLst>
                <a:ea typeface="MS PGothic" pitchFamily="34" charset="-128"/>
              </a:rPr>
              <a:t>Next steps </a:t>
            </a:r>
          </a:p>
          <a:p>
            <a:pPr marL="712788" lvl="1" indent="-169863">
              <a:spcBef>
                <a:spcPct val="0"/>
              </a:spcBef>
              <a:spcAft>
                <a:spcPts val="1800"/>
              </a:spcAft>
              <a:buClr>
                <a:srgbClr val="000000"/>
              </a:buClr>
              <a:buFont typeface="Arial" panose="020B0604020202020204" pitchFamily="34" charset="0"/>
              <a:buChar char="•"/>
              <a:defRPr/>
            </a:pPr>
            <a:r>
              <a:rPr lang="en-CA" altLang="en-US" sz="1600" b="1" dirty="0">
                <a:solidFill>
                  <a:srgbClr val="000000"/>
                </a:solidFill>
              </a:rPr>
              <a:t>Communicate</a:t>
            </a:r>
          </a:p>
          <a:p>
            <a:pPr marL="893763" lvl="2" indent="-180975">
              <a:spcBef>
                <a:spcPct val="0"/>
              </a:spcBef>
              <a:spcAft>
                <a:spcPts val="1800"/>
              </a:spcAft>
              <a:buClr>
                <a:srgbClr val="000000"/>
              </a:buClr>
              <a:buFont typeface="Arial" panose="020B0604020202020204" pitchFamily="34" charset="0"/>
              <a:buChar char="─"/>
              <a:defRPr/>
            </a:pPr>
            <a:r>
              <a:rPr lang="en-CA" altLang="en-US" sz="1400" dirty="0">
                <a:solidFill>
                  <a:srgbClr val="000000"/>
                </a:solidFill>
              </a:rPr>
              <a:t>Briefs, seminars, communiqués, bulletins</a:t>
            </a:r>
          </a:p>
          <a:p>
            <a:pPr marL="712788" lvl="1" indent="-169863">
              <a:spcBef>
                <a:spcPct val="0"/>
              </a:spcBef>
              <a:spcAft>
                <a:spcPts val="1800"/>
              </a:spcAft>
              <a:buClr>
                <a:srgbClr val="000000"/>
              </a:buClr>
              <a:buFont typeface="Arial" panose="020B0604020202020204" pitchFamily="34" charset="0"/>
              <a:buChar char="•"/>
              <a:defRPr/>
            </a:pPr>
            <a:r>
              <a:rPr lang="en-CA" altLang="en-US" sz="1600" b="1" dirty="0">
                <a:solidFill>
                  <a:srgbClr val="000000"/>
                </a:solidFill>
              </a:rPr>
              <a:t>Educate and document</a:t>
            </a:r>
          </a:p>
          <a:p>
            <a:pPr marL="893763" lvl="2" indent="-180975">
              <a:spcBef>
                <a:spcPct val="0"/>
              </a:spcBef>
              <a:spcAft>
                <a:spcPts val="1800"/>
              </a:spcAft>
              <a:buClr>
                <a:srgbClr val="000000"/>
              </a:buClr>
              <a:buFont typeface="Arial" panose="020B0604020202020204" pitchFamily="34" charset="0"/>
              <a:buChar char="─"/>
              <a:defRPr/>
            </a:pPr>
            <a:r>
              <a:rPr lang="en-CA" altLang="en-US" sz="1400" dirty="0">
                <a:solidFill>
                  <a:srgbClr val="000000"/>
                </a:solidFill>
              </a:rPr>
              <a:t>December 2022 Supply Administration Manual (SAM) update (see Chapter 6.3)</a:t>
            </a:r>
          </a:p>
          <a:p>
            <a:pPr marL="893763" lvl="2" indent="-180975">
              <a:spcBef>
                <a:spcPct val="0"/>
              </a:spcBef>
              <a:spcAft>
                <a:spcPts val="1800"/>
              </a:spcAft>
              <a:buClr>
                <a:srgbClr val="000000"/>
              </a:buClr>
              <a:buFont typeface="Arial" panose="020B0604020202020204" pitchFamily="34" charset="0"/>
              <a:buChar char="─"/>
              <a:defRPr/>
            </a:pPr>
            <a:r>
              <a:rPr lang="en-CA" altLang="en-US" sz="1400" dirty="0">
                <a:solidFill>
                  <a:srgbClr val="000000"/>
                </a:solidFill>
              </a:rPr>
              <a:t>Communiqué from National Defence financial management authorities</a:t>
            </a:r>
          </a:p>
          <a:p>
            <a:pPr marL="893763" lvl="2" indent="-180975">
              <a:spcBef>
                <a:spcPct val="0"/>
              </a:spcBef>
              <a:spcAft>
                <a:spcPts val="1800"/>
              </a:spcAft>
              <a:buClr>
                <a:srgbClr val="000000"/>
              </a:buClr>
              <a:buFont typeface="Arial" panose="020B0604020202020204" pitchFamily="34" charset="0"/>
              <a:buChar char="─"/>
              <a:defRPr/>
            </a:pPr>
            <a:r>
              <a:rPr lang="en-CA" altLang="en-US" sz="1400" dirty="0">
                <a:solidFill>
                  <a:srgbClr val="000000"/>
                </a:solidFill>
              </a:rPr>
              <a:t>Update to the National Defence’s Procurement Administration Manual (PAM) scheduled for winter 2024</a:t>
            </a:r>
          </a:p>
          <a:p>
            <a:pPr marL="893763" lvl="2" indent="-180975">
              <a:spcBef>
                <a:spcPct val="0"/>
              </a:spcBef>
              <a:spcAft>
                <a:spcPts val="1800"/>
              </a:spcAft>
              <a:buClr>
                <a:srgbClr val="000000"/>
              </a:buClr>
              <a:buFont typeface="Arial" panose="020B0604020202020204" pitchFamily="34" charset="0"/>
              <a:buChar char="─"/>
              <a:defRPr/>
            </a:pPr>
            <a:r>
              <a:rPr lang="en-CA" altLang="en-US" sz="1400" dirty="0">
                <a:solidFill>
                  <a:srgbClr val="000000"/>
                </a:solidFill>
              </a:rPr>
              <a:t>Update to the Technical Support Guide (TSG) scheduled for winter 2024</a:t>
            </a:r>
          </a:p>
          <a:p>
            <a:pPr marL="712788" lvl="1" indent="-169863">
              <a:spcBef>
                <a:spcPct val="0"/>
              </a:spcBef>
              <a:spcAft>
                <a:spcPts val="1200"/>
              </a:spcAft>
              <a:buClr>
                <a:srgbClr val="000000"/>
              </a:buClr>
              <a:buFont typeface="Arial" panose="020B0604020202020204" pitchFamily="34" charset="0"/>
              <a:buChar char="•"/>
              <a:defRPr/>
            </a:pPr>
            <a:r>
              <a:rPr lang="en-CA" altLang="en-US" sz="1600" b="1" dirty="0">
                <a:solidFill>
                  <a:srgbClr val="000000"/>
                </a:solidFill>
              </a:rPr>
              <a:t>Firm up connectivity with the Materiel Sustainment Centres of Expertise at the earliest stages of the Sustainment Business Case Analysis (SBCA) process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a:extLst>
              <a:ext uri="{FF2B5EF4-FFF2-40B4-BE49-F238E27FC236}">
                <a16:creationId xmlns:a16="http://schemas.microsoft.com/office/drawing/2014/main" id="{A790D7B1-D00B-479A-9B51-E188043A6AEB}"/>
              </a:ext>
            </a:extLst>
          </p:cNvPr>
          <p:cNvSpPr txBox="1">
            <a:spLocks noChangeArrowheads="1"/>
          </p:cNvSpPr>
          <p:nvPr/>
        </p:nvSpPr>
        <p:spPr bwMode="auto">
          <a:xfrm>
            <a:off x="10128250" y="6400801"/>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14</a:t>
            </a:r>
          </a:p>
        </p:txBody>
      </p:sp>
      <p:sp>
        <p:nvSpPr>
          <p:cNvPr id="40964" name="TextBox 2">
            <a:extLst>
              <a:ext uri="{FF2B5EF4-FFF2-40B4-BE49-F238E27FC236}">
                <a16:creationId xmlns:a16="http://schemas.microsoft.com/office/drawing/2014/main" id="{5F1C4165-C066-C317-26B3-F85BD8BDFF19}"/>
              </a:ext>
            </a:extLst>
          </p:cNvPr>
          <p:cNvSpPr txBox="1">
            <a:spLocks noChangeArrowheads="1"/>
          </p:cNvSpPr>
          <p:nvPr/>
        </p:nvSpPr>
        <p:spPr bwMode="auto">
          <a:xfrm>
            <a:off x="1631950" y="938213"/>
            <a:ext cx="8496300" cy="5524500"/>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534988" indent="-174625">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360363" lvl="1" indent="0">
              <a:spcBef>
                <a:spcPct val="0"/>
              </a:spcBef>
              <a:spcAft>
                <a:spcPts val="1200"/>
              </a:spcAft>
              <a:buClr>
                <a:srgbClr val="000000"/>
              </a:buClr>
              <a:buNone/>
              <a:defRPr/>
            </a:pPr>
            <a:r>
              <a:rPr lang="en-CA" sz="2400" b="1" dirty="0">
                <a:solidFill>
                  <a:srgbClr val="629DD1">
                    <a:lumMod val="50000"/>
                  </a:srgbClr>
                </a:solidFill>
                <a:effectLst>
                  <a:outerShdw blurRad="38100" dist="38100" dir="2700000" algn="tl">
                    <a:srgbClr val="000000">
                      <a:alpha val="43137"/>
                    </a:srgbClr>
                  </a:outerShdw>
                </a:effectLst>
                <a:ea typeface="MS PGothic" pitchFamily="34" charset="-128"/>
              </a:rPr>
              <a:t>Takeaways from today’s presentation on </a:t>
            </a:r>
            <a:r>
              <a:rPr lang="en-CA" sz="2400" b="1" dirty="0" err="1">
                <a:solidFill>
                  <a:srgbClr val="629DD1">
                    <a:lumMod val="50000"/>
                  </a:srgbClr>
                </a:solidFill>
                <a:effectLst>
                  <a:outerShdw blurRad="38100" dist="38100" dir="2700000" algn="tl">
                    <a:srgbClr val="000000">
                      <a:alpha val="43137"/>
                    </a:srgbClr>
                  </a:outerShdw>
                </a:effectLst>
                <a:ea typeface="MS PGothic" pitchFamily="34" charset="-128"/>
              </a:rPr>
              <a:t>MaaS</a:t>
            </a:r>
            <a:endParaRPr lang="en-CA" sz="2400" b="1" dirty="0">
              <a:solidFill>
                <a:srgbClr val="629DD1">
                  <a:lumMod val="50000"/>
                </a:srgbClr>
              </a:solidFill>
              <a:effectLst>
                <a:outerShdw blurRad="38100" dist="38100" dir="2700000" algn="tl">
                  <a:srgbClr val="000000">
                    <a:alpha val="43137"/>
                  </a:srgbClr>
                </a:outerShdw>
              </a:effectLst>
              <a:ea typeface="MS PGothic" pitchFamily="34" charset="-128"/>
            </a:endParaRPr>
          </a:p>
          <a:p>
            <a:pPr marL="715963" lvl="1" indent="-173038">
              <a:spcBef>
                <a:spcPts val="1200"/>
              </a:spcBef>
              <a:spcAft>
                <a:spcPts val="1200"/>
              </a:spcAft>
              <a:buClr>
                <a:srgbClr val="000000"/>
              </a:buClr>
              <a:buFont typeface="Arial" panose="020B0604020202020204" pitchFamily="34" charset="0"/>
              <a:buChar char="•"/>
              <a:defRPr/>
            </a:pPr>
            <a:r>
              <a:rPr lang="en-CA" altLang="en-US" sz="1400" dirty="0">
                <a:solidFill>
                  <a:srgbClr val="000000"/>
                </a:solidFill>
                <a:cs typeface="Calibri" panose="020F0502020204030204" pitchFamily="34" charset="0"/>
              </a:rPr>
              <a:t>Materiel involved in sustainment activities is big business and its overall value has significant influence over the Government of Canada financials' statements.</a:t>
            </a:r>
          </a:p>
          <a:p>
            <a:pPr marL="712788" lvl="1" indent="-169863">
              <a:spcBef>
                <a:spcPct val="0"/>
              </a:spcBef>
              <a:spcAft>
                <a:spcPts val="1800"/>
              </a:spcAft>
              <a:buClr>
                <a:srgbClr val="000000"/>
              </a:buClr>
              <a:buFont typeface="Arial" panose="020B0604020202020204" pitchFamily="34" charset="0"/>
              <a:buChar char="•"/>
              <a:defRPr/>
            </a:pPr>
            <a:r>
              <a:rPr lang="en-CA" altLang="en-US" sz="1400" dirty="0">
                <a:solidFill>
                  <a:srgbClr val="000000"/>
                </a:solidFill>
                <a:cs typeface="Calibri" panose="020F0502020204030204" pitchFamily="34" charset="0"/>
              </a:rPr>
              <a:t>Materiel as a Service is a viable approach that is compliant with policy – </a:t>
            </a:r>
            <a:r>
              <a:rPr lang="en-CA" altLang="en-US" sz="1400" b="1" dirty="0">
                <a:solidFill>
                  <a:srgbClr val="000000"/>
                </a:solidFill>
                <a:cs typeface="Calibri" panose="020F0502020204030204" pitchFamily="34" charset="0"/>
              </a:rPr>
              <a:t>how the contract is structured from the outset </a:t>
            </a:r>
            <a:r>
              <a:rPr lang="en-CA" altLang="en-US" sz="1400" dirty="0">
                <a:solidFill>
                  <a:srgbClr val="000000"/>
                </a:solidFill>
                <a:cs typeface="Calibri" panose="020F0502020204030204" pitchFamily="34" charset="0"/>
              </a:rPr>
              <a:t>will determine the financial and materiel management obligations.</a:t>
            </a:r>
          </a:p>
          <a:p>
            <a:pPr marL="712788" lvl="1" indent="-169863">
              <a:spcBef>
                <a:spcPct val="0"/>
              </a:spcBef>
              <a:spcAft>
                <a:spcPts val="1800"/>
              </a:spcAft>
              <a:buClr>
                <a:srgbClr val="000000"/>
              </a:buClr>
              <a:buFont typeface="Arial" panose="020B0604020202020204" pitchFamily="34" charset="0"/>
              <a:buChar char="•"/>
              <a:defRPr/>
            </a:pPr>
            <a:r>
              <a:rPr lang="en-CA" altLang="en-US" sz="1400" dirty="0">
                <a:solidFill>
                  <a:srgbClr val="000000"/>
                </a:solidFill>
              </a:rPr>
              <a:t>Materiel owned by Canada must be reported into our system of record (DRMIS) - Materiel Management Module (See SAM Chapter 6.3), and possibly Asset Accounting Module for Tangible Capital Assets</a:t>
            </a:r>
          </a:p>
          <a:p>
            <a:pPr marL="712788" lvl="1" indent="-169863">
              <a:spcBef>
                <a:spcPct val="0"/>
              </a:spcBef>
              <a:spcAft>
                <a:spcPts val="1800"/>
              </a:spcAft>
              <a:buClr>
                <a:srgbClr val="000000"/>
              </a:buClr>
              <a:buFont typeface="Arial" panose="020B0604020202020204" pitchFamily="34" charset="0"/>
              <a:buChar char="•"/>
              <a:defRPr/>
            </a:pPr>
            <a:r>
              <a:rPr lang="en-CA" altLang="en-US" sz="1400" dirty="0">
                <a:solidFill>
                  <a:srgbClr val="000000"/>
                </a:solidFill>
                <a:cs typeface="Calibri" panose="020F0502020204030204" pitchFamily="34" charset="0"/>
              </a:rPr>
              <a:t>Obligations in the areas of controlled goods, financial accounting, export, human health - safety and the environment must be met</a:t>
            </a:r>
          </a:p>
          <a:p>
            <a:pPr marL="712788" lvl="1" indent="-169863">
              <a:spcBef>
                <a:spcPct val="0"/>
              </a:spcBef>
              <a:spcAft>
                <a:spcPts val="1800"/>
              </a:spcAft>
              <a:buClr>
                <a:srgbClr val="000000"/>
              </a:buClr>
              <a:buFont typeface="Arial" panose="020B0604020202020204" pitchFamily="34" charset="0"/>
              <a:buChar char="•"/>
              <a:defRPr/>
            </a:pPr>
            <a:r>
              <a:rPr lang="en-CA" altLang="en-US" sz="1400" dirty="0">
                <a:solidFill>
                  <a:srgbClr val="000000"/>
                </a:solidFill>
                <a:cs typeface="Calibri" panose="020F0502020204030204" pitchFamily="34" charset="0"/>
              </a:rPr>
              <a:t>There must be sufficient evidence documented on file to support FAA Section 34 approval of invoicing</a:t>
            </a:r>
          </a:p>
          <a:p>
            <a:pPr marL="712788" lvl="1" indent="-169863">
              <a:spcBef>
                <a:spcPct val="0"/>
              </a:spcBef>
              <a:spcAft>
                <a:spcPts val="1800"/>
              </a:spcAft>
              <a:buClr>
                <a:srgbClr val="000000"/>
              </a:buClr>
              <a:buFont typeface="Arial" panose="020B0604020202020204" pitchFamily="34" charset="0"/>
              <a:buChar char="•"/>
              <a:defRPr/>
            </a:pPr>
            <a:r>
              <a:rPr lang="en-CA" altLang="en-US" sz="1400" dirty="0">
                <a:solidFill>
                  <a:srgbClr val="000000"/>
                </a:solidFill>
                <a:cs typeface="Calibri" panose="020F0502020204030204" pitchFamily="34" charset="0"/>
              </a:rPr>
              <a:t>Financial reporting obligations may still exist for materiel not owned by Canada depending on the level of control (use and direction) Canada exercises over it </a:t>
            </a:r>
          </a:p>
          <a:p>
            <a:pPr marL="712788" lvl="1" indent="-169863">
              <a:spcBef>
                <a:spcPct val="0"/>
              </a:spcBef>
              <a:spcAft>
                <a:spcPts val="1800"/>
              </a:spcAft>
              <a:buClr>
                <a:srgbClr val="000000"/>
              </a:buClr>
              <a:buFont typeface="Arial" panose="020B0604020202020204" pitchFamily="34" charset="0"/>
              <a:buChar char="•"/>
              <a:defRPr/>
            </a:pPr>
            <a:r>
              <a:rPr lang="en-CA" altLang="en-US" sz="1400" dirty="0">
                <a:solidFill>
                  <a:srgbClr val="000000"/>
                </a:solidFill>
                <a:cs typeface="Calibri" panose="020F0502020204030204" pitchFamily="34" charset="0"/>
              </a:rPr>
              <a:t>The </a:t>
            </a:r>
            <a:r>
              <a:rPr lang="en-CA" altLang="en-US" sz="1400" b="1" dirty="0">
                <a:solidFill>
                  <a:srgbClr val="000000"/>
                </a:solidFill>
                <a:cs typeface="Calibri" panose="020F0502020204030204" pitchFamily="34" charset="0"/>
              </a:rPr>
              <a:t>Local comptroller must be engaged </a:t>
            </a:r>
            <a:r>
              <a:rPr lang="en-CA" altLang="en-US" sz="1400" dirty="0">
                <a:solidFill>
                  <a:srgbClr val="000000"/>
                </a:solidFill>
                <a:cs typeface="Calibri" panose="020F0502020204030204" pitchFamily="34" charset="0"/>
              </a:rPr>
              <a:t>prior to entering into contract to ensure the appropriate accounting treatment is applied/planned for (e.g. betterments, lease, vote usage, expense vs amortize) based on the intended contract deliverables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13D9AD42-7CBD-EE48-FFFA-138F0D271755}"/>
              </a:ext>
            </a:extLst>
          </p:cNvPr>
          <p:cNvSpPr txBox="1">
            <a:spLocks noChangeArrowheads="1"/>
          </p:cNvSpPr>
          <p:nvPr/>
        </p:nvSpPr>
        <p:spPr bwMode="auto">
          <a:xfrm>
            <a:off x="10128250" y="6400801"/>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15</a:t>
            </a:r>
          </a:p>
        </p:txBody>
      </p:sp>
      <p:sp>
        <p:nvSpPr>
          <p:cNvPr id="2" name="Title 2">
            <a:extLst>
              <a:ext uri="{FF2B5EF4-FFF2-40B4-BE49-F238E27FC236}">
                <a16:creationId xmlns:a16="http://schemas.microsoft.com/office/drawing/2014/main" id="{B86FF8C8-43A3-67E1-694F-145F1AB4D4F9}"/>
              </a:ext>
            </a:extLst>
          </p:cNvPr>
          <p:cNvSpPr txBox="1">
            <a:spLocks noChangeArrowheads="1"/>
          </p:cNvSpPr>
          <p:nvPr/>
        </p:nvSpPr>
        <p:spPr bwMode="auto">
          <a:xfrm>
            <a:off x="1524000" y="2824164"/>
            <a:ext cx="9144000" cy="1209675"/>
          </a:xfrm>
          <a:prstGeom prst="rect">
            <a:avLst/>
          </a:prstGeom>
          <a:noFill/>
          <a:ln>
            <a:noFill/>
          </a:ln>
        </p:spPr>
        <p:txBody>
          <a:bodyPr anchor="ctr">
            <a:normAutofit fontScale="97500"/>
          </a:bodyPr>
          <a:lstStyle>
            <a:lvl1pPr algn="l" rtl="0" eaLnBrk="0" fontAlgn="base" hangingPunct="0">
              <a:spcBef>
                <a:spcPct val="0"/>
              </a:spcBef>
              <a:spcAft>
                <a:spcPct val="0"/>
              </a:spcAft>
              <a:defRPr sz="3600" b="1" kern="1200">
                <a:solidFill>
                  <a:srgbClr val="20558A"/>
                </a:solidFill>
                <a:latin typeface="Arial" charset="0"/>
                <a:ea typeface="Arial" charset="0"/>
                <a:cs typeface="Arial" charset="0"/>
              </a:defRPr>
            </a:lvl1pPr>
            <a:lvl2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CA" altLang="en-US" dirty="0">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Discussion and exchange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a16="http://schemas.microsoft.com/office/drawing/2014/main" id="{CF0CCDB1-B8E7-0A0A-5195-87C66D097957}"/>
              </a:ext>
            </a:extLst>
          </p:cNvPr>
          <p:cNvSpPr txBox="1">
            <a:spLocks noChangeArrowheads="1"/>
          </p:cNvSpPr>
          <p:nvPr/>
        </p:nvSpPr>
        <p:spPr bwMode="auto">
          <a:xfrm>
            <a:off x="10128250" y="6400801"/>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16</a:t>
            </a:r>
          </a:p>
        </p:txBody>
      </p:sp>
      <p:sp>
        <p:nvSpPr>
          <p:cNvPr id="47107" name="Title 2">
            <a:extLst>
              <a:ext uri="{FF2B5EF4-FFF2-40B4-BE49-F238E27FC236}">
                <a16:creationId xmlns:a16="http://schemas.microsoft.com/office/drawing/2014/main" id="{DD85A3DA-B65F-3C34-C23C-B19382732C18}"/>
              </a:ext>
            </a:extLst>
          </p:cNvPr>
          <p:cNvSpPr txBox="1">
            <a:spLocks noChangeArrowheads="1"/>
          </p:cNvSpPr>
          <p:nvPr/>
        </p:nvSpPr>
        <p:spPr bwMode="auto">
          <a:xfrm>
            <a:off x="1055687" y="-20638"/>
            <a:ext cx="3095626" cy="56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fr-CA" altLang="en-US" sz="2000" b="1">
                <a:solidFill>
                  <a:srgbClr val="FFFFFF"/>
                </a:solidFill>
              </a:rPr>
              <a:t>BACKUP SLIDE</a:t>
            </a:r>
          </a:p>
        </p:txBody>
      </p:sp>
      <p:sp>
        <p:nvSpPr>
          <p:cNvPr id="4" name="TextBox 2">
            <a:extLst>
              <a:ext uri="{FF2B5EF4-FFF2-40B4-BE49-F238E27FC236}">
                <a16:creationId xmlns:a16="http://schemas.microsoft.com/office/drawing/2014/main" id="{93AEF079-26CB-83BD-000B-69B50E585A44}"/>
              </a:ext>
            </a:extLst>
          </p:cNvPr>
          <p:cNvSpPr txBox="1">
            <a:spLocks noChangeArrowheads="1"/>
          </p:cNvSpPr>
          <p:nvPr/>
        </p:nvSpPr>
        <p:spPr bwMode="auto">
          <a:xfrm>
            <a:off x="1919289" y="982664"/>
            <a:ext cx="8353425" cy="5348287"/>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534988" indent="-174625">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lvl="1" indent="0">
              <a:spcBef>
                <a:spcPct val="0"/>
              </a:spcBef>
              <a:spcAft>
                <a:spcPts val="1200"/>
              </a:spcAft>
              <a:buClr>
                <a:srgbClr val="000000"/>
              </a:buClr>
              <a:buNone/>
              <a:defRPr/>
            </a:pPr>
            <a:r>
              <a:rPr lang="en-CA" sz="2400" b="1" dirty="0">
                <a:solidFill>
                  <a:srgbClr val="629DD1">
                    <a:lumMod val="50000"/>
                  </a:srgbClr>
                </a:solidFill>
                <a:effectLst>
                  <a:outerShdw blurRad="38100" dist="38100" dir="2700000" algn="tl">
                    <a:srgbClr val="000000">
                      <a:alpha val="43137"/>
                    </a:srgbClr>
                  </a:outerShdw>
                </a:effectLst>
                <a:ea typeface="MS PGothic" pitchFamily="34" charset="-128"/>
              </a:rPr>
              <a:t>Capital Leases*</a:t>
            </a:r>
            <a:endParaRPr lang="en-CA" altLang="en-US" sz="2400" dirty="0">
              <a:solidFill>
                <a:srgbClr val="000000"/>
              </a:solidFill>
            </a:endParaRPr>
          </a:p>
          <a:p>
            <a:pPr>
              <a:spcBef>
                <a:spcPts val="300"/>
              </a:spcBef>
              <a:spcAft>
                <a:spcPts val="900"/>
              </a:spcAft>
              <a:defRPr/>
            </a:pPr>
            <a:r>
              <a:rPr lang="en-CA" sz="1400" dirty="0">
                <a:solidFill>
                  <a:srgbClr val="000000"/>
                </a:solidFill>
                <a:ea typeface="Times" panose="02020603050405020304" pitchFamily="18" charset="0"/>
              </a:rPr>
              <a:t>When </a:t>
            </a:r>
            <a:r>
              <a:rPr lang="en-US" sz="1400" dirty="0">
                <a:solidFill>
                  <a:srgbClr val="000000"/>
                </a:solidFill>
                <a:ea typeface="Times" panose="02020603050405020304" pitchFamily="18" charset="0"/>
              </a:rPr>
              <a:t>contractual agreements are structured so that a contractor retains the legal title to all assets (including equipment and spare parts) and the Department has use and direction over the assets, and </a:t>
            </a:r>
            <a:r>
              <a:rPr lang="en-US" sz="1400" b="1" u="sng" dirty="0">
                <a:solidFill>
                  <a:srgbClr val="000000"/>
                </a:solidFill>
                <a:ea typeface="Times" panose="02020603050405020304" pitchFamily="18" charset="0"/>
              </a:rPr>
              <a:t>any one</a:t>
            </a:r>
            <a:r>
              <a:rPr lang="en-US" sz="1400" dirty="0">
                <a:solidFill>
                  <a:srgbClr val="000000"/>
                </a:solidFill>
                <a:ea typeface="Times" panose="02020603050405020304" pitchFamily="18" charset="0"/>
              </a:rPr>
              <a:t> of the Capital Lease criteria are met, the Department is required to record and report the acquisition of assets as a capital lease, even if the Department is not the owner of these items.  </a:t>
            </a:r>
            <a:r>
              <a:rPr lang="en-US" sz="1400" dirty="0">
                <a:solidFill>
                  <a:srgbClr val="FF0000"/>
                </a:solidFill>
                <a:ea typeface="Times" panose="02020603050405020304" pitchFamily="18" charset="0"/>
              </a:rPr>
              <a:t>An analysis of the agreement, by financial accounting/comptroller staff, is required</a:t>
            </a:r>
            <a:r>
              <a:rPr lang="en-US" sz="1400" dirty="0">
                <a:solidFill>
                  <a:srgbClr val="000000"/>
                </a:solidFill>
                <a:ea typeface="Times" panose="02020603050405020304" pitchFamily="18" charset="0"/>
              </a:rPr>
              <a:t> to determine if any of the capital lease criteria are met:</a:t>
            </a:r>
            <a:endParaRPr lang="en-CA" sz="1400" dirty="0">
              <a:solidFill>
                <a:srgbClr val="000000"/>
              </a:solidFill>
              <a:ea typeface="Times" panose="02020603050405020304" pitchFamily="18" charset="0"/>
            </a:endParaRPr>
          </a:p>
          <a:p>
            <a:pPr marL="542925" indent="-180975">
              <a:spcBef>
                <a:spcPts val="325"/>
              </a:spcBef>
              <a:spcAft>
                <a:spcPts val="325"/>
              </a:spcAft>
              <a:buFont typeface="Arial" panose="020B0604020202020204" pitchFamily="34" charset="0"/>
              <a:buChar char="─"/>
              <a:defRPr/>
            </a:pPr>
            <a:r>
              <a:rPr lang="en-CA" sz="1400" dirty="0">
                <a:solidFill>
                  <a:srgbClr val="000000"/>
                </a:solidFill>
                <a:ea typeface="Times New Roman" panose="02020603050405020304" pitchFamily="18" charset="0"/>
              </a:rPr>
              <a:t>There is a provision whereby reasonable assurance exists that the Department will obtain ownership of the leased assets. This provision would be present when the terms of the lease would result in ownership being transferred to the Department by the end of the lease term; or</a:t>
            </a:r>
          </a:p>
          <a:p>
            <a:pPr marL="542925" indent="-180975">
              <a:spcBef>
                <a:spcPts val="325"/>
              </a:spcBef>
              <a:spcAft>
                <a:spcPts val="325"/>
              </a:spcAft>
              <a:buFont typeface="Arial" panose="020B0604020202020204" pitchFamily="34" charset="0"/>
              <a:buChar char="─"/>
              <a:defRPr/>
            </a:pPr>
            <a:r>
              <a:rPr lang="en-CA" sz="1400" dirty="0">
                <a:solidFill>
                  <a:srgbClr val="000000"/>
                </a:solidFill>
                <a:ea typeface="Times New Roman" panose="02020603050405020304" pitchFamily="18" charset="0"/>
              </a:rPr>
              <a:t>A bargain purchase option exists, which is a provision allowing the Department, at its option, to purchase the leased assets for a price that is sufficiently lower than the expected fair value of the assets at the date the option becomes exercisable, to the point that at the inception of the lease, it can be reasonably assured that the option will be exercised; or</a:t>
            </a:r>
          </a:p>
          <a:p>
            <a:pPr marL="542925" indent="-180975">
              <a:spcBef>
                <a:spcPts val="325"/>
              </a:spcBef>
              <a:spcAft>
                <a:spcPts val="325"/>
              </a:spcAft>
              <a:buFont typeface="Arial" panose="020B0604020202020204" pitchFamily="34" charset="0"/>
              <a:buChar char="─"/>
              <a:defRPr/>
            </a:pPr>
            <a:r>
              <a:rPr lang="en-CA" sz="1400" dirty="0">
                <a:solidFill>
                  <a:srgbClr val="000000"/>
                </a:solidFill>
                <a:ea typeface="Times New Roman" panose="02020603050405020304" pitchFamily="18" charset="0"/>
              </a:rPr>
              <a:t>The lease term is of such a duration that the Department will receive substantially all the economic benefits expected to be derived from the use of the leased asset over its life span. This occurs when the lease term is equal to a major portion (75 % or more) of the economic life of the leased assets; or</a:t>
            </a:r>
          </a:p>
          <a:p>
            <a:pPr marL="542925" indent="-180975">
              <a:spcBef>
                <a:spcPts val="325"/>
              </a:spcBef>
              <a:spcAft>
                <a:spcPts val="325"/>
              </a:spcAft>
              <a:buFont typeface="Arial" panose="020B0604020202020204" pitchFamily="34" charset="0"/>
              <a:buChar char="─"/>
              <a:defRPr/>
            </a:pPr>
            <a:r>
              <a:rPr lang="en-CA" sz="1400" dirty="0">
                <a:solidFill>
                  <a:srgbClr val="000000"/>
                </a:solidFill>
                <a:ea typeface="Times New Roman" panose="02020603050405020304" pitchFamily="18" charset="0"/>
              </a:rPr>
              <a:t>The present value of the minimum lease payments excluding executory costs (e.g., insurance, maintenance costs and taxes) is equal to at least 90% of the fair value of the leased assets at the inception of the agreement (e.g., purchase price).</a:t>
            </a:r>
          </a:p>
        </p:txBody>
      </p:sp>
      <p:sp>
        <p:nvSpPr>
          <p:cNvPr id="47109" name="TextBox 1">
            <a:extLst>
              <a:ext uri="{FF2B5EF4-FFF2-40B4-BE49-F238E27FC236}">
                <a16:creationId xmlns:a16="http://schemas.microsoft.com/office/drawing/2014/main" id="{5310754C-F71E-B05A-7A23-6C6DC1EC9F1D}"/>
              </a:ext>
            </a:extLst>
          </p:cNvPr>
          <p:cNvSpPr txBox="1">
            <a:spLocks noChangeArrowheads="1"/>
          </p:cNvSpPr>
          <p:nvPr/>
        </p:nvSpPr>
        <p:spPr bwMode="auto">
          <a:xfrm>
            <a:off x="1524000" y="6597651"/>
            <a:ext cx="8567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en-US" sz="1200" b="1">
                <a:solidFill>
                  <a:srgbClr val="000000"/>
                </a:solidFill>
              </a:rPr>
              <a:t>*</a:t>
            </a:r>
            <a:r>
              <a:rPr lang="en-CA" altLang="en-US" sz="1200">
                <a:solidFill>
                  <a:srgbClr val="000000"/>
                </a:solidFill>
              </a:rPr>
              <a:t> Source: extract from National Defence’s Finance Group Communiqué –Directorate Financial Accounting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350F8C3-B4F3-5EEA-03F1-0A98AC6C2DCF}"/>
              </a:ext>
            </a:extLst>
          </p:cNvPr>
          <p:cNvGrpSpPr/>
          <p:nvPr/>
        </p:nvGrpSpPr>
        <p:grpSpPr>
          <a:xfrm>
            <a:off x="1188975" y="2382067"/>
            <a:ext cx="9814055" cy="2093869"/>
            <a:chOff x="891730" y="1712103"/>
            <a:chExt cx="7360541" cy="1570402"/>
          </a:xfrm>
        </p:grpSpPr>
        <p:pic>
          <p:nvPicPr>
            <p:cNvPr id="3" name="Picture 2">
              <a:extLst>
                <a:ext uri="{FF2B5EF4-FFF2-40B4-BE49-F238E27FC236}">
                  <a16:creationId xmlns:a16="http://schemas.microsoft.com/office/drawing/2014/main" id="{932257B1-9D7A-CD74-C1A6-22EC260DA79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1730" y="1982181"/>
              <a:ext cx="7360541" cy="1300324"/>
            </a:xfrm>
            <a:prstGeom prst="rect">
              <a:avLst/>
            </a:prstGeom>
          </p:spPr>
        </p:pic>
        <p:sp>
          <p:nvSpPr>
            <p:cNvPr id="4" name="TextBox 3">
              <a:extLst>
                <a:ext uri="{FF2B5EF4-FFF2-40B4-BE49-F238E27FC236}">
                  <a16:creationId xmlns:a16="http://schemas.microsoft.com/office/drawing/2014/main" id="{8FB54F23-4BF1-6B1B-894B-3454F16F243C}"/>
                </a:ext>
              </a:extLst>
            </p:cNvPr>
            <p:cNvSpPr txBox="1"/>
            <p:nvPr/>
          </p:nvSpPr>
          <p:spPr>
            <a:xfrm>
              <a:off x="954288" y="1712103"/>
              <a:ext cx="928688" cy="242374"/>
            </a:xfrm>
            <a:prstGeom prst="rect">
              <a:avLst/>
            </a:prstGeom>
            <a:noFill/>
          </p:spPr>
          <p:txBody>
            <a:bodyPr wrap="square" rtlCol="0">
              <a:spAutoFit/>
            </a:bodyPr>
            <a:lstStyle/>
            <a:p>
              <a:pPr algn="ctr"/>
              <a:r>
                <a:rPr lang="en-CA" sz="1500" b="1" dirty="0">
                  <a:latin typeface="Arial" panose="020B0604020202020204" pitchFamily="34" charset="0"/>
                  <a:cs typeface="Arial" panose="020B0604020202020204" pitchFamily="34" charset="0"/>
                </a:rPr>
                <a:t>Initiation</a:t>
              </a:r>
            </a:p>
          </p:txBody>
        </p:sp>
        <p:sp>
          <p:nvSpPr>
            <p:cNvPr id="5" name="TextBox 4">
              <a:extLst>
                <a:ext uri="{FF2B5EF4-FFF2-40B4-BE49-F238E27FC236}">
                  <a16:creationId xmlns:a16="http://schemas.microsoft.com/office/drawing/2014/main" id="{B858C4CD-E63E-B783-31B2-8BD92D9351B7}"/>
                </a:ext>
              </a:extLst>
            </p:cNvPr>
            <p:cNvSpPr txBox="1"/>
            <p:nvPr/>
          </p:nvSpPr>
          <p:spPr>
            <a:xfrm>
              <a:off x="2058591" y="1712103"/>
              <a:ext cx="1159670" cy="242374"/>
            </a:xfrm>
            <a:prstGeom prst="rect">
              <a:avLst/>
            </a:prstGeom>
            <a:noFill/>
          </p:spPr>
          <p:txBody>
            <a:bodyPr wrap="square" rtlCol="0">
              <a:spAutoFit/>
            </a:bodyPr>
            <a:lstStyle/>
            <a:p>
              <a:pPr algn="ctr"/>
              <a:r>
                <a:rPr lang="en-CA" sz="1500" b="1" dirty="0">
                  <a:latin typeface="Arial" panose="020B0604020202020204" pitchFamily="34" charset="0"/>
                  <a:cs typeface="Arial" panose="020B0604020202020204" pitchFamily="34" charset="0"/>
                </a:rPr>
                <a:t>Requirements</a:t>
              </a:r>
            </a:p>
          </p:txBody>
        </p:sp>
        <p:sp>
          <p:nvSpPr>
            <p:cNvPr id="7" name="TextBox 6">
              <a:extLst>
                <a:ext uri="{FF2B5EF4-FFF2-40B4-BE49-F238E27FC236}">
                  <a16:creationId xmlns:a16="http://schemas.microsoft.com/office/drawing/2014/main" id="{A678A01B-BEAF-19F0-75CC-8D465AFF885E}"/>
                </a:ext>
              </a:extLst>
            </p:cNvPr>
            <p:cNvSpPr txBox="1"/>
            <p:nvPr/>
          </p:nvSpPr>
          <p:spPr>
            <a:xfrm>
              <a:off x="3254664" y="1712103"/>
              <a:ext cx="1159670" cy="242374"/>
            </a:xfrm>
            <a:prstGeom prst="rect">
              <a:avLst/>
            </a:prstGeom>
            <a:noFill/>
          </p:spPr>
          <p:txBody>
            <a:bodyPr wrap="square" rtlCol="0">
              <a:spAutoFit/>
            </a:bodyPr>
            <a:lstStyle/>
            <a:p>
              <a:pPr algn="ctr"/>
              <a:r>
                <a:rPr lang="en-CA" sz="1500" b="1" dirty="0">
                  <a:latin typeface="Arial" panose="020B0604020202020204" pitchFamily="34" charset="0"/>
                  <a:cs typeface="Arial" panose="020B0604020202020204" pitchFamily="34" charset="0"/>
                </a:rPr>
                <a:t>Gap Analysis</a:t>
              </a:r>
            </a:p>
          </p:txBody>
        </p:sp>
        <p:sp>
          <p:nvSpPr>
            <p:cNvPr id="8" name="TextBox 7">
              <a:extLst>
                <a:ext uri="{FF2B5EF4-FFF2-40B4-BE49-F238E27FC236}">
                  <a16:creationId xmlns:a16="http://schemas.microsoft.com/office/drawing/2014/main" id="{8624A88D-6DC3-1FF6-7E09-7243CF84695A}"/>
                </a:ext>
              </a:extLst>
            </p:cNvPr>
            <p:cNvSpPr txBox="1"/>
            <p:nvPr/>
          </p:nvSpPr>
          <p:spPr>
            <a:xfrm>
              <a:off x="4539233" y="1712103"/>
              <a:ext cx="1041822" cy="242374"/>
            </a:xfrm>
            <a:prstGeom prst="rect">
              <a:avLst/>
            </a:prstGeom>
            <a:noFill/>
          </p:spPr>
          <p:txBody>
            <a:bodyPr wrap="square" rtlCol="0">
              <a:spAutoFit/>
            </a:bodyPr>
            <a:lstStyle/>
            <a:p>
              <a:pPr algn="ctr"/>
              <a:r>
                <a:rPr lang="en-CA" sz="1500" b="1" dirty="0">
                  <a:latin typeface="Arial" panose="020B0604020202020204" pitchFamily="34" charset="0"/>
                  <a:cs typeface="Arial" panose="020B0604020202020204" pitchFamily="34" charset="0"/>
                </a:rPr>
                <a:t>Strategy</a:t>
              </a:r>
            </a:p>
          </p:txBody>
        </p:sp>
        <p:sp>
          <p:nvSpPr>
            <p:cNvPr id="9" name="TextBox 8">
              <a:extLst>
                <a:ext uri="{FF2B5EF4-FFF2-40B4-BE49-F238E27FC236}">
                  <a16:creationId xmlns:a16="http://schemas.microsoft.com/office/drawing/2014/main" id="{29FAE1D1-40B3-FBA5-0486-04DD13DB10FB}"/>
                </a:ext>
              </a:extLst>
            </p:cNvPr>
            <p:cNvSpPr txBox="1"/>
            <p:nvPr/>
          </p:nvSpPr>
          <p:spPr>
            <a:xfrm>
              <a:off x="6913387" y="1712103"/>
              <a:ext cx="1258442" cy="242374"/>
            </a:xfrm>
            <a:prstGeom prst="rect">
              <a:avLst/>
            </a:prstGeom>
            <a:noFill/>
          </p:spPr>
          <p:txBody>
            <a:bodyPr wrap="square" rtlCol="0">
              <a:spAutoFit/>
            </a:bodyPr>
            <a:lstStyle/>
            <a:p>
              <a:pPr algn="ctr"/>
              <a:r>
                <a:rPr lang="en-CA" sz="1500" b="1" dirty="0">
                  <a:latin typeface="Arial" panose="020B0604020202020204" pitchFamily="34" charset="0"/>
                  <a:cs typeface="Arial" panose="020B0604020202020204" pitchFamily="34" charset="0"/>
                </a:rPr>
                <a:t>Details</a:t>
              </a:r>
            </a:p>
          </p:txBody>
        </p:sp>
        <p:sp>
          <p:nvSpPr>
            <p:cNvPr id="10" name="TextBox 9">
              <a:extLst>
                <a:ext uri="{FF2B5EF4-FFF2-40B4-BE49-F238E27FC236}">
                  <a16:creationId xmlns:a16="http://schemas.microsoft.com/office/drawing/2014/main" id="{0A29079D-FD2C-9A8D-757E-DDB341B969C5}"/>
                </a:ext>
              </a:extLst>
            </p:cNvPr>
            <p:cNvSpPr txBox="1"/>
            <p:nvPr/>
          </p:nvSpPr>
          <p:spPr>
            <a:xfrm>
              <a:off x="5724778" y="1712103"/>
              <a:ext cx="1197721" cy="242374"/>
            </a:xfrm>
            <a:prstGeom prst="rect">
              <a:avLst/>
            </a:prstGeom>
            <a:noFill/>
          </p:spPr>
          <p:txBody>
            <a:bodyPr wrap="square" rtlCol="0">
              <a:spAutoFit/>
            </a:bodyPr>
            <a:lstStyle/>
            <a:p>
              <a:pPr algn="ctr"/>
              <a:r>
                <a:rPr lang="en-CA" sz="1500" b="1" dirty="0">
                  <a:latin typeface="Arial" panose="020B0604020202020204" pitchFamily="34" charset="0"/>
                  <a:cs typeface="Arial" panose="020B0604020202020204" pitchFamily="34" charset="0"/>
                </a:rPr>
                <a:t>Framework</a:t>
              </a:r>
            </a:p>
          </p:txBody>
        </p:sp>
      </p:grpSp>
    </p:spTree>
    <p:extLst>
      <p:ext uri="{BB962C8B-B14F-4D97-AF65-F5344CB8AC3E}">
        <p14:creationId xmlns:p14="http://schemas.microsoft.com/office/powerpoint/2010/main" val="233333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B2078-EEA4-782D-BC50-C85EAE9AC846}"/>
              </a:ext>
            </a:extLst>
          </p:cNvPr>
          <p:cNvSpPr>
            <a:spLocks noGrp="1"/>
          </p:cNvSpPr>
          <p:nvPr>
            <p:ph type="body" sz="quarter" idx="11"/>
          </p:nvPr>
        </p:nvSpPr>
        <p:spPr/>
        <p:txBody>
          <a:bodyPr/>
          <a:lstStyle/>
          <a:p>
            <a:r>
              <a:rPr lang="en-CA"/>
              <a:t>Sustainment Seminar – 14 Dec 2023</a:t>
            </a:r>
            <a:endParaRPr lang="en-CA" dirty="0"/>
          </a:p>
        </p:txBody>
      </p:sp>
      <p:sp>
        <p:nvSpPr>
          <p:cNvPr id="3" name="Text Placeholder 2">
            <a:extLst>
              <a:ext uri="{FF2B5EF4-FFF2-40B4-BE49-F238E27FC236}">
                <a16:creationId xmlns:a16="http://schemas.microsoft.com/office/drawing/2014/main" id="{00D9B74A-E4CB-3315-D0C8-19A8F025C8AD}"/>
              </a:ext>
            </a:extLst>
          </p:cNvPr>
          <p:cNvSpPr>
            <a:spLocks noGrp="1"/>
          </p:cNvSpPr>
          <p:nvPr>
            <p:ph type="body" sz="quarter" idx="12"/>
          </p:nvPr>
        </p:nvSpPr>
        <p:spPr/>
        <p:txBody>
          <a:bodyPr/>
          <a:lstStyle/>
          <a:p>
            <a:r>
              <a:rPr lang="en-CA" dirty="0"/>
              <a:t>Pricing Approach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D750480-43A5-F002-F892-BCFA19FE196A}"/>
              </a:ext>
            </a:extLst>
          </p:cNvPr>
          <p:cNvSpPr>
            <a:spLocks noGrp="1"/>
          </p:cNvSpPr>
          <p:nvPr>
            <p:ph type="title"/>
          </p:nvPr>
        </p:nvSpPr>
        <p:spPr/>
        <p:txBody>
          <a:bodyPr>
            <a:normAutofit/>
          </a:bodyPr>
          <a:lstStyle/>
          <a:p>
            <a:r>
              <a:rPr lang="en-CA" dirty="0"/>
              <a:t>Outline</a:t>
            </a:r>
          </a:p>
        </p:txBody>
      </p:sp>
      <p:sp>
        <p:nvSpPr>
          <p:cNvPr id="9" name="Content Placeholder 8">
            <a:extLst>
              <a:ext uri="{FF2B5EF4-FFF2-40B4-BE49-F238E27FC236}">
                <a16:creationId xmlns:a16="http://schemas.microsoft.com/office/drawing/2014/main" id="{7477DB1A-61EF-DEE3-419A-1A29FB825865}"/>
              </a:ext>
            </a:extLst>
          </p:cNvPr>
          <p:cNvSpPr>
            <a:spLocks noGrp="1"/>
          </p:cNvSpPr>
          <p:nvPr>
            <p:ph sz="half" idx="1"/>
          </p:nvPr>
        </p:nvSpPr>
        <p:spPr/>
        <p:txBody>
          <a:bodyPr>
            <a:normAutofit/>
          </a:bodyPr>
          <a:lstStyle/>
          <a:p>
            <a:r>
              <a:rPr lang="en-CA" altLang="en-US" sz="2400" dirty="0"/>
              <a:t>SBCA process and context of the Pricing Approach Option Analysis (OA)</a:t>
            </a:r>
          </a:p>
          <a:p>
            <a:r>
              <a:rPr lang="en-CA" altLang="en-US" sz="2400" dirty="0"/>
              <a:t>Purpose  </a:t>
            </a:r>
          </a:p>
          <a:p>
            <a:r>
              <a:rPr lang="en-CA" altLang="en-US" sz="2400" dirty="0"/>
              <a:t>Cost Baseline </a:t>
            </a:r>
          </a:p>
          <a:p>
            <a:r>
              <a:rPr lang="en-CA" altLang="en-US" sz="2400" dirty="0"/>
              <a:t>Basis of Payment types</a:t>
            </a:r>
          </a:p>
          <a:p>
            <a:r>
              <a:rPr lang="en-CA" altLang="en-US" sz="2400" dirty="0"/>
              <a:t>Contract and Value for Money phases </a:t>
            </a:r>
          </a:p>
          <a:p>
            <a:r>
              <a:rPr lang="en-CA" altLang="en-US" sz="2400" dirty="0"/>
              <a:t>Categories of work </a:t>
            </a:r>
          </a:p>
          <a:p>
            <a:r>
              <a:rPr lang="en-CA" sz="2400" dirty="0"/>
              <a:t>Example Output of the Pricing Approach OA</a:t>
            </a:r>
          </a:p>
        </p:txBody>
      </p:sp>
      <p:pic>
        <p:nvPicPr>
          <p:cNvPr id="2" name="Picture 2" descr="A group of people in chairs and a whiteboard&#10;&#10;Description automatically generated">
            <a:extLst>
              <a:ext uri="{FF2B5EF4-FFF2-40B4-BE49-F238E27FC236}">
                <a16:creationId xmlns:a16="http://schemas.microsoft.com/office/drawing/2014/main" id="{0394D3CD-2A8F-46BE-FFB6-82C13FC56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01" y="2413000"/>
            <a:ext cx="3912849" cy="269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132877A-B81B-A0AE-502F-F6A284940233}"/>
              </a:ext>
            </a:extLst>
          </p:cNvPr>
          <p:cNvSpPr txBox="1"/>
          <p:nvPr/>
        </p:nvSpPr>
        <p:spPr>
          <a:xfrm>
            <a:off x="575387" y="6250532"/>
            <a:ext cx="373226" cy="369332"/>
          </a:xfrm>
          <a:prstGeom prst="rect">
            <a:avLst/>
          </a:prstGeom>
          <a:noFill/>
        </p:spPr>
        <p:txBody>
          <a:bodyPr wrap="square" rtlCol="0">
            <a:spAutoFit/>
          </a:bodyPr>
          <a:lstStyle/>
          <a:p>
            <a:pPr algn="ctr"/>
            <a:r>
              <a:rPr lang="en-CA" dirty="0"/>
              <a:t>2</a:t>
            </a:r>
          </a:p>
        </p:txBody>
      </p:sp>
    </p:spTree>
    <p:extLst>
      <p:ext uri="{BB962C8B-B14F-4D97-AF65-F5344CB8AC3E}">
        <p14:creationId xmlns:p14="http://schemas.microsoft.com/office/powerpoint/2010/main" val="1411542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4B98-8672-FD81-B60C-FA27A073B1B7}"/>
              </a:ext>
            </a:extLst>
          </p:cNvPr>
          <p:cNvSpPr>
            <a:spLocks noGrp="1"/>
          </p:cNvSpPr>
          <p:nvPr>
            <p:ph type="title"/>
          </p:nvPr>
        </p:nvSpPr>
        <p:spPr/>
        <p:txBody>
          <a:bodyPr/>
          <a:lstStyle/>
          <a:p>
            <a:r>
              <a:rPr lang="en-CA" dirty="0"/>
              <a:t>SBCA Process and Context (SBCA Guide)</a:t>
            </a:r>
          </a:p>
        </p:txBody>
      </p:sp>
      <p:pic>
        <p:nvPicPr>
          <p:cNvPr id="4" name="Picture 3">
            <a:extLst>
              <a:ext uri="{FF2B5EF4-FFF2-40B4-BE49-F238E27FC236}">
                <a16:creationId xmlns:a16="http://schemas.microsoft.com/office/drawing/2014/main" id="{6F3D18E3-CF4A-1D37-A13E-7EECD167C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2108200"/>
            <a:ext cx="6275917" cy="384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9823B3BD-0345-9CF6-D1AF-5D87AC51B4EF}"/>
              </a:ext>
            </a:extLst>
          </p:cNvPr>
          <p:cNvSpPr txBox="1">
            <a:spLocks/>
          </p:cNvSpPr>
          <p:nvPr/>
        </p:nvSpPr>
        <p:spPr bwMode="auto">
          <a:xfrm>
            <a:off x="7358502" y="7939619"/>
            <a:ext cx="949415" cy="122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9pPr>
          </a:lstStyle>
          <a:p>
            <a:pPr defTabSz="1219170"/>
            <a:endParaRPr lang="en-CA" altLang="en-US" sz="2400" dirty="0">
              <a:solidFill>
                <a:prstClr val="black"/>
              </a:solidFill>
            </a:endParaRPr>
          </a:p>
        </p:txBody>
      </p:sp>
      <p:sp>
        <p:nvSpPr>
          <p:cNvPr id="6" name="Oval 5">
            <a:extLst>
              <a:ext uri="{FF2B5EF4-FFF2-40B4-BE49-F238E27FC236}">
                <a16:creationId xmlns:a16="http://schemas.microsoft.com/office/drawing/2014/main" id="{622FF719-7119-48F6-FAE9-E77A6FA0D559}"/>
              </a:ext>
            </a:extLst>
          </p:cNvPr>
          <p:cNvSpPr/>
          <p:nvPr/>
        </p:nvSpPr>
        <p:spPr>
          <a:xfrm>
            <a:off x="5264423" y="3530600"/>
            <a:ext cx="879180" cy="2548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CA" sz="2400">
              <a:solidFill>
                <a:prstClr val="white"/>
              </a:solidFill>
              <a:latin typeface="Arial"/>
            </a:endParaRPr>
          </a:p>
        </p:txBody>
      </p:sp>
      <p:cxnSp>
        <p:nvCxnSpPr>
          <p:cNvPr id="7" name="Straight Arrow Connector 6">
            <a:extLst>
              <a:ext uri="{FF2B5EF4-FFF2-40B4-BE49-F238E27FC236}">
                <a16:creationId xmlns:a16="http://schemas.microsoft.com/office/drawing/2014/main" id="{EDC5FB4D-FAAF-AEF5-5CAD-05EDACB55F13}"/>
              </a:ext>
            </a:extLst>
          </p:cNvPr>
          <p:cNvCxnSpPr>
            <a:cxnSpLocks/>
          </p:cNvCxnSpPr>
          <p:nvPr/>
        </p:nvCxnSpPr>
        <p:spPr>
          <a:xfrm flipH="1">
            <a:off x="6143603" y="1924154"/>
            <a:ext cx="2930463" cy="17255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033A8F7-2F00-B90D-1AEE-163245D9D4BF}"/>
              </a:ext>
            </a:extLst>
          </p:cNvPr>
          <p:cNvSpPr txBox="1">
            <a:spLocks noChangeArrowheads="1"/>
          </p:cNvSpPr>
          <p:nvPr/>
        </p:nvSpPr>
        <p:spPr bwMode="auto">
          <a:xfrm>
            <a:off x="7358501" y="1482698"/>
            <a:ext cx="425811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a:r>
              <a:rPr lang="en-US" altLang="en-US" sz="2133" b="1" dirty="0">
                <a:solidFill>
                  <a:srgbClr val="FF0000"/>
                </a:solidFill>
              </a:rPr>
              <a:t>Pricing Approach Option Analysis</a:t>
            </a:r>
            <a:endParaRPr lang="en-CA" altLang="en-US" sz="2133" b="1" dirty="0">
              <a:solidFill>
                <a:srgbClr val="FF0000"/>
              </a:solidFill>
            </a:endParaRPr>
          </a:p>
        </p:txBody>
      </p:sp>
      <p:sp>
        <p:nvSpPr>
          <p:cNvPr id="3" name="TextBox 2">
            <a:extLst>
              <a:ext uri="{FF2B5EF4-FFF2-40B4-BE49-F238E27FC236}">
                <a16:creationId xmlns:a16="http://schemas.microsoft.com/office/drawing/2014/main" id="{86EF2F22-53C8-4851-F38E-938A685A0EB0}"/>
              </a:ext>
            </a:extLst>
          </p:cNvPr>
          <p:cNvSpPr txBox="1"/>
          <p:nvPr/>
        </p:nvSpPr>
        <p:spPr>
          <a:xfrm>
            <a:off x="575387" y="6250532"/>
            <a:ext cx="373226" cy="369332"/>
          </a:xfrm>
          <a:prstGeom prst="rect">
            <a:avLst/>
          </a:prstGeom>
          <a:noFill/>
        </p:spPr>
        <p:txBody>
          <a:bodyPr wrap="square" rtlCol="0">
            <a:spAutoFit/>
          </a:bodyPr>
          <a:lstStyle/>
          <a:p>
            <a:pPr algn="ctr"/>
            <a:r>
              <a:rPr lang="en-CA" dirty="0"/>
              <a:t>3</a:t>
            </a:r>
          </a:p>
        </p:txBody>
      </p:sp>
    </p:spTree>
    <p:extLst>
      <p:ext uri="{BB962C8B-B14F-4D97-AF65-F5344CB8AC3E}">
        <p14:creationId xmlns:p14="http://schemas.microsoft.com/office/powerpoint/2010/main" val="148103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nvPr>
        </p:nvSpPr>
        <p:spPr/>
        <p:txBody>
          <a:bodyPr/>
          <a:lstStyle/>
          <a:p>
            <a:r>
              <a:rPr lang="en-CA" altLang="en-US" dirty="0"/>
              <a:t>Purpose </a:t>
            </a:r>
            <a:endParaRPr lang="en-CA" dirty="0"/>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nvPr>
        </p:nvSpPr>
        <p:spPr/>
        <p:txBody>
          <a:bodyPr>
            <a:normAutofit/>
          </a:bodyPr>
          <a:lstStyle/>
          <a:p>
            <a:r>
              <a:rPr lang="en-CA" altLang="en-US" dirty="0"/>
              <a:t>The purpose of the Pricing Approach OA is to undertake a preliminary design of a tool to help fulfill the value for money requirements: the Basis of Payment (</a:t>
            </a:r>
            <a:r>
              <a:rPr lang="en-CA" altLang="en-US" dirty="0" err="1"/>
              <a:t>BoP</a:t>
            </a:r>
            <a:r>
              <a:rPr lang="en-CA" altLang="en-US" dirty="0"/>
              <a:t>). </a:t>
            </a:r>
          </a:p>
          <a:p>
            <a:endParaRPr lang="en-CA" altLang="en-US" dirty="0"/>
          </a:p>
          <a:p>
            <a:r>
              <a:rPr lang="en-CA" altLang="en-US" dirty="0"/>
              <a:t>It is in the Intermediate OAs to help inform the team on the financial aspects of the contract. </a:t>
            </a:r>
          </a:p>
          <a:p>
            <a:endParaRPr lang="en-CA" altLang="en-US" dirty="0"/>
          </a:p>
          <a:p>
            <a:pPr marL="304792" lvl="1" indent="0">
              <a:buNone/>
            </a:pPr>
            <a:r>
              <a:rPr lang="en-CA" altLang="en-US" sz="2133" dirty="0">
                <a:solidFill>
                  <a:srgbClr val="44546A"/>
                </a:solidFill>
              </a:rPr>
              <a:t>A word of caution: the purpose is not to develop the complete Basis of Payment. That is the subject of a Final OA</a:t>
            </a:r>
          </a:p>
        </p:txBody>
      </p:sp>
      <p:sp>
        <p:nvSpPr>
          <p:cNvPr id="4" name="TextBox 3">
            <a:extLst>
              <a:ext uri="{FF2B5EF4-FFF2-40B4-BE49-F238E27FC236}">
                <a16:creationId xmlns:a16="http://schemas.microsoft.com/office/drawing/2014/main" id="{DB22A63F-ED9E-A64B-7841-4942B0D8D14B}"/>
              </a:ext>
            </a:extLst>
          </p:cNvPr>
          <p:cNvSpPr txBox="1"/>
          <p:nvPr/>
        </p:nvSpPr>
        <p:spPr>
          <a:xfrm>
            <a:off x="575387" y="6250532"/>
            <a:ext cx="373226" cy="369332"/>
          </a:xfrm>
          <a:prstGeom prst="rect">
            <a:avLst/>
          </a:prstGeom>
          <a:noFill/>
        </p:spPr>
        <p:txBody>
          <a:bodyPr wrap="square" rtlCol="0">
            <a:spAutoFit/>
          </a:bodyPr>
          <a:lstStyle/>
          <a:p>
            <a:pPr algn="ctr"/>
            <a:r>
              <a:rPr lang="en-CA" dirty="0"/>
              <a:t>4</a:t>
            </a:r>
          </a:p>
        </p:txBody>
      </p:sp>
    </p:spTree>
    <p:extLst>
      <p:ext uri="{BB962C8B-B14F-4D97-AF65-F5344CB8AC3E}">
        <p14:creationId xmlns:p14="http://schemas.microsoft.com/office/powerpoint/2010/main" val="1519448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nvPr>
        </p:nvSpPr>
        <p:spPr/>
        <p:txBody>
          <a:bodyPr/>
          <a:lstStyle/>
          <a:p>
            <a:r>
              <a:rPr lang="en-CA" altLang="en-US" dirty="0"/>
              <a:t>Approach to Pricing </a:t>
            </a:r>
            <a:endParaRPr lang="en-CA" dirty="0"/>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nvPr>
        </p:nvSpPr>
        <p:spPr/>
        <p:txBody>
          <a:bodyPr>
            <a:normAutofit fontScale="92500" lnSpcReduction="10000"/>
          </a:bodyPr>
          <a:lstStyle/>
          <a:p>
            <a:r>
              <a:rPr lang="en-CA" altLang="en-US" dirty="0"/>
              <a:t>The approach to pricing contracted services can depend on:</a:t>
            </a:r>
          </a:p>
          <a:p>
            <a:pPr lvl="1"/>
            <a:r>
              <a:rPr lang="en-CA" altLang="en-US" dirty="0"/>
              <a:t>Canada’s ability to determine whether it is receiving Value for Money</a:t>
            </a:r>
          </a:p>
          <a:p>
            <a:pPr lvl="1"/>
            <a:r>
              <a:rPr lang="en-CA" altLang="en-US" dirty="0"/>
              <a:t>The level of maturity of the sustainment enterprise </a:t>
            </a:r>
          </a:p>
          <a:p>
            <a:pPr lvl="1"/>
            <a:r>
              <a:rPr lang="en-CA" altLang="en-US" dirty="0"/>
              <a:t>Where equipment is in its life cycle </a:t>
            </a:r>
          </a:p>
          <a:p>
            <a:pPr lvl="1"/>
            <a:r>
              <a:rPr lang="en-CA" altLang="en-US" dirty="0"/>
              <a:t>The degree of variability in goods and services</a:t>
            </a:r>
          </a:p>
          <a:p>
            <a:r>
              <a:rPr lang="en-CA" altLang="en-US" dirty="0"/>
              <a:t>The approach to pricing affects Canada’s ability to:  </a:t>
            </a:r>
          </a:p>
          <a:p>
            <a:pPr lvl="1"/>
            <a:r>
              <a:rPr lang="en-CA" altLang="en-US" dirty="0"/>
              <a:t>Realize Value for Money </a:t>
            </a:r>
          </a:p>
          <a:p>
            <a:pPr lvl="1"/>
            <a:r>
              <a:rPr lang="en-CA" altLang="en-US" dirty="0"/>
              <a:t>Assess transfer of financial risk </a:t>
            </a:r>
          </a:p>
          <a:p>
            <a:pPr lvl="1"/>
            <a:r>
              <a:rPr lang="en-CA" altLang="en-US" dirty="0"/>
              <a:t>Implement metrics </a:t>
            </a:r>
          </a:p>
          <a:p>
            <a:pPr lvl="1"/>
            <a:r>
              <a:rPr lang="en-CA" altLang="en-US" dirty="0"/>
              <a:t>Invoke and administer incentives </a:t>
            </a:r>
          </a:p>
          <a:p>
            <a:pPr lvl="1"/>
            <a:r>
              <a:rPr lang="en-CA" altLang="en-US" dirty="0"/>
              <a:t>Adopt an Outcomes-based approach to managing performance </a:t>
            </a:r>
          </a:p>
        </p:txBody>
      </p:sp>
      <p:sp>
        <p:nvSpPr>
          <p:cNvPr id="4" name="TextBox 3">
            <a:extLst>
              <a:ext uri="{FF2B5EF4-FFF2-40B4-BE49-F238E27FC236}">
                <a16:creationId xmlns:a16="http://schemas.microsoft.com/office/drawing/2014/main" id="{29E28A9C-73B6-8895-CE62-A9D09BB8939D}"/>
              </a:ext>
            </a:extLst>
          </p:cNvPr>
          <p:cNvSpPr txBox="1"/>
          <p:nvPr/>
        </p:nvSpPr>
        <p:spPr>
          <a:xfrm>
            <a:off x="575387" y="6250532"/>
            <a:ext cx="373226" cy="369332"/>
          </a:xfrm>
          <a:prstGeom prst="rect">
            <a:avLst/>
          </a:prstGeom>
          <a:noFill/>
        </p:spPr>
        <p:txBody>
          <a:bodyPr wrap="square" rtlCol="0">
            <a:spAutoFit/>
          </a:bodyPr>
          <a:lstStyle/>
          <a:p>
            <a:pPr algn="ctr"/>
            <a:r>
              <a:rPr lang="en-CA" dirty="0"/>
              <a:t>5</a:t>
            </a:r>
          </a:p>
        </p:txBody>
      </p:sp>
    </p:spTree>
    <p:extLst>
      <p:ext uri="{BB962C8B-B14F-4D97-AF65-F5344CB8AC3E}">
        <p14:creationId xmlns:p14="http://schemas.microsoft.com/office/powerpoint/2010/main" val="4180269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nvPr>
        </p:nvSpPr>
        <p:spPr/>
        <p:txBody>
          <a:bodyPr/>
          <a:lstStyle/>
          <a:p>
            <a:r>
              <a:rPr lang="en-CA" altLang="en-US" dirty="0"/>
              <a:t>Value for Money Requirements (</a:t>
            </a:r>
            <a:r>
              <a:rPr lang="en-CA" altLang="en-US" dirty="0" err="1"/>
              <a:t>VfM</a:t>
            </a:r>
            <a:r>
              <a:rPr lang="en-CA" altLang="en-US" dirty="0"/>
              <a:t>)</a:t>
            </a:r>
            <a:endParaRPr lang="en-CA" dirty="0"/>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nvPr>
        </p:nvSpPr>
        <p:spPr/>
        <p:txBody>
          <a:bodyPr>
            <a:normAutofit/>
          </a:bodyPr>
          <a:lstStyle/>
          <a:p>
            <a:r>
              <a:rPr lang="en-CA" altLang="en-US" dirty="0"/>
              <a:t>Value for Money requirements inform and relate to financial outcomes </a:t>
            </a:r>
          </a:p>
          <a:p>
            <a:r>
              <a:rPr lang="en-CA" altLang="en-US" dirty="0"/>
              <a:t>Six Categories</a:t>
            </a:r>
          </a:p>
          <a:p>
            <a:pPr lvl="1"/>
            <a:r>
              <a:rPr lang="en-CA" altLang="en-US" dirty="0"/>
              <a:t>Smart Buyer – acumen relating to technical and cost drivers </a:t>
            </a:r>
          </a:p>
          <a:p>
            <a:pPr lvl="1"/>
            <a:r>
              <a:rPr lang="en-CA" altLang="en-US" dirty="0"/>
              <a:t>Balanced Risk – avoiding undue risk premium through accountability </a:t>
            </a:r>
          </a:p>
          <a:p>
            <a:pPr lvl="1"/>
            <a:r>
              <a:rPr lang="en-CA" altLang="en-US" dirty="0"/>
              <a:t>Efficiency – cost reduction through continuous improvement </a:t>
            </a:r>
          </a:p>
          <a:p>
            <a:pPr lvl="1"/>
            <a:r>
              <a:rPr lang="en-CA" altLang="en-US" dirty="0"/>
              <a:t>Incentives – win-win outcomes </a:t>
            </a:r>
          </a:p>
          <a:p>
            <a:pPr lvl="1"/>
            <a:r>
              <a:rPr lang="en-CA" altLang="en-US" dirty="0"/>
              <a:t>Continuity – maintenance of financial features for contract duration </a:t>
            </a:r>
          </a:p>
          <a:p>
            <a:pPr lvl="1"/>
            <a:r>
              <a:rPr lang="en-CA" altLang="en-US" dirty="0"/>
              <a:t>Should Cost – validation of cost elements </a:t>
            </a:r>
          </a:p>
          <a:p>
            <a:r>
              <a:rPr lang="en-CA" altLang="en-US" dirty="0"/>
              <a:t>Pricing Approach: is a means to invoke VfM requirements</a:t>
            </a:r>
          </a:p>
          <a:p>
            <a:endParaRPr lang="en-CA" dirty="0"/>
          </a:p>
        </p:txBody>
      </p:sp>
      <p:sp>
        <p:nvSpPr>
          <p:cNvPr id="4" name="TextBox 3">
            <a:extLst>
              <a:ext uri="{FF2B5EF4-FFF2-40B4-BE49-F238E27FC236}">
                <a16:creationId xmlns:a16="http://schemas.microsoft.com/office/drawing/2014/main" id="{C6D4BA12-DF56-0AF2-7E0F-AAB1006E2002}"/>
              </a:ext>
            </a:extLst>
          </p:cNvPr>
          <p:cNvSpPr txBox="1"/>
          <p:nvPr/>
        </p:nvSpPr>
        <p:spPr>
          <a:xfrm>
            <a:off x="575387" y="6250532"/>
            <a:ext cx="373226" cy="369332"/>
          </a:xfrm>
          <a:prstGeom prst="rect">
            <a:avLst/>
          </a:prstGeom>
          <a:noFill/>
        </p:spPr>
        <p:txBody>
          <a:bodyPr wrap="square" rtlCol="0">
            <a:spAutoFit/>
          </a:bodyPr>
          <a:lstStyle/>
          <a:p>
            <a:pPr algn="ctr"/>
            <a:r>
              <a:rPr lang="en-CA" dirty="0"/>
              <a:t>6</a:t>
            </a:r>
          </a:p>
        </p:txBody>
      </p:sp>
    </p:spTree>
    <p:extLst>
      <p:ext uri="{BB962C8B-B14F-4D97-AF65-F5344CB8AC3E}">
        <p14:creationId xmlns:p14="http://schemas.microsoft.com/office/powerpoint/2010/main" val="121266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nvPr>
        </p:nvSpPr>
        <p:spPr/>
        <p:txBody>
          <a:bodyPr/>
          <a:lstStyle/>
          <a:p>
            <a:r>
              <a:rPr lang="en-CA" altLang="en-US" dirty="0"/>
              <a:t>A word on </a:t>
            </a:r>
            <a:r>
              <a:rPr lang="en-CA" altLang="en-US" b="1" dirty="0"/>
              <a:t>Cost Baseline </a:t>
            </a:r>
            <a:endParaRPr lang="en-CA" dirty="0"/>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nvPr>
        </p:nvSpPr>
        <p:spPr/>
        <p:txBody>
          <a:bodyPr>
            <a:normAutofit fontScale="77500" lnSpcReduction="20000"/>
          </a:bodyPr>
          <a:lstStyle/>
          <a:p>
            <a:r>
              <a:rPr lang="en-CA" altLang="en-US" sz="3200" dirty="0"/>
              <a:t>A key determinant of Value for Money is the ability to establish a Cost Baseline and an accurate financial forecast </a:t>
            </a:r>
          </a:p>
          <a:p>
            <a:r>
              <a:rPr lang="en-CA" altLang="en-US" sz="3200" dirty="0"/>
              <a:t>What is a cost baseline?</a:t>
            </a:r>
          </a:p>
          <a:p>
            <a:pPr lvl="1"/>
            <a:r>
              <a:rPr lang="en-CA" altLang="en-US" sz="2667" dirty="0"/>
              <a:t>The sources and nature of program cost are understood</a:t>
            </a:r>
          </a:p>
          <a:p>
            <a:pPr lvl="1"/>
            <a:r>
              <a:rPr lang="en-CA" altLang="en-US" sz="2667" dirty="0"/>
              <a:t>Program costs are somewhat predictable </a:t>
            </a:r>
          </a:p>
          <a:p>
            <a:pPr lvl="1"/>
            <a:r>
              <a:rPr lang="en-CA" altLang="en-US" sz="2667" dirty="0"/>
              <a:t>There is an understanding of cause and effect – it is the cost of ‘doing business’</a:t>
            </a:r>
          </a:p>
          <a:p>
            <a:pPr lvl="2"/>
            <a:r>
              <a:rPr lang="en-CA" altLang="en-US" sz="2400" dirty="0"/>
              <a:t>Example: the impact of equipment usage on variable maintenance costs</a:t>
            </a:r>
          </a:p>
          <a:p>
            <a:r>
              <a:rPr lang="en-CA" altLang="en-US" sz="3200" dirty="0"/>
              <a:t>Why is a cost baseline important?</a:t>
            </a:r>
          </a:p>
          <a:p>
            <a:pPr lvl="1"/>
            <a:r>
              <a:rPr lang="en-CA" altLang="en-US" sz="2667" dirty="0"/>
              <a:t>Needed to meet the Smart Buyer and Efficiency requirements </a:t>
            </a:r>
          </a:p>
          <a:p>
            <a:pPr lvl="1"/>
            <a:r>
              <a:rPr lang="en-CA" altLang="en-US" sz="2667" dirty="0"/>
              <a:t>Necessary to establish trends and assess the impact of change </a:t>
            </a:r>
          </a:p>
          <a:p>
            <a:pPr lvl="1"/>
            <a:r>
              <a:rPr lang="en-CA" altLang="en-US" sz="2667" dirty="0"/>
              <a:t>Necessary for What If? analyses (e.g. budget and/or operational rate changes)</a:t>
            </a:r>
          </a:p>
          <a:p>
            <a:r>
              <a:rPr lang="en-CA" altLang="en-US" sz="3200" dirty="0"/>
              <a:t>Fundamental to determining Affordability </a:t>
            </a:r>
          </a:p>
        </p:txBody>
      </p:sp>
      <p:sp>
        <p:nvSpPr>
          <p:cNvPr id="4" name="TextBox 3">
            <a:extLst>
              <a:ext uri="{FF2B5EF4-FFF2-40B4-BE49-F238E27FC236}">
                <a16:creationId xmlns:a16="http://schemas.microsoft.com/office/drawing/2014/main" id="{F856B72F-8E5C-437F-914E-070315B5C7C0}"/>
              </a:ext>
            </a:extLst>
          </p:cNvPr>
          <p:cNvSpPr txBox="1"/>
          <p:nvPr/>
        </p:nvSpPr>
        <p:spPr>
          <a:xfrm>
            <a:off x="575387" y="6250532"/>
            <a:ext cx="373226" cy="369332"/>
          </a:xfrm>
          <a:prstGeom prst="rect">
            <a:avLst/>
          </a:prstGeom>
          <a:noFill/>
        </p:spPr>
        <p:txBody>
          <a:bodyPr wrap="square" rtlCol="0">
            <a:spAutoFit/>
          </a:bodyPr>
          <a:lstStyle/>
          <a:p>
            <a:pPr algn="ctr"/>
            <a:r>
              <a:rPr lang="en-CA" dirty="0"/>
              <a:t>7</a:t>
            </a:r>
          </a:p>
        </p:txBody>
      </p:sp>
    </p:spTree>
    <p:extLst>
      <p:ext uri="{BB962C8B-B14F-4D97-AF65-F5344CB8AC3E}">
        <p14:creationId xmlns:p14="http://schemas.microsoft.com/office/powerpoint/2010/main" val="246425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nvPr>
        </p:nvSpPr>
        <p:spPr/>
        <p:txBody>
          <a:bodyPr/>
          <a:lstStyle/>
          <a:p>
            <a:r>
              <a:rPr lang="en-CA" altLang="en-US" dirty="0"/>
              <a:t>Building Blocks for the OA</a:t>
            </a:r>
            <a:endParaRPr lang="en-CA" dirty="0"/>
          </a:p>
        </p:txBody>
      </p:sp>
      <p:pic>
        <p:nvPicPr>
          <p:cNvPr id="4" name="Content Placeholder 5" descr="A picture containing toy&#10;&#10;Description automatically generated">
            <a:extLst>
              <a:ext uri="{FF2B5EF4-FFF2-40B4-BE49-F238E27FC236}">
                <a16:creationId xmlns:a16="http://schemas.microsoft.com/office/drawing/2014/main" id="{4063540F-5F9D-F01F-FFA9-A20CE5056A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6001" y="1600201"/>
            <a:ext cx="4184649" cy="4184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6D17CF7-E80A-187B-7684-0144F825A444}"/>
              </a:ext>
            </a:extLst>
          </p:cNvPr>
          <p:cNvSpPr txBox="1"/>
          <p:nvPr/>
        </p:nvSpPr>
        <p:spPr>
          <a:xfrm>
            <a:off x="575387" y="6250532"/>
            <a:ext cx="373226" cy="369332"/>
          </a:xfrm>
          <a:prstGeom prst="rect">
            <a:avLst/>
          </a:prstGeom>
          <a:noFill/>
        </p:spPr>
        <p:txBody>
          <a:bodyPr wrap="square" rtlCol="0">
            <a:spAutoFit/>
          </a:bodyPr>
          <a:lstStyle/>
          <a:p>
            <a:pPr algn="ctr"/>
            <a:r>
              <a:rPr lang="en-CA" dirty="0"/>
              <a:t>8</a:t>
            </a:r>
          </a:p>
        </p:txBody>
      </p:sp>
    </p:spTree>
    <p:extLst>
      <p:ext uri="{BB962C8B-B14F-4D97-AF65-F5344CB8AC3E}">
        <p14:creationId xmlns:p14="http://schemas.microsoft.com/office/powerpoint/2010/main" val="3563326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nvPr>
        </p:nvSpPr>
        <p:spPr/>
        <p:txBody>
          <a:bodyPr/>
          <a:lstStyle/>
          <a:p>
            <a:r>
              <a:rPr lang="en-CA" altLang="en-US" dirty="0"/>
              <a:t>Basis of Payment Types </a:t>
            </a:r>
            <a:endParaRPr lang="en-CA" dirty="0"/>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nvPr>
        </p:nvSpPr>
        <p:spPr/>
        <p:txBody>
          <a:bodyPr>
            <a:normAutofit fontScale="92500"/>
          </a:bodyPr>
          <a:lstStyle/>
          <a:p>
            <a:r>
              <a:rPr lang="en-CA" altLang="en-US" dirty="0"/>
              <a:t>PSPC Supply Manual and Practitioner’s Guide for Procurement Pricing:  </a:t>
            </a:r>
          </a:p>
          <a:p>
            <a:pPr lvl="1"/>
            <a:r>
              <a:rPr lang="en-CA" altLang="en-US" dirty="0"/>
              <a:t>Fixed Price </a:t>
            </a:r>
          </a:p>
          <a:p>
            <a:pPr lvl="1"/>
            <a:r>
              <a:rPr lang="en-CA" altLang="en-US" dirty="0"/>
              <a:t>Fixed time/unit rate</a:t>
            </a:r>
          </a:p>
          <a:p>
            <a:pPr lvl="1"/>
            <a:r>
              <a:rPr lang="en-CA" altLang="en-US" dirty="0"/>
              <a:t>Cost Reimbursable </a:t>
            </a:r>
          </a:p>
          <a:p>
            <a:pPr lvl="1"/>
            <a:r>
              <a:rPr lang="en-CA" altLang="en-US" dirty="0"/>
              <a:t>Provisional Price</a:t>
            </a:r>
          </a:p>
          <a:p>
            <a:r>
              <a:rPr lang="en-CA" altLang="en-US" dirty="0"/>
              <a:t>For sustainment contracts and for the purposes of this OA, the three appropriate types will be:</a:t>
            </a:r>
          </a:p>
          <a:p>
            <a:pPr lvl="1"/>
            <a:r>
              <a:rPr lang="en-CA" altLang="en-US" dirty="0"/>
              <a:t>Fixed Price; </a:t>
            </a:r>
          </a:p>
          <a:p>
            <a:pPr lvl="1"/>
            <a:r>
              <a:rPr lang="en-CA" altLang="en-US" dirty="0"/>
              <a:t>Cost Reimbursable with fee based on actual cost; or</a:t>
            </a:r>
          </a:p>
          <a:p>
            <a:pPr lvl="1"/>
            <a:r>
              <a:rPr lang="en-CA" altLang="en-US" dirty="0"/>
              <a:t>Cost Reimbursable with baseline cost/incentive fee.</a:t>
            </a:r>
          </a:p>
        </p:txBody>
      </p:sp>
      <p:sp>
        <p:nvSpPr>
          <p:cNvPr id="4" name="Rectangle 3">
            <a:extLst>
              <a:ext uri="{FF2B5EF4-FFF2-40B4-BE49-F238E27FC236}">
                <a16:creationId xmlns:a16="http://schemas.microsoft.com/office/drawing/2014/main" id="{FBA94C63-046B-ABC0-6D6E-54A684EAD8D3}"/>
              </a:ext>
            </a:extLst>
          </p:cNvPr>
          <p:cNvSpPr/>
          <p:nvPr/>
        </p:nvSpPr>
        <p:spPr>
          <a:xfrm>
            <a:off x="6096001" y="2311400"/>
            <a:ext cx="4470400" cy="1241237"/>
          </a:xfrm>
          <a:prstGeom prst="rect">
            <a:avLst/>
          </a:prstGeom>
          <a:noFill/>
        </p:spPr>
        <p:txBody>
          <a:bodyPr wrap="square">
            <a:spAutoFit/>
          </a:bodyPr>
          <a:lstStyle/>
          <a:p>
            <a:pPr algn="ctr" defTabSz="1219170">
              <a:defRPr/>
            </a:pPr>
            <a:r>
              <a:rPr lang="en-US" sz="3733" b="1" dirty="0">
                <a:ln w="12700" cmpd="sng">
                  <a:solidFill>
                    <a:srgbClr val="FFC000"/>
                  </a:solidFill>
                  <a:prstDash val="solid"/>
                </a:ln>
                <a:solidFill>
                  <a:srgbClr val="0066FF"/>
                </a:solidFill>
              </a:rPr>
              <a:t>Fixed Price </a:t>
            </a:r>
            <a:r>
              <a:rPr lang="en-US" sz="3733" b="1" dirty="0">
                <a:ln w="12700" cmpd="sng">
                  <a:solidFill>
                    <a:srgbClr val="FFC000"/>
                  </a:solidFill>
                  <a:prstDash val="solid"/>
                </a:ln>
                <a:solidFill>
                  <a:srgbClr val="00CC00"/>
                </a:solidFill>
              </a:rPr>
              <a:t>/ </a:t>
            </a:r>
            <a:r>
              <a:rPr lang="en-US" sz="3733"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rPr>
              <a:t>  </a:t>
            </a:r>
          </a:p>
          <a:p>
            <a:pPr algn="ctr" defTabSz="1219170">
              <a:defRPr/>
            </a:pPr>
            <a:r>
              <a:rPr lang="en-US" sz="3733" b="1" dirty="0">
                <a:ln w="12700" cmpd="sng">
                  <a:solidFill>
                    <a:srgbClr val="FFC000"/>
                  </a:solidFill>
                  <a:prstDash val="solid"/>
                </a:ln>
                <a:solidFill>
                  <a:srgbClr val="FF3399"/>
                </a:solidFill>
              </a:rPr>
              <a:t>Cost Reimbursable</a:t>
            </a:r>
          </a:p>
        </p:txBody>
      </p:sp>
      <p:sp>
        <p:nvSpPr>
          <p:cNvPr id="5" name="TextBox 4">
            <a:extLst>
              <a:ext uri="{FF2B5EF4-FFF2-40B4-BE49-F238E27FC236}">
                <a16:creationId xmlns:a16="http://schemas.microsoft.com/office/drawing/2014/main" id="{D6A6E8D9-F21A-5CE4-8DB1-51990FF1E07B}"/>
              </a:ext>
            </a:extLst>
          </p:cNvPr>
          <p:cNvSpPr txBox="1"/>
          <p:nvPr/>
        </p:nvSpPr>
        <p:spPr>
          <a:xfrm>
            <a:off x="575387" y="6250532"/>
            <a:ext cx="373226" cy="369332"/>
          </a:xfrm>
          <a:prstGeom prst="rect">
            <a:avLst/>
          </a:prstGeom>
          <a:noFill/>
        </p:spPr>
        <p:txBody>
          <a:bodyPr wrap="square" rtlCol="0">
            <a:spAutoFit/>
          </a:bodyPr>
          <a:lstStyle/>
          <a:p>
            <a:pPr algn="ctr"/>
            <a:r>
              <a:rPr lang="en-CA" dirty="0"/>
              <a:t>9</a:t>
            </a:r>
          </a:p>
        </p:txBody>
      </p:sp>
    </p:spTree>
    <p:extLst>
      <p:ext uri="{BB962C8B-B14F-4D97-AF65-F5344CB8AC3E}">
        <p14:creationId xmlns:p14="http://schemas.microsoft.com/office/powerpoint/2010/main" val="1926449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nvPr>
        </p:nvSpPr>
        <p:spPr/>
        <p:txBody>
          <a:bodyPr/>
          <a:lstStyle/>
          <a:p>
            <a:r>
              <a:rPr lang="en-CA" altLang="en-US" dirty="0"/>
              <a:t>Fixed Price and Cost Reimbursable</a:t>
            </a:r>
            <a:endParaRPr lang="en-CA" dirty="0"/>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nvPr>
        </p:nvSpPr>
        <p:spPr/>
        <p:txBody>
          <a:bodyPr>
            <a:normAutofit fontScale="92500" lnSpcReduction="10000"/>
          </a:bodyPr>
          <a:lstStyle/>
          <a:p>
            <a:r>
              <a:rPr lang="en-CA" altLang="en-US" dirty="0"/>
              <a:t>Fixed Price </a:t>
            </a:r>
          </a:p>
          <a:p>
            <a:pPr lvl="1"/>
            <a:r>
              <a:rPr lang="en-CA" altLang="en-US" dirty="0"/>
              <a:t>Includes pre-agreed fixed prices for delivering a defined scope. </a:t>
            </a:r>
          </a:p>
          <a:p>
            <a:pPr lvl="2"/>
            <a:r>
              <a:rPr lang="en-CA" altLang="en-US" dirty="0"/>
              <a:t>goods and services delivered on a monthly basis (fixed monthly rate), or</a:t>
            </a:r>
          </a:p>
          <a:p>
            <a:pPr lvl="2"/>
            <a:r>
              <a:rPr lang="en-CA" altLang="en-US" dirty="0"/>
              <a:t>packages of goods and services delivered </a:t>
            </a:r>
          </a:p>
          <a:p>
            <a:r>
              <a:rPr lang="en-CA" altLang="en-US" dirty="0"/>
              <a:t>Cost Reimbursable </a:t>
            </a:r>
          </a:p>
          <a:p>
            <a:pPr lvl="1"/>
            <a:r>
              <a:rPr lang="en-CA" altLang="en-US" dirty="0"/>
              <a:t>Hybrid of fixed time rate and cost reimbursable:</a:t>
            </a:r>
          </a:p>
          <a:p>
            <a:pPr lvl="2"/>
            <a:r>
              <a:rPr lang="en-CA" altLang="en-US" dirty="0"/>
              <a:t>The contractor is paid for actual hours worked in performance of the work</a:t>
            </a:r>
          </a:p>
          <a:p>
            <a:pPr lvl="3"/>
            <a:r>
              <a:rPr lang="en-CA" altLang="en-US" dirty="0"/>
              <a:t>Incudes labour rates that are usually all-inclusive (composed of estimated direct costs, indirect costs [overhead charges] and profit). </a:t>
            </a:r>
          </a:p>
          <a:p>
            <a:pPr lvl="2"/>
            <a:r>
              <a:rPr lang="en-CA" altLang="en-US" dirty="0"/>
              <a:t>The contractor is paid actual costs incurred in performance of the work for materials and subcontracted work, plus a fixed percentage of those actual costs as fee</a:t>
            </a:r>
          </a:p>
          <a:p>
            <a:pPr lvl="3"/>
            <a:r>
              <a:rPr lang="en-CA" altLang="en-US" dirty="0"/>
              <a:t>Includes mark-up rates and/or handling fee</a:t>
            </a:r>
          </a:p>
        </p:txBody>
      </p:sp>
      <p:sp>
        <p:nvSpPr>
          <p:cNvPr id="4" name="TextBox 3">
            <a:extLst>
              <a:ext uri="{FF2B5EF4-FFF2-40B4-BE49-F238E27FC236}">
                <a16:creationId xmlns:a16="http://schemas.microsoft.com/office/drawing/2014/main" id="{660C2A10-2A7C-DCBA-8CCD-1018894F74C7}"/>
              </a:ext>
            </a:extLst>
          </p:cNvPr>
          <p:cNvSpPr txBox="1"/>
          <p:nvPr/>
        </p:nvSpPr>
        <p:spPr>
          <a:xfrm>
            <a:off x="575386" y="6250532"/>
            <a:ext cx="415213" cy="369332"/>
          </a:xfrm>
          <a:prstGeom prst="rect">
            <a:avLst/>
          </a:prstGeom>
          <a:noFill/>
        </p:spPr>
        <p:txBody>
          <a:bodyPr wrap="square" rtlCol="0">
            <a:spAutoFit/>
          </a:bodyPr>
          <a:lstStyle/>
          <a:p>
            <a:pPr algn="ctr"/>
            <a:r>
              <a:rPr lang="en-CA" dirty="0"/>
              <a:t>10</a:t>
            </a:r>
          </a:p>
        </p:txBody>
      </p:sp>
    </p:spTree>
    <p:extLst>
      <p:ext uri="{BB962C8B-B14F-4D97-AF65-F5344CB8AC3E}">
        <p14:creationId xmlns:p14="http://schemas.microsoft.com/office/powerpoint/2010/main" val="265357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AB732BB1-BD51-1C30-4264-5E9F6425DAAD}"/>
              </a:ext>
            </a:extLst>
          </p:cNvPr>
          <p:cNvGraphicFramePr>
            <a:graphicFrameLocks noGrp="1"/>
          </p:cNvGraphicFramePr>
          <p:nvPr>
            <p:extLst>
              <p:ext uri="{D42A27DB-BD31-4B8C-83A1-F6EECF244321}">
                <p14:modId xmlns:p14="http://schemas.microsoft.com/office/powerpoint/2010/main" val="589872391"/>
              </p:ext>
            </p:extLst>
          </p:nvPr>
        </p:nvGraphicFramePr>
        <p:xfrm>
          <a:off x="2025374" y="1070680"/>
          <a:ext cx="8141252" cy="4826437"/>
        </p:xfrm>
        <a:graphic>
          <a:graphicData uri="http://schemas.openxmlformats.org/drawingml/2006/table">
            <a:tbl>
              <a:tblPr firstRow="1" firstCol="1" bandRow="1">
                <a:tableStyleId>{073A0DAA-6AF3-43AB-8588-CEC1D06C72B9}</a:tableStyleId>
              </a:tblPr>
              <a:tblGrid>
                <a:gridCol w="1959357">
                  <a:extLst>
                    <a:ext uri="{9D8B030D-6E8A-4147-A177-3AD203B41FA5}">
                      <a16:colId xmlns:a16="http://schemas.microsoft.com/office/drawing/2014/main" val="4104743615"/>
                    </a:ext>
                  </a:extLst>
                </a:gridCol>
                <a:gridCol w="6181895">
                  <a:extLst>
                    <a:ext uri="{9D8B030D-6E8A-4147-A177-3AD203B41FA5}">
                      <a16:colId xmlns:a16="http://schemas.microsoft.com/office/drawing/2014/main" val="28973579"/>
                    </a:ext>
                  </a:extLst>
                </a:gridCol>
              </a:tblGrid>
              <a:tr h="334976">
                <a:tc>
                  <a:txBody>
                    <a:bodyPr/>
                    <a:lstStyle/>
                    <a:p>
                      <a:pPr algn="r">
                        <a:spcBef>
                          <a:spcPts val="1200"/>
                        </a:spcBef>
                        <a:spcAft>
                          <a:spcPts val="1200"/>
                        </a:spcAft>
                      </a:pPr>
                      <a:r>
                        <a:rPr lang="en-US" sz="1600" b="1" dirty="0">
                          <a:solidFill>
                            <a:schemeClr val="tx1"/>
                          </a:solidFill>
                          <a:effectLst/>
                        </a:rPr>
                        <a:t>8h30 – 8h35 </a:t>
                      </a:r>
                      <a:endParaRPr lang="en-CA" sz="1600" b="1" dirty="0">
                        <a:solidFill>
                          <a:schemeClr val="tx1"/>
                        </a:solidFill>
                        <a:effectLst/>
                        <a:latin typeface="Arial Narrow" panose="020B0606020202030204" pitchFamily="34" charset="0"/>
                        <a:ea typeface="+mn-ea"/>
                        <a:cs typeface="Times New Roman" panose="02020603050405020304" pitchFamily="18" charset="0"/>
                      </a:endParaRPr>
                    </a:p>
                  </a:txBody>
                  <a:tcPr marL="59136" marR="59136"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spcBef>
                          <a:spcPts val="1200"/>
                        </a:spcBef>
                        <a:spcAft>
                          <a:spcPts val="1200"/>
                        </a:spcAft>
                      </a:pPr>
                      <a:r>
                        <a:rPr lang="en-CA" sz="1600" b="0" i="1" dirty="0">
                          <a:solidFill>
                            <a:schemeClr val="tx1"/>
                          </a:solidFill>
                          <a:effectLst/>
                        </a:rPr>
                        <a:t>Welcome and Introduction</a:t>
                      </a:r>
                      <a:endParaRPr lang="fr-FR" sz="1600" b="0" i="1" dirty="0">
                        <a:solidFill>
                          <a:schemeClr val="tx1"/>
                        </a:solidFill>
                        <a:effectLst/>
                        <a:latin typeface="Arial Narrow" panose="020B0606020202030204" pitchFamily="34" charset="0"/>
                        <a:ea typeface="+mn-ea"/>
                        <a:cs typeface="Calibri" panose="020F0502020204030204" pitchFamily="34" charset="0"/>
                      </a:endParaRP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035315"/>
                  </a:ext>
                </a:extLst>
              </a:tr>
              <a:tr h="754773">
                <a:tc>
                  <a:txBody>
                    <a:bodyPr/>
                    <a:lstStyle/>
                    <a:p>
                      <a:pPr algn="r">
                        <a:spcBef>
                          <a:spcPts val="1200"/>
                        </a:spcBef>
                        <a:spcAft>
                          <a:spcPts val="1200"/>
                        </a:spcAft>
                      </a:pPr>
                      <a:r>
                        <a:rPr lang="en-US" sz="1600" b="1" dirty="0">
                          <a:solidFill>
                            <a:schemeClr val="tx1"/>
                          </a:solidFill>
                          <a:effectLst/>
                        </a:rPr>
                        <a:t>8h35 – 8h50</a:t>
                      </a:r>
                      <a:endParaRPr lang="en-CA" sz="1600" b="1" dirty="0">
                        <a:solidFill>
                          <a:schemeClr val="tx1"/>
                        </a:solidFill>
                        <a:effectLst/>
                        <a:latin typeface="Arial Narrow" panose="020B0606020202030204" pitchFamily="34" charset="0"/>
                        <a:ea typeface="+mn-ea"/>
                        <a:cs typeface="Times New Roman" panose="02020603050405020304" pitchFamily="18" charset="0"/>
                      </a:endParaRPr>
                    </a:p>
                  </a:txBody>
                  <a:tcPr marL="59136" marR="59136"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CA" sz="1600" b="0" i="1" u="none" dirty="0">
                          <a:solidFill>
                            <a:schemeClr val="tx1"/>
                          </a:solidFill>
                          <a:effectLst/>
                        </a:rPr>
                        <a:t>Opening Address</a:t>
                      </a:r>
                      <a:endParaRPr lang="fr-FR" sz="1600" b="0" i="1" u="none" dirty="0">
                        <a:solidFill>
                          <a:schemeClr val="tx1"/>
                        </a:solidFill>
                        <a:effectLst/>
                        <a:latin typeface="Arial Narrow" panose="020B0606020202030204" pitchFamily="34" charset="0"/>
                        <a:ea typeface="+mn-ea"/>
                        <a:cs typeface="Calibri" panose="020F0502020204030204" pitchFamily="34" charset="0"/>
                      </a:endParaRP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3592610"/>
                  </a:ext>
                </a:extLst>
              </a:tr>
              <a:tr h="693477">
                <a:tc>
                  <a:txBody>
                    <a:bodyPr/>
                    <a:lstStyle/>
                    <a:p>
                      <a:pPr algn="r">
                        <a:spcBef>
                          <a:spcPts val="1200"/>
                        </a:spcBef>
                        <a:spcAft>
                          <a:spcPts val="1200"/>
                        </a:spcAft>
                      </a:pPr>
                      <a:r>
                        <a:rPr lang="en-US" sz="1600" b="1" dirty="0">
                          <a:solidFill>
                            <a:schemeClr val="tx1"/>
                          </a:solidFill>
                          <a:effectLst/>
                        </a:rPr>
                        <a:t>8h50 – 9h30</a:t>
                      </a:r>
                      <a:endParaRPr lang="en-CA" sz="1600" b="1" dirty="0">
                        <a:solidFill>
                          <a:schemeClr val="tx1"/>
                        </a:solidFill>
                        <a:effectLst/>
                        <a:latin typeface="Arial Narrow" panose="020B0606020202030204" pitchFamily="34" charset="0"/>
                        <a:ea typeface="+mn-ea"/>
                        <a:cs typeface="Times New Roman" panose="02020603050405020304" pitchFamily="18" charset="0"/>
                      </a:endParaRPr>
                    </a:p>
                  </a:txBody>
                  <a:tcPr marL="59136" marR="59136"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CA" sz="1600" b="0" i="1" u="none" dirty="0">
                          <a:solidFill>
                            <a:schemeClr val="tx1"/>
                          </a:solidFill>
                          <a:effectLst/>
                        </a:rPr>
                        <a:t>Obligations related to the Materiel as a Service (</a:t>
                      </a:r>
                      <a:r>
                        <a:rPr lang="en-CA" sz="1600" b="0" i="1" u="none" dirty="0" err="1">
                          <a:solidFill>
                            <a:schemeClr val="tx1"/>
                          </a:solidFill>
                          <a:effectLst/>
                        </a:rPr>
                        <a:t>MaaS</a:t>
                      </a:r>
                      <a:r>
                        <a:rPr lang="en-CA" sz="1600" b="0" i="1" u="none" dirty="0">
                          <a:solidFill>
                            <a:schemeClr val="tx1"/>
                          </a:solidFill>
                          <a:effectLst/>
                        </a:rPr>
                        <a:t>) option during sustainment</a:t>
                      </a: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5421095"/>
                  </a:ext>
                </a:extLst>
              </a:tr>
              <a:tr h="693477">
                <a:tc>
                  <a:txBody>
                    <a:bodyPr/>
                    <a:lstStyle/>
                    <a:p>
                      <a:pPr algn="r">
                        <a:spcBef>
                          <a:spcPts val="1200"/>
                        </a:spcBef>
                        <a:spcAft>
                          <a:spcPts val="1200"/>
                        </a:spcAft>
                      </a:pPr>
                      <a:r>
                        <a:rPr lang="en-CA" sz="1600" b="1" dirty="0">
                          <a:solidFill>
                            <a:schemeClr val="tx1"/>
                          </a:solidFill>
                          <a:effectLst/>
                          <a:latin typeface="+mn-lt"/>
                          <a:ea typeface="+mn-ea"/>
                          <a:cs typeface="Times New Roman" panose="02020603050405020304" pitchFamily="18" charset="0"/>
                        </a:rPr>
                        <a:t>9h30- 10h15</a:t>
                      </a:r>
                    </a:p>
                  </a:txBody>
                  <a:tcPr marL="59136" marR="59136"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CA" sz="1600" i="1" u="none" dirty="0">
                          <a:solidFill>
                            <a:schemeClr val="tx1"/>
                          </a:solidFill>
                          <a:effectLst/>
                        </a:rPr>
                        <a:t>Pricing Approach</a:t>
                      </a: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599405"/>
                  </a:ext>
                </a:extLst>
              </a:tr>
              <a:tr h="460731">
                <a:tc>
                  <a:txBody>
                    <a:bodyPr/>
                    <a:lstStyle/>
                    <a:p>
                      <a:pPr algn="r">
                        <a:spcBef>
                          <a:spcPts val="1200"/>
                        </a:spcBef>
                        <a:spcAft>
                          <a:spcPts val="1200"/>
                        </a:spcAft>
                      </a:pPr>
                      <a:r>
                        <a:rPr lang="en-US" sz="1600" b="1" dirty="0">
                          <a:solidFill>
                            <a:schemeClr val="tx1"/>
                          </a:solidFill>
                          <a:effectLst/>
                        </a:rPr>
                        <a:t>10h15 –10h30</a:t>
                      </a:r>
                      <a:endParaRPr lang="en-CA" sz="1600" b="1" dirty="0">
                        <a:solidFill>
                          <a:schemeClr val="tx1"/>
                        </a:solidFill>
                        <a:effectLst/>
                        <a:latin typeface="Arial Narrow" panose="020B0606020202030204" pitchFamily="34" charset="0"/>
                        <a:ea typeface="+mn-ea"/>
                        <a:cs typeface="Times New Roman" panose="02020603050405020304" pitchFamily="18" charset="0"/>
                      </a:endParaRPr>
                    </a:p>
                  </a:txBody>
                  <a:tcPr marL="59136" marR="59136"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algn="l">
                        <a:spcBef>
                          <a:spcPts val="1200"/>
                        </a:spcBef>
                        <a:spcAft>
                          <a:spcPts val="1200"/>
                        </a:spcAft>
                      </a:pPr>
                      <a:r>
                        <a:rPr lang="en-CA" sz="1600" b="1" u="none" dirty="0">
                          <a:solidFill>
                            <a:schemeClr val="tx1"/>
                          </a:solidFill>
                          <a:effectLst/>
                        </a:rPr>
                        <a:t>Break</a:t>
                      </a:r>
                      <a:endParaRPr lang="en-CA" sz="1600" b="1" u="none" dirty="0">
                        <a:solidFill>
                          <a:schemeClr val="tx1"/>
                        </a:solidFill>
                        <a:effectLst/>
                        <a:latin typeface="Arial Narrow" panose="020B0606020202030204" pitchFamily="34" charset="0"/>
                        <a:ea typeface="+mn-ea"/>
                        <a:cs typeface="Calibri" panose="020F0502020204030204" pitchFamily="34" charset="0"/>
                      </a:endParaRP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845880643"/>
                  </a:ext>
                </a:extLst>
              </a:tr>
              <a:tr h="739036">
                <a:tc>
                  <a:txBody>
                    <a:bodyPr/>
                    <a:lstStyle/>
                    <a:p>
                      <a:pPr algn="r">
                        <a:spcBef>
                          <a:spcPts val="1200"/>
                        </a:spcBef>
                        <a:spcAft>
                          <a:spcPts val="1200"/>
                        </a:spcAft>
                      </a:pPr>
                      <a:r>
                        <a:rPr lang="en-US" sz="1600" b="1" dirty="0">
                          <a:solidFill>
                            <a:schemeClr val="tx1"/>
                          </a:solidFill>
                          <a:effectLst/>
                        </a:rPr>
                        <a:t>10h30 –11h10</a:t>
                      </a:r>
                      <a:endParaRPr lang="en-CA" sz="1600" b="1" dirty="0">
                        <a:solidFill>
                          <a:schemeClr val="tx1"/>
                        </a:solidFill>
                        <a:effectLst/>
                        <a:latin typeface="Arial Narrow" panose="020B0606020202030204" pitchFamily="34" charset="0"/>
                        <a:ea typeface="+mn-ea"/>
                        <a:cs typeface="Times New Roman" panose="02020603050405020304" pitchFamily="18" charset="0"/>
                      </a:endParaRPr>
                    </a:p>
                  </a:txBody>
                  <a:tcPr marL="59136" marR="59136"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1219140" rtl="0" eaLnBrk="1" fontAlgn="auto" latinLnBrk="0" hangingPunct="1">
                        <a:lnSpc>
                          <a:spcPct val="100000"/>
                        </a:lnSpc>
                        <a:spcBef>
                          <a:spcPts val="1200"/>
                        </a:spcBef>
                        <a:spcAft>
                          <a:spcPts val="1200"/>
                        </a:spcAft>
                        <a:buClrTx/>
                        <a:buSzTx/>
                        <a:buFontTx/>
                        <a:buNone/>
                        <a:tabLst/>
                        <a:defRPr/>
                      </a:pPr>
                      <a:r>
                        <a:rPr lang="en-CA" sz="1600" b="0" i="1" u="none" dirty="0">
                          <a:solidFill>
                            <a:schemeClr val="tx1"/>
                          </a:solidFill>
                          <a:effectLst/>
                        </a:rPr>
                        <a:t>Sustainment Business Case Analysis Process &amp; Manual</a:t>
                      </a: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745204"/>
                  </a:ext>
                </a:extLst>
              </a:tr>
              <a:tr h="739036">
                <a:tc>
                  <a:txBody>
                    <a:bodyPr/>
                    <a:lstStyle/>
                    <a:p>
                      <a:pPr marL="0" marR="0" lvl="0" indent="0" algn="r" defTabSz="1219140" rtl="0" eaLnBrk="1" fontAlgn="auto" latinLnBrk="0" hangingPunct="1">
                        <a:lnSpc>
                          <a:spcPct val="100000"/>
                        </a:lnSpc>
                        <a:spcBef>
                          <a:spcPts val="1200"/>
                        </a:spcBef>
                        <a:spcAft>
                          <a:spcPts val="1200"/>
                        </a:spcAft>
                        <a:buClrTx/>
                        <a:buSzTx/>
                        <a:buFontTx/>
                        <a:buNone/>
                        <a:tabLst/>
                        <a:defRPr/>
                      </a:pPr>
                      <a:r>
                        <a:rPr lang="en-US" sz="1600" b="1" dirty="0">
                          <a:solidFill>
                            <a:schemeClr val="tx1"/>
                          </a:solidFill>
                          <a:effectLst/>
                        </a:rPr>
                        <a:t>11h10 –11h55</a:t>
                      </a:r>
                      <a:endParaRPr lang="en-CA" sz="1600" b="1" dirty="0">
                        <a:solidFill>
                          <a:schemeClr val="tx1"/>
                        </a:solidFill>
                        <a:effectLst/>
                        <a:latin typeface="Arial Narrow" panose="020B0606020202030204" pitchFamily="34" charset="0"/>
                        <a:ea typeface="+mn-ea"/>
                        <a:cs typeface="Times New Roman" panose="02020603050405020304" pitchFamily="18" charset="0"/>
                      </a:endParaRPr>
                    </a:p>
                  </a:txBody>
                  <a:tcPr marL="59136" marR="59136"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spcBef>
                          <a:spcPts val="1200"/>
                        </a:spcBef>
                        <a:spcAft>
                          <a:spcPts val="1200"/>
                        </a:spcAft>
                      </a:pPr>
                      <a:r>
                        <a:rPr lang="en-CA" sz="1600" i="1" u="none" dirty="0">
                          <a:solidFill>
                            <a:schemeClr val="tx1"/>
                          </a:solidFill>
                          <a:effectLst/>
                          <a:latin typeface="+mn-lt"/>
                          <a:ea typeface="+mn-ea"/>
                          <a:cs typeface="Arial" panose="020B0604020202020204" pitchFamily="34" charset="0"/>
                        </a:rPr>
                        <a:t>Aircraft Maintenance Support Equipment</a:t>
                      </a:r>
                      <a:br>
                        <a:rPr lang="en-CA" sz="1600" i="1" u="none" dirty="0">
                          <a:solidFill>
                            <a:schemeClr val="tx1"/>
                          </a:solidFill>
                          <a:effectLst/>
                          <a:latin typeface="+mn-lt"/>
                          <a:ea typeface="+mn-ea"/>
                          <a:cs typeface="Arial" panose="020B0604020202020204" pitchFamily="34" charset="0"/>
                        </a:rPr>
                      </a:br>
                      <a:r>
                        <a:rPr lang="en-CA" sz="1600" i="1" u="none" dirty="0">
                          <a:solidFill>
                            <a:schemeClr val="tx1"/>
                          </a:solidFill>
                          <a:effectLst/>
                          <a:latin typeface="+mn-lt"/>
                          <a:ea typeface="+mn-ea"/>
                          <a:cs typeface="Arial" panose="020B0604020202020204" pitchFamily="34" charset="0"/>
                        </a:rPr>
                        <a:t>3rd Line Repair &amp; Overhaul SBCA</a:t>
                      </a: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082920"/>
                  </a:ext>
                </a:extLst>
              </a:tr>
              <a:tr h="410931">
                <a:tc>
                  <a:txBody>
                    <a:bodyPr/>
                    <a:lstStyle/>
                    <a:p>
                      <a:pPr algn="r">
                        <a:spcBef>
                          <a:spcPts val="1200"/>
                        </a:spcBef>
                        <a:spcAft>
                          <a:spcPts val="1200"/>
                        </a:spcAft>
                      </a:pPr>
                      <a:r>
                        <a:rPr lang="en-US" sz="1600" b="1" dirty="0">
                          <a:solidFill>
                            <a:schemeClr val="tx1"/>
                          </a:solidFill>
                          <a:effectLst/>
                        </a:rPr>
                        <a:t>11h55-12h00</a:t>
                      </a:r>
                      <a:endParaRPr lang="en-CA" sz="1600" b="1" dirty="0">
                        <a:solidFill>
                          <a:schemeClr val="tx1"/>
                        </a:solidFill>
                        <a:effectLst/>
                        <a:latin typeface="Arial Narrow" panose="020B0606020202030204" pitchFamily="34" charset="0"/>
                        <a:ea typeface="+mn-ea"/>
                        <a:cs typeface="Times New Roman" panose="02020603050405020304" pitchFamily="18" charset="0"/>
                      </a:endParaRPr>
                    </a:p>
                  </a:txBody>
                  <a:tcPr marL="59136" marR="59136"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CA" sz="1600" i="1" u="none" dirty="0">
                          <a:solidFill>
                            <a:schemeClr val="tx1"/>
                          </a:solidFill>
                          <a:effectLst/>
                        </a:rPr>
                        <a:t>Closing Remarks</a:t>
                      </a:r>
                      <a:endParaRPr lang="en-CA" sz="1600" i="1" u="none" dirty="0">
                        <a:solidFill>
                          <a:schemeClr val="tx1"/>
                        </a:solidFill>
                        <a:effectLst/>
                        <a:latin typeface="Arial Narrow" panose="020B0606020202030204" pitchFamily="34" charset="0"/>
                        <a:ea typeface="+mn-ea"/>
                        <a:cs typeface="Calibri" panose="020F0502020204030204" pitchFamily="34" charset="0"/>
                      </a:endParaRP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5518690"/>
                  </a:ext>
                </a:extLst>
              </a:tr>
            </a:tbl>
          </a:graphicData>
        </a:graphic>
      </p:graphicFrame>
    </p:spTree>
    <p:extLst>
      <p:ext uri="{BB962C8B-B14F-4D97-AF65-F5344CB8AC3E}">
        <p14:creationId xmlns:p14="http://schemas.microsoft.com/office/powerpoint/2010/main" val="970812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nvPr>
        </p:nvSpPr>
        <p:spPr/>
        <p:txBody>
          <a:bodyPr/>
          <a:lstStyle/>
          <a:p>
            <a:r>
              <a:rPr lang="en-CA" altLang="en-US" dirty="0"/>
              <a:t>Cost Reimbursable Types</a:t>
            </a:r>
            <a:endParaRPr lang="en-CA" dirty="0"/>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nvPr>
        </p:nvSpPr>
        <p:spPr/>
        <p:txBody>
          <a:bodyPr anchor="t">
            <a:normAutofit fontScale="92500"/>
          </a:bodyPr>
          <a:lstStyle/>
          <a:p>
            <a:r>
              <a:rPr lang="en-CA" altLang="en-US" dirty="0"/>
              <a:t>Cost Reimbursable with fee based on actual cost </a:t>
            </a:r>
          </a:p>
          <a:p>
            <a:pPr lvl="1"/>
            <a:r>
              <a:rPr lang="en-CA" altLang="en-US" dirty="0"/>
              <a:t>the contractor is paid actual cost plus a fixed percentage of the cost as profit</a:t>
            </a:r>
          </a:p>
          <a:p>
            <a:pPr lvl="1"/>
            <a:r>
              <a:rPr lang="en-CA" altLang="en-US" dirty="0"/>
              <a:t>may be necessary to inform smart buyer (</a:t>
            </a:r>
            <a:r>
              <a:rPr lang="en-CA" altLang="en-US" dirty="0" err="1"/>
              <a:t>VfM</a:t>
            </a:r>
            <a:r>
              <a:rPr lang="en-CA" altLang="en-US" dirty="0"/>
              <a:t> requirement)</a:t>
            </a:r>
          </a:p>
          <a:p>
            <a:r>
              <a:rPr lang="en-CA" altLang="en-US" dirty="0"/>
              <a:t>Cost Reimbursable with baseline cost/incentive fee</a:t>
            </a:r>
            <a:endParaRPr lang="en-CA" altLang="en-US" dirty="0">
              <a:cs typeface="Arial"/>
            </a:endParaRPr>
          </a:p>
          <a:p>
            <a:pPr lvl="1"/>
            <a:r>
              <a:rPr lang="en-CA" altLang="en-US" dirty="0"/>
              <a:t>the contractor is paid actual cost plus a fixed percentage of the cost as profit </a:t>
            </a:r>
          </a:p>
          <a:p>
            <a:pPr lvl="1"/>
            <a:r>
              <a:rPr lang="en-CA" altLang="en-US" dirty="0"/>
              <a:t>Canada is able to establish a cost baseline </a:t>
            </a:r>
          </a:p>
          <a:p>
            <a:pPr lvl="1"/>
            <a:r>
              <a:rPr lang="en-CA" dirty="0"/>
              <a:t>necessary to permit decision making involving trade-offs</a:t>
            </a:r>
            <a:endParaRPr lang="en-CA" dirty="0">
              <a:cs typeface="Arial"/>
            </a:endParaRPr>
          </a:p>
          <a:p>
            <a:pPr lvl="1"/>
            <a:r>
              <a:rPr lang="en-CA" altLang="en-US" dirty="0"/>
              <a:t>possible due to smart buyer, and enables efficiency requirements</a:t>
            </a:r>
            <a:endParaRPr lang="en-CA" altLang="en-US" dirty="0">
              <a:cs typeface="Arial"/>
            </a:endParaRPr>
          </a:p>
          <a:p>
            <a:pPr lvl="1"/>
            <a:r>
              <a:rPr lang="en-CA" altLang="en-US" dirty="0"/>
              <a:t>incentive fee includes Gain/Pain Share to incentivize improvement</a:t>
            </a:r>
            <a:endParaRPr lang="en-CA" altLang="en-US" dirty="0">
              <a:cs typeface="Arial"/>
            </a:endParaRPr>
          </a:p>
        </p:txBody>
      </p:sp>
      <p:sp>
        <p:nvSpPr>
          <p:cNvPr id="4" name="TextBox 3">
            <a:extLst>
              <a:ext uri="{FF2B5EF4-FFF2-40B4-BE49-F238E27FC236}">
                <a16:creationId xmlns:a16="http://schemas.microsoft.com/office/drawing/2014/main" id="{D4E51012-909F-5783-077B-D4FC610F2DA2}"/>
              </a:ext>
            </a:extLst>
          </p:cNvPr>
          <p:cNvSpPr txBox="1"/>
          <p:nvPr/>
        </p:nvSpPr>
        <p:spPr>
          <a:xfrm>
            <a:off x="575386" y="6250532"/>
            <a:ext cx="415213" cy="369332"/>
          </a:xfrm>
          <a:prstGeom prst="rect">
            <a:avLst/>
          </a:prstGeom>
          <a:noFill/>
        </p:spPr>
        <p:txBody>
          <a:bodyPr wrap="square" rtlCol="0">
            <a:spAutoFit/>
          </a:bodyPr>
          <a:lstStyle/>
          <a:p>
            <a:pPr algn="ctr"/>
            <a:r>
              <a:rPr lang="en-CA" dirty="0"/>
              <a:t>11</a:t>
            </a:r>
          </a:p>
        </p:txBody>
      </p:sp>
    </p:spTree>
    <p:extLst>
      <p:ext uri="{BB962C8B-B14F-4D97-AF65-F5344CB8AC3E}">
        <p14:creationId xmlns:p14="http://schemas.microsoft.com/office/powerpoint/2010/main" val="82864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nvPr>
        </p:nvSpPr>
        <p:spPr/>
        <p:txBody>
          <a:bodyPr/>
          <a:lstStyle/>
          <a:p>
            <a:r>
              <a:rPr lang="en-CA" altLang="en-US" dirty="0"/>
              <a:t>Phases that have a bearing on Pricing </a:t>
            </a:r>
            <a:endParaRPr lang="en-CA" dirty="0"/>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nvPr>
        </p:nvSpPr>
        <p:spPr>
          <a:xfrm>
            <a:off x="575387" y="1826685"/>
            <a:ext cx="11413413" cy="4146599"/>
          </a:xfrm>
        </p:spPr>
        <p:txBody>
          <a:bodyPr>
            <a:normAutofit/>
          </a:bodyPr>
          <a:lstStyle/>
          <a:p>
            <a:r>
              <a:rPr lang="en-CA" altLang="en-US" dirty="0"/>
              <a:t>Phases help characterize the maturity of the contract and the sustainment solution </a:t>
            </a:r>
          </a:p>
          <a:p>
            <a:r>
              <a:rPr lang="en-CA" altLang="en-US" dirty="0"/>
              <a:t>Two types:</a:t>
            </a:r>
          </a:p>
          <a:p>
            <a:pPr lvl="1"/>
            <a:r>
              <a:rPr lang="en-CA" altLang="en-US" dirty="0"/>
              <a:t>Contract Phases</a:t>
            </a:r>
          </a:p>
          <a:p>
            <a:pPr lvl="1"/>
            <a:r>
              <a:rPr lang="en-CA" altLang="en-US" dirty="0"/>
              <a:t>Value for Money Phases</a:t>
            </a:r>
          </a:p>
          <a:p>
            <a:pPr lvl="1"/>
            <a:endParaRPr lang="en-CA" altLang="en-US" dirty="0"/>
          </a:p>
          <a:p>
            <a:r>
              <a:rPr lang="en-CA" altLang="en-US" dirty="0"/>
              <a:t>Phases are “considerations” in the selection of type of Basis of Payment </a:t>
            </a:r>
          </a:p>
          <a:p>
            <a:r>
              <a:rPr lang="en-CA" altLang="en-US" dirty="0"/>
              <a:t>The phases are meant to be tailored</a:t>
            </a:r>
          </a:p>
        </p:txBody>
      </p:sp>
      <p:pic>
        <p:nvPicPr>
          <p:cNvPr id="4" name="Picture 2" descr="A picture containing clipart&#10;&#10;Description automatically generated">
            <a:extLst>
              <a:ext uri="{FF2B5EF4-FFF2-40B4-BE49-F238E27FC236}">
                <a16:creationId xmlns:a16="http://schemas.microsoft.com/office/drawing/2014/main" id="{49F333EC-09F4-07B5-6AE7-2A893700B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2387082"/>
            <a:ext cx="1654693" cy="208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FCC9B5C-1365-6888-95E4-89545365CB90}"/>
              </a:ext>
            </a:extLst>
          </p:cNvPr>
          <p:cNvSpPr txBox="1"/>
          <p:nvPr/>
        </p:nvSpPr>
        <p:spPr>
          <a:xfrm>
            <a:off x="575386" y="6250532"/>
            <a:ext cx="415213" cy="369332"/>
          </a:xfrm>
          <a:prstGeom prst="rect">
            <a:avLst/>
          </a:prstGeom>
          <a:noFill/>
        </p:spPr>
        <p:txBody>
          <a:bodyPr wrap="square" rtlCol="0">
            <a:spAutoFit/>
          </a:bodyPr>
          <a:lstStyle/>
          <a:p>
            <a:pPr algn="ctr"/>
            <a:r>
              <a:rPr lang="en-CA" dirty="0"/>
              <a:t>12</a:t>
            </a:r>
          </a:p>
        </p:txBody>
      </p:sp>
    </p:spTree>
    <p:extLst>
      <p:ext uri="{BB962C8B-B14F-4D97-AF65-F5344CB8AC3E}">
        <p14:creationId xmlns:p14="http://schemas.microsoft.com/office/powerpoint/2010/main" val="21130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nvPr>
        </p:nvSpPr>
        <p:spPr/>
        <p:txBody>
          <a:bodyPr/>
          <a:lstStyle/>
          <a:p>
            <a:r>
              <a:rPr lang="en-CA" altLang="en-US" dirty="0"/>
              <a:t>Contract Phases</a:t>
            </a:r>
            <a:endParaRPr lang="en-CA" dirty="0"/>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nvPr>
        </p:nvSpPr>
        <p:spPr/>
        <p:txBody>
          <a:bodyPr>
            <a:normAutofit fontScale="70000" lnSpcReduction="20000"/>
          </a:bodyPr>
          <a:lstStyle/>
          <a:p>
            <a:pPr>
              <a:defRPr/>
            </a:pPr>
            <a:r>
              <a:rPr lang="en-CA" altLang="en-US" sz="3200" dirty="0"/>
              <a:t>Phase In</a:t>
            </a:r>
          </a:p>
          <a:p>
            <a:pPr lvl="1">
              <a:defRPr/>
            </a:pPr>
            <a:r>
              <a:rPr lang="en-CA" altLang="en-US" sz="2667" dirty="0"/>
              <a:t>Period of time for transition into a new contract</a:t>
            </a:r>
          </a:p>
          <a:p>
            <a:pPr lvl="1">
              <a:defRPr/>
            </a:pPr>
            <a:r>
              <a:rPr lang="en-CA" altLang="en-US" sz="2667" dirty="0"/>
              <a:t>Includes one-time deliverables (e.g. plans, building infrastructure, etc.)</a:t>
            </a:r>
          </a:p>
          <a:p>
            <a:pPr lvl="1">
              <a:defRPr/>
            </a:pPr>
            <a:r>
              <a:rPr lang="en-CA" altLang="en-US" sz="2667" dirty="0"/>
              <a:t>This phase is temporary: it ends with a defined milestone (e.g. a sustainment readiness verification milestone) </a:t>
            </a:r>
          </a:p>
          <a:p>
            <a:pPr>
              <a:defRPr/>
            </a:pPr>
            <a:r>
              <a:rPr lang="en-CA" altLang="en-US" sz="3200" dirty="0"/>
              <a:t>Sustainment Delivery</a:t>
            </a:r>
          </a:p>
          <a:p>
            <a:pPr lvl="1">
              <a:defRPr/>
            </a:pPr>
            <a:r>
              <a:rPr lang="en-CA" altLang="en-US" sz="2667" dirty="0"/>
              <a:t>Period of time during which the equipment is being sustained</a:t>
            </a:r>
          </a:p>
          <a:p>
            <a:pPr lvl="1">
              <a:defRPr/>
            </a:pPr>
            <a:r>
              <a:rPr lang="en-CA" altLang="en-US" sz="2667" dirty="0"/>
              <a:t>Activities linked directly to sustaining equipment  </a:t>
            </a:r>
          </a:p>
          <a:p>
            <a:pPr>
              <a:defRPr/>
            </a:pPr>
            <a:r>
              <a:rPr lang="en-CA" altLang="en-US" sz="3200" dirty="0"/>
              <a:t>Phase Out </a:t>
            </a:r>
          </a:p>
          <a:p>
            <a:pPr lvl="1">
              <a:defRPr/>
            </a:pPr>
            <a:r>
              <a:rPr lang="en-CA" altLang="en-US" sz="2667" dirty="0"/>
              <a:t>Period of time to transition out of a contract</a:t>
            </a:r>
          </a:p>
          <a:p>
            <a:pPr lvl="1">
              <a:defRPr/>
            </a:pPr>
            <a:r>
              <a:rPr lang="en-CA" altLang="en-US" sz="2667" dirty="0"/>
              <a:t>Examples: disposal, inventory transfer </a:t>
            </a:r>
          </a:p>
          <a:p>
            <a:pPr marL="0" indent="0">
              <a:buNone/>
              <a:defRPr/>
            </a:pPr>
            <a:endParaRPr lang="en-CA" altLang="en-US" dirty="0"/>
          </a:p>
          <a:p>
            <a:pPr marL="0" indent="0">
              <a:buNone/>
              <a:defRPr/>
            </a:pPr>
            <a:r>
              <a:rPr lang="en-CA" altLang="en-US" dirty="0"/>
              <a:t>	** The Sustainment Delivery Phase can overlap the other two contract phases</a:t>
            </a:r>
          </a:p>
        </p:txBody>
      </p:sp>
      <p:sp>
        <p:nvSpPr>
          <p:cNvPr id="4" name="TextBox 4">
            <a:extLst>
              <a:ext uri="{FF2B5EF4-FFF2-40B4-BE49-F238E27FC236}">
                <a16:creationId xmlns:a16="http://schemas.microsoft.com/office/drawing/2014/main" id="{EC9438F8-ED71-3105-D726-A8C0E82B81C2}"/>
              </a:ext>
            </a:extLst>
          </p:cNvPr>
          <p:cNvSpPr txBox="1">
            <a:spLocks noChangeArrowheads="1"/>
          </p:cNvSpPr>
          <p:nvPr/>
        </p:nvSpPr>
        <p:spPr bwMode="auto">
          <a:xfrm>
            <a:off x="9245601" y="3124200"/>
            <a:ext cx="1828800" cy="122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a:r>
              <a:rPr lang="en-CA" altLang="en-US" sz="1467" dirty="0">
                <a:solidFill>
                  <a:srgbClr val="7030A0"/>
                </a:solidFill>
              </a:rPr>
              <a:t>The Phase In and Phase Out have cost components not directly attributable to sustainment</a:t>
            </a:r>
          </a:p>
        </p:txBody>
      </p:sp>
      <p:cxnSp>
        <p:nvCxnSpPr>
          <p:cNvPr id="5" name="Straight Arrow Connector 4">
            <a:extLst>
              <a:ext uri="{FF2B5EF4-FFF2-40B4-BE49-F238E27FC236}">
                <a16:creationId xmlns:a16="http://schemas.microsoft.com/office/drawing/2014/main" id="{BF18891A-F45C-D709-F3E9-1B182EDC5F2D}"/>
              </a:ext>
            </a:extLst>
          </p:cNvPr>
          <p:cNvCxnSpPr>
            <a:stCxn id="4" idx="1"/>
          </p:cNvCxnSpPr>
          <p:nvPr/>
        </p:nvCxnSpPr>
        <p:spPr>
          <a:xfrm flipH="1" flipV="1">
            <a:off x="7590367" y="3139018"/>
            <a:ext cx="1655234" cy="595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7ACBEF0-B69C-ABEE-CA15-C2E7686F6675}"/>
              </a:ext>
            </a:extLst>
          </p:cNvPr>
          <p:cNvCxnSpPr>
            <a:cxnSpLocks/>
          </p:cNvCxnSpPr>
          <p:nvPr/>
        </p:nvCxnSpPr>
        <p:spPr>
          <a:xfrm flipH="1">
            <a:off x="6807201" y="3764832"/>
            <a:ext cx="2438401" cy="781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BB86BB-14B6-1D33-9FEC-1EB2BDC95C8E}"/>
              </a:ext>
            </a:extLst>
          </p:cNvPr>
          <p:cNvSpPr txBox="1"/>
          <p:nvPr/>
        </p:nvSpPr>
        <p:spPr>
          <a:xfrm>
            <a:off x="575386" y="6250532"/>
            <a:ext cx="415213" cy="369332"/>
          </a:xfrm>
          <a:prstGeom prst="rect">
            <a:avLst/>
          </a:prstGeom>
          <a:noFill/>
        </p:spPr>
        <p:txBody>
          <a:bodyPr wrap="square" rtlCol="0">
            <a:spAutoFit/>
          </a:bodyPr>
          <a:lstStyle/>
          <a:p>
            <a:pPr algn="ctr"/>
            <a:r>
              <a:rPr lang="en-CA" dirty="0"/>
              <a:t>13</a:t>
            </a:r>
          </a:p>
        </p:txBody>
      </p:sp>
    </p:spTree>
    <p:extLst>
      <p:ext uri="{BB962C8B-B14F-4D97-AF65-F5344CB8AC3E}">
        <p14:creationId xmlns:p14="http://schemas.microsoft.com/office/powerpoint/2010/main" val="4203458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nvPr>
        </p:nvSpPr>
        <p:spPr/>
        <p:txBody>
          <a:bodyPr/>
          <a:lstStyle/>
          <a:p>
            <a:r>
              <a:rPr lang="en-CA" altLang="en-US" dirty="0"/>
              <a:t>Contract Phases and Pricing Approach</a:t>
            </a:r>
            <a:endParaRPr lang="en-CA" dirty="0"/>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nvPr>
        </p:nvSpPr>
        <p:spPr/>
        <p:txBody>
          <a:bodyPr anchor="t">
            <a:normAutofit fontScale="85000" lnSpcReduction="20000"/>
          </a:bodyPr>
          <a:lstStyle/>
          <a:p>
            <a:pPr marL="0" indent="0">
              <a:buNone/>
              <a:defRPr/>
            </a:pPr>
            <a:r>
              <a:rPr lang="en-CA" altLang="en-US" sz="3200" dirty="0"/>
              <a:t>Pricing approach varies with Contract Phases:</a:t>
            </a:r>
          </a:p>
          <a:p>
            <a:pPr>
              <a:defRPr/>
            </a:pPr>
            <a:r>
              <a:rPr lang="en-CA" altLang="en-US" sz="3200" dirty="0"/>
              <a:t>Phase In</a:t>
            </a:r>
          </a:p>
          <a:p>
            <a:pPr lvl="1">
              <a:defRPr/>
            </a:pPr>
            <a:r>
              <a:rPr lang="en-CA" altLang="en-US" sz="2667" dirty="0"/>
              <a:t>Example preferred pricing approaches</a:t>
            </a:r>
            <a:r>
              <a:rPr lang="en-CA" altLang="en-US" sz="2667" dirty="0">
                <a:solidFill>
                  <a:srgbClr val="000000"/>
                </a:solidFill>
                <a:cs typeface="Arial"/>
              </a:rPr>
              <a:t>:</a:t>
            </a:r>
            <a:endParaRPr lang="en-CA" altLang="en-US" sz="2667" dirty="0">
              <a:solidFill>
                <a:srgbClr val="FF0000"/>
              </a:solidFill>
            </a:endParaRPr>
          </a:p>
          <a:p>
            <a:pPr lvl="2">
              <a:defRPr/>
            </a:pPr>
            <a:r>
              <a:rPr lang="en-CA" sz="2533" dirty="0"/>
              <a:t>Defined one-time deliverables:</a:t>
            </a:r>
            <a:r>
              <a:rPr lang="en-CA" sz="2533" dirty="0">
                <a:solidFill>
                  <a:srgbClr val="FF0000"/>
                </a:solidFill>
              </a:rPr>
              <a:t> </a:t>
            </a:r>
            <a:r>
              <a:rPr lang="en-CA" altLang="en-US" sz="2533" dirty="0">
                <a:solidFill>
                  <a:srgbClr val="FF0000"/>
                </a:solidFill>
              </a:rPr>
              <a:t>Fixed price</a:t>
            </a:r>
            <a:endParaRPr lang="en-CA" altLang="en-US" sz="2533" dirty="0">
              <a:solidFill>
                <a:srgbClr val="FF0000"/>
              </a:solidFill>
              <a:cs typeface="Arial"/>
            </a:endParaRPr>
          </a:p>
          <a:p>
            <a:pPr lvl="2">
              <a:defRPr/>
            </a:pPr>
            <a:r>
              <a:rPr lang="en-CA" altLang="en-US" sz="2533" dirty="0">
                <a:cs typeface="Arial"/>
              </a:rPr>
              <a:t>Unclear scope such as accreditation: </a:t>
            </a:r>
            <a:r>
              <a:rPr lang="en-CA" altLang="en-US" sz="2533" dirty="0">
                <a:solidFill>
                  <a:srgbClr val="FF0000"/>
                </a:solidFill>
                <a:cs typeface="Arial"/>
              </a:rPr>
              <a:t>Cost reimbursable</a:t>
            </a:r>
            <a:endParaRPr lang="en-CA" altLang="en-US" sz="2533" dirty="0">
              <a:solidFill>
                <a:srgbClr val="FF0000"/>
              </a:solidFill>
            </a:endParaRPr>
          </a:p>
          <a:p>
            <a:pPr>
              <a:defRPr/>
            </a:pPr>
            <a:r>
              <a:rPr lang="en-CA" altLang="en-US" sz="3200" dirty="0"/>
              <a:t>Sustainment Delivery</a:t>
            </a:r>
          </a:p>
          <a:p>
            <a:pPr lvl="1">
              <a:defRPr/>
            </a:pPr>
            <a:r>
              <a:rPr lang="en-CA" altLang="en-US" sz="2667" dirty="0"/>
              <a:t>Preferred pricing approach will be in accordance with the Value for Money phases (next slide)</a:t>
            </a:r>
          </a:p>
          <a:p>
            <a:pPr>
              <a:defRPr/>
            </a:pPr>
            <a:r>
              <a:rPr lang="en-CA" altLang="en-US" sz="3200" dirty="0"/>
              <a:t>Phase Out</a:t>
            </a:r>
          </a:p>
          <a:p>
            <a:pPr lvl="1">
              <a:defRPr/>
            </a:pPr>
            <a:r>
              <a:rPr lang="en-CA" altLang="en-US" sz="2667" dirty="0"/>
              <a:t>Example preferred pricing approach: </a:t>
            </a:r>
          </a:p>
          <a:p>
            <a:pPr lvl="2">
              <a:defRPr/>
            </a:pPr>
            <a:r>
              <a:rPr lang="en-CA" altLang="en-US" sz="2533" dirty="0"/>
              <a:t>Stock taking and transfer of inventory: </a:t>
            </a:r>
            <a:r>
              <a:rPr lang="en-CA" altLang="en-US" sz="2533" dirty="0">
                <a:solidFill>
                  <a:srgbClr val="FF0000"/>
                </a:solidFill>
              </a:rPr>
              <a:t>Cost reimbursable</a:t>
            </a:r>
            <a:endParaRPr lang="en-CA" sz="2533" dirty="0"/>
          </a:p>
        </p:txBody>
      </p:sp>
      <p:sp>
        <p:nvSpPr>
          <p:cNvPr id="5" name="TextBox 4">
            <a:extLst>
              <a:ext uri="{FF2B5EF4-FFF2-40B4-BE49-F238E27FC236}">
                <a16:creationId xmlns:a16="http://schemas.microsoft.com/office/drawing/2014/main" id="{9702A733-CF03-0249-B625-AFF543624631}"/>
              </a:ext>
            </a:extLst>
          </p:cNvPr>
          <p:cNvSpPr txBox="1"/>
          <p:nvPr/>
        </p:nvSpPr>
        <p:spPr>
          <a:xfrm>
            <a:off x="575386" y="6250532"/>
            <a:ext cx="415213" cy="369332"/>
          </a:xfrm>
          <a:prstGeom prst="rect">
            <a:avLst/>
          </a:prstGeom>
          <a:noFill/>
        </p:spPr>
        <p:txBody>
          <a:bodyPr wrap="square" rtlCol="0">
            <a:spAutoFit/>
          </a:bodyPr>
          <a:lstStyle/>
          <a:p>
            <a:pPr algn="ctr"/>
            <a:r>
              <a:rPr lang="en-CA" dirty="0"/>
              <a:t>14</a:t>
            </a:r>
          </a:p>
        </p:txBody>
      </p:sp>
    </p:spTree>
    <p:extLst>
      <p:ext uri="{BB962C8B-B14F-4D97-AF65-F5344CB8AC3E}">
        <p14:creationId xmlns:p14="http://schemas.microsoft.com/office/powerpoint/2010/main" val="3219496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nvPr>
        </p:nvSpPr>
        <p:spPr/>
        <p:txBody>
          <a:bodyPr/>
          <a:lstStyle/>
          <a:p>
            <a:r>
              <a:rPr lang="en-CA" altLang="en-US" dirty="0"/>
              <a:t>Value for Money Phases</a:t>
            </a:r>
            <a:endParaRPr lang="en-CA" dirty="0"/>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nvPr>
        </p:nvSpPr>
        <p:spPr/>
        <p:txBody>
          <a:bodyPr>
            <a:normAutofit fontScale="77500" lnSpcReduction="20000"/>
          </a:bodyPr>
          <a:lstStyle/>
          <a:p>
            <a:r>
              <a:rPr lang="en-CA" altLang="en-US" sz="3200" dirty="0"/>
              <a:t>Cost Exploration </a:t>
            </a:r>
          </a:p>
          <a:p>
            <a:pPr lvl="1"/>
            <a:r>
              <a:rPr lang="en-CA" altLang="en-US" sz="2667" dirty="0"/>
              <a:t>Period of time necessary to establish a Cost Baseline</a:t>
            </a:r>
          </a:p>
          <a:p>
            <a:pPr lvl="1"/>
            <a:r>
              <a:rPr lang="en-CA" altLang="en-US" sz="2667" dirty="0"/>
              <a:t>Typically early in life cycle or during transitionary period</a:t>
            </a:r>
          </a:p>
          <a:p>
            <a:pPr lvl="1"/>
            <a:r>
              <a:rPr lang="en-CA" altLang="en-US" sz="2667" dirty="0"/>
              <a:t>Could occur during mid-life when little or no historical data is available </a:t>
            </a:r>
          </a:p>
          <a:p>
            <a:r>
              <a:rPr lang="en-CA" altLang="en-US" sz="3200" dirty="0"/>
              <a:t>Cost Optimization or Reduction </a:t>
            </a:r>
          </a:p>
          <a:p>
            <a:pPr lvl="1"/>
            <a:r>
              <a:rPr lang="en-CA" altLang="en-US" sz="2667" dirty="0"/>
              <a:t>Contract period when management focus is on managing cost drivers</a:t>
            </a:r>
          </a:p>
          <a:p>
            <a:pPr lvl="1"/>
            <a:r>
              <a:rPr lang="en-CA" altLang="en-US" sz="2667" dirty="0"/>
              <a:t>‘Sweet spot’ when it is possible to establish a cost baseline, there is cost awareness and continuous improvement can be incentivized </a:t>
            </a:r>
          </a:p>
          <a:p>
            <a:pPr lvl="1"/>
            <a:r>
              <a:rPr lang="en-CA" altLang="en-US" sz="2667" dirty="0"/>
              <a:t>Affordability is achievable – informed decisions on financial trade-offs</a:t>
            </a:r>
          </a:p>
          <a:p>
            <a:r>
              <a:rPr lang="en-CA" altLang="en-US" sz="3200" dirty="0"/>
              <a:t>Cost Containment </a:t>
            </a:r>
          </a:p>
          <a:p>
            <a:pPr lvl="1"/>
            <a:r>
              <a:rPr lang="en-CA" altLang="en-US" sz="2667" dirty="0"/>
              <a:t>Period during which mix of costs are changing and baseline isn’t possible</a:t>
            </a:r>
          </a:p>
          <a:p>
            <a:pPr lvl="1"/>
            <a:r>
              <a:rPr lang="en-CA" altLang="en-US" sz="2667" dirty="0"/>
              <a:t>Typically late in Life Cycle or Contract Phase Out</a:t>
            </a:r>
            <a:endParaRPr lang="en-CA" dirty="0"/>
          </a:p>
        </p:txBody>
      </p:sp>
      <p:pic>
        <p:nvPicPr>
          <p:cNvPr id="4" name="Picture 3">
            <a:extLst>
              <a:ext uri="{FF2B5EF4-FFF2-40B4-BE49-F238E27FC236}">
                <a16:creationId xmlns:a16="http://schemas.microsoft.com/office/drawing/2014/main" id="{EE3D2857-3524-927F-B6D2-0B2E4C662D06}"/>
              </a:ext>
            </a:extLst>
          </p:cNvPr>
          <p:cNvPicPr>
            <a:picLocks noChangeAspect="1"/>
          </p:cNvPicPr>
          <p:nvPr/>
        </p:nvPicPr>
        <p:blipFill>
          <a:blip r:embed="rId3"/>
          <a:stretch>
            <a:fillRect/>
          </a:stretch>
        </p:blipFill>
        <p:spPr>
          <a:xfrm>
            <a:off x="10464800" y="4343401"/>
            <a:ext cx="1177704" cy="1296761"/>
          </a:xfrm>
          <a:prstGeom prst="rect">
            <a:avLst/>
          </a:prstGeom>
        </p:spPr>
      </p:pic>
      <p:sp>
        <p:nvSpPr>
          <p:cNvPr id="6" name="TextBox 5">
            <a:extLst>
              <a:ext uri="{FF2B5EF4-FFF2-40B4-BE49-F238E27FC236}">
                <a16:creationId xmlns:a16="http://schemas.microsoft.com/office/drawing/2014/main" id="{0E714119-77F9-786E-B0E0-D096026846BA}"/>
              </a:ext>
            </a:extLst>
          </p:cNvPr>
          <p:cNvSpPr txBox="1"/>
          <p:nvPr/>
        </p:nvSpPr>
        <p:spPr>
          <a:xfrm>
            <a:off x="575386" y="6250532"/>
            <a:ext cx="415213" cy="369332"/>
          </a:xfrm>
          <a:prstGeom prst="rect">
            <a:avLst/>
          </a:prstGeom>
          <a:noFill/>
        </p:spPr>
        <p:txBody>
          <a:bodyPr wrap="square" rtlCol="0">
            <a:spAutoFit/>
          </a:bodyPr>
          <a:lstStyle/>
          <a:p>
            <a:pPr algn="ctr"/>
            <a:r>
              <a:rPr lang="en-CA" dirty="0"/>
              <a:t>15</a:t>
            </a:r>
          </a:p>
        </p:txBody>
      </p:sp>
    </p:spTree>
    <p:extLst>
      <p:ext uri="{BB962C8B-B14F-4D97-AF65-F5344CB8AC3E}">
        <p14:creationId xmlns:p14="http://schemas.microsoft.com/office/powerpoint/2010/main" val="2270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nvPr>
        </p:nvSpPr>
        <p:spPr/>
        <p:txBody>
          <a:bodyPr/>
          <a:lstStyle/>
          <a:p>
            <a:r>
              <a:rPr lang="en-CA" altLang="en-US" dirty="0"/>
              <a:t>Value for Money Phases</a:t>
            </a:r>
            <a:endParaRPr lang="en-CA" dirty="0"/>
          </a:p>
        </p:txBody>
      </p:sp>
      <p:pic>
        <p:nvPicPr>
          <p:cNvPr id="35" name="Picture 34">
            <a:extLst>
              <a:ext uri="{FF2B5EF4-FFF2-40B4-BE49-F238E27FC236}">
                <a16:creationId xmlns:a16="http://schemas.microsoft.com/office/drawing/2014/main" id="{4C5E49CD-0C02-9C40-A146-E257940D59C2}"/>
              </a:ext>
            </a:extLst>
          </p:cNvPr>
          <p:cNvPicPr>
            <a:picLocks noChangeAspect="1"/>
          </p:cNvPicPr>
          <p:nvPr/>
        </p:nvPicPr>
        <p:blipFill>
          <a:blip r:embed="rId3"/>
          <a:stretch>
            <a:fillRect/>
          </a:stretch>
        </p:blipFill>
        <p:spPr>
          <a:xfrm>
            <a:off x="527003" y="1397001"/>
            <a:ext cx="11379200" cy="4784436"/>
          </a:xfrm>
          <a:prstGeom prst="rect">
            <a:avLst/>
          </a:prstGeom>
        </p:spPr>
      </p:pic>
      <p:sp>
        <p:nvSpPr>
          <p:cNvPr id="4" name="TextBox 3">
            <a:extLst>
              <a:ext uri="{FF2B5EF4-FFF2-40B4-BE49-F238E27FC236}">
                <a16:creationId xmlns:a16="http://schemas.microsoft.com/office/drawing/2014/main" id="{4AB0AF66-D455-ADF4-15C9-1B69FC5A8645}"/>
              </a:ext>
            </a:extLst>
          </p:cNvPr>
          <p:cNvSpPr txBox="1"/>
          <p:nvPr/>
        </p:nvSpPr>
        <p:spPr>
          <a:xfrm>
            <a:off x="575386" y="6250532"/>
            <a:ext cx="415213" cy="369332"/>
          </a:xfrm>
          <a:prstGeom prst="rect">
            <a:avLst/>
          </a:prstGeom>
          <a:noFill/>
        </p:spPr>
        <p:txBody>
          <a:bodyPr wrap="square" rtlCol="0">
            <a:spAutoFit/>
          </a:bodyPr>
          <a:lstStyle/>
          <a:p>
            <a:pPr algn="ctr"/>
            <a:r>
              <a:rPr lang="en-CA" dirty="0"/>
              <a:t>16</a:t>
            </a:r>
          </a:p>
        </p:txBody>
      </p:sp>
    </p:spTree>
    <p:extLst>
      <p:ext uri="{BB962C8B-B14F-4D97-AF65-F5344CB8AC3E}">
        <p14:creationId xmlns:p14="http://schemas.microsoft.com/office/powerpoint/2010/main" val="428290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5A09-CF0A-A240-18A5-3B7A679EB7D9}"/>
              </a:ext>
            </a:extLst>
          </p:cNvPr>
          <p:cNvSpPr>
            <a:spLocks noGrp="1"/>
          </p:cNvSpPr>
          <p:nvPr>
            <p:ph type="title"/>
          </p:nvPr>
        </p:nvSpPr>
        <p:spPr/>
        <p:txBody>
          <a:bodyPr/>
          <a:lstStyle/>
          <a:p>
            <a:r>
              <a:rPr lang="en-CA" altLang="en-US" dirty="0"/>
              <a:t>Value for Money Phases and Pricing Approach </a:t>
            </a:r>
            <a:endParaRPr lang="en-CA" dirty="0"/>
          </a:p>
        </p:txBody>
      </p:sp>
      <p:sp>
        <p:nvSpPr>
          <p:cNvPr id="3" name="Content Placeholder 2">
            <a:extLst>
              <a:ext uri="{FF2B5EF4-FFF2-40B4-BE49-F238E27FC236}">
                <a16:creationId xmlns:a16="http://schemas.microsoft.com/office/drawing/2014/main" id="{1B0555B3-61B0-C42E-1518-00AC73B6FB88}"/>
              </a:ext>
            </a:extLst>
          </p:cNvPr>
          <p:cNvSpPr>
            <a:spLocks noGrp="1"/>
          </p:cNvSpPr>
          <p:nvPr>
            <p:ph sz="half" idx="1"/>
          </p:nvPr>
        </p:nvSpPr>
        <p:spPr/>
        <p:txBody>
          <a:bodyPr>
            <a:normAutofit fontScale="70000" lnSpcReduction="20000"/>
          </a:bodyPr>
          <a:lstStyle/>
          <a:p>
            <a:pPr marL="0" indent="0">
              <a:buNone/>
              <a:defRPr/>
            </a:pPr>
            <a:r>
              <a:rPr lang="en-CA" altLang="en-US" sz="3467" dirty="0"/>
              <a:t>Pricing approach varies with </a:t>
            </a:r>
            <a:r>
              <a:rPr lang="en-CA" altLang="en-US" sz="3467" dirty="0" err="1"/>
              <a:t>VfM</a:t>
            </a:r>
            <a:r>
              <a:rPr lang="en-CA" altLang="en-US" sz="3467" dirty="0"/>
              <a:t> Phases:</a:t>
            </a:r>
          </a:p>
          <a:p>
            <a:pPr>
              <a:defRPr/>
            </a:pPr>
            <a:r>
              <a:rPr lang="en-CA" altLang="en-US" sz="2933" dirty="0"/>
              <a:t>Cost Exploration</a:t>
            </a:r>
          </a:p>
          <a:p>
            <a:pPr lvl="1">
              <a:defRPr/>
            </a:pPr>
            <a:r>
              <a:rPr lang="en-CA" altLang="en-US" sz="2667" dirty="0"/>
              <a:t>In the absence of cost baseline, it isn’t possible to measure or incentivize cost reduction </a:t>
            </a:r>
          </a:p>
          <a:p>
            <a:pPr lvl="1">
              <a:defRPr/>
            </a:pPr>
            <a:r>
              <a:rPr lang="en-CA" altLang="en-US" sz="2667" dirty="0"/>
              <a:t>Suggested pricing approach: </a:t>
            </a:r>
            <a:r>
              <a:rPr lang="en-CA" altLang="en-US" sz="2667" dirty="0">
                <a:solidFill>
                  <a:srgbClr val="FF0000"/>
                </a:solidFill>
              </a:rPr>
              <a:t>Cost Reimbursable with fee based on actual cost</a:t>
            </a:r>
            <a:endParaRPr lang="en-CA" altLang="en-US" sz="2667" dirty="0">
              <a:solidFill>
                <a:srgbClr val="FF0000"/>
              </a:solidFill>
              <a:cs typeface="Calibri"/>
            </a:endParaRPr>
          </a:p>
          <a:p>
            <a:pPr>
              <a:defRPr/>
            </a:pPr>
            <a:r>
              <a:rPr lang="en-CA" altLang="en-US" sz="2933" dirty="0"/>
              <a:t>Cost Optimization/Reduction </a:t>
            </a:r>
          </a:p>
          <a:p>
            <a:pPr lvl="1">
              <a:defRPr/>
            </a:pPr>
            <a:r>
              <a:rPr lang="en-CA" altLang="en-US" sz="2667" dirty="0"/>
              <a:t>With a cost baseline, business case can be made and cost reductions rewarded </a:t>
            </a:r>
          </a:p>
          <a:p>
            <a:pPr lvl="1">
              <a:defRPr/>
            </a:pPr>
            <a:r>
              <a:rPr lang="en-CA" altLang="en-US" sz="2667" dirty="0"/>
              <a:t>Suggested pricing approach: either </a:t>
            </a:r>
            <a:r>
              <a:rPr lang="en-CA" altLang="en-US" sz="2667" dirty="0">
                <a:solidFill>
                  <a:srgbClr val="FF0000"/>
                </a:solidFill>
              </a:rPr>
              <a:t>Fixed Price</a:t>
            </a:r>
            <a:r>
              <a:rPr lang="en-CA" altLang="en-US" sz="2667" dirty="0"/>
              <a:t> or </a:t>
            </a:r>
            <a:r>
              <a:rPr lang="en-CA" altLang="en-US" sz="2667" dirty="0">
                <a:solidFill>
                  <a:srgbClr val="FF0000"/>
                </a:solidFill>
              </a:rPr>
              <a:t>Cost Reimbursable with baseline cost/Incentive Fee</a:t>
            </a:r>
            <a:r>
              <a:rPr lang="en-CA" altLang="en-US" sz="2667" dirty="0"/>
              <a:t> </a:t>
            </a:r>
          </a:p>
          <a:p>
            <a:pPr>
              <a:defRPr/>
            </a:pPr>
            <a:r>
              <a:rPr lang="en-CA" altLang="en-US" sz="2933" dirty="0"/>
              <a:t>Cost Containment </a:t>
            </a:r>
          </a:p>
          <a:p>
            <a:pPr lvl="1">
              <a:defRPr/>
            </a:pPr>
            <a:r>
              <a:rPr lang="en-CA" altLang="en-US" sz="2667" dirty="0"/>
              <a:t>It may be necessary to incentivize (or remedy) variability for a discrete cost component only</a:t>
            </a:r>
          </a:p>
          <a:p>
            <a:pPr lvl="1">
              <a:defRPr/>
            </a:pPr>
            <a:r>
              <a:rPr lang="en-CA" altLang="en-US" sz="2667" dirty="0"/>
              <a:t>Suggested pricing approach: </a:t>
            </a:r>
            <a:r>
              <a:rPr lang="en-CA" altLang="en-US" sz="2667" dirty="0">
                <a:solidFill>
                  <a:srgbClr val="FF0000"/>
                </a:solidFill>
              </a:rPr>
              <a:t>Cost Reimbursable with fee based on actual cost</a:t>
            </a:r>
            <a:endParaRPr lang="en-CA" dirty="0"/>
          </a:p>
        </p:txBody>
      </p:sp>
      <p:sp>
        <p:nvSpPr>
          <p:cNvPr id="5" name="TextBox 4">
            <a:extLst>
              <a:ext uri="{FF2B5EF4-FFF2-40B4-BE49-F238E27FC236}">
                <a16:creationId xmlns:a16="http://schemas.microsoft.com/office/drawing/2014/main" id="{0A1FCA57-E0A7-2220-0144-96363DB59283}"/>
              </a:ext>
            </a:extLst>
          </p:cNvPr>
          <p:cNvSpPr txBox="1"/>
          <p:nvPr/>
        </p:nvSpPr>
        <p:spPr>
          <a:xfrm>
            <a:off x="575386" y="6250532"/>
            <a:ext cx="415213" cy="369332"/>
          </a:xfrm>
          <a:prstGeom prst="rect">
            <a:avLst/>
          </a:prstGeom>
          <a:noFill/>
        </p:spPr>
        <p:txBody>
          <a:bodyPr wrap="square" rtlCol="0">
            <a:spAutoFit/>
          </a:bodyPr>
          <a:lstStyle/>
          <a:p>
            <a:pPr algn="ctr"/>
            <a:r>
              <a:rPr lang="en-CA" dirty="0"/>
              <a:t>17</a:t>
            </a:r>
          </a:p>
        </p:txBody>
      </p:sp>
    </p:spTree>
    <p:extLst>
      <p:ext uri="{BB962C8B-B14F-4D97-AF65-F5344CB8AC3E}">
        <p14:creationId xmlns:p14="http://schemas.microsoft.com/office/powerpoint/2010/main" val="759802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5A09-CF0A-A240-18A5-3B7A679EB7D9}"/>
              </a:ext>
            </a:extLst>
          </p:cNvPr>
          <p:cNvSpPr>
            <a:spLocks noGrp="1"/>
          </p:cNvSpPr>
          <p:nvPr>
            <p:ph type="title"/>
          </p:nvPr>
        </p:nvSpPr>
        <p:spPr/>
        <p:txBody>
          <a:bodyPr/>
          <a:lstStyle/>
          <a:p>
            <a:r>
              <a:rPr lang="en-CA" altLang="en-US" dirty="0"/>
              <a:t>Contract and Value for Money Phases </a:t>
            </a:r>
            <a:endParaRPr lang="en-CA" dirty="0"/>
          </a:p>
        </p:txBody>
      </p:sp>
      <p:sp>
        <p:nvSpPr>
          <p:cNvPr id="3" name="Content Placeholder 2">
            <a:extLst>
              <a:ext uri="{FF2B5EF4-FFF2-40B4-BE49-F238E27FC236}">
                <a16:creationId xmlns:a16="http://schemas.microsoft.com/office/drawing/2014/main" id="{1B0555B3-61B0-C42E-1518-00AC73B6FB88}"/>
              </a:ext>
            </a:extLst>
          </p:cNvPr>
          <p:cNvSpPr>
            <a:spLocks noGrp="1"/>
          </p:cNvSpPr>
          <p:nvPr>
            <p:ph sz="half" idx="1"/>
          </p:nvPr>
        </p:nvSpPr>
        <p:spPr/>
        <p:txBody>
          <a:bodyPr/>
          <a:lstStyle/>
          <a:p>
            <a:r>
              <a:rPr lang="en-CA" altLang="en-US" dirty="0"/>
              <a:t>The two types of phases are not unrelated but, they can be independent so each needs to be considered. </a:t>
            </a:r>
          </a:p>
          <a:p>
            <a:r>
              <a:rPr lang="en-CA" altLang="en-US" dirty="0"/>
              <a:t>Examples:</a:t>
            </a:r>
          </a:p>
          <a:p>
            <a:pPr lvl="1"/>
            <a:r>
              <a:rPr lang="en-CA" altLang="en-US" dirty="0"/>
              <a:t>A new contractor in the middle phase of life  </a:t>
            </a:r>
          </a:p>
          <a:p>
            <a:pPr lvl="1"/>
            <a:r>
              <a:rPr lang="en-CA" altLang="en-US" dirty="0"/>
              <a:t>A new contract in the absence of being able to establish cost baseline </a:t>
            </a:r>
          </a:p>
          <a:p>
            <a:pPr lvl="1"/>
            <a:r>
              <a:rPr lang="en-CA" altLang="en-US" dirty="0"/>
              <a:t>A new contract in a mature enterprise with cost certainty </a:t>
            </a:r>
          </a:p>
          <a:p>
            <a:pPr lvl="1"/>
            <a:endParaRPr lang="en-CA" altLang="en-US" dirty="0"/>
          </a:p>
          <a:p>
            <a:r>
              <a:rPr lang="en-CA" altLang="en-US" dirty="0"/>
              <a:t>How will the approach to pricing each differ?</a:t>
            </a:r>
          </a:p>
        </p:txBody>
      </p:sp>
      <p:pic>
        <p:nvPicPr>
          <p:cNvPr id="4" name="Picture 5" descr="A 3d person with a question mark&#10;&#10;Description automatically generated">
            <a:extLst>
              <a:ext uri="{FF2B5EF4-FFF2-40B4-BE49-F238E27FC236}">
                <a16:creationId xmlns:a16="http://schemas.microsoft.com/office/drawing/2014/main" id="{42A036FD-D8CF-7F76-B237-E667F540A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1" y="1820636"/>
            <a:ext cx="146750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EA2C97B-4264-30E8-DFB8-B3BBBC9EBF65}"/>
              </a:ext>
            </a:extLst>
          </p:cNvPr>
          <p:cNvSpPr txBox="1"/>
          <p:nvPr/>
        </p:nvSpPr>
        <p:spPr>
          <a:xfrm>
            <a:off x="575386" y="6250532"/>
            <a:ext cx="415213" cy="369332"/>
          </a:xfrm>
          <a:prstGeom prst="rect">
            <a:avLst/>
          </a:prstGeom>
          <a:noFill/>
        </p:spPr>
        <p:txBody>
          <a:bodyPr wrap="square" rtlCol="0">
            <a:spAutoFit/>
          </a:bodyPr>
          <a:lstStyle/>
          <a:p>
            <a:pPr algn="ctr"/>
            <a:r>
              <a:rPr lang="en-CA" dirty="0"/>
              <a:t>18</a:t>
            </a:r>
          </a:p>
        </p:txBody>
      </p:sp>
    </p:spTree>
    <p:extLst>
      <p:ext uri="{BB962C8B-B14F-4D97-AF65-F5344CB8AC3E}">
        <p14:creationId xmlns:p14="http://schemas.microsoft.com/office/powerpoint/2010/main" val="502789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5A09-CF0A-A240-18A5-3B7A679EB7D9}"/>
              </a:ext>
            </a:extLst>
          </p:cNvPr>
          <p:cNvSpPr>
            <a:spLocks noGrp="1"/>
          </p:cNvSpPr>
          <p:nvPr>
            <p:ph type="title"/>
          </p:nvPr>
        </p:nvSpPr>
        <p:spPr/>
        <p:txBody>
          <a:bodyPr/>
          <a:lstStyle/>
          <a:p>
            <a:r>
              <a:rPr lang="en-CA" altLang="en-US" dirty="0"/>
              <a:t>Categories of Work </a:t>
            </a:r>
            <a:endParaRPr lang="en-CA" dirty="0"/>
          </a:p>
        </p:txBody>
      </p:sp>
      <p:sp>
        <p:nvSpPr>
          <p:cNvPr id="3" name="Content Placeholder 2">
            <a:extLst>
              <a:ext uri="{FF2B5EF4-FFF2-40B4-BE49-F238E27FC236}">
                <a16:creationId xmlns:a16="http://schemas.microsoft.com/office/drawing/2014/main" id="{1B0555B3-61B0-C42E-1518-00AC73B6FB88}"/>
              </a:ext>
            </a:extLst>
          </p:cNvPr>
          <p:cNvSpPr>
            <a:spLocks noGrp="1"/>
          </p:cNvSpPr>
          <p:nvPr>
            <p:ph sz="half" idx="1"/>
          </p:nvPr>
        </p:nvSpPr>
        <p:spPr>
          <a:xfrm>
            <a:off x="575387" y="1826685"/>
            <a:ext cx="11041227" cy="4548716"/>
          </a:xfrm>
        </p:spPr>
        <p:txBody>
          <a:bodyPr>
            <a:normAutofit lnSpcReduction="10000"/>
          </a:bodyPr>
          <a:lstStyle/>
          <a:p>
            <a:r>
              <a:rPr lang="en-CA" altLang="en-US" dirty="0"/>
              <a:t>Core Work </a:t>
            </a:r>
          </a:p>
          <a:p>
            <a:pPr lvl="1"/>
            <a:r>
              <a:rPr lang="en-CA" altLang="en-US" dirty="0"/>
              <a:t>2 types:</a:t>
            </a:r>
          </a:p>
          <a:p>
            <a:pPr lvl="2"/>
            <a:r>
              <a:rPr lang="en-CA" altLang="en-US" dirty="0"/>
              <a:t>Recurring work: activities performed irrespective of demands (equipment usage)</a:t>
            </a:r>
          </a:p>
          <a:p>
            <a:pPr lvl="2"/>
            <a:r>
              <a:rPr lang="en-CA" altLang="en-US" dirty="0"/>
              <a:t>Variable work: activities linked to level of equipment usage or consumption </a:t>
            </a:r>
          </a:p>
          <a:p>
            <a:pPr lvl="1"/>
            <a:r>
              <a:rPr lang="en-CA" altLang="en-US" dirty="0">
                <a:solidFill>
                  <a:srgbClr val="FF0000"/>
                </a:solidFill>
              </a:rPr>
              <a:t>Core work is not to be mistaken for Fixed Price work</a:t>
            </a:r>
          </a:p>
          <a:p>
            <a:r>
              <a:rPr lang="en-CA" altLang="en-US" dirty="0"/>
              <a:t>"Task-Based" Work (e.g. Unscheduled, Emergent or Arising Work)</a:t>
            </a:r>
            <a:endParaRPr lang="en-CA" altLang="en-US" dirty="0">
              <a:cs typeface="Calibri"/>
            </a:endParaRPr>
          </a:p>
          <a:p>
            <a:pPr lvl="1"/>
            <a:r>
              <a:rPr lang="en-CA" altLang="en-US" dirty="0"/>
              <a:t>Normally used for work to address an ‘arising’ need</a:t>
            </a:r>
          </a:p>
          <a:p>
            <a:pPr lvl="2"/>
            <a:r>
              <a:rPr lang="en-CA" altLang="en-US" dirty="0"/>
              <a:t>Known or expected activities, but the timing and volume may fluctuate</a:t>
            </a:r>
          </a:p>
          <a:p>
            <a:pPr lvl="1"/>
            <a:r>
              <a:rPr lang="en-CA" altLang="en-US" dirty="0"/>
              <a:t>Implemented through Task Authorizations</a:t>
            </a:r>
            <a:endParaRPr lang="en-CA" altLang="en-US" dirty="0">
              <a:cs typeface="Calibri"/>
            </a:endParaRPr>
          </a:p>
          <a:p>
            <a:pPr lvl="1"/>
            <a:r>
              <a:rPr lang="en-CA" dirty="0"/>
              <a:t>Pricing approach not required for tasks that could be described, negotiated and implemented thru Task SOWs if the needs arise</a:t>
            </a:r>
          </a:p>
        </p:txBody>
      </p:sp>
      <p:pic>
        <p:nvPicPr>
          <p:cNvPr id="4" name="Picture 2" descr="A computer screen shot of a folder with papers&#10;&#10;Description automatically generated">
            <a:extLst>
              <a:ext uri="{FF2B5EF4-FFF2-40B4-BE49-F238E27FC236}">
                <a16:creationId xmlns:a16="http://schemas.microsoft.com/office/drawing/2014/main" id="{86B218BF-B1EC-23BC-99BC-7FD77CD55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0" y="945987"/>
            <a:ext cx="1456613" cy="145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9FFC1E-646F-04D1-1401-E7E4B1E70C39}"/>
              </a:ext>
            </a:extLst>
          </p:cNvPr>
          <p:cNvSpPr txBox="1"/>
          <p:nvPr/>
        </p:nvSpPr>
        <p:spPr>
          <a:xfrm>
            <a:off x="575386" y="6250532"/>
            <a:ext cx="415213" cy="369332"/>
          </a:xfrm>
          <a:prstGeom prst="rect">
            <a:avLst/>
          </a:prstGeom>
          <a:noFill/>
        </p:spPr>
        <p:txBody>
          <a:bodyPr wrap="square" rtlCol="0">
            <a:spAutoFit/>
          </a:bodyPr>
          <a:lstStyle/>
          <a:p>
            <a:pPr algn="ctr"/>
            <a:r>
              <a:rPr lang="en-CA" dirty="0"/>
              <a:t>19</a:t>
            </a:r>
          </a:p>
        </p:txBody>
      </p:sp>
    </p:spTree>
    <p:extLst>
      <p:ext uri="{BB962C8B-B14F-4D97-AF65-F5344CB8AC3E}">
        <p14:creationId xmlns:p14="http://schemas.microsoft.com/office/powerpoint/2010/main" val="2632797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02B4-C3EF-4221-87F2-48BB39AFDDC4}"/>
              </a:ext>
            </a:extLst>
          </p:cNvPr>
          <p:cNvSpPr>
            <a:spLocks noGrp="1"/>
          </p:cNvSpPr>
          <p:nvPr>
            <p:ph type="title"/>
          </p:nvPr>
        </p:nvSpPr>
        <p:spPr/>
        <p:txBody>
          <a:bodyPr/>
          <a:lstStyle/>
          <a:p>
            <a:r>
              <a:rPr lang="en-CA" altLang="en-US" dirty="0"/>
              <a:t>Core and Tasked Based - Examples</a:t>
            </a:r>
            <a:endParaRPr lang="en-CA" dirty="0"/>
          </a:p>
        </p:txBody>
      </p:sp>
      <p:sp>
        <p:nvSpPr>
          <p:cNvPr id="3" name="Content Placeholder 2">
            <a:extLst>
              <a:ext uri="{FF2B5EF4-FFF2-40B4-BE49-F238E27FC236}">
                <a16:creationId xmlns:a16="http://schemas.microsoft.com/office/drawing/2014/main" id="{B03302F8-FF13-9708-A82F-167EE5518E93}"/>
              </a:ext>
            </a:extLst>
          </p:cNvPr>
          <p:cNvSpPr>
            <a:spLocks noGrp="1"/>
          </p:cNvSpPr>
          <p:nvPr>
            <p:ph sz="half" idx="1"/>
          </p:nvPr>
        </p:nvSpPr>
        <p:spPr>
          <a:xfrm>
            <a:off x="575387" y="1826685"/>
            <a:ext cx="4911013" cy="4146599"/>
          </a:xfrm>
        </p:spPr>
        <p:txBody>
          <a:bodyPr>
            <a:normAutofit/>
          </a:bodyPr>
          <a:lstStyle/>
          <a:p>
            <a:r>
              <a:rPr lang="en-CA" altLang="en-US" b="1" dirty="0"/>
              <a:t>Core</a:t>
            </a:r>
            <a:r>
              <a:rPr lang="en-CA" altLang="en-US" b="1" dirty="0">
                <a:cs typeface="Calibri"/>
              </a:rPr>
              <a:t> Work</a:t>
            </a:r>
            <a:endParaRPr lang="en-CA" altLang="en-US" dirty="0">
              <a:cs typeface="Calibri"/>
            </a:endParaRPr>
          </a:p>
          <a:p>
            <a:pPr lvl="1"/>
            <a:r>
              <a:rPr lang="en-CA" altLang="en-US" dirty="0">
                <a:solidFill>
                  <a:srgbClr val="0070C0"/>
                </a:solidFill>
              </a:rPr>
              <a:t>Program Management </a:t>
            </a:r>
          </a:p>
          <a:p>
            <a:pPr lvl="1"/>
            <a:r>
              <a:rPr lang="en-CA" altLang="en-US" dirty="0">
                <a:solidFill>
                  <a:srgbClr val="00B050"/>
                </a:solidFill>
              </a:rPr>
              <a:t>Maintenance</a:t>
            </a:r>
            <a:r>
              <a:rPr lang="en-CA" altLang="en-US" dirty="0"/>
              <a:t> </a:t>
            </a:r>
          </a:p>
          <a:p>
            <a:pPr lvl="1"/>
            <a:r>
              <a:rPr lang="en-CA" altLang="en-US" dirty="0">
                <a:solidFill>
                  <a:srgbClr val="0070C0"/>
                </a:solidFill>
              </a:rPr>
              <a:t>Warehousing </a:t>
            </a:r>
          </a:p>
          <a:p>
            <a:pPr lvl="1"/>
            <a:r>
              <a:rPr lang="en-CA" altLang="en-US" dirty="0">
                <a:solidFill>
                  <a:srgbClr val="0070C0"/>
                </a:solidFill>
              </a:rPr>
              <a:t>Supply Support </a:t>
            </a:r>
          </a:p>
          <a:p>
            <a:pPr lvl="1"/>
            <a:r>
              <a:rPr lang="en-CA" altLang="en-US" dirty="0">
                <a:solidFill>
                  <a:srgbClr val="00B050"/>
                </a:solidFill>
              </a:rPr>
              <a:t>Training delivery </a:t>
            </a:r>
          </a:p>
          <a:p>
            <a:pPr lvl="1"/>
            <a:r>
              <a:rPr lang="en-CA" altLang="en-US" dirty="0">
                <a:solidFill>
                  <a:srgbClr val="00B050"/>
                </a:solidFill>
              </a:rPr>
              <a:t>Production Engineering </a:t>
            </a:r>
          </a:p>
          <a:p>
            <a:pPr lvl="1"/>
            <a:r>
              <a:rPr lang="en-CA" altLang="en-US" dirty="0">
                <a:solidFill>
                  <a:srgbClr val="00B050"/>
                </a:solidFill>
              </a:rPr>
              <a:t>Tech Data Management </a:t>
            </a:r>
          </a:p>
          <a:p>
            <a:pPr marL="0" indent="0">
              <a:buNone/>
            </a:pPr>
            <a:r>
              <a:rPr lang="en-CA" altLang="en-US" sz="1867" b="1" dirty="0"/>
              <a:t>It is a best practice to classify Core work as either </a:t>
            </a:r>
            <a:r>
              <a:rPr lang="en-CA" altLang="en-US" sz="1867" b="1" dirty="0">
                <a:solidFill>
                  <a:srgbClr val="0070C0"/>
                </a:solidFill>
              </a:rPr>
              <a:t>recurring</a:t>
            </a:r>
            <a:r>
              <a:rPr lang="en-CA" altLang="en-US" sz="1867" b="1" dirty="0"/>
              <a:t> or </a:t>
            </a:r>
            <a:r>
              <a:rPr lang="en-CA" altLang="en-US" sz="1867" b="1" dirty="0">
                <a:solidFill>
                  <a:srgbClr val="00B050"/>
                </a:solidFill>
              </a:rPr>
              <a:t>variable</a:t>
            </a:r>
          </a:p>
          <a:p>
            <a:pPr marL="0" indent="0">
              <a:buNone/>
            </a:pPr>
            <a:endParaRPr lang="en-CA" dirty="0"/>
          </a:p>
        </p:txBody>
      </p:sp>
      <p:sp>
        <p:nvSpPr>
          <p:cNvPr id="4" name="Content Placeholder 2">
            <a:extLst>
              <a:ext uri="{FF2B5EF4-FFF2-40B4-BE49-F238E27FC236}">
                <a16:creationId xmlns:a16="http://schemas.microsoft.com/office/drawing/2014/main" id="{CDEF9238-4603-FBB2-A9A4-F53793BFCA17}"/>
              </a:ext>
            </a:extLst>
          </p:cNvPr>
          <p:cNvSpPr txBox="1">
            <a:spLocks/>
          </p:cNvSpPr>
          <p:nvPr/>
        </p:nvSpPr>
        <p:spPr>
          <a:xfrm>
            <a:off x="5994400" y="1814893"/>
            <a:ext cx="5791200" cy="41465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54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688975" indent="-2317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54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1461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pPr>
            <a:r>
              <a:rPr lang="en-CA" altLang="en-US" sz="2667" b="1" dirty="0">
                <a:solidFill>
                  <a:prstClr val="black"/>
                </a:solidFill>
                <a:latin typeface="Arial"/>
              </a:rPr>
              <a:t>Tasked-Based Work</a:t>
            </a:r>
          </a:p>
          <a:p>
            <a:pPr marL="609585" lvl="1" indent="-300559" defTabSz="1219170" fontAlgn="auto">
              <a:spcBef>
                <a:spcPts val="667"/>
              </a:spcBef>
              <a:spcAft>
                <a:spcPts val="0"/>
              </a:spcAft>
            </a:pPr>
            <a:r>
              <a:rPr lang="en-CA" altLang="en-US" sz="2400" dirty="0">
                <a:solidFill>
                  <a:prstClr val="black"/>
                </a:solidFill>
                <a:latin typeface="Arial"/>
              </a:rPr>
              <a:t>Design Engineering </a:t>
            </a:r>
          </a:p>
          <a:p>
            <a:pPr marL="609585" lvl="1" indent="-300559" defTabSz="1219170" fontAlgn="auto">
              <a:spcBef>
                <a:spcPts val="667"/>
              </a:spcBef>
              <a:spcAft>
                <a:spcPts val="0"/>
              </a:spcAft>
            </a:pPr>
            <a:r>
              <a:rPr lang="en-CA" altLang="en-US" sz="2400" dirty="0">
                <a:solidFill>
                  <a:prstClr val="black"/>
                </a:solidFill>
                <a:latin typeface="Arial"/>
              </a:rPr>
              <a:t>Publications Updates </a:t>
            </a:r>
          </a:p>
          <a:p>
            <a:pPr marL="609585" lvl="1" indent="-300559" defTabSz="1219170" fontAlgn="auto">
              <a:spcBef>
                <a:spcPts val="667"/>
              </a:spcBef>
              <a:spcAft>
                <a:spcPts val="0"/>
              </a:spcAft>
            </a:pPr>
            <a:r>
              <a:rPr lang="en-CA" altLang="en-US" sz="2400" dirty="0">
                <a:solidFill>
                  <a:prstClr val="black"/>
                </a:solidFill>
                <a:latin typeface="Arial"/>
              </a:rPr>
              <a:t>Mobile Repair Party </a:t>
            </a:r>
          </a:p>
          <a:p>
            <a:pPr marL="609585" lvl="1" indent="-300559" defTabSz="1219170" fontAlgn="auto">
              <a:spcBef>
                <a:spcPts val="667"/>
              </a:spcBef>
              <a:spcAft>
                <a:spcPts val="0"/>
              </a:spcAft>
            </a:pPr>
            <a:r>
              <a:rPr lang="en-CA" altLang="en-US" sz="2400" dirty="0">
                <a:solidFill>
                  <a:prstClr val="black"/>
                </a:solidFill>
                <a:latin typeface="Arial"/>
              </a:rPr>
              <a:t>Repair Development </a:t>
            </a:r>
          </a:p>
          <a:p>
            <a:pPr marL="609585" lvl="1" indent="-300559" defTabSz="1219170" fontAlgn="auto">
              <a:spcBef>
                <a:spcPts val="667"/>
              </a:spcBef>
              <a:spcAft>
                <a:spcPts val="0"/>
              </a:spcAft>
            </a:pPr>
            <a:r>
              <a:rPr lang="en-CA" altLang="en-US" sz="2400" dirty="0">
                <a:solidFill>
                  <a:prstClr val="black"/>
                </a:solidFill>
                <a:latin typeface="Arial"/>
              </a:rPr>
              <a:t>Test and Evaluation </a:t>
            </a:r>
          </a:p>
          <a:p>
            <a:pPr marL="609585" lvl="1" indent="-300559" defTabSz="1219170" fontAlgn="auto">
              <a:spcBef>
                <a:spcPts val="667"/>
              </a:spcBef>
              <a:spcAft>
                <a:spcPts val="0"/>
              </a:spcAft>
            </a:pPr>
            <a:r>
              <a:rPr lang="en-CA" altLang="en-US" sz="2400" dirty="0">
                <a:solidFill>
                  <a:prstClr val="black"/>
                </a:solidFill>
                <a:latin typeface="Arial"/>
              </a:rPr>
              <a:t>Obsolescence Study </a:t>
            </a:r>
          </a:p>
        </p:txBody>
      </p:sp>
      <p:sp>
        <p:nvSpPr>
          <p:cNvPr id="6" name="TextBox 5">
            <a:extLst>
              <a:ext uri="{FF2B5EF4-FFF2-40B4-BE49-F238E27FC236}">
                <a16:creationId xmlns:a16="http://schemas.microsoft.com/office/drawing/2014/main" id="{970AF607-4EB4-9F26-76A5-227C0B8D0A43}"/>
              </a:ext>
            </a:extLst>
          </p:cNvPr>
          <p:cNvSpPr txBox="1"/>
          <p:nvPr/>
        </p:nvSpPr>
        <p:spPr>
          <a:xfrm>
            <a:off x="575386" y="6250532"/>
            <a:ext cx="415213" cy="369332"/>
          </a:xfrm>
          <a:prstGeom prst="rect">
            <a:avLst/>
          </a:prstGeom>
          <a:noFill/>
        </p:spPr>
        <p:txBody>
          <a:bodyPr wrap="square" rtlCol="0">
            <a:spAutoFit/>
          </a:bodyPr>
          <a:lstStyle/>
          <a:p>
            <a:pPr algn="ctr"/>
            <a:r>
              <a:rPr lang="en-CA" dirty="0"/>
              <a:t>20</a:t>
            </a:r>
          </a:p>
        </p:txBody>
      </p:sp>
    </p:spTree>
    <p:extLst>
      <p:ext uri="{BB962C8B-B14F-4D97-AF65-F5344CB8AC3E}">
        <p14:creationId xmlns:p14="http://schemas.microsoft.com/office/powerpoint/2010/main" val="161320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2BC759E-7708-1467-937D-D51EE715BDBF}"/>
              </a:ext>
            </a:extLst>
          </p:cNvPr>
          <p:cNvSpPr>
            <a:spLocks noGrp="1" noChangeArrowheads="1"/>
          </p:cNvSpPr>
          <p:nvPr>
            <p:ph type="ctrTitle"/>
          </p:nvPr>
        </p:nvSpPr>
        <p:spPr>
          <a:xfrm>
            <a:off x="1524000" y="2132014"/>
            <a:ext cx="9144000" cy="815975"/>
          </a:xfrm>
        </p:spPr>
        <p:txBody>
          <a:bodyPr>
            <a:noAutofit/>
          </a:bodyPr>
          <a:lstStyle/>
          <a:p>
            <a:pPr eaLnBrk="1" hangingPunct="1">
              <a:defRPr/>
            </a:pPr>
            <a:r>
              <a:rPr lang="en-CA" altLang="en-US" sz="2800" dirty="0">
                <a:solidFill>
                  <a:schemeClr val="accent2">
                    <a:lumMod val="50000"/>
                  </a:schemeClr>
                </a:solidFill>
                <a:effectLst>
                  <a:outerShdw blurRad="38100" dist="38100" dir="2700000" algn="tl">
                    <a:srgbClr val="000000">
                      <a:alpha val="43137"/>
                    </a:srgbClr>
                  </a:outerShdw>
                </a:effectLst>
                <a:latin typeface="+mj-lt"/>
                <a:ea typeface="ＭＳ Ｐゴシック" panose="020B0600070205080204" pitchFamily="34" charset="-128"/>
                <a:cs typeface="Calibri" panose="020F0502020204030204" pitchFamily="34" charset="0"/>
              </a:rPr>
              <a:t>Obligations related to the "Materiel as a Service" (MaaS) option during sustainment</a:t>
            </a:r>
          </a:p>
        </p:txBody>
      </p:sp>
      <p:sp>
        <p:nvSpPr>
          <p:cNvPr id="18435" name="TextBox 3">
            <a:extLst>
              <a:ext uri="{FF2B5EF4-FFF2-40B4-BE49-F238E27FC236}">
                <a16:creationId xmlns:a16="http://schemas.microsoft.com/office/drawing/2014/main" id="{22A22732-D797-DE62-5734-42E4C9BE5882}"/>
              </a:ext>
            </a:extLst>
          </p:cNvPr>
          <p:cNvSpPr txBox="1">
            <a:spLocks noChangeArrowheads="1"/>
          </p:cNvSpPr>
          <p:nvPr/>
        </p:nvSpPr>
        <p:spPr bwMode="auto">
          <a:xfrm>
            <a:off x="2625726" y="1069975"/>
            <a:ext cx="43211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en-CA" altLang="en-US" sz="700" b="1">
                <a:solidFill>
                  <a:srgbClr val="20558A"/>
                </a:solidFill>
              </a:rPr>
              <a:t>Director General Materiel Systems and Supply Chain (DGMSSC)</a:t>
            </a:r>
          </a:p>
        </p:txBody>
      </p:sp>
      <p:sp>
        <p:nvSpPr>
          <p:cNvPr id="18436" name="TextBox 4">
            <a:extLst>
              <a:ext uri="{FF2B5EF4-FFF2-40B4-BE49-F238E27FC236}">
                <a16:creationId xmlns:a16="http://schemas.microsoft.com/office/drawing/2014/main" id="{0F45CF64-7F05-A0DB-D79D-0EDA5B3A2CD1}"/>
              </a:ext>
            </a:extLst>
          </p:cNvPr>
          <p:cNvSpPr txBox="1">
            <a:spLocks noChangeArrowheads="1"/>
          </p:cNvSpPr>
          <p:nvPr/>
        </p:nvSpPr>
        <p:spPr bwMode="auto">
          <a:xfrm>
            <a:off x="2625726" y="839788"/>
            <a:ext cx="43211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en-CA" altLang="en-US" sz="700" b="1">
                <a:solidFill>
                  <a:srgbClr val="FFFFFF"/>
                </a:solidFill>
              </a:rPr>
              <a:t>Assistant Deputy Minister (Materiel)</a:t>
            </a:r>
          </a:p>
        </p:txBody>
      </p:sp>
      <p:sp>
        <p:nvSpPr>
          <p:cNvPr id="18437" name="Subtitle 2">
            <a:extLst>
              <a:ext uri="{FF2B5EF4-FFF2-40B4-BE49-F238E27FC236}">
                <a16:creationId xmlns:a16="http://schemas.microsoft.com/office/drawing/2014/main" id="{DDDE8A81-8996-D11E-4903-795CA1B073CA}"/>
              </a:ext>
            </a:extLst>
          </p:cNvPr>
          <p:cNvSpPr>
            <a:spLocks noGrp="1" noChangeArrowheads="1"/>
          </p:cNvSpPr>
          <p:nvPr>
            <p:ph type="subTitle" idx="1"/>
          </p:nvPr>
        </p:nvSpPr>
        <p:spPr>
          <a:xfrm>
            <a:off x="1524000" y="3644900"/>
            <a:ext cx="9144000" cy="431800"/>
          </a:xfrm>
        </p:spPr>
        <p:txBody>
          <a:bodyPr>
            <a:noAutofit/>
          </a:bodyPr>
          <a:lstStyle/>
          <a:p>
            <a:pPr eaLnBrk="1" hangingPunct="1">
              <a:spcAft>
                <a:spcPts val="600"/>
              </a:spcAft>
              <a:defRPr/>
            </a:pPr>
            <a:r>
              <a:rPr lang="en-CA" altLang="en-US" sz="2400" dirty="0">
                <a:solidFill>
                  <a:schemeClr val="tx1">
                    <a:lumMod val="65000"/>
                    <a:lumOff val="35000"/>
                  </a:schemeClr>
                </a:solidFill>
                <a:latin typeface="+mj-lt"/>
                <a:ea typeface="ＭＳ Ｐゴシック" panose="020B0600070205080204" pitchFamily="34" charset="-128"/>
                <a:cs typeface="Calibri" panose="020F0502020204030204" pitchFamily="34" charset="0"/>
              </a:rPr>
              <a:t>Materiel Sustainment Seminar</a:t>
            </a:r>
          </a:p>
          <a:p>
            <a:pPr eaLnBrk="1" hangingPunct="1">
              <a:defRPr/>
            </a:pPr>
            <a:r>
              <a:rPr lang="en-CA" altLang="en-US" sz="2400" dirty="0">
                <a:solidFill>
                  <a:schemeClr val="tx1">
                    <a:lumMod val="65000"/>
                    <a:lumOff val="35000"/>
                  </a:schemeClr>
                </a:solidFill>
                <a:latin typeface="+mj-lt"/>
                <a:ea typeface="ＭＳ Ｐゴシック" panose="020B0600070205080204" pitchFamily="34" charset="-128"/>
                <a:cs typeface="Calibri" panose="020F0502020204030204" pitchFamily="34" charset="0"/>
              </a:rPr>
              <a:t>14 December 2023</a:t>
            </a:r>
          </a:p>
        </p:txBody>
      </p:sp>
      <p:sp>
        <p:nvSpPr>
          <p:cNvPr id="18438" name="TextBox 4">
            <a:extLst>
              <a:ext uri="{FF2B5EF4-FFF2-40B4-BE49-F238E27FC236}">
                <a16:creationId xmlns:a16="http://schemas.microsoft.com/office/drawing/2014/main" id="{D3740DDA-91A5-F9DE-C0F7-EF1A04057CE6}"/>
              </a:ext>
            </a:extLst>
          </p:cNvPr>
          <p:cNvSpPr txBox="1">
            <a:spLocks noChangeArrowheads="1"/>
          </p:cNvSpPr>
          <p:nvPr/>
        </p:nvSpPr>
        <p:spPr bwMode="auto">
          <a:xfrm>
            <a:off x="1524000" y="4986339"/>
            <a:ext cx="9144000" cy="922337"/>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CA" altLang="en-US" dirty="0">
              <a:solidFill>
                <a:srgbClr val="000000"/>
              </a:solidFill>
              <a:latin typeface="Arial" panose="020B0604020202020204"/>
              <a:cs typeface="Calibri" panose="020F0502020204030204" pitchFamily="34" charset="0"/>
            </a:endParaRPr>
          </a:p>
          <a:p>
            <a:pPr algn="ctr" eaLnBrk="1" hangingPunct="1">
              <a:defRPr/>
            </a:pPr>
            <a:r>
              <a:rPr lang="en-CA" altLang="en-US" dirty="0">
                <a:solidFill>
                  <a:srgbClr val="1F548A">
                    <a:lumMod val="75000"/>
                  </a:srgbClr>
                </a:solidFill>
                <a:latin typeface="Arial" panose="020B0604020202020204"/>
                <a:cs typeface="Calibri" panose="020F0502020204030204" pitchFamily="34" charset="0"/>
              </a:rPr>
              <a:t> </a:t>
            </a:r>
            <a:r>
              <a:rPr lang="en-CA" altLang="en-US" b="1" dirty="0">
                <a:solidFill>
                  <a:srgbClr val="1F548A">
                    <a:lumMod val="75000"/>
                  </a:srgbClr>
                </a:solidFill>
                <a:latin typeface="Arial" panose="020B0604020202020204"/>
                <a:cs typeface="Calibri" panose="020F0502020204030204" pitchFamily="34" charset="0"/>
              </a:rPr>
              <a:t>Dany Theriault and Daniela Raycheva</a:t>
            </a:r>
            <a:endParaRPr lang="en-CA" altLang="en-US" dirty="0">
              <a:solidFill>
                <a:srgbClr val="1F548A">
                  <a:lumMod val="75000"/>
                </a:srgbClr>
              </a:solidFill>
              <a:latin typeface="Arial" panose="020B0604020202020204"/>
              <a:cs typeface="Calibri" panose="020F0502020204030204" pitchFamily="34" charset="0"/>
            </a:endParaRPr>
          </a:p>
          <a:p>
            <a:pPr algn="ctr" eaLnBrk="1" hangingPunct="1">
              <a:defRPr/>
            </a:pPr>
            <a:r>
              <a:rPr lang="en-CA" altLang="en-US" dirty="0">
                <a:solidFill>
                  <a:srgbClr val="1F548A">
                    <a:lumMod val="75000"/>
                  </a:srgbClr>
                </a:solidFill>
                <a:latin typeface="Arial" panose="020B0604020202020204"/>
                <a:cs typeface="Calibri" panose="020F0502020204030204" pitchFamily="34" charset="0"/>
              </a:rPr>
              <a:t>Materiel Systems and Supply Chain Division, Materiel Group  </a:t>
            </a:r>
          </a:p>
        </p:txBody>
      </p:sp>
      <p:sp>
        <p:nvSpPr>
          <p:cNvPr id="18439" name="TextBox 1">
            <a:extLst>
              <a:ext uri="{FF2B5EF4-FFF2-40B4-BE49-F238E27FC236}">
                <a16:creationId xmlns:a16="http://schemas.microsoft.com/office/drawing/2014/main" id="{E5E82ED6-5FA5-9A79-F3E4-CB301488F65F}"/>
              </a:ext>
            </a:extLst>
          </p:cNvPr>
          <p:cNvSpPr txBox="1">
            <a:spLocks noChangeArrowheads="1"/>
          </p:cNvSpPr>
          <p:nvPr/>
        </p:nvSpPr>
        <p:spPr bwMode="auto">
          <a:xfrm>
            <a:off x="1774825" y="6453188"/>
            <a:ext cx="21605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None/>
            </a:pPr>
            <a:r>
              <a:rPr lang="en-CA" altLang="en-US" sz="1200"/>
              <a:t>RDIMS #6853082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02B4-C3EF-4221-87F2-48BB39AFDDC4}"/>
              </a:ext>
            </a:extLst>
          </p:cNvPr>
          <p:cNvSpPr>
            <a:spLocks noGrp="1"/>
          </p:cNvSpPr>
          <p:nvPr>
            <p:ph type="title"/>
          </p:nvPr>
        </p:nvSpPr>
        <p:spPr/>
        <p:txBody>
          <a:bodyPr/>
          <a:lstStyle/>
          <a:p>
            <a:r>
              <a:rPr lang="en-CA" altLang="en-US" dirty="0"/>
              <a:t>Categories of Work and Pricing Approach</a:t>
            </a:r>
            <a:endParaRPr lang="en-CA" dirty="0"/>
          </a:p>
        </p:txBody>
      </p:sp>
      <p:sp>
        <p:nvSpPr>
          <p:cNvPr id="3" name="Content Placeholder 2">
            <a:extLst>
              <a:ext uri="{FF2B5EF4-FFF2-40B4-BE49-F238E27FC236}">
                <a16:creationId xmlns:a16="http://schemas.microsoft.com/office/drawing/2014/main" id="{B03302F8-FF13-9708-A82F-167EE5518E93}"/>
              </a:ext>
            </a:extLst>
          </p:cNvPr>
          <p:cNvSpPr>
            <a:spLocks noGrp="1"/>
          </p:cNvSpPr>
          <p:nvPr>
            <p:ph sz="half" idx="1"/>
          </p:nvPr>
        </p:nvSpPr>
        <p:spPr/>
        <p:txBody>
          <a:bodyPr>
            <a:normAutofit/>
          </a:bodyPr>
          <a:lstStyle/>
          <a:p>
            <a:r>
              <a:rPr lang="en-CA" altLang="en-US" dirty="0"/>
              <a:t>Pricing Approach needs to reflect the nature of the goods and services</a:t>
            </a:r>
          </a:p>
          <a:p>
            <a:r>
              <a:rPr lang="en-CA" dirty="0"/>
              <a:t>Work should be categorized according to frequency and nature</a:t>
            </a:r>
            <a:endParaRPr lang="en-CA" dirty="0">
              <a:cs typeface="Calibri"/>
            </a:endParaRPr>
          </a:p>
          <a:p>
            <a:r>
              <a:rPr lang="en-CA" altLang="en-US" dirty="0"/>
              <a:t>A consideration is the regularity, repetitiveness of the work</a:t>
            </a:r>
            <a:r>
              <a:rPr lang="en-CA" altLang="en-US" dirty="0">
                <a:cs typeface="Calibri"/>
              </a:rPr>
              <a:t>:</a:t>
            </a:r>
            <a:endParaRPr lang="en-CA" dirty="0"/>
          </a:p>
          <a:p>
            <a:pPr lvl="1"/>
            <a:r>
              <a:rPr lang="en-CA" altLang="en-US" dirty="0"/>
              <a:t>Examples: recurring transactions such as Life Cycle Material Management (LCMM) support are priced differently than component repairs which could be dependent on condition:</a:t>
            </a:r>
            <a:endParaRPr lang="en-CA" altLang="en-US" dirty="0">
              <a:cs typeface="Calibri"/>
            </a:endParaRPr>
          </a:p>
          <a:p>
            <a:pPr marL="1676358" lvl="2" indent="-457189"/>
            <a:r>
              <a:rPr lang="en-CA" dirty="0">
                <a:cs typeface="Calibri"/>
              </a:rPr>
              <a:t>LCMM support: fixed monthly price </a:t>
            </a:r>
          </a:p>
          <a:p>
            <a:pPr marL="1676358" lvl="2" indent="-457189"/>
            <a:r>
              <a:rPr lang="en-CA" dirty="0">
                <a:cs typeface="Calibri"/>
              </a:rPr>
              <a:t>Component Repair &amp; Overhaul: cost reimbursable with baseline cost</a:t>
            </a:r>
            <a:endParaRPr lang="en-CA" dirty="0"/>
          </a:p>
        </p:txBody>
      </p:sp>
      <p:pic>
        <p:nvPicPr>
          <p:cNvPr id="4" name="Picture 2" descr="Two people looking at a computer screen&#10;&#10;Description automatically generated with low confidence">
            <a:extLst>
              <a:ext uri="{FF2B5EF4-FFF2-40B4-BE49-F238E27FC236}">
                <a16:creationId xmlns:a16="http://schemas.microsoft.com/office/drawing/2014/main" id="{BA967BD0-34E6-31D5-C8FF-FF4AE7666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813" y="584200"/>
            <a:ext cx="2089800" cy="136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369B81A-5A06-96EA-0EF2-035FB698BAA8}"/>
              </a:ext>
            </a:extLst>
          </p:cNvPr>
          <p:cNvSpPr txBox="1"/>
          <p:nvPr/>
        </p:nvSpPr>
        <p:spPr>
          <a:xfrm>
            <a:off x="575386" y="6250532"/>
            <a:ext cx="415213" cy="369332"/>
          </a:xfrm>
          <a:prstGeom prst="rect">
            <a:avLst/>
          </a:prstGeom>
          <a:noFill/>
        </p:spPr>
        <p:txBody>
          <a:bodyPr wrap="square" rtlCol="0">
            <a:spAutoFit/>
          </a:bodyPr>
          <a:lstStyle/>
          <a:p>
            <a:pPr algn="ctr"/>
            <a:r>
              <a:rPr lang="en-CA" dirty="0"/>
              <a:t>21</a:t>
            </a:r>
          </a:p>
        </p:txBody>
      </p:sp>
    </p:spTree>
    <p:extLst>
      <p:ext uri="{BB962C8B-B14F-4D97-AF65-F5344CB8AC3E}">
        <p14:creationId xmlns:p14="http://schemas.microsoft.com/office/powerpoint/2010/main" val="1961950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F382ABF-1372-A06B-69E8-192BDD728791}"/>
              </a:ext>
            </a:extLst>
          </p:cNvPr>
          <p:cNvSpPr txBox="1"/>
          <p:nvPr/>
        </p:nvSpPr>
        <p:spPr>
          <a:xfrm>
            <a:off x="2442917" y="990638"/>
            <a:ext cx="2020888" cy="261610"/>
          </a:xfrm>
          <a:prstGeom prst="rect">
            <a:avLst/>
          </a:prstGeom>
          <a:noFill/>
          <a:ln>
            <a:noFill/>
          </a:ln>
        </p:spPr>
        <p:txBody>
          <a:bodyPr>
            <a:spAutoFit/>
          </a:bodyPr>
          <a:lstStyle/>
          <a:p>
            <a:pPr algn="ctr" defTabSz="1219170" eaLnBrk="1" fontAlgn="auto" hangingPunct="1">
              <a:spcBef>
                <a:spcPts val="0"/>
              </a:spcBef>
              <a:spcAft>
                <a:spcPts val="0"/>
              </a:spcAft>
              <a:defRPr/>
            </a:pPr>
            <a:r>
              <a:rPr lang="en-US" sz="1100" b="1" kern="0" dirty="0">
                <a:solidFill>
                  <a:srgbClr val="0070C0"/>
                </a:solidFill>
                <a:latin typeface="Calibri" panose="020F0502020204030204"/>
              </a:rPr>
              <a:t>Phase In</a:t>
            </a:r>
            <a:endParaRPr lang="en-CA" sz="1100" b="1" kern="0" dirty="0">
              <a:solidFill>
                <a:srgbClr val="0070C0"/>
              </a:solidFill>
              <a:latin typeface="Calibri" panose="020F0502020204030204"/>
            </a:endParaRPr>
          </a:p>
        </p:txBody>
      </p:sp>
      <p:sp>
        <p:nvSpPr>
          <p:cNvPr id="6" name="Rectangle 5">
            <a:extLst>
              <a:ext uri="{FF2B5EF4-FFF2-40B4-BE49-F238E27FC236}">
                <a16:creationId xmlns:a16="http://schemas.microsoft.com/office/drawing/2014/main" id="{241A736B-FAAE-E9A7-8586-3B390CA63A99}"/>
              </a:ext>
            </a:extLst>
          </p:cNvPr>
          <p:cNvSpPr/>
          <p:nvPr/>
        </p:nvSpPr>
        <p:spPr>
          <a:xfrm>
            <a:off x="8200508" y="1303375"/>
            <a:ext cx="2315496" cy="2616200"/>
          </a:xfrm>
          <a:prstGeom prst="rect">
            <a:avLst/>
          </a:prstGeom>
          <a:gradFill flip="none" rotWithShape="1">
            <a:gsLst>
              <a:gs pos="0">
                <a:sysClr val="window" lastClr="FFFFFF"/>
              </a:gs>
              <a:gs pos="74000">
                <a:sysClr val="window" lastClr="FFFFFF">
                  <a:lumMod val="95000"/>
                </a:sysClr>
              </a:gs>
              <a:gs pos="83000">
                <a:sysClr val="window" lastClr="FFFFFF">
                  <a:lumMod val="95000"/>
                </a:sysClr>
              </a:gs>
              <a:gs pos="100000">
                <a:sysClr val="window" lastClr="FFFFFF">
                  <a:lumMod val="75000"/>
                </a:sysClr>
              </a:gs>
            </a:gsLst>
            <a:lin ang="0" scaled="1"/>
            <a:tileRect/>
          </a:gradFill>
          <a:ln w="12700" cap="flat" cmpd="sng" algn="ctr">
            <a:solidFill>
              <a:srgbClr val="5B9BD5">
                <a:shade val="50000"/>
              </a:srgbClr>
            </a:solidFill>
            <a:prstDash val="solid"/>
            <a:miter lim="800000"/>
          </a:ln>
          <a:effectLst/>
        </p:spPr>
        <p:txBody>
          <a:bodyPr anchor="ctr"/>
          <a:lstStyle/>
          <a:p>
            <a:pPr algn="ctr" defTabSz="1219170" eaLnBrk="1" fontAlgn="auto" hangingPunct="1">
              <a:spcBef>
                <a:spcPts val="0"/>
              </a:spcBef>
              <a:spcAft>
                <a:spcPts val="0"/>
              </a:spcAft>
              <a:defRPr/>
            </a:pPr>
            <a:endParaRPr lang="en-CA" sz="2400" kern="0"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0AF042E8-910C-C1D0-1637-F591ED703DAA}"/>
              </a:ext>
            </a:extLst>
          </p:cNvPr>
          <p:cNvSpPr/>
          <p:nvPr/>
        </p:nvSpPr>
        <p:spPr>
          <a:xfrm>
            <a:off x="2338388" y="1313203"/>
            <a:ext cx="2229947" cy="2581275"/>
          </a:xfrm>
          <a:prstGeom prst="rect">
            <a:avLst/>
          </a:prstGeom>
          <a:gradFill flip="none" rotWithShape="1">
            <a:gsLst>
              <a:gs pos="0">
                <a:schemeClr val="bg1"/>
              </a:gs>
              <a:gs pos="67000">
                <a:schemeClr val="accent1">
                  <a:lumMod val="5000"/>
                  <a:lumOff val="95000"/>
                </a:schemeClr>
              </a:gs>
              <a:gs pos="100000">
                <a:schemeClr val="accent1">
                  <a:lumMod val="30000"/>
                  <a:lumOff val="70000"/>
                </a:schemeClr>
              </a:gs>
            </a:gsLst>
            <a:lin ang="10800000" scaled="1"/>
            <a:tileRect/>
          </a:gradFill>
          <a:ln w="19050" cap="flat" cmpd="sng" algn="ctr">
            <a:solidFill>
              <a:srgbClr val="5B9BD5">
                <a:shade val="50000"/>
              </a:srgbClr>
            </a:solidFill>
            <a:prstDash val="solid"/>
            <a:miter lim="800000"/>
          </a:ln>
          <a:effectLst/>
        </p:spPr>
        <p:txBody>
          <a:bodyPr anchor="ctr"/>
          <a:lstStyle/>
          <a:p>
            <a:pPr algn="ctr" defTabSz="1219170" eaLnBrk="1" fontAlgn="auto" hangingPunct="1">
              <a:spcBef>
                <a:spcPts val="0"/>
              </a:spcBef>
              <a:spcAft>
                <a:spcPts val="0"/>
              </a:spcAft>
              <a:defRPr/>
            </a:pPr>
            <a:endParaRPr lang="en-CA" sz="2400" kern="0" dirty="0">
              <a:solidFill>
                <a:prstClr val="white"/>
              </a:solidFill>
              <a:latin typeface="Calibri" panose="020F0502020204030204"/>
            </a:endParaRPr>
          </a:p>
        </p:txBody>
      </p:sp>
      <p:sp>
        <p:nvSpPr>
          <p:cNvPr id="8" name="TextBox 7">
            <a:extLst>
              <a:ext uri="{FF2B5EF4-FFF2-40B4-BE49-F238E27FC236}">
                <a16:creationId xmlns:a16="http://schemas.microsoft.com/office/drawing/2014/main" id="{A51606D5-79AF-143B-6F35-3C550A0C3609}"/>
              </a:ext>
            </a:extLst>
          </p:cNvPr>
          <p:cNvSpPr txBox="1"/>
          <p:nvPr/>
        </p:nvSpPr>
        <p:spPr>
          <a:xfrm>
            <a:off x="3125788" y="1294126"/>
            <a:ext cx="6680200" cy="261610"/>
          </a:xfrm>
          <a:prstGeom prst="rect">
            <a:avLst/>
          </a:prstGeom>
          <a:solidFill>
            <a:schemeClr val="bg1"/>
          </a:solidFill>
          <a:ln>
            <a:solidFill>
              <a:sysClr val="windowText" lastClr="000000"/>
            </a:solidFill>
          </a:ln>
        </p:spPr>
        <p:txBody>
          <a:bodyPr wrap="square">
            <a:spAutoFit/>
          </a:bodyPr>
          <a:lstStyle/>
          <a:p>
            <a:pPr algn="ctr" defTabSz="1219170" eaLnBrk="1" fontAlgn="auto" hangingPunct="1">
              <a:spcBef>
                <a:spcPts val="0"/>
              </a:spcBef>
              <a:spcAft>
                <a:spcPts val="0"/>
              </a:spcAft>
              <a:defRPr/>
            </a:pPr>
            <a:r>
              <a:rPr lang="en-US" sz="1100" b="1" kern="0" dirty="0">
                <a:solidFill>
                  <a:srgbClr val="0070C0"/>
                </a:solidFill>
                <a:latin typeface="Calibri" panose="020F0502020204030204"/>
              </a:rPr>
              <a:t>Sustainment Delivery</a:t>
            </a:r>
          </a:p>
        </p:txBody>
      </p:sp>
      <p:sp>
        <p:nvSpPr>
          <p:cNvPr id="9" name="TextBox 8">
            <a:extLst>
              <a:ext uri="{FF2B5EF4-FFF2-40B4-BE49-F238E27FC236}">
                <a16:creationId xmlns:a16="http://schemas.microsoft.com/office/drawing/2014/main" id="{4E49A100-60F4-B941-68FF-90902C669692}"/>
              </a:ext>
            </a:extLst>
          </p:cNvPr>
          <p:cNvSpPr txBox="1"/>
          <p:nvPr/>
        </p:nvSpPr>
        <p:spPr>
          <a:xfrm>
            <a:off x="2784475" y="3289639"/>
            <a:ext cx="573088" cy="461665"/>
          </a:xfrm>
          <a:prstGeom prst="rect">
            <a:avLst/>
          </a:prstGeom>
          <a:solidFill>
            <a:srgbClr val="70AD47">
              <a:lumMod val="20000"/>
              <a:lumOff val="80000"/>
            </a:srgbClr>
          </a:solidFill>
          <a:ln>
            <a:solidFill>
              <a:srgbClr val="5B9BD5"/>
            </a:solidFill>
          </a:ln>
        </p:spPr>
        <p:txBody>
          <a:bodyPr>
            <a:spAutoFit/>
          </a:bodyPr>
          <a:lstStyle/>
          <a:p>
            <a:pPr algn="ctr" defTabSz="1219170" eaLnBrk="1" fontAlgn="auto" hangingPunct="1">
              <a:spcBef>
                <a:spcPts val="0"/>
              </a:spcBef>
              <a:spcAft>
                <a:spcPts val="0"/>
              </a:spcAft>
              <a:defRPr/>
            </a:pPr>
            <a:r>
              <a:rPr lang="en-CA" sz="1200" kern="0" dirty="0">
                <a:solidFill>
                  <a:prstClr val="black"/>
                </a:solidFill>
                <a:latin typeface="Calibri" panose="020F0502020204030204"/>
              </a:rPr>
              <a:t>IOC</a:t>
            </a:r>
          </a:p>
          <a:p>
            <a:pPr algn="ctr" defTabSz="1219170" eaLnBrk="1" fontAlgn="auto" hangingPunct="1">
              <a:spcBef>
                <a:spcPts val="0"/>
              </a:spcBef>
              <a:spcAft>
                <a:spcPts val="0"/>
              </a:spcAft>
              <a:defRPr/>
            </a:pPr>
            <a:r>
              <a:rPr lang="en-CA" sz="1200" kern="0" dirty="0">
                <a:solidFill>
                  <a:prstClr val="black"/>
                </a:solidFill>
                <a:latin typeface="Calibri" panose="020F0502020204030204"/>
              </a:rPr>
              <a:t>SRV*</a:t>
            </a:r>
          </a:p>
        </p:txBody>
      </p:sp>
      <p:sp>
        <p:nvSpPr>
          <p:cNvPr id="41991" name="TextBox 9">
            <a:extLst>
              <a:ext uri="{FF2B5EF4-FFF2-40B4-BE49-F238E27FC236}">
                <a16:creationId xmlns:a16="http://schemas.microsoft.com/office/drawing/2014/main" id="{6896EE62-F7AD-D373-2729-03A7DC0D47CB}"/>
              </a:ext>
            </a:extLst>
          </p:cNvPr>
          <p:cNvSpPr txBox="1">
            <a:spLocks noChangeArrowheads="1"/>
          </p:cNvSpPr>
          <p:nvPr/>
        </p:nvSpPr>
        <p:spPr bwMode="auto">
          <a:xfrm>
            <a:off x="2476501" y="3875429"/>
            <a:ext cx="241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a:solidFill>
                  <a:srgbClr val="000000"/>
                </a:solidFill>
              </a:rPr>
              <a:t>1</a:t>
            </a:r>
            <a:endParaRPr lang="en-CA" altLang="en-US" sz="2400">
              <a:solidFill>
                <a:srgbClr val="000000"/>
              </a:solidFill>
            </a:endParaRPr>
          </a:p>
        </p:txBody>
      </p:sp>
      <p:sp>
        <p:nvSpPr>
          <p:cNvPr id="41992" name="TextBox 10">
            <a:extLst>
              <a:ext uri="{FF2B5EF4-FFF2-40B4-BE49-F238E27FC236}">
                <a16:creationId xmlns:a16="http://schemas.microsoft.com/office/drawing/2014/main" id="{96E5F31D-6462-ABD6-BC98-5024A093DF03}"/>
              </a:ext>
            </a:extLst>
          </p:cNvPr>
          <p:cNvSpPr txBox="1">
            <a:spLocks noChangeArrowheads="1"/>
          </p:cNvSpPr>
          <p:nvPr/>
        </p:nvSpPr>
        <p:spPr bwMode="auto">
          <a:xfrm>
            <a:off x="3442493" y="3883676"/>
            <a:ext cx="24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dirty="0">
                <a:solidFill>
                  <a:srgbClr val="000000"/>
                </a:solidFill>
              </a:rPr>
              <a:t>2</a:t>
            </a:r>
            <a:endParaRPr lang="en-CA" altLang="en-US" sz="2400" dirty="0">
              <a:solidFill>
                <a:srgbClr val="000000"/>
              </a:solidFill>
            </a:endParaRPr>
          </a:p>
        </p:txBody>
      </p:sp>
      <p:sp>
        <p:nvSpPr>
          <p:cNvPr id="41993" name="TextBox 11">
            <a:extLst>
              <a:ext uri="{FF2B5EF4-FFF2-40B4-BE49-F238E27FC236}">
                <a16:creationId xmlns:a16="http://schemas.microsoft.com/office/drawing/2014/main" id="{5F353848-DF5A-A59F-D990-6EBD3EE00ECF}"/>
              </a:ext>
            </a:extLst>
          </p:cNvPr>
          <p:cNvSpPr txBox="1">
            <a:spLocks noChangeArrowheads="1"/>
          </p:cNvSpPr>
          <p:nvPr/>
        </p:nvSpPr>
        <p:spPr bwMode="auto">
          <a:xfrm>
            <a:off x="4435879" y="3875428"/>
            <a:ext cx="241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dirty="0">
                <a:solidFill>
                  <a:srgbClr val="000000"/>
                </a:solidFill>
              </a:rPr>
              <a:t>3</a:t>
            </a:r>
            <a:endParaRPr lang="en-CA" altLang="en-US" sz="2400" dirty="0">
              <a:solidFill>
                <a:srgbClr val="000000"/>
              </a:solidFill>
            </a:endParaRPr>
          </a:p>
        </p:txBody>
      </p:sp>
      <p:sp>
        <p:nvSpPr>
          <p:cNvPr id="41994" name="TextBox 12">
            <a:extLst>
              <a:ext uri="{FF2B5EF4-FFF2-40B4-BE49-F238E27FC236}">
                <a16:creationId xmlns:a16="http://schemas.microsoft.com/office/drawing/2014/main" id="{6584898A-9DEA-513B-3F95-CB5870DABFF3}"/>
              </a:ext>
            </a:extLst>
          </p:cNvPr>
          <p:cNvSpPr txBox="1">
            <a:spLocks noChangeArrowheads="1"/>
          </p:cNvSpPr>
          <p:nvPr/>
        </p:nvSpPr>
        <p:spPr bwMode="auto">
          <a:xfrm>
            <a:off x="5563006" y="3877852"/>
            <a:ext cx="242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dirty="0">
                <a:solidFill>
                  <a:srgbClr val="000000"/>
                </a:solidFill>
              </a:rPr>
              <a:t>4</a:t>
            </a:r>
            <a:endParaRPr lang="en-CA" altLang="en-US" sz="2400" dirty="0">
              <a:solidFill>
                <a:srgbClr val="000000"/>
              </a:solidFill>
            </a:endParaRPr>
          </a:p>
        </p:txBody>
      </p:sp>
      <p:sp>
        <p:nvSpPr>
          <p:cNvPr id="41995" name="TextBox 13">
            <a:extLst>
              <a:ext uri="{FF2B5EF4-FFF2-40B4-BE49-F238E27FC236}">
                <a16:creationId xmlns:a16="http://schemas.microsoft.com/office/drawing/2014/main" id="{741BF91B-7167-A7A0-1F1F-9E9515D63575}"/>
              </a:ext>
            </a:extLst>
          </p:cNvPr>
          <p:cNvSpPr txBox="1">
            <a:spLocks noChangeArrowheads="1"/>
          </p:cNvSpPr>
          <p:nvPr/>
        </p:nvSpPr>
        <p:spPr bwMode="auto">
          <a:xfrm>
            <a:off x="6771749" y="3875428"/>
            <a:ext cx="241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dirty="0">
                <a:solidFill>
                  <a:srgbClr val="000000"/>
                </a:solidFill>
              </a:rPr>
              <a:t>5</a:t>
            </a:r>
            <a:endParaRPr lang="en-CA" altLang="en-US" sz="2400" dirty="0">
              <a:solidFill>
                <a:srgbClr val="000000"/>
              </a:solidFill>
            </a:endParaRPr>
          </a:p>
        </p:txBody>
      </p:sp>
      <p:sp>
        <p:nvSpPr>
          <p:cNvPr id="41996" name="TextBox 14">
            <a:extLst>
              <a:ext uri="{FF2B5EF4-FFF2-40B4-BE49-F238E27FC236}">
                <a16:creationId xmlns:a16="http://schemas.microsoft.com/office/drawing/2014/main" id="{891153A0-643F-5F9B-B2FB-8884C2A20ABC}"/>
              </a:ext>
            </a:extLst>
          </p:cNvPr>
          <p:cNvSpPr txBox="1">
            <a:spLocks noChangeArrowheads="1"/>
          </p:cNvSpPr>
          <p:nvPr/>
        </p:nvSpPr>
        <p:spPr bwMode="auto">
          <a:xfrm>
            <a:off x="8081747" y="3893104"/>
            <a:ext cx="24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dirty="0">
                <a:solidFill>
                  <a:srgbClr val="000000"/>
                </a:solidFill>
              </a:rPr>
              <a:t>6</a:t>
            </a:r>
            <a:endParaRPr lang="en-CA" altLang="en-US" sz="2400" dirty="0">
              <a:solidFill>
                <a:srgbClr val="000000"/>
              </a:solidFill>
            </a:endParaRPr>
          </a:p>
        </p:txBody>
      </p:sp>
      <p:sp>
        <p:nvSpPr>
          <p:cNvPr id="41997" name="TextBox 15">
            <a:extLst>
              <a:ext uri="{FF2B5EF4-FFF2-40B4-BE49-F238E27FC236}">
                <a16:creationId xmlns:a16="http://schemas.microsoft.com/office/drawing/2014/main" id="{6AF86120-1E2C-D1F7-62F7-DD4B67C92303}"/>
              </a:ext>
            </a:extLst>
          </p:cNvPr>
          <p:cNvSpPr txBox="1">
            <a:spLocks noChangeArrowheads="1"/>
          </p:cNvSpPr>
          <p:nvPr/>
        </p:nvSpPr>
        <p:spPr bwMode="auto">
          <a:xfrm>
            <a:off x="9217920" y="3883676"/>
            <a:ext cx="236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dirty="0">
                <a:solidFill>
                  <a:srgbClr val="000000"/>
                </a:solidFill>
              </a:rPr>
              <a:t>7</a:t>
            </a:r>
            <a:endParaRPr lang="en-CA" altLang="en-US" sz="2400" dirty="0">
              <a:solidFill>
                <a:srgbClr val="000000"/>
              </a:solidFill>
            </a:endParaRPr>
          </a:p>
        </p:txBody>
      </p:sp>
      <p:sp>
        <p:nvSpPr>
          <p:cNvPr id="41998" name="TextBox 16">
            <a:extLst>
              <a:ext uri="{FF2B5EF4-FFF2-40B4-BE49-F238E27FC236}">
                <a16:creationId xmlns:a16="http://schemas.microsoft.com/office/drawing/2014/main" id="{37274931-1FB6-4E08-EB70-043A5A1710EA}"/>
              </a:ext>
            </a:extLst>
          </p:cNvPr>
          <p:cNvSpPr txBox="1">
            <a:spLocks noChangeArrowheads="1"/>
          </p:cNvSpPr>
          <p:nvPr/>
        </p:nvSpPr>
        <p:spPr bwMode="auto">
          <a:xfrm>
            <a:off x="10394383" y="3890658"/>
            <a:ext cx="24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dirty="0">
                <a:solidFill>
                  <a:srgbClr val="000000"/>
                </a:solidFill>
              </a:rPr>
              <a:t>8</a:t>
            </a:r>
            <a:endParaRPr lang="en-CA" altLang="en-US" sz="2400" dirty="0">
              <a:solidFill>
                <a:srgbClr val="000000"/>
              </a:solidFill>
            </a:endParaRPr>
          </a:p>
        </p:txBody>
      </p:sp>
      <p:sp>
        <p:nvSpPr>
          <p:cNvPr id="21" name="TextBox 20">
            <a:extLst>
              <a:ext uri="{FF2B5EF4-FFF2-40B4-BE49-F238E27FC236}">
                <a16:creationId xmlns:a16="http://schemas.microsoft.com/office/drawing/2014/main" id="{DF6D57F5-1A2A-7CB8-C5A5-C3DBDB1A616B}"/>
              </a:ext>
            </a:extLst>
          </p:cNvPr>
          <p:cNvSpPr txBox="1"/>
          <p:nvPr/>
        </p:nvSpPr>
        <p:spPr>
          <a:xfrm>
            <a:off x="5676900" y="5209017"/>
            <a:ext cx="2523608" cy="276999"/>
          </a:xfrm>
          <a:prstGeom prst="rect">
            <a:avLst/>
          </a:prstGeom>
          <a:noFill/>
          <a:ln>
            <a:solidFill>
              <a:srgbClr val="70AD47">
                <a:lumMod val="50000"/>
              </a:srgbClr>
            </a:solidFill>
          </a:ln>
        </p:spPr>
        <p:txBody>
          <a:bodyPr wrap="square">
            <a:spAutoFit/>
          </a:bodyPr>
          <a:lstStyle/>
          <a:p>
            <a:pPr algn="ctr" defTabSz="1219170" eaLnBrk="1" fontAlgn="auto" hangingPunct="1">
              <a:spcBef>
                <a:spcPts val="0"/>
              </a:spcBef>
              <a:spcAft>
                <a:spcPts val="0"/>
              </a:spcAft>
              <a:defRPr/>
            </a:pPr>
            <a:r>
              <a:rPr lang="en-US" sz="1200" kern="0">
                <a:solidFill>
                  <a:srgbClr val="70AD47">
                    <a:lumMod val="75000"/>
                  </a:srgbClr>
                </a:solidFill>
                <a:latin typeface="Calibri" panose="020F0502020204030204"/>
              </a:rPr>
              <a:t>Cost Reduction/Optimization </a:t>
            </a:r>
            <a:endParaRPr lang="en-CA" sz="1200" kern="0" dirty="0">
              <a:solidFill>
                <a:srgbClr val="70AD47">
                  <a:lumMod val="75000"/>
                </a:srgbClr>
              </a:solidFill>
              <a:latin typeface="Calibri" panose="020F0502020204030204"/>
            </a:endParaRPr>
          </a:p>
        </p:txBody>
      </p:sp>
      <p:sp>
        <p:nvSpPr>
          <p:cNvPr id="22" name="TextBox 21">
            <a:extLst>
              <a:ext uri="{FF2B5EF4-FFF2-40B4-BE49-F238E27FC236}">
                <a16:creationId xmlns:a16="http://schemas.microsoft.com/office/drawing/2014/main" id="{5508007C-7DE1-05D2-5B97-23A09CF22749}"/>
              </a:ext>
            </a:extLst>
          </p:cNvPr>
          <p:cNvSpPr txBox="1"/>
          <p:nvPr/>
        </p:nvSpPr>
        <p:spPr>
          <a:xfrm>
            <a:off x="3731607" y="3294497"/>
            <a:ext cx="571500" cy="461665"/>
          </a:xfrm>
          <a:prstGeom prst="rect">
            <a:avLst/>
          </a:prstGeom>
          <a:solidFill>
            <a:srgbClr val="70AD47">
              <a:lumMod val="20000"/>
              <a:lumOff val="80000"/>
            </a:srgbClr>
          </a:solidFill>
          <a:ln>
            <a:solidFill>
              <a:srgbClr val="4472C4"/>
            </a:solidFill>
          </a:ln>
        </p:spPr>
        <p:txBody>
          <a:bodyPr>
            <a:spAutoFit/>
          </a:bodyPr>
          <a:lstStyle/>
          <a:p>
            <a:pPr algn="ctr" defTabSz="1219170" eaLnBrk="1" fontAlgn="auto" hangingPunct="1">
              <a:spcBef>
                <a:spcPts val="0"/>
              </a:spcBef>
              <a:spcAft>
                <a:spcPts val="0"/>
              </a:spcAft>
              <a:defRPr/>
            </a:pPr>
            <a:r>
              <a:rPr lang="en-US" sz="1200" kern="0" dirty="0">
                <a:solidFill>
                  <a:prstClr val="black"/>
                </a:solidFill>
                <a:latin typeface="Calibri" panose="020F0502020204030204"/>
              </a:rPr>
              <a:t>FOC</a:t>
            </a:r>
          </a:p>
          <a:p>
            <a:pPr algn="ctr" defTabSz="1219170" eaLnBrk="1" fontAlgn="auto" hangingPunct="1">
              <a:spcBef>
                <a:spcPts val="0"/>
              </a:spcBef>
              <a:spcAft>
                <a:spcPts val="0"/>
              </a:spcAft>
              <a:defRPr/>
            </a:pPr>
            <a:r>
              <a:rPr lang="en-US" sz="1200" kern="0" dirty="0">
                <a:solidFill>
                  <a:prstClr val="black"/>
                </a:solidFill>
                <a:latin typeface="Calibri" panose="020F0502020204030204"/>
              </a:rPr>
              <a:t>SRV*</a:t>
            </a:r>
            <a:endParaRPr lang="en-CA" sz="1200" kern="0" dirty="0">
              <a:solidFill>
                <a:prstClr val="black"/>
              </a:solidFill>
              <a:latin typeface="Calibri" panose="020F0502020204030204"/>
            </a:endParaRPr>
          </a:p>
        </p:txBody>
      </p:sp>
      <p:sp>
        <p:nvSpPr>
          <p:cNvPr id="42004" name="TextBox 22">
            <a:extLst>
              <a:ext uri="{FF2B5EF4-FFF2-40B4-BE49-F238E27FC236}">
                <a16:creationId xmlns:a16="http://schemas.microsoft.com/office/drawing/2014/main" id="{44DD893A-9DFF-1647-F83C-FDEC501B01FB}"/>
              </a:ext>
            </a:extLst>
          </p:cNvPr>
          <p:cNvSpPr txBox="1">
            <a:spLocks noChangeArrowheads="1"/>
          </p:cNvSpPr>
          <p:nvPr/>
        </p:nvSpPr>
        <p:spPr bwMode="auto">
          <a:xfrm>
            <a:off x="2849565" y="285751"/>
            <a:ext cx="5418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CA" altLang="en-US" sz="2400" b="1">
                <a:solidFill>
                  <a:srgbClr val="000000"/>
                </a:solidFill>
              </a:rPr>
              <a:t>Pricing Approach and Phases Overview</a:t>
            </a:r>
          </a:p>
        </p:txBody>
      </p:sp>
      <p:sp>
        <p:nvSpPr>
          <p:cNvPr id="26" name="TextBox 25">
            <a:extLst>
              <a:ext uri="{FF2B5EF4-FFF2-40B4-BE49-F238E27FC236}">
                <a16:creationId xmlns:a16="http://schemas.microsoft.com/office/drawing/2014/main" id="{4C3519A1-8E8F-7E3F-92BB-88A407518396}"/>
              </a:ext>
            </a:extLst>
          </p:cNvPr>
          <p:cNvSpPr txBox="1"/>
          <p:nvPr/>
        </p:nvSpPr>
        <p:spPr>
          <a:xfrm>
            <a:off x="8210903" y="5207430"/>
            <a:ext cx="2305101" cy="276999"/>
          </a:xfrm>
          <a:prstGeom prst="rect">
            <a:avLst/>
          </a:prstGeom>
          <a:noFill/>
          <a:ln>
            <a:solidFill>
              <a:srgbClr val="70AD47">
                <a:lumMod val="50000"/>
              </a:srgbClr>
            </a:solidFill>
          </a:ln>
        </p:spPr>
        <p:txBody>
          <a:bodyPr wrap="square">
            <a:spAutoFit/>
          </a:bodyPr>
          <a:lstStyle/>
          <a:p>
            <a:pPr algn="ctr" defTabSz="1219170" eaLnBrk="1" fontAlgn="auto" hangingPunct="1">
              <a:spcBef>
                <a:spcPts val="0"/>
              </a:spcBef>
              <a:spcAft>
                <a:spcPts val="0"/>
              </a:spcAft>
              <a:defRPr/>
            </a:pPr>
            <a:r>
              <a:rPr lang="en-US" sz="1200" kern="0" dirty="0">
                <a:solidFill>
                  <a:srgbClr val="70AD47">
                    <a:lumMod val="75000"/>
                  </a:srgbClr>
                </a:solidFill>
                <a:latin typeface="Calibri" panose="020F0502020204030204"/>
              </a:rPr>
              <a:t>Cost Containment </a:t>
            </a:r>
            <a:endParaRPr lang="en-CA" sz="1200" kern="0" dirty="0">
              <a:solidFill>
                <a:srgbClr val="70AD47">
                  <a:lumMod val="75000"/>
                </a:srgbClr>
              </a:solidFill>
              <a:latin typeface="Calibri" panose="020F0502020204030204"/>
            </a:endParaRPr>
          </a:p>
        </p:txBody>
      </p:sp>
      <p:cxnSp>
        <p:nvCxnSpPr>
          <p:cNvPr id="42010" name="Straight Connector 28">
            <a:extLst>
              <a:ext uri="{FF2B5EF4-FFF2-40B4-BE49-F238E27FC236}">
                <a16:creationId xmlns:a16="http://schemas.microsoft.com/office/drawing/2014/main" id="{9DACC5B2-278C-402C-C243-184AB6FE2C78}"/>
              </a:ext>
            </a:extLst>
          </p:cNvPr>
          <p:cNvCxnSpPr>
            <a:cxnSpLocks/>
          </p:cNvCxnSpPr>
          <p:nvPr/>
        </p:nvCxnSpPr>
        <p:spPr bwMode="auto">
          <a:xfrm>
            <a:off x="4580445" y="1728571"/>
            <a:ext cx="3175" cy="2170112"/>
          </a:xfrm>
          <a:prstGeom prst="line">
            <a:avLst/>
          </a:prstGeom>
          <a:noFill/>
          <a:ln w="19050" algn="ctr">
            <a:solidFill>
              <a:srgbClr val="5B9BD5"/>
            </a:solidFill>
            <a:miter lim="800000"/>
            <a:headEnd/>
            <a:tailEnd/>
          </a:ln>
          <a:extLst>
            <a:ext uri="{909E8E84-426E-40DD-AFC4-6F175D3DCCD1}">
              <a14:hiddenFill xmlns:a14="http://schemas.microsoft.com/office/drawing/2010/main">
                <a:noFill/>
              </a14:hiddenFill>
            </a:ext>
          </a:extLst>
        </p:spPr>
      </p:cxnSp>
      <p:sp>
        <p:nvSpPr>
          <p:cNvPr id="31" name="TextBox 30">
            <a:extLst>
              <a:ext uri="{FF2B5EF4-FFF2-40B4-BE49-F238E27FC236}">
                <a16:creationId xmlns:a16="http://schemas.microsoft.com/office/drawing/2014/main" id="{F4DEDC00-BE34-F4D7-BBFB-BC900BE97008}"/>
              </a:ext>
            </a:extLst>
          </p:cNvPr>
          <p:cNvSpPr txBox="1"/>
          <p:nvPr/>
        </p:nvSpPr>
        <p:spPr>
          <a:xfrm>
            <a:off x="3070226" y="5207430"/>
            <a:ext cx="2603500" cy="276999"/>
          </a:xfrm>
          <a:prstGeom prst="rect">
            <a:avLst/>
          </a:prstGeom>
          <a:noFill/>
          <a:ln>
            <a:solidFill>
              <a:srgbClr val="70AD47">
                <a:lumMod val="50000"/>
              </a:srgbClr>
            </a:solidFill>
          </a:ln>
        </p:spPr>
        <p:txBody>
          <a:bodyPr>
            <a:spAutoFit/>
          </a:bodyPr>
          <a:lstStyle/>
          <a:p>
            <a:pPr algn="ctr" defTabSz="1219170" eaLnBrk="1" fontAlgn="auto" hangingPunct="1">
              <a:spcBef>
                <a:spcPts val="0"/>
              </a:spcBef>
              <a:spcAft>
                <a:spcPts val="0"/>
              </a:spcAft>
              <a:defRPr/>
            </a:pPr>
            <a:r>
              <a:rPr lang="en-US" sz="1200" kern="0" dirty="0">
                <a:solidFill>
                  <a:srgbClr val="70AD47">
                    <a:lumMod val="75000"/>
                  </a:srgbClr>
                </a:solidFill>
                <a:latin typeface="Calibri" panose="020F0502020204030204"/>
              </a:rPr>
              <a:t>Cost Exploration </a:t>
            </a:r>
            <a:endParaRPr lang="en-CA" sz="1200" kern="0" dirty="0">
              <a:solidFill>
                <a:srgbClr val="70AD47">
                  <a:lumMod val="75000"/>
                </a:srgbClr>
              </a:solidFill>
              <a:latin typeface="Calibri" panose="020F0502020204030204"/>
            </a:endParaRPr>
          </a:p>
        </p:txBody>
      </p:sp>
      <p:sp>
        <p:nvSpPr>
          <p:cNvPr id="32" name="TextBox 31">
            <a:extLst>
              <a:ext uri="{FF2B5EF4-FFF2-40B4-BE49-F238E27FC236}">
                <a16:creationId xmlns:a16="http://schemas.microsoft.com/office/drawing/2014/main" id="{E199A30C-8434-D6B8-4E03-785B1559F4A0}"/>
              </a:ext>
            </a:extLst>
          </p:cNvPr>
          <p:cNvSpPr txBox="1"/>
          <p:nvPr/>
        </p:nvSpPr>
        <p:spPr>
          <a:xfrm>
            <a:off x="5205414" y="1696144"/>
            <a:ext cx="3082925" cy="307777"/>
          </a:xfrm>
          <a:prstGeom prst="rect">
            <a:avLst/>
          </a:prstGeom>
          <a:solidFill>
            <a:srgbClr val="FFC000">
              <a:lumMod val="20000"/>
              <a:lumOff val="80000"/>
            </a:srgbClr>
          </a:solidFill>
          <a:ln>
            <a:solidFill>
              <a:srgbClr val="5B9BD5"/>
            </a:solidFill>
          </a:ln>
        </p:spPr>
        <p:txBody>
          <a:bodyPr wrap="square">
            <a:spAutoFit/>
          </a:bodyPr>
          <a:lstStyle/>
          <a:p>
            <a:pPr algn="ctr" defTabSz="1219170" eaLnBrk="1" fontAlgn="auto" hangingPunct="1">
              <a:spcBef>
                <a:spcPts val="0"/>
              </a:spcBef>
              <a:spcAft>
                <a:spcPts val="0"/>
              </a:spcAft>
              <a:defRPr/>
            </a:pPr>
            <a:r>
              <a:rPr lang="en-CA" sz="1400" kern="0" dirty="0">
                <a:solidFill>
                  <a:prstClr val="black"/>
                </a:solidFill>
                <a:latin typeface="Calibri" panose="020F0502020204030204"/>
              </a:rPr>
              <a:t>Option Period</a:t>
            </a:r>
          </a:p>
        </p:txBody>
      </p:sp>
      <p:sp>
        <p:nvSpPr>
          <p:cNvPr id="42014" name="TextBox 32">
            <a:extLst>
              <a:ext uri="{FF2B5EF4-FFF2-40B4-BE49-F238E27FC236}">
                <a16:creationId xmlns:a16="http://schemas.microsoft.com/office/drawing/2014/main" id="{699E545D-8893-EF51-9FD3-568BA55F8B32}"/>
              </a:ext>
            </a:extLst>
          </p:cNvPr>
          <p:cNvSpPr txBox="1">
            <a:spLocks noChangeArrowheads="1"/>
          </p:cNvSpPr>
          <p:nvPr/>
        </p:nvSpPr>
        <p:spPr bwMode="auto">
          <a:xfrm rot="-5400000">
            <a:off x="1457911" y="2994362"/>
            <a:ext cx="1570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CA" altLang="en-US" sz="1400" b="1" dirty="0">
                <a:solidFill>
                  <a:srgbClr val="000000"/>
                </a:solidFill>
              </a:rPr>
              <a:t>Contract Award</a:t>
            </a:r>
          </a:p>
        </p:txBody>
      </p:sp>
      <p:cxnSp>
        <p:nvCxnSpPr>
          <p:cNvPr id="42015" name="Straight Connector 33">
            <a:extLst>
              <a:ext uri="{FF2B5EF4-FFF2-40B4-BE49-F238E27FC236}">
                <a16:creationId xmlns:a16="http://schemas.microsoft.com/office/drawing/2014/main" id="{C692BF0A-8B07-8180-97F0-C159847BCB59}"/>
              </a:ext>
            </a:extLst>
          </p:cNvPr>
          <p:cNvCxnSpPr>
            <a:cxnSpLocks/>
          </p:cNvCxnSpPr>
          <p:nvPr/>
        </p:nvCxnSpPr>
        <p:spPr bwMode="auto">
          <a:xfrm>
            <a:off x="2319339" y="3902415"/>
            <a:ext cx="9105283" cy="4444"/>
          </a:xfrm>
          <a:prstGeom prst="line">
            <a:avLst/>
          </a:prstGeom>
          <a:noFill/>
          <a:ln w="44450" algn="ctr">
            <a:solidFill>
              <a:srgbClr val="5B9BD5"/>
            </a:solidFill>
            <a:miter lim="800000"/>
            <a:headEnd type="oval" w="med" len="med"/>
            <a:tailEnd type="diamond" w="med" len="med"/>
          </a:ln>
          <a:extLst>
            <a:ext uri="{909E8E84-426E-40DD-AFC4-6F175D3DCCD1}">
              <a14:hiddenFill xmlns:a14="http://schemas.microsoft.com/office/drawing/2010/main">
                <a:noFill/>
              </a14:hiddenFill>
            </a:ext>
          </a:extLst>
        </p:spPr>
      </p:cxnSp>
      <p:sp>
        <p:nvSpPr>
          <p:cNvPr id="42016" name="TextBox 34">
            <a:extLst>
              <a:ext uri="{FF2B5EF4-FFF2-40B4-BE49-F238E27FC236}">
                <a16:creationId xmlns:a16="http://schemas.microsoft.com/office/drawing/2014/main" id="{9C153F8C-6943-30C6-0348-9564A17647E6}"/>
              </a:ext>
            </a:extLst>
          </p:cNvPr>
          <p:cNvSpPr txBox="1">
            <a:spLocks noChangeArrowheads="1"/>
          </p:cNvSpPr>
          <p:nvPr/>
        </p:nvSpPr>
        <p:spPr bwMode="auto">
          <a:xfrm>
            <a:off x="368301" y="5172292"/>
            <a:ext cx="1970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eaLnBrk="1" hangingPunct="1"/>
            <a:r>
              <a:rPr lang="en-US" altLang="en-US" sz="1400" b="1" dirty="0">
                <a:solidFill>
                  <a:srgbClr val="548235"/>
                </a:solidFill>
              </a:rPr>
              <a:t>Value for Money Phases</a:t>
            </a:r>
            <a:endParaRPr lang="en-CA" altLang="en-US" sz="1400" b="1" dirty="0">
              <a:solidFill>
                <a:srgbClr val="548235"/>
              </a:solidFill>
            </a:endParaRPr>
          </a:p>
        </p:txBody>
      </p:sp>
      <p:cxnSp>
        <p:nvCxnSpPr>
          <p:cNvPr id="42017" name="Straight Connector 35">
            <a:extLst>
              <a:ext uri="{FF2B5EF4-FFF2-40B4-BE49-F238E27FC236}">
                <a16:creationId xmlns:a16="http://schemas.microsoft.com/office/drawing/2014/main" id="{755D595A-47F8-8792-6AF0-1C94AF86B312}"/>
              </a:ext>
            </a:extLst>
          </p:cNvPr>
          <p:cNvCxnSpPr>
            <a:cxnSpLocks/>
          </p:cNvCxnSpPr>
          <p:nvPr/>
        </p:nvCxnSpPr>
        <p:spPr bwMode="auto">
          <a:xfrm>
            <a:off x="3070225" y="4416856"/>
            <a:ext cx="0" cy="327025"/>
          </a:xfrm>
          <a:prstGeom prst="line">
            <a:avLst/>
          </a:prstGeom>
          <a:noFill/>
          <a:ln w="6350" algn="ctr">
            <a:solidFill>
              <a:srgbClr val="385723"/>
            </a:solidFill>
            <a:miter lim="800000"/>
            <a:headEnd/>
            <a:tailEnd/>
          </a:ln>
          <a:extLst>
            <a:ext uri="{909E8E84-426E-40DD-AFC4-6F175D3DCCD1}">
              <a14:hiddenFill xmlns:a14="http://schemas.microsoft.com/office/drawing/2010/main">
                <a:noFill/>
              </a14:hiddenFill>
            </a:ext>
          </a:extLst>
        </p:spPr>
      </p:cxnSp>
      <p:cxnSp>
        <p:nvCxnSpPr>
          <p:cNvPr id="42018" name="Straight Arrow Connector 36">
            <a:extLst>
              <a:ext uri="{FF2B5EF4-FFF2-40B4-BE49-F238E27FC236}">
                <a16:creationId xmlns:a16="http://schemas.microsoft.com/office/drawing/2014/main" id="{7DE537BC-4727-5256-2272-1384977E14CB}"/>
              </a:ext>
            </a:extLst>
          </p:cNvPr>
          <p:cNvCxnSpPr>
            <a:cxnSpLocks/>
          </p:cNvCxnSpPr>
          <p:nvPr/>
        </p:nvCxnSpPr>
        <p:spPr bwMode="auto">
          <a:xfrm flipH="1">
            <a:off x="3087689" y="4631166"/>
            <a:ext cx="560387" cy="1588"/>
          </a:xfrm>
          <a:prstGeom prst="straightConnector1">
            <a:avLst/>
          </a:prstGeom>
          <a:noFill/>
          <a:ln w="6350" algn="ctr">
            <a:solidFill>
              <a:srgbClr val="385723"/>
            </a:solidFill>
            <a:miter lim="800000"/>
            <a:headEnd/>
            <a:tailEnd type="triangle" w="med" len="med"/>
          </a:ln>
          <a:extLst>
            <a:ext uri="{909E8E84-426E-40DD-AFC4-6F175D3DCCD1}">
              <a14:hiddenFill xmlns:a14="http://schemas.microsoft.com/office/drawing/2010/main">
                <a:noFill/>
              </a14:hiddenFill>
            </a:ext>
          </a:extLst>
        </p:spPr>
      </p:cxnSp>
      <p:cxnSp>
        <p:nvCxnSpPr>
          <p:cNvPr id="42019" name="Straight Arrow Connector 37">
            <a:extLst>
              <a:ext uri="{FF2B5EF4-FFF2-40B4-BE49-F238E27FC236}">
                <a16:creationId xmlns:a16="http://schemas.microsoft.com/office/drawing/2014/main" id="{BE40B759-9E70-3084-A98D-30AD5C903809}"/>
              </a:ext>
            </a:extLst>
          </p:cNvPr>
          <p:cNvCxnSpPr>
            <a:cxnSpLocks/>
          </p:cNvCxnSpPr>
          <p:nvPr/>
        </p:nvCxnSpPr>
        <p:spPr bwMode="auto">
          <a:xfrm>
            <a:off x="4734943" y="4629754"/>
            <a:ext cx="852488" cy="1588"/>
          </a:xfrm>
          <a:prstGeom prst="straightConnector1">
            <a:avLst/>
          </a:prstGeom>
          <a:noFill/>
          <a:ln w="6350" algn="ctr">
            <a:solidFill>
              <a:srgbClr val="385723"/>
            </a:solidFill>
            <a:miter lim="800000"/>
            <a:headEnd/>
            <a:tailEnd type="triangle" w="med" len="med"/>
          </a:ln>
          <a:extLst>
            <a:ext uri="{909E8E84-426E-40DD-AFC4-6F175D3DCCD1}">
              <a14:hiddenFill xmlns:a14="http://schemas.microsoft.com/office/drawing/2010/main">
                <a:noFill/>
              </a14:hiddenFill>
            </a:ext>
          </a:extLst>
        </p:spPr>
      </p:cxnSp>
      <p:sp>
        <p:nvSpPr>
          <p:cNvPr id="42020" name="TextBox 38">
            <a:extLst>
              <a:ext uri="{FF2B5EF4-FFF2-40B4-BE49-F238E27FC236}">
                <a16:creationId xmlns:a16="http://schemas.microsoft.com/office/drawing/2014/main" id="{D3C0C5E5-16AE-D0E8-EB95-D360AC7E36B8}"/>
              </a:ext>
            </a:extLst>
          </p:cNvPr>
          <p:cNvSpPr txBox="1">
            <a:spLocks noChangeArrowheads="1"/>
          </p:cNvSpPr>
          <p:nvPr/>
        </p:nvSpPr>
        <p:spPr bwMode="auto">
          <a:xfrm>
            <a:off x="3212972" y="4398774"/>
            <a:ext cx="2065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1200" dirty="0">
                <a:solidFill>
                  <a:srgbClr val="548235"/>
                </a:solidFill>
              </a:rPr>
              <a:t>Maximum</a:t>
            </a:r>
          </a:p>
          <a:p>
            <a:pPr algn="ctr" defTabSz="1219170" eaLnBrk="1" hangingPunct="1"/>
            <a:r>
              <a:rPr lang="en-US" altLang="en-US" sz="1200" dirty="0">
                <a:solidFill>
                  <a:srgbClr val="548235"/>
                </a:solidFill>
              </a:rPr>
              <a:t>Learning Curve</a:t>
            </a:r>
            <a:endParaRPr lang="en-CA" altLang="en-US" sz="1200" dirty="0">
              <a:solidFill>
                <a:srgbClr val="548235"/>
              </a:solidFill>
            </a:endParaRPr>
          </a:p>
        </p:txBody>
      </p:sp>
      <p:sp>
        <p:nvSpPr>
          <p:cNvPr id="42022" name="TextBox 40">
            <a:extLst>
              <a:ext uri="{FF2B5EF4-FFF2-40B4-BE49-F238E27FC236}">
                <a16:creationId xmlns:a16="http://schemas.microsoft.com/office/drawing/2014/main" id="{6AA20129-1AB0-F663-5439-07021154E880}"/>
              </a:ext>
            </a:extLst>
          </p:cNvPr>
          <p:cNvSpPr txBox="1">
            <a:spLocks noChangeArrowheads="1"/>
          </p:cNvSpPr>
          <p:nvPr/>
        </p:nvSpPr>
        <p:spPr bwMode="auto">
          <a:xfrm>
            <a:off x="174626" y="4296205"/>
            <a:ext cx="2814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eaLnBrk="1" hangingPunct="1"/>
            <a:r>
              <a:rPr lang="en-US" altLang="en-US" sz="1200">
                <a:solidFill>
                  <a:srgbClr val="000000"/>
                </a:solidFill>
              </a:rPr>
              <a:t>*Sustainment Readiness Verification (SRV)</a:t>
            </a:r>
            <a:endParaRPr lang="en-CA" altLang="en-US" sz="1200">
              <a:solidFill>
                <a:srgbClr val="000000"/>
              </a:solidFill>
            </a:endParaRPr>
          </a:p>
        </p:txBody>
      </p:sp>
      <p:sp>
        <p:nvSpPr>
          <p:cNvPr id="42" name="TextBox 41">
            <a:extLst>
              <a:ext uri="{FF2B5EF4-FFF2-40B4-BE49-F238E27FC236}">
                <a16:creationId xmlns:a16="http://schemas.microsoft.com/office/drawing/2014/main" id="{EC64FE3A-4D5D-A10D-5383-AD952042A41F}"/>
              </a:ext>
            </a:extLst>
          </p:cNvPr>
          <p:cNvSpPr txBox="1"/>
          <p:nvPr/>
        </p:nvSpPr>
        <p:spPr>
          <a:xfrm>
            <a:off x="4291043" y="2749048"/>
            <a:ext cx="569912" cy="276999"/>
          </a:xfrm>
          <a:prstGeom prst="rect">
            <a:avLst/>
          </a:prstGeom>
          <a:solidFill>
            <a:srgbClr val="70AD47">
              <a:lumMod val="20000"/>
              <a:lumOff val="80000"/>
            </a:srgbClr>
          </a:solidFill>
          <a:ln>
            <a:solidFill>
              <a:srgbClr val="4472C4"/>
            </a:solidFill>
          </a:ln>
        </p:spPr>
        <p:txBody>
          <a:bodyPr>
            <a:spAutoFit/>
          </a:bodyPr>
          <a:lstStyle/>
          <a:p>
            <a:pPr algn="ctr" defTabSz="1219170" eaLnBrk="1" fontAlgn="auto" hangingPunct="1">
              <a:spcBef>
                <a:spcPts val="0"/>
              </a:spcBef>
              <a:spcAft>
                <a:spcPts val="0"/>
              </a:spcAft>
              <a:defRPr/>
            </a:pPr>
            <a:r>
              <a:rPr lang="en-US" sz="1200" kern="0" dirty="0">
                <a:solidFill>
                  <a:prstClr val="black"/>
                </a:solidFill>
                <a:latin typeface="Calibri" panose="020F0502020204030204"/>
              </a:rPr>
              <a:t>FOC</a:t>
            </a:r>
          </a:p>
        </p:txBody>
      </p:sp>
      <p:sp>
        <p:nvSpPr>
          <p:cNvPr id="42024" name="TextBox 42">
            <a:extLst>
              <a:ext uri="{FF2B5EF4-FFF2-40B4-BE49-F238E27FC236}">
                <a16:creationId xmlns:a16="http://schemas.microsoft.com/office/drawing/2014/main" id="{8EC20FEC-F448-52D1-B469-CAD9466F1538}"/>
              </a:ext>
            </a:extLst>
          </p:cNvPr>
          <p:cNvSpPr txBox="1">
            <a:spLocks noChangeArrowheads="1"/>
          </p:cNvSpPr>
          <p:nvPr/>
        </p:nvSpPr>
        <p:spPr bwMode="auto">
          <a:xfrm>
            <a:off x="5005388" y="4667679"/>
            <a:ext cx="13144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1400" b="1" dirty="0">
                <a:solidFill>
                  <a:srgbClr val="548235"/>
                </a:solidFill>
              </a:rPr>
              <a:t>Cost Baseline</a:t>
            </a:r>
            <a:endParaRPr lang="en-CA" altLang="en-US" sz="1400" b="1" dirty="0">
              <a:solidFill>
                <a:srgbClr val="548235"/>
              </a:solidFill>
              <a:cs typeface="Calibri"/>
            </a:endParaRPr>
          </a:p>
        </p:txBody>
      </p:sp>
      <p:sp>
        <p:nvSpPr>
          <p:cNvPr id="44" name="Isosceles Triangle 43">
            <a:extLst>
              <a:ext uri="{FF2B5EF4-FFF2-40B4-BE49-F238E27FC236}">
                <a16:creationId xmlns:a16="http://schemas.microsoft.com/office/drawing/2014/main" id="{1A0B60AD-7C45-3EAF-8295-A043BA240F53}"/>
              </a:ext>
            </a:extLst>
          </p:cNvPr>
          <p:cNvSpPr/>
          <p:nvPr/>
        </p:nvSpPr>
        <p:spPr>
          <a:xfrm rot="10800000">
            <a:off x="5603877" y="4967716"/>
            <a:ext cx="112713" cy="146051"/>
          </a:xfrm>
          <a:prstGeom prst="triangle">
            <a:avLst/>
          </a:prstGeom>
          <a:solidFill>
            <a:srgbClr val="70AD47">
              <a:lumMod val="40000"/>
              <a:lumOff val="60000"/>
            </a:srgbClr>
          </a:solidFill>
          <a:ln w="12700" cap="flat" cmpd="sng" algn="ctr">
            <a:solidFill>
              <a:srgbClr val="70AD47">
                <a:lumMod val="75000"/>
              </a:srgbClr>
            </a:solidFill>
            <a:prstDash val="solid"/>
            <a:miter lim="800000"/>
          </a:ln>
          <a:effectLst/>
        </p:spPr>
        <p:txBody>
          <a:bodyPr anchor="ctr"/>
          <a:lstStyle/>
          <a:p>
            <a:pPr algn="ctr" defTabSz="1219170" eaLnBrk="1" fontAlgn="auto" hangingPunct="1">
              <a:spcBef>
                <a:spcPts val="0"/>
              </a:spcBef>
              <a:spcAft>
                <a:spcPts val="0"/>
              </a:spcAft>
              <a:defRPr/>
            </a:pPr>
            <a:endParaRPr lang="en-CA" sz="2400" kern="0">
              <a:solidFill>
                <a:prstClr val="white"/>
              </a:solidFill>
              <a:latin typeface="Calibri" panose="020F0502020204030204"/>
            </a:endParaRPr>
          </a:p>
        </p:txBody>
      </p:sp>
      <p:cxnSp>
        <p:nvCxnSpPr>
          <p:cNvPr id="42026" name="Straight Arrow Connector 44">
            <a:extLst>
              <a:ext uri="{FF2B5EF4-FFF2-40B4-BE49-F238E27FC236}">
                <a16:creationId xmlns:a16="http://schemas.microsoft.com/office/drawing/2014/main" id="{B91A813F-9450-09EB-CF26-D74F8C00C4C9}"/>
              </a:ext>
            </a:extLst>
          </p:cNvPr>
          <p:cNvCxnSpPr>
            <a:cxnSpLocks/>
          </p:cNvCxnSpPr>
          <p:nvPr/>
        </p:nvCxnSpPr>
        <p:spPr bwMode="auto">
          <a:xfrm flipH="1" flipV="1">
            <a:off x="5684129" y="4437491"/>
            <a:ext cx="0" cy="230188"/>
          </a:xfrm>
          <a:prstGeom prst="straightConnector1">
            <a:avLst/>
          </a:prstGeom>
          <a:noFill/>
          <a:ln w="6350" algn="ctr">
            <a:solidFill>
              <a:srgbClr val="548235"/>
            </a:solidFill>
            <a:miter lim="800000"/>
            <a:headEnd/>
            <a:tailEnd type="triangle" w="med" len="med"/>
          </a:ln>
          <a:extLst>
            <a:ext uri="{909E8E84-426E-40DD-AFC4-6F175D3DCCD1}">
              <a14:hiddenFill xmlns:a14="http://schemas.microsoft.com/office/drawing/2010/main">
                <a:noFill/>
              </a14:hiddenFill>
            </a:ext>
          </a:extLst>
        </p:spPr>
      </p:cxnSp>
      <p:sp>
        <p:nvSpPr>
          <p:cNvPr id="46" name="TextBox 45">
            <a:extLst>
              <a:ext uri="{FF2B5EF4-FFF2-40B4-BE49-F238E27FC236}">
                <a16:creationId xmlns:a16="http://schemas.microsoft.com/office/drawing/2014/main" id="{E2B05A5F-4E7C-9CD3-AB71-2A05B10D11AC}"/>
              </a:ext>
            </a:extLst>
          </p:cNvPr>
          <p:cNvSpPr txBox="1"/>
          <p:nvPr/>
        </p:nvSpPr>
        <p:spPr>
          <a:xfrm>
            <a:off x="2350095" y="1700350"/>
            <a:ext cx="3316392" cy="307777"/>
          </a:xfrm>
          <a:prstGeom prst="rect">
            <a:avLst/>
          </a:prstGeom>
          <a:solidFill>
            <a:srgbClr val="FFC000">
              <a:lumMod val="20000"/>
              <a:lumOff val="80000"/>
            </a:srgbClr>
          </a:solidFill>
          <a:ln>
            <a:solidFill>
              <a:srgbClr val="5B9BD5"/>
            </a:solidFill>
          </a:ln>
        </p:spPr>
        <p:txBody>
          <a:bodyPr wrap="square">
            <a:spAutoFit/>
          </a:bodyPr>
          <a:lstStyle/>
          <a:p>
            <a:pPr algn="ctr" defTabSz="1219170" eaLnBrk="1" fontAlgn="auto" hangingPunct="1">
              <a:spcBef>
                <a:spcPts val="0"/>
              </a:spcBef>
              <a:spcAft>
                <a:spcPts val="0"/>
              </a:spcAft>
              <a:defRPr/>
            </a:pPr>
            <a:r>
              <a:rPr lang="en-CA" sz="1400" kern="0" dirty="0">
                <a:solidFill>
                  <a:prstClr val="black"/>
                </a:solidFill>
                <a:latin typeface="Calibri" panose="020F0502020204030204"/>
              </a:rPr>
              <a:t>Contract Term – Initial</a:t>
            </a:r>
          </a:p>
        </p:txBody>
      </p:sp>
      <p:sp>
        <p:nvSpPr>
          <p:cNvPr id="42028" name="TextBox 46">
            <a:extLst>
              <a:ext uri="{FF2B5EF4-FFF2-40B4-BE49-F238E27FC236}">
                <a16:creationId xmlns:a16="http://schemas.microsoft.com/office/drawing/2014/main" id="{A11883B5-01B0-9CCF-4F99-4EC4091BFE97}"/>
              </a:ext>
            </a:extLst>
          </p:cNvPr>
          <p:cNvSpPr txBox="1">
            <a:spLocks noChangeArrowheads="1"/>
          </p:cNvSpPr>
          <p:nvPr/>
        </p:nvSpPr>
        <p:spPr bwMode="auto">
          <a:xfrm>
            <a:off x="385763" y="1230325"/>
            <a:ext cx="1373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eaLnBrk="1" hangingPunct="1"/>
            <a:r>
              <a:rPr lang="en-US" altLang="en-US" sz="1400" b="1" dirty="0">
                <a:solidFill>
                  <a:srgbClr val="0070C0"/>
                </a:solidFill>
              </a:rPr>
              <a:t>Contract Phases</a:t>
            </a:r>
            <a:endParaRPr lang="en-CA" altLang="en-US" sz="1400" b="1" dirty="0">
              <a:solidFill>
                <a:srgbClr val="0070C0"/>
              </a:solidFill>
            </a:endParaRPr>
          </a:p>
        </p:txBody>
      </p:sp>
      <p:sp>
        <p:nvSpPr>
          <p:cNvPr id="48" name="TextBox 47">
            <a:extLst>
              <a:ext uri="{FF2B5EF4-FFF2-40B4-BE49-F238E27FC236}">
                <a16:creationId xmlns:a16="http://schemas.microsoft.com/office/drawing/2014/main" id="{4F4DC1CE-3940-328A-2E07-4CC41BA312DF}"/>
              </a:ext>
            </a:extLst>
          </p:cNvPr>
          <p:cNvSpPr txBox="1"/>
          <p:nvPr/>
        </p:nvSpPr>
        <p:spPr>
          <a:xfrm>
            <a:off x="5109638" y="2839879"/>
            <a:ext cx="1421093" cy="938719"/>
          </a:xfrm>
          <a:prstGeom prst="rect">
            <a:avLst/>
          </a:prstGeom>
          <a:noFill/>
          <a:ln>
            <a:solidFill>
              <a:sysClr val="windowText" lastClr="000000"/>
            </a:solidFill>
          </a:ln>
        </p:spPr>
        <p:txBody>
          <a:bodyPr wrap="square">
            <a:spAutoFit/>
          </a:bodyPr>
          <a:lstStyle/>
          <a:p>
            <a:pPr defTabSz="1219170" eaLnBrk="1" fontAlgn="auto" hangingPunct="1">
              <a:spcBef>
                <a:spcPts val="0"/>
              </a:spcBef>
              <a:spcAft>
                <a:spcPts val="0"/>
              </a:spcAft>
              <a:defRPr/>
            </a:pPr>
            <a:r>
              <a:rPr lang="en-US" sz="1100" u="sng" kern="0" dirty="0">
                <a:solidFill>
                  <a:srgbClr val="7030A0"/>
                </a:solidFill>
                <a:latin typeface="Calibri" panose="020F0502020204030204"/>
              </a:rPr>
              <a:t>Categories of Work</a:t>
            </a:r>
          </a:p>
          <a:p>
            <a:pPr defTabSz="1219170" eaLnBrk="1" fontAlgn="auto" hangingPunct="1">
              <a:spcBef>
                <a:spcPts val="0"/>
              </a:spcBef>
              <a:spcAft>
                <a:spcPts val="0"/>
              </a:spcAft>
              <a:defRPr/>
            </a:pPr>
            <a:r>
              <a:rPr lang="en-US" sz="1100" kern="0" dirty="0">
                <a:solidFill>
                  <a:srgbClr val="7030A0"/>
                </a:solidFill>
                <a:latin typeface="Calibri" panose="020F0502020204030204"/>
              </a:rPr>
              <a:t>Core</a:t>
            </a:r>
          </a:p>
          <a:p>
            <a:pPr marL="171446" indent="-171446" defTabSz="1219170" eaLnBrk="1" fontAlgn="auto" hangingPunct="1">
              <a:spcBef>
                <a:spcPts val="0"/>
              </a:spcBef>
              <a:spcAft>
                <a:spcPts val="0"/>
              </a:spcAft>
              <a:buFont typeface="Arial" panose="020B0604020202020204" pitchFamily="34" charset="0"/>
              <a:buChar char="•"/>
              <a:defRPr/>
            </a:pPr>
            <a:r>
              <a:rPr lang="en-US" sz="1100" kern="0" dirty="0">
                <a:solidFill>
                  <a:srgbClr val="7030A0"/>
                </a:solidFill>
                <a:latin typeface="Calibri" panose="020F0502020204030204"/>
              </a:rPr>
              <a:t>Recurring</a:t>
            </a:r>
          </a:p>
          <a:p>
            <a:pPr marL="171446" indent="-171446" defTabSz="1219170" eaLnBrk="1" fontAlgn="auto" hangingPunct="1">
              <a:spcBef>
                <a:spcPts val="0"/>
              </a:spcBef>
              <a:spcAft>
                <a:spcPts val="0"/>
              </a:spcAft>
              <a:buFont typeface="Arial" panose="020B0604020202020204" pitchFamily="34" charset="0"/>
              <a:buChar char="•"/>
              <a:defRPr/>
            </a:pPr>
            <a:r>
              <a:rPr lang="en-US" sz="1100" kern="0" dirty="0">
                <a:solidFill>
                  <a:srgbClr val="7030A0"/>
                </a:solidFill>
                <a:latin typeface="Calibri" panose="020F0502020204030204"/>
              </a:rPr>
              <a:t>Variable</a:t>
            </a:r>
          </a:p>
          <a:p>
            <a:pPr defTabSz="1219170" eaLnBrk="1" fontAlgn="auto" hangingPunct="1">
              <a:spcBef>
                <a:spcPts val="0"/>
              </a:spcBef>
              <a:spcAft>
                <a:spcPts val="0"/>
              </a:spcAft>
              <a:defRPr/>
            </a:pPr>
            <a:r>
              <a:rPr lang="en-US" sz="1100" kern="0" dirty="0">
                <a:solidFill>
                  <a:srgbClr val="7030A0"/>
                </a:solidFill>
                <a:latin typeface="Calibri" panose="020F0502020204030204"/>
              </a:rPr>
              <a:t>Task-Based</a:t>
            </a:r>
          </a:p>
        </p:txBody>
      </p:sp>
      <p:cxnSp>
        <p:nvCxnSpPr>
          <p:cNvPr id="42034" name="Straight Connector 52">
            <a:extLst>
              <a:ext uri="{FF2B5EF4-FFF2-40B4-BE49-F238E27FC236}">
                <a16:creationId xmlns:a16="http://schemas.microsoft.com/office/drawing/2014/main" id="{263DAD47-7385-6341-725E-F57FE007E842}"/>
              </a:ext>
            </a:extLst>
          </p:cNvPr>
          <p:cNvCxnSpPr>
            <a:cxnSpLocks/>
          </p:cNvCxnSpPr>
          <p:nvPr/>
        </p:nvCxnSpPr>
        <p:spPr bwMode="auto">
          <a:xfrm>
            <a:off x="5668609" y="2086450"/>
            <a:ext cx="0" cy="661375"/>
          </a:xfrm>
          <a:prstGeom prst="line">
            <a:avLst/>
          </a:prstGeom>
          <a:noFill/>
          <a:ln w="6350" algn="ctr">
            <a:solidFill>
              <a:srgbClr val="FF0000"/>
            </a:solidFill>
            <a:miter lim="800000"/>
            <a:headEnd/>
            <a:tailEnd/>
          </a:ln>
          <a:extLst>
            <a:ext uri="{909E8E84-426E-40DD-AFC4-6F175D3DCCD1}">
              <a14:hiddenFill xmlns:a14="http://schemas.microsoft.com/office/drawing/2010/main">
                <a:noFill/>
              </a14:hiddenFill>
            </a:ext>
          </a:extLst>
        </p:spPr>
      </p:cxnSp>
      <p:sp>
        <p:nvSpPr>
          <p:cNvPr id="54" name="Arrow: Right 53">
            <a:extLst>
              <a:ext uri="{FF2B5EF4-FFF2-40B4-BE49-F238E27FC236}">
                <a16:creationId xmlns:a16="http://schemas.microsoft.com/office/drawing/2014/main" id="{71FEDE46-B7B8-7073-B912-7492919546B7}"/>
              </a:ext>
            </a:extLst>
          </p:cNvPr>
          <p:cNvSpPr/>
          <p:nvPr/>
        </p:nvSpPr>
        <p:spPr>
          <a:xfrm>
            <a:off x="5666487" y="2123959"/>
            <a:ext cx="225891" cy="205848"/>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12700" cap="flat" cmpd="sng" algn="ctr">
            <a:solidFill>
              <a:srgbClr val="FF0000"/>
            </a:solidFill>
            <a:prstDash val="solid"/>
            <a:miter lim="800000"/>
          </a:ln>
          <a:effectLst/>
        </p:spPr>
        <p:txBody>
          <a:bodyPr anchor="ctr"/>
          <a:lstStyle/>
          <a:p>
            <a:pPr algn="ctr" defTabSz="1219170" eaLnBrk="1" fontAlgn="auto" hangingPunct="1">
              <a:spcBef>
                <a:spcPts val="0"/>
              </a:spcBef>
              <a:spcAft>
                <a:spcPts val="0"/>
              </a:spcAft>
              <a:defRPr/>
            </a:pPr>
            <a:endParaRPr lang="en-CA" sz="2400" kern="0">
              <a:solidFill>
                <a:prstClr val="white"/>
              </a:solidFill>
              <a:latin typeface="Calibri" panose="020F0502020204030204"/>
            </a:endParaRPr>
          </a:p>
        </p:txBody>
      </p:sp>
      <p:sp>
        <p:nvSpPr>
          <p:cNvPr id="55" name="Arrow: Right 54">
            <a:extLst>
              <a:ext uri="{FF2B5EF4-FFF2-40B4-BE49-F238E27FC236}">
                <a16:creationId xmlns:a16="http://schemas.microsoft.com/office/drawing/2014/main" id="{85021CE2-2DE0-49EE-3399-C48EE088BEED}"/>
              </a:ext>
            </a:extLst>
          </p:cNvPr>
          <p:cNvSpPr/>
          <p:nvPr/>
        </p:nvSpPr>
        <p:spPr>
          <a:xfrm rot="10800000">
            <a:off x="5445004" y="2127060"/>
            <a:ext cx="225891" cy="205848"/>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12700" cap="flat" cmpd="sng" algn="ctr">
            <a:solidFill>
              <a:srgbClr val="FF0000"/>
            </a:solidFill>
            <a:prstDash val="solid"/>
            <a:miter lim="800000"/>
          </a:ln>
          <a:effectLst/>
        </p:spPr>
        <p:txBody>
          <a:bodyPr anchor="ctr"/>
          <a:lstStyle/>
          <a:p>
            <a:pPr algn="ctr" defTabSz="1219170" eaLnBrk="1" fontAlgn="auto" hangingPunct="1">
              <a:spcBef>
                <a:spcPts val="0"/>
              </a:spcBef>
              <a:spcAft>
                <a:spcPts val="0"/>
              </a:spcAft>
              <a:defRPr/>
            </a:pPr>
            <a:endParaRPr lang="en-CA" sz="2400" kern="0">
              <a:solidFill>
                <a:prstClr val="white"/>
              </a:solidFill>
              <a:latin typeface="Calibri" panose="020F0502020204030204"/>
            </a:endParaRPr>
          </a:p>
        </p:txBody>
      </p:sp>
      <p:sp>
        <p:nvSpPr>
          <p:cNvPr id="42041" name="TextBox 55">
            <a:extLst>
              <a:ext uri="{FF2B5EF4-FFF2-40B4-BE49-F238E27FC236}">
                <a16:creationId xmlns:a16="http://schemas.microsoft.com/office/drawing/2014/main" id="{D957CE9B-5D62-DCC4-D970-651A19572382}"/>
              </a:ext>
            </a:extLst>
          </p:cNvPr>
          <p:cNvSpPr txBox="1">
            <a:spLocks noChangeArrowheads="1"/>
          </p:cNvSpPr>
          <p:nvPr/>
        </p:nvSpPr>
        <p:spPr bwMode="auto">
          <a:xfrm>
            <a:off x="5840276" y="2061979"/>
            <a:ext cx="2297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CA" altLang="en-US" sz="1200" dirty="0">
                <a:solidFill>
                  <a:srgbClr val="FF0000"/>
                </a:solidFill>
              </a:rPr>
              <a:t>Combined Fixed Price and Cost Reimbursable with baseline cost</a:t>
            </a:r>
          </a:p>
        </p:txBody>
      </p:sp>
      <p:sp>
        <p:nvSpPr>
          <p:cNvPr id="42042" name="TextBox 56">
            <a:extLst>
              <a:ext uri="{FF2B5EF4-FFF2-40B4-BE49-F238E27FC236}">
                <a16:creationId xmlns:a16="http://schemas.microsoft.com/office/drawing/2014/main" id="{AA5347D0-0573-D844-5A47-3FAA42BC6AA9}"/>
              </a:ext>
            </a:extLst>
          </p:cNvPr>
          <p:cNvSpPr txBox="1">
            <a:spLocks noChangeArrowheads="1"/>
          </p:cNvSpPr>
          <p:nvPr/>
        </p:nvSpPr>
        <p:spPr bwMode="auto">
          <a:xfrm>
            <a:off x="4424569" y="2050051"/>
            <a:ext cx="11070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1219170" eaLnBrk="1" hangingPunct="1"/>
            <a:r>
              <a:rPr lang="en-CA" altLang="en-US" sz="1200" dirty="0">
                <a:solidFill>
                  <a:srgbClr val="FF0000"/>
                </a:solidFill>
              </a:rPr>
              <a:t>Cost </a:t>
            </a:r>
          </a:p>
          <a:p>
            <a:pPr algn="r" defTabSz="1219170" eaLnBrk="1" hangingPunct="1"/>
            <a:r>
              <a:rPr lang="en-CA" altLang="en-US" sz="1200" dirty="0">
                <a:solidFill>
                  <a:srgbClr val="FF0000"/>
                </a:solidFill>
              </a:rPr>
              <a:t>Reimbursable</a:t>
            </a:r>
          </a:p>
        </p:txBody>
      </p:sp>
      <p:sp>
        <p:nvSpPr>
          <p:cNvPr id="42043" name="TextBox 57">
            <a:extLst>
              <a:ext uri="{FF2B5EF4-FFF2-40B4-BE49-F238E27FC236}">
                <a16:creationId xmlns:a16="http://schemas.microsoft.com/office/drawing/2014/main" id="{22B1351D-14C6-8F46-B086-1CDE9ADFD9EB}"/>
              </a:ext>
            </a:extLst>
          </p:cNvPr>
          <p:cNvSpPr txBox="1">
            <a:spLocks noChangeArrowheads="1"/>
          </p:cNvSpPr>
          <p:nvPr/>
        </p:nvSpPr>
        <p:spPr bwMode="auto">
          <a:xfrm>
            <a:off x="8544720" y="2065007"/>
            <a:ext cx="1582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CA" altLang="en-US" sz="1200" dirty="0">
                <a:solidFill>
                  <a:srgbClr val="FF0000"/>
                </a:solidFill>
              </a:rPr>
              <a:t>Predominantly</a:t>
            </a:r>
          </a:p>
          <a:p>
            <a:pPr algn="ctr" defTabSz="1219170" eaLnBrk="1" hangingPunct="1"/>
            <a:r>
              <a:rPr lang="en-CA" altLang="en-US" sz="1200" dirty="0">
                <a:solidFill>
                  <a:srgbClr val="FF0000"/>
                </a:solidFill>
              </a:rPr>
              <a:t>Cost Reimbursable</a:t>
            </a:r>
          </a:p>
        </p:txBody>
      </p:sp>
      <p:sp>
        <p:nvSpPr>
          <p:cNvPr id="42044" name="TextBox 58">
            <a:extLst>
              <a:ext uri="{FF2B5EF4-FFF2-40B4-BE49-F238E27FC236}">
                <a16:creationId xmlns:a16="http://schemas.microsoft.com/office/drawing/2014/main" id="{33A67E88-8DD1-9BAB-FC68-2B75D28E5DA2}"/>
              </a:ext>
            </a:extLst>
          </p:cNvPr>
          <p:cNvSpPr txBox="1">
            <a:spLocks noChangeArrowheads="1"/>
          </p:cNvSpPr>
          <p:nvPr/>
        </p:nvSpPr>
        <p:spPr bwMode="auto">
          <a:xfrm>
            <a:off x="2408238" y="2068853"/>
            <a:ext cx="1911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CA" altLang="en-US" sz="1200" dirty="0">
                <a:solidFill>
                  <a:srgbClr val="FF0000"/>
                </a:solidFill>
              </a:rPr>
              <a:t>Combined Fixed Price and Cost Reimbursable</a:t>
            </a:r>
          </a:p>
        </p:txBody>
      </p:sp>
      <p:sp>
        <p:nvSpPr>
          <p:cNvPr id="3" name="Left Bracket 2">
            <a:extLst>
              <a:ext uri="{FF2B5EF4-FFF2-40B4-BE49-F238E27FC236}">
                <a16:creationId xmlns:a16="http://schemas.microsoft.com/office/drawing/2014/main" id="{528E8BAA-F8DD-7E7F-C56C-895CF0D06EA5}"/>
              </a:ext>
            </a:extLst>
          </p:cNvPr>
          <p:cNvSpPr/>
          <p:nvPr/>
        </p:nvSpPr>
        <p:spPr>
          <a:xfrm rot="5400000">
            <a:off x="3365111" y="-15433"/>
            <a:ext cx="157451" cy="224899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CA" sz="2400">
              <a:solidFill>
                <a:prstClr val="black"/>
              </a:solidFill>
              <a:latin typeface="Arial"/>
            </a:endParaRPr>
          </a:p>
        </p:txBody>
      </p:sp>
      <p:sp>
        <p:nvSpPr>
          <p:cNvPr id="4" name="TextBox 3">
            <a:extLst>
              <a:ext uri="{FF2B5EF4-FFF2-40B4-BE49-F238E27FC236}">
                <a16:creationId xmlns:a16="http://schemas.microsoft.com/office/drawing/2014/main" id="{088C004D-5843-1706-C00D-9A1941A9F8BA}"/>
              </a:ext>
            </a:extLst>
          </p:cNvPr>
          <p:cNvSpPr txBox="1"/>
          <p:nvPr/>
        </p:nvSpPr>
        <p:spPr>
          <a:xfrm>
            <a:off x="8256943" y="990638"/>
            <a:ext cx="2136775" cy="261610"/>
          </a:xfrm>
          <a:prstGeom prst="rect">
            <a:avLst/>
          </a:prstGeom>
          <a:noFill/>
          <a:ln>
            <a:noFill/>
          </a:ln>
        </p:spPr>
        <p:txBody>
          <a:bodyPr wrap="square">
            <a:spAutoFit/>
          </a:bodyPr>
          <a:lstStyle/>
          <a:p>
            <a:pPr algn="ctr" defTabSz="1219170" eaLnBrk="1" fontAlgn="auto" hangingPunct="1">
              <a:spcBef>
                <a:spcPts val="0"/>
              </a:spcBef>
              <a:spcAft>
                <a:spcPts val="0"/>
              </a:spcAft>
              <a:defRPr/>
            </a:pPr>
            <a:r>
              <a:rPr lang="en-US" sz="1100" b="1" kern="0" dirty="0">
                <a:solidFill>
                  <a:srgbClr val="0070C0"/>
                </a:solidFill>
                <a:latin typeface="Calibri" panose="020F0502020204030204"/>
              </a:rPr>
              <a:t>Phase Out</a:t>
            </a:r>
            <a:endParaRPr lang="en-CA" sz="1100" b="1" kern="0" dirty="0">
              <a:solidFill>
                <a:srgbClr val="0070C0"/>
              </a:solidFill>
              <a:latin typeface="Calibri" panose="020F0502020204030204"/>
            </a:endParaRPr>
          </a:p>
        </p:txBody>
      </p:sp>
      <p:sp>
        <p:nvSpPr>
          <p:cNvPr id="5" name="Left Bracket 4">
            <a:extLst>
              <a:ext uri="{FF2B5EF4-FFF2-40B4-BE49-F238E27FC236}">
                <a16:creationId xmlns:a16="http://schemas.microsoft.com/office/drawing/2014/main" id="{21375B9E-DEAA-37E8-AB4B-22E65665F588}"/>
              </a:ext>
            </a:extLst>
          </p:cNvPr>
          <p:cNvSpPr/>
          <p:nvPr/>
        </p:nvSpPr>
        <p:spPr>
          <a:xfrm rot="5400000">
            <a:off x="9288149" y="-55535"/>
            <a:ext cx="143747" cy="231549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CA" sz="2400">
              <a:solidFill>
                <a:prstClr val="black"/>
              </a:solidFill>
              <a:latin typeface="Arial"/>
            </a:endParaRPr>
          </a:p>
        </p:txBody>
      </p:sp>
      <p:sp>
        <p:nvSpPr>
          <p:cNvPr id="11" name="TextBox 10">
            <a:extLst>
              <a:ext uri="{FF2B5EF4-FFF2-40B4-BE49-F238E27FC236}">
                <a16:creationId xmlns:a16="http://schemas.microsoft.com/office/drawing/2014/main" id="{2AC4E8A0-4848-540A-2A80-2D70BCA403EB}"/>
              </a:ext>
            </a:extLst>
          </p:cNvPr>
          <p:cNvSpPr txBox="1"/>
          <p:nvPr/>
        </p:nvSpPr>
        <p:spPr>
          <a:xfrm>
            <a:off x="8200508" y="1698181"/>
            <a:ext cx="2315496" cy="307777"/>
          </a:xfrm>
          <a:prstGeom prst="rect">
            <a:avLst/>
          </a:prstGeom>
          <a:solidFill>
            <a:srgbClr val="FFC000">
              <a:lumMod val="20000"/>
              <a:lumOff val="80000"/>
            </a:srgbClr>
          </a:solidFill>
          <a:ln>
            <a:solidFill>
              <a:srgbClr val="5B9BD5"/>
            </a:solidFill>
          </a:ln>
        </p:spPr>
        <p:txBody>
          <a:bodyPr wrap="square">
            <a:spAutoFit/>
          </a:bodyPr>
          <a:lstStyle/>
          <a:p>
            <a:pPr algn="ctr" defTabSz="1219170" eaLnBrk="1" fontAlgn="auto" hangingPunct="1">
              <a:spcBef>
                <a:spcPts val="0"/>
              </a:spcBef>
              <a:spcAft>
                <a:spcPts val="0"/>
              </a:spcAft>
              <a:defRPr/>
            </a:pPr>
            <a:r>
              <a:rPr lang="en-CA" sz="1400" kern="0" dirty="0">
                <a:solidFill>
                  <a:prstClr val="black"/>
                </a:solidFill>
                <a:latin typeface="Calibri" panose="020F0502020204030204"/>
              </a:rPr>
              <a:t>Option Period</a:t>
            </a:r>
          </a:p>
        </p:txBody>
      </p:sp>
      <p:sp>
        <p:nvSpPr>
          <p:cNvPr id="10" name="TextBox 9">
            <a:extLst>
              <a:ext uri="{FF2B5EF4-FFF2-40B4-BE49-F238E27FC236}">
                <a16:creationId xmlns:a16="http://schemas.microsoft.com/office/drawing/2014/main" id="{092A202B-05CB-4A07-D93E-69C874422B52}"/>
              </a:ext>
            </a:extLst>
          </p:cNvPr>
          <p:cNvSpPr txBox="1"/>
          <p:nvPr/>
        </p:nvSpPr>
        <p:spPr>
          <a:xfrm>
            <a:off x="575386" y="6250532"/>
            <a:ext cx="415213" cy="369332"/>
          </a:xfrm>
          <a:prstGeom prst="rect">
            <a:avLst/>
          </a:prstGeom>
          <a:noFill/>
        </p:spPr>
        <p:txBody>
          <a:bodyPr wrap="square" rtlCol="0">
            <a:spAutoFit/>
          </a:bodyPr>
          <a:lstStyle/>
          <a:p>
            <a:pPr algn="ctr"/>
            <a:r>
              <a:rPr lang="en-CA" dirty="0"/>
              <a:t>22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02B4-C3EF-4221-87F2-48BB39AFDDC4}"/>
              </a:ext>
            </a:extLst>
          </p:cNvPr>
          <p:cNvSpPr>
            <a:spLocks noGrp="1"/>
          </p:cNvSpPr>
          <p:nvPr>
            <p:ph type="title"/>
          </p:nvPr>
        </p:nvSpPr>
        <p:spPr/>
        <p:txBody>
          <a:bodyPr/>
          <a:lstStyle/>
          <a:p>
            <a:r>
              <a:rPr lang="en-CA" dirty="0"/>
              <a:t>Example Output of the OA</a:t>
            </a:r>
          </a:p>
        </p:txBody>
      </p:sp>
      <p:graphicFrame>
        <p:nvGraphicFramePr>
          <p:cNvPr id="5" name="Content Placeholder 4">
            <a:extLst>
              <a:ext uri="{FF2B5EF4-FFF2-40B4-BE49-F238E27FC236}">
                <a16:creationId xmlns:a16="http://schemas.microsoft.com/office/drawing/2014/main" id="{6E231721-031B-C9B9-D82A-89CEB2924C09}"/>
              </a:ext>
            </a:extLst>
          </p:cNvPr>
          <p:cNvGraphicFramePr>
            <a:graphicFrameLocks noGrp="1"/>
          </p:cNvGraphicFramePr>
          <p:nvPr>
            <p:ph idx="1"/>
          </p:nvPr>
        </p:nvGraphicFramePr>
        <p:xfrm>
          <a:off x="847016" y="1600201"/>
          <a:ext cx="10769600" cy="4394706"/>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gridCol w="2641600">
                  <a:extLst>
                    <a:ext uri="{9D8B030D-6E8A-4147-A177-3AD203B41FA5}">
                      <a16:colId xmlns:a16="http://schemas.microsoft.com/office/drawing/2014/main" val="20003"/>
                    </a:ext>
                  </a:extLst>
                </a:gridCol>
                <a:gridCol w="3048000">
                  <a:extLst>
                    <a:ext uri="{9D8B030D-6E8A-4147-A177-3AD203B41FA5}">
                      <a16:colId xmlns:a16="http://schemas.microsoft.com/office/drawing/2014/main" val="177794365"/>
                    </a:ext>
                  </a:extLst>
                </a:gridCol>
              </a:tblGrid>
              <a:tr h="487727">
                <a:tc>
                  <a:txBody>
                    <a:bodyPr/>
                    <a:lstStyle/>
                    <a:p>
                      <a:pPr marL="0" marR="0" algn="ctr">
                        <a:spcBef>
                          <a:spcPts val="0"/>
                        </a:spcBef>
                        <a:spcAft>
                          <a:spcPts val="0"/>
                        </a:spcAft>
                      </a:pPr>
                      <a:r>
                        <a:rPr lang="en-CA" sz="1300" b="1" dirty="0">
                          <a:solidFill>
                            <a:srgbClr val="000000"/>
                          </a:solidFill>
                          <a:effectLst/>
                          <a:latin typeface="Times New Roman" panose="02020603050405020304" pitchFamily="18" charset="0"/>
                          <a:ea typeface="Calibri" panose="020F0502020204030204" pitchFamily="34" charset="0"/>
                        </a:rPr>
                        <a:t>Line Item</a:t>
                      </a:r>
                      <a:endParaRPr lang="en-CA" sz="1300" dirty="0">
                        <a:solidFill>
                          <a:srgbClr val="000000"/>
                        </a:solidFill>
                        <a:effectLst/>
                        <a:latin typeface="Times New Roman" panose="02020603050405020304" pitchFamily="18" charset="0"/>
                        <a:ea typeface="Calibri" panose="020F0502020204030204" pitchFamily="34" charset="0"/>
                      </a:endParaRP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CA" sz="1300" b="1" dirty="0">
                          <a:solidFill>
                            <a:srgbClr val="000000"/>
                          </a:solidFill>
                          <a:effectLst/>
                          <a:latin typeface="Times New Roman" panose="02020603050405020304" pitchFamily="18" charset="0"/>
                          <a:ea typeface="Calibri" panose="020F0502020204030204" pitchFamily="34" charset="0"/>
                        </a:rPr>
                        <a:t>Activity Description</a:t>
                      </a:r>
                      <a:endParaRPr lang="en-CA" sz="1300" dirty="0">
                        <a:solidFill>
                          <a:srgbClr val="000000"/>
                        </a:solidFill>
                        <a:effectLst/>
                        <a:latin typeface="Times New Roman" panose="02020603050405020304" pitchFamily="18" charset="0"/>
                        <a:ea typeface="Calibri" panose="020F0502020204030204" pitchFamily="34" charset="0"/>
                      </a:endParaRP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CA" sz="1300" b="1" dirty="0" err="1">
                          <a:solidFill>
                            <a:srgbClr val="000000"/>
                          </a:solidFill>
                          <a:effectLst/>
                          <a:latin typeface="Times New Roman" panose="02020603050405020304" pitchFamily="18" charset="0"/>
                          <a:ea typeface="Calibri" panose="020F0502020204030204" pitchFamily="34" charset="0"/>
                        </a:rPr>
                        <a:t>BoP</a:t>
                      </a:r>
                      <a:r>
                        <a:rPr lang="en-CA" sz="1300" b="1" dirty="0">
                          <a:solidFill>
                            <a:srgbClr val="000000"/>
                          </a:solidFill>
                          <a:effectLst/>
                          <a:latin typeface="Times New Roman" panose="02020603050405020304" pitchFamily="18" charset="0"/>
                          <a:ea typeface="Calibri" panose="020F0502020204030204" pitchFamily="34" charset="0"/>
                        </a:rPr>
                        <a:t> Type -</a:t>
                      </a:r>
                    </a:p>
                    <a:p>
                      <a:pPr marL="0" marR="0" algn="ctr">
                        <a:spcBef>
                          <a:spcPts val="0"/>
                        </a:spcBef>
                        <a:spcAft>
                          <a:spcPts val="0"/>
                        </a:spcAft>
                      </a:pPr>
                      <a:r>
                        <a:rPr lang="en-CA" sz="1300" b="1" dirty="0">
                          <a:solidFill>
                            <a:srgbClr val="000000"/>
                          </a:solidFill>
                          <a:effectLst/>
                          <a:latin typeface="Times New Roman" panose="02020603050405020304" pitchFamily="18" charset="0"/>
                          <a:ea typeface="Calibri" panose="020F0502020204030204" pitchFamily="34" charset="0"/>
                        </a:rPr>
                        <a:t>Cost Exploration</a:t>
                      </a:r>
                      <a:endParaRPr lang="en-CA" sz="1300" dirty="0">
                        <a:solidFill>
                          <a:srgbClr val="000000"/>
                        </a:solidFill>
                        <a:effectLst/>
                        <a:latin typeface="Times New Roman" panose="02020603050405020304" pitchFamily="18" charset="0"/>
                        <a:ea typeface="Calibri" panose="020F0502020204030204" pitchFamily="34" charset="0"/>
                      </a:endParaRP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b="1" dirty="0" err="1">
                          <a:solidFill>
                            <a:srgbClr val="000000"/>
                          </a:solidFill>
                          <a:effectLst/>
                          <a:latin typeface="Times New Roman" panose="02020603050405020304" pitchFamily="18" charset="0"/>
                          <a:ea typeface="Calibri" panose="020F0502020204030204" pitchFamily="34" charset="0"/>
                        </a:rPr>
                        <a:t>BoP</a:t>
                      </a:r>
                      <a:r>
                        <a:rPr lang="en-CA" sz="1300" b="1" dirty="0">
                          <a:solidFill>
                            <a:srgbClr val="000000"/>
                          </a:solidFill>
                          <a:effectLst/>
                          <a:latin typeface="Times New Roman" panose="02020603050405020304" pitchFamily="18" charset="0"/>
                          <a:ea typeface="Calibri" panose="020F0502020204030204" pitchFamily="34" charset="0"/>
                        </a:rPr>
                        <a:t> Type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b="1" dirty="0">
                          <a:solidFill>
                            <a:srgbClr val="000000"/>
                          </a:solidFill>
                          <a:effectLst/>
                          <a:latin typeface="Times New Roman" panose="02020603050405020304" pitchFamily="18" charset="0"/>
                          <a:ea typeface="Calibri" panose="020F0502020204030204" pitchFamily="34" charset="0"/>
                        </a:rPr>
                        <a:t>Cost Reduction</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b="1" dirty="0" err="1">
                          <a:solidFill>
                            <a:srgbClr val="000000"/>
                          </a:solidFill>
                          <a:effectLst/>
                          <a:latin typeface="Times New Roman" panose="02020603050405020304" pitchFamily="18" charset="0"/>
                          <a:ea typeface="Calibri" panose="020F0502020204030204" pitchFamily="34" charset="0"/>
                        </a:rPr>
                        <a:t>BoP</a:t>
                      </a:r>
                      <a:r>
                        <a:rPr lang="en-CA" sz="1300" b="1" dirty="0">
                          <a:solidFill>
                            <a:srgbClr val="000000"/>
                          </a:solidFill>
                          <a:effectLst/>
                          <a:latin typeface="Times New Roman" panose="02020603050405020304" pitchFamily="18" charset="0"/>
                          <a:ea typeface="Calibri" panose="020F0502020204030204" pitchFamily="34" charset="0"/>
                        </a:rPr>
                        <a:t> Type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b="1" dirty="0">
                          <a:solidFill>
                            <a:srgbClr val="000000"/>
                          </a:solidFill>
                          <a:effectLst/>
                          <a:latin typeface="Times New Roman" panose="02020603050405020304" pitchFamily="18" charset="0"/>
                          <a:ea typeface="Calibri" panose="020F0502020204030204" pitchFamily="34" charset="0"/>
                        </a:rPr>
                        <a:t>Cost Containment</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0"/>
                  </a:ext>
                </a:extLst>
              </a:tr>
              <a:tr h="609600">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1</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fr-CA" sz="1300" dirty="0">
                          <a:solidFill>
                            <a:srgbClr val="000000"/>
                          </a:solidFill>
                          <a:effectLst/>
                          <a:latin typeface="Times New Roman" panose="02020603050405020304" pitchFamily="18" charset="0"/>
                          <a:ea typeface="Calibri" panose="020F0502020204030204" pitchFamily="34" charset="0"/>
                        </a:rPr>
                        <a:t>Program Management </a:t>
                      </a:r>
                      <a:endParaRPr lang="en-CA" sz="1300" dirty="0">
                        <a:solidFill>
                          <a:srgbClr val="000000"/>
                        </a:solidFill>
                        <a:effectLst/>
                        <a:latin typeface="Times New Roman" panose="02020603050405020304" pitchFamily="18" charset="0"/>
                        <a:ea typeface="Calibri" panose="020F0502020204030204" pitchFamily="34" charset="0"/>
                      </a:endParaRP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Labour Rate - Cost Reimbursable with fee based on actual costs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b="1" dirty="0">
                          <a:solidFill>
                            <a:srgbClr val="000000"/>
                          </a:solidFill>
                          <a:effectLst/>
                          <a:latin typeface="Times New Roman" panose="02020603050405020304" pitchFamily="18" charset="0"/>
                          <a:ea typeface="Calibri" panose="020F0502020204030204" pitchFamily="34" charset="0"/>
                        </a:rPr>
                        <a:t>(Hrs x $Rate)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a:solidFill>
                            <a:srgbClr val="000000"/>
                          </a:solidFill>
                          <a:effectLst/>
                          <a:latin typeface="Times New Roman" panose="02020603050405020304" pitchFamily="18" charset="0"/>
                          <a:ea typeface="Calibri" panose="020F0502020204030204" pitchFamily="34" charset="0"/>
                        </a:rPr>
                        <a:t>Fixed Price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b="1" dirty="0">
                          <a:solidFill>
                            <a:srgbClr val="000000"/>
                          </a:solidFill>
                          <a:effectLst/>
                          <a:latin typeface="Times New Roman" panose="02020603050405020304" pitchFamily="18" charset="0"/>
                          <a:ea typeface="Calibri" panose="020F0502020204030204" pitchFamily="34" charset="0"/>
                        </a:rPr>
                        <a:t>($ per month)</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a:solidFill>
                            <a:srgbClr val="000000"/>
                          </a:solidFill>
                          <a:effectLst/>
                          <a:latin typeface="Times New Roman" panose="02020603050405020304" pitchFamily="18" charset="0"/>
                          <a:ea typeface="Calibri" panose="020F0502020204030204" pitchFamily="34" charset="0"/>
                        </a:rPr>
                        <a:t>Fixed Price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b="1" dirty="0">
                          <a:solidFill>
                            <a:srgbClr val="000000"/>
                          </a:solidFill>
                          <a:effectLst/>
                          <a:latin typeface="Times New Roman" panose="02020603050405020304" pitchFamily="18" charset="0"/>
                          <a:ea typeface="Calibri" panose="020F0502020204030204" pitchFamily="34" charset="0"/>
                        </a:rPr>
                        <a:t>($ per month)</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6000">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2</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Technician - Third Line Maintenance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Labour Rate - Cost Reimbursable with fee based on actual costs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b="1" dirty="0">
                          <a:solidFill>
                            <a:srgbClr val="000000"/>
                          </a:solidFill>
                          <a:effectLst/>
                          <a:latin typeface="Times New Roman" panose="02020603050405020304" pitchFamily="18" charset="0"/>
                          <a:ea typeface="Calibri" panose="020F0502020204030204" pitchFamily="34" charset="0"/>
                        </a:rPr>
                        <a:t>(Hrs x $Rate)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a:solidFill>
                            <a:srgbClr val="000000"/>
                          </a:solidFill>
                          <a:effectLst/>
                          <a:latin typeface="Times New Roman" panose="02020603050405020304" pitchFamily="18" charset="0"/>
                          <a:ea typeface="Calibri" panose="020F0502020204030204" pitchFamily="34" charset="0"/>
                        </a:rPr>
                        <a:t>Labour Rate – Cost reimbursable with baseline cost </a:t>
                      </a:r>
                      <a:r>
                        <a:rPr lang="en-CA" sz="1300" b="1" dirty="0">
                          <a:solidFill>
                            <a:srgbClr val="000000"/>
                          </a:solidFill>
                          <a:effectLst/>
                          <a:latin typeface="Times New Roman" panose="02020603050405020304" pitchFamily="18" charset="0"/>
                          <a:ea typeface="Calibri" panose="020F0502020204030204" pitchFamily="34" charset="0"/>
                        </a:rPr>
                        <a:t>(Hrs x $Rate)</a:t>
                      </a:r>
                    </a:p>
                    <a:p>
                      <a:pPr marL="0" marR="0" algn="ctr">
                        <a:spcBef>
                          <a:spcPts val="0"/>
                        </a:spcBef>
                        <a:spcAft>
                          <a:spcPts val="0"/>
                        </a:spcAft>
                      </a:pPr>
                      <a:endParaRPr lang="en-CA" sz="1300" dirty="0">
                        <a:solidFill>
                          <a:srgbClr val="000000"/>
                        </a:solidFill>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Teardown &amp; Test - Fixed Price </a:t>
                      </a:r>
                    </a:p>
                    <a:p>
                      <a:pPr marL="0" marR="0" algn="ctr">
                        <a:spcBef>
                          <a:spcPts val="0"/>
                        </a:spcBef>
                        <a:spcAft>
                          <a:spcPts val="0"/>
                        </a:spcAft>
                      </a:pPr>
                      <a:r>
                        <a:rPr lang="en-CA" sz="1300" b="1" dirty="0">
                          <a:solidFill>
                            <a:srgbClr val="000000"/>
                          </a:solidFill>
                          <a:effectLst/>
                          <a:latin typeface="Times New Roman" panose="02020603050405020304" pitchFamily="18" charset="0"/>
                          <a:ea typeface="Calibri" panose="020F0502020204030204" pitchFamily="34" charset="0"/>
                        </a:rPr>
                        <a:t>($ for T&amp;T)</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a:solidFill>
                            <a:srgbClr val="000000"/>
                          </a:solidFill>
                          <a:effectLst/>
                          <a:latin typeface="Times New Roman" panose="02020603050405020304" pitchFamily="18" charset="0"/>
                          <a:ea typeface="Calibri" panose="020F0502020204030204" pitchFamily="34" charset="0"/>
                        </a:rPr>
                        <a:t>Labour Rate – Cost reimbursable with baseline cost </a:t>
                      </a:r>
                      <a:r>
                        <a:rPr lang="en-CA" sz="1300" b="1" dirty="0">
                          <a:solidFill>
                            <a:srgbClr val="000000"/>
                          </a:solidFill>
                          <a:effectLst/>
                          <a:latin typeface="Times New Roman" panose="02020603050405020304" pitchFamily="18" charset="0"/>
                          <a:ea typeface="Calibri" panose="020F0502020204030204" pitchFamily="34" charset="0"/>
                        </a:rPr>
                        <a:t>(Hrs x $Rate)</a:t>
                      </a:r>
                    </a:p>
                    <a:p>
                      <a:pPr marL="0" marR="0" algn="ctr">
                        <a:spcBef>
                          <a:spcPts val="0"/>
                        </a:spcBef>
                        <a:spcAft>
                          <a:spcPts val="0"/>
                        </a:spcAft>
                      </a:pPr>
                      <a:endParaRPr lang="en-CA" sz="1300" dirty="0">
                        <a:solidFill>
                          <a:srgbClr val="000000"/>
                        </a:solidFill>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Teardown &amp; Test - Fixed Price </a:t>
                      </a:r>
                    </a:p>
                    <a:p>
                      <a:pPr marL="0" marR="0" algn="ctr">
                        <a:spcBef>
                          <a:spcPts val="0"/>
                        </a:spcBef>
                        <a:spcAft>
                          <a:spcPts val="0"/>
                        </a:spcAft>
                      </a:pPr>
                      <a:r>
                        <a:rPr lang="en-CA" sz="1300" b="1" dirty="0">
                          <a:solidFill>
                            <a:srgbClr val="000000"/>
                          </a:solidFill>
                          <a:effectLst/>
                          <a:latin typeface="Times New Roman" panose="02020603050405020304" pitchFamily="18" charset="0"/>
                          <a:ea typeface="Calibri" panose="020F0502020204030204" pitchFamily="34" charset="0"/>
                        </a:rPr>
                        <a:t>($ for T&amp;T)</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3</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Technician - Second Line Maintenance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Labour Rate - Cost Reimbursable with fee based on actual costs </a:t>
                      </a:r>
                      <a:endParaRPr lang="en-CA" sz="1300" b="1" dirty="0">
                        <a:solidFill>
                          <a:srgbClr val="000000"/>
                        </a:solidFill>
                        <a:effectLst/>
                        <a:latin typeface="Times New Roman" panose="02020603050405020304" pitchFamily="18"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b="1" dirty="0">
                          <a:solidFill>
                            <a:srgbClr val="000000"/>
                          </a:solidFill>
                          <a:effectLst/>
                          <a:latin typeface="Times New Roman" panose="02020603050405020304" pitchFamily="18" charset="0"/>
                          <a:ea typeface="Calibri" panose="020F0502020204030204" pitchFamily="34" charset="0"/>
                        </a:rPr>
                        <a:t>(Hrs x $Rate)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Fixed Price  </a:t>
                      </a:r>
                    </a:p>
                    <a:p>
                      <a:pPr marL="0" marR="0" algn="ctr">
                        <a:spcBef>
                          <a:spcPts val="0"/>
                        </a:spcBef>
                        <a:spcAft>
                          <a:spcPts val="0"/>
                        </a:spcAft>
                      </a:pPr>
                      <a:r>
                        <a:rPr lang="en-CA" sz="1300" b="1" dirty="0">
                          <a:solidFill>
                            <a:srgbClr val="000000"/>
                          </a:solidFill>
                          <a:effectLst/>
                          <a:latin typeface="Times New Roman" panose="02020603050405020304" pitchFamily="18" charset="0"/>
                          <a:ea typeface="Calibri" panose="020F0502020204030204" pitchFamily="34" charset="0"/>
                        </a:rPr>
                        <a:t>($ per month))</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Labour Rate – Cost reimbursable with fee based on actual costs </a:t>
                      </a:r>
                      <a:endParaRPr lang="en-CA" sz="1300" b="1" dirty="0">
                        <a:solidFill>
                          <a:srgbClr val="000000"/>
                        </a:solidFill>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CA" sz="1300" b="1" dirty="0">
                          <a:solidFill>
                            <a:srgbClr val="000000"/>
                          </a:solidFill>
                          <a:effectLst/>
                          <a:latin typeface="Times New Roman" panose="02020603050405020304" pitchFamily="18" charset="0"/>
                          <a:ea typeface="Calibri" panose="020F0502020204030204" pitchFamily="34" charset="0"/>
                        </a:rPr>
                        <a:t>(Hrs x $Rate)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9600">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4</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Material</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Material - Cost reimbursable with fee based on actual costs </a:t>
                      </a:r>
                    </a:p>
                    <a:p>
                      <a:pPr marL="0" marR="0" algn="ctr">
                        <a:spcBef>
                          <a:spcPts val="0"/>
                        </a:spcBef>
                        <a:spcAft>
                          <a:spcPts val="0"/>
                        </a:spcAft>
                      </a:pPr>
                      <a:r>
                        <a:rPr lang="en-CA" sz="1300" b="1" dirty="0">
                          <a:solidFill>
                            <a:srgbClr val="000000"/>
                          </a:solidFill>
                          <a:effectLst/>
                          <a:latin typeface="Times New Roman" panose="02020603050405020304" pitchFamily="18" charset="0"/>
                          <a:ea typeface="Calibri" panose="020F0502020204030204" pitchFamily="34" charset="0"/>
                        </a:rPr>
                        <a:t>(laid down cost $ + mark-up %)</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Material - Cost reimbursable with fee based on actual costs </a:t>
                      </a:r>
                    </a:p>
                    <a:p>
                      <a:pPr marL="0" marR="0" algn="ctr">
                        <a:spcBef>
                          <a:spcPts val="0"/>
                        </a:spcBef>
                        <a:spcAft>
                          <a:spcPts val="0"/>
                        </a:spcAft>
                      </a:pPr>
                      <a:r>
                        <a:rPr lang="en-CA" sz="1300" b="1" dirty="0">
                          <a:solidFill>
                            <a:srgbClr val="000000"/>
                          </a:solidFill>
                          <a:effectLst/>
                          <a:latin typeface="Times New Roman" panose="02020603050405020304" pitchFamily="18" charset="0"/>
                          <a:ea typeface="Calibri" panose="020F0502020204030204" pitchFamily="34" charset="0"/>
                        </a:rPr>
                        <a:t>(laid down cost $ + mark-up %)</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Material - Cost reimbursable with fee based on actual costs </a:t>
                      </a:r>
                    </a:p>
                    <a:p>
                      <a:pPr marL="0" marR="0" algn="ctr">
                        <a:spcBef>
                          <a:spcPts val="0"/>
                        </a:spcBef>
                        <a:spcAft>
                          <a:spcPts val="0"/>
                        </a:spcAft>
                      </a:pPr>
                      <a:r>
                        <a:rPr lang="en-CA" sz="1300" b="1" dirty="0">
                          <a:solidFill>
                            <a:srgbClr val="000000"/>
                          </a:solidFill>
                          <a:effectLst/>
                          <a:latin typeface="Times New Roman" panose="02020603050405020304" pitchFamily="18" charset="0"/>
                          <a:ea typeface="Calibri" panose="020F0502020204030204" pitchFamily="34" charset="0"/>
                        </a:rPr>
                        <a:t>(laid down cost $ + mark-up %)</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74452">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5</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Miscellaneous Expenses at laid down cost</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a:solidFill>
                            <a:srgbClr val="000000"/>
                          </a:solidFill>
                          <a:effectLst/>
                          <a:latin typeface="Times New Roman" panose="02020603050405020304" pitchFamily="18" charset="0"/>
                          <a:ea typeface="Calibri" panose="020F0502020204030204" pitchFamily="34" charset="0"/>
                        </a:rPr>
                        <a:t>Cost reimbursable with no fee</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b="1" dirty="0">
                          <a:solidFill>
                            <a:srgbClr val="000000"/>
                          </a:solidFill>
                          <a:effectLst/>
                          <a:latin typeface="Times New Roman" panose="02020603050405020304" pitchFamily="18" charset="0"/>
                          <a:ea typeface="Calibri" panose="020F0502020204030204" pitchFamily="34" charset="0"/>
                        </a:rPr>
                        <a:t>($)</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Cost reimbursable with no fee</a:t>
                      </a:r>
                    </a:p>
                    <a:p>
                      <a:pPr marL="0" marR="0" algn="ctr">
                        <a:spcBef>
                          <a:spcPts val="0"/>
                        </a:spcBef>
                        <a:spcAft>
                          <a:spcPts val="0"/>
                        </a:spcAft>
                      </a:pPr>
                      <a:r>
                        <a:rPr lang="en-CA" sz="1300" b="1" dirty="0">
                          <a:solidFill>
                            <a:srgbClr val="000000"/>
                          </a:solidFill>
                          <a:effectLst/>
                          <a:latin typeface="Times New Roman" panose="02020603050405020304" pitchFamily="18" charset="0"/>
                          <a:ea typeface="Calibri" panose="020F0502020204030204" pitchFamily="34" charset="0"/>
                        </a:rPr>
                        <a:t>($)</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Cost reimbursable with no fee</a:t>
                      </a:r>
                    </a:p>
                    <a:p>
                      <a:pPr marL="0" marR="0" algn="ctr">
                        <a:spcBef>
                          <a:spcPts val="0"/>
                        </a:spcBef>
                        <a:spcAft>
                          <a:spcPts val="0"/>
                        </a:spcAft>
                      </a:pPr>
                      <a:r>
                        <a:rPr lang="en-CA" sz="1300" b="1" dirty="0">
                          <a:solidFill>
                            <a:srgbClr val="000000"/>
                          </a:solidFill>
                          <a:effectLst/>
                          <a:latin typeface="Times New Roman" panose="02020603050405020304" pitchFamily="18" charset="0"/>
                          <a:ea typeface="Calibri" panose="020F0502020204030204" pitchFamily="34" charset="0"/>
                        </a:rPr>
                        <a:t>($)</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87727">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6</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Financial Incentive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No incentive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Incentive - % of cost reduction </a:t>
                      </a:r>
                    </a:p>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for lines 2 and 3</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Incentive - % of cost reduction/over-runs </a:t>
                      </a:r>
                    </a:p>
                    <a:p>
                      <a:pPr marL="0" marR="0" algn="ctr">
                        <a:spcBef>
                          <a:spcPts val="0"/>
                        </a:spcBef>
                        <a:spcAft>
                          <a:spcPts val="0"/>
                        </a:spcAft>
                      </a:pPr>
                      <a:r>
                        <a:rPr lang="en-CA" sz="1300" dirty="0">
                          <a:solidFill>
                            <a:srgbClr val="000000"/>
                          </a:solidFill>
                          <a:effectLst/>
                          <a:latin typeface="Times New Roman" panose="02020603050405020304" pitchFamily="18" charset="0"/>
                          <a:ea typeface="Calibri" panose="020F0502020204030204" pitchFamily="34" charset="0"/>
                        </a:rPr>
                        <a:t>for lines 2 and 3</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TextBox 3">
            <a:extLst>
              <a:ext uri="{FF2B5EF4-FFF2-40B4-BE49-F238E27FC236}">
                <a16:creationId xmlns:a16="http://schemas.microsoft.com/office/drawing/2014/main" id="{74FC6B85-24D1-45CA-83A4-0FB8AA8C9935}"/>
              </a:ext>
            </a:extLst>
          </p:cNvPr>
          <p:cNvSpPr txBox="1"/>
          <p:nvPr/>
        </p:nvSpPr>
        <p:spPr>
          <a:xfrm>
            <a:off x="575386" y="6250532"/>
            <a:ext cx="415213" cy="369332"/>
          </a:xfrm>
          <a:prstGeom prst="rect">
            <a:avLst/>
          </a:prstGeom>
          <a:noFill/>
        </p:spPr>
        <p:txBody>
          <a:bodyPr wrap="square" rtlCol="0">
            <a:spAutoFit/>
          </a:bodyPr>
          <a:lstStyle/>
          <a:p>
            <a:pPr algn="ctr"/>
            <a:r>
              <a:rPr lang="en-CA" dirty="0"/>
              <a:t>23</a:t>
            </a:r>
          </a:p>
        </p:txBody>
      </p:sp>
    </p:spTree>
    <p:extLst>
      <p:ext uri="{BB962C8B-B14F-4D97-AF65-F5344CB8AC3E}">
        <p14:creationId xmlns:p14="http://schemas.microsoft.com/office/powerpoint/2010/main" val="263769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602F74-5980-A4CF-28A9-01FE250F0367}"/>
              </a:ext>
            </a:extLst>
          </p:cNvPr>
          <p:cNvSpPr>
            <a:spLocks noGrp="1"/>
          </p:cNvSpPr>
          <p:nvPr>
            <p:ph type="title"/>
          </p:nvPr>
        </p:nvSpPr>
        <p:spPr/>
        <p:txBody>
          <a:bodyPr>
            <a:normAutofit/>
          </a:bodyPr>
          <a:lstStyle/>
          <a:p>
            <a:r>
              <a:rPr lang="en-CA" sz="2669" dirty="0"/>
              <a:t>Discussion / Questions</a:t>
            </a:r>
          </a:p>
        </p:txBody>
      </p:sp>
      <p:pic>
        <p:nvPicPr>
          <p:cNvPr id="19" name="Graphic 18" descr="Questions with solid fill">
            <a:extLst>
              <a:ext uri="{FF2B5EF4-FFF2-40B4-BE49-F238E27FC236}">
                <a16:creationId xmlns:a16="http://schemas.microsoft.com/office/drawing/2014/main" id="{A9990CF8-4B74-93F7-1FBD-F52CFFC4E3D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43400" y="1993960"/>
            <a:ext cx="3505200" cy="3505200"/>
          </a:xfrm>
          <a:prstGeom prst="rect">
            <a:avLst/>
          </a:prstGeom>
        </p:spPr>
      </p:pic>
      <p:sp>
        <p:nvSpPr>
          <p:cNvPr id="3" name="TextBox 2">
            <a:extLst>
              <a:ext uri="{FF2B5EF4-FFF2-40B4-BE49-F238E27FC236}">
                <a16:creationId xmlns:a16="http://schemas.microsoft.com/office/drawing/2014/main" id="{109553B6-E204-4C44-E593-0A915E00D99D}"/>
              </a:ext>
            </a:extLst>
          </p:cNvPr>
          <p:cNvSpPr txBox="1"/>
          <p:nvPr/>
        </p:nvSpPr>
        <p:spPr>
          <a:xfrm>
            <a:off x="575386" y="6250532"/>
            <a:ext cx="415213" cy="369332"/>
          </a:xfrm>
          <a:prstGeom prst="rect">
            <a:avLst/>
          </a:prstGeom>
          <a:noFill/>
        </p:spPr>
        <p:txBody>
          <a:bodyPr wrap="square" rtlCol="0">
            <a:spAutoFit/>
          </a:bodyPr>
          <a:lstStyle/>
          <a:p>
            <a:pPr algn="ctr"/>
            <a:r>
              <a:rPr lang="en-CA" dirty="0"/>
              <a:t>24</a:t>
            </a:r>
          </a:p>
        </p:txBody>
      </p:sp>
    </p:spTree>
    <p:extLst>
      <p:ext uri="{BB962C8B-B14F-4D97-AF65-F5344CB8AC3E}">
        <p14:creationId xmlns:p14="http://schemas.microsoft.com/office/powerpoint/2010/main" val="344728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65D751-C518-C94E-0142-6BC68CFAE99B}"/>
              </a:ext>
            </a:extLst>
          </p:cNvPr>
          <p:cNvSpPr>
            <a:spLocks noGrp="1"/>
          </p:cNvSpPr>
          <p:nvPr>
            <p:ph type="title"/>
          </p:nvPr>
        </p:nvSpPr>
        <p:spPr>
          <a:xfrm>
            <a:off x="575388" y="788707"/>
            <a:ext cx="11041229" cy="811494"/>
          </a:xfrm>
        </p:spPr>
        <p:txBody>
          <a:bodyPr>
            <a:noAutofit/>
          </a:bodyPr>
          <a:lstStyle/>
          <a:p>
            <a:pPr algn="ctr"/>
            <a:r>
              <a:rPr lang="en-CA" sz="3733" dirty="0"/>
              <a:t>Break</a:t>
            </a:r>
          </a:p>
        </p:txBody>
      </p:sp>
    </p:spTree>
    <p:extLst>
      <p:ext uri="{BB962C8B-B14F-4D97-AF65-F5344CB8AC3E}">
        <p14:creationId xmlns:p14="http://schemas.microsoft.com/office/powerpoint/2010/main" val="2006007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B2078-EEA4-782D-BC50-C85EAE9AC846}"/>
              </a:ext>
            </a:extLst>
          </p:cNvPr>
          <p:cNvSpPr>
            <a:spLocks noGrp="1"/>
          </p:cNvSpPr>
          <p:nvPr>
            <p:ph type="body" sz="quarter" idx="11"/>
          </p:nvPr>
        </p:nvSpPr>
        <p:spPr>
          <a:xfrm>
            <a:off x="3503086" y="1905000"/>
            <a:ext cx="5185833" cy="412800"/>
          </a:xfrm>
        </p:spPr>
        <p:txBody>
          <a:bodyPr/>
          <a:lstStyle/>
          <a:p>
            <a:pPr>
              <a:defRPr/>
            </a:pPr>
            <a:r>
              <a:rPr lang="en-US" altLang="en-US" dirty="0">
                <a:solidFill>
                  <a:schemeClr val="tx1"/>
                </a:solidFill>
                <a:latin typeface="+mn-lt"/>
              </a:rPr>
              <a:t>Materiel Sustainment Seminar</a:t>
            </a:r>
          </a:p>
          <a:p>
            <a:pPr>
              <a:defRPr/>
            </a:pPr>
            <a:r>
              <a:rPr lang="en-US" altLang="en-US" dirty="0">
                <a:solidFill>
                  <a:schemeClr val="tx1"/>
                </a:solidFill>
                <a:latin typeface="+mn-lt"/>
              </a:rPr>
              <a:t>Jocelyn Montour, DMS Policy</a:t>
            </a:r>
          </a:p>
          <a:p>
            <a:pPr>
              <a:defRPr/>
            </a:pPr>
            <a:r>
              <a:rPr lang="en-US" altLang="en-US" dirty="0">
                <a:solidFill>
                  <a:schemeClr val="tx1"/>
                </a:solidFill>
                <a:latin typeface="+mn-lt"/>
              </a:rPr>
              <a:t>COS (Materiel) / Director Materiel Sustainment</a:t>
            </a:r>
          </a:p>
        </p:txBody>
      </p:sp>
      <p:sp>
        <p:nvSpPr>
          <p:cNvPr id="3" name="Text Placeholder 2">
            <a:extLst>
              <a:ext uri="{FF2B5EF4-FFF2-40B4-BE49-F238E27FC236}">
                <a16:creationId xmlns:a16="http://schemas.microsoft.com/office/drawing/2014/main" id="{00D9B74A-E4CB-3315-D0C8-19A8F025C8AD}"/>
              </a:ext>
            </a:extLst>
          </p:cNvPr>
          <p:cNvSpPr>
            <a:spLocks noGrp="1"/>
          </p:cNvSpPr>
          <p:nvPr>
            <p:ph type="body" sz="quarter" idx="12"/>
          </p:nvPr>
        </p:nvSpPr>
        <p:spPr>
          <a:xfrm>
            <a:off x="3503086" y="787400"/>
            <a:ext cx="5185833" cy="812800"/>
          </a:xfrm>
        </p:spPr>
        <p:txBody>
          <a:bodyPr/>
          <a:lstStyle/>
          <a:p>
            <a:r>
              <a:rPr lang="fr-CA" dirty="0"/>
              <a:t>Sustainment Business Case </a:t>
            </a:r>
            <a:r>
              <a:rPr lang="fr-CA" dirty="0" err="1"/>
              <a:t>Analysis</a:t>
            </a:r>
            <a:r>
              <a:rPr lang="fr-CA" dirty="0"/>
              <a:t> Process &amp; Manual</a:t>
            </a:r>
            <a:endParaRPr lang="en-C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0346E75-A810-4BB8-6751-D32D16BBF793}"/>
              </a:ext>
            </a:extLst>
          </p:cNvPr>
          <p:cNvSpPr>
            <a:spLocks noGrp="1" noChangeArrowheads="1"/>
          </p:cNvSpPr>
          <p:nvPr>
            <p:ph type="title"/>
          </p:nvPr>
        </p:nvSpPr>
        <p:spPr/>
        <p:txBody>
          <a:bodyPr>
            <a:normAutofit/>
          </a:bodyPr>
          <a:lstStyle/>
          <a:p>
            <a:pPr eaLnBrk="1" hangingPunct="1"/>
            <a:r>
              <a:rPr altLang="en-US" sz="2670" dirty="0">
                <a:cs typeface="Calibri" panose="020F0502020204030204" pitchFamily="34" charset="0"/>
              </a:rPr>
              <a:t>Outline</a:t>
            </a:r>
          </a:p>
        </p:txBody>
      </p:sp>
      <p:sp>
        <p:nvSpPr>
          <p:cNvPr id="14339" name="Content Placeholder 2">
            <a:extLst>
              <a:ext uri="{FF2B5EF4-FFF2-40B4-BE49-F238E27FC236}">
                <a16:creationId xmlns:a16="http://schemas.microsoft.com/office/drawing/2014/main" id="{5322DC63-002A-076B-099D-0418D96ADE2C}"/>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eaLnBrk="1" hangingPunct="1"/>
            <a:r>
              <a:rPr lang="en-CA" altLang="en-US" dirty="0"/>
              <a:t>Sustainment Initiative Institutionalization Plan</a:t>
            </a:r>
          </a:p>
          <a:p>
            <a:pPr eaLnBrk="1" hangingPunct="1"/>
            <a:r>
              <a:rPr lang="en-CA" altLang="en-US" dirty="0"/>
              <a:t>Memorandum of Understanding concerning Sustainment Business Case Analysis (SBCA)</a:t>
            </a:r>
          </a:p>
          <a:p>
            <a:pPr eaLnBrk="1" hangingPunct="1"/>
            <a:r>
              <a:rPr lang="en-CA" altLang="en-US" dirty="0"/>
              <a:t>SBCA Manual and process – Highlighting key changes from the SBCA Guide</a:t>
            </a:r>
          </a:p>
          <a:p>
            <a:pPr eaLnBrk="1" hangingPunct="1"/>
            <a:r>
              <a:rPr lang="en-CA" altLang="en-US" dirty="0"/>
              <a:t>SBCA support</a:t>
            </a:r>
          </a:p>
        </p:txBody>
      </p:sp>
      <p:sp>
        <p:nvSpPr>
          <p:cNvPr id="2" name="TextBox 1">
            <a:extLst>
              <a:ext uri="{FF2B5EF4-FFF2-40B4-BE49-F238E27FC236}">
                <a16:creationId xmlns:a16="http://schemas.microsoft.com/office/drawing/2014/main" id="{9AA24FCE-E607-FD74-8785-66B8D9E314BA}"/>
              </a:ext>
            </a:extLst>
          </p:cNvPr>
          <p:cNvSpPr txBox="1"/>
          <p:nvPr/>
        </p:nvSpPr>
        <p:spPr>
          <a:xfrm>
            <a:off x="575387" y="6250532"/>
            <a:ext cx="373226" cy="369332"/>
          </a:xfrm>
          <a:prstGeom prst="rect">
            <a:avLst/>
          </a:prstGeom>
          <a:noFill/>
        </p:spPr>
        <p:txBody>
          <a:bodyPr wrap="square" rtlCol="0">
            <a:spAutoFit/>
          </a:bodyPr>
          <a:lstStyle/>
          <a:p>
            <a:pPr algn="ctr"/>
            <a:r>
              <a:rPr lang="en-CA" dirty="0"/>
              <a:t>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75282E7-5F3E-78BF-D9D8-A7B8AC1C0335}"/>
              </a:ext>
            </a:extLst>
          </p:cNvPr>
          <p:cNvSpPr>
            <a:spLocks noGrp="1" noChangeArrowheads="1"/>
          </p:cNvSpPr>
          <p:nvPr>
            <p:ph type="title"/>
          </p:nvPr>
        </p:nvSpPr>
        <p:spPr/>
        <p:txBody>
          <a:bodyPr>
            <a:normAutofit/>
          </a:bodyPr>
          <a:lstStyle/>
          <a:p>
            <a:pPr eaLnBrk="1" hangingPunct="1"/>
            <a:r>
              <a:rPr altLang="en-US" sz="2670" dirty="0"/>
              <a:t>Sustainment Initiative Institutionalization Plan</a:t>
            </a:r>
          </a:p>
        </p:txBody>
      </p:sp>
      <p:sp>
        <p:nvSpPr>
          <p:cNvPr id="16389" name="Content Placeholder 24">
            <a:extLst>
              <a:ext uri="{FF2B5EF4-FFF2-40B4-BE49-F238E27FC236}">
                <a16:creationId xmlns:a16="http://schemas.microsoft.com/office/drawing/2014/main" id="{DB91F0C4-2D47-DFD2-C38E-C08D7D3FBDCE}"/>
              </a:ext>
            </a:extLst>
          </p:cNvPr>
          <p:cNvSpPr>
            <a:spLocks noGrp="1" noChangeArrowheads="1"/>
          </p:cNvSpPr>
          <p:nvPr>
            <p:ph sz="half" idx="1"/>
          </p:nvPr>
        </p:nvSpPr>
        <p:spPr bwMode="auto">
          <a:xfrm>
            <a:off x="575389" y="2717801"/>
            <a:ext cx="5520612" cy="32554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eaLnBrk="1" hangingPunct="1"/>
            <a:r>
              <a:rPr lang="en-CA" altLang="en-US" sz="2000" dirty="0"/>
              <a:t>Tri-department Sustainment Initiative launched in 2016</a:t>
            </a:r>
          </a:p>
          <a:p>
            <a:pPr marL="607469" lvl="1" indent="-298443"/>
            <a:r>
              <a:rPr lang="en-CA" altLang="en-US" sz="2000" dirty="0"/>
              <a:t>Director Sustainment Initiative Program Management (DSIPM)</a:t>
            </a:r>
          </a:p>
          <a:p>
            <a:pPr eaLnBrk="1" hangingPunct="1"/>
            <a:r>
              <a:rPr lang="en-CA" altLang="en-US" sz="2000" dirty="0"/>
              <a:t>SBCA Guide</a:t>
            </a:r>
          </a:p>
        </p:txBody>
      </p:sp>
      <p:grpSp>
        <p:nvGrpSpPr>
          <p:cNvPr id="6" name="Group 5">
            <a:extLst>
              <a:ext uri="{FF2B5EF4-FFF2-40B4-BE49-F238E27FC236}">
                <a16:creationId xmlns:a16="http://schemas.microsoft.com/office/drawing/2014/main" id="{8486E049-3AAC-0320-2C5D-1E2DAB6F6F5A}"/>
              </a:ext>
            </a:extLst>
          </p:cNvPr>
          <p:cNvGrpSpPr/>
          <p:nvPr/>
        </p:nvGrpSpPr>
        <p:grpSpPr>
          <a:xfrm rot="10800000">
            <a:off x="4693637" y="1938534"/>
            <a:ext cx="6922977" cy="576065"/>
            <a:chOff x="838200" y="1885950"/>
            <a:chExt cx="4038599" cy="2057399"/>
          </a:xfrm>
          <a:solidFill>
            <a:srgbClr val="C00000">
              <a:alpha val="50000"/>
            </a:srgbClr>
          </a:solidFill>
        </p:grpSpPr>
        <p:sp>
          <p:nvSpPr>
            <p:cNvPr id="7" name="Right Triangle 6">
              <a:extLst>
                <a:ext uri="{FF2B5EF4-FFF2-40B4-BE49-F238E27FC236}">
                  <a16:creationId xmlns:a16="http://schemas.microsoft.com/office/drawing/2014/main" id="{F6A2D522-B869-C9B1-1C95-61459D8E1A55}"/>
                </a:ext>
              </a:extLst>
            </p:cNvPr>
            <p:cNvSpPr/>
            <p:nvPr/>
          </p:nvSpPr>
          <p:spPr>
            <a:xfrm>
              <a:off x="2819400" y="1885950"/>
              <a:ext cx="2057399" cy="2057399"/>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latin typeface="Arial"/>
              </a:endParaRPr>
            </a:p>
          </p:txBody>
        </p:sp>
        <p:sp>
          <p:nvSpPr>
            <p:cNvPr id="8" name="Rectangle 7">
              <a:extLst>
                <a:ext uri="{FF2B5EF4-FFF2-40B4-BE49-F238E27FC236}">
                  <a16:creationId xmlns:a16="http://schemas.microsoft.com/office/drawing/2014/main" id="{8762CDD5-9D9B-B8A8-F65B-968CE72D30D0}"/>
                </a:ext>
              </a:extLst>
            </p:cNvPr>
            <p:cNvSpPr/>
            <p:nvPr/>
          </p:nvSpPr>
          <p:spPr>
            <a:xfrm>
              <a:off x="838200" y="1885950"/>
              <a:ext cx="1981200" cy="205739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latin typeface="Arial"/>
              </a:endParaRPr>
            </a:p>
          </p:txBody>
        </p:sp>
      </p:grpSp>
      <p:sp>
        <p:nvSpPr>
          <p:cNvPr id="16388" name="Title 20">
            <a:extLst>
              <a:ext uri="{FF2B5EF4-FFF2-40B4-BE49-F238E27FC236}">
                <a16:creationId xmlns:a16="http://schemas.microsoft.com/office/drawing/2014/main" id="{AE28B9C7-D20A-1E64-1B42-519CB17F06BF}"/>
              </a:ext>
            </a:extLst>
          </p:cNvPr>
          <p:cNvSpPr txBox="1">
            <a:spLocks noChangeArrowheads="1"/>
          </p:cNvSpPr>
          <p:nvPr/>
        </p:nvSpPr>
        <p:spPr bwMode="auto">
          <a:xfrm>
            <a:off x="575733" y="1938867"/>
            <a:ext cx="5181600" cy="57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1219170" eaLnBrk="1" hangingPunct="1">
              <a:lnSpc>
                <a:spcPct val="90000"/>
              </a:lnSpc>
            </a:pPr>
            <a:r>
              <a:rPr lang="en-CA" altLang="en-US" sz="2667" b="1">
                <a:solidFill>
                  <a:prstClr val="black"/>
                </a:solidFill>
                <a:cs typeface="Calibri" panose="020F0502020204030204" pitchFamily="34" charset="0"/>
              </a:rPr>
              <a:t>Sustainment Initiative</a:t>
            </a:r>
          </a:p>
        </p:txBody>
      </p:sp>
      <p:sp>
        <p:nvSpPr>
          <p:cNvPr id="16390" name="Text Placeholder 23">
            <a:extLst>
              <a:ext uri="{FF2B5EF4-FFF2-40B4-BE49-F238E27FC236}">
                <a16:creationId xmlns:a16="http://schemas.microsoft.com/office/drawing/2014/main" id="{6623695F-F8A6-2E04-1814-60559D8F317A}"/>
              </a:ext>
            </a:extLst>
          </p:cNvPr>
          <p:cNvSpPr txBox="1">
            <a:spLocks noChangeArrowheads="1"/>
          </p:cNvSpPr>
          <p:nvPr/>
        </p:nvSpPr>
        <p:spPr bwMode="auto">
          <a:xfrm>
            <a:off x="6434667" y="1938867"/>
            <a:ext cx="5181600" cy="56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685800" indent="-22860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defTabSz="1219170" eaLnBrk="1" hangingPunct="1">
              <a:lnSpc>
                <a:spcPct val="90000"/>
              </a:lnSpc>
              <a:spcBef>
                <a:spcPts val="1333"/>
              </a:spcBef>
            </a:pPr>
            <a:r>
              <a:rPr lang="en-CA" altLang="en-US" sz="2667" b="1">
                <a:solidFill>
                  <a:prstClr val="black"/>
                </a:solidFill>
                <a:cs typeface="Calibri" panose="020F0502020204030204" pitchFamily="34" charset="0"/>
              </a:rPr>
              <a:t>Materiel Sustainment</a:t>
            </a:r>
          </a:p>
        </p:txBody>
      </p:sp>
      <p:sp>
        <p:nvSpPr>
          <p:cNvPr id="16391" name="Content Placeholder 22">
            <a:extLst>
              <a:ext uri="{FF2B5EF4-FFF2-40B4-BE49-F238E27FC236}">
                <a16:creationId xmlns:a16="http://schemas.microsoft.com/office/drawing/2014/main" id="{DB90280B-A961-3466-6AEA-9E66D745DEE8}"/>
              </a:ext>
            </a:extLst>
          </p:cNvPr>
          <p:cNvSpPr txBox="1">
            <a:spLocks noChangeArrowheads="1"/>
          </p:cNvSpPr>
          <p:nvPr/>
        </p:nvSpPr>
        <p:spPr bwMode="auto">
          <a:xfrm>
            <a:off x="6434667" y="2717801"/>
            <a:ext cx="5181600" cy="3255433"/>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7013" indent="-227013" defTabSz="912813">
              <a:defRPr>
                <a:solidFill>
                  <a:schemeClr val="tx1"/>
                </a:solidFill>
                <a:latin typeface="Calibri" panose="020F0502020204030204" pitchFamily="34" charset="0"/>
                <a:ea typeface="ＭＳ Ｐゴシック" panose="020B0600070205080204" pitchFamily="34" charset="-128"/>
              </a:defRPr>
            </a:lvl1pPr>
            <a:lvl2pPr marL="455613" indent="-223838" defTabSz="912813">
              <a:defRPr>
                <a:solidFill>
                  <a:schemeClr val="tx1"/>
                </a:solidFill>
                <a:latin typeface="Calibri" panose="020F0502020204030204" pitchFamily="34" charset="0"/>
                <a:ea typeface="ＭＳ Ｐゴシック" panose="020B0600070205080204" pitchFamily="34" charset="-128"/>
              </a:defRPr>
            </a:lvl2pPr>
            <a:lvl3pPr marL="687388" indent="-230188" defTabSz="912813">
              <a:defRPr>
                <a:solidFill>
                  <a:schemeClr val="tx1"/>
                </a:solidFill>
                <a:latin typeface="Calibri" panose="020F0502020204030204" pitchFamily="34" charset="0"/>
                <a:ea typeface="ＭＳ Ｐゴシック" panose="020B0600070205080204" pitchFamily="34" charset="-128"/>
              </a:defRPr>
            </a:lvl3pPr>
            <a:lvl4pPr marL="912813" indent="-223838"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302676" indent="-302676" defTabSz="1217054" eaLnBrk="1" hangingPunct="1">
              <a:lnSpc>
                <a:spcPct val="90000"/>
              </a:lnSpc>
              <a:spcBef>
                <a:spcPts val="1333"/>
              </a:spcBef>
              <a:buFont typeface="Arial" panose="020B0604020202020204" pitchFamily="34" charset="0"/>
              <a:buChar char="•"/>
            </a:pPr>
            <a:r>
              <a:rPr lang="en-CA" altLang="en-US" sz="2000" dirty="0">
                <a:solidFill>
                  <a:prstClr val="black"/>
                </a:solidFill>
                <a:latin typeface="+mn-lt"/>
                <a:cs typeface="Calibri" panose="020F0502020204030204" pitchFamily="34" charset="0"/>
              </a:rPr>
              <a:t>Memorandum of Understanding (MOU) concerning Sustainment Business Case Analysis (signed 2023)</a:t>
            </a:r>
          </a:p>
          <a:p>
            <a:pPr marL="607469" lvl="1" indent="-298443" defTabSz="1217054" eaLnBrk="1" hangingPunct="1">
              <a:lnSpc>
                <a:spcPct val="90000"/>
              </a:lnSpc>
              <a:spcBef>
                <a:spcPts val="667"/>
              </a:spcBef>
              <a:buFont typeface="Arial" panose="020B0604020202020204" pitchFamily="34" charset="0"/>
              <a:buChar char="–"/>
            </a:pPr>
            <a:r>
              <a:rPr lang="en-CA" altLang="en-US" sz="2000" dirty="0">
                <a:solidFill>
                  <a:prstClr val="black"/>
                </a:solidFill>
                <a:latin typeface="+mn-lt"/>
                <a:cs typeface="Calibri" panose="020F0502020204030204" pitchFamily="34" charset="0"/>
              </a:rPr>
              <a:t>Director Materiel Sustainment (DMS)</a:t>
            </a:r>
          </a:p>
          <a:p>
            <a:pPr marL="302676" indent="-302676" defTabSz="1217054" eaLnBrk="1" hangingPunct="1">
              <a:lnSpc>
                <a:spcPct val="90000"/>
              </a:lnSpc>
              <a:spcBef>
                <a:spcPts val="1333"/>
              </a:spcBef>
              <a:buFont typeface="Arial" panose="020B0604020202020204" pitchFamily="34" charset="0"/>
              <a:buChar char="•"/>
            </a:pPr>
            <a:r>
              <a:rPr lang="en-CA" altLang="en-US" sz="2000" dirty="0">
                <a:solidFill>
                  <a:prstClr val="black"/>
                </a:solidFill>
                <a:latin typeface="+mn-lt"/>
                <a:cs typeface="Calibri" panose="020F0502020204030204" pitchFamily="34" charset="0"/>
              </a:rPr>
              <a:t>SBCA Manual (imminent)</a:t>
            </a:r>
          </a:p>
          <a:p>
            <a:pPr marL="302676" indent="-302676" defTabSz="1217054" eaLnBrk="1" hangingPunct="1">
              <a:lnSpc>
                <a:spcPct val="90000"/>
              </a:lnSpc>
              <a:spcBef>
                <a:spcPts val="1333"/>
              </a:spcBef>
              <a:buFont typeface="Arial" panose="020B0604020202020204" pitchFamily="34" charset="0"/>
              <a:buChar char="•"/>
            </a:pPr>
            <a:r>
              <a:rPr lang="en-CA" altLang="en-US" sz="2000" dirty="0">
                <a:solidFill>
                  <a:prstClr val="black"/>
                </a:solidFill>
                <a:latin typeface="+mn-lt"/>
                <a:cs typeface="Calibri" panose="020F0502020204030204" pitchFamily="34" charset="0"/>
              </a:rPr>
              <a:t>Materiel Sustainment Program Performance Measurement Framework (pending)</a:t>
            </a:r>
          </a:p>
        </p:txBody>
      </p:sp>
      <p:grpSp>
        <p:nvGrpSpPr>
          <p:cNvPr id="13" name="Group 12">
            <a:extLst>
              <a:ext uri="{FF2B5EF4-FFF2-40B4-BE49-F238E27FC236}">
                <a16:creationId xmlns:a16="http://schemas.microsoft.com/office/drawing/2014/main" id="{9A4E715A-8C2D-0556-76E8-A6E2025476D4}"/>
              </a:ext>
            </a:extLst>
          </p:cNvPr>
          <p:cNvGrpSpPr/>
          <p:nvPr/>
        </p:nvGrpSpPr>
        <p:grpSpPr>
          <a:xfrm>
            <a:off x="575387" y="1945277"/>
            <a:ext cx="6943012" cy="569323"/>
            <a:chOff x="838200" y="1885950"/>
            <a:chExt cx="4038600" cy="2057399"/>
          </a:xfrm>
          <a:solidFill>
            <a:schemeClr val="bg2">
              <a:lumMod val="50000"/>
              <a:alpha val="50000"/>
            </a:schemeClr>
          </a:solidFill>
        </p:grpSpPr>
        <p:sp>
          <p:nvSpPr>
            <p:cNvPr id="14" name="Right Triangle 13">
              <a:extLst>
                <a:ext uri="{FF2B5EF4-FFF2-40B4-BE49-F238E27FC236}">
                  <a16:creationId xmlns:a16="http://schemas.microsoft.com/office/drawing/2014/main" id="{BDB1CC81-7275-6B60-D2B6-B49FB0139F78}"/>
                </a:ext>
              </a:extLst>
            </p:cNvPr>
            <p:cNvSpPr/>
            <p:nvPr/>
          </p:nvSpPr>
          <p:spPr>
            <a:xfrm>
              <a:off x="2819400" y="1885950"/>
              <a:ext cx="2057400" cy="2057399"/>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latin typeface="Arial"/>
              </a:endParaRPr>
            </a:p>
          </p:txBody>
        </p:sp>
        <p:sp>
          <p:nvSpPr>
            <p:cNvPr id="15" name="Rectangle 14">
              <a:extLst>
                <a:ext uri="{FF2B5EF4-FFF2-40B4-BE49-F238E27FC236}">
                  <a16:creationId xmlns:a16="http://schemas.microsoft.com/office/drawing/2014/main" id="{3229DC4F-070C-D140-7701-AE75791EA3A2}"/>
                </a:ext>
              </a:extLst>
            </p:cNvPr>
            <p:cNvSpPr/>
            <p:nvPr/>
          </p:nvSpPr>
          <p:spPr>
            <a:xfrm>
              <a:off x="838200" y="1885950"/>
              <a:ext cx="1981200" cy="205739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latin typeface="Arial"/>
              </a:endParaRPr>
            </a:p>
          </p:txBody>
        </p:sp>
      </p:grpSp>
      <p:sp>
        <p:nvSpPr>
          <p:cNvPr id="2" name="TextBox 1">
            <a:extLst>
              <a:ext uri="{FF2B5EF4-FFF2-40B4-BE49-F238E27FC236}">
                <a16:creationId xmlns:a16="http://schemas.microsoft.com/office/drawing/2014/main" id="{45818653-BEBF-46D9-9D97-6EB91D79E1F5}"/>
              </a:ext>
            </a:extLst>
          </p:cNvPr>
          <p:cNvSpPr txBox="1"/>
          <p:nvPr/>
        </p:nvSpPr>
        <p:spPr>
          <a:xfrm>
            <a:off x="575387" y="6250532"/>
            <a:ext cx="373226" cy="369332"/>
          </a:xfrm>
          <a:prstGeom prst="rect">
            <a:avLst/>
          </a:prstGeom>
          <a:noFill/>
        </p:spPr>
        <p:txBody>
          <a:bodyPr wrap="square" rtlCol="0">
            <a:spAutoFit/>
          </a:bodyPr>
          <a:lstStyle/>
          <a:p>
            <a:pPr algn="ctr"/>
            <a:r>
              <a:rPr lang="en-CA" dirty="0"/>
              <a:t>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a:extLst>
              <a:ext uri="{FF2B5EF4-FFF2-40B4-BE49-F238E27FC236}">
                <a16:creationId xmlns:a16="http://schemas.microsoft.com/office/drawing/2014/main" id="{51AE7B25-BE1D-A5E2-14FA-8ED7D3C3D63B}"/>
              </a:ext>
            </a:extLst>
          </p:cNvPr>
          <p:cNvPicPr>
            <a:picLocks noChangeAspect="1" noChangeArrowheads="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78317" y="836085"/>
            <a:ext cx="12113683" cy="518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a:extLst>
              <a:ext uri="{FF2B5EF4-FFF2-40B4-BE49-F238E27FC236}">
                <a16:creationId xmlns:a16="http://schemas.microsoft.com/office/drawing/2014/main" id="{64CCF9E9-C7B2-44B3-833D-B54E025CCF78}"/>
              </a:ext>
            </a:extLst>
          </p:cNvPr>
          <p:cNvSpPr>
            <a:spLocks noGrp="1" noChangeArrowheads="1"/>
          </p:cNvSpPr>
          <p:nvPr>
            <p:ph type="title"/>
          </p:nvPr>
        </p:nvSpPr>
        <p:spPr/>
        <p:txBody>
          <a:bodyPr/>
          <a:lstStyle/>
          <a:p>
            <a:pPr eaLnBrk="1" hangingPunct="1"/>
            <a:r>
              <a:rPr altLang="en-US" sz="2800" dirty="0"/>
              <a:t>MOU concerning SBCA</a:t>
            </a:r>
          </a:p>
        </p:txBody>
      </p:sp>
      <p:sp>
        <p:nvSpPr>
          <p:cNvPr id="18436" name="Content Placeholder 2">
            <a:extLst>
              <a:ext uri="{FF2B5EF4-FFF2-40B4-BE49-F238E27FC236}">
                <a16:creationId xmlns:a16="http://schemas.microsoft.com/office/drawing/2014/main" id="{E92DC181-82C2-B3F5-5A21-21B9538CA73B}"/>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lnSpcReduction="10000"/>
          </a:bodyPr>
          <a:lstStyle/>
          <a:p>
            <a:pPr>
              <a:spcBef>
                <a:spcPts val="800"/>
              </a:spcBef>
              <a:spcAft>
                <a:spcPts val="800"/>
              </a:spcAft>
            </a:pPr>
            <a:r>
              <a:rPr lang="en-CA" altLang="en-US" dirty="0"/>
              <a:t>The Participants will jointly mandate the application of SBCA process for new or existing military equipment through the appropriate means. </a:t>
            </a:r>
          </a:p>
          <a:p>
            <a:pPr>
              <a:spcBef>
                <a:spcPts val="800"/>
              </a:spcBef>
              <a:spcAft>
                <a:spcPts val="800"/>
              </a:spcAft>
            </a:pPr>
            <a:r>
              <a:rPr lang="en-CA" altLang="en-US" dirty="0"/>
              <a:t>The Participants will resource SBCA teams that, under the leadership of the relevant Equipment Program Manager or Major Project Delivery Director General within DND, will apply the SBCA process, in accordance with the SBCA Manual.</a:t>
            </a:r>
          </a:p>
          <a:p>
            <a:pPr>
              <a:spcBef>
                <a:spcPts val="800"/>
              </a:spcBef>
              <a:spcAft>
                <a:spcPts val="800"/>
              </a:spcAft>
            </a:pPr>
            <a:r>
              <a:rPr lang="en-CA" altLang="en-US" dirty="0"/>
              <a:t>The Participants will determine, in advance, the resources assigned, and depth of analysis required of each SBCA process, commensurate with the potential return on the invested level of effort and opportunity costs. </a:t>
            </a:r>
          </a:p>
        </p:txBody>
      </p:sp>
      <p:sp>
        <p:nvSpPr>
          <p:cNvPr id="2" name="TextBox 1">
            <a:extLst>
              <a:ext uri="{FF2B5EF4-FFF2-40B4-BE49-F238E27FC236}">
                <a16:creationId xmlns:a16="http://schemas.microsoft.com/office/drawing/2014/main" id="{A4D5FADE-C9B3-A727-E153-34AE11FBE58D}"/>
              </a:ext>
            </a:extLst>
          </p:cNvPr>
          <p:cNvSpPr txBox="1"/>
          <p:nvPr/>
        </p:nvSpPr>
        <p:spPr>
          <a:xfrm>
            <a:off x="575387" y="6250532"/>
            <a:ext cx="373226" cy="369332"/>
          </a:xfrm>
          <a:prstGeom prst="rect">
            <a:avLst/>
          </a:prstGeom>
          <a:noFill/>
        </p:spPr>
        <p:txBody>
          <a:bodyPr wrap="square" rtlCol="0">
            <a:spAutoFit/>
          </a:bodyPr>
          <a:lstStyle/>
          <a:p>
            <a:pPr algn="ctr"/>
            <a:r>
              <a:rPr lang="en-CA" dirty="0"/>
              <a:t>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1">
            <a:extLst>
              <a:ext uri="{FF2B5EF4-FFF2-40B4-BE49-F238E27FC236}">
                <a16:creationId xmlns:a16="http://schemas.microsoft.com/office/drawing/2014/main" id="{A57B3D92-C86F-64F3-A9B1-1B08DC834919}"/>
              </a:ext>
            </a:extLst>
          </p:cNvPr>
          <p:cNvSpPr>
            <a:spLocks noGrp="1" noChangeArrowheads="1"/>
          </p:cNvSpPr>
          <p:nvPr>
            <p:ph sz="half" idx="4294967295"/>
          </p:nvPr>
        </p:nvSpPr>
        <p:spPr bwMode="auto">
          <a:xfrm>
            <a:off x="534521" y="4602480"/>
            <a:ext cx="3487738" cy="101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marL="0" indent="0" algn="ctr">
              <a:buNone/>
            </a:pPr>
            <a:r>
              <a:rPr lang="en-CA" altLang="en-US" sz="2400" dirty="0"/>
              <a:t>SBCAs completed to date</a:t>
            </a:r>
          </a:p>
        </p:txBody>
      </p:sp>
      <p:sp>
        <p:nvSpPr>
          <p:cNvPr id="20483" name="Content Placeholder 11">
            <a:extLst>
              <a:ext uri="{FF2B5EF4-FFF2-40B4-BE49-F238E27FC236}">
                <a16:creationId xmlns:a16="http://schemas.microsoft.com/office/drawing/2014/main" id="{87D0F7DD-9E93-594B-ED5E-078B66533C23}"/>
              </a:ext>
            </a:extLst>
          </p:cNvPr>
          <p:cNvSpPr txBox="1">
            <a:spLocks noChangeArrowheads="1"/>
          </p:cNvSpPr>
          <p:nvPr/>
        </p:nvSpPr>
        <p:spPr bwMode="auto">
          <a:xfrm>
            <a:off x="4351867" y="4648200"/>
            <a:ext cx="348826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Calibri" panose="020F0502020204030204" pitchFamily="34" charset="0"/>
                <a:ea typeface="ＭＳ Ｐゴシック" panose="020B0600070205080204" pitchFamily="34" charset="-128"/>
              </a:defRPr>
            </a:lvl1pPr>
            <a:lvl2pPr marL="455613" indent="-223838" defTabSz="912813">
              <a:defRPr>
                <a:solidFill>
                  <a:schemeClr val="tx1"/>
                </a:solidFill>
                <a:latin typeface="Calibri" panose="020F0502020204030204" pitchFamily="34" charset="0"/>
                <a:ea typeface="ＭＳ Ｐゴシック" panose="020B0600070205080204" pitchFamily="34" charset="-128"/>
              </a:defRPr>
            </a:lvl2pPr>
            <a:lvl3pPr marL="687388" indent="-230188" defTabSz="912813">
              <a:defRPr>
                <a:solidFill>
                  <a:schemeClr val="tx1"/>
                </a:solidFill>
                <a:latin typeface="Calibri" panose="020F0502020204030204" pitchFamily="34" charset="0"/>
                <a:ea typeface="ＭＳ Ｐゴシック" panose="020B0600070205080204" pitchFamily="34" charset="-128"/>
              </a:defRPr>
            </a:lvl3pPr>
            <a:lvl4pPr marL="912813" indent="-223838" defTabSz="912813">
              <a:defRPr>
                <a:solidFill>
                  <a:schemeClr val="tx1"/>
                </a:solidFill>
                <a:latin typeface="Calibri" panose="020F0502020204030204" pitchFamily="34" charset="0"/>
                <a:ea typeface="ＭＳ Ｐゴシック" panose="020B0600070205080204" pitchFamily="34" charset="-128"/>
              </a:defRPr>
            </a:lvl4pPr>
            <a:lvl5pPr marL="1144588" indent="-230188" defTabSz="912813">
              <a:defRPr>
                <a:solidFill>
                  <a:schemeClr val="tx1"/>
                </a:solidFill>
                <a:latin typeface="Calibri" panose="020F0502020204030204" pitchFamily="34" charset="0"/>
                <a:ea typeface="ＭＳ Ｐゴシック" panose="020B0600070205080204" pitchFamily="34" charset="-128"/>
              </a:defRPr>
            </a:lvl5pPr>
            <a:lvl6pPr marL="1601788" indent="-230188"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058988" indent="-230188"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2516188" indent="-230188"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2973388" indent="-230188"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1217054" eaLnBrk="1" hangingPunct="1">
              <a:lnSpc>
                <a:spcPct val="90000"/>
              </a:lnSpc>
              <a:spcBef>
                <a:spcPts val="1333"/>
              </a:spcBef>
            </a:pPr>
            <a:r>
              <a:rPr lang="en-CA" altLang="en-US" sz="2400" dirty="0">
                <a:solidFill>
                  <a:prstClr val="black"/>
                </a:solidFill>
                <a:latin typeface="+mn-lt"/>
                <a:cs typeface="Calibri" panose="020F0502020204030204" pitchFamily="34" charset="0"/>
              </a:rPr>
              <a:t>SBCAs in progress</a:t>
            </a:r>
          </a:p>
        </p:txBody>
      </p:sp>
      <p:sp>
        <p:nvSpPr>
          <p:cNvPr id="14" name="Content Placeholder 11">
            <a:extLst>
              <a:ext uri="{FF2B5EF4-FFF2-40B4-BE49-F238E27FC236}">
                <a16:creationId xmlns:a16="http://schemas.microsoft.com/office/drawing/2014/main" id="{50B44E6B-531B-2E04-939C-4CA7951188F2}"/>
              </a:ext>
            </a:extLst>
          </p:cNvPr>
          <p:cNvSpPr txBox="1">
            <a:spLocks/>
          </p:cNvSpPr>
          <p:nvPr/>
        </p:nvSpPr>
        <p:spPr>
          <a:xfrm>
            <a:off x="8094133" y="4749800"/>
            <a:ext cx="3488267" cy="1016000"/>
          </a:xfrm>
          <a:prstGeom prst="rect">
            <a:avLst/>
          </a:prstGeom>
          <a:ln>
            <a:noFill/>
          </a:ln>
        </p:spPr>
        <p:txBody>
          <a:bodyPr>
            <a:normAutofit lnSpcReduction="10000"/>
          </a:bodyPr>
          <a:lstStyle>
            <a:lvl1pPr marL="228594" indent="-228594" algn="l" defTabSz="914378"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457189" indent="-225419" algn="l" defTabSz="914378"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2pPr>
            <a:lvl3pPr marL="688958" indent="-231770" algn="l" defTabSz="914378"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3pPr>
            <a:lvl4pPr marL="914378" indent="-225419" algn="l" defTabSz="914378" rtl="0" eaLnBrk="1" latinLnBrk="0" hangingPunct="1">
              <a:lnSpc>
                <a:spcPct val="90000"/>
              </a:lnSpc>
              <a:spcBef>
                <a:spcPts val="500"/>
              </a:spcBef>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4pPr>
            <a:lvl5pPr marL="1146146" indent="-231770" algn="l" defTabSz="914378"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40" fontAlgn="auto">
              <a:spcBef>
                <a:spcPts val="1333"/>
              </a:spcBef>
              <a:spcAft>
                <a:spcPts val="0"/>
              </a:spcAft>
              <a:buNone/>
              <a:defRPr/>
            </a:pPr>
            <a:r>
              <a:rPr lang="en-CA" sz="2400" dirty="0">
                <a:solidFill>
                  <a:prstClr val="black"/>
                </a:solidFill>
                <a:latin typeface="+mn-lt"/>
              </a:rPr>
              <a:t>SBCAs identified</a:t>
            </a:r>
            <a:br>
              <a:rPr lang="en-CA" sz="2400" dirty="0">
                <a:solidFill>
                  <a:prstClr val="black"/>
                </a:solidFill>
                <a:latin typeface="+mn-lt"/>
              </a:rPr>
            </a:br>
            <a:r>
              <a:rPr lang="en-CA" sz="2400" dirty="0">
                <a:solidFill>
                  <a:prstClr val="black"/>
                </a:solidFill>
                <a:latin typeface="+mn-lt"/>
              </a:rPr>
              <a:t>as part of FY24/25 business planning</a:t>
            </a:r>
          </a:p>
        </p:txBody>
      </p:sp>
      <p:sp>
        <p:nvSpPr>
          <p:cNvPr id="15" name="Rectangle 14">
            <a:extLst>
              <a:ext uri="{FF2B5EF4-FFF2-40B4-BE49-F238E27FC236}">
                <a16:creationId xmlns:a16="http://schemas.microsoft.com/office/drawing/2014/main" id="{5FDA148A-0EEF-F7EE-1CD9-CB7669F491CE}"/>
              </a:ext>
            </a:extLst>
          </p:cNvPr>
          <p:cNvSpPr/>
          <p:nvPr/>
        </p:nvSpPr>
        <p:spPr>
          <a:xfrm>
            <a:off x="1557867" y="2921000"/>
            <a:ext cx="1524000" cy="1524000"/>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r>
              <a:rPr lang="en-CA" sz="7200" dirty="0">
                <a:solidFill>
                  <a:prstClr val="white"/>
                </a:solidFill>
                <a:latin typeface="Calibri" panose="020F0502020204030204" pitchFamily="34" charset="0"/>
                <a:cs typeface="Calibri" panose="020F0502020204030204" pitchFamily="34" charset="0"/>
              </a:rPr>
              <a:t>15</a:t>
            </a:r>
          </a:p>
        </p:txBody>
      </p:sp>
      <p:sp>
        <p:nvSpPr>
          <p:cNvPr id="16" name="Rectangle 15">
            <a:extLst>
              <a:ext uri="{FF2B5EF4-FFF2-40B4-BE49-F238E27FC236}">
                <a16:creationId xmlns:a16="http://schemas.microsoft.com/office/drawing/2014/main" id="{4384D123-2846-9F68-89B9-2A66C8BD4C20}"/>
              </a:ext>
            </a:extLst>
          </p:cNvPr>
          <p:cNvSpPr/>
          <p:nvPr/>
        </p:nvSpPr>
        <p:spPr>
          <a:xfrm>
            <a:off x="5317067" y="2921000"/>
            <a:ext cx="1524000" cy="1524000"/>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r>
              <a:rPr lang="en-CA" sz="7200" dirty="0">
                <a:solidFill>
                  <a:prstClr val="white"/>
                </a:solidFill>
                <a:latin typeface="Calibri" panose="020F0502020204030204" pitchFamily="34" charset="0"/>
                <a:cs typeface="Calibri" panose="020F0502020204030204" pitchFamily="34" charset="0"/>
              </a:rPr>
              <a:t>71</a:t>
            </a:r>
            <a:endParaRPr lang="en-CA" sz="7200" dirty="0">
              <a:solidFill>
                <a:prstClr val="white"/>
              </a:solidFill>
              <a:latin typeface="Arial"/>
            </a:endParaRPr>
          </a:p>
        </p:txBody>
      </p:sp>
      <p:sp>
        <p:nvSpPr>
          <p:cNvPr id="17" name="Rectangle 16">
            <a:extLst>
              <a:ext uri="{FF2B5EF4-FFF2-40B4-BE49-F238E27FC236}">
                <a16:creationId xmlns:a16="http://schemas.microsoft.com/office/drawing/2014/main" id="{F379A0C8-B2A2-C877-A357-AA49D297B67C}"/>
              </a:ext>
            </a:extLst>
          </p:cNvPr>
          <p:cNvSpPr/>
          <p:nvPr/>
        </p:nvSpPr>
        <p:spPr>
          <a:xfrm>
            <a:off x="9076267" y="2921000"/>
            <a:ext cx="1524000" cy="1524000"/>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r>
              <a:rPr lang="en-CA" sz="7200" dirty="0">
                <a:solidFill>
                  <a:prstClr val="white"/>
                </a:solidFill>
                <a:latin typeface="Calibri" panose="020F0502020204030204" pitchFamily="34" charset="0"/>
                <a:cs typeface="Calibri" panose="020F0502020204030204" pitchFamily="34" charset="0"/>
              </a:rPr>
              <a:t>23</a:t>
            </a:r>
            <a:endParaRPr lang="en-CA" sz="7200" dirty="0">
              <a:solidFill>
                <a:prstClr val="white"/>
              </a:solidFill>
              <a:latin typeface="Arial"/>
            </a:endParaRPr>
          </a:p>
        </p:txBody>
      </p:sp>
      <p:grpSp>
        <p:nvGrpSpPr>
          <p:cNvPr id="8" name="Group 7">
            <a:extLst>
              <a:ext uri="{FF2B5EF4-FFF2-40B4-BE49-F238E27FC236}">
                <a16:creationId xmlns:a16="http://schemas.microsoft.com/office/drawing/2014/main" id="{E8A73507-B5A0-D161-36EE-BD92448080AA}"/>
              </a:ext>
            </a:extLst>
          </p:cNvPr>
          <p:cNvGrpSpPr/>
          <p:nvPr/>
        </p:nvGrpSpPr>
        <p:grpSpPr>
          <a:xfrm rot="10800000">
            <a:off x="4693637" y="1938534"/>
            <a:ext cx="6922977" cy="576065"/>
            <a:chOff x="838200" y="1885950"/>
            <a:chExt cx="4038599" cy="2057399"/>
          </a:xfrm>
          <a:solidFill>
            <a:srgbClr val="C00000">
              <a:alpha val="50000"/>
            </a:srgbClr>
          </a:solidFill>
        </p:grpSpPr>
        <p:sp>
          <p:nvSpPr>
            <p:cNvPr id="9" name="Right Triangle 8">
              <a:extLst>
                <a:ext uri="{FF2B5EF4-FFF2-40B4-BE49-F238E27FC236}">
                  <a16:creationId xmlns:a16="http://schemas.microsoft.com/office/drawing/2014/main" id="{5410E15B-1B09-E567-A175-EB62BF6D4036}"/>
                </a:ext>
              </a:extLst>
            </p:cNvPr>
            <p:cNvSpPr/>
            <p:nvPr/>
          </p:nvSpPr>
          <p:spPr>
            <a:xfrm>
              <a:off x="2819400" y="1885950"/>
              <a:ext cx="2057399" cy="2057399"/>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latin typeface="Arial"/>
              </a:endParaRPr>
            </a:p>
          </p:txBody>
        </p:sp>
        <p:sp>
          <p:nvSpPr>
            <p:cNvPr id="10" name="Rectangle 9">
              <a:extLst>
                <a:ext uri="{FF2B5EF4-FFF2-40B4-BE49-F238E27FC236}">
                  <a16:creationId xmlns:a16="http://schemas.microsoft.com/office/drawing/2014/main" id="{DC0B7E68-96C5-4B1D-2129-EBBF08CEF68C}"/>
                </a:ext>
              </a:extLst>
            </p:cNvPr>
            <p:cNvSpPr/>
            <p:nvPr/>
          </p:nvSpPr>
          <p:spPr>
            <a:xfrm>
              <a:off x="838200" y="1885950"/>
              <a:ext cx="1981200" cy="205739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latin typeface="Arial"/>
              </a:endParaRPr>
            </a:p>
          </p:txBody>
        </p:sp>
      </p:grpSp>
      <p:sp>
        <p:nvSpPr>
          <p:cNvPr id="20489" name="Title 20">
            <a:extLst>
              <a:ext uri="{FF2B5EF4-FFF2-40B4-BE49-F238E27FC236}">
                <a16:creationId xmlns:a16="http://schemas.microsoft.com/office/drawing/2014/main" id="{867ED436-C0A7-3166-E570-629385881500}"/>
              </a:ext>
            </a:extLst>
          </p:cNvPr>
          <p:cNvSpPr txBox="1">
            <a:spLocks noChangeArrowheads="1"/>
          </p:cNvSpPr>
          <p:nvPr/>
        </p:nvSpPr>
        <p:spPr bwMode="auto">
          <a:xfrm>
            <a:off x="575733" y="1938867"/>
            <a:ext cx="5181600" cy="57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1219170" eaLnBrk="1" hangingPunct="1">
              <a:lnSpc>
                <a:spcPct val="90000"/>
              </a:lnSpc>
            </a:pPr>
            <a:r>
              <a:rPr lang="en-CA" altLang="en-US" sz="2667" b="1">
                <a:solidFill>
                  <a:prstClr val="black"/>
                </a:solidFill>
                <a:cs typeface="Calibri" panose="020F0502020204030204" pitchFamily="34" charset="0"/>
              </a:rPr>
              <a:t>Sustainment Initiative</a:t>
            </a:r>
          </a:p>
        </p:txBody>
      </p:sp>
      <p:sp>
        <p:nvSpPr>
          <p:cNvPr id="20490" name="Text Placeholder 23">
            <a:extLst>
              <a:ext uri="{FF2B5EF4-FFF2-40B4-BE49-F238E27FC236}">
                <a16:creationId xmlns:a16="http://schemas.microsoft.com/office/drawing/2014/main" id="{732E5B8F-3466-D062-BF1A-1AC7B9672184}"/>
              </a:ext>
            </a:extLst>
          </p:cNvPr>
          <p:cNvSpPr txBox="1">
            <a:spLocks noChangeArrowheads="1"/>
          </p:cNvSpPr>
          <p:nvPr/>
        </p:nvSpPr>
        <p:spPr bwMode="auto">
          <a:xfrm>
            <a:off x="6434667" y="1938867"/>
            <a:ext cx="5181600" cy="56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685800" indent="-22860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defTabSz="1219170" eaLnBrk="1" hangingPunct="1">
              <a:lnSpc>
                <a:spcPct val="90000"/>
              </a:lnSpc>
              <a:spcBef>
                <a:spcPts val="1333"/>
              </a:spcBef>
            </a:pPr>
            <a:r>
              <a:rPr lang="en-CA" altLang="en-US" sz="2667" b="1">
                <a:solidFill>
                  <a:prstClr val="black"/>
                </a:solidFill>
                <a:cs typeface="Calibri" panose="020F0502020204030204" pitchFamily="34" charset="0"/>
              </a:rPr>
              <a:t>Materiel Sustainment</a:t>
            </a:r>
          </a:p>
        </p:txBody>
      </p:sp>
      <p:grpSp>
        <p:nvGrpSpPr>
          <p:cNvPr id="19" name="Group 18">
            <a:extLst>
              <a:ext uri="{FF2B5EF4-FFF2-40B4-BE49-F238E27FC236}">
                <a16:creationId xmlns:a16="http://schemas.microsoft.com/office/drawing/2014/main" id="{27FFC8B9-331D-2F58-737F-14AB70E9FC0E}"/>
              </a:ext>
            </a:extLst>
          </p:cNvPr>
          <p:cNvGrpSpPr/>
          <p:nvPr/>
        </p:nvGrpSpPr>
        <p:grpSpPr>
          <a:xfrm>
            <a:off x="575387" y="1945277"/>
            <a:ext cx="6943012" cy="569323"/>
            <a:chOff x="838200" y="1885950"/>
            <a:chExt cx="4038600" cy="2057399"/>
          </a:xfrm>
          <a:solidFill>
            <a:schemeClr val="bg2">
              <a:lumMod val="50000"/>
              <a:alpha val="50000"/>
            </a:schemeClr>
          </a:solidFill>
        </p:grpSpPr>
        <p:sp>
          <p:nvSpPr>
            <p:cNvPr id="20" name="Right Triangle 19">
              <a:extLst>
                <a:ext uri="{FF2B5EF4-FFF2-40B4-BE49-F238E27FC236}">
                  <a16:creationId xmlns:a16="http://schemas.microsoft.com/office/drawing/2014/main" id="{6EFDF41A-B01F-B700-3240-C68905C72C06}"/>
                </a:ext>
              </a:extLst>
            </p:cNvPr>
            <p:cNvSpPr/>
            <p:nvPr/>
          </p:nvSpPr>
          <p:spPr>
            <a:xfrm>
              <a:off x="2819400" y="1885950"/>
              <a:ext cx="2057400" cy="2057399"/>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latin typeface="Arial"/>
              </a:endParaRPr>
            </a:p>
          </p:txBody>
        </p:sp>
        <p:sp>
          <p:nvSpPr>
            <p:cNvPr id="21" name="Rectangle 20">
              <a:extLst>
                <a:ext uri="{FF2B5EF4-FFF2-40B4-BE49-F238E27FC236}">
                  <a16:creationId xmlns:a16="http://schemas.microsoft.com/office/drawing/2014/main" id="{E22BB5D8-8BD0-068E-5F5B-BC8B0AC7C9C3}"/>
                </a:ext>
              </a:extLst>
            </p:cNvPr>
            <p:cNvSpPr/>
            <p:nvPr/>
          </p:nvSpPr>
          <p:spPr>
            <a:xfrm>
              <a:off x="838200" y="1885950"/>
              <a:ext cx="1981200" cy="205739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latin typeface="Arial"/>
              </a:endParaRPr>
            </a:p>
          </p:txBody>
        </p:sp>
      </p:grpSp>
      <p:sp>
        <p:nvSpPr>
          <p:cNvPr id="2" name="TextBox 1">
            <a:extLst>
              <a:ext uri="{FF2B5EF4-FFF2-40B4-BE49-F238E27FC236}">
                <a16:creationId xmlns:a16="http://schemas.microsoft.com/office/drawing/2014/main" id="{27D30344-8323-CD2B-89D0-14116CE6CCCA}"/>
              </a:ext>
            </a:extLst>
          </p:cNvPr>
          <p:cNvSpPr txBox="1"/>
          <p:nvPr/>
        </p:nvSpPr>
        <p:spPr>
          <a:xfrm>
            <a:off x="575387" y="6250532"/>
            <a:ext cx="373226" cy="369332"/>
          </a:xfrm>
          <a:prstGeom prst="rect">
            <a:avLst/>
          </a:prstGeom>
          <a:noFill/>
        </p:spPr>
        <p:txBody>
          <a:bodyPr wrap="square" rtlCol="0">
            <a:spAutoFit/>
          </a:bodyPr>
          <a:lstStyle/>
          <a:p>
            <a:pPr algn="ctr"/>
            <a:r>
              <a:rPr lang="en-CA" dirty="0"/>
              <a:t>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87D0491-9625-2126-E7BE-3ECBE79BD603}"/>
              </a:ext>
            </a:extLst>
          </p:cNvPr>
          <p:cNvSpPr txBox="1">
            <a:spLocks/>
          </p:cNvSpPr>
          <p:nvPr/>
        </p:nvSpPr>
        <p:spPr>
          <a:xfrm>
            <a:off x="2400300" y="1412875"/>
            <a:ext cx="7772400" cy="4953000"/>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charset="0"/>
                <a:ea typeface="Arial" charset="0"/>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charset="0"/>
                <a:ea typeface="Arial" charset="0"/>
                <a:cs typeface="Arial"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charset="0"/>
                <a:ea typeface="Arial" charset="0"/>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fontAlgn="auto" hangingPunct="1">
              <a:spcAft>
                <a:spcPts val="600"/>
              </a:spcAft>
              <a:buNone/>
              <a:defRPr/>
            </a:pPr>
            <a:r>
              <a:rPr lang="en-CA" sz="2800" b="1" dirty="0">
                <a:solidFill>
                  <a:srgbClr val="629DD1">
                    <a:lumMod val="50000"/>
                  </a:srgbClr>
                </a:solidFill>
                <a:effectLst>
                  <a:outerShdw blurRad="38100" dist="38100" dir="2700000" algn="tl">
                    <a:srgbClr val="000000">
                      <a:alpha val="43137"/>
                    </a:srgbClr>
                  </a:outerShdw>
                </a:effectLst>
                <a:ea typeface="MS PGothic" pitchFamily="34" charset="-128"/>
                <a:cs typeface="Arial" panose="020B0604020202020204" pitchFamily="34" charset="0"/>
              </a:rPr>
              <a:t>Outline </a:t>
            </a:r>
          </a:p>
          <a:p>
            <a:pPr marL="0" indent="0" eaLnBrk="1" fontAlgn="auto" hangingPunct="1">
              <a:spcAft>
                <a:spcPts val="600"/>
              </a:spcAft>
              <a:buNone/>
              <a:defRPr/>
            </a:pPr>
            <a:endParaRPr lang="en-CA" sz="1800" dirty="0">
              <a:solidFill>
                <a:srgbClr val="000000"/>
              </a:solidFill>
              <a:latin typeface="Arial" panose="020B0604020202020204" pitchFamily="34" charset="0"/>
              <a:cs typeface="Arial" panose="020B0604020202020204" pitchFamily="34" charset="0"/>
            </a:endParaRPr>
          </a:p>
          <a:p>
            <a:pPr marL="185738" indent="-185738" eaLnBrk="1" fontAlgn="auto" hangingPunct="1">
              <a:spcAft>
                <a:spcPts val="600"/>
              </a:spcAft>
              <a:defRPr/>
            </a:pPr>
            <a:r>
              <a:rPr lang="en-CA" sz="2000" dirty="0">
                <a:solidFill>
                  <a:srgbClr val="000000"/>
                </a:solidFill>
                <a:latin typeface="Arial" panose="020B0604020202020204" pitchFamily="34" charset="0"/>
                <a:cs typeface="Arial" panose="020B0604020202020204" pitchFamily="34" charset="0"/>
              </a:rPr>
              <a:t>Materiel as a Service (</a:t>
            </a:r>
            <a:r>
              <a:rPr lang="en-CA" sz="2000" dirty="0" err="1">
                <a:solidFill>
                  <a:srgbClr val="000000"/>
                </a:solidFill>
                <a:latin typeface="Arial" panose="020B0604020202020204" pitchFamily="34" charset="0"/>
                <a:cs typeface="Arial" panose="020B0604020202020204" pitchFamily="34" charset="0"/>
              </a:rPr>
              <a:t>MaaS</a:t>
            </a:r>
            <a:r>
              <a:rPr lang="en-CA" sz="2000" dirty="0">
                <a:solidFill>
                  <a:srgbClr val="000000"/>
                </a:solidFill>
                <a:latin typeface="Arial" panose="020B0604020202020204" pitchFamily="34" charset="0"/>
                <a:cs typeface="Arial" panose="020B0604020202020204" pitchFamily="34" charset="0"/>
              </a:rPr>
              <a:t>) explained</a:t>
            </a:r>
          </a:p>
          <a:p>
            <a:pPr marL="185738" indent="-185738" eaLnBrk="1" fontAlgn="auto" hangingPunct="1">
              <a:spcAft>
                <a:spcPts val="600"/>
              </a:spcAft>
              <a:defRPr/>
            </a:pPr>
            <a:r>
              <a:rPr lang="en-CA" sz="2000" dirty="0">
                <a:solidFill>
                  <a:srgbClr val="000000"/>
                </a:solidFill>
                <a:latin typeface="Arial" panose="020B0604020202020204" pitchFamily="34" charset="0"/>
                <a:cs typeface="Arial" panose="020B0604020202020204" pitchFamily="34" charset="0"/>
              </a:rPr>
              <a:t>Advantages and Disadvantages</a:t>
            </a:r>
          </a:p>
          <a:p>
            <a:pPr marL="185738" indent="-185738" eaLnBrk="1" fontAlgn="auto" hangingPunct="1">
              <a:spcAft>
                <a:spcPts val="600"/>
              </a:spcAft>
              <a:defRPr/>
            </a:pPr>
            <a:r>
              <a:rPr lang="en-CA" sz="2000" dirty="0">
                <a:solidFill>
                  <a:srgbClr val="000000"/>
                </a:solidFill>
                <a:latin typeface="Arial" panose="020B0604020202020204" pitchFamily="34" charset="0"/>
                <a:cs typeface="Arial" panose="020B0604020202020204" pitchFamily="34" charset="0"/>
              </a:rPr>
              <a:t>Reason for education</a:t>
            </a:r>
          </a:p>
          <a:p>
            <a:pPr marL="185738" indent="-185738" eaLnBrk="1" fontAlgn="auto" hangingPunct="1">
              <a:spcAft>
                <a:spcPts val="600"/>
              </a:spcAft>
              <a:defRPr/>
            </a:pPr>
            <a:r>
              <a:rPr lang="en-CA" sz="2000" dirty="0">
                <a:solidFill>
                  <a:srgbClr val="000000"/>
                </a:solidFill>
                <a:latin typeface="Arial" panose="020B0604020202020204" pitchFamily="34" charset="0"/>
                <a:cs typeface="Arial" panose="020B0604020202020204" pitchFamily="34" charset="0"/>
              </a:rPr>
              <a:t>Obligations</a:t>
            </a:r>
          </a:p>
          <a:p>
            <a:pPr marL="185738" indent="-185738" eaLnBrk="1" fontAlgn="auto" hangingPunct="1">
              <a:spcAft>
                <a:spcPts val="600"/>
              </a:spcAft>
              <a:defRPr/>
            </a:pPr>
            <a:r>
              <a:rPr lang="en-CA" sz="2000" dirty="0">
                <a:solidFill>
                  <a:srgbClr val="000000"/>
                </a:solidFill>
                <a:latin typeface="Arial" panose="020B0604020202020204" pitchFamily="34" charset="0"/>
                <a:cs typeface="Arial" panose="020B0604020202020204" pitchFamily="34" charset="0"/>
              </a:rPr>
              <a:t>Fictional scenario and brainstorming</a:t>
            </a:r>
          </a:p>
          <a:p>
            <a:pPr marL="185738" indent="-185738" eaLnBrk="1" fontAlgn="auto" hangingPunct="1">
              <a:spcAft>
                <a:spcPts val="600"/>
              </a:spcAft>
              <a:defRPr/>
            </a:pPr>
            <a:r>
              <a:rPr lang="en-CA" sz="2000" dirty="0">
                <a:solidFill>
                  <a:srgbClr val="000000"/>
                </a:solidFill>
                <a:latin typeface="Arial" panose="020B0604020202020204" pitchFamily="34" charset="0"/>
                <a:cs typeface="Arial" panose="020B0604020202020204" pitchFamily="34" charset="0"/>
              </a:rPr>
              <a:t>Next steps</a:t>
            </a:r>
          </a:p>
          <a:p>
            <a:pPr marL="185738" indent="-185738" eaLnBrk="1" fontAlgn="auto" hangingPunct="1">
              <a:spcAft>
                <a:spcPts val="600"/>
              </a:spcAft>
              <a:defRPr/>
            </a:pPr>
            <a:r>
              <a:rPr lang="en-CA" sz="2000" dirty="0">
                <a:solidFill>
                  <a:srgbClr val="000000"/>
                </a:solidFill>
                <a:latin typeface="Arial" panose="020B0604020202020204" pitchFamily="34" charset="0"/>
                <a:cs typeface="Arial" panose="020B0604020202020204" pitchFamily="34" charset="0"/>
              </a:rPr>
              <a:t>Takeaways </a:t>
            </a:r>
          </a:p>
          <a:p>
            <a:pPr eaLnBrk="1" fontAlgn="auto" hangingPunct="1">
              <a:spcAft>
                <a:spcPts val="600"/>
              </a:spcAft>
              <a:defRPr/>
            </a:pPr>
            <a:endParaRPr lang="en-CA" sz="1800" dirty="0">
              <a:solidFill>
                <a:srgbClr val="000000"/>
              </a:solidFill>
              <a:latin typeface="Arial" panose="020B0604020202020204" pitchFamily="34" charset="0"/>
              <a:cs typeface="Arial" panose="020B0604020202020204" pitchFamily="34" charset="0"/>
            </a:endParaRPr>
          </a:p>
          <a:p>
            <a:pPr lvl="1" eaLnBrk="1" fontAlgn="auto" hangingPunct="1">
              <a:defRPr/>
            </a:pPr>
            <a:endParaRPr lang="en-CA" sz="1800" dirty="0">
              <a:solidFill>
                <a:srgbClr val="000000"/>
              </a:solidFill>
              <a:latin typeface="Arial" panose="020B0604020202020204" pitchFamily="34" charset="0"/>
              <a:cs typeface="Arial" panose="020B0604020202020204" pitchFamily="34" charset="0"/>
            </a:endParaRPr>
          </a:p>
          <a:p>
            <a:pPr eaLnBrk="1" fontAlgn="auto" hangingPunct="1">
              <a:defRPr/>
            </a:pPr>
            <a:endParaRPr lang="en-CA" sz="1800" dirty="0">
              <a:solidFill>
                <a:srgbClr val="000000"/>
              </a:solidFill>
              <a:latin typeface="Arial" panose="020B0604020202020204" pitchFamily="34" charset="0"/>
              <a:cs typeface="Arial" panose="020B0604020202020204" pitchFamily="34" charset="0"/>
            </a:endParaRPr>
          </a:p>
        </p:txBody>
      </p:sp>
      <p:sp>
        <p:nvSpPr>
          <p:cNvPr id="20483" name="Slide Number Placeholder 3">
            <a:extLst>
              <a:ext uri="{FF2B5EF4-FFF2-40B4-BE49-F238E27FC236}">
                <a16:creationId xmlns:a16="http://schemas.microsoft.com/office/drawing/2014/main" id="{FA1C3F84-F953-E788-908F-11CD6E2AD1C6}"/>
              </a:ext>
            </a:extLst>
          </p:cNvPr>
          <p:cNvSpPr txBox="1">
            <a:spLocks noChangeArrowheads="1"/>
          </p:cNvSpPr>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2</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6EA4B22-B09A-3226-CABD-5365225F3B00}"/>
              </a:ext>
            </a:extLst>
          </p:cNvPr>
          <p:cNvSpPr>
            <a:spLocks noGrp="1" noChangeArrowheads="1"/>
          </p:cNvSpPr>
          <p:nvPr>
            <p:ph type="title"/>
          </p:nvPr>
        </p:nvSpPr>
        <p:spPr/>
        <p:txBody>
          <a:bodyPr>
            <a:normAutofit/>
          </a:bodyPr>
          <a:lstStyle/>
          <a:p>
            <a:pPr eaLnBrk="1" hangingPunct="1"/>
            <a:r>
              <a:rPr altLang="en-US" sz="2670" dirty="0"/>
              <a:t>SBCA Triggers</a:t>
            </a:r>
          </a:p>
        </p:txBody>
      </p:sp>
      <p:sp>
        <p:nvSpPr>
          <p:cNvPr id="22531" name="Content Placeholder 2">
            <a:extLst>
              <a:ext uri="{FF2B5EF4-FFF2-40B4-BE49-F238E27FC236}">
                <a16:creationId xmlns:a16="http://schemas.microsoft.com/office/drawing/2014/main" id="{4B5A2CE5-0E37-F72A-9701-014BD1E4A097}"/>
              </a:ext>
            </a:extLst>
          </p:cNvPr>
          <p:cNvSpPr>
            <a:spLocks noGrp="1" noChangeArrowheads="1"/>
          </p:cNvSpPr>
          <p:nvPr>
            <p:ph sz="half" idx="1"/>
          </p:nvPr>
        </p:nvSpPr>
        <p:spPr bwMode="auto">
          <a:xfrm>
            <a:off x="575389" y="1524000"/>
            <a:ext cx="4225212" cy="4545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eaLnBrk="1" hangingPunct="1"/>
            <a:r>
              <a:rPr lang="en-CA" altLang="en-US" sz="2133" dirty="0"/>
              <a:t>Each category of SBCA trigger represents an opportunity to achieve departmental results</a:t>
            </a:r>
          </a:p>
          <a:p>
            <a:pPr eaLnBrk="1" hangingPunct="1"/>
            <a:r>
              <a:rPr lang="en-CA" altLang="en-US" sz="2133" dirty="0"/>
              <a:t>Director Materiel Sustainment now centrally monitors</a:t>
            </a:r>
            <a:br>
              <a:rPr lang="en-CA" altLang="en-US" sz="2133" dirty="0"/>
            </a:br>
            <a:r>
              <a:rPr lang="en-CA" altLang="en-US" sz="2133" dirty="0"/>
              <a:t>for SBCA triggers related to new equipment acquisition and contract management action</a:t>
            </a:r>
          </a:p>
          <a:p>
            <a:r>
              <a:rPr lang="en-CA" altLang="en-US" sz="2133" dirty="0"/>
              <a:t>Equipment Program Management will monitor for sustainment deficiencies</a:t>
            </a:r>
          </a:p>
        </p:txBody>
      </p:sp>
      <p:sp>
        <p:nvSpPr>
          <p:cNvPr id="12" name="Oval 11">
            <a:extLst>
              <a:ext uri="{FF2B5EF4-FFF2-40B4-BE49-F238E27FC236}">
                <a16:creationId xmlns:a16="http://schemas.microsoft.com/office/drawing/2014/main" id="{02DD1B8A-0576-5CFF-F7AF-8C2B278366FE}"/>
              </a:ext>
            </a:extLst>
          </p:cNvPr>
          <p:cNvSpPr/>
          <p:nvPr/>
        </p:nvSpPr>
        <p:spPr>
          <a:xfrm>
            <a:off x="4523054" y="2582030"/>
            <a:ext cx="1824975" cy="1824975"/>
          </a:xfrm>
          <a:prstGeom prst="ellipse">
            <a:avLst/>
          </a:prstGeom>
          <a:blipFill dpi="0" rotWithShape="1">
            <a:blip r:embed="rId3"/>
            <a:srcRect/>
            <a:stretch>
              <a:fillRect l="-18154" t="-18154" r="-18154" b="-18154"/>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aphicFrame>
        <p:nvGraphicFramePr>
          <p:cNvPr id="13" name="Content Placeholder 4">
            <a:extLst>
              <a:ext uri="{FF2B5EF4-FFF2-40B4-BE49-F238E27FC236}">
                <a16:creationId xmlns:a16="http://schemas.microsoft.com/office/drawing/2014/main" id="{EA5A2369-A268-60D9-339F-EC7A91E4D167}"/>
              </a:ext>
            </a:extLst>
          </p:cNvPr>
          <p:cNvGraphicFramePr>
            <a:graphicFrameLocks/>
          </p:cNvGraphicFramePr>
          <p:nvPr>
            <p:extLst>
              <p:ext uri="{D42A27DB-BD31-4B8C-83A1-F6EECF244321}">
                <p14:modId xmlns:p14="http://schemas.microsoft.com/office/powerpoint/2010/main" val="2680344850"/>
              </p:ext>
            </p:extLst>
          </p:nvPr>
        </p:nvGraphicFramePr>
        <p:xfrm>
          <a:off x="6096000" y="788292"/>
          <a:ext cx="5423293" cy="541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387A05B1-C087-0CBB-E325-DDAB1D7986AD}"/>
              </a:ext>
            </a:extLst>
          </p:cNvPr>
          <p:cNvSpPr txBox="1"/>
          <p:nvPr/>
        </p:nvSpPr>
        <p:spPr>
          <a:xfrm>
            <a:off x="575387" y="6250532"/>
            <a:ext cx="373226" cy="369332"/>
          </a:xfrm>
          <a:prstGeom prst="rect">
            <a:avLst/>
          </a:prstGeom>
          <a:noFill/>
        </p:spPr>
        <p:txBody>
          <a:bodyPr wrap="square" rtlCol="0">
            <a:spAutoFit/>
          </a:bodyPr>
          <a:lstStyle/>
          <a:p>
            <a:pPr algn="ctr"/>
            <a:r>
              <a:rPr lang="en-CA" dirty="0"/>
              <a:t>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7">
            <a:extLst>
              <a:ext uri="{FF2B5EF4-FFF2-40B4-BE49-F238E27FC236}">
                <a16:creationId xmlns:a16="http://schemas.microsoft.com/office/drawing/2014/main" id="{C4C436EE-7DF6-828F-306B-D73769AD4B53}"/>
              </a:ext>
            </a:extLst>
          </p:cNvPr>
          <p:cNvSpPr>
            <a:spLocks noGrp="1" noChangeArrowheads="1"/>
          </p:cNvSpPr>
          <p:nvPr>
            <p:ph type="title"/>
          </p:nvPr>
        </p:nvSpPr>
        <p:spPr/>
        <p:txBody>
          <a:bodyPr>
            <a:normAutofit/>
          </a:bodyPr>
          <a:lstStyle/>
          <a:p>
            <a:pPr eaLnBrk="1" hangingPunct="1"/>
            <a:r>
              <a:rPr lang="fr-CA" altLang="en-US" sz="2670" dirty="0"/>
              <a:t>New SBCA Manual</a:t>
            </a:r>
            <a:endParaRPr altLang="en-US" sz="2670" dirty="0"/>
          </a:p>
        </p:txBody>
      </p:sp>
      <p:sp>
        <p:nvSpPr>
          <p:cNvPr id="24579" name="Content Placeholder 8">
            <a:extLst>
              <a:ext uri="{FF2B5EF4-FFF2-40B4-BE49-F238E27FC236}">
                <a16:creationId xmlns:a16="http://schemas.microsoft.com/office/drawing/2014/main" id="{89959717-9381-3A68-6EB8-E64E3A7031CE}"/>
              </a:ext>
            </a:extLst>
          </p:cNvPr>
          <p:cNvSpPr>
            <a:spLocks noGrp="1" noChangeArrowheads="1"/>
          </p:cNvSpPr>
          <p:nvPr>
            <p:ph sz="half" idx="1"/>
          </p:nvPr>
        </p:nvSpPr>
        <p:spPr bwMode="auto">
          <a:xfrm>
            <a:off x="575388" y="1447800"/>
            <a:ext cx="7755813" cy="45254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lnSpcReduction="10000"/>
          </a:bodyPr>
          <a:lstStyle/>
          <a:p>
            <a:pPr eaLnBrk="1" hangingPunct="1"/>
            <a:r>
              <a:rPr lang="en-CA" altLang="en-US" sz="2133" dirty="0"/>
              <a:t>SBCA Guide version 3 published in 2018</a:t>
            </a:r>
          </a:p>
          <a:p>
            <a:pPr marL="607469" lvl="1" indent="-298443"/>
            <a:r>
              <a:rPr lang="en-CA" altLang="en-US" sz="1867" dirty="0"/>
              <a:t>Recognized need to standardize and streamline to mandatory elements. </a:t>
            </a:r>
          </a:p>
          <a:p>
            <a:pPr marL="607469" lvl="1" indent="-298443"/>
            <a:r>
              <a:rPr lang="en-CA" altLang="en-US" sz="1867" dirty="0"/>
              <a:t>Conducted war gaming exercises with reps from DMS, PSPC/ Director Procurement Innovation Initiatives (DPII), Innovation Science and Economic Development (ISED), Sustainment Centres of Excellence (</a:t>
            </a:r>
            <a:r>
              <a:rPr lang="en-CA" altLang="en-US" sz="1867" dirty="0" err="1"/>
              <a:t>CoE</a:t>
            </a:r>
            <a:r>
              <a:rPr lang="en-CA" altLang="en-US" sz="1867" dirty="0"/>
              <a:t>) and Director Materiel Policies and Procedures (DMPP).</a:t>
            </a:r>
          </a:p>
          <a:p>
            <a:pPr eaLnBrk="1" hangingPunct="1"/>
            <a:r>
              <a:rPr lang="en-CA" altLang="en-US" sz="2133" dirty="0"/>
              <a:t>SBCA Manual underwent two rounds of DG-level engagements: March 2023 (SBCA Phase 1) and August 2023 (Phase 2)</a:t>
            </a:r>
          </a:p>
          <a:p>
            <a:pPr eaLnBrk="1" hangingPunct="1"/>
            <a:r>
              <a:rPr lang="en-CA" altLang="en-US" sz="2133" dirty="0"/>
              <a:t>SBCA Manual complete, pending 3x ADMs approval</a:t>
            </a:r>
          </a:p>
          <a:p>
            <a:pPr eaLnBrk="1" hangingPunct="1"/>
            <a:r>
              <a:rPr lang="en-CA" altLang="en-US" sz="2133" dirty="0"/>
              <a:t>SBCA Manual to be updated once a year</a:t>
            </a:r>
          </a:p>
          <a:p>
            <a:pPr eaLnBrk="1" hangingPunct="1"/>
            <a:r>
              <a:rPr lang="en-CA" altLang="en-US" sz="2133" dirty="0"/>
              <a:t>No rework required for active SBCAs</a:t>
            </a:r>
          </a:p>
        </p:txBody>
      </p:sp>
      <p:pic>
        <p:nvPicPr>
          <p:cNvPr id="2" name="Content Placeholder 10">
            <a:extLst>
              <a:ext uri="{FF2B5EF4-FFF2-40B4-BE49-F238E27FC236}">
                <a16:creationId xmlns:a16="http://schemas.microsoft.com/office/drawing/2014/main" id="{C8E625BD-98FF-2365-2804-1BA10AB219FD}"/>
              </a:ext>
            </a:extLst>
          </p:cNvPr>
          <p:cNvPicPr>
            <a:picLocks noChangeAspect="1"/>
          </p:cNvPicPr>
          <p:nvPr/>
        </p:nvPicPr>
        <p:blipFill>
          <a:blip r:embed="rId3"/>
          <a:stretch>
            <a:fillRect/>
          </a:stretch>
        </p:blipFill>
        <p:spPr>
          <a:xfrm>
            <a:off x="8331201" y="1244600"/>
            <a:ext cx="3373967" cy="4368800"/>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9895DAFD-74DA-17B5-F8B2-580D6CD98090}"/>
              </a:ext>
            </a:extLst>
          </p:cNvPr>
          <p:cNvSpPr txBox="1"/>
          <p:nvPr/>
        </p:nvSpPr>
        <p:spPr>
          <a:xfrm>
            <a:off x="575387" y="6250532"/>
            <a:ext cx="373226" cy="369332"/>
          </a:xfrm>
          <a:prstGeom prst="rect">
            <a:avLst/>
          </a:prstGeom>
          <a:noFill/>
        </p:spPr>
        <p:txBody>
          <a:bodyPr wrap="square" rtlCol="0">
            <a:spAutoFit/>
          </a:bodyPr>
          <a:lstStyle/>
          <a:p>
            <a:pPr algn="ctr"/>
            <a:r>
              <a:rPr lang="en-CA" dirty="0"/>
              <a:t>7</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7">
            <a:extLst>
              <a:ext uri="{FF2B5EF4-FFF2-40B4-BE49-F238E27FC236}">
                <a16:creationId xmlns:a16="http://schemas.microsoft.com/office/drawing/2014/main" id="{26AC26A5-DD91-1352-38DF-9CA31D3D8F11}"/>
              </a:ext>
            </a:extLst>
          </p:cNvPr>
          <p:cNvSpPr>
            <a:spLocks noGrp="1" noChangeArrowheads="1"/>
          </p:cNvSpPr>
          <p:nvPr>
            <p:ph type="title"/>
          </p:nvPr>
        </p:nvSpPr>
        <p:spPr/>
        <p:txBody>
          <a:bodyPr>
            <a:normAutofit/>
          </a:bodyPr>
          <a:lstStyle/>
          <a:p>
            <a:pPr eaLnBrk="1" hangingPunct="1"/>
            <a:r>
              <a:rPr altLang="en-US" sz="2670" dirty="0"/>
              <a:t>General changes from the SBCA Guide</a:t>
            </a:r>
          </a:p>
        </p:txBody>
      </p:sp>
      <p:sp>
        <p:nvSpPr>
          <p:cNvPr id="26627" name="Content Placeholder 8">
            <a:extLst>
              <a:ext uri="{FF2B5EF4-FFF2-40B4-BE49-F238E27FC236}">
                <a16:creationId xmlns:a16="http://schemas.microsoft.com/office/drawing/2014/main" id="{66247AEF-ADE4-73C9-D895-0D330F31F4C8}"/>
              </a:ext>
            </a:extLst>
          </p:cNvPr>
          <p:cNvSpPr>
            <a:spLocks noGrp="1" noChangeArrowheads="1"/>
          </p:cNvSpPr>
          <p:nvPr>
            <p:ph sz="half" idx="1"/>
          </p:nvPr>
        </p:nvSpPr>
        <p:spPr bwMode="auto">
          <a:xfrm>
            <a:off x="575388" y="1498932"/>
            <a:ext cx="7755813" cy="44743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fontScale="92500"/>
          </a:bodyPr>
          <a:lstStyle/>
          <a:p>
            <a:pPr eaLnBrk="1" hangingPunct="1"/>
            <a:r>
              <a:rPr lang="en-CA" altLang="en-US" sz="2133" dirty="0"/>
              <a:t>Focus on mandatory elements (to achieve desired outcomes)</a:t>
            </a:r>
          </a:p>
          <a:p>
            <a:pPr eaLnBrk="1" hangingPunct="1"/>
            <a:r>
              <a:rPr lang="en-CA" altLang="en-US" sz="2133" dirty="0"/>
              <a:t>Central monitoring of SBCA triggers</a:t>
            </a:r>
          </a:p>
          <a:p>
            <a:pPr eaLnBrk="1" hangingPunct="1"/>
            <a:r>
              <a:rPr lang="en-CA" altLang="en-US" sz="2133" dirty="0"/>
              <a:t>SBCA file assessment, integrated with business planning cycle</a:t>
            </a:r>
            <a:endParaRPr lang="en-CA" altLang="en-US" dirty="0"/>
          </a:p>
          <a:p>
            <a:pPr eaLnBrk="1" hangingPunct="1"/>
            <a:r>
              <a:rPr lang="en-CA" altLang="en-US" sz="2133" dirty="0"/>
              <a:t>Renamed and added certain elements</a:t>
            </a:r>
          </a:p>
          <a:p>
            <a:pPr eaLnBrk="1" hangingPunct="1"/>
            <a:r>
              <a:rPr lang="en-CA" altLang="en-US" sz="2133" dirty="0"/>
              <a:t>4</a:t>
            </a:r>
            <a:r>
              <a:rPr lang="en-CA" altLang="en-US" sz="2133" baseline="30000" dirty="0"/>
              <a:t>th</a:t>
            </a:r>
            <a:r>
              <a:rPr lang="en-CA" altLang="en-US" sz="2133" dirty="0"/>
              <a:t> principle changed from “economic benefits” to “socio-economic benefits”</a:t>
            </a:r>
          </a:p>
          <a:p>
            <a:pPr eaLnBrk="1" hangingPunct="1"/>
            <a:r>
              <a:rPr lang="en-CA" altLang="en-US" sz="2133" dirty="0"/>
              <a:t>Optimized Defence Procurement Strategy (DPS) engagements</a:t>
            </a:r>
          </a:p>
          <a:p>
            <a:pPr eaLnBrk="1" hangingPunct="1"/>
            <a:r>
              <a:rPr lang="en-CA" altLang="en-US" sz="2133" dirty="0"/>
              <a:t>Introduced an “in-house governance”</a:t>
            </a:r>
          </a:p>
          <a:p>
            <a:pPr eaLnBrk="1" hangingPunct="1"/>
            <a:r>
              <a:rPr lang="en-CA" altLang="en-US" sz="2133" dirty="0"/>
              <a:t>More integration with the procurement process</a:t>
            </a:r>
          </a:p>
          <a:p>
            <a:pPr eaLnBrk="1" hangingPunct="1"/>
            <a:r>
              <a:rPr lang="en-CA" altLang="en-US" sz="2133" dirty="0"/>
              <a:t>More emphasis on policy compliance</a:t>
            </a:r>
          </a:p>
        </p:txBody>
      </p:sp>
      <p:pic>
        <p:nvPicPr>
          <p:cNvPr id="4" name="Picture 3">
            <a:extLst>
              <a:ext uri="{FF2B5EF4-FFF2-40B4-BE49-F238E27FC236}">
                <a16:creationId xmlns:a16="http://schemas.microsoft.com/office/drawing/2014/main" id="{91A32053-C351-1BE8-B212-DF5B477E96B9}"/>
              </a:ext>
            </a:extLst>
          </p:cNvPr>
          <p:cNvPicPr>
            <a:picLocks noChangeAspect="1"/>
          </p:cNvPicPr>
          <p:nvPr/>
        </p:nvPicPr>
        <p:blipFill>
          <a:blip r:embed="rId3"/>
          <a:stretch>
            <a:fillRect/>
          </a:stretch>
        </p:blipFill>
        <p:spPr>
          <a:xfrm>
            <a:off x="8331201" y="922867"/>
            <a:ext cx="2967567" cy="3831167"/>
          </a:xfrm>
          <a:prstGeom prst="rect">
            <a:avLst/>
          </a:prstGeom>
          <a:ln>
            <a:noFill/>
          </a:ln>
          <a:effectLst>
            <a:outerShdw blurRad="190500" algn="tl" rotWithShape="0">
              <a:srgbClr val="000000">
                <a:alpha val="70000"/>
              </a:srgbClr>
            </a:outerShdw>
          </a:effectLst>
        </p:spPr>
      </p:pic>
      <p:pic>
        <p:nvPicPr>
          <p:cNvPr id="5" name="Content Placeholder 10">
            <a:extLst>
              <a:ext uri="{FF2B5EF4-FFF2-40B4-BE49-F238E27FC236}">
                <a16:creationId xmlns:a16="http://schemas.microsoft.com/office/drawing/2014/main" id="{7CE239D0-FBC1-988D-A64C-880348D5A548}"/>
              </a:ext>
            </a:extLst>
          </p:cNvPr>
          <p:cNvPicPr>
            <a:picLocks noChangeAspect="1"/>
          </p:cNvPicPr>
          <p:nvPr/>
        </p:nvPicPr>
        <p:blipFill>
          <a:blip r:embed="rId4"/>
          <a:stretch>
            <a:fillRect/>
          </a:stretch>
        </p:blipFill>
        <p:spPr>
          <a:xfrm>
            <a:off x="9550400" y="3022600"/>
            <a:ext cx="2438400" cy="3158067"/>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AE13BE68-80DD-D01D-50F1-7921AE45DC3C}"/>
              </a:ext>
            </a:extLst>
          </p:cNvPr>
          <p:cNvSpPr txBox="1"/>
          <p:nvPr/>
        </p:nvSpPr>
        <p:spPr>
          <a:xfrm>
            <a:off x="575387" y="6250532"/>
            <a:ext cx="373226" cy="369332"/>
          </a:xfrm>
          <a:prstGeom prst="rect">
            <a:avLst/>
          </a:prstGeom>
          <a:noFill/>
        </p:spPr>
        <p:txBody>
          <a:bodyPr wrap="square" rtlCol="0">
            <a:spAutoFit/>
          </a:bodyPr>
          <a:lstStyle/>
          <a:p>
            <a:pPr algn="ctr"/>
            <a:r>
              <a:rPr lang="en-CA" dirty="0"/>
              <a:t>8</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0" name="Rectangle: Top Corners Rounded 6309">
            <a:extLst>
              <a:ext uri="{FF2B5EF4-FFF2-40B4-BE49-F238E27FC236}">
                <a16:creationId xmlns:a16="http://schemas.microsoft.com/office/drawing/2014/main" id="{1C9571C8-07F3-D426-9E3E-97ED9D3FB17C}"/>
              </a:ext>
            </a:extLst>
          </p:cNvPr>
          <p:cNvSpPr/>
          <p:nvPr/>
        </p:nvSpPr>
        <p:spPr>
          <a:xfrm flipV="1">
            <a:off x="2554818" y="3306234"/>
            <a:ext cx="1403349" cy="2669117"/>
          </a:xfrm>
          <a:prstGeom prst="round2SameRect">
            <a:avLst>
              <a:gd name="adj1" fmla="val 3353"/>
              <a:gd name="adj2" fmla="val 0"/>
            </a:avLst>
          </a:prstGeom>
          <a:solidFill>
            <a:srgbClr val="587C56">
              <a:alpha val="25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algn="ctr" defTabSz="914377">
              <a:defRPr/>
            </a:pPr>
            <a:endParaRPr lang="en-CA" sz="1000" dirty="0">
              <a:solidFill>
                <a:prstClr val="white"/>
              </a:solidFill>
              <a:latin typeface="Calibri" panose="020F0502020204030204" pitchFamily="34" charset="0"/>
              <a:cs typeface="Calibri" panose="020F0502020204030204" pitchFamily="34" charset="0"/>
            </a:endParaRPr>
          </a:p>
        </p:txBody>
      </p:sp>
      <p:sp>
        <p:nvSpPr>
          <p:cNvPr id="6285" name="Rectangle: Top Corners Rounded 6284">
            <a:extLst>
              <a:ext uri="{FF2B5EF4-FFF2-40B4-BE49-F238E27FC236}">
                <a16:creationId xmlns:a16="http://schemas.microsoft.com/office/drawing/2014/main" id="{64E86485-702D-A3C4-3501-B743F11F4FB3}"/>
              </a:ext>
            </a:extLst>
          </p:cNvPr>
          <p:cNvSpPr/>
          <p:nvPr/>
        </p:nvSpPr>
        <p:spPr>
          <a:xfrm flipV="1">
            <a:off x="1018118" y="3306234"/>
            <a:ext cx="1403349" cy="2669117"/>
          </a:xfrm>
          <a:prstGeom prst="round2SameRect">
            <a:avLst>
              <a:gd name="adj1" fmla="val 3353"/>
              <a:gd name="adj2" fmla="val 0"/>
            </a:avLst>
          </a:prstGeom>
          <a:solidFill>
            <a:srgbClr val="D8983E">
              <a:alpha val="25000"/>
            </a:srgbClr>
          </a:solidFill>
          <a:ln w="38100">
            <a:solidFill>
              <a:srgbClr val="56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algn="ctr" defTabSz="914377">
              <a:defRPr/>
            </a:pPr>
            <a:endParaRPr lang="en-CA" sz="1000" dirty="0">
              <a:solidFill>
                <a:prstClr val="white"/>
              </a:solidFill>
              <a:latin typeface="Calibri" panose="020F0502020204030204" pitchFamily="34" charset="0"/>
              <a:cs typeface="Calibri" panose="020F0502020204030204" pitchFamily="34" charset="0"/>
            </a:endParaRPr>
          </a:p>
        </p:txBody>
      </p:sp>
      <p:sp>
        <p:nvSpPr>
          <p:cNvPr id="6312" name="Rectangle: Top Corners Rounded 6311">
            <a:extLst>
              <a:ext uri="{FF2B5EF4-FFF2-40B4-BE49-F238E27FC236}">
                <a16:creationId xmlns:a16="http://schemas.microsoft.com/office/drawing/2014/main" id="{D83FC6DE-7BB4-FA03-4E9E-A19C6A7C2FDF}"/>
              </a:ext>
            </a:extLst>
          </p:cNvPr>
          <p:cNvSpPr/>
          <p:nvPr/>
        </p:nvSpPr>
        <p:spPr>
          <a:xfrm flipV="1">
            <a:off x="4097867" y="3306233"/>
            <a:ext cx="1403351" cy="2667000"/>
          </a:xfrm>
          <a:prstGeom prst="round2SameRect">
            <a:avLst>
              <a:gd name="adj1" fmla="val 3353"/>
              <a:gd name="adj2" fmla="val 0"/>
            </a:avLst>
          </a:prstGeom>
          <a:solidFill>
            <a:srgbClr val="BFB094">
              <a:alpha val="25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algn="ctr" defTabSz="914377">
              <a:defRPr/>
            </a:pPr>
            <a:endParaRPr lang="en-CA" sz="1000" dirty="0">
              <a:solidFill>
                <a:prstClr val="white"/>
              </a:solidFill>
              <a:latin typeface="Calibri" panose="020F0502020204030204" pitchFamily="34" charset="0"/>
              <a:cs typeface="Calibri" panose="020F0502020204030204" pitchFamily="34" charset="0"/>
            </a:endParaRPr>
          </a:p>
        </p:txBody>
      </p:sp>
      <p:sp>
        <p:nvSpPr>
          <p:cNvPr id="6314" name="Rectangle: Top Corners Rounded 6313">
            <a:extLst>
              <a:ext uri="{FF2B5EF4-FFF2-40B4-BE49-F238E27FC236}">
                <a16:creationId xmlns:a16="http://schemas.microsoft.com/office/drawing/2014/main" id="{9D9D1611-4738-B8D2-F04F-AA42F1505CBB}"/>
              </a:ext>
            </a:extLst>
          </p:cNvPr>
          <p:cNvSpPr/>
          <p:nvPr/>
        </p:nvSpPr>
        <p:spPr>
          <a:xfrm flipV="1">
            <a:off x="5975351" y="3306233"/>
            <a:ext cx="1403349" cy="2667000"/>
          </a:xfrm>
          <a:prstGeom prst="round2SameRect">
            <a:avLst>
              <a:gd name="adj1" fmla="val 3353"/>
              <a:gd name="adj2" fmla="val 0"/>
            </a:avLst>
          </a:prstGeom>
          <a:solidFill>
            <a:srgbClr val="994137">
              <a:alpha val="25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algn="ctr" defTabSz="914377">
              <a:defRPr/>
            </a:pPr>
            <a:endParaRPr lang="en-CA" sz="1000" dirty="0">
              <a:solidFill>
                <a:prstClr val="white"/>
              </a:solidFill>
              <a:latin typeface="Calibri" panose="020F0502020204030204" pitchFamily="34" charset="0"/>
              <a:cs typeface="Calibri" panose="020F0502020204030204" pitchFamily="34" charset="0"/>
            </a:endParaRPr>
          </a:p>
        </p:txBody>
      </p:sp>
      <p:sp>
        <p:nvSpPr>
          <p:cNvPr id="6316" name="Rectangle: Top Corners Rounded 6315">
            <a:extLst>
              <a:ext uri="{FF2B5EF4-FFF2-40B4-BE49-F238E27FC236}">
                <a16:creationId xmlns:a16="http://schemas.microsoft.com/office/drawing/2014/main" id="{DE5DD8A7-8635-B273-B994-2C8B487D1C91}"/>
              </a:ext>
            </a:extLst>
          </p:cNvPr>
          <p:cNvSpPr/>
          <p:nvPr/>
        </p:nvSpPr>
        <p:spPr>
          <a:xfrm flipV="1">
            <a:off x="7535333" y="3306233"/>
            <a:ext cx="1405467" cy="2667000"/>
          </a:xfrm>
          <a:prstGeom prst="round2SameRect">
            <a:avLst>
              <a:gd name="adj1" fmla="val 3353"/>
              <a:gd name="adj2" fmla="val 0"/>
            </a:avLst>
          </a:prstGeom>
          <a:solidFill>
            <a:srgbClr val="808AC5">
              <a:alpha val="25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algn="ctr" defTabSz="914377">
              <a:defRPr/>
            </a:pPr>
            <a:endParaRPr lang="en-CA" sz="1000" dirty="0">
              <a:solidFill>
                <a:prstClr val="white"/>
              </a:solidFill>
              <a:latin typeface="Calibri" panose="020F0502020204030204" pitchFamily="34" charset="0"/>
              <a:cs typeface="Calibri" panose="020F0502020204030204" pitchFamily="34" charset="0"/>
            </a:endParaRPr>
          </a:p>
        </p:txBody>
      </p:sp>
      <p:sp>
        <p:nvSpPr>
          <p:cNvPr id="6318" name="Rectangle: Top Corners Rounded 6317">
            <a:extLst>
              <a:ext uri="{FF2B5EF4-FFF2-40B4-BE49-F238E27FC236}">
                <a16:creationId xmlns:a16="http://schemas.microsoft.com/office/drawing/2014/main" id="{F6DDB8B9-6EFF-BE91-D921-8ECE0C9E4F21}"/>
              </a:ext>
            </a:extLst>
          </p:cNvPr>
          <p:cNvSpPr/>
          <p:nvPr/>
        </p:nvSpPr>
        <p:spPr>
          <a:xfrm flipV="1">
            <a:off x="9112251" y="3306233"/>
            <a:ext cx="1403349" cy="2667000"/>
          </a:xfrm>
          <a:prstGeom prst="round2SameRect">
            <a:avLst>
              <a:gd name="adj1" fmla="val 3353"/>
              <a:gd name="adj2" fmla="val 0"/>
            </a:avLst>
          </a:prstGeom>
          <a:solidFill>
            <a:srgbClr val="C55D08">
              <a:alpha val="25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algn="ctr" defTabSz="914377">
              <a:defRPr/>
            </a:pPr>
            <a:endParaRPr lang="en-CA" sz="1000" dirty="0">
              <a:solidFill>
                <a:prstClr val="white"/>
              </a:solidFill>
              <a:latin typeface="Calibri" panose="020F0502020204030204" pitchFamily="34" charset="0"/>
              <a:cs typeface="Calibri" panose="020F0502020204030204" pitchFamily="34" charset="0"/>
            </a:endParaRPr>
          </a:p>
        </p:txBody>
      </p:sp>
      <p:sp>
        <p:nvSpPr>
          <p:cNvPr id="19" name="Rounded Rectangle 7">
            <a:extLst>
              <a:ext uri="{FF2B5EF4-FFF2-40B4-BE49-F238E27FC236}">
                <a16:creationId xmlns:a16="http://schemas.microsoft.com/office/drawing/2014/main" id="{D3D7C0B1-7E19-0290-78C3-4DBB49EC99B5}"/>
              </a:ext>
            </a:extLst>
          </p:cNvPr>
          <p:cNvSpPr/>
          <p:nvPr/>
        </p:nvSpPr>
        <p:spPr>
          <a:xfrm>
            <a:off x="6060018" y="5029201"/>
            <a:ext cx="1223433" cy="539751"/>
          </a:xfrm>
          <a:prstGeom prst="roundRect">
            <a:avLst/>
          </a:prstGeom>
          <a:solidFill>
            <a:srgbClr val="994137"/>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Procurement</a:t>
            </a:r>
            <a:br>
              <a:rPr lang="en-CA" sz="1000" b="1" dirty="0">
                <a:solidFill>
                  <a:prstClr val="white"/>
                </a:solidFill>
                <a:latin typeface="Calibri" panose="020F0502020204030204" pitchFamily="34" charset="0"/>
                <a:cs typeface="Calibri" panose="020F0502020204030204" pitchFamily="34" charset="0"/>
              </a:rPr>
            </a:br>
            <a:r>
              <a:rPr lang="en-CA" sz="1000" b="1" dirty="0">
                <a:solidFill>
                  <a:prstClr val="white"/>
                </a:solidFill>
                <a:latin typeface="Calibri" panose="020F0502020204030204" pitchFamily="34" charset="0"/>
                <a:cs typeface="Calibri" panose="020F0502020204030204" pitchFamily="34" charset="0"/>
              </a:rPr>
              <a:t>Strategy</a:t>
            </a:r>
          </a:p>
        </p:txBody>
      </p:sp>
      <p:sp>
        <p:nvSpPr>
          <p:cNvPr id="20" name="Rounded Rectangle 8">
            <a:extLst>
              <a:ext uri="{FF2B5EF4-FFF2-40B4-BE49-F238E27FC236}">
                <a16:creationId xmlns:a16="http://schemas.microsoft.com/office/drawing/2014/main" id="{D07AEE4D-B933-E5ED-5B4F-C84E03920DFF}"/>
              </a:ext>
            </a:extLst>
          </p:cNvPr>
          <p:cNvSpPr/>
          <p:nvPr/>
        </p:nvSpPr>
        <p:spPr>
          <a:xfrm>
            <a:off x="9203268" y="5029201"/>
            <a:ext cx="1223433" cy="539751"/>
          </a:xfrm>
          <a:prstGeom prst="roundRect">
            <a:avLst/>
          </a:prstGeom>
          <a:solidFill>
            <a:srgbClr val="C55D08"/>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Solicitation</a:t>
            </a:r>
            <a:br>
              <a:rPr lang="en-CA" sz="1000" b="1" dirty="0">
                <a:solidFill>
                  <a:prstClr val="white"/>
                </a:solidFill>
                <a:latin typeface="Calibri" panose="020F0502020204030204" pitchFamily="34" charset="0"/>
                <a:cs typeface="Calibri" panose="020F0502020204030204" pitchFamily="34" charset="0"/>
              </a:rPr>
            </a:br>
            <a:r>
              <a:rPr lang="en-CA" sz="1000" b="1" dirty="0">
                <a:solidFill>
                  <a:prstClr val="white"/>
                </a:solidFill>
                <a:latin typeface="Calibri" panose="020F0502020204030204" pitchFamily="34" charset="0"/>
                <a:cs typeface="Calibri" panose="020F0502020204030204" pitchFamily="34" charset="0"/>
              </a:rPr>
              <a:t>Approach (RFP)</a:t>
            </a:r>
          </a:p>
        </p:txBody>
      </p:sp>
      <p:sp>
        <p:nvSpPr>
          <p:cNvPr id="50" name="Rounded Rectangle 8">
            <a:extLst>
              <a:ext uri="{FF2B5EF4-FFF2-40B4-BE49-F238E27FC236}">
                <a16:creationId xmlns:a16="http://schemas.microsoft.com/office/drawing/2014/main" id="{52248076-139C-C8C1-EDDA-157F4D1B4DB3}"/>
              </a:ext>
            </a:extLst>
          </p:cNvPr>
          <p:cNvSpPr/>
          <p:nvPr/>
        </p:nvSpPr>
        <p:spPr>
          <a:xfrm>
            <a:off x="7628468" y="5029200"/>
            <a:ext cx="1223433" cy="577851"/>
          </a:xfrm>
          <a:prstGeom prst="roundRect">
            <a:avLst/>
          </a:prstGeom>
          <a:solidFill>
            <a:srgbClr val="808AC5"/>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Refinement of Scope</a:t>
            </a:r>
          </a:p>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Pricing Approach</a:t>
            </a:r>
          </a:p>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PMF Structure </a:t>
            </a:r>
          </a:p>
        </p:txBody>
      </p:sp>
      <p:sp>
        <p:nvSpPr>
          <p:cNvPr id="7" name="Rounded Rectangle 7">
            <a:extLst>
              <a:ext uri="{FF2B5EF4-FFF2-40B4-BE49-F238E27FC236}">
                <a16:creationId xmlns:a16="http://schemas.microsoft.com/office/drawing/2014/main" id="{8BADEEB2-8ED0-193C-C570-82AE40E92FBA}"/>
              </a:ext>
            </a:extLst>
          </p:cNvPr>
          <p:cNvSpPr/>
          <p:nvPr/>
        </p:nvSpPr>
        <p:spPr>
          <a:xfrm>
            <a:off x="6060018" y="4233334"/>
            <a:ext cx="1223433" cy="539751"/>
          </a:xfrm>
          <a:prstGeom prst="roundRect">
            <a:avLst/>
          </a:prstGeom>
          <a:solidFill>
            <a:srgbClr val="994137"/>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Sustainment</a:t>
            </a:r>
            <a:br>
              <a:rPr lang="en-CA" sz="1000" b="1" dirty="0">
                <a:solidFill>
                  <a:prstClr val="white"/>
                </a:solidFill>
                <a:latin typeface="Calibri" panose="020F0502020204030204" pitchFamily="34" charset="0"/>
                <a:cs typeface="Calibri" panose="020F0502020204030204" pitchFamily="34" charset="0"/>
              </a:rPr>
            </a:br>
            <a:r>
              <a:rPr lang="en-CA" sz="1000" b="1" dirty="0">
                <a:solidFill>
                  <a:prstClr val="white"/>
                </a:solidFill>
                <a:latin typeface="Calibri" panose="020F0502020204030204" pitchFamily="34" charset="0"/>
                <a:cs typeface="Calibri" panose="020F0502020204030204" pitchFamily="34" charset="0"/>
              </a:rPr>
              <a:t>Strategy</a:t>
            </a:r>
          </a:p>
        </p:txBody>
      </p:sp>
      <p:pic>
        <p:nvPicPr>
          <p:cNvPr id="2" name="Picture 1">
            <a:extLst>
              <a:ext uri="{FF2B5EF4-FFF2-40B4-BE49-F238E27FC236}">
                <a16:creationId xmlns:a16="http://schemas.microsoft.com/office/drawing/2014/main" id="{1D91C0FC-B572-5632-5AE1-65BBAED2873E}"/>
              </a:ext>
            </a:extLst>
          </p:cNvPr>
          <p:cNvPicPr>
            <a:picLocks noChangeAspect="1"/>
          </p:cNvPicPr>
          <p:nvPr/>
        </p:nvPicPr>
        <p:blipFill rotWithShape="1">
          <a:blip r:embed="rId3"/>
          <a:srcRect l="4693" t="6011" r="2695" b="3320"/>
          <a:stretch/>
        </p:blipFill>
        <p:spPr>
          <a:xfrm>
            <a:off x="4052667" y="2485046"/>
            <a:ext cx="1478772" cy="1470919"/>
          </a:xfrm>
          <a:prstGeom prst="flowChartConnector">
            <a:avLst/>
          </a:prstGeom>
        </p:spPr>
      </p:pic>
      <p:sp>
        <p:nvSpPr>
          <p:cNvPr id="28685" name="TextBox 2">
            <a:extLst>
              <a:ext uri="{FF2B5EF4-FFF2-40B4-BE49-F238E27FC236}">
                <a16:creationId xmlns:a16="http://schemas.microsoft.com/office/drawing/2014/main" id="{08E9104F-0412-AA81-567B-14FD5224C51A}"/>
              </a:ext>
            </a:extLst>
          </p:cNvPr>
          <p:cNvSpPr txBox="1">
            <a:spLocks noChangeArrowheads="1"/>
          </p:cNvSpPr>
          <p:nvPr/>
        </p:nvSpPr>
        <p:spPr bwMode="auto">
          <a:xfrm>
            <a:off x="4002617" y="2144185"/>
            <a:ext cx="1547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77"/>
            <a:r>
              <a:rPr lang="en-CA" altLang="en-US" sz="1600" b="1">
                <a:solidFill>
                  <a:srgbClr val="000000"/>
                </a:solidFill>
                <a:cs typeface="Calibri" panose="020F0502020204030204" pitchFamily="34" charset="0"/>
              </a:rPr>
              <a:t>Gap Analysis</a:t>
            </a:r>
          </a:p>
        </p:txBody>
      </p:sp>
      <p:pic>
        <p:nvPicPr>
          <p:cNvPr id="6" name="Picture 5">
            <a:extLst>
              <a:ext uri="{FF2B5EF4-FFF2-40B4-BE49-F238E27FC236}">
                <a16:creationId xmlns:a16="http://schemas.microsoft.com/office/drawing/2014/main" id="{CD55153A-5B5B-805B-142F-65F28F253818}"/>
              </a:ext>
            </a:extLst>
          </p:cNvPr>
          <p:cNvPicPr>
            <a:picLocks noChangeAspect="1"/>
          </p:cNvPicPr>
          <p:nvPr/>
        </p:nvPicPr>
        <p:blipFill rotWithShape="1">
          <a:blip r:embed="rId4"/>
          <a:srcRect l="4326" t="5330" r="6005" b="4928"/>
          <a:stretch/>
        </p:blipFill>
        <p:spPr>
          <a:xfrm>
            <a:off x="5948934" y="2485046"/>
            <a:ext cx="1473447" cy="1474455"/>
          </a:xfrm>
          <a:prstGeom prst="flowChartConnector">
            <a:avLst/>
          </a:prstGeom>
        </p:spPr>
      </p:pic>
      <p:sp>
        <p:nvSpPr>
          <p:cNvPr id="28687" name="TextBox 11">
            <a:extLst>
              <a:ext uri="{FF2B5EF4-FFF2-40B4-BE49-F238E27FC236}">
                <a16:creationId xmlns:a16="http://schemas.microsoft.com/office/drawing/2014/main" id="{412C42B1-4E68-3D25-E22B-1EAC9C5F8317}"/>
              </a:ext>
            </a:extLst>
          </p:cNvPr>
          <p:cNvSpPr txBox="1">
            <a:spLocks noChangeArrowheads="1"/>
          </p:cNvSpPr>
          <p:nvPr/>
        </p:nvSpPr>
        <p:spPr bwMode="auto">
          <a:xfrm>
            <a:off x="5983818" y="2133600"/>
            <a:ext cx="13885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77"/>
            <a:r>
              <a:rPr lang="en-CA" altLang="en-US" sz="1600" b="1">
                <a:solidFill>
                  <a:srgbClr val="000000"/>
                </a:solidFill>
                <a:cs typeface="Calibri" panose="020F0502020204030204" pitchFamily="34" charset="0"/>
              </a:rPr>
              <a:t>Strategy</a:t>
            </a:r>
          </a:p>
        </p:txBody>
      </p:sp>
      <p:pic>
        <p:nvPicPr>
          <p:cNvPr id="17" name="Picture 16">
            <a:extLst>
              <a:ext uri="{FF2B5EF4-FFF2-40B4-BE49-F238E27FC236}">
                <a16:creationId xmlns:a16="http://schemas.microsoft.com/office/drawing/2014/main" id="{BBD68992-ABC3-F74D-4564-D86053F67134}"/>
              </a:ext>
            </a:extLst>
          </p:cNvPr>
          <p:cNvPicPr>
            <a:picLocks noChangeAspect="1"/>
          </p:cNvPicPr>
          <p:nvPr/>
        </p:nvPicPr>
        <p:blipFill rotWithShape="1">
          <a:blip r:embed="rId5"/>
          <a:srcRect b="488"/>
          <a:stretch/>
        </p:blipFill>
        <p:spPr>
          <a:xfrm>
            <a:off x="983432" y="2490623"/>
            <a:ext cx="1473872" cy="1420084"/>
          </a:xfrm>
          <a:prstGeom prst="flowChartConnector">
            <a:avLst/>
          </a:prstGeom>
        </p:spPr>
      </p:pic>
      <p:sp>
        <p:nvSpPr>
          <p:cNvPr id="28689" name="TextBox 21">
            <a:extLst>
              <a:ext uri="{FF2B5EF4-FFF2-40B4-BE49-F238E27FC236}">
                <a16:creationId xmlns:a16="http://schemas.microsoft.com/office/drawing/2014/main" id="{CA2389E5-C2DA-49EA-D41D-EFE0567BD447}"/>
              </a:ext>
            </a:extLst>
          </p:cNvPr>
          <p:cNvSpPr txBox="1">
            <a:spLocks noChangeArrowheads="1"/>
          </p:cNvSpPr>
          <p:nvPr/>
        </p:nvSpPr>
        <p:spPr bwMode="auto">
          <a:xfrm>
            <a:off x="1077385" y="2137834"/>
            <a:ext cx="12382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77"/>
            <a:r>
              <a:rPr lang="en-CA" altLang="en-US" sz="1600" b="1">
                <a:solidFill>
                  <a:srgbClr val="000000"/>
                </a:solidFill>
                <a:cs typeface="Calibri" panose="020F0502020204030204" pitchFamily="34" charset="0"/>
              </a:rPr>
              <a:t>Initiation</a:t>
            </a:r>
          </a:p>
        </p:txBody>
      </p:sp>
      <p:pic>
        <p:nvPicPr>
          <p:cNvPr id="15" name="Picture 14">
            <a:extLst>
              <a:ext uri="{FF2B5EF4-FFF2-40B4-BE49-F238E27FC236}">
                <a16:creationId xmlns:a16="http://schemas.microsoft.com/office/drawing/2014/main" id="{6FF2D362-49F3-89CA-1F6B-0183CE012C55}"/>
              </a:ext>
            </a:extLst>
          </p:cNvPr>
          <p:cNvPicPr>
            <a:picLocks noChangeAspect="1"/>
          </p:cNvPicPr>
          <p:nvPr/>
        </p:nvPicPr>
        <p:blipFill rotWithShape="1">
          <a:blip r:embed="rId6"/>
          <a:srcRect l="3238" t="5444" r="5830" b="2854"/>
          <a:stretch/>
        </p:blipFill>
        <p:spPr>
          <a:xfrm>
            <a:off x="7500158" y="2482395"/>
            <a:ext cx="1473447" cy="1474453"/>
          </a:xfrm>
          <a:prstGeom prst="flowChartConnector">
            <a:avLst/>
          </a:prstGeom>
        </p:spPr>
      </p:pic>
      <p:sp>
        <p:nvSpPr>
          <p:cNvPr id="28691" name="TextBox 25">
            <a:extLst>
              <a:ext uri="{FF2B5EF4-FFF2-40B4-BE49-F238E27FC236}">
                <a16:creationId xmlns:a16="http://schemas.microsoft.com/office/drawing/2014/main" id="{AF48BF21-F4A4-C691-569D-C176130B2CCC}"/>
              </a:ext>
            </a:extLst>
          </p:cNvPr>
          <p:cNvSpPr txBox="1">
            <a:spLocks noChangeArrowheads="1"/>
          </p:cNvSpPr>
          <p:nvPr/>
        </p:nvSpPr>
        <p:spPr bwMode="auto">
          <a:xfrm>
            <a:off x="7410451" y="2130425"/>
            <a:ext cx="15959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77"/>
            <a:r>
              <a:rPr lang="en-CA" altLang="en-US" sz="1600" b="1" dirty="0">
                <a:solidFill>
                  <a:srgbClr val="000000"/>
                </a:solidFill>
                <a:cs typeface="Calibri" panose="020F0502020204030204" pitchFamily="34" charset="0"/>
              </a:rPr>
              <a:t>Framework</a:t>
            </a:r>
          </a:p>
        </p:txBody>
      </p:sp>
      <p:sp>
        <p:nvSpPr>
          <p:cNvPr id="28692" name="TextBox 22">
            <a:extLst>
              <a:ext uri="{FF2B5EF4-FFF2-40B4-BE49-F238E27FC236}">
                <a16:creationId xmlns:a16="http://schemas.microsoft.com/office/drawing/2014/main" id="{13BF581E-5AC3-4F02-CAAB-6F40472E56FD}"/>
              </a:ext>
            </a:extLst>
          </p:cNvPr>
          <p:cNvSpPr txBox="1">
            <a:spLocks noChangeArrowheads="1"/>
          </p:cNvSpPr>
          <p:nvPr/>
        </p:nvSpPr>
        <p:spPr bwMode="auto">
          <a:xfrm>
            <a:off x="2468034" y="2137834"/>
            <a:ext cx="15451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77"/>
            <a:r>
              <a:rPr lang="en-CA" altLang="en-US" sz="1600" b="1">
                <a:solidFill>
                  <a:srgbClr val="000000"/>
                </a:solidFill>
                <a:cs typeface="Calibri" panose="020F0502020204030204" pitchFamily="34" charset="0"/>
              </a:rPr>
              <a:t>Requirements</a:t>
            </a:r>
          </a:p>
        </p:txBody>
      </p:sp>
      <p:pic>
        <p:nvPicPr>
          <p:cNvPr id="27" name="Picture 26">
            <a:extLst>
              <a:ext uri="{FF2B5EF4-FFF2-40B4-BE49-F238E27FC236}">
                <a16:creationId xmlns:a16="http://schemas.microsoft.com/office/drawing/2014/main" id="{F7C0C1F1-20DA-FBAE-D4FD-0596D9C9B90E}"/>
              </a:ext>
            </a:extLst>
          </p:cNvPr>
          <p:cNvPicPr>
            <a:picLocks noChangeAspect="1"/>
          </p:cNvPicPr>
          <p:nvPr/>
        </p:nvPicPr>
        <p:blipFill rotWithShape="1">
          <a:blip r:embed="rId7"/>
          <a:srcRect l="2111" t="4820" r="2582" b="5437"/>
          <a:stretch/>
        </p:blipFill>
        <p:spPr>
          <a:xfrm>
            <a:off x="2519215" y="2524689"/>
            <a:ext cx="1471909" cy="1431275"/>
          </a:xfrm>
          <a:prstGeom prst="flowChartConnector">
            <a:avLst/>
          </a:prstGeom>
        </p:spPr>
      </p:pic>
      <p:sp>
        <p:nvSpPr>
          <p:cNvPr id="40" name="Rounded Rectangle 15">
            <a:extLst>
              <a:ext uri="{FF2B5EF4-FFF2-40B4-BE49-F238E27FC236}">
                <a16:creationId xmlns:a16="http://schemas.microsoft.com/office/drawing/2014/main" id="{F13139B9-D564-992C-3CF1-C474029E2637}"/>
              </a:ext>
            </a:extLst>
          </p:cNvPr>
          <p:cNvSpPr/>
          <p:nvPr/>
        </p:nvSpPr>
        <p:spPr>
          <a:xfrm>
            <a:off x="1115485" y="4233333"/>
            <a:ext cx="1223433" cy="541867"/>
          </a:xfrm>
          <a:prstGeom prst="roundRect">
            <a:avLst/>
          </a:prstGeom>
          <a:solidFill>
            <a:srgbClr val="D8983E"/>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SBCA Project Plan</a:t>
            </a:r>
          </a:p>
        </p:txBody>
      </p:sp>
      <p:sp>
        <p:nvSpPr>
          <p:cNvPr id="28695" name="TextBox 24">
            <a:extLst>
              <a:ext uri="{FF2B5EF4-FFF2-40B4-BE49-F238E27FC236}">
                <a16:creationId xmlns:a16="http://schemas.microsoft.com/office/drawing/2014/main" id="{6E031B40-3EA6-86FC-5895-D8B133B2738A}"/>
              </a:ext>
            </a:extLst>
          </p:cNvPr>
          <p:cNvSpPr txBox="1">
            <a:spLocks noChangeArrowheads="1"/>
          </p:cNvSpPr>
          <p:nvPr/>
        </p:nvSpPr>
        <p:spPr bwMode="auto">
          <a:xfrm>
            <a:off x="9084733" y="2130425"/>
            <a:ext cx="1430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77"/>
            <a:r>
              <a:rPr lang="en-CA" altLang="en-US" sz="1600" b="1" dirty="0">
                <a:solidFill>
                  <a:srgbClr val="000000"/>
                </a:solidFill>
                <a:cs typeface="Calibri" panose="020F0502020204030204" pitchFamily="34" charset="0"/>
              </a:rPr>
              <a:t>Details</a:t>
            </a:r>
          </a:p>
        </p:txBody>
      </p:sp>
      <p:pic>
        <p:nvPicPr>
          <p:cNvPr id="6286" name="Picture 6285">
            <a:extLst>
              <a:ext uri="{FF2B5EF4-FFF2-40B4-BE49-F238E27FC236}">
                <a16:creationId xmlns:a16="http://schemas.microsoft.com/office/drawing/2014/main" id="{AD5FE017-C381-3CD0-6028-FD263EAA6C33}"/>
              </a:ext>
            </a:extLst>
          </p:cNvPr>
          <p:cNvPicPr>
            <a:picLocks noChangeAspect="1"/>
          </p:cNvPicPr>
          <p:nvPr/>
        </p:nvPicPr>
        <p:blipFill rotWithShape="1">
          <a:blip r:embed="rId8"/>
          <a:srcRect l="82852" t="34631" r="1780" b="8361"/>
          <a:stretch/>
        </p:blipFill>
        <p:spPr>
          <a:xfrm>
            <a:off x="9084333" y="2482396"/>
            <a:ext cx="1481271" cy="1428313"/>
          </a:xfrm>
          <a:prstGeom prst="flowChartConnector">
            <a:avLst/>
          </a:prstGeom>
        </p:spPr>
      </p:pic>
      <p:sp>
        <p:nvSpPr>
          <p:cNvPr id="14" name="Rounded Rectangle 13">
            <a:extLst>
              <a:ext uri="{FF2B5EF4-FFF2-40B4-BE49-F238E27FC236}">
                <a16:creationId xmlns:a16="http://schemas.microsoft.com/office/drawing/2014/main" id="{744E0437-DEED-591F-0D2D-BF039402909B}"/>
              </a:ext>
            </a:extLst>
          </p:cNvPr>
          <p:cNvSpPr/>
          <p:nvPr/>
        </p:nvSpPr>
        <p:spPr>
          <a:xfrm>
            <a:off x="4191001" y="4233334"/>
            <a:ext cx="1223433" cy="539751"/>
          </a:xfrm>
          <a:prstGeom prst="roundRect">
            <a:avLst/>
          </a:prstGeom>
          <a:solidFill>
            <a:srgbClr val="C0AF95"/>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Gaps Analysis &amp;</a:t>
            </a:r>
            <a:br>
              <a:rPr lang="en-CA" sz="1000" b="1" dirty="0">
                <a:solidFill>
                  <a:prstClr val="white"/>
                </a:solidFill>
                <a:latin typeface="Calibri" panose="020F0502020204030204" pitchFamily="34" charset="0"/>
                <a:cs typeface="Calibri" panose="020F0502020204030204" pitchFamily="34" charset="0"/>
              </a:rPr>
            </a:br>
            <a:r>
              <a:rPr lang="en-CA" sz="1000" b="1" dirty="0">
                <a:solidFill>
                  <a:prstClr val="white"/>
                </a:solidFill>
                <a:latin typeface="Calibri" panose="020F0502020204030204" pitchFamily="34" charset="0"/>
                <a:cs typeface="Calibri" panose="020F0502020204030204" pitchFamily="34" charset="0"/>
              </a:rPr>
              <a:t>Risk Assessment</a:t>
            </a:r>
          </a:p>
        </p:txBody>
      </p:sp>
      <p:sp>
        <p:nvSpPr>
          <p:cNvPr id="56" name="Rounded Rectangle 13">
            <a:extLst>
              <a:ext uri="{FF2B5EF4-FFF2-40B4-BE49-F238E27FC236}">
                <a16:creationId xmlns:a16="http://schemas.microsoft.com/office/drawing/2014/main" id="{1DB017CE-A97D-B7B0-0BC9-DF213312CC06}"/>
              </a:ext>
            </a:extLst>
          </p:cNvPr>
          <p:cNvSpPr/>
          <p:nvPr/>
        </p:nvSpPr>
        <p:spPr>
          <a:xfrm>
            <a:off x="4195234" y="5037667"/>
            <a:ext cx="1223433" cy="539751"/>
          </a:xfrm>
          <a:prstGeom prst="roundRect">
            <a:avLst/>
          </a:prstGeom>
          <a:solidFill>
            <a:srgbClr val="C0AF95"/>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Inter. Dept. Co-op</a:t>
            </a:r>
          </a:p>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Economic Leverage</a:t>
            </a:r>
          </a:p>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Industry Engagement</a:t>
            </a:r>
          </a:p>
        </p:txBody>
      </p:sp>
      <p:grpSp>
        <p:nvGrpSpPr>
          <p:cNvPr id="28699" name="Group 74">
            <a:extLst>
              <a:ext uri="{FF2B5EF4-FFF2-40B4-BE49-F238E27FC236}">
                <a16:creationId xmlns:a16="http://schemas.microsoft.com/office/drawing/2014/main" id="{15871102-A2DA-14BD-B283-8D3237487191}"/>
              </a:ext>
            </a:extLst>
          </p:cNvPr>
          <p:cNvGrpSpPr>
            <a:grpSpLocks/>
          </p:cNvGrpSpPr>
          <p:nvPr/>
        </p:nvGrpSpPr>
        <p:grpSpPr bwMode="auto">
          <a:xfrm>
            <a:off x="7073900" y="4597405"/>
            <a:ext cx="414867" cy="279400"/>
            <a:chOff x="10361811" y="6327170"/>
            <a:chExt cx="414338" cy="279400"/>
          </a:xfrm>
        </p:grpSpPr>
        <p:pic>
          <p:nvPicPr>
            <p:cNvPr id="28721" name="Picture 6" descr="Related image">
              <a:extLst>
                <a:ext uri="{FF2B5EF4-FFF2-40B4-BE49-F238E27FC236}">
                  <a16:creationId xmlns:a16="http://schemas.microsoft.com/office/drawing/2014/main" id="{EAC5DEAD-71C6-ECAE-771A-FCCEC8BE91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280" y="6327170"/>
              <a:ext cx="279401"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22" name="TextBox 2">
              <a:extLst>
                <a:ext uri="{FF2B5EF4-FFF2-40B4-BE49-F238E27FC236}">
                  <a16:creationId xmlns:a16="http://schemas.microsoft.com/office/drawing/2014/main" id="{8E7D9C85-A28F-06A8-B46B-AE952786EBDC}"/>
                </a:ext>
              </a:extLst>
            </p:cNvPr>
            <p:cNvSpPr txBox="1">
              <a:spLocks noChangeArrowheads="1"/>
            </p:cNvSpPr>
            <p:nvPr/>
          </p:nvSpPr>
          <p:spPr bwMode="auto">
            <a:xfrm>
              <a:off x="10361811" y="6351454"/>
              <a:ext cx="414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77" eaLnBrk="1" hangingPunct="1"/>
              <a:r>
                <a:rPr lang="fr-CA" altLang="en-US" sz="800" b="1">
                  <a:solidFill>
                    <a:srgbClr val="000000"/>
                  </a:solidFill>
                  <a:cs typeface="Calibri" panose="020F0502020204030204" pitchFamily="34" charset="0"/>
                </a:rPr>
                <a:t>I</a:t>
              </a:r>
              <a:r>
                <a:rPr lang="en-CA" altLang="en-US" sz="800" b="1">
                  <a:solidFill>
                    <a:srgbClr val="000000"/>
                  </a:solidFill>
                  <a:cs typeface="Calibri" panose="020F0502020204030204" pitchFamily="34" charset="0"/>
                </a:rPr>
                <a:t>HG</a:t>
              </a:r>
            </a:p>
          </p:txBody>
        </p:sp>
      </p:grpSp>
      <p:sp>
        <p:nvSpPr>
          <p:cNvPr id="41" name="Rounded Rectangle 4">
            <a:extLst>
              <a:ext uri="{FF2B5EF4-FFF2-40B4-BE49-F238E27FC236}">
                <a16:creationId xmlns:a16="http://schemas.microsoft.com/office/drawing/2014/main" id="{C0218574-FA0B-17FA-4B4B-AD045BDD6B2B}"/>
              </a:ext>
            </a:extLst>
          </p:cNvPr>
          <p:cNvSpPr/>
          <p:nvPr/>
        </p:nvSpPr>
        <p:spPr>
          <a:xfrm>
            <a:off x="2639485" y="4235451"/>
            <a:ext cx="1223433" cy="541867"/>
          </a:xfrm>
          <a:prstGeom prst="roundRect">
            <a:avLst/>
          </a:prstGeom>
          <a:solidFill>
            <a:srgbClr val="587C56"/>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CAF Requirements</a:t>
            </a:r>
          </a:p>
        </p:txBody>
      </p:sp>
      <p:sp>
        <p:nvSpPr>
          <p:cNvPr id="42" name="Rounded Rectangle 12">
            <a:extLst>
              <a:ext uri="{FF2B5EF4-FFF2-40B4-BE49-F238E27FC236}">
                <a16:creationId xmlns:a16="http://schemas.microsoft.com/office/drawing/2014/main" id="{354F726E-D1D7-AC03-2F68-356034AA43AA}"/>
              </a:ext>
            </a:extLst>
          </p:cNvPr>
          <p:cNvSpPr/>
          <p:nvPr/>
        </p:nvSpPr>
        <p:spPr>
          <a:xfrm>
            <a:off x="2641601" y="5039784"/>
            <a:ext cx="1223433" cy="539749"/>
          </a:xfrm>
          <a:prstGeom prst="roundRect">
            <a:avLst/>
          </a:prstGeom>
          <a:solidFill>
            <a:srgbClr val="587C56"/>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Sustainment Requirements</a:t>
            </a:r>
          </a:p>
        </p:txBody>
      </p:sp>
      <p:grpSp>
        <p:nvGrpSpPr>
          <p:cNvPr id="28702" name="Group 46">
            <a:extLst>
              <a:ext uri="{FF2B5EF4-FFF2-40B4-BE49-F238E27FC236}">
                <a16:creationId xmlns:a16="http://schemas.microsoft.com/office/drawing/2014/main" id="{E67CD9E7-FB8D-509F-B939-580837671497}"/>
              </a:ext>
            </a:extLst>
          </p:cNvPr>
          <p:cNvGrpSpPr>
            <a:grpSpLocks/>
          </p:cNvGrpSpPr>
          <p:nvPr/>
        </p:nvGrpSpPr>
        <p:grpSpPr bwMode="auto">
          <a:xfrm>
            <a:off x="3642784" y="4616456"/>
            <a:ext cx="414867" cy="279400"/>
            <a:chOff x="10361811" y="6327170"/>
            <a:chExt cx="414338" cy="279400"/>
          </a:xfrm>
        </p:grpSpPr>
        <p:pic>
          <p:nvPicPr>
            <p:cNvPr id="28719" name="Picture 6" descr="Related image">
              <a:extLst>
                <a:ext uri="{FF2B5EF4-FFF2-40B4-BE49-F238E27FC236}">
                  <a16:creationId xmlns:a16="http://schemas.microsoft.com/office/drawing/2014/main" id="{BA360697-F519-8881-F9F4-ECB6D2B1B2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280" y="6327170"/>
              <a:ext cx="279401"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20" name="TextBox 2">
              <a:extLst>
                <a:ext uri="{FF2B5EF4-FFF2-40B4-BE49-F238E27FC236}">
                  <a16:creationId xmlns:a16="http://schemas.microsoft.com/office/drawing/2014/main" id="{F494AA4C-EDD5-C3EB-AAE3-D7DFE80A8947}"/>
                </a:ext>
              </a:extLst>
            </p:cNvPr>
            <p:cNvSpPr txBox="1">
              <a:spLocks noChangeArrowheads="1"/>
            </p:cNvSpPr>
            <p:nvPr/>
          </p:nvSpPr>
          <p:spPr bwMode="auto">
            <a:xfrm>
              <a:off x="10361811" y="6351454"/>
              <a:ext cx="414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77" eaLnBrk="1" hangingPunct="1"/>
              <a:r>
                <a:rPr lang="fr-CA" altLang="en-US" sz="800" b="1">
                  <a:solidFill>
                    <a:srgbClr val="000000"/>
                  </a:solidFill>
                  <a:cs typeface="Calibri" panose="020F0502020204030204" pitchFamily="34" charset="0"/>
                </a:rPr>
                <a:t>I</a:t>
              </a:r>
              <a:r>
                <a:rPr lang="en-CA" altLang="en-US" sz="800" b="1">
                  <a:solidFill>
                    <a:srgbClr val="000000"/>
                  </a:solidFill>
                  <a:cs typeface="Calibri" panose="020F0502020204030204" pitchFamily="34" charset="0"/>
                </a:rPr>
                <a:t>HG</a:t>
              </a:r>
            </a:p>
          </p:txBody>
        </p:sp>
      </p:grpSp>
      <p:sp>
        <p:nvSpPr>
          <p:cNvPr id="5" name="Rounded Rectangle 8">
            <a:extLst>
              <a:ext uri="{FF2B5EF4-FFF2-40B4-BE49-F238E27FC236}">
                <a16:creationId xmlns:a16="http://schemas.microsoft.com/office/drawing/2014/main" id="{ED2D4945-6BE5-06AB-E0C6-F9D3F9AD4389}"/>
              </a:ext>
            </a:extLst>
          </p:cNvPr>
          <p:cNvSpPr/>
          <p:nvPr/>
        </p:nvSpPr>
        <p:spPr>
          <a:xfrm>
            <a:off x="7641167" y="4233333"/>
            <a:ext cx="1225551" cy="577851"/>
          </a:xfrm>
          <a:prstGeom prst="roundRect">
            <a:avLst/>
          </a:prstGeom>
          <a:solidFill>
            <a:srgbClr val="808AC5"/>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fr-CA" sz="1000" b="1" dirty="0" err="1">
                <a:solidFill>
                  <a:prstClr val="white"/>
                </a:solidFill>
                <a:latin typeface="Calibri" panose="020F0502020204030204" pitchFamily="34" charset="0"/>
                <a:cs typeface="Calibri" panose="020F0502020204030204" pitchFamily="34" charset="0"/>
              </a:rPr>
              <a:t>Roles</a:t>
            </a:r>
            <a:r>
              <a:rPr lang="fr-CA" sz="1000" b="1" dirty="0">
                <a:solidFill>
                  <a:prstClr val="white"/>
                </a:solidFill>
                <a:latin typeface="Calibri" panose="020F0502020204030204" pitchFamily="34" charset="0"/>
                <a:cs typeface="Calibri" panose="020F0502020204030204" pitchFamily="34" charset="0"/>
              </a:rPr>
              <a:t> &amp; </a:t>
            </a:r>
            <a:r>
              <a:rPr lang="fr-CA" sz="1000" b="1" dirty="0" err="1">
                <a:solidFill>
                  <a:prstClr val="white"/>
                </a:solidFill>
                <a:latin typeface="Calibri" panose="020F0502020204030204" pitchFamily="34" charset="0"/>
                <a:cs typeface="Calibri" panose="020F0502020204030204" pitchFamily="34" charset="0"/>
              </a:rPr>
              <a:t>Responsibiites</a:t>
            </a:r>
            <a:endParaRPr lang="en-CA" sz="1000" b="1" dirty="0">
              <a:solidFill>
                <a:prstClr val="white"/>
              </a:solidFill>
              <a:latin typeface="Calibri" panose="020F0502020204030204" pitchFamily="34" charset="0"/>
              <a:cs typeface="Calibri" panose="020F0502020204030204" pitchFamily="34" charset="0"/>
            </a:endParaRPr>
          </a:p>
        </p:txBody>
      </p:sp>
      <p:sp>
        <p:nvSpPr>
          <p:cNvPr id="8" name="Rounded Rectangle 8">
            <a:extLst>
              <a:ext uri="{FF2B5EF4-FFF2-40B4-BE49-F238E27FC236}">
                <a16:creationId xmlns:a16="http://schemas.microsoft.com/office/drawing/2014/main" id="{225D29E0-1581-3C2C-B915-E017795DCE61}"/>
              </a:ext>
            </a:extLst>
          </p:cNvPr>
          <p:cNvSpPr/>
          <p:nvPr/>
        </p:nvSpPr>
        <p:spPr>
          <a:xfrm>
            <a:off x="9203268" y="4282018"/>
            <a:ext cx="1223433" cy="539749"/>
          </a:xfrm>
          <a:prstGeom prst="roundRect">
            <a:avLst/>
          </a:prstGeom>
          <a:solidFill>
            <a:srgbClr val="C55D08"/>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fr-CA" sz="1000" b="1" dirty="0">
                <a:solidFill>
                  <a:prstClr val="white"/>
                </a:solidFill>
                <a:latin typeface="Calibri" panose="020F0502020204030204" pitchFamily="34" charset="0"/>
                <a:cs typeface="Calibri" panose="020F0502020204030204" pitchFamily="34" charset="0"/>
              </a:rPr>
              <a:t>Service </a:t>
            </a:r>
            <a:r>
              <a:rPr lang="fr-CA" sz="1000" b="1" dirty="0" err="1">
                <a:solidFill>
                  <a:prstClr val="white"/>
                </a:solidFill>
                <a:latin typeface="Calibri" panose="020F0502020204030204" pitchFamily="34" charset="0"/>
                <a:cs typeface="Calibri" panose="020F0502020204030204" pitchFamily="34" charset="0"/>
              </a:rPr>
              <a:t>Level</a:t>
            </a:r>
            <a:r>
              <a:rPr lang="fr-CA" sz="1000" b="1" dirty="0">
                <a:solidFill>
                  <a:prstClr val="white"/>
                </a:solidFill>
                <a:latin typeface="Calibri" panose="020F0502020204030204" pitchFamily="34" charset="0"/>
                <a:cs typeface="Calibri" panose="020F0502020204030204" pitchFamily="34" charset="0"/>
              </a:rPr>
              <a:t> Agreement</a:t>
            </a:r>
            <a:endParaRPr lang="en-CA" sz="1000" b="1" dirty="0">
              <a:solidFill>
                <a:prstClr val="white"/>
              </a:solidFill>
              <a:latin typeface="Calibri" panose="020F0502020204030204" pitchFamily="34" charset="0"/>
              <a:cs typeface="Calibri" panose="020F0502020204030204" pitchFamily="34" charset="0"/>
            </a:endParaRPr>
          </a:p>
        </p:txBody>
      </p:sp>
      <p:grpSp>
        <p:nvGrpSpPr>
          <p:cNvPr id="28705" name="Group 10">
            <a:extLst>
              <a:ext uri="{FF2B5EF4-FFF2-40B4-BE49-F238E27FC236}">
                <a16:creationId xmlns:a16="http://schemas.microsoft.com/office/drawing/2014/main" id="{B2C00614-AA80-877D-00A1-15F63DD3FA49}"/>
              </a:ext>
            </a:extLst>
          </p:cNvPr>
          <p:cNvGrpSpPr>
            <a:grpSpLocks/>
          </p:cNvGrpSpPr>
          <p:nvPr/>
        </p:nvGrpSpPr>
        <p:grpSpPr bwMode="auto">
          <a:xfrm>
            <a:off x="10198100" y="4671489"/>
            <a:ext cx="414867" cy="279400"/>
            <a:chOff x="10361811" y="6327170"/>
            <a:chExt cx="414338" cy="279400"/>
          </a:xfrm>
        </p:grpSpPr>
        <p:pic>
          <p:nvPicPr>
            <p:cNvPr id="28717" name="Picture 6" descr="Related image">
              <a:extLst>
                <a:ext uri="{FF2B5EF4-FFF2-40B4-BE49-F238E27FC236}">
                  <a16:creationId xmlns:a16="http://schemas.microsoft.com/office/drawing/2014/main" id="{5C95E41C-55B2-EAD6-0FF8-2387ABCB9B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280" y="6327170"/>
              <a:ext cx="279401"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8" name="TextBox 2">
              <a:extLst>
                <a:ext uri="{FF2B5EF4-FFF2-40B4-BE49-F238E27FC236}">
                  <a16:creationId xmlns:a16="http://schemas.microsoft.com/office/drawing/2014/main" id="{957EFC1C-79C2-7C2C-9A35-F68DB2236F41}"/>
                </a:ext>
              </a:extLst>
            </p:cNvPr>
            <p:cNvSpPr txBox="1">
              <a:spLocks noChangeArrowheads="1"/>
            </p:cNvSpPr>
            <p:nvPr/>
          </p:nvSpPr>
          <p:spPr bwMode="auto">
            <a:xfrm>
              <a:off x="10361811" y="6351454"/>
              <a:ext cx="414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77" eaLnBrk="1" hangingPunct="1"/>
              <a:r>
                <a:rPr lang="fr-CA" altLang="en-US" sz="800" b="1">
                  <a:solidFill>
                    <a:srgbClr val="000000"/>
                  </a:solidFill>
                  <a:cs typeface="Calibri" panose="020F0502020204030204" pitchFamily="34" charset="0"/>
                </a:rPr>
                <a:t>I</a:t>
              </a:r>
              <a:r>
                <a:rPr lang="en-CA" altLang="en-US" sz="800" b="1">
                  <a:solidFill>
                    <a:srgbClr val="000000"/>
                  </a:solidFill>
                  <a:cs typeface="Calibri" panose="020F0502020204030204" pitchFamily="34" charset="0"/>
                </a:rPr>
                <a:t>HG</a:t>
              </a:r>
            </a:p>
          </p:txBody>
        </p:sp>
      </p:grpSp>
      <p:sp>
        <p:nvSpPr>
          <p:cNvPr id="28706" name="Title 38">
            <a:extLst>
              <a:ext uri="{FF2B5EF4-FFF2-40B4-BE49-F238E27FC236}">
                <a16:creationId xmlns:a16="http://schemas.microsoft.com/office/drawing/2014/main" id="{4934197A-2578-B192-7F61-1F2CBCE922AB}"/>
              </a:ext>
            </a:extLst>
          </p:cNvPr>
          <p:cNvSpPr>
            <a:spLocks noGrp="1" noChangeArrowheads="1"/>
          </p:cNvSpPr>
          <p:nvPr>
            <p:ph type="title"/>
          </p:nvPr>
        </p:nvSpPr>
        <p:spPr/>
        <p:txBody>
          <a:bodyPr>
            <a:normAutofit/>
          </a:bodyPr>
          <a:lstStyle/>
          <a:p>
            <a:pPr eaLnBrk="1" hangingPunct="1"/>
            <a:r>
              <a:rPr altLang="en-US" sz="2670" dirty="0"/>
              <a:t>SBCA Process Overview</a:t>
            </a:r>
          </a:p>
        </p:txBody>
      </p:sp>
      <p:sp>
        <p:nvSpPr>
          <p:cNvPr id="10" name="TextBox 9">
            <a:extLst>
              <a:ext uri="{FF2B5EF4-FFF2-40B4-BE49-F238E27FC236}">
                <a16:creationId xmlns:a16="http://schemas.microsoft.com/office/drawing/2014/main" id="{3EDA7C2B-FA4F-16A0-1EA7-9C8050B1FE59}"/>
              </a:ext>
            </a:extLst>
          </p:cNvPr>
          <p:cNvSpPr txBox="1"/>
          <p:nvPr/>
        </p:nvSpPr>
        <p:spPr>
          <a:xfrm>
            <a:off x="4504267" y="6216651"/>
            <a:ext cx="3268780" cy="369332"/>
          </a:xfrm>
          <a:prstGeom prst="rect">
            <a:avLst/>
          </a:prstGeom>
          <a:noFill/>
        </p:spPr>
        <p:txBody>
          <a:bodyPr wrap="none">
            <a:spAutoFit/>
          </a:bodyPr>
          <a:lstStyle/>
          <a:p>
            <a:pPr defTabSz="914377">
              <a:defRPr/>
            </a:pPr>
            <a:r>
              <a:rPr lang="en-CA" dirty="0">
                <a:solidFill>
                  <a:srgbClr val="89BF49"/>
                </a:solidFill>
                <a:ea typeface="MS PGothic" panose="020B0600070205080204" pitchFamily="34" charset="-128"/>
              </a:rPr>
              <a:t>IHG = DND In-House Governance</a:t>
            </a:r>
          </a:p>
        </p:txBody>
      </p:sp>
      <p:grpSp>
        <p:nvGrpSpPr>
          <p:cNvPr id="28709" name="Group 27">
            <a:extLst>
              <a:ext uri="{FF2B5EF4-FFF2-40B4-BE49-F238E27FC236}">
                <a16:creationId xmlns:a16="http://schemas.microsoft.com/office/drawing/2014/main" id="{A450559A-D00C-F302-A462-56502ABDC8A8}"/>
              </a:ext>
            </a:extLst>
          </p:cNvPr>
          <p:cNvGrpSpPr>
            <a:grpSpLocks/>
          </p:cNvGrpSpPr>
          <p:nvPr/>
        </p:nvGrpSpPr>
        <p:grpSpPr bwMode="auto">
          <a:xfrm>
            <a:off x="4068234" y="6261105"/>
            <a:ext cx="412751" cy="279400"/>
            <a:chOff x="10361811" y="6327170"/>
            <a:chExt cx="414338" cy="279400"/>
          </a:xfrm>
        </p:grpSpPr>
        <p:pic>
          <p:nvPicPr>
            <p:cNvPr id="28715" name="Picture 6" descr="Related image">
              <a:extLst>
                <a:ext uri="{FF2B5EF4-FFF2-40B4-BE49-F238E27FC236}">
                  <a16:creationId xmlns:a16="http://schemas.microsoft.com/office/drawing/2014/main" id="{75773EB6-AFC8-0548-FCFB-03B9F6EF72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280" y="6327170"/>
              <a:ext cx="279401"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6" name="TextBox 2">
              <a:extLst>
                <a:ext uri="{FF2B5EF4-FFF2-40B4-BE49-F238E27FC236}">
                  <a16:creationId xmlns:a16="http://schemas.microsoft.com/office/drawing/2014/main" id="{91711F19-0D29-FFFB-5F6E-6EF2FE337E8E}"/>
                </a:ext>
              </a:extLst>
            </p:cNvPr>
            <p:cNvSpPr txBox="1">
              <a:spLocks noChangeArrowheads="1"/>
            </p:cNvSpPr>
            <p:nvPr/>
          </p:nvSpPr>
          <p:spPr bwMode="auto">
            <a:xfrm>
              <a:off x="10361811" y="6351454"/>
              <a:ext cx="414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77" eaLnBrk="1" hangingPunct="1"/>
              <a:r>
                <a:rPr lang="fr-CA" altLang="en-US" sz="800" b="1">
                  <a:solidFill>
                    <a:srgbClr val="000000"/>
                  </a:solidFill>
                  <a:cs typeface="Calibri" panose="020F0502020204030204" pitchFamily="34" charset="0"/>
                </a:rPr>
                <a:t>I</a:t>
              </a:r>
              <a:r>
                <a:rPr lang="en-CA" altLang="en-US" sz="800" b="1">
                  <a:solidFill>
                    <a:srgbClr val="000000"/>
                  </a:solidFill>
                  <a:cs typeface="Calibri" panose="020F0502020204030204" pitchFamily="34" charset="0"/>
                </a:rPr>
                <a:t>HG</a:t>
              </a:r>
            </a:p>
          </p:txBody>
        </p:sp>
      </p:grpSp>
      <p:sp>
        <p:nvSpPr>
          <p:cNvPr id="32" name="TextBox 31">
            <a:extLst>
              <a:ext uri="{FF2B5EF4-FFF2-40B4-BE49-F238E27FC236}">
                <a16:creationId xmlns:a16="http://schemas.microsoft.com/office/drawing/2014/main" id="{200F2422-8F25-46E2-6107-FC6A58F26EC5}"/>
              </a:ext>
            </a:extLst>
          </p:cNvPr>
          <p:cNvSpPr txBox="1"/>
          <p:nvPr/>
        </p:nvSpPr>
        <p:spPr>
          <a:xfrm>
            <a:off x="984251" y="1695451"/>
            <a:ext cx="4643967" cy="369332"/>
          </a:xfrm>
          <a:prstGeom prst="rect">
            <a:avLst/>
          </a:prstGeom>
          <a:solidFill>
            <a:srgbClr val="555553"/>
          </a:solidFill>
          <a:ln w="12700">
            <a:solidFill>
              <a:schemeClr val="tx1"/>
            </a:solidFill>
          </a:ln>
        </p:spPr>
        <p:txBody>
          <a:bodyPr>
            <a:spAutoFit/>
          </a:bodyPr>
          <a:lstStyle/>
          <a:p>
            <a:pPr algn="ctr" defTabSz="914377">
              <a:defRPr/>
            </a:pPr>
            <a:r>
              <a:rPr lang="en-CA" dirty="0">
                <a:solidFill>
                  <a:prstClr val="white"/>
                </a:solidFill>
                <a:ea typeface="MS PGothic" panose="020B0600070205080204" pitchFamily="34" charset="-128"/>
              </a:rPr>
              <a:t>PHASE 1</a:t>
            </a:r>
          </a:p>
        </p:txBody>
      </p:sp>
      <p:sp>
        <p:nvSpPr>
          <p:cNvPr id="33" name="TextBox 32">
            <a:extLst>
              <a:ext uri="{FF2B5EF4-FFF2-40B4-BE49-F238E27FC236}">
                <a16:creationId xmlns:a16="http://schemas.microsoft.com/office/drawing/2014/main" id="{856A8E0A-8DB0-CEC7-D521-A15D345E161F}"/>
              </a:ext>
            </a:extLst>
          </p:cNvPr>
          <p:cNvSpPr txBox="1"/>
          <p:nvPr/>
        </p:nvSpPr>
        <p:spPr>
          <a:xfrm>
            <a:off x="5975351" y="1691217"/>
            <a:ext cx="4633383" cy="369332"/>
          </a:xfrm>
          <a:prstGeom prst="rect">
            <a:avLst/>
          </a:prstGeom>
          <a:solidFill>
            <a:srgbClr val="555553"/>
          </a:solidFill>
          <a:ln w="12700">
            <a:solidFill>
              <a:schemeClr val="tx1"/>
            </a:solidFill>
          </a:ln>
        </p:spPr>
        <p:txBody>
          <a:bodyPr>
            <a:spAutoFit/>
          </a:bodyPr>
          <a:lstStyle/>
          <a:p>
            <a:pPr algn="ctr" defTabSz="914377">
              <a:defRPr/>
            </a:pPr>
            <a:r>
              <a:rPr lang="en-CA" dirty="0">
                <a:solidFill>
                  <a:prstClr val="white"/>
                </a:solidFill>
                <a:ea typeface="MS PGothic" panose="020B0600070205080204" pitchFamily="34" charset="-128"/>
              </a:rPr>
              <a:t>PHASE 2</a:t>
            </a:r>
          </a:p>
        </p:txBody>
      </p:sp>
      <p:grpSp>
        <p:nvGrpSpPr>
          <p:cNvPr id="28712" name="Group 33">
            <a:extLst>
              <a:ext uri="{FF2B5EF4-FFF2-40B4-BE49-F238E27FC236}">
                <a16:creationId xmlns:a16="http://schemas.microsoft.com/office/drawing/2014/main" id="{3D7CD422-A911-88A1-AD30-F218386B4D07}"/>
              </a:ext>
            </a:extLst>
          </p:cNvPr>
          <p:cNvGrpSpPr>
            <a:grpSpLocks/>
          </p:cNvGrpSpPr>
          <p:nvPr/>
        </p:nvGrpSpPr>
        <p:grpSpPr bwMode="auto">
          <a:xfrm>
            <a:off x="8652933" y="4597405"/>
            <a:ext cx="414867" cy="279400"/>
            <a:chOff x="10361811" y="6327170"/>
            <a:chExt cx="414338" cy="279400"/>
          </a:xfrm>
        </p:grpSpPr>
        <p:pic>
          <p:nvPicPr>
            <p:cNvPr id="28713" name="Picture 6" descr="Related image">
              <a:extLst>
                <a:ext uri="{FF2B5EF4-FFF2-40B4-BE49-F238E27FC236}">
                  <a16:creationId xmlns:a16="http://schemas.microsoft.com/office/drawing/2014/main" id="{C5C094DF-A1A3-3557-4049-513BE09369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280" y="6327170"/>
              <a:ext cx="279401"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4" name="TextBox 2">
              <a:extLst>
                <a:ext uri="{FF2B5EF4-FFF2-40B4-BE49-F238E27FC236}">
                  <a16:creationId xmlns:a16="http://schemas.microsoft.com/office/drawing/2014/main" id="{94ACDA7A-E28F-CF2B-3991-580BCF403539}"/>
                </a:ext>
              </a:extLst>
            </p:cNvPr>
            <p:cNvSpPr txBox="1">
              <a:spLocks noChangeArrowheads="1"/>
            </p:cNvSpPr>
            <p:nvPr/>
          </p:nvSpPr>
          <p:spPr bwMode="auto">
            <a:xfrm>
              <a:off x="10361811" y="6351454"/>
              <a:ext cx="414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77" eaLnBrk="1" hangingPunct="1"/>
              <a:r>
                <a:rPr lang="fr-CA" altLang="en-US" sz="800" b="1">
                  <a:solidFill>
                    <a:srgbClr val="000000"/>
                  </a:solidFill>
                  <a:cs typeface="Calibri" panose="020F0502020204030204" pitchFamily="34" charset="0"/>
                </a:rPr>
                <a:t>I</a:t>
              </a:r>
              <a:r>
                <a:rPr lang="en-CA" altLang="en-US" sz="800" b="1">
                  <a:solidFill>
                    <a:srgbClr val="000000"/>
                  </a:solidFill>
                  <a:cs typeface="Calibri" panose="020F0502020204030204" pitchFamily="34" charset="0"/>
                </a:rPr>
                <a:t>HG</a:t>
              </a:r>
            </a:p>
          </p:txBody>
        </p:sp>
      </p:grpSp>
      <p:sp>
        <p:nvSpPr>
          <p:cNvPr id="3" name="TextBox 2">
            <a:extLst>
              <a:ext uri="{FF2B5EF4-FFF2-40B4-BE49-F238E27FC236}">
                <a16:creationId xmlns:a16="http://schemas.microsoft.com/office/drawing/2014/main" id="{2D46AA91-C63B-8421-E925-D7DAF645E990}"/>
              </a:ext>
            </a:extLst>
          </p:cNvPr>
          <p:cNvSpPr txBox="1"/>
          <p:nvPr/>
        </p:nvSpPr>
        <p:spPr>
          <a:xfrm>
            <a:off x="575387" y="6250532"/>
            <a:ext cx="373226" cy="369332"/>
          </a:xfrm>
          <a:prstGeom prst="rect">
            <a:avLst/>
          </a:prstGeom>
          <a:noFill/>
        </p:spPr>
        <p:txBody>
          <a:bodyPr wrap="square" rtlCol="0">
            <a:spAutoFit/>
          </a:bodyPr>
          <a:lstStyle/>
          <a:p>
            <a:pPr algn="ctr"/>
            <a:r>
              <a:rPr lang="en-CA" dirty="0"/>
              <a:t>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4335A976-FA7A-F8A2-3F8A-DF4B3903DC4D}"/>
              </a:ext>
            </a:extLst>
          </p:cNvPr>
          <p:cNvSpPr/>
          <p:nvPr/>
        </p:nvSpPr>
        <p:spPr>
          <a:xfrm rot="10800000" flipV="1">
            <a:off x="6434667" y="944034"/>
            <a:ext cx="5147733" cy="5126567"/>
          </a:xfrm>
          <a:prstGeom prst="round2SameRect">
            <a:avLst>
              <a:gd name="adj1" fmla="val 3353"/>
              <a:gd name="adj2" fmla="val 0"/>
            </a:avLst>
          </a:prstGeom>
          <a:solidFill>
            <a:srgbClr val="D8983E">
              <a:alpha val="50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defTabSz="914377" eaLnBrk="1" fontAlgn="auto" hangingPunct="1">
              <a:spcBef>
                <a:spcPts val="0"/>
              </a:spcBef>
              <a:spcAft>
                <a:spcPts val="0"/>
              </a:spcAft>
              <a:defRPr/>
            </a:pPr>
            <a:r>
              <a:rPr lang="en-CA" b="1" dirty="0">
                <a:solidFill>
                  <a:srgbClr val="616161"/>
                </a:solidFill>
              </a:rPr>
              <a:t>Activity:</a:t>
            </a:r>
            <a:r>
              <a:rPr lang="en-CA" dirty="0">
                <a:solidFill>
                  <a:srgbClr val="616161"/>
                </a:solidFill>
              </a:rPr>
              <a:t> </a:t>
            </a:r>
            <a:r>
              <a:rPr lang="en-CA" i="1" dirty="0">
                <a:solidFill>
                  <a:srgbClr val="616161"/>
                </a:solidFill>
              </a:rPr>
              <a:t>Confirm SBCA context and plan</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616161"/>
                </a:solidFill>
              </a:rPr>
              <a:t>SBCA Team</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616161"/>
                </a:solidFill>
              </a:rPr>
              <a:t>SBCA Scope</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616161"/>
                </a:solidFill>
              </a:rPr>
              <a:t>Background</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616161"/>
                </a:solidFill>
              </a:rPr>
              <a:t>Strategic Guidance</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616161"/>
                </a:solidFill>
              </a:rPr>
              <a:t>SBCA Schedule</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616161"/>
                </a:solidFill>
              </a:rPr>
              <a:t>SBCA Kick-off</a:t>
            </a:r>
            <a:endParaRPr lang="en-CA" dirty="0">
              <a:solidFill>
                <a:srgbClr val="616161"/>
              </a:solidFill>
              <a:cs typeface="Calibri" panose="020F0502020204030204" pitchFamily="34" charset="0"/>
            </a:endParaRPr>
          </a:p>
        </p:txBody>
      </p:sp>
      <p:sp>
        <p:nvSpPr>
          <p:cNvPr id="30723" name="Title 1">
            <a:extLst>
              <a:ext uri="{FF2B5EF4-FFF2-40B4-BE49-F238E27FC236}">
                <a16:creationId xmlns:a16="http://schemas.microsoft.com/office/drawing/2014/main" id="{413157DB-F6BD-3B11-43AC-929B785E6168}"/>
              </a:ext>
            </a:extLst>
          </p:cNvPr>
          <p:cNvSpPr>
            <a:spLocks noGrp="1" noChangeArrowheads="1"/>
          </p:cNvSpPr>
          <p:nvPr>
            <p:ph type="title" idx="4294967295"/>
          </p:nvPr>
        </p:nvSpPr>
        <p:spPr>
          <a:xfrm>
            <a:off x="1794934" y="1173689"/>
            <a:ext cx="3962400" cy="574675"/>
          </a:xfrm>
        </p:spPr>
        <p:txBody>
          <a:bodyPr>
            <a:normAutofit/>
          </a:bodyPr>
          <a:lstStyle/>
          <a:p>
            <a:pPr eaLnBrk="1" hangingPunct="1"/>
            <a:r>
              <a:rPr altLang="en-US" sz="2400" dirty="0"/>
              <a:t>Phase 1A – Initiation </a:t>
            </a:r>
          </a:p>
        </p:txBody>
      </p:sp>
      <p:sp>
        <p:nvSpPr>
          <p:cNvPr id="30724" name="Content Placeholder 13">
            <a:extLst>
              <a:ext uri="{FF2B5EF4-FFF2-40B4-BE49-F238E27FC236}">
                <a16:creationId xmlns:a16="http://schemas.microsoft.com/office/drawing/2014/main" id="{7ABB5262-12D0-C87C-F5A5-14E4DFBA81D7}"/>
              </a:ext>
            </a:extLst>
          </p:cNvPr>
          <p:cNvSpPr>
            <a:spLocks noGrp="1" noChangeArrowheads="1"/>
          </p:cNvSpPr>
          <p:nvPr>
            <p:ph sz="half" idx="4294967295"/>
          </p:nvPr>
        </p:nvSpPr>
        <p:spPr bwMode="auto">
          <a:xfrm>
            <a:off x="560050" y="2362200"/>
            <a:ext cx="5535949" cy="3611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eaLnBrk="1" hangingPunct="1"/>
            <a:r>
              <a:rPr lang="en-CA" altLang="en-US" sz="2130" dirty="0"/>
              <a:t>No significant change from SBCA Guide</a:t>
            </a:r>
          </a:p>
        </p:txBody>
      </p:sp>
      <p:pic>
        <p:nvPicPr>
          <p:cNvPr id="17" name="Picture 16">
            <a:extLst>
              <a:ext uri="{FF2B5EF4-FFF2-40B4-BE49-F238E27FC236}">
                <a16:creationId xmlns:a16="http://schemas.microsoft.com/office/drawing/2014/main" id="{8537493F-AC79-91A5-40ED-1F93D00D2C2F}"/>
              </a:ext>
            </a:extLst>
          </p:cNvPr>
          <p:cNvPicPr>
            <a:picLocks noChangeAspect="1"/>
          </p:cNvPicPr>
          <p:nvPr/>
        </p:nvPicPr>
        <p:blipFill rotWithShape="1">
          <a:blip r:embed="rId3"/>
          <a:srcRect b="488"/>
          <a:stretch/>
        </p:blipFill>
        <p:spPr>
          <a:xfrm>
            <a:off x="560051" y="866466"/>
            <a:ext cx="1234163" cy="1189121"/>
          </a:xfrm>
          <a:prstGeom prst="flowChartConnector">
            <a:avLst/>
          </a:prstGeom>
        </p:spPr>
      </p:pic>
      <p:sp>
        <p:nvSpPr>
          <p:cNvPr id="3" name="TextBox 2">
            <a:extLst>
              <a:ext uri="{FF2B5EF4-FFF2-40B4-BE49-F238E27FC236}">
                <a16:creationId xmlns:a16="http://schemas.microsoft.com/office/drawing/2014/main" id="{F7548AD2-D1B8-1F00-A83C-645185E38008}"/>
              </a:ext>
            </a:extLst>
          </p:cNvPr>
          <p:cNvSpPr txBox="1"/>
          <p:nvPr/>
        </p:nvSpPr>
        <p:spPr>
          <a:xfrm>
            <a:off x="575386" y="6250532"/>
            <a:ext cx="415213" cy="369332"/>
          </a:xfrm>
          <a:prstGeom prst="rect">
            <a:avLst/>
          </a:prstGeom>
          <a:noFill/>
        </p:spPr>
        <p:txBody>
          <a:bodyPr wrap="square" rtlCol="0">
            <a:spAutoFit/>
          </a:bodyPr>
          <a:lstStyle/>
          <a:p>
            <a:pPr algn="ctr"/>
            <a:r>
              <a:rPr lang="en-CA" dirty="0"/>
              <a:t>10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E7BCD0-0084-6552-E999-A80A7DA7324B}"/>
              </a:ext>
            </a:extLst>
          </p:cNvPr>
          <p:cNvPicPr>
            <a:picLocks noChangeAspect="1"/>
          </p:cNvPicPr>
          <p:nvPr/>
        </p:nvPicPr>
        <p:blipFill rotWithShape="1">
          <a:blip r:embed="rId3"/>
          <a:srcRect l="2111" t="4820" r="2582" b="5437"/>
          <a:stretch/>
        </p:blipFill>
        <p:spPr>
          <a:xfrm>
            <a:off x="560052" y="866466"/>
            <a:ext cx="1230329" cy="1196364"/>
          </a:xfrm>
          <a:prstGeom prst="flowChartConnector">
            <a:avLst/>
          </a:prstGeom>
        </p:spPr>
      </p:pic>
      <p:sp>
        <p:nvSpPr>
          <p:cNvPr id="9" name="Rectangle: Top Corners Rounded 8">
            <a:extLst>
              <a:ext uri="{FF2B5EF4-FFF2-40B4-BE49-F238E27FC236}">
                <a16:creationId xmlns:a16="http://schemas.microsoft.com/office/drawing/2014/main" id="{B23D1FD9-7B1A-B19C-F863-C5B5444DF997}"/>
              </a:ext>
            </a:extLst>
          </p:cNvPr>
          <p:cNvSpPr/>
          <p:nvPr/>
        </p:nvSpPr>
        <p:spPr>
          <a:xfrm rot="10800000" flipV="1">
            <a:off x="6434667" y="944034"/>
            <a:ext cx="5147733" cy="5126567"/>
          </a:xfrm>
          <a:prstGeom prst="round2SameRect">
            <a:avLst>
              <a:gd name="adj1" fmla="val 3353"/>
              <a:gd name="adj2" fmla="val 0"/>
            </a:avLst>
          </a:prstGeom>
          <a:solidFill>
            <a:srgbClr val="587C56">
              <a:alpha val="50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defTabSz="914377" eaLnBrk="1" fontAlgn="auto" hangingPunct="1">
              <a:spcBef>
                <a:spcPts val="0"/>
              </a:spcBef>
              <a:spcAft>
                <a:spcPts val="0"/>
              </a:spcAft>
              <a:defRPr/>
            </a:pPr>
            <a:r>
              <a:rPr lang="en-CA" b="1" dirty="0">
                <a:solidFill>
                  <a:srgbClr val="555553"/>
                </a:solidFill>
              </a:rPr>
              <a:t>Activity: </a:t>
            </a:r>
            <a:r>
              <a:rPr lang="en-CA" i="1" dirty="0">
                <a:solidFill>
                  <a:srgbClr val="555553"/>
                </a:solidFill>
              </a:rPr>
              <a:t>Define CAF Requirements. </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Availability</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Reliability</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Suitability</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Safety</a:t>
            </a:r>
          </a:p>
          <a:p>
            <a:pPr marL="353475" indent="-353475" defTabSz="914377" eaLnBrk="1" fontAlgn="auto" hangingPunct="1">
              <a:spcBef>
                <a:spcPts val="0"/>
              </a:spcBef>
              <a:spcAft>
                <a:spcPts val="0"/>
              </a:spcAft>
              <a:buFont typeface="Arial" panose="020B0604020202020204" pitchFamily="34" charset="0"/>
              <a:buChar char="•"/>
              <a:defRPr/>
            </a:pPr>
            <a:r>
              <a:rPr lang="en-CA" dirty="0" err="1">
                <a:solidFill>
                  <a:srgbClr val="555553"/>
                </a:solidFill>
              </a:rPr>
              <a:t>Deployability</a:t>
            </a:r>
            <a:endParaRPr lang="en-CA" dirty="0">
              <a:solidFill>
                <a:srgbClr val="555553"/>
              </a:solidFill>
            </a:endParaRP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FF0000"/>
                </a:solidFill>
              </a:rPr>
              <a:t>Resilience</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FF0000"/>
                </a:solidFill>
              </a:rPr>
              <a:t>Scalability</a:t>
            </a:r>
          </a:p>
          <a:p>
            <a:pPr marL="92072" indent="-92072" defTabSz="914377" eaLnBrk="1" fontAlgn="auto" hangingPunct="1">
              <a:spcBef>
                <a:spcPts val="0"/>
              </a:spcBef>
              <a:spcAft>
                <a:spcPts val="0"/>
              </a:spcAft>
              <a:buFont typeface="Arial" panose="020B0604020202020204" pitchFamily="34" charset="0"/>
              <a:buChar char="•"/>
              <a:defRPr/>
            </a:pPr>
            <a:endParaRPr lang="en-CA" dirty="0">
              <a:solidFill>
                <a:srgbClr val="555553"/>
              </a:solidFill>
            </a:endParaRPr>
          </a:p>
          <a:p>
            <a:pPr defTabSz="914377" eaLnBrk="1" fontAlgn="auto" hangingPunct="1">
              <a:spcBef>
                <a:spcPts val="0"/>
              </a:spcBef>
              <a:spcAft>
                <a:spcPts val="0"/>
              </a:spcAft>
              <a:defRPr/>
            </a:pPr>
            <a:r>
              <a:rPr lang="en-CA" b="1" dirty="0">
                <a:solidFill>
                  <a:srgbClr val="555553"/>
                </a:solidFill>
              </a:rPr>
              <a:t>Activity</a:t>
            </a:r>
            <a:r>
              <a:rPr lang="en-CA" dirty="0">
                <a:solidFill>
                  <a:srgbClr val="555553"/>
                </a:solidFill>
              </a:rPr>
              <a:t>: </a:t>
            </a:r>
            <a:r>
              <a:rPr lang="en-CA" i="1" dirty="0">
                <a:solidFill>
                  <a:srgbClr val="555553"/>
                </a:solidFill>
              </a:rPr>
              <a:t>Define Sustainment Requirements</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Performance</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Value for Money</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Flexibility</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FF0000"/>
                </a:solidFill>
              </a:rPr>
              <a:t>Socio-</a:t>
            </a:r>
            <a:r>
              <a:rPr lang="en-CA" dirty="0">
                <a:solidFill>
                  <a:srgbClr val="555553"/>
                </a:solidFill>
              </a:rPr>
              <a:t>Economic Benefits</a:t>
            </a:r>
          </a:p>
          <a:p>
            <a:pPr marL="92072" indent="-92072" defTabSz="914377" eaLnBrk="1" fontAlgn="auto" hangingPunct="1">
              <a:spcBef>
                <a:spcPts val="0"/>
              </a:spcBef>
              <a:spcAft>
                <a:spcPts val="0"/>
              </a:spcAft>
              <a:buFont typeface="Arial" panose="020B0604020202020204" pitchFamily="34" charset="0"/>
              <a:buChar char="•"/>
              <a:defRPr/>
            </a:pPr>
            <a:endParaRPr lang="en-CA" dirty="0">
              <a:solidFill>
                <a:srgbClr val="555553"/>
              </a:solidFill>
            </a:endParaRPr>
          </a:p>
          <a:p>
            <a:pPr defTabSz="914377" eaLnBrk="1" fontAlgn="auto" hangingPunct="1">
              <a:spcBef>
                <a:spcPts val="0"/>
              </a:spcBef>
              <a:spcAft>
                <a:spcPts val="0"/>
              </a:spcAft>
              <a:defRPr/>
            </a:pPr>
            <a:r>
              <a:rPr lang="en-CA" b="1" dirty="0">
                <a:solidFill>
                  <a:srgbClr val="555553"/>
                </a:solidFill>
              </a:rPr>
              <a:t>Activity</a:t>
            </a:r>
            <a:r>
              <a:rPr lang="en-CA" dirty="0">
                <a:solidFill>
                  <a:srgbClr val="555553"/>
                </a:solidFill>
              </a:rPr>
              <a:t>: </a:t>
            </a:r>
            <a:r>
              <a:rPr lang="en-CA" i="1" dirty="0">
                <a:solidFill>
                  <a:srgbClr val="FF0000"/>
                </a:solidFill>
              </a:rPr>
              <a:t>Define Sustainment Enterprise Outcomes</a:t>
            </a:r>
          </a:p>
          <a:p>
            <a:pPr marL="92072" indent="-92072" defTabSz="914377" eaLnBrk="1" fontAlgn="auto" hangingPunct="1">
              <a:spcBef>
                <a:spcPts val="0"/>
              </a:spcBef>
              <a:spcAft>
                <a:spcPts val="0"/>
              </a:spcAft>
              <a:buFont typeface="Arial" panose="020B0604020202020204" pitchFamily="34" charset="0"/>
              <a:buChar char="•"/>
              <a:defRPr/>
            </a:pPr>
            <a:endParaRPr lang="en-CA" sz="1867" dirty="0">
              <a:solidFill>
                <a:srgbClr val="555553"/>
              </a:solidFill>
            </a:endParaRPr>
          </a:p>
        </p:txBody>
      </p:sp>
      <p:sp>
        <p:nvSpPr>
          <p:cNvPr id="32772" name="Title 1">
            <a:extLst>
              <a:ext uri="{FF2B5EF4-FFF2-40B4-BE49-F238E27FC236}">
                <a16:creationId xmlns:a16="http://schemas.microsoft.com/office/drawing/2014/main" id="{A0CD6714-7AD9-FA71-733B-C6D77DCEE3AA}"/>
              </a:ext>
            </a:extLst>
          </p:cNvPr>
          <p:cNvSpPr>
            <a:spLocks noGrp="1" noChangeArrowheads="1"/>
          </p:cNvSpPr>
          <p:nvPr>
            <p:ph type="title" idx="4294967295"/>
          </p:nvPr>
        </p:nvSpPr>
        <p:spPr>
          <a:xfrm>
            <a:off x="1790381" y="1177311"/>
            <a:ext cx="3962400" cy="574675"/>
          </a:xfrm>
        </p:spPr>
        <p:txBody>
          <a:bodyPr/>
          <a:lstStyle/>
          <a:p>
            <a:pPr eaLnBrk="1" hangingPunct="1"/>
            <a:r>
              <a:rPr altLang="en-US" sz="2400" dirty="0">
                <a:latin typeface="+mj-lt"/>
              </a:rPr>
              <a:t>Phase 1B – Requirements </a:t>
            </a:r>
          </a:p>
        </p:txBody>
      </p:sp>
      <p:sp>
        <p:nvSpPr>
          <p:cNvPr id="32773" name="Content Placeholder 13">
            <a:extLst>
              <a:ext uri="{FF2B5EF4-FFF2-40B4-BE49-F238E27FC236}">
                <a16:creationId xmlns:a16="http://schemas.microsoft.com/office/drawing/2014/main" id="{E492ADE2-4EFB-B1D2-8C9E-D118B45D8CAE}"/>
              </a:ext>
            </a:extLst>
          </p:cNvPr>
          <p:cNvSpPr>
            <a:spLocks noGrp="1" noChangeArrowheads="1"/>
          </p:cNvSpPr>
          <p:nvPr>
            <p:ph sz="half" idx="4294967295"/>
          </p:nvPr>
        </p:nvSpPr>
        <p:spPr bwMode="auto">
          <a:xfrm>
            <a:off x="560052" y="2362200"/>
            <a:ext cx="5688348" cy="3611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eaLnBrk="1" hangingPunct="1"/>
            <a:r>
              <a:rPr lang="en-CA" altLang="en-US" sz="2130" dirty="0"/>
              <a:t>Added two Canadian Armed Forces (CAF) requirement categories (resilience and scalability)</a:t>
            </a:r>
          </a:p>
          <a:p>
            <a:pPr eaLnBrk="1" hangingPunct="1"/>
            <a:r>
              <a:rPr lang="en-CA" altLang="en-US" sz="2130" dirty="0"/>
              <a:t>Changed requirement categories of the 4</a:t>
            </a:r>
            <a:r>
              <a:rPr lang="en-CA" altLang="en-US" sz="2130" baseline="30000" dirty="0"/>
              <a:t>th</a:t>
            </a:r>
            <a:r>
              <a:rPr lang="en-CA" altLang="en-US" sz="2130" dirty="0"/>
              <a:t> sustainment principle</a:t>
            </a:r>
          </a:p>
          <a:p>
            <a:pPr eaLnBrk="1" hangingPunct="1"/>
            <a:r>
              <a:rPr lang="en-CA" altLang="en-US" sz="2130" dirty="0"/>
              <a:t>Formalized the definition of sustainment enterprise outcomes</a:t>
            </a:r>
          </a:p>
          <a:p>
            <a:pPr eaLnBrk="1" hangingPunct="1"/>
            <a:r>
              <a:rPr lang="en-CA" altLang="en-US" sz="2130" dirty="0"/>
              <a:t>Underlined need for data to support the SBCA</a:t>
            </a:r>
          </a:p>
        </p:txBody>
      </p:sp>
      <p:sp>
        <p:nvSpPr>
          <p:cNvPr id="4" name="TextBox 3">
            <a:extLst>
              <a:ext uri="{FF2B5EF4-FFF2-40B4-BE49-F238E27FC236}">
                <a16:creationId xmlns:a16="http://schemas.microsoft.com/office/drawing/2014/main" id="{2F677182-ED2D-7BAA-60F9-951767779624}"/>
              </a:ext>
            </a:extLst>
          </p:cNvPr>
          <p:cNvSpPr txBox="1"/>
          <p:nvPr/>
        </p:nvSpPr>
        <p:spPr>
          <a:xfrm>
            <a:off x="575386" y="6250532"/>
            <a:ext cx="415213" cy="369332"/>
          </a:xfrm>
          <a:prstGeom prst="rect">
            <a:avLst/>
          </a:prstGeom>
          <a:noFill/>
        </p:spPr>
        <p:txBody>
          <a:bodyPr wrap="square" rtlCol="0">
            <a:spAutoFit/>
          </a:bodyPr>
          <a:lstStyle/>
          <a:p>
            <a:pPr algn="ctr"/>
            <a:r>
              <a:rPr lang="en-CA" dirty="0"/>
              <a:t>11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C63333-7D81-2565-FE05-F6E1F5E008D7}"/>
              </a:ext>
            </a:extLst>
          </p:cNvPr>
          <p:cNvPicPr>
            <a:picLocks noChangeAspect="1"/>
          </p:cNvPicPr>
          <p:nvPr/>
        </p:nvPicPr>
        <p:blipFill rotWithShape="1">
          <a:blip r:embed="rId3"/>
          <a:srcRect l="4693" t="6011" r="2695" b="3320"/>
          <a:stretch/>
        </p:blipFill>
        <p:spPr>
          <a:xfrm>
            <a:off x="592823" y="859222"/>
            <a:ext cx="1202752" cy="1196364"/>
          </a:xfrm>
          <a:prstGeom prst="flowChartConnector">
            <a:avLst/>
          </a:prstGeom>
        </p:spPr>
      </p:pic>
      <p:sp>
        <p:nvSpPr>
          <p:cNvPr id="9" name="Rectangle: Top Corners Rounded 8">
            <a:extLst>
              <a:ext uri="{FF2B5EF4-FFF2-40B4-BE49-F238E27FC236}">
                <a16:creationId xmlns:a16="http://schemas.microsoft.com/office/drawing/2014/main" id="{80420B54-5426-0627-84D8-A754BCF3AADB}"/>
              </a:ext>
            </a:extLst>
          </p:cNvPr>
          <p:cNvSpPr/>
          <p:nvPr/>
        </p:nvSpPr>
        <p:spPr>
          <a:xfrm rot="10800000" flipV="1">
            <a:off x="6434667" y="944034"/>
            <a:ext cx="5147733" cy="5126567"/>
          </a:xfrm>
          <a:prstGeom prst="round2SameRect">
            <a:avLst>
              <a:gd name="adj1" fmla="val 3353"/>
              <a:gd name="adj2" fmla="val 0"/>
            </a:avLst>
          </a:prstGeom>
          <a:solidFill>
            <a:srgbClr val="C0AF95">
              <a:alpha val="50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defTabSz="914377" eaLnBrk="1" fontAlgn="auto" hangingPunct="1">
              <a:spcBef>
                <a:spcPts val="0"/>
              </a:spcBef>
              <a:spcAft>
                <a:spcPts val="0"/>
              </a:spcAft>
              <a:defRPr/>
            </a:pPr>
            <a:r>
              <a:rPr lang="en-CA" b="1" dirty="0">
                <a:solidFill>
                  <a:srgbClr val="616161"/>
                </a:solidFill>
              </a:rPr>
              <a:t>Activity: </a:t>
            </a:r>
            <a:r>
              <a:rPr lang="en-CA" i="1" dirty="0">
                <a:solidFill>
                  <a:srgbClr val="616161"/>
                </a:solidFill>
              </a:rPr>
              <a:t>Gap analysis</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Performance requirements</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Value for Money requirements</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Flexibility requirements</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Socio-Economic Benefits requirements</a:t>
            </a:r>
          </a:p>
          <a:p>
            <a:pPr marL="92072" indent="-92072" defTabSz="914377" eaLnBrk="1" fontAlgn="auto" hangingPunct="1">
              <a:spcBef>
                <a:spcPts val="0"/>
              </a:spcBef>
              <a:spcAft>
                <a:spcPts val="0"/>
              </a:spcAft>
              <a:buFont typeface="Arial" panose="020B0604020202020204" pitchFamily="34" charset="0"/>
              <a:buChar char="•"/>
              <a:defRPr/>
            </a:pPr>
            <a:endParaRPr lang="en-CA" dirty="0">
              <a:solidFill>
                <a:srgbClr val="555553"/>
              </a:solidFill>
            </a:endParaRPr>
          </a:p>
        </p:txBody>
      </p:sp>
      <p:sp>
        <p:nvSpPr>
          <p:cNvPr id="34820" name="Title 1">
            <a:extLst>
              <a:ext uri="{FF2B5EF4-FFF2-40B4-BE49-F238E27FC236}">
                <a16:creationId xmlns:a16="http://schemas.microsoft.com/office/drawing/2014/main" id="{74C1E82C-E0CB-B380-5AB3-D96AAFAE9048}"/>
              </a:ext>
            </a:extLst>
          </p:cNvPr>
          <p:cNvSpPr>
            <a:spLocks noGrp="1" noChangeArrowheads="1"/>
          </p:cNvSpPr>
          <p:nvPr>
            <p:ph type="title"/>
          </p:nvPr>
        </p:nvSpPr>
        <p:spPr>
          <a:xfrm>
            <a:off x="1795575" y="1169372"/>
            <a:ext cx="4452825" cy="576064"/>
          </a:xfrm>
        </p:spPr>
        <p:txBody>
          <a:bodyPr>
            <a:normAutofit/>
          </a:bodyPr>
          <a:lstStyle/>
          <a:p>
            <a:pPr eaLnBrk="1" hangingPunct="1"/>
            <a:r>
              <a:rPr altLang="en-US" sz="2400" dirty="0"/>
              <a:t>Phase 1C – Gap analysis</a:t>
            </a:r>
          </a:p>
        </p:txBody>
      </p:sp>
      <p:sp>
        <p:nvSpPr>
          <p:cNvPr id="34821" name="Content Placeholder 13">
            <a:extLst>
              <a:ext uri="{FF2B5EF4-FFF2-40B4-BE49-F238E27FC236}">
                <a16:creationId xmlns:a16="http://schemas.microsoft.com/office/drawing/2014/main" id="{48C44909-E372-DE44-C4E8-509FE80B22AE}"/>
              </a:ext>
            </a:extLst>
          </p:cNvPr>
          <p:cNvSpPr>
            <a:spLocks noGrp="1" noChangeArrowheads="1"/>
          </p:cNvSpPr>
          <p:nvPr>
            <p:ph sz="half" idx="1"/>
          </p:nvPr>
        </p:nvSpPr>
        <p:spPr bwMode="auto">
          <a:xfrm>
            <a:off x="575388" y="2438400"/>
            <a:ext cx="5859279" cy="35348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eaLnBrk="1" hangingPunct="1"/>
            <a:r>
              <a:rPr lang="en-CA" altLang="en-US" sz="2130" dirty="0"/>
              <a:t>Formalized impact assessment of gaps</a:t>
            </a:r>
          </a:p>
          <a:p>
            <a:pPr eaLnBrk="1" hangingPunct="1"/>
            <a:r>
              <a:rPr lang="en-CA" altLang="en-US" sz="2130" dirty="0"/>
              <a:t>Added the possibility to recommend performing a tailored options analysis in Phase 2 (for existing equipment only)</a:t>
            </a:r>
          </a:p>
        </p:txBody>
      </p:sp>
      <p:sp>
        <p:nvSpPr>
          <p:cNvPr id="3" name="TextBox 2">
            <a:extLst>
              <a:ext uri="{FF2B5EF4-FFF2-40B4-BE49-F238E27FC236}">
                <a16:creationId xmlns:a16="http://schemas.microsoft.com/office/drawing/2014/main" id="{7E6FFD48-BAAF-B5D2-07CD-B95F9E0A6376}"/>
              </a:ext>
            </a:extLst>
          </p:cNvPr>
          <p:cNvSpPr txBox="1"/>
          <p:nvPr/>
        </p:nvSpPr>
        <p:spPr>
          <a:xfrm>
            <a:off x="575386" y="6250532"/>
            <a:ext cx="415213" cy="369332"/>
          </a:xfrm>
          <a:prstGeom prst="rect">
            <a:avLst/>
          </a:prstGeom>
          <a:noFill/>
        </p:spPr>
        <p:txBody>
          <a:bodyPr wrap="square" rtlCol="0">
            <a:spAutoFit/>
          </a:bodyPr>
          <a:lstStyle/>
          <a:p>
            <a:pPr algn="ctr"/>
            <a:r>
              <a:rPr lang="en-CA" dirty="0"/>
              <a:t>12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B15A72C-DCAB-B27D-40A5-4CBC3BF4653D}"/>
              </a:ext>
            </a:extLst>
          </p:cNvPr>
          <p:cNvSpPr>
            <a:spLocks noGrp="1" noChangeArrowheads="1"/>
          </p:cNvSpPr>
          <p:nvPr>
            <p:ph type="title"/>
          </p:nvPr>
        </p:nvSpPr>
        <p:spPr/>
        <p:txBody>
          <a:bodyPr>
            <a:normAutofit/>
          </a:bodyPr>
          <a:lstStyle/>
          <a:p>
            <a:pPr eaLnBrk="1" hangingPunct="1"/>
            <a:r>
              <a:rPr altLang="en-US" sz="2670" dirty="0"/>
              <a:t>Phase 2 – Options Analysis (O</a:t>
            </a:r>
            <a:r>
              <a:rPr lang="en-CA" altLang="en-US" sz="2670" dirty="0"/>
              <a:t>A</a:t>
            </a:r>
            <a:r>
              <a:rPr altLang="en-US" sz="2670" dirty="0"/>
              <a:t>s) </a:t>
            </a:r>
          </a:p>
        </p:txBody>
      </p:sp>
      <p:sp>
        <p:nvSpPr>
          <p:cNvPr id="3" name="Content Placeholder 2">
            <a:extLst>
              <a:ext uri="{FF2B5EF4-FFF2-40B4-BE49-F238E27FC236}">
                <a16:creationId xmlns:a16="http://schemas.microsoft.com/office/drawing/2014/main" id="{CCCDE9B7-FB6B-D713-AC6E-D9915FB8134A}"/>
              </a:ext>
            </a:extLst>
          </p:cNvPr>
          <p:cNvSpPr>
            <a:spLocks noGrp="1"/>
          </p:cNvSpPr>
          <p:nvPr>
            <p:ph sz="half" idx="1"/>
          </p:nvPr>
        </p:nvSpPr>
        <p:spPr>
          <a:xfrm>
            <a:off x="575386" y="1826686"/>
            <a:ext cx="11041229" cy="4146599"/>
          </a:xfrm>
        </p:spPr>
        <p:txBody>
          <a:bodyPr/>
          <a:lstStyle/>
          <a:p>
            <a:pPr>
              <a:defRPr/>
            </a:pPr>
            <a:r>
              <a:rPr lang="en-CA" sz="2130" dirty="0"/>
              <a:t>Structure and names changed</a:t>
            </a:r>
          </a:p>
          <a:p>
            <a:pPr>
              <a:defRPr/>
            </a:pPr>
            <a:endParaRPr lang="en-CA" dirty="0"/>
          </a:p>
          <a:p>
            <a:pPr>
              <a:defRPr/>
            </a:pPr>
            <a:endParaRPr lang="en-CA" dirty="0"/>
          </a:p>
          <a:p>
            <a:pPr>
              <a:defRPr/>
            </a:pPr>
            <a:endParaRPr lang="en-CA" dirty="0"/>
          </a:p>
          <a:p>
            <a:pPr marL="0" indent="0">
              <a:buNone/>
              <a:defRPr/>
            </a:pPr>
            <a:endParaRPr lang="en-CA" dirty="0"/>
          </a:p>
        </p:txBody>
      </p:sp>
      <p:graphicFrame>
        <p:nvGraphicFramePr>
          <p:cNvPr id="6" name="Table 5">
            <a:extLst>
              <a:ext uri="{FF2B5EF4-FFF2-40B4-BE49-F238E27FC236}">
                <a16:creationId xmlns:a16="http://schemas.microsoft.com/office/drawing/2014/main" id="{94B8597E-A212-DEBC-3E5E-7A7A9E2DB2A1}"/>
              </a:ext>
            </a:extLst>
          </p:cNvPr>
          <p:cNvGraphicFramePr>
            <a:graphicFrameLocks noGrp="1"/>
          </p:cNvGraphicFramePr>
          <p:nvPr/>
        </p:nvGraphicFramePr>
        <p:xfrm>
          <a:off x="1016000" y="2616200"/>
          <a:ext cx="3759200" cy="2628898"/>
        </p:xfrm>
        <a:graphic>
          <a:graphicData uri="http://schemas.openxmlformats.org/drawingml/2006/table">
            <a:tbl>
              <a:tblPr/>
              <a:tblGrid>
                <a:gridCol w="1170544">
                  <a:extLst>
                    <a:ext uri="{9D8B030D-6E8A-4147-A177-3AD203B41FA5}">
                      <a16:colId xmlns:a16="http://schemas.microsoft.com/office/drawing/2014/main" val="20000"/>
                    </a:ext>
                  </a:extLst>
                </a:gridCol>
                <a:gridCol w="2588656">
                  <a:extLst>
                    <a:ext uri="{9D8B030D-6E8A-4147-A177-3AD203B41FA5}">
                      <a16:colId xmlns:a16="http://schemas.microsoft.com/office/drawing/2014/main" val="20001"/>
                    </a:ext>
                  </a:extLst>
                </a:gridCol>
              </a:tblGrid>
              <a:tr h="702955">
                <a:tc gridSpan="2">
                  <a:txBody>
                    <a:bodyPr/>
                    <a:lstStyle/>
                    <a:p>
                      <a:pPr algn="ctr" fontAlgn="ctr">
                        <a:lnSpc>
                          <a:spcPct val="150000"/>
                        </a:lnSpc>
                        <a:spcBef>
                          <a:spcPts val="600"/>
                        </a:spcBef>
                        <a:spcAft>
                          <a:spcPts val="600"/>
                        </a:spcAft>
                      </a:pPr>
                      <a:r>
                        <a:rPr lang="en-CA" sz="2400" b="1" i="0" u="none" strike="noStrike" dirty="0">
                          <a:solidFill>
                            <a:srgbClr val="000000"/>
                          </a:solidFill>
                          <a:effectLst/>
                          <a:latin typeface="Calibri" panose="020F0502020204030204" pitchFamily="34" charset="0"/>
                        </a:rPr>
                        <a:t>SBCA Guide</a:t>
                      </a:r>
                    </a:p>
                  </a:txBody>
                  <a:tcPr marL="10160" marR="10160" marT="10167" marB="144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CA"/>
                    </a:p>
                  </a:txBody>
                  <a:tcPr/>
                </a:tc>
                <a:extLst>
                  <a:ext uri="{0D108BD9-81ED-4DB2-BD59-A6C34878D82A}">
                    <a16:rowId xmlns:a16="http://schemas.microsoft.com/office/drawing/2014/main" val="10000"/>
                  </a:ext>
                </a:extLst>
              </a:tr>
              <a:tr h="641981">
                <a:tc rowSpan="2">
                  <a:txBody>
                    <a:bodyPr/>
                    <a:lstStyle/>
                    <a:p>
                      <a:pPr algn="l" fontAlgn="ctr">
                        <a:lnSpc>
                          <a:spcPct val="150000"/>
                        </a:lnSpc>
                        <a:spcBef>
                          <a:spcPts val="600"/>
                        </a:spcBef>
                        <a:spcAft>
                          <a:spcPts val="600"/>
                        </a:spcAft>
                      </a:pPr>
                      <a:r>
                        <a:rPr lang="en-CA" sz="2100" b="1" i="0" u="none" strike="noStrike" dirty="0">
                          <a:solidFill>
                            <a:srgbClr val="000000"/>
                          </a:solidFill>
                          <a:effectLst/>
                          <a:latin typeface="Calibri" panose="020F0502020204030204" pitchFamily="34" charset="0"/>
                        </a:rPr>
                        <a:t> Ph 2A</a:t>
                      </a:r>
                    </a:p>
                  </a:txBody>
                  <a:tcPr marL="10160" marR="10160" marT="10167" marB="144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50000"/>
                        </a:lnSpc>
                        <a:spcBef>
                          <a:spcPts val="0"/>
                        </a:spcBef>
                        <a:spcAft>
                          <a:spcPts val="0"/>
                        </a:spcAft>
                      </a:pPr>
                      <a:r>
                        <a:rPr lang="en-CA" sz="2100" b="0" i="0" u="none" strike="noStrike" dirty="0">
                          <a:solidFill>
                            <a:srgbClr val="000000"/>
                          </a:solidFill>
                          <a:effectLst/>
                          <a:latin typeface="Calibri" panose="020F0502020204030204" pitchFamily="34" charset="0"/>
                        </a:rPr>
                        <a:t> Initial OAs</a:t>
                      </a:r>
                    </a:p>
                  </a:txBody>
                  <a:tcPr marL="10160" marR="10160" marT="10167" marB="144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1981">
                <a:tc vMerge="1">
                  <a:txBody>
                    <a:bodyPr/>
                    <a:lstStyle/>
                    <a:p>
                      <a:endParaRPr lang="en-CA"/>
                    </a:p>
                  </a:txBody>
                  <a:tcPr/>
                </a:tc>
                <a:tc>
                  <a:txBody>
                    <a:bodyPr/>
                    <a:lstStyle/>
                    <a:p>
                      <a:pPr algn="l" fontAlgn="ctr">
                        <a:lnSpc>
                          <a:spcPct val="150000"/>
                        </a:lnSpc>
                        <a:spcBef>
                          <a:spcPts val="600"/>
                        </a:spcBef>
                        <a:spcAft>
                          <a:spcPts val="600"/>
                        </a:spcAft>
                      </a:pPr>
                      <a:r>
                        <a:rPr lang="en-CA" sz="2100" b="0" i="0" u="none" strike="noStrike" dirty="0">
                          <a:solidFill>
                            <a:srgbClr val="000000"/>
                          </a:solidFill>
                          <a:effectLst/>
                          <a:latin typeface="Calibri" panose="020F0502020204030204" pitchFamily="34" charset="0"/>
                        </a:rPr>
                        <a:t> Intermediate OAs</a:t>
                      </a:r>
                    </a:p>
                  </a:txBody>
                  <a:tcPr marL="10160" marR="10160" marT="10167" marB="144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1981">
                <a:tc>
                  <a:txBody>
                    <a:bodyPr/>
                    <a:lstStyle/>
                    <a:p>
                      <a:pPr algn="l" fontAlgn="ctr">
                        <a:lnSpc>
                          <a:spcPct val="150000"/>
                        </a:lnSpc>
                        <a:spcBef>
                          <a:spcPts val="600"/>
                        </a:spcBef>
                        <a:spcAft>
                          <a:spcPts val="600"/>
                        </a:spcAft>
                      </a:pPr>
                      <a:r>
                        <a:rPr lang="en-CA" sz="2100" b="1" i="0" u="none" strike="noStrike" dirty="0">
                          <a:solidFill>
                            <a:srgbClr val="000000"/>
                          </a:solidFill>
                          <a:effectLst/>
                          <a:latin typeface="Calibri" panose="020F0502020204030204" pitchFamily="34" charset="0"/>
                        </a:rPr>
                        <a:t> Ph 2B</a:t>
                      </a:r>
                    </a:p>
                  </a:txBody>
                  <a:tcPr marL="10160" marR="10160" marT="10167" marB="144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50000"/>
                        </a:lnSpc>
                        <a:spcBef>
                          <a:spcPts val="600"/>
                        </a:spcBef>
                        <a:spcAft>
                          <a:spcPts val="600"/>
                        </a:spcAft>
                      </a:pPr>
                      <a:r>
                        <a:rPr lang="en-CA" sz="2100" b="0" i="0" u="none" strike="noStrike" dirty="0">
                          <a:solidFill>
                            <a:srgbClr val="000000"/>
                          </a:solidFill>
                          <a:effectLst/>
                          <a:latin typeface="Calibri" panose="020F0502020204030204" pitchFamily="34" charset="0"/>
                        </a:rPr>
                        <a:t> Final OAs</a:t>
                      </a:r>
                    </a:p>
                  </a:txBody>
                  <a:tcPr marL="10160" marR="10160" marT="10167" marB="144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7" name="Table 6">
            <a:extLst>
              <a:ext uri="{FF2B5EF4-FFF2-40B4-BE49-F238E27FC236}">
                <a16:creationId xmlns:a16="http://schemas.microsoft.com/office/drawing/2014/main" id="{F145FAE8-9040-3F0A-38A8-0F37EF341437}"/>
              </a:ext>
            </a:extLst>
          </p:cNvPr>
          <p:cNvGraphicFramePr>
            <a:graphicFrameLocks noGrp="1"/>
          </p:cNvGraphicFramePr>
          <p:nvPr/>
        </p:nvGraphicFramePr>
        <p:xfrm>
          <a:off x="6096000" y="2616200"/>
          <a:ext cx="5520267" cy="2628898"/>
        </p:xfrm>
        <a:graphic>
          <a:graphicData uri="http://schemas.openxmlformats.org/drawingml/2006/table">
            <a:tbl>
              <a:tblPr/>
              <a:tblGrid>
                <a:gridCol w="1234296">
                  <a:extLst>
                    <a:ext uri="{9D8B030D-6E8A-4147-A177-3AD203B41FA5}">
                      <a16:colId xmlns:a16="http://schemas.microsoft.com/office/drawing/2014/main" val="20000"/>
                    </a:ext>
                  </a:extLst>
                </a:gridCol>
                <a:gridCol w="4285971">
                  <a:extLst>
                    <a:ext uri="{9D8B030D-6E8A-4147-A177-3AD203B41FA5}">
                      <a16:colId xmlns:a16="http://schemas.microsoft.com/office/drawing/2014/main" val="20001"/>
                    </a:ext>
                  </a:extLst>
                </a:gridCol>
              </a:tblGrid>
              <a:tr h="702955">
                <a:tc gridSpan="2">
                  <a:txBody>
                    <a:bodyPr/>
                    <a:lstStyle/>
                    <a:p>
                      <a:pPr algn="ctr" fontAlgn="ctr">
                        <a:lnSpc>
                          <a:spcPct val="150000"/>
                        </a:lnSpc>
                      </a:pPr>
                      <a:r>
                        <a:rPr lang="en-CA" sz="2400" b="1" i="0" u="none" strike="noStrike" dirty="0">
                          <a:solidFill>
                            <a:srgbClr val="000000"/>
                          </a:solidFill>
                          <a:effectLst/>
                          <a:latin typeface="Calibri" panose="020F0502020204030204" pitchFamily="34" charset="0"/>
                        </a:rPr>
                        <a:t>SBCA Manual</a:t>
                      </a:r>
                    </a:p>
                  </a:txBody>
                  <a:tcPr marL="10160" marR="10160" marT="10167" marB="1440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CA"/>
                    </a:p>
                  </a:txBody>
                  <a:tcPr/>
                </a:tc>
                <a:extLst>
                  <a:ext uri="{0D108BD9-81ED-4DB2-BD59-A6C34878D82A}">
                    <a16:rowId xmlns:a16="http://schemas.microsoft.com/office/drawing/2014/main" val="10000"/>
                  </a:ext>
                </a:extLst>
              </a:tr>
              <a:tr h="641981">
                <a:tc>
                  <a:txBody>
                    <a:bodyPr/>
                    <a:lstStyle/>
                    <a:p>
                      <a:pPr algn="l" fontAlgn="ctr">
                        <a:lnSpc>
                          <a:spcPct val="150000"/>
                        </a:lnSpc>
                      </a:pPr>
                      <a:r>
                        <a:rPr lang="en-CA" sz="2100" b="1" i="0" u="none" strike="noStrike" dirty="0">
                          <a:solidFill>
                            <a:srgbClr val="000000"/>
                          </a:solidFill>
                          <a:effectLst/>
                          <a:latin typeface="Calibri" panose="020F0502020204030204" pitchFamily="34" charset="0"/>
                        </a:rPr>
                        <a:t> Ph 2A </a:t>
                      </a:r>
                    </a:p>
                  </a:txBody>
                  <a:tcPr marL="10160" marR="10160" marT="10167" marB="1440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50000"/>
                        </a:lnSpc>
                      </a:pPr>
                      <a:r>
                        <a:rPr lang="en-CA" sz="2100" b="0" i="0" u="none" strike="noStrike" dirty="0">
                          <a:solidFill>
                            <a:srgbClr val="000000"/>
                          </a:solidFill>
                          <a:effectLst/>
                          <a:latin typeface="Calibri" panose="020F0502020204030204" pitchFamily="34" charset="0"/>
                        </a:rPr>
                        <a:t> Sustainment strategy</a:t>
                      </a:r>
                    </a:p>
                  </a:txBody>
                  <a:tcPr marL="10160" marR="10160" marT="10167" marB="1440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1981">
                <a:tc>
                  <a:txBody>
                    <a:bodyPr/>
                    <a:lstStyle/>
                    <a:p>
                      <a:pPr algn="l" fontAlgn="ctr">
                        <a:lnSpc>
                          <a:spcPct val="150000"/>
                        </a:lnSpc>
                      </a:pPr>
                      <a:r>
                        <a:rPr lang="en-CA" sz="2100" b="1" i="0" u="none" strike="noStrike" dirty="0">
                          <a:solidFill>
                            <a:srgbClr val="000000"/>
                          </a:solidFill>
                          <a:effectLst/>
                          <a:latin typeface="Calibri" panose="020F0502020204030204" pitchFamily="34" charset="0"/>
                        </a:rPr>
                        <a:t> Ph 2B </a:t>
                      </a:r>
                    </a:p>
                  </a:txBody>
                  <a:tcPr marL="10160" marR="10160" marT="10167" marB="1440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50000"/>
                        </a:lnSpc>
                      </a:pPr>
                      <a:r>
                        <a:rPr lang="en-CA" sz="2100" b="0" i="0" u="none" strike="noStrike" dirty="0">
                          <a:solidFill>
                            <a:srgbClr val="000000"/>
                          </a:solidFill>
                          <a:effectLst/>
                          <a:latin typeface="Calibri" panose="020F0502020204030204" pitchFamily="34" charset="0"/>
                        </a:rPr>
                        <a:t> Sustainment solution framework</a:t>
                      </a:r>
                    </a:p>
                  </a:txBody>
                  <a:tcPr marL="10160" marR="10160" marT="10167" marB="1440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1981">
                <a:tc>
                  <a:txBody>
                    <a:bodyPr/>
                    <a:lstStyle/>
                    <a:p>
                      <a:pPr algn="l" fontAlgn="ctr">
                        <a:lnSpc>
                          <a:spcPct val="150000"/>
                        </a:lnSpc>
                      </a:pPr>
                      <a:r>
                        <a:rPr lang="en-CA" sz="2100" b="1" i="0" u="none" strike="noStrike" dirty="0">
                          <a:solidFill>
                            <a:srgbClr val="000000"/>
                          </a:solidFill>
                          <a:effectLst/>
                          <a:latin typeface="Calibri" panose="020F0502020204030204" pitchFamily="34" charset="0"/>
                        </a:rPr>
                        <a:t> Ph 2C </a:t>
                      </a:r>
                    </a:p>
                  </a:txBody>
                  <a:tcPr marL="10160" marR="10160" marT="10167" marB="1440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50000"/>
                        </a:lnSpc>
                      </a:pPr>
                      <a:r>
                        <a:rPr lang="en-CA" sz="2100" b="0" i="0" u="none" strike="noStrike" dirty="0">
                          <a:solidFill>
                            <a:srgbClr val="000000"/>
                          </a:solidFill>
                          <a:effectLst/>
                          <a:latin typeface="Calibri" panose="020F0502020204030204" pitchFamily="34" charset="0"/>
                        </a:rPr>
                        <a:t> Sustainment solution details</a:t>
                      </a:r>
                    </a:p>
                  </a:txBody>
                  <a:tcPr marL="10160" marR="10160" marT="10167" marB="1440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Arrow: Right 7">
            <a:extLst>
              <a:ext uri="{FF2B5EF4-FFF2-40B4-BE49-F238E27FC236}">
                <a16:creationId xmlns:a16="http://schemas.microsoft.com/office/drawing/2014/main" id="{A1522855-7D30-29E2-0B0E-F1A868E03B0E}"/>
              </a:ext>
            </a:extLst>
          </p:cNvPr>
          <p:cNvSpPr/>
          <p:nvPr/>
        </p:nvSpPr>
        <p:spPr>
          <a:xfrm>
            <a:off x="5080000" y="3729568"/>
            <a:ext cx="812800" cy="715433"/>
          </a:xfrm>
          <a:prstGeom prst="rightArrow">
            <a:avLst/>
          </a:prstGeom>
          <a:scene3d>
            <a:camera prst="orthographicFront"/>
            <a:lightRig rig="threePt" dir="t"/>
          </a:scene3d>
          <a:sp3d>
            <a:bevelT/>
          </a:sp3d>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defTabSz="1219170">
              <a:defRPr/>
            </a:pPr>
            <a:endParaRPr lang="en-CA" sz="2400">
              <a:solidFill>
                <a:prstClr val="white"/>
              </a:solidFill>
              <a:latin typeface="Arial"/>
            </a:endParaRPr>
          </a:p>
        </p:txBody>
      </p:sp>
      <p:sp>
        <p:nvSpPr>
          <p:cNvPr id="4" name="TextBox 3">
            <a:extLst>
              <a:ext uri="{FF2B5EF4-FFF2-40B4-BE49-F238E27FC236}">
                <a16:creationId xmlns:a16="http://schemas.microsoft.com/office/drawing/2014/main" id="{21268860-FD86-5386-7360-1A4F3427B297}"/>
              </a:ext>
            </a:extLst>
          </p:cNvPr>
          <p:cNvSpPr txBox="1"/>
          <p:nvPr/>
        </p:nvSpPr>
        <p:spPr>
          <a:xfrm>
            <a:off x="575386" y="6250532"/>
            <a:ext cx="415213" cy="369332"/>
          </a:xfrm>
          <a:prstGeom prst="rect">
            <a:avLst/>
          </a:prstGeom>
          <a:noFill/>
        </p:spPr>
        <p:txBody>
          <a:bodyPr wrap="square" rtlCol="0">
            <a:spAutoFit/>
          </a:bodyPr>
          <a:lstStyle/>
          <a:p>
            <a:pPr algn="ctr"/>
            <a:r>
              <a:rPr lang="en-CA" dirty="0"/>
              <a:t>13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DFA82-1231-1681-234D-24BC436F928F}"/>
              </a:ext>
            </a:extLst>
          </p:cNvPr>
          <p:cNvPicPr>
            <a:picLocks noChangeAspect="1"/>
          </p:cNvPicPr>
          <p:nvPr/>
        </p:nvPicPr>
        <p:blipFill rotWithShape="1">
          <a:blip r:embed="rId3"/>
          <a:srcRect l="4326" t="5330" r="6005" b="4928"/>
          <a:stretch/>
        </p:blipFill>
        <p:spPr>
          <a:xfrm>
            <a:off x="609600" y="859222"/>
            <a:ext cx="1195547" cy="1196364"/>
          </a:xfrm>
          <a:prstGeom prst="flowChartConnector">
            <a:avLst/>
          </a:prstGeom>
        </p:spPr>
      </p:pic>
      <p:sp>
        <p:nvSpPr>
          <p:cNvPr id="9" name="Rectangle: Top Corners Rounded 8">
            <a:extLst>
              <a:ext uri="{FF2B5EF4-FFF2-40B4-BE49-F238E27FC236}">
                <a16:creationId xmlns:a16="http://schemas.microsoft.com/office/drawing/2014/main" id="{D7F09A84-5D17-47FD-2627-991896326520}"/>
              </a:ext>
            </a:extLst>
          </p:cNvPr>
          <p:cNvSpPr/>
          <p:nvPr/>
        </p:nvSpPr>
        <p:spPr>
          <a:xfrm rot="10800000" flipV="1">
            <a:off x="6434667" y="944034"/>
            <a:ext cx="5147733" cy="5126567"/>
          </a:xfrm>
          <a:prstGeom prst="round2SameRect">
            <a:avLst>
              <a:gd name="adj1" fmla="val 3353"/>
              <a:gd name="adj2" fmla="val 0"/>
            </a:avLst>
          </a:prstGeom>
          <a:solidFill>
            <a:srgbClr val="994137">
              <a:alpha val="50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defTabSz="914377" eaLnBrk="1" fontAlgn="auto" hangingPunct="1">
              <a:spcBef>
                <a:spcPts val="0"/>
              </a:spcBef>
              <a:spcAft>
                <a:spcPts val="0"/>
              </a:spcAft>
              <a:defRPr/>
            </a:pPr>
            <a:r>
              <a:rPr lang="en-CA" b="1" dirty="0">
                <a:solidFill>
                  <a:srgbClr val="555553"/>
                </a:solidFill>
              </a:rPr>
              <a:t>Division of Enterprise Scope</a:t>
            </a:r>
          </a:p>
          <a:p>
            <a:pPr defTabSz="914377" eaLnBrk="1" fontAlgn="auto" hangingPunct="1">
              <a:spcBef>
                <a:spcPts val="800"/>
              </a:spcBef>
              <a:spcAft>
                <a:spcPts val="0"/>
              </a:spcAft>
              <a:defRPr/>
            </a:pPr>
            <a:r>
              <a:rPr lang="en-CA" b="1" dirty="0">
                <a:solidFill>
                  <a:srgbClr val="555553"/>
                </a:solidFill>
              </a:rPr>
              <a:t>In-House Strategy</a:t>
            </a:r>
          </a:p>
          <a:p>
            <a:pPr marL="380990" indent="-380990" defTabSz="914377" eaLnBrk="1" fontAlgn="auto" hangingPunct="1">
              <a:spcBef>
                <a:spcPts val="0"/>
              </a:spcBef>
              <a:spcAft>
                <a:spcPts val="0"/>
              </a:spcAft>
              <a:buFont typeface="Arial" panose="020B0604020202020204" pitchFamily="34" charset="0"/>
              <a:buChar char="•"/>
              <a:defRPr/>
            </a:pPr>
            <a:r>
              <a:rPr lang="en-CA" dirty="0">
                <a:solidFill>
                  <a:srgbClr val="FF0000"/>
                </a:solidFill>
              </a:rPr>
              <a:t>CAF Autonomy &amp; Resilience</a:t>
            </a:r>
          </a:p>
          <a:p>
            <a:pPr marL="380990" indent="-380990" defTabSz="914377" eaLnBrk="1" fontAlgn="auto" hangingPunct="1">
              <a:spcBef>
                <a:spcPts val="0"/>
              </a:spcBef>
              <a:spcAft>
                <a:spcPts val="0"/>
              </a:spcAft>
              <a:buFont typeface="Arial" panose="020B0604020202020204" pitchFamily="34" charset="0"/>
              <a:buChar char="•"/>
              <a:defRPr/>
            </a:pPr>
            <a:r>
              <a:rPr lang="en-CA" dirty="0">
                <a:solidFill>
                  <a:srgbClr val="FF0000"/>
                </a:solidFill>
              </a:rPr>
              <a:t>Organizational Responsibility Breakdown</a:t>
            </a:r>
          </a:p>
          <a:p>
            <a:pPr marL="380990" indent="-380990" defTabSz="914377" eaLnBrk="1" fontAlgn="auto" hangingPunct="1">
              <a:spcBef>
                <a:spcPts val="0"/>
              </a:spcBef>
              <a:spcAft>
                <a:spcPts val="0"/>
              </a:spcAft>
              <a:buFont typeface="Arial" panose="020B0604020202020204" pitchFamily="34" charset="0"/>
              <a:buChar char="•"/>
              <a:defRPr/>
            </a:pPr>
            <a:r>
              <a:rPr lang="en-CA" dirty="0">
                <a:solidFill>
                  <a:srgbClr val="FF0000"/>
                </a:solidFill>
              </a:rPr>
              <a:t>Arrangement Strategy</a:t>
            </a:r>
          </a:p>
          <a:p>
            <a:pPr marL="380990" indent="-380990" defTabSz="914377" eaLnBrk="1" fontAlgn="auto" hangingPunct="1">
              <a:spcBef>
                <a:spcPts val="0"/>
              </a:spcBef>
              <a:spcAft>
                <a:spcPts val="0"/>
              </a:spcAft>
              <a:buFont typeface="Arial" panose="020B0604020202020204" pitchFamily="34" charset="0"/>
              <a:buChar char="•"/>
              <a:defRPr/>
            </a:pPr>
            <a:r>
              <a:rPr lang="en-CA" dirty="0">
                <a:solidFill>
                  <a:srgbClr val="FF0000"/>
                </a:solidFill>
              </a:rPr>
              <a:t>In-house Outcomes</a:t>
            </a:r>
          </a:p>
          <a:p>
            <a:pPr defTabSz="914377" eaLnBrk="1" fontAlgn="auto" hangingPunct="1">
              <a:spcBef>
                <a:spcPts val="800"/>
              </a:spcBef>
              <a:spcAft>
                <a:spcPts val="0"/>
              </a:spcAft>
              <a:defRPr/>
            </a:pPr>
            <a:r>
              <a:rPr lang="en-CA" b="1" dirty="0">
                <a:solidFill>
                  <a:srgbClr val="555553"/>
                </a:solidFill>
              </a:rPr>
              <a:t>Commercial Strategy</a:t>
            </a:r>
          </a:p>
          <a:p>
            <a:pPr marL="380990" indent="-380990"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National Autonomy &amp; Resilience</a:t>
            </a:r>
          </a:p>
          <a:p>
            <a:pPr marL="380990" indent="-380990"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Contracted Services Grouping</a:t>
            </a:r>
          </a:p>
          <a:p>
            <a:pPr marL="380990" indent="-380990"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Approach to Solicitation</a:t>
            </a:r>
          </a:p>
          <a:p>
            <a:pPr marL="380990" indent="-380990"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Nature of Contract</a:t>
            </a:r>
          </a:p>
          <a:p>
            <a:pPr marL="380990" indent="-380990"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Socio-Economic Benefits Strategy</a:t>
            </a:r>
          </a:p>
          <a:p>
            <a:pPr marL="380990" indent="-380990"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Contracted Outcomes</a:t>
            </a:r>
          </a:p>
          <a:p>
            <a:pPr defTabSz="914377" eaLnBrk="1" fontAlgn="auto" hangingPunct="1">
              <a:spcBef>
                <a:spcPts val="800"/>
              </a:spcBef>
              <a:spcAft>
                <a:spcPts val="0"/>
              </a:spcAft>
              <a:defRPr/>
            </a:pPr>
            <a:r>
              <a:rPr lang="en-CA" b="1" dirty="0">
                <a:solidFill>
                  <a:srgbClr val="555553"/>
                </a:solidFill>
              </a:rPr>
              <a:t>Other Government Strategy</a:t>
            </a:r>
          </a:p>
          <a:p>
            <a:pPr marL="355591" indent="-355591" defTabSz="914377" eaLnBrk="1" fontAlgn="auto" hangingPunct="1">
              <a:spcBef>
                <a:spcPts val="0"/>
              </a:spcBef>
              <a:spcAft>
                <a:spcPts val="0"/>
              </a:spcAft>
              <a:buFont typeface="Arial" panose="020B0604020202020204" pitchFamily="34" charset="0"/>
              <a:buChar char="•"/>
              <a:defRPr/>
            </a:pPr>
            <a:r>
              <a:rPr lang="en-CA" dirty="0">
                <a:solidFill>
                  <a:srgbClr val="FF0000"/>
                </a:solidFill>
              </a:rPr>
              <a:t>Services Grouping</a:t>
            </a:r>
          </a:p>
          <a:p>
            <a:pPr marL="355591" indent="-355591" defTabSz="914377" eaLnBrk="1" fontAlgn="auto" hangingPunct="1">
              <a:spcBef>
                <a:spcPts val="0"/>
              </a:spcBef>
              <a:spcAft>
                <a:spcPts val="0"/>
              </a:spcAft>
              <a:buFont typeface="Arial" panose="020B0604020202020204" pitchFamily="34" charset="0"/>
              <a:buChar char="•"/>
              <a:defRPr/>
            </a:pPr>
            <a:r>
              <a:rPr lang="en-CA" dirty="0">
                <a:solidFill>
                  <a:srgbClr val="FF0000"/>
                </a:solidFill>
              </a:rPr>
              <a:t>Socio-Economic Benefits Strategy</a:t>
            </a:r>
          </a:p>
          <a:p>
            <a:pPr marL="355591" indent="-355591" defTabSz="914377" eaLnBrk="1" fontAlgn="auto" hangingPunct="1">
              <a:spcBef>
                <a:spcPts val="0"/>
              </a:spcBef>
              <a:spcAft>
                <a:spcPts val="0"/>
              </a:spcAft>
              <a:buFont typeface="Arial" panose="020B0604020202020204" pitchFamily="34" charset="0"/>
              <a:buChar char="•"/>
              <a:defRPr/>
            </a:pPr>
            <a:r>
              <a:rPr lang="en-CA" dirty="0">
                <a:solidFill>
                  <a:srgbClr val="FF0000"/>
                </a:solidFill>
              </a:rPr>
              <a:t>Arrangement Outcomes</a:t>
            </a:r>
          </a:p>
        </p:txBody>
      </p:sp>
      <p:sp>
        <p:nvSpPr>
          <p:cNvPr id="38916" name="Title 1">
            <a:extLst>
              <a:ext uri="{FF2B5EF4-FFF2-40B4-BE49-F238E27FC236}">
                <a16:creationId xmlns:a16="http://schemas.microsoft.com/office/drawing/2014/main" id="{8C419402-3B75-FFD0-C83A-85B003558ED3}"/>
              </a:ext>
            </a:extLst>
          </p:cNvPr>
          <p:cNvSpPr>
            <a:spLocks noGrp="1" noChangeArrowheads="1"/>
          </p:cNvSpPr>
          <p:nvPr>
            <p:ph type="title"/>
          </p:nvPr>
        </p:nvSpPr>
        <p:spPr>
          <a:xfrm>
            <a:off x="1805147" y="1169372"/>
            <a:ext cx="4072812" cy="576064"/>
          </a:xfrm>
        </p:spPr>
        <p:txBody>
          <a:bodyPr>
            <a:noAutofit/>
          </a:bodyPr>
          <a:lstStyle/>
          <a:p>
            <a:pPr eaLnBrk="1" hangingPunct="1"/>
            <a:r>
              <a:rPr altLang="en-US" sz="2400" dirty="0"/>
              <a:t>Phase 2A – Sustainment strategy</a:t>
            </a:r>
          </a:p>
        </p:txBody>
      </p:sp>
      <p:sp>
        <p:nvSpPr>
          <p:cNvPr id="38917" name="Content Placeholder 13">
            <a:extLst>
              <a:ext uri="{FF2B5EF4-FFF2-40B4-BE49-F238E27FC236}">
                <a16:creationId xmlns:a16="http://schemas.microsoft.com/office/drawing/2014/main" id="{B569C6B2-8399-35AD-9064-D1A88D2EDBAF}"/>
              </a:ext>
            </a:extLst>
          </p:cNvPr>
          <p:cNvSpPr>
            <a:spLocks noGrp="1" noChangeArrowheads="1"/>
          </p:cNvSpPr>
          <p:nvPr>
            <p:ph sz="half" idx="1"/>
          </p:nvPr>
        </p:nvSpPr>
        <p:spPr bwMode="auto">
          <a:xfrm>
            <a:off x="575389" y="2514600"/>
            <a:ext cx="5825062" cy="34586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eaLnBrk="1" hangingPunct="1"/>
            <a:r>
              <a:rPr lang="en-CA" altLang="en-US" sz="2133" dirty="0"/>
              <a:t>Previously called “Initial OAs”</a:t>
            </a:r>
          </a:p>
          <a:p>
            <a:pPr eaLnBrk="1" hangingPunct="1"/>
            <a:endParaRPr lang="en-CA" altLang="en-US" sz="2133" dirty="0"/>
          </a:p>
          <a:p>
            <a:pPr eaLnBrk="1" hangingPunct="1"/>
            <a:endParaRPr lang="en-CA" altLang="en-US" sz="2133" dirty="0"/>
          </a:p>
        </p:txBody>
      </p:sp>
      <p:sp>
        <p:nvSpPr>
          <p:cNvPr id="4" name="TextBox 3">
            <a:extLst>
              <a:ext uri="{FF2B5EF4-FFF2-40B4-BE49-F238E27FC236}">
                <a16:creationId xmlns:a16="http://schemas.microsoft.com/office/drawing/2014/main" id="{8475F8DC-13BC-BFB8-7D20-D7C6B32A775C}"/>
              </a:ext>
            </a:extLst>
          </p:cNvPr>
          <p:cNvSpPr txBox="1"/>
          <p:nvPr/>
        </p:nvSpPr>
        <p:spPr>
          <a:xfrm>
            <a:off x="575386" y="6250532"/>
            <a:ext cx="415213" cy="369332"/>
          </a:xfrm>
          <a:prstGeom prst="rect">
            <a:avLst/>
          </a:prstGeom>
          <a:noFill/>
        </p:spPr>
        <p:txBody>
          <a:bodyPr wrap="square" rtlCol="0">
            <a:spAutoFit/>
          </a:bodyPr>
          <a:lstStyle/>
          <a:p>
            <a:pPr algn="ctr"/>
            <a:r>
              <a:rPr lang="en-CA" dirty="0"/>
              <a:t>14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0521D-D535-95DF-D4CB-9EBD1021B83B}"/>
              </a:ext>
            </a:extLst>
          </p:cNvPr>
          <p:cNvPicPr>
            <a:picLocks noChangeAspect="1"/>
          </p:cNvPicPr>
          <p:nvPr/>
        </p:nvPicPr>
        <p:blipFill rotWithShape="1">
          <a:blip r:embed="rId3"/>
          <a:srcRect l="3238" t="5444" r="5830" b="2854"/>
          <a:stretch/>
        </p:blipFill>
        <p:spPr>
          <a:xfrm>
            <a:off x="627398" y="884717"/>
            <a:ext cx="1170068" cy="1170868"/>
          </a:xfrm>
          <a:prstGeom prst="flowChartConnector">
            <a:avLst/>
          </a:prstGeom>
        </p:spPr>
      </p:pic>
      <p:sp>
        <p:nvSpPr>
          <p:cNvPr id="9" name="Rectangle: Top Corners Rounded 8">
            <a:extLst>
              <a:ext uri="{FF2B5EF4-FFF2-40B4-BE49-F238E27FC236}">
                <a16:creationId xmlns:a16="http://schemas.microsoft.com/office/drawing/2014/main" id="{870A3490-67DF-C4A0-1ACC-B6B6E3AB8BDB}"/>
              </a:ext>
            </a:extLst>
          </p:cNvPr>
          <p:cNvSpPr/>
          <p:nvPr/>
        </p:nvSpPr>
        <p:spPr>
          <a:xfrm rot="10800000" flipV="1">
            <a:off x="6434667" y="944034"/>
            <a:ext cx="5147733" cy="5126567"/>
          </a:xfrm>
          <a:prstGeom prst="round2SameRect">
            <a:avLst>
              <a:gd name="adj1" fmla="val 3353"/>
              <a:gd name="adj2" fmla="val 0"/>
            </a:avLst>
          </a:prstGeom>
          <a:solidFill>
            <a:srgbClr val="808AC5">
              <a:alpha val="50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defTabSz="914377" eaLnBrk="1" fontAlgn="auto" hangingPunct="1">
              <a:spcBef>
                <a:spcPts val="0"/>
              </a:spcBef>
              <a:spcAft>
                <a:spcPts val="0"/>
              </a:spcAft>
              <a:defRPr/>
            </a:pPr>
            <a:r>
              <a:rPr lang="en-CA" sz="1600" b="1" dirty="0">
                <a:solidFill>
                  <a:srgbClr val="555553"/>
                </a:solidFill>
              </a:rPr>
              <a:t>In-House Framework</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FF0000"/>
                </a:solidFill>
              </a:rPr>
              <a:t>Refinement of Scope</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FF0000"/>
                </a:solidFill>
              </a:rPr>
              <a:t>Performance Management</a:t>
            </a:r>
          </a:p>
          <a:p>
            <a:pPr defTabSz="914377" eaLnBrk="1" fontAlgn="auto" hangingPunct="1">
              <a:spcBef>
                <a:spcPts val="800"/>
              </a:spcBef>
              <a:spcAft>
                <a:spcPts val="0"/>
              </a:spcAft>
              <a:defRPr/>
            </a:pPr>
            <a:r>
              <a:rPr lang="en-CA" sz="1600" b="1" dirty="0">
                <a:solidFill>
                  <a:srgbClr val="555553"/>
                </a:solidFill>
              </a:rPr>
              <a:t>Commercial Framework</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555553"/>
                </a:solidFill>
              </a:rPr>
              <a:t>Refinement of Scope</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555553"/>
                </a:solidFill>
              </a:rPr>
              <a:t>Performance Management Framework Structure</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555553"/>
                </a:solidFill>
              </a:rPr>
              <a:t>Pricing Approach</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555553"/>
                </a:solidFill>
              </a:rPr>
              <a:t>Reward and Remedies</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555553"/>
                </a:solidFill>
              </a:rPr>
              <a:t>Term of Contract</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555553"/>
                </a:solidFill>
              </a:rPr>
              <a:t>Evaluation/Negotiation Approach – </a:t>
            </a:r>
            <a:r>
              <a:rPr lang="en-CA" sz="1600" dirty="0">
                <a:solidFill>
                  <a:srgbClr val="FF0000"/>
                </a:solidFill>
              </a:rPr>
              <a:t>Part 1</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555553"/>
                </a:solidFill>
              </a:rPr>
              <a:t>Value Proposition – </a:t>
            </a:r>
            <a:r>
              <a:rPr lang="en-CA" sz="1600" dirty="0">
                <a:solidFill>
                  <a:srgbClr val="FF0000"/>
                </a:solidFill>
              </a:rPr>
              <a:t>Part 1</a:t>
            </a:r>
          </a:p>
          <a:p>
            <a:pPr defTabSz="914377" eaLnBrk="1" fontAlgn="auto" hangingPunct="1">
              <a:spcBef>
                <a:spcPts val="800"/>
              </a:spcBef>
              <a:spcAft>
                <a:spcPts val="0"/>
              </a:spcAft>
              <a:defRPr/>
            </a:pPr>
            <a:r>
              <a:rPr lang="en-CA" sz="1600" b="1" dirty="0">
                <a:solidFill>
                  <a:srgbClr val="555553"/>
                </a:solidFill>
              </a:rPr>
              <a:t>Other Government Framework</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FF0000"/>
                </a:solidFill>
              </a:rPr>
              <a:t>Refinement of Scope</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FF0000"/>
                </a:solidFill>
              </a:rPr>
              <a:t>Performance Management</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FF0000"/>
                </a:solidFill>
              </a:rPr>
              <a:t>Arrangement Term Approach</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FF0000"/>
                </a:solidFill>
              </a:rPr>
              <a:t>Negotiation Approach –  Part 1</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FF0000"/>
                </a:solidFill>
              </a:rPr>
              <a:t>Value Proposition – Part 1</a:t>
            </a:r>
          </a:p>
          <a:p>
            <a:pPr defTabSz="914377" eaLnBrk="1" fontAlgn="auto" hangingPunct="1">
              <a:spcBef>
                <a:spcPts val="800"/>
              </a:spcBef>
              <a:spcAft>
                <a:spcPts val="0"/>
              </a:spcAft>
              <a:defRPr/>
            </a:pPr>
            <a:r>
              <a:rPr lang="en-CA" sz="1600" b="1" dirty="0">
                <a:solidFill>
                  <a:srgbClr val="FF0000"/>
                </a:solidFill>
              </a:rPr>
              <a:t>Contracted sustainment cost estimate and affordability assessment</a:t>
            </a:r>
          </a:p>
        </p:txBody>
      </p:sp>
      <p:sp>
        <p:nvSpPr>
          <p:cNvPr id="40964" name="Title 1">
            <a:extLst>
              <a:ext uri="{FF2B5EF4-FFF2-40B4-BE49-F238E27FC236}">
                <a16:creationId xmlns:a16="http://schemas.microsoft.com/office/drawing/2014/main" id="{E2D66550-2D8A-59EE-FBAB-01A8EC89CAF3}"/>
              </a:ext>
            </a:extLst>
          </p:cNvPr>
          <p:cNvSpPr>
            <a:spLocks noGrp="1" noChangeArrowheads="1"/>
          </p:cNvSpPr>
          <p:nvPr>
            <p:ph type="title"/>
          </p:nvPr>
        </p:nvSpPr>
        <p:spPr>
          <a:xfrm>
            <a:off x="1797466" y="1182119"/>
            <a:ext cx="4637201" cy="576064"/>
          </a:xfrm>
        </p:spPr>
        <p:txBody>
          <a:bodyPr>
            <a:noAutofit/>
          </a:bodyPr>
          <a:lstStyle/>
          <a:p>
            <a:pPr eaLnBrk="1" hangingPunct="1"/>
            <a:r>
              <a:rPr altLang="en-US" sz="2400" dirty="0"/>
              <a:t>Phase 2B – Sustainment solution framework</a:t>
            </a:r>
          </a:p>
        </p:txBody>
      </p:sp>
      <p:sp>
        <p:nvSpPr>
          <p:cNvPr id="40965" name="Content Placeholder 13">
            <a:extLst>
              <a:ext uri="{FF2B5EF4-FFF2-40B4-BE49-F238E27FC236}">
                <a16:creationId xmlns:a16="http://schemas.microsoft.com/office/drawing/2014/main" id="{85D60E20-566D-A633-C4AB-D0D19A3F5426}"/>
              </a:ext>
            </a:extLst>
          </p:cNvPr>
          <p:cNvSpPr>
            <a:spLocks noGrp="1" noChangeArrowheads="1"/>
          </p:cNvSpPr>
          <p:nvPr>
            <p:ph sz="half" idx="1"/>
          </p:nvPr>
        </p:nvSpPr>
        <p:spPr bwMode="auto">
          <a:xfrm>
            <a:off x="575388" y="2362200"/>
            <a:ext cx="5859279" cy="36110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eaLnBrk="1" hangingPunct="1"/>
            <a:r>
              <a:rPr lang="en-CA" altLang="en-US" sz="2133" dirty="0"/>
              <a:t>Previously called “Intermediate OAs”</a:t>
            </a:r>
          </a:p>
          <a:p>
            <a:pPr eaLnBrk="1" hangingPunct="1"/>
            <a:r>
              <a:rPr lang="en-CA" altLang="en-US" sz="2133" dirty="0"/>
              <a:t>Split OAs between Phases 2B and 2C</a:t>
            </a:r>
          </a:p>
          <a:p>
            <a:pPr eaLnBrk="1" hangingPunct="1"/>
            <a:r>
              <a:rPr lang="en-CA" altLang="en-US" sz="2133" dirty="0"/>
              <a:t>Formalized the need for a contracted sustainment cost estimate and affordability assessment</a:t>
            </a:r>
          </a:p>
          <a:p>
            <a:pPr eaLnBrk="1" hangingPunct="1"/>
            <a:r>
              <a:rPr lang="en-CA" altLang="en-US" sz="2133" dirty="0"/>
              <a:t>Clarified how Phase 2B and 2C OAs contribute to specific parts of the RFP</a:t>
            </a:r>
          </a:p>
          <a:p>
            <a:pPr eaLnBrk="1" hangingPunct="1"/>
            <a:endParaRPr lang="en-CA" altLang="en-US" sz="2133" dirty="0"/>
          </a:p>
          <a:p>
            <a:pPr eaLnBrk="1" hangingPunct="1"/>
            <a:endParaRPr lang="en-CA" altLang="en-US" sz="2133" dirty="0"/>
          </a:p>
        </p:txBody>
      </p:sp>
      <p:sp>
        <p:nvSpPr>
          <p:cNvPr id="3" name="TextBox 2">
            <a:extLst>
              <a:ext uri="{FF2B5EF4-FFF2-40B4-BE49-F238E27FC236}">
                <a16:creationId xmlns:a16="http://schemas.microsoft.com/office/drawing/2014/main" id="{DBFBA763-0431-DE0B-A3F1-E1EDB92C2365}"/>
              </a:ext>
            </a:extLst>
          </p:cNvPr>
          <p:cNvSpPr txBox="1"/>
          <p:nvPr/>
        </p:nvSpPr>
        <p:spPr>
          <a:xfrm>
            <a:off x="575386" y="6250532"/>
            <a:ext cx="415213" cy="369332"/>
          </a:xfrm>
          <a:prstGeom prst="rect">
            <a:avLst/>
          </a:prstGeom>
          <a:noFill/>
        </p:spPr>
        <p:txBody>
          <a:bodyPr wrap="square" rtlCol="0">
            <a:spAutoFit/>
          </a:bodyPr>
          <a:lstStyle/>
          <a:p>
            <a:pPr algn="ctr"/>
            <a:r>
              <a:rPr lang="en-CA" dirty="0"/>
              <a:t>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149C2F6C-8CA3-1C73-A4F1-BAE56DCBE7BE}"/>
              </a:ext>
            </a:extLst>
          </p:cNvPr>
          <p:cNvSpPr txBox="1">
            <a:spLocks noChangeArrowheads="1"/>
          </p:cNvSpPr>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3</a:t>
            </a:r>
          </a:p>
        </p:txBody>
      </p:sp>
      <p:sp>
        <p:nvSpPr>
          <p:cNvPr id="6" name="TextBox 5">
            <a:extLst>
              <a:ext uri="{FF2B5EF4-FFF2-40B4-BE49-F238E27FC236}">
                <a16:creationId xmlns:a16="http://schemas.microsoft.com/office/drawing/2014/main" id="{C2FD15E9-CAEB-D9FC-89E4-CB96D8DF710D}"/>
              </a:ext>
            </a:extLst>
          </p:cNvPr>
          <p:cNvSpPr txBox="1"/>
          <p:nvPr/>
        </p:nvSpPr>
        <p:spPr>
          <a:xfrm>
            <a:off x="1820864" y="952501"/>
            <a:ext cx="8567737" cy="3770313"/>
          </a:xfrm>
          <a:prstGeom prst="rect">
            <a:avLst/>
          </a:prstGeom>
          <a:noFill/>
        </p:spPr>
        <p:txBody>
          <a:bodyPr>
            <a:spAutoFit/>
          </a:bodyPr>
          <a:lstStyle/>
          <a:p>
            <a:pPr>
              <a:spcAft>
                <a:spcPts val="2400"/>
              </a:spcAft>
              <a:buClr>
                <a:srgbClr val="000000"/>
              </a:buClr>
              <a:defRPr/>
            </a:pPr>
            <a:r>
              <a:rPr lang="en-CA" sz="24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What is Materiel as a Service (MaaS)*? </a:t>
            </a:r>
            <a:endParaRPr lang="en-CA"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lvl="1">
              <a:spcAft>
                <a:spcPts val="1800"/>
              </a:spcAft>
              <a:defRPr/>
            </a:pPr>
            <a:r>
              <a:rPr lang="en-CA" sz="1600" dirty="0">
                <a:solidFill>
                  <a:srgbClr val="000000"/>
                </a:solidFill>
                <a:latin typeface="Arial" panose="020B0604020202020204" pitchFamily="34" charset="0"/>
                <a:ea typeface="Calibri" panose="020F0502020204030204" pitchFamily="34" charset="0"/>
                <a:cs typeface="Arial" panose="020B0604020202020204" pitchFamily="34" charset="0"/>
              </a:rPr>
              <a:t>The theory:</a:t>
            </a:r>
          </a:p>
          <a:p>
            <a:pPr marL="358775" lvl="1" indent="-173038">
              <a:spcAft>
                <a:spcPts val="1200"/>
              </a:spcAft>
              <a:buFont typeface="Arial" panose="020B0604020202020204" pitchFamily="34" charset="0"/>
              <a:buChar char="•"/>
              <a:defRPr/>
            </a:pPr>
            <a:r>
              <a:rPr lang="en-CA" sz="1600" dirty="0">
                <a:solidFill>
                  <a:srgbClr val="000000"/>
                </a:solidFill>
                <a:latin typeface="Arial" panose="020B0604020202020204" pitchFamily="34" charset="0"/>
                <a:ea typeface="Calibri" panose="020F0502020204030204" pitchFamily="34" charset="0"/>
                <a:cs typeface="Arial" panose="020B0604020202020204" pitchFamily="34" charset="0"/>
              </a:rPr>
              <a:t>The concept of selling the services and outcomes of a product rather than the product itself</a:t>
            </a:r>
          </a:p>
          <a:p>
            <a:pPr marL="358775" lvl="1" indent="-173038">
              <a:spcAft>
                <a:spcPts val="1200"/>
              </a:spcAft>
              <a:buFont typeface="Arial" panose="020B0604020202020204" pitchFamily="34" charset="0"/>
              <a:buChar char="•"/>
              <a:defRPr/>
            </a:pPr>
            <a:r>
              <a:rPr lang="en-CA" sz="1600" dirty="0">
                <a:solidFill>
                  <a:srgbClr val="000000"/>
                </a:solidFill>
                <a:latin typeface="Arial" panose="020B0604020202020204" pitchFamily="34" charset="0"/>
                <a:ea typeface="Calibri" panose="020F0502020204030204" pitchFamily="34" charset="0"/>
                <a:cs typeface="Arial" panose="020B0604020202020204" pitchFamily="34" charset="0"/>
              </a:rPr>
              <a:t>In its purest form, the seller continues to own and maintain the product, and the customer leases it for use or subscribes to a menu of services. In other scenarios, the customer owns the product but is not responsible for maintenance, or such responsibilities are divided according to the license agreement, contract or warranty (e.g. leasing or renting of a car)</a:t>
            </a:r>
          </a:p>
          <a:p>
            <a:pPr marL="358775" lvl="1" indent="-173038">
              <a:spcAft>
                <a:spcPts val="1200"/>
              </a:spcAft>
              <a:buFont typeface="Arial" panose="020B0604020202020204" pitchFamily="34" charset="0"/>
              <a:buChar char="•"/>
              <a:defRPr/>
            </a:pPr>
            <a:r>
              <a:rPr lang="en-CA" sz="1600" dirty="0">
                <a:solidFill>
                  <a:srgbClr val="000000"/>
                </a:solidFill>
                <a:latin typeface="Arial" panose="020B0604020202020204" pitchFamily="34" charset="0"/>
                <a:ea typeface="Calibri" panose="020F0502020204030204" pitchFamily="34" charset="0"/>
                <a:cs typeface="Arial" panose="020B0604020202020204" pitchFamily="34" charset="0"/>
              </a:rPr>
              <a:t>Manufacturer uses the product as a platform for delivering additional services to the customer.</a:t>
            </a:r>
          </a:p>
        </p:txBody>
      </p:sp>
      <p:sp>
        <p:nvSpPr>
          <p:cNvPr id="21508" name="TextBox 1">
            <a:extLst>
              <a:ext uri="{FF2B5EF4-FFF2-40B4-BE49-F238E27FC236}">
                <a16:creationId xmlns:a16="http://schemas.microsoft.com/office/drawing/2014/main" id="{D144CBA0-19F8-F76B-E1CC-C69D78FEF9A3}"/>
              </a:ext>
            </a:extLst>
          </p:cNvPr>
          <p:cNvSpPr txBox="1">
            <a:spLocks noChangeArrowheads="1"/>
          </p:cNvSpPr>
          <p:nvPr/>
        </p:nvSpPr>
        <p:spPr bwMode="auto">
          <a:xfrm>
            <a:off x="1684339" y="5424489"/>
            <a:ext cx="8567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en-US" sz="1200" b="1">
                <a:solidFill>
                  <a:srgbClr val="000000"/>
                </a:solidFill>
              </a:rPr>
              <a:t>*</a:t>
            </a:r>
            <a:r>
              <a:rPr lang="en-CA" altLang="en-US" sz="1200">
                <a:solidFill>
                  <a:srgbClr val="000000"/>
                </a:solidFill>
              </a:rPr>
              <a:t> Source: David Essex, Industry Editor at TechTarget,  </a:t>
            </a:r>
            <a:r>
              <a:rPr lang="en-CA" altLang="en-US" sz="1200" u="sng">
                <a:solidFill>
                  <a:srgbClr val="0000FF"/>
                </a:solidFill>
                <a:cs typeface="Times New Roman" panose="02020603050405020304" pitchFamily="18" charset="0"/>
                <a:hlinkClick r:id="rId3"/>
              </a:rPr>
              <a:t>https://www.techtarget.com/searcherp/definition/product-as-a-service</a:t>
            </a:r>
            <a:endParaRPr lang="en-CA" altLang="en-US" sz="1200">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66F7E-AE37-DB4B-92AA-89D90ACE029F}"/>
              </a:ext>
            </a:extLst>
          </p:cNvPr>
          <p:cNvPicPr>
            <a:picLocks noChangeAspect="1"/>
          </p:cNvPicPr>
          <p:nvPr/>
        </p:nvPicPr>
        <p:blipFill rotWithShape="1">
          <a:blip r:embed="rId3"/>
          <a:srcRect l="82852" t="34631" r="1780" b="8361"/>
          <a:stretch/>
        </p:blipFill>
        <p:spPr>
          <a:xfrm>
            <a:off x="605291" y="875591"/>
            <a:ext cx="1214280" cy="1170868"/>
          </a:xfrm>
          <a:prstGeom prst="flowChartConnector">
            <a:avLst/>
          </a:prstGeom>
        </p:spPr>
      </p:pic>
      <p:sp>
        <p:nvSpPr>
          <p:cNvPr id="43012" name="Title 1">
            <a:extLst>
              <a:ext uri="{FF2B5EF4-FFF2-40B4-BE49-F238E27FC236}">
                <a16:creationId xmlns:a16="http://schemas.microsoft.com/office/drawing/2014/main" id="{63804A7B-0412-EAE9-6A54-71328704F5A6}"/>
              </a:ext>
            </a:extLst>
          </p:cNvPr>
          <p:cNvSpPr>
            <a:spLocks noGrp="1" noChangeArrowheads="1"/>
          </p:cNvSpPr>
          <p:nvPr>
            <p:ph type="title"/>
          </p:nvPr>
        </p:nvSpPr>
        <p:spPr>
          <a:xfrm>
            <a:off x="1818994" y="1172993"/>
            <a:ext cx="4615673" cy="576064"/>
          </a:xfrm>
        </p:spPr>
        <p:txBody>
          <a:bodyPr>
            <a:noAutofit/>
          </a:bodyPr>
          <a:lstStyle/>
          <a:p>
            <a:pPr eaLnBrk="1" hangingPunct="1"/>
            <a:r>
              <a:rPr altLang="en-US" sz="2400" dirty="0"/>
              <a:t>Phase 2C – Sustainment solution details</a:t>
            </a:r>
          </a:p>
        </p:txBody>
      </p:sp>
      <p:sp>
        <p:nvSpPr>
          <p:cNvPr id="43013" name="Content Placeholder 13">
            <a:extLst>
              <a:ext uri="{FF2B5EF4-FFF2-40B4-BE49-F238E27FC236}">
                <a16:creationId xmlns:a16="http://schemas.microsoft.com/office/drawing/2014/main" id="{CB55802E-6408-45B4-7C80-6FAB224E832D}"/>
              </a:ext>
            </a:extLst>
          </p:cNvPr>
          <p:cNvSpPr>
            <a:spLocks noGrp="1" noChangeArrowheads="1"/>
          </p:cNvSpPr>
          <p:nvPr>
            <p:ph sz="half" idx="1"/>
          </p:nvPr>
        </p:nvSpPr>
        <p:spPr bwMode="auto">
          <a:xfrm>
            <a:off x="575388" y="2343861"/>
            <a:ext cx="5859279" cy="36294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eaLnBrk="1" hangingPunct="1"/>
            <a:r>
              <a:rPr lang="en-CA" altLang="en-US" sz="2133" dirty="0"/>
              <a:t>Previously called “Final OAs”</a:t>
            </a:r>
          </a:p>
          <a:p>
            <a:pPr eaLnBrk="1" hangingPunct="1"/>
            <a:r>
              <a:rPr lang="en-CA" altLang="en-US" sz="2133" dirty="0"/>
              <a:t>Split OAs between Phases 2B and 2C</a:t>
            </a:r>
          </a:p>
          <a:p>
            <a:pPr eaLnBrk="1" hangingPunct="1"/>
            <a:r>
              <a:rPr lang="en-CA" altLang="en-US" sz="2133" dirty="0"/>
              <a:t>Added the need to demonstrate sustainment solution alignment</a:t>
            </a:r>
          </a:p>
          <a:p>
            <a:pPr eaLnBrk="1" hangingPunct="1"/>
            <a:endParaRPr lang="en-CA" altLang="en-US" sz="2133" dirty="0"/>
          </a:p>
          <a:p>
            <a:pPr eaLnBrk="1" hangingPunct="1"/>
            <a:endParaRPr lang="en-CA" altLang="en-US" sz="2133" dirty="0"/>
          </a:p>
          <a:p>
            <a:pPr eaLnBrk="1" hangingPunct="1"/>
            <a:endParaRPr lang="en-CA" altLang="en-US" sz="2133" dirty="0"/>
          </a:p>
          <a:p>
            <a:pPr eaLnBrk="1" hangingPunct="1"/>
            <a:endParaRPr lang="en-CA" altLang="en-US" sz="2133" dirty="0"/>
          </a:p>
        </p:txBody>
      </p:sp>
      <p:sp>
        <p:nvSpPr>
          <p:cNvPr id="9" name="Rectangle: Top Corners Rounded 8">
            <a:extLst>
              <a:ext uri="{FF2B5EF4-FFF2-40B4-BE49-F238E27FC236}">
                <a16:creationId xmlns:a16="http://schemas.microsoft.com/office/drawing/2014/main" id="{FFA85F6A-BA49-6EDC-DDF8-919B20B0E41A}"/>
              </a:ext>
            </a:extLst>
          </p:cNvPr>
          <p:cNvSpPr/>
          <p:nvPr/>
        </p:nvSpPr>
        <p:spPr>
          <a:xfrm rot="10800000" flipV="1">
            <a:off x="6434667" y="944034"/>
            <a:ext cx="5147733" cy="5126567"/>
          </a:xfrm>
          <a:prstGeom prst="round2SameRect">
            <a:avLst>
              <a:gd name="adj1" fmla="val 3353"/>
              <a:gd name="adj2" fmla="val 0"/>
            </a:avLst>
          </a:prstGeom>
          <a:solidFill>
            <a:srgbClr val="C55D08">
              <a:alpha val="50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defTabSz="914377" eaLnBrk="1" fontAlgn="auto" hangingPunct="1">
              <a:spcBef>
                <a:spcPts val="0"/>
              </a:spcBef>
              <a:spcAft>
                <a:spcPts val="0"/>
              </a:spcAft>
              <a:defRPr/>
            </a:pPr>
            <a:r>
              <a:rPr lang="en-CA" sz="1867" b="1" dirty="0">
                <a:solidFill>
                  <a:srgbClr val="555553"/>
                </a:solidFill>
                <a:latin typeface="Calibri" panose="020F0502020204030204"/>
              </a:rPr>
              <a:t>In-House Details</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FF0000"/>
                </a:solidFill>
                <a:latin typeface="Calibri" panose="020F0502020204030204"/>
              </a:rPr>
              <a:t>Arrangement Clauses</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FF0000"/>
                </a:solidFill>
                <a:latin typeface="Calibri" panose="020F0502020204030204"/>
              </a:rPr>
              <a:t>Governance &amp; Management</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FF0000"/>
                </a:solidFill>
                <a:latin typeface="Calibri" panose="020F0502020204030204"/>
              </a:rPr>
              <a:t>Performance Metrics</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FF0000"/>
                </a:solidFill>
                <a:latin typeface="Calibri" panose="020F0502020204030204"/>
              </a:rPr>
              <a:t>Data Structure</a:t>
            </a:r>
          </a:p>
          <a:p>
            <a:pPr defTabSz="914377" eaLnBrk="1" fontAlgn="auto" hangingPunct="1">
              <a:spcBef>
                <a:spcPts val="800"/>
              </a:spcBef>
              <a:spcAft>
                <a:spcPts val="0"/>
              </a:spcAft>
              <a:defRPr/>
            </a:pPr>
            <a:r>
              <a:rPr lang="en-CA" sz="1867" b="1" dirty="0">
                <a:solidFill>
                  <a:srgbClr val="555553"/>
                </a:solidFill>
                <a:latin typeface="Calibri" panose="020F0502020204030204"/>
              </a:rPr>
              <a:t>Commercial Details</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555553"/>
                </a:solidFill>
                <a:latin typeface="Calibri" panose="020F0502020204030204"/>
              </a:rPr>
              <a:t>Basis of Payment</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555553"/>
                </a:solidFill>
                <a:latin typeface="Calibri" panose="020F0502020204030204"/>
              </a:rPr>
              <a:t>Terms and Conditions</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555553"/>
                </a:solidFill>
                <a:latin typeface="Calibri" panose="020F0502020204030204"/>
              </a:rPr>
              <a:t>Governance &amp; Management</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555553"/>
                </a:solidFill>
                <a:latin typeface="Calibri" panose="020F0502020204030204"/>
              </a:rPr>
              <a:t>Performance Metrics</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555553"/>
                </a:solidFill>
                <a:latin typeface="Calibri" panose="020F0502020204030204"/>
              </a:rPr>
              <a:t>Evaluation/Negotiation Approach – </a:t>
            </a:r>
            <a:r>
              <a:rPr lang="en-CA" sz="1733" dirty="0">
                <a:solidFill>
                  <a:srgbClr val="FF0000"/>
                </a:solidFill>
                <a:latin typeface="Calibri" panose="020F0502020204030204"/>
              </a:rPr>
              <a:t>Part 2</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555553"/>
                </a:solidFill>
                <a:latin typeface="Calibri" panose="020F0502020204030204"/>
              </a:rPr>
              <a:t>Data Structure</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555553"/>
                </a:solidFill>
                <a:latin typeface="Calibri" panose="020F0502020204030204"/>
              </a:rPr>
              <a:t>Value Proposition – </a:t>
            </a:r>
            <a:r>
              <a:rPr lang="en-CA" sz="1733" dirty="0">
                <a:solidFill>
                  <a:srgbClr val="FF0000"/>
                </a:solidFill>
                <a:latin typeface="Calibri" panose="020F0502020204030204"/>
              </a:rPr>
              <a:t>Part 2</a:t>
            </a:r>
          </a:p>
          <a:p>
            <a:pPr defTabSz="914377" eaLnBrk="1" fontAlgn="auto" hangingPunct="1">
              <a:spcBef>
                <a:spcPts val="800"/>
              </a:spcBef>
              <a:spcAft>
                <a:spcPts val="0"/>
              </a:spcAft>
              <a:defRPr/>
            </a:pPr>
            <a:r>
              <a:rPr lang="en-CA" sz="1867" b="1" dirty="0">
                <a:solidFill>
                  <a:srgbClr val="555553"/>
                </a:solidFill>
                <a:latin typeface="Calibri" panose="020F0502020204030204"/>
              </a:rPr>
              <a:t>Other Government Details</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FF0000"/>
                </a:solidFill>
                <a:latin typeface="Calibri" panose="020F0502020204030204"/>
              </a:rPr>
              <a:t>Performance Metrics</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FF0000"/>
                </a:solidFill>
                <a:latin typeface="Calibri" panose="020F0502020204030204"/>
              </a:rPr>
              <a:t>Negotiation Approach – Part 2</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FF0000"/>
                </a:solidFill>
                <a:latin typeface="Calibri" panose="020F0502020204030204"/>
              </a:rPr>
              <a:t>Value Proposition – Part 2</a:t>
            </a:r>
          </a:p>
          <a:p>
            <a:pPr defTabSz="914377" eaLnBrk="1" fontAlgn="auto" hangingPunct="1">
              <a:spcBef>
                <a:spcPts val="0"/>
              </a:spcBef>
              <a:spcAft>
                <a:spcPts val="0"/>
              </a:spcAft>
              <a:defRPr/>
            </a:pPr>
            <a:r>
              <a:rPr lang="en-CA" sz="1733" b="1" dirty="0">
                <a:solidFill>
                  <a:srgbClr val="FF0000"/>
                </a:solidFill>
                <a:latin typeface="Calibri" panose="020F0502020204030204"/>
              </a:rPr>
              <a:t>Sustainment solution alignment</a:t>
            </a:r>
          </a:p>
        </p:txBody>
      </p:sp>
      <p:sp>
        <p:nvSpPr>
          <p:cNvPr id="3" name="TextBox 2">
            <a:extLst>
              <a:ext uri="{FF2B5EF4-FFF2-40B4-BE49-F238E27FC236}">
                <a16:creationId xmlns:a16="http://schemas.microsoft.com/office/drawing/2014/main" id="{10B30B0A-86E3-0BB7-A4BD-7F1882659A9B}"/>
              </a:ext>
            </a:extLst>
          </p:cNvPr>
          <p:cNvSpPr txBox="1"/>
          <p:nvPr/>
        </p:nvSpPr>
        <p:spPr>
          <a:xfrm>
            <a:off x="575386" y="6250532"/>
            <a:ext cx="415213" cy="369332"/>
          </a:xfrm>
          <a:prstGeom prst="rect">
            <a:avLst/>
          </a:prstGeom>
          <a:noFill/>
        </p:spPr>
        <p:txBody>
          <a:bodyPr wrap="square" rtlCol="0">
            <a:spAutoFit/>
          </a:bodyPr>
          <a:lstStyle/>
          <a:p>
            <a:pPr algn="ctr"/>
            <a:r>
              <a:rPr lang="en-CA" dirty="0"/>
              <a:t>16</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65BD20D-1774-B9FF-1D0D-D2AA95152696}"/>
              </a:ext>
            </a:extLst>
          </p:cNvPr>
          <p:cNvSpPr>
            <a:spLocks noGrp="1" noChangeArrowheads="1"/>
          </p:cNvSpPr>
          <p:nvPr>
            <p:ph type="title"/>
          </p:nvPr>
        </p:nvSpPr>
        <p:spPr/>
        <p:txBody>
          <a:bodyPr>
            <a:normAutofit/>
          </a:bodyPr>
          <a:lstStyle/>
          <a:p>
            <a:pPr eaLnBrk="1" hangingPunct="1"/>
            <a:r>
              <a:rPr altLang="en-US" sz="2670" dirty="0"/>
              <a:t>SBCA Support</a:t>
            </a:r>
          </a:p>
        </p:txBody>
      </p:sp>
      <p:sp>
        <p:nvSpPr>
          <p:cNvPr id="4" name="Content Placeholder 3">
            <a:extLst>
              <a:ext uri="{FF2B5EF4-FFF2-40B4-BE49-F238E27FC236}">
                <a16:creationId xmlns:a16="http://schemas.microsoft.com/office/drawing/2014/main" id="{0F1D8CCB-97E9-A308-6801-8F76CF123141}"/>
              </a:ext>
            </a:extLst>
          </p:cNvPr>
          <p:cNvSpPr>
            <a:spLocks noGrp="1"/>
          </p:cNvSpPr>
          <p:nvPr>
            <p:ph sz="half" idx="1"/>
          </p:nvPr>
        </p:nvSpPr>
        <p:spPr>
          <a:xfrm>
            <a:off x="4876800" y="1447800"/>
            <a:ext cx="6739815" cy="4146599"/>
          </a:xfrm>
        </p:spPr>
        <p:txBody>
          <a:bodyPr>
            <a:noAutofit/>
          </a:bodyPr>
          <a:lstStyle/>
          <a:p>
            <a:pPr marL="0" indent="0">
              <a:buNone/>
              <a:defRPr/>
            </a:pPr>
            <a:r>
              <a:rPr lang="en-CA" sz="2100" b="1" dirty="0"/>
              <a:t>Training</a:t>
            </a:r>
          </a:p>
          <a:p>
            <a:pPr>
              <a:spcBef>
                <a:spcPts val="533"/>
              </a:spcBef>
              <a:defRPr/>
            </a:pPr>
            <a:r>
              <a:rPr lang="en-CA" sz="2100" dirty="0"/>
              <a:t>Executive SBCA Workshop (1/2-day workshop for EX-01/Col and above)</a:t>
            </a:r>
          </a:p>
          <a:p>
            <a:pPr>
              <a:spcBef>
                <a:spcPts val="533"/>
              </a:spcBef>
              <a:defRPr/>
            </a:pPr>
            <a:r>
              <a:rPr lang="en-CA" sz="2100" dirty="0"/>
              <a:t>Introduction to SBCA (3-day MMTC course)</a:t>
            </a:r>
          </a:p>
          <a:p>
            <a:pPr marL="0" indent="0">
              <a:buNone/>
              <a:defRPr/>
            </a:pPr>
            <a:r>
              <a:rPr lang="en-CA" sz="2100" b="1" dirty="0"/>
              <a:t>Sustainment Centres of Expertise (</a:t>
            </a:r>
            <a:r>
              <a:rPr lang="en-CA" sz="2100" b="1" dirty="0" err="1"/>
              <a:t>CoEs</a:t>
            </a:r>
            <a:r>
              <a:rPr lang="en-CA" sz="2100" b="1" dirty="0"/>
              <a:t>)</a:t>
            </a:r>
          </a:p>
          <a:p>
            <a:pPr>
              <a:spcBef>
                <a:spcPts val="533"/>
              </a:spcBef>
              <a:defRPr/>
            </a:pPr>
            <a:r>
              <a:rPr lang="en-CA" sz="2100" dirty="0"/>
              <a:t>COE-Maritime: Ryan McDermott</a:t>
            </a:r>
          </a:p>
          <a:p>
            <a:pPr>
              <a:spcBef>
                <a:spcPts val="533"/>
              </a:spcBef>
              <a:defRPr/>
            </a:pPr>
            <a:r>
              <a:rPr lang="en-CA" sz="2100" dirty="0"/>
              <a:t>COE-Land: Rob McDonald</a:t>
            </a:r>
          </a:p>
          <a:p>
            <a:pPr>
              <a:spcBef>
                <a:spcPts val="533"/>
              </a:spcBef>
              <a:defRPr/>
            </a:pPr>
            <a:r>
              <a:rPr lang="en-CA" sz="2100" dirty="0"/>
              <a:t>COE-Air: Sébastien Thibault</a:t>
            </a:r>
          </a:p>
          <a:p>
            <a:pPr marL="0" indent="0">
              <a:buNone/>
              <a:defRPr/>
            </a:pPr>
            <a:r>
              <a:rPr lang="en-CA" sz="2100" b="1" dirty="0"/>
              <a:t>Community of Practice</a:t>
            </a:r>
          </a:p>
          <a:p>
            <a:pPr>
              <a:spcBef>
                <a:spcPts val="533"/>
              </a:spcBef>
              <a:defRPr/>
            </a:pPr>
            <a:r>
              <a:rPr lang="en-CA" sz="2100" dirty="0"/>
              <a:t>Materiel Sustainment Seminars (twice annually)</a:t>
            </a:r>
          </a:p>
          <a:p>
            <a:pPr marL="0" indent="0">
              <a:buNone/>
              <a:defRPr/>
            </a:pPr>
            <a:r>
              <a:rPr lang="en-CA" sz="2100" b="1" dirty="0"/>
              <a:t>Resources</a:t>
            </a:r>
          </a:p>
          <a:p>
            <a:pPr>
              <a:spcBef>
                <a:spcPts val="533"/>
              </a:spcBef>
              <a:defRPr/>
            </a:pPr>
            <a:r>
              <a:rPr lang="en-CA" sz="2100" dirty="0" err="1"/>
              <a:t>GCpedia</a:t>
            </a:r>
            <a:r>
              <a:rPr lang="en-CA" sz="2100" dirty="0"/>
              <a:t>: Defence Sustainment</a:t>
            </a:r>
          </a:p>
        </p:txBody>
      </p:sp>
      <p:grpSp>
        <p:nvGrpSpPr>
          <p:cNvPr id="16" name="Group 15">
            <a:extLst>
              <a:ext uri="{FF2B5EF4-FFF2-40B4-BE49-F238E27FC236}">
                <a16:creationId xmlns:a16="http://schemas.microsoft.com/office/drawing/2014/main" id="{9993DF8A-B2B2-4EE7-366F-0CC530BA1624}"/>
              </a:ext>
            </a:extLst>
          </p:cNvPr>
          <p:cNvGrpSpPr/>
          <p:nvPr/>
        </p:nvGrpSpPr>
        <p:grpSpPr>
          <a:xfrm>
            <a:off x="152400" y="1447800"/>
            <a:ext cx="4784874" cy="4299599"/>
            <a:chOff x="562163" y="1447800"/>
            <a:chExt cx="4784874" cy="4299599"/>
          </a:xfrm>
        </p:grpSpPr>
        <p:pic>
          <p:nvPicPr>
            <p:cNvPr id="3" name="Graphic 2" descr="Signpost outline">
              <a:extLst>
                <a:ext uri="{FF2B5EF4-FFF2-40B4-BE49-F238E27FC236}">
                  <a16:creationId xmlns:a16="http://schemas.microsoft.com/office/drawing/2014/main" id="{78D6D26F-D46A-0BF0-1805-54A5CFAD6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2163" y="1447800"/>
              <a:ext cx="4784400" cy="2640161"/>
            </a:xfrm>
            <a:prstGeom prst="rect">
              <a:avLst/>
            </a:prstGeom>
          </p:spPr>
        </p:pic>
        <p:sp>
          <p:nvSpPr>
            <p:cNvPr id="6" name="TextBox 5">
              <a:extLst>
                <a:ext uri="{FF2B5EF4-FFF2-40B4-BE49-F238E27FC236}">
                  <a16:creationId xmlns:a16="http://schemas.microsoft.com/office/drawing/2014/main" id="{9AA6D033-CD34-7413-0314-790971F76004}"/>
                </a:ext>
              </a:extLst>
            </p:cNvPr>
            <p:cNvSpPr txBox="1"/>
            <p:nvPr/>
          </p:nvSpPr>
          <p:spPr>
            <a:xfrm>
              <a:off x="1684682" y="2074733"/>
              <a:ext cx="1226972" cy="400110"/>
            </a:xfrm>
            <a:prstGeom prst="rect">
              <a:avLst/>
            </a:prstGeom>
            <a:noFill/>
          </p:spPr>
          <p:txBody>
            <a:bodyPr wrap="square" rtlCol="0">
              <a:spAutoFit/>
            </a:bodyPr>
            <a:lstStyle/>
            <a:p>
              <a:pPr algn="ctr"/>
              <a:r>
                <a:rPr lang="en-CA" sz="2000" b="1" dirty="0"/>
                <a:t>HELP</a:t>
              </a:r>
            </a:p>
          </p:txBody>
        </p:sp>
        <p:sp>
          <p:nvSpPr>
            <p:cNvPr id="7" name="TextBox 6">
              <a:extLst>
                <a:ext uri="{FF2B5EF4-FFF2-40B4-BE49-F238E27FC236}">
                  <a16:creationId xmlns:a16="http://schemas.microsoft.com/office/drawing/2014/main" id="{25568740-AD13-D1C1-0961-205ABB76C2CA}"/>
                </a:ext>
              </a:extLst>
            </p:cNvPr>
            <p:cNvSpPr txBox="1"/>
            <p:nvPr/>
          </p:nvSpPr>
          <p:spPr>
            <a:xfrm>
              <a:off x="3036546" y="2734506"/>
              <a:ext cx="1226972" cy="400110"/>
            </a:xfrm>
            <a:prstGeom prst="rect">
              <a:avLst/>
            </a:prstGeom>
            <a:noFill/>
          </p:spPr>
          <p:txBody>
            <a:bodyPr wrap="square" rtlCol="0">
              <a:spAutoFit/>
            </a:bodyPr>
            <a:lstStyle/>
            <a:p>
              <a:r>
                <a:rPr lang="en-CA" sz="2000" b="1" dirty="0"/>
                <a:t>SUPPORT</a:t>
              </a:r>
            </a:p>
          </p:txBody>
        </p:sp>
        <p:pic>
          <p:nvPicPr>
            <p:cNvPr id="8" name="Graphic 7" descr="Signpost outline">
              <a:extLst>
                <a:ext uri="{FF2B5EF4-FFF2-40B4-BE49-F238E27FC236}">
                  <a16:creationId xmlns:a16="http://schemas.microsoft.com/office/drawing/2014/main" id="{10872D96-6DFF-998C-7282-D5A1B8BACC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2163" y="3122999"/>
              <a:ext cx="4784874" cy="2624400"/>
            </a:xfrm>
            <a:prstGeom prst="rect">
              <a:avLst/>
            </a:prstGeom>
          </p:spPr>
        </p:pic>
        <p:sp>
          <p:nvSpPr>
            <p:cNvPr id="9" name="TextBox 8">
              <a:extLst>
                <a:ext uri="{FF2B5EF4-FFF2-40B4-BE49-F238E27FC236}">
                  <a16:creationId xmlns:a16="http://schemas.microsoft.com/office/drawing/2014/main" id="{6608E4BA-E1BA-6C54-4E9F-46DEE3267013}"/>
                </a:ext>
              </a:extLst>
            </p:cNvPr>
            <p:cNvSpPr txBox="1"/>
            <p:nvPr/>
          </p:nvSpPr>
          <p:spPr>
            <a:xfrm>
              <a:off x="1684682" y="3749932"/>
              <a:ext cx="1226972" cy="400110"/>
            </a:xfrm>
            <a:prstGeom prst="rect">
              <a:avLst/>
            </a:prstGeom>
            <a:noFill/>
          </p:spPr>
          <p:txBody>
            <a:bodyPr wrap="square" rtlCol="0">
              <a:spAutoFit/>
            </a:bodyPr>
            <a:lstStyle/>
            <a:p>
              <a:pPr algn="ctr"/>
              <a:r>
                <a:rPr lang="en-CA" sz="2000" b="1" dirty="0"/>
                <a:t>TIPS</a:t>
              </a:r>
            </a:p>
          </p:txBody>
        </p:sp>
        <p:sp>
          <p:nvSpPr>
            <p:cNvPr id="10" name="TextBox 9">
              <a:extLst>
                <a:ext uri="{FF2B5EF4-FFF2-40B4-BE49-F238E27FC236}">
                  <a16:creationId xmlns:a16="http://schemas.microsoft.com/office/drawing/2014/main" id="{3709D3A9-2EDA-4389-38E8-D7F467FE090C}"/>
                </a:ext>
              </a:extLst>
            </p:cNvPr>
            <p:cNvSpPr txBox="1"/>
            <p:nvPr/>
          </p:nvSpPr>
          <p:spPr>
            <a:xfrm>
              <a:off x="2956664" y="4407095"/>
              <a:ext cx="1386736" cy="400110"/>
            </a:xfrm>
            <a:prstGeom prst="rect">
              <a:avLst/>
            </a:prstGeom>
            <a:noFill/>
          </p:spPr>
          <p:txBody>
            <a:bodyPr wrap="square" rtlCol="0">
              <a:spAutoFit/>
            </a:bodyPr>
            <a:lstStyle/>
            <a:p>
              <a:pPr algn="ctr"/>
              <a:r>
                <a:rPr lang="en-CA" sz="2000" b="1" dirty="0"/>
                <a:t>GUIDANCE</a:t>
              </a:r>
            </a:p>
          </p:txBody>
        </p:sp>
      </p:grpSp>
      <p:sp>
        <p:nvSpPr>
          <p:cNvPr id="5" name="TextBox 4">
            <a:extLst>
              <a:ext uri="{FF2B5EF4-FFF2-40B4-BE49-F238E27FC236}">
                <a16:creationId xmlns:a16="http://schemas.microsoft.com/office/drawing/2014/main" id="{DDD98644-6FF4-7D1B-A838-150DAD113B6F}"/>
              </a:ext>
            </a:extLst>
          </p:cNvPr>
          <p:cNvSpPr txBox="1"/>
          <p:nvPr/>
        </p:nvSpPr>
        <p:spPr>
          <a:xfrm>
            <a:off x="575386" y="6250532"/>
            <a:ext cx="415213" cy="369332"/>
          </a:xfrm>
          <a:prstGeom prst="rect">
            <a:avLst/>
          </a:prstGeom>
          <a:noFill/>
        </p:spPr>
        <p:txBody>
          <a:bodyPr wrap="square" rtlCol="0">
            <a:spAutoFit/>
          </a:bodyPr>
          <a:lstStyle/>
          <a:p>
            <a:pPr algn="ctr"/>
            <a:r>
              <a:rPr lang="en-CA" dirty="0"/>
              <a:t>17</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602F74-5980-A4CF-28A9-01FE250F0367}"/>
              </a:ext>
            </a:extLst>
          </p:cNvPr>
          <p:cNvSpPr>
            <a:spLocks noGrp="1"/>
          </p:cNvSpPr>
          <p:nvPr>
            <p:ph type="title"/>
          </p:nvPr>
        </p:nvSpPr>
        <p:spPr/>
        <p:txBody>
          <a:bodyPr>
            <a:normAutofit/>
          </a:bodyPr>
          <a:lstStyle/>
          <a:p>
            <a:r>
              <a:rPr lang="en-CA" sz="2669" dirty="0"/>
              <a:t>Discussion / Questions</a:t>
            </a:r>
          </a:p>
        </p:txBody>
      </p:sp>
      <p:pic>
        <p:nvPicPr>
          <p:cNvPr id="19" name="Graphic 18" descr="Questions with solid fill">
            <a:extLst>
              <a:ext uri="{FF2B5EF4-FFF2-40B4-BE49-F238E27FC236}">
                <a16:creationId xmlns:a16="http://schemas.microsoft.com/office/drawing/2014/main" id="{A9990CF8-4B74-93F7-1FBD-F52CFFC4E3D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43400" y="1993960"/>
            <a:ext cx="3505200" cy="3505200"/>
          </a:xfrm>
          <a:prstGeom prst="rect">
            <a:avLst/>
          </a:prstGeom>
        </p:spPr>
      </p:pic>
      <p:sp>
        <p:nvSpPr>
          <p:cNvPr id="3" name="TextBox 2">
            <a:extLst>
              <a:ext uri="{FF2B5EF4-FFF2-40B4-BE49-F238E27FC236}">
                <a16:creationId xmlns:a16="http://schemas.microsoft.com/office/drawing/2014/main" id="{A30FE92F-9615-3FC0-FFB6-27B1D039BDB9}"/>
              </a:ext>
            </a:extLst>
          </p:cNvPr>
          <p:cNvSpPr txBox="1"/>
          <p:nvPr/>
        </p:nvSpPr>
        <p:spPr>
          <a:xfrm>
            <a:off x="575386" y="6250532"/>
            <a:ext cx="415213" cy="369332"/>
          </a:xfrm>
          <a:prstGeom prst="rect">
            <a:avLst/>
          </a:prstGeom>
          <a:noFill/>
        </p:spPr>
        <p:txBody>
          <a:bodyPr wrap="square" rtlCol="0">
            <a:spAutoFit/>
          </a:bodyPr>
          <a:lstStyle/>
          <a:p>
            <a:pPr algn="ctr"/>
            <a:r>
              <a:rPr lang="en-CA" dirty="0"/>
              <a:t>18</a:t>
            </a:r>
          </a:p>
        </p:txBody>
      </p:sp>
    </p:spTree>
    <p:extLst>
      <p:ext uri="{BB962C8B-B14F-4D97-AF65-F5344CB8AC3E}">
        <p14:creationId xmlns:p14="http://schemas.microsoft.com/office/powerpoint/2010/main" val="3059157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2C6B440-7AA6-E541-B362-738040DEE93A}"/>
              </a:ext>
            </a:extLst>
          </p:cNvPr>
          <p:cNvSpPr>
            <a:spLocks noGrp="1"/>
          </p:cNvSpPr>
          <p:nvPr>
            <p:ph type="body" sz="quarter" idx="11"/>
          </p:nvPr>
        </p:nvSpPr>
        <p:spPr>
          <a:xfrm>
            <a:off x="3503086" y="1731248"/>
            <a:ext cx="5185833" cy="1041349"/>
          </a:xfrm>
        </p:spPr>
        <p:txBody>
          <a:bodyPr wrap="square" lIns="121920" tIns="60960" rIns="121920" bIns="60960" anchor="ctr" anchorCtr="0">
            <a:noAutofit/>
          </a:bodyPr>
          <a:lstStyle/>
          <a:p>
            <a:r>
              <a:rPr lang="en-CA" dirty="0">
                <a:solidFill>
                  <a:srgbClr val="000000"/>
                </a:solidFill>
                <a:latin typeface="Calibri"/>
                <a:ea typeface="ＭＳ Ｐゴシック"/>
                <a:cs typeface="Calibri"/>
              </a:rPr>
              <a:t>Randy Cook (</a:t>
            </a:r>
            <a:r>
              <a:rPr lang="en-CA" dirty="0" err="1">
                <a:solidFill>
                  <a:srgbClr val="000000"/>
                </a:solidFill>
                <a:latin typeface="Calibri"/>
                <a:ea typeface="ＭＳ Ｐゴシック"/>
                <a:cs typeface="Calibri"/>
              </a:rPr>
              <a:t>CoE</a:t>
            </a:r>
            <a:r>
              <a:rPr lang="en-CA" dirty="0">
                <a:solidFill>
                  <a:srgbClr val="000000"/>
                </a:solidFill>
                <a:latin typeface="Calibri"/>
                <a:ea typeface="ＭＳ Ｐゴシック"/>
                <a:cs typeface="Calibri"/>
              </a:rPr>
              <a:t> Air)</a:t>
            </a:r>
          </a:p>
          <a:p>
            <a:r>
              <a:rPr lang="en-CA" dirty="0">
                <a:solidFill>
                  <a:srgbClr val="000000"/>
                </a:solidFill>
                <a:latin typeface="Calibri"/>
                <a:ea typeface="ＭＳ Ｐゴシック"/>
                <a:cs typeface="Calibri"/>
              </a:rPr>
              <a:t>Martin Kellen (Technical Authority)</a:t>
            </a:r>
          </a:p>
          <a:p>
            <a:r>
              <a:rPr lang="en-CA" dirty="0">
                <a:solidFill>
                  <a:srgbClr val="000000"/>
                </a:solidFill>
                <a:latin typeface="Calibri"/>
                <a:ea typeface="ＭＳ Ｐゴシック"/>
                <a:cs typeface="Calibri"/>
              </a:rPr>
              <a:t>Marisol Dufour (Contracting Authority)</a:t>
            </a:r>
          </a:p>
        </p:txBody>
      </p:sp>
      <p:sp>
        <p:nvSpPr>
          <p:cNvPr id="3" name="Text Placeholder 2">
            <a:extLst>
              <a:ext uri="{FF2B5EF4-FFF2-40B4-BE49-F238E27FC236}">
                <a16:creationId xmlns:a16="http://schemas.microsoft.com/office/drawing/2014/main" id="{CB92B9C4-142F-08BD-ACBC-145C663B4159}"/>
              </a:ext>
            </a:extLst>
          </p:cNvPr>
          <p:cNvSpPr>
            <a:spLocks noGrp="1"/>
          </p:cNvSpPr>
          <p:nvPr>
            <p:ph type="body" sz="quarter" idx="12"/>
          </p:nvPr>
        </p:nvSpPr>
        <p:spPr>
          <a:xfrm>
            <a:off x="2361143" y="787336"/>
            <a:ext cx="7469716" cy="943976"/>
          </a:xfrm>
        </p:spPr>
        <p:txBody>
          <a:bodyPr wrap="square" lIns="121920" tIns="60960" rIns="121920" bIns="60960" anchor="ctr" anchorCtr="0">
            <a:spAutoFit/>
          </a:bodyPr>
          <a:lstStyle/>
          <a:p>
            <a:r>
              <a:rPr lang="pt-BR" altLang="en-US" sz="2667" dirty="0">
                <a:solidFill>
                  <a:srgbClr val="000000"/>
                </a:solidFill>
              </a:rPr>
              <a:t>Aircraft Maintenance Support Equipment</a:t>
            </a:r>
            <a:br>
              <a:rPr lang="pt-BR" altLang="en-US" sz="2667" dirty="0">
                <a:solidFill>
                  <a:srgbClr val="000000"/>
                </a:solidFill>
              </a:rPr>
            </a:br>
            <a:r>
              <a:rPr lang="pt-BR" altLang="en-US" sz="2667" dirty="0">
                <a:solidFill>
                  <a:srgbClr val="000000"/>
                </a:solidFill>
              </a:rPr>
              <a:t>3rd Line Repair &amp; Overhaul SBCA</a:t>
            </a:r>
            <a:endParaRPr lang="en-CA" sz="2667" dirty="0">
              <a:solidFill>
                <a:srgbClr val="000000"/>
              </a:solidFill>
              <a:latin typeface="Calibri"/>
              <a:ea typeface="ＭＳ Ｐゴシック"/>
              <a:cs typeface="Calibri"/>
            </a:endParaRPr>
          </a:p>
        </p:txBody>
      </p:sp>
    </p:spTree>
    <p:extLst>
      <p:ext uri="{BB962C8B-B14F-4D97-AF65-F5344CB8AC3E}">
        <p14:creationId xmlns:p14="http://schemas.microsoft.com/office/powerpoint/2010/main" val="1981063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a:extLst>
              <a:ext uri="{FF2B5EF4-FFF2-40B4-BE49-F238E27FC236}">
                <a16:creationId xmlns:a16="http://schemas.microsoft.com/office/drawing/2014/main" id="{822568A5-1F9C-6F41-B062-C1A5DD0DCC4A}"/>
              </a:ext>
            </a:extLst>
          </p:cNvPr>
          <p:cNvSpPr>
            <a:spLocks noGrp="1" noChangeArrowheads="1"/>
          </p:cNvSpPr>
          <p:nvPr>
            <p:ph type="title"/>
          </p:nvPr>
        </p:nvSpPr>
        <p:spPr/>
        <p:txBody>
          <a:bodyPr rtlCol="0">
            <a:normAutofit/>
          </a:bodyPr>
          <a:lstStyle/>
          <a:p>
            <a:pPr defTabSz="1219140" eaLnBrk="1" fontAlgn="auto" hangingPunct="1">
              <a:spcAft>
                <a:spcPts val="0"/>
              </a:spcAft>
              <a:defRPr/>
            </a:pPr>
            <a:r>
              <a:rPr altLang="en-US" sz="2670" dirty="0"/>
              <a:t>What are Aircraft Maintenance Support Equipment (AMSE)?</a:t>
            </a:r>
          </a:p>
        </p:txBody>
      </p:sp>
      <p:sp>
        <p:nvSpPr>
          <p:cNvPr id="3" name="Content Placeholder 2">
            <a:extLst>
              <a:ext uri="{FF2B5EF4-FFF2-40B4-BE49-F238E27FC236}">
                <a16:creationId xmlns:a16="http://schemas.microsoft.com/office/drawing/2014/main" id="{242D8A57-21E1-D4A0-D947-05107BBCE27C}"/>
              </a:ext>
            </a:extLst>
          </p:cNvPr>
          <p:cNvSpPr>
            <a:spLocks noGrp="1"/>
          </p:cNvSpPr>
          <p:nvPr>
            <p:ph sz="half" idx="1"/>
          </p:nvPr>
        </p:nvSpPr>
        <p:spPr/>
        <p:txBody>
          <a:bodyPr>
            <a:normAutofit/>
          </a:bodyPr>
          <a:lstStyle/>
          <a:p>
            <a:pPr marL="171442" indent="-171442" defTabSz="1219140" eaLnBrk="1" fontAlgn="auto" hangingPunct="1">
              <a:spcBef>
                <a:spcPct val="20000"/>
              </a:spcBef>
              <a:spcAft>
                <a:spcPts val="0"/>
              </a:spcAft>
              <a:defRPr/>
            </a:pPr>
            <a:r>
              <a:rPr lang="en-CA" altLang="en-US" sz="2400" dirty="0">
                <a:solidFill>
                  <a:srgbClr val="000000"/>
                </a:solidFill>
                <a:cs typeface="Arial" panose="020B0604020202020204" pitchFamily="34" charset="0"/>
              </a:rPr>
              <a:t>Used by RCAF to service military aircraft.</a:t>
            </a:r>
          </a:p>
          <a:p>
            <a:pPr marL="171442" indent="-171442" defTabSz="1219140" eaLnBrk="1" fontAlgn="auto" hangingPunct="1">
              <a:spcBef>
                <a:spcPct val="20000"/>
              </a:spcBef>
              <a:spcAft>
                <a:spcPts val="0"/>
              </a:spcAft>
              <a:defRPr/>
            </a:pPr>
            <a:r>
              <a:rPr lang="en-CA" altLang="en-US" sz="2400" dirty="0">
                <a:solidFill>
                  <a:srgbClr val="000000"/>
                </a:solidFill>
                <a:cs typeface="Arial" panose="020B0604020202020204" pitchFamily="34" charset="0"/>
              </a:rPr>
              <a:t>Used by RCAF personnel and contractors domestically and on deployed operations.</a:t>
            </a:r>
          </a:p>
          <a:p>
            <a:pPr marL="171442" indent="-171442" defTabSz="1219140" eaLnBrk="1" fontAlgn="auto" hangingPunct="1">
              <a:spcBef>
                <a:spcPct val="20000"/>
              </a:spcBef>
              <a:spcAft>
                <a:spcPts val="0"/>
              </a:spcAft>
              <a:defRPr/>
            </a:pPr>
            <a:r>
              <a:rPr lang="en-CA" altLang="en-US" sz="2400" dirty="0">
                <a:solidFill>
                  <a:srgbClr val="000000"/>
                </a:solidFill>
                <a:cs typeface="Arial" panose="020B0604020202020204" pitchFamily="34" charset="0"/>
              </a:rPr>
              <a:t>Comprises a range of equipment of varying technical complexity.</a:t>
            </a:r>
          </a:p>
          <a:p>
            <a:pPr marL="400031" lvl="1" indent="-285737" defTabSz="1219140" eaLnBrk="1" fontAlgn="auto" hangingPunct="1">
              <a:spcBef>
                <a:spcPct val="20000"/>
              </a:spcBef>
              <a:spcAft>
                <a:spcPts val="0"/>
              </a:spcAft>
              <a:buFont typeface="Courier New" panose="02070309020205020404" pitchFamily="49" charset="0"/>
              <a:buChar char="o"/>
              <a:defRPr/>
            </a:pPr>
            <a:r>
              <a:rPr lang="en-CA" altLang="en-US" sz="2000" dirty="0">
                <a:solidFill>
                  <a:srgbClr val="000000"/>
                </a:solidFill>
                <a:cs typeface="Arial" panose="020B0604020202020204" pitchFamily="34" charset="0"/>
              </a:rPr>
              <a:t>From towbars and jacks to Mobile Nitrogen Generators (MNG) and Ground Power Units (GPU).</a:t>
            </a:r>
          </a:p>
          <a:p>
            <a:pPr marL="0" indent="0" defTabSz="1219140" eaLnBrk="1" fontAlgn="auto" hangingPunct="1">
              <a:spcBef>
                <a:spcPts val="1333"/>
              </a:spcBef>
              <a:spcAft>
                <a:spcPts val="0"/>
              </a:spcAft>
              <a:buFont typeface="Arial" panose="020B0604020202020204" pitchFamily="34" charset="0"/>
              <a:buNone/>
              <a:defRPr/>
            </a:pPr>
            <a:endParaRPr lang="en-CA" sz="2400" dirty="0"/>
          </a:p>
        </p:txBody>
      </p:sp>
      <p:sp>
        <p:nvSpPr>
          <p:cNvPr id="26628" name="Content Placeholder 3">
            <a:extLst>
              <a:ext uri="{FF2B5EF4-FFF2-40B4-BE49-F238E27FC236}">
                <a16:creationId xmlns:a16="http://schemas.microsoft.com/office/drawing/2014/main" id="{139FB7D3-2366-EF6A-618B-2219404C9795}"/>
              </a:ext>
            </a:extLst>
          </p:cNvPr>
          <p:cNvSpPr>
            <a:spLocks noGrp="1" noChangeArrowheads="1"/>
          </p:cNvSpPr>
          <p:nvPr/>
        </p:nvSpPr>
        <p:spPr bwMode="auto">
          <a:xfrm>
            <a:off x="3505200" y="1460500"/>
            <a:ext cx="5192713"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anose="020F0502020204030204" pitchFamily="34" charset="0"/>
                <a:ea typeface="ＭＳ Ｐゴシック" panose="020B0600070205080204" pitchFamily="34" charset="-128"/>
              </a:defRPr>
            </a:lvl1pPr>
            <a:lvl2pPr marL="114300" indent="-114300">
              <a:defRPr>
                <a:solidFill>
                  <a:schemeClr val="tx1"/>
                </a:solidFill>
                <a:latin typeface="Calibri" panose="020F0502020204030204" pitchFamily="34" charset="0"/>
                <a:ea typeface="ＭＳ Ｐゴシック" panose="020B0600070205080204" pitchFamily="34" charset="-128"/>
              </a:defRPr>
            </a:lvl2pPr>
            <a:lvl3pPr marL="688975" indent="-231775">
              <a:defRPr>
                <a:solidFill>
                  <a:schemeClr val="tx1"/>
                </a:solidFill>
                <a:latin typeface="Calibri" panose="020F0502020204030204" pitchFamily="34" charset="0"/>
                <a:ea typeface="ＭＳ Ｐゴシック" panose="020B0600070205080204" pitchFamily="34" charset="-128"/>
              </a:defRPr>
            </a:lvl3pPr>
            <a:lvl4pPr marL="914400" indent="-225425">
              <a:defRPr>
                <a:solidFill>
                  <a:schemeClr val="tx1"/>
                </a:solidFill>
                <a:latin typeface="Calibri" panose="020F0502020204030204" pitchFamily="34" charset="0"/>
                <a:ea typeface="ＭＳ Ｐゴシック" panose="020B0600070205080204" pitchFamily="34" charset="-128"/>
              </a:defRPr>
            </a:lvl4pPr>
            <a:lvl5pPr marL="1146175" indent="-231775">
              <a:defRPr>
                <a:solidFill>
                  <a:schemeClr val="tx1"/>
                </a:solidFill>
                <a:latin typeface="Calibri" panose="020F0502020204030204" pitchFamily="34" charset="0"/>
                <a:ea typeface="ＭＳ Ｐゴシック" panose="020B0600070205080204" pitchFamily="34" charset="-128"/>
              </a:defRPr>
            </a:lvl5pPr>
            <a:lvl6pPr marL="1603375" indent="-2317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060575" indent="-2317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2517775" indent="-2317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2974975" indent="-2317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26629" name="Picture 4">
            <a:extLst>
              <a:ext uri="{FF2B5EF4-FFF2-40B4-BE49-F238E27FC236}">
                <a16:creationId xmlns:a16="http://schemas.microsoft.com/office/drawing/2014/main" id="{4F9E550E-E92A-544F-6974-45E392123E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4413250"/>
            <a:ext cx="1809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Content Placeholder 2">
            <a:extLst>
              <a:ext uri="{FF2B5EF4-FFF2-40B4-BE49-F238E27FC236}">
                <a16:creationId xmlns:a16="http://schemas.microsoft.com/office/drawing/2014/main" id="{AF092C18-59A2-2FA1-9536-43CD7BF22B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4288" y="4318000"/>
            <a:ext cx="66929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DB2A186-D728-162C-96FD-3A2FDFCFDEDC}"/>
              </a:ext>
            </a:extLst>
          </p:cNvPr>
          <p:cNvSpPr txBox="1"/>
          <p:nvPr/>
        </p:nvSpPr>
        <p:spPr>
          <a:xfrm>
            <a:off x="575387" y="6250532"/>
            <a:ext cx="373226" cy="369332"/>
          </a:xfrm>
          <a:prstGeom prst="rect">
            <a:avLst/>
          </a:prstGeom>
          <a:noFill/>
        </p:spPr>
        <p:txBody>
          <a:bodyPr wrap="square" rtlCol="0">
            <a:spAutoFit/>
          </a:bodyPr>
          <a:lstStyle/>
          <a:p>
            <a:pPr algn="ctr"/>
            <a:r>
              <a:rPr lang="en-CA" dirty="0"/>
              <a:t>2</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4D482-DDC8-497C-E330-623DBDBA1720}"/>
              </a:ext>
            </a:extLst>
          </p:cNvPr>
          <p:cNvSpPr>
            <a:spLocks noGrp="1"/>
          </p:cNvSpPr>
          <p:nvPr>
            <p:ph type="title"/>
          </p:nvPr>
        </p:nvSpPr>
        <p:spPr/>
        <p:txBody>
          <a:bodyPr rtlCol="0">
            <a:normAutofit/>
          </a:bodyPr>
          <a:lstStyle/>
          <a:p>
            <a:pPr defTabSz="1219140" eaLnBrk="1" fontAlgn="auto" hangingPunct="1">
              <a:spcAft>
                <a:spcPts val="0"/>
              </a:spcAft>
              <a:defRPr/>
            </a:pPr>
            <a:r>
              <a:rPr lang="en-US" sz="2667" dirty="0"/>
              <a:t>Why change the sustainment solution?</a:t>
            </a:r>
          </a:p>
        </p:txBody>
      </p:sp>
      <p:sp>
        <p:nvSpPr>
          <p:cNvPr id="22" name="Content Placeholder 21">
            <a:extLst>
              <a:ext uri="{FF2B5EF4-FFF2-40B4-BE49-F238E27FC236}">
                <a16:creationId xmlns:a16="http://schemas.microsoft.com/office/drawing/2014/main" id="{955D4A6B-4984-6BF4-7CC4-52DBDFF9E9A5}"/>
              </a:ext>
            </a:extLst>
          </p:cNvPr>
          <p:cNvSpPr>
            <a:spLocks noGrp="1"/>
          </p:cNvSpPr>
          <p:nvPr>
            <p:ph sz="half" idx="1"/>
          </p:nvPr>
        </p:nvSpPr>
        <p:spPr>
          <a:xfrm>
            <a:off x="575388" y="1600200"/>
            <a:ext cx="11041227" cy="4572000"/>
          </a:xfrm>
        </p:spPr>
        <p:txBody>
          <a:bodyPr>
            <a:noAutofit/>
          </a:bodyPr>
          <a:lstStyle/>
          <a:p>
            <a:pPr marL="0" indent="0" defTabSz="1219140" eaLnBrk="1" fontAlgn="auto" hangingPunct="1">
              <a:spcBef>
                <a:spcPts val="1333"/>
              </a:spcBef>
              <a:spcAft>
                <a:spcPts val="0"/>
              </a:spcAft>
              <a:buFont typeface="Arial" panose="020B0604020202020204" pitchFamily="34" charset="0"/>
              <a:buNone/>
              <a:defRPr/>
            </a:pPr>
            <a:r>
              <a:rPr lang="en-CA" sz="2400" b="1" dirty="0"/>
              <a:t>Old Enterprise</a:t>
            </a:r>
          </a:p>
          <a:p>
            <a:pPr marL="304784" indent="-304784" defTabSz="1219140" eaLnBrk="1" fontAlgn="auto" hangingPunct="1">
              <a:spcBef>
                <a:spcPts val="1333"/>
              </a:spcBef>
              <a:spcAft>
                <a:spcPts val="0"/>
              </a:spcAft>
              <a:defRPr/>
            </a:pPr>
            <a:r>
              <a:rPr lang="en-CA" sz="1867" dirty="0"/>
              <a:t>3 Repair &amp; Overhaul (R&amp;O) contracts (total value +$20M):</a:t>
            </a:r>
          </a:p>
          <a:p>
            <a:pPr lvl="1" defTabSz="1219140" eaLnBrk="1" fontAlgn="auto" hangingPunct="1">
              <a:spcBef>
                <a:spcPts val="667"/>
              </a:spcBef>
              <a:spcAft>
                <a:spcPts val="0"/>
              </a:spcAft>
              <a:buFont typeface="Courier New" panose="02070309020205020404" pitchFamily="49" charset="0"/>
              <a:buChar char="o"/>
              <a:defRPr/>
            </a:pPr>
            <a:r>
              <a:rPr lang="en-CA" sz="1867" dirty="0"/>
              <a:t>2 awarded on sole-source basis (IP)</a:t>
            </a:r>
          </a:p>
          <a:p>
            <a:pPr lvl="1" defTabSz="1219140" eaLnBrk="1" fontAlgn="auto" hangingPunct="1">
              <a:spcBef>
                <a:spcPts val="667"/>
              </a:spcBef>
              <a:spcAft>
                <a:spcPts val="0"/>
              </a:spcAft>
              <a:buFont typeface="Courier New" panose="02070309020205020404" pitchFamily="49" charset="0"/>
              <a:buChar char="o"/>
              <a:defRPr/>
            </a:pPr>
            <a:r>
              <a:rPr lang="en-CA" sz="1867" dirty="0"/>
              <a:t>1 competitive contract</a:t>
            </a:r>
          </a:p>
          <a:p>
            <a:pPr marL="304784" indent="-304784" defTabSz="1219140" eaLnBrk="1" fontAlgn="auto" hangingPunct="1">
              <a:spcBef>
                <a:spcPts val="1333"/>
              </a:spcBef>
              <a:spcAft>
                <a:spcPts val="0"/>
              </a:spcAft>
              <a:defRPr/>
            </a:pPr>
            <a:r>
              <a:rPr lang="en-CA" sz="1867" dirty="0"/>
              <a:t>All contracts expired at nearly the same time (end FY 2019)</a:t>
            </a:r>
          </a:p>
          <a:p>
            <a:pPr marL="304784" indent="-304784" defTabSz="1219140" eaLnBrk="1" fontAlgn="auto" hangingPunct="1">
              <a:spcBef>
                <a:spcPts val="1333"/>
              </a:spcBef>
              <a:spcAft>
                <a:spcPts val="0"/>
              </a:spcAft>
              <a:defRPr/>
            </a:pPr>
            <a:r>
              <a:rPr lang="en-CA" sz="1867" dirty="0"/>
              <a:t>Extensions were required to complete the SBCA.</a:t>
            </a:r>
          </a:p>
          <a:p>
            <a:pPr marL="0" indent="0" defTabSz="1219140" eaLnBrk="1" fontAlgn="auto" hangingPunct="1">
              <a:spcBef>
                <a:spcPts val="1333"/>
              </a:spcBef>
              <a:spcAft>
                <a:spcPts val="0"/>
              </a:spcAft>
              <a:buFont typeface="Arial" panose="020B0604020202020204" pitchFamily="34" charset="0"/>
              <a:buNone/>
              <a:defRPr/>
            </a:pPr>
            <a:r>
              <a:rPr lang="en-CA" sz="2400" b="1" dirty="0"/>
              <a:t>Challenges</a:t>
            </a:r>
          </a:p>
          <a:p>
            <a:pPr marL="304784" indent="-304784" defTabSz="1219140" eaLnBrk="1" fontAlgn="auto" hangingPunct="1">
              <a:spcBef>
                <a:spcPts val="1333"/>
              </a:spcBef>
              <a:spcAft>
                <a:spcPts val="0"/>
              </a:spcAft>
              <a:defRPr/>
            </a:pPr>
            <a:r>
              <a:rPr lang="en-CA" sz="1867" dirty="0"/>
              <a:t>Age of equipment – no ELE. </a:t>
            </a:r>
          </a:p>
          <a:p>
            <a:pPr marL="304784" indent="-304784" defTabSz="1219140" eaLnBrk="1" fontAlgn="auto" hangingPunct="1">
              <a:spcBef>
                <a:spcPts val="1333"/>
              </a:spcBef>
              <a:spcAft>
                <a:spcPts val="0"/>
              </a:spcAft>
              <a:defRPr/>
            </a:pPr>
            <a:r>
              <a:rPr lang="en-CA" sz="1867" dirty="0"/>
              <a:t>Lack of historical transactional data to incentivize contracts and inform repair vs. replacement decisions.</a:t>
            </a:r>
          </a:p>
          <a:p>
            <a:pPr marL="304784" indent="-304784" defTabSz="1219140" eaLnBrk="1" fontAlgn="auto" hangingPunct="1">
              <a:spcBef>
                <a:spcPts val="1333"/>
              </a:spcBef>
              <a:spcAft>
                <a:spcPts val="0"/>
              </a:spcAft>
              <a:defRPr/>
            </a:pPr>
            <a:r>
              <a:rPr lang="en-CA" sz="1867" dirty="0"/>
              <a:t>Limited industry insight – contracts had been held by same contractors for 15+ years.</a:t>
            </a:r>
          </a:p>
        </p:txBody>
      </p:sp>
      <p:sp>
        <p:nvSpPr>
          <p:cNvPr id="3" name="TextBox 2">
            <a:extLst>
              <a:ext uri="{FF2B5EF4-FFF2-40B4-BE49-F238E27FC236}">
                <a16:creationId xmlns:a16="http://schemas.microsoft.com/office/drawing/2014/main" id="{90E66351-A739-FF48-5B1E-EC852B5717FD}"/>
              </a:ext>
            </a:extLst>
          </p:cNvPr>
          <p:cNvSpPr txBox="1"/>
          <p:nvPr/>
        </p:nvSpPr>
        <p:spPr>
          <a:xfrm>
            <a:off x="575387" y="6250532"/>
            <a:ext cx="373226" cy="369332"/>
          </a:xfrm>
          <a:prstGeom prst="rect">
            <a:avLst/>
          </a:prstGeom>
          <a:noFill/>
        </p:spPr>
        <p:txBody>
          <a:bodyPr wrap="square" rtlCol="0">
            <a:spAutoFit/>
          </a:bodyPr>
          <a:lstStyle/>
          <a:p>
            <a:pPr algn="ctr"/>
            <a:r>
              <a:rPr lang="en-CA" dirty="0"/>
              <a:t>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7">
            <a:extLst>
              <a:ext uri="{FF2B5EF4-FFF2-40B4-BE49-F238E27FC236}">
                <a16:creationId xmlns:a16="http://schemas.microsoft.com/office/drawing/2014/main" id="{B4A9ADAF-F104-EB42-6BE3-9782E3BAB478}"/>
              </a:ext>
            </a:extLst>
          </p:cNvPr>
          <p:cNvSpPr>
            <a:spLocks noGrp="1" noChangeArrowheads="1"/>
          </p:cNvSpPr>
          <p:nvPr>
            <p:ph type="title"/>
          </p:nvPr>
        </p:nvSpPr>
        <p:spPr/>
        <p:txBody>
          <a:bodyPr rtlCol="0">
            <a:normAutofit/>
          </a:bodyPr>
          <a:lstStyle/>
          <a:p>
            <a:pPr defTabSz="1219140" eaLnBrk="1" fontAlgn="auto" hangingPunct="1">
              <a:spcAft>
                <a:spcPts val="0"/>
              </a:spcAft>
              <a:defRPr/>
            </a:pPr>
            <a:r>
              <a:rPr altLang="en-US" sz="2667" dirty="0"/>
              <a:t>SBCA Scope</a:t>
            </a:r>
          </a:p>
        </p:txBody>
      </p:sp>
      <p:sp>
        <p:nvSpPr>
          <p:cNvPr id="10244" name="Content Placeholder 8">
            <a:extLst>
              <a:ext uri="{FF2B5EF4-FFF2-40B4-BE49-F238E27FC236}">
                <a16:creationId xmlns:a16="http://schemas.microsoft.com/office/drawing/2014/main" id="{2BA901F3-CF31-62DA-F538-BADF483DA4EF}"/>
              </a:ext>
            </a:extLst>
          </p:cNvPr>
          <p:cNvSpPr>
            <a:spLocks noGrp="1" noChangeArrowheads="1"/>
          </p:cNvSpPr>
          <p:nvPr>
            <p:ph sz="half" idx="1"/>
          </p:nvPr>
        </p:nvSpPr>
        <p:spPr/>
        <p:txBody>
          <a:bodyPr>
            <a:normAutofit/>
          </a:bodyPr>
          <a:lstStyle/>
          <a:p>
            <a:pPr marL="285737" lvl="1" indent="-285737" defTabSz="1219140" eaLnBrk="1" fontAlgn="auto" hangingPunct="1">
              <a:spcBef>
                <a:spcPts val="667"/>
              </a:spcBef>
              <a:spcAft>
                <a:spcPts val="0"/>
              </a:spcAft>
              <a:buFont typeface="Arial" panose="020B0604020202020204" pitchFamily="34" charset="0"/>
              <a:buChar char="•"/>
              <a:defRPr/>
            </a:pPr>
            <a:r>
              <a:rPr lang="en-CA" dirty="0"/>
              <a:t>3rd Line Repair &amp; Overhaul only</a:t>
            </a:r>
          </a:p>
          <a:p>
            <a:pPr marL="285737" lvl="1" indent="-285737" defTabSz="1219140" eaLnBrk="1" fontAlgn="auto" hangingPunct="1">
              <a:spcBef>
                <a:spcPts val="667"/>
              </a:spcBef>
              <a:spcAft>
                <a:spcPts val="0"/>
              </a:spcAft>
              <a:buFont typeface="Arial" panose="020B0604020202020204" pitchFamily="34" charset="0"/>
              <a:buChar char="•"/>
              <a:defRPr/>
            </a:pPr>
            <a:endParaRPr lang="en-CA" dirty="0"/>
          </a:p>
          <a:p>
            <a:pPr marL="285737" lvl="1" indent="-285737" defTabSz="1219140" eaLnBrk="1" fontAlgn="auto" hangingPunct="1">
              <a:spcBef>
                <a:spcPts val="667"/>
              </a:spcBef>
              <a:spcAft>
                <a:spcPts val="0"/>
              </a:spcAft>
              <a:buFont typeface="Arial" panose="020B0604020202020204" pitchFamily="34" charset="0"/>
              <a:buChar char="•"/>
              <a:defRPr/>
            </a:pPr>
            <a:r>
              <a:rPr lang="en-CA" dirty="0"/>
              <a:t>Given lack of historical transactional data, decision to seek an interim solution to enhance Smart Buyer’s visibility and control </a:t>
            </a:r>
          </a:p>
          <a:p>
            <a:pPr marL="285737" lvl="1" indent="-285737" defTabSz="1219140" eaLnBrk="1" fontAlgn="auto" hangingPunct="1">
              <a:spcBef>
                <a:spcPts val="667"/>
              </a:spcBef>
              <a:spcAft>
                <a:spcPts val="0"/>
              </a:spcAft>
              <a:buFont typeface="Arial" panose="020B0604020202020204" pitchFamily="34" charset="0"/>
              <a:buChar char="•"/>
              <a:defRPr/>
            </a:pPr>
            <a:endParaRPr lang="en-CA" dirty="0"/>
          </a:p>
          <a:p>
            <a:pPr marL="285737" lvl="1" indent="-285737" defTabSz="1219140" eaLnBrk="1" fontAlgn="auto" hangingPunct="1">
              <a:spcBef>
                <a:spcPts val="667"/>
              </a:spcBef>
              <a:spcAft>
                <a:spcPts val="0"/>
              </a:spcAft>
              <a:buFont typeface="Arial" panose="020B0604020202020204" pitchFamily="34" charset="0"/>
              <a:buChar char="•"/>
              <a:defRPr/>
            </a:pPr>
            <a:r>
              <a:rPr lang="en-CA" dirty="0"/>
              <a:t>Follow-on SBCA (~ 2024-2025) to leverage Smart Buyer info and establish a longer-term optimized solution</a:t>
            </a:r>
          </a:p>
        </p:txBody>
      </p:sp>
      <p:sp>
        <p:nvSpPr>
          <p:cNvPr id="2" name="TextBox 1">
            <a:extLst>
              <a:ext uri="{FF2B5EF4-FFF2-40B4-BE49-F238E27FC236}">
                <a16:creationId xmlns:a16="http://schemas.microsoft.com/office/drawing/2014/main" id="{52572426-6DF3-769C-0868-54C2ADD11233}"/>
              </a:ext>
            </a:extLst>
          </p:cNvPr>
          <p:cNvSpPr txBox="1"/>
          <p:nvPr/>
        </p:nvSpPr>
        <p:spPr>
          <a:xfrm>
            <a:off x="575387" y="6250532"/>
            <a:ext cx="373226" cy="369332"/>
          </a:xfrm>
          <a:prstGeom prst="rect">
            <a:avLst/>
          </a:prstGeom>
          <a:noFill/>
        </p:spPr>
        <p:txBody>
          <a:bodyPr wrap="square" rtlCol="0">
            <a:spAutoFit/>
          </a:bodyPr>
          <a:lstStyle/>
          <a:p>
            <a:pPr algn="ctr"/>
            <a:r>
              <a:rPr lang="en-CA" dirty="0"/>
              <a:t>4</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
            <a:extLst>
              <a:ext uri="{FF2B5EF4-FFF2-40B4-BE49-F238E27FC236}">
                <a16:creationId xmlns:a16="http://schemas.microsoft.com/office/drawing/2014/main" id="{80DA991A-1820-9711-89D1-32A151FC783F}"/>
              </a:ext>
            </a:extLst>
          </p:cNvPr>
          <p:cNvSpPr>
            <a:spLocks noGrp="1" noChangeArrowheads="1"/>
          </p:cNvSpPr>
          <p:nvPr>
            <p:ph type="title"/>
          </p:nvPr>
        </p:nvSpPr>
        <p:spPr>
          <a:xfrm>
            <a:off x="574675" y="788988"/>
            <a:ext cx="11042650" cy="576262"/>
          </a:xfrm>
        </p:spPr>
        <p:txBody>
          <a:bodyPr rtlCol="0">
            <a:normAutofit/>
          </a:bodyPr>
          <a:lstStyle/>
          <a:p>
            <a:pPr defTabSz="1219140" eaLnBrk="1" fontAlgn="auto" hangingPunct="1">
              <a:spcAft>
                <a:spcPts val="0"/>
              </a:spcAft>
              <a:defRPr/>
            </a:pPr>
            <a:r>
              <a:rPr altLang="en-US" sz="2667" dirty="0"/>
              <a:t>SBCA Team</a:t>
            </a:r>
          </a:p>
        </p:txBody>
      </p:sp>
      <p:graphicFrame>
        <p:nvGraphicFramePr>
          <p:cNvPr id="39" name="Table 39">
            <a:extLst>
              <a:ext uri="{FF2B5EF4-FFF2-40B4-BE49-F238E27FC236}">
                <a16:creationId xmlns:a16="http://schemas.microsoft.com/office/drawing/2014/main" id="{9CF91EC6-70E8-0564-B431-1C9F100116C2}"/>
              </a:ext>
            </a:extLst>
          </p:cNvPr>
          <p:cNvGraphicFramePr>
            <a:graphicFrameLocks noGrp="1"/>
          </p:cNvGraphicFramePr>
          <p:nvPr>
            <p:extLst>
              <p:ext uri="{D42A27DB-BD31-4B8C-83A1-F6EECF244321}">
                <p14:modId xmlns:p14="http://schemas.microsoft.com/office/powerpoint/2010/main" val="4164704962"/>
              </p:ext>
            </p:extLst>
          </p:nvPr>
        </p:nvGraphicFramePr>
        <p:xfrm>
          <a:off x="2362200" y="1524000"/>
          <a:ext cx="7467600" cy="4212001"/>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923018">
                <a:tc>
                  <a:txBody>
                    <a:bodyPr/>
                    <a:lstStyle/>
                    <a:p>
                      <a:r>
                        <a:rPr lang="en-CA" sz="1800" b="1" dirty="0">
                          <a:latin typeface="+mn-lt"/>
                        </a:rPr>
                        <a:t>Martin Kellen</a:t>
                      </a:r>
                    </a:p>
                  </a:txBody>
                  <a:tcPr marL="121921" marR="121921" marT="60939" marB="60939" anchor="ctr">
                    <a:solidFill>
                      <a:schemeClr val="accent1">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cs typeface="Calibri" panose="020F0502020204030204" pitchFamily="34" charset="0"/>
                        </a:rPr>
                        <a:t>DND Technical Authority</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cs typeface="Calibri" panose="020F0502020204030204" pitchFamily="34" charset="0"/>
                        </a:rPr>
                        <a:t>DAEPM Fighter &amp; Trainers</a:t>
                      </a:r>
                    </a:p>
                  </a:txBody>
                  <a:tcPr marL="121921" marR="121921" marT="60939" marB="60939" anchor="ctr"/>
                </a:tc>
                <a:extLst>
                  <a:ext uri="{0D108BD9-81ED-4DB2-BD59-A6C34878D82A}">
                    <a16:rowId xmlns:a16="http://schemas.microsoft.com/office/drawing/2014/main" val="10000"/>
                  </a:ext>
                </a:extLst>
              </a:tr>
              <a:tr h="729965">
                <a:tc>
                  <a:txBody>
                    <a:bodyPr/>
                    <a:lstStyle/>
                    <a:p>
                      <a:r>
                        <a:rPr lang="en-CA" sz="1800" b="1" dirty="0">
                          <a:latin typeface="+mn-lt"/>
                        </a:rPr>
                        <a:t>Randy Cook</a:t>
                      </a:r>
                    </a:p>
                  </a:txBody>
                  <a:tcPr marL="121921" marR="121921" marT="60939" marB="60939" anchor="ctr">
                    <a:solidFill>
                      <a:schemeClr val="accent1">
                        <a:lumMod val="20000"/>
                        <a:lumOff val="80000"/>
                      </a:schemeClr>
                    </a:solidFill>
                  </a:tcPr>
                </a:tc>
                <a:tc>
                  <a:txBody>
                    <a:bodyPr/>
                    <a:lstStyle/>
                    <a:p>
                      <a:pPr marL="0" indent="0">
                        <a:buFont typeface="Arial" panose="020B0604020202020204" pitchFamily="34" charset="0"/>
                        <a:buNone/>
                      </a:pPr>
                      <a:r>
                        <a:rPr lang="fr-FR" sz="1800" dirty="0">
                          <a:latin typeface="+mn-lt"/>
                          <a:cs typeface="Calibri" panose="020F0502020204030204" pitchFamily="34" charset="0"/>
                        </a:rPr>
                        <a:t>DND ILS &amp; SBCA Process Consultant </a:t>
                      </a:r>
                    </a:p>
                    <a:p>
                      <a:pPr marL="0" indent="0">
                        <a:buFont typeface="Arial" panose="020B0604020202020204" pitchFamily="34" charset="0"/>
                        <a:buNone/>
                      </a:pPr>
                      <a:r>
                        <a:rPr lang="en-CA" sz="1800" dirty="0" err="1">
                          <a:latin typeface="+mn-lt"/>
                          <a:cs typeface="Calibri" panose="020F0502020204030204" pitchFamily="34" charset="0"/>
                        </a:rPr>
                        <a:t>CoE</a:t>
                      </a:r>
                      <a:r>
                        <a:rPr lang="en-CA" sz="1800" dirty="0">
                          <a:latin typeface="+mn-lt"/>
                          <a:cs typeface="Calibri" panose="020F0502020204030204" pitchFamily="34" charset="0"/>
                        </a:rPr>
                        <a:t> Air</a:t>
                      </a:r>
                    </a:p>
                  </a:txBody>
                  <a:tcPr marL="121921" marR="121921" marT="60939" marB="60939" anchor="ctr"/>
                </a:tc>
                <a:extLst>
                  <a:ext uri="{0D108BD9-81ED-4DB2-BD59-A6C34878D82A}">
                    <a16:rowId xmlns:a16="http://schemas.microsoft.com/office/drawing/2014/main" val="10001"/>
                  </a:ext>
                </a:extLst>
              </a:tr>
              <a:tr h="853006">
                <a:tc>
                  <a:txBody>
                    <a:bodyPr/>
                    <a:lstStyle/>
                    <a:p>
                      <a:r>
                        <a:rPr lang="en-CA" sz="1800" b="1" dirty="0" err="1">
                          <a:latin typeface="+mn-lt"/>
                          <a:cs typeface="Arial" panose="020B0604020202020204" pitchFamily="34" charset="0"/>
                        </a:rPr>
                        <a:t>Weihong</a:t>
                      </a:r>
                      <a:r>
                        <a:rPr lang="en-CA" sz="1800" b="1" dirty="0">
                          <a:latin typeface="+mn-lt"/>
                          <a:cs typeface="Arial" panose="020B0604020202020204" pitchFamily="34" charset="0"/>
                        </a:rPr>
                        <a:t> (Daisy) Jin</a:t>
                      </a:r>
                    </a:p>
                  </a:txBody>
                  <a:tcPr marL="121921" marR="121921" marT="60939" marB="60939" anchor="ctr">
                    <a:solidFill>
                      <a:schemeClr val="accent1">
                        <a:lumMod val="20000"/>
                        <a:lumOff val="80000"/>
                      </a:schemeClr>
                    </a:solidFill>
                  </a:tcPr>
                </a:tc>
                <a:tc>
                  <a:txBody>
                    <a:bodyPr/>
                    <a:lstStyle/>
                    <a:p>
                      <a:pPr marL="0" indent="0">
                        <a:buFont typeface="Arial" panose="020B0604020202020204" pitchFamily="34" charset="0"/>
                        <a:buNone/>
                      </a:pPr>
                      <a:r>
                        <a:rPr lang="en-CA" sz="1800" noProof="0" dirty="0">
                          <a:latin typeface="+mn-lt"/>
                          <a:cs typeface="Calibri" panose="020F0502020204030204" pitchFamily="34" charset="0"/>
                        </a:rPr>
                        <a:t>DND Procurement Authority</a:t>
                      </a:r>
                    </a:p>
                    <a:p>
                      <a:pPr marL="0" indent="0">
                        <a:buFont typeface="Arial" panose="020B0604020202020204" pitchFamily="34" charset="0"/>
                        <a:buNone/>
                      </a:pPr>
                      <a:r>
                        <a:rPr lang="en-CA" sz="1800" noProof="0" dirty="0">
                          <a:latin typeface="+mn-lt"/>
                          <a:cs typeface="Calibri" panose="020F0502020204030204" pitchFamily="34" charset="0"/>
                        </a:rPr>
                        <a:t>DAEPM Director Aerospace Procurement</a:t>
                      </a:r>
                    </a:p>
                  </a:txBody>
                  <a:tcPr marL="121921" marR="121921" marT="60939" marB="60939" anchor="ctr"/>
                </a:tc>
                <a:extLst>
                  <a:ext uri="{0D108BD9-81ED-4DB2-BD59-A6C34878D82A}">
                    <a16:rowId xmlns:a16="http://schemas.microsoft.com/office/drawing/2014/main" val="10002"/>
                  </a:ext>
                </a:extLst>
              </a:tr>
              <a:tr h="853006">
                <a:tc>
                  <a:txBody>
                    <a:bodyPr/>
                    <a:lstStyle/>
                    <a:p>
                      <a:r>
                        <a:rPr lang="en-CA" sz="1800" b="1" dirty="0">
                          <a:latin typeface="+mn-lt"/>
                        </a:rPr>
                        <a:t>Marisol Dufour</a:t>
                      </a:r>
                    </a:p>
                  </a:txBody>
                  <a:tcPr marL="121921" marR="121921" marT="60939" marB="60939" anchor="ctr">
                    <a:solidFill>
                      <a:schemeClr val="accent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cs typeface="Calibri" panose="020F0502020204030204" pitchFamily="34" charset="0"/>
                        </a:rPr>
                        <a:t>PSPC Contract Authority</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cs typeface="Calibri" panose="020F0502020204030204" pitchFamily="34" charset="0"/>
                        </a:rPr>
                        <a:t>AP Defence And Marine Procurement</a:t>
                      </a:r>
                    </a:p>
                  </a:txBody>
                  <a:tcPr marL="121921" marR="121921" marT="60939" marB="60939" anchor="ctr"/>
                </a:tc>
                <a:extLst>
                  <a:ext uri="{0D108BD9-81ED-4DB2-BD59-A6C34878D82A}">
                    <a16:rowId xmlns:a16="http://schemas.microsoft.com/office/drawing/2014/main" val="10003"/>
                  </a:ext>
                </a:extLst>
              </a:tr>
              <a:tr h="853006">
                <a:tc>
                  <a:txBody>
                    <a:bodyPr/>
                    <a:lstStyle/>
                    <a:p>
                      <a:r>
                        <a:rPr lang="en-CA" sz="1800" b="1" dirty="0">
                          <a:latin typeface="+mn-lt"/>
                        </a:rPr>
                        <a:t>Jennifer </a:t>
                      </a:r>
                      <a:r>
                        <a:rPr lang="en-CA" sz="1800" b="1" dirty="0" err="1">
                          <a:latin typeface="+mn-lt"/>
                        </a:rPr>
                        <a:t>Naddaf</a:t>
                      </a:r>
                      <a:endParaRPr lang="en-CA" sz="1800" b="1" dirty="0">
                        <a:latin typeface="+mn-lt"/>
                      </a:endParaRPr>
                    </a:p>
                  </a:txBody>
                  <a:tcPr marL="121921" marR="121921" marT="60939" marB="60939" anchor="ctr">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cs typeface="Calibri" panose="020F0502020204030204" pitchFamily="34" charset="0"/>
                        </a:rPr>
                        <a:t>ISED Representative</a:t>
                      </a:r>
                    </a:p>
                  </a:txBody>
                  <a:tcPr marL="121921" marR="121921" marT="60939" marB="60939" anchor="ct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4A519F82-5F6F-4282-6F90-A7B0E5E89F03}"/>
              </a:ext>
            </a:extLst>
          </p:cNvPr>
          <p:cNvSpPr txBox="1"/>
          <p:nvPr/>
        </p:nvSpPr>
        <p:spPr>
          <a:xfrm>
            <a:off x="575387" y="6250532"/>
            <a:ext cx="373226" cy="369332"/>
          </a:xfrm>
          <a:prstGeom prst="rect">
            <a:avLst/>
          </a:prstGeom>
          <a:noFill/>
        </p:spPr>
        <p:txBody>
          <a:bodyPr wrap="square" rtlCol="0">
            <a:spAutoFit/>
          </a:bodyPr>
          <a:lstStyle/>
          <a:p>
            <a:pPr algn="ctr"/>
            <a:r>
              <a:rPr lang="en-CA" dirty="0"/>
              <a:t>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7">
            <a:extLst>
              <a:ext uri="{FF2B5EF4-FFF2-40B4-BE49-F238E27FC236}">
                <a16:creationId xmlns:a16="http://schemas.microsoft.com/office/drawing/2014/main" id="{F541A1B3-ABF8-2552-96B4-2AD8C9C74783}"/>
              </a:ext>
            </a:extLst>
          </p:cNvPr>
          <p:cNvSpPr>
            <a:spLocks noGrp="1" noChangeArrowheads="1"/>
          </p:cNvSpPr>
          <p:nvPr>
            <p:ph type="title"/>
          </p:nvPr>
        </p:nvSpPr>
        <p:spPr>
          <a:xfrm>
            <a:off x="574675" y="788988"/>
            <a:ext cx="11042650" cy="576262"/>
          </a:xfrm>
        </p:spPr>
        <p:txBody>
          <a:bodyPr rtlCol="0">
            <a:normAutofit/>
          </a:bodyPr>
          <a:lstStyle/>
          <a:p>
            <a:pPr defTabSz="1219140" eaLnBrk="1" fontAlgn="auto" hangingPunct="1">
              <a:spcAft>
                <a:spcPts val="0"/>
              </a:spcAft>
              <a:defRPr/>
            </a:pPr>
            <a:r>
              <a:rPr altLang="en-US" sz="2667" dirty="0"/>
              <a:t>SBCA Timeline &amp; </a:t>
            </a:r>
            <a:r>
              <a:rPr lang="en-CA" sz="2667" dirty="0"/>
              <a:t>Industry Engagements</a:t>
            </a:r>
            <a:endParaRPr altLang="en-US" sz="2667" dirty="0"/>
          </a:p>
        </p:txBody>
      </p:sp>
      <p:cxnSp>
        <p:nvCxnSpPr>
          <p:cNvPr id="24" name="Straight Connector 23">
            <a:extLst>
              <a:ext uri="{FF2B5EF4-FFF2-40B4-BE49-F238E27FC236}">
                <a16:creationId xmlns:a16="http://schemas.microsoft.com/office/drawing/2014/main" id="{13CEC006-B117-AAA6-9889-8610C154804A}"/>
              </a:ext>
            </a:extLst>
          </p:cNvPr>
          <p:cNvCxnSpPr>
            <a:cxnSpLocks/>
            <a:stCxn id="34832" idx="3"/>
            <a:endCxn id="34838" idx="1"/>
          </p:cNvCxnSpPr>
          <p:nvPr/>
        </p:nvCxnSpPr>
        <p:spPr>
          <a:xfrm>
            <a:off x="1406525" y="4682807"/>
            <a:ext cx="555625" cy="0"/>
          </a:xfrm>
          <a:prstGeom prst="line">
            <a:avLst/>
          </a:prstGeom>
          <a:ln w="76200">
            <a:solidFill>
              <a:srgbClr val="D8983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AA18F09-098B-372C-BB68-DBC17DA584D0}"/>
              </a:ext>
            </a:extLst>
          </p:cNvPr>
          <p:cNvCxnSpPr>
            <a:cxnSpLocks/>
            <a:stCxn id="34838" idx="3"/>
            <a:endCxn id="34840" idx="1"/>
          </p:cNvCxnSpPr>
          <p:nvPr/>
        </p:nvCxnSpPr>
        <p:spPr>
          <a:xfrm>
            <a:off x="2940050" y="4682807"/>
            <a:ext cx="554038" cy="0"/>
          </a:xfrm>
          <a:prstGeom prst="line">
            <a:avLst/>
          </a:prstGeom>
          <a:ln w="76200">
            <a:solidFill>
              <a:srgbClr val="577B5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171CB82-126E-C255-5F95-F1A176EA4709}"/>
              </a:ext>
            </a:extLst>
          </p:cNvPr>
          <p:cNvCxnSpPr>
            <a:cxnSpLocks/>
            <a:stCxn id="34840" idx="3"/>
            <a:endCxn id="34842" idx="1"/>
          </p:cNvCxnSpPr>
          <p:nvPr/>
        </p:nvCxnSpPr>
        <p:spPr>
          <a:xfrm>
            <a:off x="4503738" y="4682807"/>
            <a:ext cx="554037" cy="0"/>
          </a:xfrm>
          <a:prstGeom prst="line">
            <a:avLst/>
          </a:prstGeom>
          <a:ln w="76200">
            <a:solidFill>
              <a:srgbClr val="C0AF9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54556E8-4EBB-9624-4372-965D776B5ECF}"/>
              </a:ext>
            </a:extLst>
          </p:cNvPr>
          <p:cNvCxnSpPr>
            <a:cxnSpLocks/>
            <a:stCxn id="34842" idx="3"/>
            <a:endCxn id="34844" idx="1"/>
          </p:cNvCxnSpPr>
          <p:nvPr/>
        </p:nvCxnSpPr>
        <p:spPr>
          <a:xfrm>
            <a:off x="6064250" y="4682807"/>
            <a:ext cx="554038" cy="0"/>
          </a:xfrm>
          <a:prstGeom prst="line">
            <a:avLst/>
          </a:prstGeom>
          <a:ln w="76200">
            <a:solidFill>
              <a:srgbClr val="98403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5C16FA-019C-D5D9-E673-17EF7C8B3252}"/>
              </a:ext>
            </a:extLst>
          </p:cNvPr>
          <p:cNvCxnSpPr>
            <a:cxnSpLocks/>
            <a:stCxn id="34844" idx="3"/>
            <a:endCxn id="34846" idx="1"/>
          </p:cNvCxnSpPr>
          <p:nvPr/>
        </p:nvCxnSpPr>
        <p:spPr>
          <a:xfrm>
            <a:off x="7618413" y="4682807"/>
            <a:ext cx="554037" cy="0"/>
          </a:xfrm>
          <a:prstGeom prst="line">
            <a:avLst/>
          </a:prstGeom>
          <a:ln w="76200">
            <a:solidFill>
              <a:srgbClr val="808AC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9ECBCB9-2B2F-FB4C-1B1F-A0F079CCDA60}"/>
              </a:ext>
            </a:extLst>
          </p:cNvPr>
          <p:cNvCxnSpPr>
            <a:cxnSpLocks/>
            <a:stCxn id="34846" idx="3"/>
            <a:endCxn id="16389" idx="2"/>
          </p:cNvCxnSpPr>
          <p:nvPr/>
        </p:nvCxnSpPr>
        <p:spPr>
          <a:xfrm flipV="1">
            <a:off x="9148763" y="4682807"/>
            <a:ext cx="554037" cy="0"/>
          </a:xfrm>
          <a:prstGeom prst="line">
            <a:avLst/>
          </a:prstGeom>
          <a:ln w="76200">
            <a:solidFill>
              <a:srgbClr val="C55D08"/>
            </a:solidFill>
          </a:ln>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08420843-EF6F-5DDB-5F67-DAAD1A0F332E}"/>
              </a:ext>
            </a:extLst>
          </p:cNvPr>
          <p:cNvSpPr/>
          <p:nvPr/>
        </p:nvSpPr>
        <p:spPr>
          <a:xfrm rot="16200000">
            <a:off x="10791031" y="4393089"/>
            <a:ext cx="682625" cy="579438"/>
          </a:xfrm>
          <a:custGeom>
            <a:avLst/>
            <a:gdLst>
              <a:gd name="connsiteX0" fmla="*/ 0 w 417539"/>
              <a:gd name="connsiteY0" fmla="*/ 188081 h 376161"/>
              <a:gd name="connsiteX1" fmla="*/ 94040 w 417539"/>
              <a:gd name="connsiteY1" fmla="*/ 0 h 376161"/>
              <a:gd name="connsiteX2" fmla="*/ 323499 w 417539"/>
              <a:gd name="connsiteY2" fmla="*/ 0 h 376161"/>
              <a:gd name="connsiteX3" fmla="*/ 417539 w 417539"/>
              <a:gd name="connsiteY3" fmla="*/ 188081 h 376161"/>
              <a:gd name="connsiteX4" fmla="*/ 323499 w 417539"/>
              <a:gd name="connsiteY4" fmla="*/ 376161 h 376161"/>
              <a:gd name="connsiteX5" fmla="*/ 94040 w 417539"/>
              <a:gd name="connsiteY5" fmla="*/ 376161 h 376161"/>
              <a:gd name="connsiteX6" fmla="*/ 0 w 417539"/>
              <a:gd name="connsiteY6" fmla="*/ 188081 h 376161"/>
              <a:gd name="connsiteX0" fmla="*/ 0 w 417539"/>
              <a:gd name="connsiteY0" fmla="*/ 188081 h 376161"/>
              <a:gd name="connsiteX1" fmla="*/ 94040 w 417539"/>
              <a:gd name="connsiteY1" fmla="*/ 0 h 376161"/>
              <a:gd name="connsiteX2" fmla="*/ 207878 w 417539"/>
              <a:gd name="connsiteY2" fmla="*/ 985 h 376161"/>
              <a:gd name="connsiteX3" fmla="*/ 323499 w 417539"/>
              <a:gd name="connsiteY3" fmla="*/ 0 h 376161"/>
              <a:gd name="connsiteX4" fmla="*/ 417539 w 417539"/>
              <a:gd name="connsiteY4" fmla="*/ 188081 h 376161"/>
              <a:gd name="connsiteX5" fmla="*/ 323499 w 417539"/>
              <a:gd name="connsiteY5" fmla="*/ 376161 h 376161"/>
              <a:gd name="connsiteX6" fmla="*/ 94040 w 417539"/>
              <a:gd name="connsiteY6" fmla="*/ 376161 h 376161"/>
              <a:gd name="connsiteX7" fmla="*/ 0 w 417539"/>
              <a:gd name="connsiteY7" fmla="*/ 188081 h 37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539" h="376161">
                <a:moveTo>
                  <a:pt x="0" y="188081"/>
                </a:moveTo>
                <a:lnTo>
                  <a:pt x="94040" y="0"/>
                </a:lnTo>
                <a:lnTo>
                  <a:pt x="207878" y="985"/>
                </a:lnTo>
                <a:lnTo>
                  <a:pt x="323499" y="0"/>
                </a:lnTo>
                <a:lnTo>
                  <a:pt x="417539" y="188081"/>
                </a:lnTo>
                <a:lnTo>
                  <a:pt x="323499" y="376161"/>
                </a:lnTo>
                <a:lnTo>
                  <a:pt x="94040" y="376161"/>
                </a:lnTo>
                <a:lnTo>
                  <a:pt x="0" y="188081"/>
                </a:lnTo>
                <a:close/>
              </a:path>
            </a:pathLst>
          </a:custGeom>
          <a:solidFill>
            <a:schemeClr val="tx1"/>
          </a:solidFill>
          <a:ln>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36000" bIns="0" anchor="ctr"/>
          <a:lstStyle/>
          <a:p>
            <a:pPr marL="0" marR="0" lvl="0" indent="0" algn="ctr" defTabSz="914400" rtl="0" eaLnBrk="1" fontAlgn="auto" latinLnBrk="0" hangingPunct="1">
              <a:lnSpc>
                <a:spcPts val="1100"/>
              </a:lnSpc>
              <a:spcBef>
                <a:spcPts val="0"/>
              </a:spcBef>
              <a:spcAft>
                <a:spcPts val="0"/>
              </a:spcAft>
              <a:buClrTx/>
              <a:buSzTx/>
              <a:buFontTx/>
              <a:buNone/>
              <a:tabLst/>
              <a:defRPr/>
            </a:pPr>
            <a:endParaRPr kumimoji="0" lang="en-CA" sz="1000" b="1" i="0" u="none" strike="noStrike" kern="1200" cap="none" spc="0" normalizeH="0" baseline="0" noProof="0" dirty="0">
              <a:ln>
                <a:noFill/>
              </a:ln>
              <a:solidFill>
                <a:prstClr val="white"/>
              </a:solidFill>
              <a:effectLst/>
              <a:uLnTx/>
              <a:uFillTx/>
              <a:latin typeface="Arial"/>
              <a:ea typeface="+mn-ea"/>
              <a:cs typeface="+mn-cs"/>
            </a:endParaRPr>
          </a:p>
        </p:txBody>
      </p:sp>
      <p:cxnSp>
        <p:nvCxnSpPr>
          <p:cNvPr id="57" name="Straight Connector 56">
            <a:extLst>
              <a:ext uri="{FF2B5EF4-FFF2-40B4-BE49-F238E27FC236}">
                <a16:creationId xmlns:a16="http://schemas.microsoft.com/office/drawing/2014/main" id="{85C9ECE3-1849-EE7E-6B82-4603ED63EC88}"/>
              </a:ext>
            </a:extLst>
          </p:cNvPr>
          <p:cNvCxnSpPr>
            <a:cxnSpLocks/>
            <a:stCxn id="34832" idx="2"/>
            <a:endCxn id="59" idx="0"/>
          </p:cNvCxnSpPr>
          <p:nvPr/>
        </p:nvCxnSpPr>
        <p:spPr>
          <a:xfrm flipH="1">
            <a:off x="909638" y="5176520"/>
            <a:ext cx="0" cy="1793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5AE0A0F-DB5C-7B47-4EC5-5AB6EE004256}"/>
              </a:ext>
            </a:extLst>
          </p:cNvPr>
          <p:cNvSpPr txBox="1"/>
          <p:nvPr/>
        </p:nvSpPr>
        <p:spPr>
          <a:xfrm>
            <a:off x="396875" y="5355907"/>
            <a:ext cx="1023938" cy="29686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June- 2017</a:t>
            </a:r>
          </a:p>
        </p:txBody>
      </p:sp>
      <p:cxnSp>
        <p:nvCxnSpPr>
          <p:cNvPr id="16391" name="Straight Connector 16390">
            <a:extLst>
              <a:ext uri="{FF2B5EF4-FFF2-40B4-BE49-F238E27FC236}">
                <a16:creationId xmlns:a16="http://schemas.microsoft.com/office/drawing/2014/main" id="{E1EA506B-34C6-1FC1-DDD6-B2C1B87FAA5A}"/>
              </a:ext>
            </a:extLst>
          </p:cNvPr>
          <p:cNvCxnSpPr>
            <a:cxnSpLocks/>
            <a:endCxn id="30" idx="2"/>
          </p:cNvCxnSpPr>
          <p:nvPr/>
        </p:nvCxnSpPr>
        <p:spPr>
          <a:xfrm>
            <a:off x="10296525" y="4682807"/>
            <a:ext cx="547688"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389" name="Hexagon 16388">
            <a:extLst>
              <a:ext uri="{FF2B5EF4-FFF2-40B4-BE49-F238E27FC236}">
                <a16:creationId xmlns:a16="http://schemas.microsoft.com/office/drawing/2014/main" id="{FD2E1379-D755-5AB5-1DED-DAC175AFE55B}"/>
              </a:ext>
            </a:extLst>
          </p:cNvPr>
          <p:cNvSpPr/>
          <p:nvPr/>
        </p:nvSpPr>
        <p:spPr>
          <a:xfrm rot="16200000">
            <a:off x="9654381" y="4389914"/>
            <a:ext cx="682625" cy="585788"/>
          </a:xfrm>
          <a:custGeom>
            <a:avLst/>
            <a:gdLst>
              <a:gd name="connsiteX0" fmla="*/ 0 w 417538"/>
              <a:gd name="connsiteY0" fmla="*/ 190152 h 380304"/>
              <a:gd name="connsiteX1" fmla="*/ 95076 w 417538"/>
              <a:gd name="connsiteY1" fmla="*/ 0 h 380304"/>
              <a:gd name="connsiteX2" fmla="*/ 322462 w 417538"/>
              <a:gd name="connsiteY2" fmla="*/ 0 h 380304"/>
              <a:gd name="connsiteX3" fmla="*/ 417538 w 417538"/>
              <a:gd name="connsiteY3" fmla="*/ 190152 h 380304"/>
              <a:gd name="connsiteX4" fmla="*/ 322462 w 417538"/>
              <a:gd name="connsiteY4" fmla="*/ 380304 h 380304"/>
              <a:gd name="connsiteX5" fmla="*/ 95076 w 417538"/>
              <a:gd name="connsiteY5" fmla="*/ 380304 h 380304"/>
              <a:gd name="connsiteX6" fmla="*/ 0 w 417538"/>
              <a:gd name="connsiteY6" fmla="*/ 190152 h 380304"/>
              <a:gd name="connsiteX0" fmla="*/ 0 w 417538"/>
              <a:gd name="connsiteY0" fmla="*/ 190608 h 380760"/>
              <a:gd name="connsiteX1" fmla="*/ 95076 w 417538"/>
              <a:gd name="connsiteY1" fmla="*/ 456 h 380760"/>
              <a:gd name="connsiteX2" fmla="*/ 208980 w 417538"/>
              <a:gd name="connsiteY2" fmla="*/ 0 h 380760"/>
              <a:gd name="connsiteX3" fmla="*/ 322462 w 417538"/>
              <a:gd name="connsiteY3" fmla="*/ 456 h 380760"/>
              <a:gd name="connsiteX4" fmla="*/ 417538 w 417538"/>
              <a:gd name="connsiteY4" fmla="*/ 190608 h 380760"/>
              <a:gd name="connsiteX5" fmla="*/ 322462 w 417538"/>
              <a:gd name="connsiteY5" fmla="*/ 380760 h 380760"/>
              <a:gd name="connsiteX6" fmla="*/ 95076 w 417538"/>
              <a:gd name="connsiteY6" fmla="*/ 380760 h 380760"/>
              <a:gd name="connsiteX7" fmla="*/ 0 w 417538"/>
              <a:gd name="connsiteY7" fmla="*/ 190608 h 38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538" h="380760">
                <a:moveTo>
                  <a:pt x="0" y="190608"/>
                </a:moveTo>
                <a:lnTo>
                  <a:pt x="95076" y="456"/>
                </a:lnTo>
                <a:lnTo>
                  <a:pt x="208980" y="0"/>
                </a:lnTo>
                <a:lnTo>
                  <a:pt x="322462" y="456"/>
                </a:lnTo>
                <a:lnTo>
                  <a:pt x="417538" y="190608"/>
                </a:lnTo>
                <a:lnTo>
                  <a:pt x="322462" y="380760"/>
                </a:lnTo>
                <a:lnTo>
                  <a:pt x="95076" y="380760"/>
                </a:lnTo>
                <a:lnTo>
                  <a:pt x="0" y="190608"/>
                </a:lnTo>
                <a:close/>
              </a:path>
            </a:pathLst>
          </a:custGeom>
          <a:solidFill>
            <a:schemeClr val="tx1"/>
          </a:solidFill>
          <a:ln>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36000" bIns="0" anchor="ctr"/>
          <a:lstStyle/>
          <a:p>
            <a:pPr marL="0" marR="0" lvl="0" indent="0" algn="ctr" defTabSz="914400" rtl="0" eaLnBrk="1" fontAlgn="auto" latinLnBrk="0" hangingPunct="1">
              <a:lnSpc>
                <a:spcPts val="1100"/>
              </a:lnSpc>
              <a:spcBef>
                <a:spcPts val="0"/>
              </a:spcBef>
              <a:spcAft>
                <a:spcPts val="0"/>
              </a:spcAft>
              <a:buClrTx/>
              <a:buSzTx/>
              <a:buFontTx/>
              <a:buNone/>
              <a:tabLst/>
              <a:defRPr/>
            </a:pPr>
            <a:endParaRPr kumimoji="0" lang="en-CA" sz="800" b="1" i="0" u="none" strike="noStrike" kern="1200" cap="none" spc="0" normalizeH="0" baseline="0" noProof="0" dirty="0">
              <a:ln>
                <a:noFill/>
              </a:ln>
              <a:solidFill>
                <a:prstClr val="white"/>
              </a:solidFill>
              <a:effectLst/>
              <a:uLnTx/>
              <a:uFillTx/>
              <a:latin typeface="Arial"/>
              <a:ea typeface="+mn-ea"/>
              <a:cs typeface="+mn-cs"/>
            </a:endParaRPr>
          </a:p>
        </p:txBody>
      </p:sp>
      <p:cxnSp>
        <p:nvCxnSpPr>
          <p:cNvPr id="16396" name="Straight Connector 16395">
            <a:extLst>
              <a:ext uri="{FF2B5EF4-FFF2-40B4-BE49-F238E27FC236}">
                <a16:creationId xmlns:a16="http://schemas.microsoft.com/office/drawing/2014/main" id="{14C118D6-2627-8D7E-76C1-DD8C897BCCA4}"/>
              </a:ext>
            </a:extLst>
          </p:cNvPr>
          <p:cNvCxnSpPr>
            <a:cxnSpLocks/>
            <a:stCxn id="16397" idx="2"/>
            <a:endCxn id="16389" idx="4"/>
          </p:cNvCxnSpPr>
          <p:nvPr/>
        </p:nvCxnSpPr>
        <p:spPr>
          <a:xfrm>
            <a:off x="9991725" y="3879532"/>
            <a:ext cx="4763" cy="4619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397" name="TextBox 16396">
            <a:extLst>
              <a:ext uri="{FF2B5EF4-FFF2-40B4-BE49-F238E27FC236}">
                <a16:creationId xmlns:a16="http://schemas.microsoft.com/office/drawing/2014/main" id="{91D37154-2EAB-DFA4-0C74-775ACAE84758}"/>
              </a:ext>
            </a:extLst>
          </p:cNvPr>
          <p:cNvSpPr txBox="1"/>
          <p:nvPr/>
        </p:nvSpPr>
        <p:spPr>
          <a:xfrm>
            <a:off x="9182100" y="3171507"/>
            <a:ext cx="1620838" cy="70802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Solicitation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(RFP posted)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Mar to May-2021</a:t>
            </a:r>
          </a:p>
        </p:txBody>
      </p:sp>
      <p:pic>
        <p:nvPicPr>
          <p:cNvPr id="34832" name="Picture 20">
            <a:extLst>
              <a:ext uri="{FF2B5EF4-FFF2-40B4-BE49-F238E27FC236}">
                <a16:creationId xmlns:a16="http://schemas.microsoft.com/office/drawing/2014/main" id="{40AC764D-3A8A-82DA-4C21-45037CE0A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16" b="4616"/>
          <a:stretch>
            <a:fillRect/>
          </a:stretch>
        </p:blipFill>
        <p:spPr bwMode="auto">
          <a:xfrm>
            <a:off x="411163" y="4187507"/>
            <a:ext cx="99536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2" name="TextBox 16411">
            <a:extLst>
              <a:ext uri="{FF2B5EF4-FFF2-40B4-BE49-F238E27FC236}">
                <a16:creationId xmlns:a16="http://schemas.microsoft.com/office/drawing/2014/main" id="{B153666D-4BCD-BE4D-7817-D82CE4F73387}"/>
              </a:ext>
            </a:extLst>
          </p:cNvPr>
          <p:cNvSpPr txBox="1"/>
          <p:nvPr/>
        </p:nvSpPr>
        <p:spPr>
          <a:xfrm>
            <a:off x="460375" y="3908107"/>
            <a:ext cx="1011238" cy="29686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Initiation</a:t>
            </a:r>
          </a:p>
        </p:txBody>
      </p:sp>
      <p:cxnSp>
        <p:nvCxnSpPr>
          <p:cNvPr id="1030" name="Straight Connector 1029">
            <a:extLst>
              <a:ext uri="{FF2B5EF4-FFF2-40B4-BE49-F238E27FC236}">
                <a16:creationId xmlns:a16="http://schemas.microsoft.com/office/drawing/2014/main" id="{CF2F65EE-8021-1C85-4C04-315CB96D87CF}"/>
              </a:ext>
            </a:extLst>
          </p:cNvPr>
          <p:cNvCxnSpPr>
            <a:cxnSpLocks/>
            <a:endCxn id="1033" idx="2"/>
          </p:cNvCxnSpPr>
          <p:nvPr/>
        </p:nvCxnSpPr>
        <p:spPr>
          <a:xfrm flipV="1">
            <a:off x="6440487" y="3879532"/>
            <a:ext cx="794" cy="802944"/>
          </a:xfrm>
          <a:prstGeom prst="line">
            <a:avLst/>
          </a:prstGeom>
          <a:ln w="12700">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1033" name="TextBox 1032">
            <a:extLst>
              <a:ext uri="{FF2B5EF4-FFF2-40B4-BE49-F238E27FC236}">
                <a16:creationId xmlns:a16="http://schemas.microsoft.com/office/drawing/2014/main" id="{3DCA990B-F69C-C196-9C70-6E30500D3598}"/>
              </a:ext>
            </a:extLst>
          </p:cNvPr>
          <p:cNvSpPr txBox="1"/>
          <p:nvPr/>
        </p:nvSpPr>
        <p:spPr>
          <a:xfrm>
            <a:off x="5791200" y="3171507"/>
            <a:ext cx="1300162" cy="70802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LOI Update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Dec-2019 to Jan-2020</a:t>
            </a:r>
          </a:p>
        </p:txBody>
      </p:sp>
      <p:sp>
        <p:nvSpPr>
          <p:cNvPr id="1035" name="TextBox 1034">
            <a:extLst>
              <a:ext uri="{FF2B5EF4-FFF2-40B4-BE49-F238E27FC236}">
                <a16:creationId xmlns:a16="http://schemas.microsoft.com/office/drawing/2014/main" id="{D4D803FF-766B-1DAE-B31A-F5FA89EE6BC3}"/>
              </a:ext>
            </a:extLst>
          </p:cNvPr>
          <p:cNvSpPr txBox="1"/>
          <p:nvPr/>
        </p:nvSpPr>
        <p:spPr>
          <a:xfrm>
            <a:off x="7194550" y="3171507"/>
            <a:ext cx="1296988" cy="70802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LOI Update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Apr-2020 to May-2020</a:t>
            </a:r>
          </a:p>
        </p:txBody>
      </p:sp>
      <p:cxnSp>
        <p:nvCxnSpPr>
          <p:cNvPr id="1041" name="Straight Connector 1040">
            <a:extLst>
              <a:ext uri="{FF2B5EF4-FFF2-40B4-BE49-F238E27FC236}">
                <a16:creationId xmlns:a16="http://schemas.microsoft.com/office/drawing/2014/main" id="{40D7DB61-E1DF-BED9-059F-624302D48284}"/>
              </a:ext>
            </a:extLst>
          </p:cNvPr>
          <p:cNvCxnSpPr>
            <a:cxnSpLocks/>
            <a:endCxn id="1035" idx="2"/>
          </p:cNvCxnSpPr>
          <p:nvPr/>
        </p:nvCxnSpPr>
        <p:spPr>
          <a:xfrm flipH="1" flipV="1">
            <a:off x="7843044" y="3879532"/>
            <a:ext cx="9524" cy="802943"/>
          </a:xfrm>
          <a:prstGeom prst="line">
            <a:avLst/>
          </a:prstGeom>
          <a:ln w="12700">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pic>
        <p:nvPicPr>
          <p:cNvPr id="34838" name="Picture 21">
            <a:extLst>
              <a:ext uri="{FF2B5EF4-FFF2-40B4-BE49-F238E27FC236}">
                <a16:creationId xmlns:a16="http://schemas.microsoft.com/office/drawing/2014/main" id="{E7FC7484-E35D-BD38-921B-D88CF4D57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73" t="4608" r="4880" b="4608"/>
          <a:stretch>
            <a:fillRect/>
          </a:stretch>
        </p:blipFill>
        <p:spPr bwMode="auto">
          <a:xfrm>
            <a:off x="1962150" y="4187507"/>
            <a:ext cx="9779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TextBox 1042">
            <a:extLst>
              <a:ext uri="{FF2B5EF4-FFF2-40B4-BE49-F238E27FC236}">
                <a16:creationId xmlns:a16="http://schemas.microsoft.com/office/drawing/2014/main" id="{7A5D5569-A54A-B242-D00E-2C9316ACFE3F}"/>
              </a:ext>
            </a:extLst>
          </p:cNvPr>
          <p:cNvSpPr txBox="1"/>
          <p:nvPr/>
        </p:nvSpPr>
        <p:spPr>
          <a:xfrm>
            <a:off x="1735138" y="3908107"/>
            <a:ext cx="1501775" cy="29686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Requirements</a:t>
            </a:r>
          </a:p>
        </p:txBody>
      </p:sp>
      <p:pic>
        <p:nvPicPr>
          <p:cNvPr id="34840" name="Picture 16">
            <a:extLst>
              <a:ext uri="{FF2B5EF4-FFF2-40B4-BE49-F238E27FC236}">
                <a16:creationId xmlns:a16="http://schemas.microsoft.com/office/drawing/2014/main" id="{16BECC89-097C-3102-E9FC-18031CC27B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51" t="4388" b="2196"/>
          <a:stretch>
            <a:fillRect/>
          </a:stretch>
        </p:blipFill>
        <p:spPr bwMode="auto">
          <a:xfrm>
            <a:off x="3494088" y="4187507"/>
            <a:ext cx="100965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TextBox 1043">
            <a:extLst>
              <a:ext uri="{FF2B5EF4-FFF2-40B4-BE49-F238E27FC236}">
                <a16:creationId xmlns:a16="http://schemas.microsoft.com/office/drawing/2014/main" id="{AA5ACCBD-1AD5-F9C2-F80B-9EA9EADADF36}"/>
              </a:ext>
            </a:extLst>
          </p:cNvPr>
          <p:cNvSpPr txBox="1"/>
          <p:nvPr/>
        </p:nvSpPr>
        <p:spPr>
          <a:xfrm>
            <a:off x="3300413" y="3908107"/>
            <a:ext cx="1371600" cy="29686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Gap Analysis</a:t>
            </a:r>
          </a:p>
        </p:txBody>
      </p:sp>
      <p:pic>
        <p:nvPicPr>
          <p:cNvPr id="34842" name="Picture 17">
            <a:extLst>
              <a:ext uri="{FF2B5EF4-FFF2-40B4-BE49-F238E27FC236}">
                <a16:creationId xmlns:a16="http://schemas.microsoft.com/office/drawing/2014/main" id="{6A63E10B-70FD-2888-29BD-265EB0027D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51" t="6120" r="5579" b="2135"/>
          <a:stretch>
            <a:fillRect/>
          </a:stretch>
        </p:blipFill>
        <p:spPr bwMode="auto">
          <a:xfrm>
            <a:off x="5057775" y="4187507"/>
            <a:ext cx="100647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TextBox 1044">
            <a:extLst>
              <a:ext uri="{FF2B5EF4-FFF2-40B4-BE49-F238E27FC236}">
                <a16:creationId xmlns:a16="http://schemas.microsoft.com/office/drawing/2014/main" id="{EC3334AA-F8B0-D17E-8D87-97A902CFA3FB}"/>
              </a:ext>
            </a:extLst>
          </p:cNvPr>
          <p:cNvSpPr txBox="1"/>
          <p:nvPr/>
        </p:nvSpPr>
        <p:spPr>
          <a:xfrm>
            <a:off x="5113338" y="3908107"/>
            <a:ext cx="954087" cy="29686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Strategy</a:t>
            </a:r>
          </a:p>
        </p:txBody>
      </p:sp>
      <p:pic>
        <p:nvPicPr>
          <p:cNvPr id="34844" name="Picture 18">
            <a:extLst>
              <a:ext uri="{FF2B5EF4-FFF2-40B4-BE49-F238E27FC236}">
                <a16:creationId xmlns:a16="http://schemas.microsoft.com/office/drawing/2014/main" id="{8259250F-A24F-9F3A-B776-24AD52DF67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4414" r="4150"/>
          <a:stretch>
            <a:fillRect/>
          </a:stretch>
        </p:blipFill>
        <p:spPr bwMode="auto">
          <a:xfrm>
            <a:off x="6618288" y="4187507"/>
            <a:ext cx="100012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 name="TextBox 1046">
            <a:extLst>
              <a:ext uri="{FF2B5EF4-FFF2-40B4-BE49-F238E27FC236}">
                <a16:creationId xmlns:a16="http://schemas.microsoft.com/office/drawing/2014/main" id="{25A57855-3A9D-EB80-9B4A-8DB31C6348E7}"/>
              </a:ext>
            </a:extLst>
          </p:cNvPr>
          <p:cNvSpPr txBox="1"/>
          <p:nvPr/>
        </p:nvSpPr>
        <p:spPr>
          <a:xfrm>
            <a:off x="6550025" y="3912870"/>
            <a:ext cx="1185863" cy="296862"/>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Framework</a:t>
            </a:r>
          </a:p>
        </p:txBody>
      </p:sp>
      <p:pic>
        <p:nvPicPr>
          <p:cNvPr id="34846" name="Picture 19">
            <a:extLst>
              <a:ext uri="{FF2B5EF4-FFF2-40B4-BE49-F238E27FC236}">
                <a16:creationId xmlns:a16="http://schemas.microsoft.com/office/drawing/2014/main" id="{2B1E44E5-5391-E275-7552-FC9C072EA8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702" t="4414" r="6010"/>
          <a:stretch>
            <a:fillRect/>
          </a:stretch>
        </p:blipFill>
        <p:spPr bwMode="auto">
          <a:xfrm>
            <a:off x="8172450" y="4187507"/>
            <a:ext cx="9763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TextBox 1045">
            <a:extLst>
              <a:ext uri="{FF2B5EF4-FFF2-40B4-BE49-F238E27FC236}">
                <a16:creationId xmlns:a16="http://schemas.microsoft.com/office/drawing/2014/main" id="{C3394B33-4A1C-AEDA-1558-E48A625D1D51}"/>
              </a:ext>
            </a:extLst>
          </p:cNvPr>
          <p:cNvSpPr txBox="1"/>
          <p:nvPr/>
        </p:nvSpPr>
        <p:spPr>
          <a:xfrm>
            <a:off x="8235950" y="3908107"/>
            <a:ext cx="846138" cy="29686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Details</a:t>
            </a:r>
          </a:p>
        </p:txBody>
      </p:sp>
      <p:sp>
        <p:nvSpPr>
          <p:cNvPr id="10299" name="TextBox 10298">
            <a:extLst>
              <a:ext uri="{FF2B5EF4-FFF2-40B4-BE49-F238E27FC236}">
                <a16:creationId xmlns:a16="http://schemas.microsoft.com/office/drawing/2014/main" id="{8775BC4C-FC5B-8907-99A5-1BFB674B2478}"/>
              </a:ext>
            </a:extLst>
          </p:cNvPr>
          <p:cNvSpPr txBox="1"/>
          <p:nvPr/>
        </p:nvSpPr>
        <p:spPr>
          <a:xfrm>
            <a:off x="4114800" y="3171507"/>
            <a:ext cx="1562101" cy="70769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Initial LOI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Jul to Aug 2018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with Industry Day</a:t>
            </a:r>
          </a:p>
        </p:txBody>
      </p:sp>
      <p:sp>
        <p:nvSpPr>
          <p:cNvPr id="10302" name="TextBox 10301">
            <a:extLst>
              <a:ext uri="{FF2B5EF4-FFF2-40B4-BE49-F238E27FC236}">
                <a16:creationId xmlns:a16="http://schemas.microsoft.com/office/drawing/2014/main" id="{1BEC33EB-911F-1627-C45D-FABDFF8C9493}"/>
              </a:ext>
            </a:extLst>
          </p:cNvPr>
          <p:cNvSpPr txBox="1"/>
          <p:nvPr/>
        </p:nvSpPr>
        <p:spPr>
          <a:xfrm>
            <a:off x="8839200" y="5349557"/>
            <a:ext cx="1200150" cy="688975"/>
          </a:xfrm>
          <a:prstGeom prst="rect">
            <a:avLst/>
          </a:prstGeom>
          <a:noFill/>
        </p:spPr>
        <p:txBody>
          <a:bodyPr lIns="36000" tIns="36000" rIns="36000" bIns="360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SBCA completion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Feb-2021</a:t>
            </a:r>
          </a:p>
        </p:txBody>
      </p:sp>
      <p:sp>
        <p:nvSpPr>
          <p:cNvPr id="10303" name="TextBox 10302">
            <a:extLst>
              <a:ext uri="{FF2B5EF4-FFF2-40B4-BE49-F238E27FC236}">
                <a16:creationId xmlns:a16="http://schemas.microsoft.com/office/drawing/2014/main" id="{AD6C86A2-52EB-1E62-8D1A-154421261705}"/>
              </a:ext>
            </a:extLst>
          </p:cNvPr>
          <p:cNvSpPr txBox="1"/>
          <p:nvPr/>
        </p:nvSpPr>
        <p:spPr>
          <a:xfrm>
            <a:off x="10475913" y="3171507"/>
            <a:ext cx="1312862" cy="70802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Contracts Awarded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Sept-2021</a:t>
            </a:r>
          </a:p>
        </p:txBody>
      </p:sp>
      <p:cxnSp>
        <p:nvCxnSpPr>
          <p:cNvPr id="16448" name="Straight Connector 16447">
            <a:extLst>
              <a:ext uri="{FF2B5EF4-FFF2-40B4-BE49-F238E27FC236}">
                <a16:creationId xmlns:a16="http://schemas.microsoft.com/office/drawing/2014/main" id="{5ACE7318-05C9-99F0-3962-4BE8AC0A7E51}"/>
              </a:ext>
            </a:extLst>
          </p:cNvPr>
          <p:cNvCxnSpPr>
            <a:cxnSpLocks/>
            <a:endCxn id="10299" idx="2"/>
          </p:cNvCxnSpPr>
          <p:nvPr/>
        </p:nvCxnSpPr>
        <p:spPr>
          <a:xfrm flipV="1">
            <a:off x="4895851" y="3879201"/>
            <a:ext cx="0" cy="803275"/>
          </a:xfrm>
          <a:prstGeom prst="line">
            <a:avLst/>
          </a:prstGeom>
          <a:ln w="12700">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6480" name="Straight Connector 16479">
            <a:extLst>
              <a:ext uri="{FF2B5EF4-FFF2-40B4-BE49-F238E27FC236}">
                <a16:creationId xmlns:a16="http://schemas.microsoft.com/office/drawing/2014/main" id="{F769D1E2-371C-99A6-B09D-492F27758AE6}"/>
              </a:ext>
            </a:extLst>
          </p:cNvPr>
          <p:cNvCxnSpPr>
            <a:cxnSpLocks/>
            <a:stCxn id="10303" idx="2"/>
            <a:endCxn id="30" idx="4"/>
          </p:cNvCxnSpPr>
          <p:nvPr/>
        </p:nvCxnSpPr>
        <p:spPr>
          <a:xfrm>
            <a:off x="11133138" y="3879532"/>
            <a:ext cx="0" cy="4619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Straight Connector 1076">
            <a:extLst>
              <a:ext uri="{FF2B5EF4-FFF2-40B4-BE49-F238E27FC236}">
                <a16:creationId xmlns:a16="http://schemas.microsoft.com/office/drawing/2014/main" id="{FE7CA8B8-B95A-A2C2-7454-2BF6D2EB691F}"/>
              </a:ext>
            </a:extLst>
          </p:cNvPr>
          <p:cNvCxnSpPr>
            <a:cxnSpLocks/>
            <a:endCxn id="10302" idx="0"/>
          </p:cNvCxnSpPr>
          <p:nvPr/>
        </p:nvCxnSpPr>
        <p:spPr>
          <a:xfrm>
            <a:off x="9439275" y="4682807"/>
            <a:ext cx="0" cy="666750"/>
          </a:xfrm>
          <a:prstGeom prst="line">
            <a:avLst/>
          </a:prstGeom>
          <a:ln w="12700">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E6CC3F-3761-0CF0-B8FD-0FAC25A86388}"/>
              </a:ext>
            </a:extLst>
          </p:cNvPr>
          <p:cNvSpPr txBox="1"/>
          <p:nvPr/>
        </p:nvSpPr>
        <p:spPr>
          <a:xfrm>
            <a:off x="3886200" y="5343538"/>
            <a:ext cx="1562101" cy="50257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DPS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Jan-2018</a:t>
            </a:r>
          </a:p>
        </p:txBody>
      </p:sp>
      <p:cxnSp>
        <p:nvCxnSpPr>
          <p:cNvPr id="11" name="Straight Connector 10">
            <a:extLst>
              <a:ext uri="{FF2B5EF4-FFF2-40B4-BE49-F238E27FC236}">
                <a16:creationId xmlns:a16="http://schemas.microsoft.com/office/drawing/2014/main" id="{DE262877-493B-049B-535F-4DCD22B08CE8}"/>
              </a:ext>
            </a:extLst>
          </p:cNvPr>
          <p:cNvCxnSpPr>
            <a:cxnSpLocks/>
          </p:cNvCxnSpPr>
          <p:nvPr/>
        </p:nvCxnSpPr>
        <p:spPr>
          <a:xfrm>
            <a:off x="4669523" y="4679632"/>
            <a:ext cx="0" cy="666750"/>
          </a:xfrm>
          <a:prstGeom prst="line">
            <a:avLst/>
          </a:prstGeom>
          <a:ln w="12700">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FE4ACFA-4822-AABE-32A4-A65077F1F0AE}"/>
              </a:ext>
            </a:extLst>
          </p:cNvPr>
          <p:cNvSpPr txBox="1"/>
          <p:nvPr/>
        </p:nvSpPr>
        <p:spPr>
          <a:xfrm>
            <a:off x="5410200" y="5343538"/>
            <a:ext cx="1562101" cy="50257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DPS 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3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Jul-2019</a:t>
            </a:r>
          </a:p>
        </p:txBody>
      </p:sp>
      <p:cxnSp>
        <p:nvCxnSpPr>
          <p:cNvPr id="13" name="Straight Connector 12">
            <a:extLst>
              <a:ext uri="{FF2B5EF4-FFF2-40B4-BE49-F238E27FC236}">
                <a16:creationId xmlns:a16="http://schemas.microsoft.com/office/drawing/2014/main" id="{B6D2C9A6-0205-54B5-F7EF-4D8569D50737}"/>
              </a:ext>
            </a:extLst>
          </p:cNvPr>
          <p:cNvCxnSpPr>
            <a:cxnSpLocks/>
          </p:cNvCxnSpPr>
          <p:nvPr/>
        </p:nvCxnSpPr>
        <p:spPr>
          <a:xfrm>
            <a:off x="6193523" y="4679632"/>
            <a:ext cx="0" cy="666750"/>
          </a:xfrm>
          <a:prstGeom prst="line">
            <a:avLst/>
          </a:prstGeom>
          <a:ln w="12700">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CCFD0E0-E69E-79B0-29CF-60C9CEBBC5B2}"/>
              </a:ext>
            </a:extLst>
          </p:cNvPr>
          <p:cNvSpPr txBox="1"/>
          <p:nvPr/>
        </p:nvSpPr>
        <p:spPr>
          <a:xfrm>
            <a:off x="574674" y="1471982"/>
            <a:ext cx="11042650" cy="1569660"/>
          </a:xfrm>
          <a:prstGeom prst="rect">
            <a:avLst/>
          </a:prstGeom>
          <a:noFill/>
        </p:spPr>
        <p:txBody>
          <a:bodyPr wrap="square">
            <a:spAutoFit/>
          </a:bodyPr>
          <a:lstStyle/>
          <a:p>
            <a:pPr marL="457200" indent="-342900" eaLnBrk="1" hangingPunct="1">
              <a:buFont typeface="Arial" panose="020B0604020202020204" pitchFamily="34" charset="0"/>
              <a:buChar char="•"/>
            </a:pPr>
            <a:r>
              <a:rPr lang="en-CA" altLang="en-US" sz="2400" dirty="0"/>
              <a:t>8 Suppliers </a:t>
            </a:r>
            <a:r>
              <a:rPr lang="en-CA" altLang="en-US" sz="2400" dirty="0">
                <a:cs typeface="Arial" panose="020B0604020202020204" pitchFamily="34" charset="0"/>
              </a:rPr>
              <a:t>participated</a:t>
            </a:r>
            <a:endParaRPr lang="en-CA" altLang="en-US" sz="2400" dirty="0"/>
          </a:p>
          <a:p>
            <a:pPr marL="457200" indent="-342900" eaLnBrk="1" hangingPunct="1">
              <a:buFont typeface="Arial" panose="020B0604020202020204" pitchFamily="34" charset="0"/>
              <a:buChar char="•"/>
            </a:pPr>
            <a:r>
              <a:rPr lang="en-CA" altLang="en-US" sz="2400" dirty="0"/>
              <a:t>Initial LOI – after Initial OAs - July to Aug 2018 with Industry Day</a:t>
            </a:r>
          </a:p>
          <a:p>
            <a:pPr marL="982662" lvl="1" indent="-342900" eaLnBrk="1" hangingPunct="1">
              <a:buFont typeface="Courier New" panose="02070309020205020404" pitchFamily="49" charset="0"/>
              <a:buChar char="o"/>
            </a:pPr>
            <a:r>
              <a:rPr lang="en-CA" altLang="en-US" sz="2400" dirty="0"/>
              <a:t>Posted the NSNs in LOI to get industry’s feedback on capabilities and </a:t>
            </a:r>
            <a:r>
              <a:rPr lang="en-CA" altLang="en-US" sz="2400" u="sng" dirty="0"/>
              <a:t>potential IP issues.</a:t>
            </a:r>
            <a:endParaRPr lang="en-CA" altLang="en-US" sz="2400" dirty="0"/>
          </a:p>
        </p:txBody>
      </p:sp>
      <p:sp>
        <p:nvSpPr>
          <p:cNvPr id="2" name="TextBox 1">
            <a:extLst>
              <a:ext uri="{FF2B5EF4-FFF2-40B4-BE49-F238E27FC236}">
                <a16:creationId xmlns:a16="http://schemas.microsoft.com/office/drawing/2014/main" id="{3D26AFFD-9D04-BBC1-263E-CD9CEEE931E5}"/>
              </a:ext>
            </a:extLst>
          </p:cNvPr>
          <p:cNvSpPr txBox="1"/>
          <p:nvPr/>
        </p:nvSpPr>
        <p:spPr>
          <a:xfrm>
            <a:off x="575387" y="6250532"/>
            <a:ext cx="373226" cy="369332"/>
          </a:xfrm>
          <a:prstGeom prst="rect">
            <a:avLst/>
          </a:prstGeom>
          <a:noFill/>
        </p:spPr>
        <p:txBody>
          <a:bodyPr wrap="square" rtlCol="0">
            <a:spAutoFit/>
          </a:bodyPr>
          <a:lstStyle/>
          <a:p>
            <a:pPr algn="ctr"/>
            <a:r>
              <a:rPr lang="en-CA" dirty="0"/>
              <a:t>6</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15A9-9157-22FE-8425-F3A50E0B647A}"/>
              </a:ext>
            </a:extLst>
          </p:cNvPr>
          <p:cNvSpPr>
            <a:spLocks noGrp="1"/>
          </p:cNvSpPr>
          <p:nvPr>
            <p:ph type="title"/>
          </p:nvPr>
        </p:nvSpPr>
        <p:spPr>
          <a:xfrm>
            <a:off x="574675" y="788988"/>
            <a:ext cx="11042650" cy="576262"/>
          </a:xfrm>
        </p:spPr>
        <p:txBody>
          <a:bodyPr rtlCol="0">
            <a:normAutofit/>
          </a:bodyPr>
          <a:lstStyle/>
          <a:p>
            <a:pPr defTabSz="1219140" eaLnBrk="1" fontAlgn="auto" hangingPunct="1">
              <a:spcAft>
                <a:spcPts val="0"/>
              </a:spcAft>
              <a:defRPr/>
            </a:pPr>
            <a:r>
              <a:rPr sz="2667" dirty="0"/>
              <a:t>SBCA Phase 1 - Requirements</a:t>
            </a:r>
          </a:p>
        </p:txBody>
      </p:sp>
      <p:sp>
        <p:nvSpPr>
          <p:cNvPr id="3" name="Content Placeholder 2">
            <a:extLst>
              <a:ext uri="{FF2B5EF4-FFF2-40B4-BE49-F238E27FC236}">
                <a16:creationId xmlns:a16="http://schemas.microsoft.com/office/drawing/2014/main" id="{DC08E6E9-42AF-2A97-7CCB-83D464877E37}"/>
              </a:ext>
            </a:extLst>
          </p:cNvPr>
          <p:cNvSpPr>
            <a:spLocks noGrp="1"/>
          </p:cNvSpPr>
          <p:nvPr>
            <p:ph sz="half" idx="1"/>
          </p:nvPr>
        </p:nvSpPr>
        <p:spPr>
          <a:xfrm>
            <a:off x="574675" y="1827213"/>
            <a:ext cx="11042650" cy="4146550"/>
          </a:xfrm>
        </p:spPr>
        <p:txBody>
          <a:bodyPr>
            <a:normAutofit/>
          </a:bodyPr>
          <a:lstStyle/>
          <a:p>
            <a:pPr marL="400031" indent="-285737" defTabSz="1219140" eaLnBrk="1" fontAlgn="auto" hangingPunct="1">
              <a:spcBef>
                <a:spcPts val="1333"/>
              </a:spcBef>
              <a:spcAft>
                <a:spcPts val="0"/>
              </a:spcAft>
              <a:defRPr/>
            </a:pPr>
            <a:r>
              <a:rPr lang="en-CA" altLang="en-US" sz="2400" dirty="0">
                <a:cs typeface="Arial" panose="020B0604020202020204" pitchFamily="34" charset="0"/>
              </a:rPr>
              <a:t>In-depth analysis of all NSNs to provide a clear indication of what required repair:</a:t>
            </a:r>
          </a:p>
          <a:p>
            <a:pPr marL="925468" lvl="1" indent="-285737" defTabSz="1219140" eaLnBrk="1" fontAlgn="auto" hangingPunct="1">
              <a:spcBef>
                <a:spcPts val="667"/>
              </a:spcBef>
              <a:spcAft>
                <a:spcPts val="0"/>
              </a:spcAft>
              <a:defRPr/>
            </a:pPr>
            <a:r>
              <a:rPr lang="en-CA" altLang="en-US" sz="2000" b="1" dirty="0">
                <a:cs typeface="Arial" panose="020B0604020202020204" pitchFamily="34" charset="0"/>
              </a:rPr>
              <a:t>37%</a:t>
            </a:r>
            <a:r>
              <a:rPr lang="en-CA" altLang="en-US" sz="2000" dirty="0">
                <a:cs typeface="Arial" panose="020B0604020202020204" pitchFamily="34" charset="0"/>
              </a:rPr>
              <a:t> of the items under the old contracts no longer required 3</a:t>
            </a:r>
            <a:r>
              <a:rPr lang="en-CA" altLang="en-US" sz="2000" baseline="30000" dirty="0">
                <a:cs typeface="Arial" panose="020B0604020202020204" pitchFamily="34" charset="0"/>
              </a:rPr>
              <a:t>rd</a:t>
            </a:r>
            <a:r>
              <a:rPr lang="en-CA" altLang="en-US" sz="2000" dirty="0">
                <a:cs typeface="Arial" panose="020B0604020202020204" pitchFamily="34" charset="0"/>
              </a:rPr>
              <a:t> line R&amp;O.</a:t>
            </a:r>
          </a:p>
          <a:p>
            <a:pPr marL="925468" lvl="1" indent="-285737" defTabSz="1219140" eaLnBrk="1" fontAlgn="auto" hangingPunct="1">
              <a:spcBef>
                <a:spcPts val="667"/>
              </a:spcBef>
              <a:spcAft>
                <a:spcPts val="0"/>
              </a:spcAft>
              <a:defRPr/>
            </a:pPr>
            <a:r>
              <a:rPr lang="en-CA" altLang="en-US" sz="2000" dirty="0">
                <a:cs typeface="Arial" panose="020B0604020202020204" pitchFamily="34" charset="0"/>
              </a:rPr>
              <a:t>One NSN (200012741) used mostly by the Navy (75%), Army (21%) and Air (4%) at a cost of </a:t>
            </a:r>
            <a:r>
              <a:rPr lang="en-CA" altLang="en-US" sz="2000" b="1" dirty="0">
                <a:cs typeface="Arial" panose="020B0604020202020204" pitchFamily="34" charset="0"/>
              </a:rPr>
              <a:t>~400K/year</a:t>
            </a:r>
            <a:r>
              <a:rPr lang="en-CA" altLang="en-US" sz="2000" dirty="0">
                <a:cs typeface="Arial" panose="020B0604020202020204" pitchFamily="34" charset="0"/>
              </a:rPr>
              <a:t> is no longer required.</a:t>
            </a:r>
          </a:p>
          <a:p>
            <a:pPr marL="925468" lvl="1" indent="-285737" defTabSz="1219140" eaLnBrk="1" fontAlgn="auto" hangingPunct="1">
              <a:spcBef>
                <a:spcPts val="667"/>
              </a:spcBef>
              <a:spcAft>
                <a:spcPts val="0"/>
              </a:spcAft>
              <a:defRPr/>
            </a:pPr>
            <a:r>
              <a:rPr lang="en-CA" altLang="en-US" sz="2000" dirty="0">
                <a:cs typeface="Arial" panose="020B0604020202020204" pitchFamily="34" charset="0"/>
              </a:rPr>
              <a:t>Review discovered </a:t>
            </a:r>
            <a:r>
              <a:rPr lang="en-CA" altLang="en-US" sz="2000" b="1" dirty="0">
                <a:cs typeface="Arial" panose="020B0604020202020204" pitchFamily="34" charset="0"/>
              </a:rPr>
              <a:t>$3M per year</a:t>
            </a:r>
            <a:r>
              <a:rPr lang="en-CA" altLang="en-US" sz="2000" dirty="0">
                <a:cs typeface="Arial" panose="020B0604020202020204" pitchFamily="34" charset="0"/>
              </a:rPr>
              <a:t> in over budgeting.</a:t>
            </a:r>
          </a:p>
          <a:p>
            <a:pPr marL="400031" indent="-285737" defTabSz="1219140" eaLnBrk="1" fontAlgn="auto" hangingPunct="1">
              <a:spcBef>
                <a:spcPts val="1333"/>
              </a:spcBef>
              <a:spcAft>
                <a:spcPts val="0"/>
              </a:spcAft>
              <a:defRPr/>
            </a:pPr>
            <a:r>
              <a:rPr lang="en-CA" altLang="en-US" sz="2400" dirty="0">
                <a:cs typeface="Arial" panose="020B0604020202020204" pitchFamily="34" charset="0"/>
              </a:rPr>
              <a:t>Developed Performance, Value for Money (</a:t>
            </a:r>
            <a:r>
              <a:rPr lang="en-CA" altLang="en-US" sz="2400" dirty="0" err="1">
                <a:cs typeface="Arial" panose="020B0604020202020204" pitchFamily="34" charset="0"/>
              </a:rPr>
              <a:t>VfM</a:t>
            </a:r>
            <a:r>
              <a:rPr lang="en-CA" altLang="en-US" sz="2400" dirty="0">
                <a:cs typeface="Arial" panose="020B0604020202020204" pitchFamily="34" charset="0"/>
              </a:rPr>
              <a:t>) and Flexibility requirements to achieve:</a:t>
            </a:r>
          </a:p>
          <a:p>
            <a:pPr marL="925468" lvl="1" indent="-285737" defTabSz="1219140" eaLnBrk="1" fontAlgn="auto" hangingPunct="1">
              <a:spcBef>
                <a:spcPts val="667"/>
              </a:spcBef>
              <a:spcAft>
                <a:spcPts val="0"/>
              </a:spcAft>
              <a:defRPr/>
            </a:pPr>
            <a:r>
              <a:rPr lang="en-CA" altLang="en-US" sz="2000" dirty="0">
                <a:cs typeface="Arial" panose="020B0604020202020204" pitchFamily="34" charset="0"/>
              </a:rPr>
              <a:t>Sufficient, safe and reliable stock.</a:t>
            </a:r>
          </a:p>
          <a:p>
            <a:pPr marL="925468" lvl="1" indent="-285737" defTabSz="1219140" eaLnBrk="1" fontAlgn="auto" hangingPunct="1">
              <a:spcBef>
                <a:spcPts val="667"/>
              </a:spcBef>
              <a:spcAft>
                <a:spcPts val="0"/>
              </a:spcAft>
              <a:defRPr/>
            </a:pPr>
            <a:r>
              <a:rPr lang="en-CA" altLang="en-US" sz="2000" dirty="0">
                <a:cs typeface="Arial" panose="020B0604020202020204" pitchFamily="34" charset="0"/>
              </a:rPr>
              <a:t>Best possible Value for Money.</a:t>
            </a:r>
          </a:p>
          <a:p>
            <a:pPr marL="925468" lvl="1" indent="-285737" defTabSz="1219140" eaLnBrk="1" fontAlgn="auto" hangingPunct="1">
              <a:spcBef>
                <a:spcPts val="667"/>
              </a:spcBef>
              <a:spcAft>
                <a:spcPts val="0"/>
              </a:spcAft>
              <a:defRPr/>
            </a:pPr>
            <a:r>
              <a:rPr lang="en-CA" altLang="en-US" sz="2000" dirty="0">
                <a:cs typeface="Arial" panose="020B0604020202020204" pitchFamily="34" charset="0"/>
              </a:rPr>
              <a:t>Flexibility to prioritize 3</a:t>
            </a:r>
            <a:r>
              <a:rPr lang="en-CA" altLang="en-US" sz="2000" baseline="30000" dirty="0">
                <a:cs typeface="Arial" panose="020B0604020202020204" pitchFamily="34" charset="0"/>
              </a:rPr>
              <a:t>rd</a:t>
            </a:r>
            <a:r>
              <a:rPr lang="en-CA" altLang="en-US" sz="2000" dirty="0">
                <a:cs typeface="Arial" panose="020B0604020202020204" pitchFamily="34" charset="0"/>
              </a:rPr>
              <a:t> line repairs.</a:t>
            </a:r>
          </a:p>
        </p:txBody>
      </p:sp>
      <p:sp>
        <p:nvSpPr>
          <p:cNvPr id="4" name="TextBox 3">
            <a:extLst>
              <a:ext uri="{FF2B5EF4-FFF2-40B4-BE49-F238E27FC236}">
                <a16:creationId xmlns:a16="http://schemas.microsoft.com/office/drawing/2014/main" id="{3986143D-E633-73EF-D548-036F2EA631D8}"/>
              </a:ext>
            </a:extLst>
          </p:cNvPr>
          <p:cNvSpPr txBox="1"/>
          <p:nvPr/>
        </p:nvSpPr>
        <p:spPr>
          <a:xfrm>
            <a:off x="575387" y="6250532"/>
            <a:ext cx="373226" cy="369332"/>
          </a:xfrm>
          <a:prstGeom prst="rect">
            <a:avLst/>
          </a:prstGeom>
          <a:noFill/>
        </p:spPr>
        <p:txBody>
          <a:bodyPr wrap="square" rtlCol="0">
            <a:spAutoFit/>
          </a:bodyPr>
          <a:lstStyle/>
          <a:p>
            <a:pPr algn="ctr"/>
            <a:r>
              <a:rPr lang="en-CA" dirty="0"/>
              <a:t>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DD1264DB-A823-938E-CEDA-A1319274C297}"/>
              </a:ext>
            </a:extLst>
          </p:cNvPr>
          <p:cNvSpPr txBox="1">
            <a:spLocks noChangeArrowheads="1"/>
          </p:cNvSpPr>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4</a:t>
            </a:r>
          </a:p>
        </p:txBody>
      </p:sp>
      <p:sp>
        <p:nvSpPr>
          <p:cNvPr id="6" name="TextBox 5">
            <a:extLst>
              <a:ext uri="{FF2B5EF4-FFF2-40B4-BE49-F238E27FC236}">
                <a16:creationId xmlns:a16="http://schemas.microsoft.com/office/drawing/2014/main" id="{E374BE22-1D2C-69C0-C2D6-6ED0E70BB7D6}"/>
              </a:ext>
            </a:extLst>
          </p:cNvPr>
          <p:cNvSpPr txBox="1"/>
          <p:nvPr/>
        </p:nvSpPr>
        <p:spPr>
          <a:xfrm>
            <a:off x="1820864" y="952501"/>
            <a:ext cx="8569325" cy="5540375"/>
          </a:xfrm>
          <a:prstGeom prst="rect">
            <a:avLst/>
          </a:prstGeom>
          <a:noFill/>
        </p:spPr>
        <p:txBody>
          <a:bodyPr>
            <a:spAutoFit/>
          </a:bodyPr>
          <a:lstStyle/>
          <a:p>
            <a:pPr>
              <a:spcAft>
                <a:spcPts val="2400"/>
              </a:spcAft>
              <a:buClr>
                <a:srgbClr val="000000"/>
              </a:buClr>
              <a:defRPr/>
            </a:pPr>
            <a:r>
              <a:rPr lang="en-CA" sz="24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What is Materiel as a Service (MaaS)*? </a:t>
            </a:r>
          </a:p>
          <a:p>
            <a:pPr marL="541338" lvl="1" indent="-187325">
              <a:spcAft>
                <a:spcPts val="1200"/>
              </a:spcAft>
              <a:buFont typeface="Arial" panose="020B0604020202020204" pitchFamily="34" charset="0"/>
              <a:buChar char="•"/>
              <a:defRPr/>
            </a:pPr>
            <a:r>
              <a:rPr lang="en-CA" sz="1600" dirty="0">
                <a:solidFill>
                  <a:srgbClr val="000000"/>
                </a:solidFill>
                <a:latin typeface="Arial" panose="020B0604020202020204" pitchFamily="34" charset="0"/>
                <a:ea typeface="Calibri" panose="020F0502020204030204" pitchFamily="34" charset="0"/>
                <a:cs typeface="Arial" panose="020B0604020202020204" pitchFamily="34" charset="0"/>
              </a:rPr>
              <a:t>In some contracts Canada owns the product (e.g. airplane, tank, ship) and Industry handles sustainment activities through a performance-based contract. In these cases, most of the materiel involved during sustainment activities (e.g. spare parts) is owned by Industry and provided to Canada as a “bumper to bumper” coverage (as a Service). </a:t>
            </a:r>
          </a:p>
          <a:p>
            <a:pPr marL="541338" lvl="1" indent="-187325">
              <a:spcAft>
                <a:spcPts val="1200"/>
              </a:spcAft>
              <a:buFont typeface="Arial" panose="020B0604020202020204" pitchFamily="34" charset="0"/>
              <a:buChar char="•"/>
              <a:defRPr/>
            </a:pPr>
            <a:r>
              <a:rPr lang="en-CA" sz="1600" dirty="0">
                <a:solidFill>
                  <a:srgbClr val="000000"/>
                </a:solidFill>
                <a:latin typeface="Arial" panose="020B0604020202020204" pitchFamily="34" charset="0"/>
                <a:ea typeface="Calibri" panose="020F0502020204030204" pitchFamily="34" charset="0"/>
                <a:cs typeface="Arial" panose="020B0604020202020204" pitchFamily="34" charset="0"/>
              </a:rPr>
              <a:t>Canada pays for this coverage at predetermined rates and intervals based on performance parameters. </a:t>
            </a:r>
          </a:p>
          <a:p>
            <a:pPr marL="541338" lvl="1" indent="-187325">
              <a:spcAft>
                <a:spcPts val="1200"/>
              </a:spcAft>
              <a:buFont typeface="Arial" panose="020B0604020202020204" pitchFamily="34" charset="0"/>
              <a:buChar char="•"/>
              <a:defRPr/>
            </a:pPr>
            <a:r>
              <a:rPr lang="en-CA" sz="1600" dirty="0">
                <a:solidFill>
                  <a:srgbClr val="000000"/>
                </a:solidFill>
                <a:latin typeface="Arial" panose="020B0604020202020204" pitchFamily="34" charset="0"/>
                <a:ea typeface="Calibri" panose="020F0502020204030204" pitchFamily="34" charset="0"/>
                <a:cs typeface="Arial" panose="020B0604020202020204" pitchFamily="34" charset="0"/>
              </a:rPr>
              <a:t>Ownership of the sustainment materiel transfers from Industry to Canada upon installation onto its product.  Non-serviceable materiel removed from the Canada’s product becomes the property of Industry.</a:t>
            </a:r>
          </a:p>
          <a:p>
            <a:pPr marL="541338" lvl="1" indent="-187325">
              <a:spcAft>
                <a:spcPts val="1200"/>
              </a:spcAft>
              <a:buFont typeface="Arial" panose="020B0604020202020204" pitchFamily="34" charset="0"/>
              <a:buChar char="•"/>
              <a:defRPr/>
            </a:pPr>
            <a:endParaRPr lang="en-CA"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17550" lvl="2" indent="-176213">
              <a:spcAft>
                <a:spcPts val="1200"/>
              </a:spcAft>
              <a:buFont typeface="Arial" panose="020B0604020202020204" pitchFamily="34" charset="0"/>
              <a:buChar char="─"/>
              <a:defRPr/>
            </a:pPr>
            <a:endParaRPr lang="en-CA"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17550" lvl="2" indent="-176213">
              <a:spcAft>
                <a:spcPts val="1200"/>
              </a:spcAft>
              <a:buFont typeface="Arial" panose="020B0604020202020204" pitchFamily="34" charset="0"/>
              <a:buChar char="─"/>
              <a:defRPr/>
            </a:pPr>
            <a:endParaRPr lang="en-CA"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17550" lvl="2" indent="-176213">
              <a:spcAft>
                <a:spcPts val="1200"/>
              </a:spcAft>
              <a:buFont typeface="Arial" panose="020B0604020202020204" pitchFamily="34" charset="0"/>
              <a:buChar char="─"/>
              <a:defRPr/>
            </a:pPr>
            <a:endParaRPr lang="en-CA"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17550" lvl="2" indent="-176213">
              <a:spcAft>
                <a:spcPts val="1200"/>
              </a:spcAft>
              <a:buFont typeface="Arial" panose="020B0604020202020204" pitchFamily="34" charset="0"/>
              <a:buChar char="─"/>
              <a:defRPr/>
            </a:pPr>
            <a:endParaRPr lang="en-CA"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17550" lvl="2" indent="-176213">
              <a:spcAft>
                <a:spcPts val="1200"/>
              </a:spcAft>
              <a:buFont typeface="Arial" panose="020B0604020202020204" pitchFamily="34" charset="0"/>
              <a:buChar char="─"/>
              <a:defRPr/>
            </a:pPr>
            <a:endParaRPr lang="en-CA"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23556" name="Picture 2">
            <a:extLst>
              <a:ext uri="{FF2B5EF4-FFF2-40B4-BE49-F238E27FC236}">
                <a16:creationId xmlns:a16="http://schemas.microsoft.com/office/drawing/2014/main" id="{A0CF0221-1980-E1C2-3B93-7B4FA7A78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1" y="4616451"/>
            <a:ext cx="78771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470DE86-D2EE-BCD8-5AB5-2EAA0019CC47}"/>
              </a:ext>
            </a:extLst>
          </p:cNvPr>
          <p:cNvGraphicFramePr>
            <a:graphicFrameLocks noGrp="1"/>
          </p:cNvGraphicFramePr>
          <p:nvPr>
            <p:extLst>
              <p:ext uri="{D42A27DB-BD31-4B8C-83A1-F6EECF244321}">
                <p14:modId xmlns:p14="http://schemas.microsoft.com/office/powerpoint/2010/main" val="3516000590"/>
              </p:ext>
            </p:extLst>
          </p:nvPr>
        </p:nvGraphicFramePr>
        <p:xfrm>
          <a:off x="574675" y="1365250"/>
          <a:ext cx="11042650" cy="4691991"/>
        </p:xfrm>
        <a:graphic>
          <a:graphicData uri="http://schemas.openxmlformats.org/drawingml/2006/table">
            <a:tbl>
              <a:tblPr firstRow="1" bandRow="1">
                <a:tableStyleId>{5C22544A-7EE6-4342-B048-85BDC9FD1C3A}</a:tableStyleId>
              </a:tblPr>
              <a:tblGrid>
                <a:gridCol w="5521325">
                  <a:extLst>
                    <a:ext uri="{9D8B030D-6E8A-4147-A177-3AD203B41FA5}">
                      <a16:colId xmlns:a16="http://schemas.microsoft.com/office/drawing/2014/main" val="20000"/>
                    </a:ext>
                  </a:extLst>
                </a:gridCol>
                <a:gridCol w="5521325">
                  <a:extLst>
                    <a:ext uri="{9D8B030D-6E8A-4147-A177-3AD203B41FA5}">
                      <a16:colId xmlns:a16="http://schemas.microsoft.com/office/drawing/2014/main" val="20001"/>
                    </a:ext>
                  </a:extLst>
                </a:gridCol>
              </a:tblGrid>
              <a:tr h="36662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900" b="1" noProof="0" dirty="0">
                          <a:solidFill>
                            <a:schemeClr val="tx1"/>
                          </a:solidFill>
                          <a:latin typeface="Arial" panose="020B0604020202020204" pitchFamily="34" charset="0"/>
                          <a:cs typeface="Arial" panose="020B0604020202020204" pitchFamily="34" charset="0"/>
                        </a:rPr>
                        <a:t>Performance</a:t>
                      </a:r>
                      <a:endParaRPr lang="en-CA" sz="1900" b="0" noProof="0" dirty="0">
                        <a:solidFill>
                          <a:schemeClr val="tx1"/>
                        </a:solidFill>
                        <a:latin typeface="Arial" panose="020B0604020202020204" pitchFamily="34" charset="0"/>
                        <a:cs typeface="Arial" panose="020B0604020202020204" pitchFamily="34" charset="0"/>
                      </a:endParaRP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900" b="1" noProof="0" dirty="0">
                          <a:solidFill>
                            <a:schemeClr val="tx1"/>
                          </a:solidFill>
                          <a:latin typeface="Arial" panose="020B0604020202020204" pitchFamily="34" charset="0"/>
                          <a:cs typeface="Arial" panose="020B0604020202020204" pitchFamily="34" charset="0"/>
                        </a:rPr>
                        <a:t>Value for Money</a:t>
                      </a:r>
                      <a:endParaRPr lang="en-CA" sz="1900" b="0" kern="1200" baseline="0" noProof="0" dirty="0">
                        <a:solidFill>
                          <a:schemeClr val="tx1"/>
                        </a:solidFill>
                        <a:latin typeface="Arial" panose="020B0604020202020204" pitchFamily="34" charset="0"/>
                        <a:ea typeface="+mn-ea"/>
                        <a:cs typeface="Arial" panose="020B0604020202020204" pitchFamily="34" charset="0"/>
                      </a:endParaRP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1957328">
                <a:tc>
                  <a:txBody>
                    <a:bodyPr/>
                    <a:lstStyle/>
                    <a:p>
                      <a:pPr marL="285750" indent="-285750">
                        <a:buFont typeface="Arial" panose="020B0604020202020204" pitchFamily="34" charset="0"/>
                        <a:buChar char="•"/>
                      </a:pPr>
                      <a:r>
                        <a:rPr lang="en-CA" sz="1600" b="1" baseline="0" noProof="0" dirty="0">
                          <a:solidFill>
                            <a:schemeClr val="tx1"/>
                          </a:solidFill>
                          <a:latin typeface="Arial" panose="020B0604020202020204" pitchFamily="34" charset="0"/>
                          <a:cs typeface="Arial" panose="020B0604020202020204" pitchFamily="34" charset="0"/>
                        </a:rPr>
                        <a:t>Availability</a:t>
                      </a:r>
                      <a:r>
                        <a:rPr lang="en-CA" sz="1600" b="0" baseline="0" noProof="0" dirty="0">
                          <a:solidFill>
                            <a:schemeClr val="tx1"/>
                          </a:solidFill>
                          <a:latin typeface="Arial" panose="020B0604020202020204" pitchFamily="34" charset="0"/>
                          <a:cs typeface="Arial" panose="020B0604020202020204" pitchFamily="34" charset="0"/>
                        </a:rPr>
                        <a:t> - O</a:t>
                      </a:r>
                      <a:r>
                        <a:rPr lang="en-CA" sz="1600" b="0" noProof="0" dirty="0">
                          <a:solidFill>
                            <a:schemeClr val="tx1"/>
                          </a:solidFill>
                          <a:latin typeface="Arial" panose="020B0604020202020204" pitchFamily="34" charset="0"/>
                          <a:cs typeface="Arial" panose="020B0604020202020204" pitchFamily="34" charset="0"/>
                        </a:rPr>
                        <a:t>ps occasionally</a:t>
                      </a:r>
                      <a:r>
                        <a:rPr lang="en-CA" sz="1600" b="0" baseline="0" noProof="0" dirty="0">
                          <a:solidFill>
                            <a:schemeClr val="tx1"/>
                          </a:solidFill>
                          <a:latin typeface="Arial" panose="020B0604020202020204" pitchFamily="34" charset="0"/>
                          <a:cs typeface="Arial" panose="020B0604020202020204" pitchFamily="34" charset="0"/>
                        </a:rPr>
                        <a:t> affected, caused by issues at all levels in the supply chain.</a:t>
                      </a:r>
                    </a:p>
                    <a:p>
                      <a:pPr marL="285750" indent="-285750">
                        <a:buFont typeface="Arial" panose="020B0604020202020204" pitchFamily="34" charset="0"/>
                        <a:buChar char="•"/>
                      </a:pPr>
                      <a:endParaRPr lang="en-CA" sz="1600" b="0" noProof="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b="1" noProof="0" dirty="0">
                          <a:solidFill>
                            <a:schemeClr val="tx1"/>
                          </a:solidFill>
                          <a:latin typeface="Arial" panose="020B0604020202020204" pitchFamily="34" charset="0"/>
                          <a:cs typeface="Arial" panose="020B0604020202020204" pitchFamily="34" charset="0"/>
                        </a:rPr>
                        <a:t>Reliability, </a:t>
                      </a:r>
                      <a:r>
                        <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Effectiveness &amp; </a:t>
                      </a:r>
                      <a:r>
                        <a:rPr lang="en-CA" sz="1600" b="1" noProof="0" dirty="0">
                          <a:solidFill>
                            <a:schemeClr val="tx1"/>
                          </a:solidFill>
                          <a:latin typeface="Arial" panose="020B0604020202020204" pitchFamily="34" charset="0"/>
                          <a:cs typeface="Arial" panose="020B0604020202020204" pitchFamily="34" charset="0"/>
                        </a:rPr>
                        <a:t>ILS Services</a:t>
                      </a:r>
                      <a:r>
                        <a:rPr lang="en-CA" sz="1600" b="0" noProof="0" dirty="0">
                          <a:solidFill>
                            <a:schemeClr val="tx1"/>
                          </a:solidFill>
                          <a:latin typeface="Arial" panose="020B0604020202020204" pitchFamily="34" charset="0"/>
                          <a:cs typeface="Arial" panose="020B0604020202020204" pitchFamily="34" charset="0"/>
                        </a:rPr>
                        <a:t>  - Not able to quantify due to lack of data from 3</a:t>
                      </a:r>
                      <a:r>
                        <a:rPr lang="en-CA" sz="1600" b="0" baseline="30000" noProof="0" dirty="0">
                          <a:solidFill>
                            <a:schemeClr val="tx1"/>
                          </a:solidFill>
                          <a:latin typeface="Arial" panose="020B0604020202020204" pitchFamily="34" charset="0"/>
                          <a:cs typeface="Arial" panose="020B0604020202020204" pitchFamily="34" charset="0"/>
                        </a:rPr>
                        <a:t>rd</a:t>
                      </a:r>
                      <a:r>
                        <a:rPr lang="en-CA" sz="1600" b="0" noProof="0" dirty="0">
                          <a:solidFill>
                            <a:schemeClr val="tx1"/>
                          </a:solidFill>
                          <a:latin typeface="Arial" panose="020B0604020202020204" pitchFamily="34" charset="0"/>
                          <a:cs typeface="Arial" panose="020B0604020202020204" pitchFamily="34" charset="0"/>
                        </a:rPr>
                        <a:t> line contractors.</a:t>
                      </a: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CA" sz="1600" b="1" kern="1200" baseline="0" noProof="0" dirty="0">
                          <a:solidFill>
                            <a:schemeClr val="tx1"/>
                          </a:solidFill>
                          <a:latin typeface="Arial" panose="020B0604020202020204" pitchFamily="34" charset="0"/>
                          <a:ea typeface="+mn-ea"/>
                          <a:cs typeface="Arial" panose="020B0604020202020204" pitchFamily="34" charset="0"/>
                        </a:rPr>
                        <a:t>Smart Buyer, Effectiveness &amp; Should Costs</a:t>
                      </a:r>
                      <a:r>
                        <a:rPr lang="en-CA" sz="1600" b="0" kern="1200" baseline="0" noProof="0" dirty="0">
                          <a:solidFill>
                            <a:schemeClr val="tx1"/>
                          </a:solidFill>
                          <a:latin typeface="Arial" panose="020B0604020202020204" pitchFamily="34" charset="0"/>
                          <a:ea typeface="+mn-ea"/>
                          <a:cs typeface="Arial" panose="020B0604020202020204" pitchFamily="34" charset="0"/>
                        </a:rPr>
                        <a:t> - </a:t>
                      </a:r>
                      <a:r>
                        <a:rPr lang="en-CA" sz="1600" b="0" noProof="0" dirty="0">
                          <a:solidFill>
                            <a:schemeClr val="tx1"/>
                          </a:solidFill>
                          <a:latin typeface="Arial" panose="020B0604020202020204" pitchFamily="34" charset="0"/>
                          <a:cs typeface="Arial" panose="020B0604020202020204" pitchFamily="34" charset="0"/>
                        </a:rPr>
                        <a:t>Not able to quantify due to lack of data from 3</a:t>
                      </a:r>
                      <a:r>
                        <a:rPr lang="en-CA" sz="1600" b="0" baseline="30000" noProof="0" dirty="0">
                          <a:solidFill>
                            <a:schemeClr val="tx1"/>
                          </a:solidFill>
                          <a:latin typeface="Arial" panose="020B0604020202020204" pitchFamily="34" charset="0"/>
                          <a:cs typeface="Arial" panose="020B0604020202020204" pitchFamily="34" charset="0"/>
                        </a:rPr>
                        <a:t>rd</a:t>
                      </a:r>
                      <a:r>
                        <a:rPr lang="en-CA" sz="1600" b="0" noProof="0" dirty="0">
                          <a:solidFill>
                            <a:schemeClr val="tx1"/>
                          </a:solidFill>
                          <a:latin typeface="Arial" panose="020B0604020202020204" pitchFamily="34" charset="0"/>
                          <a:cs typeface="Arial" panose="020B0604020202020204" pitchFamily="34" charset="0"/>
                        </a:rPr>
                        <a:t> line contractors.</a:t>
                      </a:r>
                    </a:p>
                    <a:p>
                      <a:pPr marL="285750" indent="-285750">
                        <a:buFont typeface="Arial" panose="020B0604020202020204" pitchFamily="34" charset="0"/>
                        <a:buChar char="•"/>
                      </a:pPr>
                      <a:r>
                        <a:rPr lang="en-CA" sz="1600" b="1" kern="1200" baseline="0" noProof="0" dirty="0">
                          <a:solidFill>
                            <a:schemeClr val="tx1"/>
                          </a:solidFill>
                          <a:latin typeface="Arial" panose="020B0604020202020204" pitchFamily="34" charset="0"/>
                          <a:ea typeface="+mn-ea"/>
                          <a:cs typeface="Arial" panose="020B0604020202020204" pitchFamily="34" charset="0"/>
                        </a:rPr>
                        <a:t>Incentives</a:t>
                      </a:r>
                      <a:r>
                        <a:rPr lang="en-CA" sz="1600" b="0" kern="1200" baseline="0" noProof="0" dirty="0">
                          <a:solidFill>
                            <a:schemeClr val="tx1"/>
                          </a:solidFill>
                          <a:latin typeface="Arial" panose="020B0604020202020204" pitchFamily="34" charset="0"/>
                          <a:ea typeface="+mn-ea"/>
                          <a:cs typeface="Arial" panose="020B0604020202020204" pitchFamily="34" charset="0"/>
                        </a:rPr>
                        <a:t> - No Performance Management Specification (</a:t>
                      </a:r>
                      <a:r>
                        <a:rPr lang="en-CA" sz="1600" b="0" kern="1200" baseline="0" noProof="0" dirty="0" err="1">
                          <a:solidFill>
                            <a:schemeClr val="tx1"/>
                          </a:solidFill>
                          <a:latin typeface="Arial" panose="020B0604020202020204" pitchFamily="34" charset="0"/>
                          <a:ea typeface="+mn-ea"/>
                          <a:cs typeface="Arial" panose="020B0604020202020204" pitchFamily="34" charset="0"/>
                        </a:rPr>
                        <a:t>PfMS</a:t>
                      </a:r>
                      <a:r>
                        <a:rPr lang="en-CA" sz="1600" b="0" kern="1200" baseline="0" noProof="0" dirty="0">
                          <a:solidFill>
                            <a:schemeClr val="tx1"/>
                          </a:solidFill>
                          <a:latin typeface="Arial" panose="020B0604020202020204" pitchFamily="34" charset="0"/>
                          <a:ea typeface="+mn-ea"/>
                          <a:cs typeface="Arial" panose="020B0604020202020204" pitchFamily="34" charset="0"/>
                        </a:rPr>
                        <a:t>) in 3</a:t>
                      </a:r>
                      <a:r>
                        <a:rPr lang="en-CA" sz="1600" b="0" kern="1200" baseline="30000" noProof="0" dirty="0">
                          <a:solidFill>
                            <a:schemeClr val="tx1"/>
                          </a:solidFill>
                          <a:latin typeface="Arial" panose="020B0604020202020204" pitchFamily="34" charset="0"/>
                          <a:ea typeface="+mn-ea"/>
                          <a:cs typeface="Arial" panose="020B0604020202020204" pitchFamily="34" charset="0"/>
                        </a:rPr>
                        <a:t>rd</a:t>
                      </a:r>
                      <a:r>
                        <a:rPr lang="en-CA" sz="1600" b="0" kern="1200" baseline="0" noProof="0" dirty="0">
                          <a:solidFill>
                            <a:schemeClr val="tx1"/>
                          </a:solidFill>
                          <a:latin typeface="Arial" panose="020B0604020202020204" pitchFamily="34" charset="0"/>
                          <a:ea typeface="+mn-ea"/>
                          <a:cs typeface="Arial" panose="020B0604020202020204" pitchFamily="34" charset="0"/>
                        </a:rPr>
                        <a:t> line contracts.</a:t>
                      </a:r>
                    </a:p>
                    <a:p>
                      <a:pPr marL="285750" indent="-285750">
                        <a:buFont typeface="Arial" panose="020B0604020202020204" pitchFamily="34" charset="0"/>
                        <a:buChar char="•"/>
                      </a:pPr>
                      <a:r>
                        <a:rPr lang="en-CA" sz="1600" b="1" kern="1200" baseline="0" noProof="0" dirty="0">
                          <a:solidFill>
                            <a:schemeClr val="tx1"/>
                          </a:solidFill>
                          <a:latin typeface="Arial" panose="020B0604020202020204" pitchFamily="34" charset="0"/>
                          <a:ea typeface="+mn-ea"/>
                          <a:cs typeface="Arial" panose="020B0604020202020204" pitchFamily="34" charset="0"/>
                        </a:rPr>
                        <a:t>Continuity</a:t>
                      </a:r>
                      <a:r>
                        <a:rPr lang="en-CA" sz="1600" b="0" kern="1200" baseline="0" noProof="0" dirty="0">
                          <a:solidFill>
                            <a:schemeClr val="tx1"/>
                          </a:solidFill>
                          <a:latin typeface="Arial" panose="020B0604020202020204" pitchFamily="34" charset="0"/>
                          <a:ea typeface="+mn-ea"/>
                          <a:cs typeface="Arial" panose="020B0604020202020204" pitchFamily="34" charset="0"/>
                        </a:rPr>
                        <a:t> – lack of continuity, caused by frequent DND personnel changes and short-term 3</a:t>
                      </a:r>
                      <a:r>
                        <a:rPr lang="en-CA" sz="1600" b="0" kern="1200" baseline="30000" noProof="0" dirty="0">
                          <a:solidFill>
                            <a:schemeClr val="tx1"/>
                          </a:solidFill>
                          <a:latin typeface="Arial" panose="020B0604020202020204" pitchFamily="34" charset="0"/>
                          <a:ea typeface="+mn-ea"/>
                          <a:cs typeface="Arial" panose="020B0604020202020204" pitchFamily="34" charset="0"/>
                        </a:rPr>
                        <a:t>rd</a:t>
                      </a:r>
                      <a:r>
                        <a:rPr lang="en-CA" sz="1600" b="0" kern="1200" baseline="0" noProof="0" dirty="0">
                          <a:solidFill>
                            <a:schemeClr val="tx1"/>
                          </a:solidFill>
                          <a:latin typeface="Arial" panose="020B0604020202020204" pitchFamily="34" charset="0"/>
                          <a:ea typeface="+mn-ea"/>
                          <a:cs typeface="Arial" panose="020B0604020202020204" pitchFamily="34" charset="0"/>
                        </a:rPr>
                        <a:t> line contracts.</a:t>
                      </a: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662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900" b="1" noProof="0" dirty="0">
                          <a:solidFill>
                            <a:schemeClr val="tx1"/>
                          </a:solidFill>
                          <a:latin typeface="Arial" panose="020B0604020202020204" pitchFamily="34" charset="0"/>
                          <a:cs typeface="Arial" panose="020B0604020202020204" pitchFamily="34" charset="0"/>
                        </a:rPr>
                        <a:t>Flexibility</a:t>
                      </a:r>
                      <a:endParaRPr lang="en-CA" sz="1900" b="0" noProof="0" dirty="0">
                        <a:solidFill>
                          <a:schemeClr val="tx1"/>
                        </a:solidFill>
                        <a:latin typeface="Arial" panose="020B0604020202020204" pitchFamily="34" charset="0"/>
                        <a:cs typeface="Arial" panose="020B0604020202020204" pitchFamily="34" charset="0"/>
                      </a:endParaRP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900" b="1" noProof="0" dirty="0">
                          <a:solidFill>
                            <a:schemeClr val="tx1"/>
                          </a:solidFill>
                          <a:latin typeface="Arial" panose="020B0604020202020204" pitchFamily="34" charset="0"/>
                          <a:cs typeface="Arial" panose="020B0604020202020204" pitchFamily="34" charset="0"/>
                        </a:rPr>
                        <a:t>Economic Benefits</a:t>
                      </a:r>
                      <a:endParaRPr lang="en-CA" sz="1900" b="0" noProof="0" dirty="0">
                        <a:solidFill>
                          <a:schemeClr val="tx1"/>
                        </a:solidFill>
                        <a:latin typeface="Arial" panose="020B0604020202020204" pitchFamily="34" charset="0"/>
                        <a:cs typeface="Arial" panose="020B0604020202020204" pitchFamily="34" charset="0"/>
                      </a:endParaRP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E78D6"/>
                    </a:solidFill>
                  </a:tcPr>
                </a:tc>
                <a:extLst>
                  <a:ext uri="{0D108BD9-81ED-4DB2-BD59-A6C34878D82A}">
                    <a16:rowId xmlns:a16="http://schemas.microsoft.com/office/drawing/2014/main" val="10002"/>
                  </a:ext>
                </a:extLst>
              </a:tr>
              <a:tr h="1887777">
                <a:tc>
                  <a:txBody>
                    <a:bodyPr/>
                    <a:lstStyle/>
                    <a:p>
                      <a:pPr marL="285750" indent="-285750">
                        <a:buFont typeface="Arial" panose="020B0604020202020204" pitchFamily="34" charset="0"/>
                        <a:buChar char="•"/>
                      </a:pPr>
                      <a:r>
                        <a:rPr lang="en-CA" sz="1600" b="1" noProof="0" dirty="0">
                          <a:solidFill>
                            <a:schemeClr val="tx1"/>
                          </a:solidFill>
                          <a:latin typeface="Arial" panose="020B0604020202020204" pitchFamily="34" charset="0"/>
                          <a:cs typeface="Arial" panose="020B0604020202020204" pitchFamily="34" charset="0"/>
                        </a:rPr>
                        <a:t>Scalability &amp; Plan B</a:t>
                      </a:r>
                      <a:r>
                        <a:rPr lang="en-CA" sz="1600" b="0" noProof="0" dirty="0">
                          <a:solidFill>
                            <a:schemeClr val="tx1"/>
                          </a:solidFill>
                          <a:latin typeface="Arial" panose="020B0604020202020204" pitchFamily="34" charset="0"/>
                          <a:cs typeface="Arial" panose="020B0604020202020204" pitchFamily="34" charset="0"/>
                        </a:rPr>
                        <a:t>  - Difficult to add new items to Sole Source contracts therefore most new items are repaired through 3</a:t>
                      </a:r>
                      <a:r>
                        <a:rPr lang="en-CA" sz="1600" b="0" baseline="30000" noProof="0" dirty="0">
                          <a:solidFill>
                            <a:schemeClr val="tx1"/>
                          </a:solidFill>
                          <a:latin typeface="Arial" panose="020B0604020202020204" pitchFamily="34" charset="0"/>
                          <a:cs typeface="Arial" panose="020B0604020202020204" pitchFamily="34" charset="0"/>
                        </a:rPr>
                        <a:t>rd</a:t>
                      </a:r>
                      <a:r>
                        <a:rPr lang="en-CA" sz="1600" b="0" noProof="0" dirty="0">
                          <a:solidFill>
                            <a:schemeClr val="tx1"/>
                          </a:solidFill>
                          <a:latin typeface="Arial" panose="020B0604020202020204" pitchFamily="34" charset="0"/>
                          <a:cs typeface="Arial" panose="020B0604020202020204" pitchFamily="34" charset="0"/>
                        </a:rPr>
                        <a:t> party expeditor with additional handling costs.</a:t>
                      </a:r>
                    </a:p>
                    <a:p>
                      <a:pPr marL="285750" indent="-285750">
                        <a:buFont typeface="Arial" panose="020B0604020202020204" pitchFamily="34" charset="0"/>
                        <a:buChar char="•"/>
                      </a:pPr>
                      <a:r>
                        <a:rPr lang="en-CA" sz="1600" b="1" noProof="0" dirty="0">
                          <a:solidFill>
                            <a:schemeClr val="tx1"/>
                          </a:solidFill>
                          <a:latin typeface="Arial" panose="020B0604020202020204" pitchFamily="34" charset="0"/>
                          <a:cs typeface="Arial" panose="020B0604020202020204" pitchFamily="34" charset="0"/>
                        </a:rPr>
                        <a:t>Evolution</a:t>
                      </a:r>
                      <a:r>
                        <a:rPr lang="en-CA" sz="1600" b="0" noProof="0" dirty="0">
                          <a:solidFill>
                            <a:schemeClr val="tx1"/>
                          </a:solidFill>
                          <a:latin typeface="Arial" panose="020B0604020202020204" pitchFamily="34" charset="0"/>
                          <a:cs typeface="Arial" panose="020B0604020202020204" pitchFamily="34" charset="0"/>
                        </a:rPr>
                        <a:t> – With no clear outcomes (</a:t>
                      </a:r>
                      <a:r>
                        <a:rPr lang="en-CA" sz="1600" b="0" noProof="0" dirty="0" err="1">
                          <a:solidFill>
                            <a:schemeClr val="tx1"/>
                          </a:solidFill>
                          <a:latin typeface="Arial" panose="020B0604020202020204" pitchFamily="34" charset="0"/>
                          <a:cs typeface="Arial" panose="020B0604020202020204" pitchFamily="34" charset="0"/>
                        </a:rPr>
                        <a:t>PfMS</a:t>
                      </a:r>
                      <a:r>
                        <a:rPr lang="en-CA" sz="1600" b="0" noProof="0" dirty="0">
                          <a:solidFill>
                            <a:schemeClr val="tx1"/>
                          </a:solidFill>
                          <a:latin typeface="Arial" panose="020B0604020202020204" pitchFamily="34" charset="0"/>
                          <a:cs typeface="Arial" panose="020B0604020202020204" pitchFamily="34" charset="0"/>
                        </a:rPr>
                        <a:t>), there is no baseline on which improvements could be identified and implemented.</a:t>
                      </a: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CA" sz="1600" b="1" noProof="0" dirty="0">
                          <a:solidFill>
                            <a:schemeClr val="tx1"/>
                          </a:solidFill>
                          <a:latin typeface="Arial" panose="020B0604020202020204" pitchFamily="34" charset="0"/>
                          <a:cs typeface="Arial" panose="020B0604020202020204" pitchFamily="34" charset="0"/>
                        </a:rPr>
                        <a:t>EB</a:t>
                      </a:r>
                      <a:r>
                        <a:rPr lang="en-CA" sz="1600" b="0" noProof="0" dirty="0">
                          <a:solidFill>
                            <a:schemeClr val="tx1"/>
                          </a:solidFill>
                          <a:latin typeface="Arial" panose="020B0604020202020204" pitchFamily="34" charset="0"/>
                          <a:cs typeface="Arial" panose="020B0604020202020204" pitchFamily="34" charset="0"/>
                        </a:rPr>
                        <a:t> – Not applicable due to the multiple and low value / sole source 3</a:t>
                      </a:r>
                      <a:r>
                        <a:rPr lang="en-CA" sz="1600" b="0" baseline="30000" noProof="0" dirty="0">
                          <a:solidFill>
                            <a:schemeClr val="tx1"/>
                          </a:solidFill>
                          <a:latin typeface="Arial" panose="020B0604020202020204" pitchFamily="34" charset="0"/>
                          <a:cs typeface="Arial" panose="020B0604020202020204" pitchFamily="34" charset="0"/>
                        </a:rPr>
                        <a:t>rd</a:t>
                      </a:r>
                      <a:r>
                        <a:rPr lang="en-CA" sz="1600" b="0" noProof="0" dirty="0">
                          <a:solidFill>
                            <a:schemeClr val="tx1"/>
                          </a:solidFill>
                          <a:latin typeface="Arial" panose="020B0604020202020204" pitchFamily="34" charset="0"/>
                          <a:cs typeface="Arial" panose="020B0604020202020204" pitchFamily="34" charset="0"/>
                        </a:rPr>
                        <a:t> line contracts.</a:t>
                      </a: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Title 5">
            <a:extLst>
              <a:ext uri="{FF2B5EF4-FFF2-40B4-BE49-F238E27FC236}">
                <a16:creationId xmlns:a16="http://schemas.microsoft.com/office/drawing/2014/main" id="{14726425-F9FD-BBF2-808B-718BBCB8459D}"/>
              </a:ext>
            </a:extLst>
          </p:cNvPr>
          <p:cNvSpPr>
            <a:spLocks noGrp="1"/>
          </p:cNvSpPr>
          <p:nvPr>
            <p:ph type="title"/>
          </p:nvPr>
        </p:nvSpPr>
        <p:spPr>
          <a:xfrm>
            <a:off x="574675" y="788988"/>
            <a:ext cx="11042650" cy="576262"/>
          </a:xfrm>
        </p:spPr>
        <p:txBody>
          <a:bodyPr rtlCol="0">
            <a:normAutofit/>
          </a:bodyPr>
          <a:lstStyle/>
          <a:p>
            <a:pPr defTabSz="1219140" eaLnBrk="1" fontAlgn="auto" hangingPunct="1">
              <a:spcAft>
                <a:spcPts val="0"/>
              </a:spcAft>
              <a:defRPr/>
            </a:pPr>
            <a:r>
              <a:rPr sz="2667" dirty="0"/>
              <a:t>Gap Analysis</a:t>
            </a:r>
          </a:p>
        </p:txBody>
      </p:sp>
      <p:sp>
        <p:nvSpPr>
          <p:cNvPr id="2" name="TextBox 1">
            <a:extLst>
              <a:ext uri="{FF2B5EF4-FFF2-40B4-BE49-F238E27FC236}">
                <a16:creationId xmlns:a16="http://schemas.microsoft.com/office/drawing/2014/main" id="{FB8F69E9-5863-6B71-D8F6-94CDB1BB8251}"/>
              </a:ext>
            </a:extLst>
          </p:cNvPr>
          <p:cNvSpPr txBox="1"/>
          <p:nvPr/>
        </p:nvSpPr>
        <p:spPr>
          <a:xfrm>
            <a:off x="575387" y="6250532"/>
            <a:ext cx="373226" cy="369332"/>
          </a:xfrm>
          <a:prstGeom prst="rect">
            <a:avLst/>
          </a:prstGeom>
          <a:noFill/>
        </p:spPr>
        <p:txBody>
          <a:bodyPr wrap="square" rtlCol="0">
            <a:spAutoFit/>
          </a:bodyPr>
          <a:lstStyle/>
          <a:p>
            <a:pPr algn="ctr"/>
            <a:r>
              <a:rPr lang="en-CA" dirty="0"/>
              <a:t>8</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D432C15-361C-7CE3-E7A0-A312CB31F78A}"/>
              </a:ext>
            </a:extLst>
          </p:cNvPr>
          <p:cNvSpPr>
            <a:spLocks noGrp="1"/>
          </p:cNvSpPr>
          <p:nvPr>
            <p:ph type="title"/>
          </p:nvPr>
        </p:nvSpPr>
        <p:spPr>
          <a:xfrm>
            <a:off x="574675" y="788988"/>
            <a:ext cx="11042650" cy="811212"/>
          </a:xfrm>
        </p:spPr>
        <p:txBody>
          <a:bodyPr rtlCol="0">
            <a:noAutofit/>
          </a:bodyPr>
          <a:lstStyle/>
          <a:p>
            <a:pPr defTabSz="1219140" eaLnBrk="1" fontAlgn="auto" hangingPunct="1">
              <a:spcAft>
                <a:spcPts val="0"/>
              </a:spcAft>
              <a:defRPr/>
            </a:pPr>
            <a:r>
              <a:rPr sz="2667" dirty="0">
                <a:cs typeface="Arial" panose="020B0604020202020204" pitchFamily="34" charset="0"/>
              </a:rPr>
              <a:t>Phase 2 Result of Initial OAs – Division of Scope &amp; Contracted Services Grouping</a:t>
            </a:r>
          </a:p>
        </p:txBody>
      </p:sp>
      <p:sp>
        <p:nvSpPr>
          <p:cNvPr id="4" name="Content Placeholder 3">
            <a:extLst>
              <a:ext uri="{FF2B5EF4-FFF2-40B4-BE49-F238E27FC236}">
                <a16:creationId xmlns:a16="http://schemas.microsoft.com/office/drawing/2014/main" id="{3B5A38A0-148A-EB3A-0904-796DA9F9D038}"/>
              </a:ext>
            </a:extLst>
          </p:cNvPr>
          <p:cNvSpPr>
            <a:spLocks noGrp="1"/>
          </p:cNvSpPr>
          <p:nvPr>
            <p:ph type="body" sz="quarter" idx="11"/>
          </p:nvPr>
        </p:nvSpPr>
        <p:spPr>
          <a:xfrm>
            <a:off x="1930400" y="1600200"/>
            <a:ext cx="8331200" cy="4448175"/>
          </a:xfrm>
          <a:prstGeom prst="roundRect">
            <a:avLst>
              <a:gd name="adj" fmla="val 6316"/>
            </a:avLst>
          </a:prstGeom>
        </p:spPr>
        <p:style>
          <a:lnRef idx="2">
            <a:schemeClr val="dk1"/>
          </a:lnRef>
          <a:fillRef idx="1">
            <a:schemeClr val="lt1"/>
          </a:fillRef>
          <a:effectRef idx="0">
            <a:schemeClr val="dk1"/>
          </a:effectRef>
          <a:fontRef idx="minor">
            <a:schemeClr val="dk1"/>
          </a:fontRef>
        </p:style>
        <p:txBody>
          <a:bodyPr rtlCol="0" anchor="t"/>
          <a:lstStyle/>
          <a:p>
            <a:pPr algn="ctr" defTabSz="1219140" eaLnBrk="1" fontAlgn="auto" hangingPunct="1">
              <a:spcAft>
                <a:spcPts val="0"/>
              </a:spcAft>
              <a:defRPr/>
            </a:pPr>
            <a:r>
              <a:rPr lang="fr-CA" sz="3200" u="sng" dirty="0">
                <a:solidFill>
                  <a:schemeClr val="tx1"/>
                </a:solidFill>
                <a:latin typeface="Arial" panose="020B0604020202020204" pitchFamily="34" charset="0"/>
                <a:cs typeface="Arial" panose="020B0604020202020204" pitchFamily="34" charset="0"/>
              </a:rPr>
              <a:t>AMSE Sustainment Enterprise</a:t>
            </a:r>
            <a:endParaRPr lang="en-CA" sz="3200" u="sng" dirty="0">
              <a:solidFill>
                <a:schemeClr val="tx1"/>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A8D73206-6BC9-6B6E-0C2D-8DE6EC710272}"/>
              </a:ext>
            </a:extLst>
          </p:cNvPr>
          <p:cNvSpPr/>
          <p:nvPr/>
        </p:nvSpPr>
        <p:spPr>
          <a:xfrm>
            <a:off x="7480300" y="2462213"/>
            <a:ext cx="2557463" cy="1639887"/>
          </a:xfrm>
          <a:prstGeom prst="roundRect">
            <a:avLst>
              <a:gd name="adj" fmla="val 9516"/>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1" i="0" u="sng"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R&amp;O Contract</a:t>
            </a:r>
            <a:endParaRPr kumimoji="0" lang="en-CA" sz="1600" b="1" i="0" u="sng"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“Simple AMSE”</a:t>
            </a:r>
          </a:p>
          <a:p>
            <a:pPr marL="342882" marR="0" lvl="0" indent="-34288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3</a:t>
            </a:r>
            <a:r>
              <a:rPr kumimoji="0" lang="en-CA" sz="1600" b="0" i="0" u="none" strike="noStrike" kern="1200" cap="none" spc="0" normalizeH="0" baseline="30000" noProof="0" dirty="0">
                <a:ln>
                  <a:noFill/>
                </a:ln>
                <a:solidFill>
                  <a:sysClr val="windowText" lastClr="000000"/>
                </a:solidFill>
                <a:effectLst/>
                <a:uLnTx/>
                <a:uFillTx/>
                <a:latin typeface="Arial"/>
                <a:ea typeface="+mn-ea"/>
                <a:cs typeface="Arial" panose="020B0604020202020204" pitchFamily="34" charset="0"/>
              </a:rPr>
              <a:t>rd</a:t>
            </a:r>
            <a:r>
              <a:rPr kumimoji="0" lang="en-CA"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line R&amp;O</a:t>
            </a:r>
          </a:p>
          <a:p>
            <a:pPr marL="342882" marR="0" lvl="0" indent="-34288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Engineering support</a:t>
            </a:r>
          </a:p>
        </p:txBody>
      </p:sp>
      <p:sp>
        <p:nvSpPr>
          <p:cNvPr id="6" name="Rounded Rectangle 5">
            <a:extLst>
              <a:ext uri="{FF2B5EF4-FFF2-40B4-BE49-F238E27FC236}">
                <a16:creationId xmlns:a16="http://schemas.microsoft.com/office/drawing/2014/main" id="{A444E9A7-5477-8362-C0D8-796D03928AD0}"/>
              </a:ext>
            </a:extLst>
          </p:cNvPr>
          <p:cNvSpPr/>
          <p:nvPr/>
        </p:nvSpPr>
        <p:spPr>
          <a:xfrm>
            <a:off x="7480300" y="4229100"/>
            <a:ext cx="2557463" cy="1639888"/>
          </a:xfrm>
          <a:prstGeom prst="roundRect">
            <a:avLst>
              <a:gd name="adj" fmla="val 9516"/>
            </a:avLst>
          </a:prstGeom>
          <a:solidFill>
            <a:schemeClr val="accent3">
              <a:lumMod val="75000"/>
            </a:schemeClr>
          </a:solidFill>
        </p:spPr>
        <p:style>
          <a:lnRef idx="2">
            <a:schemeClr val="dk1">
              <a:shade val="50000"/>
            </a:schemeClr>
          </a:lnRef>
          <a:fillRef idx="1">
            <a:schemeClr val="dk1"/>
          </a:fillRef>
          <a:effectRef idx="0">
            <a:schemeClr val="dk1"/>
          </a:effectRef>
          <a:fontRef idx="minor">
            <a:schemeClr val="lt1"/>
          </a:fontRef>
        </p:style>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CA" sz="1800" b="1" i="0" u="sng" strike="noStrike" kern="1200" cap="none" spc="0" normalizeH="0" baseline="0" noProof="0" dirty="0">
                <a:ln>
                  <a:noFill/>
                </a:ln>
                <a:solidFill>
                  <a:srgbClr val="000000"/>
                </a:solidFill>
                <a:effectLst/>
                <a:uLnTx/>
                <a:uFillTx/>
                <a:latin typeface="Arial"/>
                <a:ea typeface="Times New Roman"/>
                <a:cs typeface="Times New Roman"/>
              </a:rPr>
              <a:t>R&amp;O Contract</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rial"/>
                <a:ea typeface="Times New Roman"/>
                <a:cs typeface="Times New Roman"/>
              </a:rPr>
              <a:t>“Complex AMSE” </a:t>
            </a:r>
          </a:p>
          <a:p>
            <a:pPr marL="342882" marR="0" lvl="0" indent="-34288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3</a:t>
            </a:r>
            <a:r>
              <a:rPr kumimoji="0" lang="en-CA" sz="1600" b="0" i="0" u="none" strike="noStrike" kern="1200" cap="none" spc="0" normalizeH="0" baseline="30000" noProof="0" dirty="0">
                <a:ln>
                  <a:noFill/>
                </a:ln>
                <a:solidFill>
                  <a:sysClr val="windowText" lastClr="000000"/>
                </a:solidFill>
                <a:effectLst/>
                <a:uLnTx/>
                <a:uFillTx/>
                <a:latin typeface="Arial"/>
                <a:ea typeface="+mn-ea"/>
                <a:cs typeface="Arial" panose="020B0604020202020204" pitchFamily="34" charset="0"/>
              </a:rPr>
              <a:t>rd</a:t>
            </a:r>
            <a:r>
              <a:rPr kumimoji="0" lang="en-CA"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line R&amp;O</a:t>
            </a:r>
          </a:p>
          <a:p>
            <a:pPr marL="342882" marR="0" lvl="0" indent="-34288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Engineering support</a:t>
            </a:r>
          </a:p>
        </p:txBody>
      </p:sp>
      <p:sp>
        <p:nvSpPr>
          <p:cNvPr id="9" name="Rounded Rectangle 8">
            <a:extLst>
              <a:ext uri="{FF2B5EF4-FFF2-40B4-BE49-F238E27FC236}">
                <a16:creationId xmlns:a16="http://schemas.microsoft.com/office/drawing/2014/main" id="{8107EFC1-D039-9B8A-20C5-39AB22B34D27}"/>
              </a:ext>
            </a:extLst>
          </p:cNvPr>
          <p:cNvSpPr/>
          <p:nvPr/>
        </p:nvSpPr>
        <p:spPr>
          <a:xfrm>
            <a:off x="2133600" y="4229100"/>
            <a:ext cx="2559050" cy="1639888"/>
          </a:xfrm>
          <a:prstGeom prst="roundRect">
            <a:avLst>
              <a:gd name="adj" fmla="val 10503"/>
            </a:avLst>
          </a:prstGeom>
          <a:solidFill>
            <a:schemeClr val="accent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1" i="0" u="sng"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CAF / RCAF</a:t>
            </a:r>
          </a:p>
          <a:p>
            <a:pPr marL="342882" marR="0" lvl="0" indent="-34288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1</a:t>
            </a:r>
            <a:r>
              <a:rPr kumimoji="0" lang="en-CA" sz="1600" b="0" i="0" u="none" strike="noStrike" kern="1200" cap="none" spc="0" normalizeH="0" baseline="30000" noProof="0" dirty="0">
                <a:ln>
                  <a:noFill/>
                </a:ln>
                <a:solidFill>
                  <a:sysClr val="windowText" lastClr="000000"/>
                </a:solidFill>
                <a:effectLst/>
                <a:uLnTx/>
                <a:uFillTx/>
                <a:latin typeface="Arial"/>
                <a:ea typeface="+mn-ea"/>
                <a:cs typeface="Arial" panose="020B0604020202020204" pitchFamily="34" charset="0"/>
              </a:rPr>
              <a:t>st</a:t>
            </a:r>
            <a:r>
              <a:rPr kumimoji="0" lang="en-CA"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line maintenance</a:t>
            </a:r>
          </a:p>
          <a:p>
            <a:pPr marL="342882" marR="0" lvl="0" indent="-34288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2</a:t>
            </a:r>
            <a:r>
              <a:rPr kumimoji="0" lang="en-CA" sz="1600" b="0" i="0" u="none" strike="noStrike" kern="1200" cap="none" spc="0" normalizeH="0" baseline="30000" noProof="0" dirty="0">
                <a:ln>
                  <a:noFill/>
                </a:ln>
                <a:solidFill>
                  <a:sysClr val="windowText" lastClr="000000"/>
                </a:solidFill>
                <a:effectLst/>
                <a:uLnTx/>
                <a:uFillTx/>
                <a:latin typeface="Arial"/>
                <a:ea typeface="+mn-ea"/>
                <a:cs typeface="Arial" panose="020B0604020202020204" pitchFamily="34" charset="0"/>
              </a:rPr>
              <a:t>nd </a:t>
            </a:r>
            <a:r>
              <a:rPr kumimoji="0" lang="en-CA"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line maintenance</a:t>
            </a:r>
          </a:p>
          <a:p>
            <a:pPr marL="342882" marR="0" lvl="0" indent="-34288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Supply Chain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endParaRPr>
          </a:p>
        </p:txBody>
      </p:sp>
      <p:sp>
        <p:nvSpPr>
          <p:cNvPr id="10" name="Rounded Rectangle 9">
            <a:extLst>
              <a:ext uri="{FF2B5EF4-FFF2-40B4-BE49-F238E27FC236}">
                <a16:creationId xmlns:a16="http://schemas.microsoft.com/office/drawing/2014/main" id="{843519D4-95CB-73B3-0065-6F21A71B4B8B}"/>
              </a:ext>
            </a:extLst>
          </p:cNvPr>
          <p:cNvSpPr/>
          <p:nvPr/>
        </p:nvSpPr>
        <p:spPr>
          <a:xfrm>
            <a:off x="4800600" y="2462213"/>
            <a:ext cx="2559050" cy="1639887"/>
          </a:xfrm>
          <a:prstGeom prst="roundRect">
            <a:avLst>
              <a:gd name="adj" fmla="val 12975"/>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b="1" i="0" u="sng"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Personal Service Contracts</a:t>
            </a:r>
          </a:p>
          <a:p>
            <a:pPr marL="342882" marR="0" lvl="0" indent="-34288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LCMM</a:t>
            </a:r>
          </a:p>
        </p:txBody>
      </p:sp>
      <p:sp>
        <p:nvSpPr>
          <p:cNvPr id="11" name="Rounded Rectangle 8">
            <a:extLst>
              <a:ext uri="{FF2B5EF4-FFF2-40B4-BE49-F238E27FC236}">
                <a16:creationId xmlns:a16="http://schemas.microsoft.com/office/drawing/2014/main" id="{D7B043F7-5213-DF68-4442-A5208CE714AB}"/>
              </a:ext>
            </a:extLst>
          </p:cNvPr>
          <p:cNvSpPr/>
          <p:nvPr/>
        </p:nvSpPr>
        <p:spPr>
          <a:xfrm>
            <a:off x="2133600" y="2462213"/>
            <a:ext cx="2559050" cy="1639887"/>
          </a:xfrm>
          <a:prstGeom prst="roundRect">
            <a:avLst>
              <a:gd name="adj" fmla="val 10503"/>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1" i="0" u="sng"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DND / EMT</a:t>
            </a:r>
          </a:p>
          <a:p>
            <a:pPr marL="342882" marR="0" lvl="0" indent="-34288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Program requirements &amp; management</a:t>
            </a:r>
          </a:p>
          <a:p>
            <a:pPr marL="342882" marR="0" lvl="0" indent="-34288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LCMM</a:t>
            </a:r>
          </a:p>
        </p:txBody>
      </p:sp>
      <p:sp>
        <p:nvSpPr>
          <p:cNvPr id="2" name="TextBox 1">
            <a:extLst>
              <a:ext uri="{FF2B5EF4-FFF2-40B4-BE49-F238E27FC236}">
                <a16:creationId xmlns:a16="http://schemas.microsoft.com/office/drawing/2014/main" id="{3D312C5A-2834-8632-6484-722D5B223A34}"/>
              </a:ext>
            </a:extLst>
          </p:cNvPr>
          <p:cNvSpPr txBox="1"/>
          <p:nvPr/>
        </p:nvSpPr>
        <p:spPr>
          <a:xfrm>
            <a:off x="575387" y="6250532"/>
            <a:ext cx="373226" cy="369332"/>
          </a:xfrm>
          <a:prstGeom prst="rect">
            <a:avLst/>
          </a:prstGeom>
          <a:noFill/>
        </p:spPr>
        <p:txBody>
          <a:bodyPr wrap="square" rtlCol="0">
            <a:spAutoFit/>
          </a:bodyPr>
          <a:lstStyle/>
          <a:p>
            <a:pPr algn="ctr"/>
            <a:r>
              <a:rPr lang="en-CA" dirty="0"/>
              <a:t>9</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046B1ED-3F52-6B67-6224-3A73BBCF5715}"/>
              </a:ext>
            </a:extLst>
          </p:cNvPr>
          <p:cNvSpPr>
            <a:spLocks noGrp="1"/>
          </p:cNvSpPr>
          <p:nvPr>
            <p:ph type="title"/>
          </p:nvPr>
        </p:nvSpPr>
        <p:spPr/>
        <p:txBody>
          <a:bodyPr rtlCol="0">
            <a:normAutofit/>
          </a:bodyPr>
          <a:lstStyle/>
          <a:p>
            <a:pPr defTabSz="1219140" eaLnBrk="1" fontAlgn="auto" hangingPunct="1">
              <a:spcAft>
                <a:spcPts val="0"/>
              </a:spcAft>
              <a:defRPr/>
            </a:pPr>
            <a:r>
              <a:rPr altLang="en-US" sz="2667" dirty="0"/>
              <a:t>Phase 2 Result of Initial OAs</a:t>
            </a:r>
          </a:p>
        </p:txBody>
      </p:sp>
      <p:sp>
        <p:nvSpPr>
          <p:cNvPr id="3" name="Content Placeholder 2">
            <a:extLst>
              <a:ext uri="{FF2B5EF4-FFF2-40B4-BE49-F238E27FC236}">
                <a16:creationId xmlns:a16="http://schemas.microsoft.com/office/drawing/2014/main" id="{A76FC8BB-17BF-71D1-3243-CA0975718B67}"/>
              </a:ext>
            </a:extLst>
          </p:cNvPr>
          <p:cNvSpPr>
            <a:spLocks noGrp="1"/>
          </p:cNvSpPr>
          <p:nvPr>
            <p:ph sz="half" idx="1"/>
          </p:nvPr>
        </p:nvSpPr>
        <p:spPr/>
        <p:txBody>
          <a:bodyPr/>
          <a:lstStyle/>
          <a:p>
            <a:endParaRPr lang="en-CA"/>
          </a:p>
        </p:txBody>
      </p:sp>
      <p:graphicFrame>
        <p:nvGraphicFramePr>
          <p:cNvPr id="2" name="Table 1">
            <a:extLst>
              <a:ext uri="{FF2B5EF4-FFF2-40B4-BE49-F238E27FC236}">
                <a16:creationId xmlns:a16="http://schemas.microsoft.com/office/drawing/2014/main" id="{731A008B-73DD-9706-6464-0DF2852E398F}"/>
              </a:ext>
            </a:extLst>
          </p:cNvPr>
          <p:cNvGraphicFramePr>
            <a:graphicFrameLocks noGrp="1"/>
          </p:cNvGraphicFramePr>
          <p:nvPr/>
        </p:nvGraphicFramePr>
        <p:xfrm>
          <a:off x="574675" y="1600200"/>
          <a:ext cx="11042650" cy="4468812"/>
        </p:xfrm>
        <a:graphic>
          <a:graphicData uri="http://schemas.openxmlformats.org/drawingml/2006/table">
            <a:tbl>
              <a:tblPr firstRow="1" firstCol="1" bandRow="1"/>
              <a:tblGrid>
                <a:gridCol w="3033527">
                  <a:extLst>
                    <a:ext uri="{9D8B030D-6E8A-4147-A177-3AD203B41FA5}">
                      <a16:colId xmlns:a16="http://schemas.microsoft.com/office/drawing/2014/main" val="20000"/>
                    </a:ext>
                  </a:extLst>
                </a:gridCol>
                <a:gridCol w="8009123">
                  <a:extLst>
                    <a:ext uri="{9D8B030D-6E8A-4147-A177-3AD203B41FA5}">
                      <a16:colId xmlns:a16="http://schemas.microsoft.com/office/drawing/2014/main" val="20001"/>
                    </a:ext>
                  </a:extLst>
                </a:gridCol>
              </a:tblGrid>
              <a:tr h="31994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Aft>
                          <a:spcPts val="0"/>
                        </a:spcAft>
                      </a:pPr>
                      <a:r>
                        <a:rPr lang="en-CA" sz="1900" b="1" dirty="0">
                          <a:effectLst/>
                          <a:latin typeface="Arial"/>
                          <a:ea typeface="Calibri"/>
                          <a:cs typeface="Times New Roman"/>
                        </a:rPr>
                        <a:t>Initial Option</a:t>
                      </a:r>
                      <a:r>
                        <a:rPr lang="en-CA" sz="1900" b="1" baseline="0" dirty="0">
                          <a:effectLst/>
                          <a:latin typeface="Arial"/>
                          <a:ea typeface="Calibri"/>
                          <a:cs typeface="Times New Roman"/>
                        </a:rPr>
                        <a:t> Analysis</a:t>
                      </a:r>
                      <a:endParaRPr lang="en-CA" sz="1900" dirty="0">
                        <a:effectLst/>
                        <a:latin typeface="Times New Roman"/>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Aft>
                          <a:spcPts val="0"/>
                        </a:spcAft>
                      </a:pPr>
                      <a:r>
                        <a:rPr lang="en-US" sz="1900" b="1" dirty="0">
                          <a:effectLst/>
                          <a:latin typeface="Arial"/>
                          <a:ea typeface="Calibri"/>
                          <a:cs typeface="Times New Roman"/>
                        </a:rPr>
                        <a:t>Recommendations</a:t>
                      </a:r>
                      <a:endParaRPr lang="en-CA" sz="1900" dirty="0">
                        <a:effectLst/>
                        <a:latin typeface="Times New Roman"/>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8CCE4"/>
                    </a:solidFill>
                  </a:tcPr>
                </a:tc>
                <a:extLst>
                  <a:ext uri="{0D108BD9-81ED-4DB2-BD59-A6C34878D82A}">
                    <a16:rowId xmlns:a16="http://schemas.microsoft.com/office/drawing/2014/main" val="10000"/>
                  </a:ext>
                </a:extLst>
              </a:tr>
              <a:tr h="63416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600" b="1" dirty="0">
                          <a:effectLst/>
                          <a:latin typeface="Arial"/>
                          <a:ea typeface="Calibri"/>
                          <a:cs typeface="Times New Roman"/>
                        </a:rPr>
                        <a:t>Approach to Solicitation</a:t>
                      </a:r>
                      <a:endParaRPr lang="en-CA" sz="1600" b="1" dirty="0">
                        <a:effectLst/>
                        <a:latin typeface="Times New Roman"/>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0">
                        <a:spcAft>
                          <a:spcPts val="0"/>
                        </a:spcAft>
                        <a:buFont typeface="Arial" panose="020B0604020202020204" pitchFamily="34" charset="0"/>
                        <a:buNone/>
                      </a:pPr>
                      <a:r>
                        <a:rPr lang="en-CA" sz="1800" b="1" u="none" kern="1200" dirty="0">
                          <a:solidFill>
                            <a:srgbClr val="000000"/>
                          </a:solidFill>
                          <a:effectLst/>
                          <a:latin typeface="Arial"/>
                          <a:ea typeface="Times New Roman"/>
                          <a:cs typeface="Times New Roman"/>
                        </a:rPr>
                        <a:t>Compete</a:t>
                      </a:r>
                      <a:r>
                        <a:rPr lang="en-CA" sz="1800" b="0" u="none" kern="1200" dirty="0">
                          <a:solidFill>
                            <a:srgbClr val="000000"/>
                          </a:solidFill>
                          <a:effectLst/>
                          <a:latin typeface="Arial"/>
                          <a:ea typeface="Times New Roman"/>
                          <a:cs typeface="Times New Roman"/>
                        </a:rPr>
                        <a:t> both contracts - AMSE items assumed to contain</a:t>
                      </a:r>
                      <a:r>
                        <a:rPr lang="en-CA" sz="1800" b="0" u="none" kern="1200" baseline="0" dirty="0">
                          <a:solidFill>
                            <a:srgbClr val="000000"/>
                          </a:solidFill>
                          <a:effectLst/>
                          <a:latin typeface="Arial"/>
                          <a:ea typeface="Times New Roman"/>
                          <a:cs typeface="Times New Roman"/>
                        </a:rPr>
                        <a:t> IP restricted elements, however industry feedback obtained via LOI refuted this.</a:t>
                      </a:r>
                      <a:endParaRPr lang="en-CA" sz="1800" b="0" u="none" kern="1200" dirty="0">
                        <a:solidFill>
                          <a:srgbClr val="000000"/>
                        </a:solidFill>
                        <a:effectLst/>
                        <a:latin typeface="Arial"/>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58539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a:solidFill>
                            <a:schemeClr val="tx1"/>
                          </a:solidFill>
                          <a:effectLst/>
                          <a:latin typeface="Arial"/>
                          <a:ea typeface="Calibri"/>
                          <a:cs typeface="Times New Roman"/>
                        </a:rPr>
                        <a:t>Nature of Contract</a:t>
                      </a:r>
                      <a:endParaRPr lang="en-CA" sz="1600" b="1" kern="1200" baseline="0" dirty="0">
                        <a:solidFill>
                          <a:schemeClr val="tx1"/>
                        </a:solidFill>
                        <a:effectLst/>
                        <a:latin typeface="Arial"/>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b="0" u="none" kern="1200" dirty="0">
                          <a:solidFill>
                            <a:srgbClr val="000000"/>
                          </a:solidFill>
                          <a:effectLst/>
                          <a:latin typeface="Arial"/>
                          <a:ea typeface="Times New Roman"/>
                          <a:cs typeface="Times New Roman"/>
                        </a:rPr>
                        <a:t>Both R&amp;O Contracts will be: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CA" sz="1800" b="0" u="none" kern="1200" dirty="0">
                          <a:solidFill>
                            <a:srgbClr val="000000"/>
                          </a:solidFill>
                          <a:effectLst/>
                          <a:latin typeface="Arial"/>
                          <a:ea typeface="Times New Roman"/>
                          <a:cs typeface="Times New Roman"/>
                        </a:rPr>
                        <a:t>“</a:t>
                      </a:r>
                      <a:r>
                        <a:rPr lang="en-CA" sz="1800" b="1" u="none" kern="1200" dirty="0">
                          <a:solidFill>
                            <a:srgbClr val="000000"/>
                          </a:solidFill>
                          <a:effectLst/>
                          <a:latin typeface="Arial"/>
                          <a:ea typeface="Times New Roman"/>
                          <a:cs typeface="Times New Roman"/>
                        </a:rPr>
                        <a:t>Transactional</a:t>
                      </a:r>
                      <a:r>
                        <a:rPr lang="en-CA" sz="1800" b="0" u="none" kern="1200" dirty="0">
                          <a:solidFill>
                            <a:srgbClr val="000000"/>
                          </a:solidFill>
                          <a:effectLst/>
                          <a:latin typeface="Arial"/>
                          <a:ea typeface="Times New Roman"/>
                          <a:cs typeface="Times New Roman"/>
                        </a:rPr>
                        <a:t>” in nature with limited</a:t>
                      </a:r>
                      <a:r>
                        <a:rPr lang="en-CA" sz="1800" b="0" u="none" kern="1200" baseline="0" dirty="0">
                          <a:solidFill>
                            <a:srgbClr val="000000"/>
                          </a:solidFill>
                          <a:effectLst/>
                          <a:latin typeface="Arial"/>
                          <a:ea typeface="Times New Roman"/>
                          <a:cs typeface="Times New Roman"/>
                        </a:rPr>
                        <a:t> performance elements (i.e. Turnaround Time, Cost, Quality).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CA" sz="1800" b="1" u="none" kern="1200" baseline="0" dirty="0">
                          <a:solidFill>
                            <a:srgbClr val="000000"/>
                          </a:solidFill>
                          <a:effectLst/>
                          <a:latin typeface="Arial"/>
                          <a:ea typeface="Times New Roman"/>
                          <a:cs typeface="Times New Roman"/>
                        </a:rPr>
                        <a:t>Managed</a:t>
                      </a:r>
                      <a:r>
                        <a:rPr lang="en-CA" sz="1800" b="0" u="none" kern="1200" baseline="0" dirty="0">
                          <a:solidFill>
                            <a:srgbClr val="000000"/>
                          </a:solidFill>
                          <a:effectLst/>
                          <a:latin typeface="Arial"/>
                          <a:ea typeface="Times New Roman"/>
                          <a:cs typeface="Times New Roman"/>
                        </a:rPr>
                        <a:t> Vs Free-Flow R&amp;O.</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12683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CA" sz="1600" b="1" dirty="0">
                          <a:effectLst/>
                          <a:latin typeface="Arial" panose="020B0604020202020204" pitchFamily="34" charset="0"/>
                          <a:ea typeface="Calibri"/>
                          <a:cs typeface="Arial" panose="020B0604020202020204" pitchFamily="34" charset="0"/>
                        </a:rPr>
                        <a:t>National Security Interests</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eaLnBrk="0" fontAlgn="base" hangingPunct="0">
                        <a:spcAft>
                          <a:spcPts val="0"/>
                        </a:spcAft>
                        <a:buFont typeface="Arial" panose="020B0604020202020204" pitchFamily="34" charset="0"/>
                        <a:buNone/>
                      </a:pPr>
                      <a:r>
                        <a:rPr lang="en-CA" sz="1800" kern="1200" dirty="0">
                          <a:solidFill>
                            <a:srgbClr val="000000"/>
                          </a:solidFill>
                          <a:effectLst/>
                          <a:latin typeface="Arial"/>
                          <a:ea typeface="Times New Roman"/>
                          <a:cs typeface="Times New Roman"/>
                        </a:rPr>
                        <a:t>National Security Exception (NSE) 2001-8A was investigated to be used but was found to be invalid. </a:t>
                      </a:r>
                    </a:p>
                    <a:p>
                      <a:pPr marL="171450" indent="-171450" eaLnBrk="0" fontAlgn="base" hangingPunct="0">
                        <a:spcAft>
                          <a:spcPts val="0"/>
                        </a:spcAft>
                        <a:buFont typeface="Arial" panose="020B0604020202020204" pitchFamily="34" charset="0"/>
                        <a:buChar char="•"/>
                      </a:pPr>
                      <a:r>
                        <a:rPr lang="en-CA" sz="1800" kern="1200" dirty="0">
                          <a:solidFill>
                            <a:srgbClr val="000000"/>
                          </a:solidFill>
                          <a:effectLst/>
                          <a:latin typeface="Arial"/>
                          <a:ea typeface="Times New Roman"/>
                          <a:cs typeface="Times New Roman"/>
                        </a:rPr>
                        <a:t>No NSE.</a:t>
                      </a:r>
                    </a:p>
                    <a:p>
                      <a:pPr marL="171450" indent="-171450" eaLnBrk="0" fontAlgn="base" hangingPunct="0">
                        <a:spcAft>
                          <a:spcPts val="0"/>
                        </a:spcAft>
                        <a:buFont typeface="Arial" panose="020B0604020202020204" pitchFamily="34" charset="0"/>
                        <a:buChar char="•"/>
                      </a:pPr>
                      <a:r>
                        <a:rPr lang="en-CA" sz="1800" kern="1200" dirty="0">
                          <a:solidFill>
                            <a:srgbClr val="000000"/>
                          </a:solidFill>
                          <a:effectLst/>
                          <a:latin typeface="Arial"/>
                          <a:ea typeface="Times New Roman"/>
                          <a:cs typeface="Times New Roman"/>
                        </a:rPr>
                        <a:t>International Trade Agreements will </a:t>
                      </a:r>
                      <a:r>
                        <a:rPr lang="en-CA" sz="1800" kern="1200" baseline="0" dirty="0">
                          <a:solidFill>
                            <a:srgbClr val="000000"/>
                          </a:solidFill>
                          <a:effectLst/>
                          <a:latin typeface="Arial"/>
                          <a:ea typeface="Times New Roman"/>
                          <a:cs typeface="Times New Roman"/>
                        </a:rPr>
                        <a:t>apply.</a:t>
                      </a:r>
                      <a:endParaRPr lang="en-CA" sz="1800" kern="1200" dirty="0">
                        <a:solidFill>
                          <a:srgbClr val="000000"/>
                        </a:solidFill>
                        <a:effectLst/>
                        <a:latin typeface="Arial"/>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66098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600" b="1" dirty="0">
                          <a:effectLst/>
                          <a:latin typeface="Arial"/>
                          <a:ea typeface="Calibri"/>
                          <a:cs typeface="Times New Roman"/>
                        </a:rPr>
                        <a:t>Economic</a:t>
                      </a:r>
                      <a:r>
                        <a:rPr lang="en-US" sz="1600" b="1" baseline="0" dirty="0">
                          <a:effectLst/>
                          <a:latin typeface="Arial"/>
                          <a:ea typeface="Calibri"/>
                          <a:cs typeface="Times New Roman"/>
                        </a:rPr>
                        <a:t> Benefits Strategy</a:t>
                      </a:r>
                      <a:endParaRPr lang="en-CA" sz="1600" b="1" dirty="0">
                        <a:effectLst/>
                        <a:latin typeface="Times New Roman"/>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0" eaLnBrk="0" fontAlgn="base" hangingPunct="0">
                        <a:spcAft>
                          <a:spcPts val="0"/>
                        </a:spcAft>
                        <a:buFont typeface="Arial" panose="020B0604020202020204" pitchFamily="34" charset="0"/>
                        <a:buNone/>
                      </a:pPr>
                      <a:r>
                        <a:rPr lang="en-CA" sz="1800" kern="1200" baseline="0" dirty="0">
                          <a:solidFill>
                            <a:srgbClr val="000000"/>
                          </a:solidFill>
                          <a:effectLst/>
                          <a:latin typeface="Arial"/>
                          <a:ea typeface="Times New Roman"/>
                          <a:cs typeface="Times New Roman"/>
                        </a:rPr>
                        <a:t>Based on estimated value of requirement, the ITB Policy was not applied.</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4331815B-73B2-7575-2724-8BB17AF0285B}"/>
              </a:ext>
            </a:extLst>
          </p:cNvPr>
          <p:cNvSpPr txBox="1"/>
          <p:nvPr/>
        </p:nvSpPr>
        <p:spPr>
          <a:xfrm>
            <a:off x="575386" y="6250532"/>
            <a:ext cx="415213" cy="369332"/>
          </a:xfrm>
          <a:prstGeom prst="rect">
            <a:avLst/>
          </a:prstGeom>
          <a:noFill/>
        </p:spPr>
        <p:txBody>
          <a:bodyPr wrap="square" rtlCol="0">
            <a:spAutoFit/>
          </a:bodyPr>
          <a:lstStyle/>
          <a:p>
            <a:pPr algn="ctr"/>
            <a:r>
              <a:rPr lang="en-CA" dirty="0"/>
              <a:t>10</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42B3B5F-7CB7-8020-9B06-6EC834A64A96}"/>
              </a:ext>
            </a:extLst>
          </p:cNvPr>
          <p:cNvSpPr>
            <a:spLocks noGrp="1"/>
          </p:cNvSpPr>
          <p:nvPr>
            <p:ph type="title"/>
          </p:nvPr>
        </p:nvSpPr>
        <p:spPr/>
        <p:txBody>
          <a:bodyPr rtlCol="0">
            <a:normAutofit/>
          </a:bodyPr>
          <a:lstStyle/>
          <a:p>
            <a:pPr defTabSz="1219140" eaLnBrk="1" fontAlgn="auto" hangingPunct="1">
              <a:spcAft>
                <a:spcPts val="0"/>
              </a:spcAft>
              <a:defRPr/>
            </a:pPr>
            <a:r>
              <a:rPr altLang="en-US" sz="2667" dirty="0"/>
              <a:t>Free Flow vs Managed R&amp;O</a:t>
            </a:r>
          </a:p>
        </p:txBody>
      </p:sp>
      <p:sp>
        <p:nvSpPr>
          <p:cNvPr id="5" name="Content Placeholder 2">
            <a:extLst>
              <a:ext uri="{FF2B5EF4-FFF2-40B4-BE49-F238E27FC236}">
                <a16:creationId xmlns:a16="http://schemas.microsoft.com/office/drawing/2014/main" id="{9F964000-F8D8-7BA4-AA49-263E80760DFE}"/>
              </a:ext>
            </a:extLst>
          </p:cNvPr>
          <p:cNvSpPr txBox="1">
            <a:spLocks noChangeArrowheads="1"/>
          </p:cNvSpPr>
          <p:nvPr/>
        </p:nvSpPr>
        <p:spPr bwMode="auto">
          <a:xfrm>
            <a:off x="203200" y="1498600"/>
            <a:ext cx="5622925" cy="4570413"/>
          </a:xfrm>
          <a:prstGeom prst="rect">
            <a:avLst/>
          </a:prstGeom>
          <a:ln w="15875">
            <a:solidFill>
              <a:schemeClr val="accent1"/>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CA" altLang="en-US" sz="2133" b="1" i="0" u="sng"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Free Flow</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3</a:t>
            </a:r>
            <a:r>
              <a:rPr kumimoji="0" lang="en-CA" altLang="en-US" sz="1867" b="0" i="0" u="none" strike="noStrike" kern="1200" cap="none" spc="0" normalizeH="0" baseline="30000" noProof="0" dirty="0">
                <a:ln>
                  <a:noFill/>
                </a:ln>
                <a:solidFill>
                  <a:sysClr val="windowText" lastClr="000000"/>
                </a:solidFill>
                <a:effectLst/>
                <a:uLnTx/>
                <a:uFillTx/>
                <a:latin typeface="Arial"/>
                <a:ea typeface="+mn-ea"/>
                <a:cs typeface="Arial" panose="020B0604020202020204" pitchFamily="34" charset="0"/>
              </a:rPr>
              <a:t>rd</a:t>
            </a: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line repairs freely flow to, and from contractor.</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3</a:t>
            </a:r>
            <a:r>
              <a:rPr kumimoji="0" lang="en-CA" altLang="en-US" sz="1867" b="0" i="0" u="none" strike="noStrike" kern="1200" cap="none" spc="0" normalizeH="0" baseline="30000" noProof="0" dirty="0">
                <a:ln>
                  <a:noFill/>
                </a:ln>
                <a:solidFill>
                  <a:sysClr val="windowText" lastClr="000000"/>
                </a:solidFill>
                <a:effectLst/>
                <a:uLnTx/>
                <a:uFillTx/>
                <a:latin typeface="Arial"/>
                <a:ea typeface="+mn-ea"/>
                <a:cs typeface="Arial" panose="020B0604020202020204" pitchFamily="34" charset="0"/>
              </a:rPr>
              <a:t>rd</a:t>
            </a: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line:</a:t>
            </a:r>
          </a:p>
          <a:p>
            <a:pPr marL="776779" marR="0" lvl="1"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authorized to repair up to Current Fiscal Year (CFY) forecast. </a:t>
            </a:r>
          </a:p>
          <a:p>
            <a:pPr marL="776779" marR="0" lvl="1"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authorized to spend up to Maximum Repair Cost (MRC).</a:t>
            </a:r>
          </a:p>
          <a:p>
            <a:pPr marL="776779" marR="0" lvl="1"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written approval only required if above authorized is exceeded.</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Written estimates and approval only required for Engineering support.</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Limited visibility into status, costs and priority of each repair.</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Repairs returned to designated Depot on completion.</a:t>
            </a:r>
            <a:endPar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CA" altLang="en-US" sz="2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6" name="Content Placeholder 3">
            <a:extLst>
              <a:ext uri="{FF2B5EF4-FFF2-40B4-BE49-F238E27FC236}">
                <a16:creationId xmlns:a16="http://schemas.microsoft.com/office/drawing/2014/main" id="{DD431618-6AA7-BD8F-EF0E-215B1862220D}"/>
              </a:ext>
            </a:extLst>
          </p:cNvPr>
          <p:cNvSpPr txBox="1">
            <a:spLocks noChangeArrowheads="1"/>
          </p:cNvSpPr>
          <p:nvPr/>
        </p:nvSpPr>
        <p:spPr bwMode="auto">
          <a:xfrm>
            <a:off x="5927725" y="1498600"/>
            <a:ext cx="6061075" cy="4570413"/>
          </a:xfrm>
          <a:prstGeom prst="rect">
            <a:avLst/>
          </a:prstGeom>
          <a:ln w="19050">
            <a:solidFill>
              <a:schemeClr val="accent1"/>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CA" altLang="en-US" sz="2133" b="1" i="0" u="sng"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Managed R&amp;O</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Written </a:t>
            </a:r>
            <a:r>
              <a:rPr kumimoji="0" lang="en-CA" altLang="en-US" sz="1867" b="1"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estimate required</a:t>
            </a: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for all 3rd line repairs and engineering support.</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Estimates </a:t>
            </a:r>
            <a:r>
              <a:rPr kumimoji="0" lang="en-CA" altLang="en-US" sz="1867" b="1"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require approval prior</a:t>
            </a: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to starting work. Approval is based on:</a:t>
            </a:r>
          </a:p>
          <a:p>
            <a:pPr marL="643455" marR="0" lvl="1"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4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Operational requirements</a:t>
            </a:r>
          </a:p>
          <a:p>
            <a:pPr marL="643455" marR="0" lvl="1"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4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Sparing levels</a:t>
            </a:r>
          </a:p>
          <a:p>
            <a:pPr marL="643455" marR="0" lvl="1"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4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Repair vs Replacement</a:t>
            </a:r>
          </a:p>
          <a:p>
            <a:pPr marL="643455" marR="0" lvl="1"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4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Available funding</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Summary and </a:t>
            </a:r>
            <a:r>
              <a:rPr kumimoji="0" lang="en-CA" altLang="en-US" sz="1867" b="1"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detailed reporting</a:t>
            </a: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submitted with Monthly invoice. </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Completed repairs </a:t>
            </a:r>
            <a:r>
              <a:rPr kumimoji="0" lang="en-CA" altLang="en-US" sz="1867" b="1"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can be sent directly to a Wing</a:t>
            </a: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a:t>
            </a:r>
            <a:r>
              <a:rPr kumimoji="0" lang="en-CA" altLang="en-US" sz="1867" b="1"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or unit</a:t>
            </a:r>
            <a:r>
              <a:rPr kumimoji="0" lang="en-CA" altLang="en-US" sz="1867"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as required to meet operational requirements.</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srgbClr val="000000"/>
                </a:solidFill>
                <a:effectLst/>
                <a:uLnTx/>
                <a:uFillTx/>
                <a:latin typeface="Arial"/>
                <a:ea typeface="Times New Roman"/>
                <a:cs typeface="Times New Roman"/>
              </a:rPr>
              <a:t>See Presentation RDIMS </a:t>
            </a:r>
            <a:r>
              <a:rPr kumimoji="0" lang="en-CA" sz="1800" b="0" i="0" u="none" strike="noStrike" kern="1200" cap="none" spc="0" normalizeH="0" baseline="0" noProof="0" dirty="0">
                <a:ln>
                  <a:noFill/>
                </a:ln>
                <a:solidFill>
                  <a:srgbClr val="000000"/>
                </a:solidFill>
                <a:effectLst/>
                <a:uLnTx/>
                <a:uFillTx/>
                <a:latin typeface="Arial"/>
                <a:ea typeface="Times New Roman"/>
                <a:cs typeface="Times New Roman"/>
                <a:hlinkClick r:id="rId2"/>
              </a:rPr>
              <a:t>1928875</a:t>
            </a:r>
            <a:r>
              <a:rPr kumimoji="0" lang="en-CA" sz="1800" b="0" i="0" u="none" strike="noStrike" kern="1200" cap="none" spc="0" normalizeH="0" baseline="0" noProof="0" dirty="0">
                <a:ln>
                  <a:noFill/>
                </a:ln>
                <a:solidFill>
                  <a:srgbClr val="000000"/>
                </a:solidFill>
                <a:effectLst/>
                <a:uLnTx/>
                <a:uFillTx/>
                <a:latin typeface="Arial"/>
                <a:ea typeface="Times New Roman"/>
                <a:cs typeface="Times New Roman"/>
              </a:rPr>
              <a:t> for more details</a:t>
            </a:r>
            <a:r>
              <a:rPr kumimoji="0" lang="en-CA" altLang="en-US" sz="2000" b="0" i="0" u="none" strike="noStrike" kern="1200" cap="none" spc="0" normalizeH="0" baseline="0" noProof="0" dirty="0">
                <a:ln>
                  <a:noFill/>
                </a:ln>
                <a:solidFill>
                  <a:sysClr val="windowText" lastClr="000000"/>
                </a:solidFill>
                <a:effectLst/>
                <a:uLnTx/>
                <a:uFillTx/>
                <a:latin typeface="Arial"/>
                <a:ea typeface="+mn-ea"/>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CA" altLang="en-US" sz="2000" b="0"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2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6345A955-BC6B-7D86-0FF5-66BD71CEB2A7}"/>
              </a:ext>
            </a:extLst>
          </p:cNvPr>
          <p:cNvSpPr txBox="1"/>
          <p:nvPr/>
        </p:nvSpPr>
        <p:spPr>
          <a:xfrm>
            <a:off x="575386" y="6250532"/>
            <a:ext cx="415213" cy="369332"/>
          </a:xfrm>
          <a:prstGeom prst="rect">
            <a:avLst/>
          </a:prstGeom>
          <a:noFill/>
        </p:spPr>
        <p:txBody>
          <a:bodyPr wrap="square" rtlCol="0">
            <a:spAutoFit/>
          </a:bodyPr>
          <a:lstStyle/>
          <a:p>
            <a:pPr algn="ctr"/>
            <a:r>
              <a:rPr lang="en-CA" dirty="0"/>
              <a:t>11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92840EA-5A57-7CF5-163E-726D15CD075B}"/>
              </a:ext>
            </a:extLst>
          </p:cNvPr>
          <p:cNvSpPr>
            <a:spLocks noGrp="1"/>
          </p:cNvSpPr>
          <p:nvPr>
            <p:ph type="title"/>
          </p:nvPr>
        </p:nvSpPr>
        <p:spPr/>
        <p:txBody>
          <a:bodyPr rtlCol="0">
            <a:normAutofit/>
          </a:bodyPr>
          <a:lstStyle/>
          <a:p>
            <a:pPr defTabSz="1219140" eaLnBrk="1" fontAlgn="auto" hangingPunct="1">
              <a:spcAft>
                <a:spcPts val="0"/>
              </a:spcAft>
              <a:defRPr/>
            </a:pPr>
            <a:r>
              <a:rPr altLang="en-US" sz="2667" dirty="0"/>
              <a:t>Result of Intermediate OAs</a:t>
            </a:r>
          </a:p>
        </p:txBody>
      </p:sp>
      <p:graphicFrame>
        <p:nvGraphicFramePr>
          <p:cNvPr id="3" name="Table 2">
            <a:extLst>
              <a:ext uri="{FF2B5EF4-FFF2-40B4-BE49-F238E27FC236}">
                <a16:creationId xmlns:a16="http://schemas.microsoft.com/office/drawing/2014/main" id="{3F63BDB4-6552-B4B1-EB33-00DABAF70D26}"/>
              </a:ext>
            </a:extLst>
          </p:cNvPr>
          <p:cNvGraphicFramePr>
            <a:graphicFrameLocks noGrp="1"/>
          </p:cNvGraphicFramePr>
          <p:nvPr>
            <p:extLst>
              <p:ext uri="{D42A27DB-BD31-4B8C-83A1-F6EECF244321}">
                <p14:modId xmlns:p14="http://schemas.microsoft.com/office/powerpoint/2010/main" val="2358158971"/>
              </p:ext>
            </p:extLst>
          </p:nvPr>
        </p:nvGraphicFramePr>
        <p:xfrm>
          <a:off x="574674" y="1389063"/>
          <a:ext cx="11007726" cy="4670948"/>
        </p:xfrm>
        <a:graphic>
          <a:graphicData uri="http://schemas.openxmlformats.org/drawingml/2006/table">
            <a:tbl>
              <a:tblPr firstRow="1" firstCol="1" bandRow="1"/>
              <a:tblGrid>
                <a:gridCol w="2976980">
                  <a:extLst>
                    <a:ext uri="{9D8B030D-6E8A-4147-A177-3AD203B41FA5}">
                      <a16:colId xmlns:a16="http://schemas.microsoft.com/office/drawing/2014/main" val="20000"/>
                    </a:ext>
                  </a:extLst>
                </a:gridCol>
                <a:gridCol w="8030746">
                  <a:extLst>
                    <a:ext uri="{9D8B030D-6E8A-4147-A177-3AD203B41FA5}">
                      <a16:colId xmlns:a16="http://schemas.microsoft.com/office/drawing/2014/main" val="20001"/>
                    </a:ext>
                  </a:extLst>
                </a:gridCol>
              </a:tblGrid>
              <a:tr h="23875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Intermediate Option Analysis</a:t>
                      </a:r>
                      <a:endParaRPr lang="en-C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Recommendation</a:t>
                      </a:r>
                      <a:endParaRPr lang="en-C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extLst>
                  <a:ext uri="{0D108BD9-81ED-4DB2-BD59-A6C34878D82A}">
                    <a16:rowId xmlns:a16="http://schemas.microsoft.com/office/drawing/2014/main" val="10000"/>
                  </a:ext>
                </a:extLst>
              </a:tr>
              <a:tr h="138779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Refinement of Contract Scope</a:t>
                      </a:r>
                      <a:endParaRPr lang="en-CA"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82563" indent="-182563">
                        <a:spcAft>
                          <a:spcPts val="0"/>
                        </a:spcAft>
                        <a:buFont typeface="Arial" panose="020B0604020202020204" pitchFamily="34" charset="0"/>
                        <a:buChar char="•"/>
                      </a:pPr>
                      <a:r>
                        <a:rPr lang="en-C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Introduction</a:t>
                      </a: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 “</a:t>
                      </a:r>
                      <a:r>
                        <a:rPr lang="en-CA" sz="1600" b="1"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Managed R&amp;O” process</a:t>
                      </a: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to address the inefficiencies in the current “Free-Flow R&amp;O” process.</a:t>
                      </a:r>
                    </a:p>
                    <a:p>
                      <a:pPr marL="182563" indent="-182563">
                        <a:spcAft>
                          <a:spcPts val="0"/>
                        </a:spcAft>
                        <a:buFont typeface="Arial" panose="020B0604020202020204" pitchFamily="34" charset="0"/>
                        <a:buChar char="•"/>
                      </a:pPr>
                      <a:endPar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82563" indent="-182563">
                        <a:spcAft>
                          <a:spcPts val="0"/>
                        </a:spcAft>
                        <a:buFont typeface="Arial" panose="020B0604020202020204" pitchFamily="34" charset="0"/>
                        <a:buChar char="•"/>
                      </a:pP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Contractor to provide Canada with specific </a:t>
                      </a:r>
                      <a:r>
                        <a:rPr lang="en-CA" sz="1600" b="1"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technical and financial data</a:t>
                      </a: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to improve </a:t>
                      </a:r>
                      <a:r>
                        <a:rPr lang="en-CA" sz="1600" b="1"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Smart Buyer</a:t>
                      </a: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marL="0" indent="0">
                        <a:spcAft>
                          <a:spcPts val="0"/>
                        </a:spcAft>
                        <a:buFont typeface="Arial" panose="020B0604020202020204" pitchFamily="34" charset="0"/>
                        <a:buNone/>
                      </a:pPr>
                      <a:endPar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38779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6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PfMF</a:t>
                      </a: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Structure</a:t>
                      </a:r>
                      <a:endParaRPr lang="en-CA"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82563" indent="-182563">
                        <a:spcAft>
                          <a:spcPts val="0"/>
                        </a:spcAft>
                        <a:buFont typeface="Arial" panose="020B0604020202020204" pitchFamily="34" charset="0"/>
                        <a:buChar char="•"/>
                      </a:pPr>
                      <a:r>
                        <a:rPr lang="en-C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Performance Indicators measuring Contracted Outcomes.</a:t>
                      </a:r>
                    </a:p>
                    <a:p>
                      <a:pPr marL="639763" lvl="1" indent="-182563">
                        <a:spcAft>
                          <a:spcPts val="0"/>
                        </a:spcAft>
                        <a:buFont typeface="Arial" panose="020B0604020202020204" pitchFamily="34" charset="0"/>
                        <a:buChar char="•"/>
                      </a:pPr>
                      <a:r>
                        <a:rPr lang="en-CA" sz="1600" b="1"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KPI1</a:t>
                      </a: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Repair Turn Around Time (RTAT) &lt;= Approved Estimate</a:t>
                      </a:r>
                    </a:p>
                    <a:p>
                      <a:pPr marL="639763" lvl="2" indent="-182563">
                        <a:spcAft>
                          <a:spcPts val="0"/>
                        </a:spcAft>
                        <a:buFont typeface="Arial" panose="020B0604020202020204" pitchFamily="34" charset="0"/>
                        <a:buChar char="•"/>
                      </a:pPr>
                      <a:r>
                        <a:rPr lang="en-CA" sz="1600" b="1"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KPI2</a:t>
                      </a: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Form, Fit, Function (FFF) Compliant</a:t>
                      </a:r>
                    </a:p>
                    <a:p>
                      <a:pPr marL="639763" lvl="2" indent="-182563">
                        <a:spcAft>
                          <a:spcPts val="0"/>
                        </a:spcAft>
                        <a:buFont typeface="Arial" panose="020B0604020202020204" pitchFamily="34" charset="0"/>
                        <a:buChar char="•"/>
                      </a:pPr>
                      <a:r>
                        <a:rPr lang="en-CA" sz="1600" b="1"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KPI3</a:t>
                      </a: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R&amp;O Cost &lt;= Approved Estimate</a:t>
                      </a:r>
                    </a:p>
                    <a:p>
                      <a:pPr marL="639763" lvl="2" indent="-182563">
                        <a:spcAft>
                          <a:spcPts val="0"/>
                        </a:spcAft>
                        <a:buFont typeface="Arial" panose="020B0604020202020204" pitchFamily="34" charset="0"/>
                        <a:buChar char="•"/>
                      </a:pPr>
                      <a:r>
                        <a:rPr lang="en-CA" sz="1600" b="1"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PI1</a:t>
                      </a: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DND 626 &lt;= Approved Estimate</a:t>
                      </a:r>
                    </a:p>
                    <a:p>
                      <a:pPr marL="639763" lvl="2" indent="-182563">
                        <a:spcAft>
                          <a:spcPts val="0"/>
                        </a:spcAft>
                        <a:buFont typeface="Arial" panose="020B0604020202020204" pitchFamily="34" charset="0"/>
                        <a:buChar char="•"/>
                      </a:pP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Etc.</a:t>
                      </a: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138779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Basis</a:t>
                      </a:r>
                      <a:r>
                        <a:rPr lang="en-US" sz="1600" b="1"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Payment (</a:t>
                      </a:r>
                      <a:r>
                        <a:rPr lang="en-US" sz="1600" b="1" kern="1200" baseline="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BoP</a:t>
                      </a:r>
                      <a:r>
                        <a:rPr lang="en-US" sz="1600" b="1"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Structure</a:t>
                      </a:r>
                      <a:endParaRPr lang="en-CA"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82563" indent="-182563">
                        <a:spcAft>
                          <a:spcPts val="0"/>
                        </a:spcAft>
                        <a:buFont typeface="Arial" panose="020B0604020202020204" pitchFamily="34" charset="0"/>
                        <a:buChar char="•"/>
                      </a:pPr>
                      <a:r>
                        <a:rPr lang="en-CA"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Tailored BoP structure </a:t>
                      </a:r>
                      <a:r>
                        <a:rPr lang="en-C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aligned with the following 3</a:t>
                      </a:r>
                      <a:r>
                        <a:rPr lang="en-CA" sz="160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activity groupings:</a:t>
                      </a:r>
                    </a:p>
                    <a:p>
                      <a:pPr marL="639763" lvl="1" indent="-182563">
                        <a:spcAft>
                          <a:spcPts val="0"/>
                        </a:spcAft>
                        <a:buFont typeface="Arial" panose="020B0604020202020204" pitchFamily="34" charset="0"/>
                        <a:buChar char="•"/>
                      </a:pPr>
                      <a:r>
                        <a:rPr lang="en-C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Recurring Activity Grouping. </a:t>
                      </a:r>
                    </a:p>
                    <a:p>
                      <a:pPr marL="1096963" lvl="2" indent="-182563">
                        <a:spcAft>
                          <a:spcPts val="0"/>
                        </a:spcAft>
                        <a:buFont typeface="Arial" panose="020B0604020202020204" pitchFamily="34" charset="0"/>
                        <a:buChar char="•"/>
                      </a:pPr>
                      <a:r>
                        <a:rPr lang="en-C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Receiving, Inspection, Quotation, Packaging &amp; Handling and Reporting.</a:t>
                      </a:r>
                    </a:p>
                    <a:p>
                      <a:pPr marL="639763" lvl="1" indent="-182563">
                        <a:spcAft>
                          <a:spcPts val="0"/>
                        </a:spcAft>
                        <a:buFont typeface="Arial" panose="020B0604020202020204" pitchFamily="34" charset="0"/>
                        <a:buChar char="•"/>
                      </a:pPr>
                      <a:r>
                        <a:rPr lang="en-C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R&amp;O Activity</a:t>
                      </a:r>
                      <a:r>
                        <a:rPr lang="en-CA" sz="160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Grouping.</a:t>
                      </a:r>
                    </a:p>
                    <a:p>
                      <a:pPr marL="639763" lvl="1" indent="-182563">
                        <a:spcAft>
                          <a:spcPts val="0"/>
                        </a:spcAft>
                        <a:buFont typeface="Arial" panose="020B0604020202020204" pitchFamily="34" charset="0"/>
                        <a:buChar char="•"/>
                      </a:pPr>
                      <a:r>
                        <a:rPr lang="en-CA" sz="160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Engineering Support (</a:t>
                      </a:r>
                      <a:r>
                        <a:rPr lang="en-CA"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DND</a:t>
                      </a:r>
                      <a:r>
                        <a:rPr lang="en-CA" sz="160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626) Grouping.</a:t>
                      </a:r>
                    </a:p>
                    <a:p>
                      <a:pPr marL="182563" lvl="0" indent="-182563">
                        <a:spcAft>
                          <a:spcPts val="0"/>
                        </a:spcAft>
                        <a:buFont typeface="Arial" panose="020B0604020202020204" pitchFamily="34" charset="0"/>
                        <a:buChar char="•"/>
                      </a:pPr>
                      <a:r>
                        <a:rPr lang="en-CA" sz="160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Monthly Payment on delivery, </a:t>
                      </a:r>
                      <a:r>
                        <a:rPr lang="en-CA" sz="1600" b="1" u="sng"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progress billing</a:t>
                      </a:r>
                      <a:endParaRPr lang="en-CA" sz="1600" b="1"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56F34224-68A5-1A85-442B-7900E5930C87}"/>
              </a:ext>
            </a:extLst>
          </p:cNvPr>
          <p:cNvSpPr txBox="1"/>
          <p:nvPr/>
        </p:nvSpPr>
        <p:spPr>
          <a:xfrm>
            <a:off x="575386" y="6250532"/>
            <a:ext cx="415213" cy="369332"/>
          </a:xfrm>
          <a:prstGeom prst="rect">
            <a:avLst/>
          </a:prstGeom>
          <a:noFill/>
        </p:spPr>
        <p:txBody>
          <a:bodyPr wrap="square" rtlCol="0">
            <a:spAutoFit/>
          </a:bodyPr>
          <a:lstStyle/>
          <a:p>
            <a:pPr algn="ctr"/>
            <a:r>
              <a:rPr lang="en-CA" dirty="0"/>
              <a:t>12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12D25F5-763C-957A-9FE6-EF10A5CCB7B3}"/>
              </a:ext>
            </a:extLst>
          </p:cNvPr>
          <p:cNvSpPr>
            <a:spLocks noGrp="1"/>
          </p:cNvSpPr>
          <p:nvPr>
            <p:ph type="title"/>
          </p:nvPr>
        </p:nvSpPr>
        <p:spPr/>
        <p:txBody>
          <a:bodyPr rtlCol="0">
            <a:normAutofit/>
          </a:bodyPr>
          <a:lstStyle/>
          <a:p>
            <a:pPr defTabSz="1219140" eaLnBrk="1" fontAlgn="auto" hangingPunct="1">
              <a:spcAft>
                <a:spcPts val="0"/>
              </a:spcAft>
              <a:defRPr/>
            </a:pPr>
            <a:r>
              <a:rPr altLang="en-US" sz="2667" dirty="0"/>
              <a:t>Result of Intermediate OAs</a:t>
            </a:r>
          </a:p>
        </p:txBody>
      </p:sp>
      <p:graphicFrame>
        <p:nvGraphicFramePr>
          <p:cNvPr id="3" name="Table 2">
            <a:extLst>
              <a:ext uri="{FF2B5EF4-FFF2-40B4-BE49-F238E27FC236}">
                <a16:creationId xmlns:a16="http://schemas.microsoft.com/office/drawing/2014/main" id="{50D22B72-6A18-FFF1-FFA6-967D39D1EF53}"/>
              </a:ext>
            </a:extLst>
          </p:cNvPr>
          <p:cNvGraphicFramePr>
            <a:graphicFrameLocks noGrp="1"/>
          </p:cNvGraphicFramePr>
          <p:nvPr/>
        </p:nvGraphicFramePr>
        <p:xfrm>
          <a:off x="574675" y="1498600"/>
          <a:ext cx="11042650" cy="4573588"/>
        </p:xfrm>
        <a:graphic>
          <a:graphicData uri="http://schemas.openxmlformats.org/drawingml/2006/table">
            <a:tbl>
              <a:tblPr firstRow="1" firstCol="1" bandRow="1"/>
              <a:tblGrid>
                <a:gridCol w="2727186">
                  <a:extLst>
                    <a:ext uri="{9D8B030D-6E8A-4147-A177-3AD203B41FA5}">
                      <a16:colId xmlns:a16="http://schemas.microsoft.com/office/drawing/2014/main" val="20000"/>
                    </a:ext>
                  </a:extLst>
                </a:gridCol>
                <a:gridCol w="8315464">
                  <a:extLst>
                    <a:ext uri="{9D8B030D-6E8A-4147-A177-3AD203B41FA5}">
                      <a16:colId xmlns:a16="http://schemas.microsoft.com/office/drawing/2014/main" val="20001"/>
                    </a:ext>
                  </a:extLst>
                </a:gridCol>
              </a:tblGrid>
              <a:tr h="52449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Intermediate Option Analysis</a:t>
                      </a:r>
                      <a:endParaRPr lang="en-C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6" marR="68606"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Recommendation</a:t>
                      </a:r>
                      <a:endParaRPr lang="en-C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6" marR="68606"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extLst>
                  <a:ext uri="{0D108BD9-81ED-4DB2-BD59-A6C34878D82A}">
                    <a16:rowId xmlns:a16="http://schemas.microsoft.com/office/drawing/2014/main" val="10000"/>
                  </a:ext>
                </a:extLst>
              </a:tr>
              <a:tr h="90207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Rewards and Remedies Structure</a:t>
                      </a:r>
                      <a:endParaRPr lang="en-CA"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6" marR="68606"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82563" indent="-182563">
                        <a:spcBef>
                          <a:spcPts val="600"/>
                        </a:spcBef>
                        <a:spcAft>
                          <a:spcPts val="0"/>
                        </a:spcAft>
                        <a:buFont typeface="Arial" panose="020B0604020202020204" pitchFamily="34" charset="0"/>
                        <a:buChar char="•"/>
                      </a:pPr>
                      <a:r>
                        <a:rPr lang="en-CA" sz="1600" baseline="0" dirty="0">
                          <a:effectLst/>
                          <a:latin typeface="Arial" panose="020B0604020202020204" pitchFamily="34" charset="0"/>
                          <a:ea typeface="Calibri" panose="020F0502020204030204" pitchFamily="34" charset="0"/>
                          <a:cs typeface="Arial" panose="020B0604020202020204" pitchFamily="34" charset="0"/>
                        </a:rPr>
                        <a:t>Costs exceeding the approved estimate will be absorbed by Contractor.</a:t>
                      </a:r>
                    </a:p>
                    <a:p>
                      <a:pPr marL="182563" indent="-182563">
                        <a:spcBef>
                          <a:spcPts val="600"/>
                        </a:spcBef>
                        <a:spcAft>
                          <a:spcPts val="0"/>
                        </a:spcAft>
                        <a:buFont typeface="Arial" panose="020B0604020202020204" pitchFamily="34" charset="0"/>
                        <a:buChar char="•"/>
                      </a:pPr>
                      <a:r>
                        <a:rPr lang="en-CA" sz="1600" baseline="0" dirty="0">
                          <a:effectLst/>
                          <a:latin typeface="Arial" panose="020B0604020202020204" pitchFamily="34" charset="0"/>
                          <a:ea typeface="Calibri" panose="020F0502020204030204" pitchFamily="34" charset="0"/>
                          <a:cs typeface="Arial" panose="020B0604020202020204" pitchFamily="34" charset="0"/>
                        </a:rPr>
                        <a:t>RTAT for critical repairs beyond the approved estimate date will be shipped at Suppliers' expense.</a:t>
                      </a:r>
                    </a:p>
                  </a:txBody>
                  <a:tcPr marL="68606" marR="68606" marT="9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67873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Contract Term Approach</a:t>
                      </a:r>
                      <a:endParaRPr lang="en-CA"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6" marR="68606"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82563" indent="-182563">
                        <a:spcBef>
                          <a:spcPts val="600"/>
                        </a:spcBef>
                        <a:spcAft>
                          <a:spcPts val="0"/>
                        </a:spcAft>
                        <a:buFont typeface="Arial" panose="020B0604020202020204" pitchFamily="34" charset="0"/>
                        <a:buChar char="•"/>
                      </a:pPr>
                      <a:r>
                        <a:rPr lang="en-US" sz="16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Initial “5 year” contract with two “1 year” option periods.</a:t>
                      </a:r>
                      <a:endParaRPr lang="en-CA" sz="1600" baseline="0" dirty="0">
                        <a:effectLst/>
                        <a:latin typeface="Arial" panose="020B0604020202020204" pitchFamily="34" charset="0"/>
                        <a:ea typeface="Calibri" panose="020F0502020204030204" pitchFamily="34" charset="0"/>
                        <a:cs typeface="Arial" panose="020B0604020202020204" pitchFamily="34" charset="0"/>
                      </a:endParaRPr>
                    </a:p>
                    <a:p>
                      <a:pPr marL="182563" marR="0" lvl="0" indent="-1825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CA" sz="1600" baseline="0" dirty="0">
                          <a:effectLst/>
                          <a:latin typeface="Arial" panose="020B0604020202020204" pitchFamily="34" charset="0"/>
                          <a:ea typeface="Calibri" panose="020F0502020204030204" pitchFamily="34" charset="0"/>
                          <a:cs typeface="Arial" panose="020B0604020202020204" pitchFamily="34" charset="0"/>
                        </a:rPr>
                        <a:t>1</a:t>
                      </a:r>
                      <a:r>
                        <a:rPr lang="en-CA" sz="1600" baseline="30000" dirty="0">
                          <a:effectLst/>
                          <a:latin typeface="Arial" panose="020B0604020202020204" pitchFamily="34" charset="0"/>
                          <a:ea typeface="Calibri" panose="020F0502020204030204" pitchFamily="34" charset="0"/>
                          <a:cs typeface="Arial" panose="020B0604020202020204" pitchFamily="34" charset="0"/>
                        </a:rPr>
                        <a:t>st</a:t>
                      </a:r>
                      <a:r>
                        <a:rPr lang="en-CA" sz="1600" baseline="0" dirty="0">
                          <a:effectLst/>
                          <a:latin typeface="Arial" panose="020B0604020202020204" pitchFamily="34" charset="0"/>
                          <a:ea typeface="Calibri" panose="020F0502020204030204" pitchFamily="34" charset="0"/>
                          <a:cs typeface="Arial" panose="020B0604020202020204" pitchFamily="34" charset="0"/>
                        </a:rPr>
                        <a:t> option year decision - at the end of year 4.</a:t>
                      </a:r>
                    </a:p>
                  </a:txBody>
                  <a:tcPr marL="68606" marR="68606" marT="9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246827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Bid Evaluation Approach</a:t>
                      </a:r>
                      <a:endParaRPr lang="en-CA"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6" marR="68606"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82563" indent="-182563">
                        <a:spcBef>
                          <a:spcPts val="600"/>
                        </a:spcBef>
                        <a:spcAft>
                          <a:spcPts val="0"/>
                        </a:spcAft>
                        <a:buFont typeface="Arial" panose="020B0604020202020204" pitchFamily="34" charset="0"/>
                        <a:buChar char="•"/>
                      </a:pPr>
                      <a:r>
                        <a:rPr lang="en-CA"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Lowest Price per Point</a:t>
                      </a:r>
                      <a:r>
                        <a:rPr lang="en-CA" sz="16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mandatories with rated criteria.</a:t>
                      </a:r>
                    </a:p>
                    <a:p>
                      <a:pPr marL="182563" indent="-182563">
                        <a:spcBef>
                          <a:spcPts val="600"/>
                        </a:spcBef>
                        <a:spcAft>
                          <a:spcPts val="0"/>
                        </a:spcAft>
                        <a:buFont typeface="Arial" panose="020B0604020202020204" pitchFamily="34" charset="0"/>
                        <a:buChar char="•"/>
                      </a:pPr>
                      <a:r>
                        <a:rPr lang="en-CA" sz="16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Bidder able to submit:</a:t>
                      </a:r>
                    </a:p>
                    <a:p>
                      <a:pPr marL="639763" lvl="1" indent="-182563">
                        <a:spcBef>
                          <a:spcPts val="600"/>
                        </a:spcBef>
                        <a:spcAft>
                          <a:spcPts val="0"/>
                        </a:spcAft>
                        <a:buFont typeface="Arial" panose="020B0604020202020204" pitchFamily="34" charset="0"/>
                        <a:buChar char="•"/>
                      </a:pPr>
                      <a:r>
                        <a:rPr lang="en-CA" sz="16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single bid for the Simple or Complex AMSE,</a:t>
                      </a:r>
                    </a:p>
                    <a:p>
                      <a:pPr marL="639763" lvl="2" indent="-182563">
                        <a:spcBef>
                          <a:spcPts val="600"/>
                        </a:spcBef>
                        <a:spcAft>
                          <a:spcPts val="0"/>
                        </a:spcAft>
                        <a:buFont typeface="Arial" panose="020B0604020202020204" pitchFamily="34" charset="0"/>
                        <a:buChar char="•"/>
                      </a:pPr>
                      <a:r>
                        <a:rPr lang="en-CA" sz="16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 two bids, one for the Simple and one for Complex.</a:t>
                      </a:r>
                    </a:p>
                    <a:p>
                      <a:pPr marL="182563" indent="-182563">
                        <a:spcBef>
                          <a:spcPts val="600"/>
                        </a:spcBef>
                        <a:spcAft>
                          <a:spcPts val="0"/>
                        </a:spcAft>
                        <a:buFont typeface="Arial" panose="020B0604020202020204" pitchFamily="34" charset="0"/>
                        <a:buChar char="•"/>
                      </a:pPr>
                      <a:r>
                        <a:rPr lang="en-CA" sz="16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Financial bid to be submitted for the first five (5) year of the contract. More weight allocated to most common technical criteria and financial categories that comprise greatest part of the cost.</a:t>
                      </a:r>
                    </a:p>
                    <a:p>
                      <a:pPr marL="182563" indent="-182563">
                        <a:spcBef>
                          <a:spcPts val="600"/>
                        </a:spcBef>
                        <a:spcAft>
                          <a:spcPts val="0"/>
                        </a:spcAft>
                        <a:buFont typeface="Arial" panose="020B0604020202020204" pitchFamily="34" charset="0"/>
                        <a:buChar char="•"/>
                      </a:pPr>
                      <a:r>
                        <a:rPr lang="en-CA" sz="1600" b="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Criteria structured to promote high level of in-house R&amp;O.</a:t>
                      </a:r>
                      <a:endParaRPr lang="en-CA" sz="16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606" marR="68606" marT="9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1870BBF0-AEF7-B460-A4C5-A8DB8CF65EFB}"/>
              </a:ext>
            </a:extLst>
          </p:cNvPr>
          <p:cNvSpPr txBox="1"/>
          <p:nvPr/>
        </p:nvSpPr>
        <p:spPr>
          <a:xfrm>
            <a:off x="575386" y="6250532"/>
            <a:ext cx="415213" cy="369332"/>
          </a:xfrm>
          <a:prstGeom prst="rect">
            <a:avLst/>
          </a:prstGeom>
          <a:noFill/>
        </p:spPr>
        <p:txBody>
          <a:bodyPr wrap="square" rtlCol="0">
            <a:spAutoFit/>
          </a:bodyPr>
          <a:lstStyle/>
          <a:p>
            <a:pPr algn="ctr"/>
            <a:r>
              <a:rPr lang="en-CA" dirty="0"/>
              <a:t>13</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3430EFA-421A-FD00-3E62-F9C5ECE7CF4B}"/>
              </a:ext>
            </a:extLst>
          </p:cNvPr>
          <p:cNvSpPr>
            <a:spLocks noGrp="1"/>
          </p:cNvSpPr>
          <p:nvPr>
            <p:ph type="title"/>
          </p:nvPr>
        </p:nvSpPr>
        <p:spPr/>
        <p:txBody>
          <a:bodyPr rtlCol="0">
            <a:normAutofit/>
          </a:bodyPr>
          <a:lstStyle/>
          <a:p>
            <a:pPr defTabSz="1219140" eaLnBrk="1" fontAlgn="auto" hangingPunct="1">
              <a:spcAft>
                <a:spcPts val="0"/>
              </a:spcAft>
              <a:defRPr/>
            </a:pPr>
            <a:r>
              <a:rPr altLang="en-US" sz="2667" dirty="0"/>
              <a:t>SBCA Solution Benefits</a:t>
            </a:r>
          </a:p>
        </p:txBody>
      </p:sp>
      <p:sp>
        <p:nvSpPr>
          <p:cNvPr id="21507" name="Content Placeholder 6">
            <a:extLst>
              <a:ext uri="{FF2B5EF4-FFF2-40B4-BE49-F238E27FC236}">
                <a16:creationId xmlns:a16="http://schemas.microsoft.com/office/drawing/2014/main" id="{66D68DC4-63C6-90F2-C92A-30BEFF0D1A28}"/>
              </a:ext>
            </a:extLst>
          </p:cNvPr>
          <p:cNvSpPr>
            <a:spLocks noGrp="1"/>
          </p:cNvSpPr>
          <p:nvPr>
            <p:ph sz="half" idx="1"/>
          </p:nvPr>
        </p:nvSpPr>
        <p:spPr>
          <a:xfrm>
            <a:off x="575389" y="1364772"/>
            <a:ext cx="11041228" cy="4704521"/>
          </a:xfrm>
        </p:spPr>
        <p:txBody>
          <a:bodyPr>
            <a:noAutofit/>
          </a:bodyPr>
          <a:lstStyle/>
          <a:p>
            <a:pPr marL="243405" indent="-243405" defTabSz="1219140" eaLnBrk="1" fontAlgn="auto" hangingPunct="1">
              <a:lnSpc>
                <a:spcPct val="100000"/>
              </a:lnSpc>
              <a:spcBef>
                <a:spcPts val="1600"/>
              </a:spcBef>
              <a:spcAft>
                <a:spcPts val="0"/>
              </a:spcAft>
              <a:defRPr/>
            </a:pPr>
            <a:r>
              <a:rPr lang="en-CA" altLang="en-US" sz="2000" dirty="0">
                <a:cs typeface="Arial" panose="020B0604020202020204" pitchFamily="34" charset="0"/>
              </a:rPr>
              <a:t>Replaced 2 sole source &amp; 1 competitive contracts with 2 competitive contracts (</a:t>
            </a:r>
            <a:r>
              <a:rPr lang="en-CA" altLang="en-US" sz="2000" b="1" dirty="0">
                <a:cs typeface="Arial" panose="020B0604020202020204" pitchFamily="34" charset="0"/>
              </a:rPr>
              <a:t>↑</a:t>
            </a:r>
            <a:r>
              <a:rPr lang="en-CA" altLang="en-US" sz="2000" b="1" dirty="0" err="1">
                <a:cs typeface="Arial" panose="020B0604020202020204" pitchFamily="34" charset="0"/>
              </a:rPr>
              <a:t>VfM</a:t>
            </a:r>
            <a:r>
              <a:rPr lang="en-CA" altLang="en-US" sz="2000" dirty="0">
                <a:cs typeface="Arial" panose="020B0604020202020204" pitchFamily="34" charset="0"/>
              </a:rPr>
              <a:t>)</a:t>
            </a:r>
          </a:p>
          <a:p>
            <a:pPr marL="548190" lvl="1" indent="-243405" defTabSz="1219140" eaLnBrk="1" fontAlgn="auto" hangingPunct="1">
              <a:lnSpc>
                <a:spcPct val="100000"/>
              </a:lnSpc>
              <a:spcBef>
                <a:spcPts val="1600"/>
              </a:spcBef>
              <a:spcAft>
                <a:spcPts val="0"/>
              </a:spcAft>
              <a:defRPr/>
            </a:pPr>
            <a:r>
              <a:rPr lang="en-CA" altLang="en-US" sz="1800" dirty="0">
                <a:cs typeface="Arial" panose="020B0604020202020204" pitchFamily="34" charset="0"/>
              </a:rPr>
              <a:t>Replacement contracts rates are </a:t>
            </a:r>
            <a:r>
              <a:rPr lang="en-CA" altLang="en-US" sz="1800" b="1" dirty="0">
                <a:cs typeface="Arial" panose="020B0604020202020204" pitchFamily="34" charset="0"/>
              </a:rPr>
              <a:t>~30% lower</a:t>
            </a:r>
            <a:r>
              <a:rPr lang="en-CA" altLang="en-US" sz="1800" dirty="0">
                <a:cs typeface="Arial" panose="020B0604020202020204" pitchFamily="34" charset="0"/>
              </a:rPr>
              <a:t> than previous contract</a:t>
            </a:r>
          </a:p>
          <a:p>
            <a:pPr marL="243405" indent="-243405" defTabSz="1219140" eaLnBrk="1" fontAlgn="auto" hangingPunct="1">
              <a:lnSpc>
                <a:spcPct val="100000"/>
              </a:lnSpc>
              <a:spcBef>
                <a:spcPts val="1600"/>
              </a:spcBef>
              <a:spcAft>
                <a:spcPts val="0"/>
              </a:spcAft>
              <a:defRPr/>
            </a:pPr>
            <a:r>
              <a:rPr lang="en-CA" altLang="en-US" sz="2000" dirty="0">
                <a:cs typeface="Arial" panose="020B0604020202020204" pitchFamily="34" charset="0"/>
              </a:rPr>
              <a:t>Detailed review of requirements (using Logistic Management Planning Tool) led to savings</a:t>
            </a:r>
          </a:p>
          <a:p>
            <a:pPr marL="548190" lvl="1" indent="-243405" defTabSz="1219140" eaLnBrk="1" fontAlgn="auto" hangingPunct="1">
              <a:lnSpc>
                <a:spcPct val="100000"/>
              </a:lnSpc>
              <a:spcBef>
                <a:spcPts val="1600"/>
              </a:spcBef>
              <a:spcAft>
                <a:spcPts val="0"/>
              </a:spcAft>
              <a:defRPr/>
            </a:pPr>
            <a:r>
              <a:rPr lang="en-CA" altLang="en-US" sz="1800" dirty="0">
                <a:cs typeface="Arial" panose="020B0604020202020204" pitchFamily="34" charset="0"/>
              </a:rPr>
              <a:t>The Maximum Repair Costs (MRC) on 14% of the items was reduced resulting in an estimated </a:t>
            </a:r>
            <a:r>
              <a:rPr lang="en-CA" altLang="en-US" sz="1800" b="1" dirty="0">
                <a:cs typeface="Arial" panose="020B0604020202020204" pitchFamily="34" charset="0"/>
              </a:rPr>
              <a:t>reduction of cost of ~ 30% per year</a:t>
            </a:r>
            <a:r>
              <a:rPr lang="en-CA" altLang="en-US" sz="1800" dirty="0">
                <a:cs typeface="Arial" panose="020B0604020202020204" pitchFamily="34" charset="0"/>
              </a:rPr>
              <a:t>.</a:t>
            </a:r>
          </a:p>
          <a:p>
            <a:pPr marL="243405" indent="-243405" defTabSz="1219140" eaLnBrk="1" fontAlgn="auto" hangingPunct="1">
              <a:lnSpc>
                <a:spcPct val="100000"/>
              </a:lnSpc>
              <a:spcBef>
                <a:spcPts val="1600"/>
              </a:spcBef>
              <a:spcAft>
                <a:spcPts val="0"/>
              </a:spcAft>
              <a:defRPr/>
            </a:pPr>
            <a:r>
              <a:rPr lang="en-CA" altLang="en-US" sz="2000" dirty="0" err="1">
                <a:cs typeface="Arial" panose="020B0604020202020204" pitchFamily="34" charset="0"/>
              </a:rPr>
              <a:t>BoP</a:t>
            </a:r>
            <a:r>
              <a:rPr lang="en-CA" altLang="en-US" sz="2000" dirty="0">
                <a:cs typeface="Arial" panose="020B0604020202020204" pitchFamily="34" charset="0"/>
              </a:rPr>
              <a:t> clause: </a:t>
            </a:r>
            <a:r>
              <a:rPr lang="en-CA" altLang="en-US" sz="2000" b="1" dirty="0">
                <a:cs typeface="Arial" panose="020B0604020202020204" pitchFamily="34" charset="0"/>
              </a:rPr>
              <a:t>sub rates &lt; prime rates</a:t>
            </a:r>
            <a:r>
              <a:rPr lang="en-CA" altLang="en-US" sz="2000" dirty="0">
                <a:cs typeface="Arial" panose="020B0604020202020204" pitchFamily="34" charset="0"/>
              </a:rPr>
              <a:t> to inject control/predictability over costs and ensure bids are indicative of future costs.</a:t>
            </a:r>
          </a:p>
          <a:p>
            <a:pPr marL="243405" indent="-243405" defTabSz="1219140" eaLnBrk="1" fontAlgn="auto" hangingPunct="1">
              <a:lnSpc>
                <a:spcPct val="100000"/>
              </a:lnSpc>
              <a:spcBef>
                <a:spcPts val="1600"/>
              </a:spcBef>
              <a:spcAft>
                <a:spcPts val="0"/>
              </a:spcAft>
              <a:defRPr/>
            </a:pPr>
            <a:r>
              <a:rPr lang="en-CA" altLang="en-US" sz="2000" dirty="0">
                <a:cs typeface="Arial" panose="020B0604020202020204" pitchFamily="34" charset="0"/>
              </a:rPr>
              <a:t>Detailed reporting through CDRLs &amp; DIDs</a:t>
            </a:r>
          </a:p>
          <a:p>
            <a:pPr marL="548190" lvl="1" indent="-243405" defTabSz="1219140" eaLnBrk="1" fontAlgn="auto" hangingPunct="1">
              <a:lnSpc>
                <a:spcPct val="100000"/>
              </a:lnSpc>
              <a:spcBef>
                <a:spcPts val="1600"/>
              </a:spcBef>
              <a:spcAft>
                <a:spcPts val="0"/>
              </a:spcAft>
              <a:defRPr/>
            </a:pPr>
            <a:r>
              <a:rPr lang="en-CA" altLang="en-US" sz="1800" dirty="0">
                <a:cs typeface="Arial" panose="020B0604020202020204" pitchFamily="34" charset="0"/>
              </a:rPr>
              <a:t>Monthly Summary Report (MAT-001) provided with the invoice.</a:t>
            </a:r>
          </a:p>
          <a:p>
            <a:pPr marL="548190" lvl="1" indent="-243405" defTabSz="1219140" eaLnBrk="1" fontAlgn="auto" hangingPunct="1">
              <a:lnSpc>
                <a:spcPct val="100000"/>
              </a:lnSpc>
              <a:spcBef>
                <a:spcPts val="1600"/>
              </a:spcBef>
              <a:spcAft>
                <a:spcPts val="0"/>
              </a:spcAft>
              <a:defRPr/>
            </a:pPr>
            <a:r>
              <a:rPr lang="en-CA" altLang="en-US" sz="1800" dirty="0">
                <a:cs typeface="Arial" panose="020B0604020202020204" pitchFamily="34" charset="0"/>
              </a:rPr>
              <a:t>Detailed reporting (MAT-002) provided at completion of each repair with the monthly invoice.</a:t>
            </a:r>
          </a:p>
          <a:p>
            <a:pPr marL="457178" indent="-342882" defTabSz="1219140" eaLnBrk="1" fontAlgn="auto" hangingPunct="1">
              <a:spcBef>
                <a:spcPts val="1333"/>
              </a:spcBef>
              <a:spcAft>
                <a:spcPts val="0"/>
              </a:spcAft>
              <a:defRPr/>
            </a:pPr>
            <a:endParaRPr lang="en-CA" altLang="en-US" sz="2133" dirty="0">
              <a:cs typeface="Arial" panose="020B0604020202020204" pitchFamily="34" charset="0"/>
            </a:endParaRPr>
          </a:p>
          <a:p>
            <a:pPr marL="457178" indent="-342882" defTabSz="1219140" eaLnBrk="1" fontAlgn="auto" hangingPunct="1">
              <a:spcBef>
                <a:spcPts val="1333"/>
              </a:spcBef>
              <a:spcAft>
                <a:spcPts val="0"/>
              </a:spcAft>
              <a:defRPr/>
            </a:pPr>
            <a:endParaRPr lang="en-CA" altLang="en-US" sz="2133" dirty="0">
              <a:cs typeface="Arial" panose="020B0604020202020204" pitchFamily="34" charset="0"/>
            </a:endParaRPr>
          </a:p>
          <a:p>
            <a:pPr marL="457178" indent="-342882" defTabSz="1219140" eaLnBrk="1" fontAlgn="auto" hangingPunct="1">
              <a:spcBef>
                <a:spcPts val="1333"/>
              </a:spcBef>
              <a:spcAft>
                <a:spcPts val="0"/>
              </a:spcAft>
              <a:defRPr/>
            </a:pPr>
            <a:endParaRPr lang="en-CA" altLang="en-US" sz="2133" dirty="0">
              <a:cs typeface="Arial" panose="020B0604020202020204" pitchFamily="34" charset="0"/>
            </a:endParaRPr>
          </a:p>
          <a:p>
            <a:pPr marL="400031" indent="-285737" defTabSz="1219140" eaLnBrk="1" fontAlgn="auto" hangingPunct="1">
              <a:spcBef>
                <a:spcPts val="1333"/>
              </a:spcBef>
              <a:spcAft>
                <a:spcPts val="0"/>
              </a:spcAft>
              <a:defRPr/>
            </a:pPr>
            <a:endParaRPr lang="en-CA" altLang="en-US" sz="2133" dirty="0">
              <a:cs typeface="Arial" panose="020B0604020202020204" pitchFamily="34" charset="0"/>
            </a:endParaRPr>
          </a:p>
        </p:txBody>
      </p:sp>
      <p:sp>
        <p:nvSpPr>
          <p:cNvPr id="3" name="TextBox 2">
            <a:extLst>
              <a:ext uri="{FF2B5EF4-FFF2-40B4-BE49-F238E27FC236}">
                <a16:creationId xmlns:a16="http://schemas.microsoft.com/office/drawing/2014/main" id="{034384F3-7BC0-81F8-5DB4-6A1969A56A61}"/>
              </a:ext>
            </a:extLst>
          </p:cNvPr>
          <p:cNvSpPr txBox="1"/>
          <p:nvPr/>
        </p:nvSpPr>
        <p:spPr>
          <a:xfrm>
            <a:off x="575386" y="6250532"/>
            <a:ext cx="415213" cy="369332"/>
          </a:xfrm>
          <a:prstGeom prst="rect">
            <a:avLst/>
          </a:prstGeom>
          <a:noFill/>
        </p:spPr>
        <p:txBody>
          <a:bodyPr wrap="square" rtlCol="0">
            <a:spAutoFit/>
          </a:bodyPr>
          <a:lstStyle/>
          <a:p>
            <a:pPr algn="ctr"/>
            <a:r>
              <a:rPr lang="en-CA" dirty="0"/>
              <a:t>14</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94EFA0D-A865-588C-9C1F-84340179D5BD}"/>
              </a:ext>
            </a:extLst>
          </p:cNvPr>
          <p:cNvSpPr>
            <a:spLocks noGrp="1"/>
          </p:cNvSpPr>
          <p:nvPr>
            <p:ph type="title"/>
          </p:nvPr>
        </p:nvSpPr>
        <p:spPr>
          <a:xfrm>
            <a:off x="574675" y="788988"/>
            <a:ext cx="11042650" cy="576262"/>
          </a:xfrm>
        </p:spPr>
        <p:txBody>
          <a:bodyPr rtlCol="0">
            <a:normAutofit/>
          </a:bodyPr>
          <a:lstStyle/>
          <a:p>
            <a:pPr defTabSz="1219140" eaLnBrk="1" fontAlgn="auto" hangingPunct="1">
              <a:spcAft>
                <a:spcPts val="0"/>
              </a:spcAft>
              <a:defRPr/>
            </a:pPr>
            <a:r>
              <a:rPr altLang="en-US" sz="2670" dirty="0"/>
              <a:t>Evolutionary Improvements</a:t>
            </a:r>
          </a:p>
        </p:txBody>
      </p:sp>
      <p:sp>
        <p:nvSpPr>
          <p:cNvPr id="20587" name="TextBox 8">
            <a:extLst>
              <a:ext uri="{FF2B5EF4-FFF2-40B4-BE49-F238E27FC236}">
                <a16:creationId xmlns:a16="http://schemas.microsoft.com/office/drawing/2014/main" id="{979DF0D4-0020-5345-9ED0-4CB6F5EC36CB}"/>
              </a:ext>
            </a:extLst>
          </p:cNvPr>
          <p:cNvSpPr txBox="1">
            <a:spLocks noChangeArrowheads="1"/>
          </p:cNvSpPr>
          <p:nvPr/>
        </p:nvSpPr>
        <p:spPr bwMode="auto">
          <a:xfrm>
            <a:off x="2540000" y="1368425"/>
            <a:ext cx="7112000"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1400" b="1" i="0" u="sng"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Post Phase 1 Analysis based on old contracts</a:t>
            </a:r>
          </a:p>
        </p:txBody>
      </p:sp>
      <p:sp>
        <p:nvSpPr>
          <p:cNvPr id="20588" name="TextBox 9">
            <a:extLst>
              <a:ext uri="{FF2B5EF4-FFF2-40B4-BE49-F238E27FC236}">
                <a16:creationId xmlns:a16="http://schemas.microsoft.com/office/drawing/2014/main" id="{99B63064-5AE4-B8C9-AFA0-9722CB7DCD31}"/>
              </a:ext>
            </a:extLst>
          </p:cNvPr>
          <p:cNvSpPr txBox="1">
            <a:spLocks noChangeArrowheads="1"/>
          </p:cNvSpPr>
          <p:nvPr/>
        </p:nvSpPr>
        <p:spPr bwMode="auto">
          <a:xfrm>
            <a:off x="2540000" y="3810000"/>
            <a:ext cx="7112000"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1400" b="1" i="0" u="sng"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Post Phase 2b Analysis based on resulting RFP </a:t>
            </a:r>
          </a:p>
        </p:txBody>
      </p:sp>
      <p:graphicFrame>
        <p:nvGraphicFramePr>
          <p:cNvPr id="5" name="Table 4">
            <a:extLst>
              <a:ext uri="{FF2B5EF4-FFF2-40B4-BE49-F238E27FC236}">
                <a16:creationId xmlns:a16="http://schemas.microsoft.com/office/drawing/2014/main" id="{965387A0-08DB-C196-DFCA-9C3F66CA3362}"/>
              </a:ext>
            </a:extLst>
          </p:cNvPr>
          <p:cNvGraphicFramePr>
            <a:graphicFrameLocks noGrp="1"/>
          </p:cNvGraphicFramePr>
          <p:nvPr/>
        </p:nvGraphicFramePr>
        <p:xfrm>
          <a:off x="2540000" y="1660525"/>
          <a:ext cx="7111999" cy="1920879"/>
        </p:xfrm>
        <a:graphic>
          <a:graphicData uri="http://schemas.openxmlformats.org/drawingml/2006/table">
            <a:tbl>
              <a:tblPr firstRow="1" firstCol="1" bandRow="1"/>
              <a:tblGrid>
                <a:gridCol w="2333152">
                  <a:extLst>
                    <a:ext uri="{9D8B030D-6E8A-4147-A177-3AD203B41FA5}">
                      <a16:colId xmlns:a16="http://schemas.microsoft.com/office/drawing/2014/main" val="20000"/>
                    </a:ext>
                  </a:extLst>
                </a:gridCol>
                <a:gridCol w="2238760">
                  <a:extLst>
                    <a:ext uri="{9D8B030D-6E8A-4147-A177-3AD203B41FA5}">
                      <a16:colId xmlns:a16="http://schemas.microsoft.com/office/drawing/2014/main" val="20001"/>
                    </a:ext>
                  </a:extLst>
                </a:gridCol>
                <a:gridCol w="2540087">
                  <a:extLst>
                    <a:ext uri="{9D8B030D-6E8A-4147-A177-3AD203B41FA5}">
                      <a16:colId xmlns:a16="http://schemas.microsoft.com/office/drawing/2014/main" val="20002"/>
                    </a:ext>
                  </a:extLst>
                </a:gridCol>
              </a:tblGrid>
              <a:tr h="213431">
                <a:tc>
                  <a:txBody>
                    <a:bodyPr/>
                    <a:lstStyle/>
                    <a:p>
                      <a:pPr algn="ctr"/>
                      <a:r>
                        <a:rPr lang="en-C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C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VALUE FOR MONEY</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C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FLEXIBILITY</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13431">
                <a:tc>
                  <a:txBody>
                    <a:bodyPr/>
                    <a:lstStyle/>
                    <a:p>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P1 </a:t>
                      </a:r>
                      <a:r>
                        <a:rPr lang="en-US" sz="140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 Availability</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V1 </a:t>
                      </a:r>
                      <a:r>
                        <a:rPr lang="en-US" sz="140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 Smart Buyer</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F1 </a:t>
                      </a:r>
                      <a:r>
                        <a:rPr lang="en-US" sz="140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 Scalability</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13431">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P2 </a:t>
                      </a:r>
                      <a:r>
                        <a:rPr lang="en-US" sz="14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Reliability</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V2 </a:t>
                      </a:r>
                      <a:r>
                        <a:rPr lang="en-CA" sz="14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Balanced Risk</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F2 </a:t>
                      </a:r>
                      <a:r>
                        <a:rPr lang="en-US" sz="14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Plan B</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13431">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P3 </a:t>
                      </a:r>
                      <a:r>
                        <a:rPr lang="en-CA" sz="14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Suitability</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V3 </a:t>
                      </a:r>
                      <a:r>
                        <a:rPr lang="en-US" sz="14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Efficiency</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F3 </a:t>
                      </a:r>
                      <a:r>
                        <a:rPr lang="en-US" sz="140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 Evolution</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13431">
                <a:tc>
                  <a:txBody>
                    <a:bodyPr/>
                    <a:lstStyle/>
                    <a:p>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P4 </a:t>
                      </a:r>
                      <a:r>
                        <a:rPr lang="en-CA" sz="14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 Safety</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V4 </a:t>
                      </a:r>
                      <a:r>
                        <a:rPr lang="en-US" sz="14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Incentives</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CA" sz="1400">
                          <a:effectLst/>
                          <a:latin typeface="Arial" panose="020B0604020202020204" pitchFamily="34" charset="0"/>
                          <a:ea typeface="Calibri" panose="020F0502020204030204" pitchFamily="34" charset="0"/>
                          <a:cs typeface="Arial" panose="020B0604020202020204" pitchFamily="34" charset="0"/>
                        </a:rPr>
                        <a:t> </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213431">
                <a:tc>
                  <a:txBody>
                    <a:bodyPr/>
                    <a:lstStyle/>
                    <a:p>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P5 </a:t>
                      </a:r>
                      <a:r>
                        <a:rPr lang="en-CA" sz="14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 Deployability</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V5 </a:t>
                      </a:r>
                      <a:r>
                        <a:rPr lang="en-US" sz="14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Continuity</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400" dirty="0">
                          <a:effectLst/>
                          <a:latin typeface="Arial" panose="020B0604020202020204" pitchFamily="34" charset="0"/>
                          <a:ea typeface="Calibri" panose="020F0502020204030204" pitchFamily="34" charset="0"/>
                          <a:cs typeface="Arial" panose="020B0604020202020204" pitchFamily="34" charset="0"/>
                        </a:rPr>
                        <a:t> </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213431">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P6 </a:t>
                      </a:r>
                      <a:r>
                        <a:rPr lang="en-CA" sz="14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Effectiveness</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V6 </a:t>
                      </a:r>
                      <a:r>
                        <a:rPr lang="en-CA" sz="14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Should Cost</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CA" sz="1400" dirty="0">
                          <a:effectLst/>
                          <a:latin typeface="Arial" panose="020B0604020202020204" pitchFamily="34" charset="0"/>
                          <a:ea typeface="Calibri" panose="020F0502020204030204" pitchFamily="34" charset="0"/>
                          <a:cs typeface="Arial" panose="020B0604020202020204" pitchFamily="34" charset="0"/>
                        </a:rPr>
                        <a:t> </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213431">
                <a:tc>
                  <a:txBody>
                    <a:bodyPr/>
                    <a:lstStyle/>
                    <a:p>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P7 </a:t>
                      </a:r>
                      <a:r>
                        <a:rPr lang="en-CA" sz="14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 National Security</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400" dirty="0">
                          <a:solidFill>
                            <a:srgbClr val="A6A6A6"/>
                          </a:solidFill>
                          <a:effectLst/>
                          <a:latin typeface="Arial" panose="020B0604020202020204" pitchFamily="34" charset="0"/>
                          <a:ea typeface="Calibri" panose="020F0502020204030204" pitchFamily="34" charset="0"/>
                          <a:cs typeface="Arial" panose="020B0604020202020204" pitchFamily="34" charset="0"/>
                        </a:rPr>
                        <a:t> </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CA" sz="1400">
                          <a:effectLst/>
                          <a:latin typeface="Arial" panose="020B0604020202020204" pitchFamily="34" charset="0"/>
                          <a:ea typeface="Calibri" panose="020F0502020204030204" pitchFamily="34" charset="0"/>
                          <a:cs typeface="Arial" panose="020B0604020202020204" pitchFamily="34" charset="0"/>
                        </a:rPr>
                        <a:t> </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213431">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P8 </a:t>
                      </a:r>
                      <a:r>
                        <a:rPr lang="en-CA" sz="14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ILS Services</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CA" sz="1400">
                          <a:solidFill>
                            <a:srgbClr val="A6A6A6"/>
                          </a:solidFill>
                          <a:effectLst/>
                          <a:latin typeface="Arial" panose="020B0604020202020204" pitchFamily="34" charset="0"/>
                          <a:ea typeface="Calibri" panose="020F0502020204030204" pitchFamily="34" charset="0"/>
                          <a:cs typeface="Arial" panose="020B0604020202020204" pitchFamily="34" charset="0"/>
                        </a:rPr>
                        <a:t> </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CA" sz="1400" dirty="0">
                          <a:effectLst/>
                          <a:latin typeface="Arial" panose="020B0604020202020204" pitchFamily="34" charset="0"/>
                          <a:ea typeface="Calibri" panose="020F0502020204030204" pitchFamily="34" charset="0"/>
                          <a:cs typeface="Arial" panose="020B0604020202020204" pitchFamily="34" charset="0"/>
                        </a:rPr>
                        <a:t> </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bl>
          </a:graphicData>
        </a:graphic>
      </p:graphicFrame>
      <p:sp>
        <p:nvSpPr>
          <p:cNvPr id="2" name="Arrow: Down 1">
            <a:extLst>
              <a:ext uri="{FF2B5EF4-FFF2-40B4-BE49-F238E27FC236}">
                <a16:creationId xmlns:a16="http://schemas.microsoft.com/office/drawing/2014/main" id="{E6983F0A-179E-8041-A3DE-4A5D266C7F99}"/>
              </a:ext>
            </a:extLst>
          </p:cNvPr>
          <p:cNvSpPr/>
          <p:nvPr/>
        </p:nvSpPr>
        <p:spPr>
          <a:xfrm>
            <a:off x="5727700" y="3352800"/>
            <a:ext cx="736600" cy="5254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6" name="Table 5">
            <a:extLst>
              <a:ext uri="{FF2B5EF4-FFF2-40B4-BE49-F238E27FC236}">
                <a16:creationId xmlns:a16="http://schemas.microsoft.com/office/drawing/2014/main" id="{24943A89-9799-7021-2FA2-A04FFF593A50}"/>
              </a:ext>
            </a:extLst>
          </p:cNvPr>
          <p:cNvGraphicFramePr>
            <a:graphicFrameLocks noGrp="1"/>
          </p:cNvGraphicFramePr>
          <p:nvPr/>
        </p:nvGraphicFramePr>
        <p:xfrm>
          <a:off x="2540000" y="4114800"/>
          <a:ext cx="7112000" cy="1928812"/>
        </p:xfrm>
        <a:graphic>
          <a:graphicData uri="http://schemas.openxmlformats.org/drawingml/2006/table">
            <a:tbl>
              <a:tblPr firstRow="1" firstCol="1" bandRow="1"/>
              <a:tblGrid>
                <a:gridCol w="2335852">
                  <a:extLst>
                    <a:ext uri="{9D8B030D-6E8A-4147-A177-3AD203B41FA5}">
                      <a16:colId xmlns:a16="http://schemas.microsoft.com/office/drawing/2014/main" val="20000"/>
                    </a:ext>
                  </a:extLst>
                </a:gridCol>
                <a:gridCol w="2235644">
                  <a:extLst>
                    <a:ext uri="{9D8B030D-6E8A-4147-A177-3AD203B41FA5}">
                      <a16:colId xmlns:a16="http://schemas.microsoft.com/office/drawing/2014/main" val="20001"/>
                    </a:ext>
                  </a:extLst>
                </a:gridCol>
                <a:gridCol w="2540504">
                  <a:extLst>
                    <a:ext uri="{9D8B030D-6E8A-4147-A177-3AD203B41FA5}">
                      <a16:colId xmlns:a16="http://schemas.microsoft.com/office/drawing/2014/main" val="20002"/>
                    </a:ext>
                  </a:extLst>
                </a:gridCol>
              </a:tblGrid>
              <a:tr h="213422">
                <a:tc>
                  <a:txBody>
                    <a:bodyPr/>
                    <a:lstStyle/>
                    <a:p>
                      <a:pPr algn="ctr"/>
                      <a:r>
                        <a:rPr lang="en-C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C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VALUE FOR MONEY</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C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FLEXIBILITY</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13422">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P1 </a:t>
                      </a:r>
                      <a:r>
                        <a:rPr lang="en-US" sz="14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Availability</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V1 </a:t>
                      </a:r>
                      <a:r>
                        <a:rPr lang="en-US" sz="14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Smart Buyer</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F1 </a:t>
                      </a:r>
                      <a:r>
                        <a:rPr lang="en-US" sz="14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Scalability</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13422">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P2 </a:t>
                      </a:r>
                      <a:r>
                        <a:rPr lang="en-US" sz="14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Reliability</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V2 </a:t>
                      </a:r>
                      <a:r>
                        <a:rPr lang="en-CA" sz="14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Balanced Risk</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F2 </a:t>
                      </a:r>
                      <a:r>
                        <a:rPr lang="en-US" sz="14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Plan B</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213422">
                <a:tc>
                  <a:txBody>
                    <a:bodyPr/>
                    <a:lstStyle/>
                    <a:p>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P3 </a:t>
                      </a:r>
                      <a:r>
                        <a:rPr lang="en-CA" sz="14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 Suitability</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V3 </a:t>
                      </a:r>
                      <a:r>
                        <a:rPr lang="en-US" sz="14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Efficiency</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F3 </a:t>
                      </a:r>
                      <a:r>
                        <a:rPr lang="en-US" sz="140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 Evolution</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21436">
                <a:tc>
                  <a:txBody>
                    <a:bodyPr/>
                    <a:lstStyle/>
                    <a:p>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P4 </a:t>
                      </a:r>
                      <a:r>
                        <a:rPr lang="en-CA" sz="14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 Safety</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V4 </a:t>
                      </a:r>
                      <a:r>
                        <a:rPr lang="en-US" sz="140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 Incentives</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400" dirty="0">
                          <a:effectLst/>
                          <a:latin typeface="Arial" panose="020B0604020202020204" pitchFamily="34" charset="0"/>
                          <a:ea typeface="Calibri" panose="020F0502020204030204" pitchFamily="34" charset="0"/>
                          <a:cs typeface="Arial" panose="020B0604020202020204" pitchFamily="34" charset="0"/>
                        </a:rPr>
                        <a:t> </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213422">
                <a:tc>
                  <a:txBody>
                    <a:bodyPr/>
                    <a:lstStyle/>
                    <a:p>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P5 </a:t>
                      </a:r>
                      <a:r>
                        <a:rPr lang="en-CA" sz="14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 Deployability</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V5 </a:t>
                      </a:r>
                      <a:r>
                        <a:rPr lang="en-US" sz="14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Continuity</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400">
                          <a:effectLst/>
                          <a:latin typeface="Arial" panose="020B0604020202020204" pitchFamily="34" charset="0"/>
                          <a:ea typeface="Calibri" panose="020F0502020204030204" pitchFamily="34" charset="0"/>
                          <a:cs typeface="Arial" panose="020B0604020202020204" pitchFamily="34" charset="0"/>
                        </a:rPr>
                        <a:t> </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213422">
                <a:tc>
                  <a:txBody>
                    <a:bodyPr/>
                    <a:lstStyle/>
                    <a:p>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P6 </a:t>
                      </a:r>
                      <a:r>
                        <a:rPr lang="en-CA" sz="14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 Effectiveness</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V6 </a:t>
                      </a:r>
                      <a:r>
                        <a:rPr lang="en-CA" sz="14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Should Cost</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400">
                          <a:effectLst/>
                          <a:latin typeface="Arial" panose="020B0604020202020204" pitchFamily="34" charset="0"/>
                          <a:ea typeface="Calibri" panose="020F0502020204030204" pitchFamily="34" charset="0"/>
                          <a:cs typeface="Arial" panose="020B0604020202020204" pitchFamily="34" charset="0"/>
                        </a:rPr>
                        <a:t> </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213422">
                <a:tc>
                  <a:txBody>
                    <a:bodyPr/>
                    <a:lstStyle/>
                    <a:p>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P7 </a:t>
                      </a:r>
                      <a:r>
                        <a:rPr lang="en-CA" sz="14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a:solidFill>
                            <a:srgbClr val="000000"/>
                          </a:solidFill>
                          <a:effectLst/>
                          <a:latin typeface="Arial" panose="020B0604020202020204" pitchFamily="34" charset="0"/>
                          <a:ea typeface="Calibri" panose="020F0502020204030204" pitchFamily="34" charset="0"/>
                          <a:cs typeface="Arial" panose="020B0604020202020204" pitchFamily="34" charset="0"/>
                        </a:rPr>
                        <a:t> National Security</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400">
                          <a:solidFill>
                            <a:srgbClr val="A6A6A6"/>
                          </a:solidFill>
                          <a:effectLst/>
                          <a:latin typeface="Arial" panose="020B0604020202020204" pitchFamily="34" charset="0"/>
                          <a:ea typeface="Calibri" panose="020F0502020204030204" pitchFamily="34" charset="0"/>
                          <a:cs typeface="Arial" panose="020B0604020202020204" pitchFamily="34" charset="0"/>
                        </a:rPr>
                        <a:t> </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CA" sz="1400">
                          <a:effectLst/>
                          <a:latin typeface="Arial" panose="020B0604020202020204" pitchFamily="34" charset="0"/>
                          <a:ea typeface="Calibri" panose="020F0502020204030204" pitchFamily="34" charset="0"/>
                          <a:cs typeface="Arial" panose="020B0604020202020204" pitchFamily="34" charset="0"/>
                        </a:rPr>
                        <a:t> </a:t>
                      </a:r>
                      <a:endParaRPr lang="en-CA" sz="140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213422">
                <a:tc>
                  <a:txBody>
                    <a:bodyPr/>
                    <a:lstStyle/>
                    <a:p>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P8 </a:t>
                      </a:r>
                      <a:r>
                        <a:rPr lang="en-CA" sz="14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ILS Services</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400" dirty="0">
                          <a:solidFill>
                            <a:srgbClr val="A6A6A6"/>
                          </a:solidFill>
                          <a:effectLst/>
                          <a:latin typeface="Arial" panose="020B0604020202020204" pitchFamily="34" charset="0"/>
                          <a:ea typeface="Calibri" panose="020F0502020204030204" pitchFamily="34" charset="0"/>
                          <a:cs typeface="Arial" panose="020B0604020202020204" pitchFamily="34" charset="0"/>
                        </a:rPr>
                        <a:t> </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CA" sz="1400" dirty="0">
                          <a:effectLst/>
                          <a:latin typeface="Arial" panose="020B0604020202020204" pitchFamily="34" charset="0"/>
                          <a:ea typeface="Calibri" panose="020F0502020204030204" pitchFamily="34" charset="0"/>
                          <a:cs typeface="Arial" panose="020B0604020202020204" pitchFamily="34" charset="0"/>
                        </a:rPr>
                        <a:t> </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91462" marR="91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bl>
          </a:graphicData>
        </a:graphic>
      </p:graphicFrame>
      <p:sp>
        <p:nvSpPr>
          <p:cNvPr id="4" name="TextBox 3">
            <a:extLst>
              <a:ext uri="{FF2B5EF4-FFF2-40B4-BE49-F238E27FC236}">
                <a16:creationId xmlns:a16="http://schemas.microsoft.com/office/drawing/2014/main" id="{B89A82EA-8D63-138B-4A47-3FC6B9039353}"/>
              </a:ext>
            </a:extLst>
          </p:cNvPr>
          <p:cNvSpPr txBox="1"/>
          <p:nvPr/>
        </p:nvSpPr>
        <p:spPr>
          <a:xfrm>
            <a:off x="575386" y="6250532"/>
            <a:ext cx="415213" cy="369332"/>
          </a:xfrm>
          <a:prstGeom prst="rect">
            <a:avLst/>
          </a:prstGeom>
          <a:noFill/>
        </p:spPr>
        <p:txBody>
          <a:bodyPr wrap="square" rtlCol="0">
            <a:spAutoFit/>
          </a:bodyPr>
          <a:lstStyle/>
          <a:p>
            <a:pPr algn="ctr"/>
            <a:r>
              <a:rPr lang="en-CA" dirty="0"/>
              <a:t>15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EFE519F-842A-D120-AE87-77861342BDBA}"/>
              </a:ext>
            </a:extLst>
          </p:cNvPr>
          <p:cNvSpPr>
            <a:spLocks noGrp="1"/>
          </p:cNvSpPr>
          <p:nvPr>
            <p:ph type="title"/>
          </p:nvPr>
        </p:nvSpPr>
        <p:spPr/>
        <p:txBody>
          <a:bodyPr rtlCol="0">
            <a:normAutofit/>
          </a:bodyPr>
          <a:lstStyle/>
          <a:p>
            <a:pPr defTabSz="1219140" eaLnBrk="1" fontAlgn="auto" hangingPunct="1">
              <a:spcAft>
                <a:spcPts val="0"/>
              </a:spcAft>
              <a:defRPr/>
            </a:pPr>
            <a:r>
              <a:rPr altLang="en-US" sz="2670" dirty="0"/>
              <a:t>Reality Post RFP Release</a:t>
            </a:r>
          </a:p>
        </p:txBody>
      </p:sp>
      <p:sp>
        <p:nvSpPr>
          <p:cNvPr id="7" name="Content Placeholder 6">
            <a:extLst>
              <a:ext uri="{FF2B5EF4-FFF2-40B4-BE49-F238E27FC236}">
                <a16:creationId xmlns:a16="http://schemas.microsoft.com/office/drawing/2014/main" id="{56C5F26C-5684-60D0-4FD7-B38B8E136A97}"/>
              </a:ext>
            </a:extLst>
          </p:cNvPr>
          <p:cNvSpPr>
            <a:spLocks noGrp="1"/>
          </p:cNvSpPr>
          <p:nvPr>
            <p:ph sz="half" idx="1"/>
          </p:nvPr>
        </p:nvSpPr>
        <p:spPr>
          <a:xfrm>
            <a:off x="575388" y="1600200"/>
            <a:ext cx="11041227" cy="4373086"/>
          </a:xfrm>
        </p:spPr>
        <p:txBody>
          <a:bodyPr>
            <a:normAutofit/>
          </a:bodyPr>
          <a:lstStyle/>
          <a:p>
            <a:pPr marL="354013" indent="-354013" defTabSz="1219140" eaLnBrk="1" fontAlgn="auto" hangingPunct="1">
              <a:spcBef>
                <a:spcPts val="1333"/>
              </a:spcBef>
              <a:spcAft>
                <a:spcPts val="0"/>
              </a:spcAft>
              <a:defRPr/>
            </a:pPr>
            <a:r>
              <a:rPr lang="en-CA" sz="1800" b="1" dirty="0">
                <a:cs typeface="Arial" panose="020B0604020202020204" pitchFamily="34" charset="0"/>
              </a:rPr>
              <a:t>Bid Responses</a:t>
            </a:r>
          </a:p>
          <a:p>
            <a:pPr marL="658799" lvl="1" indent="-354013" defTabSz="1219140" eaLnBrk="1" fontAlgn="auto" hangingPunct="1">
              <a:spcBef>
                <a:spcPts val="667"/>
              </a:spcBef>
              <a:spcAft>
                <a:spcPts val="0"/>
              </a:spcAft>
              <a:defRPr/>
            </a:pPr>
            <a:r>
              <a:rPr lang="en-CA" sz="1700" dirty="0">
                <a:cs typeface="Arial" panose="020B0604020202020204" pitchFamily="34" charset="0"/>
              </a:rPr>
              <a:t>3 bidders on each Contracted Services Grouping (Simple and Complex).</a:t>
            </a:r>
          </a:p>
          <a:p>
            <a:pPr marL="658799" lvl="1" indent="-354013" defTabSz="1219140" eaLnBrk="1" fontAlgn="auto" hangingPunct="1">
              <a:spcBef>
                <a:spcPts val="667"/>
              </a:spcBef>
              <a:spcAft>
                <a:spcPts val="0"/>
              </a:spcAft>
              <a:defRPr/>
            </a:pPr>
            <a:r>
              <a:rPr lang="en-CA" sz="1700" dirty="0">
                <a:cs typeface="Arial" panose="020B0604020202020204" pitchFamily="34" charset="0"/>
              </a:rPr>
              <a:t>All Bidders met Mandatory Criteria (both groupings)</a:t>
            </a:r>
          </a:p>
          <a:p>
            <a:pPr marL="658799" lvl="1" indent="-354013" defTabSz="1219140" eaLnBrk="1" fontAlgn="auto" hangingPunct="1">
              <a:spcBef>
                <a:spcPts val="667"/>
              </a:spcBef>
              <a:spcAft>
                <a:spcPts val="0"/>
              </a:spcAft>
              <a:defRPr/>
            </a:pPr>
            <a:r>
              <a:rPr lang="en-CA" sz="1700">
                <a:cs typeface="Arial" panose="020B0604020202020204" pitchFamily="34" charset="0"/>
              </a:rPr>
              <a:t>2 Bidders met Rated, Simple; 1 Bidder met Rated, Complex</a:t>
            </a:r>
          </a:p>
          <a:p>
            <a:pPr marL="658799" lvl="1" indent="-354013" defTabSz="1219140" eaLnBrk="1" fontAlgn="auto" hangingPunct="1">
              <a:spcBef>
                <a:spcPts val="667"/>
              </a:spcBef>
              <a:spcAft>
                <a:spcPts val="0"/>
              </a:spcAft>
              <a:defRPr/>
            </a:pPr>
            <a:r>
              <a:rPr lang="en-CA" sz="1700">
                <a:cs typeface="Arial" panose="020B0604020202020204" pitchFamily="34" charset="0"/>
              </a:rPr>
              <a:t>One </a:t>
            </a:r>
            <a:r>
              <a:rPr lang="en-CA" sz="1700" dirty="0">
                <a:cs typeface="Arial" panose="020B0604020202020204" pitchFamily="34" charset="0"/>
              </a:rPr>
              <a:t>of the incumbents won both contracts.</a:t>
            </a:r>
            <a:endParaRPr lang="en-CA" sz="2000" b="1" dirty="0">
              <a:cs typeface="Arial" panose="020B0604020202020204" pitchFamily="34" charset="0"/>
            </a:endParaRPr>
          </a:p>
          <a:p>
            <a:pPr marL="354013" indent="-354013" defTabSz="1219140" eaLnBrk="1" fontAlgn="auto" hangingPunct="1">
              <a:spcBef>
                <a:spcPts val="1333"/>
              </a:spcBef>
              <a:spcAft>
                <a:spcPts val="0"/>
              </a:spcAft>
              <a:defRPr/>
            </a:pPr>
            <a:r>
              <a:rPr lang="en-CA" sz="1800" b="1" dirty="0">
                <a:cs typeface="Arial" panose="020B0604020202020204" pitchFamily="34" charset="0"/>
              </a:rPr>
              <a:t>IP Rights</a:t>
            </a:r>
          </a:p>
          <a:p>
            <a:pPr marL="658799" lvl="1" indent="-354013" defTabSz="1219140" eaLnBrk="1" fontAlgn="auto" hangingPunct="1">
              <a:spcBef>
                <a:spcPts val="667"/>
              </a:spcBef>
              <a:spcAft>
                <a:spcPts val="0"/>
              </a:spcAft>
              <a:defRPr/>
            </a:pPr>
            <a:r>
              <a:rPr lang="en-CA" sz="1600" dirty="0">
                <a:cs typeface="Arial" panose="020B0604020202020204" pitchFamily="34" charset="0"/>
              </a:rPr>
              <a:t>There were no IP issues at contract award and to date.</a:t>
            </a:r>
          </a:p>
          <a:p>
            <a:pPr marL="658799" lvl="1" indent="-354013" defTabSz="1219140" eaLnBrk="1" fontAlgn="auto" hangingPunct="1">
              <a:spcBef>
                <a:spcPts val="667"/>
              </a:spcBef>
              <a:spcAft>
                <a:spcPts val="0"/>
              </a:spcAft>
              <a:defRPr/>
            </a:pPr>
            <a:r>
              <a:rPr lang="en-CA" sz="1600" dirty="0">
                <a:cs typeface="Arial" panose="020B0604020202020204" pitchFamily="34" charset="0"/>
              </a:rPr>
              <a:t>There is subcontracting on about </a:t>
            </a:r>
            <a:r>
              <a:rPr lang="en-CA" sz="1600" b="1" dirty="0">
                <a:cs typeface="Arial" panose="020B0604020202020204" pitchFamily="34" charset="0"/>
              </a:rPr>
              <a:t>12% </a:t>
            </a:r>
            <a:r>
              <a:rPr lang="en-CA" sz="1600" dirty="0">
                <a:cs typeface="Arial" panose="020B0604020202020204" pitchFamily="34" charset="0"/>
              </a:rPr>
              <a:t>of the total cost.</a:t>
            </a:r>
          </a:p>
          <a:p>
            <a:pPr marL="658799" lvl="1" indent="-354013" defTabSz="1219140" eaLnBrk="1" fontAlgn="auto" hangingPunct="1">
              <a:spcBef>
                <a:spcPts val="667"/>
              </a:spcBef>
              <a:spcAft>
                <a:spcPts val="0"/>
              </a:spcAft>
              <a:defRPr/>
            </a:pPr>
            <a:r>
              <a:rPr lang="en-CA" sz="1600" dirty="0">
                <a:cs typeface="Arial" panose="020B0604020202020204" pitchFamily="34" charset="0"/>
              </a:rPr>
              <a:t>Clause in the BOP and the Managed R&amp;O estimate process control subcontracted labour costs. However, the winning bidder on the Complex contract bid so low that they are having problems getting subs to work for that price.</a:t>
            </a:r>
            <a:endParaRPr lang="en-CA" sz="1600" b="1" dirty="0">
              <a:cs typeface="Arial" panose="020B0604020202020204" pitchFamily="34" charset="0"/>
            </a:endParaRPr>
          </a:p>
          <a:p>
            <a:pPr marL="354013" indent="-354013" defTabSz="1219140" eaLnBrk="1" fontAlgn="auto" hangingPunct="1">
              <a:spcBef>
                <a:spcPts val="1333"/>
              </a:spcBef>
              <a:spcAft>
                <a:spcPts val="0"/>
              </a:spcAft>
              <a:defRPr/>
            </a:pPr>
            <a:r>
              <a:rPr lang="en-CA" sz="1800" b="1" dirty="0">
                <a:cs typeface="Arial" panose="020B0604020202020204" pitchFamily="34" charset="0"/>
              </a:rPr>
              <a:t>Shop Rates </a:t>
            </a:r>
          </a:p>
          <a:p>
            <a:pPr marL="658799" lvl="1" indent="-354013" defTabSz="1219140" eaLnBrk="1" fontAlgn="auto" hangingPunct="1">
              <a:spcBef>
                <a:spcPts val="667"/>
              </a:spcBef>
              <a:spcAft>
                <a:spcPts val="0"/>
              </a:spcAft>
              <a:defRPr/>
            </a:pPr>
            <a:r>
              <a:rPr lang="en-CA" sz="1600" dirty="0">
                <a:cs typeface="Arial" panose="020B0604020202020204" pitchFamily="34" charset="0"/>
              </a:rPr>
              <a:t>The rates bid were close to the estimates except for the winning bidder of Complex contract which was significantly less.</a:t>
            </a:r>
            <a:endParaRPr lang="en-CA" sz="1800" dirty="0">
              <a:cs typeface="Arial" panose="020B0604020202020204" pitchFamily="34" charset="0"/>
            </a:endParaRPr>
          </a:p>
          <a:p>
            <a:pPr marL="400050" indent="-285750" defTabSz="1219140" eaLnBrk="1" fontAlgn="auto" hangingPunct="1">
              <a:spcBef>
                <a:spcPts val="1333"/>
              </a:spcBef>
              <a:spcAft>
                <a:spcPts val="0"/>
              </a:spcAft>
              <a:defRPr/>
            </a:pPr>
            <a:endParaRPr lang="en-CA" sz="1800" dirty="0">
              <a:cs typeface="Arial" panose="020B0604020202020204" pitchFamily="34" charset="0"/>
            </a:endParaRPr>
          </a:p>
        </p:txBody>
      </p:sp>
      <p:sp>
        <p:nvSpPr>
          <p:cNvPr id="3" name="TextBox 2">
            <a:extLst>
              <a:ext uri="{FF2B5EF4-FFF2-40B4-BE49-F238E27FC236}">
                <a16:creationId xmlns:a16="http://schemas.microsoft.com/office/drawing/2014/main" id="{AC97A3D6-8E8E-09C4-55B7-8F9ABB96D483}"/>
              </a:ext>
            </a:extLst>
          </p:cNvPr>
          <p:cNvSpPr txBox="1"/>
          <p:nvPr/>
        </p:nvSpPr>
        <p:spPr>
          <a:xfrm>
            <a:off x="575386" y="6250532"/>
            <a:ext cx="415213" cy="369332"/>
          </a:xfrm>
          <a:prstGeom prst="rect">
            <a:avLst/>
          </a:prstGeom>
          <a:noFill/>
        </p:spPr>
        <p:txBody>
          <a:bodyPr wrap="square" rtlCol="0">
            <a:spAutoFit/>
          </a:bodyPr>
          <a:lstStyle/>
          <a:p>
            <a:pPr algn="ctr"/>
            <a:r>
              <a:rPr lang="en-CA" dirty="0"/>
              <a:t>16</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6CC47AF-7DEA-7859-9BEB-F08B094DED2D}"/>
              </a:ext>
            </a:extLst>
          </p:cNvPr>
          <p:cNvSpPr>
            <a:spLocks noGrp="1"/>
          </p:cNvSpPr>
          <p:nvPr>
            <p:ph type="title"/>
          </p:nvPr>
        </p:nvSpPr>
        <p:spPr>
          <a:xfrm>
            <a:off x="574675" y="788988"/>
            <a:ext cx="11042650" cy="576262"/>
          </a:xfrm>
        </p:spPr>
        <p:txBody>
          <a:bodyPr rtlCol="0">
            <a:normAutofit/>
          </a:bodyPr>
          <a:lstStyle/>
          <a:p>
            <a:pPr defTabSz="1219140" eaLnBrk="1" fontAlgn="auto" hangingPunct="1">
              <a:spcAft>
                <a:spcPts val="0"/>
              </a:spcAft>
              <a:defRPr/>
            </a:pPr>
            <a:r>
              <a:rPr altLang="en-US" sz="2670" dirty="0"/>
              <a:t>Lessons Learned</a:t>
            </a:r>
          </a:p>
        </p:txBody>
      </p:sp>
      <p:sp>
        <p:nvSpPr>
          <p:cNvPr id="7" name="Content Placeholder 6">
            <a:extLst>
              <a:ext uri="{FF2B5EF4-FFF2-40B4-BE49-F238E27FC236}">
                <a16:creationId xmlns:a16="http://schemas.microsoft.com/office/drawing/2014/main" id="{720AD6D0-8EA8-5FBD-3E26-7A3000724F48}"/>
              </a:ext>
            </a:extLst>
          </p:cNvPr>
          <p:cNvSpPr>
            <a:spLocks noGrp="1"/>
          </p:cNvSpPr>
          <p:nvPr>
            <p:ph sz="half" idx="1"/>
          </p:nvPr>
        </p:nvSpPr>
        <p:spPr>
          <a:xfrm>
            <a:off x="574675" y="1676400"/>
            <a:ext cx="11042650" cy="4392613"/>
          </a:xfrm>
        </p:spPr>
        <p:txBody>
          <a:bodyPr>
            <a:noAutofit/>
          </a:bodyPr>
          <a:lstStyle/>
          <a:p>
            <a:pPr marL="354013" indent="-354013" defTabSz="1219140" eaLnBrk="1" fontAlgn="auto" hangingPunct="1">
              <a:spcBef>
                <a:spcPts val="1333"/>
              </a:spcBef>
              <a:spcAft>
                <a:spcPts val="0"/>
              </a:spcAft>
              <a:defRPr/>
            </a:pPr>
            <a:r>
              <a:rPr lang="en-CA" sz="2000" b="1" dirty="0">
                <a:cs typeface="Arial" panose="020B0604020202020204" pitchFamily="34" charset="0"/>
              </a:rPr>
              <a:t>SBCA / Procurement Process</a:t>
            </a:r>
          </a:p>
          <a:p>
            <a:pPr marL="658799" lvl="1" indent="-354013" defTabSz="1219140" eaLnBrk="1" fontAlgn="auto" hangingPunct="1">
              <a:spcBef>
                <a:spcPts val="667"/>
              </a:spcBef>
              <a:spcAft>
                <a:spcPts val="0"/>
              </a:spcAft>
              <a:defRPr/>
            </a:pPr>
            <a:r>
              <a:rPr lang="en-CA" sz="1800" dirty="0">
                <a:cs typeface="Arial" panose="020B0604020202020204" pitchFamily="34" charset="0"/>
              </a:rPr>
              <a:t>Took longer than originally intended (numerous changes in personnel have affected the overall duration).</a:t>
            </a:r>
          </a:p>
          <a:p>
            <a:pPr marL="967817" lvl="2" indent="-354013" defTabSz="1219140" eaLnBrk="1" fontAlgn="auto" hangingPunct="1">
              <a:spcBef>
                <a:spcPts val="667"/>
              </a:spcBef>
              <a:spcAft>
                <a:spcPts val="0"/>
              </a:spcAft>
              <a:buFont typeface="Wingdings" panose="05000000000000000000" pitchFamily="2" charset="2"/>
              <a:buChar char="Ø"/>
              <a:defRPr/>
            </a:pPr>
            <a:r>
              <a:rPr lang="en-CA" sz="1600" dirty="0">
                <a:cs typeface="Arial" panose="020B0604020202020204" pitchFamily="34" charset="0"/>
              </a:rPr>
              <a:t>Hands-on involvement from </a:t>
            </a:r>
            <a:r>
              <a:rPr lang="en-CA" sz="1600" dirty="0" err="1">
                <a:cs typeface="Arial" panose="020B0604020202020204" pitchFamily="34" charset="0"/>
              </a:rPr>
              <a:t>CoE</a:t>
            </a:r>
            <a:r>
              <a:rPr lang="en-CA" sz="1600" dirty="0">
                <a:cs typeface="Arial" panose="020B0604020202020204" pitchFamily="34" charset="0"/>
              </a:rPr>
              <a:t> Air has helped to maintain direction and provided lessons learned to SBCA team (i.e. Managed R&amp;O process).</a:t>
            </a:r>
          </a:p>
          <a:p>
            <a:pPr marL="658799" lvl="1" indent="-354013" defTabSz="1219140" eaLnBrk="1" fontAlgn="auto" hangingPunct="1">
              <a:spcBef>
                <a:spcPts val="667"/>
              </a:spcBef>
              <a:spcAft>
                <a:spcPts val="0"/>
              </a:spcAft>
              <a:defRPr/>
            </a:pPr>
            <a:r>
              <a:rPr lang="en-CA" sz="1800" dirty="0">
                <a:cs typeface="Arial" panose="020B0604020202020204" pitchFamily="34" charset="0"/>
              </a:rPr>
              <a:t>SBCA process injected rigor and challenged the status quo (i.e. sole source, requirements, lack of visibility, etc.) leading to an </a:t>
            </a:r>
            <a:r>
              <a:rPr lang="en-CA" sz="1800" b="1" dirty="0">
                <a:cs typeface="Arial" panose="020B0604020202020204" pitchFamily="34" charset="0"/>
              </a:rPr>
              <a:t>improved and simplified</a:t>
            </a:r>
            <a:r>
              <a:rPr lang="en-CA" sz="1800" dirty="0">
                <a:cs typeface="Arial" panose="020B0604020202020204" pitchFamily="34" charset="0"/>
              </a:rPr>
              <a:t> enterprise.</a:t>
            </a:r>
            <a:endParaRPr lang="en-CA" sz="1800" b="1" dirty="0">
              <a:cs typeface="Arial" panose="020B0604020202020204" pitchFamily="34" charset="0"/>
            </a:endParaRPr>
          </a:p>
          <a:p>
            <a:pPr marL="0" indent="0" defTabSz="1219140" eaLnBrk="1" fontAlgn="auto" hangingPunct="1">
              <a:spcBef>
                <a:spcPts val="1333"/>
              </a:spcBef>
              <a:spcAft>
                <a:spcPts val="0"/>
              </a:spcAft>
              <a:buFont typeface="Arial" panose="020B0604020202020204" pitchFamily="34" charset="0"/>
              <a:buNone/>
              <a:defRPr/>
            </a:pPr>
            <a:endParaRPr lang="en-CA" sz="2000" b="1" dirty="0">
              <a:cs typeface="Arial" panose="020B0604020202020204" pitchFamily="34" charset="0"/>
            </a:endParaRPr>
          </a:p>
          <a:p>
            <a:pPr marL="354013" indent="-354013" defTabSz="1219140" eaLnBrk="1" fontAlgn="auto" hangingPunct="1">
              <a:spcBef>
                <a:spcPts val="1333"/>
              </a:spcBef>
              <a:spcAft>
                <a:spcPts val="0"/>
              </a:spcAft>
              <a:defRPr/>
            </a:pPr>
            <a:r>
              <a:rPr lang="en-CA" sz="2000" b="1" dirty="0">
                <a:cs typeface="Arial" panose="020B0604020202020204" pitchFamily="34" charset="0"/>
              </a:rPr>
              <a:t>RFP/Contracts</a:t>
            </a:r>
          </a:p>
          <a:p>
            <a:pPr marL="658799" lvl="1" indent="-354013" defTabSz="1219140" eaLnBrk="1" fontAlgn="auto" hangingPunct="1">
              <a:spcBef>
                <a:spcPts val="667"/>
              </a:spcBef>
              <a:spcAft>
                <a:spcPts val="0"/>
              </a:spcAft>
              <a:defRPr/>
            </a:pPr>
            <a:r>
              <a:rPr lang="en-CA" sz="1800" dirty="0">
                <a:cs typeface="Arial" panose="020B0604020202020204" pitchFamily="34" charset="0"/>
              </a:rPr>
              <a:t>Moving from Free-Flow R&amp;O to Managed R&amp;O was key to the success.</a:t>
            </a:r>
          </a:p>
          <a:p>
            <a:pPr marL="967817" lvl="2" indent="-354013" defTabSz="1219140" eaLnBrk="1" fontAlgn="auto" hangingPunct="1">
              <a:spcBef>
                <a:spcPts val="667"/>
              </a:spcBef>
              <a:spcAft>
                <a:spcPts val="0"/>
              </a:spcAft>
              <a:buFont typeface="Wingdings" panose="05000000000000000000" pitchFamily="2" charset="2"/>
              <a:buChar char="Ø"/>
              <a:defRPr/>
            </a:pPr>
            <a:r>
              <a:rPr lang="en-CA" sz="1600" dirty="0">
                <a:cs typeface="Arial" panose="020B0604020202020204" pitchFamily="34" charset="0"/>
              </a:rPr>
              <a:t>Reporting required by CDRLs/DIDs provides the details required to properly manage contracts and finances.</a:t>
            </a:r>
          </a:p>
          <a:p>
            <a:pPr marL="967817" lvl="2" indent="-354013" defTabSz="1219140" eaLnBrk="1" fontAlgn="auto" hangingPunct="1">
              <a:spcBef>
                <a:spcPts val="667"/>
              </a:spcBef>
              <a:spcAft>
                <a:spcPts val="0"/>
              </a:spcAft>
              <a:buFont typeface="Wingdings" panose="05000000000000000000" pitchFamily="2" charset="2"/>
              <a:buChar char="Ø"/>
              <a:defRPr/>
            </a:pPr>
            <a:r>
              <a:rPr lang="en-CA" sz="1600" b="1" dirty="0">
                <a:cs typeface="Arial" panose="020B0604020202020204" pitchFamily="34" charset="0"/>
              </a:rPr>
              <a:t>Far more control by DND </a:t>
            </a:r>
            <a:r>
              <a:rPr lang="en-CA" sz="1600" dirty="0">
                <a:cs typeface="Arial" panose="020B0604020202020204" pitchFamily="34" charset="0"/>
              </a:rPr>
              <a:t>with respect to workflow, turn-around time, and the exact costs of labour and materiel.</a:t>
            </a:r>
          </a:p>
          <a:p>
            <a:pPr marL="613804" lvl="2" indent="0" defTabSz="1219140" eaLnBrk="1" fontAlgn="auto" hangingPunct="1">
              <a:spcBef>
                <a:spcPts val="667"/>
              </a:spcBef>
              <a:spcAft>
                <a:spcPts val="0"/>
              </a:spcAft>
              <a:buFont typeface="Arial" panose="020B0604020202020204" pitchFamily="34" charset="0"/>
              <a:buNone/>
              <a:defRPr/>
            </a:pPr>
            <a:endParaRPr lang="en-CA" sz="1600" dirty="0">
              <a:cs typeface="Arial" panose="020B0604020202020204" pitchFamily="34" charset="0"/>
            </a:endParaRPr>
          </a:p>
          <a:p>
            <a:pPr marL="967817" lvl="2" indent="-354013" defTabSz="1219140" eaLnBrk="1" fontAlgn="auto" hangingPunct="1">
              <a:spcBef>
                <a:spcPts val="667"/>
              </a:spcBef>
              <a:spcAft>
                <a:spcPts val="0"/>
              </a:spcAft>
              <a:buFont typeface="Wingdings" panose="05000000000000000000" pitchFamily="2" charset="2"/>
              <a:buChar char="Ø"/>
              <a:defRPr/>
            </a:pPr>
            <a:endParaRPr lang="en-CA" sz="2000" dirty="0">
              <a:cs typeface="Arial" panose="020B0604020202020204" pitchFamily="34" charset="0"/>
            </a:endParaRPr>
          </a:p>
          <a:p>
            <a:pPr marL="967817" lvl="2" indent="-354013" defTabSz="1219140" eaLnBrk="1" fontAlgn="auto" hangingPunct="1">
              <a:spcBef>
                <a:spcPts val="667"/>
              </a:spcBef>
              <a:spcAft>
                <a:spcPts val="0"/>
              </a:spcAft>
              <a:buFont typeface="Wingdings" panose="05000000000000000000" pitchFamily="2" charset="2"/>
              <a:buChar char="Ø"/>
              <a:defRPr/>
            </a:pPr>
            <a:endParaRPr lang="en-CA" sz="2000" dirty="0">
              <a:cs typeface="Arial" panose="020B0604020202020204" pitchFamily="34" charset="0"/>
            </a:endParaRPr>
          </a:p>
        </p:txBody>
      </p:sp>
      <p:sp>
        <p:nvSpPr>
          <p:cNvPr id="3" name="TextBox 2">
            <a:extLst>
              <a:ext uri="{FF2B5EF4-FFF2-40B4-BE49-F238E27FC236}">
                <a16:creationId xmlns:a16="http://schemas.microsoft.com/office/drawing/2014/main" id="{D7E5B512-427E-7929-4426-1874EB6BB710}"/>
              </a:ext>
            </a:extLst>
          </p:cNvPr>
          <p:cNvSpPr txBox="1"/>
          <p:nvPr/>
        </p:nvSpPr>
        <p:spPr>
          <a:xfrm>
            <a:off x="575386" y="6250532"/>
            <a:ext cx="415213" cy="369332"/>
          </a:xfrm>
          <a:prstGeom prst="rect">
            <a:avLst/>
          </a:prstGeom>
          <a:noFill/>
        </p:spPr>
        <p:txBody>
          <a:bodyPr wrap="square" rtlCol="0">
            <a:spAutoFit/>
          </a:bodyPr>
          <a:lstStyle/>
          <a:p>
            <a:pPr algn="ctr"/>
            <a:r>
              <a:rPr lang="en-CA" dirty="0"/>
              <a:t>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57ED1057-CC62-2BB4-CC19-38E0F09C93DB}"/>
              </a:ext>
            </a:extLst>
          </p:cNvPr>
          <p:cNvSpPr txBox="1">
            <a:spLocks noChangeArrowheads="1"/>
          </p:cNvSpPr>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5</a:t>
            </a:r>
          </a:p>
        </p:txBody>
      </p:sp>
      <p:sp>
        <p:nvSpPr>
          <p:cNvPr id="6" name="TextBox 5">
            <a:extLst>
              <a:ext uri="{FF2B5EF4-FFF2-40B4-BE49-F238E27FC236}">
                <a16:creationId xmlns:a16="http://schemas.microsoft.com/office/drawing/2014/main" id="{C2A99F97-4E25-D669-0E4F-DEAE68604EF2}"/>
              </a:ext>
            </a:extLst>
          </p:cNvPr>
          <p:cNvSpPr txBox="1"/>
          <p:nvPr/>
        </p:nvSpPr>
        <p:spPr>
          <a:xfrm>
            <a:off x="1748582" y="685800"/>
            <a:ext cx="8694836" cy="6032421"/>
          </a:xfrm>
          <a:prstGeom prst="rect">
            <a:avLst/>
          </a:prstGeom>
          <a:noFill/>
        </p:spPr>
        <p:txBody>
          <a:bodyPr>
            <a:spAutoFit/>
          </a:bodyPr>
          <a:lstStyle/>
          <a:p>
            <a:pPr indent="-103187">
              <a:spcAft>
                <a:spcPts val="1200"/>
              </a:spcAft>
              <a:defRPr/>
            </a:pPr>
            <a:r>
              <a:rPr lang="en-CA" sz="24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Advantages</a:t>
            </a:r>
            <a:endParaRPr lang="en-CA" sz="2400" dirty="0">
              <a:solidFill>
                <a:srgbClr val="1F548A">
                  <a:lumMod val="50000"/>
                </a:srgbClr>
              </a:solidFill>
              <a:latin typeface="Arial" panose="020B0604020202020204" pitchFamily="34" charset="0"/>
              <a:ea typeface="MS PGothic" pitchFamily="34" charset="-128"/>
              <a:cs typeface="Arial" panose="020B0604020202020204" pitchFamily="34" charset="0"/>
            </a:endParaRPr>
          </a:p>
          <a:p>
            <a:pPr>
              <a:spcAft>
                <a:spcPts val="1200"/>
              </a:spcAft>
              <a:defRPr/>
            </a:pPr>
            <a:r>
              <a:rPr lang="en-CA" altLang="en-US" sz="1600" b="1" dirty="0">
                <a:solidFill>
                  <a:srgbClr val="000000"/>
                </a:solidFill>
                <a:latin typeface="Arial" panose="020B0604020202020204" pitchFamily="34" charset="0"/>
                <a:cs typeface="Arial" panose="020B0604020202020204" pitchFamily="34" charset="0"/>
              </a:rPr>
              <a:t>Enable Canada to focus on key efficiencies / outcomes:</a:t>
            </a:r>
          </a:p>
          <a:p>
            <a:pPr marL="358775" indent="-173038">
              <a:spcAft>
                <a:spcPts val="6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Operational outcomes (e.g. flying hrs, range, mileage, sea days) enabled by improved performance</a:t>
            </a:r>
          </a:p>
          <a:p>
            <a:pPr marL="358775" indent="-173038">
              <a:spcAft>
                <a:spcPts val="6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Performance based contracting leverages industry’s best practices and provides a turnkey solution</a:t>
            </a:r>
          </a:p>
          <a:p>
            <a:pPr marL="358775" indent="-173038">
              <a:spcAft>
                <a:spcPts val="600"/>
              </a:spcAft>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Share risks and benefits with industry. Incentivize innovation, continuous capability sustainment, reduced life cycle costs and resilient supply chain</a:t>
            </a:r>
          </a:p>
          <a:p>
            <a:pPr marL="358775" indent="-173038">
              <a:spcAft>
                <a:spcPts val="600"/>
              </a:spcAft>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Minimize overhead costs</a:t>
            </a:r>
          </a:p>
          <a:p>
            <a:pPr marL="358775" indent="-173038">
              <a:spcAft>
                <a:spcPts val="600"/>
              </a:spcAft>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Leverage contractor’s internal management system to manage a fleet </a:t>
            </a:r>
          </a:p>
          <a:p>
            <a:pPr marL="358775" indent="-173038">
              <a:spcAft>
                <a:spcPts val="600"/>
              </a:spcAft>
              <a:buFont typeface="Arial" panose="020B0604020202020204" pitchFamily="34" charset="0"/>
              <a:buChar char="•"/>
              <a:defRPr/>
            </a:pPr>
            <a:r>
              <a:rPr lang="en-CA" sz="1400" dirty="0">
                <a:solidFill>
                  <a:srgbClr val="000000"/>
                </a:solidFill>
                <a:latin typeface="Arial" panose="020B0604020202020204" pitchFamily="34" charset="0"/>
                <a:cs typeface="Arial" panose="020B0604020202020204" pitchFamily="34" charset="0"/>
              </a:rPr>
              <a:t>Reduce obsolescence management costs by only owning what is necessary</a:t>
            </a:r>
            <a:endParaRPr lang="en-CA" sz="1400" dirty="0">
              <a:solidFill>
                <a:srgbClr val="000000"/>
              </a:solidFill>
              <a:highlight>
                <a:srgbClr val="FFFF00"/>
              </a:highlight>
              <a:latin typeface="Arial" panose="020B0604020202020204" pitchFamily="34" charset="0"/>
              <a:cs typeface="Arial" panose="020B0604020202020204" pitchFamily="34" charset="0"/>
            </a:endParaRPr>
          </a:p>
          <a:p>
            <a:pPr>
              <a:spcAft>
                <a:spcPts val="1200"/>
              </a:spcAft>
              <a:defRPr/>
            </a:pPr>
            <a:r>
              <a:rPr lang="en-CA" altLang="en-US" sz="1600" b="1" dirty="0">
                <a:solidFill>
                  <a:srgbClr val="000000"/>
                </a:solidFill>
                <a:latin typeface="Arial" panose="020B0604020202020204" pitchFamily="34" charset="0"/>
                <a:cs typeface="Arial" panose="020B0604020202020204" pitchFamily="34" charset="0"/>
              </a:rPr>
              <a:t>Provides for Industry:</a:t>
            </a:r>
          </a:p>
          <a:p>
            <a:pPr marL="358775" indent="-173038">
              <a:spcAft>
                <a:spcPts val="6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Steady and predictable cashflow available for continuous process and product improvement</a:t>
            </a:r>
          </a:p>
          <a:p>
            <a:pPr marL="358775" indent="-173038">
              <a:spcAft>
                <a:spcPts val="6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Motivation to build-in quality to increase materiel reliability, hence profit</a:t>
            </a:r>
          </a:p>
          <a:p>
            <a:pPr marL="358775" indent="-173038">
              <a:spcAft>
                <a:spcPts val="18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More “intimate” relationship with clients based on relational contracting principles</a:t>
            </a:r>
          </a:p>
          <a:p>
            <a:pPr>
              <a:spcAft>
                <a:spcPts val="1200"/>
              </a:spcAft>
              <a:defRPr/>
            </a:pPr>
            <a:r>
              <a:rPr lang="en-CA" sz="24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Disadvantages</a:t>
            </a:r>
          </a:p>
          <a:p>
            <a:pPr marL="358775" lvl="1" indent="-173038">
              <a:spcAft>
                <a:spcPts val="6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Requires a multi-year commitment on departmental budget</a:t>
            </a:r>
          </a:p>
          <a:p>
            <a:pPr marL="358775" lvl="1" indent="-173038">
              <a:spcAft>
                <a:spcPts val="6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Requires efforts to maintain long term relationship to respond to changing operational requirements </a:t>
            </a:r>
          </a:p>
          <a:p>
            <a:pPr marL="358775" lvl="1" indent="-173038">
              <a:spcAft>
                <a:spcPts val="6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Sensitive considerations associated with attempting to involve new partners and/or third parties</a:t>
            </a:r>
          </a:p>
          <a:p>
            <a:pPr marL="358775" lvl="1" indent="-173038">
              <a:spcAft>
                <a:spcPts val="600"/>
              </a:spcAft>
              <a:buFont typeface="Arial" panose="020B0604020202020204" pitchFamily="34" charset="0"/>
              <a:buChar char="•"/>
              <a:defRPr/>
            </a:pPr>
            <a:r>
              <a:rPr lang="en-CA" altLang="en-US" sz="1400" dirty="0">
                <a:solidFill>
                  <a:srgbClr val="000000"/>
                </a:solidFill>
                <a:latin typeface="Arial" panose="020B0604020202020204" pitchFamily="34" charset="0"/>
                <a:cs typeface="Arial" panose="020B0604020202020204" pitchFamily="34" charset="0"/>
              </a:rPr>
              <a:t>Requires attention to the contract construct to ensure resilience and stewardship principles are in place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602F74-5980-A4CF-28A9-01FE250F0367}"/>
              </a:ext>
            </a:extLst>
          </p:cNvPr>
          <p:cNvSpPr>
            <a:spLocks noGrp="1"/>
          </p:cNvSpPr>
          <p:nvPr>
            <p:ph type="title"/>
          </p:nvPr>
        </p:nvSpPr>
        <p:spPr/>
        <p:txBody>
          <a:bodyPr>
            <a:normAutofit/>
          </a:bodyPr>
          <a:lstStyle/>
          <a:p>
            <a:r>
              <a:rPr lang="en-CA" sz="2669" dirty="0"/>
              <a:t>Discussion / Questions</a:t>
            </a:r>
          </a:p>
        </p:txBody>
      </p:sp>
      <p:pic>
        <p:nvPicPr>
          <p:cNvPr id="19" name="Graphic 18" descr="Questions with solid fill">
            <a:extLst>
              <a:ext uri="{FF2B5EF4-FFF2-40B4-BE49-F238E27FC236}">
                <a16:creationId xmlns:a16="http://schemas.microsoft.com/office/drawing/2014/main" id="{A9990CF8-4B74-93F7-1FBD-F52CFFC4E3D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43400" y="1993960"/>
            <a:ext cx="3505200" cy="3505200"/>
          </a:xfrm>
          <a:prstGeom prst="rect">
            <a:avLst/>
          </a:prstGeom>
        </p:spPr>
      </p:pic>
      <p:sp>
        <p:nvSpPr>
          <p:cNvPr id="3" name="TextBox 2">
            <a:extLst>
              <a:ext uri="{FF2B5EF4-FFF2-40B4-BE49-F238E27FC236}">
                <a16:creationId xmlns:a16="http://schemas.microsoft.com/office/drawing/2014/main" id="{53129155-FA7E-5D77-9E09-15B6A4F6BCEC}"/>
              </a:ext>
            </a:extLst>
          </p:cNvPr>
          <p:cNvSpPr txBox="1"/>
          <p:nvPr/>
        </p:nvSpPr>
        <p:spPr>
          <a:xfrm>
            <a:off x="575386" y="6250532"/>
            <a:ext cx="415213" cy="369332"/>
          </a:xfrm>
          <a:prstGeom prst="rect">
            <a:avLst/>
          </a:prstGeom>
          <a:noFill/>
        </p:spPr>
        <p:txBody>
          <a:bodyPr wrap="square" rtlCol="0">
            <a:spAutoFit/>
          </a:bodyPr>
          <a:lstStyle/>
          <a:p>
            <a:pPr algn="ctr"/>
            <a:r>
              <a:rPr lang="en-CA" dirty="0"/>
              <a:t>18</a:t>
            </a:r>
          </a:p>
        </p:txBody>
      </p:sp>
    </p:spTree>
    <p:extLst>
      <p:ext uri="{BB962C8B-B14F-4D97-AF65-F5344CB8AC3E}">
        <p14:creationId xmlns:p14="http://schemas.microsoft.com/office/powerpoint/2010/main" val="35014566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B72EE7C-DF88-FEF7-91B4-B033AFCCB7E7}"/>
              </a:ext>
            </a:extLst>
          </p:cNvPr>
          <p:cNvSpPr>
            <a:spLocks noGrp="1" noChangeArrowheads="1"/>
          </p:cNvSpPr>
          <p:nvPr>
            <p:ph type="title"/>
          </p:nvPr>
        </p:nvSpPr>
        <p:spPr/>
        <p:txBody>
          <a:bodyPr>
            <a:normAutofit/>
          </a:bodyPr>
          <a:lstStyle/>
          <a:p>
            <a:pPr algn="ctr"/>
            <a:r>
              <a:rPr altLang="en-US" sz="2670" dirty="0"/>
              <a:t>Acknowledgements</a:t>
            </a:r>
          </a:p>
        </p:txBody>
      </p:sp>
      <p:sp>
        <p:nvSpPr>
          <p:cNvPr id="2" name="Content Placeholder 1">
            <a:extLst>
              <a:ext uri="{FF2B5EF4-FFF2-40B4-BE49-F238E27FC236}">
                <a16:creationId xmlns:a16="http://schemas.microsoft.com/office/drawing/2014/main" id="{F6415021-96B0-D11D-030A-1FD5F415A253}"/>
              </a:ext>
            </a:extLst>
          </p:cNvPr>
          <p:cNvSpPr>
            <a:spLocks noGrp="1"/>
          </p:cNvSpPr>
          <p:nvPr>
            <p:ph sz="half" idx="1"/>
          </p:nvPr>
        </p:nvSpPr>
        <p:spPr>
          <a:xfrm>
            <a:off x="575388" y="1364772"/>
            <a:ext cx="11041227" cy="4608514"/>
          </a:xfrm>
        </p:spPr>
        <p:txBody>
          <a:bodyPr>
            <a:normAutofit fontScale="92500" lnSpcReduction="20000"/>
          </a:bodyPr>
          <a:lstStyle/>
          <a:p>
            <a:pPr marL="0" indent="0" defTabSz="1219170" fontAlgn="auto">
              <a:spcBef>
                <a:spcPts val="0"/>
              </a:spcBef>
              <a:spcAft>
                <a:spcPts val="0"/>
              </a:spcAft>
              <a:buNone/>
              <a:defRPr/>
            </a:pPr>
            <a:r>
              <a:rPr lang="en-CA" sz="1800" b="1" dirty="0">
                <a:solidFill>
                  <a:prstClr val="black"/>
                </a:solidFill>
                <a:latin typeface="Arial" panose="020B0604020202020204" pitchFamily="34" charset="0"/>
                <a:cs typeface="Arial" panose="020B0604020202020204" pitchFamily="34" charset="0"/>
              </a:rPr>
              <a:t>Presenters</a:t>
            </a:r>
          </a:p>
          <a:p>
            <a:pPr defTabSz="1219170" fontAlgn="auto">
              <a:spcBef>
                <a:spcPts val="400"/>
              </a:spcBef>
              <a:spcAft>
                <a:spcPts val="400"/>
              </a:spcAft>
              <a:defRPr/>
            </a:pPr>
            <a:r>
              <a:rPr lang="en-CA" sz="1800" i="1" dirty="0">
                <a:solidFill>
                  <a:prstClr val="black"/>
                </a:solidFill>
                <a:latin typeface="Arial" panose="020B0604020202020204" pitchFamily="34" charset="0"/>
                <a:cs typeface="Arial" panose="020B0604020202020204" pitchFamily="34" charset="0"/>
              </a:rPr>
              <a:t>Opening Address: </a:t>
            </a:r>
            <a:r>
              <a:rPr lang="en-CA" sz="1800" b="1" dirty="0">
                <a:solidFill>
                  <a:srgbClr val="4472C4">
                    <a:lumMod val="50000"/>
                  </a:srgbClr>
                </a:solidFill>
                <a:latin typeface="Arial" panose="020B0604020202020204" pitchFamily="34" charset="0"/>
                <a:cs typeface="Arial" panose="020B0604020202020204" pitchFamily="34" charset="0"/>
              </a:rPr>
              <a:t>Nancy Tremblay</a:t>
            </a:r>
            <a:r>
              <a:rPr lang="en-CA" sz="1800" dirty="0">
                <a:solidFill>
                  <a:prstClr val="black"/>
                </a:solidFill>
                <a:latin typeface="Arial" panose="020B0604020202020204" pitchFamily="34" charset="0"/>
                <a:cs typeface="Arial" panose="020B0604020202020204" pitchFamily="34" charset="0"/>
              </a:rPr>
              <a:t>, Associate Assistant Deputy Minister (Materiel), DND</a:t>
            </a:r>
          </a:p>
          <a:p>
            <a:pPr defTabSz="1219170">
              <a:spcBef>
                <a:spcPts val="400"/>
              </a:spcBef>
              <a:spcAft>
                <a:spcPts val="400"/>
              </a:spcAft>
              <a:defRPr/>
            </a:pPr>
            <a:r>
              <a:rPr lang="en-CA" sz="1800" i="1" dirty="0">
                <a:solidFill>
                  <a:prstClr val="black"/>
                </a:solidFill>
                <a:latin typeface="Arial" panose="020B0604020202020204" pitchFamily="34" charset="0"/>
                <a:cs typeface="Arial" panose="020B0604020202020204" pitchFamily="34" charset="0"/>
              </a:rPr>
              <a:t>Obligations related to the Materiel as a Service (</a:t>
            </a:r>
            <a:r>
              <a:rPr lang="en-CA" sz="1800" i="1" dirty="0" err="1">
                <a:solidFill>
                  <a:prstClr val="black"/>
                </a:solidFill>
                <a:latin typeface="Arial" panose="020B0604020202020204" pitchFamily="34" charset="0"/>
                <a:cs typeface="Arial" panose="020B0604020202020204" pitchFamily="34" charset="0"/>
              </a:rPr>
              <a:t>MaaS</a:t>
            </a:r>
            <a:r>
              <a:rPr lang="en-CA" sz="1800" i="1" dirty="0">
                <a:solidFill>
                  <a:prstClr val="black"/>
                </a:solidFill>
                <a:latin typeface="Arial" panose="020B0604020202020204" pitchFamily="34" charset="0"/>
                <a:cs typeface="Arial" panose="020B0604020202020204" pitchFamily="34" charset="0"/>
              </a:rPr>
              <a:t>) option during sustainment: </a:t>
            </a:r>
            <a:r>
              <a:rPr lang="en-CA" sz="1800" b="1" dirty="0">
                <a:solidFill>
                  <a:srgbClr val="002060"/>
                </a:solidFill>
                <a:latin typeface="Arial" panose="020B0604020202020204" pitchFamily="34" charset="0"/>
                <a:cs typeface="Arial" panose="020B0604020202020204" pitchFamily="34" charset="0"/>
              </a:rPr>
              <a:t>Dany Theriault &amp; Daniela </a:t>
            </a:r>
            <a:r>
              <a:rPr lang="en-CA" sz="1800" b="1" dirty="0" err="1">
                <a:solidFill>
                  <a:srgbClr val="002060"/>
                </a:solidFill>
                <a:latin typeface="Arial" panose="020B0604020202020204" pitchFamily="34" charset="0"/>
                <a:cs typeface="Arial" panose="020B0604020202020204" pitchFamily="34" charset="0"/>
              </a:rPr>
              <a:t>Raycheva</a:t>
            </a:r>
            <a:r>
              <a:rPr lang="en-CA" sz="1800" i="1" dirty="0">
                <a:solidFill>
                  <a:prstClr val="black"/>
                </a:solidFill>
                <a:latin typeface="Arial" panose="020B0604020202020204" pitchFamily="34" charset="0"/>
                <a:cs typeface="Arial" panose="020B0604020202020204" pitchFamily="34" charset="0"/>
              </a:rPr>
              <a:t>, </a:t>
            </a:r>
            <a:r>
              <a:rPr lang="en-CA" sz="1800" dirty="0">
                <a:solidFill>
                  <a:prstClr val="black"/>
                </a:solidFill>
                <a:latin typeface="Arial" panose="020B0604020202020204" pitchFamily="34" charset="0"/>
                <a:cs typeface="Arial" panose="020B0604020202020204" pitchFamily="34" charset="0"/>
              </a:rPr>
              <a:t>Materiel Systems and Supply Chain Division, Materiel Group, DND </a:t>
            </a:r>
            <a:endParaRPr lang="en-US" sz="1800" dirty="0">
              <a:solidFill>
                <a:prstClr val="black"/>
              </a:solidFill>
              <a:latin typeface="Arial" panose="020B0604020202020204" pitchFamily="34" charset="0"/>
              <a:cs typeface="Arial" panose="020B0604020202020204" pitchFamily="34" charset="0"/>
            </a:endParaRPr>
          </a:p>
          <a:p>
            <a:pPr defTabSz="1219170">
              <a:spcBef>
                <a:spcPts val="400"/>
              </a:spcBef>
              <a:spcAft>
                <a:spcPts val="400"/>
              </a:spcAft>
              <a:defRPr/>
            </a:pPr>
            <a:r>
              <a:rPr lang="en-US" sz="1800" i="1" dirty="0">
                <a:solidFill>
                  <a:prstClr val="black"/>
                </a:solidFill>
                <a:latin typeface="Arial" panose="020B0604020202020204" pitchFamily="34" charset="0"/>
                <a:cs typeface="Arial" panose="020B0604020202020204" pitchFamily="34" charset="0"/>
              </a:rPr>
              <a:t>Pricing Approach</a:t>
            </a:r>
            <a:r>
              <a:rPr lang="fr-CA" sz="1800" i="1" dirty="0">
                <a:solidFill>
                  <a:prstClr val="black"/>
                </a:solidFill>
                <a:latin typeface="Arial" panose="020B0604020202020204" pitchFamily="34" charset="0"/>
                <a:cs typeface="Arial" panose="020B0604020202020204" pitchFamily="34" charset="0"/>
              </a:rPr>
              <a:t>: </a:t>
            </a:r>
            <a:r>
              <a:rPr lang="fr-CA" sz="1800" b="1" dirty="0" err="1">
                <a:solidFill>
                  <a:srgbClr val="4472C4">
                    <a:lumMod val="50000"/>
                  </a:srgbClr>
                </a:solidFill>
                <a:latin typeface="Arial" panose="020B0604020202020204" pitchFamily="34" charset="0"/>
                <a:cs typeface="Arial" panose="020B0604020202020204" pitchFamily="34" charset="0"/>
              </a:rPr>
              <a:t>Marie-Andrée</a:t>
            </a:r>
            <a:r>
              <a:rPr lang="fr-CA" sz="1800" b="1" dirty="0">
                <a:solidFill>
                  <a:srgbClr val="4472C4">
                    <a:lumMod val="50000"/>
                  </a:srgbClr>
                </a:solidFill>
                <a:latin typeface="Arial" panose="020B0604020202020204" pitchFamily="34" charset="0"/>
                <a:cs typeface="Arial" panose="020B0604020202020204" pitchFamily="34" charset="0"/>
              </a:rPr>
              <a:t> Jacques</a:t>
            </a:r>
            <a:r>
              <a:rPr lang="fr-CA" sz="1800" dirty="0">
                <a:solidFill>
                  <a:prstClr val="black"/>
                </a:solidFill>
                <a:latin typeface="Arial" panose="020B0604020202020204" pitchFamily="34" charset="0"/>
                <a:cs typeface="Arial" panose="020B0604020202020204" pitchFamily="34" charset="0"/>
              </a:rPr>
              <a:t>, </a:t>
            </a:r>
            <a:r>
              <a:rPr lang="fr-CA" sz="1800" dirty="0" err="1">
                <a:solidFill>
                  <a:prstClr val="black"/>
                </a:solidFill>
                <a:latin typeface="Arial" panose="020B0604020202020204" pitchFamily="34" charset="0"/>
                <a:cs typeface="Arial" panose="020B0604020202020204" pitchFamily="34" charset="0"/>
              </a:rPr>
              <a:t>Director</a:t>
            </a:r>
            <a:r>
              <a:rPr lang="fr-CA" sz="1800" dirty="0">
                <a:solidFill>
                  <a:prstClr val="black"/>
                </a:solidFill>
                <a:latin typeface="Arial" panose="020B0604020202020204" pitchFamily="34" charset="0"/>
                <a:cs typeface="Arial" panose="020B0604020202020204" pitchFamily="34" charset="0"/>
              </a:rPr>
              <a:t>, </a:t>
            </a:r>
            <a:r>
              <a:rPr lang="fr-CA" sz="1800" dirty="0" err="1">
                <a:solidFill>
                  <a:prstClr val="black"/>
                </a:solidFill>
                <a:latin typeface="Arial" panose="020B0604020202020204" pitchFamily="34" charset="0"/>
                <a:cs typeface="Arial" panose="020B0604020202020204" pitchFamily="34" charset="0"/>
              </a:rPr>
              <a:t>Procurement</a:t>
            </a:r>
            <a:r>
              <a:rPr lang="fr-CA" sz="1800" dirty="0">
                <a:solidFill>
                  <a:prstClr val="black"/>
                </a:solidFill>
                <a:latin typeface="Arial" panose="020B0604020202020204" pitchFamily="34" charset="0"/>
                <a:cs typeface="Arial" panose="020B0604020202020204" pitchFamily="34" charset="0"/>
              </a:rPr>
              <a:t> Innovation Initiatives, PSPC, </a:t>
            </a:r>
            <a:r>
              <a:rPr lang="fr-CA" sz="1800" b="1" dirty="0">
                <a:solidFill>
                  <a:srgbClr val="4472C4">
                    <a:lumMod val="50000"/>
                  </a:srgbClr>
                </a:solidFill>
                <a:latin typeface="Arial" panose="020B0604020202020204" pitchFamily="34" charset="0"/>
                <a:cs typeface="Arial" panose="020B0604020202020204" pitchFamily="34" charset="0"/>
              </a:rPr>
              <a:t>Jim Miller</a:t>
            </a:r>
            <a:r>
              <a:rPr lang="fr-CA" sz="1800" dirty="0">
                <a:solidFill>
                  <a:prstClr val="black"/>
                </a:solidFill>
                <a:latin typeface="Arial" panose="020B0604020202020204" pitchFamily="34" charset="0"/>
                <a:cs typeface="Arial" panose="020B0604020202020204" pitchFamily="34" charset="0"/>
              </a:rPr>
              <a:t>, </a:t>
            </a:r>
            <a:r>
              <a:rPr lang="fr-CA" sz="1800" dirty="0" err="1">
                <a:solidFill>
                  <a:prstClr val="black"/>
                </a:solidFill>
                <a:latin typeface="Arial" panose="020B0604020202020204" pitchFamily="34" charset="0"/>
                <a:cs typeface="Arial" panose="020B0604020202020204" pitchFamily="34" charset="0"/>
              </a:rPr>
              <a:t>xxxxxxxxxxxxx</a:t>
            </a:r>
            <a:r>
              <a:rPr lang="fr-CA" sz="1800" dirty="0">
                <a:solidFill>
                  <a:prstClr val="black"/>
                </a:solidFill>
                <a:latin typeface="Arial" panose="020B0604020202020204" pitchFamily="34" charset="0"/>
                <a:cs typeface="Arial" panose="020B0604020202020204" pitchFamily="34" charset="0"/>
              </a:rPr>
              <a:t>, </a:t>
            </a:r>
            <a:r>
              <a:rPr lang="fr-CA" sz="1800" dirty="0" err="1">
                <a:solidFill>
                  <a:prstClr val="black"/>
                </a:solidFill>
                <a:latin typeface="Arial" panose="020B0604020202020204" pitchFamily="34" charset="0"/>
                <a:cs typeface="Arial" panose="020B0604020202020204" pitchFamily="34" charset="0"/>
              </a:rPr>
              <a:t>xxxxxxxxxxxxxxx</a:t>
            </a:r>
            <a:r>
              <a:rPr lang="fr-CA" sz="1800" dirty="0">
                <a:solidFill>
                  <a:prstClr val="black"/>
                </a:solidFill>
                <a:latin typeface="Arial" panose="020B0604020202020204" pitchFamily="34" charset="0"/>
                <a:cs typeface="Arial" panose="020B0604020202020204" pitchFamily="34" charset="0"/>
              </a:rPr>
              <a:t>, PSPC</a:t>
            </a:r>
            <a:endParaRPr lang="en-CA" sz="1800" dirty="0">
              <a:solidFill>
                <a:prstClr val="black"/>
              </a:solidFill>
              <a:latin typeface="Arial" panose="020B0604020202020204" pitchFamily="34" charset="0"/>
              <a:cs typeface="Arial" panose="020B0604020202020204" pitchFamily="34" charset="0"/>
            </a:endParaRPr>
          </a:p>
          <a:p>
            <a:pPr defTabSz="1219170">
              <a:spcBef>
                <a:spcPts val="400"/>
              </a:spcBef>
              <a:spcAft>
                <a:spcPts val="400"/>
              </a:spcAft>
              <a:defRPr/>
            </a:pPr>
            <a:r>
              <a:rPr lang="en-US" sz="1800" i="1" dirty="0">
                <a:solidFill>
                  <a:prstClr val="black"/>
                </a:solidFill>
                <a:latin typeface="Arial" panose="020B0604020202020204" pitchFamily="34" charset="0"/>
                <a:cs typeface="Arial" panose="020B0604020202020204" pitchFamily="34" charset="0"/>
              </a:rPr>
              <a:t>SBCA Process &amp; Manual</a:t>
            </a:r>
            <a:r>
              <a:rPr lang="fr-CA" sz="1800" i="1" dirty="0">
                <a:solidFill>
                  <a:prstClr val="black"/>
                </a:solidFill>
                <a:latin typeface="Arial" panose="020B0604020202020204" pitchFamily="34" charset="0"/>
                <a:cs typeface="Arial" panose="020B0604020202020204" pitchFamily="34" charset="0"/>
              </a:rPr>
              <a:t>:</a:t>
            </a:r>
            <a:r>
              <a:rPr lang="en-US" sz="1800" i="1" dirty="0">
                <a:solidFill>
                  <a:prstClr val="black"/>
                </a:solidFill>
                <a:latin typeface="Arial" panose="020B0604020202020204" pitchFamily="34" charset="0"/>
                <a:cs typeface="Arial" panose="020B0604020202020204" pitchFamily="34" charset="0"/>
              </a:rPr>
              <a:t> </a:t>
            </a:r>
            <a:r>
              <a:rPr lang="en-US" sz="1800" b="1" dirty="0">
                <a:solidFill>
                  <a:srgbClr val="4472C4">
                    <a:lumMod val="50000"/>
                  </a:srgbClr>
                </a:solidFill>
                <a:latin typeface="Arial" panose="020B0604020202020204" pitchFamily="34" charset="0"/>
                <a:ea typeface="Calibri" panose="020F0502020204030204" pitchFamily="34" charset="0"/>
                <a:cs typeface="Arial" panose="020B0604020202020204" pitchFamily="34" charset="0"/>
              </a:rPr>
              <a:t>Jocelyn Montour</a:t>
            </a:r>
            <a:r>
              <a:rPr lang="en-US" sz="1800" dirty="0">
                <a:solidFill>
                  <a:prstClr val="black"/>
                </a:solidFill>
                <a:latin typeface="Arial" panose="020B0604020202020204" pitchFamily="34" charset="0"/>
                <a:ea typeface="Calibri" panose="020F0502020204030204" pitchFamily="34" charset="0"/>
                <a:cs typeface="Arial" panose="020B0604020202020204" pitchFamily="34" charset="0"/>
              </a:rPr>
              <a:t>, A/Policy Manager, Director Materiel Sustainment, DND</a:t>
            </a:r>
          </a:p>
          <a:p>
            <a:pPr defTabSz="1219170">
              <a:spcBef>
                <a:spcPts val="400"/>
              </a:spcBef>
              <a:spcAft>
                <a:spcPts val="400"/>
              </a:spcAft>
              <a:defRPr/>
            </a:pPr>
            <a:r>
              <a:rPr lang="en-US" sz="1800" i="1" dirty="0">
                <a:solidFill>
                  <a:prstClr val="black"/>
                </a:solidFill>
                <a:latin typeface="Arial" panose="020B0604020202020204" pitchFamily="34" charset="0"/>
                <a:cs typeface="Arial" panose="020B0604020202020204" pitchFamily="34" charset="0"/>
              </a:rPr>
              <a:t>Aircraft Maintenance Support Equipment (AMSE):</a:t>
            </a:r>
            <a:r>
              <a:rPr lang="en-US" sz="1800" b="1" dirty="0">
                <a:solidFill>
                  <a:prstClr val="black"/>
                </a:solidFill>
                <a:latin typeface="Arial" panose="020B0604020202020204" pitchFamily="34" charset="0"/>
                <a:cs typeface="Arial" panose="020B0604020202020204" pitchFamily="34" charset="0"/>
              </a:rPr>
              <a:t> </a:t>
            </a:r>
            <a:r>
              <a:rPr lang="en-CA" sz="1800" b="1" dirty="0">
                <a:solidFill>
                  <a:srgbClr val="4472C4">
                    <a:lumMod val="50000"/>
                  </a:srgbClr>
                </a:solidFill>
                <a:latin typeface="Arial" panose="020B0604020202020204" pitchFamily="34" charset="0"/>
                <a:ea typeface="Calibri" panose="020F0502020204030204" pitchFamily="34" charset="0"/>
                <a:cs typeface="Arial" panose="020B0604020202020204" pitchFamily="34" charset="0"/>
              </a:rPr>
              <a:t>Randy Cook (</a:t>
            </a:r>
            <a:r>
              <a:rPr lang="fr-FR" sz="1800" dirty="0">
                <a:latin typeface="Arial" panose="020B0604020202020204" pitchFamily="34" charset="0"/>
                <a:ea typeface="Calibri" panose="020F0502020204030204" pitchFamily="34" charset="0"/>
                <a:cs typeface="Arial" panose="020B0604020202020204" pitchFamily="34" charset="0"/>
              </a:rPr>
              <a:t>DND, </a:t>
            </a:r>
            <a:r>
              <a:rPr lang="fr-FR" sz="1800" dirty="0" err="1">
                <a:latin typeface="Arial" panose="020B0604020202020204" pitchFamily="34" charset="0"/>
                <a:ea typeface="Calibri" panose="020F0502020204030204" pitchFamily="34" charset="0"/>
                <a:cs typeface="Arial" panose="020B0604020202020204" pitchFamily="34" charset="0"/>
              </a:rPr>
              <a:t>CoE</a:t>
            </a:r>
            <a:r>
              <a:rPr lang="fr-FR" sz="1800" dirty="0">
                <a:latin typeface="Arial" panose="020B0604020202020204" pitchFamily="34" charset="0"/>
                <a:ea typeface="Calibri" panose="020F0502020204030204" pitchFamily="34" charset="0"/>
                <a:cs typeface="Arial" panose="020B0604020202020204" pitchFamily="34" charset="0"/>
              </a:rPr>
              <a:t> Air)</a:t>
            </a:r>
            <a:r>
              <a:rPr lang="en-CA" sz="1800" dirty="0">
                <a:latin typeface="Arial" panose="020B0604020202020204" pitchFamily="34" charset="0"/>
                <a:ea typeface="Calibri" panose="020F0502020204030204" pitchFamily="34" charset="0"/>
                <a:cs typeface="Arial" panose="020B0604020202020204" pitchFamily="34" charset="0"/>
              </a:rPr>
              <a:t>, </a:t>
            </a:r>
            <a:r>
              <a:rPr lang="en-CA" sz="1800" b="1" dirty="0">
                <a:solidFill>
                  <a:srgbClr val="4472C4">
                    <a:lumMod val="50000"/>
                  </a:srgbClr>
                </a:solidFill>
                <a:latin typeface="Arial" panose="020B0604020202020204" pitchFamily="34" charset="0"/>
                <a:ea typeface="Calibri" panose="020F0502020204030204" pitchFamily="34" charset="0"/>
                <a:cs typeface="Arial" panose="020B0604020202020204" pitchFamily="34" charset="0"/>
              </a:rPr>
              <a:t>Martin Kellen (</a:t>
            </a:r>
            <a:r>
              <a:rPr lang="en-CA" sz="1800" dirty="0">
                <a:latin typeface="Arial" panose="020B0604020202020204" pitchFamily="34" charset="0"/>
                <a:ea typeface="Calibri" panose="020F0502020204030204" pitchFamily="34" charset="0"/>
                <a:cs typeface="Arial" panose="020B0604020202020204" pitchFamily="34" charset="0"/>
              </a:rPr>
              <a:t>DND, DAEPM Fighter &amp; Trainers),</a:t>
            </a:r>
            <a:r>
              <a:rPr lang="en-CA" sz="1800" b="1" dirty="0">
                <a:solidFill>
                  <a:srgbClr val="4472C4">
                    <a:lumMod val="50000"/>
                  </a:srgbClr>
                </a:solidFill>
                <a:latin typeface="Arial" panose="020B0604020202020204" pitchFamily="34" charset="0"/>
                <a:ea typeface="Calibri" panose="020F0502020204030204" pitchFamily="34" charset="0"/>
                <a:cs typeface="Arial" panose="020B0604020202020204" pitchFamily="34" charset="0"/>
              </a:rPr>
              <a:t> Marisol Dufour</a:t>
            </a:r>
            <a:r>
              <a:rPr lang="en-CA" sz="1800" dirty="0">
                <a:latin typeface="Arial" panose="020B0604020202020204" pitchFamily="34" charset="0"/>
                <a:ea typeface="Calibri" panose="020F0502020204030204" pitchFamily="34" charset="0"/>
                <a:cs typeface="Arial" panose="020B0604020202020204" pitchFamily="34" charset="0"/>
              </a:rPr>
              <a:t> (PSPC, AP Defence And Marine Procurement)</a:t>
            </a:r>
            <a:endParaRPr lang="en-US" sz="1800" dirty="0">
              <a:latin typeface="Arial" panose="020B0604020202020204" pitchFamily="34" charset="0"/>
              <a:ea typeface="Calibri" panose="020F0502020204030204" pitchFamily="34" charset="0"/>
              <a:cs typeface="Arial" panose="020B0604020202020204" pitchFamily="34" charset="0"/>
            </a:endParaRPr>
          </a:p>
          <a:p>
            <a:pPr marL="0" indent="0" defTabSz="1219170">
              <a:spcBef>
                <a:spcPts val="400"/>
              </a:spcBef>
              <a:spcAft>
                <a:spcPts val="400"/>
              </a:spcAft>
              <a:buNone/>
              <a:defRPr/>
            </a:pPr>
            <a:endParaRPr lang="en-US" sz="1800" dirty="0">
              <a:solidFill>
                <a:prstClr val="black"/>
              </a:solidFill>
              <a:latin typeface="Arial" panose="020B0604020202020204" pitchFamily="34" charset="0"/>
              <a:cs typeface="Arial" panose="020B0604020202020204" pitchFamily="34" charset="0"/>
            </a:endParaRPr>
          </a:p>
          <a:p>
            <a:pPr marL="0" indent="0" defTabSz="1219170">
              <a:spcBef>
                <a:spcPts val="267"/>
              </a:spcBef>
              <a:spcAft>
                <a:spcPts val="267"/>
              </a:spcAft>
              <a:buNone/>
              <a:defRPr/>
            </a:pPr>
            <a:r>
              <a:rPr lang="en-CA" sz="1800" b="1" dirty="0">
                <a:solidFill>
                  <a:prstClr val="black"/>
                </a:solidFill>
                <a:latin typeface="Arial" panose="020B0604020202020204" pitchFamily="34" charset="0"/>
                <a:cs typeface="Arial" panose="020B0604020202020204" pitchFamily="34" charset="0"/>
              </a:rPr>
              <a:t>Backstage / </a:t>
            </a:r>
            <a:r>
              <a:rPr lang="fr-FR" altLang="en-US" sz="1800" b="1" dirty="0">
                <a:solidFill>
                  <a:prstClr val="black"/>
                </a:solidFill>
                <a:latin typeface="Arial" panose="020B0604020202020204" pitchFamily="34" charset="0"/>
                <a:cs typeface="Arial" panose="020B0604020202020204" pitchFamily="34" charset="0"/>
              </a:rPr>
              <a:t>Dans les coulisses </a:t>
            </a:r>
          </a:p>
          <a:p>
            <a:pPr defTabSz="1219170">
              <a:spcBef>
                <a:spcPts val="267"/>
              </a:spcBef>
              <a:spcAft>
                <a:spcPts val="267"/>
              </a:spcAft>
              <a:defRPr/>
            </a:pPr>
            <a:r>
              <a:rPr lang="en-US" sz="1800" i="1" dirty="0">
                <a:solidFill>
                  <a:prstClr val="black"/>
                </a:solidFill>
                <a:latin typeface="Arial"/>
                <a:ea typeface="Calibri" panose="020F0502020204030204" pitchFamily="34" charset="0"/>
              </a:rPr>
              <a:t>Director Materiel Sustainment, DND </a:t>
            </a:r>
          </a:p>
          <a:p>
            <a:pPr defTabSz="1219170">
              <a:spcBef>
                <a:spcPts val="267"/>
              </a:spcBef>
              <a:spcAft>
                <a:spcPts val="267"/>
              </a:spcAft>
              <a:defRPr/>
            </a:pPr>
            <a:r>
              <a:rPr lang="en-US" sz="1800" b="1" dirty="0">
                <a:solidFill>
                  <a:srgbClr val="4472C4">
                    <a:lumMod val="50000"/>
                  </a:srgbClr>
                </a:solidFill>
                <a:latin typeface="Arial"/>
              </a:rPr>
              <a:t>Jennifer </a:t>
            </a:r>
            <a:r>
              <a:rPr lang="en-US" sz="1800" b="1" dirty="0" err="1">
                <a:solidFill>
                  <a:srgbClr val="4472C4">
                    <a:lumMod val="50000"/>
                  </a:srgbClr>
                </a:solidFill>
                <a:latin typeface="Arial"/>
              </a:rPr>
              <a:t>Stoyle</a:t>
            </a:r>
            <a:r>
              <a:rPr lang="en-US" sz="1800" dirty="0">
                <a:solidFill>
                  <a:prstClr val="black"/>
                </a:solidFill>
                <a:latin typeface="Arial"/>
                <a:cs typeface="Arial" panose="020B0604020202020204" pitchFamily="34" charset="0"/>
              </a:rPr>
              <a:t>,  Director</a:t>
            </a:r>
          </a:p>
          <a:p>
            <a:pPr defTabSz="1219170">
              <a:spcBef>
                <a:spcPts val="267"/>
              </a:spcBef>
              <a:spcAft>
                <a:spcPts val="267"/>
              </a:spcAft>
              <a:defRPr/>
            </a:pPr>
            <a:r>
              <a:rPr lang="en-CA" sz="1800" b="1" dirty="0">
                <a:solidFill>
                  <a:srgbClr val="4472C4">
                    <a:lumMod val="50000"/>
                  </a:srgbClr>
                </a:solidFill>
                <a:latin typeface="Arial"/>
              </a:rPr>
              <a:t>Abaida </a:t>
            </a:r>
            <a:r>
              <a:rPr lang="en-CA" sz="1800" b="1" dirty="0" err="1">
                <a:solidFill>
                  <a:srgbClr val="4472C4">
                    <a:lumMod val="50000"/>
                  </a:srgbClr>
                </a:solidFill>
                <a:latin typeface="Arial"/>
              </a:rPr>
              <a:t>Al-Azzawi</a:t>
            </a:r>
            <a:r>
              <a:rPr lang="en-CA" sz="1800" dirty="0">
                <a:solidFill>
                  <a:prstClr val="black"/>
                </a:solidFill>
                <a:latin typeface="Arial"/>
                <a:cs typeface="Arial" panose="020B0604020202020204" pitchFamily="34" charset="0"/>
              </a:rPr>
              <a:t>, Prof. Development and Communications Manager</a:t>
            </a:r>
          </a:p>
          <a:p>
            <a:pPr defTabSz="1219170">
              <a:spcBef>
                <a:spcPts val="267"/>
              </a:spcBef>
              <a:spcAft>
                <a:spcPts val="267"/>
              </a:spcAft>
              <a:defRPr/>
            </a:pPr>
            <a:r>
              <a:rPr lang="en-CA" sz="1800" b="1" dirty="0">
                <a:solidFill>
                  <a:srgbClr val="203864"/>
                </a:solidFill>
                <a:latin typeface="Arial"/>
                <a:cs typeface="Arial" panose="020B0604020202020204" pitchFamily="34" charset="0"/>
              </a:rPr>
              <a:t>Jocelyn Montour</a:t>
            </a:r>
            <a:r>
              <a:rPr lang="en-CA" sz="1800" dirty="0">
                <a:solidFill>
                  <a:prstClr val="black"/>
                </a:solidFill>
                <a:latin typeface="Arial"/>
                <a:cs typeface="Arial" panose="020B0604020202020204" pitchFamily="34" charset="0"/>
              </a:rPr>
              <a:t>, A/Policy Manager, Director Materiel Sustainment, DND</a:t>
            </a:r>
          </a:p>
          <a:p>
            <a:pPr defTabSz="1219170">
              <a:spcBef>
                <a:spcPts val="267"/>
              </a:spcBef>
              <a:spcAft>
                <a:spcPts val="267"/>
              </a:spcAft>
              <a:defRPr/>
            </a:pPr>
            <a:r>
              <a:rPr lang="en-CA" sz="1800" b="1" dirty="0">
                <a:solidFill>
                  <a:srgbClr val="4472C4">
                    <a:lumMod val="50000"/>
                  </a:srgbClr>
                </a:solidFill>
                <a:latin typeface="Arial"/>
              </a:rPr>
              <a:t>Nadia </a:t>
            </a:r>
            <a:r>
              <a:rPr lang="en-CA" sz="1800" b="1" dirty="0" err="1">
                <a:solidFill>
                  <a:srgbClr val="4472C4">
                    <a:lumMod val="50000"/>
                  </a:srgbClr>
                </a:solidFill>
                <a:latin typeface="Arial"/>
              </a:rPr>
              <a:t>Bouhzam</a:t>
            </a:r>
            <a:r>
              <a:rPr lang="en-CA" sz="1800" dirty="0">
                <a:solidFill>
                  <a:prstClr val="black"/>
                </a:solidFill>
                <a:latin typeface="Arial"/>
                <a:cs typeface="Arial" panose="020B0604020202020204" pitchFamily="34" charset="0"/>
              </a:rPr>
              <a:t>, Business Management Lead</a:t>
            </a:r>
          </a:p>
          <a:p>
            <a:pPr defTabSz="1219170">
              <a:spcBef>
                <a:spcPts val="267"/>
              </a:spcBef>
              <a:spcAft>
                <a:spcPts val="267"/>
              </a:spcAft>
              <a:defRPr/>
            </a:pPr>
            <a:r>
              <a:rPr lang="en-CA" sz="1800" b="1" dirty="0">
                <a:solidFill>
                  <a:srgbClr val="002060"/>
                </a:solidFill>
                <a:latin typeface="Arial"/>
                <a:cs typeface="Arial" panose="020B0604020202020204" pitchFamily="34" charset="0"/>
              </a:rPr>
              <a:t>Brianna Taylor</a:t>
            </a:r>
            <a:r>
              <a:rPr lang="en-CA" sz="1800" dirty="0">
                <a:solidFill>
                  <a:prstClr val="black"/>
                </a:solidFill>
                <a:latin typeface="Arial"/>
                <a:cs typeface="Arial" panose="020B0604020202020204" pitchFamily="34" charset="0"/>
              </a:rPr>
              <a:t>, Administrative Officer</a:t>
            </a:r>
          </a:p>
        </p:txBody>
      </p:sp>
      <p:sp>
        <p:nvSpPr>
          <p:cNvPr id="6" name="Text Placeholder 2">
            <a:extLst>
              <a:ext uri="{FF2B5EF4-FFF2-40B4-BE49-F238E27FC236}">
                <a16:creationId xmlns:a16="http://schemas.microsoft.com/office/drawing/2014/main" id="{B70CFD56-43E5-72C6-2323-C6C482F06C88}"/>
              </a:ext>
            </a:extLst>
          </p:cNvPr>
          <p:cNvSpPr txBox="1">
            <a:spLocks/>
          </p:cNvSpPr>
          <p:nvPr/>
        </p:nvSpPr>
        <p:spPr>
          <a:xfrm>
            <a:off x="778934" y="1562100"/>
            <a:ext cx="5183717" cy="349251"/>
          </a:xfrm>
          <a:prstGeom prst="rect">
            <a:avLst/>
          </a:prstGeom>
        </p:spPr>
        <p:txBody>
          <a:bodyPr anchor="ctr">
            <a:norm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fontAlgn="auto">
              <a:spcAft>
                <a:spcPts val="0"/>
              </a:spcAft>
              <a:defRPr/>
            </a:pPr>
            <a:endParaRPr lang="en-CA" sz="1600" dirty="0">
              <a:solidFill>
                <a:prstClr val="black"/>
              </a:solidFill>
            </a:endParaRPr>
          </a:p>
        </p:txBody>
      </p:sp>
      <p:sp>
        <p:nvSpPr>
          <p:cNvPr id="8201" name="Rectangle 3">
            <a:extLst>
              <a:ext uri="{FF2B5EF4-FFF2-40B4-BE49-F238E27FC236}">
                <a16:creationId xmlns:a16="http://schemas.microsoft.com/office/drawing/2014/main" id="{01327BD0-69DB-0BE6-3F4E-0FDF370C9AF7}"/>
              </a:ext>
            </a:extLst>
          </p:cNvPr>
          <p:cNvSpPr>
            <a:spLocks noChangeArrowheads="1"/>
          </p:cNvSpPr>
          <p:nvPr/>
        </p:nvSpPr>
        <p:spPr bwMode="auto">
          <a:xfrm>
            <a:off x="0" y="256065"/>
            <a:ext cx="22442"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219170">
              <a:defRPr/>
            </a:pPr>
            <a:r>
              <a:rPr lang="fr-FR" altLang="en-US" sz="800">
                <a:solidFill>
                  <a:prstClr val="black"/>
                </a:solidFill>
              </a:rPr>
              <a:t> </a:t>
            </a:r>
            <a:endParaRPr lang="fr-FR" altLang="en-US" sz="2400">
              <a:solidFill>
                <a:prstClr val="black"/>
              </a:solidFill>
              <a:latin typeface="Arial" panose="020B0604020202020204" pitchFamily="34" charset="0"/>
            </a:endParaRPr>
          </a:p>
        </p:txBody>
      </p:sp>
      <p:sp>
        <p:nvSpPr>
          <p:cNvPr id="3" name="Rectangle 2">
            <a:extLst>
              <a:ext uri="{FF2B5EF4-FFF2-40B4-BE49-F238E27FC236}">
                <a16:creationId xmlns:a16="http://schemas.microsoft.com/office/drawing/2014/main" id="{95B296A6-A4A1-D70A-CEB9-73B450A9A6CC}"/>
              </a:ext>
            </a:extLst>
          </p:cNvPr>
          <p:cNvSpPr>
            <a:spLocks noChangeArrowheads="1"/>
          </p:cNvSpPr>
          <p:nvPr/>
        </p:nvSpPr>
        <p:spPr bwMode="auto">
          <a:xfrm>
            <a:off x="1" y="132954"/>
            <a:ext cx="65"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defTabSz="1219170">
              <a:defRPr/>
            </a:pPr>
            <a:endParaRPr lang="fr-FR" altLang="en-US" sz="2400" dirty="0">
              <a:solidFill>
                <a:prstClr val="black"/>
              </a:solidFill>
              <a:latin typeface="Arial" panose="020B0604020202020204" pitchFamily="34" charset="0"/>
              <a:ea typeface="MS PGothic"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89C1A5AC-1A84-7243-60A7-5CB4287D67EB}"/>
              </a:ext>
            </a:extLst>
          </p:cNvPr>
          <p:cNvSpPr txBox="1">
            <a:spLocks noChangeArrowheads="1"/>
          </p:cNvSpPr>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a:solidFill>
                  <a:srgbClr val="898989"/>
                </a:solidFill>
              </a:rPr>
              <a:t>6</a:t>
            </a:r>
          </a:p>
        </p:txBody>
      </p:sp>
      <p:sp>
        <p:nvSpPr>
          <p:cNvPr id="6" name="TextBox 5">
            <a:extLst>
              <a:ext uri="{FF2B5EF4-FFF2-40B4-BE49-F238E27FC236}">
                <a16:creationId xmlns:a16="http://schemas.microsoft.com/office/drawing/2014/main" id="{45D82490-B96B-FE7B-8D21-A960306DD722}"/>
              </a:ext>
            </a:extLst>
          </p:cNvPr>
          <p:cNvSpPr txBox="1"/>
          <p:nvPr/>
        </p:nvSpPr>
        <p:spPr>
          <a:xfrm>
            <a:off x="1811339" y="1058863"/>
            <a:ext cx="8569325" cy="5124450"/>
          </a:xfrm>
          <a:prstGeom prst="rect">
            <a:avLst/>
          </a:prstGeom>
          <a:noFill/>
        </p:spPr>
        <p:txBody>
          <a:bodyPr>
            <a:spAutoFit/>
          </a:bodyPr>
          <a:lstStyle/>
          <a:p>
            <a:pPr>
              <a:spcAft>
                <a:spcPts val="1800"/>
              </a:spcAft>
              <a:buClr>
                <a:srgbClr val="000000"/>
              </a:buClr>
              <a:defRPr/>
            </a:pPr>
            <a:r>
              <a:rPr lang="en-CA" sz="2400" b="1" dirty="0">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Why is it important to educate materiel sustainment practitioners about it? </a:t>
            </a:r>
          </a:p>
          <a:p>
            <a:pPr marL="542925" lvl="1" indent="-184150">
              <a:spcAft>
                <a:spcPts val="1800"/>
              </a:spcAft>
              <a:buFont typeface="Arial" panose="020B0604020202020204" pitchFamily="34" charset="0"/>
              <a:buChar char="•"/>
              <a:defRPr/>
            </a:pPr>
            <a:r>
              <a:rPr lang="en-CA" altLang="en-US" sz="1600" dirty="0">
                <a:solidFill>
                  <a:srgbClr val="000000"/>
                </a:solidFill>
                <a:latin typeface="Arial" panose="020B0604020202020204" pitchFamily="34" charset="0"/>
                <a:cs typeface="Arial" panose="020B0604020202020204" pitchFamily="34" charset="0"/>
              </a:rPr>
              <a:t>MaaS involves exchanges of materiel between Canada and in-service support providers worth billions of dollars of taxpayers' money, through long term contracts. </a:t>
            </a:r>
            <a:r>
              <a:rPr lang="en-CA" altLang="en-US" sz="1600" b="1" dirty="0">
                <a:solidFill>
                  <a:srgbClr val="000000"/>
                </a:solidFill>
                <a:latin typeface="Arial" panose="020B0604020202020204" pitchFamily="34" charset="0"/>
                <a:cs typeface="Arial" panose="020B0604020202020204" pitchFamily="34" charset="0"/>
              </a:rPr>
              <a:t>There are materiel and financial </a:t>
            </a:r>
            <a:r>
              <a:rPr lang="en-CA" altLang="en-US" sz="1600" b="1" u="sng" dirty="0">
                <a:solidFill>
                  <a:srgbClr val="000000"/>
                </a:solidFill>
                <a:latin typeface="Arial" panose="020B0604020202020204" pitchFamily="34" charset="0"/>
                <a:cs typeface="Arial" panose="020B0604020202020204" pitchFamily="34" charset="0"/>
              </a:rPr>
              <a:t>obligations</a:t>
            </a:r>
            <a:r>
              <a:rPr lang="en-CA" altLang="en-US" sz="1600" b="1" dirty="0">
                <a:solidFill>
                  <a:srgbClr val="000000"/>
                </a:solidFill>
                <a:latin typeface="Arial" panose="020B0604020202020204" pitchFamily="34" charset="0"/>
                <a:cs typeface="Arial" panose="020B0604020202020204" pitchFamily="34" charset="0"/>
              </a:rPr>
              <a:t> that must be met to exercise this approach. </a:t>
            </a:r>
          </a:p>
          <a:p>
            <a:pPr marL="542925" lvl="1" indent="-184150">
              <a:spcAft>
                <a:spcPts val="1800"/>
              </a:spcAft>
              <a:buFont typeface="Arial" panose="020B0604020202020204" pitchFamily="34" charset="0"/>
              <a:buChar char="•"/>
              <a:defRPr/>
            </a:pPr>
            <a:r>
              <a:rPr lang="en-CA" altLang="en-US" sz="1600" dirty="0">
                <a:solidFill>
                  <a:srgbClr val="000000"/>
                </a:solidFill>
                <a:latin typeface="Arial" panose="020B0604020202020204" pitchFamily="34" charset="0"/>
              </a:rPr>
              <a:t>Under current policy and regulatory landscape, the search for more efficient and innovative contracting methods involving </a:t>
            </a:r>
            <a:r>
              <a:rPr lang="en-CA" altLang="en-US" sz="1600" dirty="0" err="1">
                <a:solidFill>
                  <a:srgbClr val="000000"/>
                </a:solidFill>
                <a:latin typeface="Arial" panose="020B0604020202020204" pitchFamily="34" charset="0"/>
              </a:rPr>
              <a:t>MaaS</a:t>
            </a:r>
            <a:r>
              <a:rPr lang="en-CA" altLang="en-US" sz="1600" dirty="0">
                <a:solidFill>
                  <a:srgbClr val="000000"/>
                </a:solidFill>
                <a:latin typeface="Arial" panose="020B0604020202020204" pitchFamily="34" charset="0"/>
              </a:rPr>
              <a:t> must address </a:t>
            </a:r>
            <a:r>
              <a:rPr lang="en-CA" altLang="en-US" sz="1600" b="1" dirty="0">
                <a:solidFill>
                  <a:srgbClr val="000000"/>
                </a:solidFill>
                <a:latin typeface="Arial" panose="020B0604020202020204" pitchFamily="34" charset="0"/>
              </a:rPr>
              <a:t>materiel and financial management related risks</a:t>
            </a:r>
            <a:r>
              <a:rPr lang="en-CA" altLang="en-US" sz="1600" dirty="0">
                <a:solidFill>
                  <a:srgbClr val="000000"/>
                </a:solidFill>
                <a:latin typeface="Arial" panose="020B0604020202020204" pitchFamily="34" charset="0"/>
              </a:rPr>
              <a:t>,  including the accuracy of Canada’s financial statements. </a:t>
            </a:r>
          </a:p>
          <a:p>
            <a:pPr marL="542925" indent="-184150">
              <a:spcAft>
                <a:spcPts val="600"/>
              </a:spcAft>
              <a:buFont typeface="Arial" panose="020B0604020202020204" pitchFamily="34" charset="0"/>
              <a:buChar char="•"/>
              <a:defRPr/>
            </a:pPr>
            <a:r>
              <a:rPr lang="en-CA" altLang="en-US" sz="1600" dirty="0">
                <a:solidFill>
                  <a:srgbClr val="000000"/>
                </a:solidFill>
                <a:latin typeface="Arial" panose="020B0604020202020204" pitchFamily="34" charset="0"/>
                <a:cs typeface="Arial" panose="020B0604020202020204" pitchFamily="34" charset="0"/>
              </a:rPr>
              <a:t>Materiel sustainment practitioners should be knowledgeable about the differences between Ownership and Custody (see Supply Administration Manual (SAM), Chapter 6.3):</a:t>
            </a:r>
          </a:p>
          <a:p>
            <a:pPr marL="715963" lvl="1" indent="-173038">
              <a:spcAft>
                <a:spcPts val="600"/>
              </a:spcAft>
              <a:buFont typeface="Arial" panose="020B0604020202020204" pitchFamily="34" charset="0"/>
              <a:buChar char="─"/>
              <a:defRPr/>
            </a:pPr>
            <a:r>
              <a:rPr lang="en-CA" sz="1600" dirty="0">
                <a:solidFill>
                  <a:srgbClr val="000000"/>
                </a:solidFill>
                <a:latin typeface="Arial" panose="020B0604020202020204" pitchFamily="34" charset="0"/>
              </a:rPr>
              <a:t>Materiel Ownership is vested in a person or organization that has legal title to the materiel and retains full economic benefits</a:t>
            </a:r>
            <a:endParaRPr lang="en-CA" sz="1600" dirty="0">
              <a:solidFill>
                <a:srgbClr val="000000"/>
              </a:solidFill>
              <a:latin typeface="Arial" panose="020B0604020202020204" pitchFamily="34" charset="0"/>
              <a:cs typeface="Arial" panose="020B0604020202020204" pitchFamily="34" charset="0"/>
            </a:endParaRPr>
          </a:p>
          <a:p>
            <a:pPr marL="715963" lvl="1" indent="-173038">
              <a:spcAft>
                <a:spcPts val="600"/>
              </a:spcAft>
              <a:buFont typeface="Arial" panose="020B0604020202020204" pitchFamily="34" charset="0"/>
              <a:buChar char="─"/>
              <a:defRPr/>
            </a:pPr>
            <a:r>
              <a:rPr lang="en-CA" sz="1600" dirty="0">
                <a:solidFill>
                  <a:srgbClr val="000000"/>
                </a:solidFill>
                <a:latin typeface="Arial" panose="020B0604020202020204" pitchFamily="34" charset="0"/>
              </a:rPr>
              <a:t>Materiel Custody rests with the person or organization that has physical control of the materiel.</a:t>
            </a:r>
            <a:endParaRPr lang="en-CA" sz="1600"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79b5a183337331b50b9ec52&quot;,&quot;SmartGridHorizontal&quot;:0,&quot;LinkedExcelSources&quot;:{},&quot;LinkedProjectSources&quot;:{},&quot;FlowConfig&quot;:{&quot;Canvas&quot;:{&quot;Slide&quot;:0,&quot;Width&quot;:0,&quot;Height&quot;:0},&quot;Timeline&quot;:{&quot;Actions&quot;:[]}}}"/>
</p:tagLst>
</file>

<file path=ppt/theme/theme1.xml><?xml version="1.0" encoding="utf-8"?>
<a:theme xmlns:a="http://schemas.openxmlformats.org/drawingml/2006/main" name="DMS-English-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N-Bil-16-9 DMS-Powerpoint DGM-3123-K6R-LCOE Mod.potx" id="{2D39D994-FBD8-46CD-805C-700A527E0B82}" vid="{17FDFE6A-03F4-41B4-BAFB-DA4BCE8B72F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MS-English-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Bil-16-9 DMS-Powerpoint DGM-3123-K6R-LCOE Mod.potx" id="{2D39D994-FBD8-46CD-805C-700A527E0B82}" vid="{FFDC6918-3C95-47ED-B6C1-7BA62C922048}"/>
    </a:ext>
  </a:extLst>
</a:theme>
</file>

<file path=ppt/theme/theme3.xml><?xml version="1.0" encoding="utf-8"?>
<a:theme xmlns:a="http://schemas.openxmlformats.org/drawingml/2006/main" name="1_DMS-English-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Bil-16-9 DMS-Powerpoint DGM-3123-K6R-LCOE Mod.potx" id="{2D39D994-FBD8-46CD-805C-700A527E0B82}" vid="{FFDC6918-3C95-47ED-B6C1-7BA62C922048}"/>
    </a:ext>
  </a:extLst>
</a:theme>
</file>

<file path=ppt/theme/theme4.xml><?xml version="1.0" encoding="utf-8"?>
<a:theme xmlns:a="http://schemas.openxmlformats.org/drawingml/2006/main" name="2_DMS-English-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Bil-16-9 DMS-Powerpoint DGM-3123-K6R-LCOE Mod.potx" id="{2D39D994-FBD8-46CD-805C-700A527E0B82}" vid="{FFDC6918-3C95-47ED-B6C1-7BA62C922048}"/>
    </a:ext>
  </a:extLst>
</a:theme>
</file>

<file path=ppt/theme/theme5.xml><?xml version="1.0" encoding="utf-8"?>
<a:theme xmlns:a="http://schemas.openxmlformats.org/drawingml/2006/main" name="Custom Design">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B5ED224B-4C15-6745-8D43-3B9BB97A360B}"/>
    </a:ext>
  </a:extLst>
</a:theme>
</file>

<file path=ppt/theme/theme6.xml><?xml version="1.0" encoding="utf-8"?>
<a:theme xmlns:a="http://schemas.openxmlformats.org/drawingml/2006/main" name="1_DMS-English-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N-Bil-16-9 DMS-Powerpoint DGM-3123-K6R-LCOE Mod.potx" id="{2D39D994-FBD8-46CD-805C-700A527E0B82}" vid="{17FDFE6A-03F4-41B4-BAFB-DA4BCE8B72FE}"/>
    </a:ext>
  </a:extLst>
</a:theme>
</file>

<file path=ppt/theme/theme7.xml><?xml version="1.0" encoding="utf-8"?>
<a:theme xmlns:a="http://schemas.openxmlformats.org/drawingml/2006/main" name="3_DMS-English-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Bil-16-9 DMS-Powerpoint DGM-3123-K6R-LCOE Mod.potx" id="{2D39D994-FBD8-46CD-805C-700A527E0B82}" vid="{FFDC6918-3C95-47ED-B6C1-7BA62C922048}"/>
    </a:ext>
  </a:extLst>
</a:theme>
</file>

<file path=ppt/theme/theme8.xml><?xml version="1.0" encoding="utf-8"?>
<a:theme xmlns:a="http://schemas.openxmlformats.org/drawingml/2006/main" name="1_Custom Design">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B5ED224B-4C15-6745-8D43-3B9BB97A360B}"/>
    </a:ext>
  </a:extLst>
</a:theme>
</file>

<file path=ppt/theme/theme9.xml><?xml version="1.0" encoding="utf-8"?>
<a:theme xmlns:a="http://schemas.openxmlformats.org/drawingml/2006/main" name="DND-PPT-English-Corporate_External">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f2a0905-b665-4698-be65-2a87b74f036b" xsi:nil="true"/>
    <Unit_x0020_Name xmlns="4e4e7067-1b66-4815-83c0-e5717f015141">Land CoE</Unit_x0020_Name>
    <DocumentSetDescription xmlns="http://schemas.microsoft.com/sharepoint/v3" xsi:nil="true"/>
    <lcf76f155ced4ddcb4097134ff3c332f xmlns="31c2c594-e951-4731-83d7-5535db08463a">
      <Terms xmlns="http://schemas.microsoft.com/office/infopath/2007/PartnerControls"/>
    </lcf76f155ced4ddcb4097134ff3c332f>
    <UIC xmlns="4e4e7067-1b66-4815-83c0-e5717f015141">2184</UIC>
    <Parent_Org xmlns="4e4e7067-1b66-4815-83c0-e5717f015141">ADM (Mat)</Parent_Org>
    <Function xmlns="4e4e7067-1b66-4815-83c0-e5717f015141" xsi:nil="true"/>
    <_dlc_DocId xmlns="0f2a0905-b665-4698-be65-2a87b74f036b">WM35ZQJNQP7P-1659490994-1260</_dlc_DocId>
    <_dlc_DocIdUrl xmlns="0f2a0905-b665-4698-be65-2a87b74f036b">
      <Url>https://018gc.sharepoint.com/sites/WKG-2184-0002/_layouts/15/DocIdRedir.aspx?ID=WM35ZQJNQP7P-1659490994-1260</Url>
      <Description>WM35ZQJNQP7P-1659490994-1260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ND Document" ma:contentTypeID="0x010100010C2ADD635BB5409CEF3A212D7D66C800B4E50E48B123D44BA084797633844FD4" ma:contentTypeVersion="23" ma:contentTypeDescription="This Content Type applies the default UIC, Unit Name and Parent Org to all documents in the site." ma:contentTypeScope="" ma:versionID="79a88ba01242e60a03155c92c2af787b">
  <xsd:schema xmlns:xsd="http://www.w3.org/2001/XMLSchema" xmlns:xs="http://www.w3.org/2001/XMLSchema" xmlns:p="http://schemas.microsoft.com/office/2006/metadata/properties" xmlns:ns1="http://schemas.microsoft.com/sharepoint/v3" xmlns:ns2="4e4e7067-1b66-4815-83c0-e5717f015141" xmlns:ns3="0f2a0905-b665-4698-be65-2a87b74f036b" xmlns:ns4="31c2c594-e951-4731-83d7-5535db08463a" targetNamespace="http://schemas.microsoft.com/office/2006/metadata/properties" ma:root="true" ma:fieldsID="58cded7316e30152bd18ca66b328ccdf" ns1:_="" ns2:_="" ns3:_="" ns4:_="">
    <xsd:import namespace="http://schemas.microsoft.com/sharepoint/v3"/>
    <xsd:import namespace="4e4e7067-1b66-4815-83c0-e5717f015141"/>
    <xsd:import namespace="0f2a0905-b665-4698-be65-2a87b74f036b"/>
    <xsd:import namespace="31c2c594-e951-4731-83d7-5535db08463a"/>
    <xsd:element name="properties">
      <xsd:complexType>
        <xsd:sequence>
          <xsd:element name="documentManagement">
            <xsd:complexType>
              <xsd:all>
                <xsd:element ref="ns2:UIC"/>
                <xsd:element ref="ns2:Unit_x0020_Name"/>
                <xsd:element ref="ns2:Parent_Org"/>
                <xsd:element ref="ns3:_dlc_DocId" minOccurs="0"/>
                <xsd:element ref="ns3:_dlc_DocIdUrl" minOccurs="0"/>
                <xsd:element ref="ns3:_dlc_DocIdPersistId" minOccurs="0"/>
                <xsd:element ref="ns2:Function" minOccurs="0"/>
                <xsd:element ref="ns1:DocumentSetDescription"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5"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4e7067-1b66-4815-83c0-e5717f015141" elementFormDefault="qualified">
    <xsd:import namespace="http://schemas.microsoft.com/office/2006/documentManagement/types"/>
    <xsd:import namespace="http://schemas.microsoft.com/office/infopath/2007/PartnerControls"/>
    <xsd:element name="UIC" ma:index="8" ma:displayName="UIC" ma:default="2184" ma:description="UIC" ma:internalName="UIC" ma:readOnly="false">
      <xsd:simpleType>
        <xsd:restriction base="dms:Text">
          <xsd:maxLength value="4"/>
        </xsd:restriction>
      </xsd:simpleType>
    </xsd:element>
    <xsd:element name="Unit_x0020_Name" ma:index="9" ma:displayName="Unit Name" ma:default="Land CoE" ma:description="Unit Name" ma:internalName="Unit_x0020_Name" ma:readOnly="false">
      <xsd:simpleType>
        <xsd:restriction base="dms:Text">
          <xsd:maxLength value="255"/>
        </xsd:restriction>
      </xsd:simpleType>
    </xsd:element>
    <xsd:element name="Parent_Org" ma:index="10" ma:displayName="Parent_Org" ma:default="ADM (Mat)" ma:format="Dropdown" ma:internalName="Parent_Org" ma:readOnly="false">
      <xsd:simpleType>
        <xsd:restriction base="dms:Choice">
          <xsd:enumeration value="O365_Admin"/>
          <xsd:enumeration value="CJOC"/>
          <xsd:enumeration value="ADM(RS)"/>
          <xsd:enumeration value="ADM(IE)"/>
          <xsd:enumeration value="ADM(Fin)"/>
          <xsd:enumeration value="ADM(S&amp;T)"/>
          <xsd:enumeration value="ADM(DIA)"/>
          <xsd:enumeration value="ADM(HR Civ)"/>
          <xsd:enumeration value="ADM(IM)"/>
          <xsd:enumeration value="ADM(Mat)"/>
          <xsd:enumeration value="ADM(PA)"/>
          <xsd:enumeration value="ADM(POL)"/>
          <xsd:enumeration value="CANSOFCOM"/>
          <xsd:enumeration value="CFINTCOM"/>
          <xsd:enumeration value="CMJ"/>
          <xsd:enumeration value="MPC"/>
          <xsd:enumeration value="Corp Sec"/>
          <xsd:enumeration value="CFHA"/>
          <xsd:enumeration value="JAG"/>
          <xsd:enumeration value="RCAF"/>
          <xsd:enumeration value="RCN"/>
          <xsd:enumeration value="SJS"/>
          <xsd:enumeration value="VCDS"/>
          <xsd:enumeration value="CA"/>
          <xsd:enumeration value="Ombudsman"/>
        </xsd:restriction>
      </xsd:simpleType>
    </xsd:element>
    <xsd:element name="Function" ma:index="14" nillable="true" ma:displayName="Function" ma:format="Dropdown" ma:internalName="Function">
      <xsd:simpleType>
        <xsd:restriction base="dms:Choice">
          <xsd:enumeration value="Acquisitions-Procurement"/>
          <xsd:enumeration value="Travel and Events"/>
          <xsd:enumeration value="Environment"/>
          <xsd:enumeration value="Finances"/>
          <xsd:enumeration value="Human Resources"/>
          <xsd:enumeration value="Information Management"/>
          <xsd:enumeration value="Information Technology"/>
          <xsd:enumeration value="Management and Oversight"/>
          <xsd:enumeration value="Materiel"/>
          <xsd:enumeration value="Military Personnel"/>
          <xsd:enumeration value="Occupational Health and Safety"/>
          <xsd:enumeration value="Public Affairs"/>
          <xsd:enumeration value="Real Property"/>
          <xsd:enumeration value="Ready Forces"/>
          <xsd:enumeration value="Operations"/>
          <xsd:enumeration value="Communications"/>
          <xsd:enumeration value="Legal Services"/>
          <xsd:enumeration value="Future Force Design"/>
          <xsd:enumeration value="Defence Team"/>
          <xsd:enumeration value="Sustainable Bases Information Technology System &amp; Infrastructure"/>
          <xsd:enumeration value="Procurement of Capabilities"/>
        </xsd:restriction>
      </xsd:simpleType>
    </xsd:element>
  </xsd:schema>
  <xsd:schema xmlns:xsd="http://www.w3.org/2001/XMLSchema" xmlns:xs="http://www.w3.org/2001/XMLSchema" xmlns:dms="http://schemas.microsoft.com/office/2006/documentManagement/types" xmlns:pc="http://schemas.microsoft.com/office/infopath/2007/PartnerControls" targetNamespace="0f2a0905-b665-4698-be65-2a87b74f036b"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959343ab-efff-4361-a5b3-fd35917763ca}" ma:internalName="TaxCatchAll" ma:showField="CatchAllData" ma:web="0f2a0905-b665-4698-be65-2a87b74f036b">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2c594-e951-4731-83d7-5535db08463a"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ef6f2b6-e1f4-452e-8a28-a5369d3fc39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B66CFE-2A2C-4CDC-B617-B9CE4CC13E76}">
  <ds:schemaRefs>
    <ds:schemaRef ds:uri="http://purl.org/dc/terms/"/>
    <ds:schemaRef ds:uri="http://purl.org/dc/elements/1.1/"/>
    <ds:schemaRef ds:uri="http://schemas.microsoft.com/office/2006/documentManagement/types"/>
    <ds:schemaRef ds:uri="http://schemas.microsoft.com/office/infopath/2007/PartnerControls"/>
    <ds:schemaRef ds:uri="http://www.w3.org/XML/1998/namespace"/>
    <ds:schemaRef ds:uri="http://purl.org/dc/dcmitype/"/>
    <ds:schemaRef ds:uri="http://schemas.openxmlformats.org/package/2006/metadata/core-properties"/>
    <ds:schemaRef ds:uri="31c2c594-e951-4731-83d7-5535db08463a"/>
    <ds:schemaRef ds:uri="0f2a0905-b665-4698-be65-2a87b74f036b"/>
    <ds:schemaRef ds:uri="4e4e7067-1b66-4815-83c0-e5717f015141"/>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1CC17F05-2584-4E2E-88F5-3EA8AC1CDA17}">
  <ds:schemaRefs>
    <ds:schemaRef ds:uri="http://schemas.microsoft.com/sharepoint/events"/>
  </ds:schemaRefs>
</ds:datastoreItem>
</file>

<file path=customXml/itemProps3.xml><?xml version="1.0" encoding="utf-8"?>
<ds:datastoreItem xmlns:ds="http://schemas.openxmlformats.org/officeDocument/2006/customXml" ds:itemID="{443D68B3-FFC1-4968-B490-8E2E187674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4e7067-1b66-4815-83c0-e5717f015141"/>
    <ds:schemaRef ds:uri="0f2a0905-b665-4698-be65-2a87b74f036b"/>
    <ds:schemaRef ds:uri="31c2c594-e951-4731-83d7-5535db084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9E67CEB-EB67-444F-83A6-6136FAB6B3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EN-Bil-16-9 DMS-Powerpoint DGM-3123-K6R-LCOE Mod</Template>
  <TotalTime>1265</TotalTime>
  <Words>11848</Words>
  <Application>Microsoft Office PowerPoint</Application>
  <PresentationFormat>Widescreen</PresentationFormat>
  <Paragraphs>1321</Paragraphs>
  <Slides>81</Slides>
  <Notes>59</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81</vt:i4>
      </vt:variant>
    </vt:vector>
  </HeadingPairs>
  <TitlesOfParts>
    <vt:vector size="99" baseType="lpstr">
      <vt:lpstr>MS Gothic</vt:lpstr>
      <vt:lpstr>Arial</vt:lpstr>
      <vt:lpstr>Arial Narrow</vt:lpstr>
      <vt:lpstr>Calibri</vt:lpstr>
      <vt:lpstr>Courier New</vt:lpstr>
      <vt:lpstr>Segoe UI Symbol</vt:lpstr>
      <vt:lpstr>Symbol</vt:lpstr>
      <vt:lpstr>Times New Roman</vt:lpstr>
      <vt:lpstr>Wingdings</vt:lpstr>
      <vt:lpstr>DMS-English-Title</vt:lpstr>
      <vt:lpstr>DMS-English-Main</vt:lpstr>
      <vt:lpstr>1_DMS-English-Main</vt:lpstr>
      <vt:lpstr>2_DMS-English-Main</vt:lpstr>
      <vt:lpstr>Custom Design</vt:lpstr>
      <vt:lpstr>1_DMS-English-Title</vt:lpstr>
      <vt:lpstr>3_DMS-English-Main</vt:lpstr>
      <vt:lpstr>1_Custom Design</vt:lpstr>
      <vt:lpstr>DND-PPT-English-Corporate_External</vt:lpstr>
      <vt:lpstr>PowerPoint Presentation</vt:lpstr>
      <vt:lpstr>PowerPoint Presentation</vt:lpstr>
      <vt:lpstr>PowerPoint Presentation</vt:lpstr>
      <vt:lpstr>Obligations related to the "Materiel as a Service" (MaaS) option during sustainment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Fictional scenario –  Canada’s Hover Tank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SBCA Process and Context (SBCA Guide)</vt:lpstr>
      <vt:lpstr>Purpose </vt:lpstr>
      <vt:lpstr>Approach to Pricing </vt:lpstr>
      <vt:lpstr>Value for Money Requirements (VfM)</vt:lpstr>
      <vt:lpstr>A word on Cost Baseline </vt:lpstr>
      <vt:lpstr>Building Blocks for the OA</vt:lpstr>
      <vt:lpstr>Basis of Payment Types </vt:lpstr>
      <vt:lpstr>Fixed Price and Cost Reimbursable</vt:lpstr>
      <vt:lpstr>Cost Reimbursable Types</vt:lpstr>
      <vt:lpstr>Phases that have a bearing on Pricing </vt:lpstr>
      <vt:lpstr>Contract Phases</vt:lpstr>
      <vt:lpstr>Contract Phases and Pricing Approach</vt:lpstr>
      <vt:lpstr>Value for Money Phases</vt:lpstr>
      <vt:lpstr>Value for Money Phases</vt:lpstr>
      <vt:lpstr>Value for Money Phases and Pricing Approach </vt:lpstr>
      <vt:lpstr>Contract and Value for Money Phases </vt:lpstr>
      <vt:lpstr>Categories of Work </vt:lpstr>
      <vt:lpstr>Core and Tasked Based - Examples</vt:lpstr>
      <vt:lpstr>Categories of Work and Pricing Approach</vt:lpstr>
      <vt:lpstr>PowerPoint Presentation</vt:lpstr>
      <vt:lpstr>Example Output of the OA</vt:lpstr>
      <vt:lpstr>Discussion / Questions</vt:lpstr>
      <vt:lpstr>Break</vt:lpstr>
      <vt:lpstr>PowerPoint Presentation</vt:lpstr>
      <vt:lpstr>Outline</vt:lpstr>
      <vt:lpstr>Sustainment Initiative Institutionalization Plan</vt:lpstr>
      <vt:lpstr>MOU concerning SBCA</vt:lpstr>
      <vt:lpstr>PowerPoint Presentation</vt:lpstr>
      <vt:lpstr>SBCA Triggers</vt:lpstr>
      <vt:lpstr>New SBCA Manual</vt:lpstr>
      <vt:lpstr>General changes from the SBCA Guide</vt:lpstr>
      <vt:lpstr>SBCA Process Overview</vt:lpstr>
      <vt:lpstr>Phase 1A – Initiation </vt:lpstr>
      <vt:lpstr>Phase 1B – Requirements </vt:lpstr>
      <vt:lpstr>Phase 1C – Gap analysis</vt:lpstr>
      <vt:lpstr>Phase 2 – Options Analysis (OAs) </vt:lpstr>
      <vt:lpstr>Phase 2A – Sustainment strategy</vt:lpstr>
      <vt:lpstr>Phase 2B – Sustainment solution framework</vt:lpstr>
      <vt:lpstr>Phase 2C – Sustainment solution details</vt:lpstr>
      <vt:lpstr>SBCA Support</vt:lpstr>
      <vt:lpstr>Discussion / Questions</vt:lpstr>
      <vt:lpstr>PowerPoint Presentation</vt:lpstr>
      <vt:lpstr>What are Aircraft Maintenance Support Equipment (AMSE)?</vt:lpstr>
      <vt:lpstr>Why change the sustainment solution?</vt:lpstr>
      <vt:lpstr>SBCA Scope</vt:lpstr>
      <vt:lpstr>SBCA Team</vt:lpstr>
      <vt:lpstr>SBCA Timeline &amp; Industry Engagements</vt:lpstr>
      <vt:lpstr>SBCA Phase 1 - Requirements</vt:lpstr>
      <vt:lpstr>Gap Analysis</vt:lpstr>
      <vt:lpstr>Phase 2 Result of Initial OAs – Division of Scope &amp; Contracted Services Grouping</vt:lpstr>
      <vt:lpstr>Phase 2 Result of Initial OAs</vt:lpstr>
      <vt:lpstr>Free Flow vs Managed R&amp;O</vt:lpstr>
      <vt:lpstr>Result of Intermediate OAs</vt:lpstr>
      <vt:lpstr>Result of Intermediate OAs</vt:lpstr>
      <vt:lpstr>SBCA Solution Benefits</vt:lpstr>
      <vt:lpstr>Evolutionary Improvements</vt:lpstr>
      <vt:lpstr>Reality Post RFP Release</vt:lpstr>
      <vt:lpstr>Lessons Learned</vt:lpstr>
      <vt:lpstr>Discussion / Questions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ABAIDA.AL-AZZAWI@forces.gc.ca</dc:creator>
  <cp:lastModifiedBy>AlAzzawi A@ADM(Mat) DMS@Defence365</cp:lastModifiedBy>
  <cp:revision>98</cp:revision>
  <cp:lastPrinted>2016-05-20T12:47:48Z</cp:lastPrinted>
  <dcterms:created xsi:type="dcterms:W3CDTF">2023-05-04T03:08:50Z</dcterms:created>
  <dcterms:modified xsi:type="dcterms:W3CDTF">2023-12-11T15:56:52Z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fa9e020a-6dae-4256-aea6-d6b414c0dbcd</vt:lpwstr>
  </property>
  <property fmtid="{D5CDD505-2E9C-101B-9397-08002B2CF9AE}" pid="3" name="TBSSCTCLASSIFICATION">
    <vt:lpwstr>No Classification Selected</vt:lpwstr>
  </property>
  <property fmtid="{D5CDD505-2E9C-101B-9397-08002B2CF9AE}" pid="4" name="SECCLASS">
    <vt:lpwstr>CLASSN</vt:lpwstr>
  </property>
  <property fmtid="{D5CDD505-2E9C-101B-9397-08002B2CF9AE}" pid="5" name="ContentTypeId">
    <vt:lpwstr>0x010100010C2ADD635BB5409CEF3A212D7D66C800B4E50E48B123D44BA084797633844FD4</vt:lpwstr>
  </property>
  <property fmtid="{D5CDD505-2E9C-101B-9397-08002B2CF9AE}" pid="6" name="_dlc_DocIdItemGuid">
    <vt:lpwstr>c0e12962-a56a-41b5-9947-1f4c26cb55ce</vt:lpwstr>
  </property>
  <property fmtid="{D5CDD505-2E9C-101B-9397-08002B2CF9AE}" pid="7" name="MediaServiceImageTags">
    <vt:lpwstr/>
  </property>
</Properties>
</file>