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70" r:id="rId11"/>
    <p:sldId id="262" r:id="rId12"/>
    <p:sldId id="273" r:id="rId13"/>
    <p:sldId id="263" r:id="rId14"/>
    <p:sldId id="264" r:id="rId15"/>
    <p:sldId id="272" r:id="rId16"/>
    <p:sldId id="265" r:id="rId17"/>
    <p:sldId id="274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08" y="2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29EB1-3138-47F5-9D59-6D75E74A0F0E}" type="datetimeFigureOut">
              <a:rPr lang="en-CA" smtClean="0"/>
              <a:t>2019-11-20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3B667-1A82-4EA4-90A9-51B30C78B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408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D1183-FFC1-4ABF-9E94-D5BE41A7F3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02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David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D1183-FFC1-4ABF-9E94-D5BE41A7F3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55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template_NRCAN_A_cover_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224" y="1271986"/>
            <a:ext cx="5890035" cy="1102519"/>
          </a:xfrm>
        </p:spPr>
        <p:txBody>
          <a:bodyPr/>
          <a:lstStyle>
            <a:lvl1pPr algn="l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CA" dirty="0" smtClean="0"/>
              <a:t>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6224" y="2475773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1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264445" y="1300163"/>
            <a:ext cx="4331619" cy="293528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2"/>
          </p:nvPr>
        </p:nvSpPr>
        <p:spPr>
          <a:xfrm>
            <a:off x="4764253" y="1300163"/>
            <a:ext cx="4127500" cy="293528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6159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template_NRCAN_A_inside_e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66224" y="4335566"/>
            <a:ext cx="4973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© Her Majesty the Queen in Right of Canada, as represented by the Minister of Natural Resources, 2017</a:t>
            </a:r>
          </a:p>
          <a:p>
            <a:endParaRPr lang="en-US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52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271986"/>
            <a:ext cx="6051264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Foundational Geospatial Data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8" y="2475773"/>
            <a:ext cx="7772401" cy="13144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GIS Day – Statistics Canada</a:t>
            </a:r>
          </a:p>
          <a:p>
            <a:r>
              <a:rPr lang="en-US" sz="2400" dirty="0" smtClean="0"/>
              <a:t>November 2019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586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Building feature extraction process from LiDAR</a:t>
            </a:r>
            <a:endParaRPr lang="en-CA" sz="2800" dirty="0"/>
          </a:p>
        </p:txBody>
      </p:sp>
      <p:pic>
        <p:nvPicPr>
          <p:cNvPr id="7" name="Espace réservé pour une image 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8" y="992937"/>
            <a:ext cx="1798825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space réservé pour une image 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56" y="996485"/>
            <a:ext cx="1786211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space réservé pour une image 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23" y="993924"/>
            <a:ext cx="1778948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018" y="2335476"/>
            <a:ext cx="17988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1000" dirty="0" smtClean="0">
                <a:cs typeface="Myriad Pro" charset="0"/>
              </a:rPr>
              <a:t>Step 1: </a:t>
            </a:r>
            <a:r>
              <a:rPr lang="en-CA" altLang="en-US" sz="1000" dirty="0"/>
              <a:t>C</a:t>
            </a:r>
            <a:r>
              <a:rPr lang="en-CA" sz="1000" dirty="0" smtClean="0"/>
              <a:t>lassify and </a:t>
            </a:r>
            <a:r>
              <a:rPr lang="en-CA" altLang="en-US" sz="1000" dirty="0" smtClean="0">
                <a:cs typeface="Myriad Pro" charset="0"/>
              </a:rPr>
              <a:t>keep only the LiDAR </a:t>
            </a:r>
            <a:r>
              <a:rPr lang="en-CA" altLang="en-US" sz="1000" dirty="0">
                <a:cs typeface="Myriad Pro" charset="0"/>
              </a:rPr>
              <a:t>points that are </a:t>
            </a:r>
            <a:r>
              <a:rPr lang="en-CA" altLang="en-US" sz="1000" dirty="0" smtClean="0">
                <a:cs typeface="Myriad Pro" charset="0"/>
              </a:rPr>
              <a:t>related to building</a:t>
            </a:r>
            <a:r>
              <a:rPr lang="en-CA" altLang="en-US" sz="1000" dirty="0">
                <a:cs typeface="Myriad Pro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8776" y="2336784"/>
            <a:ext cx="18019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1000" dirty="0" smtClean="0">
                <a:cs typeface="Myriad Pro" charset="0"/>
              </a:rPr>
              <a:t>Step 2: Extract the boundary </a:t>
            </a:r>
            <a:r>
              <a:rPr lang="en-CA" altLang="en-US" sz="1000" dirty="0">
                <a:cs typeface="Myriad Pro" charset="0"/>
              </a:rPr>
              <a:t>containing the set of </a:t>
            </a:r>
            <a:r>
              <a:rPr lang="en-CA" altLang="en-US" sz="1000" dirty="0" smtClean="0">
                <a:cs typeface="Myriad Pro" charset="0"/>
              </a:rPr>
              <a:t>points for </a:t>
            </a:r>
            <a:r>
              <a:rPr lang="en-CA" altLang="en-US" sz="1000" dirty="0">
                <a:cs typeface="Myriad Pro" charset="0"/>
              </a:rPr>
              <a:t>each building</a:t>
            </a:r>
            <a:r>
              <a:rPr lang="en-CA" altLang="en-US" sz="1000" dirty="0" smtClean="0">
                <a:cs typeface="Myriad Pro" charset="0"/>
              </a:rPr>
              <a:t>.</a:t>
            </a:r>
            <a:endParaRPr lang="en-CA" altLang="en-US" sz="1000" dirty="0">
              <a:cs typeface="Myriad Pr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64972" y="2340523"/>
            <a:ext cx="1778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1000" dirty="0" smtClean="0">
                <a:cs typeface="Myriad Pro" charset="0"/>
              </a:rPr>
              <a:t>Step 3: Square </a:t>
            </a:r>
            <a:r>
              <a:rPr lang="en-CA" altLang="en-US" sz="1000" dirty="0">
                <a:cs typeface="Myriad Pro" charset="0"/>
              </a:rPr>
              <a:t>the polygons to present right angles.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71946" y="976728"/>
            <a:ext cx="85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 smtClean="0"/>
              <a:t>CLASSIFICATION</a:t>
            </a:r>
            <a:endParaRPr lang="en-CA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032224" y="970054"/>
            <a:ext cx="7152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EXTRACTION</a:t>
            </a:r>
            <a:endParaRPr lang="en-CA" sz="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957132" y="976728"/>
            <a:ext cx="6367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SQUARING</a:t>
            </a:r>
            <a:endParaRPr lang="en-CA" sz="800" dirty="0"/>
          </a:p>
        </p:txBody>
      </p:sp>
      <p:pic>
        <p:nvPicPr>
          <p:cNvPr id="1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21" y="977297"/>
            <a:ext cx="1663316" cy="1188000"/>
          </a:xfrm>
        </p:spPr>
      </p:pic>
      <p:sp>
        <p:nvSpPr>
          <p:cNvPr id="17" name="Rectangle 16"/>
          <p:cNvSpPr/>
          <p:nvPr/>
        </p:nvSpPr>
        <p:spPr>
          <a:xfrm>
            <a:off x="7394621" y="2328808"/>
            <a:ext cx="181244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900" dirty="0" smtClean="0">
                <a:cs typeface="Myriad Pro" charset="0"/>
              </a:rPr>
              <a:t>Step 5: </a:t>
            </a:r>
            <a:r>
              <a:rPr lang="en-CA" altLang="en-US" sz="900" dirty="0">
                <a:cs typeface="Myriad Pro" charset="0"/>
              </a:rPr>
              <a:t>Add </a:t>
            </a:r>
            <a:r>
              <a:rPr lang="en-CA" altLang="en-US" sz="900" dirty="0" smtClean="0">
                <a:cs typeface="Myriad Pro" charset="0"/>
              </a:rPr>
              <a:t>following attributes</a:t>
            </a:r>
          </a:p>
          <a:p>
            <a:endParaRPr lang="en-CA" altLang="en-US" sz="500" dirty="0">
              <a:cs typeface="Myriad Pro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altLang="en-US" sz="900" dirty="0" smtClean="0">
                <a:cs typeface="Myriad Pro" charset="0"/>
              </a:rPr>
              <a:t>Minimal and maximal height </a:t>
            </a:r>
            <a:r>
              <a:rPr lang="en-CA" altLang="en-US" sz="900" dirty="0">
                <a:cs typeface="Myriad Pro" charset="0"/>
              </a:rPr>
              <a:t>of the building </a:t>
            </a:r>
            <a:r>
              <a:rPr lang="en-CA" sz="900" dirty="0">
                <a:cs typeface="Myriad Pro" charset="0"/>
              </a:rPr>
              <a:t>relative to </a:t>
            </a:r>
            <a:r>
              <a:rPr lang="en-CA" sz="900" dirty="0" smtClean="0">
                <a:cs typeface="Myriad Pro" charset="0"/>
              </a:rPr>
              <a:t>mean sea level.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500" dirty="0">
              <a:cs typeface="Myriad Pro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altLang="en-US" sz="900" dirty="0" smtClean="0">
                <a:cs typeface="Myriad Pro" charset="0"/>
              </a:rPr>
              <a:t>Minimal and maximal elevation </a:t>
            </a:r>
            <a:r>
              <a:rPr lang="en-CA" altLang="en-US" sz="900" dirty="0">
                <a:cs typeface="Myriad Pro" charset="0"/>
              </a:rPr>
              <a:t>at the base of the building r</a:t>
            </a:r>
            <a:r>
              <a:rPr lang="en-CA" sz="900" dirty="0">
                <a:cs typeface="Myriad Pro" charset="0"/>
              </a:rPr>
              <a:t>elative to </a:t>
            </a:r>
            <a:r>
              <a:rPr lang="en-CA" sz="900" dirty="0" smtClean="0">
                <a:cs typeface="Myriad Pro" charset="0"/>
              </a:rPr>
              <a:t>mean </a:t>
            </a:r>
            <a:r>
              <a:rPr lang="en-CA" sz="900" dirty="0">
                <a:cs typeface="Myriad Pro" charset="0"/>
              </a:rPr>
              <a:t>sea </a:t>
            </a:r>
            <a:r>
              <a:rPr lang="en-CA" sz="900" dirty="0" smtClean="0">
                <a:cs typeface="Myriad Pro" charset="0"/>
              </a:rPr>
              <a:t>level.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altLang="en-US" sz="500" dirty="0" smtClean="0">
              <a:cs typeface="Myriad Pro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altLang="en-US" sz="900" dirty="0" smtClean="0">
                <a:cs typeface="Myriad Pro" charset="0"/>
              </a:rPr>
              <a:t>Area </a:t>
            </a:r>
            <a:r>
              <a:rPr lang="en-CA" altLang="en-US" sz="900" dirty="0">
                <a:cs typeface="Myriad Pro" charset="0"/>
              </a:rPr>
              <a:t>of the </a:t>
            </a:r>
            <a:r>
              <a:rPr lang="en-CA" altLang="en-US" sz="900" dirty="0" smtClean="0">
                <a:cs typeface="Myriad Pro" charset="0"/>
              </a:rPr>
              <a:t>building.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altLang="en-US" sz="500" dirty="0">
              <a:cs typeface="Myriad Pro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altLang="en-US" sz="900" dirty="0" smtClean="0">
                <a:cs typeface="Myriad Pro" charset="0"/>
              </a:rPr>
              <a:t>Metadata (Provider, </a:t>
            </a:r>
            <a:r>
              <a:rPr lang="en-CA" altLang="en-US" sz="900" dirty="0" smtClean="0">
                <a:cs typeface="Myriad Pro" charset="0"/>
              </a:rPr>
              <a:t>Year</a:t>
            </a:r>
            <a:r>
              <a:rPr lang="fr-CA" altLang="en-US" sz="900" dirty="0" smtClean="0">
                <a:cs typeface="Myriad Pro" charset="0"/>
              </a:rPr>
              <a:t>)</a:t>
            </a:r>
            <a:endParaRPr lang="en-CA" altLang="en-US" sz="900" dirty="0">
              <a:cs typeface="Myriad Pro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319156" y="972311"/>
            <a:ext cx="7521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ATTRIBUTING</a:t>
            </a:r>
            <a:endParaRPr lang="en-CA" sz="800" dirty="0"/>
          </a:p>
        </p:txBody>
      </p:sp>
      <p:sp>
        <p:nvSpPr>
          <p:cNvPr id="3" name="ZoneTexte 2"/>
          <p:cNvSpPr txBox="1"/>
          <p:nvPr/>
        </p:nvSpPr>
        <p:spPr>
          <a:xfrm>
            <a:off x="5593845" y="2323010"/>
            <a:ext cx="1753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cs typeface="Myriad Pro" charset="0"/>
              </a:rPr>
              <a:t>Step 4: Compare polygons with an image to confirm presence and shape.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71" y="987250"/>
            <a:ext cx="1753260" cy="118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52946" y="962181"/>
            <a:ext cx="7008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800" dirty="0" smtClean="0">
                <a:solidFill>
                  <a:schemeClr val="bg1"/>
                </a:solidFill>
              </a:rPr>
              <a:t>VALIDATION</a:t>
            </a:r>
            <a:endParaRPr lang="en-CA" sz="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Text </a:t>
            </a:r>
            <a:r>
              <a:rPr lang="en-CA" b="1" dirty="0" smtClean="0"/>
              <a:t>scotttweedy181</a:t>
            </a:r>
            <a:r>
              <a:rPr lang="en-CA" dirty="0" smtClean="0"/>
              <a:t> </a:t>
            </a:r>
            <a:r>
              <a:rPr lang="en-CA" dirty="0"/>
              <a:t>to </a:t>
            </a:r>
            <a:r>
              <a:rPr lang="en-CA" b="1" dirty="0" smtClean="0"/>
              <a:t>780-800-5606</a:t>
            </a:r>
            <a:r>
              <a:rPr lang="en-CA" dirty="0" smtClean="0"/>
              <a:t> – Confidence, Geospatial Data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42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 smtClean="0"/>
              <a:t>Automatic extraction of additional features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69162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400"/>
              </a:spcBef>
            </a:pPr>
            <a:r>
              <a:rPr lang="en-CA" dirty="0" smtClean="0"/>
              <a:t>The potential of using high resolution data sources to improve our foundational datasets</a:t>
            </a:r>
          </a:p>
          <a:p>
            <a:pPr lvl="1">
              <a:spcBef>
                <a:spcPts val="400"/>
              </a:spcBef>
            </a:pPr>
            <a:r>
              <a:rPr lang="en-CA" dirty="0" smtClean="0"/>
              <a:t>Airports</a:t>
            </a:r>
          </a:p>
          <a:p>
            <a:pPr lvl="1">
              <a:spcBef>
                <a:spcPts val="400"/>
              </a:spcBef>
            </a:pPr>
            <a:r>
              <a:rPr lang="en-CA" dirty="0" smtClean="0"/>
              <a:t>Lakes, rivers</a:t>
            </a:r>
          </a:p>
          <a:p>
            <a:pPr lvl="1">
              <a:spcBef>
                <a:spcPts val="400"/>
              </a:spcBef>
            </a:pPr>
            <a:r>
              <a:rPr lang="en-CA" dirty="0" smtClean="0"/>
              <a:t>Transmission lines</a:t>
            </a:r>
          </a:p>
          <a:p>
            <a:pPr lvl="1">
              <a:spcBef>
                <a:spcPts val="400"/>
              </a:spcBef>
            </a:pPr>
            <a:r>
              <a:rPr lang="en-CA" dirty="0" smtClean="0"/>
              <a:t>Pipelines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Text </a:t>
            </a:r>
            <a:r>
              <a:rPr lang="en-CA" b="1" dirty="0" smtClean="0"/>
              <a:t>scotttweedy181</a:t>
            </a:r>
            <a:r>
              <a:rPr lang="en-CA" dirty="0" smtClean="0"/>
              <a:t> </a:t>
            </a:r>
            <a:r>
              <a:rPr lang="en-CA" dirty="0"/>
              <a:t>to </a:t>
            </a:r>
            <a:r>
              <a:rPr lang="en-CA" b="1" dirty="0" smtClean="0"/>
              <a:t>780-800-5606</a:t>
            </a:r>
            <a:r>
              <a:rPr lang="en-CA" dirty="0" smtClean="0"/>
              <a:t> – Confidence, Geospatial Data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0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Automatic Extraction with AI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130454"/>
          </a:xfrm>
        </p:spPr>
        <p:txBody>
          <a:bodyPr>
            <a:normAutofit fontScale="92500" lnSpcReduction="10000"/>
          </a:bodyPr>
          <a:lstStyle/>
          <a:p>
            <a:r>
              <a:rPr lang="fr-CA" sz="2400" dirty="0" smtClean="0"/>
              <a:t>CCMEO has </a:t>
            </a:r>
            <a:r>
              <a:rPr lang="fr-CA" sz="2400" dirty="0" err="1" smtClean="0"/>
              <a:t>developed</a:t>
            </a:r>
            <a:r>
              <a:rPr lang="fr-CA" sz="2400" dirty="0" smtClean="0"/>
              <a:t> a </a:t>
            </a:r>
            <a:r>
              <a:rPr lang="fr-CA" sz="2400" dirty="0" err="1" smtClean="0"/>
              <a:t>Deep</a:t>
            </a:r>
            <a:r>
              <a:rPr lang="fr-CA" sz="2400" dirty="0" smtClean="0"/>
              <a:t> Learning application – </a:t>
            </a:r>
            <a:r>
              <a:rPr lang="fr-CA" sz="2400" dirty="0" err="1" smtClean="0"/>
              <a:t>geo-deep-learning</a:t>
            </a:r>
            <a:r>
              <a:rPr lang="fr-CA" sz="2400" dirty="0" smtClean="0"/>
              <a:t> (GDL)</a:t>
            </a:r>
          </a:p>
          <a:p>
            <a:r>
              <a:rPr lang="fr-CA" sz="2400" dirty="0" smtClean="0"/>
              <a:t>GDL </a:t>
            </a:r>
            <a:r>
              <a:rPr lang="fr-CA" sz="2400" dirty="0" err="1" smtClean="0"/>
              <a:t>is</a:t>
            </a:r>
            <a:r>
              <a:rPr lang="fr-CA" sz="2400" dirty="0" smtClean="0"/>
              <a:t> </a:t>
            </a:r>
            <a:r>
              <a:rPr lang="fr-CA" sz="2400" dirty="0" err="1" smtClean="0"/>
              <a:t>used</a:t>
            </a:r>
            <a:r>
              <a:rPr lang="fr-CA" sz="2400" dirty="0" smtClean="0"/>
              <a:t> to </a:t>
            </a:r>
            <a:r>
              <a:rPr lang="fr-CA" sz="2400" dirty="0"/>
              <a:t>train </a:t>
            </a:r>
            <a:r>
              <a:rPr lang="fr-CA" sz="2400" dirty="0" err="1"/>
              <a:t>models</a:t>
            </a:r>
            <a:r>
              <a:rPr lang="fr-CA" sz="2400" dirty="0"/>
              <a:t> </a:t>
            </a:r>
            <a:r>
              <a:rPr lang="fr-CA" sz="2400" dirty="0" err="1"/>
              <a:t>that</a:t>
            </a:r>
            <a:r>
              <a:rPr lang="fr-CA" sz="2400" dirty="0"/>
              <a:t> </a:t>
            </a:r>
            <a:r>
              <a:rPr lang="fr-CA" sz="2400" dirty="0" err="1"/>
              <a:t>allow</a:t>
            </a:r>
            <a:r>
              <a:rPr lang="fr-CA" sz="2400" dirty="0"/>
              <a:t> </a:t>
            </a:r>
            <a:r>
              <a:rPr lang="fr-CA" sz="2400" dirty="0" err="1"/>
              <a:t>automatic</a:t>
            </a:r>
            <a:r>
              <a:rPr lang="fr-CA" sz="2400" dirty="0"/>
              <a:t> </a:t>
            </a:r>
            <a:r>
              <a:rPr lang="fr-CA" sz="2400" dirty="0" err="1"/>
              <a:t>feature</a:t>
            </a:r>
            <a:r>
              <a:rPr lang="fr-CA" sz="2400" dirty="0"/>
              <a:t> extraction</a:t>
            </a:r>
            <a:endParaRPr lang="en-CA" sz="2400" dirty="0"/>
          </a:p>
          <a:p>
            <a:endParaRPr lang="en-CA" dirty="0"/>
          </a:p>
        </p:txBody>
      </p:sp>
      <p:grpSp>
        <p:nvGrpSpPr>
          <p:cNvPr id="36" name="Group 35"/>
          <p:cNvGrpSpPr/>
          <p:nvPr/>
        </p:nvGrpSpPr>
        <p:grpSpPr>
          <a:xfrm>
            <a:off x="1141672" y="2389369"/>
            <a:ext cx="7280574" cy="1564586"/>
            <a:chOff x="1141672" y="2456275"/>
            <a:chExt cx="7280574" cy="1564586"/>
          </a:xfrm>
        </p:grpSpPr>
        <p:pic>
          <p:nvPicPr>
            <p:cNvPr id="4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567" y="2467527"/>
              <a:ext cx="1810680" cy="1553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672" y="2456275"/>
              <a:ext cx="1823795" cy="15645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2998649" y="2698386"/>
              <a:ext cx="19557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3600" dirty="0"/>
                <a:t>+ GDL =</a:t>
              </a:r>
              <a:r>
                <a:rPr lang="fr-CA" sz="6000" dirty="0"/>
                <a:t> </a:t>
              </a:r>
              <a:endParaRPr lang="en-CA" sz="60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335141" y="2698386"/>
              <a:ext cx="1087105" cy="1067589"/>
              <a:chOff x="7718736" y="2456275"/>
              <a:chExt cx="1087105" cy="1067589"/>
            </a:xfrm>
          </p:grpSpPr>
          <p:grpSp>
            <p:nvGrpSpPr>
              <p:cNvPr id="16" name="Group 4"/>
              <p:cNvGrpSpPr>
                <a:grpSpLocks noChangeAspect="1"/>
              </p:cNvGrpSpPr>
              <p:nvPr/>
            </p:nvGrpSpPr>
            <p:grpSpPr bwMode="auto">
              <a:xfrm>
                <a:off x="7727980" y="2480964"/>
                <a:ext cx="1077861" cy="1042900"/>
                <a:chOff x="4893" y="1620"/>
                <a:chExt cx="1079" cy="1044"/>
              </a:xfrm>
            </p:grpSpPr>
            <p:sp>
              <p:nvSpPr>
                <p:cNvPr id="2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893" y="1620"/>
                  <a:ext cx="780" cy="9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6" name="Rectangle 12"/>
                <p:cNvSpPr>
                  <a:spLocks noChangeArrowheads="1"/>
                </p:cNvSpPr>
                <p:nvPr/>
              </p:nvSpPr>
              <p:spPr bwMode="auto">
                <a:xfrm>
                  <a:off x="4893" y="2153"/>
                  <a:ext cx="242" cy="121"/>
                </a:xfrm>
                <a:prstGeom prst="rect">
                  <a:avLst/>
                </a:prstGeom>
                <a:solidFill>
                  <a:srgbClr val="73B2FF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7" name="Rectangle 13"/>
                <p:cNvSpPr>
                  <a:spLocks noChangeArrowheads="1"/>
                </p:cNvSpPr>
                <p:nvPr/>
              </p:nvSpPr>
              <p:spPr bwMode="auto">
                <a:xfrm>
                  <a:off x="4893" y="2153"/>
                  <a:ext cx="242" cy="121"/>
                </a:xfrm>
                <a:prstGeom prst="rect">
                  <a:avLst/>
                </a:prstGeom>
                <a:noFill/>
                <a:ln w="12700">
                  <a:solidFill>
                    <a:srgbClr val="6E6E6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8" name="Rectangle 14"/>
                <p:cNvSpPr>
                  <a:spLocks noChangeArrowheads="1"/>
                </p:cNvSpPr>
                <p:nvPr/>
              </p:nvSpPr>
              <p:spPr bwMode="auto">
                <a:xfrm>
                  <a:off x="5179" y="2167"/>
                  <a:ext cx="793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78"/>
                  <a:r>
                    <a:rPr lang="fr-FR" altLang="fr-FR" sz="1100" dirty="0">
                      <a:solidFill>
                        <a:srgbClr val="000000"/>
                      </a:solidFill>
                    </a:rPr>
                    <a:t>Waterbodies</a:t>
                  </a:r>
                  <a:endParaRPr lang="fr-FR" altLang="fr-FR" dirty="0"/>
                </a:p>
              </p:txBody>
            </p:sp>
            <p:sp>
              <p:nvSpPr>
                <p:cNvPr id="29" name="Rectangle 15"/>
                <p:cNvSpPr>
                  <a:spLocks noChangeArrowheads="1"/>
                </p:cNvSpPr>
                <p:nvPr/>
              </p:nvSpPr>
              <p:spPr bwMode="auto">
                <a:xfrm>
                  <a:off x="4893" y="2317"/>
                  <a:ext cx="242" cy="12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30" name="Rectangle 16"/>
                <p:cNvSpPr>
                  <a:spLocks noChangeArrowheads="1"/>
                </p:cNvSpPr>
                <p:nvPr/>
              </p:nvSpPr>
              <p:spPr bwMode="auto">
                <a:xfrm>
                  <a:off x="4893" y="2317"/>
                  <a:ext cx="242" cy="120"/>
                </a:xfrm>
                <a:prstGeom prst="rect">
                  <a:avLst/>
                </a:prstGeom>
                <a:noFill/>
                <a:ln w="12700">
                  <a:solidFill>
                    <a:srgbClr val="6E6E6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31" name="Rectangle 17"/>
                <p:cNvSpPr>
                  <a:spLocks noChangeArrowheads="1"/>
                </p:cNvSpPr>
                <p:nvPr/>
              </p:nvSpPr>
              <p:spPr bwMode="auto">
                <a:xfrm>
                  <a:off x="5179" y="2331"/>
                  <a:ext cx="409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78"/>
                  <a:r>
                    <a:rPr lang="fr-FR" altLang="fr-FR" sz="1100" dirty="0" err="1">
                      <a:solidFill>
                        <a:srgbClr val="000000"/>
                      </a:solidFill>
                    </a:rPr>
                    <a:t>Roads</a:t>
                  </a:r>
                  <a:endParaRPr lang="fr-FR" altLang="fr-FR" dirty="0"/>
                </a:p>
              </p:txBody>
            </p:sp>
            <p:sp>
              <p:nvSpPr>
                <p:cNvPr id="32" name="Rectangle 18"/>
                <p:cNvSpPr>
                  <a:spLocks noChangeArrowheads="1"/>
                </p:cNvSpPr>
                <p:nvPr/>
              </p:nvSpPr>
              <p:spPr bwMode="auto">
                <a:xfrm>
                  <a:off x="4893" y="2480"/>
                  <a:ext cx="242" cy="121"/>
                </a:xfrm>
                <a:prstGeom prst="rect">
                  <a:avLst/>
                </a:prstGeom>
                <a:solidFill>
                  <a:srgbClr val="E6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33" name="Rectangle 19"/>
                <p:cNvSpPr>
                  <a:spLocks noChangeArrowheads="1"/>
                </p:cNvSpPr>
                <p:nvPr/>
              </p:nvSpPr>
              <p:spPr bwMode="auto">
                <a:xfrm>
                  <a:off x="4893" y="2480"/>
                  <a:ext cx="242" cy="121"/>
                </a:xfrm>
                <a:prstGeom prst="rect">
                  <a:avLst/>
                </a:prstGeom>
                <a:noFill/>
                <a:ln w="12700">
                  <a:solidFill>
                    <a:srgbClr val="6E6E6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5179" y="2495"/>
                  <a:ext cx="576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78"/>
                  <a:r>
                    <a:rPr lang="fr-FR" altLang="fr-FR" sz="1100" dirty="0">
                      <a:solidFill>
                        <a:srgbClr val="000000"/>
                      </a:solidFill>
                    </a:rPr>
                    <a:t>Buildings</a:t>
                  </a:r>
                  <a:endParaRPr lang="fr-FR" altLang="fr-FR" dirty="0"/>
                </a:p>
              </p:txBody>
            </p:sp>
          </p:grpSp>
          <p:grpSp>
            <p:nvGrpSpPr>
              <p:cNvPr id="17" name="Group 4"/>
              <p:cNvGrpSpPr>
                <a:grpSpLocks noChangeAspect="1"/>
              </p:cNvGrpSpPr>
              <p:nvPr/>
            </p:nvGrpSpPr>
            <p:grpSpPr bwMode="auto">
              <a:xfrm>
                <a:off x="7718736" y="2456275"/>
                <a:ext cx="1059720" cy="1002033"/>
                <a:chOff x="4893" y="1620"/>
                <a:chExt cx="990" cy="981"/>
              </a:xfrm>
            </p:grpSpPr>
            <p:sp>
              <p:nvSpPr>
                <p:cNvPr id="18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893" y="1620"/>
                  <a:ext cx="780" cy="9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19" name="Rectangle 6"/>
                <p:cNvSpPr>
                  <a:spLocks noChangeArrowheads="1"/>
                </p:cNvSpPr>
                <p:nvPr/>
              </p:nvSpPr>
              <p:spPr bwMode="auto">
                <a:xfrm>
                  <a:off x="4893" y="1825"/>
                  <a:ext cx="242" cy="121"/>
                </a:xfrm>
                <a:prstGeom prst="rect">
                  <a:avLst/>
                </a:prstGeom>
                <a:solidFill>
                  <a:srgbClr val="FFFFE3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0" name="Rectangle 7"/>
                <p:cNvSpPr>
                  <a:spLocks noChangeArrowheads="1"/>
                </p:cNvSpPr>
                <p:nvPr/>
              </p:nvSpPr>
              <p:spPr bwMode="auto">
                <a:xfrm>
                  <a:off x="4893" y="1825"/>
                  <a:ext cx="242" cy="121"/>
                </a:xfrm>
                <a:prstGeom prst="rect">
                  <a:avLst/>
                </a:prstGeom>
                <a:noFill/>
                <a:ln w="12700">
                  <a:solidFill>
                    <a:srgbClr val="6E6E6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1" name="Rectangle 8"/>
                <p:cNvSpPr>
                  <a:spLocks noChangeArrowheads="1"/>
                </p:cNvSpPr>
                <p:nvPr/>
              </p:nvSpPr>
              <p:spPr bwMode="auto">
                <a:xfrm>
                  <a:off x="5179" y="1840"/>
                  <a:ext cx="704" cy="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78"/>
                  <a:r>
                    <a:rPr lang="fr-FR" altLang="fr-FR" sz="1100" dirty="0">
                      <a:solidFill>
                        <a:srgbClr val="000000"/>
                      </a:solidFill>
                    </a:rPr>
                    <a:t>Background</a:t>
                  </a:r>
                  <a:endParaRPr lang="fr-FR" altLang="fr-FR" dirty="0"/>
                </a:p>
              </p:txBody>
            </p:sp>
            <p:sp>
              <p:nvSpPr>
                <p:cNvPr id="22" name="Rectangle 9"/>
                <p:cNvSpPr>
                  <a:spLocks noChangeArrowheads="1"/>
                </p:cNvSpPr>
                <p:nvPr/>
              </p:nvSpPr>
              <p:spPr bwMode="auto">
                <a:xfrm>
                  <a:off x="4893" y="1990"/>
                  <a:ext cx="242" cy="120"/>
                </a:xfrm>
                <a:prstGeom prst="rect">
                  <a:avLst/>
                </a:prstGeom>
                <a:solidFill>
                  <a:srgbClr val="38A8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3" name="Rectangle 10"/>
                <p:cNvSpPr>
                  <a:spLocks noChangeArrowheads="1"/>
                </p:cNvSpPr>
                <p:nvPr/>
              </p:nvSpPr>
              <p:spPr bwMode="auto">
                <a:xfrm>
                  <a:off x="4893" y="1990"/>
                  <a:ext cx="242" cy="120"/>
                </a:xfrm>
                <a:prstGeom prst="rect">
                  <a:avLst/>
                </a:prstGeom>
                <a:noFill/>
                <a:ln w="12700">
                  <a:solidFill>
                    <a:srgbClr val="6E6E6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4" name="Rectangle 11"/>
                <p:cNvSpPr>
                  <a:spLocks noChangeArrowheads="1"/>
                </p:cNvSpPr>
                <p:nvPr/>
              </p:nvSpPr>
              <p:spPr bwMode="auto">
                <a:xfrm>
                  <a:off x="5179" y="2003"/>
                  <a:ext cx="630" cy="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78"/>
                  <a:r>
                    <a:rPr lang="fr-FR" altLang="fr-FR" sz="1100" dirty="0" err="1">
                      <a:solidFill>
                        <a:srgbClr val="000000"/>
                      </a:solidFill>
                    </a:rPr>
                    <a:t>Vegetation</a:t>
                  </a:r>
                  <a:endParaRPr lang="fr-FR" altLang="fr-FR" dirty="0"/>
                </a:p>
              </p:txBody>
            </p:sp>
          </p:grpSp>
        </p:grpSp>
      </p:grpSp>
      <p:sp>
        <p:nvSpPr>
          <p:cNvPr id="35" name="TextBox 34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Text </a:t>
            </a:r>
            <a:r>
              <a:rPr lang="en-CA" b="1" dirty="0" smtClean="0"/>
              <a:t>scotttweedy181</a:t>
            </a:r>
            <a:r>
              <a:rPr lang="en-CA" dirty="0" smtClean="0"/>
              <a:t> </a:t>
            </a:r>
            <a:r>
              <a:rPr lang="en-CA" dirty="0"/>
              <a:t>to </a:t>
            </a:r>
            <a:r>
              <a:rPr lang="en-CA" b="1" dirty="0" smtClean="0"/>
              <a:t>780-800-5606</a:t>
            </a:r>
            <a:r>
              <a:rPr lang="en-CA" dirty="0" smtClean="0"/>
              <a:t> – Confidence, Geospatial Data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86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National Railway Network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18397"/>
          </a:xfrm>
        </p:spPr>
        <p:txBody>
          <a:bodyPr>
            <a:normAutofit fontScale="70000" lnSpcReduction="20000"/>
          </a:bodyPr>
          <a:lstStyle/>
          <a:p>
            <a:r>
              <a:rPr lang="en-CA" dirty="0" smtClean="0"/>
              <a:t>Released in 2016</a:t>
            </a:r>
          </a:p>
          <a:p>
            <a:r>
              <a:rPr lang="en-CA" dirty="0" smtClean="0"/>
              <a:t>Updated geometries, attributes</a:t>
            </a:r>
          </a:p>
          <a:p>
            <a:r>
              <a:rPr lang="en-CA" dirty="0" smtClean="0"/>
              <a:t>Collaborators:</a:t>
            </a:r>
          </a:p>
          <a:p>
            <a:pPr lvl="1"/>
            <a:r>
              <a:rPr lang="en-CA" dirty="0" smtClean="0"/>
              <a:t>Natural Resources Canada</a:t>
            </a:r>
          </a:p>
          <a:p>
            <a:pPr lvl="1"/>
            <a:r>
              <a:rPr lang="en-CA" dirty="0" smtClean="0"/>
              <a:t>Railway Association of Canada</a:t>
            </a:r>
          </a:p>
          <a:p>
            <a:pPr lvl="1"/>
            <a:r>
              <a:rPr lang="en-CA" dirty="0" smtClean="0"/>
              <a:t>Transport Canada</a:t>
            </a:r>
          </a:p>
          <a:p>
            <a:pPr lvl="1"/>
            <a:r>
              <a:rPr lang="en-CA" dirty="0" smtClean="0"/>
              <a:t>VIA Rail, CN</a:t>
            </a:r>
          </a:p>
          <a:p>
            <a:pPr lvl="1"/>
            <a:r>
              <a:rPr lang="en-CA" dirty="0" smtClean="0"/>
              <a:t>Provinces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Text </a:t>
            </a:r>
            <a:r>
              <a:rPr lang="en-CA" b="1" dirty="0" smtClean="0"/>
              <a:t>scotttweedy181</a:t>
            </a:r>
            <a:r>
              <a:rPr lang="en-CA" dirty="0" smtClean="0"/>
              <a:t> </a:t>
            </a:r>
            <a:r>
              <a:rPr lang="en-CA" dirty="0"/>
              <a:t>to </a:t>
            </a:r>
            <a:r>
              <a:rPr lang="en-CA" b="1" dirty="0" smtClean="0"/>
              <a:t>780-800-5606</a:t>
            </a:r>
            <a:r>
              <a:rPr lang="en-CA" dirty="0" smtClean="0"/>
              <a:t> – Confidence, Geospatial Data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15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Improved National Hydro Network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264702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dirty="0"/>
              <a:t>Provide a water information core providing ready to use, easy to access services, data and apps for specialists and non-specialists: </a:t>
            </a:r>
          </a:p>
          <a:p>
            <a:pPr lvl="1">
              <a:lnSpc>
                <a:spcPct val="90000"/>
              </a:lnSpc>
            </a:pPr>
            <a:r>
              <a:rPr lang="en-CA" dirty="0"/>
              <a:t>Based on latest technologies </a:t>
            </a:r>
          </a:p>
          <a:p>
            <a:pPr lvl="1">
              <a:lnSpc>
                <a:spcPct val="90000"/>
              </a:lnSpc>
            </a:pPr>
            <a:r>
              <a:rPr lang="en-CA" dirty="0"/>
              <a:t>Based on international standards</a:t>
            </a:r>
          </a:p>
          <a:p>
            <a:pPr lvl="1">
              <a:lnSpc>
                <a:spcPct val="90000"/>
              </a:lnSpc>
            </a:pPr>
            <a:r>
              <a:rPr lang="en-CA" dirty="0"/>
              <a:t>Scalable</a:t>
            </a:r>
          </a:p>
          <a:p>
            <a:pPr lvl="1">
              <a:lnSpc>
                <a:spcPct val="90000"/>
              </a:lnSpc>
            </a:pPr>
            <a:r>
              <a:rPr lang="en-CA" dirty="0"/>
              <a:t>Sharable </a:t>
            </a:r>
          </a:p>
          <a:p>
            <a:pPr lvl="1">
              <a:lnSpc>
                <a:spcPct val="90000"/>
              </a:lnSpc>
            </a:pPr>
            <a:r>
              <a:rPr lang="en-CA" dirty="0"/>
              <a:t>Driven by NRCan and communities </a:t>
            </a:r>
            <a:r>
              <a:rPr lang="en-CA" dirty="0" smtClean="0"/>
              <a:t>priorities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Text </a:t>
            </a:r>
            <a:r>
              <a:rPr lang="en-CA" b="1" dirty="0" smtClean="0"/>
              <a:t>scotttweedy181</a:t>
            </a:r>
            <a:r>
              <a:rPr lang="en-CA" dirty="0" smtClean="0"/>
              <a:t> </a:t>
            </a:r>
            <a:r>
              <a:rPr lang="en-CA" dirty="0"/>
              <a:t>to </a:t>
            </a:r>
            <a:r>
              <a:rPr lang="en-CA" b="1" dirty="0" smtClean="0"/>
              <a:t>780-800-5606</a:t>
            </a:r>
            <a:r>
              <a:rPr lang="en-CA" dirty="0" smtClean="0"/>
              <a:t> – Confidence, Geospatial Data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86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803245" y="201453"/>
            <a:ext cx="5753255" cy="590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 algn="ctr">
              <a:defRPr/>
            </a:pPr>
            <a:r>
              <a:rPr lang="en-CA" sz="3600" dirty="0"/>
              <a:t>National Hydro Network (NHN</a:t>
            </a:r>
            <a:r>
              <a:rPr lang="en-CA" sz="3600" dirty="0" smtClean="0"/>
              <a:t>) </a:t>
            </a:r>
          </a:p>
          <a:p>
            <a:pPr lvl="0" algn="ctr">
              <a:defRPr/>
            </a:pPr>
            <a:r>
              <a:rPr lang="en-CA" sz="3600" dirty="0" smtClean="0"/>
              <a:t>Modernization</a:t>
            </a:r>
            <a:endParaRPr lang="en-CA" sz="36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1085694" y="1007426"/>
          <a:ext cx="7188356" cy="32049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594178">
                  <a:extLst>
                    <a:ext uri="{9D8B030D-6E8A-4147-A177-3AD203B41FA5}">
                      <a16:colId xmlns:a16="http://schemas.microsoft.com/office/drawing/2014/main" val="2669183626"/>
                    </a:ext>
                  </a:extLst>
                </a:gridCol>
                <a:gridCol w="3594178">
                  <a:extLst>
                    <a:ext uri="{9D8B030D-6E8A-4147-A177-3AD203B41FA5}">
                      <a16:colId xmlns:a16="http://schemas.microsoft.com/office/drawing/2014/main" val="666977067"/>
                    </a:ext>
                  </a:extLst>
                </a:gridCol>
              </a:tblGrid>
              <a:tr h="55678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National Hydro Network (NHN)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V1 (current)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National Hydro Network (NHN)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V.2 </a:t>
                      </a:r>
                      <a:r>
                        <a:rPr lang="en-CA" baseline="0" noProof="0" dirty="0" smtClean="0"/>
                        <a:t> (</a:t>
                      </a:r>
                      <a:r>
                        <a:rPr lang="en-CA" noProof="0" dirty="0" err="1" smtClean="0"/>
                        <a:t>CHyF</a:t>
                      </a:r>
                      <a:r>
                        <a:rPr lang="en-CA" noProof="0" dirty="0" smtClean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78511408"/>
                  </a:ext>
                </a:extLst>
              </a:tr>
              <a:tr h="5567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CCOG Standard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OGC’s </a:t>
                      </a:r>
                      <a:r>
                        <a:rPr lang="en-CA" noProof="0" dirty="0" err="1" smtClean="0"/>
                        <a:t>Hy_Feature</a:t>
                      </a:r>
                      <a:r>
                        <a:rPr lang="en-CA" noProof="0" dirty="0" smtClean="0"/>
                        <a:t> standard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24695752"/>
                  </a:ext>
                </a:extLst>
              </a:tr>
              <a:tr h="38975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Downloadable dataset</a:t>
                      </a:r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Service oriented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9833223"/>
                  </a:ext>
                </a:extLst>
              </a:tr>
              <a:tr h="38975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2D</a:t>
                      </a:r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Elevation based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84933760"/>
                  </a:ext>
                </a:extLst>
              </a:tr>
              <a:tr h="38975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Complex model</a:t>
                      </a:r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Light core</a:t>
                      </a:r>
                      <a:r>
                        <a:rPr lang="en-CA" baseline="0" noProof="0" dirty="0" smtClean="0"/>
                        <a:t> + personalized </a:t>
                      </a:r>
                      <a:r>
                        <a:rPr lang="en-CA" noProof="0" dirty="0" smtClean="0"/>
                        <a:t>extensions</a:t>
                      </a:r>
                      <a:endParaRPr lang="fr-FR" dirty="0" smtClean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57390564"/>
                  </a:ext>
                </a:extLst>
              </a:tr>
              <a:tr h="38975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In-house software</a:t>
                      </a:r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Open, shared software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93130073"/>
                  </a:ext>
                </a:extLst>
              </a:tr>
              <a:tr h="225808">
                <a:tc>
                  <a:txBody>
                    <a:bodyPr/>
                    <a:lstStyle/>
                    <a:p>
                      <a:r>
                        <a:rPr lang="en-CA" noProof="0" dirty="0" smtClean="0"/>
                        <a:t>Centralised </a:t>
                      </a:r>
                      <a:endParaRPr lang="en-CA" noProof="0" dirty="0"/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CA" noProof="0" dirty="0" smtClean="0"/>
                        <a:t>Community</a:t>
                      </a:r>
                      <a:r>
                        <a:rPr lang="en-CA" baseline="0" noProof="0" dirty="0" smtClean="0"/>
                        <a:t> driven</a:t>
                      </a:r>
                      <a:endParaRPr lang="en-CA" noProof="0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37043469"/>
                  </a:ext>
                </a:extLst>
              </a:tr>
            </a:tbl>
          </a:graphicData>
        </a:graphic>
      </p:graphicFrame>
      <p:sp>
        <p:nvSpPr>
          <p:cNvPr id="14" name="Flèche droite 13"/>
          <p:cNvSpPr/>
          <p:nvPr/>
        </p:nvSpPr>
        <p:spPr>
          <a:xfrm>
            <a:off x="4463972" y="1104900"/>
            <a:ext cx="508000" cy="406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163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Discover our data and tools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dirty="0" smtClean="0"/>
              <a:t>On Open Maps:</a:t>
            </a:r>
          </a:p>
          <a:p>
            <a:pPr lvl="1"/>
            <a:r>
              <a:rPr lang="en-CA" dirty="0" smtClean="0"/>
              <a:t>High resolution elevation data</a:t>
            </a:r>
          </a:p>
          <a:p>
            <a:pPr lvl="2"/>
            <a:r>
              <a:rPr lang="en-CA" dirty="0" smtClean="0"/>
              <a:t>Search: HRDEM</a:t>
            </a:r>
          </a:p>
          <a:p>
            <a:pPr lvl="1"/>
            <a:r>
              <a:rPr lang="en-CA" dirty="0" smtClean="0"/>
              <a:t>Automatically extracted buildings</a:t>
            </a:r>
          </a:p>
          <a:p>
            <a:pPr lvl="2"/>
            <a:r>
              <a:rPr lang="en-CA" dirty="0" smtClean="0"/>
              <a:t>Search: LiDAR buildings</a:t>
            </a:r>
          </a:p>
          <a:p>
            <a:pPr lvl="1"/>
            <a:r>
              <a:rPr lang="en-CA" dirty="0" smtClean="0"/>
              <a:t>National Railway Network</a:t>
            </a:r>
          </a:p>
          <a:p>
            <a:pPr lvl="2"/>
            <a:r>
              <a:rPr lang="en-CA" dirty="0" smtClean="0"/>
              <a:t>Search: NRWN </a:t>
            </a:r>
            <a:r>
              <a:rPr lang="en-CA" dirty="0" err="1" smtClean="0"/>
              <a:t>GeoBase</a:t>
            </a:r>
            <a:endParaRPr lang="en-CA" dirty="0" smtClean="0"/>
          </a:p>
          <a:p>
            <a:pPr lvl="1"/>
            <a:r>
              <a:rPr lang="en-CA" dirty="0" smtClean="0"/>
              <a:t>National Hydrographic Network</a:t>
            </a:r>
          </a:p>
          <a:p>
            <a:pPr lvl="2"/>
            <a:r>
              <a:rPr lang="en-CA" dirty="0" smtClean="0"/>
              <a:t>Search: NHN </a:t>
            </a:r>
            <a:r>
              <a:rPr lang="en-CA" dirty="0" err="1" smtClean="0"/>
              <a:t>GeoBase</a:t>
            </a:r>
            <a:endParaRPr lang="en-CA" dirty="0" smtClean="0"/>
          </a:p>
          <a:p>
            <a:r>
              <a:rPr lang="en-CA" dirty="0" smtClean="0"/>
              <a:t>On GitHub:</a:t>
            </a:r>
          </a:p>
          <a:p>
            <a:pPr lvl="1"/>
            <a:r>
              <a:rPr lang="en-CA" dirty="0" smtClean="0"/>
              <a:t>Geo Deep Learning</a:t>
            </a:r>
          </a:p>
          <a:p>
            <a:pPr lvl="2"/>
            <a:r>
              <a:rPr lang="en-CA" dirty="0" smtClean="0"/>
              <a:t>Search: geo-deep-learning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0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2224"/>
            <a:ext cx="8229600" cy="3795600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smtClean="0"/>
              <a:t>Thank you very much</a:t>
            </a:r>
          </a:p>
          <a:p>
            <a:pPr marL="0" indent="0" algn="ctr">
              <a:buNone/>
            </a:pPr>
            <a:r>
              <a:rPr lang="en-CA" dirty="0" smtClean="0"/>
              <a:t>Any Questions?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 smtClean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 smtClean="0"/>
              <a:t>scott.tweedy@Canada.ca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2" y="2002230"/>
            <a:ext cx="3343275" cy="1362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Text </a:t>
            </a:r>
            <a:r>
              <a:rPr lang="en-CA" b="1" dirty="0" smtClean="0"/>
              <a:t>scotttweedy181</a:t>
            </a:r>
            <a:r>
              <a:rPr lang="en-CA" dirty="0" smtClean="0"/>
              <a:t> </a:t>
            </a:r>
            <a:r>
              <a:rPr lang="en-CA" dirty="0"/>
              <a:t>to </a:t>
            </a:r>
            <a:r>
              <a:rPr lang="en-CA" b="1" dirty="0" smtClean="0"/>
              <a:t>780-800-5606</a:t>
            </a:r>
            <a:r>
              <a:rPr lang="en-CA" dirty="0" smtClean="0"/>
              <a:t> – Confidence, Geospatial Data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332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208984" y="2497392"/>
            <a:ext cx="6732591" cy="1433742"/>
            <a:chOff x="1208984" y="2497392"/>
            <a:chExt cx="6732591" cy="1433742"/>
          </a:xfrm>
        </p:grpSpPr>
        <p:sp>
          <p:nvSpPr>
            <p:cNvPr id="21" name="TextBox 20"/>
            <p:cNvSpPr txBox="1"/>
            <p:nvPr/>
          </p:nvSpPr>
          <p:spPr>
            <a:xfrm>
              <a:off x="1208984" y="2619279"/>
              <a:ext cx="25751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Updated interior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Clean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Easy access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Good lighting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177" y="2500409"/>
              <a:ext cx="1917466" cy="14307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740" y="2497392"/>
              <a:ext cx="2127835" cy="141597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Buying a house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08984" y="2294849"/>
            <a:ext cx="6726032" cy="1841101"/>
            <a:chOff x="1525133" y="2294849"/>
            <a:chExt cx="6726032" cy="1841101"/>
          </a:xfrm>
        </p:grpSpPr>
        <p:sp>
          <p:nvSpPr>
            <p:cNvPr id="5" name="TextBox 4"/>
            <p:cNvSpPr txBox="1"/>
            <p:nvPr/>
          </p:nvSpPr>
          <p:spPr>
            <a:xfrm>
              <a:off x="1525133" y="2615235"/>
              <a:ext cx="19998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Curb Appeal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Landscaping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Large windows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Freshly painted</a:t>
              </a:r>
              <a:endParaRPr lang="en-CA" dirty="0"/>
            </a:p>
          </p:txBody>
        </p:sp>
        <p:pic>
          <p:nvPicPr>
            <p:cNvPr id="1026" name="Picture 2" descr="https://www.homelight.com/blog/wp-content/uploads/2016/05/curb-appeal-landscaping-phot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326" y="2294849"/>
              <a:ext cx="4150839" cy="1841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094698"/>
          </a:xfrm>
        </p:spPr>
        <p:txBody>
          <a:bodyPr/>
          <a:lstStyle/>
          <a:p>
            <a:r>
              <a:rPr lang="en-US" dirty="0" smtClean="0"/>
              <a:t>When shopping for a house, what makes you want to visit the house? Make an offer?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08984" y="2431771"/>
            <a:ext cx="6558339" cy="1438013"/>
            <a:chOff x="1208984" y="2431771"/>
            <a:chExt cx="6558339" cy="14380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55" y="2444141"/>
              <a:ext cx="1237458" cy="43425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019" y="2431771"/>
              <a:ext cx="1215304" cy="121530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4679" y="3027686"/>
              <a:ext cx="1293386" cy="84209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416" y="3027687"/>
              <a:ext cx="1265446" cy="84209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08984" y="2618888"/>
              <a:ext cx="25751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Brand recognition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Open House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Good neighbourhood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dirty="0" smtClean="0"/>
                <a:t>Easy to find/get to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336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But, what if?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Upon inspection you find a large crack in the foundation?</a:t>
            </a:r>
          </a:p>
          <a:p>
            <a:pPr lvl="1"/>
            <a:r>
              <a:rPr lang="en-CA" dirty="0"/>
              <a:t>Erosion of confidence</a:t>
            </a:r>
          </a:p>
          <a:p>
            <a:pPr lvl="1"/>
            <a:r>
              <a:rPr lang="en-CA" dirty="0" smtClean="0"/>
              <a:t>Walk away</a:t>
            </a:r>
          </a:p>
          <a:p>
            <a:pPr lvl="1"/>
            <a:r>
              <a:rPr lang="en-CA" dirty="0" smtClean="0"/>
              <a:t>Decide to fix the foundation</a:t>
            </a:r>
          </a:p>
        </p:txBody>
      </p:sp>
    </p:spTree>
    <p:extLst>
      <p:ext uri="{BB962C8B-B14F-4D97-AF65-F5344CB8AC3E}">
        <p14:creationId xmlns:p14="http://schemas.microsoft.com/office/powerpoint/2010/main" val="247196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What word(s) come to mind when I say the following two terms:</a:t>
            </a:r>
            <a:endParaRPr lang="en-CA" sz="1200" dirty="0" smtClean="0"/>
          </a:p>
          <a:p>
            <a:pPr marL="0" indent="0" algn="ctr">
              <a:buNone/>
            </a:pPr>
            <a:r>
              <a:rPr lang="en-CA" dirty="0" smtClean="0"/>
              <a:t>Confidence</a:t>
            </a:r>
          </a:p>
          <a:p>
            <a:pPr marL="0" indent="0" algn="ctr">
              <a:buNone/>
            </a:pPr>
            <a:r>
              <a:rPr lang="en-CA" dirty="0" smtClean="0"/>
              <a:t>Geospatial data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Text </a:t>
            </a:r>
            <a:r>
              <a:rPr lang="en-CA" b="1" dirty="0" smtClean="0"/>
              <a:t>scotttweedy181</a:t>
            </a:r>
            <a:r>
              <a:rPr lang="en-CA" dirty="0" smtClean="0"/>
              <a:t> to </a:t>
            </a:r>
            <a:r>
              <a:rPr lang="en-CA" b="1" dirty="0" smtClean="0"/>
              <a:t>780-800-5606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0674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Foundational Geospatial Data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722144"/>
          </a:xfrm>
        </p:spPr>
        <p:txBody>
          <a:bodyPr>
            <a:normAutofit fontScale="70000" lnSpcReduction="20000"/>
          </a:bodyPr>
          <a:lstStyle/>
          <a:p>
            <a:r>
              <a:rPr lang="fr-CA" dirty="0"/>
              <a:t>CCMEO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identifying</a:t>
            </a:r>
            <a:r>
              <a:rPr lang="fr-CA" dirty="0"/>
              <a:t> </a:t>
            </a:r>
            <a:r>
              <a:rPr lang="fr-CA" dirty="0" err="1"/>
              <a:t>authoritative</a:t>
            </a:r>
            <a:r>
              <a:rPr lang="fr-CA" dirty="0"/>
              <a:t>, national </a:t>
            </a:r>
            <a:r>
              <a:rPr lang="fr-CA" dirty="0" err="1"/>
              <a:t>scale</a:t>
            </a:r>
            <a:r>
              <a:rPr lang="fr-CA" dirty="0"/>
              <a:t> </a:t>
            </a:r>
            <a:r>
              <a:rPr lang="fr-CA" dirty="0" err="1"/>
              <a:t>Foundational</a:t>
            </a:r>
            <a:r>
              <a:rPr lang="fr-CA" dirty="0"/>
              <a:t> </a:t>
            </a:r>
            <a:r>
              <a:rPr lang="fr-CA" dirty="0" err="1"/>
              <a:t>Geospatial</a:t>
            </a:r>
            <a:r>
              <a:rPr lang="fr-CA" dirty="0"/>
              <a:t> </a:t>
            </a:r>
            <a:r>
              <a:rPr lang="fr-CA" dirty="0" err="1"/>
              <a:t>Layers</a:t>
            </a:r>
            <a:r>
              <a:rPr lang="fr-CA" dirty="0"/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CA" dirty="0" err="1"/>
              <a:t>Accountability</a:t>
            </a:r>
            <a:endParaRPr lang="fr-CA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fr-CA" dirty="0"/>
              <a:t>National standard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CA" dirty="0" err="1" smtClean="0"/>
              <a:t>Make</a:t>
            </a:r>
            <a:r>
              <a:rPr lang="fr-CA" dirty="0" smtClean="0"/>
              <a:t> </a:t>
            </a:r>
            <a:r>
              <a:rPr lang="fr-CA" dirty="0" err="1" smtClean="0"/>
              <a:t>them</a:t>
            </a:r>
            <a:r>
              <a:rPr lang="fr-CA" dirty="0" smtClean="0"/>
              <a:t> </a:t>
            </a:r>
            <a:r>
              <a:rPr lang="fr-CA" dirty="0" err="1" smtClean="0"/>
              <a:t>easily</a:t>
            </a:r>
            <a:r>
              <a:rPr lang="fr-CA" dirty="0" smtClean="0"/>
              <a:t> </a:t>
            </a:r>
            <a:r>
              <a:rPr lang="fr-CA" dirty="0" err="1" smtClean="0"/>
              <a:t>discoverable</a:t>
            </a:r>
            <a:r>
              <a:rPr lang="fr-CA" dirty="0" smtClean="0"/>
              <a:t> </a:t>
            </a:r>
            <a:r>
              <a:rPr lang="fr-CA" dirty="0" err="1"/>
              <a:t>trough</a:t>
            </a:r>
            <a:r>
              <a:rPr lang="fr-CA" dirty="0"/>
              <a:t> FGP/Open </a:t>
            </a:r>
            <a:r>
              <a:rPr lang="fr-CA" dirty="0" err="1"/>
              <a:t>Maps</a:t>
            </a:r>
            <a:endParaRPr lang="fr-CA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fr-CA" dirty="0"/>
              <a:t>Source, </a:t>
            </a:r>
            <a:r>
              <a:rPr lang="fr-CA" dirty="0" err="1"/>
              <a:t>Currency</a:t>
            </a:r>
            <a:r>
              <a:rPr lang="fr-CA" dirty="0"/>
              <a:t>, </a:t>
            </a:r>
            <a:r>
              <a:rPr lang="fr-CA" dirty="0" err="1"/>
              <a:t>Coverage</a:t>
            </a:r>
            <a:r>
              <a:rPr lang="fr-CA" dirty="0"/>
              <a:t>, </a:t>
            </a:r>
            <a:r>
              <a:rPr lang="fr-CA" dirty="0" err="1"/>
              <a:t>Accuracy</a:t>
            </a:r>
            <a:endParaRPr lang="fr-CA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fr-CA" dirty="0" err="1" smtClean="0"/>
              <a:t>Documented</a:t>
            </a:r>
            <a:r>
              <a:rPr lang="fr-CA" dirty="0" smtClean="0"/>
              <a:t> </a:t>
            </a:r>
            <a:r>
              <a:rPr lang="fr-CA" dirty="0" err="1"/>
              <a:t>Revision</a:t>
            </a:r>
            <a:r>
              <a:rPr lang="fr-CA" dirty="0"/>
              <a:t> cycle</a:t>
            </a:r>
          </a:p>
          <a:p>
            <a:r>
              <a:rPr lang="en-CA" dirty="0" smtClean="0"/>
              <a:t>Will </a:t>
            </a:r>
            <a:r>
              <a:rPr lang="en-CA" dirty="0"/>
              <a:t>provide </a:t>
            </a:r>
            <a:r>
              <a:rPr lang="en-CA" dirty="0" smtClean="0"/>
              <a:t>an easy to find, easy to use, well-curated </a:t>
            </a:r>
            <a:r>
              <a:rPr lang="en-CA" dirty="0"/>
              <a:t>national core of geospatial data</a:t>
            </a:r>
            <a:endParaRPr lang="fr-CA" dirty="0"/>
          </a:p>
          <a:p>
            <a:pPr lvl="2"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Text </a:t>
            </a:r>
            <a:r>
              <a:rPr lang="en-CA" b="1" dirty="0" smtClean="0"/>
              <a:t>scotttweedy181</a:t>
            </a:r>
            <a:r>
              <a:rPr lang="en-CA" dirty="0" smtClean="0"/>
              <a:t> </a:t>
            </a:r>
            <a:r>
              <a:rPr lang="en-CA" dirty="0"/>
              <a:t>to </a:t>
            </a:r>
            <a:r>
              <a:rPr lang="en-CA" b="1" dirty="0" smtClean="0"/>
              <a:t>780-800-5606</a:t>
            </a:r>
            <a:r>
              <a:rPr lang="en-CA" dirty="0" smtClean="0"/>
              <a:t> – Confidence, Geospatial Data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8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High Resolution Elevation Data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18397"/>
          </a:xfr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lang="en-CA" dirty="0" smtClean="0"/>
              <a:t>Increase high resolution elevation data coverage</a:t>
            </a:r>
          </a:p>
          <a:p>
            <a:pPr>
              <a:spcBef>
                <a:spcPts val="400"/>
              </a:spcBef>
            </a:pPr>
            <a:r>
              <a:rPr lang="en-CA" dirty="0" smtClean="0"/>
              <a:t>Optimize past and future investments</a:t>
            </a:r>
          </a:p>
          <a:p>
            <a:pPr lvl="1">
              <a:spcBef>
                <a:spcPts val="400"/>
              </a:spcBef>
            </a:pPr>
            <a:r>
              <a:rPr lang="en-CA" dirty="0" smtClean="0"/>
              <a:t>Pooled collection/liberation of source data</a:t>
            </a:r>
          </a:p>
          <a:p>
            <a:pPr lvl="1">
              <a:spcBef>
                <a:spcPts val="400"/>
              </a:spcBef>
            </a:pPr>
            <a:r>
              <a:rPr lang="en-CA" dirty="0" smtClean="0"/>
              <a:t>Standardization of source data collection</a:t>
            </a:r>
          </a:p>
          <a:p>
            <a:pPr>
              <a:spcBef>
                <a:spcPts val="400"/>
              </a:spcBef>
            </a:pPr>
            <a:r>
              <a:rPr lang="en-CA" dirty="0" smtClean="0"/>
              <a:t>Improve accessibility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Text </a:t>
            </a:r>
            <a:r>
              <a:rPr lang="en-CA" b="1" dirty="0" smtClean="0"/>
              <a:t>scotttweedy181</a:t>
            </a:r>
            <a:r>
              <a:rPr lang="en-CA" dirty="0" smtClean="0"/>
              <a:t> </a:t>
            </a:r>
            <a:r>
              <a:rPr lang="en-CA" dirty="0"/>
              <a:t>to </a:t>
            </a:r>
            <a:r>
              <a:rPr lang="en-CA" b="1" dirty="0" smtClean="0"/>
              <a:t>780-800-5606</a:t>
            </a:r>
            <a:r>
              <a:rPr lang="en-CA" dirty="0" smtClean="0"/>
              <a:t> – Confidence, Geospatial Data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05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7" y="238521"/>
            <a:ext cx="5056114" cy="442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605072" y="95442"/>
            <a:ext cx="3253006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400" b="1" dirty="0" smtClean="0"/>
              <a:t>HRDEM release plan </a:t>
            </a:r>
          </a:p>
          <a:p>
            <a:pPr algn="ctr"/>
            <a:r>
              <a:rPr lang="fr-CA" sz="2400" b="1" dirty="0" smtClean="0"/>
              <a:t>for FY2019-20</a:t>
            </a:r>
          </a:p>
          <a:p>
            <a:pPr algn="ctr"/>
            <a:endParaRPr lang="fr-CA" sz="400" b="1" dirty="0" smtClean="0"/>
          </a:p>
          <a:p>
            <a:pPr algn="ctr"/>
            <a:r>
              <a:rPr lang="fr-CA" b="1" i="1" dirty="0" smtClean="0"/>
              <a:t>August release: </a:t>
            </a:r>
          </a:p>
          <a:p>
            <a:pPr algn="ctr"/>
            <a:r>
              <a:rPr lang="fr-CA" dirty="0" err="1" smtClean="0"/>
              <a:t>Entire</a:t>
            </a:r>
            <a:r>
              <a:rPr lang="fr-CA" dirty="0" smtClean="0"/>
              <a:t> Canadian </a:t>
            </a:r>
            <a:r>
              <a:rPr lang="fr-CA" dirty="0" err="1" smtClean="0"/>
              <a:t>Arctic</a:t>
            </a:r>
            <a:r>
              <a:rPr lang="fr-CA" dirty="0" smtClean="0"/>
              <a:t> at</a:t>
            </a:r>
          </a:p>
          <a:p>
            <a:pPr algn="ctr"/>
            <a:r>
              <a:rPr lang="fr-CA" dirty="0" smtClean="0"/>
              <a:t>2m </a:t>
            </a:r>
            <a:r>
              <a:rPr lang="fr-CA" dirty="0" err="1" smtClean="0"/>
              <a:t>resolution</a:t>
            </a:r>
            <a:r>
              <a:rPr lang="fr-CA" dirty="0" smtClean="0"/>
              <a:t> (4.6 million km²)!</a:t>
            </a:r>
          </a:p>
          <a:p>
            <a:pPr algn="ctr"/>
            <a:endParaRPr lang="fr-CA" dirty="0" smtClean="0"/>
          </a:p>
          <a:p>
            <a:pPr algn="ctr"/>
            <a:endParaRPr lang="fr-CA" dirty="0"/>
          </a:p>
          <a:p>
            <a:pPr algn="ctr"/>
            <a:endParaRPr lang="fr-CA" dirty="0" smtClean="0"/>
          </a:p>
          <a:p>
            <a:pPr algn="ctr"/>
            <a:endParaRPr lang="fr-CA" dirty="0"/>
          </a:p>
          <a:p>
            <a:pPr algn="ctr"/>
            <a:endParaRPr lang="fr-CA" dirty="0" smtClean="0"/>
          </a:p>
          <a:p>
            <a:pPr algn="ctr"/>
            <a:endParaRPr lang="fr-CA" dirty="0"/>
          </a:p>
          <a:p>
            <a:pPr algn="ctr"/>
            <a:r>
              <a:rPr lang="fr-CA" b="1" dirty="0" smtClean="0"/>
              <a:t>To come: </a:t>
            </a:r>
          </a:p>
          <a:p>
            <a:pPr algn="ctr"/>
            <a:r>
              <a:rPr lang="fr-CA" dirty="0" smtClean="0"/>
              <a:t>More </a:t>
            </a:r>
            <a:r>
              <a:rPr lang="fr-CA" dirty="0" err="1" smtClean="0"/>
              <a:t>than</a:t>
            </a:r>
            <a:r>
              <a:rPr lang="fr-CA" dirty="0" smtClean="0"/>
              <a:t> 100 000 km² </a:t>
            </a:r>
          </a:p>
          <a:p>
            <a:pPr algn="ctr"/>
            <a:r>
              <a:rPr lang="fr-CA" dirty="0" smtClean="0"/>
              <a:t>of </a:t>
            </a:r>
            <a:r>
              <a:rPr lang="fr-CA" dirty="0" err="1" smtClean="0"/>
              <a:t>DEMs</a:t>
            </a:r>
            <a:r>
              <a:rPr lang="fr-CA" dirty="0" smtClean="0"/>
              <a:t> </a:t>
            </a:r>
            <a:r>
              <a:rPr lang="fr-CA" dirty="0" err="1" smtClean="0"/>
              <a:t>derived</a:t>
            </a:r>
            <a:r>
              <a:rPr lang="fr-CA" dirty="0" smtClean="0"/>
              <a:t> </a:t>
            </a:r>
            <a:r>
              <a:rPr lang="fr-CA" dirty="0" err="1" smtClean="0"/>
              <a:t>from</a:t>
            </a:r>
            <a:r>
              <a:rPr lang="fr-CA" dirty="0" smtClean="0"/>
              <a:t> </a:t>
            </a:r>
          </a:p>
          <a:p>
            <a:pPr algn="ctr"/>
            <a:r>
              <a:rPr lang="fr-CA" dirty="0" err="1" smtClean="0"/>
              <a:t>LiDAR</a:t>
            </a:r>
            <a:r>
              <a:rPr lang="fr-CA" dirty="0" smtClean="0"/>
              <a:t> in the </a:t>
            </a:r>
            <a:r>
              <a:rPr lang="fr-CA" dirty="0" err="1" smtClean="0"/>
              <a:t>south</a:t>
            </a:r>
            <a:r>
              <a:rPr lang="fr-CA" dirty="0" smtClean="0"/>
              <a:t>.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51" y="1863528"/>
            <a:ext cx="2442449" cy="14431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20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96" y="168855"/>
            <a:ext cx="8090154" cy="338638"/>
          </a:xfrm>
        </p:spPr>
        <p:txBody>
          <a:bodyPr>
            <a:noAutofit/>
          </a:bodyPr>
          <a:lstStyle/>
          <a:p>
            <a:r>
              <a:rPr lang="fr-CA" sz="2000" dirty="0" smtClean="0"/>
              <a:t>Canada in 3D </a:t>
            </a:r>
            <a:r>
              <a:rPr lang="fr-CA" sz="2000" dirty="0" err="1" smtClean="0"/>
              <a:t>like</a:t>
            </a:r>
            <a:r>
              <a:rPr lang="fr-CA" sz="2000" dirty="0" smtClean="0"/>
              <a:t> </a:t>
            </a:r>
            <a:r>
              <a:rPr lang="fr-CA" sz="2000" dirty="0" err="1" smtClean="0"/>
              <a:t>we’ve</a:t>
            </a:r>
            <a:r>
              <a:rPr lang="fr-CA" sz="2000" dirty="0" smtClean="0"/>
              <a:t> </a:t>
            </a:r>
            <a:r>
              <a:rPr lang="fr-CA" sz="2000" dirty="0" err="1" smtClean="0"/>
              <a:t>never</a:t>
            </a:r>
            <a:r>
              <a:rPr lang="fr-CA" sz="2000" dirty="0" smtClean="0"/>
              <a:t> </a:t>
            </a:r>
            <a:r>
              <a:rPr lang="fr-CA" sz="2000" dirty="0" err="1" smtClean="0"/>
              <a:t>seen</a:t>
            </a:r>
            <a:r>
              <a:rPr lang="fr-CA" sz="2000" dirty="0" smtClean="0"/>
              <a:t> </a:t>
            </a:r>
            <a:r>
              <a:rPr lang="fr-CA" sz="2000" dirty="0" err="1" smtClean="0"/>
              <a:t>it</a:t>
            </a:r>
            <a:r>
              <a:rPr lang="fr-CA" sz="2000" dirty="0" smtClean="0"/>
              <a:t> </a:t>
            </a:r>
            <a:r>
              <a:rPr lang="fr-CA" sz="2000" dirty="0" err="1" smtClean="0"/>
              <a:t>before</a:t>
            </a:r>
            <a:r>
              <a:rPr lang="fr-CA" sz="2000" dirty="0" smtClean="0"/>
              <a:t>!</a:t>
            </a:r>
            <a:endParaRPr lang="en-CA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63512" y="587150"/>
            <a:ext cx="38678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350" dirty="0"/>
              <a:t>DTM </a:t>
            </a:r>
            <a:r>
              <a:rPr lang="fr-CA" sz="1350" dirty="0" smtClean="0"/>
              <a:t>1m </a:t>
            </a:r>
            <a:endParaRPr lang="en-CA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5062872" y="592659"/>
            <a:ext cx="38678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350" dirty="0"/>
              <a:t>DSM </a:t>
            </a:r>
            <a:r>
              <a:rPr lang="fr-CA" sz="1350" dirty="0" smtClean="0"/>
              <a:t>1m </a:t>
            </a:r>
            <a:endParaRPr lang="en-CA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8" y="834713"/>
            <a:ext cx="4113488" cy="3784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57" y="832057"/>
            <a:ext cx="4120486" cy="3791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9956" y="582985"/>
            <a:ext cx="38678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350" dirty="0"/>
              <a:t>CDSM </a:t>
            </a:r>
            <a:r>
              <a:rPr lang="fr-CA" sz="1350" dirty="0" smtClean="0"/>
              <a:t>20m (</a:t>
            </a:r>
            <a:r>
              <a:rPr lang="fr-CA" sz="1350" dirty="0" err="1" smtClean="0"/>
              <a:t>old</a:t>
            </a:r>
            <a:r>
              <a:rPr lang="fr-CA" sz="1350" dirty="0" smtClean="0"/>
              <a:t>)</a:t>
            </a:r>
            <a:endParaRPr lang="en-CA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83" y="828726"/>
            <a:ext cx="4208756" cy="378393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25196" y="4697823"/>
            <a:ext cx="8090154" cy="338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CA" sz="1200" dirty="0" smtClean="0"/>
              <a:t>HRDEM 1m: South of Peterborough ON /  </a:t>
            </a:r>
            <a:r>
              <a:rPr lang="fr-CA" sz="1200" dirty="0" smtClean="0"/>
              <a:t>Surface Mining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8268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Automatic Extraction of Buildings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Using LiDAR as a data source</a:t>
            </a:r>
          </a:p>
          <a:p>
            <a:r>
              <a:rPr lang="en-CA" dirty="0" smtClean="0"/>
              <a:t>Building extraction coincident with LiDAR collection</a:t>
            </a:r>
          </a:p>
          <a:p>
            <a:r>
              <a:rPr lang="en-CA" dirty="0" smtClean="0"/>
              <a:t>Very high rate of discreet building detection</a:t>
            </a:r>
          </a:p>
          <a:p>
            <a:pPr lvl="1"/>
            <a:r>
              <a:rPr lang="en-CA" dirty="0" smtClean="0"/>
              <a:t>95% detection rate, 80% representation rate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Text </a:t>
            </a:r>
            <a:r>
              <a:rPr lang="en-CA" b="1" dirty="0" smtClean="0"/>
              <a:t>scotttweedy181</a:t>
            </a:r>
            <a:r>
              <a:rPr lang="en-CA" dirty="0" smtClean="0"/>
              <a:t> </a:t>
            </a:r>
            <a:r>
              <a:rPr lang="en-CA" dirty="0"/>
              <a:t>to </a:t>
            </a:r>
            <a:r>
              <a:rPr lang="en-CA" b="1" dirty="0" smtClean="0"/>
              <a:t>780-800-5606</a:t>
            </a:r>
            <a:r>
              <a:rPr lang="en-CA" dirty="0" smtClean="0"/>
              <a:t> – Confidence, Geospatial Data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144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726</Words>
  <Application>Microsoft Office PowerPoint</Application>
  <PresentationFormat>On-screen Show (16:9)</PresentationFormat>
  <Paragraphs>178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Myriad Pro</vt:lpstr>
      <vt:lpstr>Office Theme</vt:lpstr>
      <vt:lpstr>Foundational Geospatial Data</vt:lpstr>
      <vt:lpstr>Buying a house</vt:lpstr>
      <vt:lpstr>But, what if?</vt:lpstr>
      <vt:lpstr>Poll</vt:lpstr>
      <vt:lpstr>Foundational Geospatial Data</vt:lpstr>
      <vt:lpstr>High Resolution Elevation Data</vt:lpstr>
      <vt:lpstr>PowerPoint Presentation</vt:lpstr>
      <vt:lpstr>Canada in 3D like we’ve never seen it before!</vt:lpstr>
      <vt:lpstr>Automatic Extraction of Buildings</vt:lpstr>
      <vt:lpstr>Building feature extraction process from LiDAR</vt:lpstr>
      <vt:lpstr>Automatic extraction of additional features</vt:lpstr>
      <vt:lpstr>Automatic Extraction with AI</vt:lpstr>
      <vt:lpstr>National Railway Network</vt:lpstr>
      <vt:lpstr>Improved National Hydro Network</vt:lpstr>
      <vt:lpstr>PowerPoint Presentation</vt:lpstr>
      <vt:lpstr>Discover our data and tools</vt:lpstr>
      <vt:lpstr>PowerPoint Presentation</vt:lpstr>
    </vt:vector>
  </TitlesOfParts>
  <Company>NRCAN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Allard Julie</dc:creator>
  <cp:lastModifiedBy>Vester, Corinna</cp:lastModifiedBy>
  <cp:revision>46</cp:revision>
  <dcterms:created xsi:type="dcterms:W3CDTF">2017-03-17T19:04:05Z</dcterms:created>
  <dcterms:modified xsi:type="dcterms:W3CDTF">2019-11-20T14:29:19Z</dcterms:modified>
</cp:coreProperties>
</file>