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  <p:sldMasterId id="2147483670" r:id="rId8"/>
  </p:sldMasterIdLst>
  <p:notesMasterIdLst>
    <p:notesMasterId r:id="rId17"/>
  </p:notesMasterIdLst>
  <p:sldIdLst>
    <p:sldId id="2572" r:id="rId9"/>
    <p:sldId id="4460" r:id="rId10"/>
    <p:sldId id="4457" r:id="rId11"/>
    <p:sldId id="4455" r:id="rId12"/>
    <p:sldId id="4453" r:id="rId13"/>
    <p:sldId id="4450" r:id="rId14"/>
    <p:sldId id="380" r:id="rId15"/>
    <p:sldId id="44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n Chil, Abdi" initials="ACA" lastIdx="1" clrIdx="0">
    <p:extLst>
      <p:ext uri="{19B8F6BF-5375-455C-9EA6-DF929625EA0E}">
        <p15:presenceInfo xmlns:p15="http://schemas.microsoft.com/office/powerpoint/2012/main" userId="S-1-5-21-1287501387-3249052258-898514827-183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727"/>
    <a:srgbClr val="3A708D"/>
    <a:srgbClr val="6E84A2"/>
    <a:srgbClr val="731F5B"/>
    <a:srgbClr val="EEB500"/>
    <a:srgbClr val="FFC000"/>
    <a:srgbClr val="FF6E07"/>
    <a:srgbClr val="78C800"/>
    <a:srgbClr val="F6BB00"/>
    <a:srgbClr val="0E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5226" autoAdjust="0"/>
  </p:normalViewPr>
  <p:slideViewPr>
    <p:cSldViewPr snapToGrid="0">
      <p:cViewPr varScale="1">
        <p:scale>
          <a:sx n="130" d="100"/>
          <a:sy n="130" d="100"/>
        </p:scale>
        <p:origin x="125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1873-9E58-4C47-9059-C16109D0B909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8135-B0D0-4FDC-AC0B-82C0F197636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5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07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74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57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64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064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343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40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44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hrSlideMaster.Title Slide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4911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and Vertical Text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8538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Vertical Title and TextHeader" descr="UNCLASSIFIED">
            <a:extLst>
              <a:ext uri="{FF2B5EF4-FFF2-40B4-BE49-F238E27FC236}">
                <a16:creationId xmlns:a16="http://schemas.microsoft.com/office/drawing/2014/main" id="{AC6FE295-D29C-4E09-A958-BA24CA406BA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304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104717" y="0"/>
            <a:ext cx="8087282" cy="6858000"/>
          </a:xfrm>
          <a:custGeom>
            <a:avLst/>
            <a:gdLst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6170352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70352" h="13716000">
                <a:moveTo>
                  <a:pt x="0" y="0"/>
                </a:moveTo>
                <a:lnTo>
                  <a:pt x="7097554" y="0"/>
                </a:lnTo>
                <a:lnTo>
                  <a:pt x="7194481" y="0"/>
                </a:lnTo>
                <a:lnTo>
                  <a:pt x="16170352" y="0"/>
                </a:lnTo>
                <a:lnTo>
                  <a:pt x="16170352" y="13716000"/>
                </a:lnTo>
                <a:lnTo>
                  <a:pt x="14195106" y="13716000"/>
                </a:lnTo>
                <a:lnTo>
                  <a:pt x="7097554" y="13716000"/>
                </a:lnTo>
                <a:lnTo>
                  <a:pt x="7000628" y="1371600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6932" y="535259"/>
            <a:ext cx="2431599" cy="51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i="0">
              <a:latin typeface="Open Sans Semibold" charset="0"/>
            </a:endParaRPr>
          </a:p>
        </p:txBody>
      </p:sp>
      <p:sp>
        <p:nvSpPr>
          <p:cNvPr id="3" name="hrSlideMaster36.Company PurposeHeader" descr="UNCLASSIFIED">
            <a:extLst>
              <a:ext uri="{FF2B5EF4-FFF2-40B4-BE49-F238E27FC236}">
                <a16:creationId xmlns:a16="http://schemas.microsoft.com/office/drawing/2014/main" id="{29D76A4A-CAEA-4E70-9777-75D69AC98FCE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  <p:sp>
        <p:nvSpPr>
          <p:cNvPr id="4" name="hrSlideMaster.Company PurposeHeader" descr="UNCLASSIFIED">
            <a:extLst>
              <a:ext uri="{FF2B5EF4-FFF2-40B4-BE49-F238E27FC236}">
                <a16:creationId xmlns:a16="http://schemas.microsoft.com/office/drawing/2014/main" id="{4FF8BBE6-E96F-4568-BB38-F12FB1F6BBA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6633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lock, cage&#10;&#10;Description automatically generated">
            <a:extLst>
              <a:ext uri="{FF2B5EF4-FFF2-40B4-BE49-F238E27FC236}">
                <a16:creationId xmlns:a16="http://schemas.microsoft.com/office/drawing/2014/main" id="{2A31A43B-EE48-3C45-B763-0A7D438E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BAC59D1-6E1C-6043-9FDA-5DF7F42ECCFA}"/>
              </a:ext>
            </a:extLst>
          </p:cNvPr>
          <p:cNvSpPr/>
          <p:nvPr userDrawn="1"/>
        </p:nvSpPr>
        <p:spPr>
          <a:xfrm>
            <a:off x="1107091" y="846529"/>
            <a:ext cx="4401040" cy="373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6D04D97A-1059-0E4D-B06D-0EA0209E457E}"/>
              </a:ext>
            </a:extLst>
          </p:cNvPr>
          <p:cNvSpPr/>
          <p:nvPr userDrawn="1"/>
        </p:nvSpPr>
        <p:spPr>
          <a:xfrm>
            <a:off x="0" y="2980062"/>
            <a:ext cx="4253315" cy="3600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FC6D9A5E-786B-D644-86E7-2FBC24FF7D5D}"/>
              </a:ext>
            </a:extLst>
          </p:cNvPr>
          <p:cNvSpPr/>
          <p:nvPr userDrawn="1"/>
        </p:nvSpPr>
        <p:spPr>
          <a:xfrm>
            <a:off x="4253315" y="1183426"/>
            <a:ext cx="1600979" cy="131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133DE07F-9D92-3D46-8F6C-F0314FDDD6D5}"/>
              </a:ext>
            </a:extLst>
          </p:cNvPr>
          <p:cNvSpPr/>
          <p:nvPr userDrawn="1"/>
        </p:nvSpPr>
        <p:spPr>
          <a:xfrm>
            <a:off x="4812117" y="4847470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852" y="3183430"/>
            <a:ext cx="4941107" cy="13649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537" y="5099797"/>
            <a:ext cx="4711263" cy="883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37359D-B66F-7A40-A9A0-D95E86AD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35CF40-53C0-46BF-969A-0FF6C14C05B7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5DE7DC-4E02-3441-8B03-19D43CCC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98EF26-9E6B-574A-9C20-68DAB63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over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Cover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4645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6C63AD2-33EC-CC46-8411-1837B457C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31AAE67A-FF7B-FD45-BCA4-241139F04A85}"/>
              </a:ext>
            </a:extLst>
          </p:cNvPr>
          <p:cNvSpPr/>
          <p:nvPr userDrawn="1"/>
        </p:nvSpPr>
        <p:spPr>
          <a:xfrm>
            <a:off x="588579" y="614856"/>
            <a:ext cx="1683523" cy="1387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AFED0C-5C08-4D03-B1BB-1310256B055C}"/>
              </a:ext>
            </a:extLst>
          </p:cNvPr>
          <p:cNvSpPr/>
          <p:nvPr userDrawn="1"/>
        </p:nvSpPr>
        <p:spPr>
          <a:xfrm>
            <a:off x="0" y="1"/>
            <a:ext cx="2672117" cy="1699548"/>
          </a:xfrm>
          <a:custGeom>
            <a:avLst/>
            <a:gdLst>
              <a:gd name="connsiteX0" fmla="*/ 0 w 2004088"/>
              <a:gd name="connsiteY0" fmla="*/ 0 h 1699548"/>
              <a:gd name="connsiteX1" fmla="*/ 1159354 w 2004088"/>
              <a:gd name="connsiteY1" fmla="*/ 0 h 1699548"/>
              <a:gd name="connsiteX2" fmla="*/ 1937246 w 2004088"/>
              <a:gd name="connsiteY2" fmla="*/ 448858 h 1699548"/>
              <a:gd name="connsiteX3" fmla="*/ 1937246 w 2004088"/>
              <a:gd name="connsiteY3" fmla="*/ 680101 h 1699548"/>
              <a:gd name="connsiteX4" fmla="*/ 1069379 w 2004088"/>
              <a:gd name="connsiteY4" fmla="*/ 1180877 h 1699548"/>
              <a:gd name="connsiteX5" fmla="*/ 201605 w 2004088"/>
              <a:gd name="connsiteY5" fmla="*/ 1681652 h 1699548"/>
              <a:gd name="connsiteX6" fmla="*/ 0 w 2004088"/>
              <a:gd name="connsiteY6" fmla="*/ 1564949 h 1699548"/>
              <a:gd name="connsiteX7" fmla="*/ 0 w 2004088"/>
              <a:gd name="connsiteY7" fmla="*/ 565561 h 169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088" h="1699548">
                <a:moveTo>
                  <a:pt x="0" y="0"/>
                </a:moveTo>
                <a:lnTo>
                  <a:pt x="1159354" y="0"/>
                </a:lnTo>
                <a:lnTo>
                  <a:pt x="1937246" y="448858"/>
                </a:lnTo>
                <a:cubicBezTo>
                  <a:pt x="2026369" y="499801"/>
                  <a:pt x="2026369" y="629159"/>
                  <a:pt x="1937246" y="680101"/>
                </a:cubicBezTo>
                <a:lnTo>
                  <a:pt x="1069379" y="1180877"/>
                </a:lnTo>
                <a:lnTo>
                  <a:pt x="201605" y="1681652"/>
                </a:lnTo>
                <a:cubicBezTo>
                  <a:pt x="112482" y="1732595"/>
                  <a:pt x="0" y="1668889"/>
                  <a:pt x="0" y="1564949"/>
                </a:cubicBezTo>
                <a:lnTo>
                  <a:pt x="0" y="565561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31" y="365126"/>
            <a:ext cx="857906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041" y="1825625"/>
            <a:ext cx="978775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2D6F0B2-3B08-EE42-9240-3E8589D4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3B6371-6000-4F7B-A7C9-8EF73D1FF342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985F679-E729-4344-BFAA-802A5CC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A61DE88-CA83-D341-8412-376C6E5B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Title and Content 1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30154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E216CC6-3119-B348-949E-449E7316F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4DE2C98-11FC-824A-BB5E-ADD5790CE24E}"/>
              </a:ext>
            </a:extLst>
          </p:cNvPr>
          <p:cNvSpPr/>
          <p:nvPr userDrawn="1"/>
        </p:nvSpPr>
        <p:spPr>
          <a:xfrm flipH="1" flipV="1">
            <a:off x="9478466" y="4208100"/>
            <a:ext cx="2720740" cy="231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D36893-1D36-46A0-BB88-49E1390CFECC}"/>
              </a:ext>
            </a:extLst>
          </p:cNvPr>
          <p:cNvSpPr/>
          <p:nvPr userDrawn="1"/>
        </p:nvSpPr>
        <p:spPr>
          <a:xfrm flipH="1" flipV="1">
            <a:off x="8397383" y="5987982"/>
            <a:ext cx="1297128" cy="870019"/>
          </a:xfrm>
          <a:custGeom>
            <a:avLst/>
            <a:gdLst>
              <a:gd name="connsiteX0" fmla="*/ 174301 w 972846"/>
              <a:gd name="connsiteY0" fmla="*/ 869989 h 870019"/>
              <a:gd name="connsiteX1" fmla="*/ 0 w 972846"/>
              <a:gd name="connsiteY1" fmla="*/ 692458 h 870019"/>
              <a:gd name="connsiteX2" fmla="*/ 0 w 972846"/>
              <a:gd name="connsiteY2" fmla="*/ 337005 h 870019"/>
              <a:gd name="connsiteX3" fmla="*/ 0 w 972846"/>
              <a:gd name="connsiteY3" fmla="*/ 0 h 870019"/>
              <a:gd name="connsiteX4" fmla="*/ 568252 w 972846"/>
              <a:gd name="connsiteY4" fmla="*/ 0 h 870019"/>
              <a:gd name="connsiteX5" fmla="*/ 575034 w 972846"/>
              <a:gd name="connsiteY5" fmla="*/ 3921 h 870019"/>
              <a:gd name="connsiteX6" fmla="*/ 884914 w 972846"/>
              <a:gd name="connsiteY6" fmla="*/ 183093 h 870019"/>
              <a:gd name="connsiteX7" fmla="*/ 884914 w 972846"/>
              <a:gd name="connsiteY7" fmla="*/ 488134 h 870019"/>
              <a:gd name="connsiteX8" fmla="*/ 575034 w 972846"/>
              <a:gd name="connsiteY8" fmla="*/ 667306 h 870019"/>
              <a:gd name="connsiteX9" fmla="*/ 265200 w 972846"/>
              <a:gd name="connsiteY9" fmla="*/ 846424 h 870019"/>
              <a:gd name="connsiteX10" fmla="*/ 174301 w 972846"/>
              <a:gd name="connsiteY10" fmla="*/ 869989 h 87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846" h="870019">
                <a:moveTo>
                  <a:pt x="174301" y="869989"/>
                </a:moveTo>
                <a:cubicBezTo>
                  <a:pt x="83226" y="868278"/>
                  <a:pt x="0" y="795329"/>
                  <a:pt x="0" y="692458"/>
                </a:cubicBezTo>
                <a:lnTo>
                  <a:pt x="0" y="337005"/>
                </a:lnTo>
                <a:lnTo>
                  <a:pt x="0" y="0"/>
                </a:lnTo>
                <a:lnTo>
                  <a:pt x="568252" y="0"/>
                </a:lnTo>
                <a:lnTo>
                  <a:pt x="575034" y="3921"/>
                </a:lnTo>
                <a:lnTo>
                  <a:pt x="884914" y="183093"/>
                </a:lnTo>
                <a:cubicBezTo>
                  <a:pt x="1002157" y="250255"/>
                  <a:pt x="1002157" y="420971"/>
                  <a:pt x="884914" y="488134"/>
                </a:cubicBezTo>
                <a:lnTo>
                  <a:pt x="575034" y="667306"/>
                </a:lnTo>
                <a:lnTo>
                  <a:pt x="265200" y="846424"/>
                </a:lnTo>
                <a:cubicBezTo>
                  <a:pt x="235889" y="863214"/>
                  <a:pt x="204659" y="870559"/>
                  <a:pt x="174301" y="869989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13B8094-B35F-FB47-8149-A07D782A4659}"/>
              </a:ext>
            </a:extLst>
          </p:cNvPr>
          <p:cNvSpPr/>
          <p:nvPr userDrawn="1"/>
        </p:nvSpPr>
        <p:spPr>
          <a:xfrm flipH="1" flipV="1">
            <a:off x="9748365" y="3889012"/>
            <a:ext cx="1608691" cy="132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5294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DBA632-946A-7B48-BB14-8C0C53F6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8C926B-708D-4758-A524-C48AEEC8D4A3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14E5D4C-9555-194A-9B2A-0991718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7CC4B2-2E4C-944B-8FFA-9E897A9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3" name="hrSlideMaster13.Title and Content 2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9921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hite, man, black&#10;&#10;Description automatically generated">
            <a:extLst>
              <a:ext uri="{FF2B5EF4-FFF2-40B4-BE49-F238E27FC236}">
                <a16:creationId xmlns:a16="http://schemas.microsoft.com/office/drawing/2014/main" id="{E62E53F7-6DFA-634B-A1E4-D634A0D4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6" cy="6857998"/>
          </a:xfrm>
          <a:prstGeom prst="rect">
            <a:avLst/>
          </a:prstGeom>
        </p:spPr>
      </p:pic>
      <p:sp>
        <p:nvSpPr>
          <p:cNvPr id="18" name="Shape">
            <a:extLst>
              <a:ext uri="{FF2B5EF4-FFF2-40B4-BE49-F238E27FC236}">
                <a16:creationId xmlns:a16="http://schemas.microsoft.com/office/drawing/2014/main" id="{B334DBAE-7FC9-784F-BC09-BAD526E371A8}"/>
              </a:ext>
            </a:extLst>
          </p:cNvPr>
          <p:cNvSpPr/>
          <p:nvPr userDrawn="1"/>
        </p:nvSpPr>
        <p:spPr>
          <a:xfrm flipH="1" flipV="1">
            <a:off x="6825418" y="4115091"/>
            <a:ext cx="3001753" cy="2550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0CD3DE14-F002-304C-A382-16CD2B4FCBA7}"/>
              </a:ext>
            </a:extLst>
          </p:cNvPr>
          <p:cNvSpPr/>
          <p:nvPr userDrawn="1"/>
        </p:nvSpPr>
        <p:spPr>
          <a:xfrm flipH="1" flipV="1">
            <a:off x="6178017" y="1499810"/>
            <a:ext cx="6013979" cy="5109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F934959-476A-1141-84E7-4284A71DF3FF}"/>
              </a:ext>
            </a:extLst>
          </p:cNvPr>
          <p:cNvSpPr/>
          <p:nvPr userDrawn="1"/>
        </p:nvSpPr>
        <p:spPr>
          <a:xfrm flipH="1" flipV="1">
            <a:off x="9385173" y="1119918"/>
            <a:ext cx="1766303" cy="145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13303"/>
            <a:ext cx="4750801" cy="16075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5557345"/>
            <a:ext cx="6085505" cy="662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B8C43F9-1D36-C54A-A3F3-9D5F27A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524D-9B06-4272-A82E-2FEE55790801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445F1E-80EC-444B-A15C-167649DA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85C6973-3A70-C14B-942D-B8B9B795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Section 1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9587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cutting, sitting&#10;&#10;Description automatically generated">
            <a:extLst>
              <a:ext uri="{FF2B5EF4-FFF2-40B4-BE49-F238E27FC236}">
                <a16:creationId xmlns:a16="http://schemas.microsoft.com/office/drawing/2014/main" id="{14EBB233-03FD-1D49-A905-9179074D0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C3E01427-8F6D-7F40-8511-956A935E3E28}"/>
              </a:ext>
            </a:extLst>
          </p:cNvPr>
          <p:cNvSpPr/>
          <p:nvPr userDrawn="1"/>
        </p:nvSpPr>
        <p:spPr>
          <a:xfrm>
            <a:off x="2052795" y="3210792"/>
            <a:ext cx="4047947" cy="343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56BF1A3-14FF-0E4A-BC3E-89D0676C2359}"/>
              </a:ext>
            </a:extLst>
          </p:cNvPr>
          <p:cNvSpPr/>
          <p:nvPr userDrawn="1"/>
        </p:nvSpPr>
        <p:spPr>
          <a:xfrm>
            <a:off x="-1" y="270910"/>
            <a:ext cx="7453745" cy="6309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EBF7F5EC-EC59-8648-911A-DC4DACA5119E}"/>
              </a:ext>
            </a:extLst>
          </p:cNvPr>
          <p:cNvSpPr/>
          <p:nvPr userDrawn="1"/>
        </p:nvSpPr>
        <p:spPr>
          <a:xfrm>
            <a:off x="2338903" y="609759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1136"/>
            <a:ext cx="5058811" cy="14311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98243"/>
            <a:ext cx="3865277" cy="1283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C55898-42E6-4E48-B130-D0AB592A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E93B1C-E1FE-483C-9632-E5E09285F40E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9A301-D656-094A-B97D-EA881BEA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27297B5-7BA7-2B43-B6E6-70B86773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Section 2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4805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itting on top of a bed&#10;&#10;Description automatically generated">
            <a:extLst>
              <a:ext uri="{FF2B5EF4-FFF2-40B4-BE49-F238E27FC236}">
                <a16:creationId xmlns:a16="http://schemas.microsoft.com/office/drawing/2014/main" id="{DF401785-740A-424A-8CAC-A99E8CF50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1" y="0"/>
            <a:ext cx="12192000" cy="685800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68B26A-2659-41EE-9E57-3426135C9231}"/>
              </a:ext>
            </a:extLst>
          </p:cNvPr>
          <p:cNvSpPr/>
          <p:nvPr userDrawn="1"/>
        </p:nvSpPr>
        <p:spPr>
          <a:xfrm>
            <a:off x="0" y="4497713"/>
            <a:ext cx="3647989" cy="2360286"/>
          </a:xfrm>
          <a:custGeom>
            <a:avLst/>
            <a:gdLst>
              <a:gd name="connsiteX0" fmla="*/ 204698 w 2735992"/>
              <a:gd name="connsiteY0" fmla="*/ 35 h 2360286"/>
              <a:gd name="connsiteX1" fmla="*/ 311417 w 2735992"/>
              <a:gd name="connsiteY1" fmla="*/ 27665 h 2360286"/>
              <a:gd name="connsiteX2" fmla="*/ 1472048 w 2735992"/>
              <a:gd name="connsiteY2" fmla="*/ 696412 h 2360286"/>
              <a:gd name="connsiteX3" fmla="*/ 2632678 w 2735992"/>
              <a:gd name="connsiteY3" fmla="*/ 1365306 h 2360286"/>
              <a:gd name="connsiteX4" fmla="*/ 2632678 w 2735992"/>
              <a:gd name="connsiteY4" fmla="*/ 1722720 h 2360286"/>
              <a:gd name="connsiteX5" fmla="*/ 1526406 w 2735992"/>
              <a:gd name="connsiteY5" fmla="*/ 2360286 h 2360286"/>
              <a:gd name="connsiteX6" fmla="*/ 0 w 2735992"/>
              <a:gd name="connsiteY6" fmla="*/ 2360286 h 2360286"/>
              <a:gd name="connsiteX7" fmla="*/ 0 w 2735992"/>
              <a:gd name="connsiteY7" fmla="*/ 1548887 h 2360286"/>
              <a:gd name="connsiteX8" fmla="*/ 0 w 2735992"/>
              <a:gd name="connsiteY8" fmla="*/ 207996 h 2360286"/>
              <a:gd name="connsiteX9" fmla="*/ 204698 w 2735992"/>
              <a:gd name="connsiteY9" fmla="*/ 35 h 23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992" h="2360286">
                <a:moveTo>
                  <a:pt x="204698" y="35"/>
                </a:moveTo>
                <a:cubicBezTo>
                  <a:pt x="240345" y="-628"/>
                  <a:pt x="277011" y="7985"/>
                  <a:pt x="311417" y="27665"/>
                </a:cubicBezTo>
                <a:lnTo>
                  <a:pt x="1472048" y="696412"/>
                </a:lnTo>
                <a:lnTo>
                  <a:pt x="2632678" y="1365306"/>
                </a:lnTo>
                <a:cubicBezTo>
                  <a:pt x="2770430" y="1444026"/>
                  <a:pt x="2770430" y="1644000"/>
                  <a:pt x="2632678" y="1722720"/>
                </a:cubicBezTo>
                <a:lnTo>
                  <a:pt x="1526406" y="2360286"/>
                </a:lnTo>
                <a:lnTo>
                  <a:pt x="0" y="2360286"/>
                </a:lnTo>
                <a:lnTo>
                  <a:pt x="0" y="1548887"/>
                </a:lnTo>
                <a:lnTo>
                  <a:pt x="0" y="207996"/>
                </a:lnTo>
                <a:cubicBezTo>
                  <a:pt x="0" y="87480"/>
                  <a:pt x="97759" y="2022"/>
                  <a:pt x="204698" y="35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1BC18E17-A267-724D-B06E-7BD89985A5E5}"/>
              </a:ext>
            </a:extLst>
          </p:cNvPr>
          <p:cNvSpPr/>
          <p:nvPr userDrawn="1"/>
        </p:nvSpPr>
        <p:spPr>
          <a:xfrm>
            <a:off x="4965801" y="741321"/>
            <a:ext cx="1687247" cy="1386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9617CC-D343-4C99-8F69-441FAC364FF8}"/>
              </a:ext>
            </a:extLst>
          </p:cNvPr>
          <p:cNvSpPr/>
          <p:nvPr userDrawn="1"/>
        </p:nvSpPr>
        <p:spPr>
          <a:xfrm>
            <a:off x="8224007" y="5139907"/>
            <a:ext cx="2559636" cy="1718092"/>
          </a:xfrm>
          <a:custGeom>
            <a:avLst/>
            <a:gdLst>
              <a:gd name="connsiteX0" fmla="*/ 343950 w 1919727"/>
              <a:gd name="connsiteY0" fmla="*/ 61 h 1718092"/>
              <a:gd name="connsiteX1" fmla="*/ 523323 w 1919727"/>
              <a:gd name="connsiteY1" fmla="*/ 46440 h 1718092"/>
              <a:gd name="connsiteX2" fmla="*/ 1134721 w 1919727"/>
              <a:gd name="connsiteY2" fmla="*/ 398955 h 1718092"/>
              <a:gd name="connsiteX3" fmla="*/ 1746210 w 1919727"/>
              <a:gd name="connsiteY3" fmla="*/ 751576 h 1718092"/>
              <a:gd name="connsiteX4" fmla="*/ 1746210 w 1919727"/>
              <a:gd name="connsiteY4" fmla="*/ 1351916 h 1718092"/>
              <a:gd name="connsiteX5" fmla="*/ 1134721 w 1919727"/>
              <a:gd name="connsiteY5" fmla="*/ 1704536 h 1718092"/>
              <a:gd name="connsiteX6" fmla="*/ 1111210 w 1919727"/>
              <a:gd name="connsiteY6" fmla="*/ 1718092 h 1718092"/>
              <a:gd name="connsiteX7" fmla="*/ 0 w 1919727"/>
              <a:gd name="connsiteY7" fmla="*/ 1718092 h 1718092"/>
              <a:gd name="connsiteX8" fmla="*/ 0 w 1919727"/>
              <a:gd name="connsiteY8" fmla="*/ 1054484 h 1718092"/>
              <a:gd name="connsiteX9" fmla="*/ 0 w 1919727"/>
              <a:gd name="connsiteY9" fmla="*/ 349453 h 1718092"/>
              <a:gd name="connsiteX10" fmla="*/ 343950 w 1919727"/>
              <a:gd name="connsiteY10" fmla="*/ 61 h 17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9727" h="1718092">
                <a:moveTo>
                  <a:pt x="343950" y="61"/>
                </a:moveTo>
                <a:cubicBezTo>
                  <a:pt x="403857" y="-1061"/>
                  <a:pt x="465484" y="13395"/>
                  <a:pt x="523323" y="46440"/>
                </a:cubicBezTo>
                <a:lnTo>
                  <a:pt x="1134721" y="398955"/>
                </a:lnTo>
                <a:lnTo>
                  <a:pt x="1746210" y="751576"/>
                </a:lnTo>
                <a:cubicBezTo>
                  <a:pt x="1977567" y="883756"/>
                  <a:pt x="1977567" y="1219736"/>
                  <a:pt x="1746210" y="1351916"/>
                </a:cubicBezTo>
                <a:lnTo>
                  <a:pt x="1134721" y="1704536"/>
                </a:lnTo>
                <a:lnTo>
                  <a:pt x="1111210" y="1718092"/>
                </a:lnTo>
                <a:lnTo>
                  <a:pt x="0" y="1718092"/>
                </a:lnTo>
                <a:lnTo>
                  <a:pt x="0" y="1054484"/>
                </a:lnTo>
                <a:lnTo>
                  <a:pt x="0" y="349453"/>
                </a:lnTo>
                <a:cubicBezTo>
                  <a:pt x="0" y="146996"/>
                  <a:pt x="164231" y="3428"/>
                  <a:pt x="343950" y="61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035" y="1960240"/>
            <a:ext cx="6265312" cy="2034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035" y="4148376"/>
            <a:ext cx="6265312" cy="1070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164269-1ADE-434F-A924-48F5CBB7B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2149" y="433069"/>
            <a:ext cx="1778000" cy="13335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616" y="1830069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6616" y="2064541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6616" y="2299014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DC080E4-599E-F041-A2ED-E6496721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4CF318-2177-4F33-A4BD-93D58B2C3FED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14B7E00-05EB-5B42-B09A-55F5654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194EF1-D623-D649-B5FF-5B72F352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losing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Closing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4058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8FA-5067-42AB-82F4-6F4B0164A902}" type="datetime1">
              <a:rPr lang="en-CA" smtClean="0"/>
              <a:t>2024-07-02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hrSlideMaster.Blank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6" name="hrSlideMaster13.Blank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3840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and Content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41217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2D87-C79A-4DB9-B5ED-11532D6F9572}" type="datetime1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6B4F-1C1F-45C9-B1DB-D61B44D36131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13.Title and ContentHeader" descr="UNCLASSIFIED">
            <a:extLst>
              <a:ext uri="{FF2B5EF4-FFF2-40B4-BE49-F238E27FC236}">
                <a16:creationId xmlns:a16="http://schemas.microsoft.com/office/drawing/2014/main" id="{B7ADA088-AE86-37B7-D2AB-F5ED9BEF19AE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8301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lock, cage&#10;&#10;Description automatically generated">
            <a:extLst>
              <a:ext uri="{FF2B5EF4-FFF2-40B4-BE49-F238E27FC236}">
                <a16:creationId xmlns:a16="http://schemas.microsoft.com/office/drawing/2014/main" id="{2A31A43B-EE48-3C45-B763-0A7D438E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BAC59D1-6E1C-6043-9FDA-5DF7F42ECCFA}"/>
              </a:ext>
            </a:extLst>
          </p:cNvPr>
          <p:cNvSpPr/>
          <p:nvPr userDrawn="1"/>
        </p:nvSpPr>
        <p:spPr>
          <a:xfrm>
            <a:off x="1107091" y="846529"/>
            <a:ext cx="4401040" cy="373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6D04D97A-1059-0E4D-B06D-0EA0209E457E}"/>
              </a:ext>
            </a:extLst>
          </p:cNvPr>
          <p:cNvSpPr/>
          <p:nvPr userDrawn="1"/>
        </p:nvSpPr>
        <p:spPr>
          <a:xfrm>
            <a:off x="0" y="2980062"/>
            <a:ext cx="4253315" cy="3600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FC6D9A5E-786B-D644-86E7-2FBC24FF7D5D}"/>
              </a:ext>
            </a:extLst>
          </p:cNvPr>
          <p:cNvSpPr/>
          <p:nvPr userDrawn="1"/>
        </p:nvSpPr>
        <p:spPr>
          <a:xfrm>
            <a:off x="4253315" y="1183426"/>
            <a:ext cx="1600979" cy="131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133DE07F-9D92-3D46-8F6C-F0314FDDD6D5}"/>
              </a:ext>
            </a:extLst>
          </p:cNvPr>
          <p:cNvSpPr/>
          <p:nvPr userDrawn="1"/>
        </p:nvSpPr>
        <p:spPr>
          <a:xfrm>
            <a:off x="4812117" y="4847470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852" y="3183430"/>
            <a:ext cx="4941107" cy="13649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537" y="5099797"/>
            <a:ext cx="4711263" cy="883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37359D-B66F-7A40-A9A0-D95E86AD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35CF40-53C0-46BF-969A-0FF6C14C05B7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5DE7DC-4E02-3441-8B03-19D43CCC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98EF26-9E6B-574A-9C20-68DAB63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over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CoverHeader" descr="UNCLASSIFIED">
            <a:extLst>
              <a:ext uri="{FF2B5EF4-FFF2-40B4-BE49-F238E27FC236}">
                <a16:creationId xmlns:a16="http://schemas.microsoft.com/office/drawing/2014/main" id="{372BB3ED-CDE8-4A2D-A625-8E8DE25689B6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7865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6C63AD2-33EC-CC46-8411-1837B457C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31AAE67A-FF7B-FD45-BCA4-241139F04A85}"/>
              </a:ext>
            </a:extLst>
          </p:cNvPr>
          <p:cNvSpPr/>
          <p:nvPr userDrawn="1"/>
        </p:nvSpPr>
        <p:spPr>
          <a:xfrm>
            <a:off x="588579" y="614856"/>
            <a:ext cx="1683523" cy="1387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AFED0C-5C08-4D03-B1BB-1310256B055C}"/>
              </a:ext>
            </a:extLst>
          </p:cNvPr>
          <p:cNvSpPr/>
          <p:nvPr userDrawn="1"/>
        </p:nvSpPr>
        <p:spPr>
          <a:xfrm>
            <a:off x="0" y="1"/>
            <a:ext cx="2672117" cy="1699548"/>
          </a:xfrm>
          <a:custGeom>
            <a:avLst/>
            <a:gdLst>
              <a:gd name="connsiteX0" fmla="*/ 0 w 2004088"/>
              <a:gd name="connsiteY0" fmla="*/ 0 h 1699548"/>
              <a:gd name="connsiteX1" fmla="*/ 1159354 w 2004088"/>
              <a:gd name="connsiteY1" fmla="*/ 0 h 1699548"/>
              <a:gd name="connsiteX2" fmla="*/ 1937246 w 2004088"/>
              <a:gd name="connsiteY2" fmla="*/ 448858 h 1699548"/>
              <a:gd name="connsiteX3" fmla="*/ 1937246 w 2004088"/>
              <a:gd name="connsiteY3" fmla="*/ 680101 h 1699548"/>
              <a:gd name="connsiteX4" fmla="*/ 1069379 w 2004088"/>
              <a:gd name="connsiteY4" fmla="*/ 1180877 h 1699548"/>
              <a:gd name="connsiteX5" fmla="*/ 201605 w 2004088"/>
              <a:gd name="connsiteY5" fmla="*/ 1681652 h 1699548"/>
              <a:gd name="connsiteX6" fmla="*/ 0 w 2004088"/>
              <a:gd name="connsiteY6" fmla="*/ 1564949 h 1699548"/>
              <a:gd name="connsiteX7" fmla="*/ 0 w 2004088"/>
              <a:gd name="connsiteY7" fmla="*/ 565561 h 169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088" h="1699548">
                <a:moveTo>
                  <a:pt x="0" y="0"/>
                </a:moveTo>
                <a:lnTo>
                  <a:pt x="1159354" y="0"/>
                </a:lnTo>
                <a:lnTo>
                  <a:pt x="1937246" y="448858"/>
                </a:lnTo>
                <a:cubicBezTo>
                  <a:pt x="2026369" y="499801"/>
                  <a:pt x="2026369" y="629159"/>
                  <a:pt x="1937246" y="680101"/>
                </a:cubicBezTo>
                <a:lnTo>
                  <a:pt x="1069379" y="1180877"/>
                </a:lnTo>
                <a:lnTo>
                  <a:pt x="201605" y="1681652"/>
                </a:lnTo>
                <a:cubicBezTo>
                  <a:pt x="112482" y="1732595"/>
                  <a:pt x="0" y="1668889"/>
                  <a:pt x="0" y="1564949"/>
                </a:cubicBezTo>
                <a:lnTo>
                  <a:pt x="0" y="565561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31" y="365126"/>
            <a:ext cx="857906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041" y="1825625"/>
            <a:ext cx="978775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2D6F0B2-3B08-EE42-9240-3E8589D4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3B6371-6000-4F7B-A7C9-8EF73D1FF342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985F679-E729-4344-BFAA-802A5CC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A61DE88-CA83-D341-8412-376C6E5B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Title and Content 1Header" descr="UNCLASSIFIED">
            <a:extLst>
              <a:ext uri="{FF2B5EF4-FFF2-40B4-BE49-F238E27FC236}">
                <a16:creationId xmlns:a16="http://schemas.microsoft.com/office/drawing/2014/main" id="{1D695666-6871-4000-8728-DC5D0FBD4B6C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7643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E216CC6-3119-B348-949E-449E7316F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4DE2C98-11FC-824A-BB5E-ADD5790CE24E}"/>
              </a:ext>
            </a:extLst>
          </p:cNvPr>
          <p:cNvSpPr/>
          <p:nvPr userDrawn="1"/>
        </p:nvSpPr>
        <p:spPr>
          <a:xfrm flipH="1" flipV="1">
            <a:off x="9478466" y="4208100"/>
            <a:ext cx="2720740" cy="231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D36893-1D36-46A0-BB88-49E1390CFECC}"/>
              </a:ext>
            </a:extLst>
          </p:cNvPr>
          <p:cNvSpPr/>
          <p:nvPr userDrawn="1"/>
        </p:nvSpPr>
        <p:spPr>
          <a:xfrm flipH="1" flipV="1">
            <a:off x="8397383" y="5987982"/>
            <a:ext cx="1297128" cy="870019"/>
          </a:xfrm>
          <a:custGeom>
            <a:avLst/>
            <a:gdLst>
              <a:gd name="connsiteX0" fmla="*/ 174301 w 972846"/>
              <a:gd name="connsiteY0" fmla="*/ 869989 h 870019"/>
              <a:gd name="connsiteX1" fmla="*/ 0 w 972846"/>
              <a:gd name="connsiteY1" fmla="*/ 692458 h 870019"/>
              <a:gd name="connsiteX2" fmla="*/ 0 w 972846"/>
              <a:gd name="connsiteY2" fmla="*/ 337005 h 870019"/>
              <a:gd name="connsiteX3" fmla="*/ 0 w 972846"/>
              <a:gd name="connsiteY3" fmla="*/ 0 h 870019"/>
              <a:gd name="connsiteX4" fmla="*/ 568252 w 972846"/>
              <a:gd name="connsiteY4" fmla="*/ 0 h 870019"/>
              <a:gd name="connsiteX5" fmla="*/ 575034 w 972846"/>
              <a:gd name="connsiteY5" fmla="*/ 3921 h 870019"/>
              <a:gd name="connsiteX6" fmla="*/ 884914 w 972846"/>
              <a:gd name="connsiteY6" fmla="*/ 183093 h 870019"/>
              <a:gd name="connsiteX7" fmla="*/ 884914 w 972846"/>
              <a:gd name="connsiteY7" fmla="*/ 488134 h 870019"/>
              <a:gd name="connsiteX8" fmla="*/ 575034 w 972846"/>
              <a:gd name="connsiteY8" fmla="*/ 667306 h 870019"/>
              <a:gd name="connsiteX9" fmla="*/ 265200 w 972846"/>
              <a:gd name="connsiteY9" fmla="*/ 846424 h 870019"/>
              <a:gd name="connsiteX10" fmla="*/ 174301 w 972846"/>
              <a:gd name="connsiteY10" fmla="*/ 869989 h 87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846" h="870019">
                <a:moveTo>
                  <a:pt x="174301" y="869989"/>
                </a:moveTo>
                <a:cubicBezTo>
                  <a:pt x="83226" y="868278"/>
                  <a:pt x="0" y="795329"/>
                  <a:pt x="0" y="692458"/>
                </a:cubicBezTo>
                <a:lnTo>
                  <a:pt x="0" y="337005"/>
                </a:lnTo>
                <a:lnTo>
                  <a:pt x="0" y="0"/>
                </a:lnTo>
                <a:lnTo>
                  <a:pt x="568252" y="0"/>
                </a:lnTo>
                <a:lnTo>
                  <a:pt x="575034" y="3921"/>
                </a:lnTo>
                <a:lnTo>
                  <a:pt x="884914" y="183093"/>
                </a:lnTo>
                <a:cubicBezTo>
                  <a:pt x="1002157" y="250255"/>
                  <a:pt x="1002157" y="420971"/>
                  <a:pt x="884914" y="488134"/>
                </a:cubicBezTo>
                <a:lnTo>
                  <a:pt x="575034" y="667306"/>
                </a:lnTo>
                <a:lnTo>
                  <a:pt x="265200" y="846424"/>
                </a:lnTo>
                <a:cubicBezTo>
                  <a:pt x="235889" y="863214"/>
                  <a:pt x="204659" y="870559"/>
                  <a:pt x="174301" y="869989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13B8094-B35F-FB47-8149-A07D782A4659}"/>
              </a:ext>
            </a:extLst>
          </p:cNvPr>
          <p:cNvSpPr/>
          <p:nvPr userDrawn="1"/>
        </p:nvSpPr>
        <p:spPr>
          <a:xfrm flipH="1" flipV="1">
            <a:off x="9748365" y="3889012"/>
            <a:ext cx="1608691" cy="132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5294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DBA632-946A-7B48-BB14-8C0C53F6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8C926B-708D-4758-A524-C48AEEC8D4A3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14E5D4C-9555-194A-9B2A-0991718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7CC4B2-2E4C-944B-8FFA-9E897A9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3" name="hrSlideMaster23.Title and Content 2Header" descr="UNCLASSIFIED">
            <a:extLst>
              <a:ext uri="{FF2B5EF4-FFF2-40B4-BE49-F238E27FC236}">
                <a16:creationId xmlns:a16="http://schemas.microsoft.com/office/drawing/2014/main" id="{5969B0D6-AA76-401A-AE37-92D9FC80939B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27717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hite, man, black&#10;&#10;Description automatically generated">
            <a:extLst>
              <a:ext uri="{FF2B5EF4-FFF2-40B4-BE49-F238E27FC236}">
                <a16:creationId xmlns:a16="http://schemas.microsoft.com/office/drawing/2014/main" id="{E62E53F7-6DFA-634B-A1E4-D634A0D4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6" cy="6857998"/>
          </a:xfrm>
          <a:prstGeom prst="rect">
            <a:avLst/>
          </a:prstGeom>
        </p:spPr>
      </p:pic>
      <p:sp>
        <p:nvSpPr>
          <p:cNvPr id="18" name="Shape">
            <a:extLst>
              <a:ext uri="{FF2B5EF4-FFF2-40B4-BE49-F238E27FC236}">
                <a16:creationId xmlns:a16="http://schemas.microsoft.com/office/drawing/2014/main" id="{B334DBAE-7FC9-784F-BC09-BAD526E371A8}"/>
              </a:ext>
            </a:extLst>
          </p:cNvPr>
          <p:cNvSpPr/>
          <p:nvPr userDrawn="1"/>
        </p:nvSpPr>
        <p:spPr>
          <a:xfrm flipH="1" flipV="1">
            <a:off x="6825418" y="4115091"/>
            <a:ext cx="3001753" cy="2550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0CD3DE14-F002-304C-A382-16CD2B4FCBA7}"/>
              </a:ext>
            </a:extLst>
          </p:cNvPr>
          <p:cNvSpPr/>
          <p:nvPr userDrawn="1"/>
        </p:nvSpPr>
        <p:spPr>
          <a:xfrm flipH="1" flipV="1">
            <a:off x="6178017" y="1499810"/>
            <a:ext cx="6013979" cy="5109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F934959-476A-1141-84E7-4284A71DF3FF}"/>
              </a:ext>
            </a:extLst>
          </p:cNvPr>
          <p:cNvSpPr/>
          <p:nvPr userDrawn="1"/>
        </p:nvSpPr>
        <p:spPr>
          <a:xfrm flipH="1" flipV="1">
            <a:off x="9385173" y="1119918"/>
            <a:ext cx="1766303" cy="145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13303"/>
            <a:ext cx="4750801" cy="16075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5557345"/>
            <a:ext cx="6085505" cy="662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B8C43F9-1D36-C54A-A3F3-9D5F27A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524D-9B06-4272-A82E-2FEE55790801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445F1E-80EC-444B-A15C-167649DA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85C6973-3A70-C14B-942D-B8B9B795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Section 1Header" descr="UNCLASSIFIED">
            <a:extLst>
              <a:ext uri="{FF2B5EF4-FFF2-40B4-BE49-F238E27FC236}">
                <a16:creationId xmlns:a16="http://schemas.microsoft.com/office/drawing/2014/main" id="{BF12297B-345A-41A7-A56D-EC82CBABAC6C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352869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cutting, sitting&#10;&#10;Description automatically generated">
            <a:extLst>
              <a:ext uri="{FF2B5EF4-FFF2-40B4-BE49-F238E27FC236}">
                <a16:creationId xmlns:a16="http://schemas.microsoft.com/office/drawing/2014/main" id="{14EBB233-03FD-1D49-A905-9179074D0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C3E01427-8F6D-7F40-8511-956A935E3E28}"/>
              </a:ext>
            </a:extLst>
          </p:cNvPr>
          <p:cNvSpPr/>
          <p:nvPr userDrawn="1"/>
        </p:nvSpPr>
        <p:spPr>
          <a:xfrm>
            <a:off x="2052795" y="3210792"/>
            <a:ext cx="4047947" cy="343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56BF1A3-14FF-0E4A-BC3E-89D0676C2359}"/>
              </a:ext>
            </a:extLst>
          </p:cNvPr>
          <p:cNvSpPr/>
          <p:nvPr userDrawn="1"/>
        </p:nvSpPr>
        <p:spPr>
          <a:xfrm>
            <a:off x="-1" y="270910"/>
            <a:ext cx="7453745" cy="6309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EBF7F5EC-EC59-8648-911A-DC4DACA5119E}"/>
              </a:ext>
            </a:extLst>
          </p:cNvPr>
          <p:cNvSpPr/>
          <p:nvPr userDrawn="1"/>
        </p:nvSpPr>
        <p:spPr>
          <a:xfrm>
            <a:off x="2338903" y="609759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1136"/>
            <a:ext cx="5058811" cy="14311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98243"/>
            <a:ext cx="3865277" cy="1283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C55898-42E6-4E48-B130-D0AB592A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E93B1C-E1FE-483C-9632-E5E09285F40E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9A301-D656-094A-B97D-EA881BEA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27297B5-7BA7-2B43-B6E6-70B86773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Section 2Header" descr="UNCLASSIFIED">
            <a:extLst>
              <a:ext uri="{FF2B5EF4-FFF2-40B4-BE49-F238E27FC236}">
                <a16:creationId xmlns:a16="http://schemas.microsoft.com/office/drawing/2014/main" id="{B3A30E32-49FB-43A6-8EB3-C2C7FF9CB0D0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1575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itting on top of a bed&#10;&#10;Description automatically generated">
            <a:extLst>
              <a:ext uri="{FF2B5EF4-FFF2-40B4-BE49-F238E27FC236}">
                <a16:creationId xmlns:a16="http://schemas.microsoft.com/office/drawing/2014/main" id="{DF401785-740A-424A-8CAC-A99E8CF50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1" y="0"/>
            <a:ext cx="12192000" cy="685800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68B26A-2659-41EE-9E57-3426135C9231}"/>
              </a:ext>
            </a:extLst>
          </p:cNvPr>
          <p:cNvSpPr/>
          <p:nvPr userDrawn="1"/>
        </p:nvSpPr>
        <p:spPr>
          <a:xfrm>
            <a:off x="0" y="4497713"/>
            <a:ext cx="3647989" cy="2360286"/>
          </a:xfrm>
          <a:custGeom>
            <a:avLst/>
            <a:gdLst>
              <a:gd name="connsiteX0" fmla="*/ 204698 w 2735992"/>
              <a:gd name="connsiteY0" fmla="*/ 35 h 2360286"/>
              <a:gd name="connsiteX1" fmla="*/ 311417 w 2735992"/>
              <a:gd name="connsiteY1" fmla="*/ 27665 h 2360286"/>
              <a:gd name="connsiteX2" fmla="*/ 1472048 w 2735992"/>
              <a:gd name="connsiteY2" fmla="*/ 696412 h 2360286"/>
              <a:gd name="connsiteX3" fmla="*/ 2632678 w 2735992"/>
              <a:gd name="connsiteY3" fmla="*/ 1365306 h 2360286"/>
              <a:gd name="connsiteX4" fmla="*/ 2632678 w 2735992"/>
              <a:gd name="connsiteY4" fmla="*/ 1722720 h 2360286"/>
              <a:gd name="connsiteX5" fmla="*/ 1526406 w 2735992"/>
              <a:gd name="connsiteY5" fmla="*/ 2360286 h 2360286"/>
              <a:gd name="connsiteX6" fmla="*/ 0 w 2735992"/>
              <a:gd name="connsiteY6" fmla="*/ 2360286 h 2360286"/>
              <a:gd name="connsiteX7" fmla="*/ 0 w 2735992"/>
              <a:gd name="connsiteY7" fmla="*/ 1548887 h 2360286"/>
              <a:gd name="connsiteX8" fmla="*/ 0 w 2735992"/>
              <a:gd name="connsiteY8" fmla="*/ 207996 h 2360286"/>
              <a:gd name="connsiteX9" fmla="*/ 204698 w 2735992"/>
              <a:gd name="connsiteY9" fmla="*/ 35 h 23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992" h="2360286">
                <a:moveTo>
                  <a:pt x="204698" y="35"/>
                </a:moveTo>
                <a:cubicBezTo>
                  <a:pt x="240345" y="-628"/>
                  <a:pt x="277011" y="7985"/>
                  <a:pt x="311417" y="27665"/>
                </a:cubicBezTo>
                <a:lnTo>
                  <a:pt x="1472048" y="696412"/>
                </a:lnTo>
                <a:lnTo>
                  <a:pt x="2632678" y="1365306"/>
                </a:lnTo>
                <a:cubicBezTo>
                  <a:pt x="2770430" y="1444026"/>
                  <a:pt x="2770430" y="1644000"/>
                  <a:pt x="2632678" y="1722720"/>
                </a:cubicBezTo>
                <a:lnTo>
                  <a:pt x="1526406" y="2360286"/>
                </a:lnTo>
                <a:lnTo>
                  <a:pt x="0" y="2360286"/>
                </a:lnTo>
                <a:lnTo>
                  <a:pt x="0" y="1548887"/>
                </a:lnTo>
                <a:lnTo>
                  <a:pt x="0" y="207996"/>
                </a:lnTo>
                <a:cubicBezTo>
                  <a:pt x="0" y="87480"/>
                  <a:pt x="97759" y="2022"/>
                  <a:pt x="204698" y="35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1BC18E17-A267-724D-B06E-7BD89985A5E5}"/>
              </a:ext>
            </a:extLst>
          </p:cNvPr>
          <p:cNvSpPr/>
          <p:nvPr userDrawn="1"/>
        </p:nvSpPr>
        <p:spPr>
          <a:xfrm>
            <a:off x="4965801" y="741321"/>
            <a:ext cx="1687247" cy="1386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9617CC-D343-4C99-8F69-441FAC364FF8}"/>
              </a:ext>
            </a:extLst>
          </p:cNvPr>
          <p:cNvSpPr/>
          <p:nvPr userDrawn="1"/>
        </p:nvSpPr>
        <p:spPr>
          <a:xfrm>
            <a:off x="8224007" y="5139907"/>
            <a:ext cx="2559636" cy="1718092"/>
          </a:xfrm>
          <a:custGeom>
            <a:avLst/>
            <a:gdLst>
              <a:gd name="connsiteX0" fmla="*/ 343950 w 1919727"/>
              <a:gd name="connsiteY0" fmla="*/ 61 h 1718092"/>
              <a:gd name="connsiteX1" fmla="*/ 523323 w 1919727"/>
              <a:gd name="connsiteY1" fmla="*/ 46440 h 1718092"/>
              <a:gd name="connsiteX2" fmla="*/ 1134721 w 1919727"/>
              <a:gd name="connsiteY2" fmla="*/ 398955 h 1718092"/>
              <a:gd name="connsiteX3" fmla="*/ 1746210 w 1919727"/>
              <a:gd name="connsiteY3" fmla="*/ 751576 h 1718092"/>
              <a:gd name="connsiteX4" fmla="*/ 1746210 w 1919727"/>
              <a:gd name="connsiteY4" fmla="*/ 1351916 h 1718092"/>
              <a:gd name="connsiteX5" fmla="*/ 1134721 w 1919727"/>
              <a:gd name="connsiteY5" fmla="*/ 1704536 h 1718092"/>
              <a:gd name="connsiteX6" fmla="*/ 1111210 w 1919727"/>
              <a:gd name="connsiteY6" fmla="*/ 1718092 h 1718092"/>
              <a:gd name="connsiteX7" fmla="*/ 0 w 1919727"/>
              <a:gd name="connsiteY7" fmla="*/ 1718092 h 1718092"/>
              <a:gd name="connsiteX8" fmla="*/ 0 w 1919727"/>
              <a:gd name="connsiteY8" fmla="*/ 1054484 h 1718092"/>
              <a:gd name="connsiteX9" fmla="*/ 0 w 1919727"/>
              <a:gd name="connsiteY9" fmla="*/ 349453 h 1718092"/>
              <a:gd name="connsiteX10" fmla="*/ 343950 w 1919727"/>
              <a:gd name="connsiteY10" fmla="*/ 61 h 17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9727" h="1718092">
                <a:moveTo>
                  <a:pt x="343950" y="61"/>
                </a:moveTo>
                <a:cubicBezTo>
                  <a:pt x="403857" y="-1061"/>
                  <a:pt x="465484" y="13395"/>
                  <a:pt x="523323" y="46440"/>
                </a:cubicBezTo>
                <a:lnTo>
                  <a:pt x="1134721" y="398955"/>
                </a:lnTo>
                <a:lnTo>
                  <a:pt x="1746210" y="751576"/>
                </a:lnTo>
                <a:cubicBezTo>
                  <a:pt x="1977567" y="883756"/>
                  <a:pt x="1977567" y="1219736"/>
                  <a:pt x="1746210" y="1351916"/>
                </a:cubicBezTo>
                <a:lnTo>
                  <a:pt x="1134721" y="1704536"/>
                </a:lnTo>
                <a:lnTo>
                  <a:pt x="1111210" y="1718092"/>
                </a:lnTo>
                <a:lnTo>
                  <a:pt x="0" y="1718092"/>
                </a:lnTo>
                <a:lnTo>
                  <a:pt x="0" y="1054484"/>
                </a:lnTo>
                <a:lnTo>
                  <a:pt x="0" y="349453"/>
                </a:lnTo>
                <a:cubicBezTo>
                  <a:pt x="0" y="146996"/>
                  <a:pt x="164231" y="3428"/>
                  <a:pt x="343950" y="61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035" y="1960240"/>
            <a:ext cx="6265312" cy="2034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035" y="4148376"/>
            <a:ext cx="6265312" cy="1070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164269-1ADE-434F-A924-48F5CBB7B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2149" y="433069"/>
            <a:ext cx="1778000" cy="13335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616" y="1830069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6616" y="2064541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6616" y="2299014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DC080E4-599E-F041-A2ED-E6496721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4CF318-2177-4F33-A4BD-93D58B2C3FED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14B7E00-05EB-5B42-B09A-55F5654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194EF1-D623-D649-B5FF-5B72F352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losing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ClosingHeader" descr="UNCLASSIFIED">
            <a:extLst>
              <a:ext uri="{FF2B5EF4-FFF2-40B4-BE49-F238E27FC236}">
                <a16:creationId xmlns:a16="http://schemas.microsoft.com/office/drawing/2014/main" id="{CAFE9574-CF55-47BB-8760-1AFF44503E4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3831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8FA-5067-42AB-82F4-6F4B0164A902}" type="datetime1">
              <a:rPr lang="en-CA" smtClean="0"/>
              <a:t>2024-07-02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hrSlideMaster.Blank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6" name="hrSlideMaster23.BlankHeader" descr="UNCLASSIFIED">
            <a:extLst>
              <a:ext uri="{FF2B5EF4-FFF2-40B4-BE49-F238E27FC236}">
                <a16:creationId xmlns:a16="http://schemas.microsoft.com/office/drawing/2014/main" id="{83B20716-8F02-7C5A-623C-06CF8613C80C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5304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Section Header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2967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Two Content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293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10" name="hrSlideMaster.Comparison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36743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6" name="hrSlideMaster.Title Only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595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5" name="hrSlideMaster.Blank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3966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Content with Caption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388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Picture with Caption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271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F3CE95-B7C8-95EF-DB6D-1049A57F72E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5668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F44C-4B39-4E34-81AE-AA5BAF43454F}" type="datetime1">
              <a:rPr lang="en-CA" smtClean="0"/>
              <a:t>2024-07-02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49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3128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118532" y="6959601"/>
            <a:ext cx="1353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F8BB70-9F6A-1969-F031-5743D5405A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49878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F44C-4B39-4E34-81AE-AA5BAF43454F}" type="datetime1">
              <a:rPr lang="en-CA" smtClean="0"/>
              <a:t>2024-07-02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74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3561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118532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C28885-CDB0-3A71-9A2E-27F9B49BFDC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6423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onia.Allys@cra-arc.gc.ca" TargetMode="External"/><Relationship Id="rId3" Type="http://schemas.openxmlformats.org/officeDocument/2006/relationships/hyperlink" Target="mailto:Christianne.Richard@cra-arc.gc.ca" TargetMode="External"/><Relationship Id="rId7" Type="http://schemas.openxmlformats.org/officeDocument/2006/relationships/hyperlink" Target="mailto:Claudine.Gagnon@cra-arc.g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ain.Ouellette-Roy@cra-arc.gc.ca" TargetMode="External"/><Relationship Id="rId11" Type="http://schemas.openxmlformats.org/officeDocument/2006/relationships/image" Target="../media/image14.svg"/><Relationship Id="rId5" Type="http://schemas.openxmlformats.org/officeDocument/2006/relationships/hyperlink" Target="mailto:Mackenzie.Hill@cra-arc.gc.ca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Xavier.Pachake@cra-arc.gc.ca" TargetMode="External"/><Relationship Id="rId9" Type="http://schemas.openxmlformats.org/officeDocument/2006/relationships/hyperlink" Target="mailto:Abdi.AdenChil@cra-arc.g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FC89644-7A83-48B1-9396-6998B61F0D4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7420"/>
          <a:stretch>
            <a:fillRect/>
          </a:stretch>
        </p:blipFill>
        <p:spPr>
          <a:xfrm>
            <a:off x="4104000" y="0"/>
            <a:ext cx="8087282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AE0152-A125-4C80-A987-1D2A11466015}"/>
              </a:ext>
            </a:extLst>
          </p:cNvPr>
          <p:cNvSpPr/>
          <p:nvPr/>
        </p:nvSpPr>
        <p:spPr>
          <a:xfrm>
            <a:off x="195309" y="275208"/>
            <a:ext cx="3417903" cy="115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0F0F6F0-E958-43E3-8658-0ACBD470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35" y="1620079"/>
            <a:ext cx="5513033" cy="332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2260" tIns="32260" rIns="32260" bIns="32260" numCol="1" anchor="t" anchorCtr="0" compatLnSpc="1">
            <a:prstTxWarp prst="textNoShape">
              <a:avLst/>
            </a:prstTxWarp>
          </a:bodyPr>
          <a:lstStyle/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Tremplin vers le niveau C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6000" spc="-79">
              <a:solidFill>
                <a:srgbClr val="3A708D"/>
              </a:solidFill>
              <a:latin typeface="Century Gothic" panose="020B0502020202020204" pitchFamily="34" charset="0"/>
            </a:endParaRP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  <a:t>Programme de coaching </a:t>
            </a:r>
            <a:b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</a:br>
            <a: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  <a:t>en seconde langue officielle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b="1" spc="-79">
              <a:solidFill>
                <a:srgbClr val="3A708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3FC188-B764-4BC0-90F7-DF7C9AF160C0}"/>
              </a:ext>
            </a:extLst>
          </p:cNvPr>
          <p:cNvSpPr txBox="1">
            <a:spLocks/>
          </p:cNvSpPr>
          <p:nvPr/>
        </p:nvSpPr>
        <p:spPr>
          <a:xfrm>
            <a:off x="173132" y="6332850"/>
            <a:ext cx="7186455" cy="30986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fr-FR" sz="1300">
                <a:solidFill>
                  <a:srgbClr val="3A70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L’Équipe de la formation linguistique en langues officielles – Conseillers en coaching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E67512-61A1-D67C-5329-6E32B63008C8}"/>
              </a:ext>
            </a:extLst>
          </p:cNvPr>
          <p:cNvCxnSpPr>
            <a:cxnSpLocks/>
          </p:cNvCxnSpPr>
          <p:nvPr/>
        </p:nvCxnSpPr>
        <p:spPr>
          <a:xfrm>
            <a:off x="214839" y="3913655"/>
            <a:ext cx="4705130" cy="0"/>
          </a:xfrm>
          <a:prstGeom prst="line">
            <a:avLst/>
          </a:prstGeom>
          <a:ln w="38100">
            <a:solidFill>
              <a:srgbClr val="3A7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8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15735"/>
              </p:ext>
            </p:extLst>
          </p:nvPr>
        </p:nvGraphicFramePr>
        <p:xfrm>
          <a:off x="304801" y="286328"/>
          <a:ext cx="11656290" cy="626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538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86538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4021107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  <a:gridCol w="4021107">
                  <a:extLst>
                    <a:ext uri="{9D8B030D-6E8A-4147-A177-3AD203B41FA5}">
                      <a16:colId xmlns:a16="http://schemas.microsoft.com/office/drawing/2014/main" val="2463783056"/>
                    </a:ext>
                  </a:extLst>
                </a:gridCol>
              </a:tblGrid>
              <a:tr h="29795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200" b="1">
                          <a:solidFill>
                            <a:schemeClr val="bg1"/>
                          </a:solidFill>
                        </a:rPr>
                        <a:t>OBJECTIFS</a:t>
                      </a:r>
                      <a:endParaRPr lang="fr-CA" sz="4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>
                          <a:solidFill>
                            <a:srgbClr val="3A708D"/>
                          </a:solidFill>
                        </a:rPr>
                        <a:t>Tremplin vers le niveau C est un programme de coaching individuel de huit semaines qui vise à aider les participants à se préparer à </a:t>
                      </a:r>
                      <a:r>
                        <a:rPr lang="fr-FR" sz="22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leur prochaine  évaluation orale en seconde langue officielle (LO) avant la date du test </a:t>
                      </a:r>
                      <a:r>
                        <a:rPr lang="fr-FR" sz="22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en : </a:t>
                      </a:r>
                      <a:endParaRPr lang="fr-FR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b="1" kern="120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311092"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30657"/>
                  </a:ext>
                </a:extLst>
              </a:tr>
              <a:tr h="2974727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500" b="1" kern="1200" dirty="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offrant du coaching en seconde LO à des fins d'apprentissage,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favorisant le maintien des compétences linguistiques professionnelles,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enrichissant les connaissances spécifiques pour obtenir un niveau C,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organisant des simulations d'entrevue,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observant des réunions de travail conduites par le participant en milieu professionnel,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renforçant la sécurité linguistique; et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mettant l'accent sur l'importance du maintien continu de la seconde LO.</a:t>
                      </a:r>
                      <a:endParaRPr lang="fr-FR" sz="1500" b="1" kern="1200" dirty="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1400" b="1" kern="1200" dirty="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460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B3FD339-A512-4194-9CBB-8FAD1985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47" y="190496"/>
            <a:ext cx="3279489" cy="33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85677"/>
              </p:ext>
            </p:extLst>
          </p:nvPr>
        </p:nvGraphicFramePr>
        <p:xfrm>
          <a:off x="235130" y="60598"/>
          <a:ext cx="11652070" cy="657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070">
                  <a:extLst>
                    <a:ext uri="{9D8B030D-6E8A-4147-A177-3AD203B41FA5}">
                      <a16:colId xmlns:a16="http://schemas.microsoft.com/office/drawing/2014/main" val="1691981939"/>
                    </a:ext>
                  </a:extLst>
                </a:gridCol>
              </a:tblGrid>
              <a:tr h="1380279">
                <a:tc>
                  <a:txBody>
                    <a:bodyPr/>
                    <a:lstStyle/>
                    <a:p>
                      <a:pPr algn="ctr"/>
                      <a:r>
                        <a:rPr lang="fr-CA" sz="3500" b="1" dirty="0">
                          <a:solidFill>
                            <a:schemeClr val="bg1"/>
                          </a:solidFill>
                        </a:rPr>
                        <a:t>Clientèle cible, engagement et admissibilité du programme</a:t>
                      </a:r>
                      <a:endParaRPr lang="en-CA" sz="3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76006"/>
                  </a:ext>
                </a:extLst>
              </a:tr>
              <a:tr h="51611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000" b="1" dirty="0"/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endParaRPr lang="fr-FR" sz="1800" b="1" dirty="0">
                        <a:solidFill>
                          <a:srgbClr val="3A708D"/>
                        </a:solidFill>
                      </a:endParaRP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3A708D"/>
                          </a:solidFill>
                        </a:rPr>
                        <a:t>Ce programme est destiné aux cadres (EX) et EX moins 1 désirant maximiser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fr-FR" sz="1800" b="1" dirty="0">
                          <a:solidFill>
                            <a:srgbClr val="3A708D"/>
                          </a:solidFill>
                        </a:rPr>
                        <a:t>leurs chances de réussite de l’évaluation orale en seconde langue officielle (</a:t>
                      </a:r>
                      <a:r>
                        <a:rPr lang="fr-FR" sz="1800" b="1">
                          <a:solidFill>
                            <a:srgbClr val="3A708D"/>
                          </a:solidFill>
                        </a:rPr>
                        <a:t>LO)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fr-FR" sz="1800" b="1">
                          <a:solidFill>
                            <a:srgbClr val="3A708D"/>
                          </a:solidFill>
                        </a:rPr>
                        <a:t>et de mettre en œuvre des pratiques au-delà de l’atteinte du niveau C apprises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fr-FR" sz="1800" b="1">
                          <a:solidFill>
                            <a:srgbClr val="3A708D"/>
                          </a:solidFill>
                        </a:rPr>
                        <a:t>en coaching qui favorisent l’inclusion, le développement continue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fr-FR" sz="1800" b="1">
                          <a:solidFill>
                            <a:srgbClr val="3A708D"/>
                          </a:solidFill>
                        </a:rPr>
                        <a:t>et l’utilisation des deux LO en milieu de travail </a:t>
                      </a:r>
                      <a:endParaRPr lang="fr-FR" sz="1800" b="1" dirty="0">
                        <a:solidFill>
                          <a:srgbClr val="3A708D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5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b="1" dirty="0"/>
                        <a:t>Les critères d’admissibilité au programme se résument ainsi: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800" dirty="0"/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participant s’engage à participer 80% du temps alloué aux séances de coaching et aux rencontres préparatoires.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 partie du groupe de la direction (EX) ou EX moins 1.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Avoir suivi de la formation linguistique (FL) à temps plein en vue d’obtenir le niveau C à l’oral et/ou avoir échoué au dernier test de compétence orale de niveau C.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Satisfaire aux exigences du profil linguistique, avec des résultats valides, en compréhension de l'écrit (niveau C), expression écrite (niveau B) et compétence orale (niveau B ou C).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Planifier leur prochaine évaluation à l'oral visant le niveau C avant le début des séances de coaching suite à leur admission au programme.</a:t>
                      </a:r>
                    </a:p>
                    <a:p>
                      <a:pPr marL="45720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Être motivé et disposé à développer de nouvelles stratégies de consolidation de vos acquis et optimiser le potentiel de réussite de l’évaluation oral en seconde LO.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6259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C61001-FA61-FDA1-1CAA-EC6B01A64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1808595"/>
            <a:ext cx="3745173" cy="1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33275"/>
              </p:ext>
            </p:extLst>
          </p:nvPr>
        </p:nvGraphicFramePr>
        <p:xfrm>
          <a:off x="226422" y="168676"/>
          <a:ext cx="11660777" cy="658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777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1651246">
                <a:tc>
                  <a:txBody>
                    <a:bodyPr/>
                    <a:lstStyle/>
                    <a:p>
                      <a:pPr algn="ctr"/>
                      <a:r>
                        <a:rPr lang="fr-CA" sz="4500" b="1">
                          <a:solidFill>
                            <a:schemeClr val="bg1"/>
                          </a:solidFill>
                        </a:rPr>
                        <a:t>La rencontre</a:t>
                      </a:r>
                      <a:r>
                        <a:rPr lang="fr-CA" sz="45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CA" sz="4500" b="1">
                          <a:solidFill>
                            <a:schemeClr val="bg1"/>
                          </a:solidFill>
                        </a:rPr>
                        <a:t>diagnostique</a:t>
                      </a:r>
                      <a:endParaRPr lang="en-CA" sz="4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1518082">
                <a:tc>
                  <a:txBody>
                    <a:bodyPr/>
                    <a:lstStyle/>
                    <a:p>
                      <a:pPr lvl="4" algn="l"/>
                      <a:r>
                        <a:rPr lang="fr-CA" sz="2400" b="1">
                          <a:solidFill>
                            <a:srgbClr val="3A708D"/>
                          </a:solidFill>
                        </a:rPr>
                        <a:t>Cette première rencontre vise à identifier les forces, les défis </a:t>
                      </a:r>
                    </a:p>
                    <a:p>
                      <a:pPr lvl="4" algn="l"/>
                      <a:r>
                        <a:rPr lang="fr-FR" sz="2400" b="1">
                          <a:solidFill>
                            <a:srgbClr val="3A708D"/>
                          </a:solidFill>
                        </a:rPr>
                        <a:t>et l’éligibilité du candidat au programme</a:t>
                      </a:r>
                      <a:endParaRPr lang="fr-CA" sz="2400" b="1" dirty="0">
                        <a:solidFill>
                          <a:srgbClr val="3A708D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  <a:tr h="3416021">
                <a:tc>
                  <a:txBody>
                    <a:bodyPr/>
                    <a:lstStyle/>
                    <a:p>
                      <a:pPr lvl="4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A" sz="2000" b="1"/>
                        <a:t>Elle permet également de:</a:t>
                      </a:r>
                    </a:p>
                    <a:p>
                      <a:pPr lvl="4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A" sz="800"/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présenter le programme et la description des séances de coaching.</a:t>
                      </a:r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connaitre l’historique de la formation linguistique (FL) du participant.</a:t>
                      </a:r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procéder à une évaluation des acquis sur cinq compétences:</a:t>
                      </a:r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5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717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compréhension des questions et la clarté du message, </a:t>
                      </a:r>
                    </a:p>
                    <a:p>
                      <a:pPr marL="25717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prononciation et la clarté de son expression orale, </a:t>
                      </a:r>
                    </a:p>
                    <a:p>
                      <a:pPr marL="25717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richesse, variété et pertinence du vocabulaire et expressions utilisés, </a:t>
                      </a:r>
                    </a:p>
                    <a:p>
                      <a:pPr marL="25717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 bonne utilisation  des notions et des structures de grammaire, </a:t>
                      </a:r>
                    </a:p>
                    <a:p>
                      <a:pPr marL="25717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l’aisance et la fluidité de son discours. </a:t>
                      </a:r>
                    </a:p>
                    <a:p>
                      <a:pPr marL="25717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lvl="5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proposer d’autres options de FL si le candidat n’est pas admissible au programme de coaching.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8673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287571B-A1A1-A2F2-300E-5F096C8D7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6" y="604640"/>
            <a:ext cx="1585219" cy="15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23780"/>
              </p:ext>
            </p:extLst>
          </p:nvPr>
        </p:nvGraphicFramePr>
        <p:xfrm>
          <a:off x="304801" y="286327"/>
          <a:ext cx="11656290" cy="632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538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86538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8042214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</a:tblGrid>
              <a:tr h="2377097">
                <a:tc rowSpan="3">
                  <a:txBody>
                    <a:bodyPr/>
                    <a:lstStyle/>
                    <a:p>
                      <a:pPr algn="ctr"/>
                      <a:r>
                        <a:rPr lang="fr-FR" sz="4000" b="1">
                          <a:solidFill>
                            <a:schemeClr val="bg1"/>
                          </a:solidFill>
                        </a:rPr>
                        <a:t>Aperçu des semaines 1 à 8</a:t>
                      </a:r>
                      <a:endParaRPr lang="en-C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CA" sz="24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OBJECTIFS SEMAINES 1-3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500" b="1" kern="1200" dirty="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Rencontre diagnostique : déterminer l'admissibilité au programme et développer le plan de coaching (1h)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Rencontres hebdomadaires d'approfondissement des connaissances (3h/semaine)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Suivez les outils d'apprentissage autonome : application de langue (voir diapo 6)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Conseils sur les points à travailler individuellement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Observations en milieu professionnel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1420793"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530657"/>
                  </a:ext>
                </a:extLst>
              </a:tr>
              <a:tr h="2529019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CA" sz="24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OBJECTIFS SEMAINES 4-8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500" b="1" kern="1200" dirty="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Évaluation à mi-parcours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Rencontres hebdomadaires d'approfondissement des connaissances (3h/semaine)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Suivez les outils d'apprentissage autonome : application de langue </a:t>
                      </a:r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(voir diapo 6) 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Conseils sur les points à travailler individuellement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Observations en milieu professionnel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Simulations d'entretiens et retours ciblés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4606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A31767E-6E54-4F33-AC35-9465EA839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4680" r="4312" b="21525"/>
          <a:stretch/>
        </p:blipFill>
        <p:spPr>
          <a:xfrm>
            <a:off x="3911284" y="2989057"/>
            <a:ext cx="3746149" cy="7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03353"/>
              </p:ext>
            </p:extLst>
          </p:nvPr>
        </p:nvGraphicFramePr>
        <p:xfrm>
          <a:off x="304801" y="365756"/>
          <a:ext cx="7489794" cy="614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794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</a:tblGrid>
              <a:tr h="1870817">
                <a:tc>
                  <a:txBody>
                    <a:bodyPr/>
                    <a:lstStyle/>
                    <a:p>
                      <a:pPr algn="ctr"/>
                      <a:r>
                        <a:rPr lang="fr-FR" sz="3500" b="1" dirty="0">
                          <a:solidFill>
                            <a:schemeClr val="bg1"/>
                          </a:solidFill>
                        </a:rPr>
                        <a:t>Outils d'apprentissage autonome :</a:t>
                      </a:r>
                    </a:p>
                    <a:p>
                      <a:pPr algn="ctr"/>
                      <a:endParaRPr lang="fr-FR" sz="8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participants doivent choisir une </a:t>
                      </a: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application linguistique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leur choix à suivre tout au long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programme de coaching de 8 semaines</a:t>
                      </a:r>
                      <a:endParaRPr kumimoji="0" lang="en-C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981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26553"/>
                  </a:ext>
                </a:extLst>
              </a:tr>
              <a:tr h="329349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72727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266FF-EB35-4F48-B64A-BB0C86E4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02" y="641197"/>
            <a:ext cx="3722422" cy="5618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6ADF8-0BC0-41AF-8A9F-17C63CBA2EEF}"/>
              </a:ext>
            </a:extLst>
          </p:cNvPr>
          <p:cNvSpPr txBox="1"/>
          <p:nvPr/>
        </p:nvSpPr>
        <p:spPr>
          <a:xfrm>
            <a:off x="8607978" y="1223346"/>
            <a:ext cx="202991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1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n-CA" sz="15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Mes applications </a:t>
            </a:r>
            <a:br>
              <a:rPr lang="en-CA" sz="15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en-CA" sz="15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linguistiques</a:t>
            </a:r>
            <a:endParaRPr lang="en-CA" sz="1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2D166-AA37-472C-ADCE-E817C720BB09}"/>
              </a:ext>
            </a:extLst>
          </p:cNvPr>
          <p:cNvSpPr txBox="1"/>
          <p:nvPr/>
        </p:nvSpPr>
        <p:spPr>
          <a:xfrm>
            <a:off x="470515" y="2620350"/>
            <a:ext cx="707328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500" b="1" i="0" u="none" strike="noStrike" kern="1200" cap="none" spc="0" normalizeH="0" baseline="0" noProof="0" dirty="0">
                <a:ln>
                  <a:noFill/>
                </a:ln>
                <a:solidFill>
                  <a:srgbClr val="0E37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Mauril</a:t>
            </a:r>
            <a:r>
              <a:rPr kumimoji="0" lang="en-C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développé par Radio-Canada, avec un contenu 100% canadien ! Il comprend divers accents que l'on peut entendre partout au Canada!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78C8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Duolingo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 accessible pour différentes langues maternelles ; ciblant le vocabulaire, la grammaire, la prononciation et les compétences d'écoute.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3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FF760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Babbel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propose des cours en direct, des activités interactives, des podcasts, des jeux, et des cours axés sur des conversations réelles !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EEB5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Memrise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 concentre sur l'apprentissage immersif, les tests ludiques, des exemples vidéo de langage utilisé dans la vie réelle et des cours conçus par des locuteurs natifs !</a:t>
            </a:r>
          </a:p>
        </p:txBody>
      </p:sp>
    </p:spTree>
    <p:extLst>
      <p:ext uri="{BB962C8B-B14F-4D97-AF65-F5344CB8AC3E}">
        <p14:creationId xmlns:p14="http://schemas.microsoft.com/office/powerpoint/2010/main" val="157813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AD82DC-391F-4A30-AD8C-787A5677A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6981"/>
              </p:ext>
            </p:extLst>
          </p:nvPr>
        </p:nvGraphicFramePr>
        <p:xfrm>
          <a:off x="71025" y="1387508"/>
          <a:ext cx="12100264" cy="2953673"/>
        </p:xfrm>
        <a:graphic>
          <a:graphicData uri="http://schemas.openxmlformats.org/drawingml/2006/table">
            <a:tbl>
              <a:tblPr firstRow="1" firstCol="1" bandRow="1"/>
              <a:tblGrid>
                <a:gridCol w="12100264">
                  <a:extLst>
                    <a:ext uri="{9D8B030D-6E8A-4147-A177-3AD203B41FA5}">
                      <a16:colId xmlns:a16="http://schemas.microsoft.com/office/drawing/2014/main" val="230638158"/>
                    </a:ext>
                  </a:extLst>
                </a:gridCol>
              </a:tblGrid>
              <a:tr h="29536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 niveau C est le niveau requis pour la compétence orale en seconde langue officielle (LO) pour les postes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où il faut traiter de questions délicates, exprimer des idées subtiles, abstraites ou compliquées, </a:t>
                      </a:r>
                      <a:br>
                        <a:rPr lang="fr-FR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fr-FR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où il faut aborder des questions qui, tout en étant liées au travail, ne sont pas familières.</a:t>
                      </a:r>
                      <a:endParaRPr lang="en-CA" sz="500" b="0" dirty="0">
                        <a:solidFill>
                          <a:srgbClr val="3A708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endParaRPr lang="en-CA" sz="500" b="0" dirty="0">
                        <a:solidFill>
                          <a:srgbClr val="6E84A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endParaRPr lang="en-CA" sz="500" b="0" dirty="0">
                        <a:solidFill>
                          <a:srgbClr val="6E84A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fr-FR" sz="13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Une personne s’exprimant à ce niveau :</a:t>
                      </a:r>
                      <a:r>
                        <a:rPr lang="en-CA" sz="13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peut ne pas avoir la facilité et fluidité ou le niveau de grammaire et de vocabulaire d’un locuteur natif, mais cela interférera rarement avec la communication.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possède un vaste répertoire lexical et une gamme étendue de structures grammaticales qui lui permettent de parler de sujets complexes et abstraits avec une maîtrise relativement élevée.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comprend un discours complexe sur le plan linguistique, lequel est énoncé dans un langage courant, à débit normal, et qui porte sur des sujets liés au travail.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peut donner et comprendre des comptes rendus détaillés d’événements, de mesures prises ou de procédures à respecter.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peut expliquer des politiques, procédures, règlements, programmes et services liés à un domaine de travail et en discuter.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peut faire face à des situations qui exigent de persuader/négocier, des arguments complexes, d’échanger rapidement des idées dans les deux LO.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peut faire des descriptions claires et détaillées sur des sujets complexes, résumer des discussions, donner/soutenir son opinion, répondre à des questions complexes et hypothétiques.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348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98B77B-A13D-4732-BCAE-1E3B9BF28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40358"/>
              </p:ext>
            </p:extLst>
          </p:nvPr>
        </p:nvGraphicFramePr>
        <p:xfrm>
          <a:off x="130628" y="4535150"/>
          <a:ext cx="11963400" cy="212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43">
                  <a:extLst>
                    <a:ext uri="{9D8B030D-6E8A-4147-A177-3AD203B41FA5}">
                      <a16:colId xmlns:a16="http://schemas.microsoft.com/office/drawing/2014/main" val="3259275278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2467372359"/>
                    </a:ext>
                  </a:extLst>
                </a:gridCol>
                <a:gridCol w="2296885">
                  <a:extLst>
                    <a:ext uri="{9D8B030D-6E8A-4147-A177-3AD203B41FA5}">
                      <a16:colId xmlns:a16="http://schemas.microsoft.com/office/drawing/2014/main" val="930619139"/>
                    </a:ext>
                  </a:extLst>
                </a:gridCol>
                <a:gridCol w="2427515">
                  <a:extLst>
                    <a:ext uri="{9D8B030D-6E8A-4147-A177-3AD203B41FA5}">
                      <a16:colId xmlns:a16="http://schemas.microsoft.com/office/drawing/2014/main" val="594056838"/>
                    </a:ext>
                  </a:extLst>
                </a:gridCol>
                <a:gridCol w="2144485">
                  <a:extLst>
                    <a:ext uri="{9D8B030D-6E8A-4147-A177-3AD203B41FA5}">
                      <a16:colId xmlns:a16="http://schemas.microsoft.com/office/drawing/2014/main" val="3490168935"/>
                    </a:ext>
                  </a:extLst>
                </a:gridCol>
              </a:tblGrid>
              <a:tr h="2121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Compréhension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idées doivent être clairement exprimées à l'aide de détails pertinents et illustrées par des exemples précis afin de permettre à l'interlocuteur de saisir toutes les nuances exprimées.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idées doivent être reliées en paragraphe à l'aide de mots-liens.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explications doivent permettre de soutenir les opinions avec cohérence.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Prononciation</a:t>
                      </a: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Clarté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voix doit être claire et suffisamment forte, pour éviter toutes mauvaises interprétation ou problème de compréhension de la part de l'interlocuteur.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Peut avoir un accent, mais n'interférera pas avec la communication ou la compréhension.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Vocabulaire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Riche (pour éviter les répétitions)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Varié (pour soutenir les idées abstraites et les opinions)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Précis (pour soutenir les thèmes abordés au cours du test)</a:t>
                      </a: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Grammaire</a:t>
                      </a: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Verbes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Maîtrise de la concordance des temps (au passé/ présent/ futur)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Idées hypothétiques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Discours indirect (dans les résumés de messages audio ou pour rapporter les propos de quelqu'un)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Aisance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 et régulier pour permettre un discours fluide et un dialogue le plus naturel et spontané possible.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Peut ne pas avoir la facilité d'un locuteur natif, mais cela interférera rarement avec la communication.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808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5ED6842-E3F5-41F9-A763-F58E858535FB}"/>
              </a:ext>
            </a:extLst>
          </p:cNvPr>
          <p:cNvSpPr/>
          <p:nvPr/>
        </p:nvSpPr>
        <p:spPr>
          <a:xfrm>
            <a:off x="250371" y="195943"/>
            <a:ext cx="11723915" cy="1012371"/>
          </a:xfrm>
          <a:prstGeom prst="rect">
            <a:avLst/>
          </a:prstGeom>
          <a:solidFill>
            <a:srgbClr val="3A7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55845-2054-41B5-AB45-0F7CA3494A83}"/>
              </a:ext>
            </a:extLst>
          </p:cNvPr>
          <p:cNvSpPr txBox="1"/>
          <p:nvPr/>
        </p:nvSpPr>
        <p:spPr>
          <a:xfrm>
            <a:off x="142044" y="360393"/>
            <a:ext cx="11967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800" b="1" spc="-79" dirty="0">
                <a:solidFill>
                  <a:schemeClr val="bg1"/>
                </a:solidFill>
                <a:latin typeface="Century Gothic" panose="020B0502020202020204" pitchFamily="34" charset="0"/>
              </a:rPr>
              <a:t>Test de </a:t>
            </a:r>
            <a:r>
              <a:rPr lang="fr-FR" sz="3800" b="1" spc="-79">
                <a:solidFill>
                  <a:schemeClr val="bg1"/>
                </a:solidFill>
                <a:latin typeface="Century Gothic" panose="020B0502020202020204" pitchFamily="34" charset="0"/>
              </a:rPr>
              <a:t>compétence orale niveau </a:t>
            </a:r>
            <a:r>
              <a:rPr lang="fr-FR" sz="3800" b="1" spc="-79" dirty="0">
                <a:solidFill>
                  <a:schemeClr val="bg1"/>
                </a:solidFill>
                <a:latin typeface="Century Gothic" panose="020B0502020202020204" pitchFamily="34" charset="0"/>
              </a:rPr>
              <a:t>C – points clés</a:t>
            </a:r>
            <a:endParaRPr lang="en-CA" sz="3800" b="1" spc="-79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4E5E42-8EEF-44E6-AB42-2CEF8AB8FDEE}"/>
              </a:ext>
            </a:extLst>
          </p:cNvPr>
          <p:cNvCxnSpPr/>
          <p:nvPr/>
        </p:nvCxnSpPr>
        <p:spPr>
          <a:xfrm>
            <a:off x="1981200" y="4313380"/>
            <a:ext cx="895894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2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43262"/>
              </p:ext>
            </p:extLst>
          </p:nvPr>
        </p:nvGraphicFramePr>
        <p:xfrm>
          <a:off x="226422" y="168675"/>
          <a:ext cx="11792753" cy="643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2753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2147981">
                <a:tc>
                  <a:txBody>
                    <a:bodyPr/>
                    <a:lstStyle/>
                    <a:p>
                      <a:pPr algn="ctr"/>
                      <a:r>
                        <a:rPr lang="fr-CA" sz="5000" b="1" dirty="0">
                          <a:solidFill>
                            <a:schemeClr val="bg1"/>
                          </a:solidFill>
                        </a:rPr>
                        <a:t>QUI SOMMES-NOUS?</a:t>
                      </a:r>
                      <a:endParaRPr lang="en-CA" sz="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4282106">
                <a:tc>
                  <a:txBody>
                    <a:bodyPr/>
                    <a:lstStyle/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sommes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équipe au sein de la Division les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langues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officielles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et de la reconnaissance (DLOR),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engagée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envers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CA" sz="3000" b="1" kern="120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bilinguisme</a:t>
                      </a: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CA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Christianne Richard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Gestionnaire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Christianne.Richard@cra-arc.gc.ca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Xavier Pachake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Gestionnaire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intérimaire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Conseiller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coaching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bilingue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Xavier.Pachake@cra-arc.gc.ca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Mackenzie Hill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Conseillère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coaching en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anglais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Mackenzie.Hill@cra-arc.gc.ca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Alain Ouellette-Roy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Conseiller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coaching en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Alain.Ouellette-Roy@cra-arc.gc.ca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Claudine Gagnon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Conseillère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coaching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bilingue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Claudine.Gagnon@cra-arc.gc.ca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Sonia Ally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Conseillère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coaching en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Sonia.Allys@cra-arc.gc.ca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Abdi Aden-</a:t>
                      </a:r>
                      <a:r>
                        <a:rPr lang="en-CA" sz="2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Conseiller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coaching en </a:t>
                      </a:r>
                      <a:r>
                        <a:rPr lang="en-CA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Abdi.AdenChil@cra-arc.gc.ca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2" algn="l" defTabSz="914400" rtl="0" eaLnBrk="1" latinLnBrk="0" hangingPunct="1"/>
                      <a:endParaRPr lang="en-CA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</a:tbl>
          </a:graphicData>
        </a:graphic>
      </p:graphicFrame>
      <p:pic>
        <p:nvPicPr>
          <p:cNvPr id="4" name="Graphic 3" descr="Group success outline">
            <a:extLst>
              <a:ext uri="{FF2B5EF4-FFF2-40B4-BE49-F238E27FC236}">
                <a16:creationId xmlns:a16="http://schemas.microsoft.com/office/drawing/2014/main" id="{A3634EAF-404D-3B90-56CC-A7214C25F3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231" y="426662"/>
            <a:ext cx="2041863" cy="15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9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4778|-11304156|-6745308|-12314010|-14726787|CRA&quot;,&quot;Id&quot;:&quot;654946fb41333061e86452e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GO">
  <a:themeElements>
    <a:clrScheme name="FINANCIAL BLUE-RED">
      <a:dk1>
        <a:srgbClr val="000000"/>
      </a:dk1>
      <a:lt1>
        <a:srgbClr val="FFFFFF"/>
      </a:lt1>
      <a:dk2>
        <a:srgbClr val="242852"/>
      </a:dk2>
      <a:lt2>
        <a:srgbClr val="143961"/>
      </a:lt2>
      <a:accent1>
        <a:srgbClr val="244369"/>
      </a:accent1>
      <a:accent2>
        <a:srgbClr val="B84866"/>
      </a:accent2>
      <a:accent3>
        <a:srgbClr val="7D8B92"/>
      </a:accent3>
      <a:accent4>
        <a:srgbClr val="E17780"/>
      </a:accent4>
      <a:accent5>
        <a:srgbClr val="AEC2D9"/>
      </a:accent5>
      <a:accent6>
        <a:srgbClr val="982040"/>
      </a:accent6>
      <a:hlink>
        <a:srgbClr val="30507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4_T_PGO_FINANCE-BUSINESS-4x3.pptx" id="{C33B34CB-4023-4BC8-A706-554468A6A8BB}" vid="{35FDD0A9-4C40-469F-BCD4-878DB07E992E}"/>
    </a:ext>
  </a:extLst>
</a:theme>
</file>

<file path=ppt/theme/theme3.xml><?xml version="1.0" encoding="utf-8"?>
<a:theme xmlns:a="http://schemas.openxmlformats.org/drawingml/2006/main" name="1_PresentationGO">
  <a:themeElements>
    <a:clrScheme name="FINANCIAL BLUE-RED">
      <a:dk1>
        <a:srgbClr val="000000"/>
      </a:dk1>
      <a:lt1>
        <a:srgbClr val="FFFFFF"/>
      </a:lt1>
      <a:dk2>
        <a:srgbClr val="242852"/>
      </a:dk2>
      <a:lt2>
        <a:srgbClr val="143961"/>
      </a:lt2>
      <a:accent1>
        <a:srgbClr val="244369"/>
      </a:accent1>
      <a:accent2>
        <a:srgbClr val="B84866"/>
      </a:accent2>
      <a:accent3>
        <a:srgbClr val="7D8B92"/>
      </a:accent3>
      <a:accent4>
        <a:srgbClr val="E17780"/>
      </a:accent4>
      <a:accent5>
        <a:srgbClr val="AEC2D9"/>
      </a:accent5>
      <a:accent6>
        <a:srgbClr val="982040"/>
      </a:accent6>
      <a:hlink>
        <a:srgbClr val="30507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4_T_PGO_FINANCE-BUSINESS-4x3.pptx" id="{C33B34CB-4023-4BC8-A706-554468A6A8BB}" vid="{35FDD0A9-4C40-469F-BCD4-878DB07E99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itus xmlns="http://schemas.titus.com/TitusProperties/">
  <TitusGUID xmlns="">1e8b20db-c8aa-4477-9267-782339e0c96a</TitusGUID>
  <TitusMetadata xmlns="">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==</TitusMetadata>
</titu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13" ma:contentTypeDescription="Crée un document." ma:contentTypeScope="" ma:versionID="cbc4f2673aec54bac73ea992ce1ab3f9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09ce3d9f37f404bb6a1b0c44b05091e5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visionamended xmlns="0406129d-7949-4012-aa34-bff85346a4cf" xsi:nil="true"/>
    <_dlc_DocId xmlns="f4760878-658a-4717-bbd4-0fd9c09fbb13">RN4WT4KUCRMT-543564755-10999</_dlc_DocId>
    <_dlc_DocIdUrl xmlns="f4760878-658a-4717-bbd4-0fd9c09fbb13">
      <Url>https://056gc.sharepoint.com/sites/OCHRO-PC-OLCE_BDPRH-PC-CELO/_layouts/15/DocIdRedir.aspx?ID=RN4WT4KUCRMT-543564755-10999</Url>
      <Description>RN4WT4KUCRMT-543564755-10999</Description>
    </_dlc_DocIdUrl>
  </documentManagement>
</p:properties>
</file>

<file path=customXml/itemProps1.xml><?xml version="1.0" encoding="utf-8"?>
<ds:datastoreItem xmlns:ds="http://schemas.openxmlformats.org/officeDocument/2006/customXml" ds:itemID="{FA79E928-0C48-4D45-B6C3-30AAE53842CE}">
  <ds:schemaRefs>
    <ds:schemaRef ds:uri="http://schemas.titus.com/TitusProperties/"/>
    <ds:schemaRef ds:uri=""/>
  </ds:schemaRefs>
</ds:datastoreItem>
</file>

<file path=customXml/itemProps2.xml><?xml version="1.0" encoding="utf-8"?>
<ds:datastoreItem xmlns:ds="http://schemas.openxmlformats.org/officeDocument/2006/customXml" ds:itemID="{4C0D6E09-7048-44DC-B219-F82D7E0FD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3A886-29DC-4BF2-89F6-6B882052695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821830D-F9B9-4DD9-A107-AEB0638D22D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11F2274-DD30-4A2B-A3C1-1516D3862FCF}">
  <ds:schemaRefs>
    <ds:schemaRef ds:uri="f4760878-658a-4717-bbd4-0fd9c09fbb13"/>
    <ds:schemaRef ds:uri="0406129d-7949-4012-aa34-bff85346a4cf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19614</TotalTime>
  <Words>1345</Words>
  <Application>Microsoft Office PowerPoint</Application>
  <PresentationFormat>Grand écran</PresentationFormat>
  <Paragraphs>138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Lato</vt:lpstr>
      <vt:lpstr>Open Sans</vt:lpstr>
      <vt:lpstr>Open Sans Semibold</vt:lpstr>
      <vt:lpstr>Symbol</vt:lpstr>
      <vt:lpstr>Wingdings</vt:lpstr>
      <vt:lpstr>Office Theme</vt:lpstr>
      <vt:lpstr>PresentationGO</vt:lpstr>
      <vt:lpstr>1_PresentationGO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Richard, Christianne</dc:creator>
  <cp:keywords>SecurityClassificationLevel - UNCLASSIFIED, Creator - Richard, Christianne, EventDateandTime - 2022-01-25 at 10:38:11 AM, EventDateandTime - 2022-01-25 at 10:38:16 AM, EventDateandTime - 2022-01-25 at 10:39:36 AM, EventDateandTime - 2022-01-25 at 10:40:30 AM, EventDateandTime - 2022-01-25 at 10:50:21 AM, EventDateandTime - 2022-01-25 at 10:54:42 AM, EventDateandTime - 2022-01-25 at 10:58:32 AM, EventDateandTime - 2022-01-25 at 11:11:54 AM, EventDateandTime - 2022-01-25 at 11:14:04 AM, EventDateandTime - 2022-01-25 at 11:17:14 AM, EventDateandTime - 2022-01-25 at 11:18:58 AM, EventDateandTime - 2022-01-25 at 11:19:47 AM, EventDateandTime - 2022-01-25 at 11:23:09 AM, EventDateandTime - 2022-01-25 at 11:27:15 AM, EventDateandTime - 2022-01-25 at 11:28:00 AM, EventDateandTime - 2022-01-25 at 11:29:06 AM, EventDateandTime - 2022-01-25 at 11:30:57 AM, EventDateandTime - 2022-01-25 at 11:39:51 AM, EventDateandTime - 2022-01-25 at 11:45:44 AM, EventDateandTime - 2022-01-25 at 11:47:40 AM, EventDateandTime - 2022-01-25 at 12:06:41 PM, EventDateandTime - 2022-01-25 at 12:10:06 PM, EventDateandTime - 2022-01-25 at 12:12:02 PM, EventDateandTime - 2022-01-25 at 12:12:45 PM, EventDateandTime - 2022-01-25 at 12:15:08 PM, EventDateandTime - 2022-01-25 at 12:15:53 PM, EventDateandTime - 2022-01-25 at 12:19:13 PM, EventDateandTime - 2022-01-25 at 12:19:49 PM, EventDateandTime - 2022-01-25 at 12:26:33 PM, EventDateandTime - 2022-01-25 at 12:49:46 PM, EventDateandTime - 2022-01-25 at 12:55:56 PM, EventDateandTime - 2022-01-25 at 12:59:45 PM, EventDateandTime - 2022-01-25 at 01:00:32 PM, EventDateandTime - 2022-01-25 at 01:01:22 PM, EventDateandTime - 2022-01-25 at 01:28:58 PM, EventDateandTime - 2022-01-25 at 01:30:46 PM, EventDateandTime - 2022-01-25 at 01:37:34 PM, EventDateandTime - 2022-01-25 at 01:38:16 PM, EventDateandTime - 2022-01-25 at 01:42:27 PM, EventDateandTime - 2022-01-25 at 01:42:57 PM, EventDateandTime - 2022-01-25 at 01:43:18 PM, EventDateandTime - 2022-01-25 at 01:44:15 PM, EventDateandTime - 2022-01-25 at 01:55:14 PM, EventDateandTime - 2022-01-25 at 02:02:33 PM, EventDateandTime - 2022-01-25 at 02:05:04 PM, EventDateandTime - 2022-01-25 at 02:05:43 PM, EventDateandTime - 2022-01-25 at 02:13:59 PM, EventDateandTime - 2022-01-25 at 02:32:22 PM, EventDateandTime - 2022-01-25 at 02:35:14 PM, EventDateandTime - 2022-01-25 at 03:17:15 PM, EventDateandTime - 2022-01-25 at 03:30:30 PM, EventDateandTime - 2022-01-25 at 03:32:35 PM, EventDateandTime - 2022-01-25 at 03:37:21 PM, EventDateandTime - 2022-01-25 at 03:39:53 PM, EventDateandTime - 2022-01-25 at 03:42:23 PM, EventDateandTime - 2022-01-26 at 07:17:15 AM, EventDateandTime - 2022-01-26 at 07:28:47 AM, EventDateandTime - 2022-01-26 at 07:29:37 AM, EventDateandTime - 2022-01-26 at 07:39:21 AM, EventDateandTime - 2022-01-26 at 07:40:00 AM, EventDateandTime - 2022-01-26 at 07:44:23 AM, EventDateandTime - 2022-01-26 at 07:45:00 AM, EventDateandTime - 2022-01-26 at 07:46:38 AM, EventDateandTime - 2022-01-26 at 07:47:56 AM, EventDateandTime - 2022-01-26 at 07:51:20 AM, EventDateandTime - 2022-01-26 at 07:53:50 AM, EventDateandTime - 2022-01-26 at 07:54:08 AM, EventDateandTime - 2022-01-26 at 07:55:55 AM, EventDateandTime - 2022-01-26 at 07:56:51 AM, EventDateandTime - 2022-01-26 at 07:57:26 AM, EventDateandTime - 2022-01-26 at 07:57:46 AM, EventDateandTime - 2022-01-26 at 08:00:06 AM, EventDateandTime - 2022-01-26 at 08:00:46 AM, EventDateandTime - 2022-01-26 at 08:05:44 AM, EventDateandTime - 2022-01-26 at 08:12:22 AM, EventDateandTime - 2022-01-26 at 08:12:50 AM, EventDateandTime - 2022-01-26 at 08:13:31 AM, EventDateandTime - 2022-01-26 at 11:53:24 AM, EventDateandTime - 2022-01-26 at 11:54:41 AM, EventDateandTime - 2022-01-26 at 12:56:09 PM, EventDateandTime - 2022-01-26 at 01:18:50 PM, EventDateandTime - 2022-01-26 at 01:28:21 PM, EventDateandTime - 2022-01-26 at 01:30:48 PM, EventDateandTime - 2022-01-26 at 01:32:14 PM, EventDateandTime - 2022-01-26 at 01:34:02 PM, EventDateandTime - 2022-01-27 at 11:41:23 AM, EventDateandTime - 2022-01-27 at 02:31:18 PM, EventDateandTime - 2022-01-27 at 02:47:19 PM, EventDateandTime - 2022-01-27 at 02:52:56 PM, EventDateandTime - 2022-01-27 at 02:53:18 PM, EventDateandTime - 2022-01-27 at 03:05:26 PM, EventDateandTime - 2022-01-27 at 03:06:58 PM, EventDateandTime - 2022-01-27 at 03:07:17 PM, EventDateandTime - 2022-01-27 at 04:17:47 PM, EventDateandTime - 2022-01-28 at 07:17:31 AM, EventDateandTime - 2022-01-28 at 07:18:25 AM, EventDateandTime - 2022-01-28 at 11:59:14 AM, EventDateandTime - 2022-01-28 at 12:06:36 PM, EventDateandTime - 2022-01-28 at 12:07:41 PM, EventDateandTime - 2022-01-28 at 12:14:26 PM, EventDateandTime - 2022-01-28 at 12:17:58 PM, EventDateandTime - 2022-01-28 at 12:18:19 PM, EventDateandTime - 2022-01-28 at 12:24:52 PM, Creator - Aden Chil, Abdi, EventDateandTime - 2022-01-28 at 12:59:06, EventDateandTime - 2022-01-28 at 02:17:38 PM, EventDateandTime - 2022-01-28 at 02:17:46 PM, Creator - Robineau, Manon, EventDateandTime - 2022-01-31 at 09:41:16, EventDateandTime - 2022-01-31 at 09:55:37, EventDateandTime - 2022-01-31 at 09:57:04, EventDateandTime - 2022-01-31 at 10:03:55, EventDateandTime - 2022-01-31 at 10:15:42, EventDateandTime - 2022-01-31 at 10:21:14, EventDateandTime - 2022-01-31 at 10:27:18, EventDateandTime - 2022-01-31 at 10:29:58, EventDateandTime - 2022-01-31 at 10:31:06, EventDateandTime - 2022-01-31 at 11:49:04, EventDateandTime - 2022-01-31 at 11:54:55, EventDateandTime - 2022-01-31 at 12:00:37, EventDateandTime - 2022-01-31 at 13:05:11, EventDateandTime - 2022-01-31 at 13:14:16, EventDateandTime - 2022-02-04 at 11:09:07, EventDateandTime - 2022-02-04 at 11:15:51, EventDateandTime - 2022-02-07 at 02:43:56 PM, EventDateandTime - 2022-02-09 at 11:35:40 AM, EventDateandTime - 2022-08-19 at 03:35:20 PM, EventDateandTime - 2022-08-19 at 03:36:06 PM, EventDateandTime - 2022-08-24 at 08:14:25 AM, EventDateandTime - 2022-08-24 at 08:17:11 AM, EventDateandTime - 2022-10-05 at 08:54:57 AM, EventDateandTime - 2022-10-05 at 09:04:43 AM, EventDateandTime - 2022-10-05 at 09:05:35 AM, EventDateandTime - 2022-10-05 at 09:08:02 AM, EventDateandTime - 2022-10-05 at 09:18:45 AM, EventDateandTime - 2022-10-05 at 09:22:49 AM, EventDateandTime - 2022-10-05 at 09:23:34 AM, EventDateandTime - 2022-10-05 at 09:24:11 AM, EventDateandTime - 2022-10-05 at 09:26:03 AM, EventDateandTime - 2022-10-05 at 09:27:52 AM, EventDateandTime - 2022-10-05 at 09:35:55 AM, EventDateandTime - 2022-10-05 at 09:43:18 AM, EventDateandTime - 2022-10-05 at 09:46:07 AM, EventDateandTime - 2022-10-05 at 09:47:13 AM, EventDateandTime - 2022-10-05 at 09:48:10 AM, EventDateandTime - 2022-10-05 at 09:48:51 AM, EventDateandTime - 2022-10-05 at 09:51:06 AM, EventDateandTime - 2022-10-05 at 09:51:52 AM, EventDateandTime - 2022-10-05 at 09:52:24 AM, EventDateandTime - 2022-10-05 at 09:53:19 AM, EventDateandTime - 2022-10-05 at 09:59:43 AM, EventDateandTime - 2022-10-05 at 10:02:28 AM, EventDateandTime - 2022-10-05 at 10:03:30 AM, EventDateandTime - 2022-10-05 at 10:10:07 AM, EventDateandTime - 2022-10-05 at 10:14:06 AM, EventDateandTime - 2022-10-05 at 10:17:26 AM, EventDateandTime - 2022-10-05 at 10:27:39 AM, EventDateandTime - 2022-10-05 at 10:28:14 AM, EventDateandTime - 2022-10-05 at 12:03:37 PM, EventDateandTime - 2022-10-05 at 12:05:34 PM, EventDateandTime - 2022-10-05 at 12:05:45 PM, EventDateandTime - 2022-10-05 at 12:59:50 PM, EventDateandTime - 2022-10-05 at 01:00:19 PM, EventDateandTime - 2022-10-06 at 08:51:07 AM, EventDateandTime - 2022-10-06 at 08:54:24 AM, EventDateandTime - 2022-10-06 at 08:54:32 AM, EventDateandTime - 2022-10-06 at 02:31:42 PM, EventDateandTime - 2022-11-03 at 11:48:44 AM, EventDateandTime - 2022-11-14 at 01:20:25 PM, EventDateandTime - 2022-11-14 at 01:36:11 PM, EventDateandTime - 2022-11-14 at 01:41:22 PM, EventDateandTime - 2022-11-14 at 01:43:25 PM, EventDateandTime - 2022-11-14 at 01:49:17 PM, EventDateandTime - 2022-11-25 at 09:27:30 AM, EventDateandTime - 2022-11-25 at 09:27:46 AM, EventDateandTime - 2022-11-25 at 12:57:01 PM, EventDateandTime - 2022-11-25 at 02:15:43 PM, EventDateandTime - 2022-11-25 at 04:23:45 PM, EventDateandTime - 2023-02-02 at 08:54:28 AM, EventDateandTime - 2023-03-08 at 01:55:21 PM, EventDateandTime - 2023-03-08 at 02:39:11 PM, EventDateandTime - 2023-03-08 at 02:49:57 PM, EventDateandTime - 2023-03-08 at 02:54:32 PM, EventDateandTime - 2023-03-08 at 03:06:37 PM, EventDateandTime - 2023-03-08 at 03:20:16 PM, EventDateandTime - 2023-03-10 at 02:45:36 PM, EventDateandTime - 2023-03-10 at 02:51:27 PM, EventDateandTime - 2023-03-10 at 02:51:35 PM, EventDateandTime - 2023-03-10 at 03:53:20 PM, EventDateandTime - 2023-03-10 at 04:01:22 PM, EventDateandTime - 2023-03-14 at 09:36:59 AM, EventDateandTime - 2023-03-14 at 09:37:36 AM, EventDateandTime - 2023-04-14 at 01:46:36 PM, EventDateandTime - 2023-04-14 at 01:59:32 PM, EventDateandTime - 2023-04-14 at 02:23:04 PM, EventDateandTime - 2023-04-14 at 02:23:51 PM, EventDateandTime - 2023-04-14 at 02:28:32 PM, EventDateandTime - 2023-04-14 at 02:29:28 PM, EventDateandTime - 2023-04-17 at 08:51:41 AM, EventDateandTime - 2023-04-17 at 08:51:51 AM, EventDateandTime - 2023-04-17 at 11:32:27 AM, EventDateandTime - 2023-04-17 at 11:37:19 AM, EventDateandTime - 2023-04-17 at 11:38:46 AM, EventDateandTime - 2023-04-17 at 11:46:24 AM, EventDateandTime - 2023-04-17 at 11:47:07 AM, EventDateandTime - 2023-04-17 at 11:48:02 AM, EventDateandTime - 2023-04-17 at 11:55:03 AM, EventDateandTime - 2023-04-17 at 11:58:58 AM, EventDateandTime - 2023-04-17 at 12:04:29 PM, EventDateandTime - 2023-04-17 at 12:10:58 PM, EventDateandTime - 2023-04-17 at 12:11:32 PM, EventDateandTime - 2023-04-18 at 09:30:54 AM, EventDateandTime - 2023-04-18 at 09:31:32 AM, EventDateandTime - 2023-04-20 at 10:21:04 AM, EventDateandTime - 2023-04-20 at 10:21:36 AM, Christianne (she/her/elle), EventDateandTime - 2023-05-25 at 09:52:02 AM, EventDateandTime - 2023-06-09 at 12:53:19 PM, EventDateandTime - 2023-06-09 at 01:02:37 PM, EventDateandTime - 2023-06-09 at 01:04:30 PM, EventDateandTime - 2023-06-09 at 01:05:56 PM, EventDateandTime - 2023-06-09 at 01:36:28 PM, Creator - Ouellette-Roy, Alain, EventDateandTime - 2023-07-14 at 11:06:12 AM, EventDateandTime - 2023-07-14 at 11:08:33 AM, EventDateandTime - 2023-11-06 at 01:52:07 PM, EventDateandTime - 2023-11-06 at 01:57:26 PM, EventDateandTime - 2023-11-06 at 01:57:38 PM, EventDateandTime - 2023-11-06 at 01:57:57 PM, EventDateandTime - 2023-11-06 at 02:00:08 PM, EventDateandTime - 2023-11-06 at 02:09:16 PM, EventDateandTime - 2023-11-06 at 02:09:22 PM, EventDateandTime - 2023-11-06 at 02:28:12 PM, EventDateandTime - 2023-11-06 at 03:05:15 PM, EventDateandTime - 2023-12-21 at 9:57:56 AM, EventDateandTime - 2023-12-21 at 10:03:07 AM, EventDateandTime - 2023-12-21 at 10:03:40 AM, Niveau de classification de la sécurité - NON CLASSIFIÉ, Auteur - Pachake, Xavier (Il, lui, he), Date et heure de l’événement - 2024-04-02 à 14:30:39, EventDateandTime - 2024-05-31 at 3:00:52 PM, EventDateandTime - 2024-06-11 at 3:33:23 PM, Date et heure de l’événement - 2024-06-20 à 10:01:36, Date et heure de l’événement - 2024-06-20 à 10:02:45, Date et heure de l’événement - 2024-06-20 à 10:03:08, Date et heure de l’événement - 2024-06-20 à 10:09:45, Date et heure de l’événement - 2024-06-20 à 10:19:25, Date et heure de l’événement - 2024-06-20 à 10:20:05</cp:keywords>
  <cp:lastModifiedBy>Gauthier, Jean-Guy</cp:lastModifiedBy>
  <cp:revision>265</cp:revision>
  <dcterms:created xsi:type="dcterms:W3CDTF">2022-01-25T15:10:31Z</dcterms:created>
  <dcterms:modified xsi:type="dcterms:W3CDTF">2024-07-02T15:11:33Z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1e8b20db-c8aa-4477-9267-782339e0c96a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  <property fmtid="{D5CDD505-2E9C-101B-9397-08002B2CF9AE}" pid="6" name="ContentTypeId">
    <vt:lpwstr>0x010100ADE860D1223E984692003B2F8D34E609</vt:lpwstr>
  </property>
  <property fmtid="{D5CDD505-2E9C-101B-9397-08002B2CF9AE}" pid="7" name="_dlc_DocIdItemGuid">
    <vt:lpwstr>8c681495-1432-47c9-bc4f-fbec89bbbd8b</vt:lpwstr>
  </property>
  <property fmtid="{D5CDD505-2E9C-101B-9397-08002B2CF9AE}" pid="8" name="MSIP_Label_3d0ca00b-3f0e-465a-aac7-1a6a22fcea40_Enabled">
    <vt:lpwstr>true</vt:lpwstr>
  </property>
  <property fmtid="{D5CDD505-2E9C-101B-9397-08002B2CF9AE}" pid="9" name="MSIP_Label_3d0ca00b-3f0e-465a-aac7-1a6a22fcea40_SetDate">
    <vt:lpwstr>2024-07-02T12:58:19Z</vt:lpwstr>
  </property>
  <property fmtid="{D5CDD505-2E9C-101B-9397-08002B2CF9AE}" pid="10" name="MSIP_Label_3d0ca00b-3f0e-465a-aac7-1a6a22fcea40_Method">
    <vt:lpwstr>Privileged</vt:lpwstr>
  </property>
  <property fmtid="{D5CDD505-2E9C-101B-9397-08002B2CF9AE}" pid="11" name="MSIP_Label_3d0ca00b-3f0e-465a-aac7-1a6a22fcea40_Name">
    <vt:lpwstr>3d0ca00b-3f0e-465a-aac7-1a6a22fcea40</vt:lpwstr>
  </property>
  <property fmtid="{D5CDD505-2E9C-101B-9397-08002B2CF9AE}" pid="12" name="MSIP_Label_3d0ca00b-3f0e-465a-aac7-1a6a22fcea40_SiteId">
    <vt:lpwstr>6397df10-4595-4047-9c4f-03311282152b</vt:lpwstr>
  </property>
  <property fmtid="{D5CDD505-2E9C-101B-9397-08002B2CF9AE}" pid="13" name="MSIP_Label_3d0ca00b-3f0e-465a-aac7-1a6a22fcea40_ActionId">
    <vt:lpwstr>c6c05387-1669-4052-a3d7-18cb72d761f1</vt:lpwstr>
  </property>
  <property fmtid="{D5CDD505-2E9C-101B-9397-08002B2CF9AE}" pid="14" name="MSIP_Label_3d0ca00b-3f0e-465a-aac7-1a6a22fcea40_ContentBits">
    <vt:lpwstr>1</vt:lpwstr>
  </property>
  <property fmtid="{D5CDD505-2E9C-101B-9397-08002B2CF9AE}" pid="15" name="ClassificationContentMarkingHeaderLocations">
    <vt:lpwstr>Office Theme:8\PresentationGO:13\1_PresentationGO:13</vt:lpwstr>
  </property>
  <property fmtid="{D5CDD505-2E9C-101B-9397-08002B2CF9AE}" pid="16" name="ClassificationContentMarkingHeaderText">
    <vt:lpwstr>UNCLASSIFIED / NON CLASSIFIÉ</vt:lpwstr>
  </property>
</Properties>
</file>