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8"/>
  </p:notesMasterIdLst>
  <p:sldIdLst>
    <p:sldId id="256" r:id="rId5"/>
    <p:sldId id="293" r:id="rId6"/>
    <p:sldId id="359" r:id="rId7"/>
    <p:sldId id="346" r:id="rId8"/>
    <p:sldId id="339" r:id="rId9"/>
    <p:sldId id="356" r:id="rId10"/>
    <p:sldId id="350" r:id="rId11"/>
    <p:sldId id="357" r:id="rId12"/>
    <p:sldId id="353" r:id="rId13"/>
    <p:sldId id="358" r:id="rId14"/>
    <p:sldId id="348" r:id="rId15"/>
    <p:sldId id="345" r:id="rId16"/>
    <p:sldId id="354"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1CBB05-ECC2-9C9D-C8BC-5B73E4EBCAF5}" name="Dam, Linda" initials="DL" userId="S::linda.dam_tbs-sct.gc.ca#ext#@gcxgce.onmicrosoft.com::26c13abf-3834-4969-a456-58c0a34123cf" providerId="AD"/>
  <p188:author id="{8C50C420-4016-F9AE-59E9-562A65C0BC76}" name="Hall, Dawn" initials="HD" userId="S::DAHALL@tbs-sct.gc.ca::857e4f71-cd06-436e-af23-9137fad2620d" providerId="AD"/>
  <p188:author id="{C890C0AA-D489-4D32-6B71-60D8CDA2B1CD}" name="Morris, Margaret" initials="MM" userId="S::margaret.morris_pco-bcp.gc.ca#ext#@gcxgce.onmicrosoft.com::1f2c8397-3a68-4d3f-9781-f3d10b953c13" providerId="AD"/>
  <p188:author id="{D4C9C5AC-473D-48D9-CA38-FFACE518C679}" name="Deshaies, Benoit" initials="DB" userId="S::benoit.deshaies_tbs-sct.gc.ca#ext#@gcxgce.onmicrosoft.com::6e831111-1c62-4938-9d52-cab542b6b2b1" providerId="AD"/>
  <p188:author id="{4FAB64BA-795E-5720-DC03-DDD1667DA751}" name="Dam, Linda" initials="DL" userId="S::LDAM@tbs-sct.gc.ca::dd6e8728-f463-4935-8d68-c3b71cefe035" providerId="AD"/>
  <p188:author id="{B99CE8D1-E3F4-B0E4-00A1-75D3035F328A}" name="Hall, Dawn" initials="HD" userId="S::dawn.hall_tbs-sct.gc.ca#ext#@gcxgce.onmicrosoft.com::787b50ce-82cd-4354-a93e-3c4be61395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nsman, Alison" initials="KA" lastIdx="9" clrIdx="0">
    <p:extLst>
      <p:ext uri="{19B8F6BF-5375-455C-9EA6-DF929625EA0E}">
        <p15:presenceInfo xmlns:p15="http://schemas.microsoft.com/office/powerpoint/2012/main" userId="S::Alison.Kinsman@pco-bcp.gc.ca::c35aaec0-f972-49b0-85cc-11e63240ce0f" providerId="AD"/>
      </p:ext>
    </p:extLst>
  </p:cmAuthor>
  <p:cmAuthor id="2" name="Hall, Dawn" initials="HD" lastIdx="1" clrIdx="1">
    <p:extLst>
      <p:ext uri="{19B8F6BF-5375-455C-9EA6-DF929625EA0E}">
        <p15:presenceInfo xmlns:p15="http://schemas.microsoft.com/office/powerpoint/2012/main" userId="S::dawn.hall_tbs-sct.gc.ca#ext#@gcxgce.onmicrosoft.com::787b50ce-82cd-4354-a93e-3c4be6139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54F"/>
    <a:srgbClr val="3C2E47"/>
    <a:srgbClr val="464C6F"/>
    <a:srgbClr val="48767F"/>
    <a:srgbClr val="E9EBF5"/>
    <a:srgbClr val="CFD5EA"/>
    <a:srgbClr val="D9EC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6D8D47-44B2-058C-C1F5-C1DA6635FD8C}" v="3" dt="2023-02-16T20:16:51.182"/>
    <p1510:client id="{DB71B26B-52A3-73F1-16C8-A0B55395EF6D}" v="46" dt="2023-02-16T21:10:25.965"/>
    <p1510:client id="{DC8FD73F-FFD7-4800-AC4B-9A7665A7A32C}" v="2" dt="2023-02-15T16:06:32.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B7CCF-F330-4F75-86E9-69239B005BB9}" type="datetimeFigureOut">
              <a:rPr lang="en-CA" smtClean="0"/>
              <a:t>2023-02-17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D4479-4D67-4D9F-B1C4-9021B2BEFE52}" type="slidenum">
              <a:rPr lang="en-CA" smtClean="0"/>
              <a:t>‹#›</a:t>
            </a:fld>
            <a:endParaRPr lang="en-CA"/>
          </a:p>
        </p:txBody>
      </p:sp>
    </p:spTree>
    <p:extLst>
      <p:ext uri="{BB962C8B-B14F-4D97-AF65-F5344CB8AC3E}">
        <p14:creationId xmlns:p14="http://schemas.microsoft.com/office/powerpoint/2010/main" val="188725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2</a:t>
            </a:fld>
            <a:endParaRPr lang="en-US"/>
          </a:p>
        </p:txBody>
      </p:sp>
    </p:spTree>
    <p:extLst>
      <p:ext uri="{BB962C8B-B14F-4D97-AF65-F5344CB8AC3E}">
        <p14:creationId xmlns:p14="http://schemas.microsoft.com/office/powerpoint/2010/main" val="405941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11</a:t>
            </a:fld>
            <a:endParaRPr lang="en-US"/>
          </a:p>
        </p:txBody>
      </p:sp>
    </p:spTree>
    <p:extLst>
      <p:ext uri="{BB962C8B-B14F-4D97-AF65-F5344CB8AC3E}">
        <p14:creationId xmlns:p14="http://schemas.microsoft.com/office/powerpoint/2010/main" val="1863417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12</a:t>
            </a:fld>
            <a:endParaRPr lang="en-US"/>
          </a:p>
        </p:txBody>
      </p:sp>
    </p:spTree>
    <p:extLst>
      <p:ext uri="{BB962C8B-B14F-4D97-AF65-F5344CB8AC3E}">
        <p14:creationId xmlns:p14="http://schemas.microsoft.com/office/powerpoint/2010/main" val="1251664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13</a:t>
            </a:fld>
            <a:endParaRPr lang="en-US"/>
          </a:p>
        </p:txBody>
      </p:sp>
    </p:spTree>
    <p:extLst>
      <p:ext uri="{BB962C8B-B14F-4D97-AF65-F5344CB8AC3E}">
        <p14:creationId xmlns:p14="http://schemas.microsoft.com/office/powerpoint/2010/main" val="2985261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3</a:t>
            </a:fld>
            <a:endParaRPr lang="en-US"/>
          </a:p>
        </p:txBody>
      </p:sp>
    </p:spTree>
    <p:extLst>
      <p:ext uri="{BB962C8B-B14F-4D97-AF65-F5344CB8AC3E}">
        <p14:creationId xmlns:p14="http://schemas.microsoft.com/office/powerpoint/2010/main" val="889536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4</a:t>
            </a:fld>
            <a:endParaRPr lang="en-US"/>
          </a:p>
        </p:txBody>
      </p:sp>
    </p:spTree>
    <p:extLst>
      <p:ext uri="{BB962C8B-B14F-4D97-AF65-F5344CB8AC3E}">
        <p14:creationId xmlns:p14="http://schemas.microsoft.com/office/powerpoint/2010/main" val="397842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5</a:t>
            </a:fld>
            <a:endParaRPr lang="en-US"/>
          </a:p>
        </p:txBody>
      </p:sp>
    </p:spTree>
    <p:extLst>
      <p:ext uri="{BB962C8B-B14F-4D97-AF65-F5344CB8AC3E}">
        <p14:creationId xmlns:p14="http://schemas.microsoft.com/office/powerpoint/2010/main" val="718882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6</a:t>
            </a:fld>
            <a:endParaRPr lang="en-US"/>
          </a:p>
        </p:txBody>
      </p:sp>
    </p:spTree>
    <p:extLst>
      <p:ext uri="{BB962C8B-B14F-4D97-AF65-F5344CB8AC3E}">
        <p14:creationId xmlns:p14="http://schemas.microsoft.com/office/powerpoint/2010/main" val="841864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7</a:t>
            </a:fld>
            <a:endParaRPr lang="en-US"/>
          </a:p>
        </p:txBody>
      </p:sp>
    </p:spTree>
    <p:extLst>
      <p:ext uri="{BB962C8B-B14F-4D97-AF65-F5344CB8AC3E}">
        <p14:creationId xmlns:p14="http://schemas.microsoft.com/office/powerpoint/2010/main" val="253161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8</a:t>
            </a:fld>
            <a:endParaRPr lang="en-US"/>
          </a:p>
        </p:txBody>
      </p:sp>
    </p:spTree>
    <p:extLst>
      <p:ext uri="{BB962C8B-B14F-4D97-AF65-F5344CB8AC3E}">
        <p14:creationId xmlns:p14="http://schemas.microsoft.com/office/powerpoint/2010/main" val="31332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9</a:t>
            </a:fld>
            <a:endParaRPr lang="en-US"/>
          </a:p>
        </p:txBody>
      </p:sp>
    </p:spTree>
    <p:extLst>
      <p:ext uri="{BB962C8B-B14F-4D97-AF65-F5344CB8AC3E}">
        <p14:creationId xmlns:p14="http://schemas.microsoft.com/office/powerpoint/2010/main" val="2814984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C5F5AB-23F5-4B5B-93E6-633010F23DB9}" type="slidenum">
              <a:rPr lang="en-CA" smtClean="0"/>
              <a:t>10</a:t>
            </a:fld>
            <a:endParaRPr lang="en-US"/>
          </a:p>
        </p:txBody>
      </p:sp>
    </p:spTree>
    <p:extLst>
      <p:ext uri="{BB962C8B-B14F-4D97-AF65-F5344CB8AC3E}">
        <p14:creationId xmlns:p14="http://schemas.microsoft.com/office/powerpoint/2010/main" val="6165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95C6E-4046-4A9C-7F5C-E93B7F2C2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D255CE0-393F-FF11-8880-47B48E746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E90CF23-A6A7-D7B3-A6ED-68997161780B}"/>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33436E74-575F-5035-0238-16A4F3C4B1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E8E3A1-05E4-0B38-6E41-1D8ADDC3A38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305921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6824-6A86-7EA4-5A5B-44D6A2E5C0F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AA1F887-4CCA-FDAD-B59F-D25A01635C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04BDC1-B498-0047-B8E5-029825523BFC}"/>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DF75AB72-7C4B-786D-8377-AD690493F4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FEDFFBB-2C72-4D4C-527A-D208599625FB}"/>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24533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EA682-5699-130E-3D67-95D5B34A95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7E1E1A5-FC5A-2DF8-D229-CDFADE99CE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0B2C0A-89E6-0DC1-B0C9-415C5B7DE8C9}"/>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A59AA266-1E69-B2DD-E19B-37B2D5FCCE5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19BE4E-4AA4-5A2F-E128-0DBF5CF72CC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22460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AA1BE-F1A8-2896-7AFE-176293BFF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4A75D4-6B78-1C87-380A-6AEB3AB602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6E3DFE-6C09-B30E-6AE9-FCD7B318FAF4}"/>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4A9AA2AB-5AD9-DDF8-D2BA-EF2542227B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5913F6-4AFE-349E-1EA2-FE0A368F419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0001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A93E-FB53-BAD7-558E-3DB03EAB19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4F625BB-D011-BD8E-FD93-307DDA1ECF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4E44A5-45F1-74B7-3A04-493D8EAFA7F4}"/>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FA635CA0-43AC-0C37-AB6C-B6C2FEDEB6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9B3821-DA41-93A0-EA72-AD01586D89D6}"/>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2843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8A27-F5B7-5A99-9E57-41B38EB82F3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3222342-402E-D51D-B778-A393FA0834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B5DE511-1518-E4E3-C30F-9E9946DA75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617E359-5CA7-DAAC-637F-A4A3D7198ADD}"/>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50711C50-0632-FB94-2315-E8FC55520C9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BA1EFB-C7BE-C671-82D0-0733B65516C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419761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971A-0CC4-B673-187E-D927333EFE1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E03ED60-1F65-CF93-4510-58FCFE12BB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E01F0-8A6C-1A7A-BB2D-469AF314F3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4E32F1A-B4FC-A75B-CAFC-B9B0332D0E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7EDC40-3203-B4F0-FED1-8DCCCA89FE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07E1FCC-22B5-E184-7BCE-865E7BA251DB}"/>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8" name="Footer Placeholder 7">
            <a:extLst>
              <a:ext uri="{FF2B5EF4-FFF2-40B4-BE49-F238E27FC236}">
                <a16:creationId xmlns:a16="http://schemas.microsoft.com/office/drawing/2014/main" id="{CC7DDC56-017F-F5EA-2E58-835C9FAC808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7FFABFB-FBA3-3855-179E-C6634FA87737}"/>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72627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A51C9-4DFE-03BC-E196-2DECED51265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9B583AB-44B1-61F4-73D0-4575F4C8192A}"/>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4" name="Footer Placeholder 3">
            <a:extLst>
              <a:ext uri="{FF2B5EF4-FFF2-40B4-BE49-F238E27FC236}">
                <a16:creationId xmlns:a16="http://schemas.microsoft.com/office/drawing/2014/main" id="{BF265D48-7467-9AE5-C3B4-F331047A1FD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9B15302-AA63-EFB4-9AD6-E7D10015DCA7}"/>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150938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D4A90-890C-B00A-BFA7-F10EDCA9DF0E}"/>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3" name="Footer Placeholder 2">
            <a:extLst>
              <a:ext uri="{FF2B5EF4-FFF2-40B4-BE49-F238E27FC236}">
                <a16:creationId xmlns:a16="http://schemas.microsoft.com/office/drawing/2014/main" id="{172F94AB-5F92-473C-A614-F217BD09C34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2BC56E2-520A-1100-A16B-CF8AC2ADF59F}"/>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297168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028E-F7AB-1001-B434-AD0F7E101B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012295C-9D33-8A0C-3D4F-920ECE0821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C7D399C-1DEA-1A17-6D06-27514B186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D76F5-2125-2E40-275B-104D4F184D2C}"/>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F5073FC6-4E1C-61EC-DB38-E3D6DFBD8CD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5620F0B-9474-615B-B779-24D7E0803D0E}"/>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44910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6319F-E2BB-5ECC-DBD2-1DF3E85DEE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578CB36-992D-9904-EE72-346D7E9A0A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4261445-9A8C-224A-477F-85A00C6C7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27C42B-B9AF-9311-136E-2D060E0C21A9}"/>
              </a:ext>
            </a:extLst>
          </p:cNvPr>
          <p:cNvSpPr>
            <a:spLocks noGrp="1"/>
          </p:cNvSpPr>
          <p:nvPr>
            <p:ph type="dt" sz="half" idx="10"/>
          </p:nvPr>
        </p:nvSpPr>
        <p:spPr/>
        <p:txBody>
          <a:bodyPr/>
          <a:lstStyle/>
          <a:p>
            <a:fld id="{EFB87678-B3BD-4A91-8D23-365829E23982}" type="datetimeFigureOut">
              <a:rPr lang="en-CA" smtClean="0"/>
              <a:t>2023-02-17</a:t>
            </a:fld>
            <a:endParaRPr lang="en-CA"/>
          </a:p>
        </p:txBody>
      </p:sp>
      <p:sp>
        <p:nvSpPr>
          <p:cNvPr id="6" name="Footer Placeholder 5">
            <a:extLst>
              <a:ext uri="{FF2B5EF4-FFF2-40B4-BE49-F238E27FC236}">
                <a16:creationId xmlns:a16="http://schemas.microsoft.com/office/drawing/2014/main" id="{A67F5196-4C97-0C37-D0F1-DA6C9A92B4A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8B12A02-9EEF-FDCC-9B6F-439D7944C493}"/>
              </a:ext>
            </a:extLst>
          </p:cNvPr>
          <p:cNvSpPr>
            <a:spLocks noGrp="1"/>
          </p:cNvSpPr>
          <p:nvPr>
            <p:ph type="sldNum" sz="quarter" idx="12"/>
          </p:nvPr>
        </p:nvSpPr>
        <p:spPr/>
        <p:txBody>
          <a:bodyPr/>
          <a:lstStyle/>
          <a:p>
            <a:fld id="{D7D30493-7A2A-4397-86F2-1C790D1F7FED}" type="slidenum">
              <a:rPr lang="en-CA" smtClean="0"/>
              <a:t>‹#›</a:t>
            </a:fld>
            <a:endParaRPr lang="en-CA"/>
          </a:p>
        </p:txBody>
      </p:sp>
    </p:spTree>
    <p:extLst>
      <p:ext uri="{BB962C8B-B14F-4D97-AF65-F5344CB8AC3E}">
        <p14:creationId xmlns:p14="http://schemas.microsoft.com/office/powerpoint/2010/main" val="361508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BD7C39-A58F-E842-CAC2-7DF4E4EFC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6421C6-622F-EB9A-D64B-4204ED571F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489D1D-9B1B-12E2-54E1-16CC1E1D11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87678-B3BD-4A91-8D23-365829E23982}" type="datetimeFigureOut">
              <a:rPr lang="en-CA" smtClean="0"/>
              <a:t>2023-02-17</a:t>
            </a:fld>
            <a:endParaRPr lang="en-CA"/>
          </a:p>
        </p:txBody>
      </p:sp>
      <p:sp>
        <p:nvSpPr>
          <p:cNvPr id="5" name="Footer Placeholder 4">
            <a:extLst>
              <a:ext uri="{FF2B5EF4-FFF2-40B4-BE49-F238E27FC236}">
                <a16:creationId xmlns:a16="http://schemas.microsoft.com/office/drawing/2014/main" id="{AE5112A6-644E-0DD8-B6B9-26F41BA930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AF21140-25E1-7A3C-C3FB-28DE1B81D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30493-7A2A-4397-86F2-1C790D1F7FED}" type="slidenum">
              <a:rPr lang="en-CA" smtClean="0"/>
              <a:t>‹#›</a:t>
            </a:fld>
            <a:endParaRPr lang="en-CA"/>
          </a:p>
        </p:txBody>
      </p:sp>
    </p:spTree>
    <p:extLst>
      <p:ext uri="{BB962C8B-B14F-4D97-AF65-F5344CB8AC3E}">
        <p14:creationId xmlns:p14="http://schemas.microsoft.com/office/powerpoint/2010/main" val="219368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3.jpe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3.jpe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notesSlide" Target="../notesSlides/notesSlide1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3.jpeg"/><Relationship Id="rId5" Type="http://schemas.openxmlformats.org/officeDocument/2006/relationships/hyperlink" Target="mailto:EnterpriseDataDonneesIntegrees@tbs-sct.gc.ca"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3.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3.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3.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3.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3.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3.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noGrp="1"/>
          </p:cNvSpPr>
          <p:nvPr>
            <p:ph type="title" idx="4294967295"/>
          </p:nvPr>
        </p:nvSpPr>
        <p:spPr>
          <a:xfrm>
            <a:off x="933751" y="1166647"/>
            <a:ext cx="10285882" cy="35110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4000" b="1">
                <a:solidFill>
                  <a:srgbClr val="3C2D47"/>
                </a:solidFill>
                <a:latin typeface="Arial"/>
                <a:cs typeface="Arial"/>
              </a:rPr>
              <a:t>Renewing the Data Strategy for the Federal Public Service</a:t>
            </a:r>
            <a:br>
              <a:rPr lang="en-US" sz="4000" b="1">
                <a:latin typeface="Arial"/>
                <a:cs typeface="Arial"/>
              </a:rPr>
            </a:br>
            <a:br>
              <a:rPr lang="en-US" sz="4000" b="1">
                <a:latin typeface="Arial"/>
                <a:cs typeface="Arial"/>
              </a:rPr>
            </a:br>
            <a:r>
              <a:rPr lang="en-US" sz="3200">
                <a:solidFill>
                  <a:srgbClr val="437B83"/>
                </a:solidFill>
                <a:latin typeface="Arial"/>
                <a:cs typeface="Arial"/>
              </a:rPr>
              <a:t>What We Heard Report</a:t>
            </a:r>
            <a:endParaRPr lang="en-US" sz="3200">
              <a:ea typeface="+mj-lt"/>
              <a:cs typeface="+mj-lt"/>
            </a:endParaRPr>
          </a:p>
          <a:p>
            <a:pPr>
              <a:defRPr/>
            </a:pPr>
            <a:br>
              <a:rPr lang="en-US" sz="2500">
                <a:latin typeface="Arial"/>
                <a:cs typeface="Arial"/>
              </a:rPr>
            </a:br>
            <a:r>
              <a:rPr lang="en-US" sz="2500">
                <a:solidFill>
                  <a:schemeClr val="tx1">
                    <a:lumMod val="50000"/>
                    <a:lumOff val="50000"/>
                  </a:schemeClr>
                </a:solidFill>
                <a:latin typeface="Arial"/>
                <a:cs typeface="Arial"/>
              </a:rPr>
              <a:t>Winter</a:t>
            </a:r>
            <a:r>
              <a:rPr kumimoji="0" lang="en-US" sz="2500" b="0" i="0" u="none" strike="noStrike" kern="1200" cap="none" spc="0" normalizeH="0" baseline="0" noProof="0">
                <a:ln>
                  <a:noFill/>
                </a:ln>
                <a:solidFill>
                  <a:schemeClr val="tx1">
                    <a:lumMod val="50000"/>
                    <a:lumOff val="50000"/>
                  </a:schemeClr>
                </a:solidFill>
                <a:effectLst/>
                <a:uLnTx/>
                <a:uFillTx/>
                <a:latin typeface="Arial"/>
                <a:ea typeface="+mj-ea"/>
                <a:cs typeface="Arial"/>
              </a:rPr>
              <a:t> </a:t>
            </a:r>
            <a:r>
              <a:rPr lang="en-US" sz="2500">
                <a:solidFill>
                  <a:schemeClr val="tx1">
                    <a:lumMod val="50000"/>
                    <a:lumOff val="50000"/>
                  </a:schemeClr>
                </a:solidFill>
                <a:latin typeface="Arial"/>
                <a:cs typeface="Arial"/>
              </a:rPr>
              <a:t>2023</a:t>
            </a:r>
            <a:endParaRPr lang="en-US" sz="2500" b="0" i="0" u="none" strike="noStrike" kern="1200" cap="none" spc="0" normalizeH="0" baseline="0" noProof="0">
              <a:ln>
                <a:noFill/>
              </a:ln>
              <a:solidFill>
                <a:schemeClr val="tx1">
                  <a:lumMod val="50000"/>
                  <a:lumOff val="50000"/>
                </a:schemeClr>
              </a:solidFill>
              <a:effectLst/>
              <a:uLnTx/>
              <a:uFillTx/>
              <a:latin typeface="Arial"/>
              <a:cs typeface="Arial"/>
            </a:endParaRPr>
          </a:p>
        </p:txBody>
      </p:sp>
      <p:pic>
        <p:nvPicPr>
          <p:cNvPr id="3" name="__EngageSlideDescription__" descr="slide description : Title slide - Renewing the Data Strategy for the Federal Public Service, What We Heard Report, Winter 2023">
            <a:extLst>
              <a:ext uri="{FF2B5EF4-FFF2-40B4-BE49-F238E27FC236}">
                <a16:creationId xmlns:a16="http://schemas.microsoft.com/office/drawing/2014/main" id="{41891654-F69C-2ED5-E201-1740E3A64614}"/>
              </a:ext>
            </a:extLst>
          </p:cNvPr>
          <p:cNvPicPr>
            <a:picLocks/>
          </p:cNvPicPr>
          <p:nvPr/>
        </p:nvPicPr>
        <p:blipFill>
          <a:blip r:embed="rId4"/>
          <a:stretch>
            <a:fillRect/>
          </a:stretch>
        </p:blipFill>
        <p:spPr>
          <a:xfrm>
            <a:off x="933751" y="4677683"/>
            <a:ext cx="12700" cy="12700"/>
          </a:xfrm>
          <a:prstGeom prst="rect">
            <a:avLst/>
          </a:prstGeom>
          <a:ln/>
        </p:spPr>
      </p:pic>
      <p:pic>
        <p:nvPicPr>
          <p:cNvPr id="10" name="Picture 9" descr="Decorative">
            <a:extLs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0" y="4293356"/>
            <a:ext cx="2644731" cy="2564644"/>
          </a:xfrm>
          <a:prstGeom prst="rect">
            <a:avLst/>
          </a:prstGeom>
        </p:spPr>
      </p:pic>
      <p:pic>
        <p:nvPicPr>
          <p:cNvPr id="1026" name="Picture 2" descr="Decorative">
            <a:extLst>
              <a:ext uri="{FF2B5EF4-FFF2-40B4-BE49-F238E27FC236}">
                <a16:creationId xmlns:a16="http://schemas.microsoft.com/office/drawing/2014/main" id="{9BCA3FCF-5D34-44C4-0703-50EFE4D5F156}"/>
              </a:ext>
            </a:extLst>
          </p:cNvPr>
          <p:cNvPicPr>
            <a:picLocks noGrp="1" noRot="1" noChangeAspect="1" noMove="1" noResize="1" noEditPoints="1" noAdjustHandles="1" noChangeArrowheads="1" noChangeShapeType="1" noCrop="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0" y="919842"/>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55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en-US" sz="4800">
                <a:solidFill>
                  <a:srgbClr val="1D254F"/>
                </a:solidFill>
                <a:latin typeface="Arial"/>
                <a:ea typeface="+mn-ea"/>
                <a:cs typeface="Arial"/>
              </a:rPr>
              <a:t>Addressing f</a:t>
            </a:r>
            <a:r>
              <a:rPr kumimoji="0" lang="en-CA" altLang="en-US" sz="4800" b="0" i="0" u="none" strike="noStrike" kern="1200" cap="none" spc="0" normalizeH="0" baseline="0" noProof="0" err="1">
                <a:ln>
                  <a:noFill/>
                </a:ln>
                <a:solidFill>
                  <a:srgbClr val="1D254F"/>
                </a:solidFill>
                <a:effectLst/>
                <a:uLnTx/>
                <a:uFillTx/>
                <a:latin typeface="Arial"/>
                <a:ea typeface="+mn-ea"/>
                <a:cs typeface="Arial"/>
              </a:rPr>
              <a:t>eedback</a:t>
            </a:r>
            <a:r>
              <a:rPr lang="en-CA" altLang="en-US" sz="4800">
                <a:solidFill>
                  <a:srgbClr val="1D254F"/>
                </a:solidFill>
                <a:latin typeface="Arial"/>
                <a:ea typeface="+mn-ea"/>
                <a:cs typeface="Arial"/>
              </a:rPr>
              <a:t> (part 4)</a:t>
            </a:r>
            <a:endParaRPr kumimoji="0" lang="en-CA" altLang="en-US" sz="4800" b="0" i="0" u="none" strike="noStrike" kern="1200" cap="none" spc="0" normalizeH="0" baseline="0" noProof="0">
              <a:ln>
                <a:noFill/>
              </a:ln>
              <a:solidFill>
                <a:schemeClr val="bg1"/>
              </a:solidFill>
              <a:effectLst/>
              <a:uLnTx/>
              <a:uFillTx/>
              <a:latin typeface="Arial"/>
              <a:ea typeface="+mn-ea"/>
              <a:cs typeface="Arial"/>
            </a:endParaRPr>
          </a:p>
        </p:txBody>
      </p:sp>
      <p:pic>
        <p:nvPicPr>
          <p:cNvPr id="10" name="__EngageSlideDescription__" descr="slide description : A table divided into two columns - Feedback theme and how we responded">
            <a:extLst>
              <a:ext uri="{FF2B5EF4-FFF2-40B4-BE49-F238E27FC236}">
                <a16:creationId xmlns:a16="http://schemas.microsoft.com/office/drawing/2014/main" id="{A8FEDCA3-A214-0C71-B203-9E1CAA6E7674}"/>
              </a:ext>
            </a:extLst>
          </p:cNvPr>
          <p:cNvPicPr>
            <a:picLocks/>
          </p:cNvPicPr>
          <p:nvPr/>
        </p:nvPicPr>
        <p:blipFill>
          <a:blip r:embed="rId4"/>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10</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extLst>
              <p:ext uri="{D42A27DB-BD31-4B8C-83A1-F6EECF244321}">
                <p14:modId xmlns:p14="http://schemas.microsoft.com/office/powerpoint/2010/main" val="1659950983"/>
              </p:ext>
            </p:extLst>
          </p:nvPr>
        </p:nvGraphicFramePr>
        <p:xfrm>
          <a:off x="487526" y="1386461"/>
          <a:ext cx="10657135" cy="3330911"/>
        </p:xfrm>
        <a:graphic>
          <a:graphicData uri="http://schemas.openxmlformats.org/drawingml/2006/table">
            <a:tbl>
              <a:tblPr firstRow="1" bandRow="1">
                <a:tableStyleId>{5C22544A-7EE6-4342-B048-85BDC9FD1C3A}</a:tableStyleId>
              </a:tblPr>
              <a:tblGrid>
                <a:gridCol w="4732985">
                  <a:extLst>
                    <a:ext uri="{9D8B030D-6E8A-4147-A177-3AD203B41FA5}">
                      <a16:colId xmlns:a16="http://schemas.microsoft.com/office/drawing/2014/main" val="2533233232"/>
                    </a:ext>
                  </a:extLst>
                </a:gridCol>
                <a:gridCol w="5924150">
                  <a:extLst>
                    <a:ext uri="{9D8B030D-6E8A-4147-A177-3AD203B41FA5}">
                      <a16:colId xmlns:a16="http://schemas.microsoft.com/office/drawing/2014/main" val="2472584375"/>
                    </a:ext>
                  </a:extLst>
                </a:gridCol>
              </a:tblGrid>
              <a:tr h="423092">
                <a:tc>
                  <a:txBody>
                    <a:bodyPr/>
                    <a:lstStyle/>
                    <a:p>
                      <a:r>
                        <a:rPr lang="en-US" sz="2000"/>
                        <a:t>Theme</a:t>
                      </a:r>
                    </a:p>
                  </a:txBody>
                  <a:tcPr>
                    <a:lnB w="12700">
                      <a:solidFill>
                        <a:schemeClr val="tx1"/>
                      </a:solidFill>
                    </a:lnB>
                  </a:tcPr>
                </a:tc>
                <a:tc>
                  <a:txBody>
                    <a:bodyPr/>
                    <a:lstStyle/>
                    <a:p>
                      <a:r>
                        <a:rPr lang="en-US" sz="2000"/>
                        <a:t>How we responded</a:t>
                      </a:r>
                    </a:p>
                  </a:txBody>
                  <a:tcPr>
                    <a:lnB w="12700">
                      <a:solidFill>
                        <a:schemeClr val="tx1"/>
                      </a:solidFill>
                    </a:lnB>
                  </a:tcPr>
                </a:tc>
                <a:extLst>
                  <a:ext uri="{0D108BD9-81ED-4DB2-BD59-A6C34878D82A}">
                    <a16:rowId xmlns:a16="http://schemas.microsoft.com/office/drawing/2014/main" val="4246146061"/>
                  </a:ext>
                </a:extLst>
              </a:tr>
              <a:tr h="1514103">
                <a:tc>
                  <a:txBody>
                    <a:bodyPr/>
                    <a:lstStyle/>
                    <a:p>
                      <a:pPr lvl="0">
                        <a:buNone/>
                      </a:pPr>
                      <a:r>
                        <a:rPr lang="en-US">
                          <a:solidFill>
                            <a:srgbClr val="1D254F"/>
                          </a:solidFill>
                        </a:rPr>
                        <a:t>Need for funding</a:t>
                      </a:r>
                    </a:p>
                    <a:p>
                      <a:pPr marL="285750" lvl="0" indent="-285750">
                        <a:buFont typeface="Calibri"/>
                        <a:buChar char="-"/>
                      </a:pPr>
                      <a:r>
                        <a:rPr lang="en-US">
                          <a:solidFill>
                            <a:srgbClr val="1D254F"/>
                          </a:solidFill>
                        </a:rPr>
                        <a:t>Support for data costing</a:t>
                      </a:r>
                    </a:p>
                    <a:p>
                      <a:pPr marL="285750" lvl="0" indent="-285750">
                        <a:buFont typeface="Calibri"/>
                        <a:buChar char="-"/>
                      </a:pPr>
                      <a:r>
                        <a:rPr lang="en-US">
                          <a:solidFill>
                            <a:srgbClr val="1D254F"/>
                          </a:solidFill>
                        </a:rPr>
                        <a:t>Resource allocation to sustain and advance key initiatives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Char char="-"/>
                      </a:pPr>
                      <a:r>
                        <a:rPr lang="en-US">
                          <a:solidFill>
                            <a:srgbClr val="1D254F"/>
                          </a:solidFill>
                        </a:rPr>
                        <a:t>Actions in Mission 1 are intended to support future resourcing of initiatives</a:t>
                      </a:r>
                    </a:p>
                    <a:p>
                      <a:pPr marL="285750" lvl="0" indent="-285750">
                        <a:buChar char="-"/>
                      </a:pPr>
                      <a:r>
                        <a:rPr lang="en-US" sz="1800" b="0" i="0" u="none" strike="noStrike" noProof="0">
                          <a:solidFill>
                            <a:srgbClr val="1D254F"/>
                          </a:solidFill>
                          <a:latin typeface="Calibri"/>
                        </a:rPr>
                        <a:t>Scope identifie</a:t>
                      </a:r>
                      <a:r>
                        <a:rPr lang="en-US" sz="1800" b="0" i="0" u="none" strike="noStrike" kern="1200" noProof="0">
                          <a:solidFill>
                            <a:srgbClr val="1D254F"/>
                          </a:solidFill>
                          <a:latin typeface="Calibri"/>
                          <a:ea typeface="+mn-ea"/>
                          <a:cs typeface="+mn-cs"/>
                        </a:rPr>
                        <a:t>s that </a:t>
                      </a:r>
                      <a:r>
                        <a:rPr lang="en-US" sz="1800" b="0" i="0" u="none" strike="noStrike" noProof="0">
                          <a:solidFill>
                            <a:srgbClr val="1D254F"/>
                          </a:solidFill>
                          <a:latin typeface="Calibri"/>
                        </a:rPr>
                        <a:t>funding and procurement to achieve the actions will be pursued at the project or department level</a:t>
                      </a:r>
                      <a:endParaRPr lang="en-US">
                        <a:solidFill>
                          <a:srgbClr val="1D254F"/>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169697579"/>
                  </a:ext>
                </a:extLst>
              </a:tr>
              <a:tr h="1393716">
                <a:tc>
                  <a:txBody>
                    <a:bodyPr/>
                    <a:lstStyle/>
                    <a:p>
                      <a:pPr lvl="0">
                        <a:buNone/>
                      </a:pPr>
                      <a:r>
                        <a:rPr lang="en-US" sz="1800" kern="1200">
                          <a:solidFill>
                            <a:srgbClr val="1D254F"/>
                          </a:solidFill>
                          <a:latin typeface="+mn-lt"/>
                          <a:ea typeface="+mn-ea"/>
                          <a:cs typeface="+mn-cs"/>
                        </a:rPr>
                        <a:t>Highlight r</a:t>
                      </a:r>
                      <a:r>
                        <a:rPr lang="en-US">
                          <a:solidFill>
                            <a:srgbClr val="1D254F"/>
                          </a:solidFill>
                        </a:rPr>
                        <a:t>elevance and impact to </a:t>
                      </a:r>
                      <a:r>
                        <a:rPr lang="en-US" sz="1800" kern="1200">
                          <a:solidFill>
                            <a:srgbClr val="1D254F"/>
                          </a:solidFill>
                          <a:latin typeface="+mn-lt"/>
                          <a:ea typeface="+mn-ea"/>
                          <a:cs typeface="+mn-cs"/>
                        </a:rPr>
                        <a:t>people and organizations served by the government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Font typeface="Calibri"/>
                        <a:buChar char="-"/>
                      </a:pPr>
                      <a:r>
                        <a:rPr lang="en-US" sz="1800" kern="1200">
                          <a:solidFill>
                            <a:srgbClr val="1D254F"/>
                          </a:solidFill>
                          <a:latin typeface="+mn-lt"/>
                          <a:ea typeface="+mn-ea"/>
                          <a:cs typeface="+mn-cs"/>
                        </a:rPr>
                        <a:t>Edits made across the strategy to strengthen focus on benefits to those served by the government</a:t>
                      </a:r>
                    </a:p>
                    <a:p>
                      <a:pPr marL="285750" lvl="0" indent="-285750">
                        <a:buFont typeface="Calibri"/>
                        <a:buChar char="-"/>
                      </a:pPr>
                      <a:r>
                        <a:rPr lang="en-US">
                          <a:solidFill>
                            <a:srgbClr val="1D254F"/>
                          </a:solidFill>
                        </a:rPr>
                        <a:t>Plain language review to add clarity</a:t>
                      </a:r>
                      <a:endParaRPr lang="en-US" strike="sngStrike">
                        <a:solidFill>
                          <a:srgbClr val="1D254F"/>
                        </a:solidFill>
                      </a:endParaRPr>
                    </a:p>
                    <a:p>
                      <a:pPr marL="285750" lvl="0" indent="-285750">
                        <a:buFontTx/>
                        <a:buChar char="-"/>
                      </a:pPr>
                      <a:r>
                        <a:rPr lang="en-US">
                          <a:solidFill>
                            <a:srgbClr val="1D254F"/>
                          </a:solidFill>
                        </a:rPr>
                        <a:t>Re-orientation of vignettes to lead with outcomes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1569130706"/>
                  </a:ext>
                </a:extLst>
              </a:tr>
            </a:tbl>
          </a:graphicData>
        </a:graphic>
      </p:graphicFrame>
    </p:spTree>
    <p:extLst>
      <p:ext uri="{BB962C8B-B14F-4D97-AF65-F5344CB8AC3E}">
        <p14:creationId xmlns:p14="http://schemas.microsoft.com/office/powerpoint/2010/main" val="310849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1353" y="175840"/>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US" altLang="en-US" sz="4800">
                <a:solidFill>
                  <a:srgbClr val="1D254F"/>
                </a:solidFill>
                <a:latin typeface="Arial"/>
                <a:ea typeface="+mn-ea"/>
                <a:cs typeface="Arial"/>
              </a:rPr>
              <a:t>Summary</a:t>
            </a:r>
          </a:p>
        </p:txBody>
      </p:sp>
      <p:pic>
        <p:nvPicPr>
          <p:cNvPr id="5" name="__EngageSlideDescription__" descr="slide description : High level summary">
            <a:extLst>
              <a:ext uri="{FF2B5EF4-FFF2-40B4-BE49-F238E27FC236}">
                <a16:creationId xmlns:a16="http://schemas.microsoft.com/office/drawing/2014/main" id="{AE57CDC8-DA48-D446-0FC2-EA789005360F}"/>
              </a:ext>
            </a:extLst>
          </p:cNvPr>
          <p:cNvPicPr>
            <a:picLocks/>
          </p:cNvPicPr>
          <p:nvPr/>
        </p:nvPicPr>
        <p:blipFill>
          <a:blip r:embed="rId4"/>
          <a:stretch>
            <a:fillRect/>
          </a:stretch>
        </p:blipFill>
        <p:spPr>
          <a:xfrm>
            <a:off x="281353"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11</a:t>
            </a:fld>
            <a:endParaRPr lang="en-US">
              <a:solidFill>
                <a:srgbClr val="1D254F"/>
              </a:solidFill>
            </a:endParaRPr>
          </a:p>
        </p:txBody>
      </p:sp>
      <p:pic>
        <p:nvPicPr>
          <p:cNvPr id="2" name="Picture 2">
            <a:extLst>
              <a:ext uri="{FF2B5EF4-FFF2-40B4-BE49-F238E27FC236}">
                <a16:creationId xmlns:a16="http://schemas.microsoft.com/office/drawing/2014/main" id="{F3E6ACB9-34EF-369F-DE55-39040318CACD}"/>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a:extLst>
              <a:ext uri="{FF2B5EF4-FFF2-40B4-BE49-F238E27FC236}">
                <a16:creationId xmlns:a16="http://schemas.microsoft.com/office/drawing/2014/main" id="{688D871D-A31A-2239-0CD6-9309AA7D5214}"/>
              </a:ext>
            </a:extLst>
          </p:cNvPr>
          <p:cNvSpPr>
            <a:spLocks noGrp="1"/>
          </p:cNvSpPr>
          <p:nvPr>
            <p:ph idx="1"/>
          </p:nvPr>
        </p:nvSpPr>
        <p:spPr>
          <a:xfrm>
            <a:off x="725311" y="1628069"/>
            <a:ext cx="10515600" cy="4351338"/>
          </a:xfrm>
        </p:spPr>
        <p:txBody>
          <a:bodyPr vert="horz" lIns="91440" tIns="45720" rIns="91440" bIns="45720" rtlCol="0" anchor="t">
            <a:normAutofit/>
          </a:bodyPr>
          <a:lstStyle/>
          <a:p>
            <a:pPr indent="-287655">
              <a:spcBef>
                <a:spcPts val="1200"/>
              </a:spcBef>
              <a:spcAft>
                <a:spcPts val="1200"/>
              </a:spcAft>
            </a:pPr>
            <a:r>
              <a:rPr lang="en-US">
                <a:solidFill>
                  <a:srgbClr val="1D254F"/>
                </a:solidFill>
                <a:latin typeface="Arial"/>
                <a:cs typeface="Arial"/>
              </a:rPr>
              <a:t>Good participation across the consultations</a:t>
            </a:r>
          </a:p>
          <a:p>
            <a:pPr indent="-287655">
              <a:spcBef>
                <a:spcPts val="1200"/>
              </a:spcBef>
              <a:spcAft>
                <a:spcPts val="1200"/>
              </a:spcAft>
            </a:pPr>
            <a:r>
              <a:rPr lang="en-US">
                <a:solidFill>
                  <a:srgbClr val="1D254F"/>
                </a:solidFill>
                <a:latin typeface="Arial"/>
                <a:cs typeface="Arial"/>
              </a:rPr>
              <a:t>General positive feedback with actionable comments</a:t>
            </a:r>
            <a:endParaRPr lang="en-US"/>
          </a:p>
          <a:p>
            <a:pPr indent="-287655">
              <a:spcBef>
                <a:spcPts val="1200"/>
              </a:spcBef>
              <a:spcAft>
                <a:spcPts val="1200"/>
              </a:spcAft>
            </a:pPr>
            <a:r>
              <a:rPr lang="en-US">
                <a:solidFill>
                  <a:srgbClr val="1D254F"/>
                </a:solidFill>
                <a:latin typeface="Arial"/>
                <a:cs typeface="Arial"/>
              </a:rPr>
              <a:t>Clarification of actions and strengthened language throughout</a:t>
            </a:r>
          </a:p>
          <a:p>
            <a:pPr indent="-287655">
              <a:spcBef>
                <a:spcPts val="1200"/>
              </a:spcBef>
              <a:spcAft>
                <a:spcPts val="1200"/>
              </a:spcAft>
            </a:pPr>
            <a:r>
              <a:rPr lang="en-US">
                <a:solidFill>
                  <a:srgbClr val="1D254F"/>
                </a:solidFill>
                <a:latin typeface="Arial"/>
                <a:cs typeface="Arial"/>
              </a:rPr>
              <a:t>Support of strategy from senior engagement</a:t>
            </a:r>
            <a:endParaRPr lang="en-US">
              <a:ea typeface="+mn-lt"/>
              <a:cs typeface="+mn-lt"/>
            </a:endParaRPr>
          </a:p>
        </p:txBody>
      </p:sp>
    </p:spTree>
    <p:extLst>
      <p:ext uri="{BB962C8B-B14F-4D97-AF65-F5344CB8AC3E}">
        <p14:creationId xmlns:p14="http://schemas.microsoft.com/office/powerpoint/2010/main" val="174280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800" b="0" i="0" u="none" strike="noStrike" kern="1200" cap="none" spc="0" normalizeH="0" baseline="0" noProof="0">
                <a:ln>
                  <a:noFill/>
                </a:ln>
                <a:solidFill>
                  <a:srgbClr val="1D254F"/>
                </a:solidFill>
                <a:effectLst/>
                <a:uLnTx/>
                <a:uFillTx/>
                <a:latin typeface="Arial"/>
                <a:ea typeface="+mn-ea"/>
                <a:cs typeface="Arial"/>
              </a:rPr>
              <a:t>Next Steps </a:t>
            </a:r>
            <a:endParaRPr kumimoji="0" lang="en-CA" altLang="en-US" sz="4800" b="0" i="0" u="none" strike="noStrike" kern="1200" cap="none" spc="0" normalizeH="0" baseline="0" noProof="0">
              <a:ln>
                <a:noFill/>
              </a:ln>
              <a:solidFill>
                <a:srgbClr val="1D254F"/>
              </a:solidFill>
              <a:effectLst/>
              <a:uLnTx/>
              <a:uFillTx/>
              <a:latin typeface="Arial"/>
              <a:ea typeface="+mn-ea"/>
              <a:cs typeface="Arial"/>
            </a:endParaRPr>
          </a:p>
        </p:txBody>
      </p:sp>
      <p:pic>
        <p:nvPicPr>
          <p:cNvPr id="5" name="__EngageSlideDescription__" descr="slide description : Next Steps">
            <a:extLst>
              <a:ext uri="{FF2B5EF4-FFF2-40B4-BE49-F238E27FC236}">
                <a16:creationId xmlns:a16="http://schemas.microsoft.com/office/drawing/2014/main" id="{C42B3800-7671-2F6A-8C33-67B2264A018B}"/>
              </a:ext>
            </a:extLst>
          </p:cNvPr>
          <p:cNvPicPr>
            <a:picLocks/>
          </p:cNvPicPr>
          <p:nvPr/>
        </p:nvPicPr>
        <p:blipFill>
          <a:blip r:embed="rId4"/>
          <a:stretch>
            <a:fillRect/>
          </a:stretch>
        </p:blipFill>
        <p:spPr>
          <a:xfrm>
            <a:off x="283464" y="1004733"/>
            <a:ext cx="12700" cy="12700"/>
          </a:xfrm>
          <a:prstGeom prst="rect">
            <a:avLst/>
          </a:prstGeom>
          <a:ln/>
        </p:spPr>
      </p:pic>
      <p:sp>
        <p:nvSpPr>
          <p:cNvPr id="6" name="Content Placeholder 5">
            <a:extLst>
              <a:ext uri="{FF2B5EF4-FFF2-40B4-BE49-F238E27FC236}">
                <a16:creationId xmlns:a16="http://schemas.microsoft.com/office/drawing/2014/main" id="{7F7EEA04-B192-4CED-BCA5-798463469322}"/>
              </a:ext>
            </a:extLst>
          </p:cNvPr>
          <p:cNvSpPr>
            <a:spLocks noGrp="1"/>
          </p:cNvSpPr>
          <p:nvPr>
            <p:ph idx="1"/>
          </p:nvPr>
        </p:nvSpPr>
        <p:spPr>
          <a:xfrm>
            <a:off x="470210" y="1702962"/>
            <a:ext cx="10515600" cy="4351338"/>
          </a:xfrm>
        </p:spPr>
        <p:txBody>
          <a:bodyPr vert="horz" lIns="91440" tIns="45720" rIns="91440" bIns="45720" rtlCol="0" anchor="t">
            <a:normAutofit/>
          </a:bodyPr>
          <a:lstStyle/>
          <a:p>
            <a:pPr marL="523875" indent="-342900">
              <a:spcBef>
                <a:spcPts val="600"/>
              </a:spcBef>
              <a:spcAft>
                <a:spcPts val="600"/>
              </a:spcAft>
            </a:pPr>
            <a:r>
              <a:rPr lang="en-CA" sz="3200">
                <a:solidFill>
                  <a:srgbClr val="1D254F"/>
                </a:solidFill>
                <a:latin typeface="Arial"/>
                <a:cs typeface="Arial"/>
              </a:rPr>
              <a:t>Publication is anticipated in April 2023</a:t>
            </a:r>
          </a:p>
          <a:p>
            <a:pPr marL="523875" indent="-342900">
              <a:spcBef>
                <a:spcPts val="600"/>
              </a:spcBef>
              <a:spcAft>
                <a:spcPts val="600"/>
              </a:spcAft>
            </a:pPr>
            <a:r>
              <a:rPr lang="en-CA" sz="3200">
                <a:solidFill>
                  <a:srgbClr val="1D254F"/>
                </a:solidFill>
                <a:latin typeface="Arial"/>
                <a:cs typeface="Arial"/>
              </a:rPr>
              <a:t>Following publication, focus will shift from strategy to delivery</a:t>
            </a:r>
          </a:p>
          <a:p>
            <a:pPr marL="981075" lvl="1" indent="-342900">
              <a:spcBef>
                <a:spcPts val="600"/>
              </a:spcBef>
              <a:spcAft>
                <a:spcPts val="600"/>
              </a:spcAft>
            </a:pPr>
            <a:r>
              <a:rPr lang="en-CA" sz="2800">
                <a:solidFill>
                  <a:srgbClr val="1D254F"/>
                </a:solidFill>
                <a:latin typeface="Arial"/>
                <a:cs typeface="Arial"/>
              </a:rPr>
              <a:t>Detailed implementation plan to follow publication of the renewed strategy</a:t>
            </a:r>
          </a:p>
          <a:p>
            <a:pPr marL="981075" lvl="1" indent="-342900">
              <a:spcBef>
                <a:spcPts val="600"/>
              </a:spcBef>
              <a:spcAft>
                <a:spcPts val="600"/>
              </a:spcAft>
            </a:pPr>
            <a:r>
              <a:rPr lang="en-CA" sz="2800">
                <a:solidFill>
                  <a:srgbClr val="1D254F"/>
                </a:solidFill>
                <a:latin typeface="Arial"/>
                <a:cs typeface="Arial"/>
              </a:rPr>
              <a:t>Coordination and collaboration with federal delivery partners</a:t>
            </a:r>
          </a:p>
          <a:p>
            <a:pPr marL="981075" lvl="1" indent="-342900">
              <a:spcBef>
                <a:spcPts val="600"/>
              </a:spcBef>
              <a:spcAft>
                <a:spcPts val="600"/>
              </a:spcAft>
            </a:pPr>
            <a:r>
              <a:rPr lang="en-CA" sz="2800">
                <a:solidFill>
                  <a:srgbClr val="1D254F"/>
                </a:solidFill>
                <a:latin typeface="Arial"/>
                <a:cs typeface="Arial"/>
              </a:rPr>
              <a:t>Clear direction and communication of priorities</a:t>
            </a:r>
          </a:p>
          <a:p>
            <a:pPr marL="180975" indent="0">
              <a:spcBef>
                <a:spcPts val="600"/>
              </a:spcBef>
              <a:spcAft>
                <a:spcPts val="600"/>
              </a:spcAft>
              <a:buNone/>
            </a:pPr>
            <a:endParaRPr lang="en-CA" sz="3200">
              <a:solidFill>
                <a:srgbClr val="1D254F"/>
              </a:solidFill>
              <a:latin typeface="Arial"/>
              <a:cs typeface="Arial"/>
            </a:endParaRP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12</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21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altLang="en-US" sz="4800">
                <a:solidFill>
                  <a:srgbClr val="1D254F"/>
                </a:solidFill>
                <a:latin typeface="Arial"/>
                <a:ea typeface="+mn-ea"/>
                <a:cs typeface="Arial"/>
              </a:rPr>
              <a:t>Questions?</a:t>
            </a:r>
            <a:endParaRPr kumimoji="0" lang="en-CA" altLang="en-US" sz="4800" b="0" i="0" u="none" strike="noStrike" kern="1200" cap="none" spc="0" normalizeH="0" baseline="0" noProof="0">
              <a:ln>
                <a:noFill/>
              </a:ln>
              <a:solidFill>
                <a:srgbClr val="1D254F"/>
              </a:solidFill>
              <a:effectLst/>
              <a:uLnTx/>
              <a:uFillTx/>
              <a:latin typeface="Arial"/>
              <a:ea typeface="+mn-ea"/>
              <a:cs typeface="Arial"/>
            </a:endParaRPr>
          </a:p>
        </p:txBody>
      </p:sp>
      <p:pic>
        <p:nvPicPr>
          <p:cNvPr id="7" name="__EngageSlideDescription__" descr="slide description : Final slide with a point of contact for questions">
            <a:extLst>
              <a:ext uri="{FF2B5EF4-FFF2-40B4-BE49-F238E27FC236}">
                <a16:creationId xmlns:a16="http://schemas.microsoft.com/office/drawing/2014/main" id="{CF1B1EBD-E51A-0418-14D0-5E19F9146594}"/>
              </a:ext>
            </a:extLst>
          </p:cNvPr>
          <p:cNvPicPr>
            <a:picLocks/>
          </p:cNvPicPr>
          <p:nvPr/>
        </p:nvPicPr>
        <p:blipFill>
          <a:blip r:embed="rId4"/>
          <a:stretch>
            <a:fillRect/>
          </a:stretch>
        </p:blipFill>
        <p:spPr>
          <a:xfrm>
            <a:off x="283464" y="1004733"/>
            <a:ext cx="12700" cy="12700"/>
          </a:xfrm>
          <a:prstGeom prst="rect">
            <a:avLst/>
          </a:prstGeom>
          <a:ln/>
        </p:spPr>
      </p:pic>
      <p:sp>
        <p:nvSpPr>
          <p:cNvPr id="6" name="Content Placeholder 5">
            <a:extLst>
              <a:ext uri="{FF2B5EF4-FFF2-40B4-BE49-F238E27FC236}">
                <a16:creationId xmlns:a16="http://schemas.microsoft.com/office/drawing/2014/main" id="{7F7EEA04-B192-4CED-BCA5-798463469322}"/>
              </a:ext>
            </a:extLst>
          </p:cNvPr>
          <p:cNvSpPr>
            <a:spLocks noGrp="1"/>
          </p:cNvSpPr>
          <p:nvPr>
            <p:ph idx="1"/>
          </p:nvPr>
        </p:nvSpPr>
        <p:spPr>
          <a:xfrm>
            <a:off x="1253674" y="4557778"/>
            <a:ext cx="10440473" cy="1013565"/>
          </a:xfrm>
        </p:spPr>
        <p:txBody>
          <a:bodyPr vert="horz" lIns="91440" tIns="45720" rIns="91440" bIns="45720" rtlCol="0" anchor="t">
            <a:normAutofit/>
          </a:bodyPr>
          <a:lstStyle/>
          <a:p>
            <a:pPr marL="180975" indent="0">
              <a:spcBef>
                <a:spcPts val="600"/>
              </a:spcBef>
              <a:spcAft>
                <a:spcPts val="600"/>
              </a:spcAft>
              <a:buNone/>
            </a:pPr>
            <a:r>
              <a:rPr lang="en-US" sz="3200">
                <a:solidFill>
                  <a:srgbClr val="1D254F"/>
                </a:solidFill>
                <a:latin typeface="Arial"/>
                <a:cs typeface="Arial"/>
                <a:hlinkClick r:id="rId5"/>
              </a:rPr>
              <a:t>EnterpriseDataDonneesIntegrees@tbs-sct.gc.ca</a:t>
            </a:r>
            <a:r>
              <a:rPr lang="en-US" sz="3200">
                <a:solidFill>
                  <a:srgbClr val="1D254F"/>
                </a:solidFill>
                <a:latin typeface="Arial"/>
                <a:cs typeface="Arial"/>
              </a:rPr>
              <a:t> </a:t>
            </a:r>
            <a:endParaRPr lang="en-CA" sz="3200">
              <a:solidFill>
                <a:srgbClr val="1D254F"/>
              </a:solidFill>
              <a:latin typeface="Arial"/>
              <a:cs typeface="Arial"/>
            </a:endParaRP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13</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5628" descr="Decorative">
            <a:extLst>
              <a:ext uri="{FF2B5EF4-FFF2-40B4-BE49-F238E27FC236}">
                <a16:creationId xmlns:a16="http://schemas.microsoft.com/office/drawing/2014/main" id="{1BB2A11D-C63A-0391-AD11-D819494D6E97}"/>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90485" y="2371521"/>
            <a:ext cx="1717340" cy="1664196"/>
          </a:xfrm>
          <a:prstGeom prst="rect">
            <a:avLst/>
          </a:prstGeom>
        </p:spPr>
      </p:pic>
    </p:spTree>
    <p:extLst>
      <p:ext uri="{BB962C8B-B14F-4D97-AF65-F5344CB8AC3E}">
        <p14:creationId xmlns:p14="http://schemas.microsoft.com/office/powerpoint/2010/main" val="141731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1354" y="175840"/>
            <a:ext cx="745053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altLang="en-US" sz="4800" b="0" i="0" u="none" strike="noStrike" kern="1200" cap="none" spc="0" normalizeH="0" baseline="0" noProof="0">
                <a:ln>
                  <a:noFill/>
                </a:ln>
                <a:solidFill>
                  <a:srgbClr val="1D254F"/>
                </a:solidFill>
                <a:effectLst/>
                <a:uLnTx/>
                <a:uFillTx/>
                <a:latin typeface="Arial"/>
                <a:ea typeface="+mn-ea"/>
                <a:cs typeface="Arial"/>
              </a:rPr>
              <a:t>Purpose</a:t>
            </a:r>
          </a:p>
        </p:txBody>
      </p:sp>
      <p:pic>
        <p:nvPicPr>
          <p:cNvPr id="5" name="__EngageSlideDescription__" descr="slide description : Purpose of the What We Heard Report">
            <a:extLst>
              <a:ext uri="{FF2B5EF4-FFF2-40B4-BE49-F238E27FC236}">
                <a16:creationId xmlns:a16="http://schemas.microsoft.com/office/drawing/2014/main" id="{EFE99735-B06F-0CF1-DCFC-CB4BAC0C5740}"/>
              </a:ext>
            </a:extLst>
          </p:cNvPr>
          <p:cNvPicPr>
            <a:picLocks/>
          </p:cNvPicPr>
          <p:nvPr/>
        </p:nvPicPr>
        <p:blipFill>
          <a:blip r:embed="rId4"/>
          <a:stretch>
            <a:fillRect/>
          </a:stretch>
        </p:blipFill>
        <p:spPr>
          <a:xfrm>
            <a:off x="281354" y="1006837"/>
            <a:ext cx="12700" cy="12700"/>
          </a:xfrm>
          <a:prstGeom prst="rect">
            <a:avLst/>
          </a:prstGeom>
          <a:ln/>
        </p:spPr>
      </p:pic>
      <p:sp>
        <p:nvSpPr>
          <p:cNvPr id="6" name="Content Placeholder 5">
            <a:extLst>
              <a:ext uri="{FF2B5EF4-FFF2-40B4-BE49-F238E27FC236}">
                <a16:creationId xmlns:a16="http://schemas.microsoft.com/office/drawing/2014/main" id="{713D5099-0878-46C6-AC70-94A4846909CA}"/>
              </a:ext>
            </a:extLst>
          </p:cNvPr>
          <p:cNvSpPr>
            <a:spLocks noGrp="1"/>
          </p:cNvSpPr>
          <p:nvPr>
            <p:ph idx="1"/>
          </p:nvPr>
        </p:nvSpPr>
        <p:spPr>
          <a:xfrm>
            <a:off x="516228" y="1837834"/>
            <a:ext cx="10515600" cy="4351338"/>
          </a:xfrm>
        </p:spPr>
        <p:txBody>
          <a:bodyPr vert="horz" lIns="91440" tIns="45720" rIns="91440" bIns="45720" rtlCol="0" anchor="t">
            <a:normAutofit/>
          </a:bodyPr>
          <a:lstStyle/>
          <a:p>
            <a:pPr marL="638175" indent="-457200">
              <a:spcBef>
                <a:spcPts val="2400"/>
              </a:spcBef>
            </a:pPr>
            <a:r>
              <a:rPr lang="en-CA">
                <a:solidFill>
                  <a:srgbClr val="1D254F"/>
                </a:solidFill>
                <a:latin typeface="Arial"/>
                <a:cs typeface="Arial"/>
              </a:rPr>
              <a:t>To summarize feedback received on the data strategy renewal between October 2022 – January 2023</a:t>
            </a:r>
            <a:r>
              <a:rPr lang="en-CA">
                <a:solidFill>
                  <a:srgbClr val="FF0000"/>
                </a:solidFill>
                <a:latin typeface="Arial"/>
                <a:cs typeface="Arial"/>
              </a:rPr>
              <a:t> </a:t>
            </a:r>
            <a:r>
              <a:rPr lang="en-CA">
                <a:solidFill>
                  <a:srgbClr val="1D254F"/>
                </a:solidFill>
                <a:latin typeface="Arial"/>
                <a:cs typeface="Arial"/>
              </a:rPr>
              <a:t>and provide an overview of how the feedback has been addressed. Feedback was received from:</a:t>
            </a:r>
            <a:endParaRPr lang="en-US">
              <a:solidFill>
                <a:srgbClr val="1D254F"/>
              </a:solidFill>
              <a:latin typeface="Arial"/>
              <a:cs typeface="Arial"/>
            </a:endParaRPr>
          </a:p>
          <a:p>
            <a:pPr marL="981075" lvl="1" indent="-342900">
              <a:spcBef>
                <a:spcPts val="2400"/>
              </a:spcBef>
              <a:buFont typeface="Arial"/>
              <a:buChar char="•"/>
            </a:pPr>
            <a:r>
              <a:rPr lang="en-CA">
                <a:solidFill>
                  <a:srgbClr val="1D254F"/>
                </a:solidFill>
                <a:latin typeface="Arial"/>
                <a:cs typeface="Arial"/>
              </a:rPr>
              <a:t>October event</a:t>
            </a:r>
          </a:p>
          <a:p>
            <a:pPr marL="981075" lvl="1" indent="-342900">
              <a:spcBef>
                <a:spcPts val="2400"/>
              </a:spcBef>
              <a:buFont typeface="Arial"/>
              <a:buChar char="•"/>
            </a:pPr>
            <a:r>
              <a:rPr lang="en-CA">
                <a:solidFill>
                  <a:srgbClr val="1D254F"/>
                </a:solidFill>
                <a:latin typeface="Arial"/>
                <a:cs typeface="Arial"/>
              </a:rPr>
              <a:t>Senior level committees and other working groups</a:t>
            </a:r>
          </a:p>
        </p:txBody>
      </p:sp>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2</a:t>
            </a:fld>
            <a:endParaRPr lang="en-US">
              <a:solidFill>
                <a:srgbClr val="1D254F"/>
              </a:solidFill>
            </a:endParaRPr>
          </a:p>
        </p:txBody>
      </p:sp>
      <p:pic>
        <p:nvPicPr>
          <p:cNvPr id="2" name="Picture 2">
            <a:extLst>
              <a:ext uri="{FF2B5EF4-FFF2-40B4-BE49-F238E27FC236}">
                <a16:creationId xmlns:a16="http://schemas.microsoft.com/office/drawing/2014/main" id="{7BA20D26-06B8-60E5-B6C0-F359B7D88C10}"/>
              </a:ext>
              <a:ext uri="{C183D7F6-B498-43B3-948B-1728B52AA6E4}">
                <adec:decorative xmlns:adec="http://schemas.microsoft.com/office/drawing/2017/decorative" val="1"/>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80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1354" y="175840"/>
            <a:ext cx="745053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altLang="en-US" sz="4800">
                <a:solidFill>
                  <a:srgbClr val="1D254F"/>
                </a:solidFill>
                <a:latin typeface="Arial"/>
                <a:ea typeface="+mn-ea"/>
                <a:cs typeface="Arial"/>
              </a:rPr>
              <a:t>Overview of missions</a:t>
            </a:r>
            <a:endParaRPr lang="en-CA" altLang="en-US" sz="4800" b="0" i="0" u="none" strike="noStrike" kern="1200" cap="none" spc="0" normalizeH="0" baseline="0" noProof="0">
              <a:ln>
                <a:noFill/>
              </a:ln>
              <a:solidFill>
                <a:srgbClr val="1D254F"/>
              </a:solidFill>
              <a:effectLst/>
              <a:uLnTx/>
              <a:uFillTx/>
              <a:latin typeface="Arial"/>
              <a:ea typeface="+mn-ea"/>
              <a:cs typeface="Arial"/>
            </a:endParaRPr>
          </a:p>
        </p:txBody>
      </p:sp>
      <p:pic>
        <p:nvPicPr>
          <p:cNvPr id="9" name="__EngageSlideDescription__" descr="slide description : Overview of missions">
            <a:extLst>
              <a:ext uri="{FF2B5EF4-FFF2-40B4-BE49-F238E27FC236}">
                <a16:creationId xmlns:a16="http://schemas.microsoft.com/office/drawing/2014/main" id="{3D6E8387-4A1A-3DC0-9B1E-E641007F60C2}"/>
              </a:ext>
            </a:extLst>
          </p:cNvPr>
          <p:cNvPicPr>
            <a:picLocks/>
          </p:cNvPicPr>
          <p:nvPr/>
        </p:nvPicPr>
        <p:blipFill>
          <a:blip r:embed="rId4"/>
          <a:stretch>
            <a:fillRect/>
          </a:stretch>
        </p:blipFill>
        <p:spPr>
          <a:xfrm>
            <a:off x="281354"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3</a:t>
            </a:fld>
            <a:endParaRPr lang="en-US">
              <a:solidFill>
                <a:srgbClr val="1D254F"/>
              </a:solidFill>
            </a:endParaRPr>
          </a:p>
        </p:txBody>
      </p:sp>
      <p:sp>
        <p:nvSpPr>
          <p:cNvPr id="16" name="TextBox 15">
            <a:extLst>
              <a:ext uri="{FF2B5EF4-FFF2-40B4-BE49-F238E27FC236}">
                <a16:creationId xmlns:a16="http://schemas.microsoft.com/office/drawing/2014/main" id="{6CBCAF74-B2EA-E71D-F60A-681B1AF11766}"/>
              </a:ext>
            </a:extLst>
          </p:cNvPr>
          <p:cNvSpPr txBox="1"/>
          <p:nvPr/>
        </p:nvSpPr>
        <p:spPr>
          <a:xfrm>
            <a:off x="247402" y="1741716"/>
            <a:ext cx="4215738"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solidFill>
                  <a:srgbClr val="1D254F"/>
                </a:solidFill>
                <a:latin typeface="Arial"/>
                <a:cs typeface="Calibri"/>
              </a:rPr>
              <a:t>The data strategy is oriented around missions, supported by actions</a:t>
            </a:r>
          </a:p>
          <a:p>
            <a:pPr marL="285750" indent="-285750">
              <a:buFont typeface="Arial"/>
              <a:buChar char="•"/>
            </a:pPr>
            <a:endParaRPr lang="en-US" sz="2000">
              <a:solidFill>
                <a:srgbClr val="1D254F"/>
              </a:solidFill>
              <a:latin typeface="Arial"/>
              <a:cs typeface="Calibri"/>
            </a:endParaRPr>
          </a:p>
          <a:p>
            <a:pPr marL="285750" indent="-285750">
              <a:buFont typeface="Arial"/>
              <a:buChar char="•"/>
            </a:pPr>
            <a:r>
              <a:rPr lang="en-US" sz="2000">
                <a:solidFill>
                  <a:srgbClr val="1D254F"/>
                </a:solidFill>
                <a:latin typeface="Arial"/>
                <a:cs typeface="Calibri"/>
              </a:rPr>
              <a:t>Missions are statements of how we will implement "Data as an Asset"</a:t>
            </a:r>
            <a:endParaRPr lang="en-US">
              <a:solidFill>
                <a:srgbClr val="1D254F"/>
              </a:solidFill>
            </a:endParaRPr>
          </a:p>
          <a:p>
            <a:pPr marL="285750" indent="-285750">
              <a:buFont typeface="Arial"/>
              <a:buChar char="•"/>
            </a:pPr>
            <a:endParaRPr lang="en-US" sz="2000">
              <a:solidFill>
                <a:srgbClr val="1D254F"/>
              </a:solidFill>
              <a:latin typeface="Arial"/>
              <a:cs typeface="Calibri"/>
            </a:endParaRPr>
          </a:p>
          <a:p>
            <a:pPr marL="285750" indent="-285750">
              <a:buFont typeface="Arial"/>
              <a:buChar char="•"/>
            </a:pPr>
            <a:r>
              <a:rPr lang="en-US" sz="2000">
                <a:solidFill>
                  <a:srgbClr val="1D254F"/>
                </a:solidFill>
                <a:latin typeface="Arial"/>
                <a:cs typeface="Calibri"/>
              </a:rPr>
              <a:t>Each mission has been framed as to how it impacts people the government serves</a:t>
            </a:r>
          </a:p>
        </p:txBody>
      </p:sp>
      <p:pic>
        <p:nvPicPr>
          <p:cNvPr id="15" name="Picture 15" descr="A table consisting of four vertical rectangular columns outlines four mission areas with supporting areas of action that are reflective of our goal to build the foundations for data-driven results and outcomes.​&#10;&#10;The first column titled Data by design, is described as Data needs are proactively considered when designing initiatives. There are three bullets below the mission statement which capture the areas of action:​&#10;&#10;Clarify data leadership responsibilities within and across the GC.​&#10;&#10;Embed planning for data activities in policy, program, and service development, delivery, monitoring and evaluation.​&#10;&#10;Provide clear expectations from central agencies related to appropriate resource allocation for data needs and operations in program, policy, and service development.​&#10;&#10;The second column titled Data for decision making, is described as Data is stewarded for effective integration into analysis to inform insights. There are three bullets below which capture the areas of action:​&#10;&#10;Establish a federal data stewardship model for enterprise data and standards.​&#10;&#10;Set expectations and implement common practices.​&#10;&#10;Transform data into insights.​&#10;&#10;The third column titled Enabling data driven services, is described as Data flows securely where it is needed to improve user experience while maintaining trust. There are four bullets below which capture the areas of action:​&#10;&#10;Drive service design, iterative service improvements, improved user experience and better outcomes through effective data flows.​&#10;&#10;Prioritize open and responsible data flow to improve service to Canadians.​&#10;&#10;Set clear expectations for responsible, transparent and ethical data stewardship to maintain trust.​&#10;&#10;Advance a whole-of-government approach to the management and sharing of Indigenous data.​&#10;&#10;​&#10;The fourth column titled Empowering the public service, is described as Teams are equipped and supported to effectively integrate the talent and tools they need. There are three bullets below which capture the areas of action:​&#10;&#10;Promote and improve data careers in the public service.​&#10;&#10;Provide opportunities to improve data skills of all public servants.​&#10;&#10;Ensure public servants are equipped with the appropriate tools to support their work.​">
            <a:extLst>
              <a:ext uri="{FF2B5EF4-FFF2-40B4-BE49-F238E27FC236}">
                <a16:creationId xmlns:a16="http://schemas.microsoft.com/office/drawing/2014/main" id="{3F34930B-762F-1385-B990-B6865F64AF8A}"/>
              </a:ext>
            </a:extLst>
          </p:cNvPr>
          <p:cNvPicPr>
            <a:picLocks noChangeAspect="1"/>
          </p:cNvPicPr>
          <p:nvPr/>
        </p:nvPicPr>
        <p:blipFill>
          <a:blip r:embed="rId5"/>
          <a:stretch>
            <a:fillRect/>
          </a:stretch>
        </p:blipFill>
        <p:spPr>
          <a:xfrm>
            <a:off x="4575957" y="1576531"/>
            <a:ext cx="7404265" cy="4605484"/>
          </a:xfrm>
          <a:prstGeom prst="rect">
            <a:avLst/>
          </a:prstGeom>
        </p:spPr>
      </p:pic>
      <p:pic>
        <p:nvPicPr>
          <p:cNvPr id="2" name="Picture 2">
            <a:extLst>
              <a:ext uri="{FF2B5EF4-FFF2-40B4-BE49-F238E27FC236}">
                <a16:creationId xmlns:a16="http://schemas.microsoft.com/office/drawing/2014/main" id="{7BA20D26-06B8-60E5-B6C0-F359B7D88C10}"/>
              </a:ext>
              <a:ext uri="{C183D7F6-B498-43B3-948B-1728B52AA6E4}">
                <adec:decorative xmlns:adec="http://schemas.microsoft.com/office/drawing/2017/decorative" val="1"/>
              </a:ext>
            </a:extLst>
          </p:cNvPr>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35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altLang="en-US" sz="4800" b="0" i="0" u="none" strike="noStrike" kern="1200" cap="none" spc="0" normalizeH="0" baseline="0" noProof="0">
                <a:ln>
                  <a:noFill/>
                </a:ln>
                <a:solidFill>
                  <a:srgbClr val="1D254F"/>
                </a:solidFill>
                <a:effectLst/>
                <a:uLnTx/>
                <a:uFillTx/>
                <a:latin typeface="Arial"/>
                <a:ea typeface="+mn-ea"/>
                <a:cs typeface="Arial"/>
              </a:rPr>
              <a:t>October </a:t>
            </a:r>
            <a:r>
              <a:rPr lang="en-CA" altLang="en-US" sz="4800">
                <a:solidFill>
                  <a:srgbClr val="1D254F"/>
                </a:solidFill>
                <a:latin typeface="Arial"/>
                <a:ea typeface="+mn-ea"/>
                <a:cs typeface="Arial"/>
              </a:rPr>
              <a:t>event</a:t>
            </a:r>
            <a:endParaRPr kumimoji="0" lang="en-CA" altLang="en-US" sz="4800" b="0" i="0" u="none" strike="noStrike" kern="1200" cap="none" spc="0" normalizeH="0" baseline="0" noProof="0">
              <a:ln>
                <a:noFill/>
              </a:ln>
              <a:solidFill>
                <a:srgbClr val="1D254F"/>
              </a:solidFill>
              <a:effectLst/>
              <a:uLnTx/>
              <a:uFillTx/>
              <a:latin typeface="Arial"/>
              <a:ea typeface="+mn-ea"/>
              <a:cs typeface="Arial"/>
            </a:endParaRPr>
          </a:p>
        </p:txBody>
      </p:sp>
      <p:pic>
        <p:nvPicPr>
          <p:cNvPr id="6" name="__EngageSlideDescription__" descr="slide description : Summary of the October 2022 engagement event">
            <a:extLst>
              <a:ext uri="{FF2B5EF4-FFF2-40B4-BE49-F238E27FC236}">
                <a16:creationId xmlns:a16="http://schemas.microsoft.com/office/drawing/2014/main" id="{3080A4A7-4375-A64D-F7D1-8B13CD5309CC}"/>
              </a:ext>
            </a:extLst>
          </p:cNvPr>
          <p:cNvPicPr>
            <a:picLocks/>
          </p:cNvPicPr>
          <p:nvPr/>
        </p:nvPicPr>
        <p:blipFill>
          <a:blip r:embed="rId4"/>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4</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a:extLst>
              <a:ext uri="{FF2B5EF4-FFF2-40B4-BE49-F238E27FC236}">
                <a16:creationId xmlns:a16="http://schemas.microsoft.com/office/drawing/2014/main" id="{E70E8EEF-2826-8520-5AB3-4E151DF428EA}"/>
              </a:ext>
            </a:extLst>
          </p:cNvPr>
          <p:cNvSpPr>
            <a:spLocks noGrp="1"/>
          </p:cNvSpPr>
          <p:nvPr/>
        </p:nvSpPr>
        <p:spPr>
          <a:xfrm>
            <a:off x="498746" y="1531480"/>
            <a:ext cx="10694914" cy="482487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CA" sz="3000">
                <a:solidFill>
                  <a:srgbClr val="3F3951"/>
                </a:solidFill>
                <a:latin typeface="Arial"/>
                <a:cs typeface="Arial"/>
              </a:rPr>
              <a:t>Organized by CSPS, the event highlighted priorities and actions to be included in the renewed strategy</a:t>
            </a:r>
            <a:endParaRPr lang="en-CA" sz="3000" b="0" i="0" u="none" strike="noStrike">
              <a:solidFill>
                <a:srgbClr val="3F3951"/>
              </a:solidFill>
              <a:effectLst/>
              <a:latin typeface="Arial" panose="020B0604020202020204" pitchFamily="34" charset="0"/>
            </a:endParaRPr>
          </a:p>
          <a:p>
            <a:pPr algn="l" rtl="0" fontAlgn="base">
              <a:buFont typeface="Arial" panose="020B0604020202020204" pitchFamily="34" charset="0"/>
              <a:buChar char="•"/>
            </a:pPr>
            <a:r>
              <a:rPr lang="en-CA" sz="3000">
                <a:solidFill>
                  <a:srgbClr val="3F3951"/>
                </a:solidFill>
                <a:latin typeface="Arial"/>
                <a:cs typeface="Arial"/>
              </a:rPr>
              <a:t>1,100</a:t>
            </a:r>
            <a:r>
              <a:rPr lang="en-CA" sz="3000" b="0" i="0" u="none" strike="noStrike">
                <a:solidFill>
                  <a:srgbClr val="3F3951"/>
                </a:solidFill>
                <a:effectLst/>
                <a:latin typeface="Arial"/>
                <a:cs typeface="Arial"/>
              </a:rPr>
              <a:t>+ attendees</a:t>
            </a:r>
          </a:p>
          <a:p>
            <a:pPr fontAlgn="base"/>
            <a:r>
              <a:rPr lang="en-CA" sz="3000">
                <a:solidFill>
                  <a:srgbClr val="3F3951"/>
                </a:solidFill>
                <a:latin typeface="Arial"/>
                <a:cs typeface="Arial"/>
              </a:rPr>
              <a:t>30</a:t>
            </a:r>
            <a:r>
              <a:rPr lang="en-CA" sz="3000" b="0" i="0" u="none" strike="noStrike">
                <a:solidFill>
                  <a:srgbClr val="3F3951"/>
                </a:solidFill>
                <a:effectLst/>
                <a:latin typeface="Arial"/>
                <a:cs typeface="Arial"/>
              </a:rPr>
              <a:t>+ </a:t>
            </a:r>
            <a:r>
              <a:rPr lang="en-CA" sz="3000">
                <a:solidFill>
                  <a:srgbClr val="3F3951"/>
                </a:solidFill>
                <a:latin typeface="Arial"/>
                <a:cs typeface="Arial"/>
              </a:rPr>
              <a:t>federal departments</a:t>
            </a:r>
            <a:r>
              <a:rPr lang="en-CA" sz="3000" b="0" i="0" u="none" strike="noStrike">
                <a:solidFill>
                  <a:srgbClr val="3F3951"/>
                </a:solidFill>
                <a:effectLst/>
                <a:latin typeface="Arial"/>
                <a:cs typeface="Arial"/>
              </a:rPr>
              <a:t> provided </a:t>
            </a:r>
            <a:r>
              <a:rPr lang="en-CA" sz="3000">
                <a:solidFill>
                  <a:srgbClr val="3F3951"/>
                </a:solidFill>
                <a:latin typeface="Arial"/>
                <a:cs typeface="Arial"/>
              </a:rPr>
              <a:t>asynchronous feedback</a:t>
            </a:r>
            <a:r>
              <a:rPr lang="en-CA" sz="3000" b="0" i="0" u="none" strike="noStrike">
                <a:solidFill>
                  <a:srgbClr val="3F3951"/>
                </a:solidFill>
                <a:effectLst/>
                <a:latin typeface="Arial"/>
                <a:cs typeface="Arial"/>
              </a:rPr>
              <a:t> </a:t>
            </a:r>
            <a:r>
              <a:rPr lang="en-CA" sz="3000">
                <a:solidFill>
                  <a:srgbClr val="3F3951"/>
                </a:solidFill>
                <a:latin typeface="Arial"/>
                <a:cs typeface="Arial"/>
              </a:rPr>
              <a:t>on the missions through</a:t>
            </a:r>
            <a:r>
              <a:rPr lang="en-CA" sz="3000" b="0" i="0" u="none" strike="noStrike">
                <a:solidFill>
                  <a:srgbClr val="3F3951"/>
                </a:solidFill>
                <a:effectLst/>
                <a:latin typeface="Arial"/>
                <a:cs typeface="Arial"/>
              </a:rPr>
              <a:t> Departmental Data Leads</a:t>
            </a:r>
          </a:p>
          <a:p>
            <a:pPr algn="l" rtl="0" fontAlgn="base">
              <a:buFont typeface="Arial" panose="020B0604020202020204" pitchFamily="34" charset="0"/>
              <a:buChar char="•"/>
            </a:pPr>
            <a:r>
              <a:rPr lang="en-US" sz="3000">
                <a:solidFill>
                  <a:srgbClr val="3F3951"/>
                </a:solidFill>
                <a:latin typeface="Arial"/>
                <a:cs typeface="Arial"/>
              </a:rPr>
              <a:t>Analysis of input:</a:t>
            </a:r>
          </a:p>
          <a:p>
            <a:pPr lvl="1" fontAlgn="base"/>
            <a:r>
              <a:rPr lang="en-US" sz="2200" b="0" i="0">
                <a:solidFill>
                  <a:srgbClr val="1D254F"/>
                </a:solidFill>
                <a:effectLst/>
                <a:latin typeface="Arial"/>
                <a:cs typeface="Arial"/>
              </a:rPr>
              <a:t>Individual comments from departments were organized by mission and response type</a:t>
            </a:r>
            <a:endParaRPr lang="en-US" sz="2200" b="0" i="0">
              <a:solidFill>
                <a:srgbClr val="1D254F"/>
              </a:solidFill>
              <a:latin typeface="Arial"/>
              <a:cs typeface="Arial"/>
            </a:endParaRPr>
          </a:p>
        </p:txBody>
      </p:sp>
    </p:spTree>
    <p:extLst>
      <p:ext uri="{BB962C8B-B14F-4D97-AF65-F5344CB8AC3E}">
        <p14:creationId xmlns:p14="http://schemas.microsoft.com/office/powerpoint/2010/main" val="91558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5">
            <a:extLst>
              <a:ext uri="{FF2B5EF4-FFF2-40B4-BE49-F238E27FC236}">
                <a16:creationId xmlns:a16="http://schemas.microsoft.com/office/drawing/2014/main" id="{2BFD1308-B8DB-49D5-8854-B8E445619141}"/>
              </a:ext>
            </a:extLst>
          </p:cNvPr>
          <p:cNvSpPr>
            <a:spLocks noGrp="1" noChangeArrowheads="1"/>
          </p:cNvSpPr>
          <p:nvPr>
            <p:ph type="title"/>
          </p:nvPr>
        </p:nvSpPr>
        <p:spPr bwMode="auto">
          <a:xfrm>
            <a:off x="283464" y="233113"/>
            <a:ext cx="10515600" cy="590931"/>
          </a:xfrm>
          <a:noFill/>
          <a:ln>
            <a:noFill/>
          </a:ln>
        </p:spPr>
        <p:txBody>
          <a:bodyPr wrap="square"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CA" sz="3600">
                <a:solidFill>
                  <a:srgbClr val="1D254F"/>
                </a:solidFill>
                <a:latin typeface="Arial"/>
                <a:ea typeface="+mn-ea"/>
                <a:cs typeface="Arial"/>
              </a:rPr>
              <a:t>Senior level committees and other working groups </a:t>
            </a:r>
            <a:endParaRPr lang="en-US" sz="3600">
              <a:ea typeface="+mn-ea"/>
              <a:cs typeface="Calibri"/>
            </a:endParaRPr>
          </a:p>
        </p:txBody>
      </p:sp>
      <p:pic>
        <p:nvPicPr>
          <p:cNvPr id="4" name="__EngageSlideDescription__" descr="slide description : List of senior level committees and other groups that were consulted for feedback on the data strategy">
            <a:extLst>
              <a:ext uri="{FF2B5EF4-FFF2-40B4-BE49-F238E27FC236}">
                <a16:creationId xmlns:a16="http://schemas.microsoft.com/office/drawing/2014/main" id="{56986439-5DBA-0FE4-AC34-F86296F917AB}"/>
              </a:ext>
            </a:extLst>
          </p:cNvPr>
          <p:cNvPicPr>
            <a:picLocks/>
          </p:cNvPicPr>
          <p:nvPr/>
        </p:nvPicPr>
        <p:blipFill>
          <a:blip r:embed="rId4"/>
          <a:stretch>
            <a:fillRect/>
          </a:stretch>
        </p:blipFill>
        <p:spPr>
          <a:xfrm>
            <a:off x="283464" y="824044"/>
            <a:ext cx="12700" cy="12700"/>
          </a:xfrm>
          <a:prstGeom prst="rect">
            <a:avLst/>
          </a:prstGeom>
          <a:ln/>
        </p:spPr>
      </p:pic>
      <p:sp>
        <p:nvSpPr>
          <p:cNvPr id="6" name="Content Placeholder 5">
            <a:extLst>
              <a:ext uri="{FF2B5EF4-FFF2-40B4-BE49-F238E27FC236}">
                <a16:creationId xmlns:a16="http://schemas.microsoft.com/office/drawing/2014/main" id="{C14526E8-3752-4700-A97C-A3554217976C}"/>
              </a:ext>
            </a:extLst>
          </p:cNvPr>
          <p:cNvSpPr>
            <a:spLocks noGrp="1"/>
          </p:cNvSpPr>
          <p:nvPr>
            <p:ph idx="1"/>
          </p:nvPr>
        </p:nvSpPr>
        <p:spPr>
          <a:xfrm>
            <a:off x="672217" y="1345109"/>
            <a:ext cx="11070157" cy="5007556"/>
          </a:xfrm>
        </p:spPr>
        <p:txBody>
          <a:bodyPr vert="horz" lIns="91440" tIns="45720" rIns="91440" bIns="45720" rtlCol="0" anchor="t">
            <a:noAutofit/>
          </a:bodyPr>
          <a:lstStyle/>
          <a:p>
            <a:pPr marL="0" indent="0">
              <a:spcBef>
                <a:spcPts val="1200"/>
              </a:spcBef>
              <a:spcAft>
                <a:spcPts val="1200"/>
              </a:spcAft>
              <a:buNone/>
            </a:pPr>
            <a:r>
              <a:rPr lang="en-US" sz="2400">
                <a:solidFill>
                  <a:srgbClr val="1D254F"/>
                </a:solidFill>
                <a:latin typeface="Arial"/>
                <a:cs typeface="Arial"/>
              </a:rPr>
              <a:t>Groups consulted to raise awareness and gain feedback include:</a:t>
            </a:r>
          </a:p>
          <a:p>
            <a:pPr lvl="1">
              <a:spcBef>
                <a:spcPts val="1200"/>
              </a:spcBef>
              <a:spcAft>
                <a:spcPts val="1200"/>
              </a:spcAft>
            </a:pPr>
            <a:r>
              <a:rPr lang="en-US" sz="2000">
                <a:solidFill>
                  <a:srgbClr val="1D254F"/>
                </a:solidFill>
                <a:latin typeface="Arial"/>
                <a:cs typeface="Arial"/>
              </a:rPr>
              <a:t>Public Service Management Advisory Committee (PSMAC)</a:t>
            </a:r>
            <a:endParaRPr lang="en-US" sz="2000">
              <a:ea typeface="+mn-lt"/>
              <a:cs typeface="+mn-lt"/>
            </a:endParaRPr>
          </a:p>
          <a:p>
            <a:pPr lvl="1">
              <a:spcBef>
                <a:spcPts val="1200"/>
              </a:spcBef>
              <a:spcAft>
                <a:spcPts val="1200"/>
              </a:spcAft>
            </a:pPr>
            <a:r>
              <a:rPr lang="en-US" sz="2000">
                <a:solidFill>
                  <a:srgbClr val="1D254F"/>
                </a:solidFill>
                <a:latin typeface="Arial"/>
                <a:cs typeface="Arial"/>
              </a:rPr>
              <a:t>DM Committee on Enterprise Priorities and Planning (CEPP)</a:t>
            </a:r>
            <a:endParaRPr lang="en-US" sz="2000">
              <a:cs typeface="Calibri"/>
            </a:endParaRPr>
          </a:p>
          <a:p>
            <a:pPr lvl="1">
              <a:spcBef>
                <a:spcPts val="1200"/>
              </a:spcBef>
              <a:spcAft>
                <a:spcPts val="1200"/>
              </a:spcAft>
            </a:pPr>
            <a:r>
              <a:rPr lang="en-US" sz="2000">
                <a:solidFill>
                  <a:srgbClr val="1D254F"/>
                </a:solidFill>
                <a:latin typeface="Arial"/>
                <a:cs typeface="Arial"/>
              </a:rPr>
              <a:t>ADM Committee on Data and Information (CDI)</a:t>
            </a:r>
          </a:p>
          <a:p>
            <a:pPr lvl="1">
              <a:spcBef>
                <a:spcPts val="1200"/>
              </a:spcBef>
              <a:spcAft>
                <a:spcPts val="1200"/>
              </a:spcAft>
            </a:pPr>
            <a:r>
              <a:rPr lang="en-US" sz="2000">
                <a:solidFill>
                  <a:srgbClr val="1D254F"/>
                </a:solidFill>
                <a:latin typeface="Arial"/>
                <a:cs typeface="Arial"/>
              </a:rPr>
              <a:t>ADM Service and Enterprise Priorities (SEP)</a:t>
            </a:r>
          </a:p>
          <a:p>
            <a:pPr lvl="1">
              <a:spcBef>
                <a:spcPts val="1200"/>
              </a:spcBef>
              <a:spcAft>
                <a:spcPts val="1200"/>
              </a:spcAft>
            </a:pPr>
            <a:r>
              <a:rPr lang="en-US" sz="2000">
                <a:solidFill>
                  <a:srgbClr val="1D254F"/>
                </a:solidFill>
                <a:latin typeface="Arial"/>
                <a:cs typeface="Arial"/>
              </a:rPr>
              <a:t>Chief Data Officers Council</a:t>
            </a:r>
          </a:p>
          <a:p>
            <a:pPr lvl="1">
              <a:spcBef>
                <a:spcPts val="1200"/>
              </a:spcBef>
              <a:spcAft>
                <a:spcPts val="1200"/>
              </a:spcAft>
            </a:pPr>
            <a:r>
              <a:rPr lang="en-US" sz="2000">
                <a:solidFill>
                  <a:srgbClr val="1D254F"/>
                </a:solidFill>
                <a:latin typeface="Arial"/>
                <a:cs typeface="Arial"/>
              </a:rPr>
              <a:t>Departmental Data Leads</a:t>
            </a:r>
            <a:endParaRPr lang="en-US" sz="2000">
              <a:solidFill>
                <a:srgbClr val="000000"/>
              </a:solidFill>
              <a:latin typeface="Calibri" panose="020F0502020204030204"/>
              <a:cs typeface="Calibri" panose="020F0502020204030204"/>
            </a:endParaRPr>
          </a:p>
          <a:p>
            <a:pPr lvl="1">
              <a:spcBef>
                <a:spcPts val="1200"/>
              </a:spcBef>
              <a:spcAft>
                <a:spcPts val="1200"/>
              </a:spcAft>
            </a:pPr>
            <a:r>
              <a:rPr lang="en-US" sz="2000">
                <a:solidFill>
                  <a:srgbClr val="1D254F"/>
                </a:solidFill>
                <a:latin typeface="Arial"/>
                <a:cs typeface="Arial"/>
              </a:rPr>
              <a:t>Office of the Privacy Commissioner (OPC)</a:t>
            </a:r>
            <a:endParaRPr lang="en-US" sz="2000">
              <a:cs typeface="Calibri" panose="020F0502020204030204"/>
            </a:endParaRPr>
          </a:p>
        </p:txBody>
      </p:sp>
      <p:sp>
        <p:nvSpPr>
          <p:cNvPr id="5" name="Slide Number Placeholder 1">
            <a:extLst>
              <a:ext uri="{FF2B5EF4-FFF2-40B4-BE49-F238E27FC236}">
                <a16:creationId xmlns:a16="http://schemas.microsoft.com/office/drawing/2014/main" id="{41B696CB-598D-4FE5-B801-7ABCDE7D0EDE}"/>
              </a:ext>
            </a:extLst>
          </p:cNvPr>
          <p:cNvSpPr>
            <a:spLocks noGrp="1"/>
          </p:cNvSpPr>
          <p:nvPr>
            <p:ph type="sldNum" sz="quarter" idx="12"/>
          </p:nvPr>
        </p:nvSpPr>
        <p:spPr>
          <a:xfrm>
            <a:off x="8610600" y="6356350"/>
            <a:ext cx="2743200" cy="365125"/>
          </a:xfrm>
        </p:spPr>
        <p:txBody>
          <a:bodyPr/>
          <a:lstStyle/>
          <a:p>
            <a:fld id="{32D4B517-E49B-41B6-9DBC-23634E0F1CDC}" type="slidenum">
              <a:rPr lang="en-CA" dirty="0" smtClean="0">
                <a:solidFill>
                  <a:srgbClr val="1D254F"/>
                </a:solidFill>
              </a:rPr>
              <a:pPr/>
              <a:t>5</a:t>
            </a:fld>
            <a:endParaRPr lang="en-CA">
              <a:solidFill>
                <a:srgbClr val="1D254F"/>
              </a:solidFill>
            </a:endParaRPr>
          </a:p>
        </p:txBody>
      </p:sp>
      <p:pic>
        <p:nvPicPr>
          <p:cNvPr id="2" name="Picture 2">
            <a:extLst>
              <a:ext uri="{FF2B5EF4-FFF2-40B4-BE49-F238E27FC236}">
                <a16:creationId xmlns:a16="http://schemas.microsoft.com/office/drawing/2014/main" id="{8489749E-0821-EE6C-ED3D-26F5294F7935}"/>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43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1353" y="175840"/>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US" altLang="en-US" sz="4800">
                <a:solidFill>
                  <a:srgbClr val="1D254F"/>
                </a:solidFill>
                <a:latin typeface="Arial"/>
                <a:ea typeface="+mn-ea"/>
                <a:cs typeface="Arial"/>
              </a:rPr>
              <a:t>Feedback</a:t>
            </a:r>
            <a:endParaRPr lang="en-US">
              <a:ea typeface="+mn-ea"/>
            </a:endParaRPr>
          </a:p>
        </p:txBody>
      </p:sp>
      <p:pic>
        <p:nvPicPr>
          <p:cNvPr id="6" name="__EngageSlideDescription__" descr="slide description : List of top themes identified in feedback received">
            <a:extLst>
              <a:ext uri="{FF2B5EF4-FFF2-40B4-BE49-F238E27FC236}">
                <a16:creationId xmlns:a16="http://schemas.microsoft.com/office/drawing/2014/main" id="{CB1F7C08-EE5E-02DF-7693-9295331E9F81}"/>
              </a:ext>
            </a:extLst>
          </p:cNvPr>
          <p:cNvPicPr>
            <a:picLocks/>
          </p:cNvPicPr>
          <p:nvPr/>
        </p:nvPicPr>
        <p:blipFill>
          <a:blip r:embed="rId4"/>
          <a:stretch>
            <a:fillRect/>
          </a:stretch>
        </p:blipFill>
        <p:spPr>
          <a:xfrm>
            <a:off x="281353" y="1006837"/>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6</a:t>
            </a:fld>
            <a:endParaRPr lang="en-US">
              <a:solidFill>
                <a:srgbClr val="1D254F"/>
              </a:solidFill>
            </a:endParaRPr>
          </a:p>
        </p:txBody>
      </p:sp>
      <p:pic>
        <p:nvPicPr>
          <p:cNvPr id="2" name="Picture 2">
            <a:extLst>
              <a:ext uri="{FF2B5EF4-FFF2-40B4-BE49-F238E27FC236}">
                <a16:creationId xmlns:a16="http://schemas.microsoft.com/office/drawing/2014/main" id="{F3E6ACB9-34EF-369F-DE55-39040318CACD}"/>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a:extLst>
              <a:ext uri="{FF2B5EF4-FFF2-40B4-BE49-F238E27FC236}">
                <a16:creationId xmlns:a16="http://schemas.microsoft.com/office/drawing/2014/main" id="{688D871D-A31A-2239-0CD6-9309AA7D5214}"/>
              </a:ext>
            </a:extLst>
          </p:cNvPr>
          <p:cNvSpPr>
            <a:spLocks noGrp="1"/>
          </p:cNvSpPr>
          <p:nvPr>
            <p:ph idx="1"/>
          </p:nvPr>
        </p:nvSpPr>
        <p:spPr>
          <a:xfrm>
            <a:off x="725311" y="1628069"/>
            <a:ext cx="10515600" cy="4781184"/>
          </a:xfrm>
        </p:spPr>
        <p:txBody>
          <a:bodyPr vert="horz" lIns="91440" tIns="45720" rIns="91440" bIns="45720" rtlCol="0" anchor="t">
            <a:normAutofit fontScale="70000" lnSpcReduction="20000"/>
          </a:bodyPr>
          <a:lstStyle/>
          <a:p>
            <a:pPr>
              <a:spcBef>
                <a:spcPts val="1200"/>
              </a:spcBef>
              <a:spcAft>
                <a:spcPts val="1200"/>
              </a:spcAft>
            </a:pPr>
            <a:r>
              <a:rPr lang="en-US">
                <a:solidFill>
                  <a:srgbClr val="1D254F"/>
                </a:solidFill>
                <a:latin typeface="Arial"/>
                <a:cs typeface="Arial"/>
              </a:rPr>
              <a:t>Respondents provided detailed feedback, identified areas in need of clarification, or proposed ways to strengthen the strategy</a:t>
            </a:r>
          </a:p>
          <a:p>
            <a:pPr>
              <a:spcBef>
                <a:spcPts val="1200"/>
              </a:spcBef>
              <a:spcAft>
                <a:spcPts val="1200"/>
              </a:spcAft>
            </a:pPr>
            <a:r>
              <a:rPr lang="en-US">
                <a:solidFill>
                  <a:srgbClr val="1D254F"/>
                </a:solidFill>
                <a:latin typeface="Arial"/>
                <a:cs typeface="Arial"/>
              </a:rPr>
              <a:t>Top themes include:</a:t>
            </a:r>
          </a:p>
          <a:p>
            <a:pPr lvl="1">
              <a:spcBef>
                <a:spcPts val="1200"/>
              </a:spcBef>
              <a:spcAft>
                <a:spcPts val="1200"/>
              </a:spcAft>
            </a:pPr>
            <a:r>
              <a:rPr lang="en-US">
                <a:solidFill>
                  <a:srgbClr val="1D254F"/>
                </a:solidFill>
                <a:latin typeface="Arial"/>
                <a:cs typeface="Arial"/>
              </a:rPr>
              <a:t>Needing more detailed guidance on strategy content and implementation</a:t>
            </a:r>
          </a:p>
          <a:p>
            <a:pPr lvl="1">
              <a:spcBef>
                <a:spcPts val="1200"/>
              </a:spcBef>
              <a:spcAft>
                <a:spcPts val="1200"/>
              </a:spcAft>
            </a:pPr>
            <a:r>
              <a:rPr lang="en-US">
                <a:solidFill>
                  <a:srgbClr val="1D254F"/>
                </a:solidFill>
                <a:latin typeface="Arial"/>
                <a:cs typeface="Arial"/>
              </a:rPr>
              <a:t>Strengthening departmental involvement</a:t>
            </a:r>
          </a:p>
          <a:p>
            <a:pPr lvl="1">
              <a:spcBef>
                <a:spcPts val="1200"/>
              </a:spcBef>
              <a:spcAft>
                <a:spcPts val="1200"/>
              </a:spcAft>
            </a:pPr>
            <a:r>
              <a:rPr lang="en-US">
                <a:solidFill>
                  <a:srgbClr val="1D254F"/>
                </a:solidFill>
                <a:latin typeface="Arial"/>
                <a:cs typeface="Arial"/>
              </a:rPr>
              <a:t>Needing tools and infrastructure</a:t>
            </a:r>
          </a:p>
          <a:p>
            <a:pPr lvl="1">
              <a:spcBef>
                <a:spcPts val="1200"/>
              </a:spcBef>
              <a:spcAft>
                <a:spcPts val="1200"/>
              </a:spcAft>
            </a:pPr>
            <a:r>
              <a:rPr lang="en-US">
                <a:solidFill>
                  <a:srgbClr val="1D254F"/>
                </a:solidFill>
                <a:latin typeface="Arial"/>
                <a:cs typeface="Arial"/>
              </a:rPr>
              <a:t>Incorporating Indigenous data considerations</a:t>
            </a:r>
          </a:p>
          <a:p>
            <a:pPr lvl="1">
              <a:spcBef>
                <a:spcPts val="1200"/>
              </a:spcBef>
              <a:spcAft>
                <a:spcPts val="1200"/>
              </a:spcAft>
            </a:pPr>
            <a:r>
              <a:rPr lang="en-US">
                <a:solidFill>
                  <a:srgbClr val="1D254F"/>
                </a:solidFill>
                <a:latin typeface="Arial"/>
                <a:cs typeface="Arial"/>
              </a:rPr>
              <a:t>Strengthening language around privacy</a:t>
            </a:r>
          </a:p>
          <a:p>
            <a:pPr lvl="1">
              <a:spcBef>
                <a:spcPts val="1200"/>
              </a:spcBef>
              <a:spcAft>
                <a:spcPts val="1200"/>
              </a:spcAft>
            </a:pPr>
            <a:r>
              <a:rPr lang="en-US">
                <a:solidFill>
                  <a:srgbClr val="1D254F"/>
                </a:solidFill>
                <a:latin typeface="Arial"/>
                <a:cs typeface="Arial"/>
              </a:rPr>
              <a:t>Funding and data costing</a:t>
            </a:r>
          </a:p>
          <a:p>
            <a:pPr lvl="1">
              <a:spcBef>
                <a:spcPts val="1200"/>
              </a:spcBef>
              <a:spcAft>
                <a:spcPts val="1200"/>
              </a:spcAft>
            </a:pPr>
            <a:r>
              <a:rPr lang="en-US">
                <a:solidFill>
                  <a:srgbClr val="1D254F"/>
                </a:solidFill>
                <a:latin typeface="Arial"/>
                <a:cs typeface="Arial"/>
              </a:rPr>
              <a:t>Highlighting outcomes to Canadians</a:t>
            </a:r>
          </a:p>
          <a:p>
            <a:pPr lvl="1">
              <a:spcBef>
                <a:spcPts val="1200"/>
              </a:spcBef>
              <a:spcAft>
                <a:spcPts val="1200"/>
              </a:spcAft>
            </a:pPr>
            <a:endParaRPr lang="en-US">
              <a:solidFill>
                <a:srgbClr val="1D254F"/>
              </a:solidFill>
              <a:latin typeface="Arial"/>
              <a:cs typeface="Arial"/>
            </a:endParaRPr>
          </a:p>
          <a:p>
            <a:pPr>
              <a:spcBef>
                <a:spcPts val="1200"/>
              </a:spcBef>
              <a:spcAft>
                <a:spcPts val="1200"/>
              </a:spcAft>
            </a:pPr>
            <a:endParaRPr lang="en-US">
              <a:solidFill>
                <a:srgbClr val="1D254F"/>
              </a:solidFill>
              <a:latin typeface="Arial"/>
              <a:cs typeface="Arial"/>
            </a:endParaRPr>
          </a:p>
        </p:txBody>
      </p:sp>
    </p:spTree>
    <p:extLst>
      <p:ext uri="{BB962C8B-B14F-4D97-AF65-F5344CB8AC3E}">
        <p14:creationId xmlns:p14="http://schemas.microsoft.com/office/powerpoint/2010/main" val="3485384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en-US" sz="4800">
                <a:solidFill>
                  <a:srgbClr val="1D254F"/>
                </a:solidFill>
                <a:latin typeface="Arial"/>
                <a:ea typeface="+mn-ea"/>
                <a:cs typeface="Arial"/>
              </a:rPr>
              <a:t>Addressing f</a:t>
            </a:r>
            <a:r>
              <a:rPr kumimoji="0" lang="en-CA" altLang="en-US" sz="4800" b="0" i="0" u="none" strike="noStrike" kern="1200" cap="none" spc="0" normalizeH="0" baseline="0" noProof="0" err="1">
                <a:ln>
                  <a:noFill/>
                </a:ln>
                <a:solidFill>
                  <a:srgbClr val="1D254F"/>
                </a:solidFill>
                <a:effectLst/>
                <a:uLnTx/>
                <a:uFillTx/>
                <a:latin typeface="Arial"/>
                <a:ea typeface="+mn-ea"/>
                <a:cs typeface="Arial"/>
              </a:rPr>
              <a:t>eedback</a:t>
            </a:r>
            <a:endParaRPr kumimoji="0" lang="en-CA" altLang="en-US" sz="4800" b="0" i="0" u="none" strike="noStrike" kern="1200" cap="none" spc="0" normalizeH="0" baseline="0" noProof="0">
              <a:ln>
                <a:noFill/>
              </a:ln>
              <a:solidFill>
                <a:srgbClr val="1D254F"/>
              </a:solidFill>
              <a:effectLst/>
              <a:uLnTx/>
              <a:uFillTx/>
              <a:latin typeface="Arial"/>
              <a:ea typeface="+mn-ea"/>
              <a:cs typeface="Arial"/>
            </a:endParaRPr>
          </a:p>
        </p:txBody>
      </p:sp>
      <p:pic>
        <p:nvPicPr>
          <p:cNvPr id="5" name="__EngageSlideDescription__" descr="slide description : A table divided into two columns - Feedback theme and how we responded">
            <a:extLst>
              <a:ext uri="{FF2B5EF4-FFF2-40B4-BE49-F238E27FC236}">
                <a16:creationId xmlns:a16="http://schemas.microsoft.com/office/drawing/2014/main" id="{98A4B861-09A1-A6F5-2399-B89638642A92}"/>
              </a:ext>
            </a:extLst>
          </p:cNvPr>
          <p:cNvPicPr>
            <a:picLocks/>
          </p:cNvPicPr>
          <p:nvPr/>
        </p:nvPicPr>
        <p:blipFill>
          <a:blip r:embed="rId4"/>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7</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extLst>
              <p:ext uri="{D42A27DB-BD31-4B8C-83A1-F6EECF244321}">
                <p14:modId xmlns:p14="http://schemas.microsoft.com/office/powerpoint/2010/main" val="443866935"/>
              </p:ext>
            </p:extLst>
          </p:nvPr>
        </p:nvGraphicFramePr>
        <p:xfrm>
          <a:off x="527683" y="1427847"/>
          <a:ext cx="10640128" cy="4586662"/>
        </p:xfrm>
        <a:graphic>
          <a:graphicData uri="http://schemas.openxmlformats.org/drawingml/2006/table">
            <a:tbl>
              <a:tblPr firstRow="1" bandRow="1">
                <a:tableStyleId>{5C22544A-7EE6-4342-B048-85BDC9FD1C3A}</a:tableStyleId>
              </a:tblPr>
              <a:tblGrid>
                <a:gridCol w="4779817">
                  <a:extLst>
                    <a:ext uri="{9D8B030D-6E8A-4147-A177-3AD203B41FA5}">
                      <a16:colId xmlns:a16="http://schemas.microsoft.com/office/drawing/2014/main" val="2533233232"/>
                    </a:ext>
                  </a:extLst>
                </a:gridCol>
                <a:gridCol w="5860311">
                  <a:extLst>
                    <a:ext uri="{9D8B030D-6E8A-4147-A177-3AD203B41FA5}">
                      <a16:colId xmlns:a16="http://schemas.microsoft.com/office/drawing/2014/main" val="2472584375"/>
                    </a:ext>
                  </a:extLst>
                </a:gridCol>
              </a:tblGrid>
              <a:tr h="383286">
                <a:tc>
                  <a:txBody>
                    <a:bodyPr/>
                    <a:lstStyle/>
                    <a:p>
                      <a:r>
                        <a:rPr lang="en-US" sz="2000">
                          <a:solidFill>
                            <a:schemeClr val="bg1"/>
                          </a:solidFill>
                        </a:rPr>
                        <a:t>Theme</a:t>
                      </a:r>
                    </a:p>
                  </a:txBody>
                  <a:tcPr>
                    <a:lnB w="12700">
                      <a:solidFill>
                        <a:schemeClr val="tx1"/>
                      </a:solidFill>
                    </a:lnB>
                  </a:tcPr>
                </a:tc>
                <a:tc>
                  <a:txBody>
                    <a:bodyPr/>
                    <a:lstStyle/>
                    <a:p>
                      <a:r>
                        <a:rPr lang="en-US" sz="2000"/>
                        <a:t>How we responded</a:t>
                      </a:r>
                    </a:p>
                  </a:txBody>
                  <a:tcPr>
                    <a:lnB w="12700">
                      <a:solidFill>
                        <a:schemeClr val="tx1"/>
                      </a:solidFill>
                    </a:lnB>
                  </a:tcPr>
                </a:tc>
                <a:extLst>
                  <a:ext uri="{0D108BD9-81ED-4DB2-BD59-A6C34878D82A}">
                    <a16:rowId xmlns:a16="http://schemas.microsoft.com/office/drawing/2014/main" val="4246146061"/>
                  </a:ext>
                </a:extLst>
              </a:tr>
              <a:tr h="4190422">
                <a:tc>
                  <a:txBody>
                    <a:bodyPr/>
                    <a:lstStyle/>
                    <a:p>
                      <a:r>
                        <a:rPr lang="en-US" sz="1800" b="0" i="0" u="none" strike="noStrike" kern="1200">
                          <a:solidFill>
                            <a:srgbClr val="1D254F"/>
                          </a:solidFill>
                          <a:latin typeface="Calibri"/>
                          <a:ea typeface="+mn-ea"/>
                          <a:cs typeface="+mn-cs"/>
                        </a:rPr>
                        <a:t>More detailed guidance needed on strategy: </a:t>
                      </a:r>
                    </a:p>
                    <a:p>
                      <a:pPr marL="0" lvl="0" indent="0">
                        <a:buNone/>
                      </a:pPr>
                      <a:endParaRPr lang="en-US" sz="1800" b="0" i="0" u="none" strike="noStrike" kern="1200">
                        <a:solidFill>
                          <a:srgbClr val="1D254F"/>
                        </a:solidFill>
                        <a:latin typeface="Calibri"/>
                        <a:ea typeface="+mn-ea"/>
                        <a:cs typeface="+mn-cs"/>
                      </a:endParaRPr>
                    </a:p>
                    <a:p>
                      <a:pPr marL="0" lvl="0" indent="0">
                        <a:buNone/>
                      </a:pPr>
                      <a:r>
                        <a:rPr lang="en-US" sz="1800" b="0" i="0" u="none" strike="noStrike" kern="1200" noProof="0">
                          <a:solidFill>
                            <a:srgbClr val="1D254F"/>
                          </a:solidFill>
                          <a:latin typeface="Calibri"/>
                          <a:ea typeface="+mn-ea"/>
                          <a:cs typeface="+mn-cs"/>
                        </a:rPr>
                        <a:t>Content </a:t>
                      </a:r>
                    </a:p>
                    <a:p>
                      <a:pPr marL="285750" lvl="0" indent="-285750">
                        <a:buClr>
                          <a:srgbClr val="000000"/>
                        </a:buClr>
                        <a:buFont typeface="Calibri,Sans-Serif"/>
                        <a:buChar char="-"/>
                      </a:pPr>
                      <a:r>
                        <a:rPr lang="en-US" sz="1800" b="0" i="0" u="none" strike="noStrike" kern="1200" noProof="0">
                          <a:solidFill>
                            <a:srgbClr val="1D254F"/>
                          </a:solidFill>
                          <a:latin typeface="Calibri"/>
                          <a:ea typeface="+mn-ea"/>
                          <a:cs typeface="+mn-cs"/>
                        </a:rPr>
                        <a:t>Common definitions and terminology, roles and responsibilities within departments, relationship with other horizontal initiatives, other large scale and complex challenges, lessons learned from 2018 roadmap</a:t>
                      </a:r>
                    </a:p>
                    <a:p>
                      <a:pPr marL="0" lvl="0" indent="0">
                        <a:buNone/>
                      </a:pPr>
                      <a:endParaRPr lang="en-US" sz="1800">
                        <a:solidFill>
                          <a:srgbClr val="1D254F"/>
                        </a:solidFill>
                      </a:endParaRPr>
                    </a:p>
                    <a:p>
                      <a:pPr marL="0" lvl="0" indent="0">
                        <a:buNone/>
                      </a:pPr>
                      <a:r>
                        <a:rPr lang="en-US" sz="1800">
                          <a:solidFill>
                            <a:srgbClr val="1D254F"/>
                          </a:solidFill>
                        </a:rPr>
                        <a:t>Implementation</a:t>
                      </a:r>
                    </a:p>
                    <a:p>
                      <a:pPr marL="285750" lvl="0" indent="-285750">
                        <a:buFont typeface="Calibri"/>
                        <a:buChar char="-"/>
                      </a:pPr>
                      <a:r>
                        <a:rPr lang="en-US" sz="1800">
                          <a:solidFill>
                            <a:srgbClr val="1D254F"/>
                          </a:solidFill>
                        </a:rPr>
                        <a:t>Performance metrics, training, change management, communication, prioritization and sequencing of actions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indent="-285750">
                        <a:buFont typeface="Calibri"/>
                        <a:buChar char="-"/>
                      </a:pPr>
                      <a:r>
                        <a:rPr lang="en-US" sz="1800">
                          <a:solidFill>
                            <a:srgbClr val="1D254F"/>
                          </a:solidFill>
                        </a:rPr>
                        <a:t>Link to Glossary of terms included in the strategy annex</a:t>
                      </a:r>
                      <a:endParaRPr lang="en-US" sz="1800">
                        <a:solidFill>
                          <a:srgbClr val="1D254F"/>
                        </a:solidFill>
                        <a:highlight>
                          <a:srgbClr val="FFFF00"/>
                        </a:highlight>
                      </a:endParaRPr>
                    </a:p>
                    <a:p>
                      <a:pPr marL="285750" lvl="0" indent="-285750">
                        <a:buFont typeface="Calibri"/>
                        <a:buChar char="-"/>
                      </a:pPr>
                      <a:r>
                        <a:rPr lang="en-US" sz="1800" b="0" i="0" u="none" strike="noStrike" noProof="0">
                          <a:solidFill>
                            <a:srgbClr val="1D254F"/>
                          </a:solidFill>
                          <a:latin typeface="Calibri"/>
                        </a:rPr>
                        <a:t>Roles and responsibilities within and across departments addressed in Mission 1</a:t>
                      </a:r>
                    </a:p>
                    <a:p>
                      <a:pPr marL="285750" lvl="0" indent="-285750">
                        <a:buClr>
                          <a:srgbClr val="000000"/>
                        </a:buClr>
                        <a:buFont typeface="Calibri,Sans-Serif"/>
                        <a:buChar char="-"/>
                      </a:pPr>
                      <a:r>
                        <a:rPr lang="en-US" sz="1800" b="0" i="0" u="none" strike="noStrike" noProof="0">
                          <a:solidFill>
                            <a:srgbClr val="1D254F"/>
                          </a:solidFill>
                          <a:latin typeface="Calibri"/>
                        </a:rPr>
                        <a:t>Relationship map of select planned and ongoing initiatives included in the strategy annex</a:t>
                      </a:r>
                      <a:endParaRPr lang="en-US" sz="1800">
                        <a:solidFill>
                          <a:srgbClr val="1D254F"/>
                        </a:solidFill>
                      </a:endParaRPr>
                    </a:p>
                    <a:p>
                      <a:pPr marL="285750" lvl="0" indent="-285750">
                        <a:buClr>
                          <a:srgbClr val="000000"/>
                        </a:buClr>
                        <a:buFont typeface="Calibri,Sans-Serif"/>
                        <a:buChar char="-"/>
                      </a:pPr>
                      <a:r>
                        <a:rPr lang="en-US" sz="1800" b="0" i="0" u="none" strike="noStrike" kern="1200" noProof="0">
                          <a:solidFill>
                            <a:srgbClr val="1D254F"/>
                          </a:solidFill>
                          <a:latin typeface="Calibri"/>
                          <a:ea typeface="+mn-ea"/>
                          <a:cs typeface="+mn-cs"/>
                        </a:rPr>
                        <a:t>Scope section developed which includes clarification that several of the horizontal challenges are outside the scope of the strategy, and although not discussed in detail, will be monitored to ensure continued alignment</a:t>
                      </a:r>
                    </a:p>
                    <a:p>
                      <a:pPr marL="285750" lvl="0" indent="-285750">
                        <a:buClr>
                          <a:srgbClr val="000000"/>
                        </a:buClr>
                        <a:buFont typeface="Calibri,Sans-Serif"/>
                        <a:buChar char="-"/>
                      </a:pPr>
                      <a:endParaRPr lang="en-US" sz="1800" b="0" i="0" u="none" strike="noStrike" noProof="0">
                        <a:solidFill>
                          <a:srgbClr val="1D254F"/>
                        </a:solidFill>
                        <a:latin typeface="Calibri"/>
                      </a:endParaRPr>
                    </a:p>
                    <a:p>
                      <a:pPr marL="285750" lvl="0" indent="-285750">
                        <a:buClr>
                          <a:srgbClr val="000000"/>
                        </a:buClr>
                        <a:buFont typeface="Calibri,Sans-Serif"/>
                        <a:buChar char="-"/>
                      </a:pPr>
                      <a:r>
                        <a:rPr lang="en-US" sz="1800" b="0" i="0" u="none" strike="noStrike" noProof="0">
                          <a:solidFill>
                            <a:srgbClr val="1D254F"/>
                          </a:solidFill>
                          <a:latin typeface="Calibri"/>
                        </a:rPr>
                        <a:t>Implementation plan to be published in Spring 2023, which will include timelines, key performance indicators, and communications approach to support change management</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873223913"/>
                  </a:ext>
                </a:extLst>
              </a:tr>
            </a:tbl>
          </a:graphicData>
        </a:graphic>
      </p:graphicFrame>
    </p:spTree>
    <p:extLst>
      <p:ext uri="{BB962C8B-B14F-4D97-AF65-F5344CB8AC3E}">
        <p14:creationId xmlns:p14="http://schemas.microsoft.com/office/powerpoint/2010/main" val="319030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4163" y="173038"/>
            <a:ext cx="10545762" cy="8318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00000"/>
              </a:lnSpc>
              <a:spcBef>
                <a:spcPts val="0"/>
              </a:spcBef>
              <a:defRPr/>
            </a:pPr>
            <a:r>
              <a:rPr lang="en-CA" altLang="en-US" sz="4800">
                <a:solidFill>
                  <a:srgbClr val="1D254F"/>
                </a:solidFill>
                <a:latin typeface="Arial"/>
                <a:ea typeface="+mn-ea"/>
                <a:cs typeface="Arial"/>
              </a:rPr>
              <a:t>Addressing f</a:t>
            </a:r>
            <a:r>
              <a:rPr kumimoji="0" lang="en-CA" altLang="en-US" sz="4800" b="0" i="0" u="none" strike="noStrike" kern="1200" cap="none" spc="0" normalizeH="0" baseline="0" noProof="0" err="1">
                <a:ln>
                  <a:noFill/>
                </a:ln>
                <a:solidFill>
                  <a:srgbClr val="1D254F"/>
                </a:solidFill>
                <a:effectLst/>
                <a:uLnTx/>
                <a:uFillTx/>
                <a:latin typeface="Arial"/>
                <a:ea typeface="+mn-ea"/>
                <a:cs typeface="Arial"/>
              </a:rPr>
              <a:t>eedback</a:t>
            </a:r>
            <a:r>
              <a:rPr lang="en-CA" altLang="en-US" sz="4800">
                <a:solidFill>
                  <a:srgbClr val="1D254F"/>
                </a:solidFill>
                <a:latin typeface="Arial"/>
                <a:ea typeface="+mn-ea"/>
                <a:cs typeface="Arial"/>
              </a:rPr>
              <a:t> (part 2)</a:t>
            </a:r>
            <a:endParaRPr kumimoji="0" lang="en-CA" altLang="en-US" sz="4800" b="0" i="0" u="none" strike="noStrike" kern="1200" cap="none" spc="0" normalizeH="0" baseline="0" noProof="0">
              <a:ln>
                <a:noFill/>
              </a:ln>
              <a:solidFill>
                <a:schemeClr val="bg1"/>
              </a:solidFill>
              <a:effectLst/>
              <a:uLnTx/>
              <a:uFillTx/>
              <a:latin typeface="Arial"/>
              <a:ea typeface="+mn-ea"/>
              <a:cs typeface="Arial"/>
            </a:endParaRPr>
          </a:p>
        </p:txBody>
      </p:sp>
      <p:pic>
        <p:nvPicPr>
          <p:cNvPr id="5" name="__EngageSlideDescription__" descr="slide description : A table divided into two columns - Feedback theme and how we responded">
            <a:extLst>
              <a:ext uri="{FF2B5EF4-FFF2-40B4-BE49-F238E27FC236}">
                <a16:creationId xmlns:a16="http://schemas.microsoft.com/office/drawing/2014/main" id="{98A4B861-09A1-A6F5-2399-B89638642A92}"/>
              </a:ext>
            </a:extLst>
          </p:cNvPr>
          <p:cNvPicPr>
            <a:picLocks/>
          </p:cNvPicPr>
          <p:nvPr/>
        </p:nvPicPr>
        <p:blipFill>
          <a:blip r:embed="rId4"/>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8</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extLst>
              <p:ext uri="{D42A27DB-BD31-4B8C-83A1-F6EECF244321}">
                <p14:modId xmlns:p14="http://schemas.microsoft.com/office/powerpoint/2010/main" val="3899403587"/>
              </p:ext>
            </p:extLst>
          </p:nvPr>
        </p:nvGraphicFramePr>
        <p:xfrm>
          <a:off x="453035" y="1452367"/>
          <a:ext cx="10640129" cy="4591791"/>
        </p:xfrm>
        <a:graphic>
          <a:graphicData uri="http://schemas.openxmlformats.org/drawingml/2006/table">
            <a:tbl>
              <a:tblPr firstRow="1" bandRow="1">
                <a:tableStyleId>{5C22544A-7EE6-4342-B048-85BDC9FD1C3A}</a:tableStyleId>
              </a:tblPr>
              <a:tblGrid>
                <a:gridCol w="4754449">
                  <a:extLst>
                    <a:ext uri="{9D8B030D-6E8A-4147-A177-3AD203B41FA5}">
                      <a16:colId xmlns:a16="http://schemas.microsoft.com/office/drawing/2014/main" val="2533233232"/>
                    </a:ext>
                  </a:extLst>
                </a:gridCol>
                <a:gridCol w="5885680">
                  <a:extLst>
                    <a:ext uri="{9D8B030D-6E8A-4147-A177-3AD203B41FA5}">
                      <a16:colId xmlns:a16="http://schemas.microsoft.com/office/drawing/2014/main" val="2472584375"/>
                    </a:ext>
                  </a:extLst>
                </a:gridCol>
              </a:tblGrid>
              <a:tr h="435428">
                <a:tc>
                  <a:txBody>
                    <a:bodyPr/>
                    <a:lstStyle/>
                    <a:p>
                      <a:r>
                        <a:rPr lang="en-US" sz="2000"/>
                        <a:t>Theme</a:t>
                      </a:r>
                    </a:p>
                  </a:txBody>
                  <a:tcPr>
                    <a:lnB w="12700">
                      <a:solidFill>
                        <a:schemeClr val="tx1"/>
                      </a:solidFill>
                    </a:lnB>
                  </a:tcPr>
                </a:tc>
                <a:tc>
                  <a:txBody>
                    <a:bodyPr/>
                    <a:lstStyle/>
                    <a:p>
                      <a:r>
                        <a:rPr lang="en-US" sz="2000"/>
                        <a:t>How we responded</a:t>
                      </a:r>
                    </a:p>
                  </a:txBody>
                  <a:tcPr>
                    <a:lnB w="12700">
                      <a:solidFill>
                        <a:schemeClr val="tx1"/>
                      </a:solidFill>
                    </a:lnB>
                  </a:tcPr>
                </a:tc>
                <a:extLst>
                  <a:ext uri="{0D108BD9-81ED-4DB2-BD59-A6C34878D82A}">
                    <a16:rowId xmlns:a16="http://schemas.microsoft.com/office/drawing/2014/main" val="4246146061"/>
                  </a:ext>
                </a:extLst>
              </a:tr>
              <a:tr h="2424545">
                <a:tc>
                  <a:txBody>
                    <a:bodyPr/>
                    <a:lstStyle/>
                    <a:p>
                      <a:pPr lvl="0">
                        <a:buNone/>
                      </a:pPr>
                      <a:r>
                        <a:rPr lang="en-US">
                          <a:solidFill>
                            <a:srgbClr val="1D254F"/>
                          </a:solidFill>
                        </a:rPr>
                        <a:t>Strengthen role of departme</a:t>
                      </a:r>
                      <a:r>
                        <a:rPr lang="en-US" sz="1800" kern="1200">
                          <a:solidFill>
                            <a:srgbClr val="1D254F"/>
                          </a:solidFill>
                          <a:latin typeface="+mn-lt"/>
                          <a:ea typeface="+mn-ea"/>
                          <a:cs typeface="+mn-cs"/>
                        </a:rPr>
                        <a:t>nts in strategy:</a:t>
                      </a:r>
                    </a:p>
                    <a:p>
                      <a:pPr marL="285750" lvl="0" indent="-285750">
                        <a:buFont typeface="Calibri"/>
                        <a:buChar char="-"/>
                      </a:pPr>
                      <a:r>
                        <a:rPr lang="en-US">
                          <a:solidFill>
                            <a:srgbClr val="1D254F"/>
                          </a:solidFill>
                        </a:rPr>
                        <a:t>Heavy focus on central agencies' role in implementation</a:t>
                      </a:r>
                    </a:p>
                    <a:p>
                      <a:pPr marL="285750" lvl="0" indent="-285750">
                        <a:buFont typeface="Calibri"/>
                        <a:buChar char="-"/>
                      </a:pPr>
                      <a:r>
                        <a:rPr lang="en-US">
                          <a:solidFill>
                            <a:srgbClr val="1D254F"/>
                          </a:solidFill>
                        </a:rPr>
                        <a:t>Flexibility with departmental operating environments, resources, data maturity levels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285750" lvl="0" indent="-285750">
                        <a:buFont typeface="Calibri"/>
                        <a:buChar char="-"/>
                      </a:pPr>
                      <a:r>
                        <a:rPr lang="en-US" sz="1800" b="0" i="0" u="none" strike="noStrike" noProof="0">
                          <a:solidFill>
                            <a:srgbClr val="1D254F"/>
                          </a:solidFill>
                          <a:latin typeface="Calibri"/>
                        </a:rPr>
                        <a:t>Edits to clarify existing actions and addition of a new department-specific action</a:t>
                      </a:r>
                      <a:endParaRPr lang="en-US">
                        <a:solidFill>
                          <a:srgbClr val="1D254F"/>
                        </a:solidFill>
                      </a:endParaRPr>
                    </a:p>
                    <a:p>
                      <a:pPr marL="285750" lvl="0" indent="-285750">
                        <a:buFont typeface="Calibri"/>
                        <a:buChar char="-"/>
                      </a:pPr>
                      <a:r>
                        <a:rPr lang="en-CA" sz="1800" b="0" i="0" u="none" strike="noStrike" kern="1200" noProof="0">
                          <a:solidFill>
                            <a:srgbClr val="1D254F"/>
                          </a:solidFill>
                          <a:latin typeface="Calibri"/>
                          <a:ea typeface="+mn-ea"/>
                          <a:cs typeface="+mn-cs"/>
                        </a:rPr>
                        <a:t>Implementation Prioritization section identifies list of actions for departments to advance, and indicates that the ability to advance specific initiatives will vary among organizations</a:t>
                      </a:r>
                    </a:p>
                    <a:p>
                      <a:pPr marL="285750" lvl="0" indent="-285750">
                        <a:buFont typeface="Calibri"/>
                        <a:buChar char="-"/>
                      </a:pPr>
                      <a:r>
                        <a:rPr lang="en-US" sz="1800" b="0" i="0" u="none" strike="noStrike" kern="1200" noProof="0">
                          <a:solidFill>
                            <a:srgbClr val="1D254F"/>
                          </a:solidFill>
                          <a:latin typeface="Calibri"/>
                        </a:rPr>
                        <a:t>Additional detail on </a:t>
                      </a:r>
                      <a:r>
                        <a:rPr lang="en-CA" sz="1800" b="0" i="0" u="none" strike="noStrike" kern="1200" noProof="0">
                          <a:solidFill>
                            <a:srgbClr val="1D254F"/>
                          </a:solidFill>
                          <a:latin typeface="Calibri"/>
                        </a:rPr>
                        <a:t>departmental responsibilities to be included in the implementation plan</a:t>
                      </a:r>
                      <a:endParaRPr lang="en-CA" sz="1800" b="0" i="0" u="none" strike="noStrike" kern="1200" noProof="0">
                        <a:solidFill>
                          <a:srgbClr val="1D254F"/>
                        </a:solidFill>
                        <a:latin typeface="Calibri"/>
                        <a:ea typeface="+mn-ea"/>
                        <a:cs typeface="+mn-cs"/>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2976503660"/>
                  </a:ext>
                </a:extLst>
              </a:tr>
              <a:tr h="1731818">
                <a:tc>
                  <a:txBody>
                    <a:bodyPr/>
                    <a:lstStyle/>
                    <a:p>
                      <a:pPr lvl="0">
                        <a:buNone/>
                      </a:pPr>
                      <a:r>
                        <a:rPr lang="en-US">
                          <a:solidFill>
                            <a:srgbClr val="1D254F"/>
                          </a:solidFill>
                        </a:rPr>
                        <a:t>Need for tools and infrastructure</a:t>
                      </a:r>
                    </a:p>
                    <a:p>
                      <a:pPr marL="285750" lvl="0" indent="-285750">
                        <a:buFont typeface="Calibri"/>
                        <a:buChar char="-"/>
                      </a:pPr>
                      <a:r>
                        <a:rPr lang="en-US">
                          <a:solidFill>
                            <a:srgbClr val="1D254F"/>
                          </a:solidFill>
                        </a:rPr>
                        <a:t>Digital credentials, "Tell Us Once" approach</a:t>
                      </a:r>
                    </a:p>
                    <a:p>
                      <a:pPr marL="285750" lvl="0" indent="-285750">
                        <a:buFont typeface="Calibri"/>
                        <a:buChar char="-"/>
                      </a:pPr>
                      <a:r>
                        <a:rPr lang="en-US">
                          <a:solidFill>
                            <a:srgbClr val="1D254F"/>
                          </a:solidFill>
                        </a:rPr>
                        <a:t>Protected B and Secret/Top Secret data exchange</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lvl="0">
                        <a:buNone/>
                      </a:pPr>
                      <a:r>
                        <a:rPr lang="en-US">
                          <a:solidFill>
                            <a:srgbClr val="1D254F"/>
                          </a:solidFill>
                        </a:rPr>
                        <a:t>Addition of actions to Mission 3:</a:t>
                      </a:r>
                    </a:p>
                    <a:p>
                      <a:pPr marL="285750" lvl="0" indent="-285750">
                        <a:buFontTx/>
                        <a:buChar char="-"/>
                      </a:pPr>
                      <a:r>
                        <a:rPr lang="en-US">
                          <a:solidFill>
                            <a:srgbClr val="1D254F"/>
                          </a:solidFill>
                        </a:rPr>
                        <a:t>Promotion of data standardization across a digital credentials ecosystem</a:t>
                      </a:r>
                    </a:p>
                    <a:p>
                      <a:pPr marL="285750" lvl="0" indent="-285750">
                        <a:buFontTx/>
                        <a:buChar char="-"/>
                      </a:pPr>
                      <a:r>
                        <a:rPr lang="en-US">
                          <a:solidFill>
                            <a:srgbClr val="1D254F"/>
                          </a:solidFill>
                        </a:rPr>
                        <a:t>SSC to pilot data storage and collaboration solutions to improve data sharing between departments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873223913"/>
                  </a:ext>
                </a:extLst>
              </a:tr>
            </a:tbl>
          </a:graphicData>
        </a:graphic>
      </p:graphicFrame>
    </p:spTree>
    <p:extLst>
      <p:ext uri="{BB962C8B-B14F-4D97-AF65-F5344CB8AC3E}">
        <p14:creationId xmlns:p14="http://schemas.microsoft.com/office/powerpoint/2010/main" val="243778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idx="4294967295"/>
          </p:nvPr>
        </p:nvSpPr>
        <p:spPr bwMode="auto">
          <a:xfrm>
            <a:off x="283464" y="173736"/>
            <a:ext cx="1054675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en-US" sz="4800">
                <a:solidFill>
                  <a:srgbClr val="1D254F"/>
                </a:solidFill>
                <a:latin typeface="Arial"/>
                <a:ea typeface="+mn-ea"/>
                <a:cs typeface="Arial"/>
              </a:rPr>
              <a:t>Addressing f</a:t>
            </a:r>
            <a:r>
              <a:rPr kumimoji="0" lang="en-CA" altLang="en-US" sz="4800" b="0" i="0" u="none" strike="noStrike" kern="1200" cap="none" spc="0" normalizeH="0" baseline="0" noProof="0" err="1">
                <a:ln>
                  <a:noFill/>
                </a:ln>
                <a:solidFill>
                  <a:srgbClr val="1D254F"/>
                </a:solidFill>
                <a:effectLst/>
                <a:uLnTx/>
                <a:uFillTx/>
                <a:latin typeface="Arial"/>
                <a:ea typeface="+mn-ea"/>
                <a:cs typeface="Arial"/>
              </a:rPr>
              <a:t>eedback</a:t>
            </a:r>
            <a:r>
              <a:rPr kumimoji="0" lang="en-CA" altLang="en-US" sz="4800" b="0" i="0" u="none" strike="noStrike" kern="1200" cap="none" spc="0" normalizeH="0" baseline="0" noProof="0">
                <a:ln>
                  <a:noFill/>
                </a:ln>
                <a:solidFill>
                  <a:srgbClr val="1D254F"/>
                </a:solidFill>
                <a:effectLst/>
                <a:uLnTx/>
                <a:uFillTx/>
                <a:latin typeface="Arial"/>
                <a:ea typeface="+mn-ea"/>
                <a:cs typeface="Arial"/>
              </a:rPr>
              <a:t> (</a:t>
            </a:r>
            <a:r>
              <a:rPr lang="en-CA" altLang="en-US" sz="4800">
                <a:solidFill>
                  <a:srgbClr val="1D254F"/>
                </a:solidFill>
                <a:latin typeface="Arial"/>
                <a:ea typeface="+mn-ea"/>
                <a:cs typeface="Arial"/>
              </a:rPr>
              <a:t>part 3)</a:t>
            </a:r>
            <a:endParaRPr kumimoji="0" lang="en-CA" altLang="en-US" sz="4800" b="0" i="0" u="none" strike="noStrike" kern="1200" cap="none" spc="0" normalizeH="0" baseline="0" noProof="0">
              <a:ln>
                <a:noFill/>
              </a:ln>
              <a:solidFill>
                <a:schemeClr val="bg1"/>
              </a:solidFill>
              <a:effectLst/>
              <a:uLnTx/>
              <a:uFillTx/>
              <a:latin typeface="Arial"/>
              <a:ea typeface="+mn-ea"/>
              <a:cs typeface="Arial"/>
            </a:endParaRPr>
          </a:p>
        </p:txBody>
      </p:sp>
      <p:pic>
        <p:nvPicPr>
          <p:cNvPr id="10" name="__EngageSlideDescription__" descr="slide description : A table divided into two columns - Feedback theme and how we responded">
            <a:extLst>
              <a:ext uri="{FF2B5EF4-FFF2-40B4-BE49-F238E27FC236}">
                <a16:creationId xmlns:a16="http://schemas.microsoft.com/office/drawing/2014/main" id="{A8FEDCA3-A214-0C71-B203-9E1CAA6E7674}"/>
              </a:ext>
            </a:extLst>
          </p:cNvPr>
          <p:cNvPicPr>
            <a:picLocks/>
          </p:cNvPicPr>
          <p:nvPr/>
        </p:nvPicPr>
        <p:blipFill>
          <a:blip r:embed="rId4"/>
          <a:stretch>
            <a:fillRect/>
          </a:stretch>
        </p:blipFill>
        <p:spPr>
          <a:xfrm>
            <a:off x="283464" y="1004733"/>
            <a:ext cx="12700" cy="12700"/>
          </a:xfrm>
          <a:prstGeom prst="rect">
            <a:avLst/>
          </a:prstGeom>
          <a:ln/>
        </p:spPr>
      </p:pic>
      <p:sp>
        <p:nvSpPr>
          <p:cNvPr id="3" name="Slide Number Placeholder 2">
            <a:extLst>
              <a:ext uri="{FF2B5EF4-FFF2-40B4-BE49-F238E27FC236}">
                <a16:creationId xmlns:a16="http://schemas.microsoft.com/office/drawing/2014/main" id="{F39FF8D9-12D6-4CB6-8E94-D0CFF72B1090}"/>
              </a:ext>
            </a:extLst>
          </p:cNvPr>
          <p:cNvSpPr>
            <a:spLocks noGrp="1"/>
          </p:cNvSpPr>
          <p:nvPr>
            <p:ph type="sldNum" sz="quarter" idx="12"/>
          </p:nvPr>
        </p:nvSpPr>
        <p:spPr>
          <a:xfrm>
            <a:off x="8610600" y="6356350"/>
            <a:ext cx="2743200" cy="365125"/>
          </a:xfrm>
        </p:spPr>
        <p:txBody>
          <a:bodyPr/>
          <a:lstStyle/>
          <a:p>
            <a:fld id="{254B673E-62AD-4366-8F9B-BEBF4C5845CA}" type="slidenum">
              <a:rPr lang="en-US" smtClean="0">
                <a:solidFill>
                  <a:srgbClr val="1D254F"/>
                </a:solidFill>
              </a:rPr>
              <a:pPr/>
              <a:t>9</a:t>
            </a:fld>
            <a:endParaRPr lang="en-US">
              <a:solidFill>
                <a:srgbClr val="1D254F"/>
              </a:solidFill>
            </a:endParaRPr>
          </a:p>
        </p:txBody>
      </p:sp>
      <p:pic>
        <p:nvPicPr>
          <p:cNvPr id="2" name="Picture 2">
            <a:extLst>
              <a:ext uri="{FF2B5EF4-FFF2-40B4-BE49-F238E27FC236}">
                <a16:creationId xmlns:a16="http://schemas.microsoft.com/office/drawing/2014/main" id="{DE00B252-01B4-0D20-A49E-B84796BD0903}"/>
              </a:ext>
              <a:ext uri="{C183D7F6-B498-43B3-948B-1728B52AA6E4}">
                <adec:decorative xmlns:adec="http://schemas.microsoft.com/office/drawing/2017/decorative" val="1"/>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1006837"/>
            <a:ext cx="12192000" cy="79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59258CBA-2404-B400-7BF3-EE25B4F458B9}"/>
              </a:ext>
            </a:extLst>
          </p:cNvPr>
          <p:cNvGraphicFramePr>
            <a:graphicFrameLocks noGrp="1"/>
          </p:cNvGraphicFramePr>
          <p:nvPr>
            <p:extLst>
              <p:ext uri="{D42A27DB-BD31-4B8C-83A1-F6EECF244321}">
                <p14:modId xmlns:p14="http://schemas.microsoft.com/office/powerpoint/2010/main" val="1294570916"/>
              </p:ext>
            </p:extLst>
          </p:nvPr>
        </p:nvGraphicFramePr>
        <p:xfrm>
          <a:off x="487526" y="1386461"/>
          <a:ext cx="10657135" cy="4928386"/>
        </p:xfrm>
        <a:graphic>
          <a:graphicData uri="http://schemas.openxmlformats.org/drawingml/2006/table">
            <a:tbl>
              <a:tblPr firstRow="1" bandRow="1">
                <a:tableStyleId>{5C22544A-7EE6-4342-B048-85BDC9FD1C3A}</a:tableStyleId>
              </a:tblPr>
              <a:tblGrid>
                <a:gridCol w="4732985">
                  <a:extLst>
                    <a:ext uri="{9D8B030D-6E8A-4147-A177-3AD203B41FA5}">
                      <a16:colId xmlns:a16="http://schemas.microsoft.com/office/drawing/2014/main" val="2533233232"/>
                    </a:ext>
                  </a:extLst>
                </a:gridCol>
                <a:gridCol w="5924150">
                  <a:extLst>
                    <a:ext uri="{9D8B030D-6E8A-4147-A177-3AD203B41FA5}">
                      <a16:colId xmlns:a16="http://schemas.microsoft.com/office/drawing/2014/main" val="2472584375"/>
                    </a:ext>
                  </a:extLst>
                </a:gridCol>
              </a:tblGrid>
              <a:tr h="497723">
                <a:tc>
                  <a:txBody>
                    <a:bodyPr/>
                    <a:lstStyle/>
                    <a:p>
                      <a:r>
                        <a:rPr lang="en-US" sz="2000"/>
                        <a:t>Theme</a:t>
                      </a:r>
                    </a:p>
                  </a:txBody>
                  <a:tcPr>
                    <a:lnB w="12700">
                      <a:solidFill>
                        <a:schemeClr val="tx1"/>
                      </a:solidFill>
                    </a:lnB>
                  </a:tcPr>
                </a:tc>
                <a:tc>
                  <a:txBody>
                    <a:bodyPr/>
                    <a:lstStyle/>
                    <a:p>
                      <a:r>
                        <a:rPr lang="en-US" sz="2000"/>
                        <a:t>How we responded</a:t>
                      </a:r>
                    </a:p>
                  </a:txBody>
                  <a:tcPr>
                    <a:lnB w="12700">
                      <a:solidFill>
                        <a:schemeClr val="tx1"/>
                      </a:solidFill>
                    </a:lnB>
                  </a:tcPr>
                </a:tc>
                <a:extLst>
                  <a:ext uri="{0D108BD9-81ED-4DB2-BD59-A6C34878D82A}">
                    <a16:rowId xmlns:a16="http://schemas.microsoft.com/office/drawing/2014/main" val="4246146061"/>
                  </a:ext>
                </a:extLst>
              </a:tr>
              <a:tr h="1672441">
                <a:tc>
                  <a:txBody>
                    <a:bodyPr/>
                    <a:lstStyle/>
                    <a:p>
                      <a:r>
                        <a:rPr lang="en-US">
                          <a:solidFill>
                            <a:srgbClr val="1D254F"/>
                          </a:solidFill>
                        </a:rPr>
                        <a:t>Incorporation of Indigenous data considerations</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a:txBody>
                    <a:bodyPr/>
                    <a:lstStyle/>
                    <a:p>
                      <a:pPr marL="0" indent="0">
                        <a:buNone/>
                      </a:pPr>
                      <a:r>
                        <a:rPr lang="en-US" sz="1800" kern="1200" noProof="0">
                          <a:solidFill>
                            <a:srgbClr val="1D254F"/>
                          </a:solidFill>
                          <a:latin typeface="+mn-lt"/>
                          <a:ea typeface="+mn-ea"/>
                          <a:cs typeface="+mn-cs"/>
                        </a:rPr>
                        <a:t>Developed in consultation with ISC and CIRNAC:</a:t>
                      </a:r>
                    </a:p>
                    <a:p>
                      <a:pPr marL="285750" lvl="0" indent="-285750">
                        <a:buFont typeface="Calibri"/>
                        <a:buChar char="-"/>
                      </a:pPr>
                      <a:r>
                        <a:rPr lang="en-US" sz="1800" kern="1200" noProof="0">
                          <a:solidFill>
                            <a:srgbClr val="1D254F"/>
                          </a:solidFill>
                          <a:latin typeface="+mn-lt"/>
                          <a:ea typeface="+mn-ea"/>
                          <a:cs typeface="+mn-cs"/>
                        </a:rPr>
                        <a:t>New actions to support Indigenous data sovereignty</a:t>
                      </a:r>
                    </a:p>
                    <a:p>
                      <a:pPr marL="285750" lvl="0" indent="-285750">
                        <a:buFont typeface="Calibri"/>
                        <a:buChar char="-"/>
                      </a:pPr>
                      <a:r>
                        <a:rPr lang="en-US" sz="1800" kern="1200">
                          <a:solidFill>
                            <a:srgbClr val="1D254F"/>
                          </a:solidFill>
                          <a:latin typeface="+mn-lt"/>
                          <a:ea typeface="+mn-ea"/>
                          <a:cs typeface="+mn-cs"/>
                        </a:rPr>
                        <a:t>Addition of outcome statement to framework visual</a:t>
                      </a:r>
                    </a:p>
                    <a:p>
                      <a:pPr marL="285750" lvl="0" indent="-285750">
                        <a:buFont typeface="Calibri"/>
                        <a:buChar char="-"/>
                      </a:pPr>
                      <a:r>
                        <a:rPr lang="en-US" sz="1800" kern="1200">
                          <a:solidFill>
                            <a:srgbClr val="1D254F"/>
                          </a:solidFill>
                          <a:latin typeface="+mn-lt"/>
                          <a:ea typeface="+mn-ea"/>
                          <a:cs typeface="+mn-cs"/>
                        </a:rPr>
                        <a:t>New text box providing details on support for Indigenous data sovereignty</a:t>
                      </a:r>
                    </a:p>
                  </a:txBody>
                  <a:tcPr>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extLst>
                  <a:ext uri="{0D108BD9-81ED-4DB2-BD59-A6C34878D82A}">
                    <a16:rowId xmlns:a16="http://schemas.microsoft.com/office/drawing/2014/main" val="4169697579"/>
                  </a:ext>
                </a:extLst>
              </a:tr>
              <a:tr h="2758222">
                <a:tc>
                  <a:txBody>
                    <a:bodyPr/>
                    <a:lstStyle/>
                    <a:p>
                      <a:r>
                        <a:rPr lang="en-US" sz="1800" kern="1200">
                          <a:solidFill>
                            <a:srgbClr val="1D254F"/>
                          </a:solidFill>
                          <a:latin typeface="+mn-lt"/>
                          <a:ea typeface="+mn-ea"/>
                          <a:cs typeface="+mn-cs"/>
                        </a:rPr>
                        <a:t>Strengthening the narrative on:</a:t>
                      </a:r>
                      <a:endParaRPr lang="en-US">
                        <a:solidFill>
                          <a:srgbClr val="1D254F"/>
                        </a:solidFill>
                      </a:endParaRPr>
                    </a:p>
                    <a:p>
                      <a:pPr marL="285750" lvl="0" indent="-285750">
                        <a:buFont typeface="Calibri"/>
                        <a:buChar char="-"/>
                      </a:pPr>
                      <a:r>
                        <a:rPr lang="en-US" sz="1800" kern="1200">
                          <a:solidFill>
                            <a:srgbClr val="1D254F"/>
                          </a:solidFill>
                          <a:latin typeface="+mn-lt"/>
                          <a:ea typeface="+mn-ea"/>
                          <a:cs typeface="+mn-cs"/>
                        </a:rPr>
                        <a:t>Privacy and security</a:t>
                      </a:r>
                    </a:p>
                    <a:p>
                      <a:pPr marL="285750" lvl="0" indent="-285750">
                        <a:buFont typeface="Calibri"/>
                        <a:buChar char="-"/>
                      </a:pPr>
                      <a:r>
                        <a:rPr lang="en-US" sz="1800" kern="1200">
                          <a:solidFill>
                            <a:srgbClr val="1D254F"/>
                          </a:solidFill>
                          <a:latin typeface="+mn-lt"/>
                          <a:ea typeface="+mn-ea"/>
                          <a:cs typeface="+mn-cs"/>
                        </a:rPr>
                        <a:t>Diversity, inclusion and equity</a:t>
                      </a:r>
                    </a:p>
                    <a:p>
                      <a:pPr marL="285750" lvl="0" indent="-285750">
                        <a:buFont typeface="Calibri"/>
                        <a:buChar char="-"/>
                      </a:pPr>
                      <a:r>
                        <a:rPr lang="en-US" sz="1800" kern="1200">
                          <a:solidFill>
                            <a:srgbClr val="1D254F"/>
                          </a:solidFill>
                          <a:latin typeface="+mn-lt"/>
                          <a:ea typeface="+mn-ea"/>
                          <a:cs typeface="+mn-cs"/>
                        </a:rPr>
                        <a:t>Science data representation</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Calibri"/>
                        <a:buChar char="-"/>
                      </a:pPr>
                      <a:r>
                        <a:rPr lang="en-US">
                          <a:solidFill>
                            <a:srgbClr val="1D254F"/>
                          </a:solidFill>
                        </a:rPr>
                        <a:t>Changes made across the strategy to </a:t>
                      </a:r>
                      <a:r>
                        <a:rPr lang="en-US" sz="1800" kern="1200">
                          <a:solidFill>
                            <a:srgbClr val="1D254F"/>
                          </a:solidFill>
                          <a:latin typeface="+mn-lt"/>
                          <a:ea typeface="+mn-ea"/>
                          <a:cs typeface="+mn-cs"/>
                        </a:rPr>
                        <a:t>strengthen </a:t>
                      </a:r>
                      <a:r>
                        <a:rPr lang="en-US">
                          <a:solidFill>
                            <a:srgbClr val="1D254F"/>
                          </a:solidFill>
                        </a:rPr>
                        <a:t>privacy considerations</a:t>
                      </a:r>
                    </a:p>
                    <a:p>
                      <a:pPr marL="285750" lvl="0" indent="-285750">
                        <a:buFont typeface="Calibri"/>
                        <a:buChar char="-"/>
                      </a:pPr>
                      <a:r>
                        <a:rPr lang="en-US" sz="1800" kern="1200">
                          <a:solidFill>
                            <a:srgbClr val="1D254F"/>
                          </a:solidFill>
                          <a:latin typeface="+mn-lt"/>
                          <a:ea typeface="+mn-ea"/>
                          <a:cs typeface="+mn-cs"/>
                        </a:rPr>
                        <a:t>Updated action in Mission 3 to include security</a:t>
                      </a:r>
                    </a:p>
                    <a:p>
                      <a:pPr marL="285750" lvl="0" indent="-285750">
                        <a:buFont typeface="Calibri"/>
                        <a:buChar char="-"/>
                      </a:pPr>
                      <a:r>
                        <a:rPr lang="en-US">
                          <a:solidFill>
                            <a:srgbClr val="1D254F"/>
                          </a:solidFill>
                        </a:rPr>
                        <a:t>Updated vignettes to strengthen privacy references</a:t>
                      </a:r>
                    </a:p>
                    <a:p>
                      <a:pPr marL="285750" lvl="0" indent="-285750">
                        <a:buFont typeface="Calibri"/>
                        <a:buChar char="-"/>
                      </a:pPr>
                      <a:r>
                        <a:rPr lang="en-US">
                          <a:solidFill>
                            <a:srgbClr val="1D254F"/>
                          </a:solidFill>
                        </a:rPr>
                        <a:t>Clarification of language throughout to better reflect diversity, inclusion and equity</a:t>
                      </a:r>
                    </a:p>
                    <a:p>
                      <a:pPr marL="285750" lvl="0" indent="-285750">
                        <a:buFont typeface="Calibri"/>
                        <a:buChar char="-"/>
                      </a:pPr>
                      <a:r>
                        <a:rPr lang="en-US" sz="1800" kern="1200">
                          <a:solidFill>
                            <a:srgbClr val="1D254F"/>
                          </a:solidFill>
                          <a:latin typeface="+mn-lt"/>
                          <a:ea typeface="+mn-ea"/>
                          <a:cs typeface="+mn-cs"/>
                        </a:rPr>
                        <a:t>Scope edited to clarify "domains" in the strategy, including noting science domains (e.g., health) as a specific area in which complementary strategies are being developed</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5756153"/>
                  </a:ext>
                </a:extLst>
              </a:tr>
            </a:tbl>
          </a:graphicData>
        </a:graphic>
      </p:graphicFrame>
    </p:spTree>
    <p:extLst>
      <p:ext uri="{BB962C8B-B14F-4D97-AF65-F5344CB8AC3E}">
        <p14:creationId xmlns:p14="http://schemas.microsoft.com/office/powerpoint/2010/main" val="39893337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3ed03083343372a94bfec75&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_IMGDECORATIVE" val="1"/>
</p:tagLst>
</file>

<file path=ppt/tags/tag11.xml><?xml version="1.0" encoding="utf-8"?>
<p:tagLst xmlns:a="http://schemas.openxmlformats.org/drawingml/2006/main" xmlns:r="http://schemas.openxmlformats.org/officeDocument/2006/relationships" xmlns:p="http://schemas.openxmlformats.org/presentationml/2006/main">
  <p:tag name="E_IMGDECORATIVE" val="1"/>
</p:tagLst>
</file>

<file path=ppt/tags/tag12.xml><?xml version="1.0" encoding="utf-8"?>
<p:tagLst xmlns:a="http://schemas.openxmlformats.org/drawingml/2006/main" xmlns:r="http://schemas.openxmlformats.org/officeDocument/2006/relationships" xmlns:p="http://schemas.openxmlformats.org/presentationml/2006/main">
  <p:tag name="E_IMGDECORATIVE" val="1"/>
</p:tagLst>
</file>

<file path=ppt/tags/tag13.xml><?xml version="1.0" encoding="utf-8"?>
<p:tagLst xmlns:a="http://schemas.openxmlformats.org/drawingml/2006/main" xmlns:r="http://schemas.openxmlformats.org/officeDocument/2006/relationships" xmlns:p="http://schemas.openxmlformats.org/presentationml/2006/main">
  <p:tag name="E_IMGDECORATIVE" val="1"/>
</p:tagLst>
</file>

<file path=ppt/tags/tag14.xml><?xml version="1.0" encoding="utf-8"?>
<p:tagLst xmlns:a="http://schemas.openxmlformats.org/drawingml/2006/main" xmlns:r="http://schemas.openxmlformats.org/officeDocument/2006/relationships" xmlns:p="http://schemas.openxmlformats.org/presentationml/2006/main">
  <p:tag name="E_IMGDECORATIVE" val="1"/>
</p:tagLst>
</file>

<file path=ppt/tags/tag15.xml><?xml version="1.0" encoding="utf-8"?>
<p:tagLst xmlns:a="http://schemas.openxmlformats.org/drawingml/2006/main" xmlns:r="http://schemas.openxmlformats.org/officeDocument/2006/relationships" xmlns:p="http://schemas.openxmlformats.org/presentationml/2006/main">
  <p:tag name="E_IMGDECORATIVE" val="1"/>
</p:tagLst>
</file>

<file path=ppt/tags/tag2.xml><?xml version="1.0" encoding="utf-8"?>
<p:tagLst xmlns:a="http://schemas.openxmlformats.org/drawingml/2006/main" xmlns:r="http://schemas.openxmlformats.org/officeDocument/2006/relationships" xmlns:p="http://schemas.openxmlformats.org/presentationml/2006/main">
  <p:tag name="E_IMGDECORATIVE" val="1"/>
</p:tagLst>
</file>

<file path=ppt/tags/tag3.xml><?xml version="1.0" encoding="utf-8"?>
<p:tagLst xmlns:a="http://schemas.openxmlformats.org/drawingml/2006/main" xmlns:r="http://schemas.openxmlformats.org/officeDocument/2006/relationships" xmlns:p="http://schemas.openxmlformats.org/presentationml/2006/main">
  <p:tag name="E_IMGDECORATIVE" val="1"/>
</p:tagLst>
</file>

<file path=ppt/tags/tag4.xml><?xml version="1.0" encoding="utf-8"?>
<p:tagLst xmlns:a="http://schemas.openxmlformats.org/drawingml/2006/main" xmlns:r="http://schemas.openxmlformats.org/officeDocument/2006/relationships" xmlns:p="http://schemas.openxmlformats.org/presentationml/2006/main">
  <p:tag name="E_IMGDECORATIVE" val="1"/>
</p:tagLst>
</file>

<file path=ppt/tags/tag5.xml><?xml version="1.0" encoding="utf-8"?>
<p:tagLst xmlns:a="http://schemas.openxmlformats.org/drawingml/2006/main" xmlns:r="http://schemas.openxmlformats.org/officeDocument/2006/relationships" xmlns:p="http://schemas.openxmlformats.org/presentationml/2006/main">
  <p:tag name="E_IMGDECORATIVE" val="1"/>
</p:tagLst>
</file>

<file path=ppt/tags/tag6.xml><?xml version="1.0" encoding="utf-8"?>
<p:tagLst xmlns:a="http://schemas.openxmlformats.org/drawingml/2006/main" xmlns:r="http://schemas.openxmlformats.org/officeDocument/2006/relationships" xmlns:p="http://schemas.openxmlformats.org/presentationml/2006/main">
  <p:tag name="E_IMGDECORATIVE" val="1"/>
</p:tagLst>
</file>

<file path=ppt/tags/tag7.xml><?xml version="1.0" encoding="utf-8"?>
<p:tagLst xmlns:a="http://schemas.openxmlformats.org/drawingml/2006/main" xmlns:r="http://schemas.openxmlformats.org/officeDocument/2006/relationships" xmlns:p="http://schemas.openxmlformats.org/presentationml/2006/main">
  <p:tag name="E_IMGDECORATIVE" val="1"/>
</p:tagLst>
</file>

<file path=ppt/tags/tag8.xml><?xml version="1.0" encoding="utf-8"?>
<p:tagLst xmlns:a="http://schemas.openxmlformats.org/drawingml/2006/main" xmlns:r="http://schemas.openxmlformats.org/officeDocument/2006/relationships" xmlns:p="http://schemas.openxmlformats.org/presentationml/2006/main">
  <p:tag name="E_IMGDECORATIVE" val="1"/>
</p:tagLst>
</file>

<file path=ppt/tags/tag9.xml><?xml version="1.0" encoding="utf-8"?>
<p:tagLst xmlns:a="http://schemas.openxmlformats.org/drawingml/2006/main" xmlns:r="http://schemas.openxmlformats.org/officeDocument/2006/relationships" xmlns:p="http://schemas.openxmlformats.org/presentationml/2006/main">
  <p:tag name="E_IMGDECORATIV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cf870b0-a4b0-4bd1-aa16-9e5af7ce21f9">
      <Terms xmlns="http://schemas.microsoft.com/office/infopath/2007/PartnerControls"/>
    </lcf76f155ced4ddcb4097134ff3c332f>
    <TaxCatchAll xmlns="73daebbf-9095-43ee-a2d8-cf41202ceaf3" xsi:nil="true"/>
    <SharedWithUsers xmlns="73daebbf-9095-43ee-a2d8-cf41202ceaf3">
      <UserInfo>
        <DisplayName>Fauvel, Francis</DisplayName>
        <AccountId>4989</AccountId>
        <AccountType/>
      </UserInfo>
      <UserInfo>
        <DisplayName>Williams, Holly</DisplayName>
        <AccountId>3584</AccountId>
        <AccountType/>
      </UserInfo>
      <UserInfo>
        <DisplayName>Schofield, Jennifer</DisplayName>
        <AccountId>615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543EDECD28D7849809191D51A0E1C05" ma:contentTypeVersion="10" ma:contentTypeDescription="Create a new document." ma:contentTypeScope="" ma:versionID="98256031778121c6147fd1ed001878de">
  <xsd:schema xmlns:xsd="http://www.w3.org/2001/XMLSchema" xmlns:xs="http://www.w3.org/2001/XMLSchema" xmlns:p="http://schemas.microsoft.com/office/2006/metadata/properties" xmlns:ns2="ccf870b0-a4b0-4bd1-aa16-9e5af7ce21f9" xmlns:ns3="73daebbf-9095-43ee-a2d8-cf41202ceaf3" targetNamespace="http://schemas.microsoft.com/office/2006/metadata/properties" ma:root="true" ma:fieldsID="53f8abe038ad478b3148cde16fae7d8a" ns2:_="" ns3:_="">
    <xsd:import namespace="ccf870b0-a4b0-4bd1-aa16-9e5af7ce21f9"/>
    <xsd:import namespace="73daebbf-9095-43ee-a2d8-cf41202cea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3:SharedWithUsers" minOccurs="0"/>
                <xsd:element ref="ns3:SharedWithDetails"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870b0-a4b0-4bd1-aa16-9e5af7ce21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38d4629-38ad-4148-bc9e-acd04a442d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aebbf-9095-43ee-a2d8-cf41202ceaf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e900d27-c2da-410d-a6b4-1ebf0f7eea26}" ma:internalName="TaxCatchAll" ma:showField="CatchAllData" ma:web="73daebbf-9095-43ee-a2d8-cf41202cea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99F9BA-0CA0-44F6-AD58-7236F7FCFF06}">
  <ds:schemaRefs>
    <ds:schemaRef ds:uri="73daebbf-9095-43ee-a2d8-cf41202ceaf3"/>
    <ds:schemaRef ds:uri="ccf870b0-a4b0-4bd1-aa16-9e5af7ce21f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C9F900B-F98C-486C-978C-D80847BAB941}">
  <ds:schemaRefs>
    <ds:schemaRef ds:uri="http://schemas.microsoft.com/sharepoint/v3/contenttype/forms"/>
  </ds:schemaRefs>
</ds:datastoreItem>
</file>

<file path=customXml/itemProps3.xml><?xml version="1.0" encoding="utf-8"?>
<ds:datastoreItem xmlns:ds="http://schemas.openxmlformats.org/officeDocument/2006/customXml" ds:itemID="{6C08DC2C-06A7-4193-8B8E-0DE74A364651}">
  <ds:schemaRefs>
    <ds:schemaRef ds:uri="73daebbf-9095-43ee-a2d8-cf41202ceaf3"/>
    <ds:schemaRef ds:uri="ccf870b0-a4b0-4bd1-aa16-9e5af7ce21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Renewing the Data Strategy for the Federal Public Service  What We Heard Report  Winter 2023</vt:lpstr>
      <vt:lpstr>Purpose</vt:lpstr>
      <vt:lpstr>Overview of missions</vt:lpstr>
      <vt:lpstr>October event</vt:lpstr>
      <vt:lpstr>Senior level committees and other working groups </vt:lpstr>
      <vt:lpstr>Feedback</vt:lpstr>
      <vt:lpstr>Addressing feedback</vt:lpstr>
      <vt:lpstr>Addressing feedback (part 2)</vt:lpstr>
      <vt:lpstr>Addressing feedback (part 3)</vt:lpstr>
      <vt:lpstr>Addressing feedback (part 4)</vt:lpstr>
      <vt:lpstr>Summary</vt:lpstr>
      <vt:lpstr>Next Steps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Renewing the Data Strategy for the Federal Public Service_x000b__x000b_What We Heard Report_x000d__x000b_Winter 2023</dc:title>
  <dc:creator>Daniel Ribi</dc:creator>
  <cp:revision>3</cp:revision>
  <dcterms:created xsi:type="dcterms:W3CDTF">2022-12-16T15:04:10Z</dcterms:created>
  <dcterms:modified xsi:type="dcterms:W3CDTF">2023-02-17T15:06:27Z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515d617-256d-4284-aedb-1064be1c4b48_Enabled">
    <vt:lpwstr>true</vt:lpwstr>
  </property>
  <property fmtid="{D5CDD505-2E9C-101B-9397-08002B2CF9AE}" pid="3" name="MSIP_Label_3515d617-256d-4284-aedb-1064be1c4b48_SetDate">
    <vt:lpwstr>2022-12-16T19:55:10Z</vt:lpwstr>
  </property>
  <property fmtid="{D5CDD505-2E9C-101B-9397-08002B2CF9AE}" pid="4" name="MSIP_Label_3515d617-256d-4284-aedb-1064be1c4b48_Method">
    <vt:lpwstr>Privileged</vt:lpwstr>
  </property>
  <property fmtid="{D5CDD505-2E9C-101B-9397-08002B2CF9AE}" pid="5" name="MSIP_Label_3515d617-256d-4284-aedb-1064be1c4b48_Name">
    <vt:lpwstr>3515d617-256d-4284-aedb-1064be1c4b48</vt:lpwstr>
  </property>
  <property fmtid="{D5CDD505-2E9C-101B-9397-08002B2CF9AE}" pid="6" name="MSIP_Label_3515d617-256d-4284-aedb-1064be1c4b48_SiteId">
    <vt:lpwstr>6397df10-4595-4047-9c4f-03311282152b</vt:lpwstr>
  </property>
  <property fmtid="{D5CDD505-2E9C-101B-9397-08002B2CF9AE}" pid="7" name="MSIP_Label_3515d617-256d-4284-aedb-1064be1c4b48_ActionId">
    <vt:lpwstr>962447e2-330d-4bf5-913d-fcf2ef60fbcc</vt:lpwstr>
  </property>
  <property fmtid="{D5CDD505-2E9C-101B-9397-08002B2CF9AE}" pid="8" name="MSIP_Label_3515d617-256d-4284-aedb-1064be1c4b48_ContentBits">
    <vt:lpwstr>0</vt:lpwstr>
  </property>
  <property fmtid="{D5CDD505-2E9C-101B-9397-08002B2CF9AE}" pid="9" name="ContentTypeId">
    <vt:lpwstr>0x0101009543EDECD28D7849809191D51A0E1C05</vt:lpwstr>
  </property>
  <property fmtid="{D5CDD505-2E9C-101B-9397-08002B2CF9AE}" pid="10" name="MediaServiceImageTags">
    <vt:lpwstr/>
  </property>
</Properties>
</file>