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5544800" cy="100584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6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65860" y="3118104"/>
            <a:ext cx="1321308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31720" y="5632704"/>
            <a:ext cx="1088136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2019-11-29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9FB4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2019-11-29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9FB4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77240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005572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2019-11-29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9FB4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2019-11-29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2019-11-29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57342" y="4598125"/>
            <a:ext cx="1715135" cy="706120"/>
          </a:xfrm>
          <a:custGeom>
            <a:avLst/>
            <a:gdLst/>
            <a:ahLst/>
            <a:cxnLst/>
            <a:rect l="l" t="t" r="r" b="b"/>
            <a:pathLst>
              <a:path w="1715134" h="706120">
                <a:moveTo>
                  <a:pt x="1532039" y="0"/>
                </a:moveTo>
                <a:lnTo>
                  <a:pt x="182892" y="0"/>
                </a:lnTo>
                <a:lnTo>
                  <a:pt x="134270" y="6532"/>
                </a:lnTo>
                <a:lnTo>
                  <a:pt x="90580" y="24968"/>
                </a:lnTo>
                <a:lnTo>
                  <a:pt x="53565" y="53563"/>
                </a:lnTo>
                <a:lnTo>
                  <a:pt x="24968" y="90576"/>
                </a:lnTo>
                <a:lnTo>
                  <a:pt x="6532" y="134262"/>
                </a:lnTo>
                <a:lnTo>
                  <a:pt x="0" y="182880"/>
                </a:lnTo>
                <a:lnTo>
                  <a:pt x="0" y="324916"/>
                </a:lnTo>
                <a:lnTo>
                  <a:pt x="6532" y="373533"/>
                </a:lnTo>
                <a:lnTo>
                  <a:pt x="24968" y="417220"/>
                </a:lnTo>
                <a:lnTo>
                  <a:pt x="53565" y="454232"/>
                </a:lnTo>
                <a:lnTo>
                  <a:pt x="90580" y="482828"/>
                </a:lnTo>
                <a:lnTo>
                  <a:pt x="134270" y="501264"/>
                </a:lnTo>
                <a:lnTo>
                  <a:pt x="182892" y="507796"/>
                </a:lnTo>
                <a:lnTo>
                  <a:pt x="686625" y="507796"/>
                </a:lnTo>
                <a:lnTo>
                  <a:pt x="861822" y="705815"/>
                </a:lnTo>
                <a:lnTo>
                  <a:pt x="1039990" y="507796"/>
                </a:lnTo>
                <a:lnTo>
                  <a:pt x="1532039" y="507796"/>
                </a:lnTo>
                <a:lnTo>
                  <a:pt x="1580656" y="501264"/>
                </a:lnTo>
                <a:lnTo>
                  <a:pt x="1624342" y="482828"/>
                </a:lnTo>
                <a:lnTo>
                  <a:pt x="1661355" y="454232"/>
                </a:lnTo>
                <a:lnTo>
                  <a:pt x="1689950" y="417220"/>
                </a:lnTo>
                <a:lnTo>
                  <a:pt x="1708386" y="373533"/>
                </a:lnTo>
                <a:lnTo>
                  <a:pt x="1714919" y="324916"/>
                </a:lnTo>
                <a:lnTo>
                  <a:pt x="1714919" y="182880"/>
                </a:lnTo>
                <a:lnTo>
                  <a:pt x="1708386" y="134262"/>
                </a:lnTo>
                <a:lnTo>
                  <a:pt x="1689950" y="90576"/>
                </a:lnTo>
                <a:lnTo>
                  <a:pt x="1661355" y="53563"/>
                </a:lnTo>
                <a:lnTo>
                  <a:pt x="1624342" y="24968"/>
                </a:lnTo>
                <a:lnTo>
                  <a:pt x="1580656" y="6532"/>
                </a:lnTo>
                <a:lnTo>
                  <a:pt x="1532039" y="0"/>
                </a:lnTo>
                <a:close/>
              </a:path>
            </a:pathLst>
          </a:custGeom>
          <a:ln w="25400">
            <a:solidFill>
              <a:srgbClr val="93D6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5084" y="269061"/>
            <a:ext cx="14794631" cy="772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009FB4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240" y="2313432"/>
            <a:ext cx="1399032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85232" y="9354312"/>
            <a:ext cx="4974336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77240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2019-11-29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92256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cdocs://RDIMS/15181552/R" TargetMode="External"/><Relationship Id="rId2" Type="http://schemas.openxmlformats.org/officeDocument/2006/relationships/hyperlink" Target="pcdocs://RDIMS/15170815/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5817" y="4694454"/>
            <a:ext cx="1377315" cy="302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6715" marR="5080" indent="-374650">
              <a:lnSpc>
                <a:spcPct val="101800"/>
              </a:lnSpc>
              <a:spcBef>
                <a:spcPts val="80"/>
              </a:spcBef>
            </a:pP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Training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for Cloud-native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developers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2036" y="2715810"/>
            <a:ext cx="12090400" cy="127000"/>
          </a:xfrm>
          <a:custGeom>
            <a:avLst/>
            <a:gdLst/>
            <a:ahLst/>
            <a:cxnLst/>
            <a:rect l="l" t="t" r="r" b="b"/>
            <a:pathLst>
              <a:path w="12090400" h="127000">
                <a:moveTo>
                  <a:pt x="0" y="127000"/>
                </a:moveTo>
                <a:lnTo>
                  <a:pt x="12090133" y="127000"/>
                </a:lnTo>
                <a:lnTo>
                  <a:pt x="12090133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58810" y="0"/>
            <a:ext cx="7786370" cy="3675379"/>
          </a:xfrm>
          <a:custGeom>
            <a:avLst/>
            <a:gdLst/>
            <a:ahLst/>
            <a:cxnLst/>
            <a:rect l="l" t="t" r="r" b="b"/>
            <a:pathLst>
              <a:path w="7786369" h="3675379">
                <a:moveTo>
                  <a:pt x="7785988" y="2473325"/>
                </a:moveTo>
                <a:lnTo>
                  <a:pt x="3278885" y="2473325"/>
                </a:lnTo>
                <a:lnTo>
                  <a:pt x="3287493" y="2520629"/>
                </a:lnTo>
                <a:lnTo>
                  <a:pt x="3297630" y="2567382"/>
                </a:lnTo>
                <a:lnTo>
                  <a:pt x="3309272" y="2613556"/>
                </a:lnTo>
                <a:lnTo>
                  <a:pt x="3322390" y="2659123"/>
                </a:lnTo>
                <a:lnTo>
                  <a:pt x="3336957" y="2704057"/>
                </a:lnTo>
                <a:lnTo>
                  <a:pt x="3352947" y="2748332"/>
                </a:lnTo>
                <a:lnTo>
                  <a:pt x="3370333" y="2791918"/>
                </a:lnTo>
                <a:lnTo>
                  <a:pt x="3389087" y="2834791"/>
                </a:lnTo>
                <a:lnTo>
                  <a:pt x="3409182" y="2876922"/>
                </a:lnTo>
                <a:lnTo>
                  <a:pt x="3430591" y="2918285"/>
                </a:lnTo>
                <a:lnTo>
                  <a:pt x="3453287" y="2958853"/>
                </a:lnTo>
                <a:lnTo>
                  <a:pt x="3477244" y="2998598"/>
                </a:lnTo>
                <a:lnTo>
                  <a:pt x="3502433" y="3037493"/>
                </a:lnTo>
                <a:lnTo>
                  <a:pt x="3528828" y="3075512"/>
                </a:lnTo>
                <a:lnTo>
                  <a:pt x="3556403" y="3112628"/>
                </a:lnTo>
                <a:lnTo>
                  <a:pt x="3585129" y="3148813"/>
                </a:lnTo>
                <a:lnTo>
                  <a:pt x="3614980" y="3184040"/>
                </a:lnTo>
                <a:lnTo>
                  <a:pt x="3645928" y="3218282"/>
                </a:lnTo>
                <a:lnTo>
                  <a:pt x="3677947" y="3251513"/>
                </a:lnTo>
                <a:lnTo>
                  <a:pt x="3711010" y="3283706"/>
                </a:lnTo>
                <a:lnTo>
                  <a:pt x="3745089" y="3314832"/>
                </a:lnTo>
                <a:lnTo>
                  <a:pt x="3780158" y="3344866"/>
                </a:lnTo>
                <a:lnTo>
                  <a:pt x="3816189" y="3373779"/>
                </a:lnTo>
                <a:lnTo>
                  <a:pt x="3853155" y="3401546"/>
                </a:lnTo>
                <a:lnTo>
                  <a:pt x="3891029" y="3428139"/>
                </a:lnTo>
                <a:lnTo>
                  <a:pt x="3929785" y="3453531"/>
                </a:lnTo>
                <a:lnTo>
                  <a:pt x="3969395" y="3477695"/>
                </a:lnTo>
                <a:lnTo>
                  <a:pt x="4009832" y="3500605"/>
                </a:lnTo>
                <a:lnTo>
                  <a:pt x="4051068" y="3522232"/>
                </a:lnTo>
                <a:lnTo>
                  <a:pt x="4093078" y="3542549"/>
                </a:lnTo>
                <a:lnTo>
                  <a:pt x="4135833" y="3561531"/>
                </a:lnTo>
                <a:lnTo>
                  <a:pt x="4179307" y="3579150"/>
                </a:lnTo>
                <a:lnTo>
                  <a:pt x="4223473" y="3595378"/>
                </a:lnTo>
                <a:lnTo>
                  <a:pt x="4268304" y="3610189"/>
                </a:lnTo>
                <a:lnTo>
                  <a:pt x="4313772" y="3623556"/>
                </a:lnTo>
                <a:lnTo>
                  <a:pt x="4359851" y="3635452"/>
                </a:lnTo>
                <a:lnTo>
                  <a:pt x="4406513" y="3645849"/>
                </a:lnTo>
                <a:lnTo>
                  <a:pt x="4453731" y="3654721"/>
                </a:lnTo>
                <a:lnTo>
                  <a:pt x="4501479" y="3662040"/>
                </a:lnTo>
                <a:lnTo>
                  <a:pt x="4549729" y="3667780"/>
                </a:lnTo>
                <a:lnTo>
                  <a:pt x="4598454" y="3671913"/>
                </a:lnTo>
                <a:lnTo>
                  <a:pt x="4647627" y="3674413"/>
                </a:lnTo>
                <a:lnTo>
                  <a:pt x="4697222" y="3675253"/>
                </a:lnTo>
                <a:lnTo>
                  <a:pt x="4747697" y="3674383"/>
                </a:lnTo>
                <a:lnTo>
                  <a:pt x="4797735" y="3671793"/>
                </a:lnTo>
                <a:lnTo>
                  <a:pt x="4847308" y="3667512"/>
                </a:lnTo>
                <a:lnTo>
                  <a:pt x="4896388" y="3661568"/>
                </a:lnTo>
                <a:lnTo>
                  <a:pt x="4944945" y="3653989"/>
                </a:lnTo>
                <a:lnTo>
                  <a:pt x="4992952" y="3644805"/>
                </a:lnTo>
                <a:lnTo>
                  <a:pt x="5040379" y="3634043"/>
                </a:lnTo>
                <a:lnTo>
                  <a:pt x="5087198" y="3621731"/>
                </a:lnTo>
                <a:lnTo>
                  <a:pt x="5133380" y="3607900"/>
                </a:lnTo>
                <a:lnTo>
                  <a:pt x="5178897" y="3592576"/>
                </a:lnTo>
                <a:lnTo>
                  <a:pt x="5223721" y="3575789"/>
                </a:lnTo>
                <a:lnTo>
                  <a:pt x="5267822" y="3557567"/>
                </a:lnTo>
                <a:lnTo>
                  <a:pt x="5311173" y="3537938"/>
                </a:lnTo>
                <a:lnTo>
                  <a:pt x="5353744" y="3516931"/>
                </a:lnTo>
                <a:lnTo>
                  <a:pt x="5395508" y="3494575"/>
                </a:lnTo>
                <a:lnTo>
                  <a:pt x="5436435" y="3470898"/>
                </a:lnTo>
                <a:lnTo>
                  <a:pt x="5476497" y="3445929"/>
                </a:lnTo>
                <a:lnTo>
                  <a:pt x="5515665" y="3419695"/>
                </a:lnTo>
                <a:lnTo>
                  <a:pt x="5553911" y="3392227"/>
                </a:lnTo>
                <a:lnTo>
                  <a:pt x="5591207" y="3363551"/>
                </a:lnTo>
                <a:lnTo>
                  <a:pt x="5627523" y="3333697"/>
                </a:lnTo>
                <a:lnTo>
                  <a:pt x="5662831" y="3302693"/>
                </a:lnTo>
                <a:lnTo>
                  <a:pt x="5697103" y="3270567"/>
                </a:lnTo>
                <a:lnTo>
                  <a:pt x="5730310" y="3237349"/>
                </a:lnTo>
                <a:lnTo>
                  <a:pt x="5762424" y="3203066"/>
                </a:lnTo>
                <a:lnTo>
                  <a:pt x="5793415" y="3167748"/>
                </a:lnTo>
                <a:lnTo>
                  <a:pt x="5823256" y="3131422"/>
                </a:lnTo>
                <a:lnTo>
                  <a:pt x="5851918" y="3094117"/>
                </a:lnTo>
                <a:lnTo>
                  <a:pt x="5879372" y="3055862"/>
                </a:lnTo>
                <a:lnTo>
                  <a:pt x="5905589" y="3016685"/>
                </a:lnTo>
                <a:lnTo>
                  <a:pt x="5930542" y="2976614"/>
                </a:lnTo>
                <a:lnTo>
                  <a:pt x="5954201" y="2935679"/>
                </a:lnTo>
                <a:lnTo>
                  <a:pt x="5976538" y="2893907"/>
                </a:lnTo>
                <a:lnTo>
                  <a:pt x="5997525" y="2851328"/>
                </a:lnTo>
                <a:lnTo>
                  <a:pt x="6017133" y="2807970"/>
                </a:lnTo>
                <a:lnTo>
                  <a:pt x="6266183" y="2807970"/>
                </a:lnTo>
                <a:lnTo>
                  <a:pt x="6338038" y="2794892"/>
                </a:lnTo>
                <a:lnTo>
                  <a:pt x="6384686" y="2782712"/>
                </a:lnTo>
                <a:lnTo>
                  <a:pt x="6430272" y="2768038"/>
                </a:lnTo>
                <a:lnTo>
                  <a:pt x="6474717" y="2750944"/>
                </a:lnTo>
                <a:lnTo>
                  <a:pt x="6517945" y="2731509"/>
                </a:lnTo>
                <a:lnTo>
                  <a:pt x="6559880" y="2709810"/>
                </a:lnTo>
                <a:lnTo>
                  <a:pt x="6600444" y="2685923"/>
                </a:lnTo>
                <a:lnTo>
                  <a:pt x="7785988" y="2685923"/>
                </a:lnTo>
                <a:lnTo>
                  <a:pt x="7785988" y="2473325"/>
                </a:lnTo>
                <a:close/>
              </a:path>
              <a:path w="7786369" h="3675379">
                <a:moveTo>
                  <a:pt x="7785988" y="2685923"/>
                </a:moveTo>
                <a:lnTo>
                  <a:pt x="6600444" y="2685923"/>
                </a:lnTo>
                <a:lnTo>
                  <a:pt x="6621232" y="2729221"/>
                </a:lnTo>
                <a:lnTo>
                  <a:pt x="6644509" y="2771022"/>
                </a:lnTo>
                <a:lnTo>
                  <a:pt x="6670179" y="2811229"/>
                </a:lnTo>
                <a:lnTo>
                  <a:pt x="6698146" y="2849745"/>
                </a:lnTo>
                <a:lnTo>
                  <a:pt x="6728312" y="2886474"/>
                </a:lnTo>
                <a:lnTo>
                  <a:pt x="6760582" y="2921320"/>
                </a:lnTo>
                <a:lnTo>
                  <a:pt x="6794860" y="2954186"/>
                </a:lnTo>
                <a:lnTo>
                  <a:pt x="6831048" y="2984977"/>
                </a:lnTo>
                <a:lnTo>
                  <a:pt x="6869050" y="3013596"/>
                </a:lnTo>
                <a:lnTo>
                  <a:pt x="6908771" y="3039946"/>
                </a:lnTo>
                <a:lnTo>
                  <a:pt x="6950112" y="3063931"/>
                </a:lnTo>
                <a:lnTo>
                  <a:pt x="6992979" y="3085456"/>
                </a:lnTo>
                <a:lnTo>
                  <a:pt x="7037274" y="3104422"/>
                </a:lnTo>
                <a:lnTo>
                  <a:pt x="7082902" y="3120736"/>
                </a:lnTo>
                <a:lnTo>
                  <a:pt x="7129765" y="3134299"/>
                </a:lnTo>
                <a:lnTo>
                  <a:pt x="7177767" y="3145016"/>
                </a:lnTo>
                <a:lnTo>
                  <a:pt x="7226812" y="3152790"/>
                </a:lnTo>
                <a:lnTo>
                  <a:pt x="7276804" y="3157525"/>
                </a:lnTo>
                <a:lnTo>
                  <a:pt x="7327646" y="3159125"/>
                </a:lnTo>
                <a:lnTo>
                  <a:pt x="7379506" y="3157461"/>
                </a:lnTo>
                <a:lnTo>
                  <a:pt x="7430473" y="3152540"/>
                </a:lnTo>
                <a:lnTo>
                  <a:pt x="7480446" y="3144462"/>
                </a:lnTo>
                <a:lnTo>
                  <a:pt x="7529326" y="3133330"/>
                </a:lnTo>
                <a:lnTo>
                  <a:pt x="7577010" y="3119247"/>
                </a:lnTo>
                <a:lnTo>
                  <a:pt x="7623399" y="3102313"/>
                </a:lnTo>
                <a:lnTo>
                  <a:pt x="7668392" y="3082631"/>
                </a:lnTo>
                <a:lnTo>
                  <a:pt x="7711889" y="3060304"/>
                </a:lnTo>
                <a:lnTo>
                  <a:pt x="7753788" y="3035434"/>
                </a:lnTo>
                <a:lnTo>
                  <a:pt x="7785932" y="3013596"/>
                </a:lnTo>
                <a:lnTo>
                  <a:pt x="7785988" y="2685923"/>
                </a:lnTo>
                <a:close/>
              </a:path>
              <a:path w="7786369" h="3675379">
                <a:moveTo>
                  <a:pt x="6266183" y="2807970"/>
                </a:moveTo>
                <a:lnTo>
                  <a:pt x="6017133" y="2807970"/>
                </a:lnTo>
                <a:lnTo>
                  <a:pt x="6047968" y="2811970"/>
                </a:lnTo>
                <a:lnTo>
                  <a:pt x="6079124" y="2814828"/>
                </a:lnTo>
                <a:lnTo>
                  <a:pt x="6110591" y="2816542"/>
                </a:lnTo>
                <a:lnTo>
                  <a:pt x="6142355" y="2817114"/>
                </a:lnTo>
                <a:lnTo>
                  <a:pt x="6192485" y="2815686"/>
                </a:lnTo>
                <a:lnTo>
                  <a:pt x="6241861" y="2811455"/>
                </a:lnTo>
                <a:lnTo>
                  <a:pt x="6266183" y="2807970"/>
                </a:lnTo>
                <a:close/>
              </a:path>
              <a:path w="7786369" h="3675379">
                <a:moveTo>
                  <a:pt x="7785988" y="670306"/>
                </a:moveTo>
                <a:lnTo>
                  <a:pt x="1486661" y="670306"/>
                </a:lnTo>
                <a:lnTo>
                  <a:pt x="1497739" y="720279"/>
                </a:lnTo>
                <a:lnTo>
                  <a:pt x="1511895" y="769018"/>
                </a:lnTo>
                <a:lnTo>
                  <a:pt x="1529023" y="816416"/>
                </a:lnTo>
                <a:lnTo>
                  <a:pt x="1549013" y="862363"/>
                </a:lnTo>
                <a:lnTo>
                  <a:pt x="1571757" y="906751"/>
                </a:lnTo>
                <a:lnTo>
                  <a:pt x="1597146" y="949472"/>
                </a:lnTo>
                <a:lnTo>
                  <a:pt x="1625073" y="990417"/>
                </a:lnTo>
                <a:lnTo>
                  <a:pt x="1655429" y="1029477"/>
                </a:lnTo>
                <a:lnTo>
                  <a:pt x="1688104" y="1066545"/>
                </a:lnTo>
                <a:lnTo>
                  <a:pt x="1722992" y="1101511"/>
                </a:lnTo>
                <a:lnTo>
                  <a:pt x="1759983" y="1134268"/>
                </a:lnTo>
                <a:lnTo>
                  <a:pt x="1798968" y="1164707"/>
                </a:lnTo>
                <a:lnTo>
                  <a:pt x="1839840" y="1192718"/>
                </a:lnTo>
                <a:lnTo>
                  <a:pt x="1882490" y="1218195"/>
                </a:lnTo>
                <a:lnTo>
                  <a:pt x="1926810" y="1241028"/>
                </a:lnTo>
                <a:lnTo>
                  <a:pt x="1972690" y="1261110"/>
                </a:lnTo>
                <a:lnTo>
                  <a:pt x="1954369" y="1309428"/>
                </a:lnTo>
                <a:lnTo>
                  <a:pt x="1938647" y="1358968"/>
                </a:lnTo>
                <a:lnTo>
                  <a:pt x="1925604" y="1409646"/>
                </a:lnTo>
                <a:lnTo>
                  <a:pt x="1915321" y="1461377"/>
                </a:lnTo>
                <a:lnTo>
                  <a:pt x="1907876" y="1514076"/>
                </a:lnTo>
                <a:lnTo>
                  <a:pt x="1903351" y="1567660"/>
                </a:lnTo>
                <a:lnTo>
                  <a:pt x="1901824" y="1622044"/>
                </a:lnTo>
                <a:lnTo>
                  <a:pt x="1902989" y="1669536"/>
                </a:lnTo>
                <a:lnTo>
                  <a:pt x="1906446" y="1716425"/>
                </a:lnTo>
                <a:lnTo>
                  <a:pt x="1912140" y="1762658"/>
                </a:lnTo>
                <a:lnTo>
                  <a:pt x="1920018" y="1808179"/>
                </a:lnTo>
                <a:lnTo>
                  <a:pt x="1930026" y="1852934"/>
                </a:lnTo>
                <a:lnTo>
                  <a:pt x="1942107" y="1896869"/>
                </a:lnTo>
                <a:lnTo>
                  <a:pt x="1956209" y="1939928"/>
                </a:lnTo>
                <a:lnTo>
                  <a:pt x="1972276" y="1982058"/>
                </a:lnTo>
                <a:lnTo>
                  <a:pt x="1990255" y="2023204"/>
                </a:lnTo>
                <a:lnTo>
                  <a:pt x="2010090" y="2063311"/>
                </a:lnTo>
                <a:lnTo>
                  <a:pt x="2031727" y="2102325"/>
                </a:lnTo>
                <a:lnTo>
                  <a:pt x="2055111" y="2140191"/>
                </a:lnTo>
                <a:lnTo>
                  <a:pt x="2080190" y="2176854"/>
                </a:lnTo>
                <a:lnTo>
                  <a:pt x="2106906" y="2212261"/>
                </a:lnTo>
                <a:lnTo>
                  <a:pt x="2135207" y="2246356"/>
                </a:lnTo>
                <a:lnTo>
                  <a:pt x="2165038" y="2279086"/>
                </a:lnTo>
                <a:lnTo>
                  <a:pt x="2196344" y="2310395"/>
                </a:lnTo>
                <a:lnTo>
                  <a:pt x="2229071" y="2340229"/>
                </a:lnTo>
                <a:lnTo>
                  <a:pt x="2263164" y="2368533"/>
                </a:lnTo>
                <a:lnTo>
                  <a:pt x="2298570" y="2395254"/>
                </a:lnTo>
                <a:lnTo>
                  <a:pt x="2335232" y="2420335"/>
                </a:lnTo>
                <a:lnTo>
                  <a:pt x="2373098" y="2443724"/>
                </a:lnTo>
                <a:lnTo>
                  <a:pt x="2412112" y="2465365"/>
                </a:lnTo>
                <a:lnTo>
                  <a:pt x="2452220" y="2485204"/>
                </a:lnTo>
                <a:lnTo>
                  <a:pt x="2493368" y="2503186"/>
                </a:lnTo>
                <a:lnTo>
                  <a:pt x="2535501" y="2519257"/>
                </a:lnTo>
                <a:lnTo>
                  <a:pt x="2578564" y="2533361"/>
                </a:lnTo>
                <a:lnTo>
                  <a:pt x="2622503" y="2545446"/>
                </a:lnTo>
                <a:lnTo>
                  <a:pt x="2667264" y="2555456"/>
                </a:lnTo>
                <a:lnTo>
                  <a:pt x="2712792" y="2563336"/>
                </a:lnTo>
                <a:lnTo>
                  <a:pt x="2759033" y="2569032"/>
                </a:lnTo>
                <a:lnTo>
                  <a:pt x="2805933" y="2572490"/>
                </a:lnTo>
                <a:lnTo>
                  <a:pt x="2853435" y="2573655"/>
                </a:lnTo>
                <a:lnTo>
                  <a:pt x="2904083" y="2572329"/>
                </a:lnTo>
                <a:lnTo>
                  <a:pt x="2954043" y="2568398"/>
                </a:lnTo>
                <a:lnTo>
                  <a:pt x="3003248" y="2561923"/>
                </a:lnTo>
                <a:lnTo>
                  <a:pt x="3051632" y="2552972"/>
                </a:lnTo>
                <a:lnTo>
                  <a:pt x="3099127" y="2541608"/>
                </a:lnTo>
                <a:lnTo>
                  <a:pt x="3145667" y="2527897"/>
                </a:lnTo>
                <a:lnTo>
                  <a:pt x="3191185" y="2511903"/>
                </a:lnTo>
                <a:lnTo>
                  <a:pt x="3235613" y="2493690"/>
                </a:lnTo>
                <a:lnTo>
                  <a:pt x="3278885" y="2473325"/>
                </a:lnTo>
                <a:lnTo>
                  <a:pt x="7785988" y="2473325"/>
                </a:lnTo>
                <a:lnTo>
                  <a:pt x="7785988" y="670306"/>
                </a:lnTo>
                <a:close/>
              </a:path>
              <a:path w="7786369" h="3675379">
                <a:moveTo>
                  <a:pt x="7785988" y="298196"/>
                </a:moveTo>
                <a:lnTo>
                  <a:pt x="720851" y="298196"/>
                </a:lnTo>
                <a:lnTo>
                  <a:pt x="744804" y="340115"/>
                </a:lnTo>
                <a:lnTo>
                  <a:pt x="771433" y="380210"/>
                </a:lnTo>
                <a:lnTo>
                  <a:pt x="800617" y="418360"/>
                </a:lnTo>
                <a:lnTo>
                  <a:pt x="832232" y="454443"/>
                </a:lnTo>
                <a:lnTo>
                  <a:pt x="866159" y="488338"/>
                </a:lnTo>
                <a:lnTo>
                  <a:pt x="902274" y="519922"/>
                </a:lnTo>
                <a:lnTo>
                  <a:pt x="940456" y="549075"/>
                </a:lnTo>
                <a:lnTo>
                  <a:pt x="980582" y="575675"/>
                </a:lnTo>
                <a:lnTo>
                  <a:pt x="1022532" y="599600"/>
                </a:lnTo>
                <a:lnTo>
                  <a:pt x="1066184" y="620730"/>
                </a:lnTo>
                <a:lnTo>
                  <a:pt x="1111414" y="638942"/>
                </a:lnTo>
                <a:lnTo>
                  <a:pt x="1158103" y="654115"/>
                </a:lnTo>
                <a:lnTo>
                  <a:pt x="1206127" y="666128"/>
                </a:lnTo>
                <a:lnTo>
                  <a:pt x="1255364" y="674859"/>
                </a:lnTo>
                <a:lnTo>
                  <a:pt x="1305694" y="680187"/>
                </a:lnTo>
                <a:lnTo>
                  <a:pt x="1356994" y="681990"/>
                </a:lnTo>
                <a:lnTo>
                  <a:pt x="1390042" y="681235"/>
                </a:lnTo>
                <a:lnTo>
                  <a:pt x="1422685" y="679005"/>
                </a:lnTo>
                <a:lnTo>
                  <a:pt x="1454900" y="675346"/>
                </a:lnTo>
                <a:lnTo>
                  <a:pt x="1486661" y="670306"/>
                </a:lnTo>
                <a:lnTo>
                  <a:pt x="7785988" y="670306"/>
                </a:lnTo>
                <a:lnTo>
                  <a:pt x="7785988" y="298196"/>
                </a:lnTo>
                <a:close/>
              </a:path>
              <a:path w="7786369" h="3675379">
                <a:moveTo>
                  <a:pt x="7785988" y="0"/>
                </a:moveTo>
                <a:lnTo>
                  <a:pt x="0" y="0"/>
                </a:lnTo>
                <a:lnTo>
                  <a:pt x="2839" y="49236"/>
                </a:lnTo>
                <a:lnTo>
                  <a:pt x="11147" y="96802"/>
                </a:lnTo>
                <a:lnTo>
                  <a:pt x="24607" y="142383"/>
                </a:lnTo>
                <a:lnTo>
                  <a:pt x="42903" y="185661"/>
                </a:lnTo>
                <a:lnTo>
                  <a:pt x="65716" y="226320"/>
                </a:lnTo>
                <a:lnTo>
                  <a:pt x="92732" y="264042"/>
                </a:lnTo>
                <a:lnTo>
                  <a:pt x="123634" y="298513"/>
                </a:lnTo>
                <a:lnTo>
                  <a:pt x="158105" y="329415"/>
                </a:lnTo>
                <a:lnTo>
                  <a:pt x="195827" y="356431"/>
                </a:lnTo>
                <a:lnTo>
                  <a:pt x="236486" y="379244"/>
                </a:lnTo>
                <a:lnTo>
                  <a:pt x="279764" y="397540"/>
                </a:lnTo>
                <a:lnTo>
                  <a:pt x="325345" y="411000"/>
                </a:lnTo>
                <a:lnTo>
                  <a:pt x="372911" y="419308"/>
                </a:lnTo>
                <a:lnTo>
                  <a:pt x="422147" y="422148"/>
                </a:lnTo>
                <a:lnTo>
                  <a:pt x="471438" y="419300"/>
                </a:lnTo>
                <a:lnTo>
                  <a:pt x="519055" y="410970"/>
                </a:lnTo>
                <a:lnTo>
                  <a:pt x="564679" y="397475"/>
                </a:lnTo>
                <a:lnTo>
                  <a:pt x="607991" y="379132"/>
                </a:lnTo>
                <a:lnTo>
                  <a:pt x="648670" y="356259"/>
                </a:lnTo>
                <a:lnTo>
                  <a:pt x="686397" y="329175"/>
                </a:lnTo>
                <a:lnTo>
                  <a:pt x="720851" y="298196"/>
                </a:lnTo>
                <a:lnTo>
                  <a:pt x="7785988" y="298196"/>
                </a:lnTo>
                <a:lnTo>
                  <a:pt x="7785988" y="0"/>
                </a:lnTo>
                <a:close/>
              </a:path>
            </a:pathLst>
          </a:custGeom>
          <a:solidFill>
            <a:srgbClr val="E9F6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949924" y="622145"/>
            <a:ext cx="2138045" cy="1332865"/>
          </a:xfrm>
          <a:custGeom>
            <a:avLst/>
            <a:gdLst/>
            <a:ahLst/>
            <a:cxnLst/>
            <a:rect l="l" t="t" r="r" b="b"/>
            <a:pathLst>
              <a:path w="2138044" h="1332864">
                <a:moveTo>
                  <a:pt x="1954783" y="0"/>
                </a:moveTo>
                <a:lnTo>
                  <a:pt x="182867" y="0"/>
                </a:lnTo>
                <a:lnTo>
                  <a:pt x="134255" y="6532"/>
                </a:lnTo>
                <a:lnTo>
                  <a:pt x="90572" y="24968"/>
                </a:lnTo>
                <a:lnTo>
                  <a:pt x="53562" y="53563"/>
                </a:lnTo>
                <a:lnTo>
                  <a:pt x="24967" y="90576"/>
                </a:lnTo>
                <a:lnTo>
                  <a:pt x="6532" y="134262"/>
                </a:lnTo>
                <a:lnTo>
                  <a:pt x="0" y="182879"/>
                </a:lnTo>
                <a:lnTo>
                  <a:pt x="0" y="1149540"/>
                </a:lnTo>
                <a:lnTo>
                  <a:pt x="6532" y="1198157"/>
                </a:lnTo>
                <a:lnTo>
                  <a:pt x="24967" y="1241844"/>
                </a:lnTo>
                <a:lnTo>
                  <a:pt x="53562" y="1278856"/>
                </a:lnTo>
                <a:lnTo>
                  <a:pt x="90572" y="1307452"/>
                </a:lnTo>
                <a:lnTo>
                  <a:pt x="134255" y="1325887"/>
                </a:lnTo>
                <a:lnTo>
                  <a:pt x="182867" y="1332420"/>
                </a:lnTo>
                <a:lnTo>
                  <a:pt x="1954783" y="1332420"/>
                </a:lnTo>
                <a:lnTo>
                  <a:pt x="2003406" y="1325887"/>
                </a:lnTo>
                <a:lnTo>
                  <a:pt x="2047096" y="1307452"/>
                </a:lnTo>
                <a:lnTo>
                  <a:pt x="2084111" y="1278856"/>
                </a:lnTo>
                <a:lnTo>
                  <a:pt x="2112708" y="1241844"/>
                </a:lnTo>
                <a:lnTo>
                  <a:pt x="2131144" y="1198157"/>
                </a:lnTo>
                <a:lnTo>
                  <a:pt x="2137676" y="1149540"/>
                </a:lnTo>
                <a:lnTo>
                  <a:pt x="2137676" y="182879"/>
                </a:lnTo>
                <a:lnTo>
                  <a:pt x="2131144" y="134262"/>
                </a:lnTo>
                <a:lnTo>
                  <a:pt x="2112708" y="90576"/>
                </a:lnTo>
                <a:lnTo>
                  <a:pt x="2084111" y="53563"/>
                </a:lnTo>
                <a:lnTo>
                  <a:pt x="2047096" y="24968"/>
                </a:lnTo>
                <a:lnTo>
                  <a:pt x="2003406" y="6532"/>
                </a:lnTo>
                <a:lnTo>
                  <a:pt x="1954783" y="0"/>
                </a:lnTo>
                <a:close/>
              </a:path>
            </a:pathLst>
          </a:custGeom>
          <a:solidFill>
            <a:srgbClr val="AFE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509501" y="5495723"/>
            <a:ext cx="2578100" cy="2529840"/>
          </a:xfrm>
          <a:custGeom>
            <a:avLst/>
            <a:gdLst/>
            <a:ahLst/>
            <a:cxnLst/>
            <a:rect l="l" t="t" r="r" b="b"/>
            <a:pathLst>
              <a:path w="2578100" h="2529840">
                <a:moveTo>
                  <a:pt x="2321534" y="0"/>
                </a:moveTo>
                <a:lnTo>
                  <a:pt x="256565" y="0"/>
                </a:lnTo>
                <a:lnTo>
                  <a:pt x="210448" y="4133"/>
                </a:lnTo>
                <a:lnTo>
                  <a:pt x="167042" y="16051"/>
                </a:lnTo>
                <a:lnTo>
                  <a:pt x="127073" y="35029"/>
                </a:lnTo>
                <a:lnTo>
                  <a:pt x="91264" y="60342"/>
                </a:lnTo>
                <a:lnTo>
                  <a:pt x="60342" y="91264"/>
                </a:lnTo>
                <a:lnTo>
                  <a:pt x="35029" y="127073"/>
                </a:lnTo>
                <a:lnTo>
                  <a:pt x="16051" y="167042"/>
                </a:lnTo>
                <a:lnTo>
                  <a:pt x="4133" y="210448"/>
                </a:lnTo>
                <a:lnTo>
                  <a:pt x="0" y="256565"/>
                </a:lnTo>
                <a:lnTo>
                  <a:pt x="0" y="2272995"/>
                </a:lnTo>
                <a:lnTo>
                  <a:pt x="4133" y="2319112"/>
                </a:lnTo>
                <a:lnTo>
                  <a:pt x="16051" y="2362517"/>
                </a:lnTo>
                <a:lnTo>
                  <a:pt x="35029" y="2402487"/>
                </a:lnTo>
                <a:lnTo>
                  <a:pt x="60342" y="2438295"/>
                </a:lnTo>
                <a:lnTo>
                  <a:pt x="91264" y="2469218"/>
                </a:lnTo>
                <a:lnTo>
                  <a:pt x="127073" y="2494531"/>
                </a:lnTo>
                <a:lnTo>
                  <a:pt x="167042" y="2513508"/>
                </a:lnTo>
                <a:lnTo>
                  <a:pt x="210448" y="2525426"/>
                </a:lnTo>
                <a:lnTo>
                  <a:pt x="256565" y="2529560"/>
                </a:lnTo>
                <a:lnTo>
                  <a:pt x="2321534" y="2529560"/>
                </a:lnTo>
                <a:lnTo>
                  <a:pt x="2367651" y="2525426"/>
                </a:lnTo>
                <a:lnTo>
                  <a:pt x="2411057" y="2513508"/>
                </a:lnTo>
                <a:lnTo>
                  <a:pt x="2451026" y="2494531"/>
                </a:lnTo>
                <a:lnTo>
                  <a:pt x="2486835" y="2469218"/>
                </a:lnTo>
                <a:lnTo>
                  <a:pt x="2517757" y="2438295"/>
                </a:lnTo>
                <a:lnTo>
                  <a:pt x="2543070" y="2402487"/>
                </a:lnTo>
                <a:lnTo>
                  <a:pt x="2562048" y="2362517"/>
                </a:lnTo>
                <a:lnTo>
                  <a:pt x="2573966" y="2319112"/>
                </a:lnTo>
                <a:lnTo>
                  <a:pt x="2578100" y="2272995"/>
                </a:lnTo>
                <a:lnTo>
                  <a:pt x="2578100" y="256565"/>
                </a:lnTo>
                <a:lnTo>
                  <a:pt x="2573966" y="210448"/>
                </a:lnTo>
                <a:lnTo>
                  <a:pt x="2562048" y="167042"/>
                </a:lnTo>
                <a:lnTo>
                  <a:pt x="2543070" y="127073"/>
                </a:lnTo>
                <a:lnTo>
                  <a:pt x="2517757" y="91264"/>
                </a:lnTo>
                <a:lnTo>
                  <a:pt x="2486835" y="60342"/>
                </a:lnTo>
                <a:lnTo>
                  <a:pt x="2451026" y="35029"/>
                </a:lnTo>
                <a:lnTo>
                  <a:pt x="2411057" y="16051"/>
                </a:lnTo>
                <a:lnTo>
                  <a:pt x="2367651" y="4133"/>
                </a:lnTo>
                <a:lnTo>
                  <a:pt x="2321534" y="0"/>
                </a:lnTo>
                <a:close/>
              </a:path>
            </a:pathLst>
          </a:custGeom>
          <a:solidFill>
            <a:srgbClr val="BCE4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24036" y="3236118"/>
            <a:ext cx="1795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0" dirty="0">
                <a:solidFill>
                  <a:srgbClr val="053349"/>
                </a:solidFill>
                <a:latin typeface="Arial Black"/>
                <a:cs typeface="Arial Black"/>
              </a:rPr>
              <a:t>WHAT </a:t>
            </a:r>
            <a:r>
              <a:rPr sz="1600" b="1" dirty="0">
                <a:solidFill>
                  <a:srgbClr val="053349"/>
                </a:solidFill>
                <a:latin typeface="Arial Black"/>
                <a:cs typeface="Arial Black"/>
              </a:rPr>
              <a:t>WE</a:t>
            </a:r>
            <a:r>
              <a:rPr sz="1600" b="1" spc="-65" dirty="0">
                <a:solidFill>
                  <a:srgbClr val="053349"/>
                </a:solidFill>
                <a:latin typeface="Arial Black"/>
                <a:cs typeface="Arial Black"/>
              </a:rPr>
              <a:t> </a:t>
            </a:r>
            <a:r>
              <a:rPr sz="1600" b="1" spc="-5" dirty="0">
                <a:solidFill>
                  <a:srgbClr val="053349"/>
                </a:solidFill>
                <a:latin typeface="Arial Black"/>
                <a:cs typeface="Arial Black"/>
              </a:rPr>
              <a:t>NEED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17097" y="3693510"/>
            <a:ext cx="482600" cy="482600"/>
          </a:xfrm>
          <a:custGeom>
            <a:avLst/>
            <a:gdLst/>
            <a:ahLst/>
            <a:cxnLst/>
            <a:rect l="l" t="t" r="r" b="b"/>
            <a:pathLst>
              <a:path w="482600" h="482600">
                <a:moveTo>
                  <a:pt x="241300" y="0"/>
                </a:moveTo>
                <a:lnTo>
                  <a:pt x="192729" y="4910"/>
                </a:lnTo>
                <a:lnTo>
                  <a:pt x="147463" y="18991"/>
                </a:lnTo>
                <a:lnTo>
                  <a:pt x="106478" y="41265"/>
                </a:lnTo>
                <a:lnTo>
                  <a:pt x="70753" y="70753"/>
                </a:lnTo>
                <a:lnTo>
                  <a:pt x="41265" y="106478"/>
                </a:lnTo>
                <a:lnTo>
                  <a:pt x="18991" y="147463"/>
                </a:lnTo>
                <a:lnTo>
                  <a:pt x="4910" y="192729"/>
                </a:lnTo>
                <a:lnTo>
                  <a:pt x="0" y="241300"/>
                </a:lnTo>
                <a:lnTo>
                  <a:pt x="4910" y="289870"/>
                </a:lnTo>
                <a:lnTo>
                  <a:pt x="18991" y="335136"/>
                </a:lnTo>
                <a:lnTo>
                  <a:pt x="41265" y="376121"/>
                </a:lnTo>
                <a:lnTo>
                  <a:pt x="70753" y="411846"/>
                </a:lnTo>
                <a:lnTo>
                  <a:pt x="106478" y="441334"/>
                </a:lnTo>
                <a:lnTo>
                  <a:pt x="147463" y="463608"/>
                </a:lnTo>
                <a:lnTo>
                  <a:pt x="192729" y="477689"/>
                </a:lnTo>
                <a:lnTo>
                  <a:pt x="241300" y="482600"/>
                </a:lnTo>
                <a:lnTo>
                  <a:pt x="289870" y="477689"/>
                </a:lnTo>
                <a:lnTo>
                  <a:pt x="335136" y="463608"/>
                </a:lnTo>
                <a:lnTo>
                  <a:pt x="376121" y="441334"/>
                </a:lnTo>
                <a:lnTo>
                  <a:pt x="411846" y="411846"/>
                </a:lnTo>
                <a:lnTo>
                  <a:pt x="441334" y="376121"/>
                </a:lnTo>
                <a:lnTo>
                  <a:pt x="463608" y="335136"/>
                </a:lnTo>
                <a:lnTo>
                  <a:pt x="477689" y="289870"/>
                </a:lnTo>
                <a:lnTo>
                  <a:pt x="482600" y="241300"/>
                </a:lnTo>
                <a:lnTo>
                  <a:pt x="477689" y="192729"/>
                </a:lnTo>
                <a:lnTo>
                  <a:pt x="463608" y="147463"/>
                </a:lnTo>
                <a:lnTo>
                  <a:pt x="441334" y="106478"/>
                </a:lnTo>
                <a:lnTo>
                  <a:pt x="411846" y="70753"/>
                </a:lnTo>
                <a:lnTo>
                  <a:pt x="376121" y="41265"/>
                </a:lnTo>
                <a:lnTo>
                  <a:pt x="335136" y="18991"/>
                </a:lnTo>
                <a:lnTo>
                  <a:pt x="289870" y="4910"/>
                </a:lnTo>
                <a:lnTo>
                  <a:pt x="241300" y="0"/>
                </a:lnTo>
                <a:close/>
              </a:path>
            </a:pathLst>
          </a:custGeom>
          <a:solidFill>
            <a:srgbClr val="009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4397" y="3680810"/>
            <a:ext cx="508000" cy="508000"/>
          </a:xfrm>
          <a:custGeom>
            <a:avLst/>
            <a:gdLst/>
            <a:ahLst/>
            <a:cxnLst/>
            <a:rect l="l" t="t" r="r" b="b"/>
            <a:pathLst>
              <a:path w="508000" h="508000">
                <a:moveTo>
                  <a:pt x="254000" y="0"/>
                </a:moveTo>
                <a:lnTo>
                  <a:pt x="208402" y="4099"/>
                </a:lnTo>
                <a:lnTo>
                  <a:pt x="165461" y="15916"/>
                </a:lnTo>
                <a:lnTo>
                  <a:pt x="125901" y="34728"/>
                </a:lnTo>
                <a:lnTo>
                  <a:pt x="90443" y="59811"/>
                </a:lnTo>
                <a:lnTo>
                  <a:pt x="59811" y="90443"/>
                </a:lnTo>
                <a:lnTo>
                  <a:pt x="34728" y="125901"/>
                </a:lnTo>
                <a:lnTo>
                  <a:pt x="15916" y="165461"/>
                </a:lnTo>
                <a:lnTo>
                  <a:pt x="4099" y="208402"/>
                </a:lnTo>
                <a:lnTo>
                  <a:pt x="0" y="254000"/>
                </a:lnTo>
                <a:lnTo>
                  <a:pt x="4099" y="299597"/>
                </a:lnTo>
                <a:lnTo>
                  <a:pt x="15916" y="342538"/>
                </a:lnTo>
                <a:lnTo>
                  <a:pt x="34728" y="382098"/>
                </a:lnTo>
                <a:lnTo>
                  <a:pt x="59811" y="417556"/>
                </a:lnTo>
                <a:lnTo>
                  <a:pt x="90443" y="448188"/>
                </a:lnTo>
                <a:lnTo>
                  <a:pt x="125901" y="473271"/>
                </a:lnTo>
                <a:lnTo>
                  <a:pt x="165461" y="492083"/>
                </a:lnTo>
                <a:lnTo>
                  <a:pt x="208402" y="503900"/>
                </a:lnTo>
                <a:lnTo>
                  <a:pt x="254000" y="508000"/>
                </a:lnTo>
                <a:lnTo>
                  <a:pt x="299597" y="503900"/>
                </a:lnTo>
                <a:lnTo>
                  <a:pt x="342538" y="492083"/>
                </a:lnTo>
                <a:lnTo>
                  <a:pt x="362481" y="482600"/>
                </a:lnTo>
                <a:lnTo>
                  <a:pt x="254000" y="482600"/>
                </a:lnTo>
                <a:lnTo>
                  <a:pt x="207929" y="477955"/>
                </a:lnTo>
                <a:lnTo>
                  <a:pt x="165019" y="464635"/>
                </a:lnTo>
                <a:lnTo>
                  <a:pt x="126188" y="443558"/>
                </a:lnTo>
                <a:lnTo>
                  <a:pt x="92355" y="415644"/>
                </a:lnTo>
                <a:lnTo>
                  <a:pt x="64441" y="381811"/>
                </a:lnTo>
                <a:lnTo>
                  <a:pt x="43364" y="342980"/>
                </a:lnTo>
                <a:lnTo>
                  <a:pt x="30044" y="300070"/>
                </a:lnTo>
                <a:lnTo>
                  <a:pt x="25400" y="254000"/>
                </a:lnTo>
                <a:lnTo>
                  <a:pt x="30044" y="207929"/>
                </a:lnTo>
                <a:lnTo>
                  <a:pt x="43364" y="165019"/>
                </a:lnTo>
                <a:lnTo>
                  <a:pt x="64441" y="126188"/>
                </a:lnTo>
                <a:lnTo>
                  <a:pt x="92355" y="92355"/>
                </a:lnTo>
                <a:lnTo>
                  <a:pt x="126188" y="64441"/>
                </a:lnTo>
                <a:lnTo>
                  <a:pt x="165019" y="43364"/>
                </a:lnTo>
                <a:lnTo>
                  <a:pt x="207929" y="30044"/>
                </a:lnTo>
                <a:lnTo>
                  <a:pt x="254000" y="25400"/>
                </a:lnTo>
                <a:lnTo>
                  <a:pt x="362481" y="25400"/>
                </a:lnTo>
                <a:lnTo>
                  <a:pt x="342538" y="15916"/>
                </a:lnTo>
                <a:lnTo>
                  <a:pt x="299597" y="4099"/>
                </a:lnTo>
                <a:lnTo>
                  <a:pt x="254000" y="0"/>
                </a:lnTo>
                <a:close/>
              </a:path>
              <a:path w="508000" h="508000">
                <a:moveTo>
                  <a:pt x="362481" y="25400"/>
                </a:moveTo>
                <a:lnTo>
                  <a:pt x="254000" y="25400"/>
                </a:lnTo>
                <a:lnTo>
                  <a:pt x="300070" y="30044"/>
                </a:lnTo>
                <a:lnTo>
                  <a:pt x="342980" y="43364"/>
                </a:lnTo>
                <a:lnTo>
                  <a:pt x="381811" y="64441"/>
                </a:lnTo>
                <a:lnTo>
                  <a:pt x="415644" y="92355"/>
                </a:lnTo>
                <a:lnTo>
                  <a:pt x="443558" y="126188"/>
                </a:lnTo>
                <a:lnTo>
                  <a:pt x="464635" y="165019"/>
                </a:lnTo>
                <a:lnTo>
                  <a:pt x="477955" y="207929"/>
                </a:lnTo>
                <a:lnTo>
                  <a:pt x="482600" y="254000"/>
                </a:lnTo>
                <a:lnTo>
                  <a:pt x="477955" y="300070"/>
                </a:lnTo>
                <a:lnTo>
                  <a:pt x="464635" y="342980"/>
                </a:lnTo>
                <a:lnTo>
                  <a:pt x="443558" y="381811"/>
                </a:lnTo>
                <a:lnTo>
                  <a:pt x="415644" y="415644"/>
                </a:lnTo>
                <a:lnTo>
                  <a:pt x="381811" y="443558"/>
                </a:lnTo>
                <a:lnTo>
                  <a:pt x="342980" y="464635"/>
                </a:lnTo>
                <a:lnTo>
                  <a:pt x="300070" y="477955"/>
                </a:lnTo>
                <a:lnTo>
                  <a:pt x="254000" y="482600"/>
                </a:lnTo>
                <a:lnTo>
                  <a:pt x="362481" y="482600"/>
                </a:lnTo>
                <a:lnTo>
                  <a:pt x="417556" y="448188"/>
                </a:lnTo>
                <a:lnTo>
                  <a:pt x="448188" y="417556"/>
                </a:lnTo>
                <a:lnTo>
                  <a:pt x="473271" y="382098"/>
                </a:lnTo>
                <a:lnTo>
                  <a:pt x="492083" y="342538"/>
                </a:lnTo>
                <a:lnTo>
                  <a:pt x="503900" y="299597"/>
                </a:lnTo>
                <a:lnTo>
                  <a:pt x="508000" y="254000"/>
                </a:lnTo>
                <a:lnTo>
                  <a:pt x="503900" y="208402"/>
                </a:lnTo>
                <a:lnTo>
                  <a:pt x="492083" y="165461"/>
                </a:lnTo>
                <a:lnTo>
                  <a:pt x="473271" y="125901"/>
                </a:lnTo>
                <a:lnTo>
                  <a:pt x="448188" y="90443"/>
                </a:lnTo>
                <a:lnTo>
                  <a:pt x="417556" y="59811"/>
                </a:lnTo>
                <a:lnTo>
                  <a:pt x="382098" y="34728"/>
                </a:lnTo>
                <a:lnTo>
                  <a:pt x="362481" y="25400"/>
                </a:lnTo>
                <a:close/>
              </a:path>
            </a:pathLst>
          </a:custGeom>
          <a:solidFill>
            <a:srgbClr val="76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7097" y="4404518"/>
            <a:ext cx="482600" cy="482600"/>
          </a:xfrm>
          <a:custGeom>
            <a:avLst/>
            <a:gdLst/>
            <a:ahLst/>
            <a:cxnLst/>
            <a:rect l="l" t="t" r="r" b="b"/>
            <a:pathLst>
              <a:path w="482600" h="482600">
                <a:moveTo>
                  <a:pt x="241300" y="0"/>
                </a:moveTo>
                <a:lnTo>
                  <a:pt x="192729" y="4910"/>
                </a:lnTo>
                <a:lnTo>
                  <a:pt x="147463" y="18991"/>
                </a:lnTo>
                <a:lnTo>
                  <a:pt x="106478" y="41265"/>
                </a:lnTo>
                <a:lnTo>
                  <a:pt x="70753" y="70753"/>
                </a:lnTo>
                <a:lnTo>
                  <a:pt x="41265" y="106478"/>
                </a:lnTo>
                <a:lnTo>
                  <a:pt x="18991" y="147463"/>
                </a:lnTo>
                <a:lnTo>
                  <a:pt x="4910" y="192729"/>
                </a:lnTo>
                <a:lnTo>
                  <a:pt x="0" y="241300"/>
                </a:lnTo>
                <a:lnTo>
                  <a:pt x="4910" y="289870"/>
                </a:lnTo>
                <a:lnTo>
                  <a:pt x="18991" y="335136"/>
                </a:lnTo>
                <a:lnTo>
                  <a:pt x="41265" y="376121"/>
                </a:lnTo>
                <a:lnTo>
                  <a:pt x="70753" y="411846"/>
                </a:lnTo>
                <a:lnTo>
                  <a:pt x="106478" y="441334"/>
                </a:lnTo>
                <a:lnTo>
                  <a:pt x="147463" y="463608"/>
                </a:lnTo>
                <a:lnTo>
                  <a:pt x="192729" y="477689"/>
                </a:lnTo>
                <a:lnTo>
                  <a:pt x="241300" y="482600"/>
                </a:lnTo>
                <a:lnTo>
                  <a:pt x="289870" y="477689"/>
                </a:lnTo>
                <a:lnTo>
                  <a:pt x="335136" y="463608"/>
                </a:lnTo>
                <a:lnTo>
                  <a:pt x="376121" y="441334"/>
                </a:lnTo>
                <a:lnTo>
                  <a:pt x="411846" y="411846"/>
                </a:lnTo>
                <a:lnTo>
                  <a:pt x="441334" y="376121"/>
                </a:lnTo>
                <a:lnTo>
                  <a:pt x="463608" y="335136"/>
                </a:lnTo>
                <a:lnTo>
                  <a:pt x="477689" y="289870"/>
                </a:lnTo>
                <a:lnTo>
                  <a:pt x="482600" y="241300"/>
                </a:lnTo>
                <a:lnTo>
                  <a:pt x="477689" y="192729"/>
                </a:lnTo>
                <a:lnTo>
                  <a:pt x="463608" y="147463"/>
                </a:lnTo>
                <a:lnTo>
                  <a:pt x="441334" y="106478"/>
                </a:lnTo>
                <a:lnTo>
                  <a:pt x="411846" y="70753"/>
                </a:lnTo>
                <a:lnTo>
                  <a:pt x="376121" y="41265"/>
                </a:lnTo>
                <a:lnTo>
                  <a:pt x="335136" y="18991"/>
                </a:lnTo>
                <a:lnTo>
                  <a:pt x="289870" y="4910"/>
                </a:lnTo>
                <a:lnTo>
                  <a:pt x="241300" y="0"/>
                </a:lnTo>
                <a:close/>
              </a:path>
            </a:pathLst>
          </a:custGeom>
          <a:solidFill>
            <a:srgbClr val="009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4397" y="4391818"/>
            <a:ext cx="508000" cy="508000"/>
          </a:xfrm>
          <a:custGeom>
            <a:avLst/>
            <a:gdLst/>
            <a:ahLst/>
            <a:cxnLst/>
            <a:rect l="l" t="t" r="r" b="b"/>
            <a:pathLst>
              <a:path w="508000" h="508000">
                <a:moveTo>
                  <a:pt x="254000" y="0"/>
                </a:moveTo>
                <a:lnTo>
                  <a:pt x="208402" y="4099"/>
                </a:lnTo>
                <a:lnTo>
                  <a:pt x="165461" y="15916"/>
                </a:lnTo>
                <a:lnTo>
                  <a:pt x="125901" y="34728"/>
                </a:lnTo>
                <a:lnTo>
                  <a:pt x="90443" y="59811"/>
                </a:lnTo>
                <a:lnTo>
                  <a:pt x="59811" y="90443"/>
                </a:lnTo>
                <a:lnTo>
                  <a:pt x="34728" y="125901"/>
                </a:lnTo>
                <a:lnTo>
                  <a:pt x="15916" y="165461"/>
                </a:lnTo>
                <a:lnTo>
                  <a:pt x="4099" y="208402"/>
                </a:lnTo>
                <a:lnTo>
                  <a:pt x="0" y="254000"/>
                </a:lnTo>
                <a:lnTo>
                  <a:pt x="4099" y="299597"/>
                </a:lnTo>
                <a:lnTo>
                  <a:pt x="15916" y="342538"/>
                </a:lnTo>
                <a:lnTo>
                  <a:pt x="34728" y="382098"/>
                </a:lnTo>
                <a:lnTo>
                  <a:pt x="59811" y="417556"/>
                </a:lnTo>
                <a:lnTo>
                  <a:pt x="90443" y="448188"/>
                </a:lnTo>
                <a:lnTo>
                  <a:pt x="125901" y="473271"/>
                </a:lnTo>
                <a:lnTo>
                  <a:pt x="165461" y="492083"/>
                </a:lnTo>
                <a:lnTo>
                  <a:pt x="208402" y="503900"/>
                </a:lnTo>
                <a:lnTo>
                  <a:pt x="254000" y="508000"/>
                </a:lnTo>
                <a:lnTo>
                  <a:pt x="299597" y="503900"/>
                </a:lnTo>
                <a:lnTo>
                  <a:pt x="342538" y="492083"/>
                </a:lnTo>
                <a:lnTo>
                  <a:pt x="362481" y="482600"/>
                </a:lnTo>
                <a:lnTo>
                  <a:pt x="254000" y="482600"/>
                </a:lnTo>
                <a:lnTo>
                  <a:pt x="207929" y="477955"/>
                </a:lnTo>
                <a:lnTo>
                  <a:pt x="165019" y="464635"/>
                </a:lnTo>
                <a:lnTo>
                  <a:pt x="126188" y="443558"/>
                </a:lnTo>
                <a:lnTo>
                  <a:pt x="92355" y="415644"/>
                </a:lnTo>
                <a:lnTo>
                  <a:pt x="64441" y="381811"/>
                </a:lnTo>
                <a:lnTo>
                  <a:pt x="43364" y="342980"/>
                </a:lnTo>
                <a:lnTo>
                  <a:pt x="30044" y="300070"/>
                </a:lnTo>
                <a:lnTo>
                  <a:pt x="25400" y="254000"/>
                </a:lnTo>
                <a:lnTo>
                  <a:pt x="30044" y="207929"/>
                </a:lnTo>
                <a:lnTo>
                  <a:pt x="43364" y="165019"/>
                </a:lnTo>
                <a:lnTo>
                  <a:pt x="64441" y="126188"/>
                </a:lnTo>
                <a:lnTo>
                  <a:pt x="92355" y="92355"/>
                </a:lnTo>
                <a:lnTo>
                  <a:pt x="126188" y="64441"/>
                </a:lnTo>
                <a:lnTo>
                  <a:pt x="165019" y="43364"/>
                </a:lnTo>
                <a:lnTo>
                  <a:pt x="207929" y="30044"/>
                </a:lnTo>
                <a:lnTo>
                  <a:pt x="254000" y="25400"/>
                </a:lnTo>
                <a:lnTo>
                  <a:pt x="362481" y="25400"/>
                </a:lnTo>
                <a:lnTo>
                  <a:pt x="342538" y="15916"/>
                </a:lnTo>
                <a:lnTo>
                  <a:pt x="299597" y="4099"/>
                </a:lnTo>
                <a:lnTo>
                  <a:pt x="254000" y="0"/>
                </a:lnTo>
                <a:close/>
              </a:path>
              <a:path w="508000" h="508000">
                <a:moveTo>
                  <a:pt x="362481" y="25400"/>
                </a:moveTo>
                <a:lnTo>
                  <a:pt x="254000" y="25400"/>
                </a:lnTo>
                <a:lnTo>
                  <a:pt x="300070" y="30044"/>
                </a:lnTo>
                <a:lnTo>
                  <a:pt x="342980" y="43364"/>
                </a:lnTo>
                <a:lnTo>
                  <a:pt x="381811" y="64441"/>
                </a:lnTo>
                <a:lnTo>
                  <a:pt x="415644" y="92355"/>
                </a:lnTo>
                <a:lnTo>
                  <a:pt x="443558" y="126188"/>
                </a:lnTo>
                <a:lnTo>
                  <a:pt x="464635" y="165019"/>
                </a:lnTo>
                <a:lnTo>
                  <a:pt x="477955" y="207929"/>
                </a:lnTo>
                <a:lnTo>
                  <a:pt x="482600" y="254000"/>
                </a:lnTo>
                <a:lnTo>
                  <a:pt x="477955" y="300070"/>
                </a:lnTo>
                <a:lnTo>
                  <a:pt x="464635" y="342980"/>
                </a:lnTo>
                <a:lnTo>
                  <a:pt x="443558" y="381811"/>
                </a:lnTo>
                <a:lnTo>
                  <a:pt x="415644" y="415644"/>
                </a:lnTo>
                <a:lnTo>
                  <a:pt x="381811" y="443558"/>
                </a:lnTo>
                <a:lnTo>
                  <a:pt x="342980" y="464635"/>
                </a:lnTo>
                <a:lnTo>
                  <a:pt x="300070" y="477955"/>
                </a:lnTo>
                <a:lnTo>
                  <a:pt x="254000" y="482600"/>
                </a:lnTo>
                <a:lnTo>
                  <a:pt x="362481" y="482600"/>
                </a:lnTo>
                <a:lnTo>
                  <a:pt x="417556" y="448188"/>
                </a:lnTo>
                <a:lnTo>
                  <a:pt x="448188" y="417556"/>
                </a:lnTo>
                <a:lnTo>
                  <a:pt x="473271" y="382098"/>
                </a:lnTo>
                <a:lnTo>
                  <a:pt x="492083" y="342538"/>
                </a:lnTo>
                <a:lnTo>
                  <a:pt x="503900" y="299597"/>
                </a:lnTo>
                <a:lnTo>
                  <a:pt x="508000" y="254000"/>
                </a:lnTo>
                <a:lnTo>
                  <a:pt x="503900" y="208402"/>
                </a:lnTo>
                <a:lnTo>
                  <a:pt x="492083" y="165461"/>
                </a:lnTo>
                <a:lnTo>
                  <a:pt x="473271" y="125901"/>
                </a:lnTo>
                <a:lnTo>
                  <a:pt x="448188" y="90443"/>
                </a:lnTo>
                <a:lnTo>
                  <a:pt x="417556" y="59811"/>
                </a:lnTo>
                <a:lnTo>
                  <a:pt x="382098" y="34728"/>
                </a:lnTo>
                <a:lnTo>
                  <a:pt x="362481" y="25400"/>
                </a:lnTo>
                <a:close/>
              </a:path>
            </a:pathLst>
          </a:custGeom>
          <a:solidFill>
            <a:srgbClr val="76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54613" y="4507123"/>
            <a:ext cx="207645" cy="277495"/>
          </a:xfrm>
          <a:custGeom>
            <a:avLst/>
            <a:gdLst/>
            <a:ahLst/>
            <a:cxnLst/>
            <a:rect l="l" t="t" r="r" b="b"/>
            <a:pathLst>
              <a:path w="207644" h="277495">
                <a:moveTo>
                  <a:pt x="207556" y="104495"/>
                </a:moveTo>
                <a:lnTo>
                  <a:pt x="0" y="104495"/>
                </a:lnTo>
                <a:lnTo>
                  <a:pt x="0" y="277393"/>
                </a:lnTo>
                <a:lnTo>
                  <a:pt x="207556" y="277393"/>
                </a:lnTo>
                <a:lnTo>
                  <a:pt x="207556" y="230682"/>
                </a:lnTo>
                <a:lnTo>
                  <a:pt x="83553" y="230682"/>
                </a:lnTo>
                <a:lnTo>
                  <a:pt x="91160" y="187210"/>
                </a:lnTo>
                <a:lnTo>
                  <a:pt x="86563" y="183451"/>
                </a:lnTo>
                <a:lnTo>
                  <a:pt x="83553" y="177800"/>
                </a:lnTo>
                <a:lnTo>
                  <a:pt x="83553" y="171399"/>
                </a:lnTo>
                <a:lnTo>
                  <a:pt x="85140" y="163539"/>
                </a:lnTo>
                <a:lnTo>
                  <a:pt x="89468" y="157121"/>
                </a:lnTo>
                <a:lnTo>
                  <a:pt x="95886" y="152793"/>
                </a:lnTo>
                <a:lnTo>
                  <a:pt x="103746" y="151206"/>
                </a:lnTo>
                <a:lnTo>
                  <a:pt x="207556" y="151206"/>
                </a:lnTo>
                <a:lnTo>
                  <a:pt x="207556" y="104495"/>
                </a:lnTo>
                <a:close/>
              </a:path>
              <a:path w="207644" h="277495">
                <a:moveTo>
                  <a:pt x="207556" y="151206"/>
                </a:moveTo>
                <a:lnTo>
                  <a:pt x="103746" y="151206"/>
                </a:lnTo>
                <a:lnTo>
                  <a:pt x="111603" y="152793"/>
                </a:lnTo>
                <a:lnTo>
                  <a:pt x="118017" y="157121"/>
                </a:lnTo>
                <a:lnTo>
                  <a:pt x="122341" y="163539"/>
                </a:lnTo>
                <a:lnTo>
                  <a:pt x="123926" y="171399"/>
                </a:lnTo>
                <a:lnTo>
                  <a:pt x="123926" y="177800"/>
                </a:lnTo>
                <a:lnTo>
                  <a:pt x="120992" y="183451"/>
                </a:lnTo>
                <a:lnTo>
                  <a:pt x="116319" y="187210"/>
                </a:lnTo>
                <a:lnTo>
                  <a:pt x="123926" y="230682"/>
                </a:lnTo>
                <a:lnTo>
                  <a:pt x="207556" y="230682"/>
                </a:lnTo>
                <a:lnTo>
                  <a:pt x="207556" y="151206"/>
                </a:lnTo>
                <a:close/>
              </a:path>
              <a:path w="207644" h="277495">
                <a:moveTo>
                  <a:pt x="103746" y="0"/>
                </a:moveTo>
                <a:lnTo>
                  <a:pt x="72453" y="6332"/>
                </a:lnTo>
                <a:lnTo>
                  <a:pt x="46872" y="23591"/>
                </a:lnTo>
                <a:lnTo>
                  <a:pt x="29612" y="49168"/>
                </a:lnTo>
                <a:lnTo>
                  <a:pt x="23279" y="80454"/>
                </a:lnTo>
                <a:lnTo>
                  <a:pt x="23279" y="104495"/>
                </a:lnTo>
                <a:lnTo>
                  <a:pt x="60883" y="104495"/>
                </a:lnTo>
                <a:lnTo>
                  <a:pt x="60883" y="80454"/>
                </a:lnTo>
                <a:lnTo>
                  <a:pt x="64253" y="63780"/>
                </a:lnTo>
                <a:lnTo>
                  <a:pt x="73442" y="50155"/>
                </a:lnTo>
                <a:lnTo>
                  <a:pt x="87067" y="40963"/>
                </a:lnTo>
                <a:lnTo>
                  <a:pt x="103746" y="37592"/>
                </a:lnTo>
                <a:lnTo>
                  <a:pt x="170059" y="37592"/>
                </a:lnTo>
                <a:lnTo>
                  <a:pt x="160613" y="23591"/>
                </a:lnTo>
                <a:lnTo>
                  <a:pt x="135037" y="6332"/>
                </a:lnTo>
                <a:lnTo>
                  <a:pt x="103746" y="0"/>
                </a:lnTo>
                <a:close/>
              </a:path>
              <a:path w="207644" h="277495">
                <a:moveTo>
                  <a:pt x="170059" y="37592"/>
                </a:moveTo>
                <a:lnTo>
                  <a:pt x="103746" y="37592"/>
                </a:lnTo>
                <a:lnTo>
                  <a:pt x="120419" y="40963"/>
                </a:lnTo>
                <a:lnTo>
                  <a:pt x="134045" y="50155"/>
                </a:lnTo>
                <a:lnTo>
                  <a:pt x="143236" y="63780"/>
                </a:lnTo>
                <a:lnTo>
                  <a:pt x="146608" y="80454"/>
                </a:lnTo>
                <a:lnTo>
                  <a:pt x="146608" y="104495"/>
                </a:lnTo>
                <a:lnTo>
                  <a:pt x="184200" y="104495"/>
                </a:lnTo>
                <a:lnTo>
                  <a:pt x="184200" y="80454"/>
                </a:lnTo>
                <a:lnTo>
                  <a:pt x="177869" y="49168"/>
                </a:lnTo>
                <a:lnTo>
                  <a:pt x="170059" y="37592"/>
                </a:lnTo>
                <a:close/>
              </a:path>
            </a:pathLst>
          </a:custGeom>
          <a:solidFill>
            <a:srgbClr val="FE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7097" y="5115718"/>
            <a:ext cx="482600" cy="482600"/>
          </a:xfrm>
          <a:custGeom>
            <a:avLst/>
            <a:gdLst/>
            <a:ahLst/>
            <a:cxnLst/>
            <a:rect l="l" t="t" r="r" b="b"/>
            <a:pathLst>
              <a:path w="482600" h="482600">
                <a:moveTo>
                  <a:pt x="241300" y="0"/>
                </a:moveTo>
                <a:lnTo>
                  <a:pt x="192729" y="4910"/>
                </a:lnTo>
                <a:lnTo>
                  <a:pt x="147463" y="18991"/>
                </a:lnTo>
                <a:lnTo>
                  <a:pt x="106478" y="41265"/>
                </a:lnTo>
                <a:lnTo>
                  <a:pt x="70753" y="70753"/>
                </a:lnTo>
                <a:lnTo>
                  <a:pt x="41265" y="106478"/>
                </a:lnTo>
                <a:lnTo>
                  <a:pt x="18991" y="147463"/>
                </a:lnTo>
                <a:lnTo>
                  <a:pt x="4910" y="192729"/>
                </a:lnTo>
                <a:lnTo>
                  <a:pt x="0" y="241300"/>
                </a:lnTo>
                <a:lnTo>
                  <a:pt x="4910" y="289870"/>
                </a:lnTo>
                <a:lnTo>
                  <a:pt x="18991" y="335136"/>
                </a:lnTo>
                <a:lnTo>
                  <a:pt x="41265" y="376121"/>
                </a:lnTo>
                <a:lnTo>
                  <a:pt x="70753" y="411846"/>
                </a:lnTo>
                <a:lnTo>
                  <a:pt x="106478" y="441334"/>
                </a:lnTo>
                <a:lnTo>
                  <a:pt x="147463" y="463608"/>
                </a:lnTo>
                <a:lnTo>
                  <a:pt x="192729" y="477689"/>
                </a:lnTo>
                <a:lnTo>
                  <a:pt x="241300" y="482600"/>
                </a:lnTo>
                <a:lnTo>
                  <a:pt x="289870" y="477689"/>
                </a:lnTo>
                <a:lnTo>
                  <a:pt x="335136" y="463608"/>
                </a:lnTo>
                <a:lnTo>
                  <a:pt x="376121" y="441334"/>
                </a:lnTo>
                <a:lnTo>
                  <a:pt x="411846" y="411846"/>
                </a:lnTo>
                <a:lnTo>
                  <a:pt x="441334" y="376121"/>
                </a:lnTo>
                <a:lnTo>
                  <a:pt x="463608" y="335136"/>
                </a:lnTo>
                <a:lnTo>
                  <a:pt x="477689" y="289870"/>
                </a:lnTo>
                <a:lnTo>
                  <a:pt x="482600" y="241300"/>
                </a:lnTo>
                <a:lnTo>
                  <a:pt x="477689" y="192729"/>
                </a:lnTo>
                <a:lnTo>
                  <a:pt x="463608" y="147463"/>
                </a:lnTo>
                <a:lnTo>
                  <a:pt x="441334" y="106478"/>
                </a:lnTo>
                <a:lnTo>
                  <a:pt x="411846" y="70753"/>
                </a:lnTo>
                <a:lnTo>
                  <a:pt x="376121" y="41265"/>
                </a:lnTo>
                <a:lnTo>
                  <a:pt x="335136" y="18991"/>
                </a:lnTo>
                <a:lnTo>
                  <a:pt x="289870" y="4910"/>
                </a:lnTo>
                <a:lnTo>
                  <a:pt x="241300" y="0"/>
                </a:lnTo>
                <a:close/>
              </a:path>
            </a:pathLst>
          </a:custGeom>
          <a:solidFill>
            <a:srgbClr val="009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4397" y="5103018"/>
            <a:ext cx="508000" cy="508000"/>
          </a:xfrm>
          <a:custGeom>
            <a:avLst/>
            <a:gdLst/>
            <a:ahLst/>
            <a:cxnLst/>
            <a:rect l="l" t="t" r="r" b="b"/>
            <a:pathLst>
              <a:path w="508000" h="508000">
                <a:moveTo>
                  <a:pt x="254000" y="0"/>
                </a:moveTo>
                <a:lnTo>
                  <a:pt x="208402" y="4100"/>
                </a:lnTo>
                <a:lnTo>
                  <a:pt x="165461" y="15918"/>
                </a:lnTo>
                <a:lnTo>
                  <a:pt x="125901" y="34731"/>
                </a:lnTo>
                <a:lnTo>
                  <a:pt x="90443" y="59815"/>
                </a:lnTo>
                <a:lnTo>
                  <a:pt x="59811" y="90448"/>
                </a:lnTo>
                <a:lnTo>
                  <a:pt x="34728" y="125906"/>
                </a:lnTo>
                <a:lnTo>
                  <a:pt x="15916" y="165466"/>
                </a:lnTo>
                <a:lnTo>
                  <a:pt x="4099" y="208405"/>
                </a:lnTo>
                <a:lnTo>
                  <a:pt x="0" y="254000"/>
                </a:lnTo>
                <a:lnTo>
                  <a:pt x="4099" y="299597"/>
                </a:lnTo>
                <a:lnTo>
                  <a:pt x="15916" y="342538"/>
                </a:lnTo>
                <a:lnTo>
                  <a:pt x="34728" y="382098"/>
                </a:lnTo>
                <a:lnTo>
                  <a:pt x="59811" y="417556"/>
                </a:lnTo>
                <a:lnTo>
                  <a:pt x="90443" y="448188"/>
                </a:lnTo>
                <a:lnTo>
                  <a:pt x="125901" y="473271"/>
                </a:lnTo>
                <a:lnTo>
                  <a:pt x="165461" y="492083"/>
                </a:lnTo>
                <a:lnTo>
                  <a:pt x="208402" y="503900"/>
                </a:lnTo>
                <a:lnTo>
                  <a:pt x="254000" y="508000"/>
                </a:lnTo>
                <a:lnTo>
                  <a:pt x="299597" y="503900"/>
                </a:lnTo>
                <a:lnTo>
                  <a:pt x="342538" y="492083"/>
                </a:lnTo>
                <a:lnTo>
                  <a:pt x="362481" y="482600"/>
                </a:lnTo>
                <a:lnTo>
                  <a:pt x="254000" y="482600"/>
                </a:lnTo>
                <a:lnTo>
                  <a:pt x="207929" y="477955"/>
                </a:lnTo>
                <a:lnTo>
                  <a:pt x="165019" y="464635"/>
                </a:lnTo>
                <a:lnTo>
                  <a:pt x="126188" y="443558"/>
                </a:lnTo>
                <a:lnTo>
                  <a:pt x="92355" y="415644"/>
                </a:lnTo>
                <a:lnTo>
                  <a:pt x="64441" y="381811"/>
                </a:lnTo>
                <a:lnTo>
                  <a:pt x="43364" y="342980"/>
                </a:lnTo>
                <a:lnTo>
                  <a:pt x="30044" y="300070"/>
                </a:lnTo>
                <a:lnTo>
                  <a:pt x="25400" y="254000"/>
                </a:lnTo>
                <a:lnTo>
                  <a:pt x="30044" y="207933"/>
                </a:lnTo>
                <a:lnTo>
                  <a:pt x="43364" y="165024"/>
                </a:lnTo>
                <a:lnTo>
                  <a:pt x="64441" y="126193"/>
                </a:lnTo>
                <a:lnTo>
                  <a:pt x="92355" y="92360"/>
                </a:lnTo>
                <a:lnTo>
                  <a:pt x="126188" y="64445"/>
                </a:lnTo>
                <a:lnTo>
                  <a:pt x="165019" y="43366"/>
                </a:lnTo>
                <a:lnTo>
                  <a:pt x="207929" y="30044"/>
                </a:lnTo>
                <a:lnTo>
                  <a:pt x="254000" y="25400"/>
                </a:lnTo>
                <a:lnTo>
                  <a:pt x="362476" y="25400"/>
                </a:lnTo>
                <a:lnTo>
                  <a:pt x="342538" y="15918"/>
                </a:lnTo>
                <a:lnTo>
                  <a:pt x="299597" y="4100"/>
                </a:lnTo>
                <a:lnTo>
                  <a:pt x="254000" y="0"/>
                </a:lnTo>
                <a:close/>
              </a:path>
              <a:path w="508000" h="508000">
                <a:moveTo>
                  <a:pt x="362476" y="25400"/>
                </a:moveTo>
                <a:lnTo>
                  <a:pt x="254000" y="25400"/>
                </a:lnTo>
                <a:lnTo>
                  <a:pt x="300070" y="30044"/>
                </a:lnTo>
                <a:lnTo>
                  <a:pt x="342980" y="43366"/>
                </a:lnTo>
                <a:lnTo>
                  <a:pt x="381811" y="64445"/>
                </a:lnTo>
                <a:lnTo>
                  <a:pt x="415644" y="92360"/>
                </a:lnTo>
                <a:lnTo>
                  <a:pt x="443558" y="126193"/>
                </a:lnTo>
                <a:lnTo>
                  <a:pt x="464635" y="165024"/>
                </a:lnTo>
                <a:lnTo>
                  <a:pt x="477955" y="207933"/>
                </a:lnTo>
                <a:lnTo>
                  <a:pt x="482600" y="254000"/>
                </a:lnTo>
                <a:lnTo>
                  <a:pt x="477955" y="300070"/>
                </a:lnTo>
                <a:lnTo>
                  <a:pt x="464635" y="342980"/>
                </a:lnTo>
                <a:lnTo>
                  <a:pt x="443558" y="381811"/>
                </a:lnTo>
                <a:lnTo>
                  <a:pt x="415644" y="415644"/>
                </a:lnTo>
                <a:lnTo>
                  <a:pt x="381811" y="443558"/>
                </a:lnTo>
                <a:lnTo>
                  <a:pt x="342980" y="464635"/>
                </a:lnTo>
                <a:lnTo>
                  <a:pt x="300070" y="477955"/>
                </a:lnTo>
                <a:lnTo>
                  <a:pt x="254000" y="482600"/>
                </a:lnTo>
                <a:lnTo>
                  <a:pt x="362481" y="482600"/>
                </a:lnTo>
                <a:lnTo>
                  <a:pt x="417556" y="448188"/>
                </a:lnTo>
                <a:lnTo>
                  <a:pt x="448188" y="417556"/>
                </a:lnTo>
                <a:lnTo>
                  <a:pt x="473271" y="382098"/>
                </a:lnTo>
                <a:lnTo>
                  <a:pt x="492083" y="342538"/>
                </a:lnTo>
                <a:lnTo>
                  <a:pt x="503900" y="299597"/>
                </a:lnTo>
                <a:lnTo>
                  <a:pt x="508000" y="254000"/>
                </a:lnTo>
                <a:lnTo>
                  <a:pt x="503900" y="208405"/>
                </a:lnTo>
                <a:lnTo>
                  <a:pt x="492083" y="165466"/>
                </a:lnTo>
                <a:lnTo>
                  <a:pt x="473271" y="125906"/>
                </a:lnTo>
                <a:lnTo>
                  <a:pt x="448188" y="90448"/>
                </a:lnTo>
                <a:lnTo>
                  <a:pt x="417556" y="59815"/>
                </a:lnTo>
                <a:lnTo>
                  <a:pt x="382098" y="34731"/>
                </a:lnTo>
                <a:lnTo>
                  <a:pt x="362476" y="25400"/>
                </a:lnTo>
                <a:close/>
              </a:path>
            </a:pathLst>
          </a:custGeom>
          <a:solidFill>
            <a:srgbClr val="76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7479" y="5227489"/>
            <a:ext cx="288904" cy="292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66372" y="3570735"/>
            <a:ext cx="1849755" cy="48260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610870" algn="l"/>
              </a:tabLst>
            </a:pPr>
            <a:r>
              <a:rPr sz="2475" b="1" spc="75" baseline="-47138" dirty="0">
                <a:solidFill>
                  <a:srgbClr val="FEFFFF"/>
                </a:solidFill>
                <a:latin typeface="Arial Black"/>
                <a:cs typeface="Arial Black"/>
              </a:rPr>
              <a:t>&lt;/&gt;	</a:t>
            </a:r>
            <a:r>
              <a:rPr sz="1200" b="1" spc="-5" dirty="0">
                <a:solidFill>
                  <a:srgbClr val="009FB4"/>
                </a:solidFill>
                <a:latin typeface="Arial Black"/>
                <a:cs typeface="Arial Black"/>
              </a:rPr>
              <a:t>DEVELOPERS</a:t>
            </a:r>
            <a:endParaRPr sz="1200">
              <a:latin typeface="Arial Black"/>
              <a:cs typeface="Arial Black"/>
            </a:endParaRPr>
          </a:p>
          <a:p>
            <a:pPr marL="610870">
              <a:lnSpc>
                <a:spcPct val="100000"/>
              </a:lnSpc>
              <a:spcBef>
                <a:spcPts val="190"/>
              </a:spcBef>
            </a:pP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Cloud native</a:t>
            </a:r>
            <a:r>
              <a:rPr sz="900" spc="-70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developers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64791" y="4334936"/>
            <a:ext cx="2754630" cy="56642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200" b="1" spc="-5" dirty="0">
                <a:solidFill>
                  <a:srgbClr val="009FB4"/>
                </a:solidFill>
                <a:latin typeface="Arial Black"/>
                <a:cs typeface="Arial Black"/>
              </a:rPr>
              <a:t>SECURITY</a:t>
            </a:r>
            <a:endParaRPr sz="1200">
              <a:latin typeface="Arial Black"/>
              <a:cs typeface="Arial Black"/>
            </a:endParaRPr>
          </a:p>
          <a:p>
            <a:pPr marL="12700" marR="5080">
              <a:lnSpc>
                <a:spcPct val="100000"/>
              </a:lnSpc>
              <a:spcBef>
                <a:spcPts val="284"/>
              </a:spcBef>
            </a:pP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IT Security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Risk Management </a:t>
            </a:r>
            <a:r>
              <a:rPr sz="900" spc="-10" dirty="0">
                <a:solidFill>
                  <a:srgbClr val="053349"/>
                </a:solidFill>
                <a:latin typeface="Arial"/>
                <a:cs typeface="Arial"/>
              </a:rPr>
              <a:t>modernizing</a:t>
            </a:r>
            <a:r>
              <a:rPr sz="900" spc="-110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053349"/>
                </a:solidFill>
                <a:latin typeface="Arial"/>
                <a:cs typeface="Arial"/>
              </a:rPr>
              <a:t>Information  Management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and data management</a:t>
            </a:r>
            <a:r>
              <a:rPr sz="900" spc="-2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policies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64791" y="5046289"/>
            <a:ext cx="2560320" cy="56642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200" b="1" spc="-15" dirty="0">
                <a:solidFill>
                  <a:srgbClr val="009FB4"/>
                </a:solidFill>
                <a:latin typeface="Arial Black"/>
                <a:cs typeface="Arial Black"/>
              </a:rPr>
              <a:t>INTEGRATION</a:t>
            </a:r>
            <a:endParaRPr sz="1200">
              <a:latin typeface="Arial Black"/>
              <a:cs typeface="Arial Black"/>
            </a:endParaRPr>
          </a:p>
          <a:p>
            <a:pPr marL="12700" marR="5080">
              <a:lnSpc>
                <a:spcPct val="100000"/>
              </a:lnSpc>
              <a:spcBef>
                <a:spcPts val="280"/>
              </a:spcBef>
            </a:pP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Change Management integrating/ evolving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current  IT Service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Management</a:t>
            </a:r>
            <a:r>
              <a:rPr sz="900" spc="-30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processes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605676" y="317381"/>
            <a:ext cx="706120" cy="706120"/>
          </a:xfrm>
          <a:custGeom>
            <a:avLst/>
            <a:gdLst/>
            <a:ahLst/>
            <a:cxnLst/>
            <a:rect l="l" t="t" r="r" b="b"/>
            <a:pathLst>
              <a:path w="706120" h="706119">
                <a:moveTo>
                  <a:pt x="352971" y="0"/>
                </a:moveTo>
                <a:lnTo>
                  <a:pt x="305074" y="3222"/>
                </a:lnTo>
                <a:lnTo>
                  <a:pt x="259135" y="12608"/>
                </a:lnTo>
                <a:lnTo>
                  <a:pt x="215576" y="27737"/>
                </a:lnTo>
                <a:lnTo>
                  <a:pt x="174817" y="48189"/>
                </a:lnTo>
                <a:lnTo>
                  <a:pt x="137279" y="73544"/>
                </a:lnTo>
                <a:lnTo>
                  <a:pt x="103381" y="103381"/>
                </a:lnTo>
                <a:lnTo>
                  <a:pt x="73544" y="137279"/>
                </a:lnTo>
                <a:lnTo>
                  <a:pt x="48189" y="174817"/>
                </a:lnTo>
                <a:lnTo>
                  <a:pt x="27737" y="215576"/>
                </a:lnTo>
                <a:lnTo>
                  <a:pt x="12608" y="259135"/>
                </a:lnTo>
                <a:lnTo>
                  <a:pt x="3222" y="305074"/>
                </a:lnTo>
                <a:lnTo>
                  <a:pt x="0" y="352971"/>
                </a:lnTo>
                <a:lnTo>
                  <a:pt x="3222" y="400868"/>
                </a:lnTo>
                <a:lnTo>
                  <a:pt x="12608" y="446806"/>
                </a:lnTo>
                <a:lnTo>
                  <a:pt x="27737" y="490365"/>
                </a:lnTo>
                <a:lnTo>
                  <a:pt x="48189" y="531124"/>
                </a:lnTo>
                <a:lnTo>
                  <a:pt x="73544" y="568663"/>
                </a:lnTo>
                <a:lnTo>
                  <a:pt x="103381" y="602561"/>
                </a:lnTo>
                <a:lnTo>
                  <a:pt x="137279" y="632397"/>
                </a:lnTo>
                <a:lnTo>
                  <a:pt x="174817" y="657752"/>
                </a:lnTo>
                <a:lnTo>
                  <a:pt x="215576" y="678204"/>
                </a:lnTo>
                <a:lnTo>
                  <a:pt x="259135" y="693334"/>
                </a:lnTo>
                <a:lnTo>
                  <a:pt x="305074" y="702720"/>
                </a:lnTo>
                <a:lnTo>
                  <a:pt x="352971" y="705942"/>
                </a:lnTo>
                <a:lnTo>
                  <a:pt x="400868" y="702720"/>
                </a:lnTo>
                <a:lnTo>
                  <a:pt x="446806" y="693334"/>
                </a:lnTo>
                <a:lnTo>
                  <a:pt x="490365" y="678204"/>
                </a:lnTo>
                <a:lnTo>
                  <a:pt x="531124" y="657752"/>
                </a:lnTo>
                <a:lnTo>
                  <a:pt x="568663" y="632397"/>
                </a:lnTo>
                <a:lnTo>
                  <a:pt x="602561" y="602561"/>
                </a:lnTo>
                <a:lnTo>
                  <a:pt x="632397" y="568663"/>
                </a:lnTo>
                <a:lnTo>
                  <a:pt x="657752" y="531124"/>
                </a:lnTo>
                <a:lnTo>
                  <a:pt x="678204" y="490365"/>
                </a:lnTo>
                <a:lnTo>
                  <a:pt x="693334" y="446806"/>
                </a:lnTo>
                <a:lnTo>
                  <a:pt x="702720" y="400868"/>
                </a:lnTo>
                <a:lnTo>
                  <a:pt x="705942" y="352971"/>
                </a:lnTo>
                <a:lnTo>
                  <a:pt x="702720" y="305074"/>
                </a:lnTo>
                <a:lnTo>
                  <a:pt x="693334" y="259135"/>
                </a:lnTo>
                <a:lnTo>
                  <a:pt x="678204" y="215576"/>
                </a:lnTo>
                <a:lnTo>
                  <a:pt x="657752" y="174817"/>
                </a:lnTo>
                <a:lnTo>
                  <a:pt x="632397" y="137279"/>
                </a:lnTo>
                <a:lnTo>
                  <a:pt x="602561" y="103381"/>
                </a:lnTo>
                <a:lnTo>
                  <a:pt x="568663" y="73544"/>
                </a:lnTo>
                <a:lnTo>
                  <a:pt x="531124" y="48189"/>
                </a:lnTo>
                <a:lnTo>
                  <a:pt x="490365" y="27737"/>
                </a:lnTo>
                <a:lnTo>
                  <a:pt x="446806" y="12608"/>
                </a:lnTo>
                <a:lnTo>
                  <a:pt x="400868" y="3222"/>
                </a:lnTo>
                <a:lnTo>
                  <a:pt x="352971" y="0"/>
                </a:lnTo>
                <a:close/>
              </a:path>
            </a:pathLst>
          </a:custGeom>
          <a:solidFill>
            <a:srgbClr val="EFA4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82155" y="493873"/>
            <a:ext cx="353060" cy="353060"/>
          </a:xfrm>
          <a:custGeom>
            <a:avLst/>
            <a:gdLst/>
            <a:ahLst/>
            <a:cxnLst/>
            <a:rect l="l" t="t" r="r" b="b"/>
            <a:pathLst>
              <a:path w="353059" h="353059">
                <a:moveTo>
                  <a:pt x="176479" y="0"/>
                </a:moveTo>
                <a:lnTo>
                  <a:pt x="129619" y="6315"/>
                </a:lnTo>
                <a:lnTo>
                  <a:pt x="87477" y="24130"/>
                </a:lnTo>
                <a:lnTo>
                  <a:pt x="51749" y="51750"/>
                </a:lnTo>
                <a:lnTo>
                  <a:pt x="24129" y="87481"/>
                </a:lnTo>
                <a:lnTo>
                  <a:pt x="6315" y="129626"/>
                </a:lnTo>
                <a:lnTo>
                  <a:pt x="0" y="176491"/>
                </a:lnTo>
                <a:lnTo>
                  <a:pt x="6315" y="223351"/>
                </a:lnTo>
                <a:lnTo>
                  <a:pt x="24129" y="265493"/>
                </a:lnTo>
                <a:lnTo>
                  <a:pt x="51749" y="301221"/>
                </a:lnTo>
                <a:lnTo>
                  <a:pt x="87477" y="328841"/>
                </a:lnTo>
                <a:lnTo>
                  <a:pt x="129619" y="346656"/>
                </a:lnTo>
                <a:lnTo>
                  <a:pt x="176479" y="352971"/>
                </a:lnTo>
                <a:lnTo>
                  <a:pt x="223344" y="346656"/>
                </a:lnTo>
                <a:lnTo>
                  <a:pt x="265489" y="328841"/>
                </a:lnTo>
                <a:lnTo>
                  <a:pt x="301220" y="301221"/>
                </a:lnTo>
                <a:lnTo>
                  <a:pt x="328840" y="265493"/>
                </a:lnTo>
                <a:lnTo>
                  <a:pt x="346655" y="223351"/>
                </a:lnTo>
                <a:lnTo>
                  <a:pt x="352971" y="176491"/>
                </a:lnTo>
                <a:lnTo>
                  <a:pt x="346655" y="129626"/>
                </a:lnTo>
                <a:lnTo>
                  <a:pt x="328840" y="87481"/>
                </a:lnTo>
                <a:lnTo>
                  <a:pt x="301220" y="51750"/>
                </a:lnTo>
                <a:lnTo>
                  <a:pt x="265489" y="24130"/>
                </a:lnTo>
                <a:lnTo>
                  <a:pt x="223344" y="6315"/>
                </a:lnTo>
                <a:lnTo>
                  <a:pt x="176479" y="0"/>
                </a:lnTo>
                <a:close/>
              </a:path>
            </a:pathLst>
          </a:custGeom>
          <a:solidFill>
            <a:srgbClr val="FE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0528516" y="377874"/>
            <a:ext cx="1866264" cy="21262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58800" indent="22225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53349"/>
                </a:solidFill>
                <a:latin typeface="Arial Black"/>
                <a:cs typeface="Arial Black"/>
              </a:rPr>
              <a:t>WHERE WE  ARE</a:t>
            </a:r>
            <a:r>
              <a:rPr sz="1600" b="1" spc="-100" dirty="0">
                <a:solidFill>
                  <a:srgbClr val="053349"/>
                </a:solidFill>
                <a:latin typeface="Arial Black"/>
                <a:cs typeface="Arial Black"/>
              </a:rPr>
              <a:t> </a:t>
            </a:r>
            <a:r>
              <a:rPr sz="1600" b="1" spc="-5" dirty="0">
                <a:solidFill>
                  <a:srgbClr val="053349"/>
                </a:solidFill>
                <a:latin typeface="Arial Black"/>
                <a:cs typeface="Arial Black"/>
              </a:rPr>
              <a:t>GOING</a:t>
            </a:r>
            <a:endParaRPr sz="1600" dirty="0">
              <a:latin typeface="Arial Black"/>
              <a:cs typeface="Arial Black"/>
            </a:endParaRPr>
          </a:p>
          <a:p>
            <a:pPr marL="65405" indent="-52705">
              <a:lnSpc>
                <a:spcPct val="100000"/>
              </a:lnSpc>
              <a:spcBef>
                <a:spcPts val="900"/>
              </a:spcBef>
              <a:buChar char="•"/>
              <a:tabLst>
                <a:tab pos="66040" algn="l"/>
              </a:tabLst>
            </a:pPr>
            <a:r>
              <a:rPr lang="en-US" sz="900" spc="-5" dirty="0" smtClean="0">
                <a:solidFill>
                  <a:srgbClr val="053349"/>
                </a:solidFill>
                <a:latin typeface="Arial"/>
                <a:cs typeface="Arial"/>
              </a:rPr>
              <a:t>U</a:t>
            </a:r>
            <a:r>
              <a:rPr sz="900" spc="-5" dirty="0" smtClean="0">
                <a:solidFill>
                  <a:srgbClr val="053349"/>
                </a:solidFill>
                <a:latin typeface="Arial"/>
                <a:cs typeface="Arial"/>
              </a:rPr>
              <a:t>se</a:t>
            </a:r>
            <a:r>
              <a:rPr lang="en-US" sz="900" spc="-5" dirty="0" smtClean="0">
                <a:solidFill>
                  <a:srgbClr val="053349"/>
                </a:solidFill>
                <a:latin typeface="Arial"/>
                <a:cs typeface="Arial"/>
              </a:rPr>
              <a:t> more, build less..</a:t>
            </a:r>
            <a:endParaRPr sz="900" dirty="0">
              <a:latin typeface="Arial"/>
              <a:cs typeface="Arial"/>
            </a:endParaRPr>
          </a:p>
          <a:p>
            <a:pPr marL="65405" indent="-52705">
              <a:lnSpc>
                <a:spcPct val="100000"/>
              </a:lnSpc>
              <a:spcBef>
                <a:spcPts val="720"/>
              </a:spcBef>
              <a:buChar char="•"/>
              <a:tabLst>
                <a:tab pos="66040" algn="l"/>
              </a:tabLst>
            </a:pP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Cloud</a:t>
            </a:r>
            <a:r>
              <a:rPr sz="900" spc="-10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First!</a:t>
            </a:r>
            <a:endParaRPr sz="900" dirty="0">
              <a:latin typeface="Arial"/>
              <a:cs typeface="Arial"/>
            </a:endParaRPr>
          </a:p>
          <a:p>
            <a:pPr marL="65405" indent="-52705">
              <a:lnSpc>
                <a:spcPct val="100000"/>
              </a:lnSpc>
              <a:spcBef>
                <a:spcPts val="720"/>
              </a:spcBef>
              <a:buChar char="•"/>
              <a:tabLst>
                <a:tab pos="66040" algn="l"/>
              </a:tabLst>
            </a:pP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Cloud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for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all new</a:t>
            </a:r>
            <a:r>
              <a:rPr sz="900" spc="-2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workloads</a:t>
            </a:r>
            <a:endParaRPr sz="900" dirty="0">
              <a:latin typeface="Arial"/>
              <a:cs typeface="Arial"/>
            </a:endParaRPr>
          </a:p>
          <a:p>
            <a:pPr marL="175895" lvl="1" indent="-71755">
              <a:spcBef>
                <a:spcPts val="120"/>
              </a:spcBef>
              <a:buFontTx/>
              <a:buChar char="•"/>
              <a:tabLst>
                <a:tab pos="176530" algn="l"/>
              </a:tabLst>
            </a:pPr>
            <a:r>
              <a:rPr lang="en-US" sz="900" dirty="0">
                <a:solidFill>
                  <a:srgbClr val="053349"/>
                </a:solidFill>
                <a:latin typeface="Arial"/>
                <a:cs typeface="Arial"/>
              </a:rPr>
              <a:t>Software </a:t>
            </a:r>
            <a:r>
              <a:rPr lang="en-US" sz="900" spc="-5" dirty="0">
                <a:solidFill>
                  <a:srgbClr val="053349"/>
                </a:solidFill>
                <a:latin typeface="Arial"/>
                <a:cs typeface="Arial"/>
              </a:rPr>
              <a:t>as </a:t>
            </a:r>
            <a:r>
              <a:rPr lang="en-US" sz="900" dirty="0">
                <a:solidFill>
                  <a:srgbClr val="053349"/>
                </a:solidFill>
                <a:latin typeface="Arial"/>
                <a:cs typeface="Arial"/>
              </a:rPr>
              <a:t>a Service</a:t>
            </a:r>
            <a:r>
              <a:rPr lang="en-US" sz="900" spc="-4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lang="en-US" sz="900" dirty="0">
                <a:solidFill>
                  <a:srgbClr val="053349"/>
                </a:solidFill>
                <a:latin typeface="Arial"/>
                <a:cs typeface="Arial"/>
              </a:rPr>
              <a:t>(SaaS)</a:t>
            </a:r>
            <a:endParaRPr lang="en-US" sz="900" dirty="0">
              <a:latin typeface="Arial"/>
              <a:cs typeface="Arial"/>
            </a:endParaRPr>
          </a:p>
          <a:p>
            <a:pPr marL="175895" lvl="1" indent="-71755">
              <a:lnSpc>
                <a:spcPct val="100000"/>
              </a:lnSpc>
              <a:spcBef>
                <a:spcPts val="120"/>
              </a:spcBef>
              <a:buChar char="•"/>
              <a:tabLst>
                <a:tab pos="176530" algn="l"/>
              </a:tabLst>
            </a:pPr>
            <a:r>
              <a:rPr sz="900" dirty="0" smtClean="0">
                <a:solidFill>
                  <a:srgbClr val="053349"/>
                </a:solidFill>
                <a:latin typeface="Arial"/>
                <a:cs typeface="Arial"/>
              </a:rPr>
              <a:t>Platform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as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a Service</a:t>
            </a:r>
            <a:r>
              <a:rPr sz="900" spc="-40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(PaaS)</a:t>
            </a:r>
            <a:endParaRPr sz="900" dirty="0">
              <a:latin typeface="Arial"/>
              <a:cs typeface="Arial"/>
            </a:endParaRPr>
          </a:p>
          <a:p>
            <a:pPr marL="175895" lvl="1" indent="-71755">
              <a:lnSpc>
                <a:spcPct val="100000"/>
              </a:lnSpc>
              <a:spcBef>
                <a:spcPts val="120"/>
              </a:spcBef>
              <a:buChar char="•"/>
              <a:tabLst>
                <a:tab pos="176530" algn="l"/>
              </a:tabLst>
            </a:pPr>
            <a:r>
              <a:rPr sz="900" dirty="0" smtClean="0">
                <a:solidFill>
                  <a:srgbClr val="053349"/>
                </a:solidFill>
                <a:latin typeface="Arial"/>
                <a:cs typeface="Arial"/>
              </a:rPr>
              <a:t>Infrastructure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as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a Service</a:t>
            </a:r>
            <a:r>
              <a:rPr sz="900" spc="-90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(IaaS)</a:t>
            </a:r>
            <a:endParaRPr sz="900" dirty="0">
              <a:latin typeface="Arial"/>
              <a:cs typeface="Arial"/>
            </a:endParaRPr>
          </a:p>
          <a:p>
            <a:pPr marL="65405" indent="-52705">
              <a:lnSpc>
                <a:spcPct val="100000"/>
              </a:lnSpc>
              <a:spcBef>
                <a:spcPts val="720"/>
              </a:spcBef>
              <a:buChar char="•"/>
              <a:tabLst>
                <a:tab pos="66040" algn="l"/>
              </a:tabLst>
            </a:pP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Migrate </a:t>
            </a:r>
            <a:r>
              <a:rPr sz="900" spc="-10" dirty="0">
                <a:solidFill>
                  <a:srgbClr val="053349"/>
                </a:solidFill>
                <a:latin typeface="Arial"/>
                <a:cs typeface="Arial"/>
              </a:rPr>
              <a:t>Workloads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to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 smtClean="0">
                <a:solidFill>
                  <a:srgbClr val="053349"/>
                </a:solidFill>
                <a:latin typeface="Arial"/>
                <a:cs typeface="Arial"/>
              </a:rPr>
              <a:t>Cloud</a:t>
            </a:r>
            <a:endParaRPr lang="en-US" sz="900" spc="-5" dirty="0" smtClean="0">
              <a:solidFill>
                <a:srgbClr val="053349"/>
              </a:solidFill>
              <a:latin typeface="Arial"/>
              <a:cs typeface="Arial"/>
            </a:endParaRPr>
          </a:p>
          <a:p>
            <a:pPr marL="65405" indent="-52705">
              <a:lnSpc>
                <a:spcPct val="100000"/>
              </a:lnSpc>
              <a:spcBef>
                <a:spcPts val="720"/>
              </a:spcBef>
              <a:buChar char="•"/>
              <a:tabLst>
                <a:tab pos="66040" algn="l"/>
              </a:tabLst>
            </a:pPr>
            <a:r>
              <a:rPr lang="en-US" sz="900" spc="-5" dirty="0" smtClean="0">
                <a:solidFill>
                  <a:srgbClr val="053349"/>
                </a:solidFill>
                <a:latin typeface="Arial"/>
                <a:cs typeface="Arial"/>
              </a:rPr>
              <a:t>Modern, resilient infrastructure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75084" y="269061"/>
            <a:ext cx="5941060" cy="77216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45"/>
              </a:spcBef>
            </a:pPr>
            <a:r>
              <a:rPr dirty="0"/>
              <a:t>JOURNEY </a:t>
            </a:r>
            <a:r>
              <a:rPr spc="-60" dirty="0"/>
              <a:t>TO </a:t>
            </a:r>
            <a:r>
              <a:rPr spc="-5" dirty="0"/>
              <a:t>THE</a:t>
            </a:r>
            <a:r>
              <a:rPr spc="-40" dirty="0"/>
              <a:t> </a:t>
            </a:r>
            <a:r>
              <a:rPr spc="-15" dirty="0"/>
              <a:t>CLOUD</a:t>
            </a:r>
          </a:p>
          <a:p>
            <a:pPr marR="59055" algn="ctr">
              <a:lnSpc>
                <a:spcPct val="100000"/>
              </a:lnSpc>
              <a:spcBef>
                <a:spcPts val="150"/>
              </a:spcBef>
            </a:pPr>
            <a:r>
              <a:rPr sz="1100" b="0" spc="-15" dirty="0">
                <a:solidFill>
                  <a:srgbClr val="053349"/>
                </a:solidFill>
                <a:latin typeface="Arial"/>
                <a:cs typeface="Arial"/>
              </a:rPr>
              <a:t>Modernizing </a:t>
            </a:r>
            <a:r>
              <a:rPr sz="1100" b="0" spc="-10" dirty="0">
                <a:solidFill>
                  <a:srgbClr val="053349"/>
                </a:solidFill>
                <a:latin typeface="Arial"/>
                <a:cs typeface="Arial"/>
              </a:rPr>
              <a:t>the </a:t>
            </a:r>
            <a:r>
              <a:rPr sz="1100" b="0" spc="-15" dirty="0">
                <a:solidFill>
                  <a:srgbClr val="053349"/>
                </a:solidFill>
                <a:latin typeface="Arial"/>
                <a:cs typeface="Arial"/>
              </a:rPr>
              <a:t>delivery </a:t>
            </a:r>
            <a:r>
              <a:rPr sz="1100" b="0" spc="-10" dirty="0">
                <a:solidFill>
                  <a:srgbClr val="053349"/>
                </a:solidFill>
                <a:latin typeface="Arial"/>
                <a:cs typeface="Arial"/>
              </a:rPr>
              <a:t>of </a:t>
            </a:r>
            <a:r>
              <a:rPr sz="1100" b="0" spc="-15" dirty="0">
                <a:solidFill>
                  <a:srgbClr val="053349"/>
                </a:solidFill>
                <a:latin typeface="Arial"/>
                <a:cs typeface="Arial"/>
              </a:rPr>
              <a:t>digitally-enabled business solutions </a:t>
            </a:r>
            <a:r>
              <a:rPr sz="1100" b="0" spc="-10" dirty="0">
                <a:solidFill>
                  <a:srgbClr val="053349"/>
                </a:solidFill>
                <a:latin typeface="Arial"/>
                <a:cs typeface="Arial"/>
              </a:rPr>
              <a:t>by </a:t>
            </a:r>
            <a:r>
              <a:rPr sz="1100" b="0" spc="-15" dirty="0">
                <a:solidFill>
                  <a:srgbClr val="053349"/>
                </a:solidFill>
                <a:latin typeface="Arial"/>
                <a:cs typeface="Arial"/>
              </a:rPr>
              <a:t>leveraging </a:t>
            </a:r>
            <a:r>
              <a:rPr lang="en-US" sz="1100" b="0" spc="-15" dirty="0" smtClean="0">
                <a:solidFill>
                  <a:srgbClr val="053349"/>
                </a:solidFill>
                <a:latin typeface="Arial"/>
                <a:cs typeface="Arial"/>
              </a:rPr>
              <a:t>C</a:t>
            </a:r>
            <a:r>
              <a:rPr sz="1100" b="0" spc="-15" dirty="0" smtClean="0">
                <a:solidFill>
                  <a:srgbClr val="053349"/>
                </a:solidFill>
                <a:latin typeface="Arial"/>
                <a:cs typeface="Arial"/>
              </a:rPr>
              <a:t>loud</a:t>
            </a:r>
            <a:r>
              <a:rPr sz="1100" b="0" spc="-114" dirty="0" smtClean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1100" b="0" spc="-15" dirty="0">
                <a:solidFill>
                  <a:srgbClr val="053349"/>
                </a:solidFill>
                <a:latin typeface="Arial"/>
                <a:cs typeface="Arial"/>
              </a:rPr>
              <a:t>technology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1548" y="7180741"/>
            <a:ext cx="226695" cy="55880"/>
          </a:xfrm>
          <a:custGeom>
            <a:avLst/>
            <a:gdLst/>
            <a:ahLst/>
            <a:cxnLst/>
            <a:rect l="l" t="t" r="r" b="b"/>
            <a:pathLst>
              <a:path w="226695" h="55879">
                <a:moveTo>
                  <a:pt x="113080" y="0"/>
                </a:moveTo>
                <a:lnTo>
                  <a:pt x="69062" y="2180"/>
                </a:lnTo>
                <a:lnTo>
                  <a:pt x="33118" y="8126"/>
                </a:lnTo>
                <a:lnTo>
                  <a:pt x="8885" y="16946"/>
                </a:lnTo>
                <a:lnTo>
                  <a:pt x="0" y="27749"/>
                </a:lnTo>
                <a:lnTo>
                  <a:pt x="8885" y="38552"/>
                </a:lnTo>
                <a:lnTo>
                  <a:pt x="33118" y="47372"/>
                </a:lnTo>
                <a:lnTo>
                  <a:pt x="69062" y="53318"/>
                </a:lnTo>
                <a:lnTo>
                  <a:pt x="113080" y="55499"/>
                </a:lnTo>
                <a:lnTo>
                  <a:pt x="157094" y="53318"/>
                </a:lnTo>
                <a:lnTo>
                  <a:pt x="193038" y="47372"/>
                </a:lnTo>
                <a:lnTo>
                  <a:pt x="217274" y="38552"/>
                </a:lnTo>
                <a:lnTo>
                  <a:pt x="226161" y="27749"/>
                </a:lnTo>
                <a:lnTo>
                  <a:pt x="217274" y="16946"/>
                </a:lnTo>
                <a:lnTo>
                  <a:pt x="193038" y="8126"/>
                </a:lnTo>
                <a:lnTo>
                  <a:pt x="157094" y="2180"/>
                </a:lnTo>
                <a:lnTo>
                  <a:pt x="113080" y="0"/>
                </a:lnTo>
                <a:close/>
              </a:path>
            </a:pathLst>
          </a:custGeom>
          <a:solidFill>
            <a:srgbClr val="A1A5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0164" y="6630955"/>
            <a:ext cx="389255" cy="577850"/>
          </a:xfrm>
          <a:custGeom>
            <a:avLst/>
            <a:gdLst/>
            <a:ahLst/>
            <a:cxnLst/>
            <a:rect l="l" t="t" r="r" b="b"/>
            <a:pathLst>
              <a:path w="389255" h="577850">
                <a:moveTo>
                  <a:pt x="194462" y="0"/>
                </a:moveTo>
                <a:lnTo>
                  <a:pt x="149872" y="5136"/>
                </a:lnTo>
                <a:lnTo>
                  <a:pt x="108940" y="19766"/>
                </a:lnTo>
                <a:lnTo>
                  <a:pt x="72833" y="42724"/>
                </a:lnTo>
                <a:lnTo>
                  <a:pt x="42719" y="72841"/>
                </a:lnTo>
                <a:lnTo>
                  <a:pt x="19764" y="108950"/>
                </a:lnTo>
                <a:lnTo>
                  <a:pt x="5135" y="149884"/>
                </a:lnTo>
                <a:lnTo>
                  <a:pt x="0" y="194475"/>
                </a:lnTo>
                <a:lnTo>
                  <a:pt x="3038" y="284342"/>
                </a:lnTo>
                <a:lnTo>
                  <a:pt x="24307" y="354199"/>
                </a:lnTo>
                <a:lnTo>
                  <a:pt x="82038" y="439959"/>
                </a:lnTo>
                <a:lnTo>
                  <a:pt x="194462" y="577532"/>
                </a:lnTo>
                <a:lnTo>
                  <a:pt x="224847" y="538650"/>
                </a:lnTo>
                <a:lnTo>
                  <a:pt x="291693" y="441925"/>
                </a:lnTo>
                <a:lnTo>
                  <a:pt x="358540" y="317239"/>
                </a:lnTo>
                <a:lnTo>
                  <a:pt x="388924" y="194475"/>
                </a:lnTo>
                <a:lnTo>
                  <a:pt x="383789" y="149884"/>
                </a:lnTo>
                <a:lnTo>
                  <a:pt x="369160" y="108950"/>
                </a:lnTo>
                <a:lnTo>
                  <a:pt x="346205" y="72841"/>
                </a:lnTo>
                <a:lnTo>
                  <a:pt x="316090" y="42724"/>
                </a:lnTo>
                <a:lnTo>
                  <a:pt x="279984" y="19766"/>
                </a:lnTo>
                <a:lnTo>
                  <a:pt x="239052" y="5136"/>
                </a:lnTo>
                <a:lnTo>
                  <a:pt x="194462" y="0"/>
                </a:lnTo>
                <a:close/>
              </a:path>
            </a:pathLst>
          </a:custGeom>
          <a:solidFill>
            <a:srgbClr val="EFA4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7395" y="6728190"/>
            <a:ext cx="194462" cy="194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14115" y="6686376"/>
            <a:ext cx="90614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53349"/>
                </a:solidFill>
                <a:latin typeface="Arial Black"/>
                <a:cs typeface="Arial Black"/>
              </a:rPr>
              <a:t>WHERE  WE</a:t>
            </a:r>
            <a:r>
              <a:rPr sz="1600" b="1" spc="-105" dirty="0">
                <a:solidFill>
                  <a:srgbClr val="053349"/>
                </a:solidFill>
                <a:latin typeface="Arial Black"/>
                <a:cs typeface="Arial Black"/>
              </a:rPr>
              <a:t> </a:t>
            </a:r>
            <a:r>
              <a:rPr sz="1600" b="1" dirty="0">
                <a:solidFill>
                  <a:srgbClr val="053349"/>
                </a:solidFill>
                <a:latin typeface="Arial Black"/>
                <a:cs typeface="Arial Black"/>
              </a:rPr>
              <a:t>ARE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695187" y="6233443"/>
            <a:ext cx="2224405" cy="15832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311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53349"/>
                </a:solidFill>
                <a:latin typeface="Arial Black"/>
                <a:cs typeface="Arial Black"/>
              </a:rPr>
              <a:t>RISKS</a:t>
            </a:r>
            <a:endParaRPr sz="1600" dirty="0">
              <a:latin typeface="Arial Black"/>
              <a:cs typeface="Arial Black"/>
            </a:endParaRPr>
          </a:p>
          <a:p>
            <a:pPr marL="88900" indent="-76200">
              <a:lnSpc>
                <a:spcPct val="100000"/>
              </a:lnSpc>
              <a:spcBef>
                <a:spcPts val="710"/>
              </a:spcBef>
              <a:buChar char="•"/>
              <a:tabLst>
                <a:tab pos="85090" algn="l"/>
              </a:tabLst>
            </a:pPr>
            <a:r>
              <a:rPr lang="en-US" sz="900" spc="-5" dirty="0" smtClean="0">
                <a:solidFill>
                  <a:srgbClr val="053349"/>
                </a:solidFill>
                <a:latin typeface="Arial"/>
                <a:cs typeface="Arial"/>
              </a:rPr>
              <a:t>Limited C</a:t>
            </a:r>
            <a:r>
              <a:rPr sz="900" dirty="0" smtClean="0">
                <a:solidFill>
                  <a:srgbClr val="053349"/>
                </a:solidFill>
                <a:latin typeface="Arial"/>
                <a:cs typeface="Arial"/>
              </a:rPr>
              <a:t>loud</a:t>
            </a:r>
            <a:r>
              <a:rPr sz="900" spc="-10" dirty="0" smtClean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 smtClean="0">
                <a:solidFill>
                  <a:srgbClr val="053349"/>
                </a:solidFill>
                <a:latin typeface="Arial"/>
                <a:cs typeface="Arial"/>
              </a:rPr>
              <a:t>expertise</a:t>
            </a:r>
            <a:r>
              <a:rPr lang="en-US" sz="900" spc="-5" dirty="0" smtClean="0">
                <a:solidFill>
                  <a:srgbClr val="053349"/>
                </a:solidFill>
                <a:latin typeface="Arial"/>
                <a:cs typeface="Arial"/>
              </a:rPr>
              <a:t>; lack of mature modern, processes will slow adoption</a:t>
            </a:r>
            <a:endParaRPr sz="900" dirty="0">
              <a:latin typeface="Arial"/>
              <a:cs typeface="Arial"/>
            </a:endParaRPr>
          </a:p>
          <a:p>
            <a:pPr marL="88900" indent="-76200">
              <a:lnSpc>
                <a:spcPct val="100000"/>
              </a:lnSpc>
              <a:spcBef>
                <a:spcPts val="32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Prot-B services </a:t>
            </a:r>
            <a:r>
              <a:rPr lang="en-US" sz="900" spc="-5" dirty="0" smtClean="0">
                <a:solidFill>
                  <a:srgbClr val="053349"/>
                </a:solidFill>
                <a:latin typeface="Arial"/>
                <a:cs typeface="Arial"/>
              </a:rPr>
              <a:t>may </a:t>
            </a:r>
            <a:r>
              <a:rPr sz="900" spc="-5" dirty="0" smtClean="0">
                <a:solidFill>
                  <a:srgbClr val="053349"/>
                </a:solidFill>
                <a:latin typeface="Arial"/>
                <a:cs typeface="Arial"/>
              </a:rPr>
              <a:t>not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be</a:t>
            </a:r>
            <a:r>
              <a:rPr sz="900" spc="-3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 smtClean="0">
                <a:solidFill>
                  <a:srgbClr val="053349"/>
                </a:solidFill>
                <a:latin typeface="Arial"/>
                <a:cs typeface="Arial"/>
              </a:rPr>
              <a:t>available</a:t>
            </a:r>
            <a:r>
              <a:rPr lang="en-US" sz="900" spc="-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lang="en-US" sz="900" spc="-5" dirty="0" smtClean="0">
                <a:solidFill>
                  <a:srgbClr val="053349"/>
                </a:solidFill>
                <a:latin typeface="Arial"/>
                <a:cs typeface="Arial"/>
              </a:rPr>
              <a:t>when required</a:t>
            </a:r>
            <a:endParaRPr sz="900" dirty="0">
              <a:latin typeface="Arial"/>
              <a:cs typeface="Arial"/>
            </a:endParaRPr>
          </a:p>
          <a:p>
            <a:pPr marL="88900" marR="5080" indent="-76200">
              <a:lnSpc>
                <a:spcPct val="101800"/>
              </a:lnSpc>
              <a:spcBef>
                <a:spcPts val="300"/>
              </a:spcBef>
              <a:buChar char="•"/>
              <a:tabLst>
                <a:tab pos="85090" algn="l"/>
              </a:tabLst>
            </a:pPr>
            <a:r>
              <a:rPr sz="900" spc="-5" dirty="0" smtClean="0">
                <a:solidFill>
                  <a:srgbClr val="053349"/>
                </a:solidFill>
                <a:latin typeface="Arial"/>
                <a:cs typeface="Arial"/>
              </a:rPr>
              <a:t>Network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bandwidth and latency limitations  may affect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the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user</a:t>
            </a:r>
            <a:r>
              <a:rPr sz="900" spc="-1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experience</a:t>
            </a:r>
            <a:endParaRPr sz="900" dirty="0">
              <a:latin typeface="Arial"/>
              <a:cs typeface="Arial"/>
            </a:endParaRPr>
          </a:p>
          <a:p>
            <a:pPr marL="88900" marR="187960" indent="-76200">
              <a:lnSpc>
                <a:spcPct val="101800"/>
              </a:lnSpc>
              <a:spcBef>
                <a:spcPts val="3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Slow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pace of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culture change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may</a:t>
            </a:r>
            <a:r>
              <a:rPr sz="900" spc="-8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slow 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down Cloud</a:t>
            </a:r>
            <a:r>
              <a:rPr sz="900" spc="-1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adoption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3557250" y="5655468"/>
            <a:ext cx="482600" cy="482600"/>
          </a:xfrm>
          <a:custGeom>
            <a:avLst/>
            <a:gdLst/>
            <a:ahLst/>
            <a:cxnLst/>
            <a:rect l="l" t="t" r="r" b="b"/>
            <a:pathLst>
              <a:path w="482600" h="482600">
                <a:moveTo>
                  <a:pt x="241300" y="0"/>
                </a:moveTo>
                <a:lnTo>
                  <a:pt x="192729" y="4910"/>
                </a:lnTo>
                <a:lnTo>
                  <a:pt x="147463" y="18991"/>
                </a:lnTo>
                <a:lnTo>
                  <a:pt x="106478" y="41265"/>
                </a:lnTo>
                <a:lnTo>
                  <a:pt x="70753" y="70753"/>
                </a:lnTo>
                <a:lnTo>
                  <a:pt x="41265" y="106478"/>
                </a:lnTo>
                <a:lnTo>
                  <a:pt x="18991" y="147463"/>
                </a:lnTo>
                <a:lnTo>
                  <a:pt x="4910" y="192729"/>
                </a:lnTo>
                <a:lnTo>
                  <a:pt x="0" y="241300"/>
                </a:lnTo>
                <a:lnTo>
                  <a:pt x="4910" y="289870"/>
                </a:lnTo>
                <a:lnTo>
                  <a:pt x="18991" y="335136"/>
                </a:lnTo>
                <a:lnTo>
                  <a:pt x="41265" y="376121"/>
                </a:lnTo>
                <a:lnTo>
                  <a:pt x="70753" y="411846"/>
                </a:lnTo>
                <a:lnTo>
                  <a:pt x="106478" y="441334"/>
                </a:lnTo>
                <a:lnTo>
                  <a:pt x="147463" y="463608"/>
                </a:lnTo>
                <a:lnTo>
                  <a:pt x="192729" y="477689"/>
                </a:lnTo>
                <a:lnTo>
                  <a:pt x="241300" y="482600"/>
                </a:lnTo>
                <a:lnTo>
                  <a:pt x="289870" y="477689"/>
                </a:lnTo>
                <a:lnTo>
                  <a:pt x="335136" y="463608"/>
                </a:lnTo>
                <a:lnTo>
                  <a:pt x="376121" y="441334"/>
                </a:lnTo>
                <a:lnTo>
                  <a:pt x="411846" y="411846"/>
                </a:lnTo>
                <a:lnTo>
                  <a:pt x="441334" y="376121"/>
                </a:lnTo>
                <a:lnTo>
                  <a:pt x="463608" y="335136"/>
                </a:lnTo>
                <a:lnTo>
                  <a:pt x="477689" y="289870"/>
                </a:lnTo>
                <a:lnTo>
                  <a:pt x="482600" y="241300"/>
                </a:lnTo>
                <a:lnTo>
                  <a:pt x="477689" y="192729"/>
                </a:lnTo>
                <a:lnTo>
                  <a:pt x="463608" y="147463"/>
                </a:lnTo>
                <a:lnTo>
                  <a:pt x="441334" y="106478"/>
                </a:lnTo>
                <a:lnTo>
                  <a:pt x="411846" y="70753"/>
                </a:lnTo>
                <a:lnTo>
                  <a:pt x="376121" y="41265"/>
                </a:lnTo>
                <a:lnTo>
                  <a:pt x="335136" y="18991"/>
                </a:lnTo>
                <a:lnTo>
                  <a:pt x="289870" y="4910"/>
                </a:lnTo>
                <a:lnTo>
                  <a:pt x="241300" y="0"/>
                </a:lnTo>
                <a:close/>
              </a:path>
            </a:pathLst>
          </a:custGeom>
          <a:solidFill>
            <a:srgbClr val="009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544550" y="5642755"/>
            <a:ext cx="508000" cy="508000"/>
          </a:xfrm>
          <a:custGeom>
            <a:avLst/>
            <a:gdLst/>
            <a:ahLst/>
            <a:cxnLst/>
            <a:rect l="l" t="t" r="r" b="b"/>
            <a:pathLst>
              <a:path w="508000" h="508000">
                <a:moveTo>
                  <a:pt x="254000" y="0"/>
                </a:moveTo>
                <a:lnTo>
                  <a:pt x="208402" y="4100"/>
                </a:lnTo>
                <a:lnTo>
                  <a:pt x="165461" y="15918"/>
                </a:lnTo>
                <a:lnTo>
                  <a:pt x="125901" y="34731"/>
                </a:lnTo>
                <a:lnTo>
                  <a:pt x="90443" y="59815"/>
                </a:lnTo>
                <a:lnTo>
                  <a:pt x="59811" y="90448"/>
                </a:lnTo>
                <a:lnTo>
                  <a:pt x="34728" y="125906"/>
                </a:lnTo>
                <a:lnTo>
                  <a:pt x="15916" y="165466"/>
                </a:lnTo>
                <a:lnTo>
                  <a:pt x="4099" y="208405"/>
                </a:lnTo>
                <a:lnTo>
                  <a:pt x="0" y="254000"/>
                </a:lnTo>
                <a:lnTo>
                  <a:pt x="4099" y="299597"/>
                </a:lnTo>
                <a:lnTo>
                  <a:pt x="15916" y="342538"/>
                </a:lnTo>
                <a:lnTo>
                  <a:pt x="34728" y="382098"/>
                </a:lnTo>
                <a:lnTo>
                  <a:pt x="59811" y="417556"/>
                </a:lnTo>
                <a:lnTo>
                  <a:pt x="90443" y="448188"/>
                </a:lnTo>
                <a:lnTo>
                  <a:pt x="125901" y="473271"/>
                </a:lnTo>
                <a:lnTo>
                  <a:pt x="165461" y="492083"/>
                </a:lnTo>
                <a:lnTo>
                  <a:pt x="208402" y="503900"/>
                </a:lnTo>
                <a:lnTo>
                  <a:pt x="254000" y="508000"/>
                </a:lnTo>
                <a:lnTo>
                  <a:pt x="299597" y="503900"/>
                </a:lnTo>
                <a:lnTo>
                  <a:pt x="342538" y="492083"/>
                </a:lnTo>
                <a:lnTo>
                  <a:pt x="362481" y="482600"/>
                </a:lnTo>
                <a:lnTo>
                  <a:pt x="254000" y="482600"/>
                </a:lnTo>
                <a:lnTo>
                  <a:pt x="207929" y="477955"/>
                </a:lnTo>
                <a:lnTo>
                  <a:pt x="165019" y="464635"/>
                </a:lnTo>
                <a:lnTo>
                  <a:pt x="126188" y="443558"/>
                </a:lnTo>
                <a:lnTo>
                  <a:pt x="92355" y="415644"/>
                </a:lnTo>
                <a:lnTo>
                  <a:pt x="64441" y="381811"/>
                </a:lnTo>
                <a:lnTo>
                  <a:pt x="43364" y="342980"/>
                </a:lnTo>
                <a:lnTo>
                  <a:pt x="30044" y="300070"/>
                </a:lnTo>
                <a:lnTo>
                  <a:pt x="25400" y="254000"/>
                </a:lnTo>
                <a:lnTo>
                  <a:pt x="30044" y="207933"/>
                </a:lnTo>
                <a:lnTo>
                  <a:pt x="43364" y="165024"/>
                </a:lnTo>
                <a:lnTo>
                  <a:pt x="64441" y="126193"/>
                </a:lnTo>
                <a:lnTo>
                  <a:pt x="92355" y="92360"/>
                </a:lnTo>
                <a:lnTo>
                  <a:pt x="126188" y="64445"/>
                </a:lnTo>
                <a:lnTo>
                  <a:pt x="165019" y="43366"/>
                </a:lnTo>
                <a:lnTo>
                  <a:pt x="207929" y="30044"/>
                </a:lnTo>
                <a:lnTo>
                  <a:pt x="254000" y="25400"/>
                </a:lnTo>
                <a:lnTo>
                  <a:pt x="362476" y="25400"/>
                </a:lnTo>
                <a:lnTo>
                  <a:pt x="342538" y="15918"/>
                </a:lnTo>
                <a:lnTo>
                  <a:pt x="299597" y="4100"/>
                </a:lnTo>
                <a:lnTo>
                  <a:pt x="254000" y="0"/>
                </a:lnTo>
                <a:close/>
              </a:path>
              <a:path w="508000" h="508000">
                <a:moveTo>
                  <a:pt x="362476" y="25400"/>
                </a:moveTo>
                <a:lnTo>
                  <a:pt x="254000" y="25400"/>
                </a:lnTo>
                <a:lnTo>
                  <a:pt x="300070" y="30044"/>
                </a:lnTo>
                <a:lnTo>
                  <a:pt x="342980" y="43366"/>
                </a:lnTo>
                <a:lnTo>
                  <a:pt x="381811" y="64445"/>
                </a:lnTo>
                <a:lnTo>
                  <a:pt x="415644" y="92360"/>
                </a:lnTo>
                <a:lnTo>
                  <a:pt x="443558" y="126193"/>
                </a:lnTo>
                <a:lnTo>
                  <a:pt x="464635" y="165024"/>
                </a:lnTo>
                <a:lnTo>
                  <a:pt x="477955" y="207933"/>
                </a:lnTo>
                <a:lnTo>
                  <a:pt x="482600" y="254000"/>
                </a:lnTo>
                <a:lnTo>
                  <a:pt x="477955" y="300070"/>
                </a:lnTo>
                <a:lnTo>
                  <a:pt x="464635" y="342980"/>
                </a:lnTo>
                <a:lnTo>
                  <a:pt x="443558" y="381811"/>
                </a:lnTo>
                <a:lnTo>
                  <a:pt x="415644" y="415644"/>
                </a:lnTo>
                <a:lnTo>
                  <a:pt x="381811" y="443558"/>
                </a:lnTo>
                <a:lnTo>
                  <a:pt x="342980" y="464635"/>
                </a:lnTo>
                <a:lnTo>
                  <a:pt x="300070" y="477955"/>
                </a:lnTo>
                <a:lnTo>
                  <a:pt x="254000" y="482600"/>
                </a:lnTo>
                <a:lnTo>
                  <a:pt x="362481" y="482600"/>
                </a:lnTo>
                <a:lnTo>
                  <a:pt x="417556" y="448188"/>
                </a:lnTo>
                <a:lnTo>
                  <a:pt x="448188" y="417556"/>
                </a:lnTo>
                <a:lnTo>
                  <a:pt x="473271" y="382098"/>
                </a:lnTo>
                <a:lnTo>
                  <a:pt x="492083" y="342538"/>
                </a:lnTo>
                <a:lnTo>
                  <a:pt x="503900" y="299597"/>
                </a:lnTo>
                <a:lnTo>
                  <a:pt x="508000" y="254000"/>
                </a:lnTo>
                <a:lnTo>
                  <a:pt x="503900" y="208405"/>
                </a:lnTo>
                <a:lnTo>
                  <a:pt x="492083" y="165466"/>
                </a:lnTo>
                <a:lnTo>
                  <a:pt x="473271" y="125906"/>
                </a:lnTo>
                <a:lnTo>
                  <a:pt x="448188" y="90448"/>
                </a:lnTo>
                <a:lnTo>
                  <a:pt x="417556" y="59815"/>
                </a:lnTo>
                <a:lnTo>
                  <a:pt x="382098" y="34731"/>
                </a:lnTo>
                <a:lnTo>
                  <a:pt x="362476" y="25400"/>
                </a:lnTo>
                <a:close/>
              </a:path>
            </a:pathLst>
          </a:custGeom>
          <a:solidFill>
            <a:srgbClr val="76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56868" y="5756262"/>
            <a:ext cx="83362" cy="1849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764145" y="5968453"/>
            <a:ext cx="68808" cy="688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178856" y="1447725"/>
            <a:ext cx="2125008" cy="935513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000" b="1" spc="-5" dirty="0">
                <a:solidFill>
                  <a:srgbClr val="EFA458"/>
                </a:solidFill>
                <a:latin typeface="Arial Black"/>
                <a:cs typeface="Arial Black"/>
              </a:rPr>
              <a:t>Q1</a:t>
            </a:r>
            <a:r>
              <a:rPr sz="2000" b="1" spc="-20" dirty="0">
                <a:solidFill>
                  <a:srgbClr val="EFA458"/>
                </a:solidFill>
                <a:latin typeface="Arial Black"/>
                <a:cs typeface="Arial Black"/>
              </a:rPr>
              <a:t> </a:t>
            </a:r>
            <a:r>
              <a:rPr sz="1200" b="1" dirty="0" smtClean="0">
                <a:solidFill>
                  <a:srgbClr val="EFA458"/>
                </a:solidFill>
                <a:latin typeface="Arial Black"/>
                <a:cs typeface="Arial Black"/>
              </a:rPr>
              <a:t>19/20</a:t>
            </a:r>
            <a:r>
              <a:rPr lang="en-US" sz="1200" b="1" dirty="0">
                <a:solidFill>
                  <a:srgbClr val="EFA458"/>
                </a:solidFill>
                <a:latin typeface="Arial Black"/>
                <a:cs typeface="Arial Black"/>
              </a:rPr>
              <a:t> (ON-GOING)</a:t>
            </a:r>
            <a:endParaRPr sz="1200" dirty="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900" dirty="0">
                <a:solidFill>
                  <a:srgbClr val="313732"/>
                </a:solidFill>
                <a:latin typeface="Arial"/>
                <a:cs typeface="Arial"/>
              </a:rPr>
              <a:t>Prot-B </a:t>
            </a:r>
            <a:r>
              <a:rPr sz="900" spc="-5" dirty="0">
                <a:solidFill>
                  <a:srgbClr val="313732"/>
                </a:solidFill>
                <a:latin typeface="Arial"/>
                <a:cs typeface="Arial"/>
              </a:rPr>
              <a:t>workloads in</a:t>
            </a:r>
            <a:r>
              <a:rPr sz="900" spc="-80" dirty="0">
                <a:solidFill>
                  <a:srgbClr val="313732"/>
                </a:solidFill>
                <a:latin typeface="Arial"/>
                <a:cs typeface="Arial"/>
              </a:rPr>
              <a:t> </a:t>
            </a:r>
            <a:r>
              <a:rPr sz="900" dirty="0" smtClean="0">
                <a:solidFill>
                  <a:srgbClr val="313732"/>
                </a:solidFill>
                <a:latin typeface="Arial"/>
                <a:cs typeface="Arial"/>
              </a:rPr>
              <a:t>cloud</a:t>
            </a:r>
            <a:endParaRPr lang="en-US" sz="900" dirty="0" smtClean="0">
              <a:solidFill>
                <a:srgbClr val="313732"/>
              </a:solidFill>
              <a:latin typeface="Arial"/>
              <a:cs typeface="Arial"/>
            </a:endParaRPr>
          </a:p>
          <a:p>
            <a:pPr marL="12700">
              <a:spcBef>
                <a:spcPts val="80"/>
              </a:spcBef>
            </a:pPr>
            <a:r>
              <a:rPr lang="en-US" sz="900" dirty="0">
                <a:solidFill>
                  <a:srgbClr val="053349"/>
                </a:solidFill>
                <a:latin typeface="Arial"/>
                <a:cs typeface="Arial"/>
              </a:rPr>
              <a:t>Application Portfolio</a:t>
            </a:r>
            <a:r>
              <a:rPr lang="en-US" sz="900" spc="-6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lang="en-US" sz="900" dirty="0" smtClean="0">
                <a:solidFill>
                  <a:srgbClr val="053349"/>
                </a:solidFill>
                <a:latin typeface="Arial"/>
                <a:cs typeface="Arial"/>
              </a:rPr>
              <a:t>Assessment </a:t>
            </a:r>
            <a:r>
              <a:rPr lang="en-US" dirty="0">
                <a:solidFill>
                  <a:srgbClr val="00B05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endParaRPr lang="en-US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endParaRPr sz="9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90002" y="1442608"/>
            <a:ext cx="2178685" cy="93948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000" b="1" spc="-5" dirty="0">
                <a:solidFill>
                  <a:srgbClr val="EFA458"/>
                </a:solidFill>
                <a:latin typeface="Arial Black"/>
                <a:cs typeface="Arial Black"/>
              </a:rPr>
              <a:t>Q2</a:t>
            </a:r>
            <a:r>
              <a:rPr sz="2000" b="1" spc="-10" dirty="0">
                <a:solidFill>
                  <a:srgbClr val="EFA458"/>
                </a:solidFill>
                <a:latin typeface="Arial Black"/>
                <a:cs typeface="Arial Black"/>
              </a:rPr>
              <a:t> </a:t>
            </a:r>
            <a:r>
              <a:rPr sz="1200" b="1" dirty="0">
                <a:solidFill>
                  <a:srgbClr val="EFA458"/>
                </a:solidFill>
                <a:latin typeface="Arial Black"/>
                <a:cs typeface="Arial Black"/>
              </a:rPr>
              <a:t>19/20</a:t>
            </a:r>
            <a:endParaRPr sz="1200" dirty="0">
              <a:latin typeface="Arial Black"/>
              <a:cs typeface="Arial Black"/>
            </a:endParaRPr>
          </a:p>
          <a:p>
            <a:pPr marL="88900" marR="5080" indent="-76200">
              <a:lnSpc>
                <a:spcPct val="101800"/>
              </a:lnSpc>
              <a:spcBef>
                <a:spcPts val="80"/>
              </a:spcBef>
              <a:buChar char="•"/>
              <a:tabLst>
                <a:tab pos="85090" algn="l"/>
              </a:tabLst>
            </a:pPr>
            <a:r>
              <a:rPr sz="900" spc="-10" dirty="0">
                <a:solidFill>
                  <a:srgbClr val="053349"/>
                </a:solidFill>
                <a:latin typeface="Arial"/>
                <a:cs typeface="Arial"/>
              </a:rPr>
              <a:t>Workload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migration, multi-cloud, Disaster  Recovery/Business Continuity (DR/BC) 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considerations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in</a:t>
            </a:r>
            <a:r>
              <a:rPr sz="900" spc="-1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 smtClean="0">
                <a:solidFill>
                  <a:srgbClr val="053349"/>
                </a:solidFill>
                <a:latin typeface="Arial"/>
                <a:cs typeface="Arial"/>
              </a:rPr>
              <a:t>applications</a:t>
            </a:r>
            <a:endParaRPr lang="en-US" sz="900" spc="-5" dirty="0" smtClean="0">
              <a:solidFill>
                <a:srgbClr val="053349"/>
              </a:solidFill>
              <a:latin typeface="Arial"/>
              <a:cs typeface="Arial"/>
            </a:endParaRPr>
          </a:p>
          <a:p>
            <a:pPr marL="88900" marR="5080" indent="-76200">
              <a:lnSpc>
                <a:spcPct val="101800"/>
              </a:lnSpc>
              <a:spcBef>
                <a:spcPts val="80"/>
              </a:spcBef>
              <a:buChar char="•"/>
              <a:tabLst>
                <a:tab pos="85090" algn="l"/>
              </a:tabLst>
            </a:pPr>
            <a:endParaRPr sz="9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880646" y="1052962"/>
            <a:ext cx="901065" cy="318770"/>
          </a:xfrm>
          <a:custGeom>
            <a:avLst/>
            <a:gdLst/>
            <a:ahLst/>
            <a:cxnLst/>
            <a:rect l="l" t="t" r="r" b="b"/>
            <a:pathLst>
              <a:path w="901065" h="318769">
                <a:moveTo>
                  <a:pt x="314020" y="0"/>
                </a:moveTo>
                <a:lnTo>
                  <a:pt x="266973" y="4585"/>
                </a:lnTo>
                <a:lnTo>
                  <a:pt x="223024" y="17756"/>
                </a:lnTo>
                <a:lnTo>
                  <a:pt x="183050" y="38636"/>
                </a:lnTo>
                <a:lnTo>
                  <a:pt x="147932" y="66347"/>
                </a:lnTo>
                <a:lnTo>
                  <a:pt x="118550" y="100013"/>
                </a:lnTo>
                <a:lnTo>
                  <a:pt x="95782" y="138756"/>
                </a:lnTo>
                <a:lnTo>
                  <a:pt x="80508" y="181699"/>
                </a:lnTo>
                <a:lnTo>
                  <a:pt x="73609" y="227965"/>
                </a:lnTo>
                <a:lnTo>
                  <a:pt x="44378" y="239515"/>
                </a:lnTo>
                <a:lnTo>
                  <a:pt x="21045" y="259761"/>
                </a:lnTo>
                <a:lnTo>
                  <a:pt x="5591" y="286724"/>
                </a:lnTo>
                <a:lnTo>
                  <a:pt x="0" y="318427"/>
                </a:lnTo>
                <a:lnTo>
                  <a:pt x="900455" y="318427"/>
                </a:lnTo>
                <a:lnTo>
                  <a:pt x="884665" y="266759"/>
                </a:lnTo>
                <a:lnTo>
                  <a:pt x="849256" y="235727"/>
                </a:lnTo>
                <a:lnTo>
                  <a:pt x="820127" y="226872"/>
                </a:lnTo>
                <a:lnTo>
                  <a:pt x="799650" y="181529"/>
                </a:lnTo>
                <a:lnTo>
                  <a:pt x="768837" y="143202"/>
                </a:lnTo>
                <a:lnTo>
                  <a:pt x="739056" y="120853"/>
                </a:lnTo>
                <a:lnTo>
                  <a:pt x="522922" y="120853"/>
                </a:lnTo>
                <a:lnTo>
                  <a:pt x="493835" y="80550"/>
                </a:lnTo>
                <a:lnTo>
                  <a:pt x="457196" y="47111"/>
                </a:lnTo>
                <a:lnTo>
                  <a:pt x="414210" y="21739"/>
                </a:lnTo>
                <a:lnTo>
                  <a:pt x="366083" y="5635"/>
                </a:lnTo>
                <a:lnTo>
                  <a:pt x="314020" y="0"/>
                </a:lnTo>
                <a:close/>
              </a:path>
              <a:path w="901065" h="318769">
                <a:moveTo>
                  <a:pt x="632053" y="87896"/>
                </a:moveTo>
                <a:lnTo>
                  <a:pt x="602361" y="90119"/>
                </a:lnTo>
                <a:lnTo>
                  <a:pt x="574059" y="96569"/>
                </a:lnTo>
                <a:lnTo>
                  <a:pt x="547471" y="106922"/>
                </a:lnTo>
                <a:lnTo>
                  <a:pt x="522922" y="120853"/>
                </a:lnTo>
                <a:lnTo>
                  <a:pt x="739056" y="120853"/>
                </a:lnTo>
                <a:lnTo>
                  <a:pt x="729456" y="113649"/>
                </a:lnTo>
                <a:lnTo>
                  <a:pt x="683273" y="94627"/>
                </a:lnTo>
                <a:lnTo>
                  <a:pt x="632053" y="87896"/>
                </a:lnTo>
                <a:close/>
              </a:path>
            </a:pathLst>
          </a:custGeom>
          <a:solidFill>
            <a:srgbClr val="D6EE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640799" y="2174106"/>
            <a:ext cx="509270" cy="180340"/>
          </a:xfrm>
          <a:custGeom>
            <a:avLst/>
            <a:gdLst/>
            <a:ahLst/>
            <a:cxnLst/>
            <a:rect l="l" t="t" r="r" b="b"/>
            <a:pathLst>
              <a:path w="509270" h="180339">
                <a:moveTo>
                  <a:pt x="151701" y="49682"/>
                </a:moveTo>
                <a:lnTo>
                  <a:pt x="115923" y="55561"/>
                </a:lnTo>
                <a:lnTo>
                  <a:pt x="84983" y="71905"/>
                </a:lnTo>
                <a:lnTo>
                  <a:pt x="60827" y="96772"/>
                </a:lnTo>
                <a:lnTo>
                  <a:pt x="45402" y="128219"/>
                </a:lnTo>
                <a:lnTo>
                  <a:pt x="36881" y="130060"/>
                </a:lnTo>
                <a:lnTo>
                  <a:pt x="4111" y="159629"/>
                </a:lnTo>
                <a:lnTo>
                  <a:pt x="0" y="179958"/>
                </a:lnTo>
                <a:lnTo>
                  <a:pt x="508901" y="179958"/>
                </a:lnTo>
                <a:lnTo>
                  <a:pt x="505740" y="162045"/>
                </a:lnTo>
                <a:lnTo>
                  <a:pt x="497006" y="146808"/>
                </a:lnTo>
                <a:lnTo>
                  <a:pt x="483821" y="135367"/>
                </a:lnTo>
                <a:lnTo>
                  <a:pt x="467309" y="128841"/>
                </a:lnTo>
                <a:lnTo>
                  <a:pt x="454777" y="78427"/>
                </a:lnTo>
                <a:lnTo>
                  <a:pt x="447493" y="68313"/>
                </a:lnTo>
                <a:lnTo>
                  <a:pt x="213385" y="68313"/>
                </a:lnTo>
                <a:lnTo>
                  <a:pt x="199502" y="60435"/>
                </a:lnTo>
                <a:lnTo>
                  <a:pt x="184472" y="54583"/>
                </a:lnTo>
                <a:lnTo>
                  <a:pt x="168478" y="50937"/>
                </a:lnTo>
                <a:lnTo>
                  <a:pt x="151701" y="49682"/>
                </a:lnTo>
                <a:close/>
              </a:path>
              <a:path w="509270" h="180339">
                <a:moveTo>
                  <a:pt x="331444" y="0"/>
                </a:moveTo>
                <a:lnTo>
                  <a:pt x="294983" y="4933"/>
                </a:lnTo>
                <a:lnTo>
                  <a:pt x="262266" y="18849"/>
                </a:lnTo>
                <a:lnTo>
                  <a:pt x="234623" y="40419"/>
                </a:lnTo>
                <a:lnTo>
                  <a:pt x="213385" y="68313"/>
                </a:lnTo>
                <a:lnTo>
                  <a:pt x="447493" y="68313"/>
                </a:lnTo>
                <a:lnTo>
                  <a:pt x="425303" y="37503"/>
                </a:lnTo>
                <a:lnTo>
                  <a:pt x="382866" y="10037"/>
                </a:lnTo>
                <a:lnTo>
                  <a:pt x="331444" y="0"/>
                </a:lnTo>
                <a:close/>
              </a:path>
            </a:pathLst>
          </a:custGeom>
          <a:solidFill>
            <a:srgbClr val="D6EE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258393" y="9394976"/>
            <a:ext cx="1828800" cy="2062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63497" y="2384512"/>
            <a:ext cx="14699052" cy="72910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178293" y="6269552"/>
            <a:ext cx="2898775" cy="104836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000" b="1" spc="-5" dirty="0">
                <a:solidFill>
                  <a:srgbClr val="EFA458"/>
                </a:solidFill>
                <a:latin typeface="Arial Black"/>
                <a:cs typeface="Arial Black"/>
              </a:rPr>
              <a:t>Q1 </a:t>
            </a:r>
            <a:r>
              <a:rPr sz="1200" b="1" dirty="0" smtClean="0">
                <a:solidFill>
                  <a:srgbClr val="EFA458"/>
                </a:solidFill>
                <a:latin typeface="Arial Black"/>
                <a:cs typeface="Arial Black"/>
              </a:rPr>
              <a:t>18/19</a:t>
            </a:r>
            <a:r>
              <a:rPr lang="en-US" sz="1200" b="1" dirty="0" smtClean="0">
                <a:solidFill>
                  <a:srgbClr val="EFA458"/>
                </a:solidFill>
                <a:latin typeface="Arial Black"/>
                <a:cs typeface="Arial Black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endParaRPr sz="2400" dirty="0">
              <a:latin typeface="Arial Black"/>
              <a:cs typeface="Arial Black"/>
            </a:endParaRPr>
          </a:p>
          <a:p>
            <a:pPr marL="12700" marR="5080">
              <a:lnSpc>
                <a:spcPct val="100000"/>
              </a:lnSpc>
              <a:spcBef>
                <a:spcPts val="80"/>
              </a:spcBef>
            </a:pPr>
            <a:r>
              <a:rPr sz="900" spc="-20" dirty="0">
                <a:solidFill>
                  <a:srgbClr val="313732"/>
                </a:solidFill>
                <a:latin typeface="Arial"/>
                <a:cs typeface="Arial"/>
              </a:rPr>
              <a:t>Developing expertise, proof </a:t>
            </a:r>
            <a:r>
              <a:rPr sz="900" spc="-15" dirty="0">
                <a:solidFill>
                  <a:srgbClr val="313732"/>
                </a:solidFill>
                <a:latin typeface="Arial"/>
                <a:cs typeface="Arial"/>
              </a:rPr>
              <a:t>of </a:t>
            </a:r>
            <a:r>
              <a:rPr sz="900" spc="-20" dirty="0">
                <a:solidFill>
                  <a:srgbClr val="313732"/>
                </a:solidFill>
                <a:latin typeface="Arial"/>
                <a:cs typeface="Arial"/>
              </a:rPr>
              <a:t>concepts, play-pen/sandbox,  </a:t>
            </a:r>
            <a:r>
              <a:rPr sz="900" dirty="0">
                <a:solidFill>
                  <a:srgbClr val="313732"/>
                </a:solidFill>
                <a:latin typeface="Arial"/>
                <a:cs typeface="Arial"/>
              </a:rPr>
              <a:t>start small, test </a:t>
            </a:r>
            <a:r>
              <a:rPr sz="900" spc="-5" dirty="0">
                <a:solidFill>
                  <a:srgbClr val="313732"/>
                </a:solidFill>
                <a:latin typeface="Arial"/>
                <a:cs typeface="Arial"/>
              </a:rPr>
              <a:t>out </a:t>
            </a:r>
            <a:r>
              <a:rPr sz="900" dirty="0">
                <a:solidFill>
                  <a:srgbClr val="313732"/>
                </a:solidFill>
                <a:latin typeface="Arial"/>
                <a:cs typeface="Arial"/>
              </a:rPr>
              <a:t>the </a:t>
            </a:r>
            <a:r>
              <a:rPr sz="900" spc="-5" dirty="0">
                <a:solidFill>
                  <a:srgbClr val="313732"/>
                </a:solidFill>
                <a:latin typeface="Arial"/>
                <a:cs typeface="Arial"/>
              </a:rPr>
              <a:t>art of </a:t>
            </a:r>
            <a:r>
              <a:rPr sz="900" dirty="0">
                <a:solidFill>
                  <a:srgbClr val="313732"/>
                </a:solidFill>
                <a:latin typeface="Arial"/>
                <a:cs typeface="Arial"/>
              </a:rPr>
              <a:t>the</a:t>
            </a:r>
            <a:r>
              <a:rPr sz="900" spc="-25" dirty="0">
                <a:solidFill>
                  <a:srgbClr val="313732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313732"/>
                </a:solidFill>
                <a:latin typeface="Arial"/>
                <a:cs typeface="Arial"/>
              </a:rPr>
              <a:t>possible.</a:t>
            </a:r>
            <a:endParaRPr sz="900" dirty="0">
              <a:latin typeface="Arial"/>
              <a:cs typeface="Arial"/>
            </a:endParaRPr>
          </a:p>
          <a:p>
            <a:pPr marL="81915" indent="-69215">
              <a:lnSpc>
                <a:spcPct val="100000"/>
              </a:lnSpc>
              <a:spcBef>
                <a:spcPts val="300"/>
              </a:spcBef>
              <a:buChar char="•"/>
              <a:tabLst>
                <a:tab pos="82550" algn="l"/>
              </a:tabLst>
            </a:pPr>
            <a:r>
              <a:rPr sz="900" spc="-10" dirty="0">
                <a:solidFill>
                  <a:srgbClr val="053349"/>
                </a:solidFill>
                <a:latin typeface="Arial"/>
                <a:cs typeface="Arial"/>
              </a:rPr>
              <a:t>Train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our staff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build internal Cloud</a:t>
            </a:r>
            <a:r>
              <a:rPr sz="900" spc="-1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expertise</a:t>
            </a:r>
            <a:endParaRPr sz="900" dirty="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Identify candidate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applications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for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proof of</a:t>
            </a:r>
            <a:r>
              <a:rPr sz="900" spc="-40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concepts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106644" y="6269552"/>
            <a:ext cx="2551956" cy="694421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spcBef>
                <a:spcPts val="275"/>
              </a:spcBef>
            </a:pPr>
            <a:r>
              <a:rPr sz="2000" b="1" spc="-5" dirty="0" smtClean="0">
                <a:solidFill>
                  <a:srgbClr val="EFA458"/>
                </a:solidFill>
                <a:latin typeface="Arial Black"/>
                <a:cs typeface="Arial Black"/>
              </a:rPr>
              <a:t>Q2</a:t>
            </a:r>
            <a:r>
              <a:rPr sz="2000" b="1" spc="-10" dirty="0" smtClean="0">
                <a:solidFill>
                  <a:srgbClr val="EFA458"/>
                </a:solidFill>
                <a:latin typeface="Arial Black"/>
                <a:cs typeface="Arial Black"/>
              </a:rPr>
              <a:t> </a:t>
            </a:r>
            <a:r>
              <a:rPr sz="1200" b="1" dirty="0" smtClean="0">
                <a:solidFill>
                  <a:srgbClr val="EFA458"/>
                </a:solidFill>
                <a:latin typeface="Arial Black"/>
                <a:cs typeface="Arial Black"/>
              </a:rPr>
              <a:t>18/19</a:t>
            </a:r>
            <a:r>
              <a:rPr lang="en-US" sz="1200" b="1" dirty="0" smtClean="0">
                <a:solidFill>
                  <a:srgbClr val="EFA458"/>
                </a:solidFill>
                <a:latin typeface="Arial Black"/>
                <a:cs typeface="Arial Black"/>
              </a:rPr>
              <a:t> (ON-GOING) </a:t>
            </a:r>
            <a:r>
              <a:rPr lang="en-US" sz="2400" dirty="0" smtClean="0">
                <a:solidFill>
                  <a:srgbClr val="00B05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 </a:t>
            </a:r>
            <a:endParaRPr sz="2400" dirty="0" smtClean="0">
              <a:latin typeface="Arial Black"/>
              <a:cs typeface="Arial Black"/>
            </a:endParaRPr>
          </a:p>
          <a:p>
            <a:pPr marL="12700" marR="5080">
              <a:lnSpc>
                <a:spcPct val="100000"/>
              </a:lnSpc>
              <a:spcBef>
                <a:spcPts val="80"/>
              </a:spcBef>
            </a:pPr>
            <a:r>
              <a:rPr sz="900" dirty="0" smtClean="0">
                <a:solidFill>
                  <a:srgbClr val="313732"/>
                </a:solidFill>
                <a:latin typeface="Arial"/>
                <a:cs typeface="Arial"/>
              </a:rPr>
              <a:t>Start </a:t>
            </a:r>
            <a:r>
              <a:rPr sz="900" spc="-5" dirty="0">
                <a:solidFill>
                  <a:srgbClr val="313732"/>
                </a:solidFill>
                <a:latin typeface="Arial"/>
                <a:cs typeface="Arial"/>
              </a:rPr>
              <a:t>development </a:t>
            </a:r>
            <a:r>
              <a:rPr sz="900" dirty="0">
                <a:solidFill>
                  <a:srgbClr val="313732"/>
                </a:solidFill>
                <a:latin typeface="Arial"/>
                <a:cs typeface="Arial"/>
              </a:rPr>
              <a:t>testing </a:t>
            </a:r>
            <a:r>
              <a:rPr sz="900" spc="-5" dirty="0">
                <a:solidFill>
                  <a:srgbClr val="313732"/>
                </a:solidFill>
                <a:latin typeface="Arial"/>
                <a:cs typeface="Arial"/>
              </a:rPr>
              <a:t>and</a:t>
            </a:r>
            <a:r>
              <a:rPr sz="900" spc="-190" dirty="0">
                <a:solidFill>
                  <a:srgbClr val="313732"/>
                </a:solidFill>
                <a:latin typeface="Arial"/>
                <a:cs typeface="Arial"/>
              </a:rPr>
              <a:t> </a:t>
            </a:r>
            <a:r>
              <a:rPr lang="en-US" sz="900" spc="-190" dirty="0" smtClean="0">
                <a:solidFill>
                  <a:srgbClr val="313732"/>
                </a:solidFill>
                <a:latin typeface="Arial"/>
                <a:cs typeface="Arial"/>
              </a:rPr>
              <a:t>  </a:t>
            </a:r>
            <a:r>
              <a:rPr sz="900" spc="-5" dirty="0" smtClean="0">
                <a:solidFill>
                  <a:srgbClr val="313732"/>
                </a:solidFill>
                <a:latin typeface="Arial"/>
                <a:cs typeface="Arial"/>
              </a:rPr>
              <a:t>user  </a:t>
            </a:r>
            <a:r>
              <a:rPr sz="900" spc="-5" dirty="0">
                <a:solidFill>
                  <a:srgbClr val="313732"/>
                </a:solidFill>
                <a:latin typeface="Arial"/>
                <a:cs typeface="Arial"/>
              </a:rPr>
              <a:t>acceptance in</a:t>
            </a:r>
            <a:r>
              <a:rPr sz="900" spc="-15" dirty="0">
                <a:solidFill>
                  <a:srgbClr val="313732"/>
                </a:solidFill>
                <a:latin typeface="Arial"/>
                <a:cs typeface="Arial"/>
              </a:rPr>
              <a:t> </a:t>
            </a:r>
            <a:r>
              <a:rPr lang="en-US" sz="900" dirty="0" smtClean="0">
                <a:solidFill>
                  <a:srgbClr val="313732"/>
                </a:solidFill>
                <a:latin typeface="Arial"/>
                <a:cs typeface="Arial"/>
              </a:rPr>
              <a:t>C</a:t>
            </a:r>
            <a:r>
              <a:rPr sz="900" dirty="0" smtClean="0">
                <a:solidFill>
                  <a:srgbClr val="313732"/>
                </a:solidFill>
                <a:latin typeface="Arial"/>
                <a:cs typeface="Arial"/>
              </a:rPr>
              <a:t>loud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331091" y="3913710"/>
            <a:ext cx="2222500" cy="77470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000" b="1" spc="-5" dirty="0">
                <a:solidFill>
                  <a:srgbClr val="EFA458"/>
                </a:solidFill>
                <a:latin typeface="Arial Black"/>
                <a:cs typeface="Arial Black"/>
              </a:rPr>
              <a:t>Q4</a:t>
            </a:r>
            <a:r>
              <a:rPr sz="2000" b="1" spc="-10" dirty="0">
                <a:solidFill>
                  <a:srgbClr val="EFA458"/>
                </a:solidFill>
                <a:latin typeface="Arial Black"/>
                <a:cs typeface="Arial Black"/>
              </a:rPr>
              <a:t> </a:t>
            </a:r>
            <a:r>
              <a:rPr sz="1200" b="1" dirty="0" smtClean="0">
                <a:solidFill>
                  <a:srgbClr val="EFA458"/>
                </a:solidFill>
                <a:latin typeface="Arial Black"/>
                <a:cs typeface="Arial Black"/>
              </a:rPr>
              <a:t>18/19</a:t>
            </a:r>
            <a:r>
              <a:rPr lang="en-US" sz="1200" b="1" dirty="0" smtClean="0">
                <a:solidFill>
                  <a:srgbClr val="EFA458"/>
                </a:solidFill>
                <a:latin typeface="Arial Black"/>
                <a:cs typeface="Arial Black"/>
              </a:rPr>
              <a:t> (ON-GOING)</a:t>
            </a:r>
            <a:endParaRPr sz="1200" dirty="0">
              <a:latin typeface="Arial Black"/>
              <a:cs typeface="Arial Black"/>
            </a:endParaRPr>
          </a:p>
          <a:p>
            <a:pPr marL="12700" marR="5080" algn="just">
              <a:lnSpc>
                <a:spcPct val="100000"/>
              </a:lnSpc>
              <a:spcBef>
                <a:spcPts val="80"/>
              </a:spcBef>
            </a:pPr>
            <a:r>
              <a:rPr sz="900" dirty="0">
                <a:solidFill>
                  <a:srgbClr val="313732"/>
                </a:solidFill>
                <a:latin typeface="Arial"/>
                <a:cs typeface="Arial"/>
              </a:rPr>
              <a:t>Unclass production workloads in cloud ;  Software </a:t>
            </a:r>
            <a:r>
              <a:rPr sz="900" spc="-5" dirty="0">
                <a:solidFill>
                  <a:srgbClr val="313732"/>
                </a:solidFill>
                <a:latin typeface="Arial"/>
                <a:cs typeface="Arial"/>
              </a:rPr>
              <a:t>as </a:t>
            </a:r>
            <a:r>
              <a:rPr sz="900" dirty="0">
                <a:solidFill>
                  <a:srgbClr val="313732"/>
                </a:solidFill>
                <a:latin typeface="Arial"/>
                <a:cs typeface="Arial"/>
              </a:rPr>
              <a:t>a Service </a:t>
            </a:r>
            <a:r>
              <a:rPr sz="900" spc="-5" dirty="0">
                <a:solidFill>
                  <a:srgbClr val="313732"/>
                </a:solidFill>
                <a:latin typeface="Arial"/>
                <a:cs typeface="Arial"/>
              </a:rPr>
              <a:t>(SaaS)/Platform as</a:t>
            </a:r>
            <a:r>
              <a:rPr sz="900" spc="-85" dirty="0">
                <a:solidFill>
                  <a:srgbClr val="31373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13732"/>
                </a:solidFill>
                <a:latin typeface="Arial"/>
                <a:cs typeface="Arial"/>
              </a:rPr>
              <a:t>a  Service </a:t>
            </a:r>
            <a:r>
              <a:rPr sz="900" spc="-5" dirty="0">
                <a:solidFill>
                  <a:srgbClr val="313732"/>
                </a:solidFill>
                <a:latin typeface="Arial"/>
                <a:cs typeface="Arial"/>
              </a:rPr>
              <a:t>(PaaS)</a:t>
            </a:r>
            <a:r>
              <a:rPr sz="900" spc="-10" dirty="0">
                <a:solidFill>
                  <a:srgbClr val="313732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313732"/>
                </a:solidFill>
                <a:latin typeface="Arial"/>
                <a:cs typeface="Arial"/>
              </a:rPr>
              <a:t>workloads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843626" y="2112279"/>
            <a:ext cx="257175" cy="99060"/>
          </a:xfrm>
          <a:custGeom>
            <a:avLst/>
            <a:gdLst/>
            <a:ahLst/>
            <a:cxnLst/>
            <a:rect l="l" t="t" r="r" b="b"/>
            <a:pathLst>
              <a:path w="257175" h="99060">
                <a:moveTo>
                  <a:pt x="256946" y="0"/>
                </a:moveTo>
                <a:lnTo>
                  <a:pt x="134435" y="48197"/>
                </a:lnTo>
                <a:lnTo>
                  <a:pt x="0" y="98996"/>
                </a:lnTo>
                <a:lnTo>
                  <a:pt x="51140" y="80539"/>
                </a:lnTo>
                <a:lnTo>
                  <a:pt x="102928" y="61126"/>
                </a:lnTo>
                <a:lnTo>
                  <a:pt x="154840" y="41042"/>
                </a:lnTo>
                <a:lnTo>
                  <a:pt x="256946" y="0"/>
                </a:lnTo>
                <a:close/>
              </a:path>
            </a:pathLst>
          </a:custGeom>
          <a:solidFill>
            <a:srgbClr val="E5F4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175388" y="1822053"/>
            <a:ext cx="1341755" cy="491490"/>
          </a:xfrm>
          <a:custGeom>
            <a:avLst/>
            <a:gdLst/>
            <a:ahLst/>
            <a:cxnLst/>
            <a:rect l="l" t="t" r="r" b="b"/>
            <a:pathLst>
              <a:path w="1341754" h="491489">
                <a:moveTo>
                  <a:pt x="90462" y="222744"/>
                </a:moveTo>
                <a:lnTo>
                  <a:pt x="0" y="258799"/>
                </a:lnTo>
                <a:lnTo>
                  <a:pt x="156476" y="446683"/>
                </a:lnTo>
                <a:lnTo>
                  <a:pt x="162320" y="453087"/>
                </a:lnTo>
                <a:lnTo>
                  <a:pt x="167755" y="459140"/>
                </a:lnTo>
                <a:lnTo>
                  <a:pt x="172955" y="464790"/>
                </a:lnTo>
                <a:lnTo>
                  <a:pt x="178092" y="469987"/>
                </a:lnTo>
                <a:lnTo>
                  <a:pt x="179425" y="471295"/>
                </a:lnTo>
                <a:lnTo>
                  <a:pt x="180695" y="472413"/>
                </a:lnTo>
                <a:lnTo>
                  <a:pt x="181940" y="473543"/>
                </a:lnTo>
                <a:lnTo>
                  <a:pt x="232625" y="490803"/>
                </a:lnTo>
                <a:lnTo>
                  <a:pt x="245567" y="491158"/>
                </a:lnTo>
                <a:lnTo>
                  <a:pt x="249732" y="490930"/>
                </a:lnTo>
                <a:lnTo>
                  <a:pt x="254152" y="490803"/>
                </a:lnTo>
                <a:lnTo>
                  <a:pt x="266661" y="490104"/>
                </a:lnTo>
                <a:lnTo>
                  <a:pt x="270522" y="489596"/>
                </a:lnTo>
                <a:lnTo>
                  <a:pt x="277012" y="489050"/>
                </a:lnTo>
                <a:lnTo>
                  <a:pt x="279501" y="488682"/>
                </a:lnTo>
                <a:lnTo>
                  <a:pt x="283425" y="488339"/>
                </a:lnTo>
                <a:lnTo>
                  <a:pt x="284619" y="488275"/>
                </a:lnTo>
                <a:lnTo>
                  <a:pt x="285915" y="487958"/>
                </a:lnTo>
                <a:lnTo>
                  <a:pt x="289001" y="487551"/>
                </a:lnTo>
                <a:lnTo>
                  <a:pt x="292150" y="487310"/>
                </a:lnTo>
                <a:lnTo>
                  <a:pt x="295414" y="486840"/>
                </a:lnTo>
                <a:lnTo>
                  <a:pt x="300570" y="486015"/>
                </a:lnTo>
                <a:lnTo>
                  <a:pt x="312661" y="484262"/>
                </a:lnTo>
                <a:lnTo>
                  <a:pt x="314210" y="484059"/>
                </a:lnTo>
                <a:lnTo>
                  <a:pt x="339871" y="479724"/>
                </a:lnTo>
                <a:lnTo>
                  <a:pt x="401441" y="467526"/>
                </a:lnTo>
                <a:lnTo>
                  <a:pt x="484787" y="447952"/>
                </a:lnTo>
                <a:lnTo>
                  <a:pt x="536468" y="433116"/>
                </a:lnTo>
                <a:lnTo>
                  <a:pt x="592009" y="415532"/>
                </a:lnTo>
                <a:lnTo>
                  <a:pt x="650481" y="395641"/>
                </a:lnTo>
                <a:lnTo>
                  <a:pt x="653719" y="394575"/>
                </a:lnTo>
                <a:lnTo>
                  <a:pt x="719381" y="370771"/>
                </a:lnTo>
                <a:lnTo>
                  <a:pt x="771170" y="351357"/>
                </a:lnTo>
                <a:lnTo>
                  <a:pt x="823083" y="331271"/>
                </a:lnTo>
                <a:lnTo>
                  <a:pt x="924882" y="290346"/>
                </a:lnTo>
                <a:lnTo>
                  <a:pt x="367563" y="290346"/>
                </a:lnTo>
                <a:lnTo>
                  <a:pt x="90462" y="222744"/>
                </a:lnTo>
                <a:close/>
              </a:path>
              <a:path w="1341754" h="491489">
                <a:moveTo>
                  <a:pt x="1226932" y="0"/>
                </a:moveTo>
                <a:lnTo>
                  <a:pt x="1139820" y="7196"/>
                </a:lnTo>
                <a:lnTo>
                  <a:pt x="1067930" y="21874"/>
                </a:lnTo>
                <a:lnTo>
                  <a:pt x="1038021" y="29907"/>
                </a:lnTo>
                <a:lnTo>
                  <a:pt x="367563" y="290346"/>
                </a:lnTo>
                <a:lnTo>
                  <a:pt x="924882" y="290346"/>
                </a:lnTo>
                <a:lnTo>
                  <a:pt x="928001" y="289114"/>
                </a:lnTo>
                <a:lnTo>
                  <a:pt x="1031175" y="245535"/>
                </a:lnTo>
                <a:lnTo>
                  <a:pt x="1063002" y="231748"/>
                </a:lnTo>
                <a:lnTo>
                  <a:pt x="1068120" y="229310"/>
                </a:lnTo>
                <a:lnTo>
                  <a:pt x="1070775" y="228268"/>
                </a:lnTo>
                <a:lnTo>
                  <a:pt x="1121020" y="205892"/>
                </a:lnTo>
                <a:lnTo>
                  <a:pt x="1136421" y="198791"/>
                </a:lnTo>
                <a:lnTo>
                  <a:pt x="1159700" y="188352"/>
                </a:lnTo>
                <a:lnTo>
                  <a:pt x="1160335" y="187895"/>
                </a:lnTo>
                <a:lnTo>
                  <a:pt x="1161376" y="187476"/>
                </a:lnTo>
                <a:lnTo>
                  <a:pt x="1168971" y="184072"/>
                </a:lnTo>
                <a:lnTo>
                  <a:pt x="1176121" y="180618"/>
                </a:lnTo>
                <a:lnTo>
                  <a:pt x="1182839" y="177557"/>
                </a:lnTo>
                <a:lnTo>
                  <a:pt x="1202015" y="168402"/>
                </a:lnTo>
                <a:lnTo>
                  <a:pt x="1218671" y="160231"/>
                </a:lnTo>
                <a:lnTo>
                  <a:pt x="1232676" y="153150"/>
                </a:lnTo>
                <a:lnTo>
                  <a:pt x="1243901" y="147268"/>
                </a:lnTo>
                <a:lnTo>
                  <a:pt x="1245527" y="146213"/>
                </a:lnTo>
                <a:lnTo>
                  <a:pt x="1248371" y="144689"/>
                </a:lnTo>
                <a:lnTo>
                  <a:pt x="1288719" y="119963"/>
                </a:lnTo>
                <a:lnTo>
                  <a:pt x="1293139" y="116788"/>
                </a:lnTo>
                <a:lnTo>
                  <a:pt x="1297635" y="113790"/>
                </a:lnTo>
                <a:lnTo>
                  <a:pt x="1301813" y="110501"/>
                </a:lnTo>
                <a:lnTo>
                  <a:pt x="1305890" y="107466"/>
                </a:lnTo>
                <a:lnTo>
                  <a:pt x="1308633" y="105167"/>
                </a:lnTo>
                <a:lnTo>
                  <a:pt x="1336288" y="71141"/>
                </a:lnTo>
                <a:lnTo>
                  <a:pt x="1341640" y="53719"/>
                </a:lnTo>
                <a:lnTo>
                  <a:pt x="1341221" y="50633"/>
                </a:lnTo>
                <a:lnTo>
                  <a:pt x="1302512" y="14413"/>
                </a:lnTo>
                <a:lnTo>
                  <a:pt x="1226932" y="0"/>
                </a:lnTo>
                <a:close/>
              </a:path>
            </a:pathLst>
          </a:custGeom>
          <a:solidFill>
            <a:srgbClr val="76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358226" y="1929527"/>
            <a:ext cx="123051" cy="700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03393" y="2053798"/>
            <a:ext cx="135255" cy="57785"/>
          </a:xfrm>
          <a:custGeom>
            <a:avLst/>
            <a:gdLst/>
            <a:ahLst/>
            <a:cxnLst/>
            <a:rect l="l" t="t" r="r" b="b"/>
            <a:pathLst>
              <a:path w="135254" h="57785">
                <a:moveTo>
                  <a:pt x="135001" y="0"/>
                </a:moveTo>
                <a:lnTo>
                  <a:pt x="103173" y="13787"/>
                </a:lnTo>
                <a:lnTo>
                  <a:pt x="0" y="57365"/>
                </a:lnTo>
                <a:lnTo>
                  <a:pt x="71448" y="27878"/>
                </a:lnTo>
                <a:lnTo>
                  <a:pt x="104571" y="13633"/>
                </a:lnTo>
                <a:lnTo>
                  <a:pt x="135001" y="0"/>
                </a:lnTo>
                <a:close/>
              </a:path>
            </a:pathLst>
          </a:custGeom>
          <a:solidFill>
            <a:srgbClr val="76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201037" y="1805875"/>
            <a:ext cx="276860" cy="128270"/>
          </a:xfrm>
          <a:custGeom>
            <a:avLst/>
            <a:gdLst/>
            <a:ahLst/>
            <a:cxnLst/>
            <a:rect l="l" t="t" r="r" b="b"/>
            <a:pathLst>
              <a:path w="276859" h="128269">
                <a:moveTo>
                  <a:pt x="185788" y="0"/>
                </a:moveTo>
                <a:lnTo>
                  <a:pt x="120774" y="13248"/>
                </a:lnTo>
                <a:lnTo>
                  <a:pt x="9215" y="47363"/>
                </a:lnTo>
                <a:lnTo>
                  <a:pt x="0" y="102189"/>
                </a:lnTo>
                <a:lnTo>
                  <a:pt x="3354" y="127119"/>
                </a:lnTo>
                <a:lnTo>
                  <a:pt x="25064" y="128141"/>
                </a:lnTo>
                <a:lnTo>
                  <a:pt x="70912" y="111244"/>
                </a:lnTo>
                <a:lnTo>
                  <a:pt x="276360" y="29341"/>
                </a:lnTo>
                <a:lnTo>
                  <a:pt x="229302" y="5927"/>
                </a:lnTo>
                <a:lnTo>
                  <a:pt x="185788" y="0"/>
                </a:lnTo>
                <a:close/>
              </a:path>
            </a:pathLst>
          </a:custGeom>
          <a:solidFill>
            <a:srgbClr val="053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127638" y="1934862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575" y="0"/>
                </a:moveTo>
                <a:lnTo>
                  <a:pt x="13924" y="1580"/>
                </a:lnTo>
                <a:lnTo>
                  <a:pt x="6568" y="6385"/>
                </a:lnTo>
                <a:lnTo>
                  <a:pt x="1794" y="13386"/>
                </a:lnTo>
                <a:lnTo>
                  <a:pt x="0" y="21666"/>
                </a:lnTo>
                <a:lnTo>
                  <a:pt x="1580" y="30307"/>
                </a:lnTo>
                <a:lnTo>
                  <a:pt x="6381" y="37673"/>
                </a:lnTo>
                <a:lnTo>
                  <a:pt x="13388" y="42453"/>
                </a:lnTo>
                <a:lnTo>
                  <a:pt x="21675" y="44250"/>
                </a:lnTo>
                <a:lnTo>
                  <a:pt x="30320" y="42665"/>
                </a:lnTo>
                <a:lnTo>
                  <a:pt x="37672" y="37869"/>
                </a:lnTo>
                <a:lnTo>
                  <a:pt x="42450" y="30861"/>
                </a:lnTo>
                <a:lnTo>
                  <a:pt x="44259" y="22571"/>
                </a:lnTo>
                <a:lnTo>
                  <a:pt x="42703" y="13924"/>
                </a:lnTo>
                <a:lnTo>
                  <a:pt x="37895" y="6568"/>
                </a:lnTo>
                <a:lnTo>
                  <a:pt x="30876" y="1794"/>
                </a:lnTo>
                <a:lnTo>
                  <a:pt x="22575" y="0"/>
                </a:lnTo>
                <a:close/>
              </a:path>
            </a:pathLst>
          </a:custGeom>
          <a:solidFill>
            <a:srgbClr val="053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029037" y="1974175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567" y="0"/>
                </a:moveTo>
                <a:lnTo>
                  <a:pt x="13930" y="1569"/>
                </a:lnTo>
                <a:lnTo>
                  <a:pt x="6572" y="6372"/>
                </a:lnTo>
                <a:lnTo>
                  <a:pt x="1795" y="13379"/>
                </a:lnTo>
                <a:lnTo>
                  <a:pt x="0" y="21659"/>
                </a:lnTo>
                <a:lnTo>
                  <a:pt x="1585" y="30284"/>
                </a:lnTo>
                <a:lnTo>
                  <a:pt x="6385" y="37648"/>
                </a:lnTo>
                <a:lnTo>
                  <a:pt x="13387" y="42428"/>
                </a:lnTo>
                <a:lnTo>
                  <a:pt x="21670" y="44232"/>
                </a:lnTo>
                <a:lnTo>
                  <a:pt x="30313" y="42666"/>
                </a:lnTo>
                <a:lnTo>
                  <a:pt x="37647" y="37854"/>
                </a:lnTo>
                <a:lnTo>
                  <a:pt x="42413" y="30849"/>
                </a:lnTo>
                <a:lnTo>
                  <a:pt x="44211" y="22567"/>
                </a:lnTo>
                <a:lnTo>
                  <a:pt x="42645" y="13926"/>
                </a:lnTo>
                <a:lnTo>
                  <a:pt x="37851" y="6566"/>
                </a:lnTo>
                <a:lnTo>
                  <a:pt x="30849" y="1795"/>
                </a:lnTo>
                <a:lnTo>
                  <a:pt x="22567" y="0"/>
                </a:lnTo>
                <a:close/>
              </a:path>
            </a:pathLst>
          </a:custGeom>
          <a:solidFill>
            <a:srgbClr val="053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930421" y="2013479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547" y="0"/>
                </a:moveTo>
                <a:lnTo>
                  <a:pt x="13921" y="1574"/>
                </a:lnTo>
                <a:lnTo>
                  <a:pt x="6574" y="6371"/>
                </a:lnTo>
                <a:lnTo>
                  <a:pt x="1797" y="13378"/>
                </a:lnTo>
                <a:lnTo>
                  <a:pt x="0" y="21668"/>
                </a:lnTo>
                <a:lnTo>
                  <a:pt x="1589" y="30315"/>
                </a:lnTo>
                <a:lnTo>
                  <a:pt x="6378" y="37664"/>
                </a:lnTo>
                <a:lnTo>
                  <a:pt x="13381" y="42435"/>
                </a:lnTo>
                <a:lnTo>
                  <a:pt x="21670" y="44232"/>
                </a:lnTo>
                <a:lnTo>
                  <a:pt x="30317" y="42659"/>
                </a:lnTo>
                <a:lnTo>
                  <a:pt x="37664" y="37852"/>
                </a:lnTo>
                <a:lnTo>
                  <a:pt x="42429" y="30848"/>
                </a:lnTo>
                <a:lnTo>
                  <a:pt x="44218" y="22567"/>
                </a:lnTo>
                <a:lnTo>
                  <a:pt x="42636" y="13932"/>
                </a:lnTo>
                <a:lnTo>
                  <a:pt x="37838" y="6570"/>
                </a:lnTo>
                <a:lnTo>
                  <a:pt x="30831" y="1795"/>
                </a:lnTo>
                <a:lnTo>
                  <a:pt x="22547" y="0"/>
                </a:lnTo>
                <a:close/>
              </a:path>
            </a:pathLst>
          </a:custGeom>
          <a:solidFill>
            <a:srgbClr val="053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831779" y="2052791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580" y="0"/>
                </a:moveTo>
                <a:lnTo>
                  <a:pt x="13951" y="1558"/>
                </a:lnTo>
                <a:lnTo>
                  <a:pt x="6589" y="6382"/>
                </a:lnTo>
                <a:lnTo>
                  <a:pt x="1804" y="13398"/>
                </a:lnTo>
                <a:lnTo>
                  <a:pt x="0" y="21686"/>
                </a:lnTo>
                <a:lnTo>
                  <a:pt x="1581" y="30324"/>
                </a:lnTo>
                <a:lnTo>
                  <a:pt x="6390" y="37671"/>
                </a:lnTo>
                <a:lnTo>
                  <a:pt x="13399" y="42438"/>
                </a:lnTo>
                <a:lnTo>
                  <a:pt x="21684" y="44231"/>
                </a:lnTo>
                <a:lnTo>
                  <a:pt x="30322" y="42656"/>
                </a:lnTo>
                <a:lnTo>
                  <a:pt x="37666" y="37869"/>
                </a:lnTo>
                <a:lnTo>
                  <a:pt x="42441" y="30867"/>
                </a:lnTo>
                <a:lnTo>
                  <a:pt x="44248" y="22575"/>
                </a:lnTo>
                <a:lnTo>
                  <a:pt x="42691" y="13916"/>
                </a:lnTo>
                <a:lnTo>
                  <a:pt x="37885" y="6573"/>
                </a:lnTo>
                <a:lnTo>
                  <a:pt x="30869" y="1803"/>
                </a:lnTo>
                <a:lnTo>
                  <a:pt x="22580" y="0"/>
                </a:lnTo>
                <a:close/>
              </a:path>
            </a:pathLst>
          </a:custGeom>
          <a:solidFill>
            <a:srgbClr val="053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33183" y="2092100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568" y="0"/>
                </a:moveTo>
                <a:lnTo>
                  <a:pt x="13924" y="1566"/>
                </a:lnTo>
                <a:lnTo>
                  <a:pt x="6570" y="6374"/>
                </a:lnTo>
                <a:lnTo>
                  <a:pt x="1798" y="13381"/>
                </a:lnTo>
                <a:lnTo>
                  <a:pt x="0" y="21663"/>
                </a:lnTo>
                <a:lnTo>
                  <a:pt x="1567" y="30293"/>
                </a:lnTo>
                <a:lnTo>
                  <a:pt x="6370" y="37661"/>
                </a:lnTo>
                <a:lnTo>
                  <a:pt x="13378" y="42437"/>
                </a:lnTo>
                <a:lnTo>
                  <a:pt x="21663" y="44238"/>
                </a:lnTo>
                <a:lnTo>
                  <a:pt x="30295" y="42675"/>
                </a:lnTo>
                <a:lnTo>
                  <a:pt x="37646" y="37869"/>
                </a:lnTo>
                <a:lnTo>
                  <a:pt x="42425" y="30861"/>
                </a:lnTo>
                <a:lnTo>
                  <a:pt x="44234" y="22573"/>
                </a:lnTo>
                <a:lnTo>
                  <a:pt x="42677" y="13923"/>
                </a:lnTo>
                <a:lnTo>
                  <a:pt x="37863" y="6573"/>
                </a:lnTo>
                <a:lnTo>
                  <a:pt x="30854" y="1801"/>
                </a:lnTo>
                <a:lnTo>
                  <a:pt x="22568" y="0"/>
                </a:lnTo>
                <a:close/>
              </a:path>
            </a:pathLst>
          </a:custGeom>
          <a:solidFill>
            <a:srgbClr val="053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634567" y="2131409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548" y="0"/>
                </a:moveTo>
                <a:lnTo>
                  <a:pt x="13905" y="1578"/>
                </a:lnTo>
                <a:lnTo>
                  <a:pt x="6563" y="6379"/>
                </a:lnTo>
                <a:lnTo>
                  <a:pt x="1795" y="13386"/>
                </a:lnTo>
                <a:lnTo>
                  <a:pt x="0" y="21673"/>
                </a:lnTo>
                <a:lnTo>
                  <a:pt x="1573" y="30318"/>
                </a:lnTo>
                <a:lnTo>
                  <a:pt x="6375" y="37669"/>
                </a:lnTo>
                <a:lnTo>
                  <a:pt x="13379" y="42445"/>
                </a:lnTo>
                <a:lnTo>
                  <a:pt x="21652" y="44247"/>
                </a:lnTo>
                <a:lnTo>
                  <a:pt x="30262" y="42675"/>
                </a:lnTo>
                <a:lnTo>
                  <a:pt x="37635" y="37876"/>
                </a:lnTo>
                <a:lnTo>
                  <a:pt x="42421" y="30872"/>
                </a:lnTo>
                <a:lnTo>
                  <a:pt x="44223" y="22585"/>
                </a:lnTo>
                <a:lnTo>
                  <a:pt x="42645" y="13935"/>
                </a:lnTo>
                <a:lnTo>
                  <a:pt x="37852" y="6577"/>
                </a:lnTo>
                <a:lnTo>
                  <a:pt x="30842" y="1799"/>
                </a:lnTo>
                <a:lnTo>
                  <a:pt x="22548" y="0"/>
                </a:lnTo>
                <a:close/>
              </a:path>
            </a:pathLst>
          </a:custGeom>
          <a:solidFill>
            <a:srgbClr val="053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206828" y="2110352"/>
            <a:ext cx="187667" cy="637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353487" y="1875772"/>
            <a:ext cx="1163955" cy="437515"/>
          </a:xfrm>
          <a:custGeom>
            <a:avLst/>
            <a:gdLst/>
            <a:ahLst/>
            <a:cxnLst/>
            <a:rect l="l" t="t" r="r" b="b"/>
            <a:pathLst>
              <a:path w="1163954" h="437514">
                <a:moveTo>
                  <a:pt x="210058" y="332613"/>
                </a:moveTo>
                <a:lnTo>
                  <a:pt x="0" y="416267"/>
                </a:lnTo>
                <a:lnTo>
                  <a:pt x="9912" y="424249"/>
                </a:lnTo>
                <a:lnTo>
                  <a:pt x="21566" y="430533"/>
                </a:lnTo>
                <a:lnTo>
                  <a:pt x="36070" y="434888"/>
                </a:lnTo>
                <a:lnTo>
                  <a:pt x="54533" y="437083"/>
                </a:lnTo>
                <a:lnTo>
                  <a:pt x="63576" y="437362"/>
                </a:lnTo>
                <a:lnTo>
                  <a:pt x="67462" y="437438"/>
                </a:lnTo>
                <a:lnTo>
                  <a:pt x="71640" y="437210"/>
                </a:lnTo>
                <a:lnTo>
                  <a:pt x="76047" y="437083"/>
                </a:lnTo>
                <a:lnTo>
                  <a:pt x="88569" y="436384"/>
                </a:lnTo>
                <a:lnTo>
                  <a:pt x="92417" y="435876"/>
                </a:lnTo>
                <a:lnTo>
                  <a:pt x="98907" y="435330"/>
                </a:lnTo>
                <a:lnTo>
                  <a:pt x="101396" y="434962"/>
                </a:lnTo>
                <a:lnTo>
                  <a:pt x="103962" y="434759"/>
                </a:lnTo>
                <a:lnTo>
                  <a:pt x="105333" y="434619"/>
                </a:lnTo>
                <a:lnTo>
                  <a:pt x="106527" y="434555"/>
                </a:lnTo>
                <a:lnTo>
                  <a:pt x="107810" y="434251"/>
                </a:lnTo>
                <a:lnTo>
                  <a:pt x="110896" y="433832"/>
                </a:lnTo>
                <a:lnTo>
                  <a:pt x="114046" y="433590"/>
                </a:lnTo>
                <a:lnTo>
                  <a:pt x="117309" y="433120"/>
                </a:lnTo>
                <a:lnTo>
                  <a:pt x="122478" y="432295"/>
                </a:lnTo>
                <a:lnTo>
                  <a:pt x="133794" y="430644"/>
                </a:lnTo>
                <a:lnTo>
                  <a:pt x="207684" y="419335"/>
                </a:lnTo>
                <a:lnTo>
                  <a:pt x="251578" y="410392"/>
                </a:lnTo>
                <a:lnTo>
                  <a:pt x="300245" y="398650"/>
                </a:lnTo>
                <a:lnTo>
                  <a:pt x="353206" y="383729"/>
                </a:lnTo>
                <a:lnTo>
                  <a:pt x="409984" y="365251"/>
                </a:lnTo>
                <a:lnTo>
                  <a:pt x="449529" y="350507"/>
                </a:lnTo>
                <a:lnTo>
                  <a:pt x="283730" y="350507"/>
                </a:lnTo>
                <a:lnTo>
                  <a:pt x="210058" y="332613"/>
                </a:lnTo>
                <a:close/>
              </a:path>
              <a:path w="1163954" h="437514">
                <a:moveTo>
                  <a:pt x="1163535" y="0"/>
                </a:moveTo>
                <a:lnTo>
                  <a:pt x="283730" y="350507"/>
                </a:lnTo>
                <a:lnTo>
                  <a:pt x="449529" y="350507"/>
                </a:lnTo>
                <a:lnTo>
                  <a:pt x="470103" y="342836"/>
                </a:lnTo>
                <a:lnTo>
                  <a:pt x="472376" y="341922"/>
                </a:lnTo>
                <a:lnTo>
                  <a:pt x="475615" y="340855"/>
                </a:lnTo>
                <a:lnTo>
                  <a:pt x="624578" y="284702"/>
                </a:lnTo>
                <a:lnTo>
                  <a:pt x="749909" y="235394"/>
                </a:lnTo>
                <a:lnTo>
                  <a:pt x="853083" y="191815"/>
                </a:lnTo>
                <a:lnTo>
                  <a:pt x="890028" y="175590"/>
                </a:lnTo>
                <a:lnTo>
                  <a:pt x="892670" y="174548"/>
                </a:lnTo>
                <a:lnTo>
                  <a:pt x="981608" y="134632"/>
                </a:lnTo>
                <a:lnTo>
                  <a:pt x="982243" y="134175"/>
                </a:lnTo>
                <a:lnTo>
                  <a:pt x="983284" y="133756"/>
                </a:lnTo>
                <a:lnTo>
                  <a:pt x="990866" y="130352"/>
                </a:lnTo>
                <a:lnTo>
                  <a:pt x="998029" y="126898"/>
                </a:lnTo>
                <a:lnTo>
                  <a:pt x="1004735" y="123837"/>
                </a:lnTo>
                <a:lnTo>
                  <a:pt x="1040577" y="106511"/>
                </a:lnTo>
                <a:lnTo>
                  <a:pt x="1067435" y="92494"/>
                </a:lnTo>
                <a:lnTo>
                  <a:pt x="1070267" y="90970"/>
                </a:lnTo>
                <a:lnTo>
                  <a:pt x="1105941" y="69316"/>
                </a:lnTo>
                <a:lnTo>
                  <a:pt x="1115047" y="63068"/>
                </a:lnTo>
                <a:lnTo>
                  <a:pt x="1119530" y="60071"/>
                </a:lnTo>
                <a:lnTo>
                  <a:pt x="1123708" y="56781"/>
                </a:lnTo>
                <a:lnTo>
                  <a:pt x="1127798" y="53759"/>
                </a:lnTo>
                <a:lnTo>
                  <a:pt x="1129614" y="52209"/>
                </a:lnTo>
                <a:lnTo>
                  <a:pt x="1130541" y="51447"/>
                </a:lnTo>
                <a:lnTo>
                  <a:pt x="1143304" y="39053"/>
                </a:lnTo>
                <a:lnTo>
                  <a:pt x="1153172" y="26414"/>
                </a:lnTo>
                <a:lnTo>
                  <a:pt x="1159973" y="13430"/>
                </a:lnTo>
                <a:lnTo>
                  <a:pt x="1163535" y="0"/>
                </a:lnTo>
                <a:close/>
              </a:path>
            </a:pathLst>
          </a:custGeom>
          <a:solidFill>
            <a:srgbClr val="EFA4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792949" y="2057772"/>
            <a:ext cx="344805" cy="272415"/>
          </a:xfrm>
          <a:custGeom>
            <a:avLst/>
            <a:gdLst/>
            <a:ahLst/>
            <a:cxnLst/>
            <a:rect l="l" t="t" r="r" b="b"/>
            <a:pathLst>
              <a:path w="344804" h="272414">
                <a:moveTo>
                  <a:pt x="344589" y="0"/>
                </a:moveTo>
                <a:lnTo>
                  <a:pt x="41757" y="120713"/>
                </a:lnTo>
                <a:lnTo>
                  <a:pt x="0" y="272034"/>
                </a:lnTo>
                <a:lnTo>
                  <a:pt x="104457" y="230390"/>
                </a:lnTo>
                <a:lnTo>
                  <a:pt x="344589" y="0"/>
                </a:lnTo>
                <a:close/>
              </a:path>
            </a:pathLst>
          </a:custGeom>
          <a:solidFill>
            <a:srgbClr val="76CE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798271" y="2068165"/>
            <a:ext cx="313690" cy="242570"/>
          </a:xfrm>
          <a:custGeom>
            <a:avLst/>
            <a:gdLst/>
            <a:ahLst/>
            <a:cxnLst/>
            <a:rect l="l" t="t" r="r" b="b"/>
            <a:pathLst>
              <a:path w="313690" h="242569">
                <a:moveTo>
                  <a:pt x="313194" y="0"/>
                </a:moveTo>
                <a:lnTo>
                  <a:pt x="288772" y="9728"/>
                </a:lnTo>
                <a:lnTo>
                  <a:pt x="85001" y="198323"/>
                </a:lnTo>
                <a:lnTo>
                  <a:pt x="3149" y="230962"/>
                </a:lnTo>
                <a:lnTo>
                  <a:pt x="0" y="242354"/>
                </a:lnTo>
                <a:lnTo>
                  <a:pt x="90754" y="205841"/>
                </a:lnTo>
                <a:lnTo>
                  <a:pt x="3131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49852" y="1871110"/>
            <a:ext cx="1167765" cy="424815"/>
          </a:xfrm>
          <a:custGeom>
            <a:avLst/>
            <a:gdLst/>
            <a:ahLst/>
            <a:cxnLst/>
            <a:rect l="l" t="t" r="r" b="b"/>
            <a:pathLst>
              <a:path w="1167765" h="424814">
                <a:moveTo>
                  <a:pt x="213360" y="332333"/>
                </a:moveTo>
                <a:lnTo>
                  <a:pt x="0" y="417296"/>
                </a:lnTo>
                <a:lnTo>
                  <a:pt x="7480" y="424484"/>
                </a:lnTo>
                <a:lnTo>
                  <a:pt x="214033" y="342214"/>
                </a:lnTo>
                <a:lnTo>
                  <a:pt x="254046" y="342214"/>
                </a:lnTo>
                <a:lnTo>
                  <a:pt x="213360" y="332333"/>
                </a:lnTo>
                <a:close/>
              </a:path>
              <a:path w="1167765" h="424814">
                <a:moveTo>
                  <a:pt x="254046" y="342214"/>
                </a:moveTo>
                <a:lnTo>
                  <a:pt x="214033" y="342214"/>
                </a:lnTo>
                <a:lnTo>
                  <a:pt x="287705" y="360121"/>
                </a:lnTo>
                <a:lnTo>
                  <a:pt x="312537" y="350227"/>
                </a:lnTo>
                <a:lnTo>
                  <a:pt x="287045" y="350227"/>
                </a:lnTo>
                <a:lnTo>
                  <a:pt x="254046" y="342214"/>
                </a:lnTo>
                <a:close/>
              </a:path>
              <a:path w="1167765" h="424814">
                <a:moveTo>
                  <a:pt x="1166126" y="0"/>
                </a:moveTo>
                <a:lnTo>
                  <a:pt x="287045" y="350227"/>
                </a:lnTo>
                <a:lnTo>
                  <a:pt x="312537" y="350227"/>
                </a:lnTo>
                <a:lnTo>
                  <a:pt x="1166101" y="10159"/>
                </a:lnTo>
                <a:lnTo>
                  <a:pt x="1166596" y="8343"/>
                </a:lnTo>
                <a:lnTo>
                  <a:pt x="1166926" y="6591"/>
                </a:lnTo>
                <a:lnTo>
                  <a:pt x="1167168" y="4660"/>
                </a:lnTo>
                <a:lnTo>
                  <a:pt x="1166761" y="1574"/>
                </a:lnTo>
                <a:lnTo>
                  <a:pt x="11661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233468" y="2151998"/>
            <a:ext cx="194825" cy="10289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75084" y="7396938"/>
            <a:ext cx="3968315" cy="1213153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400"/>
              </a:spcBef>
              <a:buChar char="•"/>
              <a:tabLst>
                <a:tab pos="85090" algn="l"/>
              </a:tabLst>
            </a:pP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Dedicated Cloud </a:t>
            </a:r>
            <a:r>
              <a:rPr lang="en-US" sz="900" spc="-5" dirty="0" smtClean="0">
                <a:solidFill>
                  <a:srgbClr val="053349"/>
                </a:solidFill>
                <a:latin typeface="Arial"/>
                <a:cs typeface="Arial"/>
              </a:rPr>
              <a:t>Centre of Excellence </a:t>
            </a:r>
            <a:r>
              <a:rPr sz="900" spc="-5" dirty="0" smtClean="0">
                <a:solidFill>
                  <a:srgbClr val="053349"/>
                </a:solidFill>
                <a:latin typeface="Arial"/>
                <a:cs typeface="Arial"/>
              </a:rPr>
              <a:t>established</a:t>
            </a:r>
            <a:endParaRPr sz="900" dirty="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Exploration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of Microsoft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Azure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and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Amazon </a:t>
            </a:r>
            <a:r>
              <a:rPr sz="900" spc="-15" dirty="0">
                <a:solidFill>
                  <a:srgbClr val="053349"/>
                </a:solidFill>
                <a:latin typeface="Arial"/>
                <a:cs typeface="Arial"/>
              </a:rPr>
              <a:t>AWS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Cloud</a:t>
            </a:r>
            <a:r>
              <a:rPr sz="900" spc="-15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lang="en-US" sz="900" spc="-155" dirty="0" smtClean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 smtClean="0">
                <a:solidFill>
                  <a:srgbClr val="053349"/>
                </a:solidFill>
                <a:latin typeface="Arial"/>
                <a:cs typeface="Arial"/>
              </a:rPr>
              <a:t>services</a:t>
            </a:r>
            <a:r>
              <a:rPr lang="en-US" sz="900" dirty="0" smtClean="0">
                <a:solidFill>
                  <a:srgbClr val="053349"/>
                </a:solidFill>
                <a:latin typeface="Arial"/>
                <a:cs typeface="Arial"/>
              </a:rPr>
              <a:t>: 3 Prod ; 29 Dev</a:t>
            </a:r>
            <a:endParaRPr sz="900" dirty="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00"/>
              </a:spcBef>
              <a:buChar char="•"/>
              <a:tabLst>
                <a:tab pos="85090" algn="l"/>
              </a:tabLst>
            </a:pP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Dept.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committed to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Cloud-first in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IM/IT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plan</a:t>
            </a:r>
            <a:r>
              <a:rPr sz="900" spc="-3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2018-2021</a:t>
            </a:r>
            <a:endParaRPr sz="900" dirty="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00"/>
              </a:spcBef>
              <a:buChar char="•"/>
              <a:tabLst>
                <a:tab pos="85090" algn="l"/>
              </a:tabLst>
            </a:pPr>
            <a:r>
              <a:rPr lang="en-US" sz="900" dirty="0" smtClean="0">
                <a:solidFill>
                  <a:srgbClr val="053349"/>
                </a:solidFill>
                <a:latin typeface="Arial"/>
                <a:cs typeface="Arial"/>
              </a:rPr>
              <a:t>Updated Cyber Security processes (SA&amp;A) for Cloud</a:t>
            </a:r>
            <a:endParaRPr sz="900" dirty="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00"/>
              </a:spcBef>
              <a:buChar char="•"/>
              <a:tabLst>
                <a:tab pos="85090" algn="l"/>
              </a:tabLst>
            </a:pPr>
            <a:r>
              <a:rPr lang="en-US" sz="900" spc="-5" dirty="0" smtClean="0">
                <a:solidFill>
                  <a:srgbClr val="053349"/>
                </a:solidFill>
                <a:latin typeface="Arial"/>
                <a:cs typeface="Arial"/>
              </a:rPr>
              <a:t>Workload Assessment completed ; Foundations set-up</a:t>
            </a:r>
            <a:endParaRPr sz="900" dirty="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00"/>
              </a:spcBef>
              <a:buChar char="•"/>
              <a:tabLst>
                <a:tab pos="85090" algn="l"/>
              </a:tabLst>
            </a:pPr>
            <a:r>
              <a:rPr sz="900" spc="-10" dirty="0">
                <a:solidFill>
                  <a:srgbClr val="053349"/>
                </a:solidFill>
                <a:latin typeface="Arial"/>
                <a:cs typeface="Arial"/>
              </a:rPr>
              <a:t>Dept’s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Cloud </a:t>
            </a:r>
            <a:r>
              <a:rPr sz="900" spc="-10" dirty="0">
                <a:solidFill>
                  <a:srgbClr val="053349"/>
                </a:solidFill>
                <a:latin typeface="Arial"/>
                <a:cs typeface="Arial"/>
              </a:rPr>
              <a:t>Working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Group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developing legacy application impacts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47055" y="8623491"/>
            <a:ext cx="2614930" cy="3759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81915" indent="-69215">
              <a:lnSpc>
                <a:spcPct val="100000"/>
              </a:lnSpc>
              <a:spcBef>
                <a:spcPts val="400"/>
              </a:spcBef>
              <a:buChar char="•"/>
              <a:tabLst>
                <a:tab pos="82550" algn="l"/>
              </a:tabLst>
            </a:pPr>
            <a:r>
              <a:rPr sz="900" spc="-20" dirty="0">
                <a:solidFill>
                  <a:srgbClr val="053349"/>
                </a:solidFill>
                <a:latin typeface="Arial"/>
                <a:cs typeface="Arial"/>
              </a:rPr>
              <a:t>Two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four-day training sessions for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20+</a:t>
            </a:r>
            <a:r>
              <a:rPr sz="900" spc="-7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employees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00"/>
              </a:spcBef>
              <a:buChar char="•"/>
              <a:tabLst>
                <a:tab pos="85090" algn="l"/>
              </a:tabLst>
            </a:pP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Cloud Roadshow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Sessions</a:t>
            </a:r>
            <a:r>
              <a:rPr sz="900" spc="-1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(ongoing)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101405" y="8657940"/>
            <a:ext cx="2275840" cy="9150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Proof of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concept</a:t>
            </a:r>
            <a:r>
              <a:rPr sz="9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projects</a:t>
            </a:r>
            <a:endParaRPr sz="900" dirty="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2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OpenData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(OpenGov)</a:t>
            </a:r>
            <a:endParaRPr sz="900" dirty="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2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Small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Vessel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Compliance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Program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(SVCP)</a:t>
            </a:r>
            <a:endParaRPr sz="900" dirty="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20"/>
              </a:spcBef>
              <a:buChar char="•"/>
              <a:tabLst>
                <a:tab pos="85090" algn="l"/>
              </a:tabLst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publish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static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web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pages</a:t>
            </a:r>
            <a:endParaRPr sz="900" dirty="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20"/>
              </a:spcBef>
              <a:buChar char="•"/>
              <a:tabLst>
                <a:tab pos="85090" algn="l"/>
              </a:tabLst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MyTC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Talent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Network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Search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970775" y="7426420"/>
            <a:ext cx="1576070" cy="68230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94615" marR="5080" indent="-82550">
              <a:lnSpc>
                <a:spcPct val="101800"/>
              </a:lnSpc>
              <a:spcBef>
                <a:spcPts val="8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Jul-18: SSC 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provide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 smtClean="0">
                <a:solidFill>
                  <a:srgbClr val="231F20"/>
                </a:solidFill>
                <a:latin typeface="Arial"/>
                <a:cs typeface="Arial"/>
              </a:rPr>
              <a:t>secure,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dedicated network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 smtClean="0">
                <a:solidFill>
                  <a:srgbClr val="231F20"/>
                </a:solidFill>
                <a:latin typeface="Arial"/>
                <a:cs typeface="Arial"/>
              </a:rPr>
              <a:t>Cloud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  <a:p>
            <a:pPr marL="94615" marR="5080" indent="-82550">
              <a:lnSpc>
                <a:spcPct val="101800"/>
              </a:lnSpc>
              <a:spcBef>
                <a:spcPts val="80"/>
              </a:spcBef>
            </a:pPr>
            <a:r>
              <a:rPr lang="en-US"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                   </a:t>
            </a:r>
            <a:r>
              <a:rPr lang="en-US" sz="2400" dirty="0" smtClean="0">
                <a:solidFill>
                  <a:srgbClr val="FF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✘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124651" y="8457801"/>
            <a:ext cx="3196590" cy="5594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420"/>
              </a:spcBef>
              <a:buChar char="•"/>
              <a:tabLst>
                <a:tab pos="85090" algn="l"/>
              </a:tabLst>
            </a:pP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Cloud development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framework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(Enterprise</a:t>
            </a:r>
            <a:r>
              <a:rPr sz="900" spc="-7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Architecture)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20"/>
              </a:spcBef>
              <a:buChar char="•"/>
              <a:tabLst>
                <a:tab pos="85090" algn="l"/>
              </a:tabLst>
            </a:pP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Core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foundational services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(Digital</a:t>
            </a:r>
            <a:r>
              <a:rPr sz="900" spc="-1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Services)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20"/>
              </a:spcBef>
              <a:buChar char="•"/>
              <a:tabLst>
                <a:tab pos="85090" algn="l"/>
              </a:tabLst>
            </a:pP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Cloud-Native developer Centre of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Expertise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(Solution</a:t>
            </a:r>
            <a:r>
              <a:rPr sz="900" spc="-6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Centre)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528516" y="4244739"/>
            <a:ext cx="2909227" cy="1067728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88900" marR="5080" indent="-76200">
              <a:lnSpc>
                <a:spcPct val="101800"/>
              </a:lnSpc>
              <a:spcBef>
                <a:spcPts val="8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Oct-18: SSC to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provide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Active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Directory and</a:t>
            </a:r>
            <a:r>
              <a:rPr sz="900" spc="-130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Cloud 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Identity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 smtClean="0">
                <a:solidFill>
                  <a:srgbClr val="053349"/>
                </a:solidFill>
                <a:latin typeface="Arial"/>
                <a:cs typeface="Arial"/>
              </a:rPr>
              <a:t>management</a:t>
            </a:r>
            <a:r>
              <a:rPr lang="en-US" dirty="0">
                <a:solidFill>
                  <a:srgbClr val="FF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✘</a:t>
            </a:r>
            <a:endParaRPr dirty="0">
              <a:latin typeface="Arial"/>
              <a:cs typeface="Arial"/>
            </a:endParaRPr>
          </a:p>
          <a:p>
            <a:pPr marL="12700" lvl="0">
              <a:spcBef>
                <a:spcPts val="275"/>
              </a:spcBef>
            </a:pP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Oct-18: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Modernize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IT Security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Risk Management  (Digital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Services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Enablement</a:t>
            </a:r>
            <a:r>
              <a:rPr sz="900" dirty="0" smtClean="0">
                <a:solidFill>
                  <a:srgbClr val="053349"/>
                </a:solidFill>
                <a:latin typeface="Arial"/>
                <a:cs typeface="Arial"/>
              </a:rPr>
              <a:t>)</a:t>
            </a:r>
            <a:r>
              <a:rPr lang="en-US" sz="900" dirty="0" smtClean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B05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endParaRPr lang="en-US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88900" marR="88900" indent="-76200">
              <a:lnSpc>
                <a:spcPct val="101800"/>
              </a:lnSpc>
              <a:spcBef>
                <a:spcPts val="300"/>
              </a:spcBef>
              <a:buChar char="•"/>
              <a:tabLst>
                <a:tab pos="85090" algn="l"/>
              </a:tabLst>
            </a:pPr>
            <a:endParaRPr sz="90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659292" y="3097246"/>
            <a:ext cx="3792854" cy="5594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420"/>
              </a:spcBef>
              <a:buChar char="•"/>
              <a:tabLst>
                <a:tab pos="85090" algn="l"/>
              </a:tabLst>
            </a:pP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Modernized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IT Security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Risk Management (Digital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Services</a:t>
            </a:r>
            <a:r>
              <a:rPr sz="900" spc="-7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Enablement)</a:t>
            </a:r>
            <a:endParaRPr sz="900" dirty="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2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Guidelines for Secure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Cloud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Applications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(Digital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Services</a:t>
            </a:r>
            <a:r>
              <a:rPr sz="900" spc="-10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Enablement)</a:t>
            </a:r>
            <a:endParaRPr sz="900" dirty="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2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SSC Protected-B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Cloud</a:t>
            </a:r>
            <a:r>
              <a:rPr sz="900" spc="-10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Services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3386680" y="714891"/>
            <a:ext cx="1470025" cy="10928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900" b="1" spc="-5" dirty="0">
                <a:solidFill>
                  <a:srgbClr val="053349"/>
                </a:solidFill>
                <a:latin typeface="Arial"/>
                <a:cs typeface="Arial"/>
              </a:rPr>
              <a:t>Benefits:</a:t>
            </a:r>
            <a:endParaRPr sz="900">
              <a:latin typeface="Arial"/>
              <a:cs typeface="Arial"/>
            </a:endParaRPr>
          </a:p>
          <a:p>
            <a:pPr marL="78105" indent="-65405">
              <a:lnSpc>
                <a:spcPct val="100000"/>
              </a:lnSpc>
              <a:spcBef>
                <a:spcPts val="320"/>
              </a:spcBef>
              <a:buChar char="•"/>
              <a:tabLst>
                <a:tab pos="78740" algn="l"/>
              </a:tabLst>
            </a:pP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Agility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and </a:t>
            </a:r>
            <a:r>
              <a:rPr sz="900" spc="-15" dirty="0">
                <a:solidFill>
                  <a:srgbClr val="053349"/>
                </a:solidFill>
                <a:latin typeface="Arial"/>
                <a:cs typeface="Arial"/>
              </a:rPr>
              <a:t>Time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to</a:t>
            </a:r>
            <a:r>
              <a:rPr sz="900" spc="-5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market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2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Savings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in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time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and</a:t>
            </a:r>
            <a:r>
              <a:rPr sz="900" spc="-8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money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2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Security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reliability</a:t>
            </a:r>
            <a:endParaRPr sz="900">
              <a:latin typeface="Arial"/>
              <a:cs typeface="Arial"/>
            </a:endParaRPr>
          </a:p>
          <a:p>
            <a:pPr marL="116205" indent="-103505">
              <a:lnSpc>
                <a:spcPct val="100000"/>
              </a:lnSpc>
              <a:spcBef>
                <a:spcPts val="320"/>
              </a:spcBef>
              <a:buChar char="•"/>
              <a:tabLst>
                <a:tab pos="116839" algn="l"/>
              </a:tabLst>
            </a:pP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Rapid</a:t>
            </a:r>
            <a:r>
              <a:rPr sz="900" spc="-15" dirty="0">
                <a:solidFill>
                  <a:srgbClr val="05334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53349"/>
                </a:solidFill>
                <a:latin typeface="Arial"/>
                <a:cs typeface="Arial"/>
              </a:rPr>
              <a:t>innovation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spcBef>
                <a:spcPts val="32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053349"/>
                </a:solidFill>
                <a:latin typeface="Arial"/>
                <a:cs typeface="Arial"/>
              </a:rPr>
              <a:t>Elasticity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3043149" y="693470"/>
            <a:ext cx="242138" cy="2302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1874382" y="8410029"/>
            <a:ext cx="26111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915" indent="-69215">
              <a:lnSpc>
                <a:spcPct val="100000"/>
              </a:lnSpc>
              <a:spcBef>
                <a:spcPts val="100"/>
              </a:spcBef>
              <a:buChar char="•"/>
              <a:tabLst>
                <a:tab pos="82550" algn="l"/>
              </a:tabLst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Target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State Architecture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(Enterprise</a:t>
            </a:r>
            <a:r>
              <a:rPr sz="900" spc="-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Architecture)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380628" y="9423648"/>
            <a:ext cx="4070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Blocker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280283" y="9423648"/>
            <a:ext cx="4197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Enabler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08000" y="9423610"/>
            <a:ext cx="4705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Legend: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084" y="269061"/>
            <a:ext cx="14794631" cy="507831"/>
          </a:xfrm>
        </p:spPr>
        <p:txBody>
          <a:bodyPr/>
          <a:lstStyle/>
          <a:p>
            <a:r>
              <a:rPr lang="en-US" dirty="0" smtClean="0"/>
              <a:t>Transport Canada’s Cloud Adoption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13432"/>
            <a:ext cx="13990320" cy="692497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TC has an urgent requirement for Disaster Recovery for critical business applications.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TC has a requirement for agility, elasticity, and resilience to respond to the Department’s rapidly evolving requirements to support “Going Digital”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TC has 400 </a:t>
            </a:r>
            <a:r>
              <a:rPr lang="en-US" dirty="0" smtClean="0"/>
              <a:t>legacy </a:t>
            </a:r>
            <a:r>
              <a:rPr lang="en-US" dirty="0"/>
              <a:t>applications of various security </a:t>
            </a:r>
            <a:r>
              <a:rPr lang="en-US" dirty="0" smtClean="0"/>
              <a:t>classifications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3 Key elements: 1) Cloud environment for new business applications/projects 2) Migration/modernization of existing workloads 3) Modernization of desktop tools (Microsoft 365 suite</a:t>
            </a:r>
            <a:r>
              <a:rPr lang="en-US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Application Assessment work shows all apps are candidates for Cloud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However</a:t>
            </a:r>
            <a:r>
              <a:rPr lang="en-US" dirty="0"/>
              <a:t>, legacy apps, limited cloud native expertise, and immaturity of the SaaS market, are limiting factors to the speed at which we can reach the goal.  As such, a phased iterative approach is being </a:t>
            </a:r>
            <a:r>
              <a:rPr lang="en-US" dirty="0" smtClean="0"/>
              <a:t>adopted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Majority </a:t>
            </a:r>
            <a:r>
              <a:rPr lang="en-US" dirty="0"/>
              <a:t>of TC’s apps are rated as Protected-B and have a tight coupling/dependence on TC’s Directory Services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0"/>
            <a:r>
              <a:rPr lang="en-US" dirty="0"/>
              <a:t>Plan: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Set-up foundational Cloud services environments (AWS and Azure) to support up to Protected-B apps:  This will allow NEW applications to be hosted directly in the Cloud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Divvy up the legacy applications into migration sprints (starting with Mission Critical/Business critical apps</a:t>
            </a:r>
            <a:r>
              <a:rPr lang="en-US" dirty="0" smtClean="0"/>
              <a:t>) and migrate to Cloud (as-is)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apps </a:t>
            </a:r>
            <a:r>
              <a:rPr lang="en-US" dirty="0"/>
              <a:t>that are identified as candidates for refactoring/rebuilding, work with industry to rebuild or optimize for Cloud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Continue to Cloud-optimize legacy applications that were migrated as-is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Work with Microsoft to integrate the Microsoft 365 suite of tools with the Cloud-optimized applications</a:t>
            </a:r>
          </a:p>
          <a:p>
            <a:pPr lvl="0"/>
            <a:r>
              <a:rPr lang="en-US" dirty="0"/>
              <a:t>To achieve this,  we need: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Secure high-speed connectivity to the Cloud  [SSC]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Cloud expertise (Staff / professional services)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Funding for migration and operation of workloads in Cloud (including licenses)</a:t>
            </a:r>
          </a:p>
          <a:p>
            <a:endParaRPr lang="en-US" dirty="0" smtClean="0"/>
          </a:p>
          <a:p>
            <a:r>
              <a:rPr lang="en-US" dirty="0"/>
              <a:t>Detailed Plan/Business case: </a:t>
            </a:r>
            <a:r>
              <a:rPr lang="en-US" u="sng" dirty="0">
                <a:hlinkClick r:id="rId2"/>
              </a:rPr>
              <a:t>Business Case – RDIMS# </a:t>
            </a:r>
            <a:r>
              <a:rPr lang="en-US" u="sng" dirty="0" smtClean="0">
                <a:hlinkClick r:id="rId2"/>
              </a:rPr>
              <a:t>15170815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u="sng" dirty="0">
                <a:hlinkClick r:id="rId3"/>
              </a:rPr>
              <a:t>GC EARB slides – RDIMS#15181552</a:t>
            </a:r>
            <a:endParaRPr lang="en-US" dirty="0"/>
          </a:p>
          <a:p>
            <a:endParaRPr lang="en-US" u="sng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75084" y="1360496"/>
            <a:ext cx="1036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Ultimate goal is : leverage Cloud for ALL Business Applications (in the order: SaaS, PaaS, IaaS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59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3451</TotalTime>
  <Words>775</Words>
  <Application>Microsoft Office PowerPoint</Application>
  <PresentationFormat>Custom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Segoe UI Symbol</vt:lpstr>
      <vt:lpstr>Office Theme</vt:lpstr>
      <vt:lpstr>JOURNEY TO THE CLOUD Modernizing the delivery of digitally-enabled business solutions by leveraging Cloud technology</vt:lpstr>
      <vt:lpstr>Transport Canada’s Cloud Adoption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to the Cloud</dc:title>
  <cp:lastModifiedBy>Lenard, Dennis</cp:lastModifiedBy>
  <cp:revision>9</cp:revision>
  <cp:lastPrinted>2019-06-03T14:11:39Z</cp:lastPrinted>
  <dcterms:created xsi:type="dcterms:W3CDTF">2019-06-03T14:02:25Z</dcterms:created>
  <dcterms:modified xsi:type="dcterms:W3CDTF">2019-11-29T20:11:34Z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2018-09-05T00:00:00Z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2019-06-03T00:00:00Z</vt:filetime>
  </property>
</Properties>
</file>