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70" r:id="rId3"/>
    <p:sldId id="282" r:id="rId4"/>
    <p:sldId id="283" r:id="rId5"/>
    <p:sldId id="287" r:id="rId6"/>
    <p:sldId id="26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4E6814F-44DB-F820-5DA3-70E1789C7573}" name="Sylvie Laliberté" initials="SL" userId="S::sylvie.laliberte@Cfp-psc.gc.ca::a39159bf-d0a4-44c4-8ea3-e9609b729c2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7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7" autoAdjust="0"/>
    <p:restoredTop sz="85429" autoAdjust="0"/>
  </p:normalViewPr>
  <p:slideViewPr>
    <p:cSldViewPr snapToGrid="0">
      <p:cViewPr varScale="1">
        <p:scale>
          <a:sx n="73" d="100"/>
          <a:sy n="73" d="100"/>
        </p:scale>
        <p:origin x="173" y="67"/>
      </p:cViewPr>
      <p:guideLst/>
    </p:cSldViewPr>
  </p:slideViewPr>
  <p:outlineViewPr>
    <p:cViewPr>
      <p:scale>
        <a:sx n="33" d="100"/>
        <a:sy n="33" d="100"/>
      </p:scale>
      <p:origin x="0" y="-430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FB86AC-61EF-46EA-98FD-DA3D7D22E3F6}" type="datetimeFigureOut">
              <a:rPr lang="en-CA" smtClean="0"/>
              <a:t>2023/06/20</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27AB33-2C3D-4A59-AF62-574391AD669B}" type="slidenum">
              <a:rPr lang="en-CA" smtClean="0"/>
              <a:t>‹#›</a:t>
            </a:fld>
            <a:endParaRPr lang="en-CA"/>
          </a:p>
        </p:txBody>
      </p:sp>
    </p:spTree>
    <p:extLst>
      <p:ext uri="{BB962C8B-B14F-4D97-AF65-F5344CB8AC3E}">
        <p14:creationId xmlns:p14="http://schemas.microsoft.com/office/powerpoint/2010/main" val="1737324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1</a:t>
            </a:fld>
            <a:endParaRPr lang="en-CA" dirty="0"/>
          </a:p>
        </p:txBody>
      </p:sp>
    </p:spTree>
    <p:extLst>
      <p:ext uri="{BB962C8B-B14F-4D97-AF65-F5344CB8AC3E}">
        <p14:creationId xmlns:p14="http://schemas.microsoft.com/office/powerpoint/2010/main" val="149442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2</a:t>
            </a:fld>
            <a:endParaRPr lang="en-CA" dirty="0"/>
          </a:p>
        </p:txBody>
      </p:sp>
    </p:spTree>
    <p:extLst>
      <p:ext uri="{BB962C8B-B14F-4D97-AF65-F5344CB8AC3E}">
        <p14:creationId xmlns:p14="http://schemas.microsoft.com/office/powerpoint/2010/main" val="115409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3</a:t>
            </a:fld>
            <a:endParaRPr lang="en-CA" dirty="0"/>
          </a:p>
        </p:txBody>
      </p:sp>
    </p:spTree>
    <p:extLst>
      <p:ext uri="{BB962C8B-B14F-4D97-AF65-F5344CB8AC3E}">
        <p14:creationId xmlns:p14="http://schemas.microsoft.com/office/powerpoint/2010/main" val="2050077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4</a:t>
            </a:fld>
            <a:endParaRPr lang="en-CA" dirty="0"/>
          </a:p>
        </p:txBody>
      </p:sp>
    </p:spTree>
    <p:extLst>
      <p:ext uri="{BB962C8B-B14F-4D97-AF65-F5344CB8AC3E}">
        <p14:creationId xmlns:p14="http://schemas.microsoft.com/office/powerpoint/2010/main" val="458535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5</a:t>
            </a:fld>
            <a:endParaRPr lang="en-CA" dirty="0"/>
          </a:p>
        </p:txBody>
      </p:sp>
    </p:spTree>
    <p:extLst>
      <p:ext uri="{BB962C8B-B14F-4D97-AF65-F5344CB8AC3E}">
        <p14:creationId xmlns:p14="http://schemas.microsoft.com/office/powerpoint/2010/main" val="1563010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5"/>
          </p:nvPr>
        </p:nvSpPr>
        <p:spPr/>
        <p:txBody>
          <a:bodyPr/>
          <a:lstStyle/>
          <a:p>
            <a:fld id="{26527A51-F9FD-4D9E-B420-126C00800768}" type="slidenum">
              <a:rPr lang="en-CA" smtClean="0"/>
              <a:t>6</a:t>
            </a:fld>
            <a:endParaRPr lang="en-CA"/>
          </a:p>
        </p:txBody>
      </p:sp>
    </p:spTree>
    <p:extLst>
      <p:ext uri="{BB962C8B-B14F-4D97-AF65-F5344CB8AC3E}">
        <p14:creationId xmlns:p14="http://schemas.microsoft.com/office/powerpoint/2010/main" val="24435822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ge couverture - FR">
    <p:spTree>
      <p:nvGrpSpPr>
        <p:cNvPr id="1" name=""/>
        <p:cNvGrpSpPr/>
        <p:nvPr/>
      </p:nvGrpSpPr>
      <p:grpSpPr>
        <a:xfrm>
          <a:off x="0" y="0"/>
          <a:ext cx="0" cy="0"/>
          <a:chOff x="0" y="0"/>
          <a:chExt cx="0" cy="0"/>
        </a:xfrm>
      </p:grpSpPr>
      <p:sp>
        <p:nvSpPr>
          <p:cNvPr id="2" name="Title 1"/>
          <p:cNvSpPr>
            <a:spLocks noGrp="1"/>
          </p:cNvSpPr>
          <p:nvPr>
            <p:ph type="ctrTitle"/>
          </p:nvPr>
        </p:nvSpPr>
        <p:spPr>
          <a:xfrm>
            <a:off x="1247775" y="1122363"/>
            <a:ext cx="10297766" cy="2387600"/>
          </a:xfrm>
        </p:spPr>
        <p:txBody>
          <a:bodyPr anchor="t"/>
          <a:lstStyle>
            <a:lvl1pPr algn="l">
              <a:defRPr sz="6000"/>
            </a:lvl1pPr>
          </a:lstStyle>
          <a:p>
            <a:r>
              <a:rPr lang="en-US"/>
              <a:t>Click to edit Master title style</a:t>
            </a:r>
            <a:endParaRPr lang="en-CA"/>
          </a:p>
        </p:txBody>
      </p:sp>
      <p:sp>
        <p:nvSpPr>
          <p:cNvPr id="3" name="Subtitle 2"/>
          <p:cNvSpPr>
            <a:spLocks noGrp="1"/>
          </p:cNvSpPr>
          <p:nvPr>
            <p:ph type="subTitle" idx="1"/>
          </p:nvPr>
        </p:nvSpPr>
        <p:spPr>
          <a:xfrm>
            <a:off x="1247775" y="3582988"/>
            <a:ext cx="6362700" cy="13890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018817"/>
            <a:ext cx="12200592" cy="2848708"/>
          </a:xfrm>
          <a:prstGeom prst="rect">
            <a:avLst/>
          </a:prstGeom>
        </p:spPr>
      </p:pic>
      <p:pic>
        <p:nvPicPr>
          <p:cNvPr id="8" name="Picture 7" descr="Bannière avec la signature en français de la Commission de la fonction publique du Canada à gauche et le mot-symbole Canada à droite / Banner with the Public Service Commission of Canada's French signature on the left and the Canada wordmark on the right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6458" y="376654"/>
            <a:ext cx="10899083" cy="360097"/>
          </a:xfrm>
          <a:prstGeom prst="rect">
            <a:avLst/>
          </a:prstGeom>
        </p:spPr>
      </p:pic>
    </p:spTree>
    <p:extLst>
      <p:ext uri="{BB962C8B-B14F-4D97-AF65-F5344CB8AC3E}">
        <p14:creationId xmlns:p14="http://schemas.microsoft.com/office/powerpoint/2010/main" val="297464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40B101-5F2A-4A1B-B125-8F7A618A4CD7}" type="datetimeFigureOut">
              <a:rPr lang="en-CA" smtClean="0"/>
              <a:t>2023/06/20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599624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140B101-5F2A-4A1B-B125-8F7A618A4CD7}" type="datetimeFigureOut">
              <a:rPr lang="en-CA" smtClean="0"/>
              <a:t>2023/06/20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199041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140B101-5F2A-4A1B-B125-8F7A618A4CD7}" type="datetimeFigureOut">
              <a:rPr lang="en-CA" smtClean="0"/>
              <a:t>2023/06/20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244873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Cover-Page-EN">
    <p:spTree>
      <p:nvGrpSpPr>
        <p:cNvPr id="1" name=""/>
        <p:cNvGrpSpPr/>
        <p:nvPr/>
      </p:nvGrpSpPr>
      <p:grpSpPr>
        <a:xfrm>
          <a:off x="0" y="0"/>
          <a:ext cx="0" cy="0"/>
          <a:chOff x="0" y="0"/>
          <a:chExt cx="0" cy="0"/>
        </a:xfrm>
      </p:grpSpPr>
      <p:sp>
        <p:nvSpPr>
          <p:cNvPr id="2" name="Title 1"/>
          <p:cNvSpPr>
            <a:spLocks noGrp="1"/>
          </p:cNvSpPr>
          <p:nvPr>
            <p:ph type="ctrTitle"/>
          </p:nvPr>
        </p:nvSpPr>
        <p:spPr>
          <a:xfrm>
            <a:off x="1247775" y="1122363"/>
            <a:ext cx="10297766" cy="2387600"/>
          </a:xfrm>
        </p:spPr>
        <p:txBody>
          <a:bodyPr anchor="t"/>
          <a:lstStyle>
            <a:lvl1pPr algn="l">
              <a:defRPr sz="6000"/>
            </a:lvl1pPr>
          </a:lstStyle>
          <a:p>
            <a:r>
              <a:rPr lang="en-US"/>
              <a:t>Click to edit Master title style</a:t>
            </a:r>
            <a:endParaRPr lang="en-CA"/>
          </a:p>
        </p:txBody>
      </p:sp>
      <p:sp>
        <p:nvSpPr>
          <p:cNvPr id="3" name="Subtitle 2"/>
          <p:cNvSpPr>
            <a:spLocks noGrp="1"/>
          </p:cNvSpPr>
          <p:nvPr>
            <p:ph type="subTitle" idx="1"/>
          </p:nvPr>
        </p:nvSpPr>
        <p:spPr>
          <a:xfrm>
            <a:off x="1247775" y="3582988"/>
            <a:ext cx="6362700" cy="13890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018817"/>
            <a:ext cx="12200592" cy="2848708"/>
          </a:xfrm>
          <a:prstGeom prst="rect">
            <a:avLst/>
          </a:prstGeom>
        </p:spPr>
      </p:pic>
      <p:pic>
        <p:nvPicPr>
          <p:cNvPr id="8" name="Picture 7" descr="Bannière avec la signature en anglais de la Commission de la fonction publique du Canada à gauche et le mot-symbole Canada à droite / Banner with the Public Service Commission of Canada's English signature on the left and the Canada wordmark on the right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6458" y="377509"/>
            <a:ext cx="10899083" cy="358387"/>
          </a:xfrm>
          <a:prstGeom prst="rect">
            <a:avLst/>
          </a:prstGeom>
        </p:spPr>
      </p:pic>
    </p:spTree>
    <p:extLst>
      <p:ext uri="{BB962C8B-B14F-4D97-AF65-F5344CB8AC3E}">
        <p14:creationId xmlns:p14="http://schemas.microsoft.com/office/powerpoint/2010/main" val="2212856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lvl1pPr marL="0" indent="0">
              <a:lnSpc>
                <a:spcPct val="100000"/>
              </a:lnSpc>
              <a:buNone/>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140B101-5F2A-4A1B-B125-8F7A618A4CD7}" type="datetimeFigureOut">
              <a:rPr lang="en-CA" smtClean="0"/>
              <a:t>2023/06/20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59704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671513"/>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3551238"/>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40B101-5F2A-4A1B-B125-8F7A618A4CD7}" type="datetimeFigureOut">
              <a:rPr lang="en-CA" smtClean="0"/>
              <a:t>2023/06/20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573481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106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106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D140B101-5F2A-4A1B-B125-8F7A618A4CD7}" type="datetimeFigureOut">
              <a:rPr lang="en-CA" smtClean="0"/>
              <a:t>2023/06/20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10782300" y="6418263"/>
            <a:ext cx="1219200" cy="365125"/>
          </a:xfrm>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86506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427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427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D140B101-5F2A-4A1B-B125-8F7A618A4CD7}" type="datetimeFigureOut">
              <a:rPr lang="en-CA" smtClean="0"/>
              <a:t>2023/06/20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33862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D140B101-5F2A-4A1B-B125-8F7A618A4CD7}" type="datetimeFigureOut">
              <a:rPr lang="en-CA" smtClean="0"/>
              <a:t>2023/06/20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077783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0B101-5F2A-4A1B-B125-8F7A618A4CD7}" type="datetimeFigureOut">
              <a:rPr lang="en-CA" smtClean="0"/>
              <a:t>2023/06/20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80094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marL="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40B101-5F2A-4A1B-B125-8F7A618A4CD7}" type="datetimeFigureOut">
              <a:rPr lang="en-CA" smtClean="0"/>
              <a:t>2023/06/20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666506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1068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593248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B101-5F2A-4A1B-B125-8F7A618A4CD7}" type="datetimeFigureOut">
              <a:rPr lang="en-CA" smtClean="0"/>
              <a:t>2023/06/20</a:t>
            </a:fld>
            <a:endParaRPr lang="en-CA"/>
          </a:p>
        </p:txBody>
      </p:sp>
      <p:sp>
        <p:nvSpPr>
          <p:cNvPr id="5" name="Footer Placeholder 4"/>
          <p:cNvSpPr>
            <a:spLocks noGrp="1"/>
          </p:cNvSpPr>
          <p:nvPr>
            <p:ph type="ftr" sz="quarter" idx="3"/>
          </p:nvPr>
        </p:nvSpPr>
        <p:spPr>
          <a:xfrm>
            <a:off x="4038600" y="593248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778" y="6025960"/>
            <a:ext cx="12194778" cy="832040"/>
          </a:xfrm>
          <a:prstGeom prst="rect">
            <a:avLst/>
          </a:prstGeom>
        </p:spPr>
      </p:pic>
      <p:sp>
        <p:nvSpPr>
          <p:cNvPr id="6" name="Slide Number Placeholder 5"/>
          <p:cNvSpPr>
            <a:spLocks noGrp="1"/>
          </p:cNvSpPr>
          <p:nvPr>
            <p:ph type="sldNum" sz="quarter" idx="4"/>
          </p:nvPr>
        </p:nvSpPr>
        <p:spPr>
          <a:xfrm>
            <a:off x="10801350" y="6418263"/>
            <a:ext cx="12001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7B19F-562E-4687-915F-44F4066EA527}" type="slidenum">
              <a:rPr lang="en-CA" smtClean="0"/>
              <a:t>‹#›</a:t>
            </a:fld>
            <a:endParaRPr lang="en-CA"/>
          </a:p>
        </p:txBody>
      </p:sp>
    </p:spTree>
    <p:extLst>
      <p:ext uri="{BB962C8B-B14F-4D97-AF65-F5344CB8AC3E}">
        <p14:creationId xmlns:p14="http://schemas.microsoft.com/office/powerpoint/2010/main" val="846385033"/>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hyperlink" Target="mailto:cfp.psh-prog-pwd.psc@cfp-psc.gc.ca"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C71393-32E8-41B2-841C-F4B475721282}"/>
              </a:ext>
            </a:extLst>
          </p:cNvPr>
          <p:cNvSpPr>
            <a:spLocks noGrp="1"/>
          </p:cNvSpPr>
          <p:nvPr>
            <p:ph type="ctrTitle"/>
          </p:nvPr>
        </p:nvSpPr>
        <p:spPr>
          <a:xfrm>
            <a:off x="215937" y="895303"/>
            <a:ext cx="11760125" cy="2887084"/>
          </a:xfrm>
        </p:spPr>
        <p:txBody>
          <a:bodyPr>
            <a:normAutofit fontScale="90000"/>
          </a:bodyPr>
          <a:lstStyle/>
          <a:p>
            <a:r>
              <a:rPr lang="fr-CA" sz="4000" b="1" dirty="0">
                <a:solidFill>
                  <a:schemeClr val="accent1"/>
                </a:solidFill>
              </a:rPr>
              <a:t>Session d'information pour l’OEÉSH sur le Passeport pour l’accessibilité en milieu de travail du GC</a:t>
            </a:r>
            <a:r>
              <a:rPr lang="en-CA" sz="4000" b="1" dirty="0">
                <a:solidFill>
                  <a:schemeClr val="accent1"/>
                </a:solidFill>
              </a:rPr>
              <a:t> et </a:t>
            </a:r>
            <a:r>
              <a:rPr lang="fr-CA" sz="4000" b="1" dirty="0">
                <a:solidFill>
                  <a:schemeClr val="accent1"/>
                </a:solidFill>
              </a:rPr>
              <a:t>le Service de bibliothèque de prêt</a:t>
            </a:r>
            <a:br>
              <a:rPr lang="fr-CA" sz="4000" b="1" dirty="0">
                <a:solidFill>
                  <a:schemeClr val="accent1"/>
                </a:solidFill>
              </a:rPr>
            </a:br>
            <a:r>
              <a:rPr lang="en-CA" sz="4000" b="1" dirty="0">
                <a:solidFill>
                  <a:schemeClr val="accent3"/>
                </a:solidFill>
              </a:rPr>
              <a:t>EOSD Info Session on the GC Workplace Accessibility Passport and the Lending Library Service</a:t>
            </a:r>
            <a:br>
              <a:rPr lang="en-CA" b="1" dirty="0"/>
            </a:br>
            <a:br>
              <a:rPr lang="en-CA" sz="3000" dirty="0"/>
            </a:br>
            <a:r>
              <a:rPr lang="fr-FR" sz="2200" b="1" dirty="0">
                <a:solidFill>
                  <a:schemeClr val="accent1"/>
                </a:solidFill>
              </a:rPr>
              <a:t>Occasion d’emploi pour étudiants en situation de handicap (OEÉSH)</a:t>
            </a:r>
            <a:br>
              <a:rPr lang="en-CA" sz="2000" dirty="0"/>
            </a:br>
            <a:r>
              <a:rPr lang="en-CA" sz="2200" b="1" dirty="0">
                <a:solidFill>
                  <a:schemeClr val="accent3"/>
                </a:solidFill>
              </a:rPr>
              <a:t>Employment Opportunity for Students with Disabilities (EOSD)</a:t>
            </a:r>
            <a:endParaRPr lang="fr-CA" sz="3000" dirty="0">
              <a:solidFill>
                <a:schemeClr val="accent3"/>
              </a:solidFill>
            </a:endParaRPr>
          </a:p>
        </p:txBody>
      </p:sp>
      <p:sp>
        <p:nvSpPr>
          <p:cNvPr id="9" name="Subtitle 8">
            <a:extLst>
              <a:ext uri="{FF2B5EF4-FFF2-40B4-BE49-F238E27FC236}">
                <a16:creationId xmlns:a16="http://schemas.microsoft.com/office/drawing/2014/main" id="{325CD1E0-E51A-47C7-AA21-4635048A1273}"/>
              </a:ext>
            </a:extLst>
          </p:cNvPr>
          <p:cNvSpPr>
            <a:spLocks noGrp="1"/>
          </p:cNvSpPr>
          <p:nvPr>
            <p:ph type="subTitle" idx="1"/>
          </p:nvPr>
        </p:nvSpPr>
        <p:spPr>
          <a:xfrm>
            <a:off x="8346332" y="6341568"/>
            <a:ext cx="3720297" cy="516432"/>
          </a:xfrm>
        </p:spPr>
        <p:txBody>
          <a:bodyPr>
            <a:normAutofit/>
          </a:bodyPr>
          <a:lstStyle/>
          <a:p>
            <a:pPr algn="r"/>
            <a:r>
              <a:rPr lang="fr-CA" sz="2200" b="1" dirty="0">
                <a:solidFill>
                  <a:schemeClr val="accent1"/>
                </a:solidFill>
              </a:rPr>
              <a:t>27 juin 2023 </a:t>
            </a:r>
            <a:r>
              <a:rPr lang="fr-CA" sz="2200" b="1" dirty="0"/>
              <a:t>/ </a:t>
            </a:r>
            <a:r>
              <a:rPr lang="fr-CA" sz="2200" b="1" dirty="0">
                <a:solidFill>
                  <a:schemeClr val="accent3"/>
                </a:solidFill>
              </a:rPr>
              <a:t>June 27, 2023</a:t>
            </a:r>
          </a:p>
        </p:txBody>
      </p:sp>
    </p:spTree>
    <p:extLst>
      <p:ext uri="{BB962C8B-B14F-4D97-AF65-F5344CB8AC3E}">
        <p14:creationId xmlns:p14="http://schemas.microsoft.com/office/powerpoint/2010/main" val="2811539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0F3D12-2B72-8F1D-2A01-355A894BE50E}"/>
              </a:ext>
            </a:extLst>
          </p:cNvPr>
          <p:cNvSpPr txBox="1">
            <a:spLocks/>
          </p:cNvSpPr>
          <p:nvPr/>
        </p:nvSpPr>
        <p:spPr>
          <a:xfrm>
            <a:off x="483141" y="102646"/>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fr-CA" sz="3600" dirty="0">
                <a:solidFill>
                  <a:schemeClr val="accent1"/>
                </a:solidFill>
              </a:rPr>
              <a:t>Reconnaissance du territoire</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483141" y="1300970"/>
            <a:ext cx="5866370" cy="4411704"/>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400" dirty="0"/>
              <a:t>Prenons le temps de développer notre approche personnelle et notre compréhension de ce que ces reconnaissances territoriales signifient pour nous et cherchons à les relier à notre propre participation au changement systémique. </a:t>
            </a:r>
          </a:p>
          <a:p>
            <a:r>
              <a:rPr lang="fr-FR" sz="2400" dirty="0"/>
              <a:t>Nous vous invitons à utiliser ce moment pour mener une réflexion personnelle sur votre propre relation avec le territoire autochtone traditionnel où vous travaillez et vivez. </a:t>
            </a:r>
          </a:p>
          <a:p>
            <a:endParaRPr lang="en-CA" sz="2400" dirty="0"/>
          </a:p>
        </p:txBody>
      </p:sp>
      <p:sp>
        <p:nvSpPr>
          <p:cNvPr id="3" name="Content Placeholder 2">
            <a:extLst>
              <a:ext uri="{FF2B5EF4-FFF2-40B4-BE49-F238E27FC236}">
                <a16:creationId xmlns:a16="http://schemas.microsoft.com/office/drawing/2014/main" id="{BAA31434-3536-4D98-8160-DEA7A7803F7E}"/>
              </a:ext>
            </a:extLst>
          </p:cNvPr>
          <p:cNvSpPr>
            <a:spLocks noGrp="1"/>
          </p:cNvSpPr>
          <p:nvPr>
            <p:ph sz="half" idx="1"/>
          </p:nvPr>
        </p:nvSpPr>
        <p:spPr>
          <a:xfrm>
            <a:off x="6581425" y="1402083"/>
            <a:ext cx="5359348" cy="4411704"/>
          </a:xfrm>
        </p:spPr>
        <p:txBody>
          <a:bodyPr>
            <a:noAutofit/>
          </a:bodyPr>
          <a:lstStyle/>
          <a:p>
            <a:r>
              <a:rPr lang="en-CA" sz="2400" dirty="0"/>
              <a:t>Take time to develop our own personal approach and understanding of what these territorial acknowledgements mean to us and be intentional about connecting them to our own participation in systemic change. </a:t>
            </a:r>
          </a:p>
          <a:p>
            <a:r>
              <a:rPr lang="en-CA" sz="2400" dirty="0"/>
              <a:t>We encourage you to use this time to do some personal reflection on your own relationship with the traditional indigenous territory where you work and live. </a:t>
            </a:r>
          </a:p>
          <a:p>
            <a:endParaRPr lang="en-CA" sz="2400" dirty="0"/>
          </a:p>
        </p:txBody>
      </p:sp>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6581425" y="76520"/>
            <a:ext cx="5026915"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Land Acknowledgement</a:t>
            </a:r>
          </a:p>
        </p:txBody>
      </p:sp>
    </p:spTree>
    <p:extLst>
      <p:ext uri="{BB962C8B-B14F-4D97-AF65-F5344CB8AC3E}">
        <p14:creationId xmlns:p14="http://schemas.microsoft.com/office/powerpoint/2010/main" val="1162435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0F3D12-2B72-8F1D-2A01-355A894BE50E}"/>
              </a:ext>
            </a:extLst>
          </p:cNvPr>
          <p:cNvSpPr txBox="1">
            <a:spLocks/>
          </p:cNvSpPr>
          <p:nvPr/>
        </p:nvSpPr>
        <p:spPr>
          <a:xfrm>
            <a:off x="715055" y="172561"/>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fr-CA" sz="3600" dirty="0">
                <a:solidFill>
                  <a:schemeClr val="accent1"/>
                </a:solidFill>
              </a:rPr>
              <a:t>Directives d’ordre général</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548837" y="1311311"/>
            <a:ext cx="5866370" cy="4895549"/>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sz="2000" dirty="0"/>
              <a:t>Assurez-vous que votre micro est en sourdine pendant toute la durée de la présentation.</a:t>
            </a:r>
          </a:p>
          <a:p>
            <a:pPr marL="285750" indent="-285750">
              <a:buFont typeface="Arial" panose="020B0604020202020204" pitchFamily="34" charset="0"/>
              <a:buChar char="•"/>
            </a:pPr>
            <a:r>
              <a:rPr lang="fr-FR" sz="2000" dirty="0"/>
              <a:t>Si vous souhaitez poser une question ou faire un commentaire, deux choix s’offrent à vous :</a:t>
            </a:r>
          </a:p>
          <a:p>
            <a:pPr marL="1028700" lvl="1" indent="-342900">
              <a:buFont typeface="+mj-lt"/>
              <a:buAutoNum type="arabicPeriod"/>
            </a:pPr>
            <a:r>
              <a:rPr lang="fr-FR" sz="1600" dirty="0"/>
              <a:t>Levez la main et attendez que le modérateur vous demande d’ouvrir votre micro;</a:t>
            </a:r>
          </a:p>
          <a:p>
            <a:pPr marL="1028700" lvl="1" indent="-342900">
              <a:buFont typeface="+mj-lt"/>
              <a:buAutoNum type="arabicPeriod"/>
            </a:pPr>
            <a:r>
              <a:rPr lang="fr-FR" sz="1600" dirty="0"/>
              <a:t>Écrivez dans l’espace de clavardage (chat) de MS Teams.</a:t>
            </a:r>
          </a:p>
          <a:p>
            <a:pPr marL="285750" indent="-285750">
              <a:buFont typeface="Arial" panose="020B0604020202020204" pitchFamily="34" charset="0"/>
              <a:buChar char="•"/>
            </a:pPr>
            <a:r>
              <a:rPr lang="fr-FR" sz="2000" dirty="0"/>
              <a:t>La séance est dans les deux langues officielles </a:t>
            </a:r>
          </a:p>
          <a:p>
            <a:pPr marL="285750" indent="-285750">
              <a:buFont typeface="Arial" panose="020B0604020202020204" pitchFamily="34" charset="0"/>
              <a:buChar char="•"/>
            </a:pPr>
            <a:r>
              <a:rPr lang="fr-FR" sz="2000" dirty="0"/>
              <a:t>L’interprétation en langue des signes québécoise (LSQ) est disponible </a:t>
            </a:r>
          </a:p>
          <a:p>
            <a:pPr marL="285750" indent="-285750">
              <a:buFont typeface="Arial" panose="020B0604020202020204" pitchFamily="34" charset="0"/>
              <a:buChar char="•"/>
            </a:pPr>
            <a:r>
              <a:rPr lang="fr-FR" sz="2000" b="0" i="0" u="none" baseline="0" dirty="0"/>
              <a:t>La fonction de sous-titrage en direct de MS Teams a été activée</a:t>
            </a:r>
            <a:endParaRPr lang="fr-FR" sz="2000" dirty="0"/>
          </a:p>
          <a:p>
            <a:endParaRPr lang="en-CA" sz="2400" dirty="0"/>
          </a:p>
        </p:txBody>
      </p:sp>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6581425" y="172560"/>
            <a:ext cx="5026915"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Housekeeping Guidelines</a:t>
            </a:r>
          </a:p>
        </p:txBody>
      </p:sp>
      <p:sp>
        <p:nvSpPr>
          <p:cNvPr id="3" name="Content Placeholder 2">
            <a:extLst>
              <a:ext uri="{FF2B5EF4-FFF2-40B4-BE49-F238E27FC236}">
                <a16:creationId xmlns:a16="http://schemas.microsoft.com/office/drawing/2014/main" id="{BAA31434-3536-4D98-8160-DEA7A7803F7E}"/>
              </a:ext>
            </a:extLst>
          </p:cNvPr>
          <p:cNvSpPr>
            <a:spLocks noGrp="1"/>
          </p:cNvSpPr>
          <p:nvPr>
            <p:ph sz="half" idx="1"/>
          </p:nvPr>
        </p:nvSpPr>
        <p:spPr>
          <a:xfrm>
            <a:off x="6415207" y="1415902"/>
            <a:ext cx="5570315" cy="4686366"/>
          </a:xfrm>
        </p:spPr>
        <p:txBody>
          <a:bodyPr>
            <a:noAutofit/>
          </a:bodyPr>
          <a:lstStyle/>
          <a:p>
            <a:pPr marL="342900" indent="-342900">
              <a:buFont typeface="Arial" panose="020B0604020202020204" pitchFamily="34" charset="0"/>
              <a:buChar char="•"/>
            </a:pPr>
            <a:r>
              <a:rPr lang="en-CA" sz="2000" dirty="0"/>
              <a:t>Ensure you’re on mute for the duration of the presentation</a:t>
            </a:r>
          </a:p>
          <a:p>
            <a:pPr marL="342900" indent="-342900">
              <a:buFont typeface="Arial" panose="020B0604020202020204" pitchFamily="34" charset="0"/>
              <a:buChar char="•"/>
            </a:pPr>
            <a:r>
              <a:rPr lang="en-CA" sz="2000" dirty="0"/>
              <a:t>If you would like to ask a question or provide a comment, there are two options:</a:t>
            </a:r>
          </a:p>
          <a:p>
            <a:pPr marL="1143000" lvl="1" indent="-457200">
              <a:buFont typeface="+mj-lt"/>
              <a:buAutoNum type="arabicPeriod"/>
            </a:pPr>
            <a:r>
              <a:rPr lang="en-CA" sz="1600" dirty="0"/>
              <a:t>Raise your hand and wait for the moderator to ask you to unmute</a:t>
            </a:r>
          </a:p>
          <a:p>
            <a:pPr marL="1143000" lvl="1" indent="-457200">
              <a:buFont typeface="+mj-lt"/>
              <a:buAutoNum type="arabicPeriod"/>
            </a:pPr>
            <a:r>
              <a:rPr lang="en-CA" sz="1600" dirty="0"/>
              <a:t>Write in the chat function of MS Teams</a:t>
            </a:r>
          </a:p>
          <a:p>
            <a:pPr marL="342900" indent="-342900">
              <a:buFont typeface="Arial" panose="020B0604020202020204" pitchFamily="34" charset="0"/>
              <a:buChar char="•"/>
            </a:pPr>
            <a:r>
              <a:rPr lang="en-CA" sz="2000" dirty="0"/>
              <a:t>This session is being held in both official languages </a:t>
            </a:r>
          </a:p>
          <a:p>
            <a:pPr marL="342900" indent="-342900">
              <a:buFont typeface="Arial" panose="020B0604020202020204" pitchFamily="34" charset="0"/>
              <a:buChar char="•"/>
            </a:pPr>
            <a:r>
              <a:rPr lang="en-CA" sz="2000" dirty="0"/>
              <a:t>American Sign Language (ASL) is available</a:t>
            </a:r>
          </a:p>
          <a:p>
            <a:pPr marL="342900" indent="-342900">
              <a:buFont typeface="Arial" panose="020B0604020202020204" pitchFamily="34" charset="0"/>
              <a:buChar char="•"/>
            </a:pPr>
            <a:r>
              <a:rPr lang="en-CA" sz="2000" dirty="0"/>
              <a:t>The MS Teams Live Captioning feature has been enabled</a:t>
            </a:r>
          </a:p>
        </p:txBody>
      </p:sp>
    </p:spTree>
    <p:extLst>
      <p:ext uri="{BB962C8B-B14F-4D97-AF65-F5344CB8AC3E}">
        <p14:creationId xmlns:p14="http://schemas.microsoft.com/office/powerpoint/2010/main" val="2926731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0F3D12-2B72-8F1D-2A01-355A894BE50E}"/>
              </a:ext>
            </a:extLst>
          </p:cNvPr>
          <p:cNvSpPr txBox="1">
            <a:spLocks/>
          </p:cNvSpPr>
          <p:nvPr/>
        </p:nvSpPr>
        <p:spPr>
          <a:xfrm>
            <a:off x="222892" y="204282"/>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fr-CA" sz="3600" dirty="0">
                <a:solidFill>
                  <a:schemeClr val="accent1"/>
                </a:solidFill>
              </a:rPr>
              <a:t>Sujets et conférenciers invités</a:t>
            </a:r>
          </a:p>
        </p:txBody>
      </p:sp>
      <p:sp>
        <p:nvSpPr>
          <p:cNvPr id="8" name="Content Placeholder 2">
            <a:extLst>
              <a:ext uri="{FF2B5EF4-FFF2-40B4-BE49-F238E27FC236}">
                <a16:creationId xmlns:a16="http://schemas.microsoft.com/office/drawing/2014/main" id="{1A9B59E0-B950-12FC-BF84-82122B6CC31E}"/>
              </a:ext>
            </a:extLst>
          </p:cNvPr>
          <p:cNvSpPr txBox="1">
            <a:spLocks/>
          </p:cNvSpPr>
          <p:nvPr/>
        </p:nvSpPr>
        <p:spPr>
          <a:xfrm>
            <a:off x="222892" y="1529844"/>
            <a:ext cx="4725828" cy="4245942"/>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fr-FR" sz="2400" b="1" dirty="0"/>
              <a:t>Passeport pour l’accessibilité </a:t>
            </a:r>
          </a:p>
          <a:p>
            <a:pPr algn="ctr"/>
            <a:r>
              <a:rPr lang="fr-FR" sz="2400" b="1" dirty="0"/>
              <a:t>en milieu de travail du GC</a:t>
            </a:r>
            <a:endParaRPr lang="en-CA" sz="2400" b="1" dirty="0"/>
          </a:p>
          <a:p>
            <a:pPr algn="ctr"/>
            <a:r>
              <a:rPr lang="fr-FR" sz="1600" dirty="0"/>
              <a:t>Bureau de l’accessibilité de la fonction publique</a:t>
            </a:r>
          </a:p>
          <a:p>
            <a:pPr algn="ctr"/>
            <a:r>
              <a:rPr lang="fr-FR" sz="1600" dirty="0"/>
              <a:t>Secrétariat du Conseil du Trésor du Canada</a:t>
            </a:r>
          </a:p>
          <a:p>
            <a:pPr algn="ctr"/>
            <a:endParaRPr lang="fr-FR" sz="1600" dirty="0"/>
          </a:p>
          <a:p>
            <a:pPr algn="ctr"/>
            <a:endParaRPr lang="fr-FR" sz="1600" dirty="0"/>
          </a:p>
          <a:p>
            <a:pPr algn="ctr"/>
            <a:r>
              <a:rPr lang="fr-FR" sz="2400" b="1" dirty="0"/>
              <a:t>Service de bibliothèque de prêt</a:t>
            </a:r>
            <a:endParaRPr lang="en-CA" sz="2400" b="1" dirty="0"/>
          </a:p>
          <a:p>
            <a:pPr algn="ctr"/>
            <a:r>
              <a:rPr lang="fr-FR" sz="1600" dirty="0"/>
              <a:t>Programme d’</a:t>
            </a:r>
            <a:r>
              <a:rPr lang="fr-FR" sz="1600" dirty="0" err="1"/>
              <a:t>accessiblité</a:t>
            </a:r>
            <a:r>
              <a:rPr lang="fr-FR" sz="1600" dirty="0"/>
              <a:t>, d’adaptation et de la technologie informatique adaptée (AATIA)</a:t>
            </a:r>
          </a:p>
          <a:p>
            <a:pPr algn="ctr"/>
            <a:r>
              <a:rPr lang="en-CA" sz="1600" dirty="0"/>
              <a:t>Services </a:t>
            </a:r>
            <a:r>
              <a:rPr lang="en-CA" sz="1600" dirty="0" err="1"/>
              <a:t>partagés</a:t>
            </a:r>
            <a:r>
              <a:rPr lang="en-CA" sz="1600" dirty="0"/>
              <a:t> Canada </a:t>
            </a:r>
          </a:p>
          <a:p>
            <a:pPr algn="ctr"/>
            <a:endParaRPr lang="en-CA" sz="1600" dirty="0"/>
          </a:p>
        </p:txBody>
      </p:sp>
      <p:pic>
        <p:nvPicPr>
          <p:cNvPr id="5" name="Picture 4" descr="A logo of a wifi symbol">
            <a:extLst>
              <a:ext uri="{FF2B5EF4-FFF2-40B4-BE49-F238E27FC236}">
                <a16:creationId xmlns:a16="http://schemas.microsoft.com/office/drawing/2014/main" id="{2D8C1BFA-CECA-F5D2-95D0-A1CDE0FC1F7C}"/>
              </a:ext>
            </a:extLst>
          </p:cNvPr>
          <p:cNvPicPr>
            <a:picLocks noChangeAspect="1"/>
          </p:cNvPicPr>
          <p:nvPr/>
        </p:nvPicPr>
        <p:blipFill>
          <a:blip r:embed="rId3"/>
          <a:stretch>
            <a:fillRect/>
          </a:stretch>
        </p:blipFill>
        <p:spPr>
          <a:xfrm>
            <a:off x="5472159" y="3773501"/>
            <a:ext cx="1488475" cy="141405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1" name="Picture 10" descr="A black and white pictograms of a person walking and a hand">
            <a:extLst>
              <a:ext uri="{FF2B5EF4-FFF2-40B4-BE49-F238E27FC236}">
                <a16:creationId xmlns:a16="http://schemas.microsoft.com/office/drawing/2014/main" id="{B7E6DD1E-BD2F-10CA-D782-9D87C32F98FD}"/>
              </a:ext>
            </a:extLst>
          </p:cNvPr>
          <p:cNvPicPr>
            <a:picLocks noChangeAspect="1"/>
          </p:cNvPicPr>
          <p:nvPr/>
        </p:nvPicPr>
        <p:blipFill>
          <a:blip r:embed="rId4"/>
          <a:stretch>
            <a:fillRect/>
          </a:stretch>
        </p:blipFill>
        <p:spPr>
          <a:xfrm>
            <a:off x="4927802" y="1905010"/>
            <a:ext cx="2577188" cy="7466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6724533" y="204281"/>
            <a:ext cx="5461418"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Topics and Guest Speakers</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7196735" y="1525856"/>
            <a:ext cx="4955625" cy="4834581"/>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sz="2400" b="1" dirty="0"/>
              <a:t>GC Workplace </a:t>
            </a:r>
          </a:p>
          <a:p>
            <a:pPr algn="ctr"/>
            <a:r>
              <a:rPr lang="en-CA" sz="2400" b="1" dirty="0"/>
              <a:t>Accessibility Passport</a:t>
            </a:r>
          </a:p>
          <a:p>
            <a:pPr algn="ctr"/>
            <a:r>
              <a:rPr lang="en-CA" sz="1600" dirty="0"/>
              <a:t>Office of Public Service Accessibility</a:t>
            </a:r>
          </a:p>
          <a:p>
            <a:pPr algn="ctr"/>
            <a:r>
              <a:rPr lang="en-CA" sz="1600" dirty="0"/>
              <a:t>Treasury Board of Canada Secretariat</a:t>
            </a:r>
          </a:p>
          <a:p>
            <a:pPr algn="ctr"/>
            <a:endParaRPr lang="en-CA" sz="1600" dirty="0"/>
          </a:p>
          <a:p>
            <a:pPr algn="ctr"/>
            <a:endParaRPr lang="en-CA" sz="1600" dirty="0"/>
          </a:p>
          <a:p>
            <a:pPr algn="ctr"/>
            <a:r>
              <a:rPr lang="en-CA" sz="2400" b="1" dirty="0"/>
              <a:t>Lending Library Service</a:t>
            </a:r>
          </a:p>
          <a:p>
            <a:pPr algn="ctr"/>
            <a:r>
              <a:rPr lang="en-CA" sz="1600" dirty="0"/>
              <a:t>Accessibility, Accommodation and Adaptive Computer Technology (AAACT) Program</a:t>
            </a:r>
          </a:p>
          <a:p>
            <a:pPr algn="ctr"/>
            <a:r>
              <a:rPr lang="en-CA" sz="1600" dirty="0"/>
              <a:t>Shared Services Canada </a:t>
            </a:r>
          </a:p>
          <a:p>
            <a:pPr algn="ctr"/>
            <a:endParaRPr lang="en-CA" sz="1600" dirty="0"/>
          </a:p>
          <a:p>
            <a:endParaRPr lang="en-CA" sz="2400" dirty="0"/>
          </a:p>
        </p:txBody>
      </p:sp>
    </p:spTree>
    <p:extLst>
      <p:ext uri="{BB962C8B-B14F-4D97-AF65-F5344CB8AC3E}">
        <p14:creationId xmlns:p14="http://schemas.microsoft.com/office/powerpoint/2010/main" val="1403879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0F3D12-2B72-8F1D-2A01-355A894BE50E}"/>
              </a:ext>
            </a:extLst>
          </p:cNvPr>
          <p:cNvSpPr txBox="1">
            <a:spLocks/>
          </p:cNvSpPr>
          <p:nvPr/>
        </p:nvSpPr>
        <p:spPr>
          <a:xfrm>
            <a:off x="1118301" y="492195"/>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fr-FR" sz="3600" dirty="0">
                <a:solidFill>
                  <a:schemeClr val="accent1"/>
                </a:solidFill>
              </a:rPr>
              <a:t>Communiquez avec nous!</a:t>
            </a:r>
            <a:endParaRPr lang="en-CA" sz="3600" dirty="0">
              <a:solidFill>
                <a:schemeClr val="accent1"/>
              </a:solidFill>
            </a:endParaRPr>
          </a:p>
        </p:txBody>
      </p:sp>
      <p:sp>
        <p:nvSpPr>
          <p:cNvPr id="8" name="Content Placeholder 2">
            <a:extLst>
              <a:ext uri="{FF2B5EF4-FFF2-40B4-BE49-F238E27FC236}">
                <a16:creationId xmlns:a16="http://schemas.microsoft.com/office/drawing/2014/main" id="{1A9B59E0-B950-12FC-BF84-82122B6CC31E}"/>
              </a:ext>
            </a:extLst>
          </p:cNvPr>
          <p:cNvSpPr txBox="1">
            <a:spLocks/>
          </p:cNvSpPr>
          <p:nvPr/>
        </p:nvSpPr>
        <p:spPr>
          <a:xfrm>
            <a:off x="332144" y="1982129"/>
            <a:ext cx="6239264" cy="4688040"/>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rtl="0"/>
            <a:r>
              <a:rPr lang="fr-ca" sz="2400" b="0" i="0" u="none" baseline="0" dirty="0"/>
              <a:t>Avez-vous des questions, des commentaires ou des idées à échanger?</a:t>
            </a:r>
          </a:p>
          <a:p>
            <a:pPr algn="ctr" rtl="0"/>
            <a:endParaRPr lang="fr-ca" sz="2400" dirty="0"/>
          </a:p>
          <a:p>
            <a:pPr algn="ctr" rtl="0"/>
            <a:r>
              <a:rPr lang="fr-ca" sz="2400" b="0" i="0" u="none" baseline="0" dirty="0"/>
              <a:t>Écrivez-nous à l’adresse courriel ci-dessous:</a:t>
            </a:r>
          </a:p>
        </p:txBody>
      </p:sp>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7840323" y="636151"/>
            <a:ext cx="2926611" cy="10376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Contact Us!</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6779397" y="1982129"/>
            <a:ext cx="4803003" cy="2226077"/>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sz="2400" dirty="0"/>
              <a:t>Have questions, comments, or ideas to share?</a:t>
            </a:r>
          </a:p>
          <a:p>
            <a:pPr algn="ctr"/>
            <a:endParaRPr lang="en-CA" sz="2400" dirty="0"/>
          </a:p>
          <a:p>
            <a:pPr algn="ctr"/>
            <a:r>
              <a:rPr lang="en-CA" sz="2400" dirty="0"/>
              <a:t>Contact us at the email below:</a:t>
            </a:r>
          </a:p>
        </p:txBody>
      </p:sp>
      <p:sp>
        <p:nvSpPr>
          <p:cNvPr id="3" name="TextBox 2">
            <a:extLst>
              <a:ext uri="{FF2B5EF4-FFF2-40B4-BE49-F238E27FC236}">
                <a16:creationId xmlns:a16="http://schemas.microsoft.com/office/drawing/2014/main" id="{48B6C702-F538-620A-297E-77412DE19353}"/>
              </a:ext>
            </a:extLst>
          </p:cNvPr>
          <p:cNvSpPr txBox="1"/>
          <p:nvPr/>
        </p:nvSpPr>
        <p:spPr>
          <a:xfrm>
            <a:off x="2041057" y="4686300"/>
            <a:ext cx="9268691" cy="707886"/>
          </a:xfrm>
          <a:prstGeom prst="rect">
            <a:avLst/>
          </a:prstGeom>
          <a:noFill/>
        </p:spPr>
        <p:txBody>
          <a:bodyPr wrap="square" rtlCol="0">
            <a:spAutoFit/>
          </a:bodyPr>
          <a:lstStyle/>
          <a:p>
            <a:r>
              <a:rPr lang="en-US" sz="4000" b="1" dirty="0">
                <a:solidFill>
                  <a:schemeClr val="accent5">
                    <a:lumMod val="75000"/>
                  </a:schemeClr>
                </a:solidFill>
                <a:hlinkClick r:id="rId3">
                  <a:extLst>
                    <a:ext uri="{A12FA001-AC4F-418D-AE19-62706E023703}">
                      <ahyp:hlinkClr xmlns:ahyp="http://schemas.microsoft.com/office/drawing/2018/hyperlinkcolor" val="tx"/>
                    </a:ext>
                  </a:extLst>
                </a:hlinkClick>
              </a:rPr>
              <a:t>cfp.psh-prog-pwd.psc@cfp-psc.gc.ca</a:t>
            </a:r>
            <a:endParaRPr lang="en-US" sz="4000" b="1" dirty="0">
              <a:solidFill>
                <a:schemeClr val="accent5">
                  <a:lumMod val="75000"/>
                </a:schemeClr>
              </a:solidFill>
            </a:endParaRPr>
          </a:p>
        </p:txBody>
      </p:sp>
    </p:spTree>
    <p:extLst>
      <p:ext uri="{BB962C8B-B14F-4D97-AF65-F5344CB8AC3E}">
        <p14:creationId xmlns:p14="http://schemas.microsoft.com/office/powerpoint/2010/main" val="3087349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636FBBE7-B23F-41DA-8741-13389066DA17}"/>
              </a:ext>
            </a:extLst>
          </p:cNvPr>
          <p:cNvSpPr>
            <a:spLocks noGrp="1"/>
          </p:cNvSpPr>
          <p:nvPr>
            <p:ph type="ctrTitle"/>
          </p:nvPr>
        </p:nvSpPr>
        <p:spPr>
          <a:xfrm>
            <a:off x="947117" y="1041400"/>
            <a:ext cx="10297766" cy="2387600"/>
          </a:xfrm>
        </p:spPr>
        <p:txBody>
          <a:bodyPr vert="horz" lIns="91440" tIns="45720" rIns="91440" bIns="45720" rtlCol="0" anchor="t">
            <a:normAutofit fontScale="90000"/>
          </a:bodyPr>
          <a:lstStyle/>
          <a:p>
            <a:pPr marL="0" indent="0" algn="ctr">
              <a:buNone/>
            </a:pPr>
            <a:r>
              <a:rPr lang="en-US" sz="4400" dirty="0"/>
              <a:t>Thank you  / Merci / </a:t>
            </a:r>
            <a:r>
              <a:rPr lang="en-US" sz="4400" dirty="0" err="1"/>
              <a:t>Ekosani</a:t>
            </a:r>
            <a:r>
              <a:rPr lang="en-US" sz="4400" dirty="0"/>
              <a:t> / Miigwech / Meegwetch / </a:t>
            </a:r>
            <a:r>
              <a:rPr lang="en-US" sz="4400" dirty="0" err="1"/>
              <a:t>Niá:wen</a:t>
            </a:r>
            <a:r>
              <a:rPr lang="en-US" sz="4400" dirty="0"/>
              <a:t> / </a:t>
            </a:r>
            <a:r>
              <a:rPr lang="en-US" sz="4400" dirty="0" err="1"/>
              <a:t>Mahseecho</a:t>
            </a:r>
            <a:r>
              <a:rPr lang="en-US" sz="4400" dirty="0"/>
              <a:t> / </a:t>
            </a:r>
            <a:r>
              <a:rPr lang="en-US" sz="4400" dirty="0" err="1"/>
              <a:t>Mutna</a:t>
            </a:r>
            <a:r>
              <a:rPr lang="en-US" sz="4400" dirty="0"/>
              <a:t> / </a:t>
            </a:r>
            <a:r>
              <a:rPr lang="en-US" sz="4400" dirty="0" err="1"/>
              <a:t>Wopida</a:t>
            </a:r>
            <a:r>
              <a:rPr lang="en-US" sz="4400" dirty="0"/>
              <a:t> / </a:t>
            </a:r>
            <a:r>
              <a:rPr lang="en-US" sz="4400" dirty="0" err="1"/>
              <a:t>Hei</a:t>
            </a:r>
            <a:r>
              <a:rPr lang="en-US" sz="4400" dirty="0"/>
              <a:t> </a:t>
            </a:r>
            <a:r>
              <a:rPr lang="en-US" sz="4400" dirty="0" err="1"/>
              <a:t>Hei</a:t>
            </a:r>
            <a:r>
              <a:rPr lang="en-US" sz="4400" dirty="0"/>
              <a:t> / Marci Cho /  </a:t>
            </a:r>
            <a:r>
              <a:rPr lang="en-US" sz="4400" dirty="0" err="1"/>
              <a:t>ᖁᐊᓇᖅᑯᑎᑦ</a:t>
            </a:r>
            <a:r>
              <a:rPr lang="en-US" sz="4400" dirty="0"/>
              <a:t> / </a:t>
            </a:r>
            <a:r>
              <a:rPr lang="en-US" sz="4400" dirty="0" err="1"/>
              <a:t>Quanaqqutit</a:t>
            </a:r>
            <a:r>
              <a:rPr lang="en-US" sz="4400" dirty="0"/>
              <a:t> / </a:t>
            </a:r>
            <a:r>
              <a:rPr lang="en-US" sz="4400" dirty="0" err="1"/>
              <a:t>ᓇᑯᕐᒦᒃ</a:t>
            </a:r>
            <a:r>
              <a:rPr lang="en-US" sz="4400" dirty="0"/>
              <a:t> (</a:t>
            </a:r>
            <a:r>
              <a:rPr lang="en-US" sz="4400" dirty="0" err="1"/>
              <a:t>Nakurmik</a:t>
            </a:r>
            <a:r>
              <a:rPr lang="en-US" sz="4400" dirty="0"/>
              <a:t>) / </a:t>
            </a:r>
            <a:r>
              <a:rPr lang="en-US" sz="4400" dirty="0" err="1"/>
              <a:t>Qujannamiik</a:t>
            </a:r>
            <a:r>
              <a:rPr lang="en-US" sz="4400" dirty="0"/>
              <a:t> / </a:t>
            </a:r>
            <a:r>
              <a:rPr lang="en-US" sz="4400" dirty="0" err="1"/>
              <a:t>Qujanaq</a:t>
            </a:r>
            <a:r>
              <a:rPr lang="en-US" sz="4400" dirty="0"/>
              <a:t> / </a:t>
            </a:r>
            <a:r>
              <a:rPr lang="en-US" sz="4400" dirty="0" err="1"/>
              <a:t>Kukwstsétsemc</a:t>
            </a:r>
            <a:r>
              <a:rPr lang="en-US" sz="4400" dirty="0"/>
              <a:t> / </a:t>
            </a:r>
            <a:r>
              <a:rPr lang="en-US" sz="4400" dirty="0" err="1"/>
              <a:t>Woliwon</a:t>
            </a:r>
            <a:r>
              <a:rPr lang="en-US" sz="4400" dirty="0"/>
              <a:t> / </a:t>
            </a:r>
            <a:r>
              <a:rPr lang="en-US" sz="4400" dirty="0" err="1"/>
              <a:t>Woliwun</a:t>
            </a:r>
            <a:r>
              <a:rPr lang="en-US" sz="4400" dirty="0"/>
              <a:t> / </a:t>
            </a:r>
            <a:r>
              <a:rPr lang="en-US" sz="4400" dirty="0" err="1"/>
              <a:t>Wela’lin</a:t>
            </a:r>
            <a:endParaRPr lang="en-US" sz="4400" dirty="0"/>
          </a:p>
        </p:txBody>
      </p:sp>
      <p:sp>
        <p:nvSpPr>
          <p:cNvPr id="2" name="Slide Number Placeholder 1" hidden="1"/>
          <p:cNvSpPr>
            <a:spLocks noGrp="1"/>
          </p:cNvSpPr>
          <p:nvPr>
            <p:ph type="sldNum" sz="quarter" idx="4294967295"/>
          </p:nvPr>
        </p:nvSpPr>
        <p:spPr>
          <a:xfrm>
            <a:off x="10801350" y="6418263"/>
            <a:ext cx="1200150" cy="365125"/>
          </a:xfrm>
        </p:spPr>
        <p:txBody>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C9E7B19F-562E-4687-915F-44F4066EA527}" type="slidenum">
              <a:rPr kumimoji="0" lang="en-CA" sz="1200" b="0" i="0" u="none" strike="noStrike" kern="1200" cap="none" spc="0" normalizeH="0" baseline="0" noProof="0" smtClean="0">
                <a:ln>
                  <a:noFill/>
                </a:ln>
                <a:solidFill>
                  <a:srgbClr val="54575A">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6</a:t>
            </a:fld>
            <a:endParaRPr kumimoji="0" lang="en-CA" sz="1200" b="0" i="0" u="none" strike="noStrike" kern="1200" cap="none" spc="0" normalizeH="0" baseline="0" noProof="0">
              <a:ln>
                <a:noFill/>
              </a:ln>
              <a:solidFill>
                <a:srgbClr val="54575A">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4102812917"/>
      </p:ext>
    </p:extLst>
  </p:cSld>
  <p:clrMapOvr>
    <a:masterClrMapping/>
  </p:clrMapOvr>
</p:sld>
</file>

<file path=ppt/theme/theme1.xml><?xml version="1.0" encoding="utf-8"?>
<a:theme xmlns:a="http://schemas.openxmlformats.org/drawingml/2006/main" name="CFP-PSC 2019">
  <a:themeElements>
    <a:clrScheme name="CFP-PSC-2019">
      <a:dk1>
        <a:srgbClr val="54575A"/>
      </a:dk1>
      <a:lt1>
        <a:sysClr val="window" lastClr="FFFFFF"/>
      </a:lt1>
      <a:dk2>
        <a:srgbClr val="54575A"/>
      </a:dk2>
      <a:lt2>
        <a:srgbClr val="F2F2F2"/>
      </a:lt2>
      <a:accent1>
        <a:srgbClr val="D50057"/>
      </a:accent1>
      <a:accent2>
        <a:srgbClr val="5B315E"/>
      </a:accent2>
      <a:accent3>
        <a:srgbClr val="0099A8"/>
      </a:accent3>
      <a:accent4>
        <a:srgbClr val="FF5100"/>
      </a:accent4>
      <a:accent5>
        <a:srgbClr val="C2D500"/>
      </a:accent5>
      <a:accent6>
        <a:srgbClr val="F7BE00"/>
      </a:accent6>
      <a:hlink>
        <a:srgbClr val="D50057"/>
      </a:hlink>
      <a:folHlink>
        <a:srgbClr val="FF4C95"/>
      </a:folHlink>
    </a:clrScheme>
    <a:fontScheme name="Custom 2">
      <a:majorFont>
        <a:latin typeface="Segoe UI Light"/>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C-CFP-PPT-2021.pptx" id="{6D648DEE-6277-4B25-97B0-65E24D95817C}" vid="{F853FB55-511C-469E-9DFD-7B48389635C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dd</Template>
  <TotalTime>1137</TotalTime>
  <Words>551</Words>
  <Application>Microsoft Office PowerPoint</Application>
  <PresentationFormat>Widescreen</PresentationFormat>
  <Paragraphs>61</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Segoe UI Light</vt:lpstr>
      <vt:lpstr>Segoe UI Semilight</vt:lpstr>
      <vt:lpstr>CFP-PSC 2019</vt:lpstr>
      <vt:lpstr>Session d'information pour l’OEÉSH sur le Passeport pour l’accessibilité en milieu de travail du GC et le Service de bibliothèque de prêt EOSD Info Session on the GC Workplace Accessibility Passport and the Lending Library Service  Occasion d’emploi pour étudiants en situation de handicap (OEÉSH) Employment Opportunity for Students with Disabilities (EOSD)</vt:lpstr>
      <vt:lpstr>Land Acknowledgement</vt:lpstr>
      <vt:lpstr>Housekeeping Guidelines</vt:lpstr>
      <vt:lpstr>Topics and Guest Speakers</vt:lpstr>
      <vt:lpstr>Contact Us!</vt:lpstr>
      <vt:lpstr>Thank you  / Merci / Ekosani / Miigwech / Meegwetch / Niá:wen / Mahseecho / Mutna / Wopida / Hei Hei / Marci Cho /  ᖁᐊᓇᖅᑯᑎᑦ / Quanaqqutit / ᓇᑯᕐᒦᒃ (Nakurmik) / Qujannamiik / Qujanaq / Kukwstsétsemc / Woliwon / Woliwun / Wela’lin</vt:lpstr>
    </vt:vector>
  </TitlesOfParts>
  <Company>CFP-PSC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Camila Das Gupta</dc:creator>
  <cp:lastModifiedBy>Sylvie Laliberté</cp:lastModifiedBy>
  <cp:revision>174</cp:revision>
  <dcterms:created xsi:type="dcterms:W3CDTF">2022-04-06T12:41:11Z</dcterms:created>
  <dcterms:modified xsi:type="dcterms:W3CDTF">2023-06-20T12:44:40Z</dcterms:modified>
</cp:coreProperties>
</file>