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43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58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2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12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01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84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3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70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6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78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0D4D-2CFA-4147-B284-BFEEE5C8123E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16F8-07DE-417E-878D-A03B20E961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14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78000" y="1254125"/>
          <a:ext cx="8636034" cy="4351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001">
                  <a:extLst>
                    <a:ext uri="{9D8B030D-6E8A-4147-A177-3AD203B41FA5}">
                      <a16:colId xmlns:a16="http://schemas.microsoft.com/office/drawing/2014/main" val="3081498054"/>
                    </a:ext>
                  </a:extLst>
                </a:gridCol>
                <a:gridCol w="1138855">
                  <a:extLst>
                    <a:ext uri="{9D8B030D-6E8A-4147-A177-3AD203B41FA5}">
                      <a16:colId xmlns:a16="http://schemas.microsoft.com/office/drawing/2014/main" val="2858636977"/>
                    </a:ext>
                  </a:extLst>
                </a:gridCol>
                <a:gridCol w="1264639">
                  <a:extLst>
                    <a:ext uri="{9D8B030D-6E8A-4147-A177-3AD203B41FA5}">
                      <a16:colId xmlns:a16="http://schemas.microsoft.com/office/drawing/2014/main" val="2335925367"/>
                    </a:ext>
                  </a:extLst>
                </a:gridCol>
                <a:gridCol w="1319032">
                  <a:extLst>
                    <a:ext uri="{9D8B030D-6E8A-4147-A177-3AD203B41FA5}">
                      <a16:colId xmlns:a16="http://schemas.microsoft.com/office/drawing/2014/main" val="2211947433"/>
                    </a:ext>
                  </a:extLst>
                </a:gridCol>
                <a:gridCol w="1192115">
                  <a:extLst>
                    <a:ext uri="{9D8B030D-6E8A-4147-A177-3AD203B41FA5}">
                      <a16:colId xmlns:a16="http://schemas.microsoft.com/office/drawing/2014/main" val="2103210818"/>
                    </a:ext>
                  </a:extLst>
                </a:gridCol>
                <a:gridCol w="1255574">
                  <a:extLst>
                    <a:ext uri="{9D8B030D-6E8A-4147-A177-3AD203B41FA5}">
                      <a16:colId xmlns:a16="http://schemas.microsoft.com/office/drawing/2014/main" val="576616016"/>
                    </a:ext>
                  </a:extLst>
                </a:gridCol>
                <a:gridCol w="1427818">
                  <a:extLst>
                    <a:ext uri="{9D8B030D-6E8A-4147-A177-3AD203B41FA5}">
                      <a16:colId xmlns:a16="http://schemas.microsoft.com/office/drawing/2014/main" val="2550150999"/>
                    </a:ext>
                  </a:extLst>
                </a:gridCol>
              </a:tblGrid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PMR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BOP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MVRAntO&amp;M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MVRAntG&amp;C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MVRIntExtXfers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MVRAntSalary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MVRCCDICRollup</a:t>
                      </a:r>
                      <a:endParaRPr lang="en-CA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1730869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SectionID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1889031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2020-21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DP / DRR Plan (x)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Directorate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Directorate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Directorate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Directorate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 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Description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2470663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Section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Activities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Name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Name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Name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Name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Current 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SAP Plan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9335613"/>
                  </a:ext>
                </a:extLst>
              </a:tr>
              <a:tr h="1054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Key Activity Area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Milestones / Target Dates (Month/Year)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Division Coding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Adj. to Plan Branch Int.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3544313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Function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Financials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Cost Centre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Cost Centre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Cost Centre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Cost Centre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Adj. to Plan Branch Ext.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0508169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CDIC PMT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FTEs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Revised Plan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981091"/>
                  </a:ext>
                </a:extLst>
              </a:tr>
              <a:tr h="1564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Deliverable Purpose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Agency Priority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FA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FA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FA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FA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Actuals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434784"/>
                  </a:ext>
                </a:extLst>
              </a:tr>
              <a:tr h="197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ACTIVITIES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(from BOP)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(AR #1-4)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Internal Order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GCIMS Project Number (Amendments Only)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Adjustments to Plan Branch Internal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Internal Order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Pending Invoices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84705144"/>
                  </a:ext>
                </a:extLst>
              </a:tr>
              <a:tr h="129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Deliverable Types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 Priority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Cost Element Group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Anticipated Expenditure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Adjustments to Plan Branch External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Anticipated Expenditure Type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Commitments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0139479"/>
                  </a:ext>
                </a:extLst>
              </a:tr>
              <a:tr h="282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Risks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(BP #1-11)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G/L Code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Solicitation Title/Organization Name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Details of Transfer (indicate where the transfer is going to/coming from and for what reason)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Group &amp; Level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Anticipated 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Expenditures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0953899"/>
                  </a:ext>
                </a:extLst>
              </a:tr>
              <a:tr h="1088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Deliverables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Agency 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Anticipated Expenditure Amount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Activity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Step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Year End Forecast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3513145"/>
                  </a:ext>
                </a:extLst>
              </a:tr>
              <a:tr h="15232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Deliverable Delivery (Q1,Q2,Q3, Q4, Cancelled)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(CR #1-4)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Description of Anticipated Expenditure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Estimated date of completion (of the activity)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Position no. (if known)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Surplus /Deficit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5008261"/>
                  </a:ext>
                </a:extLst>
              </a:tr>
              <a:tr h="15232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Deliverable Status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Branch 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Estimated date of signing the agreement/amendment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Position Title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0563889"/>
                  </a:ext>
                </a:extLst>
              </a:tr>
              <a:tr h="102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Key Milestone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(BR #1-6)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Status and explanation of 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Planned Activities completed before year end?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Planned Tenure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866154"/>
                  </a:ext>
                </a:extLst>
              </a:tr>
              <a:tr h="918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Key Milestone Delivery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MYR Status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Scope of Hiring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4233455"/>
                  </a:ext>
                </a:extLst>
              </a:tr>
              <a:tr h="22848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Key Milestone Status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Status Update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Status and explanation of risk 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(please be as descriptive as possible to avoid ambiguity)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Estimated Start Date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77503"/>
                  </a:ext>
                </a:extLst>
              </a:tr>
              <a:tr h="1088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Funding Source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Mitigation Strategies/Next Steps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Estimated End Date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7448536"/>
                  </a:ext>
                </a:extLst>
              </a:tr>
              <a:tr h="1088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FTEs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YER Status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Anticipated Expenditure Amount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8703783"/>
                  </a:ext>
                </a:extLst>
              </a:tr>
              <a:tr h="119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Salary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Status Update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Risk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816808"/>
                  </a:ext>
                </a:extLst>
              </a:tr>
              <a:tr h="2278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EBP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Mitigation Strategies/Next Steps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Status and Comments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91054492"/>
                  </a:ext>
                </a:extLst>
              </a:tr>
              <a:tr h="2584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O&amp;M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Additional Comments / Considerations / Risks / Impacts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36620852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G&amp;Cs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3620084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Capital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27244174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Banking</a:t>
                      </a:r>
                      <a:br>
                        <a:rPr lang="en-CA" sz="500" u="none" strike="noStrike">
                          <a:effectLst/>
                        </a:rPr>
                      </a:br>
                      <a:r>
                        <a:rPr lang="en-CA" sz="500" u="none" strike="noStrike">
                          <a:effectLst/>
                        </a:rPr>
                        <a:t> Days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5407202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Risks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8229578"/>
                  </a:ext>
                </a:extLst>
              </a:tr>
              <a:tr h="85000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Staff Lead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7389980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Professional Service Requirement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2821434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Number of Pages (ENGLISH PUBLICATION)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08873700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Number of Pages (FRENCH PUBLICATION)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3629752"/>
                  </a:ext>
                </a:extLst>
              </a:tr>
              <a:tr h="163201">
                <a:tc>
                  <a:txBody>
                    <a:bodyPr/>
                    <a:lstStyle/>
                    <a:p>
                      <a:pPr algn="l" fontAlgn="t"/>
                      <a:r>
                        <a:rPr lang="en-CA" sz="500" u="none" strike="noStrike">
                          <a:effectLst/>
                        </a:rPr>
                        <a:t>Forcast Month to Engage Services</a:t>
                      </a:r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CA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6496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78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42864"/>
              </p:ext>
            </p:extLst>
          </p:nvPr>
        </p:nvGraphicFramePr>
        <p:xfrm>
          <a:off x="-1" y="0"/>
          <a:ext cx="12206799" cy="5819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24193601" imgH="11534646" progId="Excel.Sheet.12">
                  <p:embed/>
                </p:oleObj>
              </mc:Choice>
              <mc:Fallback>
                <p:oleObj name="Worksheet" r:id="rId3" imgW="24193601" imgH="115346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0"/>
                        <a:ext cx="12206799" cy="5819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6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0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130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1</cp:revision>
  <dcterms:created xsi:type="dcterms:W3CDTF">2019-12-19T16:09:15Z</dcterms:created>
  <dcterms:modified xsi:type="dcterms:W3CDTF">2019-12-19T21:31:42Z</dcterms:modified>
</cp:coreProperties>
</file>