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8.xml" ContentType="application/vnd.openxmlformats-officedocument.presentationml.tags+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318" r:id="rId6"/>
    <p:sldId id="320" r:id="rId7"/>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102932-046F-4474-B53D-7E76F4BA4B78}" v="2111" dt="2024-05-15T11:41:09.4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114" y="1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tags" Target="tags/tag1.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827EE4-C346-4411-9A7E-98A260652C16}" type="doc">
      <dgm:prSet loTypeId="urn:microsoft.com/office/officeart/2005/8/layout/hProcess9" loCatId="process" qsTypeId="urn:microsoft.com/office/officeart/2005/8/quickstyle/simple3" qsCatId="simple" csTypeId="urn:microsoft.com/office/officeart/2005/8/colors/accent1_2" csCatId="accent1" phldr="1"/>
      <dgm:spPr/>
    </dgm:pt>
    <dgm:pt modelId="{15CE468C-0F2E-4EB2-B6DE-0BABD761FEC6}">
      <dgm:prSet phldrT="[Text]" custT="1"/>
      <dgm:spPr>
        <a:xfrm>
          <a:off x="2162" y="0"/>
          <a:ext cx="1982226" cy="2100869"/>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800" dirty="0">
              <a:solidFill>
                <a:schemeClr val="tx1"/>
              </a:solidFill>
              <a:latin typeface="Arial" panose="020B0604020202020204"/>
              <a:ea typeface="+mn-ea"/>
              <a:cs typeface="+mn-cs"/>
            </a:rPr>
            <a:t>Soumettre demande à la classification</a:t>
          </a:r>
        </a:p>
        <a:p>
          <a:pPr>
            <a:buNone/>
          </a:pPr>
          <a:r>
            <a:rPr lang="fr-CA" sz="1800" b="1" dirty="0">
              <a:solidFill>
                <a:schemeClr val="tx1"/>
              </a:solidFill>
              <a:latin typeface="Arial" panose="020B0604020202020204"/>
              <a:ea typeface="+mn-ea"/>
              <a:cs typeface="+mn-cs"/>
            </a:rPr>
            <a:t>Formulaire 516</a:t>
          </a:r>
          <a:endParaRPr lang="en-CA" sz="1800" b="1" dirty="0">
            <a:solidFill>
              <a:schemeClr val="tx1"/>
            </a:solidFill>
            <a:latin typeface="Arial" panose="020B0604020202020204"/>
            <a:ea typeface="+mn-ea"/>
            <a:cs typeface="+mn-cs"/>
          </a:endParaRPr>
        </a:p>
      </dgm:t>
    </dgm:pt>
    <dgm:pt modelId="{C6477E45-A2EC-48E3-9D85-C719AEDC362F}" type="parTrans" cxnId="{D9EA45C0-8589-4247-8D91-6437677A23EF}">
      <dgm:prSet/>
      <dgm:spPr/>
      <dgm:t>
        <a:bodyPr/>
        <a:lstStyle/>
        <a:p>
          <a:endParaRPr lang="en-CA"/>
        </a:p>
      </dgm:t>
    </dgm:pt>
    <dgm:pt modelId="{F046EE7F-07D9-4ABA-A566-B52F2AC2BA1C}" type="sibTrans" cxnId="{D9EA45C0-8589-4247-8D91-6437677A23EF}">
      <dgm:prSet/>
      <dgm:spPr/>
      <dgm:t>
        <a:bodyPr/>
        <a:lstStyle/>
        <a:p>
          <a:endParaRPr lang="en-CA"/>
        </a:p>
      </dgm:t>
    </dgm:pt>
    <dgm:pt modelId="{9D6C47FC-A7FA-4394-A1E3-794C64A94D54}">
      <dgm:prSet phldrT="[Text]" custT="1"/>
      <dgm:spPr>
        <a:xfrm>
          <a:off x="2292307" y="541225"/>
          <a:ext cx="1982226" cy="1018417"/>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400" dirty="0">
              <a:solidFill>
                <a:schemeClr val="tx1"/>
              </a:solidFill>
              <a:latin typeface="Arial" panose="020B0604020202020204"/>
              <a:ea typeface="+mn-ea"/>
              <a:cs typeface="+mn-cs"/>
            </a:rPr>
            <a:t>Obtenir recommandation des langues officielles*</a:t>
          </a:r>
          <a:endParaRPr lang="en-CA" sz="1400" dirty="0">
            <a:solidFill>
              <a:schemeClr val="tx1"/>
            </a:solidFill>
            <a:latin typeface="Arial" panose="020B0604020202020204"/>
            <a:ea typeface="+mn-ea"/>
            <a:cs typeface="+mn-cs"/>
          </a:endParaRPr>
        </a:p>
      </dgm:t>
    </dgm:pt>
    <dgm:pt modelId="{93726469-0E84-4538-9D43-F9D608EF0963}" type="parTrans" cxnId="{6FCD871D-481D-4DCC-A65C-7A7E4AFE1E14}">
      <dgm:prSet/>
      <dgm:spPr/>
      <dgm:t>
        <a:bodyPr/>
        <a:lstStyle/>
        <a:p>
          <a:endParaRPr lang="en-CA"/>
        </a:p>
      </dgm:t>
    </dgm:pt>
    <dgm:pt modelId="{D9A68A7A-2F6F-471C-AD3D-CBA58A5555EE}" type="sibTrans" cxnId="{6FCD871D-481D-4DCC-A65C-7A7E4AFE1E14}">
      <dgm:prSet/>
      <dgm:spPr/>
      <dgm:t>
        <a:bodyPr/>
        <a:lstStyle/>
        <a:p>
          <a:endParaRPr lang="en-CA"/>
        </a:p>
      </dgm:t>
    </dgm:pt>
    <dgm:pt modelId="{855BC323-D066-4C2D-B8F1-6729140A5FF1}">
      <dgm:prSet phldrT="[Text]" custT="1"/>
      <dgm:spPr>
        <a:xfrm>
          <a:off x="4582451" y="541225"/>
          <a:ext cx="1982226" cy="1018417"/>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400" dirty="0">
              <a:solidFill>
                <a:schemeClr val="tx1"/>
              </a:solidFill>
              <a:latin typeface="Arial" panose="020B0604020202020204"/>
              <a:ea typeface="+mn-ea"/>
              <a:cs typeface="+mn-cs"/>
            </a:rPr>
            <a:t>Informer les RH de la décision</a:t>
          </a:r>
          <a:endParaRPr lang="en-CA" sz="1400" dirty="0">
            <a:solidFill>
              <a:schemeClr val="tx1"/>
            </a:solidFill>
            <a:latin typeface="Arial" panose="020B0604020202020204"/>
            <a:ea typeface="+mn-ea"/>
            <a:cs typeface="+mn-cs"/>
          </a:endParaRPr>
        </a:p>
      </dgm:t>
    </dgm:pt>
    <dgm:pt modelId="{6581B30E-3E33-4070-B641-04532111FC11}" type="parTrans" cxnId="{5BB48E99-0D4D-48AB-B385-429C20DAE471}">
      <dgm:prSet/>
      <dgm:spPr/>
      <dgm:t>
        <a:bodyPr/>
        <a:lstStyle/>
        <a:p>
          <a:endParaRPr lang="en-CA"/>
        </a:p>
      </dgm:t>
    </dgm:pt>
    <dgm:pt modelId="{D261972E-AB10-4204-8859-52B17600B96C}" type="sibTrans" cxnId="{5BB48E99-0D4D-48AB-B385-429C20DAE471}">
      <dgm:prSet/>
      <dgm:spPr/>
      <dgm:t>
        <a:bodyPr/>
        <a:lstStyle/>
        <a:p>
          <a:endParaRPr lang="en-CA"/>
        </a:p>
      </dgm:t>
    </dgm:pt>
    <dgm:pt modelId="{D2833CAB-07E1-4902-89C3-0386ACB92D04}">
      <dgm:prSet custT="1"/>
      <dgm:spPr>
        <a:xfrm>
          <a:off x="6872596" y="541225"/>
          <a:ext cx="1982226" cy="1018417"/>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400" dirty="0">
              <a:solidFill>
                <a:schemeClr val="tx1"/>
              </a:solidFill>
              <a:latin typeface="Arial" panose="020B0604020202020204"/>
              <a:ea typeface="+mn-ea"/>
              <a:cs typeface="+mn-cs"/>
            </a:rPr>
            <a:t>Obtenir confirmation que l’action est complétée</a:t>
          </a:r>
          <a:endParaRPr lang="en-CA" sz="1400" dirty="0">
            <a:solidFill>
              <a:schemeClr val="tx1"/>
            </a:solidFill>
            <a:latin typeface="Arial" panose="020B0604020202020204"/>
            <a:ea typeface="+mn-ea"/>
            <a:cs typeface="+mn-cs"/>
          </a:endParaRPr>
        </a:p>
      </dgm:t>
    </dgm:pt>
    <dgm:pt modelId="{6BAEF789-6EBE-4BC1-A5BD-F70DA37DE481}" type="parTrans" cxnId="{3D31F6A2-CCD2-4127-9DAA-41758B175C40}">
      <dgm:prSet/>
      <dgm:spPr/>
      <dgm:t>
        <a:bodyPr/>
        <a:lstStyle/>
        <a:p>
          <a:endParaRPr lang="en-CA"/>
        </a:p>
      </dgm:t>
    </dgm:pt>
    <dgm:pt modelId="{5DFDE19C-630D-4BA3-925F-3778122E3EAC}" type="sibTrans" cxnId="{3D31F6A2-CCD2-4127-9DAA-41758B175C40}">
      <dgm:prSet/>
      <dgm:spPr/>
      <dgm:t>
        <a:bodyPr/>
        <a:lstStyle/>
        <a:p>
          <a:endParaRPr lang="en-CA"/>
        </a:p>
      </dgm:t>
    </dgm:pt>
    <dgm:pt modelId="{BD34320B-DD59-4558-8413-C17020FD16F5}" type="pres">
      <dgm:prSet presAssocID="{03827EE4-C346-4411-9A7E-98A260652C16}" presName="CompostProcess" presStyleCnt="0">
        <dgm:presLayoutVars>
          <dgm:dir/>
          <dgm:resizeHandles val="exact"/>
        </dgm:presLayoutVars>
      </dgm:prSet>
      <dgm:spPr/>
    </dgm:pt>
    <dgm:pt modelId="{0F09F55E-8BD6-46DF-AC10-8F277B4A95F2}" type="pres">
      <dgm:prSet presAssocID="{03827EE4-C346-4411-9A7E-98A260652C16}" presName="arrow" presStyleLbl="bgShp" presStyleIdx="0" presStyleCnt="1"/>
      <dgm:spPr>
        <a:xfrm>
          <a:off x="664273" y="0"/>
          <a:ext cx="7528437" cy="2100869"/>
        </a:xfrm>
        <a:prstGeom prst="rightArrow">
          <a:avLst/>
        </a:prstGeom>
        <a:solidFill>
          <a:srgbClr val="CCDA6F">
            <a:tint val="40000"/>
            <a:hueOff val="0"/>
            <a:satOff val="0"/>
            <a:lumOff val="0"/>
            <a:alphaOff val="0"/>
          </a:srgbClr>
        </a:solidFill>
        <a:ln>
          <a:noFill/>
        </a:ln>
        <a:effectLst>
          <a:outerShdw blurRad="40000" dist="20000" dir="5400000" rotWithShape="0">
            <a:srgbClr val="000000">
              <a:alpha val="38000"/>
            </a:srgbClr>
          </a:outerShdw>
        </a:effectLst>
      </dgm:spPr>
    </dgm:pt>
    <dgm:pt modelId="{867162B5-F6E6-4379-90AC-007A30C38B85}" type="pres">
      <dgm:prSet presAssocID="{03827EE4-C346-4411-9A7E-98A260652C16}" presName="linearProcess" presStyleCnt="0"/>
      <dgm:spPr/>
    </dgm:pt>
    <dgm:pt modelId="{8E19A517-46EB-4415-B575-0738C910C7C8}" type="pres">
      <dgm:prSet presAssocID="{15CE468C-0F2E-4EB2-B6DE-0BABD761FEC6}" presName="textNode" presStyleLbl="node1" presStyleIdx="0" presStyleCnt="4" custScaleY="250000" custLinFactNeighborX="-33563" custLinFactNeighborY="-33715">
        <dgm:presLayoutVars>
          <dgm:bulletEnabled val="1"/>
        </dgm:presLayoutVars>
      </dgm:prSet>
      <dgm:spPr/>
    </dgm:pt>
    <dgm:pt modelId="{406D4C75-2959-4C9E-B301-29C820740566}" type="pres">
      <dgm:prSet presAssocID="{F046EE7F-07D9-4ABA-A566-B52F2AC2BA1C}" presName="sibTrans" presStyleCnt="0"/>
      <dgm:spPr/>
    </dgm:pt>
    <dgm:pt modelId="{8C008FEB-921F-4006-91A7-1B3EE30ECEFB}" type="pres">
      <dgm:prSet presAssocID="{9D6C47FC-A7FA-4394-A1E3-794C64A94D54}" presName="textNode" presStyleLbl="node1" presStyleIdx="1" presStyleCnt="4" custScaleY="121190">
        <dgm:presLayoutVars>
          <dgm:bulletEnabled val="1"/>
        </dgm:presLayoutVars>
      </dgm:prSet>
      <dgm:spPr/>
    </dgm:pt>
    <dgm:pt modelId="{104F8E81-031E-4FEE-8615-00BF57ED261C}" type="pres">
      <dgm:prSet presAssocID="{D9A68A7A-2F6F-471C-AD3D-CBA58A5555EE}" presName="sibTrans" presStyleCnt="0"/>
      <dgm:spPr/>
    </dgm:pt>
    <dgm:pt modelId="{53BA6582-2C63-4AF8-83B9-973CC5BE78E4}" type="pres">
      <dgm:prSet presAssocID="{855BC323-D066-4C2D-B8F1-6729140A5FF1}" presName="textNode" presStyleLbl="node1" presStyleIdx="2" presStyleCnt="4" custScaleY="121190" custLinFactNeighborX="-14922" custLinFactNeighborY="658">
        <dgm:presLayoutVars>
          <dgm:bulletEnabled val="1"/>
        </dgm:presLayoutVars>
      </dgm:prSet>
      <dgm:spPr/>
    </dgm:pt>
    <dgm:pt modelId="{E57786AB-B946-424D-A1AB-948693EE0193}" type="pres">
      <dgm:prSet presAssocID="{D261972E-AB10-4204-8859-52B17600B96C}" presName="sibTrans" presStyleCnt="0"/>
      <dgm:spPr/>
    </dgm:pt>
    <dgm:pt modelId="{9C0FBE54-300C-46C3-B71F-2CF095CF941A}" type="pres">
      <dgm:prSet presAssocID="{D2833CAB-07E1-4902-89C3-0386ACB92D04}" presName="textNode" presStyleLbl="node1" presStyleIdx="3" presStyleCnt="4" custScaleY="121190">
        <dgm:presLayoutVars>
          <dgm:bulletEnabled val="1"/>
        </dgm:presLayoutVars>
      </dgm:prSet>
      <dgm:spPr/>
    </dgm:pt>
  </dgm:ptLst>
  <dgm:cxnLst>
    <dgm:cxn modelId="{6FCD871D-481D-4DCC-A65C-7A7E4AFE1E14}" srcId="{03827EE4-C346-4411-9A7E-98A260652C16}" destId="{9D6C47FC-A7FA-4394-A1E3-794C64A94D54}" srcOrd="1" destOrd="0" parTransId="{93726469-0E84-4538-9D43-F9D608EF0963}" sibTransId="{D9A68A7A-2F6F-471C-AD3D-CBA58A5555EE}"/>
    <dgm:cxn modelId="{3182A637-2E4C-4A71-8279-EC6C4E8EC2D1}" type="presOf" srcId="{03827EE4-C346-4411-9A7E-98A260652C16}" destId="{BD34320B-DD59-4558-8413-C17020FD16F5}" srcOrd="0" destOrd="0" presId="urn:microsoft.com/office/officeart/2005/8/layout/hProcess9"/>
    <dgm:cxn modelId="{AE0D0F6E-7438-4373-9F66-DA43C36C90A1}" type="presOf" srcId="{855BC323-D066-4C2D-B8F1-6729140A5FF1}" destId="{53BA6582-2C63-4AF8-83B9-973CC5BE78E4}" srcOrd="0" destOrd="0" presId="urn:microsoft.com/office/officeart/2005/8/layout/hProcess9"/>
    <dgm:cxn modelId="{EE7C7074-357F-47ED-98A1-0C46B9B4246C}" type="presOf" srcId="{D2833CAB-07E1-4902-89C3-0386ACB92D04}" destId="{9C0FBE54-300C-46C3-B71F-2CF095CF941A}" srcOrd="0" destOrd="0" presId="urn:microsoft.com/office/officeart/2005/8/layout/hProcess9"/>
    <dgm:cxn modelId="{5BB48E99-0D4D-48AB-B385-429C20DAE471}" srcId="{03827EE4-C346-4411-9A7E-98A260652C16}" destId="{855BC323-D066-4C2D-B8F1-6729140A5FF1}" srcOrd="2" destOrd="0" parTransId="{6581B30E-3E33-4070-B641-04532111FC11}" sibTransId="{D261972E-AB10-4204-8859-52B17600B96C}"/>
    <dgm:cxn modelId="{3D31F6A2-CCD2-4127-9DAA-41758B175C40}" srcId="{03827EE4-C346-4411-9A7E-98A260652C16}" destId="{D2833CAB-07E1-4902-89C3-0386ACB92D04}" srcOrd="3" destOrd="0" parTransId="{6BAEF789-6EBE-4BC1-A5BD-F70DA37DE481}" sibTransId="{5DFDE19C-630D-4BA3-925F-3778122E3EAC}"/>
    <dgm:cxn modelId="{D9EA45C0-8589-4247-8D91-6437677A23EF}" srcId="{03827EE4-C346-4411-9A7E-98A260652C16}" destId="{15CE468C-0F2E-4EB2-B6DE-0BABD761FEC6}" srcOrd="0" destOrd="0" parTransId="{C6477E45-A2EC-48E3-9D85-C719AEDC362F}" sibTransId="{F046EE7F-07D9-4ABA-A566-B52F2AC2BA1C}"/>
    <dgm:cxn modelId="{078DEEC9-BA3C-4549-AFB8-C5667ADDEAD5}" type="presOf" srcId="{15CE468C-0F2E-4EB2-B6DE-0BABD761FEC6}" destId="{8E19A517-46EB-4415-B575-0738C910C7C8}" srcOrd="0" destOrd="0" presId="urn:microsoft.com/office/officeart/2005/8/layout/hProcess9"/>
    <dgm:cxn modelId="{21EDE8EC-40F7-481C-9118-CB02F05979C9}" type="presOf" srcId="{9D6C47FC-A7FA-4394-A1E3-794C64A94D54}" destId="{8C008FEB-921F-4006-91A7-1B3EE30ECEFB}" srcOrd="0" destOrd="0" presId="urn:microsoft.com/office/officeart/2005/8/layout/hProcess9"/>
    <dgm:cxn modelId="{8FFDA3B3-712D-496E-84E2-8898AD873C85}" type="presParOf" srcId="{BD34320B-DD59-4558-8413-C17020FD16F5}" destId="{0F09F55E-8BD6-46DF-AC10-8F277B4A95F2}" srcOrd="0" destOrd="0" presId="urn:microsoft.com/office/officeart/2005/8/layout/hProcess9"/>
    <dgm:cxn modelId="{3971EDF2-736D-4488-950D-F2D3129E0229}" type="presParOf" srcId="{BD34320B-DD59-4558-8413-C17020FD16F5}" destId="{867162B5-F6E6-4379-90AC-007A30C38B85}" srcOrd="1" destOrd="0" presId="urn:microsoft.com/office/officeart/2005/8/layout/hProcess9"/>
    <dgm:cxn modelId="{0FC2B308-04A3-48F5-893F-4949D5761DD0}" type="presParOf" srcId="{867162B5-F6E6-4379-90AC-007A30C38B85}" destId="{8E19A517-46EB-4415-B575-0738C910C7C8}" srcOrd="0" destOrd="0" presId="urn:microsoft.com/office/officeart/2005/8/layout/hProcess9"/>
    <dgm:cxn modelId="{E39CF548-FF84-417F-A4F6-7A1B3DA7C437}" type="presParOf" srcId="{867162B5-F6E6-4379-90AC-007A30C38B85}" destId="{406D4C75-2959-4C9E-B301-29C820740566}" srcOrd="1" destOrd="0" presId="urn:microsoft.com/office/officeart/2005/8/layout/hProcess9"/>
    <dgm:cxn modelId="{AB8FFCC9-B50A-4C9C-BAE3-937A0A9764F4}" type="presParOf" srcId="{867162B5-F6E6-4379-90AC-007A30C38B85}" destId="{8C008FEB-921F-4006-91A7-1B3EE30ECEFB}" srcOrd="2" destOrd="0" presId="urn:microsoft.com/office/officeart/2005/8/layout/hProcess9"/>
    <dgm:cxn modelId="{589A4732-C6D5-4273-B2CE-1CDA58F6CD75}" type="presParOf" srcId="{867162B5-F6E6-4379-90AC-007A30C38B85}" destId="{104F8E81-031E-4FEE-8615-00BF57ED261C}" srcOrd="3" destOrd="0" presId="urn:microsoft.com/office/officeart/2005/8/layout/hProcess9"/>
    <dgm:cxn modelId="{1B3E6DC1-39AD-4B27-B2B4-BC32F0BF454A}" type="presParOf" srcId="{867162B5-F6E6-4379-90AC-007A30C38B85}" destId="{53BA6582-2C63-4AF8-83B9-973CC5BE78E4}" srcOrd="4" destOrd="0" presId="urn:microsoft.com/office/officeart/2005/8/layout/hProcess9"/>
    <dgm:cxn modelId="{0754E32B-D33F-4979-B101-14DF648BA149}" type="presParOf" srcId="{867162B5-F6E6-4379-90AC-007A30C38B85}" destId="{E57786AB-B946-424D-A1AB-948693EE0193}" srcOrd="5" destOrd="0" presId="urn:microsoft.com/office/officeart/2005/8/layout/hProcess9"/>
    <dgm:cxn modelId="{C1D6B1F0-E1F1-4231-92C2-B9DC455D7092}" type="presParOf" srcId="{867162B5-F6E6-4379-90AC-007A30C38B85}" destId="{9C0FBE54-300C-46C3-B71F-2CF095CF941A}" srcOrd="6" destOrd="0" presId="urn:microsoft.com/office/officeart/2005/8/layout/hProcess9"/>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04453F-6408-4D85-838B-0DA9D0F0CCFE}" type="doc">
      <dgm:prSet loTypeId="urn:microsoft.com/office/officeart/2005/8/layout/hProcess9" loCatId="process" qsTypeId="urn:microsoft.com/office/officeart/2005/8/quickstyle/simple3" qsCatId="simple" csTypeId="urn:microsoft.com/office/officeart/2005/8/colors/accent1_2" csCatId="accent1" phldr="1"/>
      <dgm:spPr/>
    </dgm:pt>
    <dgm:pt modelId="{B889AAEE-F813-4F1D-9551-B65E729D71A1}">
      <dgm:prSet phldrT="[Text]" custT="1"/>
      <dgm:spPr>
        <a:xfrm>
          <a:off x="2154550" y="326082"/>
          <a:ext cx="2012231" cy="1076027"/>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400" dirty="0">
              <a:solidFill>
                <a:schemeClr val="tx1"/>
              </a:solidFill>
              <a:latin typeface="Arial" panose="020B0604020202020204"/>
              <a:ea typeface="+mn-ea"/>
              <a:cs typeface="+mn-cs"/>
            </a:rPr>
            <a:t>Obtenir recommandation des langues officielles*</a:t>
          </a:r>
          <a:endParaRPr lang="en-CA" sz="1400" dirty="0">
            <a:solidFill>
              <a:schemeClr val="tx1"/>
            </a:solidFill>
            <a:latin typeface="Arial" panose="020B0604020202020204"/>
            <a:ea typeface="+mn-ea"/>
            <a:cs typeface="+mn-cs"/>
          </a:endParaRPr>
        </a:p>
      </dgm:t>
    </dgm:pt>
    <dgm:pt modelId="{12616BFA-44D8-4E9A-9C95-ADB05E9AE422}" type="parTrans" cxnId="{9C1B78F6-9D43-4F75-B629-148CE1F6331F}">
      <dgm:prSet/>
      <dgm:spPr/>
      <dgm:t>
        <a:bodyPr/>
        <a:lstStyle/>
        <a:p>
          <a:endParaRPr lang="en-CA"/>
        </a:p>
      </dgm:t>
    </dgm:pt>
    <dgm:pt modelId="{E2317504-19B1-4D92-9AE4-35F3CAB9755B}" type="sibTrans" cxnId="{9C1B78F6-9D43-4F75-B629-148CE1F6331F}">
      <dgm:prSet/>
      <dgm:spPr/>
      <dgm:t>
        <a:bodyPr/>
        <a:lstStyle/>
        <a:p>
          <a:endParaRPr lang="en-CA"/>
        </a:p>
      </dgm:t>
    </dgm:pt>
    <dgm:pt modelId="{9619F9A3-EB48-4A43-BB50-D7ECDF41788F}">
      <dgm:prSet phldrT="[Text]" custT="1"/>
      <dgm:spPr>
        <a:xfrm>
          <a:off x="4427122" y="326082"/>
          <a:ext cx="2012231" cy="1076027"/>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400" dirty="0">
              <a:solidFill>
                <a:schemeClr val="tx1"/>
              </a:solidFill>
              <a:latin typeface="Arial" panose="020B0604020202020204"/>
              <a:ea typeface="+mn-ea"/>
              <a:cs typeface="+mn-cs"/>
            </a:rPr>
            <a:t>Obtenir l’approbation requise selon l’Instrument de délégation</a:t>
          </a:r>
          <a:endParaRPr lang="en-CA" sz="1400" dirty="0">
            <a:solidFill>
              <a:schemeClr val="tx1"/>
            </a:solidFill>
            <a:latin typeface="Arial" panose="020B0604020202020204"/>
            <a:ea typeface="+mn-ea"/>
            <a:cs typeface="+mn-cs"/>
          </a:endParaRPr>
        </a:p>
      </dgm:t>
    </dgm:pt>
    <dgm:pt modelId="{006FB437-D9B8-4029-A718-7C228F37AB69}" type="parTrans" cxnId="{89144FE1-F939-46FB-B3F9-9556ECF56008}">
      <dgm:prSet/>
      <dgm:spPr/>
      <dgm:t>
        <a:bodyPr/>
        <a:lstStyle/>
        <a:p>
          <a:endParaRPr lang="en-CA"/>
        </a:p>
      </dgm:t>
    </dgm:pt>
    <dgm:pt modelId="{1D4CE667-3D10-4855-8B38-6A57B40FBB14}" type="sibTrans" cxnId="{89144FE1-F939-46FB-B3F9-9556ECF56008}">
      <dgm:prSet/>
      <dgm:spPr/>
      <dgm:t>
        <a:bodyPr/>
        <a:lstStyle/>
        <a:p>
          <a:endParaRPr lang="en-CA"/>
        </a:p>
      </dgm:t>
    </dgm:pt>
    <dgm:pt modelId="{97CC37ED-ED43-472B-BDC6-060F0D6A9E99}">
      <dgm:prSet custT="1"/>
      <dgm:spPr>
        <a:xfrm>
          <a:off x="6699693" y="398089"/>
          <a:ext cx="2012231" cy="932013"/>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400" dirty="0">
              <a:solidFill>
                <a:schemeClr val="tx1"/>
              </a:solidFill>
              <a:latin typeface="Arial" panose="020B0604020202020204"/>
              <a:ea typeface="+mn-ea"/>
              <a:cs typeface="+mn-cs"/>
            </a:rPr>
            <a:t>Obtenir confirmation que l’action est complétée</a:t>
          </a:r>
          <a:endParaRPr lang="en-CA" sz="1400" dirty="0">
            <a:solidFill>
              <a:schemeClr val="tx1"/>
            </a:solidFill>
            <a:latin typeface="Arial" panose="020B0604020202020204"/>
            <a:ea typeface="+mn-ea"/>
            <a:cs typeface="+mn-cs"/>
          </a:endParaRPr>
        </a:p>
      </dgm:t>
    </dgm:pt>
    <dgm:pt modelId="{16D81819-253B-4126-B5CE-4F1001C06CB6}" type="parTrans" cxnId="{5E46548F-1190-4E87-BA71-DFA9B5051B0A}">
      <dgm:prSet/>
      <dgm:spPr/>
      <dgm:t>
        <a:bodyPr/>
        <a:lstStyle/>
        <a:p>
          <a:endParaRPr lang="en-CA"/>
        </a:p>
      </dgm:t>
    </dgm:pt>
    <dgm:pt modelId="{9DF99755-D58F-4D36-903F-8877851A8BE3}" type="sibTrans" cxnId="{5E46548F-1190-4E87-BA71-DFA9B5051B0A}">
      <dgm:prSet/>
      <dgm:spPr/>
      <dgm:t>
        <a:bodyPr/>
        <a:lstStyle/>
        <a:p>
          <a:endParaRPr lang="en-CA"/>
        </a:p>
      </dgm:t>
    </dgm:pt>
    <dgm:pt modelId="{5ED32DC9-449A-47EB-A572-F58EFB6B3708}">
      <dgm:prSet phldrT="[Text]" custT="1"/>
      <dgm:spPr>
        <a:xfrm>
          <a:off x="1043" y="45479"/>
          <a:ext cx="1893167" cy="1637233"/>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800" dirty="0">
              <a:solidFill>
                <a:schemeClr val="tx1"/>
              </a:solidFill>
              <a:latin typeface="Arial" panose="020B0604020202020204"/>
              <a:ea typeface="+mn-ea"/>
              <a:cs typeface="+mn-cs"/>
            </a:rPr>
            <a:t>Soumettre demande à la classification</a:t>
          </a:r>
        </a:p>
        <a:p>
          <a:pPr>
            <a:buNone/>
          </a:pPr>
          <a:r>
            <a:rPr lang="en-CA" sz="1800" b="1" dirty="0">
              <a:solidFill>
                <a:schemeClr val="tx1"/>
              </a:solidFill>
              <a:latin typeface="Arial" panose="020B0604020202020204"/>
              <a:ea typeface="+mn-ea"/>
              <a:cs typeface="+mn-cs"/>
            </a:rPr>
            <a:t>Formulaire 516</a:t>
          </a:r>
        </a:p>
      </dgm:t>
    </dgm:pt>
    <dgm:pt modelId="{98251FA1-A2BD-4F25-B242-2F2B1CFD7F25}" type="sibTrans" cxnId="{DE26F5B9-FA65-42D4-9CCE-1FC323255E7A}">
      <dgm:prSet/>
      <dgm:spPr/>
      <dgm:t>
        <a:bodyPr/>
        <a:lstStyle/>
        <a:p>
          <a:endParaRPr lang="en-CA"/>
        </a:p>
      </dgm:t>
    </dgm:pt>
    <dgm:pt modelId="{29A07D08-6CE8-4DEF-BA05-04B63C6417AC}" type="parTrans" cxnId="{DE26F5B9-FA65-42D4-9CCE-1FC323255E7A}">
      <dgm:prSet/>
      <dgm:spPr/>
      <dgm:t>
        <a:bodyPr/>
        <a:lstStyle/>
        <a:p>
          <a:endParaRPr lang="en-CA"/>
        </a:p>
      </dgm:t>
    </dgm:pt>
    <dgm:pt modelId="{802300AA-91DA-461D-BD3F-264713A33D40}" type="pres">
      <dgm:prSet presAssocID="{C404453F-6408-4D85-838B-0DA9D0F0CCFE}" presName="CompostProcess" presStyleCnt="0">
        <dgm:presLayoutVars>
          <dgm:dir/>
          <dgm:resizeHandles val="exact"/>
        </dgm:presLayoutVars>
      </dgm:prSet>
      <dgm:spPr/>
    </dgm:pt>
    <dgm:pt modelId="{16440233-9269-4D0E-8551-8E87D30DD3D0}" type="pres">
      <dgm:prSet presAssocID="{C404453F-6408-4D85-838B-0DA9D0F0CCFE}" presName="arrow" presStyleLbl="bgShp" presStyleIdx="0" presStyleCnt="1"/>
      <dgm:spPr>
        <a:xfrm>
          <a:off x="653472" y="0"/>
          <a:ext cx="7406022" cy="1728192"/>
        </a:xfrm>
        <a:prstGeom prst="rightArrow">
          <a:avLst/>
        </a:prstGeom>
        <a:solidFill>
          <a:srgbClr val="CCDA6F">
            <a:tint val="40000"/>
            <a:hueOff val="0"/>
            <a:satOff val="0"/>
            <a:lumOff val="0"/>
            <a:alphaOff val="0"/>
          </a:srgbClr>
        </a:solidFill>
        <a:ln>
          <a:noFill/>
        </a:ln>
        <a:effectLst>
          <a:outerShdw blurRad="40000" dist="20000" dir="5400000" rotWithShape="0">
            <a:srgbClr val="000000">
              <a:alpha val="38000"/>
            </a:srgbClr>
          </a:outerShdw>
        </a:effectLst>
      </dgm:spPr>
    </dgm:pt>
    <dgm:pt modelId="{57B01D02-B363-43E7-B06A-4428876D9DF1}" type="pres">
      <dgm:prSet presAssocID="{C404453F-6408-4D85-838B-0DA9D0F0CCFE}" presName="linearProcess" presStyleCnt="0"/>
      <dgm:spPr/>
    </dgm:pt>
    <dgm:pt modelId="{3A72382D-8A5A-4763-972D-934572FB3A84}" type="pres">
      <dgm:prSet presAssocID="{5ED32DC9-449A-47EB-A572-F58EFB6B3708}" presName="textNode" presStyleLbl="node1" presStyleIdx="0" presStyleCnt="4" custScaleX="94083" custScaleY="236842" custLinFactNeighborX="-499" custLinFactNeighborY="10338">
        <dgm:presLayoutVars>
          <dgm:bulletEnabled val="1"/>
        </dgm:presLayoutVars>
      </dgm:prSet>
      <dgm:spPr/>
    </dgm:pt>
    <dgm:pt modelId="{E96EB351-A385-4B73-8E2F-F489F6D2FED8}" type="pres">
      <dgm:prSet presAssocID="{98251FA1-A2BD-4F25-B242-2F2B1CFD7F25}" presName="sibTrans" presStyleCnt="0"/>
      <dgm:spPr/>
    </dgm:pt>
    <dgm:pt modelId="{C6745D7F-8A63-45A1-AB79-14EE3DEF844B}" type="pres">
      <dgm:prSet presAssocID="{B889AAEE-F813-4F1D-9551-B65E729D71A1}" presName="textNode" presStyleLbl="node1" presStyleIdx="1" presStyleCnt="4" custScaleY="156842">
        <dgm:presLayoutVars>
          <dgm:bulletEnabled val="1"/>
        </dgm:presLayoutVars>
      </dgm:prSet>
      <dgm:spPr/>
    </dgm:pt>
    <dgm:pt modelId="{88B51961-97C7-4B08-B04E-FA004F84BECB}" type="pres">
      <dgm:prSet presAssocID="{E2317504-19B1-4D92-9AE4-35F3CAB9755B}" presName="sibTrans" presStyleCnt="0"/>
      <dgm:spPr/>
    </dgm:pt>
    <dgm:pt modelId="{E509EC93-8B1C-49D8-95E3-34535B601AE3}" type="pres">
      <dgm:prSet presAssocID="{9619F9A3-EB48-4A43-BB50-D7ECDF41788F}" presName="textNode" presStyleLbl="node1" presStyleIdx="2" presStyleCnt="4" custScaleY="155658">
        <dgm:presLayoutVars>
          <dgm:bulletEnabled val="1"/>
        </dgm:presLayoutVars>
      </dgm:prSet>
      <dgm:spPr/>
    </dgm:pt>
    <dgm:pt modelId="{1271DD0F-CCAF-4F9B-B110-A1930FD0DEAD}" type="pres">
      <dgm:prSet presAssocID="{1D4CE667-3D10-4855-8B38-6A57B40FBB14}" presName="sibTrans" presStyleCnt="0"/>
      <dgm:spPr/>
    </dgm:pt>
    <dgm:pt modelId="{2E03044E-AD0E-43E0-A7B2-65FF538CA4C0}" type="pres">
      <dgm:prSet presAssocID="{97CC37ED-ED43-472B-BDC6-060F0D6A9E99}" presName="textNode" presStyleLbl="node1" presStyleIdx="3" presStyleCnt="4" custScaleY="134825">
        <dgm:presLayoutVars>
          <dgm:bulletEnabled val="1"/>
        </dgm:presLayoutVars>
      </dgm:prSet>
      <dgm:spPr/>
    </dgm:pt>
  </dgm:ptLst>
  <dgm:cxnLst>
    <dgm:cxn modelId="{84BD8C38-D728-4D6C-B8EE-59BE4ADCB185}" type="presOf" srcId="{97CC37ED-ED43-472B-BDC6-060F0D6A9E99}" destId="{2E03044E-AD0E-43E0-A7B2-65FF538CA4C0}" srcOrd="0" destOrd="0" presId="urn:microsoft.com/office/officeart/2005/8/layout/hProcess9"/>
    <dgm:cxn modelId="{64DA4D4D-4786-4E07-9EC9-147F13BFBB9B}" type="presOf" srcId="{9619F9A3-EB48-4A43-BB50-D7ECDF41788F}" destId="{E509EC93-8B1C-49D8-95E3-34535B601AE3}" srcOrd="0" destOrd="0" presId="urn:microsoft.com/office/officeart/2005/8/layout/hProcess9"/>
    <dgm:cxn modelId="{29428D73-619E-4C66-9FC0-6C073E9F1987}" type="presOf" srcId="{5ED32DC9-449A-47EB-A572-F58EFB6B3708}" destId="{3A72382D-8A5A-4763-972D-934572FB3A84}" srcOrd="0" destOrd="0" presId="urn:microsoft.com/office/officeart/2005/8/layout/hProcess9"/>
    <dgm:cxn modelId="{5E46548F-1190-4E87-BA71-DFA9B5051B0A}" srcId="{C404453F-6408-4D85-838B-0DA9D0F0CCFE}" destId="{97CC37ED-ED43-472B-BDC6-060F0D6A9E99}" srcOrd="3" destOrd="0" parTransId="{16D81819-253B-4126-B5CE-4F1001C06CB6}" sibTransId="{9DF99755-D58F-4D36-903F-8877851A8BE3}"/>
    <dgm:cxn modelId="{A3C7C78F-7797-45AB-880E-91E3D72E9DD3}" type="presOf" srcId="{B889AAEE-F813-4F1D-9551-B65E729D71A1}" destId="{C6745D7F-8A63-45A1-AB79-14EE3DEF844B}" srcOrd="0" destOrd="0" presId="urn:microsoft.com/office/officeart/2005/8/layout/hProcess9"/>
    <dgm:cxn modelId="{DE26F5B9-FA65-42D4-9CCE-1FC323255E7A}" srcId="{C404453F-6408-4D85-838B-0DA9D0F0CCFE}" destId="{5ED32DC9-449A-47EB-A572-F58EFB6B3708}" srcOrd="0" destOrd="0" parTransId="{29A07D08-6CE8-4DEF-BA05-04B63C6417AC}" sibTransId="{98251FA1-A2BD-4F25-B242-2F2B1CFD7F25}"/>
    <dgm:cxn modelId="{3FA07BDD-D37D-41DD-8024-FC3B343F8F29}" type="presOf" srcId="{C404453F-6408-4D85-838B-0DA9D0F0CCFE}" destId="{802300AA-91DA-461D-BD3F-264713A33D40}" srcOrd="0" destOrd="0" presId="urn:microsoft.com/office/officeart/2005/8/layout/hProcess9"/>
    <dgm:cxn modelId="{89144FE1-F939-46FB-B3F9-9556ECF56008}" srcId="{C404453F-6408-4D85-838B-0DA9D0F0CCFE}" destId="{9619F9A3-EB48-4A43-BB50-D7ECDF41788F}" srcOrd="2" destOrd="0" parTransId="{006FB437-D9B8-4029-A718-7C228F37AB69}" sibTransId="{1D4CE667-3D10-4855-8B38-6A57B40FBB14}"/>
    <dgm:cxn modelId="{9C1B78F6-9D43-4F75-B629-148CE1F6331F}" srcId="{C404453F-6408-4D85-838B-0DA9D0F0CCFE}" destId="{B889AAEE-F813-4F1D-9551-B65E729D71A1}" srcOrd="1" destOrd="0" parTransId="{12616BFA-44D8-4E9A-9C95-ADB05E9AE422}" sibTransId="{E2317504-19B1-4D92-9AE4-35F3CAB9755B}"/>
    <dgm:cxn modelId="{6B9F1BA6-3C9C-4AE7-8E0F-7059743E1E69}" type="presParOf" srcId="{802300AA-91DA-461D-BD3F-264713A33D40}" destId="{16440233-9269-4D0E-8551-8E87D30DD3D0}" srcOrd="0" destOrd="0" presId="urn:microsoft.com/office/officeart/2005/8/layout/hProcess9"/>
    <dgm:cxn modelId="{985318E4-3CB2-4AA2-8B70-FF205565F447}" type="presParOf" srcId="{802300AA-91DA-461D-BD3F-264713A33D40}" destId="{57B01D02-B363-43E7-B06A-4428876D9DF1}" srcOrd="1" destOrd="0" presId="urn:microsoft.com/office/officeart/2005/8/layout/hProcess9"/>
    <dgm:cxn modelId="{D284039E-6EC1-4248-A741-CE48A9E08BE4}" type="presParOf" srcId="{57B01D02-B363-43E7-B06A-4428876D9DF1}" destId="{3A72382D-8A5A-4763-972D-934572FB3A84}" srcOrd="0" destOrd="0" presId="urn:microsoft.com/office/officeart/2005/8/layout/hProcess9"/>
    <dgm:cxn modelId="{278215DA-F63B-4E3A-BDCD-F77F9EF7C165}" type="presParOf" srcId="{57B01D02-B363-43E7-B06A-4428876D9DF1}" destId="{E96EB351-A385-4B73-8E2F-F489F6D2FED8}" srcOrd="1" destOrd="0" presId="urn:microsoft.com/office/officeart/2005/8/layout/hProcess9"/>
    <dgm:cxn modelId="{416BD525-C689-4C13-9D37-DA8AAD5F703F}" type="presParOf" srcId="{57B01D02-B363-43E7-B06A-4428876D9DF1}" destId="{C6745D7F-8A63-45A1-AB79-14EE3DEF844B}" srcOrd="2" destOrd="0" presId="urn:microsoft.com/office/officeart/2005/8/layout/hProcess9"/>
    <dgm:cxn modelId="{099A9B28-E54F-4CCD-905A-F7A7C277613C}" type="presParOf" srcId="{57B01D02-B363-43E7-B06A-4428876D9DF1}" destId="{88B51961-97C7-4B08-B04E-FA004F84BECB}" srcOrd="3" destOrd="0" presId="urn:microsoft.com/office/officeart/2005/8/layout/hProcess9"/>
    <dgm:cxn modelId="{BD56235A-6909-42C6-BA82-71722ACBB30F}" type="presParOf" srcId="{57B01D02-B363-43E7-B06A-4428876D9DF1}" destId="{E509EC93-8B1C-49D8-95E3-34535B601AE3}" srcOrd="4" destOrd="0" presId="urn:microsoft.com/office/officeart/2005/8/layout/hProcess9"/>
    <dgm:cxn modelId="{E964D475-C956-4143-B3E1-3C40F4322524}" type="presParOf" srcId="{57B01D02-B363-43E7-B06A-4428876D9DF1}" destId="{1271DD0F-CCAF-4F9B-B110-A1930FD0DEAD}" srcOrd="5" destOrd="0" presId="urn:microsoft.com/office/officeart/2005/8/layout/hProcess9"/>
    <dgm:cxn modelId="{0A7BBCF8-C178-46B2-B430-C444B7D5B46F}" type="presParOf" srcId="{57B01D02-B363-43E7-B06A-4428876D9DF1}" destId="{2E03044E-AD0E-43E0-A7B2-65FF538CA4C0}" srcOrd="6" destOrd="0" presId="urn:microsoft.com/office/officeart/2005/8/layout/hProcess9"/>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827EE4-C346-4411-9A7E-98A260652C16}" type="doc">
      <dgm:prSet loTypeId="urn:microsoft.com/office/officeart/2005/8/layout/hProcess9" loCatId="process" qsTypeId="urn:microsoft.com/office/officeart/2005/8/quickstyle/simple3" qsCatId="simple" csTypeId="urn:microsoft.com/office/officeart/2005/8/colors/accent1_2" csCatId="accent1" phldr="1"/>
      <dgm:spPr/>
    </dgm:pt>
    <dgm:pt modelId="{15CE468C-0F2E-4EB2-B6DE-0BABD761FEC6}">
      <dgm:prSet phldrT="[Text]" custT="1"/>
      <dgm:spPr>
        <a:xfrm>
          <a:off x="2162" y="0"/>
          <a:ext cx="1982226" cy="2100869"/>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en-CA" sz="1800" dirty="0">
              <a:solidFill>
                <a:srgbClr val="3E4248"/>
              </a:solidFill>
              <a:latin typeface="Arial" panose="020B0604020202020204"/>
              <a:ea typeface="+mn-ea"/>
              <a:cs typeface="+mn-cs"/>
            </a:rPr>
            <a:t>Submit request to HR</a:t>
          </a:r>
        </a:p>
        <a:p>
          <a:pPr>
            <a:buNone/>
          </a:pPr>
          <a:r>
            <a:rPr lang="en-CA" sz="1800" b="1" dirty="0">
              <a:solidFill>
                <a:srgbClr val="3E4248"/>
              </a:solidFill>
              <a:latin typeface="Arial" panose="020B0604020202020204"/>
              <a:ea typeface="+mn-ea"/>
              <a:cs typeface="+mn-cs"/>
            </a:rPr>
            <a:t>Form 516</a:t>
          </a:r>
        </a:p>
      </dgm:t>
      <dgm:extLst>
        <a:ext uri="{E40237B7-FDA0-4F09-8148-C483321AD2D9}">
          <dgm14:cNvPr xmlns:dgm14="http://schemas.microsoft.com/office/drawing/2010/diagram" id="0" name="" descr="a graphic illustrating the steps for the creation of positions. First step: Submit request to HR, Form 516; second step: Obtain recommendation from official languages; third step: Inform HR of the decision; last step:&#10;Obtain confirmation from HR that the action has been completed"/>
        </a:ext>
      </dgm:extLst>
    </dgm:pt>
    <dgm:pt modelId="{C6477E45-A2EC-48E3-9D85-C719AEDC362F}" type="parTrans" cxnId="{D9EA45C0-8589-4247-8D91-6437677A23EF}">
      <dgm:prSet/>
      <dgm:spPr/>
      <dgm:t>
        <a:bodyPr/>
        <a:lstStyle/>
        <a:p>
          <a:endParaRPr lang="en-CA"/>
        </a:p>
      </dgm:t>
    </dgm:pt>
    <dgm:pt modelId="{F046EE7F-07D9-4ABA-A566-B52F2AC2BA1C}" type="sibTrans" cxnId="{D9EA45C0-8589-4247-8D91-6437677A23EF}">
      <dgm:prSet/>
      <dgm:spPr/>
      <dgm:t>
        <a:bodyPr/>
        <a:lstStyle/>
        <a:p>
          <a:endParaRPr lang="en-CA"/>
        </a:p>
      </dgm:t>
    </dgm:pt>
    <dgm:pt modelId="{9D6C47FC-A7FA-4394-A1E3-794C64A94D54}">
      <dgm:prSet phldrT="[Text]" custT="1"/>
      <dgm:spPr>
        <a:xfrm>
          <a:off x="2292307" y="630260"/>
          <a:ext cx="1982226" cy="840347"/>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en-CA" sz="1400" dirty="0">
              <a:solidFill>
                <a:srgbClr val="3E4248"/>
              </a:solidFill>
              <a:latin typeface="Arial" panose="020B0604020202020204"/>
              <a:ea typeface="+mn-ea"/>
              <a:cs typeface="+mn-cs"/>
            </a:rPr>
            <a:t>Obtain recommendation from official languages</a:t>
          </a:r>
        </a:p>
      </dgm:t>
      <dgm:extLst>
        <a:ext uri="{E40237B7-FDA0-4F09-8148-C483321AD2D9}">
          <dgm14:cNvPr xmlns:dgm14="http://schemas.microsoft.com/office/drawing/2010/diagram" id="0" name="" descr="a graphic illustrating the steps for the creation of positions. First step: Submit request to HR, Form 516; second step: Obtain recommendation from official languages; third step: Inform HR of the decision; last step:&#10;Obtain confirmation from HR that the action has been completed"/>
        </a:ext>
      </dgm:extLst>
    </dgm:pt>
    <dgm:pt modelId="{93726469-0E84-4538-9D43-F9D608EF0963}" type="parTrans" cxnId="{6FCD871D-481D-4DCC-A65C-7A7E4AFE1E14}">
      <dgm:prSet/>
      <dgm:spPr/>
      <dgm:t>
        <a:bodyPr/>
        <a:lstStyle/>
        <a:p>
          <a:endParaRPr lang="en-CA"/>
        </a:p>
      </dgm:t>
    </dgm:pt>
    <dgm:pt modelId="{D9A68A7A-2F6F-471C-AD3D-CBA58A5555EE}" type="sibTrans" cxnId="{6FCD871D-481D-4DCC-A65C-7A7E4AFE1E14}">
      <dgm:prSet/>
      <dgm:spPr/>
      <dgm:t>
        <a:bodyPr/>
        <a:lstStyle/>
        <a:p>
          <a:endParaRPr lang="en-CA"/>
        </a:p>
      </dgm:t>
    </dgm:pt>
    <dgm:pt modelId="{855BC323-D066-4C2D-B8F1-6729140A5FF1}">
      <dgm:prSet phldrT="[Text]" custT="1"/>
      <dgm:spPr>
        <a:xfrm>
          <a:off x="4582451" y="630260"/>
          <a:ext cx="1982226" cy="840347"/>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en-CA" sz="1400" dirty="0">
              <a:solidFill>
                <a:srgbClr val="3E4248"/>
              </a:solidFill>
              <a:latin typeface="Arial" panose="020B0604020202020204"/>
              <a:ea typeface="+mn-ea"/>
              <a:cs typeface="+mn-cs"/>
            </a:rPr>
            <a:t>Inform HR of the decision</a:t>
          </a:r>
        </a:p>
      </dgm:t>
      <dgm:extLst>
        <a:ext uri="{E40237B7-FDA0-4F09-8148-C483321AD2D9}">
          <dgm14:cNvPr xmlns:dgm14="http://schemas.microsoft.com/office/drawing/2010/diagram" id="0" name="" descr="a graphic illustrating the steps for the creation of positions. First step: Submit request to HR, Form 516; second step: Obtain recommendation from official languages; third step: Inform HR of the decision; last step:&#10;Obtain confirmation from HR that the action has been completed"/>
        </a:ext>
      </dgm:extLst>
    </dgm:pt>
    <dgm:pt modelId="{6581B30E-3E33-4070-B641-04532111FC11}" type="parTrans" cxnId="{5BB48E99-0D4D-48AB-B385-429C20DAE471}">
      <dgm:prSet/>
      <dgm:spPr/>
      <dgm:t>
        <a:bodyPr/>
        <a:lstStyle/>
        <a:p>
          <a:endParaRPr lang="en-CA"/>
        </a:p>
      </dgm:t>
    </dgm:pt>
    <dgm:pt modelId="{D261972E-AB10-4204-8859-52B17600B96C}" type="sibTrans" cxnId="{5BB48E99-0D4D-48AB-B385-429C20DAE471}">
      <dgm:prSet/>
      <dgm:spPr/>
      <dgm:t>
        <a:bodyPr/>
        <a:lstStyle/>
        <a:p>
          <a:endParaRPr lang="en-CA"/>
        </a:p>
      </dgm:t>
    </dgm:pt>
    <dgm:pt modelId="{D2833CAB-07E1-4902-89C3-0386ACB92D04}">
      <dgm:prSet custT="1"/>
      <dgm:spPr>
        <a:xfrm>
          <a:off x="6872596" y="630260"/>
          <a:ext cx="1982226" cy="840347"/>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en-CA" sz="1400" dirty="0">
              <a:solidFill>
                <a:srgbClr val="3E4248"/>
              </a:solidFill>
              <a:latin typeface="Arial" panose="020B0604020202020204"/>
              <a:ea typeface="+mn-ea"/>
              <a:cs typeface="+mn-cs"/>
            </a:rPr>
            <a:t>Obtain confirmation from HR that the action has been completed</a:t>
          </a:r>
        </a:p>
      </dgm:t>
      <dgm:extLst>
        <a:ext uri="{E40237B7-FDA0-4F09-8148-C483321AD2D9}">
          <dgm14:cNvPr xmlns:dgm14="http://schemas.microsoft.com/office/drawing/2010/diagram" id="0" name="" descr="a graphic illustrating the steps for the creation of positions. First step: Submit request to HR, Form 516; second step: Obtain recommendation from official languages; third step: Inform HR of the decision; last step:&#10;Obtain confirmation from HR that the action has been completed"/>
        </a:ext>
      </dgm:extLst>
    </dgm:pt>
    <dgm:pt modelId="{6BAEF789-6EBE-4BC1-A5BD-F70DA37DE481}" type="parTrans" cxnId="{3D31F6A2-CCD2-4127-9DAA-41758B175C40}">
      <dgm:prSet/>
      <dgm:spPr/>
      <dgm:t>
        <a:bodyPr/>
        <a:lstStyle/>
        <a:p>
          <a:endParaRPr lang="en-CA"/>
        </a:p>
      </dgm:t>
    </dgm:pt>
    <dgm:pt modelId="{5DFDE19C-630D-4BA3-925F-3778122E3EAC}" type="sibTrans" cxnId="{3D31F6A2-CCD2-4127-9DAA-41758B175C40}">
      <dgm:prSet/>
      <dgm:spPr/>
      <dgm:t>
        <a:bodyPr/>
        <a:lstStyle/>
        <a:p>
          <a:endParaRPr lang="en-CA"/>
        </a:p>
      </dgm:t>
    </dgm:pt>
    <dgm:pt modelId="{BD34320B-DD59-4558-8413-C17020FD16F5}" type="pres">
      <dgm:prSet presAssocID="{03827EE4-C346-4411-9A7E-98A260652C16}" presName="CompostProcess" presStyleCnt="0">
        <dgm:presLayoutVars>
          <dgm:dir/>
          <dgm:resizeHandles val="exact"/>
        </dgm:presLayoutVars>
      </dgm:prSet>
      <dgm:spPr/>
    </dgm:pt>
    <dgm:pt modelId="{0F09F55E-8BD6-46DF-AC10-8F277B4A95F2}" type="pres">
      <dgm:prSet presAssocID="{03827EE4-C346-4411-9A7E-98A260652C16}" presName="arrow" presStyleLbl="bgShp" presStyleIdx="0" presStyleCnt="1"/>
      <dgm:spPr>
        <a:xfrm>
          <a:off x="664273" y="0"/>
          <a:ext cx="7528437" cy="2100869"/>
        </a:xfrm>
        <a:prstGeom prst="rightArrow">
          <a:avLst/>
        </a:prstGeom>
        <a:solidFill>
          <a:srgbClr val="CCDA6F">
            <a:tint val="40000"/>
            <a:hueOff val="0"/>
            <a:satOff val="0"/>
            <a:lumOff val="0"/>
            <a:alphaOff val="0"/>
          </a:srgbClr>
        </a:solidFill>
        <a:ln>
          <a:noFill/>
        </a:ln>
        <a:effectLst>
          <a:outerShdw blurRad="40000" dist="20000" dir="5400000" rotWithShape="0">
            <a:srgbClr val="000000">
              <a:alpha val="38000"/>
            </a:srgbClr>
          </a:outerShdw>
        </a:effectLst>
      </dgm:spPr>
    </dgm:pt>
    <dgm:pt modelId="{867162B5-F6E6-4379-90AC-007A30C38B85}" type="pres">
      <dgm:prSet presAssocID="{03827EE4-C346-4411-9A7E-98A260652C16}" presName="linearProcess" presStyleCnt="0"/>
      <dgm:spPr/>
    </dgm:pt>
    <dgm:pt modelId="{8E19A517-46EB-4415-B575-0738C910C7C8}" type="pres">
      <dgm:prSet presAssocID="{15CE468C-0F2E-4EB2-B6DE-0BABD761FEC6}" presName="textNode" presStyleLbl="node1" presStyleIdx="0" presStyleCnt="4" custScaleY="250000" custLinFactNeighborX="7276" custLinFactNeighborY="-23171">
        <dgm:presLayoutVars>
          <dgm:bulletEnabled val="1"/>
        </dgm:presLayoutVars>
      </dgm:prSet>
      <dgm:spPr/>
    </dgm:pt>
    <dgm:pt modelId="{406D4C75-2959-4C9E-B301-29C820740566}" type="pres">
      <dgm:prSet presAssocID="{F046EE7F-07D9-4ABA-A566-B52F2AC2BA1C}" presName="sibTrans" presStyleCnt="0"/>
      <dgm:spPr/>
    </dgm:pt>
    <dgm:pt modelId="{8C008FEB-921F-4006-91A7-1B3EE30ECEFB}" type="pres">
      <dgm:prSet presAssocID="{9D6C47FC-A7FA-4394-A1E3-794C64A94D54}" presName="textNode" presStyleLbl="node1" presStyleIdx="1" presStyleCnt="4" custScaleY="112333">
        <dgm:presLayoutVars>
          <dgm:bulletEnabled val="1"/>
        </dgm:presLayoutVars>
      </dgm:prSet>
      <dgm:spPr/>
    </dgm:pt>
    <dgm:pt modelId="{104F8E81-031E-4FEE-8615-00BF57ED261C}" type="pres">
      <dgm:prSet presAssocID="{D9A68A7A-2F6F-471C-AD3D-CBA58A5555EE}" presName="sibTrans" presStyleCnt="0"/>
      <dgm:spPr/>
    </dgm:pt>
    <dgm:pt modelId="{53BA6582-2C63-4AF8-83B9-973CC5BE78E4}" type="pres">
      <dgm:prSet presAssocID="{855BC323-D066-4C2D-B8F1-6729140A5FF1}" presName="textNode" presStyleLbl="node1" presStyleIdx="2" presStyleCnt="4" custScaleY="134105">
        <dgm:presLayoutVars>
          <dgm:bulletEnabled val="1"/>
        </dgm:presLayoutVars>
      </dgm:prSet>
      <dgm:spPr/>
    </dgm:pt>
    <dgm:pt modelId="{E57786AB-B946-424D-A1AB-948693EE0193}" type="pres">
      <dgm:prSet presAssocID="{D261972E-AB10-4204-8859-52B17600B96C}" presName="sibTrans" presStyleCnt="0"/>
      <dgm:spPr/>
    </dgm:pt>
    <dgm:pt modelId="{9C0FBE54-300C-46C3-B71F-2CF095CF941A}" type="pres">
      <dgm:prSet presAssocID="{D2833CAB-07E1-4902-89C3-0386ACB92D04}" presName="textNode" presStyleLbl="node1" presStyleIdx="3" presStyleCnt="4" custScaleY="134105">
        <dgm:presLayoutVars>
          <dgm:bulletEnabled val="1"/>
        </dgm:presLayoutVars>
      </dgm:prSet>
      <dgm:spPr/>
    </dgm:pt>
  </dgm:ptLst>
  <dgm:cxnLst>
    <dgm:cxn modelId="{6FCD871D-481D-4DCC-A65C-7A7E4AFE1E14}" srcId="{03827EE4-C346-4411-9A7E-98A260652C16}" destId="{9D6C47FC-A7FA-4394-A1E3-794C64A94D54}" srcOrd="1" destOrd="0" parTransId="{93726469-0E84-4538-9D43-F9D608EF0963}" sibTransId="{D9A68A7A-2F6F-471C-AD3D-CBA58A5555EE}"/>
    <dgm:cxn modelId="{3182A637-2E4C-4A71-8279-EC6C4E8EC2D1}" type="presOf" srcId="{03827EE4-C346-4411-9A7E-98A260652C16}" destId="{BD34320B-DD59-4558-8413-C17020FD16F5}" srcOrd="0" destOrd="0" presId="urn:microsoft.com/office/officeart/2005/8/layout/hProcess9"/>
    <dgm:cxn modelId="{AE0D0F6E-7438-4373-9F66-DA43C36C90A1}" type="presOf" srcId="{855BC323-D066-4C2D-B8F1-6729140A5FF1}" destId="{53BA6582-2C63-4AF8-83B9-973CC5BE78E4}" srcOrd="0" destOrd="0" presId="urn:microsoft.com/office/officeart/2005/8/layout/hProcess9"/>
    <dgm:cxn modelId="{EE7C7074-357F-47ED-98A1-0C46B9B4246C}" type="presOf" srcId="{D2833CAB-07E1-4902-89C3-0386ACB92D04}" destId="{9C0FBE54-300C-46C3-B71F-2CF095CF941A}" srcOrd="0" destOrd="0" presId="urn:microsoft.com/office/officeart/2005/8/layout/hProcess9"/>
    <dgm:cxn modelId="{5BB48E99-0D4D-48AB-B385-429C20DAE471}" srcId="{03827EE4-C346-4411-9A7E-98A260652C16}" destId="{855BC323-D066-4C2D-B8F1-6729140A5FF1}" srcOrd="2" destOrd="0" parTransId="{6581B30E-3E33-4070-B641-04532111FC11}" sibTransId="{D261972E-AB10-4204-8859-52B17600B96C}"/>
    <dgm:cxn modelId="{3D31F6A2-CCD2-4127-9DAA-41758B175C40}" srcId="{03827EE4-C346-4411-9A7E-98A260652C16}" destId="{D2833CAB-07E1-4902-89C3-0386ACB92D04}" srcOrd="3" destOrd="0" parTransId="{6BAEF789-6EBE-4BC1-A5BD-F70DA37DE481}" sibTransId="{5DFDE19C-630D-4BA3-925F-3778122E3EAC}"/>
    <dgm:cxn modelId="{D9EA45C0-8589-4247-8D91-6437677A23EF}" srcId="{03827EE4-C346-4411-9A7E-98A260652C16}" destId="{15CE468C-0F2E-4EB2-B6DE-0BABD761FEC6}" srcOrd="0" destOrd="0" parTransId="{C6477E45-A2EC-48E3-9D85-C719AEDC362F}" sibTransId="{F046EE7F-07D9-4ABA-A566-B52F2AC2BA1C}"/>
    <dgm:cxn modelId="{078DEEC9-BA3C-4549-AFB8-C5667ADDEAD5}" type="presOf" srcId="{15CE468C-0F2E-4EB2-B6DE-0BABD761FEC6}" destId="{8E19A517-46EB-4415-B575-0738C910C7C8}" srcOrd="0" destOrd="0" presId="urn:microsoft.com/office/officeart/2005/8/layout/hProcess9"/>
    <dgm:cxn modelId="{21EDE8EC-40F7-481C-9118-CB02F05979C9}" type="presOf" srcId="{9D6C47FC-A7FA-4394-A1E3-794C64A94D54}" destId="{8C008FEB-921F-4006-91A7-1B3EE30ECEFB}" srcOrd="0" destOrd="0" presId="urn:microsoft.com/office/officeart/2005/8/layout/hProcess9"/>
    <dgm:cxn modelId="{8FFDA3B3-712D-496E-84E2-8898AD873C85}" type="presParOf" srcId="{BD34320B-DD59-4558-8413-C17020FD16F5}" destId="{0F09F55E-8BD6-46DF-AC10-8F277B4A95F2}" srcOrd="0" destOrd="0" presId="urn:microsoft.com/office/officeart/2005/8/layout/hProcess9"/>
    <dgm:cxn modelId="{3971EDF2-736D-4488-950D-F2D3129E0229}" type="presParOf" srcId="{BD34320B-DD59-4558-8413-C17020FD16F5}" destId="{867162B5-F6E6-4379-90AC-007A30C38B85}" srcOrd="1" destOrd="0" presId="urn:microsoft.com/office/officeart/2005/8/layout/hProcess9"/>
    <dgm:cxn modelId="{0FC2B308-04A3-48F5-893F-4949D5761DD0}" type="presParOf" srcId="{867162B5-F6E6-4379-90AC-007A30C38B85}" destId="{8E19A517-46EB-4415-B575-0738C910C7C8}" srcOrd="0" destOrd="0" presId="urn:microsoft.com/office/officeart/2005/8/layout/hProcess9"/>
    <dgm:cxn modelId="{E39CF548-FF84-417F-A4F6-7A1B3DA7C437}" type="presParOf" srcId="{867162B5-F6E6-4379-90AC-007A30C38B85}" destId="{406D4C75-2959-4C9E-B301-29C820740566}" srcOrd="1" destOrd="0" presId="urn:microsoft.com/office/officeart/2005/8/layout/hProcess9"/>
    <dgm:cxn modelId="{AB8FFCC9-B50A-4C9C-BAE3-937A0A9764F4}" type="presParOf" srcId="{867162B5-F6E6-4379-90AC-007A30C38B85}" destId="{8C008FEB-921F-4006-91A7-1B3EE30ECEFB}" srcOrd="2" destOrd="0" presId="urn:microsoft.com/office/officeart/2005/8/layout/hProcess9"/>
    <dgm:cxn modelId="{589A4732-C6D5-4273-B2CE-1CDA58F6CD75}" type="presParOf" srcId="{867162B5-F6E6-4379-90AC-007A30C38B85}" destId="{104F8E81-031E-4FEE-8615-00BF57ED261C}" srcOrd="3" destOrd="0" presId="urn:microsoft.com/office/officeart/2005/8/layout/hProcess9"/>
    <dgm:cxn modelId="{1B3E6DC1-39AD-4B27-B2B4-BC32F0BF454A}" type="presParOf" srcId="{867162B5-F6E6-4379-90AC-007A30C38B85}" destId="{53BA6582-2C63-4AF8-83B9-973CC5BE78E4}" srcOrd="4" destOrd="0" presId="urn:microsoft.com/office/officeart/2005/8/layout/hProcess9"/>
    <dgm:cxn modelId="{0754E32B-D33F-4979-B101-14DF648BA149}" type="presParOf" srcId="{867162B5-F6E6-4379-90AC-007A30C38B85}" destId="{E57786AB-B946-424D-A1AB-948693EE0193}" srcOrd="5" destOrd="0" presId="urn:microsoft.com/office/officeart/2005/8/layout/hProcess9"/>
    <dgm:cxn modelId="{C1D6B1F0-E1F1-4231-92C2-B9DC455D7092}" type="presParOf" srcId="{867162B5-F6E6-4379-90AC-007A30C38B85}" destId="{9C0FBE54-300C-46C3-B71F-2CF095CF941A}" srcOrd="6"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04453F-6408-4D85-838B-0DA9D0F0CCFE}" type="doc">
      <dgm:prSet loTypeId="urn:microsoft.com/office/officeart/2005/8/layout/hProcess9" loCatId="process" qsTypeId="urn:microsoft.com/office/officeart/2005/8/quickstyle/simple3" qsCatId="simple" csTypeId="urn:microsoft.com/office/officeart/2005/8/colors/accent1_2" csCatId="accent1" phldr="1"/>
      <dgm:spPr/>
    </dgm:pt>
    <dgm:pt modelId="{5ED32DC9-449A-47EB-A572-F58EFB6B3708}">
      <dgm:prSet phldrT="[Text]" custT="1"/>
      <dgm:spPr>
        <a:xfrm>
          <a:off x="3424" y="45479"/>
          <a:ext cx="2006631" cy="1637233"/>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en-CA" sz="1800" dirty="0">
              <a:solidFill>
                <a:srgbClr val="3E4248"/>
              </a:solidFill>
              <a:latin typeface="Arial" panose="020B0604020202020204"/>
              <a:ea typeface="+mn-ea"/>
              <a:cs typeface="+mn-cs"/>
            </a:rPr>
            <a:t>Submit request to HR</a:t>
          </a:r>
        </a:p>
        <a:p>
          <a:pPr>
            <a:buNone/>
          </a:pPr>
          <a:r>
            <a:rPr lang="en-CA" sz="1800" b="1" dirty="0">
              <a:solidFill>
                <a:srgbClr val="3E4248"/>
              </a:solidFill>
              <a:latin typeface="Arial" panose="020B0604020202020204"/>
              <a:ea typeface="+mn-ea"/>
              <a:cs typeface="+mn-cs"/>
            </a:rPr>
            <a:t>Form 516</a:t>
          </a:r>
        </a:p>
      </dgm:t>
    </dgm:pt>
    <dgm:pt modelId="{29A07D08-6CE8-4DEF-BA05-04B63C6417AC}" type="parTrans" cxnId="{DE26F5B9-FA65-42D4-9CCE-1FC323255E7A}">
      <dgm:prSet/>
      <dgm:spPr/>
      <dgm:t>
        <a:bodyPr/>
        <a:lstStyle/>
        <a:p>
          <a:endParaRPr lang="en-CA"/>
        </a:p>
      </dgm:t>
    </dgm:pt>
    <dgm:pt modelId="{98251FA1-A2BD-4F25-B242-2F2B1CFD7F25}" type="sibTrans" cxnId="{DE26F5B9-FA65-42D4-9CCE-1FC323255E7A}">
      <dgm:prSet/>
      <dgm:spPr/>
      <dgm:t>
        <a:bodyPr/>
        <a:lstStyle/>
        <a:p>
          <a:endParaRPr lang="en-CA"/>
        </a:p>
      </dgm:t>
    </dgm:pt>
    <dgm:pt modelId="{B889AAEE-F813-4F1D-9551-B65E729D71A1}">
      <dgm:prSet phldrT="[Text]" custT="1"/>
      <dgm:spPr>
        <a:xfrm>
          <a:off x="2110387" y="518457"/>
          <a:ext cx="2132831" cy="691276"/>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en-CA" sz="1400" dirty="0">
              <a:solidFill>
                <a:srgbClr val="3E4248"/>
              </a:solidFill>
              <a:latin typeface="Arial" panose="020B0604020202020204"/>
              <a:ea typeface="+mn-ea"/>
              <a:cs typeface="+mn-cs"/>
            </a:rPr>
            <a:t>Obtain recommendation from official languages</a:t>
          </a:r>
        </a:p>
      </dgm:t>
    </dgm:pt>
    <dgm:pt modelId="{12616BFA-44D8-4E9A-9C95-ADB05E9AE422}" type="parTrans" cxnId="{9C1B78F6-9D43-4F75-B629-148CE1F6331F}">
      <dgm:prSet/>
      <dgm:spPr/>
      <dgm:t>
        <a:bodyPr/>
        <a:lstStyle/>
        <a:p>
          <a:endParaRPr lang="en-CA"/>
        </a:p>
      </dgm:t>
    </dgm:pt>
    <dgm:pt modelId="{E2317504-19B1-4D92-9AE4-35F3CAB9755B}" type="sibTrans" cxnId="{9C1B78F6-9D43-4F75-B629-148CE1F6331F}">
      <dgm:prSet/>
      <dgm:spPr/>
      <dgm:t>
        <a:bodyPr/>
        <a:lstStyle/>
        <a:p>
          <a:endParaRPr lang="en-CA"/>
        </a:p>
      </dgm:t>
    </dgm:pt>
    <dgm:pt modelId="{9619F9A3-EB48-4A43-BB50-D7ECDF41788F}">
      <dgm:prSet phldrT="[Text]" custT="1"/>
      <dgm:spPr>
        <a:xfrm>
          <a:off x="4343549" y="518457"/>
          <a:ext cx="2132831" cy="691276"/>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fr-CA" sz="1400" dirty="0" err="1">
              <a:solidFill>
                <a:srgbClr val="3E4248"/>
              </a:solidFill>
              <a:latin typeface="Arial" panose="020B0604020202020204"/>
              <a:ea typeface="+mn-ea"/>
              <a:cs typeface="+mn-cs"/>
            </a:rPr>
            <a:t>Obtain</a:t>
          </a:r>
          <a:r>
            <a:rPr lang="fr-CA" sz="1400" baseline="0" dirty="0">
              <a:solidFill>
                <a:srgbClr val="3E4248"/>
              </a:solidFill>
              <a:latin typeface="Arial" panose="020B0604020202020204"/>
              <a:ea typeface="+mn-ea"/>
              <a:cs typeface="+mn-cs"/>
            </a:rPr>
            <a:t> the </a:t>
          </a:r>
          <a:r>
            <a:rPr lang="fr-CA" sz="1400" baseline="0" dirty="0" err="1">
              <a:solidFill>
                <a:srgbClr val="3E4248"/>
              </a:solidFill>
              <a:latin typeface="Arial" panose="020B0604020202020204"/>
              <a:ea typeface="+mn-ea"/>
              <a:cs typeface="+mn-cs"/>
            </a:rPr>
            <a:t>approval</a:t>
          </a:r>
          <a:r>
            <a:rPr lang="fr-CA" sz="1400" baseline="0" dirty="0">
              <a:solidFill>
                <a:srgbClr val="3E4248"/>
              </a:solidFill>
              <a:latin typeface="Arial" panose="020B0604020202020204"/>
              <a:ea typeface="+mn-ea"/>
              <a:cs typeface="+mn-cs"/>
            </a:rPr>
            <a:t> required </a:t>
          </a:r>
          <a:r>
            <a:rPr lang="fr-CA" sz="1400" baseline="0" dirty="0" err="1">
              <a:solidFill>
                <a:srgbClr val="3E4248"/>
              </a:solidFill>
              <a:latin typeface="Arial" panose="020B0604020202020204"/>
              <a:ea typeface="+mn-ea"/>
              <a:cs typeface="+mn-cs"/>
            </a:rPr>
            <a:t>under</a:t>
          </a:r>
          <a:r>
            <a:rPr lang="fr-CA" sz="1400" baseline="0" dirty="0">
              <a:solidFill>
                <a:srgbClr val="3E4248"/>
              </a:solidFill>
              <a:latin typeface="Arial" panose="020B0604020202020204"/>
              <a:ea typeface="+mn-ea"/>
              <a:cs typeface="+mn-cs"/>
            </a:rPr>
            <a:t> the Instrument of HR </a:t>
          </a:r>
          <a:r>
            <a:rPr lang="fr-CA" sz="1400" baseline="0" dirty="0" err="1">
              <a:solidFill>
                <a:srgbClr val="3E4248"/>
              </a:solidFill>
              <a:latin typeface="Arial" panose="020B0604020202020204"/>
              <a:ea typeface="+mn-ea"/>
              <a:cs typeface="+mn-cs"/>
            </a:rPr>
            <a:t>delegation</a:t>
          </a:r>
          <a:endParaRPr lang="en-CA" sz="1400" dirty="0">
            <a:solidFill>
              <a:srgbClr val="3E4248"/>
            </a:solidFill>
            <a:latin typeface="Arial" panose="020B0604020202020204"/>
            <a:ea typeface="+mn-ea"/>
            <a:cs typeface="+mn-cs"/>
          </a:endParaRPr>
        </a:p>
      </dgm:t>
    </dgm:pt>
    <dgm:pt modelId="{006FB437-D9B8-4029-A718-7C228F37AB69}" type="parTrans" cxnId="{89144FE1-F939-46FB-B3F9-9556ECF56008}">
      <dgm:prSet/>
      <dgm:spPr/>
      <dgm:t>
        <a:bodyPr/>
        <a:lstStyle/>
        <a:p>
          <a:endParaRPr lang="en-CA"/>
        </a:p>
      </dgm:t>
    </dgm:pt>
    <dgm:pt modelId="{1D4CE667-3D10-4855-8B38-6A57B40FBB14}" type="sibTrans" cxnId="{89144FE1-F939-46FB-B3F9-9556ECF56008}">
      <dgm:prSet/>
      <dgm:spPr/>
      <dgm:t>
        <a:bodyPr/>
        <a:lstStyle/>
        <a:p>
          <a:endParaRPr lang="en-CA"/>
        </a:p>
      </dgm:t>
    </dgm:pt>
    <dgm:pt modelId="{97CC37ED-ED43-472B-BDC6-060F0D6A9E99}">
      <dgm:prSet custT="1"/>
      <dgm:spPr>
        <a:xfrm>
          <a:off x="6576712" y="518457"/>
          <a:ext cx="2132831" cy="691276"/>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buNone/>
          </a:pPr>
          <a:r>
            <a:rPr lang="en-CA" sz="1400" dirty="0">
              <a:solidFill>
                <a:srgbClr val="3E4248"/>
              </a:solidFill>
              <a:latin typeface="Arial" panose="020B0604020202020204"/>
              <a:ea typeface="+mn-ea"/>
              <a:cs typeface="+mn-cs"/>
            </a:rPr>
            <a:t>Obtain confirmation from HR that the action has been completed</a:t>
          </a:r>
        </a:p>
      </dgm:t>
    </dgm:pt>
    <dgm:pt modelId="{16D81819-253B-4126-B5CE-4F1001C06CB6}" type="parTrans" cxnId="{5E46548F-1190-4E87-BA71-DFA9B5051B0A}">
      <dgm:prSet/>
      <dgm:spPr/>
      <dgm:t>
        <a:bodyPr/>
        <a:lstStyle/>
        <a:p>
          <a:endParaRPr lang="en-CA"/>
        </a:p>
      </dgm:t>
    </dgm:pt>
    <dgm:pt modelId="{9DF99755-D58F-4D36-903F-8877851A8BE3}" type="sibTrans" cxnId="{5E46548F-1190-4E87-BA71-DFA9B5051B0A}">
      <dgm:prSet/>
      <dgm:spPr/>
      <dgm:t>
        <a:bodyPr/>
        <a:lstStyle/>
        <a:p>
          <a:endParaRPr lang="en-CA"/>
        </a:p>
      </dgm:t>
    </dgm:pt>
    <dgm:pt modelId="{802300AA-91DA-461D-BD3F-264713A33D40}" type="pres">
      <dgm:prSet presAssocID="{C404453F-6408-4D85-838B-0DA9D0F0CCFE}" presName="CompostProcess" presStyleCnt="0">
        <dgm:presLayoutVars>
          <dgm:dir/>
          <dgm:resizeHandles val="exact"/>
        </dgm:presLayoutVars>
      </dgm:prSet>
      <dgm:spPr/>
    </dgm:pt>
    <dgm:pt modelId="{16440233-9269-4D0E-8551-8E87D30DD3D0}" type="pres">
      <dgm:prSet presAssocID="{C404453F-6408-4D85-838B-0DA9D0F0CCFE}" presName="arrow" presStyleLbl="bgShp" presStyleIdx="0" presStyleCnt="1"/>
      <dgm:spPr>
        <a:xfrm>
          <a:off x="653472" y="0"/>
          <a:ext cx="7406022" cy="1728192"/>
        </a:xfrm>
        <a:prstGeom prst="rightArrow">
          <a:avLst/>
        </a:prstGeom>
        <a:solidFill>
          <a:srgbClr val="CCDA6F">
            <a:tint val="40000"/>
            <a:hueOff val="0"/>
            <a:satOff val="0"/>
            <a:lumOff val="0"/>
            <a:alphaOff val="0"/>
          </a:srgbClr>
        </a:solidFill>
        <a:ln>
          <a:noFill/>
        </a:ln>
        <a:effectLst>
          <a:outerShdw blurRad="40000" dist="20000" dir="5400000" rotWithShape="0">
            <a:srgbClr val="000000">
              <a:alpha val="38000"/>
            </a:srgbClr>
          </a:outerShdw>
        </a:effectLst>
      </dgm:spPr>
    </dgm:pt>
    <dgm:pt modelId="{57B01D02-B363-43E7-B06A-4428876D9DF1}" type="pres">
      <dgm:prSet presAssocID="{C404453F-6408-4D85-838B-0DA9D0F0CCFE}" presName="linearProcess" presStyleCnt="0"/>
      <dgm:spPr/>
    </dgm:pt>
    <dgm:pt modelId="{3A72382D-8A5A-4763-972D-934572FB3A84}" type="pres">
      <dgm:prSet presAssocID="{5ED32DC9-449A-47EB-A572-F58EFB6B3708}" presName="textNode" presStyleLbl="node1" presStyleIdx="0" presStyleCnt="4" custScaleX="94083" custScaleY="236842">
        <dgm:presLayoutVars>
          <dgm:bulletEnabled val="1"/>
        </dgm:presLayoutVars>
      </dgm:prSet>
      <dgm:spPr/>
    </dgm:pt>
    <dgm:pt modelId="{E96EB351-A385-4B73-8E2F-F489F6D2FED8}" type="pres">
      <dgm:prSet presAssocID="{98251FA1-A2BD-4F25-B242-2F2B1CFD7F25}" presName="sibTrans" presStyleCnt="0"/>
      <dgm:spPr/>
    </dgm:pt>
    <dgm:pt modelId="{C6745D7F-8A63-45A1-AB79-14EE3DEF844B}" type="pres">
      <dgm:prSet presAssocID="{B889AAEE-F813-4F1D-9551-B65E729D71A1}" presName="textNode" presStyleLbl="node1" presStyleIdx="1" presStyleCnt="4" custScaleY="156842">
        <dgm:presLayoutVars>
          <dgm:bulletEnabled val="1"/>
        </dgm:presLayoutVars>
      </dgm:prSet>
      <dgm:spPr/>
    </dgm:pt>
    <dgm:pt modelId="{88B51961-97C7-4B08-B04E-FA004F84BECB}" type="pres">
      <dgm:prSet presAssocID="{E2317504-19B1-4D92-9AE4-35F3CAB9755B}" presName="sibTrans" presStyleCnt="0"/>
      <dgm:spPr/>
    </dgm:pt>
    <dgm:pt modelId="{E509EC93-8B1C-49D8-95E3-34535B601AE3}" type="pres">
      <dgm:prSet presAssocID="{9619F9A3-EB48-4A43-BB50-D7ECDF41788F}" presName="textNode" presStyleLbl="node1" presStyleIdx="2" presStyleCnt="4" custScaleY="156842">
        <dgm:presLayoutVars>
          <dgm:bulletEnabled val="1"/>
        </dgm:presLayoutVars>
      </dgm:prSet>
      <dgm:spPr/>
    </dgm:pt>
    <dgm:pt modelId="{1271DD0F-CCAF-4F9B-B110-A1930FD0DEAD}" type="pres">
      <dgm:prSet presAssocID="{1D4CE667-3D10-4855-8B38-6A57B40FBB14}" presName="sibTrans" presStyleCnt="0"/>
      <dgm:spPr/>
    </dgm:pt>
    <dgm:pt modelId="{2E03044E-AD0E-43E0-A7B2-65FF538CA4C0}" type="pres">
      <dgm:prSet presAssocID="{97CC37ED-ED43-472B-BDC6-060F0D6A9E99}" presName="textNode" presStyleLbl="node1" presStyleIdx="3" presStyleCnt="4" custScaleY="156842">
        <dgm:presLayoutVars>
          <dgm:bulletEnabled val="1"/>
        </dgm:presLayoutVars>
      </dgm:prSet>
      <dgm:spPr/>
    </dgm:pt>
  </dgm:ptLst>
  <dgm:cxnLst>
    <dgm:cxn modelId="{84BD8C38-D728-4D6C-B8EE-59BE4ADCB185}" type="presOf" srcId="{97CC37ED-ED43-472B-BDC6-060F0D6A9E99}" destId="{2E03044E-AD0E-43E0-A7B2-65FF538CA4C0}" srcOrd="0" destOrd="0" presId="urn:microsoft.com/office/officeart/2005/8/layout/hProcess9"/>
    <dgm:cxn modelId="{64DA4D4D-4786-4E07-9EC9-147F13BFBB9B}" type="presOf" srcId="{9619F9A3-EB48-4A43-BB50-D7ECDF41788F}" destId="{E509EC93-8B1C-49D8-95E3-34535B601AE3}" srcOrd="0" destOrd="0" presId="urn:microsoft.com/office/officeart/2005/8/layout/hProcess9"/>
    <dgm:cxn modelId="{29428D73-619E-4C66-9FC0-6C073E9F1987}" type="presOf" srcId="{5ED32DC9-449A-47EB-A572-F58EFB6B3708}" destId="{3A72382D-8A5A-4763-972D-934572FB3A84}" srcOrd="0" destOrd="0" presId="urn:microsoft.com/office/officeart/2005/8/layout/hProcess9"/>
    <dgm:cxn modelId="{5E46548F-1190-4E87-BA71-DFA9B5051B0A}" srcId="{C404453F-6408-4D85-838B-0DA9D0F0CCFE}" destId="{97CC37ED-ED43-472B-BDC6-060F0D6A9E99}" srcOrd="3" destOrd="0" parTransId="{16D81819-253B-4126-B5CE-4F1001C06CB6}" sibTransId="{9DF99755-D58F-4D36-903F-8877851A8BE3}"/>
    <dgm:cxn modelId="{A3C7C78F-7797-45AB-880E-91E3D72E9DD3}" type="presOf" srcId="{B889AAEE-F813-4F1D-9551-B65E729D71A1}" destId="{C6745D7F-8A63-45A1-AB79-14EE3DEF844B}" srcOrd="0" destOrd="0" presId="urn:microsoft.com/office/officeart/2005/8/layout/hProcess9"/>
    <dgm:cxn modelId="{DE26F5B9-FA65-42D4-9CCE-1FC323255E7A}" srcId="{C404453F-6408-4D85-838B-0DA9D0F0CCFE}" destId="{5ED32DC9-449A-47EB-A572-F58EFB6B3708}" srcOrd="0" destOrd="0" parTransId="{29A07D08-6CE8-4DEF-BA05-04B63C6417AC}" sibTransId="{98251FA1-A2BD-4F25-B242-2F2B1CFD7F25}"/>
    <dgm:cxn modelId="{3FA07BDD-D37D-41DD-8024-FC3B343F8F29}" type="presOf" srcId="{C404453F-6408-4D85-838B-0DA9D0F0CCFE}" destId="{802300AA-91DA-461D-BD3F-264713A33D40}" srcOrd="0" destOrd="0" presId="urn:microsoft.com/office/officeart/2005/8/layout/hProcess9"/>
    <dgm:cxn modelId="{89144FE1-F939-46FB-B3F9-9556ECF56008}" srcId="{C404453F-6408-4D85-838B-0DA9D0F0CCFE}" destId="{9619F9A3-EB48-4A43-BB50-D7ECDF41788F}" srcOrd="2" destOrd="0" parTransId="{006FB437-D9B8-4029-A718-7C228F37AB69}" sibTransId="{1D4CE667-3D10-4855-8B38-6A57B40FBB14}"/>
    <dgm:cxn modelId="{9C1B78F6-9D43-4F75-B629-148CE1F6331F}" srcId="{C404453F-6408-4D85-838B-0DA9D0F0CCFE}" destId="{B889AAEE-F813-4F1D-9551-B65E729D71A1}" srcOrd="1" destOrd="0" parTransId="{12616BFA-44D8-4E9A-9C95-ADB05E9AE422}" sibTransId="{E2317504-19B1-4D92-9AE4-35F3CAB9755B}"/>
    <dgm:cxn modelId="{6B9F1BA6-3C9C-4AE7-8E0F-7059743E1E69}" type="presParOf" srcId="{802300AA-91DA-461D-BD3F-264713A33D40}" destId="{16440233-9269-4D0E-8551-8E87D30DD3D0}" srcOrd="0" destOrd="0" presId="urn:microsoft.com/office/officeart/2005/8/layout/hProcess9"/>
    <dgm:cxn modelId="{985318E4-3CB2-4AA2-8B70-FF205565F447}" type="presParOf" srcId="{802300AA-91DA-461D-BD3F-264713A33D40}" destId="{57B01D02-B363-43E7-B06A-4428876D9DF1}" srcOrd="1" destOrd="0" presId="urn:microsoft.com/office/officeart/2005/8/layout/hProcess9"/>
    <dgm:cxn modelId="{D284039E-6EC1-4248-A741-CE48A9E08BE4}" type="presParOf" srcId="{57B01D02-B363-43E7-B06A-4428876D9DF1}" destId="{3A72382D-8A5A-4763-972D-934572FB3A84}" srcOrd="0" destOrd="0" presId="urn:microsoft.com/office/officeart/2005/8/layout/hProcess9"/>
    <dgm:cxn modelId="{278215DA-F63B-4E3A-BDCD-F77F9EF7C165}" type="presParOf" srcId="{57B01D02-B363-43E7-B06A-4428876D9DF1}" destId="{E96EB351-A385-4B73-8E2F-F489F6D2FED8}" srcOrd="1" destOrd="0" presId="urn:microsoft.com/office/officeart/2005/8/layout/hProcess9"/>
    <dgm:cxn modelId="{416BD525-C689-4C13-9D37-DA8AAD5F703F}" type="presParOf" srcId="{57B01D02-B363-43E7-B06A-4428876D9DF1}" destId="{C6745D7F-8A63-45A1-AB79-14EE3DEF844B}" srcOrd="2" destOrd="0" presId="urn:microsoft.com/office/officeart/2005/8/layout/hProcess9"/>
    <dgm:cxn modelId="{099A9B28-E54F-4CCD-905A-F7A7C277613C}" type="presParOf" srcId="{57B01D02-B363-43E7-B06A-4428876D9DF1}" destId="{88B51961-97C7-4B08-B04E-FA004F84BECB}" srcOrd="3" destOrd="0" presId="urn:microsoft.com/office/officeart/2005/8/layout/hProcess9"/>
    <dgm:cxn modelId="{BD56235A-6909-42C6-BA82-71722ACBB30F}" type="presParOf" srcId="{57B01D02-B363-43E7-B06A-4428876D9DF1}" destId="{E509EC93-8B1C-49D8-95E3-34535B601AE3}" srcOrd="4" destOrd="0" presId="urn:microsoft.com/office/officeart/2005/8/layout/hProcess9"/>
    <dgm:cxn modelId="{E964D475-C956-4143-B3E1-3C40F4322524}" type="presParOf" srcId="{57B01D02-B363-43E7-B06A-4428876D9DF1}" destId="{1271DD0F-CCAF-4F9B-B110-A1930FD0DEAD}" srcOrd="5" destOrd="0" presId="urn:microsoft.com/office/officeart/2005/8/layout/hProcess9"/>
    <dgm:cxn modelId="{0A7BBCF8-C178-46B2-B430-C444B7D5B46F}" type="presParOf" srcId="{57B01D02-B363-43E7-B06A-4428876D9DF1}" destId="{2E03044E-AD0E-43E0-A7B2-65FF538CA4C0}" srcOrd="6" destOrd="0" presId="urn:microsoft.com/office/officeart/2005/8/layout/hProcess9"/>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9F55E-8BD6-46DF-AC10-8F277B4A95F2}">
      <dsp:nvSpPr>
        <dsp:cNvPr id="0" name=""/>
        <dsp:cNvSpPr/>
      </dsp:nvSpPr>
      <dsp:spPr>
        <a:xfrm>
          <a:off x="588665" y="0"/>
          <a:ext cx="6671541" cy="1712931"/>
        </a:xfrm>
        <a:prstGeom prst="rightArrow">
          <a:avLst/>
        </a:prstGeom>
        <a:solidFill>
          <a:srgbClr val="CCDA6F">
            <a:tint val="40000"/>
            <a:hueOff val="0"/>
            <a:satOff val="0"/>
            <a:lumOff val="0"/>
            <a:alphaOff val="0"/>
          </a:srgb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8E19A517-46EB-4415-B575-0738C910C7C8}">
      <dsp:nvSpPr>
        <dsp:cNvPr id="0" name=""/>
        <dsp:cNvSpPr/>
      </dsp:nvSpPr>
      <dsp:spPr>
        <a:xfrm>
          <a:off x="0" y="0"/>
          <a:ext cx="1756606" cy="1712931"/>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CA" sz="1800" kern="1200" dirty="0">
              <a:solidFill>
                <a:schemeClr val="tx1"/>
              </a:solidFill>
              <a:latin typeface="Arial" panose="020B0604020202020204"/>
              <a:ea typeface="+mn-ea"/>
              <a:cs typeface="+mn-cs"/>
            </a:rPr>
            <a:t>Soumettre demande à la classification</a:t>
          </a:r>
        </a:p>
        <a:p>
          <a:pPr marL="0" lvl="0" indent="0" algn="ctr" defTabSz="800100">
            <a:lnSpc>
              <a:spcPct val="90000"/>
            </a:lnSpc>
            <a:spcBef>
              <a:spcPct val="0"/>
            </a:spcBef>
            <a:spcAft>
              <a:spcPct val="35000"/>
            </a:spcAft>
            <a:buNone/>
          </a:pPr>
          <a:r>
            <a:rPr lang="fr-CA" sz="1800" b="1" kern="1200" dirty="0">
              <a:solidFill>
                <a:schemeClr val="tx1"/>
              </a:solidFill>
              <a:latin typeface="Arial" panose="020B0604020202020204"/>
              <a:ea typeface="+mn-ea"/>
              <a:cs typeface="+mn-cs"/>
            </a:rPr>
            <a:t>Formulaire 516</a:t>
          </a:r>
          <a:endParaRPr lang="en-CA" sz="1800" b="1" kern="1200" dirty="0">
            <a:solidFill>
              <a:schemeClr val="tx1"/>
            </a:solidFill>
            <a:latin typeface="Arial" panose="020B0604020202020204"/>
            <a:ea typeface="+mn-ea"/>
            <a:cs typeface="+mn-cs"/>
          </a:endParaRPr>
        </a:p>
      </dsp:txBody>
      <dsp:txXfrm>
        <a:off x="83618" y="83618"/>
        <a:ext cx="1589370" cy="1545695"/>
      </dsp:txXfrm>
    </dsp:sp>
    <dsp:sp modelId="{8C008FEB-921F-4006-91A7-1B3EE30ECEFB}">
      <dsp:nvSpPr>
        <dsp:cNvPr id="0" name=""/>
        <dsp:cNvSpPr/>
      </dsp:nvSpPr>
      <dsp:spPr>
        <a:xfrm>
          <a:off x="2031393" y="441285"/>
          <a:ext cx="1756606" cy="830360"/>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CA" sz="1400" kern="1200" dirty="0">
              <a:solidFill>
                <a:schemeClr val="tx1"/>
              </a:solidFill>
              <a:latin typeface="Arial" panose="020B0604020202020204"/>
              <a:ea typeface="+mn-ea"/>
              <a:cs typeface="+mn-cs"/>
            </a:rPr>
            <a:t>Obtenir recommandation des langues officielles*</a:t>
          </a:r>
          <a:endParaRPr lang="en-CA" sz="1400" kern="1200" dirty="0">
            <a:solidFill>
              <a:schemeClr val="tx1"/>
            </a:solidFill>
            <a:latin typeface="Arial" panose="020B0604020202020204"/>
            <a:ea typeface="+mn-ea"/>
            <a:cs typeface="+mn-cs"/>
          </a:endParaRPr>
        </a:p>
      </dsp:txBody>
      <dsp:txXfrm>
        <a:off x="2071928" y="481820"/>
        <a:ext cx="1675536" cy="749290"/>
      </dsp:txXfrm>
    </dsp:sp>
    <dsp:sp modelId="{53BA6582-2C63-4AF8-83B9-973CC5BE78E4}">
      <dsp:nvSpPr>
        <dsp:cNvPr id="0" name=""/>
        <dsp:cNvSpPr/>
      </dsp:nvSpPr>
      <dsp:spPr>
        <a:xfrm>
          <a:off x="4020153" y="445793"/>
          <a:ext cx="1756606" cy="830360"/>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CA" sz="1400" kern="1200" dirty="0">
              <a:solidFill>
                <a:schemeClr val="tx1"/>
              </a:solidFill>
              <a:latin typeface="Arial" panose="020B0604020202020204"/>
              <a:ea typeface="+mn-ea"/>
              <a:cs typeface="+mn-cs"/>
            </a:rPr>
            <a:t>Informer les RH de la décision</a:t>
          </a:r>
          <a:endParaRPr lang="en-CA" sz="1400" kern="1200" dirty="0">
            <a:solidFill>
              <a:schemeClr val="tx1"/>
            </a:solidFill>
            <a:latin typeface="Arial" panose="020B0604020202020204"/>
            <a:ea typeface="+mn-ea"/>
            <a:cs typeface="+mn-cs"/>
          </a:endParaRPr>
        </a:p>
      </dsp:txBody>
      <dsp:txXfrm>
        <a:off x="4060688" y="486328"/>
        <a:ext cx="1675536" cy="749290"/>
      </dsp:txXfrm>
    </dsp:sp>
    <dsp:sp modelId="{9C0FBE54-300C-46C3-B71F-2CF095CF941A}">
      <dsp:nvSpPr>
        <dsp:cNvPr id="0" name=""/>
        <dsp:cNvSpPr/>
      </dsp:nvSpPr>
      <dsp:spPr>
        <a:xfrm>
          <a:off x="6090349" y="441285"/>
          <a:ext cx="1756606" cy="830360"/>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CA" sz="1400" kern="1200" dirty="0">
              <a:solidFill>
                <a:schemeClr val="tx1"/>
              </a:solidFill>
              <a:latin typeface="Arial" panose="020B0604020202020204"/>
              <a:ea typeface="+mn-ea"/>
              <a:cs typeface="+mn-cs"/>
            </a:rPr>
            <a:t>Obtenir confirmation que l’action est complétée</a:t>
          </a:r>
          <a:endParaRPr lang="en-CA" sz="1400" kern="1200" dirty="0">
            <a:solidFill>
              <a:schemeClr val="tx1"/>
            </a:solidFill>
            <a:latin typeface="Arial" panose="020B0604020202020204"/>
            <a:ea typeface="+mn-ea"/>
            <a:cs typeface="+mn-cs"/>
          </a:endParaRPr>
        </a:p>
      </dsp:txBody>
      <dsp:txXfrm>
        <a:off x="6130884" y="481820"/>
        <a:ext cx="1675536" cy="749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40233-9269-4D0E-8551-8E87D30DD3D0}">
      <dsp:nvSpPr>
        <dsp:cNvPr id="0" name=""/>
        <dsp:cNvSpPr/>
      </dsp:nvSpPr>
      <dsp:spPr>
        <a:xfrm>
          <a:off x="588665" y="0"/>
          <a:ext cx="6671541" cy="1410021"/>
        </a:xfrm>
        <a:prstGeom prst="rightArrow">
          <a:avLst/>
        </a:prstGeom>
        <a:solidFill>
          <a:srgbClr val="CCDA6F">
            <a:tint val="40000"/>
            <a:hueOff val="0"/>
            <a:satOff val="0"/>
            <a:lumOff val="0"/>
            <a:alphaOff val="0"/>
          </a:srgb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3A72382D-8A5A-4763-972D-934572FB3A84}">
      <dsp:nvSpPr>
        <dsp:cNvPr id="0" name=""/>
        <dsp:cNvSpPr/>
      </dsp:nvSpPr>
      <dsp:spPr>
        <a:xfrm>
          <a:off x="0" y="74212"/>
          <a:ext cx="1705415" cy="1335808"/>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CA" sz="1800" kern="1200" dirty="0">
              <a:solidFill>
                <a:schemeClr val="tx1"/>
              </a:solidFill>
              <a:latin typeface="Arial" panose="020B0604020202020204"/>
              <a:ea typeface="+mn-ea"/>
              <a:cs typeface="+mn-cs"/>
            </a:rPr>
            <a:t>Soumettre demande à la classification</a:t>
          </a:r>
        </a:p>
        <a:p>
          <a:pPr marL="0" lvl="0" indent="0" algn="ctr" defTabSz="800100">
            <a:lnSpc>
              <a:spcPct val="90000"/>
            </a:lnSpc>
            <a:spcBef>
              <a:spcPct val="0"/>
            </a:spcBef>
            <a:spcAft>
              <a:spcPct val="35000"/>
            </a:spcAft>
            <a:buNone/>
          </a:pPr>
          <a:r>
            <a:rPr lang="en-CA" sz="1800" b="1" kern="1200" dirty="0">
              <a:solidFill>
                <a:schemeClr val="tx1"/>
              </a:solidFill>
              <a:latin typeface="Arial" panose="020B0604020202020204"/>
              <a:ea typeface="+mn-ea"/>
              <a:cs typeface="+mn-cs"/>
            </a:rPr>
            <a:t>Formulaire 516</a:t>
          </a:r>
        </a:p>
      </dsp:txBody>
      <dsp:txXfrm>
        <a:off x="65209" y="139421"/>
        <a:ext cx="1574997" cy="1205390"/>
      </dsp:txXfrm>
    </dsp:sp>
    <dsp:sp modelId="{C6745D7F-8A63-45A1-AB79-14EE3DEF844B}">
      <dsp:nvSpPr>
        <dsp:cNvPr id="0" name=""/>
        <dsp:cNvSpPr/>
      </dsp:nvSpPr>
      <dsp:spPr>
        <a:xfrm>
          <a:off x="1940876" y="262709"/>
          <a:ext cx="1812671" cy="884602"/>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CA" sz="1400" kern="1200" dirty="0">
              <a:solidFill>
                <a:schemeClr val="tx1"/>
              </a:solidFill>
              <a:latin typeface="Arial" panose="020B0604020202020204"/>
              <a:ea typeface="+mn-ea"/>
              <a:cs typeface="+mn-cs"/>
            </a:rPr>
            <a:t>Obtenir recommandation des langues officielles*</a:t>
          </a:r>
          <a:endParaRPr lang="en-CA" sz="1400" kern="1200" dirty="0">
            <a:solidFill>
              <a:schemeClr val="tx1"/>
            </a:solidFill>
            <a:latin typeface="Arial" panose="020B0604020202020204"/>
            <a:ea typeface="+mn-ea"/>
            <a:cs typeface="+mn-cs"/>
          </a:endParaRPr>
        </a:p>
      </dsp:txBody>
      <dsp:txXfrm>
        <a:off x="1984059" y="305892"/>
        <a:ext cx="1726305" cy="798236"/>
      </dsp:txXfrm>
    </dsp:sp>
    <dsp:sp modelId="{E509EC93-8B1C-49D8-95E3-34535B601AE3}">
      <dsp:nvSpPr>
        <dsp:cNvPr id="0" name=""/>
        <dsp:cNvSpPr/>
      </dsp:nvSpPr>
      <dsp:spPr>
        <a:xfrm>
          <a:off x="3988068" y="266048"/>
          <a:ext cx="1812671" cy="877924"/>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CA" sz="1400" kern="1200" dirty="0">
              <a:solidFill>
                <a:schemeClr val="tx1"/>
              </a:solidFill>
              <a:latin typeface="Arial" panose="020B0604020202020204"/>
              <a:ea typeface="+mn-ea"/>
              <a:cs typeface="+mn-cs"/>
            </a:rPr>
            <a:t>Obtenir l’approbation requise selon l’Instrument de délégation</a:t>
          </a:r>
          <a:endParaRPr lang="en-CA" sz="1400" kern="1200" dirty="0">
            <a:solidFill>
              <a:schemeClr val="tx1"/>
            </a:solidFill>
            <a:latin typeface="Arial" panose="020B0604020202020204"/>
            <a:ea typeface="+mn-ea"/>
            <a:cs typeface="+mn-cs"/>
          </a:endParaRPr>
        </a:p>
      </dsp:txBody>
      <dsp:txXfrm>
        <a:off x="4030925" y="308905"/>
        <a:ext cx="1726957" cy="792210"/>
      </dsp:txXfrm>
    </dsp:sp>
    <dsp:sp modelId="{2E03044E-AD0E-43E0-A7B2-65FF538CA4C0}">
      <dsp:nvSpPr>
        <dsp:cNvPr id="0" name=""/>
        <dsp:cNvSpPr/>
      </dsp:nvSpPr>
      <dsp:spPr>
        <a:xfrm>
          <a:off x="6035260" y="324798"/>
          <a:ext cx="1812671" cy="760424"/>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CA" sz="1400" kern="1200" dirty="0">
              <a:solidFill>
                <a:schemeClr val="tx1"/>
              </a:solidFill>
              <a:latin typeface="Arial" panose="020B0604020202020204"/>
              <a:ea typeface="+mn-ea"/>
              <a:cs typeface="+mn-cs"/>
            </a:rPr>
            <a:t>Obtenir confirmation que l’action est complétée</a:t>
          </a:r>
          <a:endParaRPr lang="en-CA" sz="1400" kern="1200" dirty="0">
            <a:solidFill>
              <a:schemeClr val="tx1"/>
            </a:solidFill>
            <a:latin typeface="Arial" panose="020B0604020202020204"/>
            <a:ea typeface="+mn-ea"/>
            <a:cs typeface="+mn-cs"/>
          </a:endParaRPr>
        </a:p>
      </dsp:txBody>
      <dsp:txXfrm>
        <a:off x="6072381" y="361919"/>
        <a:ext cx="1738429" cy="6861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9F55E-8BD6-46DF-AC10-8F277B4A95F2}">
      <dsp:nvSpPr>
        <dsp:cNvPr id="0" name=""/>
        <dsp:cNvSpPr/>
      </dsp:nvSpPr>
      <dsp:spPr>
        <a:xfrm>
          <a:off x="624057" y="0"/>
          <a:ext cx="7072647" cy="1521904"/>
        </a:xfrm>
        <a:prstGeom prst="rightArrow">
          <a:avLst/>
        </a:prstGeom>
        <a:solidFill>
          <a:srgbClr val="CCDA6F">
            <a:tint val="40000"/>
            <a:hueOff val="0"/>
            <a:satOff val="0"/>
            <a:lumOff val="0"/>
            <a:alphaOff val="0"/>
          </a:srgb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8E19A517-46EB-4415-B575-0738C910C7C8}">
      <dsp:nvSpPr>
        <dsp:cNvPr id="0" name=""/>
        <dsp:cNvSpPr/>
      </dsp:nvSpPr>
      <dsp:spPr>
        <a:xfrm>
          <a:off x="23079" y="0"/>
          <a:ext cx="1862217" cy="1521904"/>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kern="1200" dirty="0">
              <a:solidFill>
                <a:srgbClr val="3E4248"/>
              </a:solidFill>
              <a:latin typeface="Arial" panose="020B0604020202020204"/>
              <a:ea typeface="+mn-ea"/>
              <a:cs typeface="+mn-cs"/>
            </a:rPr>
            <a:t>Submit request to HR</a:t>
          </a:r>
        </a:p>
        <a:p>
          <a:pPr marL="0" lvl="0" indent="0" algn="ctr" defTabSz="800100">
            <a:lnSpc>
              <a:spcPct val="90000"/>
            </a:lnSpc>
            <a:spcBef>
              <a:spcPct val="0"/>
            </a:spcBef>
            <a:spcAft>
              <a:spcPct val="35000"/>
            </a:spcAft>
            <a:buNone/>
          </a:pPr>
          <a:r>
            <a:rPr lang="en-CA" sz="1800" b="1" kern="1200" dirty="0">
              <a:solidFill>
                <a:srgbClr val="3E4248"/>
              </a:solidFill>
              <a:latin typeface="Arial" panose="020B0604020202020204"/>
              <a:ea typeface="+mn-ea"/>
              <a:cs typeface="+mn-cs"/>
            </a:rPr>
            <a:t>Form 516</a:t>
          </a:r>
        </a:p>
      </dsp:txBody>
      <dsp:txXfrm>
        <a:off x="97372" y="74293"/>
        <a:ext cx="1713631" cy="1373318"/>
      </dsp:txXfrm>
    </dsp:sp>
    <dsp:sp modelId="{8C008FEB-921F-4006-91A7-1B3EE30ECEFB}">
      <dsp:nvSpPr>
        <dsp:cNvPr id="0" name=""/>
        <dsp:cNvSpPr/>
      </dsp:nvSpPr>
      <dsp:spPr>
        <a:xfrm>
          <a:off x="2153525" y="419031"/>
          <a:ext cx="1862217" cy="683840"/>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dirty="0">
              <a:solidFill>
                <a:srgbClr val="3E4248"/>
              </a:solidFill>
              <a:latin typeface="Arial" panose="020B0604020202020204"/>
              <a:ea typeface="+mn-ea"/>
              <a:cs typeface="+mn-cs"/>
            </a:rPr>
            <a:t>Obtain recommendation from official languages</a:t>
          </a:r>
        </a:p>
      </dsp:txBody>
      <dsp:txXfrm>
        <a:off x="2186907" y="452413"/>
        <a:ext cx="1795453" cy="617076"/>
      </dsp:txXfrm>
    </dsp:sp>
    <dsp:sp modelId="{53BA6582-2C63-4AF8-83B9-973CC5BE78E4}">
      <dsp:nvSpPr>
        <dsp:cNvPr id="0" name=""/>
        <dsp:cNvSpPr/>
      </dsp:nvSpPr>
      <dsp:spPr>
        <a:xfrm>
          <a:off x="4305019" y="352762"/>
          <a:ext cx="1862217" cy="816379"/>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dirty="0">
              <a:solidFill>
                <a:srgbClr val="3E4248"/>
              </a:solidFill>
              <a:latin typeface="Arial" panose="020B0604020202020204"/>
              <a:ea typeface="+mn-ea"/>
              <a:cs typeface="+mn-cs"/>
            </a:rPr>
            <a:t>Inform HR of the decision</a:t>
          </a:r>
        </a:p>
      </dsp:txBody>
      <dsp:txXfrm>
        <a:off x="4344871" y="392614"/>
        <a:ext cx="1782513" cy="736675"/>
      </dsp:txXfrm>
    </dsp:sp>
    <dsp:sp modelId="{9C0FBE54-300C-46C3-B71F-2CF095CF941A}">
      <dsp:nvSpPr>
        <dsp:cNvPr id="0" name=""/>
        <dsp:cNvSpPr/>
      </dsp:nvSpPr>
      <dsp:spPr>
        <a:xfrm>
          <a:off x="6456513" y="352762"/>
          <a:ext cx="1862217" cy="816379"/>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dirty="0">
              <a:solidFill>
                <a:srgbClr val="3E4248"/>
              </a:solidFill>
              <a:latin typeface="Arial" panose="020B0604020202020204"/>
              <a:ea typeface="+mn-ea"/>
              <a:cs typeface="+mn-cs"/>
            </a:rPr>
            <a:t>Obtain confirmation from HR that the action has been completed</a:t>
          </a:r>
        </a:p>
      </dsp:txBody>
      <dsp:txXfrm>
        <a:off x="6496365" y="392614"/>
        <a:ext cx="1782513" cy="7366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40233-9269-4D0E-8551-8E87D30DD3D0}">
      <dsp:nvSpPr>
        <dsp:cNvPr id="0" name=""/>
        <dsp:cNvSpPr/>
      </dsp:nvSpPr>
      <dsp:spPr>
        <a:xfrm>
          <a:off x="624057" y="0"/>
          <a:ext cx="7072646" cy="1299681"/>
        </a:xfrm>
        <a:prstGeom prst="rightArrow">
          <a:avLst/>
        </a:prstGeom>
        <a:solidFill>
          <a:srgbClr val="CCDA6F">
            <a:tint val="40000"/>
            <a:hueOff val="0"/>
            <a:satOff val="0"/>
            <a:lumOff val="0"/>
            <a:alphaOff val="0"/>
          </a:srgb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3A72382D-8A5A-4763-972D-934572FB3A84}">
      <dsp:nvSpPr>
        <dsp:cNvPr id="0" name=""/>
        <dsp:cNvSpPr/>
      </dsp:nvSpPr>
      <dsp:spPr>
        <a:xfrm>
          <a:off x="2412" y="34202"/>
          <a:ext cx="1797687" cy="1231276"/>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kern="1200" dirty="0">
              <a:solidFill>
                <a:srgbClr val="3E4248"/>
              </a:solidFill>
              <a:latin typeface="Arial" panose="020B0604020202020204"/>
              <a:ea typeface="+mn-ea"/>
              <a:cs typeface="+mn-cs"/>
            </a:rPr>
            <a:t>Submit request to HR</a:t>
          </a:r>
        </a:p>
        <a:p>
          <a:pPr marL="0" lvl="0" indent="0" algn="ctr" defTabSz="800100">
            <a:lnSpc>
              <a:spcPct val="90000"/>
            </a:lnSpc>
            <a:spcBef>
              <a:spcPct val="0"/>
            </a:spcBef>
            <a:spcAft>
              <a:spcPct val="35000"/>
            </a:spcAft>
            <a:buNone/>
          </a:pPr>
          <a:r>
            <a:rPr lang="en-CA" sz="1800" b="1" kern="1200" dirty="0">
              <a:solidFill>
                <a:srgbClr val="3E4248"/>
              </a:solidFill>
              <a:latin typeface="Arial" panose="020B0604020202020204"/>
              <a:ea typeface="+mn-ea"/>
              <a:cs typeface="+mn-cs"/>
            </a:rPr>
            <a:t>Form 516</a:t>
          </a:r>
        </a:p>
      </dsp:txBody>
      <dsp:txXfrm>
        <a:off x="62518" y="94308"/>
        <a:ext cx="1677475" cy="1111064"/>
      </dsp:txXfrm>
    </dsp:sp>
    <dsp:sp modelId="{C6745D7F-8A63-45A1-AB79-14EE3DEF844B}">
      <dsp:nvSpPr>
        <dsp:cNvPr id="0" name=""/>
        <dsp:cNvSpPr/>
      </dsp:nvSpPr>
      <dsp:spPr>
        <a:xfrm>
          <a:off x="2062103" y="242151"/>
          <a:ext cx="1910746" cy="815378"/>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dirty="0">
              <a:solidFill>
                <a:srgbClr val="3E4248"/>
              </a:solidFill>
              <a:latin typeface="Arial" panose="020B0604020202020204"/>
              <a:ea typeface="+mn-ea"/>
              <a:cs typeface="+mn-cs"/>
            </a:rPr>
            <a:t>Obtain recommendation from official languages</a:t>
          </a:r>
        </a:p>
      </dsp:txBody>
      <dsp:txXfrm>
        <a:off x="2101906" y="281954"/>
        <a:ext cx="1831140" cy="735772"/>
      </dsp:txXfrm>
    </dsp:sp>
    <dsp:sp modelId="{E509EC93-8B1C-49D8-95E3-34535B601AE3}">
      <dsp:nvSpPr>
        <dsp:cNvPr id="0" name=""/>
        <dsp:cNvSpPr/>
      </dsp:nvSpPr>
      <dsp:spPr>
        <a:xfrm>
          <a:off x="4234852" y="242151"/>
          <a:ext cx="1910746" cy="815378"/>
        </a:xfrm>
        <a:prstGeom prst="roundRect">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CA" sz="1400" kern="1200" dirty="0" err="1">
              <a:solidFill>
                <a:srgbClr val="3E4248"/>
              </a:solidFill>
              <a:latin typeface="Arial" panose="020B0604020202020204"/>
              <a:ea typeface="+mn-ea"/>
              <a:cs typeface="+mn-cs"/>
            </a:rPr>
            <a:t>Obtain</a:t>
          </a:r>
          <a:r>
            <a:rPr lang="fr-CA" sz="1400" kern="1200" baseline="0" dirty="0">
              <a:solidFill>
                <a:srgbClr val="3E4248"/>
              </a:solidFill>
              <a:latin typeface="Arial" panose="020B0604020202020204"/>
              <a:ea typeface="+mn-ea"/>
              <a:cs typeface="+mn-cs"/>
            </a:rPr>
            <a:t> the </a:t>
          </a:r>
          <a:r>
            <a:rPr lang="fr-CA" sz="1400" kern="1200" baseline="0" dirty="0" err="1">
              <a:solidFill>
                <a:srgbClr val="3E4248"/>
              </a:solidFill>
              <a:latin typeface="Arial" panose="020B0604020202020204"/>
              <a:ea typeface="+mn-ea"/>
              <a:cs typeface="+mn-cs"/>
            </a:rPr>
            <a:t>approval</a:t>
          </a:r>
          <a:r>
            <a:rPr lang="fr-CA" sz="1400" kern="1200" baseline="0" dirty="0">
              <a:solidFill>
                <a:srgbClr val="3E4248"/>
              </a:solidFill>
              <a:latin typeface="Arial" panose="020B0604020202020204"/>
              <a:ea typeface="+mn-ea"/>
              <a:cs typeface="+mn-cs"/>
            </a:rPr>
            <a:t> required </a:t>
          </a:r>
          <a:r>
            <a:rPr lang="fr-CA" sz="1400" kern="1200" baseline="0" dirty="0" err="1">
              <a:solidFill>
                <a:srgbClr val="3E4248"/>
              </a:solidFill>
              <a:latin typeface="Arial" panose="020B0604020202020204"/>
              <a:ea typeface="+mn-ea"/>
              <a:cs typeface="+mn-cs"/>
            </a:rPr>
            <a:t>under</a:t>
          </a:r>
          <a:r>
            <a:rPr lang="fr-CA" sz="1400" kern="1200" baseline="0" dirty="0">
              <a:solidFill>
                <a:srgbClr val="3E4248"/>
              </a:solidFill>
              <a:latin typeface="Arial" panose="020B0604020202020204"/>
              <a:ea typeface="+mn-ea"/>
              <a:cs typeface="+mn-cs"/>
            </a:rPr>
            <a:t> the Instrument of HR </a:t>
          </a:r>
          <a:r>
            <a:rPr lang="fr-CA" sz="1400" kern="1200" baseline="0" dirty="0" err="1">
              <a:solidFill>
                <a:srgbClr val="3E4248"/>
              </a:solidFill>
              <a:latin typeface="Arial" panose="020B0604020202020204"/>
              <a:ea typeface="+mn-ea"/>
              <a:cs typeface="+mn-cs"/>
            </a:rPr>
            <a:t>delegation</a:t>
          </a:r>
          <a:endParaRPr lang="en-CA" sz="1400" kern="1200" dirty="0">
            <a:solidFill>
              <a:srgbClr val="3E4248"/>
            </a:solidFill>
            <a:latin typeface="Arial" panose="020B0604020202020204"/>
            <a:ea typeface="+mn-ea"/>
            <a:cs typeface="+mn-cs"/>
          </a:endParaRPr>
        </a:p>
      </dsp:txBody>
      <dsp:txXfrm>
        <a:off x="4274655" y="281954"/>
        <a:ext cx="1831140" cy="735772"/>
      </dsp:txXfrm>
    </dsp:sp>
    <dsp:sp modelId="{2E03044E-AD0E-43E0-A7B2-65FF538CA4C0}">
      <dsp:nvSpPr>
        <dsp:cNvPr id="0" name=""/>
        <dsp:cNvSpPr/>
      </dsp:nvSpPr>
      <dsp:spPr>
        <a:xfrm>
          <a:off x="6407601" y="242151"/>
          <a:ext cx="1910746" cy="815378"/>
        </a:xfrm>
        <a:prstGeom prst="roundRect">
          <a:avLst/>
        </a:prstGeom>
        <a:gradFill rotWithShape="0">
          <a:gsLst>
            <a:gs pos="0">
              <a:srgbClr val="CCDA6F">
                <a:hueOff val="0"/>
                <a:satOff val="0"/>
                <a:lumOff val="0"/>
                <a:alphaOff val="0"/>
                <a:tint val="50000"/>
                <a:satMod val="300000"/>
              </a:srgbClr>
            </a:gs>
            <a:gs pos="35000">
              <a:srgbClr val="CCDA6F">
                <a:hueOff val="0"/>
                <a:satOff val="0"/>
                <a:lumOff val="0"/>
                <a:alphaOff val="0"/>
                <a:tint val="37000"/>
                <a:satMod val="300000"/>
              </a:srgbClr>
            </a:gs>
            <a:gs pos="100000">
              <a:srgbClr val="CCDA6F">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dirty="0">
              <a:solidFill>
                <a:srgbClr val="3E4248"/>
              </a:solidFill>
              <a:latin typeface="Arial" panose="020B0604020202020204"/>
              <a:ea typeface="+mn-ea"/>
              <a:cs typeface="+mn-cs"/>
            </a:rPr>
            <a:t>Obtain confirmation from HR that the action has been completed</a:t>
          </a:r>
        </a:p>
      </dsp:txBody>
      <dsp:txXfrm>
        <a:off x="6447404" y="281954"/>
        <a:ext cx="1831140" cy="73577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D00888-021D-4532-8AE9-145FBADEBB99}" type="datetimeFigureOut">
              <a:rPr lang="en-CA" smtClean="0"/>
              <a:t>2024-09-04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1DE387-779E-4B13-AF25-76110F9CA5F0}" type="slidenum">
              <a:rPr lang="en-CA" smtClean="0"/>
              <a:t>‹#›</a:t>
            </a:fld>
            <a:endParaRPr lang="en-CA"/>
          </a:p>
        </p:txBody>
      </p:sp>
    </p:spTree>
    <p:extLst>
      <p:ext uri="{BB962C8B-B14F-4D97-AF65-F5344CB8AC3E}">
        <p14:creationId xmlns:p14="http://schemas.microsoft.com/office/powerpoint/2010/main" val="68812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4C6C113E-A07E-47D5-AEE7-FA836F56249C}" type="slidenum">
              <a:rPr lang="en-US" smtClean="0"/>
              <a:pPr>
                <a:defRPr/>
              </a:pPr>
              <a:t>1</a:t>
            </a:fld>
            <a:endParaRPr lang="en-US"/>
          </a:p>
        </p:txBody>
      </p:sp>
    </p:spTree>
    <p:extLst>
      <p:ext uri="{BB962C8B-B14F-4D97-AF65-F5344CB8AC3E}">
        <p14:creationId xmlns:p14="http://schemas.microsoft.com/office/powerpoint/2010/main" val="4221588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CA" baseline="0" dirty="0"/>
              <a:t>The </a:t>
            </a:r>
            <a:r>
              <a:rPr lang="en-CA" i="1" baseline="0" dirty="0"/>
              <a:t>Instrument of Human Resources Delegation Authorities </a:t>
            </a:r>
            <a:r>
              <a:rPr lang="en-CA" i="0" baseline="0" dirty="0"/>
              <a:t>now states that the Official Languages Program must be consulted before the subdelegated manager’s final decision. Before, consulting was only optional. The final decision was often made before receiving a recommendation from the Official Languages Program.</a:t>
            </a:r>
          </a:p>
          <a:p>
            <a:endParaRPr lang="en-CA" i="0" baseline="0" dirty="0"/>
          </a:p>
          <a:p>
            <a:r>
              <a:rPr lang="en-CA" i="0" baseline="0" dirty="0"/>
              <a:t>The OL program will need to be consulted in the following cases:</a:t>
            </a:r>
          </a:p>
          <a:p>
            <a:pPr marL="228600" indent="-228600">
              <a:buFont typeface="+mj-lt"/>
              <a:buAutoNum type="arabicPeriod"/>
            </a:pPr>
            <a:r>
              <a:rPr lang="en-CA" i="0" baseline="0" dirty="0"/>
              <a:t>Identifying the language requirements of a position</a:t>
            </a:r>
          </a:p>
          <a:p>
            <a:pPr marL="228600" indent="-228600">
              <a:buFont typeface="+mj-lt"/>
              <a:buAutoNum type="arabicPeriod"/>
            </a:pPr>
            <a:r>
              <a:rPr lang="en-CA" i="0" baseline="0" dirty="0"/>
              <a:t>Re-identifying the language requirements of a position</a:t>
            </a:r>
          </a:p>
          <a:p>
            <a:pPr marL="228600" indent="-228600">
              <a:buFont typeface="+mj-lt"/>
              <a:buAutoNum type="arabicPeriod"/>
            </a:pPr>
            <a:r>
              <a:rPr lang="en-CA" b="0" i="0" dirty="0">
                <a:solidFill>
                  <a:srgbClr val="333333"/>
                </a:solidFill>
                <a:effectLst/>
                <a:latin typeface="Helvetica" panose="020B0604020202020204" pitchFamily="34" charset="0"/>
              </a:rPr>
              <a:t>Upgrade or lower the linguistic profile of a filled or vacant bilingual position.</a:t>
            </a:r>
            <a:endParaRPr lang="en-CA" i="0" baseline="0" dirty="0"/>
          </a:p>
          <a:p>
            <a:pPr marL="171450" indent="-171450">
              <a:buFont typeface="Arial" panose="020B0604020202020204" pitchFamily="34" charset="0"/>
              <a:buChar char="•"/>
            </a:pPr>
            <a:endParaRPr lang="en-CA" i="1" baseline="0" dirty="0"/>
          </a:p>
          <a:p>
            <a:r>
              <a:rPr lang="en-CA" b="1" baseline="0" dirty="0"/>
              <a:t>To obtain the recommendation from the Official Languages Program, a completed Form 516 must accompany the request.</a:t>
            </a:r>
          </a:p>
          <a:p>
            <a:endParaRPr lang="en-CA" baseline="0" dirty="0"/>
          </a:p>
          <a:p>
            <a:r>
              <a:rPr lang="en-CA" baseline="0" dirty="0"/>
              <a:t>When the client submits a request to the CAC, the information to be provided is as follows:</a:t>
            </a:r>
          </a:p>
          <a:p>
            <a:pPr marL="171450" indent="-171450">
              <a:buFont typeface="Arial" panose="020B0604020202020204" pitchFamily="34" charset="0"/>
              <a:buChar char="•"/>
            </a:pPr>
            <a:r>
              <a:rPr lang="en-CA" baseline="0" dirty="0"/>
              <a:t>A completed Form 516</a:t>
            </a:r>
          </a:p>
          <a:p>
            <a:pPr marL="171450" indent="-171450">
              <a:buFont typeface="Arial" panose="020B0604020202020204" pitchFamily="34" charset="0"/>
              <a:buChar char="•"/>
            </a:pPr>
            <a:r>
              <a:rPr lang="en-CA" baseline="0" dirty="0"/>
              <a:t>Organizational chart (with job codes, location of positions, language requirements of positions)</a:t>
            </a:r>
          </a:p>
          <a:p>
            <a:pPr marL="171450" indent="-171450">
              <a:buFont typeface="Arial" panose="020B0604020202020204" pitchFamily="34" charset="0"/>
              <a:buChar char="•"/>
            </a:pPr>
            <a:r>
              <a:rPr lang="en-CA" baseline="0" dirty="0"/>
              <a:t>Job description</a:t>
            </a:r>
          </a:p>
          <a:p>
            <a:pPr marL="171450" indent="-171450">
              <a:buFont typeface="Arial" panose="020B0604020202020204" pitchFamily="34" charset="0"/>
              <a:buChar char="•"/>
            </a:pPr>
            <a:r>
              <a:rPr lang="en-CA" baseline="0" dirty="0"/>
              <a:t>Justification, if applicable</a:t>
            </a:r>
          </a:p>
          <a:p>
            <a:r>
              <a:rPr lang="en-CA" baseline="0" dirty="0"/>
              <a:t>For the creation of multiple positions, the number of positions to be created must be indicated.</a:t>
            </a:r>
          </a:p>
          <a:p>
            <a:endParaRPr lang="en-CA" baseline="0" dirty="0"/>
          </a:p>
          <a:p>
            <a:r>
              <a:rPr lang="en-CA" baseline="0" dirty="0"/>
              <a:t>The classification advisor will be responsible for sending the request to the generic OL email box and a member of the OL team will analyze the request and provide a recommendation.</a:t>
            </a:r>
          </a:p>
          <a:p>
            <a:endParaRPr lang="en-CA"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CA" baseline="0" dirty="0"/>
              <a:t>For the creation of a position, the client will be requested to inform the classification and OL of the final decision.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CA" baseline="0" dirty="0"/>
              <a:t>In the case of a change to the language requirements of a position, the client will be asked to complete section 6 of Form 516 and send it to the classification and OL. (Level 2 approval required). </a:t>
            </a:r>
            <a:r>
              <a:rPr lang="en-CA" b="1" baseline="0" dirty="0"/>
              <a:t>Note that Form 211 will no longer be required</a:t>
            </a:r>
            <a:r>
              <a:rPr lang="en-CA" baseline="0" dirty="0"/>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baseline="0" dirty="0"/>
          </a:p>
          <a:p>
            <a:r>
              <a:rPr lang="en-CA" baseline="0" dirty="0"/>
              <a:t>The OL Program will work with the classification team to facilitate the process. For example, a flexible procedure will be in place for identical positions, in a similar context, that have already received a recommendation.</a:t>
            </a:r>
          </a:p>
          <a:p>
            <a:endParaRPr lang="en-CA" baseline="0" dirty="0"/>
          </a:p>
          <a:p>
            <a:r>
              <a:rPr lang="en-CA" baseline="0" dirty="0"/>
              <a:t>The OL program is targeting a service standard of 5 working days to provide the recommendation of the language requirements of a position. We want to reassure you that the goal of this process change is to increase compliance while maintaining the current level of service. We will be assessing the situation as the pilot progresses.</a:t>
            </a:r>
          </a:p>
        </p:txBody>
      </p:sp>
      <p:sp>
        <p:nvSpPr>
          <p:cNvPr id="4" name="Espace réservé du numéro de diapositive 3"/>
          <p:cNvSpPr>
            <a:spLocks noGrp="1"/>
          </p:cNvSpPr>
          <p:nvPr>
            <p:ph type="sldNum" sz="quarter" idx="5"/>
          </p:nvPr>
        </p:nvSpPr>
        <p:spPr/>
        <p:txBody>
          <a:bodyPr/>
          <a:lstStyle/>
          <a:p>
            <a:pPr>
              <a:defRPr/>
            </a:pPr>
            <a:fld id="{4C6C113E-A07E-47D5-AEE7-FA836F56249C}" type="slidenum">
              <a:rPr lang="en-US" smtClean="0"/>
              <a:pPr>
                <a:defRPr/>
              </a:pPr>
              <a:t>2</a:t>
            </a:fld>
            <a:endParaRPr lang="en-US"/>
          </a:p>
        </p:txBody>
      </p:sp>
    </p:spTree>
    <p:extLst>
      <p:ext uri="{BB962C8B-B14F-4D97-AF65-F5344CB8AC3E}">
        <p14:creationId xmlns:p14="http://schemas.microsoft.com/office/powerpoint/2010/main" val="2400350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ECA88-33D0-437F-99E4-39212D140B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305F157-C40B-76F0-2B81-B6551150DD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5D9D3E1-8BB0-083A-82B9-8096B2E17622}"/>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5" name="Footer Placeholder 4">
            <a:extLst>
              <a:ext uri="{FF2B5EF4-FFF2-40B4-BE49-F238E27FC236}">
                <a16:creationId xmlns:a16="http://schemas.microsoft.com/office/drawing/2014/main" id="{4FB490C1-79BA-B3FE-F134-41BFED962F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3D2D2F9-C0E2-9D70-2EB9-C28B590F4F0A}"/>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262839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0BF56-799E-621D-4F53-B2EE458A441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30691C6-3887-CB13-29EB-1D220CAE3D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003D49D-F6CF-144B-C3BB-6172AD8DB286}"/>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5" name="Footer Placeholder 4">
            <a:extLst>
              <a:ext uri="{FF2B5EF4-FFF2-40B4-BE49-F238E27FC236}">
                <a16:creationId xmlns:a16="http://schemas.microsoft.com/office/drawing/2014/main" id="{3FBBC834-A2FD-FCAE-3370-076BCBDF6ED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1CF86B7-329C-7183-C30D-0541D5ED7830}"/>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1933795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276612-8ECB-CF2F-7CE1-E4C4E6C713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055C38D-C69A-BBDC-0FF0-C96CE51FDD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33F99DE-F0B2-25EF-94FB-4EBCC53E437C}"/>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5" name="Footer Placeholder 4">
            <a:extLst>
              <a:ext uri="{FF2B5EF4-FFF2-40B4-BE49-F238E27FC236}">
                <a16:creationId xmlns:a16="http://schemas.microsoft.com/office/drawing/2014/main" id="{6C0201A8-5AB0-8097-B4B8-17575655EE3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866C774-4B48-63B2-EB10-1D68F0432AA9}"/>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217305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87AF-CBB9-B83C-C528-A0CCD54F97B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5344B08-1248-1C27-F174-F3E41D9252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FB0A90D-D492-9F7A-6605-118A49B0CF04}"/>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5" name="Footer Placeholder 4">
            <a:extLst>
              <a:ext uri="{FF2B5EF4-FFF2-40B4-BE49-F238E27FC236}">
                <a16:creationId xmlns:a16="http://schemas.microsoft.com/office/drawing/2014/main" id="{E112BB15-21D7-A6EB-048B-D51D380D6B4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DE2B83F-F6CB-EF11-3756-D5DEB3CFC181}"/>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257724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7E079-F968-83F8-EC92-C3177A6CD8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E1C8A80-5288-1A09-B8C3-3791FAC94A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CB84E0-1FCA-4E13-C622-97BC81906DFA}"/>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5" name="Footer Placeholder 4">
            <a:extLst>
              <a:ext uri="{FF2B5EF4-FFF2-40B4-BE49-F238E27FC236}">
                <a16:creationId xmlns:a16="http://schemas.microsoft.com/office/drawing/2014/main" id="{03A098E7-CDEA-E931-85D7-FF1CEA04EAA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756698D-CBED-CB87-0499-E0D69CF69548}"/>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2376046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B3F3-5D0F-6388-92DC-739345A474B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EFFF232-C75D-3EDA-494C-FCFE87F3E2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B67D7F4B-4D8C-BE24-EB33-33EE29FCEB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67CB0AD-D0DA-977E-D416-EC160D721001}"/>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6" name="Footer Placeholder 5">
            <a:extLst>
              <a:ext uri="{FF2B5EF4-FFF2-40B4-BE49-F238E27FC236}">
                <a16:creationId xmlns:a16="http://schemas.microsoft.com/office/drawing/2014/main" id="{85A23C44-A8A9-7084-F481-22F89E45A84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FBEAA3F-2167-B264-8160-CE564C1895E2}"/>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34828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6880-5679-C498-6D83-B3F7DE6ACA7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45B1BD4-98CC-72AF-82DF-B58E02F0D8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F702E5-8560-856D-E594-4390EF11DA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5B853F2-3F0A-C08D-C295-2E3C63F3C8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002CDB-6C6B-EFFE-FC99-C2DCA35251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B8A9503-627D-005E-BEA2-2A48826DD94B}"/>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8" name="Footer Placeholder 7">
            <a:extLst>
              <a:ext uri="{FF2B5EF4-FFF2-40B4-BE49-F238E27FC236}">
                <a16:creationId xmlns:a16="http://schemas.microsoft.com/office/drawing/2014/main" id="{65D80B52-1EF6-2D4C-104E-D64A1FF4622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2402C81-1D0E-CB66-8B2A-2ACE97B5A41E}"/>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343325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3EDC5-9B9C-3572-EBB3-9A4AA3557B3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6737109-8DCA-2CDE-22B4-8FD3ADD12028}"/>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4" name="Footer Placeholder 3">
            <a:extLst>
              <a:ext uri="{FF2B5EF4-FFF2-40B4-BE49-F238E27FC236}">
                <a16:creationId xmlns:a16="http://schemas.microsoft.com/office/drawing/2014/main" id="{84D8EDD8-EEF0-A058-A367-1F795F7E347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11E06341-9E62-40B4-66F0-83C550F0183A}"/>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4277152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D7A0B-97FE-7C4F-5E98-2BE74A7E94E0}"/>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3" name="Footer Placeholder 2">
            <a:extLst>
              <a:ext uri="{FF2B5EF4-FFF2-40B4-BE49-F238E27FC236}">
                <a16:creationId xmlns:a16="http://schemas.microsoft.com/office/drawing/2014/main" id="{AAFB6999-1735-FFDD-3E03-0E4870C1E08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83C4E2A-0003-B3D9-BCC8-BDFDE85EB0A8}"/>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3292719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F7848-B2D0-4B36-7754-392BE7FC59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83A1DBB-265F-5CB5-A34D-A56390BEDE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06663A5-A274-8799-9D8B-9B5C75F1B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9B4009-0F36-E29E-E6A7-E9711523E5F7}"/>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6" name="Footer Placeholder 5">
            <a:extLst>
              <a:ext uri="{FF2B5EF4-FFF2-40B4-BE49-F238E27FC236}">
                <a16:creationId xmlns:a16="http://schemas.microsoft.com/office/drawing/2014/main" id="{37F4C6F3-C327-9F17-7195-C06B50CB179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C6B8686-3FBB-672A-30A0-EFB82E21FA7C}"/>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357560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A62AF-A631-8FC7-6E80-4A7A8EBD8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1769921-805F-ED68-3CB0-A21EED2448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C42FB7F-14E6-45CD-965C-B31BFDEAC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C7BCD2-2153-05E1-F35A-BFC862099D02}"/>
              </a:ext>
            </a:extLst>
          </p:cNvPr>
          <p:cNvSpPr>
            <a:spLocks noGrp="1"/>
          </p:cNvSpPr>
          <p:nvPr>
            <p:ph type="dt" sz="half" idx="10"/>
          </p:nvPr>
        </p:nvSpPr>
        <p:spPr/>
        <p:txBody>
          <a:bodyPr/>
          <a:lstStyle/>
          <a:p>
            <a:fld id="{6E43A842-6920-4164-875E-72B1637114B2}" type="datetimeFigureOut">
              <a:rPr lang="en-CA" smtClean="0"/>
              <a:t>2024-09-04</a:t>
            </a:fld>
            <a:endParaRPr lang="en-CA"/>
          </a:p>
        </p:txBody>
      </p:sp>
      <p:sp>
        <p:nvSpPr>
          <p:cNvPr id="6" name="Footer Placeholder 5">
            <a:extLst>
              <a:ext uri="{FF2B5EF4-FFF2-40B4-BE49-F238E27FC236}">
                <a16:creationId xmlns:a16="http://schemas.microsoft.com/office/drawing/2014/main" id="{22B726E7-4528-6E9F-9ECE-78701A586AB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47F07A0-002F-E453-2490-00E1629FEDF0}"/>
              </a:ext>
            </a:extLst>
          </p:cNvPr>
          <p:cNvSpPr>
            <a:spLocks noGrp="1"/>
          </p:cNvSpPr>
          <p:nvPr>
            <p:ph type="sldNum" sz="quarter" idx="12"/>
          </p:nvPr>
        </p:nvSpPr>
        <p:spPr/>
        <p:txBody>
          <a:bodyPr/>
          <a:lstStyle/>
          <a:p>
            <a:fld id="{647E7356-C8FB-4671-B2D9-8C8002CACB03}" type="slidenum">
              <a:rPr lang="en-CA" smtClean="0"/>
              <a:t>‹#›</a:t>
            </a:fld>
            <a:endParaRPr lang="en-CA"/>
          </a:p>
        </p:txBody>
      </p:sp>
    </p:spTree>
    <p:extLst>
      <p:ext uri="{BB962C8B-B14F-4D97-AF65-F5344CB8AC3E}">
        <p14:creationId xmlns:p14="http://schemas.microsoft.com/office/powerpoint/2010/main" val="2399941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67FEE3-2E43-C113-F2D4-7687133EC5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F113F53-AC65-7907-A410-58503A9995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CDE6D57-0CDE-458F-EBB7-06475C3049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43A842-6920-4164-875E-72B1637114B2}" type="datetimeFigureOut">
              <a:rPr lang="en-CA" smtClean="0"/>
              <a:t>2024-09-04</a:t>
            </a:fld>
            <a:endParaRPr lang="en-CA"/>
          </a:p>
        </p:txBody>
      </p:sp>
      <p:sp>
        <p:nvSpPr>
          <p:cNvPr id="5" name="Footer Placeholder 4">
            <a:extLst>
              <a:ext uri="{FF2B5EF4-FFF2-40B4-BE49-F238E27FC236}">
                <a16:creationId xmlns:a16="http://schemas.microsoft.com/office/drawing/2014/main" id="{73866E03-3C36-2B3F-046C-4809ECCD01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495BCE2-8591-FA3C-9099-22E17F5A05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E7356-C8FB-4671-B2D9-8C8002CACB03}" type="slidenum">
              <a:rPr lang="en-CA" smtClean="0"/>
              <a:t>‹#›</a:t>
            </a:fld>
            <a:endParaRPr lang="en-CA"/>
          </a:p>
        </p:txBody>
      </p:sp>
    </p:spTree>
    <p:extLst>
      <p:ext uri="{BB962C8B-B14F-4D97-AF65-F5344CB8AC3E}">
        <p14:creationId xmlns:p14="http://schemas.microsoft.com/office/powerpoint/2010/main" val="1063247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13" Type="http://schemas.microsoft.com/office/2007/relationships/diagramDrawing" Target="../diagrams/drawing1.xml"/><Relationship Id="rId18" Type="http://schemas.microsoft.com/office/2007/relationships/diagramDrawing" Target="../diagrams/drawing2.xml"/><Relationship Id="rId3" Type="http://schemas.openxmlformats.org/officeDocument/2006/relationships/tags" Target="../tags/tag4.xml"/><Relationship Id="rId7" Type="http://schemas.openxmlformats.org/officeDocument/2006/relationships/slideLayout" Target="../slideLayouts/slideLayout2.xml"/><Relationship Id="rId12" Type="http://schemas.openxmlformats.org/officeDocument/2006/relationships/diagramColors" Target="../diagrams/colors1.xml"/><Relationship Id="rId17" Type="http://schemas.openxmlformats.org/officeDocument/2006/relationships/diagramColors" Target="../diagrams/colors2.xml"/><Relationship Id="rId2" Type="http://schemas.openxmlformats.org/officeDocument/2006/relationships/tags" Target="../tags/tag3.xml"/><Relationship Id="rId16" Type="http://schemas.openxmlformats.org/officeDocument/2006/relationships/diagramQuickStyle" Target="../diagrams/quickStyle2.xml"/><Relationship Id="rId20" Type="http://schemas.openxmlformats.org/officeDocument/2006/relationships/hyperlink" Target="mailto:TPSGC.QuestionsLO-OLQueries.PWGSC@tpsgc-pwgsc.gc.ca" TargetMode="Externa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diagramQuickStyle" Target="../diagrams/quickStyle1.xml"/><Relationship Id="rId5" Type="http://schemas.openxmlformats.org/officeDocument/2006/relationships/tags" Target="../tags/tag6.xml"/><Relationship Id="rId15" Type="http://schemas.openxmlformats.org/officeDocument/2006/relationships/diagramLayout" Target="../diagrams/layout2.xml"/><Relationship Id="rId10" Type="http://schemas.openxmlformats.org/officeDocument/2006/relationships/diagramLayout" Target="../diagrams/layout1.xml"/><Relationship Id="rId19" Type="http://schemas.openxmlformats.org/officeDocument/2006/relationships/image" Target="../media/image1.png"/><Relationship Id="rId4" Type="http://schemas.openxmlformats.org/officeDocument/2006/relationships/tags" Target="../tags/tag5.xml"/><Relationship Id="rId9" Type="http://schemas.openxmlformats.org/officeDocument/2006/relationships/diagramData" Target="../diagrams/data1.xml"/><Relationship Id="rId14"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8" Type="http://schemas.microsoft.com/office/2007/relationships/diagramDrawing" Target="../diagrams/drawing3.xml"/><Relationship Id="rId13" Type="http://schemas.microsoft.com/office/2007/relationships/diagramDrawing" Target="../diagrams/drawing4.xml"/><Relationship Id="rId3" Type="http://schemas.openxmlformats.org/officeDocument/2006/relationships/notesSlide" Target="../notesSlides/notesSlide2.xml"/><Relationship Id="rId7" Type="http://schemas.openxmlformats.org/officeDocument/2006/relationships/diagramColors" Target="../diagrams/colors3.xml"/><Relationship Id="rId12"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3.xml"/><Relationship Id="rId11" Type="http://schemas.openxmlformats.org/officeDocument/2006/relationships/diagramQuickStyle" Target="../diagrams/quickStyle4.xml"/><Relationship Id="rId5" Type="http://schemas.openxmlformats.org/officeDocument/2006/relationships/diagramLayout" Target="../diagrams/layout3.xml"/><Relationship Id="rId15" Type="http://schemas.openxmlformats.org/officeDocument/2006/relationships/hyperlink" Target="mailto:TPSGC.QuestionsLO-OLQueries.PWGSC@tpsgc-pwgsc.gc.ca" TargetMode="External"/><Relationship Id="rId10" Type="http://schemas.openxmlformats.org/officeDocument/2006/relationships/diagramLayout" Target="../diagrams/layout4.xml"/><Relationship Id="rId4" Type="http://schemas.openxmlformats.org/officeDocument/2006/relationships/diagramData" Target="../diagrams/data3.xml"/><Relationship Id="rId9" Type="http://schemas.openxmlformats.org/officeDocument/2006/relationships/diagramData" Target="../diagrams/data4.xml"/><Relationship Id="rId1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98F2A-A90E-4AC7-AB7B-7223AA539FA0}"/>
              </a:ext>
            </a:extLst>
          </p:cNvPr>
          <p:cNvSpPr>
            <a:spLocks noGrp="1"/>
          </p:cNvSpPr>
          <p:nvPr>
            <p:ph type="title"/>
            <p:custDataLst>
              <p:tags r:id="rId1"/>
            </p:custDataLst>
          </p:nvPr>
        </p:nvSpPr>
        <p:spPr>
          <a:xfrm>
            <a:off x="1186189" y="441498"/>
            <a:ext cx="5571150" cy="548640"/>
          </a:xfrm>
        </p:spPr>
        <p:txBody>
          <a:bodyPr>
            <a:noAutofit/>
          </a:bodyPr>
          <a:lstStyle/>
          <a:p>
            <a:r>
              <a:rPr lang="fr-CA" sz="3600" b="1" kern="0" dirty="0">
                <a:solidFill>
                  <a:srgbClr val="000000"/>
                </a:solidFill>
                <a:cs typeface="Arial" pitchFamily="34" charset="0"/>
              </a:rPr>
              <a:t>Procédures opérationnelles</a:t>
            </a:r>
            <a:endParaRPr lang="en-CA" sz="3600" dirty="0">
              <a:solidFill>
                <a:srgbClr val="000000"/>
              </a:solidFill>
            </a:endParaRPr>
          </a:p>
        </p:txBody>
      </p:sp>
      <p:sp>
        <p:nvSpPr>
          <p:cNvPr id="5" name="TextBox 4">
            <a:extLst>
              <a:ext uri="{FF2B5EF4-FFF2-40B4-BE49-F238E27FC236}">
                <a16:creationId xmlns:a16="http://schemas.microsoft.com/office/drawing/2014/main" id="{6B1FFDB6-DF79-4D65-84AD-5F533D96D05F}"/>
              </a:ext>
            </a:extLst>
          </p:cNvPr>
          <p:cNvSpPr txBox="1"/>
          <p:nvPr>
            <p:custDataLst>
              <p:tags r:id="rId2"/>
            </p:custDataLst>
          </p:nvPr>
        </p:nvSpPr>
        <p:spPr>
          <a:xfrm>
            <a:off x="1991544" y="1128180"/>
            <a:ext cx="2721711" cy="400110"/>
          </a:xfrm>
          <a:prstGeom prst="rect">
            <a:avLst/>
          </a:prstGeom>
          <a:noFill/>
        </p:spPr>
        <p:txBody>
          <a:bodyPr wrap="square" rtlCol="0">
            <a:spAutoFit/>
          </a:bodyPr>
          <a:lstStyle/>
          <a:p>
            <a:r>
              <a:rPr lang="fr-CA" sz="2000" b="1" dirty="0">
                <a:solidFill>
                  <a:srgbClr val="3E4248"/>
                </a:solidFill>
                <a:latin typeface="Arial" panose="020B0604020202020204"/>
              </a:rPr>
              <a:t>Création de postes</a:t>
            </a:r>
            <a:endParaRPr lang="en-CA" sz="2000" b="1" dirty="0">
              <a:solidFill>
                <a:srgbClr val="3E4248"/>
              </a:solidFill>
              <a:latin typeface="Arial" panose="020B0604020202020204"/>
            </a:endParaRPr>
          </a:p>
        </p:txBody>
      </p:sp>
      <p:graphicFrame>
        <p:nvGraphicFramePr>
          <p:cNvPr id="6" name="Content Placeholder 7" descr="Schéma décrivant les étapes à suivre pour une création d'un poste">
            <a:extLst>
              <a:ext uri="{FF2B5EF4-FFF2-40B4-BE49-F238E27FC236}">
                <a16:creationId xmlns:a16="http://schemas.microsoft.com/office/drawing/2014/main" id="{FB3619B4-8315-4BD2-AF68-F8C85B172FC8}"/>
              </a:ext>
            </a:extLst>
          </p:cNvPr>
          <p:cNvGraphicFramePr>
            <a:graphicFrameLocks/>
          </p:cNvGraphicFramePr>
          <p:nvPr>
            <p:custDataLst>
              <p:tags r:id="rId3"/>
            </p:custDataLst>
            <p:extLst>
              <p:ext uri="{D42A27DB-BD31-4B8C-83A1-F6EECF244321}">
                <p14:modId xmlns:p14="http://schemas.microsoft.com/office/powerpoint/2010/main" val="2514952385"/>
              </p:ext>
            </p:extLst>
          </p:nvPr>
        </p:nvGraphicFramePr>
        <p:xfrm>
          <a:off x="1883519" y="1733561"/>
          <a:ext cx="7848872" cy="171293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9" name="TextBox 8">
            <a:extLst>
              <a:ext uri="{FF2B5EF4-FFF2-40B4-BE49-F238E27FC236}">
                <a16:creationId xmlns:a16="http://schemas.microsoft.com/office/drawing/2014/main" id="{67FEC432-2E05-45AA-9770-3CE7CFFE3236}"/>
              </a:ext>
            </a:extLst>
          </p:cNvPr>
          <p:cNvSpPr txBox="1"/>
          <p:nvPr/>
        </p:nvSpPr>
        <p:spPr>
          <a:xfrm>
            <a:off x="3971764" y="3008667"/>
            <a:ext cx="2160240" cy="307777"/>
          </a:xfrm>
          <a:prstGeom prst="rect">
            <a:avLst/>
          </a:prstGeom>
          <a:noFill/>
        </p:spPr>
        <p:txBody>
          <a:bodyPr wrap="square" rtlCol="0">
            <a:spAutoFit/>
          </a:bodyPr>
          <a:lstStyle/>
          <a:p>
            <a:r>
              <a:rPr lang="fr-CA" sz="1400" dirty="0"/>
              <a:t>* max. 5 jours ouvrables</a:t>
            </a:r>
            <a:endParaRPr lang="en-CA" sz="1400" dirty="0"/>
          </a:p>
        </p:txBody>
      </p:sp>
      <p:sp>
        <p:nvSpPr>
          <p:cNvPr id="7" name="TextBox 6">
            <a:extLst>
              <a:ext uri="{FF2B5EF4-FFF2-40B4-BE49-F238E27FC236}">
                <a16:creationId xmlns:a16="http://schemas.microsoft.com/office/drawing/2014/main" id="{750E990B-2C05-4FD6-8D12-03A843D2CEBC}"/>
              </a:ext>
            </a:extLst>
          </p:cNvPr>
          <p:cNvSpPr txBox="1"/>
          <p:nvPr>
            <p:custDataLst>
              <p:tags r:id="rId4"/>
            </p:custDataLst>
          </p:nvPr>
        </p:nvSpPr>
        <p:spPr>
          <a:xfrm>
            <a:off x="1991543" y="4123270"/>
            <a:ext cx="6486632" cy="400110"/>
          </a:xfrm>
          <a:prstGeom prst="rect">
            <a:avLst/>
          </a:prstGeom>
          <a:noFill/>
        </p:spPr>
        <p:txBody>
          <a:bodyPr wrap="square" rtlCol="0">
            <a:spAutoFit/>
          </a:bodyPr>
          <a:lstStyle/>
          <a:p>
            <a:r>
              <a:rPr lang="fr-CA" sz="2000" b="1" dirty="0">
                <a:solidFill>
                  <a:srgbClr val="3E4248"/>
                </a:solidFill>
                <a:latin typeface="Arial" panose="020B0604020202020204"/>
              </a:rPr>
              <a:t>Modification des exigences linguistiques d’un poste</a:t>
            </a:r>
            <a:endParaRPr lang="en-CA" sz="2000" b="1" dirty="0">
              <a:solidFill>
                <a:srgbClr val="3E4248"/>
              </a:solidFill>
              <a:latin typeface="Arial" panose="020B0604020202020204"/>
            </a:endParaRPr>
          </a:p>
        </p:txBody>
      </p:sp>
      <p:sp>
        <p:nvSpPr>
          <p:cNvPr id="3" name="TextBox 2">
            <a:extLst>
              <a:ext uri="{FF2B5EF4-FFF2-40B4-BE49-F238E27FC236}">
                <a16:creationId xmlns:a16="http://schemas.microsoft.com/office/drawing/2014/main" id="{16E9D80B-B2C5-458A-971B-DF24E92D55F7}"/>
              </a:ext>
            </a:extLst>
          </p:cNvPr>
          <p:cNvSpPr txBox="1"/>
          <p:nvPr/>
        </p:nvSpPr>
        <p:spPr>
          <a:xfrm>
            <a:off x="3899756" y="5584340"/>
            <a:ext cx="2160240" cy="307777"/>
          </a:xfrm>
          <a:prstGeom prst="rect">
            <a:avLst/>
          </a:prstGeom>
          <a:noFill/>
        </p:spPr>
        <p:txBody>
          <a:bodyPr wrap="square" rtlCol="0">
            <a:spAutoFit/>
          </a:bodyPr>
          <a:lstStyle/>
          <a:p>
            <a:r>
              <a:rPr lang="fr-CA" sz="1400" dirty="0"/>
              <a:t>* max. 5 jours ouvrables</a:t>
            </a:r>
            <a:endParaRPr lang="en-CA" sz="1400" dirty="0"/>
          </a:p>
        </p:txBody>
      </p:sp>
      <p:graphicFrame>
        <p:nvGraphicFramePr>
          <p:cNvPr id="8" name="Diagram 7" descr="Schéma décrivant les étapes à suivre pour une modification des exigences linguistiques d'un poste">
            <a:extLst>
              <a:ext uri="{FF2B5EF4-FFF2-40B4-BE49-F238E27FC236}">
                <a16:creationId xmlns:a16="http://schemas.microsoft.com/office/drawing/2014/main" id="{1EBB95A5-B8FB-4A0F-9D7D-2C6F677D340D}"/>
              </a:ext>
            </a:extLst>
          </p:cNvPr>
          <p:cNvGraphicFramePr/>
          <p:nvPr>
            <p:custDataLst>
              <p:tags r:id="rId5"/>
            </p:custDataLst>
            <p:extLst>
              <p:ext uri="{D42A27DB-BD31-4B8C-83A1-F6EECF244321}">
                <p14:modId xmlns:p14="http://schemas.microsoft.com/office/powerpoint/2010/main" val="2740961475"/>
              </p:ext>
            </p:extLst>
          </p:nvPr>
        </p:nvGraphicFramePr>
        <p:xfrm>
          <a:off x="1991543" y="4501210"/>
          <a:ext cx="7848872" cy="1410021"/>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pSp>
        <p:nvGrpSpPr>
          <p:cNvPr id="12" name="Group 11" descr="un post-it sur lequel est écrit &quot;Le gestionnaire subdélégué demeure responsable de prendre la décision&quot;">
            <a:extLst>
              <a:ext uri="{FF2B5EF4-FFF2-40B4-BE49-F238E27FC236}">
                <a16:creationId xmlns:a16="http://schemas.microsoft.com/office/drawing/2014/main" id="{2A7F08D8-5C6F-40A5-8326-CDD81600E6CB}"/>
              </a:ext>
            </a:extLst>
          </p:cNvPr>
          <p:cNvGrpSpPr/>
          <p:nvPr/>
        </p:nvGrpSpPr>
        <p:grpSpPr>
          <a:xfrm>
            <a:off x="8608485" y="379362"/>
            <a:ext cx="1785599" cy="1705806"/>
            <a:chOff x="5216730" y="2918920"/>
            <a:chExt cx="1861803" cy="2139966"/>
          </a:xfrm>
        </p:grpSpPr>
        <p:grpSp>
          <p:nvGrpSpPr>
            <p:cNvPr id="13" name="Group 12">
              <a:extLst>
                <a:ext uri="{FF2B5EF4-FFF2-40B4-BE49-F238E27FC236}">
                  <a16:creationId xmlns:a16="http://schemas.microsoft.com/office/drawing/2014/main" id="{91750BDB-6E72-4BB7-851A-A9947AEDE149}"/>
                </a:ext>
              </a:extLst>
            </p:cNvPr>
            <p:cNvGrpSpPr/>
            <p:nvPr/>
          </p:nvGrpSpPr>
          <p:grpSpPr>
            <a:xfrm>
              <a:off x="5216730" y="3054416"/>
              <a:ext cx="1861803" cy="2004470"/>
              <a:chOff x="3365499" y="1493596"/>
              <a:chExt cx="2544762" cy="2739762"/>
            </a:xfrm>
          </p:grpSpPr>
          <p:pic>
            <p:nvPicPr>
              <p:cNvPr id="15" name="Picture 14">
                <a:extLst>
                  <a:ext uri="{FF2B5EF4-FFF2-40B4-BE49-F238E27FC236}">
                    <a16:creationId xmlns:a16="http://schemas.microsoft.com/office/drawing/2014/main" id="{FC236709-ADF7-4479-A9B3-0F6EFC836895}"/>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65500" y="1521909"/>
                <a:ext cx="2381250" cy="2711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Freeform 27">
                <a:extLst>
                  <a:ext uri="{FF2B5EF4-FFF2-40B4-BE49-F238E27FC236}">
                    <a16:creationId xmlns:a16="http://schemas.microsoft.com/office/drawing/2014/main" id="{D826A814-4A1A-4C99-A7C6-37210562CF71}"/>
                  </a:ext>
                </a:extLst>
              </p:cNvPr>
              <p:cNvSpPr>
                <a:spLocks/>
              </p:cNvSpPr>
              <p:nvPr/>
            </p:nvSpPr>
            <p:spPr bwMode="auto">
              <a:xfrm>
                <a:off x="3365499" y="1493596"/>
                <a:ext cx="2544762" cy="2582863"/>
              </a:xfrm>
              <a:custGeom>
                <a:avLst/>
                <a:gdLst>
                  <a:gd name="T0" fmla="*/ 18 w 677"/>
                  <a:gd name="T1" fmla="*/ 0 h 686"/>
                  <a:gd name="T2" fmla="*/ 617 w 677"/>
                  <a:gd name="T3" fmla="*/ 0 h 686"/>
                  <a:gd name="T4" fmla="*/ 677 w 677"/>
                  <a:gd name="T5" fmla="*/ 644 h 686"/>
                  <a:gd name="T6" fmla="*/ 48 w 677"/>
                  <a:gd name="T7" fmla="*/ 686 h 686"/>
                  <a:gd name="T8" fmla="*/ 18 w 677"/>
                  <a:gd name="T9" fmla="*/ 0 h 686"/>
                </a:gdLst>
                <a:ahLst/>
                <a:cxnLst>
                  <a:cxn ang="0">
                    <a:pos x="T0" y="T1"/>
                  </a:cxn>
                  <a:cxn ang="0">
                    <a:pos x="T2" y="T3"/>
                  </a:cxn>
                  <a:cxn ang="0">
                    <a:pos x="T4" y="T5"/>
                  </a:cxn>
                  <a:cxn ang="0">
                    <a:pos x="T6" y="T7"/>
                  </a:cxn>
                  <a:cxn ang="0">
                    <a:pos x="T8" y="T9"/>
                  </a:cxn>
                </a:cxnLst>
                <a:rect l="0" t="0" r="r" b="b"/>
                <a:pathLst>
                  <a:path w="677" h="686">
                    <a:moveTo>
                      <a:pt x="18" y="0"/>
                    </a:moveTo>
                    <a:cubicBezTo>
                      <a:pt x="617" y="0"/>
                      <a:pt x="617" y="0"/>
                      <a:pt x="617" y="0"/>
                    </a:cubicBezTo>
                    <a:cubicBezTo>
                      <a:pt x="617" y="0"/>
                      <a:pt x="591" y="377"/>
                      <a:pt x="677" y="644"/>
                    </a:cubicBezTo>
                    <a:cubicBezTo>
                      <a:pt x="502" y="665"/>
                      <a:pt x="273" y="686"/>
                      <a:pt x="48" y="686"/>
                    </a:cubicBezTo>
                    <a:cubicBezTo>
                      <a:pt x="0" y="398"/>
                      <a:pt x="18" y="220"/>
                      <a:pt x="18" y="0"/>
                    </a:cubicBezTo>
                    <a:close/>
                  </a:path>
                </a:pathLst>
              </a:custGeom>
              <a:solidFill>
                <a:srgbClr val="E5F1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80" tIns="182880" rIns="182880" bIns="0" numCol="1" anchor="t" anchorCtr="0" compatLnSpc="1">
                <a:prstTxWarp prst="textNoShape">
                  <a:avLst/>
                </a:prstTxWarp>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400" dirty="0">
                    <a:solidFill>
                      <a:srgbClr val="27495B"/>
                    </a:solidFill>
                    <a:latin typeface="Comic Sans MS" panose="030F0702030302020204" pitchFamily="66" charset="0"/>
                  </a:rPr>
                  <a:t>Le gestionnaire subdélégué demeure responsable de prendre la décision</a:t>
                </a:r>
                <a:endParaRPr lang="en-CA" sz="1400" dirty="0">
                  <a:solidFill>
                    <a:srgbClr val="27495B"/>
                  </a:solidFill>
                  <a:latin typeface="Comic Sans MS" panose="030F0702030302020204" pitchFamily="66" charset="0"/>
                </a:endParaRPr>
              </a:p>
            </p:txBody>
          </p:sp>
        </p:grpSp>
        <p:sp>
          <p:nvSpPr>
            <p:cNvPr id="14" name="Freeform 25">
              <a:extLst>
                <a:ext uri="{FF2B5EF4-FFF2-40B4-BE49-F238E27FC236}">
                  <a16:creationId xmlns:a16="http://schemas.microsoft.com/office/drawing/2014/main" id="{807FF8B1-2441-45F6-B592-86539619DBAF}"/>
                </a:ext>
              </a:extLst>
            </p:cNvPr>
            <p:cNvSpPr>
              <a:spLocks/>
            </p:cNvSpPr>
            <p:nvPr/>
          </p:nvSpPr>
          <p:spPr bwMode="auto">
            <a:xfrm>
              <a:off x="5728813" y="2918920"/>
              <a:ext cx="718010" cy="257263"/>
            </a:xfrm>
            <a:custGeom>
              <a:avLst/>
              <a:gdLst>
                <a:gd name="T0" fmla="*/ 3 w 190"/>
                <a:gd name="T1" fmla="*/ 97 h 103"/>
                <a:gd name="T2" fmla="*/ 8 w 190"/>
                <a:gd name="T3" fmla="*/ 95 h 103"/>
                <a:gd name="T4" fmla="*/ 14 w 190"/>
                <a:gd name="T5" fmla="*/ 98 h 103"/>
                <a:gd name="T6" fmla="*/ 24 w 190"/>
                <a:gd name="T7" fmla="*/ 96 h 103"/>
                <a:gd name="T8" fmla="*/ 32 w 190"/>
                <a:gd name="T9" fmla="*/ 96 h 103"/>
                <a:gd name="T10" fmla="*/ 43 w 190"/>
                <a:gd name="T11" fmla="*/ 95 h 103"/>
                <a:gd name="T12" fmla="*/ 44 w 190"/>
                <a:gd name="T13" fmla="*/ 97 h 103"/>
                <a:gd name="T14" fmla="*/ 54 w 190"/>
                <a:gd name="T15" fmla="*/ 95 h 103"/>
                <a:gd name="T16" fmla="*/ 63 w 190"/>
                <a:gd name="T17" fmla="*/ 98 h 103"/>
                <a:gd name="T18" fmla="*/ 68 w 190"/>
                <a:gd name="T19" fmla="*/ 95 h 103"/>
                <a:gd name="T20" fmla="*/ 76 w 190"/>
                <a:gd name="T21" fmla="*/ 99 h 103"/>
                <a:gd name="T22" fmla="*/ 82 w 190"/>
                <a:gd name="T23" fmla="*/ 96 h 103"/>
                <a:gd name="T24" fmla="*/ 85 w 190"/>
                <a:gd name="T25" fmla="*/ 98 h 103"/>
                <a:gd name="T26" fmla="*/ 92 w 190"/>
                <a:gd name="T27" fmla="*/ 96 h 103"/>
                <a:gd name="T28" fmla="*/ 97 w 190"/>
                <a:gd name="T29" fmla="*/ 96 h 103"/>
                <a:gd name="T30" fmla="*/ 100 w 190"/>
                <a:gd name="T31" fmla="*/ 97 h 103"/>
                <a:gd name="T32" fmla="*/ 105 w 190"/>
                <a:gd name="T33" fmla="*/ 96 h 103"/>
                <a:gd name="T34" fmla="*/ 113 w 190"/>
                <a:gd name="T35" fmla="*/ 98 h 103"/>
                <a:gd name="T36" fmla="*/ 119 w 190"/>
                <a:gd name="T37" fmla="*/ 98 h 103"/>
                <a:gd name="T38" fmla="*/ 129 w 190"/>
                <a:gd name="T39" fmla="*/ 96 h 103"/>
                <a:gd name="T40" fmla="*/ 137 w 190"/>
                <a:gd name="T41" fmla="*/ 98 h 103"/>
                <a:gd name="T42" fmla="*/ 148 w 190"/>
                <a:gd name="T43" fmla="*/ 100 h 103"/>
                <a:gd name="T44" fmla="*/ 160 w 190"/>
                <a:gd name="T45" fmla="*/ 97 h 103"/>
                <a:gd name="T46" fmla="*/ 167 w 190"/>
                <a:gd name="T47" fmla="*/ 99 h 103"/>
                <a:gd name="T48" fmla="*/ 177 w 190"/>
                <a:gd name="T49" fmla="*/ 94 h 103"/>
                <a:gd name="T50" fmla="*/ 183 w 190"/>
                <a:gd name="T51" fmla="*/ 93 h 103"/>
                <a:gd name="T52" fmla="*/ 189 w 190"/>
                <a:gd name="T53" fmla="*/ 93 h 103"/>
                <a:gd name="T54" fmla="*/ 187 w 190"/>
                <a:gd name="T55" fmla="*/ 5 h 103"/>
                <a:gd name="T56" fmla="*/ 183 w 190"/>
                <a:gd name="T57" fmla="*/ 8 h 103"/>
                <a:gd name="T58" fmla="*/ 176 w 190"/>
                <a:gd name="T59" fmla="*/ 4 h 103"/>
                <a:gd name="T60" fmla="*/ 166 w 190"/>
                <a:gd name="T61" fmla="*/ 7 h 103"/>
                <a:gd name="T62" fmla="*/ 158 w 190"/>
                <a:gd name="T63" fmla="*/ 6 h 103"/>
                <a:gd name="T64" fmla="*/ 148 w 190"/>
                <a:gd name="T65" fmla="*/ 7 h 103"/>
                <a:gd name="T66" fmla="*/ 146 w 190"/>
                <a:gd name="T67" fmla="*/ 6 h 103"/>
                <a:gd name="T68" fmla="*/ 136 w 190"/>
                <a:gd name="T69" fmla="*/ 8 h 103"/>
                <a:gd name="T70" fmla="*/ 127 w 190"/>
                <a:gd name="T71" fmla="*/ 5 h 103"/>
                <a:gd name="T72" fmla="*/ 122 w 190"/>
                <a:gd name="T73" fmla="*/ 8 h 103"/>
                <a:gd name="T74" fmla="*/ 114 w 190"/>
                <a:gd name="T75" fmla="*/ 4 h 103"/>
                <a:gd name="T76" fmla="*/ 108 w 190"/>
                <a:gd name="T77" fmla="*/ 6 h 103"/>
                <a:gd name="T78" fmla="*/ 105 w 190"/>
                <a:gd name="T79" fmla="*/ 5 h 103"/>
                <a:gd name="T80" fmla="*/ 98 w 190"/>
                <a:gd name="T81" fmla="*/ 6 h 103"/>
                <a:gd name="T82" fmla="*/ 93 w 190"/>
                <a:gd name="T83" fmla="*/ 6 h 103"/>
                <a:gd name="T84" fmla="*/ 90 w 190"/>
                <a:gd name="T85" fmla="*/ 5 h 103"/>
                <a:gd name="T86" fmla="*/ 85 w 190"/>
                <a:gd name="T87" fmla="*/ 6 h 103"/>
                <a:gd name="T88" fmla="*/ 77 w 190"/>
                <a:gd name="T89" fmla="*/ 5 h 103"/>
                <a:gd name="T90" fmla="*/ 71 w 190"/>
                <a:gd name="T91" fmla="*/ 4 h 103"/>
                <a:gd name="T92" fmla="*/ 61 w 190"/>
                <a:gd name="T93" fmla="*/ 7 h 103"/>
                <a:gd name="T94" fmla="*/ 53 w 190"/>
                <a:gd name="T95" fmla="*/ 5 h 103"/>
                <a:gd name="T96" fmla="*/ 42 w 190"/>
                <a:gd name="T97" fmla="*/ 3 h 103"/>
                <a:gd name="T98" fmla="*/ 30 w 190"/>
                <a:gd name="T99" fmla="*/ 5 h 103"/>
                <a:gd name="T100" fmla="*/ 23 w 190"/>
                <a:gd name="T101" fmla="*/ 4 h 103"/>
                <a:gd name="T102" fmla="*/ 13 w 190"/>
                <a:gd name="T103" fmla="*/ 8 h 103"/>
                <a:gd name="T104" fmla="*/ 7 w 190"/>
                <a:gd name="T105" fmla="*/ 9 h 103"/>
                <a:gd name="T106" fmla="*/ 1 w 190"/>
                <a:gd name="T107" fmla="*/ 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0" h="103">
                  <a:moveTo>
                    <a:pt x="1" y="90"/>
                  </a:moveTo>
                  <a:cubicBezTo>
                    <a:pt x="1" y="93"/>
                    <a:pt x="1" y="95"/>
                    <a:pt x="3" y="97"/>
                  </a:cubicBezTo>
                  <a:cubicBezTo>
                    <a:pt x="3" y="95"/>
                    <a:pt x="4" y="94"/>
                    <a:pt x="5" y="92"/>
                  </a:cubicBezTo>
                  <a:cubicBezTo>
                    <a:pt x="5" y="93"/>
                    <a:pt x="7" y="94"/>
                    <a:pt x="8" y="95"/>
                  </a:cubicBezTo>
                  <a:cubicBezTo>
                    <a:pt x="8" y="94"/>
                    <a:pt x="11" y="93"/>
                    <a:pt x="11" y="92"/>
                  </a:cubicBezTo>
                  <a:cubicBezTo>
                    <a:pt x="11" y="94"/>
                    <a:pt x="12" y="97"/>
                    <a:pt x="14" y="98"/>
                  </a:cubicBezTo>
                  <a:cubicBezTo>
                    <a:pt x="17" y="96"/>
                    <a:pt x="19" y="94"/>
                    <a:pt x="21" y="92"/>
                  </a:cubicBezTo>
                  <a:cubicBezTo>
                    <a:pt x="22" y="93"/>
                    <a:pt x="23" y="94"/>
                    <a:pt x="24" y="96"/>
                  </a:cubicBezTo>
                  <a:cubicBezTo>
                    <a:pt x="25" y="95"/>
                    <a:pt x="26" y="93"/>
                    <a:pt x="27" y="92"/>
                  </a:cubicBezTo>
                  <a:cubicBezTo>
                    <a:pt x="29" y="93"/>
                    <a:pt x="30" y="95"/>
                    <a:pt x="32" y="96"/>
                  </a:cubicBezTo>
                  <a:cubicBezTo>
                    <a:pt x="34" y="95"/>
                    <a:pt x="34" y="93"/>
                    <a:pt x="34" y="91"/>
                  </a:cubicBezTo>
                  <a:cubicBezTo>
                    <a:pt x="34" y="94"/>
                    <a:pt x="38" y="98"/>
                    <a:pt x="43" y="95"/>
                  </a:cubicBezTo>
                  <a:cubicBezTo>
                    <a:pt x="43" y="95"/>
                    <a:pt x="43" y="93"/>
                    <a:pt x="43" y="93"/>
                  </a:cubicBezTo>
                  <a:cubicBezTo>
                    <a:pt x="44" y="94"/>
                    <a:pt x="45" y="95"/>
                    <a:pt x="44" y="97"/>
                  </a:cubicBezTo>
                  <a:cubicBezTo>
                    <a:pt x="48" y="95"/>
                    <a:pt x="48" y="92"/>
                    <a:pt x="52" y="92"/>
                  </a:cubicBezTo>
                  <a:cubicBezTo>
                    <a:pt x="52" y="93"/>
                    <a:pt x="53" y="93"/>
                    <a:pt x="54" y="95"/>
                  </a:cubicBezTo>
                  <a:cubicBezTo>
                    <a:pt x="55" y="93"/>
                    <a:pt x="56" y="93"/>
                    <a:pt x="58" y="92"/>
                  </a:cubicBezTo>
                  <a:cubicBezTo>
                    <a:pt x="59" y="94"/>
                    <a:pt x="61" y="96"/>
                    <a:pt x="63" y="98"/>
                  </a:cubicBezTo>
                  <a:cubicBezTo>
                    <a:pt x="65" y="96"/>
                    <a:pt x="65" y="93"/>
                    <a:pt x="68" y="92"/>
                  </a:cubicBezTo>
                  <a:cubicBezTo>
                    <a:pt x="68" y="93"/>
                    <a:pt x="68" y="94"/>
                    <a:pt x="68" y="95"/>
                  </a:cubicBezTo>
                  <a:cubicBezTo>
                    <a:pt x="69" y="94"/>
                    <a:pt x="70" y="92"/>
                    <a:pt x="71" y="91"/>
                  </a:cubicBezTo>
                  <a:cubicBezTo>
                    <a:pt x="72" y="93"/>
                    <a:pt x="73" y="97"/>
                    <a:pt x="76" y="99"/>
                  </a:cubicBezTo>
                  <a:cubicBezTo>
                    <a:pt x="78" y="97"/>
                    <a:pt x="79" y="94"/>
                    <a:pt x="80" y="92"/>
                  </a:cubicBezTo>
                  <a:cubicBezTo>
                    <a:pt x="82" y="93"/>
                    <a:pt x="83" y="94"/>
                    <a:pt x="82" y="96"/>
                  </a:cubicBezTo>
                  <a:cubicBezTo>
                    <a:pt x="82" y="95"/>
                    <a:pt x="83" y="93"/>
                    <a:pt x="83" y="93"/>
                  </a:cubicBezTo>
                  <a:cubicBezTo>
                    <a:pt x="83" y="94"/>
                    <a:pt x="84" y="96"/>
                    <a:pt x="85" y="98"/>
                  </a:cubicBezTo>
                  <a:cubicBezTo>
                    <a:pt x="88" y="96"/>
                    <a:pt x="87" y="92"/>
                    <a:pt x="90" y="90"/>
                  </a:cubicBezTo>
                  <a:cubicBezTo>
                    <a:pt x="90" y="92"/>
                    <a:pt x="91" y="94"/>
                    <a:pt x="92" y="96"/>
                  </a:cubicBezTo>
                  <a:cubicBezTo>
                    <a:pt x="92" y="95"/>
                    <a:pt x="92" y="93"/>
                    <a:pt x="93" y="92"/>
                  </a:cubicBezTo>
                  <a:cubicBezTo>
                    <a:pt x="95" y="93"/>
                    <a:pt x="96" y="95"/>
                    <a:pt x="97" y="96"/>
                  </a:cubicBezTo>
                  <a:cubicBezTo>
                    <a:pt x="98" y="95"/>
                    <a:pt x="97" y="92"/>
                    <a:pt x="97" y="91"/>
                  </a:cubicBezTo>
                  <a:cubicBezTo>
                    <a:pt x="98" y="93"/>
                    <a:pt x="98" y="95"/>
                    <a:pt x="100" y="97"/>
                  </a:cubicBezTo>
                  <a:cubicBezTo>
                    <a:pt x="103" y="96"/>
                    <a:pt x="102" y="94"/>
                    <a:pt x="104" y="92"/>
                  </a:cubicBezTo>
                  <a:cubicBezTo>
                    <a:pt x="105" y="94"/>
                    <a:pt x="106" y="95"/>
                    <a:pt x="105" y="96"/>
                  </a:cubicBezTo>
                  <a:cubicBezTo>
                    <a:pt x="107" y="95"/>
                    <a:pt x="107" y="94"/>
                    <a:pt x="107" y="92"/>
                  </a:cubicBezTo>
                  <a:cubicBezTo>
                    <a:pt x="108" y="94"/>
                    <a:pt x="112" y="96"/>
                    <a:pt x="113" y="98"/>
                  </a:cubicBezTo>
                  <a:cubicBezTo>
                    <a:pt x="115" y="97"/>
                    <a:pt x="116" y="96"/>
                    <a:pt x="116" y="94"/>
                  </a:cubicBezTo>
                  <a:cubicBezTo>
                    <a:pt x="118" y="95"/>
                    <a:pt x="118" y="97"/>
                    <a:pt x="119" y="98"/>
                  </a:cubicBezTo>
                  <a:cubicBezTo>
                    <a:pt x="121" y="98"/>
                    <a:pt x="122" y="96"/>
                    <a:pt x="124" y="96"/>
                  </a:cubicBezTo>
                  <a:cubicBezTo>
                    <a:pt x="129" y="94"/>
                    <a:pt x="125" y="94"/>
                    <a:pt x="129" y="96"/>
                  </a:cubicBezTo>
                  <a:cubicBezTo>
                    <a:pt x="134" y="98"/>
                    <a:pt x="135" y="100"/>
                    <a:pt x="135" y="93"/>
                  </a:cubicBezTo>
                  <a:cubicBezTo>
                    <a:pt x="136" y="94"/>
                    <a:pt x="137" y="96"/>
                    <a:pt x="137" y="98"/>
                  </a:cubicBezTo>
                  <a:cubicBezTo>
                    <a:pt x="139" y="97"/>
                    <a:pt x="142" y="92"/>
                    <a:pt x="144" y="93"/>
                  </a:cubicBezTo>
                  <a:cubicBezTo>
                    <a:pt x="146" y="93"/>
                    <a:pt x="148" y="98"/>
                    <a:pt x="148" y="100"/>
                  </a:cubicBezTo>
                  <a:cubicBezTo>
                    <a:pt x="151" y="98"/>
                    <a:pt x="153" y="95"/>
                    <a:pt x="155" y="93"/>
                  </a:cubicBezTo>
                  <a:cubicBezTo>
                    <a:pt x="156" y="94"/>
                    <a:pt x="158" y="96"/>
                    <a:pt x="160" y="97"/>
                  </a:cubicBezTo>
                  <a:cubicBezTo>
                    <a:pt x="160" y="95"/>
                    <a:pt x="161" y="93"/>
                    <a:pt x="163" y="92"/>
                  </a:cubicBezTo>
                  <a:cubicBezTo>
                    <a:pt x="164" y="94"/>
                    <a:pt x="165" y="97"/>
                    <a:pt x="167" y="99"/>
                  </a:cubicBezTo>
                  <a:cubicBezTo>
                    <a:pt x="167" y="96"/>
                    <a:pt x="169" y="94"/>
                    <a:pt x="169" y="92"/>
                  </a:cubicBezTo>
                  <a:cubicBezTo>
                    <a:pt x="172" y="97"/>
                    <a:pt x="178" y="103"/>
                    <a:pt x="177" y="94"/>
                  </a:cubicBezTo>
                  <a:cubicBezTo>
                    <a:pt x="179" y="96"/>
                    <a:pt x="177" y="99"/>
                    <a:pt x="180" y="101"/>
                  </a:cubicBezTo>
                  <a:cubicBezTo>
                    <a:pt x="180" y="98"/>
                    <a:pt x="182" y="96"/>
                    <a:pt x="183" y="93"/>
                  </a:cubicBezTo>
                  <a:cubicBezTo>
                    <a:pt x="183" y="96"/>
                    <a:pt x="185" y="98"/>
                    <a:pt x="187" y="100"/>
                  </a:cubicBezTo>
                  <a:cubicBezTo>
                    <a:pt x="190" y="99"/>
                    <a:pt x="189" y="96"/>
                    <a:pt x="189" y="93"/>
                  </a:cubicBezTo>
                  <a:cubicBezTo>
                    <a:pt x="189" y="12"/>
                    <a:pt x="189" y="12"/>
                    <a:pt x="189" y="12"/>
                  </a:cubicBezTo>
                  <a:cubicBezTo>
                    <a:pt x="189" y="10"/>
                    <a:pt x="189" y="7"/>
                    <a:pt x="187" y="5"/>
                  </a:cubicBezTo>
                  <a:cubicBezTo>
                    <a:pt x="187" y="7"/>
                    <a:pt x="186" y="9"/>
                    <a:pt x="185" y="11"/>
                  </a:cubicBezTo>
                  <a:cubicBezTo>
                    <a:pt x="185" y="10"/>
                    <a:pt x="183" y="9"/>
                    <a:pt x="183" y="8"/>
                  </a:cubicBezTo>
                  <a:cubicBezTo>
                    <a:pt x="182" y="8"/>
                    <a:pt x="180" y="10"/>
                    <a:pt x="179" y="10"/>
                  </a:cubicBezTo>
                  <a:cubicBezTo>
                    <a:pt x="179" y="8"/>
                    <a:pt x="178" y="6"/>
                    <a:pt x="176" y="4"/>
                  </a:cubicBezTo>
                  <a:cubicBezTo>
                    <a:pt x="173" y="6"/>
                    <a:pt x="171" y="8"/>
                    <a:pt x="170" y="11"/>
                  </a:cubicBezTo>
                  <a:cubicBezTo>
                    <a:pt x="168" y="9"/>
                    <a:pt x="167" y="8"/>
                    <a:pt x="166" y="7"/>
                  </a:cubicBezTo>
                  <a:cubicBezTo>
                    <a:pt x="165" y="8"/>
                    <a:pt x="164" y="9"/>
                    <a:pt x="163" y="11"/>
                  </a:cubicBezTo>
                  <a:cubicBezTo>
                    <a:pt x="161" y="9"/>
                    <a:pt x="160" y="7"/>
                    <a:pt x="158" y="6"/>
                  </a:cubicBezTo>
                  <a:cubicBezTo>
                    <a:pt x="157" y="8"/>
                    <a:pt x="156" y="9"/>
                    <a:pt x="157" y="11"/>
                  </a:cubicBezTo>
                  <a:cubicBezTo>
                    <a:pt x="156" y="8"/>
                    <a:pt x="152" y="5"/>
                    <a:pt x="148" y="7"/>
                  </a:cubicBezTo>
                  <a:cubicBezTo>
                    <a:pt x="147" y="8"/>
                    <a:pt x="147" y="9"/>
                    <a:pt x="147" y="10"/>
                  </a:cubicBezTo>
                  <a:cubicBezTo>
                    <a:pt x="146" y="9"/>
                    <a:pt x="146" y="7"/>
                    <a:pt x="146" y="6"/>
                  </a:cubicBezTo>
                  <a:cubicBezTo>
                    <a:pt x="143" y="7"/>
                    <a:pt x="142" y="10"/>
                    <a:pt x="138" y="11"/>
                  </a:cubicBezTo>
                  <a:cubicBezTo>
                    <a:pt x="138" y="9"/>
                    <a:pt x="137" y="9"/>
                    <a:pt x="136" y="8"/>
                  </a:cubicBezTo>
                  <a:cubicBezTo>
                    <a:pt x="135" y="9"/>
                    <a:pt x="134" y="10"/>
                    <a:pt x="132" y="10"/>
                  </a:cubicBezTo>
                  <a:cubicBezTo>
                    <a:pt x="131" y="8"/>
                    <a:pt x="130" y="6"/>
                    <a:pt x="127" y="5"/>
                  </a:cubicBezTo>
                  <a:cubicBezTo>
                    <a:pt x="126" y="7"/>
                    <a:pt x="125" y="9"/>
                    <a:pt x="123" y="10"/>
                  </a:cubicBezTo>
                  <a:cubicBezTo>
                    <a:pt x="122" y="9"/>
                    <a:pt x="122" y="9"/>
                    <a:pt x="122" y="8"/>
                  </a:cubicBezTo>
                  <a:cubicBezTo>
                    <a:pt x="121" y="9"/>
                    <a:pt x="120" y="10"/>
                    <a:pt x="119" y="12"/>
                  </a:cubicBezTo>
                  <a:cubicBezTo>
                    <a:pt x="118" y="9"/>
                    <a:pt x="117" y="5"/>
                    <a:pt x="114" y="4"/>
                  </a:cubicBezTo>
                  <a:cubicBezTo>
                    <a:pt x="113" y="6"/>
                    <a:pt x="111" y="8"/>
                    <a:pt x="110" y="11"/>
                  </a:cubicBezTo>
                  <a:cubicBezTo>
                    <a:pt x="109" y="10"/>
                    <a:pt x="108" y="8"/>
                    <a:pt x="108" y="6"/>
                  </a:cubicBezTo>
                  <a:cubicBezTo>
                    <a:pt x="108" y="8"/>
                    <a:pt x="108" y="9"/>
                    <a:pt x="107" y="10"/>
                  </a:cubicBezTo>
                  <a:cubicBezTo>
                    <a:pt x="107" y="8"/>
                    <a:pt x="106" y="6"/>
                    <a:pt x="105" y="5"/>
                  </a:cubicBezTo>
                  <a:cubicBezTo>
                    <a:pt x="102" y="6"/>
                    <a:pt x="103" y="10"/>
                    <a:pt x="101" y="13"/>
                  </a:cubicBezTo>
                  <a:cubicBezTo>
                    <a:pt x="100" y="10"/>
                    <a:pt x="99" y="8"/>
                    <a:pt x="98" y="6"/>
                  </a:cubicBezTo>
                  <a:cubicBezTo>
                    <a:pt x="99" y="8"/>
                    <a:pt x="98" y="9"/>
                    <a:pt x="97" y="11"/>
                  </a:cubicBezTo>
                  <a:cubicBezTo>
                    <a:pt x="95" y="10"/>
                    <a:pt x="94" y="8"/>
                    <a:pt x="93" y="6"/>
                  </a:cubicBezTo>
                  <a:cubicBezTo>
                    <a:pt x="93" y="8"/>
                    <a:pt x="93" y="10"/>
                    <a:pt x="93" y="12"/>
                  </a:cubicBezTo>
                  <a:cubicBezTo>
                    <a:pt x="92" y="9"/>
                    <a:pt x="92" y="7"/>
                    <a:pt x="90" y="5"/>
                  </a:cubicBezTo>
                  <a:cubicBezTo>
                    <a:pt x="88" y="7"/>
                    <a:pt x="88" y="9"/>
                    <a:pt x="86" y="10"/>
                  </a:cubicBezTo>
                  <a:cubicBezTo>
                    <a:pt x="86" y="9"/>
                    <a:pt x="85" y="8"/>
                    <a:pt x="85" y="6"/>
                  </a:cubicBezTo>
                  <a:cubicBezTo>
                    <a:pt x="84" y="7"/>
                    <a:pt x="83" y="9"/>
                    <a:pt x="83" y="10"/>
                  </a:cubicBezTo>
                  <a:cubicBezTo>
                    <a:pt x="82" y="8"/>
                    <a:pt x="79" y="7"/>
                    <a:pt x="77" y="5"/>
                  </a:cubicBezTo>
                  <a:cubicBezTo>
                    <a:pt x="75" y="5"/>
                    <a:pt x="74" y="7"/>
                    <a:pt x="74" y="8"/>
                  </a:cubicBezTo>
                  <a:cubicBezTo>
                    <a:pt x="73" y="7"/>
                    <a:pt x="72" y="6"/>
                    <a:pt x="71" y="4"/>
                  </a:cubicBezTo>
                  <a:cubicBezTo>
                    <a:pt x="69" y="5"/>
                    <a:pt x="69" y="6"/>
                    <a:pt x="66" y="7"/>
                  </a:cubicBezTo>
                  <a:cubicBezTo>
                    <a:pt x="61" y="9"/>
                    <a:pt x="65" y="9"/>
                    <a:pt x="61" y="7"/>
                  </a:cubicBezTo>
                  <a:cubicBezTo>
                    <a:pt x="56" y="5"/>
                    <a:pt x="55" y="3"/>
                    <a:pt x="55" y="9"/>
                  </a:cubicBezTo>
                  <a:cubicBezTo>
                    <a:pt x="55" y="8"/>
                    <a:pt x="53" y="6"/>
                    <a:pt x="53" y="5"/>
                  </a:cubicBezTo>
                  <a:cubicBezTo>
                    <a:pt x="51" y="6"/>
                    <a:pt x="49" y="10"/>
                    <a:pt x="46" y="10"/>
                  </a:cubicBezTo>
                  <a:cubicBezTo>
                    <a:pt x="44" y="9"/>
                    <a:pt x="43" y="4"/>
                    <a:pt x="42" y="3"/>
                  </a:cubicBezTo>
                  <a:cubicBezTo>
                    <a:pt x="39" y="4"/>
                    <a:pt x="37" y="8"/>
                    <a:pt x="35" y="10"/>
                  </a:cubicBezTo>
                  <a:cubicBezTo>
                    <a:pt x="34" y="8"/>
                    <a:pt x="33" y="6"/>
                    <a:pt x="30" y="5"/>
                  </a:cubicBezTo>
                  <a:cubicBezTo>
                    <a:pt x="30" y="7"/>
                    <a:pt x="29" y="9"/>
                    <a:pt x="27" y="10"/>
                  </a:cubicBezTo>
                  <a:cubicBezTo>
                    <a:pt x="26" y="8"/>
                    <a:pt x="25" y="5"/>
                    <a:pt x="23" y="4"/>
                  </a:cubicBezTo>
                  <a:cubicBezTo>
                    <a:pt x="23" y="6"/>
                    <a:pt x="22" y="8"/>
                    <a:pt x="21" y="11"/>
                  </a:cubicBezTo>
                  <a:cubicBezTo>
                    <a:pt x="19" y="6"/>
                    <a:pt x="13" y="0"/>
                    <a:pt x="13" y="8"/>
                  </a:cubicBezTo>
                  <a:cubicBezTo>
                    <a:pt x="11" y="6"/>
                    <a:pt x="13" y="3"/>
                    <a:pt x="10" y="1"/>
                  </a:cubicBezTo>
                  <a:cubicBezTo>
                    <a:pt x="10" y="4"/>
                    <a:pt x="9" y="7"/>
                    <a:pt x="7" y="9"/>
                  </a:cubicBezTo>
                  <a:cubicBezTo>
                    <a:pt x="7" y="7"/>
                    <a:pt x="5" y="5"/>
                    <a:pt x="3" y="3"/>
                  </a:cubicBezTo>
                  <a:cubicBezTo>
                    <a:pt x="0" y="4"/>
                    <a:pt x="1" y="7"/>
                    <a:pt x="1" y="9"/>
                  </a:cubicBezTo>
                  <a:lnTo>
                    <a:pt x="1" y="90"/>
                  </a:lnTo>
                  <a:close/>
                </a:path>
              </a:pathLst>
            </a:custGeom>
            <a:solidFill>
              <a:srgbClr val="6F9DB5"/>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grpSp>
      <p:grpSp>
        <p:nvGrpSpPr>
          <p:cNvPr id="10" name="Group 9" descr="un post-it sur lequel est écrit &quot;Fournir une justification si la recommandation des LO n'est pas suivie&quot;">
            <a:extLst>
              <a:ext uri="{FF2B5EF4-FFF2-40B4-BE49-F238E27FC236}">
                <a16:creationId xmlns:a16="http://schemas.microsoft.com/office/drawing/2014/main" id="{F0140B71-6F84-4323-97E0-5ED2FDFA8CF4}"/>
              </a:ext>
            </a:extLst>
          </p:cNvPr>
          <p:cNvGrpSpPr/>
          <p:nvPr/>
        </p:nvGrpSpPr>
        <p:grpSpPr>
          <a:xfrm>
            <a:off x="8859554" y="2872237"/>
            <a:ext cx="1808446" cy="1992098"/>
            <a:chOff x="7840472" y="3117793"/>
            <a:chExt cx="1861803" cy="2139966"/>
          </a:xfrm>
        </p:grpSpPr>
        <p:grpSp>
          <p:nvGrpSpPr>
            <p:cNvPr id="17" name="Group 16">
              <a:extLst>
                <a:ext uri="{FF2B5EF4-FFF2-40B4-BE49-F238E27FC236}">
                  <a16:creationId xmlns:a16="http://schemas.microsoft.com/office/drawing/2014/main" id="{D8EB4033-C4A1-45EB-9AE3-ECA42A346077}"/>
                </a:ext>
              </a:extLst>
            </p:cNvPr>
            <p:cNvGrpSpPr/>
            <p:nvPr/>
          </p:nvGrpSpPr>
          <p:grpSpPr>
            <a:xfrm>
              <a:off x="7840472" y="3253466"/>
              <a:ext cx="1861803" cy="2004293"/>
              <a:chOff x="3360738" y="1493838"/>
              <a:chExt cx="2544762" cy="2739520"/>
            </a:xfrm>
          </p:grpSpPr>
          <p:pic>
            <p:nvPicPr>
              <p:cNvPr id="19" name="Picture 18">
                <a:extLst>
                  <a:ext uri="{FF2B5EF4-FFF2-40B4-BE49-F238E27FC236}">
                    <a16:creationId xmlns:a16="http://schemas.microsoft.com/office/drawing/2014/main" id="{E6742E30-F6FF-443B-81A9-BC6F0262C1DC}"/>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65500" y="1521909"/>
                <a:ext cx="2381250" cy="2711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Freeform 7">
                <a:extLst>
                  <a:ext uri="{FF2B5EF4-FFF2-40B4-BE49-F238E27FC236}">
                    <a16:creationId xmlns:a16="http://schemas.microsoft.com/office/drawing/2014/main" id="{11D7E2B2-3B9D-4275-B6EA-2F10E9B8852B}"/>
                  </a:ext>
                </a:extLst>
              </p:cNvPr>
              <p:cNvSpPr>
                <a:spLocks/>
              </p:cNvSpPr>
              <p:nvPr/>
            </p:nvSpPr>
            <p:spPr bwMode="auto">
              <a:xfrm>
                <a:off x="3360738" y="1493838"/>
                <a:ext cx="2544762" cy="2582862"/>
              </a:xfrm>
              <a:custGeom>
                <a:avLst/>
                <a:gdLst>
                  <a:gd name="T0" fmla="*/ 18 w 677"/>
                  <a:gd name="T1" fmla="*/ 0 h 686"/>
                  <a:gd name="T2" fmla="*/ 617 w 677"/>
                  <a:gd name="T3" fmla="*/ 0 h 686"/>
                  <a:gd name="T4" fmla="*/ 677 w 677"/>
                  <a:gd name="T5" fmla="*/ 644 h 686"/>
                  <a:gd name="T6" fmla="*/ 48 w 677"/>
                  <a:gd name="T7" fmla="*/ 686 h 686"/>
                  <a:gd name="T8" fmla="*/ 18 w 677"/>
                  <a:gd name="T9" fmla="*/ 0 h 686"/>
                </a:gdLst>
                <a:ahLst/>
                <a:cxnLst>
                  <a:cxn ang="0">
                    <a:pos x="T0" y="T1"/>
                  </a:cxn>
                  <a:cxn ang="0">
                    <a:pos x="T2" y="T3"/>
                  </a:cxn>
                  <a:cxn ang="0">
                    <a:pos x="T4" y="T5"/>
                  </a:cxn>
                  <a:cxn ang="0">
                    <a:pos x="T6" y="T7"/>
                  </a:cxn>
                  <a:cxn ang="0">
                    <a:pos x="T8" y="T9"/>
                  </a:cxn>
                </a:cxnLst>
                <a:rect l="0" t="0" r="r" b="b"/>
                <a:pathLst>
                  <a:path w="677" h="686">
                    <a:moveTo>
                      <a:pt x="18" y="0"/>
                    </a:moveTo>
                    <a:cubicBezTo>
                      <a:pt x="617" y="0"/>
                      <a:pt x="617" y="0"/>
                      <a:pt x="617" y="0"/>
                    </a:cubicBezTo>
                    <a:cubicBezTo>
                      <a:pt x="617" y="0"/>
                      <a:pt x="591" y="377"/>
                      <a:pt x="677" y="644"/>
                    </a:cubicBezTo>
                    <a:cubicBezTo>
                      <a:pt x="502" y="665"/>
                      <a:pt x="273" y="686"/>
                      <a:pt x="48" y="686"/>
                    </a:cubicBezTo>
                    <a:cubicBezTo>
                      <a:pt x="0" y="398"/>
                      <a:pt x="18" y="220"/>
                      <a:pt x="18" y="0"/>
                    </a:cubicBezTo>
                    <a:close/>
                  </a:path>
                </a:pathLst>
              </a:custGeom>
              <a:solidFill>
                <a:srgbClr val="F2E0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80" tIns="182880" rIns="182880" bIns="0" numCol="1" anchor="t" anchorCtr="0" compatLnSpc="1">
                <a:prstTxWarp prst="textNoShape">
                  <a:avLst/>
                </a:prstTxWarp>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400" dirty="0">
                    <a:solidFill>
                      <a:srgbClr val="5D2A2A"/>
                    </a:solidFill>
                    <a:latin typeface="Comic Sans MS" panose="030F0702030302020204" pitchFamily="66" charset="0"/>
                  </a:rPr>
                  <a:t>F</a:t>
                </a:r>
                <a:r>
                  <a:rPr lang="en-CA" sz="1400" dirty="0" err="1">
                    <a:solidFill>
                      <a:srgbClr val="5D2A2A"/>
                    </a:solidFill>
                    <a:latin typeface="Comic Sans MS" panose="030F0702030302020204" pitchFamily="66" charset="0"/>
                  </a:rPr>
                  <a:t>ournir</a:t>
                </a:r>
                <a:r>
                  <a:rPr lang="en-CA" sz="1400" dirty="0">
                    <a:solidFill>
                      <a:srgbClr val="5D2A2A"/>
                    </a:solidFill>
                    <a:latin typeface="Comic Sans MS" panose="030F0702030302020204" pitchFamily="66" charset="0"/>
                  </a:rPr>
                  <a:t> </a:t>
                </a:r>
                <a:r>
                  <a:rPr lang="en-CA" sz="1400" dirty="0" err="1">
                    <a:solidFill>
                      <a:srgbClr val="5D2A2A"/>
                    </a:solidFill>
                    <a:latin typeface="Comic Sans MS" panose="030F0702030302020204" pitchFamily="66" charset="0"/>
                  </a:rPr>
                  <a:t>une</a:t>
                </a:r>
                <a:r>
                  <a:rPr lang="en-CA" sz="1400" dirty="0">
                    <a:solidFill>
                      <a:srgbClr val="5D2A2A"/>
                    </a:solidFill>
                    <a:latin typeface="Comic Sans MS" panose="030F0702030302020204" pitchFamily="66" charset="0"/>
                  </a:rPr>
                  <a:t> justification </a:t>
                </a:r>
                <a:r>
                  <a:rPr lang="en-CA" sz="1400" dirty="0" err="1">
                    <a:solidFill>
                      <a:srgbClr val="5D2A2A"/>
                    </a:solidFill>
                    <a:latin typeface="Comic Sans MS" panose="030F0702030302020204" pitchFamily="66" charset="0"/>
                  </a:rPr>
                  <a:t>si</a:t>
                </a:r>
                <a:r>
                  <a:rPr lang="en-CA" sz="1400" dirty="0">
                    <a:solidFill>
                      <a:srgbClr val="5D2A2A"/>
                    </a:solidFill>
                    <a:latin typeface="Comic Sans MS" panose="030F0702030302020204" pitchFamily="66" charset="0"/>
                  </a:rPr>
                  <a:t> la </a:t>
                </a:r>
                <a:r>
                  <a:rPr lang="en-CA" sz="1400" dirty="0" err="1">
                    <a:solidFill>
                      <a:srgbClr val="5D2A2A"/>
                    </a:solidFill>
                    <a:latin typeface="Comic Sans MS" panose="030F0702030302020204" pitchFamily="66" charset="0"/>
                  </a:rPr>
                  <a:t>recommandation</a:t>
                </a:r>
                <a:r>
                  <a:rPr lang="en-CA" sz="1400" dirty="0">
                    <a:solidFill>
                      <a:srgbClr val="5D2A2A"/>
                    </a:solidFill>
                    <a:latin typeface="Comic Sans MS" panose="030F0702030302020204" pitchFamily="66" charset="0"/>
                  </a:rPr>
                  <a:t> des LO </a:t>
                </a:r>
                <a:r>
                  <a:rPr lang="en-CA" sz="1400" dirty="0" err="1">
                    <a:solidFill>
                      <a:srgbClr val="5D2A2A"/>
                    </a:solidFill>
                    <a:latin typeface="Comic Sans MS" panose="030F0702030302020204" pitchFamily="66" charset="0"/>
                  </a:rPr>
                  <a:t>n’est</a:t>
                </a:r>
                <a:r>
                  <a:rPr lang="en-CA" sz="1400" dirty="0">
                    <a:solidFill>
                      <a:srgbClr val="5D2A2A"/>
                    </a:solidFill>
                    <a:latin typeface="Comic Sans MS" panose="030F0702030302020204" pitchFamily="66" charset="0"/>
                  </a:rPr>
                  <a:t> pas </a:t>
                </a:r>
                <a:r>
                  <a:rPr lang="en-CA" sz="1400" dirty="0" err="1">
                    <a:solidFill>
                      <a:srgbClr val="5D2A2A"/>
                    </a:solidFill>
                    <a:latin typeface="Comic Sans MS" panose="030F0702030302020204" pitchFamily="66" charset="0"/>
                  </a:rPr>
                  <a:t>suivie</a:t>
                </a:r>
                <a:endParaRPr lang="en-CA" sz="1400" dirty="0">
                  <a:solidFill>
                    <a:srgbClr val="5D2A2A"/>
                  </a:solidFill>
                  <a:latin typeface="Comic Sans MS" panose="030F0702030302020204" pitchFamily="66" charset="0"/>
                </a:endParaRPr>
              </a:p>
            </p:txBody>
          </p:sp>
        </p:grpSp>
        <p:sp>
          <p:nvSpPr>
            <p:cNvPr id="18" name="Freeform 5">
              <a:extLst>
                <a:ext uri="{FF2B5EF4-FFF2-40B4-BE49-F238E27FC236}">
                  <a16:creationId xmlns:a16="http://schemas.microsoft.com/office/drawing/2014/main" id="{E9134AA8-8CD7-4CA9-B3A1-2A70CBAD9A64}"/>
                </a:ext>
              </a:extLst>
            </p:cNvPr>
            <p:cNvSpPr>
              <a:spLocks/>
            </p:cNvSpPr>
            <p:nvPr/>
          </p:nvSpPr>
          <p:spPr bwMode="auto">
            <a:xfrm>
              <a:off x="8356038" y="3117793"/>
              <a:ext cx="718010" cy="257263"/>
            </a:xfrm>
            <a:custGeom>
              <a:avLst/>
              <a:gdLst>
                <a:gd name="T0" fmla="*/ 3 w 190"/>
                <a:gd name="T1" fmla="*/ 97 h 103"/>
                <a:gd name="T2" fmla="*/ 8 w 190"/>
                <a:gd name="T3" fmla="*/ 95 h 103"/>
                <a:gd name="T4" fmla="*/ 14 w 190"/>
                <a:gd name="T5" fmla="*/ 98 h 103"/>
                <a:gd name="T6" fmla="*/ 24 w 190"/>
                <a:gd name="T7" fmla="*/ 96 h 103"/>
                <a:gd name="T8" fmla="*/ 32 w 190"/>
                <a:gd name="T9" fmla="*/ 96 h 103"/>
                <a:gd name="T10" fmla="*/ 43 w 190"/>
                <a:gd name="T11" fmla="*/ 95 h 103"/>
                <a:gd name="T12" fmla="*/ 44 w 190"/>
                <a:gd name="T13" fmla="*/ 97 h 103"/>
                <a:gd name="T14" fmla="*/ 54 w 190"/>
                <a:gd name="T15" fmla="*/ 95 h 103"/>
                <a:gd name="T16" fmla="*/ 63 w 190"/>
                <a:gd name="T17" fmla="*/ 98 h 103"/>
                <a:gd name="T18" fmla="*/ 68 w 190"/>
                <a:gd name="T19" fmla="*/ 95 h 103"/>
                <a:gd name="T20" fmla="*/ 76 w 190"/>
                <a:gd name="T21" fmla="*/ 99 h 103"/>
                <a:gd name="T22" fmla="*/ 82 w 190"/>
                <a:gd name="T23" fmla="*/ 96 h 103"/>
                <a:gd name="T24" fmla="*/ 85 w 190"/>
                <a:gd name="T25" fmla="*/ 98 h 103"/>
                <a:gd name="T26" fmla="*/ 92 w 190"/>
                <a:gd name="T27" fmla="*/ 96 h 103"/>
                <a:gd name="T28" fmla="*/ 97 w 190"/>
                <a:gd name="T29" fmla="*/ 96 h 103"/>
                <a:gd name="T30" fmla="*/ 100 w 190"/>
                <a:gd name="T31" fmla="*/ 97 h 103"/>
                <a:gd name="T32" fmla="*/ 105 w 190"/>
                <a:gd name="T33" fmla="*/ 96 h 103"/>
                <a:gd name="T34" fmla="*/ 113 w 190"/>
                <a:gd name="T35" fmla="*/ 98 h 103"/>
                <a:gd name="T36" fmla="*/ 119 w 190"/>
                <a:gd name="T37" fmla="*/ 98 h 103"/>
                <a:gd name="T38" fmla="*/ 129 w 190"/>
                <a:gd name="T39" fmla="*/ 96 h 103"/>
                <a:gd name="T40" fmla="*/ 137 w 190"/>
                <a:gd name="T41" fmla="*/ 98 h 103"/>
                <a:gd name="T42" fmla="*/ 148 w 190"/>
                <a:gd name="T43" fmla="*/ 100 h 103"/>
                <a:gd name="T44" fmla="*/ 160 w 190"/>
                <a:gd name="T45" fmla="*/ 97 h 103"/>
                <a:gd name="T46" fmla="*/ 167 w 190"/>
                <a:gd name="T47" fmla="*/ 99 h 103"/>
                <a:gd name="T48" fmla="*/ 177 w 190"/>
                <a:gd name="T49" fmla="*/ 94 h 103"/>
                <a:gd name="T50" fmla="*/ 183 w 190"/>
                <a:gd name="T51" fmla="*/ 93 h 103"/>
                <a:gd name="T52" fmla="*/ 189 w 190"/>
                <a:gd name="T53" fmla="*/ 93 h 103"/>
                <a:gd name="T54" fmla="*/ 187 w 190"/>
                <a:gd name="T55" fmla="*/ 5 h 103"/>
                <a:gd name="T56" fmla="*/ 183 w 190"/>
                <a:gd name="T57" fmla="*/ 8 h 103"/>
                <a:gd name="T58" fmla="*/ 176 w 190"/>
                <a:gd name="T59" fmla="*/ 4 h 103"/>
                <a:gd name="T60" fmla="*/ 166 w 190"/>
                <a:gd name="T61" fmla="*/ 7 h 103"/>
                <a:gd name="T62" fmla="*/ 158 w 190"/>
                <a:gd name="T63" fmla="*/ 6 h 103"/>
                <a:gd name="T64" fmla="*/ 148 w 190"/>
                <a:gd name="T65" fmla="*/ 7 h 103"/>
                <a:gd name="T66" fmla="*/ 146 w 190"/>
                <a:gd name="T67" fmla="*/ 6 h 103"/>
                <a:gd name="T68" fmla="*/ 136 w 190"/>
                <a:gd name="T69" fmla="*/ 8 h 103"/>
                <a:gd name="T70" fmla="*/ 127 w 190"/>
                <a:gd name="T71" fmla="*/ 5 h 103"/>
                <a:gd name="T72" fmla="*/ 122 w 190"/>
                <a:gd name="T73" fmla="*/ 8 h 103"/>
                <a:gd name="T74" fmla="*/ 114 w 190"/>
                <a:gd name="T75" fmla="*/ 4 h 103"/>
                <a:gd name="T76" fmla="*/ 108 w 190"/>
                <a:gd name="T77" fmla="*/ 6 h 103"/>
                <a:gd name="T78" fmla="*/ 105 w 190"/>
                <a:gd name="T79" fmla="*/ 5 h 103"/>
                <a:gd name="T80" fmla="*/ 98 w 190"/>
                <a:gd name="T81" fmla="*/ 6 h 103"/>
                <a:gd name="T82" fmla="*/ 93 w 190"/>
                <a:gd name="T83" fmla="*/ 6 h 103"/>
                <a:gd name="T84" fmla="*/ 90 w 190"/>
                <a:gd name="T85" fmla="*/ 5 h 103"/>
                <a:gd name="T86" fmla="*/ 85 w 190"/>
                <a:gd name="T87" fmla="*/ 6 h 103"/>
                <a:gd name="T88" fmla="*/ 77 w 190"/>
                <a:gd name="T89" fmla="*/ 5 h 103"/>
                <a:gd name="T90" fmla="*/ 71 w 190"/>
                <a:gd name="T91" fmla="*/ 4 h 103"/>
                <a:gd name="T92" fmla="*/ 61 w 190"/>
                <a:gd name="T93" fmla="*/ 7 h 103"/>
                <a:gd name="T94" fmla="*/ 53 w 190"/>
                <a:gd name="T95" fmla="*/ 5 h 103"/>
                <a:gd name="T96" fmla="*/ 42 w 190"/>
                <a:gd name="T97" fmla="*/ 3 h 103"/>
                <a:gd name="T98" fmla="*/ 30 w 190"/>
                <a:gd name="T99" fmla="*/ 5 h 103"/>
                <a:gd name="T100" fmla="*/ 23 w 190"/>
                <a:gd name="T101" fmla="*/ 4 h 103"/>
                <a:gd name="T102" fmla="*/ 13 w 190"/>
                <a:gd name="T103" fmla="*/ 8 h 103"/>
                <a:gd name="T104" fmla="*/ 7 w 190"/>
                <a:gd name="T105" fmla="*/ 9 h 103"/>
                <a:gd name="T106" fmla="*/ 1 w 190"/>
                <a:gd name="T107" fmla="*/ 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0" h="103">
                  <a:moveTo>
                    <a:pt x="1" y="90"/>
                  </a:moveTo>
                  <a:cubicBezTo>
                    <a:pt x="1" y="93"/>
                    <a:pt x="1" y="95"/>
                    <a:pt x="3" y="97"/>
                  </a:cubicBezTo>
                  <a:cubicBezTo>
                    <a:pt x="3" y="95"/>
                    <a:pt x="4" y="94"/>
                    <a:pt x="5" y="92"/>
                  </a:cubicBezTo>
                  <a:cubicBezTo>
                    <a:pt x="5" y="93"/>
                    <a:pt x="7" y="94"/>
                    <a:pt x="8" y="95"/>
                  </a:cubicBezTo>
                  <a:cubicBezTo>
                    <a:pt x="8" y="94"/>
                    <a:pt x="11" y="93"/>
                    <a:pt x="11" y="92"/>
                  </a:cubicBezTo>
                  <a:cubicBezTo>
                    <a:pt x="11" y="94"/>
                    <a:pt x="12" y="97"/>
                    <a:pt x="14" y="98"/>
                  </a:cubicBezTo>
                  <a:cubicBezTo>
                    <a:pt x="17" y="96"/>
                    <a:pt x="19" y="94"/>
                    <a:pt x="21" y="92"/>
                  </a:cubicBezTo>
                  <a:cubicBezTo>
                    <a:pt x="22" y="93"/>
                    <a:pt x="23" y="94"/>
                    <a:pt x="24" y="96"/>
                  </a:cubicBezTo>
                  <a:cubicBezTo>
                    <a:pt x="25" y="95"/>
                    <a:pt x="26" y="93"/>
                    <a:pt x="27" y="92"/>
                  </a:cubicBezTo>
                  <a:cubicBezTo>
                    <a:pt x="29" y="93"/>
                    <a:pt x="30" y="95"/>
                    <a:pt x="32" y="96"/>
                  </a:cubicBezTo>
                  <a:cubicBezTo>
                    <a:pt x="34" y="95"/>
                    <a:pt x="34" y="93"/>
                    <a:pt x="34" y="91"/>
                  </a:cubicBezTo>
                  <a:cubicBezTo>
                    <a:pt x="34" y="94"/>
                    <a:pt x="38" y="98"/>
                    <a:pt x="43" y="95"/>
                  </a:cubicBezTo>
                  <a:cubicBezTo>
                    <a:pt x="43" y="95"/>
                    <a:pt x="43" y="93"/>
                    <a:pt x="43" y="93"/>
                  </a:cubicBezTo>
                  <a:cubicBezTo>
                    <a:pt x="44" y="94"/>
                    <a:pt x="45" y="95"/>
                    <a:pt x="44" y="97"/>
                  </a:cubicBezTo>
                  <a:cubicBezTo>
                    <a:pt x="48" y="95"/>
                    <a:pt x="48" y="92"/>
                    <a:pt x="52" y="92"/>
                  </a:cubicBezTo>
                  <a:cubicBezTo>
                    <a:pt x="52" y="93"/>
                    <a:pt x="53" y="93"/>
                    <a:pt x="54" y="95"/>
                  </a:cubicBezTo>
                  <a:cubicBezTo>
                    <a:pt x="55" y="93"/>
                    <a:pt x="56" y="93"/>
                    <a:pt x="58" y="92"/>
                  </a:cubicBezTo>
                  <a:cubicBezTo>
                    <a:pt x="59" y="94"/>
                    <a:pt x="61" y="96"/>
                    <a:pt x="63" y="98"/>
                  </a:cubicBezTo>
                  <a:cubicBezTo>
                    <a:pt x="65" y="96"/>
                    <a:pt x="65" y="93"/>
                    <a:pt x="68" y="92"/>
                  </a:cubicBezTo>
                  <a:cubicBezTo>
                    <a:pt x="68" y="93"/>
                    <a:pt x="68" y="94"/>
                    <a:pt x="68" y="95"/>
                  </a:cubicBezTo>
                  <a:cubicBezTo>
                    <a:pt x="69" y="94"/>
                    <a:pt x="70" y="92"/>
                    <a:pt x="71" y="91"/>
                  </a:cubicBezTo>
                  <a:cubicBezTo>
                    <a:pt x="72" y="93"/>
                    <a:pt x="73" y="97"/>
                    <a:pt x="76" y="99"/>
                  </a:cubicBezTo>
                  <a:cubicBezTo>
                    <a:pt x="78" y="97"/>
                    <a:pt x="79" y="94"/>
                    <a:pt x="80" y="92"/>
                  </a:cubicBezTo>
                  <a:cubicBezTo>
                    <a:pt x="82" y="93"/>
                    <a:pt x="83" y="94"/>
                    <a:pt x="82" y="96"/>
                  </a:cubicBezTo>
                  <a:cubicBezTo>
                    <a:pt x="82" y="95"/>
                    <a:pt x="83" y="93"/>
                    <a:pt x="83" y="93"/>
                  </a:cubicBezTo>
                  <a:cubicBezTo>
                    <a:pt x="83" y="94"/>
                    <a:pt x="84" y="96"/>
                    <a:pt x="85" y="98"/>
                  </a:cubicBezTo>
                  <a:cubicBezTo>
                    <a:pt x="88" y="96"/>
                    <a:pt x="87" y="92"/>
                    <a:pt x="90" y="90"/>
                  </a:cubicBezTo>
                  <a:cubicBezTo>
                    <a:pt x="90" y="92"/>
                    <a:pt x="91" y="94"/>
                    <a:pt x="92" y="96"/>
                  </a:cubicBezTo>
                  <a:cubicBezTo>
                    <a:pt x="92" y="95"/>
                    <a:pt x="92" y="93"/>
                    <a:pt x="93" y="92"/>
                  </a:cubicBezTo>
                  <a:cubicBezTo>
                    <a:pt x="95" y="93"/>
                    <a:pt x="96" y="95"/>
                    <a:pt x="97" y="96"/>
                  </a:cubicBezTo>
                  <a:cubicBezTo>
                    <a:pt x="98" y="95"/>
                    <a:pt x="97" y="92"/>
                    <a:pt x="97" y="91"/>
                  </a:cubicBezTo>
                  <a:cubicBezTo>
                    <a:pt x="98" y="93"/>
                    <a:pt x="98" y="95"/>
                    <a:pt x="100" y="97"/>
                  </a:cubicBezTo>
                  <a:cubicBezTo>
                    <a:pt x="103" y="96"/>
                    <a:pt x="102" y="94"/>
                    <a:pt x="104" y="92"/>
                  </a:cubicBezTo>
                  <a:cubicBezTo>
                    <a:pt x="105" y="94"/>
                    <a:pt x="106" y="95"/>
                    <a:pt x="105" y="96"/>
                  </a:cubicBezTo>
                  <a:cubicBezTo>
                    <a:pt x="107" y="95"/>
                    <a:pt x="107" y="94"/>
                    <a:pt x="107" y="92"/>
                  </a:cubicBezTo>
                  <a:cubicBezTo>
                    <a:pt x="108" y="94"/>
                    <a:pt x="112" y="96"/>
                    <a:pt x="113" y="98"/>
                  </a:cubicBezTo>
                  <a:cubicBezTo>
                    <a:pt x="115" y="97"/>
                    <a:pt x="116" y="96"/>
                    <a:pt x="116" y="94"/>
                  </a:cubicBezTo>
                  <a:cubicBezTo>
                    <a:pt x="118" y="95"/>
                    <a:pt x="118" y="97"/>
                    <a:pt x="119" y="98"/>
                  </a:cubicBezTo>
                  <a:cubicBezTo>
                    <a:pt x="121" y="98"/>
                    <a:pt x="122" y="96"/>
                    <a:pt x="124" y="96"/>
                  </a:cubicBezTo>
                  <a:cubicBezTo>
                    <a:pt x="129" y="94"/>
                    <a:pt x="125" y="94"/>
                    <a:pt x="129" y="96"/>
                  </a:cubicBezTo>
                  <a:cubicBezTo>
                    <a:pt x="134" y="98"/>
                    <a:pt x="135" y="100"/>
                    <a:pt x="135" y="93"/>
                  </a:cubicBezTo>
                  <a:cubicBezTo>
                    <a:pt x="136" y="94"/>
                    <a:pt x="137" y="96"/>
                    <a:pt x="137" y="98"/>
                  </a:cubicBezTo>
                  <a:cubicBezTo>
                    <a:pt x="139" y="97"/>
                    <a:pt x="142" y="92"/>
                    <a:pt x="144" y="93"/>
                  </a:cubicBezTo>
                  <a:cubicBezTo>
                    <a:pt x="146" y="93"/>
                    <a:pt x="148" y="98"/>
                    <a:pt x="148" y="100"/>
                  </a:cubicBezTo>
                  <a:cubicBezTo>
                    <a:pt x="151" y="98"/>
                    <a:pt x="153" y="95"/>
                    <a:pt x="155" y="93"/>
                  </a:cubicBezTo>
                  <a:cubicBezTo>
                    <a:pt x="156" y="94"/>
                    <a:pt x="158" y="96"/>
                    <a:pt x="160" y="97"/>
                  </a:cubicBezTo>
                  <a:cubicBezTo>
                    <a:pt x="160" y="95"/>
                    <a:pt x="161" y="93"/>
                    <a:pt x="163" y="92"/>
                  </a:cubicBezTo>
                  <a:cubicBezTo>
                    <a:pt x="164" y="94"/>
                    <a:pt x="165" y="97"/>
                    <a:pt x="167" y="99"/>
                  </a:cubicBezTo>
                  <a:cubicBezTo>
                    <a:pt x="167" y="96"/>
                    <a:pt x="169" y="94"/>
                    <a:pt x="169" y="92"/>
                  </a:cubicBezTo>
                  <a:cubicBezTo>
                    <a:pt x="172" y="97"/>
                    <a:pt x="178" y="103"/>
                    <a:pt x="177" y="94"/>
                  </a:cubicBezTo>
                  <a:cubicBezTo>
                    <a:pt x="179" y="96"/>
                    <a:pt x="177" y="99"/>
                    <a:pt x="180" y="101"/>
                  </a:cubicBezTo>
                  <a:cubicBezTo>
                    <a:pt x="180" y="98"/>
                    <a:pt x="182" y="96"/>
                    <a:pt x="183" y="93"/>
                  </a:cubicBezTo>
                  <a:cubicBezTo>
                    <a:pt x="183" y="96"/>
                    <a:pt x="185" y="98"/>
                    <a:pt x="187" y="100"/>
                  </a:cubicBezTo>
                  <a:cubicBezTo>
                    <a:pt x="190" y="99"/>
                    <a:pt x="189" y="96"/>
                    <a:pt x="189" y="93"/>
                  </a:cubicBezTo>
                  <a:cubicBezTo>
                    <a:pt x="189" y="12"/>
                    <a:pt x="189" y="12"/>
                    <a:pt x="189" y="12"/>
                  </a:cubicBezTo>
                  <a:cubicBezTo>
                    <a:pt x="189" y="10"/>
                    <a:pt x="189" y="7"/>
                    <a:pt x="187" y="5"/>
                  </a:cubicBezTo>
                  <a:cubicBezTo>
                    <a:pt x="187" y="7"/>
                    <a:pt x="186" y="9"/>
                    <a:pt x="185" y="11"/>
                  </a:cubicBezTo>
                  <a:cubicBezTo>
                    <a:pt x="185" y="10"/>
                    <a:pt x="183" y="9"/>
                    <a:pt x="183" y="8"/>
                  </a:cubicBezTo>
                  <a:cubicBezTo>
                    <a:pt x="182" y="8"/>
                    <a:pt x="180" y="10"/>
                    <a:pt x="179" y="10"/>
                  </a:cubicBezTo>
                  <a:cubicBezTo>
                    <a:pt x="179" y="8"/>
                    <a:pt x="178" y="6"/>
                    <a:pt x="176" y="4"/>
                  </a:cubicBezTo>
                  <a:cubicBezTo>
                    <a:pt x="173" y="6"/>
                    <a:pt x="171" y="8"/>
                    <a:pt x="170" y="11"/>
                  </a:cubicBezTo>
                  <a:cubicBezTo>
                    <a:pt x="168" y="9"/>
                    <a:pt x="167" y="8"/>
                    <a:pt x="166" y="7"/>
                  </a:cubicBezTo>
                  <a:cubicBezTo>
                    <a:pt x="165" y="8"/>
                    <a:pt x="164" y="9"/>
                    <a:pt x="163" y="11"/>
                  </a:cubicBezTo>
                  <a:cubicBezTo>
                    <a:pt x="161" y="9"/>
                    <a:pt x="160" y="7"/>
                    <a:pt x="158" y="6"/>
                  </a:cubicBezTo>
                  <a:cubicBezTo>
                    <a:pt x="157" y="8"/>
                    <a:pt x="156" y="9"/>
                    <a:pt x="157" y="11"/>
                  </a:cubicBezTo>
                  <a:cubicBezTo>
                    <a:pt x="156" y="8"/>
                    <a:pt x="152" y="5"/>
                    <a:pt x="148" y="7"/>
                  </a:cubicBezTo>
                  <a:cubicBezTo>
                    <a:pt x="147" y="8"/>
                    <a:pt x="147" y="9"/>
                    <a:pt x="147" y="10"/>
                  </a:cubicBezTo>
                  <a:cubicBezTo>
                    <a:pt x="146" y="9"/>
                    <a:pt x="146" y="7"/>
                    <a:pt x="146" y="6"/>
                  </a:cubicBezTo>
                  <a:cubicBezTo>
                    <a:pt x="143" y="7"/>
                    <a:pt x="142" y="10"/>
                    <a:pt x="138" y="11"/>
                  </a:cubicBezTo>
                  <a:cubicBezTo>
                    <a:pt x="138" y="9"/>
                    <a:pt x="137" y="9"/>
                    <a:pt x="136" y="8"/>
                  </a:cubicBezTo>
                  <a:cubicBezTo>
                    <a:pt x="135" y="9"/>
                    <a:pt x="134" y="10"/>
                    <a:pt x="132" y="10"/>
                  </a:cubicBezTo>
                  <a:cubicBezTo>
                    <a:pt x="131" y="8"/>
                    <a:pt x="130" y="6"/>
                    <a:pt x="127" y="5"/>
                  </a:cubicBezTo>
                  <a:cubicBezTo>
                    <a:pt x="126" y="7"/>
                    <a:pt x="125" y="9"/>
                    <a:pt x="123" y="10"/>
                  </a:cubicBezTo>
                  <a:cubicBezTo>
                    <a:pt x="122" y="9"/>
                    <a:pt x="122" y="9"/>
                    <a:pt x="122" y="8"/>
                  </a:cubicBezTo>
                  <a:cubicBezTo>
                    <a:pt x="121" y="9"/>
                    <a:pt x="120" y="10"/>
                    <a:pt x="119" y="12"/>
                  </a:cubicBezTo>
                  <a:cubicBezTo>
                    <a:pt x="118" y="9"/>
                    <a:pt x="117" y="5"/>
                    <a:pt x="114" y="4"/>
                  </a:cubicBezTo>
                  <a:cubicBezTo>
                    <a:pt x="113" y="6"/>
                    <a:pt x="111" y="8"/>
                    <a:pt x="110" y="11"/>
                  </a:cubicBezTo>
                  <a:cubicBezTo>
                    <a:pt x="109" y="10"/>
                    <a:pt x="108" y="8"/>
                    <a:pt x="108" y="6"/>
                  </a:cubicBezTo>
                  <a:cubicBezTo>
                    <a:pt x="108" y="8"/>
                    <a:pt x="108" y="9"/>
                    <a:pt x="107" y="10"/>
                  </a:cubicBezTo>
                  <a:cubicBezTo>
                    <a:pt x="107" y="8"/>
                    <a:pt x="106" y="6"/>
                    <a:pt x="105" y="5"/>
                  </a:cubicBezTo>
                  <a:cubicBezTo>
                    <a:pt x="102" y="6"/>
                    <a:pt x="103" y="10"/>
                    <a:pt x="101" y="13"/>
                  </a:cubicBezTo>
                  <a:cubicBezTo>
                    <a:pt x="100" y="10"/>
                    <a:pt x="99" y="8"/>
                    <a:pt x="98" y="6"/>
                  </a:cubicBezTo>
                  <a:cubicBezTo>
                    <a:pt x="99" y="8"/>
                    <a:pt x="98" y="9"/>
                    <a:pt x="97" y="11"/>
                  </a:cubicBezTo>
                  <a:cubicBezTo>
                    <a:pt x="95" y="10"/>
                    <a:pt x="94" y="8"/>
                    <a:pt x="93" y="6"/>
                  </a:cubicBezTo>
                  <a:cubicBezTo>
                    <a:pt x="93" y="8"/>
                    <a:pt x="93" y="10"/>
                    <a:pt x="93" y="12"/>
                  </a:cubicBezTo>
                  <a:cubicBezTo>
                    <a:pt x="92" y="9"/>
                    <a:pt x="92" y="7"/>
                    <a:pt x="90" y="5"/>
                  </a:cubicBezTo>
                  <a:cubicBezTo>
                    <a:pt x="88" y="7"/>
                    <a:pt x="88" y="9"/>
                    <a:pt x="86" y="10"/>
                  </a:cubicBezTo>
                  <a:cubicBezTo>
                    <a:pt x="86" y="9"/>
                    <a:pt x="85" y="8"/>
                    <a:pt x="85" y="6"/>
                  </a:cubicBezTo>
                  <a:cubicBezTo>
                    <a:pt x="84" y="7"/>
                    <a:pt x="83" y="9"/>
                    <a:pt x="83" y="10"/>
                  </a:cubicBezTo>
                  <a:cubicBezTo>
                    <a:pt x="82" y="8"/>
                    <a:pt x="79" y="7"/>
                    <a:pt x="77" y="5"/>
                  </a:cubicBezTo>
                  <a:cubicBezTo>
                    <a:pt x="75" y="5"/>
                    <a:pt x="74" y="7"/>
                    <a:pt x="74" y="8"/>
                  </a:cubicBezTo>
                  <a:cubicBezTo>
                    <a:pt x="73" y="7"/>
                    <a:pt x="72" y="6"/>
                    <a:pt x="71" y="4"/>
                  </a:cubicBezTo>
                  <a:cubicBezTo>
                    <a:pt x="69" y="5"/>
                    <a:pt x="69" y="6"/>
                    <a:pt x="66" y="7"/>
                  </a:cubicBezTo>
                  <a:cubicBezTo>
                    <a:pt x="61" y="9"/>
                    <a:pt x="65" y="9"/>
                    <a:pt x="61" y="7"/>
                  </a:cubicBezTo>
                  <a:cubicBezTo>
                    <a:pt x="56" y="5"/>
                    <a:pt x="55" y="3"/>
                    <a:pt x="55" y="9"/>
                  </a:cubicBezTo>
                  <a:cubicBezTo>
                    <a:pt x="55" y="8"/>
                    <a:pt x="53" y="6"/>
                    <a:pt x="53" y="5"/>
                  </a:cubicBezTo>
                  <a:cubicBezTo>
                    <a:pt x="51" y="6"/>
                    <a:pt x="49" y="10"/>
                    <a:pt x="46" y="10"/>
                  </a:cubicBezTo>
                  <a:cubicBezTo>
                    <a:pt x="44" y="9"/>
                    <a:pt x="43" y="4"/>
                    <a:pt x="42" y="3"/>
                  </a:cubicBezTo>
                  <a:cubicBezTo>
                    <a:pt x="39" y="4"/>
                    <a:pt x="37" y="8"/>
                    <a:pt x="35" y="10"/>
                  </a:cubicBezTo>
                  <a:cubicBezTo>
                    <a:pt x="34" y="8"/>
                    <a:pt x="33" y="6"/>
                    <a:pt x="30" y="5"/>
                  </a:cubicBezTo>
                  <a:cubicBezTo>
                    <a:pt x="30" y="7"/>
                    <a:pt x="29" y="9"/>
                    <a:pt x="27" y="10"/>
                  </a:cubicBezTo>
                  <a:cubicBezTo>
                    <a:pt x="26" y="8"/>
                    <a:pt x="25" y="5"/>
                    <a:pt x="23" y="4"/>
                  </a:cubicBezTo>
                  <a:cubicBezTo>
                    <a:pt x="23" y="6"/>
                    <a:pt x="22" y="8"/>
                    <a:pt x="21" y="11"/>
                  </a:cubicBezTo>
                  <a:cubicBezTo>
                    <a:pt x="19" y="6"/>
                    <a:pt x="13" y="0"/>
                    <a:pt x="13" y="8"/>
                  </a:cubicBezTo>
                  <a:cubicBezTo>
                    <a:pt x="11" y="6"/>
                    <a:pt x="13" y="3"/>
                    <a:pt x="10" y="1"/>
                  </a:cubicBezTo>
                  <a:cubicBezTo>
                    <a:pt x="10" y="4"/>
                    <a:pt x="9" y="7"/>
                    <a:pt x="7" y="9"/>
                  </a:cubicBezTo>
                  <a:cubicBezTo>
                    <a:pt x="7" y="7"/>
                    <a:pt x="5" y="5"/>
                    <a:pt x="3" y="3"/>
                  </a:cubicBezTo>
                  <a:cubicBezTo>
                    <a:pt x="0" y="4"/>
                    <a:pt x="1" y="7"/>
                    <a:pt x="1" y="9"/>
                  </a:cubicBezTo>
                  <a:lnTo>
                    <a:pt x="1" y="90"/>
                  </a:lnTo>
                  <a:close/>
                </a:path>
              </a:pathLst>
            </a:custGeom>
            <a:solidFill>
              <a:srgbClr val="B55D5C"/>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grpSp>
      <p:sp>
        <p:nvSpPr>
          <p:cNvPr id="11" name="TextBox 10">
            <a:extLst>
              <a:ext uri="{FF2B5EF4-FFF2-40B4-BE49-F238E27FC236}">
                <a16:creationId xmlns:a16="http://schemas.microsoft.com/office/drawing/2014/main" id="{624B246C-0F2E-4191-B7C6-7D370EA5BB0A}"/>
              </a:ext>
            </a:extLst>
          </p:cNvPr>
          <p:cNvSpPr txBox="1"/>
          <p:nvPr/>
        </p:nvSpPr>
        <p:spPr>
          <a:xfrm>
            <a:off x="1713004" y="6043478"/>
            <a:ext cx="5564716" cy="307777"/>
          </a:xfrm>
          <a:prstGeom prst="rect">
            <a:avLst/>
          </a:prstGeom>
          <a:noFill/>
        </p:spPr>
        <p:txBody>
          <a:bodyPr wrap="square">
            <a:spAutoFit/>
          </a:bodyPr>
          <a:lstStyle/>
          <a:p>
            <a:pPr eaLnBrk="0" fontAlgn="base" hangingPunct="0">
              <a:spcBef>
                <a:spcPct val="0"/>
              </a:spcBef>
              <a:spcAft>
                <a:spcPct val="0"/>
              </a:spcAft>
              <a:defRPr/>
            </a:pPr>
            <a:r>
              <a:rPr lang="en-CA" altLang="en-US" sz="1400" b="1" dirty="0">
                <a:solidFill>
                  <a:srgbClr val="3E4248"/>
                </a:solidFill>
                <a:hlinkClick r:id="rId20"/>
              </a:rPr>
              <a:t>TPSGC.QuestionsLO-OLQueries.PWGSC@tpsgc-pwgsc.gc.ca</a:t>
            </a:r>
            <a:endParaRPr lang="en-CA" altLang="en-US" sz="1400" b="1" dirty="0">
              <a:solidFill>
                <a:srgbClr val="3E4248"/>
              </a:solidFill>
            </a:endParaRPr>
          </a:p>
        </p:txBody>
      </p:sp>
      <p:sp>
        <p:nvSpPr>
          <p:cNvPr id="4" name="Slide Number Placeholder 3"/>
          <p:cNvSpPr>
            <a:spLocks noGrp="1"/>
          </p:cNvSpPr>
          <p:nvPr>
            <p:ph type="sldNum" sz="quarter" idx="4"/>
            <p:custDataLst>
              <p:tags r:id="rId6"/>
            </p:custDataLst>
          </p:nvPr>
        </p:nvSpPr>
        <p:spPr>
          <a:xfrm>
            <a:off x="8208391" y="6516610"/>
            <a:ext cx="368459" cy="197985"/>
          </a:xfrm>
          <a:prstGeom prst="rect">
            <a:avLst/>
          </a:prstGeom>
        </p:spPr>
        <p:txBody>
          <a:bodyPr vert="horz" lIns="0" tIns="0" rIns="0" bIns="0" rtlCol="0" anchor="t" anchorCtr="0"/>
          <a:lstStyle>
            <a:defPPr>
              <a:defRPr lang="en-US"/>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fld id="{B266F0CF-D303-475F-943A-730B13ED5BD8}" type="slidenum">
              <a:rPr lang="en-CA" smtClean="0"/>
              <a:pPr/>
              <a:t>1</a:t>
            </a:fld>
            <a:endParaRPr lang="en-CA"/>
          </a:p>
        </p:txBody>
      </p:sp>
    </p:spTree>
    <p:extLst>
      <p:ext uri="{BB962C8B-B14F-4D97-AF65-F5344CB8AC3E}">
        <p14:creationId xmlns:p14="http://schemas.microsoft.com/office/powerpoint/2010/main" val="391764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927548A-D65C-4478-AC7B-AF1B7C187B7F}"/>
              </a:ext>
            </a:extLst>
          </p:cNvPr>
          <p:cNvSpPr>
            <a:spLocks noGrp="1"/>
          </p:cNvSpPr>
          <p:nvPr>
            <p:ph type="title"/>
          </p:nvPr>
        </p:nvSpPr>
        <p:spPr>
          <a:xfrm>
            <a:off x="689808" y="438285"/>
            <a:ext cx="4450363" cy="584072"/>
          </a:xfrm>
        </p:spPr>
        <p:txBody>
          <a:bodyPr>
            <a:noAutofit/>
          </a:bodyPr>
          <a:lstStyle/>
          <a:p>
            <a:r>
              <a:rPr lang="fr-CA" sz="3600" b="1" dirty="0" err="1"/>
              <a:t>Operational</a:t>
            </a:r>
            <a:r>
              <a:rPr lang="fr-CA" sz="3600" b="1" dirty="0"/>
              <a:t> </a:t>
            </a:r>
            <a:r>
              <a:rPr lang="fr-CA" sz="3600" b="1" dirty="0" err="1"/>
              <a:t>Procedures</a:t>
            </a:r>
            <a:endParaRPr lang="en-CA" sz="3600" b="1" dirty="0"/>
          </a:p>
        </p:txBody>
      </p:sp>
      <p:sp>
        <p:nvSpPr>
          <p:cNvPr id="9" name="TextBox 8">
            <a:extLst>
              <a:ext uri="{FF2B5EF4-FFF2-40B4-BE49-F238E27FC236}">
                <a16:creationId xmlns:a16="http://schemas.microsoft.com/office/drawing/2014/main" id="{6181988F-0A15-4C95-9009-1E7FB7338483}"/>
              </a:ext>
            </a:extLst>
          </p:cNvPr>
          <p:cNvSpPr txBox="1"/>
          <p:nvPr/>
        </p:nvSpPr>
        <p:spPr>
          <a:xfrm>
            <a:off x="1887369" y="1072543"/>
            <a:ext cx="2986472" cy="400110"/>
          </a:xfrm>
          <a:prstGeom prst="rect">
            <a:avLst/>
          </a:prstGeom>
          <a:noFill/>
        </p:spPr>
        <p:txBody>
          <a:bodyPr wrap="square" rtlCol="0">
            <a:spAutoFit/>
          </a:bodyPr>
          <a:lstStyle/>
          <a:p>
            <a:r>
              <a:rPr lang="en-CA" sz="2000" b="1" dirty="0">
                <a:latin typeface="Arial" panose="020B0604020202020204"/>
              </a:rPr>
              <a:t>Creation of positions</a:t>
            </a:r>
          </a:p>
        </p:txBody>
      </p:sp>
      <p:graphicFrame>
        <p:nvGraphicFramePr>
          <p:cNvPr id="5" name="Content Placeholder 7" descr="A graphic to illustrate the steps for the creation of positions. First step: Submit request to HR Form 516; second step: Obtain recommendation from official languages; third step: obtain the approval required under the instrument of HR delegation; last step: Obtain confirmation from HR that the action has been completed">
            <a:extLst>
              <a:ext uri="{FF2B5EF4-FFF2-40B4-BE49-F238E27FC236}">
                <a16:creationId xmlns:a16="http://schemas.microsoft.com/office/drawing/2014/main" id="{CD448344-9AB5-4C33-923B-4E0F2A078FBA}"/>
              </a:ext>
            </a:extLst>
          </p:cNvPr>
          <p:cNvGraphicFramePr>
            <a:graphicFrameLocks/>
          </p:cNvGraphicFramePr>
          <p:nvPr>
            <p:extLst>
              <p:ext uri="{D42A27DB-BD31-4B8C-83A1-F6EECF244321}">
                <p14:modId xmlns:p14="http://schemas.microsoft.com/office/powerpoint/2010/main" val="4233782935"/>
              </p:ext>
            </p:extLst>
          </p:nvPr>
        </p:nvGraphicFramePr>
        <p:xfrm>
          <a:off x="1926364" y="1814875"/>
          <a:ext cx="8320762" cy="15219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7" name="TextBox 16">
            <a:extLst>
              <a:ext uri="{FF2B5EF4-FFF2-40B4-BE49-F238E27FC236}">
                <a16:creationId xmlns:a16="http://schemas.microsoft.com/office/drawing/2014/main" id="{B669FCC1-41FC-425D-826C-D369CFC282E6}"/>
              </a:ext>
            </a:extLst>
          </p:cNvPr>
          <p:cNvSpPr txBox="1"/>
          <p:nvPr/>
        </p:nvSpPr>
        <p:spPr>
          <a:xfrm>
            <a:off x="3971764" y="3008667"/>
            <a:ext cx="2160240" cy="307777"/>
          </a:xfrm>
          <a:prstGeom prst="rect">
            <a:avLst/>
          </a:prstGeom>
          <a:noFill/>
        </p:spPr>
        <p:txBody>
          <a:bodyPr wrap="square" rtlCol="0">
            <a:spAutoFit/>
          </a:bodyPr>
          <a:lstStyle/>
          <a:p>
            <a:r>
              <a:rPr lang="fr-CA" sz="1400" dirty="0"/>
              <a:t>* max. 5 </a:t>
            </a:r>
            <a:r>
              <a:rPr lang="fr-CA" sz="1400" dirty="0" err="1"/>
              <a:t>working</a:t>
            </a:r>
            <a:r>
              <a:rPr lang="fr-CA" sz="1400" dirty="0"/>
              <a:t> </a:t>
            </a:r>
            <a:r>
              <a:rPr lang="fr-CA" sz="1400" dirty="0" err="1"/>
              <a:t>days</a:t>
            </a:r>
            <a:endParaRPr lang="en-CA" sz="1400" dirty="0"/>
          </a:p>
        </p:txBody>
      </p:sp>
      <p:sp>
        <p:nvSpPr>
          <p:cNvPr id="10" name="TextBox 9">
            <a:extLst>
              <a:ext uri="{FF2B5EF4-FFF2-40B4-BE49-F238E27FC236}">
                <a16:creationId xmlns:a16="http://schemas.microsoft.com/office/drawing/2014/main" id="{A9E70564-3B2F-466A-9A18-A9735F1DA189}"/>
              </a:ext>
            </a:extLst>
          </p:cNvPr>
          <p:cNvSpPr txBox="1"/>
          <p:nvPr/>
        </p:nvSpPr>
        <p:spPr>
          <a:xfrm>
            <a:off x="1851458" y="4030190"/>
            <a:ext cx="6725391" cy="400110"/>
          </a:xfrm>
          <a:prstGeom prst="rect">
            <a:avLst/>
          </a:prstGeom>
          <a:noFill/>
        </p:spPr>
        <p:txBody>
          <a:bodyPr wrap="square" rtlCol="0">
            <a:spAutoFit/>
          </a:bodyPr>
          <a:lstStyle/>
          <a:p>
            <a:r>
              <a:rPr lang="en-CA" sz="2000" b="1" dirty="0">
                <a:latin typeface="Arial" panose="020B0604020202020204"/>
              </a:rPr>
              <a:t>Change to the language requirements of a position</a:t>
            </a:r>
          </a:p>
        </p:txBody>
      </p:sp>
      <p:graphicFrame>
        <p:nvGraphicFramePr>
          <p:cNvPr id="8" name="Diagram 7" descr="A graphic to illustrate the steps for a change to the language requirements. First step: Submit request to HR Form 516; second step: Obtain recommendation from official languages; third step: obtain the approval required under the instrument of HR delegation; last step: Obtain confirmation from HR that the action has been completed">
            <a:extLst>
              <a:ext uri="{FF2B5EF4-FFF2-40B4-BE49-F238E27FC236}">
                <a16:creationId xmlns:a16="http://schemas.microsoft.com/office/drawing/2014/main" id="{CAD7DBE6-B7F7-42A7-9938-61FD2533ECBE}"/>
              </a:ext>
            </a:extLst>
          </p:cNvPr>
          <p:cNvGraphicFramePr/>
          <p:nvPr>
            <p:extLst>
              <p:ext uri="{D42A27DB-BD31-4B8C-83A1-F6EECF244321}">
                <p14:modId xmlns:p14="http://schemas.microsoft.com/office/powerpoint/2010/main" val="3483519468"/>
              </p:ext>
            </p:extLst>
          </p:nvPr>
        </p:nvGraphicFramePr>
        <p:xfrm>
          <a:off x="1851460" y="4485777"/>
          <a:ext cx="8320761" cy="129968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8" name="TextBox 17">
            <a:extLst>
              <a:ext uri="{FF2B5EF4-FFF2-40B4-BE49-F238E27FC236}">
                <a16:creationId xmlns:a16="http://schemas.microsoft.com/office/drawing/2014/main" id="{3992347D-F664-4C16-ACC8-1493A540A8F6}"/>
              </a:ext>
            </a:extLst>
          </p:cNvPr>
          <p:cNvSpPr txBox="1"/>
          <p:nvPr/>
        </p:nvSpPr>
        <p:spPr>
          <a:xfrm>
            <a:off x="3867589" y="5477681"/>
            <a:ext cx="2160240" cy="307777"/>
          </a:xfrm>
          <a:prstGeom prst="rect">
            <a:avLst/>
          </a:prstGeom>
          <a:noFill/>
        </p:spPr>
        <p:txBody>
          <a:bodyPr wrap="square" rtlCol="0">
            <a:spAutoFit/>
          </a:bodyPr>
          <a:lstStyle/>
          <a:p>
            <a:r>
              <a:rPr lang="fr-CA" sz="1400" dirty="0"/>
              <a:t>* max. 5 </a:t>
            </a:r>
            <a:r>
              <a:rPr lang="fr-CA" sz="1400" dirty="0" err="1"/>
              <a:t>working</a:t>
            </a:r>
            <a:r>
              <a:rPr lang="fr-CA" sz="1400" dirty="0"/>
              <a:t> </a:t>
            </a:r>
            <a:r>
              <a:rPr lang="fr-CA" sz="1400" dirty="0" err="1"/>
              <a:t>days</a:t>
            </a:r>
            <a:endParaRPr lang="en-CA" sz="1400" dirty="0"/>
          </a:p>
        </p:txBody>
      </p:sp>
      <p:grpSp>
        <p:nvGrpSpPr>
          <p:cNvPr id="12" name="Group 11" descr="a post-it on which is written &quot;The subdelegated manager remains responsible for the decision&quot;">
            <a:extLst>
              <a:ext uri="{FF2B5EF4-FFF2-40B4-BE49-F238E27FC236}">
                <a16:creationId xmlns:a16="http://schemas.microsoft.com/office/drawing/2014/main" id="{2A7F08D8-5C6F-40A5-8326-CDD81600E6CB}"/>
              </a:ext>
            </a:extLst>
          </p:cNvPr>
          <p:cNvGrpSpPr/>
          <p:nvPr/>
        </p:nvGrpSpPr>
        <p:grpSpPr>
          <a:xfrm>
            <a:off x="7484101" y="224417"/>
            <a:ext cx="1997884" cy="1908440"/>
            <a:chOff x="5213247" y="2918920"/>
            <a:chExt cx="1745658" cy="2139966"/>
          </a:xfrm>
        </p:grpSpPr>
        <p:grpSp>
          <p:nvGrpSpPr>
            <p:cNvPr id="13" name="Group 12">
              <a:extLst>
                <a:ext uri="{FF2B5EF4-FFF2-40B4-BE49-F238E27FC236}">
                  <a16:creationId xmlns:a16="http://schemas.microsoft.com/office/drawing/2014/main" id="{91750BDB-6E72-4BB7-851A-A9947AEDE149}"/>
                </a:ext>
              </a:extLst>
            </p:cNvPr>
            <p:cNvGrpSpPr/>
            <p:nvPr/>
          </p:nvGrpSpPr>
          <p:grpSpPr>
            <a:xfrm>
              <a:off x="5213247" y="3054593"/>
              <a:ext cx="1745658" cy="2004293"/>
              <a:chOff x="3360738" y="1493838"/>
              <a:chExt cx="2386012" cy="2739520"/>
            </a:xfrm>
          </p:grpSpPr>
          <p:pic>
            <p:nvPicPr>
              <p:cNvPr id="15" name="Picture 14">
                <a:extLst>
                  <a:ext uri="{FF2B5EF4-FFF2-40B4-BE49-F238E27FC236}">
                    <a16:creationId xmlns:a16="http://schemas.microsoft.com/office/drawing/2014/main" id="{FC236709-ADF7-4479-A9B3-0F6EFC83689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65500" y="1521909"/>
                <a:ext cx="2381250" cy="2711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Freeform 27">
                <a:extLst>
                  <a:ext uri="{FF2B5EF4-FFF2-40B4-BE49-F238E27FC236}">
                    <a16:creationId xmlns:a16="http://schemas.microsoft.com/office/drawing/2014/main" id="{D826A814-4A1A-4C99-A7C6-37210562CF71}"/>
                  </a:ext>
                </a:extLst>
              </p:cNvPr>
              <p:cNvSpPr>
                <a:spLocks/>
              </p:cNvSpPr>
              <p:nvPr/>
            </p:nvSpPr>
            <p:spPr bwMode="auto">
              <a:xfrm>
                <a:off x="3360738" y="1493838"/>
                <a:ext cx="2381250" cy="2582862"/>
              </a:xfrm>
              <a:custGeom>
                <a:avLst/>
                <a:gdLst>
                  <a:gd name="T0" fmla="*/ 18 w 677"/>
                  <a:gd name="T1" fmla="*/ 0 h 686"/>
                  <a:gd name="T2" fmla="*/ 617 w 677"/>
                  <a:gd name="T3" fmla="*/ 0 h 686"/>
                  <a:gd name="T4" fmla="*/ 677 w 677"/>
                  <a:gd name="T5" fmla="*/ 644 h 686"/>
                  <a:gd name="T6" fmla="*/ 48 w 677"/>
                  <a:gd name="T7" fmla="*/ 686 h 686"/>
                  <a:gd name="T8" fmla="*/ 18 w 677"/>
                  <a:gd name="T9" fmla="*/ 0 h 686"/>
                </a:gdLst>
                <a:ahLst/>
                <a:cxnLst>
                  <a:cxn ang="0">
                    <a:pos x="T0" y="T1"/>
                  </a:cxn>
                  <a:cxn ang="0">
                    <a:pos x="T2" y="T3"/>
                  </a:cxn>
                  <a:cxn ang="0">
                    <a:pos x="T4" y="T5"/>
                  </a:cxn>
                  <a:cxn ang="0">
                    <a:pos x="T6" y="T7"/>
                  </a:cxn>
                  <a:cxn ang="0">
                    <a:pos x="T8" y="T9"/>
                  </a:cxn>
                </a:cxnLst>
                <a:rect l="0" t="0" r="r" b="b"/>
                <a:pathLst>
                  <a:path w="677" h="686">
                    <a:moveTo>
                      <a:pt x="18" y="0"/>
                    </a:moveTo>
                    <a:cubicBezTo>
                      <a:pt x="617" y="0"/>
                      <a:pt x="617" y="0"/>
                      <a:pt x="617" y="0"/>
                    </a:cubicBezTo>
                    <a:cubicBezTo>
                      <a:pt x="617" y="0"/>
                      <a:pt x="591" y="377"/>
                      <a:pt x="677" y="644"/>
                    </a:cubicBezTo>
                    <a:cubicBezTo>
                      <a:pt x="502" y="665"/>
                      <a:pt x="273" y="686"/>
                      <a:pt x="48" y="686"/>
                    </a:cubicBezTo>
                    <a:cubicBezTo>
                      <a:pt x="0" y="398"/>
                      <a:pt x="18" y="220"/>
                      <a:pt x="18" y="0"/>
                    </a:cubicBezTo>
                    <a:close/>
                  </a:path>
                </a:pathLst>
              </a:custGeom>
              <a:solidFill>
                <a:srgbClr val="E5F1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80" tIns="182880" rIns="182880" bIns="0" numCol="1" anchor="t" anchorCtr="0" compatLnSpc="1">
                <a:prstTxWarp prst="textNoShape">
                  <a:avLst/>
                </a:prstTxWarp>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400" dirty="0">
                    <a:solidFill>
                      <a:srgbClr val="27495B"/>
                    </a:solidFill>
                    <a:latin typeface="Comic Sans MS" panose="030F0702030302020204" pitchFamily="66" charset="0"/>
                  </a:rPr>
                  <a:t>The </a:t>
                </a:r>
                <a:r>
                  <a:rPr lang="fr-CA" sz="1400" dirty="0" err="1">
                    <a:solidFill>
                      <a:srgbClr val="27495B"/>
                    </a:solidFill>
                    <a:latin typeface="Comic Sans MS" panose="030F0702030302020204" pitchFamily="66" charset="0"/>
                  </a:rPr>
                  <a:t>subdelegated</a:t>
                </a:r>
                <a:r>
                  <a:rPr lang="fr-CA" sz="1400" dirty="0">
                    <a:solidFill>
                      <a:srgbClr val="27495B"/>
                    </a:solidFill>
                    <a:latin typeface="Comic Sans MS" panose="030F0702030302020204" pitchFamily="66" charset="0"/>
                  </a:rPr>
                  <a:t> manager </a:t>
                </a:r>
                <a:r>
                  <a:rPr lang="fr-CA" sz="1400" dirty="0" err="1">
                    <a:solidFill>
                      <a:srgbClr val="27495B"/>
                    </a:solidFill>
                    <a:latin typeface="Comic Sans MS" panose="030F0702030302020204" pitchFamily="66" charset="0"/>
                  </a:rPr>
                  <a:t>remains</a:t>
                </a:r>
                <a:r>
                  <a:rPr lang="fr-CA" sz="1400" dirty="0">
                    <a:solidFill>
                      <a:srgbClr val="27495B"/>
                    </a:solidFill>
                    <a:latin typeface="Comic Sans MS" panose="030F0702030302020204" pitchFamily="66" charset="0"/>
                  </a:rPr>
                  <a:t> </a:t>
                </a:r>
                <a:r>
                  <a:rPr lang="fr-CA" sz="1400" dirty="0" err="1">
                    <a:solidFill>
                      <a:srgbClr val="27495B"/>
                    </a:solidFill>
                    <a:latin typeface="Comic Sans MS" panose="030F0702030302020204" pitchFamily="66" charset="0"/>
                  </a:rPr>
                  <a:t>responsible</a:t>
                </a:r>
                <a:r>
                  <a:rPr lang="fr-CA" sz="1400" dirty="0">
                    <a:solidFill>
                      <a:srgbClr val="27495B"/>
                    </a:solidFill>
                    <a:latin typeface="Comic Sans MS" panose="030F0702030302020204" pitchFamily="66" charset="0"/>
                  </a:rPr>
                  <a:t> for the </a:t>
                </a:r>
                <a:r>
                  <a:rPr lang="fr-CA" sz="1400" dirty="0" err="1">
                    <a:solidFill>
                      <a:srgbClr val="27495B"/>
                    </a:solidFill>
                    <a:latin typeface="Comic Sans MS" panose="030F0702030302020204" pitchFamily="66" charset="0"/>
                  </a:rPr>
                  <a:t>decision</a:t>
                </a:r>
                <a:endParaRPr lang="en-CA" sz="1400" dirty="0">
                  <a:solidFill>
                    <a:srgbClr val="27495B"/>
                  </a:solidFill>
                  <a:latin typeface="Comic Sans MS" panose="030F0702030302020204" pitchFamily="66" charset="0"/>
                </a:endParaRPr>
              </a:p>
            </p:txBody>
          </p:sp>
        </p:grpSp>
        <p:sp>
          <p:nvSpPr>
            <p:cNvPr id="14" name="Freeform 25">
              <a:extLst>
                <a:ext uri="{FF2B5EF4-FFF2-40B4-BE49-F238E27FC236}">
                  <a16:creationId xmlns:a16="http://schemas.microsoft.com/office/drawing/2014/main" id="{807FF8B1-2441-45F6-B592-86539619DBAF}"/>
                </a:ext>
              </a:extLst>
            </p:cNvPr>
            <p:cNvSpPr>
              <a:spLocks/>
            </p:cNvSpPr>
            <p:nvPr/>
          </p:nvSpPr>
          <p:spPr bwMode="auto">
            <a:xfrm>
              <a:off x="5728813" y="2918920"/>
              <a:ext cx="718010" cy="257263"/>
            </a:xfrm>
            <a:custGeom>
              <a:avLst/>
              <a:gdLst>
                <a:gd name="T0" fmla="*/ 3 w 190"/>
                <a:gd name="T1" fmla="*/ 97 h 103"/>
                <a:gd name="T2" fmla="*/ 8 w 190"/>
                <a:gd name="T3" fmla="*/ 95 h 103"/>
                <a:gd name="T4" fmla="*/ 14 w 190"/>
                <a:gd name="T5" fmla="*/ 98 h 103"/>
                <a:gd name="T6" fmla="*/ 24 w 190"/>
                <a:gd name="T7" fmla="*/ 96 h 103"/>
                <a:gd name="T8" fmla="*/ 32 w 190"/>
                <a:gd name="T9" fmla="*/ 96 h 103"/>
                <a:gd name="T10" fmla="*/ 43 w 190"/>
                <a:gd name="T11" fmla="*/ 95 h 103"/>
                <a:gd name="T12" fmla="*/ 44 w 190"/>
                <a:gd name="T13" fmla="*/ 97 h 103"/>
                <a:gd name="T14" fmla="*/ 54 w 190"/>
                <a:gd name="T15" fmla="*/ 95 h 103"/>
                <a:gd name="T16" fmla="*/ 63 w 190"/>
                <a:gd name="T17" fmla="*/ 98 h 103"/>
                <a:gd name="T18" fmla="*/ 68 w 190"/>
                <a:gd name="T19" fmla="*/ 95 h 103"/>
                <a:gd name="T20" fmla="*/ 76 w 190"/>
                <a:gd name="T21" fmla="*/ 99 h 103"/>
                <a:gd name="T22" fmla="*/ 82 w 190"/>
                <a:gd name="T23" fmla="*/ 96 h 103"/>
                <a:gd name="T24" fmla="*/ 85 w 190"/>
                <a:gd name="T25" fmla="*/ 98 h 103"/>
                <a:gd name="T26" fmla="*/ 92 w 190"/>
                <a:gd name="T27" fmla="*/ 96 h 103"/>
                <a:gd name="T28" fmla="*/ 97 w 190"/>
                <a:gd name="T29" fmla="*/ 96 h 103"/>
                <a:gd name="T30" fmla="*/ 100 w 190"/>
                <a:gd name="T31" fmla="*/ 97 h 103"/>
                <a:gd name="T32" fmla="*/ 105 w 190"/>
                <a:gd name="T33" fmla="*/ 96 h 103"/>
                <a:gd name="T34" fmla="*/ 113 w 190"/>
                <a:gd name="T35" fmla="*/ 98 h 103"/>
                <a:gd name="T36" fmla="*/ 119 w 190"/>
                <a:gd name="T37" fmla="*/ 98 h 103"/>
                <a:gd name="T38" fmla="*/ 129 w 190"/>
                <a:gd name="T39" fmla="*/ 96 h 103"/>
                <a:gd name="T40" fmla="*/ 137 w 190"/>
                <a:gd name="T41" fmla="*/ 98 h 103"/>
                <a:gd name="T42" fmla="*/ 148 w 190"/>
                <a:gd name="T43" fmla="*/ 100 h 103"/>
                <a:gd name="T44" fmla="*/ 160 w 190"/>
                <a:gd name="T45" fmla="*/ 97 h 103"/>
                <a:gd name="T46" fmla="*/ 167 w 190"/>
                <a:gd name="T47" fmla="*/ 99 h 103"/>
                <a:gd name="T48" fmla="*/ 177 w 190"/>
                <a:gd name="T49" fmla="*/ 94 h 103"/>
                <a:gd name="T50" fmla="*/ 183 w 190"/>
                <a:gd name="T51" fmla="*/ 93 h 103"/>
                <a:gd name="T52" fmla="*/ 189 w 190"/>
                <a:gd name="T53" fmla="*/ 93 h 103"/>
                <a:gd name="T54" fmla="*/ 187 w 190"/>
                <a:gd name="T55" fmla="*/ 5 h 103"/>
                <a:gd name="T56" fmla="*/ 183 w 190"/>
                <a:gd name="T57" fmla="*/ 8 h 103"/>
                <a:gd name="T58" fmla="*/ 176 w 190"/>
                <a:gd name="T59" fmla="*/ 4 h 103"/>
                <a:gd name="T60" fmla="*/ 166 w 190"/>
                <a:gd name="T61" fmla="*/ 7 h 103"/>
                <a:gd name="T62" fmla="*/ 158 w 190"/>
                <a:gd name="T63" fmla="*/ 6 h 103"/>
                <a:gd name="T64" fmla="*/ 148 w 190"/>
                <a:gd name="T65" fmla="*/ 7 h 103"/>
                <a:gd name="T66" fmla="*/ 146 w 190"/>
                <a:gd name="T67" fmla="*/ 6 h 103"/>
                <a:gd name="T68" fmla="*/ 136 w 190"/>
                <a:gd name="T69" fmla="*/ 8 h 103"/>
                <a:gd name="T70" fmla="*/ 127 w 190"/>
                <a:gd name="T71" fmla="*/ 5 h 103"/>
                <a:gd name="T72" fmla="*/ 122 w 190"/>
                <a:gd name="T73" fmla="*/ 8 h 103"/>
                <a:gd name="T74" fmla="*/ 114 w 190"/>
                <a:gd name="T75" fmla="*/ 4 h 103"/>
                <a:gd name="T76" fmla="*/ 108 w 190"/>
                <a:gd name="T77" fmla="*/ 6 h 103"/>
                <a:gd name="T78" fmla="*/ 105 w 190"/>
                <a:gd name="T79" fmla="*/ 5 h 103"/>
                <a:gd name="T80" fmla="*/ 98 w 190"/>
                <a:gd name="T81" fmla="*/ 6 h 103"/>
                <a:gd name="T82" fmla="*/ 93 w 190"/>
                <a:gd name="T83" fmla="*/ 6 h 103"/>
                <a:gd name="T84" fmla="*/ 90 w 190"/>
                <a:gd name="T85" fmla="*/ 5 h 103"/>
                <a:gd name="T86" fmla="*/ 85 w 190"/>
                <a:gd name="T87" fmla="*/ 6 h 103"/>
                <a:gd name="T88" fmla="*/ 77 w 190"/>
                <a:gd name="T89" fmla="*/ 5 h 103"/>
                <a:gd name="T90" fmla="*/ 71 w 190"/>
                <a:gd name="T91" fmla="*/ 4 h 103"/>
                <a:gd name="T92" fmla="*/ 61 w 190"/>
                <a:gd name="T93" fmla="*/ 7 h 103"/>
                <a:gd name="T94" fmla="*/ 53 w 190"/>
                <a:gd name="T95" fmla="*/ 5 h 103"/>
                <a:gd name="T96" fmla="*/ 42 w 190"/>
                <a:gd name="T97" fmla="*/ 3 h 103"/>
                <a:gd name="T98" fmla="*/ 30 w 190"/>
                <a:gd name="T99" fmla="*/ 5 h 103"/>
                <a:gd name="T100" fmla="*/ 23 w 190"/>
                <a:gd name="T101" fmla="*/ 4 h 103"/>
                <a:gd name="T102" fmla="*/ 13 w 190"/>
                <a:gd name="T103" fmla="*/ 8 h 103"/>
                <a:gd name="T104" fmla="*/ 7 w 190"/>
                <a:gd name="T105" fmla="*/ 9 h 103"/>
                <a:gd name="T106" fmla="*/ 1 w 190"/>
                <a:gd name="T107" fmla="*/ 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0" h="103">
                  <a:moveTo>
                    <a:pt x="1" y="90"/>
                  </a:moveTo>
                  <a:cubicBezTo>
                    <a:pt x="1" y="93"/>
                    <a:pt x="1" y="95"/>
                    <a:pt x="3" y="97"/>
                  </a:cubicBezTo>
                  <a:cubicBezTo>
                    <a:pt x="3" y="95"/>
                    <a:pt x="4" y="94"/>
                    <a:pt x="5" y="92"/>
                  </a:cubicBezTo>
                  <a:cubicBezTo>
                    <a:pt x="5" y="93"/>
                    <a:pt x="7" y="94"/>
                    <a:pt x="8" y="95"/>
                  </a:cubicBezTo>
                  <a:cubicBezTo>
                    <a:pt x="8" y="94"/>
                    <a:pt x="11" y="93"/>
                    <a:pt x="11" y="92"/>
                  </a:cubicBezTo>
                  <a:cubicBezTo>
                    <a:pt x="11" y="94"/>
                    <a:pt x="12" y="97"/>
                    <a:pt x="14" y="98"/>
                  </a:cubicBezTo>
                  <a:cubicBezTo>
                    <a:pt x="17" y="96"/>
                    <a:pt x="19" y="94"/>
                    <a:pt x="21" y="92"/>
                  </a:cubicBezTo>
                  <a:cubicBezTo>
                    <a:pt x="22" y="93"/>
                    <a:pt x="23" y="94"/>
                    <a:pt x="24" y="96"/>
                  </a:cubicBezTo>
                  <a:cubicBezTo>
                    <a:pt x="25" y="95"/>
                    <a:pt x="26" y="93"/>
                    <a:pt x="27" y="92"/>
                  </a:cubicBezTo>
                  <a:cubicBezTo>
                    <a:pt x="29" y="93"/>
                    <a:pt x="30" y="95"/>
                    <a:pt x="32" y="96"/>
                  </a:cubicBezTo>
                  <a:cubicBezTo>
                    <a:pt x="34" y="95"/>
                    <a:pt x="34" y="93"/>
                    <a:pt x="34" y="91"/>
                  </a:cubicBezTo>
                  <a:cubicBezTo>
                    <a:pt x="34" y="94"/>
                    <a:pt x="38" y="98"/>
                    <a:pt x="43" y="95"/>
                  </a:cubicBezTo>
                  <a:cubicBezTo>
                    <a:pt x="43" y="95"/>
                    <a:pt x="43" y="93"/>
                    <a:pt x="43" y="93"/>
                  </a:cubicBezTo>
                  <a:cubicBezTo>
                    <a:pt x="44" y="94"/>
                    <a:pt x="45" y="95"/>
                    <a:pt x="44" y="97"/>
                  </a:cubicBezTo>
                  <a:cubicBezTo>
                    <a:pt x="48" y="95"/>
                    <a:pt x="48" y="92"/>
                    <a:pt x="52" y="92"/>
                  </a:cubicBezTo>
                  <a:cubicBezTo>
                    <a:pt x="52" y="93"/>
                    <a:pt x="53" y="93"/>
                    <a:pt x="54" y="95"/>
                  </a:cubicBezTo>
                  <a:cubicBezTo>
                    <a:pt x="55" y="93"/>
                    <a:pt x="56" y="93"/>
                    <a:pt x="58" y="92"/>
                  </a:cubicBezTo>
                  <a:cubicBezTo>
                    <a:pt x="59" y="94"/>
                    <a:pt x="61" y="96"/>
                    <a:pt x="63" y="98"/>
                  </a:cubicBezTo>
                  <a:cubicBezTo>
                    <a:pt x="65" y="96"/>
                    <a:pt x="65" y="93"/>
                    <a:pt x="68" y="92"/>
                  </a:cubicBezTo>
                  <a:cubicBezTo>
                    <a:pt x="68" y="93"/>
                    <a:pt x="68" y="94"/>
                    <a:pt x="68" y="95"/>
                  </a:cubicBezTo>
                  <a:cubicBezTo>
                    <a:pt x="69" y="94"/>
                    <a:pt x="70" y="92"/>
                    <a:pt x="71" y="91"/>
                  </a:cubicBezTo>
                  <a:cubicBezTo>
                    <a:pt x="72" y="93"/>
                    <a:pt x="73" y="97"/>
                    <a:pt x="76" y="99"/>
                  </a:cubicBezTo>
                  <a:cubicBezTo>
                    <a:pt x="78" y="97"/>
                    <a:pt x="79" y="94"/>
                    <a:pt x="80" y="92"/>
                  </a:cubicBezTo>
                  <a:cubicBezTo>
                    <a:pt x="82" y="93"/>
                    <a:pt x="83" y="94"/>
                    <a:pt x="82" y="96"/>
                  </a:cubicBezTo>
                  <a:cubicBezTo>
                    <a:pt x="82" y="95"/>
                    <a:pt x="83" y="93"/>
                    <a:pt x="83" y="93"/>
                  </a:cubicBezTo>
                  <a:cubicBezTo>
                    <a:pt x="83" y="94"/>
                    <a:pt x="84" y="96"/>
                    <a:pt x="85" y="98"/>
                  </a:cubicBezTo>
                  <a:cubicBezTo>
                    <a:pt x="88" y="96"/>
                    <a:pt x="87" y="92"/>
                    <a:pt x="90" y="90"/>
                  </a:cubicBezTo>
                  <a:cubicBezTo>
                    <a:pt x="90" y="92"/>
                    <a:pt x="91" y="94"/>
                    <a:pt x="92" y="96"/>
                  </a:cubicBezTo>
                  <a:cubicBezTo>
                    <a:pt x="92" y="95"/>
                    <a:pt x="92" y="93"/>
                    <a:pt x="93" y="92"/>
                  </a:cubicBezTo>
                  <a:cubicBezTo>
                    <a:pt x="95" y="93"/>
                    <a:pt x="96" y="95"/>
                    <a:pt x="97" y="96"/>
                  </a:cubicBezTo>
                  <a:cubicBezTo>
                    <a:pt x="98" y="95"/>
                    <a:pt x="97" y="92"/>
                    <a:pt x="97" y="91"/>
                  </a:cubicBezTo>
                  <a:cubicBezTo>
                    <a:pt x="98" y="93"/>
                    <a:pt x="98" y="95"/>
                    <a:pt x="100" y="97"/>
                  </a:cubicBezTo>
                  <a:cubicBezTo>
                    <a:pt x="103" y="96"/>
                    <a:pt x="102" y="94"/>
                    <a:pt x="104" y="92"/>
                  </a:cubicBezTo>
                  <a:cubicBezTo>
                    <a:pt x="105" y="94"/>
                    <a:pt x="106" y="95"/>
                    <a:pt x="105" y="96"/>
                  </a:cubicBezTo>
                  <a:cubicBezTo>
                    <a:pt x="107" y="95"/>
                    <a:pt x="107" y="94"/>
                    <a:pt x="107" y="92"/>
                  </a:cubicBezTo>
                  <a:cubicBezTo>
                    <a:pt x="108" y="94"/>
                    <a:pt x="112" y="96"/>
                    <a:pt x="113" y="98"/>
                  </a:cubicBezTo>
                  <a:cubicBezTo>
                    <a:pt x="115" y="97"/>
                    <a:pt x="116" y="96"/>
                    <a:pt x="116" y="94"/>
                  </a:cubicBezTo>
                  <a:cubicBezTo>
                    <a:pt x="118" y="95"/>
                    <a:pt x="118" y="97"/>
                    <a:pt x="119" y="98"/>
                  </a:cubicBezTo>
                  <a:cubicBezTo>
                    <a:pt x="121" y="98"/>
                    <a:pt x="122" y="96"/>
                    <a:pt x="124" y="96"/>
                  </a:cubicBezTo>
                  <a:cubicBezTo>
                    <a:pt x="129" y="94"/>
                    <a:pt x="125" y="94"/>
                    <a:pt x="129" y="96"/>
                  </a:cubicBezTo>
                  <a:cubicBezTo>
                    <a:pt x="134" y="98"/>
                    <a:pt x="135" y="100"/>
                    <a:pt x="135" y="93"/>
                  </a:cubicBezTo>
                  <a:cubicBezTo>
                    <a:pt x="136" y="94"/>
                    <a:pt x="137" y="96"/>
                    <a:pt x="137" y="98"/>
                  </a:cubicBezTo>
                  <a:cubicBezTo>
                    <a:pt x="139" y="97"/>
                    <a:pt x="142" y="92"/>
                    <a:pt x="144" y="93"/>
                  </a:cubicBezTo>
                  <a:cubicBezTo>
                    <a:pt x="146" y="93"/>
                    <a:pt x="148" y="98"/>
                    <a:pt x="148" y="100"/>
                  </a:cubicBezTo>
                  <a:cubicBezTo>
                    <a:pt x="151" y="98"/>
                    <a:pt x="153" y="95"/>
                    <a:pt x="155" y="93"/>
                  </a:cubicBezTo>
                  <a:cubicBezTo>
                    <a:pt x="156" y="94"/>
                    <a:pt x="158" y="96"/>
                    <a:pt x="160" y="97"/>
                  </a:cubicBezTo>
                  <a:cubicBezTo>
                    <a:pt x="160" y="95"/>
                    <a:pt x="161" y="93"/>
                    <a:pt x="163" y="92"/>
                  </a:cubicBezTo>
                  <a:cubicBezTo>
                    <a:pt x="164" y="94"/>
                    <a:pt x="165" y="97"/>
                    <a:pt x="167" y="99"/>
                  </a:cubicBezTo>
                  <a:cubicBezTo>
                    <a:pt x="167" y="96"/>
                    <a:pt x="169" y="94"/>
                    <a:pt x="169" y="92"/>
                  </a:cubicBezTo>
                  <a:cubicBezTo>
                    <a:pt x="172" y="97"/>
                    <a:pt x="178" y="103"/>
                    <a:pt x="177" y="94"/>
                  </a:cubicBezTo>
                  <a:cubicBezTo>
                    <a:pt x="179" y="96"/>
                    <a:pt x="177" y="99"/>
                    <a:pt x="180" y="101"/>
                  </a:cubicBezTo>
                  <a:cubicBezTo>
                    <a:pt x="180" y="98"/>
                    <a:pt x="182" y="96"/>
                    <a:pt x="183" y="93"/>
                  </a:cubicBezTo>
                  <a:cubicBezTo>
                    <a:pt x="183" y="96"/>
                    <a:pt x="185" y="98"/>
                    <a:pt x="187" y="100"/>
                  </a:cubicBezTo>
                  <a:cubicBezTo>
                    <a:pt x="190" y="99"/>
                    <a:pt x="189" y="96"/>
                    <a:pt x="189" y="93"/>
                  </a:cubicBezTo>
                  <a:cubicBezTo>
                    <a:pt x="189" y="12"/>
                    <a:pt x="189" y="12"/>
                    <a:pt x="189" y="12"/>
                  </a:cubicBezTo>
                  <a:cubicBezTo>
                    <a:pt x="189" y="10"/>
                    <a:pt x="189" y="7"/>
                    <a:pt x="187" y="5"/>
                  </a:cubicBezTo>
                  <a:cubicBezTo>
                    <a:pt x="187" y="7"/>
                    <a:pt x="186" y="9"/>
                    <a:pt x="185" y="11"/>
                  </a:cubicBezTo>
                  <a:cubicBezTo>
                    <a:pt x="185" y="10"/>
                    <a:pt x="183" y="9"/>
                    <a:pt x="183" y="8"/>
                  </a:cubicBezTo>
                  <a:cubicBezTo>
                    <a:pt x="182" y="8"/>
                    <a:pt x="180" y="10"/>
                    <a:pt x="179" y="10"/>
                  </a:cubicBezTo>
                  <a:cubicBezTo>
                    <a:pt x="179" y="8"/>
                    <a:pt x="178" y="6"/>
                    <a:pt x="176" y="4"/>
                  </a:cubicBezTo>
                  <a:cubicBezTo>
                    <a:pt x="173" y="6"/>
                    <a:pt x="171" y="8"/>
                    <a:pt x="170" y="11"/>
                  </a:cubicBezTo>
                  <a:cubicBezTo>
                    <a:pt x="168" y="9"/>
                    <a:pt x="167" y="8"/>
                    <a:pt x="166" y="7"/>
                  </a:cubicBezTo>
                  <a:cubicBezTo>
                    <a:pt x="165" y="8"/>
                    <a:pt x="164" y="9"/>
                    <a:pt x="163" y="11"/>
                  </a:cubicBezTo>
                  <a:cubicBezTo>
                    <a:pt x="161" y="9"/>
                    <a:pt x="160" y="7"/>
                    <a:pt x="158" y="6"/>
                  </a:cubicBezTo>
                  <a:cubicBezTo>
                    <a:pt x="157" y="8"/>
                    <a:pt x="156" y="9"/>
                    <a:pt x="157" y="11"/>
                  </a:cubicBezTo>
                  <a:cubicBezTo>
                    <a:pt x="156" y="8"/>
                    <a:pt x="152" y="5"/>
                    <a:pt x="148" y="7"/>
                  </a:cubicBezTo>
                  <a:cubicBezTo>
                    <a:pt x="147" y="8"/>
                    <a:pt x="147" y="9"/>
                    <a:pt x="147" y="10"/>
                  </a:cubicBezTo>
                  <a:cubicBezTo>
                    <a:pt x="146" y="9"/>
                    <a:pt x="146" y="7"/>
                    <a:pt x="146" y="6"/>
                  </a:cubicBezTo>
                  <a:cubicBezTo>
                    <a:pt x="143" y="7"/>
                    <a:pt x="142" y="10"/>
                    <a:pt x="138" y="11"/>
                  </a:cubicBezTo>
                  <a:cubicBezTo>
                    <a:pt x="138" y="9"/>
                    <a:pt x="137" y="9"/>
                    <a:pt x="136" y="8"/>
                  </a:cubicBezTo>
                  <a:cubicBezTo>
                    <a:pt x="135" y="9"/>
                    <a:pt x="134" y="10"/>
                    <a:pt x="132" y="10"/>
                  </a:cubicBezTo>
                  <a:cubicBezTo>
                    <a:pt x="131" y="8"/>
                    <a:pt x="130" y="6"/>
                    <a:pt x="127" y="5"/>
                  </a:cubicBezTo>
                  <a:cubicBezTo>
                    <a:pt x="126" y="7"/>
                    <a:pt x="125" y="9"/>
                    <a:pt x="123" y="10"/>
                  </a:cubicBezTo>
                  <a:cubicBezTo>
                    <a:pt x="122" y="9"/>
                    <a:pt x="122" y="9"/>
                    <a:pt x="122" y="8"/>
                  </a:cubicBezTo>
                  <a:cubicBezTo>
                    <a:pt x="121" y="9"/>
                    <a:pt x="120" y="10"/>
                    <a:pt x="119" y="12"/>
                  </a:cubicBezTo>
                  <a:cubicBezTo>
                    <a:pt x="118" y="9"/>
                    <a:pt x="117" y="5"/>
                    <a:pt x="114" y="4"/>
                  </a:cubicBezTo>
                  <a:cubicBezTo>
                    <a:pt x="113" y="6"/>
                    <a:pt x="111" y="8"/>
                    <a:pt x="110" y="11"/>
                  </a:cubicBezTo>
                  <a:cubicBezTo>
                    <a:pt x="109" y="10"/>
                    <a:pt x="108" y="8"/>
                    <a:pt x="108" y="6"/>
                  </a:cubicBezTo>
                  <a:cubicBezTo>
                    <a:pt x="108" y="8"/>
                    <a:pt x="108" y="9"/>
                    <a:pt x="107" y="10"/>
                  </a:cubicBezTo>
                  <a:cubicBezTo>
                    <a:pt x="107" y="8"/>
                    <a:pt x="106" y="6"/>
                    <a:pt x="105" y="5"/>
                  </a:cubicBezTo>
                  <a:cubicBezTo>
                    <a:pt x="102" y="6"/>
                    <a:pt x="103" y="10"/>
                    <a:pt x="101" y="13"/>
                  </a:cubicBezTo>
                  <a:cubicBezTo>
                    <a:pt x="100" y="10"/>
                    <a:pt x="99" y="8"/>
                    <a:pt x="98" y="6"/>
                  </a:cubicBezTo>
                  <a:cubicBezTo>
                    <a:pt x="99" y="8"/>
                    <a:pt x="98" y="9"/>
                    <a:pt x="97" y="11"/>
                  </a:cubicBezTo>
                  <a:cubicBezTo>
                    <a:pt x="95" y="10"/>
                    <a:pt x="94" y="8"/>
                    <a:pt x="93" y="6"/>
                  </a:cubicBezTo>
                  <a:cubicBezTo>
                    <a:pt x="93" y="8"/>
                    <a:pt x="93" y="10"/>
                    <a:pt x="93" y="12"/>
                  </a:cubicBezTo>
                  <a:cubicBezTo>
                    <a:pt x="92" y="9"/>
                    <a:pt x="92" y="7"/>
                    <a:pt x="90" y="5"/>
                  </a:cubicBezTo>
                  <a:cubicBezTo>
                    <a:pt x="88" y="7"/>
                    <a:pt x="88" y="9"/>
                    <a:pt x="86" y="10"/>
                  </a:cubicBezTo>
                  <a:cubicBezTo>
                    <a:pt x="86" y="9"/>
                    <a:pt x="85" y="8"/>
                    <a:pt x="85" y="6"/>
                  </a:cubicBezTo>
                  <a:cubicBezTo>
                    <a:pt x="84" y="7"/>
                    <a:pt x="83" y="9"/>
                    <a:pt x="83" y="10"/>
                  </a:cubicBezTo>
                  <a:cubicBezTo>
                    <a:pt x="82" y="8"/>
                    <a:pt x="79" y="7"/>
                    <a:pt x="77" y="5"/>
                  </a:cubicBezTo>
                  <a:cubicBezTo>
                    <a:pt x="75" y="5"/>
                    <a:pt x="74" y="7"/>
                    <a:pt x="74" y="8"/>
                  </a:cubicBezTo>
                  <a:cubicBezTo>
                    <a:pt x="73" y="7"/>
                    <a:pt x="72" y="6"/>
                    <a:pt x="71" y="4"/>
                  </a:cubicBezTo>
                  <a:cubicBezTo>
                    <a:pt x="69" y="5"/>
                    <a:pt x="69" y="6"/>
                    <a:pt x="66" y="7"/>
                  </a:cubicBezTo>
                  <a:cubicBezTo>
                    <a:pt x="61" y="9"/>
                    <a:pt x="65" y="9"/>
                    <a:pt x="61" y="7"/>
                  </a:cubicBezTo>
                  <a:cubicBezTo>
                    <a:pt x="56" y="5"/>
                    <a:pt x="55" y="3"/>
                    <a:pt x="55" y="9"/>
                  </a:cubicBezTo>
                  <a:cubicBezTo>
                    <a:pt x="55" y="8"/>
                    <a:pt x="53" y="6"/>
                    <a:pt x="53" y="5"/>
                  </a:cubicBezTo>
                  <a:cubicBezTo>
                    <a:pt x="51" y="6"/>
                    <a:pt x="49" y="10"/>
                    <a:pt x="46" y="10"/>
                  </a:cubicBezTo>
                  <a:cubicBezTo>
                    <a:pt x="44" y="9"/>
                    <a:pt x="43" y="4"/>
                    <a:pt x="42" y="3"/>
                  </a:cubicBezTo>
                  <a:cubicBezTo>
                    <a:pt x="39" y="4"/>
                    <a:pt x="37" y="8"/>
                    <a:pt x="35" y="10"/>
                  </a:cubicBezTo>
                  <a:cubicBezTo>
                    <a:pt x="34" y="8"/>
                    <a:pt x="33" y="6"/>
                    <a:pt x="30" y="5"/>
                  </a:cubicBezTo>
                  <a:cubicBezTo>
                    <a:pt x="30" y="7"/>
                    <a:pt x="29" y="9"/>
                    <a:pt x="27" y="10"/>
                  </a:cubicBezTo>
                  <a:cubicBezTo>
                    <a:pt x="26" y="8"/>
                    <a:pt x="25" y="5"/>
                    <a:pt x="23" y="4"/>
                  </a:cubicBezTo>
                  <a:cubicBezTo>
                    <a:pt x="23" y="6"/>
                    <a:pt x="22" y="8"/>
                    <a:pt x="21" y="11"/>
                  </a:cubicBezTo>
                  <a:cubicBezTo>
                    <a:pt x="19" y="6"/>
                    <a:pt x="13" y="0"/>
                    <a:pt x="13" y="8"/>
                  </a:cubicBezTo>
                  <a:cubicBezTo>
                    <a:pt x="11" y="6"/>
                    <a:pt x="13" y="3"/>
                    <a:pt x="10" y="1"/>
                  </a:cubicBezTo>
                  <a:cubicBezTo>
                    <a:pt x="10" y="4"/>
                    <a:pt x="9" y="7"/>
                    <a:pt x="7" y="9"/>
                  </a:cubicBezTo>
                  <a:cubicBezTo>
                    <a:pt x="7" y="7"/>
                    <a:pt x="5" y="5"/>
                    <a:pt x="3" y="3"/>
                  </a:cubicBezTo>
                  <a:cubicBezTo>
                    <a:pt x="0" y="4"/>
                    <a:pt x="1" y="7"/>
                    <a:pt x="1" y="9"/>
                  </a:cubicBezTo>
                  <a:lnTo>
                    <a:pt x="1" y="90"/>
                  </a:lnTo>
                  <a:close/>
                </a:path>
              </a:pathLst>
            </a:custGeom>
            <a:solidFill>
              <a:srgbClr val="6F9DB5"/>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grpSp>
      <p:sp>
        <p:nvSpPr>
          <p:cNvPr id="2" name="Freeform 7">
            <a:extLst>
              <a:ext uri="{FF2B5EF4-FFF2-40B4-BE49-F238E27FC236}">
                <a16:creationId xmlns:a16="http://schemas.microsoft.com/office/drawing/2014/main" id="{9EE6FD2E-28EC-6EB1-DB09-28FDB02BED5C}"/>
              </a:ext>
            </a:extLst>
          </p:cNvPr>
          <p:cNvSpPr>
            <a:spLocks/>
          </p:cNvSpPr>
          <p:nvPr/>
        </p:nvSpPr>
        <p:spPr bwMode="auto">
          <a:xfrm>
            <a:off x="8859554" y="2998536"/>
            <a:ext cx="1808446" cy="1759105"/>
          </a:xfrm>
          <a:custGeom>
            <a:avLst/>
            <a:gdLst>
              <a:gd name="T0" fmla="*/ 18 w 677"/>
              <a:gd name="T1" fmla="*/ 0 h 686"/>
              <a:gd name="T2" fmla="*/ 617 w 677"/>
              <a:gd name="T3" fmla="*/ 0 h 686"/>
              <a:gd name="T4" fmla="*/ 677 w 677"/>
              <a:gd name="T5" fmla="*/ 644 h 686"/>
              <a:gd name="T6" fmla="*/ 48 w 677"/>
              <a:gd name="T7" fmla="*/ 686 h 686"/>
              <a:gd name="T8" fmla="*/ 18 w 677"/>
              <a:gd name="T9" fmla="*/ 0 h 686"/>
            </a:gdLst>
            <a:ahLst/>
            <a:cxnLst>
              <a:cxn ang="0">
                <a:pos x="T0" y="T1"/>
              </a:cxn>
              <a:cxn ang="0">
                <a:pos x="T2" y="T3"/>
              </a:cxn>
              <a:cxn ang="0">
                <a:pos x="T4" y="T5"/>
              </a:cxn>
              <a:cxn ang="0">
                <a:pos x="T6" y="T7"/>
              </a:cxn>
              <a:cxn ang="0">
                <a:pos x="T8" y="T9"/>
              </a:cxn>
            </a:cxnLst>
            <a:rect l="0" t="0" r="r" b="b"/>
            <a:pathLst>
              <a:path w="677" h="686">
                <a:moveTo>
                  <a:pt x="18" y="0"/>
                </a:moveTo>
                <a:cubicBezTo>
                  <a:pt x="617" y="0"/>
                  <a:pt x="617" y="0"/>
                  <a:pt x="617" y="0"/>
                </a:cubicBezTo>
                <a:cubicBezTo>
                  <a:pt x="617" y="0"/>
                  <a:pt x="591" y="377"/>
                  <a:pt x="677" y="644"/>
                </a:cubicBezTo>
                <a:cubicBezTo>
                  <a:pt x="502" y="665"/>
                  <a:pt x="273" y="686"/>
                  <a:pt x="48" y="686"/>
                </a:cubicBezTo>
                <a:cubicBezTo>
                  <a:pt x="0" y="398"/>
                  <a:pt x="18" y="220"/>
                  <a:pt x="18" y="0"/>
                </a:cubicBezTo>
                <a:close/>
              </a:path>
            </a:pathLst>
          </a:custGeom>
          <a:solidFill>
            <a:srgbClr val="F2E0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80" tIns="182880" rIns="182880" bIns="0" numCol="1" anchor="t" anchorCtr="0" compatLnSpc="1">
            <a:prstTxWarp prst="textNoShape">
              <a:avLst/>
            </a:prstTxWarp>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400" dirty="0">
                <a:solidFill>
                  <a:srgbClr val="5D2A2A"/>
                </a:solidFill>
                <a:latin typeface="Comic Sans MS" panose="030F0702030302020204" pitchFamily="66" charset="0"/>
              </a:rPr>
              <a:t>Provide a</a:t>
            </a:r>
            <a:r>
              <a:rPr lang="en-CA" sz="1400" dirty="0">
                <a:solidFill>
                  <a:srgbClr val="5D2A2A"/>
                </a:solidFill>
                <a:latin typeface="Comic Sans MS" panose="030F0702030302020204" pitchFamily="66" charset="0"/>
              </a:rPr>
              <a:t> justification if the OL’s recommendation isn’t followed</a:t>
            </a:r>
          </a:p>
        </p:txBody>
      </p:sp>
      <p:sp>
        <p:nvSpPr>
          <p:cNvPr id="11" name="TextBox 10">
            <a:extLst>
              <a:ext uri="{FF2B5EF4-FFF2-40B4-BE49-F238E27FC236}">
                <a16:creationId xmlns:a16="http://schemas.microsoft.com/office/drawing/2014/main" id="{F3130659-2079-4A34-A8E9-BD8D1F9A30A4}"/>
              </a:ext>
            </a:extLst>
          </p:cNvPr>
          <p:cNvSpPr txBox="1"/>
          <p:nvPr/>
        </p:nvSpPr>
        <p:spPr>
          <a:xfrm>
            <a:off x="1713004" y="6043478"/>
            <a:ext cx="5564716" cy="307777"/>
          </a:xfrm>
          <a:prstGeom prst="rect">
            <a:avLst/>
          </a:prstGeom>
          <a:noFill/>
        </p:spPr>
        <p:txBody>
          <a:bodyPr wrap="square">
            <a:spAutoFit/>
          </a:bodyPr>
          <a:lstStyle/>
          <a:p>
            <a:pPr eaLnBrk="0" fontAlgn="base" hangingPunct="0">
              <a:spcBef>
                <a:spcPct val="0"/>
              </a:spcBef>
              <a:spcAft>
                <a:spcPct val="0"/>
              </a:spcAft>
              <a:defRPr/>
            </a:pPr>
            <a:r>
              <a:rPr lang="en-CA" altLang="en-US" sz="1400" b="1" dirty="0">
                <a:solidFill>
                  <a:srgbClr val="3E4248"/>
                </a:solidFill>
                <a:hlinkClick r:id="rId15"/>
              </a:rPr>
              <a:t>TPSGC.QuestionsLO-OLQueries.PWGSC@tpsgc-pwgsc.gc.ca</a:t>
            </a:r>
            <a:endParaRPr lang="en-CA" altLang="en-US" sz="1400" b="1" dirty="0">
              <a:solidFill>
                <a:srgbClr val="3E4248"/>
              </a:solidFill>
            </a:endParaRPr>
          </a:p>
        </p:txBody>
      </p:sp>
      <p:sp>
        <p:nvSpPr>
          <p:cNvPr id="4" name="Slide Number Placeholder 3"/>
          <p:cNvSpPr>
            <a:spLocks noGrp="1"/>
          </p:cNvSpPr>
          <p:nvPr>
            <p:ph type="sldNum" sz="quarter" idx="4"/>
            <p:custDataLst>
              <p:tags r:id="rId1"/>
            </p:custDataLst>
          </p:nvPr>
        </p:nvSpPr>
        <p:spPr>
          <a:xfrm>
            <a:off x="8208391" y="6516610"/>
            <a:ext cx="368459" cy="197985"/>
          </a:xfrm>
          <a:prstGeom prst="rect">
            <a:avLst/>
          </a:prstGeom>
        </p:spPr>
        <p:txBody>
          <a:bodyPr vert="horz" lIns="0" tIns="0" rIns="0" bIns="0" rtlCol="0" anchor="t" anchorCtr="0"/>
          <a:lstStyle>
            <a:defPPr>
              <a:defRPr lang="en-US"/>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fld id="{B266F0CF-D303-475F-943A-730B13ED5BD8}" type="slidenum">
              <a:rPr lang="en-CA" smtClean="0"/>
              <a:pPr/>
              <a:t>2</a:t>
            </a:fld>
            <a:endParaRPr lang="en-CA"/>
          </a:p>
        </p:txBody>
      </p:sp>
    </p:spTree>
    <p:extLst>
      <p:ext uri="{BB962C8B-B14F-4D97-AF65-F5344CB8AC3E}">
        <p14:creationId xmlns:p14="http://schemas.microsoft.com/office/powerpoint/2010/main" val="3320370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1841708|-9405952|-16762020|-5751438|-5151986|PSPC&quot;,&quot;Id&quot;:&quot;6579e144364342635c3f07af&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G_x002f_GP xmlns="eca75663-3d7c-4072-8b9a-c9c44c961132" xsi:nil="true"/>
    <TaxCatchAll xmlns="ee5a1490-a780-4a4e-b617-2a7b7d300ac2" xsi:nil="true"/>
    <Purpose xmlns="eca75663-3d7c-4072-8b9a-c9c44c961132" xsi:nil="true"/>
    <GCdocsFolderNames xmlns="eca75663-3d7c-4072-8b9a-c9c44c961132" xsi:nil="true"/>
    <DocType xmlns="eca75663-3d7c-4072-8b9a-c9c44c961132" xsi:nil="true"/>
    <Associatedto_x002f_Associ_x00e9__x00e0_ xmlns="eca75663-3d7c-4072-8b9a-c9c44c961132">
      <Url xsi:nil="true"/>
      <Description xsi:nil="true"/>
    </Associatedto_x002f_Associ_x00e9__x00e0_>
    <Status_x002f_Statut xmlns="eca75663-3d7c-4072-8b9a-c9c44c961132">Draft/Ébauche</Status_x002f_Statut>
    <GCdocsListofFiles xmlns="eca75663-3d7c-4072-8b9a-c9c44c961132" xsi:nil="true"/>
    <EXPMP2021_x002d_2022 xmlns="eca75663-3d7c-4072-8b9a-c9c44c961132" xsi:nil="true"/>
    <Status_x002f__x00c9_tats xmlns="eca75663-3d7c-4072-8b9a-c9c44c961132" xsi:nil="true"/>
    <Year xmlns="eca75663-3d7c-4072-8b9a-c9c44c961132" xsi:nil="true"/>
    <lcf76f155ced4ddcb4097134ff3c332f xmlns="eca75663-3d7c-4072-8b9a-c9c44c961132">
      <Terms xmlns="http://schemas.microsoft.com/office/infopath/2007/PartnerControls"/>
    </lcf76f155ced4ddcb4097134ff3c332f>
    <_dlc_DocId xmlns="ee5a1490-a780-4a4e-b617-2a7b7d300ac2">HXSNVVFFSQX6-1073597720-487979</_dlc_DocId>
    <_dlc_DocIdUrl xmlns="ee5a1490-a780-4a4e-b617-2a7b7d300ac2">
      <Url>https://056gc.sharepoint.com/sites/Pol-PMP_Pol-PGP/_layouts/15/DocIdRedir.aspx?ID=HXSNVVFFSQX6-1073597720-487979</Url>
      <Description>HXSNVVFFSQX6-1073597720-487979</Description>
    </_dlc_DocIdUrl>
    <PIMARTCode xmlns="eca75663-3d7c-4072-8b9a-c9c44c961132" xsi:nil="true"/>
    <Stakeholder xmlns="eca75663-3d7c-4072-8b9a-c9c44c961132" xsi:nil="true"/>
    <DocumentType xmlns="eca75663-3d7c-4072-8b9a-c9c44c96113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B2EE0DB5371CA4A85C3290B7E17C0D3" ma:contentTypeVersion="46" ma:contentTypeDescription="Create a new document." ma:contentTypeScope="" ma:versionID="c8ec949e0794515441cb78877e9064e9">
  <xsd:schema xmlns:xsd="http://www.w3.org/2001/XMLSchema" xmlns:xs="http://www.w3.org/2001/XMLSchema" xmlns:p="http://schemas.microsoft.com/office/2006/metadata/properties" xmlns:ns2="ee5a1490-a780-4a4e-b617-2a7b7d300ac2" xmlns:ns3="eca75663-3d7c-4072-8b9a-c9c44c961132" targetNamespace="http://schemas.microsoft.com/office/2006/metadata/properties" ma:root="true" ma:fieldsID="e9eb7787576e5d66fa0ce686e232a479" ns2:_="" ns3:_="">
    <xsd:import namespace="ee5a1490-a780-4a4e-b617-2a7b7d300ac2"/>
    <xsd:import namespace="eca75663-3d7c-4072-8b9a-c9c44c96113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LengthInSeconds" minOccurs="0"/>
                <xsd:element ref="ns3:MediaServiceDateTaken"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2:SharedWithUsers" minOccurs="0"/>
                <xsd:element ref="ns2:SharedWithDetails" minOccurs="0"/>
                <xsd:element ref="ns3:GCdocsFolderNames" minOccurs="0"/>
                <xsd:element ref="ns3:Status_x002f_Statut" minOccurs="0"/>
                <xsd:element ref="ns3:GCdocsListofFiles" minOccurs="0"/>
                <xsd:element ref="ns3:EXPMP2021_x002d_2022" minOccurs="0"/>
                <xsd:element ref="ns3:Purpose" minOccurs="0"/>
                <xsd:element ref="ns3:OG_x002f_GP" minOccurs="0"/>
                <xsd:element ref="ns3:DocType" minOccurs="0"/>
                <xsd:element ref="ns3:MediaServiceObjectDetectorVersions" minOccurs="0"/>
                <xsd:element ref="ns3:Year" minOccurs="0"/>
                <xsd:element ref="ns3:Associatedto_x002f_Associ_x00e9__x00e0_" minOccurs="0"/>
                <xsd:element ref="ns3:MediaServiceSearchProperties" minOccurs="0"/>
                <xsd:element ref="ns3:Status_x002f__x00c9_tats" minOccurs="0"/>
                <xsd:element ref="ns3:DocumentType" minOccurs="0"/>
                <xsd:element ref="ns3:PIMARTCode" minOccurs="0"/>
                <xsd:element ref="ns3:Stakehol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a1490-a780-4a4e-b617-2a7b7d300ac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7" nillable="true" ma:displayName="Taxonomy Catch All Column" ma:hidden="true" ma:list="{ec03bd97-9e13-4cb2-9ce1-c5da618efc7d}" ma:internalName="TaxCatchAll" ma:showField="CatchAllData" ma:web="ee5a1490-a780-4a4e-b617-2a7b7d300ac2">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a75663-3d7c-4072-8b9a-c9c44c96113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description="" ma:indexed="true" ma:internalName="MediaServiceLocation" ma:readOnly="true">
      <xsd:simpleType>
        <xsd:restriction base="dms:Text"/>
      </xsd:simpleType>
    </xsd:element>
    <xsd:element name="GCdocsFolderNames" ma:index="24" nillable="true" ma:displayName="GCdocs Folder Names" ma:format="Dropdown" ma:internalName="GCdocsFolderNames">
      <xsd:simpleType>
        <xsd:restriction base="dms:Choice">
          <xsd:enumeration value="Governance"/>
          <xsd:enumeration value="-CT- Job Evaluation Reports"/>
          <xsd:enumeration value="-PA- Job Evaluation Reports"/>
          <xsd:enumeration value="Onboarding for New Team Members"/>
          <xsd:enumeration value="PA-CT Automation Research"/>
          <xsd:enumeration value="PA-CT Conversion Phase 1 - Planning Workshops"/>
          <xsd:enumeration value="Change Control"/>
          <xsd:enumeration value="CT Conversion"/>
          <xsd:enumeration value="Executive Presentations"/>
          <xsd:enumeration value="Gartner Review"/>
          <xsd:enumeration value="PA-CT Engagement Group Activity Tracking"/>
          <xsd:enumeration value="Choice 12"/>
          <xsd:enumeration value="Steering Committee"/>
          <xsd:enumeration value="Project Charter"/>
          <xsd:enumeration value="Project Office Processes"/>
          <xsd:enumeration value="Risk and Issue Management"/>
          <xsd:enumeration value="PSAC-ACFO Dues Transfer"/>
        </xsd:restriction>
      </xsd:simpleType>
    </xsd:element>
    <xsd:element name="Status_x002f_Statut" ma:index="25" nillable="true" ma:displayName="Status/Statut" ma:default="DRAFT" ma:format="RadioButtons" ma:internalName="Status_x002f_Statut">
      <xsd:simpleType>
        <xsd:restriction base="dms:Choice">
          <xsd:enumeration value="1)Pending colleagues"/>
          <xsd:enumeration value="2)Pending analysis"/>
          <xsd:enumeration value="3) Pending approval"/>
          <xsd:enumeration value="4) Sent"/>
          <xsd:enumeration value="FINAL"/>
          <xsd:enumeration value="DRAFT"/>
        </xsd:restriction>
      </xsd:simpleType>
    </xsd:element>
    <xsd:element name="GCdocsListofFiles" ma:index="26" nillable="true" ma:displayName="GCdocs List of Files" ma:format="Dropdown" ma:internalName="GCdocsListofFiles">
      <xsd:simpleType>
        <xsd:restriction base="dms:Choice">
          <xsd:enumeration value="PA-CT Automation Research"/>
          <xsd:enumeration value="Change Control"/>
          <xsd:enumeration value="CT Conversion"/>
        </xsd:restriction>
      </xsd:simpleType>
    </xsd:element>
    <xsd:element name="EXPMP2021_x002d_2022" ma:index="27" nillable="true" ma:displayName="Cycle" ma:description="EXPMP results for 2021-2022 &amp; publication." ma:format="Dropdown" ma:internalName="EXPMP2021_x002d_2022">
      <xsd:simpleType>
        <xsd:restriction base="dms:Text">
          <xsd:maxLength value="255"/>
        </xsd:restriction>
      </xsd:simpleType>
    </xsd:element>
    <xsd:element name="Purpose" ma:index="28" nillable="true" ma:displayName="Purpose" ma:description="use instead of addgin additional directory" ma:format="Dropdown" ma:internalName="Purpose">
      <xsd:simpleType>
        <xsd:restriction base="dms:Choice">
          <xsd:enumeration value="Advisory Committee"/>
          <xsd:enumeration value="EXPMP"/>
          <xsd:enumeration value="Compensation"/>
          <xsd:enumeration value="Market Comparison"/>
          <xsd:enumeration value="Coms/QPCards/OGGO"/>
          <xsd:enumeration value="Briefing"/>
        </xsd:restriction>
      </xsd:simpleType>
    </xsd:element>
    <xsd:element name="OG_x002f_GP" ma:index="29" nillable="true" ma:displayName="OG / GP" ma:description="occupational group / groupe professionnel" ma:format="Dropdown" ma:internalName="OG_x002f_GP">
      <xsd:simpleType>
        <xsd:restriction base="dms:Choice">
          <xsd:enumeration value="AI"/>
          <xsd:enumeration value="AO"/>
          <xsd:enumeration value="AV"/>
          <xsd:enumeration value="CX"/>
          <xsd:enumeration value="EB"/>
          <xsd:enumeration value="EC"/>
          <xsd:enumeration value="EL"/>
          <xsd:enumeration value="EX"/>
          <xsd:enumeration value="FB"/>
          <xsd:enumeration value="FI"/>
          <xsd:enumeration value="FS"/>
          <xsd:enumeration value="HM"/>
          <xsd:enumeration value="IT"/>
          <xsd:enumeration value="LC"/>
          <xsd:enumeration value="LP"/>
          <xsd:enumeration value="NR"/>
          <xsd:enumeration value="PA"/>
          <xsd:enumeration value="PO"/>
          <xsd:enumeration value="PR"/>
          <xsd:enumeration value="RE"/>
          <xsd:enumeration value="RO"/>
          <xsd:enumeration value="SH"/>
          <xsd:enumeration value="SP"/>
          <xsd:enumeration value="SRC"/>
          <xsd:enumeration value="SRE"/>
          <xsd:enumeration value="SRW"/>
          <xsd:enumeration value="SV"/>
          <xsd:enumeration value="TC"/>
          <xsd:enumeration value="TR"/>
          <xsd:enumeration value="UT"/>
        </xsd:restriction>
      </xsd:simpleType>
    </xsd:element>
    <xsd:element name="DocType" ma:index="30" nillable="true" ma:displayName="Doc Type" ma:format="Dropdown" ma:indexed="true" ma:internalName="DocType">
      <xsd:simpleType>
        <xsd:restriction base="dms:Choice">
          <xsd:enumeration value="analysis/analyse"/>
          <xsd:enumeration value="background/contexte"/>
          <xsd:enumeration value="briefing/breffage"/>
          <xsd:enumeration value="business case/bilan de rentabilite"/>
          <xsd:enumeration value="correspondence"/>
          <xsd:enumeration value="dataset/ensemble de donnees"/>
          <xsd:enumeration value="deck/présentation"/>
          <xsd:enumeration value="JD/DE"/>
          <xsd:enumeration value="JES/NEE"/>
          <xsd:enumeration value="log"/>
          <xsd:enumeration value="policy/politique"/>
          <xsd:enumeration value="report/rapport"/>
          <xsd:enumeration value="speaking points/notes d'allocution"/>
        </xsd:restriction>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Year" ma:index="32" nillable="true" ma:displayName="Year" ma:description="Applicable year for salary increase / updated T&amp;Cs" ma:format="Dropdown" ma:internalName="Year">
      <xsd:simpleType>
        <xsd:restriction base="dms:Text">
          <xsd:maxLength value="255"/>
        </xsd:restriction>
      </xsd:simpleType>
    </xsd:element>
    <xsd:element name="Associatedto_x002f_Associ_x00e9__x00e0_" ma:index="33" nillable="true" ma:displayName="Associated to/Associé à" ma:format="Hyperlink" ma:internalName="Associatedto_x002f_Associ_x00e9__x00e0_">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34" nillable="true" ma:displayName="MediaServiceSearchProperties" ma:hidden="true" ma:internalName="MediaServiceSearchProperties" ma:readOnly="true">
      <xsd:simpleType>
        <xsd:restriction base="dms:Note"/>
      </xsd:simpleType>
    </xsd:element>
    <xsd:element name="Status_x002f__x00c9_tats" ma:index="35" nillable="true" ma:displayName="Status / États" ma:default="Draft" ma:format="Dropdown" ma:internalName="Status_x002f__x00c9_tats">
      <xsd:simpleType>
        <xsd:union memberTypes="dms:Text">
          <xsd:simpleType>
            <xsd:restriction base="dms:Choice">
              <xsd:enumeration value="Final"/>
              <xsd:enumeration value="Draft"/>
              <xsd:enumeration value="Absolete / désuet"/>
            </xsd:restriction>
          </xsd:simpleType>
        </xsd:union>
      </xsd:simpleType>
    </xsd:element>
    <xsd:element name="DocumentType" ma:index="36" nillable="true" ma:displayName="Document Type" ma:description="Type of document" ma:format="Dropdown" ma:internalName="DocumentType">
      <xsd:simpleType>
        <xsd:restriction base="dms:Choice">
          <xsd:enumeration value="Spreadsheet"/>
          <xsd:enumeration value="Correspondence"/>
          <xsd:enumeration value="Choice 3"/>
        </xsd:restriction>
      </xsd:simpleType>
    </xsd:element>
    <xsd:element name="PIMARTCode" ma:index="37" nillable="true" ma:displayName="PIMART Code" ma:format="Dropdown" ma:internalName="PIMARTCode">
      <xsd:simpleType>
        <xsd:restriction base="dms:Text">
          <xsd:maxLength value="255"/>
        </xsd:restriction>
      </xsd:simpleType>
    </xsd:element>
    <xsd:element name="Stakeholder" ma:index="38" nillable="true" ma:displayName="Stakeholder" ma:format="Dropdown" ma:internalName="Stakehold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CCC947-32EB-4F82-A051-C072D3D1051F}">
  <ds:schemaRefs>
    <ds:schemaRef ds:uri="http://schemas.microsoft.com/office/2006/metadata/properties"/>
    <ds:schemaRef ds:uri="http://schemas.microsoft.com/office/infopath/2007/PartnerControls"/>
    <ds:schemaRef ds:uri="eca75663-3d7c-4072-8b9a-c9c44c961132"/>
    <ds:schemaRef ds:uri="ee5a1490-a780-4a4e-b617-2a7b7d300ac2"/>
  </ds:schemaRefs>
</ds:datastoreItem>
</file>

<file path=customXml/itemProps2.xml><?xml version="1.0" encoding="utf-8"?>
<ds:datastoreItem xmlns:ds="http://schemas.openxmlformats.org/officeDocument/2006/customXml" ds:itemID="{CECEF826-83A5-48BE-9895-0552FE7DCE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5a1490-a780-4a4e-b617-2a7b7d300ac2"/>
    <ds:schemaRef ds:uri="eca75663-3d7c-4072-8b9a-c9c44c9611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8F8072-916F-46AA-8DD3-26B4AFF03429}">
  <ds:schemaRefs>
    <ds:schemaRef ds:uri="http://schemas.microsoft.com/sharepoint/events"/>
  </ds:schemaRefs>
</ds:datastoreItem>
</file>

<file path=customXml/itemProps4.xml><?xml version="1.0" encoding="utf-8"?>
<ds:datastoreItem xmlns:ds="http://schemas.openxmlformats.org/officeDocument/2006/customXml" ds:itemID="{B951DD61-B320-46D3-8EB9-9ACF37FD76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TotalTime>
  <Words>595</Words>
  <Application>Microsoft Office PowerPoint</Application>
  <PresentationFormat>Widescreen</PresentationFormat>
  <Paragraphs>65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Helvetica</vt:lpstr>
      <vt:lpstr>Office Theme</vt:lpstr>
      <vt:lpstr>Procédures opérationnelles</vt:lpstr>
      <vt:lpstr>Operational Procedures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Procédures opérationnelles</dc:title>
  <dc:creator>Lessard, Isabelle (SPAC/PSPC)</dc:creator>
  <cp:lastModifiedBy>Boisvert, Paul</cp:lastModifiedBy>
  <cp:revision>3</cp:revision>
  <dcterms:created xsi:type="dcterms:W3CDTF">2023-12-13T16:46:16Z</dcterms:created>
  <dcterms:modified xsi:type="dcterms:W3CDTF">2024-09-04T13:14:45Z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4ed4f5-eae4-40c7-82be-b1cdf720a1b9_Enabled">
    <vt:lpwstr>true</vt:lpwstr>
  </property>
  <property fmtid="{D5CDD505-2E9C-101B-9397-08002B2CF9AE}" pid="3" name="MSIP_Label_834ed4f5-eae4-40c7-82be-b1cdf720a1b9_SetDate">
    <vt:lpwstr>2023-12-13T16:47:36Z</vt:lpwstr>
  </property>
  <property fmtid="{D5CDD505-2E9C-101B-9397-08002B2CF9AE}" pid="4" name="MSIP_Label_834ed4f5-eae4-40c7-82be-b1cdf720a1b9_Method">
    <vt:lpwstr>Standard</vt:lpwstr>
  </property>
  <property fmtid="{D5CDD505-2E9C-101B-9397-08002B2CF9AE}" pid="5" name="MSIP_Label_834ed4f5-eae4-40c7-82be-b1cdf720a1b9_Name">
    <vt:lpwstr>Unclassified - Non classifié</vt:lpwstr>
  </property>
  <property fmtid="{D5CDD505-2E9C-101B-9397-08002B2CF9AE}" pid="6" name="MSIP_Label_834ed4f5-eae4-40c7-82be-b1cdf720a1b9_SiteId">
    <vt:lpwstr>e0d54a3c-7bbe-4a64-9d46-f9f84a41c833</vt:lpwstr>
  </property>
  <property fmtid="{D5CDD505-2E9C-101B-9397-08002B2CF9AE}" pid="7" name="MSIP_Label_834ed4f5-eae4-40c7-82be-b1cdf720a1b9_ActionId">
    <vt:lpwstr>ba630b02-ffba-4c63-82de-4dc534d9ed2e</vt:lpwstr>
  </property>
  <property fmtid="{D5CDD505-2E9C-101B-9397-08002B2CF9AE}" pid="8" name="MSIP_Label_834ed4f5-eae4-40c7-82be-b1cdf720a1b9_ContentBits">
    <vt:lpwstr>0</vt:lpwstr>
  </property>
  <property fmtid="{D5CDD505-2E9C-101B-9397-08002B2CF9AE}" pid="9" name="ContentTypeId">
    <vt:lpwstr>0x010100DB2EE0DB5371CA4A85C3290B7E17C0D3</vt:lpwstr>
  </property>
  <property fmtid="{D5CDD505-2E9C-101B-9397-08002B2CF9AE}" pid="10" name="_dlc_DocIdItemGuid">
    <vt:lpwstr>d2762147-b173-4a34-95c9-8f096f2a2f50</vt:lpwstr>
  </property>
  <property fmtid="{D5CDD505-2E9C-101B-9397-08002B2CF9AE}" pid="11" name="TypeofDocument">
    <vt:lpwstr>Communications</vt:lpwstr>
  </property>
  <property fmtid="{D5CDD505-2E9C-101B-9397-08002B2CF9AE}" pid="12" name="SeparateAgency?">
    <vt:lpwstr>No</vt:lpwstr>
  </property>
  <property fmtid="{D5CDD505-2E9C-101B-9397-08002B2CF9AE}" pid="13" name="MSIP_Label_3515d617-256d-4284-aedb-1064be1c4b48_Enabled">
    <vt:lpwstr>true</vt:lpwstr>
  </property>
  <property fmtid="{D5CDD505-2E9C-101B-9397-08002B2CF9AE}" pid="14" name="MSIP_Label_3515d617-256d-4284-aedb-1064be1c4b48_SetDate">
    <vt:lpwstr>2024-09-04T13:14:29Z</vt:lpwstr>
  </property>
  <property fmtid="{D5CDD505-2E9C-101B-9397-08002B2CF9AE}" pid="15" name="MSIP_Label_3515d617-256d-4284-aedb-1064be1c4b48_Method">
    <vt:lpwstr>Privileged</vt:lpwstr>
  </property>
  <property fmtid="{D5CDD505-2E9C-101B-9397-08002B2CF9AE}" pid="16" name="MSIP_Label_3515d617-256d-4284-aedb-1064be1c4b48_Name">
    <vt:lpwstr>3515d617-256d-4284-aedb-1064be1c4b48</vt:lpwstr>
  </property>
  <property fmtid="{D5CDD505-2E9C-101B-9397-08002B2CF9AE}" pid="17" name="MSIP_Label_3515d617-256d-4284-aedb-1064be1c4b48_SiteId">
    <vt:lpwstr>6397df10-4595-4047-9c4f-03311282152b</vt:lpwstr>
  </property>
  <property fmtid="{D5CDD505-2E9C-101B-9397-08002B2CF9AE}" pid="18" name="MSIP_Label_3515d617-256d-4284-aedb-1064be1c4b48_ActionId">
    <vt:lpwstr>c207fe2b-e582-43ad-9902-2c99251d47e0</vt:lpwstr>
  </property>
  <property fmtid="{D5CDD505-2E9C-101B-9397-08002B2CF9AE}" pid="19" name="MSIP_Label_3515d617-256d-4284-aedb-1064be1c4b48_ContentBits">
    <vt:lpwstr>0</vt:lpwstr>
  </property>
</Properties>
</file>