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"/>
  </p:notesMasterIdLst>
  <p:sldIdLst>
    <p:sldId id="286" r:id="rId5"/>
    <p:sldId id="287" r:id="rId6"/>
    <p:sldId id="288" r:id="rId7"/>
    <p:sldId id="289" r:id="rId8"/>
    <p:sldId id="290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0"/>
    <p:restoredTop sz="96327"/>
  </p:normalViewPr>
  <p:slideViewPr>
    <p:cSldViewPr snapToGrid="0">
      <p:cViewPr varScale="1">
        <p:scale>
          <a:sx n="143" d="100"/>
          <a:sy n="143" d="100"/>
        </p:scale>
        <p:origin x="20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2C046-D88A-F648-9A57-771AA3F71FE1}" type="datetimeFigureOut">
              <a:t>10/31/25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F676D-BCA9-6C4D-9A8B-F89282C21A56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85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on stairs&#10;&#10;Description automatically generated with medium confidence">
            <a:extLst>
              <a:ext uri="{FF2B5EF4-FFF2-40B4-BE49-F238E27FC236}">
                <a16:creationId xmlns:a16="http://schemas.microsoft.com/office/drawing/2014/main" id="{A135F293-1906-8D22-0785-79DD186470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9C312D-7B7E-DC4F-822B-B07C630DC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02" y="1493045"/>
            <a:ext cx="4483601" cy="1690621"/>
          </a:xfrm>
        </p:spPr>
        <p:txBody>
          <a:bodyPr anchor="b" anchorCtr="0"/>
          <a:lstStyle>
            <a:lvl1pPr>
              <a:defRPr sz="4500" b="1" i="0">
                <a:solidFill>
                  <a:schemeClr val="accent1"/>
                </a:solidFill>
                <a:latin typeface="Visby Slab CF Demi Bold" pitchFamily="2" charset="77"/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57E83D3-5DC7-CC40-8CEF-5A831CCB86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903" y="3133952"/>
            <a:ext cx="4483602" cy="141398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Visby CF" pitchFamily="2" charset="77"/>
              </a:defRPr>
            </a:lvl1pPr>
          </a:lstStyle>
          <a:p>
            <a:pPr lvl="0"/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65FE128-B25A-2246-949C-DFF179096C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2" y="320940"/>
            <a:ext cx="1172105" cy="11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9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computer, laptop, game&#10;&#10;Description automatically generated">
            <a:extLst>
              <a:ext uri="{FF2B5EF4-FFF2-40B4-BE49-F238E27FC236}">
                <a16:creationId xmlns:a16="http://schemas.microsoft.com/office/drawing/2014/main" id="{9D41478B-8AD6-D542-8657-FAEFBD0F2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D53DE90F-EE13-BE4E-8537-0BF93F44A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382" y="226626"/>
            <a:ext cx="8186400" cy="740664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53A668A-512D-B24E-A0FF-F58D1ABCA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82" y="854393"/>
            <a:ext cx="5243512" cy="432540"/>
          </a:xfrm>
        </p:spPr>
        <p:txBody>
          <a:bodyPr>
            <a:normAutofit/>
          </a:bodyPr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4BC23-4785-1690-BCC4-506746ADE516}"/>
              </a:ext>
            </a:extLst>
          </p:cNvPr>
          <p:cNvSpPr/>
          <p:nvPr userDrawn="1"/>
        </p:nvSpPr>
        <p:spPr>
          <a:xfrm rot="16200000">
            <a:off x="0" y="624737"/>
            <a:ext cx="145832" cy="1458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21AB4C-33E0-5FB1-B4E5-64FCD3F84235}"/>
              </a:ext>
            </a:extLst>
          </p:cNvPr>
          <p:cNvSpPr/>
          <p:nvPr userDrawn="1"/>
        </p:nvSpPr>
        <p:spPr>
          <a:xfrm rot="16200000">
            <a:off x="-143354" y="335551"/>
            <a:ext cx="432540" cy="145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3728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50982" y="1595057"/>
            <a:ext cx="5097600" cy="2935148"/>
          </a:xfrm>
        </p:spPr>
        <p:txBody>
          <a:bodyPr>
            <a:normAutofit/>
          </a:bodyPr>
          <a:lstStyle>
            <a:lvl1pPr>
              <a:defRPr sz="1503"/>
            </a:lvl1pPr>
            <a:lvl2pPr>
              <a:defRPr sz="1503"/>
            </a:lvl2pPr>
            <a:lvl3pPr>
              <a:defRPr sz="1503"/>
            </a:lvl3pPr>
            <a:lvl4pPr>
              <a:defRPr sz="1503"/>
            </a:lvl4pPr>
            <a:lvl5pPr>
              <a:defRPr sz="1503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69382" y="1595057"/>
            <a:ext cx="2988000" cy="2935148"/>
          </a:xfrm>
        </p:spPr>
        <p:txBody>
          <a:bodyPr>
            <a:normAutofit/>
          </a:bodyPr>
          <a:lstStyle>
            <a:lvl1pPr marL="0" indent="0">
              <a:buNone/>
              <a:defRPr sz="1350" b="1" cap="all" baseline="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8858A58-66D0-B848-B566-D94130F68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382" y="226626"/>
            <a:ext cx="8186400" cy="740664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F34D983-8FC4-6B4C-A271-28E076618E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82" y="854393"/>
            <a:ext cx="5243512" cy="432540"/>
          </a:xfrm>
        </p:spPr>
        <p:txBody>
          <a:bodyPr>
            <a:normAutofit/>
          </a:bodyPr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5FAE31-B584-0CCD-D9F8-2484FF4DF1A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881C1-D7DB-803C-405D-ECA1228E6C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96026-D441-40A1-38F7-324B0D5D97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660FEDD5-DC05-104B-9EE1-E9E074282D0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984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9382" y="2093887"/>
            <a:ext cx="8179200" cy="2430538"/>
          </a:xfrm>
        </p:spPr>
        <p:txBody>
          <a:bodyPr>
            <a:normAutofit/>
          </a:bodyPr>
          <a:lstStyle>
            <a:lvl1pPr marL="0" indent="0">
              <a:buNone/>
              <a:defRPr sz="1503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 noProof="0"/>
              <a:t>Click icon to add picture</a:t>
            </a:r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69382" y="1601407"/>
            <a:ext cx="8179200" cy="469800"/>
          </a:xfrm>
        </p:spPr>
        <p:txBody>
          <a:bodyPr>
            <a:normAutofit/>
          </a:bodyPr>
          <a:lstStyle>
            <a:lvl1pPr marL="0" indent="0">
              <a:buNone/>
              <a:defRPr sz="1350" b="1" cap="all" baseline="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1F822D9-3DEC-3047-80E7-91FEF03AD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382" y="226626"/>
            <a:ext cx="8186400" cy="740664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12413CD-0402-DF4B-B461-41211EB38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82" y="854393"/>
            <a:ext cx="5243512" cy="432540"/>
          </a:xfrm>
        </p:spPr>
        <p:txBody>
          <a:bodyPr>
            <a:normAutofit/>
          </a:bodyPr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69EF51-FEE5-EB46-54B2-2FFE039A781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95E17-2079-A65B-64EB-A2B9CC78E9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9F0271A-6112-0F1E-851A-06D46C4157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660FEDD5-DC05-104B-9EE1-E9E074282D0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635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4852420-8753-0547-A124-EA1822DD2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82" y="1595057"/>
            <a:ext cx="8186400" cy="286919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A0E864F-8F4A-CC42-8321-8A205C5B03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382" y="226626"/>
            <a:ext cx="8186400" cy="740664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D22B6CC-C7ED-5745-BD28-3822207DE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82" y="854393"/>
            <a:ext cx="5243512" cy="432540"/>
          </a:xfrm>
        </p:spPr>
        <p:txBody>
          <a:bodyPr>
            <a:normAutofit/>
          </a:bodyPr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E960AE6-3C89-9BD1-2F59-2D1F90BA6AA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69AED6A-66C5-C86C-A066-E03342002D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9C907E-D732-8390-4152-B331130347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660FEDD5-DC05-104B-9EE1-E9E074282D0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268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AD97A31-589D-5648-AA82-BCBA4A392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382" y="226626"/>
            <a:ext cx="8186400" cy="740664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2CC07A2E-488D-9643-9E9E-69C3CB294B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82" y="854393"/>
            <a:ext cx="5243512" cy="432540"/>
          </a:xfrm>
        </p:spPr>
        <p:txBody>
          <a:bodyPr>
            <a:normAutofit/>
          </a:bodyPr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31A8ED-A18B-3EED-4630-FA473026E09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C1643E-BA45-78C2-CC84-43433DDBD5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C0400A-6565-9E8E-7CA6-BE99216B8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660FEDD5-DC05-104B-9EE1-E9E074282D0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207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 C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375C50-436C-3C80-C642-31F554885E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9C312D-7B7E-DC4F-822B-B07C630DC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02" y="1493045"/>
            <a:ext cx="4483601" cy="1690621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  <a:latin typeface="Visby Slab CF" pitchFamily="2" charset="77"/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57E83D3-5DC7-CC40-8CEF-5A831CCB86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903" y="3133952"/>
            <a:ext cx="4483602" cy="141398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isby CF" pitchFamily="2" charset="77"/>
              </a:defRPr>
            </a:lvl1pPr>
          </a:lstStyle>
          <a:p>
            <a:pPr lvl="0"/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65FE128-B25A-2246-949C-DFF179096C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2" y="320940"/>
            <a:ext cx="1172105" cy="11721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05BF1E-891C-A4AF-A479-36FE7F8FD500}"/>
              </a:ext>
            </a:extLst>
          </p:cNvPr>
          <p:cNvSpPr/>
          <p:nvPr userDrawn="1"/>
        </p:nvSpPr>
        <p:spPr>
          <a:xfrm>
            <a:off x="4514400" y="3909600"/>
            <a:ext cx="410400" cy="41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73C427-BBB4-0544-1B2E-B7C9449FD0DD}"/>
              </a:ext>
            </a:extLst>
          </p:cNvPr>
          <p:cNvSpPr/>
          <p:nvPr userDrawn="1"/>
        </p:nvSpPr>
        <p:spPr>
          <a:xfrm>
            <a:off x="4924800" y="3909600"/>
            <a:ext cx="4219200" cy="41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601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 Decelles">
    <p:bg>
      <p:bgPr>
        <a:solidFill>
          <a:srgbClr val="EA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653824-E340-828B-5CD6-44CD909FF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9C312D-7B7E-DC4F-822B-B07C630DC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02" y="1493045"/>
            <a:ext cx="4483601" cy="1690621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  <a:latin typeface="Visby Slab CF" pitchFamily="2" charset="77"/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57E83D3-5DC7-CC40-8CEF-5A831CCB86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903" y="3133952"/>
            <a:ext cx="4483602" cy="141398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isby CF" pitchFamily="2" charset="77"/>
              </a:defRPr>
            </a:lvl1pPr>
          </a:lstStyle>
          <a:p>
            <a:pPr lvl="0"/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65FE128-B25A-2246-949C-DFF179096C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2" y="320940"/>
            <a:ext cx="1172105" cy="11721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6AE602-9A85-590E-7762-3DE46FE4661B}"/>
              </a:ext>
            </a:extLst>
          </p:cNvPr>
          <p:cNvSpPr/>
          <p:nvPr userDrawn="1"/>
        </p:nvSpPr>
        <p:spPr>
          <a:xfrm>
            <a:off x="4514400" y="3909600"/>
            <a:ext cx="410400" cy="41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0E0E1F-721B-ED0A-ABE1-8E11CC92D1A2}"/>
              </a:ext>
            </a:extLst>
          </p:cNvPr>
          <p:cNvSpPr/>
          <p:nvPr userDrawn="1"/>
        </p:nvSpPr>
        <p:spPr>
          <a:xfrm>
            <a:off x="4924800" y="3909600"/>
            <a:ext cx="4219200" cy="4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9106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 HD">
    <p:bg>
      <p:bgPr>
        <a:solidFill>
          <a:srgbClr val="EA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653824-E340-828B-5CD6-44CD909FF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9C312D-7B7E-DC4F-822B-B07C630DC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02" y="1493045"/>
            <a:ext cx="4483601" cy="1690621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  <a:latin typeface="Visby Slab CF" pitchFamily="2" charset="77"/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57E83D3-5DC7-CC40-8CEF-5A831CCB86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903" y="3133952"/>
            <a:ext cx="4483602" cy="141398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isby CF" pitchFamily="2" charset="77"/>
              </a:defRPr>
            </a:lvl1pPr>
          </a:lstStyle>
          <a:p>
            <a:pPr lvl="0"/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65FE128-B25A-2246-949C-DFF179096C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2" y="320940"/>
            <a:ext cx="1172105" cy="11721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6AE602-9A85-590E-7762-3DE46FE4661B}"/>
              </a:ext>
            </a:extLst>
          </p:cNvPr>
          <p:cNvSpPr/>
          <p:nvPr userDrawn="1"/>
        </p:nvSpPr>
        <p:spPr>
          <a:xfrm>
            <a:off x="4514400" y="3909600"/>
            <a:ext cx="410400" cy="41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0E0E1F-721B-ED0A-ABE1-8E11CC92D1A2}"/>
              </a:ext>
            </a:extLst>
          </p:cNvPr>
          <p:cNvSpPr/>
          <p:nvPr userDrawn="1"/>
        </p:nvSpPr>
        <p:spPr>
          <a:xfrm>
            <a:off x="4924800" y="3909600"/>
            <a:ext cx="4219200" cy="41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942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outdoor, sky, city&#10;&#10;Description automatically generated">
            <a:extLst>
              <a:ext uri="{FF2B5EF4-FFF2-40B4-BE49-F238E27FC236}">
                <a16:creationId xmlns:a16="http://schemas.microsoft.com/office/drawing/2014/main" id="{04743DEF-FC3C-DBAA-AEF4-43E7EC162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9C312D-7B7E-DC4F-822B-B07C630DC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02" y="1493045"/>
            <a:ext cx="4483601" cy="1690621"/>
          </a:xfrm>
        </p:spPr>
        <p:txBody>
          <a:bodyPr anchor="b" anchorCtr="0"/>
          <a:lstStyle>
            <a:lvl1pPr>
              <a:defRPr sz="4500" b="1" i="0">
                <a:solidFill>
                  <a:schemeClr val="accent1"/>
                </a:solidFill>
                <a:latin typeface="Visby Slab CF Demi Bold" pitchFamily="2" charset="77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57E83D3-5DC7-CC40-8CEF-5A831CCB86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903" y="3133952"/>
            <a:ext cx="4483602" cy="141398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Visby CF" pitchFamily="2" charset="77"/>
              </a:defRPr>
            </a:lvl1pPr>
          </a:lstStyle>
          <a:p>
            <a:pPr lvl="0"/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65FE128-B25A-2246-949C-DFF179096C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2" y="320940"/>
            <a:ext cx="1172105" cy="11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9382" y="1595057"/>
            <a:ext cx="8186400" cy="2869190"/>
          </a:xfrm>
        </p:spPr>
        <p:txBody>
          <a:bodyPr/>
          <a:lstStyle>
            <a:lvl1pPr>
              <a:defRPr b="0" i="0">
                <a:latin typeface="Visby CF" pitchFamily="2" charset="77"/>
              </a:defRPr>
            </a:lvl1pPr>
            <a:lvl2pPr>
              <a:defRPr b="0" i="0">
                <a:latin typeface="Visby CF" pitchFamily="2" charset="77"/>
              </a:defRPr>
            </a:lvl2pPr>
            <a:lvl3pPr>
              <a:defRPr b="0" i="0">
                <a:latin typeface="Visby CF" pitchFamily="2" charset="77"/>
              </a:defRPr>
            </a:lvl3pPr>
            <a:lvl4pPr>
              <a:defRPr b="0" i="0">
                <a:latin typeface="Visby CF" pitchFamily="2" charset="77"/>
              </a:defRPr>
            </a:lvl4pPr>
            <a:lvl5pPr>
              <a:defRPr b="0" i="0">
                <a:latin typeface="Visby CF" pitchFamily="2" charset="77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46075" y="4289108"/>
            <a:ext cx="914400" cy="822960"/>
          </a:xfrm>
          <a:prstGeom prst="rect">
            <a:avLst/>
          </a:prstGeom>
        </p:spPr>
        <p:txBody>
          <a:bodyPr vert="horz" wrap="none" lIns="82296" tIns="41148" rIns="82296" bIns="41148" rtlCol="0">
            <a:normAutofit/>
          </a:bodyPr>
          <a:lstStyle/>
          <a:p>
            <a:pPr marL="139320" indent="-13932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endParaRPr lang="fr-CA" sz="1503" noProof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80B1BCF-CD6C-E84F-90BB-05BEA3F2C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382" y="226626"/>
            <a:ext cx="8186400" cy="740664"/>
          </a:xfrm>
        </p:spPr>
        <p:txBody>
          <a:bodyPr/>
          <a:lstStyle>
            <a:lvl1pPr>
              <a:defRPr sz="3000" b="1" i="0">
                <a:solidFill>
                  <a:schemeClr val="accent3"/>
                </a:solidFill>
                <a:latin typeface="Visby Slab CF Demi Bold" pitchFamily="2" charset="77"/>
              </a:defRPr>
            </a:lvl1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464AAE5-5DAC-A240-98C4-F842ECA49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82" y="854393"/>
            <a:ext cx="5243512" cy="432540"/>
          </a:xfrm>
        </p:spPr>
        <p:txBody>
          <a:bodyPr>
            <a:normAutofit/>
          </a:bodyPr>
          <a:lstStyle>
            <a:lvl1pPr>
              <a:defRPr sz="1600" b="1" i="0">
                <a:solidFill>
                  <a:srgbClr val="002060"/>
                </a:solidFill>
                <a:latin typeface="Visby CF 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CD79C-672A-61B0-B580-98FFDF24F8E9}"/>
              </a:ext>
            </a:extLst>
          </p:cNvPr>
          <p:cNvSpPr/>
          <p:nvPr userDrawn="1"/>
        </p:nvSpPr>
        <p:spPr>
          <a:xfrm rot="16200000">
            <a:off x="0" y="624737"/>
            <a:ext cx="145832" cy="1458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59B664-BA8B-6545-1B6A-D590CD0B05E9}"/>
              </a:ext>
            </a:extLst>
          </p:cNvPr>
          <p:cNvSpPr/>
          <p:nvPr userDrawn="1"/>
        </p:nvSpPr>
        <p:spPr>
          <a:xfrm rot="16200000">
            <a:off x="-143354" y="335551"/>
            <a:ext cx="432540" cy="1458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9AF168-256E-B969-AE36-579383470BB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45B3A7-48D4-E8F8-4F2D-75205C6987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EAC2BD2-998D-0351-CE22-FC562F4E31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660FEDD5-DC05-104B-9EE1-E9E074282D0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88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613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9382" y="1595057"/>
            <a:ext cx="4038600" cy="2923147"/>
          </a:xfrm>
        </p:spPr>
        <p:txBody>
          <a:bodyPr>
            <a:normAutofit/>
          </a:bodyPr>
          <a:lstStyle>
            <a:lvl1pPr>
              <a:defRPr sz="1503"/>
            </a:lvl1pPr>
            <a:lvl2pPr>
              <a:defRPr sz="1503"/>
            </a:lvl2pPr>
            <a:lvl3pPr>
              <a:defRPr sz="1503"/>
            </a:lvl3pPr>
            <a:lvl4pPr>
              <a:defRPr sz="1503"/>
            </a:lvl4pPr>
            <a:lvl5pPr>
              <a:defRPr sz="1503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0382" y="1595057"/>
            <a:ext cx="4038600" cy="2923147"/>
          </a:xfrm>
        </p:spPr>
        <p:txBody>
          <a:bodyPr>
            <a:normAutofit/>
          </a:bodyPr>
          <a:lstStyle>
            <a:lvl1pPr>
              <a:defRPr sz="1503"/>
            </a:lvl1pPr>
            <a:lvl2pPr>
              <a:defRPr sz="1503"/>
            </a:lvl2pPr>
            <a:lvl3pPr>
              <a:defRPr sz="1503"/>
            </a:lvl3pPr>
            <a:lvl4pPr>
              <a:defRPr sz="1503"/>
            </a:lvl4pPr>
            <a:lvl5pPr>
              <a:defRPr sz="1503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DC87F9A-0B14-5044-A85E-4048F6B5F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382" y="226626"/>
            <a:ext cx="8186400" cy="740664"/>
          </a:xfrm>
        </p:spPr>
        <p:txBody>
          <a:bodyPr/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EF46E6C-4B7F-3C48-9C35-05A2107595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82" y="854393"/>
            <a:ext cx="5243512" cy="432540"/>
          </a:xfrm>
        </p:spPr>
        <p:txBody>
          <a:bodyPr>
            <a:normAutofit/>
          </a:bodyPr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2D8D3E-972D-59A3-8B4E-BCFDD5CA59C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A14E7-289F-7E2E-9C15-B62DF2E54B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5F1D95-CE58-EA93-04E1-D43DC0A594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660FEDD5-DC05-104B-9EE1-E9E074282D0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906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9382" y="1595057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1" cap="all" baseline="0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9382" y="2074879"/>
            <a:ext cx="4040188" cy="2449116"/>
          </a:xfrm>
        </p:spPr>
        <p:txBody>
          <a:bodyPr>
            <a:normAutofit/>
          </a:bodyPr>
          <a:lstStyle>
            <a:lvl1pPr>
              <a:defRPr sz="1503"/>
            </a:lvl1pPr>
            <a:lvl2pPr>
              <a:defRPr sz="1503"/>
            </a:lvl2pPr>
            <a:lvl3pPr>
              <a:defRPr sz="1503"/>
            </a:lvl3pPr>
            <a:lvl4pPr>
              <a:defRPr sz="1503"/>
            </a:lvl4pPr>
            <a:lvl5pPr>
              <a:defRPr sz="1503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557209" y="1595057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1" cap="all" baseline="0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557209" y="2074879"/>
            <a:ext cx="4041775" cy="2449116"/>
          </a:xfrm>
        </p:spPr>
        <p:txBody>
          <a:bodyPr>
            <a:normAutofit/>
          </a:bodyPr>
          <a:lstStyle>
            <a:lvl1pPr>
              <a:defRPr sz="1503"/>
            </a:lvl1pPr>
            <a:lvl2pPr>
              <a:defRPr sz="1503"/>
            </a:lvl2pPr>
            <a:lvl3pPr>
              <a:defRPr sz="1503"/>
            </a:lvl3pPr>
            <a:lvl4pPr>
              <a:defRPr sz="1503"/>
            </a:lvl4pPr>
            <a:lvl5pPr>
              <a:defRPr sz="1503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74571B3-8C99-AF4B-A06D-5BCDBDA55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382" y="226626"/>
            <a:ext cx="8186400" cy="740664"/>
          </a:xfrm>
        </p:spPr>
        <p:txBody>
          <a:bodyPr/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</a:t>
            </a:r>
            <a:r>
              <a:rPr lang="fr-CA" noProof="0" dirty="0" err="1"/>
              <a:t>title</a:t>
            </a:r>
            <a:r>
              <a:rPr lang="fr-CA" noProof="0" dirty="0"/>
              <a:t> style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C4B472A-7EF1-4148-BA9C-E519EA28D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82" y="854393"/>
            <a:ext cx="5243512" cy="432540"/>
          </a:xfrm>
        </p:spPr>
        <p:txBody>
          <a:bodyPr>
            <a:normAutofit/>
          </a:bodyPr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9D79D8C-BDEF-0E91-D129-09FED2A9F51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CF5713B-5B25-4797-B889-782120494F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F2BD26A-BA10-09D1-82C8-41D15985CB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660FEDD5-DC05-104B-9EE1-E9E074282D0D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104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isby CF" pitchFamily="2" charset="77"/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Visby CF" pitchFamily="2" charset="77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Visby CF" pitchFamily="2" charset="77"/>
              </a:defRPr>
            </a:lvl1pPr>
          </a:lstStyle>
          <a:p>
            <a:r>
              <a:rPr lang="fr-FR"/>
              <a:t>#page</a:t>
            </a:r>
          </a:p>
        </p:txBody>
      </p:sp>
    </p:spTree>
    <p:extLst>
      <p:ext uri="{BB962C8B-B14F-4D97-AF65-F5344CB8AC3E}">
        <p14:creationId xmlns:p14="http://schemas.microsoft.com/office/powerpoint/2010/main" val="139258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00" b="1" i="0" kern="1200">
          <a:solidFill>
            <a:schemeClr val="accent2"/>
          </a:solidFill>
          <a:latin typeface="Visby Slab CF Demi Bold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isby CF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isby CF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isby CF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isby CF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isby CF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nkofcanada.ca/profile/saarah-sheikh/" TargetMode="External"/><Relationship Id="rId7" Type="http://schemas.openxmlformats.org/officeDocument/2006/relationships/hyperlink" Target="https://www03.cmhc-schl.gc.ca/hmip-pimh/en/TableMapChart/TableMatchingCriteria?GeographyType=MetropolitanMajorArea&amp;GeographyId=1060&amp;CategoryLevel1=Population%2C%20Households%20and%20Housing%20Stock&amp;CategoryLevel2=Household%20Income&amp;ColumnField=HouseholdIncomeRange&amp;RowField=Neighbourhood&amp;SearchTags%5B0%5D.Key=Households&amp;SearchTags%5B0%5D.Value=Number&amp;SearchTags%5B1%5D.Key=Statistics&amp;SearchTags%5B1%5D.Value=AverageAndMedian" TargetMode="External"/><Relationship Id="rId2" Type="http://schemas.openxmlformats.org/officeDocument/2006/relationships/hyperlink" Target="https://www.bankofcanada.ca/profile/odae-al-aboud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hyperlink" Target="https://www.bankofcanada.ca/profile/yang-xu/" TargetMode="External"/><Relationship Id="rId4" Type="http://schemas.openxmlformats.org/officeDocument/2006/relationships/hyperlink" Target="https://www.bankofcanada.ca/profile/adam-s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24E8C-C7AF-9363-5C05-0CBEAA22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91" y="1257646"/>
            <a:ext cx="4901791" cy="2104118"/>
          </a:xfrm>
        </p:spPr>
        <p:txBody>
          <a:bodyPr>
            <a:noAutofit/>
          </a:bodyPr>
          <a:lstStyle/>
          <a:p>
            <a:r>
              <a:rPr lang="fr-FR" sz="2400" dirty="0" err="1">
                <a:solidFill>
                  <a:schemeClr val="accent1"/>
                </a:solidFill>
              </a:rPr>
              <a:t>Housing</a:t>
            </a:r>
            <a:r>
              <a:rPr lang="fr-FR" sz="2400" dirty="0">
                <a:solidFill>
                  <a:schemeClr val="accent1"/>
                </a:solidFill>
              </a:rPr>
              <a:t> Data </a:t>
            </a:r>
            <a:r>
              <a:rPr lang="fr-FR" sz="2400" dirty="0" err="1">
                <a:solidFill>
                  <a:schemeClr val="accent1"/>
                </a:solidFill>
              </a:rPr>
              <a:t>Modernization</a:t>
            </a:r>
            <a:r>
              <a:rPr lang="fr-FR" sz="2400" dirty="0">
                <a:solidFill>
                  <a:schemeClr val="accent1"/>
                </a:solidFill>
              </a:rPr>
              <a:t>:</a:t>
            </a:r>
            <a:br>
              <a:rPr lang="fr-FR" sz="2400" dirty="0">
                <a:solidFill>
                  <a:schemeClr val="accent1"/>
                </a:solidFill>
              </a:rPr>
            </a:br>
            <a:r>
              <a:rPr lang="fr-FR" sz="2400" dirty="0" err="1">
                <a:solidFill>
                  <a:schemeClr val="accent1"/>
                </a:solidFill>
              </a:rPr>
              <a:t>Three</a:t>
            </a:r>
            <a:r>
              <a:rPr lang="fr-FR" sz="2400" dirty="0">
                <a:solidFill>
                  <a:schemeClr val="accent1"/>
                </a:solidFill>
              </a:rPr>
              <a:t> key </a:t>
            </a:r>
            <a:r>
              <a:rPr lang="fr-FR" sz="2400" dirty="0" err="1">
                <a:solidFill>
                  <a:schemeClr val="accent1"/>
                </a:solidFill>
              </a:rPr>
              <a:t>recommendations</a:t>
            </a:r>
            <a:r>
              <a:rPr lang="fr-FR" sz="2400" dirty="0">
                <a:solidFill>
                  <a:schemeClr val="accent1"/>
                </a:solidFill>
              </a:rPr>
              <a:t>.</a:t>
            </a:r>
            <a:br>
              <a:rPr lang="fr-FR" sz="2400" dirty="0">
                <a:solidFill>
                  <a:schemeClr val="accent1"/>
                </a:solidFill>
              </a:rPr>
            </a:br>
            <a:r>
              <a:rPr lang="fr-FR" sz="2400" i="1" dirty="0">
                <a:solidFill>
                  <a:schemeClr val="accent1"/>
                </a:solidFill>
              </a:rPr>
              <a:t>Modernisation des Données de Logement: </a:t>
            </a:r>
            <a:br>
              <a:rPr lang="fr-FR" sz="2400" i="1" dirty="0">
                <a:solidFill>
                  <a:schemeClr val="accent1"/>
                </a:solidFill>
              </a:rPr>
            </a:br>
            <a:r>
              <a:rPr lang="fr-FR" sz="2400" i="1" dirty="0">
                <a:solidFill>
                  <a:schemeClr val="accent1"/>
                </a:solidFill>
              </a:rPr>
              <a:t>Trois recommandations clés.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0CE448-0FBF-62AB-92D5-A3238C440C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091" y="3537449"/>
            <a:ext cx="4483602" cy="141398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Prof. Amine Ouazad</a:t>
            </a:r>
          </a:p>
          <a:p>
            <a:r>
              <a:rPr lang="fr-FR" dirty="0"/>
              <a:t>Professorship de recherche en économie urbaine et immobilière</a:t>
            </a:r>
          </a:p>
          <a:p>
            <a:r>
              <a:rPr lang="fr-FR" dirty="0" err="1"/>
              <a:t>Research</a:t>
            </a:r>
            <a:r>
              <a:rPr lang="fr-FR" dirty="0"/>
              <a:t> professorship in </a:t>
            </a:r>
            <a:r>
              <a:rPr lang="fr-FR" dirty="0" err="1"/>
              <a:t>urban</a:t>
            </a:r>
            <a:r>
              <a:rPr lang="fr-FR" dirty="0"/>
              <a:t> </a:t>
            </a:r>
            <a:r>
              <a:rPr lang="fr-FR" dirty="0" err="1"/>
              <a:t>economics</a:t>
            </a:r>
            <a:r>
              <a:rPr lang="fr-FR" dirty="0"/>
              <a:t> and real </a:t>
            </a:r>
            <a:r>
              <a:rPr lang="fr-FR" dirty="0" err="1"/>
              <a:t>estate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06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0E415-D17E-9989-7927-BC1F4A60F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92" y="1117097"/>
            <a:ext cx="4418208" cy="39790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Access to housing is primarily </a:t>
            </a:r>
            <a:r>
              <a:rPr lang="en-US" b="1" dirty="0">
                <a:solidFill>
                  <a:schemeClr val="accent1"/>
                </a:solidFill>
              </a:rPr>
              <a:t>access to mortgage credit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Evaluating the causal impact of public policies </a:t>
            </a:r>
            <a:r>
              <a:rPr lang="en-US" dirty="0">
                <a:solidFill>
                  <a:schemeClr val="accent1"/>
                </a:solidFill>
              </a:rPr>
              <a:t>cannot be done at a coarse geographical level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Repeated cross sections (as opposed to </a:t>
            </a:r>
            <a:r>
              <a:rPr lang="en-US" b="1" dirty="0">
                <a:solidFill>
                  <a:schemeClr val="accent1"/>
                </a:solidFill>
              </a:rPr>
              <a:t>longitudinal samples</a:t>
            </a:r>
            <a:r>
              <a:rPr lang="en-US" dirty="0"/>
              <a:t>) cannot be a satisfactory way to assess the impact of public policies.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44C7B2-FF09-C447-AEE8-ED54010A4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85" y="170116"/>
            <a:ext cx="4418208" cy="11115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Longitudinal, fine-grained, with financing data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5D00344-AE80-60A6-7016-0A751BEA103F}"/>
              </a:ext>
            </a:extLst>
          </p:cNvPr>
          <p:cNvSpPr txBox="1">
            <a:spLocks/>
          </p:cNvSpPr>
          <p:nvPr/>
        </p:nvSpPr>
        <p:spPr>
          <a:xfrm>
            <a:off x="4462582" y="1094795"/>
            <a:ext cx="4418208" cy="397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L’accès au </a:t>
            </a:r>
            <a:r>
              <a:rPr lang="en-US" dirty="0" err="1"/>
              <a:t>logement</a:t>
            </a:r>
            <a:r>
              <a:rPr lang="en-US" dirty="0"/>
              <a:t> </a:t>
            </a:r>
            <a:r>
              <a:rPr lang="en-US" dirty="0" err="1"/>
              <a:t>c’est</a:t>
            </a:r>
            <a:r>
              <a:rPr lang="en-US" dirty="0"/>
              <a:t> </a:t>
            </a:r>
            <a:r>
              <a:rPr lang="en-US" dirty="0" err="1"/>
              <a:t>principalement</a:t>
            </a:r>
            <a:r>
              <a:rPr lang="en-US" dirty="0"/>
              <a:t> </a:t>
            </a:r>
            <a:r>
              <a:rPr lang="en-US" dirty="0" err="1"/>
              <a:t>l’accès</a:t>
            </a:r>
            <a:r>
              <a:rPr lang="en-US" dirty="0"/>
              <a:t> au </a:t>
            </a:r>
            <a:r>
              <a:rPr lang="en-US" b="1" dirty="0" err="1">
                <a:solidFill>
                  <a:schemeClr val="accent1"/>
                </a:solidFill>
              </a:rPr>
              <a:t>crédit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hypothécaire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Les données </a:t>
            </a:r>
            <a:r>
              <a:rPr lang="en-US" dirty="0" err="1"/>
              <a:t>doivent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disponible au bon </a:t>
            </a:r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d’aggrégation</a:t>
            </a:r>
            <a:r>
              <a:rPr lang="en-US" dirty="0"/>
              <a:t> </a:t>
            </a:r>
            <a:r>
              <a:rPr lang="en-US" dirty="0" err="1"/>
              <a:t>spatiale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Les </a:t>
            </a:r>
            <a:r>
              <a:rPr lang="en-US" b="1" dirty="0">
                <a:solidFill>
                  <a:schemeClr val="accent1"/>
                </a:solidFill>
              </a:rPr>
              <a:t>données </a:t>
            </a:r>
            <a:r>
              <a:rPr lang="en-US" b="1" dirty="0" err="1">
                <a:solidFill>
                  <a:schemeClr val="accent1"/>
                </a:solidFill>
              </a:rPr>
              <a:t>longitudinales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 err="1"/>
              <a:t>suivant</a:t>
            </a:r>
            <a:r>
              <a:rPr lang="en-US" dirty="0"/>
              <a:t> les quartiers </a:t>
            </a:r>
            <a:r>
              <a:rPr lang="en-US" dirty="0" err="1"/>
              <a:t>ou</a:t>
            </a:r>
            <a:r>
              <a:rPr lang="en-US" dirty="0"/>
              <a:t> les </a:t>
            </a:r>
            <a:r>
              <a:rPr lang="en-US" dirty="0" err="1"/>
              <a:t>personnes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essentielles</a:t>
            </a:r>
            <a:r>
              <a:rPr lang="en-US" dirty="0"/>
              <a:t> pour </a:t>
            </a:r>
            <a:r>
              <a:rPr lang="en-US" dirty="0" err="1"/>
              <a:t>l’analyse</a:t>
            </a:r>
            <a:r>
              <a:rPr lang="en-US" dirty="0"/>
              <a:t> de </a:t>
            </a:r>
            <a:r>
              <a:rPr lang="en-US" dirty="0" err="1"/>
              <a:t>l’impact</a:t>
            </a:r>
            <a:r>
              <a:rPr lang="en-US" dirty="0"/>
              <a:t> de politiques </a:t>
            </a:r>
            <a:r>
              <a:rPr lang="en-US" dirty="0" err="1"/>
              <a:t>publiques</a:t>
            </a:r>
            <a:r>
              <a:rPr lang="en-US" dirty="0"/>
              <a:t>.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C9F2B3F-3986-DDE9-E419-D006F0B48DDE}"/>
              </a:ext>
            </a:extLst>
          </p:cNvPr>
          <p:cNvSpPr txBox="1">
            <a:spLocks/>
          </p:cNvSpPr>
          <p:nvPr/>
        </p:nvSpPr>
        <p:spPr>
          <a:xfrm>
            <a:off x="4856643" y="69636"/>
            <a:ext cx="3965197" cy="111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3"/>
                </a:solidFill>
                <a:latin typeface="Visby Slab CF Demi 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accent1"/>
                </a:solidFill>
              </a:rPr>
              <a:t>Longitudinales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granulaires</a:t>
            </a:r>
            <a:r>
              <a:rPr lang="en-US" dirty="0">
                <a:solidFill>
                  <a:schemeClr val="accent1"/>
                </a:solidFill>
              </a:rPr>
              <a:t>, et avec données de </a:t>
            </a:r>
            <a:r>
              <a:rPr lang="en-US" dirty="0" err="1">
                <a:solidFill>
                  <a:schemeClr val="accent1"/>
                </a:solidFill>
              </a:rPr>
              <a:t>crédit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5E233-E042-E6C7-93E6-960B4755F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79" y="102393"/>
            <a:ext cx="4291544" cy="7406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Access to mortgage credit is key to affordability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58228-5BC6-8EDE-6892-E5B0295CB1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60FEDD5-DC05-104B-9EE1-E9E074282D0D}" type="slidenum">
              <a:rPr lang="en-CA" smtClean="0"/>
              <a:t>3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9952A-90FE-CECE-402C-782F9F1A6C67}"/>
              </a:ext>
            </a:extLst>
          </p:cNvPr>
          <p:cNvSpPr txBox="1"/>
          <p:nvPr/>
        </p:nvSpPr>
        <p:spPr>
          <a:xfrm>
            <a:off x="5020235" y="4057225"/>
            <a:ext cx="40161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1" i="0" dirty="0">
                <a:solidFill>
                  <a:srgbClr val="383859"/>
                </a:solidFill>
                <a:effectLst/>
                <a:latin typeface="Poppins" panose="00000500000000000000" pitchFamily="2" charset="77"/>
              </a:rPr>
              <a:t>Using new loan data to better understand mortgage holders. </a:t>
            </a:r>
            <a:r>
              <a:rPr lang="en-CA" sz="1100" dirty="0"/>
              <a:t>Staff Analytical Note 2025-1 (English)</a:t>
            </a:r>
          </a:p>
          <a:p>
            <a:r>
              <a:rPr lang="en-CA" sz="1100" b="1" dirty="0">
                <a:hlinkClick r:id="rId2"/>
              </a:rPr>
              <a:t>Odae Al Aboud</a:t>
            </a:r>
            <a:r>
              <a:rPr lang="en-CA" sz="1100" dirty="0"/>
              <a:t>, </a:t>
            </a:r>
            <a:r>
              <a:rPr lang="en-CA" sz="1100" b="1" dirty="0">
                <a:hlinkClick r:id="rId3"/>
              </a:rPr>
              <a:t>Saarah Sheikh</a:t>
            </a:r>
            <a:r>
              <a:rPr lang="en-CA" sz="1100" dirty="0"/>
              <a:t>, </a:t>
            </a:r>
            <a:r>
              <a:rPr lang="en-CA" sz="1100" b="1" dirty="0">
                <a:hlinkClick r:id="rId4" tooltip="Analyst - Financial Stability, Real Sector Stability"/>
              </a:rPr>
              <a:t>Adam Su</a:t>
            </a:r>
            <a:r>
              <a:rPr lang="en-CA" sz="1100" dirty="0"/>
              <a:t>, </a:t>
            </a:r>
            <a:r>
              <a:rPr lang="en-CA" sz="1100" b="1" dirty="0">
                <a:hlinkClick r:id="rId5" tooltip="Economist - Financial Stability, Real Sector Stability"/>
              </a:rPr>
              <a:t>Yang Xu</a:t>
            </a:r>
            <a:endParaRPr lang="en-CA" sz="1100" dirty="0"/>
          </a:p>
          <a:p>
            <a:r>
              <a:rPr lang="en-CA" sz="1100" dirty="0"/>
              <a:t>January 2025</a:t>
            </a:r>
          </a:p>
          <a:p>
            <a:pPr algn="l">
              <a:buNone/>
            </a:pPr>
            <a:endParaRPr lang="en-CA" sz="1100" b="1" i="0" dirty="0">
              <a:solidFill>
                <a:srgbClr val="383859"/>
              </a:solidFill>
              <a:effectLst/>
              <a:latin typeface="Poppins" panose="00000500000000000000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FB02D-EE71-332F-68AE-4A0165C784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240" b="43738"/>
          <a:stretch>
            <a:fillRect/>
          </a:stretch>
        </p:blipFill>
        <p:spPr>
          <a:xfrm>
            <a:off x="4744879" y="900828"/>
            <a:ext cx="4291544" cy="3037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FAB204-C49E-9E1D-3B2C-7DD3D10D92B2}"/>
              </a:ext>
            </a:extLst>
          </p:cNvPr>
          <p:cNvSpPr txBox="1"/>
          <p:nvPr/>
        </p:nvSpPr>
        <p:spPr>
          <a:xfrm>
            <a:off x="107578" y="3858783"/>
            <a:ext cx="4291544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L'abordabilité</a:t>
            </a:r>
            <a:r>
              <a:rPr lang="en-US" sz="1200" dirty="0"/>
              <a:t> </a:t>
            </a:r>
            <a:r>
              <a:rPr lang="en-US" sz="1200" dirty="0" err="1"/>
              <a:t>dépend</a:t>
            </a:r>
            <a:r>
              <a:rPr lang="en-US" sz="1200" dirty="0"/>
              <a:t> </a:t>
            </a:r>
            <a:r>
              <a:rPr lang="en-US" sz="1200" dirty="0" err="1"/>
              <a:t>crucialement</a:t>
            </a:r>
            <a:r>
              <a:rPr lang="en-US" sz="1200" dirty="0"/>
              <a:t> des exigences </a:t>
            </a:r>
            <a:r>
              <a:rPr lang="en-US" sz="1200" dirty="0" err="1"/>
              <a:t>d'acompte</a:t>
            </a:r>
            <a:r>
              <a:rPr lang="en-US" sz="1200" dirty="0"/>
              <a:t> (RPV) et des </a:t>
            </a:r>
            <a:r>
              <a:rPr lang="en-US" sz="1200" dirty="0" err="1"/>
              <a:t>contraintes</a:t>
            </a:r>
            <a:r>
              <a:rPr lang="en-US" sz="1200" dirty="0"/>
              <a:t> </a:t>
            </a:r>
            <a:r>
              <a:rPr lang="en-US" sz="1200" dirty="0" err="1"/>
              <a:t>liées</a:t>
            </a:r>
            <a:r>
              <a:rPr lang="en-US" sz="1200" dirty="0"/>
              <a:t> au ratio </a:t>
            </a:r>
            <a:r>
              <a:rPr lang="en-US" sz="1200" dirty="0" err="1"/>
              <a:t>dette</a:t>
            </a:r>
            <a:r>
              <a:rPr lang="en-US" sz="1200" dirty="0"/>
              <a:t>/</a:t>
            </a:r>
            <a:r>
              <a:rPr lang="en-US" sz="1200" dirty="0" err="1"/>
              <a:t>revenu</a:t>
            </a:r>
            <a:r>
              <a:rPr lang="en-US" sz="1200" dirty="0"/>
              <a:t>.</a:t>
            </a:r>
          </a:p>
          <a:p>
            <a:r>
              <a:rPr lang="en-US" sz="1200" dirty="0">
                <a:sym typeface="Wingdings" pitchFamily="2" charset="2"/>
              </a:rPr>
              <a:t>Affordability depends on downpayment requirements (LTV) and on debt-to-income ratio constraints .</a:t>
            </a:r>
          </a:p>
          <a:p>
            <a:r>
              <a:rPr lang="en-US" sz="1200" dirty="0">
                <a:sym typeface="Wingdings" pitchFamily="2" charset="2"/>
              </a:rPr>
              <a:t>Les données de </a:t>
            </a:r>
            <a:r>
              <a:rPr lang="en-US" sz="1200" dirty="0" err="1">
                <a:sym typeface="Wingdings" pitchFamily="2" charset="2"/>
              </a:rPr>
              <a:t>logement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 err="1">
                <a:sym typeface="Wingdings" pitchFamily="2" charset="2"/>
              </a:rPr>
              <a:t>doivent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 err="1">
                <a:sym typeface="Wingdings" pitchFamily="2" charset="2"/>
              </a:rPr>
              <a:t>comprendre</a:t>
            </a:r>
            <a:r>
              <a:rPr lang="en-US" sz="1200" dirty="0">
                <a:sym typeface="Wingdings" pitchFamily="2" charset="2"/>
              </a:rPr>
              <a:t> des données de </a:t>
            </a:r>
            <a:r>
              <a:rPr lang="en-US" sz="1200" dirty="0" err="1">
                <a:sym typeface="Wingdings" pitchFamily="2" charset="2"/>
              </a:rPr>
              <a:t>crédit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 err="1">
                <a:sym typeface="Wingdings" pitchFamily="2" charset="2"/>
              </a:rPr>
              <a:t>immobilier</a:t>
            </a:r>
            <a:r>
              <a:rPr lang="en-US" sz="1200" dirty="0">
                <a:sym typeface="Wingdings" pitchFamily="2" charset="2"/>
              </a:rPr>
              <a:t>.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39B6530A-3BE5-EAE3-7B89-47368271BCC7}"/>
              </a:ext>
            </a:extLst>
          </p:cNvPr>
          <p:cNvSpPr txBox="1">
            <a:spLocks/>
          </p:cNvSpPr>
          <p:nvPr/>
        </p:nvSpPr>
        <p:spPr>
          <a:xfrm>
            <a:off x="280456" y="107495"/>
            <a:ext cx="4291544" cy="740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3"/>
                </a:solidFill>
                <a:latin typeface="Visby Slab CF Demi 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accent1"/>
                </a:solidFill>
              </a:rPr>
              <a:t>L’abordabilité</a:t>
            </a:r>
            <a:r>
              <a:rPr lang="en-US" dirty="0">
                <a:solidFill>
                  <a:schemeClr val="accent1"/>
                </a:solidFill>
              </a:rPr>
              <a:t> passe par </a:t>
            </a:r>
            <a:r>
              <a:rPr lang="en-US" dirty="0" err="1">
                <a:solidFill>
                  <a:schemeClr val="accent1"/>
                </a:solidFill>
              </a:rPr>
              <a:t>accès</a:t>
            </a:r>
            <a:r>
              <a:rPr lang="en-US" dirty="0">
                <a:solidFill>
                  <a:schemeClr val="accent1"/>
                </a:solidFill>
              </a:rPr>
              <a:t> au </a:t>
            </a:r>
            <a:r>
              <a:rPr lang="en-US" dirty="0" err="1">
                <a:solidFill>
                  <a:schemeClr val="accent1"/>
                </a:solidFill>
              </a:rPr>
              <a:t>crédit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B3C711-68C1-0490-770C-6213AEFE062A}"/>
              </a:ext>
            </a:extLst>
          </p:cNvPr>
          <p:cNvSpPr txBox="1"/>
          <p:nvPr/>
        </p:nvSpPr>
        <p:spPr>
          <a:xfrm>
            <a:off x="107577" y="901947"/>
            <a:ext cx="41737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Pour un </a:t>
            </a:r>
            <a:r>
              <a:rPr lang="en-US" sz="1200" dirty="0" err="1"/>
              <a:t>achat</a:t>
            </a:r>
            <a:r>
              <a:rPr lang="en-US" sz="1200" dirty="0"/>
              <a:t> au prix </a:t>
            </a:r>
            <a:r>
              <a:rPr lang="en-US" sz="1200" dirty="0" err="1"/>
              <a:t>médian</a:t>
            </a:r>
            <a:r>
              <a:rPr lang="en-US" sz="1200" dirty="0"/>
              <a:t> de 632 500$ (Montréal)... </a:t>
            </a:r>
            <a:br>
              <a:rPr lang="en-US" sz="1200" dirty="0"/>
            </a:b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à 80% de rapport prêt </a:t>
            </a:r>
            <a:r>
              <a:rPr lang="en-US" sz="1200" dirty="0" err="1"/>
              <a:t>valeur</a:t>
            </a:r>
            <a:r>
              <a:rPr lang="en-US" sz="1200" dirty="0"/>
              <a:t> (RPV, LTV), au </a:t>
            </a:r>
            <a:r>
              <a:rPr lang="en-US" sz="1200" dirty="0" err="1"/>
              <a:t>taux</a:t>
            </a:r>
            <a:r>
              <a:rPr lang="en-US" sz="1200" dirty="0"/>
              <a:t> de 4%, la mise de fonds est 126 500$ et le </a:t>
            </a:r>
            <a:r>
              <a:rPr lang="en-US" sz="1200" dirty="0" err="1"/>
              <a:t>paiement</a:t>
            </a:r>
            <a:r>
              <a:rPr lang="en-US" sz="1200" dirty="0"/>
              <a:t> </a:t>
            </a:r>
            <a:r>
              <a:rPr lang="en-US" sz="1200" dirty="0" err="1"/>
              <a:t>mensuel</a:t>
            </a:r>
            <a:r>
              <a:rPr lang="en-US" sz="1200" dirty="0"/>
              <a:t> est de 2 671$. </a:t>
            </a:r>
            <a:r>
              <a:rPr lang="en-US" sz="1200" dirty="0">
                <a:highlight>
                  <a:srgbClr val="FFFF00"/>
                </a:highlight>
              </a:rPr>
              <a:t>À un ratio </a:t>
            </a:r>
            <a:r>
              <a:rPr lang="en-US" sz="1200" dirty="0" err="1">
                <a:highlight>
                  <a:srgbClr val="FFFF00"/>
                </a:highlight>
              </a:rPr>
              <a:t>dette</a:t>
            </a:r>
            <a:r>
              <a:rPr lang="en-US" sz="1200" dirty="0">
                <a:highlight>
                  <a:srgbClr val="FFFF00"/>
                </a:highlight>
              </a:rPr>
              <a:t> sur revenue (DSR) de 30%, le </a:t>
            </a:r>
            <a:r>
              <a:rPr lang="en-US" sz="1200" dirty="0" err="1">
                <a:highlight>
                  <a:srgbClr val="FFFF00"/>
                </a:highlight>
              </a:rPr>
              <a:t>revenu</a:t>
            </a:r>
            <a:r>
              <a:rPr lang="en-US" sz="1200" dirty="0">
                <a:highlight>
                  <a:srgbClr val="FFFF00"/>
                </a:highlight>
              </a:rPr>
              <a:t> </a:t>
            </a:r>
            <a:r>
              <a:rPr lang="en-US" sz="1200" dirty="0" err="1">
                <a:highlight>
                  <a:srgbClr val="FFFF00"/>
                </a:highlight>
              </a:rPr>
              <a:t>requis</a:t>
            </a:r>
            <a:r>
              <a:rPr lang="en-US" sz="1200" dirty="0">
                <a:highlight>
                  <a:srgbClr val="FFFF00"/>
                </a:highlight>
              </a:rPr>
              <a:t> est de 106 384$ </a:t>
            </a:r>
            <a:r>
              <a:rPr lang="en-US" sz="1200" dirty="0" err="1">
                <a:highlight>
                  <a:srgbClr val="FFFF00"/>
                </a:highlight>
              </a:rPr>
              <a:t>annuels</a:t>
            </a:r>
            <a:r>
              <a:rPr lang="en-US" sz="1200" dirty="0"/>
              <a:t>. </a:t>
            </a:r>
            <a:r>
              <a:rPr lang="en-US" sz="1200" dirty="0">
                <a:hlinkClick r:id="rId7"/>
              </a:rPr>
              <a:t>Revenu moyen avant impôts à Montréal en 2021: 98 400$.</a:t>
            </a:r>
            <a:br>
              <a:rPr lang="en-US" sz="1200" dirty="0"/>
            </a:b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Une augmentation de </a:t>
            </a:r>
            <a:r>
              <a:rPr lang="en-US" sz="1200" dirty="0" err="1"/>
              <a:t>taux</a:t>
            </a:r>
            <a:r>
              <a:rPr lang="en-US" sz="1200" dirty="0"/>
              <a:t> de 1 ppt </a:t>
            </a:r>
            <a:r>
              <a:rPr lang="en-US" sz="1200" dirty="0" err="1"/>
              <a:t>entraîne</a:t>
            </a:r>
            <a:r>
              <a:rPr lang="en-US" sz="1200" dirty="0"/>
              <a:t> </a:t>
            </a:r>
            <a:r>
              <a:rPr lang="en-US" sz="1200" dirty="0" err="1"/>
              <a:t>une</a:t>
            </a:r>
            <a:r>
              <a:rPr lang="en-US" sz="1200" dirty="0"/>
              <a:t> </a:t>
            </a:r>
            <a:r>
              <a:rPr lang="en-US" sz="1200" dirty="0" err="1"/>
              <a:t>croissance</a:t>
            </a:r>
            <a:r>
              <a:rPr lang="en-US" sz="1200" dirty="0"/>
              <a:t> du </a:t>
            </a:r>
            <a:r>
              <a:rPr lang="en-US" sz="1200" dirty="0" err="1"/>
              <a:t>paiement</a:t>
            </a:r>
            <a:r>
              <a:rPr lang="en-US" sz="1200" dirty="0"/>
              <a:t> </a:t>
            </a:r>
            <a:r>
              <a:rPr lang="en-US" sz="1200" dirty="0" err="1"/>
              <a:t>mensuel</a:t>
            </a:r>
            <a:r>
              <a:rPr lang="en-US" sz="1200" dirty="0"/>
              <a:t> à 3 056$, </a:t>
            </a:r>
            <a:r>
              <a:rPr lang="en-US" sz="1200" dirty="0" err="1">
                <a:highlight>
                  <a:srgbClr val="FFFF00"/>
                </a:highlight>
              </a:rPr>
              <a:t>excluant</a:t>
            </a:r>
            <a:r>
              <a:rPr lang="en-US" sz="1200" dirty="0">
                <a:highlight>
                  <a:srgbClr val="FFFF00"/>
                </a:highlight>
              </a:rPr>
              <a:t> les ménages </a:t>
            </a:r>
            <a:r>
              <a:rPr lang="en-US" sz="1200" dirty="0" err="1">
                <a:highlight>
                  <a:srgbClr val="FFFF00"/>
                </a:highlight>
              </a:rPr>
              <a:t>gagnant</a:t>
            </a:r>
            <a:r>
              <a:rPr lang="en-US" sz="1200" dirty="0">
                <a:highlight>
                  <a:srgbClr val="FFFF00"/>
                </a:highlight>
              </a:rPr>
              <a:t> entre 106 834$ et 122 234$. </a:t>
            </a:r>
            <a:br>
              <a:rPr lang="en-US" sz="1200" dirty="0"/>
            </a:b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à 90% de rapport prêt </a:t>
            </a:r>
            <a:r>
              <a:rPr lang="en-US" sz="1200" dirty="0" err="1"/>
              <a:t>valeur</a:t>
            </a:r>
            <a:r>
              <a:rPr lang="en-US" sz="1200" dirty="0"/>
              <a:t> (RPV, LTV), au </a:t>
            </a:r>
            <a:r>
              <a:rPr lang="en-US" sz="1200" dirty="0" err="1"/>
              <a:t>taux</a:t>
            </a:r>
            <a:r>
              <a:rPr lang="en-US" sz="1200" dirty="0"/>
              <a:t> de 4%, la mise de fonds est de 63 250$ et le </a:t>
            </a:r>
            <a:r>
              <a:rPr lang="en-US" sz="1200" dirty="0" err="1"/>
              <a:t>paiement</a:t>
            </a:r>
            <a:r>
              <a:rPr lang="en-US" sz="1200" dirty="0"/>
              <a:t> </a:t>
            </a:r>
            <a:r>
              <a:rPr lang="en-US" sz="1200" dirty="0" err="1"/>
              <a:t>mensuel</a:t>
            </a:r>
            <a:r>
              <a:rPr lang="en-US" sz="1200" dirty="0"/>
              <a:t> est de 2 718$. Le </a:t>
            </a:r>
            <a:r>
              <a:rPr lang="en-US" sz="1200" dirty="0" err="1"/>
              <a:t>revenu</a:t>
            </a:r>
            <a:r>
              <a:rPr lang="en-US" sz="1200" dirty="0"/>
              <a:t> </a:t>
            </a:r>
            <a:r>
              <a:rPr lang="en-US" sz="1200" dirty="0" err="1"/>
              <a:t>requis</a:t>
            </a:r>
            <a:r>
              <a:rPr lang="en-US" sz="1200" dirty="0"/>
              <a:t> est de 108 707$.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86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p of a city&#10;&#10;AI-generated content may be incorrect.">
            <a:extLst>
              <a:ext uri="{FF2B5EF4-FFF2-40B4-BE49-F238E27FC236}">
                <a16:creationId xmlns:a16="http://schemas.microsoft.com/office/drawing/2014/main" id="{C2D14F8E-DDA7-C659-B560-28E09C519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8" y="1935215"/>
            <a:ext cx="2969919" cy="2870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FA3921-C822-78BC-B4D2-772FECFC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47" y="161864"/>
            <a:ext cx="4839112" cy="7406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When fine-grained data is essential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E48C4-A07E-1004-3D72-D37D0F810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194" y="1032522"/>
            <a:ext cx="8631182" cy="740664"/>
          </a:xfrm>
        </p:spPr>
        <p:txBody>
          <a:bodyPr>
            <a:normAutofit/>
          </a:bodyPr>
          <a:lstStyle/>
          <a:p>
            <a:r>
              <a:rPr lang="en-US" dirty="0"/>
              <a:t>Example: Migrations and neighborhood dynamics.</a:t>
            </a:r>
          </a:p>
          <a:p>
            <a:r>
              <a:rPr lang="en-US" dirty="0" err="1"/>
              <a:t>Exemple</a:t>
            </a:r>
            <a:r>
              <a:rPr lang="en-US" dirty="0"/>
              <a:t>: les migrations et la </a:t>
            </a:r>
            <a:r>
              <a:rPr lang="en-US" dirty="0" err="1"/>
              <a:t>dynamique</a:t>
            </a:r>
            <a:r>
              <a:rPr lang="en-US" dirty="0"/>
              <a:t> des quartiers.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581C-DAFE-4E5B-5A20-62DD36253B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60FEDD5-DC05-104B-9EE1-E9E074282D0D}" type="slidenum">
              <a:rPr lang="en-CA" smtClean="0"/>
              <a:t>4</a:t>
            </a:fld>
            <a:endParaRPr lang="en-CA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4CB117C-270B-F653-BC1A-716A8CC9C0D6}"/>
              </a:ext>
            </a:extLst>
          </p:cNvPr>
          <p:cNvSpPr txBox="1">
            <a:spLocks/>
          </p:cNvSpPr>
          <p:nvPr/>
        </p:nvSpPr>
        <p:spPr>
          <a:xfrm>
            <a:off x="4607859" y="161864"/>
            <a:ext cx="4839112" cy="740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3"/>
                </a:solidFill>
                <a:latin typeface="Visby Slab CF Demi Bold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Quand les données </a:t>
            </a:r>
            <a:r>
              <a:rPr lang="en-US" dirty="0" err="1">
                <a:solidFill>
                  <a:schemeClr val="accent1"/>
                </a:solidFill>
              </a:rPr>
              <a:t>spatiales</a:t>
            </a:r>
            <a:r>
              <a:rPr lang="en-US" dirty="0">
                <a:solidFill>
                  <a:schemeClr val="accent1"/>
                </a:solidFill>
              </a:rPr>
              <a:t> fines </a:t>
            </a:r>
            <a:r>
              <a:rPr lang="en-US" dirty="0" err="1">
                <a:solidFill>
                  <a:schemeClr val="accent1"/>
                </a:solidFill>
              </a:rPr>
              <a:t>sont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essentielles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A map of a city&#10;&#10;AI-generated content may be incorrect.">
            <a:extLst>
              <a:ext uri="{FF2B5EF4-FFF2-40B4-BE49-F238E27FC236}">
                <a16:creationId xmlns:a16="http://schemas.microsoft.com/office/drawing/2014/main" id="{E56D9EB4-49A5-F285-7F4D-C4F19C03B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540" y="1835124"/>
            <a:ext cx="3176867" cy="2870201"/>
          </a:xfrm>
          <a:prstGeom prst="rect">
            <a:avLst/>
          </a:prstGeom>
        </p:spPr>
      </p:pic>
      <p:pic>
        <p:nvPicPr>
          <p:cNvPr id="12" name="Picture 11" descr="A map of a city&#10;&#10;AI-generated content may be incorrect.">
            <a:extLst>
              <a:ext uri="{FF2B5EF4-FFF2-40B4-BE49-F238E27FC236}">
                <a16:creationId xmlns:a16="http://schemas.microsoft.com/office/drawing/2014/main" id="{FE1A8E1D-E278-7FD8-DA41-A51FF5EB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479" y="1835123"/>
            <a:ext cx="2957609" cy="2583871"/>
          </a:xfrm>
          <a:prstGeom prst="rect">
            <a:avLst/>
          </a:prstGeom>
        </p:spPr>
      </p:pic>
      <p:pic>
        <p:nvPicPr>
          <p:cNvPr id="14" name="Picture 13" descr="A table with numbers and a number of numbers&#10;&#10;AI-generated content may be incorrect.">
            <a:extLst>
              <a:ext uri="{FF2B5EF4-FFF2-40B4-BE49-F238E27FC236}">
                <a16:creationId xmlns:a16="http://schemas.microsoft.com/office/drawing/2014/main" id="{C42DAF11-FF34-B33F-1928-2367C8962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170" y="841334"/>
            <a:ext cx="2823883" cy="9983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355E8F-420A-E0C1-D6CE-AD96DB3E20A2}"/>
              </a:ext>
            </a:extLst>
          </p:cNvPr>
          <p:cNvSpPr txBox="1"/>
          <p:nvPr/>
        </p:nvSpPr>
        <p:spPr>
          <a:xfrm>
            <a:off x="163194" y="4805415"/>
            <a:ext cx="875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Table</a:t>
            </a:r>
            <a:r>
              <a:rPr lang="fr-CA" sz="900" i="1" dirty="0"/>
              <a:t>:</a:t>
            </a:r>
            <a:r>
              <a:rPr lang="fr-CA" sz="900" dirty="0"/>
              <a:t> 98-10-0347-01</a:t>
            </a:r>
            <a:r>
              <a:rPr lang="en-CA" sz="900" dirty="0"/>
              <a:t> Cette </a:t>
            </a:r>
            <a:r>
              <a:rPr lang="en-CA" sz="900" dirty="0" err="1"/>
              <a:t>catégorie</a:t>
            </a:r>
            <a:r>
              <a:rPr lang="en-CA" sz="900" dirty="0"/>
              <a:t> </a:t>
            </a:r>
            <a:r>
              <a:rPr lang="en-CA" sz="900" dirty="0" err="1"/>
              <a:t>comprend</a:t>
            </a:r>
            <a:r>
              <a:rPr lang="en-CA" sz="900" dirty="0"/>
              <a:t> les </a:t>
            </a:r>
            <a:r>
              <a:rPr lang="en-CA" sz="900" dirty="0" err="1"/>
              <a:t>personnes</a:t>
            </a:r>
            <a:r>
              <a:rPr lang="en-CA" sz="900" dirty="0"/>
              <a:t> qui </a:t>
            </a:r>
            <a:r>
              <a:rPr lang="en-CA" sz="900" dirty="0" err="1"/>
              <a:t>sont</a:t>
            </a:r>
            <a:r>
              <a:rPr lang="en-CA" sz="900" dirty="0"/>
              <a:t>, </a:t>
            </a:r>
            <a:r>
              <a:rPr lang="en-CA" sz="900" dirty="0" err="1"/>
              <a:t>ou</a:t>
            </a:r>
            <a:r>
              <a:rPr lang="en-CA" sz="900" dirty="0"/>
              <a:t> qui </a:t>
            </a:r>
            <a:r>
              <a:rPr lang="en-CA" sz="900" dirty="0" err="1"/>
              <a:t>ont</a:t>
            </a:r>
            <a:r>
              <a:rPr lang="en-CA" sz="900" dirty="0"/>
              <a:t> déjà </a:t>
            </a:r>
            <a:r>
              <a:rPr lang="en-CA" sz="900" dirty="0" err="1"/>
              <a:t>été</a:t>
            </a:r>
            <a:r>
              <a:rPr lang="en-CA" sz="900" dirty="0"/>
              <a:t>, des immigrants </a:t>
            </a:r>
            <a:r>
              <a:rPr lang="en-CA" sz="900" dirty="0" err="1"/>
              <a:t>reçus</a:t>
            </a:r>
            <a:r>
              <a:rPr lang="en-CA" sz="900" dirty="0"/>
              <a:t> </a:t>
            </a:r>
            <a:r>
              <a:rPr lang="en-CA" sz="900" dirty="0" err="1"/>
              <a:t>ou</a:t>
            </a:r>
            <a:r>
              <a:rPr lang="en-CA" sz="900" dirty="0"/>
              <a:t> </a:t>
            </a:r>
            <a:r>
              <a:rPr lang="en-CA" sz="900" dirty="0" err="1"/>
              <a:t>résidents</a:t>
            </a:r>
            <a:r>
              <a:rPr lang="en-CA" sz="900" dirty="0"/>
              <a:t> permanents. Il </a:t>
            </a:r>
            <a:r>
              <a:rPr lang="en-CA" sz="900" dirty="0" err="1"/>
              <a:t>s'agit</a:t>
            </a:r>
            <a:r>
              <a:rPr lang="en-CA" sz="900" dirty="0"/>
              <a:t> des </a:t>
            </a:r>
            <a:r>
              <a:rPr lang="en-CA" sz="900" dirty="0" err="1"/>
              <a:t>personnes</a:t>
            </a:r>
            <a:r>
              <a:rPr lang="en-CA" sz="900" dirty="0"/>
              <a:t> à qui les </a:t>
            </a:r>
            <a:r>
              <a:rPr lang="en-CA" sz="900" dirty="0" err="1"/>
              <a:t>autorités</a:t>
            </a:r>
            <a:r>
              <a:rPr lang="en-CA" sz="900" dirty="0"/>
              <a:t> de </a:t>
            </a:r>
            <a:r>
              <a:rPr lang="en-CA" sz="900" dirty="0" err="1"/>
              <a:t>l'immigration</a:t>
            </a:r>
            <a:r>
              <a:rPr lang="en-CA" sz="900" dirty="0"/>
              <a:t> </a:t>
            </a:r>
            <a:r>
              <a:rPr lang="en-CA" sz="900" dirty="0" err="1"/>
              <a:t>ont</a:t>
            </a:r>
            <a:r>
              <a:rPr lang="en-CA" sz="900" dirty="0"/>
              <a:t> </a:t>
            </a:r>
            <a:r>
              <a:rPr lang="en-CA" sz="900" dirty="0" err="1"/>
              <a:t>accordé</a:t>
            </a:r>
            <a:r>
              <a:rPr lang="en-CA" sz="900" dirty="0"/>
              <a:t> le droit de </a:t>
            </a:r>
            <a:r>
              <a:rPr lang="en-CA" sz="900" dirty="0" err="1"/>
              <a:t>résider</a:t>
            </a:r>
            <a:r>
              <a:rPr lang="en-CA" sz="900" dirty="0"/>
              <a:t> au Canada </a:t>
            </a:r>
            <a:r>
              <a:rPr lang="en-CA" sz="900" dirty="0" err="1"/>
              <a:t>en</a:t>
            </a:r>
            <a:r>
              <a:rPr lang="en-CA" sz="900" dirty="0"/>
              <a:t> permanence. Les immigrants qui </a:t>
            </a:r>
            <a:r>
              <a:rPr lang="en-CA" sz="900" dirty="0" err="1"/>
              <a:t>ont</a:t>
            </a:r>
            <a:r>
              <a:rPr lang="en-CA" sz="900" dirty="0"/>
              <a:t> </a:t>
            </a:r>
            <a:r>
              <a:rPr lang="en-CA" sz="900" dirty="0" err="1"/>
              <a:t>obtenu</a:t>
            </a:r>
            <a:r>
              <a:rPr lang="en-CA" sz="900" dirty="0"/>
              <a:t> la </a:t>
            </a:r>
            <a:r>
              <a:rPr lang="en-CA" sz="900" dirty="0" err="1"/>
              <a:t>citoyenneté</a:t>
            </a:r>
            <a:r>
              <a:rPr lang="en-CA" sz="900" dirty="0"/>
              <a:t> canadienne par naturalisation </a:t>
            </a:r>
            <a:r>
              <a:rPr lang="en-CA" sz="900" dirty="0" err="1"/>
              <a:t>sont</a:t>
            </a:r>
            <a:r>
              <a:rPr lang="en-CA" sz="900" dirty="0"/>
              <a:t> </a:t>
            </a:r>
            <a:r>
              <a:rPr lang="en-CA" sz="900" dirty="0" err="1"/>
              <a:t>compris</a:t>
            </a:r>
            <a:r>
              <a:rPr lang="en-CA" sz="900" dirty="0"/>
              <a:t> dans </a:t>
            </a:r>
            <a:r>
              <a:rPr lang="en-CA" sz="900" dirty="0" err="1"/>
              <a:t>cette</a:t>
            </a:r>
            <a:r>
              <a:rPr lang="en-CA" sz="900" dirty="0"/>
              <a:t> </a:t>
            </a:r>
            <a:r>
              <a:rPr lang="en-CA" sz="900" dirty="0" err="1"/>
              <a:t>catégorie</a:t>
            </a:r>
            <a:r>
              <a:rPr lang="en-CA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6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3145C0-7BF6-42DA-D846-FEEA7017E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198" y="4590914"/>
            <a:ext cx="4534311" cy="565473"/>
          </a:xfrm>
        </p:spPr>
        <p:txBody>
          <a:bodyPr/>
          <a:lstStyle/>
          <a:p>
            <a:r>
              <a:rPr lang="en-US" dirty="0"/>
              <a:t>Standardize geographical units to follow prices, construction, demographics.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FB6913-F919-6997-3B55-2BB9A923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83" y="175937"/>
            <a:ext cx="4399842" cy="740664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accent1"/>
                </a:solidFill>
              </a:rPr>
              <a:t>Longitudinal samples</a:t>
            </a:r>
            <a:br>
              <a:rPr lang="en-US" sz="2500" dirty="0">
                <a:solidFill>
                  <a:schemeClr val="accent1"/>
                </a:solidFill>
              </a:rPr>
            </a:br>
            <a:r>
              <a:rPr lang="en-US" sz="2500" dirty="0">
                <a:solidFill>
                  <a:schemeClr val="accent1"/>
                </a:solidFill>
              </a:rPr>
              <a:t>are essential for public policy evaluations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39645-954E-EDF0-A3CE-6A59AF6A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340296"/>
            <a:ext cx="2330824" cy="808112"/>
          </a:xfrm>
        </p:spPr>
        <p:txBody>
          <a:bodyPr/>
          <a:lstStyle/>
          <a:p>
            <a:r>
              <a:rPr lang="en-US" dirty="0"/>
              <a:t>The modifiable areal unit problem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5391E-B837-2515-5159-B28360954C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60FEDD5-DC05-104B-9EE1-E9E074282D0D}" type="slidenum">
              <a:rPr lang="en-CA" smtClean="0"/>
              <a:t>5</a:t>
            </a:fld>
            <a:endParaRPr lang="en-CA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C6E1E0E-7A96-C475-ED3C-729D9DCF9F69}"/>
              </a:ext>
            </a:extLst>
          </p:cNvPr>
          <p:cNvSpPr txBox="1">
            <a:spLocks/>
          </p:cNvSpPr>
          <p:nvPr/>
        </p:nvSpPr>
        <p:spPr>
          <a:xfrm>
            <a:off x="4744158" y="-81258"/>
            <a:ext cx="4399842" cy="1255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3"/>
                </a:solidFill>
                <a:latin typeface="Visby Slab CF Demi Bold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Les données </a:t>
            </a:r>
            <a:r>
              <a:rPr lang="en-US" dirty="0" err="1">
                <a:solidFill>
                  <a:schemeClr val="accent1"/>
                </a:solidFill>
              </a:rPr>
              <a:t>longitudinales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sont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essentielles</a:t>
            </a:r>
            <a:r>
              <a:rPr lang="en-US" dirty="0">
                <a:solidFill>
                  <a:schemeClr val="accent1"/>
                </a:solidFill>
              </a:rPr>
              <a:t> pour </a:t>
            </a:r>
            <a:r>
              <a:rPr lang="en-US" dirty="0" err="1">
                <a:solidFill>
                  <a:schemeClr val="accent1"/>
                </a:solidFill>
              </a:rPr>
              <a:t>l’analyse</a:t>
            </a:r>
            <a:r>
              <a:rPr lang="en-US" dirty="0">
                <a:solidFill>
                  <a:schemeClr val="accent1"/>
                </a:solidFill>
              </a:rPr>
              <a:t> des politiques </a:t>
            </a:r>
            <a:r>
              <a:rPr lang="en-US" dirty="0" err="1">
                <a:solidFill>
                  <a:schemeClr val="accent1"/>
                </a:solidFill>
              </a:rPr>
              <a:t>publiques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1892A95-56A2-9C4B-C6E4-A46CE0C09E02}"/>
              </a:ext>
            </a:extLst>
          </p:cNvPr>
          <p:cNvSpPr txBox="1">
            <a:spLocks/>
          </p:cNvSpPr>
          <p:nvPr/>
        </p:nvSpPr>
        <p:spPr>
          <a:xfrm>
            <a:off x="4769225" y="4590915"/>
            <a:ext cx="4534311" cy="565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Standardiser</a:t>
            </a:r>
            <a:r>
              <a:rPr lang="en-US" dirty="0"/>
              <a:t> les </a:t>
            </a:r>
            <a:r>
              <a:rPr lang="en-US" dirty="0" err="1"/>
              <a:t>unités</a:t>
            </a:r>
            <a:r>
              <a:rPr lang="en-US" dirty="0"/>
              <a:t> </a:t>
            </a:r>
            <a:r>
              <a:rPr lang="en-US" dirty="0" err="1"/>
              <a:t>géographiques</a:t>
            </a:r>
            <a:r>
              <a:rPr lang="en-US" dirty="0"/>
              <a:t> dans le temps pour observer les prix, la construction, la </a:t>
            </a:r>
            <a:r>
              <a:rPr lang="en-US" dirty="0" err="1"/>
              <a:t>démographie</a:t>
            </a:r>
            <a:r>
              <a:rPr lang="en-US" dirty="0"/>
              <a:t>.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C0B83FC-AF4C-C299-FDA5-471FFCE6103F}"/>
              </a:ext>
            </a:extLst>
          </p:cNvPr>
          <p:cNvSpPr txBox="1">
            <a:spLocks/>
          </p:cNvSpPr>
          <p:nvPr/>
        </p:nvSpPr>
        <p:spPr>
          <a:xfrm>
            <a:off x="-12533" y="1171410"/>
            <a:ext cx="4634753" cy="2168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the impact of </a:t>
            </a:r>
            <a:r>
              <a:rPr lang="en-US" i="1" dirty="0"/>
              <a:t>changes </a:t>
            </a:r>
            <a:r>
              <a:rPr lang="en-US" dirty="0"/>
              <a:t>in development charges on construction?</a:t>
            </a:r>
          </a:p>
          <a:p>
            <a:r>
              <a:rPr lang="en-US" dirty="0"/>
              <a:t>What are the impacts of population flows on prices and development?</a:t>
            </a:r>
          </a:p>
          <a:p>
            <a:r>
              <a:rPr lang="en-US" dirty="0"/>
              <a:t>What is the impact of investment in transportation infrastructure on house prices, demographic change (gentrification) and on land value capture?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77A97-9922-5FE7-0002-7B4543AC6321}"/>
              </a:ext>
            </a:extLst>
          </p:cNvPr>
          <p:cNvSpPr txBox="1"/>
          <p:nvPr/>
        </p:nvSpPr>
        <p:spPr>
          <a:xfrm>
            <a:off x="4617738" y="1173795"/>
            <a:ext cx="465268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isby CF" pitchFamily="2" charset="77"/>
              </a:rPr>
              <a:t>Quel est </a:t>
            </a:r>
            <a:r>
              <a:rPr lang="en-US" sz="1600" dirty="0" err="1">
                <a:latin typeface="Visby CF" pitchFamily="2" charset="77"/>
              </a:rPr>
              <a:t>l'impact</a:t>
            </a:r>
            <a:r>
              <a:rPr lang="en-US" sz="1600" dirty="0">
                <a:latin typeface="Visby CF" pitchFamily="2" charset="77"/>
              </a:rPr>
              <a:t> des variations des frais de </a:t>
            </a:r>
            <a:r>
              <a:rPr lang="en-US" sz="1600" dirty="0" err="1">
                <a:latin typeface="Visby CF" pitchFamily="2" charset="77"/>
              </a:rPr>
              <a:t>développement</a:t>
            </a:r>
            <a:r>
              <a:rPr lang="en-US" sz="1600" dirty="0">
                <a:latin typeface="Visby CF" pitchFamily="2" charset="77"/>
              </a:rPr>
              <a:t> sur la construction 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Visby CF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isby CF" pitchFamily="2" charset="77"/>
              </a:rPr>
              <a:t>Quels </a:t>
            </a:r>
            <a:r>
              <a:rPr lang="en-US" sz="1600" dirty="0" err="1">
                <a:latin typeface="Visby CF" pitchFamily="2" charset="77"/>
              </a:rPr>
              <a:t>sont</a:t>
            </a:r>
            <a:r>
              <a:rPr lang="en-US" sz="1600" dirty="0">
                <a:latin typeface="Visby CF" pitchFamily="2" charset="77"/>
              </a:rPr>
              <a:t> les impacts des flux de population sur les prix et </a:t>
            </a:r>
            <a:r>
              <a:rPr lang="en-US" sz="1600" dirty="0" err="1">
                <a:latin typeface="Visby CF" pitchFamily="2" charset="77"/>
              </a:rPr>
              <a:t>l'aménagement</a:t>
            </a:r>
            <a:r>
              <a:rPr lang="en-US" sz="1600" dirty="0">
                <a:latin typeface="Visby CF" pitchFamily="2" charset="77"/>
              </a:rPr>
              <a:t> du </a:t>
            </a:r>
            <a:r>
              <a:rPr lang="en-US" sz="1600" dirty="0" err="1">
                <a:latin typeface="Visby CF" pitchFamily="2" charset="77"/>
              </a:rPr>
              <a:t>territoire</a:t>
            </a:r>
            <a:r>
              <a:rPr lang="en-US" sz="1600" dirty="0">
                <a:latin typeface="Visby CF" pitchFamily="2" charset="77"/>
              </a:rPr>
              <a:t> 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Visby CF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isby CF" pitchFamily="2" charset="77"/>
              </a:rPr>
              <a:t>Quel est </a:t>
            </a:r>
            <a:r>
              <a:rPr lang="en-US" sz="1600" dirty="0" err="1">
                <a:latin typeface="Visby CF" pitchFamily="2" charset="77"/>
              </a:rPr>
              <a:t>l'impact</a:t>
            </a:r>
            <a:r>
              <a:rPr lang="en-US" sz="1600" dirty="0">
                <a:latin typeface="Visby CF" pitchFamily="2" charset="77"/>
              </a:rPr>
              <a:t> des </a:t>
            </a:r>
            <a:r>
              <a:rPr lang="en-US" sz="1600" dirty="0" err="1">
                <a:latin typeface="Visby CF" pitchFamily="2" charset="77"/>
              </a:rPr>
              <a:t>investissements</a:t>
            </a:r>
            <a:r>
              <a:rPr lang="en-US" sz="1600" dirty="0">
                <a:latin typeface="Visby CF" pitchFamily="2" charset="77"/>
              </a:rPr>
              <a:t> dans les infrastructures de transport sur les prix de </a:t>
            </a:r>
            <a:r>
              <a:rPr lang="en-US" sz="1600" dirty="0" err="1">
                <a:latin typeface="Visby CF" pitchFamily="2" charset="77"/>
              </a:rPr>
              <a:t>l'immobilier</a:t>
            </a:r>
            <a:r>
              <a:rPr lang="en-US" sz="1600" dirty="0">
                <a:latin typeface="Visby CF" pitchFamily="2" charset="77"/>
              </a:rPr>
              <a:t>, </a:t>
            </a:r>
            <a:r>
              <a:rPr lang="en-US" sz="1600" dirty="0" err="1">
                <a:latin typeface="Visby CF" pitchFamily="2" charset="77"/>
              </a:rPr>
              <a:t>l'évolution</a:t>
            </a:r>
            <a:r>
              <a:rPr lang="en-US" sz="1600" dirty="0">
                <a:latin typeface="Visby CF" pitchFamily="2" charset="77"/>
              </a:rPr>
              <a:t> </a:t>
            </a:r>
            <a:r>
              <a:rPr lang="en-US" sz="1600" dirty="0" err="1">
                <a:latin typeface="Visby CF" pitchFamily="2" charset="77"/>
              </a:rPr>
              <a:t>démographique</a:t>
            </a:r>
            <a:r>
              <a:rPr lang="en-US" sz="1600" dirty="0">
                <a:latin typeface="Visby CF" pitchFamily="2" charset="77"/>
              </a:rPr>
              <a:t> (gentrification) et la </a:t>
            </a:r>
            <a:r>
              <a:rPr lang="en-US" sz="1600" dirty="0" err="1">
                <a:latin typeface="Visby CF" pitchFamily="2" charset="77"/>
              </a:rPr>
              <a:t>captation</a:t>
            </a:r>
            <a:r>
              <a:rPr lang="en-US" sz="1600" dirty="0">
                <a:latin typeface="Visby CF" pitchFamily="2" charset="77"/>
              </a:rPr>
              <a:t> de la plus-value </a:t>
            </a:r>
            <a:r>
              <a:rPr lang="en-US" sz="1600" dirty="0" err="1">
                <a:latin typeface="Visby CF" pitchFamily="2" charset="77"/>
              </a:rPr>
              <a:t>foncière</a:t>
            </a:r>
            <a:r>
              <a:rPr lang="en-US" sz="1600" dirty="0">
                <a:latin typeface="Visby CF" pitchFamily="2" charset="77"/>
              </a:rPr>
              <a:t> ?</a:t>
            </a:r>
          </a:p>
        </p:txBody>
      </p:sp>
      <p:pic>
        <p:nvPicPr>
          <p:cNvPr id="1026" name="Picture 2" descr="GIS for Health: An example of the modifiable areal unit problem – Esri  Canada GIS Centres of Excellence">
            <a:extLst>
              <a:ext uri="{FF2B5EF4-FFF2-40B4-BE49-F238E27FC236}">
                <a16:creationId xmlns:a16="http://schemas.microsoft.com/office/drawing/2014/main" id="{04CA7728-69EB-15BE-90FA-CAA9F965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22" y="2979094"/>
            <a:ext cx="2019928" cy="1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E85D142-CFD1-519C-E243-F22233E7B633}"/>
              </a:ext>
            </a:extLst>
          </p:cNvPr>
          <p:cNvSpPr txBox="1">
            <a:spLocks/>
          </p:cNvSpPr>
          <p:nvPr/>
        </p:nvSpPr>
        <p:spPr>
          <a:xfrm>
            <a:off x="4941623" y="4037827"/>
            <a:ext cx="4094801" cy="8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1" i="0" kern="1200">
                <a:solidFill>
                  <a:srgbClr val="002060"/>
                </a:solidFill>
                <a:latin typeface="Visby CF Bold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isby CF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Problème</a:t>
            </a:r>
            <a:r>
              <a:rPr lang="en-US" dirty="0"/>
              <a:t> </a:t>
            </a:r>
            <a:r>
              <a:rPr lang="en-US" dirty="0" err="1"/>
              <a:t>d'unité</a:t>
            </a:r>
            <a:r>
              <a:rPr lang="en-US" dirty="0"/>
              <a:t> </a:t>
            </a:r>
            <a:r>
              <a:rPr lang="en-US" dirty="0" err="1"/>
              <a:t>géographique</a:t>
            </a:r>
            <a:r>
              <a:rPr lang="en-US" dirty="0"/>
              <a:t> modifiable</a:t>
            </a:r>
          </a:p>
        </p:txBody>
      </p:sp>
    </p:spTree>
    <p:extLst>
      <p:ext uri="{BB962C8B-B14F-4D97-AF65-F5344CB8AC3E}">
        <p14:creationId xmlns:p14="http://schemas.microsoft.com/office/powerpoint/2010/main" val="1814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7" grpId="0"/>
      <p:bldP spid="8" grpId="0" uiExpand="1" build="p"/>
      <p:bldP spid="10" grpId="0" uiExpand="1" build="p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HEC Montréal">
      <a:dk1>
        <a:srgbClr val="000000"/>
      </a:dk1>
      <a:lt1>
        <a:srgbClr val="FFFFFF"/>
      </a:lt1>
      <a:dk2>
        <a:srgbClr val="0D2C52"/>
      </a:dk2>
      <a:lt2>
        <a:srgbClr val="888A8D"/>
      </a:lt2>
      <a:accent1>
        <a:srgbClr val="0070B9"/>
      </a:accent1>
      <a:accent2>
        <a:srgbClr val="00A9C6"/>
      </a:accent2>
      <a:accent3>
        <a:srgbClr val="3CB778"/>
      </a:accent3>
      <a:accent4>
        <a:srgbClr val="F1595C"/>
      </a:accent4>
      <a:accent5>
        <a:srgbClr val="E170AC"/>
      </a:accent5>
      <a:accent6>
        <a:srgbClr val="F5CD3D"/>
      </a:accent6>
      <a:hlink>
        <a:srgbClr val="0070B9"/>
      </a:hlink>
      <a:folHlink>
        <a:srgbClr val="00AAC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CMontreal-Gabarit" id="{66267330-97FC-A245-A462-F881E415269D}" vid="{AFB10A14-A9E1-FD47-9CEA-BFF263DC5E2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33DFE937C9E444999748BD025AF892" ma:contentTypeVersion="10" ma:contentTypeDescription="Crée un document." ma:contentTypeScope="" ma:versionID="e5d8a4656279f600feabe9ea5e0a36cb">
  <xsd:schema xmlns:xsd="http://www.w3.org/2001/XMLSchema" xmlns:xs="http://www.w3.org/2001/XMLSchema" xmlns:p="http://schemas.microsoft.com/office/2006/metadata/properties" xmlns:ns2="683dd4e1-2ef4-4736-a3a7-f758cfe2cc76" xmlns:ns3="bce225ec-cb55-40a2-a565-d8e73f70de78" targetNamespace="http://schemas.microsoft.com/office/2006/metadata/properties" ma:root="true" ma:fieldsID="3d2f86116145d3f9cd7ff34e870c2c28" ns2:_="" ns3:_="">
    <xsd:import namespace="683dd4e1-2ef4-4736-a3a7-f758cfe2cc76"/>
    <xsd:import namespace="bce225ec-cb55-40a2-a565-d8e73f70de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dd4e1-2ef4-4736-a3a7-f758cfe2cc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225ec-cb55-40a2-a565-d8e73f70de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E7962E-7E4D-479E-9D09-4499D4247A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0E26D7-4BFE-4753-88E3-ECD0A858FF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3dd4e1-2ef4-4736-a3a7-f758cfe2cc76"/>
    <ds:schemaRef ds:uri="bce225ec-cb55-40a2-a565-d8e73f70de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D4FE02-A22E-41A5-9814-8DC1A821C2F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2929</TotalTime>
  <Words>649</Words>
  <Application>Microsoft Macintosh PowerPoint</Application>
  <PresentationFormat>On-screen Show (16:9)</PresentationFormat>
  <Paragraphs>53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Poppins</vt:lpstr>
      <vt:lpstr>Visby CF</vt:lpstr>
      <vt:lpstr>Visby CF Bold</vt:lpstr>
      <vt:lpstr>Visby Slab CF</vt:lpstr>
      <vt:lpstr>Visby Slab CF Demi Bold</vt:lpstr>
      <vt:lpstr>Wingdings</vt:lpstr>
      <vt:lpstr>Thème Office</vt:lpstr>
      <vt:lpstr>Housing Data Modernization: Three key recommendations. Modernisation des Données de Logement:  Trois recommandations clés.</vt:lpstr>
      <vt:lpstr>Longitudinal, fine-grained, with financing data </vt:lpstr>
      <vt:lpstr>Access to mortgage credit is key to affordability</vt:lpstr>
      <vt:lpstr>When fine-grained data is essential</vt:lpstr>
      <vt:lpstr>Longitudinal samples are essential for public policy evaluations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Amine Ouazad</dc:creator>
  <cp:lastModifiedBy>Amine Ouazad</cp:lastModifiedBy>
  <cp:revision>23</cp:revision>
  <dcterms:created xsi:type="dcterms:W3CDTF">2025-10-31T23:04:25Z</dcterms:created>
  <dcterms:modified xsi:type="dcterms:W3CDTF">2025-11-02T23:53:46Z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0x0101009A33DFE937C9E444999748BD025AF892</vt:lpwstr>
  </property>
</Properties>
</file>