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71" r:id="rId6"/>
    <p:sldId id="264" r:id="rId7"/>
    <p:sldId id="274" r:id="rId8"/>
    <p:sldId id="273" r:id="rId9"/>
    <p:sldId id="275" r:id="rId10"/>
    <p:sldId id="277" r:id="rId11"/>
    <p:sldId id="276" r:id="rId12"/>
    <p:sldId id="267" r:id="rId13"/>
    <p:sldId id="272" r:id="rId14"/>
    <p:sldId id="265" r:id="rId15"/>
    <p:sldId id="288" r:id="rId16"/>
    <p:sldId id="280" r:id="rId17"/>
    <p:sldId id="282" r:id="rId18"/>
    <p:sldId id="286" r:id="rId19"/>
    <p:sldId id="279" r:id="rId20"/>
    <p:sldId id="283" r:id="rId21"/>
    <p:sldId id="287" r:id="rId22"/>
    <p:sldId id="281"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l Bjerke-Clarke" initials="RBC" lastIdx="9" clrIdx="0">
    <p:extLst>
      <p:ext uri="{19B8F6BF-5375-455C-9EA6-DF929625EA0E}">
        <p15:presenceInfo xmlns:p15="http://schemas.microsoft.com/office/powerpoint/2012/main" userId="S::Riel.Bjerke-Clarke@tpsgc-pwgsc.gc.ca::e06bc4a2-3bd3-433a-93b2-287cdbcc461d" providerId="AD"/>
      </p:ext>
    </p:extLst>
  </p:cmAuthor>
  <p:cmAuthor id="2" name="Jolene Head" initials="JH" lastIdx="3" clrIdx="1">
    <p:extLst>
      <p:ext uri="{19B8F6BF-5375-455C-9EA6-DF929625EA0E}">
        <p15:presenceInfo xmlns:p15="http://schemas.microsoft.com/office/powerpoint/2012/main" userId="S::Jolene.Head@tpsgc-pwgsc.gc.ca::89e3e689-9fe6-442a-a2c5-61a4dd296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6A559-A873-4D78-9BD4-35495C8A4502}" v="3" dt="2022-07-07T15:50:3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45" autoAdjust="0"/>
  </p:normalViewPr>
  <p:slideViewPr>
    <p:cSldViewPr snapToGrid="0">
      <p:cViewPr varScale="1">
        <p:scale>
          <a:sx n="97" d="100"/>
          <a:sy n="97" d="100"/>
        </p:scale>
        <p:origin x="312" y="96"/>
      </p:cViewPr>
      <p:guideLst/>
    </p:cSldViewPr>
  </p:slideViewPr>
  <p:outlineViewPr>
    <p:cViewPr>
      <p:scale>
        <a:sx n="33" d="100"/>
        <a:sy n="33" d="100"/>
      </p:scale>
      <p:origin x="0" y="-12186"/>
    </p:cViewPr>
  </p:outlineViewPr>
  <p:notesTextViewPr>
    <p:cViewPr>
      <p:scale>
        <a:sx n="1" d="1"/>
        <a:sy n="1" d="1"/>
      </p:scale>
      <p:origin x="0" y="0"/>
    </p:cViewPr>
  </p:notesTextViewPr>
  <p:sorterViewPr>
    <p:cViewPr>
      <p:scale>
        <a:sx n="100" d="100"/>
        <a:sy n="100" d="100"/>
      </p:scale>
      <p:origin x="0" y="-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B6CD2-A94A-49F8-ACBA-DA99D9B54C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A535701-F2FD-4F44-A215-B362666D78FA}">
      <dgm:prSet/>
      <dgm:spPr/>
      <dgm:t>
        <a:bodyPr/>
        <a:lstStyle/>
        <a:p>
          <a:r>
            <a:rPr lang="en-CA" dirty="0"/>
            <a:t>G</a:t>
          </a:r>
          <a:r>
            <a:rPr lang="en-CA" b="0" dirty="0"/>
            <a:t>overnment's current actions still aimed at legitimizing colonial structures of control through diversity/inclusion, anti-racism, and Reconciliation initiatives </a:t>
          </a:r>
          <a:endParaRPr lang="en-US" dirty="0"/>
        </a:p>
      </dgm:t>
    </dgm:pt>
    <dgm:pt modelId="{0CED48DA-A49E-49E5-8ECF-62096A3CFA9C}" type="parTrans" cxnId="{E9E06C22-AE2F-404C-9581-195672B14CBA}">
      <dgm:prSet/>
      <dgm:spPr/>
      <dgm:t>
        <a:bodyPr/>
        <a:lstStyle/>
        <a:p>
          <a:endParaRPr lang="en-US"/>
        </a:p>
      </dgm:t>
    </dgm:pt>
    <dgm:pt modelId="{D8329949-5C87-4212-A583-082C22FE438F}" type="sibTrans" cxnId="{E9E06C22-AE2F-404C-9581-195672B14CBA}">
      <dgm:prSet/>
      <dgm:spPr/>
      <dgm:t>
        <a:bodyPr/>
        <a:lstStyle/>
        <a:p>
          <a:endParaRPr lang="en-US"/>
        </a:p>
      </dgm:t>
    </dgm:pt>
    <dgm:pt modelId="{0F78F315-B9FA-40A3-9EFA-A7F3B78C0EBE}">
      <dgm:prSet/>
      <dgm:spPr/>
      <dgm:t>
        <a:bodyPr/>
        <a:lstStyle/>
        <a:p>
          <a:r>
            <a:rPr lang="en-CA"/>
            <a:t>Reconciliation without meaningful restitution and transformation results in further colonial injustice and assimilation </a:t>
          </a:r>
          <a:endParaRPr lang="en-US"/>
        </a:p>
      </dgm:t>
    </dgm:pt>
    <dgm:pt modelId="{C5553F8F-0E65-4025-8555-0DB91F9291D5}" type="parTrans" cxnId="{BB18B912-3EDA-444A-825D-CDD114342558}">
      <dgm:prSet/>
      <dgm:spPr/>
      <dgm:t>
        <a:bodyPr/>
        <a:lstStyle/>
        <a:p>
          <a:endParaRPr lang="en-US"/>
        </a:p>
      </dgm:t>
    </dgm:pt>
    <dgm:pt modelId="{6B00595C-EBA2-42C4-93A8-C9AE704E6BC1}" type="sibTrans" cxnId="{BB18B912-3EDA-444A-825D-CDD114342558}">
      <dgm:prSet/>
      <dgm:spPr/>
      <dgm:t>
        <a:bodyPr/>
        <a:lstStyle/>
        <a:p>
          <a:endParaRPr lang="en-US"/>
        </a:p>
      </dgm:t>
    </dgm:pt>
    <dgm:pt modelId="{9EA8B1D0-D69E-4BA1-8942-20B0D7A6BA84}">
      <dgm:prSet/>
      <dgm:spPr/>
      <dgm:t>
        <a:bodyPr/>
        <a:lstStyle/>
        <a:p>
          <a:r>
            <a:rPr lang="en-CA"/>
            <a:t>Especially if Reconciliation is driven by politicians instead of Indigenous communities </a:t>
          </a:r>
          <a:endParaRPr lang="en-US"/>
        </a:p>
      </dgm:t>
    </dgm:pt>
    <dgm:pt modelId="{50F6AD98-7BB0-4D6F-B227-C827950C416D}" type="parTrans" cxnId="{9D39A2D4-E2B7-4D8A-A974-8756995720FD}">
      <dgm:prSet/>
      <dgm:spPr/>
      <dgm:t>
        <a:bodyPr/>
        <a:lstStyle/>
        <a:p>
          <a:endParaRPr lang="en-US"/>
        </a:p>
      </dgm:t>
    </dgm:pt>
    <dgm:pt modelId="{0717FD76-8632-481A-9D8C-233920B7F88F}" type="sibTrans" cxnId="{9D39A2D4-E2B7-4D8A-A974-8756995720FD}">
      <dgm:prSet/>
      <dgm:spPr/>
      <dgm:t>
        <a:bodyPr/>
        <a:lstStyle/>
        <a:p>
          <a:endParaRPr lang="en-US"/>
        </a:p>
      </dgm:t>
    </dgm:pt>
    <dgm:pt modelId="{9B4D217A-E409-4983-9DD8-1C3B97D0F15C}">
      <dgm:prSet/>
      <dgm:spPr/>
      <dgm:t>
        <a:bodyPr/>
        <a:lstStyle/>
        <a:p>
          <a:r>
            <a:rPr lang="en-CA"/>
            <a:t>R</a:t>
          </a:r>
          <a:r>
            <a:rPr lang="en-CA" b="0"/>
            <a:t>isk in including Indigenous Peoples in general antiracism initiatives instead of creating specific initiatives to address concerns </a:t>
          </a:r>
          <a:endParaRPr lang="en-US"/>
        </a:p>
      </dgm:t>
    </dgm:pt>
    <dgm:pt modelId="{62F6FAAF-FDE2-4DB1-870E-AA2FA79727AE}" type="parTrans" cxnId="{068C8104-0E1C-4330-B2E3-BC9B3CAB9151}">
      <dgm:prSet/>
      <dgm:spPr/>
      <dgm:t>
        <a:bodyPr/>
        <a:lstStyle/>
        <a:p>
          <a:endParaRPr lang="en-US"/>
        </a:p>
      </dgm:t>
    </dgm:pt>
    <dgm:pt modelId="{5DC29B2C-C6AD-43D6-80CB-0C1495D2B42E}" type="sibTrans" cxnId="{068C8104-0E1C-4330-B2E3-BC9B3CAB9151}">
      <dgm:prSet/>
      <dgm:spPr/>
      <dgm:t>
        <a:bodyPr/>
        <a:lstStyle/>
        <a:p>
          <a:endParaRPr lang="en-US"/>
        </a:p>
      </dgm:t>
    </dgm:pt>
    <dgm:pt modelId="{4560521F-EB75-473B-A1ED-0C7600CDF253}">
      <dgm:prSet/>
      <dgm:spPr/>
      <dgm:t>
        <a:bodyPr/>
        <a:lstStyle/>
        <a:p>
          <a:r>
            <a:rPr lang="en-CA"/>
            <a:t>D</a:t>
          </a:r>
          <a:r>
            <a:rPr lang="en-CA" b="0"/>
            <a:t>ominant group gets to define and frame Indigeneity to suit its own needs </a:t>
          </a:r>
          <a:endParaRPr lang="en-US"/>
        </a:p>
      </dgm:t>
    </dgm:pt>
    <dgm:pt modelId="{03AC4697-2E1D-41E7-8348-8CC37DE6FFD1}" type="parTrans" cxnId="{E11083A2-6529-4C87-A182-9C5B29C44310}">
      <dgm:prSet/>
      <dgm:spPr/>
      <dgm:t>
        <a:bodyPr/>
        <a:lstStyle/>
        <a:p>
          <a:endParaRPr lang="en-US"/>
        </a:p>
      </dgm:t>
    </dgm:pt>
    <dgm:pt modelId="{13A2115B-02E8-4A1F-A94B-A327CB32391C}" type="sibTrans" cxnId="{E11083A2-6529-4C87-A182-9C5B29C44310}">
      <dgm:prSet/>
      <dgm:spPr/>
      <dgm:t>
        <a:bodyPr/>
        <a:lstStyle/>
        <a:p>
          <a:endParaRPr lang="en-US"/>
        </a:p>
      </dgm:t>
    </dgm:pt>
    <dgm:pt modelId="{7A22665B-EA7D-4BFA-8AC6-4B1477952572}" type="pres">
      <dgm:prSet presAssocID="{670B6CD2-A94A-49F8-ACBA-DA99D9B54CE3}" presName="linear" presStyleCnt="0">
        <dgm:presLayoutVars>
          <dgm:animLvl val="lvl"/>
          <dgm:resizeHandles val="exact"/>
        </dgm:presLayoutVars>
      </dgm:prSet>
      <dgm:spPr/>
    </dgm:pt>
    <dgm:pt modelId="{B4434E96-5D4D-4657-BF1C-CE3CBC501040}" type="pres">
      <dgm:prSet presAssocID="{1A535701-F2FD-4F44-A215-B362666D78FA}" presName="parentText" presStyleLbl="node1" presStyleIdx="0" presStyleCnt="4">
        <dgm:presLayoutVars>
          <dgm:chMax val="0"/>
          <dgm:bulletEnabled val="1"/>
        </dgm:presLayoutVars>
      </dgm:prSet>
      <dgm:spPr/>
    </dgm:pt>
    <dgm:pt modelId="{3495C519-AC77-43F1-8EB3-A7AB64511F9A}" type="pres">
      <dgm:prSet presAssocID="{D8329949-5C87-4212-A583-082C22FE438F}" presName="spacer" presStyleCnt="0"/>
      <dgm:spPr/>
    </dgm:pt>
    <dgm:pt modelId="{D012CC55-99F7-4278-BBFE-FA62404AE976}" type="pres">
      <dgm:prSet presAssocID="{0F78F315-B9FA-40A3-9EFA-A7F3B78C0EBE}" presName="parentText" presStyleLbl="node1" presStyleIdx="1" presStyleCnt="4">
        <dgm:presLayoutVars>
          <dgm:chMax val="0"/>
          <dgm:bulletEnabled val="1"/>
        </dgm:presLayoutVars>
      </dgm:prSet>
      <dgm:spPr/>
    </dgm:pt>
    <dgm:pt modelId="{DD98EFC7-DDD7-4A70-A2CB-674C18933B2F}" type="pres">
      <dgm:prSet presAssocID="{0F78F315-B9FA-40A3-9EFA-A7F3B78C0EBE}" presName="childText" presStyleLbl="revTx" presStyleIdx="0" presStyleCnt="1">
        <dgm:presLayoutVars>
          <dgm:bulletEnabled val="1"/>
        </dgm:presLayoutVars>
      </dgm:prSet>
      <dgm:spPr/>
    </dgm:pt>
    <dgm:pt modelId="{641E6D02-DF17-4883-AF3F-A490480BA8F6}" type="pres">
      <dgm:prSet presAssocID="{9B4D217A-E409-4983-9DD8-1C3B97D0F15C}" presName="parentText" presStyleLbl="node1" presStyleIdx="2" presStyleCnt="4">
        <dgm:presLayoutVars>
          <dgm:chMax val="0"/>
          <dgm:bulletEnabled val="1"/>
        </dgm:presLayoutVars>
      </dgm:prSet>
      <dgm:spPr/>
    </dgm:pt>
    <dgm:pt modelId="{2656B0F1-8358-4801-8C8F-9444801DC482}" type="pres">
      <dgm:prSet presAssocID="{5DC29B2C-C6AD-43D6-80CB-0C1495D2B42E}" presName="spacer" presStyleCnt="0"/>
      <dgm:spPr/>
    </dgm:pt>
    <dgm:pt modelId="{9C3C72B0-64E7-44A9-A6F5-1B865D95AC39}" type="pres">
      <dgm:prSet presAssocID="{4560521F-EB75-473B-A1ED-0C7600CDF253}" presName="parentText" presStyleLbl="node1" presStyleIdx="3" presStyleCnt="4">
        <dgm:presLayoutVars>
          <dgm:chMax val="0"/>
          <dgm:bulletEnabled val="1"/>
        </dgm:presLayoutVars>
      </dgm:prSet>
      <dgm:spPr/>
    </dgm:pt>
  </dgm:ptLst>
  <dgm:cxnLst>
    <dgm:cxn modelId="{068C8104-0E1C-4330-B2E3-BC9B3CAB9151}" srcId="{670B6CD2-A94A-49F8-ACBA-DA99D9B54CE3}" destId="{9B4D217A-E409-4983-9DD8-1C3B97D0F15C}" srcOrd="2" destOrd="0" parTransId="{62F6FAAF-FDE2-4DB1-870E-AA2FA79727AE}" sibTransId="{5DC29B2C-C6AD-43D6-80CB-0C1495D2B42E}"/>
    <dgm:cxn modelId="{BB18B912-3EDA-444A-825D-CDD114342558}" srcId="{670B6CD2-A94A-49F8-ACBA-DA99D9B54CE3}" destId="{0F78F315-B9FA-40A3-9EFA-A7F3B78C0EBE}" srcOrd="1" destOrd="0" parTransId="{C5553F8F-0E65-4025-8555-0DB91F9291D5}" sibTransId="{6B00595C-EBA2-42C4-93A8-C9AE704E6BC1}"/>
    <dgm:cxn modelId="{E9E06C22-AE2F-404C-9581-195672B14CBA}" srcId="{670B6CD2-A94A-49F8-ACBA-DA99D9B54CE3}" destId="{1A535701-F2FD-4F44-A215-B362666D78FA}" srcOrd="0" destOrd="0" parTransId="{0CED48DA-A49E-49E5-8ECF-62096A3CFA9C}" sibTransId="{D8329949-5C87-4212-A583-082C22FE438F}"/>
    <dgm:cxn modelId="{B2A72751-69C8-428E-92ED-4FDA6770D7CD}" type="presOf" srcId="{4560521F-EB75-473B-A1ED-0C7600CDF253}" destId="{9C3C72B0-64E7-44A9-A6F5-1B865D95AC39}" srcOrd="0" destOrd="0" presId="urn:microsoft.com/office/officeart/2005/8/layout/vList2"/>
    <dgm:cxn modelId="{CC726E9C-2B4E-471C-88CA-23F5B2696303}" type="presOf" srcId="{1A535701-F2FD-4F44-A215-B362666D78FA}" destId="{B4434E96-5D4D-4657-BF1C-CE3CBC501040}" srcOrd="0" destOrd="0" presId="urn:microsoft.com/office/officeart/2005/8/layout/vList2"/>
    <dgm:cxn modelId="{E11083A2-6529-4C87-A182-9C5B29C44310}" srcId="{670B6CD2-A94A-49F8-ACBA-DA99D9B54CE3}" destId="{4560521F-EB75-473B-A1ED-0C7600CDF253}" srcOrd="3" destOrd="0" parTransId="{03AC4697-2E1D-41E7-8348-8CC37DE6FFD1}" sibTransId="{13A2115B-02E8-4A1F-A94B-A327CB32391C}"/>
    <dgm:cxn modelId="{0E0D28AB-F9C0-4815-9B04-FE30B94094DD}" type="presOf" srcId="{9B4D217A-E409-4983-9DD8-1C3B97D0F15C}" destId="{641E6D02-DF17-4883-AF3F-A490480BA8F6}" srcOrd="0" destOrd="0" presId="urn:microsoft.com/office/officeart/2005/8/layout/vList2"/>
    <dgm:cxn modelId="{AF599CC3-9AC0-4A4E-97C3-039A5F78AA10}" type="presOf" srcId="{0F78F315-B9FA-40A3-9EFA-A7F3B78C0EBE}" destId="{D012CC55-99F7-4278-BBFE-FA62404AE976}" srcOrd="0" destOrd="0" presId="urn:microsoft.com/office/officeart/2005/8/layout/vList2"/>
    <dgm:cxn modelId="{9D39A2D4-E2B7-4D8A-A974-8756995720FD}" srcId="{0F78F315-B9FA-40A3-9EFA-A7F3B78C0EBE}" destId="{9EA8B1D0-D69E-4BA1-8942-20B0D7A6BA84}" srcOrd="0" destOrd="0" parTransId="{50F6AD98-7BB0-4D6F-B227-C827950C416D}" sibTransId="{0717FD76-8632-481A-9D8C-233920B7F88F}"/>
    <dgm:cxn modelId="{4D519BE0-89AA-48AB-9DB7-EF122F1BDB55}" type="presOf" srcId="{9EA8B1D0-D69E-4BA1-8942-20B0D7A6BA84}" destId="{DD98EFC7-DDD7-4A70-A2CB-674C18933B2F}" srcOrd="0" destOrd="0" presId="urn:microsoft.com/office/officeart/2005/8/layout/vList2"/>
    <dgm:cxn modelId="{FD6375FC-76EF-4AAF-B892-1670768BC8BB}" type="presOf" srcId="{670B6CD2-A94A-49F8-ACBA-DA99D9B54CE3}" destId="{7A22665B-EA7D-4BFA-8AC6-4B1477952572}" srcOrd="0" destOrd="0" presId="urn:microsoft.com/office/officeart/2005/8/layout/vList2"/>
    <dgm:cxn modelId="{28B9BB46-15C7-4A78-8F65-6380F1653649}" type="presParOf" srcId="{7A22665B-EA7D-4BFA-8AC6-4B1477952572}" destId="{B4434E96-5D4D-4657-BF1C-CE3CBC501040}" srcOrd="0" destOrd="0" presId="urn:microsoft.com/office/officeart/2005/8/layout/vList2"/>
    <dgm:cxn modelId="{F5B31D6D-928D-4B6E-9BF2-3850DB4BE223}" type="presParOf" srcId="{7A22665B-EA7D-4BFA-8AC6-4B1477952572}" destId="{3495C519-AC77-43F1-8EB3-A7AB64511F9A}" srcOrd="1" destOrd="0" presId="urn:microsoft.com/office/officeart/2005/8/layout/vList2"/>
    <dgm:cxn modelId="{5DF292B1-D575-4074-99DF-CEF8A3228C96}" type="presParOf" srcId="{7A22665B-EA7D-4BFA-8AC6-4B1477952572}" destId="{D012CC55-99F7-4278-BBFE-FA62404AE976}" srcOrd="2" destOrd="0" presId="urn:microsoft.com/office/officeart/2005/8/layout/vList2"/>
    <dgm:cxn modelId="{4D14D202-EFBB-4682-BB79-8376B1760573}" type="presParOf" srcId="{7A22665B-EA7D-4BFA-8AC6-4B1477952572}" destId="{DD98EFC7-DDD7-4A70-A2CB-674C18933B2F}" srcOrd="3" destOrd="0" presId="urn:microsoft.com/office/officeart/2005/8/layout/vList2"/>
    <dgm:cxn modelId="{40E0EC3E-7B81-4814-BC16-7408F98F828B}" type="presParOf" srcId="{7A22665B-EA7D-4BFA-8AC6-4B1477952572}" destId="{641E6D02-DF17-4883-AF3F-A490480BA8F6}" srcOrd="4" destOrd="0" presId="urn:microsoft.com/office/officeart/2005/8/layout/vList2"/>
    <dgm:cxn modelId="{E0DD8BAA-3A0F-4D0F-8DED-43E73003F9BE}" type="presParOf" srcId="{7A22665B-EA7D-4BFA-8AC6-4B1477952572}" destId="{2656B0F1-8358-4801-8C8F-9444801DC482}" srcOrd="5" destOrd="0" presId="urn:microsoft.com/office/officeart/2005/8/layout/vList2"/>
    <dgm:cxn modelId="{E3972E7D-DF0E-456C-8B55-6ED071037D51}" type="presParOf" srcId="{7A22665B-EA7D-4BFA-8AC6-4B1477952572}" destId="{9C3C72B0-64E7-44A9-A6F5-1B865D95AC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6DCAD-EA57-4198-BEBC-0A37CBB6E7C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0764E7B-E471-47E4-973B-99FC06AE456D}">
      <dgm:prSet/>
      <dgm:spPr/>
      <dgm:t>
        <a:bodyPr/>
        <a:lstStyle/>
        <a:p>
          <a:r>
            <a:rPr lang="en-US"/>
            <a:t>The Westminster model privileges linear thinking, control and predictability </a:t>
          </a:r>
        </a:p>
      </dgm:t>
    </dgm:pt>
    <dgm:pt modelId="{BA5D89AC-B819-4130-B2AC-C4D4FC3146D9}" type="parTrans" cxnId="{F47671E9-74D8-45EF-B4D5-CFAA9B3354D6}">
      <dgm:prSet/>
      <dgm:spPr/>
      <dgm:t>
        <a:bodyPr/>
        <a:lstStyle/>
        <a:p>
          <a:endParaRPr lang="en-US"/>
        </a:p>
      </dgm:t>
    </dgm:pt>
    <dgm:pt modelId="{F5FDF528-4BD0-4E00-A610-C8E5F3EB4D9C}" type="sibTrans" cxnId="{F47671E9-74D8-45EF-B4D5-CFAA9B3354D6}">
      <dgm:prSet/>
      <dgm:spPr/>
      <dgm:t>
        <a:bodyPr/>
        <a:lstStyle/>
        <a:p>
          <a:endParaRPr lang="en-US"/>
        </a:p>
      </dgm:t>
    </dgm:pt>
    <dgm:pt modelId="{ED8D368E-9868-4A0A-831B-58261BBABB30}">
      <dgm:prSet/>
      <dgm:spPr/>
      <dgm:t>
        <a:bodyPr/>
        <a:lstStyle/>
        <a:p>
          <a:r>
            <a:rPr lang="en-US"/>
            <a:t>This is an antiquated approach that no longer meets the complex needs of today’s world</a:t>
          </a:r>
        </a:p>
      </dgm:t>
    </dgm:pt>
    <dgm:pt modelId="{9BDC674E-1172-4DA6-9BEE-32B93F9DEC95}" type="parTrans" cxnId="{5689B1E8-E98C-414F-9980-066360B6CBC6}">
      <dgm:prSet/>
      <dgm:spPr/>
      <dgm:t>
        <a:bodyPr/>
        <a:lstStyle/>
        <a:p>
          <a:endParaRPr lang="en-US"/>
        </a:p>
      </dgm:t>
    </dgm:pt>
    <dgm:pt modelId="{49A4A576-7137-455B-B783-AAA1144B9B7C}" type="sibTrans" cxnId="{5689B1E8-E98C-414F-9980-066360B6CBC6}">
      <dgm:prSet/>
      <dgm:spPr/>
      <dgm:t>
        <a:bodyPr/>
        <a:lstStyle/>
        <a:p>
          <a:endParaRPr lang="en-US"/>
        </a:p>
      </dgm:t>
    </dgm:pt>
    <dgm:pt modelId="{1D51CB05-BF57-4F69-B364-E6EBF224FEC9}">
      <dgm:prSet/>
      <dgm:spPr/>
      <dgm:t>
        <a:bodyPr/>
        <a:lstStyle/>
        <a:p>
          <a:r>
            <a:rPr lang="en-US"/>
            <a:t>Canada’s public service currently prioritizes loyal implementation over fearless advice</a:t>
          </a:r>
        </a:p>
      </dgm:t>
    </dgm:pt>
    <dgm:pt modelId="{FF4469D0-8138-4407-88C6-E89BE0D749FC}" type="parTrans" cxnId="{63C807F6-290D-47A4-A634-5D593BA76DA4}">
      <dgm:prSet/>
      <dgm:spPr/>
      <dgm:t>
        <a:bodyPr/>
        <a:lstStyle/>
        <a:p>
          <a:endParaRPr lang="en-US"/>
        </a:p>
      </dgm:t>
    </dgm:pt>
    <dgm:pt modelId="{FA1F71DB-246F-4543-A2A0-BE0F9A398A37}" type="sibTrans" cxnId="{63C807F6-290D-47A4-A634-5D593BA76DA4}">
      <dgm:prSet/>
      <dgm:spPr/>
      <dgm:t>
        <a:bodyPr/>
        <a:lstStyle/>
        <a:p>
          <a:endParaRPr lang="en-US"/>
        </a:p>
      </dgm:t>
    </dgm:pt>
    <dgm:pt modelId="{C458051F-54B8-43A1-870A-04017C9A1B42}">
      <dgm:prSet/>
      <dgm:spPr/>
      <dgm:t>
        <a:bodyPr/>
        <a:lstStyle/>
        <a:p>
          <a:r>
            <a:rPr lang="en-US"/>
            <a:t>To achieve the transformational change required for Reconciliation, a holistic approach is needed</a:t>
          </a:r>
        </a:p>
      </dgm:t>
    </dgm:pt>
    <dgm:pt modelId="{9AE41E96-7908-4341-8B61-844AC4C1CF63}" type="parTrans" cxnId="{FAA0DC62-0223-4F6F-9DA7-1D2B8970D8B5}">
      <dgm:prSet/>
      <dgm:spPr/>
      <dgm:t>
        <a:bodyPr/>
        <a:lstStyle/>
        <a:p>
          <a:endParaRPr lang="en-US"/>
        </a:p>
      </dgm:t>
    </dgm:pt>
    <dgm:pt modelId="{B2D326BF-3A24-4FC2-AADF-32F660842251}" type="sibTrans" cxnId="{FAA0DC62-0223-4F6F-9DA7-1D2B8970D8B5}">
      <dgm:prSet/>
      <dgm:spPr/>
      <dgm:t>
        <a:bodyPr/>
        <a:lstStyle/>
        <a:p>
          <a:endParaRPr lang="en-US"/>
        </a:p>
      </dgm:t>
    </dgm:pt>
    <dgm:pt modelId="{895E61BF-5D8B-4A7B-A489-D76D5EB0868B}" type="pres">
      <dgm:prSet presAssocID="{1FF6DCAD-EA57-4198-BEBC-0A37CBB6E7CD}" presName="vert0" presStyleCnt="0">
        <dgm:presLayoutVars>
          <dgm:dir/>
          <dgm:animOne val="branch"/>
          <dgm:animLvl val="lvl"/>
        </dgm:presLayoutVars>
      </dgm:prSet>
      <dgm:spPr/>
    </dgm:pt>
    <dgm:pt modelId="{81123C70-A815-4836-9073-0F55180D9034}" type="pres">
      <dgm:prSet presAssocID="{80764E7B-E471-47E4-973B-99FC06AE456D}" presName="thickLine" presStyleLbl="alignNode1" presStyleIdx="0" presStyleCnt="4"/>
      <dgm:spPr/>
    </dgm:pt>
    <dgm:pt modelId="{2464377C-8267-4E73-85FD-7571E64D4E35}" type="pres">
      <dgm:prSet presAssocID="{80764E7B-E471-47E4-973B-99FC06AE456D}" presName="horz1" presStyleCnt="0"/>
      <dgm:spPr/>
    </dgm:pt>
    <dgm:pt modelId="{08BFEABE-117E-4859-9EAD-9DEE21FEAA0A}" type="pres">
      <dgm:prSet presAssocID="{80764E7B-E471-47E4-973B-99FC06AE456D}" presName="tx1" presStyleLbl="revTx" presStyleIdx="0" presStyleCnt="4"/>
      <dgm:spPr/>
    </dgm:pt>
    <dgm:pt modelId="{1797E052-B594-47F3-9550-78D1F20DA60D}" type="pres">
      <dgm:prSet presAssocID="{80764E7B-E471-47E4-973B-99FC06AE456D}" presName="vert1" presStyleCnt="0"/>
      <dgm:spPr/>
    </dgm:pt>
    <dgm:pt modelId="{6314706D-DEAF-459D-A76B-27B72F310E85}" type="pres">
      <dgm:prSet presAssocID="{ED8D368E-9868-4A0A-831B-58261BBABB30}" presName="thickLine" presStyleLbl="alignNode1" presStyleIdx="1" presStyleCnt="4"/>
      <dgm:spPr/>
    </dgm:pt>
    <dgm:pt modelId="{6AE83C6C-BF39-4381-AE9E-11B681007DEB}" type="pres">
      <dgm:prSet presAssocID="{ED8D368E-9868-4A0A-831B-58261BBABB30}" presName="horz1" presStyleCnt="0"/>
      <dgm:spPr/>
    </dgm:pt>
    <dgm:pt modelId="{F526C179-4876-46F4-9CB4-9C52E530C11E}" type="pres">
      <dgm:prSet presAssocID="{ED8D368E-9868-4A0A-831B-58261BBABB30}" presName="tx1" presStyleLbl="revTx" presStyleIdx="1" presStyleCnt="4"/>
      <dgm:spPr/>
    </dgm:pt>
    <dgm:pt modelId="{F5EDB294-B163-4D30-83E6-59A0E05A2F89}" type="pres">
      <dgm:prSet presAssocID="{ED8D368E-9868-4A0A-831B-58261BBABB30}" presName="vert1" presStyleCnt="0"/>
      <dgm:spPr/>
    </dgm:pt>
    <dgm:pt modelId="{8EA3076D-D63A-4C71-A729-A515278FA1B9}" type="pres">
      <dgm:prSet presAssocID="{1D51CB05-BF57-4F69-B364-E6EBF224FEC9}" presName="thickLine" presStyleLbl="alignNode1" presStyleIdx="2" presStyleCnt="4"/>
      <dgm:spPr/>
    </dgm:pt>
    <dgm:pt modelId="{B63E9234-D04F-40CE-BC14-E3DE59C103AA}" type="pres">
      <dgm:prSet presAssocID="{1D51CB05-BF57-4F69-B364-E6EBF224FEC9}" presName="horz1" presStyleCnt="0"/>
      <dgm:spPr/>
    </dgm:pt>
    <dgm:pt modelId="{AFD4009E-12A4-4E7F-BE7F-94D707B24304}" type="pres">
      <dgm:prSet presAssocID="{1D51CB05-BF57-4F69-B364-E6EBF224FEC9}" presName="tx1" presStyleLbl="revTx" presStyleIdx="2" presStyleCnt="4"/>
      <dgm:spPr/>
    </dgm:pt>
    <dgm:pt modelId="{07171B09-7A96-4A8D-BEDD-C27E097606FA}" type="pres">
      <dgm:prSet presAssocID="{1D51CB05-BF57-4F69-B364-E6EBF224FEC9}" presName="vert1" presStyleCnt="0"/>
      <dgm:spPr/>
    </dgm:pt>
    <dgm:pt modelId="{851CA005-63B0-4046-B77A-88D17F89A582}" type="pres">
      <dgm:prSet presAssocID="{C458051F-54B8-43A1-870A-04017C9A1B42}" presName="thickLine" presStyleLbl="alignNode1" presStyleIdx="3" presStyleCnt="4"/>
      <dgm:spPr/>
    </dgm:pt>
    <dgm:pt modelId="{33A11B1D-FFCB-4A40-A92C-5CD301F86B10}" type="pres">
      <dgm:prSet presAssocID="{C458051F-54B8-43A1-870A-04017C9A1B42}" presName="horz1" presStyleCnt="0"/>
      <dgm:spPr/>
    </dgm:pt>
    <dgm:pt modelId="{104972D5-1397-4F3E-91C6-00288C6A11A3}" type="pres">
      <dgm:prSet presAssocID="{C458051F-54B8-43A1-870A-04017C9A1B42}" presName="tx1" presStyleLbl="revTx" presStyleIdx="3" presStyleCnt="4"/>
      <dgm:spPr/>
    </dgm:pt>
    <dgm:pt modelId="{582DCFAF-B922-45B0-B33D-BF38CE634DAE}" type="pres">
      <dgm:prSet presAssocID="{C458051F-54B8-43A1-870A-04017C9A1B42}" presName="vert1" presStyleCnt="0"/>
      <dgm:spPr/>
    </dgm:pt>
  </dgm:ptLst>
  <dgm:cxnLst>
    <dgm:cxn modelId="{847D8C17-055A-4CC2-907B-9E641BA2D9C2}" type="presOf" srcId="{1D51CB05-BF57-4F69-B364-E6EBF224FEC9}" destId="{AFD4009E-12A4-4E7F-BE7F-94D707B24304}" srcOrd="0" destOrd="0" presId="urn:microsoft.com/office/officeart/2008/layout/LinedList"/>
    <dgm:cxn modelId="{6D8BF83C-CD1B-4E49-8A65-E186D4640345}" type="presOf" srcId="{1FF6DCAD-EA57-4198-BEBC-0A37CBB6E7CD}" destId="{895E61BF-5D8B-4A7B-A489-D76D5EB0868B}" srcOrd="0" destOrd="0" presId="urn:microsoft.com/office/officeart/2008/layout/LinedList"/>
    <dgm:cxn modelId="{FAA0DC62-0223-4F6F-9DA7-1D2B8970D8B5}" srcId="{1FF6DCAD-EA57-4198-BEBC-0A37CBB6E7CD}" destId="{C458051F-54B8-43A1-870A-04017C9A1B42}" srcOrd="3" destOrd="0" parTransId="{9AE41E96-7908-4341-8B61-844AC4C1CF63}" sibTransId="{B2D326BF-3A24-4FC2-AADF-32F660842251}"/>
    <dgm:cxn modelId="{A2C2087A-5D47-478B-89AB-A906FA48834E}" type="presOf" srcId="{80764E7B-E471-47E4-973B-99FC06AE456D}" destId="{08BFEABE-117E-4859-9EAD-9DEE21FEAA0A}" srcOrd="0" destOrd="0" presId="urn:microsoft.com/office/officeart/2008/layout/LinedList"/>
    <dgm:cxn modelId="{8DA395D6-7C6B-430A-B8C0-F426E44D56F8}" type="presOf" srcId="{ED8D368E-9868-4A0A-831B-58261BBABB30}" destId="{F526C179-4876-46F4-9CB4-9C52E530C11E}" srcOrd="0" destOrd="0" presId="urn:microsoft.com/office/officeart/2008/layout/LinedList"/>
    <dgm:cxn modelId="{C0F7A8E8-19D4-476C-8D9A-0A0F6B7B0C87}" type="presOf" srcId="{C458051F-54B8-43A1-870A-04017C9A1B42}" destId="{104972D5-1397-4F3E-91C6-00288C6A11A3}" srcOrd="0" destOrd="0" presId="urn:microsoft.com/office/officeart/2008/layout/LinedList"/>
    <dgm:cxn modelId="{5689B1E8-E98C-414F-9980-066360B6CBC6}" srcId="{1FF6DCAD-EA57-4198-BEBC-0A37CBB6E7CD}" destId="{ED8D368E-9868-4A0A-831B-58261BBABB30}" srcOrd="1" destOrd="0" parTransId="{9BDC674E-1172-4DA6-9BEE-32B93F9DEC95}" sibTransId="{49A4A576-7137-455B-B783-AAA1144B9B7C}"/>
    <dgm:cxn modelId="{F47671E9-74D8-45EF-B4D5-CFAA9B3354D6}" srcId="{1FF6DCAD-EA57-4198-BEBC-0A37CBB6E7CD}" destId="{80764E7B-E471-47E4-973B-99FC06AE456D}" srcOrd="0" destOrd="0" parTransId="{BA5D89AC-B819-4130-B2AC-C4D4FC3146D9}" sibTransId="{F5FDF528-4BD0-4E00-A610-C8E5F3EB4D9C}"/>
    <dgm:cxn modelId="{63C807F6-290D-47A4-A634-5D593BA76DA4}" srcId="{1FF6DCAD-EA57-4198-BEBC-0A37CBB6E7CD}" destId="{1D51CB05-BF57-4F69-B364-E6EBF224FEC9}" srcOrd="2" destOrd="0" parTransId="{FF4469D0-8138-4407-88C6-E89BE0D749FC}" sibTransId="{FA1F71DB-246F-4543-A2A0-BE0F9A398A37}"/>
    <dgm:cxn modelId="{14EB2B73-6B39-4885-BE74-E42C6995E77B}" type="presParOf" srcId="{895E61BF-5D8B-4A7B-A489-D76D5EB0868B}" destId="{81123C70-A815-4836-9073-0F55180D9034}" srcOrd="0" destOrd="0" presId="urn:microsoft.com/office/officeart/2008/layout/LinedList"/>
    <dgm:cxn modelId="{EE9D0B5C-273C-4868-B359-A35A88F72135}" type="presParOf" srcId="{895E61BF-5D8B-4A7B-A489-D76D5EB0868B}" destId="{2464377C-8267-4E73-85FD-7571E64D4E35}" srcOrd="1" destOrd="0" presId="urn:microsoft.com/office/officeart/2008/layout/LinedList"/>
    <dgm:cxn modelId="{1A7314AA-1EE2-49B3-91FD-10709C3F041F}" type="presParOf" srcId="{2464377C-8267-4E73-85FD-7571E64D4E35}" destId="{08BFEABE-117E-4859-9EAD-9DEE21FEAA0A}" srcOrd="0" destOrd="0" presId="urn:microsoft.com/office/officeart/2008/layout/LinedList"/>
    <dgm:cxn modelId="{01584A55-871E-4AB4-97D5-5A806F77A7FA}" type="presParOf" srcId="{2464377C-8267-4E73-85FD-7571E64D4E35}" destId="{1797E052-B594-47F3-9550-78D1F20DA60D}" srcOrd="1" destOrd="0" presId="urn:microsoft.com/office/officeart/2008/layout/LinedList"/>
    <dgm:cxn modelId="{A0C8DF90-84B9-4E3F-A663-52ABE2EB6A5D}" type="presParOf" srcId="{895E61BF-5D8B-4A7B-A489-D76D5EB0868B}" destId="{6314706D-DEAF-459D-A76B-27B72F310E85}" srcOrd="2" destOrd="0" presId="urn:microsoft.com/office/officeart/2008/layout/LinedList"/>
    <dgm:cxn modelId="{3E163653-EB1D-4B3B-88C6-7BBC659EDFCB}" type="presParOf" srcId="{895E61BF-5D8B-4A7B-A489-D76D5EB0868B}" destId="{6AE83C6C-BF39-4381-AE9E-11B681007DEB}" srcOrd="3" destOrd="0" presId="urn:microsoft.com/office/officeart/2008/layout/LinedList"/>
    <dgm:cxn modelId="{5FA100A6-ED2C-4AC7-BD64-CE962A292829}" type="presParOf" srcId="{6AE83C6C-BF39-4381-AE9E-11B681007DEB}" destId="{F526C179-4876-46F4-9CB4-9C52E530C11E}" srcOrd="0" destOrd="0" presId="urn:microsoft.com/office/officeart/2008/layout/LinedList"/>
    <dgm:cxn modelId="{35B8D9AF-7D17-4D60-91AB-5BF53C5F2A56}" type="presParOf" srcId="{6AE83C6C-BF39-4381-AE9E-11B681007DEB}" destId="{F5EDB294-B163-4D30-83E6-59A0E05A2F89}" srcOrd="1" destOrd="0" presId="urn:microsoft.com/office/officeart/2008/layout/LinedList"/>
    <dgm:cxn modelId="{F4DD2148-4B6D-4797-B873-E7A02DC3083E}" type="presParOf" srcId="{895E61BF-5D8B-4A7B-A489-D76D5EB0868B}" destId="{8EA3076D-D63A-4C71-A729-A515278FA1B9}" srcOrd="4" destOrd="0" presId="urn:microsoft.com/office/officeart/2008/layout/LinedList"/>
    <dgm:cxn modelId="{FA16DBBB-D379-4D96-8FB7-433E3A5B9E04}" type="presParOf" srcId="{895E61BF-5D8B-4A7B-A489-D76D5EB0868B}" destId="{B63E9234-D04F-40CE-BC14-E3DE59C103AA}" srcOrd="5" destOrd="0" presId="urn:microsoft.com/office/officeart/2008/layout/LinedList"/>
    <dgm:cxn modelId="{7660E30C-7DD7-47A2-868E-999E41B9E900}" type="presParOf" srcId="{B63E9234-D04F-40CE-BC14-E3DE59C103AA}" destId="{AFD4009E-12A4-4E7F-BE7F-94D707B24304}" srcOrd="0" destOrd="0" presId="urn:microsoft.com/office/officeart/2008/layout/LinedList"/>
    <dgm:cxn modelId="{261B8F62-78EE-466B-AD10-C1DB676BECE5}" type="presParOf" srcId="{B63E9234-D04F-40CE-BC14-E3DE59C103AA}" destId="{07171B09-7A96-4A8D-BEDD-C27E097606FA}" srcOrd="1" destOrd="0" presId="urn:microsoft.com/office/officeart/2008/layout/LinedList"/>
    <dgm:cxn modelId="{7DCC4598-6CF6-42F7-B33D-4FABE28C8157}" type="presParOf" srcId="{895E61BF-5D8B-4A7B-A489-D76D5EB0868B}" destId="{851CA005-63B0-4046-B77A-88D17F89A582}" srcOrd="6" destOrd="0" presId="urn:microsoft.com/office/officeart/2008/layout/LinedList"/>
    <dgm:cxn modelId="{BDDFEBE6-B9BA-4317-9F65-F987B1BBB7F8}" type="presParOf" srcId="{895E61BF-5D8B-4A7B-A489-D76D5EB0868B}" destId="{33A11B1D-FFCB-4A40-A92C-5CD301F86B10}" srcOrd="7" destOrd="0" presId="urn:microsoft.com/office/officeart/2008/layout/LinedList"/>
    <dgm:cxn modelId="{86008DA7-9D0B-4B5F-B159-97D0BCFEA189}" type="presParOf" srcId="{33A11B1D-FFCB-4A40-A92C-5CD301F86B10}" destId="{104972D5-1397-4F3E-91C6-00288C6A11A3}" srcOrd="0" destOrd="0" presId="urn:microsoft.com/office/officeart/2008/layout/LinedList"/>
    <dgm:cxn modelId="{62055B73-D733-4492-9673-DC224BDFBE42}" type="presParOf" srcId="{33A11B1D-FFCB-4A40-A92C-5CD301F86B10}" destId="{582DCFAF-B922-45B0-B33D-BF38CE634DA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34E96-5D4D-4657-BF1C-CE3CBC501040}">
      <dsp:nvSpPr>
        <dsp:cNvPr id="0" name=""/>
        <dsp:cNvSpPr/>
      </dsp:nvSpPr>
      <dsp:spPr>
        <a:xfrm>
          <a:off x="0" y="658864"/>
          <a:ext cx="5163238"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dirty="0"/>
            <a:t>G</a:t>
          </a:r>
          <a:r>
            <a:rPr lang="en-CA" sz="1600" b="0" kern="1200" dirty="0"/>
            <a:t>overnment's current actions still aimed at legitimizing colonial structures of control through diversity/inclusion, anti-racism, and Reconciliation initiatives </a:t>
          </a:r>
          <a:endParaRPr lang="en-US" sz="1600" kern="1200" dirty="0"/>
        </a:p>
      </dsp:txBody>
      <dsp:txXfrm>
        <a:off x="42950" y="701814"/>
        <a:ext cx="5077338" cy="793940"/>
      </dsp:txXfrm>
    </dsp:sp>
    <dsp:sp modelId="{D012CC55-99F7-4278-BBFE-FA62404AE976}">
      <dsp:nvSpPr>
        <dsp:cNvPr id="0" name=""/>
        <dsp:cNvSpPr/>
      </dsp:nvSpPr>
      <dsp:spPr>
        <a:xfrm>
          <a:off x="0" y="1584784"/>
          <a:ext cx="5163238" cy="8798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Reconciliation without meaningful restitution and transformation results in further colonial injustice and assimilation </a:t>
          </a:r>
          <a:endParaRPr lang="en-US" sz="1600" kern="1200"/>
        </a:p>
      </dsp:txBody>
      <dsp:txXfrm>
        <a:off x="42950" y="1627734"/>
        <a:ext cx="5077338" cy="793940"/>
      </dsp:txXfrm>
    </dsp:sp>
    <dsp:sp modelId="{DD98EFC7-DDD7-4A70-A2CB-674C18933B2F}">
      <dsp:nvSpPr>
        <dsp:cNvPr id="0" name=""/>
        <dsp:cNvSpPr/>
      </dsp:nvSpPr>
      <dsp:spPr>
        <a:xfrm>
          <a:off x="0" y="2464624"/>
          <a:ext cx="5163238"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3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CA" sz="1200" kern="1200"/>
            <a:t>Especially if Reconciliation is driven by politicians instead of Indigenous communities </a:t>
          </a:r>
          <a:endParaRPr lang="en-US" sz="1200" kern="1200"/>
        </a:p>
      </dsp:txBody>
      <dsp:txXfrm>
        <a:off x="0" y="2464624"/>
        <a:ext cx="5163238" cy="380880"/>
      </dsp:txXfrm>
    </dsp:sp>
    <dsp:sp modelId="{641E6D02-DF17-4883-AF3F-A490480BA8F6}">
      <dsp:nvSpPr>
        <dsp:cNvPr id="0" name=""/>
        <dsp:cNvSpPr/>
      </dsp:nvSpPr>
      <dsp:spPr>
        <a:xfrm>
          <a:off x="0" y="2845505"/>
          <a:ext cx="5163238" cy="8798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R</a:t>
          </a:r>
          <a:r>
            <a:rPr lang="en-CA" sz="1600" b="0" kern="1200"/>
            <a:t>isk in including Indigenous Peoples in general antiracism initiatives instead of creating specific initiatives to address concerns </a:t>
          </a:r>
          <a:endParaRPr lang="en-US" sz="1600" kern="1200"/>
        </a:p>
      </dsp:txBody>
      <dsp:txXfrm>
        <a:off x="42950" y="2888455"/>
        <a:ext cx="5077338" cy="793940"/>
      </dsp:txXfrm>
    </dsp:sp>
    <dsp:sp modelId="{9C3C72B0-64E7-44A9-A6F5-1B865D95AC39}">
      <dsp:nvSpPr>
        <dsp:cNvPr id="0" name=""/>
        <dsp:cNvSpPr/>
      </dsp:nvSpPr>
      <dsp:spPr>
        <a:xfrm>
          <a:off x="0" y="3771425"/>
          <a:ext cx="5163238" cy="879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D</a:t>
          </a:r>
          <a:r>
            <a:rPr lang="en-CA" sz="1600" b="0" kern="1200"/>
            <a:t>ominant group gets to define and frame Indigeneity to suit its own needs </a:t>
          </a:r>
          <a:endParaRPr lang="en-US" sz="1600" kern="1200"/>
        </a:p>
      </dsp:txBody>
      <dsp:txXfrm>
        <a:off x="42950" y="3814375"/>
        <a:ext cx="5077338"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23C70-A815-4836-9073-0F55180D9034}">
      <dsp:nvSpPr>
        <dsp:cNvPr id="0" name=""/>
        <dsp:cNvSpPr/>
      </dsp:nvSpPr>
      <dsp:spPr>
        <a:xfrm>
          <a:off x="0" y="0"/>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BFEABE-117E-4859-9EAD-9DEE21FEAA0A}">
      <dsp:nvSpPr>
        <dsp:cNvPr id="0" name=""/>
        <dsp:cNvSpPr/>
      </dsp:nvSpPr>
      <dsp:spPr>
        <a:xfrm>
          <a:off x="0" y="0"/>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Westminster model privileges linear thinking, control and predictability </a:t>
          </a:r>
        </a:p>
      </dsp:txBody>
      <dsp:txXfrm>
        <a:off x="0" y="0"/>
        <a:ext cx="5744684" cy="1181568"/>
      </dsp:txXfrm>
    </dsp:sp>
    <dsp:sp modelId="{6314706D-DEAF-459D-A76B-27B72F310E85}">
      <dsp:nvSpPr>
        <dsp:cNvPr id="0" name=""/>
        <dsp:cNvSpPr/>
      </dsp:nvSpPr>
      <dsp:spPr>
        <a:xfrm>
          <a:off x="0" y="1181568"/>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6C179-4876-46F4-9CB4-9C52E530C11E}">
      <dsp:nvSpPr>
        <dsp:cNvPr id="0" name=""/>
        <dsp:cNvSpPr/>
      </dsp:nvSpPr>
      <dsp:spPr>
        <a:xfrm>
          <a:off x="0" y="1181568"/>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This is an antiquated approach that no longer meets the complex needs of today’s world</a:t>
          </a:r>
        </a:p>
      </dsp:txBody>
      <dsp:txXfrm>
        <a:off x="0" y="1181568"/>
        <a:ext cx="5744684" cy="1181568"/>
      </dsp:txXfrm>
    </dsp:sp>
    <dsp:sp modelId="{8EA3076D-D63A-4C71-A729-A515278FA1B9}">
      <dsp:nvSpPr>
        <dsp:cNvPr id="0" name=""/>
        <dsp:cNvSpPr/>
      </dsp:nvSpPr>
      <dsp:spPr>
        <a:xfrm>
          <a:off x="0" y="2363137"/>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4009E-12A4-4E7F-BE7F-94D707B24304}">
      <dsp:nvSpPr>
        <dsp:cNvPr id="0" name=""/>
        <dsp:cNvSpPr/>
      </dsp:nvSpPr>
      <dsp:spPr>
        <a:xfrm>
          <a:off x="0" y="2363137"/>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Canada’s public service currently prioritizes loyal implementation over fearless advice</a:t>
          </a:r>
        </a:p>
      </dsp:txBody>
      <dsp:txXfrm>
        <a:off x="0" y="2363137"/>
        <a:ext cx="5744684" cy="1181568"/>
      </dsp:txXfrm>
    </dsp:sp>
    <dsp:sp modelId="{851CA005-63B0-4046-B77A-88D17F89A582}">
      <dsp:nvSpPr>
        <dsp:cNvPr id="0" name=""/>
        <dsp:cNvSpPr/>
      </dsp:nvSpPr>
      <dsp:spPr>
        <a:xfrm>
          <a:off x="0" y="3544706"/>
          <a:ext cx="57446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972D5-1397-4F3E-91C6-00288C6A11A3}">
      <dsp:nvSpPr>
        <dsp:cNvPr id="0" name=""/>
        <dsp:cNvSpPr/>
      </dsp:nvSpPr>
      <dsp:spPr>
        <a:xfrm>
          <a:off x="0" y="3544706"/>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To achieve the transformational change required for Reconciliation, a holistic approach is needed</a:t>
          </a:r>
        </a:p>
      </dsp:txBody>
      <dsp:txXfrm>
        <a:off x="0" y="3544706"/>
        <a:ext cx="5744684" cy="1181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F711C-03DE-40BD-A2A2-3C4E8EA6DBEE}" type="datetimeFigureOut">
              <a:rPr lang="en-CA" smtClean="0"/>
              <a:t>2022-07-27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8470-8623-4923-B60B-9D19F09084CE}" type="slidenum">
              <a:rPr lang="en-CA" smtClean="0"/>
              <a:t>‹#›</a:t>
            </a:fld>
            <a:endParaRPr lang="en-CA"/>
          </a:p>
        </p:txBody>
      </p:sp>
    </p:spTree>
    <p:extLst>
      <p:ext uri="{BB962C8B-B14F-4D97-AF65-F5344CB8AC3E}">
        <p14:creationId xmlns:p14="http://schemas.microsoft.com/office/powerpoint/2010/main" val="345259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introduction here – what lead to writing this thesis, experiences in the public service, etc.</a:t>
            </a:r>
          </a:p>
          <a:p>
            <a:endParaRPr lang="en-US" dirty="0"/>
          </a:p>
        </p:txBody>
      </p:sp>
      <p:sp>
        <p:nvSpPr>
          <p:cNvPr id="4" name="Slide Number Placeholder 3"/>
          <p:cNvSpPr>
            <a:spLocks noGrp="1"/>
          </p:cNvSpPr>
          <p:nvPr>
            <p:ph type="sldNum" sz="quarter" idx="5"/>
          </p:nvPr>
        </p:nvSpPr>
        <p:spPr/>
        <p:txBody>
          <a:bodyPr/>
          <a:lstStyle/>
          <a:p>
            <a:fld id="{69978470-8623-4923-B60B-9D19F09084CE}" type="slidenum">
              <a:rPr lang="en-CA" smtClean="0"/>
              <a:t>1</a:t>
            </a:fld>
            <a:endParaRPr lang="en-CA"/>
          </a:p>
        </p:txBody>
      </p:sp>
    </p:spTree>
    <p:extLst>
      <p:ext uri="{BB962C8B-B14F-4D97-AF65-F5344CB8AC3E}">
        <p14:creationId xmlns:p14="http://schemas.microsoft.com/office/powerpoint/2010/main" val="124163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a:t>
            </a:r>
          </a:p>
          <a:p>
            <a:r>
              <a:rPr lang="en-US" dirty="0"/>
              <a:t>-Work on Indigenous files being done to pad resumes, not out of a genuine interest</a:t>
            </a:r>
          </a:p>
          <a:p>
            <a:r>
              <a:rPr lang="en-US" dirty="0"/>
              <a:t>-erodes relationship</a:t>
            </a:r>
          </a:p>
          <a:p>
            <a:r>
              <a:rPr lang="en-US" dirty="0"/>
              <a:t>-acceptable Indigeneity/impact on indigenous Public servants</a:t>
            </a:r>
          </a:p>
          <a:p>
            <a:endParaRPr lang="en-US" dirty="0"/>
          </a:p>
          <a:p>
            <a:r>
              <a:rPr lang="en-US" dirty="0"/>
              <a:t>Political arm</a:t>
            </a:r>
          </a:p>
          <a:p>
            <a:r>
              <a:rPr lang="en-US" dirty="0"/>
              <a:t>-Long-term goal that extends beyond election cycles</a:t>
            </a:r>
          </a:p>
          <a:p>
            <a:r>
              <a:rPr lang="en-US" dirty="0"/>
              <a:t>-Stability of the Public Service should make this possible</a:t>
            </a:r>
          </a:p>
          <a:p>
            <a:r>
              <a:rPr lang="en-US" dirty="0"/>
              <a:t>-Political promises vs capacity of the Public Service </a:t>
            </a:r>
          </a:p>
          <a:p>
            <a:r>
              <a:rPr lang="en-US" dirty="0"/>
              <a:t>-Agenda for the public service is determined by the elected party</a:t>
            </a:r>
          </a:p>
          <a:p>
            <a:r>
              <a:rPr lang="en-US" dirty="0"/>
              <a:t>-Not all public servants will support all initiatives</a:t>
            </a:r>
            <a:endParaRPr lang="en-CA" dirty="0"/>
          </a:p>
          <a:p>
            <a:r>
              <a:rPr lang="en-CA" dirty="0"/>
              <a:t>-Political priorities dictate public service priorities </a:t>
            </a:r>
          </a:p>
          <a:p>
            <a:r>
              <a:rPr lang="en-CA" dirty="0"/>
              <a:t>-Which party is in power impacts relationship with Indigenous People</a:t>
            </a:r>
          </a:p>
          <a:p>
            <a:endParaRPr lang="en-CA" dirty="0"/>
          </a:p>
          <a:p>
            <a:r>
              <a:rPr lang="en-CA" dirty="0"/>
              <a:t>Relationship</a:t>
            </a:r>
          </a:p>
          <a:p>
            <a:r>
              <a:rPr lang="en-CA" dirty="0"/>
              <a:t>-ineffective</a:t>
            </a:r>
            <a:r>
              <a:rPr lang="en-CA" baseline="0" dirty="0"/>
              <a:t> actions</a:t>
            </a:r>
            <a:r>
              <a:rPr lang="en-US" baseline="0" dirty="0"/>
              <a:t>/slow pace of change</a:t>
            </a:r>
          </a:p>
          <a:p>
            <a:r>
              <a:rPr lang="en-US" baseline="0" dirty="0"/>
              <a:t>-paternalism</a:t>
            </a:r>
          </a:p>
          <a:p>
            <a:r>
              <a:rPr lang="en-US" baseline="0" dirty="0"/>
              <a:t>-ignorance</a:t>
            </a:r>
          </a:p>
          <a:p>
            <a:r>
              <a:rPr lang="en-US" baseline="0" dirty="0"/>
              <a:t>-expectations that Indigenous Peoples and communities will conform to Public Service norms</a:t>
            </a:r>
          </a:p>
          <a:p>
            <a:r>
              <a:rPr lang="en-US" baseline="0" dirty="0"/>
              <a:t>-Public Service doesn’t prioritize long-term relationship building</a:t>
            </a:r>
          </a:p>
          <a:p>
            <a:r>
              <a:rPr lang="en-US" baseline="0" dirty="0"/>
              <a:t>-Public Service oriented towards maintaining control</a:t>
            </a:r>
          </a:p>
          <a:p>
            <a:r>
              <a:rPr lang="en-US" baseline="0" dirty="0"/>
              <a:t>-</a:t>
            </a:r>
            <a:endParaRPr lang="en-CA" baseline="0" dirty="0"/>
          </a:p>
        </p:txBody>
      </p:sp>
      <p:sp>
        <p:nvSpPr>
          <p:cNvPr id="4" name="Slide Number Placeholder 3"/>
          <p:cNvSpPr>
            <a:spLocks noGrp="1"/>
          </p:cNvSpPr>
          <p:nvPr>
            <p:ph type="sldNum" sz="quarter" idx="5"/>
          </p:nvPr>
        </p:nvSpPr>
        <p:spPr/>
        <p:txBody>
          <a:bodyPr/>
          <a:lstStyle/>
          <a:p>
            <a:fld id="{69978470-8623-4923-B60B-9D19F09084CE}" type="slidenum">
              <a:rPr lang="en-CA" smtClean="0"/>
              <a:t>14</a:t>
            </a:fld>
            <a:endParaRPr lang="en-CA"/>
          </a:p>
        </p:txBody>
      </p:sp>
    </p:spTree>
    <p:extLst>
      <p:ext uri="{BB962C8B-B14F-4D97-AF65-F5344CB8AC3E}">
        <p14:creationId xmlns:p14="http://schemas.microsoft.com/office/powerpoint/2010/main" val="177820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Decolonization</a:t>
            </a:r>
          </a:p>
          <a:p>
            <a:r>
              <a:rPr lang="en-US" dirty="0"/>
              <a:t>-used</a:t>
            </a:r>
            <a:r>
              <a:rPr lang="en-US" baseline="0" dirty="0"/>
              <a:t> more frequently among grassroots Indigenous organizers than the Public Service</a:t>
            </a:r>
          </a:p>
          <a:p>
            <a:r>
              <a:rPr lang="en-US" baseline="0" dirty="0"/>
              <a:t>-lots of definitions that share similar foundations</a:t>
            </a:r>
          </a:p>
          <a:p>
            <a:r>
              <a:rPr lang="en-US" baseline="0" dirty="0"/>
              <a:t>-needs to happen before Reconciliation can begin</a:t>
            </a:r>
          </a:p>
          <a:p>
            <a:r>
              <a:rPr lang="en-US" baseline="0" dirty="0"/>
              <a:t>-Reconciliation without decolonization is symbolic/performative</a:t>
            </a:r>
          </a:p>
          <a:p>
            <a:r>
              <a:rPr lang="en-US" baseline="0" dirty="0"/>
              <a:t>-antiracist and diversity initiatives in a colonial environment legitimize/entrench these colonial structures </a:t>
            </a:r>
          </a:p>
          <a:p>
            <a:endParaRPr lang="en-US" baseline="0" dirty="0"/>
          </a:p>
          <a:p>
            <a:r>
              <a:rPr lang="en-US" baseline="0" dirty="0"/>
              <a:t>Politicization</a:t>
            </a:r>
          </a:p>
          <a:p>
            <a:r>
              <a:rPr lang="en-US" baseline="0" dirty="0"/>
              <a:t>-Politicians drive Reconciliation narrative</a:t>
            </a:r>
          </a:p>
          <a:p>
            <a:r>
              <a:rPr lang="en-US" baseline="0" dirty="0"/>
              <a:t>-Reconciliation needs to extend beyond election cycles and ploys for votes</a:t>
            </a:r>
          </a:p>
          <a:p>
            <a:r>
              <a:rPr lang="en-US" baseline="0" dirty="0"/>
              <a:t>-Needs to be undertaken in partnership with Indigenous Peoples</a:t>
            </a:r>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15</a:t>
            </a:fld>
            <a:endParaRPr lang="en-CA"/>
          </a:p>
        </p:txBody>
      </p:sp>
    </p:spTree>
    <p:extLst>
      <p:ext uri="{BB962C8B-B14F-4D97-AF65-F5344CB8AC3E}">
        <p14:creationId xmlns:p14="http://schemas.microsoft.com/office/powerpoint/2010/main" val="364004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Positions</a:t>
            </a:r>
          </a:p>
          <a:p>
            <a:r>
              <a:rPr lang="en-US" dirty="0"/>
              <a:t>-hierarchical structure means that those higher up the chain have lots of influence</a:t>
            </a:r>
          </a:p>
          <a:p>
            <a:r>
              <a:rPr lang="en-CA" dirty="0"/>
              <a:t>-challenging status quo can impact promotion opportunities</a:t>
            </a:r>
          </a:p>
          <a:p>
            <a:r>
              <a:rPr lang="en-CA" dirty="0"/>
              <a:t>-few Indigenous voices at the Executive table</a:t>
            </a:r>
          </a:p>
          <a:p>
            <a:endParaRPr lang="en-CA" dirty="0"/>
          </a:p>
          <a:p>
            <a:r>
              <a:rPr lang="en-CA" dirty="0"/>
              <a:t>Culture</a:t>
            </a:r>
          </a:p>
          <a:p>
            <a:r>
              <a:rPr lang="en-CA" dirty="0"/>
              <a:t>-Doing things differently is not rewarded</a:t>
            </a:r>
          </a:p>
          <a:p>
            <a:r>
              <a:rPr lang="en-CA" dirty="0"/>
              <a:t>-Executives generally come from privileged backgrounds</a:t>
            </a:r>
          </a:p>
          <a:p>
            <a:r>
              <a:rPr lang="en-CA" dirty="0"/>
              <a:t>-Focused on career progression</a:t>
            </a:r>
          </a:p>
          <a:p>
            <a:r>
              <a:rPr lang="en-CA" dirty="0"/>
              <a:t>-Culture of overworking, overtasking makes it difficult to prioritize Reconciliation </a:t>
            </a:r>
          </a:p>
        </p:txBody>
      </p:sp>
      <p:sp>
        <p:nvSpPr>
          <p:cNvPr id="4" name="Slide Number Placeholder 3"/>
          <p:cNvSpPr>
            <a:spLocks noGrp="1"/>
          </p:cNvSpPr>
          <p:nvPr>
            <p:ph type="sldNum" sz="quarter" idx="5"/>
          </p:nvPr>
        </p:nvSpPr>
        <p:spPr/>
        <p:txBody>
          <a:bodyPr/>
          <a:lstStyle/>
          <a:p>
            <a:fld id="{69978470-8623-4923-B60B-9D19F09084CE}" type="slidenum">
              <a:rPr lang="en-CA" smtClean="0"/>
              <a:t>16</a:t>
            </a:fld>
            <a:endParaRPr lang="en-CA"/>
          </a:p>
        </p:txBody>
      </p:sp>
    </p:spTree>
    <p:extLst>
      <p:ext uri="{BB962C8B-B14F-4D97-AF65-F5344CB8AC3E}">
        <p14:creationId xmlns:p14="http://schemas.microsoft.com/office/powerpoint/2010/main" val="68297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Tone</a:t>
            </a:r>
            <a:r>
              <a:rPr lang="en-US" baseline="0" dirty="0"/>
              <a:t> and culture</a:t>
            </a:r>
          </a:p>
          <a:p>
            <a:r>
              <a:rPr lang="en-US" baseline="0" dirty="0"/>
              <a:t>-Executives set the behavioral standard </a:t>
            </a:r>
          </a:p>
          <a:p>
            <a:r>
              <a:rPr lang="en-US" baseline="0" dirty="0"/>
              <a:t>-Non-executives look to Executives when allocating resources</a:t>
            </a:r>
          </a:p>
          <a:p>
            <a:r>
              <a:rPr lang="en-US" baseline="0" dirty="0"/>
              <a:t>-Clerk of the Privy Council and DMs have the most influence </a:t>
            </a:r>
          </a:p>
          <a:p>
            <a:r>
              <a:rPr lang="en-US" baseline="0" dirty="0"/>
              <a:t>-leadership/direction must flow from these people</a:t>
            </a:r>
          </a:p>
          <a:p>
            <a:endParaRPr lang="en-US" baseline="0" dirty="0"/>
          </a:p>
          <a:p>
            <a:r>
              <a:rPr lang="en-US" baseline="0" dirty="0"/>
              <a:t>Clear direction</a:t>
            </a:r>
          </a:p>
          <a:p>
            <a:r>
              <a:rPr lang="en-US" baseline="0" dirty="0"/>
              <a:t>-coordination is difficult, needs to come from the center</a:t>
            </a:r>
          </a:p>
          <a:p>
            <a:r>
              <a:rPr lang="en-US" baseline="0" dirty="0"/>
              <a:t>-no Call to Action on Reconciliation to date</a:t>
            </a:r>
          </a:p>
          <a:p>
            <a:r>
              <a:rPr lang="en-US" baseline="0" dirty="0"/>
              <a:t>-de-politicize Reconciliation</a:t>
            </a:r>
          </a:p>
          <a:p>
            <a:endParaRPr lang="en-US" baseline="0" dirty="0"/>
          </a:p>
          <a:p>
            <a:r>
              <a:rPr lang="en-US" baseline="0" dirty="0"/>
              <a:t>Culture change</a:t>
            </a:r>
          </a:p>
          <a:p>
            <a:r>
              <a:rPr lang="en-US" baseline="0" dirty="0"/>
              <a:t>-current culture supports the status quo and colonial foundations of the Public Service</a:t>
            </a:r>
          </a:p>
          <a:p>
            <a:r>
              <a:rPr lang="en-US" baseline="0" dirty="0"/>
              <a:t>-culture leads with fear</a:t>
            </a:r>
          </a:p>
          <a:p>
            <a:r>
              <a:rPr lang="en-US" baseline="0" dirty="0"/>
              <a:t>-leadership does not currently support emerging leadership models</a:t>
            </a:r>
          </a:p>
          <a:p>
            <a:r>
              <a:rPr lang="en-US" baseline="0" dirty="0"/>
              <a:t>-traditional forms of leadership currently in use do not support transformational change</a:t>
            </a:r>
          </a:p>
          <a:p>
            <a:endParaRPr lang="en-US" baseline="0" dirty="0"/>
          </a:p>
          <a:p>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17</a:t>
            </a:fld>
            <a:endParaRPr lang="en-CA"/>
          </a:p>
        </p:txBody>
      </p:sp>
    </p:spTree>
    <p:extLst>
      <p:ext uri="{BB962C8B-B14F-4D97-AF65-F5344CB8AC3E}">
        <p14:creationId xmlns:p14="http://schemas.microsoft.com/office/powerpoint/2010/main" val="3988931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of Executives</a:t>
            </a:r>
          </a:p>
          <a:p>
            <a:r>
              <a:rPr lang="en-US" dirty="0"/>
              <a:t>-Executives</a:t>
            </a:r>
            <a:r>
              <a:rPr lang="en-US" baseline="0" dirty="0"/>
              <a:t> need a higher level of cultural competency than current training provides</a:t>
            </a:r>
          </a:p>
          <a:p>
            <a:r>
              <a:rPr lang="en-US" baseline="0" dirty="0"/>
              <a:t>-This learning needs to be experiential</a:t>
            </a:r>
          </a:p>
          <a:p>
            <a:r>
              <a:rPr lang="en-US" baseline="0" dirty="0"/>
              <a:t>-Improves trust between the Public service and Indigenous Peoples</a:t>
            </a:r>
          </a:p>
          <a:p>
            <a:r>
              <a:rPr lang="en-US" baseline="0" dirty="0"/>
              <a:t>-improve understandings of Canada’s legal obligations to Indigenous Peoples</a:t>
            </a:r>
          </a:p>
          <a:p>
            <a:endParaRPr lang="en-US" baseline="0" dirty="0"/>
          </a:p>
          <a:p>
            <a:r>
              <a:rPr lang="en-US" baseline="0" dirty="0"/>
              <a:t>Reconciliation Call to Action</a:t>
            </a:r>
          </a:p>
          <a:p>
            <a:r>
              <a:rPr lang="en-US" baseline="0" dirty="0"/>
              <a:t>-makes Executive accountable to Indigenous Peoples</a:t>
            </a:r>
          </a:p>
          <a:p>
            <a:r>
              <a:rPr lang="en-US" baseline="0" dirty="0"/>
              <a:t>-Department heads required to report on Reconciliation actions and commitments</a:t>
            </a:r>
          </a:p>
          <a:p>
            <a:r>
              <a:rPr lang="en-US" baseline="0" dirty="0"/>
              <a:t>-Create an Ombudsperson and COE on Reconciliation</a:t>
            </a:r>
          </a:p>
          <a:p>
            <a:r>
              <a:rPr lang="en-US" baseline="0" dirty="0"/>
              <a:t>-incorporate accountability measures and key leadership competencies into Executive performance agreements</a:t>
            </a:r>
          </a:p>
          <a:p>
            <a:endParaRPr lang="en-US" baseline="0" dirty="0"/>
          </a:p>
          <a:p>
            <a:r>
              <a:rPr lang="en-US" baseline="0" dirty="0"/>
              <a:t>Culture Shift</a:t>
            </a:r>
          </a:p>
          <a:p>
            <a:r>
              <a:rPr lang="en-US" baseline="0" dirty="0"/>
              <a:t>-move away from traditional fear-based, command and control culture towards a culture of learning, experimentation and flexibility</a:t>
            </a:r>
          </a:p>
          <a:p>
            <a:r>
              <a:rPr lang="en-US" baseline="0" dirty="0"/>
              <a:t>-develop culturally appropriate support services for Indigenous employees with an Elder Advisory Circle in each department and agency</a:t>
            </a:r>
          </a:p>
          <a:p>
            <a:endParaRPr lang="en-US" baseline="0" dirty="0"/>
          </a:p>
          <a:p>
            <a:r>
              <a:rPr lang="en-US" baseline="0" dirty="0"/>
              <a:t>Leadership</a:t>
            </a:r>
          </a:p>
          <a:p>
            <a:r>
              <a:rPr lang="en-US" baseline="0" dirty="0"/>
              <a:t>-combine Western and non-Western leadership theories</a:t>
            </a:r>
          </a:p>
          <a:p>
            <a:r>
              <a:rPr lang="en-US" baseline="0" dirty="0"/>
              <a:t>-lead by example</a:t>
            </a:r>
          </a:p>
          <a:p>
            <a:r>
              <a:rPr lang="en-US" baseline="0" dirty="0"/>
              <a:t>-Embrace Indigenous leadership qualities</a:t>
            </a:r>
          </a:p>
          <a:p>
            <a:r>
              <a:rPr lang="en-US" baseline="0" dirty="0"/>
              <a:t>-improves cultural competency, decolonizes, and better supports Indigenous employees</a:t>
            </a:r>
          </a:p>
        </p:txBody>
      </p:sp>
      <p:sp>
        <p:nvSpPr>
          <p:cNvPr id="4" name="Slide Number Placeholder 3"/>
          <p:cNvSpPr>
            <a:spLocks noGrp="1"/>
          </p:cNvSpPr>
          <p:nvPr>
            <p:ph type="sldNum" sz="quarter" idx="5"/>
          </p:nvPr>
        </p:nvSpPr>
        <p:spPr/>
        <p:txBody>
          <a:bodyPr/>
          <a:lstStyle/>
          <a:p>
            <a:fld id="{69978470-8623-4923-B60B-9D19F09084CE}" type="slidenum">
              <a:rPr lang="en-CA" smtClean="0"/>
              <a:t>18</a:t>
            </a:fld>
            <a:endParaRPr lang="en-CA"/>
          </a:p>
        </p:txBody>
      </p:sp>
    </p:spTree>
    <p:extLst>
      <p:ext uri="{BB962C8B-B14F-4D97-AF65-F5344CB8AC3E}">
        <p14:creationId xmlns:p14="http://schemas.microsoft.com/office/powerpoint/2010/main" val="2112944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TRC Call to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 is inconsistent across the Public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-areas of government that do not interact directly with Indigenous Peoples have no incentives to learn and lower levels of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-Internal and external Indigenous People feel burdened to educate public servants – impacts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Colonial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room for other worldviews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-concentration of control in NCR limits influence of regional/Indigenous perspectives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is not accountable to Indigenous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levels of scrutiny, oversight and control for Indigenous projects and funding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 gravitates towards incremental changes, rather than large-scale transformation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Service culture is risk-averse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space or incentive for innovation – can’t do proper policy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-Perpetuates colonial value systems/ways of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Challenging Work Environment</a:t>
            </a:r>
          </a:p>
          <a:p>
            <a:r>
              <a:rPr lang="en-US" dirty="0"/>
              <a:t>-impacts recruitment/retention and relationship with Indigenous Peoples</a:t>
            </a:r>
          </a:p>
          <a:p>
            <a:r>
              <a:rPr lang="en-US" dirty="0"/>
              <a:t>-education burden</a:t>
            </a:r>
          </a:p>
          <a:p>
            <a:r>
              <a:rPr lang="en-US" dirty="0"/>
              <a:t>-exposure to ignorance and racism </a:t>
            </a:r>
          </a:p>
          <a:p>
            <a:r>
              <a:rPr lang="en-US" dirty="0"/>
              <a:t>-Conflicting roles of Indigenous public servants</a:t>
            </a:r>
          </a:p>
          <a:p>
            <a:pPr lvl="1"/>
            <a:r>
              <a:rPr lang="en-US" dirty="0"/>
              <a:t>Public servants expected to be loyal to a colonial system</a:t>
            </a:r>
          </a:p>
          <a:p>
            <a:pPr lvl="1"/>
            <a:r>
              <a:rPr lang="en-US" dirty="0"/>
              <a:t>Indigenous experts</a:t>
            </a:r>
          </a:p>
          <a:p>
            <a:pPr lvl="1"/>
            <a:r>
              <a:rPr lang="en-US" dirty="0"/>
              <a:t>Community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-Expectations of sharing personal/cultural knowledge and experiences - May also be interesting to note how expecting Indigenous public servants to be Indigenous subject-matter experts is doubly cruel because may of use don’t have access to those teachings or experiences, in large part because of things carried out by the public service – when we don’t know, it’s embarrassing/may not feel “Indigenous enough”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19</a:t>
            </a:fld>
            <a:endParaRPr lang="en-CA"/>
          </a:p>
        </p:txBody>
      </p:sp>
    </p:spTree>
    <p:extLst>
      <p:ext uri="{BB962C8B-B14F-4D97-AF65-F5344CB8AC3E}">
        <p14:creationId xmlns:p14="http://schemas.microsoft.com/office/powerpoint/2010/main" val="321735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a:t>
            </a:r>
            <a:r>
              <a:rPr lang="en-US" baseline="0" dirty="0"/>
              <a:t> problems</a:t>
            </a:r>
          </a:p>
          <a:p>
            <a:r>
              <a:rPr lang="en-US" baseline="0" dirty="0"/>
              <a:t>-system is antiquated</a:t>
            </a:r>
            <a:r>
              <a:rPr lang="en-CA" baseline="0" dirty="0"/>
              <a:t>, geared towards incremental change</a:t>
            </a:r>
          </a:p>
          <a:p>
            <a:r>
              <a:rPr lang="en-CA" baseline="0" dirty="0"/>
              <a:t>-</a:t>
            </a:r>
            <a:r>
              <a:rPr lang="en-CA" baseline="0" dirty="0" err="1"/>
              <a:t>Glassco</a:t>
            </a:r>
            <a:r>
              <a:rPr lang="en-CA" baseline="0" dirty="0"/>
              <a:t> Commission recommendations have not been implemented</a:t>
            </a:r>
          </a:p>
          <a:p>
            <a:r>
              <a:rPr lang="en-CA" baseline="0" dirty="0"/>
              <a:t>-need to adapt to meet current needs</a:t>
            </a:r>
          </a:p>
          <a:p>
            <a:r>
              <a:rPr lang="en-CA" baseline="0" dirty="0"/>
              <a:t>-can look to private sector organizational structures for guidance</a:t>
            </a:r>
          </a:p>
          <a:p>
            <a:endParaRPr lang="en-CA" baseline="0" dirty="0"/>
          </a:p>
          <a:p>
            <a:r>
              <a:rPr lang="en-CA" baseline="0" dirty="0"/>
              <a:t>Two-eyed seeing</a:t>
            </a:r>
          </a:p>
          <a:p>
            <a:r>
              <a:rPr lang="en-CA" baseline="0" dirty="0"/>
              <a:t>-normalizing non-Western knowledges is part of decolonizing</a:t>
            </a:r>
          </a:p>
          <a:p>
            <a:r>
              <a:rPr lang="en-CA" baseline="0" dirty="0"/>
              <a:t>-two-eyed seeing: co-existence of Western and Indigenous knowledges</a:t>
            </a:r>
          </a:p>
          <a:p>
            <a:r>
              <a:rPr lang="en-CA" baseline="0" dirty="0"/>
              <a:t>-shifting culture requires a shift in individual thinking</a:t>
            </a:r>
          </a:p>
          <a:p>
            <a:endParaRPr lang="en-CA" baseline="0" dirty="0"/>
          </a:p>
          <a:p>
            <a:endParaRPr lang="en-CA" baseline="0" dirty="0"/>
          </a:p>
          <a:p>
            <a:r>
              <a:rPr lang="en-CA" baseline="0" dirty="0"/>
              <a:t>Decolonization</a:t>
            </a:r>
          </a:p>
          <a:p>
            <a:r>
              <a:rPr lang="en-CA" baseline="0" dirty="0"/>
              <a:t>-Decolonize thinking, especially among Executives</a:t>
            </a:r>
          </a:p>
          <a:p>
            <a:r>
              <a:rPr lang="en-CA" baseline="0" dirty="0"/>
              <a:t>-system change is long overdue</a:t>
            </a:r>
          </a:p>
          <a:p>
            <a:endParaRPr lang="en-US" baseline="0" dirty="0"/>
          </a:p>
        </p:txBody>
      </p:sp>
      <p:sp>
        <p:nvSpPr>
          <p:cNvPr id="4" name="Slide Number Placeholder 3"/>
          <p:cNvSpPr>
            <a:spLocks noGrp="1"/>
          </p:cNvSpPr>
          <p:nvPr>
            <p:ph type="sldNum" sz="quarter" idx="5"/>
          </p:nvPr>
        </p:nvSpPr>
        <p:spPr/>
        <p:txBody>
          <a:bodyPr/>
          <a:lstStyle/>
          <a:p>
            <a:fld id="{69978470-8623-4923-B60B-9D19F09084CE}" type="slidenum">
              <a:rPr lang="en-CA" smtClean="0"/>
              <a:t>20</a:t>
            </a:fld>
            <a:endParaRPr lang="en-CA"/>
          </a:p>
        </p:txBody>
      </p:sp>
    </p:spTree>
    <p:extLst>
      <p:ext uri="{BB962C8B-B14F-4D97-AF65-F5344CB8AC3E}">
        <p14:creationId xmlns:p14="http://schemas.microsoft.com/office/powerpoint/2010/main" val="173220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reform</a:t>
            </a:r>
          </a:p>
          <a:p>
            <a:r>
              <a:rPr lang="en-US" dirty="0"/>
              <a:t>-Focus change on Central</a:t>
            </a:r>
            <a:r>
              <a:rPr lang="en-US" baseline="0" dirty="0"/>
              <a:t> Agencies/Departments of Finance and Justice, which have been most resistant to change and those which are key to change throughout the Public Service</a:t>
            </a:r>
            <a:endParaRPr lang="en-CA" baseline="0" dirty="0"/>
          </a:p>
          <a:p>
            <a:endParaRPr lang="en-CA" baseline="0" dirty="0"/>
          </a:p>
          <a:p>
            <a:r>
              <a:rPr lang="en-CA" baseline="0" dirty="0"/>
              <a:t>Decolonization</a:t>
            </a:r>
          </a:p>
          <a:p>
            <a:r>
              <a:rPr lang="en-CA" baseline="0" dirty="0"/>
              <a:t>-decolonization lens to implementing UNDRIP, TRC</a:t>
            </a:r>
          </a:p>
          <a:p>
            <a:r>
              <a:rPr lang="en-CA" baseline="0" dirty="0"/>
              <a:t>-center Indigenous voices as partners</a:t>
            </a:r>
          </a:p>
          <a:p>
            <a:endParaRPr lang="en-CA" baseline="0" dirty="0"/>
          </a:p>
          <a:p>
            <a:r>
              <a:rPr lang="en-CA" baseline="0" dirty="0"/>
              <a:t>Build trust</a:t>
            </a:r>
          </a:p>
          <a:p>
            <a:r>
              <a:rPr lang="en-CA" baseline="0" dirty="0"/>
              <a:t>-rebuilding relationship key to Reconciliation</a:t>
            </a:r>
          </a:p>
          <a:p>
            <a:r>
              <a:rPr lang="en-CA" baseline="0" dirty="0"/>
              <a:t>-normalize co-development</a:t>
            </a:r>
          </a:p>
          <a:p>
            <a:r>
              <a:rPr lang="en-CA" baseline="0" dirty="0"/>
              <a:t>-decolonizing will help with this</a:t>
            </a:r>
          </a:p>
          <a:p>
            <a:r>
              <a:rPr lang="en-CA" baseline="0" dirty="0"/>
              <a:t>-Focus more on relationship than outcomes</a:t>
            </a:r>
          </a:p>
          <a:p>
            <a:endParaRPr lang="en-CA" baseline="0" dirty="0"/>
          </a:p>
          <a:p>
            <a:r>
              <a:rPr lang="en-CA" baseline="0" dirty="0"/>
              <a:t>Separate political arm</a:t>
            </a:r>
          </a:p>
          <a:p>
            <a:r>
              <a:rPr lang="en-CA" baseline="0" dirty="0"/>
              <a:t>-Reconciliation should be non-partisan</a:t>
            </a:r>
          </a:p>
          <a:p>
            <a:r>
              <a:rPr lang="en-CA" baseline="0" dirty="0"/>
              <a:t>-political support is needed, but it should not be the driver</a:t>
            </a:r>
          </a:p>
          <a:p>
            <a:r>
              <a:rPr lang="en-CA" baseline="0" dirty="0"/>
              <a:t>-</a:t>
            </a:r>
          </a:p>
          <a:p>
            <a:r>
              <a:rPr lang="en-CA" baseline="0" dirty="0"/>
              <a:t>-</a:t>
            </a:r>
            <a:endParaRPr lang="en-US" baseline="0" dirty="0"/>
          </a:p>
        </p:txBody>
      </p:sp>
      <p:sp>
        <p:nvSpPr>
          <p:cNvPr id="4" name="Slide Number Placeholder 3"/>
          <p:cNvSpPr>
            <a:spLocks noGrp="1"/>
          </p:cNvSpPr>
          <p:nvPr>
            <p:ph type="sldNum" sz="quarter" idx="5"/>
          </p:nvPr>
        </p:nvSpPr>
        <p:spPr/>
        <p:txBody>
          <a:bodyPr/>
          <a:lstStyle/>
          <a:p>
            <a:fld id="{69978470-8623-4923-B60B-9D19F09084CE}" type="slidenum">
              <a:rPr lang="en-CA" smtClean="0"/>
              <a:t>21</a:t>
            </a:fld>
            <a:endParaRPr lang="en-CA"/>
          </a:p>
        </p:txBody>
      </p:sp>
    </p:spTree>
    <p:extLst>
      <p:ext uri="{BB962C8B-B14F-4D97-AF65-F5344CB8AC3E}">
        <p14:creationId xmlns:p14="http://schemas.microsoft.com/office/powerpoint/2010/main" val="164935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Jalopy analogy as segue to next slide</a:t>
            </a:r>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2</a:t>
            </a:fld>
            <a:endParaRPr lang="en-CA"/>
          </a:p>
        </p:txBody>
      </p:sp>
    </p:spTree>
    <p:extLst>
      <p:ext uri="{BB962C8B-B14F-4D97-AF65-F5344CB8AC3E}">
        <p14:creationId xmlns:p14="http://schemas.microsoft.com/office/powerpoint/2010/main" val="264342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also talk about Indigenizing here if you wanted</a:t>
            </a:r>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5</a:t>
            </a:fld>
            <a:endParaRPr lang="en-CA"/>
          </a:p>
        </p:txBody>
      </p:sp>
    </p:spTree>
    <p:extLst>
      <p:ext uri="{BB962C8B-B14F-4D97-AF65-F5344CB8AC3E}">
        <p14:creationId xmlns:p14="http://schemas.microsoft.com/office/powerpoint/2010/main" val="218287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6</a:t>
            </a:fld>
            <a:endParaRPr lang="en-CA"/>
          </a:p>
        </p:txBody>
      </p:sp>
    </p:spTree>
    <p:extLst>
      <p:ext uri="{BB962C8B-B14F-4D97-AF65-F5344CB8AC3E}">
        <p14:creationId xmlns:p14="http://schemas.microsoft.com/office/powerpoint/2010/main" val="2015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7</a:t>
            </a:fld>
            <a:endParaRPr lang="en-CA"/>
          </a:p>
        </p:txBody>
      </p:sp>
    </p:spTree>
    <p:extLst>
      <p:ext uri="{BB962C8B-B14F-4D97-AF65-F5344CB8AC3E}">
        <p14:creationId xmlns:p14="http://schemas.microsoft.com/office/powerpoint/2010/main" val="155807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Westminster model is deeply hierarchical (yada yada)…</a:t>
            </a:r>
          </a:p>
          <a:p>
            <a:r>
              <a:rPr lang="en-US" dirty="0"/>
              <a:t>These characteristics make the Public Service ill-suited/unable to genuinely engage in Reconciliation without fundamental changes to the operational norms of the system (yada yada)…</a:t>
            </a:r>
          </a:p>
          <a:p>
            <a:r>
              <a:rPr lang="en-US" dirty="0"/>
              <a:t>Not only does the current system preclude the type of innovative approach needed to address the public service’s role in furthering the colonial project, but these values are themselves colonial artefacts that are incommensurable with Indigenous worldviews, knowledges, and value systems.</a:t>
            </a:r>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8</a:t>
            </a:fld>
            <a:endParaRPr lang="en-CA"/>
          </a:p>
        </p:txBody>
      </p:sp>
    </p:spTree>
    <p:extLst>
      <p:ext uri="{BB962C8B-B14F-4D97-AF65-F5344CB8AC3E}">
        <p14:creationId xmlns:p14="http://schemas.microsoft.com/office/powerpoint/2010/main" val="399483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use the research process for this thesis as an example (e.g. how your approach reflected Indigenous research methodologies; reiterate meaning of </a:t>
            </a:r>
            <a:r>
              <a:rPr lang="en-US" i="1" dirty="0" err="1"/>
              <a:t>Niwakomakanak</a:t>
            </a:r>
            <a:r>
              <a:rPr lang="en-US" i="1" dirty="0"/>
              <a:t>/</a:t>
            </a:r>
            <a:r>
              <a:rPr lang="en-US" i="1" dirty="0" err="1"/>
              <a:t>wakatowin</a:t>
            </a:r>
            <a:r>
              <a:rPr lang="en-US" i="1" dirty="0"/>
              <a:t> </a:t>
            </a:r>
            <a:r>
              <a:rPr lang="en-US" i="0" dirty="0"/>
              <a:t>etc.)</a:t>
            </a:r>
            <a:endParaRPr lang="en-US" dirty="0"/>
          </a:p>
          <a:p>
            <a:endParaRPr lang="en-US" dirty="0"/>
          </a:p>
          <a:p>
            <a:r>
              <a:rPr lang="en-US" dirty="0"/>
              <a:t>Would love an explanation of why it was important to use Cree in the paper and more information on why/how Cree names were chosen for </a:t>
            </a:r>
            <a:r>
              <a:rPr lang="en-US" i="1" dirty="0" err="1"/>
              <a:t>Niwakomakanak</a:t>
            </a:r>
            <a:r>
              <a:rPr lang="en-US" i="1" dirty="0"/>
              <a:t> </a:t>
            </a:r>
            <a:r>
              <a:rPr lang="en-US" i="0" dirty="0"/>
              <a:t>who participated. </a:t>
            </a:r>
          </a:p>
        </p:txBody>
      </p:sp>
      <p:sp>
        <p:nvSpPr>
          <p:cNvPr id="4" name="Slide Number Placeholder 3"/>
          <p:cNvSpPr>
            <a:spLocks noGrp="1"/>
          </p:cNvSpPr>
          <p:nvPr>
            <p:ph type="sldNum" sz="quarter" idx="5"/>
          </p:nvPr>
        </p:nvSpPr>
        <p:spPr/>
        <p:txBody>
          <a:bodyPr/>
          <a:lstStyle/>
          <a:p>
            <a:fld id="{69978470-8623-4923-B60B-9D19F09084CE}" type="slidenum">
              <a:rPr lang="en-CA" smtClean="0"/>
              <a:t>9</a:t>
            </a:fld>
            <a:endParaRPr lang="en-CA"/>
          </a:p>
        </p:txBody>
      </p:sp>
    </p:spTree>
    <p:extLst>
      <p:ext uri="{BB962C8B-B14F-4D97-AF65-F5344CB8AC3E}">
        <p14:creationId xmlns:p14="http://schemas.microsoft.com/office/powerpoint/2010/main" val="180213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10</a:t>
            </a:fld>
            <a:endParaRPr lang="en-CA"/>
          </a:p>
        </p:txBody>
      </p:sp>
    </p:spTree>
    <p:extLst>
      <p:ext uri="{BB962C8B-B14F-4D97-AF65-F5344CB8AC3E}">
        <p14:creationId xmlns:p14="http://schemas.microsoft.com/office/powerpoint/2010/main" val="207942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Segoe UI" panose="020B0502040204020203" pitchFamily="34" charset="0"/>
              </a:rPr>
              <a:t>Segue to </a:t>
            </a:r>
            <a:r>
              <a:rPr lang="en-CA" sz="1800">
                <a:effectLst/>
                <a:latin typeface="Segoe UI" panose="020B0502040204020203" pitchFamily="34" charset="0"/>
              </a:rPr>
              <a:t>next slide: Most </a:t>
            </a:r>
            <a:r>
              <a:rPr lang="en-CA" sz="1800" dirty="0">
                <a:effectLst/>
                <a:latin typeface="Segoe UI" panose="020B0502040204020203" pitchFamily="34" charset="0"/>
              </a:rPr>
              <a:t>of the new leadership theories are heavily based on societal values based on Western worldview. so those values may change in a different cultural context (e.g. Indigenous) </a:t>
            </a:r>
            <a:endParaRPr lang="en-CA" sz="1800" dirty="0">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69978470-8623-4923-B60B-9D19F09084CE}" type="slidenum">
              <a:rPr lang="en-CA" smtClean="0"/>
              <a:t>11</a:t>
            </a:fld>
            <a:endParaRPr lang="en-CA"/>
          </a:p>
        </p:txBody>
      </p:sp>
    </p:spTree>
    <p:extLst>
      <p:ext uri="{BB962C8B-B14F-4D97-AF65-F5344CB8AC3E}">
        <p14:creationId xmlns:p14="http://schemas.microsoft.com/office/powerpoint/2010/main" val="259216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B62A-BB22-43DF-8B03-662423E3C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F7BFE8D-2D7E-4DD3-A1AE-F476F671C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1CBC41B-DAF0-404A-904E-562D5F74A9A7}"/>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AF4AD27B-3806-426D-8316-4B89D700DD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237068-7871-4D28-BD66-E2D7ED75E972}"/>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162861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F5D8-B982-47C2-99E1-44316D413DC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64BA7A-EFE7-4EC4-BAC5-AA271F8A6D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A4E854-5845-4AB9-8196-E11C3AA81243}"/>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DE9FFF5B-6068-4570-88E1-AAEB5C4680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F8A6F6-75C0-4768-8E2C-505E624CE868}"/>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211633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70043-E9B3-4AFB-9459-604CBE0727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1A92C5-F40A-4CCC-9365-EB4D4628E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E8C27D-6535-4E35-87F1-0052B066A63F}"/>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1BFC6BCB-A82E-46D5-A1B7-7EC1B41077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1BD935-7B00-40E9-BEDE-9B9A7C96B71B}"/>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292310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4732-7E62-4268-98F4-1B4E7BC09D5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A5FFA37-73C7-4276-A5E2-BEA55F02D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08E563-036E-46E7-8088-FCF013CBD7B3}"/>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B5A8E701-BFFF-43A9-95A3-1A00D26CE68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3F9BDA-8E06-45B9-A33C-2E710D1FD044}"/>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403016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B92D-B6C0-411F-A783-0200C7DCF1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9727F40-C6AE-415E-8CDC-DF2055DC8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E20D9-E91A-4ACD-A8ED-ADA3E53607AB}"/>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1CDC3201-9850-41F7-ACDE-EA3937D0DC6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099175-EA9F-487C-B0DC-D4B0CB681D28}"/>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71188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2CB9-A95F-4D51-9E20-3372131EA65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3E77363-0CE7-4569-94C5-49E01209B7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04F1AE4-9CEE-4863-8C3C-4D7CDD0C45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78959C5-9E44-45E1-BB11-0EC89DA257FE}"/>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6" name="Footer Placeholder 5">
            <a:extLst>
              <a:ext uri="{FF2B5EF4-FFF2-40B4-BE49-F238E27FC236}">
                <a16:creationId xmlns:a16="http://schemas.microsoft.com/office/drawing/2014/main" id="{4B62DE14-4C19-40DB-BE21-8D2F80B7AB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33E6AA3-7BD0-4347-83F2-579BE3A885A1}"/>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319693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5F39-4228-4D79-82CA-30DBE86CCDA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503520-A87E-4B33-927D-0A1080DE1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9D066-0305-4BF9-9AED-0F97A8ACE3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36A29EA-7C99-4552-BB39-9CA5F2A3D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05FBB-FBCF-43C8-9E68-E9147A18E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531E10B-B271-402C-B500-42F7A647C768}"/>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8" name="Footer Placeholder 7">
            <a:extLst>
              <a:ext uri="{FF2B5EF4-FFF2-40B4-BE49-F238E27FC236}">
                <a16:creationId xmlns:a16="http://schemas.microsoft.com/office/drawing/2014/main" id="{9A1CB529-EA15-4AB3-B404-EE6DC9D55EA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A586D33-C848-40C5-8839-8022DD8BFA45}"/>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124910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B9A4-EA41-40BE-BBA8-5BE07F5DA62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34191FD-D835-46B9-988F-972F13BC7682}"/>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4" name="Footer Placeholder 3">
            <a:extLst>
              <a:ext uri="{FF2B5EF4-FFF2-40B4-BE49-F238E27FC236}">
                <a16:creationId xmlns:a16="http://schemas.microsoft.com/office/drawing/2014/main" id="{CF1AC4A7-B8CA-49FB-B5B3-7670CE432BA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0EC7455-A3AA-4169-891F-D68FB0E47EE2}"/>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292619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90B98-C771-43CA-A114-EBB4B696E3A5}"/>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3" name="Footer Placeholder 2">
            <a:extLst>
              <a:ext uri="{FF2B5EF4-FFF2-40B4-BE49-F238E27FC236}">
                <a16:creationId xmlns:a16="http://schemas.microsoft.com/office/drawing/2014/main" id="{DC08D4D2-886B-4DE9-A9AD-0034EA5987B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B2068FE-ED02-48D2-A2AB-6826C285479A}"/>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193974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7088-97DF-4013-947F-0EEB7BBED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85F5B2F-56E1-4758-A9EC-A6941CE129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FD0F9D-28D7-4B85-AB7E-8435FA0D5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48365-52D1-4D51-B2A3-693FFCC5C62A}"/>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6" name="Footer Placeholder 5">
            <a:extLst>
              <a:ext uri="{FF2B5EF4-FFF2-40B4-BE49-F238E27FC236}">
                <a16:creationId xmlns:a16="http://schemas.microsoft.com/office/drawing/2014/main" id="{3A08283B-B594-456C-A0EC-AE76F53004B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32943F9-5168-49CB-BCEB-737D728C445B}"/>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278809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8ABE-7F21-4B91-8CC7-ACB9D1AB0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DEC1BB9-5440-4C5A-9B7B-F964AF702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1E92919-DCAE-44A9-9196-1C87B128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A48D36-960F-459B-8CD5-E101C46E6D37}"/>
              </a:ext>
            </a:extLst>
          </p:cNvPr>
          <p:cNvSpPr>
            <a:spLocks noGrp="1"/>
          </p:cNvSpPr>
          <p:nvPr>
            <p:ph type="dt" sz="half" idx="10"/>
          </p:nvPr>
        </p:nvSpPr>
        <p:spPr/>
        <p:txBody>
          <a:bodyPr/>
          <a:lstStyle/>
          <a:p>
            <a:fld id="{A1CA49D8-6FD5-402E-8E21-0DEF6F2E3770}" type="datetimeFigureOut">
              <a:rPr lang="en-CA" smtClean="0"/>
              <a:t>2022-07-27</a:t>
            </a:fld>
            <a:endParaRPr lang="en-CA"/>
          </a:p>
        </p:txBody>
      </p:sp>
      <p:sp>
        <p:nvSpPr>
          <p:cNvPr id="6" name="Footer Placeholder 5">
            <a:extLst>
              <a:ext uri="{FF2B5EF4-FFF2-40B4-BE49-F238E27FC236}">
                <a16:creationId xmlns:a16="http://schemas.microsoft.com/office/drawing/2014/main" id="{129BA04C-4DD9-4182-8381-3BE9E786244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CDAC19-E7F1-4CDC-BE8C-8F8221CD7B20}"/>
              </a:ext>
            </a:extLst>
          </p:cNvPr>
          <p:cNvSpPr>
            <a:spLocks noGrp="1"/>
          </p:cNvSpPr>
          <p:nvPr>
            <p:ph type="sldNum" sz="quarter" idx="12"/>
          </p:nvPr>
        </p:nvSpPr>
        <p:spPr/>
        <p:txBody>
          <a:bodyPr/>
          <a:lstStyle/>
          <a:p>
            <a:fld id="{3F0F1C7F-BE90-4D99-B5D2-17B1183F4EED}" type="slidenum">
              <a:rPr lang="en-CA" smtClean="0"/>
              <a:t>‹#›</a:t>
            </a:fld>
            <a:endParaRPr lang="en-CA"/>
          </a:p>
        </p:txBody>
      </p:sp>
    </p:spTree>
    <p:extLst>
      <p:ext uri="{BB962C8B-B14F-4D97-AF65-F5344CB8AC3E}">
        <p14:creationId xmlns:p14="http://schemas.microsoft.com/office/powerpoint/2010/main" val="149496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28B6C-A832-41D7-9129-424F4C712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74975DD-30C7-48A1-BFEC-FD577181A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379922-78AF-41D1-80EE-D7A6DA540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A49D8-6FD5-402E-8E21-0DEF6F2E3770}" type="datetimeFigureOut">
              <a:rPr lang="en-CA" smtClean="0"/>
              <a:t>2022-07-27</a:t>
            </a:fld>
            <a:endParaRPr lang="en-CA"/>
          </a:p>
        </p:txBody>
      </p:sp>
      <p:sp>
        <p:nvSpPr>
          <p:cNvPr id="5" name="Footer Placeholder 4">
            <a:extLst>
              <a:ext uri="{FF2B5EF4-FFF2-40B4-BE49-F238E27FC236}">
                <a16:creationId xmlns:a16="http://schemas.microsoft.com/office/drawing/2014/main" id="{81C994E8-35CA-4EE9-B28E-E3642DF4E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8A4357C-CE05-4962-A183-1BC4CA59D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F1C7F-BE90-4D99-B5D2-17B1183F4EED}" type="slidenum">
              <a:rPr lang="en-CA" smtClean="0"/>
              <a:t>‹#›</a:t>
            </a:fld>
            <a:endParaRPr lang="en-CA"/>
          </a:p>
        </p:txBody>
      </p:sp>
      <p:sp>
        <p:nvSpPr>
          <p:cNvPr id="8" name="TextBox 7">
            <a:extLst>
              <a:ext uri="{FF2B5EF4-FFF2-40B4-BE49-F238E27FC236}">
                <a16:creationId xmlns:a16="http://schemas.microsoft.com/office/drawing/2014/main" id="{B8F1AF45-2D82-4745-B3FC-D830415B0CDC}"/>
              </a:ext>
            </a:extLst>
          </p:cNvPr>
          <p:cNvSpPr txBox="1"/>
          <p:nvPr userDrawn="1">
            <p:extLst>
              <p:ext uri="{1162E1C5-73C7-4A58-AE30-91384D911F3F}">
                <p184:classification xmlns:p184="http://schemas.microsoft.com/office/powerpoint/2018/4/main" val="hdr"/>
              </p:ext>
            </p:extLst>
          </p:nvPr>
        </p:nvSpPr>
        <p:spPr>
          <a:xfrm>
            <a:off x="10245725" y="0"/>
            <a:ext cx="1793875" cy="167640"/>
          </a:xfrm>
          <a:prstGeom prst="rect">
            <a:avLst/>
          </a:prstGeom>
        </p:spPr>
        <p:txBody>
          <a:bodyPr horzOverflow="overflow" lIns="0" tIns="0" rIns="0" bIns="0">
            <a:spAutoFit/>
          </a:bodyPr>
          <a:lstStyle/>
          <a:p>
            <a:pPr algn="r"/>
            <a:r>
              <a:rPr lang="en-CA" sz="1100">
                <a:solidFill>
                  <a:srgbClr val="000000"/>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93829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peupleloup/292502602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duceleb.com/donors-pledge-us2-3-billion-financing-education-gpe-confere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digitaldoorway.blogspot.com/2016/04/nurse-change-agents-can-mix-it-up.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en/view-image.php?image=255798&amp;picture=pile-of-tobacco"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defria.se/identitetspolitik-indelningspoliti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tackoverflow.com/questions/8866061/css-background-image-using-an-imag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economicsfromthetopdown.com/2020/02/03/some-sunshine-on-the-ontario-job-hierarch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entrepreneurship-start-ups/innovation-and-entrepreneurship-1658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orestryimages.org/browse/detail.cfm?imgnum=219006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nateone/40638078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93493851@N03/850210595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stuhillphotography/652308188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Temascal.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ublicdomainpictures.net/view-image.php?image=9488&amp;picture=sa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awpixel.com/image/593120/human-nervous-syste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diversey/17403714212"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voices-from-the-margins.blog/2015/07/12/the-scent-of-sweetgrass-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A1F1-3E5C-4E5F-8241-7DE119D16025}"/>
              </a:ext>
            </a:extLst>
          </p:cNvPr>
          <p:cNvSpPr>
            <a:spLocks noGrp="1"/>
          </p:cNvSpPr>
          <p:nvPr>
            <p:ph type="ctrTitle"/>
          </p:nvPr>
        </p:nvSpPr>
        <p:spPr>
          <a:xfrm>
            <a:off x="7464614" y="1783959"/>
            <a:ext cx="4087306" cy="2889114"/>
          </a:xfrm>
        </p:spPr>
        <p:txBody>
          <a:bodyPr anchor="b">
            <a:normAutofit/>
          </a:bodyPr>
          <a:lstStyle/>
          <a:p>
            <a:pPr algn="l"/>
            <a:r>
              <a:rPr lang="en-US" sz="4200" dirty="0"/>
              <a:t>Deconstructing Colonial Practices in the Federal Public Service</a:t>
            </a:r>
            <a:endParaRPr lang="en-CA" sz="4200" dirty="0"/>
          </a:p>
        </p:txBody>
      </p:sp>
      <p:sp>
        <p:nvSpPr>
          <p:cNvPr id="3" name="Subtitle 2">
            <a:extLst>
              <a:ext uri="{FF2B5EF4-FFF2-40B4-BE49-F238E27FC236}">
                <a16:creationId xmlns:a16="http://schemas.microsoft.com/office/drawing/2014/main" id="{C475E953-439A-45AC-948C-70901BCB8B3C}"/>
              </a:ext>
            </a:extLst>
          </p:cNvPr>
          <p:cNvSpPr>
            <a:spLocks noGrp="1"/>
          </p:cNvSpPr>
          <p:nvPr>
            <p:ph type="subTitle" idx="1"/>
          </p:nvPr>
        </p:nvSpPr>
        <p:spPr>
          <a:xfrm>
            <a:off x="7464612" y="4750893"/>
            <a:ext cx="4087305" cy="1147863"/>
          </a:xfrm>
        </p:spPr>
        <p:txBody>
          <a:bodyPr anchor="t">
            <a:normAutofit/>
          </a:bodyPr>
          <a:lstStyle/>
          <a:p>
            <a:pPr algn="l"/>
            <a:r>
              <a:rPr lang="en-US" sz="2000"/>
              <a:t>Jolene Head</a:t>
            </a:r>
            <a:endParaRPr lang="en-CA" sz="2000"/>
          </a:p>
        </p:txBody>
      </p:sp>
      <p:sp>
        <p:nvSpPr>
          <p:cNvPr id="33" name="Freeform: Shape 3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sky, outdoor, tepee&#10;&#10;Description automatically generated">
            <a:extLst>
              <a:ext uri="{FF2B5EF4-FFF2-40B4-BE49-F238E27FC236}">
                <a16:creationId xmlns:a16="http://schemas.microsoft.com/office/drawing/2014/main" id="{D2AB5B88-B845-4044-A846-1B92ADB5B88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3390" b="-2"/>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id="{591C2E5D-A86C-4B89-AEF6-3DDC1A3F9B0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peupleloup/2925026028/">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42068850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hands shaking&#10;&#10;Description automatically generated with medium confidence">
            <a:extLst>
              <a:ext uri="{FF2B5EF4-FFF2-40B4-BE49-F238E27FC236}">
                <a16:creationId xmlns:a16="http://schemas.microsoft.com/office/drawing/2014/main" id="{9D756154-EF1A-4B22-8507-5BCE52980F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529" b="471"/>
          <a:stretch/>
        </p:blipFill>
        <p:spPr>
          <a:xfrm>
            <a:off x="20" y="10"/>
            <a:ext cx="12191980" cy="6857990"/>
          </a:xfrm>
          <a:prstGeom prst="rect">
            <a:avLst/>
          </a:prstGeom>
        </p:spPr>
      </p:pic>
      <p:sp>
        <p:nvSpPr>
          <p:cNvPr id="2" name="Title 1">
            <a:extLst>
              <a:ext uri="{FF2B5EF4-FFF2-40B4-BE49-F238E27FC236}">
                <a16:creationId xmlns:a16="http://schemas.microsoft.com/office/drawing/2014/main" id="{27722CA5-1B5B-4E90-A95A-0C1667DB6C7C}"/>
              </a:ext>
            </a:extLst>
          </p:cNvPr>
          <p:cNvSpPr>
            <a:spLocks noGrp="1"/>
          </p:cNvSpPr>
          <p:nvPr>
            <p:ph type="title"/>
          </p:nvPr>
        </p:nvSpPr>
        <p:spPr>
          <a:xfrm>
            <a:off x="838200" y="365125"/>
            <a:ext cx="10515600" cy="1325563"/>
          </a:xfrm>
        </p:spPr>
        <p:txBody>
          <a:bodyPr>
            <a:normAutofit/>
          </a:bodyPr>
          <a:lstStyle/>
          <a:p>
            <a:r>
              <a:rPr lang="en-US">
                <a:solidFill>
                  <a:srgbClr val="FFFFFF"/>
                </a:solidFill>
              </a:rPr>
              <a:t>Reconciliation within the Federal Public Service</a:t>
            </a:r>
            <a:endParaRPr lang="en-CA">
              <a:solidFill>
                <a:srgbClr val="FFFFFF"/>
              </a:solidFill>
            </a:endParaRPr>
          </a:p>
        </p:txBody>
      </p:sp>
      <p:sp>
        <p:nvSpPr>
          <p:cNvPr id="3" name="Content Placeholder 2">
            <a:extLst>
              <a:ext uri="{FF2B5EF4-FFF2-40B4-BE49-F238E27FC236}">
                <a16:creationId xmlns:a16="http://schemas.microsoft.com/office/drawing/2014/main" id="{17A9828D-3A08-4184-AA7D-25C5227A0EB8}"/>
              </a:ext>
            </a:extLst>
          </p:cNvPr>
          <p:cNvSpPr>
            <a:spLocks noGrp="1"/>
          </p:cNvSpPr>
          <p:nvPr>
            <p:ph idx="1"/>
          </p:nvPr>
        </p:nvSpPr>
        <p:spPr>
          <a:xfrm>
            <a:off x="838200" y="1825625"/>
            <a:ext cx="10515600" cy="4351338"/>
          </a:xfrm>
        </p:spPr>
        <p:txBody>
          <a:bodyPr>
            <a:normAutofit/>
          </a:bodyPr>
          <a:lstStyle/>
          <a:p>
            <a:r>
              <a:rPr lang="en-US">
                <a:solidFill>
                  <a:srgbClr val="FFFFFF"/>
                </a:solidFill>
              </a:rPr>
              <a:t>The Federal Public Service continues to be deeply entrenched in a colonial mindset</a:t>
            </a:r>
          </a:p>
          <a:p>
            <a:r>
              <a:rPr lang="en-US">
                <a:solidFill>
                  <a:srgbClr val="FFFFFF"/>
                </a:solidFill>
              </a:rPr>
              <a:t>Reconciliation depends on a foundation of trust and mutual respect</a:t>
            </a:r>
          </a:p>
          <a:p>
            <a:r>
              <a:rPr lang="en-US">
                <a:solidFill>
                  <a:srgbClr val="FFFFFF"/>
                </a:solidFill>
              </a:rPr>
              <a:t>Indigenous Peoples need to be involved in Reconciliation initiatives as partners</a:t>
            </a:r>
          </a:p>
          <a:p>
            <a:r>
              <a:rPr lang="en-US">
                <a:solidFill>
                  <a:srgbClr val="FFFFFF"/>
                </a:solidFill>
              </a:rPr>
              <a:t>Need to embrace flexibility, experimentation, collaboration, and chaos</a:t>
            </a:r>
          </a:p>
          <a:p>
            <a:r>
              <a:rPr lang="en-US">
                <a:solidFill>
                  <a:srgbClr val="FFFFFF"/>
                </a:solidFill>
              </a:rPr>
              <a:t>Executives need to be effective change leaders</a:t>
            </a:r>
          </a:p>
        </p:txBody>
      </p:sp>
      <p:sp>
        <p:nvSpPr>
          <p:cNvPr id="6" name="TextBox 5">
            <a:extLst>
              <a:ext uri="{FF2B5EF4-FFF2-40B4-BE49-F238E27FC236}">
                <a16:creationId xmlns:a16="http://schemas.microsoft.com/office/drawing/2014/main" id="{AADAC59D-A909-43AE-AB30-64268BDE90C2}"/>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educeleb.com/donors-pledge-us2-3-billion-financing-education-gpe-conference/">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9760310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D4DAC-5036-4662-B1F7-F1222B74C3DB}"/>
              </a:ext>
            </a:extLst>
          </p:cNvPr>
          <p:cNvSpPr>
            <a:spLocks noGrp="1"/>
          </p:cNvSpPr>
          <p:nvPr>
            <p:ph type="title"/>
          </p:nvPr>
        </p:nvSpPr>
        <p:spPr>
          <a:xfrm>
            <a:off x="838201" y="365125"/>
            <a:ext cx="5251316" cy="1807305"/>
          </a:xfrm>
        </p:spPr>
        <p:txBody>
          <a:bodyPr>
            <a:normAutofit/>
          </a:bodyPr>
          <a:lstStyle/>
          <a:p>
            <a:r>
              <a:rPr lang="en-US" sz="4100"/>
              <a:t>Leadership for effective Transformation</a:t>
            </a:r>
            <a:endParaRPr lang="en-CA" sz="4100"/>
          </a:p>
        </p:txBody>
      </p:sp>
      <p:sp>
        <p:nvSpPr>
          <p:cNvPr id="3" name="Content Placeholder 2">
            <a:extLst>
              <a:ext uri="{FF2B5EF4-FFF2-40B4-BE49-F238E27FC236}">
                <a16:creationId xmlns:a16="http://schemas.microsoft.com/office/drawing/2014/main" id="{4959BD06-8A9C-430F-BA50-86E2CAC32518}"/>
              </a:ext>
            </a:extLst>
          </p:cNvPr>
          <p:cNvSpPr>
            <a:spLocks noGrp="1"/>
          </p:cNvSpPr>
          <p:nvPr>
            <p:ph idx="1"/>
          </p:nvPr>
        </p:nvSpPr>
        <p:spPr>
          <a:xfrm>
            <a:off x="595086" y="1973943"/>
            <a:ext cx="5507399" cy="4518932"/>
          </a:xfrm>
        </p:spPr>
        <p:txBody>
          <a:bodyPr>
            <a:normAutofit/>
          </a:bodyPr>
          <a:lstStyle/>
          <a:p>
            <a:r>
              <a:rPr lang="en-US" sz="1800" dirty="0"/>
              <a:t>Transformation is only possible with effective, committed, and innovative leadership</a:t>
            </a:r>
          </a:p>
          <a:p>
            <a:r>
              <a:rPr lang="en-US" sz="1800" dirty="0"/>
              <a:t>Traditional command and control leadership does not make transformative change possible</a:t>
            </a:r>
          </a:p>
          <a:p>
            <a:r>
              <a:rPr lang="en-CA" sz="1800" dirty="0"/>
              <a:t>Transformational leadership</a:t>
            </a:r>
          </a:p>
          <a:p>
            <a:pPr lvl="1"/>
            <a:r>
              <a:rPr lang="en-CA" sz="1800" dirty="0"/>
              <a:t>Changes basic values, beliefs and attitudes through communication of a shared vision and individual support</a:t>
            </a:r>
          </a:p>
          <a:p>
            <a:r>
              <a:rPr lang="en-CA" sz="1800" dirty="0"/>
              <a:t>Change leadership</a:t>
            </a:r>
          </a:p>
          <a:p>
            <a:r>
              <a:rPr lang="en-CA" sz="1800" dirty="0"/>
              <a:t>Paradoxical leadership</a:t>
            </a:r>
          </a:p>
          <a:p>
            <a:pPr lvl="1"/>
            <a:r>
              <a:rPr lang="en-CA" sz="1800" dirty="0"/>
              <a:t>Human-centered, communicative, relational</a:t>
            </a:r>
          </a:p>
          <a:p>
            <a:pPr lvl="1"/>
            <a:r>
              <a:rPr lang="en-CA" sz="1800" dirty="0"/>
              <a:t>Fluctuating levels of command and control</a:t>
            </a:r>
          </a:p>
          <a:p>
            <a:r>
              <a:rPr lang="en-CA" sz="1800" dirty="0"/>
              <a:t>Trauma-informed leadership</a:t>
            </a:r>
          </a:p>
          <a:p>
            <a:pPr lvl="1"/>
            <a:r>
              <a:rPr lang="en-CA" sz="1800" dirty="0"/>
              <a:t>Attuning, wondering, following, holding</a:t>
            </a:r>
          </a:p>
          <a:p>
            <a:pPr marL="457200" lvl="1" indent="0">
              <a:buNone/>
            </a:pPr>
            <a:endParaRPr lang="en-CA" sz="1400" dirty="0"/>
          </a:p>
          <a:p>
            <a:pPr lvl="1"/>
            <a:endParaRPr lang="en-CA" sz="1400" dirty="0"/>
          </a:p>
          <a:p>
            <a:pPr marL="457200" lvl="1" indent="0">
              <a:buNone/>
            </a:pPr>
            <a:endParaRPr lang="en-CA" sz="1400" i="1" dirty="0"/>
          </a:p>
          <a:p>
            <a:pPr marL="457200" lvl="1" indent="0">
              <a:buNone/>
            </a:pPr>
            <a:endParaRPr lang="en-CA" sz="1400" dirty="0"/>
          </a:p>
        </p:txBody>
      </p:sp>
      <p:pic>
        <p:nvPicPr>
          <p:cNvPr id="5" name="Picture 4" descr="A green sign with white clouds in the background&#10;&#10;Description automatically generated with medium confidence">
            <a:extLst>
              <a:ext uri="{FF2B5EF4-FFF2-40B4-BE49-F238E27FC236}">
                <a16:creationId xmlns:a16="http://schemas.microsoft.com/office/drawing/2014/main" id="{D62AC47B-0706-45DA-96CB-04C0A8A2F07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988" r="4436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7B0B368D-92DA-4DDE-A498-30D3F37EE5CE}"/>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digitaldoorway.blogspot.com/2016/04/nurse-change-agents-can-mix-it-up.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257664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ground, chocolate, eaten, piece&#10;&#10;Description automatically generated">
            <a:extLst>
              <a:ext uri="{FF2B5EF4-FFF2-40B4-BE49-F238E27FC236}">
                <a16:creationId xmlns:a16="http://schemas.microsoft.com/office/drawing/2014/main" id="{F9145761-7256-44C3-9502-8E971B5B00E4}"/>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E940553-B37E-4E7B-B8C2-6E506E6707C9}"/>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Indigenous Leadership</a:t>
            </a:r>
            <a:endParaRPr lang="en-CA" dirty="0">
              <a:solidFill>
                <a:srgbClr val="FFFFFF"/>
              </a:solidFill>
            </a:endParaRPr>
          </a:p>
        </p:txBody>
      </p:sp>
      <p:sp>
        <p:nvSpPr>
          <p:cNvPr id="3" name="Content Placeholder 2">
            <a:extLst>
              <a:ext uri="{FF2B5EF4-FFF2-40B4-BE49-F238E27FC236}">
                <a16:creationId xmlns:a16="http://schemas.microsoft.com/office/drawing/2014/main" id="{B643BFE2-BD27-4BE4-B2E3-7BA6647C6DF6}"/>
              </a:ext>
            </a:extLst>
          </p:cNvPr>
          <p:cNvSpPr>
            <a:spLocks noGrp="1"/>
          </p:cNvSpPr>
          <p:nvPr>
            <p:ph idx="1"/>
          </p:nvPr>
        </p:nvSpPr>
        <p:spPr>
          <a:xfrm>
            <a:off x="838200" y="1825625"/>
            <a:ext cx="10515600" cy="4351338"/>
          </a:xfrm>
        </p:spPr>
        <p:txBody>
          <a:bodyPr>
            <a:normAutofit/>
          </a:bodyPr>
          <a:lstStyle/>
          <a:p>
            <a:r>
              <a:rPr lang="en-CA" dirty="0">
                <a:solidFill>
                  <a:srgbClr val="FFFFFF"/>
                </a:solidFill>
              </a:rPr>
              <a:t>Indigenous leadership models have much in common with cutting-edge Western leadership models</a:t>
            </a:r>
          </a:p>
          <a:p>
            <a:pPr lvl="1"/>
            <a:r>
              <a:rPr lang="en-CA" dirty="0">
                <a:solidFill>
                  <a:srgbClr val="FFFFFF"/>
                </a:solidFill>
              </a:rPr>
              <a:t>Embracing Indigenous leadership values is an act of Reconciliation and will make transformative change possible</a:t>
            </a:r>
          </a:p>
          <a:p>
            <a:r>
              <a:rPr lang="en-CA" dirty="0">
                <a:solidFill>
                  <a:srgbClr val="FFFFFF"/>
                </a:solidFill>
              </a:rPr>
              <a:t>Dynamic cultural and personal process </a:t>
            </a:r>
          </a:p>
          <a:p>
            <a:r>
              <a:rPr lang="en-CA" dirty="0">
                <a:solidFill>
                  <a:srgbClr val="FFFFFF"/>
                </a:solidFill>
              </a:rPr>
              <a:t>High personal ethics, wisdom, concern for others</a:t>
            </a:r>
          </a:p>
          <a:p>
            <a:r>
              <a:rPr lang="en-CA" dirty="0">
                <a:solidFill>
                  <a:srgbClr val="FFFFFF"/>
                </a:solidFill>
              </a:rPr>
              <a:t>Foundation built on culture and ceremony</a:t>
            </a:r>
          </a:p>
        </p:txBody>
      </p:sp>
    </p:spTree>
    <p:extLst>
      <p:ext uri="{BB962C8B-B14F-4D97-AF65-F5344CB8AC3E}">
        <p14:creationId xmlns:p14="http://schemas.microsoft.com/office/powerpoint/2010/main" val="308386080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6" name="Group 15">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0" name="Freeform: Shape 19">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8" name="Freeform: Shape 17">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7" name="Title 6">
            <a:extLst>
              <a:ext uri="{FF2B5EF4-FFF2-40B4-BE49-F238E27FC236}">
                <a16:creationId xmlns:a16="http://schemas.microsoft.com/office/drawing/2014/main" id="{EB05A541-0EF9-41BC-8D2E-30C56EBF7BFC}"/>
              </a:ext>
            </a:extLst>
          </p:cNvPr>
          <p:cNvSpPr>
            <a:spLocks noGrp="1"/>
          </p:cNvSpPr>
          <p:nvPr>
            <p:ph type="ctrTitle"/>
          </p:nvPr>
        </p:nvSpPr>
        <p:spPr>
          <a:xfrm>
            <a:off x="2754085" y="1716298"/>
            <a:ext cx="7021513" cy="2308324"/>
          </a:xfrm>
        </p:spPr>
        <p:txBody>
          <a:bodyPr>
            <a:normAutofit/>
          </a:bodyPr>
          <a:lstStyle/>
          <a:p>
            <a:r>
              <a:rPr lang="en-US" sz="5600" dirty="0">
                <a:solidFill>
                  <a:schemeClr val="bg1"/>
                </a:solidFill>
              </a:rPr>
              <a:t>Findings, Conclusions and Recommendations </a:t>
            </a:r>
            <a:endParaRPr lang="en-CA" sz="5600" dirty="0">
              <a:solidFill>
                <a:schemeClr val="bg1"/>
              </a:solidFill>
            </a:endParaRPr>
          </a:p>
        </p:txBody>
      </p:sp>
      <p:sp>
        <p:nvSpPr>
          <p:cNvPr id="8" name="Subtitle 7">
            <a:extLst>
              <a:ext uri="{FF2B5EF4-FFF2-40B4-BE49-F238E27FC236}">
                <a16:creationId xmlns:a16="http://schemas.microsoft.com/office/drawing/2014/main" id="{604CD520-81FD-49EC-A851-640E20A4630A}"/>
              </a:ext>
            </a:extLst>
          </p:cNvPr>
          <p:cNvSpPr>
            <a:spLocks noGrp="1"/>
          </p:cNvSpPr>
          <p:nvPr>
            <p:ph type="subTitle" idx="1"/>
          </p:nvPr>
        </p:nvSpPr>
        <p:spPr>
          <a:xfrm>
            <a:off x="835024" y="3809999"/>
            <a:ext cx="7025753" cy="1012778"/>
          </a:xfrm>
        </p:spPr>
        <p:txBody>
          <a:bodyPr>
            <a:normAutofit/>
          </a:bodyPr>
          <a:lstStyle/>
          <a:p>
            <a:pPr algn="l"/>
            <a:endParaRPr lang="en-CA" dirty="0">
              <a:solidFill>
                <a:schemeClr val="bg1"/>
              </a:solidFill>
            </a:endParaRPr>
          </a:p>
        </p:txBody>
      </p:sp>
    </p:spTree>
    <p:extLst>
      <p:ext uri="{BB962C8B-B14F-4D97-AF65-F5344CB8AC3E}">
        <p14:creationId xmlns:p14="http://schemas.microsoft.com/office/powerpoint/2010/main" val="297011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tool&#10;&#10;Description automatically generated">
            <a:extLst>
              <a:ext uri="{FF2B5EF4-FFF2-40B4-BE49-F238E27FC236}">
                <a16:creationId xmlns:a16="http://schemas.microsoft.com/office/drawing/2014/main" id="{D8A1756F-AB43-43B4-990F-580381720DD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747"/>
          <a:stretch/>
        </p:blipFill>
        <p:spPr>
          <a:xfrm>
            <a:off x="20" y="1"/>
            <a:ext cx="12191980" cy="6857999"/>
          </a:xfrm>
          <a:prstGeom prst="rect">
            <a:avLst/>
          </a:prstGeom>
        </p:spPr>
      </p:pic>
      <p:sp>
        <p:nvSpPr>
          <p:cNvPr id="2" name="Title 1">
            <a:extLst>
              <a:ext uri="{FF2B5EF4-FFF2-40B4-BE49-F238E27FC236}">
                <a16:creationId xmlns:a16="http://schemas.microsoft.com/office/drawing/2014/main" id="{09EC4D94-0388-4186-977F-D56694769A9B}"/>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Reconciliation - Findings</a:t>
            </a:r>
            <a:endParaRPr lang="en-CA" sz="4000">
              <a:solidFill>
                <a:srgbClr val="FFFFFF"/>
              </a:solidFill>
            </a:endParaRPr>
          </a:p>
        </p:txBody>
      </p:sp>
      <p:cxnSp>
        <p:nvCxnSpPr>
          <p:cNvPr id="16"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AC908B-3D0A-4097-A410-A5E55118ECF2}"/>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Indigenous Peoples have become an industry both internal and external to the Public service which acts as a Reconciliation disincentive</a:t>
            </a:r>
          </a:p>
          <a:p>
            <a:r>
              <a:rPr lang="en-US" sz="2000">
                <a:solidFill>
                  <a:srgbClr val="FFFFFF"/>
                </a:solidFill>
              </a:rPr>
              <a:t>The political arm of government hinders large-scale and long-term change in the Public Service</a:t>
            </a:r>
          </a:p>
          <a:p>
            <a:r>
              <a:rPr lang="en-US" sz="2000">
                <a:solidFill>
                  <a:srgbClr val="FFFFFF"/>
                </a:solidFill>
              </a:rPr>
              <a:t>The Public Service has difficulties building trust and relationships with Indigenous Peoples</a:t>
            </a:r>
            <a:endParaRPr lang="en-CA" sz="2000">
              <a:solidFill>
                <a:srgbClr val="FFFFFF"/>
              </a:solidFill>
            </a:endParaRPr>
          </a:p>
        </p:txBody>
      </p:sp>
      <p:sp>
        <p:nvSpPr>
          <p:cNvPr id="6" name="TextBox 5">
            <a:extLst>
              <a:ext uri="{FF2B5EF4-FFF2-40B4-BE49-F238E27FC236}">
                <a16:creationId xmlns:a16="http://schemas.microsoft.com/office/drawing/2014/main" id="{11F1BAFB-C0CA-4277-ABB6-305B8B9B0B4D}"/>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defria.se/identitetspolitik-indelningspolitik">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222408758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ll, curtain, indoor&#10;&#10;Description automatically generated">
            <a:extLst>
              <a:ext uri="{FF2B5EF4-FFF2-40B4-BE49-F238E27FC236}">
                <a16:creationId xmlns:a16="http://schemas.microsoft.com/office/drawing/2014/main" id="{97E0348D-0BE7-4578-B862-B2D7833E7520}"/>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98" r="3" b="5882"/>
          <a:stretch/>
        </p:blipFill>
        <p:spPr>
          <a:xfrm>
            <a:off x="20" y="1"/>
            <a:ext cx="12191980" cy="6857999"/>
          </a:xfrm>
          <a:prstGeom prst="rect">
            <a:avLst/>
          </a:prstGeom>
        </p:spPr>
      </p:pic>
      <p:sp>
        <p:nvSpPr>
          <p:cNvPr id="2" name="Title 1">
            <a:extLst>
              <a:ext uri="{FF2B5EF4-FFF2-40B4-BE49-F238E27FC236}">
                <a16:creationId xmlns:a16="http://schemas.microsoft.com/office/drawing/2014/main" id="{E44AE7FC-9B6F-4390-8199-FF4EF86FA9BD}"/>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Reconciliation - Conclusions</a:t>
            </a:r>
            <a:endParaRPr lang="en-CA" sz="4000">
              <a:solidFill>
                <a:srgbClr val="FFFFFF"/>
              </a:solidFill>
            </a:endParaRP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8EDA7-E21E-4740-80A0-178F82FF9D9A}"/>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The meaning of decolonization is static and is a non-politicized process</a:t>
            </a:r>
          </a:p>
          <a:p>
            <a:r>
              <a:rPr lang="en-US" sz="2000">
                <a:solidFill>
                  <a:srgbClr val="FFFFFF"/>
                </a:solidFill>
              </a:rPr>
              <a:t>Reconciliation has been politicized</a:t>
            </a:r>
          </a:p>
        </p:txBody>
      </p:sp>
      <p:sp>
        <p:nvSpPr>
          <p:cNvPr id="6" name="TextBox 5">
            <a:extLst>
              <a:ext uri="{FF2B5EF4-FFF2-40B4-BE49-F238E27FC236}">
                <a16:creationId xmlns:a16="http://schemas.microsoft.com/office/drawing/2014/main" id="{60786BA5-90E0-4C96-9193-D8AF26022FA2}"/>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tackoverflow.com/questions/8866061/css-background-image-using-an-image">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317233849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91F35039-47AE-4A6C-B5D8-E3E581ABB788}"/>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218" b="18622"/>
          <a:stretch/>
        </p:blipFill>
        <p:spPr>
          <a:xfrm>
            <a:off x="20" y="1"/>
            <a:ext cx="12191980" cy="6857999"/>
          </a:xfrm>
          <a:prstGeom prst="rect">
            <a:avLst/>
          </a:prstGeom>
        </p:spPr>
      </p:pic>
      <p:sp>
        <p:nvSpPr>
          <p:cNvPr id="2" name="Title 1">
            <a:extLst>
              <a:ext uri="{FF2B5EF4-FFF2-40B4-BE49-F238E27FC236}">
                <a16:creationId xmlns:a16="http://schemas.microsoft.com/office/drawing/2014/main" id="{291D94DB-979E-460E-9629-811FC0CB09D8}"/>
              </a:ext>
            </a:extLst>
          </p:cNvPr>
          <p:cNvSpPr>
            <a:spLocks noGrp="1"/>
          </p:cNvSpPr>
          <p:nvPr>
            <p:ph type="title"/>
          </p:nvPr>
        </p:nvSpPr>
        <p:spPr>
          <a:xfrm>
            <a:off x="838200" y="963877"/>
            <a:ext cx="3494362" cy="4930246"/>
          </a:xfrm>
        </p:spPr>
        <p:txBody>
          <a:bodyPr>
            <a:normAutofit/>
          </a:bodyPr>
          <a:lstStyle/>
          <a:p>
            <a:pPr algn="r"/>
            <a:r>
              <a:rPr lang="en-US">
                <a:solidFill>
                  <a:schemeClr val="bg1"/>
                </a:solidFill>
              </a:rPr>
              <a:t>Executives and Central Agencies - Findings</a:t>
            </a:r>
            <a:endParaRPr lang="en-CA">
              <a:solidFill>
                <a:schemeClr val="bg1"/>
              </a:solidFill>
            </a:endParaRPr>
          </a:p>
        </p:txBody>
      </p:sp>
      <p:sp>
        <p:nvSpPr>
          <p:cNvPr id="15"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694A72-276A-4CEB-A2CA-190D40EEFD01}"/>
              </a:ext>
            </a:extLst>
          </p:cNvPr>
          <p:cNvSpPr>
            <a:spLocks noGrp="1"/>
          </p:cNvSpPr>
          <p:nvPr>
            <p:ph idx="1"/>
          </p:nvPr>
        </p:nvSpPr>
        <p:spPr>
          <a:xfrm>
            <a:off x="4976031" y="963877"/>
            <a:ext cx="6377769" cy="4930246"/>
          </a:xfrm>
        </p:spPr>
        <p:txBody>
          <a:bodyPr anchor="ctr">
            <a:normAutofit/>
          </a:bodyPr>
          <a:lstStyle/>
          <a:p>
            <a:r>
              <a:rPr lang="en-US" sz="2400" dirty="0">
                <a:solidFill>
                  <a:schemeClr val="bg1"/>
                </a:solidFill>
              </a:rPr>
              <a:t>People in key positions can create barriers and hinder progress in the Public Service</a:t>
            </a:r>
          </a:p>
          <a:p>
            <a:r>
              <a:rPr lang="en-US" sz="2400" dirty="0">
                <a:solidFill>
                  <a:schemeClr val="bg1"/>
                </a:solidFill>
              </a:rPr>
              <a:t>Executive culture hinders Reconciliation efforts</a:t>
            </a:r>
          </a:p>
          <a:p>
            <a:r>
              <a:rPr lang="en-US" sz="2400" dirty="0">
                <a:solidFill>
                  <a:schemeClr val="bg1"/>
                </a:solidFill>
              </a:rPr>
              <a:t>Executive lack true understanding of Indigenous history and culture</a:t>
            </a:r>
          </a:p>
          <a:p>
            <a:r>
              <a:rPr lang="en-US" sz="2400" dirty="0">
                <a:solidFill>
                  <a:schemeClr val="bg1"/>
                </a:solidFill>
              </a:rPr>
              <a:t>Central Agencies maintain the status quo and make transformational change challenging</a:t>
            </a:r>
          </a:p>
          <a:p>
            <a:endParaRPr lang="en-CA" sz="2400" dirty="0">
              <a:solidFill>
                <a:schemeClr val="bg1"/>
              </a:solidFill>
            </a:endParaRPr>
          </a:p>
        </p:txBody>
      </p:sp>
      <p:sp>
        <p:nvSpPr>
          <p:cNvPr id="6" name="TextBox 5">
            <a:extLst>
              <a:ext uri="{FF2B5EF4-FFF2-40B4-BE49-F238E27FC236}">
                <a16:creationId xmlns:a16="http://schemas.microsoft.com/office/drawing/2014/main" id="{BA317C83-85AE-4011-9250-1C862F91BAA0}"/>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economicsfromthetopdown.com/2020/02/03/some-sunshine-on-the-ontario-job-hierarchy/">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298456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light bulbs&#10;&#10;Description automatically generated with medium confidence">
            <a:extLst>
              <a:ext uri="{FF2B5EF4-FFF2-40B4-BE49-F238E27FC236}">
                <a16:creationId xmlns:a16="http://schemas.microsoft.com/office/drawing/2014/main" id="{A3E8181A-E121-441A-9F39-097B75CC2EA4}"/>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57F8DED1-EED0-49A3-A90B-41E3936F8358}"/>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Executives and Central Agencies - Conclusions</a:t>
            </a:r>
            <a:endParaRPr lang="en-CA" sz="4000">
              <a:solidFill>
                <a:srgbClr val="FFFFFF"/>
              </a:solidFill>
            </a:endParaRP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4B8AF0-1126-4EE7-86D9-BA4EA5BEEA79}"/>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Executives set the tone and culture of the Public Service and therefore play a crucial role in prioritizing meaningful Reconciliation actions</a:t>
            </a:r>
          </a:p>
          <a:p>
            <a:r>
              <a:rPr lang="en-US" sz="2000">
                <a:solidFill>
                  <a:srgbClr val="FFFFFF"/>
                </a:solidFill>
              </a:rPr>
              <a:t>Clear direction is needed by the Center, especially the Clerk of the Privy Council, to Deputy Ministers across departments for a consistent prioritization of Reconciliation </a:t>
            </a:r>
          </a:p>
          <a:p>
            <a:r>
              <a:rPr lang="en-US" sz="2000">
                <a:solidFill>
                  <a:srgbClr val="FFFFFF"/>
                </a:solidFill>
              </a:rPr>
              <a:t>Culture change requires utilizing change management strategies, new leadership skills, and becoming comfortable with experimenting and taking risks</a:t>
            </a:r>
            <a:endParaRPr lang="en-CA" sz="2000">
              <a:solidFill>
                <a:srgbClr val="FFFFFF"/>
              </a:solidFill>
            </a:endParaRPr>
          </a:p>
        </p:txBody>
      </p:sp>
      <p:sp>
        <p:nvSpPr>
          <p:cNvPr id="6" name="TextBox 5">
            <a:extLst>
              <a:ext uri="{FF2B5EF4-FFF2-40B4-BE49-F238E27FC236}">
                <a16:creationId xmlns:a16="http://schemas.microsoft.com/office/drawing/2014/main" id="{BDA6F1AF-10E5-434E-8EAF-AC859B9197D0}"/>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peoplematters.in/article/entrepreneurship-start-ups/innovation-and-entrepreneurship-16586">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254491870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green plant&#10;&#10;Description automatically generated with low confidence">
            <a:extLst>
              <a:ext uri="{FF2B5EF4-FFF2-40B4-BE49-F238E27FC236}">
                <a16:creationId xmlns:a16="http://schemas.microsoft.com/office/drawing/2014/main" id="{E15456F0-AF2A-49D4-BDE1-64B668506FA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222" b="4191"/>
          <a:stretch/>
        </p:blipFill>
        <p:spPr>
          <a:xfrm>
            <a:off x="20" y="1"/>
            <a:ext cx="12191980" cy="6857999"/>
          </a:xfrm>
          <a:prstGeom prst="rect">
            <a:avLst/>
          </a:prstGeom>
        </p:spPr>
      </p:pic>
      <p:sp>
        <p:nvSpPr>
          <p:cNvPr id="2" name="Title 1">
            <a:extLst>
              <a:ext uri="{FF2B5EF4-FFF2-40B4-BE49-F238E27FC236}">
                <a16:creationId xmlns:a16="http://schemas.microsoft.com/office/drawing/2014/main" id="{351E866A-F20D-4A13-8CA5-3E8D9FFF2E0A}"/>
              </a:ext>
            </a:extLst>
          </p:cNvPr>
          <p:cNvSpPr>
            <a:spLocks noGrp="1"/>
          </p:cNvSpPr>
          <p:nvPr>
            <p:ph type="title"/>
          </p:nvPr>
        </p:nvSpPr>
        <p:spPr>
          <a:xfrm>
            <a:off x="838201" y="1065862"/>
            <a:ext cx="3313164" cy="4726276"/>
          </a:xfrm>
        </p:spPr>
        <p:txBody>
          <a:bodyPr>
            <a:normAutofit/>
          </a:bodyPr>
          <a:lstStyle/>
          <a:p>
            <a:pPr algn="r"/>
            <a:r>
              <a:rPr lang="en-US" sz="3100">
                <a:solidFill>
                  <a:srgbClr val="FFFFFF"/>
                </a:solidFill>
              </a:rPr>
              <a:t>Executives and Central Agencies – Recommendations </a:t>
            </a:r>
            <a:endParaRPr lang="en-CA" sz="3100">
              <a:solidFill>
                <a:srgbClr val="FFFFFF"/>
              </a:solidFill>
            </a:endParaRPr>
          </a:p>
        </p:txBody>
      </p:sp>
      <p:cxnSp>
        <p:nvCxnSpPr>
          <p:cNvPr id="18"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CCEC7A-E584-4F29-B28B-C0569C4C9833}"/>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The education of Executives on Indigenous culture and history requires a more robust strategy that also includes experiential learning</a:t>
            </a:r>
          </a:p>
          <a:p>
            <a:r>
              <a:rPr lang="en-US" sz="2000">
                <a:solidFill>
                  <a:srgbClr val="FFFFFF"/>
                </a:solidFill>
              </a:rPr>
              <a:t>Release a Reconciliation Call to Action by the Clerk of the Privy Council that includes Executive accountability to Indigenous Peoples, including Indigenous employees</a:t>
            </a:r>
          </a:p>
          <a:p>
            <a:r>
              <a:rPr lang="en-US" sz="2000">
                <a:solidFill>
                  <a:srgbClr val="FFFFFF"/>
                </a:solidFill>
              </a:rPr>
              <a:t>Executives need to action a culture shift that encourages the disruption of the status quo, colonialism in the Public Service</a:t>
            </a:r>
          </a:p>
          <a:p>
            <a:r>
              <a:rPr lang="en-US" sz="2000">
                <a:solidFill>
                  <a:srgbClr val="FFFFFF"/>
                </a:solidFill>
              </a:rPr>
              <a:t>Public Service Executives need to develop and utilize new leadership skills, which include both non-Western and Western theory which support long-term and complex change such as Reconciliation </a:t>
            </a:r>
            <a:endParaRPr lang="en-CA" sz="2000">
              <a:solidFill>
                <a:srgbClr val="FFFFFF"/>
              </a:solidFill>
            </a:endParaRPr>
          </a:p>
        </p:txBody>
      </p:sp>
      <p:sp>
        <p:nvSpPr>
          <p:cNvPr id="6" name="TextBox 5">
            <a:extLst>
              <a:ext uri="{FF2B5EF4-FFF2-40B4-BE49-F238E27FC236}">
                <a16:creationId xmlns:a16="http://schemas.microsoft.com/office/drawing/2014/main" id="{A1F754FD-C977-4239-A67A-3613AC89DDCA}"/>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orestryimages.org/browse/detail.cfm?imgnum=2190067">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192865681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uilding, outdoor, concrete, cement&#10;&#10;Description automatically generated">
            <a:extLst>
              <a:ext uri="{FF2B5EF4-FFF2-40B4-BE49-F238E27FC236}">
                <a16:creationId xmlns:a16="http://schemas.microsoft.com/office/drawing/2014/main" id="{C91E6104-C477-4A1E-AD8E-7D345D85004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414"/>
          <a:stretch/>
        </p:blipFill>
        <p:spPr>
          <a:xfrm>
            <a:off x="20" y="1"/>
            <a:ext cx="12191980" cy="6857999"/>
          </a:xfrm>
          <a:prstGeom prst="rect">
            <a:avLst/>
          </a:prstGeom>
        </p:spPr>
      </p:pic>
      <p:sp>
        <p:nvSpPr>
          <p:cNvPr id="2" name="Title 1">
            <a:extLst>
              <a:ext uri="{FF2B5EF4-FFF2-40B4-BE49-F238E27FC236}">
                <a16:creationId xmlns:a16="http://schemas.microsoft.com/office/drawing/2014/main" id="{4F6304AA-C43E-4671-BEE8-5F228027788C}"/>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Public Service System- Findings</a:t>
            </a:r>
            <a:endParaRPr lang="en-CA" sz="4000" dirty="0">
              <a:solidFill>
                <a:srgbClr val="FFFFFF"/>
              </a:solidFill>
            </a:endParaRP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0145F8-28EA-4A39-BF05-1D0E51A024AB}"/>
              </a:ext>
            </a:extLst>
          </p:cNvPr>
          <p:cNvSpPr>
            <a:spLocks noGrp="1"/>
          </p:cNvSpPr>
          <p:nvPr>
            <p:ph idx="1"/>
          </p:nvPr>
        </p:nvSpPr>
        <p:spPr>
          <a:xfrm>
            <a:off x="5155379" y="1065862"/>
            <a:ext cx="5744685" cy="4726276"/>
          </a:xfrm>
        </p:spPr>
        <p:txBody>
          <a:bodyPr anchor="ctr">
            <a:normAutofit/>
          </a:bodyPr>
          <a:lstStyle/>
          <a:p>
            <a:r>
              <a:rPr lang="en-US" sz="2000" dirty="0">
                <a:solidFill>
                  <a:srgbClr val="FFFFFF"/>
                </a:solidFill>
              </a:rPr>
              <a:t>Meeting the TRC’s Call to Action #57 has been insufficient</a:t>
            </a:r>
          </a:p>
          <a:p>
            <a:r>
              <a:rPr lang="en-US" sz="2000" dirty="0">
                <a:solidFill>
                  <a:srgbClr val="FFFFFF"/>
                </a:solidFill>
              </a:rPr>
              <a:t>The Public Service is a colonial system that hinders Reconciliation efforts</a:t>
            </a:r>
          </a:p>
          <a:p>
            <a:r>
              <a:rPr lang="en-US" sz="2000" dirty="0">
                <a:solidFill>
                  <a:srgbClr val="FFFFFF"/>
                </a:solidFill>
              </a:rPr>
              <a:t>The Public service culture hinders Reconciliation effort</a:t>
            </a:r>
            <a:r>
              <a:rPr lang="en-CA" sz="2000" dirty="0">
                <a:solidFill>
                  <a:srgbClr val="FFFFFF"/>
                </a:solidFill>
              </a:rPr>
              <a:t>s</a:t>
            </a:r>
          </a:p>
          <a:p>
            <a:r>
              <a:rPr lang="en-CA" sz="2000" dirty="0">
                <a:solidFill>
                  <a:srgbClr val="FFFFFF"/>
                </a:solidFill>
              </a:rPr>
              <a:t>The Public Service is a challenging work environment for Indigenous Executives and employees</a:t>
            </a:r>
            <a:endParaRPr lang="en-US" sz="2000" dirty="0">
              <a:solidFill>
                <a:srgbClr val="FFFFFF"/>
              </a:solidFill>
            </a:endParaRPr>
          </a:p>
        </p:txBody>
      </p:sp>
      <p:sp>
        <p:nvSpPr>
          <p:cNvPr id="10" name="TextBox 9">
            <a:extLst>
              <a:ext uri="{FF2B5EF4-FFF2-40B4-BE49-F238E27FC236}">
                <a16:creationId xmlns:a16="http://schemas.microsoft.com/office/drawing/2014/main" id="{120FA9AD-9858-4660-BCEB-A1D9FD838FDF}"/>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nateone/4063807827">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117513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5691A4-BF2D-47A7-9A98-A0E4F84DD907}"/>
              </a:ext>
            </a:extLst>
          </p:cNvPr>
          <p:cNvSpPr>
            <a:spLocks noGrp="1"/>
          </p:cNvSpPr>
          <p:nvPr>
            <p:ph type="title"/>
          </p:nvPr>
        </p:nvSpPr>
        <p:spPr>
          <a:xfrm>
            <a:off x="2311147" y="365760"/>
            <a:ext cx="7569706" cy="1288238"/>
          </a:xfrm>
        </p:spPr>
        <p:txBody>
          <a:bodyPr anchor="ctr">
            <a:normAutofit/>
          </a:bodyPr>
          <a:lstStyle/>
          <a:p>
            <a:pPr algn="ctr"/>
            <a:r>
              <a:rPr lang="en-US" dirty="0"/>
              <a:t>Reconciliation</a:t>
            </a:r>
            <a:endParaRPr lang="en-CA"/>
          </a:p>
        </p:txBody>
      </p:sp>
      <p:pic>
        <p:nvPicPr>
          <p:cNvPr id="5" name="Picture 4" descr="A picture containing text, clipart, vector graphics&#10;&#10;Description automatically generated">
            <a:extLst>
              <a:ext uri="{FF2B5EF4-FFF2-40B4-BE49-F238E27FC236}">
                <a16:creationId xmlns:a16="http://schemas.microsoft.com/office/drawing/2014/main" id="{1572730C-4B4C-44AD-8990-16391B175CDD}"/>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000" y="-1783877"/>
            <a:ext cx="10800000" cy="10942487"/>
          </a:xfrm>
          <a:prstGeom prst="rect">
            <a:avLst/>
          </a:prstGeom>
        </p:spPr>
      </p:pic>
      <p:sp>
        <p:nvSpPr>
          <p:cNvPr id="6" name="TextBox 5">
            <a:extLst>
              <a:ext uri="{FF2B5EF4-FFF2-40B4-BE49-F238E27FC236}">
                <a16:creationId xmlns:a16="http://schemas.microsoft.com/office/drawing/2014/main" id="{CDF3B6E0-C2BA-4DB3-ADD8-A73BFAFE0897}"/>
              </a:ext>
            </a:extLst>
          </p:cNvPr>
          <p:cNvSpPr txBox="1"/>
          <p:nvPr/>
        </p:nvSpPr>
        <p:spPr>
          <a:xfrm>
            <a:off x="696000" y="1873752"/>
            <a:ext cx="10800000" cy="230832"/>
          </a:xfrm>
          <a:prstGeom prst="rect">
            <a:avLst/>
          </a:prstGeom>
          <a:noFill/>
        </p:spPr>
        <p:txBody>
          <a:bodyPr wrap="square" rtlCol="0">
            <a:spAutoFit/>
          </a:bodyPr>
          <a:lstStyle/>
          <a:p>
            <a:r>
              <a:rPr lang="en-CA" sz="900">
                <a:hlinkClick r:id="rId4" tooltip="https://www.flickr.com/photos/93493851@N03/8502105950"/>
              </a:rPr>
              <a:t>This Photo</a:t>
            </a:r>
            <a:r>
              <a:rPr lang="en-CA" sz="900"/>
              <a:t> by Unknown Author is licensed under </a:t>
            </a:r>
            <a:r>
              <a:rPr lang="en-CA" sz="900">
                <a:hlinkClick r:id="rId5" tooltip="https://creativecommons.org/licenses/by/3.0/"/>
              </a:rPr>
              <a:t>CC BY</a:t>
            </a:r>
            <a:endParaRPr lang="en-CA" sz="900"/>
          </a:p>
        </p:txBody>
      </p:sp>
      <p:sp>
        <p:nvSpPr>
          <p:cNvPr id="3" name="Content Placeholder 2">
            <a:extLst>
              <a:ext uri="{FF2B5EF4-FFF2-40B4-BE49-F238E27FC236}">
                <a16:creationId xmlns:a16="http://schemas.microsoft.com/office/drawing/2014/main" id="{5C17DC34-A2AB-44FF-A1BA-9AEADFA4CE7A}"/>
              </a:ext>
            </a:extLst>
          </p:cNvPr>
          <p:cNvSpPr>
            <a:spLocks noGrp="1"/>
          </p:cNvSpPr>
          <p:nvPr>
            <p:ph idx="1"/>
          </p:nvPr>
        </p:nvSpPr>
        <p:spPr>
          <a:xfrm>
            <a:off x="2165569" y="1956816"/>
            <a:ext cx="7860863" cy="4024884"/>
          </a:xfrm>
        </p:spPr>
        <p:txBody>
          <a:bodyPr anchor="t">
            <a:normAutofit/>
          </a:bodyPr>
          <a:lstStyle/>
          <a:p>
            <a:r>
              <a:rPr lang="en-US" sz="2400" dirty="0"/>
              <a:t>Reconciliation is a process, not a result</a:t>
            </a:r>
          </a:p>
          <a:p>
            <a:r>
              <a:rPr lang="en-US" sz="2400" dirty="0"/>
              <a:t>The definition of Reconciliation will differ between Indigenous Peoples </a:t>
            </a:r>
          </a:p>
          <a:p>
            <a:r>
              <a:rPr lang="en-US" sz="2400" dirty="0"/>
              <a:t>Truth and Reconciliation definition: “</a:t>
            </a:r>
            <a:r>
              <a:rPr lang="en-CA" sz="2400" dirty="0"/>
              <a:t>Establishing and maintaining a mutually respectful relationship between Aboriginal and non-Aboriginal peoples in this country. In order for that to happen, there has to be awareness of the past, acknowledgement of the harm that has been inflicted, atonement for the causes, and action to change behaviour.”</a:t>
            </a:r>
          </a:p>
        </p:txBody>
      </p:sp>
    </p:spTree>
    <p:extLst>
      <p:ext uri="{BB962C8B-B14F-4D97-AF65-F5344CB8AC3E}">
        <p14:creationId xmlns:p14="http://schemas.microsoft.com/office/powerpoint/2010/main" val="9545345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ridge over a body of water&#10;&#10;Description automatically generated with medium confidence">
            <a:extLst>
              <a:ext uri="{FF2B5EF4-FFF2-40B4-BE49-F238E27FC236}">
                <a16:creationId xmlns:a16="http://schemas.microsoft.com/office/drawing/2014/main" id="{601A5B47-293F-40C2-86B3-AD1C6979D21B}"/>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775" b="5975"/>
          <a:stretch/>
        </p:blipFill>
        <p:spPr>
          <a:xfrm>
            <a:off x="20" y="1"/>
            <a:ext cx="12191980" cy="6857999"/>
          </a:xfrm>
          <a:prstGeom prst="rect">
            <a:avLst/>
          </a:prstGeom>
        </p:spPr>
      </p:pic>
      <p:sp>
        <p:nvSpPr>
          <p:cNvPr id="2" name="Title 1">
            <a:extLst>
              <a:ext uri="{FF2B5EF4-FFF2-40B4-BE49-F238E27FC236}">
                <a16:creationId xmlns:a16="http://schemas.microsoft.com/office/drawing/2014/main" id="{34B12858-C8AF-4DC6-AC3E-086E95F14561}"/>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Public Service System - Conclusions</a:t>
            </a:r>
            <a:endParaRPr lang="en-CA" sz="4000">
              <a:solidFill>
                <a:srgbClr val="FFFFFF"/>
              </a:solidFill>
            </a:endParaRP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B0EDC1-0186-4651-8531-FF82FC0409A6}"/>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The Public Service system cannot effectively address large-scale complex problems such as Reconciliation due to its current structure</a:t>
            </a:r>
          </a:p>
          <a:p>
            <a:r>
              <a:rPr lang="en-US" sz="2000">
                <a:solidFill>
                  <a:srgbClr val="FFFFFF"/>
                </a:solidFill>
              </a:rPr>
              <a:t>Decolonization of the 150-year-old plus system is a necessary step towards meaningful and true Reconciliation</a:t>
            </a:r>
          </a:p>
          <a:p>
            <a:r>
              <a:rPr lang="en-US" sz="2000">
                <a:solidFill>
                  <a:srgbClr val="FFFFFF"/>
                </a:solidFill>
              </a:rPr>
              <a:t>Normalizing using two-eyed seeing will create a shift in the perception of public servants at all levels regarding Indigenous Peoples</a:t>
            </a:r>
            <a:endParaRPr lang="en-CA" sz="2000">
              <a:solidFill>
                <a:srgbClr val="FFFFFF"/>
              </a:solidFill>
            </a:endParaRPr>
          </a:p>
        </p:txBody>
      </p:sp>
      <p:sp>
        <p:nvSpPr>
          <p:cNvPr id="6" name="TextBox 5">
            <a:extLst>
              <a:ext uri="{FF2B5EF4-FFF2-40B4-BE49-F238E27FC236}">
                <a16:creationId xmlns:a16="http://schemas.microsoft.com/office/drawing/2014/main" id="{BE43ADF4-6549-42C1-ABA9-84F8B12EC459}"/>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stuhillphotography/6523081889/">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352366420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icture containing grass, tree, outdoor, field&#10;&#10;Description automatically generated">
            <a:extLst>
              <a:ext uri="{FF2B5EF4-FFF2-40B4-BE49-F238E27FC236}">
                <a16:creationId xmlns:a16="http://schemas.microsoft.com/office/drawing/2014/main" id="{2A14D6DA-9F6A-4E46-8607-3FBA5D4745DB}"/>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231" b="13769"/>
          <a:stretch/>
        </p:blipFill>
        <p:spPr>
          <a:xfrm>
            <a:off x="20" y="1"/>
            <a:ext cx="12191980" cy="6857999"/>
          </a:xfrm>
          <a:prstGeom prst="rect">
            <a:avLst/>
          </a:prstGeom>
        </p:spPr>
      </p:pic>
      <p:sp>
        <p:nvSpPr>
          <p:cNvPr id="2" name="Title 1">
            <a:extLst>
              <a:ext uri="{FF2B5EF4-FFF2-40B4-BE49-F238E27FC236}">
                <a16:creationId xmlns:a16="http://schemas.microsoft.com/office/drawing/2014/main" id="{0A9CA617-3DB1-4BA0-81D6-7949AE8AAD83}"/>
              </a:ext>
            </a:extLst>
          </p:cNvPr>
          <p:cNvSpPr>
            <a:spLocks noGrp="1"/>
          </p:cNvSpPr>
          <p:nvPr>
            <p:ph type="title"/>
          </p:nvPr>
        </p:nvSpPr>
        <p:spPr>
          <a:xfrm>
            <a:off x="838200" y="963877"/>
            <a:ext cx="3494362" cy="4930246"/>
          </a:xfrm>
        </p:spPr>
        <p:txBody>
          <a:bodyPr>
            <a:normAutofit/>
          </a:bodyPr>
          <a:lstStyle/>
          <a:p>
            <a:pPr algn="r"/>
            <a:r>
              <a:rPr lang="en-US" sz="3400">
                <a:solidFill>
                  <a:schemeClr val="bg1"/>
                </a:solidFill>
              </a:rPr>
              <a:t>Public Service System – Recommendations</a:t>
            </a:r>
            <a:endParaRPr lang="en-CA" sz="3400">
              <a:solidFill>
                <a:schemeClr val="bg1"/>
              </a:solidFill>
            </a:endParaRPr>
          </a:p>
        </p:txBody>
      </p:sp>
      <p:sp>
        <p:nvSpPr>
          <p:cNvPr id="24"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22B763-E85B-42E3-9464-512C59B6BFC2}"/>
              </a:ext>
            </a:extLst>
          </p:cNvPr>
          <p:cNvSpPr>
            <a:spLocks noGrp="1"/>
          </p:cNvSpPr>
          <p:nvPr>
            <p:ph idx="1"/>
          </p:nvPr>
        </p:nvSpPr>
        <p:spPr>
          <a:xfrm>
            <a:off x="4976031" y="963877"/>
            <a:ext cx="6377769" cy="4930246"/>
          </a:xfrm>
        </p:spPr>
        <p:txBody>
          <a:bodyPr anchor="ctr">
            <a:normAutofit/>
          </a:bodyPr>
          <a:lstStyle/>
          <a:p>
            <a:r>
              <a:rPr lang="en-US" sz="2000" dirty="0">
                <a:solidFill>
                  <a:schemeClr val="bg1"/>
                </a:solidFill>
              </a:rPr>
              <a:t>A Public Service system reform to the hierarchical and colonial structure is needed to address today’s complex issues such as Reconciliation</a:t>
            </a:r>
          </a:p>
          <a:p>
            <a:r>
              <a:rPr lang="en-US" sz="2000" dirty="0">
                <a:solidFill>
                  <a:schemeClr val="bg1"/>
                </a:solidFill>
              </a:rPr>
              <a:t>The Public Service needs to begin the process of decolonization to create a truly inclusive working environment for Indigenous executives and employees starting with antiracism and diversity and inclusion initiatives for the Public Service</a:t>
            </a:r>
          </a:p>
          <a:p>
            <a:r>
              <a:rPr lang="en-US" sz="2000" dirty="0">
                <a:solidFill>
                  <a:schemeClr val="bg1"/>
                </a:solidFill>
              </a:rPr>
              <a:t>Build trust and improve the relationship with Indigenous Peoples, including Indigenous employees, by implementing recommendations</a:t>
            </a:r>
          </a:p>
          <a:p>
            <a:r>
              <a:rPr lang="en-US" sz="2000" dirty="0">
                <a:solidFill>
                  <a:schemeClr val="bg1"/>
                </a:solidFill>
              </a:rPr>
              <a:t>Separate Reconciliation from the political arm of government to ensure its non-partisanship, long-term investment, and commitment in the Public Service</a:t>
            </a:r>
            <a:endParaRPr lang="en-CA" sz="2000" dirty="0">
              <a:solidFill>
                <a:schemeClr val="bg1"/>
              </a:solidFill>
            </a:endParaRPr>
          </a:p>
        </p:txBody>
      </p:sp>
      <p:sp>
        <p:nvSpPr>
          <p:cNvPr id="14" name="TextBox 13">
            <a:extLst>
              <a:ext uri="{FF2B5EF4-FFF2-40B4-BE49-F238E27FC236}">
                <a16:creationId xmlns:a16="http://schemas.microsoft.com/office/drawing/2014/main" id="{F3279617-7655-4C62-BCFA-8AB8B42C2F0C}"/>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commons.wikimedia.org/wiki/File:Temascal.JPG">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252516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3D78D7-E017-4BF6-88A3-03CFBADA322B}"/>
              </a:ext>
            </a:extLst>
          </p:cNvPr>
          <p:cNvSpPr>
            <a:spLocks noGrp="1"/>
          </p:cNvSpPr>
          <p:nvPr>
            <p:ph type="title"/>
          </p:nvPr>
        </p:nvSpPr>
        <p:spPr>
          <a:xfrm>
            <a:off x="804673" y="1445494"/>
            <a:ext cx="3616856" cy="4376572"/>
          </a:xfrm>
        </p:spPr>
        <p:txBody>
          <a:bodyPr anchor="ctr">
            <a:normAutofit/>
          </a:bodyPr>
          <a:lstStyle/>
          <a:p>
            <a:r>
              <a:rPr lang="en-US" sz="4800" dirty="0"/>
              <a:t>The Federal Public Service and Reconciliation </a:t>
            </a:r>
            <a:endParaRPr lang="en-CA" sz="4800" dirty="0"/>
          </a:p>
        </p:txBody>
      </p:sp>
      <p:sp>
        <p:nvSpPr>
          <p:cNvPr id="13" name="Freeform: Shape 12">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4">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B6E5EE0-7511-4539-A747-C3353670DDA9}"/>
              </a:ext>
            </a:extLst>
          </p:cNvPr>
          <p:cNvSpPr>
            <a:spLocks noGrp="1"/>
          </p:cNvSpPr>
          <p:nvPr>
            <p:ph idx="1"/>
          </p:nvPr>
        </p:nvSpPr>
        <p:spPr>
          <a:xfrm>
            <a:off x="6096000" y="1399032"/>
            <a:ext cx="5501834" cy="4471416"/>
          </a:xfrm>
        </p:spPr>
        <p:txBody>
          <a:bodyPr anchor="ctr">
            <a:normAutofit/>
          </a:bodyPr>
          <a:lstStyle/>
          <a:p>
            <a:r>
              <a:rPr lang="en-US" sz="2000">
                <a:solidFill>
                  <a:schemeClr val="bg1"/>
                </a:solidFill>
              </a:rPr>
              <a:t>Historical relationship between the Federal Public Service and Indigenous Peoples</a:t>
            </a:r>
          </a:p>
          <a:p>
            <a:r>
              <a:rPr lang="en-US" sz="2000">
                <a:solidFill>
                  <a:schemeClr val="bg1"/>
                </a:solidFill>
              </a:rPr>
              <a:t>Current role of the Federal Public Service</a:t>
            </a:r>
          </a:p>
          <a:p>
            <a:r>
              <a:rPr lang="en-US" sz="2000">
                <a:solidFill>
                  <a:schemeClr val="bg1"/>
                </a:solidFill>
              </a:rPr>
              <a:t>Perception that Reconciliation has been co-opted</a:t>
            </a:r>
          </a:p>
          <a:p>
            <a:pPr lvl="1"/>
            <a:r>
              <a:rPr lang="en-US" sz="2000">
                <a:solidFill>
                  <a:schemeClr val="bg1"/>
                </a:solidFill>
              </a:rPr>
              <a:t>Assimilation under contemporary colonialism </a:t>
            </a:r>
          </a:p>
          <a:p>
            <a:pPr lvl="1"/>
            <a:r>
              <a:rPr lang="en-US" sz="2000">
                <a:solidFill>
                  <a:schemeClr val="bg1"/>
                </a:solidFill>
              </a:rPr>
              <a:t>Quick wins prioritized over effective change</a:t>
            </a:r>
          </a:p>
          <a:p>
            <a:pPr lvl="1"/>
            <a:r>
              <a:rPr lang="en-US" sz="2000">
                <a:solidFill>
                  <a:schemeClr val="bg1"/>
                </a:solidFill>
              </a:rPr>
              <a:t>Colonial power sets the terms of Reconciliation </a:t>
            </a:r>
          </a:p>
          <a:p>
            <a:pPr lvl="1"/>
            <a:r>
              <a:rPr lang="en-US" sz="2000">
                <a:solidFill>
                  <a:schemeClr val="bg1"/>
                </a:solidFill>
              </a:rPr>
              <a:t>Upholding legacy of colonialism</a:t>
            </a:r>
          </a:p>
          <a:p>
            <a:pPr lvl="1"/>
            <a:r>
              <a:rPr lang="en-US" sz="2000">
                <a:solidFill>
                  <a:schemeClr val="bg1"/>
                </a:solidFill>
              </a:rPr>
              <a:t>Barriers to effectively serving Indigenous Peoples</a:t>
            </a:r>
          </a:p>
        </p:txBody>
      </p:sp>
    </p:spTree>
    <p:extLst>
      <p:ext uri="{BB962C8B-B14F-4D97-AF65-F5344CB8AC3E}">
        <p14:creationId xmlns:p14="http://schemas.microsoft.com/office/powerpoint/2010/main" val="27340007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D5C9-3E2B-4882-9803-9E84002FA4C0}"/>
              </a:ext>
            </a:extLst>
          </p:cNvPr>
          <p:cNvSpPr>
            <a:spLocks noGrp="1"/>
          </p:cNvSpPr>
          <p:nvPr>
            <p:ph type="title"/>
          </p:nvPr>
        </p:nvSpPr>
        <p:spPr>
          <a:xfrm>
            <a:off x="801098" y="1396289"/>
            <a:ext cx="3583615" cy="4482819"/>
          </a:xfrm>
        </p:spPr>
        <p:txBody>
          <a:bodyPr>
            <a:normAutofit/>
          </a:bodyPr>
          <a:lstStyle/>
          <a:p>
            <a:r>
              <a:rPr lang="en-US" dirty="0"/>
              <a:t>Issues with Reconciliation</a:t>
            </a:r>
            <a:endParaRPr lang="en-CA" dirty="0"/>
          </a:p>
        </p:txBody>
      </p:sp>
      <p:sp>
        <p:nvSpPr>
          <p:cNvPr id="9" name="Freeform: Shape 8">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1ACA2D0-34E1-1C73-4912-5ABE0A1A081F}"/>
              </a:ext>
            </a:extLst>
          </p:cNvPr>
          <p:cNvGraphicFramePr>
            <a:graphicFrameLocks noGrp="1"/>
          </p:cNvGraphicFramePr>
          <p:nvPr>
            <p:ph idx="1"/>
            <p:extLst>
              <p:ext uri="{D42A27DB-BD31-4B8C-83A1-F6EECF244321}">
                <p14:modId xmlns:p14="http://schemas.microsoft.com/office/powerpoint/2010/main" val="3648375749"/>
              </p:ext>
            </p:extLst>
          </p:nvPr>
        </p:nvGraphicFramePr>
        <p:xfrm>
          <a:off x="6096000" y="804231"/>
          <a:ext cx="5163239" cy="531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2222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64A6A3-0D7E-4593-9CBA-02676991E687}"/>
              </a:ext>
            </a:extLst>
          </p:cNvPr>
          <p:cNvSpPr>
            <a:spLocks noGrp="1"/>
          </p:cNvSpPr>
          <p:nvPr>
            <p:ph type="title"/>
          </p:nvPr>
        </p:nvSpPr>
        <p:spPr>
          <a:xfrm>
            <a:off x="833002" y="448253"/>
            <a:ext cx="10520702" cy="1325563"/>
          </a:xfrm>
        </p:spPr>
        <p:txBody>
          <a:bodyPr>
            <a:normAutofit/>
          </a:bodyPr>
          <a:lstStyle/>
          <a:p>
            <a:r>
              <a:rPr lang="en-US" dirty="0"/>
              <a:t>Decolonization</a:t>
            </a:r>
            <a:endParaRPr lang="en-CA" dirty="0"/>
          </a:p>
        </p:txBody>
      </p:sp>
      <p:sp>
        <p:nvSpPr>
          <p:cNvPr id="3" name="Content Placeholder 2">
            <a:extLst>
              <a:ext uri="{FF2B5EF4-FFF2-40B4-BE49-F238E27FC236}">
                <a16:creationId xmlns:a16="http://schemas.microsoft.com/office/drawing/2014/main" id="{534C4CB1-5DE9-427D-A5F6-F3EA01192314}"/>
              </a:ext>
            </a:extLst>
          </p:cNvPr>
          <p:cNvSpPr>
            <a:spLocks noGrp="1"/>
          </p:cNvSpPr>
          <p:nvPr>
            <p:ph idx="1"/>
          </p:nvPr>
        </p:nvSpPr>
        <p:spPr>
          <a:xfrm>
            <a:off x="838200" y="2191807"/>
            <a:ext cx="4936067" cy="3985155"/>
          </a:xfrm>
        </p:spPr>
        <p:txBody>
          <a:bodyPr>
            <a:normAutofit/>
          </a:bodyPr>
          <a:lstStyle/>
          <a:p>
            <a:r>
              <a:rPr lang="en-US" sz="2000"/>
              <a:t>Dynamic, chaotic process of identifying and shifting away from colonial remnants</a:t>
            </a:r>
          </a:p>
          <a:p>
            <a:r>
              <a:rPr lang="en-US" sz="2000"/>
              <a:t>Multi-level</a:t>
            </a:r>
          </a:p>
          <a:p>
            <a:pPr lvl="1"/>
            <a:r>
              <a:rPr lang="en-US" sz="2000"/>
              <a:t>Need to identify and address how colonialism has influenced our individual thinking processes</a:t>
            </a:r>
          </a:p>
          <a:p>
            <a:pPr lvl="1"/>
            <a:r>
              <a:rPr lang="en-US" sz="2000"/>
              <a:t>Need to dismantle colonial characteristics in the systems we interact with</a:t>
            </a:r>
          </a:p>
          <a:p>
            <a:r>
              <a:rPr lang="en-US" sz="2000"/>
              <a:t>Cannot happen without recognizing the political, cultural, and social power and autonomy of Indigenous Peoples</a:t>
            </a:r>
          </a:p>
        </p:txBody>
      </p:sp>
      <p:pic>
        <p:nvPicPr>
          <p:cNvPr id="7" name="Picture 6" descr="A picture containing meal&#10;&#10;Description automatically generated">
            <a:extLst>
              <a:ext uri="{FF2B5EF4-FFF2-40B4-BE49-F238E27FC236}">
                <a16:creationId xmlns:a16="http://schemas.microsoft.com/office/drawing/2014/main" id="{4DF9B8A7-8BA6-4F13-921B-DF3209E7BD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17734" y="2535322"/>
            <a:ext cx="4935970" cy="3298125"/>
          </a:xfrm>
          <a:prstGeom prst="rect">
            <a:avLst/>
          </a:prstGeom>
        </p:spPr>
      </p:pic>
    </p:spTree>
    <p:extLst>
      <p:ext uri="{BB962C8B-B14F-4D97-AF65-F5344CB8AC3E}">
        <p14:creationId xmlns:p14="http://schemas.microsoft.com/office/powerpoint/2010/main" val="11358969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B766D3-22A7-4A43-92F1-56290F741D08}"/>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37" b="13493"/>
          <a:stretch/>
        </p:blipFill>
        <p:spPr>
          <a:xfrm>
            <a:off x="20" y="10"/>
            <a:ext cx="12191980" cy="6857990"/>
          </a:xfrm>
          <a:prstGeom prst="rect">
            <a:avLst/>
          </a:prstGeom>
        </p:spPr>
      </p:pic>
      <p:sp>
        <p:nvSpPr>
          <p:cNvPr id="2" name="Title 1">
            <a:extLst>
              <a:ext uri="{FF2B5EF4-FFF2-40B4-BE49-F238E27FC236}">
                <a16:creationId xmlns:a16="http://schemas.microsoft.com/office/drawing/2014/main" id="{EAD690FA-D4A8-4242-9237-2DD7DBF993F8}"/>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Systems Thinking </a:t>
            </a:r>
            <a:endParaRPr lang="en-CA" sz="4000">
              <a:solidFill>
                <a:srgbClr val="FFFFFF"/>
              </a:solidFill>
            </a:endParaRP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828878-0A22-43AD-A36C-7AF3083590C2}"/>
              </a:ext>
            </a:extLst>
          </p:cNvPr>
          <p:cNvSpPr>
            <a:spLocks noGrp="1"/>
          </p:cNvSpPr>
          <p:nvPr>
            <p:ph idx="1"/>
          </p:nvPr>
        </p:nvSpPr>
        <p:spPr>
          <a:xfrm>
            <a:off x="5155379" y="1065862"/>
            <a:ext cx="5744685" cy="4726276"/>
          </a:xfrm>
        </p:spPr>
        <p:txBody>
          <a:bodyPr anchor="ctr">
            <a:normAutofit/>
          </a:bodyPr>
          <a:lstStyle/>
          <a:p>
            <a:r>
              <a:rPr lang="en-US" sz="2000" dirty="0">
                <a:solidFill>
                  <a:srgbClr val="FFFFFF"/>
                </a:solidFill>
              </a:rPr>
              <a:t>Systems are complex entities that involve an interconnected set of elements and relationships</a:t>
            </a:r>
          </a:p>
          <a:p>
            <a:r>
              <a:rPr lang="en-US" sz="2000" dirty="0">
                <a:solidFill>
                  <a:srgbClr val="FFFFFF"/>
                </a:solidFill>
              </a:rPr>
              <a:t>Reconciliation within the federal public service requires complex systems change</a:t>
            </a:r>
          </a:p>
          <a:p>
            <a:r>
              <a:rPr lang="en-US" sz="2000" dirty="0">
                <a:solidFill>
                  <a:srgbClr val="FFFFFF"/>
                </a:solidFill>
              </a:rPr>
              <a:t>Systems thinking allows users to understand the purpose a system is accomplishing and the patterns it uses to accomplish them</a:t>
            </a:r>
          </a:p>
          <a:p>
            <a:endParaRPr lang="en-US" sz="2000" dirty="0">
              <a:solidFill>
                <a:srgbClr val="FFFFFF"/>
              </a:solidFill>
            </a:endParaRPr>
          </a:p>
        </p:txBody>
      </p:sp>
    </p:spTree>
    <p:extLst>
      <p:ext uri="{BB962C8B-B14F-4D97-AF65-F5344CB8AC3E}">
        <p14:creationId xmlns:p14="http://schemas.microsoft.com/office/powerpoint/2010/main" val="40942330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large castle with a clock tower&#10;&#10;Description automatically generated with medium confidence">
            <a:extLst>
              <a:ext uri="{FF2B5EF4-FFF2-40B4-BE49-F238E27FC236}">
                <a16:creationId xmlns:a16="http://schemas.microsoft.com/office/drawing/2014/main" id="{30C0FF4D-F8CC-470F-B772-61C52D581CF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436"/>
          <a:stretch/>
        </p:blipFill>
        <p:spPr>
          <a:xfrm>
            <a:off x="1" y="10"/>
            <a:ext cx="9669642"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F3F34B-A5AA-4C07-9395-8154E92B2910}"/>
              </a:ext>
            </a:extLst>
          </p:cNvPr>
          <p:cNvSpPr>
            <a:spLocks noGrp="1"/>
          </p:cNvSpPr>
          <p:nvPr>
            <p:ph type="title"/>
          </p:nvPr>
        </p:nvSpPr>
        <p:spPr>
          <a:xfrm>
            <a:off x="7531610" y="365125"/>
            <a:ext cx="3822189" cy="1899912"/>
          </a:xfrm>
        </p:spPr>
        <p:txBody>
          <a:bodyPr>
            <a:normAutofit/>
          </a:bodyPr>
          <a:lstStyle/>
          <a:p>
            <a:r>
              <a:rPr lang="en-US" sz="4000"/>
              <a:t>The Public Service System</a:t>
            </a:r>
            <a:endParaRPr lang="en-CA" sz="4000"/>
          </a:p>
        </p:txBody>
      </p:sp>
      <p:sp>
        <p:nvSpPr>
          <p:cNvPr id="3" name="Content Placeholder 2">
            <a:extLst>
              <a:ext uri="{FF2B5EF4-FFF2-40B4-BE49-F238E27FC236}">
                <a16:creationId xmlns:a16="http://schemas.microsoft.com/office/drawing/2014/main" id="{74C756CC-3E7B-4136-9C63-993677FF2765}"/>
              </a:ext>
            </a:extLst>
          </p:cNvPr>
          <p:cNvSpPr>
            <a:spLocks noGrp="1"/>
          </p:cNvSpPr>
          <p:nvPr>
            <p:ph idx="1"/>
          </p:nvPr>
        </p:nvSpPr>
        <p:spPr>
          <a:xfrm>
            <a:off x="7528564" y="2085858"/>
            <a:ext cx="3822189" cy="3742762"/>
          </a:xfrm>
        </p:spPr>
        <p:txBody>
          <a:bodyPr>
            <a:normAutofit/>
          </a:bodyPr>
          <a:lstStyle/>
          <a:p>
            <a:r>
              <a:rPr lang="en-US" sz="1700" dirty="0"/>
              <a:t>Westminster model</a:t>
            </a:r>
          </a:p>
          <a:p>
            <a:pPr lvl="1"/>
            <a:r>
              <a:rPr lang="en-US" sz="1700" dirty="0"/>
              <a:t>Representative democracy</a:t>
            </a:r>
          </a:p>
          <a:p>
            <a:pPr lvl="1"/>
            <a:r>
              <a:rPr lang="en-US" sz="1700" dirty="0"/>
              <a:t>Ministerial accountability</a:t>
            </a:r>
          </a:p>
          <a:p>
            <a:pPr lvl="1"/>
            <a:r>
              <a:rPr lang="en-US" sz="1700" dirty="0"/>
              <a:t>Hierarchy and loyalty	</a:t>
            </a:r>
          </a:p>
          <a:p>
            <a:r>
              <a:rPr lang="en-US" sz="1700" dirty="0"/>
              <a:t>PCO and TBS function to cement a culture of command and control</a:t>
            </a:r>
          </a:p>
          <a:p>
            <a:r>
              <a:rPr lang="en-US" sz="1700" dirty="0"/>
              <a:t>Accountability needs to become more transparent to advance Reconciliation</a:t>
            </a:r>
          </a:p>
          <a:p>
            <a:r>
              <a:rPr lang="en-US" sz="1700" dirty="0"/>
              <a:t>This requires that Public servants have the latitude to innovate</a:t>
            </a:r>
          </a:p>
        </p:txBody>
      </p:sp>
      <p:sp>
        <p:nvSpPr>
          <p:cNvPr id="22" name="TextBox 21">
            <a:extLst>
              <a:ext uri="{FF2B5EF4-FFF2-40B4-BE49-F238E27FC236}">
                <a16:creationId xmlns:a16="http://schemas.microsoft.com/office/drawing/2014/main" id="{DB433F10-27D1-423F-A57D-94F3557A488F}"/>
              </a:ext>
            </a:extLst>
          </p:cNvPr>
          <p:cNvSpPr txBox="1"/>
          <p:nvPr/>
        </p:nvSpPr>
        <p:spPr>
          <a:xfrm>
            <a:off x="7482827" y="6657945"/>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diversey/17403714212">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10187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434C534-CBDC-8882-4EA0-5B336FDA2A6F}"/>
              </a:ext>
            </a:extLst>
          </p:cNvPr>
          <p:cNvPicPr>
            <a:picLocks noChangeAspect="1"/>
          </p:cNvPicPr>
          <p:nvPr/>
        </p:nvPicPr>
        <p:blipFill rotWithShape="1">
          <a:blip r:embed="rId3">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1C04E63-A8E1-400E-8E8F-CD0E57CA735F}"/>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Systems thinking and the Westminster model</a:t>
            </a:r>
            <a:endParaRPr lang="en-CA"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A56002E-D457-B46F-FB21-EB63BEA2B580}"/>
              </a:ext>
            </a:extLst>
          </p:cNvPr>
          <p:cNvGraphicFramePr>
            <a:graphicFrameLocks noGrp="1"/>
          </p:cNvGraphicFramePr>
          <p:nvPr>
            <p:ph idx="1"/>
            <p:extLst>
              <p:ext uri="{D42A27DB-BD31-4B8C-83A1-F6EECF244321}">
                <p14:modId xmlns:p14="http://schemas.microsoft.com/office/powerpoint/2010/main" val="1834751863"/>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005726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93316F-7840-40D4-B0ED-B0E52EE3E3FD}"/>
              </a:ext>
            </a:extLst>
          </p:cNvPr>
          <p:cNvSpPr>
            <a:spLocks noGrp="1"/>
          </p:cNvSpPr>
          <p:nvPr>
            <p:ph type="title"/>
          </p:nvPr>
        </p:nvSpPr>
        <p:spPr>
          <a:xfrm>
            <a:off x="4384039" y="365125"/>
            <a:ext cx="7164493" cy="1325563"/>
          </a:xfrm>
        </p:spPr>
        <p:txBody>
          <a:bodyPr>
            <a:normAutofit/>
          </a:bodyPr>
          <a:lstStyle/>
          <a:p>
            <a:r>
              <a:rPr lang="en-US"/>
              <a:t>Indigenous ways of Knowing and Researching</a:t>
            </a:r>
            <a:endParaRPr lang="en-CA"/>
          </a:p>
        </p:txBody>
      </p:sp>
      <p:pic>
        <p:nvPicPr>
          <p:cNvPr id="5" name="Picture 4" descr="A close-up of a feather&#10;&#10;Description automatically generated with medium confidence">
            <a:extLst>
              <a:ext uri="{FF2B5EF4-FFF2-40B4-BE49-F238E27FC236}">
                <a16:creationId xmlns:a16="http://schemas.microsoft.com/office/drawing/2014/main" id="{DD0DCC1D-03FC-4656-A7B0-FEAC625E17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779" r="18618"/>
          <a:stretch/>
        </p:blipFill>
        <p:spPr>
          <a:xfrm>
            <a:off x="480060" y="1511861"/>
            <a:ext cx="3425957" cy="3833797"/>
          </a:xfrm>
          <a:prstGeom prst="rect">
            <a:avLst/>
          </a:prstGeom>
        </p:spPr>
      </p:pic>
      <p:sp>
        <p:nvSpPr>
          <p:cNvPr id="3" name="Content Placeholder 2">
            <a:extLst>
              <a:ext uri="{FF2B5EF4-FFF2-40B4-BE49-F238E27FC236}">
                <a16:creationId xmlns:a16="http://schemas.microsoft.com/office/drawing/2014/main" id="{0D52184F-1689-412F-B27F-D694BD90E51A}"/>
              </a:ext>
            </a:extLst>
          </p:cNvPr>
          <p:cNvSpPr>
            <a:spLocks noGrp="1"/>
          </p:cNvSpPr>
          <p:nvPr>
            <p:ph idx="1"/>
          </p:nvPr>
        </p:nvSpPr>
        <p:spPr>
          <a:xfrm>
            <a:off x="4387515" y="2022601"/>
            <a:ext cx="7161017" cy="4154361"/>
          </a:xfrm>
        </p:spPr>
        <p:txBody>
          <a:bodyPr>
            <a:normAutofit/>
          </a:bodyPr>
          <a:lstStyle/>
          <a:p>
            <a:r>
              <a:rPr lang="en-US" sz="1900" dirty="0"/>
              <a:t>Significant overlap between systems thinking and Indigenous ways of knowing</a:t>
            </a:r>
          </a:p>
          <a:p>
            <a:r>
              <a:rPr lang="en-US" sz="1900" dirty="0"/>
              <a:t>Indigenous worldviews prioritize relationships, responsibility and consent</a:t>
            </a:r>
            <a:endParaRPr lang="en-US" sz="1900" i="1" dirty="0"/>
          </a:p>
          <a:p>
            <a:r>
              <a:rPr lang="en-US" sz="1900" i="1" dirty="0" err="1"/>
              <a:t>Wâkôtowin</a:t>
            </a:r>
            <a:r>
              <a:rPr lang="en-US" sz="1900" dirty="0"/>
              <a:t> is a Cree concept that describes an expansive definition of kinship by recognizing relationships of mutual responsibility between all human and non-human entities</a:t>
            </a:r>
          </a:p>
          <a:p>
            <a:r>
              <a:rPr lang="en-US" sz="1900" dirty="0"/>
              <a:t>Storytelling is a way of sharing experiences and knowledge that emphasizes the relationships within the story and between the teller and the listener</a:t>
            </a:r>
          </a:p>
          <a:p>
            <a:r>
              <a:rPr lang="en-US" sz="1900" dirty="0" err="1"/>
              <a:t>Heshook-ish-tsawalk</a:t>
            </a:r>
            <a:r>
              <a:rPr lang="en-US" sz="1900" dirty="0"/>
              <a:t> is a worldview that recognizes that everything is one and that this oneness is comprised of individual parts</a:t>
            </a:r>
          </a:p>
        </p:txBody>
      </p:sp>
      <p:sp>
        <p:nvSpPr>
          <p:cNvPr id="6" name="TextBox 5">
            <a:extLst>
              <a:ext uri="{FF2B5EF4-FFF2-40B4-BE49-F238E27FC236}">
                <a16:creationId xmlns:a16="http://schemas.microsoft.com/office/drawing/2014/main" id="{83080412-FEC2-4A54-93F0-8BE0BB28F6B8}"/>
              </a:ext>
            </a:extLst>
          </p:cNvPr>
          <p:cNvSpPr txBox="1"/>
          <p:nvPr/>
        </p:nvSpPr>
        <p:spPr>
          <a:xfrm>
            <a:off x="1586151" y="5145603"/>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voices-from-the-margins.blog/2015/07/12/the-scent-of-sweetgrass-2/">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403148135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33F172AB0D3D499E9440C89F786234" ma:contentTypeVersion="12" ma:contentTypeDescription="Create a new document." ma:contentTypeScope="" ma:versionID="e6a816e83ffd56d7e141379cba489d90">
  <xsd:schema xmlns:xsd="http://www.w3.org/2001/XMLSchema" xmlns:xs="http://www.w3.org/2001/XMLSchema" xmlns:p="http://schemas.microsoft.com/office/2006/metadata/properties" xmlns:ns3="6918c9fe-7cbf-4702-ab82-a7078b9e6080" xmlns:ns4="1b6cfd34-32f9-4c29-b005-6f0f0e249d3b" targetNamespace="http://schemas.microsoft.com/office/2006/metadata/properties" ma:root="true" ma:fieldsID="fd5a847ba593e70309f824958af2f083" ns3:_="" ns4:_="">
    <xsd:import namespace="6918c9fe-7cbf-4702-ab82-a7078b9e6080"/>
    <xsd:import namespace="1b6cfd34-32f9-4c29-b005-6f0f0e249d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8c9fe-7cbf-4702-ab82-a7078b9e60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6cfd34-32f9-4c29-b005-6f0f0e249d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B6E55D-E860-4BE7-A51A-CCB4C1992237}">
  <ds:schemaRefs>
    <ds:schemaRef ds:uri="http://schemas.microsoft.com/sharepoint/v3/contenttype/forms"/>
  </ds:schemaRefs>
</ds:datastoreItem>
</file>

<file path=customXml/itemProps2.xml><?xml version="1.0" encoding="utf-8"?>
<ds:datastoreItem xmlns:ds="http://schemas.openxmlformats.org/officeDocument/2006/customXml" ds:itemID="{80A59252-677A-4C68-9C87-8385C13C21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18c9fe-7cbf-4702-ab82-a7078b9e6080"/>
    <ds:schemaRef ds:uri="1b6cfd34-32f9-4c29-b005-6f0f0e249d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260E54-E979-4FDD-AA0C-0A9FD404AC1A}">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1b6cfd34-32f9-4c29-b005-6f0f0e249d3b"/>
    <ds:schemaRef ds:uri="http://schemas.openxmlformats.org/package/2006/metadata/core-properties"/>
    <ds:schemaRef ds:uri="6918c9fe-7cbf-4702-ab82-a7078b9e608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19124</TotalTime>
  <Words>2521</Words>
  <Application>Microsoft Office PowerPoint</Application>
  <PresentationFormat>Widescreen</PresentationFormat>
  <Paragraphs>292</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Segoe UI</vt:lpstr>
      <vt:lpstr>Office Theme</vt:lpstr>
      <vt:lpstr>Deconstructing Colonial Practices in the Federal Public Service</vt:lpstr>
      <vt:lpstr>Reconciliation</vt:lpstr>
      <vt:lpstr>The Federal Public Service and Reconciliation </vt:lpstr>
      <vt:lpstr>Issues with Reconciliation</vt:lpstr>
      <vt:lpstr>Decolonization</vt:lpstr>
      <vt:lpstr>Systems Thinking </vt:lpstr>
      <vt:lpstr>The Public Service System</vt:lpstr>
      <vt:lpstr>Systems thinking and the Westminster model</vt:lpstr>
      <vt:lpstr>Indigenous ways of Knowing and Researching</vt:lpstr>
      <vt:lpstr>Reconciliation within the Federal Public Service</vt:lpstr>
      <vt:lpstr>Leadership for effective Transformation</vt:lpstr>
      <vt:lpstr>Indigenous Leadership</vt:lpstr>
      <vt:lpstr>Findings, Conclusions and Recommendations </vt:lpstr>
      <vt:lpstr>Reconciliation - Findings</vt:lpstr>
      <vt:lpstr>Reconciliation - Conclusions</vt:lpstr>
      <vt:lpstr>Executives and Central Agencies - Findings</vt:lpstr>
      <vt:lpstr>Executives and Central Agencies - Conclusions</vt:lpstr>
      <vt:lpstr>Executives and Central Agencies – Recommendations </vt:lpstr>
      <vt:lpstr>Public Service System- Findings</vt:lpstr>
      <vt:lpstr>Public Service System - Conclusions</vt:lpstr>
      <vt:lpstr>Public Service System –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Deconstructing Colonial Practices in the Federal Public Service</dc:title>
  <dc:creator>Riel Bjerke-Clarke</dc:creator>
  <cp:lastModifiedBy>Jolene Head</cp:lastModifiedBy>
  <cp:revision>24</cp:revision>
  <dcterms:created xsi:type="dcterms:W3CDTF">2022-06-14T19:04:09Z</dcterms:created>
  <dcterms:modified xsi:type="dcterms:W3CDTF">2022-07-27T14:49:22Z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2022-06-14T19:04:09Z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57a43753-b8e1-4725-a093-907a57857819</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y fmtid="{D5CDD505-2E9C-101B-9397-08002B2CF9AE}" pid="11" name="ContentTypeId">
    <vt:lpwstr>0x0101009133F172AB0D3D499E9440C89F786234</vt:lpwstr>
  </property>
  <property fmtid="{D5CDD505-2E9C-101B-9397-08002B2CF9AE}" pid="12" name="_AdHocReviewCycleID">
    <vt:i4>2101432488</vt:i4>
  </property>
  <property fmtid="{D5CDD505-2E9C-101B-9397-08002B2CF9AE}" pid="13" name="_NewReviewCycle">
    <vt:lpwstr/>
  </property>
  <property fmtid="{D5CDD505-2E9C-101B-9397-08002B2CF9AE}" pid="14" name="_EmailSubject">
    <vt:lpwstr>PowerPoint - With formatting!</vt:lpwstr>
  </property>
  <property fmtid="{D5CDD505-2E9C-101B-9397-08002B2CF9AE}" pid="15" name="_AuthorEmail">
    <vt:lpwstr>Riel.Bjerke-Clarke@tpsgc-pwgsc.gc.ca</vt:lpwstr>
  </property>
  <property fmtid="{D5CDD505-2E9C-101B-9397-08002B2CF9AE}" pid="16" name="_AuthorEmailDisplayName">
    <vt:lpwstr>Riel Bjerke-Clarke</vt:lpwstr>
  </property>
  <property fmtid="{D5CDD505-2E9C-101B-9397-08002B2CF9AE}" pid="17" name="_PreviousAdHocReviewCycleID">
    <vt:i4>2101432488</vt:i4>
  </property>
</Properties>
</file>