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00"/>
  </p:notesMasterIdLst>
  <p:handoutMasterIdLst>
    <p:handoutMasterId r:id="rId101"/>
  </p:handoutMasterIdLst>
  <p:sldIdLst>
    <p:sldId id="256" r:id="rId6"/>
    <p:sldId id="258" r:id="rId7"/>
    <p:sldId id="388" r:id="rId8"/>
    <p:sldId id="305" r:id="rId9"/>
    <p:sldId id="389" r:id="rId10"/>
    <p:sldId id="316" r:id="rId11"/>
    <p:sldId id="390" r:id="rId12"/>
    <p:sldId id="391" r:id="rId13"/>
    <p:sldId id="392" r:id="rId14"/>
    <p:sldId id="398" r:id="rId15"/>
    <p:sldId id="318" r:id="rId16"/>
    <p:sldId id="393" r:id="rId17"/>
    <p:sldId id="321" r:id="rId18"/>
    <p:sldId id="322" r:id="rId19"/>
    <p:sldId id="394" r:id="rId20"/>
    <p:sldId id="395" r:id="rId21"/>
    <p:sldId id="399" r:id="rId22"/>
    <p:sldId id="324" r:id="rId23"/>
    <p:sldId id="337" r:id="rId24"/>
    <p:sldId id="364" r:id="rId25"/>
    <p:sldId id="396" r:id="rId26"/>
    <p:sldId id="397" r:id="rId27"/>
    <p:sldId id="338" r:id="rId28"/>
    <p:sldId id="354" r:id="rId29"/>
    <p:sldId id="353" r:id="rId30"/>
    <p:sldId id="325" r:id="rId31"/>
    <p:sldId id="385" r:id="rId32"/>
    <p:sldId id="400" r:id="rId33"/>
    <p:sldId id="387" r:id="rId34"/>
    <p:sldId id="401" r:id="rId35"/>
    <p:sldId id="304" r:id="rId36"/>
    <p:sldId id="402" r:id="rId37"/>
    <p:sldId id="365" r:id="rId38"/>
    <p:sldId id="312" r:id="rId39"/>
    <p:sldId id="329" r:id="rId40"/>
    <p:sldId id="328" r:id="rId41"/>
    <p:sldId id="331" r:id="rId42"/>
    <p:sldId id="374" r:id="rId43"/>
    <p:sldId id="375" r:id="rId44"/>
    <p:sldId id="376" r:id="rId45"/>
    <p:sldId id="333" r:id="rId46"/>
    <p:sldId id="378" r:id="rId47"/>
    <p:sldId id="403" r:id="rId48"/>
    <p:sldId id="339" r:id="rId49"/>
    <p:sldId id="340" r:id="rId50"/>
    <p:sldId id="341" r:id="rId51"/>
    <p:sldId id="344" r:id="rId52"/>
    <p:sldId id="404" r:id="rId53"/>
    <p:sldId id="373" r:id="rId54"/>
    <p:sldId id="372" r:id="rId55"/>
    <p:sldId id="377" r:id="rId56"/>
    <p:sldId id="379" r:id="rId57"/>
    <p:sldId id="407" r:id="rId58"/>
    <p:sldId id="303" r:id="rId59"/>
    <p:sldId id="260" r:id="rId60"/>
    <p:sldId id="263" r:id="rId61"/>
    <p:sldId id="264" r:id="rId62"/>
    <p:sldId id="265" r:id="rId63"/>
    <p:sldId id="266" r:id="rId64"/>
    <p:sldId id="267" r:id="rId65"/>
    <p:sldId id="370" r:id="rId66"/>
    <p:sldId id="268" r:id="rId67"/>
    <p:sldId id="269" r:id="rId68"/>
    <p:sldId id="270" r:id="rId69"/>
    <p:sldId id="271" r:id="rId70"/>
    <p:sldId id="272" r:id="rId71"/>
    <p:sldId id="273" r:id="rId72"/>
    <p:sldId id="275" r:id="rId73"/>
    <p:sldId id="366" r:id="rId74"/>
    <p:sldId id="306" r:id="rId75"/>
    <p:sldId id="351" r:id="rId76"/>
    <p:sldId id="352" r:id="rId77"/>
    <p:sldId id="405" r:id="rId78"/>
    <p:sldId id="357" r:id="rId79"/>
    <p:sldId id="359" r:id="rId80"/>
    <p:sldId id="276" r:id="rId81"/>
    <p:sldId id="406" r:id="rId82"/>
    <p:sldId id="363" r:id="rId83"/>
    <p:sldId id="360" r:id="rId84"/>
    <p:sldId id="361" r:id="rId85"/>
    <p:sldId id="294" r:id="rId86"/>
    <p:sldId id="380" r:id="rId87"/>
    <p:sldId id="368" r:id="rId88"/>
    <p:sldId id="295" r:id="rId89"/>
    <p:sldId id="296" r:id="rId90"/>
    <p:sldId id="369" r:id="rId91"/>
    <p:sldId id="283" r:id="rId92"/>
    <p:sldId id="285" r:id="rId93"/>
    <p:sldId id="292" r:id="rId94"/>
    <p:sldId id="288" r:id="rId95"/>
    <p:sldId id="286" r:id="rId96"/>
    <p:sldId id="289" r:id="rId97"/>
    <p:sldId id="291" r:id="rId98"/>
    <p:sldId id="287" r:id="rId9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4" userDrawn="1">
          <p15:clr>
            <a:srgbClr val="A4A3A4"/>
          </p15:clr>
        </p15:guide>
        <p15:guide id="2" pos="38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FB2103-7CE4-4FCB-1BEB-184025779762}" name="Deshaies, Benoit (he, il)" initials="Di" userId="S::bdeshaie@tbs-sct.gc.ca::efcfcf41-e50b-4426-91d1-0fe04cf424b0" providerId="AD"/>
  <p188:author id="{578F5816-F363-572F-4CF5-670863F71351}" name="Nkinamubanzi, Angela" initials="NA" userId="S::ankinamu@tbs-sct.gc.ca::ac4d2a41-a835-4faa-aa06-d8d208df8e75" providerId="AD"/>
  <p188:author id="{4750F816-3196-4865-4E81-2081AE1288BB}" name="Oliver, Ada (She/her, Elle)" initials="AO" userId="S::ADOLIVER@tbs-sct.gc.ca::b626b702-64c1-48b3-8ce1-59884c109b3d" providerId="AD"/>
  <p188:author id="{BCFD9F3B-8983-DCC0-1909-84FD3DC7E259}" name="Macy, Vivienne (she/her, elle)" initials="VM" userId="S::VMACY@tbs-sct.gc.ca::fded5481-77d7-4d17-aa7e-00182c9e1941" providerId="AD"/>
  <p188:author id="{D0D81E94-F234-8169-7E6E-3037C6E0FEB8}" name="Morin, Michelle (She/Her, Elle)" initials="MM" userId="S::MMORIN@tbs-sct.gc.ca::94dcee11-de32-4953-8af5-b971e19afa0c" providerId="AD"/>
  <p188:author id="{0FA84C99-49BB-2381-576F-9AC29145DFA9}" name="Grandmaison, Kate" initials="KG" userId="S::KAGRANDM@tbs-sct.gc.ca::1e3c40ac-9148-47d6-aafc-11fcdc97fc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AABC6"/>
    <a:srgbClr val="FF00D4"/>
    <a:srgbClr val="A6A6A6"/>
    <a:srgbClr val="FF9137"/>
    <a:srgbClr val="FF6600"/>
    <a:srgbClr val="7CA6E4"/>
    <a:srgbClr val="FEE950"/>
    <a:srgbClr val="FFFF66"/>
    <a:srgbClr val="FEF7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guide orient="horz" pos="774"/>
        <p:guide pos="38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C870A-67FB-4998-B463-5556891D4CCD}"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CA"/>
        </a:p>
      </dgm:t>
    </dgm:pt>
    <dgm:pt modelId="{6D2E830F-3F62-44E8-B252-10D3952AF128}">
      <dgm:prSet phldrT="[Text]" custT="1"/>
      <dgm:spPr>
        <a:xfrm>
          <a:off x="1800" y="186722"/>
          <a:ext cx="2542833" cy="668125"/>
        </a:xfrm>
        <a:prstGeom prst="rect">
          <a:avLst/>
        </a:prstGeom>
        <a:solidFill>
          <a:srgbClr val="1A322E"/>
        </a:solidFill>
        <a:ln w="19050" cap="flat" cmpd="sng" algn="ctr">
          <a:solidFill>
            <a:srgbClr val="E8E8E8">
              <a:lumMod val="90000"/>
            </a:srgbClr>
          </a:solidFill>
          <a:prstDash val="solid"/>
          <a:miter lim="800000"/>
        </a:ln>
        <a:effectLst/>
      </dgm:spPr>
      <dgm:t>
        <a:bodyPr/>
        <a:lstStyle/>
        <a:p>
          <a:pPr>
            <a:buNone/>
          </a:pPr>
          <a:r>
            <a:rPr lang="fr-CA" sz="2800" b="0">
              <a:solidFill>
                <a:sysClr val="window" lastClr="FFFFFF"/>
              </a:solidFill>
              <a:latin typeface="+mn-lt"/>
              <a:ea typeface="+mn-ea"/>
              <a:cs typeface="+mn-cs"/>
            </a:rPr>
            <a:t>Branch</a:t>
          </a:r>
          <a:endParaRPr lang="en-CA" sz="2800" b="0">
            <a:solidFill>
              <a:sysClr val="window" lastClr="FFFFFF"/>
            </a:solidFill>
            <a:latin typeface="+mn-lt"/>
            <a:ea typeface="+mn-ea"/>
            <a:cs typeface="+mn-cs"/>
          </a:endParaRPr>
        </a:p>
      </dgm:t>
    </dgm:pt>
    <dgm:pt modelId="{D0908F44-3EBD-4F4B-9325-FFC1AA174034}" type="sibTrans" cxnId="{2D5D2051-D49C-46EC-8A18-8D1E5BCB2B7F}">
      <dgm:prSet/>
      <dgm:spPr/>
      <dgm:t>
        <a:bodyPr/>
        <a:lstStyle/>
        <a:p>
          <a:endParaRPr lang="en-CA" sz="2000" b="0"/>
        </a:p>
      </dgm:t>
    </dgm:pt>
    <dgm:pt modelId="{DB2028EE-AD2C-4059-B018-95CDE74158F3}" type="parTrans" cxnId="{2D5D2051-D49C-46EC-8A18-8D1E5BCB2B7F}">
      <dgm:prSet/>
      <dgm:spPr/>
      <dgm:t>
        <a:bodyPr/>
        <a:lstStyle/>
        <a:p>
          <a:endParaRPr lang="en-CA" sz="2000" b="0"/>
        </a:p>
      </dgm:t>
    </dgm:pt>
    <dgm:pt modelId="{58E2D5A9-43E4-4571-B877-D18FAFCBF99A}">
      <dgm:prSet phldrT="[Text]" custT="1"/>
      <dgm:spPr>
        <a:xfrm>
          <a:off x="1800" y="1135461"/>
          <a:ext cx="2542833" cy="668125"/>
        </a:xfrm>
        <a:prstGeom prst="rect">
          <a:avLst/>
        </a:prstGeom>
        <a:solidFill>
          <a:srgbClr val="23453F"/>
        </a:solidFill>
        <a:ln w="19050" cap="flat" cmpd="sng" algn="ctr">
          <a:solidFill>
            <a:srgbClr val="E8E8E8">
              <a:lumMod val="90000"/>
            </a:srgbClr>
          </a:solidFill>
          <a:prstDash val="solid"/>
          <a:miter lim="800000"/>
        </a:ln>
        <a:effectLst/>
      </dgm:spPr>
      <dgm:t>
        <a:bodyPr/>
        <a:lstStyle/>
        <a:p>
          <a:pPr>
            <a:buNone/>
          </a:pPr>
          <a:r>
            <a:rPr lang="fr-CA" sz="2800" b="0" err="1">
              <a:solidFill>
                <a:sysClr val="window" lastClr="FFFFFF"/>
              </a:solidFill>
              <a:latin typeface="+mn-lt"/>
              <a:ea typeface="+mn-ea"/>
              <a:cs typeface="+mn-cs"/>
            </a:rPr>
            <a:t>Directorate</a:t>
          </a:r>
          <a:endParaRPr lang="en-CA" sz="2800" b="0">
            <a:solidFill>
              <a:sysClr val="window" lastClr="FFFFFF"/>
            </a:solidFill>
            <a:latin typeface="+mn-lt"/>
            <a:ea typeface="+mn-ea"/>
            <a:cs typeface="+mn-cs"/>
          </a:endParaRPr>
        </a:p>
      </dgm:t>
    </dgm:pt>
    <dgm:pt modelId="{198CD2C3-F274-4C5B-BB71-51E25B426CFA}" type="sibTrans" cxnId="{7BAE669A-E8D9-44A3-8B7A-E3B13E68F67B}">
      <dgm:prSet/>
      <dgm:spPr/>
      <dgm:t>
        <a:bodyPr/>
        <a:lstStyle/>
        <a:p>
          <a:endParaRPr lang="en-CA" sz="2000" b="0"/>
        </a:p>
      </dgm:t>
    </dgm:pt>
    <dgm:pt modelId="{90F5F80F-A133-4C64-B5E8-F15353014A59}" type="parTrans" cxnId="{7BAE669A-E8D9-44A3-8B7A-E3B13E68F67B}">
      <dgm:prSet>
        <dgm:style>
          <a:lnRef idx="1">
            <a:schemeClr val="dk1"/>
          </a:lnRef>
          <a:fillRef idx="0">
            <a:schemeClr val="dk1"/>
          </a:fillRef>
          <a:effectRef idx="0">
            <a:schemeClr val="dk1"/>
          </a:effectRef>
          <a:fontRef idx="minor">
            <a:schemeClr val="tx1"/>
          </a:fontRef>
        </dgm:style>
      </dgm:prSet>
      <dgm:spPr>
        <a:xfrm>
          <a:off x="1227497" y="854848"/>
          <a:ext cx="91440" cy="280612"/>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gm:spPr>
      <dgm:t>
        <a:bodyPr/>
        <a:lstStyle/>
        <a:p>
          <a:endParaRPr lang="en-CA" sz="2000" b="0"/>
        </a:p>
      </dgm:t>
    </dgm:pt>
    <dgm:pt modelId="{7C1121E7-D8CE-4BC4-BA20-439E1579D365}">
      <dgm:prSet phldrT="[Text]" custT="1"/>
      <dgm:spPr>
        <a:xfrm>
          <a:off x="1800" y="2084199"/>
          <a:ext cx="2542833" cy="668125"/>
        </a:xfrm>
        <a:prstGeom prst="rect">
          <a:avLst/>
        </a:prstGeom>
        <a:solidFill>
          <a:srgbClr val="2B534C"/>
        </a:solidFill>
        <a:ln w="19050" cap="flat" cmpd="sng" algn="ctr">
          <a:solidFill>
            <a:schemeClr val="tx1">
              <a:lumMod val="50000"/>
              <a:lumOff val="50000"/>
            </a:schemeClr>
          </a:solidFill>
          <a:prstDash val="solid"/>
          <a:miter lim="800000"/>
        </a:ln>
        <a:effectLst/>
      </dgm:spPr>
      <dgm:t>
        <a:bodyPr/>
        <a:lstStyle/>
        <a:p>
          <a:pPr>
            <a:spcAft>
              <a:spcPts val="0"/>
            </a:spcAft>
            <a:buNone/>
          </a:pPr>
          <a:r>
            <a:rPr lang="en-CA" sz="2800" b="0" i="0">
              <a:solidFill>
                <a:schemeClr val="bg1"/>
              </a:solidFill>
              <a:latin typeface="+mn-lt"/>
              <a:ea typeface="+mn-ea"/>
              <a:cs typeface="+mn-cs"/>
            </a:rPr>
            <a:t>ATIP Division </a:t>
          </a:r>
          <a:endParaRPr lang="en-CA" sz="2800" b="0">
            <a:solidFill>
              <a:schemeClr val="bg1"/>
            </a:solidFill>
            <a:latin typeface="+mn-lt"/>
            <a:ea typeface="+mn-ea"/>
            <a:cs typeface="+mn-cs"/>
          </a:endParaRPr>
        </a:p>
      </dgm:t>
    </dgm:pt>
    <dgm:pt modelId="{02EAD220-32E4-4B6C-9EA8-2905910E2B12}" type="sibTrans" cxnId="{55089750-24F4-4C39-BEAC-E7F93DF7D100}">
      <dgm:prSet/>
      <dgm:spPr/>
      <dgm:t>
        <a:bodyPr/>
        <a:lstStyle/>
        <a:p>
          <a:endParaRPr lang="en-CA" sz="2000" b="0"/>
        </a:p>
      </dgm:t>
    </dgm:pt>
    <dgm:pt modelId="{1A90C089-0E94-46F9-BEBC-078173496F1B}" type="parTrans" cxnId="{55089750-24F4-4C39-BEAC-E7F93DF7D100}">
      <dgm:prSet>
        <dgm:style>
          <a:lnRef idx="1">
            <a:schemeClr val="dk1"/>
          </a:lnRef>
          <a:fillRef idx="0">
            <a:schemeClr val="dk1"/>
          </a:fillRef>
          <a:effectRef idx="0">
            <a:schemeClr val="dk1"/>
          </a:effectRef>
          <a:fontRef idx="minor">
            <a:schemeClr val="tx1"/>
          </a:fontRef>
        </dgm:style>
      </dgm:prSet>
      <dgm:spPr>
        <a:xfrm>
          <a:off x="1227497" y="1803587"/>
          <a:ext cx="91440" cy="280612"/>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gm:spPr>
      <dgm:t>
        <a:bodyPr/>
        <a:lstStyle/>
        <a:p>
          <a:endParaRPr lang="en-CA" sz="2000" b="0"/>
        </a:p>
      </dgm:t>
    </dgm:pt>
    <dgm:pt modelId="{8AE5FA91-83D0-4F99-B10E-1DF146B47550}">
      <dgm:prSet phldrT="[Text]" custT="1"/>
      <dgm:spPr>
        <a:xfrm>
          <a:off x="637509" y="3032938"/>
          <a:ext cx="2542833" cy="668125"/>
        </a:xfrm>
        <a:prstGeom prst="rect">
          <a:avLst/>
        </a:prstGeom>
        <a:solidFill>
          <a:srgbClr val="366860"/>
        </a:solidFill>
        <a:ln w="19050" cap="flat" cmpd="sng" algn="ctr">
          <a:solidFill>
            <a:srgbClr val="E8E8E8">
              <a:lumMod val="90000"/>
            </a:srgbClr>
          </a:solidFill>
          <a:prstDash val="solid"/>
          <a:miter lim="800000"/>
        </a:ln>
        <a:effectLst/>
      </dgm:spPr>
      <dgm:t>
        <a:bodyPr/>
        <a:lstStyle/>
        <a:p>
          <a:pPr>
            <a:buNone/>
          </a:pPr>
          <a:r>
            <a:rPr lang="fr-CA" sz="2800" b="0">
              <a:solidFill>
                <a:schemeClr val="bg1"/>
              </a:solidFill>
              <a:latin typeface="+mn-lt"/>
              <a:ea typeface="+mn-ea"/>
              <a:cs typeface="+mn-cs"/>
            </a:rPr>
            <a:t>ATIP Office</a:t>
          </a:r>
          <a:endParaRPr lang="en-CA" sz="2800" b="0">
            <a:solidFill>
              <a:schemeClr val="bg1"/>
            </a:solidFill>
            <a:latin typeface="+mn-lt"/>
            <a:ea typeface="+mn-ea"/>
            <a:cs typeface="+mn-cs"/>
          </a:endParaRPr>
        </a:p>
      </dgm:t>
    </dgm:pt>
    <dgm:pt modelId="{523DD2BD-CE9A-469A-9D37-846E2D0E1862}" type="sibTrans" cxnId="{A1D7B70A-AD50-4523-A883-43DF2325DD49}">
      <dgm:prSet/>
      <dgm:spPr/>
      <dgm:t>
        <a:bodyPr/>
        <a:lstStyle/>
        <a:p>
          <a:endParaRPr lang="en-CA" sz="2000" b="0"/>
        </a:p>
      </dgm:t>
    </dgm:pt>
    <dgm:pt modelId="{4827C74B-7413-437B-ADD6-957A3B52EB51}" type="parTrans" cxnId="{A1D7B70A-AD50-4523-A883-43DF2325DD49}">
      <dgm:prSet>
        <dgm:style>
          <a:lnRef idx="1">
            <a:schemeClr val="dk1"/>
          </a:lnRef>
          <a:fillRef idx="0">
            <a:schemeClr val="dk1"/>
          </a:fillRef>
          <a:effectRef idx="0">
            <a:schemeClr val="dk1"/>
          </a:effectRef>
          <a:fontRef idx="minor">
            <a:schemeClr val="tx1"/>
          </a:fontRef>
        </dgm:style>
      </dgm:prSet>
      <dgm:spPr>
        <a:xfrm>
          <a:off x="256084" y="2752325"/>
          <a:ext cx="381425" cy="614675"/>
        </a:xfrm>
        <a:custGeom>
          <a:avLst/>
          <a:gdLst/>
          <a:ahLst/>
          <a:cxnLst/>
          <a:rect l="0" t="0" r="0" b="0"/>
          <a:pathLst>
            <a:path>
              <a:moveTo>
                <a:pt x="0" y="0"/>
              </a:moveTo>
              <a:lnTo>
                <a:pt x="0" y="614675"/>
              </a:lnTo>
              <a:lnTo>
                <a:pt x="381425" y="614675"/>
              </a:lnTo>
            </a:path>
          </a:pathLst>
        </a:custGeom>
        <a:solidFill>
          <a:schemeClr val="accent2">
            <a:lumMod val="75000"/>
          </a:schemeClr>
        </a:solidFill>
        <a:ln w="12700" cap="flat" cmpd="sng" algn="ctr">
          <a:solidFill>
            <a:sysClr val="windowText" lastClr="000000"/>
          </a:solidFill>
          <a:prstDash val="solid"/>
          <a:miter lim="800000"/>
        </a:ln>
        <a:effectLst/>
      </dgm:spPr>
      <dgm:t>
        <a:bodyPr/>
        <a:lstStyle/>
        <a:p>
          <a:endParaRPr lang="en-CA" sz="2000" b="0"/>
        </a:p>
      </dgm:t>
    </dgm:pt>
    <dgm:pt modelId="{F26F8161-0FFA-4312-B402-345794399B02}" type="pres">
      <dgm:prSet presAssocID="{7CBC870A-67FB-4998-B463-5556891D4CCD}" presName="hierChild1" presStyleCnt="0">
        <dgm:presLayoutVars>
          <dgm:orgChart val="1"/>
          <dgm:chPref val="1"/>
          <dgm:dir/>
          <dgm:animOne val="branch"/>
          <dgm:animLvl val="lvl"/>
          <dgm:resizeHandles/>
        </dgm:presLayoutVars>
      </dgm:prSet>
      <dgm:spPr/>
    </dgm:pt>
    <dgm:pt modelId="{0548B1EC-AF18-440F-8032-166EDAA08C58}" type="pres">
      <dgm:prSet presAssocID="{6D2E830F-3F62-44E8-B252-10D3952AF128}" presName="hierRoot1" presStyleCnt="0">
        <dgm:presLayoutVars>
          <dgm:hierBranch val="init"/>
        </dgm:presLayoutVars>
      </dgm:prSet>
      <dgm:spPr/>
    </dgm:pt>
    <dgm:pt modelId="{FF12E466-5551-42C9-9A8F-EBBFE1001DE3}" type="pres">
      <dgm:prSet presAssocID="{6D2E830F-3F62-44E8-B252-10D3952AF128}" presName="rootComposite1" presStyleCnt="0"/>
      <dgm:spPr/>
    </dgm:pt>
    <dgm:pt modelId="{96A32FA7-2946-42F6-9459-75FD903C239D}" type="pres">
      <dgm:prSet presAssocID="{6D2E830F-3F62-44E8-B252-10D3952AF128}" presName="rootText1" presStyleLbl="node0" presStyleIdx="0" presStyleCnt="1" custScaleX="190296" custLinFactNeighborX="135" custLinFactNeighborY="9442">
        <dgm:presLayoutVars>
          <dgm:chPref val="3"/>
        </dgm:presLayoutVars>
      </dgm:prSet>
      <dgm:spPr/>
    </dgm:pt>
    <dgm:pt modelId="{F5EDD5E1-1A93-4A58-A66E-EC4F8690DC10}" type="pres">
      <dgm:prSet presAssocID="{6D2E830F-3F62-44E8-B252-10D3952AF128}" presName="rootConnector1" presStyleLbl="node1" presStyleIdx="0" presStyleCnt="0"/>
      <dgm:spPr/>
    </dgm:pt>
    <dgm:pt modelId="{9BB6200D-4235-4FC4-89B0-B5FA1F2A08AA}" type="pres">
      <dgm:prSet presAssocID="{6D2E830F-3F62-44E8-B252-10D3952AF128}" presName="hierChild2" presStyleCnt="0"/>
      <dgm:spPr/>
    </dgm:pt>
    <dgm:pt modelId="{A2F51EB6-132F-42C4-A02F-6D3D8492251E}" type="pres">
      <dgm:prSet presAssocID="{90F5F80F-A133-4C64-B5E8-F15353014A59}" presName="Name37" presStyleLbl="parChTrans1D2" presStyleIdx="0" presStyleCnt="1"/>
      <dgm:spPr/>
    </dgm:pt>
    <dgm:pt modelId="{0785B398-B2A7-4462-8B8D-2EE3C67F87E9}" type="pres">
      <dgm:prSet presAssocID="{58E2D5A9-43E4-4571-B877-D18FAFCBF99A}" presName="hierRoot2" presStyleCnt="0">
        <dgm:presLayoutVars>
          <dgm:hierBranch val="init"/>
        </dgm:presLayoutVars>
      </dgm:prSet>
      <dgm:spPr/>
    </dgm:pt>
    <dgm:pt modelId="{581BE4D9-7CC7-4F19-B817-CFC85BB64794}" type="pres">
      <dgm:prSet presAssocID="{58E2D5A9-43E4-4571-B877-D18FAFCBF99A}" presName="rootComposite" presStyleCnt="0"/>
      <dgm:spPr/>
    </dgm:pt>
    <dgm:pt modelId="{B30BF8F9-48A8-4610-AE2A-6F92FE5EEF11}" type="pres">
      <dgm:prSet presAssocID="{58E2D5A9-43E4-4571-B877-D18FAFCBF99A}" presName="rootText" presStyleLbl="node2" presStyleIdx="0" presStyleCnt="1" custScaleX="190296" custLinFactNeighborX="135" custLinFactNeighborY="9442">
        <dgm:presLayoutVars>
          <dgm:chPref val="3"/>
        </dgm:presLayoutVars>
      </dgm:prSet>
      <dgm:spPr/>
    </dgm:pt>
    <dgm:pt modelId="{B7F3BA4F-1EB0-404A-B03C-52F73824DD52}" type="pres">
      <dgm:prSet presAssocID="{58E2D5A9-43E4-4571-B877-D18FAFCBF99A}" presName="rootConnector" presStyleLbl="node2" presStyleIdx="0" presStyleCnt="1"/>
      <dgm:spPr/>
    </dgm:pt>
    <dgm:pt modelId="{E73DE378-F49D-466B-BC12-E832AA394237}" type="pres">
      <dgm:prSet presAssocID="{58E2D5A9-43E4-4571-B877-D18FAFCBF99A}" presName="hierChild4" presStyleCnt="0"/>
      <dgm:spPr/>
    </dgm:pt>
    <dgm:pt modelId="{58044FE3-73D9-4AED-BB66-D6E5C7A03D77}" type="pres">
      <dgm:prSet presAssocID="{1A90C089-0E94-46F9-BEBC-078173496F1B}" presName="Name37" presStyleLbl="parChTrans1D3" presStyleIdx="0" presStyleCnt="1"/>
      <dgm:spPr/>
    </dgm:pt>
    <dgm:pt modelId="{A462795D-907B-4B80-AA0F-1CDE34351A54}" type="pres">
      <dgm:prSet presAssocID="{7C1121E7-D8CE-4BC4-BA20-439E1579D365}" presName="hierRoot2" presStyleCnt="0">
        <dgm:presLayoutVars>
          <dgm:hierBranch val="init"/>
        </dgm:presLayoutVars>
      </dgm:prSet>
      <dgm:spPr/>
    </dgm:pt>
    <dgm:pt modelId="{74574103-5A06-42A6-B192-0A9586F7C16C}" type="pres">
      <dgm:prSet presAssocID="{7C1121E7-D8CE-4BC4-BA20-439E1579D365}" presName="rootComposite" presStyleCnt="0"/>
      <dgm:spPr/>
    </dgm:pt>
    <dgm:pt modelId="{3C7AF92C-03EA-4AD0-86C9-5F168F729D04}" type="pres">
      <dgm:prSet presAssocID="{7C1121E7-D8CE-4BC4-BA20-439E1579D365}" presName="rootText" presStyleLbl="node3" presStyleIdx="0" presStyleCnt="1" custScaleX="190296" custLinFactNeighborX="135" custLinFactNeighborY="9442">
        <dgm:presLayoutVars>
          <dgm:chPref val="3"/>
        </dgm:presLayoutVars>
      </dgm:prSet>
      <dgm:spPr/>
    </dgm:pt>
    <dgm:pt modelId="{2A013C44-921F-453C-BD99-2171842ACA8A}" type="pres">
      <dgm:prSet presAssocID="{7C1121E7-D8CE-4BC4-BA20-439E1579D365}" presName="rootConnector" presStyleLbl="node3" presStyleIdx="0" presStyleCnt="1"/>
      <dgm:spPr/>
    </dgm:pt>
    <dgm:pt modelId="{C81FA53E-C681-42CE-BC76-BE9BA9EA92E3}" type="pres">
      <dgm:prSet presAssocID="{7C1121E7-D8CE-4BC4-BA20-439E1579D365}" presName="hierChild4" presStyleCnt="0"/>
      <dgm:spPr/>
    </dgm:pt>
    <dgm:pt modelId="{BF232DA8-684A-43B1-B2F4-ED454EB5A858}" type="pres">
      <dgm:prSet presAssocID="{4827C74B-7413-437B-ADD6-957A3B52EB51}" presName="Name37" presStyleLbl="parChTrans1D4" presStyleIdx="0" presStyleCnt="1"/>
      <dgm:spPr/>
    </dgm:pt>
    <dgm:pt modelId="{571EFFFC-B2E5-40C6-B472-E7C55FFC179C}" type="pres">
      <dgm:prSet presAssocID="{8AE5FA91-83D0-4F99-B10E-1DF146B47550}" presName="hierRoot2" presStyleCnt="0">
        <dgm:presLayoutVars>
          <dgm:hierBranch val="init"/>
        </dgm:presLayoutVars>
      </dgm:prSet>
      <dgm:spPr/>
    </dgm:pt>
    <dgm:pt modelId="{95724DA0-298A-457B-B02B-8268E69D82CD}" type="pres">
      <dgm:prSet presAssocID="{8AE5FA91-83D0-4F99-B10E-1DF146B47550}" presName="rootComposite" presStyleCnt="0"/>
      <dgm:spPr/>
    </dgm:pt>
    <dgm:pt modelId="{F21C7023-59A7-486A-BF69-988F59E1B3A2}" type="pres">
      <dgm:prSet presAssocID="{8AE5FA91-83D0-4F99-B10E-1DF146B47550}" presName="rootText" presStyleLbl="node4" presStyleIdx="0" presStyleCnt="1" custScaleX="190296" custLinFactNeighborX="135" custLinFactNeighborY="9442">
        <dgm:presLayoutVars>
          <dgm:chPref val="3"/>
        </dgm:presLayoutVars>
      </dgm:prSet>
      <dgm:spPr/>
    </dgm:pt>
    <dgm:pt modelId="{6215DF12-B43C-46A4-8C92-76426663E581}" type="pres">
      <dgm:prSet presAssocID="{8AE5FA91-83D0-4F99-B10E-1DF146B47550}" presName="rootConnector" presStyleLbl="node4" presStyleIdx="0" presStyleCnt="1"/>
      <dgm:spPr/>
    </dgm:pt>
    <dgm:pt modelId="{6D3859D4-EB8E-424E-94C0-648D80527C1E}" type="pres">
      <dgm:prSet presAssocID="{8AE5FA91-83D0-4F99-B10E-1DF146B47550}" presName="hierChild4" presStyleCnt="0"/>
      <dgm:spPr/>
    </dgm:pt>
    <dgm:pt modelId="{BF22AD17-5253-4405-B741-EEFF8D76D53F}" type="pres">
      <dgm:prSet presAssocID="{8AE5FA91-83D0-4F99-B10E-1DF146B47550}" presName="hierChild5" presStyleCnt="0"/>
      <dgm:spPr/>
    </dgm:pt>
    <dgm:pt modelId="{0B2264EF-8975-4939-8133-34B26042B05E}" type="pres">
      <dgm:prSet presAssocID="{7C1121E7-D8CE-4BC4-BA20-439E1579D365}" presName="hierChild5" presStyleCnt="0"/>
      <dgm:spPr/>
    </dgm:pt>
    <dgm:pt modelId="{5553FF69-833F-4AC3-B400-B95CC999DBF3}" type="pres">
      <dgm:prSet presAssocID="{58E2D5A9-43E4-4571-B877-D18FAFCBF99A}" presName="hierChild5" presStyleCnt="0"/>
      <dgm:spPr/>
    </dgm:pt>
    <dgm:pt modelId="{44A1DEB5-42F1-4A4F-BE51-29F06CC57C16}" type="pres">
      <dgm:prSet presAssocID="{6D2E830F-3F62-44E8-B252-10D3952AF128}" presName="hierChild3" presStyleCnt="0"/>
      <dgm:spPr/>
    </dgm:pt>
  </dgm:ptLst>
  <dgm:cxnLst>
    <dgm:cxn modelId="{9E9B1F00-F88D-4011-BC6C-04A1598E1309}" type="presOf" srcId="{7C1121E7-D8CE-4BC4-BA20-439E1579D365}" destId="{3C7AF92C-03EA-4AD0-86C9-5F168F729D04}" srcOrd="0" destOrd="0" presId="urn:microsoft.com/office/officeart/2005/8/layout/orgChart1"/>
    <dgm:cxn modelId="{A1D7B70A-AD50-4523-A883-43DF2325DD49}" srcId="{7C1121E7-D8CE-4BC4-BA20-439E1579D365}" destId="{8AE5FA91-83D0-4F99-B10E-1DF146B47550}" srcOrd="0" destOrd="0" parTransId="{4827C74B-7413-437B-ADD6-957A3B52EB51}" sibTransId="{523DD2BD-CE9A-469A-9D37-846E2D0E1862}"/>
    <dgm:cxn modelId="{A7C5791E-2AEE-407F-811E-24B55BE2CB7B}" type="presOf" srcId="{7C1121E7-D8CE-4BC4-BA20-439E1579D365}" destId="{2A013C44-921F-453C-BD99-2171842ACA8A}" srcOrd="1" destOrd="0" presId="urn:microsoft.com/office/officeart/2005/8/layout/orgChart1"/>
    <dgm:cxn modelId="{23260B2E-F7BD-4C84-A017-7E011F34EBCA}" type="presOf" srcId="{4827C74B-7413-437B-ADD6-957A3B52EB51}" destId="{BF232DA8-684A-43B1-B2F4-ED454EB5A858}" srcOrd="0" destOrd="0" presId="urn:microsoft.com/office/officeart/2005/8/layout/orgChart1"/>
    <dgm:cxn modelId="{27691032-006E-401F-B981-0F35E0D36CCB}" type="presOf" srcId="{58E2D5A9-43E4-4571-B877-D18FAFCBF99A}" destId="{B30BF8F9-48A8-4610-AE2A-6F92FE5EEF11}" srcOrd="0" destOrd="0" presId="urn:microsoft.com/office/officeart/2005/8/layout/orgChart1"/>
    <dgm:cxn modelId="{5026D937-C3F6-42D6-838D-0D74D0D94A0D}" type="presOf" srcId="{8AE5FA91-83D0-4F99-B10E-1DF146B47550}" destId="{F21C7023-59A7-486A-BF69-988F59E1B3A2}" srcOrd="0" destOrd="0" presId="urn:microsoft.com/office/officeart/2005/8/layout/orgChart1"/>
    <dgm:cxn modelId="{8B466063-0BFA-4ECE-992B-E4735512357F}" type="presOf" srcId="{58E2D5A9-43E4-4571-B877-D18FAFCBF99A}" destId="{B7F3BA4F-1EB0-404A-B03C-52F73824DD52}" srcOrd="1" destOrd="0" presId="urn:microsoft.com/office/officeart/2005/8/layout/orgChart1"/>
    <dgm:cxn modelId="{2FF5C968-CBA9-4013-B888-D3EA79D2B861}" type="presOf" srcId="{6D2E830F-3F62-44E8-B252-10D3952AF128}" destId="{F5EDD5E1-1A93-4A58-A66E-EC4F8690DC10}" srcOrd="1" destOrd="0" presId="urn:microsoft.com/office/officeart/2005/8/layout/orgChart1"/>
    <dgm:cxn modelId="{55089750-24F4-4C39-BEAC-E7F93DF7D100}" srcId="{58E2D5A9-43E4-4571-B877-D18FAFCBF99A}" destId="{7C1121E7-D8CE-4BC4-BA20-439E1579D365}" srcOrd="0" destOrd="0" parTransId="{1A90C089-0E94-46F9-BEBC-078173496F1B}" sibTransId="{02EAD220-32E4-4B6C-9EA8-2905910E2B12}"/>
    <dgm:cxn modelId="{2D5D2051-D49C-46EC-8A18-8D1E5BCB2B7F}" srcId="{7CBC870A-67FB-4998-B463-5556891D4CCD}" destId="{6D2E830F-3F62-44E8-B252-10D3952AF128}" srcOrd="0" destOrd="0" parTransId="{DB2028EE-AD2C-4059-B018-95CDE74158F3}" sibTransId="{D0908F44-3EBD-4F4B-9325-FFC1AA174034}"/>
    <dgm:cxn modelId="{F59E7053-F12B-4C98-9B44-D272DD09B0E6}" type="presOf" srcId="{90F5F80F-A133-4C64-B5E8-F15353014A59}" destId="{A2F51EB6-132F-42C4-A02F-6D3D8492251E}" srcOrd="0" destOrd="0" presId="urn:microsoft.com/office/officeart/2005/8/layout/orgChart1"/>
    <dgm:cxn modelId="{3274BB78-8CBD-4EE3-B008-E2DFDBE6A4E5}" type="presOf" srcId="{6D2E830F-3F62-44E8-B252-10D3952AF128}" destId="{96A32FA7-2946-42F6-9459-75FD903C239D}" srcOrd="0" destOrd="0" presId="urn:microsoft.com/office/officeart/2005/8/layout/orgChart1"/>
    <dgm:cxn modelId="{6ADA7B82-95E9-4D51-9D83-0FEB899FE4F2}" type="presOf" srcId="{7CBC870A-67FB-4998-B463-5556891D4CCD}" destId="{F26F8161-0FFA-4312-B402-345794399B02}" srcOrd="0" destOrd="0" presId="urn:microsoft.com/office/officeart/2005/8/layout/orgChart1"/>
    <dgm:cxn modelId="{243FE58E-5CA3-43F6-B28E-223794FC09B0}" type="presOf" srcId="{8AE5FA91-83D0-4F99-B10E-1DF146B47550}" destId="{6215DF12-B43C-46A4-8C92-76426663E581}" srcOrd="1" destOrd="0" presId="urn:microsoft.com/office/officeart/2005/8/layout/orgChart1"/>
    <dgm:cxn modelId="{7BAE669A-E8D9-44A3-8B7A-E3B13E68F67B}" srcId="{6D2E830F-3F62-44E8-B252-10D3952AF128}" destId="{58E2D5A9-43E4-4571-B877-D18FAFCBF99A}" srcOrd="0" destOrd="0" parTransId="{90F5F80F-A133-4C64-B5E8-F15353014A59}" sibTransId="{198CD2C3-F274-4C5B-BB71-51E25B426CFA}"/>
    <dgm:cxn modelId="{581F0EC9-7434-4E57-BC7F-3E7D631C4D3D}" type="presOf" srcId="{1A90C089-0E94-46F9-BEBC-078173496F1B}" destId="{58044FE3-73D9-4AED-BB66-D6E5C7A03D77}" srcOrd="0" destOrd="0" presId="urn:microsoft.com/office/officeart/2005/8/layout/orgChart1"/>
    <dgm:cxn modelId="{C6E0D15A-441F-45DD-85B9-30A78C1B5EB4}" type="presParOf" srcId="{F26F8161-0FFA-4312-B402-345794399B02}" destId="{0548B1EC-AF18-440F-8032-166EDAA08C58}" srcOrd="0" destOrd="0" presId="urn:microsoft.com/office/officeart/2005/8/layout/orgChart1"/>
    <dgm:cxn modelId="{FC0D51A7-BA97-4DCB-A71B-9BA4D4FC9109}" type="presParOf" srcId="{0548B1EC-AF18-440F-8032-166EDAA08C58}" destId="{FF12E466-5551-42C9-9A8F-EBBFE1001DE3}" srcOrd="0" destOrd="0" presId="urn:microsoft.com/office/officeart/2005/8/layout/orgChart1"/>
    <dgm:cxn modelId="{A2DBC7D5-D4CF-49B2-BBE1-CE218083F608}" type="presParOf" srcId="{FF12E466-5551-42C9-9A8F-EBBFE1001DE3}" destId="{96A32FA7-2946-42F6-9459-75FD903C239D}" srcOrd="0" destOrd="0" presId="urn:microsoft.com/office/officeart/2005/8/layout/orgChart1"/>
    <dgm:cxn modelId="{E74640BC-DA39-4864-BC5B-5B6253B09EBA}" type="presParOf" srcId="{FF12E466-5551-42C9-9A8F-EBBFE1001DE3}" destId="{F5EDD5E1-1A93-4A58-A66E-EC4F8690DC10}" srcOrd="1" destOrd="0" presId="urn:microsoft.com/office/officeart/2005/8/layout/orgChart1"/>
    <dgm:cxn modelId="{7B0BC2D9-713D-4B3B-9BB2-E43D38850A3A}" type="presParOf" srcId="{0548B1EC-AF18-440F-8032-166EDAA08C58}" destId="{9BB6200D-4235-4FC4-89B0-B5FA1F2A08AA}" srcOrd="1" destOrd="0" presId="urn:microsoft.com/office/officeart/2005/8/layout/orgChart1"/>
    <dgm:cxn modelId="{B333B25E-D6E3-45EB-A311-983E4204E73E}" type="presParOf" srcId="{9BB6200D-4235-4FC4-89B0-B5FA1F2A08AA}" destId="{A2F51EB6-132F-42C4-A02F-6D3D8492251E}" srcOrd="0" destOrd="0" presId="urn:microsoft.com/office/officeart/2005/8/layout/orgChart1"/>
    <dgm:cxn modelId="{DBE3B93E-A4D6-43D3-9162-F96E751FC826}" type="presParOf" srcId="{9BB6200D-4235-4FC4-89B0-B5FA1F2A08AA}" destId="{0785B398-B2A7-4462-8B8D-2EE3C67F87E9}" srcOrd="1" destOrd="0" presId="urn:microsoft.com/office/officeart/2005/8/layout/orgChart1"/>
    <dgm:cxn modelId="{CD119EDA-A455-4F6D-8D6B-13BF557F1D36}" type="presParOf" srcId="{0785B398-B2A7-4462-8B8D-2EE3C67F87E9}" destId="{581BE4D9-7CC7-4F19-B817-CFC85BB64794}" srcOrd="0" destOrd="0" presId="urn:microsoft.com/office/officeart/2005/8/layout/orgChart1"/>
    <dgm:cxn modelId="{B460523D-F990-4877-8138-187A20ED51B2}" type="presParOf" srcId="{581BE4D9-7CC7-4F19-B817-CFC85BB64794}" destId="{B30BF8F9-48A8-4610-AE2A-6F92FE5EEF11}" srcOrd="0" destOrd="0" presId="urn:microsoft.com/office/officeart/2005/8/layout/orgChart1"/>
    <dgm:cxn modelId="{EB937EC1-525A-49F5-868E-7342B099485C}" type="presParOf" srcId="{581BE4D9-7CC7-4F19-B817-CFC85BB64794}" destId="{B7F3BA4F-1EB0-404A-B03C-52F73824DD52}" srcOrd="1" destOrd="0" presId="urn:microsoft.com/office/officeart/2005/8/layout/orgChart1"/>
    <dgm:cxn modelId="{3F33626C-B32E-4F89-9D01-AFF7F88CF3A2}" type="presParOf" srcId="{0785B398-B2A7-4462-8B8D-2EE3C67F87E9}" destId="{E73DE378-F49D-466B-BC12-E832AA394237}" srcOrd="1" destOrd="0" presId="urn:microsoft.com/office/officeart/2005/8/layout/orgChart1"/>
    <dgm:cxn modelId="{863F7F2C-11D3-44E6-ABC8-CBC99625033D}" type="presParOf" srcId="{E73DE378-F49D-466B-BC12-E832AA394237}" destId="{58044FE3-73D9-4AED-BB66-D6E5C7A03D77}" srcOrd="0" destOrd="0" presId="urn:microsoft.com/office/officeart/2005/8/layout/orgChart1"/>
    <dgm:cxn modelId="{6496A226-4D07-4CF9-BEB3-B1AD881E6171}" type="presParOf" srcId="{E73DE378-F49D-466B-BC12-E832AA394237}" destId="{A462795D-907B-4B80-AA0F-1CDE34351A54}" srcOrd="1" destOrd="0" presId="urn:microsoft.com/office/officeart/2005/8/layout/orgChart1"/>
    <dgm:cxn modelId="{A0318219-1CCB-4301-9B55-A031EE643EC3}" type="presParOf" srcId="{A462795D-907B-4B80-AA0F-1CDE34351A54}" destId="{74574103-5A06-42A6-B192-0A9586F7C16C}" srcOrd="0" destOrd="0" presId="urn:microsoft.com/office/officeart/2005/8/layout/orgChart1"/>
    <dgm:cxn modelId="{2EA51180-F707-400C-BA85-660EE23F23DE}" type="presParOf" srcId="{74574103-5A06-42A6-B192-0A9586F7C16C}" destId="{3C7AF92C-03EA-4AD0-86C9-5F168F729D04}" srcOrd="0" destOrd="0" presId="urn:microsoft.com/office/officeart/2005/8/layout/orgChart1"/>
    <dgm:cxn modelId="{CEE2C3AF-E8EF-49DA-AB9B-D7020185CD94}" type="presParOf" srcId="{74574103-5A06-42A6-B192-0A9586F7C16C}" destId="{2A013C44-921F-453C-BD99-2171842ACA8A}" srcOrd="1" destOrd="0" presId="urn:microsoft.com/office/officeart/2005/8/layout/orgChart1"/>
    <dgm:cxn modelId="{C07B2E72-0B5A-44CB-8F8E-4999FE8FDC71}" type="presParOf" srcId="{A462795D-907B-4B80-AA0F-1CDE34351A54}" destId="{C81FA53E-C681-42CE-BC76-BE9BA9EA92E3}" srcOrd="1" destOrd="0" presId="urn:microsoft.com/office/officeart/2005/8/layout/orgChart1"/>
    <dgm:cxn modelId="{163572AE-1B64-42CC-B6D7-BEE4D0D440EF}" type="presParOf" srcId="{C81FA53E-C681-42CE-BC76-BE9BA9EA92E3}" destId="{BF232DA8-684A-43B1-B2F4-ED454EB5A858}" srcOrd="0" destOrd="0" presId="urn:microsoft.com/office/officeart/2005/8/layout/orgChart1"/>
    <dgm:cxn modelId="{2EA56FE5-AB0B-4E0E-A5C3-9BEA3D9B9DE4}" type="presParOf" srcId="{C81FA53E-C681-42CE-BC76-BE9BA9EA92E3}" destId="{571EFFFC-B2E5-40C6-B472-E7C55FFC179C}" srcOrd="1" destOrd="0" presId="urn:microsoft.com/office/officeart/2005/8/layout/orgChart1"/>
    <dgm:cxn modelId="{897003E4-C832-489F-A279-C90B02494F6D}" type="presParOf" srcId="{571EFFFC-B2E5-40C6-B472-E7C55FFC179C}" destId="{95724DA0-298A-457B-B02B-8268E69D82CD}" srcOrd="0" destOrd="0" presId="urn:microsoft.com/office/officeart/2005/8/layout/orgChart1"/>
    <dgm:cxn modelId="{1136EC4C-A053-49E4-8171-601A65839952}" type="presParOf" srcId="{95724DA0-298A-457B-B02B-8268E69D82CD}" destId="{F21C7023-59A7-486A-BF69-988F59E1B3A2}" srcOrd="0" destOrd="0" presId="urn:microsoft.com/office/officeart/2005/8/layout/orgChart1"/>
    <dgm:cxn modelId="{F50B2035-AD64-4B9E-A410-30ACFB866063}" type="presParOf" srcId="{95724DA0-298A-457B-B02B-8268E69D82CD}" destId="{6215DF12-B43C-46A4-8C92-76426663E581}" srcOrd="1" destOrd="0" presId="urn:microsoft.com/office/officeart/2005/8/layout/orgChart1"/>
    <dgm:cxn modelId="{1664C0A2-F53D-457B-A912-D44EBD43AE86}" type="presParOf" srcId="{571EFFFC-B2E5-40C6-B472-E7C55FFC179C}" destId="{6D3859D4-EB8E-424E-94C0-648D80527C1E}" srcOrd="1" destOrd="0" presId="urn:microsoft.com/office/officeart/2005/8/layout/orgChart1"/>
    <dgm:cxn modelId="{089F37D1-9860-45A3-AABE-65FA12939916}" type="presParOf" srcId="{571EFFFC-B2E5-40C6-B472-E7C55FFC179C}" destId="{BF22AD17-5253-4405-B741-EEFF8D76D53F}" srcOrd="2" destOrd="0" presId="urn:microsoft.com/office/officeart/2005/8/layout/orgChart1"/>
    <dgm:cxn modelId="{543B3BE8-4FF7-473B-BC84-799EA742BE61}" type="presParOf" srcId="{A462795D-907B-4B80-AA0F-1CDE34351A54}" destId="{0B2264EF-8975-4939-8133-34B26042B05E}" srcOrd="2" destOrd="0" presId="urn:microsoft.com/office/officeart/2005/8/layout/orgChart1"/>
    <dgm:cxn modelId="{8CB3FEFC-C429-43E2-A810-69AA2CC514B3}" type="presParOf" srcId="{0785B398-B2A7-4462-8B8D-2EE3C67F87E9}" destId="{5553FF69-833F-4AC3-B400-B95CC999DBF3}" srcOrd="2" destOrd="0" presId="urn:microsoft.com/office/officeart/2005/8/layout/orgChart1"/>
    <dgm:cxn modelId="{352EC8D4-7B12-491C-893D-CF8C8012AA7D}" type="presParOf" srcId="{0548B1EC-AF18-440F-8032-166EDAA08C58}" destId="{44A1DEB5-42F1-4A4F-BE51-29F06CC57C16}"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BC870A-67FB-4998-B463-5556891D4CCD}"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CA"/>
        </a:p>
      </dgm:t>
    </dgm:pt>
    <dgm:pt modelId="{58E2D5A9-43E4-4571-B877-D18FAFCBF99A}">
      <dgm:prSet phldrT="[Text]" custT="1"/>
      <dgm:spPr>
        <a:xfrm>
          <a:off x="1800" y="1135461"/>
          <a:ext cx="2542833" cy="668125"/>
        </a:xfrm>
        <a:prstGeom prst="rect">
          <a:avLst/>
        </a:prstGeom>
        <a:solidFill>
          <a:schemeClr val="accent4">
            <a:lumMod val="50000"/>
          </a:schemeClr>
        </a:solidFill>
        <a:ln w="19050" cap="flat" cmpd="sng" algn="ctr">
          <a:solidFill>
            <a:srgbClr val="E8E8E8">
              <a:lumMod val="90000"/>
            </a:srgbClr>
          </a:solidFill>
          <a:prstDash val="solid"/>
          <a:miter lim="800000"/>
        </a:ln>
        <a:effectLst/>
      </dgm:spPr>
      <dgm:t>
        <a:bodyPr/>
        <a:lstStyle/>
        <a:p>
          <a:pPr>
            <a:buNone/>
          </a:pPr>
          <a:r>
            <a:rPr lang="fr-CA" sz="2800" b="0" err="1">
              <a:solidFill>
                <a:sysClr val="window" lastClr="FFFFFF"/>
              </a:solidFill>
              <a:latin typeface="+mn-lt"/>
              <a:ea typeface="+mn-ea"/>
              <a:cs typeface="+mn-cs"/>
            </a:rPr>
            <a:t>Directorate</a:t>
          </a:r>
          <a:endParaRPr lang="en-CA" sz="2800" b="0">
            <a:solidFill>
              <a:sysClr val="window" lastClr="FFFFFF"/>
            </a:solidFill>
            <a:latin typeface="+mn-lt"/>
            <a:ea typeface="+mn-ea"/>
            <a:cs typeface="+mn-cs"/>
          </a:endParaRPr>
        </a:p>
      </dgm:t>
    </dgm:pt>
    <dgm:pt modelId="{90F5F80F-A133-4C64-B5E8-F15353014A59}" type="parTrans" cxnId="{7BAE669A-E8D9-44A3-8B7A-E3B13E68F67B}">
      <dgm:prSet>
        <dgm:style>
          <a:lnRef idx="1">
            <a:schemeClr val="dk1"/>
          </a:lnRef>
          <a:fillRef idx="0">
            <a:schemeClr val="dk1"/>
          </a:fillRef>
          <a:effectRef idx="0">
            <a:schemeClr val="dk1"/>
          </a:effectRef>
          <a:fontRef idx="minor">
            <a:schemeClr val="tx1"/>
          </a:fontRef>
        </dgm:style>
      </dgm:prSet>
      <dgm:spPr>
        <a:xfrm>
          <a:off x="1227497" y="854848"/>
          <a:ext cx="91440" cy="280612"/>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gm:spPr>
      <dgm:t>
        <a:bodyPr/>
        <a:lstStyle/>
        <a:p>
          <a:endParaRPr lang="en-CA" sz="2400" b="0"/>
        </a:p>
      </dgm:t>
    </dgm:pt>
    <dgm:pt modelId="{198CD2C3-F274-4C5B-BB71-51E25B426CFA}" type="sibTrans" cxnId="{7BAE669A-E8D9-44A3-8B7A-E3B13E68F67B}">
      <dgm:prSet/>
      <dgm:spPr/>
      <dgm:t>
        <a:bodyPr/>
        <a:lstStyle/>
        <a:p>
          <a:endParaRPr lang="en-CA" sz="2000" b="0"/>
        </a:p>
      </dgm:t>
    </dgm:pt>
    <dgm:pt modelId="{7C1121E7-D8CE-4BC4-BA20-439E1579D365}">
      <dgm:prSet phldrT="[Text]" custT="1"/>
      <dgm:spPr>
        <a:xfrm>
          <a:off x="1800" y="2084199"/>
          <a:ext cx="2542833" cy="668125"/>
        </a:xfrm>
        <a:prstGeom prst="rect">
          <a:avLst/>
        </a:prstGeom>
        <a:solidFill>
          <a:srgbClr val="56426E"/>
        </a:solidFill>
        <a:ln w="19050" cap="flat" cmpd="sng" algn="ctr">
          <a:solidFill>
            <a:schemeClr val="tx1">
              <a:lumMod val="50000"/>
              <a:lumOff val="50000"/>
            </a:schemeClr>
          </a:solidFill>
          <a:prstDash val="solid"/>
          <a:miter lim="800000"/>
        </a:ln>
        <a:effectLst/>
      </dgm:spPr>
      <dgm:t>
        <a:bodyPr/>
        <a:lstStyle/>
        <a:p>
          <a:pPr>
            <a:lnSpc>
              <a:spcPct val="100000"/>
            </a:lnSpc>
            <a:spcAft>
              <a:spcPts val="0"/>
            </a:spcAft>
            <a:buNone/>
          </a:pPr>
          <a:r>
            <a:rPr lang="en-CA" sz="2800" b="0" i="0">
              <a:solidFill>
                <a:schemeClr val="bg1"/>
              </a:solidFill>
              <a:latin typeface="+mn-lt"/>
              <a:ea typeface="+mn-ea"/>
              <a:cs typeface="+mn-cs"/>
            </a:rPr>
            <a:t>ATIP Division  </a:t>
          </a:r>
          <a:endParaRPr lang="en-CA" sz="2800" b="0">
            <a:solidFill>
              <a:schemeClr val="bg1"/>
            </a:solidFill>
            <a:latin typeface="+mn-lt"/>
            <a:ea typeface="+mn-ea"/>
            <a:cs typeface="+mn-cs"/>
          </a:endParaRPr>
        </a:p>
      </dgm:t>
    </dgm:pt>
    <dgm:pt modelId="{1A90C089-0E94-46F9-BEBC-078173496F1B}" type="parTrans" cxnId="{55089750-24F4-4C39-BEAC-E7F93DF7D100}">
      <dgm:prSet>
        <dgm:style>
          <a:lnRef idx="1">
            <a:schemeClr val="dk1"/>
          </a:lnRef>
          <a:fillRef idx="0">
            <a:schemeClr val="dk1"/>
          </a:fillRef>
          <a:effectRef idx="0">
            <a:schemeClr val="dk1"/>
          </a:effectRef>
          <a:fontRef idx="minor">
            <a:schemeClr val="tx1"/>
          </a:fontRef>
        </dgm:style>
      </dgm:prSet>
      <dgm:spPr>
        <a:xfrm>
          <a:off x="1227497" y="1803587"/>
          <a:ext cx="91440" cy="280612"/>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gm:spPr>
      <dgm:t>
        <a:bodyPr/>
        <a:lstStyle/>
        <a:p>
          <a:endParaRPr lang="en-CA" sz="2400" b="0"/>
        </a:p>
      </dgm:t>
    </dgm:pt>
    <dgm:pt modelId="{02EAD220-32E4-4B6C-9EA8-2905910E2B12}" type="sibTrans" cxnId="{55089750-24F4-4C39-BEAC-E7F93DF7D100}">
      <dgm:prSet/>
      <dgm:spPr/>
      <dgm:t>
        <a:bodyPr/>
        <a:lstStyle/>
        <a:p>
          <a:endParaRPr lang="en-CA" sz="2000" b="0"/>
        </a:p>
      </dgm:t>
    </dgm:pt>
    <dgm:pt modelId="{6D2E830F-3F62-44E8-B252-10D3952AF128}">
      <dgm:prSet phldrT="[Text]" custT="1"/>
      <dgm:spPr>
        <a:xfrm>
          <a:off x="1800" y="186722"/>
          <a:ext cx="2542833" cy="668125"/>
        </a:xfrm>
        <a:prstGeom prst="rect">
          <a:avLst/>
        </a:prstGeom>
        <a:solidFill>
          <a:srgbClr val="352844"/>
        </a:solidFill>
        <a:ln w="19050" cap="flat" cmpd="sng" algn="ctr">
          <a:solidFill>
            <a:srgbClr val="E8E8E8">
              <a:lumMod val="90000"/>
            </a:srgbClr>
          </a:solidFill>
          <a:prstDash val="solid"/>
          <a:miter lim="800000"/>
        </a:ln>
        <a:effectLst/>
      </dgm:spPr>
      <dgm:t>
        <a:bodyPr/>
        <a:lstStyle/>
        <a:p>
          <a:pPr>
            <a:buNone/>
          </a:pPr>
          <a:r>
            <a:rPr lang="fr-CA" sz="2800" b="0">
              <a:solidFill>
                <a:sysClr val="window" lastClr="FFFFFF"/>
              </a:solidFill>
              <a:latin typeface="+mn-lt"/>
              <a:ea typeface="+mn-ea"/>
              <a:cs typeface="+mn-cs"/>
            </a:rPr>
            <a:t>Branch</a:t>
          </a:r>
          <a:endParaRPr lang="en-CA" sz="2800" b="0">
            <a:solidFill>
              <a:sysClr val="window" lastClr="FFFFFF"/>
            </a:solidFill>
            <a:latin typeface="+mn-lt"/>
            <a:ea typeface="+mn-ea"/>
            <a:cs typeface="+mn-cs"/>
          </a:endParaRPr>
        </a:p>
      </dgm:t>
    </dgm:pt>
    <dgm:pt modelId="{D0908F44-3EBD-4F4B-9325-FFC1AA174034}" type="sibTrans" cxnId="{2D5D2051-D49C-46EC-8A18-8D1E5BCB2B7F}">
      <dgm:prSet/>
      <dgm:spPr/>
      <dgm:t>
        <a:bodyPr/>
        <a:lstStyle/>
        <a:p>
          <a:endParaRPr lang="en-CA" sz="2000" b="0"/>
        </a:p>
      </dgm:t>
    </dgm:pt>
    <dgm:pt modelId="{DB2028EE-AD2C-4059-B018-95CDE74158F3}" type="parTrans" cxnId="{2D5D2051-D49C-46EC-8A18-8D1E5BCB2B7F}">
      <dgm:prSet/>
      <dgm:spPr/>
      <dgm:t>
        <a:bodyPr/>
        <a:lstStyle/>
        <a:p>
          <a:endParaRPr lang="en-CA" sz="2000" b="0"/>
        </a:p>
      </dgm:t>
    </dgm:pt>
    <dgm:pt modelId="{8AE5FA91-83D0-4F99-B10E-1DF146B47550}">
      <dgm:prSet phldrT="[Text]" custT="1"/>
      <dgm:spPr>
        <a:xfrm>
          <a:off x="637509" y="3032938"/>
          <a:ext cx="2542833" cy="668125"/>
        </a:xfrm>
        <a:prstGeom prst="rect">
          <a:avLst/>
        </a:prstGeom>
        <a:solidFill>
          <a:schemeClr val="accent4">
            <a:lumMod val="75000"/>
          </a:schemeClr>
        </a:solidFill>
        <a:ln w="19050" cap="flat" cmpd="sng" algn="ctr">
          <a:solidFill>
            <a:schemeClr val="accent2">
              <a:lumMod val="75000"/>
            </a:schemeClr>
          </a:solidFill>
          <a:prstDash val="solid"/>
          <a:miter lim="800000"/>
        </a:ln>
        <a:effectLst/>
      </dgm:spPr>
      <dgm:t>
        <a:bodyPr/>
        <a:lstStyle/>
        <a:p>
          <a:pPr>
            <a:buNone/>
          </a:pPr>
          <a:r>
            <a:rPr lang="en-US" sz="2800" b="0" i="0"/>
            <a:t>PMT</a:t>
          </a:r>
          <a:endParaRPr lang="en-CA" sz="2800" b="0">
            <a:solidFill>
              <a:schemeClr val="bg1"/>
            </a:solidFill>
            <a:latin typeface="+mn-lt"/>
            <a:ea typeface="+mn-ea"/>
            <a:cs typeface="+mn-cs"/>
          </a:endParaRPr>
        </a:p>
      </dgm:t>
    </dgm:pt>
    <dgm:pt modelId="{523DD2BD-CE9A-469A-9D37-846E2D0E1862}" type="sibTrans" cxnId="{A1D7B70A-AD50-4523-A883-43DF2325DD49}">
      <dgm:prSet/>
      <dgm:spPr/>
      <dgm:t>
        <a:bodyPr/>
        <a:lstStyle/>
        <a:p>
          <a:endParaRPr lang="en-CA" sz="2000" b="0"/>
        </a:p>
      </dgm:t>
    </dgm:pt>
    <dgm:pt modelId="{4827C74B-7413-437B-ADD6-957A3B52EB51}" type="parTrans" cxnId="{A1D7B70A-AD50-4523-A883-43DF2325DD49}">
      <dgm:prSet>
        <dgm:style>
          <a:lnRef idx="1">
            <a:schemeClr val="dk1"/>
          </a:lnRef>
          <a:fillRef idx="0">
            <a:schemeClr val="dk1"/>
          </a:fillRef>
          <a:effectRef idx="0">
            <a:schemeClr val="dk1"/>
          </a:effectRef>
          <a:fontRef idx="minor">
            <a:schemeClr val="tx1"/>
          </a:fontRef>
        </dgm:style>
      </dgm:prSet>
      <dgm:spPr>
        <a:xfrm>
          <a:off x="256084" y="2752325"/>
          <a:ext cx="381425" cy="614675"/>
        </a:xfrm>
        <a:custGeom>
          <a:avLst/>
          <a:gdLst/>
          <a:ahLst/>
          <a:cxnLst/>
          <a:rect l="0" t="0" r="0" b="0"/>
          <a:pathLst>
            <a:path>
              <a:moveTo>
                <a:pt x="0" y="0"/>
              </a:moveTo>
              <a:lnTo>
                <a:pt x="0" y="614675"/>
              </a:lnTo>
              <a:lnTo>
                <a:pt x="381425" y="614675"/>
              </a:lnTo>
            </a:path>
          </a:pathLst>
        </a:custGeom>
        <a:noFill/>
        <a:ln w="12700" cap="flat" cmpd="sng" algn="ctr">
          <a:solidFill>
            <a:sysClr val="windowText" lastClr="000000"/>
          </a:solidFill>
          <a:prstDash val="solid"/>
          <a:miter lim="800000"/>
        </a:ln>
        <a:effectLst/>
      </dgm:spPr>
      <dgm:t>
        <a:bodyPr/>
        <a:lstStyle/>
        <a:p>
          <a:endParaRPr lang="en-CA" sz="2400" b="0"/>
        </a:p>
      </dgm:t>
    </dgm:pt>
    <dgm:pt modelId="{F26F8161-0FFA-4312-B402-345794399B02}" type="pres">
      <dgm:prSet presAssocID="{7CBC870A-67FB-4998-B463-5556891D4CCD}" presName="hierChild1" presStyleCnt="0">
        <dgm:presLayoutVars>
          <dgm:orgChart val="1"/>
          <dgm:chPref val="1"/>
          <dgm:dir/>
          <dgm:animOne val="branch"/>
          <dgm:animLvl val="lvl"/>
          <dgm:resizeHandles/>
        </dgm:presLayoutVars>
      </dgm:prSet>
      <dgm:spPr/>
    </dgm:pt>
    <dgm:pt modelId="{0548B1EC-AF18-440F-8032-166EDAA08C58}" type="pres">
      <dgm:prSet presAssocID="{6D2E830F-3F62-44E8-B252-10D3952AF128}" presName="hierRoot1" presStyleCnt="0">
        <dgm:presLayoutVars>
          <dgm:hierBranch val="init"/>
        </dgm:presLayoutVars>
      </dgm:prSet>
      <dgm:spPr/>
    </dgm:pt>
    <dgm:pt modelId="{FF12E466-5551-42C9-9A8F-EBBFE1001DE3}" type="pres">
      <dgm:prSet presAssocID="{6D2E830F-3F62-44E8-B252-10D3952AF128}" presName="rootComposite1" presStyleCnt="0"/>
      <dgm:spPr/>
    </dgm:pt>
    <dgm:pt modelId="{96A32FA7-2946-42F6-9459-75FD903C239D}" type="pres">
      <dgm:prSet presAssocID="{6D2E830F-3F62-44E8-B252-10D3952AF128}" presName="rootText1" presStyleLbl="node0" presStyleIdx="0" presStyleCnt="1" custScaleX="190296" custLinFactNeighborX="135" custLinFactNeighborY="9442">
        <dgm:presLayoutVars>
          <dgm:chPref val="3"/>
        </dgm:presLayoutVars>
      </dgm:prSet>
      <dgm:spPr/>
    </dgm:pt>
    <dgm:pt modelId="{F5EDD5E1-1A93-4A58-A66E-EC4F8690DC10}" type="pres">
      <dgm:prSet presAssocID="{6D2E830F-3F62-44E8-B252-10D3952AF128}" presName="rootConnector1" presStyleLbl="node1" presStyleIdx="0" presStyleCnt="0"/>
      <dgm:spPr/>
    </dgm:pt>
    <dgm:pt modelId="{9BB6200D-4235-4FC4-89B0-B5FA1F2A08AA}" type="pres">
      <dgm:prSet presAssocID="{6D2E830F-3F62-44E8-B252-10D3952AF128}" presName="hierChild2" presStyleCnt="0"/>
      <dgm:spPr/>
    </dgm:pt>
    <dgm:pt modelId="{A2F51EB6-132F-42C4-A02F-6D3D8492251E}" type="pres">
      <dgm:prSet presAssocID="{90F5F80F-A133-4C64-B5E8-F15353014A59}" presName="Name37" presStyleLbl="parChTrans1D2" presStyleIdx="0" presStyleCnt="1"/>
      <dgm:spPr/>
    </dgm:pt>
    <dgm:pt modelId="{0785B398-B2A7-4462-8B8D-2EE3C67F87E9}" type="pres">
      <dgm:prSet presAssocID="{58E2D5A9-43E4-4571-B877-D18FAFCBF99A}" presName="hierRoot2" presStyleCnt="0">
        <dgm:presLayoutVars>
          <dgm:hierBranch val="init"/>
        </dgm:presLayoutVars>
      </dgm:prSet>
      <dgm:spPr/>
    </dgm:pt>
    <dgm:pt modelId="{581BE4D9-7CC7-4F19-B817-CFC85BB64794}" type="pres">
      <dgm:prSet presAssocID="{58E2D5A9-43E4-4571-B877-D18FAFCBF99A}" presName="rootComposite" presStyleCnt="0"/>
      <dgm:spPr/>
    </dgm:pt>
    <dgm:pt modelId="{B30BF8F9-48A8-4610-AE2A-6F92FE5EEF11}" type="pres">
      <dgm:prSet presAssocID="{58E2D5A9-43E4-4571-B877-D18FAFCBF99A}" presName="rootText" presStyleLbl="node2" presStyleIdx="0" presStyleCnt="1" custScaleX="190296" custLinFactNeighborX="-8865" custLinFactNeighborY="8317">
        <dgm:presLayoutVars>
          <dgm:chPref val="3"/>
        </dgm:presLayoutVars>
      </dgm:prSet>
      <dgm:spPr/>
    </dgm:pt>
    <dgm:pt modelId="{B7F3BA4F-1EB0-404A-B03C-52F73824DD52}" type="pres">
      <dgm:prSet presAssocID="{58E2D5A9-43E4-4571-B877-D18FAFCBF99A}" presName="rootConnector" presStyleLbl="node2" presStyleIdx="0" presStyleCnt="1"/>
      <dgm:spPr/>
    </dgm:pt>
    <dgm:pt modelId="{E73DE378-F49D-466B-BC12-E832AA394237}" type="pres">
      <dgm:prSet presAssocID="{58E2D5A9-43E4-4571-B877-D18FAFCBF99A}" presName="hierChild4" presStyleCnt="0"/>
      <dgm:spPr/>
    </dgm:pt>
    <dgm:pt modelId="{58044FE3-73D9-4AED-BB66-D6E5C7A03D77}" type="pres">
      <dgm:prSet presAssocID="{1A90C089-0E94-46F9-BEBC-078173496F1B}" presName="Name37" presStyleLbl="parChTrans1D3" presStyleIdx="0" presStyleCnt="1"/>
      <dgm:spPr/>
    </dgm:pt>
    <dgm:pt modelId="{A462795D-907B-4B80-AA0F-1CDE34351A54}" type="pres">
      <dgm:prSet presAssocID="{7C1121E7-D8CE-4BC4-BA20-439E1579D365}" presName="hierRoot2" presStyleCnt="0">
        <dgm:presLayoutVars>
          <dgm:hierBranch val="init"/>
        </dgm:presLayoutVars>
      </dgm:prSet>
      <dgm:spPr/>
    </dgm:pt>
    <dgm:pt modelId="{74574103-5A06-42A6-B192-0A9586F7C16C}" type="pres">
      <dgm:prSet presAssocID="{7C1121E7-D8CE-4BC4-BA20-439E1579D365}" presName="rootComposite" presStyleCnt="0"/>
      <dgm:spPr/>
    </dgm:pt>
    <dgm:pt modelId="{3C7AF92C-03EA-4AD0-86C9-5F168F729D04}" type="pres">
      <dgm:prSet presAssocID="{7C1121E7-D8CE-4BC4-BA20-439E1579D365}" presName="rootText" presStyleLbl="node3" presStyleIdx="0" presStyleCnt="1" custScaleX="190296" custLinFactNeighborX="135" custLinFactNeighborY="9442">
        <dgm:presLayoutVars>
          <dgm:chPref val="3"/>
        </dgm:presLayoutVars>
      </dgm:prSet>
      <dgm:spPr/>
    </dgm:pt>
    <dgm:pt modelId="{2A013C44-921F-453C-BD99-2171842ACA8A}" type="pres">
      <dgm:prSet presAssocID="{7C1121E7-D8CE-4BC4-BA20-439E1579D365}" presName="rootConnector" presStyleLbl="node3" presStyleIdx="0" presStyleCnt="1"/>
      <dgm:spPr/>
    </dgm:pt>
    <dgm:pt modelId="{C81FA53E-C681-42CE-BC76-BE9BA9EA92E3}" type="pres">
      <dgm:prSet presAssocID="{7C1121E7-D8CE-4BC4-BA20-439E1579D365}" presName="hierChild4" presStyleCnt="0"/>
      <dgm:spPr/>
    </dgm:pt>
    <dgm:pt modelId="{BF232DA8-684A-43B1-B2F4-ED454EB5A858}" type="pres">
      <dgm:prSet presAssocID="{4827C74B-7413-437B-ADD6-957A3B52EB51}" presName="Name37" presStyleLbl="parChTrans1D4" presStyleIdx="0" presStyleCnt="1"/>
      <dgm:spPr/>
    </dgm:pt>
    <dgm:pt modelId="{571EFFFC-B2E5-40C6-B472-E7C55FFC179C}" type="pres">
      <dgm:prSet presAssocID="{8AE5FA91-83D0-4F99-B10E-1DF146B47550}" presName="hierRoot2" presStyleCnt="0">
        <dgm:presLayoutVars>
          <dgm:hierBranch val="init"/>
        </dgm:presLayoutVars>
      </dgm:prSet>
      <dgm:spPr/>
    </dgm:pt>
    <dgm:pt modelId="{95724DA0-298A-457B-B02B-8268E69D82CD}" type="pres">
      <dgm:prSet presAssocID="{8AE5FA91-83D0-4F99-B10E-1DF146B47550}" presName="rootComposite" presStyleCnt="0"/>
      <dgm:spPr/>
    </dgm:pt>
    <dgm:pt modelId="{F21C7023-59A7-486A-BF69-988F59E1B3A2}" type="pres">
      <dgm:prSet presAssocID="{8AE5FA91-83D0-4F99-B10E-1DF146B47550}" presName="rootText" presStyleLbl="node4" presStyleIdx="0" presStyleCnt="1" custScaleX="190296" custLinFactNeighborX="135" custLinFactNeighborY="9442">
        <dgm:presLayoutVars>
          <dgm:chPref val="3"/>
        </dgm:presLayoutVars>
      </dgm:prSet>
      <dgm:spPr/>
    </dgm:pt>
    <dgm:pt modelId="{6215DF12-B43C-46A4-8C92-76426663E581}" type="pres">
      <dgm:prSet presAssocID="{8AE5FA91-83D0-4F99-B10E-1DF146B47550}" presName="rootConnector" presStyleLbl="node4" presStyleIdx="0" presStyleCnt="1"/>
      <dgm:spPr/>
    </dgm:pt>
    <dgm:pt modelId="{6D3859D4-EB8E-424E-94C0-648D80527C1E}" type="pres">
      <dgm:prSet presAssocID="{8AE5FA91-83D0-4F99-B10E-1DF146B47550}" presName="hierChild4" presStyleCnt="0"/>
      <dgm:spPr/>
    </dgm:pt>
    <dgm:pt modelId="{BF22AD17-5253-4405-B741-EEFF8D76D53F}" type="pres">
      <dgm:prSet presAssocID="{8AE5FA91-83D0-4F99-B10E-1DF146B47550}" presName="hierChild5" presStyleCnt="0"/>
      <dgm:spPr/>
    </dgm:pt>
    <dgm:pt modelId="{0B2264EF-8975-4939-8133-34B26042B05E}" type="pres">
      <dgm:prSet presAssocID="{7C1121E7-D8CE-4BC4-BA20-439E1579D365}" presName="hierChild5" presStyleCnt="0"/>
      <dgm:spPr/>
    </dgm:pt>
    <dgm:pt modelId="{5553FF69-833F-4AC3-B400-B95CC999DBF3}" type="pres">
      <dgm:prSet presAssocID="{58E2D5A9-43E4-4571-B877-D18FAFCBF99A}" presName="hierChild5" presStyleCnt="0"/>
      <dgm:spPr/>
    </dgm:pt>
    <dgm:pt modelId="{44A1DEB5-42F1-4A4F-BE51-29F06CC57C16}" type="pres">
      <dgm:prSet presAssocID="{6D2E830F-3F62-44E8-B252-10D3952AF128}" presName="hierChild3" presStyleCnt="0"/>
      <dgm:spPr/>
    </dgm:pt>
  </dgm:ptLst>
  <dgm:cxnLst>
    <dgm:cxn modelId="{9E9B1F00-F88D-4011-BC6C-04A1598E1309}" type="presOf" srcId="{7C1121E7-D8CE-4BC4-BA20-439E1579D365}" destId="{3C7AF92C-03EA-4AD0-86C9-5F168F729D04}" srcOrd="0" destOrd="0" presId="urn:microsoft.com/office/officeart/2005/8/layout/orgChart1"/>
    <dgm:cxn modelId="{A1D7B70A-AD50-4523-A883-43DF2325DD49}" srcId="{7C1121E7-D8CE-4BC4-BA20-439E1579D365}" destId="{8AE5FA91-83D0-4F99-B10E-1DF146B47550}" srcOrd="0" destOrd="0" parTransId="{4827C74B-7413-437B-ADD6-957A3B52EB51}" sibTransId="{523DD2BD-CE9A-469A-9D37-846E2D0E1862}"/>
    <dgm:cxn modelId="{A7C5791E-2AEE-407F-811E-24B55BE2CB7B}" type="presOf" srcId="{7C1121E7-D8CE-4BC4-BA20-439E1579D365}" destId="{2A013C44-921F-453C-BD99-2171842ACA8A}" srcOrd="1" destOrd="0" presId="urn:microsoft.com/office/officeart/2005/8/layout/orgChart1"/>
    <dgm:cxn modelId="{23260B2E-F7BD-4C84-A017-7E011F34EBCA}" type="presOf" srcId="{4827C74B-7413-437B-ADD6-957A3B52EB51}" destId="{BF232DA8-684A-43B1-B2F4-ED454EB5A858}" srcOrd="0" destOrd="0" presId="urn:microsoft.com/office/officeart/2005/8/layout/orgChart1"/>
    <dgm:cxn modelId="{27691032-006E-401F-B981-0F35E0D36CCB}" type="presOf" srcId="{58E2D5A9-43E4-4571-B877-D18FAFCBF99A}" destId="{B30BF8F9-48A8-4610-AE2A-6F92FE5EEF11}" srcOrd="0" destOrd="0" presId="urn:microsoft.com/office/officeart/2005/8/layout/orgChart1"/>
    <dgm:cxn modelId="{5026D937-C3F6-42D6-838D-0D74D0D94A0D}" type="presOf" srcId="{8AE5FA91-83D0-4F99-B10E-1DF146B47550}" destId="{F21C7023-59A7-486A-BF69-988F59E1B3A2}" srcOrd="0" destOrd="0" presId="urn:microsoft.com/office/officeart/2005/8/layout/orgChart1"/>
    <dgm:cxn modelId="{8B466063-0BFA-4ECE-992B-E4735512357F}" type="presOf" srcId="{58E2D5A9-43E4-4571-B877-D18FAFCBF99A}" destId="{B7F3BA4F-1EB0-404A-B03C-52F73824DD52}" srcOrd="1" destOrd="0" presId="urn:microsoft.com/office/officeart/2005/8/layout/orgChart1"/>
    <dgm:cxn modelId="{2FF5C968-CBA9-4013-B888-D3EA79D2B861}" type="presOf" srcId="{6D2E830F-3F62-44E8-B252-10D3952AF128}" destId="{F5EDD5E1-1A93-4A58-A66E-EC4F8690DC10}" srcOrd="1" destOrd="0" presId="urn:microsoft.com/office/officeart/2005/8/layout/orgChart1"/>
    <dgm:cxn modelId="{55089750-24F4-4C39-BEAC-E7F93DF7D100}" srcId="{58E2D5A9-43E4-4571-B877-D18FAFCBF99A}" destId="{7C1121E7-D8CE-4BC4-BA20-439E1579D365}" srcOrd="0" destOrd="0" parTransId="{1A90C089-0E94-46F9-BEBC-078173496F1B}" sibTransId="{02EAD220-32E4-4B6C-9EA8-2905910E2B12}"/>
    <dgm:cxn modelId="{2D5D2051-D49C-46EC-8A18-8D1E5BCB2B7F}" srcId="{7CBC870A-67FB-4998-B463-5556891D4CCD}" destId="{6D2E830F-3F62-44E8-B252-10D3952AF128}" srcOrd="0" destOrd="0" parTransId="{DB2028EE-AD2C-4059-B018-95CDE74158F3}" sibTransId="{D0908F44-3EBD-4F4B-9325-FFC1AA174034}"/>
    <dgm:cxn modelId="{F59E7053-F12B-4C98-9B44-D272DD09B0E6}" type="presOf" srcId="{90F5F80F-A133-4C64-B5E8-F15353014A59}" destId="{A2F51EB6-132F-42C4-A02F-6D3D8492251E}" srcOrd="0" destOrd="0" presId="urn:microsoft.com/office/officeart/2005/8/layout/orgChart1"/>
    <dgm:cxn modelId="{3274BB78-8CBD-4EE3-B008-E2DFDBE6A4E5}" type="presOf" srcId="{6D2E830F-3F62-44E8-B252-10D3952AF128}" destId="{96A32FA7-2946-42F6-9459-75FD903C239D}" srcOrd="0" destOrd="0" presId="urn:microsoft.com/office/officeart/2005/8/layout/orgChart1"/>
    <dgm:cxn modelId="{6ADA7B82-95E9-4D51-9D83-0FEB899FE4F2}" type="presOf" srcId="{7CBC870A-67FB-4998-B463-5556891D4CCD}" destId="{F26F8161-0FFA-4312-B402-345794399B02}" srcOrd="0" destOrd="0" presId="urn:microsoft.com/office/officeart/2005/8/layout/orgChart1"/>
    <dgm:cxn modelId="{243FE58E-5CA3-43F6-B28E-223794FC09B0}" type="presOf" srcId="{8AE5FA91-83D0-4F99-B10E-1DF146B47550}" destId="{6215DF12-B43C-46A4-8C92-76426663E581}" srcOrd="1" destOrd="0" presId="urn:microsoft.com/office/officeart/2005/8/layout/orgChart1"/>
    <dgm:cxn modelId="{7BAE669A-E8D9-44A3-8B7A-E3B13E68F67B}" srcId="{6D2E830F-3F62-44E8-B252-10D3952AF128}" destId="{58E2D5A9-43E4-4571-B877-D18FAFCBF99A}" srcOrd="0" destOrd="0" parTransId="{90F5F80F-A133-4C64-B5E8-F15353014A59}" sibTransId="{198CD2C3-F274-4C5B-BB71-51E25B426CFA}"/>
    <dgm:cxn modelId="{581F0EC9-7434-4E57-BC7F-3E7D631C4D3D}" type="presOf" srcId="{1A90C089-0E94-46F9-BEBC-078173496F1B}" destId="{58044FE3-73D9-4AED-BB66-D6E5C7A03D77}" srcOrd="0" destOrd="0" presId="urn:microsoft.com/office/officeart/2005/8/layout/orgChart1"/>
    <dgm:cxn modelId="{C6E0D15A-441F-45DD-85B9-30A78C1B5EB4}" type="presParOf" srcId="{F26F8161-0FFA-4312-B402-345794399B02}" destId="{0548B1EC-AF18-440F-8032-166EDAA08C58}" srcOrd="0" destOrd="0" presId="urn:microsoft.com/office/officeart/2005/8/layout/orgChart1"/>
    <dgm:cxn modelId="{FC0D51A7-BA97-4DCB-A71B-9BA4D4FC9109}" type="presParOf" srcId="{0548B1EC-AF18-440F-8032-166EDAA08C58}" destId="{FF12E466-5551-42C9-9A8F-EBBFE1001DE3}" srcOrd="0" destOrd="0" presId="urn:microsoft.com/office/officeart/2005/8/layout/orgChart1"/>
    <dgm:cxn modelId="{A2DBC7D5-D4CF-49B2-BBE1-CE218083F608}" type="presParOf" srcId="{FF12E466-5551-42C9-9A8F-EBBFE1001DE3}" destId="{96A32FA7-2946-42F6-9459-75FD903C239D}" srcOrd="0" destOrd="0" presId="urn:microsoft.com/office/officeart/2005/8/layout/orgChart1"/>
    <dgm:cxn modelId="{E74640BC-DA39-4864-BC5B-5B6253B09EBA}" type="presParOf" srcId="{FF12E466-5551-42C9-9A8F-EBBFE1001DE3}" destId="{F5EDD5E1-1A93-4A58-A66E-EC4F8690DC10}" srcOrd="1" destOrd="0" presId="urn:microsoft.com/office/officeart/2005/8/layout/orgChart1"/>
    <dgm:cxn modelId="{7B0BC2D9-713D-4B3B-9BB2-E43D38850A3A}" type="presParOf" srcId="{0548B1EC-AF18-440F-8032-166EDAA08C58}" destId="{9BB6200D-4235-4FC4-89B0-B5FA1F2A08AA}" srcOrd="1" destOrd="0" presId="urn:microsoft.com/office/officeart/2005/8/layout/orgChart1"/>
    <dgm:cxn modelId="{B333B25E-D6E3-45EB-A311-983E4204E73E}" type="presParOf" srcId="{9BB6200D-4235-4FC4-89B0-B5FA1F2A08AA}" destId="{A2F51EB6-132F-42C4-A02F-6D3D8492251E}" srcOrd="0" destOrd="0" presId="urn:microsoft.com/office/officeart/2005/8/layout/orgChart1"/>
    <dgm:cxn modelId="{DBE3B93E-A4D6-43D3-9162-F96E751FC826}" type="presParOf" srcId="{9BB6200D-4235-4FC4-89B0-B5FA1F2A08AA}" destId="{0785B398-B2A7-4462-8B8D-2EE3C67F87E9}" srcOrd="1" destOrd="0" presId="urn:microsoft.com/office/officeart/2005/8/layout/orgChart1"/>
    <dgm:cxn modelId="{CD119EDA-A455-4F6D-8D6B-13BF557F1D36}" type="presParOf" srcId="{0785B398-B2A7-4462-8B8D-2EE3C67F87E9}" destId="{581BE4D9-7CC7-4F19-B817-CFC85BB64794}" srcOrd="0" destOrd="0" presId="urn:microsoft.com/office/officeart/2005/8/layout/orgChart1"/>
    <dgm:cxn modelId="{B460523D-F990-4877-8138-187A20ED51B2}" type="presParOf" srcId="{581BE4D9-7CC7-4F19-B817-CFC85BB64794}" destId="{B30BF8F9-48A8-4610-AE2A-6F92FE5EEF11}" srcOrd="0" destOrd="0" presId="urn:microsoft.com/office/officeart/2005/8/layout/orgChart1"/>
    <dgm:cxn modelId="{EB937EC1-525A-49F5-868E-7342B099485C}" type="presParOf" srcId="{581BE4D9-7CC7-4F19-B817-CFC85BB64794}" destId="{B7F3BA4F-1EB0-404A-B03C-52F73824DD52}" srcOrd="1" destOrd="0" presId="urn:microsoft.com/office/officeart/2005/8/layout/orgChart1"/>
    <dgm:cxn modelId="{3F33626C-B32E-4F89-9D01-AFF7F88CF3A2}" type="presParOf" srcId="{0785B398-B2A7-4462-8B8D-2EE3C67F87E9}" destId="{E73DE378-F49D-466B-BC12-E832AA394237}" srcOrd="1" destOrd="0" presId="urn:microsoft.com/office/officeart/2005/8/layout/orgChart1"/>
    <dgm:cxn modelId="{863F7F2C-11D3-44E6-ABC8-CBC99625033D}" type="presParOf" srcId="{E73DE378-F49D-466B-BC12-E832AA394237}" destId="{58044FE3-73D9-4AED-BB66-D6E5C7A03D77}" srcOrd="0" destOrd="0" presId="urn:microsoft.com/office/officeart/2005/8/layout/orgChart1"/>
    <dgm:cxn modelId="{6496A226-4D07-4CF9-BEB3-B1AD881E6171}" type="presParOf" srcId="{E73DE378-F49D-466B-BC12-E832AA394237}" destId="{A462795D-907B-4B80-AA0F-1CDE34351A54}" srcOrd="1" destOrd="0" presId="urn:microsoft.com/office/officeart/2005/8/layout/orgChart1"/>
    <dgm:cxn modelId="{A0318219-1CCB-4301-9B55-A031EE643EC3}" type="presParOf" srcId="{A462795D-907B-4B80-AA0F-1CDE34351A54}" destId="{74574103-5A06-42A6-B192-0A9586F7C16C}" srcOrd="0" destOrd="0" presId="urn:microsoft.com/office/officeart/2005/8/layout/orgChart1"/>
    <dgm:cxn modelId="{2EA51180-F707-400C-BA85-660EE23F23DE}" type="presParOf" srcId="{74574103-5A06-42A6-B192-0A9586F7C16C}" destId="{3C7AF92C-03EA-4AD0-86C9-5F168F729D04}" srcOrd="0" destOrd="0" presId="urn:microsoft.com/office/officeart/2005/8/layout/orgChart1"/>
    <dgm:cxn modelId="{CEE2C3AF-E8EF-49DA-AB9B-D7020185CD94}" type="presParOf" srcId="{74574103-5A06-42A6-B192-0A9586F7C16C}" destId="{2A013C44-921F-453C-BD99-2171842ACA8A}" srcOrd="1" destOrd="0" presId="urn:microsoft.com/office/officeart/2005/8/layout/orgChart1"/>
    <dgm:cxn modelId="{C07B2E72-0B5A-44CB-8F8E-4999FE8FDC71}" type="presParOf" srcId="{A462795D-907B-4B80-AA0F-1CDE34351A54}" destId="{C81FA53E-C681-42CE-BC76-BE9BA9EA92E3}" srcOrd="1" destOrd="0" presId="urn:microsoft.com/office/officeart/2005/8/layout/orgChart1"/>
    <dgm:cxn modelId="{163572AE-1B64-42CC-B6D7-BEE4D0D440EF}" type="presParOf" srcId="{C81FA53E-C681-42CE-BC76-BE9BA9EA92E3}" destId="{BF232DA8-684A-43B1-B2F4-ED454EB5A858}" srcOrd="0" destOrd="0" presId="urn:microsoft.com/office/officeart/2005/8/layout/orgChart1"/>
    <dgm:cxn modelId="{2EA56FE5-AB0B-4E0E-A5C3-9BEA3D9B9DE4}" type="presParOf" srcId="{C81FA53E-C681-42CE-BC76-BE9BA9EA92E3}" destId="{571EFFFC-B2E5-40C6-B472-E7C55FFC179C}" srcOrd="1" destOrd="0" presId="urn:microsoft.com/office/officeart/2005/8/layout/orgChart1"/>
    <dgm:cxn modelId="{897003E4-C832-489F-A279-C90B02494F6D}" type="presParOf" srcId="{571EFFFC-B2E5-40C6-B472-E7C55FFC179C}" destId="{95724DA0-298A-457B-B02B-8268E69D82CD}" srcOrd="0" destOrd="0" presId="urn:microsoft.com/office/officeart/2005/8/layout/orgChart1"/>
    <dgm:cxn modelId="{1136EC4C-A053-49E4-8171-601A65839952}" type="presParOf" srcId="{95724DA0-298A-457B-B02B-8268E69D82CD}" destId="{F21C7023-59A7-486A-BF69-988F59E1B3A2}" srcOrd="0" destOrd="0" presId="urn:microsoft.com/office/officeart/2005/8/layout/orgChart1"/>
    <dgm:cxn modelId="{F50B2035-AD64-4B9E-A410-30ACFB866063}" type="presParOf" srcId="{95724DA0-298A-457B-B02B-8268E69D82CD}" destId="{6215DF12-B43C-46A4-8C92-76426663E581}" srcOrd="1" destOrd="0" presId="urn:microsoft.com/office/officeart/2005/8/layout/orgChart1"/>
    <dgm:cxn modelId="{1664C0A2-F53D-457B-A912-D44EBD43AE86}" type="presParOf" srcId="{571EFFFC-B2E5-40C6-B472-E7C55FFC179C}" destId="{6D3859D4-EB8E-424E-94C0-648D80527C1E}" srcOrd="1" destOrd="0" presId="urn:microsoft.com/office/officeart/2005/8/layout/orgChart1"/>
    <dgm:cxn modelId="{089F37D1-9860-45A3-AABE-65FA12939916}" type="presParOf" srcId="{571EFFFC-B2E5-40C6-B472-E7C55FFC179C}" destId="{BF22AD17-5253-4405-B741-EEFF8D76D53F}" srcOrd="2" destOrd="0" presId="urn:microsoft.com/office/officeart/2005/8/layout/orgChart1"/>
    <dgm:cxn modelId="{543B3BE8-4FF7-473B-BC84-799EA742BE61}" type="presParOf" srcId="{A462795D-907B-4B80-AA0F-1CDE34351A54}" destId="{0B2264EF-8975-4939-8133-34B26042B05E}" srcOrd="2" destOrd="0" presId="urn:microsoft.com/office/officeart/2005/8/layout/orgChart1"/>
    <dgm:cxn modelId="{8CB3FEFC-C429-43E2-A810-69AA2CC514B3}" type="presParOf" srcId="{0785B398-B2A7-4462-8B8D-2EE3C67F87E9}" destId="{5553FF69-833F-4AC3-B400-B95CC999DBF3}" srcOrd="2" destOrd="0" presId="urn:microsoft.com/office/officeart/2005/8/layout/orgChart1"/>
    <dgm:cxn modelId="{352EC8D4-7B12-491C-893D-CF8C8012AA7D}" type="presParOf" srcId="{0548B1EC-AF18-440F-8032-166EDAA08C58}" destId="{44A1DEB5-42F1-4A4F-BE51-29F06CC57C1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76BA8-4462-4ADB-87C3-D3B8E071756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332103E-8CB5-463C-8F63-26C5A02ADB4E}">
      <dgm:prSet phldrT="[Text]" custT="1"/>
      <dgm:spPr>
        <a:solidFill>
          <a:srgbClr val="142F50"/>
        </a:solidFill>
        <a:ln>
          <a:solidFill>
            <a:schemeClr val="bg1">
              <a:lumMod val="85000"/>
            </a:schemeClr>
          </a:solidFill>
        </a:ln>
      </dgm:spPr>
      <dgm:t>
        <a:bodyPr/>
        <a:lstStyle/>
        <a:p>
          <a:r>
            <a:rPr lang="en-CA" sz="2400" b="1" u="none">
              <a:solidFill>
                <a:schemeClr val="bg1"/>
              </a:solidFill>
              <a:latin typeface="+mn-lt"/>
            </a:rPr>
            <a:t>Employee</a:t>
          </a:r>
          <a:endParaRPr lang="en-US" sz="2400" b="1" u="none">
            <a:solidFill>
              <a:schemeClr val="bg1"/>
            </a:solidFill>
            <a:latin typeface="+mn-lt"/>
          </a:endParaRP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A5FEA52C-02B6-4032-92B1-B2495F43AD91}" type="parTrans" cxnId="{FD07703B-ED77-4E56-A657-FE711F446111}">
      <dgm:prSet/>
      <dgm:spPr/>
      <dgm:t>
        <a:bodyPr/>
        <a:lstStyle/>
        <a:p>
          <a:endParaRPr lang="en-US">
            <a:latin typeface="+mn-lt"/>
          </a:endParaRPr>
        </a:p>
      </dgm:t>
    </dgm:pt>
    <dgm:pt modelId="{5CD97144-BE10-4571-8B1E-C290A8F401E9}" type="sibTrans" cxnId="{FD07703B-ED77-4E56-A657-FE711F446111}">
      <dgm:prSet/>
      <dgm:spPr/>
      <dgm:t>
        <a:bodyPr/>
        <a:lstStyle/>
        <a:p>
          <a:endParaRPr lang="en-US">
            <a:latin typeface="+mn-lt"/>
          </a:endParaRPr>
        </a:p>
      </dgm:t>
    </dgm:pt>
    <dgm:pt modelId="{7B28E93E-E9FB-4BFC-9A0E-08E2E1AE7426}">
      <dgm:prSet phldrT="[Tex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Employer loses trust in employee</a:t>
          </a:r>
          <a:endParaRPr lang="en-US" b="0">
            <a:solidFill>
              <a:schemeClr val="tx1"/>
            </a:solidFill>
            <a:latin typeface="+mn-lt"/>
          </a:endParaRP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E1B3BC4B-09B8-44BA-BF65-98E1592BB712}" type="parTrans" cxnId="{A8C0AFC1-D635-4D0B-8A3B-4C285C6B49FE}">
      <dgm:prSet/>
      <dgm:spPr/>
      <dgm:t>
        <a:bodyPr/>
        <a:lstStyle/>
        <a:p>
          <a:endParaRPr lang="en-US">
            <a:latin typeface="+mn-lt"/>
          </a:endParaRPr>
        </a:p>
      </dgm:t>
    </dgm:pt>
    <dgm:pt modelId="{6DA8874A-A3BF-40B5-B325-E3C0C41D0A6F}" type="sibTrans" cxnId="{A8C0AFC1-D635-4D0B-8A3B-4C285C6B49FE}">
      <dgm:prSet/>
      <dgm:spPr/>
      <dgm:t>
        <a:bodyPr/>
        <a:lstStyle/>
        <a:p>
          <a:endParaRPr lang="en-US">
            <a:latin typeface="+mn-lt"/>
          </a:endParaRPr>
        </a:p>
      </dgm:t>
    </dgm:pt>
    <dgm:pt modelId="{08A2141D-38C9-482F-934F-9B49E818274F}">
      <dgm:prSet phldrT="[Text]" custT="1"/>
      <dgm:spPr>
        <a:solidFill>
          <a:srgbClr val="352844"/>
        </a:solidFill>
        <a:ln>
          <a:solidFill>
            <a:schemeClr val="bg1">
              <a:lumMod val="85000"/>
            </a:schemeClr>
          </a:solidFill>
        </a:ln>
      </dgm:spPr>
      <dgm:t>
        <a:bodyPr/>
        <a:lstStyle/>
        <a:p>
          <a:r>
            <a:rPr lang="en-CA" sz="2400" b="1" u="none">
              <a:solidFill>
                <a:schemeClr val="bg1"/>
              </a:solidFill>
              <a:latin typeface="+mn-lt"/>
            </a:rPr>
            <a:t>Affected individual</a:t>
          </a:r>
          <a:endParaRPr lang="en-US" sz="2400" b="1" u="none">
            <a:solidFill>
              <a:schemeClr val="bg1"/>
            </a:solidFill>
            <a:latin typeface="+mn-lt"/>
          </a:endParaRP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D727FDE1-8BBB-45B1-BB53-6C8DB7EB8089}" type="parTrans" cxnId="{7C48C18E-A993-4BD6-8F24-213281B17270}">
      <dgm:prSet/>
      <dgm:spPr/>
      <dgm:t>
        <a:bodyPr/>
        <a:lstStyle/>
        <a:p>
          <a:endParaRPr lang="en-US">
            <a:latin typeface="+mn-lt"/>
          </a:endParaRPr>
        </a:p>
      </dgm:t>
    </dgm:pt>
    <dgm:pt modelId="{735EE066-EB59-441E-983B-4DBA8D75EF40}" type="sibTrans" cxnId="{7C48C18E-A993-4BD6-8F24-213281B17270}">
      <dgm:prSet/>
      <dgm:spPr/>
      <dgm:t>
        <a:bodyPr/>
        <a:lstStyle/>
        <a:p>
          <a:endParaRPr lang="en-US">
            <a:latin typeface="+mn-lt"/>
          </a:endParaRPr>
        </a:p>
      </dgm:t>
    </dgm:pt>
    <dgm:pt modelId="{19331DCE-D131-4853-8292-CA230CCE8014}">
      <dgm:prSet phldrT="[Text]" custT="1"/>
      <dgm:spPr>
        <a:solidFill>
          <a:srgbClr val="23453F"/>
        </a:solidFill>
        <a:ln>
          <a:solidFill>
            <a:schemeClr val="bg1">
              <a:lumMod val="85000"/>
            </a:schemeClr>
          </a:solidFill>
        </a:ln>
      </dgm:spPr>
      <dgm:t>
        <a:bodyPr/>
        <a:lstStyle/>
        <a:p>
          <a:r>
            <a:rPr lang="en-CA" sz="2400" b="1" u="none">
              <a:solidFill>
                <a:schemeClr val="bg1"/>
              </a:solidFill>
              <a:latin typeface="+mn-lt"/>
            </a:rPr>
            <a:t>For the department</a:t>
          </a:r>
          <a:endParaRPr lang="en-US" sz="2400" b="1" u="none">
            <a:solidFill>
              <a:schemeClr val="bg1"/>
            </a:solidFill>
            <a:latin typeface="+mn-lt"/>
          </a:endParaRP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FB7EDE39-5AF6-45CB-B3CF-144F867E60B5}" type="parTrans" cxnId="{F89CCFC6-335A-4C98-8CB1-5FDEF5111E47}">
      <dgm:prSet/>
      <dgm:spPr/>
      <dgm:t>
        <a:bodyPr/>
        <a:lstStyle/>
        <a:p>
          <a:endParaRPr lang="en-US">
            <a:latin typeface="+mn-lt"/>
          </a:endParaRPr>
        </a:p>
      </dgm:t>
    </dgm:pt>
    <dgm:pt modelId="{6A871D07-AEA6-4024-AC39-65FBE06B3DFB}" type="sibTrans" cxnId="{F89CCFC6-335A-4C98-8CB1-5FDEF5111E47}">
      <dgm:prSet/>
      <dgm:spPr/>
      <dgm:t>
        <a:bodyPr/>
        <a:lstStyle/>
        <a:p>
          <a:endParaRPr lang="en-US">
            <a:latin typeface="+mn-lt"/>
          </a:endParaRPr>
        </a:p>
      </dgm:t>
    </dgm:pt>
    <dgm:pt modelId="{D0FD9477-7B79-44AB-A95D-B837FBC8DEB5}">
      <dgm:prSet phldrT="[Tex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Loss of public trust</a:t>
          </a:r>
          <a:endParaRPr lang="en-US" b="0">
            <a:solidFill>
              <a:schemeClr val="tx1"/>
            </a:solidFill>
            <a:latin typeface="+mn-lt"/>
          </a:endParaRP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C9E67C64-B2C6-4F98-9A87-F6797EF28242}" type="parTrans" cxnId="{09573E6F-795B-47C8-B538-CD8832A7DDD7}">
      <dgm:prSet/>
      <dgm:spPr/>
      <dgm:t>
        <a:bodyPr/>
        <a:lstStyle/>
        <a:p>
          <a:endParaRPr lang="en-US">
            <a:latin typeface="+mn-lt"/>
          </a:endParaRPr>
        </a:p>
      </dgm:t>
    </dgm:pt>
    <dgm:pt modelId="{DDD56CEE-E481-4C2B-911C-A14DDC95FCC3}" type="sibTrans" cxnId="{09573E6F-795B-47C8-B538-CD8832A7DDD7}">
      <dgm:prSet/>
      <dgm:spPr/>
      <dgm:t>
        <a:bodyPr/>
        <a:lstStyle/>
        <a:p>
          <a:endParaRPr lang="en-US">
            <a:latin typeface="+mn-lt"/>
          </a:endParaRPr>
        </a:p>
      </dgm:t>
    </dgm:pt>
    <dgm:pt modelId="{3EDBEFB7-1D4A-4240-BA64-E9DEAF08C9C1}">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Repeated incidents can impact employee performance evaluations</a:t>
          </a:r>
        </a:p>
      </dgm:t>
    </dgm:pt>
    <dgm:pt modelId="{70C0A582-AE6E-44B8-9599-E7E89D94B01C}" type="parTrans" cxnId="{3376395B-FABA-442F-ACD3-15494C3CAE57}">
      <dgm:prSet/>
      <dgm:spPr/>
      <dgm:t>
        <a:bodyPr/>
        <a:lstStyle/>
        <a:p>
          <a:endParaRPr lang="en-US">
            <a:latin typeface="+mn-lt"/>
          </a:endParaRPr>
        </a:p>
      </dgm:t>
    </dgm:pt>
    <dgm:pt modelId="{3CD1E289-5C37-4902-A66D-F412BDD6B857}" type="sibTrans" cxnId="{3376395B-FABA-442F-ACD3-15494C3CAE57}">
      <dgm:prSet/>
      <dgm:spPr/>
      <dgm:t>
        <a:bodyPr/>
        <a:lstStyle/>
        <a:p>
          <a:endParaRPr lang="en-US">
            <a:latin typeface="+mn-lt"/>
          </a:endParaRPr>
        </a:p>
      </dgm:t>
    </dgm:pt>
    <dgm:pt modelId="{C73088CA-3A2D-4490-8FC6-662A7B0DE6D5}">
      <dgm:prSet/>
      <dgm:spPr>
        <a:solidFill>
          <a:schemeClr val="bg1">
            <a:lumMod val="95000"/>
            <a:alpha val="90000"/>
          </a:schemeClr>
        </a:solidFill>
        <a:ln>
          <a:solidFill>
            <a:schemeClr val="bg1">
              <a:lumMod val="85000"/>
              <a:alpha val="90000"/>
            </a:schemeClr>
          </a:solidFill>
        </a:ln>
      </dgm:spPr>
      <dgm:t>
        <a:bodyPr/>
        <a:lstStyle/>
        <a:p>
          <a:pPr>
            <a:buFont typeface="Arial" panose="020B0604020202020204" pitchFamily="34" charset="0"/>
            <a:buChar char="–"/>
          </a:pPr>
          <a:r>
            <a:rPr lang="en-CA" b="0">
              <a:solidFill>
                <a:schemeClr val="tx1"/>
              </a:solidFill>
              <a:latin typeface="+mn-lt"/>
            </a:rPr>
            <a:t>could lead to disciplinary measures and/or s</a:t>
          </a:r>
          <a:r>
            <a:rPr lang="en-CA" b="0">
              <a:solidFill>
                <a:schemeClr val="tx1"/>
              </a:solidFill>
              <a:latin typeface="+mn-lt"/>
              <a:cs typeface="Courier New"/>
            </a:rPr>
            <a:t>ecurity investigations </a:t>
          </a:r>
          <a:endParaRPr lang="en-CA" b="0">
            <a:solidFill>
              <a:schemeClr val="tx1"/>
            </a:solidFill>
            <a:latin typeface="+mn-lt"/>
            <a:cs typeface="+mn-lt"/>
          </a:endParaRPr>
        </a:p>
      </dgm:t>
    </dgm:pt>
    <dgm:pt modelId="{70F61EBB-AFB4-4590-AD2E-87DFE0AE417A}" type="parTrans" cxnId="{E0AFC228-A604-49CE-8270-F5C827CC8FCE}">
      <dgm:prSet/>
      <dgm:spPr/>
      <dgm:t>
        <a:bodyPr/>
        <a:lstStyle/>
        <a:p>
          <a:endParaRPr lang="en-US">
            <a:latin typeface="+mn-lt"/>
          </a:endParaRPr>
        </a:p>
      </dgm:t>
    </dgm:pt>
    <dgm:pt modelId="{59AAB4E2-66BD-47D2-8D86-42EAB348240D}" type="sibTrans" cxnId="{E0AFC228-A604-49CE-8270-F5C827CC8FCE}">
      <dgm:prSet/>
      <dgm:spPr/>
      <dgm:t>
        <a:bodyPr/>
        <a:lstStyle/>
        <a:p>
          <a:endParaRPr lang="en-US">
            <a:latin typeface="+mn-lt"/>
          </a:endParaRPr>
        </a:p>
      </dgm:t>
    </dgm:pt>
    <dgm:pt modelId="{BA571DDF-464C-49E9-AE11-BABC230B3F89}">
      <dgm:prSet/>
      <dgm:spPr>
        <a:solidFill>
          <a:schemeClr val="bg1">
            <a:lumMod val="95000"/>
            <a:alpha val="90000"/>
          </a:schemeClr>
        </a:solidFill>
        <a:ln>
          <a:solidFill>
            <a:schemeClr val="bg1">
              <a:lumMod val="85000"/>
              <a:alpha val="90000"/>
            </a:schemeClr>
          </a:solidFill>
        </a:ln>
      </dgm:spPr>
      <dgm:t>
        <a:bodyPr/>
        <a:lstStyle/>
        <a:p>
          <a:pPr>
            <a:buFont typeface="Arial" panose="020B0604020202020204" pitchFamily="34" charset="0"/>
            <a:buChar char="–"/>
          </a:pPr>
          <a:r>
            <a:rPr lang="en-US" b="0">
              <a:solidFill>
                <a:schemeClr val="tx1"/>
              </a:solidFill>
              <a:latin typeface="+mn-lt"/>
            </a:rPr>
            <a:t>loss of security status or clearance</a:t>
          </a:r>
          <a:endParaRPr lang="en-CA" b="0">
            <a:solidFill>
              <a:schemeClr val="tx1"/>
            </a:solidFill>
            <a:latin typeface="+mn-lt"/>
          </a:endParaRPr>
        </a:p>
      </dgm:t>
    </dgm:pt>
    <dgm:pt modelId="{E8E141EA-7138-4DEF-81AD-6AB3DBDB1C7A}" type="parTrans" cxnId="{9F403D71-4062-4D5A-B15D-505BB6BD2CC9}">
      <dgm:prSet/>
      <dgm:spPr/>
      <dgm:t>
        <a:bodyPr/>
        <a:lstStyle/>
        <a:p>
          <a:endParaRPr lang="en-US">
            <a:latin typeface="+mn-lt"/>
          </a:endParaRPr>
        </a:p>
      </dgm:t>
    </dgm:pt>
    <dgm:pt modelId="{7693D86B-0F38-4471-8695-EAD6836A2BA8}" type="sibTrans" cxnId="{9F403D71-4062-4D5A-B15D-505BB6BD2CC9}">
      <dgm:prSet/>
      <dgm:spPr/>
      <dgm:t>
        <a:bodyPr/>
        <a:lstStyle/>
        <a:p>
          <a:endParaRPr lang="en-US">
            <a:latin typeface="+mn-lt"/>
          </a:endParaRPr>
        </a:p>
      </dgm:t>
    </dgm:pt>
    <dgm:pt modelId="{E5EE5053-A458-41E5-93DC-0A7E17A81056}">
      <dgm:prSet/>
      <dgm:spPr>
        <a:solidFill>
          <a:schemeClr val="bg1">
            <a:lumMod val="95000"/>
            <a:alpha val="90000"/>
          </a:schemeClr>
        </a:solidFill>
        <a:ln>
          <a:solidFill>
            <a:schemeClr val="bg1">
              <a:lumMod val="85000"/>
              <a:alpha val="90000"/>
            </a:schemeClr>
          </a:solidFill>
        </a:ln>
      </dgm:spPr>
      <dgm:t>
        <a:bodyPr/>
        <a:lstStyle/>
        <a:p>
          <a:pPr>
            <a:buFont typeface="Arial" panose="020B0604020202020204" pitchFamily="34" charset="0"/>
            <a:buChar char="–"/>
          </a:pPr>
          <a:r>
            <a:rPr lang="en-US" b="0">
              <a:solidFill>
                <a:schemeClr val="tx1"/>
              </a:solidFill>
              <a:latin typeface="+mn-lt"/>
            </a:rPr>
            <a:t>loss of employment</a:t>
          </a:r>
          <a:endParaRPr lang="en-CA" b="0">
            <a:solidFill>
              <a:schemeClr val="tx1"/>
            </a:solidFill>
            <a:latin typeface="+mn-lt"/>
          </a:endParaRPr>
        </a:p>
      </dgm:t>
    </dgm:pt>
    <dgm:pt modelId="{195B77D4-A0DD-475C-8DDC-87D25B0D91DA}" type="parTrans" cxnId="{7EDAD2B9-AD5E-4019-B01C-069C0045DFA1}">
      <dgm:prSet/>
      <dgm:spPr/>
      <dgm:t>
        <a:bodyPr/>
        <a:lstStyle/>
        <a:p>
          <a:endParaRPr lang="en-US">
            <a:latin typeface="+mn-lt"/>
          </a:endParaRPr>
        </a:p>
      </dgm:t>
    </dgm:pt>
    <dgm:pt modelId="{D81D2034-4BBA-46AC-A3ED-AFF57B9ABF71}" type="sibTrans" cxnId="{7EDAD2B9-AD5E-4019-B01C-069C0045DFA1}">
      <dgm:prSet/>
      <dgm:spPr/>
      <dgm:t>
        <a:bodyPr/>
        <a:lstStyle/>
        <a:p>
          <a:endParaRPr lang="en-US">
            <a:latin typeface="+mn-lt"/>
          </a:endParaRPr>
        </a:p>
      </dgm:t>
    </dgm:pt>
    <dgm:pt modelId="{481CA402-0393-4B12-AAA2-12C7CA699E41}">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If a breach was intentional:</a:t>
          </a:r>
        </a:p>
      </dgm:t>
    </dgm:pt>
    <dgm:pt modelId="{79DD7AF8-BD6E-467D-8521-B3CB6D692B6C}" type="parTrans" cxnId="{2483048B-15E4-4DF5-99EB-9B233FBDA423}">
      <dgm:prSet/>
      <dgm:spPr/>
      <dgm:t>
        <a:bodyPr/>
        <a:lstStyle/>
        <a:p>
          <a:endParaRPr lang="en-US"/>
        </a:p>
      </dgm:t>
    </dgm:pt>
    <dgm:pt modelId="{D601F32D-B058-41E6-BA92-73A0AFBA5571}" type="sibTrans" cxnId="{2483048B-15E4-4DF5-99EB-9B233FBDA423}">
      <dgm:prSet/>
      <dgm:spPr/>
      <dgm:t>
        <a:bodyPr/>
        <a:lstStyle/>
        <a:p>
          <a:endParaRPr lang="en-US"/>
        </a:p>
      </dgm:t>
    </dgm:pt>
    <dgm:pt modelId="{8A95807C-A5BE-478C-9445-9D5AD80EB437}">
      <dgm:prSet phldrT="[Text]"/>
      <dgm:spPr>
        <a:solidFill>
          <a:schemeClr val="bg1">
            <a:lumMod val="95000"/>
            <a:alpha val="90000"/>
          </a:schemeClr>
        </a:solidFill>
        <a:ln>
          <a:solidFill>
            <a:schemeClr val="bg1">
              <a:lumMod val="85000"/>
              <a:alpha val="90000"/>
            </a:schemeClr>
          </a:solidFill>
        </a:ln>
      </dgm:spPr>
      <dgm:t>
        <a:bodyPr/>
        <a:lstStyle/>
        <a:p>
          <a:r>
            <a:rPr lang="en-US" b="0">
              <a:solidFill>
                <a:schemeClr val="tx1"/>
              </a:solidFill>
              <a:latin typeface="+mn-lt"/>
            </a:rPr>
            <a:t>Distress</a:t>
          </a:r>
        </a:p>
      </dgm:t>
      <dgm:extLst>
        <a:ext uri="{E40237B7-FDA0-4F09-8148-C483321AD2D9}">
          <dgm14:cNvPr xmlns:dgm14="http://schemas.microsoft.com/office/drawing/2010/diagram" id="0" name="" descr="table with three colums outlining potential consequesces to employees, affected individuals and for the departement">
            <a:extLst>
              <a:ext uri="{C183D7F6-B498-43B3-948B-1728B52AA6E4}">
                <adec:decorative xmlns:adec="http://schemas.microsoft.com/office/drawing/2017/decorative" val="0"/>
              </a:ext>
            </a:extLst>
          </dgm14:cNvPr>
        </a:ext>
      </dgm:extLst>
    </dgm:pt>
    <dgm:pt modelId="{47AAE0CB-1B25-403E-BB26-2BEB6BD6F99A}" type="sibTrans" cxnId="{A76EE7C5-E235-451F-B293-E363C2DC2204}">
      <dgm:prSet/>
      <dgm:spPr/>
      <dgm:t>
        <a:bodyPr/>
        <a:lstStyle/>
        <a:p>
          <a:endParaRPr lang="en-US">
            <a:latin typeface="+mn-lt"/>
          </a:endParaRPr>
        </a:p>
      </dgm:t>
    </dgm:pt>
    <dgm:pt modelId="{55F41475-DCE4-4B3A-A572-75F0F3158CE3}" type="parTrans" cxnId="{A76EE7C5-E235-451F-B293-E363C2DC2204}">
      <dgm:prSet/>
      <dgm:spPr/>
      <dgm:t>
        <a:bodyPr/>
        <a:lstStyle/>
        <a:p>
          <a:endParaRPr lang="en-US">
            <a:latin typeface="+mn-lt"/>
          </a:endParaRPr>
        </a:p>
      </dgm:t>
    </dgm:pt>
    <dgm:pt modelId="{77936545-A026-4881-9B10-35CC7AE27091}">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Loss of standing or reputation </a:t>
          </a:r>
          <a:endParaRPr lang="en-US" b="0">
            <a:solidFill>
              <a:schemeClr val="tx1"/>
            </a:solidFill>
            <a:latin typeface="+mn-lt"/>
          </a:endParaRPr>
        </a:p>
      </dgm:t>
    </dgm:pt>
    <dgm:pt modelId="{F0A4C301-A83C-44FE-9CA5-8DEAA9DEABC7}" type="sibTrans" cxnId="{2880035E-8192-4AE4-92A4-1D20FB7D54C4}">
      <dgm:prSet/>
      <dgm:spPr/>
      <dgm:t>
        <a:bodyPr/>
        <a:lstStyle/>
        <a:p>
          <a:endParaRPr lang="en-US">
            <a:latin typeface="+mn-lt"/>
          </a:endParaRPr>
        </a:p>
      </dgm:t>
    </dgm:pt>
    <dgm:pt modelId="{6B55BF0F-9BB0-44BC-8127-E7B75E0395B2}" type="parTrans" cxnId="{2880035E-8192-4AE4-92A4-1D20FB7D54C4}">
      <dgm:prSet/>
      <dgm:spPr/>
      <dgm:t>
        <a:bodyPr/>
        <a:lstStyle/>
        <a:p>
          <a:endParaRPr lang="en-US">
            <a:latin typeface="+mn-lt"/>
          </a:endParaRPr>
        </a:p>
      </dgm:t>
    </dgm:pt>
    <dgm:pt modelId="{899525C8-6C2C-4C47-A458-7FA77C3EB83E}">
      <dgm:prSet/>
      <dgm:spPr>
        <a:solidFill>
          <a:schemeClr val="bg1">
            <a:lumMod val="95000"/>
            <a:alpha val="90000"/>
          </a:schemeClr>
        </a:solidFill>
        <a:ln>
          <a:solidFill>
            <a:schemeClr val="bg1">
              <a:lumMod val="85000"/>
              <a:alpha val="90000"/>
            </a:schemeClr>
          </a:solidFill>
        </a:ln>
      </dgm:spPr>
      <dgm:t>
        <a:bodyPr/>
        <a:lstStyle/>
        <a:p>
          <a:r>
            <a:rPr lang="en-US" b="0">
              <a:solidFill>
                <a:schemeClr val="tx1"/>
              </a:solidFill>
              <a:latin typeface="+mn-lt"/>
            </a:rPr>
            <a:t>Financial loss</a:t>
          </a:r>
        </a:p>
      </dgm:t>
    </dgm:pt>
    <dgm:pt modelId="{BAB880D5-10A8-4984-9A6D-249C3F5EB65E}" type="sibTrans" cxnId="{DE61E462-3626-42FA-B832-4C31E066E9C8}">
      <dgm:prSet/>
      <dgm:spPr/>
      <dgm:t>
        <a:bodyPr/>
        <a:lstStyle/>
        <a:p>
          <a:endParaRPr lang="en-US">
            <a:latin typeface="+mn-lt"/>
          </a:endParaRPr>
        </a:p>
      </dgm:t>
    </dgm:pt>
    <dgm:pt modelId="{57D57736-CA2A-402F-9E4B-1620513DF472}" type="parTrans" cxnId="{DE61E462-3626-42FA-B832-4C31E066E9C8}">
      <dgm:prSet/>
      <dgm:spPr/>
      <dgm:t>
        <a:bodyPr/>
        <a:lstStyle/>
        <a:p>
          <a:endParaRPr lang="en-US">
            <a:latin typeface="+mn-lt"/>
          </a:endParaRPr>
        </a:p>
      </dgm:t>
    </dgm:pt>
    <dgm:pt modelId="{963844FB-81A9-4755-95C0-25D06DFFF260}">
      <dgm:prSet/>
      <dgm:spPr>
        <a:solidFill>
          <a:schemeClr val="bg1">
            <a:lumMod val="95000"/>
            <a:alpha val="90000"/>
          </a:schemeClr>
        </a:solidFill>
        <a:ln>
          <a:solidFill>
            <a:schemeClr val="bg1">
              <a:lumMod val="85000"/>
              <a:alpha val="90000"/>
            </a:schemeClr>
          </a:solidFill>
        </a:ln>
      </dgm:spPr>
      <dgm:t>
        <a:bodyPr/>
        <a:lstStyle/>
        <a:p>
          <a:r>
            <a:rPr lang="en-US" b="0">
              <a:solidFill>
                <a:schemeClr val="tx1"/>
              </a:solidFill>
              <a:latin typeface="+mn-lt"/>
            </a:rPr>
            <a:t>Identity theft / fraud</a:t>
          </a:r>
        </a:p>
      </dgm:t>
    </dgm:pt>
    <dgm:pt modelId="{78B4B1F5-8774-405B-923B-E6F1C3A0B6D3}" type="sibTrans" cxnId="{E560423A-57EF-4AB8-B111-C4E2C4C966CF}">
      <dgm:prSet/>
      <dgm:spPr/>
      <dgm:t>
        <a:bodyPr/>
        <a:lstStyle/>
        <a:p>
          <a:endParaRPr lang="en-US">
            <a:latin typeface="+mn-lt"/>
          </a:endParaRPr>
        </a:p>
      </dgm:t>
    </dgm:pt>
    <dgm:pt modelId="{ACEB3A10-FFAB-4B54-82FE-E05F8A599E37}" type="parTrans" cxnId="{E560423A-57EF-4AB8-B111-C4E2C4C966CF}">
      <dgm:prSet/>
      <dgm:spPr/>
      <dgm:t>
        <a:bodyPr/>
        <a:lstStyle/>
        <a:p>
          <a:endParaRPr lang="en-US">
            <a:latin typeface="+mn-lt"/>
          </a:endParaRPr>
        </a:p>
      </dgm:t>
    </dgm:pt>
    <dgm:pt modelId="{7AF057CD-3962-4692-8A2F-45B8E199EFB9}">
      <dgm:prSet/>
      <dgm:spPr>
        <a:solidFill>
          <a:schemeClr val="bg1">
            <a:lumMod val="95000"/>
            <a:alpha val="90000"/>
          </a:schemeClr>
        </a:solidFill>
        <a:ln>
          <a:solidFill>
            <a:schemeClr val="bg1">
              <a:lumMod val="85000"/>
              <a:alpha val="90000"/>
            </a:schemeClr>
          </a:solidFill>
        </a:ln>
      </dgm:spPr>
      <dgm:t>
        <a:bodyPr/>
        <a:lstStyle/>
        <a:p>
          <a:r>
            <a:rPr lang="en-US" b="0">
              <a:solidFill>
                <a:schemeClr val="tx1"/>
              </a:solidFill>
              <a:latin typeface="+mn-lt"/>
            </a:rPr>
            <a:t>Physical / psychological harm</a:t>
          </a:r>
        </a:p>
      </dgm:t>
    </dgm:pt>
    <dgm:pt modelId="{36AC1041-FE3E-4300-B864-154F674CFBC0}" type="sibTrans" cxnId="{36110168-C1DD-4762-94F8-BD44035D45B6}">
      <dgm:prSet/>
      <dgm:spPr/>
      <dgm:t>
        <a:bodyPr/>
        <a:lstStyle/>
        <a:p>
          <a:endParaRPr lang="en-US">
            <a:latin typeface="+mn-lt"/>
          </a:endParaRPr>
        </a:p>
      </dgm:t>
    </dgm:pt>
    <dgm:pt modelId="{EBB7E26F-BE56-4249-B798-370C59E7F78C}" type="parTrans" cxnId="{36110168-C1DD-4762-94F8-BD44035D45B6}">
      <dgm:prSet/>
      <dgm:spPr/>
      <dgm:t>
        <a:bodyPr/>
        <a:lstStyle/>
        <a:p>
          <a:endParaRPr lang="en-US">
            <a:latin typeface="+mn-lt"/>
          </a:endParaRPr>
        </a:p>
      </dgm:t>
    </dgm:pt>
    <dgm:pt modelId="{5025F102-864B-4597-B2B3-66F5FC54CF61}">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Loss of reputation </a:t>
          </a:r>
        </a:p>
      </dgm:t>
    </dgm:pt>
    <dgm:pt modelId="{BD5BB38E-30C8-4001-9341-982CFE578CAD}" type="sibTrans" cxnId="{53D0FA37-DA71-4A6B-BEE5-73DCE34A665B}">
      <dgm:prSet/>
      <dgm:spPr/>
      <dgm:t>
        <a:bodyPr/>
        <a:lstStyle/>
        <a:p>
          <a:endParaRPr lang="en-US">
            <a:latin typeface="+mn-lt"/>
          </a:endParaRPr>
        </a:p>
      </dgm:t>
    </dgm:pt>
    <dgm:pt modelId="{FF8E050E-1D5C-46CF-9DED-5197CE430360}" type="parTrans" cxnId="{53D0FA37-DA71-4A6B-BEE5-73DCE34A665B}">
      <dgm:prSet/>
      <dgm:spPr/>
      <dgm:t>
        <a:bodyPr/>
        <a:lstStyle/>
        <a:p>
          <a:endParaRPr lang="en-US">
            <a:latin typeface="+mn-lt"/>
          </a:endParaRPr>
        </a:p>
      </dgm:t>
    </dgm:pt>
    <dgm:pt modelId="{5008AABE-906B-4E5F-B0A0-BEBE76E4479A}">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Administrative burden</a:t>
          </a:r>
        </a:p>
      </dgm:t>
    </dgm:pt>
    <dgm:pt modelId="{0BF78DBC-438A-43E4-98C7-222F233877BA}" type="sibTrans" cxnId="{120DBAC2-6121-474A-9E59-086C1788939B}">
      <dgm:prSet/>
      <dgm:spPr/>
      <dgm:t>
        <a:bodyPr/>
        <a:lstStyle/>
        <a:p>
          <a:endParaRPr lang="en-US">
            <a:latin typeface="+mn-lt"/>
          </a:endParaRPr>
        </a:p>
      </dgm:t>
    </dgm:pt>
    <dgm:pt modelId="{6B481D59-7DC4-4835-9133-190A7FF10C61}" type="parTrans" cxnId="{120DBAC2-6121-474A-9E59-086C1788939B}">
      <dgm:prSet/>
      <dgm:spPr/>
      <dgm:t>
        <a:bodyPr/>
        <a:lstStyle/>
        <a:p>
          <a:endParaRPr lang="en-US">
            <a:latin typeface="+mn-lt"/>
          </a:endParaRPr>
        </a:p>
      </dgm:t>
    </dgm:pt>
    <dgm:pt modelId="{187ADF62-F65A-4148-81F2-B567C6973464}">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Financial loss</a:t>
          </a:r>
        </a:p>
      </dgm:t>
    </dgm:pt>
    <dgm:pt modelId="{A9404112-83F1-4E7A-9C84-9DD8A748C48A}" type="sibTrans" cxnId="{FA91DB8D-446E-47C9-94C9-812B83B86A5B}">
      <dgm:prSet/>
      <dgm:spPr/>
      <dgm:t>
        <a:bodyPr/>
        <a:lstStyle/>
        <a:p>
          <a:endParaRPr lang="en-US">
            <a:latin typeface="+mn-lt"/>
          </a:endParaRPr>
        </a:p>
      </dgm:t>
    </dgm:pt>
    <dgm:pt modelId="{7D8FE15F-7820-4392-9E6E-0EF9C83BD06A}" type="parTrans" cxnId="{FA91DB8D-446E-47C9-94C9-812B83B86A5B}">
      <dgm:prSet/>
      <dgm:spPr/>
      <dgm:t>
        <a:bodyPr/>
        <a:lstStyle/>
        <a:p>
          <a:endParaRPr lang="en-US">
            <a:latin typeface="+mn-lt"/>
          </a:endParaRPr>
        </a:p>
      </dgm:t>
    </dgm:pt>
    <dgm:pt modelId="{37EBB9E2-174C-42E6-B343-A4EBCD89767D}">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Media scrutiny</a:t>
          </a:r>
        </a:p>
      </dgm:t>
    </dgm:pt>
    <dgm:pt modelId="{DE732109-B849-49C9-89C3-F77731CBE95A}" type="sibTrans" cxnId="{6E808876-F3FD-4545-904B-EB42F4C3F909}">
      <dgm:prSet/>
      <dgm:spPr/>
      <dgm:t>
        <a:bodyPr/>
        <a:lstStyle/>
        <a:p>
          <a:endParaRPr lang="en-US">
            <a:latin typeface="+mn-lt"/>
          </a:endParaRPr>
        </a:p>
      </dgm:t>
    </dgm:pt>
    <dgm:pt modelId="{E01C04E1-6BC4-442C-A140-260335A40EAD}" type="parTrans" cxnId="{6E808876-F3FD-4545-904B-EB42F4C3F909}">
      <dgm:prSet/>
      <dgm:spPr/>
      <dgm:t>
        <a:bodyPr/>
        <a:lstStyle/>
        <a:p>
          <a:endParaRPr lang="en-US">
            <a:latin typeface="+mn-lt"/>
          </a:endParaRPr>
        </a:p>
      </dgm:t>
    </dgm:pt>
    <dgm:pt modelId="{8A420E81-7D1F-42D2-88D6-932873F50E82}">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Impact to national interest</a:t>
          </a:r>
        </a:p>
      </dgm:t>
    </dgm:pt>
    <dgm:pt modelId="{F8380658-E431-4432-BA48-79BDB1B6025D}" type="sibTrans" cxnId="{FA5B6A76-912F-4A0B-9024-84B31404C054}">
      <dgm:prSet/>
      <dgm:spPr/>
      <dgm:t>
        <a:bodyPr/>
        <a:lstStyle/>
        <a:p>
          <a:endParaRPr lang="en-US">
            <a:latin typeface="+mn-lt"/>
          </a:endParaRPr>
        </a:p>
      </dgm:t>
    </dgm:pt>
    <dgm:pt modelId="{673C13A5-B97B-4984-A453-82F20D193062}" type="parTrans" cxnId="{FA5B6A76-912F-4A0B-9024-84B31404C054}">
      <dgm:prSet/>
      <dgm:spPr/>
      <dgm:t>
        <a:bodyPr/>
        <a:lstStyle/>
        <a:p>
          <a:endParaRPr lang="en-US">
            <a:latin typeface="+mn-lt"/>
          </a:endParaRPr>
        </a:p>
      </dgm:t>
    </dgm:pt>
    <dgm:pt modelId="{7076CBF0-D04B-44EE-A140-06A759EC0670}">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Investigation(s) by the OPC</a:t>
          </a:r>
        </a:p>
      </dgm:t>
    </dgm:pt>
    <dgm:pt modelId="{0E991447-0084-42EB-A145-476EC0CA54AF}" type="sibTrans" cxnId="{5B6EE877-499D-493B-A351-C03EDAF9C0FD}">
      <dgm:prSet/>
      <dgm:spPr/>
      <dgm:t>
        <a:bodyPr/>
        <a:lstStyle/>
        <a:p>
          <a:endParaRPr lang="en-US">
            <a:latin typeface="+mn-lt"/>
          </a:endParaRPr>
        </a:p>
      </dgm:t>
    </dgm:pt>
    <dgm:pt modelId="{BCFD8D0E-41A0-42D3-90F8-A7D5687D7248}" type="parTrans" cxnId="{5B6EE877-499D-493B-A351-C03EDAF9C0FD}">
      <dgm:prSet/>
      <dgm:spPr/>
      <dgm:t>
        <a:bodyPr/>
        <a:lstStyle/>
        <a:p>
          <a:endParaRPr lang="en-US">
            <a:latin typeface="+mn-lt"/>
          </a:endParaRPr>
        </a:p>
      </dgm:t>
    </dgm:pt>
    <dgm:pt modelId="{94B1BE31-110D-4445-92B0-C928AC7050AE}">
      <dgm:prSet/>
      <dgm:spPr>
        <a:solidFill>
          <a:schemeClr val="bg1">
            <a:lumMod val="95000"/>
            <a:alpha val="90000"/>
          </a:schemeClr>
        </a:solidFill>
        <a:ln>
          <a:solidFill>
            <a:schemeClr val="bg1">
              <a:lumMod val="85000"/>
              <a:alpha val="90000"/>
            </a:schemeClr>
          </a:solidFill>
        </a:ln>
      </dgm:spPr>
      <dgm:t>
        <a:bodyPr/>
        <a:lstStyle/>
        <a:p>
          <a:r>
            <a:rPr lang="en-CA" b="0">
              <a:solidFill>
                <a:schemeClr val="tx1"/>
              </a:solidFill>
              <a:latin typeface="+mn-lt"/>
            </a:rPr>
            <a:t>Litigation/lawsuits</a:t>
          </a:r>
        </a:p>
      </dgm:t>
    </dgm:pt>
    <dgm:pt modelId="{8CEFE124-FE26-4BC0-9ADC-90B10D0DF9FB}" type="sibTrans" cxnId="{D1A97F42-2CCC-4AE5-8A65-5FC7CC26D9C6}">
      <dgm:prSet/>
      <dgm:spPr/>
      <dgm:t>
        <a:bodyPr/>
        <a:lstStyle/>
        <a:p>
          <a:endParaRPr lang="en-US">
            <a:latin typeface="+mn-lt"/>
          </a:endParaRPr>
        </a:p>
      </dgm:t>
    </dgm:pt>
    <dgm:pt modelId="{461B3886-9D61-4E63-97BA-C5FDF2FF1F4E}" type="parTrans" cxnId="{D1A97F42-2CCC-4AE5-8A65-5FC7CC26D9C6}">
      <dgm:prSet/>
      <dgm:spPr/>
      <dgm:t>
        <a:bodyPr/>
        <a:lstStyle/>
        <a:p>
          <a:endParaRPr lang="en-US">
            <a:latin typeface="+mn-lt"/>
          </a:endParaRPr>
        </a:p>
      </dgm:t>
    </dgm:pt>
    <dgm:pt modelId="{6EB27DE9-7172-472B-B9C8-5D0ED955AF4A}">
      <dgm:prSet phldr="0"/>
      <dgm:spPr/>
      <dgm:t>
        <a:bodyPr/>
        <a:lstStyle/>
        <a:p>
          <a:pPr algn="l"/>
          <a:endParaRPr lang="en-US" sz="1800" b="0" u="none">
            <a:solidFill>
              <a:schemeClr val="tx1"/>
            </a:solidFill>
            <a:latin typeface="+mn-lt"/>
          </a:endParaRPr>
        </a:p>
      </dgm:t>
    </dgm:pt>
    <dgm:pt modelId="{4E9147E5-99FE-4E8E-BD97-AF68BEDF38C9}" type="parTrans" cxnId="{21EB7AF3-4121-4C5E-B9AE-85B79005F0D8}">
      <dgm:prSet/>
      <dgm:spPr/>
    </dgm:pt>
    <dgm:pt modelId="{B6176411-996A-412F-9C5A-90B71B6C821B}" type="sibTrans" cxnId="{21EB7AF3-4121-4C5E-B9AE-85B79005F0D8}">
      <dgm:prSet/>
      <dgm:spPr/>
    </dgm:pt>
    <dgm:pt modelId="{F42BACE8-7E50-434E-8F55-8324B6AE083F}" type="pres">
      <dgm:prSet presAssocID="{4E576BA8-4462-4ADB-87C3-D3B8E071756B}" presName="Name0" presStyleCnt="0">
        <dgm:presLayoutVars>
          <dgm:dir/>
          <dgm:animLvl val="lvl"/>
          <dgm:resizeHandles val="exact"/>
        </dgm:presLayoutVars>
      </dgm:prSet>
      <dgm:spPr/>
    </dgm:pt>
    <dgm:pt modelId="{8CCA88BE-15DB-4834-99F7-1AB20EA8FEC1}" type="pres">
      <dgm:prSet presAssocID="{5332103E-8CB5-463C-8F63-26C5A02ADB4E}" presName="composite" presStyleCnt="0"/>
      <dgm:spPr/>
    </dgm:pt>
    <dgm:pt modelId="{CEEDCBFE-E700-4CE8-9B0B-789368972863}" type="pres">
      <dgm:prSet presAssocID="{5332103E-8CB5-463C-8F63-26C5A02ADB4E}" presName="parTx" presStyleLbl="alignNode1" presStyleIdx="0" presStyleCnt="3" custLinFactNeighborX="-8305" custLinFactNeighborY="1055">
        <dgm:presLayoutVars>
          <dgm:chMax val="0"/>
          <dgm:chPref val="0"/>
          <dgm:bulletEnabled val="1"/>
        </dgm:presLayoutVars>
      </dgm:prSet>
      <dgm:spPr/>
    </dgm:pt>
    <dgm:pt modelId="{D44908F2-407E-45DE-842F-A8C9627B77CA}" type="pres">
      <dgm:prSet presAssocID="{5332103E-8CB5-463C-8F63-26C5A02ADB4E}" presName="desTx" presStyleLbl="alignAccFollowNode1" presStyleIdx="0" presStyleCnt="3">
        <dgm:presLayoutVars>
          <dgm:bulletEnabled val="1"/>
        </dgm:presLayoutVars>
      </dgm:prSet>
      <dgm:spPr/>
    </dgm:pt>
    <dgm:pt modelId="{7A37615E-FE75-4510-858F-11E7143DC216}" type="pres">
      <dgm:prSet presAssocID="{5CD97144-BE10-4571-8B1E-C290A8F401E9}" presName="space" presStyleCnt="0"/>
      <dgm:spPr/>
    </dgm:pt>
    <dgm:pt modelId="{F97CBDEE-79B5-498E-9EF9-B739B4AF5F85}" type="pres">
      <dgm:prSet presAssocID="{08A2141D-38C9-482F-934F-9B49E818274F}" presName="composite" presStyleCnt="0"/>
      <dgm:spPr/>
    </dgm:pt>
    <dgm:pt modelId="{FAC814AC-1711-425E-BE32-6A36A0DB8287}" type="pres">
      <dgm:prSet presAssocID="{08A2141D-38C9-482F-934F-9B49E818274F}" presName="parTx" presStyleLbl="alignNode1" presStyleIdx="1" presStyleCnt="3" custLinFactNeighborX="-522" custLinFactNeighborY="1055">
        <dgm:presLayoutVars>
          <dgm:chMax val="0"/>
          <dgm:chPref val="0"/>
          <dgm:bulletEnabled val="1"/>
        </dgm:presLayoutVars>
      </dgm:prSet>
      <dgm:spPr/>
    </dgm:pt>
    <dgm:pt modelId="{60327D23-428D-4FA3-9315-B72E800A1B33}" type="pres">
      <dgm:prSet presAssocID="{08A2141D-38C9-482F-934F-9B49E818274F}" presName="desTx" presStyleLbl="alignAccFollowNode1" presStyleIdx="1" presStyleCnt="3">
        <dgm:presLayoutVars>
          <dgm:bulletEnabled val="1"/>
        </dgm:presLayoutVars>
      </dgm:prSet>
      <dgm:spPr/>
    </dgm:pt>
    <dgm:pt modelId="{3E118F95-B055-4023-A132-4BB3AEEB174A}" type="pres">
      <dgm:prSet presAssocID="{735EE066-EB59-441E-983B-4DBA8D75EF40}" presName="space" presStyleCnt="0"/>
      <dgm:spPr/>
    </dgm:pt>
    <dgm:pt modelId="{F0FED81C-389D-4CC4-AF17-874BFB84155A}" type="pres">
      <dgm:prSet presAssocID="{19331DCE-D131-4853-8292-CA230CCE8014}" presName="composite" presStyleCnt="0"/>
      <dgm:spPr/>
    </dgm:pt>
    <dgm:pt modelId="{1EF78021-104C-4781-BD33-832DA0E66031}" type="pres">
      <dgm:prSet presAssocID="{19331DCE-D131-4853-8292-CA230CCE8014}" presName="parTx" presStyleLbl="alignNode1" presStyleIdx="2" presStyleCnt="3" custLinFactNeighborX="45845" custLinFactNeighborY="4575">
        <dgm:presLayoutVars>
          <dgm:chMax val="0"/>
          <dgm:chPref val="0"/>
          <dgm:bulletEnabled val="1"/>
        </dgm:presLayoutVars>
      </dgm:prSet>
      <dgm:spPr/>
    </dgm:pt>
    <dgm:pt modelId="{74CB03EF-3B4F-40CD-9C94-EB1A65987794}" type="pres">
      <dgm:prSet presAssocID="{19331DCE-D131-4853-8292-CA230CCE8014}" presName="desTx" presStyleLbl="alignAccFollowNode1" presStyleIdx="2" presStyleCnt="3">
        <dgm:presLayoutVars>
          <dgm:bulletEnabled val="1"/>
        </dgm:presLayoutVars>
      </dgm:prSet>
      <dgm:spPr/>
    </dgm:pt>
  </dgm:ptLst>
  <dgm:cxnLst>
    <dgm:cxn modelId="{7EF35914-9877-49D8-9920-4D04C6983F65}" type="presOf" srcId="{77936545-A026-4881-9B10-35CC7AE27091}" destId="{60327D23-428D-4FA3-9315-B72E800A1B33}" srcOrd="0" destOrd="1" presId="urn:microsoft.com/office/officeart/2005/8/layout/hList1"/>
    <dgm:cxn modelId="{77E68F1F-B76E-40C5-9AB3-6144EA790DB5}" type="presOf" srcId="{8A95807C-A5BE-478C-9445-9D5AD80EB437}" destId="{60327D23-428D-4FA3-9315-B72E800A1B33}" srcOrd="0" destOrd="0" presId="urn:microsoft.com/office/officeart/2005/8/layout/hList1"/>
    <dgm:cxn modelId="{12960924-1E4D-4562-820F-448A43957BA8}" type="presOf" srcId="{94B1BE31-110D-4445-92B0-C928AC7050AE}" destId="{74CB03EF-3B4F-40CD-9C94-EB1A65987794}" srcOrd="0" destOrd="7" presId="urn:microsoft.com/office/officeart/2005/8/layout/hList1"/>
    <dgm:cxn modelId="{0B0B1725-79A9-4E08-B1D8-7FDCF1CB53FA}" type="presOf" srcId="{6EB27DE9-7172-472B-B9C8-5D0ED955AF4A}" destId="{60327D23-428D-4FA3-9315-B72E800A1B33}" srcOrd="0" destOrd="5" presId="urn:microsoft.com/office/officeart/2005/8/layout/hList1"/>
    <dgm:cxn modelId="{E0AFC228-A604-49CE-8270-F5C827CC8FCE}" srcId="{481CA402-0393-4B12-AAA2-12C7CA699E41}" destId="{C73088CA-3A2D-4490-8FC6-662A7B0DE6D5}" srcOrd="0" destOrd="0" parTransId="{70F61EBB-AFB4-4590-AD2E-87DFE0AE417A}" sibTransId="{59AAB4E2-66BD-47D2-8D86-42EAB348240D}"/>
    <dgm:cxn modelId="{87B83A2F-34D4-4320-8396-BDEA1148B367}" type="presOf" srcId="{187ADF62-F65A-4148-81F2-B567C6973464}" destId="{74CB03EF-3B4F-40CD-9C94-EB1A65987794}" srcOrd="0" destOrd="3" presId="urn:microsoft.com/office/officeart/2005/8/layout/hList1"/>
    <dgm:cxn modelId="{2370B433-E8B0-4A0D-ABD5-89BFEFBAEAAE}" type="presOf" srcId="{7B28E93E-E9FB-4BFC-9A0E-08E2E1AE7426}" destId="{D44908F2-407E-45DE-842F-A8C9627B77CA}" srcOrd="0" destOrd="0" presId="urn:microsoft.com/office/officeart/2005/8/layout/hList1"/>
    <dgm:cxn modelId="{69C3A136-55BB-461D-BFDE-9E9B9B9BDBBC}" type="presOf" srcId="{E5EE5053-A458-41E5-93DC-0A7E17A81056}" destId="{D44908F2-407E-45DE-842F-A8C9627B77CA}" srcOrd="0" destOrd="5" presId="urn:microsoft.com/office/officeart/2005/8/layout/hList1"/>
    <dgm:cxn modelId="{53D0FA37-DA71-4A6B-BEE5-73DCE34A665B}" srcId="{19331DCE-D131-4853-8292-CA230CCE8014}" destId="{5025F102-864B-4597-B2B3-66F5FC54CF61}" srcOrd="1" destOrd="0" parTransId="{FF8E050E-1D5C-46CF-9DED-5197CE430360}" sibTransId="{BD5BB38E-30C8-4001-9341-982CFE578CAD}"/>
    <dgm:cxn modelId="{E560423A-57EF-4AB8-B111-C4E2C4C966CF}" srcId="{08A2141D-38C9-482F-934F-9B49E818274F}" destId="{963844FB-81A9-4755-95C0-25D06DFFF260}" srcOrd="3" destOrd="0" parTransId="{ACEB3A10-FFAB-4B54-82FE-E05F8A599E37}" sibTransId="{78B4B1F5-8774-405B-923B-E6F1C3A0B6D3}"/>
    <dgm:cxn modelId="{FD07703B-ED77-4E56-A657-FE711F446111}" srcId="{4E576BA8-4462-4ADB-87C3-D3B8E071756B}" destId="{5332103E-8CB5-463C-8F63-26C5A02ADB4E}" srcOrd="0" destOrd="0" parTransId="{A5FEA52C-02B6-4032-92B1-B2495F43AD91}" sibTransId="{5CD97144-BE10-4571-8B1E-C290A8F401E9}"/>
    <dgm:cxn modelId="{BCB4E33D-891C-4525-88A4-725EE47E6D13}" type="presOf" srcId="{37EBB9E2-174C-42E6-B343-A4EBCD89767D}" destId="{74CB03EF-3B4F-40CD-9C94-EB1A65987794}" srcOrd="0" destOrd="4" presId="urn:microsoft.com/office/officeart/2005/8/layout/hList1"/>
    <dgm:cxn modelId="{CEC9643E-FFB2-4C9E-82E5-7FA148CE5FBC}" type="presOf" srcId="{5332103E-8CB5-463C-8F63-26C5A02ADB4E}" destId="{CEEDCBFE-E700-4CE8-9B0B-789368972863}" srcOrd="0" destOrd="0" presId="urn:microsoft.com/office/officeart/2005/8/layout/hList1"/>
    <dgm:cxn modelId="{2FE95A40-2553-48E6-97B7-8CF6EC0128B6}" type="presOf" srcId="{481CA402-0393-4B12-AAA2-12C7CA699E41}" destId="{D44908F2-407E-45DE-842F-A8C9627B77CA}" srcOrd="0" destOrd="2" presId="urn:microsoft.com/office/officeart/2005/8/layout/hList1"/>
    <dgm:cxn modelId="{3376395B-FABA-442F-ACD3-15494C3CAE57}" srcId="{5332103E-8CB5-463C-8F63-26C5A02ADB4E}" destId="{3EDBEFB7-1D4A-4240-BA64-E9DEAF08C9C1}" srcOrd="1" destOrd="0" parTransId="{70C0A582-AE6E-44B8-9599-E7E89D94B01C}" sibTransId="{3CD1E289-5C37-4902-A66D-F412BDD6B857}"/>
    <dgm:cxn modelId="{2880035E-8192-4AE4-92A4-1D20FB7D54C4}" srcId="{08A2141D-38C9-482F-934F-9B49E818274F}" destId="{77936545-A026-4881-9B10-35CC7AE27091}" srcOrd="1" destOrd="0" parTransId="{6B55BF0F-9BB0-44BC-8127-E7B75E0395B2}" sibTransId="{F0A4C301-A83C-44FE-9CA5-8DEAA9DEABC7}"/>
    <dgm:cxn modelId="{D1A97F42-2CCC-4AE5-8A65-5FC7CC26D9C6}" srcId="{19331DCE-D131-4853-8292-CA230CCE8014}" destId="{94B1BE31-110D-4445-92B0-C928AC7050AE}" srcOrd="7" destOrd="0" parTransId="{461B3886-9D61-4E63-97BA-C5FDF2FF1F4E}" sibTransId="{8CEFE124-FE26-4BC0-9ADC-90B10D0DF9FB}"/>
    <dgm:cxn modelId="{DE61E462-3626-42FA-B832-4C31E066E9C8}" srcId="{08A2141D-38C9-482F-934F-9B49E818274F}" destId="{899525C8-6C2C-4C47-A458-7FA77C3EB83E}" srcOrd="2" destOrd="0" parTransId="{57D57736-CA2A-402F-9E4B-1620513DF472}" sibTransId="{BAB880D5-10A8-4984-9A6D-249C3F5EB65E}"/>
    <dgm:cxn modelId="{618C0463-DE11-46F5-A97A-2DF63D9C303A}" type="presOf" srcId="{BA571DDF-464C-49E9-AE11-BABC230B3F89}" destId="{D44908F2-407E-45DE-842F-A8C9627B77CA}" srcOrd="0" destOrd="4" presId="urn:microsoft.com/office/officeart/2005/8/layout/hList1"/>
    <dgm:cxn modelId="{9E81EB63-E063-4BBA-B263-04099E04E15D}" type="presOf" srcId="{5025F102-864B-4597-B2B3-66F5FC54CF61}" destId="{74CB03EF-3B4F-40CD-9C94-EB1A65987794}" srcOrd="0" destOrd="1" presId="urn:microsoft.com/office/officeart/2005/8/layout/hList1"/>
    <dgm:cxn modelId="{36110168-C1DD-4762-94F8-BD44035D45B6}" srcId="{08A2141D-38C9-482F-934F-9B49E818274F}" destId="{7AF057CD-3962-4692-8A2F-45B8E199EFB9}" srcOrd="4" destOrd="0" parTransId="{EBB7E26F-BE56-4249-B798-370C59E7F78C}" sibTransId="{36AC1041-FE3E-4300-B864-154F674CFBC0}"/>
    <dgm:cxn modelId="{625B0F4B-C99E-421C-A0A2-6BC226C38898}" type="presOf" srcId="{899525C8-6C2C-4C47-A458-7FA77C3EB83E}" destId="{60327D23-428D-4FA3-9315-B72E800A1B33}" srcOrd="0" destOrd="2" presId="urn:microsoft.com/office/officeart/2005/8/layout/hList1"/>
    <dgm:cxn modelId="{9618C86E-F39D-4725-A1E2-442A9343EF46}" type="presOf" srcId="{19331DCE-D131-4853-8292-CA230CCE8014}" destId="{1EF78021-104C-4781-BD33-832DA0E66031}" srcOrd="0" destOrd="0" presId="urn:microsoft.com/office/officeart/2005/8/layout/hList1"/>
    <dgm:cxn modelId="{09573E6F-795B-47C8-B538-CD8832A7DDD7}" srcId="{19331DCE-D131-4853-8292-CA230CCE8014}" destId="{D0FD9477-7B79-44AB-A95D-B837FBC8DEB5}" srcOrd="0" destOrd="0" parTransId="{C9E67C64-B2C6-4F98-9A87-F6797EF28242}" sibTransId="{DDD56CEE-E481-4C2B-911C-A14DDC95FCC3}"/>
    <dgm:cxn modelId="{9F403D71-4062-4D5A-B15D-505BB6BD2CC9}" srcId="{481CA402-0393-4B12-AAA2-12C7CA699E41}" destId="{BA571DDF-464C-49E9-AE11-BABC230B3F89}" srcOrd="1" destOrd="0" parTransId="{E8E141EA-7138-4DEF-81AD-6AB3DBDB1C7A}" sibTransId="{7693D86B-0F38-4471-8695-EAD6836A2BA8}"/>
    <dgm:cxn modelId="{192A4172-5A9A-4133-B486-EE0BF0057D36}" type="presOf" srcId="{963844FB-81A9-4755-95C0-25D06DFFF260}" destId="{60327D23-428D-4FA3-9315-B72E800A1B33}" srcOrd="0" destOrd="3" presId="urn:microsoft.com/office/officeart/2005/8/layout/hList1"/>
    <dgm:cxn modelId="{1D610B74-A114-4D6A-9132-5D8297F95075}" type="presOf" srcId="{5008AABE-906B-4E5F-B0A0-BEBE76E4479A}" destId="{74CB03EF-3B4F-40CD-9C94-EB1A65987794}" srcOrd="0" destOrd="2" presId="urn:microsoft.com/office/officeart/2005/8/layout/hList1"/>
    <dgm:cxn modelId="{FA5B6A76-912F-4A0B-9024-84B31404C054}" srcId="{19331DCE-D131-4853-8292-CA230CCE8014}" destId="{8A420E81-7D1F-42D2-88D6-932873F50E82}" srcOrd="5" destOrd="0" parTransId="{673C13A5-B97B-4984-A453-82F20D193062}" sibTransId="{F8380658-E431-4432-BA48-79BDB1B6025D}"/>
    <dgm:cxn modelId="{6E808876-F3FD-4545-904B-EB42F4C3F909}" srcId="{19331DCE-D131-4853-8292-CA230CCE8014}" destId="{37EBB9E2-174C-42E6-B343-A4EBCD89767D}" srcOrd="4" destOrd="0" parTransId="{E01C04E1-6BC4-442C-A140-260335A40EAD}" sibTransId="{DE732109-B849-49C9-89C3-F77731CBE95A}"/>
    <dgm:cxn modelId="{5B6EE877-499D-493B-A351-C03EDAF9C0FD}" srcId="{19331DCE-D131-4853-8292-CA230CCE8014}" destId="{7076CBF0-D04B-44EE-A140-06A759EC0670}" srcOrd="6" destOrd="0" parTransId="{BCFD8D0E-41A0-42D3-90F8-A7D5687D7248}" sibTransId="{0E991447-0084-42EB-A145-476EC0CA54AF}"/>
    <dgm:cxn modelId="{6C81B589-B9D3-40CE-8067-FF59353DF64B}" type="presOf" srcId="{7076CBF0-D04B-44EE-A140-06A759EC0670}" destId="{74CB03EF-3B4F-40CD-9C94-EB1A65987794}" srcOrd="0" destOrd="6" presId="urn:microsoft.com/office/officeart/2005/8/layout/hList1"/>
    <dgm:cxn modelId="{2483048B-15E4-4DF5-99EB-9B233FBDA423}" srcId="{5332103E-8CB5-463C-8F63-26C5A02ADB4E}" destId="{481CA402-0393-4B12-AAA2-12C7CA699E41}" srcOrd="2" destOrd="0" parTransId="{79DD7AF8-BD6E-467D-8521-B3CB6D692B6C}" sibTransId="{D601F32D-B058-41E6-BA92-73A0AFBA5571}"/>
    <dgm:cxn modelId="{FA91DB8D-446E-47C9-94C9-812B83B86A5B}" srcId="{19331DCE-D131-4853-8292-CA230CCE8014}" destId="{187ADF62-F65A-4148-81F2-B567C6973464}" srcOrd="3" destOrd="0" parTransId="{7D8FE15F-7820-4392-9E6E-0EF9C83BD06A}" sibTransId="{A9404112-83F1-4E7A-9C84-9DD8A748C48A}"/>
    <dgm:cxn modelId="{7C48C18E-A993-4BD6-8F24-213281B17270}" srcId="{4E576BA8-4462-4ADB-87C3-D3B8E071756B}" destId="{08A2141D-38C9-482F-934F-9B49E818274F}" srcOrd="1" destOrd="0" parTransId="{D727FDE1-8BBB-45B1-BB53-6C8DB7EB8089}" sibTransId="{735EE066-EB59-441E-983B-4DBA8D75EF40}"/>
    <dgm:cxn modelId="{F7F0D899-89DB-42E9-A056-86AA5F8040A8}" type="presOf" srcId="{7AF057CD-3962-4692-8A2F-45B8E199EFB9}" destId="{60327D23-428D-4FA3-9315-B72E800A1B33}" srcOrd="0" destOrd="4" presId="urn:microsoft.com/office/officeart/2005/8/layout/hList1"/>
    <dgm:cxn modelId="{1E6D699D-04A8-4932-BAFB-C70C4F75BCFC}" type="presOf" srcId="{8A420E81-7D1F-42D2-88D6-932873F50E82}" destId="{74CB03EF-3B4F-40CD-9C94-EB1A65987794}" srcOrd="0" destOrd="5" presId="urn:microsoft.com/office/officeart/2005/8/layout/hList1"/>
    <dgm:cxn modelId="{7EDAD2B9-AD5E-4019-B01C-069C0045DFA1}" srcId="{481CA402-0393-4B12-AAA2-12C7CA699E41}" destId="{E5EE5053-A458-41E5-93DC-0A7E17A81056}" srcOrd="2" destOrd="0" parTransId="{195B77D4-A0DD-475C-8DDC-87D25B0D91DA}" sibTransId="{D81D2034-4BBA-46AC-A3ED-AFF57B9ABF71}"/>
    <dgm:cxn modelId="{A8C0AFC1-D635-4D0B-8A3B-4C285C6B49FE}" srcId="{5332103E-8CB5-463C-8F63-26C5A02ADB4E}" destId="{7B28E93E-E9FB-4BFC-9A0E-08E2E1AE7426}" srcOrd="0" destOrd="0" parTransId="{E1B3BC4B-09B8-44BA-BF65-98E1592BB712}" sibTransId="{6DA8874A-A3BF-40B5-B325-E3C0C41D0A6F}"/>
    <dgm:cxn modelId="{120DBAC2-6121-474A-9E59-086C1788939B}" srcId="{19331DCE-D131-4853-8292-CA230CCE8014}" destId="{5008AABE-906B-4E5F-B0A0-BEBE76E4479A}" srcOrd="2" destOrd="0" parTransId="{6B481D59-7DC4-4835-9133-190A7FF10C61}" sibTransId="{0BF78DBC-438A-43E4-98C7-222F233877BA}"/>
    <dgm:cxn modelId="{A76EE7C5-E235-451F-B293-E363C2DC2204}" srcId="{08A2141D-38C9-482F-934F-9B49E818274F}" destId="{8A95807C-A5BE-478C-9445-9D5AD80EB437}" srcOrd="0" destOrd="0" parTransId="{55F41475-DCE4-4B3A-A572-75F0F3158CE3}" sibTransId="{47AAE0CB-1B25-403E-BB26-2BEB6BD6F99A}"/>
    <dgm:cxn modelId="{F89CCFC6-335A-4C98-8CB1-5FDEF5111E47}" srcId="{4E576BA8-4462-4ADB-87C3-D3B8E071756B}" destId="{19331DCE-D131-4853-8292-CA230CCE8014}" srcOrd="2" destOrd="0" parTransId="{FB7EDE39-5AF6-45CB-B3CF-144F867E60B5}" sibTransId="{6A871D07-AEA6-4024-AC39-65FBE06B3DFB}"/>
    <dgm:cxn modelId="{1AAF41CF-D879-4BB5-B745-8BD97BA87353}" type="presOf" srcId="{4E576BA8-4462-4ADB-87C3-D3B8E071756B}" destId="{F42BACE8-7E50-434E-8F55-8324B6AE083F}" srcOrd="0" destOrd="0" presId="urn:microsoft.com/office/officeart/2005/8/layout/hList1"/>
    <dgm:cxn modelId="{FC417DDF-06CD-431F-92DB-5D702B1E0EA8}" type="presOf" srcId="{3EDBEFB7-1D4A-4240-BA64-E9DEAF08C9C1}" destId="{D44908F2-407E-45DE-842F-A8C9627B77CA}" srcOrd="0" destOrd="1" presId="urn:microsoft.com/office/officeart/2005/8/layout/hList1"/>
    <dgm:cxn modelId="{1097DBEA-9466-4967-8931-16BD386B0390}" type="presOf" srcId="{C73088CA-3A2D-4490-8FC6-662A7B0DE6D5}" destId="{D44908F2-407E-45DE-842F-A8C9627B77CA}" srcOrd="0" destOrd="3" presId="urn:microsoft.com/office/officeart/2005/8/layout/hList1"/>
    <dgm:cxn modelId="{B7B321F2-2262-4A9B-B24A-7C9BD786B89A}" type="presOf" srcId="{08A2141D-38C9-482F-934F-9B49E818274F}" destId="{FAC814AC-1711-425E-BE32-6A36A0DB8287}" srcOrd="0" destOrd="0" presId="urn:microsoft.com/office/officeart/2005/8/layout/hList1"/>
    <dgm:cxn modelId="{21EB7AF3-4121-4C5E-B9AE-85B79005F0D8}" srcId="{08A2141D-38C9-482F-934F-9B49E818274F}" destId="{6EB27DE9-7172-472B-B9C8-5D0ED955AF4A}" srcOrd="5" destOrd="0" parTransId="{4E9147E5-99FE-4E8E-BD97-AF68BEDF38C9}" sibTransId="{B6176411-996A-412F-9C5A-90B71B6C821B}"/>
    <dgm:cxn modelId="{B30A59F4-C653-4CD4-A3FE-D0D17FDBF27C}" type="presOf" srcId="{D0FD9477-7B79-44AB-A95D-B837FBC8DEB5}" destId="{74CB03EF-3B4F-40CD-9C94-EB1A65987794}" srcOrd="0" destOrd="0" presId="urn:microsoft.com/office/officeart/2005/8/layout/hList1"/>
    <dgm:cxn modelId="{A858F11D-065E-422A-AFCA-0EF16D296597}" type="presParOf" srcId="{F42BACE8-7E50-434E-8F55-8324B6AE083F}" destId="{8CCA88BE-15DB-4834-99F7-1AB20EA8FEC1}" srcOrd="0" destOrd="0" presId="urn:microsoft.com/office/officeart/2005/8/layout/hList1"/>
    <dgm:cxn modelId="{B1BB109F-D95B-4B66-8B12-083EAA5C3471}" type="presParOf" srcId="{8CCA88BE-15DB-4834-99F7-1AB20EA8FEC1}" destId="{CEEDCBFE-E700-4CE8-9B0B-789368972863}" srcOrd="0" destOrd="0" presId="urn:microsoft.com/office/officeart/2005/8/layout/hList1"/>
    <dgm:cxn modelId="{2EF0D70D-D568-4CE8-AADE-1025F3A746FC}" type="presParOf" srcId="{8CCA88BE-15DB-4834-99F7-1AB20EA8FEC1}" destId="{D44908F2-407E-45DE-842F-A8C9627B77CA}" srcOrd="1" destOrd="0" presId="urn:microsoft.com/office/officeart/2005/8/layout/hList1"/>
    <dgm:cxn modelId="{82983DDC-5370-49D9-8B4E-9DB308E5E160}" type="presParOf" srcId="{F42BACE8-7E50-434E-8F55-8324B6AE083F}" destId="{7A37615E-FE75-4510-858F-11E7143DC216}" srcOrd="1" destOrd="0" presId="urn:microsoft.com/office/officeart/2005/8/layout/hList1"/>
    <dgm:cxn modelId="{FBA16B7D-C60D-4A4E-92AB-DC01713717D5}" type="presParOf" srcId="{F42BACE8-7E50-434E-8F55-8324B6AE083F}" destId="{F97CBDEE-79B5-498E-9EF9-B739B4AF5F85}" srcOrd="2" destOrd="0" presId="urn:microsoft.com/office/officeart/2005/8/layout/hList1"/>
    <dgm:cxn modelId="{3CB4010D-33BF-4FB6-87CC-95D58087BA5F}" type="presParOf" srcId="{F97CBDEE-79B5-498E-9EF9-B739B4AF5F85}" destId="{FAC814AC-1711-425E-BE32-6A36A0DB8287}" srcOrd="0" destOrd="0" presId="urn:microsoft.com/office/officeart/2005/8/layout/hList1"/>
    <dgm:cxn modelId="{3996B8FD-4A6B-4BEC-B028-56F804790AC0}" type="presParOf" srcId="{F97CBDEE-79B5-498E-9EF9-B739B4AF5F85}" destId="{60327D23-428D-4FA3-9315-B72E800A1B33}" srcOrd="1" destOrd="0" presId="urn:microsoft.com/office/officeart/2005/8/layout/hList1"/>
    <dgm:cxn modelId="{0534D0C7-004B-47DB-9292-81285F0E72F7}" type="presParOf" srcId="{F42BACE8-7E50-434E-8F55-8324B6AE083F}" destId="{3E118F95-B055-4023-A132-4BB3AEEB174A}" srcOrd="3" destOrd="0" presId="urn:microsoft.com/office/officeart/2005/8/layout/hList1"/>
    <dgm:cxn modelId="{6C9B925E-B6DA-4CEE-84C9-907853B0B1E8}" type="presParOf" srcId="{F42BACE8-7E50-434E-8F55-8324B6AE083F}" destId="{F0FED81C-389D-4CC4-AF17-874BFB84155A}" srcOrd="4" destOrd="0" presId="urn:microsoft.com/office/officeart/2005/8/layout/hList1"/>
    <dgm:cxn modelId="{A7139046-919F-4629-A9CB-22A37D652D5A}" type="presParOf" srcId="{F0FED81C-389D-4CC4-AF17-874BFB84155A}" destId="{1EF78021-104C-4781-BD33-832DA0E66031}" srcOrd="0" destOrd="0" presId="urn:microsoft.com/office/officeart/2005/8/layout/hList1"/>
    <dgm:cxn modelId="{63BF3C2E-A731-444A-9C3F-603C39A1F93C}" type="presParOf" srcId="{F0FED81C-389D-4CC4-AF17-874BFB84155A}" destId="{74CB03EF-3B4F-40CD-9C94-EB1A659877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32DA8-684A-43B1-B2F4-ED454EB5A858}">
      <dsp:nvSpPr>
        <dsp:cNvPr id="0" name=""/>
        <dsp:cNvSpPr/>
      </dsp:nvSpPr>
      <dsp:spPr>
        <a:xfrm>
          <a:off x="326798" y="3444494"/>
          <a:ext cx="483342" cy="778924"/>
        </a:xfrm>
        <a:custGeom>
          <a:avLst/>
          <a:gdLst/>
          <a:ahLst/>
          <a:cxnLst/>
          <a:rect l="0" t="0" r="0" b="0"/>
          <a:pathLst>
            <a:path>
              <a:moveTo>
                <a:pt x="0" y="0"/>
              </a:moveTo>
              <a:lnTo>
                <a:pt x="0" y="614675"/>
              </a:lnTo>
              <a:lnTo>
                <a:pt x="381425" y="614675"/>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58044FE3-73D9-4AED-BB66-D6E5C7A03D77}">
      <dsp:nvSpPr>
        <dsp:cNvPr id="0" name=""/>
        <dsp:cNvSpPr/>
      </dsp:nvSpPr>
      <dsp:spPr>
        <a:xfrm>
          <a:off x="1570001" y="2242242"/>
          <a:ext cx="91440" cy="355595"/>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A2F51EB6-132F-42C4-A02F-6D3D8492251E}">
      <dsp:nvSpPr>
        <dsp:cNvPr id="0" name=""/>
        <dsp:cNvSpPr/>
      </dsp:nvSpPr>
      <dsp:spPr>
        <a:xfrm>
          <a:off x="1570001" y="1039990"/>
          <a:ext cx="91440" cy="355595"/>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96A32FA7-2946-42F6-9459-75FD903C239D}">
      <dsp:nvSpPr>
        <dsp:cNvPr id="0" name=""/>
        <dsp:cNvSpPr/>
      </dsp:nvSpPr>
      <dsp:spPr>
        <a:xfrm>
          <a:off x="4568" y="193333"/>
          <a:ext cx="3222307" cy="846656"/>
        </a:xfrm>
        <a:prstGeom prst="rect">
          <a:avLst/>
        </a:prstGeom>
        <a:solidFill>
          <a:srgbClr val="1A322E"/>
        </a:solidFill>
        <a:ln w="19050" cap="flat" cmpd="sng" algn="ctr">
          <a:solidFill>
            <a:srgbClr val="E8E8E8">
              <a:lumMod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CA" sz="2800" b="0" kern="1200">
              <a:solidFill>
                <a:sysClr val="window" lastClr="FFFFFF"/>
              </a:solidFill>
              <a:latin typeface="+mn-lt"/>
              <a:ea typeface="+mn-ea"/>
              <a:cs typeface="+mn-cs"/>
            </a:rPr>
            <a:t>Branch</a:t>
          </a:r>
          <a:endParaRPr lang="en-CA" sz="2800" b="0" kern="1200">
            <a:solidFill>
              <a:sysClr val="window" lastClr="FFFFFF"/>
            </a:solidFill>
            <a:latin typeface="+mn-lt"/>
            <a:ea typeface="+mn-ea"/>
            <a:cs typeface="+mn-cs"/>
          </a:endParaRPr>
        </a:p>
      </dsp:txBody>
      <dsp:txXfrm>
        <a:off x="4568" y="193333"/>
        <a:ext cx="3222307" cy="846656"/>
      </dsp:txXfrm>
    </dsp:sp>
    <dsp:sp modelId="{B30BF8F9-48A8-4610-AE2A-6F92FE5EEF11}">
      <dsp:nvSpPr>
        <dsp:cNvPr id="0" name=""/>
        <dsp:cNvSpPr/>
      </dsp:nvSpPr>
      <dsp:spPr>
        <a:xfrm>
          <a:off x="4568" y="1395585"/>
          <a:ext cx="3222307" cy="846656"/>
        </a:xfrm>
        <a:prstGeom prst="rect">
          <a:avLst/>
        </a:prstGeom>
        <a:solidFill>
          <a:srgbClr val="23453F"/>
        </a:solidFill>
        <a:ln w="19050" cap="flat" cmpd="sng" algn="ctr">
          <a:solidFill>
            <a:srgbClr val="E8E8E8">
              <a:lumMod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CA" sz="2800" b="0" kern="1200" err="1">
              <a:solidFill>
                <a:sysClr val="window" lastClr="FFFFFF"/>
              </a:solidFill>
              <a:latin typeface="+mn-lt"/>
              <a:ea typeface="+mn-ea"/>
              <a:cs typeface="+mn-cs"/>
            </a:rPr>
            <a:t>Directorate</a:t>
          </a:r>
          <a:endParaRPr lang="en-CA" sz="2800" b="0" kern="1200">
            <a:solidFill>
              <a:sysClr val="window" lastClr="FFFFFF"/>
            </a:solidFill>
            <a:latin typeface="+mn-lt"/>
            <a:ea typeface="+mn-ea"/>
            <a:cs typeface="+mn-cs"/>
          </a:endParaRPr>
        </a:p>
      </dsp:txBody>
      <dsp:txXfrm>
        <a:off x="4568" y="1395585"/>
        <a:ext cx="3222307" cy="846656"/>
      </dsp:txXfrm>
    </dsp:sp>
    <dsp:sp modelId="{3C7AF92C-03EA-4AD0-86C9-5F168F729D04}">
      <dsp:nvSpPr>
        <dsp:cNvPr id="0" name=""/>
        <dsp:cNvSpPr/>
      </dsp:nvSpPr>
      <dsp:spPr>
        <a:xfrm>
          <a:off x="4568" y="2597838"/>
          <a:ext cx="3222307" cy="846656"/>
        </a:xfrm>
        <a:prstGeom prst="rect">
          <a:avLst/>
        </a:prstGeom>
        <a:solidFill>
          <a:srgbClr val="2B534C"/>
        </a:solidFill>
        <a:ln w="1905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en-CA" sz="2800" b="0" i="0" kern="1200">
              <a:solidFill>
                <a:schemeClr val="bg1"/>
              </a:solidFill>
              <a:latin typeface="+mn-lt"/>
              <a:ea typeface="+mn-ea"/>
              <a:cs typeface="+mn-cs"/>
            </a:rPr>
            <a:t>ATIP Division </a:t>
          </a:r>
          <a:endParaRPr lang="en-CA" sz="2800" b="0" kern="1200">
            <a:solidFill>
              <a:schemeClr val="bg1"/>
            </a:solidFill>
            <a:latin typeface="+mn-lt"/>
            <a:ea typeface="+mn-ea"/>
            <a:cs typeface="+mn-cs"/>
          </a:endParaRPr>
        </a:p>
      </dsp:txBody>
      <dsp:txXfrm>
        <a:off x="4568" y="2597838"/>
        <a:ext cx="3222307" cy="846656"/>
      </dsp:txXfrm>
    </dsp:sp>
    <dsp:sp modelId="{F21C7023-59A7-486A-BF69-988F59E1B3A2}">
      <dsp:nvSpPr>
        <dsp:cNvPr id="0" name=""/>
        <dsp:cNvSpPr/>
      </dsp:nvSpPr>
      <dsp:spPr>
        <a:xfrm>
          <a:off x="810140" y="3800090"/>
          <a:ext cx="3222307" cy="846656"/>
        </a:xfrm>
        <a:prstGeom prst="rect">
          <a:avLst/>
        </a:prstGeom>
        <a:solidFill>
          <a:srgbClr val="366860"/>
        </a:solidFill>
        <a:ln w="19050" cap="flat" cmpd="sng" algn="ctr">
          <a:solidFill>
            <a:srgbClr val="E8E8E8">
              <a:lumMod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CA" sz="2800" b="0" kern="1200">
              <a:solidFill>
                <a:schemeClr val="bg1"/>
              </a:solidFill>
              <a:latin typeface="+mn-lt"/>
              <a:ea typeface="+mn-ea"/>
              <a:cs typeface="+mn-cs"/>
            </a:rPr>
            <a:t>ATIP Office</a:t>
          </a:r>
          <a:endParaRPr lang="en-CA" sz="2800" b="0" kern="1200">
            <a:solidFill>
              <a:schemeClr val="bg1"/>
            </a:solidFill>
            <a:latin typeface="+mn-lt"/>
            <a:ea typeface="+mn-ea"/>
            <a:cs typeface="+mn-cs"/>
          </a:endParaRPr>
        </a:p>
      </dsp:txBody>
      <dsp:txXfrm>
        <a:off x="810140" y="3800090"/>
        <a:ext cx="3222307" cy="84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32DA8-684A-43B1-B2F4-ED454EB5A858}">
      <dsp:nvSpPr>
        <dsp:cNvPr id="0" name=""/>
        <dsp:cNvSpPr/>
      </dsp:nvSpPr>
      <dsp:spPr>
        <a:xfrm>
          <a:off x="326798" y="3444494"/>
          <a:ext cx="483342" cy="778924"/>
        </a:xfrm>
        <a:custGeom>
          <a:avLst/>
          <a:gdLst/>
          <a:ahLst/>
          <a:cxnLst/>
          <a:rect l="0" t="0" r="0" b="0"/>
          <a:pathLst>
            <a:path>
              <a:moveTo>
                <a:pt x="0" y="0"/>
              </a:moveTo>
              <a:lnTo>
                <a:pt x="0" y="614675"/>
              </a:lnTo>
              <a:lnTo>
                <a:pt x="381425" y="614675"/>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58044FE3-73D9-4AED-BB66-D6E5C7A03D77}">
      <dsp:nvSpPr>
        <dsp:cNvPr id="0" name=""/>
        <dsp:cNvSpPr/>
      </dsp:nvSpPr>
      <dsp:spPr>
        <a:xfrm>
          <a:off x="1565433" y="2232717"/>
          <a:ext cx="91440" cy="365120"/>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A2F51EB6-132F-42C4-A02F-6D3D8492251E}">
      <dsp:nvSpPr>
        <dsp:cNvPr id="0" name=""/>
        <dsp:cNvSpPr/>
      </dsp:nvSpPr>
      <dsp:spPr>
        <a:xfrm>
          <a:off x="1565433" y="1039990"/>
          <a:ext cx="91440" cy="346070"/>
        </a:xfrm>
        <a:custGeom>
          <a:avLst/>
          <a:gdLst/>
          <a:ahLst/>
          <a:cxnLst/>
          <a:rect l="0" t="0" r="0" b="0"/>
          <a:pathLst>
            <a:path>
              <a:moveTo>
                <a:pt x="45720" y="0"/>
              </a:moveTo>
              <a:lnTo>
                <a:pt x="45720" y="280612"/>
              </a:lnTo>
            </a:path>
          </a:pathLst>
        </a:custGeom>
        <a:noFill/>
        <a:ln w="12700" cap="flat" cmpd="sng" algn="ctr">
          <a:solidFill>
            <a:sysClr val="windowText" lastClr="000000"/>
          </a:solidFill>
          <a:prstDash val="solid"/>
          <a:miter lim="800000"/>
        </a:ln>
        <a:effectLst/>
      </dsp:spPr>
      <dsp:style>
        <a:lnRef idx="1">
          <a:schemeClr val="dk1"/>
        </a:lnRef>
        <a:fillRef idx="0">
          <a:schemeClr val="dk1"/>
        </a:fillRef>
        <a:effectRef idx="0">
          <a:schemeClr val="dk1"/>
        </a:effectRef>
        <a:fontRef idx="minor">
          <a:schemeClr val="tx1"/>
        </a:fontRef>
      </dsp:style>
    </dsp:sp>
    <dsp:sp modelId="{96A32FA7-2946-42F6-9459-75FD903C239D}">
      <dsp:nvSpPr>
        <dsp:cNvPr id="0" name=""/>
        <dsp:cNvSpPr/>
      </dsp:nvSpPr>
      <dsp:spPr>
        <a:xfrm>
          <a:off x="4568" y="193333"/>
          <a:ext cx="3222307" cy="846656"/>
        </a:xfrm>
        <a:prstGeom prst="rect">
          <a:avLst/>
        </a:prstGeom>
        <a:solidFill>
          <a:srgbClr val="352844"/>
        </a:solidFill>
        <a:ln w="19050" cap="flat" cmpd="sng" algn="ctr">
          <a:solidFill>
            <a:srgbClr val="E8E8E8">
              <a:lumMod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CA" sz="2800" b="0" kern="1200">
              <a:solidFill>
                <a:sysClr val="window" lastClr="FFFFFF"/>
              </a:solidFill>
              <a:latin typeface="+mn-lt"/>
              <a:ea typeface="+mn-ea"/>
              <a:cs typeface="+mn-cs"/>
            </a:rPr>
            <a:t>Branch</a:t>
          </a:r>
          <a:endParaRPr lang="en-CA" sz="2800" b="0" kern="1200">
            <a:solidFill>
              <a:sysClr val="window" lastClr="FFFFFF"/>
            </a:solidFill>
            <a:latin typeface="+mn-lt"/>
            <a:ea typeface="+mn-ea"/>
            <a:cs typeface="+mn-cs"/>
          </a:endParaRPr>
        </a:p>
      </dsp:txBody>
      <dsp:txXfrm>
        <a:off x="4568" y="193333"/>
        <a:ext cx="3222307" cy="846656"/>
      </dsp:txXfrm>
    </dsp:sp>
    <dsp:sp modelId="{B30BF8F9-48A8-4610-AE2A-6F92FE5EEF11}">
      <dsp:nvSpPr>
        <dsp:cNvPr id="0" name=""/>
        <dsp:cNvSpPr/>
      </dsp:nvSpPr>
      <dsp:spPr>
        <a:xfrm>
          <a:off x="0" y="1386060"/>
          <a:ext cx="3222307" cy="846656"/>
        </a:xfrm>
        <a:prstGeom prst="rect">
          <a:avLst/>
        </a:prstGeom>
        <a:solidFill>
          <a:schemeClr val="accent4">
            <a:lumMod val="50000"/>
          </a:schemeClr>
        </a:solidFill>
        <a:ln w="19050" cap="flat" cmpd="sng" algn="ctr">
          <a:solidFill>
            <a:srgbClr val="E8E8E8">
              <a:lumMod val="9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CA" sz="2800" b="0" kern="1200" err="1">
              <a:solidFill>
                <a:sysClr val="window" lastClr="FFFFFF"/>
              </a:solidFill>
              <a:latin typeface="+mn-lt"/>
              <a:ea typeface="+mn-ea"/>
              <a:cs typeface="+mn-cs"/>
            </a:rPr>
            <a:t>Directorate</a:t>
          </a:r>
          <a:endParaRPr lang="en-CA" sz="2800" b="0" kern="1200">
            <a:solidFill>
              <a:sysClr val="window" lastClr="FFFFFF"/>
            </a:solidFill>
            <a:latin typeface="+mn-lt"/>
            <a:ea typeface="+mn-ea"/>
            <a:cs typeface="+mn-cs"/>
          </a:endParaRPr>
        </a:p>
      </dsp:txBody>
      <dsp:txXfrm>
        <a:off x="0" y="1386060"/>
        <a:ext cx="3222307" cy="846656"/>
      </dsp:txXfrm>
    </dsp:sp>
    <dsp:sp modelId="{3C7AF92C-03EA-4AD0-86C9-5F168F729D04}">
      <dsp:nvSpPr>
        <dsp:cNvPr id="0" name=""/>
        <dsp:cNvSpPr/>
      </dsp:nvSpPr>
      <dsp:spPr>
        <a:xfrm>
          <a:off x="4568" y="2597838"/>
          <a:ext cx="3222307" cy="846656"/>
        </a:xfrm>
        <a:prstGeom prst="rect">
          <a:avLst/>
        </a:prstGeom>
        <a:solidFill>
          <a:srgbClr val="56426E"/>
        </a:solidFill>
        <a:ln w="1905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en-CA" sz="2800" b="0" i="0" kern="1200">
              <a:solidFill>
                <a:schemeClr val="bg1"/>
              </a:solidFill>
              <a:latin typeface="+mn-lt"/>
              <a:ea typeface="+mn-ea"/>
              <a:cs typeface="+mn-cs"/>
            </a:rPr>
            <a:t>ATIP Division  </a:t>
          </a:r>
          <a:endParaRPr lang="en-CA" sz="2800" b="0" kern="1200">
            <a:solidFill>
              <a:schemeClr val="bg1"/>
            </a:solidFill>
            <a:latin typeface="+mn-lt"/>
            <a:ea typeface="+mn-ea"/>
            <a:cs typeface="+mn-cs"/>
          </a:endParaRPr>
        </a:p>
      </dsp:txBody>
      <dsp:txXfrm>
        <a:off x="4568" y="2597838"/>
        <a:ext cx="3222307" cy="846656"/>
      </dsp:txXfrm>
    </dsp:sp>
    <dsp:sp modelId="{F21C7023-59A7-486A-BF69-988F59E1B3A2}">
      <dsp:nvSpPr>
        <dsp:cNvPr id="0" name=""/>
        <dsp:cNvSpPr/>
      </dsp:nvSpPr>
      <dsp:spPr>
        <a:xfrm>
          <a:off x="810140" y="3800090"/>
          <a:ext cx="3222307" cy="846656"/>
        </a:xfrm>
        <a:prstGeom prst="rect">
          <a:avLst/>
        </a:prstGeom>
        <a:solidFill>
          <a:schemeClr val="accent4">
            <a:lumMod val="75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i="0" kern="1200"/>
            <a:t>PMT</a:t>
          </a:r>
          <a:endParaRPr lang="en-CA" sz="2800" b="0" kern="1200">
            <a:solidFill>
              <a:schemeClr val="bg1"/>
            </a:solidFill>
            <a:latin typeface="+mn-lt"/>
            <a:ea typeface="+mn-ea"/>
            <a:cs typeface="+mn-cs"/>
          </a:endParaRPr>
        </a:p>
      </dsp:txBody>
      <dsp:txXfrm>
        <a:off x="810140" y="3800090"/>
        <a:ext cx="3222307" cy="8466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DCBFE-E700-4CE8-9B0B-789368972863}">
      <dsp:nvSpPr>
        <dsp:cNvPr id="0" name=""/>
        <dsp:cNvSpPr/>
      </dsp:nvSpPr>
      <dsp:spPr>
        <a:xfrm>
          <a:off x="0" y="113749"/>
          <a:ext cx="3075954" cy="576000"/>
        </a:xfrm>
        <a:prstGeom prst="rect">
          <a:avLst/>
        </a:prstGeom>
        <a:solidFill>
          <a:srgbClr val="142F50"/>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CA" sz="2400" b="1" u="none" kern="1200">
              <a:solidFill>
                <a:schemeClr val="bg1"/>
              </a:solidFill>
              <a:latin typeface="+mn-lt"/>
            </a:rPr>
            <a:t>Employee</a:t>
          </a:r>
          <a:endParaRPr lang="en-US" sz="2400" b="1" u="none" kern="1200">
            <a:solidFill>
              <a:schemeClr val="bg1"/>
            </a:solidFill>
            <a:latin typeface="+mn-lt"/>
          </a:endParaRPr>
        </a:p>
      </dsp:txBody>
      <dsp:txXfrm>
        <a:off x="0" y="113749"/>
        <a:ext cx="3075954" cy="576000"/>
      </dsp:txXfrm>
    </dsp:sp>
    <dsp:sp modelId="{D44908F2-407E-45DE-842F-A8C9627B77CA}">
      <dsp:nvSpPr>
        <dsp:cNvPr id="0" name=""/>
        <dsp:cNvSpPr/>
      </dsp:nvSpPr>
      <dsp:spPr>
        <a:xfrm>
          <a:off x="3154" y="683673"/>
          <a:ext cx="3075954" cy="4501799"/>
        </a:xfrm>
        <a:prstGeom prst="rect">
          <a:avLst/>
        </a:prstGeom>
        <a:solidFill>
          <a:schemeClr val="bg1">
            <a:lumMod val="95000"/>
            <a:alpha val="90000"/>
          </a:schemeClr>
        </a:solidFill>
        <a:ln w="25400" cap="flat" cmpd="sng" algn="ctr">
          <a:solidFill>
            <a:schemeClr val="bg1">
              <a:lumMod val="8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CA" sz="2000" b="0" kern="1200">
              <a:solidFill>
                <a:schemeClr val="tx1"/>
              </a:solidFill>
              <a:latin typeface="+mn-lt"/>
            </a:rPr>
            <a:t>Employer loses trust in employee</a:t>
          </a:r>
          <a:endParaRPr lang="en-US" sz="2000" b="0" kern="1200">
            <a:solidFill>
              <a:schemeClr val="tx1"/>
            </a:solidFill>
            <a:latin typeface="+mn-lt"/>
          </a:endParaRPr>
        </a:p>
        <a:p>
          <a:pPr marL="228600" lvl="1" indent="-228600" algn="l" defTabSz="889000">
            <a:lnSpc>
              <a:spcPct val="90000"/>
            </a:lnSpc>
            <a:spcBef>
              <a:spcPct val="0"/>
            </a:spcBef>
            <a:spcAft>
              <a:spcPct val="15000"/>
            </a:spcAft>
            <a:buChar char="•"/>
          </a:pPr>
          <a:r>
            <a:rPr lang="en-CA" sz="2000" b="0" kern="1200">
              <a:solidFill>
                <a:schemeClr val="tx1"/>
              </a:solidFill>
              <a:latin typeface="+mn-lt"/>
            </a:rPr>
            <a:t>Repeated incidents can impact employee performance evaluations</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If a breach was intentional:</a:t>
          </a:r>
        </a:p>
        <a:p>
          <a:pPr marL="457200" lvl="2" indent="-228600" algn="l" defTabSz="889000">
            <a:lnSpc>
              <a:spcPct val="90000"/>
            </a:lnSpc>
            <a:spcBef>
              <a:spcPct val="0"/>
            </a:spcBef>
            <a:spcAft>
              <a:spcPct val="15000"/>
            </a:spcAft>
            <a:buFont typeface="Arial" panose="020B0604020202020204" pitchFamily="34" charset="0"/>
            <a:buChar char="–"/>
          </a:pPr>
          <a:r>
            <a:rPr lang="en-CA" sz="2000" b="0" kern="1200">
              <a:solidFill>
                <a:schemeClr val="tx1"/>
              </a:solidFill>
              <a:latin typeface="+mn-lt"/>
            </a:rPr>
            <a:t>could lead to disciplinary measures and/or s</a:t>
          </a:r>
          <a:r>
            <a:rPr lang="en-CA" sz="2000" b="0" kern="1200">
              <a:solidFill>
                <a:schemeClr val="tx1"/>
              </a:solidFill>
              <a:latin typeface="+mn-lt"/>
              <a:cs typeface="Courier New"/>
            </a:rPr>
            <a:t>ecurity investigations </a:t>
          </a:r>
          <a:endParaRPr lang="en-CA" sz="2000" b="0" kern="1200">
            <a:solidFill>
              <a:schemeClr val="tx1"/>
            </a:solidFill>
            <a:latin typeface="+mn-lt"/>
            <a:cs typeface="+mn-lt"/>
          </a:endParaRPr>
        </a:p>
        <a:p>
          <a:pPr marL="457200" lvl="2" indent="-228600" algn="l" defTabSz="889000">
            <a:lnSpc>
              <a:spcPct val="90000"/>
            </a:lnSpc>
            <a:spcBef>
              <a:spcPct val="0"/>
            </a:spcBef>
            <a:spcAft>
              <a:spcPct val="15000"/>
            </a:spcAft>
            <a:buFont typeface="Arial" panose="020B0604020202020204" pitchFamily="34" charset="0"/>
            <a:buChar char="–"/>
          </a:pPr>
          <a:r>
            <a:rPr lang="en-US" sz="2000" b="0" kern="1200">
              <a:solidFill>
                <a:schemeClr val="tx1"/>
              </a:solidFill>
              <a:latin typeface="+mn-lt"/>
            </a:rPr>
            <a:t>loss of security status or clearance</a:t>
          </a:r>
          <a:endParaRPr lang="en-CA" sz="2000" b="0" kern="1200">
            <a:solidFill>
              <a:schemeClr val="tx1"/>
            </a:solidFill>
            <a:latin typeface="+mn-lt"/>
          </a:endParaRPr>
        </a:p>
        <a:p>
          <a:pPr marL="457200" lvl="2" indent="-228600" algn="l" defTabSz="889000">
            <a:lnSpc>
              <a:spcPct val="90000"/>
            </a:lnSpc>
            <a:spcBef>
              <a:spcPct val="0"/>
            </a:spcBef>
            <a:spcAft>
              <a:spcPct val="15000"/>
            </a:spcAft>
            <a:buFont typeface="Arial" panose="020B0604020202020204" pitchFamily="34" charset="0"/>
            <a:buChar char="–"/>
          </a:pPr>
          <a:r>
            <a:rPr lang="en-US" sz="2000" b="0" kern="1200">
              <a:solidFill>
                <a:schemeClr val="tx1"/>
              </a:solidFill>
              <a:latin typeface="+mn-lt"/>
            </a:rPr>
            <a:t>loss of employment</a:t>
          </a:r>
          <a:endParaRPr lang="en-CA" sz="2000" b="0" kern="1200">
            <a:solidFill>
              <a:schemeClr val="tx1"/>
            </a:solidFill>
            <a:latin typeface="+mn-lt"/>
          </a:endParaRPr>
        </a:p>
      </dsp:txBody>
      <dsp:txXfrm>
        <a:off x="3154" y="683673"/>
        <a:ext cx="3075954" cy="4501799"/>
      </dsp:txXfrm>
    </dsp:sp>
    <dsp:sp modelId="{FAC814AC-1711-425E-BE32-6A36A0DB8287}">
      <dsp:nvSpPr>
        <dsp:cNvPr id="0" name=""/>
        <dsp:cNvSpPr/>
      </dsp:nvSpPr>
      <dsp:spPr>
        <a:xfrm>
          <a:off x="3493686" y="113749"/>
          <a:ext cx="3075954" cy="576000"/>
        </a:xfrm>
        <a:prstGeom prst="rect">
          <a:avLst/>
        </a:prstGeom>
        <a:solidFill>
          <a:srgbClr val="352844"/>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CA" sz="2400" b="1" u="none" kern="1200">
              <a:solidFill>
                <a:schemeClr val="bg1"/>
              </a:solidFill>
              <a:latin typeface="+mn-lt"/>
            </a:rPr>
            <a:t>Affected individual</a:t>
          </a:r>
          <a:endParaRPr lang="en-US" sz="2400" b="1" u="none" kern="1200">
            <a:solidFill>
              <a:schemeClr val="bg1"/>
            </a:solidFill>
            <a:latin typeface="+mn-lt"/>
          </a:endParaRPr>
        </a:p>
      </dsp:txBody>
      <dsp:txXfrm>
        <a:off x="3493686" y="113749"/>
        <a:ext cx="3075954" cy="576000"/>
      </dsp:txXfrm>
    </dsp:sp>
    <dsp:sp modelId="{60327D23-428D-4FA3-9315-B72E800A1B33}">
      <dsp:nvSpPr>
        <dsp:cNvPr id="0" name=""/>
        <dsp:cNvSpPr/>
      </dsp:nvSpPr>
      <dsp:spPr>
        <a:xfrm>
          <a:off x="3509742" y="683673"/>
          <a:ext cx="3075954" cy="4501799"/>
        </a:xfrm>
        <a:prstGeom prst="rect">
          <a:avLst/>
        </a:prstGeom>
        <a:solidFill>
          <a:schemeClr val="bg1">
            <a:lumMod val="95000"/>
            <a:alpha val="90000"/>
          </a:schemeClr>
        </a:solidFill>
        <a:ln w="25400" cap="flat" cmpd="sng" algn="ctr">
          <a:solidFill>
            <a:schemeClr val="bg1">
              <a:lumMod val="8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chemeClr val="tx1"/>
              </a:solidFill>
              <a:latin typeface="+mn-lt"/>
            </a:rPr>
            <a:t>Distress</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Loss of standing or reputation </a:t>
          </a:r>
          <a:endParaRPr lang="en-US" sz="2000" b="0" kern="1200">
            <a:solidFill>
              <a:schemeClr val="tx1"/>
            </a:solidFill>
            <a:latin typeface="+mn-lt"/>
          </a:endParaRPr>
        </a:p>
        <a:p>
          <a:pPr marL="228600" lvl="1" indent="-228600" algn="l" defTabSz="889000">
            <a:lnSpc>
              <a:spcPct val="90000"/>
            </a:lnSpc>
            <a:spcBef>
              <a:spcPct val="0"/>
            </a:spcBef>
            <a:spcAft>
              <a:spcPct val="15000"/>
            </a:spcAft>
            <a:buChar char="•"/>
          </a:pPr>
          <a:r>
            <a:rPr lang="en-US" sz="2000" b="0" kern="1200">
              <a:solidFill>
                <a:schemeClr val="tx1"/>
              </a:solidFill>
              <a:latin typeface="+mn-lt"/>
            </a:rPr>
            <a:t>Financial loss</a:t>
          </a:r>
        </a:p>
        <a:p>
          <a:pPr marL="228600" lvl="1" indent="-228600" algn="l" defTabSz="889000">
            <a:lnSpc>
              <a:spcPct val="90000"/>
            </a:lnSpc>
            <a:spcBef>
              <a:spcPct val="0"/>
            </a:spcBef>
            <a:spcAft>
              <a:spcPct val="15000"/>
            </a:spcAft>
            <a:buChar char="•"/>
          </a:pPr>
          <a:r>
            <a:rPr lang="en-US" sz="2000" b="0" kern="1200">
              <a:solidFill>
                <a:schemeClr val="tx1"/>
              </a:solidFill>
              <a:latin typeface="+mn-lt"/>
            </a:rPr>
            <a:t>Identity theft / fraud</a:t>
          </a:r>
        </a:p>
        <a:p>
          <a:pPr marL="228600" lvl="1" indent="-228600" algn="l" defTabSz="889000">
            <a:lnSpc>
              <a:spcPct val="90000"/>
            </a:lnSpc>
            <a:spcBef>
              <a:spcPct val="0"/>
            </a:spcBef>
            <a:spcAft>
              <a:spcPct val="15000"/>
            </a:spcAft>
            <a:buChar char="•"/>
          </a:pPr>
          <a:r>
            <a:rPr lang="en-US" sz="2000" b="0" kern="1200">
              <a:solidFill>
                <a:schemeClr val="tx1"/>
              </a:solidFill>
              <a:latin typeface="+mn-lt"/>
            </a:rPr>
            <a:t>Physical / psychological harm</a:t>
          </a:r>
        </a:p>
        <a:p>
          <a:pPr marL="228600" lvl="1" indent="-228600" algn="l" defTabSz="889000">
            <a:lnSpc>
              <a:spcPct val="90000"/>
            </a:lnSpc>
            <a:spcBef>
              <a:spcPct val="0"/>
            </a:spcBef>
            <a:spcAft>
              <a:spcPct val="15000"/>
            </a:spcAft>
            <a:buChar char="•"/>
          </a:pPr>
          <a:endParaRPr lang="en-US" sz="2000" b="0" u="none" kern="1200">
            <a:solidFill>
              <a:schemeClr val="tx1"/>
            </a:solidFill>
            <a:latin typeface="+mn-lt"/>
          </a:endParaRPr>
        </a:p>
      </dsp:txBody>
      <dsp:txXfrm>
        <a:off x="3509742" y="683673"/>
        <a:ext cx="3075954" cy="4501799"/>
      </dsp:txXfrm>
    </dsp:sp>
    <dsp:sp modelId="{1EF78021-104C-4781-BD33-832DA0E66031}">
      <dsp:nvSpPr>
        <dsp:cNvPr id="0" name=""/>
        <dsp:cNvSpPr/>
      </dsp:nvSpPr>
      <dsp:spPr>
        <a:xfrm>
          <a:off x="7019485" y="134025"/>
          <a:ext cx="3075954" cy="576000"/>
        </a:xfrm>
        <a:prstGeom prst="rect">
          <a:avLst/>
        </a:prstGeom>
        <a:solidFill>
          <a:srgbClr val="23453F"/>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CA" sz="2400" b="1" u="none" kern="1200">
              <a:solidFill>
                <a:schemeClr val="bg1"/>
              </a:solidFill>
              <a:latin typeface="+mn-lt"/>
            </a:rPr>
            <a:t>For the department</a:t>
          </a:r>
          <a:endParaRPr lang="en-US" sz="2400" b="1" u="none" kern="1200">
            <a:solidFill>
              <a:schemeClr val="bg1"/>
            </a:solidFill>
            <a:latin typeface="+mn-lt"/>
          </a:endParaRPr>
        </a:p>
      </dsp:txBody>
      <dsp:txXfrm>
        <a:off x="7019485" y="134025"/>
        <a:ext cx="3075954" cy="576000"/>
      </dsp:txXfrm>
    </dsp:sp>
    <dsp:sp modelId="{74CB03EF-3B4F-40CD-9C94-EB1A65987794}">
      <dsp:nvSpPr>
        <dsp:cNvPr id="0" name=""/>
        <dsp:cNvSpPr/>
      </dsp:nvSpPr>
      <dsp:spPr>
        <a:xfrm>
          <a:off x="7016330" y="683673"/>
          <a:ext cx="3075954" cy="4501799"/>
        </a:xfrm>
        <a:prstGeom prst="rect">
          <a:avLst/>
        </a:prstGeom>
        <a:solidFill>
          <a:schemeClr val="bg1">
            <a:lumMod val="95000"/>
            <a:alpha val="90000"/>
          </a:schemeClr>
        </a:solidFill>
        <a:ln w="25400" cap="flat" cmpd="sng" algn="ctr">
          <a:solidFill>
            <a:schemeClr val="bg1">
              <a:lumMod val="8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CA" sz="2000" b="0" kern="1200">
              <a:solidFill>
                <a:schemeClr val="tx1"/>
              </a:solidFill>
              <a:latin typeface="+mn-lt"/>
            </a:rPr>
            <a:t>Loss of public trust</a:t>
          </a:r>
          <a:endParaRPr lang="en-US" sz="2000" b="0" kern="1200">
            <a:solidFill>
              <a:schemeClr val="tx1"/>
            </a:solidFill>
            <a:latin typeface="+mn-lt"/>
          </a:endParaRPr>
        </a:p>
        <a:p>
          <a:pPr marL="228600" lvl="1" indent="-228600" algn="l" defTabSz="889000">
            <a:lnSpc>
              <a:spcPct val="90000"/>
            </a:lnSpc>
            <a:spcBef>
              <a:spcPct val="0"/>
            </a:spcBef>
            <a:spcAft>
              <a:spcPct val="15000"/>
            </a:spcAft>
            <a:buChar char="•"/>
          </a:pPr>
          <a:r>
            <a:rPr lang="en-CA" sz="2000" b="0" kern="1200">
              <a:solidFill>
                <a:schemeClr val="tx1"/>
              </a:solidFill>
              <a:latin typeface="+mn-lt"/>
            </a:rPr>
            <a:t>Loss of reputation </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Administrative burden</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Financial loss</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Media scrutiny</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Impact to national interest</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Investigation(s) by the OPC</a:t>
          </a:r>
        </a:p>
        <a:p>
          <a:pPr marL="228600" lvl="1" indent="-228600" algn="l" defTabSz="889000">
            <a:lnSpc>
              <a:spcPct val="90000"/>
            </a:lnSpc>
            <a:spcBef>
              <a:spcPct val="0"/>
            </a:spcBef>
            <a:spcAft>
              <a:spcPct val="15000"/>
            </a:spcAft>
            <a:buChar char="•"/>
          </a:pPr>
          <a:r>
            <a:rPr lang="en-CA" sz="2000" b="0" kern="1200">
              <a:solidFill>
                <a:schemeClr val="tx1"/>
              </a:solidFill>
              <a:latin typeface="+mn-lt"/>
            </a:rPr>
            <a:t>Litigation/lawsuits</a:t>
          </a:r>
        </a:p>
      </dsp:txBody>
      <dsp:txXfrm>
        <a:off x="7016330" y="683673"/>
        <a:ext cx="3075954" cy="45017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448F86-DAAE-7E94-BC23-E0293F38750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a:p>
        </p:txBody>
      </p:sp>
      <p:sp>
        <p:nvSpPr>
          <p:cNvPr id="3" name="Date Placeholder 2">
            <a:extLst>
              <a:ext uri="{FF2B5EF4-FFF2-40B4-BE49-F238E27FC236}">
                <a16:creationId xmlns:a16="http://schemas.microsoft.com/office/drawing/2014/main" id="{4563F82E-EE5A-B6ED-9828-B995381B094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EF7C40A-A457-49B6-AC51-16F2EFA601CD}" type="datetimeFigureOut">
              <a:rPr lang="en-CA" smtClean="0"/>
              <a:t>2026-04-28</a:t>
            </a:fld>
            <a:endParaRPr lang="en-CA"/>
          </a:p>
        </p:txBody>
      </p:sp>
      <p:sp>
        <p:nvSpPr>
          <p:cNvPr id="4" name="Footer Placeholder 3">
            <a:extLst>
              <a:ext uri="{FF2B5EF4-FFF2-40B4-BE49-F238E27FC236}">
                <a16:creationId xmlns:a16="http://schemas.microsoft.com/office/drawing/2014/main" id="{829C1DCD-E757-352A-5992-744EDD8E081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918F983C-8AFA-927C-BE6E-F0E491D981AB}"/>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5F39B7F-5EE7-4513-8C2A-7A0DC793127D}" type="slidenum">
              <a:rPr lang="en-CA" smtClean="0"/>
              <a:t>‹#›</a:t>
            </a:fld>
            <a:endParaRPr lang="en-CA"/>
          </a:p>
        </p:txBody>
      </p:sp>
    </p:spTree>
    <p:extLst>
      <p:ext uri="{BB962C8B-B14F-4D97-AF65-F5344CB8AC3E}">
        <p14:creationId xmlns:p14="http://schemas.microsoft.com/office/powerpoint/2010/main" val="427523494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AB7474-81DE-4EC4-AEDC-AE0EE1C11DCA}" type="datetimeFigureOut">
              <a:rPr lang="en-US" smtClean="0"/>
              <a:t>4/28/2026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184F4B5-F617-46A0-B30F-AD9C45AEE351}" type="slidenum">
              <a:rPr lang="en-US" smtClean="0"/>
              <a:t>‹#›</a:t>
            </a:fld>
            <a:endParaRPr lang="en-US"/>
          </a:p>
        </p:txBody>
      </p:sp>
    </p:spTree>
    <p:extLst>
      <p:ext uri="{BB962C8B-B14F-4D97-AF65-F5344CB8AC3E}">
        <p14:creationId xmlns:p14="http://schemas.microsoft.com/office/powerpoint/2010/main" val="17745666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bs-sct.canada.ca/pol/doc-eng.aspx?id=1251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laws-lois.justice.gc.ca/eng/acts/P-21/page-2.html#docCon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nada.ca/en/treasury-board-secretariat/services/access-information-privacy/access-information-privacy-notices/2022-02-identity-verification.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canada.ca/en/treasury-board-secretariat/services/access-information-privacy/access-information/access-informatio-policies-guidance/programs-holdings-online-publishing-requirements.html" TargetMode="External"/><Relationship Id="rId4" Type="http://schemas.openxmlformats.org/officeDocument/2006/relationships/hyperlink" Target="https://www.canada.ca/en/treasury-board-secretariat/services/access-information-privacy/access-information-privacy-notices/2023-01-amendments-access-information-regulations.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bs-sct.canada.ca/pol/doc-eng.aspx?id=3259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canada.ca/en/treasury-board-secretariat/services/access-information-privacy/access-information/supporting-tool-access-information-personal-information-requests-principles-assisting-requesters.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laws-lois.justice.gc.ca/eng/acts/P-21/page-6.html#h-397922" TargetMode="External"/><Relationship Id="rId7" Type="http://schemas.openxmlformats.org/officeDocument/2006/relationships/hyperlink" Target="https://www.canada.ca/en/treasury-board-secretariat/services/access-information-privacy/access-information/info-source/list-institutions.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canada.ca/en/treasury-board-secretariat/services/access-information-privacy/access-information/info-source/standard-classes-records.html" TargetMode="External"/><Relationship Id="rId5" Type="http://schemas.openxmlformats.org/officeDocument/2006/relationships/hyperlink" Target="https://laws-lois.justice.gc.ca/eng/acts/P-21/page-2.html#docCont" TargetMode="External"/><Relationship Id="rId4" Type="http://schemas.openxmlformats.org/officeDocument/2006/relationships/hyperlink" Target="https://www.tbs-sct.canada.ca/pol/doc-eng.aspx?id=12510"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laws-lois.justice.gc.ca/eng/acts/P-8.6/"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canada.ca/content/dam/tbs-sct/documents/forms/privacy-impact-assessment-template-en.docx"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laws-lois.justice.gc.ca/eng/acts/p-21/page-2.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canada.ca/en/treasury-board-secretariat/services/access-information-privacy/privacy/guidance-document-taking-privacy-into-account-before-making-contracting-decisions.html" TargetMode="External"/><Relationship Id="rId4" Type="http://schemas.openxmlformats.org/officeDocument/2006/relationships/hyperlink" Target="https://www.canada.ca/en/treasury-board-secretariat/services/access-information-privacy/privacy/guidance-preparing-information-sharing-agreements-involving-personal-information.html"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tbs-sct.canada.ca/pol/doc-eng.aspx?id=18309"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www.tbs-sct.canada.ca/pol/doc-eng.aspx?id=12510" TargetMode="External"/><Relationship Id="rId4" Type="http://schemas.openxmlformats.org/officeDocument/2006/relationships/hyperlink" Target="https://laws-lois.justice.gc.ca/eng/acts/P-21/page-1.html#h-397182"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laws-lois.justice.gc.ca/eng/acts/F-11.75"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laws-lois.justice.gc.ca/eng/acts/S-8.36" TargetMode="External"/><Relationship Id="rId5" Type="http://schemas.openxmlformats.org/officeDocument/2006/relationships/hyperlink" Target="https://laws-lois.justice.gc.ca/eng/acts/A-11.31" TargetMode="External"/><Relationship Id="rId4" Type="http://schemas.openxmlformats.org/officeDocument/2006/relationships/hyperlink" Target="https://laws-lois.justice.gc.ca/eng/acts/A-11.3"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anada.ca/en/treasury-board-secretariat/services/access-information-privacy/access-information-privacy-notices/2023-01-de-identification.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tbs-sct.canada.ca/pol/doc-eng.aspx?id=18309"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tbs-sct.canada.ca/pol/doc-eng.aspx?id=12510"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tbs-sct.canada.ca/pol/doc-eng.aspx?id=18309"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tbs-sct.canada.ca/pol/doc-eng.aspx?id=18309"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tbs-sct.canada.ca/pol/doc-eng.aspx?id=16578&amp;section=html"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riv.gc.ca/en/about-the-opc/who-we-are/the-privacy-commissioner-of-canada/"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lop.parl.ca/sites/ParlInfo/default/en_CA/People/OfficersParliament"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ws-lois.justice.gc.ca/eng/acts/A-1"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decisions.fct-cf.gc.ca/en/2008/2008fc258/2008fc258.html" TargetMode="External"/><Relationship Id="rId4" Type="http://schemas.openxmlformats.org/officeDocument/2006/relationships/hyperlink" Target="https://laws-lois.justice.gc.ca/eng/acts/C-36.65"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file:///C:\Users\VMACY\AppData\Local\Microsoft\Windows\INetCache\Content.Outlook\BARFFXXV\May%20wish%20to%20highlight%20the%20Directive%20on%20Security%20Management,%20Appendix%20I:%20Standard%20on%20Security%20Event%20Reporting%20for%20reporting%20requirement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tbs-sct.canada.ca/pol/doc-eng.aspx?id=32611"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anada.ca/en/treasury-board-secretariat/services/access-information-privacy/access-information/access-informatio-policies-guidance.html"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aws-lois.justice.gc.ca/eng/acts/P-21/page-1.html#h-39723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ecisions.scc-csc.ca/scc-csc/scc-csc/en/item/1994/index.do?nul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guidance is meant for ATIP offices to provide training to their institution’s employees, as per the Appendices B in both directives on requests. This training should be tailored to reflect institution-specific structures, policies and procedures]</a:t>
            </a:r>
          </a:p>
          <a:p>
            <a:endParaRPr lang="en-US">
              <a:latin typeface="Calibri" panose="020F0502020204030204" pitchFamily="34" charset="0"/>
              <a:cs typeface="Calibri" panose="020F0502020204030204" pitchFamily="34" charset="0"/>
            </a:endParaRPr>
          </a:p>
          <a:p>
            <a:r>
              <a:rPr lang="en-US">
                <a:latin typeface="Calibri"/>
                <a:ea typeface="Calibri"/>
                <a:cs typeface="Calibri"/>
              </a:rPr>
              <a:t>Speaking points: </a:t>
            </a:r>
          </a:p>
          <a:p>
            <a:r>
              <a:rPr lang="en-US">
                <a:latin typeface="Calibri"/>
                <a:ea typeface="Calibri"/>
                <a:cs typeface="Calibri"/>
              </a:rPr>
              <a:t>► Hello everyone. Thank you for joining us today to learn more about Access to Information and Privacy</a:t>
            </a:r>
          </a:p>
          <a:p>
            <a:r>
              <a:rPr lang="en-US">
                <a:latin typeface="Calibri"/>
                <a:ea typeface="Calibri"/>
                <a:cs typeface="Calibri"/>
              </a:rPr>
              <a:t>► My name is [name] and my pronouns are [pronouns]. I am a [describe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a:ea typeface="Calibri"/>
                <a:cs typeface="Calibri"/>
              </a:rPr>
              <a:t>► For accessibility purposes, I am [describe visual appearance]</a:t>
            </a:r>
          </a:p>
          <a:p>
            <a:endParaRPr lang="en-US">
              <a:latin typeface="Calibri" panose="020F0502020204030204" pitchFamily="34" charset="0"/>
              <a:cs typeface="Calibri" panose="020F0502020204030204" pitchFamily="34" charset="0"/>
            </a:endParaRPr>
          </a:p>
          <a:p>
            <a:r>
              <a:rPr lang="en-US">
                <a:latin typeface="Calibri"/>
                <a:ea typeface="Calibri"/>
                <a:cs typeface="Calibri"/>
              </a:rPr>
              <a:t>► This training session is two parts, each 90 minutes of instruction and time for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a:ea typeface="Calibri"/>
                <a:cs typeface="Calibri"/>
              </a:rPr>
              <a:t>► Today’s session is English, but please feel free to use the official language of your choice when commenting or asking questions.</a:t>
            </a:r>
          </a:p>
          <a:p>
            <a:r>
              <a:rPr lang="en-US">
                <a:latin typeface="Calibri"/>
                <a:ea typeface="Calibri"/>
                <a:cs typeface="Calibri"/>
              </a:rPr>
              <a:t>► Before I get going, I would like to </a:t>
            </a:r>
            <a:r>
              <a:rPr lang="en-US">
                <a:highlight>
                  <a:srgbClr val="FFFF00"/>
                </a:highlight>
                <a:latin typeface="Calibri"/>
                <a:ea typeface="Calibri"/>
                <a:cs typeface="Calibri"/>
              </a:rPr>
              <a:t>[insert land acknowledgement of institution]. </a:t>
            </a:r>
          </a:p>
          <a:p>
            <a:endParaRPr lang="en-US">
              <a:latin typeface="Calibri" panose="020F0502020204030204" pitchFamily="34" charset="0"/>
              <a:cs typeface="Calibri" panose="020F0502020204030204" pitchFamily="34" charset="0"/>
            </a:endParaRPr>
          </a:p>
          <a:p>
            <a:endParaRPr lang="en-US">
              <a:solidFill>
                <a:srgbClr val="333333"/>
              </a:solidFill>
            </a:endParaRPr>
          </a:p>
        </p:txBody>
      </p:sp>
    </p:spTree>
    <p:extLst>
      <p:ext uri="{BB962C8B-B14F-4D97-AF65-F5344CB8AC3E}">
        <p14:creationId xmlns:p14="http://schemas.microsoft.com/office/powerpoint/2010/main" val="337509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25555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600DE-E298-A141-FD13-EC0A15982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7E656-CA6A-3737-A957-097140D7B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C3B14-B488-5C87-F636-A6ADCD6196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[institution might want to add slides on their internal policy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Speaking points:</a:t>
            </a:r>
          </a:p>
          <a:p>
            <a:r>
              <a:rPr lang="en-US">
                <a:latin typeface="Calibri" panose="020F0502020204030204" pitchFamily="34" charset="0"/>
                <a:ea typeface="Calibri" panose="020F0502020204030204" pitchFamily="34" charset="0"/>
                <a:cs typeface="Calibri" panose="020F0502020204030204" pitchFamily="34" charset="0"/>
              </a:rPr>
              <a:t>► Can you please use the raise hand function in Teams if:</a:t>
            </a:r>
          </a:p>
          <a:p>
            <a:r>
              <a:rPr lang="en-US">
                <a:latin typeface="Calibri" panose="020F0502020204030204" pitchFamily="34" charset="0"/>
                <a:ea typeface="Calibri" panose="020F0502020204030204" pitchFamily="34" charset="0"/>
                <a:cs typeface="Calibri" panose="020F0502020204030204" pitchFamily="34" charset="0"/>
              </a:rPr>
              <a:t>	► you are familiar with the TBS policy suite and how to find it online?</a:t>
            </a:r>
          </a:p>
          <a:p>
            <a:pPr marL="901700" indent="-901700"/>
            <a:r>
              <a:rPr lang="en-US">
                <a:latin typeface="Calibri" panose="020F0502020204030204" pitchFamily="34" charset="0"/>
                <a:ea typeface="Calibri" panose="020F0502020204030204" pitchFamily="34" charset="0"/>
                <a:cs typeface="Calibri" panose="020F0502020204030204" pitchFamily="34" charset="0"/>
              </a:rPr>
              <a:t>	► you have looked at either the Policy on ATI, the Policy on Privacy Protections or any of their underlying directives or guides?</a:t>
            </a:r>
          </a:p>
          <a:p>
            <a:r>
              <a:rPr lang="en-US">
                <a:latin typeface="Calibri" panose="020F0502020204030204" pitchFamily="34" charset="0"/>
                <a:ea typeface="Calibri" panose="020F0502020204030204" pitchFamily="34" charset="0"/>
                <a:cs typeface="Calibri" panose="020F0502020204030204" pitchFamily="34" charset="0"/>
              </a:rPr>
              <a:t>► Thank you! Ok, let’s get into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69953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15113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a:ea typeface="Calibri"/>
                <a:cs typeface="Calibri"/>
              </a:rPr>
              <a:t>The </a:t>
            </a:r>
            <a:r>
              <a:rPr lang="en-US" i="1">
                <a:latin typeface="Calibri"/>
                <a:ea typeface="Calibri"/>
                <a:cs typeface="Calibri"/>
              </a:rPr>
              <a:t>Directive on Access to Information Requests</a:t>
            </a:r>
            <a:r>
              <a:rPr lang="en-US">
                <a:latin typeface="Calibri"/>
                <a:ea typeface="Calibri"/>
                <a:cs typeface="Calibri"/>
              </a:rPr>
              <a:t> and the </a:t>
            </a:r>
            <a:r>
              <a:rPr lang="en-US" i="1">
                <a:latin typeface="Calibri"/>
                <a:ea typeface="Calibri"/>
                <a:cs typeface="Calibri"/>
              </a:rPr>
              <a:t>Directive on Personal Information Requests and Correction of Personal Information</a:t>
            </a:r>
            <a:r>
              <a:rPr lang="en-US">
                <a:latin typeface="Calibri"/>
                <a:ea typeface="Calibri"/>
                <a:cs typeface="Calibri"/>
              </a:rPr>
              <a:t> establish how to process access to information requests.</a:t>
            </a:r>
          </a:p>
          <a:p>
            <a:pPr defTabSz="966612">
              <a:defRPr/>
            </a:pPr>
            <a:endParaRPr lang="en-US">
              <a:latin typeface="Calibri" panose="020F0502020204030204" pitchFamily="34" charset="0"/>
              <a:cs typeface="Calibri" panose="020F0502020204030204" pitchFamily="34" charset="0"/>
            </a:endParaRPr>
          </a:p>
          <a:p>
            <a:pPr defTabSz="966612">
              <a:defRPr/>
            </a:pPr>
            <a:r>
              <a:rPr lang="en-US">
                <a:latin typeface="Calibri"/>
                <a:ea typeface="Calibri"/>
                <a:cs typeface="Calibri"/>
              </a:rPr>
              <a:t>The two directives assign the same responsibilities to employees, with the exception of the obstruction of access:</a:t>
            </a:r>
          </a:p>
          <a:p>
            <a:pPr marL="171450" indent="-171450" defTabSz="966612">
              <a:buFont typeface="Arial" panose="020B0604020202020204" pitchFamily="34" charset="0"/>
              <a:buChar char="•"/>
              <a:defRPr/>
            </a:pPr>
            <a:r>
              <a:rPr lang="en-US">
                <a:latin typeface="Calibri"/>
                <a:ea typeface="Calibri"/>
                <a:cs typeface="Calibri"/>
              </a:rPr>
              <a:t>With respect to obstruction of access, the </a:t>
            </a:r>
            <a:r>
              <a:rPr lang="en-US" i="1">
                <a:latin typeface="Calibri"/>
                <a:ea typeface="Calibri"/>
                <a:cs typeface="Calibri"/>
              </a:rPr>
              <a:t>Directive on Access to Information Requests </a:t>
            </a:r>
            <a:r>
              <a:rPr lang="en-US">
                <a:latin typeface="Calibri"/>
                <a:ea typeface="Calibri"/>
                <a:cs typeface="Calibri"/>
              </a:rPr>
              <a:t>establishes what institutions should do to address alleged or suspected obstructions related to the right of access.</a:t>
            </a:r>
          </a:p>
          <a:p>
            <a:pPr defTabSz="966612">
              <a:defRPr/>
            </a:pPr>
            <a:endParaRPr lang="en-US">
              <a:latin typeface="Calibri" panose="020F0502020204030204" pitchFamily="34" charset="0"/>
              <a:cs typeface="Calibri" panose="020F0502020204030204" pitchFamily="34" charset="0"/>
            </a:endParaRPr>
          </a:p>
          <a:p>
            <a:pPr defTabSz="966612">
              <a:defRPr/>
            </a:pPr>
            <a:r>
              <a:rPr lang="en-US">
                <a:latin typeface="Calibri"/>
                <a:ea typeface="Calibri"/>
                <a:cs typeface="Calibri"/>
              </a:rPr>
              <a:t>Subsection 4(2.1) of the ATIA states that institutions have a duty to assist requesters. While the duty to assist falls on those with delegated authority, employees play a key role in supporting these principles. </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1304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spcAft>
                <a:spcPts val="1269"/>
              </a:spcAft>
              <a:buFont typeface="Arial" panose="020B0604020202020204" pitchFamily="34" charset="0"/>
              <a:buChar char="•"/>
              <a:defRPr/>
            </a:pPr>
            <a:r>
              <a:rPr lang="en-US">
                <a:latin typeface="Calibri" panose="020F0502020204030204" pitchFamily="34" charset="0"/>
                <a:cs typeface="Calibri" panose="020F0502020204030204" pitchFamily="34" charset="0"/>
              </a:rPr>
              <a:t>Establishes how to meet the proactive publication requirements in Part 2 of the ATIA</a:t>
            </a:r>
            <a:endParaRPr lang="en-CA">
              <a:latin typeface="Calibri" panose="020F0502020204030204" pitchFamily="34" charset="0"/>
              <a:cs typeface="Calibri" panose="020F0502020204030204" pitchFamily="34" charset="0"/>
            </a:endParaRPr>
          </a:p>
          <a:p>
            <a:pPr marL="181240" indent="-181240">
              <a:spcAft>
                <a:spcPts val="1269"/>
              </a:spcAft>
              <a:buFont typeface="Arial" panose="020B0604020202020204" pitchFamily="34" charset="0"/>
              <a:buChar char="•"/>
            </a:pPr>
            <a:r>
              <a:rPr lang="en-CA">
                <a:latin typeface="Calibri" panose="020F0502020204030204" pitchFamily="34" charset="0"/>
                <a:cs typeface="Calibri" panose="020F0502020204030204" pitchFamily="34" charset="0"/>
              </a:rPr>
              <a:t>Proactive publication does not mean that institutions can publish information that would normally be withheld in response to an access to information request under Part 1 of the ATIA</a:t>
            </a:r>
          </a:p>
          <a:p>
            <a:pPr marL="181240" indent="-181240">
              <a:spcAft>
                <a:spcPts val="1269"/>
              </a:spcAft>
              <a:buFont typeface="Arial" panose="020B0604020202020204" pitchFamily="34" charset="0"/>
              <a:buChar char="•"/>
            </a:pPr>
            <a:r>
              <a:rPr lang="en-CA">
                <a:latin typeface="Calibri" panose="020F0502020204030204" pitchFamily="34" charset="0"/>
                <a:cs typeface="Calibri" panose="020F0502020204030204" pitchFamily="34" charset="0"/>
              </a:rPr>
              <a:t>Canadians can still request the underlying documents through the request-based system (Part 1)</a:t>
            </a:r>
          </a:p>
          <a:p>
            <a:pPr marL="181240" indent="-181240">
              <a:spcAft>
                <a:spcPts val="1269"/>
              </a:spcAft>
              <a:buFont typeface="Arial" panose="020B0604020202020204" pitchFamily="34" charset="0"/>
              <a:buChar char="•"/>
            </a:pPr>
            <a:r>
              <a:rPr lang="en-US" b="0" i="0">
                <a:effectLst/>
                <a:latin typeface="Calibri" panose="020F0502020204030204" pitchFamily="34" charset="0"/>
                <a:cs typeface="Calibri" panose="020F0502020204030204" pitchFamily="34" charset="0"/>
              </a:rPr>
              <a:t>Appendix B of the directive provides a Table of Proactive Publication Requirements including publication timelines</a:t>
            </a:r>
            <a:endParaRPr lang="en-CA"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77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5A575-1E7E-87F6-7115-73FD629C2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5DD2C-25B0-8A60-0612-5A0C30D5C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99DBF-071C-CC8C-323C-47BC9DA845D1}"/>
              </a:ext>
            </a:extLst>
          </p:cNvPr>
          <p:cNvSpPr>
            <a:spLocks noGrp="1"/>
          </p:cNvSpPr>
          <p:nvPr>
            <p:ph type="body" idx="1"/>
          </p:nvPr>
        </p:nvSpPr>
        <p:spPr/>
        <p:txBody>
          <a:bodyPr/>
          <a:lstStyle/>
          <a:p>
            <a:pPr marL="483235" indent="-483235">
              <a:buFont typeface="Arial" panose="020B0604020202020204" pitchFamily="34" charset="0"/>
              <a:buChar char="•"/>
              <a:tabLst>
                <a:tab pos="483306" algn="l"/>
                <a:tab pos="1832536" algn="l"/>
              </a:tabLst>
            </a:pPr>
            <a:r>
              <a:rPr lang="en-CA">
                <a:latin typeface="Calibri"/>
                <a:ea typeface="Calibri"/>
                <a:cs typeface="Calibri"/>
              </a:rPr>
              <a:t>Establishes</a:t>
            </a:r>
            <a:r>
              <a:rPr lang="en-CA">
                <a:effectLst/>
                <a:latin typeface="Calibri"/>
                <a:ea typeface="Times New Roman" panose="02020603050405020304" pitchFamily="18" charset="0"/>
                <a:cs typeface="Calibri"/>
              </a:rPr>
              <a:t> consistent and sound management practices </a:t>
            </a:r>
            <a:endParaRPr lang="en-US">
              <a:latin typeface="Calibri"/>
              <a:cs typeface="Calibri"/>
            </a:endParaRPr>
          </a:p>
          <a:p>
            <a:pPr marL="483235" indent="-483235">
              <a:buFont typeface="Arial" panose="020B0604020202020204" pitchFamily="34" charset="0"/>
              <a:buChar char="•"/>
              <a:tabLst>
                <a:tab pos="483306" algn="l"/>
                <a:tab pos="1832536" algn="l"/>
              </a:tabLst>
            </a:pPr>
            <a:r>
              <a:rPr lang="en-CA">
                <a:effectLst/>
                <a:latin typeface="Calibri"/>
                <a:ea typeface="Times New Roman" panose="02020603050405020304" pitchFamily="18" charset="0"/>
                <a:cs typeface="Calibri"/>
              </a:rPr>
              <a:t>Provides requirement for the creation, collection,</a:t>
            </a:r>
            <a:r>
              <a:rPr lang="en-CA">
                <a:latin typeface="Calibri"/>
                <a:ea typeface="Times New Roman" panose="02020603050405020304" pitchFamily="18" charset="0"/>
                <a:cs typeface="Calibri"/>
              </a:rPr>
              <a:t> accuracy,</a:t>
            </a:r>
            <a:r>
              <a:rPr lang="en-CA">
                <a:effectLst/>
                <a:latin typeface="Calibri"/>
                <a:ea typeface="Times New Roman" panose="02020603050405020304" pitchFamily="18" charset="0"/>
                <a:cs typeface="Calibri"/>
              </a:rPr>
              <a:t> retention, use, disclosure and disposal of personal information, as well as privacy breaches, personal information banks, privacy protocols and privacy impact assessments</a:t>
            </a:r>
            <a:endParaRPr lang="en-CA">
              <a:latin typeface="Calibri"/>
              <a:ea typeface="Times New Roman" panose="02020603050405020304" pitchFamily="18" charset="0"/>
              <a:cs typeface="Calibri"/>
            </a:endParaRPr>
          </a:p>
          <a:p>
            <a:endParaRPr lang="en-US" b="1">
              <a:effectLst/>
              <a:latin typeface="Calibri" panose="020F0502020204030204" pitchFamily="34" charset="0"/>
              <a:cs typeface="Calibri" panose="020F0502020204030204" pitchFamily="34" charset="0"/>
            </a:endParaRPr>
          </a:p>
          <a:p>
            <a:r>
              <a:rPr lang="en-US" b="1">
                <a:latin typeface="Calibri"/>
                <a:ea typeface="Calibri"/>
                <a:cs typeface="Calibri"/>
              </a:rPr>
              <a:t>Personal information bank (</a:t>
            </a:r>
            <a:r>
              <a:rPr lang="en-US" b="1" i="1" err="1">
                <a:effectLst/>
                <a:latin typeface="Calibri"/>
                <a:ea typeface="Calibri"/>
                <a:cs typeface="Calibri"/>
              </a:rPr>
              <a:t>fichier</a:t>
            </a:r>
            <a:r>
              <a:rPr lang="en-US" b="1" i="1">
                <a:effectLst/>
                <a:latin typeface="Calibri"/>
                <a:ea typeface="Calibri"/>
                <a:cs typeface="Calibri"/>
              </a:rPr>
              <a:t> de </a:t>
            </a:r>
            <a:r>
              <a:rPr lang="en-US" b="1" i="1" err="1">
                <a:effectLst/>
                <a:latin typeface="Calibri"/>
                <a:ea typeface="Calibri"/>
                <a:cs typeface="Calibri"/>
              </a:rPr>
              <a:t>renseignements</a:t>
            </a:r>
            <a:r>
              <a:rPr lang="en-US" b="1" i="1">
                <a:effectLst/>
                <a:latin typeface="Calibri"/>
                <a:ea typeface="Calibri"/>
                <a:cs typeface="Calibri"/>
              </a:rPr>
              <a:t> personnels</a:t>
            </a:r>
            <a:r>
              <a:rPr lang="en-US" b="1">
                <a:latin typeface="Calibri"/>
                <a:ea typeface="Calibri"/>
                <a:cs typeface="Calibri"/>
              </a:rPr>
              <a:t>): </a:t>
            </a:r>
            <a:r>
              <a:rPr lang="en-US">
                <a:latin typeface="Calibri"/>
                <a:ea typeface="Calibri"/>
                <a:cs typeface="Calibri"/>
              </a:rPr>
              <a:t>a description of personal information that is organized and retrievable by a person's name or by an identifying number, symbol or other particular assigned only to that person. The personal information described in the personal information bank has been used, is being used, or is available for an administrative purpose and is under the control of a government institution. </a:t>
            </a:r>
            <a:r>
              <a:rPr lang="en-US" i="1">
                <a:effectLst/>
                <a:latin typeface="Calibri"/>
                <a:ea typeface="Calibri"/>
                <a:cs typeface="Calibri"/>
              </a:rPr>
              <a:t>Source: </a:t>
            </a:r>
            <a:r>
              <a:rPr lang="en-US" i="1" u="sng">
                <a:solidFill>
                  <a:srgbClr val="284162"/>
                </a:solidFill>
                <a:effectLst/>
                <a:latin typeface="Calibri"/>
                <a:ea typeface="Calibri"/>
                <a:cs typeface="Calibri"/>
                <a:hlinkClick r:id="rId3"/>
              </a:rPr>
              <a:t>Privacy Protection, Policy on</a:t>
            </a:r>
            <a:endParaRPr lang="en-US" i="1" u="sng">
              <a:solidFill>
                <a:srgbClr val="284162"/>
              </a:solidFill>
              <a:effectLst/>
              <a:latin typeface="Calibri"/>
              <a:ea typeface="Calibri"/>
              <a:cs typeface="Calibri"/>
            </a:endParaRPr>
          </a:p>
          <a:p>
            <a:endParaRPr lang="en-CA">
              <a:latin typeface="Calibri" panose="020F0502020204030204" pitchFamily="34" charset="0"/>
              <a:cs typeface="Calibri" panose="020F0502020204030204" pitchFamily="34" charset="0"/>
            </a:endParaRPr>
          </a:p>
          <a:p>
            <a:r>
              <a:rPr lang="en-US" b="1">
                <a:latin typeface="Calibri"/>
                <a:ea typeface="Calibri"/>
                <a:cs typeface="Calibri"/>
              </a:rPr>
              <a:t>Privacy impact assessment (</a:t>
            </a:r>
            <a:r>
              <a:rPr lang="en-US" b="1" i="1" err="1">
                <a:effectLst/>
                <a:latin typeface="Calibri"/>
                <a:ea typeface="Calibri"/>
                <a:cs typeface="Calibri"/>
              </a:rPr>
              <a:t>évaluation</a:t>
            </a:r>
            <a:r>
              <a:rPr lang="en-US" b="1" i="1">
                <a:effectLst/>
                <a:latin typeface="Calibri"/>
                <a:ea typeface="Calibri"/>
                <a:cs typeface="Calibri"/>
              </a:rPr>
              <a:t> des </a:t>
            </a:r>
            <a:r>
              <a:rPr lang="en-US" b="1" i="1" err="1">
                <a:effectLst/>
                <a:latin typeface="Calibri"/>
                <a:ea typeface="Calibri"/>
                <a:cs typeface="Calibri"/>
              </a:rPr>
              <a:t>facteurs</a:t>
            </a:r>
            <a:r>
              <a:rPr lang="en-US" b="1" i="1">
                <a:effectLst/>
                <a:latin typeface="Calibri"/>
                <a:ea typeface="Calibri"/>
                <a:cs typeface="Calibri"/>
              </a:rPr>
              <a:t> </a:t>
            </a:r>
            <a:r>
              <a:rPr lang="en-US" b="1" i="1" err="1">
                <a:effectLst/>
                <a:latin typeface="Calibri"/>
                <a:ea typeface="Calibri"/>
                <a:cs typeface="Calibri"/>
              </a:rPr>
              <a:t>relatifs</a:t>
            </a:r>
            <a:r>
              <a:rPr lang="en-US" b="1" i="1">
                <a:effectLst/>
                <a:latin typeface="Calibri"/>
                <a:ea typeface="Calibri"/>
                <a:cs typeface="Calibri"/>
              </a:rPr>
              <a:t> à la vie </a:t>
            </a:r>
            <a:r>
              <a:rPr lang="en-US" b="1" i="1" err="1">
                <a:effectLst/>
                <a:latin typeface="Calibri"/>
                <a:ea typeface="Calibri"/>
                <a:cs typeface="Calibri"/>
              </a:rPr>
              <a:t>privée</a:t>
            </a:r>
            <a:r>
              <a:rPr lang="en-US" b="1">
                <a:latin typeface="Calibri"/>
                <a:ea typeface="Calibri"/>
                <a:cs typeface="Calibri"/>
              </a:rPr>
              <a:t>): </a:t>
            </a:r>
            <a:r>
              <a:rPr lang="en-US">
                <a:latin typeface="Calibri"/>
                <a:ea typeface="Calibri"/>
                <a:cs typeface="Calibri"/>
              </a:rPr>
              <a:t>a policy process for identifying, assessing and mitigating privacy risks. Government institutions are to develop and maintain privacy impact assessments for all new or modified programs and activities that involve the use of personal information for an administrative purpose. </a:t>
            </a:r>
            <a:r>
              <a:rPr lang="en-US" i="1">
                <a:effectLst/>
                <a:latin typeface="Calibri"/>
                <a:ea typeface="Calibri"/>
                <a:cs typeface="Calibri"/>
              </a:rPr>
              <a:t>Source:</a:t>
            </a:r>
            <a:r>
              <a:rPr lang="en-US" i="1">
                <a:latin typeface="Calibri"/>
                <a:ea typeface="Calibri"/>
                <a:cs typeface="Calibri"/>
              </a:rPr>
              <a:t> </a:t>
            </a:r>
            <a:r>
              <a:rPr lang="en-US">
                <a:solidFill>
                  <a:schemeClr val="accent5"/>
                </a:solidFill>
                <a:latin typeface="Calibri"/>
                <a:ea typeface="Calibri"/>
                <a:cs typeface="Calibri"/>
                <a:hlinkClick r:id="rId4"/>
              </a:rPr>
              <a:t>s.10, </a:t>
            </a:r>
            <a:r>
              <a:rPr lang="en-US" i="1">
                <a:solidFill>
                  <a:schemeClr val="accent5"/>
                </a:solidFill>
                <a:latin typeface="Calibri"/>
                <a:ea typeface="Calibri"/>
                <a:cs typeface="Calibri"/>
                <a:hlinkClick r:id="rId4"/>
              </a:rPr>
              <a:t>Privacy Act</a:t>
            </a:r>
            <a:r>
              <a:rPr lang="en-US">
                <a:latin typeface="Calibri"/>
                <a:ea typeface="Calibri"/>
                <a:cs typeface="Calibri"/>
              </a:rPr>
              <a:t>,</a:t>
            </a:r>
            <a:r>
              <a:rPr lang="en-US" i="1">
                <a:effectLst/>
                <a:latin typeface="Calibri"/>
                <a:ea typeface="Calibri"/>
                <a:cs typeface="Calibri"/>
              </a:rPr>
              <a:t> </a:t>
            </a:r>
            <a:r>
              <a:rPr lang="en-US" i="1" u="sng">
                <a:solidFill>
                  <a:srgbClr val="284162"/>
                </a:solidFill>
                <a:effectLst/>
                <a:latin typeface="Calibri"/>
                <a:ea typeface="Calibri"/>
                <a:cs typeface="Calibri"/>
                <a:hlinkClick r:id="rId3"/>
              </a:rPr>
              <a:t>Privacy Protection, Policy on</a:t>
            </a:r>
            <a:endParaRPr lang="en-US" i="1" u="sng">
              <a:solidFill>
                <a:schemeClr val="accent5"/>
              </a:solidFill>
              <a:effectLst/>
              <a:latin typeface="Calibri" panose="020F0502020204030204" pitchFamily="34" charset="0"/>
              <a:ea typeface="Calibri"/>
              <a:cs typeface="Calibri" panose="020F0502020204030204" pitchFamily="34" charset="0"/>
            </a:endParaRPr>
          </a:p>
          <a:p>
            <a:endParaRPr lang="en-US" b="1">
              <a:latin typeface="Calibri"/>
              <a:ea typeface="Calibri"/>
              <a:cs typeface="Calibri"/>
            </a:endParaRPr>
          </a:p>
          <a:p>
            <a:r>
              <a:rPr lang="en-US" b="1">
                <a:latin typeface="Calibri"/>
                <a:ea typeface="Calibri"/>
                <a:cs typeface="Calibri"/>
              </a:rPr>
              <a:t>Privacy protocol (</a:t>
            </a:r>
            <a:r>
              <a:rPr lang="en-US" b="1" i="1">
                <a:effectLst/>
                <a:latin typeface="Calibri"/>
                <a:ea typeface="Calibri"/>
                <a:cs typeface="Calibri"/>
              </a:rPr>
              <a:t>protocol </a:t>
            </a:r>
            <a:r>
              <a:rPr lang="en-US" b="1" i="1" err="1">
                <a:effectLst/>
                <a:latin typeface="Calibri"/>
                <a:ea typeface="Calibri"/>
                <a:cs typeface="Calibri"/>
              </a:rPr>
              <a:t>relatif</a:t>
            </a:r>
            <a:r>
              <a:rPr lang="en-US" b="1" i="1">
                <a:effectLst/>
                <a:latin typeface="Calibri"/>
                <a:ea typeface="Calibri"/>
                <a:cs typeface="Calibri"/>
              </a:rPr>
              <a:t> à la protection des </a:t>
            </a:r>
            <a:r>
              <a:rPr lang="en-US" b="1" i="1" err="1">
                <a:effectLst/>
                <a:latin typeface="Calibri"/>
                <a:ea typeface="Calibri"/>
                <a:cs typeface="Calibri"/>
              </a:rPr>
              <a:t>renseignements</a:t>
            </a:r>
            <a:r>
              <a:rPr lang="en-US" b="1" i="1">
                <a:effectLst/>
                <a:latin typeface="Calibri"/>
                <a:ea typeface="Calibri"/>
                <a:cs typeface="Calibri"/>
              </a:rPr>
              <a:t> personnels</a:t>
            </a:r>
            <a:r>
              <a:rPr lang="en-US" b="1">
                <a:latin typeface="Calibri"/>
                <a:ea typeface="Calibri"/>
                <a:cs typeface="Calibri"/>
              </a:rPr>
              <a:t>): </a:t>
            </a:r>
            <a:r>
              <a:rPr lang="en-US">
                <a:latin typeface="Calibri"/>
                <a:ea typeface="Calibri"/>
                <a:cs typeface="Calibri"/>
              </a:rPr>
              <a:t>a set of documented procedures to be followed when using personal information for non-administrative purposes including research, statistical, audit and evaluation purposes. These procedures are to ensure that the individual's personal information is handled in a manner that is consistent with the principles of the Act. </a:t>
            </a:r>
            <a:r>
              <a:rPr lang="en-US" i="1">
                <a:effectLst/>
                <a:latin typeface="Calibri"/>
                <a:ea typeface="Calibri"/>
                <a:cs typeface="Calibri"/>
              </a:rPr>
              <a:t>Source: </a:t>
            </a:r>
            <a:r>
              <a:rPr lang="en-US" i="1" u="sng">
                <a:solidFill>
                  <a:srgbClr val="284162"/>
                </a:solidFill>
                <a:effectLst/>
                <a:latin typeface="Calibri"/>
                <a:ea typeface="Calibri"/>
                <a:cs typeface="Calibri"/>
                <a:hlinkClick r:id="rId3"/>
              </a:rPr>
              <a:t>Privacy Protection, Policy on</a:t>
            </a:r>
            <a:endParaRPr lang="en-US" i="1" u="sng">
              <a:solidFill>
                <a:srgbClr val="284162"/>
              </a:solidFill>
              <a:effectLst/>
              <a:latin typeface="Calibri"/>
              <a:ea typeface="Calibri"/>
              <a:cs typeface="Calibri"/>
            </a:endParaRPr>
          </a:p>
          <a:p>
            <a:endParaRPr lang="en-US" i="1" u="sng">
              <a:solidFill>
                <a:srgbClr val="284162"/>
              </a:solidFill>
              <a:effectLst/>
              <a:latin typeface="Calibri"/>
              <a:ea typeface="Calibri"/>
              <a:cs typeface="Calibri"/>
            </a:endParaRPr>
          </a:p>
          <a:p>
            <a:r>
              <a:rPr lang="en-US" sz="1200" b="1" i="0" kern="1200">
                <a:solidFill>
                  <a:schemeClr val="tx1"/>
                </a:solidFill>
                <a:effectLst/>
                <a:latin typeface="+mn-lt"/>
                <a:ea typeface="+mn-ea"/>
                <a:cs typeface="+mn-cs"/>
              </a:rPr>
              <a:t>administrative purpose (</a:t>
            </a:r>
            <a:r>
              <a:rPr lang="en-US" sz="1200" b="1" i="1" kern="1200">
                <a:solidFill>
                  <a:schemeClr val="tx1"/>
                </a:solidFill>
                <a:effectLst/>
                <a:latin typeface="+mn-lt"/>
                <a:ea typeface="+mn-ea"/>
                <a:cs typeface="+mn-cs"/>
              </a:rPr>
              <a:t>fins </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about an individual “in a decision-making process that directly affects that individual” (section 3). This includes all uses of personal information for confirming identity (that is, authentication and verification purposes) and for determining eligibility of individuals for government programs.</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non-administrative purpose (</a:t>
            </a:r>
            <a:r>
              <a:rPr lang="en-US" sz="1200" b="1" i="1" kern="1200">
                <a:solidFill>
                  <a:schemeClr val="tx1"/>
                </a:solidFill>
                <a:effectLst/>
                <a:latin typeface="+mn-lt"/>
                <a:ea typeface="+mn-ea"/>
                <a:cs typeface="+mn-cs"/>
              </a:rPr>
              <a:t>fins non-</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for a purpose that is not related to any decision-making process that directly affects the individual. This includes the use of personal information for research, statistical, audit and evaluation purposes.</a:t>
            </a:r>
          </a:p>
          <a:p>
            <a:endParaRPr lang="en-US" sz="1200" b="0" i="0" kern="1200">
              <a:solidFill>
                <a:schemeClr val="tx1"/>
              </a:solidFill>
              <a:effectLst/>
              <a:latin typeface="+mn-lt"/>
              <a:ea typeface="+mn-ea"/>
              <a:cs typeface="+mn-cs"/>
            </a:endParaRPr>
          </a:p>
          <a:p>
            <a:endParaRPr lang="en-US">
              <a:latin typeface="Calibri"/>
              <a:ea typeface="Calibri"/>
              <a:cs typeface="Calibri"/>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586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33B0-3AB2-1E04-1EBB-8D0A2EF15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FB1E2-08B4-E392-BBED-5D3F14094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E4BBB-CB0D-B5AC-000F-082262C6193C}"/>
              </a:ext>
            </a:extLst>
          </p:cNvPr>
          <p:cNvSpPr>
            <a:spLocks noGrp="1"/>
          </p:cNvSpPr>
          <p:nvPr>
            <p:ph type="body" idx="1"/>
          </p:nvPr>
        </p:nvSpPr>
        <p:spPr/>
        <p:txBody>
          <a:bodyPr/>
          <a:lstStyle/>
          <a:p>
            <a:pPr marL="171450" indent="-171450">
              <a:buFontTx/>
              <a:buChar char="-"/>
            </a:pPr>
            <a:r>
              <a:rPr lang="en-US">
                <a:latin typeface="Calibri" panose="020F0502020204030204" pitchFamily="34" charset="0"/>
                <a:ea typeface="Calibri"/>
                <a:cs typeface="Calibri" panose="020F0502020204030204" pitchFamily="34" charset="0"/>
              </a:rPr>
              <a:t>The SIN is a sensitive element of personal information that is issued by the federal government. </a:t>
            </a:r>
          </a:p>
          <a:p>
            <a:pPr marL="171450" indent="-171450">
              <a:buFontTx/>
              <a:buChar char="-"/>
            </a:pPr>
            <a:r>
              <a:rPr lang="en-US">
                <a:latin typeface="Calibri" panose="020F0502020204030204" pitchFamily="34" charset="0"/>
                <a:ea typeface="Calibri"/>
                <a:cs typeface="Calibri" panose="020F0502020204030204" pitchFamily="34" charset="0"/>
              </a:rPr>
              <a:t>Given the SIN’s use for administration of financial benefits, a breach of the SIN raises the real risk of significant harm. </a:t>
            </a:r>
          </a:p>
          <a:p>
            <a:pPr marL="171450" indent="-171450">
              <a:buFontTx/>
              <a:buChar char="-"/>
            </a:pPr>
            <a:r>
              <a:rPr lang="en-US">
                <a:latin typeface="Calibri" panose="020F0502020204030204" pitchFamily="34" charset="0"/>
                <a:ea typeface="Calibri"/>
                <a:cs typeface="Calibri" panose="020F0502020204030204" pitchFamily="34" charset="0"/>
              </a:rPr>
              <a:t>For these reasons, there is a specific directive on its use.</a:t>
            </a:r>
          </a:p>
          <a:p>
            <a:pPr marL="0" indent="0">
              <a:buFontTx/>
              <a:buNone/>
            </a:pPr>
            <a:endParaRPr lang="en-US">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5087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206895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189C-DD62-F789-5F5A-D6173CB05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E8369-0022-6C4D-717F-9EB182D19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2EFB8-A353-1F6A-9C43-80DEA74AB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adjust slides 17 (ATIP office), 18 (Privacy Management Team), 19 (Chief Privacy Officer/ATIP coordinator), 20 (head of the institution), or add any other key players, as appropriate]</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Speaking Points:</a:t>
            </a:r>
          </a:p>
          <a:p>
            <a:r>
              <a:rPr lang="en-US">
                <a:latin typeface="Calibri" panose="020F0502020204030204" pitchFamily="34" charset="0"/>
                <a:ea typeface="Calibri" panose="020F0502020204030204" pitchFamily="34" charset="0"/>
                <a:cs typeface="Calibri" panose="020F0502020204030204" pitchFamily="34" charset="0"/>
              </a:rPr>
              <a:t>► Now that we know what each employee is responsible for, please know that you are not alone in delivering on the requirements</a:t>
            </a:r>
          </a:p>
          <a:p>
            <a:r>
              <a:rPr lang="en-US">
                <a:latin typeface="Calibri" panose="020F0502020204030204" pitchFamily="34" charset="0"/>
                <a:ea typeface="Calibri" panose="020F0502020204030204" pitchFamily="34" charset="0"/>
                <a:cs typeface="Calibri" panose="020F0502020204030204" pitchFamily="34" charset="0"/>
              </a:rPr>
              <a:t>► In this section we will describe the important people within our institution who are here to support you and the administration of the two Acts</a:t>
            </a:r>
          </a:p>
          <a:p>
            <a:r>
              <a:rPr lang="en-US">
                <a:latin typeface="Calibri" panose="020F0502020204030204" pitchFamily="34" charset="0"/>
                <a:ea typeface="Calibri" panose="020F0502020204030204" pitchFamily="34" charset="0"/>
                <a:cs typeface="Calibri" panose="020F0502020204030204" pitchFamily="34" charset="0"/>
              </a:rPr>
              <a:t>► Among us today, please raise your hand if:</a:t>
            </a:r>
          </a:p>
          <a:p>
            <a:pPr marL="1071563" indent="-530225"/>
            <a:r>
              <a:rPr lang="en-US">
                <a:latin typeface="Calibri" panose="020F0502020204030204" pitchFamily="34" charset="0"/>
                <a:ea typeface="Calibri" panose="020F0502020204030204" pitchFamily="34" charset="0"/>
                <a:cs typeface="Calibri" panose="020F0502020204030204" pitchFamily="34" charset="0"/>
              </a:rPr>
              <a:t>	► you have ever reached out to the ATIP shop for help on proactive publication?</a:t>
            </a:r>
          </a:p>
          <a:p>
            <a:pPr marL="1071563" indent="-530225"/>
            <a:r>
              <a:rPr lang="en-US">
                <a:latin typeface="Calibri" panose="020F0502020204030204" pitchFamily="34" charset="0"/>
                <a:ea typeface="Calibri" panose="020F0502020204030204" pitchFamily="34" charset="0"/>
                <a:cs typeface="Calibri" panose="020F0502020204030204" pitchFamily="34" charset="0"/>
              </a:rPr>
              <a:t>	► you have reached out to the privacy team for help on a privacy impact assessment?</a:t>
            </a:r>
          </a:p>
          <a:p>
            <a:pPr marL="1071563" indent="-530225"/>
            <a:r>
              <a:rPr lang="en-US">
                <a:latin typeface="Calibri" panose="020F0502020204030204" pitchFamily="34" charset="0"/>
                <a:ea typeface="Calibri" panose="020F0502020204030204" pitchFamily="34" charset="0"/>
                <a:cs typeface="Calibri" panose="020F0502020204030204" pitchFamily="34" charset="0"/>
              </a:rPr>
              <a:t>	► you have sought either team’s help for something else?</a:t>
            </a:r>
          </a:p>
          <a:p>
            <a:endParaRPr lang="en-US"/>
          </a:p>
          <a:p>
            <a:endParaRPr lang="en-US"/>
          </a:p>
          <a:p>
            <a:endParaRPr lang="en-US"/>
          </a:p>
        </p:txBody>
      </p:sp>
    </p:spTree>
    <p:extLst>
      <p:ext uri="{BB962C8B-B14F-4D97-AF65-F5344CB8AC3E}">
        <p14:creationId xmlns:p14="http://schemas.microsoft.com/office/powerpoint/2010/main" val="1042684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structure]</a:t>
            </a:r>
          </a:p>
          <a:p>
            <a:pPr defTabSz="966612">
              <a:defRPr/>
            </a:pPr>
            <a:endParaRPr lang="en-US">
              <a:latin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cs typeface="Calibri" panose="020F0502020204030204" pitchFamily="34" charset="0"/>
            </a:endParaRPr>
          </a:p>
          <a:p>
            <a:pPr defTabSz="966612">
              <a:defRPr/>
            </a:pPr>
            <a:r>
              <a:rPr lang="en-US">
                <a:latin typeface="Calibri" panose="020F0502020204030204" pitchFamily="34" charset="0"/>
                <a:cs typeface="Calibri" panose="020F0502020204030204" pitchFamily="34" charset="0"/>
              </a:rPr>
              <a:t>For more information on delegation orders refer to the guidance on </a:t>
            </a:r>
            <a:r>
              <a:rPr lang="en-US" b="1" i="0">
                <a:solidFill>
                  <a:srgbClr val="333333"/>
                </a:solidFill>
                <a:effectLst/>
                <a:latin typeface="Calibri" panose="020F0502020204030204" pitchFamily="34" charset="0"/>
                <a:cs typeface="Calibri" panose="020F0502020204030204" pitchFamily="34" charset="0"/>
              </a:rPr>
              <a:t>Delegation under the </a:t>
            </a:r>
            <a:r>
              <a:rPr lang="en-US" b="1" i="1">
                <a:solidFill>
                  <a:srgbClr val="333333"/>
                </a:solidFill>
                <a:effectLst/>
                <a:latin typeface="Calibri" panose="020F0502020204030204" pitchFamily="34" charset="0"/>
                <a:cs typeface="Calibri" panose="020F0502020204030204" pitchFamily="34" charset="0"/>
              </a:rPr>
              <a:t>Access to Information Act </a:t>
            </a:r>
            <a:r>
              <a:rPr lang="en-US" b="1" i="0">
                <a:solidFill>
                  <a:srgbClr val="333333"/>
                </a:solidFill>
                <a:effectLst/>
                <a:latin typeface="Calibri" panose="020F0502020204030204" pitchFamily="34" charset="0"/>
                <a:cs typeface="Calibri" panose="020F0502020204030204" pitchFamily="34" charset="0"/>
              </a:rPr>
              <a:t>and the </a:t>
            </a:r>
            <a:r>
              <a:rPr lang="en-US" b="1" i="1">
                <a:solidFill>
                  <a:srgbClr val="333333"/>
                </a:solidFill>
                <a:effectLst/>
                <a:latin typeface="Calibri" panose="020F0502020204030204" pitchFamily="34" charset="0"/>
                <a:cs typeface="Calibri" panose="020F0502020204030204" pitchFamily="34" charset="0"/>
              </a:rPr>
              <a:t>Privacy Act </a:t>
            </a:r>
            <a:r>
              <a:rPr lang="en-US" b="0" i="0">
                <a:solidFill>
                  <a:srgbClr val="333333"/>
                </a:solidFill>
                <a:effectLst/>
                <a:latin typeface="Calibri" panose="020F0502020204030204" pitchFamily="34" charset="0"/>
                <a:cs typeface="Calibri" panose="020F0502020204030204" pitchFamily="34" charset="0"/>
              </a:rPr>
              <a:t>(https://www.canada.ca/en/treasury-board-secretariat/services/access-information-privacy/access-information/delegation-under-access-information-act-privacy-act.html)</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09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7971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structure. If the institution does not have a CPO, but rather a Privacy Manager or other title under the ATIP Coordinator, please adjust the slide accordingly.]</a:t>
            </a:r>
          </a:p>
          <a:p>
            <a:endParaRPr lang="en-US"/>
          </a:p>
        </p:txBody>
      </p:sp>
    </p:spTree>
    <p:extLst>
      <p:ext uri="{BB962C8B-B14F-4D97-AF65-F5344CB8AC3E}">
        <p14:creationId xmlns:p14="http://schemas.microsoft.com/office/powerpoint/2010/main" val="23694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6"/>
              </a:spcAft>
              <a:buClrTx/>
              <a:buSzTx/>
              <a:buFontTx/>
              <a:buNone/>
              <a:tabLst/>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structure]</a:t>
            </a:r>
          </a:p>
          <a:p>
            <a:pPr marL="0" marR="0" lvl="0" indent="0" algn="l" defTabSz="914400" rtl="0" eaLnBrk="1" fontAlgn="auto" latinLnBrk="0" hangingPunct="1">
              <a:lnSpc>
                <a:spcPct val="107000"/>
              </a:lnSpc>
              <a:spcBef>
                <a:spcPts val="0"/>
              </a:spcBef>
              <a:spcAft>
                <a:spcPts val="846"/>
              </a:spcAft>
              <a:buClrTx/>
              <a:buSzTx/>
              <a:buFontTx/>
              <a:buNone/>
              <a:tabLst/>
              <a:defRPr/>
            </a:pPr>
            <a:endParaRPr lang="en-US" b="0" i="0">
              <a:solidFill>
                <a:srgbClr val="333333"/>
              </a:solidFill>
              <a:effectLst/>
              <a:highlight>
                <a:srgbClr val="FFFF00"/>
              </a:highlight>
              <a:latin typeface="Calibri" panose="020F0502020204030204" pitchFamily="34" charset="0"/>
              <a:cs typeface="Calibri" panose="020F0502020204030204" pitchFamily="34" charset="0"/>
            </a:endParaRPr>
          </a:p>
          <a:p>
            <a:pPr>
              <a:lnSpc>
                <a:spcPct val="107000"/>
              </a:lnSpc>
              <a:spcAft>
                <a:spcPts val="846"/>
              </a:spcAft>
            </a:pPr>
            <a:r>
              <a:rPr lang="en-US" u="none" kern="100">
                <a:effectLst/>
                <a:latin typeface="Calibri" panose="020F0502020204030204" pitchFamily="34" charset="0"/>
                <a:ea typeface="Aptos" panose="020B0004020202020204" pitchFamily="34" charset="0"/>
                <a:cs typeface="Calibri" panose="020F0502020204030204" pitchFamily="34" charset="0"/>
              </a:rPr>
              <a:t>The main responsibilities of the ATIP Office for </a:t>
            </a:r>
            <a:r>
              <a:rPr lang="en-CA" u="none" kern="100">
                <a:effectLst/>
                <a:latin typeface="Calibri" panose="020F0502020204030204" pitchFamily="34" charset="0"/>
                <a:ea typeface="Aptos" panose="020B0004020202020204" pitchFamily="34" charset="0"/>
                <a:cs typeface="Calibri" panose="020F0502020204030204" pitchFamily="34" charset="0"/>
              </a:rPr>
              <a:t>access to information, personal information and correction </a:t>
            </a:r>
            <a:r>
              <a:rPr lang="en-US" kern="100">
                <a:effectLst/>
                <a:latin typeface="Calibri" panose="020F0502020204030204" pitchFamily="34" charset="0"/>
                <a:ea typeface="Aptos" panose="020B0004020202020204" pitchFamily="34" charset="0"/>
                <a:cs typeface="Calibri" panose="020F0502020204030204" pitchFamily="34" charset="0"/>
              </a:rPr>
              <a:t>requests are as follows.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Processing </a:t>
            </a:r>
            <a:r>
              <a:rPr lang="en-CA" b="1" kern="100">
                <a:effectLst/>
                <a:latin typeface="Calibri" panose="020F0502020204030204" pitchFamily="34" charset="0"/>
                <a:ea typeface="Aptos" panose="020B0004020202020204" pitchFamily="34" charset="0"/>
                <a:cs typeface="Calibri" panose="020F0502020204030204" pitchFamily="34" charset="0"/>
              </a:rPr>
              <a:t>access to information, personal information and correction</a:t>
            </a:r>
            <a:r>
              <a:rPr lang="en-US" b="1" kern="100">
                <a:effectLst/>
                <a:latin typeface="Calibri" panose="020F0502020204030204" pitchFamily="34" charset="0"/>
                <a:ea typeface="Aptos" panose="020B0004020202020204" pitchFamily="34" charset="0"/>
                <a:cs typeface="Calibri" panose="020F0502020204030204" pitchFamily="34" charset="0"/>
              </a:rPr>
              <a:t> requests</a:t>
            </a:r>
            <a:r>
              <a:rPr lang="en-CA" kern="100">
                <a:effectLst/>
                <a:latin typeface="Calibri" panose="020F0502020204030204" pitchFamily="34" charset="0"/>
                <a:ea typeface="Aptos" panose="020B0004020202020204" pitchFamily="34" charset="0"/>
                <a:cs typeface="Calibri" panose="020F0502020204030204" pitchFamily="34" charset="0"/>
              </a:rPr>
              <a:t> </a:t>
            </a:r>
            <a:r>
              <a:rPr lang="en-US" b="1" kern="100">
                <a:effectLst/>
                <a:latin typeface="Calibri" panose="020F0502020204030204" pitchFamily="34" charset="0"/>
                <a:ea typeface="Aptos" panose="020B0004020202020204" pitchFamily="34" charset="0"/>
                <a:cs typeface="Calibri" panose="020F0502020204030204" pitchFamily="34" charset="0"/>
              </a:rPr>
              <a:t>: </a:t>
            </a:r>
            <a:r>
              <a:rPr lang="en-US" kern="100">
                <a:effectLst/>
                <a:latin typeface="Calibri" panose="020F0502020204030204" pitchFamily="34" charset="0"/>
                <a:ea typeface="Aptos" panose="020B0004020202020204" pitchFamily="34" charset="0"/>
                <a:cs typeface="Calibri" panose="020F0502020204030204" pitchFamily="34" charset="0"/>
              </a:rPr>
              <a:t>The ATIP Office responds to all requests received under the Acts in accordance with the provisions of the Acts and the Regulations, jurisprudence, and the policies and directives issued by the President of the Treasury Board. This processing requires the following:</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exercising discretion in a fair, reasonable and impartial manner with respect to decisions made in the processing of requests and resolution of complaints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assisting requesters, including protecting their identity and only disclosing the name of the requester to those who need to know; clarifying requests as needed; and providing access in the format and language requested when it enables the requesters to exercise their right of access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establishing a procedure to confirm the identity of the requester, the authority of an individual to make a request on behalf of another, and the right of access under the Acts (see the </a:t>
            </a:r>
            <a:r>
              <a:rPr lang="en-US" i="1" u="sng" kern="10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Privacy Implementation Notice 2022-02: Identity Verification for Personal Information Requests</a:t>
            </a:r>
            <a:r>
              <a:rPr lang="en-CA" kern="100">
                <a:effectLst/>
                <a:latin typeface="Calibri" panose="020F0502020204030204" pitchFamily="34" charset="0"/>
                <a:ea typeface="Aptos" panose="020B0004020202020204" pitchFamily="34" charset="0"/>
                <a:cs typeface="Calibri" panose="020F0502020204030204" pitchFamily="34" charset="0"/>
              </a:rPr>
              <a:t> </a:t>
            </a:r>
            <a:r>
              <a:rPr lang="en-US" kern="100">
                <a:effectLst/>
                <a:latin typeface="Calibri" panose="020F0502020204030204" pitchFamily="34" charset="0"/>
                <a:ea typeface="Aptos" panose="020B0004020202020204" pitchFamily="34" charset="0"/>
                <a:cs typeface="Calibri" panose="020F0502020204030204" pitchFamily="34" charset="0"/>
              </a:rPr>
              <a:t>and </a:t>
            </a:r>
            <a:r>
              <a:rPr lang="en-CA" u="sng" kern="10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4"/>
              </a:rPr>
              <a:t>Access to Information Implementation Notice 2023-01: Amendments to Access to Information Regulations</a:t>
            </a:r>
            <a:r>
              <a:rPr lang="en-CA" b="1" kern="100">
                <a:effectLst/>
                <a:latin typeface="Calibri" panose="020F0502020204030204" pitchFamily="34" charset="0"/>
                <a:ea typeface="Aptos" panose="020B0004020202020204" pitchFamily="34" charset="0"/>
                <a:cs typeface="Calibri" panose="020F0502020204030204" pitchFamily="34" charset="0"/>
              </a:rPr>
              <a:t> </a:t>
            </a:r>
            <a:r>
              <a:rPr lang="en-US" kern="100">
                <a:effectLst/>
                <a:latin typeface="Calibri" panose="020F0502020204030204" pitchFamily="34" charset="0"/>
                <a:ea typeface="Aptos" panose="020B0004020202020204" pitchFamily="34" charset="0"/>
                <a:cs typeface="Calibri" panose="020F0502020204030204" pitchFamily="34" charset="0"/>
              </a:rPr>
              <a:t>for more guidance)</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establishing a procedure for providing complete, accurate and timely responses to requests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communicating with requesters to acknowledge receipt of requests, to advise them of their right to complain to the Commissioners and to clarify requests, as needed</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developing and implementing institutional procedures and practices for applying the Acts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determining whether information is under the control of the government institution and therefore subject to a request for access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consulting program managers, senior management, legal advisors, TBS, the Department of Justice Canada (as applicable), the Privy Council Office, third parties and other government institutions as needed</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a:lnSpc>
                <a:spcPct val="107000"/>
              </a:lnSpc>
              <a:spcAft>
                <a:spcPts val="846"/>
              </a:spcAft>
              <a:buFont typeface="+mj-lt"/>
              <a:buAutoNum type="alphaLcParenR"/>
            </a:pPr>
            <a:r>
              <a:rPr lang="en-US" kern="100">
                <a:effectLst/>
                <a:latin typeface="Calibri" panose="020F0502020204030204" pitchFamily="34" charset="0"/>
                <a:ea typeface="Aptos" panose="020B0004020202020204" pitchFamily="34" charset="0"/>
                <a:cs typeface="Calibri" panose="020F0502020204030204" pitchFamily="34" charset="0"/>
              </a:rPr>
              <a:t>making decisions about requests when this authority has been delegated to the ATIP coordinator or other employees of the ATIP Office</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Performing related duties: </a:t>
            </a:r>
            <a:r>
              <a:rPr lang="en-US" kern="100">
                <a:effectLst/>
                <a:latin typeface="Calibri" panose="020F0502020204030204" pitchFamily="34" charset="0"/>
                <a:ea typeface="Aptos" panose="020B0004020202020204" pitchFamily="34" charset="0"/>
                <a:cs typeface="Calibri" panose="020F0502020204030204" pitchFamily="34" charset="0"/>
              </a:rPr>
              <a:t>The ATIP Office performs other duties related to requests, including the following:</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determining whether to treat a request informally and seeking the consent of the requester to treat it accordingly</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responding to consultations from other government institutions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ensuring compliance with the requirements of the Acts, the Regulations and any other ATIP policy instrument issued by TBS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drafting reports and other documents required by central agencies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ensuring the training and development of ATIP staff; the ATIP Office must document the completed training of employees who have a functional or delegated responsibility for the administration of the Acts or Regulations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ensuring and documenting the training of all the institution’s employees on their obligations under the Acts and policy suites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proactively taking steps to resolve concerns of Canadians before they engage with the formal complaint process, and taking responsibility and steps for corrective action</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participating in the resolution of complaints filed with the Commissioners and court reviews, which requires explaining the institution’s decisions concerning the application of the Acts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785372" lvl="1" indent="-302066" defTabSz="966612">
              <a:lnSpc>
                <a:spcPct val="107000"/>
              </a:lnSpc>
              <a:spcAft>
                <a:spcPts val="846"/>
              </a:spcAft>
              <a:buFont typeface="+mj-lt"/>
              <a:buAutoNum type="alphaLcParenR"/>
            </a:pPr>
            <a:r>
              <a:rPr lang="en-US" kern="100">
                <a:solidFill>
                  <a:schemeClr val="tx1"/>
                </a:solidFill>
                <a:effectLst/>
                <a:latin typeface="Calibri" panose="020F0502020204030204" pitchFamily="34" charset="0"/>
                <a:ea typeface="Aptos" panose="020B0004020202020204" pitchFamily="34" charset="0"/>
                <a:cs typeface="Calibri" panose="020F0502020204030204" pitchFamily="34" charset="0"/>
              </a:rPr>
              <a:t>contributing, with TBS, to the review of policy instruments related to the Acts</a:t>
            </a:r>
            <a:endParaRPr lang="en-CA" kern="10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Providing facilities to examine information</a:t>
            </a:r>
            <a:r>
              <a:rPr lang="en-US" kern="100">
                <a:effectLst/>
                <a:latin typeface="Calibri" panose="020F0502020204030204" pitchFamily="34" charset="0"/>
                <a:ea typeface="Aptos" panose="020B0004020202020204" pitchFamily="34" charset="0"/>
                <a:cs typeface="Calibri" panose="020F0502020204030204" pitchFamily="34" charset="0"/>
              </a:rPr>
              <a:t>, in accordance with the Regulations.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Providing advice </a:t>
            </a:r>
            <a:r>
              <a:rPr lang="en-US" kern="100">
                <a:effectLst/>
                <a:latin typeface="Calibri" panose="020F0502020204030204" pitchFamily="34" charset="0"/>
                <a:ea typeface="Aptos" panose="020B0004020202020204" pitchFamily="34" charset="0"/>
                <a:cs typeface="Calibri" panose="020F0502020204030204" pitchFamily="34" charset="0"/>
              </a:rPr>
              <a:t>and expertise to employees of the institution, including training and awareness sessions on the Acts and employees’ responsibilities under appendices B of the request directive</a:t>
            </a:r>
            <a:r>
              <a:rPr lang="en-CA" kern="100">
                <a:effectLst/>
                <a:latin typeface="Calibri" panose="020F0502020204030204" pitchFamily="34" charset="0"/>
                <a:ea typeface="Aptos" panose="020B0004020202020204" pitchFamily="34" charset="0"/>
                <a:cs typeface="Calibri" panose="020F0502020204030204" pitchFamily="34" charset="0"/>
              </a:rPr>
              <a:t>s</a:t>
            </a:r>
            <a:r>
              <a:rPr lang="en-US" kern="100">
                <a:effectLst/>
                <a:latin typeface="Calibri" panose="020F0502020204030204" pitchFamily="34" charset="0"/>
                <a:ea typeface="Aptos" panose="020B0004020202020204" pitchFamily="34" charset="0"/>
                <a:cs typeface="Calibri" panose="020F0502020204030204" pitchFamily="34" charset="0"/>
              </a:rPr>
              <a:t>.</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Ensuring that contracts and agreements </a:t>
            </a:r>
            <a:r>
              <a:rPr lang="en-US" kern="100">
                <a:effectLst/>
                <a:latin typeface="Calibri" panose="020F0502020204030204" pitchFamily="34" charset="0"/>
                <a:ea typeface="Aptos" panose="020B0004020202020204" pitchFamily="34" charset="0"/>
                <a:cs typeface="Calibri" panose="020F0502020204030204" pitchFamily="34" charset="0"/>
              </a:rPr>
              <a:t>with private and public sector entities include measures to ensure that the institution meets the requirements of the Acts, and the policy suites. They require measures to support the rights of access. Institutions typically maintain control of  information disclosed.</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Considering other means of making government information available </a:t>
            </a:r>
            <a:r>
              <a:rPr lang="en-US" kern="100">
                <a:effectLst/>
                <a:latin typeface="Calibri" panose="020F0502020204030204" pitchFamily="34" charset="0"/>
                <a:ea typeface="Aptos" panose="020B0004020202020204" pitchFamily="34" charset="0"/>
                <a:cs typeface="Calibri" panose="020F0502020204030204" pitchFamily="34" charset="0"/>
              </a:rPr>
              <a:t>by reviewing the nature of requests received and assessing the feasibility of making frequently requested types of information available by other means.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Contributing to Info Source: </a:t>
            </a:r>
            <a:r>
              <a:rPr lang="en-US" kern="100">
                <a:effectLst/>
                <a:latin typeface="Calibri" panose="020F0502020204030204" pitchFamily="34" charset="0"/>
                <a:ea typeface="Aptos" panose="020B0004020202020204" pitchFamily="34" charset="0"/>
                <a:cs typeface="Calibri" panose="020F0502020204030204" pitchFamily="34" charset="0"/>
              </a:rPr>
              <a:t>The ATIP Office must prepare, publish or review as required at least once a year the institution’s chapter in Info Source, in accordance with the guidance document </a:t>
            </a:r>
            <a:r>
              <a:rPr lang="en-US" i="1" u="sng" kern="10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5"/>
              </a:rPr>
              <a:t>Info Source Online Publishing Requirements</a:t>
            </a:r>
            <a:r>
              <a:rPr lang="en-US" u="sng" kern="10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5"/>
              </a:rPr>
              <a:t>.</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Preparing the annual report to Parliament</a:t>
            </a:r>
            <a:r>
              <a:rPr lang="en-US" kern="100">
                <a:effectLst/>
                <a:latin typeface="Calibri" panose="020F0502020204030204" pitchFamily="34" charset="0"/>
                <a:ea typeface="Aptos" panose="020B0004020202020204" pitchFamily="34" charset="0"/>
                <a:cs typeface="Calibri" panose="020F0502020204030204" pitchFamily="34" charset="0"/>
              </a:rPr>
              <a:t> on the administration of the Acts in the government institution and providing a copy in each official language to TBS and the Commissioners’ Offices once it has been tabled.</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marL="362480" indent="-362480">
              <a:lnSpc>
                <a:spcPct val="107000"/>
              </a:lnSpc>
              <a:spcAft>
                <a:spcPts val="846"/>
              </a:spcAft>
              <a:buFont typeface="+mj-lt"/>
              <a:buAutoNum type="arabicPeriod"/>
            </a:pPr>
            <a:r>
              <a:rPr lang="en-US" b="1" kern="100">
                <a:effectLst/>
                <a:latin typeface="Calibri" panose="020F0502020204030204" pitchFamily="34" charset="0"/>
                <a:ea typeface="Aptos" panose="020B0004020202020204" pitchFamily="34" charset="0"/>
                <a:cs typeface="Calibri" panose="020F0502020204030204" pitchFamily="34" charset="0"/>
              </a:rPr>
              <a:t>Collecting statistics </a:t>
            </a:r>
            <a:r>
              <a:rPr lang="en-US" kern="100">
                <a:effectLst/>
                <a:latin typeface="Calibri" panose="020F0502020204030204" pitchFamily="34" charset="0"/>
                <a:ea typeface="Aptos" panose="020B0004020202020204" pitchFamily="34" charset="0"/>
                <a:cs typeface="Calibri" panose="020F0502020204030204" pitchFamily="34" charset="0"/>
              </a:rPr>
              <a:t>on institutional activities related to the administration of the Acts and submitting annually a statistical report to TBS, in accordance with established requirements.</a:t>
            </a:r>
            <a:endParaRPr lang="en-CA" kern="100">
              <a:effectLst/>
              <a:latin typeface="Calibri" panose="020F0502020204030204" pitchFamily="34" charset="0"/>
              <a:ea typeface="Aptos" panose="020B0004020202020204" pitchFamily="34" charset="0"/>
              <a:cs typeface="Calibri" panose="020F0502020204030204" pitchFamily="34" charset="0"/>
            </a:endParaRPr>
          </a:p>
          <a:p>
            <a:pPr defTabSz="966612">
              <a:defRPr/>
            </a:pPr>
            <a:endParaRPr lang="en-US">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072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D0C0-569E-BA19-5FCA-2F4CC7989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F2DCB-6C88-8933-8FAD-ACBBEE518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379D6-8839-24EA-1E24-8AAC52CDA5F8}"/>
              </a:ext>
            </a:extLst>
          </p:cNvPr>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structure]</a:t>
            </a:r>
          </a:p>
          <a:p>
            <a:pPr defTabSz="966612">
              <a:defRPr/>
            </a:pPr>
            <a:endParaRPr lang="en-CA" b="1" baseline="0">
              <a:latin typeface="Calibri" panose="020F0502020204030204" pitchFamily="34" charset="0"/>
              <a:cs typeface="Calibri" panose="020F0502020204030204" pitchFamily="34" charset="0"/>
            </a:endParaRPr>
          </a:p>
          <a:p>
            <a:pPr defTabSz="966612">
              <a:defRPr/>
            </a:pPr>
            <a:r>
              <a:rPr lang="en-CA" b="1" baseline="0">
                <a:latin typeface="Calibri" panose="020F0502020204030204" pitchFamily="34" charset="0"/>
                <a:cs typeface="Calibri" panose="020F0502020204030204" pitchFamily="34" charset="0"/>
              </a:rPr>
              <a:t>Advisory services: </a:t>
            </a:r>
            <a:r>
              <a:rPr lang="en-CA">
                <a:solidFill>
                  <a:schemeClr val="tx1"/>
                </a:solidFill>
                <a:latin typeface="Calibri" panose="020F0502020204030204" pitchFamily="34" charset="0"/>
                <a:cs typeface="Calibri" panose="020F0502020204030204" pitchFamily="34" charset="0"/>
              </a:rPr>
              <a:t>Provide advice and guidance to programs </a:t>
            </a:r>
            <a:r>
              <a:rPr lang="en-CA" b="0">
                <a:solidFill>
                  <a:schemeClr val="tx1"/>
                </a:solidFill>
                <a:latin typeface="Calibri" panose="020F0502020204030204" pitchFamily="34" charset="0"/>
                <a:cs typeface="Calibri" panose="020F0502020204030204" pitchFamily="34" charset="0"/>
              </a:rPr>
              <a:t>on the management and protection of personal information to ensure compliance with the </a:t>
            </a:r>
            <a:r>
              <a:rPr lang="en-CA" b="0" i="1">
                <a:solidFill>
                  <a:schemeClr val="tx1"/>
                </a:solidFill>
                <a:latin typeface="Calibri" panose="020F0502020204030204" pitchFamily="34" charset="0"/>
                <a:cs typeface="Calibri" panose="020F0502020204030204" pitchFamily="34" charset="0"/>
              </a:rPr>
              <a:t>Privacy Act </a:t>
            </a:r>
            <a:r>
              <a:rPr lang="en-CA" b="0">
                <a:solidFill>
                  <a:schemeClr val="tx1"/>
                </a:solidFill>
                <a:latin typeface="Calibri" panose="020F0502020204030204" pitchFamily="34" charset="0"/>
                <a:cs typeface="Calibri" panose="020F0502020204030204" pitchFamily="34" charset="0"/>
              </a:rPr>
              <a:t>and policy requirements. </a:t>
            </a:r>
            <a:endParaRPr lang="en-US">
              <a:solidFill>
                <a:schemeClr val="tx1"/>
              </a:solidFill>
              <a:latin typeface="Calibri" panose="020F0502020204030204" pitchFamily="34" charset="0"/>
              <a:cs typeface="Calibri" panose="020F0502020204030204" pitchFamily="34" charset="0"/>
            </a:endParaRPr>
          </a:p>
          <a:p>
            <a:pPr defTabSz="966612">
              <a:defRPr/>
            </a:pPr>
            <a:r>
              <a:rPr lang="en-US">
                <a:latin typeface="Calibri" panose="020F0502020204030204" pitchFamily="34" charset="0"/>
                <a:cs typeface="Calibri" panose="020F0502020204030204" pitchFamily="34" charset="0"/>
              </a:rPr>
              <a:t>(Respond to general  inquiries; advise on privacy checklists, privacy notice statements, consent forms, contracts, information sharing agreements, disclosure requests, etc.)</a:t>
            </a:r>
          </a:p>
          <a:p>
            <a:endParaRPr lang="en-CA" baseline="0">
              <a:latin typeface="Calibri" panose="020F0502020204030204" pitchFamily="34" charset="0"/>
              <a:cs typeface="Calibri" panose="020F0502020204030204" pitchFamily="34" charset="0"/>
            </a:endParaRPr>
          </a:p>
          <a:p>
            <a:pPr defTabSz="966612">
              <a:defRPr/>
            </a:pPr>
            <a:r>
              <a:rPr lang="en-US" b="1">
                <a:solidFill>
                  <a:schemeClr val="tx1"/>
                </a:solidFill>
                <a:latin typeface="Calibri" panose="020F0502020204030204" pitchFamily="34" charset="0"/>
                <a:cs typeface="Calibri" panose="020F0502020204030204" pitchFamily="34" charset="0"/>
              </a:rPr>
              <a:t>Privacy risk management: </a:t>
            </a:r>
            <a:r>
              <a:rPr lang="en-US">
                <a:solidFill>
                  <a:schemeClr val="tx1"/>
                </a:solidFill>
                <a:latin typeface="Calibri" panose="020F0502020204030204" pitchFamily="34" charset="0"/>
                <a:cs typeface="Calibri" panose="020F0502020204030204" pitchFamily="34" charset="0"/>
              </a:rPr>
              <a:t>Work with programs to </a:t>
            </a:r>
            <a:r>
              <a:rPr lang="en-CA">
                <a:solidFill>
                  <a:schemeClr val="tx1"/>
                </a:solidFill>
                <a:latin typeface="Calibri" panose="020F0502020204030204" pitchFamily="34" charset="0"/>
                <a:cs typeface="Calibri" panose="020F0502020204030204" pitchFamily="34" charset="0"/>
              </a:rPr>
              <a:t>identify and reduce the impacts their activities will have on individuals’ privacy through PIAs and privacy protocols. </a:t>
            </a:r>
            <a:endParaRPr lang="en-US">
              <a:solidFill>
                <a:schemeClr val="tx1"/>
              </a:solidFill>
              <a:latin typeface="Calibri" panose="020F0502020204030204" pitchFamily="34" charset="0"/>
              <a:cs typeface="Calibri" panose="020F0502020204030204" pitchFamily="34" charset="0"/>
            </a:endParaRPr>
          </a:p>
          <a:p>
            <a:pPr defTabSz="966612">
              <a:defRPr/>
            </a:pPr>
            <a:endParaRPr lang="en-US" b="1">
              <a:solidFill>
                <a:schemeClr val="tx1"/>
              </a:solidFill>
              <a:latin typeface="Calibri" panose="020F0502020204030204" pitchFamily="34" charset="0"/>
              <a:cs typeface="Calibri" panose="020F0502020204030204" pitchFamily="34" charset="0"/>
            </a:endParaRPr>
          </a:p>
          <a:p>
            <a:pPr defTabSz="966612">
              <a:defRPr/>
            </a:pPr>
            <a:r>
              <a:rPr lang="en-US" b="1">
                <a:solidFill>
                  <a:schemeClr val="tx1"/>
                </a:solidFill>
                <a:latin typeface="Calibri" panose="020F0502020204030204" pitchFamily="34" charset="0"/>
                <a:cs typeface="Calibri" panose="020F0502020204030204" pitchFamily="34" charset="0"/>
              </a:rPr>
              <a:t>Privacy breach management: </a:t>
            </a:r>
            <a:r>
              <a:rPr lang="en-US">
                <a:solidFill>
                  <a:schemeClr val="tx1"/>
                </a:solidFill>
                <a:latin typeface="Calibri" panose="020F0502020204030204" pitchFamily="34" charset="0"/>
                <a:cs typeface="Calibri" panose="020F0502020204030204" pitchFamily="34" charset="0"/>
              </a:rPr>
              <a:t>Guide programs through the privacy breach management process, including containment, risk assessment and mitigation, notification and reporting. </a:t>
            </a:r>
          </a:p>
          <a:p>
            <a:pPr defTabSz="966612">
              <a:defRPr/>
            </a:pPr>
            <a:endParaRPr lang="en-US" b="1">
              <a:solidFill>
                <a:schemeClr val="tx1"/>
              </a:solidFill>
              <a:latin typeface="Calibri" panose="020F0502020204030204" pitchFamily="34" charset="0"/>
              <a:cs typeface="Calibri" panose="020F0502020204030204" pitchFamily="34" charset="0"/>
            </a:endParaRPr>
          </a:p>
          <a:p>
            <a:pPr defTabSz="966612">
              <a:defRPr/>
            </a:pPr>
            <a:r>
              <a:rPr lang="en-US" b="1">
                <a:solidFill>
                  <a:schemeClr val="tx1"/>
                </a:solidFill>
                <a:latin typeface="Calibri" panose="020F0502020204030204" pitchFamily="34" charset="0"/>
                <a:cs typeface="Calibri" panose="020F0502020204030204" pitchFamily="34" charset="0"/>
              </a:rPr>
              <a:t>Tracking and reporting: </a:t>
            </a:r>
            <a:r>
              <a:rPr lang="en-US">
                <a:solidFill>
                  <a:schemeClr val="tx1"/>
                </a:solidFill>
                <a:latin typeface="Calibri" panose="020F0502020204030204" pitchFamily="34" charset="0"/>
                <a:cs typeface="Calibri" panose="020F0502020204030204" pitchFamily="34" charset="0"/>
              </a:rPr>
              <a:t>Meet </a:t>
            </a:r>
            <a:r>
              <a:rPr lang="en-US" i="1">
                <a:solidFill>
                  <a:schemeClr val="tx1"/>
                </a:solidFill>
                <a:latin typeface="Calibri" panose="020F0502020204030204" pitchFamily="34" charset="0"/>
                <a:cs typeface="Calibri" panose="020F0502020204030204" pitchFamily="34" charset="0"/>
              </a:rPr>
              <a:t>Privacy Act </a:t>
            </a:r>
            <a:r>
              <a:rPr lang="en-US">
                <a:solidFill>
                  <a:schemeClr val="tx1"/>
                </a:solidFill>
                <a:latin typeface="Calibri" panose="020F0502020204030204" pitchFamily="34" charset="0"/>
                <a:cs typeface="Calibri" panose="020F0502020204030204" pitchFamily="34" charset="0"/>
              </a:rPr>
              <a:t>and policy reporting requirements for the OPC and TBS (e.g., annual reports, Info Source, privacy breaches, PIAs, etc.).</a:t>
            </a:r>
          </a:p>
          <a:p>
            <a:pPr defTabSz="966612">
              <a:defRPr/>
            </a:pPr>
            <a:endParaRPr lang="en-US">
              <a:solidFill>
                <a:schemeClr val="tx1"/>
              </a:solidFill>
              <a:latin typeface="Calibri" panose="020F0502020204030204" pitchFamily="34" charset="0"/>
              <a:cs typeface="Calibri" panose="020F0502020204030204" pitchFamily="34" charset="0"/>
            </a:endParaRPr>
          </a:p>
          <a:p>
            <a:pPr defTabSz="966612">
              <a:defRPr/>
            </a:pPr>
            <a:r>
              <a:rPr lang="en-US" b="1">
                <a:solidFill>
                  <a:schemeClr val="tx1"/>
                </a:solidFill>
                <a:latin typeface="Calibri" panose="020F0502020204030204" pitchFamily="34" charset="0"/>
                <a:cs typeface="Calibri" panose="020F0502020204030204" pitchFamily="34" charset="0"/>
              </a:rPr>
              <a:t>Training and awareness: </a:t>
            </a:r>
            <a:r>
              <a:rPr lang="en-US">
                <a:solidFill>
                  <a:schemeClr val="tx1"/>
                </a:solidFill>
                <a:latin typeface="Calibri" panose="020F0502020204030204" pitchFamily="34" charset="0"/>
                <a:cs typeface="Calibri" panose="020F0502020204030204" pitchFamily="34" charset="0"/>
              </a:rPr>
              <a:t>Educate employees on proper management of personal information and privacy to help prevent privacy breaches and better protect personal information under the institution’s control. </a:t>
            </a:r>
          </a:p>
          <a:p>
            <a:pPr defTabSz="966612">
              <a:defRPr/>
            </a:pPr>
            <a:endParaRPr lang="en-US">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314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structure]</a:t>
            </a:r>
          </a:p>
          <a:p>
            <a:endParaRPr lang="en-US"/>
          </a:p>
          <a:p>
            <a:r>
              <a:rPr lang="en-US" sz="1200" b="1">
                <a:solidFill>
                  <a:srgbClr val="352844"/>
                </a:solidFill>
                <a:latin typeface="Calibri" panose="020F0502020204030204" pitchFamily="34" charset="0"/>
                <a:ea typeface="Calibri" panose="020F0502020204030204" pitchFamily="34" charset="0"/>
                <a:cs typeface="Calibri" panose="020F0502020204030204" pitchFamily="34" charset="0"/>
              </a:rPr>
              <a:t>Office of primary interest (OPI):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An office in a department or federal agency that holds the records requested under the ATIA or the </a:t>
            </a:r>
            <a:r>
              <a:rPr lang="en-US" b="0" i="1">
                <a:solidFill>
                  <a:srgbClr val="333333"/>
                </a:solidFill>
                <a:effectLst/>
                <a:latin typeface="Calibri" panose="020F0502020204030204" pitchFamily="34" charset="0"/>
                <a:ea typeface="Calibri" panose="020F0502020204030204" pitchFamily="34" charset="0"/>
                <a:cs typeface="Calibri" panose="020F0502020204030204" pitchFamily="34" charset="0"/>
              </a:rPr>
              <a:t>Privacy Act</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446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It is the duty of all employees to ensure compliance with proper record-keeping, handling of personal information and security practices.</a:t>
            </a:r>
          </a:p>
          <a:p>
            <a:pPr marL="361950" indent="-361950">
              <a:buFont typeface="Arial" panose="020B0604020202020204" pitchFamily="34" charset="0"/>
              <a:buChar char="•"/>
            </a:pPr>
            <a:r>
              <a:rPr lang="en-US">
                <a:latin typeface="Calibri"/>
                <a:ea typeface="Calibri"/>
                <a:cs typeface="Calibri"/>
              </a:rPr>
              <a:t>Good </a:t>
            </a:r>
            <a:r>
              <a:rPr lang="en-US" b="1">
                <a:latin typeface="Calibri"/>
                <a:ea typeface="Calibri"/>
                <a:cs typeface="Calibri"/>
              </a:rPr>
              <a:t>record-keeping</a:t>
            </a:r>
            <a:r>
              <a:rPr lang="en-US">
                <a:latin typeface="Calibri"/>
                <a:ea typeface="Calibri"/>
                <a:cs typeface="Calibri"/>
              </a:rPr>
              <a:t> makes it easier to find and provide records when ATIP requests are made. Storing records properly helps speed up the search process. Records should be kept only as long as needed and disposed of according to their disposition authority. This helps reduce the amount of information that needs to be reviewed, redacted and shared in response to a request. For more information on record-keeping practices, consult the department’s information management policies and Information Management Team.</a:t>
            </a:r>
          </a:p>
          <a:p>
            <a:pPr marL="361950" indent="-361950">
              <a:buFont typeface="Arial" panose="020B0604020202020204" pitchFamily="34" charset="0"/>
              <a:buChar char="•"/>
            </a:pPr>
            <a:r>
              <a:rPr lang="en-US" b="1">
                <a:latin typeface="Calibri"/>
                <a:ea typeface="Calibri"/>
                <a:cs typeface="Calibri"/>
              </a:rPr>
              <a:t>Security practices</a:t>
            </a:r>
            <a:r>
              <a:rPr lang="en-US">
                <a:latin typeface="Calibri"/>
                <a:ea typeface="Calibri"/>
                <a:cs typeface="Calibri"/>
              </a:rPr>
              <a:t>, such as properly labelling records with the correct security classification, help prevent information from being accidentally released in an ATIP request. Additionally, it’s important to protect personal information from unauthorized access or disclosure to ensure that privacy is maintained. If a privacy breach is identified, report it immediately contain it and notify your privacy officials. If a privacy breach is also a security incident, notify your security officials and vice versa. For more details on security practices, consult the department’s security policies, the </a:t>
            </a:r>
            <a:r>
              <a:rPr lang="en-US" i="1">
                <a:latin typeface="Calibri"/>
                <a:ea typeface="Calibri"/>
                <a:cs typeface="Calibri"/>
              </a:rPr>
              <a:t>Directive on Security Management </a:t>
            </a:r>
            <a:r>
              <a:rPr lang="en-US">
                <a:latin typeface="Calibri"/>
                <a:ea typeface="Calibri"/>
                <a:cs typeface="Calibri"/>
              </a:rPr>
              <a:t>and the Security Team.</a:t>
            </a:r>
          </a:p>
          <a:p>
            <a:pPr marL="845786" lvl="1" indent="-362480">
              <a:buFont typeface="Arial" panose="020B0604020202020204" pitchFamily="34" charset="0"/>
              <a:buChar char="•"/>
            </a:pPr>
            <a:endParaRPr lang="en-US">
              <a:latin typeface="Calibri" panose="020F0502020204030204" pitchFamily="34" charset="0"/>
              <a:cs typeface="Calibri" panose="020F0502020204030204" pitchFamily="34" charset="0"/>
            </a:endParaRPr>
          </a:p>
          <a:p>
            <a:pPr defTabSz="966612">
              <a:defRPr/>
            </a:pPr>
            <a:r>
              <a:rPr lang="en-US">
                <a:latin typeface="Calibri"/>
                <a:ea typeface="Calibri"/>
                <a:cs typeface="Calibri"/>
              </a:rPr>
              <a:t>In accordance with its duty to assist, the i</a:t>
            </a:r>
            <a:r>
              <a:rPr lang="en-US">
                <a:solidFill>
                  <a:schemeClr val="tx1"/>
                </a:solidFill>
                <a:latin typeface="Calibri"/>
                <a:ea typeface="Calibri"/>
                <a:cs typeface="Calibri"/>
              </a:rPr>
              <a:t>nstitution must:</a:t>
            </a:r>
          </a:p>
          <a:p>
            <a:pPr marL="180975" indent="-180975">
              <a:buFont typeface="Wingdings" pitchFamily="2" charset="2"/>
              <a:buChar char="§"/>
            </a:pPr>
            <a:r>
              <a:rPr lang="en-US">
                <a:latin typeface="Calibri"/>
                <a:ea typeface="Calibri"/>
                <a:cs typeface="Calibri"/>
              </a:rPr>
              <a:t>p</a:t>
            </a:r>
            <a:r>
              <a:rPr lang="en-US">
                <a:solidFill>
                  <a:schemeClr val="tx1"/>
                </a:solidFill>
                <a:latin typeface="Calibri"/>
                <a:ea typeface="Calibri"/>
                <a:cs typeface="Calibri"/>
              </a:rPr>
              <a:t>rovide assistance to the requester</a:t>
            </a:r>
          </a:p>
          <a:p>
            <a:pPr marL="180975" indent="-180975">
              <a:buFont typeface="Wingdings" pitchFamily="2" charset="2"/>
              <a:buChar char="§"/>
            </a:pPr>
            <a:r>
              <a:rPr lang="en-US">
                <a:latin typeface="Calibri"/>
                <a:ea typeface="Calibri"/>
                <a:cs typeface="Calibri"/>
              </a:rPr>
              <a:t>r</a:t>
            </a:r>
            <a:r>
              <a:rPr lang="en-US">
                <a:solidFill>
                  <a:schemeClr val="tx1"/>
                </a:solidFill>
                <a:latin typeface="Calibri"/>
                <a:ea typeface="Calibri"/>
                <a:cs typeface="Calibri"/>
              </a:rPr>
              <a:t>espond to requests accurately and completely</a:t>
            </a:r>
          </a:p>
          <a:p>
            <a:pPr marL="180975" indent="-180975">
              <a:buFont typeface="Wingdings" pitchFamily="2" charset="2"/>
              <a:buChar char="§"/>
            </a:pPr>
            <a:r>
              <a:rPr lang="en-US">
                <a:latin typeface="Calibri"/>
                <a:ea typeface="Calibri"/>
                <a:cs typeface="Calibri"/>
              </a:rPr>
              <a:t>p</a:t>
            </a:r>
            <a:r>
              <a:rPr lang="en-US">
                <a:solidFill>
                  <a:schemeClr val="tx1"/>
                </a:solidFill>
                <a:latin typeface="Calibri"/>
                <a:ea typeface="Calibri"/>
                <a:cs typeface="Calibri"/>
              </a:rPr>
              <a:t>rovide timely access in the format requested</a:t>
            </a:r>
          </a:p>
          <a:p>
            <a:endParaRPr lang="en-US">
              <a:latin typeface="Calibri" panose="020F0502020204030204" pitchFamily="34" charset="0"/>
              <a:cs typeface="Calibri" panose="020F0502020204030204" pitchFamily="34" charset="0"/>
            </a:endParaRPr>
          </a:p>
          <a:p>
            <a:r>
              <a:rPr lang="en-US">
                <a:latin typeface="Calibri"/>
                <a:ea typeface="Calibri"/>
                <a:cs typeface="Calibri"/>
              </a:rPr>
              <a:t>As such, in response to an access to information request, employees must make every reasonable effort to locate and retrieve all corresponding records according to the letter and the spirit of the request within legislative timelines. And, in response to a personal information request, employees must make every reasonable effort to locate and retrieve all personal information under the control of the government institution within legislative timelines.</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124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4C52-8A8D-D9E4-F4D3-0B28D290E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B3BAA-74D9-1D4F-A030-B1A59AC7C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11BEB-8969-4D21-E90A-836A3B5E98B1}"/>
              </a:ext>
            </a:extLst>
          </p:cNvPr>
          <p:cNvSpPr>
            <a:spLocks noGrp="1"/>
          </p:cNvSpPr>
          <p:nvPr>
            <p:ph type="body" idx="1"/>
          </p:nvPr>
        </p:nvSpPr>
        <p:spPr/>
        <p:txBody>
          <a:bodyPr/>
          <a:lstStyle/>
          <a:p>
            <a:pPr>
              <a:spcAft>
                <a:spcPts val="912"/>
              </a:spcAft>
            </a:pPr>
            <a:r>
              <a:rPr lang="en-US" b="1" i="0">
                <a:solidFill>
                  <a:srgbClr val="333333"/>
                </a:solidFill>
                <a:effectLst/>
                <a:latin typeface="Calibri"/>
                <a:ea typeface="Calibri"/>
                <a:cs typeface="Calibri"/>
              </a:rPr>
              <a:t>Information Commissioner</a:t>
            </a:r>
          </a:p>
          <a:p>
            <a:pPr>
              <a:spcAft>
                <a:spcPts val="912"/>
              </a:spcAft>
            </a:pPr>
            <a:r>
              <a:rPr lang="en-US" b="0" i="0">
                <a:solidFill>
                  <a:srgbClr val="333333"/>
                </a:solidFill>
                <a:effectLst/>
                <a:latin typeface="Calibri"/>
                <a:ea typeface="Calibri"/>
                <a:cs typeface="Calibri"/>
              </a:rPr>
              <a:t>The Information Commissioner is an agent of Parliament who receives and independently </a:t>
            </a:r>
            <a:r>
              <a:rPr lang="en-US" b="1" i="0">
                <a:solidFill>
                  <a:srgbClr val="333333"/>
                </a:solidFill>
                <a:effectLst/>
                <a:latin typeface="Calibri"/>
                <a:ea typeface="Calibri"/>
                <a:cs typeface="Calibri"/>
              </a:rPr>
              <a:t>investigates complaints </a:t>
            </a:r>
            <a:r>
              <a:rPr lang="en-US" b="0" i="0">
                <a:solidFill>
                  <a:srgbClr val="333333"/>
                </a:solidFill>
                <a:effectLst/>
                <a:latin typeface="Calibri"/>
                <a:ea typeface="Calibri"/>
                <a:cs typeface="Calibri"/>
              </a:rPr>
              <a:t>from requesters who believe that government institutions have not respected their rights under the Act. The Information Commissioner may also initiate complaints when they are satisfied that there are reasonable grounds to investigate a matter relating to requesting or obtaining access to records under the Act. The </a:t>
            </a:r>
            <a:r>
              <a:rPr lang="en-US" b="0" i="0">
                <a:effectLst/>
                <a:latin typeface="Calibri"/>
                <a:ea typeface="Calibri"/>
                <a:cs typeface="Calibri"/>
              </a:rPr>
              <a:t>Commissioner </a:t>
            </a:r>
            <a:r>
              <a:rPr lang="en-US">
                <a:latin typeface="Calibri"/>
                <a:ea typeface="Calibri"/>
                <a:cs typeface="Calibri"/>
              </a:rPr>
              <a:t>issues reports</a:t>
            </a:r>
            <a:r>
              <a:rPr lang="en-US" b="0" i="0">
                <a:effectLst/>
                <a:latin typeface="Calibri"/>
                <a:ea typeface="Calibri"/>
                <a:cs typeface="Calibri"/>
              </a:rPr>
              <a:t> </a:t>
            </a:r>
            <a:r>
              <a:rPr lang="en-US">
                <a:latin typeface="Calibri"/>
                <a:ea typeface="Calibri"/>
                <a:cs typeface="Calibri"/>
              </a:rPr>
              <a:t>of the findings</a:t>
            </a:r>
            <a:r>
              <a:rPr lang="en-US" b="0" i="0">
                <a:effectLst/>
                <a:latin typeface="Calibri"/>
                <a:ea typeface="Calibri"/>
                <a:cs typeface="Calibri"/>
              </a:rPr>
              <a:t> </a:t>
            </a:r>
            <a:r>
              <a:rPr lang="en-US">
                <a:latin typeface="Calibri"/>
                <a:ea typeface="Calibri"/>
                <a:cs typeface="Calibri"/>
              </a:rPr>
              <a:t>of investigations to complainants and institutions and also publishes these reports through their website and on the Canadian Legal Information Institute's website (canlii.org). Once the Commissioner issues their final report, the complainant, institutions and other parties may apply to the Federal Court for a review. </a:t>
            </a:r>
          </a:p>
          <a:p>
            <a:pPr>
              <a:spcAft>
                <a:spcPts val="912"/>
              </a:spcAft>
            </a:pPr>
            <a:endParaRPr lang="en-US"/>
          </a:p>
          <a:p>
            <a:pPr>
              <a:spcAft>
                <a:spcPts val="911"/>
              </a:spcAft>
            </a:pPr>
            <a:r>
              <a:rPr lang="en-US">
                <a:latin typeface="Calibri"/>
                <a:ea typeface="Calibri"/>
                <a:cs typeface="Calibri"/>
              </a:rPr>
              <a:t>The </a:t>
            </a:r>
            <a:r>
              <a:rPr lang="en-US" b="0" i="0">
                <a:latin typeface="Calibri"/>
                <a:ea typeface="Calibri"/>
                <a:cs typeface="Calibri"/>
              </a:rPr>
              <a:t>Information Commissioner of Canada also </a:t>
            </a:r>
            <a:r>
              <a:rPr lang="en-US">
                <a:latin typeface="Calibri"/>
                <a:ea typeface="Calibri"/>
                <a:cs typeface="Calibri"/>
              </a:rPr>
              <a:t>has </a:t>
            </a:r>
            <a:r>
              <a:rPr lang="en-US" b="1">
                <a:latin typeface="Calibri"/>
                <a:ea typeface="Calibri"/>
                <a:cs typeface="Calibri"/>
              </a:rPr>
              <a:t>order-making powers</a:t>
            </a:r>
            <a:r>
              <a:rPr lang="en-US">
                <a:latin typeface="Calibri"/>
                <a:ea typeface="Calibri"/>
                <a:cs typeface="Calibri"/>
              </a:rPr>
              <a:t>, meaning they can issue </a:t>
            </a:r>
            <a:r>
              <a:rPr lang="en-US" b="1">
                <a:latin typeface="Calibri"/>
                <a:ea typeface="Calibri"/>
                <a:cs typeface="Calibri"/>
              </a:rPr>
              <a:t>binding orders </a:t>
            </a:r>
            <a:r>
              <a:rPr lang="en-US">
                <a:effectLst/>
                <a:latin typeface="Calibri"/>
                <a:ea typeface="Aptos" panose="020B0004020202020204" pitchFamily="34" charset="0"/>
                <a:cs typeface="Calibri"/>
              </a:rPr>
              <a:t>that have the same effect as an order by a court of law</a:t>
            </a:r>
            <a:r>
              <a:rPr lang="en-US">
                <a:latin typeface="Calibri"/>
                <a:ea typeface="Calibri"/>
                <a:cs typeface="Calibri"/>
              </a:rPr>
              <a:t>. These orders can require government institutions to disclose records, adjust time extensions, or modify the format of disclosed information. The Commissioner may also make non-binding recommendations. The</a:t>
            </a:r>
            <a:r>
              <a:rPr lang="en-US" b="0" i="0">
                <a:effectLst/>
                <a:latin typeface="Calibri"/>
                <a:ea typeface="Calibri"/>
                <a:cs typeface="Calibri"/>
              </a:rPr>
              <a:t> Commissioner can initiate or intervene in court proceedings or appear before the court on behalf </a:t>
            </a:r>
            <a:r>
              <a:rPr lang="en-US" b="0" i="0">
                <a:solidFill>
                  <a:srgbClr val="333333"/>
                </a:solidFill>
                <a:effectLst/>
                <a:latin typeface="Calibri"/>
                <a:ea typeface="Calibri"/>
                <a:cs typeface="Calibri"/>
              </a:rPr>
              <a:t>of any person who has applied for a review under the Act.</a:t>
            </a:r>
          </a:p>
          <a:p>
            <a:pPr>
              <a:spcAft>
                <a:spcPts val="911"/>
              </a:spcAft>
            </a:pPr>
            <a:endParaRPr lang="en-US"/>
          </a:p>
          <a:p>
            <a:pPr>
              <a:spcAft>
                <a:spcPts val="912"/>
              </a:spcAft>
            </a:pPr>
            <a:r>
              <a:rPr lang="en-US" b="0" i="0">
                <a:solidFill>
                  <a:srgbClr val="333333"/>
                </a:solidFill>
                <a:effectLst/>
                <a:latin typeface="Calibri"/>
                <a:ea typeface="Calibri"/>
                <a:cs typeface="Calibri"/>
              </a:rPr>
              <a:t>In addition, the Information Commissioner reports to Parliament on the activities of the Office of the Information Commissioner after each financial year and may make special reports to Parliament referring to and commenting on any matter within the scope of the powers, duties and functions of the Commissioner.</a:t>
            </a:r>
          </a:p>
          <a:p>
            <a:pPr>
              <a:spcAft>
                <a:spcPts val="912"/>
              </a:spcAft>
            </a:pPr>
            <a:endParaRPr lang="en-US" b="0" i="0">
              <a:solidFill>
                <a:srgbClr val="333333"/>
              </a:solidFill>
              <a:effectLst/>
              <a:latin typeface="Calibri"/>
              <a:ea typeface="Calibri"/>
              <a:cs typeface="Calibri"/>
            </a:endParaRPr>
          </a:p>
          <a:p>
            <a:pPr>
              <a:spcAft>
                <a:spcPts val="912"/>
              </a:spcAft>
            </a:pPr>
            <a:r>
              <a:rPr lang="en-US" b="1">
                <a:solidFill>
                  <a:srgbClr val="333333"/>
                </a:solidFill>
                <a:latin typeface="Calibri"/>
                <a:ea typeface="Calibri"/>
                <a:cs typeface="Calibri"/>
              </a:rPr>
              <a:t>Privacy Commissioner</a:t>
            </a:r>
          </a:p>
          <a:p>
            <a:r>
              <a:rPr lang="en-US">
                <a:latin typeface="Calibri"/>
                <a:ea typeface="Calibri"/>
                <a:cs typeface="Calibri"/>
              </a:rPr>
              <a:t>The </a:t>
            </a:r>
            <a:r>
              <a:rPr lang="en-US" b="0">
                <a:latin typeface="Calibri"/>
                <a:ea typeface="Calibri"/>
                <a:cs typeface="Calibri"/>
              </a:rPr>
              <a:t>Privacy Commissioner </a:t>
            </a:r>
            <a:r>
              <a:rPr lang="en-US">
                <a:latin typeface="Calibri"/>
                <a:ea typeface="Calibri"/>
                <a:cs typeface="Calibri"/>
              </a:rPr>
              <a:t>is an agent of Parliament who receives and independently investigates complaints from individuals regarding the handling of their personal information by federal government institutions and from requesters who believe that government institutions have not respected their rights of access under the Act. In addition, the Commissioner has the authority to conduct compliance reviews of the privacy practices of government institutions related to the collection, creation, retention, accuracy, use, disclosure and disposal of personal information by government institutions subject to the Act. The Commissioner advises on, and reviews, privacy impact assessments (PIAs) of new and existing government initiatives and receives reports from institutions on material privacy breaches and may also request further information from institutions regarding these breaches. </a:t>
            </a:r>
          </a:p>
          <a:p>
            <a:endParaRPr lang="en-US">
              <a:latin typeface="Calibri" panose="020F0502020204030204" pitchFamily="34" charset="0"/>
              <a:cs typeface="Calibri" panose="020F0502020204030204" pitchFamily="34" charset="0"/>
            </a:endParaRPr>
          </a:p>
          <a:p>
            <a:r>
              <a:rPr lang="en-US">
                <a:latin typeface="Calibri"/>
                <a:ea typeface="Calibri"/>
                <a:cs typeface="Calibri"/>
              </a:rPr>
              <a:t>The Commissioner may initiate complaints when they are satisfied that there are reasonable grounds to investigate a matter under the Act. The Commissioner reports findings and may make recommendations on any matter that has been investigated or reviewed. The Commissioner can also initiate or intervene in court proceedings.</a:t>
            </a:r>
          </a:p>
          <a:p>
            <a:endParaRPr lang="en-US">
              <a:latin typeface="Calibri" panose="020F0502020204030204" pitchFamily="34" charset="0"/>
              <a:cs typeface="Calibri" panose="020F0502020204030204" pitchFamily="34" charset="0"/>
            </a:endParaRPr>
          </a:p>
          <a:p>
            <a:r>
              <a:rPr lang="en-US">
                <a:latin typeface="Calibri"/>
                <a:ea typeface="Calibri"/>
                <a:cs typeface="Calibri"/>
              </a:rPr>
              <a:t>The Commissioner reports to Parliament on the activities of the OPC after each financial year. They may also make special reports to Parliament referring to and commenting on any matter within the scope of the powers, duties and functions of the Commissioner. The Commissioner is subject to strict confidentiality obligations. As such, they may speak publicly about a complaint and the findings from an investigation only after tabling the related report in Parliament.</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89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Treasury Board of Canada Secretariat (TBS)</a:t>
            </a:r>
          </a:p>
          <a:p>
            <a:pPr marL="664210" indent="-361950">
              <a:buFont typeface="Arial" panose="020B0604020202020204" pitchFamily="34" charset="0"/>
              <a:buChar char="•"/>
            </a:pPr>
            <a:r>
              <a:rPr lang="en-US">
                <a:solidFill>
                  <a:schemeClr val="tx1"/>
                </a:solidFill>
                <a:latin typeface="Calibri"/>
                <a:ea typeface="Calibri"/>
                <a:cs typeface="Calibri"/>
              </a:rPr>
              <a:t>Access to Information and Open Government Division supports institutions in the administration of the ATIA </a:t>
            </a:r>
            <a:r>
              <a:rPr lang="en-US">
                <a:latin typeface="Calibri"/>
                <a:ea typeface="Calibri"/>
                <a:cs typeface="Calibri"/>
              </a:rPr>
              <a:t>and its related policies</a:t>
            </a:r>
          </a:p>
          <a:p>
            <a:pPr marL="664210" indent="-361950">
              <a:buFont typeface="Arial" panose="020B0604020202020204" pitchFamily="34" charset="0"/>
              <a:buChar char="•"/>
            </a:pPr>
            <a:r>
              <a:rPr lang="en-US">
                <a:latin typeface="Calibri"/>
                <a:ea typeface="Calibri"/>
                <a:cs typeface="Calibri"/>
              </a:rPr>
              <a:t>Privacy and Responsible Data Division supports institutions in the administration of the Privacy Act and its related policies</a:t>
            </a:r>
            <a:endParaRPr lang="en-US">
              <a:latin typeface="Calibri" panose="020F0502020204030204" pitchFamily="34" charset="0"/>
              <a:ea typeface="Calibri"/>
              <a:cs typeface="Calibri" panose="020F0502020204030204" pitchFamily="34" charset="0"/>
            </a:endParaRPr>
          </a:p>
          <a:p>
            <a:pPr marL="664210" indent="-361950">
              <a:buFont typeface="Arial" panose="020B0604020202020204" pitchFamily="34" charset="0"/>
              <a:buChar char="•"/>
            </a:pPr>
            <a:endParaRPr lang="en-US">
              <a:latin typeface="Calibri"/>
              <a:ea typeface="Calibri"/>
              <a:cs typeface="Calibri"/>
            </a:endParaRPr>
          </a:p>
          <a:p>
            <a:r>
              <a:rPr lang="en-US">
                <a:latin typeface="Calibri"/>
                <a:ea typeface="Calibri"/>
                <a:cs typeface="Calibri"/>
              </a:rPr>
              <a:t>If there is any doubt as to whether a record is a </a:t>
            </a:r>
            <a:r>
              <a:rPr lang="en-US" b="1">
                <a:latin typeface="Calibri"/>
                <a:ea typeface="Calibri"/>
                <a:cs typeface="Calibri"/>
              </a:rPr>
              <a:t>Cabinet confidence:</a:t>
            </a:r>
          </a:p>
          <a:p>
            <a:pPr marL="171450" indent="-171450">
              <a:buFont typeface="Arial"/>
              <a:buChar char="•"/>
            </a:pPr>
            <a:r>
              <a:rPr lang="en-US">
                <a:latin typeface="Calibri"/>
                <a:ea typeface="Calibri"/>
                <a:cs typeface="Calibri"/>
              </a:rPr>
              <a:t>Justice legal counsel must first consult the Counsel, Information and Privacy Law Division (CIPL) at the Department of Justice Headquarters.</a:t>
            </a:r>
            <a:endParaRPr lang="en-US">
              <a:latin typeface="Aptos"/>
              <a:ea typeface="Calibri"/>
              <a:cs typeface="Calibri"/>
            </a:endParaRPr>
          </a:p>
          <a:p>
            <a:pPr marL="171450" indent="-171450">
              <a:buFont typeface="Arial"/>
              <a:buChar char="•"/>
            </a:pPr>
            <a:r>
              <a:rPr lang="en-US">
                <a:latin typeface="Calibri"/>
                <a:ea typeface="Calibri"/>
                <a:cs typeface="Calibri"/>
              </a:rPr>
              <a:t>If the matter cannot be resolved following this consultation, CIPL legal counsel must then consult with the Office of the Counsel to the Clerk of the Privy Council Office (PCO).</a:t>
            </a:r>
          </a:p>
          <a:p>
            <a:endParaRPr lang="en-US"/>
          </a:p>
        </p:txBody>
      </p:sp>
    </p:spTree>
    <p:extLst>
      <p:ext uri="{BB962C8B-B14F-4D97-AF65-F5344CB8AC3E}">
        <p14:creationId xmlns:p14="http://schemas.microsoft.com/office/powerpoint/2010/main" val="104051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7C0ED-15FC-260A-0799-9380EA15C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502B7-1889-2D8D-97C1-AAEAA22A2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759E6-DF62-8C63-40CA-357EE1166BE3}"/>
              </a:ext>
            </a:extLst>
          </p:cNvPr>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Speaking points:</a:t>
            </a:r>
          </a:p>
          <a:p>
            <a:r>
              <a:rPr lang="en-US">
                <a:latin typeface="Calibri" panose="020F0502020204030204" pitchFamily="34" charset="0"/>
                <a:ea typeface="Calibri" panose="020F0502020204030204" pitchFamily="34" charset="0"/>
                <a:cs typeface="Calibri" panose="020F0502020204030204" pitchFamily="34" charset="0"/>
              </a:rPr>
              <a:t>► We all have a role to play in maintaining the information resources at this institution</a:t>
            </a:r>
          </a:p>
          <a:p>
            <a:r>
              <a:rPr lang="en-US">
                <a:latin typeface="Calibri" panose="020F0502020204030204" pitchFamily="34" charset="0"/>
                <a:ea typeface="Calibri" panose="020F0502020204030204" pitchFamily="34" charset="0"/>
                <a:cs typeface="Calibri" panose="020F0502020204030204" pitchFamily="34" charset="0"/>
              </a:rPr>
              <a:t>► Please raise your hand if you</a:t>
            </a:r>
          </a:p>
          <a:p>
            <a:r>
              <a:rPr lang="en-US">
                <a:latin typeface="Calibri" panose="020F0502020204030204" pitchFamily="34" charset="0"/>
                <a:ea typeface="Calibri" panose="020F0502020204030204" pitchFamily="34" charset="0"/>
                <a:cs typeface="Calibri" panose="020F0502020204030204" pitchFamily="34" charset="0"/>
              </a:rPr>
              <a:t>	► know where we are supposed to save our working files</a:t>
            </a:r>
          </a:p>
          <a:p>
            <a:r>
              <a:rPr lang="en-US">
                <a:latin typeface="Calibri" panose="020F0502020204030204" pitchFamily="34" charset="0"/>
                <a:ea typeface="Calibri" panose="020F0502020204030204" pitchFamily="34" charset="0"/>
                <a:cs typeface="Calibri" panose="020F0502020204030204" pitchFamily="34" charset="0"/>
              </a:rPr>
              <a:t>	► have made an effort to clean up your email inbox in the last month</a:t>
            </a:r>
          </a:p>
          <a:p>
            <a:r>
              <a:rPr lang="en-US">
                <a:latin typeface="Calibri" panose="020F0502020204030204" pitchFamily="34" charset="0"/>
                <a:ea typeface="Calibri" panose="020F0502020204030204" pitchFamily="34" charset="0"/>
                <a:cs typeface="Calibri" panose="020F0502020204030204" pitchFamily="34" charset="0"/>
              </a:rPr>
              <a:t>	► have ever reached out to our IM team to ask questions</a:t>
            </a:r>
          </a:p>
        </p:txBody>
      </p:sp>
    </p:spTree>
    <p:extLst>
      <p:ext uri="{BB962C8B-B14F-4D97-AF65-F5344CB8AC3E}">
        <p14:creationId xmlns:p14="http://schemas.microsoft.com/office/powerpoint/2010/main" val="337770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Calibri" panose="020F0502020204030204" pitchFamily="34" charset="0"/>
                <a:ea typeface="Calibri" panose="020F0502020204030204" pitchFamily="34" charset="0"/>
                <a:cs typeface="Calibri" panose="020F0502020204030204" pitchFamily="34" charset="0"/>
              </a:rPr>
              <a:t>Life cycle steps:</a:t>
            </a:r>
            <a:endParaRPr lang="en-US">
              <a:latin typeface="Calibri" panose="020F0502020204030204" pitchFamily="34" charset="0"/>
              <a:ea typeface="Calibri" panose="020F0502020204030204" pitchFamily="34" charset="0"/>
              <a:cs typeface="Calibri" panose="020F0502020204030204" pitchFamily="34" charset="0"/>
            </a:endParaRPr>
          </a:p>
          <a:p>
            <a:pPr marL="746125" lvl="1" indent="-342900">
              <a:buFont typeface="Arial" panose="020B0604020202020204" pitchFamily="34" charset="0"/>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Plan what information you need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to accomplish your objectives and to make sound decisions,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and how you will manage it</a:t>
            </a:r>
          </a:p>
          <a:p>
            <a:pPr marL="746125" lvl="1" indent="-342900">
              <a:buFont typeface="Arial" panose="020B0604020202020204" pitchFamily="34" charset="0"/>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Create and collect information,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identify its value to the department and manage it accordingly</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46125" lvl="1" indent="-342900">
              <a:buFont typeface="Arial" panose="020B0604020202020204" pitchFamily="34" charset="0"/>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Organize information using naming conventions, metadata, filing structure</a:t>
            </a:r>
          </a:p>
          <a:p>
            <a:pPr marL="746125"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Use, reuse and share information to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make work life easier for you and colleagues while complying with privacy, security and legal restrictions</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46125" lvl="1" indent="-342900">
              <a:buFont typeface="Arial" panose="020B0604020202020204" pitchFamily="34" charset="0"/>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Maintain accuracy and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authenticity</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of information while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guarding against unauthorized access, disclosure or destruction</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46125" lvl="1" indent="-342900">
              <a:buFont typeface="Arial" panose="020B0604020202020204" pitchFamily="34" charset="0"/>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Dispose of information that is no longer needed, or information of business value that is after its retention period, and transfer information of enduring value to Library and Archives Canada</a:t>
            </a:r>
          </a:p>
          <a:p>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See the </a:t>
            </a:r>
            <a:r>
              <a:rPr lang="en-US" b="0" i="1">
                <a:solidFill>
                  <a:srgbClr val="333333"/>
                </a:solidFill>
                <a:effectLst/>
                <a:latin typeface="Calibri" panose="020F0502020204030204" pitchFamily="34" charset="0"/>
                <a:ea typeface="Calibri" panose="020F0502020204030204" pitchFamily="34" charset="0"/>
                <a:cs typeface="Calibri" panose="020F0502020204030204" pitchFamily="34" charset="0"/>
              </a:rPr>
              <a:t>Guidance for Employees of the Government of Canada: Information Management Basics (https://www.tbs-sct.canada.ca/pol/doc-eng.aspx?id=16557)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for more information on the information life cycle.</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5342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B25C-B9A2-521E-6DFA-C773E2311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EB554-FB2E-E472-8361-EB4E373C9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63BCE-CD7A-CAAC-CBC8-E9A48EEDFE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See the </a:t>
            </a:r>
            <a:r>
              <a:rPr lang="en-US" b="0" i="1">
                <a:solidFill>
                  <a:srgbClr val="333333"/>
                </a:solidFill>
                <a:effectLst/>
                <a:latin typeface="Calibri" panose="020F0502020204030204" pitchFamily="34" charset="0"/>
                <a:ea typeface="Calibri" panose="020F0502020204030204" pitchFamily="34" charset="0"/>
                <a:cs typeface="Calibri" panose="020F0502020204030204" pitchFamily="34" charset="0"/>
              </a:rPr>
              <a:t>Guidance for Employees of the Government of Canada: Information Management Basics (https://www.tbs-sct.canada.ca/pol/doc-eng.aspx?id=16557) </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for more information on employees’ IM responsibilities or the IM office at … </a:t>
            </a: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[how to contact the institution’s IM resources].</a:t>
            </a:r>
          </a:p>
        </p:txBody>
      </p:sp>
    </p:spTree>
    <p:extLst>
      <p:ext uri="{BB962C8B-B14F-4D97-AF65-F5344CB8AC3E}">
        <p14:creationId xmlns:p14="http://schemas.microsoft.com/office/powerpoint/2010/main" val="338567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93377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Calibri" panose="020F0502020204030204" pitchFamily="34" charset="0"/>
                <a:ea typeface="Calibri" panose="020F0502020204030204" pitchFamily="34" charset="0"/>
                <a:cs typeface="Calibri" panose="020F0502020204030204" pitchFamily="34" charset="0"/>
              </a:rPr>
              <a:t>quicker processing time, better service to requesters, more transparency</a:t>
            </a:r>
            <a:br>
              <a:rPr lang="en-US">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Ø"/>
            </a:pPr>
            <a:r>
              <a:rPr lang="en-US">
                <a:latin typeface="Calibri" panose="020F0502020204030204" pitchFamily="34" charset="0"/>
                <a:ea typeface="Calibri" panose="020F0502020204030204" pitchFamily="34" charset="0"/>
                <a:cs typeface="Calibri" panose="020F0502020204030204" pitchFamily="34" charset="0"/>
              </a:rPr>
              <a:t>clean up their emails before saving – that way we only have the latest with all the information saved and we don't have to go through them and delete duplicates</a:t>
            </a:r>
          </a:p>
        </p:txBody>
      </p:sp>
    </p:spTree>
    <p:extLst>
      <p:ext uri="{BB962C8B-B14F-4D97-AF65-F5344CB8AC3E}">
        <p14:creationId xmlns:p14="http://schemas.microsoft.com/office/powerpoint/2010/main" val="211179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881A2-AABD-0376-33E0-F7A135314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193F8-D54A-B65E-0504-3EA8BCA25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373C1-C658-436E-FB85-ECCFD85CC6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[institutions should adjust slides to reflect their ATIP request process – especially slide 35 (how you want records to be provided), slide 41 (process timelines)]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Speaking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This section is probably the one that most of you are familiar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Please raise your hand if you:</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have ever been tasked with providing records in response to an access to information request?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have been tasked while at this institution?</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have been tasked with responding to a personal information request?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have been tasked here at this institution?</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have been tasked with making a correction to personal information?</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are aware when there was a complaint made to a commissioner regarding a request you worked on?</a:t>
            </a:r>
          </a:p>
        </p:txBody>
      </p:sp>
    </p:spTree>
    <p:extLst>
      <p:ext uri="{BB962C8B-B14F-4D97-AF65-F5344CB8AC3E}">
        <p14:creationId xmlns:p14="http://schemas.microsoft.com/office/powerpoint/2010/main" val="4035654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0E0D-7B6B-28DE-9901-3741490ED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CB505-BE77-44C5-77EC-821CC1D4A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FF1F6-6700-A8AF-6C6D-B3999A047E8F}"/>
              </a:ext>
            </a:extLst>
          </p:cNvPr>
          <p:cNvSpPr>
            <a:spLocks noGrp="1"/>
          </p:cNvSpPr>
          <p:nvPr>
            <p:ph type="body" idx="1"/>
          </p:nvPr>
        </p:nvSpPr>
        <p:spPr/>
        <p:txBody>
          <a:bodyPr/>
          <a:lstStyle/>
          <a:p>
            <a:pPr lvl="0">
              <a:defRPr/>
            </a:pPr>
            <a:r>
              <a:rPr lang="en-US">
                <a:effectLst/>
                <a:latin typeface="Calibri" panose="020F0502020204030204" pitchFamily="34" charset="0"/>
                <a:cs typeface="Calibri" panose="020F0502020204030204" pitchFamily="34" charset="0"/>
              </a:rPr>
              <a:t>If it will be difficult to respond to a request within the original </a:t>
            </a:r>
            <a:r>
              <a:rPr lang="en-US" b="1">
                <a:effectLst/>
                <a:latin typeface="Calibri" panose="020F0502020204030204" pitchFamily="34" charset="0"/>
                <a:cs typeface="Calibri" panose="020F0502020204030204" pitchFamily="34" charset="0"/>
              </a:rPr>
              <a:t>deadline</a:t>
            </a:r>
            <a:r>
              <a:rPr lang="en-US">
                <a:effectLst/>
                <a:latin typeface="Calibri" panose="020F0502020204030204" pitchFamily="34" charset="0"/>
                <a:cs typeface="Calibri" panose="020F0502020204030204" pitchFamily="34" charset="0"/>
              </a:rPr>
              <a:t>, note that extensions must be taken in the first 30 days after receiving the access request. This is </a:t>
            </a:r>
            <a:r>
              <a:rPr lang="en-US">
                <a:latin typeface="Calibri" panose="020F0502020204030204" pitchFamily="34" charset="0"/>
                <a:cs typeface="Calibri" panose="020F0502020204030204" pitchFamily="34" charset="0"/>
              </a:rPr>
              <a:t>especially </a:t>
            </a:r>
            <a:r>
              <a:rPr lang="en-US">
                <a:effectLst/>
                <a:latin typeface="Calibri" panose="020F0502020204030204" pitchFamily="34" charset="0"/>
                <a:cs typeface="Calibri" panose="020F0502020204030204" pitchFamily="34" charset="0"/>
              </a:rPr>
              <a:t>important when employees are providing the time estimation for retrieval and review of records.</a:t>
            </a:r>
          </a:p>
          <a:p>
            <a:pPr marL="302066" indent="-302066" defTabSz="966612">
              <a:buFontTx/>
              <a:buChar char="-"/>
              <a:defRPr/>
            </a:pPr>
            <a:r>
              <a:rPr lang="en-US">
                <a:effectLst/>
                <a:latin typeface="Calibri" panose="020F0502020204030204" pitchFamily="34" charset="0"/>
                <a:cs typeface="Calibri" panose="020F0502020204030204" pitchFamily="34" charset="0"/>
              </a:rPr>
              <a:t>Please be prompt</a:t>
            </a:r>
          </a:p>
          <a:p>
            <a:pPr>
              <a:spcBef>
                <a:spcPts val="600"/>
              </a:spcBef>
              <a:spcAft>
                <a:spcPts val="912"/>
              </a:spcAft>
            </a:pPr>
            <a:r>
              <a:rPr lang="en-US" b="1" i="0">
                <a:solidFill>
                  <a:srgbClr val="333333"/>
                </a:solidFill>
                <a:effectLst/>
                <a:latin typeface="Calibri" panose="020F0502020204030204" pitchFamily="34" charset="0"/>
                <a:cs typeface="Calibri" panose="020F0502020204030204" pitchFamily="34" charset="0"/>
              </a:rPr>
              <a:t>Extension of time limits under the ATIA</a:t>
            </a:r>
          </a:p>
          <a:p>
            <a:pPr>
              <a:spcAft>
                <a:spcPts val="912"/>
              </a:spcAft>
            </a:pPr>
            <a:r>
              <a:rPr lang="en-US" b="0" i="0">
                <a:solidFill>
                  <a:srgbClr val="333333"/>
                </a:solidFill>
                <a:effectLst/>
                <a:latin typeface="Calibri" panose="020F0502020204030204" pitchFamily="34" charset="0"/>
                <a:cs typeface="Calibri" panose="020F0502020204030204" pitchFamily="34" charset="0"/>
              </a:rPr>
              <a:t>The head of a government institution or their delegate can extend the initial time limit under the following three circumstances:</a:t>
            </a:r>
          </a:p>
          <a:p>
            <a:pPr marL="483306" indent="-483306">
              <a:buFont typeface="Arial" panose="020B0604020202020204" pitchFamily="34" charset="0"/>
              <a:buChar char="•"/>
            </a:pPr>
            <a:r>
              <a:rPr lang="en-US" b="0" i="0">
                <a:solidFill>
                  <a:srgbClr val="333333"/>
                </a:solidFill>
                <a:effectLst/>
                <a:latin typeface="Calibri" panose="020F0502020204030204" pitchFamily="34" charset="0"/>
                <a:cs typeface="Calibri" panose="020F0502020204030204" pitchFamily="34" charset="0"/>
              </a:rPr>
              <a:t>the request is for a large number of records or requires a search through a large number of records and meeting the original time limit, under either of these circumstances, would interfere unreasonably with the institution’s operations;</a:t>
            </a:r>
          </a:p>
          <a:p>
            <a:pPr marL="483306" indent="-483306">
              <a:buFont typeface="Arial" panose="020B0604020202020204" pitchFamily="34" charset="0"/>
              <a:buChar char="•"/>
            </a:pPr>
            <a:r>
              <a:rPr lang="en-US" b="0" i="0">
                <a:solidFill>
                  <a:srgbClr val="333333"/>
                </a:solidFill>
                <a:effectLst/>
                <a:latin typeface="Calibri" panose="020F0502020204030204" pitchFamily="34" charset="0"/>
                <a:cs typeface="Calibri" panose="020F0502020204030204" pitchFamily="34" charset="0"/>
              </a:rPr>
              <a:t>consultation is necessary and it cannot be completed within the 30-day statutory deadline;</a:t>
            </a:r>
          </a:p>
          <a:p>
            <a:pPr marL="483306" indent="-483306" defTabSz="966612">
              <a:buFont typeface="Arial" panose="020B0604020202020204" pitchFamily="34" charset="0"/>
              <a:buChar char="•"/>
            </a:pPr>
            <a:r>
              <a:rPr lang="en-US" b="0" i="0">
                <a:solidFill>
                  <a:srgbClr val="333333"/>
                </a:solidFill>
                <a:effectLst/>
                <a:latin typeface="Calibri" panose="020F0502020204030204" pitchFamily="34" charset="0"/>
                <a:cs typeface="Calibri" panose="020F0502020204030204" pitchFamily="34" charset="0"/>
              </a:rPr>
              <a:t>notice is given to a third party </a:t>
            </a:r>
            <a:r>
              <a:rPr lang="en-US" b="0" i="0" u="none" kern="1200">
                <a:solidFill>
                  <a:schemeClr val="bg1"/>
                </a:solidFill>
                <a:effectLst/>
                <a:latin typeface="Calibri" panose="020F0502020204030204" pitchFamily="34" charset="0"/>
                <a:cs typeface="Calibri" panose="020F0502020204030204" pitchFamily="34" charset="0"/>
              </a:rPr>
              <a:t>under subsection 27(1) of the ATIA.</a:t>
            </a:r>
          </a:p>
          <a:p>
            <a:pPr>
              <a:spcAft>
                <a:spcPts val="912"/>
              </a:spcAft>
            </a:pPr>
            <a:r>
              <a:rPr lang="en-US" b="0" i="0">
                <a:solidFill>
                  <a:srgbClr val="333333"/>
                </a:solidFill>
                <a:effectLst/>
                <a:latin typeface="Calibri" panose="020F0502020204030204" pitchFamily="34" charset="0"/>
                <a:cs typeface="Calibri" panose="020F0502020204030204" pitchFamily="34" charset="0"/>
              </a:rPr>
              <a:t>The institution is not required to consult or obtain the requester’s consent when deciding whether or not to extend the statutory deadline. The institution is required to examine the circumstances and context of each request. More than one extension may be taken, provided each extension is taken within the initial 30-day period.</a:t>
            </a:r>
            <a:endParaRPr lang="en-US">
              <a:effectLst/>
              <a:latin typeface="Calibri" panose="020F0502020204030204" pitchFamily="34" charset="0"/>
              <a:cs typeface="Calibri" panose="020F0502020204030204" pitchFamily="34" charset="0"/>
            </a:endParaRPr>
          </a:p>
          <a:p>
            <a:pPr defTabSz="966612">
              <a:defRPr/>
            </a:pPr>
            <a:r>
              <a:rPr lang="en-US" b="1" i="0">
                <a:solidFill>
                  <a:srgbClr val="333333"/>
                </a:solidFill>
                <a:effectLst/>
                <a:latin typeface="Calibri" panose="020F0502020204030204" pitchFamily="34" charset="0"/>
                <a:cs typeface="Calibri" panose="020F0502020204030204" pitchFamily="34" charset="0"/>
              </a:rPr>
              <a:t>Extension of time limits under the </a:t>
            </a:r>
            <a:r>
              <a:rPr lang="en-US" b="1" i="1">
                <a:solidFill>
                  <a:srgbClr val="333333"/>
                </a:solidFill>
                <a:effectLst/>
                <a:latin typeface="Calibri" panose="020F0502020204030204" pitchFamily="34" charset="0"/>
                <a:cs typeface="Calibri" panose="020F0502020204030204" pitchFamily="34" charset="0"/>
              </a:rPr>
              <a:t>Privacy Act</a:t>
            </a:r>
          </a:p>
          <a:p>
            <a:endParaRPr lang="en-US">
              <a:latin typeface="Calibri" panose="020F0502020204030204" pitchFamily="34" charset="0"/>
              <a:cs typeface="Calibri" panose="020F0502020204030204" pitchFamily="34" charset="0"/>
            </a:endParaRPr>
          </a:p>
          <a:p>
            <a:pPr>
              <a:spcAft>
                <a:spcPts val="912"/>
              </a:spcAft>
            </a:pPr>
            <a:r>
              <a:rPr lang="en-US" b="0" i="0">
                <a:solidFill>
                  <a:srgbClr val="333333"/>
                </a:solidFill>
                <a:effectLst/>
                <a:latin typeface="Calibri" panose="020F0502020204030204" pitchFamily="34" charset="0"/>
                <a:cs typeface="Calibri" panose="020F0502020204030204" pitchFamily="34" charset="0"/>
              </a:rPr>
              <a:t>The head of a government institution or their delegate can extend the original time limit by a maximum of 30 days under the following circumstances:</a:t>
            </a:r>
          </a:p>
          <a:p>
            <a:pPr marL="483306" indent="-483306" defTabSz="966612">
              <a:buFont typeface="Arial" panose="020B0604020202020204" pitchFamily="34" charset="0"/>
              <a:buChar char="•"/>
            </a:pPr>
            <a:r>
              <a:rPr lang="en-US" b="0" i="0" kern="1200">
                <a:solidFill>
                  <a:srgbClr val="333333"/>
                </a:solidFill>
                <a:effectLst/>
                <a:latin typeface="Calibri" panose="020F0502020204030204" pitchFamily="34" charset="0"/>
                <a:cs typeface="Calibri" panose="020F0502020204030204" pitchFamily="34" charset="0"/>
              </a:rPr>
              <a:t>meeting the original time limit would unreasonably interfere with the operations of the government institution, or</a:t>
            </a:r>
          </a:p>
          <a:p>
            <a:pPr marL="483306" indent="-483306" defTabSz="966612">
              <a:buFont typeface="Arial" panose="020B0604020202020204" pitchFamily="34" charset="0"/>
              <a:buChar char="•"/>
            </a:pPr>
            <a:r>
              <a:rPr lang="en-US" b="0" i="0" kern="1200">
                <a:solidFill>
                  <a:srgbClr val="333333"/>
                </a:solidFill>
                <a:effectLst/>
                <a:latin typeface="Calibri" panose="020F0502020204030204" pitchFamily="34" charset="0"/>
                <a:cs typeface="Calibri" panose="020F0502020204030204" pitchFamily="34" charset="0"/>
              </a:rPr>
              <a:t>consultations are necessary to comply with the request that cannot reasonably be completed within the original time limit</a:t>
            </a:r>
          </a:p>
          <a:p>
            <a:pPr>
              <a:spcAft>
                <a:spcPts val="912"/>
              </a:spcAft>
            </a:pPr>
            <a:r>
              <a:rPr lang="en-US" b="0" i="0">
                <a:solidFill>
                  <a:srgbClr val="333333"/>
                </a:solidFill>
                <a:effectLst/>
                <a:latin typeface="Calibri" panose="020F0502020204030204" pitchFamily="34" charset="0"/>
                <a:cs typeface="Calibri" panose="020F0502020204030204" pitchFamily="34" charset="0"/>
              </a:rPr>
              <a:t>In addition, the head can extend the time limit for such a period of time as is reasonable if additional time is necessary to translate the information or convert the information into an accessible format.</a:t>
            </a:r>
          </a:p>
        </p:txBody>
      </p:sp>
    </p:spTree>
    <p:extLst>
      <p:ext uri="{BB962C8B-B14F-4D97-AF65-F5344CB8AC3E}">
        <p14:creationId xmlns:p14="http://schemas.microsoft.com/office/powerpoint/2010/main" val="3811704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87520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effectLst/>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p>
          <a:p>
            <a:endParaRPr lang="en-CA">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The ATIP Office will check whether all requirements are met. They look for the following.</a:t>
            </a:r>
            <a:endParaRPr lang="en-US">
              <a:effectLst/>
              <a:latin typeface="Calibri" panose="020F0502020204030204" pitchFamily="34" charset="0"/>
              <a:ea typeface="Calibri" panose="020F0502020204030204" pitchFamily="34" charset="0"/>
              <a:cs typeface="Calibri" panose="020F0502020204030204" pitchFamily="34" charset="0"/>
            </a:endParaRPr>
          </a:p>
          <a:p>
            <a:endParaRPr lang="en-CA">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If it is an access to information request:</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requester must be a Canadian citizen, permanent resident, individual present in Canada or a corporation present in Canada</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1950" indent="-36195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 must be made in writing </a:t>
            </a:r>
            <a:r>
              <a:rPr lang="en-CA">
                <a:latin typeface="Calibri" panose="020F0502020204030204" pitchFamily="34" charset="0"/>
                <a:ea typeface="Calibri" panose="020F0502020204030204" pitchFamily="34" charset="0"/>
                <a:cs typeface="Calibri" panose="020F0502020204030204" pitchFamily="34" charset="0"/>
              </a:rPr>
              <a:t>(</a:t>
            </a:r>
            <a:r>
              <a:rPr lang="en-CA">
                <a:effectLst/>
                <a:latin typeface="Calibri" panose="020F0502020204030204" pitchFamily="34" charset="0"/>
                <a:ea typeface="Calibri" panose="020F0502020204030204" pitchFamily="34" charset="0"/>
                <a:cs typeface="Calibri" panose="020F0502020204030204" pitchFamily="34" charset="0"/>
              </a:rPr>
              <a:t>online</a:t>
            </a:r>
            <a:r>
              <a:rPr lang="en-CA">
                <a:latin typeface="Calibri" panose="020F0502020204030204" pitchFamily="34" charset="0"/>
                <a:ea typeface="Calibri" panose="020F0502020204030204" pitchFamily="34" charset="0"/>
                <a:cs typeface="Calibri" panose="020F0502020204030204" pitchFamily="34" charset="0"/>
              </a:rPr>
              <a:t> or by mail)</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 must be sufficiently detailed and specific</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a $5 fee must be paid </a:t>
            </a:r>
            <a:endParaRPr lang="en-US">
              <a:effectLst/>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If it is a personal information request:</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requester must provide adequate documents and/or information to confirm their identity</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 must be made in writing or online</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the request must be sufficiently detailed and specific</a:t>
            </a:r>
          </a:p>
          <a:p>
            <a:pPr marL="362480" indent="-362480">
              <a:buFont typeface="Symbol" panose="05050102010706020507" pitchFamily="18" charset="2"/>
              <a:buChar char=""/>
            </a:pPr>
            <a:r>
              <a:rPr lang="en-CA">
                <a:effectLst/>
                <a:latin typeface="Calibri" panose="020F0502020204030204" pitchFamily="34" charset="0"/>
                <a:ea typeface="Calibri" panose="020F0502020204030204" pitchFamily="34" charset="0"/>
                <a:cs typeface="Calibri" panose="020F0502020204030204" pitchFamily="34" charset="0"/>
              </a:rPr>
              <a:t>no fees are associated with personal information requests</a:t>
            </a:r>
          </a:p>
          <a:p>
            <a:pPr>
              <a:spcBef>
                <a:spcPts val="600"/>
              </a:spcBef>
              <a:spcAft>
                <a:spcPts val="912"/>
              </a:spcAft>
            </a:pPr>
            <a:r>
              <a:rPr lang="en-US" b="1" i="0">
                <a:effectLst/>
                <a:latin typeface="Calibri" panose="020F0502020204030204" pitchFamily="34" charset="0"/>
                <a:ea typeface="Calibri" panose="020F0502020204030204" pitchFamily="34" charset="0"/>
                <a:cs typeface="Calibri" panose="020F0502020204030204" pitchFamily="34" charset="0"/>
              </a:rPr>
              <a:t>Duty to assist </a:t>
            </a:r>
            <a:endParaRPr lang="en-US" b="1" i="0">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912"/>
              </a:spcAft>
            </a:pPr>
            <a:r>
              <a:rPr lang="en-US" b="0" i="0">
                <a:effectLst/>
                <a:latin typeface="Calibri" panose="020F0502020204030204" pitchFamily="34" charset="0"/>
                <a:ea typeface="Calibri" panose="020F0502020204030204" pitchFamily="34" charset="0"/>
                <a:cs typeface="Calibri" panose="020F0502020204030204" pitchFamily="34" charset="0"/>
              </a:rPr>
              <a:t>Sections 4.1.8 through 4.1.14 of the </a:t>
            </a:r>
            <a:r>
              <a:rPr lang="en-US" b="0" i="1" u="sng">
                <a:solidFill>
                  <a:srgbClr val="284162"/>
                </a:solidFill>
                <a:effectLst/>
                <a:latin typeface="Calibri" panose="020F0502020204030204" pitchFamily="34" charset="0"/>
                <a:ea typeface="Calibri" panose="020F0502020204030204" pitchFamily="34" charset="0"/>
                <a:cs typeface="Calibri" panose="020F0502020204030204" pitchFamily="34" charset="0"/>
                <a:hlinkClick r:id="rId3"/>
              </a:rPr>
              <a:t>Directive on Personal Information Requests and Correction of Personal Information</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 and </a:t>
            </a:r>
            <a:r>
              <a:rPr lang="en-US">
                <a:latin typeface="Calibri" panose="020F0502020204030204" pitchFamily="34" charset="0"/>
                <a:ea typeface="Calibri" panose="020F0502020204030204" pitchFamily="34" charset="0"/>
                <a:cs typeface="Calibri" panose="020F0502020204030204" pitchFamily="34" charset="0"/>
              </a:rPr>
              <a:t>subsection 4(2.1) of the</a:t>
            </a:r>
            <a:r>
              <a:rPr lang="en-US" i="1">
                <a:latin typeface="Calibri" panose="020F0502020204030204" pitchFamily="34" charset="0"/>
                <a:ea typeface="Calibri" panose="020F0502020204030204" pitchFamily="34" charset="0"/>
                <a:cs typeface="Calibri" panose="020F0502020204030204" pitchFamily="34" charset="0"/>
              </a:rPr>
              <a:t> </a:t>
            </a:r>
            <a:r>
              <a:rPr lang="en-US" i="0">
                <a:latin typeface="Calibri" panose="020F0502020204030204" pitchFamily="34" charset="0"/>
                <a:ea typeface="Calibri" panose="020F0502020204030204" pitchFamily="34" charset="0"/>
                <a:cs typeface="Calibri" panose="020F0502020204030204" pitchFamily="34" charset="0"/>
              </a:rPr>
              <a:t>ATIA</a:t>
            </a:r>
            <a:r>
              <a:rPr lang="en-US" i="1">
                <a:latin typeface="Calibri" panose="020F0502020204030204" pitchFamily="34" charset="0"/>
                <a:ea typeface="Calibri" panose="020F0502020204030204" pitchFamily="34" charset="0"/>
                <a:cs typeface="Calibri" panose="020F0502020204030204" pitchFamily="34" charset="0"/>
              </a:rPr>
              <a:t> </a:t>
            </a:r>
            <a:r>
              <a:rPr lang="en-US" b="0" i="0">
                <a:effectLst/>
                <a:latin typeface="Calibri" panose="020F0502020204030204" pitchFamily="34" charset="0"/>
                <a:ea typeface="Calibri" panose="020F0502020204030204" pitchFamily="34" charset="0"/>
                <a:cs typeface="Calibri" panose="020F0502020204030204" pitchFamily="34" charset="0"/>
              </a:rPr>
              <a:t>assign the head of the government institution or their delegate the duty to assist requesters. These requirements align with the </a:t>
            </a:r>
            <a:r>
              <a:rPr lang="en-US" b="0" i="0" u="sng">
                <a:solidFill>
                  <a:srgbClr val="284162"/>
                </a:solidFill>
                <a:effectLst/>
                <a:latin typeface="Calibri" panose="020F0502020204030204" pitchFamily="34" charset="0"/>
                <a:ea typeface="Calibri" panose="020F0502020204030204" pitchFamily="34" charset="0"/>
                <a:cs typeface="Calibri" panose="020F0502020204030204" pitchFamily="34" charset="0"/>
                <a:hlinkClick r:id="rId4"/>
              </a:rPr>
              <a:t>Principles for Assisting Requesters</a:t>
            </a: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0" i="0">
                <a:effectLst/>
                <a:latin typeface="Calibri" panose="020F0502020204030204" pitchFamily="34" charset="0"/>
                <a:ea typeface="Calibri" panose="020F0502020204030204" pitchFamily="34" charset="0"/>
                <a:cs typeface="Calibri" panose="020F0502020204030204" pitchFamily="34" charset="0"/>
              </a:rPr>
              <a:t>which are as follows.</a:t>
            </a:r>
          </a:p>
          <a:p>
            <a:pPr>
              <a:spcAft>
                <a:spcPts val="912"/>
              </a:spcAft>
            </a:pPr>
            <a:r>
              <a:rPr lang="en-US" b="0" i="0">
                <a:effectLst/>
                <a:latin typeface="Calibri" panose="020F0502020204030204" pitchFamily="34" charset="0"/>
                <a:ea typeface="Calibri" panose="020F0502020204030204" pitchFamily="34" charset="0"/>
                <a:cs typeface="Calibri" panose="020F0502020204030204" pitchFamily="34" charset="0"/>
              </a:rPr>
              <a:t>In processing a personal information request or correction request under the </a:t>
            </a:r>
            <a:r>
              <a:rPr lang="en-US" b="0" i="1">
                <a:effectLst/>
                <a:latin typeface="Calibri" panose="020F0502020204030204" pitchFamily="34" charset="0"/>
                <a:ea typeface="Calibri" panose="020F0502020204030204" pitchFamily="34" charset="0"/>
                <a:cs typeface="Calibri" panose="020F0502020204030204" pitchFamily="34" charset="0"/>
              </a:rPr>
              <a:t>Privacy Act</a:t>
            </a:r>
            <a:r>
              <a:rPr lang="en-US" b="0" i="0">
                <a:effectLst/>
                <a:latin typeface="Calibri" panose="020F0502020204030204" pitchFamily="34" charset="0"/>
                <a:ea typeface="Calibri" panose="020F0502020204030204" pitchFamily="34" charset="0"/>
                <a:cs typeface="Calibri" panose="020F0502020204030204" pitchFamily="34" charset="0"/>
              </a:rPr>
              <a:t>, institutions will:</a:t>
            </a:r>
          </a:p>
          <a:p>
            <a:pPr marL="543719" indent="-543719">
              <a:buFont typeface="+mj-lt"/>
              <a:buAutoNum type="arabicPeriod"/>
            </a:pPr>
            <a:r>
              <a:rPr lang="en-US" b="0" i="0">
                <a:effectLst/>
                <a:latin typeface="Calibri" panose="020F0502020204030204" pitchFamily="34" charset="0"/>
                <a:ea typeface="Calibri" panose="020F0502020204030204" pitchFamily="34" charset="0"/>
                <a:cs typeface="Calibri" panose="020F0502020204030204" pitchFamily="34" charset="0"/>
              </a:rPr>
              <a:t>offer reasonable assistance throughout the request process</a:t>
            </a:r>
          </a:p>
          <a:p>
            <a:pPr marL="543719" indent="-543719">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p</a:t>
            </a:r>
            <a:r>
              <a:rPr lang="en-US" b="0" i="0">
                <a:effectLst/>
                <a:latin typeface="Calibri" panose="020F0502020204030204" pitchFamily="34" charset="0"/>
                <a:ea typeface="Calibri" panose="020F0502020204030204" pitchFamily="34" charset="0"/>
                <a:cs typeface="Calibri" panose="020F0502020204030204" pitchFamily="34" charset="0"/>
              </a:rPr>
              <a:t>rovide information on the </a:t>
            </a:r>
            <a:r>
              <a:rPr lang="en-US" b="0" i="1">
                <a:effectLst/>
                <a:latin typeface="Calibri" panose="020F0502020204030204" pitchFamily="34" charset="0"/>
                <a:ea typeface="Calibri" panose="020F0502020204030204" pitchFamily="34" charset="0"/>
                <a:cs typeface="Calibri" panose="020F0502020204030204" pitchFamily="34" charset="0"/>
              </a:rPr>
              <a:t>Privacy Act</a:t>
            </a:r>
            <a:r>
              <a:rPr lang="en-US" b="0" i="0">
                <a:effectLst/>
                <a:latin typeface="Calibri" panose="020F0502020204030204" pitchFamily="34" charset="0"/>
                <a:ea typeface="Calibri" panose="020F0502020204030204" pitchFamily="34" charset="0"/>
                <a:cs typeface="Calibri" panose="020F0502020204030204" pitchFamily="34" charset="0"/>
              </a:rPr>
              <a:t>, including information on processing requests and requesters’ right to complain to the Privacy Commissioner of Canada</a:t>
            </a:r>
          </a:p>
          <a:p>
            <a:pPr marL="543719" indent="-543719">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i</a:t>
            </a:r>
            <a:r>
              <a:rPr lang="en-US" b="0" i="0">
                <a:effectLst/>
                <a:latin typeface="Calibri" panose="020F0502020204030204" pitchFamily="34" charset="0"/>
                <a:ea typeface="Calibri" panose="020F0502020204030204" pitchFamily="34" charset="0"/>
                <a:cs typeface="Calibri" panose="020F0502020204030204" pitchFamily="34" charset="0"/>
              </a:rPr>
              <a:t>nform requesters as appropriate and without undue delay when requests need to be clarified</a:t>
            </a:r>
          </a:p>
          <a:p>
            <a:pPr marL="543719" indent="-543719">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m</a:t>
            </a:r>
            <a:r>
              <a:rPr lang="en-US" b="0" i="0">
                <a:effectLst/>
                <a:latin typeface="Calibri" panose="020F0502020204030204" pitchFamily="34" charset="0"/>
                <a:ea typeface="Calibri" panose="020F0502020204030204" pitchFamily="34" charset="0"/>
                <a:cs typeface="Calibri" panose="020F0502020204030204" pitchFamily="34" charset="0"/>
              </a:rPr>
              <a:t>ake every reasonable effort to locate and retrieve the requested personal information</a:t>
            </a:r>
          </a:p>
          <a:p>
            <a:pPr marL="543719" indent="-543719">
              <a:buFont typeface="+mj-lt"/>
              <a:buAutoNum type="arabicPeriod"/>
            </a:pPr>
            <a:r>
              <a:rPr lang="en-US" b="0" i="0">
                <a:effectLst/>
                <a:latin typeface="Calibri" panose="020F0502020204030204" pitchFamily="34" charset="0"/>
                <a:ea typeface="Calibri" panose="020F0502020204030204" pitchFamily="34" charset="0"/>
                <a:cs typeface="Calibri" panose="020F0502020204030204" pitchFamily="34" charset="0"/>
              </a:rPr>
              <a:t>apply limited and specific exemptions to the requested personal information</a:t>
            </a:r>
          </a:p>
          <a:p>
            <a:pPr marL="543719" indent="-543719">
              <a:buFont typeface="+mj-lt"/>
              <a:buAutoNum type="arabicPeriod"/>
            </a:pPr>
            <a:r>
              <a:rPr lang="en-US" b="0" i="0">
                <a:effectLst/>
                <a:latin typeface="Calibri" panose="020F0502020204030204" pitchFamily="34" charset="0"/>
                <a:ea typeface="Calibri" panose="020F0502020204030204" pitchFamily="34" charset="0"/>
                <a:cs typeface="Calibri" panose="020F0502020204030204" pitchFamily="34" charset="0"/>
              </a:rPr>
              <a:t>provide accurate and complete responses</a:t>
            </a:r>
          </a:p>
          <a:p>
            <a:pPr marL="543719" indent="-543719">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p</a:t>
            </a:r>
            <a:r>
              <a:rPr lang="en-US" b="0" i="0">
                <a:effectLst/>
                <a:latin typeface="Calibri" panose="020F0502020204030204" pitchFamily="34" charset="0"/>
                <a:ea typeface="Calibri" panose="020F0502020204030204" pitchFamily="34" charset="0"/>
                <a:cs typeface="Calibri" panose="020F0502020204030204" pitchFamily="34" charset="0"/>
              </a:rPr>
              <a:t>rovide timely access to the requested personal information</a:t>
            </a:r>
          </a:p>
          <a:p>
            <a:pPr marL="543719" indent="-543719">
              <a:buFont typeface="+mj-lt"/>
              <a:buAutoNum type="arabicPeriod"/>
            </a:pPr>
            <a:r>
              <a:rPr lang="en-US" b="0" i="0">
                <a:effectLst/>
                <a:latin typeface="Calibri" panose="020F0502020204030204" pitchFamily="34" charset="0"/>
                <a:ea typeface="Calibri" panose="020F0502020204030204" pitchFamily="34" charset="0"/>
                <a:cs typeface="Calibri" panose="020F0502020204030204" pitchFamily="34" charset="0"/>
              </a:rPr>
              <a:t>provide personal information in the format and official language requested, as appropriate</a:t>
            </a:r>
          </a:p>
          <a:p>
            <a:pPr marL="543719" indent="-543719">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p</a:t>
            </a:r>
            <a:r>
              <a:rPr lang="en-US" b="0" i="0">
                <a:effectLst/>
                <a:latin typeface="Calibri" panose="020F0502020204030204" pitchFamily="34" charset="0"/>
                <a:ea typeface="Calibri" panose="020F0502020204030204" pitchFamily="34" charset="0"/>
                <a:cs typeface="Calibri" panose="020F0502020204030204" pitchFamily="34" charset="0"/>
              </a:rPr>
              <a:t>rovide an appropriate location in the government institution to examine the requested personal information</a:t>
            </a:r>
          </a:p>
          <a:p>
            <a:pPr marL="543719" indent="-543719">
              <a:buFont typeface="+mj-lt"/>
              <a:buAutoNum type="arabicPeriod"/>
            </a:pPr>
            <a:endParaRPr lang="en-US" b="0" i="0">
              <a:effectLst/>
              <a:latin typeface="Calibri" panose="020F0502020204030204" pitchFamily="34" charset="0"/>
              <a:ea typeface="Calibri" panose="020F0502020204030204" pitchFamily="34" charset="0"/>
              <a:cs typeface="Calibri" panose="020F0502020204030204" pitchFamily="34" charset="0"/>
            </a:endParaRPr>
          </a:p>
          <a:p>
            <a:pPr>
              <a:spcAft>
                <a:spcPts val="912"/>
              </a:spcAft>
            </a:pPr>
            <a:r>
              <a:rPr lang="en-US" b="0" i="0">
                <a:effectLst/>
                <a:latin typeface="Calibri" panose="020F0502020204030204" pitchFamily="34" charset="0"/>
                <a:ea typeface="Calibri" panose="020F0502020204030204" pitchFamily="34" charset="0"/>
                <a:cs typeface="Calibri" panose="020F0502020204030204" pitchFamily="34" charset="0"/>
              </a:rPr>
              <a:t>Examples of the types of assistance an ATIP officer may provide are:</a:t>
            </a:r>
          </a:p>
          <a:p>
            <a:pPr marL="483306" indent="-483306">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helping to clarify a request</a:t>
            </a:r>
          </a:p>
          <a:p>
            <a:pPr marL="483306" indent="-483306" defTabSz="966612">
              <a:buFont typeface="Arial" panose="020B0604020202020204" pitchFamily="34" charset="0"/>
              <a:buChar char="•"/>
              <a:defRPr/>
            </a:pPr>
            <a:r>
              <a:rPr lang="en-US">
                <a:effectLst/>
                <a:latin typeface="Calibri" panose="020F0502020204030204" pitchFamily="34" charset="0"/>
                <a:ea typeface="Calibri" panose="020F0502020204030204" pitchFamily="34" charset="0"/>
                <a:cs typeface="Calibri" panose="020F0502020204030204" pitchFamily="34" charset="0"/>
              </a:rPr>
              <a:t>working with the requester to narrow the scope of their request so that they receive more timely access to the records or personal information they seek</a:t>
            </a:r>
            <a:endParaRPr lang="en-US" b="0" i="0">
              <a:effectLst/>
              <a:latin typeface="Calibri" panose="020F0502020204030204" pitchFamily="34" charset="0"/>
              <a:ea typeface="Calibri" panose="020F0502020204030204" pitchFamily="34" charset="0"/>
              <a:cs typeface="Calibri" panose="020F0502020204030204" pitchFamily="34" charset="0"/>
            </a:endParaRPr>
          </a:p>
          <a:p>
            <a:pPr marL="483306" indent="-483306" defTabSz="966612">
              <a:buFont typeface="Arial" panose="020B0604020202020204" pitchFamily="34" charset="0"/>
              <a:buChar char="•"/>
              <a:defRPr/>
            </a:pPr>
            <a:r>
              <a:rPr lang="en-US" b="0" i="0">
                <a:effectLst/>
                <a:latin typeface="Calibri" panose="020F0502020204030204" pitchFamily="34" charset="0"/>
                <a:ea typeface="Calibri" panose="020F0502020204030204" pitchFamily="34" charset="0"/>
                <a:cs typeface="Calibri" panose="020F0502020204030204" pitchFamily="34" charset="0"/>
              </a:rPr>
              <a:t>explaining access and complaint resolution processes under the Acts</a:t>
            </a:r>
          </a:p>
          <a:p>
            <a:pPr marL="483306" indent="-483306">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directing requesters to other means of obtaining information</a:t>
            </a:r>
          </a:p>
          <a:p>
            <a:pPr marL="483306" indent="-483306">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when an extension is required, providing the requester a written explanation for the delay</a:t>
            </a:r>
          </a:p>
          <a:p>
            <a:pPr marL="483306" indent="-483306">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informing the requester of the progress of the request</a:t>
            </a:r>
          </a:p>
          <a:p>
            <a:pPr marL="483306" indent="-483306">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providing interim disclosures</a:t>
            </a:r>
          </a:p>
        </p:txBody>
      </p:sp>
    </p:spTree>
    <p:extLst>
      <p:ext uri="{BB962C8B-B14F-4D97-AF65-F5344CB8AC3E}">
        <p14:creationId xmlns:p14="http://schemas.microsoft.com/office/powerpoint/2010/main" val="2804090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atin typeface="Calibri" panose="020F0502020204030204" pitchFamily="34" charset="0"/>
                <a:cs typeface="Calibri" panose="020F0502020204030204" pitchFamily="34" charset="0"/>
              </a:rPr>
              <a:t>ATIP Offices </a:t>
            </a:r>
            <a:r>
              <a:rPr lang="fr-CA" err="1">
                <a:latin typeface="Calibri" panose="020F0502020204030204" pitchFamily="34" charset="0"/>
                <a:cs typeface="Calibri" panose="020F0502020204030204" pitchFamily="34" charset="0"/>
              </a:rPr>
              <a:t>may</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send</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personal</a:t>
            </a:r>
            <a:r>
              <a:rPr lang="fr-CA">
                <a:latin typeface="Calibri" panose="020F0502020204030204" pitchFamily="34" charset="0"/>
                <a:cs typeface="Calibri" panose="020F0502020204030204" pitchFamily="34" charset="0"/>
              </a:rPr>
              <a:t> information </a:t>
            </a:r>
            <a:r>
              <a:rPr lang="fr-CA" err="1">
                <a:latin typeface="Calibri" panose="020F0502020204030204" pitchFamily="34" charset="0"/>
                <a:cs typeface="Calibri" panose="020F0502020204030204" pitchFamily="34" charset="0"/>
              </a:rPr>
              <a:t>requests</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directly</a:t>
            </a:r>
            <a:r>
              <a:rPr lang="fr-CA">
                <a:latin typeface="Calibri" panose="020F0502020204030204" pitchFamily="34" charset="0"/>
                <a:cs typeface="Calibri" panose="020F0502020204030204" pitchFamily="34" charset="0"/>
              </a:rPr>
              <a:t> to </a:t>
            </a:r>
            <a:r>
              <a:rPr lang="fr-CA" err="1">
                <a:latin typeface="Calibri" panose="020F0502020204030204" pitchFamily="34" charset="0"/>
                <a:cs typeface="Calibri" panose="020F0502020204030204" pitchFamily="34" charset="0"/>
              </a:rPr>
              <a:t>implicated</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employees</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instead</a:t>
            </a:r>
            <a:r>
              <a:rPr lang="fr-CA">
                <a:latin typeface="Calibri" panose="020F0502020204030204" pitchFamily="34" charset="0"/>
                <a:cs typeface="Calibri" panose="020F0502020204030204" pitchFamily="34" charset="0"/>
              </a:rPr>
              <a:t> of </a:t>
            </a:r>
            <a:r>
              <a:rPr lang="fr-CA" err="1">
                <a:latin typeface="Calibri" panose="020F0502020204030204" pitchFamily="34" charset="0"/>
                <a:cs typeface="Calibri" panose="020F0502020204030204" pitchFamily="34" charset="0"/>
              </a:rPr>
              <a:t>going</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through</a:t>
            </a:r>
            <a:r>
              <a:rPr lang="fr-CA">
                <a:latin typeface="Calibri" panose="020F0502020204030204" pitchFamily="34" charset="0"/>
                <a:cs typeface="Calibri" panose="020F0502020204030204" pitchFamily="34" charset="0"/>
              </a:rPr>
              <a:t> the OPI liaison </a:t>
            </a:r>
            <a:r>
              <a:rPr lang="fr-CA" err="1">
                <a:latin typeface="Calibri" panose="020F0502020204030204" pitchFamily="34" charset="0"/>
                <a:cs typeface="Calibri" panose="020F0502020204030204" pitchFamily="34" charset="0"/>
              </a:rPr>
              <a:t>officer</a:t>
            </a:r>
            <a:r>
              <a:rPr lang="fr-CA">
                <a:latin typeface="Calibri" panose="020F0502020204030204" pitchFamily="34" charset="0"/>
                <a:cs typeface="Calibri" panose="020F0502020204030204" pitchFamily="34" charset="0"/>
              </a:rPr>
              <a:t>. This </a:t>
            </a:r>
            <a:r>
              <a:rPr lang="fr-CA" err="1">
                <a:latin typeface="Calibri" panose="020F0502020204030204" pitchFamily="34" charset="0"/>
                <a:cs typeface="Calibri" panose="020F0502020204030204" pitchFamily="34" charset="0"/>
              </a:rPr>
              <a:t>approach</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limits</a:t>
            </a:r>
            <a:r>
              <a:rPr lang="fr-CA">
                <a:latin typeface="Calibri" panose="020F0502020204030204" pitchFamily="34" charset="0"/>
                <a:cs typeface="Calibri" panose="020F0502020204030204" pitchFamily="34" charset="0"/>
              </a:rPr>
              <a:t> the sharing of information to </a:t>
            </a:r>
            <a:r>
              <a:rPr lang="fr-CA" err="1">
                <a:latin typeface="Calibri" panose="020F0502020204030204" pitchFamily="34" charset="0"/>
                <a:cs typeface="Calibri" panose="020F0502020204030204" pitchFamily="34" charset="0"/>
              </a:rPr>
              <a:t>those</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who</a:t>
            </a:r>
            <a:r>
              <a:rPr lang="fr-CA">
                <a:latin typeface="Calibri" panose="020F0502020204030204" pitchFamily="34" charset="0"/>
                <a:cs typeface="Calibri" panose="020F0502020204030204" pitchFamily="34" charset="0"/>
              </a:rPr>
              <a:t> have a </a:t>
            </a:r>
            <a:r>
              <a:rPr lang="fr-CA" err="1">
                <a:latin typeface="Calibri" panose="020F0502020204030204" pitchFamily="34" charset="0"/>
                <a:cs typeface="Calibri" panose="020F0502020204030204" pitchFamily="34" charset="0"/>
              </a:rPr>
              <a:t>need</a:t>
            </a:r>
            <a:r>
              <a:rPr lang="fr-CA">
                <a:latin typeface="Calibri" panose="020F0502020204030204" pitchFamily="34" charset="0"/>
                <a:cs typeface="Calibri" panose="020F0502020204030204" pitchFamily="34" charset="0"/>
              </a:rPr>
              <a:t> to know about the </a:t>
            </a:r>
            <a:r>
              <a:rPr lang="fr-CA" err="1">
                <a:latin typeface="Calibri" panose="020F0502020204030204" pitchFamily="34" charset="0"/>
                <a:cs typeface="Calibri" panose="020F0502020204030204" pitchFamily="34" charset="0"/>
              </a:rPr>
              <a:t>request</a:t>
            </a:r>
            <a:r>
              <a:rPr lang="fr-CA">
                <a:latin typeface="Calibri" panose="020F0502020204030204" pitchFamily="34" charset="0"/>
                <a:cs typeface="Calibri" panose="020F0502020204030204" pitchFamily="34" charset="0"/>
              </a:rPr>
              <a:t> and </a:t>
            </a:r>
            <a:r>
              <a:rPr lang="fr-CA" err="1">
                <a:latin typeface="Calibri" panose="020F0502020204030204" pitchFamily="34" charset="0"/>
                <a:cs typeface="Calibri" panose="020F0502020204030204" pitchFamily="34" charset="0"/>
              </a:rPr>
              <a:t>protects</a:t>
            </a:r>
            <a:r>
              <a:rPr lang="fr-CA">
                <a:latin typeface="Calibri" panose="020F0502020204030204" pitchFamily="34" charset="0"/>
                <a:cs typeface="Calibri" panose="020F0502020204030204" pitchFamily="34" charset="0"/>
              </a:rPr>
              <a:t> the </a:t>
            </a:r>
            <a:r>
              <a:rPr lang="fr-CA" err="1">
                <a:latin typeface="Calibri" panose="020F0502020204030204" pitchFamily="34" charset="0"/>
                <a:cs typeface="Calibri" panose="020F0502020204030204" pitchFamily="34" charset="0"/>
              </a:rPr>
              <a:t>requester’s</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privacy</a:t>
            </a:r>
            <a:r>
              <a:rPr lang="fr-CA">
                <a:latin typeface="Calibri" panose="020F0502020204030204" pitchFamily="34" charset="0"/>
                <a:cs typeface="Calibri" panose="020F0502020204030204" pitchFamily="34" charset="0"/>
              </a:rPr>
              <a:t>.</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500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A9F92-4F25-9AF4-C289-A43909D86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F5DEC-43E1-DA9E-0845-C99952B2B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470BD-0B96-9B84-7093-07C1CC4202AF}"/>
              </a:ext>
            </a:extLst>
          </p:cNvPr>
          <p:cNvSpPr>
            <a:spLocks noGrp="1"/>
          </p:cNvSpPr>
          <p:nvPr>
            <p:ph type="body" idx="1"/>
          </p:nvPr>
        </p:nvSpPr>
        <p:spPr/>
        <p:txBody>
          <a:bodyPr/>
          <a:lstStyle/>
          <a:p>
            <a:pPr defTabSz="966612">
              <a:lnSpc>
                <a:spcPct val="110000"/>
              </a:lnSpc>
              <a:spcBef>
                <a:spcPts val="634"/>
              </a:spcBef>
              <a:defRPr/>
            </a:pPr>
            <a:r>
              <a:rPr lang="en-US" b="0" i="0">
                <a:effectLst/>
                <a:highlight>
                  <a:srgbClr val="FFFF00"/>
                </a:highlight>
                <a:latin typeface="Calibri" panose="020F0502020204030204" pitchFamily="34" charset="0"/>
                <a:cs typeface="Calibri" panose="020F0502020204030204" pitchFamily="34" charset="0"/>
              </a:rPr>
              <a:t>[Institutions should tailor this slide to their institution’s process]</a:t>
            </a:r>
          </a:p>
          <a:p>
            <a:pPr defTabSz="966612">
              <a:lnSpc>
                <a:spcPct val="110000"/>
              </a:lnSpc>
              <a:spcBef>
                <a:spcPts val="634"/>
              </a:spcBef>
              <a:defRPr/>
            </a:pPr>
            <a:endParaRPr lang="en-US" b="0" i="0">
              <a:effectLst/>
              <a:highlight>
                <a:srgbClr val="FFFF00"/>
              </a:highlight>
              <a:latin typeface="Calibri" panose="020F0502020204030204" pitchFamily="34" charset="0"/>
              <a:cs typeface="Calibri" panose="020F0502020204030204" pitchFamily="34" charset="0"/>
            </a:endParaRPr>
          </a:p>
          <a:p>
            <a:pPr>
              <a:lnSpc>
                <a:spcPct val="110000"/>
              </a:lnSpc>
              <a:spcBef>
                <a:spcPts val="634"/>
              </a:spcBef>
            </a:pPr>
            <a:r>
              <a:rPr lang="en-US" b="1">
                <a:latin typeface="Calibri" panose="020F0502020204030204" pitchFamily="34" charset="0"/>
                <a:ea typeface="Calibri" panose="020F0502020204030204" pitchFamily="34" charset="0"/>
                <a:cs typeface="Calibri" panose="020F0502020204030204" pitchFamily="34" charset="0"/>
              </a:rPr>
              <a:t>Informal requests</a:t>
            </a:r>
          </a:p>
          <a:p>
            <a:r>
              <a:rPr lang="en-US" sz="1200" b="0" i="0" kern="1200">
                <a:solidFill>
                  <a:schemeClr val="tx1"/>
                </a:solidFill>
                <a:effectLst/>
                <a:latin typeface="+mn-lt"/>
                <a:ea typeface="+mn-ea"/>
                <a:cs typeface="+mn-cs"/>
              </a:rPr>
              <a:t>Individuals may also choose to submit an informal request for information or for their personal information. To make an informal request, individuals can contact the government program they have been dealing with or the institution’s ATIP coordinator. When possible, institutions should provide individuals with informal access, as long as it does not contain sensitive information that could be exempted or excluded. However, requesters who submit informal requests to the ATIP Office must be informed that there is no time limit for responding and that they are not entitled to complain to the Information Commissioner or the Privacy Commissioner about the processing of their request.</a:t>
            </a:r>
            <a:endParaRPr lang="en-US" kern="1200">
              <a:latin typeface="Calibri" panose="020F0502020204030204" pitchFamily="34" charset="0"/>
              <a:cs typeface="Calibri" panose="020F0502020204030204" pitchFamily="34" charset="0"/>
            </a:endParaRPr>
          </a:p>
          <a:p>
            <a:pPr marL="362480" indent="-362480" defTabSz="966612">
              <a:lnSpc>
                <a:spcPct val="110000"/>
              </a:lnSpc>
              <a:spcBef>
                <a:spcPts val="634"/>
              </a:spcBef>
              <a:buFont typeface="Arial" panose="020B0604020202020204" pitchFamily="34" charset="0"/>
              <a:buChar char="•"/>
            </a:pPr>
            <a:r>
              <a:rPr lang="en-US" kern="1200">
                <a:latin typeface="Calibri" panose="020F0502020204030204" pitchFamily="34" charset="0"/>
                <a:cs typeface="Calibri" panose="020F0502020204030204" pitchFamily="34" charset="0"/>
              </a:rPr>
              <a:t>Acts are meant to complement not replace other sources of information</a:t>
            </a:r>
          </a:p>
          <a:p>
            <a:pPr marL="362480" indent="-362480" defTabSz="966612">
              <a:lnSpc>
                <a:spcPct val="110000"/>
              </a:lnSpc>
              <a:spcBef>
                <a:spcPts val="634"/>
              </a:spcBef>
              <a:buFont typeface="Arial" panose="020B0604020202020204" pitchFamily="34" charset="0"/>
              <a:buChar char="•"/>
            </a:pPr>
            <a:r>
              <a:rPr lang="en-US" kern="1200">
                <a:latin typeface="Calibri" panose="020F0502020204030204" pitchFamily="34" charset="0"/>
                <a:cs typeface="Calibri" panose="020F0502020204030204" pitchFamily="34" charset="0"/>
              </a:rPr>
              <a:t>Consider if the information is available through another process in government (client information hub, information for purchase, etc.)</a:t>
            </a:r>
          </a:p>
          <a:p>
            <a:pPr marL="845786" lvl="1" indent="-362480" defTabSz="966612">
              <a:lnSpc>
                <a:spcPct val="110000"/>
              </a:lnSpc>
              <a:spcBef>
                <a:spcPts val="634"/>
              </a:spcBef>
              <a:buFont typeface="Arial" panose="020B0604020202020204" pitchFamily="34" charset="0"/>
              <a:buChar char="•"/>
            </a:pPr>
            <a:r>
              <a:rPr lang="en-US" kern="1200">
                <a:latin typeface="Calibri" panose="020F0502020204030204" pitchFamily="34" charset="0"/>
                <a:cs typeface="Calibri" panose="020F0502020204030204" pitchFamily="34" charset="0"/>
              </a:rPr>
              <a:t>if so, advise the ATIP Office of the other process</a:t>
            </a:r>
          </a:p>
          <a:p>
            <a:pPr marL="845786" lvl="1" indent="-362480" defTabSz="966612">
              <a:lnSpc>
                <a:spcPct val="110000"/>
              </a:lnSpc>
              <a:spcBef>
                <a:spcPts val="634"/>
              </a:spcBef>
              <a:buFont typeface="Arial" panose="020B0604020202020204" pitchFamily="34" charset="0"/>
              <a:buChar char="•"/>
            </a:pPr>
            <a:r>
              <a:rPr lang="en-US" kern="1200">
                <a:latin typeface="Calibri" panose="020F0502020204030204" pitchFamily="34" charset="0"/>
                <a:cs typeface="Calibri" panose="020F0502020204030204" pitchFamily="34" charset="0"/>
              </a:rPr>
              <a:t>ATIP Office will liaise with the requester to see if they want to proceed informally</a:t>
            </a:r>
          </a:p>
          <a:p>
            <a:pPr marL="362480" indent="-362480" defTabSz="966612">
              <a:lnSpc>
                <a:spcPct val="110000"/>
              </a:lnSpc>
              <a:spcBef>
                <a:spcPts val="634"/>
              </a:spcBef>
              <a:buFont typeface="Arial" panose="020B0604020202020204" pitchFamily="34" charset="0"/>
              <a:buChar char="•"/>
            </a:pPr>
            <a:r>
              <a:rPr lang="en-US" b="0" kern="1200">
                <a:latin typeface="Calibri" panose="020F0502020204030204" pitchFamily="34" charset="0"/>
                <a:cs typeface="Calibri" panose="020F0502020204030204" pitchFamily="34" charset="0"/>
              </a:rPr>
              <a:t>Provide a recommendation to the ATIP Office if the request should be disclosed informally</a:t>
            </a:r>
            <a:endParaRPr lang="en-US" b="0">
              <a:latin typeface="Calibri" panose="020F0502020204030204" pitchFamily="34" charset="0"/>
              <a:ea typeface="Calibri" panose="020F0502020204030204" pitchFamily="34" charset="0"/>
              <a:cs typeface="Calibri" panose="020F0502020204030204" pitchFamily="34" charset="0"/>
            </a:endParaRPr>
          </a:p>
          <a:p>
            <a:pPr>
              <a:lnSpc>
                <a:spcPct val="110000"/>
              </a:lnSpc>
              <a:spcBef>
                <a:spcPts val="634"/>
              </a:spcBef>
            </a:pPr>
            <a:endParaRPr lang="en-US" b="1">
              <a:latin typeface="Calibri" panose="020F0502020204030204" pitchFamily="34" charset="0"/>
              <a:ea typeface="Calibri" panose="020F0502020204030204" pitchFamily="34" charset="0"/>
              <a:cs typeface="Calibri" panose="020F0502020204030204" pitchFamily="34" charset="0"/>
            </a:endParaRPr>
          </a:p>
          <a:p>
            <a:pPr>
              <a:lnSpc>
                <a:spcPct val="110000"/>
              </a:lnSpc>
              <a:spcBef>
                <a:spcPts val="634"/>
              </a:spcBef>
            </a:pPr>
            <a:r>
              <a:rPr lang="en-US" b="1">
                <a:latin typeface="Calibri" panose="020F0502020204030204" pitchFamily="34" charset="0"/>
                <a:ea typeface="Calibri" panose="020F0502020204030204" pitchFamily="34" charset="0"/>
                <a:cs typeface="Calibri" panose="020F0502020204030204" pitchFamily="34" charset="0"/>
              </a:rPr>
              <a:t>Need clarification?</a:t>
            </a:r>
          </a:p>
          <a:p>
            <a:pPr marL="361950" indent="-361950" defTabSz="966612">
              <a:lnSpc>
                <a:spcPct val="110000"/>
              </a:lnSpc>
              <a:spcBef>
                <a:spcPts val="634"/>
              </a:spcBef>
              <a:buFont typeface="Arial" panose="020B0604020202020204" pitchFamily="34" charset="0"/>
              <a:buChar char="•"/>
            </a:pPr>
            <a:r>
              <a:rPr lang="en-US" kern="1200">
                <a:latin typeface="Calibri"/>
                <a:ea typeface="Calibri"/>
                <a:cs typeface="Calibri"/>
              </a:rPr>
              <a:t>If you think that the request is unclear or incomprehensible,</a:t>
            </a:r>
            <a:r>
              <a:rPr lang="en-US">
                <a:latin typeface="Calibri"/>
                <a:ea typeface="Calibri"/>
                <a:cs typeface="Calibri"/>
              </a:rPr>
              <a:t> or that the scope of the request is too general</a:t>
            </a:r>
            <a:r>
              <a:rPr lang="en-US" kern="1200">
                <a:latin typeface="Calibri"/>
                <a:ea typeface="Calibri"/>
                <a:cs typeface="Calibri"/>
              </a:rPr>
              <a:t>:</a:t>
            </a:r>
          </a:p>
          <a:p>
            <a:pPr marL="1268679" lvl="1" indent="-483306">
              <a:lnSpc>
                <a:spcPct val="110000"/>
              </a:lnSpc>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Contact your OPI's liaison officer or your ATIP Office (depending on the process established by your department) right away</a:t>
            </a:r>
          </a:p>
          <a:p>
            <a:pPr marL="1268679" lvl="1" indent="-483306">
              <a:lnSpc>
                <a:spcPct val="110000"/>
              </a:lnSpc>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Provide some idea of the number of records that would need to be found if the request were processed as is</a:t>
            </a:r>
          </a:p>
          <a:p>
            <a:pPr marL="1268679" lvl="1" indent="-483306">
              <a:lnSpc>
                <a:spcPct val="110000"/>
              </a:lnSpc>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Suggest ways to narrow down the scope of the request, keeping in mind the requester’s right to access</a:t>
            </a:r>
          </a:p>
          <a:p>
            <a:pPr marL="362480" indent="-362480">
              <a:lnSpc>
                <a:spcPct val="110000"/>
              </a:lnSpc>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Your ATIP Office will clarify the request with requester</a:t>
            </a:r>
          </a:p>
          <a:p>
            <a:pPr marL="362480" indent="-362480">
              <a:lnSpc>
                <a:spcPct val="110000"/>
              </a:lnSpc>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Once the request has been clarified, you should receive a new tasking with the reworded request</a:t>
            </a:r>
          </a:p>
          <a:p>
            <a:pPr algn="l">
              <a:buFont typeface="Arial" panose="020B0604020202020204" pitchFamily="34" charset="0"/>
              <a:buNone/>
            </a:pPr>
            <a:endParaRPr lang="en-US" b="0" i="0">
              <a:effectLst/>
              <a:latin typeface="Calibri" panose="020F0502020204030204" pitchFamily="34" charset="0"/>
              <a:cs typeface="Calibri" panose="020F0502020204030204" pitchFamily="34" charset="0"/>
            </a:endParaRPr>
          </a:p>
          <a:p>
            <a:r>
              <a:rPr lang="en-US" b="0" i="0">
                <a:effectLst/>
                <a:latin typeface="Calibri"/>
                <a:ea typeface="Calibri"/>
                <a:cs typeface="Calibri"/>
              </a:rPr>
              <a:t>Section 6.1 of the ATIA provides that an institution may seek the </a:t>
            </a:r>
            <a:r>
              <a:rPr lang="en-US">
                <a:latin typeface="Calibri"/>
                <a:ea typeface="Calibri"/>
                <a:cs typeface="Calibri"/>
              </a:rPr>
              <a:t>Information Commissioner’s</a:t>
            </a:r>
            <a:r>
              <a:rPr lang="en-US" b="0" i="0">
                <a:effectLst/>
                <a:latin typeface="Calibri"/>
                <a:ea typeface="Calibri"/>
                <a:cs typeface="Calibri"/>
              </a:rPr>
              <a:t> approval to decline an access request if, in the opinion of the head of the institution, the request is:</a:t>
            </a:r>
          </a:p>
          <a:p>
            <a:pPr marL="181240" indent="-181240">
              <a:buFont typeface="Arial" panose="020B0604020202020204" pitchFamily="34" charset="0"/>
              <a:buChar char="•"/>
            </a:pPr>
            <a:r>
              <a:rPr lang="en-US" b="0" i="0">
                <a:effectLst/>
                <a:latin typeface="Calibri" panose="020F0502020204030204" pitchFamily="34" charset="0"/>
                <a:cs typeface="Calibri" panose="020F0502020204030204" pitchFamily="34" charset="0"/>
              </a:rPr>
              <a:t>vexatious,</a:t>
            </a:r>
          </a:p>
          <a:p>
            <a:pPr marL="181240" indent="-181240">
              <a:buFont typeface="Arial" panose="020B0604020202020204" pitchFamily="34" charset="0"/>
              <a:buChar char="•"/>
            </a:pPr>
            <a:r>
              <a:rPr lang="en-US" b="0" i="0">
                <a:effectLst/>
                <a:latin typeface="Calibri" panose="020F0502020204030204" pitchFamily="34" charset="0"/>
                <a:cs typeface="Calibri" panose="020F0502020204030204" pitchFamily="34" charset="0"/>
              </a:rPr>
              <a:t>made in bad faith, or</a:t>
            </a:r>
          </a:p>
          <a:p>
            <a:pPr marL="181240" indent="-181240">
              <a:buFont typeface="Arial" panose="020B0604020202020204" pitchFamily="34" charset="0"/>
              <a:buChar char="•"/>
            </a:pPr>
            <a:r>
              <a:rPr lang="en-US" b="0" i="0">
                <a:effectLst/>
                <a:latin typeface="Calibri" panose="020F0502020204030204" pitchFamily="34" charset="0"/>
                <a:cs typeface="Calibri" panose="020F0502020204030204" pitchFamily="34" charset="0"/>
              </a:rPr>
              <a:t>otherwise an abuse of the right to make a request for access to records.</a:t>
            </a:r>
          </a:p>
          <a:p>
            <a:endParaRPr lang="en-US" b="0" i="0">
              <a:effectLst/>
              <a:latin typeface="Calibri" panose="020F0502020204030204" pitchFamily="34" charset="0"/>
              <a:cs typeface="Calibri" panose="020F0502020204030204" pitchFamily="34" charset="0"/>
            </a:endParaRPr>
          </a:p>
          <a:p>
            <a:r>
              <a:rPr lang="en-US" b="0" i="0">
                <a:effectLst/>
                <a:latin typeface="Calibri" panose="020F0502020204030204" pitchFamily="34" charset="0"/>
                <a:cs typeface="Calibri" panose="020F0502020204030204" pitchFamily="34" charset="0"/>
              </a:rPr>
              <a:t>The term </a:t>
            </a:r>
            <a:r>
              <a:rPr lang="en-US" b="1" i="0">
                <a:effectLst/>
                <a:latin typeface="Calibri" panose="020F0502020204030204" pitchFamily="34" charset="0"/>
                <a:cs typeface="Calibri" panose="020F0502020204030204" pitchFamily="34" charset="0"/>
              </a:rPr>
              <a:t>vexatious</a:t>
            </a:r>
            <a:r>
              <a:rPr lang="en-US" b="0" i="0">
                <a:effectLst/>
                <a:latin typeface="Calibri" panose="020F0502020204030204" pitchFamily="34" charset="0"/>
                <a:cs typeface="Calibri" panose="020F0502020204030204" pitchFamily="34" charset="0"/>
              </a:rPr>
              <a:t> is not defined in the Act. In the context of an access request, the term is generally understood to mean a request filed primarily to embarrass, to harass, or to cause annoyance or trouble. </a:t>
            </a:r>
          </a:p>
          <a:p>
            <a:endParaRPr lang="en-US" b="0" i="0">
              <a:effectLst/>
              <a:latin typeface="Calibri" panose="020F0502020204030204" pitchFamily="34" charset="0"/>
              <a:cs typeface="Calibri" panose="020F0502020204030204" pitchFamily="34" charset="0"/>
            </a:endParaRPr>
          </a:p>
          <a:p>
            <a:pPr defTabSz="966612">
              <a:defRPr/>
            </a:pPr>
            <a:r>
              <a:rPr lang="en-US" b="1" i="0">
                <a:effectLst/>
                <a:latin typeface="Calibri" panose="020F0502020204030204" pitchFamily="34" charset="0"/>
                <a:cs typeface="Calibri" panose="020F0502020204030204" pitchFamily="34" charset="0"/>
              </a:rPr>
              <a:t>Bad faith </a:t>
            </a:r>
            <a:r>
              <a:rPr lang="en-US" b="0" i="0">
                <a:effectLst/>
                <a:latin typeface="Calibri" panose="020F0502020204030204" pitchFamily="34" charset="0"/>
                <a:cs typeface="Calibri" panose="020F0502020204030204" pitchFamily="34" charset="0"/>
              </a:rPr>
              <a:t>generally means with an ulterior motive: for example, motivated by ill will, hostility, malice, personal animosity, lack of fairness or impartiality, lack of total honesty such as withholding information. It includes serious carelessness, recklessness and intentional fault. It can be established by direct or circumstantial evidence.</a:t>
            </a:r>
          </a:p>
          <a:p>
            <a:endParaRPr lang="en-US">
              <a:latin typeface="Calibri" panose="020F0502020204030204" pitchFamily="34" charset="0"/>
              <a:cs typeface="Calibri" panose="020F0502020204030204" pitchFamily="34" charset="0"/>
            </a:endParaRPr>
          </a:p>
          <a:p>
            <a:pPr>
              <a:spcAft>
                <a:spcPts val="912"/>
              </a:spcAft>
            </a:pPr>
            <a:r>
              <a:rPr lang="en-US" b="0" i="0">
                <a:effectLst/>
                <a:latin typeface="Calibri" panose="020F0502020204030204" pitchFamily="34" charset="0"/>
                <a:cs typeface="Calibri" panose="020F0502020204030204" pitchFamily="34" charset="0"/>
              </a:rPr>
              <a:t>An </a:t>
            </a:r>
            <a:r>
              <a:rPr lang="en-US" b="1" i="0">
                <a:effectLst/>
                <a:latin typeface="Calibri" panose="020F0502020204030204" pitchFamily="34" charset="0"/>
                <a:cs typeface="Calibri" panose="020F0502020204030204" pitchFamily="34" charset="0"/>
              </a:rPr>
              <a:t>abuse of the right to make an access request </a:t>
            </a:r>
            <a:r>
              <a:rPr lang="en-US" b="0" i="0">
                <a:effectLst/>
                <a:latin typeface="Calibri" panose="020F0502020204030204" pitchFamily="34" charset="0"/>
                <a:cs typeface="Calibri" panose="020F0502020204030204" pitchFamily="34" charset="0"/>
              </a:rPr>
              <a:t>occurs when a requester uses their right of access in an abusive or inappropriate manner, such as when: </a:t>
            </a:r>
          </a:p>
          <a:p>
            <a:pPr marL="181240" indent="-181240">
              <a:spcAft>
                <a:spcPts val="912"/>
              </a:spcAft>
              <a:buFont typeface="Arial" panose="020B0604020202020204" pitchFamily="34" charset="0"/>
              <a:buChar char="•"/>
            </a:pPr>
            <a:r>
              <a:rPr lang="en-US" b="0" i="0">
                <a:effectLst/>
                <a:latin typeface="Calibri" panose="020F0502020204030204" pitchFamily="34" charset="0"/>
                <a:cs typeface="Calibri" panose="020F0502020204030204" pitchFamily="34" charset="0"/>
              </a:rPr>
              <a:t>a request’s purpose is other than obtaining documents or information</a:t>
            </a:r>
          </a:p>
          <a:p>
            <a:pPr marL="181240" indent="-181240">
              <a:spcAft>
                <a:spcPts val="912"/>
              </a:spcAft>
              <a:buFont typeface="Arial" panose="020B0604020202020204" pitchFamily="34" charset="0"/>
              <a:buChar char="•"/>
            </a:pPr>
            <a:r>
              <a:rPr lang="en-US" b="0" i="0">
                <a:effectLst/>
                <a:latin typeface="Calibri" panose="020F0502020204030204" pitchFamily="34" charset="0"/>
                <a:cs typeface="Calibri" panose="020F0502020204030204" pitchFamily="34" charset="0"/>
              </a:rPr>
              <a:t>a request is contrary to the public interest in that it overburdens an institution, hinders other requesters’ rights of access, and/or unnecessarily increases the costs and time spent by institutions to meet their statutory obligations</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7735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spcBef>
                <a:spcPts val="634"/>
              </a:spcBef>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process]</a:t>
            </a:r>
          </a:p>
          <a:p>
            <a:pPr marL="0" lvl="1">
              <a:spcBef>
                <a:spcPts val="634"/>
              </a:spcBef>
            </a:pPr>
            <a:endParaRPr lang="en-US">
              <a:solidFill>
                <a:schemeClr val="tx1"/>
              </a:solidFill>
              <a:latin typeface="Calibri" panose="020F0502020204030204" pitchFamily="34" charset="0"/>
              <a:cs typeface="Calibri" panose="020F0502020204030204" pitchFamily="34" charset="0"/>
            </a:endParaRPr>
          </a:p>
          <a:p>
            <a:pPr>
              <a:buNone/>
            </a:pPr>
            <a:r>
              <a:rPr lang="en-US"/>
              <a:t>When responding to an Access to Information (ATI) request, employees must </a:t>
            </a:r>
            <a:r>
              <a:rPr lang="en-US" b="1"/>
              <a:t>make sure their search for records is thorough and complete</a:t>
            </a:r>
            <a:r>
              <a:rPr lang="en-US"/>
              <a:t>. This means checking all possible places where the records might be stored—even if they’re not in the usual location or are not well organized. It is good practice to </a:t>
            </a:r>
            <a:r>
              <a:rPr lang="en-US" b="0"/>
              <a:t>keep a </a:t>
            </a:r>
            <a:r>
              <a:rPr lang="en-US" b="1"/>
              <a:t>record of how the search was conducted</a:t>
            </a:r>
            <a:r>
              <a:rPr lang="en-US" b="0"/>
              <a:t>, such as documenting</a:t>
            </a:r>
            <a:r>
              <a:rPr lang="en-US"/>
              <a:t>:</a:t>
            </a:r>
          </a:p>
          <a:p>
            <a:pPr marL="483306" lvl="0" indent="-181240" algn="l" defTabSz="966612" rtl="0" eaLnBrk="1" latinLnBrk="0" hangingPunct="1">
              <a:spcBef>
                <a:spcPts val="634"/>
              </a:spcBef>
              <a:buFont typeface="Arial" panose="020B0604020202020204" pitchFamily="34" charset="0"/>
              <a:buChar char="•"/>
            </a:pPr>
            <a:r>
              <a:rPr lang="en-US" sz="1200" kern="1200">
                <a:solidFill>
                  <a:schemeClr val="tx1"/>
                </a:solidFill>
                <a:latin typeface="Calibri" panose="020F0502020204030204" pitchFamily="34" charset="0"/>
                <a:ea typeface="+mn-ea"/>
                <a:cs typeface="Calibri" panose="020F0502020204030204" pitchFamily="34" charset="0"/>
              </a:rPr>
              <a:t>what search terms or keywords were used</a:t>
            </a:r>
          </a:p>
          <a:p>
            <a:pPr marL="483306" lvl="0" indent="-181240" algn="l" defTabSz="966612" rtl="0" eaLnBrk="1" latinLnBrk="0" hangingPunct="1">
              <a:spcBef>
                <a:spcPts val="634"/>
              </a:spcBef>
              <a:buFont typeface="Arial" panose="020B0604020202020204" pitchFamily="34" charset="0"/>
              <a:buChar char="•"/>
            </a:pPr>
            <a:r>
              <a:rPr lang="en-US" sz="1200" kern="1200">
                <a:solidFill>
                  <a:schemeClr val="tx1"/>
                </a:solidFill>
                <a:latin typeface="Calibri" panose="020F0502020204030204" pitchFamily="34" charset="0"/>
                <a:ea typeface="+mn-ea"/>
                <a:cs typeface="Calibri" panose="020F0502020204030204" pitchFamily="34" charset="0"/>
              </a:rPr>
              <a:t>where they looked (e.g., shared drives, email, document management systems, etc.)</a:t>
            </a:r>
          </a:p>
          <a:p>
            <a:pPr marL="483306" lvl="0" indent="-181240" algn="l" defTabSz="966612" rtl="0" eaLnBrk="1" latinLnBrk="0" hangingPunct="1">
              <a:spcBef>
                <a:spcPts val="634"/>
              </a:spcBef>
              <a:buFont typeface="Arial" panose="020B0604020202020204" pitchFamily="34" charset="0"/>
              <a:buChar char="•"/>
            </a:pPr>
            <a:r>
              <a:rPr lang="en-US" sz="1200" kern="1200">
                <a:solidFill>
                  <a:schemeClr val="tx1"/>
                </a:solidFill>
                <a:latin typeface="Calibri" panose="020F0502020204030204" pitchFamily="34" charset="0"/>
                <a:ea typeface="+mn-ea"/>
                <a:cs typeface="Calibri" panose="020F0502020204030204" pitchFamily="34" charset="0"/>
              </a:rPr>
              <a:t>how they conducted the search, especially if records are stored in various or unexpected locations</a:t>
            </a:r>
          </a:p>
          <a:p>
            <a:pPr>
              <a:lnSpc>
                <a:spcPct val="107000"/>
              </a:lnSpc>
              <a:spcAft>
                <a:spcPts val="846"/>
              </a:spcAft>
            </a:pPr>
            <a:r>
              <a:rPr lang="en-US"/>
              <a:t>By documenting this, employees can </a:t>
            </a:r>
            <a:r>
              <a:rPr lang="en-US" b="0"/>
              <a:t>prove that they made a genuine, diligent effort</a:t>
            </a:r>
            <a:r>
              <a:rPr lang="en-US"/>
              <a:t> to find everything relevant. This protects both the employee and the organization by demonstrating accountability and transparency in the search process.</a:t>
            </a:r>
          </a:p>
          <a:p>
            <a:pPr marL="0" lvl="1">
              <a:spcBef>
                <a:spcPts val="634"/>
              </a:spcBef>
            </a:pPr>
            <a:endParaRPr lang="en-US">
              <a:solidFill>
                <a:schemeClr val="tx1"/>
              </a:solidFill>
              <a:latin typeface="Calibri" panose="020F0502020204030204" pitchFamily="34" charset="0"/>
              <a:cs typeface="Calibri" panose="020F0502020204030204" pitchFamily="34" charset="0"/>
            </a:endParaRPr>
          </a:p>
          <a:p>
            <a:pPr>
              <a:lnSpc>
                <a:spcPct val="107000"/>
              </a:lnSpc>
              <a:spcAft>
                <a:spcPts val="846"/>
              </a:spcAft>
            </a:pPr>
            <a:r>
              <a:rPr lang="en-US" b="1">
                <a:effectLst/>
                <a:latin typeface="Calibri" panose="020F0502020204030204" pitchFamily="34" charset="0"/>
                <a:cs typeface="Calibri" panose="020F0502020204030204" pitchFamily="34" charset="0"/>
              </a:rPr>
              <a:t>If you expect a delay, notify your ATIP Office as soon as possible; an extension can only be taken in the first 30 days.</a:t>
            </a:r>
          </a:p>
          <a:p>
            <a:pPr marL="0" lvl="1">
              <a:spcBef>
                <a:spcPts val="634"/>
              </a:spcBef>
            </a:pPr>
            <a:r>
              <a:rPr lang="en-US">
                <a:solidFill>
                  <a:schemeClr val="tx1"/>
                </a:solidFill>
                <a:latin typeface="Calibri" panose="020F0502020204030204" pitchFamily="34" charset="0"/>
                <a:cs typeface="Calibri" panose="020F0502020204030204" pitchFamily="34" charset="0"/>
              </a:rPr>
              <a:t>The ATIP Office may be able to:</a:t>
            </a:r>
          </a:p>
          <a:p>
            <a:pPr marL="483306" indent="-181240" defTabSz="966612">
              <a:spcBef>
                <a:spcPts val="634"/>
              </a:spcBef>
              <a:buFont typeface="Arial" panose="020B0604020202020204" pitchFamily="34" charset="0"/>
              <a:buChar char="•"/>
            </a:pPr>
            <a:r>
              <a:rPr lang="en-US" kern="1200">
                <a:solidFill>
                  <a:schemeClr val="tx1"/>
                </a:solidFill>
                <a:latin typeface="Calibri" panose="020F0502020204030204" pitchFamily="34" charset="0"/>
                <a:cs typeface="Calibri" panose="020F0502020204030204" pitchFamily="34" charset="0"/>
              </a:rPr>
              <a:t>obtain an extension if you justify it with a clear number of records to be found and the scope of the task</a:t>
            </a:r>
          </a:p>
          <a:p>
            <a:pPr marL="483306" indent="-181240" defTabSz="966612">
              <a:spcBef>
                <a:spcPts val="634"/>
              </a:spcBef>
              <a:buFont typeface="Arial" panose="020B0604020202020204" pitchFamily="34" charset="0"/>
              <a:buChar char="•"/>
            </a:pPr>
            <a:r>
              <a:rPr lang="en-US" kern="1200">
                <a:solidFill>
                  <a:schemeClr val="tx1"/>
                </a:solidFill>
                <a:latin typeface="Calibri" panose="020F0502020204030204" pitchFamily="34" charset="0"/>
                <a:cs typeface="Calibri" panose="020F0502020204030204" pitchFamily="34" charset="0"/>
              </a:rPr>
              <a:t>narrow the scope of the request</a:t>
            </a:r>
          </a:p>
          <a:p>
            <a:pPr>
              <a:lnSpc>
                <a:spcPct val="107000"/>
              </a:lnSpc>
              <a:spcAft>
                <a:spcPts val="846"/>
              </a:spcAft>
            </a:pPr>
            <a:endParaRPr lang="en-US" kern="100">
              <a:effectLst/>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46"/>
              </a:spcAft>
            </a:pPr>
            <a:r>
              <a:rPr lang="en-US" kern="100">
                <a:effectLst/>
                <a:latin typeface="Calibri" panose="020F0502020204030204" pitchFamily="34" charset="0"/>
                <a:ea typeface="Aptos" panose="020B0004020202020204" pitchFamily="34" charset="0"/>
                <a:cs typeface="Calibri" panose="020F0502020204030204" pitchFamily="34" charset="0"/>
              </a:rPr>
              <a:t>Control is determined by such factors as whether the information is:</a:t>
            </a:r>
          </a:p>
          <a:p>
            <a:pPr marL="362480" indent="-362480">
              <a:lnSpc>
                <a:spcPct val="106000"/>
              </a:lnSpc>
              <a:spcAft>
                <a:spcPts val="846"/>
              </a:spcAft>
              <a:buSzPts val="1000"/>
              <a:buFont typeface="Symbol" panose="05050102010706020507" pitchFamily="18" charset="2"/>
              <a:buChar char=""/>
              <a:tabLst>
                <a:tab pos="483306" algn="l"/>
              </a:tabLst>
            </a:pPr>
            <a:r>
              <a:rPr lang="en-US" kern="100">
                <a:effectLst/>
                <a:latin typeface="Calibri" panose="020F0502020204030204" pitchFamily="34" charset="0"/>
                <a:ea typeface="Aptos" panose="020B0004020202020204" pitchFamily="34" charset="0"/>
                <a:cs typeface="Calibri" panose="020F0502020204030204" pitchFamily="34" charset="0"/>
              </a:rPr>
              <a:t>held by the institution, electronically on servers or in the cloud, and hard copies  at headquarters or at a regional, satellite or other office, either within or outside Canada, or at an off-site location such as a private storage facility or a federal records center (records storage facility administered by Library and Archives Canada containing records that contain personal information that remain under the control of institutions); or</a:t>
            </a:r>
          </a:p>
          <a:p>
            <a:pPr marL="362480" indent="-362480">
              <a:lnSpc>
                <a:spcPct val="106000"/>
              </a:lnSpc>
              <a:spcAft>
                <a:spcPts val="846"/>
              </a:spcAft>
              <a:buSzPts val="1000"/>
              <a:buFont typeface="Symbol" panose="05050102010706020507" pitchFamily="18" charset="2"/>
              <a:buChar char=""/>
              <a:tabLst>
                <a:tab pos="483306" algn="l"/>
              </a:tabLst>
            </a:pPr>
            <a:r>
              <a:rPr lang="en-US" kern="100">
                <a:effectLst/>
                <a:latin typeface="Calibri" panose="020F0502020204030204" pitchFamily="34" charset="0"/>
                <a:ea typeface="Aptos" panose="020B0004020202020204" pitchFamily="34" charset="0"/>
                <a:cs typeface="Calibri" panose="020F0502020204030204" pitchFamily="34" charset="0"/>
              </a:rPr>
              <a:t>held elsewhere on behalf of the institution (for example, personal information maintained by agents, consultants or other contracted service providers); or</a:t>
            </a:r>
          </a:p>
          <a:p>
            <a:pPr marL="362480" indent="-362480">
              <a:lnSpc>
                <a:spcPct val="106000"/>
              </a:lnSpc>
              <a:spcAft>
                <a:spcPts val="846"/>
              </a:spcAft>
              <a:buSzPts val="1000"/>
              <a:buFont typeface="Symbol" panose="05050102010706020507" pitchFamily="18" charset="2"/>
              <a:buChar char=""/>
              <a:tabLst>
                <a:tab pos="483306" algn="l"/>
              </a:tabLst>
            </a:pPr>
            <a:r>
              <a:rPr lang="en-US" kern="100">
                <a:effectLst/>
                <a:latin typeface="Calibri" panose="020F0502020204030204" pitchFamily="34" charset="0"/>
                <a:ea typeface="Aptos" panose="020B0004020202020204" pitchFamily="34" charset="0"/>
                <a:cs typeface="Calibri" panose="020F0502020204030204" pitchFamily="34" charset="0"/>
              </a:rPr>
              <a:t>the institution is authorized to grant or deny access to the personal information, to govern its use and, subject to the approval of the Librarian and Archivist of Canada, to dispose of it.</a:t>
            </a:r>
            <a:endParaRPr lang="en-CA">
              <a:effectLst/>
              <a:latin typeface="Calibri" panose="020F0502020204030204" pitchFamily="34" charset="0"/>
              <a:ea typeface="Calibri" panose="020F0502020204030204" pitchFamily="34" charset="0"/>
              <a:cs typeface="Calibri" panose="020F0502020204030204" pitchFamily="34" charset="0"/>
            </a:endParaRPr>
          </a:p>
          <a:p>
            <a:pPr defTabSz="966612">
              <a:spcBef>
                <a:spcPts val="634"/>
              </a:spcBef>
              <a:defRPr/>
            </a:pPr>
            <a:r>
              <a:rPr lang="en-US">
                <a:latin typeface="Calibri" panose="020F0502020204030204" pitchFamily="34" charset="0"/>
                <a:cs typeface="Calibri" panose="020F0502020204030204" pitchFamily="34" charset="0"/>
              </a:rPr>
              <a:t>You must justify a time extension. Give your ATIP Office a clear idea of the number of records to be found and the scope of the task. </a:t>
            </a:r>
            <a:r>
              <a:rPr lang="en-US" b="0" i="0">
                <a:solidFill>
                  <a:schemeClr val="tx1"/>
                </a:solidFill>
                <a:latin typeface="Calibri" panose="020F0502020204030204" pitchFamily="34" charset="0"/>
                <a:cs typeface="Calibri" panose="020F0502020204030204" pitchFamily="34" charset="0"/>
              </a:rPr>
              <a:t>For an extension to be valid and effective, the requester must be notified within 30 calendar days following receipt of their request. You must therefore notify your ATIP Office right away if you need more time to retrieve relevant records and/or if the records meet the other grounds for extension</a:t>
            </a:r>
          </a:p>
          <a:p>
            <a:pPr marL="483306" indent="-181240">
              <a:spcBef>
                <a:spcPts val="634"/>
              </a:spcBef>
              <a:buFont typeface="Arial" panose="020B0604020202020204" pitchFamily="34" charset="0"/>
              <a:buChar char="•"/>
            </a:pPr>
            <a:r>
              <a:rPr lang="en-US">
                <a:solidFill>
                  <a:schemeClr val="tx1"/>
                </a:solidFill>
                <a:latin typeface="Calibri" panose="020F0502020204030204" pitchFamily="34" charset="0"/>
                <a:cs typeface="Calibri" panose="020F0502020204030204" pitchFamily="34" charset="0"/>
              </a:rPr>
              <a:t>For access to information requests, there is no maximum extension, but they should be kept as short as possible. Time limits can be extended if it is justified</a:t>
            </a:r>
          </a:p>
          <a:p>
            <a:pPr marL="483306" indent="-181240">
              <a:spcBef>
                <a:spcPts val="634"/>
              </a:spcBef>
              <a:buFont typeface="Arial" panose="020B0604020202020204" pitchFamily="34" charset="0"/>
              <a:buChar char="•"/>
            </a:pPr>
            <a:r>
              <a:rPr lang="en-US">
                <a:solidFill>
                  <a:schemeClr val="tx1"/>
                </a:solidFill>
                <a:latin typeface="Calibri" panose="020F0502020204030204" pitchFamily="34" charset="0"/>
                <a:cs typeface="Calibri" panose="020F0502020204030204" pitchFamily="34" charset="0"/>
              </a:rPr>
              <a:t>For personal information requests: The extension cannot exceed an additional 30 days, for a maximum time limit of 60 days total</a:t>
            </a:r>
          </a:p>
          <a:p>
            <a:pPr defTabSz="966612">
              <a:defRPr/>
            </a:pPr>
            <a:endParaRPr lang="en-CA">
              <a:effectLst/>
              <a:latin typeface="Calibri" panose="020F0502020204030204" pitchFamily="34" charset="0"/>
              <a:ea typeface="Calibri" panose="020F0502020204030204" pitchFamily="34" charset="0"/>
              <a:cs typeface="Calibri" panose="020F0502020204030204" pitchFamily="34" charset="0"/>
            </a:endParaRPr>
          </a:p>
          <a:p>
            <a:pPr defTabSz="966612">
              <a:defRPr/>
            </a:pPr>
            <a:r>
              <a:rPr lang="en-CA">
                <a:effectLst/>
                <a:latin typeface="Calibri" panose="020F0502020204030204" pitchFamily="34" charset="0"/>
                <a:ea typeface="Calibri" panose="020F0502020204030204" pitchFamily="34" charset="0"/>
                <a:cs typeface="Calibri" panose="020F0502020204030204" pitchFamily="34" charset="0"/>
              </a:rPr>
              <a:t>According to subsection 67.1 (1) of the </a:t>
            </a:r>
            <a:r>
              <a:rPr lang="en-CA" i="1">
                <a:effectLst/>
                <a:latin typeface="Calibri" panose="020F0502020204030204" pitchFamily="34" charset="0"/>
                <a:ea typeface="Calibri" panose="020F0502020204030204" pitchFamily="34" charset="0"/>
                <a:cs typeface="Calibri" panose="020F0502020204030204" pitchFamily="34" charset="0"/>
              </a:rPr>
              <a:t>Access to Information Act</a:t>
            </a:r>
            <a:r>
              <a:rPr lang="en-CA">
                <a:effectLst/>
                <a:latin typeface="Calibri" panose="020F0502020204030204" pitchFamily="34" charset="0"/>
                <a:ea typeface="Calibri" panose="020F0502020204030204" pitchFamily="34" charset="0"/>
                <a:cs typeface="Calibri" panose="020F0502020204030204" pitchFamily="34" charset="0"/>
              </a:rPr>
              <a:t>, no person shall </a:t>
            </a:r>
            <a:r>
              <a:rPr lang="en-CA" b="1" i="0">
                <a:effectLst/>
                <a:latin typeface="Calibri" panose="020F0502020204030204" pitchFamily="34" charset="0"/>
                <a:ea typeface="Calibri" panose="020F0502020204030204" pitchFamily="34" charset="0"/>
                <a:cs typeface="Calibri" panose="020F0502020204030204" pitchFamily="34" charset="0"/>
              </a:rPr>
              <a:t>intentionally</a:t>
            </a:r>
            <a:r>
              <a:rPr lang="en-CA">
                <a:effectLst/>
                <a:latin typeface="Calibri" panose="020F0502020204030204" pitchFamily="34" charset="0"/>
                <a:ea typeface="Calibri" panose="020F0502020204030204" pitchFamily="34" charset="0"/>
                <a:cs typeface="Calibri" panose="020F0502020204030204" pitchFamily="34" charset="0"/>
              </a:rPr>
              <a:t> destroy, mutilate, alter, falsify, or conceal a record, or order another person to do so, when an access to information request has been made. If you are found guilty of doing so, the maximum penalty is two years in prison, a $10,000 fine, or both.</a:t>
            </a:r>
            <a:endParaRPr lang="en-US">
              <a:effectLst/>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8162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B7FBC-4C3C-EC3E-A670-2EED06BB7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66DB1-F0C3-CB72-F040-D50695B60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F47B2-445E-3BDD-9949-1267CB1156C1}"/>
              </a:ext>
            </a:extLst>
          </p:cNvPr>
          <p:cNvSpPr>
            <a:spLocks noGrp="1"/>
          </p:cNvSpPr>
          <p:nvPr>
            <p:ph type="body" idx="1"/>
          </p:nvPr>
        </p:nvSpPr>
        <p:spPr/>
        <p:txBody>
          <a:bodyPr/>
          <a:lstStyle/>
          <a:p>
            <a:pPr defTabSz="966612">
              <a:defRPr/>
            </a:pPr>
            <a:r>
              <a:rPr lang="en-US" b="0" i="0">
                <a:effectLst/>
                <a:highlight>
                  <a:srgbClr val="FFFF00"/>
                </a:highlight>
                <a:latin typeface="Calibri"/>
                <a:ea typeface="Calibri"/>
                <a:cs typeface="Calibri"/>
              </a:rPr>
              <a:t>[Institutions should tailor this slide to their institution’s process]</a:t>
            </a:r>
          </a:p>
          <a:p>
            <a:endParaRPr lang="en-US">
              <a:latin typeface="Calibri" panose="020F0502020204030204" pitchFamily="34" charset="0"/>
              <a:cs typeface="Calibri" panose="020F0502020204030204" pitchFamily="34" charset="0"/>
            </a:endParaRPr>
          </a:p>
          <a:p>
            <a:pPr fontAlgn="t"/>
            <a:r>
              <a:rPr lang="en-CA" strike="noStrike">
                <a:effectLst/>
                <a:latin typeface="Calibri"/>
                <a:ea typeface="Calibri"/>
                <a:cs typeface="Calibri"/>
              </a:rPr>
              <a:t>ATIP Offices are experts in the application of the laws, but are not always familiar with your subject matter. You are responsible for outlining the context and sensitivities surrounding the records and explaining why you are concerned about the release of the information, or why there are no concerns.</a:t>
            </a:r>
            <a:endParaRPr lang="en-US" strike="sngStrike">
              <a:effectLst/>
              <a:latin typeface="Calibri"/>
              <a:ea typeface="Calibri"/>
              <a:cs typeface="Calibri"/>
            </a:endParaRPr>
          </a:p>
          <a:p>
            <a:pPr marL="361950" indent="-361950" fontAlgn="t">
              <a:buFont typeface="+mj-lt"/>
              <a:buAutoNum type="arabicPeriod"/>
              <a:tabLst>
                <a:tab pos="483306" algn="l"/>
              </a:tabLst>
            </a:pPr>
            <a:r>
              <a:rPr lang="en-CA">
                <a:effectLst/>
                <a:latin typeface="Calibri"/>
                <a:ea typeface="Calibri"/>
                <a:cs typeface="Calibri"/>
              </a:rPr>
              <a:t>Clearly indicate what information is sensitive,</a:t>
            </a:r>
            <a:endParaRPr lang="en-US">
              <a:effectLst/>
              <a:latin typeface="Calibri"/>
              <a:ea typeface="Calibri"/>
              <a:cs typeface="Calibri"/>
            </a:endParaRPr>
          </a:p>
          <a:p>
            <a:pPr marL="361950" indent="-361950" fontAlgn="t">
              <a:buFont typeface="+mj-lt"/>
              <a:buAutoNum type="arabicPeriod"/>
              <a:tabLst>
                <a:tab pos="483306" algn="l"/>
              </a:tabLst>
            </a:pPr>
            <a:r>
              <a:rPr lang="en-CA">
                <a:effectLst/>
                <a:latin typeface="Calibri"/>
                <a:ea typeface="Calibri"/>
                <a:cs typeface="Calibri"/>
              </a:rPr>
              <a:t>Provide a rationale for any information you recommend not be disclosed to the requester, </a:t>
            </a:r>
            <a:r>
              <a:rPr lang="en-CA">
                <a:solidFill>
                  <a:srgbClr val="000000"/>
                </a:solidFill>
                <a:latin typeface="Calibri"/>
                <a:ea typeface="Calibri"/>
                <a:cs typeface="Calibri"/>
              </a:rPr>
              <a:t>and</a:t>
            </a:r>
            <a:r>
              <a:rPr lang="en-CA">
                <a:effectLst/>
                <a:latin typeface="Calibri"/>
                <a:ea typeface="Calibri"/>
                <a:cs typeface="Calibri"/>
              </a:rPr>
              <a:t>/or</a:t>
            </a:r>
          </a:p>
          <a:p>
            <a:pPr marL="361950" indent="-361950" fontAlgn="t">
              <a:buFont typeface="+mj-lt"/>
              <a:buAutoNum type="arabicPeriod"/>
              <a:tabLst>
                <a:tab pos="483306" algn="l"/>
              </a:tabLst>
            </a:pPr>
            <a:r>
              <a:rPr lang="en-CA">
                <a:effectLst/>
                <a:latin typeface="Calibri"/>
                <a:ea typeface="Calibri"/>
                <a:cs typeface="Calibri"/>
              </a:rPr>
              <a:t>Provide a rationale as to why information that may appear sensitive may be disclosed to the requester, and</a:t>
            </a:r>
            <a:endParaRPr lang="en-US">
              <a:effectLst/>
              <a:latin typeface="Calibri"/>
              <a:ea typeface="Calibri"/>
              <a:cs typeface="Calibri"/>
            </a:endParaRPr>
          </a:p>
          <a:p>
            <a:pPr marL="361950" indent="-361950" fontAlgn="t">
              <a:buFont typeface="+mj-lt"/>
              <a:buAutoNum type="arabicPeriod"/>
              <a:tabLst>
                <a:tab pos="483306" algn="l"/>
              </a:tabLst>
            </a:pPr>
            <a:r>
              <a:rPr lang="en-CA">
                <a:effectLst/>
                <a:latin typeface="Calibri"/>
                <a:ea typeface="Calibri"/>
                <a:cs typeface="Calibri"/>
              </a:rPr>
              <a:t>Send everything to your ATIP Office.</a:t>
            </a:r>
            <a:endParaRPr lang="en-US">
              <a:latin typeface="Calibri"/>
              <a:ea typeface="Calibri"/>
              <a:cs typeface="Calibri"/>
            </a:endParaRPr>
          </a:p>
        </p:txBody>
      </p:sp>
    </p:spTree>
    <p:extLst>
      <p:ext uri="{BB962C8B-B14F-4D97-AF65-F5344CB8AC3E}">
        <p14:creationId xmlns:p14="http://schemas.microsoft.com/office/powerpoint/2010/main" val="1113219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45BAC-E425-FB39-C406-DBCA9D26E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93226-52A7-46C8-A9AC-15ACD2CFE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B6E17-C477-C809-7EDD-9CD552DC9FD4}"/>
              </a:ext>
            </a:extLst>
          </p:cNvPr>
          <p:cNvSpPr>
            <a:spLocks noGrp="1"/>
          </p:cNvSpPr>
          <p:nvPr>
            <p:ph type="body" idx="1"/>
          </p:nvPr>
        </p:nvSpPr>
        <p:spPr/>
        <p:txBody>
          <a:bodyPr/>
          <a:lstStyle/>
          <a:p>
            <a:pPr>
              <a:spcBef>
                <a:spcPts val="634"/>
              </a:spcBef>
            </a:pPr>
            <a:r>
              <a:rPr lang="en-US" b="1">
                <a:latin typeface="Calibri" panose="020F0502020204030204" pitchFamily="34" charset="0"/>
                <a:cs typeface="Calibri" panose="020F0502020204030204" pitchFamily="34" charset="0"/>
              </a:rPr>
              <a:t>Exemptions</a:t>
            </a:r>
          </a:p>
          <a:p>
            <a:pPr marL="362480" indent="-362480">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An individual's right of access to information is limited by a number of exceptions specified in the legislation (sections 18 – 28 of the </a:t>
            </a:r>
            <a:r>
              <a:rPr lang="en-US" i="1">
                <a:latin typeface="Calibri" panose="020F0502020204030204" pitchFamily="34" charset="0"/>
                <a:cs typeface="Calibri" panose="020F0502020204030204" pitchFamily="34" charset="0"/>
              </a:rPr>
              <a:t>Privacy Act</a:t>
            </a:r>
            <a:r>
              <a:rPr lang="en-US">
                <a:latin typeface="Calibri" panose="020F0502020204030204" pitchFamily="34" charset="0"/>
                <a:cs typeface="Calibri" panose="020F0502020204030204" pitchFamily="34" charset="0"/>
              </a:rPr>
              <a:t>, and sections 13 – 26 of the ATIA)</a:t>
            </a:r>
          </a:p>
          <a:p>
            <a:pPr marL="362480" indent="-362480">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Under section 12 of the </a:t>
            </a:r>
            <a:r>
              <a:rPr lang="en-US" i="1">
                <a:latin typeface="Calibri" panose="020F0502020204030204" pitchFamily="34" charset="0"/>
                <a:cs typeface="Calibri" panose="020F0502020204030204" pitchFamily="34" charset="0"/>
              </a:rPr>
              <a:t>Privacy Act</a:t>
            </a:r>
            <a:r>
              <a:rPr lang="en-US">
                <a:latin typeface="Calibri" panose="020F0502020204030204" pitchFamily="34" charset="0"/>
                <a:cs typeface="Calibri" panose="020F0502020204030204" pitchFamily="34" charset="0"/>
              </a:rPr>
              <a:t>, an individual is entitled to request access to only their own personal information</a:t>
            </a:r>
          </a:p>
          <a:p>
            <a:pPr marL="362480" indent="-362480">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These exceptions to the right of access are known as exemptions</a:t>
            </a:r>
          </a:p>
          <a:p>
            <a:pPr marL="362480" indent="-362480">
              <a:spcBef>
                <a:spcPts val="634"/>
              </a:spcBef>
              <a:buFont typeface="Arial" panose="020B0604020202020204" pitchFamily="34" charset="0"/>
              <a:buChar char="•"/>
            </a:pPr>
            <a:r>
              <a:rPr lang="en-CA" b="0">
                <a:effectLst/>
                <a:latin typeface="Calibri" panose="020F0502020204030204" pitchFamily="34" charset="0"/>
                <a:ea typeface="Calibri" panose="020F0502020204030204" pitchFamily="34" charset="0"/>
                <a:cs typeface="Calibri" panose="020F0502020204030204" pitchFamily="34" charset="0"/>
              </a:rPr>
              <a:t>Exemptions</a:t>
            </a:r>
            <a:r>
              <a:rPr lang="en-CA">
                <a:effectLst/>
                <a:latin typeface="Calibri" panose="020F0502020204030204" pitchFamily="34" charset="0"/>
                <a:ea typeface="Calibri" panose="020F0502020204030204" pitchFamily="34" charset="0"/>
                <a:cs typeface="Calibri" panose="020F0502020204030204" pitchFamily="34" charset="0"/>
              </a:rPr>
              <a:t> involve the content of a record</a:t>
            </a:r>
          </a:p>
          <a:p>
            <a:pPr marL="362480" indent="-362480">
              <a:spcBef>
                <a:spcPts val="634"/>
              </a:spcBef>
              <a:buFont typeface="Arial" panose="020B0604020202020204" pitchFamily="34" charset="0"/>
              <a:buChar char="•"/>
            </a:pPr>
            <a:r>
              <a:rPr lang="en-US">
                <a:latin typeface="Calibri" panose="020F0502020204030204" pitchFamily="34" charset="0"/>
                <a:cs typeface="Calibri" panose="020F0502020204030204" pitchFamily="34" charset="0"/>
              </a:rPr>
              <a:t>Each exemption is intended to protect information relating to a particular public or private interest</a:t>
            </a:r>
          </a:p>
          <a:p>
            <a:pPr marL="362480" indent="-362480">
              <a:spcBef>
                <a:spcPts val="634"/>
              </a:spcBef>
              <a:buFont typeface="Arial" panose="020B0604020202020204" pitchFamily="34" charset="0"/>
              <a:buChar char="•"/>
            </a:pPr>
            <a:r>
              <a:rPr lang="en-CA">
                <a:effectLst/>
                <a:latin typeface="Calibri" panose="020F0502020204030204" pitchFamily="34" charset="0"/>
                <a:ea typeface="Calibri" panose="020F0502020204030204" pitchFamily="34" charset="0"/>
                <a:cs typeface="Calibri" panose="020F0502020204030204" pitchFamily="34" charset="0"/>
              </a:rPr>
              <a:t>Exemptions to the public right to access must be:</a:t>
            </a:r>
            <a:endParaRPr lang="en-US">
              <a:effectLst/>
              <a:latin typeface="Calibri" panose="020F0502020204030204" pitchFamily="34" charset="0"/>
              <a:ea typeface="Calibri" panose="020F0502020204030204" pitchFamily="34" charset="0"/>
              <a:cs typeface="Calibri" panose="020F0502020204030204" pitchFamily="34" charset="0"/>
            </a:endParaRPr>
          </a:p>
          <a:p>
            <a:pPr marL="845786" lvl="1" indent="-362480" fontAlgn="t">
              <a:buSzPts val="1000"/>
              <a:buFont typeface="Arial" panose="020B0604020202020204" pitchFamily="34" charset="0"/>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s</a:t>
            </a:r>
            <a:r>
              <a:rPr lang="en-CA">
                <a:effectLst/>
                <a:latin typeface="Calibri" panose="020F0502020204030204" pitchFamily="34" charset="0"/>
                <a:ea typeface="Calibri" panose="020F0502020204030204" pitchFamily="34" charset="0"/>
                <a:cs typeface="Calibri" panose="020F0502020204030204" pitchFamily="34" charset="0"/>
              </a:rPr>
              <a:t>pecific</a:t>
            </a:r>
            <a:endParaRPr lang="en-US">
              <a:effectLst/>
              <a:latin typeface="Calibri" panose="020F0502020204030204" pitchFamily="34" charset="0"/>
              <a:ea typeface="Calibri" panose="020F0502020204030204" pitchFamily="34" charset="0"/>
              <a:cs typeface="Calibri" panose="020F0502020204030204" pitchFamily="34" charset="0"/>
            </a:endParaRPr>
          </a:p>
          <a:p>
            <a:pPr marL="845786" lvl="1" indent="-362480" fontAlgn="t">
              <a:buSzPts val="1000"/>
              <a:buFont typeface="Arial" panose="020B0604020202020204" pitchFamily="34" charset="0"/>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l</a:t>
            </a:r>
            <a:r>
              <a:rPr lang="en-CA">
                <a:effectLst/>
                <a:latin typeface="Calibri" panose="020F0502020204030204" pitchFamily="34" charset="0"/>
                <a:ea typeface="Calibri" panose="020F0502020204030204" pitchFamily="34" charset="0"/>
                <a:cs typeface="Calibri" panose="020F0502020204030204" pitchFamily="34" charset="0"/>
              </a:rPr>
              <a:t>imited</a:t>
            </a:r>
            <a:endParaRPr lang="en-US" u="sng">
              <a:effectLst/>
              <a:latin typeface="Calibri" panose="020F0502020204030204" pitchFamily="34" charset="0"/>
              <a:ea typeface="Calibri" panose="020F0502020204030204" pitchFamily="34" charset="0"/>
              <a:cs typeface="Calibri" panose="020F0502020204030204" pitchFamily="34" charset="0"/>
            </a:endParaRPr>
          </a:p>
          <a:p>
            <a:pPr marL="362480" indent="-362480" defTabSz="966612" fontAlgn="t">
              <a:spcBef>
                <a:spcPts val="634"/>
              </a:spcBef>
              <a:buFont typeface="Arial" panose="020B0604020202020204" pitchFamily="34" charset="0"/>
              <a:buChar char="•"/>
            </a:pPr>
            <a:r>
              <a:rPr lang="en-CA" kern="1200">
                <a:effectLst/>
                <a:latin typeface="Calibri" panose="020F0502020204030204" pitchFamily="34" charset="0"/>
                <a:ea typeface="Calibri" panose="020F0502020204030204" pitchFamily="34" charset="0"/>
                <a:cs typeface="Calibri" panose="020F0502020204030204" pitchFamily="34" charset="0"/>
              </a:rPr>
              <a:t>When an exemption is applied by the ATIP Office, one or more words are redacted from the document</a:t>
            </a:r>
          </a:p>
          <a:p>
            <a:pPr fontAlgn="t"/>
            <a:endParaRPr lang="en-US">
              <a:effectLst/>
              <a:latin typeface="Calibri" panose="020F0502020204030204" pitchFamily="34" charset="0"/>
              <a:ea typeface="Calibri" panose="020F0502020204030204" pitchFamily="34" charset="0"/>
              <a:cs typeface="Calibri" panose="020F0502020204030204" pitchFamily="34" charset="0"/>
            </a:endParaRPr>
          </a:p>
          <a:p>
            <a:pPr fontAlgn="t"/>
            <a:r>
              <a:rPr lang="en-CA" b="1" u="none">
                <a:effectLst/>
                <a:latin typeface="Calibri" panose="020F0502020204030204" pitchFamily="34" charset="0"/>
                <a:ea typeface="Calibri" panose="020F0502020204030204" pitchFamily="34" charset="0"/>
                <a:cs typeface="Calibri" panose="020F0502020204030204" pitchFamily="34" charset="0"/>
              </a:rPr>
              <a:t>Exclusions</a:t>
            </a:r>
          </a:p>
          <a:p>
            <a:pPr marL="362480" indent="-362480" defTabSz="966612" fontAlgn="t">
              <a:spcBef>
                <a:spcPts val="634"/>
              </a:spcBef>
              <a:buFont typeface="Arial" panose="020B0604020202020204" pitchFamily="34" charset="0"/>
              <a:buChar char="•"/>
            </a:pPr>
            <a:r>
              <a:rPr lang="en-CA" kern="1200">
                <a:effectLst/>
                <a:latin typeface="Calibri" panose="020F0502020204030204" pitchFamily="34" charset="0"/>
                <a:ea typeface="Calibri" panose="020F0502020204030204" pitchFamily="34" charset="0"/>
                <a:cs typeface="Calibri" panose="020F0502020204030204" pitchFamily="34" charset="0"/>
              </a:rPr>
              <a:t>Exclusions relate to categories of documents that the Acts do not apply to</a:t>
            </a:r>
            <a:endParaRPr lang="en-US" kern="1200">
              <a:effectLst/>
              <a:latin typeface="Calibri" panose="020F0502020204030204" pitchFamily="34" charset="0"/>
              <a:cs typeface="Calibri" panose="020F0502020204030204" pitchFamily="34" charset="0"/>
            </a:endParaRPr>
          </a:p>
          <a:p>
            <a:pPr marL="362480" indent="-362480" defTabSz="966612" fontAlgn="t">
              <a:spcBef>
                <a:spcPts val="634"/>
              </a:spcBef>
              <a:buFont typeface="Arial" panose="020B0604020202020204" pitchFamily="34" charset="0"/>
              <a:buChar char="•"/>
            </a:pPr>
            <a:r>
              <a:rPr lang="en-US" kern="1200">
                <a:effectLst/>
                <a:latin typeface="Calibri" panose="020F0502020204030204" pitchFamily="34" charset="0"/>
                <a:cs typeface="Calibri" panose="020F0502020204030204" pitchFamily="34" charset="0"/>
              </a:rPr>
              <a:t>The ATIA and </a:t>
            </a:r>
            <a:r>
              <a:rPr lang="en-US" i="1" kern="1200">
                <a:effectLst/>
                <a:latin typeface="Calibri" panose="020F0502020204030204" pitchFamily="34" charset="0"/>
                <a:cs typeface="Calibri" panose="020F0502020204030204" pitchFamily="34" charset="0"/>
              </a:rPr>
              <a:t>Privacy Act </a:t>
            </a:r>
            <a:r>
              <a:rPr lang="en-US" kern="1200">
                <a:effectLst/>
                <a:latin typeface="Calibri" panose="020F0502020204030204" pitchFamily="34" charset="0"/>
                <a:cs typeface="Calibri" panose="020F0502020204030204" pitchFamily="34" charset="0"/>
              </a:rPr>
              <a:t>do not apply to certain information.  Examples of information that is excluded are published information and Cabinet confidences (outlined in sections 69 and 70 of the Privacy Act, and sections 68 and 69 of the ATIA)</a:t>
            </a:r>
          </a:p>
          <a:p>
            <a:pPr marL="362480" indent="-362480" defTabSz="966612" fontAlgn="t">
              <a:spcBef>
                <a:spcPts val="634"/>
              </a:spcBef>
              <a:buFont typeface="Arial" panose="020B0604020202020204" pitchFamily="34" charset="0"/>
              <a:buChar char="•"/>
            </a:pPr>
            <a:r>
              <a:rPr lang="en-US" kern="1200">
                <a:effectLst/>
                <a:latin typeface="Calibri" panose="020F0502020204030204" pitchFamily="34" charset="0"/>
                <a:cs typeface="Calibri" panose="020F0502020204030204" pitchFamily="34" charset="0"/>
              </a:rPr>
              <a:t>Cabinet confidences are excluded because Ministers must be able to </a:t>
            </a:r>
            <a:r>
              <a:rPr lang="en-US" b="0" i="0">
                <a:solidFill>
                  <a:srgbClr val="333333"/>
                </a:solidFill>
                <a:effectLst/>
                <a:latin typeface="Calibri" panose="020F0502020204030204" pitchFamily="34" charset="0"/>
                <a:cs typeface="Calibri" panose="020F0502020204030204" pitchFamily="34" charset="0"/>
              </a:rPr>
              <a:t>engage in full and frank discussions for the effective functioning of a Cabinet system. This upholds the principle of collective responsibility. PCO is responsible for the policies related to Cabinet confidences and will be consulted when you flag that a record has a Cabinet confidence</a:t>
            </a:r>
            <a:endParaRPr lang="en-US" kern="1200">
              <a:effectLs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713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2FEB-41CA-C545-FD38-94F90C712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44CB5-7019-2C1C-F33C-88E038056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98995-8593-514E-70EE-EB760487C1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[institution might want to add slides on their legislative framework (Income Tax Act, ESDC Act, SSC Act)]</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Speaking points: </a:t>
            </a:r>
          </a:p>
          <a:p>
            <a:r>
              <a:rPr lang="en-US">
                <a:latin typeface="Calibri" panose="020F0502020204030204" pitchFamily="34" charset="0"/>
                <a:ea typeface="Calibri" panose="020F0502020204030204" pitchFamily="34" charset="0"/>
                <a:cs typeface="Calibri" panose="020F0502020204030204" pitchFamily="34" charset="0"/>
              </a:rPr>
              <a:t>► I would like to get a sense of who is participating in today’s session. Can you please use the raise hand function in Teams if:</a:t>
            </a:r>
          </a:p>
          <a:p>
            <a:r>
              <a:rPr lang="en-US">
                <a:latin typeface="Calibri" panose="020F0502020204030204" pitchFamily="34" charset="0"/>
                <a:ea typeface="Calibri" panose="020F0502020204030204" pitchFamily="34" charset="0"/>
                <a:cs typeface="Calibri" panose="020F0502020204030204" pitchFamily="34" charset="0"/>
              </a:rPr>
              <a:t>	► you are familiar with the Access to Information Act or the Privacy Act </a:t>
            </a:r>
          </a:p>
          <a:p>
            <a:pPr marL="901700"/>
            <a:r>
              <a:rPr lang="en-US">
                <a:latin typeface="Calibri" panose="020F0502020204030204" pitchFamily="34" charset="0"/>
                <a:ea typeface="Calibri" panose="020F0502020204030204" pitchFamily="34" charset="0"/>
                <a:cs typeface="Calibri" panose="020F0502020204030204" pitchFamily="34" charset="0"/>
              </a:rPr>
              <a:t>	► you have previously completed training on either Act or their underlying policy requirements</a:t>
            </a:r>
          </a:p>
          <a:p>
            <a:r>
              <a:rPr lang="en-US">
                <a:latin typeface="Calibri" panose="020F0502020204030204" pitchFamily="34" charset="0"/>
                <a:ea typeface="Calibri" panose="020F0502020204030204" pitchFamily="34" charset="0"/>
                <a:cs typeface="Calibri" panose="020F0502020204030204" pitchFamily="34" charset="0"/>
              </a:rPr>
              <a:t>► Excellent! Well let’s get into the topic at hand.</a:t>
            </a:r>
          </a:p>
          <a:p>
            <a:endParaRPr lang="en-US"/>
          </a:p>
        </p:txBody>
      </p:sp>
    </p:spTree>
    <p:extLst>
      <p:ext uri="{BB962C8B-B14F-4D97-AF65-F5344CB8AC3E}">
        <p14:creationId xmlns:p14="http://schemas.microsoft.com/office/powerpoint/2010/main" val="3464857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29628-2FBB-854D-A1E5-AB5995A3C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77850-4DFC-6575-5F37-F80C5E8C3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37397-CAB3-DDB6-0356-FC68E73F3A6B}"/>
              </a:ext>
            </a:extLst>
          </p:cNvPr>
          <p:cNvSpPr>
            <a:spLocks noGrp="1"/>
          </p:cNvSpPr>
          <p:nvPr>
            <p:ph type="body" idx="1"/>
          </p:nvPr>
        </p:nvSpPr>
        <p:spPr/>
        <p:txBody>
          <a:bodyPr/>
          <a:lstStyle/>
          <a:p>
            <a:pPr marL="0" lvl="1" defTabSz="966612">
              <a:defRPr/>
            </a:pPr>
            <a:r>
              <a:rPr lang="en-CA" sz="1200" b="1">
                <a:latin typeface="Calibri" panose="020F0502020204030204" pitchFamily="34" charset="0"/>
                <a:ea typeface="Calibri" panose="020F0502020204030204" pitchFamily="34" charset="0"/>
                <a:cs typeface="Calibri" panose="020F0502020204030204" pitchFamily="34" charset="0"/>
              </a:rPr>
              <a:t>Mandatory</a:t>
            </a:r>
            <a:r>
              <a:rPr lang="en-CA" sz="1200">
                <a:latin typeface="Calibri" panose="020F0502020204030204" pitchFamily="34" charset="0"/>
                <a:ea typeface="Calibri" panose="020F0502020204030204" pitchFamily="34" charset="0"/>
                <a:cs typeface="Calibri" panose="020F0502020204030204" pitchFamily="34" charset="0"/>
              </a:rPr>
              <a:t> exemptions</a:t>
            </a:r>
          </a:p>
          <a:p>
            <a:pPr marL="171450" indent="-171450" algn="l">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an exemption provision that is introduced by the phrase “</a:t>
            </a:r>
            <a:r>
              <a:rPr lang="en-US" b="1" i="0">
                <a:effectLst/>
                <a:latin typeface="Calibri" panose="020F0502020204030204" pitchFamily="34" charset="0"/>
                <a:ea typeface="Calibri" panose="020F0502020204030204" pitchFamily="34" charset="0"/>
                <a:cs typeface="Calibri" panose="020F0502020204030204" pitchFamily="34" charset="0"/>
              </a:rPr>
              <a:t>shall</a:t>
            </a:r>
            <a:r>
              <a:rPr lang="en-US" b="0" i="0">
                <a:effectLst/>
                <a:latin typeface="Calibri" panose="020F0502020204030204" pitchFamily="34" charset="0"/>
                <a:ea typeface="Calibri" panose="020F0502020204030204" pitchFamily="34" charset="0"/>
                <a:cs typeface="Calibri" panose="020F0502020204030204" pitchFamily="34" charset="0"/>
              </a:rPr>
              <a:t> refuse to disclose”</a:t>
            </a:r>
          </a:p>
          <a:p>
            <a:pPr marL="171450" indent="-171450" algn="l">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institutions </a:t>
            </a:r>
            <a:r>
              <a:rPr lang="en-US" b="1" i="0">
                <a:effectLst/>
                <a:latin typeface="Calibri" panose="020F0502020204030204" pitchFamily="34" charset="0"/>
                <a:ea typeface="Calibri" panose="020F0502020204030204" pitchFamily="34" charset="0"/>
                <a:cs typeface="Calibri" panose="020F0502020204030204" pitchFamily="34" charset="0"/>
              </a:rPr>
              <a:t>are required to refuse </a:t>
            </a:r>
            <a:r>
              <a:rPr lang="en-US" b="0" i="0">
                <a:effectLst/>
                <a:latin typeface="Calibri" panose="020F0502020204030204" pitchFamily="34" charset="0"/>
                <a:ea typeface="Calibri" panose="020F0502020204030204" pitchFamily="34" charset="0"/>
                <a:cs typeface="Calibri" panose="020F0502020204030204" pitchFamily="34" charset="0"/>
              </a:rPr>
              <a:t>to disclose the information. ATIP must not release the information</a:t>
            </a:r>
          </a:p>
          <a:p>
            <a:pPr marL="171450" indent="-171450" algn="l">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Examples:</a:t>
            </a:r>
          </a:p>
          <a:p>
            <a:pPr marL="628650" lvl="1" indent="-171450" algn="l">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Information received in confidence from another government like a foreign government or provincial government (subsection 13(1) of the ATIA)</a:t>
            </a:r>
          </a:p>
          <a:p>
            <a:pPr marL="628650" lvl="1" indent="-171450" algn="l">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Personal information like medical history and banking information (subsection 19(1) of the ATIA)</a:t>
            </a:r>
          </a:p>
          <a:p>
            <a:pPr marL="628650" lvl="1" indent="-171450" algn="l">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Trade secrets like a secret recipe (paragraph 20(1)(a) of the ATIA)</a:t>
            </a:r>
          </a:p>
          <a:p>
            <a:pPr marL="628650" lvl="1" indent="-171450">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Information that is protected by another law like tax information protected by the </a:t>
            </a:r>
            <a:r>
              <a:rPr lang="en-US" b="0" i="1">
                <a:effectLst/>
                <a:latin typeface="Calibri" panose="020F0502020204030204" pitchFamily="34" charset="0"/>
                <a:ea typeface="Calibri" panose="020F0502020204030204" pitchFamily="34" charset="0"/>
                <a:cs typeface="Calibri" panose="020F0502020204030204" pitchFamily="34" charset="0"/>
              </a:rPr>
              <a:t>Income Tax Act </a:t>
            </a:r>
            <a:r>
              <a:rPr lang="en-US" b="0" i="0">
                <a:effectLst/>
                <a:latin typeface="Calibri" panose="020F0502020204030204" pitchFamily="34" charset="0"/>
                <a:ea typeface="Calibri" panose="020F0502020204030204" pitchFamily="34" charset="0"/>
                <a:cs typeface="Calibri" panose="020F0502020204030204" pitchFamily="34" charset="0"/>
              </a:rPr>
              <a:t>(section 24 of the ATIA)</a:t>
            </a:r>
            <a:endParaRPr lang="en-US">
              <a:latin typeface="Calibri" panose="020F0502020204030204" pitchFamily="34" charset="0"/>
              <a:ea typeface="Calibri" panose="020F0502020204030204" pitchFamily="34" charset="0"/>
              <a:cs typeface="Calibri" panose="020F0502020204030204" pitchFamily="34" charset="0"/>
            </a:endParaRPr>
          </a:p>
          <a:p>
            <a:pPr marL="171450" lvl="1" indent="-171450" defTabSz="966612">
              <a:buFont typeface="Arial" panose="020B0604020202020204" pitchFamily="34" charset="0"/>
              <a:buChar char="•"/>
              <a:defRPr/>
            </a:pPr>
            <a:r>
              <a:rPr lang="en-US">
                <a:latin typeface="Calibri" panose="020F0502020204030204" pitchFamily="34" charset="0"/>
                <a:ea typeface="Calibri" panose="020F0502020204030204" pitchFamily="34" charset="0"/>
                <a:cs typeface="Calibri" panose="020F0502020204030204" pitchFamily="34" charset="0"/>
              </a:rPr>
              <a:t>Some exemptions in the Act are mandatory but allow disclosure if certain conditions are met. For example, with consent, institutions may release information under sections 13(2)(a), 19(2)(a), or 20(5) of the ATIA and 19(2)(a) of the </a:t>
            </a:r>
            <a:r>
              <a:rPr lang="en-US" i="1">
                <a:latin typeface="Calibri" panose="020F0502020204030204" pitchFamily="34" charset="0"/>
                <a:ea typeface="Calibri" panose="020F0502020204030204" pitchFamily="34" charset="0"/>
                <a:cs typeface="Calibri" panose="020F0502020204030204" pitchFamily="34" charset="0"/>
              </a:rPr>
              <a:t>Privacy Act</a:t>
            </a:r>
            <a:r>
              <a:rPr lang="en-US">
                <a:latin typeface="Calibri" panose="020F0502020204030204" pitchFamily="34" charset="0"/>
                <a:ea typeface="Calibri" panose="020F0502020204030204" pitchFamily="34" charset="0"/>
                <a:cs typeface="Calibri" panose="020F0502020204030204" pitchFamily="34" charset="0"/>
              </a:rPr>
              <a:t>. When these conditions are satisfied and no other exemptions apply, institutions have discretion to disclose after weighing factors for and against release.</a:t>
            </a:r>
          </a:p>
          <a:p>
            <a:pPr marL="0" lvl="1"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1" indent="0" algn="l" defTabSz="966612" rtl="0" eaLnBrk="1" fontAlgn="auto" latinLnBrk="0" hangingPunct="1">
              <a:lnSpc>
                <a:spcPct val="100000"/>
              </a:lnSpc>
              <a:spcBef>
                <a:spcPts val="0"/>
              </a:spcBef>
              <a:spcAft>
                <a:spcPts val="0"/>
              </a:spcAft>
              <a:buClrTx/>
              <a:buSzTx/>
              <a:buFontTx/>
              <a:buNone/>
              <a:tabLst/>
              <a:defRPr/>
            </a:pPr>
            <a:r>
              <a:rPr lang="en-CA" sz="1200" b="1">
                <a:latin typeface="Calibri" panose="020F0502020204030204" pitchFamily="34" charset="0"/>
                <a:ea typeface="Calibri" panose="020F0502020204030204" pitchFamily="34" charset="0"/>
                <a:cs typeface="Calibri" panose="020F0502020204030204" pitchFamily="34" charset="0"/>
              </a:rPr>
              <a:t>Discretionary</a:t>
            </a:r>
            <a:r>
              <a:rPr lang="en-CA" sz="1200">
                <a:latin typeface="Calibri" panose="020F0502020204030204" pitchFamily="34" charset="0"/>
                <a:ea typeface="Calibri" panose="020F0502020204030204" pitchFamily="34" charset="0"/>
                <a:cs typeface="Calibri" panose="020F0502020204030204" pitchFamily="34" charset="0"/>
              </a:rPr>
              <a:t> exemptions</a:t>
            </a:r>
          </a:p>
          <a:p>
            <a:pPr marL="171450" indent="-171450" algn="l">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an exemption provision that contains the phrase “</a:t>
            </a:r>
            <a:r>
              <a:rPr lang="en-US" b="1" i="0">
                <a:effectLst/>
                <a:latin typeface="Calibri" panose="020F0502020204030204" pitchFamily="34" charset="0"/>
                <a:ea typeface="Calibri" panose="020F0502020204030204" pitchFamily="34" charset="0"/>
                <a:cs typeface="Calibri" panose="020F0502020204030204" pitchFamily="34" charset="0"/>
              </a:rPr>
              <a:t>may</a:t>
            </a:r>
            <a:r>
              <a:rPr lang="en-US" b="0" i="0">
                <a:effectLst/>
                <a:latin typeface="Calibri" panose="020F0502020204030204" pitchFamily="34" charset="0"/>
                <a:ea typeface="Calibri" panose="020F0502020204030204" pitchFamily="34" charset="0"/>
                <a:cs typeface="Calibri" panose="020F0502020204030204" pitchFamily="34" charset="0"/>
              </a:rPr>
              <a:t> refuse to disclose”</a:t>
            </a:r>
          </a:p>
          <a:p>
            <a:pPr marL="171450" marR="0" lvl="0" indent="-1714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b="0" i="0">
                <a:effectLst/>
                <a:latin typeface="Calibri" panose="020F0502020204030204" pitchFamily="34" charset="0"/>
                <a:ea typeface="Calibri" panose="020F0502020204030204" pitchFamily="34" charset="0"/>
                <a:cs typeface="Calibri" panose="020F0502020204030204" pitchFamily="34" charset="0"/>
              </a:rPr>
              <a:t>permits the head of a government institution, or their delegate/ATIP officials, to refuse to disclose information if it meets the class or injury test involved</a:t>
            </a:r>
            <a:r>
              <a:rPr lang="en-US">
                <a:latin typeface="Calibri" panose="020F0502020204030204" pitchFamily="34" charset="0"/>
                <a:ea typeface="Calibri" panose="020F0502020204030204" pitchFamily="34" charset="0"/>
                <a:cs typeface="Calibri" panose="020F0502020204030204" pitchFamily="34" charset="0"/>
              </a:rPr>
              <a:t>. In other words, </a:t>
            </a:r>
            <a:r>
              <a:rPr lang="en-US" b="0" i="0">
                <a:effectLst/>
                <a:latin typeface="Calibri" panose="020F0502020204030204" pitchFamily="34" charset="0"/>
                <a:ea typeface="Calibri" panose="020F0502020204030204" pitchFamily="34" charset="0"/>
                <a:cs typeface="Calibri" panose="020F0502020204030204" pitchFamily="34" charset="0"/>
              </a:rPr>
              <a:t>ATIP </a:t>
            </a:r>
            <a:r>
              <a:rPr lang="en-US" b="1" i="0">
                <a:effectLst/>
                <a:latin typeface="Calibri" panose="020F0502020204030204" pitchFamily="34" charset="0"/>
                <a:ea typeface="Calibri" panose="020F0502020204030204" pitchFamily="34" charset="0"/>
                <a:cs typeface="Calibri" panose="020F0502020204030204" pitchFamily="34" charset="0"/>
              </a:rPr>
              <a:t>can choose</a:t>
            </a:r>
            <a:r>
              <a:rPr lang="en-US" b="0" i="0">
                <a:effectLst/>
                <a:latin typeface="Calibri" panose="020F0502020204030204" pitchFamily="34" charset="0"/>
                <a:ea typeface="Calibri" panose="020F0502020204030204" pitchFamily="34" charset="0"/>
                <a:cs typeface="Calibri" panose="020F0502020204030204" pitchFamily="34" charset="0"/>
              </a:rPr>
              <a:t> whether or not to release the information.</a:t>
            </a:r>
          </a:p>
          <a:p>
            <a:pPr marL="171450" marR="0" lvl="0" indent="-1714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b="0" i="0">
                <a:effectLst/>
                <a:latin typeface="Calibri" panose="020F0502020204030204" pitchFamily="34" charset="0"/>
                <a:ea typeface="Calibri" panose="020F0502020204030204" pitchFamily="34" charset="0"/>
                <a:cs typeface="Calibri" panose="020F0502020204030204" pitchFamily="34" charset="0"/>
              </a:rPr>
              <a:t>Examples:</a:t>
            </a:r>
          </a:p>
          <a:p>
            <a:pPr marL="628650" lvl="1" indent="-171450" algn="l">
              <a:spcBef>
                <a:spcPts val="300"/>
              </a:spcBef>
              <a:spcAft>
                <a:spcPts val="300"/>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Federal-provincial affairs, if releasing the information could hurt relations between governments (section 14 of the ATIA)</a:t>
            </a:r>
          </a:p>
          <a:p>
            <a:pPr marL="628650" lvl="1" indent="-171450" algn="l">
              <a:spcBef>
                <a:spcPts val="300"/>
              </a:spcBef>
              <a:spcAft>
                <a:spcPts val="300"/>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Advice or recommendations developed for government decision-making (section 21 of the ATIA)</a:t>
            </a:r>
          </a:p>
          <a:p>
            <a:pPr marL="628650" lvl="1" indent="-171450" algn="l">
              <a:spcBef>
                <a:spcPts val="300"/>
              </a:spcBef>
              <a:spcAft>
                <a:spcPts val="300"/>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Legal advice (solicitor-client privilege), institution can choose to waive their privilege (section 23 of the ATIA)</a:t>
            </a:r>
            <a:endParaRPr lang="en-CA"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66612" rtl="0" eaLnBrk="1" fontAlgn="auto" latinLnBrk="0" hangingPunct="1">
              <a:lnSpc>
                <a:spcPct val="100000"/>
              </a:lnSpc>
              <a:spcBef>
                <a:spcPts val="0"/>
              </a:spcBef>
              <a:spcAft>
                <a:spcPts val="0"/>
              </a:spcAft>
              <a:buClrTx/>
              <a:buSzTx/>
              <a:buFontTx/>
              <a:buNone/>
              <a:tabLst/>
              <a:defRPr/>
            </a:pPr>
            <a:endParaRPr lang="en-CA"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66612" rtl="0" eaLnBrk="1" fontAlgn="auto" latinLnBrk="0" hangingPunct="1">
              <a:lnSpc>
                <a:spcPct val="100000"/>
              </a:lnSpc>
              <a:spcBef>
                <a:spcPts val="0"/>
              </a:spcBef>
              <a:spcAft>
                <a:spcPts val="0"/>
              </a:spcAft>
              <a:buClrTx/>
              <a:buSzTx/>
              <a:buFontTx/>
              <a:buNone/>
              <a:tabLst/>
              <a:defRPr/>
            </a:pPr>
            <a:r>
              <a:rPr lang="en-CA" sz="1200" b="1">
                <a:latin typeface="Calibri" panose="020F0502020204030204" pitchFamily="34" charset="0"/>
                <a:ea typeface="Calibri" panose="020F0502020204030204" pitchFamily="34" charset="0"/>
                <a:cs typeface="Calibri" panose="020F0502020204030204" pitchFamily="34" charset="0"/>
              </a:rPr>
              <a:t>Injury test</a:t>
            </a:r>
          </a:p>
          <a:p>
            <a:pPr marL="171450" indent="-171450">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Exemptions apply </a:t>
            </a:r>
            <a:r>
              <a:rPr lang="en-US" b="1" i="0">
                <a:effectLst/>
                <a:latin typeface="Calibri" panose="020F0502020204030204" pitchFamily="34" charset="0"/>
                <a:ea typeface="Calibri" panose="020F0502020204030204" pitchFamily="34" charset="0"/>
                <a:cs typeface="Calibri" panose="020F0502020204030204" pitchFamily="34" charset="0"/>
              </a:rPr>
              <a:t>only if</a:t>
            </a:r>
            <a:r>
              <a:rPr lang="en-US" b="0" i="0">
                <a:effectLst/>
                <a:latin typeface="Calibri" panose="020F0502020204030204" pitchFamily="34" charset="0"/>
                <a:ea typeface="Calibri" panose="020F0502020204030204" pitchFamily="34" charset="0"/>
                <a:cs typeface="Calibri" panose="020F0502020204030204" pitchFamily="34" charset="0"/>
              </a:rPr>
              <a:t> releasing the information could </a:t>
            </a:r>
            <a:r>
              <a:rPr lang="en-US">
                <a:latin typeface="Calibri" panose="020F0502020204030204" pitchFamily="34" charset="0"/>
                <a:ea typeface="Calibri" panose="020F0502020204030204" pitchFamily="34" charset="0"/>
                <a:cs typeface="Calibri" panose="020F0502020204030204" pitchFamily="34" charset="0"/>
              </a:rPr>
              <a:t>reasonably be expected to </a:t>
            </a:r>
            <a:r>
              <a:rPr lang="en-US" b="1">
                <a:latin typeface="Calibri" panose="020F0502020204030204" pitchFamily="34" charset="0"/>
                <a:ea typeface="Calibri" panose="020F0502020204030204" pitchFamily="34" charset="0"/>
                <a:cs typeface="Calibri" panose="020F0502020204030204" pitchFamily="34" charset="0"/>
              </a:rPr>
              <a:t>cause</a:t>
            </a:r>
            <a:r>
              <a:rPr lang="en-US" b="1" i="0">
                <a:effectLst/>
                <a:latin typeface="Calibri" panose="020F0502020204030204" pitchFamily="34" charset="0"/>
                <a:ea typeface="Calibri" panose="020F0502020204030204" pitchFamily="34" charset="0"/>
                <a:cs typeface="Calibri" panose="020F0502020204030204" pitchFamily="34" charset="0"/>
              </a:rPr>
              <a:t> harm</a:t>
            </a:r>
            <a:r>
              <a:rPr lang="en-US" b="0" i="0">
                <a:effectLst/>
                <a:latin typeface="Calibri" panose="020F0502020204030204" pitchFamily="34" charset="0"/>
                <a:ea typeface="Calibri" panose="020F0502020204030204" pitchFamily="34" charset="0"/>
                <a:cs typeface="Calibri" panose="020F0502020204030204" pitchFamily="34" charset="0"/>
              </a:rPr>
              <a:t> (injury) to someone or to interests. </a:t>
            </a:r>
            <a:r>
              <a:rPr lang="en-US">
                <a:latin typeface="Calibri" panose="020F0502020204030204" pitchFamily="34" charset="0"/>
                <a:ea typeface="Calibri" panose="020F0502020204030204" pitchFamily="34" charset="0"/>
                <a:cs typeface="Calibri" panose="020F0502020204030204" pitchFamily="34" charset="0"/>
              </a:rPr>
              <a:t>ATIP officials</a:t>
            </a:r>
            <a:r>
              <a:rPr lang="en-US" b="0" i="0">
                <a:effectLst/>
                <a:latin typeface="Calibri" panose="020F0502020204030204" pitchFamily="34" charset="0"/>
                <a:ea typeface="Calibri" panose="020F0502020204030204" pitchFamily="34" charset="0"/>
                <a:cs typeface="Calibri" panose="020F0502020204030204" pitchFamily="34" charset="0"/>
              </a:rPr>
              <a:t> are required to demonstrate how disclosure could result in a risk of harm.</a:t>
            </a:r>
          </a:p>
          <a:p>
            <a:pPr marL="171450" indent="-171450" algn="l">
              <a:spcBef>
                <a:spcPts val="6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Examples:</a:t>
            </a:r>
          </a:p>
          <a:p>
            <a:pPr marL="628650" lvl="1" indent="-171450" algn="l" defTabSz="914400" rtl="0" eaLnBrk="1" latinLnBrk="0" hangingPunct="1">
              <a:spcBef>
                <a:spcPts val="300"/>
              </a:spcBef>
              <a:spcAft>
                <a:spcPts val="300"/>
              </a:spcAft>
              <a:buFont typeface="Arial" panose="020B0604020202020204" pitchFamily="34" charset="0"/>
              <a:buChar char="•"/>
            </a:pPr>
            <a:r>
              <a:rPr lang="en-US" sz="1200" kern="1200">
                <a:latin typeface="Calibri" panose="020F0502020204030204" pitchFamily="34" charset="0"/>
                <a:ea typeface="Calibri" panose="020F0502020204030204" pitchFamily="34" charset="0"/>
                <a:cs typeface="Calibri" panose="020F0502020204030204" pitchFamily="34" charset="0"/>
              </a:rPr>
              <a:t>National security, </a:t>
            </a:r>
            <a:r>
              <a:rPr lang="en-US" sz="1200" kern="1200" err="1">
                <a:latin typeface="Calibri" panose="020F0502020204030204" pitchFamily="34" charset="0"/>
                <a:ea typeface="Calibri" panose="020F0502020204030204" pitchFamily="34" charset="0"/>
                <a:cs typeface="Calibri" panose="020F0502020204030204" pitchFamily="34" charset="0"/>
              </a:rPr>
              <a:t>defence</a:t>
            </a:r>
            <a:r>
              <a:rPr lang="en-US" sz="1200" kern="1200">
                <a:latin typeface="Calibri" panose="020F0502020204030204" pitchFamily="34" charset="0"/>
                <a:ea typeface="Calibri" panose="020F0502020204030204" pitchFamily="34" charset="0"/>
                <a:cs typeface="Calibri" panose="020F0502020204030204" pitchFamily="34" charset="0"/>
              </a:rPr>
              <a:t>, or international relations—only if disclosure could reasonably be expected to cause harm. (subsection 15(1) of the ATIA)</a:t>
            </a:r>
          </a:p>
          <a:p>
            <a:pPr marL="628650" lvl="1" indent="-171450" algn="l" defTabSz="914400" rtl="0" eaLnBrk="1" latinLnBrk="0" hangingPunct="1">
              <a:spcBef>
                <a:spcPts val="300"/>
              </a:spcBef>
              <a:spcAft>
                <a:spcPts val="300"/>
              </a:spcAft>
              <a:buFont typeface="Arial" panose="020B0604020202020204" pitchFamily="34" charset="0"/>
              <a:buChar char="•"/>
            </a:pPr>
            <a:r>
              <a:rPr lang="en-US" sz="1200" kern="1200">
                <a:latin typeface="Calibri" panose="020F0502020204030204" pitchFamily="34" charset="0"/>
                <a:ea typeface="Calibri" panose="020F0502020204030204" pitchFamily="34" charset="0"/>
                <a:cs typeface="Calibri" panose="020F0502020204030204" pitchFamily="34" charset="0"/>
              </a:rPr>
              <a:t>Law enforcement and investigations—if releasing the information could </a:t>
            </a:r>
            <a:r>
              <a:rPr lang="en-US">
                <a:latin typeface="Calibri" panose="020F0502020204030204" pitchFamily="34" charset="0"/>
                <a:ea typeface="Calibri" panose="020F0502020204030204" pitchFamily="34" charset="0"/>
                <a:cs typeface="Calibri" panose="020F0502020204030204" pitchFamily="34" charset="0"/>
              </a:rPr>
              <a:t>reasonably be expected to </a:t>
            </a:r>
            <a:r>
              <a:rPr lang="en-US" sz="1200" kern="1200">
                <a:latin typeface="Calibri" panose="020F0502020204030204" pitchFamily="34" charset="0"/>
                <a:ea typeface="Calibri" panose="020F0502020204030204" pitchFamily="34" charset="0"/>
                <a:cs typeface="Calibri" panose="020F0502020204030204" pitchFamily="34" charset="0"/>
              </a:rPr>
              <a:t>interfere with an investigation or endanger someone (section 16 of the ATIA)</a:t>
            </a:r>
          </a:p>
          <a:p>
            <a:pPr marL="628650" lvl="1" indent="-171450">
              <a:spcBef>
                <a:spcPts val="300"/>
              </a:spcBef>
              <a:spcAft>
                <a:spcPts val="300"/>
              </a:spcAft>
              <a:buFont typeface="Arial" panose="020B0604020202020204" pitchFamily="34" charset="0"/>
              <a:buChar char="•"/>
            </a:pPr>
            <a:r>
              <a:rPr lang="en-US" sz="1200" kern="1200">
                <a:latin typeface="Calibri" panose="020F0502020204030204" pitchFamily="34" charset="0"/>
                <a:ea typeface="Calibri" panose="020F0502020204030204" pitchFamily="34" charset="0"/>
                <a:cs typeface="Calibri" panose="020F0502020204030204" pitchFamily="34" charset="0"/>
              </a:rPr>
              <a:t>Third-party information—if releasing it could </a:t>
            </a:r>
            <a:r>
              <a:rPr lang="en-US">
                <a:latin typeface="Calibri" panose="020F0502020204030204" pitchFamily="34" charset="0"/>
                <a:ea typeface="Calibri" panose="020F0502020204030204" pitchFamily="34" charset="0"/>
                <a:cs typeface="Calibri" panose="020F0502020204030204" pitchFamily="34" charset="0"/>
              </a:rPr>
              <a:t>reasonably be expected to harm</a:t>
            </a:r>
            <a:r>
              <a:rPr lang="en-US" sz="1200" kern="1200">
                <a:latin typeface="Calibri" panose="020F0502020204030204" pitchFamily="34" charset="0"/>
                <a:ea typeface="Calibri" panose="020F0502020204030204" pitchFamily="34" charset="0"/>
                <a:cs typeface="Calibri" panose="020F0502020204030204" pitchFamily="34" charset="0"/>
              </a:rPr>
              <a:t> a business’s competitive position (paragraph 20(1)(c) of the ATIA)</a:t>
            </a:r>
          </a:p>
          <a:p>
            <a:pPr>
              <a:buNone/>
            </a:pPr>
            <a:endParaRPr lang="en-CA"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66612" rtl="0" eaLnBrk="1" fontAlgn="auto" latinLnBrk="0" hangingPunct="1">
              <a:lnSpc>
                <a:spcPct val="100000"/>
              </a:lnSpc>
              <a:spcBef>
                <a:spcPts val="0"/>
              </a:spcBef>
              <a:spcAft>
                <a:spcPts val="0"/>
              </a:spcAft>
              <a:buClrTx/>
              <a:buSzTx/>
              <a:buFontTx/>
              <a:buNone/>
              <a:tabLst/>
              <a:defRPr/>
            </a:pPr>
            <a:r>
              <a:rPr lang="en-CA" sz="1200" b="1">
                <a:latin typeface="Calibri" panose="020F0502020204030204" pitchFamily="34" charset="0"/>
                <a:ea typeface="Calibri" panose="020F0502020204030204" pitchFamily="34" charset="0"/>
                <a:cs typeface="Calibri" panose="020F0502020204030204" pitchFamily="34" charset="0"/>
              </a:rPr>
              <a:t>Class test</a:t>
            </a:r>
          </a:p>
          <a:p>
            <a:pPr marL="1714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latin typeface="Calibri" panose="020F0502020204030204" pitchFamily="34" charset="0"/>
                <a:ea typeface="Calibri" panose="020F0502020204030204" pitchFamily="34" charset="0"/>
                <a:cs typeface="Calibri" panose="020F0502020204030204" pitchFamily="34" charset="0"/>
              </a:rPr>
              <a:t>Exemptions</a:t>
            </a:r>
            <a:r>
              <a:rPr lang="en-US" b="0" i="0">
                <a:effectLst/>
                <a:latin typeface="Calibri" panose="020F0502020204030204" pitchFamily="34" charset="0"/>
                <a:ea typeface="Calibri" panose="020F0502020204030204" pitchFamily="34" charset="0"/>
                <a:cs typeface="Calibri" panose="020F0502020204030204" pitchFamily="34" charset="0"/>
              </a:rPr>
              <a:t> apply when the information belongs to a specific category (or class). Parliament has deemed classes of information inherently sensitive and therefore in and of themselves worthy of protection. If released, it is known that this type of information will cause harm. </a:t>
            </a:r>
          </a:p>
          <a:p>
            <a:pPr marL="1714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Calibri" panose="020F0502020204030204" pitchFamily="34" charset="0"/>
                <a:ea typeface="Calibri" panose="020F0502020204030204" pitchFamily="34" charset="0"/>
                <a:cs typeface="Calibri" panose="020F0502020204030204" pitchFamily="34" charset="0"/>
              </a:rPr>
              <a:t>Examples:</a:t>
            </a:r>
          </a:p>
          <a:p>
            <a:pPr marL="628650" lvl="1" indent="-171450" algn="l">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Information received in confidence from another government like a foreign government or provincial government (subsection 13(1) of the ATIA)</a:t>
            </a:r>
          </a:p>
          <a:p>
            <a:pPr marL="628650" lvl="1" indent="-171450" algn="l">
              <a:spcBef>
                <a:spcPts val="300"/>
              </a:spcBef>
              <a:spcAft>
                <a:spcPts val="300"/>
              </a:spcAft>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Personal information is automatically protected (subsection 19(1) of the ATIA)</a:t>
            </a:r>
          </a:p>
          <a:p>
            <a:pPr marL="628650" marR="0" lvl="1"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200" b="0" i="0" kern="1200">
                <a:effectLst/>
                <a:latin typeface="Calibri" panose="020F0502020204030204" pitchFamily="34" charset="0"/>
                <a:ea typeface="Calibri" panose="020F0502020204030204" pitchFamily="34" charset="0"/>
                <a:cs typeface="Calibri" panose="020F0502020204030204" pitchFamily="34" charset="0"/>
              </a:rPr>
              <a:t>Legal advice – automatically protected because of its nature </a:t>
            </a:r>
            <a:r>
              <a:rPr lang="en-US">
                <a:latin typeface="Calibri" panose="020F0502020204030204" pitchFamily="34" charset="0"/>
                <a:ea typeface="Calibri" panose="020F0502020204030204" pitchFamily="34" charset="0"/>
                <a:cs typeface="Calibri" panose="020F0502020204030204" pitchFamily="34" charset="0"/>
              </a:rPr>
              <a:t>(section 23 of the ATIA)</a:t>
            </a:r>
            <a:endParaRPr lang="en-CA" sz="1200">
              <a:latin typeface="Calibri" panose="020F0502020204030204" pitchFamily="34" charset="0"/>
              <a:ea typeface="Calibri" panose="020F0502020204030204" pitchFamily="34" charset="0"/>
              <a:cs typeface="Calibri" panose="020F0502020204030204" pitchFamily="34" charset="0"/>
            </a:endParaRPr>
          </a:p>
          <a:p>
            <a:pPr marL="0" lvl="1" defTabSz="966612">
              <a:defRPr/>
            </a:pPr>
            <a:endParaRPr lang="en-CA" sz="1200">
              <a:latin typeface="Calibri" panose="020F0502020204030204" pitchFamily="34" charset="0"/>
              <a:ea typeface="Calibri" panose="020F0502020204030204" pitchFamily="34" charset="0"/>
              <a:cs typeface="Calibri" panose="020F0502020204030204" pitchFamily="34" charset="0"/>
            </a:endParaRPr>
          </a:p>
          <a:p>
            <a:pPr marL="171450" lvl="1" indent="-171450" defTabSz="966612">
              <a:buFont typeface="Arial" panose="020B0604020202020204" pitchFamily="34" charset="0"/>
              <a:buChar char="•"/>
              <a:defRPr/>
            </a:pPr>
            <a:r>
              <a:rPr lang="en-CA" sz="1200">
                <a:latin typeface="Calibri" panose="020F0502020204030204" pitchFamily="34" charset="0"/>
                <a:ea typeface="Calibri" panose="020F0502020204030204" pitchFamily="34" charset="0"/>
                <a:cs typeface="Calibri" panose="020F0502020204030204" pitchFamily="34" charset="0"/>
              </a:rPr>
              <a:t>Appendix C: </a:t>
            </a:r>
            <a:r>
              <a:rPr lang="en-US" sz="1200">
                <a:latin typeface="Calibri" panose="020F0502020204030204" pitchFamily="34" charset="0"/>
                <a:ea typeface="Calibri" panose="020F0502020204030204" pitchFamily="34" charset="0"/>
                <a:cs typeface="Calibri" panose="020F0502020204030204" pitchFamily="34" charset="0"/>
              </a:rPr>
              <a:t>Classification of Exemptions in the </a:t>
            </a:r>
            <a:r>
              <a:rPr lang="en-US" sz="1200" i="1">
                <a:latin typeface="Calibri" panose="020F0502020204030204" pitchFamily="34" charset="0"/>
                <a:ea typeface="Calibri" panose="020F0502020204030204" pitchFamily="34" charset="0"/>
                <a:cs typeface="Calibri" panose="020F0502020204030204" pitchFamily="34" charset="0"/>
              </a:rPr>
              <a:t>Directive on Access to Information Requests</a:t>
            </a:r>
            <a:r>
              <a:rPr lang="en-US" sz="1200">
                <a:latin typeface="Calibri" panose="020F0502020204030204" pitchFamily="34" charset="0"/>
                <a:ea typeface="Calibri" panose="020F0502020204030204" pitchFamily="34" charset="0"/>
                <a:cs typeface="Calibri" panose="020F0502020204030204" pitchFamily="34" charset="0"/>
              </a:rPr>
              <a:t> and </a:t>
            </a:r>
            <a:r>
              <a:rPr lang="en-CA" sz="1200">
                <a:latin typeface="Calibri" panose="020F0502020204030204" pitchFamily="34" charset="0"/>
                <a:ea typeface="Calibri" panose="020F0502020204030204" pitchFamily="34" charset="0"/>
                <a:cs typeface="Calibri" panose="020F0502020204030204" pitchFamily="34" charset="0"/>
              </a:rPr>
              <a:t>Appendix C: </a:t>
            </a:r>
            <a:r>
              <a:rPr lang="en-US" sz="1200">
                <a:latin typeface="Calibri" panose="020F0502020204030204" pitchFamily="34" charset="0"/>
                <a:ea typeface="Calibri" panose="020F0502020204030204" pitchFamily="34" charset="0"/>
                <a:cs typeface="Calibri" panose="020F0502020204030204" pitchFamily="34" charset="0"/>
              </a:rPr>
              <a:t>Classification of Exemptions in the </a:t>
            </a:r>
            <a:r>
              <a:rPr lang="en-US" sz="1200" i="1">
                <a:latin typeface="Calibri" panose="020F0502020204030204" pitchFamily="34" charset="0"/>
                <a:ea typeface="Calibri" panose="020F0502020204030204" pitchFamily="34" charset="0"/>
                <a:cs typeface="Calibri" panose="020F0502020204030204" pitchFamily="34" charset="0"/>
              </a:rPr>
              <a:t>Directive on Personal Information Requests and Correction of Personal Information</a:t>
            </a:r>
            <a:r>
              <a:rPr lang="en-US" sz="1200">
                <a:latin typeface="Calibri" panose="020F0502020204030204" pitchFamily="34" charset="0"/>
                <a:ea typeface="Calibri" panose="020F0502020204030204" pitchFamily="34" charset="0"/>
                <a:cs typeface="Calibri" panose="020F0502020204030204" pitchFamily="34" charset="0"/>
              </a:rPr>
              <a:t> provide tables that list all exemptions under the ATIA and </a:t>
            </a:r>
            <a:r>
              <a:rPr lang="en-US" sz="1200" i="1">
                <a:latin typeface="Calibri" panose="020F0502020204030204" pitchFamily="34" charset="0"/>
                <a:ea typeface="Calibri" panose="020F0502020204030204" pitchFamily="34" charset="0"/>
                <a:cs typeface="Calibri" panose="020F0502020204030204" pitchFamily="34" charset="0"/>
              </a:rPr>
              <a:t>Privacy Act</a:t>
            </a:r>
          </a:p>
          <a:p>
            <a:endParaRPr lang="en-US"/>
          </a:p>
        </p:txBody>
      </p:sp>
    </p:spTree>
    <p:extLst>
      <p:ext uri="{BB962C8B-B14F-4D97-AF65-F5344CB8AC3E}">
        <p14:creationId xmlns:p14="http://schemas.microsoft.com/office/powerpoint/2010/main" val="3316584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D730-72CA-D729-6885-6D6ECC9A8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76088-E6C6-FFA3-8AA1-8367BDDE3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0BFE-3CD0-3A9F-1D6A-6B4945B9CD91}"/>
              </a:ext>
            </a:extLst>
          </p:cNvPr>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a:p>
            <a:pPr marL="0" lvl="1"/>
            <a:r>
              <a:rPr lang="en-CA">
                <a:latin typeface="Calibri" panose="020F0502020204030204" pitchFamily="34" charset="0"/>
                <a:ea typeface="Calibri" panose="020F0502020204030204" pitchFamily="34" charset="0"/>
                <a:cs typeface="Calibri" panose="020F0502020204030204" pitchFamily="34" charset="0"/>
              </a:rPr>
              <a:t>Provide context that may not be evident in the records and which is relevant to each specific request.</a:t>
            </a:r>
          </a:p>
          <a:p>
            <a:pPr marL="473516" lvl="1"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Explain what the harm will be.</a:t>
            </a:r>
          </a:p>
          <a:p>
            <a:pPr marL="473516" lvl="1"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Explain how and when the disclosure could cause harm.</a:t>
            </a:r>
          </a:p>
          <a:p>
            <a:pPr marL="473516" lvl="1"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Explain the reasonable grounds that suggest that the disclosure would bring about the injury (i.e. what is the logical link?).</a:t>
            </a:r>
          </a:p>
          <a:p>
            <a:pPr marL="473516" lvl="1"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Consider the following:</a:t>
            </a:r>
          </a:p>
          <a:p>
            <a:pPr marL="896409" lvl="2"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Use of the information could lead to the specific harm</a:t>
            </a:r>
          </a:p>
          <a:p>
            <a:pPr marL="896409" lvl="2"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Availability of the information (i.e. Can it be obtained by observation or independent study by a member of the public acting on their own?)</a:t>
            </a:r>
          </a:p>
          <a:p>
            <a:pPr marL="896409" lvl="2"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Press coverage (i.e. If similar information has already been disclosed and received press coverage, could additional harm be expected from this additional release?) </a:t>
            </a:r>
          </a:p>
          <a:p>
            <a:pPr marL="896409" lvl="2"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Time (i.e. In some cases, the older the record, the less likely an injury could occur.) </a:t>
            </a:r>
          </a:p>
          <a:p>
            <a:pPr marL="896409" lvl="2"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Other relevant documents: Each document must be considered on its own merit </a:t>
            </a:r>
            <a:r>
              <a:rPr lang="en-CA" b="1" u="none">
                <a:latin typeface="Calibri" panose="020F0502020204030204" pitchFamily="34" charset="0"/>
                <a:ea typeface="Calibri" panose="020F0502020204030204" pitchFamily="34" charset="0"/>
                <a:cs typeface="Calibri" panose="020F0502020204030204" pitchFamily="34" charset="0"/>
              </a:rPr>
              <a:t>and</a:t>
            </a:r>
            <a:r>
              <a:rPr lang="en-CA">
                <a:latin typeface="Calibri" panose="020F0502020204030204" pitchFamily="34" charset="0"/>
                <a:ea typeface="Calibri" panose="020F0502020204030204" pitchFamily="34" charset="0"/>
                <a:cs typeface="Calibri" panose="020F0502020204030204" pitchFamily="34" charset="0"/>
              </a:rPr>
              <a:t> in the context of all the documents requested. Does releasing one document among others cause more harm because of a lack of context?</a:t>
            </a:r>
          </a:p>
          <a:p>
            <a:pPr marL="473516" lvl="1" indent="-171450">
              <a:buFont typeface="Arial" panose="020B0604020202020204" pitchFamily="34" charset="0"/>
              <a:buChar char="•"/>
            </a:pPr>
            <a:r>
              <a:rPr lang="en-CA">
                <a:latin typeface="Calibri" panose="020F0502020204030204" pitchFamily="34" charset="0"/>
                <a:ea typeface="Calibri" panose="020F0502020204030204" pitchFamily="34" charset="0"/>
                <a:cs typeface="Calibri" panose="020F0502020204030204" pitchFamily="34" charset="0"/>
              </a:rPr>
              <a:t>If there is no harm, you may recommend release.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The term “</a:t>
            </a:r>
            <a:r>
              <a:rPr lang="en-US" b="1">
                <a:latin typeface="Calibri" panose="020F0502020204030204" pitchFamily="34" charset="0"/>
                <a:ea typeface="Calibri" panose="020F0502020204030204" pitchFamily="34" charset="0"/>
                <a:cs typeface="Calibri" panose="020F0502020204030204" pitchFamily="34" charset="0"/>
              </a:rPr>
              <a:t>Cabinet Confidences</a:t>
            </a:r>
            <a:r>
              <a:rPr lang="en-US">
                <a:latin typeface="Calibri" panose="020F0502020204030204" pitchFamily="34" charset="0"/>
                <a:ea typeface="Calibri" panose="020F0502020204030204" pitchFamily="34" charset="0"/>
                <a:cs typeface="Calibri" panose="020F0502020204030204" pitchFamily="34" charset="0"/>
              </a:rPr>
              <a:t>” refers to “Confidences of the King’s Privy Council for Canada,” which includes information that contains or reveals the deliberations of federal Cabinet Ministers. Information on these deliberations is kept strictly confidential to allow for robust and frank discussions amongst Cabinet Ministers. This includes not only documents prepared for or by Cabinet, but documents or information prepared outside of Cabinet that can reveal what may be considered by Cabinet, what was considered by Cabinet, or what was discussed between ministers.</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The disclosure of such information would effectively prevent Cabinet and its members from speaking with one voice before Parliament and the public. A deliberate release of Cabinet confidences to an unauthorized individual means the government can no longer claim statutory protection over the disclosed information as a Cabinet confidence. A Cabinet confidence that has been in existence for more than 20 years cannot be excluded under subsection 69(1) of the ATIA and 70(1) of the </a:t>
            </a:r>
            <a:r>
              <a:rPr lang="en-US" i="1">
                <a:latin typeface="Calibri" panose="020F0502020204030204" pitchFamily="34" charset="0"/>
                <a:ea typeface="Calibri" panose="020F0502020204030204" pitchFamily="34" charset="0"/>
                <a:cs typeface="Calibri" panose="020F0502020204030204" pitchFamily="34" charset="0"/>
              </a:rPr>
              <a:t>Privacy Act</a:t>
            </a:r>
            <a:r>
              <a:rPr lang="en-US">
                <a:latin typeface="Calibri" panose="020F0502020204030204" pitchFamily="34" charset="0"/>
                <a:ea typeface="Calibri" panose="020F0502020204030204" pitchFamily="34" charset="0"/>
                <a:cs typeface="Calibri" panose="020F0502020204030204" pitchFamily="34" charset="0"/>
              </a:rPr>
              <a:t>. </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For more information on Cabinet confidences refer to PCO’s </a:t>
            </a:r>
            <a:r>
              <a:rPr lang="en-US" b="0" i="1">
                <a:effectLst/>
                <a:latin typeface="Calibri" panose="020F0502020204030204" pitchFamily="34" charset="0"/>
                <a:ea typeface="Calibri" panose="020F0502020204030204" pitchFamily="34" charset="0"/>
                <a:cs typeface="Calibri" panose="020F0502020204030204" pitchFamily="34" charset="0"/>
              </a:rPr>
              <a:t>Policy on the security of Cabinet Confidences </a:t>
            </a:r>
            <a:r>
              <a:rPr lang="en-US" b="0" i="0">
                <a:effectLst/>
                <a:latin typeface="Calibri" panose="020F0502020204030204" pitchFamily="34" charset="0"/>
                <a:ea typeface="Calibri" panose="020F0502020204030204" pitchFamily="34" charset="0"/>
                <a:cs typeface="Calibri" panose="020F0502020204030204" pitchFamily="34" charset="0"/>
              </a:rPr>
              <a:t>(https://www.canada.ca/en/privy-council/services/publications/policy-security-cabinet-confidences.html) </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613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endParaRPr lang="en-US" b="0" i="1"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CA" sz="1300">
              <a:latin typeface="Calibri" panose="020F0502020204030204" pitchFamily="34" charset="0"/>
              <a:ea typeface="Calibri" panose="020F0502020204030204" pitchFamily="34" charset="0"/>
              <a:cs typeface="Times New Roman" panose="02020603050405020304" pitchFamily="18" charset="0"/>
            </a:endParaRPr>
          </a:p>
          <a:p>
            <a:pPr defTabSz="966612">
              <a:defRPr/>
            </a:pPr>
            <a:r>
              <a:rPr lang="en-CA">
                <a:latin typeface="Calibri" panose="020F0502020204030204" pitchFamily="34" charset="0"/>
                <a:ea typeface="Calibri" panose="020F0502020204030204" pitchFamily="34" charset="0"/>
                <a:cs typeface="Calibri" panose="020F0502020204030204" pitchFamily="34" charset="0"/>
              </a:rPr>
              <a:t>Your ATIP office will use your recommendations to determine what should be released. They will in turn document their </a:t>
            </a:r>
            <a:r>
              <a:rPr lang="en-US" kern="1200">
                <a:effectLst/>
                <a:latin typeface="Calibri" panose="020F0502020204030204" pitchFamily="34" charset="0"/>
                <a:ea typeface="Calibri" panose="020F0502020204030204" pitchFamily="34" charset="0"/>
                <a:cs typeface="Calibri" panose="020F0502020204030204" pitchFamily="34" charset="0"/>
              </a:rPr>
              <a:t>decisions, including noting what factors that were considered when exercising any discretionary decision.</a:t>
            </a:r>
            <a:endParaRPr lang="en-CA">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CA">
              <a:latin typeface="Calibri" panose="020F0502020204030204" pitchFamily="34" charset="0"/>
              <a:ea typeface="Calibri" panose="020F0502020204030204" pitchFamily="34" charset="0"/>
              <a:cs typeface="Calibri" panose="020F0502020204030204" pitchFamily="34" charset="0"/>
            </a:endParaRPr>
          </a:p>
          <a:p>
            <a:pPr defTabSz="966612">
              <a:defRPr/>
            </a:pPr>
            <a:r>
              <a:rPr lang="en-CA">
                <a:latin typeface="Calibri" panose="020F0502020204030204" pitchFamily="34" charset="0"/>
                <a:ea typeface="Calibri" panose="020F0502020204030204" pitchFamily="34" charset="0"/>
                <a:cs typeface="Calibri" panose="020F0502020204030204" pitchFamily="34" charset="0"/>
              </a:rPr>
              <a:t>According to subsection 67.1 (1) of the </a:t>
            </a:r>
            <a:r>
              <a:rPr lang="en-CA" i="1">
                <a:latin typeface="Calibri" panose="020F0502020204030204" pitchFamily="34" charset="0"/>
                <a:ea typeface="Calibri" panose="020F0502020204030204" pitchFamily="34" charset="0"/>
                <a:cs typeface="Calibri" panose="020F0502020204030204" pitchFamily="34" charset="0"/>
              </a:rPr>
              <a:t>Access to Information Act</a:t>
            </a:r>
            <a:r>
              <a:rPr lang="en-CA">
                <a:latin typeface="Calibri" panose="020F0502020204030204" pitchFamily="34" charset="0"/>
                <a:ea typeface="Calibri" panose="020F0502020204030204" pitchFamily="34" charset="0"/>
                <a:cs typeface="Calibri" panose="020F0502020204030204" pitchFamily="34" charset="0"/>
              </a:rPr>
              <a:t>, no person shall </a:t>
            </a:r>
            <a:r>
              <a:rPr lang="en-CA" b="1" i="1">
                <a:latin typeface="Calibri" panose="020F0502020204030204" pitchFamily="34" charset="0"/>
                <a:ea typeface="Calibri" panose="020F0502020204030204" pitchFamily="34" charset="0"/>
                <a:cs typeface="Calibri" panose="020F0502020204030204" pitchFamily="34" charset="0"/>
              </a:rPr>
              <a:t>intentionally</a:t>
            </a:r>
            <a:r>
              <a:rPr lang="en-CA">
                <a:latin typeface="Calibri" panose="020F0502020204030204" pitchFamily="34" charset="0"/>
                <a:ea typeface="Calibri" panose="020F0502020204030204" pitchFamily="34" charset="0"/>
                <a:cs typeface="Calibri" panose="020F0502020204030204" pitchFamily="34" charset="0"/>
              </a:rPr>
              <a:t> destroy, mutilate, alter, falsify, or conceal a record, or counsel another person to do so. If you are found guilty of obstructing the right of access, the maximum penalty is two years in prison, a $10,000 fine, or both.</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4140814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A038D-CA38-7D46-0270-436DF31E2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95CC5-F56D-0F58-145F-BDD0B6351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85D95-C3A1-34E7-127B-A914630D20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highlight>
                  <a:srgbClr val="FFFF00"/>
                </a:highlight>
                <a:latin typeface="Calibri" panose="020F0502020204030204" pitchFamily="34" charset="0"/>
                <a:cs typeface="Calibri" panose="020F0502020204030204" pitchFamily="34" charset="0"/>
              </a:rPr>
              <a:t>[Institutions should tailor this slide to their institution’s process]</a:t>
            </a:r>
            <a:endParaRPr lang="en-US" b="0" i="1" baseline="0">
              <a:latin typeface="Calibri" panose="020F0502020204030204" pitchFamily="34" charset="0"/>
              <a:cs typeface="Calibri" panose="020F0502020204030204" pitchFamily="34" charset="0"/>
            </a:endParaRPr>
          </a:p>
          <a:p>
            <a:endParaRPr lang="en-CA" b="1">
              <a:effectLst/>
              <a:latin typeface="Calibri" panose="020F0502020204030204" pitchFamily="34" charset="0"/>
              <a:ea typeface="Calibri" panose="020F0502020204030204" pitchFamily="34" charset="0"/>
              <a:cs typeface="Calibri" panose="020F0502020204030204" pitchFamily="34" charset="0"/>
            </a:endParaRPr>
          </a:p>
          <a:p>
            <a:r>
              <a:rPr lang="en-CA" b="1">
                <a:effectLst/>
                <a:latin typeface="Calibri" panose="020F0502020204030204" pitchFamily="34" charset="0"/>
                <a:ea typeface="Calibri" panose="020F0502020204030204" pitchFamily="34" charset="0"/>
                <a:cs typeface="Calibri" panose="020F0502020204030204" pitchFamily="34" charset="0"/>
              </a:rPr>
              <a:t>Internal consultations</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Your department’s legal services, if the ATIP Office feels there is a need for legal advice in processing the request.</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a:ea typeface="Calibri"/>
                <a:cs typeface="Calibri"/>
              </a:rPr>
              <a:t>Any other internal stakeholders that could give advice on the release of the records,</a:t>
            </a:r>
            <a:r>
              <a:rPr lang="en-CA">
                <a:latin typeface="Calibri"/>
                <a:ea typeface="Calibri"/>
                <a:cs typeface="Calibri"/>
              </a:rPr>
              <a:t> like another OPI who is identified in the records</a:t>
            </a:r>
            <a:r>
              <a:rPr lang="en-CA">
                <a:effectLst/>
                <a:latin typeface="Calibri"/>
                <a:ea typeface="Calibri"/>
                <a:cs typeface="Calibri"/>
              </a:rPr>
              <a:t>. Bring the existence of these stakeholders to the attention of your liaison officer or the ATIP Office.</a:t>
            </a:r>
            <a:endParaRPr lang="en-US">
              <a:effectLst/>
              <a:latin typeface="Calibri"/>
              <a:ea typeface="Calibri"/>
              <a:cs typeface="Calibri"/>
            </a:endParaRPr>
          </a:p>
          <a:p>
            <a:r>
              <a:rPr lang="en-CA">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pPr defTabSz="966612">
              <a:defRPr/>
            </a:pPr>
            <a:r>
              <a:rPr lang="en-CA" b="1">
                <a:effectLst/>
                <a:latin typeface="Calibri" panose="020F0502020204030204" pitchFamily="34" charset="0"/>
                <a:ea typeface="Calibri" panose="020F0502020204030204" pitchFamily="34" charset="0"/>
                <a:cs typeface="Calibri" panose="020F0502020204030204" pitchFamily="34" charset="0"/>
              </a:rPr>
              <a:t>External consultations</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The ATIP Office, based on the recommendations you provided in Step 4, will consult other federal institutions, governments, individuals, private companies and organizations involved in the request, as needed.</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Institutions must treat consultation requests from other government institutions with the same level of importance as access requests that they receive directly.</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a:ea typeface="Calibri"/>
                <a:cs typeface="Calibri"/>
              </a:rPr>
              <a:t>Your responsibility is to identify every internal and external stakeholder that </a:t>
            </a:r>
            <a:r>
              <a:rPr lang="en-CA">
                <a:latin typeface="Calibri"/>
                <a:ea typeface="Calibri"/>
                <a:cs typeface="Calibri"/>
              </a:rPr>
              <a:t>should be</a:t>
            </a:r>
            <a:r>
              <a:rPr lang="en-CA">
                <a:effectLst/>
                <a:latin typeface="Calibri"/>
                <a:ea typeface="Calibri"/>
                <a:cs typeface="Calibri"/>
              </a:rPr>
              <a:t> consulted </a:t>
            </a:r>
            <a:r>
              <a:rPr lang="en-CA">
                <a:latin typeface="Calibri"/>
                <a:ea typeface="Calibri"/>
                <a:cs typeface="Calibri"/>
              </a:rPr>
              <a:t>in order to comply with an access </a:t>
            </a:r>
            <a:r>
              <a:rPr lang="en-US">
                <a:latin typeface="Calibri"/>
                <a:ea typeface="Calibri"/>
                <a:cs typeface="Calibri"/>
              </a:rPr>
              <a:t>request.</a:t>
            </a:r>
            <a:endParaRPr lang="en-US">
              <a:effectLst/>
              <a:latin typeface="Calibri"/>
              <a:ea typeface="Calibri"/>
              <a:cs typeface="Calibri"/>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8424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B684-D64D-0337-FF0E-67FB000A5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A38BA-4863-9485-8812-A32CA2C84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02EB8-D051-18AA-3B42-5C18735FC5DA}"/>
              </a:ext>
            </a:extLst>
          </p:cNvPr>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p>
          <a:p>
            <a:pPr defTabSz="966612">
              <a:defRPr/>
            </a:pPr>
            <a:endParaRPr lang="en-US" b="0" i="0" baseline="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CA">
                <a:latin typeface="Calibri" panose="020F0502020204030204" pitchFamily="34" charset="0"/>
                <a:ea typeface="Calibri" panose="020F0502020204030204" pitchFamily="34" charset="0"/>
                <a:cs typeface="Calibri" panose="020F0502020204030204" pitchFamily="34" charset="0"/>
              </a:rPr>
              <a:t>The ATIP office will use your recommendations to determine what should be released. They will, in turn, document their </a:t>
            </a:r>
            <a:r>
              <a:rPr lang="en-US"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decisions, including noting factors that were considered when exercising any discretionary decision.</a:t>
            </a:r>
            <a:endParaRPr lang="en-CA">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b="0" i="1" baseline="0">
              <a:solidFill>
                <a:schemeClr val="tx1"/>
              </a:solidFill>
              <a:latin typeface="+mn-lt"/>
            </a:endParaRPr>
          </a:p>
        </p:txBody>
      </p:sp>
    </p:spTree>
    <p:extLst>
      <p:ext uri="{BB962C8B-B14F-4D97-AF65-F5344CB8AC3E}">
        <p14:creationId xmlns:p14="http://schemas.microsoft.com/office/powerpoint/2010/main" val="1603870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4D7B-EADC-5CE5-6911-62B4E668A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7BE4C-4B27-5BDB-AD33-2C22EE8FD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E9735-E32B-99E0-8FF0-6ABABE1363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04971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7A43-B78B-AD68-F347-AA33C69EA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DDC7A-3BF7-C515-485D-D07BE593C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E0DED-24B1-0D39-5DAB-5CDE54981F5D}"/>
              </a:ext>
            </a:extLst>
          </p:cNvPr>
          <p:cNvSpPr>
            <a:spLocks noGrp="1"/>
          </p:cNvSpPr>
          <p:nvPr>
            <p:ph type="body" idx="1"/>
          </p:nvPr>
        </p:nvSpPr>
        <p:spPr/>
        <p:txBody>
          <a:bodyPr/>
          <a:lstStyle/>
          <a:p>
            <a:pPr>
              <a:spcBef>
                <a:spcPts val="634"/>
              </a:spcBef>
            </a:pPr>
            <a:r>
              <a:rPr lang="en-US" b="1">
                <a:latin typeface="Calibri" panose="020F0502020204030204" pitchFamily="34" charset="0"/>
                <a:cs typeface="Calibri" panose="020F0502020204030204" pitchFamily="34" charset="0"/>
              </a:rPr>
              <a:t>Role of the Information and Privacy Commissioners</a:t>
            </a:r>
            <a:endParaRPr lang="en-US" b="1">
              <a:solidFill>
                <a:schemeClr val="tx1"/>
              </a:solidFill>
              <a:latin typeface="Calibri" panose="020F0502020204030204" pitchFamily="34" charset="0"/>
              <a:cs typeface="Calibri" panose="020F0502020204030204" pitchFamily="34" charset="0"/>
            </a:endParaRPr>
          </a:p>
          <a:p>
            <a:pPr marL="362480" indent="-362480">
              <a:spcBef>
                <a:spcPts val="634"/>
              </a:spcBef>
              <a:buSzPct val="100000"/>
              <a:buFont typeface="Arial" panose="020B0604020202020204" pitchFamily="34" charset="0"/>
              <a:buChar char="•"/>
              <a:tabLst>
                <a:tab pos="483306" algn="l"/>
              </a:tabLst>
            </a:pPr>
            <a:r>
              <a:rPr lang="en-US">
                <a:solidFill>
                  <a:schemeClr val="tx1"/>
                </a:solidFill>
                <a:latin typeface="Calibri" panose="020F0502020204030204" pitchFamily="34" charset="0"/>
                <a:cs typeface="Calibri" panose="020F0502020204030204" pitchFamily="34" charset="0"/>
              </a:rPr>
              <a:t>Conduct investigations into complaints and may make recommendations to institutions, such as releasing the information that had been excluded or exempted</a:t>
            </a:r>
          </a:p>
          <a:p>
            <a:pPr marL="361950" indent="-361950">
              <a:spcBef>
                <a:spcPts val="634"/>
              </a:spcBef>
              <a:buSzPct val="100000"/>
              <a:buFont typeface="Arial" panose="020B0604020202020204" pitchFamily="34" charset="0"/>
              <a:buChar char="•"/>
              <a:tabLst>
                <a:tab pos="483306" algn="l"/>
              </a:tabLst>
            </a:pPr>
            <a:r>
              <a:rPr lang="en-US">
                <a:latin typeface="Calibri"/>
                <a:ea typeface="Calibri"/>
                <a:cs typeface="Calibri"/>
              </a:rPr>
              <a:t>The Information</a:t>
            </a:r>
            <a:r>
              <a:rPr lang="en-US">
                <a:solidFill>
                  <a:schemeClr val="tx1"/>
                </a:solidFill>
                <a:latin typeface="Calibri"/>
                <a:ea typeface="Calibri"/>
                <a:cs typeface="Calibri"/>
              </a:rPr>
              <a:t> Commissioner has order-making powers to compel institutions to comply with investigation findings</a:t>
            </a:r>
          </a:p>
          <a:p>
            <a:pPr marL="362480" indent="-362480">
              <a:spcBef>
                <a:spcPts val="634"/>
              </a:spcBef>
              <a:buSzPct val="100000"/>
              <a:buFont typeface="Arial" panose="020B0604020202020204" pitchFamily="34" charset="0"/>
              <a:buChar char="•"/>
              <a:tabLst>
                <a:tab pos="483306" algn="l"/>
              </a:tabLst>
            </a:pPr>
            <a:r>
              <a:rPr lang="en-US">
                <a:solidFill>
                  <a:schemeClr val="tx1"/>
                </a:solidFill>
                <a:latin typeface="Calibri" panose="020F0502020204030204" pitchFamily="34" charset="0"/>
                <a:cs typeface="Calibri" panose="020F0502020204030204" pitchFamily="34" charset="0"/>
              </a:rPr>
              <a:t>Investigators from either Commissioner’s offices have the authority to:</a:t>
            </a:r>
          </a:p>
          <a:p>
            <a:pPr marL="1147852" lvl="1" indent="-362480">
              <a:spcBef>
                <a:spcPts val="634"/>
              </a:spcBef>
              <a:buSzPct val="100000"/>
              <a:buFont typeface="Arial" panose="020B0604020202020204" pitchFamily="34" charset="0"/>
              <a:buChar char="–"/>
              <a:tabLst>
                <a:tab pos="483306" algn="l"/>
              </a:tabLst>
            </a:pPr>
            <a:r>
              <a:rPr lang="en-US">
                <a:latin typeface="Calibri" panose="020F0502020204030204" pitchFamily="34" charset="0"/>
                <a:cs typeface="Calibri" panose="020F0502020204030204" pitchFamily="34" charset="0"/>
              </a:rPr>
              <a:t>r</a:t>
            </a:r>
            <a:r>
              <a:rPr lang="en-US">
                <a:solidFill>
                  <a:schemeClr val="tx1"/>
                </a:solidFill>
                <a:latin typeface="Calibri" panose="020F0502020204030204" pitchFamily="34" charset="0"/>
                <a:cs typeface="Calibri" panose="020F0502020204030204" pitchFamily="34" charset="0"/>
              </a:rPr>
              <a:t>equire you to meet with them</a:t>
            </a:r>
          </a:p>
          <a:p>
            <a:pPr marL="1147852" lvl="1" indent="-362480">
              <a:spcBef>
                <a:spcPts val="634"/>
              </a:spcBef>
              <a:buSzPct val="100000"/>
              <a:buFont typeface="Arial" panose="020B0604020202020204" pitchFamily="34" charset="0"/>
              <a:buChar char="–"/>
              <a:tabLst>
                <a:tab pos="483306" algn="l"/>
              </a:tabLst>
            </a:pPr>
            <a:r>
              <a:rPr lang="en-US">
                <a:latin typeface="Calibri" panose="020F0502020204030204" pitchFamily="34" charset="0"/>
                <a:cs typeface="Calibri" panose="020F0502020204030204" pitchFamily="34" charset="0"/>
              </a:rPr>
              <a:t>s</a:t>
            </a:r>
            <a:r>
              <a:rPr lang="en-US">
                <a:solidFill>
                  <a:schemeClr val="tx1"/>
                </a:solidFill>
                <a:latin typeface="Calibri" panose="020F0502020204030204" pitchFamily="34" charset="0"/>
                <a:cs typeface="Calibri" panose="020F0502020204030204" pitchFamily="34" charset="0"/>
              </a:rPr>
              <a:t>earch your office and computer</a:t>
            </a:r>
          </a:p>
          <a:p>
            <a:pPr marL="1147852" lvl="1" indent="-362480">
              <a:spcBef>
                <a:spcPts val="634"/>
              </a:spcBef>
              <a:buSzPct val="100000"/>
              <a:buFont typeface="Arial" panose="020B0604020202020204" pitchFamily="34" charset="0"/>
              <a:buChar char="–"/>
              <a:tabLst>
                <a:tab pos="483306" algn="l"/>
              </a:tabLst>
            </a:pPr>
            <a:r>
              <a:rPr lang="en-US">
                <a:latin typeface="Calibri" panose="020F0502020204030204" pitchFamily="34" charset="0"/>
                <a:cs typeface="Calibri" panose="020F0502020204030204" pitchFamily="34" charset="0"/>
              </a:rPr>
              <a:t>a</a:t>
            </a:r>
            <a:r>
              <a:rPr lang="en-US">
                <a:solidFill>
                  <a:schemeClr val="tx1"/>
                </a:solidFill>
                <a:latin typeface="Calibri" panose="020F0502020204030204" pitchFamily="34" charset="0"/>
                <a:cs typeface="Calibri" panose="020F0502020204030204" pitchFamily="34" charset="0"/>
              </a:rPr>
              <a:t>dminister oaths</a:t>
            </a:r>
          </a:p>
          <a:p>
            <a:pPr marL="1147852" lvl="1" indent="-362480">
              <a:spcBef>
                <a:spcPts val="634"/>
              </a:spcBef>
              <a:buSzPct val="100000"/>
              <a:buFont typeface="Arial" panose="020B0604020202020204" pitchFamily="34" charset="0"/>
              <a:buChar char="–"/>
              <a:tabLst>
                <a:tab pos="483306" algn="l"/>
              </a:tabLst>
            </a:pPr>
            <a:r>
              <a:rPr lang="en-US">
                <a:latin typeface="Calibri" panose="020F0502020204030204" pitchFamily="34" charset="0"/>
                <a:cs typeface="Calibri" panose="020F0502020204030204" pitchFamily="34" charset="0"/>
              </a:rPr>
              <a:t>m</a:t>
            </a:r>
            <a:r>
              <a:rPr lang="en-US">
                <a:solidFill>
                  <a:schemeClr val="tx1"/>
                </a:solidFill>
                <a:latin typeface="Calibri" panose="020F0502020204030204" pitchFamily="34" charset="0"/>
                <a:cs typeface="Calibri" panose="020F0502020204030204" pitchFamily="34" charset="0"/>
              </a:rPr>
              <a:t>eet with you in private without your supervisor being present</a:t>
            </a:r>
          </a:p>
          <a:p>
            <a:pPr marL="1147852" lvl="1" indent="-362480">
              <a:spcBef>
                <a:spcPts val="634"/>
              </a:spcBef>
              <a:buSzPct val="100000"/>
              <a:buFont typeface="Arial" panose="020B0604020202020204" pitchFamily="34" charset="0"/>
              <a:buChar char="–"/>
              <a:tabLst>
                <a:tab pos="483306" algn="l"/>
              </a:tabLst>
            </a:pPr>
            <a:r>
              <a:rPr lang="en-US">
                <a:latin typeface="Calibri" panose="020F0502020204030204" pitchFamily="34" charset="0"/>
                <a:cs typeface="Calibri" panose="020F0502020204030204" pitchFamily="34" charset="0"/>
              </a:rPr>
              <a:t>r</a:t>
            </a:r>
            <a:r>
              <a:rPr lang="en-US">
                <a:solidFill>
                  <a:schemeClr val="tx1"/>
                </a:solidFill>
                <a:latin typeface="Calibri" panose="020F0502020204030204" pitchFamily="34" charset="0"/>
                <a:cs typeface="Calibri" panose="020F0502020204030204" pitchFamily="34" charset="0"/>
              </a:rPr>
              <a:t>equire you to provide the documents</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633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94954-0494-A694-F7E0-CCB98A6F4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000D2-3242-F57D-8261-74AC8990D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DC304-2032-E300-DACD-A86B61A37353}"/>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Making representations during investigations</a:t>
            </a:r>
          </a:p>
          <a:p>
            <a:pPr marL="171450" indent="-171450">
              <a:buFont typeface="Arial"/>
              <a:buChar char="•"/>
            </a:pPr>
            <a:r>
              <a:rPr lang="en-US">
                <a:latin typeface="Calibri" panose="020F0502020204030204" pitchFamily="34" charset="0"/>
                <a:ea typeface="Calibri" panose="020F0502020204030204" pitchFamily="34" charset="0"/>
                <a:cs typeface="Calibri" panose="020F0502020204030204" pitchFamily="34" charset="0"/>
              </a:rPr>
              <a:t>The Commissioners must give parties to a complaint a reasonable opportunity to make representations during investigations pursuant to subsections 35(2) of the ATIA and 33(2) of the </a:t>
            </a:r>
            <a:r>
              <a:rPr lang="en-US" i="1">
                <a:latin typeface="Calibri" panose="020F0502020204030204" pitchFamily="34" charset="0"/>
                <a:ea typeface="Calibri" panose="020F0502020204030204" pitchFamily="34" charset="0"/>
                <a:cs typeface="Calibri" panose="020F0502020204030204" pitchFamily="34" charset="0"/>
              </a:rPr>
              <a:t>Privacy Act</a:t>
            </a:r>
            <a:r>
              <a:rPr lang="en-US">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a:buChar char="•"/>
            </a:pPr>
            <a:r>
              <a:rPr lang="en-US">
                <a:latin typeface="Calibri" panose="020F0502020204030204" pitchFamily="34" charset="0"/>
                <a:ea typeface="Calibri" panose="020F0502020204030204" pitchFamily="34" charset="0"/>
                <a:cs typeface="Calibri" panose="020F0502020204030204" pitchFamily="34" charset="0"/>
              </a:rPr>
              <a:t>The parties are generally considered to be the complainant and the institution that is the subject of the complaint. Third parties and the Privacy Commissioner may also be parties to an OIC complaint in some instances.</a:t>
            </a:r>
          </a:p>
          <a:p>
            <a:pPr marL="171450" indent="-171450">
              <a:buFont typeface="Arial"/>
              <a:buChar char="•"/>
            </a:pPr>
            <a:r>
              <a:rPr lang="en-US">
                <a:latin typeface="Calibri" panose="020F0502020204030204" pitchFamily="34" charset="0"/>
                <a:ea typeface="Calibri" panose="020F0502020204030204" pitchFamily="34" charset="0"/>
                <a:cs typeface="Calibri" panose="020F0502020204030204" pitchFamily="34" charset="0"/>
              </a:rPr>
              <a:t>Representations include:</a:t>
            </a:r>
          </a:p>
          <a:p>
            <a:pPr marL="628650" lvl="1" indent="-171450">
              <a:buFont typeface="Courier New"/>
              <a:buChar char="o"/>
            </a:pPr>
            <a:r>
              <a:rPr lang="en-US">
                <a:latin typeface="Calibri" panose="020F0502020204030204" pitchFamily="34" charset="0"/>
                <a:ea typeface="Calibri" panose="020F0502020204030204" pitchFamily="34" charset="0"/>
                <a:cs typeface="Calibri" panose="020F0502020204030204" pitchFamily="34" charset="0"/>
              </a:rPr>
              <a:t>documents, </a:t>
            </a:r>
          </a:p>
          <a:p>
            <a:pPr marL="628650" lvl="1" indent="-171450">
              <a:buFont typeface="Courier New"/>
              <a:buChar char="o"/>
            </a:pPr>
            <a:r>
              <a:rPr lang="en-US">
                <a:latin typeface="Calibri" panose="020F0502020204030204" pitchFamily="34" charset="0"/>
                <a:ea typeface="Calibri" panose="020F0502020204030204" pitchFamily="34" charset="0"/>
                <a:cs typeface="Calibri" panose="020F0502020204030204" pitchFamily="34" charset="0"/>
              </a:rPr>
              <a:t>information and facts the Commissioner’s Office gathers during investigations from complainants, institutions and other parties, </a:t>
            </a:r>
          </a:p>
          <a:p>
            <a:pPr marL="628650" lvl="1" indent="-171450">
              <a:buFont typeface="Courier New"/>
              <a:buChar char="o"/>
            </a:pPr>
            <a:r>
              <a:rPr lang="en-US">
                <a:latin typeface="Calibri" panose="020F0502020204030204" pitchFamily="34" charset="0"/>
                <a:ea typeface="Calibri" panose="020F0502020204030204" pitchFamily="34" charset="0"/>
                <a:cs typeface="Calibri" panose="020F0502020204030204" pitchFamily="34" charset="0"/>
              </a:rPr>
              <a:t>all parties’ views on the matters under investigation. </a:t>
            </a:r>
          </a:p>
          <a:p>
            <a:pPr marL="1085850" lvl="2" indent="-171450">
              <a:buFont typeface="Wingdings"/>
              <a:buChar char="§"/>
            </a:pPr>
            <a:r>
              <a:rPr lang="en-US">
                <a:latin typeface="Calibri" panose="020F0502020204030204" pitchFamily="34" charset="0"/>
                <a:ea typeface="Calibri" panose="020F0502020204030204" pitchFamily="34" charset="0"/>
                <a:cs typeface="Calibri" panose="020F0502020204030204" pitchFamily="34" charset="0"/>
              </a:rPr>
              <a:t>For example, an institution might explain in its representations why a record is exempt from disclosure under a provision of the Act, while a complainant might list reasons why the record is not exempt.</a:t>
            </a:r>
          </a:p>
          <a:p>
            <a:pPr marL="171450" indent="-171450">
              <a:buFont typeface="Arial"/>
              <a:buChar char="•"/>
            </a:pPr>
            <a:r>
              <a:rPr lang="en-US">
                <a:latin typeface="Calibri" panose="020F0502020204030204" pitchFamily="34" charset="0"/>
                <a:ea typeface="Calibri" panose="020F0502020204030204" pitchFamily="34" charset="0"/>
                <a:cs typeface="Calibri" panose="020F0502020204030204" pitchFamily="34" charset="0"/>
              </a:rPr>
              <a:t>Beyond the representations they make in response to queries from investigators, complainants and institutions may also provide representations of their own accord at any time before the Commissioner releases their findings on the complaint.</a:t>
            </a:r>
          </a:p>
          <a:p>
            <a:endParaRPr lang="en-US"/>
          </a:p>
        </p:txBody>
      </p:sp>
    </p:spTree>
    <p:extLst>
      <p:ext uri="{BB962C8B-B14F-4D97-AF65-F5344CB8AC3E}">
        <p14:creationId xmlns:p14="http://schemas.microsoft.com/office/powerpoint/2010/main" val="2082781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cs typeface="Calibri" panose="020F0502020204030204" pitchFamily="34" charset="0"/>
              </a:rPr>
              <a:t>[Institutions should tailor this slide to their institution’s process]</a:t>
            </a:r>
          </a:p>
          <a:p>
            <a:endParaRPr lang="en-US"/>
          </a:p>
        </p:txBody>
      </p:sp>
    </p:spTree>
    <p:extLst>
      <p:ext uri="{BB962C8B-B14F-4D97-AF65-F5344CB8AC3E}">
        <p14:creationId xmlns:p14="http://schemas.microsoft.com/office/powerpoint/2010/main" val="2189411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8F7C-9A99-D68A-4BE4-8BF9FED21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67561-0E29-A0B4-0851-4067CF60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783B6-61B9-5D9F-90C3-68741E4D8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802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 Democracy, Transparency - ATIA</a:t>
            </a:r>
          </a:p>
          <a:p>
            <a:r>
              <a:rPr lang="en-US">
                <a:latin typeface="Calibri" panose="020F0502020204030204" pitchFamily="34" charset="0"/>
                <a:cs typeface="Calibri" panose="020F0502020204030204" pitchFamily="34" charset="0"/>
              </a:rPr>
              <a:t>► Trust in government – Privacy Act</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Section 2 of the ATIA sets out the purpose of the act. It reads as follows: </a:t>
            </a:r>
          </a:p>
          <a:p>
            <a:endParaRPr lang="en-US">
              <a:latin typeface="Calibri" panose="020F0502020204030204" pitchFamily="34" charset="0"/>
              <a:cs typeface="Calibri" panose="020F0502020204030204" pitchFamily="34" charset="0"/>
            </a:endParaRPr>
          </a:p>
          <a:p>
            <a:pPr algn="l">
              <a:buFont typeface="Arial" panose="020B0604020202020204" pitchFamily="34" charset="0"/>
              <a:buNone/>
            </a:pPr>
            <a:r>
              <a:rPr lang="en-US" b="1" i="0" u="none" strike="noStrike">
                <a:solidFill>
                  <a:srgbClr val="000000"/>
                </a:solidFill>
                <a:effectLst/>
                <a:latin typeface="Calibri" panose="020F0502020204030204" pitchFamily="34" charset="0"/>
                <a:cs typeface="Calibri" panose="020F0502020204030204" pitchFamily="34" charset="0"/>
              </a:rPr>
              <a:t>2</a:t>
            </a:r>
            <a:r>
              <a:rPr lang="en-US" b="0" i="0">
                <a:solidFill>
                  <a:srgbClr val="333333"/>
                </a:solidFill>
                <a:effectLst/>
                <a:latin typeface="Calibri" panose="020F0502020204030204" pitchFamily="34" charset="0"/>
                <a:cs typeface="Calibri" panose="020F0502020204030204" pitchFamily="34" charset="0"/>
              </a:rPr>
              <a:t> </a:t>
            </a:r>
            <a:r>
              <a:rPr lang="en-US" b="1" i="0">
                <a:solidFill>
                  <a:srgbClr val="000000"/>
                </a:solidFill>
                <a:effectLst/>
                <a:latin typeface="Calibri" panose="020F0502020204030204" pitchFamily="34" charset="0"/>
                <a:cs typeface="Calibri" panose="020F0502020204030204" pitchFamily="34" charset="0"/>
              </a:rPr>
              <a:t>(1)</a:t>
            </a:r>
            <a:r>
              <a:rPr lang="en-US" b="0" i="0">
                <a:solidFill>
                  <a:srgbClr val="333333"/>
                </a:solidFill>
                <a:effectLst/>
                <a:latin typeface="Calibri" panose="020F0502020204030204" pitchFamily="34" charset="0"/>
                <a:cs typeface="Calibri" panose="020F0502020204030204" pitchFamily="34" charset="0"/>
              </a:rPr>
              <a:t> The purpose of this Act is to enhance the accountability and transparency of federal institutions in order to promote an open and democratic society and to enable public debate on the conduct of those institutions.</a:t>
            </a:r>
          </a:p>
          <a:p>
            <a:pPr algn="l">
              <a:buFont typeface="Arial" panose="020B0604020202020204" pitchFamily="34" charset="0"/>
              <a:buNone/>
            </a:pPr>
            <a:endParaRPr lang="en-US" b="0" i="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None/>
            </a:pPr>
            <a:r>
              <a:rPr lang="en-US" b="1" i="0">
                <a:solidFill>
                  <a:srgbClr val="000000"/>
                </a:solidFill>
                <a:effectLst/>
                <a:latin typeface="Calibri" panose="020F0502020204030204" pitchFamily="34" charset="0"/>
                <a:cs typeface="Calibri" panose="020F0502020204030204" pitchFamily="34" charset="0"/>
              </a:rPr>
              <a:t>(2)</a:t>
            </a:r>
            <a:r>
              <a:rPr lang="en-US" b="0" i="0">
                <a:solidFill>
                  <a:srgbClr val="333333"/>
                </a:solidFill>
                <a:effectLst/>
                <a:latin typeface="Calibri" panose="020F0502020204030204" pitchFamily="34" charset="0"/>
                <a:cs typeface="Calibri" panose="020F0502020204030204" pitchFamily="34" charset="0"/>
              </a:rPr>
              <a:t> In furtherance of that purpose,</a:t>
            </a:r>
          </a:p>
          <a:p>
            <a:pPr marL="483306" lvl="1"/>
            <a:r>
              <a:rPr lang="en-US" b="1" i="0">
                <a:solidFill>
                  <a:srgbClr val="000000"/>
                </a:solidFill>
                <a:effectLst/>
                <a:latin typeface="Calibri" panose="020F0502020204030204" pitchFamily="34" charset="0"/>
                <a:cs typeface="Calibri" panose="020F0502020204030204" pitchFamily="34" charset="0"/>
              </a:rPr>
              <a:t>(a)</a:t>
            </a:r>
            <a:r>
              <a:rPr lang="en-US" b="0" i="0">
                <a:solidFill>
                  <a:srgbClr val="333333"/>
                </a:solidFill>
                <a:effectLst/>
                <a:latin typeface="Calibri" panose="020F0502020204030204" pitchFamily="34" charset="0"/>
                <a:cs typeface="Calibri" panose="020F0502020204030204" pitchFamily="34" charset="0"/>
              </a:rPr>
              <a:t> Part 1 extends the present laws of Canada to provide a right of access to information in records under the control of a government institution in accordance with the principles that government information should be available to the public, that necessary exceptions to the right of access should be limited and specific and that decisions on the disclosure of government information should be reviewed independently of government; and</a:t>
            </a:r>
          </a:p>
          <a:p>
            <a:pPr marL="483306" lvl="1"/>
            <a:r>
              <a:rPr lang="en-US" b="1" i="0">
                <a:solidFill>
                  <a:srgbClr val="000000"/>
                </a:solidFill>
                <a:effectLst/>
                <a:latin typeface="Calibri" panose="020F0502020204030204" pitchFamily="34" charset="0"/>
                <a:cs typeface="Calibri" panose="020F0502020204030204" pitchFamily="34" charset="0"/>
              </a:rPr>
              <a:t>(b)</a:t>
            </a:r>
            <a:r>
              <a:rPr lang="en-US" b="0" i="0">
                <a:solidFill>
                  <a:srgbClr val="333333"/>
                </a:solidFill>
                <a:effectLst/>
                <a:latin typeface="Calibri" panose="020F0502020204030204" pitchFamily="34" charset="0"/>
                <a:cs typeface="Calibri" panose="020F0502020204030204" pitchFamily="34" charset="0"/>
              </a:rPr>
              <a:t> Part 2 sets out requirements for the proactive publication of information.</a:t>
            </a:r>
          </a:p>
          <a:p>
            <a:pPr marL="483306" lvl="1"/>
            <a:endParaRPr lang="en-US" b="0" i="0">
              <a:solidFill>
                <a:srgbClr val="333333"/>
              </a:solidFill>
              <a:effectLst/>
              <a:latin typeface="Calibri" panose="020F0502020204030204" pitchFamily="34" charset="0"/>
              <a:cs typeface="Calibri" panose="020F0502020204030204" pitchFamily="34" charset="0"/>
            </a:endParaRPr>
          </a:p>
          <a:p>
            <a:pPr algn="l">
              <a:buFont typeface="Arial" panose="020B0604020202020204" pitchFamily="34" charset="0"/>
              <a:buNone/>
            </a:pPr>
            <a:r>
              <a:rPr lang="en-US" b="1" i="0">
                <a:solidFill>
                  <a:srgbClr val="000000"/>
                </a:solidFill>
                <a:effectLst/>
                <a:latin typeface="Calibri" panose="020F0502020204030204" pitchFamily="34" charset="0"/>
                <a:cs typeface="Calibri" panose="020F0502020204030204" pitchFamily="34" charset="0"/>
              </a:rPr>
              <a:t>(3)</a:t>
            </a:r>
            <a:r>
              <a:rPr lang="en-US" b="0" i="0">
                <a:solidFill>
                  <a:srgbClr val="333333"/>
                </a:solidFill>
                <a:effectLst/>
                <a:latin typeface="Calibri" panose="020F0502020204030204" pitchFamily="34" charset="0"/>
                <a:cs typeface="Calibri" panose="020F0502020204030204" pitchFamily="34" charset="0"/>
              </a:rPr>
              <a:t> This Act is also intended to complement and not replace existing procedures for access to government information and is not intended to limit in any way access to the type of government information that is normally available to the general public.</a:t>
            </a: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6224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3D3E5-AF25-C45B-191E-2EEF1A39C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0D854-FE32-AC88-79BD-8B45E85AD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12538-D7C0-A5F7-EC06-DA424E58F4C8}"/>
              </a:ext>
            </a:extLst>
          </p:cNvPr>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Speaking Points: </a:t>
            </a:r>
          </a:p>
          <a:p>
            <a:r>
              <a:rPr lang="en-US">
                <a:latin typeface="Calibri" panose="020F0502020204030204" pitchFamily="34" charset="0"/>
                <a:ea typeface="Calibri" panose="020F0502020204030204" pitchFamily="34" charset="0"/>
                <a:cs typeface="Calibri" panose="020F0502020204030204" pitchFamily="34" charset="0"/>
              </a:rPr>
              <a:t>► Proactive publication requirements were added to the </a:t>
            </a:r>
            <a:r>
              <a:rPr lang="en-US" i="1">
                <a:latin typeface="Calibri" panose="020F0502020204030204" pitchFamily="34" charset="0"/>
                <a:ea typeface="Calibri" panose="020F0502020204030204" pitchFamily="34" charset="0"/>
                <a:cs typeface="Calibri" panose="020F0502020204030204" pitchFamily="34" charset="0"/>
              </a:rPr>
              <a:t>Access to Information Act </a:t>
            </a:r>
            <a:r>
              <a:rPr lang="en-US">
                <a:latin typeface="Calibri" panose="020F0502020204030204" pitchFamily="34" charset="0"/>
                <a:ea typeface="Calibri" panose="020F0502020204030204" pitchFamily="34" charset="0"/>
                <a:cs typeface="Calibri" panose="020F0502020204030204" pitchFamily="34" charset="0"/>
              </a:rPr>
              <a:t>in 2019.</a:t>
            </a:r>
          </a:p>
          <a:p>
            <a:r>
              <a:rPr lang="en-US">
                <a:latin typeface="Calibri" panose="020F0502020204030204" pitchFamily="34" charset="0"/>
                <a:ea typeface="Calibri" panose="020F0502020204030204" pitchFamily="34" charset="0"/>
                <a:cs typeface="Calibri" panose="020F0502020204030204" pitchFamily="34" charset="0"/>
              </a:rPr>
              <a:t>► Before then they were recommended as a transparency mechanisms</a:t>
            </a:r>
          </a:p>
          <a:p>
            <a:r>
              <a:rPr lang="en-US">
                <a:latin typeface="Calibri" panose="020F0502020204030204" pitchFamily="34" charset="0"/>
                <a:ea typeface="Calibri" panose="020F0502020204030204" pitchFamily="34" charset="0"/>
                <a:cs typeface="Calibri" panose="020F0502020204030204" pitchFamily="34" charset="0"/>
              </a:rPr>
              <a:t>► Please raise your hand if you have:</a:t>
            </a:r>
          </a:p>
          <a:p>
            <a:pPr marL="895350" marR="0" lvl="0" indent="-89535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	► Ensured that documents, like briefing notes, had titles that could be released under proactive publication</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Prepared documents, like travel expenses and contract summaries, for proactive publication</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Looked up on the open government website the list of documents that are available.</a:t>
            </a:r>
          </a:p>
        </p:txBody>
      </p:sp>
    </p:spTree>
    <p:extLst>
      <p:ext uri="{BB962C8B-B14F-4D97-AF65-F5344CB8AC3E}">
        <p14:creationId xmlns:p14="http://schemas.microsoft.com/office/powerpoint/2010/main" val="3121798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FCDDA-29DE-3145-5C6C-10656DC9E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8CD7A-32D8-C7EF-844F-C182CB21F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3C06A-8B82-32A7-B21B-3990EFC231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77918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7268-768A-9319-8FE9-804BC0FE6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30573-20C4-1F4E-502F-52EC620CE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9E8A0-268F-6E49-0D70-5DE3FEECF3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07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a:latin typeface="Calibri" panose="020F0502020204030204" pitchFamily="34" charset="0"/>
                <a:ea typeface="Calibri" panose="020F0502020204030204" pitchFamily="34" charset="0"/>
                <a:cs typeface="Calibri" panose="020F0502020204030204" pitchFamily="34" charset="0"/>
              </a:rPr>
              <a:t>Info Source: </a:t>
            </a:r>
          </a:p>
          <a:p>
            <a:pPr marL="171450" indent="-171450" defTabSz="966612">
              <a:buFont typeface="Arial" panose="020B0604020202020204" pitchFamily="34" charset="0"/>
              <a:buChar char="•"/>
              <a:defRPr/>
            </a:pPr>
            <a:r>
              <a:rPr lang="en-US" sz="1200" kern="1200">
                <a:solidFill>
                  <a:schemeClr val="tx1"/>
                </a:solidFill>
                <a:latin typeface="Calibri" panose="020F0502020204030204" pitchFamily="34" charset="0"/>
                <a:ea typeface="Calibri" panose="020F0502020204030204" pitchFamily="34" charset="0"/>
                <a:cs typeface="Calibri" panose="020F0502020204030204" pitchFamily="34" charset="0"/>
              </a:rPr>
              <a:t>The</a:t>
            </a:r>
            <a:r>
              <a:rPr lang="en-US" sz="1200" b="0" i="0" kern="1200">
                <a:solidFill>
                  <a:schemeClr val="tx1"/>
                </a:solidFill>
                <a:effectLst/>
                <a:latin typeface="+mn-lt"/>
                <a:ea typeface="+mn-ea"/>
                <a:cs typeface="+mn-cs"/>
              </a:rPr>
              <a:t> Treasury Board of Canada Secretariat–directed web page published by each government institution in which the institution describes their program responsibilities and information holdings, including personal information banks and classes of personal information. The descriptions are to contain sufficient clarity and detail to facilitate the exercise of the right of access under the Act. Data-matching activities, use of the Social Insurance Number and all activities for which privacy impact assessments were conducted must be cited in personal information banks, as applicable. The web page also provides contact information for government institutions as well as summaries of court cases and statistics on access requests. This web page must be updated at least once per year.</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Source: </a:t>
            </a:r>
            <a:r>
              <a:rPr lang="en-US" u="sng">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para 71(1)(d),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Privacy Act</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Privacy Protection, Policy on</a:t>
            </a:r>
            <a:endPar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defTabSz="966612">
              <a:defRPr/>
            </a:pPr>
            <a:endParaRPr lang="en-US" b="1">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b="1">
                <a:latin typeface="Calibri" panose="020F0502020204030204" pitchFamily="34" charset="0"/>
                <a:ea typeface="Calibri" panose="020F0502020204030204" pitchFamily="34" charset="0"/>
                <a:cs typeface="Calibri" panose="020F0502020204030204" pitchFamily="34" charset="0"/>
              </a:rPr>
              <a:t>Personal information banks (PIBs)</a:t>
            </a:r>
            <a:r>
              <a:rPr lang="en-US">
                <a:latin typeface="Calibri" panose="020F0502020204030204" pitchFamily="34" charset="0"/>
                <a:ea typeface="Calibri" panose="020F0502020204030204" pitchFamily="34" charset="0"/>
                <a:cs typeface="Calibri" panose="020F0502020204030204" pitchFamily="34" charset="0"/>
              </a:rPr>
              <a:t> describe a program’s personal information holdings and how the information is handled. PIBs are published online in an institution’s Info Source chapter. </a:t>
            </a:r>
          </a:p>
          <a:p>
            <a:pPr marL="181240" indent="-181240" defTabSz="966612">
              <a:buFont typeface="Arial" panose="020B0604020202020204" pitchFamily="34" charset="0"/>
              <a:buChar char="•"/>
              <a:defRPr/>
            </a:pPr>
            <a:r>
              <a:rPr lang="en-US">
                <a:latin typeface="Calibri" panose="020F0502020204030204" pitchFamily="34" charset="0"/>
                <a:ea typeface="Calibri" panose="020F0502020204030204" pitchFamily="34" charset="0"/>
                <a:cs typeface="Calibri" panose="020F0502020204030204" pitchFamily="34" charset="0"/>
              </a:rPr>
              <a:t>It is defined as a description of personal information under the control of a government institution that is organized and retrievable by an individual's name or by a number, symbol or other element that identifies that individual. The personal information described in the bank has been used, is being used or is available for an administrative purpose. The bank describes how personal information is collected, used, disclosed, retained and/or disposed of in the administration of a government institution's program or activity. </a:t>
            </a:r>
          </a:p>
          <a:p>
            <a:pPr marL="181240" indent="-181240" defTabSz="966612">
              <a:buFont typeface="Arial" panose="020B0604020202020204" pitchFamily="34" charset="0"/>
              <a:buChar char="•"/>
              <a:defRPr/>
            </a:pPr>
            <a:r>
              <a:rPr lang="en-US">
                <a:latin typeface="Calibri" panose="020F0502020204030204" pitchFamily="34" charset="0"/>
                <a:ea typeface="Calibri" panose="020F0502020204030204" pitchFamily="34" charset="0"/>
                <a:cs typeface="Calibri" panose="020F0502020204030204" pitchFamily="34" charset="0"/>
              </a:rPr>
              <a:t>Standard PIBs are created by the Treasury Board of Canada Secretariat. They are published here: https://www.canada.ca/en/treasury-board-secretariat/services/access-information-privacy/access-information/info-source/standard-personal-information-banks.html</a:t>
            </a:r>
          </a:p>
          <a:p>
            <a:pPr marL="181240" indent="-181240" defTabSz="966612">
              <a:buFont typeface="Arial" panose="020B0604020202020204" pitchFamily="34" charset="0"/>
              <a:buChar char="•"/>
              <a:defRPr/>
            </a:pPr>
            <a:r>
              <a:rPr lang="en-US">
                <a:latin typeface="Calibri" panose="020F0502020204030204" pitchFamily="34" charset="0"/>
                <a:ea typeface="Calibri" panose="020F0502020204030204" pitchFamily="34" charset="0"/>
                <a:cs typeface="Calibri" panose="020F0502020204030204" pitchFamily="34" charset="0"/>
              </a:rPr>
              <a:t>Individuals seeking access to the institution-specific Personal Information Banks of a particular government institution should consult the institution’s Info Source chapter (https://www.canada.ca/en/treasury-board-secretariat/services/access-information-privacy/access-information/info-source/list-institutions.html).</a:t>
            </a:r>
          </a:p>
          <a:p>
            <a:pPr marL="181240" indent="-181240" defTabSz="966612">
              <a:buFont typeface="Arial" panose="020B0604020202020204" pitchFamily="34" charset="0"/>
              <a:buChar char="•"/>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Sources</a:t>
            </a:r>
            <a:r>
              <a:rPr lang="en-US" i="1">
                <a:latin typeface="Calibri" panose="020F0502020204030204" pitchFamily="34" charset="0"/>
                <a:ea typeface="Calibri" panose="020F0502020204030204" pitchFamily="34" charset="0"/>
                <a:cs typeface="Calibri" panose="020F0502020204030204" pitchFamily="34" charset="0"/>
              </a:rPr>
              <a:t>: </a:t>
            </a:r>
            <a:r>
              <a:rPr lang="en-US" u="sng">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s.10,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Privacy Act</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Privacy Protection, Policy on</a:t>
            </a:r>
            <a:endPar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endParaRPr lang="en-US">
              <a:latin typeface="Calibri" panose="020F0502020204030204" pitchFamily="34" charset="0"/>
              <a:ea typeface="Calibri" panose="020F0502020204030204" pitchFamily="34" charset="0"/>
              <a:cs typeface="Calibri" panose="020F0502020204030204" pitchFamily="34" charset="0"/>
            </a:endParaRPr>
          </a:p>
          <a:p>
            <a:r>
              <a:rPr lang="en-US" sz="1200" b="0" i="0" kern="1200">
                <a:solidFill>
                  <a:schemeClr val="tx1"/>
                </a:solidFill>
                <a:effectLst/>
                <a:latin typeface="+mn-lt"/>
                <a:ea typeface="+mn-ea"/>
                <a:cs typeface="+mn-cs"/>
              </a:rPr>
              <a:t>A </a:t>
            </a:r>
            <a:r>
              <a:rPr lang="en-US" sz="1200" b="1" i="0" kern="1200">
                <a:solidFill>
                  <a:schemeClr val="tx1"/>
                </a:solidFill>
                <a:effectLst/>
                <a:latin typeface="+mn-lt"/>
                <a:ea typeface="+mn-ea"/>
                <a:cs typeface="+mn-cs"/>
              </a:rPr>
              <a:t>class of records (</a:t>
            </a:r>
            <a:r>
              <a:rPr lang="en-US" sz="1200" b="1" i="0" kern="1200" err="1">
                <a:solidFill>
                  <a:schemeClr val="tx1"/>
                </a:solidFill>
                <a:effectLst/>
                <a:latin typeface="+mn-lt"/>
                <a:ea typeface="+mn-ea"/>
                <a:cs typeface="+mn-cs"/>
              </a:rPr>
              <a:t>CoRs</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is a description of records and information created, captured and maintained by a government institution as evidence of the administration of a particular program or activity specific to the institution.</a:t>
            </a:r>
          </a:p>
          <a:p>
            <a:r>
              <a:rPr lang="en-US" sz="1200" b="0" i="0" kern="1200">
                <a:solidFill>
                  <a:schemeClr val="tx1"/>
                </a:solidFill>
                <a:effectLst/>
                <a:latin typeface="+mn-lt"/>
                <a:ea typeface="+mn-ea"/>
                <a:cs typeface="+mn-cs"/>
              </a:rPr>
              <a:t>Standard classes of records are descriptions of records maintained by most government institutions in support of common internal services. These include records relating to human resources management, materiel management, corporate communications and other administrative services. Standard classes of records are created by the Treasury Board of Canada Secretariat. </a:t>
            </a:r>
            <a:r>
              <a:rPr lang="en-US">
                <a:latin typeface="Calibri" panose="020F0502020204030204" pitchFamily="34" charset="0"/>
                <a:ea typeface="Calibri" panose="020F0502020204030204" pitchFamily="34" charset="0"/>
                <a:cs typeface="Calibri" panose="020F0502020204030204" pitchFamily="34" charset="0"/>
              </a:rPr>
              <a:t>They are published here: </a:t>
            </a:r>
            <a:r>
              <a:rPr lang="en-US">
                <a:hlinkClick r:id="rId6"/>
              </a:rPr>
              <a:t>Standard classes of records - Canada.ca</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Individuals seeking access to the institution-specific classes of records of a particular government institution should consult the </a:t>
            </a:r>
            <a:r>
              <a:rPr lang="en-US" sz="1200" b="0" i="0" u="sng" kern="1200">
                <a:solidFill>
                  <a:schemeClr val="tx1"/>
                </a:solidFill>
                <a:effectLst/>
                <a:latin typeface="+mn-lt"/>
                <a:ea typeface="+mn-ea"/>
                <a:cs typeface="+mn-cs"/>
                <a:hlinkClick r:id="rId7"/>
              </a:rPr>
              <a:t>institution’s Info Source chapter</a:t>
            </a:r>
            <a:r>
              <a:rPr lang="en-US" sz="1200" b="0" i="0" u="sng" kern="1200">
                <a:solidFill>
                  <a:schemeClr val="tx1"/>
                </a:solidFill>
                <a:effectLst/>
                <a:latin typeface="+mn-lt"/>
                <a:ea typeface="+mn-ea"/>
                <a:cs typeface="+mn-cs"/>
              </a:rPr>
              <a:t> </a:t>
            </a:r>
            <a:r>
              <a:rPr lang="en-US">
                <a:latin typeface="Calibri" panose="020F0502020204030204" pitchFamily="34" charset="0"/>
                <a:ea typeface="Calibri" panose="020F0502020204030204" pitchFamily="34" charset="0"/>
                <a:cs typeface="Calibri" panose="020F0502020204030204" pitchFamily="34" charset="0"/>
              </a:rPr>
              <a:t>(https://www.canada.ca/en/treasury-board-secretariat/services/access-information-privacy/access-information/info-source/list-institutions.html).</a:t>
            </a:r>
          </a:p>
          <a:p>
            <a:endParaRPr lang="en-US" sz="1200" b="0" i="0" kern="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b="1" i="0" kern="1200">
                <a:solidFill>
                  <a:schemeClr val="tx1"/>
                </a:solidFill>
                <a:effectLst/>
                <a:latin typeface="+mn-lt"/>
                <a:ea typeface="+mn-ea"/>
                <a:cs typeface="+mn-cs"/>
              </a:rPr>
              <a:t>administrative purpose (</a:t>
            </a:r>
            <a:r>
              <a:rPr lang="en-US" sz="1200" b="1" i="1" kern="1200">
                <a:solidFill>
                  <a:schemeClr val="tx1"/>
                </a:solidFill>
                <a:effectLst/>
                <a:latin typeface="+mn-lt"/>
                <a:ea typeface="+mn-ea"/>
                <a:cs typeface="+mn-cs"/>
              </a:rPr>
              <a:t>fins </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about an individual “in a decision-making process that directly affects that individual” (section 3). This includes all uses of personal information for confirming identity (that is, authentication and verification purposes) and for determining eligibility of individuals for government programs.</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non-administrative purpose (</a:t>
            </a:r>
            <a:r>
              <a:rPr lang="en-US" sz="1200" b="1" i="1" kern="1200">
                <a:solidFill>
                  <a:schemeClr val="tx1"/>
                </a:solidFill>
                <a:effectLst/>
                <a:latin typeface="+mn-lt"/>
                <a:ea typeface="+mn-ea"/>
                <a:cs typeface="+mn-cs"/>
              </a:rPr>
              <a:t>fins non-</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for a purpose that is not related to any decision-making process that directly affects the individual. This includes the use of personal information for research, statistical, audit and evaluation purposes.</a:t>
            </a:r>
          </a:p>
          <a:p>
            <a:endParaRPr lang="en-US" sz="1200" b="0" i="0" kern="1200">
              <a:solidFill>
                <a:schemeClr val="tx1"/>
              </a:solidFill>
              <a:effectLst/>
              <a:latin typeface="+mn-lt"/>
              <a:ea typeface="+mn-ea"/>
              <a:cs typeface="+mn-cs"/>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2289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Speaking points: </a:t>
            </a:r>
          </a:p>
          <a:p>
            <a:r>
              <a:rPr lang="en-US">
                <a:latin typeface="Calibri" panose="020F0502020204030204" pitchFamily="34" charset="0"/>
                <a:ea typeface="Calibri" panose="020F0502020204030204" pitchFamily="34" charset="0"/>
                <a:cs typeface="Calibri" panose="020F0502020204030204" pitchFamily="34" charset="0"/>
              </a:rPr>
              <a:t>► The personal information held by the Government of Canada is an important asset that we must all manage responsibly</a:t>
            </a:r>
          </a:p>
          <a:p>
            <a:r>
              <a:rPr lang="en-US">
                <a:latin typeface="Calibri" panose="020F0502020204030204" pitchFamily="34" charset="0"/>
                <a:ea typeface="Calibri" panose="020F0502020204030204" pitchFamily="34" charset="0"/>
                <a:cs typeface="Calibri" panose="020F0502020204030204" pitchFamily="34" charset="0"/>
              </a:rPr>
              <a:t>► The public has entrusted the information to us, and we each have a duty to use and safeguard it responsibly</a:t>
            </a:r>
          </a:p>
          <a:p>
            <a:r>
              <a:rPr lang="en-US">
                <a:latin typeface="Calibri" panose="020F0502020204030204" pitchFamily="34" charset="0"/>
                <a:ea typeface="Calibri" panose="020F0502020204030204" pitchFamily="34" charset="0"/>
                <a:cs typeface="Calibri" panose="020F0502020204030204" pitchFamily="34" charset="0"/>
              </a:rPr>
              <a:t>► We also have significant holdings of personal information of fellow public servants that deserve good stewardship</a:t>
            </a:r>
          </a:p>
          <a:p>
            <a:r>
              <a:rPr lang="en-US">
                <a:latin typeface="Calibri" panose="020F0502020204030204" pitchFamily="34" charset="0"/>
                <a:ea typeface="Calibri" panose="020F0502020204030204" pitchFamily="34" charset="0"/>
                <a:cs typeface="Calibri" panose="020F0502020204030204" pitchFamily="34" charset="0"/>
              </a:rPr>
              <a:t>► As managers and colleagues, our inboxes, performance management software and leave systems contain personal details that need protection</a:t>
            </a:r>
          </a:p>
          <a:p>
            <a:r>
              <a:rPr lang="en-US">
                <a:latin typeface="Calibri" panose="020F0502020204030204" pitchFamily="34" charset="0"/>
                <a:ea typeface="Calibri" panose="020F0502020204030204" pitchFamily="34" charset="0"/>
                <a:cs typeface="Calibri" panose="020F0502020204030204" pitchFamily="34" charset="0"/>
              </a:rPr>
              <a:t>► Please raise your hand if the following applies to you:</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My inbox contains praise, opinions and other personal details of my colleagues</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My job involves handling personal information of public servants for human resources and </a:t>
            </a:r>
            <a:r>
              <a:rPr lang="en-US" err="1">
                <a:latin typeface="Calibri" panose="020F0502020204030204" pitchFamily="34" charset="0"/>
                <a:ea typeface="Calibri" panose="020F0502020204030204" pitchFamily="34" charset="0"/>
                <a:cs typeface="Calibri" panose="020F0502020204030204" pitchFamily="34" charset="0"/>
              </a:rPr>
              <a:t>labour</a:t>
            </a:r>
            <a:r>
              <a:rPr lang="en-US">
                <a:latin typeface="Calibri" panose="020F0502020204030204" pitchFamily="34" charset="0"/>
                <a:ea typeface="Calibri" panose="020F0502020204030204" pitchFamily="34" charset="0"/>
                <a:cs typeface="Calibri" panose="020F0502020204030204" pitchFamily="34" charset="0"/>
              </a:rPr>
              <a:t> relations matters</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My job involves handling personal information of program applicants or users of a service</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My job is to help establish programs, activities, contracts or sharing agreements that involve personal information</a:t>
            </a:r>
          </a:p>
          <a:p>
            <a:pPr marL="895350" indent="-895350"/>
            <a:r>
              <a:rPr lang="en-US">
                <a:latin typeface="Calibri" panose="020F0502020204030204" pitchFamily="34" charset="0"/>
                <a:ea typeface="Calibri" panose="020F0502020204030204" pitchFamily="34" charset="0"/>
                <a:cs typeface="Calibri" panose="020F0502020204030204" pitchFamily="34" charset="0"/>
              </a:rPr>
              <a:t>	► I have been involved in the development of a Privacy Impact Assessment or privacy protocol</a:t>
            </a:r>
          </a:p>
        </p:txBody>
      </p:sp>
    </p:spTree>
    <p:extLst>
      <p:ext uri="{BB962C8B-B14F-4D97-AF65-F5344CB8AC3E}">
        <p14:creationId xmlns:p14="http://schemas.microsoft.com/office/powerpoint/2010/main" val="2083116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794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Calibri"/>
                <a:ea typeface="Calibri"/>
                <a:cs typeface="Calibri"/>
              </a:rPr>
              <a:t>Underlying privacy regulations are fundamental privacy principles. There are several versions of these principles.</a:t>
            </a:r>
          </a:p>
          <a:p>
            <a:pPr marL="171450" indent="-171450">
              <a:buFont typeface="Arial"/>
              <a:buChar char="•"/>
            </a:pPr>
            <a:r>
              <a:rPr lang="en-US">
                <a:latin typeface="Calibri"/>
                <a:ea typeface="Calibri"/>
                <a:cs typeface="Calibri"/>
              </a:rPr>
              <a:t>The principles flow from a recognition that privacy is recognized as fundamental human right, particularly in the digital age. It is also recognized as a Constitutional right under section 8 of the Charter.</a:t>
            </a:r>
          </a:p>
          <a:p>
            <a:pPr marL="171450" indent="-171450">
              <a:buFont typeface="Arial"/>
              <a:buChar char="•"/>
            </a:pPr>
            <a:r>
              <a:rPr lang="en-US">
                <a:latin typeface="Calibri"/>
                <a:ea typeface="Calibri"/>
                <a:cs typeface="Calibri"/>
              </a:rPr>
              <a:t>The set of principles most commonly accepted in Canada is the Canadian Standards Association (CSA) Model Code for the Protection of Personal Information, which consists of 10 Fair Information Principles (FIPs). The Organization for Economic Cooperation and Development (OECD) established FIPs that were the precursor to the CSAs.</a:t>
            </a:r>
          </a:p>
          <a:p>
            <a:pPr marL="171450" indent="-171450">
              <a:buFont typeface="Arial"/>
              <a:buChar char="•"/>
            </a:pPr>
            <a:r>
              <a:rPr lang="en-US">
                <a:latin typeface="Calibri"/>
                <a:ea typeface="Calibri"/>
                <a:cs typeface="Calibri"/>
              </a:rPr>
              <a:t>These principles are incorporated as a schedule to Canada’s private-sector privacy law, the </a:t>
            </a:r>
            <a:r>
              <a:rPr lang="en-US" i="1">
                <a:solidFill>
                  <a:srgbClr val="0070C0"/>
                </a:solidFill>
                <a:latin typeface="Calibri"/>
                <a:ea typeface="Calibri"/>
                <a:cs typeface="Calibri"/>
                <a:hlinkClick r:id="rId3">
                  <a:extLst>
                    <a:ext uri="{A12FA001-AC4F-418D-AE19-62706E023703}">
                      <ahyp:hlinkClr xmlns:ahyp="http://schemas.microsoft.com/office/drawing/2018/hyperlinkcolor" val="tx"/>
                    </a:ext>
                  </a:extLst>
                </a:hlinkClick>
              </a:rPr>
              <a:t>Personal Information Protection and Electronic Documents Act</a:t>
            </a:r>
            <a:r>
              <a:rPr lang="en-US" i="1">
                <a:latin typeface="Calibri"/>
                <a:ea typeface="Calibri"/>
                <a:cs typeface="Calibri"/>
              </a:rPr>
              <a:t> </a:t>
            </a:r>
            <a:r>
              <a:rPr lang="en-US">
                <a:latin typeface="Calibri"/>
                <a:ea typeface="Calibri"/>
                <a:cs typeface="Calibri"/>
              </a:rPr>
              <a:t>(PIPEDA).</a:t>
            </a:r>
          </a:p>
          <a:p>
            <a:pPr marL="171450" indent="-171450">
              <a:buFont typeface="Arial"/>
              <a:buChar char="•"/>
            </a:pPr>
            <a:r>
              <a:rPr lang="en-US">
                <a:latin typeface="Calibri"/>
                <a:ea typeface="Calibri"/>
                <a:cs typeface="Calibri"/>
              </a:rPr>
              <a:t>The </a:t>
            </a:r>
            <a:r>
              <a:rPr lang="en-US" i="1">
                <a:latin typeface="Calibri"/>
                <a:ea typeface="Calibri"/>
                <a:cs typeface="Calibri"/>
              </a:rPr>
              <a:t>Privacy Act </a:t>
            </a:r>
            <a:r>
              <a:rPr lang="en-US">
                <a:latin typeface="Calibri"/>
                <a:ea typeface="Calibri"/>
                <a:cs typeface="Calibri"/>
              </a:rPr>
              <a:t>includes many of the concepts involved in the FIPs (e.g. s. 4–12 , 29) but does not enumerate them like PIPEDA.  </a:t>
            </a:r>
          </a:p>
          <a:p>
            <a:pPr marL="171450" indent="-171450">
              <a:buFont typeface="Arial"/>
              <a:buChar char="•"/>
            </a:pPr>
            <a:r>
              <a:rPr lang="en-US">
                <a:latin typeface="Calibri"/>
                <a:ea typeface="Calibri"/>
                <a:cs typeface="Calibri"/>
              </a:rPr>
              <a:t>The principles also establish the foundation for privacy impact assessment (PIA) in accordance with the TBS </a:t>
            </a:r>
            <a:r>
              <a:rPr lang="en-US" i="1">
                <a:latin typeface="Calibri"/>
                <a:ea typeface="Calibri"/>
                <a:cs typeface="Calibri"/>
              </a:rPr>
              <a:t>Directive on Privacy Practices</a:t>
            </a:r>
            <a:r>
              <a:rPr lang="en-US">
                <a:latin typeface="Calibri"/>
                <a:ea typeface="Calibri"/>
                <a:cs typeface="Calibri"/>
              </a:rPr>
              <a:t> and the </a:t>
            </a:r>
            <a:r>
              <a:rPr lang="en-US">
                <a:solidFill>
                  <a:srgbClr val="0070C0"/>
                </a:solidFill>
                <a:latin typeface="Calibri"/>
                <a:ea typeface="Calibri"/>
                <a:cs typeface="Calibri"/>
                <a:hlinkClick r:id="rId4">
                  <a:extLst>
                    <a:ext uri="{A12FA001-AC4F-418D-AE19-62706E023703}">
                      <ahyp:hlinkClr xmlns:ahyp="http://schemas.microsoft.com/office/drawing/2018/hyperlinkcolor" val="tx"/>
                    </a:ext>
                  </a:extLst>
                </a:hlinkClick>
              </a:rPr>
              <a:t>TBS PIA Template</a:t>
            </a:r>
            <a:r>
              <a:rPr lang="en-US">
                <a:latin typeface="Calibri"/>
                <a:ea typeface="Calibri"/>
                <a:cs typeface="Calibri"/>
              </a:rPr>
              <a:t>.</a:t>
            </a:r>
          </a:p>
          <a:p>
            <a:endParaRPr lang="en-US">
              <a:latin typeface="Calibri"/>
              <a:ea typeface="Calibri"/>
              <a:cs typeface="Calibri"/>
            </a:endParaRPr>
          </a:p>
          <a:p>
            <a:endParaRPr lang="en-US"/>
          </a:p>
        </p:txBody>
      </p:sp>
    </p:spTree>
    <p:extLst>
      <p:ext uri="{BB962C8B-B14F-4D97-AF65-F5344CB8AC3E}">
        <p14:creationId xmlns:p14="http://schemas.microsoft.com/office/powerpoint/2010/main" val="4002118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a:latin typeface="Calibri" panose="020F0502020204030204" pitchFamily="34" charset="0"/>
                <a:ea typeface="Calibri" panose="020F0502020204030204" pitchFamily="34" charset="0"/>
                <a:cs typeface="Calibri" panose="020F0502020204030204" pitchFamily="34" charset="0"/>
              </a:rPr>
              <a:t>The </a:t>
            </a:r>
            <a:r>
              <a:rPr lang="en-CA" i="1">
                <a:latin typeface="Calibri" panose="020F0502020204030204" pitchFamily="34" charset="0"/>
                <a:ea typeface="Calibri" panose="020F0502020204030204" pitchFamily="34" charset="0"/>
                <a:cs typeface="Calibri" panose="020F0502020204030204" pitchFamily="34" charset="0"/>
              </a:rPr>
              <a:t>Privacy Act </a:t>
            </a:r>
            <a:r>
              <a:rPr lang="en-CA">
                <a:latin typeface="Calibri" panose="020F0502020204030204" pitchFamily="34" charset="0"/>
                <a:ea typeface="Calibri" panose="020F0502020204030204" pitchFamily="34" charset="0"/>
                <a:cs typeface="Calibri" panose="020F0502020204030204" pitchFamily="34" charset="0"/>
              </a:rPr>
              <a:t>and supporting TBS privacy policy instruments have accountability requirements.</a:t>
            </a:r>
            <a:endParaRPr lang="en-US">
              <a:latin typeface="Calibri" panose="020F0502020204030204" pitchFamily="34" charset="0"/>
              <a:ea typeface="Calibri" panose="020F0502020204030204" pitchFamily="34" charset="0"/>
              <a:cs typeface="Calibri" panose="020F0502020204030204" pitchFamily="34" charset="0"/>
            </a:endParaRPr>
          </a:p>
          <a:p>
            <a:pPr marL="171450" indent="-171450" defTabSz="966612">
              <a:buFont typeface="Arial"/>
              <a:buChar char="•"/>
              <a:defRPr/>
            </a:pPr>
            <a:r>
              <a:rPr lang="en-CA">
                <a:latin typeface="Calibri" panose="020F0502020204030204" pitchFamily="34" charset="0"/>
                <a:ea typeface="Calibri" panose="020F0502020204030204" pitchFamily="34" charset="0"/>
                <a:cs typeface="Calibri" panose="020F0502020204030204" pitchFamily="34" charset="0"/>
              </a:rPr>
              <a:t>The </a:t>
            </a:r>
            <a:r>
              <a:rPr lang="en-CA" i="1">
                <a:latin typeface="Calibri" panose="020F0502020204030204" pitchFamily="34" charset="0"/>
                <a:ea typeface="Calibri" panose="020F0502020204030204" pitchFamily="34" charset="0"/>
                <a:cs typeface="Calibri" panose="020F0502020204030204" pitchFamily="34" charset="0"/>
              </a:rPr>
              <a:t>Privacy Act </a:t>
            </a:r>
            <a:r>
              <a:rPr lang="en-CA">
                <a:latin typeface="Calibri" panose="020F0502020204030204" pitchFamily="34" charset="0"/>
                <a:ea typeface="Calibri" panose="020F0502020204030204" pitchFamily="34" charset="0"/>
                <a:cs typeface="Calibri" panose="020F0502020204030204" pitchFamily="34" charset="0"/>
              </a:rPr>
              <a:t>states the law’s purpose is “to protect…personal information” (s.2) and stipulates rules about collection, use, disclosure, retention, disposal, and access (s.4–9).</a:t>
            </a:r>
          </a:p>
          <a:p>
            <a:pPr marL="171450" indent="-171450" defTabSz="966612">
              <a:buFont typeface="Arial"/>
              <a:buChar char="•"/>
              <a:defRPr/>
            </a:pPr>
            <a:r>
              <a:rPr lang="en-CA">
                <a:latin typeface="Calibri" panose="020F0502020204030204" pitchFamily="34" charset="0"/>
                <a:ea typeface="Calibri" panose="020F0502020204030204" pitchFamily="34" charset="0"/>
                <a:cs typeface="Calibri" panose="020F0502020204030204" pitchFamily="34" charset="0"/>
              </a:rPr>
              <a:t>In addition to the core compliance sections 4–17, the </a:t>
            </a:r>
            <a:r>
              <a:rPr lang="en-CA" i="1">
                <a:latin typeface="Calibri" panose="020F0502020204030204" pitchFamily="34" charset="0"/>
                <a:ea typeface="Calibri" panose="020F0502020204030204" pitchFamily="34" charset="0"/>
                <a:cs typeface="Calibri" panose="020F0502020204030204" pitchFamily="34" charset="0"/>
              </a:rPr>
              <a:t>Privacy Act</a:t>
            </a:r>
            <a:r>
              <a:rPr lang="en-CA">
                <a:latin typeface="Calibri" panose="020F0502020204030204" pitchFamily="34" charset="0"/>
                <a:ea typeface="Calibri" panose="020F0502020204030204" pitchFamily="34" charset="0"/>
                <a:cs typeface="Calibri" panose="020F0502020204030204" pitchFamily="34" charset="0"/>
              </a:rPr>
              <a:t> contains a right to complain (s.29), and publication/reporting requirements (e.g. sections </a:t>
            </a:r>
            <a:r>
              <a:rPr lang="en-CA">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10</a:t>
            </a:r>
            <a:r>
              <a:rPr lang="en-CA">
                <a:latin typeface="Calibri" panose="020F0502020204030204" pitchFamily="34" charset="0"/>
                <a:ea typeface="Calibri" panose="020F0502020204030204" pitchFamily="34" charset="0"/>
                <a:cs typeface="Calibri" panose="020F0502020204030204" pitchFamily="34" charset="0"/>
              </a:rPr>
              <a:t>, 72)</a:t>
            </a:r>
          </a:p>
          <a:p>
            <a:pPr marL="171450" indent="-171450" defTabSz="966612">
              <a:buFont typeface="Arial"/>
              <a:buChar char="•"/>
              <a:defRPr/>
            </a:pPr>
            <a:r>
              <a:rPr lang="en-CA">
                <a:latin typeface="Calibri" panose="020F0502020204030204" pitchFamily="34" charset="0"/>
                <a:ea typeface="Calibri" panose="020F0502020204030204" pitchFamily="34" charset="0"/>
                <a:cs typeface="Calibri" panose="020F0502020204030204" pitchFamily="34" charset="0"/>
              </a:rPr>
              <a:t>Section 73 permits delegation of accountability from the head of the institution to Privacy Officials – e.g. Chief Privacy Officer, ATIP Coordinator, other officers</a:t>
            </a:r>
          </a:p>
          <a:p>
            <a:pPr marL="171450" indent="-171450" defTabSz="966612">
              <a:buFont typeface="Arial"/>
              <a:buChar char="•"/>
              <a:defRPr/>
            </a:pPr>
            <a:r>
              <a:rPr lang="en-CA">
                <a:latin typeface="Calibri" panose="020F0502020204030204" pitchFamily="34" charset="0"/>
                <a:ea typeface="Calibri" panose="020F0502020204030204" pitchFamily="34" charset="0"/>
                <a:cs typeface="Calibri" panose="020F0502020204030204" pitchFamily="34" charset="0"/>
              </a:rPr>
              <a:t>Delegates are responsible for the institution’s privacy management practices, policies, procedures and ensuring compliance</a:t>
            </a:r>
          </a:p>
          <a:p>
            <a:pPr defTabSz="966612">
              <a:defRPr/>
            </a:pPr>
            <a:endParaRPr lang="en-CA">
              <a:latin typeface="Calibri" panose="020F0502020204030204" pitchFamily="34" charset="0"/>
              <a:ea typeface="Calibri" panose="020F0502020204030204" pitchFamily="34" charset="0"/>
              <a:cs typeface="Calibri" panose="020F0502020204030204" pitchFamily="34" charset="0"/>
            </a:endParaRPr>
          </a:p>
          <a:p>
            <a:pPr defTabSz="966612">
              <a:defRPr/>
            </a:pPr>
            <a:r>
              <a:rPr lang="en-CA">
                <a:latin typeface="Calibri" panose="020F0502020204030204" pitchFamily="34" charset="0"/>
                <a:ea typeface="Calibri" panose="020F0502020204030204" pitchFamily="34" charset="0"/>
                <a:cs typeface="Calibri" panose="020F0502020204030204" pitchFamily="34" charset="0"/>
              </a:rPr>
              <a:t>Refer to </a:t>
            </a:r>
            <a:r>
              <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Guidance on Preparing Information Sharing Agreements Involving Personal Information</a:t>
            </a:r>
            <a:r>
              <a:rPr lang="en-US">
                <a:latin typeface="Calibri" panose="020F0502020204030204" pitchFamily="34" charset="0"/>
                <a:ea typeface="Calibri" panose="020F0502020204030204" pitchFamily="34" charset="0"/>
                <a:cs typeface="Calibri" panose="020F0502020204030204" pitchFamily="34" charset="0"/>
              </a:rPr>
              <a:t> and </a:t>
            </a:r>
            <a:r>
              <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Taking Privacy into Account Before Making Contracting Decisions</a:t>
            </a:r>
            <a:r>
              <a:rPr lang="en-US">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for more information on accountability</a:t>
            </a:r>
          </a:p>
          <a:p>
            <a:endParaRPr lang="en-CA"/>
          </a:p>
        </p:txBody>
      </p:sp>
    </p:spTree>
    <p:extLst>
      <p:ext uri="{BB962C8B-B14F-4D97-AF65-F5344CB8AC3E}">
        <p14:creationId xmlns:p14="http://schemas.microsoft.com/office/powerpoint/2010/main" val="1356548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7"/>
              </a:spcBef>
              <a:spcAft>
                <a:spcPts val="317"/>
              </a:spcAft>
            </a:pPr>
            <a:r>
              <a:rPr lang="en-CA">
                <a:latin typeface="Calibri" panose="020F0502020204030204" pitchFamily="34" charset="0"/>
                <a:ea typeface="Calibri" panose="020F0502020204030204" pitchFamily="34" charset="0"/>
                <a:cs typeface="Calibri" panose="020F0502020204030204" pitchFamily="34" charset="0"/>
              </a:rPr>
              <a:t>Individuals should be informed why their personal information is collected </a:t>
            </a:r>
            <a:r>
              <a:rPr lang="en-CA">
                <a:effectLst/>
                <a:latin typeface="Calibri" panose="020F0502020204030204" pitchFamily="34" charset="0"/>
                <a:ea typeface="Calibri" panose="020F0502020204030204" pitchFamily="34" charset="0"/>
                <a:cs typeface="Calibri" panose="020F0502020204030204" pitchFamily="34" charset="0"/>
              </a:rPr>
              <a:t>unless:</a:t>
            </a:r>
          </a:p>
          <a:p>
            <a:pPr marL="362480" indent="-362480">
              <a:buFont typeface="Wingdings" panose="05000000000000000000" pitchFamily="2" charset="2"/>
              <a:buChar char=""/>
            </a:pPr>
            <a:r>
              <a:rPr lang="en-CA">
                <a:effectLst/>
                <a:latin typeface="Calibri" panose="020F0502020204030204" pitchFamily="34" charset="0"/>
                <a:ea typeface="Calibri" panose="020F0502020204030204" pitchFamily="34" charset="0"/>
                <a:cs typeface="Calibri" panose="020F0502020204030204" pitchFamily="34" charset="0"/>
              </a:rPr>
              <a:t>notice would result in the collection of inaccurate information or,</a:t>
            </a:r>
          </a:p>
          <a:p>
            <a:pPr marL="362480" indent="-362480">
              <a:spcBef>
                <a:spcPts val="317"/>
              </a:spcBef>
              <a:buFont typeface="Wingdings" panose="05000000000000000000" pitchFamily="2" charset="2"/>
              <a:buChar char=""/>
            </a:pPr>
            <a:r>
              <a:rPr lang="en-CA">
                <a:effectLst/>
                <a:latin typeface="Calibri" panose="020F0502020204030204" pitchFamily="34" charset="0"/>
                <a:ea typeface="Calibri" panose="020F0502020204030204" pitchFamily="34" charset="0"/>
                <a:cs typeface="Calibri" panose="020F0502020204030204" pitchFamily="34" charset="0"/>
              </a:rPr>
              <a:t>notice would defeat the purpose of the collection or,</a:t>
            </a:r>
          </a:p>
          <a:p>
            <a:pPr marL="362480" indent="-362480">
              <a:spcBef>
                <a:spcPts val="317"/>
              </a:spcBef>
              <a:buFont typeface="Wingdings" panose="05000000000000000000" pitchFamily="2" charset="2"/>
              <a:buChar char=""/>
            </a:pPr>
            <a:r>
              <a:rPr lang="en-CA">
                <a:effectLst/>
                <a:latin typeface="Calibri" panose="020F0502020204030204" pitchFamily="34" charset="0"/>
                <a:ea typeface="Calibri" panose="020F0502020204030204" pitchFamily="34" charset="0"/>
                <a:cs typeface="Calibri" panose="020F0502020204030204" pitchFamily="34" charset="0"/>
              </a:rPr>
              <a:t>notice would prejudice the use for which information is collected.</a:t>
            </a:r>
            <a:endParaRPr lang="en-CA">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r>
              <a:rPr lang="en-CA">
                <a:effectLst/>
                <a:latin typeface="Calibri" panose="020F0502020204030204" pitchFamily="34" charset="0"/>
                <a:ea typeface="Calibri" panose="020F0502020204030204" pitchFamily="34" charset="0"/>
                <a:cs typeface="Calibri" panose="020F0502020204030204" pitchFamily="34" charset="0"/>
              </a:rPr>
              <a:t>Notices must include:</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SzPts val="1000"/>
              <a:buFont typeface="Symbol" panose="05050102010706020507" pitchFamily="18" charset="2"/>
              <a:buChar char=""/>
              <a:tabLst>
                <a:tab pos="483306" algn="l"/>
              </a:tabLst>
            </a:pPr>
            <a:r>
              <a:rPr lang="en-CA">
                <a:effectLst/>
                <a:latin typeface="Calibri" panose="020F0502020204030204" pitchFamily="34" charset="0"/>
                <a:ea typeface="Calibri" panose="020F0502020204030204" pitchFamily="34" charset="0"/>
                <a:cs typeface="Calibri" panose="020F0502020204030204" pitchFamily="34" charset="0"/>
              </a:rPr>
              <a:t>the purpose of and the authority for the collection</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SzPts val="1000"/>
              <a:buFont typeface="Symbol" panose="05050102010706020507" pitchFamily="18" charset="2"/>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a</a:t>
            </a:r>
            <a:r>
              <a:rPr lang="en-CA">
                <a:effectLst/>
                <a:latin typeface="Calibri" panose="020F0502020204030204" pitchFamily="34" charset="0"/>
                <a:ea typeface="Calibri" panose="020F0502020204030204" pitchFamily="34" charset="0"/>
                <a:cs typeface="Calibri" panose="020F0502020204030204" pitchFamily="34" charset="0"/>
              </a:rPr>
              <a:t>ny use or disclosure consistent with the original purpose</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SzPts val="1000"/>
              <a:buFont typeface="Symbol" panose="05050102010706020507" pitchFamily="18" charset="2"/>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a</a:t>
            </a:r>
            <a:r>
              <a:rPr lang="en-CA">
                <a:effectLst/>
                <a:latin typeface="Calibri" panose="020F0502020204030204" pitchFamily="34" charset="0"/>
                <a:ea typeface="Calibri" panose="020F0502020204030204" pitchFamily="34" charset="0"/>
                <a:cs typeface="Calibri" panose="020F0502020204030204" pitchFamily="34" charset="0"/>
              </a:rPr>
              <a:t>ny legal or administrative consequences for refusing to provide the personal information</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SzPts val="1000"/>
              <a:buFont typeface="Symbol" panose="05050102010706020507" pitchFamily="18" charset="2"/>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r</a:t>
            </a:r>
            <a:r>
              <a:rPr lang="en-CA">
                <a:effectLst/>
                <a:latin typeface="Calibri" panose="020F0502020204030204" pitchFamily="34" charset="0"/>
                <a:ea typeface="Calibri" panose="020F0502020204030204" pitchFamily="34" charset="0"/>
                <a:cs typeface="Calibri" panose="020F0502020204030204" pitchFamily="34" charset="0"/>
              </a:rPr>
              <a:t>ights of access, correction and protection of personal information under the Act</a:t>
            </a:r>
            <a:endParaRPr lang="en-US">
              <a:effectLst/>
              <a:latin typeface="Calibri" panose="020F0502020204030204" pitchFamily="34" charset="0"/>
              <a:ea typeface="Calibri" panose="020F0502020204030204" pitchFamily="34" charset="0"/>
              <a:cs typeface="Calibri" panose="020F0502020204030204" pitchFamily="34" charset="0"/>
            </a:endParaRPr>
          </a:p>
          <a:p>
            <a:pPr marL="362480" indent="-362480">
              <a:buSzPts val="1000"/>
              <a:buFont typeface="Symbol" panose="05050102010706020507" pitchFamily="18" charset="2"/>
              <a:buChar char=""/>
              <a:tabLst>
                <a:tab pos="483306" algn="l"/>
              </a:tabLst>
            </a:pPr>
            <a:r>
              <a:rPr lang="en-CA">
                <a:latin typeface="Calibri" panose="020F0502020204030204" pitchFamily="34" charset="0"/>
                <a:ea typeface="Calibri" panose="020F0502020204030204" pitchFamily="34" charset="0"/>
                <a:cs typeface="Calibri" panose="020F0502020204030204" pitchFamily="34" charset="0"/>
              </a:rPr>
              <a:t>t</a:t>
            </a:r>
            <a:r>
              <a:rPr lang="en-CA">
                <a:effectLst/>
                <a:latin typeface="Calibri" panose="020F0502020204030204" pitchFamily="34" charset="0"/>
                <a:ea typeface="Calibri" panose="020F0502020204030204" pitchFamily="34" charset="0"/>
                <a:cs typeface="Calibri" panose="020F0502020204030204" pitchFamily="34" charset="0"/>
              </a:rPr>
              <a:t>he right to file a complaint with the Privacy Commissioner about the handling of personal information by institution staff.</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Source: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Privacy Practices, Directive on</a:t>
            </a:r>
            <a:endPar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endParaRPr lang="en-US" i="1" u="sng">
              <a:solidFill>
                <a:srgbClr val="0078D4"/>
              </a:solidFill>
              <a:latin typeface="Calibri" panose="020F0502020204030204" pitchFamily="34" charset="0"/>
              <a:ea typeface="Calibri" panose="020F0502020204030204" pitchFamily="34" charset="0"/>
              <a:cs typeface="Calibri" panose="020F0502020204030204" pitchFamily="34" charset="0"/>
            </a:endParaRPr>
          </a:p>
          <a:p>
            <a:r>
              <a:rPr lang="en-US" b="1">
                <a:latin typeface="Calibri" panose="020F0502020204030204" pitchFamily="34" charset="0"/>
                <a:ea typeface="Calibri" panose="020F0502020204030204" pitchFamily="34" charset="0"/>
                <a:cs typeface="Calibri" panose="020F0502020204030204" pitchFamily="34" charset="0"/>
              </a:rPr>
              <a:t>Consistent use: </a:t>
            </a:r>
            <a:r>
              <a:rPr lang="en-US">
                <a:latin typeface="Calibri" panose="020F0502020204030204" pitchFamily="34" charset="0"/>
                <a:ea typeface="Calibri" panose="020F0502020204030204" pitchFamily="34" charset="0"/>
                <a:cs typeface="Calibri" panose="020F0502020204030204" pitchFamily="34" charset="0"/>
              </a:rPr>
              <a:t>A use of personal information that has a reasonable and direct connection to the original purpose for which the information described in a personal information bank was obtained or compiled. The original purpose and this use are so closely related that the individual would expect that their information could be used for such a purpose, even if the use was not spelled out at the time the information was originally collected.</a:t>
            </a:r>
          </a:p>
          <a:p>
            <a:r>
              <a:rPr lang="en-US">
                <a:latin typeface="Calibri" panose="020F0502020204030204" pitchFamily="34" charset="0"/>
                <a:ea typeface="Calibri" panose="020F0502020204030204" pitchFamily="34" charset="0"/>
                <a:cs typeface="Calibri" panose="020F0502020204030204" pitchFamily="34" charset="0"/>
              </a:rPr>
              <a:t>Sources: </a:t>
            </a:r>
            <a:r>
              <a:rPr lang="en-US"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 7, 8 of the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Privacy Act</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en-US" u="sng">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u="sng">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Privacy Protection, </a:t>
            </a:r>
            <a:r>
              <a:rPr lang="en-US" i="1" u="sng">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Policy on</a:t>
            </a:r>
            <a:endParaRPr lang="en-US">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505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a:solidFill>
                  <a:schemeClr val="tx1"/>
                </a:solidFill>
                <a:latin typeface="Calibri" panose="020F0502020204030204" pitchFamily="34" charset="0"/>
                <a:cs typeface="Calibri" panose="020F0502020204030204" pitchFamily="34" charset="0"/>
              </a:rPr>
              <a:t>Legal authority to collect </a:t>
            </a:r>
            <a:r>
              <a:rPr lang="en-US" sz="1200">
                <a:solidFill>
                  <a:schemeClr val="tx1"/>
                </a:solidFill>
                <a:latin typeface="Calibri" panose="020F0502020204030204" pitchFamily="34" charset="0"/>
                <a:cs typeface="Calibri" panose="020F0502020204030204" pitchFamily="34" charset="0"/>
              </a:rPr>
              <a:t>the information means that there must be an enabling legislation, regulation, or order-in-council allowing the institution to establish the program or activity and the collection of personal information </a:t>
            </a:r>
            <a:r>
              <a:rPr lang="en-US" sz="1200">
                <a:latin typeface="Calibri" panose="020F0502020204030204" pitchFamily="34" charset="0"/>
                <a:ea typeface="Aptos" panose="020B0004020202020204" pitchFamily="34" charset="0"/>
                <a:cs typeface="Calibri" panose="020F0502020204030204" pitchFamily="34" charset="0"/>
              </a:rPr>
              <a:t>must be directly related to </a:t>
            </a:r>
            <a:r>
              <a:rPr lang="en-US" sz="1200">
                <a:solidFill>
                  <a:schemeClr val="tx1"/>
                </a:solidFill>
                <a:latin typeface="Calibri" panose="020F0502020204030204" pitchFamily="34" charset="0"/>
                <a:cs typeface="Calibri" panose="020F0502020204030204" pitchFamily="34" charset="0"/>
              </a:rPr>
              <a:t>it. </a:t>
            </a:r>
          </a:p>
          <a:p>
            <a:endParaRPr lang="en-US" sz="1200">
              <a:latin typeface="Calibri" panose="020F0502020204030204" pitchFamily="34" charset="0"/>
              <a:cs typeface="Calibri" panose="020F0502020204030204" pitchFamily="34" charset="0"/>
            </a:endParaRPr>
          </a:p>
          <a:p>
            <a:pPr defTabSz="966612">
              <a:defRPr/>
            </a:pPr>
            <a:r>
              <a:rPr lang="en-US" sz="1200" b="1">
                <a:solidFill>
                  <a:schemeClr val="tx1"/>
                </a:solidFill>
                <a:latin typeface="Calibri" panose="020F0502020204030204" pitchFamily="34" charset="0"/>
                <a:cs typeface="Calibri" panose="020F0502020204030204" pitchFamily="34" charset="0"/>
              </a:rPr>
              <a:t>The personal information collected relates directly to the institution’s program or activity </a:t>
            </a:r>
            <a:r>
              <a:rPr lang="en-US" sz="1200">
                <a:solidFill>
                  <a:schemeClr val="tx1"/>
                </a:solidFill>
                <a:latin typeface="Calibri" panose="020F0502020204030204" pitchFamily="34" charset="0"/>
                <a:cs typeface="Calibri" panose="020F0502020204030204" pitchFamily="34" charset="0"/>
              </a:rPr>
              <a:t>means that the program or activity has a clear and specific reason that justifies the collection.</a:t>
            </a:r>
          </a:p>
          <a:p>
            <a:endParaRPr lang="en-US" sz="1200">
              <a:latin typeface="Calibri" panose="020F0502020204030204" pitchFamily="34" charset="0"/>
              <a:cs typeface="Calibri" panose="020F0502020204030204" pitchFamily="34" charset="0"/>
            </a:endParaRPr>
          </a:p>
          <a:p>
            <a:pPr defTabSz="966612">
              <a:defRPr/>
            </a:pPr>
            <a:r>
              <a:rPr lang="en-US" sz="1200" b="1">
                <a:solidFill>
                  <a:schemeClr val="tx1"/>
                </a:solidFill>
                <a:latin typeface="Calibri" panose="020F0502020204030204" pitchFamily="34" charset="0"/>
                <a:cs typeface="Calibri" panose="020F0502020204030204" pitchFamily="34" charset="0"/>
              </a:rPr>
              <a:t>Demonstrably necessary </a:t>
            </a:r>
            <a:r>
              <a:rPr lang="en-US" sz="1200">
                <a:solidFill>
                  <a:schemeClr val="tx1"/>
                </a:solidFill>
                <a:latin typeface="Calibri" panose="020F0502020204030204" pitchFamily="34" charset="0"/>
                <a:cs typeface="Calibri" panose="020F0502020204030204" pitchFamily="34" charset="0"/>
              </a:rPr>
              <a:t>means that each piece of information you collect is essential to achieving the purpose of the collection.</a:t>
            </a:r>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36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endParaRPr lang="en-CA"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46"/>
              </a:spcAft>
            </a:pPr>
            <a:r>
              <a:rPr lang="en-CA" kern="100">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46"/>
              </a:spcAft>
            </a:pPr>
            <a:r>
              <a:rPr lang="en-CA" kern="100">
                <a:latin typeface="Aptos" panose="020B0004020202020204" pitchFamily="34" charset="0"/>
                <a:ea typeface="Aptos" panose="020B0004020202020204" pitchFamily="34" charset="0"/>
                <a:cs typeface="Times New Roman" panose="02020603050405020304" pitchFamily="18" charset="0"/>
              </a:rPr>
              <a:t> </a:t>
            </a:r>
          </a:p>
          <a:p>
            <a:endParaRPr lang="en-US"/>
          </a:p>
        </p:txBody>
      </p:sp>
    </p:spTree>
    <p:extLst>
      <p:ext uri="{BB962C8B-B14F-4D97-AF65-F5344CB8AC3E}">
        <p14:creationId xmlns:p14="http://schemas.microsoft.com/office/powerpoint/2010/main" val="3023857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912"/>
              </a:spcAft>
              <a:defRPr/>
            </a:pPr>
            <a:r>
              <a:rPr lang="en-CA" b="1">
                <a:effectLst/>
                <a:latin typeface="Calibri"/>
                <a:ea typeface="Calibri"/>
                <a:cs typeface="Calibri"/>
              </a:rPr>
              <a:t>Use</a:t>
            </a:r>
            <a:r>
              <a:rPr lang="en-CA">
                <a:effectLst/>
                <a:latin typeface="Calibri"/>
                <a:ea typeface="Calibri"/>
                <a:cs typeface="Calibri"/>
              </a:rPr>
              <a:t>: an example includes accessing the information because you have been given a mandate to carry out a task directly related to the reason for which the information was collected.</a:t>
            </a:r>
          </a:p>
          <a:p>
            <a:pPr defTabSz="966612">
              <a:spcAft>
                <a:spcPts val="912"/>
              </a:spcAft>
              <a:defRPr/>
            </a:pPr>
            <a:endParaRPr lang="en-CA">
              <a:effectLst/>
              <a:latin typeface="Calibri"/>
              <a:ea typeface="Calibri"/>
              <a:cs typeface="Calibri"/>
            </a:endParaRPr>
          </a:p>
          <a:p>
            <a:pPr defTabSz="966612">
              <a:spcAft>
                <a:spcPts val="912"/>
              </a:spcAft>
              <a:defRPr/>
            </a:pPr>
            <a:r>
              <a:rPr lang="en-US" b="1">
                <a:latin typeface="Calibri"/>
                <a:ea typeface="Calibri"/>
                <a:cs typeface="Calibri"/>
              </a:rPr>
              <a:t>Consistent use: </a:t>
            </a:r>
            <a:r>
              <a:rPr lang="en-US">
                <a:latin typeface="Calibri"/>
                <a:ea typeface="Calibri"/>
                <a:cs typeface="Calibri"/>
              </a:rPr>
              <a:t>A use of personal information that has a reasonable and direct connection to the original purpose for which the information described in a personal information bank was obtained or compiled. The original purpose and this use are so closely related that the individual would expect that their information could be used for such a purpose, even if the use was not spelled out at the time the information was originally collected. Per section 4.1.16.3 of the </a:t>
            </a:r>
            <a:r>
              <a:rPr lang="en-US" i="1">
                <a:latin typeface="Calibri"/>
                <a:ea typeface="Calibri"/>
                <a:cs typeface="Calibri"/>
              </a:rPr>
              <a:t>Directive on Privacy Practices</a:t>
            </a:r>
            <a:r>
              <a:rPr lang="en-US">
                <a:latin typeface="Calibri"/>
                <a:ea typeface="Calibri"/>
                <a:cs typeface="Calibri"/>
              </a:rPr>
              <a:t>, the Privacy Commissioner of Canada must be notified of all new consistent uses. </a:t>
            </a:r>
          </a:p>
          <a:p>
            <a:pPr defTabSz="966612">
              <a:spcAft>
                <a:spcPts val="912"/>
              </a:spcAft>
              <a:defRPr/>
            </a:pPr>
            <a:endParaRPr lang="en-US">
              <a:latin typeface="Calibri"/>
              <a:ea typeface="Calibri"/>
              <a:cs typeface="Calibri"/>
            </a:endParaRPr>
          </a:p>
          <a:p>
            <a:r>
              <a:rPr lang="en-US" sz="1200" b="1" i="0" kern="1200">
                <a:solidFill>
                  <a:schemeClr val="tx1"/>
                </a:solidFill>
                <a:effectLst/>
                <a:latin typeface="+mn-lt"/>
                <a:ea typeface="+mn-ea"/>
                <a:cs typeface="+mn-cs"/>
              </a:rPr>
              <a:t>13 grounds under Section 8(2) of the </a:t>
            </a:r>
            <a:r>
              <a:rPr lang="en-US" sz="1200" b="1" i="1" kern="1200">
                <a:solidFill>
                  <a:schemeClr val="tx1"/>
                </a:solidFill>
                <a:effectLst/>
                <a:latin typeface="+mn-lt"/>
                <a:ea typeface="+mn-ea"/>
                <a:cs typeface="+mn-cs"/>
              </a:rPr>
              <a:t>Privacy Act </a:t>
            </a:r>
            <a:r>
              <a:rPr lang="en-US" sz="1200" b="1" i="0" kern="1200">
                <a:solidFill>
                  <a:schemeClr val="tx1"/>
                </a:solidFill>
                <a:effectLst/>
                <a:latin typeface="+mn-lt"/>
                <a:ea typeface="+mn-ea"/>
                <a:cs typeface="+mn-cs"/>
              </a:rPr>
              <a:t>where personal information may be disclosed:</a:t>
            </a:r>
          </a:p>
          <a:p>
            <a:r>
              <a:rPr lang="en-US" sz="1200" b="0" i="0" kern="1200">
                <a:solidFill>
                  <a:schemeClr val="tx1"/>
                </a:solidFill>
                <a:effectLst/>
                <a:latin typeface="+mn-lt"/>
                <a:ea typeface="+mn-ea"/>
                <a:cs typeface="+mn-cs"/>
              </a:rPr>
              <a:t>“Subject to any other Act of Parliament, personal information under the control of a government institution may be disclosed</a:t>
            </a:r>
          </a:p>
          <a:p>
            <a:r>
              <a:rPr lang="en-US" sz="1200" b="1" i="0" kern="1200">
                <a:solidFill>
                  <a:schemeClr val="tx1"/>
                </a:solidFill>
                <a:effectLst/>
                <a:latin typeface="+mn-lt"/>
                <a:ea typeface="+mn-ea"/>
                <a:cs typeface="+mn-cs"/>
              </a:rPr>
              <a:t>(a)</a:t>
            </a:r>
            <a:r>
              <a:rPr lang="en-US" sz="1200" b="0" i="0" kern="1200">
                <a:solidFill>
                  <a:schemeClr val="tx1"/>
                </a:solidFill>
                <a:effectLst/>
                <a:latin typeface="+mn-lt"/>
                <a:ea typeface="+mn-ea"/>
                <a:cs typeface="+mn-cs"/>
              </a:rPr>
              <a:t> for the purpose for which the information was obtained or compiled by the institution or for a use consistent with that purpose;</a:t>
            </a:r>
          </a:p>
          <a:p>
            <a:r>
              <a:rPr lang="en-US" sz="1200" b="1" i="0" kern="1200">
                <a:solidFill>
                  <a:schemeClr val="tx1"/>
                </a:solidFill>
                <a:effectLst/>
                <a:latin typeface="+mn-lt"/>
                <a:ea typeface="+mn-ea"/>
                <a:cs typeface="+mn-cs"/>
              </a:rPr>
              <a:t>(b)</a:t>
            </a:r>
            <a:r>
              <a:rPr lang="en-US" sz="1200" b="0" i="0" kern="1200">
                <a:solidFill>
                  <a:schemeClr val="tx1"/>
                </a:solidFill>
                <a:effectLst/>
                <a:latin typeface="+mn-lt"/>
                <a:ea typeface="+mn-ea"/>
                <a:cs typeface="+mn-cs"/>
              </a:rPr>
              <a:t> for any purpose in accordance with any Act of Parliament or any regulation made thereunder that authorizes its disclosure;</a:t>
            </a:r>
          </a:p>
          <a:p>
            <a:r>
              <a:rPr lang="en-US" sz="1200" b="1" i="0" kern="1200">
                <a:solidFill>
                  <a:schemeClr val="tx1"/>
                </a:solidFill>
                <a:effectLst/>
                <a:latin typeface="+mn-lt"/>
                <a:ea typeface="+mn-ea"/>
                <a:cs typeface="+mn-cs"/>
              </a:rPr>
              <a:t>(c)</a:t>
            </a:r>
            <a:r>
              <a:rPr lang="en-US" sz="1200" b="0" i="0" kern="1200">
                <a:solidFill>
                  <a:schemeClr val="tx1"/>
                </a:solidFill>
                <a:effectLst/>
                <a:latin typeface="+mn-lt"/>
                <a:ea typeface="+mn-ea"/>
                <a:cs typeface="+mn-cs"/>
              </a:rPr>
              <a:t> for the purpose of complying with a subpoena or warrant issued or order made by a court, person or body with jurisdiction to compel the production of information or for the purpose of complying with rules of court relating to the production of information;</a:t>
            </a:r>
          </a:p>
          <a:p>
            <a:r>
              <a:rPr lang="en-US" sz="1200" b="1" i="0" kern="1200">
                <a:solidFill>
                  <a:schemeClr val="tx1"/>
                </a:solidFill>
                <a:effectLst/>
                <a:latin typeface="+mn-lt"/>
                <a:ea typeface="+mn-ea"/>
                <a:cs typeface="+mn-cs"/>
              </a:rPr>
              <a:t>(d)</a:t>
            </a:r>
            <a:r>
              <a:rPr lang="en-US" sz="1200" b="0" i="0" kern="1200">
                <a:solidFill>
                  <a:schemeClr val="tx1"/>
                </a:solidFill>
                <a:effectLst/>
                <a:latin typeface="+mn-lt"/>
                <a:ea typeface="+mn-ea"/>
                <a:cs typeface="+mn-cs"/>
              </a:rPr>
              <a:t> to the Attorney General of Canada for use in legal proceedings involving the Crown in right of Canada or the Government of Canada;</a:t>
            </a:r>
          </a:p>
          <a:p>
            <a:r>
              <a:rPr lang="en-US" sz="1200" b="1" i="0" kern="1200">
                <a:solidFill>
                  <a:schemeClr val="tx1"/>
                </a:solidFill>
                <a:effectLst/>
                <a:latin typeface="+mn-lt"/>
                <a:ea typeface="+mn-ea"/>
                <a:cs typeface="+mn-cs"/>
              </a:rPr>
              <a:t>(e)</a:t>
            </a:r>
            <a:r>
              <a:rPr lang="en-US" sz="1200" b="0" i="0" kern="1200">
                <a:solidFill>
                  <a:schemeClr val="tx1"/>
                </a:solidFill>
                <a:effectLst/>
                <a:latin typeface="+mn-lt"/>
                <a:ea typeface="+mn-ea"/>
                <a:cs typeface="+mn-cs"/>
              </a:rPr>
              <a:t> to an investigative body specified in the regulations, on the written request of the body, for the purpose of enforcing any law of Canada or a province or carrying out a lawful investigation, if the request specifies the purpose and describes the information to be disclosed;</a:t>
            </a:r>
          </a:p>
          <a:p>
            <a:r>
              <a:rPr lang="en-US" sz="1200" b="1" i="0" kern="1200">
                <a:solidFill>
                  <a:schemeClr val="tx1"/>
                </a:solidFill>
                <a:effectLst/>
                <a:latin typeface="+mn-lt"/>
                <a:ea typeface="+mn-ea"/>
                <a:cs typeface="+mn-cs"/>
              </a:rPr>
              <a:t>(f)</a:t>
            </a:r>
            <a:r>
              <a:rPr lang="en-US" sz="1200" b="0" i="0" kern="1200">
                <a:solidFill>
                  <a:schemeClr val="tx1"/>
                </a:solidFill>
                <a:effectLst/>
                <a:latin typeface="+mn-lt"/>
                <a:ea typeface="+mn-ea"/>
                <a:cs typeface="+mn-cs"/>
              </a:rPr>
              <a:t> for the purpose of administering or enforcing any law or carrying out a lawful investigation, under an agreement or arrangement between the Government of Canada or any of its institutions and any of the following entities or any of their institutions:</a:t>
            </a:r>
          </a:p>
          <a:p>
            <a:pPr lvl="1"/>
            <a:r>
              <a:rPr lang="en-US" sz="1200" b="1" i="0" kern="1200">
                <a:solidFill>
                  <a:schemeClr val="tx1"/>
                </a:solidFill>
                <a:effectLst/>
                <a:latin typeface="+mn-lt"/>
                <a:ea typeface="+mn-ea"/>
                <a:cs typeface="+mn-cs"/>
              </a:rPr>
              <a:t>(</a:t>
            </a:r>
            <a:r>
              <a:rPr lang="en-US" sz="1200" b="1" i="0" kern="1200" err="1">
                <a:solidFill>
                  <a:schemeClr val="tx1"/>
                </a:solidFill>
                <a:effectLst/>
                <a:latin typeface="+mn-lt"/>
                <a:ea typeface="+mn-ea"/>
                <a:cs typeface="+mn-cs"/>
              </a:rPr>
              <a:t>i</a:t>
            </a:r>
            <a:r>
              <a:rPr lang="en-US" sz="1200" b="1"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 the government of a foreign state,</a:t>
            </a:r>
          </a:p>
          <a:p>
            <a:pPr lvl="1"/>
            <a:r>
              <a:rPr lang="en-US" sz="1200" b="1" i="0" kern="1200">
                <a:solidFill>
                  <a:schemeClr val="tx1"/>
                </a:solidFill>
                <a:effectLst/>
                <a:latin typeface="+mn-lt"/>
                <a:ea typeface="+mn-ea"/>
                <a:cs typeface="+mn-cs"/>
              </a:rPr>
              <a:t>(ii)</a:t>
            </a:r>
            <a:r>
              <a:rPr lang="en-US" sz="1200" b="0" i="0" kern="1200">
                <a:solidFill>
                  <a:schemeClr val="tx1"/>
                </a:solidFill>
                <a:effectLst/>
                <a:latin typeface="+mn-lt"/>
                <a:ea typeface="+mn-ea"/>
                <a:cs typeface="+mn-cs"/>
              </a:rPr>
              <a:t> an international organization of states or an international organization established by the governments of states,</a:t>
            </a:r>
          </a:p>
          <a:p>
            <a:pPr lvl="1"/>
            <a:r>
              <a:rPr lang="en-US" sz="1200" b="1" i="0" kern="1200">
                <a:solidFill>
                  <a:schemeClr val="tx1"/>
                </a:solidFill>
                <a:effectLst/>
                <a:latin typeface="+mn-lt"/>
                <a:ea typeface="+mn-ea"/>
                <a:cs typeface="+mn-cs"/>
              </a:rPr>
              <a:t>(iii)</a:t>
            </a:r>
            <a:r>
              <a:rPr lang="en-US" sz="1200" b="0" i="0" kern="1200">
                <a:solidFill>
                  <a:schemeClr val="tx1"/>
                </a:solidFill>
                <a:effectLst/>
                <a:latin typeface="+mn-lt"/>
                <a:ea typeface="+mn-ea"/>
                <a:cs typeface="+mn-cs"/>
              </a:rPr>
              <a:t> the government of a province,</a:t>
            </a:r>
          </a:p>
          <a:p>
            <a:pPr lvl="1"/>
            <a:r>
              <a:rPr lang="en-US" sz="1200" b="1" i="0" kern="1200">
                <a:solidFill>
                  <a:schemeClr val="tx1"/>
                </a:solidFill>
                <a:effectLst/>
                <a:latin typeface="+mn-lt"/>
                <a:ea typeface="+mn-ea"/>
                <a:cs typeface="+mn-cs"/>
              </a:rPr>
              <a:t>(iv)</a:t>
            </a:r>
            <a:r>
              <a:rPr lang="en-US" sz="1200" b="0" i="0" kern="1200">
                <a:solidFill>
                  <a:schemeClr val="tx1"/>
                </a:solidFill>
                <a:effectLst/>
                <a:latin typeface="+mn-lt"/>
                <a:ea typeface="+mn-ea"/>
                <a:cs typeface="+mn-cs"/>
              </a:rPr>
              <a:t> the council of the Westbank First Nation,</a:t>
            </a:r>
          </a:p>
          <a:p>
            <a:pPr lvl="1"/>
            <a:r>
              <a:rPr lang="en-US" sz="1200" b="1" i="0" kern="1200">
                <a:solidFill>
                  <a:schemeClr val="tx1"/>
                </a:solidFill>
                <a:effectLst/>
                <a:latin typeface="+mn-lt"/>
                <a:ea typeface="+mn-ea"/>
                <a:cs typeface="+mn-cs"/>
              </a:rPr>
              <a:t>(v)</a:t>
            </a:r>
            <a:r>
              <a:rPr lang="en-US" sz="1200" b="0" i="0" kern="1200">
                <a:solidFill>
                  <a:schemeClr val="tx1"/>
                </a:solidFill>
                <a:effectLst/>
                <a:latin typeface="+mn-lt"/>
                <a:ea typeface="+mn-ea"/>
                <a:cs typeface="+mn-cs"/>
              </a:rPr>
              <a:t> the </a:t>
            </a:r>
            <a:r>
              <a:rPr lang="en-US" sz="1200" b="0" i="1" kern="1200">
                <a:solidFill>
                  <a:schemeClr val="tx1"/>
                </a:solidFill>
                <a:effectLst/>
                <a:latin typeface="+mn-lt"/>
                <a:ea typeface="+mn-ea"/>
                <a:cs typeface="+mn-cs"/>
              </a:rPr>
              <a:t>council of a participating First Nation</a:t>
            </a:r>
            <a:r>
              <a:rPr lang="en-US" sz="1200" b="0" i="0" kern="1200">
                <a:solidFill>
                  <a:schemeClr val="tx1"/>
                </a:solidFill>
                <a:effectLst/>
                <a:latin typeface="+mn-lt"/>
                <a:ea typeface="+mn-ea"/>
                <a:cs typeface="+mn-cs"/>
              </a:rPr>
              <a:t> as defined in subsection 2(1) of the </a:t>
            </a:r>
            <a:r>
              <a:rPr lang="en-US" sz="1200" b="0" i="1" u="sng" kern="1200">
                <a:solidFill>
                  <a:schemeClr val="tx1"/>
                </a:solidFill>
                <a:effectLst/>
                <a:latin typeface="+mn-lt"/>
                <a:ea typeface="+mn-ea"/>
                <a:cs typeface="+mn-cs"/>
                <a:hlinkClick r:id="rId3"/>
              </a:rPr>
              <a:t>First Nations Jurisdiction over Education in British Columbia Act</a:t>
            </a:r>
            <a:r>
              <a:rPr lang="en-US" sz="1200" b="0" i="0" kern="1200">
                <a:solidFill>
                  <a:schemeClr val="tx1"/>
                </a:solidFill>
                <a:effectLst/>
                <a:latin typeface="+mn-lt"/>
                <a:ea typeface="+mn-ea"/>
                <a:cs typeface="+mn-cs"/>
              </a:rPr>
              <a:t>,</a:t>
            </a:r>
          </a:p>
          <a:p>
            <a:pPr lvl="1"/>
            <a:r>
              <a:rPr lang="en-US" sz="1200" b="1" i="0" kern="1200">
                <a:solidFill>
                  <a:schemeClr val="tx1"/>
                </a:solidFill>
                <a:effectLst/>
                <a:latin typeface="+mn-lt"/>
                <a:ea typeface="+mn-ea"/>
                <a:cs typeface="+mn-cs"/>
              </a:rPr>
              <a:t>(vi)</a:t>
            </a:r>
            <a:r>
              <a:rPr lang="en-US" sz="1200" b="0" i="0" kern="1200">
                <a:solidFill>
                  <a:schemeClr val="tx1"/>
                </a:solidFill>
                <a:effectLst/>
                <a:latin typeface="+mn-lt"/>
                <a:ea typeface="+mn-ea"/>
                <a:cs typeface="+mn-cs"/>
              </a:rPr>
              <a:t> the council of a </a:t>
            </a:r>
            <a:r>
              <a:rPr lang="en-US" sz="1200" b="0" i="1" kern="1200">
                <a:solidFill>
                  <a:schemeClr val="tx1"/>
                </a:solidFill>
                <a:effectLst/>
                <a:latin typeface="+mn-lt"/>
                <a:ea typeface="+mn-ea"/>
                <a:cs typeface="+mn-cs"/>
              </a:rPr>
              <a:t>participating First Nation</a:t>
            </a:r>
            <a:r>
              <a:rPr lang="en-US" sz="1200" b="0" i="0" kern="1200">
                <a:solidFill>
                  <a:schemeClr val="tx1"/>
                </a:solidFill>
                <a:effectLst/>
                <a:latin typeface="+mn-lt"/>
                <a:ea typeface="+mn-ea"/>
                <a:cs typeface="+mn-cs"/>
              </a:rPr>
              <a:t> as defined in section 2 of the </a:t>
            </a:r>
            <a:r>
              <a:rPr lang="en-US" sz="1200" b="0" i="1" u="sng" kern="1200">
                <a:solidFill>
                  <a:schemeClr val="tx1"/>
                </a:solidFill>
                <a:effectLst/>
                <a:latin typeface="+mn-lt"/>
                <a:ea typeface="+mn-ea"/>
                <a:cs typeface="+mn-cs"/>
                <a:hlinkClick r:id="rId4"/>
              </a:rPr>
              <a:t>Anishinabek Nation Education Agreement Act</a:t>
            </a:r>
            <a:r>
              <a:rPr lang="en-US" sz="1200" b="0" i="0" kern="1200">
                <a:solidFill>
                  <a:schemeClr val="tx1"/>
                </a:solidFill>
                <a:effectLst/>
                <a:latin typeface="+mn-lt"/>
                <a:ea typeface="+mn-ea"/>
                <a:cs typeface="+mn-cs"/>
              </a:rPr>
              <a:t>,</a:t>
            </a:r>
          </a:p>
          <a:p>
            <a:pPr lvl="1"/>
            <a:r>
              <a:rPr lang="en-US" sz="1200" b="1" i="0" kern="1200">
                <a:solidFill>
                  <a:schemeClr val="tx1"/>
                </a:solidFill>
                <a:effectLst/>
                <a:latin typeface="+mn-lt"/>
                <a:ea typeface="+mn-ea"/>
                <a:cs typeface="+mn-cs"/>
              </a:rPr>
              <a:t>(vii)</a:t>
            </a:r>
            <a:r>
              <a:rPr lang="en-US" sz="1200" b="0" i="0" kern="1200">
                <a:solidFill>
                  <a:schemeClr val="tx1"/>
                </a:solidFill>
                <a:effectLst/>
                <a:latin typeface="+mn-lt"/>
                <a:ea typeface="+mn-ea"/>
                <a:cs typeface="+mn-cs"/>
              </a:rPr>
              <a:t> a </a:t>
            </a:r>
            <a:r>
              <a:rPr lang="en-US" sz="1200" b="0" i="1" kern="1200">
                <a:solidFill>
                  <a:schemeClr val="tx1"/>
                </a:solidFill>
                <a:effectLst/>
                <a:latin typeface="+mn-lt"/>
                <a:ea typeface="+mn-ea"/>
                <a:cs typeface="+mn-cs"/>
              </a:rPr>
              <a:t>First Nation Government</a:t>
            </a:r>
            <a:r>
              <a:rPr lang="en-US" sz="1200" b="0" i="0" kern="1200">
                <a:solidFill>
                  <a:schemeClr val="tx1"/>
                </a:solidFill>
                <a:effectLst/>
                <a:latin typeface="+mn-lt"/>
                <a:ea typeface="+mn-ea"/>
                <a:cs typeface="+mn-cs"/>
              </a:rPr>
              <a:t> or the </a:t>
            </a:r>
            <a:r>
              <a:rPr lang="en-US" sz="1200" b="0" i="1" kern="1200">
                <a:solidFill>
                  <a:schemeClr val="tx1"/>
                </a:solidFill>
                <a:effectLst/>
                <a:latin typeface="+mn-lt"/>
                <a:ea typeface="+mn-ea"/>
                <a:cs typeface="+mn-cs"/>
              </a:rPr>
              <a:t>Anishinabek Nation Government</a:t>
            </a:r>
            <a:r>
              <a:rPr lang="en-US" sz="1200" b="0" i="0" kern="1200">
                <a:solidFill>
                  <a:schemeClr val="tx1"/>
                </a:solidFill>
                <a:effectLst/>
                <a:latin typeface="+mn-lt"/>
                <a:ea typeface="+mn-ea"/>
                <a:cs typeface="+mn-cs"/>
              </a:rPr>
              <a:t>, as defined in section 2 of the </a:t>
            </a:r>
            <a:r>
              <a:rPr lang="en-US" sz="1200" b="0" i="1" u="sng" kern="1200">
                <a:solidFill>
                  <a:schemeClr val="tx1"/>
                </a:solidFill>
                <a:effectLst/>
                <a:latin typeface="+mn-lt"/>
                <a:ea typeface="+mn-ea"/>
                <a:cs typeface="+mn-cs"/>
                <a:hlinkClick r:id="rId5"/>
              </a:rPr>
              <a:t>Anishinabek Nation Governance Agreement Act</a:t>
            </a:r>
            <a:r>
              <a:rPr lang="en-US" sz="1200" b="0" i="0" kern="1200">
                <a:solidFill>
                  <a:schemeClr val="tx1"/>
                </a:solidFill>
                <a:effectLst/>
                <a:latin typeface="+mn-lt"/>
                <a:ea typeface="+mn-ea"/>
                <a:cs typeface="+mn-cs"/>
              </a:rPr>
              <a:t>, or an Anishinaabe Institution, within the meaning of section 1.1 of the </a:t>
            </a:r>
            <a:r>
              <a:rPr lang="en-US" sz="1200" b="0" i="1" kern="1200">
                <a:solidFill>
                  <a:schemeClr val="tx1"/>
                </a:solidFill>
                <a:effectLst/>
                <a:latin typeface="+mn-lt"/>
                <a:ea typeface="+mn-ea"/>
                <a:cs typeface="+mn-cs"/>
              </a:rPr>
              <a:t>Agreement</a:t>
            </a:r>
            <a:r>
              <a:rPr lang="en-US" sz="1200" b="0" i="0" kern="1200">
                <a:solidFill>
                  <a:schemeClr val="tx1"/>
                </a:solidFill>
                <a:effectLst/>
                <a:latin typeface="+mn-lt"/>
                <a:ea typeface="+mn-ea"/>
                <a:cs typeface="+mn-cs"/>
              </a:rPr>
              <a:t>, as defined in section 2 of that Act,</a:t>
            </a:r>
          </a:p>
          <a:p>
            <a:pPr lvl="1"/>
            <a:r>
              <a:rPr lang="en-US" sz="1200" b="1" i="0" kern="1200">
                <a:solidFill>
                  <a:schemeClr val="tx1"/>
                </a:solidFill>
                <a:effectLst/>
                <a:latin typeface="+mn-lt"/>
                <a:ea typeface="+mn-ea"/>
                <a:cs typeface="+mn-cs"/>
              </a:rPr>
              <a:t>(vii.1)</a:t>
            </a:r>
            <a:r>
              <a:rPr lang="en-US" sz="1200" b="0" i="0" kern="1200">
                <a:solidFill>
                  <a:schemeClr val="tx1"/>
                </a:solidFill>
                <a:effectLst/>
                <a:latin typeface="+mn-lt"/>
                <a:ea typeface="+mn-ea"/>
                <a:cs typeface="+mn-cs"/>
              </a:rPr>
              <a:t> the </a:t>
            </a:r>
            <a:r>
              <a:rPr lang="en-US" sz="1200" b="0" i="1" kern="1200">
                <a:solidFill>
                  <a:schemeClr val="tx1"/>
                </a:solidFill>
                <a:effectLst/>
                <a:latin typeface="+mn-lt"/>
                <a:ea typeface="+mn-ea"/>
                <a:cs typeface="+mn-cs"/>
              </a:rPr>
              <a:t>Whitecap Dakota Government</a:t>
            </a:r>
            <a:r>
              <a:rPr lang="en-US" sz="1200" b="0" i="0" kern="1200">
                <a:solidFill>
                  <a:schemeClr val="tx1"/>
                </a:solidFill>
                <a:effectLst/>
                <a:latin typeface="+mn-lt"/>
                <a:ea typeface="+mn-ea"/>
                <a:cs typeface="+mn-cs"/>
              </a:rPr>
              <a:t>, as defined in section 2 of the </a:t>
            </a:r>
            <a:r>
              <a:rPr lang="en-US" sz="1200" b="0" i="1" u="sng" kern="1200">
                <a:solidFill>
                  <a:schemeClr val="tx1"/>
                </a:solidFill>
                <a:effectLst/>
                <a:latin typeface="+mn-lt"/>
                <a:ea typeface="+mn-ea"/>
                <a:cs typeface="+mn-cs"/>
                <a:hlinkClick r:id="rId6"/>
              </a:rPr>
              <a:t>Self-Government Treaty Recognizing the Whitecap Dakota Nation / </a:t>
            </a:r>
            <a:r>
              <a:rPr lang="en-US" sz="1200" b="0" i="1" u="sng" kern="1200" err="1">
                <a:solidFill>
                  <a:schemeClr val="tx1"/>
                </a:solidFill>
                <a:effectLst/>
                <a:latin typeface="+mn-lt"/>
                <a:ea typeface="+mn-ea"/>
                <a:cs typeface="+mn-cs"/>
                <a:hlinkClick r:id="rId6"/>
              </a:rPr>
              <a:t>Wapaha</a:t>
            </a:r>
            <a:r>
              <a:rPr lang="en-US" sz="1200" b="0" i="1" u="sng" kern="1200">
                <a:solidFill>
                  <a:schemeClr val="tx1"/>
                </a:solidFill>
                <a:effectLst/>
                <a:latin typeface="+mn-lt"/>
                <a:ea typeface="+mn-ea"/>
                <a:cs typeface="+mn-cs"/>
                <a:hlinkClick r:id="rId6"/>
              </a:rPr>
              <a:t> Ska Dakota Oyate Act</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(g)</a:t>
            </a:r>
            <a:r>
              <a:rPr lang="en-US" sz="1200" b="0" i="0" kern="1200">
                <a:solidFill>
                  <a:schemeClr val="tx1"/>
                </a:solidFill>
                <a:effectLst/>
                <a:latin typeface="+mn-lt"/>
                <a:ea typeface="+mn-ea"/>
                <a:cs typeface="+mn-cs"/>
              </a:rPr>
              <a:t> to a member of Parliament for the purpose of assisting the individual to whom the information relates in resolving a problem;</a:t>
            </a:r>
          </a:p>
          <a:p>
            <a:r>
              <a:rPr lang="en-US" sz="1200" b="1" i="0" kern="1200">
                <a:solidFill>
                  <a:schemeClr val="tx1"/>
                </a:solidFill>
                <a:effectLst/>
                <a:latin typeface="+mn-lt"/>
                <a:ea typeface="+mn-ea"/>
                <a:cs typeface="+mn-cs"/>
              </a:rPr>
              <a:t>(h)</a:t>
            </a:r>
            <a:r>
              <a:rPr lang="en-US" sz="1200" b="0" i="0" kern="1200">
                <a:solidFill>
                  <a:schemeClr val="tx1"/>
                </a:solidFill>
                <a:effectLst/>
                <a:latin typeface="+mn-lt"/>
                <a:ea typeface="+mn-ea"/>
                <a:cs typeface="+mn-cs"/>
              </a:rPr>
              <a:t> to officers or employees of the institution for internal audit purposes, or to the office of the Comptroller General or any other person or body specified in the regulations for audit purposes;</a:t>
            </a:r>
          </a:p>
          <a:p>
            <a:r>
              <a:rPr lang="en-US" sz="1200" b="1" i="0" kern="1200">
                <a:solidFill>
                  <a:schemeClr val="tx1"/>
                </a:solidFill>
                <a:effectLst/>
                <a:latin typeface="+mn-lt"/>
                <a:ea typeface="+mn-ea"/>
                <a:cs typeface="+mn-cs"/>
              </a:rPr>
              <a:t>(</a:t>
            </a:r>
            <a:r>
              <a:rPr lang="en-US" sz="1200" b="1" i="0" kern="1200" err="1">
                <a:solidFill>
                  <a:schemeClr val="tx1"/>
                </a:solidFill>
                <a:effectLst/>
                <a:latin typeface="+mn-lt"/>
                <a:ea typeface="+mn-ea"/>
                <a:cs typeface="+mn-cs"/>
              </a:rPr>
              <a:t>i</a:t>
            </a:r>
            <a:r>
              <a:rPr lang="en-US" sz="1200" b="1"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 to the Library and Archives of Canada for archival purposes;</a:t>
            </a:r>
          </a:p>
          <a:p>
            <a:r>
              <a:rPr lang="en-US" sz="1200" b="1" i="0" kern="1200">
                <a:solidFill>
                  <a:schemeClr val="tx1"/>
                </a:solidFill>
                <a:effectLst/>
                <a:latin typeface="+mn-lt"/>
                <a:ea typeface="+mn-ea"/>
                <a:cs typeface="+mn-cs"/>
              </a:rPr>
              <a:t>(j)</a:t>
            </a:r>
            <a:r>
              <a:rPr lang="en-US" sz="1200" b="0" i="0" kern="1200">
                <a:solidFill>
                  <a:schemeClr val="tx1"/>
                </a:solidFill>
                <a:effectLst/>
                <a:latin typeface="+mn-lt"/>
                <a:ea typeface="+mn-ea"/>
                <a:cs typeface="+mn-cs"/>
              </a:rPr>
              <a:t> to any person or body for research or statistical purposes if the head of the government institution</a:t>
            </a:r>
          </a:p>
          <a:p>
            <a:pPr lvl="1"/>
            <a:r>
              <a:rPr lang="en-US" sz="1200" b="1" i="0" kern="1200">
                <a:solidFill>
                  <a:schemeClr val="tx1"/>
                </a:solidFill>
                <a:effectLst/>
                <a:latin typeface="+mn-lt"/>
                <a:ea typeface="+mn-ea"/>
                <a:cs typeface="+mn-cs"/>
              </a:rPr>
              <a:t>(</a:t>
            </a:r>
            <a:r>
              <a:rPr lang="en-US" sz="1200" b="1" i="0" kern="1200" err="1">
                <a:solidFill>
                  <a:schemeClr val="tx1"/>
                </a:solidFill>
                <a:effectLst/>
                <a:latin typeface="+mn-lt"/>
                <a:ea typeface="+mn-ea"/>
                <a:cs typeface="+mn-cs"/>
              </a:rPr>
              <a:t>i</a:t>
            </a:r>
            <a:r>
              <a:rPr lang="en-US" sz="1200" b="1"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 is satisfied that the purpose for which the information is disclosed cannot reasonably be accomplished unless the information is provided in a form that would identify the individual to whom it relates, and</a:t>
            </a:r>
          </a:p>
          <a:p>
            <a:pPr lvl="1"/>
            <a:r>
              <a:rPr lang="en-US" sz="1200" b="1" i="0" kern="1200">
                <a:solidFill>
                  <a:schemeClr val="tx1"/>
                </a:solidFill>
                <a:effectLst/>
                <a:latin typeface="+mn-lt"/>
                <a:ea typeface="+mn-ea"/>
                <a:cs typeface="+mn-cs"/>
              </a:rPr>
              <a:t>(ii)</a:t>
            </a:r>
            <a:r>
              <a:rPr lang="en-US" sz="1200" b="0" i="0" kern="1200">
                <a:solidFill>
                  <a:schemeClr val="tx1"/>
                </a:solidFill>
                <a:effectLst/>
                <a:latin typeface="+mn-lt"/>
                <a:ea typeface="+mn-ea"/>
                <a:cs typeface="+mn-cs"/>
              </a:rPr>
              <a:t> obtains from the person or body a written undertaking that no subsequent disclosure of the information will be made in a form that could reasonably be expected to identify the individual to whom it relates;</a:t>
            </a:r>
          </a:p>
          <a:p>
            <a:r>
              <a:rPr lang="en-US" sz="1200" b="1" i="0" kern="1200">
                <a:solidFill>
                  <a:schemeClr val="tx1"/>
                </a:solidFill>
                <a:effectLst/>
                <a:latin typeface="+mn-lt"/>
                <a:ea typeface="+mn-ea"/>
                <a:cs typeface="+mn-cs"/>
              </a:rPr>
              <a:t>(k)</a:t>
            </a:r>
            <a:r>
              <a:rPr lang="en-US" sz="1200" b="0" i="0" kern="1200">
                <a:solidFill>
                  <a:schemeClr val="tx1"/>
                </a:solidFill>
                <a:effectLst/>
                <a:latin typeface="+mn-lt"/>
                <a:ea typeface="+mn-ea"/>
                <a:cs typeface="+mn-cs"/>
              </a:rPr>
              <a:t> to any aboriginal government, association of aboriginal people, Indian band, government institution or part thereof, or to any person acting on behalf of such government, association, band, institution or part thereof, for the purpose of researching or validating the claims, disputes or grievances of any of the aboriginal peoples of Canada;</a:t>
            </a:r>
          </a:p>
          <a:p>
            <a:r>
              <a:rPr lang="en-US" sz="1200" b="1" i="0" kern="1200">
                <a:solidFill>
                  <a:schemeClr val="tx1"/>
                </a:solidFill>
                <a:effectLst/>
                <a:latin typeface="+mn-lt"/>
                <a:ea typeface="+mn-ea"/>
                <a:cs typeface="+mn-cs"/>
              </a:rPr>
              <a:t>(l)</a:t>
            </a:r>
            <a:r>
              <a:rPr lang="en-US" sz="1200" b="0" i="0" kern="1200">
                <a:solidFill>
                  <a:schemeClr val="tx1"/>
                </a:solidFill>
                <a:effectLst/>
                <a:latin typeface="+mn-lt"/>
                <a:ea typeface="+mn-ea"/>
                <a:cs typeface="+mn-cs"/>
              </a:rPr>
              <a:t> to any government institution for the purpose of locating an individual in order to collect a debt owing to Her Majesty in right of Canada by that individual or make a payment owing to that individual by Her Majesty in right of Canada; and</a:t>
            </a:r>
          </a:p>
          <a:p>
            <a:r>
              <a:rPr lang="en-US" sz="1200" b="1" i="0" kern="1200">
                <a:solidFill>
                  <a:schemeClr val="tx1"/>
                </a:solidFill>
                <a:effectLst/>
                <a:latin typeface="+mn-lt"/>
                <a:ea typeface="+mn-ea"/>
                <a:cs typeface="+mn-cs"/>
              </a:rPr>
              <a:t>(m)</a:t>
            </a:r>
            <a:r>
              <a:rPr lang="en-US" sz="1200" b="0" i="0" kern="1200">
                <a:solidFill>
                  <a:schemeClr val="tx1"/>
                </a:solidFill>
                <a:effectLst/>
                <a:latin typeface="+mn-lt"/>
                <a:ea typeface="+mn-ea"/>
                <a:cs typeface="+mn-cs"/>
              </a:rPr>
              <a:t> for any purpose where, in the opinion of the head of the institution,</a:t>
            </a:r>
          </a:p>
          <a:p>
            <a:pPr lvl="1"/>
            <a:r>
              <a:rPr lang="en-US" sz="1200" b="1" i="0" kern="1200">
                <a:solidFill>
                  <a:schemeClr val="tx1"/>
                </a:solidFill>
                <a:effectLst/>
                <a:latin typeface="+mn-lt"/>
                <a:ea typeface="+mn-ea"/>
                <a:cs typeface="+mn-cs"/>
              </a:rPr>
              <a:t>(</a:t>
            </a:r>
            <a:r>
              <a:rPr lang="en-US" sz="1200" b="1" i="0" kern="1200" err="1">
                <a:solidFill>
                  <a:schemeClr val="tx1"/>
                </a:solidFill>
                <a:effectLst/>
                <a:latin typeface="+mn-lt"/>
                <a:ea typeface="+mn-ea"/>
                <a:cs typeface="+mn-cs"/>
              </a:rPr>
              <a:t>i</a:t>
            </a:r>
            <a:r>
              <a:rPr lang="en-US" sz="1200" b="1"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 the public interest in disclosure clearly outweighs any invasion of privacy that could result from the disclosure, or</a:t>
            </a:r>
          </a:p>
          <a:p>
            <a:pPr lvl="1"/>
            <a:r>
              <a:rPr lang="en-US" sz="1200" b="1" i="0" kern="1200">
                <a:solidFill>
                  <a:schemeClr val="tx1"/>
                </a:solidFill>
                <a:effectLst/>
                <a:latin typeface="+mn-lt"/>
                <a:ea typeface="+mn-ea"/>
                <a:cs typeface="+mn-cs"/>
              </a:rPr>
              <a:t>(ii)</a:t>
            </a:r>
            <a:r>
              <a:rPr lang="en-US" sz="1200" b="0" i="0" kern="1200">
                <a:solidFill>
                  <a:schemeClr val="tx1"/>
                </a:solidFill>
                <a:effectLst/>
                <a:latin typeface="+mn-lt"/>
                <a:ea typeface="+mn-ea"/>
                <a:cs typeface="+mn-cs"/>
              </a:rPr>
              <a:t> disclosure would clearly benefit the individual to whom the information relates.”</a:t>
            </a:r>
          </a:p>
          <a:p>
            <a:pPr defTabSz="966612">
              <a:spcAft>
                <a:spcPts val="912"/>
              </a:spcAft>
              <a:defRPr/>
            </a:pPr>
            <a:endParaRPr lang="en-US">
              <a:latin typeface="Calibri"/>
              <a:ea typeface="Calibri"/>
              <a:cs typeface="Calibri"/>
            </a:endParaRPr>
          </a:p>
          <a:p>
            <a:pPr>
              <a:spcAft>
                <a:spcPts val="912"/>
              </a:spcAft>
            </a:pPr>
            <a:endParaRPr lang="en-US">
              <a:solidFill>
                <a:schemeClr val="accent5"/>
              </a:solidFill>
              <a:latin typeface="Calibri"/>
              <a:ea typeface="Calibri"/>
              <a:cs typeface="Calibri"/>
            </a:endParaRPr>
          </a:p>
        </p:txBody>
      </p:sp>
    </p:spTree>
    <p:extLst>
      <p:ext uri="{BB962C8B-B14F-4D97-AF65-F5344CB8AC3E}">
        <p14:creationId xmlns:p14="http://schemas.microsoft.com/office/powerpoint/2010/main" val="280304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2D65-055B-F72D-0B71-A0E9C265D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539A2-7AAD-F009-9698-B62494CB1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9507-0841-61F6-84F8-6B71BDC7F5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CA" sz="1200" noProof="0"/>
              <a:t>Disclosures must be approved by the appropriate person with authority before sharing. Often, this is the individual that is responsible for the program that holds the personal information. For d</a:t>
            </a:r>
            <a:r>
              <a:rPr lang="en-CA" b="0" noProof="0">
                <a:effectLst/>
                <a:latin typeface="Calibri" panose="020F0502020204030204" pitchFamily="34" charset="0"/>
                <a:ea typeface="Calibri" panose="020F0502020204030204" pitchFamily="34" charset="0"/>
                <a:cs typeface="Calibri" panose="020F0502020204030204" pitchFamily="34" charset="0"/>
              </a:rPr>
              <a:t>isclosures for research and statistical purpose (in accordance with 8(2)(j) of the </a:t>
            </a:r>
            <a:r>
              <a:rPr lang="en-CA" b="0" i="1" noProof="0">
                <a:effectLst/>
                <a:latin typeface="Calibri" panose="020F0502020204030204" pitchFamily="34" charset="0"/>
                <a:ea typeface="Calibri" panose="020F0502020204030204" pitchFamily="34" charset="0"/>
                <a:cs typeface="Calibri" panose="020F0502020204030204" pitchFamily="34" charset="0"/>
              </a:rPr>
              <a:t>Privacy Act</a:t>
            </a:r>
            <a:r>
              <a:rPr lang="en-CA" b="0" noProof="0">
                <a:effectLst/>
                <a:latin typeface="Calibri" panose="020F0502020204030204" pitchFamily="34" charset="0"/>
                <a:ea typeface="Calibri" panose="020F0502020204030204" pitchFamily="34" charset="0"/>
                <a:cs typeface="Calibri" panose="020F0502020204030204" pitchFamily="34" charset="0"/>
              </a:rPr>
              <a:t>) and public interest disclosure (in accordance with 8(2)(m) of the </a:t>
            </a:r>
            <a:r>
              <a:rPr lang="en-CA" b="0" i="1" noProof="0">
                <a:effectLst/>
                <a:latin typeface="Calibri" panose="020F0502020204030204" pitchFamily="34" charset="0"/>
                <a:ea typeface="Calibri" panose="020F0502020204030204" pitchFamily="34" charset="0"/>
                <a:cs typeface="Calibri" panose="020F0502020204030204" pitchFamily="34" charset="0"/>
              </a:rPr>
              <a:t>Privacy Act</a:t>
            </a:r>
            <a:r>
              <a:rPr lang="en-CA" b="0" noProof="0">
                <a:effectLst/>
                <a:latin typeface="Calibri" panose="020F0502020204030204" pitchFamily="34" charset="0"/>
                <a:ea typeface="Calibri" panose="020F0502020204030204" pitchFamily="34" charset="0"/>
                <a:cs typeface="Calibri" panose="020F0502020204030204" pitchFamily="34" charset="0"/>
              </a:rPr>
              <a:t>) legally require approval from an ATIP delegate. To determine, who is an ATIP delegate, refer to the ATIP delegation order </a:t>
            </a:r>
            <a:r>
              <a:rPr lang="en-CA" sz="1200" noProof="0">
                <a:effectLst/>
                <a:latin typeface="Calibri" panose="020F0502020204030204" pitchFamily="34" charset="0"/>
                <a:ea typeface="Calibri" panose="020F0502020204030204" pitchFamily="34" charset="0"/>
              </a:rPr>
              <a:t>[Insert institution's delegation order]. For more information on delegation refer to slide </a:t>
            </a:r>
            <a:r>
              <a:rPr lang="en-CA" b="0" noProof="0">
                <a:effectLst/>
                <a:latin typeface="Calibri" panose="020F0502020204030204" pitchFamily="34" charset="0"/>
                <a:ea typeface="Calibri" panose="020F0502020204030204" pitchFamily="34" charset="0"/>
                <a:cs typeface="Calibri" panose="020F0502020204030204" pitchFamily="34" charset="0"/>
              </a:rPr>
              <a:t>19. If you are unsure who can approve the disclosure of personal information, ask your manager.</a:t>
            </a:r>
          </a:p>
          <a:p>
            <a:pPr defTabSz="966612">
              <a:spcAft>
                <a:spcPts val="912"/>
              </a:spcAft>
              <a:defRPr/>
            </a:pPr>
            <a:endParaRPr lang="en-CA" b="1">
              <a:effectLst/>
              <a:latin typeface="Calibri" panose="020F0502020204030204" pitchFamily="34" charset="0"/>
              <a:ea typeface="Calibri" panose="020F0502020204030204" pitchFamily="34" charset="0"/>
              <a:cs typeface="Calibri" panose="020F0502020204030204" pitchFamily="34" charset="0"/>
            </a:endParaRPr>
          </a:p>
          <a:p>
            <a:pPr defTabSz="966612">
              <a:spcAft>
                <a:spcPts val="912"/>
              </a:spcAft>
              <a:defRPr/>
            </a:pPr>
            <a:r>
              <a:rPr lang="en-CA" b="1">
                <a:effectLst/>
                <a:latin typeface="Calibri" panose="020F0502020204030204" pitchFamily="34" charset="0"/>
                <a:ea typeface="Calibri" panose="020F0502020204030204" pitchFamily="34" charset="0"/>
                <a:cs typeface="Calibri" panose="020F0502020204030204" pitchFamily="34" charset="0"/>
              </a:rPr>
              <a:t>Use</a:t>
            </a:r>
            <a:r>
              <a:rPr lang="en-CA">
                <a:effectLst/>
                <a:latin typeface="Calibri" panose="020F0502020204030204" pitchFamily="34" charset="0"/>
                <a:ea typeface="Calibri" panose="020F0502020204030204" pitchFamily="34" charset="0"/>
                <a:cs typeface="Calibri" panose="020F0502020204030204" pitchFamily="34" charset="0"/>
              </a:rPr>
              <a:t>: an example includes accessing the information because you have been given a mandate to carry out a task directly related to the reason for which the information was collected.</a:t>
            </a:r>
          </a:p>
          <a:p>
            <a:pPr defTabSz="966612">
              <a:spcAft>
                <a:spcPts val="912"/>
              </a:spcAft>
              <a:defRPr/>
            </a:pPr>
            <a:endParaRPr lang="en-CA" b="1">
              <a:effectLst/>
              <a:latin typeface="Calibri" panose="020F0502020204030204" pitchFamily="34" charset="0"/>
              <a:ea typeface="Calibri" panose="020F0502020204030204" pitchFamily="34" charset="0"/>
              <a:cs typeface="Calibri" panose="020F0502020204030204" pitchFamily="34" charset="0"/>
            </a:endParaRPr>
          </a:p>
          <a:p>
            <a:pPr defTabSz="966612">
              <a:spcAft>
                <a:spcPts val="912"/>
              </a:spcAft>
              <a:defRPr/>
            </a:pPr>
            <a:r>
              <a:rPr lang="en-CA" b="1">
                <a:effectLst/>
                <a:latin typeface="Calibri" panose="020F0502020204030204" pitchFamily="34" charset="0"/>
                <a:ea typeface="Calibri" panose="020F0502020204030204" pitchFamily="34" charset="0"/>
                <a:cs typeface="Calibri" panose="020F0502020204030204" pitchFamily="34" charset="0"/>
              </a:rPr>
              <a:t>Disclosure</a:t>
            </a:r>
            <a:r>
              <a:rPr lang="en-CA">
                <a:effectLst/>
                <a:latin typeface="Calibri" panose="020F0502020204030204" pitchFamily="34" charset="0"/>
                <a:ea typeface="Calibri" panose="020F0502020204030204" pitchFamily="34" charset="0"/>
                <a:cs typeface="Calibri" panose="020F0502020204030204" pitchFamily="34" charset="0"/>
              </a:rPr>
              <a:t>: Sharing or sending the personal information outside of your program or activity.</a:t>
            </a:r>
          </a:p>
          <a:p>
            <a:pPr defTabSz="966612">
              <a:spcAft>
                <a:spcPts val="912"/>
              </a:spcAft>
              <a:defRPr/>
            </a:pPr>
            <a:endParaRPr lang="en-US" b="1">
              <a:latin typeface="Calibri" panose="020F0502020204030204" pitchFamily="34" charset="0"/>
              <a:cs typeface="Calibri" panose="020F0502020204030204" pitchFamily="34" charset="0"/>
            </a:endParaRPr>
          </a:p>
          <a:p>
            <a:pPr defTabSz="966612">
              <a:spcAft>
                <a:spcPts val="912"/>
              </a:spcAft>
              <a:defRPr/>
            </a:pPr>
            <a:r>
              <a:rPr lang="en-US" b="1">
                <a:latin typeface="Calibri" panose="020F0502020204030204" pitchFamily="34" charset="0"/>
                <a:cs typeface="Calibri" panose="020F0502020204030204" pitchFamily="34" charset="0"/>
              </a:rPr>
              <a:t>Consistent use: </a:t>
            </a:r>
            <a:r>
              <a:rPr lang="en-US">
                <a:latin typeface="Calibri" panose="020F0502020204030204" pitchFamily="34" charset="0"/>
                <a:cs typeface="Calibri" panose="020F0502020204030204" pitchFamily="34" charset="0"/>
              </a:rPr>
              <a:t>A use of personal information that has a reasonable and direct connection to the original purpose for which the information described in a personal information bank was obtained or compiled. The original purpose and this use are so closely related that the individual would expect that their information could be used for such a purpose, even if the use was not spelled out at the time the information was originally collected.</a:t>
            </a:r>
          </a:p>
          <a:p>
            <a:pPr>
              <a:spcAft>
                <a:spcPts val="912"/>
              </a:spcAft>
            </a:pPr>
            <a:endParaRPr lang="en-US" b="1" i="0">
              <a:solidFill>
                <a:srgbClr val="333333"/>
              </a:solidFill>
              <a:effectLst/>
              <a:latin typeface="Calibri" panose="020F0502020204030204" pitchFamily="34" charset="0"/>
              <a:cs typeface="Calibri" panose="020F0502020204030204" pitchFamily="34" charset="0"/>
            </a:endParaRPr>
          </a:p>
          <a:p>
            <a:pPr>
              <a:spcAft>
                <a:spcPts val="912"/>
              </a:spcAft>
            </a:pPr>
            <a:r>
              <a:rPr lang="en-US" b="1" i="0">
                <a:solidFill>
                  <a:srgbClr val="333333"/>
                </a:solidFill>
                <a:effectLst/>
                <a:latin typeface="Calibri" panose="020F0502020204030204" pitchFamily="34" charset="0"/>
                <a:cs typeface="Calibri" panose="020F0502020204030204" pitchFamily="34" charset="0"/>
              </a:rPr>
              <a:t>Anonymized information </a:t>
            </a:r>
            <a:r>
              <a:rPr lang="en-US" b="0" i="0">
                <a:solidFill>
                  <a:srgbClr val="333333"/>
                </a:solidFill>
                <a:effectLst/>
                <a:latin typeface="Calibri" panose="020F0502020204030204" pitchFamily="34" charset="0"/>
                <a:cs typeface="Calibri" panose="020F0502020204030204" pitchFamily="34" charset="0"/>
              </a:rPr>
              <a:t>(</a:t>
            </a:r>
            <a:r>
              <a:rPr lang="en-US" b="0" i="1" err="1">
                <a:solidFill>
                  <a:srgbClr val="333333"/>
                </a:solidFill>
                <a:effectLst/>
                <a:latin typeface="Calibri" panose="020F0502020204030204" pitchFamily="34" charset="0"/>
                <a:cs typeface="Calibri" panose="020F0502020204030204" pitchFamily="34" charset="0"/>
              </a:rPr>
              <a:t>renseignements</a:t>
            </a:r>
            <a:r>
              <a:rPr lang="en-US" b="0" i="1">
                <a:solidFill>
                  <a:srgbClr val="333333"/>
                </a:solidFill>
                <a:effectLst/>
                <a:latin typeface="Calibri" panose="020F0502020204030204" pitchFamily="34" charset="0"/>
                <a:cs typeface="Calibri" panose="020F0502020204030204" pitchFamily="34" charset="0"/>
              </a:rPr>
              <a:t> </a:t>
            </a:r>
            <a:r>
              <a:rPr lang="en-US" b="0" i="1" err="1">
                <a:solidFill>
                  <a:srgbClr val="333333"/>
                </a:solidFill>
                <a:effectLst/>
                <a:latin typeface="Calibri" panose="020F0502020204030204" pitchFamily="34" charset="0"/>
                <a:cs typeface="Calibri" panose="020F0502020204030204" pitchFamily="34" charset="0"/>
              </a:rPr>
              <a:t>anonymisés</a:t>
            </a:r>
            <a:r>
              <a:rPr lang="en-US" b="0" i="0">
                <a:solidFill>
                  <a:srgbClr val="333333"/>
                </a:solidFill>
                <a:effectLst/>
                <a:latin typeface="Calibri" panose="020F0502020204030204" pitchFamily="34" charset="0"/>
                <a:cs typeface="Calibri" panose="020F0502020204030204" pitchFamily="34" charset="0"/>
              </a:rPr>
              <a:t>): Personal information that has been de‑identified to the point that there is no serious possibility of re‑identification, by any person or body using any additional data or technology at this point in time. </a:t>
            </a:r>
            <a:r>
              <a:rPr lang="en-US" i="0">
                <a:effectLst/>
                <a:latin typeface="Calibri" panose="020F0502020204030204" pitchFamily="34" charset="0"/>
                <a:cs typeface="Calibri" panose="020F0502020204030204" pitchFamily="34" charset="0"/>
              </a:rPr>
              <a:t>Source</a:t>
            </a:r>
            <a:r>
              <a:rPr lang="en-US" i="1">
                <a:effectLst/>
                <a:latin typeface="Calibri" panose="020F0502020204030204" pitchFamily="34" charset="0"/>
                <a:cs typeface="Calibri" panose="020F0502020204030204" pitchFamily="34" charset="0"/>
              </a:rPr>
              <a:t>: </a:t>
            </a:r>
            <a:r>
              <a:rPr lang="fr-FR" i="1" err="1">
                <a:latin typeface="Calibri" panose="020F0502020204030204" pitchFamily="34" charset="0"/>
                <a:cs typeface="Calibri" panose="020F0502020204030204" pitchFamily="34" charset="0"/>
                <a:hlinkClick r:id="rId3"/>
              </a:rPr>
              <a:t>Privacy</a:t>
            </a:r>
            <a:r>
              <a:rPr lang="fr-FR" i="1">
                <a:latin typeface="Calibri" panose="020F0502020204030204" pitchFamily="34" charset="0"/>
                <a:cs typeface="Calibri" panose="020F0502020204030204" pitchFamily="34" charset="0"/>
                <a:hlinkClick r:id="rId3"/>
              </a:rPr>
              <a:t> </a:t>
            </a:r>
            <a:r>
              <a:rPr lang="fr-FR" i="1" err="1">
                <a:latin typeface="Calibri" panose="020F0502020204030204" pitchFamily="34" charset="0"/>
                <a:cs typeface="Calibri" panose="020F0502020204030204" pitchFamily="34" charset="0"/>
                <a:hlinkClick r:id="rId3"/>
              </a:rPr>
              <a:t>Implementation</a:t>
            </a:r>
            <a:r>
              <a:rPr lang="fr-FR" i="1">
                <a:latin typeface="Calibri" panose="020F0502020204030204" pitchFamily="34" charset="0"/>
                <a:cs typeface="Calibri" panose="020F0502020204030204" pitchFamily="34" charset="0"/>
                <a:hlinkClick r:id="rId3"/>
              </a:rPr>
              <a:t> Notice 2023 01: De identification</a:t>
            </a:r>
            <a:endParaRPr lang="fr-FR" i="1">
              <a:latin typeface="Calibri" panose="020F0502020204030204" pitchFamily="34" charset="0"/>
              <a:cs typeface="Calibri" panose="020F0502020204030204" pitchFamily="34" charset="0"/>
            </a:endParaRPr>
          </a:p>
          <a:p>
            <a:pPr defTabSz="966612">
              <a:spcBef>
                <a:spcPts val="317"/>
              </a:spcBef>
              <a:spcAft>
                <a:spcPts val="317"/>
              </a:spcAft>
              <a:defRPr/>
            </a:pPr>
            <a:endParaRPr lang="en-US" b="0" i="0">
              <a:solidFill>
                <a:srgbClr val="333333"/>
              </a:solidFill>
              <a:effectLs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27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a:effectLst/>
                <a:latin typeface="Calibri"/>
                <a:ea typeface="Calibri"/>
                <a:cs typeface="Calibri"/>
              </a:rPr>
              <a:t>The </a:t>
            </a:r>
            <a:r>
              <a:rPr lang="en-CA" b="1">
                <a:effectLst/>
                <a:latin typeface="Calibri"/>
                <a:ea typeface="Calibri"/>
                <a:cs typeface="Calibri"/>
              </a:rPr>
              <a:t>retention</a:t>
            </a:r>
            <a:r>
              <a:rPr lang="en-CA">
                <a:effectLst/>
                <a:latin typeface="Calibri"/>
                <a:ea typeface="Calibri"/>
                <a:cs typeface="Calibri"/>
              </a:rPr>
              <a:t> period is the length of time personal information must be kept before it can be legally disposed of. The Privacy Regulations establish that the minimum retention period for personal information that has been used for an administrative purpose is two years after its last administrative use. </a:t>
            </a:r>
            <a:r>
              <a:rPr lang="en-US">
                <a:latin typeface="Calibri"/>
                <a:ea typeface="Calibri"/>
                <a:cs typeface="Calibri"/>
              </a:rPr>
              <a:t>The minimum two-year period is to allow individuals the time to make a request for their own personal information and/or to have the information corrected. </a:t>
            </a:r>
            <a:r>
              <a:rPr lang="en-US" b="1">
                <a:latin typeface="Calibri"/>
                <a:ea typeface="Calibri"/>
                <a:cs typeface="Calibri"/>
              </a:rPr>
              <a:t>Last administrative use </a:t>
            </a:r>
            <a:r>
              <a:rPr lang="en-US">
                <a:latin typeface="Calibri"/>
                <a:ea typeface="Calibri"/>
                <a:cs typeface="Calibri"/>
              </a:rPr>
              <a:t>means the last time personal information was used in a decision-making process that directly affected the individual.</a:t>
            </a:r>
            <a:endParaRPr lang="en-CA" b="1">
              <a:effectLst/>
              <a:latin typeface="Calibri"/>
              <a:ea typeface="Calibri"/>
              <a:cs typeface="Calibri"/>
            </a:endParaRPr>
          </a:p>
          <a:p>
            <a:pPr defTabSz="966612">
              <a:defRPr/>
            </a:pPr>
            <a:endParaRPr lang="en-US">
              <a:effectLst/>
              <a:latin typeface="Calibri" panose="020F0502020204030204" pitchFamily="34" charset="0"/>
              <a:ea typeface="Calibri" panose="020F0502020204030204" pitchFamily="34" charset="0"/>
              <a:cs typeface="Calibri" panose="020F0502020204030204" pitchFamily="34" charset="0"/>
            </a:endParaRPr>
          </a:p>
          <a:p>
            <a:pPr defTabSz="966612">
              <a:defRPr/>
            </a:pPr>
            <a:r>
              <a:rPr lang="en-CA" b="1">
                <a:effectLst/>
                <a:latin typeface="Calibri"/>
                <a:ea typeface="Calibri"/>
                <a:cs typeface="Calibri"/>
              </a:rPr>
              <a:t>Disposal</a:t>
            </a:r>
            <a:r>
              <a:rPr lang="en-CA">
                <a:effectLst/>
                <a:latin typeface="Calibri"/>
                <a:ea typeface="Calibri"/>
                <a:cs typeface="Calibri"/>
              </a:rPr>
              <a:t>: Disposal means </a:t>
            </a:r>
            <a:r>
              <a:rPr lang="en-CA">
                <a:latin typeface="Calibri"/>
                <a:ea typeface="Calibri"/>
                <a:cs typeface="Calibri"/>
              </a:rPr>
              <a:t>transferring personal</a:t>
            </a:r>
            <a:r>
              <a:rPr lang="en-CA">
                <a:effectLst/>
                <a:latin typeface="Calibri"/>
                <a:ea typeface="Calibri"/>
                <a:cs typeface="Calibri"/>
              </a:rPr>
              <a:t> information </a:t>
            </a:r>
            <a:r>
              <a:rPr lang="en-CA">
                <a:latin typeface="Calibri"/>
                <a:ea typeface="Calibri"/>
                <a:cs typeface="Calibri"/>
              </a:rPr>
              <a:t>to Library and Archives</a:t>
            </a:r>
            <a:r>
              <a:rPr lang="en-CA">
                <a:effectLst/>
                <a:latin typeface="Calibri"/>
                <a:ea typeface="Calibri"/>
                <a:cs typeface="Calibri"/>
              </a:rPr>
              <a:t> or destroying it.</a:t>
            </a:r>
            <a:endParaRPr lang="en-US">
              <a:effectLst/>
              <a:latin typeface="Calibri"/>
              <a:ea typeface="Calibri"/>
              <a:cs typeface="Calibri"/>
            </a:endParaRPr>
          </a:p>
          <a:p>
            <a:pPr defTabSz="966612">
              <a:defRPr/>
            </a:pPr>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sz="1200" b="1" i="0" kern="1200">
                <a:solidFill>
                  <a:schemeClr val="tx1"/>
                </a:solidFill>
                <a:effectLst/>
                <a:latin typeface="+mn-lt"/>
                <a:ea typeface="+mn-ea"/>
                <a:cs typeface="+mn-cs"/>
              </a:rPr>
              <a:t>Administrative purpose (</a:t>
            </a:r>
            <a:r>
              <a:rPr lang="en-US" sz="1200" b="1" i="1" kern="1200">
                <a:solidFill>
                  <a:schemeClr val="tx1"/>
                </a:solidFill>
                <a:effectLst/>
                <a:latin typeface="+mn-lt"/>
                <a:ea typeface="+mn-ea"/>
                <a:cs typeface="+mn-cs"/>
              </a:rPr>
              <a:t>fins </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about an individual “in a decision-making process that directly affects that individual” (section 3). This includes all uses of personal information for confirming identity (that is, authentication and verification purposes) and for determining eligibility of individuals for government programs.</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Non-administrative purpose (</a:t>
            </a:r>
            <a:r>
              <a:rPr lang="en-US" sz="1200" b="1" i="1" kern="1200">
                <a:solidFill>
                  <a:schemeClr val="tx1"/>
                </a:solidFill>
                <a:effectLst/>
                <a:latin typeface="+mn-lt"/>
                <a:ea typeface="+mn-ea"/>
                <a:cs typeface="+mn-cs"/>
              </a:rPr>
              <a:t>fins non-</a:t>
            </a:r>
            <a:r>
              <a:rPr lang="en-US" sz="1200" b="1" i="1" kern="1200" err="1">
                <a:solidFill>
                  <a:schemeClr val="tx1"/>
                </a:solidFill>
                <a:effectLst/>
                <a:latin typeface="+mn-lt"/>
                <a:ea typeface="+mn-ea"/>
                <a:cs typeface="+mn-cs"/>
              </a:rPr>
              <a:t>administratives</a:t>
            </a:r>
            <a:r>
              <a:rPr lang="en-US" sz="1200" b="1"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use of personal information for a purpose that is not related to any decision-making process that directly affects the individual. This includes the use of personal information for research, statistical, audit and evaluation purposes.</a:t>
            </a:r>
          </a:p>
          <a:p>
            <a:pPr defTabSz="966612">
              <a:defRPr/>
            </a:pP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2109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panose="020F0502020204030204" pitchFamily="34" charset="0"/>
                <a:cs typeface="Calibri" panose="020F0502020204030204" pitchFamily="34" charset="0"/>
              </a:rPr>
              <a:t>Indirect collection: </a:t>
            </a:r>
            <a:r>
              <a:rPr lang="en-US">
                <a:latin typeface="Calibri" panose="020F0502020204030204" pitchFamily="34" charset="0"/>
                <a:cs typeface="Calibri" panose="020F0502020204030204" pitchFamily="34" charset="0"/>
              </a:rPr>
              <a:t>The collection of personal information from a source other than the individual to whom the information relates. </a:t>
            </a:r>
            <a:r>
              <a:rPr lang="en-US" i="0">
                <a:effectLst/>
                <a:latin typeface="Calibri" panose="020F0502020204030204" pitchFamily="34" charset="0"/>
                <a:cs typeface="Calibri" panose="020F0502020204030204" pitchFamily="34" charset="0"/>
              </a:rPr>
              <a:t>Source</a:t>
            </a:r>
            <a:r>
              <a:rPr lang="en-US" i="1">
                <a:effectLst/>
                <a:latin typeface="Calibri" panose="020F0502020204030204" pitchFamily="34" charset="0"/>
                <a:cs typeface="Calibri" panose="020F0502020204030204" pitchFamily="34" charset="0"/>
              </a:rPr>
              <a:t>: </a:t>
            </a:r>
            <a:r>
              <a:rPr lang="en-US" i="1" u="sng">
                <a:solidFill>
                  <a:srgbClr val="284162"/>
                </a:solidFill>
                <a:effectLst/>
                <a:latin typeface="Calibri" panose="020F0502020204030204" pitchFamily="34" charset="0"/>
                <a:cs typeface="Calibri" panose="020F0502020204030204" pitchFamily="34" charset="0"/>
                <a:hlinkClick r:id="rId3"/>
              </a:rPr>
              <a:t>Privacy Practices, Directive on</a:t>
            </a:r>
            <a:endParaRPr lang="en-US" i="1" u="sng">
              <a:solidFill>
                <a:srgbClr val="284162"/>
              </a:solidFill>
              <a:effectLs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r>
              <a:rPr lang="en-US" b="1">
                <a:latin typeface="Calibri" panose="020F0502020204030204" pitchFamily="34" charset="0"/>
                <a:cs typeface="Calibri" panose="020F0502020204030204" pitchFamily="34" charset="0"/>
              </a:rPr>
              <a:t>Administrative purpose (</a:t>
            </a:r>
            <a:r>
              <a:rPr lang="en-US" b="1" i="1">
                <a:effectLst/>
                <a:latin typeface="Calibri" panose="020F0502020204030204" pitchFamily="34" charset="0"/>
                <a:cs typeface="Calibri" panose="020F0502020204030204" pitchFamily="34" charset="0"/>
              </a:rPr>
              <a:t>fins </a:t>
            </a:r>
            <a:r>
              <a:rPr lang="en-US" b="1" i="1" err="1">
                <a:effectLst/>
                <a:latin typeface="Calibri" panose="020F0502020204030204" pitchFamily="34" charset="0"/>
                <a:cs typeface="Calibri" panose="020F0502020204030204" pitchFamily="34" charset="0"/>
              </a:rPr>
              <a:t>administratives</a:t>
            </a:r>
            <a:r>
              <a:rPr lang="en-US" b="1">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Is the use of personal information about an individual “in a decision-making process that directly affects that individual” (section 3). This includes all uses of personal information for confirming identity (i.e. authentication and verification purposes) and for determining eligibility of individuals for government programs. </a:t>
            </a:r>
            <a:r>
              <a:rPr lang="en-US" i="0">
                <a:effectLst/>
                <a:latin typeface="Calibri" panose="020F0502020204030204" pitchFamily="34" charset="0"/>
                <a:cs typeface="Calibri" panose="020F0502020204030204" pitchFamily="34" charset="0"/>
              </a:rPr>
              <a:t>Source</a:t>
            </a:r>
            <a:r>
              <a:rPr lang="en-US" i="1">
                <a:effectLst/>
                <a:latin typeface="Calibri" panose="020F0502020204030204" pitchFamily="34" charset="0"/>
                <a:cs typeface="Calibri" panose="020F0502020204030204" pitchFamily="34" charset="0"/>
              </a:rPr>
              <a:t>: </a:t>
            </a:r>
            <a:r>
              <a:rPr lang="en-US" i="1" u="sng">
                <a:solidFill>
                  <a:srgbClr val="284162"/>
                </a:solidFill>
                <a:effectLst/>
                <a:latin typeface="Calibri" panose="020F0502020204030204" pitchFamily="34" charset="0"/>
                <a:cs typeface="Calibri" panose="020F0502020204030204" pitchFamily="34" charset="0"/>
                <a:hlinkClick r:id="rId4"/>
              </a:rPr>
              <a:t>Privacy Protection, Policy on</a:t>
            </a:r>
            <a:endParaRPr lang="en-US" i="1" u="sng">
              <a:solidFill>
                <a:srgbClr val="284162"/>
              </a:solidFill>
              <a:effectLs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1128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317"/>
              </a:spcBef>
              <a:spcAft>
                <a:spcPts val="317"/>
              </a:spcAft>
              <a:defRPr/>
            </a:pPr>
            <a:r>
              <a:rPr lang="en-US" b="1">
                <a:latin typeface="Calibri"/>
                <a:ea typeface="Calibri"/>
                <a:cs typeface="Calibri"/>
              </a:rPr>
              <a:t>Direct collection: </a:t>
            </a:r>
            <a:r>
              <a:rPr lang="en-US">
                <a:latin typeface="Calibri"/>
                <a:ea typeface="Calibri"/>
                <a:cs typeface="Calibri"/>
              </a:rPr>
              <a:t>The collection of personal information from the individual to whom the information relates. </a:t>
            </a:r>
            <a:r>
              <a:rPr lang="en-US" i="0">
                <a:effectLst/>
                <a:latin typeface="Calibri"/>
                <a:ea typeface="Calibri"/>
                <a:cs typeface="Calibri"/>
              </a:rPr>
              <a:t>Source</a:t>
            </a:r>
            <a:r>
              <a:rPr lang="en-US" i="1">
                <a:effectLst/>
                <a:latin typeface="Calibri"/>
                <a:ea typeface="Calibri"/>
                <a:cs typeface="Calibri"/>
              </a:rPr>
              <a:t>: </a:t>
            </a:r>
            <a:r>
              <a:rPr lang="en-US" i="1" u="sng">
                <a:solidFill>
                  <a:srgbClr val="284162"/>
                </a:solidFill>
                <a:effectLst/>
                <a:latin typeface="Calibri"/>
                <a:ea typeface="Calibri"/>
                <a:cs typeface="Calibri"/>
                <a:hlinkClick r:id="rId3"/>
              </a:rPr>
              <a:t>Privacy Practices, Directive on</a:t>
            </a:r>
            <a:endParaRPr lang="en-CA">
              <a:latin typeface="Calibri"/>
              <a:ea typeface="Calibri"/>
              <a:cs typeface="Calibri"/>
            </a:endParaRPr>
          </a:p>
          <a:p>
            <a:pPr>
              <a:spcBef>
                <a:spcPts val="317"/>
              </a:spcBef>
              <a:spcAft>
                <a:spcPts val="317"/>
              </a:spcAft>
            </a:pPr>
            <a:endParaRPr lang="en-CA">
              <a:latin typeface="Calibri" panose="020F0502020204030204" pitchFamily="34" charset="0"/>
              <a:ea typeface="Calibri" panose="020F0502020204030204" pitchFamily="34" charset="0"/>
              <a:cs typeface="Calibri" panose="020F0502020204030204" pitchFamily="34" charset="0"/>
            </a:endParaRPr>
          </a:p>
          <a:p>
            <a:pPr>
              <a:spcBef>
                <a:spcPts val="317"/>
              </a:spcBef>
              <a:spcAft>
                <a:spcPts val="317"/>
              </a:spcAft>
            </a:pPr>
            <a:r>
              <a:rPr lang="en-CA">
                <a:latin typeface="Calibri"/>
                <a:ea typeface="Calibri"/>
                <a:cs typeface="Calibri"/>
              </a:rPr>
              <a:t>Personal information is collected directly from the individual that the information relates to unless:</a:t>
            </a:r>
          </a:p>
          <a:p>
            <a:pPr marL="361950" indent="-361950">
              <a:buFont typeface="Wingdings" panose="05000000000000000000" pitchFamily="2" charset="2"/>
              <a:buChar char=""/>
            </a:pPr>
            <a:r>
              <a:rPr lang="en-CA">
                <a:latin typeface="Calibri"/>
                <a:ea typeface="Calibri"/>
                <a:cs typeface="Calibri"/>
              </a:rPr>
              <a:t>the individual has been notified of the collection and has authorized the indirect collection or,</a:t>
            </a:r>
          </a:p>
          <a:p>
            <a:pPr marL="361950" indent="-361950">
              <a:buFont typeface="Wingdings" panose="05000000000000000000" pitchFamily="2" charset="2"/>
              <a:buChar char=""/>
            </a:pPr>
            <a:r>
              <a:rPr lang="en-CA">
                <a:latin typeface="Calibri"/>
                <a:ea typeface="Calibri"/>
                <a:cs typeface="Calibri"/>
              </a:rPr>
              <a:t>the information was disclosed to the program in accordance to subsection 8(2) of the </a:t>
            </a:r>
            <a:r>
              <a:rPr lang="en-CA" i="1">
                <a:latin typeface="Calibri"/>
                <a:ea typeface="Calibri"/>
                <a:cs typeface="Calibri"/>
              </a:rPr>
              <a:t>Privacy Act</a:t>
            </a:r>
            <a:r>
              <a:rPr lang="en-CA">
                <a:latin typeface="Calibri"/>
                <a:ea typeface="Calibri"/>
                <a:cs typeface="Calibri"/>
              </a:rPr>
              <a:t> or,</a:t>
            </a:r>
          </a:p>
          <a:p>
            <a:pPr marL="361950" indent="-361950">
              <a:buFont typeface="Wingdings" panose="05000000000000000000" pitchFamily="2" charset="2"/>
              <a:buChar char=""/>
            </a:pPr>
            <a:r>
              <a:rPr lang="en-CA">
                <a:latin typeface="Calibri"/>
                <a:ea typeface="Calibri"/>
                <a:cs typeface="Calibri"/>
              </a:rPr>
              <a:t>direct collection would result in the collection of inaccurate information or,</a:t>
            </a:r>
          </a:p>
          <a:p>
            <a:pPr marL="361950" indent="-361950">
              <a:spcBef>
                <a:spcPts val="317"/>
              </a:spcBef>
              <a:buFont typeface="Wingdings" panose="05000000000000000000" pitchFamily="2" charset="2"/>
              <a:buChar char=""/>
            </a:pPr>
            <a:r>
              <a:rPr lang="en-CA">
                <a:latin typeface="Calibri"/>
                <a:ea typeface="Calibri"/>
                <a:cs typeface="Calibri"/>
              </a:rPr>
              <a:t>direct collection would defeat the purpose of the collection or,</a:t>
            </a:r>
          </a:p>
          <a:p>
            <a:pPr marL="361950" indent="-361950">
              <a:spcBef>
                <a:spcPts val="317"/>
              </a:spcBef>
              <a:buFont typeface="Wingdings" panose="05000000000000000000" pitchFamily="2" charset="2"/>
              <a:buChar char=""/>
            </a:pPr>
            <a:r>
              <a:rPr lang="en-CA">
                <a:latin typeface="Calibri"/>
                <a:ea typeface="Calibri"/>
                <a:cs typeface="Calibri"/>
              </a:rPr>
              <a:t>direct collection would prejudice the use for which information is collected.</a:t>
            </a: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857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Administrative safeguards: </a:t>
            </a:r>
            <a:r>
              <a:rPr lang="en-US">
                <a:latin typeface="Calibri" panose="020F0502020204030204" pitchFamily="34" charset="0"/>
                <a:ea typeface="Calibri" panose="020F0502020204030204" pitchFamily="34" charset="0"/>
                <a:cs typeface="Calibri" panose="020F0502020204030204" pitchFamily="34" charset="0"/>
              </a:rPr>
              <a:t>Policies, directives, rules, procedures and processes that aim to protect personal information throughout the life cycle of both the information and the program or activity (e.g., institutional security policy, security provisions in a service contract for the destruction of records). </a:t>
            </a:r>
            <a:r>
              <a:rPr lang="en-US" i="0">
                <a:effectLst/>
                <a:latin typeface="Calibri" panose="020F0502020204030204" pitchFamily="34" charset="0"/>
                <a:ea typeface="Calibri" panose="020F0502020204030204" pitchFamily="34" charset="0"/>
                <a:cs typeface="Calibri" panose="020F0502020204030204" pitchFamily="34" charset="0"/>
              </a:rPr>
              <a:t>Source</a:t>
            </a:r>
            <a:r>
              <a:rPr lang="en-US" i="1">
                <a:effectLst/>
                <a:latin typeface="Calibri" panose="020F0502020204030204" pitchFamily="34" charset="0"/>
                <a:ea typeface="Calibri" panose="020F0502020204030204" pitchFamily="34" charset="0"/>
                <a:cs typeface="Calibri" panose="020F0502020204030204" pitchFamily="34" charset="0"/>
              </a:rPr>
              <a:t>: </a:t>
            </a:r>
            <a:r>
              <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hlinkClick r:id="rId3"/>
              </a:rPr>
              <a:t>Privacy Practices, Directive on</a:t>
            </a:r>
            <a:endPar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endParaRPr>
          </a:p>
          <a:p>
            <a:endParaRPr lang="en-US" b="1" i="1" u="sng">
              <a:solidFill>
                <a:srgbClr val="284162"/>
              </a:solidFill>
              <a:effectLst/>
              <a:latin typeface="Calibri" panose="020F0502020204030204" pitchFamily="34" charset="0"/>
              <a:ea typeface="Calibri" panose="020F0502020204030204" pitchFamily="34" charset="0"/>
              <a:cs typeface="Calibri" panose="020F0502020204030204" pitchFamily="34" charset="0"/>
            </a:endParaRPr>
          </a:p>
          <a:p>
            <a:r>
              <a:rPr lang="en-US" b="1">
                <a:latin typeface="Calibri" panose="020F0502020204030204" pitchFamily="34" charset="0"/>
                <a:ea typeface="Calibri" panose="020F0502020204030204" pitchFamily="34" charset="0"/>
                <a:cs typeface="Calibri" panose="020F0502020204030204" pitchFamily="34" charset="0"/>
              </a:rPr>
              <a:t>Physical safeguards: </a:t>
            </a:r>
            <a:r>
              <a:rPr lang="en-US">
                <a:latin typeface="Calibri" panose="020F0502020204030204" pitchFamily="34" charset="0"/>
                <a:ea typeface="Calibri" panose="020F0502020204030204" pitchFamily="34" charset="0"/>
                <a:cs typeface="Calibri" panose="020F0502020204030204" pitchFamily="34" charset="0"/>
              </a:rPr>
              <a:t>The facilities and equipment that are used to protect personal information (e.g., locked storage rooms, locked filing cabinets). </a:t>
            </a:r>
            <a:r>
              <a:rPr lang="en-US" i="0">
                <a:effectLst/>
                <a:latin typeface="Calibri" panose="020F0502020204030204" pitchFamily="34" charset="0"/>
                <a:ea typeface="Calibri" panose="020F0502020204030204" pitchFamily="34" charset="0"/>
                <a:cs typeface="Calibri" panose="020F0502020204030204" pitchFamily="34" charset="0"/>
              </a:rPr>
              <a:t>Source</a:t>
            </a:r>
            <a:r>
              <a:rPr lang="en-US" i="1">
                <a:effectLst/>
                <a:latin typeface="Calibri" panose="020F0502020204030204" pitchFamily="34" charset="0"/>
                <a:ea typeface="Calibri" panose="020F0502020204030204" pitchFamily="34" charset="0"/>
                <a:cs typeface="Calibri" panose="020F0502020204030204" pitchFamily="34" charset="0"/>
              </a:rPr>
              <a:t>: </a:t>
            </a:r>
            <a:r>
              <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hlinkClick r:id="rId3"/>
              </a:rPr>
              <a:t>Privacy Practices, Directive on</a:t>
            </a:r>
            <a:endPar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endParaRPr>
          </a:p>
          <a:p>
            <a:endPar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endParaRPr>
          </a:p>
          <a:p>
            <a:r>
              <a:rPr lang="en-US" b="1">
                <a:latin typeface="Calibri" panose="020F0502020204030204" pitchFamily="34" charset="0"/>
                <a:ea typeface="Calibri" panose="020F0502020204030204" pitchFamily="34" charset="0"/>
                <a:cs typeface="Calibri" panose="020F0502020204030204" pitchFamily="34" charset="0"/>
              </a:rPr>
              <a:t>Technical safeguards: </a:t>
            </a:r>
            <a:r>
              <a:rPr lang="en-US">
                <a:latin typeface="Calibri" panose="020F0502020204030204" pitchFamily="34" charset="0"/>
                <a:ea typeface="Calibri" panose="020F0502020204030204" pitchFamily="34" charset="0"/>
                <a:cs typeface="Calibri" panose="020F0502020204030204" pitchFamily="34" charset="0"/>
              </a:rPr>
              <a:t>Information technology measures that are used to protect the facility, the equipment, and the support system where personal information is recorded and stored (e.g., electronic access control devices, audit controls). </a:t>
            </a:r>
            <a:r>
              <a:rPr lang="en-US" i="0">
                <a:effectLst/>
                <a:latin typeface="Calibri" panose="020F0502020204030204" pitchFamily="34" charset="0"/>
                <a:ea typeface="Calibri" panose="020F0502020204030204" pitchFamily="34" charset="0"/>
                <a:cs typeface="Calibri" panose="020F0502020204030204" pitchFamily="34" charset="0"/>
              </a:rPr>
              <a:t>Source</a:t>
            </a:r>
            <a:r>
              <a:rPr lang="en-US" i="1">
                <a:effectLst/>
                <a:latin typeface="Calibri" panose="020F0502020204030204" pitchFamily="34" charset="0"/>
                <a:ea typeface="Calibri" panose="020F0502020204030204" pitchFamily="34" charset="0"/>
                <a:cs typeface="Calibri" panose="020F0502020204030204" pitchFamily="34" charset="0"/>
              </a:rPr>
              <a:t>: </a:t>
            </a:r>
            <a:r>
              <a:rPr lang="en-US" i="1" u="sng">
                <a:solidFill>
                  <a:srgbClr val="284162"/>
                </a:solidFill>
                <a:effectLst/>
                <a:latin typeface="Calibri" panose="020F0502020204030204" pitchFamily="34" charset="0"/>
                <a:ea typeface="Calibri" panose="020F0502020204030204" pitchFamily="34" charset="0"/>
                <a:cs typeface="Calibri" panose="020F0502020204030204" pitchFamily="34" charset="0"/>
                <a:hlinkClick r:id="rId3"/>
              </a:rPr>
              <a:t>Privacy Practices, Directive on</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r>
              <a:rPr lang="en-US" b="1">
                <a:latin typeface="Calibri" panose="020F0502020204030204" pitchFamily="34" charset="0"/>
                <a:ea typeface="Calibri" panose="020F0502020204030204" pitchFamily="34" charset="0"/>
                <a:cs typeface="Calibri" panose="020F0502020204030204" pitchFamily="34" charset="0"/>
              </a:rPr>
              <a:t>Need to know: </a:t>
            </a:r>
            <a:r>
              <a:rPr lang="en-US" sz="1200" i="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A criterion used by the custodian(s) of sensitive information, assets or facilities to establish, prior to disclosure or providing access, that the intended recipient must have access to perform their official duties.  Source</a:t>
            </a:r>
            <a:r>
              <a:rPr lang="en-US" sz="1200" i="1"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i="1" u="sng" kern="120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rPr>
              <a:t>Policy on Government Security</a:t>
            </a:r>
            <a:endParaRPr lang="en-US" sz="1200" i="1" u="sng" kern="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US" sz="1200" i="1" u="sng" kern="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It is also important to ensure that information is categorized appropriately for information management security control, according to the </a:t>
            </a:r>
            <a:r>
              <a:rPr lang="en-US" sz="1200" i="1"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Directive on Security Management</a:t>
            </a:r>
            <a:r>
              <a:rPr lang="en-US" sz="12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CA" sz="1200" kern="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br>
              <a:rPr lang="en-US" sz="1200" kern="1200">
                <a:solidFill>
                  <a:schemeClr val="tx1"/>
                </a:solidFill>
                <a:effectLst/>
                <a:latin typeface="+mn-lt"/>
                <a:ea typeface="+mn-ea"/>
                <a:cs typeface="+mn-cs"/>
              </a:rPr>
            </a:b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4688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latin typeface="Calibri" panose="020F0502020204030204" pitchFamily="34" charset="0"/>
                <a:cs typeface="Calibri" panose="020F0502020204030204" pitchFamily="34" charset="0"/>
              </a:rPr>
              <a:t>Privacy impact assessment (</a:t>
            </a:r>
            <a:r>
              <a:rPr lang="en-US" b="1" i="1" err="1">
                <a:effectLst/>
                <a:latin typeface="Calibri" panose="020F0502020204030204" pitchFamily="34" charset="0"/>
                <a:cs typeface="Calibri" panose="020F0502020204030204" pitchFamily="34" charset="0"/>
              </a:rPr>
              <a:t>évaluation</a:t>
            </a:r>
            <a:r>
              <a:rPr lang="en-US" b="1" i="1">
                <a:effectLst/>
                <a:latin typeface="Calibri" panose="020F0502020204030204" pitchFamily="34" charset="0"/>
                <a:cs typeface="Calibri" panose="020F0502020204030204" pitchFamily="34" charset="0"/>
              </a:rPr>
              <a:t> des </a:t>
            </a:r>
            <a:r>
              <a:rPr lang="en-US" b="1" i="1" err="1">
                <a:effectLst/>
                <a:latin typeface="Calibri" panose="020F0502020204030204" pitchFamily="34" charset="0"/>
                <a:cs typeface="Calibri" panose="020F0502020204030204" pitchFamily="34" charset="0"/>
              </a:rPr>
              <a:t>facteurs</a:t>
            </a:r>
            <a:r>
              <a:rPr lang="en-US" b="1" i="1">
                <a:effectLst/>
                <a:latin typeface="Calibri" panose="020F0502020204030204" pitchFamily="34" charset="0"/>
                <a:cs typeface="Calibri" panose="020F0502020204030204" pitchFamily="34" charset="0"/>
              </a:rPr>
              <a:t> </a:t>
            </a:r>
            <a:r>
              <a:rPr lang="en-US" b="1" i="1" err="1">
                <a:effectLst/>
                <a:latin typeface="Calibri" panose="020F0502020204030204" pitchFamily="34" charset="0"/>
                <a:cs typeface="Calibri" panose="020F0502020204030204" pitchFamily="34" charset="0"/>
              </a:rPr>
              <a:t>relatifs</a:t>
            </a:r>
            <a:r>
              <a:rPr lang="en-US" b="1" i="1">
                <a:effectLst/>
                <a:latin typeface="Calibri" panose="020F0502020204030204" pitchFamily="34" charset="0"/>
                <a:cs typeface="Calibri" panose="020F0502020204030204" pitchFamily="34" charset="0"/>
              </a:rPr>
              <a:t> à la vie </a:t>
            </a:r>
            <a:r>
              <a:rPr lang="en-US" b="1" i="1" err="1">
                <a:effectLst/>
                <a:latin typeface="Calibri" panose="020F0502020204030204" pitchFamily="34" charset="0"/>
                <a:cs typeface="Calibri" panose="020F0502020204030204" pitchFamily="34" charset="0"/>
              </a:rPr>
              <a:t>privée</a:t>
            </a:r>
            <a:r>
              <a:rPr lang="en-US" b="1">
                <a:effectLst/>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A process prescribed in policy for identifying, assessing and mitigating privacy risks. Government institutions are to develop and maintain privacy impact assessments for all new or modified programs and activities that involve the use of personal information for an administrative purpose.</a:t>
            </a:r>
          </a:p>
          <a:p>
            <a:endParaRPr lang="en-US">
              <a:latin typeface="Calibri" panose="020F0502020204030204" pitchFamily="34" charset="0"/>
              <a:cs typeface="Calibri" panose="020F0502020204030204" pitchFamily="34" charset="0"/>
            </a:endParaRPr>
          </a:p>
          <a:p>
            <a:r>
              <a:rPr lang="en-US" b="1">
                <a:latin typeface="Calibri" panose="020F0502020204030204" pitchFamily="34" charset="0"/>
                <a:cs typeface="Calibri" panose="020F0502020204030204" pitchFamily="34" charset="0"/>
              </a:rPr>
              <a:t>Information-sharing agreement (</a:t>
            </a:r>
            <a:r>
              <a:rPr lang="en-US" b="1" i="1">
                <a:effectLst/>
                <a:latin typeface="Calibri" panose="020F0502020204030204" pitchFamily="34" charset="0"/>
                <a:cs typeface="Calibri" panose="020F0502020204030204" pitchFamily="34" charset="0"/>
              </a:rPr>
              <a:t>accord </a:t>
            </a:r>
            <a:r>
              <a:rPr lang="en-US" b="1" i="1" err="1">
                <a:effectLst/>
                <a:latin typeface="Calibri" panose="020F0502020204030204" pitchFamily="34" charset="0"/>
                <a:cs typeface="Calibri" panose="020F0502020204030204" pitchFamily="34" charset="0"/>
              </a:rPr>
              <a:t>d’échange</a:t>
            </a:r>
            <a:r>
              <a:rPr lang="en-US" b="1" i="1">
                <a:effectLst/>
                <a:latin typeface="Calibri" panose="020F0502020204030204" pitchFamily="34" charset="0"/>
                <a:cs typeface="Calibri" panose="020F0502020204030204" pitchFamily="34" charset="0"/>
              </a:rPr>
              <a:t> de </a:t>
            </a:r>
            <a:r>
              <a:rPr lang="en-US" b="1" i="1" err="1">
                <a:effectLst/>
                <a:latin typeface="Calibri" panose="020F0502020204030204" pitchFamily="34" charset="0"/>
                <a:cs typeface="Calibri" panose="020F0502020204030204" pitchFamily="34" charset="0"/>
              </a:rPr>
              <a:t>renseignements</a:t>
            </a:r>
            <a:r>
              <a:rPr lang="en-US" b="1">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A written record of understanding that outlines the terms and conditions under which personal information is disclosed between parties. An information-sharing agreement is usually employed to facilitate the disclosure of personal information from a federal institution to a public sector entity external to the Crown. An information-sharing agreement may or may not be legally binding.</a:t>
            </a:r>
          </a:p>
          <a:p>
            <a:endParaRPr lang="en-C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605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solidFill>
                  <a:schemeClr val="tx1"/>
                </a:solidFill>
                <a:latin typeface="Calibri" panose="020F0502020204030204" pitchFamily="34" charset="0"/>
                <a:cs typeface="Calibri" panose="020F0502020204030204" pitchFamily="34" charset="0"/>
              </a:rPr>
              <a:t>The </a:t>
            </a:r>
            <a:r>
              <a:rPr lang="en-US">
                <a:solidFill>
                  <a:schemeClr val="tx1"/>
                </a:solidFill>
                <a:latin typeface="Calibri" panose="020F0502020204030204" pitchFamily="34" charset="0"/>
                <a:cs typeface="Calibri" panose="020F0502020204030204" pitchFamily="34" charset="0"/>
                <a:hlinkClick r:id="rId3"/>
              </a:rPr>
              <a:t>Privacy Commissioner of Canada </a:t>
            </a:r>
            <a:r>
              <a:rPr lang="en-US">
                <a:solidFill>
                  <a:schemeClr val="tx1"/>
                </a:solidFill>
                <a:latin typeface="Calibri" panose="020F0502020204030204" pitchFamily="34" charset="0"/>
                <a:cs typeface="Calibri" panose="020F0502020204030204" pitchFamily="34" charset="0"/>
              </a:rPr>
              <a:t>is an </a:t>
            </a:r>
            <a:r>
              <a:rPr lang="en-US">
                <a:solidFill>
                  <a:schemeClr val="tx1"/>
                </a:solidFill>
                <a:latin typeface="Calibri" panose="020F0502020204030204" pitchFamily="34" charset="0"/>
                <a:cs typeface="Calibri" panose="020F0502020204030204" pitchFamily="34" charset="0"/>
                <a:hlinkClick r:id="rId4"/>
              </a:rPr>
              <a:t>agent of Parliament </a:t>
            </a:r>
            <a:r>
              <a:rPr lang="en-US">
                <a:solidFill>
                  <a:schemeClr val="tx1"/>
                </a:solidFill>
                <a:latin typeface="Calibri" panose="020F0502020204030204" pitchFamily="34" charset="0"/>
                <a:cs typeface="Calibri" panose="020F0502020204030204" pitchFamily="34" charset="0"/>
              </a:rPr>
              <a:t>who has the power to investigate complaints, summon witnesses, administer oaths and compel the production of evidence.</a:t>
            </a:r>
          </a:p>
          <a:p>
            <a:pPr marL="0" lvl="1"/>
            <a:endParaRPr lang="en-US">
              <a:solidFill>
                <a:schemeClr val="tx1"/>
              </a:solidFill>
              <a:latin typeface="Calibri" panose="020F0502020204030204" pitchFamily="34" charset="0"/>
              <a:cs typeface="Calibri" panose="020F0502020204030204" pitchFamily="34" charset="0"/>
            </a:endParaRPr>
          </a:p>
          <a:p>
            <a:pPr marL="0" lvl="1"/>
            <a:r>
              <a:rPr lang="en-US">
                <a:solidFill>
                  <a:schemeClr val="tx1"/>
                </a:solidFill>
                <a:latin typeface="Calibri" panose="020F0502020204030204" pitchFamily="34" charset="0"/>
                <a:cs typeface="Calibri" panose="020F0502020204030204" pitchFamily="34" charset="0"/>
              </a:rPr>
              <a:t>The OPC oversees compliance with the </a:t>
            </a:r>
            <a:r>
              <a:rPr lang="en-US" i="1">
                <a:latin typeface="Calibri" panose="020F0502020204030204" pitchFamily="34" charset="0"/>
                <a:cs typeface="Calibri" panose="020F0502020204030204" pitchFamily="34" charset="0"/>
              </a:rPr>
              <a:t>Privacy Act .</a:t>
            </a:r>
            <a:endParaRPr lang="en-US">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89156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Privacy by design is a principle that promotes proactively embedding privacy into programs and activities, helping institutions meet their obligations under the </a:t>
            </a:r>
            <a:r>
              <a:rPr lang="en-US" i="1">
                <a:latin typeface="Calibri"/>
                <a:ea typeface="Calibri"/>
                <a:cs typeface="Calibri"/>
              </a:rPr>
              <a:t>Privacy Act</a:t>
            </a:r>
            <a:r>
              <a:rPr lang="en-US">
                <a:latin typeface="Calibri"/>
                <a:ea typeface="Calibri"/>
                <a:cs typeface="Calibri"/>
              </a:rPr>
              <a:t>. Requirements such as PIAs and privacy protocols support and put in practice this principle.</a:t>
            </a:r>
          </a:p>
        </p:txBody>
      </p:sp>
    </p:spTree>
    <p:extLst>
      <p:ext uri="{BB962C8B-B14F-4D97-AF65-F5344CB8AC3E}">
        <p14:creationId xmlns:p14="http://schemas.microsoft.com/office/powerpoint/2010/main" val="26638627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latin typeface="Calibri" panose="020F0502020204030204" pitchFamily="34" charset="0"/>
                <a:ea typeface="Calibri" panose="020F0502020204030204" pitchFamily="34" charset="0"/>
                <a:cs typeface="Calibri" panose="020F0502020204030204" pitchFamily="34" charset="0"/>
              </a:rPr>
              <a:t>Privacy impact assessments (PIA)</a:t>
            </a:r>
          </a:p>
          <a:p>
            <a:pPr algn="l"/>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A PIA is a policy process to identify, assess, and mitigate potential privacy risks before they happen.</a:t>
            </a:r>
          </a:p>
          <a:p>
            <a:pPr algn="l"/>
            <a:endPar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b="1">
                <a:effectLst/>
                <a:latin typeface="Calibri" panose="020F0502020204030204" pitchFamily="34" charset="0"/>
                <a:ea typeface="Calibri" panose="020F0502020204030204" pitchFamily="34" charset="0"/>
                <a:cs typeface="Calibri" panose="020F0502020204030204" pitchFamily="34" charset="0"/>
              </a:rPr>
              <a:t>When you need one</a:t>
            </a:r>
          </a:p>
          <a:p>
            <a:r>
              <a:rPr lang="en-US">
                <a:effectLst/>
                <a:latin typeface="Calibri" panose="020F0502020204030204" pitchFamily="34" charset="0"/>
                <a:ea typeface="Calibri" panose="020F0502020204030204" pitchFamily="34" charset="0"/>
                <a:cs typeface="Calibri" panose="020F0502020204030204" pitchFamily="34" charset="0"/>
              </a:rPr>
              <a:t>Institutions need to develop and update a PIA any time that:</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an initiative uses or intends to use personal information to make a decision about an individual, or</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there is a substantial change to the way personal information is, or will be, used to make a decision about an individual. This can include your initiative contracting out or transferring any part of the initiative</a:t>
            </a:r>
          </a:p>
          <a:p>
            <a:pPr>
              <a:buFont typeface="Arial" panose="020B0604020202020204" pitchFamily="34" charset="0"/>
              <a:buChar char="•"/>
            </a:pPr>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b="1">
                <a:effectLst/>
                <a:latin typeface="Calibri" panose="020F0502020204030204" pitchFamily="34" charset="0"/>
                <a:ea typeface="Calibri" panose="020F0502020204030204" pitchFamily="34" charset="0"/>
                <a:cs typeface="Calibri" panose="020F0502020204030204" pitchFamily="34" charset="0"/>
              </a:rPr>
              <a:t>Privacy tip:</a:t>
            </a:r>
            <a:r>
              <a:rPr lang="en-US">
                <a:effectLst/>
                <a:latin typeface="Calibri" panose="020F0502020204030204" pitchFamily="34" charset="0"/>
                <a:ea typeface="Calibri" panose="020F0502020204030204" pitchFamily="34" charset="0"/>
                <a:cs typeface="Calibri" panose="020F0502020204030204" pitchFamily="34" charset="0"/>
              </a:rPr>
              <a:t> Your privacy expert may ask you to answer a few short questions to determine whether you need a PIA.</a:t>
            </a:r>
          </a:p>
          <a:p>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a:effectLst/>
                <a:latin typeface="Calibri" panose="020F0502020204030204" pitchFamily="34" charset="0"/>
                <a:ea typeface="Calibri" panose="020F0502020204030204" pitchFamily="34" charset="0"/>
                <a:cs typeface="Calibri" panose="020F0502020204030204" pitchFamily="34" charset="0"/>
              </a:rPr>
              <a:t>If your initiative doesn’t make decisions about an individual, but does collect and/or use personal information, consult your privacy experts to determine whether any privacy assessment, such as a privacy protocol, or other deliverables are needed.</a:t>
            </a:r>
          </a:p>
          <a:p>
            <a:endParaRPr lang="en-US">
              <a:effectLst/>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solidFill>
                  <a:srgbClr val="333333"/>
                </a:solidFill>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p>
          <a:p>
            <a:endParaRPr lang="en-US" b="1">
              <a:effectLst/>
              <a:latin typeface="Calibri" panose="020F0502020204030204" pitchFamily="34" charset="0"/>
              <a:ea typeface="Calibri" panose="020F0502020204030204" pitchFamily="34" charset="0"/>
              <a:cs typeface="Calibri" panose="020F0502020204030204" pitchFamily="34" charset="0"/>
            </a:endParaRPr>
          </a:p>
          <a:p>
            <a:r>
              <a:rPr lang="en-US" b="1">
                <a:effectLst/>
                <a:latin typeface="Calibri" panose="020F0502020204030204" pitchFamily="34" charset="0"/>
                <a:ea typeface="Calibri" panose="020F0502020204030204" pitchFamily="34" charset="0"/>
                <a:cs typeface="Calibri" panose="020F0502020204030204" pitchFamily="34" charset="0"/>
              </a:rPr>
              <a:t>General process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reach out to your privacy experts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complete the Privacy Checklist to determine if a PIA is needed</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complete the PIA template</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your privacy expert will help determine if you need a personal information </a:t>
            </a:r>
            <a:r>
              <a:rPr lang="en-US">
                <a:latin typeface="Calibri" panose="020F0502020204030204" pitchFamily="34" charset="0"/>
                <a:ea typeface="Calibri" panose="020F0502020204030204" pitchFamily="34" charset="0"/>
                <a:cs typeface="Calibri" panose="020F0502020204030204" pitchFamily="34" charset="0"/>
              </a:rPr>
              <a:t>b</a:t>
            </a:r>
            <a:r>
              <a:rPr lang="en-US">
                <a:effectLst/>
                <a:latin typeface="Calibri" panose="020F0502020204030204" pitchFamily="34" charset="0"/>
                <a:ea typeface="Calibri" panose="020F0502020204030204" pitchFamily="34" charset="0"/>
                <a:cs typeface="Calibri" panose="020F0502020204030204" pitchFamily="34" charset="0"/>
              </a:rPr>
              <a:t>ank (PIB)</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your privacy experts can review your PIA, determine any risks in your plan, and help develop mitigation strategies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if you need a PIB, you should send it for approval with the PIA</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get the PIA approved and signed off, as appropriate in your institution, and send a copy to the OPC and </a:t>
            </a:r>
            <a:r>
              <a:rPr lang="en-US">
                <a:latin typeface="Calibri" panose="020F0502020204030204" pitchFamily="34" charset="0"/>
                <a:ea typeface="Calibri" panose="020F0502020204030204" pitchFamily="34" charset="0"/>
                <a:cs typeface="Calibri" panose="020F0502020204030204" pitchFamily="34" charset="0"/>
              </a:rPr>
              <a:t>TBS</a:t>
            </a:r>
          </a:p>
          <a:p>
            <a:pPr>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review and implement recommendations from the OPC and TBS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all these steps need to be completed before the launch of the initiative</a:t>
            </a:r>
          </a:p>
          <a:p>
            <a:pPr>
              <a:buFont typeface="Arial" panose="020B0604020202020204" pitchFamily="34" charset="0"/>
              <a:buChar char="•"/>
            </a:pPr>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b="1">
                <a:effectLst/>
                <a:latin typeface="Calibri" panose="020F0502020204030204" pitchFamily="34" charset="0"/>
                <a:ea typeface="Calibri" panose="020F0502020204030204" pitchFamily="34" charset="0"/>
                <a:cs typeface="Calibri" panose="020F0502020204030204" pitchFamily="34" charset="0"/>
              </a:rPr>
              <a:t>When to update and review</a:t>
            </a:r>
          </a:p>
          <a:p>
            <a:r>
              <a:rPr lang="en-US">
                <a:effectLst/>
                <a:latin typeface="Calibri" panose="020F0502020204030204" pitchFamily="34" charset="0"/>
                <a:ea typeface="Calibri" panose="020F0502020204030204" pitchFamily="34" charset="0"/>
                <a:cs typeface="Calibri" panose="020F0502020204030204" pitchFamily="34" charset="0"/>
              </a:rPr>
              <a:t>Your PIA should be continually reviewed and updated any time there are changes to your initiative. Always contact our departmental privacy experts to help you determine which parts of the PIA need updating.</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985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a:ea typeface="Calibri"/>
                <a:cs typeface="Calibri"/>
              </a:rPr>
              <a:t>Section 3 of the </a:t>
            </a:r>
            <a:r>
              <a:rPr lang="en-US" i="1">
                <a:latin typeface="Calibri"/>
                <a:ea typeface="Calibri"/>
                <a:cs typeface="Calibri"/>
              </a:rPr>
              <a:t>Privacy Act </a:t>
            </a:r>
            <a:r>
              <a:rPr lang="en-US" i="0">
                <a:latin typeface="Calibri"/>
                <a:ea typeface="Calibri"/>
                <a:cs typeface="Calibri"/>
              </a:rPr>
              <a:t>provides the following definition of personal information</a:t>
            </a:r>
          </a:p>
          <a:p>
            <a:pPr defTabSz="966612">
              <a:defRPr/>
            </a:pPr>
            <a:endParaRPr lang="en-US" i="0">
              <a:latin typeface="Calibri" panose="020F0502020204030204" pitchFamily="34" charset="0"/>
              <a:cs typeface="Calibri" panose="020F0502020204030204" pitchFamily="34" charset="0"/>
            </a:endParaRPr>
          </a:p>
          <a:p>
            <a:pPr>
              <a:spcAft>
                <a:spcPts val="912"/>
              </a:spcAft>
            </a:pPr>
            <a:r>
              <a:rPr lang="en-US" b="1" i="1">
                <a:effectLst/>
                <a:latin typeface="Calibri"/>
                <a:ea typeface="Calibri"/>
                <a:cs typeface="Calibri"/>
              </a:rPr>
              <a:t>personal information</a:t>
            </a:r>
            <a:r>
              <a:rPr lang="en-US" b="0" i="0">
                <a:effectLst/>
                <a:latin typeface="Calibri"/>
                <a:ea typeface="Calibri"/>
                <a:cs typeface="Calibri"/>
              </a:rPr>
              <a:t> means information about an identifiable individual that is recorded in any form including, without restricting the generality of the foregoing,</a:t>
            </a:r>
          </a:p>
          <a:p>
            <a:pPr lvl="1" algn="l">
              <a:buFont typeface="Arial" panose="020B0604020202020204" pitchFamily="34" charset="0"/>
              <a:buNone/>
            </a:pPr>
            <a:r>
              <a:rPr lang="en-US" b="1" i="0">
                <a:effectLst/>
                <a:latin typeface="Calibri"/>
                <a:ea typeface="Calibri"/>
                <a:cs typeface="Calibri"/>
              </a:rPr>
              <a:t>(a)</a:t>
            </a:r>
            <a:r>
              <a:rPr lang="en-US" b="0" i="0">
                <a:effectLst/>
                <a:latin typeface="Calibri"/>
                <a:ea typeface="Calibri"/>
                <a:cs typeface="Calibri"/>
              </a:rPr>
              <a:t> information relating to the race, national or ethnic origin, </a:t>
            </a:r>
            <a:r>
              <a:rPr lang="en-US" b="0" i="0" err="1">
                <a:effectLst/>
                <a:latin typeface="Calibri"/>
                <a:ea typeface="Calibri"/>
                <a:cs typeface="Calibri"/>
              </a:rPr>
              <a:t>colour</a:t>
            </a:r>
            <a:r>
              <a:rPr lang="en-US" b="0" i="0">
                <a:effectLst/>
                <a:latin typeface="Calibri"/>
                <a:ea typeface="Calibri"/>
                <a:cs typeface="Calibri"/>
              </a:rPr>
              <a:t>, religion, age or marital status of the individual,</a:t>
            </a:r>
          </a:p>
          <a:p>
            <a:pPr lvl="1" algn="l">
              <a:buFont typeface="Arial" panose="020B0604020202020204" pitchFamily="34" charset="0"/>
              <a:buNone/>
            </a:pPr>
            <a:r>
              <a:rPr lang="en-US" b="1" i="0">
                <a:effectLst/>
                <a:latin typeface="Calibri"/>
                <a:ea typeface="Calibri"/>
                <a:cs typeface="Calibri"/>
              </a:rPr>
              <a:t>(b)</a:t>
            </a:r>
            <a:r>
              <a:rPr lang="en-US" b="0" i="0">
                <a:effectLst/>
                <a:latin typeface="Calibri"/>
                <a:ea typeface="Calibri"/>
                <a:cs typeface="Calibri"/>
              </a:rPr>
              <a:t> information relating to the education or the medical, criminal or employment history of the individual or information relating to financial transactions in which the individual has been involved,</a:t>
            </a:r>
          </a:p>
          <a:p>
            <a:pPr lvl="1" algn="l">
              <a:buFont typeface="Arial" panose="020B0604020202020204" pitchFamily="34" charset="0"/>
              <a:buNone/>
            </a:pPr>
            <a:r>
              <a:rPr lang="en-US" b="1" i="0">
                <a:effectLst/>
                <a:latin typeface="Calibri"/>
                <a:ea typeface="Calibri"/>
                <a:cs typeface="Calibri"/>
              </a:rPr>
              <a:t>(c)</a:t>
            </a:r>
            <a:r>
              <a:rPr lang="en-US" b="0" i="0">
                <a:effectLst/>
                <a:latin typeface="Calibri"/>
                <a:ea typeface="Calibri"/>
                <a:cs typeface="Calibri"/>
              </a:rPr>
              <a:t> any identifying number, symbol or other particular assigned to the individual,</a:t>
            </a:r>
          </a:p>
          <a:p>
            <a:pPr lvl="1" algn="l">
              <a:buFont typeface="Arial" panose="020B0604020202020204" pitchFamily="34" charset="0"/>
              <a:buNone/>
            </a:pPr>
            <a:r>
              <a:rPr lang="en-US" b="1" i="0">
                <a:effectLst/>
                <a:latin typeface="Calibri"/>
                <a:ea typeface="Calibri"/>
                <a:cs typeface="Calibri"/>
              </a:rPr>
              <a:t>(d)</a:t>
            </a:r>
            <a:r>
              <a:rPr lang="en-US" b="0" i="0">
                <a:effectLst/>
                <a:latin typeface="Calibri"/>
                <a:ea typeface="Calibri"/>
                <a:cs typeface="Calibri"/>
              </a:rPr>
              <a:t> the address, fingerprints or blood type of the individual,</a:t>
            </a:r>
          </a:p>
          <a:p>
            <a:pPr lvl="1" algn="l">
              <a:buFont typeface="Arial" panose="020B0604020202020204" pitchFamily="34" charset="0"/>
              <a:buNone/>
            </a:pPr>
            <a:r>
              <a:rPr lang="en-US" b="1" i="0">
                <a:effectLst/>
                <a:latin typeface="Calibri"/>
                <a:ea typeface="Calibri"/>
                <a:cs typeface="Calibri"/>
              </a:rPr>
              <a:t>(e)</a:t>
            </a:r>
            <a:r>
              <a:rPr lang="en-US" b="0" i="0">
                <a:effectLst/>
                <a:latin typeface="Calibri"/>
                <a:ea typeface="Calibri"/>
                <a:cs typeface="Calibri"/>
              </a:rPr>
              <a:t> the personal opinions or views of the individual except where they are about another individual or about a proposal for a grant, an award or a prize to be made to another individual by a government institution or a part of a government institution specified in the regulations,</a:t>
            </a:r>
          </a:p>
          <a:p>
            <a:pPr lvl="1" algn="l">
              <a:buFont typeface="Arial" panose="020B0604020202020204" pitchFamily="34" charset="0"/>
              <a:buNone/>
            </a:pPr>
            <a:r>
              <a:rPr lang="en-US" b="1" i="0">
                <a:effectLst/>
                <a:latin typeface="Calibri"/>
                <a:ea typeface="Calibri"/>
                <a:cs typeface="Calibri"/>
              </a:rPr>
              <a:t>(f)</a:t>
            </a:r>
            <a:r>
              <a:rPr lang="en-US" b="0" i="0">
                <a:effectLst/>
                <a:latin typeface="Calibri"/>
                <a:ea typeface="Calibri"/>
                <a:cs typeface="Calibri"/>
              </a:rPr>
              <a:t> correspondence sent to a government institution by the individual that is implicitly or explicitly of a private or confidential nature, and replies to such correspondence that would reveal the contents of the original correspondence,</a:t>
            </a:r>
          </a:p>
          <a:p>
            <a:pPr lvl="1" algn="l">
              <a:buFont typeface="Arial" panose="020B0604020202020204" pitchFamily="34" charset="0"/>
              <a:buNone/>
            </a:pPr>
            <a:r>
              <a:rPr lang="en-US" b="1" i="0">
                <a:effectLst/>
                <a:latin typeface="Calibri"/>
                <a:ea typeface="Calibri"/>
                <a:cs typeface="Calibri"/>
              </a:rPr>
              <a:t>(g)</a:t>
            </a:r>
            <a:r>
              <a:rPr lang="en-US" b="0" i="0">
                <a:effectLst/>
                <a:latin typeface="Calibri"/>
                <a:ea typeface="Calibri"/>
                <a:cs typeface="Calibri"/>
              </a:rPr>
              <a:t> the views or opinions of another individual about the individual,</a:t>
            </a:r>
          </a:p>
          <a:p>
            <a:pPr lvl="1" algn="l">
              <a:buFont typeface="Arial" panose="020B0604020202020204" pitchFamily="34" charset="0"/>
              <a:buNone/>
            </a:pPr>
            <a:r>
              <a:rPr lang="en-US" b="1" i="0">
                <a:effectLst/>
                <a:latin typeface="Calibri"/>
                <a:ea typeface="Calibri"/>
                <a:cs typeface="Calibri"/>
              </a:rPr>
              <a:t>(h)</a:t>
            </a:r>
            <a:r>
              <a:rPr lang="en-US" b="0" i="0">
                <a:effectLst/>
                <a:latin typeface="Calibri"/>
                <a:ea typeface="Calibri"/>
                <a:cs typeface="Calibri"/>
              </a:rPr>
              <a:t> the views or opinions of another individual about a proposal for a grant, an award or a prize to be made to the individual by an institution or a part of an institution referred to in paragraph (e), but excluding the name of the other individual where it appears with the views or opinions of the other individual, and</a:t>
            </a:r>
          </a:p>
          <a:p>
            <a:pPr lvl="1" algn="l">
              <a:buFont typeface="Arial" panose="020B0604020202020204" pitchFamily="34" charset="0"/>
              <a:buNone/>
            </a:pPr>
            <a:r>
              <a:rPr lang="en-US" b="1" i="0">
                <a:effectLst/>
                <a:latin typeface="Calibri"/>
                <a:ea typeface="Calibri"/>
                <a:cs typeface="Calibri"/>
              </a:rPr>
              <a:t>(</a:t>
            </a:r>
            <a:r>
              <a:rPr lang="en-US" b="1" i="0" err="1">
                <a:effectLst/>
                <a:latin typeface="Calibri"/>
                <a:ea typeface="Calibri"/>
                <a:cs typeface="Calibri"/>
              </a:rPr>
              <a:t>i</a:t>
            </a:r>
            <a:r>
              <a:rPr lang="en-US" b="1" i="0">
                <a:effectLst/>
                <a:latin typeface="Calibri"/>
                <a:ea typeface="Calibri"/>
                <a:cs typeface="Calibri"/>
              </a:rPr>
              <a:t>)</a:t>
            </a:r>
            <a:r>
              <a:rPr lang="en-US" b="0" i="0">
                <a:effectLst/>
                <a:latin typeface="Calibri"/>
                <a:ea typeface="Calibri"/>
                <a:cs typeface="Calibri"/>
              </a:rPr>
              <a:t> the name of the individual where it appears with other personal information relating to the individual or where the disclosure of the name itself would reveal information about the individual,</a:t>
            </a:r>
          </a:p>
          <a:p>
            <a:pPr lvl="1" algn="l">
              <a:buFont typeface="Arial" panose="020B0604020202020204" pitchFamily="34" charset="0"/>
              <a:buNone/>
            </a:pPr>
            <a:endParaRPr lang="en-US" b="0" i="0">
              <a:effectLst/>
              <a:latin typeface="Calibri" panose="020F0502020204030204" pitchFamily="34" charset="0"/>
              <a:cs typeface="Calibri" panose="020F0502020204030204" pitchFamily="34" charset="0"/>
            </a:endParaRPr>
          </a:p>
          <a:p>
            <a:pPr lvl="1" algn="l">
              <a:buFont typeface="Arial" panose="020B0604020202020204" pitchFamily="34" charset="0"/>
              <a:buNone/>
            </a:pPr>
            <a:r>
              <a:rPr lang="en-US" b="0" i="0">
                <a:effectLst/>
                <a:latin typeface="Calibri"/>
                <a:ea typeface="Calibri"/>
                <a:cs typeface="Calibri"/>
              </a:rPr>
              <a:t>but, for the purposes of sections 7, 8 and 26 of the </a:t>
            </a:r>
            <a:r>
              <a:rPr lang="en-US" b="0" i="1">
                <a:effectLst/>
                <a:latin typeface="Calibri"/>
                <a:ea typeface="Calibri"/>
                <a:cs typeface="Calibri"/>
              </a:rPr>
              <a:t>Privacy Act </a:t>
            </a:r>
            <a:r>
              <a:rPr lang="en-US" b="0" i="0">
                <a:effectLst/>
                <a:latin typeface="Calibri"/>
                <a:ea typeface="Calibri"/>
                <a:cs typeface="Calibri"/>
              </a:rPr>
              <a:t>and section 19 of the </a:t>
            </a:r>
            <a:r>
              <a:rPr lang="en-US" b="0" i="1" u="sng">
                <a:solidFill>
                  <a:srgbClr val="295376"/>
                </a:solidFill>
                <a:effectLst/>
                <a:latin typeface="Calibri"/>
                <a:ea typeface="Calibri"/>
                <a:cs typeface="Calibri"/>
                <a:hlinkClick r:id="rId3"/>
              </a:rPr>
              <a:t>Access to Information Act</a:t>
            </a:r>
            <a:r>
              <a:rPr lang="en-US" b="0" i="0">
                <a:solidFill>
                  <a:srgbClr val="333333"/>
                </a:solidFill>
                <a:effectLst/>
                <a:latin typeface="Calibri"/>
                <a:ea typeface="Calibri"/>
                <a:cs typeface="Calibri"/>
              </a:rPr>
              <a:t>, </a:t>
            </a:r>
            <a:r>
              <a:rPr lang="en-US" b="0" i="0">
                <a:effectLst/>
                <a:latin typeface="Calibri"/>
                <a:ea typeface="Calibri"/>
                <a:cs typeface="Calibri"/>
              </a:rPr>
              <a:t>does not include</a:t>
            </a:r>
          </a:p>
          <a:p>
            <a:pPr lvl="1" algn="l">
              <a:buFont typeface="Arial" panose="020B0604020202020204" pitchFamily="34" charset="0"/>
              <a:buNone/>
            </a:pPr>
            <a:r>
              <a:rPr lang="en-US" b="1" i="0">
                <a:effectLst/>
                <a:latin typeface="Calibri"/>
                <a:ea typeface="Calibri"/>
                <a:cs typeface="Calibri"/>
              </a:rPr>
              <a:t>(j)</a:t>
            </a:r>
            <a:r>
              <a:rPr lang="en-US" b="0" i="0">
                <a:effectLst/>
                <a:latin typeface="Calibri"/>
                <a:ea typeface="Calibri"/>
                <a:cs typeface="Calibri"/>
              </a:rPr>
              <a:t> information about an individual who is or was an officer or employee of a government institution that relates to the position or functions of the individual including,</a:t>
            </a:r>
          </a:p>
          <a:p>
            <a:pPr marL="966470" lvl="2"/>
            <a:r>
              <a:rPr lang="en-US" b="1" i="0">
                <a:effectLst/>
                <a:latin typeface="Calibri"/>
                <a:ea typeface="Calibri"/>
                <a:cs typeface="Calibri"/>
              </a:rPr>
              <a:t>(</a:t>
            </a:r>
            <a:r>
              <a:rPr lang="en-US" b="1" i="0" err="1">
                <a:effectLst/>
                <a:latin typeface="Calibri"/>
                <a:ea typeface="Calibri"/>
                <a:cs typeface="Calibri"/>
              </a:rPr>
              <a:t>i</a:t>
            </a:r>
            <a:r>
              <a:rPr lang="en-US" b="1" i="0">
                <a:effectLst/>
                <a:latin typeface="Calibri"/>
                <a:ea typeface="Calibri"/>
                <a:cs typeface="Calibri"/>
              </a:rPr>
              <a:t>)</a:t>
            </a:r>
            <a:r>
              <a:rPr lang="en-US" b="0" i="0">
                <a:effectLst/>
                <a:latin typeface="Calibri"/>
                <a:ea typeface="Calibri"/>
                <a:cs typeface="Calibri"/>
              </a:rPr>
              <a:t> the fact that the individual is or was an officer or employee of the government institution,</a:t>
            </a:r>
          </a:p>
          <a:p>
            <a:pPr marL="966470" lvl="2"/>
            <a:r>
              <a:rPr lang="en-US" b="1" i="0">
                <a:effectLst/>
                <a:latin typeface="Calibri"/>
                <a:ea typeface="Calibri"/>
                <a:cs typeface="Calibri"/>
              </a:rPr>
              <a:t>(ii)</a:t>
            </a:r>
            <a:r>
              <a:rPr lang="en-US" b="0" i="0">
                <a:effectLst/>
                <a:latin typeface="Calibri"/>
                <a:ea typeface="Calibri"/>
                <a:cs typeface="Calibri"/>
              </a:rPr>
              <a:t> the title, business address and telephone number of the individual,</a:t>
            </a:r>
          </a:p>
          <a:p>
            <a:pPr marL="966470" lvl="2"/>
            <a:r>
              <a:rPr lang="en-US" b="1" i="0">
                <a:effectLst/>
                <a:latin typeface="Calibri"/>
                <a:ea typeface="Calibri"/>
                <a:cs typeface="Calibri"/>
              </a:rPr>
              <a:t>(iii)</a:t>
            </a:r>
            <a:r>
              <a:rPr lang="en-US" b="0" i="0">
                <a:effectLst/>
                <a:latin typeface="Calibri"/>
                <a:ea typeface="Calibri"/>
                <a:cs typeface="Calibri"/>
              </a:rPr>
              <a:t> the classification, salary range and responsibilities of the position held by the individual,</a:t>
            </a:r>
          </a:p>
          <a:p>
            <a:pPr marL="966470" lvl="2"/>
            <a:r>
              <a:rPr lang="en-US" b="1" i="0">
                <a:effectLst/>
                <a:latin typeface="Calibri"/>
                <a:ea typeface="Calibri"/>
                <a:cs typeface="Calibri"/>
              </a:rPr>
              <a:t>(iv)</a:t>
            </a:r>
            <a:r>
              <a:rPr lang="en-US" b="0" i="0">
                <a:effectLst/>
                <a:latin typeface="Calibri"/>
                <a:ea typeface="Calibri"/>
                <a:cs typeface="Calibri"/>
              </a:rPr>
              <a:t> the name of the individual on a document prepared by the individual in the course of employment, and</a:t>
            </a:r>
          </a:p>
          <a:p>
            <a:pPr marL="966470" lvl="2"/>
            <a:r>
              <a:rPr lang="en-US" b="1" i="0">
                <a:effectLst/>
                <a:latin typeface="Calibri"/>
                <a:ea typeface="Calibri"/>
                <a:cs typeface="Calibri"/>
              </a:rPr>
              <a:t>(v)</a:t>
            </a:r>
            <a:r>
              <a:rPr lang="en-US" b="0" i="0">
                <a:effectLst/>
                <a:latin typeface="Calibri"/>
                <a:ea typeface="Calibri"/>
                <a:cs typeface="Calibri"/>
              </a:rPr>
              <a:t> the personal opinions or views of the individual given in the course of employment,</a:t>
            </a:r>
          </a:p>
          <a:p>
            <a:pPr lvl="1" algn="l">
              <a:buFont typeface="Arial" panose="020B0604020202020204" pitchFamily="34" charset="0"/>
              <a:buNone/>
            </a:pPr>
            <a:r>
              <a:rPr lang="en-US" b="1" i="0">
                <a:effectLst/>
                <a:latin typeface="Calibri"/>
                <a:ea typeface="Calibri"/>
                <a:cs typeface="Calibri"/>
              </a:rPr>
              <a:t>(j.1)</a:t>
            </a:r>
            <a:r>
              <a:rPr lang="en-US" b="0" i="0">
                <a:effectLst/>
                <a:latin typeface="Calibri"/>
                <a:ea typeface="Calibri"/>
                <a:cs typeface="Calibri"/>
              </a:rPr>
              <a:t> the fact that an individual is or was a </a:t>
            </a:r>
            <a:r>
              <a:rPr lang="en-US" b="0" i="1">
                <a:effectLst/>
                <a:latin typeface="Calibri"/>
                <a:ea typeface="Calibri"/>
                <a:cs typeface="Calibri"/>
              </a:rPr>
              <a:t>ministerial adviser</a:t>
            </a:r>
            <a:r>
              <a:rPr lang="en-US" b="0" i="0">
                <a:effectLst/>
                <a:latin typeface="Calibri"/>
                <a:ea typeface="Calibri"/>
                <a:cs typeface="Calibri"/>
              </a:rPr>
              <a:t> or a member of a </a:t>
            </a:r>
            <a:r>
              <a:rPr lang="en-US" b="0" i="1">
                <a:effectLst/>
                <a:latin typeface="Calibri"/>
                <a:ea typeface="Calibri"/>
                <a:cs typeface="Calibri"/>
              </a:rPr>
              <a:t>ministerial staff</a:t>
            </a:r>
            <a:r>
              <a:rPr lang="en-US" b="0" i="0">
                <a:effectLst/>
                <a:latin typeface="Calibri"/>
                <a:ea typeface="Calibri"/>
                <a:cs typeface="Calibri"/>
              </a:rPr>
              <a:t>, as those terms are defined in subsection 2(1) of the </a:t>
            </a:r>
            <a:r>
              <a:rPr lang="en-US" b="0" i="1" u="sng">
                <a:solidFill>
                  <a:srgbClr val="295376"/>
                </a:solidFill>
                <a:effectLst/>
                <a:latin typeface="Calibri"/>
                <a:ea typeface="Calibri"/>
                <a:cs typeface="Calibri"/>
                <a:hlinkClick r:id="rId4"/>
              </a:rPr>
              <a:t>Conflict of Interest Act</a:t>
            </a:r>
            <a:r>
              <a:rPr lang="en-US" b="0" i="0">
                <a:solidFill>
                  <a:srgbClr val="333333"/>
                </a:solidFill>
                <a:effectLst/>
                <a:latin typeface="Calibri"/>
                <a:ea typeface="Calibri"/>
                <a:cs typeface="Calibri"/>
              </a:rPr>
              <a:t>, </a:t>
            </a:r>
            <a:r>
              <a:rPr lang="en-US" b="0" i="0">
                <a:effectLst/>
                <a:latin typeface="Calibri"/>
                <a:ea typeface="Calibri"/>
                <a:cs typeface="Calibri"/>
              </a:rPr>
              <a:t>as well as the individual’s name and title,</a:t>
            </a:r>
          </a:p>
          <a:p>
            <a:pPr lvl="1" algn="l">
              <a:buFont typeface="Arial" panose="020B0604020202020204" pitchFamily="34" charset="0"/>
              <a:buNone/>
            </a:pPr>
            <a:r>
              <a:rPr lang="en-US" b="1" i="0">
                <a:effectLst/>
                <a:latin typeface="Calibri"/>
                <a:ea typeface="Calibri"/>
                <a:cs typeface="Calibri"/>
              </a:rPr>
              <a:t>(k)</a:t>
            </a:r>
            <a:r>
              <a:rPr lang="en-US" b="0" i="0">
                <a:effectLst/>
                <a:latin typeface="Calibri"/>
                <a:ea typeface="Calibri"/>
                <a:cs typeface="Calibri"/>
              </a:rPr>
              <a:t> information about an individual who is or was performing services under contract for a government institution that relates to the services performed, including the terms of the contract, the name of the individual and the opinions or views of the individual given in the course of the performance of those services,</a:t>
            </a:r>
          </a:p>
          <a:p>
            <a:pPr lvl="1" algn="l">
              <a:buFont typeface="Arial" panose="020B0604020202020204" pitchFamily="34" charset="0"/>
              <a:buNone/>
            </a:pPr>
            <a:r>
              <a:rPr lang="en-US" b="1" i="0">
                <a:effectLst/>
                <a:latin typeface="Calibri"/>
                <a:ea typeface="Calibri"/>
                <a:cs typeface="Calibri"/>
              </a:rPr>
              <a:t>(l)</a:t>
            </a:r>
            <a:r>
              <a:rPr lang="en-US" b="0" i="0">
                <a:effectLst/>
                <a:latin typeface="Calibri"/>
                <a:ea typeface="Calibri"/>
                <a:cs typeface="Calibri"/>
              </a:rPr>
              <a:t> information relating to any discretionary benefit of a financial nature, including the granting of a </a:t>
            </a:r>
            <a:r>
              <a:rPr lang="en-US" b="0" i="0" err="1">
                <a:effectLst/>
                <a:latin typeface="Calibri"/>
                <a:ea typeface="Calibri"/>
                <a:cs typeface="Calibri"/>
              </a:rPr>
              <a:t>licence</a:t>
            </a:r>
            <a:r>
              <a:rPr lang="en-US" b="0" i="0">
                <a:effectLst/>
                <a:latin typeface="Calibri"/>
                <a:ea typeface="Calibri"/>
                <a:cs typeface="Calibri"/>
              </a:rPr>
              <a:t> or permit, conferred on an individual, including the name of the individual and the exact nature of the benefit, and</a:t>
            </a:r>
          </a:p>
          <a:p>
            <a:pPr lvl="1" algn="l">
              <a:buFont typeface="Arial" panose="020B0604020202020204" pitchFamily="34" charset="0"/>
              <a:buNone/>
            </a:pPr>
            <a:r>
              <a:rPr lang="en-US" b="1" i="0">
                <a:effectLst/>
                <a:latin typeface="Calibri"/>
                <a:ea typeface="Calibri"/>
                <a:cs typeface="Calibri"/>
              </a:rPr>
              <a:t>(m)</a:t>
            </a:r>
            <a:r>
              <a:rPr lang="en-US" b="0" i="0">
                <a:effectLst/>
                <a:latin typeface="Calibri"/>
                <a:ea typeface="Calibri"/>
                <a:cs typeface="Calibri"/>
              </a:rPr>
              <a:t> information about an individual who has been dead for more than twenty years; </a:t>
            </a:r>
          </a:p>
          <a:p>
            <a:pPr lvl="1" algn="l">
              <a:buFont typeface="Arial" panose="020B0604020202020204" pitchFamily="34" charset="0"/>
              <a:buChar char="•"/>
            </a:pPr>
            <a:endParaRPr lang="en-US" i="1">
              <a:latin typeface="Calibri" panose="020F0502020204030204" pitchFamily="34" charset="0"/>
              <a:cs typeface="Calibri" panose="020F0502020204030204" pitchFamily="34" charset="0"/>
            </a:endParaRPr>
          </a:p>
          <a:p>
            <a:pPr>
              <a:spcAft>
                <a:spcPts val="912"/>
              </a:spcAft>
            </a:pPr>
            <a:r>
              <a:rPr lang="en-US" sz="1200">
                <a:latin typeface="Calibri"/>
                <a:ea typeface="Calibri"/>
                <a:cs typeface="Calibri"/>
              </a:rPr>
              <a:t>The “serious possibility” test is defined in </a:t>
            </a:r>
            <a:r>
              <a:rPr lang="en-US" b="0" i="0" u="sng">
                <a:solidFill>
                  <a:srgbClr val="284162"/>
                </a:solidFill>
                <a:effectLst/>
                <a:latin typeface="Calibri"/>
                <a:ea typeface="Calibri"/>
                <a:cs typeface="Calibri"/>
                <a:hlinkClick r:id="rId5"/>
              </a:rPr>
              <a:t>Gordon v. Canada (Health), 2008 FC 258</a:t>
            </a:r>
            <a:r>
              <a:rPr lang="en-US" b="0" i="0" u="sng">
                <a:solidFill>
                  <a:srgbClr val="333333"/>
                </a:solidFill>
                <a:effectLst/>
                <a:latin typeface="Calibri"/>
                <a:ea typeface="Calibri"/>
                <a:cs typeface="Calibri"/>
              </a:rPr>
              <a:t>.</a:t>
            </a:r>
            <a:r>
              <a:rPr lang="en-US" b="0" i="0">
                <a:solidFill>
                  <a:srgbClr val="333333"/>
                </a:solidFill>
                <a:effectLst/>
                <a:latin typeface="Calibri"/>
                <a:ea typeface="Calibri"/>
                <a:cs typeface="Calibri"/>
              </a:rPr>
              <a:t> In it t</a:t>
            </a:r>
            <a:r>
              <a:rPr lang="en-US" b="0" i="0">
                <a:effectLst/>
                <a:latin typeface="Calibri"/>
                <a:ea typeface="Calibri"/>
                <a:cs typeface="Calibri"/>
              </a:rPr>
              <a:t>he Federal Court accepted the following test:</a:t>
            </a:r>
          </a:p>
          <a:p>
            <a:pPr>
              <a:buNone/>
            </a:pPr>
            <a:r>
              <a:rPr lang="en-US">
                <a:effectLst/>
                <a:latin typeface="Calibri"/>
                <a:ea typeface="Calibri"/>
                <a:cs typeface="Calibri"/>
              </a:rPr>
              <a:t>Information will be about an identifiable individual where there is a serious possibility that an individual could be identified through the use of that information, alone or in combination with other available information.</a:t>
            </a:r>
          </a:p>
          <a:p>
            <a:pPr>
              <a:buNone/>
            </a:pPr>
            <a:endParaRPr lang="en-US">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912"/>
              </a:spcAft>
              <a:buClrTx/>
              <a:buSzTx/>
              <a:buFontTx/>
              <a:buNone/>
              <a:tabLst/>
              <a:defRPr/>
            </a:pPr>
            <a:r>
              <a:rPr lang="en-US">
                <a:latin typeface="Calibri"/>
                <a:ea typeface="Calibri"/>
                <a:cs typeface="Calibri"/>
              </a:rPr>
              <a:t>The </a:t>
            </a:r>
            <a:r>
              <a:rPr lang="en-US" b="1">
                <a:latin typeface="Calibri"/>
                <a:ea typeface="Calibri"/>
                <a:cs typeface="Calibri"/>
              </a:rPr>
              <a:t>mosaic effect</a:t>
            </a:r>
            <a:r>
              <a:rPr lang="en-US">
                <a:latin typeface="Calibri"/>
                <a:ea typeface="Calibri"/>
                <a:cs typeface="Calibri"/>
              </a:rPr>
              <a:t> in privacy refers to the idea that individual pieces of seemingly harmless or anonymous information, when combined, can create a detailed and revealing picture of a person’s private life. Even if each piece of information on its own does not seem to be sensitive or identifiable, when aggregated with other data, it can expose personal details, </a:t>
            </a:r>
            <a:r>
              <a:rPr lang="en-US" err="1">
                <a:latin typeface="Calibri"/>
                <a:ea typeface="Calibri"/>
                <a:cs typeface="Calibri"/>
              </a:rPr>
              <a:t>behaviours</a:t>
            </a:r>
            <a:r>
              <a:rPr lang="en-US">
                <a:latin typeface="Calibri"/>
                <a:ea typeface="Calibri"/>
                <a:cs typeface="Calibri"/>
              </a:rPr>
              <a:t>, or patterns that may have been otherwise private. </a:t>
            </a:r>
            <a:r>
              <a:rPr lang="en-US" u="none" kern="100">
                <a:effectLst/>
                <a:latin typeface="Calibri"/>
                <a:ea typeface="Aptos" panose="020B0004020202020204" pitchFamily="34" charset="0"/>
                <a:cs typeface="Calibri"/>
              </a:rPr>
              <a:t>If, because</a:t>
            </a:r>
            <a:r>
              <a:rPr lang="en-CA" u="none" kern="100">
                <a:effectLst/>
                <a:latin typeface="Calibri"/>
                <a:ea typeface="Aptos" panose="020B0004020202020204" pitchFamily="34" charset="0"/>
                <a:cs typeface="Calibri"/>
              </a:rPr>
              <a:t> </a:t>
            </a:r>
            <a:r>
              <a:rPr lang="en-US" u="none" kern="100">
                <a:effectLst/>
                <a:latin typeface="Calibri"/>
                <a:ea typeface="Aptos" panose="020B0004020202020204" pitchFamily="34" charset="0"/>
                <a:cs typeface="Calibri"/>
              </a:rPr>
              <a:t> of the mosaic effect, an individual is identifiable, the information becomes “personal information” for the purpose of the </a:t>
            </a:r>
            <a:r>
              <a:rPr lang="en-US" i="1" u="none" kern="100">
                <a:effectLst/>
                <a:latin typeface="Calibri"/>
                <a:ea typeface="Aptos" panose="020B0004020202020204" pitchFamily="34" charset="0"/>
                <a:cs typeface="Calibri"/>
              </a:rPr>
              <a:t>Privacy Act</a:t>
            </a:r>
            <a:r>
              <a:rPr lang="en-US" u="none" kern="100">
                <a:effectLst/>
                <a:latin typeface="Calibri"/>
                <a:ea typeface="Aptos" panose="020B0004020202020204" pitchFamily="34" charset="0"/>
                <a:cs typeface="Calibri"/>
              </a:rPr>
              <a:t>. </a:t>
            </a:r>
            <a:r>
              <a:rPr lang="en-US" b="0" i="0">
                <a:effectLst/>
                <a:latin typeface="Calibri"/>
                <a:ea typeface="Calibri"/>
                <a:cs typeface="Calibri"/>
              </a:rPr>
              <a:t>A “serious possibility” means something more than a frivolous chance, but less than a balance of probabilities. “Other available information” can include information that is publicly available – for example, on the Internet or in other publicly accessible media.</a:t>
            </a:r>
            <a:endParaRPr lang="en-US">
              <a:latin typeface="Calibri"/>
              <a:ea typeface="Calibri"/>
              <a:cs typeface="Calibri"/>
            </a:endParaRPr>
          </a:p>
          <a:p>
            <a:pPr defTabSz="966612">
              <a:defRPr/>
            </a:pPr>
            <a:endParaRPr lang="en-US">
              <a:latin typeface="Calibri" panose="020F0502020204030204" pitchFamily="34" charset="0"/>
              <a:cs typeface="Calibri" panose="020F0502020204030204" pitchFamily="34" charset="0"/>
            </a:endParaRPr>
          </a:p>
          <a:p>
            <a:pPr defTabSz="966612">
              <a:defRPr/>
            </a:pPr>
            <a:endParaRPr lang="en-CA">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8250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9D26C-7607-D3FF-28D2-CE9085956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958D6-3A87-E835-91F2-E17A660AE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4FC03-320F-074D-36E0-2B8968CFDF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adapt slide 64 with examples of common breaches and slide 66 – what to do when there is a privacy breach]</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Speaking Points: </a:t>
            </a:r>
          </a:p>
          <a:p>
            <a:r>
              <a:rPr lang="en-US">
                <a:latin typeface="Calibri" panose="020F0502020204030204" pitchFamily="34" charset="0"/>
                <a:ea typeface="Calibri" panose="020F0502020204030204" pitchFamily="34" charset="0"/>
                <a:cs typeface="Calibri" panose="020F0502020204030204" pitchFamily="34" charset="0"/>
              </a:rPr>
              <a:t>► Privacy breaches can occur to anyone. The most important thing to do is to report it so that it can be contained and mitigated.</a:t>
            </a:r>
          </a:p>
          <a:p>
            <a:r>
              <a:rPr lang="en-US">
                <a:latin typeface="Calibri" panose="020F0502020204030204" pitchFamily="34" charset="0"/>
                <a:ea typeface="Calibri" panose="020F0502020204030204" pitchFamily="34" charset="0"/>
                <a:cs typeface="Calibri" panose="020F0502020204030204" pitchFamily="34" charset="0"/>
              </a:rPr>
              <a:t>► Please raise your hand if you have:</a:t>
            </a:r>
          </a:p>
          <a:p>
            <a:pPr marL="901700" indent="-901700"/>
            <a:r>
              <a:rPr lang="en-US">
                <a:latin typeface="Calibri" panose="020F0502020204030204" pitchFamily="34" charset="0"/>
                <a:ea typeface="Calibri" panose="020F0502020204030204" pitchFamily="34" charset="0"/>
                <a:cs typeface="Calibri" panose="020F0502020204030204" pitchFamily="34" charset="0"/>
              </a:rPr>
              <a:t>	► been the subject of a private sector privacy breach (credit cards, company mailing lists, etc.)</a:t>
            </a:r>
          </a:p>
          <a:p>
            <a:pPr marL="901700" indent="-901700"/>
            <a:r>
              <a:rPr lang="en-US">
                <a:latin typeface="Calibri" panose="020F0502020204030204" pitchFamily="34" charset="0"/>
                <a:ea typeface="Calibri" panose="020F0502020204030204" pitchFamily="34" charset="0"/>
                <a:cs typeface="Calibri" panose="020F0502020204030204" pitchFamily="34" charset="0"/>
              </a:rPr>
              <a:t>	► been the subject of a breach that occurred in another level of government (school board, hospital, etc.)</a:t>
            </a:r>
          </a:p>
          <a:p>
            <a:pPr marL="901700" indent="-901700"/>
            <a:r>
              <a:rPr lang="en-US">
                <a:latin typeface="Calibri" panose="020F0502020204030204" pitchFamily="34" charset="0"/>
                <a:ea typeface="Calibri" panose="020F0502020204030204" pitchFamily="34" charset="0"/>
                <a:cs typeface="Calibri" panose="020F0502020204030204" pitchFamily="34" charset="0"/>
              </a:rPr>
              <a:t>	► been the subject of a breach at a federal institution (tax records, passports, relocation services, etc.)</a:t>
            </a:r>
          </a:p>
          <a:p>
            <a:pPr marL="901700" indent="-901700"/>
            <a:r>
              <a:rPr lang="en-US">
                <a:latin typeface="Calibri" panose="020F0502020204030204" pitchFamily="34" charset="0"/>
                <a:ea typeface="Calibri" panose="020F0502020204030204" pitchFamily="34" charset="0"/>
                <a:cs typeface="Calibri" panose="020F0502020204030204" pitchFamily="34" charset="0"/>
              </a:rPr>
              <a:t>	► reported a breach at work</a:t>
            </a:r>
          </a:p>
          <a:p>
            <a:endParaRPr lang="en-US"/>
          </a:p>
          <a:p>
            <a:endParaRPr lang="en-US"/>
          </a:p>
          <a:p>
            <a:endParaRPr lang="en-US"/>
          </a:p>
        </p:txBody>
      </p:sp>
    </p:spTree>
    <p:extLst>
      <p:ext uri="{BB962C8B-B14F-4D97-AF65-F5344CB8AC3E}">
        <p14:creationId xmlns:p14="http://schemas.microsoft.com/office/powerpoint/2010/main" val="3101108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301D-E7D4-6080-0360-DF02BB2C4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91E82-CFCA-ADA6-CF0A-A599B1DC2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2573C-E301-C8E3-F7F3-C2BDE4C672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16786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34FD-81BA-8F53-9E6C-8F4FEB27C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C862A-5E2D-FC1B-6ABC-99F590DEC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8CBE6-6077-6339-9A08-D15AFF6E8E8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2120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CA">
                <a:latin typeface="Calibri" panose="020F0502020204030204" pitchFamily="34" charset="0"/>
                <a:cs typeface="Calibri" panose="020F0502020204030204" pitchFamily="34" charset="0"/>
              </a:rPr>
              <a:t>Breaches happen every day. </a:t>
            </a:r>
            <a:r>
              <a:rPr lang="en-CA" noProof="0">
                <a:latin typeface="Calibri" panose="020F0502020204030204" pitchFamily="34" charset="0"/>
                <a:cs typeface="Calibri" panose="020F0502020204030204" pitchFamily="34" charset="0"/>
              </a:rPr>
              <a:t>Most breaches are a result of human error. It</a:t>
            </a:r>
            <a:r>
              <a:rPr lang="en-CA">
                <a:latin typeface="Calibri" panose="020F0502020204030204" pitchFamily="34" charset="0"/>
                <a:cs typeface="Calibri" panose="020F0502020204030204" pitchFamily="34" charset="0"/>
              </a:rPr>
              <a:t>’</a:t>
            </a:r>
            <a:r>
              <a:rPr lang="en-CA" noProof="0">
                <a:latin typeface="Calibri" panose="020F0502020204030204" pitchFamily="34" charset="0"/>
                <a:cs typeface="Calibri" panose="020F0502020204030204" pitchFamily="34" charset="0"/>
              </a:rPr>
              <a:t>s ok to make mistakes; we’re all human. However, reporting the breach as soon as possible will reduce the potential harm to the affected individuals and to the institution. The privacy policy unit’s role is to help guide you through the privacy breach process and to help make sure that similar breaches don't happen again. </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What matters is what you do about it: </a:t>
            </a:r>
          </a:p>
          <a:p>
            <a:pPr marL="664546" indent="-362480">
              <a:buFont typeface="Arial" panose="020B0604020202020204" pitchFamily="34" charset="0"/>
              <a:buChar char="•"/>
            </a:pPr>
            <a:r>
              <a:rPr lang="en-US">
                <a:latin typeface="Calibri" panose="020F0502020204030204" pitchFamily="34" charset="0"/>
                <a:cs typeface="Calibri" panose="020F0502020204030204" pitchFamily="34" charset="0"/>
              </a:rPr>
              <a:t>What can you do to reduce the risk of harm to affected individuals?</a:t>
            </a:r>
          </a:p>
          <a:p>
            <a:pPr marL="664546" indent="-362480">
              <a:buFont typeface="Arial" panose="020B0604020202020204" pitchFamily="34" charset="0"/>
              <a:buChar char="•"/>
            </a:pPr>
            <a:r>
              <a:rPr lang="en-US">
                <a:latin typeface="Calibri" panose="020F0502020204030204" pitchFamily="34" charset="0"/>
                <a:cs typeface="Calibri" panose="020F0502020204030204" pitchFamily="34" charset="0"/>
              </a:rPr>
              <a:t>What can you do to prevent a breach from happening again?</a:t>
            </a:r>
          </a:p>
          <a:p>
            <a:pPr marL="664546" indent="-362480">
              <a:buFont typeface="Arial" panose="020B0604020202020204" pitchFamily="34" charset="0"/>
              <a:buChar char="•"/>
            </a:pPr>
            <a:r>
              <a:rPr lang="en-US">
                <a:latin typeface="Calibri" panose="020F0502020204030204" pitchFamily="34" charset="0"/>
                <a:cs typeface="Calibri" panose="020F0502020204030204" pitchFamily="34" charset="0"/>
              </a:rPr>
              <a:t>What can you do to be proactive and prevent breaches from happening in the first place?</a:t>
            </a:r>
          </a:p>
          <a:p>
            <a:endParaRPr lang="en-US"/>
          </a:p>
        </p:txBody>
      </p:sp>
    </p:spTree>
    <p:extLst>
      <p:ext uri="{BB962C8B-B14F-4D97-AF65-F5344CB8AC3E}">
        <p14:creationId xmlns:p14="http://schemas.microsoft.com/office/powerpoint/2010/main" val="3097858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effectLst/>
                <a:highlight>
                  <a:srgbClr val="FFFF00"/>
                </a:highlight>
                <a:latin typeface="Calibri" panose="020F0502020204030204" pitchFamily="34" charset="0"/>
                <a:cs typeface="Calibri" panose="020F0502020204030204" pitchFamily="34" charset="0"/>
              </a:rPr>
              <a:t>[Institutions should tailor this slide to their institution’s process, including </a:t>
            </a:r>
            <a:r>
              <a:rPr lang="en-US" sz="1200" u="sng" kern="1200">
                <a:solidFill>
                  <a:schemeClr val="tx1"/>
                </a:solidFill>
                <a:effectLst/>
                <a:highlight>
                  <a:srgbClr val="FFFF00"/>
                </a:highlight>
                <a:latin typeface="+mn-lt"/>
                <a:ea typeface="+mn-ea"/>
                <a:cs typeface="+mn-cs"/>
                <a:hlinkClick r:id="rId3"/>
              </a:rPr>
              <a:t>Directive on Security Management, Appendix I: Standard on Security Event Reporting</a:t>
            </a:r>
            <a:r>
              <a:rPr lang="en-US" sz="1200" kern="1200">
                <a:solidFill>
                  <a:schemeClr val="tx1"/>
                </a:solidFill>
                <a:effectLst/>
                <a:highlight>
                  <a:srgbClr val="FFFF00"/>
                </a:highlight>
                <a:latin typeface="+mn-lt"/>
                <a:ea typeface="+mn-ea"/>
                <a:cs typeface="+mn-cs"/>
              </a:rPr>
              <a:t> for reporting requirements</a:t>
            </a:r>
            <a:r>
              <a:rPr lang="en-US" b="0" i="0">
                <a:effectLst/>
                <a:highlight>
                  <a:srgbClr val="FFFF00"/>
                </a:highlight>
                <a:latin typeface="Calibri" panose="020F0502020204030204" pitchFamily="34" charset="0"/>
                <a:cs typeface="Calibri" panose="020F0502020204030204" pitchFamily="34" charset="0"/>
              </a:rPr>
              <a:t>] </a:t>
            </a:r>
            <a:endParaRPr lang="en-CA">
              <a:latin typeface="Calibri" panose="020F0502020204030204" pitchFamily="34" charset="0"/>
              <a:cs typeface="Calibri" panose="020F0502020204030204" pitchFamily="34" charset="0"/>
            </a:endParaRPr>
          </a:p>
          <a:p>
            <a:pPr marL="302066" indent="0">
              <a:buFont typeface="Arial" panose="020B0604020202020204" pitchFamily="34" charset="0"/>
              <a:buNone/>
            </a:pPr>
            <a:endParaRPr lang="en-US">
              <a:latin typeface="Calibri" panose="020F0502020204030204" pitchFamily="34" charset="0"/>
              <a:cs typeface="Calibri" panose="020F0502020204030204" pitchFamily="34" charset="0"/>
            </a:endParaRPr>
          </a:p>
          <a:p>
            <a:pPr defTabSz="966612">
              <a:defRPr/>
            </a:pPr>
            <a:r>
              <a:rPr lang="en-CA" b="1">
                <a:latin typeface="Calibri" panose="020F0502020204030204" pitchFamily="34" charset="0"/>
                <a:cs typeface="Calibri" panose="020F0502020204030204" pitchFamily="34" charset="0"/>
              </a:rPr>
              <a:t>Containment</a:t>
            </a:r>
            <a:r>
              <a:rPr lang="en-CA">
                <a:latin typeface="Calibri" panose="020F0502020204030204" pitchFamily="34" charset="0"/>
                <a:cs typeface="Calibri" panose="020F0502020204030204" pitchFamily="34" charset="0"/>
              </a:rPr>
              <a:t> – The purpose of containment is to stop the dissemination of personal information and to minimize the potential damage of the breach</a:t>
            </a:r>
            <a:r>
              <a:rPr lang="en-US">
                <a:latin typeface="Calibri" panose="020F0502020204030204" pitchFamily="34" charset="0"/>
                <a:cs typeface="Calibri" panose="020F0502020204030204" pitchFamily="34" charset="0"/>
              </a:rPr>
              <a:t>. E</a:t>
            </a:r>
            <a:r>
              <a:rPr lang="en-CA" err="1">
                <a:latin typeface="Calibri" panose="020F0502020204030204" pitchFamily="34" charset="0"/>
                <a:cs typeface="Calibri" panose="020F0502020204030204" pitchFamily="34" charset="0"/>
              </a:rPr>
              <a:t>xamples</a:t>
            </a:r>
            <a:r>
              <a:rPr lang="en-CA">
                <a:latin typeface="Calibri" panose="020F0502020204030204" pitchFamily="34" charset="0"/>
                <a:cs typeface="Calibri" panose="020F0502020204030204" pitchFamily="34" charset="0"/>
              </a:rPr>
              <a:t> of measures that could be used to contain the privacy breach:</a:t>
            </a:r>
          </a:p>
          <a:p>
            <a:pPr marL="181240" indent="-181240">
              <a:buFont typeface="Arial" panose="020B0604020202020204" pitchFamily="34" charset="0"/>
              <a:buChar char="•"/>
            </a:pPr>
            <a:r>
              <a:rPr lang="en-CA">
                <a:latin typeface="Calibri" panose="020F0502020204030204" pitchFamily="34" charset="0"/>
                <a:cs typeface="Calibri" panose="020F0502020204030204" pitchFamily="34" charset="0"/>
              </a:rPr>
              <a:t>Remove, move or isolate vulnerable information or records i.e. take all necessary measures to prevent any other  unauthorized access or disclosure</a:t>
            </a:r>
          </a:p>
          <a:p>
            <a:pPr marL="181240" indent="-181240">
              <a:buFont typeface="Arial" panose="020B0604020202020204" pitchFamily="34" charset="0"/>
              <a:buChar char="•"/>
            </a:pPr>
            <a:r>
              <a:rPr lang="en-CA" noProof="0">
                <a:latin typeface="Calibri" panose="020F0502020204030204" pitchFamily="34" charset="0"/>
                <a:cs typeface="Calibri" panose="020F0502020204030204" pitchFamily="34" charset="0"/>
              </a:rPr>
              <a:t>Retrieve documents or copies of documents wrongly disclosed or taken by an unauthorized person</a:t>
            </a:r>
          </a:p>
          <a:p>
            <a:pPr marL="181240" indent="-181240">
              <a:buFont typeface="Arial" panose="020B0604020202020204" pitchFamily="34" charset="0"/>
              <a:buChar char="•"/>
            </a:pPr>
            <a:r>
              <a:rPr lang="en-CA" noProof="0">
                <a:latin typeface="Calibri" panose="020F0502020204030204" pitchFamily="34" charset="0"/>
                <a:cs typeface="Calibri" panose="020F0502020204030204" pitchFamily="34" charset="0"/>
              </a:rPr>
              <a:t>Attempt</a:t>
            </a:r>
            <a:r>
              <a:rPr lang="en-CA" baseline="0" noProof="0">
                <a:latin typeface="Calibri" panose="020F0502020204030204" pitchFamily="34" charset="0"/>
                <a:cs typeface="Calibri" panose="020F0502020204030204" pitchFamily="34" charset="0"/>
              </a:rPr>
              <a:t> to find lost records or devices</a:t>
            </a:r>
            <a:endParaRPr lang="en-CA" noProof="0">
              <a:latin typeface="Calibri" panose="020F0502020204030204" pitchFamily="34" charset="0"/>
              <a:cs typeface="Calibri" panose="020F0502020204030204" pitchFamily="34" charset="0"/>
            </a:endParaRPr>
          </a:p>
          <a:p>
            <a:pPr marL="181240" indent="-181240">
              <a:buFont typeface="Arial" panose="020B0604020202020204" pitchFamily="34" charset="0"/>
              <a:buChar char="•"/>
            </a:pPr>
            <a:r>
              <a:rPr lang="en-CA" noProof="0">
                <a:latin typeface="Calibri" panose="020F0502020204030204" pitchFamily="34" charset="0"/>
                <a:cs typeface="Calibri" panose="020F0502020204030204" pitchFamily="34" charset="0"/>
              </a:rPr>
              <a:t>Return documents to their origin or intended recipient</a:t>
            </a:r>
          </a:p>
          <a:p>
            <a:pPr marL="181240" indent="-181240">
              <a:buFont typeface="Arial" panose="020B0604020202020204" pitchFamily="34" charset="0"/>
              <a:buChar char="•"/>
            </a:pPr>
            <a:r>
              <a:rPr lang="en-CA" noProof="0">
                <a:latin typeface="Calibri" panose="020F0502020204030204" pitchFamily="34" charset="0"/>
                <a:cs typeface="Calibri" panose="020F0502020204030204" pitchFamily="34" charset="0"/>
              </a:rPr>
              <a:t>Advise the employee to stop sending emails and correspondence to the wrong address</a:t>
            </a:r>
          </a:p>
          <a:p>
            <a:pPr marL="181240" indent="-181240">
              <a:buFont typeface="Arial" panose="020B0604020202020204" pitchFamily="34" charset="0"/>
              <a:buChar char="•"/>
            </a:pPr>
            <a:r>
              <a:rPr lang="en-CA" noProof="0">
                <a:latin typeface="Calibri" panose="020F0502020204030204" pitchFamily="34" charset="0"/>
                <a:cs typeface="Calibri" panose="020F0502020204030204" pitchFamily="34" charset="0"/>
              </a:rPr>
              <a:t>Ask the recipient to delete any email, correspondence, or related documents received in error</a:t>
            </a:r>
          </a:p>
          <a:p>
            <a:pPr marL="302066"/>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33683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 to their institution’s process]</a:t>
            </a:r>
          </a:p>
          <a:p>
            <a:pPr algn="l"/>
            <a:endPar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Situations that may warrant administrative or disciplinary action include:</a:t>
            </a:r>
          </a:p>
          <a:p>
            <a:pPr algn="l">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implement and maintain security controls for personal information that an individual is responsible for, regardless of whether such action results in a privacy breach</a:t>
            </a:r>
          </a:p>
          <a:p>
            <a:pPr algn="l">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exceeding authorized access to personal information or intentional disclosure of personal information to unauthorized persons</a:t>
            </a:r>
          </a:p>
          <a:p>
            <a:pPr algn="l">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report any known or suspected loss of control or unauthorized disclosure of personal information</a:t>
            </a:r>
          </a:p>
          <a:p>
            <a:pPr algn="l">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for managers and supervisors:</a:t>
            </a:r>
          </a:p>
          <a:p>
            <a:pPr marL="785372" lvl="1" indent="-302066">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adequately instruct, train or supervise individuals in their responsibilities</a:t>
            </a:r>
          </a:p>
          <a:p>
            <a:pPr marL="785372" lvl="1" indent="-302066">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take appropriate action pursuant to personal information handling requirements upon discovering a breach</a:t>
            </a:r>
          </a:p>
          <a:p>
            <a:pPr marL="785372" lvl="1" indent="-302066">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implement and maintain required security controls</a:t>
            </a:r>
          </a:p>
          <a:p>
            <a:pPr marL="785372" lvl="1" indent="-302066">
              <a:buFont typeface="Arial" panose="020B0604020202020204" pitchFamily="34" charset="0"/>
              <a:buChar char="•"/>
            </a:pPr>
            <a:r>
              <a:rPr lang="en-US" b="0" i="0">
                <a:solidFill>
                  <a:srgbClr val="333333"/>
                </a:solidFill>
                <a:effectLst/>
                <a:latin typeface="Calibri" panose="020F0502020204030204" pitchFamily="34" charset="0"/>
                <a:ea typeface="Calibri" panose="020F0502020204030204" pitchFamily="34" charset="0"/>
                <a:cs typeface="Calibri" panose="020F0502020204030204" pitchFamily="34" charset="0"/>
              </a:rPr>
              <a:t>failure to prevent a breach from occurring</a:t>
            </a:r>
          </a:p>
          <a:p>
            <a:pPr>
              <a:buFont typeface="Arial" panose="020B0604020202020204" pitchFamily="34" charset="0"/>
              <a:buNone/>
            </a:pPr>
            <a:endParaRPr lang="en-US" b="1">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None/>
            </a:pPr>
            <a:r>
              <a:rPr lang="en-US" b="1">
                <a:effectLst/>
                <a:latin typeface="Calibri" panose="020F0502020204030204" pitchFamily="34" charset="0"/>
                <a:ea typeface="Calibri" panose="020F0502020204030204" pitchFamily="34" charset="0"/>
                <a:cs typeface="Calibri" panose="020F0502020204030204" pitchFamily="34" charset="0"/>
              </a:rPr>
              <a:t>Examples of corrective actions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disciplinary reprimand (oral or written)</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training and education</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coaching and/or mentoring</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revocation of certain privileges and/or user access to system or records</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revocation of security status or clearance</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reassignment (transfer or deployment)</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suspension</a:t>
            </a:r>
          </a:p>
          <a:p>
            <a:pPr>
              <a:buFont typeface="Arial" panose="020B0604020202020204" pitchFamily="34" charset="0"/>
              <a:buChar char="•"/>
            </a:pPr>
            <a:r>
              <a:rPr lang="en-US">
                <a:effectLst/>
                <a:latin typeface="Calibri" panose="020F0502020204030204" pitchFamily="34" charset="0"/>
                <a:ea typeface="Calibri" panose="020F0502020204030204" pitchFamily="34" charset="0"/>
                <a:cs typeface="Calibri" panose="020F0502020204030204" pitchFamily="34" charset="0"/>
              </a:rPr>
              <a:t>termination</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b="1">
                <a:solidFill>
                  <a:srgbClr val="333333"/>
                </a:solidFill>
                <a:effectLst/>
                <a:latin typeface="Calibri" panose="020F0502020204030204" pitchFamily="34" charset="0"/>
                <a:ea typeface="Calibri" panose="020F0502020204030204" pitchFamily="34" charset="0"/>
                <a:cs typeface="Calibri" panose="020F0502020204030204" pitchFamily="34" charset="0"/>
              </a:rPr>
              <a:t>Changes to internal processes and safeguards</a:t>
            </a:r>
          </a:p>
          <a:p>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Changes to internal processes or safeguards may be required to address shortcomings that put the institution at risk of further privacy breaches.</a:t>
            </a:r>
          </a:p>
          <a:p>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Such changes are important, particularly when:</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the breach assessment uncovers weak points in the OPI’s or institution’s plans and practices</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multiple breaches share a similar cause</a:t>
            </a:r>
          </a:p>
          <a:p>
            <a:pPr>
              <a:buFont typeface="Arial" panose="020B0604020202020204" pitchFamily="34" charset="0"/>
              <a:buNone/>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These may align with the </a:t>
            </a:r>
            <a:r>
              <a:rPr lang="en-US" sz="1200" i="1" u="sng" kern="120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rPr>
              <a:t>Directive on Security Management</a:t>
            </a:r>
            <a:r>
              <a:rPr lang="en-US" sz="1200" u="sng" kern="120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rPr>
              <a:t>, Appendix G: Mandatory Procedures for Security Event Management Control</a:t>
            </a:r>
            <a:r>
              <a:rPr lang="en-US" sz="12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 for post-event analysis requirements.</a:t>
            </a:r>
            <a:endPar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endPar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None/>
            </a:pPr>
            <a:r>
              <a:rPr lang="en-US" b="1">
                <a:solidFill>
                  <a:srgbClr val="333333"/>
                </a:solidFill>
                <a:effectLst/>
                <a:latin typeface="Calibri" panose="020F0502020204030204" pitchFamily="34" charset="0"/>
                <a:ea typeface="Calibri" panose="020F0502020204030204" pitchFamily="34" charset="0"/>
                <a:cs typeface="Calibri" panose="020F0502020204030204" pitchFamily="34" charset="0"/>
              </a:rPr>
              <a:t>Examples of changes to internal processes and safeguards</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reviewing how information is collected</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ensuring that employees receive education and training</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conducting or reviewing PIAs or security assessments and authorizations</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reviewing or terminating contracts or agreements if the breach occurred in a third party</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strengthening engagement with privacy officials on the collection, use, disclosure, retention and disposal of personal information</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conducting a security audit for both physical and information technology security</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implementing encryption</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putting in place monitoring and audit trails</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conducting an inventory of records that contain personal information</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ensuring that records are disposed of in accordance with records disposition authorities and with internal information management policies and procedures</a:t>
            </a:r>
          </a:p>
          <a:p>
            <a:pPr>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privacy officials considering actions such as:</a:t>
            </a:r>
          </a:p>
          <a:p>
            <a:pPr marL="785372" lvl="1" indent="-302066">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updating policies and guidance to address legal and policy requirements</a:t>
            </a:r>
          </a:p>
          <a:p>
            <a:pPr marL="785372" lvl="1" indent="-302066">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reviewing and updating the institution’s plans for addressing privacy breaches</a:t>
            </a:r>
          </a:p>
          <a:p>
            <a:pPr marL="785372" lvl="1" indent="-302066">
              <a:buFont typeface="Arial" panose="020B0604020202020204" pitchFamily="34" charset="0"/>
              <a:buChar char="•"/>
            </a:pPr>
            <a:r>
              <a:rPr lang="en-US">
                <a:solidFill>
                  <a:srgbClr val="333333"/>
                </a:solidFill>
                <a:effectLst/>
                <a:latin typeface="Calibri" panose="020F0502020204030204" pitchFamily="34" charset="0"/>
                <a:ea typeface="Calibri" panose="020F0502020204030204" pitchFamily="34" charset="0"/>
                <a:cs typeface="Calibri" panose="020F0502020204030204" pitchFamily="34" charset="0"/>
              </a:rPr>
              <a:t>reviewing employee training practices</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91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a:latin typeface="Calibri" panose="020F0502020204030204" pitchFamily="34" charset="0"/>
                <a:ea typeface="Calibri" panose="020F0502020204030204" pitchFamily="34" charset="0"/>
                <a:cs typeface="Calibri" panose="020F0502020204030204" pitchFamily="34" charset="0"/>
              </a:rPr>
              <a:t>Relevant sources from TBS </a:t>
            </a:r>
            <a:endParaRPr lang="en-CA" u="none">
              <a:latin typeface="Calibri" panose="020F0502020204030204" pitchFamily="34" charset="0"/>
              <a:ea typeface="Calibri" panose="020F0502020204030204" pitchFamily="34" charset="0"/>
              <a:cs typeface="Calibri" panose="020F0502020204030204" pitchFamily="34" charset="0"/>
            </a:endParaRPr>
          </a:p>
          <a:p>
            <a:r>
              <a:rPr lang="en-US" u="none">
                <a:solidFill>
                  <a:srgbClr val="467886"/>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Access to information and privacy policy, </a:t>
            </a:r>
            <a:r>
              <a:rPr lang="en-US" u="none">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guidance</a:t>
            </a:r>
            <a:r>
              <a:rPr lang="en-US" u="none">
                <a:solidFill>
                  <a:schemeClr val="tx1"/>
                </a:solidFill>
                <a:latin typeface="Calibri" panose="020F0502020204030204" pitchFamily="34" charset="0"/>
                <a:ea typeface="Calibri" panose="020F0502020204030204" pitchFamily="34" charset="0"/>
                <a:cs typeface="Calibri" panose="020F0502020204030204" pitchFamily="34" charset="0"/>
              </a:rPr>
              <a:t> and tools: https://www.canada.ca/en/treasury-board-secretariat/services/access-information-privacy.html </a:t>
            </a:r>
          </a:p>
          <a:p>
            <a:endParaRPr lang="en-CA"/>
          </a:p>
        </p:txBody>
      </p:sp>
    </p:spTree>
    <p:extLst>
      <p:ext uri="{BB962C8B-B14F-4D97-AF65-F5344CB8AC3E}">
        <p14:creationId xmlns:p14="http://schemas.microsoft.com/office/powerpoint/2010/main" val="1146528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a:t>
            </a:r>
            <a:r>
              <a:rPr lang="en-US" b="0" i="0">
                <a:effectLst/>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slide.</a:t>
            </a: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b="0" i="0">
                <a:effectLst/>
                <a:highlight>
                  <a:srgbClr val="FFFF00"/>
                </a:highlight>
                <a:latin typeface="Calibri" panose="020F0502020204030204" pitchFamily="34" charset="0"/>
                <a:ea typeface="Calibri" panose="020F0502020204030204" pitchFamily="34" charset="0"/>
                <a:cs typeface="Calibri" panose="020F0502020204030204" pitchFamily="34" charset="0"/>
              </a:rPr>
              <a:t>The test can </a:t>
            </a: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be completed using MS Forms or other testing platforms. Use the questions provided in the following slides to create your test</a:t>
            </a:r>
            <a:r>
              <a:rPr lang="en-US">
                <a:latin typeface="Calibri" panose="020F0502020204030204" pitchFamily="34" charset="0"/>
                <a:ea typeface="Calibri" panose="020F0502020204030204" pitchFamily="34" charset="0"/>
                <a:cs typeface="Calibri" panose="020F0502020204030204" pitchFamily="34" charset="0"/>
              </a:rPr>
              <a:t>]</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42539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lnSpc>
                <a:spcPct val="115000"/>
              </a:lnSpc>
              <a:spcAft>
                <a:spcPts val="846"/>
              </a:spcAft>
              <a:defRPr/>
            </a:pPr>
            <a:r>
              <a:rPr lang="en-US">
                <a:latin typeface="Calibri" panose="020F0502020204030204" pitchFamily="34" charset="0"/>
                <a:ea typeface="Calibri" panose="020F0502020204030204" pitchFamily="34" charset="0"/>
                <a:cs typeface="Calibri" panose="020F0502020204030204" pitchFamily="34" charset="0"/>
              </a:rPr>
              <a:t>Question 1 – d) All of the above</a:t>
            </a:r>
          </a:p>
          <a:p>
            <a:pPr defTabSz="966612">
              <a:lnSpc>
                <a:spcPct val="115000"/>
              </a:lnSpc>
              <a:spcAft>
                <a:spcPts val="846"/>
              </a:spcAft>
              <a:defRPr/>
            </a:pPr>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Question 2 – </a:t>
            </a:r>
            <a:r>
              <a:rPr lang="en-US" sz="1300" kern="100">
                <a:latin typeface="Calibri" panose="020F0502020204030204" pitchFamily="34" charset="0"/>
                <a:ea typeface="Calibri" panose="020F0502020204030204" pitchFamily="34" charset="0"/>
                <a:cs typeface="Calibri" panose="020F0502020204030204" pitchFamily="34" charset="0"/>
              </a:rPr>
              <a:t>c) Quasi-constitutional laws, which are </a:t>
            </a:r>
            <a:r>
              <a:rPr lang="en-US" sz="1300">
                <a:solidFill>
                  <a:srgbClr val="333333"/>
                </a:solidFill>
                <a:latin typeface="Calibri" panose="020F0502020204030204" pitchFamily="34" charset="0"/>
                <a:ea typeface="Calibri" panose="020F0502020204030204" pitchFamily="34" charset="0"/>
                <a:cs typeface="Calibri" panose="020F0502020204030204" pitchFamily="34" charset="0"/>
              </a:rPr>
              <a:t>acts that express fundamental values and generally override other inconsistent laws. </a:t>
            </a:r>
          </a:p>
          <a:p>
            <a:endParaRPr lang="en-US"/>
          </a:p>
        </p:txBody>
      </p:sp>
    </p:spTree>
    <p:extLst>
      <p:ext uri="{BB962C8B-B14F-4D97-AF65-F5344CB8AC3E}">
        <p14:creationId xmlns:p14="http://schemas.microsoft.com/office/powerpoint/2010/main" val="22005989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1C7C5-4F78-CD3A-CB1D-A894B6DE9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D4B44-73AD-7417-5451-C9345CD40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BB7D7-89E2-C8EF-2C98-EE83102A7C6D}"/>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 </a:t>
            </a: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3 – b)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To enhance the accountability and transparency of government institutions in order to promote an open and democratic society and to enable public debate on the conduct of those institutions</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4 – c)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To contact their OPI's liaison officer or their ATIP Office right away to indicate the lack of clarity</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367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305E-E559-6E40-7185-64374BDA1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4CE91-94C7-D3AF-1D22-FD84D2140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E3E38-BC15-5236-0557-610605B6E50A}"/>
              </a:ext>
            </a:extLst>
          </p:cNvPr>
          <p:cNvSpPr>
            <a:spLocks noGrp="1"/>
          </p:cNvSpPr>
          <p:nvPr>
            <p:ph type="body" idx="1"/>
          </p:nvPr>
        </p:nvSpPr>
        <p:spPr/>
        <p:txBody>
          <a:bodyPr/>
          <a:lstStyle/>
          <a:p>
            <a:pPr defTabSz="966612">
              <a:defRPr/>
            </a:pPr>
            <a:r>
              <a:rPr lang="en-US">
                <a:latin typeface="Calibri"/>
                <a:ea typeface="Calibri"/>
                <a:cs typeface="Calibri"/>
              </a:rPr>
              <a:t>Generally speaking, information not considered personal for use and disclosure means that a government institution can use or disclose it without obtaining the consent of the individuals involved.</a:t>
            </a:r>
          </a:p>
          <a:p>
            <a:endParaRPr lang="en-CA" b="1">
              <a:effectLst/>
              <a:latin typeface="Calibri" panose="020F0502020204030204" pitchFamily="34" charset="0"/>
              <a:ea typeface="Calibri" panose="020F0502020204030204" pitchFamily="34" charset="0"/>
              <a:cs typeface="Calibri" panose="020F0502020204030204" pitchFamily="34" charset="0"/>
            </a:endParaRPr>
          </a:p>
          <a:p>
            <a:r>
              <a:rPr lang="en-CA" b="1">
                <a:effectLst/>
                <a:latin typeface="Calibri"/>
                <a:ea typeface="Calibri"/>
                <a:cs typeface="Calibri"/>
              </a:rPr>
              <a:t>Current or past federal employees</a:t>
            </a:r>
            <a:endParaRPr lang="en-US">
              <a:effectLst/>
              <a:latin typeface="Calibri"/>
              <a:ea typeface="Calibri"/>
              <a:cs typeface="Calibri"/>
            </a:endParaRPr>
          </a:p>
          <a:p>
            <a:r>
              <a:rPr lang="en-CA">
                <a:effectLst/>
                <a:latin typeface="Calibri"/>
                <a:ea typeface="Calibri"/>
                <a:cs typeface="Calibri"/>
              </a:rPr>
              <a:t>Information about an individual who is or was employed by a federal institution that pertains to their position and duties, such as:</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effectLst/>
                <a:latin typeface="Calibri"/>
                <a:ea typeface="Calibri"/>
                <a:cs typeface="Calibri"/>
              </a:rPr>
              <a:t>title</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a</a:t>
            </a:r>
            <a:r>
              <a:rPr lang="en-CA">
                <a:effectLst/>
                <a:latin typeface="Calibri"/>
                <a:ea typeface="Calibri"/>
                <a:cs typeface="Calibri"/>
              </a:rPr>
              <a:t>ddress and phone number of the workplace</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c</a:t>
            </a:r>
            <a:r>
              <a:rPr lang="en-CA">
                <a:effectLst/>
                <a:latin typeface="Calibri"/>
                <a:ea typeface="Calibri"/>
                <a:cs typeface="Calibri"/>
              </a:rPr>
              <a:t>lassification (PM-03, CR-02, AS-04 )</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s</a:t>
            </a:r>
            <a:r>
              <a:rPr lang="en-CA">
                <a:effectLst/>
                <a:latin typeface="Calibri"/>
                <a:ea typeface="Calibri"/>
                <a:cs typeface="Calibri"/>
              </a:rPr>
              <a:t>alary scale (but not the exact salary)</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p</a:t>
            </a:r>
            <a:r>
              <a:rPr lang="en-CA">
                <a:effectLst/>
                <a:latin typeface="Calibri"/>
                <a:ea typeface="Calibri"/>
                <a:cs typeface="Calibri"/>
              </a:rPr>
              <a:t>ersonal opinions or views given in the course of employment</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t</a:t>
            </a:r>
            <a:r>
              <a:rPr lang="en-CA">
                <a:effectLst/>
                <a:latin typeface="Calibri"/>
                <a:ea typeface="Calibri"/>
                <a:cs typeface="Calibri"/>
              </a:rPr>
              <a:t>he fact that an individual is or was a ministerial adviser or a member of a ministerial staff, as well as that individual’s name and title</a:t>
            </a:r>
            <a:endParaRPr lang="en-US">
              <a:effectLst/>
              <a:latin typeface="Calibri"/>
              <a:ea typeface="Calibri"/>
              <a:cs typeface="Calibri"/>
            </a:endParaRPr>
          </a:p>
          <a:p>
            <a:pPr>
              <a:buSzPts val="1000"/>
              <a:tabLst>
                <a:tab pos="483306" algn="l"/>
              </a:tabLst>
            </a:pP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b="1">
                <a:effectLst/>
                <a:latin typeface="Calibri"/>
                <a:ea typeface="Calibri"/>
                <a:cs typeface="Calibri"/>
              </a:rPr>
              <a:t>Financial information</a:t>
            </a:r>
            <a:endParaRPr lang="en-US">
              <a:effectLst/>
              <a:latin typeface="Calibri"/>
              <a:ea typeface="Calibri"/>
              <a:cs typeface="Calibri"/>
            </a:endParaRPr>
          </a:p>
          <a:p>
            <a:r>
              <a:rPr lang="en-CA">
                <a:effectLst/>
                <a:latin typeface="Calibri"/>
                <a:ea typeface="Calibri"/>
                <a:cs typeface="Calibri"/>
              </a:rPr>
              <a:t>Information relating to any discretionary benefit of a financial nature, such as:</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h</a:t>
            </a:r>
            <a:r>
              <a:rPr lang="en-CA">
                <a:effectLst/>
                <a:latin typeface="Calibri"/>
                <a:ea typeface="Calibri"/>
                <a:cs typeface="Calibri"/>
              </a:rPr>
              <a:t>ours of duty and overtime</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t</a:t>
            </a:r>
            <a:r>
              <a:rPr lang="en-CA">
                <a:effectLst/>
                <a:latin typeface="Calibri"/>
                <a:ea typeface="Calibri"/>
                <a:cs typeface="Calibri"/>
              </a:rPr>
              <a:t>ravel costs</a:t>
            </a:r>
            <a:endParaRPr lang="en-US">
              <a:effectLst/>
              <a:latin typeface="Calibri"/>
              <a:ea typeface="Calibri"/>
              <a:cs typeface="Calibri"/>
            </a:endParaRPr>
          </a:p>
          <a:p>
            <a:pPr marL="361950" indent="-361950">
              <a:buSzPts val="1000"/>
              <a:buFont typeface="Symbol" panose="05050102010706020507" pitchFamily="18" charset="2"/>
              <a:buChar char=""/>
              <a:tabLst>
                <a:tab pos="483306" algn="l"/>
              </a:tabLst>
            </a:pPr>
            <a:r>
              <a:rPr lang="en-CA">
                <a:latin typeface="Calibri"/>
                <a:ea typeface="Calibri"/>
                <a:cs typeface="Calibri"/>
              </a:rPr>
              <a:t>c</a:t>
            </a:r>
            <a:r>
              <a:rPr lang="en-CA">
                <a:effectLst/>
                <a:latin typeface="Calibri"/>
                <a:ea typeface="Calibri"/>
                <a:cs typeface="Calibri"/>
              </a:rPr>
              <a:t>ourses and training paid for by the employer</a:t>
            </a:r>
          </a:p>
          <a:p>
            <a:pPr>
              <a:buSzPts val="1000"/>
              <a:tabLst>
                <a:tab pos="483306" algn="l"/>
              </a:tabLst>
            </a:pPr>
            <a:endParaRPr lang="en-US">
              <a:effectLst/>
              <a:latin typeface="Calibri" panose="020F0502020204030204" pitchFamily="34" charset="0"/>
              <a:ea typeface="Calibri" panose="020F0502020204030204" pitchFamily="34" charset="0"/>
              <a:cs typeface="Calibri" panose="020F0502020204030204" pitchFamily="34" charset="0"/>
            </a:endParaRPr>
          </a:p>
          <a:p>
            <a:r>
              <a:rPr lang="en-CA" b="1">
                <a:effectLst/>
                <a:latin typeface="Calibri"/>
                <a:ea typeface="Calibri"/>
                <a:cs typeface="Calibri"/>
              </a:rPr>
              <a:t>Deceased persons</a:t>
            </a:r>
            <a:endParaRPr lang="en-US">
              <a:effectLst/>
              <a:latin typeface="Calibri"/>
              <a:ea typeface="Calibri"/>
              <a:cs typeface="Calibri"/>
            </a:endParaRPr>
          </a:p>
          <a:p>
            <a:r>
              <a:rPr lang="en-CA">
                <a:effectLst/>
                <a:latin typeface="Calibri"/>
                <a:ea typeface="Calibri"/>
                <a:cs typeface="Calibri"/>
              </a:rPr>
              <a:t>Information about an individual who has been </a:t>
            </a:r>
            <a:r>
              <a:rPr lang="en-CA">
                <a:latin typeface="Calibri"/>
                <a:ea typeface="Calibri"/>
                <a:cs typeface="Calibri"/>
              </a:rPr>
              <a:t>dead </a:t>
            </a:r>
            <a:r>
              <a:rPr lang="en-CA">
                <a:effectLst/>
                <a:latin typeface="Calibri"/>
                <a:ea typeface="Calibri"/>
                <a:cs typeface="Calibri"/>
              </a:rPr>
              <a:t>for </a:t>
            </a:r>
            <a:r>
              <a:rPr lang="en-CA">
                <a:latin typeface="Calibri"/>
                <a:ea typeface="Calibri"/>
                <a:cs typeface="Calibri"/>
              </a:rPr>
              <a:t>more than 20 years</a:t>
            </a:r>
            <a:r>
              <a:rPr lang="en-CA">
                <a:effectLst/>
                <a:latin typeface="Calibri"/>
                <a:ea typeface="Calibri"/>
                <a:cs typeface="Calibri"/>
              </a:rPr>
              <a:t>.</a:t>
            </a:r>
            <a:endParaRPr lang="en-US">
              <a:effectLst/>
              <a:latin typeface="Calibri"/>
              <a:ea typeface="Calibri"/>
              <a:cs typeface="Calibri"/>
            </a:endParaRPr>
          </a:p>
          <a:p>
            <a:endParaRPr lang="en-CA">
              <a:latin typeface="Calibri" panose="020F0502020204030204" pitchFamily="34" charset="0"/>
              <a:ea typeface="Calibri" panose="020F0502020204030204" pitchFamily="34" charset="0"/>
              <a:cs typeface="Calibri" panose="020F0502020204030204" pitchFamily="34" charset="0"/>
            </a:endParaRPr>
          </a:p>
          <a:p>
            <a:r>
              <a:rPr lang="en-US">
                <a:latin typeface="Calibri"/>
                <a:ea typeface="Calibri"/>
                <a:cs typeface="Calibri"/>
              </a:rPr>
              <a:t>These exceptions should be interpreted narrowly because they are exceptions to the general principle of mandatory protection of personal information recognized under both the </a:t>
            </a:r>
            <a:r>
              <a:rPr lang="en-US" i="1">
                <a:latin typeface="Calibri"/>
                <a:ea typeface="Calibri"/>
                <a:cs typeface="Calibri"/>
              </a:rPr>
              <a:t>Privacy Act </a:t>
            </a:r>
            <a:r>
              <a:rPr lang="en-US">
                <a:latin typeface="Calibri"/>
                <a:ea typeface="Calibri"/>
                <a:cs typeface="Calibri"/>
              </a:rPr>
              <a:t>and under subsection 19(1) of the ATIA. </a:t>
            </a:r>
          </a:p>
          <a:p>
            <a:endParaRPr lang="en-US">
              <a:latin typeface="Calibri"/>
              <a:ea typeface="Calibri"/>
              <a:cs typeface="Calibri"/>
            </a:endParaRPr>
          </a:p>
          <a:p>
            <a:r>
              <a:rPr lang="en-US">
                <a:latin typeface="Calibri"/>
                <a:ea typeface="Calibri"/>
                <a:cs typeface="Calibri"/>
              </a:rPr>
              <a:t>For example, paragraphs (j) and (k) should be interpreted as applying to work or function-related information of a factual nature only. Whereas, personnel assessments, for example, a job appraisal, and other assessments of personal competence or characteristics of an individual are included in the definition of personal information. Conflict of interest declarations and reports of disciplinary action taken against an employee or a person under contract should also be treated as personal.</a:t>
            </a:r>
          </a:p>
          <a:p>
            <a:endParaRPr lang="en-CA">
              <a:latin typeface="Calibri" panose="020F0502020204030204" pitchFamily="34" charset="0"/>
              <a:ea typeface="Calibri" panose="020F0502020204030204" pitchFamily="34" charset="0"/>
              <a:cs typeface="Calibri" panose="020F0502020204030204" pitchFamily="34" charset="0"/>
            </a:endParaRPr>
          </a:p>
          <a:p>
            <a:r>
              <a:rPr lang="en-US">
                <a:latin typeface="Calibri"/>
                <a:ea typeface="Calibri"/>
                <a:cs typeface="Calibri"/>
              </a:rPr>
              <a:t>The information excluded by these paragraphs may nevertheless constitute personal information for other purposes. These purposes include </a:t>
            </a:r>
            <a:r>
              <a:rPr lang="en-CA">
                <a:latin typeface="Calibri"/>
                <a:ea typeface="Calibri"/>
                <a:cs typeface="Calibri"/>
                <a:hlinkClick r:id="rId3">
                  <a:extLst>
                    <a:ext uri="{A12FA001-AC4F-418D-AE19-62706E023703}">
                      <ahyp:hlinkClr xmlns:ahyp="http://schemas.microsoft.com/office/drawing/2018/hyperlinkcolor" val="tx"/>
                    </a:ext>
                  </a:extLst>
                </a:hlinkClick>
              </a:rPr>
              <a:t>sections 4 to 6</a:t>
            </a:r>
            <a:r>
              <a:rPr lang="en-US">
                <a:latin typeface="Calibri"/>
                <a:ea typeface="Calibri"/>
                <a:cs typeface="Calibri"/>
              </a:rPr>
              <a:t> of the </a:t>
            </a:r>
            <a:r>
              <a:rPr lang="en-US" i="1">
                <a:latin typeface="Calibri"/>
                <a:ea typeface="Calibri"/>
                <a:cs typeface="Calibri"/>
              </a:rPr>
              <a:t>Privacy Act</a:t>
            </a:r>
            <a:r>
              <a:rPr lang="en-US">
                <a:latin typeface="Calibri"/>
                <a:ea typeface="Calibri"/>
                <a:cs typeface="Calibri"/>
              </a:rPr>
              <a:t> that relate to the collection, retention and disposal of personal information and the right of access under section 12. </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0086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9780-B440-696B-E819-EEE477E09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4D143-9948-2FBD-C03F-1A10A01D8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50C33-3978-6538-95E6-81C8BF8C4A54}"/>
              </a:ext>
            </a:extLst>
          </p:cNvPr>
          <p:cNvSpPr>
            <a:spLocks noGrp="1"/>
          </p:cNvSpPr>
          <p:nvPr>
            <p:ph type="body" idx="1"/>
          </p:nvPr>
        </p:nvSpPr>
        <p:spPr/>
        <p:txBody>
          <a:bodyPr/>
          <a:lstStyle/>
          <a:p>
            <a:r>
              <a:rPr lang="en-US" b="1">
                <a:latin typeface="Calibri" panose="020F0502020204030204" pitchFamily="34" charset="0"/>
                <a:cs typeface="Calibri" panose="020F0502020204030204" pitchFamily="34" charset="0"/>
              </a:rPr>
              <a:t>Answers:</a:t>
            </a:r>
            <a:r>
              <a:rPr lang="en-US">
                <a:latin typeface="Calibri" panose="020F0502020204030204" pitchFamily="34" charset="0"/>
                <a:cs typeface="Calibri" panose="020F0502020204030204" pitchFamily="34" charset="0"/>
              </a:rPr>
              <a:t> </a:t>
            </a:r>
          </a:p>
          <a:p>
            <a:endParaRPr lang="en-US">
              <a:latin typeface="Calibri" panose="020F0502020204030204" pitchFamily="34" charset="0"/>
              <a:cs typeface="Calibri" panose="020F0502020204030204" pitchFamily="34" charset="0"/>
            </a:endParaRPr>
          </a:p>
          <a:p>
            <a:pPr defTabSz="966612">
              <a:defRPr/>
            </a:pPr>
            <a:r>
              <a:rPr lang="en-US">
                <a:latin typeface="Calibri" panose="020F0502020204030204" pitchFamily="34" charset="0"/>
                <a:cs typeface="Calibri" panose="020F0502020204030204" pitchFamily="34" charset="0"/>
              </a:rPr>
              <a:t>Question 5 – b) </a:t>
            </a:r>
            <a:r>
              <a:rPr lang="en-US" b="0" kern="100">
                <a:effectLst/>
                <a:latin typeface="Calibri" panose="020F0502020204030204" pitchFamily="34" charset="0"/>
                <a:ea typeface="Aptos" panose="020B0004020202020204" pitchFamily="34" charset="0"/>
                <a:cs typeface="Calibri" panose="020F0502020204030204" pitchFamily="34" charset="0"/>
              </a:rPr>
              <a:t>30 calendar days </a:t>
            </a:r>
          </a:p>
          <a:p>
            <a:endParaRPr lang="en-US" b="0" kern="100">
              <a:effectLst/>
              <a:latin typeface="Calibri" panose="020F0502020204030204" pitchFamily="34" charset="0"/>
              <a:ea typeface="Aptos" panose="020B0004020202020204" pitchFamily="34" charset="0"/>
              <a:cs typeface="Calibri" panose="020F0502020204030204" pitchFamily="34" charset="0"/>
            </a:endParaRPr>
          </a:p>
          <a:p>
            <a:pPr defTabSz="966612">
              <a:defRPr/>
            </a:pPr>
            <a:r>
              <a:rPr lang="en-US">
                <a:latin typeface="Calibri" panose="020F0502020204030204" pitchFamily="34" charset="0"/>
                <a:cs typeface="Calibri" panose="020F0502020204030204" pitchFamily="34" charset="0"/>
              </a:rPr>
              <a:t>Question 6 – </a:t>
            </a:r>
            <a:r>
              <a:rPr lang="en-US" kern="100">
                <a:effectLst/>
                <a:latin typeface="Calibri" panose="020F0502020204030204" pitchFamily="34" charset="0"/>
                <a:cs typeface="Calibri" panose="020F0502020204030204" pitchFamily="34" charset="0"/>
              </a:rPr>
              <a:t>a) </a:t>
            </a:r>
            <a:r>
              <a:rPr lang="en-US">
                <a:solidFill>
                  <a:schemeClr val="tx1"/>
                </a:solidFill>
                <a:latin typeface="Calibri" panose="020F0502020204030204" pitchFamily="34" charset="0"/>
                <a:cs typeface="Calibri" panose="020F0502020204030204" pitchFamily="34" charset="0"/>
              </a:rPr>
              <a:t>True</a:t>
            </a:r>
          </a:p>
          <a:p>
            <a:pPr defTabSz="966612">
              <a:defRPr/>
            </a:pPr>
            <a:endParaRPr lang="en-US" kern="100">
              <a:effectLst/>
              <a:latin typeface="Calibri" panose="020F0502020204030204" pitchFamily="34" charset="0"/>
              <a:ea typeface="Aptos" panose="020B000402020202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13868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E05E-7960-1D2F-FAA9-5940CBCCF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FE104-2F09-FDFB-B89D-EA15265C9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78126-D962-B006-864D-DDB05BE4586C}"/>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7 – All the of the above</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738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BECC-CCF4-ADD0-E6A4-DE0364CB8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86A6C-7EDE-4F33-7AD0-3C1FB9E8F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7CC2C-B403-4DE6-C4AD-1A5E92ECA873}"/>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Question 8 – a, c, g, h and </a:t>
            </a:r>
            <a:r>
              <a:rPr lang="en-US" err="1">
                <a:latin typeface="Calibri" panose="020F0502020204030204" pitchFamily="34" charset="0"/>
                <a:ea typeface="Calibri" panose="020F0502020204030204" pitchFamily="34" charset="0"/>
                <a:cs typeface="Calibri" panose="020F0502020204030204" pitchFamily="34" charset="0"/>
              </a:rPr>
              <a:t>i</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29181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80DC-F8D5-8F0A-3D49-B4FD94D55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CA5D9-E22C-3096-D5A4-313AE9262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E1129-4744-E953-DFD9-80390AB32E32}"/>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9 - d) All of the above</a:t>
            </a: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10 - c) When the disclosure is permitted </a:t>
            </a:r>
            <a:r>
              <a:rPr lang="en-US" sz="2400">
                <a:solidFill>
                  <a:schemeClr val="tx1"/>
                </a:solidFill>
              </a:rPr>
              <a:t>under one of the 13 grounds provided in subsection 8(2) of the </a:t>
            </a:r>
            <a:r>
              <a:rPr lang="en-US" sz="2400" i="1">
                <a:solidFill>
                  <a:schemeClr val="tx1"/>
                </a:solidFill>
              </a:rPr>
              <a:t>Privacy Act</a:t>
            </a:r>
          </a:p>
          <a:p>
            <a:pPr defTabSz="966612">
              <a:defRPr/>
            </a:pPr>
            <a:endParaRPr lang="en-US"/>
          </a:p>
        </p:txBody>
      </p:sp>
    </p:spTree>
    <p:extLst>
      <p:ext uri="{BB962C8B-B14F-4D97-AF65-F5344CB8AC3E}">
        <p14:creationId xmlns:p14="http://schemas.microsoft.com/office/powerpoint/2010/main" val="5296539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01A9-F5B1-414A-9567-F2CB38527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6BF11-30B7-0225-F939-A3D518A0A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DF18D-4370-1E31-3FB4-A2DFCFBDF77C}"/>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11 - b) For a minimum of 2 years, ensuring that the individual has had a reasonable opportunity to exercise their rights under the </a:t>
            </a:r>
            <a:r>
              <a:rPr lang="en-US" i="1">
                <a:latin typeface="Calibri" panose="020F0502020204030204" pitchFamily="34" charset="0"/>
                <a:ea typeface="Calibri" panose="020F0502020204030204" pitchFamily="34" charset="0"/>
                <a:cs typeface="Calibri" panose="020F0502020204030204" pitchFamily="34" charset="0"/>
              </a:rPr>
              <a:t>Privacy Act </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12 - a) To inform individuals why their personal information is being collected</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23807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9318-EBA0-9D67-CA6C-9814383FA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D4D71-E50B-D409-ED71-E400003BE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4C7E4-CA55-7D8B-C6C1-AE20065A81BA}"/>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Question 13 - b) Administrative, physical, and technical safeguards</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14 - c)  A principle that means building privacy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and the protection of personal information into the development of programs and systems from the very beginning</a:t>
            </a: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261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DE17-47D2-608E-0E47-24FC231C2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55E19-4748-612D-8DA2-1C1725E2F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A90C8-8B45-2C78-8903-A0420F8318FC}"/>
              </a:ext>
            </a:extLst>
          </p:cNvPr>
          <p:cNvSpPr>
            <a:spLocks noGrp="1"/>
          </p:cNvSpPr>
          <p:nvPr>
            <p:ph type="body" idx="1"/>
          </p:nvPr>
        </p:nvSpPr>
        <p:spPr/>
        <p:txBody>
          <a:bodyPr/>
          <a:lstStyle/>
          <a:p>
            <a:r>
              <a:rPr lang="en-US" b="1">
                <a:latin typeface="Calibri" panose="020F0502020204030204" pitchFamily="34" charset="0"/>
                <a:ea typeface="Calibri" panose="020F0502020204030204" pitchFamily="34" charset="0"/>
                <a:cs typeface="Calibri" panose="020F0502020204030204" pitchFamily="34" charset="0"/>
              </a:rPr>
              <a:t>Answers:</a:t>
            </a:r>
            <a:r>
              <a:rPr lang="en-US">
                <a:latin typeface="Calibri" panose="020F0502020204030204" pitchFamily="34" charset="0"/>
                <a:ea typeface="Calibri" panose="020F0502020204030204" pitchFamily="34" charset="0"/>
                <a:cs typeface="Calibri" panose="020F0502020204030204" pitchFamily="34" charset="0"/>
              </a:rPr>
              <a:t> </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66612">
              <a:defRPr/>
            </a:pPr>
            <a:r>
              <a:rPr lang="en-US">
                <a:latin typeface="Calibri" panose="020F0502020204030204" pitchFamily="34" charset="0"/>
                <a:ea typeface="Calibri" panose="020F0502020204030204" pitchFamily="34" charset="0"/>
                <a:cs typeface="Calibri" panose="020F0502020204030204" pitchFamily="34" charset="0"/>
              </a:rPr>
              <a:t>Question 15 - a) Immediately contain the breach and notify privacy officials</a:t>
            </a:r>
          </a:p>
          <a:p>
            <a:pPr defTabSz="966612">
              <a:defRPr/>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9440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Calibri" panose="020F0502020204030204" pitchFamily="34" charset="0"/>
              </a:rPr>
              <a:t>[Institutions should tailor this appendix to the personal information it commonly handles – refer to Standard PIBs and Institution specific PIBs]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12603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3531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365021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Calibri"/>
                <a:ea typeface="Calibri"/>
                <a:cs typeface="Calibri"/>
              </a:rPr>
              <a:t>Quasi-constitutional acts express fundamental values and generally override other inconsistent laws.</a:t>
            </a:r>
            <a:r>
              <a:rPr lang="en-US">
                <a:solidFill>
                  <a:srgbClr val="FF00D4"/>
                </a:solidFill>
                <a:effectLst/>
                <a:latin typeface="Calibri"/>
                <a:ea typeface="Calibri"/>
                <a:cs typeface="Calibri"/>
              </a:rPr>
              <a:t> </a:t>
            </a:r>
            <a:r>
              <a:rPr lang="en-US">
                <a:latin typeface="Calibri"/>
                <a:ea typeface="Calibri"/>
                <a:cs typeface="Calibri"/>
              </a:rPr>
              <a:t>As recognized in </a:t>
            </a:r>
            <a:r>
              <a:rPr lang="en-US">
                <a:solidFill>
                  <a:srgbClr val="0070C0"/>
                </a:solidFill>
                <a:latin typeface="Calibri"/>
                <a:ea typeface="Calibri"/>
                <a:cs typeface="Calibri"/>
                <a:hlinkClick r:id="rId3">
                  <a:extLst>
                    <a:ext uri="{A12FA001-AC4F-418D-AE19-62706E023703}">
                      <ahyp:hlinkClr xmlns:ahyp="http://schemas.microsoft.com/office/drawing/2018/hyperlinkcolor" val="tx"/>
                    </a:ext>
                  </a:extLst>
                </a:hlinkClick>
              </a:rPr>
              <a:t>Lavigne v. Canada (Office of the Commissioner of Official Languages), 2002 SCC 53</a:t>
            </a:r>
            <a:r>
              <a:rPr lang="en-US">
                <a:latin typeface="Calibri"/>
                <a:ea typeface="Calibri"/>
                <a:cs typeface="Calibri"/>
              </a:rPr>
              <a:t>, the </a:t>
            </a:r>
            <a:r>
              <a:rPr lang="en-US" i="1">
                <a:latin typeface="Calibri"/>
                <a:ea typeface="Calibri"/>
                <a:cs typeface="Calibri"/>
              </a:rPr>
              <a:t>Privacy Act</a:t>
            </a:r>
            <a:r>
              <a:rPr lang="en-US">
                <a:latin typeface="Calibri"/>
                <a:ea typeface="Calibri"/>
                <a:cs typeface="Calibri"/>
              </a:rPr>
              <a:t> is of a quasi-constitutional nature.</a:t>
            </a:r>
          </a:p>
          <a:p>
            <a:endParaRPr lang="en-US">
              <a:solidFill>
                <a:srgbClr val="333333"/>
              </a:solidFill>
              <a:effectLst/>
              <a:latin typeface="Calibri" panose="020F0502020204030204" pitchFamily="34" charset="0"/>
              <a:cs typeface="Calibri" panose="020F0502020204030204" pitchFamily="34" charset="0"/>
            </a:endParaRPr>
          </a:p>
          <a:p>
            <a:r>
              <a:rPr lang="en-US">
                <a:effectLst/>
                <a:latin typeface="Calibri"/>
                <a:ea typeface="Calibri"/>
                <a:cs typeface="Calibri"/>
              </a:rPr>
              <a:t>Other laws that are quasi-constitutional include:</a:t>
            </a:r>
            <a:br>
              <a:rPr lang="en-US">
                <a:effectLst/>
                <a:latin typeface="Calibri" panose="020F0502020204030204" pitchFamily="34" charset="0"/>
                <a:cs typeface="Calibri" panose="020F0502020204030204" pitchFamily="34" charset="0"/>
              </a:rPr>
            </a:br>
            <a:r>
              <a:rPr lang="en-US">
                <a:latin typeface="Calibri"/>
                <a:ea typeface="Calibri"/>
                <a:cs typeface="Calibri"/>
              </a:rPr>
              <a:t>human rights acts; official languages legislation, such as the </a:t>
            </a:r>
            <a:r>
              <a:rPr lang="en-US" b="0" i="1">
                <a:latin typeface="Calibri"/>
                <a:ea typeface="Calibri"/>
                <a:cs typeface="Calibri"/>
              </a:rPr>
              <a:t>Official Languages Act;</a:t>
            </a:r>
            <a:r>
              <a:rPr lang="en-US">
                <a:latin typeface="Calibri"/>
                <a:ea typeface="Calibri"/>
                <a:cs typeface="Calibri"/>
              </a:rPr>
              <a:t> and statutory bills of rights, such as the </a:t>
            </a:r>
            <a:r>
              <a:rPr lang="en-US" i="1">
                <a:latin typeface="Calibri"/>
                <a:ea typeface="Calibri"/>
                <a:cs typeface="Calibri"/>
              </a:rPr>
              <a:t>Canadian Bill of Rights </a:t>
            </a:r>
            <a:r>
              <a:rPr lang="en-US">
                <a:latin typeface="Calibri"/>
                <a:ea typeface="Calibri"/>
                <a:cs typeface="Calibri"/>
              </a:rPr>
              <a:t>and the Quebec </a:t>
            </a:r>
            <a:r>
              <a:rPr lang="en-US" i="1">
                <a:latin typeface="Calibri"/>
                <a:ea typeface="Calibri"/>
                <a:cs typeface="Calibri"/>
              </a:rPr>
              <a:t>Charter of Human Rights and Freedoms</a:t>
            </a:r>
            <a:r>
              <a:rPr lang="en-US">
                <a:latin typeface="Calibri"/>
                <a:ea typeface="Calibri"/>
                <a:cs typeface="Calibri"/>
              </a:rPr>
              <a:t>.</a:t>
            </a:r>
          </a:p>
        </p:txBody>
      </p:sp>
    </p:spTree>
    <p:extLst>
      <p:ext uri="{BB962C8B-B14F-4D97-AF65-F5344CB8AC3E}">
        <p14:creationId xmlns:p14="http://schemas.microsoft.com/office/powerpoint/2010/main" val="15247916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3163702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159292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33393442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192544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atin typeface="Calibri" panose="020F0502020204030204" pitchFamily="34" charset="0"/>
                <a:ea typeface="Calibri" panose="020F0502020204030204" pitchFamily="34" charset="0"/>
                <a:cs typeface="Calibri" panose="020F0502020204030204" pitchFamily="34" charset="0"/>
              </a:rPr>
              <a:t>This list is not exhaustive.</a:t>
            </a:r>
          </a:p>
          <a:p>
            <a:endParaRPr lang="en-US"/>
          </a:p>
        </p:txBody>
      </p:sp>
    </p:spTree>
    <p:extLst>
      <p:ext uri="{BB962C8B-B14F-4D97-AF65-F5344CB8AC3E}">
        <p14:creationId xmlns:p14="http://schemas.microsoft.com/office/powerpoint/2010/main" val="3301296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406" y="886415"/>
            <a:ext cx="1948124" cy="35017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674" y="960524"/>
            <a:ext cx="3577063" cy="302178"/>
          </a:xfrm>
          <a:prstGeom prst="rect">
            <a:avLst/>
          </a:prstGeom>
        </p:spPr>
      </p:pic>
      <p:sp>
        <p:nvSpPr>
          <p:cNvPr id="9" name="Title 1"/>
          <p:cNvSpPr>
            <a:spLocks noGrp="1"/>
          </p:cNvSpPr>
          <p:nvPr>
            <p:ph type="ctrTitle" hasCustomPrompt="1"/>
          </p:nvPr>
        </p:nvSpPr>
        <p:spPr>
          <a:xfrm>
            <a:off x="1170517" y="2052943"/>
            <a:ext cx="10237787" cy="621797"/>
          </a:xfrm>
          <a:prstGeom prst="rect">
            <a:avLst/>
          </a:prstGeom>
        </p:spPr>
        <p:txBody>
          <a:bodyPr/>
          <a:lstStyle>
            <a:lvl1pPr algn="l">
              <a:defRPr sz="3600"/>
            </a:lvl1pPr>
          </a:lstStyle>
          <a:p>
            <a:r>
              <a:rPr lang="en-CA"/>
              <a:t>Title</a:t>
            </a:r>
          </a:p>
        </p:txBody>
      </p:sp>
      <p:sp>
        <p:nvSpPr>
          <p:cNvPr id="10" name="Text Placeholder 2"/>
          <p:cNvSpPr>
            <a:spLocks noGrp="1"/>
          </p:cNvSpPr>
          <p:nvPr>
            <p:ph type="body" sz="quarter" idx="13" hasCustomPrompt="1"/>
          </p:nvPr>
        </p:nvSpPr>
        <p:spPr>
          <a:xfrm>
            <a:off x="1170518" y="2696662"/>
            <a:ext cx="10240861" cy="732339"/>
          </a:xfrm>
          <a:prstGeom prst="rect">
            <a:avLst/>
          </a:prstGeom>
        </p:spPr>
        <p:txBody>
          <a:bodyPr/>
          <a:lstStyle>
            <a:lvl1pPr marL="0" indent="0" algn="l">
              <a:buNone/>
              <a:defRPr sz="2400"/>
            </a:lvl1pPr>
          </a:lstStyle>
          <a:p>
            <a:r>
              <a:rPr lang="en-CA"/>
              <a:t>Sub-title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61" y="528744"/>
            <a:ext cx="12240000" cy="153000"/>
          </a:xfrm>
          <a:prstGeom prst="rect">
            <a:avLst/>
          </a:prstGeom>
        </p:spPr>
      </p:pic>
    </p:spTree>
    <p:extLst>
      <p:ext uri="{BB962C8B-B14F-4D97-AF65-F5344CB8AC3E}">
        <p14:creationId xmlns:p14="http://schemas.microsoft.com/office/powerpoint/2010/main" val="5943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r>
              <a:rPr lang="en-US"/>
              <a:t>TBS Trial ATIP 101 training session</a:t>
            </a:r>
            <a:endParaRPr lang="fr-CA"/>
          </a:p>
        </p:txBody>
      </p:sp>
      <p:sp>
        <p:nvSpPr>
          <p:cNvPr id="6" name="Slide Number Placeholder 5"/>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63976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r>
              <a:rPr lang="en-US"/>
              <a:t>TBS Trial ATIP 101 training session</a:t>
            </a:r>
            <a:endParaRPr lang="fr-CA"/>
          </a:p>
        </p:txBody>
      </p:sp>
      <p:sp>
        <p:nvSpPr>
          <p:cNvPr id="6" name="Slide Number Placeholder 5"/>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293672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72408"/>
            <a:ext cx="12192000" cy="380873"/>
          </a:xfrm>
          <a:prstGeom prst="rect">
            <a:avLst/>
          </a:prstGeom>
        </p:spPr>
      </p:pic>
      <p:sp>
        <p:nvSpPr>
          <p:cNvPr id="8" name="Text Placeholder 7"/>
          <p:cNvSpPr>
            <a:spLocks noGrp="1"/>
          </p:cNvSpPr>
          <p:nvPr>
            <p:ph type="body" sz="quarter" idx="11" hasCustomPrompt="1"/>
          </p:nvPr>
        </p:nvSpPr>
        <p:spPr>
          <a:xfrm>
            <a:off x="1041801" y="228909"/>
            <a:ext cx="7243976" cy="679339"/>
          </a:xfrm>
          <a:prstGeom prst="rect">
            <a:avLst/>
          </a:prstGeom>
        </p:spPr>
        <p:txBody>
          <a:bodyPr lIns="0" tIns="0" rIns="0" b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baseline="0">
                <a:solidFill>
                  <a:schemeClr val="tx1"/>
                </a:solidFill>
                <a:latin typeface="Calibri" panose="020F0502020204030204" pitchFamily="34" charset="0"/>
              </a:defRPr>
            </a:lvl1pPr>
            <a:lvl2pPr marL="457200" indent="0">
              <a:buNone/>
              <a:defRPr/>
            </a:lvl2pPr>
          </a:lstStyle>
          <a:p>
            <a:pPr lvl="0"/>
            <a:r>
              <a:rPr lang="en-US"/>
              <a:t>Header text</a:t>
            </a:r>
          </a:p>
        </p:txBody>
      </p:sp>
      <p:sp>
        <p:nvSpPr>
          <p:cNvPr id="9" name="Content Placeholder 2"/>
          <p:cNvSpPr>
            <a:spLocks noGrp="1"/>
          </p:cNvSpPr>
          <p:nvPr>
            <p:ph idx="10" hasCustomPrompt="1"/>
          </p:nvPr>
        </p:nvSpPr>
        <p:spPr>
          <a:xfrm>
            <a:off x="1077816" y="1124744"/>
            <a:ext cx="10095440" cy="5293146"/>
          </a:xfrm>
          <a:prstGeom prst="rect">
            <a:avLst/>
          </a:prstGeom>
        </p:spPr>
        <p:txBody>
          <a:bodyPr lIns="0" tIns="0" rIns="0" bIns="0"/>
          <a:lstStyle>
            <a:lvl1pPr marL="0" indent="0">
              <a:buNone/>
              <a:defRPr sz="2200">
                <a:solidFill>
                  <a:schemeClr val="tx1"/>
                </a:solidFill>
                <a:latin typeface="Calibri" panose="020F0502020204030204" pitchFamily="34" charset="0"/>
              </a:defRPr>
            </a:lvl1pPr>
            <a:lvl2pPr>
              <a:defRPr sz="2000">
                <a:solidFill>
                  <a:srgbClr val="004D71"/>
                </a:solidFill>
                <a:latin typeface="Calibri" panose="020F0502020204030204" pitchFamily="34" charset="0"/>
              </a:defRPr>
            </a:lvl2pPr>
            <a:lvl3pPr>
              <a:defRPr sz="1800">
                <a:solidFill>
                  <a:srgbClr val="004D71"/>
                </a:solidFill>
                <a:latin typeface="Calibri" panose="020F0502020204030204" pitchFamily="34" charset="0"/>
              </a:defRPr>
            </a:lvl3pPr>
            <a:lvl4pPr>
              <a:defRPr sz="1600">
                <a:solidFill>
                  <a:srgbClr val="004D71"/>
                </a:solidFill>
                <a:latin typeface="Calibri" panose="020F0502020204030204" pitchFamily="34" charset="0"/>
              </a:defRPr>
            </a:lvl4pPr>
            <a:lvl5pPr marL="0" indent="1255713">
              <a:defRPr sz="1400">
                <a:solidFill>
                  <a:srgbClr val="004D71"/>
                </a:solidFill>
                <a:latin typeface="Calibri" panose="020F0502020204030204" pitchFamily="34" charset="0"/>
              </a:defRPr>
            </a:lvl5pPr>
          </a:lstStyle>
          <a:p>
            <a:pPr lvl="0"/>
            <a:r>
              <a:rPr lang="en-CA" altLang="ko-KR"/>
              <a:t>Click to add text</a:t>
            </a:r>
          </a:p>
        </p:txBody>
      </p:sp>
      <p:sp>
        <p:nvSpPr>
          <p:cNvPr id="2" name="Footer Placeholder 4">
            <a:extLst>
              <a:ext uri="{FF2B5EF4-FFF2-40B4-BE49-F238E27FC236}">
                <a16:creationId xmlns:a16="http://schemas.microsoft.com/office/drawing/2014/main" id="{83F2E9C1-3417-E8B9-79AB-F5C4435C4D4D}"/>
              </a:ext>
            </a:extLst>
          </p:cNvPr>
          <p:cNvSpPr>
            <a:spLocks noGrp="1"/>
          </p:cNvSpPr>
          <p:nvPr>
            <p:ph type="ftr" sz="quarter" idx="12"/>
          </p:nvPr>
        </p:nvSpPr>
        <p:spPr>
          <a:xfrm>
            <a:off x="4165600" y="6356351"/>
            <a:ext cx="3860800" cy="365125"/>
          </a:xfrm>
        </p:spPr>
        <p:txBody>
          <a:bodyPr/>
          <a:lstStyle/>
          <a:p>
            <a:r>
              <a:rPr lang="en-US"/>
              <a:t>TBS Trial ATIP 101 training session</a:t>
            </a:r>
            <a:endParaRPr lang="fr-CA"/>
          </a:p>
        </p:txBody>
      </p:sp>
      <p:sp>
        <p:nvSpPr>
          <p:cNvPr id="3" name="Slide Number Placeholder 5">
            <a:extLst>
              <a:ext uri="{FF2B5EF4-FFF2-40B4-BE49-F238E27FC236}">
                <a16:creationId xmlns:a16="http://schemas.microsoft.com/office/drawing/2014/main" id="{0D2EC548-86DF-2152-1F76-E8A319774073}"/>
              </a:ext>
            </a:extLst>
          </p:cNvPr>
          <p:cNvSpPr>
            <a:spLocks noGrp="1"/>
          </p:cNvSpPr>
          <p:nvPr>
            <p:ph type="sldNum" sz="quarter" idx="13"/>
          </p:nvPr>
        </p:nvSpPr>
        <p:spPr>
          <a:xfrm>
            <a:off x="8737600" y="6356351"/>
            <a:ext cx="2844800" cy="365125"/>
          </a:xfrm>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113910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r>
              <a:rPr lang="en-US"/>
              <a:t>TBS Trial ATIP 101 training session</a:t>
            </a:r>
            <a:endParaRPr lang="fr-CA"/>
          </a:p>
        </p:txBody>
      </p:sp>
      <p:sp>
        <p:nvSpPr>
          <p:cNvPr id="6" name="Slide Number Placeholder 5"/>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214963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r>
              <a:rPr lang="en-US"/>
              <a:t>TBS Trial ATIP 101 training session</a:t>
            </a:r>
            <a:endParaRPr lang="fr-CA"/>
          </a:p>
        </p:txBody>
      </p:sp>
      <p:sp>
        <p:nvSpPr>
          <p:cNvPr id="7" name="Slide Number Placeholder 6"/>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329843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p>
            <a:r>
              <a:rPr lang="en-US"/>
              <a:t>TBS Trial ATIP 101 training session</a:t>
            </a:r>
            <a:endParaRPr lang="fr-CA"/>
          </a:p>
        </p:txBody>
      </p:sp>
      <p:sp>
        <p:nvSpPr>
          <p:cNvPr id="9" name="Slide Number Placeholder 8"/>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38798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Date Placeholder 2"/>
          <p:cNvSpPr>
            <a:spLocks noGrp="1"/>
          </p:cNvSpPr>
          <p:nvPr>
            <p:ph type="dt" sz="half" idx="10"/>
          </p:nvPr>
        </p:nvSpPr>
        <p:spPr/>
        <p:txBody>
          <a:bodyPr/>
          <a:lstStyle/>
          <a:p>
            <a:endParaRPr lang="fr-CA"/>
          </a:p>
        </p:txBody>
      </p:sp>
      <p:sp>
        <p:nvSpPr>
          <p:cNvPr id="4" name="Footer Placeholder 3"/>
          <p:cNvSpPr>
            <a:spLocks noGrp="1"/>
          </p:cNvSpPr>
          <p:nvPr>
            <p:ph type="ftr" sz="quarter" idx="11"/>
          </p:nvPr>
        </p:nvSpPr>
        <p:spPr/>
        <p:txBody>
          <a:bodyPr/>
          <a:lstStyle/>
          <a:p>
            <a:r>
              <a:rPr lang="en-US"/>
              <a:t>TBS Trial ATIP 101 training session</a:t>
            </a:r>
            <a:endParaRPr lang="fr-CA"/>
          </a:p>
        </p:txBody>
      </p:sp>
      <p:sp>
        <p:nvSpPr>
          <p:cNvPr id="5" name="Slide Number Placeholder 4"/>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410069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CA"/>
          </a:p>
        </p:txBody>
      </p:sp>
      <p:sp>
        <p:nvSpPr>
          <p:cNvPr id="3" name="Footer Placeholder 2"/>
          <p:cNvSpPr>
            <a:spLocks noGrp="1"/>
          </p:cNvSpPr>
          <p:nvPr>
            <p:ph type="ftr" sz="quarter" idx="11"/>
          </p:nvPr>
        </p:nvSpPr>
        <p:spPr/>
        <p:txBody>
          <a:bodyPr/>
          <a:lstStyle/>
          <a:p>
            <a:r>
              <a:rPr lang="en-US"/>
              <a:t>TBS Trial ATIP 101 training session</a:t>
            </a:r>
            <a:endParaRPr lang="fr-CA"/>
          </a:p>
        </p:txBody>
      </p:sp>
      <p:sp>
        <p:nvSpPr>
          <p:cNvPr id="4" name="Slide Number Placeholder 3"/>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332576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r>
              <a:rPr lang="en-US"/>
              <a:t>TBS Trial ATIP 101 training session</a:t>
            </a:r>
            <a:endParaRPr lang="fr-CA"/>
          </a:p>
        </p:txBody>
      </p:sp>
      <p:sp>
        <p:nvSpPr>
          <p:cNvPr id="7" name="Slide Number Placeholder 6"/>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303688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r>
              <a:rPr lang="en-US"/>
              <a:t>TBS Trial ATIP 101 training session</a:t>
            </a:r>
            <a:endParaRPr lang="fr-CA"/>
          </a:p>
        </p:txBody>
      </p:sp>
      <p:sp>
        <p:nvSpPr>
          <p:cNvPr id="7" name="Slide Number Placeholder 6"/>
          <p:cNvSpPr>
            <a:spLocks noGrp="1"/>
          </p:cNvSpPr>
          <p:nvPr>
            <p:ph type="sldNum" sz="quarter" idx="12"/>
          </p:nvPr>
        </p:nvSpPr>
        <p:spPr/>
        <p:txBody>
          <a:bodyPr/>
          <a:lstStyle/>
          <a:p>
            <a:fld id="{FB0478ED-E3AB-894D-AF74-F469B06ACB0F}" type="slidenum">
              <a:rPr lang="fr-CA" smtClean="0"/>
              <a:t>‹#›</a:t>
            </a:fld>
            <a:endParaRPr lang="fr-CA"/>
          </a:p>
        </p:txBody>
      </p:sp>
    </p:spTree>
    <p:extLst>
      <p:ext uri="{BB962C8B-B14F-4D97-AF65-F5344CB8AC3E}">
        <p14:creationId xmlns:p14="http://schemas.microsoft.com/office/powerpoint/2010/main" val="233770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TBS Trial ATIP 101 training session</a:t>
            </a:r>
            <a:endParaRPr lang="fr-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478ED-E3AB-894D-AF74-F469B06ACB0F}" type="slidenum">
              <a:rPr lang="fr-CA" smtClean="0"/>
              <a:t>‹#›</a:t>
            </a:fld>
            <a:endParaRPr lang="fr-CA"/>
          </a:p>
        </p:txBody>
      </p:sp>
      <p:sp>
        <p:nvSpPr>
          <p:cNvPr id="8" name="TextBox 7">
            <a:extLst>
              <a:ext uri="{FF2B5EF4-FFF2-40B4-BE49-F238E27FC236}">
                <a16:creationId xmlns:a16="http://schemas.microsoft.com/office/drawing/2014/main" id="{FE05529E-9ACB-FC57-FBD5-92597A9B52BE}"/>
              </a:ext>
            </a:extLst>
          </p:cNvPr>
          <p:cNvSpPr txBox="1"/>
          <p:nvPr userDrawn="1">
            <p:extLst>
              <p:ext uri="{1162E1C5-73C7-4A58-AE30-91384D911F3F}">
                <p184:classification xmlns:p184="http://schemas.microsoft.com/office/powerpoint/2018/4/main" val="hdr"/>
              </p:ext>
            </p:extLst>
          </p:nvPr>
        </p:nvSpPr>
        <p:spPr>
          <a:xfrm>
            <a:off x="8741834" y="190500"/>
            <a:ext cx="3253317" cy="182880"/>
          </a:xfrm>
          <a:prstGeom prst="rect">
            <a:avLst/>
          </a:prstGeom>
        </p:spPr>
        <p:txBody>
          <a:bodyPr horzOverflow="overflow" lIns="0" tIns="0" rIns="0" bIns="0">
            <a:spAutoFit/>
          </a:bodyPr>
          <a:lstStyle/>
          <a:p>
            <a:pPr algn="l"/>
            <a:r>
              <a:rPr lang="en-CA" sz="1200">
                <a:solidFill>
                  <a:srgbClr val="000000"/>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136402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tbs-sct.gc.ca/pol/doc-eng.aspx?id=32590" TargetMode="External"/><Relationship Id="rId3" Type="http://schemas.openxmlformats.org/officeDocument/2006/relationships/hyperlink" Target="https://www.tbs-sct.canada.ca/pol/doc-eng.aspx?id=12453" TargetMode="External"/><Relationship Id="rId7" Type="http://schemas.openxmlformats.org/officeDocument/2006/relationships/hyperlink" Target="http://www.tbs-sct.gc.ca/pol/doc-eng.aspx?id=18309" TargetMode="External"/><Relationship Id="rId12"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tbs-sct.canada.ca/pol/doc-eng.aspx?id=12510" TargetMode="External"/><Relationship Id="rId11" Type="http://schemas.microsoft.com/office/2007/relationships/hdphoto" Target="../media/hdphoto1.wdp"/><Relationship Id="rId5" Type="http://schemas.openxmlformats.org/officeDocument/2006/relationships/hyperlink" Target="https://www.tbs-sct.canada.ca/pol/doc-eng.aspx?id=32756" TargetMode="External"/><Relationship Id="rId10" Type="http://schemas.openxmlformats.org/officeDocument/2006/relationships/image" Target="../media/image9.png"/><Relationship Id="rId4" Type="http://schemas.openxmlformats.org/officeDocument/2006/relationships/hyperlink" Target="https://www.tbs-sct.canada.ca/pol/doc-eng.aspx?id=18310" TargetMode="External"/><Relationship Id="rId9" Type="http://schemas.openxmlformats.org/officeDocument/2006/relationships/hyperlink" Target="http://www.tbs-sct.gc.ca/pol/doc-eng.aspx?id=1334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bs-sct.canada.ca/pol/doc-eng.aspx?id=3278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laws-lois.justice.gc.ca/eng/acts/A-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tbs-sct.canada.ca/pol/doc-eng.aspx?id=32590" TargetMode="External"/><Relationship Id="rId5" Type="http://schemas.openxmlformats.org/officeDocument/2006/relationships/hyperlink" Target="https://www.tbs-sct.canada.ca/pol/doc-eng.aspx?id=18310" TargetMode="External"/><Relationship Id="rId4" Type="http://schemas.openxmlformats.org/officeDocument/2006/relationships/hyperlink" Target="https://laws-lois.justice.gc.ca/eng/acts/p-21/FullText.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oat_of_arms_of_Canad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xml"/><Relationship Id="rId7" Type="http://schemas.openxmlformats.org/officeDocument/2006/relationships/slide" Target="slide31.xml"/><Relationship Id="rId12" Type="http://schemas.openxmlformats.org/officeDocument/2006/relationships/slide" Target="slide8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slide" Target="slide77.xml"/><Relationship Id="rId5" Type="http://schemas.openxmlformats.org/officeDocument/2006/relationships/slide" Target="slide18.xml"/><Relationship Id="rId10" Type="http://schemas.openxmlformats.org/officeDocument/2006/relationships/slide" Target="slide70.xml"/><Relationship Id="rId4" Type="http://schemas.openxmlformats.org/officeDocument/2006/relationships/slide" Target="slide11.xml"/><Relationship Id="rId9" Type="http://schemas.openxmlformats.org/officeDocument/2006/relationships/slide" Target="slide5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canada.ca/en/treasury-board-secretariat/services/access-information-privacy/access-information/request-informat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tbs-sct.canada.ca/ap/atip-aiprp/coord-eng.as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anada.ca/en/treasury-board-secretariat/services/access-information-privacy/aia-plain-language-guide.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canada.ca/en/treasury-board-secretariat/services/access-information-privacy/pa-plain-language-guide.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sv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oic-ci.gc.ca/en#deposer-une-plainte-submit-a-complain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priv.gc.ca/complaint-plainte/index_e.as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tbs-sct.canada.ca/pol/doc-eng.aspx?id=32756&amp;section=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open.canada.ca/en/search/ati"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laws-lois.justice.gc.ca/eng/acts/p-21/FullText.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tbs-sct.canada.ca/pol/doc-eng.aspx?id=12510" TargetMode="External"/><Relationship Id="rId4" Type="http://schemas.openxmlformats.org/officeDocument/2006/relationships/hyperlink" Target="https://laws-lois.justice.gc.ca/eng/regulations/SOR-83-508/index.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laws-lois.justice.gc.ca/eng/acts/p-21/FullText.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58.xml.rels><?xml version="1.0" encoding="UTF-8" standalone="yes"?>
<Relationships xmlns="http://schemas.openxmlformats.org/package/2006/relationships"><Relationship Id="rId3" Type="http://schemas.openxmlformats.org/officeDocument/2006/relationships/hyperlink" Target="https://www.tbs-sct.canada.ca/pol/doc-eng.aspx?id=18309"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svg"/></Relationships>
</file>

<file path=ppt/slides/_rels/slide6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laws-lois.justice.gc.ca/eng/acts/p-21/FullText.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tbs-sct.canada.ca/pol/doc-eng.aspx?id=18309"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priv.gc.ca/en/privacy-topics/privacy-laws-in-canada/the-personal-information-protection-and-electronic-documents-act-pipeda/p_principle/principles/p_complianc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aws-lois.justice.gc.ca/eng/acts/p-21/FullText.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tbs-sct.canada.ca/pol/doc-eng.aspx?id=18309#appB"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priv.gc.ca/en/privacy-topics/business-privacy/breaches-and-safeguards/privacy-breaches-at-your-business/rrosh-tool/" TargetMode="External"/><Relationship Id="rId4" Type="http://schemas.openxmlformats.org/officeDocument/2006/relationships/hyperlink" Target="https://www.tbs-sct.canada.ca/pol/doc-eng.aspx?id=1830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9.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sv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1584" y="2130426"/>
            <a:ext cx="7630616" cy="794519"/>
          </a:xfrm>
        </p:spPr>
        <p:txBody>
          <a:bodyPr>
            <a:normAutofit fontScale="90000"/>
          </a:bodyPr>
          <a:lstStyle/>
          <a:p>
            <a:pPr>
              <a:spcBef>
                <a:spcPts val="600"/>
              </a:spcBef>
            </a:pPr>
            <a:r>
              <a:rPr lang="en-CA" altLang="en-US" sz="4000"/>
              <a:t>Access to Information and Privacy 101</a:t>
            </a:r>
            <a:endParaRPr lang="fr-CA" sz="4000"/>
          </a:p>
        </p:txBody>
      </p:sp>
      <p:sp>
        <p:nvSpPr>
          <p:cNvPr id="3" name="Subtitle 2"/>
          <p:cNvSpPr>
            <a:spLocks noGrp="1"/>
          </p:cNvSpPr>
          <p:nvPr>
            <p:ph type="subTitle" idx="4294967295"/>
          </p:nvPr>
        </p:nvSpPr>
        <p:spPr>
          <a:xfrm>
            <a:off x="2351584" y="2924944"/>
            <a:ext cx="7630616" cy="2713856"/>
          </a:xfrm>
        </p:spPr>
        <p:txBody>
          <a:bodyPr vert="horz" lIns="91440" tIns="45720" rIns="91440" bIns="45720" rtlCol="0" anchor="t">
            <a:normAutofit/>
          </a:bodyPr>
          <a:lstStyle/>
          <a:p>
            <a:pPr marL="0" indent="0">
              <a:lnSpc>
                <a:spcPct val="110000"/>
              </a:lnSpc>
              <a:spcBef>
                <a:spcPts val="600"/>
              </a:spcBef>
              <a:buNone/>
            </a:pPr>
            <a:endParaRPr lang="fr-CA" sz="2400"/>
          </a:p>
          <a:p>
            <a:pPr marL="0" indent="0">
              <a:lnSpc>
                <a:spcPct val="110000"/>
              </a:lnSpc>
              <a:spcBef>
                <a:spcPts val="600"/>
              </a:spcBef>
              <a:buNone/>
            </a:pPr>
            <a:endParaRPr lang="fr-CA" sz="2400">
              <a:ea typeface="Calibri"/>
              <a:cs typeface="Calibri"/>
            </a:endParaRPr>
          </a:p>
          <a:p>
            <a:pPr marL="0" indent="0">
              <a:lnSpc>
                <a:spcPct val="110000"/>
              </a:lnSpc>
              <a:spcBef>
                <a:spcPts val="600"/>
              </a:spcBef>
              <a:buNone/>
            </a:pPr>
            <a:endParaRPr lang="fr-CA" sz="2400"/>
          </a:p>
          <a:p>
            <a:pPr marL="0" indent="0">
              <a:lnSpc>
                <a:spcPct val="110000"/>
              </a:lnSpc>
              <a:spcBef>
                <a:spcPts val="600"/>
              </a:spcBef>
              <a:buNone/>
            </a:pPr>
            <a:r>
              <a:rPr lang="fr-CA" sz="2800" err="1"/>
              <a:t>Presented</a:t>
            </a:r>
            <a:r>
              <a:rPr lang="fr-CA" sz="2800"/>
              <a:t> by: </a:t>
            </a:r>
            <a:r>
              <a:rPr lang="fr-CA" sz="2800">
                <a:highlight>
                  <a:srgbClr val="FFFF00"/>
                </a:highlight>
              </a:rPr>
              <a:t>[insert </a:t>
            </a:r>
            <a:r>
              <a:rPr lang="fr-CA" sz="2800" err="1">
                <a:highlight>
                  <a:srgbClr val="FFFF00"/>
                </a:highlight>
              </a:rPr>
              <a:t>text</a:t>
            </a:r>
            <a:r>
              <a:rPr lang="fr-CA" sz="2800">
                <a:highlight>
                  <a:srgbClr val="FFFF00"/>
                </a:highlight>
              </a:rPr>
              <a:t>]</a:t>
            </a:r>
            <a:endParaRPr lang="fr-CA" sz="2800">
              <a:highlight>
                <a:srgbClr val="FFFF00"/>
              </a:highlight>
              <a:ea typeface="Calibri"/>
              <a:cs typeface="Calibri"/>
            </a:endParaRPr>
          </a:p>
          <a:p>
            <a:pPr marL="0" indent="0">
              <a:lnSpc>
                <a:spcPct val="110000"/>
              </a:lnSpc>
              <a:spcBef>
                <a:spcPts val="600"/>
              </a:spcBef>
              <a:buNone/>
            </a:pPr>
            <a:r>
              <a:rPr lang="fr-CA" sz="2800"/>
              <a:t>Date: </a:t>
            </a:r>
            <a:r>
              <a:rPr lang="fr-CA" sz="2800">
                <a:highlight>
                  <a:srgbClr val="FFFF00"/>
                </a:highlight>
              </a:rPr>
              <a:t>[insert date]</a:t>
            </a:r>
            <a:endParaRPr lang="fr-CA" sz="2800">
              <a:highlight>
                <a:srgbClr val="FFFF00"/>
              </a:highlight>
              <a:ea typeface="Calibri"/>
              <a:cs typeface="Calibri"/>
            </a:endParaRPr>
          </a:p>
          <a:p>
            <a:pPr marL="0" indent="0">
              <a:lnSpc>
                <a:spcPct val="110000"/>
              </a:lnSpc>
              <a:spcBef>
                <a:spcPts val="600"/>
              </a:spcBef>
              <a:buNone/>
            </a:pPr>
            <a:endParaRPr lang="fr-CA" sz="2400"/>
          </a:p>
        </p:txBody>
      </p:sp>
    </p:spTree>
    <p:extLst>
      <p:ext uri="{BB962C8B-B14F-4D97-AF65-F5344CB8AC3E}">
        <p14:creationId xmlns:p14="http://schemas.microsoft.com/office/powerpoint/2010/main" val="364675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37F8CE-CD12-22A3-3A66-56DFAE094D5D}"/>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Institution’s legislative framework</a:t>
            </a:r>
          </a:p>
        </p:txBody>
      </p:sp>
      <p:sp>
        <p:nvSpPr>
          <p:cNvPr id="3" name="Content Placeholder 2">
            <a:extLst>
              <a:ext uri="{FF2B5EF4-FFF2-40B4-BE49-F238E27FC236}">
                <a16:creationId xmlns:a16="http://schemas.microsoft.com/office/drawing/2014/main" id="{331C328C-6A2B-5AEC-1D61-5E220FE973FD}"/>
              </a:ext>
            </a:extLst>
          </p:cNvPr>
          <p:cNvSpPr>
            <a:spLocks noGrp="1"/>
          </p:cNvSpPr>
          <p:nvPr>
            <p:ph idx="10"/>
          </p:nvPr>
        </p:nvSpPr>
        <p:spPr/>
        <p:txBody>
          <a:bodyPr/>
          <a:lstStyle/>
          <a:p>
            <a:pPr marL="342900" indent="-342900">
              <a:spcBef>
                <a:spcPts val="600"/>
              </a:spcBef>
              <a:buFont typeface="Arial" panose="020B0604020202020204" pitchFamily="34" charset="0"/>
              <a:buChar char="•"/>
            </a:pPr>
            <a:r>
              <a:rPr lang="en-CA" sz="2800">
                <a:highlight>
                  <a:srgbClr val="FFFF00"/>
                </a:highlight>
                <a:latin typeface="+mn-lt"/>
              </a:rPr>
              <a:t>[This slide is place holder - insert information on your institution's legislative framework as needed]</a:t>
            </a:r>
            <a:endParaRPr lang="en-US" sz="2800">
              <a:highlight>
                <a:srgbClr val="FFFF00"/>
              </a:highlight>
              <a:latin typeface="+mn-lt"/>
            </a:endParaRPr>
          </a:p>
        </p:txBody>
      </p:sp>
      <p:sp>
        <p:nvSpPr>
          <p:cNvPr id="4" name="Slide Number Placeholder 3">
            <a:extLst>
              <a:ext uri="{FF2B5EF4-FFF2-40B4-BE49-F238E27FC236}">
                <a16:creationId xmlns:a16="http://schemas.microsoft.com/office/drawing/2014/main" id="{F9423D1A-CF6E-31C7-745F-5517F4E11BC5}"/>
              </a:ext>
            </a:extLst>
          </p:cNvPr>
          <p:cNvSpPr>
            <a:spLocks noGrp="1"/>
          </p:cNvSpPr>
          <p:nvPr>
            <p:ph type="sldNum" sz="quarter" idx="13"/>
          </p:nvPr>
        </p:nvSpPr>
        <p:spPr/>
        <p:txBody>
          <a:bodyPr/>
          <a:lstStyle/>
          <a:p>
            <a:fld id="{FB0478ED-E3AB-894D-AF74-F469B06ACB0F}" type="slidenum">
              <a:rPr lang="fr-CA" smtClean="0"/>
              <a:t>10</a:t>
            </a:fld>
            <a:endParaRPr lang="fr-CA"/>
          </a:p>
        </p:txBody>
      </p:sp>
    </p:spTree>
    <p:extLst>
      <p:ext uri="{BB962C8B-B14F-4D97-AF65-F5344CB8AC3E}">
        <p14:creationId xmlns:p14="http://schemas.microsoft.com/office/powerpoint/2010/main" val="258930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A154-EABB-4550-BC5A-AD2EE033589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A911FD-C827-CDB7-21D7-2CD44E301809}"/>
              </a:ext>
            </a:extLst>
          </p:cNvPr>
          <p:cNvSpPr>
            <a:spLocks noGrp="1"/>
          </p:cNvSpPr>
          <p:nvPr>
            <p:ph type="title" idx="4294967295"/>
          </p:nvPr>
        </p:nvSpPr>
        <p:spPr>
          <a:xfrm>
            <a:off x="1558925" y="2565400"/>
            <a:ext cx="9145588" cy="2519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2: </a:t>
            </a: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Treasury Board of Canada Secretariat policy instruments and employee responsibilities</a:t>
            </a:r>
          </a:p>
          <a:p>
            <a:pPr marL="0" marR="0" lvl="0" indent="0" algn="ctr" defTabSz="457200" rtl="0" eaLnBrk="1" fontAlgn="auto" latinLnBrk="0" hangingPunct="1">
              <a:lnSpc>
                <a:spcPct val="100000"/>
              </a:lnSpc>
              <a:spcBef>
                <a:spcPts val="600"/>
              </a:spcBef>
              <a:spcAft>
                <a:spcPts val="0"/>
              </a:spcAft>
              <a:buClrTx/>
              <a:buSzTx/>
              <a:buFont typeface="Arial"/>
              <a:buNone/>
              <a:tabLst/>
              <a:defRPr/>
            </a:pPr>
            <a:endParaRPr kumimoji="0" lang="fr-CA" sz="4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2541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7AF6D-BD2C-44BF-D673-BB8AC6A571AF}"/>
              </a:ext>
            </a:extLst>
          </p:cNvPr>
          <p:cNvSpPr>
            <a:spLocks noGrp="1"/>
          </p:cNvSpPr>
          <p:nvPr>
            <p:ph type="title" idx="4294967295"/>
          </p:nvPr>
        </p:nvSpPr>
        <p:spPr>
          <a:xfrm>
            <a:off x="1041400" y="228599"/>
            <a:ext cx="8399463" cy="9935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chemeClr val="tx1"/>
                </a:solidFill>
                <a:effectLst/>
                <a:uLnTx/>
                <a:uFillTx/>
                <a:latin typeface="+mj-lt"/>
                <a:ea typeface="+mn-ea"/>
                <a:cs typeface="+mn-cs"/>
              </a:rPr>
              <a:t>Treasury Board of Canada Secretariat policy suite</a:t>
            </a:r>
          </a:p>
        </p:txBody>
      </p:sp>
      <p:sp>
        <p:nvSpPr>
          <p:cNvPr id="3" name="Content Placeholder 2">
            <a:extLst>
              <a:ext uri="{FF2B5EF4-FFF2-40B4-BE49-F238E27FC236}">
                <a16:creationId xmlns:a16="http://schemas.microsoft.com/office/drawing/2014/main" id="{07BE060E-1421-C08A-949A-FE55251F1DCA}"/>
              </a:ext>
            </a:extLst>
          </p:cNvPr>
          <p:cNvSpPr>
            <a:spLocks noGrp="1"/>
          </p:cNvSpPr>
          <p:nvPr>
            <p:ph idx="10"/>
          </p:nvPr>
        </p:nvSpPr>
        <p:spPr>
          <a:xfrm>
            <a:off x="2605780" y="1222130"/>
            <a:ext cx="8834120" cy="5293146"/>
          </a:xfrm>
        </p:spPr>
        <p:txBody>
          <a:bodyPr>
            <a:normAutofit lnSpcReduction="10000"/>
          </a:bodyPr>
          <a:lstStyle/>
          <a:p>
            <a:r>
              <a:rPr lang="en-US" sz="2400" i="1">
                <a:latin typeface="+mn-lt"/>
                <a:hlinkClick r:id="rId3"/>
              </a:rPr>
              <a:t>Policy on Access to Information</a:t>
            </a:r>
            <a:endParaRPr lang="en-US" sz="2400">
              <a:latin typeface="+mj-lt"/>
            </a:endParaRPr>
          </a:p>
          <a:p>
            <a:pPr marL="342900" indent="-342900">
              <a:buFont typeface="Arial" panose="020B0604020202020204" pitchFamily="34" charset="0"/>
              <a:buChar char="•"/>
            </a:pPr>
            <a:r>
              <a:rPr lang="en-US" sz="2400" i="1">
                <a:latin typeface="+mj-lt"/>
                <a:hlinkClick r:id="rId4"/>
              </a:rPr>
              <a:t>Directive on Access to Information Requests</a:t>
            </a:r>
            <a:endParaRPr lang="en-US" sz="2400">
              <a:latin typeface="+mj-lt"/>
            </a:endParaRPr>
          </a:p>
          <a:p>
            <a:pPr marL="342900" indent="-342900">
              <a:buFont typeface="Arial" panose="020B0604020202020204" pitchFamily="34" charset="0"/>
              <a:buChar char="•"/>
            </a:pPr>
            <a:r>
              <a:rPr lang="en-US" sz="2400" i="1">
                <a:latin typeface="+mn-lt"/>
                <a:hlinkClick r:id="rId5"/>
              </a:rPr>
              <a:t>Directive on Proactive Publication under the Access to Information Act</a:t>
            </a:r>
            <a:endParaRPr lang="en-US" sz="2400" i="1">
              <a:latin typeface="+mj-lt"/>
            </a:endParaRPr>
          </a:p>
          <a:p>
            <a:pPr marL="342900" indent="-342900">
              <a:buFont typeface="Arial" panose="020B0604020202020204" pitchFamily="34" charset="0"/>
              <a:buChar char="•"/>
            </a:pPr>
            <a:endParaRPr lang="en-US"/>
          </a:p>
          <a:p>
            <a:r>
              <a:rPr lang="en-CA" sz="2400" i="1" u="sng">
                <a:solidFill>
                  <a:srgbClr val="006600"/>
                </a:solidFill>
                <a:effectLst/>
                <a:latin typeface="+mj-lt"/>
                <a:ea typeface="Times New Roman" panose="02020603050405020304" pitchFamily="18" charset="0"/>
                <a:hlinkClick r:id="rId6"/>
              </a:rPr>
              <a:t>Policy on Privacy Protection</a:t>
            </a:r>
            <a:endParaRPr lang="en-US" sz="2400">
              <a:latin typeface="+mj-lt"/>
            </a:endParaRPr>
          </a:p>
          <a:p>
            <a:pPr marL="342900" indent="-342900">
              <a:buFont typeface="Arial" panose="020B0604020202020204" pitchFamily="34" charset="0"/>
              <a:buChar char="•"/>
            </a:pPr>
            <a:r>
              <a:rPr lang="en-CA" sz="2400" i="1" u="sng">
                <a:solidFill>
                  <a:srgbClr val="006600"/>
                </a:solidFill>
                <a:effectLst/>
                <a:latin typeface="+mj-lt"/>
                <a:ea typeface="Times New Roman" panose="02020603050405020304" pitchFamily="18" charset="0"/>
                <a:hlinkClick r:id="rId7"/>
              </a:rPr>
              <a:t>Directive on Privacy Practices</a:t>
            </a:r>
            <a:endParaRPr lang="en-US" sz="2400"/>
          </a:p>
          <a:p>
            <a:pPr marL="1085850" lvl="1" indent="-342900">
              <a:buFont typeface="Arial" panose="020B0604020202020204" pitchFamily="34" charset="0"/>
              <a:buChar char="–"/>
            </a:pPr>
            <a:r>
              <a:rPr lang="en-US" sz="2400">
                <a:solidFill>
                  <a:schemeClr val="tx1"/>
                </a:solidFill>
              </a:rPr>
              <a:t>Mandatory Procedures for Privacy Breaches</a:t>
            </a:r>
          </a:p>
          <a:p>
            <a:pPr marL="1085850" lvl="1" indent="-342900">
              <a:buFont typeface="Arial" panose="020B0604020202020204" pitchFamily="34" charset="0"/>
              <a:buChar char="–"/>
            </a:pPr>
            <a:r>
              <a:rPr lang="en-US" sz="2400">
                <a:solidFill>
                  <a:schemeClr val="tx1"/>
                </a:solidFill>
              </a:rPr>
              <a:t>Standard on Privacy Impact Assessment</a:t>
            </a:r>
          </a:p>
          <a:p>
            <a:pPr marL="1085850" lvl="1" indent="-342900">
              <a:buFont typeface="Arial" panose="020B0604020202020204" pitchFamily="34" charset="0"/>
              <a:buChar char="–"/>
            </a:pPr>
            <a:r>
              <a:rPr lang="en-US" sz="2400">
                <a:solidFill>
                  <a:schemeClr val="tx1"/>
                </a:solidFill>
                <a:latin typeface="+mj-lt"/>
                <a:ea typeface="Times New Roman" panose="02020603050405020304" pitchFamily="18" charset="0"/>
              </a:rPr>
              <a:t>Standard on Privacy in Web Analytics</a:t>
            </a:r>
            <a:endParaRPr lang="en-CA" sz="2200">
              <a:solidFill>
                <a:srgbClr val="006600"/>
              </a:solidFill>
              <a:latin typeface="+mj-lt"/>
              <a:ea typeface="Times New Roman" panose="02020603050405020304" pitchFamily="18" charset="0"/>
              <a:hlinkClick r:id="rId8"/>
            </a:endParaRPr>
          </a:p>
          <a:p>
            <a:pPr marL="342900" indent="-342900">
              <a:buFont typeface="Arial" panose="020B0604020202020204" pitchFamily="34" charset="0"/>
              <a:buChar char="•"/>
            </a:pPr>
            <a:r>
              <a:rPr lang="en-CA" sz="2400" i="1" u="sng">
                <a:solidFill>
                  <a:srgbClr val="006600"/>
                </a:solidFill>
                <a:latin typeface="+mj-lt"/>
                <a:ea typeface="Times New Roman" panose="02020603050405020304" pitchFamily="18" charset="0"/>
                <a:hlinkClick r:id="rId8"/>
              </a:rPr>
              <a:t>Directive on Personal Information Requests and Correction of Personal Information</a:t>
            </a:r>
            <a:endParaRPr lang="en-CA" sz="2400" i="1" u="sng">
              <a:solidFill>
                <a:srgbClr val="006600"/>
              </a:solidFill>
              <a:latin typeface="+mj-lt"/>
              <a:ea typeface="Times New Roman" panose="02020603050405020304" pitchFamily="18" charset="0"/>
            </a:endParaRPr>
          </a:p>
          <a:p>
            <a:pPr marL="342900" indent="-342900">
              <a:buFont typeface="Arial" panose="020B0604020202020204" pitchFamily="34" charset="0"/>
              <a:buChar char="•"/>
            </a:pPr>
            <a:r>
              <a:rPr lang="en-CA" sz="2400" i="1" u="sng">
                <a:solidFill>
                  <a:srgbClr val="006600"/>
                </a:solidFill>
                <a:effectLst/>
                <a:latin typeface="+mj-lt"/>
                <a:ea typeface="Times New Roman" panose="02020603050405020304" pitchFamily="18" charset="0"/>
                <a:hlinkClick r:id="rId9"/>
              </a:rPr>
              <a:t>Directive on</a:t>
            </a:r>
            <a:r>
              <a:rPr lang="en-CA" sz="2400" u="sng">
                <a:solidFill>
                  <a:srgbClr val="006600"/>
                </a:solidFill>
                <a:effectLst/>
                <a:latin typeface="+mj-lt"/>
                <a:ea typeface="Times New Roman" panose="02020603050405020304" pitchFamily="18" charset="0"/>
                <a:hlinkClick r:id="rId9"/>
              </a:rPr>
              <a:t> </a:t>
            </a:r>
            <a:r>
              <a:rPr lang="en-CA" sz="2400" i="1" u="sng">
                <a:solidFill>
                  <a:srgbClr val="006600"/>
                </a:solidFill>
                <a:effectLst/>
                <a:latin typeface="+mj-lt"/>
                <a:ea typeface="Times New Roman" panose="02020603050405020304" pitchFamily="18" charset="0"/>
                <a:hlinkClick r:id="rId9"/>
              </a:rPr>
              <a:t>Social Insurance Number</a:t>
            </a:r>
            <a:endParaRPr lang="en-US" sz="2400">
              <a:latin typeface="+mj-lt"/>
            </a:endParaRP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FA3F5567-334F-E231-88C7-72D0EB40AB5D}"/>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37576" y="1267850"/>
            <a:ext cx="1640580" cy="2460869"/>
          </a:xfrm>
          <a:prstGeom prst="rect">
            <a:avLst/>
          </a:prstGeom>
        </p:spPr>
      </p:pic>
      <p:grpSp>
        <p:nvGrpSpPr>
          <p:cNvPr id="11" name="Group 10">
            <a:extLst>
              <a:ext uri="{FF2B5EF4-FFF2-40B4-BE49-F238E27FC236}">
                <a16:creationId xmlns:a16="http://schemas.microsoft.com/office/drawing/2014/main" id="{B3FA2F40-449C-F896-12CD-3897083E1054}"/>
              </a:ext>
              <a:ext uri="{C183D7F6-B498-43B3-948B-1728B52AA6E4}">
                <adec:decorative xmlns:adec="http://schemas.microsoft.com/office/drawing/2017/decorative" val="1"/>
              </a:ext>
            </a:extLst>
          </p:cNvPr>
          <p:cNvGrpSpPr/>
          <p:nvPr/>
        </p:nvGrpSpPr>
        <p:grpSpPr>
          <a:xfrm>
            <a:off x="537576" y="3612972"/>
            <a:ext cx="1640580" cy="2460869"/>
            <a:chOff x="537576" y="3728719"/>
            <a:chExt cx="1640580" cy="2460869"/>
          </a:xfrm>
        </p:grpSpPr>
        <p:pic>
          <p:nvPicPr>
            <p:cNvPr id="10" name="Picture 9" descr="A blue and white document with text&#10;&#10;AI-generated content may be incorrect.">
              <a:extLst>
                <a:ext uri="{FF2B5EF4-FFF2-40B4-BE49-F238E27FC236}">
                  <a16:creationId xmlns:a16="http://schemas.microsoft.com/office/drawing/2014/main" id="{F3DD026A-E136-A5A7-C9CF-EFBAC7AA962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37576" y="3728719"/>
              <a:ext cx="1640580" cy="2460869"/>
            </a:xfrm>
            <a:prstGeom prst="rect">
              <a:avLst/>
            </a:prstGeom>
          </p:spPr>
        </p:pic>
        <p:pic>
          <p:nvPicPr>
            <p:cNvPr id="7" name="Picture 6" descr="A blue and white paper with text&#10;&#10;AI-generated content may be incorrect.">
              <a:extLst>
                <a:ext uri="{FF2B5EF4-FFF2-40B4-BE49-F238E27FC236}">
                  <a16:creationId xmlns:a16="http://schemas.microsoft.com/office/drawing/2014/main" id="{873A5BDC-823A-DF36-A859-494D5F6458BD}"/>
                </a:ext>
              </a:extLst>
            </p:cNvPr>
            <p:cNvPicPr>
              <a:picLocks noChangeAspect="1"/>
            </p:cNvPicPr>
            <p:nvPr/>
          </p:nvPicPr>
          <p:blipFill>
            <a:blip r:embed="rId12"/>
            <a:srcRect l="15850" t="27232" r="15229" b="62867"/>
            <a:stretch/>
          </p:blipFill>
          <p:spPr>
            <a:xfrm>
              <a:off x="792520" y="4420931"/>
              <a:ext cx="1130691" cy="243666"/>
            </a:xfrm>
            <a:prstGeom prst="rect">
              <a:avLst/>
            </a:prstGeom>
          </p:spPr>
        </p:pic>
      </p:grpSp>
      <p:sp>
        <p:nvSpPr>
          <p:cNvPr id="4" name="Footer Placeholder 3">
            <a:extLst>
              <a:ext uri="{FF2B5EF4-FFF2-40B4-BE49-F238E27FC236}">
                <a16:creationId xmlns:a16="http://schemas.microsoft.com/office/drawing/2014/main" id="{F75C0D6D-B4EE-2C5D-F744-280F8A56AC7C}"/>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TBS Trial ATIP 101 training session</a:t>
            </a:r>
            <a:endParaRPr lang="fr-CA"/>
          </a:p>
        </p:txBody>
      </p:sp>
      <p:sp>
        <p:nvSpPr>
          <p:cNvPr id="6" name="Slide Number Placeholder 5">
            <a:extLst>
              <a:ext uri="{FF2B5EF4-FFF2-40B4-BE49-F238E27FC236}">
                <a16:creationId xmlns:a16="http://schemas.microsoft.com/office/drawing/2014/main" id="{1F11A040-F972-D08C-8500-4FA850BE458F}"/>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12</a:t>
            </a:fld>
            <a:endParaRPr lang="fr-CA"/>
          </a:p>
        </p:txBody>
      </p:sp>
    </p:spTree>
    <p:extLst>
      <p:ext uri="{BB962C8B-B14F-4D97-AF65-F5344CB8AC3E}">
        <p14:creationId xmlns:p14="http://schemas.microsoft.com/office/powerpoint/2010/main" val="750544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8DE28-D202-12F6-0B92-7074CD2C1A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F26084-26CC-E849-AC29-FC2CD5B24FD8}"/>
              </a:ext>
            </a:extLst>
          </p:cNvPr>
          <p:cNvSpPr>
            <a:spLocks noGrp="1"/>
          </p:cNvSpPr>
          <p:nvPr>
            <p:ph type="title" idx="4294967295"/>
          </p:nvPr>
        </p:nvSpPr>
        <p:spPr>
          <a:xfrm>
            <a:off x="1041400" y="228600"/>
            <a:ext cx="9518650"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4000">
                <a:ea typeface="+mn-ea"/>
                <a:cs typeface="+mn-cs"/>
              </a:rPr>
              <a:t>The two d</a:t>
            </a:r>
            <a:r>
              <a:rPr kumimoji="0" lang="en-US" sz="4000" b="0" i="0" u="none" strike="noStrike" kern="1200" cap="none" spc="0" normalizeH="0" baseline="0" noProof="0" err="1">
                <a:ln>
                  <a:noFill/>
                </a:ln>
                <a:solidFill>
                  <a:schemeClr val="tx1"/>
                </a:solidFill>
                <a:effectLst/>
                <a:uLnTx/>
                <a:uFillTx/>
                <a:latin typeface="+mj-lt"/>
                <a:ea typeface="+mn-ea"/>
                <a:cs typeface="+mn-cs"/>
              </a:rPr>
              <a:t>irectives</a:t>
            </a:r>
            <a:r>
              <a:rPr kumimoji="0" lang="en-US" sz="4000" b="0" i="0" u="none" strike="noStrike" kern="1200" cap="none" spc="0" normalizeH="0" baseline="0" noProof="0">
                <a:ln>
                  <a:noFill/>
                </a:ln>
                <a:solidFill>
                  <a:schemeClr val="tx1"/>
                </a:solidFill>
                <a:effectLst/>
                <a:uLnTx/>
                <a:uFillTx/>
                <a:latin typeface="+mj-lt"/>
                <a:ea typeface="+mn-ea"/>
                <a:cs typeface="+mn-cs"/>
              </a:rPr>
              <a:t> on ATIP requests</a:t>
            </a:r>
          </a:p>
        </p:txBody>
      </p:sp>
      <p:sp>
        <p:nvSpPr>
          <p:cNvPr id="3" name="Content Placeholder 2">
            <a:extLst>
              <a:ext uri="{FF2B5EF4-FFF2-40B4-BE49-F238E27FC236}">
                <a16:creationId xmlns:a16="http://schemas.microsoft.com/office/drawing/2014/main" id="{ED0FD428-5A2B-71A1-493A-ABFDD584F262}"/>
              </a:ext>
            </a:extLst>
          </p:cNvPr>
          <p:cNvSpPr>
            <a:spLocks noGrp="1"/>
          </p:cNvSpPr>
          <p:nvPr>
            <p:ph idx="10"/>
          </p:nvPr>
        </p:nvSpPr>
        <p:spPr>
          <a:xfrm>
            <a:off x="1077815" y="1124744"/>
            <a:ext cx="10277121" cy="5293146"/>
          </a:xfrm>
        </p:spPr>
        <p:txBody>
          <a:bodyPr>
            <a:noAutofit/>
          </a:bodyPr>
          <a:lstStyle/>
          <a:p>
            <a:pPr marL="347472" marR="0" lvl="0" indent="-342900" fontAlgn="auto">
              <a:spcBef>
                <a:spcPts val="600"/>
              </a:spcBef>
              <a:buClrTx/>
              <a:buSzTx/>
              <a:buFont typeface="Arial" panose="020B0604020202020204" pitchFamily="34" charset="0"/>
              <a:buChar char="•"/>
              <a:tabLst/>
              <a:defRPr/>
            </a:pPr>
            <a:r>
              <a:rPr lang="en-US">
                <a:latin typeface="+mn-lt"/>
              </a:rPr>
              <a:t>Establish principles in support of the institution’s duty to assist, such as: </a:t>
            </a:r>
          </a:p>
          <a:p>
            <a:pPr marL="1085850" lvl="1" indent="-342900">
              <a:spcBef>
                <a:spcPts val="600"/>
              </a:spcBef>
              <a:tabLst>
                <a:tab pos="457200" algn="l"/>
                <a:tab pos="1733550" algn="l"/>
              </a:tabLst>
              <a:defRPr/>
            </a:pPr>
            <a:r>
              <a:rPr lang="en-US" sz="2200">
                <a:solidFill>
                  <a:schemeClr val="tx1"/>
                </a:solidFill>
              </a:rPr>
              <a:t>providing assistance to the requester</a:t>
            </a:r>
          </a:p>
          <a:p>
            <a:pPr marL="1085850" lvl="1" indent="-342900">
              <a:spcBef>
                <a:spcPts val="600"/>
              </a:spcBef>
              <a:tabLst>
                <a:tab pos="457200" algn="l"/>
                <a:tab pos="1733550" algn="l"/>
              </a:tabLst>
              <a:defRPr/>
            </a:pPr>
            <a:r>
              <a:rPr lang="en-US" sz="2200">
                <a:solidFill>
                  <a:schemeClr val="tx1"/>
                </a:solidFill>
              </a:rPr>
              <a:t>responding to requests accurately &amp; completely</a:t>
            </a:r>
          </a:p>
          <a:p>
            <a:pPr marL="1085850" lvl="1" indent="-342900">
              <a:spcBef>
                <a:spcPts val="600"/>
              </a:spcBef>
              <a:tabLst>
                <a:tab pos="457200" algn="l"/>
                <a:tab pos="1733550" algn="l"/>
              </a:tabLst>
              <a:defRPr/>
            </a:pPr>
            <a:r>
              <a:rPr lang="en-US" sz="2200">
                <a:solidFill>
                  <a:schemeClr val="tx1"/>
                </a:solidFill>
              </a:rPr>
              <a:t>providing timely access in the format requested</a:t>
            </a:r>
          </a:p>
          <a:p>
            <a:pPr marL="347472" marR="0" lvl="0" indent="-342900" fontAlgn="auto">
              <a:spcBef>
                <a:spcPts val="600"/>
              </a:spcBef>
              <a:buClrTx/>
              <a:buSzTx/>
              <a:buFont typeface="Arial" panose="020B0604020202020204" pitchFamily="34" charset="0"/>
              <a:buChar char="•"/>
              <a:tabLst/>
              <a:defRPr/>
            </a:pPr>
            <a:r>
              <a:rPr lang="en-US">
                <a:latin typeface="+mn-lt"/>
              </a:rPr>
              <a:t>Assign responsibility to employees for: </a:t>
            </a:r>
          </a:p>
          <a:p>
            <a:pPr marL="1085850" lvl="1" indent="-342900">
              <a:spcBef>
                <a:spcPts val="600"/>
              </a:spcBef>
              <a:tabLst>
                <a:tab pos="457200" algn="l"/>
                <a:tab pos="1733550" algn="l"/>
              </a:tabLst>
              <a:defRPr/>
            </a:pPr>
            <a:r>
              <a:rPr lang="en-US" sz="2200">
                <a:solidFill>
                  <a:schemeClr val="tx1"/>
                </a:solidFill>
              </a:rPr>
              <a:t>recommending informal disclosures of information, when appropriate</a:t>
            </a:r>
          </a:p>
          <a:p>
            <a:pPr marL="1085850" lvl="1" indent="-342900">
              <a:spcBef>
                <a:spcPts val="600"/>
              </a:spcBef>
              <a:tabLst>
                <a:tab pos="457200" algn="l"/>
                <a:tab pos="1733550" algn="l"/>
              </a:tabLst>
              <a:defRPr/>
            </a:pPr>
            <a:r>
              <a:rPr lang="en-US" sz="2200">
                <a:solidFill>
                  <a:schemeClr val="tx1"/>
                </a:solidFill>
              </a:rPr>
              <a:t>taking the necessary steps to ensure complete, accurate, and timely responses</a:t>
            </a:r>
          </a:p>
          <a:p>
            <a:pPr marL="1085850" lvl="1" indent="-342900">
              <a:spcBef>
                <a:spcPts val="600"/>
              </a:spcBef>
              <a:tabLst>
                <a:tab pos="457200" algn="l"/>
                <a:tab pos="1733550" algn="l"/>
              </a:tabLst>
              <a:defRPr/>
            </a:pPr>
            <a:r>
              <a:rPr lang="en-US" sz="2200">
                <a:solidFill>
                  <a:schemeClr val="tx1"/>
                </a:solidFill>
              </a:rPr>
              <a:t>providing recommendations and context on sensitive information that cannot be disclosed in an ATIP request</a:t>
            </a:r>
          </a:p>
          <a:p>
            <a:pPr marL="1085850" lvl="1" indent="-342900">
              <a:spcBef>
                <a:spcPts val="600"/>
              </a:spcBef>
              <a:tabLst>
                <a:tab pos="457200" algn="l"/>
                <a:tab pos="1733550" algn="l"/>
              </a:tabLst>
              <a:defRPr/>
            </a:pPr>
            <a:r>
              <a:rPr lang="en-US" sz="2200">
                <a:solidFill>
                  <a:schemeClr val="tx1"/>
                </a:solidFill>
              </a:rPr>
              <a:t>establishing measures to support public access to information in contracts, arrangements, and agreements</a:t>
            </a:r>
          </a:p>
          <a:p>
            <a:pPr marL="1085850" lvl="1" indent="-342900">
              <a:spcBef>
                <a:spcPts val="600"/>
              </a:spcBef>
              <a:tabLst>
                <a:tab pos="457200" algn="l"/>
                <a:tab pos="1733550" algn="l"/>
              </a:tabLst>
              <a:defRPr/>
            </a:pPr>
            <a:r>
              <a:rPr lang="en-US" sz="2200">
                <a:solidFill>
                  <a:schemeClr val="tx1"/>
                </a:solidFill>
              </a:rPr>
              <a:t>reporting suspected obstruction of access (Directive on ATI Requests only)</a:t>
            </a:r>
          </a:p>
        </p:txBody>
      </p:sp>
      <p:sp>
        <p:nvSpPr>
          <p:cNvPr id="5" name="Slide Number Placeholder 4">
            <a:extLst>
              <a:ext uri="{FF2B5EF4-FFF2-40B4-BE49-F238E27FC236}">
                <a16:creationId xmlns:a16="http://schemas.microsoft.com/office/drawing/2014/main" id="{3AD5DE76-F2DB-5368-6BFF-E9D8550BAE39}"/>
              </a:ext>
            </a:extLst>
          </p:cNvPr>
          <p:cNvSpPr>
            <a:spLocks noGrp="1"/>
          </p:cNvSpPr>
          <p:nvPr>
            <p:ph type="sldNum" sz="quarter" idx="13"/>
          </p:nvPr>
        </p:nvSpPr>
        <p:spPr/>
        <p:txBody>
          <a:bodyPr/>
          <a:lstStyle/>
          <a:p>
            <a:fld id="{FB0478ED-E3AB-894D-AF74-F469B06ACB0F}" type="slidenum">
              <a:rPr lang="fr-CA" smtClean="0"/>
              <a:t>13</a:t>
            </a:fld>
            <a:endParaRPr lang="fr-CA"/>
          </a:p>
        </p:txBody>
      </p:sp>
    </p:spTree>
    <p:extLst>
      <p:ext uri="{BB962C8B-B14F-4D97-AF65-F5344CB8AC3E}">
        <p14:creationId xmlns:p14="http://schemas.microsoft.com/office/powerpoint/2010/main" val="100919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ED53-44DE-8865-1A67-50DFE2B898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9DB044-F17B-E10A-ACCB-3297E237F39F}"/>
              </a:ext>
            </a:extLst>
          </p:cNvPr>
          <p:cNvSpPr>
            <a:spLocks noGrp="1"/>
          </p:cNvSpPr>
          <p:nvPr>
            <p:ph type="title" idx="4294967295"/>
          </p:nvPr>
        </p:nvSpPr>
        <p:spPr>
          <a:xfrm>
            <a:off x="1041400" y="304800"/>
            <a:ext cx="8007350" cy="603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1" u="none" strike="noStrike" kern="1200" cap="none" spc="0" normalizeH="0" baseline="0" noProof="0">
                <a:ln>
                  <a:noFill/>
                </a:ln>
                <a:solidFill>
                  <a:schemeClr val="tx1"/>
                </a:solidFill>
                <a:effectLst/>
                <a:uLnTx/>
                <a:uFillTx/>
                <a:latin typeface="+mn-lt"/>
                <a:ea typeface="+mn-ea"/>
                <a:cs typeface="+mn-cs"/>
              </a:rPr>
              <a:t>Directive on Proactive Publication</a:t>
            </a:r>
            <a:endParaRPr kumimoji="0" lang="en-US" sz="4000" b="0" i="1" u="none" strike="noStrike" kern="1200" cap="none" spc="0" normalizeH="0" baseline="0" noProof="0">
              <a:ln>
                <a:noFill/>
              </a:ln>
              <a:solidFill>
                <a:schemeClr val="tx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1EF3A8F0-0897-F3AB-C743-15EA17E5C2FC}"/>
              </a:ext>
            </a:extLst>
          </p:cNvPr>
          <p:cNvSpPr>
            <a:spLocks noGrp="1"/>
          </p:cNvSpPr>
          <p:nvPr>
            <p:ph idx="10"/>
          </p:nvPr>
        </p:nvSpPr>
        <p:spPr/>
        <p:txBody>
          <a:bodyPr>
            <a:noAutofit/>
          </a:bodyPr>
          <a:lstStyle/>
          <a:p>
            <a:pPr marL="342900" marR="0" lvl="0" indent="-342900" fontAlgn="auto">
              <a:spcBef>
                <a:spcPts val="600"/>
              </a:spcBef>
              <a:buClrTx/>
              <a:buSzTx/>
              <a:buFont typeface="Arial" panose="020B0604020202020204" pitchFamily="34" charset="0"/>
              <a:buChar char="•"/>
              <a:tabLst/>
              <a:defRPr/>
            </a:pPr>
            <a:r>
              <a:rPr lang="en-US" sz="2800">
                <a:latin typeface="+mn-lt"/>
              </a:rPr>
              <a:t>Assigns responsibility to employees for: </a:t>
            </a:r>
          </a:p>
          <a:p>
            <a:pPr marL="1085850" lvl="1" indent="-342900">
              <a:spcBef>
                <a:spcPts val="600"/>
              </a:spcBef>
              <a:tabLst>
                <a:tab pos="457200" algn="l"/>
                <a:tab pos="1733550" algn="l"/>
              </a:tabLst>
              <a:defRPr/>
            </a:pPr>
            <a:r>
              <a:rPr lang="en-US" sz="2800">
                <a:solidFill>
                  <a:schemeClr val="tx1"/>
                </a:solidFill>
              </a:rPr>
              <a:t>providing information to be proactively published </a:t>
            </a:r>
          </a:p>
          <a:p>
            <a:pPr marL="1085850" lvl="1" indent="-342900">
              <a:spcBef>
                <a:spcPts val="600"/>
              </a:spcBef>
              <a:tabLst>
                <a:tab pos="457200" algn="l"/>
                <a:tab pos="1733550" algn="l"/>
              </a:tabLst>
              <a:defRPr/>
            </a:pPr>
            <a:r>
              <a:rPr lang="en-US" sz="2800">
                <a:solidFill>
                  <a:schemeClr val="tx1"/>
                </a:solidFill>
              </a:rPr>
              <a:t>providing recommendations and context on sensitive information that cannot be published</a:t>
            </a:r>
          </a:p>
          <a:p>
            <a:pPr marL="1085850" lvl="1" indent="-342900">
              <a:spcBef>
                <a:spcPts val="600"/>
              </a:spcBef>
              <a:tabLst>
                <a:tab pos="457200" algn="l"/>
                <a:tab pos="1733550" algn="l"/>
              </a:tabLst>
              <a:defRPr/>
            </a:pPr>
            <a:r>
              <a:rPr lang="en-US" sz="2800">
                <a:solidFill>
                  <a:schemeClr val="tx1"/>
                </a:solidFill>
              </a:rPr>
              <a:t>contributing to the development of web resource discovery metadata for information resources available to the public in accordance with </a:t>
            </a:r>
            <a:r>
              <a:rPr lang="en-US" sz="2800">
                <a:solidFill>
                  <a:schemeClr val="tx1"/>
                </a:solidFill>
                <a:latin typeface="+mn-lt"/>
              </a:rPr>
              <a:t>the </a:t>
            </a:r>
            <a:r>
              <a:rPr lang="en-US" sz="2800" i="1">
                <a:solidFill>
                  <a:schemeClr val="tx1"/>
                </a:solidFill>
                <a:latin typeface="+mn-lt"/>
                <a:hlinkClick r:id="rId3"/>
              </a:rPr>
              <a:t>Standard for Managing Metadata</a:t>
            </a:r>
            <a:endParaRPr lang="en-US" sz="2800">
              <a:solidFill>
                <a:schemeClr val="tx1"/>
              </a:solidFill>
              <a:latin typeface="+mn-lt"/>
            </a:endParaRPr>
          </a:p>
          <a:p>
            <a:pPr marL="1085850" lvl="1" indent="-342900">
              <a:spcBef>
                <a:spcPts val="600"/>
              </a:spcBef>
              <a:tabLst>
                <a:tab pos="457200" algn="l"/>
                <a:tab pos="1733550" algn="l"/>
              </a:tabLst>
              <a:defRPr/>
            </a:pPr>
            <a:endParaRPr lang="en-US" sz="2800">
              <a:solidFill>
                <a:schemeClr val="tx1"/>
              </a:solidFill>
            </a:endParaRPr>
          </a:p>
          <a:p>
            <a:pPr marL="342900" indent="-342900">
              <a:spcBef>
                <a:spcPts val="600"/>
              </a:spcBef>
              <a:buFont typeface="Arial" panose="020B0604020202020204" pitchFamily="34" charset="0"/>
              <a:buChar char="•"/>
              <a:defRPr/>
            </a:pPr>
            <a:endParaRPr lang="en-US" sz="2800">
              <a:latin typeface="+mj-lt"/>
            </a:endParaRPr>
          </a:p>
          <a:p>
            <a:pPr marL="342900" indent="-342900">
              <a:spcBef>
                <a:spcPts val="600"/>
              </a:spcBef>
              <a:buFont typeface="Arial" panose="020B0604020202020204" pitchFamily="34" charset="0"/>
              <a:buChar char="•"/>
              <a:defRPr/>
            </a:pPr>
            <a:endParaRPr lang="en-US" sz="2800">
              <a:latin typeface="+mj-lt"/>
            </a:endParaRPr>
          </a:p>
        </p:txBody>
      </p:sp>
      <p:sp>
        <p:nvSpPr>
          <p:cNvPr id="5" name="Slide Number Placeholder 4">
            <a:extLst>
              <a:ext uri="{FF2B5EF4-FFF2-40B4-BE49-F238E27FC236}">
                <a16:creationId xmlns:a16="http://schemas.microsoft.com/office/drawing/2014/main" id="{2FC63935-A035-63C3-BA2B-FDA7C6531F87}"/>
              </a:ext>
            </a:extLst>
          </p:cNvPr>
          <p:cNvSpPr>
            <a:spLocks noGrp="1"/>
          </p:cNvSpPr>
          <p:nvPr>
            <p:ph type="sldNum" sz="quarter" idx="13"/>
          </p:nvPr>
        </p:nvSpPr>
        <p:spPr/>
        <p:txBody>
          <a:bodyPr/>
          <a:lstStyle/>
          <a:p>
            <a:fld id="{FB0478ED-E3AB-894D-AF74-F469B06ACB0F}" type="slidenum">
              <a:rPr lang="fr-CA" smtClean="0"/>
              <a:t>14</a:t>
            </a:fld>
            <a:endParaRPr lang="fr-CA"/>
          </a:p>
        </p:txBody>
      </p:sp>
    </p:spTree>
    <p:extLst>
      <p:ext uri="{BB962C8B-B14F-4D97-AF65-F5344CB8AC3E}">
        <p14:creationId xmlns:p14="http://schemas.microsoft.com/office/powerpoint/2010/main" val="196767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8AB3-5C92-9E21-18D5-B78A762FAD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D9A5B6-4CF4-569A-659E-0E88259327E5}"/>
              </a:ext>
            </a:extLst>
          </p:cNvPr>
          <p:cNvSpPr>
            <a:spLocks noGrp="1"/>
          </p:cNvSpPr>
          <p:nvPr>
            <p:ph type="title" idx="4294967295"/>
          </p:nvPr>
        </p:nvSpPr>
        <p:spPr>
          <a:xfrm>
            <a:off x="1041400" y="273050"/>
            <a:ext cx="9879013" cy="6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4000" b="0" i="1" u="none" strike="noStrike" kern="1200" cap="none" spc="0" normalizeH="0" baseline="0" noProof="0">
                <a:ln>
                  <a:noFill/>
                </a:ln>
                <a:solidFill>
                  <a:schemeClr val="tx1"/>
                </a:solidFill>
                <a:effectLst/>
                <a:uLnTx/>
                <a:uFillTx/>
                <a:latin typeface="+mj-lt"/>
                <a:ea typeface="Times New Roman" panose="02020603050405020304" pitchFamily="18" charset="0"/>
                <a:cs typeface="+mn-cs"/>
              </a:rPr>
              <a:t>Directive on Privacy Practices</a:t>
            </a:r>
            <a:endParaRPr kumimoji="0" lang="en-US" sz="4000" b="0" i="1"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FA48CFD6-96B1-DF5F-2454-CA7ED8C050AD}"/>
              </a:ext>
            </a:extLst>
          </p:cNvPr>
          <p:cNvSpPr>
            <a:spLocks noGrp="1"/>
          </p:cNvSpPr>
          <p:nvPr>
            <p:ph idx="10"/>
          </p:nvPr>
        </p:nvSpPr>
        <p:spPr>
          <a:xfrm>
            <a:off x="1077816" y="1124744"/>
            <a:ext cx="10274768" cy="5293146"/>
          </a:xfrm>
        </p:spPr>
        <p:txBody>
          <a:bodyPr>
            <a:normAutofit/>
          </a:bodyPr>
          <a:lstStyle/>
          <a:p>
            <a:pPr marL="457200" marR="0" lvl="0" indent="-457200">
              <a:spcBef>
                <a:spcPts val="600"/>
              </a:spcBef>
              <a:buFont typeface="Arial" panose="020B0604020202020204" pitchFamily="34" charset="0"/>
              <a:buChar char="•"/>
              <a:tabLst>
                <a:tab pos="457200" algn="l"/>
                <a:tab pos="1733550" algn="l"/>
              </a:tabLst>
            </a:pPr>
            <a:r>
              <a:rPr lang="en-US" sz="2800">
                <a:latin typeface="+mn-lt"/>
              </a:rPr>
              <a:t>Assigns responsibility to employees for: </a:t>
            </a:r>
          </a:p>
          <a:p>
            <a:pPr marL="1085850" lvl="1" indent="-342900">
              <a:spcBef>
                <a:spcPts val="600"/>
              </a:spcBef>
              <a:tabLst>
                <a:tab pos="457200" algn="l"/>
                <a:tab pos="1733550" algn="l"/>
              </a:tabLst>
              <a:defRPr/>
            </a:pPr>
            <a:r>
              <a:rPr lang="en-US" sz="2800">
                <a:solidFill>
                  <a:schemeClr val="tx1"/>
                </a:solidFill>
              </a:rPr>
              <a:t>following mandatory procedures for </a:t>
            </a:r>
            <a:r>
              <a:rPr lang="en-US" sz="2800" b="1">
                <a:solidFill>
                  <a:srgbClr val="142F50"/>
                </a:solidFill>
              </a:rPr>
              <a:t>privacy breaches </a:t>
            </a:r>
            <a:r>
              <a:rPr lang="en-US" sz="2800">
                <a:solidFill>
                  <a:schemeClr val="tx1"/>
                </a:solidFill>
              </a:rPr>
              <a:t>as outlined in its Appendix B</a:t>
            </a:r>
          </a:p>
          <a:p>
            <a:pPr marL="1085850" lvl="1" indent="-342900">
              <a:spcBef>
                <a:spcPts val="600"/>
              </a:spcBef>
              <a:tabLst>
                <a:tab pos="457200" algn="l"/>
                <a:tab pos="1733550" algn="l"/>
              </a:tabLst>
              <a:defRPr/>
            </a:pPr>
            <a:r>
              <a:rPr lang="en-US" sz="2800">
                <a:solidFill>
                  <a:schemeClr val="tx1"/>
                </a:solidFill>
              </a:rPr>
              <a:t>preparing and updating </a:t>
            </a:r>
            <a:r>
              <a:rPr lang="en-US" sz="2800" b="1">
                <a:solidFill>
                  <a:srgbClr val="142F50"/>
                </a:solidFill>
              </a:rPr>
              <a:t>personal information banks </a:t>
            </a:r>
            <a:r>
              <a:rPr lang="en-US" sz="2800">
                <a:solidFill>
                  <a:schemeClr val="tx1"/>
                </a:solidFill>
              </a:rPr>
              <a:t>(PIB), </a:t>
            </a:r>
            <a:r>
              <a:rPr lang="en-US" sz="2800" b="1">
                <a:solidFill>
                  <a:srgbClr val="142F50"/>
                </a:solidFill>
              </a:rPr>
              <a:t>privacy impact assessments</a:t>
            </a:r>
            <a:r>
              <a:rPr lang="en-US" sz="2800">
                <a:solidFill>
                  <a:srgbClr val="142F50"/>
                </a:solidFill>
              </a:rPr>
              <a:t> </a:t>
            </a:r>
            <a:r>
              <a:rPr lang="en-US" sz="2800">
                <a:solidFill>
                  <a:schemeClr val="tx1"/>
                </a:solidFill>
              </a:rPr>
              <a:t>(PIA) and </a:t>
            </a:r>
            <a:r>
              <a:rPr lang="en-US" sz="2800" b="1">
                <a:solidFill>
                  <a:srgbClr val="142F50"/>
                </a:solidFill>
              </a:rPr>
              <a:t>privacy protocols </a:t>
            </a:r>
            <a:r>
              <a:rPr lang="en-US" sz="2800">
                <a:solidFill>
                  <a:schemeClr val="tx1"/>
                </a:solidFill>
              </a:rPr>
              <a:t>in accordance with its Appendix C</a:t>
            </a:r>
          </a:p>
          <a:p>
            <a:pPr marL="1085850" lvl="1" indent="-342900">
              <a:spcBef>
                <a:spcPts val="600"/>
              </a:spcBef>
              <a:tabLst>
                <a:tab pos="457200" algn="l"/>
                <a:tab pos="1733550" algn="l"/>
              </a:tabLst>
              <a:defRPr/>
            </a:pPr>
            <a:r>
              <a:rPr lang="en-US" sz="2800">
                <a:solidFill>
                  <a:schemeClr val="tx1"/>
                </a:solidFill>
              </a:rPr>
              <a:t>performing web analytics (if authorized) in compliance with its Appendix E</a:t>
            </a:r>
          </a:p>
          <a:p>
            <a:pPr marL="342900" indent="-342900">
              <a:lnSpc>
                <a:spcPct val="120000"/>
              </a:lnSpc>
              <a:spcBef>
                <a:spcPts val="600"/>
              </a:spcBef>
              <a:buFont typeface="Arial" panose="020B0604020202020204" pitchFamily="34" charset="0"/>
              <a:buChar char="•"/>
              <a:defRPr/>
            </a:pPr>
            <a:endParaRPr lang="en-US" sz="2800">
              <a:latin typeface="+mn-lt"/>
            </a:endParaRPr>
          </a:p>
          <a:p>
            <a:pPr>
              <a:lnSpc>
                <a:spcPct val="120000"/>
              </a:lnSpc>
              <a:spcBef>
                <a:spcPts val="600"/>
              </a:spcBef>
            </a:pPr>
            <a:endParaRPr lang="en-US" sz="2800"/>
          </a:p>
        </p:txBody>
      </p:sp>
      <p:sp>
        <p:nvSpPr>
          <p:cNvPr id="5" name="Slide Number Placeholder 4">
            <a:extLst>
              <a:ext uri="{FF2B5EF4-FFF2-40B4-BE49-F238E27FC236}">
                <a16:creationId xmlns:a16="http://schemas.microsoft.com/office/drawing/2014/main" id="{A1BD2563-27CA-9C9B-6066-C67F5A201420}"/>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15</a:t>
            </a:fld>
            <a:endParaRPr lang="fr-CA"/>
          </a:p>
        </p:txBody>
      </p:sp>
    </p:spTree>
    <p:extLst>
      <p:ext uri="{BB962C8B-B14F-4D97-AF65-F5344CB8AC3E}">
        <p14:creationId xmlns:p14="http://schemas.microsoft.com/office/powerpoint/2010/main" val="1447641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4241-09A3-1A33-3B76-4CFD2DB962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FD11D9-C998-E4C1-8C89-DEA7D4A34670}"/>
              </a:ext>
            </a:extLst>
          </p:cNvPr>
          <p:cNvSpPr>
            <a:spLocks noGrp="1"/>
          </p:cNvSpPr>
          <p:nvPr>
            <p:ph type="title" idx="4294967295"/>
          </p:nvPr>
        </p:nvSpPr>
        <p:spPr>
          <a:xfrm>
            <a:off x="1041400" y="273050"/>
            <a:ext cx="9879013" cy="635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4000" b="0" i="1" u="none" strike="noStrike" kern="1200" cap="none" spc="0" normalizeH="0" baseline="0" noProof="0">
                <a:ln>
                  <a:noFill/>
                </a:ln>
                <a:solidFill>
                  <a:schemeClr val="tx1"/>
                </a:solidFill>
                <a:effectLst/>
                <a:uLnTx/>
                <a:uFillTx/>
                <a:latin typeface="+mj-lt"/>
                <a:ea typeface="Times New Roman" panose="02020603050405020304" pitchFamily="18" charset="0"/>
                <a:cs typeface="+mn-cs"/>
              </a:rPr>
              <a:t>Directive on Social Insurance Number</a:t>
            </a:r>
            <a:endParaRPr kumimoji="0" lang="en-US" sz="4000" b="0" i="1"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9D1D484A-D49F-D800-2DBB-D1E859062DB3}"/>
              </a:ext>
            </a:extLst>
          </p:cNvPr>
          <p:cNvSpPr>
            <a:spLocks noGrp="1"/>
          </p:cNvSpPr>
          <p:nvPr>
            <p:ph idx="10"/>
          </p:nvPr>
        </p:nvSpPr>
        <p:spPr>
          <a:xfrm>
            <a:off x="2847372" y="1394306"/>
            <a:ext cx="8505212" cy="5023583"/>
          </a:xfrm>
        </p:spPr>
        <p:txBody>
          <a:bodyPr>
            <a:normAutofit/>
          </a:bodyPr>
          <a:lstStyle/>
          <a:p>
            <a:pPr marL="457200" marR="0" lvl="0" indent="-457200">
              <a:spcBef>
                <a:spcPts val="600"/>
              </a:spcBef>
              <a:buFont typeface="Arial" panose="020B0604020202020204" pitchFamily="34" charset="0"/>
              <a:buChar char="•"/>
              <a:tabLst>
                <a:tab pos="457200" algn="l"/>
                <a:tab pos="1733550" algn="l"/>
              </a:tabLst>
            </a:pPr>
            <a:r>
              <a:rPr lang="en-US" sz="2400">
                <a:latin typeface="+mn-lt"/>
              </a:rPr>
              <a:t>Provides direction to institutions on how the social insurance number (SIN) can be collected, used and disclosed</a:t>
            </a:r>
          </a:p>
          <a:p>
            <a:pPr marL="457200" marR="0" lvl="0" indent="-457200">
              <a:spcBef>
                <a:spcPts val="600"/>
              </a:spcBef>
              <a:buFont typeface="Arial" panose="020B0604020202020204" pitchFamily="34" charset="0"/>
              <a:buChar char="•"/>
              <a:tabLst>
                <a:tab pos="457200" algn="l"/>
                <a:tab pos="1733550" algn="l"/>
              </a:tabLst>
            </a:pPr>
            <a:r>
              <a:rPr lang="en-US" sz="2400">
                <a:latin typeface="+mn-lt"/>
              </a:rPr>
              <a:t>The SIN can only be collected or used for purposes expressly authorized under specific Acts and Regulations, or under programs or activities authorized by Parliament and approved by Treasury Board</a:t>
            </a:r>
          </a:p>
          <a:p>
            <a:pPr marL="457200" marR="0" lvl="0" indent="-457200">
              <a:spcBef>
                <a:spcPts val="600"/>
              </a:spcBef>
              <a:buFont typeface="Arial" panose="020B0604020202020204" pitchFamily="34" charset="0"/>
              <a:buChar char="•"/>
              <a:tabLst>
                <a:tab pos="457200" algn="l"/>
                <a:tab pos="1733550" algn="l"/>
              </a:tabLst>
            </a:pPr>
            <a:r>
              <a:rPr lang="en-US" sz="2400">
                <a:latin typeface="+mn-lt"/>
              </a:rPr>
              <a:t>A list of authorized collections and uses is outlined in Appendix A</a:t>
            </a:r>
          </a:p>
          <a:p>
            <a:pPr marL="457200" marR="0" lvl="0" indent="-457200">
              <a:spcBef>
                <a:spcPts val="600"/>
              </a:spcBef>
              <a:buFont typeface="Arial" panose="020B0604020202020204" pitchFamily="34" charset="0"/>
              <a:buChar char="•"/>
              <a:tabLst>
                <a:tab pos="457200" algn="l"/>
                <a:tab pos="1733550" algn="l"/>
              </a:tabLst>
            </a:pPr>
            <a:r>
              <a:rPr lang="en-US" sz="2400">
                <a:latin typeface="+mn-lt"/>
              </a:rPr>
              <a:t>Also outlines the process to obtain policy approval for new collections and uses of the SIN </a:t>
            </a:r>
            <a:endParaRPr lang="en-US" sz="2400"/>
          </a:p>
        </p:txBody>
      </p:sp>
      <p:pic>
        <p:nvPicPr>
          <p:cNvPr id="5" name="Picture 4">
            <a:extLst>
              <a:ext uri="{FF2B5EF4-FFF2-40B4-BE49-F238E27FC236}">
                <a16:creationId xmlns:a16="http://schemas.microsoft.com/office/drawing/2014/main" id="{E7DFEBC5-9875-3305-5427-7759C16641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759476">
            <a:off x="535120" y="1840842"/>
            <a:ext cx="2033552" cy="1362286"/>
          </a:xfrm>
          <a:prstGeom prst="rect">
            <a:avLst/>
          </a:prstGeom>
        </p:spPr>
      </p:pic>
      <p:sp>
        <p:nvSpPr>
          <p:cNvPr id="6" name="Slide Number Placeholder 5">
            <a:extLst>
              <a:ext uri="{FF2B5EF4-FFF2-40B4-BE49-F238E27FC236}">
                <a16:creationId xmlns:a16="http://schemas.microsoft.com/office/drawing/2014/main" id="{F5CE8075-870B-ACD1-5461-E28934A4ADBF}"/>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16</a:t>
            </a:fld>
            <a:endParaRPr lang="fr-CA"/>
          </a:p>
        </p:txBody>
      </p:sp>
    </p:spTree>
    <p:extLst>
      <p:ext uri="{BB962C8B-B14F-4D97-AF65-F5344CB8AC3E}">
        <p14:creationId xmlns:p14="http://schemas.microsoft.com/office/powerpoint/2010/main" val="373603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9EC2A-79D6-6ECD-B73A-7C5F00376E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E4DA92-1169-CF44-E757-486C96018240}"/>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Institution’s policy framework</a:t>
            </a:r>
          </a:p>
        </p:txBody>
      </p:sp>
      <p:sp>
        <p:nvSpPr>
          <p:cNvPr id="3" name="Content Placeholder 2">
            <a:extLst>
              <a:ext uri="{FF2B5EF4-FFF2-40B4-BE49-F238E27FC236}">
                <a16:creationId xmlns:a16="http://schemas.microsoft.com/office/drawing/2014/main" id="{A1C722A8-2421-8195-D9A5-869C9CB63AEA}"/>
              </a:ext>
            </a:extLst>
          </p:cNvPr>
          <p:cNvSpPr>
            <a:spLocks noGrp="1"/>
          </p:cNvSpPr>
          <p:nvPr>
            <p:ph idx="10"/>
          </p:nvPr>
        </p:nvSpPr>
        <p:spPr/>
        <p:txBody>
          <a:bodyPr/>
          <a:lstStyle/>
          <a:p>
            <a:pPr marL="342900" indent="-342900">
              <a:spcBef>
                <a:spcPts val="600"/>
              </a:spcBef>
              <a:buFont typeface="Arial" panose="020B0604020202020204" pitchFamily="34" charset="0"/>
              <a:buChar char="•"/>
            </a:pPr>
            <a:r>
              <a:rPr lang="en-CA" sz="2800">
                <a:highlight>
                  <a:srgbClr val="FFFF00"/>
                </a:highlight>
                <a:latin typeface="+mn-lt"/>
              </a:rPr>
              <a:t>[This slide is place holder - insert information on your institution’s internal policy framework as needed]</a:t>
            </a:r>
            <a:endParaRPr lang="en-US" sz="2800">
              <a:highlight>
                <a:srgbClr val="FFFF00"/>
              </a:highlight>
              <a:latin typeface="+mn-lt"/>
            </a:endParaRPr>
          </a:p>
        </p:txBody>
      </p:sp>
      <p:sp>
        <p:nvSpPr>
          <p:cNvPr id="4" name="Slide Number Placeholder 3">
            <a:extLst>
              <a:ext uri="{FF2B5EF4-FFF2-40B4-BE49-F238E27FC236}">
                <a16:creationId xmlns:a16="http://schemas.microsoft.com/office/drawing/2014/main" id="{67B4AEAD-06AD-A8CF-7B75-A5F16364D588}"/>
              </a:ext>
            </a:extLst>
          </p:cNvPr>
          <p:cNvSpPr>
            <a:spLocks noGrp="1"/>
          </p:cNvSpPr>
          <p:nvPr>
            <p:ph type="sldNum" sz="quarter" idx="13"/>
          </p:nvPr>
        </p:nvSpPr>
        <p:spPr/>
        <p:txBody>
          <a:bodyPr/>
          <a:lstStyle/>
          <a:p>
            <a:fld id="{FB0478ED-E3AB-894D-AF74-F469B06ACB0F}" type="slidenum">
              <a:rPr lang="fr-CA" smtClean="0"/>
              <a:t>17</a:t>
            </a:fld>
            <a:endParaRPr lang="fr-CA"/>
          </a:p>
        </p:txBody>
      </p:sp>
    </p:spTree>
    <p:extLst>
      <p:ext uri="{BB962C8B-B14F-4D97-AF65-F5344CB8AC3E}">
        <p14:creationId xmlns:p14="http://schemas.microsoft.com/office/powerpoint/2010/main" val="392443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8B66-C864-74AC-13C5-C8F28D460F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4CAFAD-CB89-24DF-A14F-07B6D11545AC}"/>
              </a:ext>
            </a:extLst>
          </p:cNvPr>
          <p:cNvSpPr>
            <a:spLocks noGrp="1"/>
          </p:cNvSpPr>
          <p:nvPr>
            <p:ph type="title" idx="4294967295"/>
          </p:nvPr>
        </p:nvSpPr>
        <p:spPr>
          <a:xfrm>
            <a:off x="2281238" y="2924175"/>
            <a:ext cx="7629525" cy="2714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3:</a:t>
            </a: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Key players</a:t>
            </a: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6844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AFCE9A2-DAF8-F267-F3BA-BA733C0D2AD0}"/>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Key players (1 of 6)</a:t>
            </a:r>
          </a:p>
        </p:txBody>
      </p:sp>
      <p:sp>
        <p:nvSpPr>
          <p:cNvPr id="3" name="Content Placeholder 2">
            <a:extLst>
              <a:ext uri="{FF2B5EF4-FFF2-40B4-BE49-F238E27FC236}">
                <a16:creationId xmlns:a16="http://schemas.microsoft.com/office/drawing/2014/main" id="{B5116042-9AF5-42E9-182C-27801C7E2F11}"/>
              </a:ext>
            </a:extLst>
          </p:cNvPr>
          <p:cNvSpPr>
            <a:spLocks noGrp="1"/>
          </p:cNvSpPr>
          <p:nvPr>
            <p:ph idx="10"/>
          </p:nvPr>
        </p:nvSpPr>
        <p:spPr/>
        <p:txBody>
          <a:bodyPr vert="horz" lIns="0" tIns="0" rIns="0" bIns="0" rtlCol="0" anchor="t">
            <a:normAutofit fontScale="85000" lnSpcReduction="20000"/>
          </a:bodyPr>
          <a:lstStyle/>
          <a:p>
            <a:pPr>
              <a:lnSpc>
                <a:spcPct val="120000"/>
              </a:lnSpc>
              <a:spcBef>
                <a:spcPts val="600"/>
              </a:spcBef>
            </a:pPr>
            <a:r>
              <a:rPr lang="en-US" sz="2800" b="1">
                <a:solidFill>
                  <a:srgbClr val="142F50"/>
                </a:solidFill>
              </a:rPr>
              <a:t>Head of the institution</a:t>
            </a:r>
          </a:p>
          <a:p>
            <a:pPr marL="342900" indent="-342900">
              <a:lnSpc>
                <a:spcPct val="120000"/>
              </a:lnSpc>
              <a:spcBef>
                <a:spcPts val="600"/>
              </a:spcBef>
              <a:buFont typeface="Arial" panose="020B0604020202020204" pitchFamily="34" charset="0"/>
              <a:buChar char="•"/>
            </a:pPr>
            <a:r>
              <a:rPr lang="en-US" sz="2800">
                <a:highlight>
                  <a:srgbClr val="FFFF00"/>
                </a:highlight>
              </a:rPr>
              <a:t>[insert name], [</a:t>
            </a:r>
            <a:r>
              <a:rPr lang="fr-CA" sz="2800">
                <a:highlight>
                  <a:srgbClr val="FFFF00"/>
                </a:highlight>
              </a:rPr>
              <a:t>insert </a:t>
            </a:r>
            <a:r>
              <a:rPr lang="fr-CA" sz="2800" err="1">
                <a:highlight>
                  <a:srgbClr val="FFFF00"/>
                </a:highlight>
              </a:rPr>
              <a:t>title</a:t>
            </a:r>
            <a:r>
              <a:rPr lang="fr-CA" sz="2800">
                <a:highlight>
                  <a:srgbClr val="FFFF00"/>
                </a:highlight>
              </a:rPr>
              <a:t>] </a:t>
            </a:r>
            <a:r>
              <a:rPr lang="fr-CA" sz="2800" err="1"/>
              <a:t>is</a:t>
            </a:r>
            <a:r>
              <a:rPr lang="fr-CA" sz="2800"/>
              <a:t> the </a:t>
            </a:r>
            <a:r>
              <a:rPr lang="fr-CA" sz="2800" err="1"/>
              <a:t>head</a:t>
            </a:r>
            <a:r>
              <a:rPr lang="fr-CA" sz="2800"/>
              <a:t> of </a:t>
            </a:r>
            <a:r>
              <a:rPr lang="fr-CA" sz="2800" err="1"/>
              <a:t>our</a:t>
            </a:r>
            <a:r>
              <a:rPr lang="fr-CA" sz="2800"/>
              <a:t> institution</a:t>
            </a:r>
          </a:p>
          <a:p>
            <a:pPr marL="342900" indent="-342900">
              <a:lnSpc>
                <a:spcPct val="120000"/>
              </a:lnSpc>
              <a:spcBef>
                <a:spcPts val="600"/>
              </a:spcBef>
              <a:buFont typeface="Arial" panose="020B0604020202020204" pitchFamily="34" charset="0"/>
              <a:buChar char="•"/>
            </a:pPr>
            <a:r>
              <a:rPr lang="en-US" sz="2800"/>
              <a:t>Ultimately accountable for proper administration of the Acts, Regulations and policies in the institution</a:t>
            </a:r>
          </a:p>
          <a:p>
            <a:pPr marL="342900" indent="-342900">
              <a:lnSpc>
                <a:spcPct val="120000"/>
              </a:lnSpc>
              <a:spcBef>
                <a:spcPts val="600"/>
              </a:spcBef>
              <a:buFont typeface="Arial" panose="020B0604020202020204" pitchFamily="34" charset="0"/>
              <a:buChar char="•"/>
            </a:pPr>
            <a:r>
              <a:rPr lang="en-US" sz="2800">
                <a:latin typeface="Calibri"/>
                <a:ea typeface="Calibri"/>
                <a:cs typeface="Calibri"/>
              </a:rPr>
              <a:t>Can delegate responsibilities to Chief Privacy Officer, ATIP coordinators or other officers and employees of the institution through a delegation order</a:t>
            </a:r>
          </a:p>
          <a:p>
            <a:pPr>
              <a:lnSpc>
                <a:spcPct val="120000"/>
              </a:lnSpc>
              <a:spcBef>
                <a:spcPts val="600"/>
              </a:spcBef>
            </a:pPr>
            <a:r>
              <a:rPr lang="en-US" sz="2800" b="1">
                <a:solidFill>
                  <a:srgbClr val="142F50"/>
                </a:solidFill>
              </a:rPr>
              <a:t>Delegation order</a:t>
            </a:r>
          </a:p>
          <a:p>
            <a:pPr marL="342900" indent="-342900">
              <a:lnSpc>
                <a:spcPct val="120000"/>
              </a:lnSpc>
              <a:spcBef>
                <a:spcPts val="600"/>
              </a:spcBef>
              <a:buFont typeface="Arial" panose="020B0604020202020204" pitchFamily="34" charset="0"/>
              <a:buChar char="•"/>
            </a:pPr>
            <a:r>
              <a:rPr lang="en-US" sz="2800"/>
              <a:t>Powers, duties and functions are delegated to positions identified by title, not to individuals identified by name</a:t>
            </a:r>
          </a:p>
          <a:p>
            <a:pPr marL="342900" indent="-342900">
              <a:lnSpc>
                <a:spcPct val="120000"/>
              </a:lnSpc>
              <a:spcBef>
                <a:spcPts val="600"/>
              </a:spcBef>
              <a:buFont typeface="Arial" panose="020B0604020202020204" pitchFamily="34" charset="0"/>
              <a:buChar char="•"/>
            </a:pPr>
            <a:r>
              <a:rPr lang="en-US" sz="2800"/>
              <a:t>Persons with delegated authorities must be well informed of their responsibilities</a:t>
            </a:r>
          </a:p>
          <a:p>
            <a:pPr marL="342900" indent="-342900">
              <a:lnSpc>
                <a:spcPct val="120000"/>
              </a:lnSpc>
              <a:spcBef>
                <a:spcPts val="600"/>
              </a:spcBef>
              <a:buFont typeface="Arial" panose="020B0604020202020204" pitchFamily="34" charset="0"/>
              <a:buChar char="•"/>
            </a:pPr>
            <a:r>
              <a:rPr lang="en-US" sz="2800"/>
              <a:t>Powers, duties and functions that have been delegated cannot be further delegated</a:t>
            </a:r>
          </a:p>
        </p:txBody>
      </p:sp>
      <p:sp>
        <p:nvSpPr>
          <p:cNvPr id="5" name="Slide Number Placeholder 4">
            <a:extLst>
              <a:ext uri="{FF2B5EF4-FFF2-40B4-BE49-F238E27FC236}">
                <a16:creationId xmlns:a16="http://schemas.microsoft.com/office/drawing/2014/main" id="{7D98E26E-4F7E-B8DA-C73C-027AC76FD0E9}"/>
              </a:ext>
            </a:extLst>
          </p:cNvPr>
          <p:cNvSpPr>
            <a:spLocks noGrp="1"/>
          </p:cNvSpPr>
          <p:nvPr>
            <p:ph type="sldNum" sz="quarter" idx="13"/>
          </p:nvPr>
        </p:nvSpPr>
        <p:spPr/>
        <p:txBody>
          <a:bodyPr/>
          <a:lstStyle/>
          <a:p>
            <a:fld id="{FB0478ED-E3AB-894D-AF74-F469B06ACB0F}" type="slidenum">
              <a:rPr lang="fr-CA" smtClean="0"/>
              <a:t>19</a:t>
            </a:fld>
            <a:endParaRPr lang="fr-CA"/>
          </a:p>
        </p:txBody>
      </p:sp>
    </p:spTree>
    <p:extLst>
      <p:ext uri="{BB962C8B-B14F-4D97-AF65-F5344CB8AC3E}">
        <p14:creationId xmlns:p14="http://schemas.microsoft.com/office/powerpoint/2010/main" val="459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6E98AD-5FE4-56CA-2C32-E9F8F886B5DB}"/>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4000" b="0" i="0" u="none" strike="noStrike" kern="1200" cap="none" spc="0" normalizeH="0" baseline="0" noProof="0">
                <a:ln>
                  <a:noFill/>
                </a:ln>
                <a:solidFill>
                  <a:prstClr val="black"/>
                </a:solidFill>
                <a:effectLst/>
                <a:uLnTx/>
                <a:uFillTx/>
                <a:latin typeface="+mj-lt"/>
                <a:ea typeface="+mj-ea"/>
                <a:cs typeface="+mj-cs"/>
              </a:rPr>
              <a:t>Objective</a:t>
            </a:r>
            <a:endParaRPr kumimoji="0" lang="fr-CA" sz="4000" b="0" i="0" u="none" strike="noStrike" kern="1200" cap="none" spc="0" normalizeH="0" baseline="0" noProof="0">
              <a:ln>
                <a:noFill/>
              </a:ln>
              <a:solidFill>
                <a:schemeClr val="tx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31F07C3F-B9CD-1DC3-E8EF-B0F17124A4CA}"/>
              </a:ext>
            </a:extLst>
          </p:cNvPr>
          <p:cNvSpPr>
            <a:spLocks noGrp="1"/>
          </p:cNvSpPr>
          <p:nvPr>
            <p:ph idx="10"/>
          </p:nvPr>
        </p:nvSpPr>
        <p:spPr>
          <a:xfrm>
            <a:off x="1077816" y="1268760"/>
            <a:ext cx="10249826" cy="5149130"/>
          </a:xfrm>
        </p:spPr>
        <p:txBody>
          <a:bodyPr>
            <a:normAutofit/>
          </a:bodyPr>
          <a:lstStyle/>
          <a:p>
            <a:pPr marL="228600" indent="-228600" defTabSz="914400">
              <a:spcBef>
                <a:spcPts val="600"/>
              </a:spcBef>
              <a:buFont typeface="Arial" panose="020B0604020202020204" pitchFamily="34" charset="0"/>
              <a:buChar char="•"/>
              <a:defRPr/>
            </a:pPr>
            <a:r>
              <a:rPr lang="en-US" sz="2800">
                <a:solidFill>
                  <a:prstClr val="black"/>
                </a:solidFill>
                <a:latin typeface="+mn-lt"/>
              </a:rPr>
              <a:t>To underscore the importance of access to information and privacy (ATIP) </a:t>
            </a:r>
          </a:p>
          <a:p>
            <a:pPr marL="228600" indent="-228600" defTabSz="914400">
              <a:spcBef>
                <a:spcPts val="600"/>
              </a:spcBef>
              <a:buFont typeface="Arial" panose="020B0604020202020204" pitchFamily="34" charset="0"/>
              <a:buChar char="•"/>
              <a:defRPr/>
            </a:pPr>
            <a:r>
              <a:rPr lang="en-US" sz="2800">
                <a:solidFill>
                  <a:prstClr val="black"/>
                </a:solidFill>
                <a:latin typeface="+mn-lt"/>
              </a:rPr>
              <a:t>To help you understand your obligations under the </a:t>
            </a:r>
            <a:r>
              <a:rPr lang="en-US" sz="2800" i="1">
                <a:solidFill>
                  <a:prstClr val="black"/>
                </a:solidFill>
                <a:latin typeface="+mn-lt"/>
                <a:hlinkClick r:id="rId3"/>
              </a:rPr>
              <a:t>Access to Information Act</a:t>
            </a:r>
            <a:r>
              <a:rPr lang="en-US" sz="2800">
                <a:solidFill>
                  <a:prstClr val="black"/>
                </a:solidFill>
                <a:latin typeface="+mn-lt"/>
              </a:rPr>
              <a:t>, the </a:t>
            </a:r>
            <a:r>
              <a:rPr lang="en-US" sz="2800" i="1">
                <a:solidFill>
                  <a:prstClr val="black"/>
                </a:solidFill>
                <a:latin typeface="+mn-lt"/>
                <a:hlinkClick r:id="rId4"/>
              </a:rPr>
              <a:t>Privacy Act</a:t>
            </a:r>
            <a:r>
              <a:rPr lang="en-US" sz="2800" i="1">
                <a:solidFill>
                  <a:prstClr val="black"/>
                </a:solidFill>
                <a:latin typeface="+mn-lt"/>
              </a:rPr>
              <a:t> </a:t>
            </a:r>
            <a:r>
              <a:rPr lang="en-US" sz="2800">
                <a:latin typeface="+mn-lt"/>
              </a:rPr>
              <a:t>and the related Treasury Board policy instruments</a:t>
            </a:r>
            <a:endParaRPr lang="en-US" sz="2800" strike="sngStrike">
              <a:latin typeface="+mn-lt"/>
            </a:endParaRPr>
          </a:p>
          <a:p>
            <a:pPr marL="228600" indent="-228600" defTabSz="914400">
              <a:spcBef>
                <a:spcPts val="600"/>
              </a:spcBef>
              <a:buFont typeface="Arial" panose="020B0604020202020204" pitchFamily="34" charset="0"/>
              <a:buChar char="•"/>
              <a:defRPr/>
            </a:pPr>
            <a:endParaRPr lang="en-CA" sz="2800">
              <a:solidFill>
                <a:prstClr val="black"/>
              </a:solidFill>
              <a:latin typeface="+mn-lt"/>
            </a:endParaRPr>
          </a:p>
          <a:p>
            <a:pPr marL="228600" indent="-228600" defTabSz="914400">
              <a:spcBef>
                <a:spcPts val="600"/>
              </a:spcBef>
              <a:buFont typeface="Arial" panose="020B0604020202020204" pitchFamily="34" charset="0"/>
              <a:buChar char="•"/>
              <a:defRPr/>
            </a:pPr>
            <a:r>
              <a:rPr lang="en-CA" sz="2800">
                <a:solidFill>
                  <a:prstClr val="black"/>
                </a:solidFill>
                <a:latin typeface="+mn-lt"/>
              </a:rPr>
              <a:t>This training is mandatory for all employees as required in:</a:t>
            </a:r>
          </a:p>
          <a:p>
            <a:pPr marL="1200150" lvl="1" indent="-457200" defTabSz="914400">
              <a:spcBef>
                <a:spcPts val="600"/>
              </a:spcBef>
              <a:buFont typeface="Arial" panose="020B0604020202020204" pitchFamily="34" charset="0"/>
              <a:buChar char="–"/>
              <a:defRPr/>
            </a:pPr>
            <a:r>
              <a:rPr lang="en-CA" sz="2800">
                <a:solidFill>
                  <a:prstClr val="black"/>
                </a:solidFill>
                <a:latin typeface="+mn-lt"/>
              </a:rPr>
              <a:t>Appendix B</a:t>
            </a:r>
            <a:r>
              <a:rPr lang="en-US" sz="2800">
                <a:solidFill>
                  <a:prstClr val="black"/>
                </a:solidFill>
                <a:latin typeface="+mn-lt"/>
              </a:rPr>
              <a:t> of the </a:t>
            </a:r>
            <a:r>
              <a:rPr lang="en-US" sz="2800" i="1">
                <a:solidFill>
                  <a:prstClr val="black"/>
                </a:solidFill>
                <a:latin typeface="+mn-lt"/>
                <a:hlinkClick r:id="rId5"/>
              </a:rPr>
              <a:t>Directive on Access to Information Requests</a:t>
            </a:r>
            <a:endParaRPr lang="en-CA" sz="2800" i="1">
              <a:solidFill>
                <a:prstClr val="black"/>
              </a:solidFill>
              <a:latin typeface="+mn-lt"/>
            </a:endParaRPr>
          </a:p>
          <a:p>
            <a:pPr marL="1200150" lvl="1" indent="-457200" defTabSz="914400">
              <a:spcBef>
                <a:spcPts val="600"/>
              </a:spcBef>
              <a:buFont typeface="Arial" panose="020B0604020202020204" pitchFamily="34" charset="0"/>
              <a:buChar char="–"/>
              <a:defRPr/>
            </a:pPr>
            <a:r>
              <a:rPr lang="en-CA" sz="2800">
                <a:solidFill>
                  <a:prstClr val="black"/>
                </a:solidFill>
                <a:latin typeface="+mn-lt"/>
              </a:rPr>
              <a:t>Appendix B</a:t>
            </a:r>
            <a:r>
              <a:rPr lang="en-US" sz="2800">
                <a:solidFill>
                  <a:prstClr val="black"/>
                </a:solidFill>
                <a:latin typeface="+mn-lt"/>
              </a:rPr>
              <a:t> of the </a:t>
            </a:r>
            <a:r>
              <a:rPr lang="en-US" sz="2800" i="1">
                <a:solidFill>
                  <a:prstClr val="black"/>
                </a:solidFill>
                <a:latin typeface="+mn-lt"/>
                <a:hlinkClick r:id="rId6"/>
              </a:rPr>
              <a:t>Directive on Personal Information Requests and Correction of Personal Information</a:t>
            </a:r>
            <a:endParaRPr lang="en-CA" sz="2800" i="1">
              <a:solidFill>
                <a:prstClr val="black"/>
              </a:solidFill>
              <a:latin typeface="+mn-lt"/>
            </a:endParaRPr>
          </a:p>
          <a:p>
            <a:pPr>
              <a:spcBef>
                <a:spcPts val="600"/>
              </a:spcBef>
            </a:pPr>
            <a:endParaRPr lang="en-US" sz="2600"/>
          </a:p>
        </p:txBody>
      </p:sp>
      <p:sp>
        <p:nvSpPr>
          <p:cNvPr id="5" name="Slide Number Placeholder 4">
            <a:extLst>
              <a:ext uri="{FF2B5EF4-FFF2-40B4-BE49-F238E27FC236}">
                <a16:creationId xmlns:a16="http://schemas.microsoft.com/office/drawing/2014/main" id="{0F02054C-2BE9-5D23-E597-328DF4245D70}"/>
              </a:ext>
            </a:extLst>
          </p:cNvPr>
          <p:cNvSpPr>
            <a:spLocks noGrp="1"/>
          </p:cNvSpPr>
          <p:nvPr>
            <p:ph type="sldNum" sz="quarter" idx="13"/>
          </p:nvPr>
        </p:nvSpPr>
        <p:spPr/>
        <p:txBody>
          <a:bodyPr/>
          <a:lstStyle/>
          <a:p>
            <a:fld id="{FB0478ED-E3AB-894D-AF74-F469B06ACB0F}" type="slidenum">
              <a:rPr lang="fr-CA" smtClean="0"/>
              <a:t>2</a:t>
            </a:fld>
            <a:endParaRPr lang="fr-CA"/>
          </a:p>
        </p:txBody>
      </p:sp>
    </p:spTree>
    <p:extLst>
      <p:ext uri="{BB962C8B-B14F-4D97-AF65-F5344CB8AC3E}">
        <p14:creationId xmlns:p14="http://schemas.microsoft.com/office/powerpoint/2010/main" val="3100926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A2883-BA7C-EA8E-486B-252E99838F3C}"/>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79A38FCE-CDCB-05A0-D99D-4B9C791DB6B1}"/>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Key players (2 of 6) </a:t>
            </a:r>
          </a:p>
        </p:txBody>
      </p:sp>
      <p:sp>
        <p:nvSpPr>
          <p:cNvPr id="3" name="Content Placeholder 2">
            <a:extLst>
              <a:ext uri="{FF2B5EF4-FFF2-40B4-BE49-F238E27FC236}">
                <a16:creationId xmlns:a16="http://schemas.microsoft.com/office/drawing/2014/main" id="{EC7EC4BB-A132-CCF4-53AE-4B6F40DC1D06}"/>
              </a:ext>
            </a:extLst>
          </p:cNvPr>
          <p:cNvSpPr>
            <a:spLocks noGrp="1"/>
          </p:cNvSpPr>
          <p:nvPr>
            <p:ph idx="10"/>
          </p:nvPr>
        </p:nvSpPr>
        <p:spPr/>
        <p:txBody>
          <a:bodyPr>
            <a:normAutofit/>
          </a:bodyPr>
          <a:lstStyle/>
          <a:p>
            <a:pPr>
              <a:spcBef>
                <a:spcPts val="600"/>
              </a:spcBef>
            </a:pPr>
            <a:r>
              <a:rPr lang="en-US" sz="2400" b="1">
                <a:solidFill>
                  <a:srgbClr val="23453F"/>
                </a:solidFill>
              </a:rPr>
              <a:t>Chief privacy officer (CPO) and Access to Information and Privacy (ATIP) coordinator</a:t>
            </a:r>
          </a:p>
          <a:p>
            <a:pPr marL="342900" indent="-342900">
              <a:spcBef>
                <a:spcPts val="600"/>
              </a:spcBef>
              <a:buFont typeface="Arial" panose="020B0604020202020204" pitchFamily="34" charset="0"/>
              <a:buChar char="•"/>
            </a:pPr>
            <a:r>
              <a:rPr lang="en-US" sz="2400"/>
              <a:t>Our </a:t>
            </a:r>
            <a:r>
              <a:rPr lang="en-US" sz="2400">
                <a:highlight>
                  <a:srgbClr val="FFFF00"/>
                </a:highlight>
              </a:rPr>
              <a:t>CPO</a:t>
            </a:r>
            <a:r>
              <a:rPr lang="en-US" sz="2400"/>
              <a:t> is </a:t>
            </a:r>
            <a:r>
              <a:rPr lang="en-US" sz="2400">
                <a:highlight>
                  <a:srgbClr val="FFFF00"/>
                </a:highlight>
              </a:rPr>
              <a:t>[insert name], [</a:t>
            </a:r>
            <a:r>
              <a:rPr lang="fr-CA" sz="2400">
                <a:highlight>
                  <a:srgbClr val="FFFF00"/>
                </a:highlight>
              </a:rPr>
              <a:t>insert </a:t>
            </a:r>
            <a:r>
              <a:rPr lang="fr-CA" sz="2400" err="1">
                <a:highlight>
                  <a:srgbClr val="FFFF00"/>
                </a:highlight>
              </a:rPr>
              <a:t>title</a:t>
            </a:r>
            <a:r>
              <a:rPr lang="fr-CA" sz="2400">
                <a:highlight>
                  <a:srgbClr val="FFFF00"/>
                </a:highlight>
              </a:rPr>
              <a:t>] </a:t>
            </a:r>
          </a:p>
          <a:p>
            <a:pPr marL="342900" indent="-342900">
              <a:spcBef>
                <a:spcPts val="600"/>
              </a:spcBef>
              <a:buFont typeface="Arial" panose="020B0604020202020204" pitchFamily="34" charset="0"/>
              <a:buChar char="•"/>
            </a:pPr>
            <a:r>
              <a:rPr lang="en-US" sz="2400"/>
              <a:t>Our ATIP coordinator is </a:t>
            </a:r>
            <a:r>
              <a:rPr lang="en-US" sz="2400">
                <a:highlight>
                  <a:srgbClr val="FFFF00"/>
                </a:highlight>
              </a:rPr>
              <a:t>[insert name], [</a:t>
            </a:r>
            <a:r>
              <a:rPr lang="fr-CA" sz="2400">
                <a:highlight>
                  <a:srgbClr val="FFFF00"/>
                </a:highlight>
              </a:rPr>
              <a:t>insert </a:t>
            </a:r>
            <a:r>
              <a:rPr lang="fr-CA" sz="2400" err="1">
                <a:highlight>
                  <a:srgbClr val="FFFF00"/>
                </a:highlight>
              </a:rPr>
              <a:t>title</a:t>
            </a:r>
            <a:r>
              <a:rPr lang="fr-CA" sz="2400">
                <a:highlight>
                  <a:srgbClr val="FFFF00"/>
                </a:highlight>
              </a:rPr>
              <a:t>] </a:t>
            </a:r>
            <a:endParaRPr lang="en-US" sz="2400">
              <a:highlight>
                <a:srgbClr val="FFFF00"/>
              </a:highlight>
            </a:endParaRPr>
          </a:p>
          <a:p>
            <a:pPr marL="342900" indent="-342900">
              <a:spcBef>
                <a:spcPts val="600"/>
              </a:spcBef>
              <a:buFont typeface="Arial" panose="020B0604020202020204" pitchFamily="34" charset="0"/>
              <a:buChar char="•"/>
            </a:pPr>
            <a:r>
              <a:rPr lang="en-US" sz="2400"/>
              <a:t>Heads of institutions delegate some or all their powers, duties and functions under the Acts and policy suite to the </a:t>
            </a:r>
            <a:r>
              <a:rPr lang="en-US" sz="2400">
                <a:highlight>
                  <a:srgbClr val="FFFF00"/>
                </a:highlight>
              </a:rPr>
              <a:t>CPO</a:t>
            </a:r>
            <a:r>
              <a:rPr lang="en-US" sz="2400"/>
              <a:t> or ATIP coordinator</a:t>
            </a:r>
          </a:p>
          <a:p>
            <a:pPr marL="342900" indent="-342900">
              <a:spcBef>
                <a:spcPts val="600"/>
              </a:spcBef>
              <a:buFont typeface="Arial" panose="020B0604020202020204" pitchFamily="34" charset="0"/>
              <a:buChar char="•"/>
            </a:pPr>
            <a:r>
              <a:rPr lang="en-US" sz="2400"/>
              <a:t>The CPO and ATIP Coordinator are responsible, on behalf of the head of the institution, for ensuring compliance with the Acts, their Regulations and related policy instruments</a:t>
            </a:r>
          </a:p>
        </p:txBody>
      </p:sp>
      <p:sp>
        <p:nvSpPr>
          <p:cNvPr id="5" name="Slide Number Placeholder 4">
            <a:extLst>
              <a:ext uri="{FF2B5EF4-FFF2-40B4-BE49-F238E27FC236}">
                <a16:creationId xmlns:a16="http://schemas.microsoft.com/office/drawing/2014/main" id="{519F68A7-8936-0764-DDC5-0E07429AC1FF}"/>
              </a:ext>
            </a:extLst>
          </p:cNvPr>
          <p:cNvSpPr>
            <a:spLocks noGrp="1"/>
          </p:cNvSpPr>
          <p:nvPr>
            <p:ph type="sldNum" sz="quarter" idx="13"/>
          </p:nvPr>
        </p:nvSpPr>
        <p:spPr/>
        <p:txBody>
          <a:bodyPr/>
          <a:lstStyle/>
          <a:p>
            <a:fld id="{FB0478ED-E3AB-894D-AF74-F469B06ACB0F}" type="slidenum">
              <a:rPr lang="fr-CA" smtClean="0"/>
              <a:t>20</a:t>
            </a:fld>
            <a:endParaRPr lang="fr-CA"/>
          </a:p>
        </p:txBody>
      </p:sp>
    </p:spTree>
    <p:extLst>
      <p:ext uri="{BB962C8B-B14F-4D97-AF65-F5344CB8AC3E}">
        <p14:creationId xmlns:p14="http://schemas.microsoft.com/office/powerpoint/2010/main" val="286870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3148D-2554-7D88-066A-C61E9C8AE35D}"/>
              </a:ext>
            </a:extLst>
          </p:cNvPr>
          <p:cNvSpPr>
            <a:spLocks noGrp="1"/>
          </p:cNvSpPr>
          <p:nvPr>
            <p:ph type="title" idx="4294967295"/>
          </p:nvPr>
        </p:nvSpPr>
        <p:spPr>
          <a:xfrm>
            <a:off x="1041400" y="333375"/>
            <a:ext cx="98790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algn="l" defTabSz="914400">
              <a:spcBef>
                <a:spcPts val="600"/>
              </a:spcBef>
              <a:defRPr/>
            </a:pPr>
            <a:r>
              <a:rPr lang="en-US">
                <a:ea typeface="+mn-ea"/>
                <a:cs typeface="+mn-cs"/>
              </a:rPr>
              <a:t>Key players (3 of 6)</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CA" sz="4000" b="0" i="0" u="none" strike="noStrike" kern="1200" cap="none" spc="0" normalizeH="0" baseline="0" noProof="0">
              <a:ln>
                <a:noFill/>
              </a:ln>
              <a:solidFill>
                <a:schemeClr val="tx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24FC5D6F-4B0F-8F0B-12CC-3909EEF8342C}"/>
              </a:ext>
            </a:extLst>
          </p:cNvPr>
          <p:cNvSpPr>
            <a:spLocks noGrp="1"/>
          </p:cNvSpPr>
          <p:nvPr>
            <p:ph idx="10"/>
          </p:nvPr>
        </p:nvSpPr>
        <p:spPr>
          <a:xfrm>
            <a:off x="1077816" y="1124744"/>
            <a:ext cx="6098304" cy="5293146"/>
          </a:xfrm>
        </p:spPr>
        <p:txBody>
          <a:bodyPr>
            <a:noAutofit/>
          </a:bodyPr>
          <a:lstStyle/>
          <a:p>
            <a:pPr>
              <a:spcBef>
                <a:spcPts val="600"/>
              </a:spcBef>
            </a:pPr>
            <a:r>
              <a:rPr lang="en-CA" sz="2600" b="1">
                <a:solidFill>
                  <a:srgbClr val="23453F"/>
                </a:solidFill>
                <a:latin typeface="+mj-lt"/>
              </a:rPr>
              <a:t>ATIP Office</a:t>
            </a:r>
          </a:p>
          <a:p>
            <a:pPr marL="342900" indent="-342900">
              <a:lnSpc>
                <a:spcPct val="110000"/>
              </a:lnSpc>
              <a:spcBef>
                <a:spcPts val="600"/>
              </a:spcBef>
              <a:buFont typeface="Arial" panose="020B0604020202020204" pitchFamily="34" charset="0"/>
              <a:buChar char="•"/>
            </a:pPr>
            <a:r>
              <a:rPr lang="en-CA"/>
              <a:t>Team of analysts in the ATIP Division that processes access to information, personal information and correction requests </a:t>
            </a:r>
            <a:r>
              <a:rPr lang="en-US"/>
              <a:t>including: </a:t>
            </a:r>
          </a:p>
          <a:p>
            <a:pPr marL="1085850" lvl="1" indent="-342900">
              <a:spcBef>
                <a:spcPts val="0"/>
              </a:spcBef>
            </a:pPr>
            <a:r>
              <a:rPr lang="en-US" sz="2200">
                <a:solidFill>
                  <a:schemeClr val="tx1"/>
                </a:solidFill>
              </a:rPr>
              <a:t>assisting requesters</a:t>
            </a:r>
          </a:p>
          <a:p>
            <a:pPr marL="1085850" lvl="1" indent="-342900">
              <a:spcBef>
                <a:spcPts val="0"/>
              </a:spcBef>
            </a:pPr>
            <a:r>
              <a:rPr lang="en-US" sz="2200">
                <a:solidFill>
                  <a:schemeClr val="tx1"/>
                </a:solidFill>
              </a:rPr>
              <a:t>gathering records</a:t>
            </a:r>
          </a:p>
          <a:p>
            <a:pPr marL="1085850" lvl="1" indent="-342900">
              <a:spcBef>
                <a:spcPts val="0"/>
              </a:spcBef>
            </a:pPr>
            <a:r>
              <a:rPr lang="en-US" sz="2200">
                <a:solidFill>
                  <a:schemeClr val="tx1"/>
                </a:solidFill>
              </a:rPr>
              <a:t>reviewing and redacting sensitive information </a:t>
            </a:r>
          </a:p>
          <a:p>
            <a:pPr marL="1085850" lvl="1" indent="-342900">
              <a:spcBef>
                <a:spcPts val="0"/>
              </a:spcBef>
            </a:pPr>
            <a:r>
              <a:rPr lang="en-US" sz="2200">
                <a:solidFill>
                  <a:schemeClr val="tx1"/>
                </a:solidFill>
              </a:rPr>
              <a:t>resolving complaints</a:t>
            </a:r>
          </a:p>
          <a:p>
            <a:pPr marL="1085850" lvl="1" indent="-342900">
              <a:spcBef>
                <a:spcPts val="0"/>
              </a:spcBef>
            </a:pPr>
            <a:r>
              <a:rPr lang="en-US" sz="2200">
                <a:solidFill>
                  <a:schemeClr val="tx1"/>
                </a:solidFill>
              </a:rPr>
              <a:t>tracking and reporting</a:t>
            </a:r>
          </a:p>
          <a:p>
            <a:pPr marL="1085850" lvl="1" indent="-342900">
              <a:spcBef>
                <a:spcPts val="0"/>
              </a:spcBef>
            </a:pPr>
            <a:r>
              <a:rPr lang="en-US" sz="2200">
                <a:solidFill>
                  <a:schemeClr val="tx1"/>
                </a:solidFill>
              </a:rPr>
              <a:t>proactive publication of information</a:t>
            </a:r>
          </a:p>
          <a:p>
            <a:pPr marL="1085850" lvl="1" indent="-342900">
              <a:lnSpc>
                <a:spcPct val="110000"/>
              </a:lnSpc>
              <a:spcBef>
                <a:spcPts val="0"/>
              </a:spcBef>
              <a:spcAft>
                <a:spcPts val="600"/>
              </a:spcAft>
            </a:pPr>
            <a:r>
              <a:rPr lang="en-US" sz="2200">
                <a:solidFill>
                  <a:schemeClr val="tx1"/>
                </a:solidFill>
              </a:rPr>
              <a:t>providing advice and training</a:t>
            </a:r>
          </a:p>
          <a:p>
            <a:pPr marL="342900" indent="-342900">
              <a:lnSpc>
                <a:spcPct val="110000"/>
              </a:lnSpc>
              <a:spcBef>
                <a:spcPts val="600"/>
              </a:spcBef>
              <a:buFont typeface="Arial" panose="020B0604020202020204" pitchFamily="34" charset="0"/>
              <a:buChar char="•"/>
            </a:pPr>
            <a:r>
              <a:rPr lang="en-US"/>
              <a:t>Contact: </a:t>
            </a:r>
            <a:r>
              <a:rPr lang="en-US">
                <a:highlight>
                  <a:srgbClr val="FFFF00"/>
                </a:highlight>
              </a:rPr>
              <a:t>[insert contact info]</a:t>
            </a:r>
          </a:p>
        </p:txBody>
      </p:sp>
      <p:graphicFrame>
        <p:nvGraphicFramePr>
          <p:cNvPr id="8" name="Content Placeholder 7" descr="Flow chart to show the ATIP Office's place in the organizational structure: branch, then directorate, then ATIP division, then ATIP Office">
            <a:extLst>
              <a:ext uri="{FF2B5EF4-FFF2-40B4-BE49-F238E27FC236}">
                <a16:creationId xmlns:a16="http://schemas.microsoft.com/office/drawing/2014/main" id="{F7538EBF-0E6D-2E6D-131D-3CB129FC97E7}"/>
              </a:ext>
            </a:extLst>
          </p:cNvPr>
          <p:cNvGraphicFramePr>
            <a:graphicFrameLocks/>
          </p:cNvGraphicFramePr>
          <p:nvPr>
            <p:extLst>
              <p:ext uri="{D42A27DB-BD31-4B8C-83A1-F6EECF244321}">
                <p14:modId xmlns:p14="http://schemas.microsoft.com/office/powerpoint/2010/main" val="1954784407"/>
              </p:ext>
            </p:extLst>
          </p:nvPr>
        </p:nvGraphicFramePr>
        <p:xfrm>
          <a:off x="7464152" y="1485106"/>
          <a:ext cx="4032448" cy="4680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1E10AD9-CD5D-8078-A5AF-3789F97EA960}"/>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21</a:t>
            </a:fld>
            <a:endParaRPr lang="fr-CA"/>
          </a:p>
        </p:txBody>
      </p:sp>
    </p:spTree>
    <p:extLst>
      <p:ext uri="{BB962C8B-B14F-4D97-AF65-F5344CB8AC3E}">
        <p14:creationId xmlns:p14="http://schemas.microsoft.com/office/powerpoint/2010/main" val="3325818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0D167-A0D5-23F0-33DA-FD99F815B2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7188C6-91D9-2115-A95C-4FF4282B45CA}"/>
              </a:ext>
            </a:extLst>
          </p:cNvPr>
          <p:cNvSpPr>
            <a:spLocks noGrp="1"/>
          </p:cNvSpPr>
          <p:nvPr>
            <p:ph type="title" idx="4294967295"/>
          </p:nvPr>
        </p:nvSpPr>
        <p:spPr>
          <a:xfrm>
            <a:off x="1041400" y="322728"/>
            <a:ext cx="7243763" cy="6122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algn="l" defTabSz="914400">
              <a:spcBef>
                <a:spcPts val="600"/>
              </a:spcBef>
              <a:defRPr/>
            </a:pPr>
            <a:r>
              <a:rPr lang="en-US" sz="4000">
                <a:ea typeface="+mn-ea"/>
                <a:cs typeface="+mn-cs"/>
              </a:rPr>
              <a:t>Key players (4 of 6)</a:t>
            </a:r>
            <a:endParaRPr lang="en-CA" sz="4000">
              <a:ea typeface="+mn-ea"/>
              <a:cs typeface="+mn-cs"/>
            </a:endParaRPr>
          </a:p>
        </p:txBody>
      </p:sp>
      <p:sp>
        <p:nvSpPr>
          <p:cNvPr id="3" name="Content Placeholder 2">
            <a:extLst>
              <a:ext uri="{FF2B5EF4-FFF2-40B4-BE49-F238E27FC236}">
                <a16:creationId xmlns:a16="http://schemas.microsoft.com/office/drawing/2014/main" id="{4A8F6C0E-CDDA-0A52-026D-92D8792E9172}"/>
              </a:ext>
            </a:extLst>
          </p:cNvPr>
          <p:cNvSpPr>
            <a:spLocks noGrp="1"/>
          </p:cNvSpPr>
          <p:nvPr>
            <p:ph idx="10"/>
          </p:nvPr>
        </p:nvSpPr>
        <p:spPr>
          <a:xfrm>
            <a:off x="1077816" y="1268760"/>
            <a:ext cx="5954288" cy="5149130"/>
          </a:xfrm>
        </p:spPr>
        <p:txBody>
          <a:bodyPr vert="horz" lIns="0" tIns="0" rIns="0" bIns="0" rtlCol="0" anchor="t">
            <a:normAutofit/>
          </a:bodyPr>
          <a:lstStyle/>
          <a:p>
            <a:pPr>
              <a:lnSpc>
                <a:spcPct val="110000"/>
              </a:lnSpc>
              <a:spcBef>
                <a:spcPts val="600"/>
              </a:spcBef>
            </a:pPr>
            <a:r>
              <a:rPr lang="en-CA" sz="2800" b="1">
                <a:solidFill>
                  <a:srgbClr val="352844"/>
                </a:solidFill>
                <a:latin typeface="+mj-lt"/>
              </a:rPr>
              <a:t>Privacy Management Team (PMT)</a:t>
            </a:r>
          </a:p>
          <a:p>
            <a:pPr marL="342900" indent="-342900">
              <a:lnSpc>
                <a:spcPct val="110000"/>
              </a:lnSpc>
              <a:spcBef>
                <a:spcPts val="600"/>
              </a:spcBef>
              <a:buFont typeface="Arial" panose="020B0604020202020204" pitchFamily="34" charset="0"/>
              <a:buChar char="•"/>
            </a:pPr>
            <a:r>
              <a:rPr lang="en-CA" sz="2400"/>
              <a:t>Team of analysts in the ATIP Division dedicated to helping the institution protect and manage personal information</a:t>
            </a:r>
          </a:p>
          <a:p>
            <a:pPr marL="342900" indent="-342900">
              <a:lnSpc>
                <a:spcPct val="110000"/>
              </a:lnSpc>
              <a:spcBef>
                <a:spcPts val="600"/>
              </a:spcBef>
              <a:buFont typeface="Arial" panose="020B0604020202020204" pitchFamily="34" charset="0"/>
              <a:buChar char="•"/>
            </a:pPr>
            <a:r>
              <a:rPr lang="en-CA" sz="2400"/>
              <a:t>Provides internal services to colleagues:</a:t>
            </a:r>
          </a:p>
          <a:p>
            <a:pPr marL="1085850" lvl="1" indent="-342900">
              <a:spcBef>
                <a:spcPts val="0"/>
              </a:spcBef>
            </a:pPr>
            <a:r>
              <a:rPr lang="en-US" sz="2400">
                <a:solidFill>
                  <a:schemeClr val="tx1"/>
                </a:solidFill>
              </a:rPr>
              <a:t>advisory services</a:t>
            </a:r>
          </a:p>
          <a:p>
            <a:pPr marL="1085850" lvl="1" indent="-342900">
              <a:spcBef>
                <a:spcPts val="0"/>
              </a:spcBef>
            </a:pPr>
            <a:r>
              <a:rPr lang="en-CA" sz="2400">
                <a:solidFill>
                  <a:schemeClr val="tx1"/>
                </a:solidFill>
              </a:rPr>
              <a:t>privacy risk management</a:t>
            </a:r>
          </a:p>
          <a:p>
            <a:pPr marL="1085850" lvl="1" indent="-342900">
              <a:spcBef>
                <a:spcPts val="0"/>
              </a:spcBef>
            </a:pPr>
            <a:r>
              <a:rPr lang="en-CA" sz="2400">
                <a:solidFill>
                  <a:schemeClr val="tx1"/>
                </a:solidFill>
              </a:rPr>
              <a:t>privacy breach management</a:t>
            </a:r>
          </a:p>
          <a:p>
            <a:pPr marL="1085850" lvl="1" indent="-342900">
              <a:spcBef>
                <a:spcPts val="0"/>
              </a:spcBef>
            </a:pPr>
            <a:r>
              <a:rPr lang="en-CA" sz="2400">
                <a:solidFill>
                  <a:schemeClr val="tx1"/>
                </a:solidFill>
              </a:rPr>
              <a:t>tracking and reporting</a:t>
            </a:r>
          </a:p>
          <a:p>
            <a:pPr marL="1085850" lvl="1" indent="-342900">
              <a:spcBef>
                <a:spcPts val="0"/>
              </a:spcBef>
              <a:spcAft>
                <a:spcPts val="600"/>
              </a:spcAft>
            </a:pPr>
            <a:r>
              <a:rPr lang="en-CA" sz="2400">
                <a:solidFill>
                  <a:schemeClr val="tx1"/>
                </a:solidFill>
              </a:rPr>
              <a:t>training and awareness</a:t>
            </a:r>
          </a:p>
          <a:p>
            <a:pPr marL="342900" indent="-342900">
              <a:lnSpc>
                <a:spcPct val="110000"/>
              </a:lnSpc>
              <a:spcBef>
                <a:spcPts val="600"/>
              </a:spcBef>
              <a:buFont typeface="Arial" panose="020B0604020202020204" pitchFamily="34" charset="0"/>
              <a:buChar char="•"/>
            </a:pPr>
            <a:r>
              <a:rPr lang="en-CA" sz="2400"/>
              <a:t>Contact: </a:t>
            </a:r>
            <a:r>
              <a:rPr lang="en-US" sz="2400">
                <a:highlight>
                  <a:srgbClr val="FFFF00"/>
                </a:highlight>
              </a:rPr>
              <a:t>[insert contact info]</a:t>
            </a:r>
          </a:p>
        </p:txBody>
      </p:sp>
      <p:graphicFrame>
        <p:nvGraphicFramePr>
          <p:cNvPr id="8" name="Content Placeholder 7" descr="Flow chart showing the Privacy Management Team's place in the organizational hierarchy: branch, then directorate, then ATIP division, then Privacy Management Team">
            <a:extLst>
              <a:ext uri="{FF2B5EF4-FFF2-40B4-BE49-F238E27FC236}">
                <a16:creationId xmlns:a16="http://schemas.microsoft.com/office/drawing/2014/main" id="{270419C6-4103-0E7B-6AF4-8ABF22C09B55}"/>
              </a:ext>
            </a:extLst>
          </p:cNvPr>
          <p:cNvGraphicFramePr>
            <a:graphicFrameLocks/>
          </p:cNvGraphicFramePr>
          <p:nvPr>
            <p:extLst>
              <p:ext uri="{D42A27DB-BD31-4B8C-83A1-F6EECF244321}">
                <p14:modId xmlns:p14="http://schemas.microsoft.com/office/powerpoint/2010/main" val="3460669870"/>
              </p:ext>
            </p:extLst>
          </p:nvPr>
        </p:nvGraphicFramePr>
        <p:xfrm>
          <a:off x="7464152" y="1485106"/>
          <a:ext cx="4032448" cy="4680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5D4D161-3544-75FC-D207-73606FCE3848}"/>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22</a:t>
            </a:fld>
            <a:endParaRPr lang="fr-CA"/>
          </a:p>
        </p:txBody>
      </p:sp>
    </p:spTree>
    <p:extLst>
      <p:ext uri="{BB962C8B-B14F-4D97-AF65-F5344CB8AC3E}">
        <p14:creationId xmlns:p14="http://schemas.microsoft.com/office/powerpoint/2010/main" val="3422659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E325-468A-3195-FCBD-18618A4C0B8F}"/>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6F57350-EFBF-0DD7-9EF2-BB493A09AE88}"/>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Key players (5 of 6)</a:t>
            </a:r>
          </a:p>
        </p:txBody>
      </p:sp>
      <p:sp>
        <p:nvSpPr>
          <p:cNvPr id="3" name="Content Placeholder 2">
            <a:extLst>
              <a:ext uri="{FF2B5EF4-FFF2-40B4-BE49-F238E27FC236}">
                <a16:creationId xmlns:a16="http://schemas.microsoft.com/office/drawing/2014/main" id="{D35C72E3-7870-E281-F507-558C642ECCC0}"/>
              </a:ext>
            </a:extLst>
          </p:cNvPr>
          <p:cNvSpPr>
            <a:spLocks noGrp="1"/>
          </p:cNvSpPr>
          <p:nvPr>
            <p:ph idx="10"/>
          </p:nvPr>
        </p:nvSpPr>
        <p:spPr/>
        <p:txBody>
          <a:bodyPr vert="horz" lIns="0" tIns="0" rIns="0" bIns="0" rtlCol="0" anchor="t">
            <a:normAutofit fontScale="47500" lnSpcReduction="20000"/>
          </a:bodyPr>
          <a:lstStyle/>
          <a:p>
            <a:pPr>
              <a:lnSpc>
                <a:spcPct val="120000"/>
              </a:lnSpc>
              <a:spcBef>
                <a:spcPts val="600"/>
              </a:spcBef>
            </a:pPr>
            <a:r>
              <a:rPr lang="en-US" sz="5100" b="1">
                <a:solidFill>
                  <a:srgbClr val="352844"/>
                </a:solidFill>
              </a:rPr>
              <a:t>Office of primary interest (OPI) Liaison Officer</a:t>
            </a:r>
          </a:p>
          <a:p>
            <a:pPr marL="342900" indent="-342900">
              <a:lnSpc>
                <a:spcPct val="120000"/>
              </a:lnSpc>
              <a:spcBef>
                <a:spcPts val="600"/>
              </a:spcBef>
              <a:buFont typeface="Arial" panose="020B0604020202020204" pitchFamily="34" charset="0"/>
              <a:buChar char="•"/>
            </a:pPr>
            <a:r>
              <a:rPr lang="en-US" sz="5100"/>
              <a:t>OPI refers to the branch, division or program that holds the records requested under an ATIP request</a:t>
            </a:r>
          </a:p>
          <a:p>
            <a:pPr marL="342900" indent="-342900">
              <a:lnSpc>
                <a:spcPct val="120000"/>
              </a:lnSpc>
              <a:spcBef>
                <a:spcPts val="600"/>
              </a:spcBef>
              <a:buFont typeface="Arial" panose="020B0604020202020204" pitchFamily="34" charset="0"/>
              <a:buChar char="•"/>
            </a:pPr>
            <a:r>
              <a:rPr lang="en-US" sz="5100"/>
              <a:t>An OPI liaison officer acts as the main point of contact between the branch, division, or program and the ATIP Office</a:t>
            </a:r>
          </a:p>
          <a:p>
            <a:pPr marL="342900" indent="-342900">
              <a:lnSpc>
                <a:spcPct val="120000"/>
              </a:lnSpc>
              <a:spcBef>
                <a:spcPts val="600"/>
              </a:spcBef>
              <a:buFont typeface="Arial" panose="020B0604020202020204" pitchFamily="34" charset="0"/>
              <a:buChar char="•"/>
            </a:pPr>
            <a:r>
              <a:rPr lang="en-US" sz="5100"/>
              <a:t>Liaison officer plays an essential role in ensuring that all records or personal information are located and supplied to the ATIP Office on time</a:t>
            </a:r>
          </a:p>
          <a:p>
            <a:pPr>
              <a:lnSpc>
                <a:spcPct val="120000"/>
              </a:lnSpc>
              <a:spcBef>
                <a:spcPts val="600"/>
              </a:spcBef>
            </a:pPr>
            <a:endParaRPr lang="en-US" sz="5100" b="1"/>
          </a:p>
          <a:p>
            <a:pPr>
              <a:lnSpc>
                <a:spcPct val="120000"/>
              </a:lnSpc>
              <a:spcBef>
                <a:spcPts val="600"/>
              </a:spcBef>
            </a:pPr>
            <a:r>
              <a:rPr lang="en-US" sz="5100" b="1">
                <a:solidFill>
                  <a:srgbClr val="352844"/>
                </a:solidFill>
              </a:rPr>
              <a:t>Requesters</a:t>
            </a:r>
          </a:p>
          <a:p>
            <a:pPr marL="342900" indent="-342900">
              <a:lnSpc>
                <a:spcPct val="120000"/>
              </a:lnSpc>
              <a:spcBef>
                <a:spcPts val="600"/>
              </a:spcBef>
              <a:buFont typeface="Arial" panose="020B0604020202020204" pitchFamily="34" charset="0"/>
              <a:buChar char="•"/>
            </a:pPr>
            <a:r>
              <a:rPr lang="en-US" sz="5100"/>
              <a:t>Individuals that submit ATIP requests </a:t>
            </a:r>
          </a:p>
          <a:p>
            <a:pPr marL="1085850" lvl="1" indent="-342900">
              <a:lnSpc>
                <a:spcPct val="120000"/>
              </a:lnSpc>
              <a:spcBef>
                <a:spcPts val="600"/>
              </a:spcBef>
              <a:buFont typeface="Arial" panose="020B0604020202020204" pitchFamily="34" charset="0"/>
              <a:buChar char="•"/>
            </a:pPr>
            <a:r>
              <a:rPr lang="en-US" sz="5100">
                <a:solidFill>
                  <a:schemeClr val="tx1"/>
                </a:solidFill>
                <a:latin typeface="Calibri"/>
                <a:ea typeface="Calibri"/>
                <a:cs typeface="Calibri"/>
              </a:rPr>
              <a:t>Request needs sufficient detail to enable experienced employees to identify and retrieve relevant records</a:t>
            </a:r>
            <a:r>
              <a:rPr lang="en-US" sz="5100">
                <a:solidFill>
                  <a:srgbClr val="FF0000"/>
                </a:solidFill>
                <a:latin typeface="Calibri"/>
                <a:ea typeface="Calibri"/>
                <a:cs typeface="Calibri"/>
              </a:rPr>
              <a:t> </a:t>
            </a:r>
            <a:r>
              <a:rPr lang="en-US" sz="5100">
                <a:solidFill>
                  <a:schemeClr val="tx1"/>
                </a:solidFill>
                <a:latin typeface="Calibri"/>
                <a:ea typeface="Calibri"/>
                <a:cs typeface="Calibri"/>
              </a:rPr>
              <a:t>with a reasonable effort</a:t>
            </a:r>
            <a:endParaRPr lang="en-US" sz="5100">
              <a:solidFill>
                <a:schemeClr val="tx1"/>
              </a:solidFill>
              <a:ea typeface="Calibri"/>
              <a:cs typeface="Calibri"/>
            </a:endParaRPr>
          </a:p>
          <a:p>
            <a:pPr>
              <a:spcBef>
                <a:spcPts val="600"/>
              </a:spcBef>
            </a:pPr>
            <a:br>
              <a:rPr lang="en-US" sz="2400" b="1" i="1">
                <a:latin typeface="+mj-lt"/>
              </a:rPr>
            </a:br>
            <a:endParaRPr lang="en-US" sz="2400" b="1" i="1">
              <a:latin typeface="+mj-lt"/>
            </a:endParaRPr>
          </a:p>
          <a:p>
            <a:pPr marL="342900" indent="-342900">
              <a:spcBef>
                <a:spcPts val="600"/>
              </a:spcBef>
              <a:buFont typeface="Arial" panose="020B0604020202020204" pitchFamily="34" charset="0"/>
              <a:buChar char="•"/>
            </a:pPr>
            <a:endParaRPr lang="en-US" sz="2400"/>
          </a:p>
          <a:p>
            <a:pPr>
              <a:spcBef>
                <a:spcPts val="600"/>
              </a:spcBef>
            </a:pPr>
            <a:endParaRPr lang="en-US"/>
          </a:p>
        </p:txBody>
      </p:sp>
      <p:sp>
        <p:nvSpPr>
          <p:cNvPr id="5" name="Slide Number Placeholder 4">
            <a:extLst>
              <a:ext uri="{FF2B5EF4-FFF2-40B4-BE49-F238E27FC236}">
                <a16:creationId xmlns:a16="http://schemas.microsoft.com/office/drawing/2014/main" id="{3F92D1E4-6712-9256-DAE7-AE1E98AD4601}"/>
              </a:ext>
            </a:extLst>
          </p:cNvPr>
          <p:cNvSpPr>
            <a:spLocks noGrp="1"/>
          </p:cNvSpPr>
          <p:nvPr>
            <p:ph type="sldNum" sz="quarter" idx="13"/>
          </p:nvPr>
        </p:nvSpPr>
        <p:spPr/>
        <p:txBody>
          <a:bodyPr/>
          <a:lstStyle/>
          <a:p>
            <a:fld id="{FB0478ED-E3AB-894D-AF74-F469B06ACB0F}" type="slidenum">
              <a:rPr lang="fr-CA" smtClean="0"/>
              <a:t>23</a:t>
            </a:fld>
            <a:endParaRPr lang="fr-CA"/>
          </a:p>
        </p:txBody>
      </p:sp>
    </p:spTree>
    <p:extLst>
      <p:ext uri="{BB962C8B-B14F-4D97-AF65-F5344CB8AC3E}">
        <p14:creationId xmlns:p14="http://schemas.microsoft.com/office/powerpoint/2010/main" val="449931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A90DD-0448-5C44-7555-683F61374E92}"/>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025D3828-5A9A-0807-12E6-D10ACAD11BFB}"/>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Key players (6 of 6)</a:t>
            </a:r>
          </a:p>
        </p:txBody>
      </p:sp>
      <p:sp>
        <p:nvSpPr>
          <p:cNvPr id="3" name="Content Placeholder 2">
            <a:extLst>
              <a:ext uri="{FF2B5EF4-FFF2-40B4-BE49-F238E27FC236}">
                <a16:creationId xmlns:a16="http://schemas.microsoft.com/office/drawing/2014/main" id="{4AEA138F-C5EB-E511-A418-9D6A90B31E07}"/>
              </a:ext>
            </a:extLst>
          </p:cNvPr>
          <p:cNvSpPr>
            <a:spLocks noGrp="1"/>
          </p:cNvSpPr>
          <p:nvPr>
            <p:ph idx="10"/>
          </p:nvPr>
        </p:nvSpPr>
        <p:spPr/>
        <p:txBody>
          <a:bodyPr>
            <a:noAutofit/>
          </a:bodyPr>
          <a:lstStyle/>
          <a:p>
            <a:pPr>
              <a:spcBef>
                <a:spcPts val="600"/>
              </a:spcBef>
            </a:pPr>
            <a:r>
              <a:rPr lang="en-US" sz="2400" b="1">
                <a:solidFill>
                  <a:srgbClr val="142F50"/>
                </a:solidFill>
              </a:rPr>
              <a:t>Employees</a:t>
            </a:r>
          </a:p>
          <a:p>
            <a:pPr marL="342900" indent="-342900">
              <a:spcBef>
                <a:spcPts val="600"/>
              </a:spcBef>
              <a:buFont typeface="Arial" panose="020B0604020202020204" pitchFamily="34" charset="0"/>
              <a:buChar char="•"/>
            </a:pPr>
            <a:r>
              <a:rPr lang="en-US" sz="2400"/>
              <a:t>Ensure compliance with </a:t>
            </a:r>
          </a:p>
          <a:p>
            <a:pPr marL="1085850" lvl="1" indent="-342900">
              <a:spcBef>
                <a:spcPts val="600"/>
              </a:spcBef>
            </a:pPr>
            <a:r>
              <a:rPr lang="en-US" sz="2400">
                <a:solidFill>
                  <a:schemeClr val="tx1"/>
                </a:solidFill>
              </a:rPr>
              <a:t>proper record keeping</a:t>
            </a:r>
          </a:p>
          <a:p>
            <a:pPr marL="1085850" lvl="1" indent="-342900">
              <a:spcBef>
                <a:spcPts val="600"/>
              </a:spcBef>
            </a:pPr>
            <a:r>
              <a:rPr lang="en-US" sz="2400">
                <a:solidFill>
                  <a:schemeClr val="tx1"/>
                </a:solidFill>
              </a:rPr>
              <a:t>proper handling of personal information</a:t>
            </a:r>
          </a:p>
          <a:p>
            <a:pPr marL="1085850" lvl="1" indent="-342900">
              <a:spcBef>
                <a:spcPts val="600"/>
              </a:spcBef>
            </a:pPr>
            <a:r>
              <a:rPr lang="en-US" sz="2400">
                <a:solidFill>
                  <a:schemeClr val="tx1"/>
                </a:solidFill>
              </a:rPr>
              <a:t>proper security practices </a:t>
            </a:r>
          </a:p>
          <a:p>
            <a:pPr marL="342900" indent="-342900">
              <a:spcBef>
                <a:spcPts val="600"/>
              </a:spcBef>
              <a:buFont typeface="Arial" panose="020B0604020202020204" pitchFamily="34" charset="0"/>
              <a:buChar char="•"/>
            </a:pPr>
            <a:r>
              <a:rPr lang="en-US" sz="2400"/>
              <a:t>Make every reasonable effort to </a:t>
            </a:r>
            <a:r>
              <a:rPr lang="en-US" sz="2400" b="1">
                <a:solidFill>
                  <a:srgbClr val="142F50"/>
                </a:solidFill>
              </a:rPr>
              <a:t>locate and retrieve </a:t>
            </a:r>
            <a:r>
              <a:rPr lang="en-US" sz="2400"/>
              <a:t>all corresponding records or personal information according to the letter and the spirit of the request within legislative timelines</a:t>
            </a:r>
          </a:p>
          <a:p>
            <a:pPr marL="342900" indent="-342900">
              <a:spcBef>
                <a:spcPts val="600"/>
              </a:spcBef>
              <a:buFont typeface="Arial" panose="020B0604020202020204" pitchFamily="34" charset="0"/>
              <a:buChar char="•"/>
            </a:pPr>
            <a:endParaRPr lang="en-US" sz="2400"/>
          </a:p>
          <a:p>
            <a:pPr algn="ctr">
              <a:spcBef>
                <a:spcPts val="600"/>
              </a:spcBef>
            </a:pPr>
            <a:r>
              <a:rPr lang="en-US" sz="2400" b="1">
                <a:solidFill>
                  <a:srgbClr val="142F50"/>
                </a:solidFill>
              </a:rPr>
              <a:t>Responding to ATIP requests is a legislated duty that requires timely attention alongside your other key responsibilities!</a:t>
            </a:r>
          </a:p>
        </p:txBody>
      </p:sp>
      <p:sp>
        <p:nvSpPr>
          <p:cNvPr id="5" name="Slide Number Placeholder 4">
            <a:extLst>
              <a:ext uri="{FF2B5EF4-FFF2-40B4-BE49-F238E27FC236}">
                <a16:creationId xmlns:a16="http://schemas.microsoft.com/office/drawing/2014/main" id="{504E49D4-83D2-6A59-02BF-196EA2F62068}"/>
              </a:ext>
            </a:extLst>
          </p:cNvPr>
          <p:cNvSpPr>
            <a:spLocks noGrp="1"/>
          </p:cNvSpPr>
          <p:nvPr>
            <p:ph type="sldNum" sz="quarter" idx="13"/>
          </p:nvPr>
        </p:nvSpPr>
        <p:spPr/>
        <p:txBody>
          <a:bodyPr/>
          <a:lstStyle/>
          <a:p>
            <a:fld id="{FB0478ED-E3AB-894D-AF74-F469B06ACB0F}" type="slidenum">
              <a:rPr lang="fr-CA" smtClean="0"/>
              <a:t>24</a:t>
            </a:fld>
            <a:endParaRPr lang="fr-CA"/>
          </a:p>
        </p:txBody>
      </p:sp>
    </p:spTree>
    <p:extLst>
      <p:ext uri="{BB962C8B-B14F-4D97-AF65-F5344CB8AC3E}">
        <p14:creationId xmlns:p14="http://schemas.microsoft.com/office/powerpoint/2010/main" val="215934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1ECA1-B459-026B-40DF-4C1983D611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39C09F-4BC5-4109-AB34-285ACC27CDD8}"/>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Other key players (1 of 2)</a:t>
            </a:r>
          </a:p>
        </p:txBody>
      </p:sp>
      <p:sp>
        <p:nvSpPr>
          <p:cNvPr id="3" name="Content Placeholder 2">
            <a:extLst>
              <a:ext uri="{FF2B5EF4-FFF2-40B4-BE49-F238E27FC236}">
                <a16:creationId xmlns:a16="http://schemas.microsoft.com/office/drawing/2014/main" id="{9273B288-E13D-852A-CE08-7912844634E5}"/>
              </a:ext>
            </a:extLst>
          </p:cNvPr>
          <p:cNvSpPr>
            <a:spLocks noGrp="1"/>
          </p:cNvSpPr>
          <p:nvPr>
            <p:ph idx="10"/>
          </p:nvPr>
        </p:nvSpPr>
        <p:spPr>
          <a:xfrm>
            <a:off x="4000500" y="1231479"/>
            <a:ext cx="7736575" cy="5293146"/>
          </a:xfrm>
        </p:spPr>
        <p:txBody>
          <a:bodyPr>
            <a:noAutofit/>
          </a:bodyPr>
          <a:lstStyle/>
          <a:p>
            <a:pPr>
              <a:lnSpc>
                <a:spcPct val="110000"/>
              </a:lnSpc>
              <a:spcBef>
                <a:spcPts val="600"/>
              </a:spcBef>
            </a:pPr>
            <a:r>
              <a:rPr lang="en-US" sz="2400" b="1">
                <a:solidFill>
                  <a:srgbClr val="23453F"/>
                </a:solidFill>
                <a:latin typeface="+mn-lt"/>
              </a:rPr>
              <a:t>Information Commissioner of Canada</a:t>
            </a:r>
          </a:p>
          <a:p>
            <a:pPr marL="342900" indent="-342900">
              <a:lnSpc>
                <a:spcPct val="110000"/>
              </a:lnSpc>
              <a:spcBef>
                <a:spcPts val="600"/>
              </a:spcBef>
              <a:buFont typeface="Arial" panose="020B0604020202020204" pitchFamily="34" charset="0"/>
              <a:buChar char="•"/>
            </a:pPr>
            <a:r>
              <a:rPr lang="en-US" sz="2400">
                <a:latin typeface="+mn-lt"/>
              </a:rPr>
              <a:t>Agent of Parliament with order-making powers</a:t>
            </a:r>
          </a:p>
          <a:p>
            <a:pPr marL="342900" indent="-342900">
              <a:lnSpc>
                <a:spcPct val="110000"/>
              </a:lnSpc>
              <a:spcBef>
                <a:spcPts val="600"/>
              </a:spcBef>
              <a:buFont typeface="Arial" panose="020B0604020202020204" pitchFamily="34" charset="0"/>
              <a:buChar char="•"/>
            </a:pPr>
            <a:r>
              <a:rPr lang="en-US" sz="2400">
                <a:latin typeface="+mn-lt"/>
              </a:rPr>
              <a:t>Investigates complaints related ATI requests</a:t>
            </a:r>
          </a:p>
          <a:p>
            <a:pPr marL="342900" indent="-342900">
              <a:lnSpc>
                <a:spcPct val="110000"/>
              </a:lnSpc>
              <a:spcBef>
                <a:spcPts val="600"/>
              </a:spcBef>
              <a:buFont typeface="Arial" panose="020B0604020202020204" pitchFamily="34" charset="0"/>
              <a:buChar char="•"/>
            </a:pPr>
            <a:endParaRPr lang="en-US" sz="2400" b="1">
              <a:latin typeface="+mn-lt"/>
            </a:endParaRPr>
          </a:p>
          <a:p>
            <a:pPr>
              <a:lnSpc>
                <a:spcPct val="110000"/>
              </a:lnSpc>
              <a:spcBef>
                <a:spcPts val="600"/>
              </a:spcBef>
            </a:pPr>
            <a:r>
              <a:rPr lang="en-US" sz="2400" b="1">
                <a:solidFill>
                  <a:srgbClr val="23453F"/>
                </a:solidFill>
                <a:latin typeface="+mn-lt"/>
              </a:rPr>
              <a:t>Privacy Commissioner of Canada</a:t>
            </a:r>
          </a:p>
          <a:p>
            <a:pPr marL="342900" indent="-342900">
              <a:lnSpc>
                <a:spcPct val="110000"/>
              </a:lnSpc>
              <a:spcBef>
                <a:spcPts val="600"/>
              </a:spcBef>
              <a:buFont typeface="Arial" panose="020B0604020202020204" pitchFamily="34" charset="0"/>
              <a:buChar char="•"/>
            </a:pPr>
            <a:r>
              <a:rPr lang="en-US" sz="2400">
                <a:latin typeface="+mn-lt"/>
              </a:rPr>
              <a:t>Agent of Parliament </a:t>
            </a:r>
          </a:p>
          <a:p>
            <a:pPr marL="342900" indent="-342900">
              <a:lnSpc>
                <a:spcPct val="110000"/>
              </a:lnSpc>
              <a:spcBef>
                <a:spcPts val="600"/>
              </a:spcBef>
              <a:buFont typeface="Arial" panose="020B0604020202020204" pitchFamily="34" charset="0"/>
              <a:buChar char="•"/>
            </a:pPr>
            <a:r>
              <a:rPr lang="en-US" sz="2400">
                <a:latin typeface="+mn-lt"/>
              </a:rPr>
              <a:t>Investigates complaints under the </a:t>
            </a:r>
            <a:r>
              <a:rPr lang="en-US" sz="2400" i="1">
                <a:latin typeface="+mn-lt"/>
              </a:rPr>
              <a:t>Privacy Act </a:t>
            </a:r>
            <a:r>
              <a:rPr lang="en-US" sz="2400">
                <a:latin typeface="+mn-lt"/>
              </a:rPr>
              <a:t>and the </a:t>
            </a:r>
            <a:r>
              <a:rPr lang="en-US" sz="2400" i="1">
                <a:latin typeface="+mn-lt"/>
              </a:rPr>
              <a:t>Personal Information Protection and Electronic Documents Act </a:t>
            </a:r>
            <a:r>
              <a:rPr lang="en-US" sz="2400">
                <a:latin typeface="+mn-lt"/>
              </a:rPr>
              <a:t>(private sector–focused legislation)</a:t>
            </a:r>
          </a:p>
          <a:p>
            <a:pPr marL="342900" indent="-342900">
              <a:lnSpc>
                <a:spcPct val="110000"/>
              </a:lnSpc>
              <a:spcBef>
                <a:spcPts val="600"/>
              </a:spcBef>
              <a:buFont typeface="Arial" panose="020B0604020202020204" pitchFamily="34" charset="0"/>
              <a:buChar char="•"/>
            </a:pPr>
            <a:r>
              <a:rPr lang="en-US" sz="2400">
                <a:latin typeface="+mn-lt"/>
              </a:rPr>
              <a:t>Protects and promotes privacy rights by overseeing privacy compliance</a:t>
            </a:r>
            <a:endParaRPr lang="en-US" sz="2400">
              <a:solidFill>
                <a:schemeClr val="tx1"/>
              </a:solidFill>
              <a:latin typeface="+mn-lt"/>
            </a:endParaRPr>
          </a:p>
          <a:p>
            <a:pPr>
              <a:lnSpc>
                <a:spcPct val="110000"/>
              </a:lnSpc>
              <a:spcBef>
                <a:spcPts val="600"/>
              </a:spcBef>
            </a:pPr>
            <a:endParaRPr lang="en-US" sz="2400">
              <a:latin typeface="+mn-lt"/>
            </a:endParaRPr>
          </a:p>
        </p:txBody>
      </p:sp>
      <p:pic>
        <p:nvPicPr>
          <p:cNvPr id="5" name="Picture 4">
            <a:extLst>
              <a:ext uri="{FF2B5EF4-FFF2-40B4-BE49-F238E27FC236}">
                <a16:creationId xmlns:a16="http://schemas.microsoft.com/office/drawing/2014/main" id="{09824BAD-0B08-8FBC-7C59-80C155AFAB6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9466" y="1447288"/>
            <a:ext cx="2950773" cy="3963424"/>
          </a:xfrm>
          <a:prstGeom prst="rect">
            <a:avLst/>
          </a:prstGeom>
        </p:spPr>
      </p:pic>
      <p:sp>
        <p:nvSpPr>
          <p:cNvPr id="6" name="TextBox 5">
            <a:extLst>
              <a:ext uri="{FF2B5EF4-FFF2-40B4-BE49-F238E27FC236}">
                <a16:creationId xmlns:a16="http://schemas.microsoft.com/office/drawing/2014/main" id="{762933D4-9492-1707-5AC8-1E45E2C4EB0D}"/>
              </a:ext>
              <a:ext uri="{C183D7F6-B498-43B3-948B-1728B52AA6E4}">
                <adec:decorative xmlns:adec="http://schemas.microsoft.com/office/drawing/2017/decorative" val="1"/>
              </a:ext>
            </a:extLst>
          </p:cNvPr>
          <p:cNvSpPr txBox="1"/>
          <p:nvPr/>
        </p:nvSpPr>
        <p:spPr>
          <a:xfrm>
            <a:off x="559466" y="5511105"/>
            <a:ext cx="4191000" cy="230832"/>
          </a:xfrm>
          <a:prstGeom prst="rect">
            <a:avLst/>
          </a:prstGeom>
          <a:noFill/>
        </p:spPr>
        <p:txBody>
          <a:bodyPr wrap="square" rtlCol="0">
            <a:spAutoFit/>
          </a:bodyPr>
          <a:lstStyle/>
          <a:p>
            <a:r>
              <a:rPr lang="en-US" sz="900">
                <a:hlinkClick r:id="rId4" tooltip="https://en.wikipedia.org/wiki/Coat_of_arms_of_Canada"/>
              </a:rPr>
              <a:t>This Photo</a:t>
            </a:r>
            <a:r>
              <a:rPr lang="en-US" sz="900"/>
              <a:t> by Unknown Author is licensed under </a:t>
            </a:r>
            <a:r>
              <a:rPr lang="en-US" sz="900">
                <a:hlinkClick r:id="rId5" tooltip="https://creativecommons.org/licenses/by-sa/3.0/"/>
              </a:rPr>
              <a:t>CC BY-SA</a:t>
            </a:r>
            <a:endParaRPr lang="en-US" sz="900"/>
          </a:p>
        </p:txBody>
      </p:sp>
      <p:sp>
        <p:nvSpPr>
          <p:cNvPr id="7" name="Slide Number Placeholder 6">
            <a:extLst>
              <a:ext uri="{FF2B5EF4-FFF2-40B4-BE49-F238E27FC236}">
                <a16:creationId xmlns:a16="http://schemas.microsoft.com/office/drawing/2014/main" id="{7ADB6D57-82A5-D3FD-10B9-D10AD5F40E91}"/>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25</a:t>
            </a:fld>
            <a:endParaRPr lang="fr-CA"/>
          </a:p>
        </p:txBody>
      </p:sp>
    </p:spTree>
    <p:extLst>
      <p:ext uri="{BB962C8B-B14F-4D97-AF65-F5344CB8AC3E}">
        <p14:creationId xmlns:p14="http://schemas.microsoft.com/office/powerpoint/2010/main" val="282872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2893A-163B-14B4-CCE1-A9761D0C2F6B}"/>
              </a:ext>
            </a:extLst>
          </p:cNvPr>
          <p:cNvSpPr>
            <a:spLocks noGrp="1"/>
          </p:cNvSpPr>
          <p:nvPr>
            <p:ph type="title" idx="4294967295"/>
          </p:nvPr>
        </p:nvSpPr>
        <p:spPr>
          <a:xfrm>
            <a:off x="1041400" y="333375"/>
            <a:ext cx="9447213" cy="534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Other key players (2 of 2)</a:t>
            </a:r>
          </a:p>
        </p:txBody>
      </p:sp>
      <p:sp>
        <p:nvSpPr>
          <p:cNvPr id="3" name="Content Placeholder 2">
            <a:extLst>
              <a:ext uri="{FF2B5EF4-FFF2-40B4-BE49-F238E27FC236}">
                <a16:creationId xmlns:a16="http://schemas.microsoft.com/office/drawing/2014/main" id="{9116583C-752C-FB0B-F862-6022BC39DD56}"/>
              </a:ext>
            </a:extLst>
          </p:cNvPr>
          <p:cNvSpPr>
            <a:spLocks noGrp="1"/>
          </p:cNvSpPr>
          <p:nvPr>
            <p:ph idx="10"/>
          </p:nvPr>
        </p:nvSpPr>
        <p:spPr>
          <a:xfrm>
            <a:off x="641445" y="2647665"/>
            <a:ext cx="10959152" cy="3876960"/>
          </a:xfrm>
        </p:spPr>
        <p:txBody>
          <a:bodyPr vert="horz" lIns="0" tIns="0" rIns="0" bIns="0" numCol="3" spcCol="182880" rtlCol="0" anchor="t">
            <a:noAutofit/>
          </a:bodyPr>
          <a:lstStyle/>
          <a:p>
            <a:pPr algn="ctr">
              <a:spcBef>
                <a:spcPts val="600"/>
              </a:spcBef>
            </a:pPr>
            <a:r>
              <a:rPr lang="en-US" sz="1800" b="1">
                <a:solidFill>
                  <a:srgbClr val="352844"/>
                </a:solidFill>
                <a:latin typeface="+mn-lt"/>
              </a:rPr>
              <a:t>Treasury Board of Canada Secretariat (TBS)</a:t>
            </a:r>
          </a:p>
          <a:p>
            <a:pPr marL="342900" indent="-342900">
              <a:spcBef>
                <a:spcPts val="600"/>
              </a:spcBef>
              <a:buFont typeface="Arial" panose="020B0604020202020204" pitchFamily="34" charset="0"/>
              <a:buChar char="•"/>
            </a:pPr>
            <a:r>
              <a:rPr lang="en-US" sz="1800">
                <a:latin typeface="+mn-lt"/>
              </a:rPr>
              <a:t>The President of the Treasury Board is the designated minister for overall administration of the Acts</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Develops and issues regulations, policies, directives, guidance, tools and advice </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Supports ATIP community learning and development</a:t>
            </a:r>
            <a:endParaRPr lang="en-US" sz="1800">
              <a:latin typeface="+mn-lt"/>
              <a:ea typeface="Calibri"/>
              <a:cs typeface="Calibri"/>
            </a:endParaRPr>
          </a:p>
          <a:p>
            <a:pPr marL="342900" indent="-342900">
              <a:spcBef>
                <a:spcPts val="600"/>
              </a:spcBef>
              <a:buFont typeface="Arial" panose="020B0604020202020204" pitchFamily="34" charset="0"/>
              <a:buChar char="•"/>
            </a:pPr>
            <a:endParaRPr lang="en-US" sz="1800">
              <a:latin typeface="+mn-lt"/>
            </a:endParaRPr>
          </a:p>
          <a:p>
            <a:pPr marL="0" lvl="1" indent="0" algn="ctr">
              <a:spcBef>
                <a:spcPts val="600"/>
              </a:spcBef>
              <a:buNone/>
            </a:pPr>
            <a:r>
              <a:rPr lang="en-US" sz="1800" b="1">
                <a:solidFill>
                  <a:srgbClr val="352844"/>
                </a:solidFill>
                <a:latin typeface="+mn-lt"/>
              </a:rPr>
              <a:t>Department of Justice Canada</a:t>
            </a:r>
            <a:endParaRPr lang="en-US" sz="1800" b="1">
              <a:solidFill>
                <a:srgbClr val="352844"/>
              </a:solidFill>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Provides legal advice and services to the government and client departments and agencies</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Represents the Crown in judicial reviews</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Calibri"/>
                <a:ea typeface="Calibri"/>
                <a:cs typeface="Calibri"/>
              </a:rPr>
              <a:t>Must be consulted to determine what constitutes a Cabinet confidence</a:t>
            </a:r>
          </a:p>
          <a:p>
            <a:pPr marL="0" lvl="1" indent="0">
              <a:spcBef>
                <a:spcPts val="600"/>
              </a:spcBef>
              <a:buNone/>
            </a:pPr>
            <a:endParaRPr lang="en-US" sz="1800" b="1">
              <a:solidFill>
                <a:schemeClr val="tx1"/>
              </a:solidFill>
              <a:latin typeface="+mn-lt"/>
            </a:endParaRPr>
          </a:p>
          <a:p>
            <a:pPr marL="0" lvl="1" indent="0">
              <a:spcBef>
                <a:spcPts val="600"/>
              </a:spcBef>
              <a:buNone/>
            </a:pPr>
            <a:endParaRPr lang="en-US" sz="1800" b="1">
              <a:solidFill>
                <a:srgbClr val="000000"/>
              </a:solidFill>
              <a:latin typeface="+mn-lt"/>
            </a:endParaRPr>
          </a:p>
          <a:p>
            <a:pPr marL="0" lvl="1" indent="0">
              <a:spcBef>
                <a:spcPts val="600"/>
              </a:spcBef>
              <a:buNone/>
            </a:pPr>
            <a:endParaRPr lang="en-US" sz="1800" b="1">
              <a:solidFill>
                <a:srgbClr val="000000"/>
              </a:solidFill>
              <a:latin typeface="+mn-lt"/>
            </a:endParaRPr>
          </a:p>
          <a:p>
            <a:pPr marL="0" lvl="1" indent="0" algn="ctr">
              <a:spcBef>
                <a:spcPts val="600"/>
              </a:spcBef>
              <a:buNone/>
            </a:pPr>
            <a:r>
              <a:rPr lang="en-US" sz="1800" b="1">
                <a:solidFill>
                  <a:srgbClr val="352844"/>
                </a:solidFill>
                <a:latin typeface="+mn-lt"/>
              </a:rPr>
              <a:t>Privy Council Office</a:t>
            </a:r>
            <a:endParaRPr lang="en-US" sz="1800" b="1">
              <a:solidFill>
                <a:srgbClr val="352844"/>
              </a:solidFill>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Ensures the integrity of the Cabinet process and the stewardship of related documents</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Custodian of confidences of the King’s Privy Council for Canada</a:t>
            </a:r>
            <a:endParaRPr lang="en-US" sz="1800">
              <a:latin typeface="+mn-lt"/>
              <a:ea typeface="Calibri"/>
              <a:cs typeface="Calibri"/>
            </a:endParaRPr>
          </a:p>
          <a:p>
            <a:pPr marL="342900" indent="-342900">
              <a:spcBef>
                <a:spcPts val="600"/>
              </a:spcBef>
              <a:buFont typeface="Arial" panose="020B0604020202020204" pitchFamily="34" charset="0"/>
              <a:buChar char="•"/>
            </a:pPr>
            <a:r>
              <a:rPr lang="en-US" sz="1800">
                <a:latin typeface="+mn-lt"/>
              </a:rPr>
              <a:t>Responsible for policies on the administration of Cabinet confidences </a:t>
            </a:r>
            <a:endParaRPr lang="en-US" sz="1800">
              <a:latin typeface="+mn-lt"/>
              <a:ea typeface="Calibri"/>
              <a:cs typeface="Calibri"/>
            </a:endParaRPr>
          </a:p>
          <a:p>
            <a:pPr>
              <a:spcBef>
                <a:spcPts val="600"/>
              </a:spcBef>
            </a:pPr>
            <a:endParaRPr lang="en-US" sz="1800">
              <a:latin typeface="+mn-lt"/>
              <a:ea typeface="Calibri"/>
              <a:cs typeface="Calibri"/>
            </a:endParaRPr>
          </a:p>
        </p:txBody>
      </p:sp>
      <p:sp>
        <p:nvSpPr>
          <p:cNvPr id="4" name="Oval 3">
            <a:extLst>
              <a:ext uri="{FF2B5EF4-FFF2-40B4-BE49-F238E27FC236}">
                <a16:creationId xmlns:a16="http://schemas.microsoft.com/office/drawing/2014/main" id="{FEA4C2FA-094A-A580-35AD-BA27AAF69823}"/>
              </a:ext>
              <a:ext uri="{C183D7F6-B498-43B3-948B-1728B52AA6E4}">
                <adec:decorative xmlns:adec="http://schemas.microsoft.com/office/drawing/2017/decorative" val="1"/>
              </a:ext>
            </a:extLst>
          </p:cNvPr>
          <p:cNvSpPr/>
          <p:nvPr/>
        </p:nvSpPr>
        <p:spPr>
          <a:xfrm>
            <a:off x="1705970" y="1241947"/>
            <a:ext cx="1269242" cy="1228297"/>
          </a:xfrm>
          <a:prstGeom prst="ellipse">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09546DA-63E7-7CA4-F066-28C42F056D3C}"/>
              </a:ext>
              <a:ext uri="{C183D7F6-B498-43B3-948B-1728B52AA6E4}">
                <adec:decorative xmlns:adec="http://schemas.microsoft.com/office/drawing/2017/decorative" val="1"/>
              </a:ext>
            </a:extLst>
          </p:cNvPr>
          <p:cNvSpPr/>
          <p:nvPr/>
        </p:nvSpPr>
        <p:spPr>
          <a:xfrm>
            <a:off x="5452280" y="1241945"/>
            <a:ext cx="1269242" cy="1228297"/>
          </a:xfrm>
          <a:prstGeom prst="ellipse">
            <a:avLst/>
          </a:prstGeom>
          <a:blipFill dpi="0" rotWithShape="1">
            <a:blip r:embed="rId4"/>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2203FC2-5CC4-F4F2-7409-758477F027E2}"/>
              </a:ext>
              <a:ext uri="{C183D7F6-B498-43B3-948B-1728B52AA6E4}">
                <adec:decorative xmlns:adec="http://schemas.microsoft.com/office/drawing/2017/decorative" val="1"/>
              </a:ext>
            </a:extLst>
          </p:cNvPr>
          <p:cNvSpPr/>
          <p:nvPr/>
        </p:nvSpPr>
        <p:spPr>
          <a:xfrm>
            <a:off x="9198590" y="1241945"/>
            <a:ext cx="1269242" cy="1228297"/>
          </a:xfrm>
          <a:prstGeom prst="ellipse">
            <a:avLst/>
          </a:prstGeom>
          <a:blipFill>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5C234138-0C9E-D27D-9B46-1F938758AC52}"/>
              </a:ext>
            </a:extLst>
          </p:cNvPr>
          <p:cNvSpPr>
            <a:spLocks noGrp="1"/>
          </p:cNvSpPr>
          <p:nvPr>
            <p:ph type="sldNum" sz="quarter" idx="13"/>
          </p:nvPr>
        </p:nvSpPr>
        <p:spPr/>
        <p:txBody>
          <a:bodyPr/>
          <a:lstStyle/>
          <a:p>
            <a:fld id="{FB0478ED-E3AB-894D-AF74-F469B06ACB0F}" type="slidenum">
              <a:rPr lang="fr-CA" smtClean="0"/>
              <a:t>26</a:t>
            </a:fld>
            <a:endParaRPr lang="fr-CA"/>
          </a:p>
        </p:txBody>
      </p:sp>
    </p:spTree>
    <p:extLst>
      <p:ext uri="{BB962C8B-B14F-4D97-AF65-F5344CB8AC3E}">
        <p14:creationId xmlns:p14="http://schemas.microsoft.com/office/powerpoint/2010/main" val="2108883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72A2-16E0-6EF5-113D-5481420219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BFDAE9-04FD-B05E-328E-72260CE1AF45}"/>
              </a:ext>
            </a:extLst>
          </p:cNvPr>
          <p:cNvSpPr>
            <a:spLocks noGrp="1"/>
          </p:cNvSpPr>
          <p:nvPr>
            <p:ph type="title" idx="4294967295"/>
          </p:nvPr>
        </p:nvSpPr>
        <p:spPr>
          <a:xfrm>
            <a:off x="2089150" y="2712862"/>
            <a:ext cx="7631113" cy="2714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4:</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ATIP starts with good </a:t>
            </a:r>
            <a:br>
              <a:rPr kumimoji="0" lang="en-US" sz="4000" b="0" i="0" u="none" strike="noStrike" kern="1200" cap="none" spc="0" normalizeH="0" baseline="0" noProof="0">
                <a:ln>
                  <a:noFill/>
                </a:ln>
                <a:solidFill>
                  <a:schemeClr val="tx1"/>
                </a:solidFill>
                <a:effectLst/>
                <a:uLnTx/>
                <a:uFillTx/>
                <a:latin typeface="+mn-lt"/>
                <a:ea typeface="+mn-ea"/>
                <a:cs typeface="+mn-cs"/>
              </a:rPr>
            </a:br>
            <a:r>
              <a:rPr kumimoji="0" lang="en-US" sz="4000" b="0" i="0" u="none" strike="noStrike" kern="1200" cap="none" spc="0" normalizeH="0" baseline="0" noProof="0">
                <a:ln>
                  <a:noFill/>
                </a:ln>
                <a:solidFill>
                  <a:schemeClr val="tx1"/>
                </a:solidFill>
                <a:effectLst/>
                <a:uLnTx/>
                <a:uFillTx/>
                <a:latin typeface="+mn-lt"/>
                <a:ea typeface="+mn-ea"/>
                <a:cs typeface="+mn-cs"/>
              </a:rPr>
              <a:t>information management (IM)</a:t>
            </a:r>
          </a:p>
        </p:txBody>
      </p:sp>
    </p:spTree>
    <p:extLst>
      <p:ext uri="{BB962C8B-B14F-4D97-AF65-F5344CB8AC3E}">
        <p14:creationId xmlns:p14="http://schemas.microsoft.com/office/powerpoint/2010/main" val="1159276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69E2A-0EA2-2E0E-E553-F10AEDE62334}"/>
              </a:ext>
            </a:extLst>
          </p:cNvPr>
          <p:cNvSpPr>
            <a:spLocks noGrp="1"/>
          </p:cNvSpPr>
          <p:nvPr>
            <p:ph type="title" idx="4294967295"/>
          </p:nvPr>
        </p:nvSpPr>
        <p:spPr>
          <a:xfrm>
            <a:off x="1041400" y="354013"/>
            <a:ext cx="924560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What is information management (IM)?</a:t>
            </a:r>
          </a:p>
        </p:txBody>
      </p:sp>
      <p:sp>
        <p:nvSpPr>
          <p:cNvPr id="13" name="Content Placeholder 12">
            <a:extLst>
              <a:ext uri="{FF2B5EF4-FFF2-40B4-BE49-F238E27FC236}">
                <a16:creationId xmlns:a16="http://schemas.microsoft.com/office/drawing/2014/main" id="{8B4AAA26-472A-4969-0835-F05F444DD8A1}"/>
              </a:ext>
            </a:extLst>
          </p:cNvPr>
          <p:cNvSpPr>
            <a:spLocks noGrp="1"/>
          </p:cNvSpPr>
          <p:nvPr>
            <p:ph idx="10"/>
          </p:nvPr>
        </p:nvSpPr>
        <p:spPr/>
        <p:txBody>
          <a:bodyPr>
            <a:normAutofit/>
          </a:bodyPr>
          <a:lstStyle/>
          <a:p>
            <a:r>
              <a:rPr lang="en-US" sz="2400"/>
              <a:t>“A discipline that directs and supports effective and efficient management of information in an organization, from planning and systems development to disposal or long-term preservation</a:t>
            </a:r>
            <a:r>
              <a:rPr lang="en-US" sz="2400" i="1"/>
              <a:t>”</a:t>
            </a:r>
            <a:endParaRPr lang="en-US" sz="1000"/>
          </a:p>
          <a:p>
            <a:pPr algn="ctr"/>
            <a:r>
              <a:rPr lang="en-US" sz="3200" b="1">
                <a:solidFill>
                  <a:schemeClr val="tx2">
                    <a:lumMod val="75000"/>
                  </a:schemeClr>
                </a:solidFill>
              </a:rPr>
              <a:t>Information life cycle</a:t>
            </a:r>
          </a:p>
          <a:p>
            <a:endParaRPr lang="en-US" sz="2400"/>
          </a:p>
        </p:txBody>
      </p:sp>
      <p:grpSp>
        <p:nvGrpSpPr>
          <p:cNvPr id="3" name="Group 2" descr="Cyclical representation of the information life cycle. Begins at plan, followed by collect and create, organize and store, share and use, maintain and protect, then some information will be disposed or transfered while other information will be retained and the cycle for this information restarts at plan.&#10;">
            <a:extLst>
              <a:ext uri="{FF2B5EF4-FFF2-40B4-BE49-F238E27FC236}">
                <a16:creationId xmlns:a16="http://schemas.microsoft.com/office/drawing/2014/main" id="{8C4ADE5F-E62A-4C60-E5E5-57F0922727E1}"/>
              </a:ext>
            </a:extLst>
          </p:cNvPr>
          <p:cNvGrpSpPr/>
          <p:nvPr/>
        </p:nvGrpSpPr>
        <p:grpSpPr>
          <a:xfrm>
            <a:off x="1881018" y="2905498"/>
            <a:ext cx="6331454" cy="3309192"/>
            <a:chOff x="1881018" y="3108698"/>
            <a:chExt cx="6331454" cy="3309192"/>
          </a:xfrm>
        </p:grpSpPr>
        <p:sp>
          <p:nvSpPr>
            <p:cNvPr id="27" name="Arrow: Circular 26">
              <a:extLst>
                <a:ext uri="{FF2B5EF4-FFF2-40B4-BE49-F238E27FC236}">
                  <a16:creationId xmlns:a16="http://schemas.microsoft.com/office/drawing/2014/main" id="{B36FBC4E-3B32-8B5F-DE69-B5724EEB5980}"/>
                </a:ext>
              </a:extLst>
            </p:cNvPr>
            <p:cNvSpPr/>
            <p:nvPr/>
          </p:nvSpPr>
          <p:spPr>
            <a:xfrm flipH="1">
              <a:off x="1881018" y="3120526"/>
              <a:ext cx="3297364" cy="3297364"/>
            </a:xfrm>
            <a:prstGeom prst="circularArrow">
              <a:avLst>
                <a:gd name="adj1" fmla="val 5544"/>
                <a:gd name="adj2" fmla="val 330680"/>
                <a:gd name="adj3" fmla="val 13851007"/>
                <a:gd name="adj4" fmla="val 12538462"/>
                <a:gd name="adj5" fmla="val 5757"/>
              </a:avLst>
            </a:prstGeom>
            <a:ln>
              <a:noFill/>
            </a:ln>
          </p:spPr>
          <p:style>
            <a:lnRef idx="1">
              <a:schemeClr val="dk1"/>
            </a:lnRef>
            <a:fillRef idx="2">
              <a:schemeClr val="dk1"/>
            </a:fillRef>
            <a:effectRef idx="1">
              <a:schemeClr val="dk1"/>
            </a:effectRef>
            <a:fontRef idx="minor">
              <a:schemeClr val="dk1"/>
            </a:fontRef>
          </p:style>
          <p:txBody>
            <a:bodyPr/>
            <a:lstStyle/>
            <a:p>
              <a:endParaRPr lang="en-US">
                <a:solidFill>
                  <a:schemeClr val="bg1"/>
                </a:solidFill>
              </a:endParaRPr>
            </a:p>
          </p:txBody>
        </p:sp>
        <p:sp>
          <p:nvSpPr>
            <p:cNvPr id="4" name="Arrow: Circular 3">
              <a:extLst>
                <a:ext uri="{FF2B5EF4-FFF2-40B4-BE49-F238E27FC236}">
                  <a16:creationId xmlns:a16="http://schemas.microsoft.com/office/drawing/2014/main" id="{8DDA5853-961B-2ECA-E5B9-62661782D67D}"/>
                </a:ext>
              </a:extLst>
            </p:cNvPr>
            <p:cNvSpPr/>
            <p:nvPr/>
          </p:nvSpPr>
          <p:spPr>
            <a:xfrm>
              <a:off x="4479613" y="3108698"/>
              <a:ext cx="3297364" cy="3297364"/>
            </a:xfrm>
            <a:prstGeom prst="circularArrow">
              <a:avLst>
                <a:gd name="adj1" fmla="val 5544"/>
                <a:gd name="adj2" fmla="val 330680"/>
                <a:gd name="adj3" fmla="val 13851007"/>
                <a:gd name="adj4" fmla="val 17340437"/>
                <a:gd name="adj5" fmla="val 5757"/>
              </a:avLst>
            </a:prstGeom>
            <a:ln>
              <a:noFill/>
            </a:ln>
          </p:spPr>
          <p:style>
            <a:lnRef idx="1">
              <a:schemeClr val="dk1"/>
            </a:lnRef>
            <a:fillRef idx="2">
              <a:schemeClr val="dk1"/>
            </a:fillRef>
            <a:effectRef idx="1">
              <a:schemeClr val="dk1"/>
            </a:effectRef>
            <a:fontRef idx="minor">
              <a:schemeClr val="dk1"/>
            </a:fontRef>
          </p:style>
          <p:txBody>
            <a:bodyPr/>
            <a:lstStyle/>
            <a:p>
              <a:endParaRPr lang="en-US"/>
            </a:p>
          </p:txBody>
        </p:sp>
        <p:sp>
          <p:nvSpPr>
            <p:cNvPr id="5" name="Freeform: Shape 4">
              <a:extLst>
                <a:ext uri="{FF2B5EF4-FFF2-40B4-BE49-F238E27FC236}">
                  <a16:creationId xmlns:a16="http://schemas.microsoft.com/office/drawing/2014/main" id="{4D0D796E-D6C8-982D-3A53-3EF110CF1A5B}"/>
                </a:ext>
              </a:extLst>
            </p:cNvPr>
            <p:cNvSpPr/>
            <p:nvPr/>
          </p:nvSpPr>
          <p:spPr>
            <a:xfrm>
              <a:off x="5381422" y="3126681"/>
              <a:ext cx="1493745" cy="746872"/>
            </a:xfrm>
            <a:custGeom>
              <a:avLst/>
              <a:gdLst>
                <a:gd name="connsiteX0" fmla="*/ 0 w 1493745"/>
                <a:gd name="connsiteY0" fmla="*/ 124481 h 746872"/>
                <a:gd name="connsiteX1" fmla="*/ 124481 w 1493745"/>
                <a:gd name="connsiteY1" fmla="*/ 0 h 746872"/>
                <a:gd name="connsiteX2" fmla="*/ 1369264 w 1493745"/>
                <a:gd name="connsiteY2" fmla="*/ 0 h 746872"/>
                <a:gd name="connsiteX3" fmla="*/ 1493745 w 1493745"/>
                <a:gd name="connsiteY3" fmla="*/ 124481 h 746872"/>
                <a:gd name="connsiteX4" fmla="*/ 1493745 w 1493745"/>
                <a:gd name="connsiteY4" fmla="*/ 622391 h 746872"/>
                <a:gd name="connsiteX5" fmla="*/ 1369264 w 1493745"/>
                <a:gd name="connsiteY5" fmla="*/ 746872 h 746872"/>
                <a:gd name="connsiteX6" fmla="*/ 124481 w 1493745"/>
                <a:gd name="connsiteY6" fmla="*/ 746872 h 746872"/>
                <a:gd name="connsiteX7" fmla="*/ 0 w 1493745"/>
                <a:gd name="connsiteY7" fmla="*/ 622391 h 746872"/>
                <a:gd name="connsiteX8" fmla="*/ 0 w 1493745"/>
                <a:gd name="connsiteY8" fmla="*/ 124481 h 7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745" h="746872">
                  <a:moveTo>
                    <a:pt x="0" y="124481"/>
                  </a:moveTo>
                  <a:cubicBezTo>
                    <a:pt x="0" y="55732"/>
                    <a:pt x="55732" y="0"/>
                    <a:pt x="124481" y="0"/>
                  </a:cubicBezTo>
                  <a:lnTo>
                    <a:pt x="1369264" y="0"/>
                  </a:lnTo>
                  <a:cubicBezTo>
                    <a:pt x="1438013" y="0"/>
                    <a:pt x="1493745" y="55732"/>
                    <a:pt x="1493745" y="124481"/>
                  </a:cubicBezTo>
                  <a:lnTo>
                    <a:pt x="1493745" y="622391"/>
                  </a:lnTo>
                  <a:cubicBezTo>
                    <a:pt x="1493745" y="691140"/>
                    <a:pt x="1438013" y="746872"/>
                    <a:pt x="1369264" y="746872"/>
                  </a:cubicBezTo>
                  <a:lnTo>
                    <a:pt x="124481" y="746872"/>
                  </a:lnTo>
                  <a:cubicBezTo>
                    <a:pt x="55732" y="746872"/>
                    <a:pt x="0" y="691140"/>
                    <a:pt x="0" y="622391"/>
                  </a:cubicBezTo>
                  <a:lnTo>
                    <a:pt x="0" y="124481"/>
                  </a:lnTo>
                  <a:close/>
                </a:path>
              </a:pathLst>
            </a:custGeom>
            <a:solidFill>
              <a:srgbClr val="0A1828"/>
            </a:solid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105039" tIns="105039" rIns="105039" bIns="105039"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Plan</a:t>
              </a:r>
            </a:p>
          </p:txBody>
        </p:sp>
        <p:sp>
          <p:nvSpPr>
            <p:cNvPr id="6" name="Freeform: Shape 5">
              <a:extLst>
                <a:ext uri="{FF2B5EF4-FFF2-40B4-BE49-F238E27FC236}">
                  <a16:creationId xmlns:a16="http://schemas.microsoft.com/office/drawing/2014/main" id="{FAE31920-DCFB-71E0-A3D7-F7699D58AD82}"/>
                </a:ext>
              </a:extLst>
            </p:cNvPr>
            <p:cNvSpPr/>
            <p:nvPr/>
          </p:nvSpPr>
          <p:spPr>
            <a:xfrm>
              <a:off x="6718727" y="4098289"/>
              <a:ext cx="1493745" cy="746872"/>
            </a:xfrm>
            <a:custGeom>
              <a:avLst/>
              <a:gdLst>
                <a:gd name="connsiteX0" fmla="*/ 0 w 1493745"/>
                <a:gd name="connsiteY0" fmla="*/ 124481 h 746872"/>
                <a:gd name="connsiteX1" fmla="*/ 124481 w 1493745"/>
                <a:gd name="connsiteY1" fmla="*/ 0 h 746872"/>
                <a:gd name="connsiteX2" fmla="*/ 1369264 w 1493745"/>
                <a:gd name="connsiteY2" fmla="*/ 0 h 746872"/>
                <a:gd name="connsiteX3" fmla="*/ 1493745 w 1493745"/>
                <a:gd name="connsiteY3" fmla="*/ 124481 h 746872"/>
                <a:gd name="connsiteX4" fmla="*/ 1493745 w 1493745"/>
                <a:gd name="connsiteY4" fmla="*/ 622391 h 746872"/>
                <a:gd name="connsiteX5" fmla="*/ 1369264 w 1493745"/>
                <a:gd name="connsiteY5" fmla="*/ 746872 h 746872"/>
                <a:gd name="connsiteX6" fmla="*/ 124481 w 1493745"/>
                <a:gd name="connsiteY6" fmla="*/ 746872 h 746872"/>
                <a:gd name="connsiteX7" fmla="*/ 0 w 1493745"/>
                <a:gd name="connsiteY7" fmla="*/ 622391 h 746872"/>
                <a:gd name="connsiteX8" fmla="*/ 0 w 1493745"/>
                <a:gd name="connsiteY8" fmla="*/ 124481 h 7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745" h="746872">
                  <a:moveTo>
                    <a:pt x="0" y="124481"/>
                  </a:moveTo>
                  <a:cubicBezTo>
                    <a:pt x="0" y="55732"/>
                    <a:pt x="55732" y="0"/>
                    <a:pt x="124481" y="0"/>
                  </a:cubicBezTo>
                  <a:lnTo>
                    <a:pt x="1369264" y="0"/>
                  </a:lnTo>
                  <a:cubicBezTo>
                    <a:pt x="1438013" y="0"/>
                    <a:pt x="1493745" y="55732"/>
                    <a:pt x="1493745" y="124481"/>
                  </a:cubicBezTo>
                  <a:lnTo>
                    <a:pt x="1493745" y="622391"/>
                  </a:lnTo>
                  <a:cubicBezTo>
                    <a:pt x="1493745" y="691140"/>
                    <a:pt x="1438013" y="746872"/>
                    <a:pt x="1369264" y="746872"/>
                  </a:cubicBezTo>
                  <a:lnTo>
                    <a:pt x="124481" y="746872"/>
                  </a:lnTo>
                  <a:cubicBezTo>
                    <a:pt x="55732" y="746872"/>
                    <a:pt x="0" y="691140"/>
                    <a:pt x="0" y="622391"/>
                  </a:cubicBezTo>
                  <a:lnTo>
                    <a:pt x="0" y="124481"/>
                  </a:lnTo>
                  <a:close/>
                </a:path>
              </a:pathLst>
            </a:custGeom>
            <a:solidFill>
              <a:schemeClr val="tx2">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105039" tIns="105039" rIns="105039" bIns="105039" numCol="1" spcCol="1270" anchor="ctr" anchorCtr="0">
              <a:noAutofit/>
            </a:bodyPr>
            <a:lstStyle/>
            <a:p>
              <a:pPr marL="0" lvl="0" indent="0" algn="ctr" defTabSz="800100">
                <a:lnSpc>
                  <a:spcPct val="90000"/>
                </a:lnSpc>
                <a:spcBef>
                  <a:spcPct val="0"/>
                </a:spcBef>
                <a:spcAft>
                  <a:spcPct val="35000"/>
                </a:spcAft>
                <a:buNone/>
              </a:pPr>
              <a:r>
                <a:rPr lang="en-US" sz="1800" kern="1200"/>
                <a:t>Collect and create</a:t>
              </a:r>
            </a:p>
          </p:txBody>
        </p:sp>
        <p:sp>
          <p:nvSpPr>
            <p:cNvPr id="7" name="Freeform: Shape 6">
              <a:extLst>
                <a:ext uri="{FF2B5EF4-FFF2-40B4-BE49-F238E27FC236}">
                  <a16:creationId xmlns:a16="http://schemas.microsoft.com/office/drawing/2014/main" id="{60168FE1-6D1E-B779-B10E-7BB2145C4F03}"/>
                </a:ext>
              </a:extLst>
            </p:cNvPr>
            <p:cNvSpPr/>
            <p:nvPr/>
          </p:nvSpPr>
          <p:spPr>
            <a:xfrm>
              <a:off x="6207922" y="5670385"/>
              <a:ext cx="1493745" cy="746872"/>
            </a:xfrm>
            <a:custGeom>
              <a:avLst/>
              <a:gdLst>
                <a:gd name="connsiteX0" fmla="*/ 0 w 1493745"/>
                <a:gd name="connsiteY0" fmla="*/ 124481 h 746872"/>
                <a:gd name="connsiteX1" fmla="*/ 124481 w 1493745"/>
                <a:gd name="connsiteY1" fmla="*/ 0 h 746872"/>
                <a:gd name="connsiteX2" fmla="*/ 1369264 w 1493745"/>
                <a:gd name="connsiteY2" fmla="*/ 0 h 746872"/>
                <a:gd name="connsiteX3" fmla="*/ 1493745 w 1493745"/>
                <a:gd name="connsiteY3" fmla="*/ 124481 h 746872"/>
                <a:gd name="connsiteX4" fmla="*/ 1493745 w 1493745"/>
                <a:gd name="connsiteY4" fmla="*/ 622391 h 746872"/>
                <a:gd name="connsiteX5" fmla="*/ 1369264 w 1493745"/>
                <a:gd name="connsiteY5" fmla="*/ 746872 h 746872"/>
                <a:gd name="connsiteX6" fmla="*/ 124481 w 1493745"/>
                <a:gd name="connsiteY6" fmla="*/ 746872 h 746872"/>
                <a:gd name="connsiteX7" fmla="*/ 0 w 1493745"/>
                <a:gd name="connsiteY7" fmla="*/ 622391 h 746872"/>
                <a:gd name="connsiteX8" fmla="*/ 0 w 1493745"/>
                <a:gd name="connsiteY8" fmla="*/ 124481 h 7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745" h="746872">
                  <a:moveTo>
                    <a:pt x="0" y="124481"/>
                  </a:moveTo>
                  <a:cubicBezTo>
                    <a:pt x="0" y="55732"/>
                    <a:pt x="55732" y="0"/>
                    <a:pt x="124481" y="0"/>
                  </a:cubicBezTo>
                  <a:lnTo>
                    <a:pt x="1369264" y="0"/>
                  </a:lnTo>
                  <a:cubicBezTo>
                    <a:pt x="1438013" y="0"/>
                    <a:pt x="1493745" y="55732"/>
                    <a:pt x="1493745" y="124481"/>
                  </a:cubicBezTo>
                  <a:lnTo>
                    <a:pt x="1493745" y="622391"/>
                  </a:lnTo>
                  <a:cubicBezTo>
                    <a:pt x="1493745" y="691140"/>
                    <a:pt x="1438013" y="746872"/>
                    <a:pt x="1369264" y="746872"/>
                  </a:cubicBezTo>
                  <a:lnTo>
                    <a:pt x="124481" y="746872"/>
                  </a:lnTo>
                  <a:cubicBezTo>
                    <a:pt x="55732" y="746872"/>
                    <a:pt x="0" y="691140"/>
                    <a:pt x="0" y="622391"/>
                  </a:cubicBezTo>
                  <a:lnTo>
                    <a:pt x="0" y="124481"/>
                  </a:lnTo>
                  <a:close/>
                </a:path>
              </a:pathLst>
            </a:custGeom>
            <a:solidFill>
              <a:srgbClr val="142F50"/>
            </a:solid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105039" tIns="105039" rIns="105039" bIns="105039" numCol="1" spcCol="1270" anchor="ctr" anchorCtr="0">
              <a:noAutofit/>
            </a:bodyPr>
            <a:lstStyle/>
            <a:p>
              <a:pPr marL="0" lvl="0" indent="0" algn="ctr" defTabSz="800100">
                <a:lnSpc>
                  <a:spcPct val="90000"/>
                </a:lnSpc>
                <a:spcBef>
                  <a:spcPct val="0"/>
                </a:spcBef>
                <a:spcAft>
                  <a:spcPct val="35000"/>
                </a:spcAft>
                <a:buNone/>
              </a:pPr>
              <a:r>
                <a:rPr lang="en-US" sz="1800" kern="1200"/>
                <a:t>Organize and store</a:t>
              </a:r>
            </a:p>
          </p:txBody>
        </p:sp>
        <p:sp>
          <p:nvSpPr>
            <p:cNvPr id="8" name="Freeform: Shape 7">
              <a:extLst>
                <a:ext uri="{FF2B5EF4-FFF2-40B4-BE49-F238E27FC236}">
                  <a16:creationId xmlns:a16="http://schemas.microsoft.com/office/drawing/2014/main" id="{C9AFC8F7-27A4-5E9E-F5F0-652B26F48AB7}"/>
                </a:ext>
              </a:extLst>
            </p:cNvPr>
            <p:cNvSpPr/>
            <p:nvPr/>
          </p:nvSpPr>
          <p:spPr>
            <a:xfrm>
              <a:off x="4554922" y="5670385"/>
              <a:ext cx="1493745" cy="746872"/>
            </a:xfrm>
            <a:custGeom>
              <a:avLst/>
              <a:gdLst>
                <a:gd name="connsiteX0" fmla="*/ 0 w 1493745"/>
                <a:gd name="connsiteY0" fmla="*/ 124481 h 746872"/>
                <a:gd name="connsiteX1" fmla="*/ 124481 w 1493745"/>
                <a:gd name="connsiteY1" fmla="*/ 0 h 746872"/>
                <a:gd name="connsiteX2" fmla="*/ 1369264 w 1493745"/>
                <a:gd name="connsiteY2" fmla="*/ 0 h 746872"/>
                <a:gd name="connsiteX3" fmla="*/ 1493745 w 1493745"/>
                <a:gd name="connsiteY3" fmla="*/ 124481 h 746872"/>
                <a:gd name="connsiteX4" fmla="*/ 1493745 w 1493745"/>
                <a:gd name="connsiteY4" fmla="*/ 622391 h 746872"/>
                <a:gd name="connsiteX5" fmla="*/ 1369264 w 1493745"/>
                <a:gd name="connsiteY5" fmla="*/ 746872 h 746872"/>
                <a:gd name="connsiteX6" fmla="*/ 124481 w 1493745"/>
                <a:gd name="connsiteY6" fmla="*/ 746872 h 746872"/>
                <a:gd name="connsiteX7" fmla="*/ 0 w 1493745"/>
                <a:gd name="connsiteY7" fmla="*/ 622391 h 746872"/>
                <a:gd name="connsiteX8" fmla="*/ 0 w 1493745"/>
                <a:gd name="connsiteY8" fmla="*/ 124481 h 7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745" h="746872">
                  <a:moveTo>
                    <a:pt x="0" y="124481"/>
                  </a:moveTo>
                  <a:cubicBezTo>
                    <a:pt x="0" y="55732"/>
                    <a:pt x="55732" y="0"/>
                    <a:pt x="124481" y="0"/>
                  </a:cubicBezTo>
                  <a:lnTo>
                    <a:pt x="1369264" y="0"/>
                  </a:lnTo>
                  <a:cubicBezTo>
                    <a:pt x="1438013" y="0"/>
                    <a:pt x="1493745" y="55732"/>
                    <a:pt x="1493745" y="124481"/>
                  </a:cubicBezTo>
                  <a:lnTo>
                    <a:pt x="1493745" y="622391"/>
                  </a:lnTo>
                  <a:cubicBezTo>
                    <a:pt x="1493745" y="691140"/>
                    <a:pt x="1438013" y="746872"/>
                    <a:pt x="1369264" y="746872"/>
                  </a:cubicBezTo>
                  <a:lnTo>
                    <a:pt x="124481" y="746872"/>
                  </a:lnTo>
                  <a:cubicBezTo>
                    <a:pt x="55732" y="746872"/>
                    <a:pt x="0" y="691140"/>
                    <a:pt x="0" y="622391"/>
                  </a:cubicBezTo>
                  <a:lnTo>
                    <a:pt x="0" y="124481"/>
                  </a:lnTo>
                  <a:close/>
                </a:path>
              </a:pathLst>
            </a:custGeom>
            <a:solidFill>
              <a:srgbClr val="193B65"/>
            </a:solid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105039" tIns="105039" rIns="105039" bIns="105039" numCol="1" spcCol="1270" anchor="ctr" anchorCtr="0">
              <a:noAutofit/>
            </a:bodyPr>
            <a:lstStyle/>
            <a:p>
              <a:pPr marL="0" lvl="0" indent="0" algn="ctr" defTabSz="800100">
                <a:lnSpc>
                  <a:spcPct val="90000"/>
                </a:lnSpc>
                <a:spcBef>
                  <a:spcPct val="0"/>
                </a:spcBef>
                <a:spcAft>
                  <a:spcPct val="35000"/>
                </a:spcAft>
                <a:buNone/>
              </a:pPr>
              <a:r>
                <a:rPr lang="en-US" sz="1800" kern="1200"/>
                <a:t>Share and use</a:t>
              </a:r>
            </a:p>
          </p:txBody>
        </p:sp>
        <p:sp>
          <p:nvSpPr>
            <p:cNvPr id="9" name="Freeform: Shape 8">
              <a:extLst>
                <a:ext uri="{FF2B5EF4-FFF2-40B4-BE49-F238E27FC236}">
                  <a16:creationId xmlns:a16="http://schemas.microsoft.com/office/drawing/2014/main" id="{2B6BDF60-E8D6-4A42-A979-A224D85A6732}"/>
                </a:ext>
              </a:extLst>
            </p:cNvPr>
            <p:cNvSpPr/>
            <p:nvPr/>
          </p:nvSpPr>
          <p:spPr>
            <a:xfrm>
              <a:off x="4044117" y="4098289"/>
              <a:ext cx="1493745" cy="746872"/>
            </a:xfrm>
            <a:custGeom>
              <a:avLst/>
              <a:gdLst>
                <a:gd name="connsiteX0" fmla="*/ 0 w 1493745"/>
                <a:gd name="connsiteY0" fmla="*/ 124481 h 746872"/>
                <a:gd name="connsiteX1" fmla="*/ 124481 w 1493745"/>
                <a:gd name="connsiteY1" fmla="*/ 0 h 746872"/>
                <a:gd name="connsiteX2" fmla="*/ 1369264 w 1493745"/>
                <a:gd name="connsiteY2" fmla="*/ 0 h 746872"/>
                <a:gd name="connsiteX3" fmla="*/ 1493745 w 1493745"/>
                <a:gd name="connsiteY3" fmla="*/ 124481 h 746872"/>
                <a:gd name="connsiteX4" fmla="*/ 1493745 w 1493745"/>
                <a:gd name="connsiteY4" fmla="*/ 622391 h 746872"/>
                <a:gd name="connsiteX5" fmla="*/ 1369264 w 1493745"/>
                <a:gd name="connsiteY5" fmla="*/ 746872 h 746872"/>
                <a:gd name="connsiteX6" fmla="*/ 124481 w 1493745"/>
                <a:gd name="connsiteY6" fmla="*/ 746872 h 746872"/>
                <a:gd name="connsiteX7" fmla="*/ 0 w 1493745"/>
                <a:gd name="connsiteY7" fmla="*/ 622391 h 746872"/>
                <a:gd name="connsiteX8" fmla="*/ 0 w 1493745"/>
                <a:gd name="connsiteY8" fmla="*/ 124481 h 7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745" h="746872">
                  <a:moveTo>
                    <a:pt x="0" y="124481"/>
                  </a:moveTo>
                  <a:cubicBezTo>
                    <a:pt x="0" y="55732"/>
                    <a:pt x="55732" y="0"/>
                    <a:pt x="124481" y="0"/>
                  </a:cubicBezTo>
                  <a:lnTo>
                    <a:pt x="1369264" y="0"/>
                  </a:lnTo>
                  <a:cubicBezTo>
                    <a:pt x="1438013" y="0"/>
                    <a:pt x="1493745" y="55732"/>
                    <a:pt x="1493745" y="124481"/>
                  </a:cubicBezTo>
                  <a:lnTo>
                    <a:pt x="1493745" y="622391"/>
                  </a:lnTo>
                  <a:cubicBezTo>
                    <a:pt x="1493745" y="691140"/>
                    <a:pt x="1438013" y="746872"/>
                    <a:pt x="1369264" y="746872"/>
                  </a:cubicBezTo>
                  <a:lnTo>
                    <a:pt x="124481" y="746872"/>
                  </a:lnTo>
                  <a:cubicBezTo>
                    <a:pt x="55732" y="746872"/>
                    <a:pt x="0" y="691140"/>
                    <a:pt x="0" y="622391"/>
                  </a:cubicBezTo>
                  <a:lnTo>
                    <a:pt x="0" y="124481"/>
                  </a:lnTo>
                  <a:close/>
                </a:path>
              </a:pathLst>
            </a:custGeom>
            <a:solidFill>
              <a:srgbClr val="1C4372"/>
            </a:solid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105039" tIns="105039" rIns="105039" bIns="105039" numCol="1" spcCol="1270" anchor="ctr" anchorCtr="0">
              <a:noAutofit/>
            </a:bodyPr>
            <a:lstStyle/>
            <a:p>
              <a:pPr marL="0" lvl="0" indent="0" algn="ctr" defTabSz="800100">
                <a:lnSpc>
                  <a:spcPct val="90000"/>
                </a:lnSpc>
                <a:spcBef>
                  <a:spcPct val="0"/>
                </a:spcBef>
                <a:spcAft>
                  <a:spcPct val="35000"/>
                </a:spcAft>
                <a:buNone/>
              </a:pPr>
              <a:r>
                <a:rPr lang="en-US" sz="1800" kern="1200"/>
                <a:t>Maintain and protect</a:t>
              </a:r>
            </a:p>
          </p:txBody>
        </p:sp>
        <p:grpSp>
          <p:nvGrpSpPr>
            <p:cNvPr id="22" name="Group 21">
              <a:extLst>
                <a:ext uri="{FF2B5EF4-FFF2-40B4-BE49-F238E27FC236}">
                  <a16:creationId xmlns:a16="http://schemas.microsoft.com/office/drawing/2014/main" id="{B975D84B-CED5-3559-F509-31976AADB8D6}"/>
                </a:ext>
              </a:extLst>
            </p:cNvPr>
            <p:cNvGrpSpPr/>
            <p:nvPr/>
          </p:nvGrpSpPr>
          <p:grpSpPr>
            <a:xfrm>
              <a:off x="2782827" y="3120526"/>
              <a:ext cx="1493745" cy="746872"/>
              <a:chOff x="477958" y="972239"/>
              <a:chExt cx="1493745" cy="746872"/>
            </a:xfrm>
            <a:solidFill>
              <a:srgbClr val="204C82"/>
            </a:solidFill>
          </p:grpSpPr>
          <p:sp>
            <p:nvSpPr>
              <p:cNvPr id="23" name="Rectangle: Rounded Corners 22">
                <a:extLst>
                  <a:ext uri="{FF2B5EF4-FFF2-40B4-BE49-F238E27FC236}">
                    <a16:creationId xmlns:a16="http://schemas.microsoft.com/office/drawing/2014/main" id="{2185EDF5-758E-DF2F-BC7F-D6CE7409D659}"/>
                  </a:ext>
                </a:extLst>
              </p:cNvPr>
              <p:cNvSpPr/>
              <p:nvPr/>
            </p:nvSpPr>
            <p:spPr>
              <a:xfrm>
                <a:off x="477958" y="972239"/>
                <a:ext cx="1493745" cy="746872"/>
              </a:xfrm>
              <a:prstGeom prst="roundRect">
                <a:avLst/>
              </a:prstGeom>
              <a:grpFill/>
              <a:ln>
                <a:noFill/>
              </a:ln>
            </p:spPr>
            <p:style>
              <a:lnRef idx="2">
                <a:schemeClr val="dk1">
                  <a:shade val="15000"/>
                </a:schemeClr>
              </a:lnRef>
              <a:fillRef idx="1">
                <a:schemeClr val="dk1"/>
              </a:fillRef>
              <a:effectRef idx="0">
                <a:schemeClr val="dk1"/>
              </a:effectRef>
              <a:fontRef idx="minor">
                <a:schemeClr val="lt1"/>
              </a:fontRef>
            </p:style>
            <p:txBody>
              <a:bodyPr/>
              <a:lstStyle/>
              <a:p>
                <a:endParaRPr lang="en-US">
                  <a:solidFill>
                    <a:schemeClr val="bg1"/>
                  </a:solidFill>
                </a:endParaRPr>
              </a:p>
            </p:txBody>
          </p:sp>
          <p:sp>
            <p:nvSpPr>
              <p:cNvPr id="24" name="Rectangle: Rounded Corners 4">
                <a:extLst>
                  <a:ext uri="{FF2B5EF4-FFF2-40B4-BE49-F238E27FC236}">
                    <a16:creationId xmlns:a16="http://schemas.microsoft.com/office/drawing/2014/main" id="{A1E15B2F-1950-8742-EE3A-07706F7E3FD0}"/>
                  </a:ext>
                </a:extLst>
              </p:cNvPr>
              <p:cNvSpPr txBox="1"/>
              <p:nvPr/>
            </p:nvSpPr>
            <p:spPr>
              <a:xfrm>
                <a:off x="514417" y="1008698"/>
                <a:ext cx="1420827" cy="673954"/>
              </a:xfrm>
              <a:prstGeom prst="rect">
                <a:avLst/>
              </a:prstGeom>
              <a:grpFill/>
              <a:ln>
                <a:noFill/>
              </a:ln>
            </p:spPr>
            <p:style>
              <a:lnRef idx="2">
                <a:schemeClr val="dk1">
                  <a:shade val="15000"/>
                </a:schemeClr>
              </a:lnRef>
              <a:fillRef idx="1">
                <a:schemeClr val="dk1"/>
              </a:fillRef>
              <a:effectRef idx="0">
                <a:schemeClr val="dk1"/>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Dispose and transfer</a:t>
                </a:r>
              </a:p>
            </p:txBody>
          </p:sp>
        </p:grpSp>
      </p:grpSp>
      <p:sp>
        <p:nvSpPr>
          <p:cNvPr id="21" name="Slide Number Placeholder 20">
            <a:extLst>
              <a:ext uri="{FF2B5EF4-FFF2-40B4-BE49-F238E27FC236}">
                <a16:creationId xmlns:a16="http://schemas.microsoft.com/office/drawing/2014/main" id="{D4B586E1-0A15-E49F-072D-4B410F2F1F1F}"/>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28</a:t>
            </a:fld>
            <a:endParaRPr lang="fr-CA"/>
          </a:p>
        </p:txBody>
      </p:sp>
    </p:spTree>
    <p:extLst>
      <p:ext uri="{BB962C8B-B14F-4D97-AF65-F5344CB8AC3E}">
        <p14:creationId xmlns:p14="http://schemas.microsoft.com/office/powerpoint/2010/main" val="699738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C8ABB-649A-F066-C8BC-47D572D781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552652-4C84-F2AF-CFEE-92482A836C69}"/>
              </a:ext>
            </a:extLst>
          </p:cNvPr>
          <p:cNvSpPr>
            <a:spLocks noGrp="1"/>
          </p:cNvSpPr>
          <p:nvPr>
            <p:ph type="title" idx="4294967295"/>
          </p:nvPr>
        </p:nvSpPr>
        <p:spPr>
          <a:xfrm>
            <a:off x="1041400" y="274638"/>
            <a:ext cx="7243763" cy="6334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3400" b="0" i="0" u="none" strike="noStrike" kern="1200" cap="none" spc="0" normalizeH="0" baseline="0" noProof="0">
                <a:ln>
                  <a:noFill/>
                </a:ln>
                <a:solidFill>
                  <a:schemeClr val="tx1"/>
                </a:solidFill>
                <a:effectLst/>
                <a:uLnTx/>
                <a:uFillTx/>
                <a:latin typeface="+mj-lt"/>
                <a:ea typeface="+mn-ea"/>
                <a:cs typeface="+mn-cs"/>
              </a:rPr>
              <a:t>Employee IM responsibilities</a:t>
            </a:r>
            <a:endPar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F46D4039-5276-C8A3-ABC4-52284160674E}"/>
              </a:ext>
            </a:extLst>
          </p:cNvPr>
          <p:cNvSpPr>
            <a:spLocks noGrp="1"/>
          </p:cNvSpPr>
          <p:nvPr>
            <p:ph idx="10"/>
          </p:nvPr>
        </p:nvSpPr>
        <p:spPr/>
        <p:txBody>
          <a:bodyPr>
            <a:noAutofit/>
          </a:bodyPr>
          <a:lstStyle/>
          <a:p>
            <a:pPr marL="457200" lvl="1"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We all create, collect, use and share information as part of our day-to-day work, so </a:t>
            </a:r>
            <a:r>
              <a:rPr lang="en-US" sz="2400" b="1">
                <a:solidFill>
                  <a:srgbClr val="352844"/>
                </a:solidFill>
                <a:latin typeface="+mn-lt"/>
                <a:cs typeface="Times New Roman" panose="02020603050405020304" pitchFamily="18" charset="0"/>
              </a:rPr>
              <a:t>we are all responsible for effectively managing information</a:t>
            </a:r>
            <a:r>
              <a:rPr lang="en-US" sz="2400">
                <a:solidFill>
                  <a:schemeClr val="tx1"/>
                </a:solidFill>
                <a:latin typeface="+mn-lt"/>
                <a:cs typeface="Times New Roman" panose="02020603050405020304" pitchFamily="18" charset="0"/>
              </a:rPr>
              <a:t> that is under our control.</a:t>
            </a:r>
          </a:p>
          <a:p>
            <a:pPr marL="457200" lvl="1"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Employees are responsible for:</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following IM policies, directives, standards and procedures</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using approved systems and repositories</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sharing and reusing information to support collaboration and facilitate business operations, respecting all privacy, security and other legal and policy requirements</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protecting sensitive and personal information</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being informed of and applying retention periods for information</a:t>
            </a:r>
          </a:p>
          <a:p>
            <a:pPr marL="1314450" lvl="3" indent="-457200">
              <a:spcBef>
                <a:spcPts val="600"/>
              </a:spcBef>
              <a:buFont typeface="Arial" panose="020B0604020202020204" pitchFamily="34" charset="0"/>
              <a:buChar char="–"/>
            </a:pPr>
            <a:r>
              <a:rPr lang="en-US" sz="2400">
                <a:solidFill>
                  <a:schemeClr val="tx1"/>
                </a:solidFill>
                <a:latin typeface="+mn-lt"/>
                <a:cs typeface="Times New Roman" panose="02020603050405020304" pitchFamily="18" charset="0"/>
              </a:rPr>
              <a:t>supporting access to information and access to personal information requests</a:t>
            </a:r>
          </a:p>
        </p:txBody>
      </p:sp>
      <p:sp>
        <p:nvSpPr>
          <p:cNvPr id="5" name="Slide Number Placeholder 4">
            <a:extLst>
              <a:ext uri="{FF2B5EF4-FFF2-40B4-BE49-F238E27FC236}">
                <a16:creationId xmlns:a16="http://schemas.microsoft.com/office/drawing/2014/main" id="{754A3A0E-CC3C-A764-54E0-4D678B38AE86}"/>
              </a:ext>
            </a:extLst>
          </p:cNvPr>
          <p:cNvSpPr>
            <a:spLocks noGrp="1"/>
          </p:cNvSpPr>
          <p:nvPr>
            <p:ph type="sldNum" sz="quarter" idx="13"/>
          </p:nvPr>
        </p:nvSpPr>
        <p:spPr/>
        <p:txBody>
          <a:bodyPr/>
          <a:lstStyle/>
          <a:p>
            <a:fld id="{FB0478ED-E3AB-894D-AF74-F469B06ACB0F}" type="slidenum">
              <a:rPr lang="fr-CA" smtClean="0"/>
              <a:t>29</a:t>
            </a:fld>
            <a:endParaRPr lang="fr-CA"/>
          </a:p>
        </p:txBody>
      </p:sp>
    </p:spTree>
    <p:extLst>
      <p:ext uri="{BB962C8B-B14F-4D97-AF65-F5344CB8AC3E}">
        <p14:creationId xmlns:p14="http://schemas.microsoft.com/office/powerpoint/2010/main" val="2687420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DB3DF-10A1-0DB4-842E-BC4845EC5078}"/>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j-lt"/>
                <a:ea typeface="+mj-ea"/>
                <a:cs typeface="+mj-cs"/>
              </a:rPr>
              <a:t>Table of contents</a:t>
            </a:r>
          </a:p>
        </p:txBody>
      </p:sp>
      <p:sp>
        <p:nvSpPr>
          <p:cNvPr id="3" name="Content Placeholder 2">
            <a:extLst>
              <a:ext uri="{FF2B5EF4-FFF2-40B4-BE49-F238E27FC236}">
                <a16:creationId xmlns:a16="http://schemas.microsoft.com/office/drawing/2014/main" id="{0FF906BC-A002-AE1C-E580-4BF228F16189}"/>
              </a:ext>
            </a:extLst>
          </p:cNvPr>
          <p:cNvSpPr>
            <a:spLocks noGrp="1"/>
          </p:cNvSpPr>
          <p:nvPr>
            <p:ph idx="10"/>
          </p:nvPr>
        </p:nvSpPr>
        <p:spPr/>
        <p:txBody>
          <a:bodyPr vert="horz" lIns="0" tIns="0" rIns="0" bIns="0" numCol="1" spcCol="274320" rtlCol="0" anchor="t">
            <a:normAutofit lnSpcReduction="10000"/>
          </a:bodyPr>
          <a:lstStyle/>
          <a:p>
            <a:pPr marL="801370" indent="-625475">
              <a:spcBef>
                <a:spcPts val="600"/>
              </a:spcBef>
              <a:buFont typeface="+mj-lt"/>
              <a:buAutoNum type="arabicPeriod"/>
            </a:pPr>
            <a:r>
              <a:rPr lang="en-US" sz="2800">
                <a:latin typeface="Calibri"/>
                <a:ea typeface="Calibri"/>
                <a:cs typeface="Calibri"/>
                <a:hlinkClick r:id="rId3" action="ppaction://hlinksldjump"/>
              </a:rPr>
              <a:t>The </a:t>
            </a:r>
            <a:r>
              <a:rPr lang="en-US" sz="2800" i="1">
                <a:latin typeface="Calibri"/>
                <a:ea typeface="Calibri"/>
                <a:cs typeface="Calibri"/>
                <a:hlinkClick r:id="rId3" action="ppaction://hlinksldjump"/>
              </a:rPr>
              <a:t>Access to Information Act</a:t>
            </a:r>
            <a:r>
              <a:rPr lang="en-US" sz="2800">
                <a:latin typeface="Calibri"/>
                <a:ea typeface="Calibri"/>
                <a:cs typeface="Calibri"/>
                <a:hlinkClick r:id="rId3" action="ppaction://hlinksldjump"/>
              </a:rPr>
              <a:t> and the </a:t>
            </a:r>
            <a:r>
              <a:rPr lang="en-US" sz="2800" i="1">
                <a:latin typeface="Calibri"/>
                <a:ea typeface="Calibri"/>
                <a:cs typeface="Calibri"/>
                <a:hlinkClick r:id="rId3" action="ppaction://hlinksldjump"/>
              </a:rPr>
              <a:t>Privacy Act</a:t>
            </a:r>
            <a:endParaRPr lang="en-US"/>
          </a:p>
          <a:p>
            <a:pPr marL="801370" indent="-625475">
              <a:spcBef>
                <a:spcPts val="600"/>
              </a:spcBef>
              <a:buFont typeface="+mj-lt"/>
              <a:buAutoNum type="arabicPeriod"/>
            </a:pPr>
            <a:r>
              <a:rPr lang="en-US" sz="2800">
                <a:hlinkClick r:id="rId4" action="ppaction://hlinksldjump"/>
              </a:rPr>
              <a:t>Treasury Board of Canada Secretariat policies and employee responsibilities</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a:pPr>
            <a:r>
              <a:rPr lang="en-US" sz="2800">
                <a:hlinkClick r:id="rId5" action="ppaction://hlinksldjump"/>
              </a:rPr>
              <a:t>Key players</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a:pPr>
            <a:r>
              <a:rPr lang="en-US" sz="2800">
                <a:hlinkClick r:id="rId6" action="ppaction://hlinksldjump"/>
              </a:rPr>
              <a:t>Information management fundamentals</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a:pPr>
            <a:r>
              <a:rPr lang="en-US" sz="2800">
                <a:hlinkClick r:id="rId7" action="ppaction://hlinksldjump"/>
              </a:rPr>
              <a:t>Responding to ATIP requests </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a:pPr>
            <a:r>
              <a:rPr lang="en-US" sz="2800">
                <a:hlinkClick r:id="rId8" action="ppaction://hlinksldjump"/>
              </a:rPr>
              <a:t>Proactive publication and transparency</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startAt="7"/>
            </a:pPr>
            <a:r>
              <a:rPr lang="en-US" sz="2800">
                <a:hlinkClick r:id="rId9" action="ppaction://hlinksldjump"/>
              </a:rPr>
              <a:t>Applying privacy practices</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startAt="7"/>
            </a:pPr>
            <a:r>
              <a:rPr lang="en-US" sz="2800">
                <a:hlinkClick r:id="rId10" action="ppaction://hlinksldjump"/>
              </a:rPr>
              <a:t>Managing privacy breaches</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startAt="7"/>
            </a:pPr>
            <a:r>
              <a:rPr lang="en-US" sz="2800">
                <a:hlinkClick r:id="rId11" action="ppaction://hlinksldjump"/>
              </a:rPr>
              <a:t>Quiz</a:t>
            </a:r>
            <a:endParaRPr lang="en-US" sz="2800">
              <a:ea typeface="Calibri" panose="020F0502020204030204" pitchFamily="34" charset="0"/>
              <a:cs typeface="Calibri" panose="020F0502020204030204" pitchFamily="34" charset="0"/>
            </a:endParaRPr>
          </a:p>
          <a:p>
            <a:pPr marL="801370" indent="-625475">
              <a:spcBef>
                <a:spcPts val="600"/>
              </a:spcBef>
              <a:buFont typeface="+mj-lt"/>
              <a:buAutoNum type="arabicPeriod" startAt="7"/>
            </a:pPr>
            <a:r>
              <a:rPr lang="en-US" sz="2800">
                <a:hlinkClick r:id="rId12" action="ppaction://hlinksldjump"/>
              </a:rPr>
              <a:t>Appendix A: Examples of personal information</a:t>
            </a:r>
            <a:endParaRPr lang="en-US">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96B122C1-B186-0179-1C2F-042ADC90836C}"/>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3</a:t>
            </a:fld>
            <a:endParaRPr lang="fr-CA"/>
          </a:p>
        </p:txBody>
      </p:sp>
    </p:spTree>
    <p:extLst>
      <p:ext uri="{BB962C8B-B14F-4D97-AF65-F5344CB8AC3E}">
        <p14:creationId xmlns:p14="http://schemas.microsoft.com/office/powerpoint/2010/main" val="4105268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207AEE-491E-48EA-54AE-EDF68D0A4767}"/>
              </a:ext>
            </a:extLst>
          </p:cNvPr>
          <p:cNvSpPr>
            <a:spLocks noGrp="1"/>
          </p:cNvSpPr>
          <p:nvPr>
            <p:ph type="title" idx="4294967295"/>
          </p:nvPr>
        </p:nvSpPr>
        <p:spPr>
          <a:xfrm>
            <a:off x="1041400" y="361950"/>
            <a:ext cx="9581776" cy="546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4300" b="0" i="0" u="none" strike="noStrike" kern="1200" cap="none" spc="0" normalizeH="0" baseline="0" noProof="0">
                <a:ln>
                  <a:noFill/>
                </a:ln>
                <a:solidFill>
                  <a:schemeClr val="tx1"/>
                </a:solidFill>
                <a:effectLst/>
                <a:uLnTx/>
                <a:uFillTx/>
                <a:latin typeface="+mj-lt"/>
                <a:ea typeface="+mn-ea"/>
                <a:cs typeface="+mn-cs"/>
              </a:rPr>
              <a:t>How good IM practices support better ATIP</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9" name="Content Placeholder 2">
            <a:extLst>
              <a:ext uri="{FF2B5EF4-FFF2-40B4-BE49-F238E27FC236}">
                <a16:creationId xmlns:a16="http://schemas.microsoft.com/office/drawing/2014/main" id="{BF14744B-AE9C-9324-301D-9670B9872D9F}"/>
              </a:ext>
            </a:extLst>
          </p:cNvPr>
          <p:cNvSpPr txBox="1">
            <a:spLocks/>
          </p:cNvSpPr>
          <p:nvPr/>
        </p:nvSpPr>
        <p:spPr>
          <a:xfrm>
            <a:off x="487680" y="1212639"/>
            <a:ext cx="11216640" cy="5465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457200" rtl="0" eaLnBrk="1" latinLnBrk="0" hangingPunct="1">
              <a:spcBef>
                <a:spcPct val="20000"/>
              </a:spcBef>
              <a:buFont typeface="Arial"/>
              <a:buNone/>
              <a:defRPr sz="22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a:buChar char="–"/>
              <a:defRPr sz="2000" kern="1200">
                <a:solidFill>
                  <a:srgbClr val="004D7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a:buChar char="•"/>
              <a:defRPr sz="1800" kern="1200">
                <a:solidFill>
                  <a:srgbClr val="004D7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a:buChar char="–"/>
              <a:defRPr sz="1600" kern="1200">
                <a:solidFill>
                  <a:srgbClr val="004D71"/>
                </a:solidFill>
                <a:latin typeface="Calibri" panose="020F0502020204030204" pitchFamily="34" charset="0"/>
                <a:ea typeface="+mn-ea"/>
                <a:cs typeface="+mn-cs"/>
              </a:defRPr>
            </a:lvl4pPr>
            <a:lvl5pPr marL="0" indent="1255713" algn="l" defTabSz="457200" rtl="0" eaLnBrk="1" latinLnBrk="0" hangingPunct="1">
              <a:spcBef>
                <a:spcPct val="20000"/>
              </a:spcBef>
              <a:buFont typeface="Arial"/>
              <a:buChar char="»"/>
              <a:defRPr sz="1400" kern="1200">
                <a:solidFill>
                  <a:srgbClr val="004D7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2" indent="0" algn="ctr" defTabSz="457200" rtl="0" eaLnBrk="1" fontAlgn="auto" latinLnBrk="0" hangingPunct="1">
              <a:lnSpc>
                <a:spcPct val="110000"/>
              </a:lnSpc>
              <a:spcBef>
                <a:spcPts val="600"/>
              </a:spcBef>
              <a:spcAft>
                <a:spcPts val="0"/>
              </a:spcAft>
              <a:buClrTx/>
              <a:buSzTx/>
              <a:buFont typeface="Arial"/>
              <a:buNone/>
              <a:tabLst/>
              <a:defRPr/>
            </a:pPr>
            <a:r>
              <a:rPr kumimoji="0" lang="en-US" sz="2800" b="1" i="0" u="none" strike="noStrike" kern="1200" cap="none" spc="0" normalizeH="0" baseline="0" noProof="0">
                <a:ln>
                  <a:noFill/>
                </a:ln>
                <a:solidFill>
                  <a:srgbClr val="2B534C"/>
                </a:solidFill>
                <a:effectLst/>
                <a:uLnTx/>
                <a:uFillTx/>
                <a:latin typeface="Calibri"/>
                <a:ea typeface="+mn-ea"/>
                <a:cs typeface="Times New Roman" panose="02020603050405020304" pitchFamily="18" charset="0"/>
              </a:rPr>
              <a:t>On-time disposal = fewer transitory records to provide!</a:t>
            </a:r>
          </a:p>
        </p:txBody>
      </p:sp>
      <p:sp>
        <p:nvSpPr>
          <p:cNvPr id="3" name="Content Placeholder 2">
            <a:extLst>
              <a:ext uri="{FF2B5EF4-FFF2-40B4-BE49-F238E27FC236}">
                <a16:creationId xmlns:a16="http://schemas.microsoft.com/office/drawing/2014/main" id="{6FD8623C-DCC0-3D12-5BCB-7DDD70DA96E7}"/>
              </a:ext>
            </a:extLst>
          </p:cNvPr>
          <p:cNvSpPr>
            <a:spLocks noGrp="1"/>
          </p:cNvSpPr>
          <p:nvPr>
            <p:ph idx="10"/>
          </p:nvPr>
        </p:nvSpPr>
        <p:spPr>
          <a:xfrm>
            <a:off x="3467099" y="1945429"/>
            <a:ext cx="7868307" cy="2656416"/>
          </a:xfrm>
        </p:spPr>
        <p:txBody>
          <a:bodyPr>
            <a:noAutofit/>
          </a:bodyPr>
          <a:lstStyle/>
          <a:p>
            <a:pPr marL="342900" lvl="1" indent="-342900">
              <a:lnSpc>
                <a:spcPct val="110000"/>
              </a:lnSpc>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Ensures that information is accurate, accessible, and secure</a:t>
            </a:r>
          </a:p>
          <a:p>
            <a:pPr marL="342900" lvl="1" indent="-342900">
              <a:lnSpc>
                <a:spcPct val="110000"/>
              </a:lnSpc>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When ATIP requests come in, well-managed information means:</a:t>
            </a:r>
          </a:p>
          <a:p>
            <a:pPr marL="857250" lvl="2" indent="-457200">
              <a:lnSpc>
                <a:spcPct val="110000"/>
              </a:lnSpc>
              <a:spcBef>
                <a:spcPts val="600"/>
              </a:spcBef>
              <a:buFont typeface="Wingdings" panose="05000000000000000000" pitchFamily="2" charset="2"/>
              <a:buChar char="Ø"/>
            </a:pPr>
            <a:r>
              <a:rPr lang="en-US" sz="2000">
                <a:solidFill>
                  <a:schemeClr val="tx1"/>
                </a:solidFill>
                <a:latin typeface="+mn-lt"/>
                <a:cs typeface="Times New Roman" panose="02020603050405020304" pitchFamily="18" charset="0"/>
              </a:rPr>
              <a:t>faster and easier retrievals – unmanaged information causes delays</a:t>
            </a:r>
          </a:p>
          <a:p>
            <a:pPr marL="857250" lvl="2" indent="-457200">
              <a:lnSpc>
                <a:spcPct val="110000"/>
              </a:lnSpc>
              <a:spcBef>
                <a:spcPts val="600"/>
              </a:spcBef>
              <a:buFont typeface="Wingdings" panose="05000000000000000000" pitchFamily="2" charset="2"/>
              <a:buChar char="Ø"/>
            </a:pPr>
            <a:r>
              <a:rPr lang="en-US" sz="2000">
                <a:solidFill>
                  <a:schemeClr val="tx1"/>
                </a:solidFill>
                <a:latin typeface="+mn-lt"/>
                <a:cs typeface="Times New Roman" panose="02020603050405020304" pitchFamily="18" charset="0"/>
              </a:rPr>
              <a:t>more complete and accurate responses – less risk of missing information and providing incomplete ATIP responses</a:t>
            </a:r>
          </a:p>
          <a:p>
            <a:pPr marL="342900" lvl="1" indent="-342900">
              <a:lnSpc>
                <a:spcPct val="110000"/>
              </a:lnSpc>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Reduces the risk of </a:t>
            </a:r>
            <a:r>
              <a:rPr lang="en-US" sz="2000">
                <a:solidFill>
                  <a:schemeClr val="tx1"/>
                </a:solidFill>
                <a:latin typeface="+mn-lt"/>
                <a:cs typeface="Times New Roman" panose="02020603050405020304" pitchFamily="18" charset="0"/>
              </a:rPr>
              <a:t>privacy and security breaches, and legal issues under the ATIA and </a:t>
            </a:r>
            <a:r>
              <a:rPr lang="en-US" sz="2000" i="1">
                <a:solidFill>
                  <a:schemeClr val="tx1"/>
                </a:solidFill>
                <a:latin typeface="+mn-lt"/>
                <a:cs typeface="Times New Roman" panose="02020603050405020304" pitchFamily="18" charset="0"/>
              </a:rPr>
              <a:t>Privacy Act</a:t>
            </a:r>
            <a:br>
              <a:rPr lang="en-US" sz="2000">
                <a:solidFill>
                  <a:schemeClr val="tx1"/>
                </a:solidFill>
                <a:latin typeface="+mn-lt"/>
                <a:cs typeface="Times New Roman" panose="02020603050405020304" pitchFamily="18" charset="0"/>
              </a:rPr>
            </a:br>
            <a:endParaRPr lang="en-US" sz="2200" b="1">
              <a:solidFill>
                <a:schemeClr val="tx1"/>
              </a:solidFill>
              <a:latin typeface="+mn-lt"/>
              <a:cs typeface="Times New Roman" panose="02020603050405020304" pitchFamily="18" charset="0"/>
            </a:endParaRPr>
          </a:p>
        </p:txBody>
      </p:sp>
      <p:sp>
        <p:nvSpPr>
          <p:cNvPr id="7" name="Content Placeholder 2">
            <a:extLst>
              <a:ext uri="{FF2B5EF4-FFF2-40B4-BE49-F238E27FC236}">
                <a16:creationId xmlns:a16="http://schemas.microsoft.com/office/drawing/2014/main" id="{DD880535-6FBF-EE04-EFA1-ADE5A6BDA3CC}"/>
              </a:ext>
            </a:extLst>
          </p:cNvPr>
          <p:cNvSpPr txBox="1">
            <a:spLocks/>
          </p:cNvSpPr>
          <p:nvPr/>
        </p:nvSpPr>
        <p:spPr>
          <a:xfrm>
            <a:off x="1109980" y="4788128"/>
            <a:ext cx="9972040" cy="1586867"/>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22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a:buChar char="–"/>
              <a:defRPr sz="2000" kern="1200">
                <a:solidFill>
                  <a:srgbClr val="004D7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a:buChar char="•"/>
              <a:defRPr sz="1800" kern="1200">
                <a:solidFill>
                  <a:srgbClr val="004D7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a:buChar char="–"/>
              <a:defRPr sz="1600" kern="1200">
                <a:solidFill>
                  <a:srgbClr val="004D71"/>
                </a:solidFill>
                <a:latin typeface="Calibri" panose="020F0502020204030204" pitchFamily="34" charset="0"/>
                <a:ea typeface="+mn-ea"/>
                <a:cs typeface="+mn-cs"/>
              </a:defRPr>
            </a:lvl4pPr>
            <a:lvl5pPr marL="0" indent="1255713" algn="l" defTabSz="457200" rtl="0" eaLnBrk="1" latinLnBrk="0" hangingPunct="1">
              <a:spcBef>
                <a:spcPct val="20000"/>
              </a:spcBef>
              <a:buFont typeface="Arial"/>
              <a:buChar char="»"/>
              <a:defRPr sz="1400" kern="1200">
                <a:solidFill>
                  <a:srgbClr val="004D7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2" indent="0" algn="ctr">
              <a:lnSpc>
                <a:spcPct val="110000"/>
              </a:lnSpc>
              <a:spcBef>
                <a:spcPts val="600"/>
              </a:spcBef>
              <a:buFont typeface="Arial"/>
              <a:buNone/>
            </a:pPr>
            <a:r>
              <a:rPr lang="en-US" sz="2200">
                <a:solidFill>
                  <a:schemeClr val="tx1"/>
                </a:solidFill>
                <a:latin typeface="+mn-lt"/>
                <a:cs typeface="Times New Roman" panose="02020603050405020304" pitchFamily="18" charset="0"/>
              </a:rPr>
              <a:t>If you retain </a:t>
            </a:r>
            <a:r>
              <a:rPr lang="en-US" sz="2200" b="1">
                <a:solidFill>
                  <a:srgbClr val="23453F"/>
                </a:solidFill>
                <a:latin typeface="+mn-lt"/>
                <a:cs typeface="Times New Roman" panose="02020603050405020304" pitchFamily="18" charset="0"/>
              </a:rPr>
              <a:t>transitory records </a:t>
            </a:r>
            <a:r>
              <a:rPr lang="en-US" sz="2200">
                <a:solidFill>
                  <a:schemeClr val="tx1"/>
                </a:solidFill>
                <a:latin typeface="+mn-lt"/>
                <a:cs typeface="Times New Roman" panose="02020603050405020304" pitchFamily="18" charset="0"/>
              </a:rPr>
              <a:t>longer than needed, you will need to provide these to ATIP upon request. </a:t>
            </a:r>
            <a:r>
              <a:rPr lang="en-US" sz="2200" b="1">
                <a:solidFill>
                  <a:srgbClr val="23453F"/>
                </a:solidFill>
                <a:latin typeface="+mn-lt"/>
                <a:cs typeface="Times New Roman" panose="02020603050405020304" pitchFamily="18" charset="0"/>
              </a:rPr>
              <a:t>Caution: </a:t>
            </a:r>
            <a:r>
              <a:rPr lang="en-US" sz="2200">
                <a:solidFill>
                  <a:schemeClr val="tx1"/>
                </a:solidFill>
                <a:latin typeface="+mn-lt"/>
                <a:cs typeface="Times New Roman" panose="02020603050405020304" pitchFamily="18" charset="0"/>
              </a:rPr>
              <a:t>do not destroy or alter information after it is requested – this is </a:t>
            </a:r>
            <a:r>
              <a:rPr lang="en-US" sz="2200" b="1">
                <a:solidFill>
                  <a:srgbClr val="23453F"/>
                </a:solidFill>
                <a:latin typeface="+mn-lt"/>
                <a:cs typeface="Times New Roman" panose="02020603050405020304" pitchFamily="18" charset="0"/>
              </a:rPr>
              <a:t>obstruction! </a:t>
            </a:r>
          </a:p>
          <a:p>
            <a:pPr marL="400050" lvl="2" indent="0" algn="ctr">
              <a:lnSpc>
                <a:spcPct val="110000"/>
              </a:lnSpc>
              <a:spcBef>
                <a:spcPts val="600"/>
              </a:spcBef>
              <a:buFont typeface="Arial"/>
              <a:buNone/>
            </a:pPr>
            <a:r>
              <a:rPr lang="en-US" sz="2200" b="1">
                <a:solidFill>
                  <a:srgbClr val="23453F"/>
                </a:solidFill>
                <a:latin typeface="+mn-lt"/>
                <a:cs typeface="Times New Roman" panose="02020603050405020304" pitchFamily="18" charset="0"/>
              </a:rPr>
              <a:t>The penalty for obstruction is up to a $10,000 and 2 years of imprisonment!</a:t>
            </a:r>
          </a:p>
        </p:txBody>
      </p:sp>
      <p:pic>
        <p:nvPicPr>
          <p:cNvPr id="5" name="Picture 4">
            <a:extLst>
              <a:ext uri="{FF2B5EF4-FFF2-40B4-BE49-F238E27FC236}">
                <a16:creationId xmlns:a16="http://schemas.microsoft.com/office/drawing/2014/main" id="{116B6BF5-B71D-F80D-D91D-8276BB3C6501}"/>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4141" l="6348" r="91113">
                        <a14:foregroundMark x1="25684" y1="11523" x2="25195" y2="32129"/>
                        <a14:foregroundMark x1="25195" y1="32129" x2="26758" y2="16797"/>
                        <a14:foregroundMark x1="33301" y1="18652" x2="22266" y2="33691"/>
                        <a14:foregroundMark x1="22266" y1="33691" x2="26465" y2="16797"/>
                        <a14:foregroundMark x1="11133" y1="16113" x2="18066" y2="16113"/>
                        <a14:foregroundMark x1="6445" y1="20117" x2="14648" y2="20020"/>
                        <a14:foregroundMark x1="8691" y1="24414" x2="13281" y2="24219"/>
                        <a14:foregroundMark x1="10352" y1="28711" x2="14746" y2="28711"/>
                        <a14:foregroundMark x1="15723" y1="49707" x2="27344" y2="52344"/>
                        <a14:foregroundMark x1="21289" y1="49707" x2="25000" y2="51367"/>
                        <a14:foregroundMark x1="21289" y1="48828" x2="23438" y2="50098"/>
                        <a14:foregroundMark x1="16406" y1="46387" x2="16406" y2="46387"/>
                        <a14:foregroundMark x1="18457" y1="47852" x2="18457" y2="47852"/>
                        <a14:foregroundMark x1="18457" y1="47852" x2="18457" y2="47852"/>
                        <a14:foregroundMark x1="62891" y1="26270" x2="62891" y2="26270"/>
                        <a14:foregroundMark x1="62891" y1="26270" x2="62891" y2="26270"/>
                        <a14:foregroundMark x1="58008" y1="27051" x2="58008" y2="27051"/>
                        <a14:foregroundMark x1="58008" y1="27051" x2="58008" y2="27051"/>
                        <a14:foregroundMark x1="56738" y1="26270" x2="56738" y2="26270"/>
                        <a14:foregroundMark x1="56738" y1="26270" x2="56738" y2="26270"/>
                        <a14:foregroundMark x1="52344" y1="23633" x2="52539" y2="23340"/>
                        <a14:foregroundMark x1="61914" y1="24023" x2="62109" y2="23340"/>
                        <a14:foregroundMark x1="68750" y1="26855" x2="50781" y2="30566"/>
                        <a14:foregroundMark x1="50781" y1="30566" x2="52344" y2="24609"/>
                        <a14:foregroundMark x1="53613" y1="10352" x2="70020" y2="9766"/>
                        <a14:foregroundMark x1="19629" y1="46387" x2="19629" y2="46387"/>
                        <a14:foregroundMark x1="19629" y1="46387" x2="19629" y2="46387"/>
                        <a14:foregroundMark x1="43457" y1="90918" x2="43457" y2="90918"/>
                        <a14:foregroundMark x1="43457" y1="90918" x2="43457" y2="90918"/>
                        <a14:foregroundMark x1="40527" y1="94141" x2="40527" y2="94141"/>
                        <a14:foregroundMark x1="40527" y1="94141" x2="40527" y2="94141"/>
                        <a14:foregroundMark x1="91113" y1="80566" x2="91113" y2="80566"/>
                        <a14:foregroundMark x1="91113" y1="80566" x2="91113" y2="80566"/>
                        <a14:foregroundMark x1="50684" y1="75781" x2="50684" y2="75781"/>
                        <a14:foregroundMark x1="50684" y1="75781" x2="50684" y2="75781"/>
                        <a14:foregroundMark x1="37012" y1="45508" x2="37012" y2="45508"/>
                        <a14:foregroundMark x1="37012" y1="45508" x2="37012" y2="45508"/>
                      </a14:backgroundRemoval>
                    </a14:imgEffect>
                  </a14:imgLayer>
                </a14:imgProps>
              </a:ext>
            </a:extLst>
          </a:blip>
          <a:stretch>
            <a:fillRect/>
          </a:stretch>
        </p:blipFill>
        <p:spPr>
          <a:xfrm flipH="1">
            <a:off x="655320" y="1853565"/>
            <a:ext cx="2748280" cy="2748280"/>
          </a:xfrm>
          <a:prstGeom prst="rect">
            <a:avLst/>
          </a:prstGeom>
        </p:spPr>
      </p:pic>
      <p:sp>
        <p:nvSpPr>
          <p:cNvPr id="6" name="Slide Number Placeholder 5">
            <a:extLst>
              <a:ext uri="{FF2B5EF4-FFF2-40B4-BE49-F238E27FC236}">
                <a16:creationId xmlns:a16="http://schemas.microsoft.com/office/drawing/2014/main" id="{E3C42594-1F67-F747-321E-11A476FAE7BB}"/>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30</a:t>
            </a:fld>
            <a:endParaRPr lang="fr-CA"/>
          </a:p>
        </p:txBody>
      </p:sp>
    </p:spTree>
    <p:extLst>
      <p:ext uri="{BB962C8B-B14F-4D97-AF65-F5344CB8AC3E}">
        <p14:creationId xmlns:p14="http://schemas.microsoft.com/office/powerpoint/2010/main" val="415322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E4365-6C3C-1996-FA83-8915450FE6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5F2083F-8EBE-6833-1B93-DEAB67EA90D5}"/>
              </a:ext>
            </a:extLst>
          </p:cNvPr>
          <p:cNvSpPr>
            <a:spLocks noGrp="1"/>
          </p:cNvSpPr>
          <p:nvPr>
            <p:ph type="title" idx="4294967295"/>
          </p:nvPr>
        </p:nvSpPr>
        <p:spPr>
          <a:xfrm>
            <a:off x="2089150" y="2935288"/>
            <a:ext cx="7631113" cy="2714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5:</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Responding to ATIP requests </a:t>
            </a: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0180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EBA2-33FC-FBEF-FF53-3139611C7E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FC9C80-8F89-51C6-0322-5F0C3D9ECF9C}"/>
              </a:ext>
            </a:extLst>
          </p:cNvPr>
          <p:cNvSpPr>
            <a:spLocks noGrp="1"/>
          </p:cNvSpPr>
          <p:nvPr>
            <p:ph type="title" idx="4294967295"/>
          </p:nvPr>
        </p:nvSpPr>
        <p:spPr>
          <a:xfrm>
            <a:off x="1041400" y="260350"/>
            <a:ext cx="10072688"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Making a request</a:t>
            </a:r>
          </a:p>
        </p:txBody>
      </p:sp>
      <p:graphicFrame>
        <p:nvGraphicFramePr>
          <p:cNvPr id="4" name="Table 3">
            <a:extLst>
              <a:ext uri="{FF2B5EF4-FFF2-40B4-BE49-F238E27FC236}">
                <a16:creationId xmlns:a16="http://schemas.microsoft.com/office/drawing/2014/main" id="{26D96C2A-6F2C-EA69-1E3B-2BDEC0BB19D7}"/>
              </a:ext>
            </a:extLst>
          </p:cNvPr>
          <p:cNvGraphicFramePr>
            <a:graphicFrameLocks noGrp="1"/>
          </p:cNvGraphicFramePr>
          <p:nvPr>
            <p:extLst>
              <p:ext uri="{D42A27DB-BD31-4B8C-83A1-F6EECF244321}">
                <p14:modId xmlns:p14="http://schemas.microsoft.com/office/powerpoint/2010/main" val="549915688"/>
              </p:ext>
            </p:extLst>
          </p:nvPr>
        </p:nvGraphicFramePr>
        <p:xfrm>
          <a:off x="559597" y="1111575"/>
          <a:ext cx="11036787" cy="4490720"/>
        </p:xfrm>
        <a:graphic>
          <a:graphicData uri="http://schemas.openxmlformats.org/drawingml/2006/table">
            <a:tbl>
              <a:tblPr firstRow="1" bandRow="1">
                <a:tableStyleId>{073A0DAA-6AF3-43AB-8588-CEC1D06C72B9}</a:tableStyleId>
              </a:tblPr>
              <a:tblGrid>
                <a:gridCol w="2477578">
                  <a:extLst>
                    <a:ext uri="{9D8B030D-6E8A-4147-A177-3AD203B41FA5}">
                      <a16:colId xmlns:a16="http://schemas.microsoft.com/office/drawing/2014/main" val="3099360964"/>
                    </a:ext>
                  </a:extLst>
                </a:gridCol>
                <a:gridCol w="4061637">
                  <a:extLst>
                    <a:ext uri="{9D8B030D-6E8A-4147-A177-3AD203B41FA5}">
                      <a16:colId xmlns:a16="http://schemas.microsoft.com/office/drawing/2014/main" val="2417456344"/>
                    </a:ext>
                  </a:extLst>
                </a:gridCol>
                <a:gridCol w="4497572">
                  <a:extLst>
                    <a:ext uri="{9D8B030D-6E8A-4147-A177-3AD203B41FA5}">
                      <a16:colId xmlns:a16="http://schemas.microsoft.com/office/drawing/2014/main" val="3865674937"/>
                    </a:ext>
                  </a:extLst>
                </a:gridCol>
              </a:tblGrid>
              <a:tr h="370840">
                <a:tc>
                  <a:txBody>
                    <a:bodyPr/>
                    <a:lstStyle/>
                    <a:p>
                      <a:endParaRPr lang="en-US"/>
                    </a:p>
                  </a:txBody>
                  <a:tcPr>
                    <a:solidFill>
                      <a:schemeClr val="tx2">
                        <a:lumMod val="50000"/>
                      </a:schemeClr>
                    </a:solidFill>
                  </a:tcPr>
                </a:tc>
                <a:tc>
                  <a:txBody>
                    <a:bodyPr/>
                    <a:lstStyle/>
                    <a:p>
                      <a:r>
                        <a:rPr lang="en-US"/>
                        <a:t>ATIA</a:t>
                      </a:r>
                    </a:p>
                  </a:txBody>
                  <a:tcPr>
                    <a:solidFill>
                      <a:schemeClr val="tx2">
                        <a:lumMod val="50000"/>
                      </a:schemeClr>
                    </a:solidFill>
                  </a:tcPr>
                </a:tc>
                <a:tc>
                  <a:txBody>
                    <a:bodyPr/>
                    <a:lstStyle/>
                    <a:p>
                      <a:r>
                        <a:rPr lang="en-US" i="1"/>
                        <a:t>Privacy Act</a:t>
                      </a:r>
                    </a:p>
                  </a:txBody>
                  <a:tcPr>
                    <a:solidFill>
                      <a:schemeClr val="tx2">
                        <a:lumMod val="50000"/>
                      </a:schemeClr>
                    </a:solidFill>
                  </a:tcPr>
                </a:tc>
                <a:extLst>
                  <a:ext uri="{0D108BD9-81ED-4DB2-BD59-A6C34878D82A}">
                    <a16:rowId xmlns:a16="http://schemas.microsoft.com/office/drawing/2014/main" val="1703953286"/>
                  </a:ext>
                </a:extLst>
              </a:tr>
              <a:tr h="370840">
                <a:tc>
                  <a:txBody>
                    <a:bodyPr/>
                    <a:lstStyle/>
                    <a:p>
                      <a:r>
                        <a:rPr lang="en-US"/>
                        <a:t>Who can request?</a:t>
                      </a:r>
                    </a:p>
                  </a:txBody>
                  <a:tcPr/>
                </a:tc>
                <a:tc>
                  <a:txBody>
                    <a:bodyPr/>
                    <a:lstStyle/>
                    <a:p>
                      <a:r>
                        <a:rPr lang="en-US"/>
                        <a:t>Individuals or companies in Canada, or citizens regardless of location</a:t>
                      </a:r>
                    </a:p>
                  </a:txBody>
                  <a:tcPr/>
                </a:tc>
                <a:tc>
                  <a:txBody>
                    <a:bodyPr/>
                    <a:lstStyle/>
                    <a:p>
                      <a:r>
                        <a:rPr lang="en-US"/>
                        <a:t>Any individual, regardless of location</a:t>
                      </a:r>
                    </a:p>
                  </a:txBody>
                  <a:tcPr/>
                </a:tc>
                <a:extLst>
                  <a:ext uri="{0D108BD9-81ED-4DB2-BD59-A6C34878D82A}">
                    <a16:rowId xmlns:a16="http://schemas.microsoft.com/office/drawing/2014/main" val="3584566144"/>
                  </a:ext>
                </a:extLst>
              </a:tr>
              <a:tr h="370840">
                <a:tc>
                  <a:txBody>
                    <a:bodyPr/>
                    <a:lstStyle/>
                    <a:p>
                      <a:r>
                        <a:rPr lang="en-US"/>
                        <a:t>How to request?</a:t>
                      </a:r>
                    </a:p>
                  </a:txBody>
                  <a:tcPr/>
                </a:tc>
                <a:tc>
                  <a:txBody>
                    <a:bodyPr/>
                    <a:lstStyle/>
                    <a:p>
                      <a:r>
                        <a:rPr lang="en-US"/>
                        <a:t>Written</a:t>
                      </a:r>
                    </a:p>
                    <a:p>
                      <a:pPr marL="285750" indent="-285750">
                        <a:buFont typeface="Arial" panose="020B0604020202020204" pitchFamily="34" charset="0"/>
                        <a:buChar char="•"/>
                      </a:pPr>
                      <a:r>
                        <a:rPr lang="en-US">
                          <a:hlinkClick r:id="rId3"/>
                        </a:rPr>
                        <a:t>ATIP Online</a:t>
                      </a:r>
                      <a:r>
                        <a:rPr lang="en-US"/>
                        <a:t> is encouraged</a:t>
                      </a:r>
                    </a:p>
                    <a:p>
                      <a:pPr marL="285750" indent="-285750">
                        <a:buFont typeface="Arial" panose="020B0604020202020204" pitchFamily="34" charset="0"/>
                        <a:buChar char="•"/>
                      </a:pPr>
                      <a:r>
                        <a:rPr lang="en-US"/>
                        <a:t>List of </a:t>
                      </a:r>
                      <a:r>
                        <a:rPr lang="en-US">
                          <a:hlinkClick r:id="rId4"/>
                        </a:rPr>
                        <a:t>ATIP Coordinators</a:t>
                      </a:r>
                      <a:endParaRPr lang="en-US"/>
                    </a:p>
                  </a:txBody>
                  <a:tcPr/>
                </a:tc>
                <a:tc>
                  <a:txBody>
                    <a:bodyPr/>
                    <a:lstStyle/>
                    <a:p>
                      <a:r>
                        <a:rPr lang="en-US"/>
                        <a:t>Written</a:t>
                      </a:r>
                    </a:p>
                    <a:p>
                      <a:pPr marL="285750" indent="-285750">
                        <a:buFont typeface="Arial" panose="020B0604020202020204" pitchFamily="34" charset="0"/>
                        <a:buChar char="•"/>
                      </a:pPr>
                      <a:r>
                        <a:rPr lang="en-US">
                          <a:hlinkClick r:id="rId3"/>
                        </a:rPr>
                        <a:t>ATIP Online</a:t>
                      </a:r>
                      <a:r>
                        <a:rPr lang="en-US"/>
                        <a:t> is encouraged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List of </a:t>
                      </a:r>
                      <a:r>
                        <a:rPr lang="en-US">
                          <a:hlinkClick r:id="rId4"/>
                        </a:rPr>
                        <a:t>ATIP Coordinators</a:t>
                      </a:r>
                      <a:endParaRPr lang="en-US"/>
                    </a:p>
                  </a:txBody>
                  <a:tcPr/>
                </a:tc>
                <a:extLst>
                  <a:ext uri="{0D108BD9-81ED-4DB2-BD59-A6C34878D82A}">
                    <a16:rowId xmlns:a16="http://schemas.microsoft.com/office/drawing/2014/main" val="3534681782"/>
                  </a:ext>
                </a:extLst>
              </a:tr>
              <a:tr h="370840">
                <a:tc>
                  <a:txBody>
                    <a:bodyPr/>
                    <a:lstStyle/>
                    <a:p>
                      <a:r>
                        <a:rPr lang="en-US"/>
                        <a:t>What can be requested?</a:t>
                      </a:r>
                    </a:p>
                  </a:txBody>
                  <a:tcPr/>
                </a:tc>
                <a:tc>
                  <a:txBody>
                    <a:bodyPr/>
                    <a:lstStyle/>
                    <a:p>
                      <a:r>
                        <a:rPr lang="en-US"/>
                        <a:t>Any Government of Canada record, in any format</a:t>
                      </a:r>
                    </a:p>
                  </a:txBody>
                  <a:tcPr/>
                </a:tc>
                <a:tc>
                  <a:txBody>
                    <a:bodyPr/>
                    <a:lstStyle/>
                    <a:p>
                      <a:r>
                        <a:rPr lang="en-US"/>
                        <a:t>Individual’s own recorded personal information</a:t>
                      </a:r>
                    </a:p>
                  </a:txBody>
                  <a:tcPr/>
                </a:tc>
                <a:extLst>
                  <a:ext uri="{0D108BD9-81ED-4DB2-BD59-A6C34878D82A}">
                    <a16:rowId xmlns:a16="http://schemas.microsoft.com/office/drawing/2014/main" val="1063926377"/>
                  </a:ext>
                </a:extLst>
              </a:tr>
              <a:tr h="370840">
                <a:tc>
                  <a:txBody>
                    <a:bodyPr/>
                    <a:lstStyle/>
                    <a:p>
                      <a:r>
                        <a:rPr lang="en-US"/>
                        <a:t>Is there a fee?</a:t>
                      </a:r>
                    </a:p>
                  </a:txBody>
                  <a:tcPr/>
                </a:tc>
                <a:tc>
                  <a:txBody>
                    <a:bodyPr/>
                    <a:lstStyle/>
                    <a:p>
                      <a:r>
                        <a:rPr lang="en-US"/>
                        <a:t>$5</a:t>
                      </a:r>
                    </a:p>
                  </a:txBody>
                  <a:tcPr/>
                </a:tc>
                <a:tc>
                  <a:txBody>
                    <a:bodyPr/>
                    <a:lstStyle/>
                    <a:p>
                      <a:r>
                        <a:rPr lang="en-US"/>
                        <a:t>None</a:t>
                      </a:r>
                    </a:p>
                  </a:txBody>
                  <a:tcPr/>
                </a:tc>
                <a:extLst>
                  <a:ext uri="{0D108BD9-81ED-4DB2-BD59-A6C34878D82A}">
                    <a16:rowId xmlns:a16="http://schemas.microsoft.com/office/drawing/2014/main" val="2300585842"/>
                  </a:ext>
                </a:extLst>
              </a:tr>
              <a:tr h="370840">
                <a:tc>
                  <a:txBody>
                    <a:bodyPr/>
                    <a:lstStyle/>
                    <a:p>
                      <a:r>
                        <a:rPr lang="en-US"/>
                        <a:t>How long to get a response?</a:t>
                      </a:r>
                    </a:p>
                  </a:txBody>
                  <a:tcPr/>
                </a:tc>
                <a:tc>
                  <a:txBody>
                    <a:bodyPr/>
                    <a:lstStyle/>
                    <a:p>
                      <a:r>
                        <a:rPr lang="en-US"/>
                        <a:t>30 calendar days, with possible extensions if justified</a:t>
                      </a:r>
                    </a:p>
                  </a:txBody>
                  <a:tcPr/>
                </a:tc>
                <a:tc>
                  <a:txBody>
                    <a:bodyPr/>
                    <a:lstStyle/>
                    <a:p>
                      <a:r>
                        <a:rPr lang="en-US"/>
                        <a:t>30 calendar days, plus maximum </a:t>
                      </a:r>
                      <a:r>
                        <a:rPr lang="en-US" sz="1800"/>
                        <a:t>30-day extension</a:t>
                      </a:r>
                      <a:endParaRPr lang="en-US"/>
                    </a:p>
                  </a:txBody>
                  <a:tcPr/>
                </a:tc>
                <a:extLst>
                  <a:ext uri="{0D108BD9-81ED-4DB2-BD59-A6C34878D82A}">
                    <a16:rowId xmlns:a16="http://schemas.microsoft.com/office/drawing/2014/main" val="2189188658"/>
                  </a:ext>
                </a:extLst>
              </a:tr>
              <a:tr h="370840">
                <a:tc>
                  <a:txBody>
                    <a:bodyPr/>
                    <a:lstStyle/>
                    <a:p>
                      <a:r>
                        <a:rPr lang="en-US"/>
                        <a:t>How to correct information?</a:t>
                      </a:r>
                    </a:p>
                  </a:txBody>
                  <a:tcPr/>
                </a:tc>
                <a:tc>
                  <a:txBody>
                    <a:bodyPr/>
                    <a:lstStyle/>
                    <a:p>
                      <a:r>
                        <a:rPr lang="en-US"/>
                        <a:t>n/a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Individuals may request correction of their personal information if they believe there is an error or omission</a:t>
                      </a:r>
                      <a:endParaRPr lang="en-US" sz="1800">
                        <a:latin typeface="+mn-lt"/>
                      </a:endParaRPr>
                    </a:p>
                  </a:txBody>
                  <a:tcPr/>
                </a:tc>
                <a:extLst>
                  <a:ext uri="{0D108BD9-81ED-4DB2-BD59-A6C34878D82A}">
                    <a16:rowId xmlns:a16="http://schemas.microsoft.com/office/drawing/2014/main" val="3771404505"/>
                  </a:ext>
                </a:extLst>
              </a:tr>
            </a:tbl>
          </a:graphicData>
        </a:graphic>
      </p:graphicFrame>
      <p:sp>
        <p:nvSpPr>
          <p:cNvPr id="3" name="TextBox 2">
            <a:extLst>
              <a:ext uri="{FF2B5EF4-FFF2-40B4-BE49-F238E27FC236}">
                <a16:creationId xmlns:a16="http://schemas.microsoft.com/office/drawing/2014/main" id="{C8831BBE-671E-0962-E3B5-07210467EDCF}"/>
              </a:ext>
            </a:extLst>
          </p:cNvPr>
          <p:cNvSpPr txBox="1"/>
          <p:nvPr/>
        </p:nvSpPr>
        <p:spPr>
          <a:xfrm>
            <a:off x="2119745" y="5939236"/>
            <a:ext cx="7952509" cy="492443"/>
          </a:xfrm>
          <a:prstGeom prst="rect">
            <a:avLst/>
          </a:prstGeom>
          <a:noFill/>
        </p:spPr>
        <p:txBody>
          <a:bodyPr wrap="square" rtlCol="0">
            <a:spAutoFit/>
          </a:bodyPr>
          <a:lstStyle/>
          <a:p>
            <a:pPr algn="ctr"/>
            <a:r>
              <a:rPr lang="en-US" sz="2600" b="1">
                <a:solidFill>
                  <a:schemeClr val="tx2">
                    <a:lumMod val="75000"/>
                  </a:schemeClr>
                </a:solidFill>
                <a:cs typeface="Times New Roman" panose="02020603050405020304" pitchFamily="18" charset="0"/>
              </a:rPr>
              <a:t>30 calendar days including weekends and holidays!</a:t>
            </a:r>
          </a:p>
        </p:txBody>
      </p:sp>
      <p:sp>
        <p:nvSpPr>
          <p:cNvPr id="6" name="Slide Number Placeholder 5">
            <a:extLst>
              <a:ext uri="{FF2B5EF4-FFF2-40B4-BE49-F238E27FC236}">
                <a16:creationId xmlns:a16="http://schemas.microsoft.com/office/drawing/2014/main" id="{A88CA6CD-8A54-9609-6CE3-5B4BE6AABF36}"/>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32</a:t>
            </a:fld>
            <a:endParaRPr lang="fr-CA"/>
          </a:p>
        </p:txBody>
      </p:sp>
    </p:spTree>
    <p:extLst>
      <p:ext uri="{BB962C8B-B14F-4D97-AF65-F5344CB8AC3E}">
        <p14:creationId xmlns:p14="http://schemas.microsoft.com/office/powerpoint/2010/main" val="874071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E5345-3BA5-52EF-6DA4-0CED2407C1BC}"/>
              </a:ext>
            </a:extLst>
          </p:cNvPr>
          <p:cNvSpPr>
            <a:spLocks noGrp="1"/>
          </p:cNvSpPr>
          <p:nvPr>
            <p:ph type="title" idx="4294967295"/>
          </p:nvPr>
        </p:nvSpPr>
        <p:spPr>
          <a:xfrm>
            <a:off x="1041400" y="333375"/>
            <a:ext cx="724376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Records vs. personal information</a:t>
            </a:r>
          </a:p>
        </p:txBody>
      </p:sp>
      <p:sp>
        <p:nvSpPr>
          <p:cNvPr id="3" name="Content Placeholder 2">
            <a:extLst>
              <a:ext uri="{FF2B5EF4-FFF2-40B4-BE49-F238E27FC236}">
                <a16:creationId xmlns:a16="http://schemas.microsoft.com/office/drawing/2014/main" id="{4CB8A3A1-A586-1E65-DF83-48DEB8D86ACA}"/>
              </a:ext>
            </a:extLst>
          </p:cNvPr>
          <p:cNvSpPr>
            <a:spLocks noGrp="1"/>
          </p:cNvSpPr>
          <p:nvPr>
            <p:ph idx="10"/>
          </p:nvPr>
        </p:nvSpPr>
        <p:spPr>
          <a:xfrm>
            <a:off x="2787675" y="1296365"/>
            <a:ext cx="8682239" cy="5139158"/>
          </a:xfrm>
        </p:spPr>
        <p:txBody>
          <a:bodyPr numCol="1" spcCol="182880">
            <a:noAutofit/>
          </a:bodyPr>
          <a:lstStyle/>
          <a:p>
            <a:pPr>
              <a:spcBef>
                <a:spcPts val="600"/>
              </a:spcBef>
            </a:pPr>
            <a:r>
              <a:rPr lang="en-US" sz="2000" b="1">
                <a:solidFill>
                  <a:srgbClr val="352844"/>
                </a:solidFill>
                <a:latin typeface="+mn-lt"/>
              </a:rPr>
              <a:t>Records</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Any documentary material regardless of medium or form </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Includes documents (paper copies and electronic copies), personal notes and notebooks, emails, sticky notes, text messages, audio and video recordings, etc.</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Can also includes personal records if stored on a work account or device</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Upon request under the ATIA, all relevant records must be provided to the ATIP Office in their entirety (regardless of classification e.g., protected, secret, solicitor-client privilege)</a:t>
            </a:r>
          </a:p>
          <a:p>
            <a:pPr>
              <a:spcBef>
                <a:spcPts val="600"/>
              </a:spcBef>
            </a:pPr>
            <a:r>
              <a:rPr lang="en-US" sz="2000" b="1">
                <a:solidFill>
                  <a:srgbClr val="352844"/>
                </a:solidFill>
                <a:latin typeface="+mn-lt"/>
              </a:rPr>
              <a:t>Personal information</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Information about an identifiable individual such as name, contact details, social insurance number, etc.</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Can be sensitive, like health data or financial information</a:t>
            </a:r>
          </a:p>
          <a:p>
            <a:pPr marL="457200" lvl="1" indent="-457200">
              <a:spcBef>
                <a:spcPts val="600"/>
              </a:spcBef>
              <a:buFont typeface="Arial" panose="020B0604020202020204" pitchFamily="34" charset="0"/>
              <a:buChar char="•"/>
            </a:pPr>
            <a:r>
              <a:rPr lang="en-US">
                <a:solidFill>
                  <a:schemeClr val="tx1"/>
                </a:solidFill>
                <a:latin typeface="+mn-lt"/>
                <a:cs typeface="Times New Roman" panose="02020603050405020304" pitchFamily="18" charset="0"/>
              </a:rPr>
              <a:t>Upon request under the </a:t>
            </a:r>
            <a:r>
              <a:rPr lang="en-US" i="1">
                <a:solidFill>
                  <a:schemeClr val="tx1"/>
                </a:solidFill>
                <a:latin typeface="+mn-lt"/>
                <a:cs typeface="Times New Roman" panose="02020603050405020304" pitchFamily="18" charset="0"/>
              </a:rPr>
              <a:t>Privacy Act</a:t>
            </a:r>
            <a:r>
              <a:rPr lang="en-US">
                <a:solidFill>
                  <a:schemeClr val="tx1"/>
                </a:solidFill>
                <a:latin typeface="+mn-lt"/>
                <a:cs typeface="Times New Roman" panose="02020603050405020304" pitchFamily="18" charset="0"/>
              </a:rPr>
              <a:t>, only the records that contain the requested personal information must be provided to the ATIP Office</a:t>
            </a:r>
            <a:endParaRPr lang="en-US" sz="1800">
              <a:solidFill>
                <a:schemeClr val="tx1"/>
              </a:solidFill>
              <a:latin typeface="+mn-lt"/>
              <a:cs typeface="Times New Roman" panose="02020603050405020304" pitchFamily="18" charset="0"/>
            </a:endParaRPr>
          </a:p>
          <a:p>
            <a:pPr marL="342900" indent="-342900">
              <a:spcBef>
                <a:spcPts val="600"/>
              </a:spcBef>
              <a:buFont typeface="Arial" panose="020B0604020202020204" pitchFamily="34" charset="0"/>
              <a:buChar char="•"/>
            </a:pPr>
            <a:endParaRPr lang="en-US" sz="1800">
              <a:latin typeface="+mn-lt"/>
            </a:endParaRPr>
          </a:p>
          <a:p>
            <a:pPr marL="342900" indent="-342900">
              <a:spcBef>
                <a:spcPts val="600"/>
              </a:spcBef>
              <a:buFont typeface="Arial" panose="020B0604020202020204" pitchFamily="34" charset="0"/>
              <a:buChar char="•"/>
            </a:pPr>
            <a:endParaRPr lang="en-US" sz="1800">
              <a:latin typeface="+mn-lt"/>
            </a:endParaRPr>
          </a:p>
          <a:p>
            <a:pPr marL="342900" indent="-342900">
              <a:spcBef>
                <a:spcPts val="600"/>
              </a:spcBef>
              <a:buFont typeface="Arial" panose="020B0604020202020204" pitchFamily="34" charset="0"/>
              <a:buChar char="•"/>
            </a:pPr>
            <a:endParaRPr lang="en-US" sz="1800">
              <a:latin typeface="+mn-lt"/>
            </a:endParaRPr>
          </a:p>
        </p:txBody>
      </p:sp>
      <p:pic>
        <p:nvPicPr>
          <p:cNvPr id="7" name="Picture 6">
            <a:extLst>
              <a:ext uri="{FF2B5EF4-FFF2-40B4-BE49-F238E27FC236}">
                <a16:creationId xmlns:a16="http://schemas.microsoft.com/office/drawing/2014/main" id="{D89457BD-0553-5E53-7938-C6A44DCE5E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6891" y="1296365"/>
            <a:ext cx="1685448" cy="2528173"/>
          </a:xfrm>
          <a:prstGeom prst="rect">
            <a:avLst/>
          </a:prstGeom>
        </p:spPr>
      </p:pic>
      <p:pic>
        <p:nvPicPr>
          <p:cNvPr id="9" name="Picture 8">
            <a:extLst>
              <a:ext uri="{FF2B5EF4-FFF2-40B4-BE49-F238E27FC236}">
                <a16:creationId xmlns:a16="http://schemas.microsoft.com/office/drawing/2014/main" id="{16F44F54-88AF-79CB-93F4-E12407F3E703}"/>
              </a:ext>
              <a:ext uri="{C183D7F6-B498-43B3-948B-1728B52AA6E4}">
                <adec:decorative xmlns:adec="http://schemas.microsoft.com/office/drawing/2017/decorative" val="1"/>
              </a:ext>
            </a:extLst>
          </p:cNvPr>
          <p:cNvPicPr>
            <a:picLocks noChangeAspect="1"/>
          </p:cNvPicPr>
          <p:nvPr/>
        </p:nvPicPr>
        <p:blipFill>
          <a:blip r:embed="rId4"/>
          <a:srcRect b="22194"/>
          <a:stretch/>
        </p:blipFill>
        <p:spPr>
          <a:xfrm>
            <a:off x="527767" y="4333824"/>
            <a:ext cx="1942515" cy="1511391"/>
          </a:xfrm>
          <a:prstGeom prst="rect">
            <a:avLst/>
          </a:prstGeom>
        </p:spPr>
      </p:pic>
      <p:sp>
        <p:nvSpPr>
          <p:cNvPr id="6" name="Slide Number Placeholder 5">
            <a:extLst>
              <a:ext uri="{FF2B5EF4-FFF2-40B4-BE49-F238E27FC236}">
                <a16:creationId xmlns:a16="http://schemas.microsoft.com/office/drawing/2014/main" id="{1CE2DA67-00B1-73A0-36B6-7706D6CAC844}"/>
              </a:ext>
            </a:extLst>
          </p:cNvPr>
          <p:cNvSpPr>
            <a:spLocks noGrp="1"/>
          </p:cNvSpPr>
          <p:nvPr>
            <p:ph type="sldNum" sz="quarter" idx="13"/>
          </p:nvPr>
        </p:nvSpPr>
        <p:spPr/>
        <p:txBody>
          <a:bodyPr/>
          <a:lstStyle/>
          <a:p>
            <a:fld id="{FB0478ED-E3AB-894D-AF74-F469B06ACB0F}" type="slidenum">
              <a:rPr lang="fr-CA" smtClean="0"/>
              <a:t>33</a:t>
            </a:fld>
            <a:endParaRPr lang="fr-CA"/>
          </a:p>
        </p:txBody>
      </p:sp>
    </p:spTree>
    <p:extLst>
      <p:ext uri="{BB962C8B-B14F-4D97-AF65-F5344CB8AC3E}">
        <p14:creationId xmlns:p14="http://schemas.microsoft.com/office/powerpoint/2010/main" val="3223062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BA1F7-40B1-643C-8AB5-34B0E5D67F03}"/>
              </a:ext>
            </a:extLst>
          </p:cNvPr>
          <p:cNvSpPr>
            <a:spLocks noGrp="1"/>
          </p:cNvSpPr>
          <p:nvPr>
            <p:ph type="title" idx="4294967295"/>
          </p:nvPr>
        </p:nvSpPr>
        <p:spPr>
          <a:xfrm>
            <a:off x="1041400" y="333375"/>
            <a:ext cx="10131425"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1. Receive, evaluate and validate request</a:t>
            </a:r>
          </a:p>
        </p:txBody>
      </p:sp>
      <p:sp>
        <p:nvSpPr>
          <p:cNvPr id="3" name="Content Placeholder 2">
            <a:extLst>
              <a:ext uri="{FF2B5EF4-FFF2-40B4-BE49-F238E27FC236}">
                <a16:creationId xmlns:a16="http://schemas.microsoft.com/office/drawing/2014/main" id="{96BEA587-8378-7689-5FDE-F35465E59759}"/>
              </a:ext>
            </a:extLst>
          </p:cNvPr>
          <p:cNvSpPr>
            <a:spLocks noGrp="1"/>
          </p:cNvSpPr>
          <p:nvPr>
            <p:ph idx="10"/>
          </p:nvPr>
        </p:nvSpPr>
        <p:spPr>
          <a:xfrm>
            <a:off x="1077816" y="1268760"/>
            <a:ext cx="10095440" cy="5149130"/>
          </a:xfrm>
        </p:spPr>
        <p:txBody>
          <a:bodyPr>
            <a:normAutofit/>
          </a:bodyPr>
          <a:lstStyle/>
          <a:p>
            <a:pPr marL="342900" indent="-342900">
              <a:spcBef>
                <a:spcPts val="600"/>
              </a:spcBef>
              <a:buFont typeface="Arial" panose="020B0604020202020204" pitchFamily="34" charset="0"/>
              <a:buChar char="•"/>
            </a:pPr>
            <a:r>
              <a:rPr lang="en-US" sz="2400">
                <a:latin typeface="+mn-lt"/>
                <a:ea typeface="Calibri" panose="020F0502020204030204" pitchFamily="34" charset="0"/>
                <a:cs typeface="Times New Roman" panose="02020603050405020304" pitchFamily="18" charset="0"/>
              </a:rPr>
              <a:t>The ATIP Office will: </a:t>
            </a:r>
          </a:p>
          <a:p>
            <a:pPr marL="1200150" lvl="1" indent="-457200">
              <a:spcBef>
                <a:spcPts val="600"/>
              </a:spcBef>
            </a:pPr>
            <a:r>
              <a:rPr lang="en-US" sz="2400">
                <a:solidFill>
                  <a:schemeClr val="tx1"/>
                </a:solidFill>
                <a:latin typeface="+mn-lt"/>
                <a:ea typeface="Calibri" panose="020F0502020204030204" pitchFamily="34" charset="0"/>
                <a:cs typeface="Times New Roman" panose="02020603050405020304" pitchFamily="18" charset="0"/>
              </a:rPr>
              <a:t>receive the request and check that all requirements are met</a:t>
            </a:r>
            <a:endParaRPr lang="en-US" sz="2400">
              <a:latin typeface="+mn-lt"/>
              <a:ea typeface="Calibri" panose="020F0502020204030204" pitchFamily="34" charset="0"/>
              <a:cs typeface="Times New Roman" panose="02020603050405020304" pitchFamily="18" charset="0"/>
            </a:endParaRPr>
          </a:p>
          <a:p>
            <a:pPr marL="1200150" lvl="1" indent="-457200">
              <a:spcBef>
                <a:spcPts val="600"/>
              </a:spcBef>
            </a:pPr>
            <a:r>
              <a:rPr lang="en-US" sz="2400">
                <a:solidFill>
                  <a:schemeClr val="tx1"/>
                </a:solidFill>
                <a:latin typeface="+mn-lt"/>
                <a:ea typeface="Calibri" panose="020F0502020204030204" pitchFamily="34" charset="0"/>
                <a:cs typeface="Times New Roman" panose="02020603050405020304" pitchFamily="18" charset="0"/>
              </a:rPr>
              <a:t>open a file in their systems</a:t>
            </a:r>
          </a:p>
          <a:p>
            <a:pPr marL="1200150" lvl="1" indent="-457200">
              <a:spcBef>
                <a:spcPts val="600"/>
              </a:spcBef>
            </a:pPr>
            <a:r>
              <a:rPr lang="en-US" sz="2400">
                <a:solidFill>
                  <a:schemeClr val="tx1"/>
                </a:solidFill>
                <a:latin typeface="+mn-lt"/>
                <a:ea typeface="Calibri" panose="020F0502020204030204" pitchFamily="34" charset="0"/>
                <a:cs typeface="Times New Roman" panose="02020603050405020304" pitchFamily="18" charset="0"/>
              </a:rPr>
              <a:t>identify which branch, division or program, also known as the office of primary interest (OPI), holds the records requested</a:t>
            </a:r>
            <a:endParaRPr lang="en-US" sz="2400">
              <a:latin typeface="+mn-lt"/>
              <a:ea typeface="Calibri" panose="020F0502020204030204" pitchFamily="34" charset="0"/>
              <a:cs typeface="Times New Roman" panose="02020603050405020304" pitchFamily="18" charset="0"/>
            </a:endParaRPr>
          </a:p>
          <a:p>
            <a:pPr marL="1200150" lvl="1" indent="-457200">
              <a:spcBef>
                <a:spcPts val="600"/>
              </a:spcBef>
            </a:pPr>
            <a:r>
              <a:rPr lang="en-US" sz="2400">
                <a:solidFill>
                  <a:schemeClr val="tx1"/>
                </a:solidFill>
                <a:latin typeface="+mn-lt"/>
                <a:ea typeface="Calibri" panose="020F0502020204030204" pitchFamily="34" charset="0"/>
                <a:cs typeface="Times New Roman" panose="02020603050405020304" pitchFamily="18" charset="0"/>
              </a:rPr>
              <a:t>send a tasking email to the OPI liaison officer, who forwards the request to any employees who may have relevant records</a:t>
            </a:r>
          </a:p>
          <a:p>
            <a:pPr marL="1600200" lvl="2" indent="-457200">
              <a:spcBef>
                <a:spcPts val="600"/>
              </a:spcBef>
            </a:pPr>
            <a:r>
              <a:rPr lang="en-US" sz="2400">
                <a:solidFill>
                  <a:schemeClr val="tx1"/>
                </a:solidFill>
                <a:latin typeface="+mn-lt"/>
                <a:ea typeface="Calibri" panose="020F0502020204030204" pitchFamily="34" charset="0"/>
                <a:cs typeface="Times New Roman" panose="02020603050405020304" pitchFamily="18" charset="0"/>
              </a:rPr>
              <a:t>the ATIP office may send the tasking of a personal information request directly to employees </a:t>
            </a:r>
            <a:r>
              <a:rPr lang="en-US" sz="2400">
                <a:solidFill>
                  <a:schemeClr val="tx1"/>
                </a:solidFill>
                <a:ea typeface="Calibri" panose="020F0502020204030204" pitchFamily="34" charset="0"/>
                <a:cs typeface="Times New Roman" panose="02020603050405020304" pitchFamily="18" charset="0"/>
              </a:rPr>
              <a:t>who may have relevant records</a:t>
            </a:r>
            <a:endParaRPr lang="en-US" sz="2400">
              <a:solidFill>
                <a:schemeClr val="tx1"/>
              </a:solidFill>
              <a:latin typeface="+mn-lt"/>
              <a:ea typeface="Calibri" panose="020F0502020204030204" pitchFamily="34" charset="0"/>
              <a:cs typeface="Times New Roman" panose="02020603050405020304" pitchFamily="18" charset="0"/>
            </a:endParaRPr>
          </a:p>
          <a:p>
            <a:pPr marL="1200150" lvl="1" indent="-457200">
              <a:spcBef>
                <a:spcPts val="600"/>
              </a:spcBef>
            </a:pPr>
            <a:endParaRPr lang="en-US" sz="2400">
              <a:solidFill>
                <a:schemeClr val="tx1"/>
              </a:solidFill>
              <a:latin typeface="+mn-lt"/>
              <a:ea typeface="Calibri" panose="020F0502020204030204" pitchFamily="34" charset="0"/>
              <a:cs typeface="Times New Roman" panose="02020603050405020304" pitchFamily="18" charset="0"/>
            </a:endParaRPr>
          </a:p>
          <a:p>
            <a:pPr algn="ctr">
              <a:spcBef>
                <a:spcPts val="600"/>
              </a:spcBef>
            </a:pPr>
            <a:r>
              <a:rPr lang="en-US" sz="2600" b="1">
                <a:solidFill>
                  <a:srgbClr val="142F50"/>
                </a:solidFill>
                <a:latin typeface="+mn-lt"/>
                <a:cs typeface="Times New Roman" panose="02020603050405020304" pitchFamily="18" charset="0"/>
              </a:rPr>
              <a:t>The ATIP Office may assist the requester, as needed,</a:t>
            </a:r>
          </a:p>
          <a:p>
            <a:pPr algn="ctr">
              <a:spcBef>
                <a:spcPts val="600"/>
              </a:spcBef>
            </a:pPr>
            <a:r>
              <a:rPr lang="en-US" sz="2600" b="1">
                <a:solidFill>
                  <a:srgbClr val="142F50"/>
                </a:solidFill>
                <a:latin typeface="+mn-lt"/>
                <a:cs typeface="Times New Roman" panose="02020603050405020304" pitchFamily="18" charset="0"/>
              </a:rPr>
              <a:t>throughout the process</a:t>
            </a:r>
          </a:p>
          <a:p>
            <a:pPr marL="342900" indent="-342900">
              <a:spcBef>
                <a:spcPts val="600"/>
              </a:spcBef>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B261DF01-7FA9-267B-EF5B-E8CBE96B06D5}"/>
              </a:ext>
            </a:extLst>
          </p:cNvPr>
          <p:cNvSpPr>
            <a:spLocks noGrp="1"/>
          </p:cNvSpPr>
          <p:nvPr>
            <p:ph type="sldNum" sz="quarter" idx="13"/>
          </p:nvPr>
        </p:nvSpPr>
        <p:spPr/>
        <p:txBody>
          <a:bodyPr/>
          <a:lstStyle/>
          <a:p>
            <a:fld id="{FB0478ED-E3AB-894D-AF74-F469B06ACB0F}" type="slidenum">
              <a:rPr lang="fr-CA" smtClean="0"/>
              <a:t>34</a:t>
            </a:fld>
            <a:endParaRPr lang="fr-CA"/>
          </a:p>
        </p:txBody>
      </p:sp>
    </p:spTree>
    <p:extLst>
      <p:ext uri="{BB962C8B-B14F-4D97-AF65-F5344CB8AC3E}">
        <p14:creationId xmlns:p14="http://schemas.microsoft.com/office/powerpoint/2010/main" val="654401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C189FF0-8E8D-2A97-A49B-C981EE0845FF}"/>
              </a:ext>
            </a:extLst>
          </p:cNvPr>
          <p:cNvSpPr>
            <a:spLocks noGrp="1"/>
          </p:cNvSpPr>
          <p:nvPr>
            <p:ph type="title" idx="4294967295"/>
          </p:nvPr>
        </p:nvSpPr>
        <p:spPr>
          <a:xfrm>
            <a:off x="1041400" y="440110"/>
            <a:ext cx="10131425" cy="467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schemeClr val="tx1"/>
                </a:solidFill>
                <a:effectLst/>
                <a:uLnTx/>
                <a:uFillTx/>
                <a:latin typeface="+mj-lt"/>
                <a:ea typeface="+mn-ea"/>
                <a:cs typeface="+mn-cs"/>
              </a:rPr>
              <a:t>Step 1. Continued – Consideration for the identity of a requester</a:t>
            </a:r>
          </a:p>
        </p:txBody>
      </p:sp>
      <p:sp>
        <p:nvSpPr>
          <p:cNvPr id="3" name="Content Placeholder 2">
            <a:extLst>
              <a:ext uri="{FF2B5EF4-FFF2-40B4-BE49-F238E27FC236}">
                <a16:creationId xmlns:a16="http://schemas.microsoft.com/office/drawing/2014/main" id="{E4B2DCAD-5EDE-DA5A-D95F-B5C20181BB44}"/>
              </a:ext>
            </a:extLst>
          </p:cNvPr>
          <p:cNvSpPr>
            <a:spLocks noGrp="1"/>
          </p:cNvSpPr>
          <p:nvPr>
            <p:ph idx="10"/>
          </p:nvPr>
        </p:nvSpPr>
        <p:spPr/>
        <p:txBody>
          <a:bodyPr>
            <a:normAutofit/>
          </a:bodyPr>
          <a:lstStyle/>
          <a:p>
            <a:pPr marL="457200" lvl="1" indent="-457200">
              <a:lnSpc>
                <a:spcPct val="110000"/>
              </a:lnSpc>
              <a:spcBef>
                <a:spcPts val="600"/>
              </a:spcBef>
              <a:buFont typeface="Arial" panose="020B0604020202020204" pitchFamily="34" charset="0"/>
              <a:buChar char="•"/>
            </a:pPr>
            <a:r>
              <a:rPr lang="en-US" sz="2400">
                <a:solidFill>
                  <a:schemeClr val="tx1"/>
                </a:solidFill>
                <a:latin typeface="+mj-lt"/>
                <a:cs typeface="Times New Roman" panose="02020603050405020304" pitchFamily="18" charset="0"/>
              </a:rPr>
              <a:t>For personal information requests, you need the identity of the requester to locate their records. For ATIA requests, the </a:t>
            </a:r>
            <a:r>
              <a:rPr lang="en-US" sz="2400">
                <a:solidFill>
                  <a:schemeClr val="tx1"/>
                </a:solidFill>
                <a:cs typeface="Times New Roman" panose="02020603050405020304" pitchFamily="18" charset="0"/>
              </a:rPr>
              <a:t>identity of the requester</a:t>
            </a:r>
            <a:r>
              <a:rPr lang="en-US" sz="2400">
                <a:solidFill>
                  <a:schemeClr val="tx1"/>
                </a:solidFill>
                <a:latin typeface="+mj-lt"/>
                <a:cs typeface="Times New Roman" panose="02020603050405020304" pitchFamily="18" charset="0"/>
              </a:rPr>
              <a:t> is not necessary and the ATIP office will not share this information.</a:t>
            </a:r>
          </a:p>
          <a:p>
            <a:pPr marL="457200" lvl="1" indent="-457200">
              <a:lnSpc>
                <a:spcPct val="110000"/>
              </a:lnSpc>
              <a:spcBef>
                <a:spcPts val="600"/>
              </a:spcBef>
              <a:buFont typeface="Arial" panose="020B0604020202020204" pitchFamily="34" charset="0"/>
              <a:buChar char="•"/>
            </a:pPr>
            <a:r>
              <a:rPr lang="en-US" sz="2400">
                <a:solidFill>
                  <a:schemeClr val="tx1"/>
                </a:solidFill>
                <a:latin typeface="+mj-lt"/>
                <a:cs typeface="Times New Roman" panose="02020603050405020304" pitchFamily="18" charset="0"/>
              </a:rPr>
              <a:t>A requester's identity is </a:t>
            </a:r>
            <a:r>
              <a:rPr lang="en-US" sz="2400" b="1">
                <a:solidFill>
                  <a:schemeClr val="tx1"/>
                </a:solidFill>
                <a:latin typeface="+mj-lt"/>
                <a:cs typeface="Times New Roman" panose="02020603050405020304" pitchFamily="18" charset="0"/>
              </a:rPr>
              <a:t>personal information</a:t>
            </a:r>
            <a:r>
              <a:rPr lang="en-US" sz="2400">
                <a:solidFill>
                  <a:schemeClr val="tx1"/>
                </a:solidFill>
                <a:latin typeface="+mj-lt"/>
                <a:cs typeface="Times New Roman" panose="02020603050405020304" pitchFamily="18" charset="0"/>
              </a:rPr>
              <a:t>!</a:t>
            </a:r>
          </a:p>
          <a:p>
            <a:pPr marL="457200" lvl="1" indent="-457200">
              <a:lnSpc>
                <a:spcPct val="110000"/>
              </a:lnSpc>
              <a:spcBef>
                <a:spcPts val="600"/>
              </a:spcBef>
              <a:buFont typeface="Arial" panose="020B0604020202020204" pitchFamily="34" charset="0"/>
              <a:buChar char="•"/>
            </a:pPr>
            <a:r>
              <a:rPr lang="en-US" sz="2400">
                <a:solidFill>
                  <a:schemeClr val="tx1"/>
                </a:solidFill>
                <a:latin typeface="+mj-lt"/>
                <a:cs typeface="Times New Roman" panose="02020603050405020304" pitchFamily="18" charset="0"/>
              </a:rPr>
              <a:t>Do not share the identity of the requester or the wording of a personal information request with colleagues. Even your OPI liaison officer may not need to know the personal information.</a:t>
            </a:r>
          </a:p>
          <a:p>
            <a:pPr marL="457200" lvl="1" indent="-457200">
              <a:lnSpc>
                <a:spcPct val="110000"/>
              </a:lnSpc>
              <a:spcBef>
                <a:spcPts val="600"/>
              </a:spcBef>
              <a:buFont typeface="Arial" panose="020B0604020202020204" pitchFamily="34" charset="0"/>
              <a:buChar char="•"/>
            </a:pPr>
            <a:r>
              <a:rPr lang="en-US" sz="2400">
                <a:solidFill>
                  <a:schemeClr val="tx1"/>
                </a:solidFill>
                <a:latin typeface="+mj-lt"/>
                <a:cs typeface="Times New Roman" panose="02020603050405020304" pitchFamily="18" charset="0"/>
              </a:rPr>
              <a:t>Always consult the ATIP analyst that sent you the personal information request if you believe someone else may have relevant records.</a:t>
            </a:r>
          </a:p>
          <a:p>
            <a:pPr lvl="1" indent="0">
              <a:lnSpc>
                <a:spcPct val="110000"/>
              </a:lnSpc>
              <a:spcBef>
                <a:spcPts val="600"/>
              </a:spcBef>
              <a:buNone/>
            </a:pPr>
            <a:endParaRPr lang="en-US" sz="2400">
              <a:solidFill>
                <a:schemeClr val="tx1"/>
              </a:solidFill>
              <a:latin typeface="+mn-lt"/>
            </a:endParaRPr>
          </a:p>
          <a:p>
            <a:pPr algn="ctr">
              <a:lnSpc>
                <a:spcPct val="110000"/>
              </a:lnSpc>
              <a:spcBef>
                <a:spcPts val="600"/>
              </a:spcBef>
            </a:pPr>
            <a:r>
              <a:rPr lang="en-US" sz="2600" b="1">
                <a:solidFill>
                  <a:srgbClr val="23453F"/>
                </a:solidFill>
                <a:latin typeface="+mn-lt"/>
              </a:rPr>
              <a:t>Sharing the identity of the requester or the wording of a personal information request could be a privacy breach</a:t>
            </a:r>
          </a:p>
          <a:p>
            <a:pPr marL="342900" indent="-342900">
              <a:lnSpc>
                <a:spcPct val="110000"/>
              </a:lnSpc>
              <a:spcBef>
                <a:spcPts val="600"/>
              </a:spcBef>
              <a:buFont typeface="Arial" panose="020B0604020202020204" pitchFamily="34" charset="0"/>
              <a:buChar char="•"/>
            </a:pPr>
            <a:endParaRPr lang="en-US" sz="2800" b="1">
              <a:latin typeface="+mn-lt"/>
            </a:endParaRPr>
          </a:p>
        </p:txBody>
      </p:sp>
      <p:sp>
        <p:nvSpPr>
          <p:cNvPr id="5" name="Slide Number Placeholder 4">
            <a:extLst>
              <a:ext uri="{FF2B5EF4-FFF2-40B4-BE49-F238E27FC236}">
                <a16:creationId xmlns:a16="http://schemas.microsoft.com/office/drawing/2014/main" id="{227EB0A6-62CE-BD45-46A8-062DD35314E0}"/>
              </a:ext>
            </a:extLst>
          </p:cNvPr>
          <p:cNvSpPr>
            <a:spLocks noGrp="1"/>
          </p:cNvSpPr>
          <p:nvPr>
            <p:ph type="sldNum" sz="quarter" idx="13"/>
          </p:nvPr>
        </p:nvSpPr>
        <p:spPr/>
        <p:txBody>
          <a:bodyPr/>
          <a:lstStyle/>
          <a:p>
            <a:fld id="{FB0478ED-E3AB-894D-AF74-F469B06ACB0F}" type="slidenum">
              <a:rPr lang="fr-CA" smtClean="0"/>
              <a:t>35</a:t>
            </a:fld>
            <a:endParaRPr lang="fr-CA"/>
          </a:p>
        </p:txBody>
      </p:sp>
    </p:spTree>
    <p:extLst>
      <p:ext uri="{BB962C8B-B14F-4D97-AF65-F5344CB8AC3E}">
        <p14:creationId xmlns:p14="http://schemas.microsoft.com/office/powerpoint/2010/main" val="326849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5051-DC53-632E-06D7-4B664CD450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83F269-8F44-CC03-D6DB-2F24AD7F85AF}"/>
              </a:ext>
            </a:extLst>
          </p:cNvPr>
          <p:cNvSpPr>
            <a:spLocks noGrp="1"/>
          </p:cNvSpPr>
          <p:nvPr>
            <p:ph type="title" idx="4294967295"/>
          </p:nvPr>
        </p:nvSpPr>
        <p:spPr>
          <a:xfrm>
            <a:off x="1041400" y="333375"/>
            <a:ext cx="10131425"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2. Clarify the request</a:t>
            </a:r>
          </a:p>
        </p:txBody>
      </p:sp>
      <p:sp>
        <p:nvSpPr>
          <p:cNvPr id="3" name="Content Placeholder 2">
            <a:extLst>
              <a:ext uri="{FF2B5EF4-FFF2-40B4-BE49-F238E27FC236}">
                <a16:creationId xmlns:a16="http://schemas.microsoft.com/office/drawing/2014/main" id="{DEEAA4FB-576C-0326-6D74-65E9C20D5836}"/>
              </a:ext>
            </a:extLst>
          </p:cNvPr>
          <p:cNvSpPr>
            <a:spLocks noGrp="1"/>
          </p:cNvSpPr>
          <p:nvPr>
            <p:ph idx="10"/>
          </p:nvPr>
        </p:nvSpPr>
        <p:spPr>
          <a:xfrm>
            <a:off x="1077816" y="1143000"/>
            <a:ext cx="10095440" cy="5274890"/>
          </a:xfrm>
        </p:spPr>
        <p:txBody>
          <a:bodyPr>
            <a:noAutofit/>
          </a:bodyPr>
          <a:lstStyle/>
          <a:p>
            <a:pPr marL="342900" lvl="1" indent="-342900">
              <a:spcBef>
                <a:spcPts val="600"/>
              </a:spcBef>
              <a:buFont typeface="Arial" panose="020B0604020202020204" pitchFamily="34" charset="0"/>
              <a:buChar char="•"/>
            </a:pPr>
            <a:r>
              <a:rPr lang="en-US" sz="2200">
                <a:solidFill>
                  <a:schemeClr val="tx1"/>
                </a:solidFill>
                <a:latin typeface="+mn-lt"/>
                <a:cs typeface="Times New Roman" panose="02020603050405020304" pitchFamily="18" charset="0"/>
              </a:rPr>
              <a:t>Read the request text thoroughly and note the due date </a:t>
            </a:r>
            <a:r>
              <a:rPr lang="en-US" sz="2200">
                <a:solidFill>
                  <a:schemeClr val="tx1"/>
                </a:solidFill>
                <a:latin typeface="Aptos" panose="020B0004020202020204" pitchFamily="34" charset="0"/>
                <a:cs typeface="Times New Roman" panose="02020603050405020304" pitchFamily="18" charset="0"/>
              </a:rPr>
              <a:t>–</a:t>
            </a:r>
            <a:r>
              <a:rPr lang="en-US" sz="2200">
                <a:solidFill>
                  <a:schemeClr val="tx1"/>
                </a:solidFill>
                <a:latin typeface="+mn-lt"/>
                <a:cs typeface="Times New Roman" panose="02020603050405020304" pitchFamily="18" charset="0"/>
              </a:rPr>
              <a:t> you will only have a few days to respond</a:t>
            </a:r>
          </a:p>
          <a:p>
            <a:pPr marL="342900" lvl="1" indent="-342900">
              <a:spcBef>
                <a:spcPts val="600"/>
              </a:spcBef>
              <a:buFont typeface="Arial" panose="020B0604020202020204" pitchFamily="34" charset="0"/>
              <a:buChar char="•"/>
            </a:pPr>
            <a:r>
              <a:rPr lang="en-US" sz="2200">
                <a:solidFill>
                  <a:schemeClr val="tx1"/>
                </a:solidFill>
                <a:latin typeface="+mn-lt"/>
                <a:cs typeface="Times New Roman" panose="02020603050405020304" pitchFamily="18" charset="0"/>
              </a:rPr>
              <a:t>Consider whether the request can be responded to informally, that is through another quicker and less formal method to share the information. If so, advise the ATIP Office of the other process</a:t>
            </a:r>
          </a:p>
          <a:p>
            <a:pPr marL="342900" lvl="1" indent="-342900">
              <a:spcBef>
                <a:spcPts val="600"/>
              </a:spcBef>
              <a:buFont typeface="Arial" panose="020B0604020202020204" pitchFamily="34" charset="0"/>
              <a:buChar char="•"/>
            </a:pPr>
            <a:r>
              <a:rPr lang="en-US" sz="2200">
                <a:solidFill>
                  <a:schemeClr val="tx1"/>
                </a:solidFill>
                <a:latin typeface="+mn-lt"/>
                <a:cs typeface="Times New Roman" panose="02020603050405020304" pitchFamily="18" charset="0"/>
              </a:rPr>
              <a:t>Contact your OPI liaison officer (for ATIA request only) or your ATIP Office if: </a:t>
            </a:r>
          </a:p>
          <a:p>
            <a:pPr marL="1200150" lvl="1" indent="-457200">
              <a:spcBef>
                <a:spcPts val="600"/>
              </a:spcBef>
            </a:pPr>
            <a:r>
              <a:rPr lang="en-US" sz="2200">
                <a:solidFill>
                  <a:schemeClr val="tx1"/>
                </a:solidFill>
                <a:latin typeface="+mn-lt"/>
                <a:cs typeface="Times New Roman" panose="02020603050405020304" pitchFamily="18" charset="0"/>
              </a:rPr>
              <a:t>you know another section or region that holds relevant records </a:t>
            </a:r>
          </a:p>
          <a:p>
            <a:pPr marL="1200150" lvl="1" indent="-457200">
              <a:spcBef>
                <a:spcPts val="600"/>
              </a:spcBef>
            </a:pPr>
            <a:r>
              <a:rPr lang="en-US" sz="2200">
                <a:solidFill>
                  <a:schemeClr val="tx1"/>
                </a:solidFill>
                <a:latin typeface="+mn-lt"/>
                <a:cs typeface="Times New Roman" panose="02020603050405020304" pitchFamily="18" charset="0"/>
              </a:rPr>
              <a:t>you believe that the request was tasked to your section in error</a:t>
            </a:r>
          </a:p>
          <a:p>
            <a:pPr marL="1200150" lvl="1" indent="-457200">
              <a:spcBef>
                <a:spcPts val="600"/>
              </a:spcBef>
            </a:pPr>
            <a:r>
              <a:rPr lang="en-US" sz="2200">
                <a:solidFill>
                  <a:schemeClr val="tx1"/>
                </a:solidFill>
                <a:latin typeface="+mn-lt"/>
                <a:cs typeface="Times New Roman" panose="02020603050405020304" pitchFamily="18" charset="0"/>
              </a:rPr>
              <a:t>you feel that the request is not clear enough</a:t>
            </a:r>
          </a:p>
          <a:p>
            <a:pPr marL="1200150" lvl="1" indent="-457200">
              <a:spcBef>
                <a:spcPts val="600"/>
              </a:spcBef>
            </a:pPr>
            <a:r>
              <a:rPr lang="en-US" sz="2200">
                <a:solidFill>
                  <a:schemeClr val="tx1"/>
                </a:solidFill>
                <a:latin typeface="+mn-lt"/>
                <a:cs typeface="Times New Roman" panose="02020603050405020304" pitchFamily="18" charset="0"/>
              </a:rPr>
              <a:t>you believe the request is vexatious, made in bad faith or abuses the right of access</a:t>
            </a:r>
          </a:p>
          <a:p>
            <a:pPr marL="342900" lvl="1" indent="-342900">
              <a:spcBef>
                <a:spcPts val="600"/>
              </a:spcBef>
              <a:buFont typeface="Arial" panose="020B0604020202020204" pitchFamily="34" charset="0"/>
              <a:buChar char="•"/>
            </a:pPr>
            <a:r>
              <a:rPr lang="en-US" sz="2200">
                <a:solidFill>
                  <a:schemeClr val="tx1"/>
                </a:solidFill>
                <a:latin typeface="+mn-lt"/>
                <a:cs typeface="Times New Roman" panose="02020603050405020304" pitchFamily="18" charset="0"/>
              </a:rPr>
              <a:t>If the request isn’t clear, your ATIP Office will follow up with the requester to clarify. Look out for a new tasking and due date</a:t>
            </a:r>
          </a:p>
          <a:p>
            <a:pPr algn="ctr">
              <a:spcBef>
                <a:spcPts val="600"/>
              </a:spcBef>
            </a:pPr>
            <a:r>
              <a:rPr lang="en-US" b="1">
                <a:solidFill>
                  <a:srgbClr val="352844"/>
                </a:solidFill>
                <a:latin typeface="+mn-lt"/>
                <a:cs typeface="Times New Roman" panose="02020603050405020304" pitchFamily="18" charset="0"/>
              </a:rPr>
              <a:t>Timelines are tight because of legislative 30-day deadlines!</a:t>
            </a:r>
          </a:p>
          <a:p>
            <a:pPr marL="1200150" lvl="1" indent="-457200">
              <a:spcBef>
                <a:spcPts val="600"/>
              </a:spcBef>
              <a:buFont typeface="Arial" panose="020B0604020202020204" pitchFamily="34" charset="0"/>
              <a:buChar char="–"/>
            </a:pPr>
            <a:endParaRPr lang="en-US" sz="2200">
              <a:solidFill>
                <a:schemeClr val="tx1"/>
              </a:solidFill>
              <a:latin typeface="+mn-lt"/>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F514D5F0-8A73-5805-E4B7-555FFF07EFFB}"/>
              </a:ext>
            </a:extLst>
          </p:cNvPr>
          <p:cNvSpPr>
            <a:spLocks noGrp="1"/>
          </p:cNvSpPr>
          <p:nvPr>
            <p:ph type="sldNum" sz="quarter" idx="13"/>
          </p:nvPr>
        </p:nvSpPr>
        <p:spPr/>
        <p:txBody>
          <a:bodyPr/>
          <a:lstStyle/>
          <a:p>
            <a:fld id="{FB0478ED-E3AB-894D-AF74-F469B06ACB0F}" type="slidenum">
              <a:rPr lang="fr-CA" smtClean="0"/>
              <a:t>36</a:t>
            </a:fld>
            <a:endParaRPr lang="fr-CA"/>
          </a:p>
        </p:txBody>
      </p:sp>
    </p:spTree>
    <p:extLst>
      <p:ext uri="{BB962C8B-B14F-4D97-AF65-F5344CB8AC3E}">
        <p14:creationId xmlns:p14="http://schemas.microsoft.com/office/powerpoint/2010/main" val="2708075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1609B-F89B-7F7E-8D38-F85AE3E40A47}"/>
              </a:ext>
            </a:extLst>
          </p:cNvPr>
          <p:cNvSpPr>
            <a:spLocks noGrp="1"/>
          </p:cNvSpPr>
          <p:nvPr>
            <p:ph type="title" idx="4294967295"/>
          </p:nvPr>
        </p:nvSpPr>
        <p:spPr>
          <a:xfrm>
            <a:off x="1041400" y="333375"/>
            <a:ext cx="8223250"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3. Find the records</a:t>
            </a:r>
          </a:p>
        </p:txBody>
      </p:sp>
      <p:sp>
        <p:nvSpPr>
          <p:cNvPr id="3" name="Content Placeholder 2">
            <a:extLst>
              <a:ext uri="{FF2B5EF4-FFF2-40B4-BE49-F238E27FC236}">
                <a16:creationId xmlns:a16="http://schemas.microsoft.com/office/drawing/2014/main" id="{A3491351-FD37-12E2-DACE-103BAB388148}"/>
              </a:ext>
            </a:extLst>
          </p:cNvPr>
          <p:cNvSpPr>
            <a:spLocks noGrp="1"/>
          </p:cNvSpPr>
          <p:nvPr>
            <p:ph idx="10"/>
          </p:nvPr>
        </p:nvSpPr>
        <p:spPr>
          <a:xfrm>
            <a:off x="1077816" y="1268760"/>
            <a:ext cx="7487450" cy="5149130"/>
          </a:xfrm>
        </p:spPr>
        <p:txBody>
          <a:bodyPr>
            <a:noAutofit/>
          </a:bodyPr>
          <a:lstStyle/>
          <a:p>
            <a:pPr marL="342900" indent="-342900">
              <a:spcBef>
                <a:spcPts val="600"/>
              </a:spcBef>
              <a:buFont typeface="Arial" panose="020B0604020202020204" pitchFamily="34" charset="0"/>
              <a:buChar char="•"/>
            </a:pPr>
            <a:r>
              <a:rPr lang="en-US" sz="2000"/>
              <a:t>Search, locate and retrieve the requested information under the control of the institution</a:t>
            </a:r>
          </a:p>
          <a:p>
            <a:pPr marL="1200150" lvl="1" indent="-457200">
              <a:spcBef>
                <a:spcPts val="600"/>
              </a:spcBef>
            </a:pPr>
            <a:r>
              <a:rPr lang="en-US">
                <a:solidFill>
                  <a:schemeClr val="tx1"/>
                </a:solidFill>
                <a:latin typeface="+mn-lt"/>
                <a:cs typeface="Times New Roman" panose="02020603050405020304" pitchFamily="18" charset="0"/>
              </a:rPr>
              <a:t>Ensure that searches are comprehensive and consider both the letter and the spirit of the request</a:t>
            </a:r>
          </a:p>
          <a:p>
            <a:pPr marL="1200150" lvl="1" indent="-457200">
              <a:spcBef>
                <a:spcPts val="600"/>
              </a:spcBef>
            </a:pPr>
            <a:r>
              <a:rPr lang="en-US">
                <a:solidFill>
                  <a:schemeClr val="tx1"/>
                </a:solidFill>
                <a:latin typeface="+mn-lt"/>
                <a:cs typeface="Times New Roman" panose="02020603050405020304" pitchFamily="18" charset="0"/>
              </a:rPr>
              <a:t>Document your search terms and parameters in case of a complaint</a:t>
            </a:r>
          </a:p>
          <a:p>
            <a:pPr marL="342900" indent="-342900">
              <a:spcBef>
                <a:spcPts val="600"/>
              </a:spcBef>
              <a:buFont typeface="Arial" panose="020B0604020202020204" pitchFamily="34" charset="0"/>
              <a:buChar char="•"/>
            </a:pPr>
            <a:r>
              <a:rPr lang="en-US" sz="2000"/>
              <a:t>Advise ATIP officials </a:t>
            </a:r>
            <a:r>
              <a:rPr lang="en-US" sz="2000" b="1">
                <a:solidFill>
                  <a:srgbClr val="142F50"/>
                </a:solidFill>
              </a:rPr>
              <a:t>as soon as possible </a:t>
            </a:r>
            <a:r>
              <a:rPr lang="en-US" sz="2000"/>
              <a:t>if a request cannot be responded to within the timeline, for example if you have a large number of documents (1,000+ pages)</a:t>
            </a:r>
          </a:p>
          <a:p>
            <a:pPr marL="342900" indent="-342900">
              <a:spcBef>
                <a:spcPts val="600"/>
              </a:spcBef>
              <a:buFont typeface="Arial" panose="020B0604020202020204" pitchFamily="34" charset="0"/>
              <a:buChar char="•"/>
            </a:pPr>
            <a:r>
              <a:rPr lang="en-US" sz="2000"/>
              <a:t>Ask ATIP officials if you are unsure whether certain records are under the control of the government institution</a:t>
            </a:r>
          </a:p>
          <a:p>
            <a:pPr marL="0" lvl="1" indent="0" algn="ctr">
              <a:spcBef>
                <a:spcPts val="600"/>
              </a:spcBef>
              <a:buNone/>
            </a:pPr>
            <a:r>
              <a:rPr lang="en-US" b="1">
                <a:solidFill>
                  <a:srgbClr val="142F50"/>
                </a:solidFill>
              </a:rPr>
              <a:t>You must find and provide all relevant records that are the subject of a request. You cannot intentionally destroy, mutilate, alter, falsify, or conceal a record with the intent to deny a right of access</a:t>
            </a:r>
          </a:p>
        </p:txBody>
      </p:sp>
      <p:cxnSp>
        <p:nvCxnSpPr>
          <p:cNvPr id="7" name="Straight Connector 6">
            <a:extLst>
              <a:ext uri="{FF2B5EF4-FFF2-40B4-BE49-F238E27FC236}">
                <a16:creationId xmlns:a16="http://schemas.microsoft.com/office/drawing/2014/main" id="{FFCAB0C2-F603-D9B0-AD5A-918BA38C6DEB}"/>
              </a:ext>
              <a:ext uri="{C183D7F6-B498-43B3-948B-1728B52AA6E4}">
                <adec:decorative xmlns:adec="http://schemas.microsoft.com/office/drawing/2017/decorative" val="1"/>
              </a:ext>
            </a:extLst>
          </p:cNvPr>
          <p:cNvCxnSpPr/>
          <p:nvPr/>
        </p:nvCxnSpPr>
        <p:spPr>
          <a:xfrm>
            <a:off x="9097703" y="1268760"/>
            <a:ext cx="0" cy="4660242"/>
          </a:xfrm>
          <a:prstGeom prst="line">
            <a:avLst/>
          </a:prstGeom>
          <a:ln w="3175">
            <a:solidFill>
              <a:srgbClr val="A6A6A6">
                <a:alpha val="29020"/>
              </a:srgbClr>
            </a:solidFill>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6612E85A-D499-1EF3-D0C3-3D6148E664A9}"/>
              </a:ext>
            </a:extLst>
          </p:cNvPr>
          <p:cNvSpPr>
            <a:spLocks noGrp="1"/>
          </p:cNvSpPr>
          <p:nvPr>
            <p:ph type="sldNum" sz="quarter" idx="13"/>
          </p:nvPr>
        </p:nvSpPr>
        <p:spPr/>
        <p:txBody>
          <a:bodyPr/>
          <a:lstStyle/>
          <a:p>
            <a:fld id="{FB0478ED-E3AB-894D-AF74-F469B06ACB0F}" type="slidenum">
              <a:rPr lang="fr-CA" smtClean="0"/>
              <a:t>37</a:t>
            </a:fld>
            <a:endParaRPr lang="fr-CA"/>
          </a:p>
        </p:txBody>
      </p:sp>
      <p:grpSp>
        <p:nvGrpSpPr>
          <p:cNvPr id="5" name="Group 4" descr="Don’t forget to retrieve and provide: Transitory Records, Email Chains and Attachments">
            <a:extLst>
              <a:ext uri="{FF2B5EF4-FFF2-40B4-BE49-F238E27FC236}">
                <a16:creationId xmlns:a16="http://schemas.microsoft.com/office/drawing/2014/main" id="{3E463E9B-DD42-F2D8-EB87-6A427486340F}"/>
              </a:ext>
              <a:ext uri="{C183D7F6-B498-43B3-948B-1728B52AA6E4}">
                <adec:decorative xmlns:adec="http://schemas.microsoft.com/office/drawing/2017/decorative" val="0"/>
              </a:ext>
            </a:extLst>
          </p:cNvPr>
          <p:cNvGrpSpPr/>
          <p:nvPr/>
        </p:nvGrpSpPr>
        <p:grpSpPr>
          <a:xfrm>
            <a:off x="9514702" y="1404687"/>
            <a:ext cx="1927654" cy="4524315"/>
            <a:chOff x="9514702" y="1404687"/>
            <a:chExt cx="1927654" cy="4524315"/>
          </a:xfrm>
        </p:grpSpPr>
        <p:sp>
          <p:nvSpPr>
            <p:cNvPr id="6" name="TextBox 5">
              <a:extLst>
                <a:ext uri="{FF2B5EF4-FFF2-40B4-BE49-F238E27FC236}">
                  <a16:creationId xmlns:a16="http://schemas.microsoft.com/office/drawing/2014/main" id="{EEC0A3B0-16EA-B291-4D3C-468A2778EA77}"/>
                </a:ext>
              </a:extLst>
            </p:cNvPr>
            <p:cNvSpPr txBox="1"/>
            <p:nvPr/>
          </p:nvSpPr>
          <p:spPr>
            <a:xfrm>
              <a:off x="9514702" y="1404687"/>
              <a:ext cx="1927654" cy="4524315"/>
            </a:xfrm>
            <a:prstGeom prst="rect">
              <a:avLst/>
            </a:prstGeom>
            <a:noFill/>
          </p:spPr>
          <p:txBody>
            <a:bodyPr wrap="square" rtlCol="0">
              <a:spAutoFit/>
            </a:bodyPr>
            <a:lstStyle/>
            <a:p>
              <a:pPr algn="ctr"/>
              <a:r>
                <a:rPr lang="en-US">
                  <a:solidFill>
                    <a:schemeClr val="tx2">
                      <a:lumMod val="75000"/>
                    </a:schemeClr>
                  </a:solidFill>
                  <a:latin typeface="Arial Rounded MT Bold" panose="020F0704030504030204" pitchFamily="34" charset="0"/>
                </a:rPr>
                <a:t>Don’t forget to retrieve and provide: </a:t>
              </a:r>
            </a:p>
            <a:p>
              <a:pPr algn="ctr"/>
              <a:endParaRPr lang="en-US">
                <a:solidFill>
                  <a:schemeClr val="accent2">
                    <a:lumMod val="75000"/>
                  </a:schemeClr>
                </a:solidFill>
                <a:latin typeface="Arial Rounded MT Bold" panose="020F0704030504030204" pitchFamily="34" charset="0"/>
              </a:endParaRPr>
            </a:p>
            <a:p>
              <a:pPr algn="ctr"/>
              <a:endParaRPr lang="en-US">
                <a:solidFill>
                  <a:schemeClr val="accent2">
                    <a:lumMod val="75000"/>
                  </a:schemeClr>
                </a:solidFill>
                <a:latin typeface="Arial Rounded MT Bold" panose="020F0704030504030204" pitchFamily="34" charset="0"/>
              </a:endParaRPr>
            </a:p>
            <a:p>
              <a:pPr algn="ctr"/>
              <a:endParaRPr lang="en-US">
                <a:solidFill>
                  <a:schemeClr val="accent2">
                    <a:lumMod val="75000"/>
                  </a:schemeClr>
                </a:solidFill>
                <a:latin typeface="Arial Rounded MT Bold" panose="020F0704030504030204" pitchFamily="34" charset="0"/>
              </a:endParaRPr>
            </a:p>
            <a:p>
              <a:pPr algn="ctr"/>
              <a:endParaRPr lang="en-US">
                <a:solidFill>
                  <a:schemeClr val="accent2">
                    <a:lumMod val="75000"/>
                  </a:schemeClr>
                </a:solidFill>
                <a:latin typeface="Arial Rounded MT Bold" panose="020F0704030504030204" pitchFamily="34" charset="0"/>
              </a:endParaRPr>
            </a:p>
            <a:p>
              <a:pPr algn="ctr"/>
              <a:endParaRPr lang="en-US">
                <a:solidFill>
                  <a:schemeClr val="accent2">
                    <a:lumMod val="75000"/>
                  </a:schemeClr>
                </a:solidFill>
                <a:latin typeface="Arial Rounded MT Bold" panose="020F0704030504030204" pitchFamily="34" charset="0"/>
              </a:endParaRPr>
            </a:p>
            <a:p>
              <a:pPr algn="ctr"/>
              <a:r>
                <a:rPr lang="en-US">
                  <a:solidFill>
                    <a:schemeClr val="tx2">
                      <a:lumMod val="75000"/>
                    </a:schemeClr>
                  </a:solidFill>
                  <a:latin typeface="Arial Rounded MT Bold" panose="020F0704030504030204" pitchFamily="34" charset="0"/>
                </a:rPr>
                <a:t> Transitory Records</a:t>
              </a:r>
            </a:p>
            <a:p>
              <a:pPr algn="ctr"/>
              <a:endParaRPr lang="en-US">
                <a:solidFill>
                  <a:schemeClr val="accent2">
                    <a:lumMod val="75000"/>
                  </a:schemeClr>
                </a:solidFill>
                <a:latin typeface="Arial Rounded MT Bold" panose="020F0704030504030204" pitchFamily="34" charset="0"/>
              </a:endParaRPr>
            </a:p>
            <a:p>
              <a:pPr algn="ctr"/>
              <a:r>
                <a:rPr lang="en-US">
                  <a:solidFill>
                    <a:schemeClr val="accent2">
                      <a:lumMod val="75000"/>
                    </a:schemeClr>
                  </a:solidFill>
                  <a:latin typeface="Arial Rounded MT Bold" panose="020F0704030504030204" pitchFamily="34" charset="0"/>
                </a:rPr>
                <a:t> </a:t>
              </a:r>
            </a:p>
            <a:p>
              <a:pPr algn="ctr"/>
              <a:endParaRPr lang="en-US">
                <a:solidFill>
                  <a:schemeClr val="accent2">
                    <a:lumMod val="75000"/>
                  </a:schemeClr>
                </a:solidFill>
                <a:latin typeface="Arial Rounded MT Bold" panose="020F0704030504030204" pitchFamily="34" charset="0"/>
              </a:endParaRPr>
            </a:p>
            <a:p>
              <a:pPr algn="ctr"/>
              <a:endParaRPr lang="en-US">
                <a:solidFill>
                  <a:schemeClr val="accent2">
                    <a:lumMod val="75000"/>
                  </a:schemeClr>
                </a:solidFill>
                <a:latin typeface="Arial Rounded MT Bold" panose="020F0704030504030204" pitchFamily="34" charset="0"/>
              </a:endParaRPr>
            </a:p>
            <a:p>
              <a:pPr algn="ctr"/>
              <a:r>
                <a:rPr lang="en-US">
                  <a:solidFill>
                    <a:schemeClr val="tx2">
                      <a:lumMod val="75000"/>
                    </a:schemeClr>
                  </a:solidFill>
                  <a:latin typeface="Arial Rounded MT Bold" panose="020F0704030504030204" pitchFamily="34" charset="0"/>
                </a:rPr>
                <a:t>Email Chains &amp;</a:t>
              </a:r>
            </a:p>
            <a:p>
              <a:pPr algn="ctr"/>
              <a:r>
                <a:rPr lang="en-US">
                  <a:solidFill>
                    <a:schemeClr val="tx2">
                      <a:lumMod val="75000"/>
                    </a:schemeClr>
                  </a:solidFill>
                  <a:latin typeface="Arial Rounded MT Bold" panose="020F0704030504030204" pitchFamily="34" charset="0"/>
                </a:rPr>
                <a:t> Attachments</a:t>
              </a:r>
            </a:p>
          </p:txBody>
        </p:sp>
        <p:pic>
          <p:nvPicPr>
            <p:cNvPr id="9" name="Picture 8">
              <a:extLst>
                <a:ext uri="{FF2B5EF4-FFF2-40B4-BE49-F238E27FC236}">
                  <a16:creationId xmlns:a16="http://schemas.microsoft.com/office/drawing/2014/main" id="{8295A70E-BB76-9BE5-B289-5525718A06B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816" y1="14160" x2="38770" y2="14258"/>
                          <a14:foregroundMark x1="38770" y1="14258" x2="24414" y2="18848"/>
                          <a14:foregroundMark x1="24414" y1="18848" x2="14648" y2="36133"/>
                          <a14:foregroundMark x1="14648" y1="36133" x2="20996" y2="71094"/>
                          <a14:foregroundMark x1="20996" y1="71094" x2="28906" y2="78809"/>
                          <a14:foregroundMark x1="28906" y1="78809" x2="57813" y2="84180"/>
                          <a14:foregroundMark x1="57813" y1="84180" x2="71680" y2="83887"/>
                          <a14:foregroundMark x1="71680" y1="83887" x2="72266" y2="48145"/>
                          <a14:foregroundMark x1="72266" y1="48145" x2="65430" y2="21191"/>
                          <a14:foregroundMark x1="65430" y1="21191" x2="62598" y2="15918"/>
                          <a14:foregroundMark x1="30371" y1="36133" x2="30371" y2="36133"/>
                          <a14:foregroundMark x1="41113" y1="17969" x2="32129" y2="30859"/>
                          <a14:foregroundMark x1="32129" y1="30859" x2="41992" y2="68652"/>
                          <a14:foregroundMark x1="41992" y1="68652" x2="51855" y2="47168"/>
                          <a14:foregroundMark x1="51855" y1="47168" x2="33984" y2="17969"/>
                          <a14:foregroundMark x1="42188" y1="17480" x2="53711" y2="29395"/>
                          <a14:foregroundMark x1="53711" y1="29395" x2="53516" y2="17188"/>
                          <a14:foregroundMark x1="53516" y1="17188" x2="42188" y2="18457"/>
                          <a14:foregroundMark x1="42188" y1="18457" x2="41113" y2="19727"/>
                          <a14:foregroundMark x1="52637" y1="50391" x2="46582" y2="76660"/>
                          <a14:foregroundMark x1="46582" y1="76660" x2="63379" y2="65625"/>
                          <a14:foregroundMark x1="63379" y1="65625" x2="58594" y2="45801"/>
                          <a14:foregroundMark x1="58594" y1="45801" x2="50098" y2="46387"/>
                          <a14:foregroundMark x1="63574" y1="43750" x2="62109" y2="42773"/>
                          <a14:foregroundMark x1="69531" y1="44824" x2="56934" y2="45020"/>
                          <a14:foregroundMark x1="56934" y1="45020" x2="56934" y2="45020"/>
                        </a14:backgroundRemoval>
                      </a14:imgEffect>
                    </a14:imgLayer>
                  </a14:imgProps>
                </a:ext>
              </a:extLst>
            </a:blip>
            <a:stretch>
              <a:fillRect/>
            </a:stretch>
          </p:blipFill>
          <p:spPr>
            <a:xfrm>
              <a:off x="9830015" y="2274775"/>
              <a:ext cx="1357344" cy="1357344"/>
            </a:xfrm>
            <a:prstGeom prst="rect">
              <a:avLst/>
            </a:prstGeom>
          </p:spPr>
        </p:pic>
        <p:pic>
          <p:nvPicPr>
            <p:cNvPr id="10" name="Picture 9">
              <a:extLst>
                <a:ext uri="{FF2B5EF4-FFF2-40B4-BE49-F238E27FC236}">
                  <a16:creationId xmlns:a16="http://schemas.microsoft.com/office/drawing/2014/main" id="{E7C17828-C31B-4AB3-0122-15B32AF07CDD}"/>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38" b="89941" l="9961" r="89941">
                          <a14:foregroundMark x1="62793" y1="12988" x2="71582" y2="6738"/>
                          <a14:foregroundMark x1="71582" y1="6738" x2="64551" y2="15234"/>
                          <a14:foregroundMark x1="64551" y1="15234" x2="63281" y2="14844"/>
                          <a14:foregroundMark x1="43848" y1="89063" x2="44629" y2="88574"/>
                          <a14:foregroundMark x1="10645" y1="49316" x2="10645" y2="49023"/>
                          <a14:foregroundMark x1="88965" y1="49512" x2="89648" y2="59766"/>
                          <a14:foregroundMark x1="10938" y1="48828" x2="12402" y2="58984"/>
                          <a14:foregroundMark x1="12402" y1="58984" x2="12891" y2="59766"/>
                          <a14:foregroundMark x1="9961" y1="56543" x2="13086" y2="46875"/>
                          <a14:foregroundMark x1="13086" y1="46875" x2="13770" y2="46875"/>
                        </a14:backgroundRemoval>
                      </a14:imgEffect>
                    </a14:imgLayer>
                  </a14:imgProps>
                </a:ext>
              </a:extLst>
            </a:blip>
            <a:stretch>
              <a:fillRect/>
            </a:stretch>
          </p:blipFill>
          <p:spPr>
            <a:xfrm>
              <a:off x="9935959" y="4168960"/>
              <a:ext cx="1145456" cy="1145456"/>
            </a:xfrm>
            <a:prstGeom prst="rect">
              <a:avLst/>
            </a:prstGeom>
          </p:spPr>
        </p:pic>
      </p:grpSp>
    </p:spTree>
    <p:extLst>
      <p:ext uri="{BB962C8B-B14F-4D97-AF65-F5344CB8AC3E}">
        <p14:creationId xmlns:p14="http://schemas.microsoft.com/office/powerpoint/2010/main" val="3795365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AF8FE-585F-0AED-03CA-FFC705CAD6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0059F5-BF79-E2BE-3CEC-F5833B92DBFA}"/>
              </a:ext>
            </a:extLst>
          </p:cNvPr>
          <p:cNvSpPr>
            <a:spLocks noGrp="1"/>
          </p:cNvSpPr>
          <p:nvPr>
            <p:ph type="title" idx="4294967295"/>
          </p:nvPr>
        </p:nvSpPr>
        <p:spPr>
          <a:xfrm>
            <a:off x="1041400" y="333375"/>
            <a:ext cx="8223250"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4. Draft recommendations (1 of 4)</a:t>
            </a:r>
          </a:p>
        </p:txBody>
      </p:sp>
      <p:sp>
        <p:nvSpPr>
          <p:cNvPr id="3" name="Content Placeholder 2">
            <a:extLst>
              <a:ext uri="{FF2B5EF4-FFF2-40B4-BE49-F238E27FC236}">
                <a16:creationId xmlns:a16="http://schemas.microsoft.com/office/drawing/2014/main" id="{E3CFFB91-66C8-93CA-9464-267B43B18003}"/>
              </a:ext>
            </a:extLst>
          </p:cNvPr>
          <p:cNvSpPr>
            <a:spLocks noGrp="1"/>
          </p:cNvSpPr>
          <p:nvPr>
            <p:ph idx="10"/>
          </p:nvPr>
        </p:nvSpPr>
        <p:spPr>
          <a:xfrm>
            <a:off x="1077816" y="1268760"/>
            <a:ext cx="10095440" cy="5149130"/>
          </a:xfrm>
        </p:spPr>
        <p:txBody>
          <a:bodyPr>
            <a:noAutofit/>
          </a:bodyPr>
          <a:lstStyle/>
          <a:p>
            <a:pPr marL="342900" indent="-342900">
              <a:spcBef>
                <a:spcPts val="600"/>
              </a:spcBef>
              <a:buFont typeface="Arial" panose="020B0604020202020204" pitchFamily="34" charset="0"/>
              <a:buChar char="•"/>
            </a:pPr>
            <a:r>
              <a:rPr lang="en-US" sz="2400">
                <a:latin typeface="+mn-lt"/>
              </a:rPr>
              <a:t>When providing records, provide context to the ATIP office, suggest recommendations on whether requested information should be disclosed and explain why</a:t>
            </a:r>
          </a:p>
          <a:p>
            <a:pPr marL="342900" indent="-342900">
              <a:spcBef>
                <a:spcPts val="600"/>
              </a:spcBef>
              <a:buFont typeface="Arial" panose="020B0604020202020204" pitchFamily="34" charset="0"/>
              <a:buChar char="•"/>
            </a:pPr>
            <a:r>
              <a:rPr lang="en-US" sz="2400">
                <a:solidFill>
                  <a:schemeClr val="tx1"/>
                </a:solidFill>
                <a:latin typeface="+mn-lt"/>
              </a:rPr>
              <a:t>Indicate whether other institutions should be consulted on the information that is </a:t>
            </a:r>
            <a:r>
              <a:rPr lang="en-US" sz="2400">
                <a:latin typeface="+mn-lt"/>
              </a:rPr>
              <a:t>proposed</a:t>
            </a:r>
            <a:r>
              <a:rPr lang="en-US" sz="2400">
                <a:solidFill>
                  <a:schemeClr val="tx1"/>
                </a:solidFill>
                <a:latin typeface="+mn-lt"/>
              </a:rPr>
              <a:t> for release</a:t>
            </a:r>
            <a:endParaRPr lang="en-US" sz="2400">
              <a:latin typeface="+mn-lt"/>
            </a:endParaRPr>
          </a:p>
          <a:p>
            <a:pPr marL="342900" indent="-342900">
              <a:spcBef>
                <a:spcPts val="600"/>
              </a:spcBef>
              <a:buFont typeface="Arial" panose="020B0604020202020204" pitchFamily="34" charset="0"/>
              <a:buChar char="•"/>
            </a:pPr>
            <a:r>
              <a:rPr lang="en-US" sz="2400">
                <a:latin typeface="+mn-lt"/>
              </a:rPr>
              <a:t>The ATIP Office will consider your recommendations to apply exemptions and exclusions, provided in the ATIA and </a:t>
            </a:r>
            <a:r>
              <a:rPr lang="en-US" sz="2400" i="1">
                <a:latin typeface="+mn-lt"/>
              </a:rPr>
              <a:t>Privacy Act, </a:t>
            </a:r>
            <a:r>
              <a:rPr lang="en-US" sz="2400">
                <a:latin typeface="+mn-lt"/>
              </a:rPr>
              <a:t>and redact the responsive records </a:t>
            </a:r>
          </a:p>
          <a:p>
            <a:pPr algn="ctr">
              <a:spcBef>
                <a:spcPts val="600"/>
              </a:spcBef>
            </a:pPr>
            <a:endParaRPr lang="en-US" sz="2400" b="1" i="1">
              <a:latin typeface="+mn-lt"/>
            </a:endParaRPr>
          </a:p>
          <a:p>
            <a:pPr algn="ctr">
              <a:spcBef>
                <a:spcPts val="600"/>
              </a:spcBef>
            </a:pPr>
            <a:r>
              <a:rPr lang="en-US" sz="2400" b="1">
                <a:solidFill>
                  <a:srgbClr val="23453F"/>
                </a:solidFill>
                <a:latin typeface="+mn-lt"/>
              </a:rPr>
              <a:t>Only the ATIP Office officials with delegated authority can make decisions on redactions on the records – you can only make recommendations</a:t>
            </a:r>
          </a:p>
          <a:p>
            <a:pPr algn="ctr">
              <a:spcBef>
                <a:spcPts val="600"/>
              </a:spcBef>
            </a:pPr>
            <a:endParaRPr lang="en-US" sz="2400" b="1" i="1">
              <a:latin typeface="+mn-lt"/>
            </a:endParaRPr>
          </a:p>
        </p:txBody>
      </p:sp>
      <p:sp>
        <p:nvSpPr>
          <p:cNvPr id="5" name="Slide Number Placeholder 4">
            <a:extLst>
              <a:ext uri="{FF2B5EF4-FFF2-40B4-BE49-F238E27FC236}">
                <a16:creationId xmlns:a16="http://schemas.microsoft.com/office/drawing/2014/main" id="{2A4EA0EA-74E5-9463-68E4-B1B39CD1B98E}"/>
              </a:ext>
            </a:extLst>
          </p:cNvPr>
          <p:cNvSpPr>
            <a:spLocks noGrp="1"/>
          </p:cNvSpPr>
          <p:nvPr>
            <p:ph type="sldNum" sz="quarter" idx="13"/>
          </p:nvPr>
        </p:nvSpPr>
        <p:spPr/>
        <p:txBody>
          <a:bodyPr/>
          <a:lstStyle/>
          <a:p>
            <a:fld id="{FB0478ED-E3AB-894D-AF74-F469B06ACB0F}" type="slidenum">
              <a:rPr lang="fr-CA" smtClean="0"/>
              <a:t>38</a:t>
            </a:fld>
            <a:endParaRPr lang="fr-CA"/>
          </a:p>
        </p:txBody>
      </p:sp>
    </p:spTree>
    <p:extLst>
      <p:ext uri="{BB962C8B-B14F-4D97-AF65-F5344CB8AC3E}">
        <p14:creationId xmlns:p14="http://schemas.microsoft.com/office/powerpoint/2010/main" val="673045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3937-108D-5273-3048-E430008D06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37DA2A-19F1-15C1-040F-89929E7A6A51}"/>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4. Draft recommendations (2 of 4)</a:t>
            </a:r>
          </a:p>
        </p:txBody>
      </p:sp>
      <p:sp>
        <p:nvSpPr>
          <p:cNvPr id="3" name="Content Placeholder 2">
            <a:extLst>
              <a:ext uri="{FF2B5EF4-FFF2-40B4-BE49-F238E27FC236}">
                <a16:creationId xmlns:a16="http://schemas.microsoft.com/office/drawing/2014/main" id="{182C820A-4736-E27A-968E-B18D68E02C60}"/>
              </a:ext>
            </a:extLst>
          </p:cNvPr>
          <p:cNvSpPr>
            <a:spLocks noGrp="1"/>
          </p:cNvSpPr>
          <p:nvPr>
            <p:ph idx="10"/>
          </p:nvPr>
        </p:nvSpPr>
        <p:spPr>
          <a:xfrm>
            <a:off x="1077816" y="1268760"/>
            <a:ext cx="10095440" cy="5149130"/>
          </a:xfrm>
        </p:spPr>
        <p:txBody>
          <a:bodyPr>
            <a:noAutofit/>
          </a:bodyPr>
          <a:lstStyle/>
          <a:p>
            <a:pPr marL="342900" indent="-342900">
              <a:spcBef>
                <a:spcPts val="600"/>
              </a:spcBef>
              <a:buFont typeface="Arial" panose="020B0604020202020204" pitchFamily="34" charset="0"/>
              <a:buChar char="•"/>
            </a:pPr>
            <a:r>
              <a:rPr lang="en-US" sz="2400">
                <a:latin typeface="+mn-lt"/>
              </a:rPr>
              <a:t>The only way to refuse access to information is through an exemption or exclusion</a:t>
            </a:r>
          </a:p>
          <a:p>
            <a:pPr marL="1200150" lvl="1" indent="-457200">
              <a:spcBef>
                <a:spcPts val="600"/>
              </a:spcBef>
              <a:buFont typeface="Arial" panose="020B0604020202020204" pitchFamily="34" charset="0"/>
              <a:buChar char="–"/>
            </a:pPr>
            <a:r>
              <a:rPr lang="en-CA" sz="2400" b="1">
                <a:solidFill>
                  <a:srgbClr val="142F50"/>
                </a:solidFill>
                <a:latin typeface="+mn-lt"/>
              </a:rPr>
              <a:t>Exemptions</a:t>
            </a:r>
            <a:r>
              <a:rPr lang="en-CA" sz="2400">
                <a:solidFill>
                  <a:schemeClr val="tx1"/>
                </a:solidFill>
                <a:latin typeface="+mn-lt"/>
              </a:rPr>
              <a:t>: Provisions in </a:t>
            </a:r>
            <a:r>
              <a:rPr lang="en-US" sz="2400">
                <a:solidFill>
                  <a:schemeClr val="tx1"/>
                </a:solidFill>
                <a:latin typeface="+mn-lt"/>
              </a:rPr>
              <a:t>the ATIA and </a:t>
            </a:r>
            <a:r>
              <a:rPr lang="en-US" sz="2400" i="1">
                <a:solidFill>
                  <a:schemeClr val="tx1"/>
                </a:solidFill>
                <a:latin typeface="+mn-lt"/>
              </a:rPr>
              <a:t>Privacy Act</a:t>
            </a:r>
            <a:r>
              <a:rPr lang="en-CA" sz="2400" b="0" i="1">
                <a:solidFill>
                  <a:schemeClr val="tx1"/>
                </a:solidFill>
                <a:latin typeface="+mn-lt"/>
              </a:rPr>
              <a:t> </a:t>
            </a:r>
            <a:r>
              <a:rPr lang="en-CA" sz="2400" b="0">
                <a:solidFill>
                  <a:schemeClr val="tx1"/>
                </a:solidFill>
                <a:latin typeface="+mn-lt"/>
              </a:rPr>
              <a:t>allow</a:t>
            </a:r>
            <a:r>
              <a:rPr lang="en-CA" sz="2400" b="0" baseline="0">
                <a:solidFill>
                  <a:schemeClr val="tx1"/>
                </a:solidFill>
                <a:latin typeface="+mn-lt"/>
              </a:rPr>
              <a:t> </a:t>
            </a:r>
            <a:r>
              <a:rPr lang="en-CA" sz="2400" baseline="0">
                <a:solidFill>
                  <a:schemeClr val="tx1"/>
                </a:solidFill>
                <a:latin typeface="+mn-lt"/>
              </a:rPr>
              <a:t>institutions to refuse to release certain kinds of information</a:t>
            </a:r>
          </a:p>
          <a:p>
            <a:pPr marL="1200150" lvl="1" indent="-457200">
              <a:spcBef>
                <a:spcPts val="600"/>
              </a:spcBef>
              <a:buFont typeface="Arial" panose="020B0604020202020204" pitchFamily="34" charset="0"/>
              <a:buChar char="–"/>
            </a:pPr>
            <a:r>
              <a:rPr lang="en-US" sz="2400" b="1">
                <a:solidFill>
                  <a:srgbClr val="142F50"/>
                </a:solidFill>
                <a:latin typeface="+mn-lt"/>
              </a:rPr>
              <a:t>Exclusions</a:t>
            </a:r>
            <a:r>
              <a:rPr lang="en-US" sz="2400">
                <a:solidFill>
                  <a:schemeClr val="tx1"/>
                </a:solidFill>
                <a:latin typeface="+mn-lt"/>
              </a:rPr>
              <a:t>: Information that the ATIA and </a:t>
            </a:r>
            <a:r>
              <a:rPr lang="en-US" sz="2400" i="1">
                <a:solidFill>
                  <a:schemeClr val="tx1"/>
                </a:solidFill>
                <a:latin typeface="+mn-lt"/>
              </a:rPr>
              <a:t>Privacy Act </a:t>
            </a:r>
            <a:r>
              <a:rPr lang="en-US" sz="2400">
                <a:solidFill>
                  <a:schemeClr val="tx1"/>
                </a:solidFill>
                <a:latin typeface="+mn-lt"/>
              </a:rPr>
              <a:t>does not apply to </a:t>
            </a:r>
            <a:endParaRPr lang="en-CA" sz="2400">
              <a:solidFill>
                <a:schemeClr val="tx1"/>
              </a:solidFill>
              <a:latin typeface="+mn-lt"/>
            </a:endParaRPr>
          </a:p>
          <a:p>
            <a:pPr marL="342900" indent="-342900">
              <a:spcBef>
                <a:spcPts val="600"/>
              </a:spcBef>
              <a:buFont typeface="Arial" panose="020B0604020202020204" pitchFamily="34" charset="0"/>
              <a:buChar char="•"/>
            </a:pPr>
            <a:r>
              <a:rPr lang="en-CA" sz="2400">
                <a:latin typeface="+mn-lt"/>
              </a:rPr>
              <a:t>Guidance on exemptions and exclusions </a:t>
            </a:r>
            <a:endParaRPr lang="en-US" sz="2400" b="1">
              <a:solidFill>
                <a:schemeClr val="tx1"/>
              </a:solidFill>
              <a:latin typeface="+mn-lt"/>
            </a:endParaRPr>
          </a:p>
          <a:p>
            <a:pPr marL="1200150" lvl="1" indent="-457200">
              <a:spcBef>
                <a:spcPts val="600"/>
              </a:spcBef>
              <a:buFont typeface="Arial" panose="020B0604020202020204" pitchFamily="34" charset="0"/>
              <a:buChar char="–"/>
            </a:pPr>
            <a:r>
              <a:rPr lang="en-US" sz="2400" i="1">
                <a:solidFill>
                  <a:srgbClr val="333333"/>
                </a:solidFill>
                <a:effectLst/>
                <a:latin typeface="+mn-lt"/>
                <a:hlinkClick r:id="rId3"/>
              </a:rPr>
              <a:t>Access to Information Act:</a:t>
            </a:r>
            <a:r>
              <a:rPr lang="en-US" sz="2400" i="0">
                <a:solidFill>
                  <a:srgbClr val="333333"/>
                </a:solidFill>
                <a:effectLst/>
                <a:latin typeface="+mn-lt"/>
                <a:hlinkClick r:id="rId3"/>
              </a:rPr>
              <a:t> Plain Language Guide to Exemptions and Exclusions</a:t>
            </a:r>
            <a:endParaRPr lang="en-US" sz="2400" i="0">
              <a:solidFill>
                <a:srgbClr val="333333"/>
              </a:solidFill>
              <a:effectLst/>
              <a:latin typeface="+mn-lt"/>
            </a:endParaRPr>
          </a:p>
          <a:p>
            <a:pPr marL="1200150" lvl="1" indent="-457200">
              <a:spcBef>
                <a:spcPts val="600"/>
              </a:spcBef>
              <a:buFont typeface="Arial" panose="020B0604020202020204" pitchFamily="34" charset="0"/>
              <a:buChar char="–"/>
            </a:pPr>
            <a:r>
              <a:rPr lang="en-US" sz="2400" i="1">
                <a:solidFill>
                  <a:srgbClr val="333333"/>
                </a:solidFill>
                <a:effectLst/>
                <a:latin typeface="+mn-lt"/>
                <a:hlinkClick r:id="rId4"/>
              </a:rPr>
              <a:t>Privacy Act:</a:t>
            </a:r>
            <a:r>
              <a:rPr lang="en-US" sz="2400" i="0">
                <a:solidFill>
                  <a:srgbClr val="333333"/>
                </a:solidFill>
                <a:effectLst/>
                <a:latin typeface="+mn-lt"/>
                <a:hlinkClick r:id="rId4"/>
              </a:rPr>
              <a:t> Plain Language Guide to Exemptions and Exclusions</a:t>
            </a:r>
            <a:endParaRPr lang="en-US" sz="2400">
              <a:latin typeface="+mn-lt"/>
            </a:endParaRPr>
          </a:p>
          <a:p>
            <a:pPr marL="342900" indent="-342900">
              <a:spcBef>
                <a:spcPts val="600"/>
              </a:spcBef>
              <a:buFont typeface="Arial" panose="020B0604020202020204" pitchFamily="34" charset="0"/>
              <a:buChar char="•"/>
            </a:pPr>
            <a:endParaRPr lang="en-US" sz="2400">
              <a:latin typeface="+mn-lt"/>
            </a:endParaRPr>
          </a:p>
          <a:p>
            <a:pPr marL="342900" indent="-342900">
              <a:spcBef>
                <a:spcPts val="600"/>
              </a:spcBef>
              <a:buFont typeface="Arial" panose="020B0604020202020204" pitchFamily="34" charset="0"/>
              <a:buChar char="•"/>
            </a:pPr>
            <a:endParaRPr lang="en-US" sz="2400">
              <a:latin typeface="+mn-lt"/>
            </a:endParaRPr>
          </a:p>
        </p:txBody>
      </p:sp>
      <p:sp>
        <p:nvSpPr>
          <p:cNvPr id="5" name="Slide Number Placeholder 4">
            <a:extLst>
              <a:ext uri="{FF2B5EF4-FFF2-40B4-BE49-F238E27FC236}">
                <a16:creationId xmlns:a16="http://schemas.microsoft.com/office/drawing/2014/main" id="{4B311229-D448-5EF9-285F-14FF9A0716B5}"/>
              </a:ext>
            </a:extLst>
          </p:cNvPr>
          <p:cNvSpPr>
            <a:spLocks noGrp="1"/>
          </p:cNvSpPr>
          <p:nvPr>
            <p:ph type="sldNum" sz="quarter" idx="13"/>
          </p:nvPr>
        </p:nvSpPr>
        <p:spPr/>
        <p:txBody>
          <a:bodyPr/>
          <a:lstStyle/>
          <a:p>
            <a:fld id="{FB0478ED-E3AB-894D-AF74-F469B06ACB0F}" type="slidenum">
              <a:rPr lang="fr-CA" smtClean="0"/>
              <a:t>39</a:t>
            </a:fld>
            <a:endParaRPr lang="fr-CA"/>
          </a:p>
        </p:txBody>
      </p:sp>
    </p:spTree>
    <p:extLst>
      <p:ext uri="{BB962C8B-B14F-4D97-AF65-F5344CB8AC3E}">
        <p14:creationId xmlns:p14="http://schemas.microsoft.com/office/powerpoint/2010/main" val="1582784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49C61-A01A-3DEA-343C-BD0DE042C8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922545-728E-8A0F-A19A-E8227876DF14}"/>
              </a:ext>
            </a:extLst>
          </p:cNvPr>
          <p:cNvSpPr>
            <a:spLocks noGrp="1"/>
          </p:cNvSpPr>
          <p:nvPr>
            <p:ph type="title" idx="4294967295"/>
          </p:nvPr>
        </p:nvSpPr>
        <p:spPr>
          <a:xfrm>
            <a:off x="1558925" y="2565400"/>
            <a:ext cx="9145588" cy="2519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1: Overview of </a:t>
            </a:r>
            <a:br>
              <a:rPr kumimoji="0" lang="en-US" sz="4000" b="0" i="0" u="none" strike="noStrike" kern="1200" cap="none" spc="0" normalizeH="0" baseline="0" noProof="0">
                <a:ln>
                  <a:noFill/>
                </a:ln>
                <a:solidFill>
                  <a:schemeClr val="tx1"/>
                </a:solidFill>
                <a:effectLst/>
                <a:uLnTx/>
                <a:uFillTx/>
                <a:latin typeface="+mn-lt"/>
                <a:ea typeface="+mn-ea"/>
                <a:cs typeface="+mn-cs"/>
              </a:rPr>
            </a:br>
            <a:r>
              <a:rPr kumimoji="0" lang="en-US" sz="4000" b="0" i="0" u="none" strike="noStrike" kern="1200" cap="none" spc="0" normalizeH="0" baseline="0" noProof="0">
                <a:ln>
                  <a:noFill/>
                </a:ln>
                <a:solidFill>
                  <a:schemeClr val="tx1"/>
                </a:solidFill>
                <a:effectLst/>
                <a:uLnTx/>
                <a:uFillTx/>
                <a:latin typeface="+mn-lt"/>
                <a:ea typeface="+mn-ea"/>
                <a:cs typeface="+mn-cs"/>
              </a:rPr>
              <a:t>the </a:t>
            </a:r>
            <a:r>
              <a:rPr kumimoji="0" lang="en-US" sz="4000" b="0" i="1" u="none" strike="noStrike" kern="1200" cap="none" spc="0" normalizeH="0" baseline="0" noProof="0">
                <a:ln>
                  <a:noFill/>
                </a:ln>
                <a:solidFill>
                  <a:schemeClr val="tx1"/>
                </a:solidFill>
                <a:effectLst/>
                <a:uLnTx/>
                <a:uFillTx/>
                <a:latin typeface="+mn-lt"/>
                <a:ea typeface="+mn-ea"/>
                <a:cs typeface="+mn-cs"/>
              </a:rPr>
              <a:t>Access to Information Act</a:t>
            </a:r>
            <a:r>
              <a:rPr kumimoji="0" lang="en-US" sz="4000" b="0" i="0" u="none" strike="noStrike" kern="1200" cap="none" spc="0" normalizeH="0" baseline="0" noProof="0">
                <a:ln>
                  <a:noFill/>
                </a:ln>
                <a:solidFill>
                  <a:schemeClr val="tx1"/>
                </a:solidFill>
                <a:effectLst/>
                <a:uLnTx/>
                <a:uFillTx/>
                <a:latin typeface="+mn-lt"/>
                <a:ea typeface="+mn-ea"/>
                <a:cs typeface="+mn-cs"/>
              </a:rPr>
              <a:t> and the </a:t>
            </a:r>
            <a:r>
              <a:rPr kumimoji="0" lang="en-US" sz="4000" b="0" i="1" u="none" strike="noStrike" kern="1200" cap="none" spc="0" normalizeH="0" baseline="0" noProof="0">
                <a:ln>
                  <a:noFill/>
                </a:ln>
                <a:solidFill>
                  <a:schemeClr val="tx1"/>
                </a:solidFill>
                <a:effectLst/>
                <a:uLnTx/>
                <a:uFillTx/>
                <a:latin typeface="+mn-lt"/>
                <a:ea typeface="+mn-ea"/>
                <a:cs typeface="+mn-cs"/>
              </a:rPr>
              <a:t>Privacy Act</a:t>
            </a:r>
            <a:endParaRPr kumimoji="0" lang="fr-CA" sz="4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74551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A3828-1026-4A80-10BB-C9F8175A4D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8A5849-4366-D7F2-C1EF-E5CEBEEA2537}"/>
              </a:ext>
            </a:extLst>
          </p:cNvPr>
          <p:cNvSpPr>
            <a:spLocks noGrp="1"/>
          </p:cNvSpPr>
          <p:nvPr>
            <p:ph type="title" idx="4294967295"/>
          </p:nvPr>
        </p:nvSpPr>
        <p:spPr>
          <a:xfrm>
            <a:off x="1041400" y="333375"/>
            <a:ext cx="8223250"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4. Draft recommendations (3 of 4)</a:t>
            </a:r>
          </a:p>
        </p:txBody>
      </p:sp>
      <p:sp>
        <p:nvSpPr>
          <p:cNvPr id="3" name="Content Placeholder 2">
            <a:extLst>
              <a:ext uri="{FF2B5EF4-FFF2-40B4-BE49-F238E27FC236}">
                <a16:creationId xmlns:a16="http://schemas.microsoft.com/office/drawing/2014/main" id="{8A9604B6-E9F8-4910-A6F2-2AE47B859636}"/>
              </a:ext>
            </a:extLst>
          </p:cNvPr>
          <p:cNvSpPr>
            <a:spLocks noGrp="1"/>
          </p:cNvSpPr>
          <p:nvPr>
            <p:ph idx="10"/>
          </p:nvPr>
        </p:nvSpPr>
        <p:spPr>
          <a:xfrm>
            <a:off x="1077816" y="1268760"/>
            <a:ext cx="10095440" cy="5149130"/>
          </a:xfrm>
        </p:spPr>
        <p:txBody>
          <a:bodyPr>
            <a:noAutofit/>
          </a:bodyPr>
          <a:lstStyle/>
          <a:p>
            <a:pPr marL="342900" indent="-342900">
              <a:spcBef>
                <a:spcPts val="600"/>
              </a:spcBef>
              <a:buFont typeface="Arial" panose="020B0604020202020204" pitchFamily="34" charset="0"/>
              <a:buChar char="•"/>
            </a:pPr>
            <a:r>
              <a:rPr lang="en-US" sz="2400">
                <a:latin typeface="+mn-lt"/>
              </a:rPr>
              <a:t>There are two </a:t>
            </a:r>
            <a:r>
              <a:rPr lang="en-US" sz="2400" b="1">
                <a:solidFill>
                  <a:srgbClr val="352844"/>
                </a:solidFill>
                <a:latin typeface="+mn-lt"/>
              </a:rPr>
              <a:t>types</a:t>
            </a:r>
            <a:r>
              <a:rPr lang="en-US" sz="2400">
                <a:latin typeface="+mn-lt"/>
              </a:rPr>
              <a:t> of exemptions</a:t>
            </a:r>
          </a:p>
          <a:p>
            <a:pPr marL="1085850" lvl="1" indent="-342900">
              <a:spcBef>
                <a:spcPts val="600"/>
              </a:spcBef>
              <a:buFont typeface="Arial" panose="020B0604020202020204" pitchFamily="34" charset="0"/>
              <a:buChar char="•"/>
            </a:pPr>
            <a:r>
              <a:rPr lang="en-US" sz="2200" b="1">
                <a:solidFill>
                  <a:srgbClr val="352844"/>
                </a:solidFill>
                <a:latin typeface="+mn-lt"/>
              </a:rPr>
              <a:t>Mandatory</a:t>
            </a:r>
            <a:r>
              <a:rPr lang="en-US" sz="2200">
                <a:solidFill>
                  <a:schemeClr val="tx1"/>
                </a:solidFill>
                <a:latin typeface="+mn-lt"/>
              </a:rPr>
              <a:t>: </a:t>
            </a:r>
            <a:r>
              <a:rPr lang="en-US" sz="2000">
                <a:solidFill>
                  <a:schemeClr val="tx1"/>
                </a:solidFill>
                <a:latin typeface="+mn-lt"/>
              </a:rPr>
              <a:t>“… the head of a government institution </a:t>
            </a:r>
            <a:r>
              <a:rPr lang="en-US" b="1">
                <a:solidFill>
                  <a:srgbClr val="352844"/>
                </a:solidFill>
                <a:latin typeface="+mn-lt"/>
              </a:rPr>
              <a:t>shall refuse </a:t>
            </a:r>
            <a:r>
              <a:rPr lang="en-US" sz="2000">
                <a:solidFill>
                  <a:schemeClr val="tx1"/>
                </a:solidFill>
                <a:latin typeface="+mn-lt"/>
              </a:rPr>
              <a:t>to disclose …,” which means that there is no option but to refuse access to the information</a:t>
            </a:r>
          </a:p>
          <a:p>
            <a:pPr marL="1485900" lvl="2" indent="-342900">
              <a:spcBef>
                <a:spcPts val="600"/>
              </a:spcBef>
              <a:buFont typeface="Arial" panose="020B0604020202020204" pitchFamily="34" charset="0"/>
              <a:buChar char="•"/>
            </a:pPr>
            <a:r>
              <a:rPr lang="en-US" sz="2000">
                <a:solidFill>
                  <a:schemeClr val="tx1"/>
                </a:solidFill>
                <a:latin typeface="+mn-lt"/>
              </a:rPr>
              <a:t>However, there are some “shall” provisions where information can be disclosed if certain conditions are met</a:t>
            </a:r>
          </a:p>
          <a:p>
            <a:pPr marL="1085850" lvl="1" indent="-342900">
              <a:spcBef>
                <a:spcPts val="600"/>
              </a:spcBef>
              <a:buFont typeface="Arial" panose="020B0604020202020204" pitchFamily="34" charset="0"/>
              <a:buChar char="•"/>
            </a:pPr>
            <a:r>
              <a:rPr lang="en-US" sz="2200" b="1">
                <a:solidFill>
                  <a:srgbClr val="352844"/>
                </a:solidFill>
                <a:latin typeface="+mn-lt"/>
              </a:rPr>
              <a:t>Discretionary</a:t>
            </a:r>
            <a:r>
              <a:rPr lang="en-US" sz="2200">
                <a:solidFill>
                  <a:schemeClr val="tx1"/>
                </a:solidFill>
                <a:latin typeface="+mn-lt"/>
              </a:rPr>
              <a:t>: </a:t>
            </a:r>
            <a:r>
              <a:rPr lang="en-US" sz="2000">
                <a:solidFill>
                  <a:schemeClr val="tx1"/>
                </a:solidFill>
                <a:latin typeface="+mn-lt"/>
              </a:rPr>
              <a:t>“… the head of a government institution </a:t>
            </a:r>
            <a:r>
              <a:rPr lang="en-US" b="1">
                <a:solidFill>
                  <a:srgbClr val="352844"/>
                </a:solidFill>
                <a:latin typeface="+mn-lt"/>
              </a:rPr>
              <a:t>may refuse </a:t>
            </a:r>
            <a:r>
              <a:rPr lang="en-US" sz="2000">
                <a:solidFill>
                  <a:schemeClr val="tx1"/>
                </a:solidFill>
                <a:latin typeface="+mn-lt"/>
              </a:rPr>
              <a:t>to disclose…,” which means that institutions have the option to disclose or to protect the information</a:t>
            </a:r>
          </a:p>
          <a:p>
            <a:pPr marL="342900" indent="-342900">
              <a:spcBef>
                <a:spcPts val="600"/>
              </a:spcBef>
              <a:buFont typeface="Arial" panose="020B0604020202020204" pitchFamily="34" charset="0"/>
              <a:buChar char="•"/>
            </a:pPr>
            <a:r>
              <a:rPr lang="en-US" sz="2400">
                <a:latin typeface="+mn-lt"/>
              </a:rPr>
              <a:t>There are two</a:t>
            </a:r>
            <a:r>
              <a:rPr lang="en-US" sz="2400" b="1">
                <a:latin typeface="+mn-lt"/>
              </a:rPr>
              <a:t> </a:t>
            </a:r>
            <a:r>
              <a:rPr lang="en-US" sz="2400" b="1">
                <a:solidFill>
                  <a:srgbClr val="352844"/>
                </a:solidFill>
                <a:latin typeface="+mn-lt"/>
              </a:rPr>
              <a:t>tests</a:t>
            </a:r>
            <a:r>
              <a:rPr lang="en-US" sz="2400" b="1">
                <a:latin typeface="+mn-lt"/>
              </a:rPr>
              <a:t> </a:t>
            </a:r>
            <a:r>
              <a:rPr lang="en-US" sz="2400">
                <a:latin typeface="+mn-lt"/>
              </a:rPr>
              <a:t>for exemptions </a:t>
            </a:r>
          </a:p>
          <a:p>
            <a:pPr marL="1085850" lvl="1" indent="-342900">
              <a:spcBef>
                <a:spcPts val="600"/>
              </a:spcBef>
              <a:buFont typeface="Arial" panose="020B0604020202020204" pitchFamily="34" charset="0"/>
              <a:buChar char="•"/>
            </a:pPr>
            <a:r>
              <a:rPr lang="en-US" sz="2200" b="1">
                <a:solidFill>
                  <a:srgbClr val="352844"/>
                </a:solidFill>
                <a:latin typeface="+mn-lt"/>
              </a:rPr>
              <a:t>Injury test</a:t>
            </a:r>
            <a:r>
              <a:rPr lang="en-US" sz="2200">
                <a:solidFill>
                  <a:schemeClr val="tx1"/>
                </a:solidFill>
                <a:latin typeface="+mn-lt"/>
              </a:rPr>
              <a:t>: </a:t>
            </a:r>
            <a:r>
              <a:rPr lang="en-US" sz="2000">
                <a:solidFill>
                  <a:schemeClr val="tx1"/>
                </a:solidFill>
                <a:latin typeface="+mn-lt"/>
              </a:rPr>
              <a:t>determine whether the disclosure of information could </a:t>
            </a:r>
            <a:r>
              <a:rPr lang="en-US" b="1">
                <a:solidFill>
                  <a:srgbClr val="352844"/>
                </a:solidFill>
                <a:latin typeface="+mn-lt"/>
              </a:rPr>
              <a:t>reasonably be expected to be injurious</a:t>
            </a:r>
            <a:r>
              <a:rPr lang="en-US" sz="2000" b="1">
                <a:solidFill>
                  <a:schemeClr val="tx1"/>
                </a:solidFill>
                <a:latin typeface="+mn-lt"/>
              </a:rPr>
              <a:t> </a:t>
            </a:r>
            <a:r>
              <a:rPr lang="en-US" sz="2000">
                <a:solidFill>
                  <a:schemeClr val="tx1"/>
                </a:solidFill>
                <a:latin typeface="+mn-lt"/>
              </a:rPr>
              <a:t>to a specific interest</a:t>
            </a:r>
          </a:p>
          <a:p>
            <a:pPr marL="1085850" lvl="1" indent="-342900">
              <a:spcBef>
                <a:spcPts val="600"/>
              </a:spcBef>
              <a:buFont typeface="Arial" panose="020B0604020202020204" pitchFamily="34" charset="0"/>
              <a:buChar char="•"/>
            </a:pPr>
            <a:r>
              <a:rPr lang="en-US" sz="2200" b="1">
                <a:solidFill>
                  <a:srgbClr val="352844"/>
                </a:solidFill>
                <a:latin typeface="+mn-lt"/>
              </a:rPr>
              <a:t>Class test</a:t>
            </a:r>
            <a:r>
              <a:rPr lang="en-US" sz="2200">
                <a:solidFill>
                  <a:schemeClr val="tx1"/>
                </a:solidFill>
                <a:latin typeface="+mn-lt"/>
              </a:rPr>
              <a:t>: </a:t>
            </a:r>
            <a:r>
              <a:rPr lang="en-US">
                <a:solidFill>
                  <a:schemeClr val="tx1"/>
                </a:solidFill>
                <a:latin typeface="+mn-lt"/>
              </a:rPr>
              <a:t>e</a:t>
            </a:r>
            <a:r>
              <a:rPr lang="en-US" sz="2000">
                <a:solidFill>
                  <a:schemeClr val="tx1"/>
                </a:solidFill>
                <a:latin typeface="+mn-lt"/>
              </a:rPr>
              <a:t>xemptions require heads of institutions to determine whether information </a:t>
            </a:r>
            <a:r>
              <a:rPr lang="en-US" b="1">
                <a:solidFill>
                  <a:srgbClr val="352844"/>
                </a:solidFill>
                <a:latin typeface="+mn-lt"/>
              </a:rPr>
              <a:t>fits within certain categories </a:t>
            </a:r>
            <a:r>
              <a:rPr lang="en-US" sz="2000">
                <a:solidFill>
                  <a:schemeClr val="tx1"/>
                </a:solidFill>
                <a:latin typeface="+mn-lt"/>
              </a:rPr>
              <a:t>of information that can be exempted</a:t>
            </a:r>
          </a:p>
          <a:p>
            <a:pPr marL="342900" indent="-342900">
              <a:spcBef>
                <a:spcPts val="600"/>
              </a:spcBef>
              <a:buFont typeface="Arial" panose="020B0604020202020204" pitchFamily="34" charset="0"/>
              <a:buChar char="•"/>
            </a:pPr>
            <a:endParaRPr lang="en-US" sz="2400">
              <a:solidFill>
                <a:schemeClr val="tx1"/>
              </a:solidFill>
              <a:latin typeface="+mn-lt"/>
            </a:endParaRPr>
          </a:p>
          <a:p>
            <a:pPr marL="342900" indent="-342900">
              <a:spcBef>
                <a:spcPts val="600"/>
              </a:spcBef>
              <a:buFont typeface="Arial" panose="020B0604020202020204" pitchFamily="34" charset="0"/>
              <a:buChar char="•"/>
            </a:pPr>
            <a:endParaRPr lang="en-US" sz="2400" b="1" i="1">
              <a:solidFill>
                <a:schemeClr val="tx1"/>
              </a:solidFill>
              <a:latin typeface="+mn-lt"/>
            </a:endParaRPr>
          </a:p>
        </p:txBody>
      </p:sp>
      <p:sp>
        <p:nvSpPr>
          <p:cNvPr id="5" name="Slide Number Placeholder 4">
            <a:extLst>
              <a:ext uri="{FF2B5EF4-FFF2-40B4-BE49-F238E27FC236}">
                <a16:creationId xmlns:a16="http://schemas.microsoft.com/office/drawing/2014/main" id="{B8EAC517-2D5B-E09E-7A03-8F9EA5AD44DA}"/>
              </a:ext>
            </a:extLst>
          </p:cNvPr>
          <p:cNvSpPr>
            <a:spLocks noGrp="1"/>
          </p:cNvSpPr>
          <p:nvPr>
            <p:ph type="sldNum" sz="quarter" idx="13"/>
          </p:nvPr>
        </p:nvSpPr>
        <p:spPr/>
        <p:txBody>
          <a:bodyPr/>
          <a:lstStyle/>
          <a:p>
            <a:fld id="{FB0478ED-E3AB-894D-AF74-F469B06ACB0F}" type="slidenum">
              <a:rPr lang="fr-CA" smtClean="0"/>
              <a:t>40</a:t>
            </a:fld>
            <a:endParaRPr lang="fr-CA"/>
          </a:p>
        </p:txBody>
      </p:sp>
    </p:spTree>
    <p:extLst>
      <p:ext uri="{BB962C8B-B14F-4D97-AF65-F5344CB8AC3E}">
        <p14:creationId xmlns:p14="http://schemas.microsoft.com/office/powerpoint/2010/main" val="4225072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616E0-9B16-BD81-F86E-B020E2B482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485CEF-67A3-A785-4306-3B85E6C6FF83}"/>
              </a:ext>
            </a:extLst>
          </p:cNvPr>
          <p:cNvSpPr>
            <a:spLocks noGrp="1"/>
          </p:cNvSpPr>
          <p:nvPr>
            <p:ph type="title" idx="4294967295"/>
          </p:nvPr>
        </p:nvSpPr>
        <p:spPr>
          <a:xfrm>
            <a:off x="1041400" y="333375"/>
            <a:ext cx="8223250"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4 – Draft recommendations (4 of 4) </a:t>
            </a:r>
          </a:p>
        </p:txBody>
      </p:sp>
      <p:sp>
        <p:nvSpPr>
          <p:cNvPr id="3" name="Content Placeholder 2">
            <a:extLst>
              <a:ext uri="{FF2B5EF4-FFF2-40B4-BE49-F238E27FC236}">
                <a16:creationId xmlns:a16="http://schemas.microsoft.com/office/drawing/2014/main" id="{8A2F7880-145C-815A-2ADC-3C373955C75A}"/>
              </a:ext>
            </a:extLst>
          </p:cNvPr>
          <p:cNvSpPr>
            <a:spLocks noGrp="1"/>
          </p:cNvSpPr>
          <p:nvPr>
            <p:ph idx="10"/>
          </p:nvPr>
        </p:nvSpPr>
        <p:spPr>
          <a:xfrm>
            <a:off x="1077816" y="1268760"/>
            <a:ext cx="10095440" cy="5149130"/>
          </a:xfrm>
        </p:spPr>
        <p:txBody>
          <a:bodyPr>
            <a:noAutofit/>
          </a:bodyPr>
          <a:lstStyle/>
          <a:p>
            <a:pPr marL="342900" indent="-342900">
              <a:spcBef>
                <a:spcPts val="600"/>
              </a:spcBef>
              <a:buFont typeface="Arial" panose="020B0604020202020204" pitchFamily="34" charset="0"/>
              <a:buChar char="•"/>
            </a:pPr>
            <a:r>
              <a:rPr lang="en-US" sz="2400">
                <a:latin typeface="+mn-lt"/>
              </a:rPr>
              <a:t>When identifying potential redactions and drafting recommendations, consider the context and provide this information to your ATIP office:</a:t>
            </a:r>
          </a:p>
          <a:p>
            <a:pPr marL="1085850" lvl="1" indent="-342900">
              <a:spcBef>
                <a:spcPts val="600"/>
              </a:spcBef>
            </a:pPr>
            <a:r>
              <a:rPr lang="en-US">
                <a:solidFill>
                  <a:schemeClr val="tx1"/>
                </a:solidFill>
                <a:latin typeface="+mn-lt"/>
              </a:rPr>
              <a:t>Where did the information come from? Who created it? How was it obtained? Were any stipulations attached to the information? Does it include cabinet confidences?</a:t>
            </a:r>
          </a:p>
          <a:p>
            <a:pPr marL="1085850" lvl="1" indent="-342900">
              <a:spcBef>
                <a:spcPts val="600"/>
              </a:spcBef>
            </a:pPr>
            <a:r>
              <a:rPr lang="en-US">
                <a:solidFill>
                  <a:schemeClr val="tx1"/>
                </a:solidFill>
                <a:latin typeface="+mn-lt"/>
              </a:rPr>
              <a:t>Why was it created/obtained? What purpose does the information serve: internally to the institution, externally to partners, externally to the public / the individual?</a:t>
            </a:r>
          </a:p>
          <a:p>
            <a:pPr marL="1085850" lvl="1" indent="-342900">
              <a:spcBef>
                <a:spcPts val="600"/>
              </a:spcBef>
            </a:pPr>
            <a:r>
              <a:rPr lang="en-US">
                <a:solidFill>
                  <a:schemeClr val="tx1"/>
                </a:solidFill>
                <a:latin typeface="+mn-lt"/>
              </a:rPr>
              <a:t>What harm or impact could come from releasing the information? Internally? Externally? Publicly?</a:t>
            </a:r>
          </a:p>
          <a:p>
            <a:pPr marL="1085850" lvl="1" indent="-342900">
              <a:spcBef>
                <a:spcPts val="600"/>
              </a:spcBef>
            </a:pPr>
            <a:r>
              <a:rPr lang="en-US">
                <a:solidFill>
                  <a:schemeClr val="tx1"/>
                </a:solidFill>
                <a:latin typeface="+mn-lt"/>
              </a:rPr>
              <a:t>Would releasing information give certain individuals or third parties an unfair advantage over others?</a:t>
            </a:r>
          </a:p>
          <a:p>
            <a:pPr marL="1085850" lvl="1" indent="-342900">
              <a:spcBef>
                <a:spcPts val="600"/>
              </a:spcBef>
            </a:pPr>
            <a:r>
              <a:rPr lang="en-US">
                <a:solidFill>
                  <a:schemeClr val="tx1"/>
                </a:solidFill>
                <a:latin typeface="+mn-lt"/>
              </a:rPr>
              <a:t>When was it created? Consider the passage of time and the status of files: active vs closed. Is the sensitivity of the information affected by these factors?</a:t>
            </a:r>
          </a:p>
          <a:p>
            <a:pPr marL="342900" indent="-342900">
              <a:spcBef>
                <a:spcPts val="600"/>
              </a:spcBef>
              <a:buFont typeface="Arial" panose="020B0604020202020204" pitchFamily="34" charset="0"/>
              <a:buChar char="•"/>
            </a:pPr>
            <a:endParaRPr lang="en-US" sz="2400" b="1" i="1">
              <a:solidFill>
                <a:schemeClr val="tx1"/>
              </a:solidFill>
              <a:latin typeface="+mn-lt"/>
            </a:endParaRPr>
          </a:p>
        </p:txBody>
      </p:sp>
      <p:sp>
        <p:nvSpPr>
          <p:cNvPr id="5" name="Slide Number Placeholder 4">
            <a:extLst>
              <a:ext uri="{FF2B5EF4-FFF2-40B4-BE49-F238E27FC236}">
                <a16:creationId xmlns:a16="http://schemas.microsoft.com/office/drawing/2014/main" id="{9ED1478F-5B5B-05C5-5B9E-EE564DC96A0F}"/>
              </a:ext>
            </a:extLst>
          </p:cNvPr>
          <p:cNvSpPr>
            <a:spLocks noGrp="1"/>
          </p:cNvSpPr>
          <p:nvPr>
            <p:ph type="sldNum" sz="quarter" idx="13"/>
          </p:nvPr>
        </p:nvSpPr>
        <p:spPr/>
        <p:txBody>
          <a:bodyPr/>
          <a:lstStyle/>
          <a:p>
            <a:fld id="{FB0478ED-E3AB-894D-AF74-F469B06ACB0F}" type="slidenum">
              <a:rPr lang="fr-CA" smtClean="0"/>
              <a:t>41</a:t>
            </a:fld>
            <a:endParaRPr lang="fr-CA"/>
          </a:p>
        </p:txBody>
      </p:sp>
    </p:spTree>
    <p:extLst>
      <p:ext uri="{BB962C8B-B14F-4D97-AF65-F5344CB8AC3E}">
        <p14:creationId xmlns:p14="http://schemas.microsoft.com/office/powerpoint/2010/main" val="118985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F643456-ACBB-D857-8C5E-98E83A7D8925}"/>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5. Provide records</a:t>
            </a:r>
          </a:p>
        </p:txBody>
      </p:sp>
      <p:sp>
        <p:nvSpPr>
          <p:cNvPr id="3" name="Content Placeholder 2">
            <a:extLst>
              <a:ext uri="{FF2B5EF4-FFF2-40B4-BE49-F238E27FC236}">
                <a16:creationId xmlns:a16="http://schemas.microsoft.com/office/drawing/2014/main" id="{1A81338F-E7E0-BCEC-8B90-2CB904A6CE35}"/>
              </a:ext>
            </a:extLst>
          </p:cNvPr>
          <p:cNvSpPr>
            <a:spLocks noGrp="1"/>
          </p:cNvSpPr>
          <p:nvPr>
            <p:ph idx="10"/>
          </p:nvPr>
        </p:nvSpPr>
        <p:spPr>
          <a:xfrm>
            <a:off x="926431" y="1172871"/>
            <a:ext cx="9035716" cy="5293146"/>
          </a:xfrm>
        </p:spPr>
        <p:txBody>
          <a:bodyPr>
            <a:noAutofit/>
          </a:bodyPr>
          <a:lstStyle/>
          <a:p>
            <a:pPr algn="ctr"/>
            <a:r>
              <a:rPr lang="en-US" sz="2000" b="1" i="0">
                <a:solidFill>
                  <a:srgbClr val="333333"/>
                </a:solidFill>
                <a:effectLst/>
                <a:highlight>
                  <a:srgbClr val="FFFF00"/>
                </a:highlight>
                <a:latin typeface="+mn-lt"/>
              </a:rPr>
              <a:t>[Institutions should tailor this slide to their institution’s process]</a:t>
            </a:r>
            <a:endParaRPr lang="en-US" sz="2000" b="1" i="1" baseline="0">
              <a:solidFill>
                <a:schemeClr val="tx1"/>
              </a:solidFill>
              <a:latin typeface="+mn-lt"/>
            </a:endParaRPr>
          </a:p>
          <a:p>
            <a:pPr marL="342900" indent="-342900">
              <a:spcBef>
                <a:spcPts val="600"/>
              </a:spcBef>
              <a:buFont typeface="Arial" panose="020B0604020202020204" pitchFamily="34" charset="0"/>
              <a:buChar char="•"/>
            </a:pPr>
            <a:r>
              <a:rPr lang="en-US" sz="2000">
                <a:solidFill>
                  <a:schemeClr val="tx1"/>
                </a:solidFill>
                <a:latin typeface="+mn-lt"/>
              </a:rPr>
              <a:t>Provide records to your OPI liaison officer or your ATIP Office within assigned timelines</a:t>
            </a:r>
          </a:p>
          <a:p>
            <a:pPr marL="1085850" lvl="1" indent="-342900">
              <a:spcBef>
                <a:spcPts val="600"/>
              </a:spcBef>
            </a:pPr>
            <a:r>
              <a:rPr lang="en-US">
                <a:solidFill>
                  <a:schemeClr val="tx1"/>
                </a:solidFill>
                <a:latin typeface="+mn-lt"/>
              </a:rPr>
              <a:t>All relevant records must be submitted even if you recommend</a:t>
            </a:r>
            <a:br>
              <a:rPr lang="en-US">
                <a:solidFill>
                  <a:schemeClr val="tx1"/>
                </a:solidFill>
                <a:latin typeface="+mn-lt"/>
              </a:rPr>
            </a:br>
            <a:r>
              <a:rPr lang="en-US">
                <a:solidFill>
                  <a:schemeClr val="tx1"/>
                </a:solidFill>
                <a:latin typeface="+mn-lt"/>
              </a:rPr>
              <a:t> exemptions or exclusions</a:t>
            </a:r>
          </a:p>
          <a:p>
            <a:pPr marL="1085850" lvl="1" indent="-342900">
              <a:spcBef>
                <a:spcPts val="600"/>
              </a:spcBef>
            </a:pPr>
            <a:r>
              <a:rPr lang="en-US">
                <a:solidFill>
                  <a:schemeClr val="tx1"/>
                </a:solidFill>
                <a:latin typeface="+mn-lt"/>
              </a:rPr>
              <a:t>Provide photocopies of paper records</a:t>
            </a:r>
          </a:p>
          <a:p>
            <a:pPr marL="1485900" lvl="2" indent="-342900">
              <a:spcBef>
                <a:spcPts val="600"/>
              </a:spcBef>
              <a:buFont typeface="Arial" panose="020B0604020202020204" pitchFamily="34" charset="0"/>
              <a:buChar char="•"/>
            </a:pPr>
            <a:r>
              <a:rPr lang="en-US" sz="2000">
                <a:solidFill>
                  <a:schemeClr val="tx1"/>
                </a:solidFill>
                <a:latin typeface="+mn-lt"/>
              </a:rPr>
              <a:t>For personal information requests, hard copies should be </a:t>
            </a:r>
            <a:br>
              <a:rPr lang="en-US" sz="2000">
                <a:solidFill>
                  <a:schemeClr val="tx1"/>
                </a:solidFill>
                <a:latin typeface="+mn-lt"/>
              </a:rPr>
            </a:br>
            <a:r>
              <a:rPr lang="en-US" sz="2000">
                <a:solidFill>
                  <a:schemeClr val="tx1"/>
                </a:solidFill>
                <a:latin typeface="+mn-lt"/>
              </a:rPr>
              <a:t>provided directly to the ATIP analyst assigned to the file</a:t>
            </a:r>
          </a:p>
          <a:p>
            <a:pPr marL="1485900" lvl="2" indent="-342900">
              <a:spcBef>
                <a:spcPts val="600"/>
              </a:spcBef>
              <a:buFont typeface="Arial" panose="020B0604020202020204" pitchFamily="34" charset="0"/>
              <a:buChar char="•"/>
            </a:pPr>
            <a:r>
              <a:rPr lang="en-US" sz="2000">
                <a:solidFill>
                  <a:schemeClr val="tx1"/>
                </a:solidFill>
                <a:latin typeface="+mn-lt"/>
              </a:rPr>
              <a:t>Do not use staples, paperclips, white-out, sticky notes</a:t>
            </a:r>
          </a:p>
          <a:p>
            <a:pPr marL="1085850" lvl="1" indent="-342900">
              <a:spcBef>
                <a:spcPts val="600"/>
              </a:spcBef>
            </a:pPr>
            <a:r>
              <a:rPr lang="en-US">
                <a:solidFill>
                  <a:schemeClr val="tx1"/>
                </a:solidFill>
                <a:latin typeface="+mn-lt"/>
              </a:rPr>
              <a:t>Upload digital copies in the assigned location</a:t>
            </a:r>
          </a:p>
          <a:p>
            <a:pPr marL="1085850" lvl="1" indent="-342900">
              <a:spcBef>
                <a:spcPts val="600"/>
              </a:spcBef>
            </a:pPr>
            <a:r>
              <a:rPr lang="en-US">
                <a:solidFill>
                  <a:schemeClr val="tx1"/>
                </a:solidFill>
                <a:latin typeface="+mn-lt"/>
              </a:rPr>
              <a:t>Provide your recommendations using the ATIP Office’s template</a:t>
            </a:r>
          </a:p>
          <a:p>
            <a:pPr marL="1085850" lvl="1" indent="-342900">
              <a:spcBef>
                <a:spcPts val="600"/>
              </a:spcBef>
            </a:pPr>
            <a:r>
              <a:rPr lang="en-US">
                <a:solidFill>
                  <a:schemeClr val="tx1"/>
                </a:solidFill>
                <a:latin typeface="+mn-lt"/>
              </a:rPr>
              <a:t>Do not redact, alter or modify the records before submitting them to ATIP</a:t>
            </a:r>
            <a:br>
              <a:rPr lang="en-US">
                <a:solidFill>
                  <a:schemeClr val="tx1"/>
                </a:solidFill>
                <a:latin typeface="+mn-lt"/>
              </a:rPr>
            </a:br>
            <a:endParaRPr lang="en-US">
              <a:solidFill>
                <a:schemeClr val="tx1"/>
              </a:solidFill>
              <a:latin typeface="+mn-lt"/>
            </a:endParaRPr>
          </a:p>
          <a:p>
            <a:pPr algn="ctr">
              <a:spcBef>
                <a:spcPts val="600"/>
              </a:spcBef>
            </a:pPr>
            <a:r>
              <a:rPr lang="en-US" sz="2000" b="1">
                <a:solidFill>
                  <a:srgbClr val="352844"/>
                </a:solidFill>
              </a:rPr>
              <a:t>There are severe penalties for </a:t>
            </a:r>
            <a:r>
              <a:rPr lang="en-CA" sz="2000" b="1">
                <a:solidFill>
                  <a:srgbClr val="352844"/>
                </a:solidFill>
              </a:rPr>
              <a:t>intentionally destroying, mutilating, altering, falsifying and concealing a record </a:t>
            </a:r>
            <a:endParaRPr lang="en-US" sz="2000" b="1">
              <a:solidFill>
                <a:srgbClr val="352844"/>
              </a:solidFill>
            </a:endParaRPr>
          </a:p>
          <a:p>
            <a:endParaRPr lang="en-US" sz="2000">
              <a:latin typeface="+mn-lt"/>
            </a:endParaRPr>
          </a:p>
        </p:txBody>
      </p:sp>
      <p:pic>
        <p:nvPicPr>
          <p:cNvPr id="6" name="Picture 5" descr="A cartoon of a person holding a box with papers">
            <a:extLst>
              <a:ext uri="{FF2B5EF4-FFF2-40B4-BE49-F238E27FC236}">
                <a16:creationId xmlns:a16="http://schemas.microsoft.com/office/drawing/2014/main" id="{0BD3D1E7-3C1F-9B20-4BA1-60C9807A96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66" b="91309" l="8594" r="91113">
                        <a14:foregroundMark x1="71191" y1="23047" x2="71191" y2="23047"/>
                        <a14:foregroundMark x1="70898" y1="23047" x2="70898" y2="23047"/>
                        <a14:foregroundMark x1="75684" y1="34180" x2="75684" y2="34180"/>
                        <a14:foregroundMark x1="75684" y1="34180" x2="75684" y2="34180"/>
                        <a14:foregroundMark x1="74219" y1="34961" x2="74219" y2="34961"/>
                        <a14:foregroundMark x1="74219" y1="34961" x2="74219" y2="34961"/>
                        <a14:foregroundMark x1="74219" y1="34961" x2="74219" y2="34961"/>
                        <a14:foregroundMark x1="82422" y1="35645" x2="60449" y2="37207"/>
                        <a14:foregroundMark x1="60449" y1="37207" x2="73828" y2="25781"/>
                        <a14:foregroundMark x1="73828" y1="25781" x2="57129" y2="31543"/>
                        <a14:foregroundMark x1="57129" y1="31543" x2="57129" y2="31934"/>
                        <a14:foregroundMark x1="74219" y1="21582" x2="74219" y2="21582"/>
                        <a14:foregroundMark x1="74219" y1="21582" x2="74219" y2="21582"/>
                        <a14:foregroundMark x1="76074" y1="23438" x2="78711" y2="38281"/>
                        <a14:foregroundMark x1="29199" y1="9863" x2="29199" y2="9863"/>
                        <a14:foregroundMark x1="29199" y1="9863" x2="29199" y2="9863"/>
                        <a14:foregroundMark x1="37598" y1="91309" x2="37598" y2="91309"/>
                        <a14:foregroundMark x1="37598" y1="91309" x2="37598" y2="91309"/>
                        <a14:foregroundMark x1="8887" y1="27148" x2="8887" y2="27148"/>
                        <a14:foregroundMark x1="8887" y1="27148" x2="8887" y2="27148"/>
                        <a14:foregroundMark x1="8594" y1="39746" x2="8594" y2="39746"/>
                        <a14:foregroundMark x1="8594" y1="39746" x2="8594" y2="39746"/>
                        <a14:foregroundMark x1="91113" y1="42383" x2="91113" y2="42383"/>
                        <a14:foregroundMark x1="91113" y1="42383" x2="91113" y2="42383"/>
                        <a14:foregroundMark x1="82422" y1="31543" x2="79785" y2="28223"/>
                        <a14:foregroundMark x1="77539" y1="28418" x2="81836" y2="25977"/>
                      </a14:backgroundRemoval>
                    </a14:imgEffect>
                  </a14:imgLayer>
                </a14:imgProps>
              </a:ext>
            </a:extLst>
          </a:blip>
          <a:stretch>
            <a:fillRect/>
          </a:stretch>
        </p:blipFill>
        <p:spPr>
          <a:xfrm flipH="1">
            <a:off x="8411140" y="2156013"/>
            <a:ext cx="2731168" cy="2731168"/>
          </a:xfrm>
          <a:prstGeom prst="rect">
            <a:avLst/>
          </a:prstGeom>
        </p:spPr>
      </p:pic>
      <p:sp>
        <p:nvSpPr>
          <p:cNvPr id="5" name="Slide Number Placeholder 4">
            <a:extLst>
              <a:ext uri="{FF2B5EF4-FFF2-40B4-BE49-F238E27FC236}">
                <a16:creationId xmlns:a16="http://schemas.microsoft.com/office/drawing/2014/main" id="{F0D13BB1-0B1D-CB9E-6201-FA546096C479}"/>
              </a:ext>
            </a:extLst>
          </p:cNvPr>
          <p:cNvSpPr>
            <a:spLocks noGrp="1"/>
          </p:cNvSpPr>
          <p:nvPr>
            <p:ph type="sldNum" sz="quarter" idx="13"/>
          </p:nvPr>
        </p:nvSpPr>
        <p:spPr/>
        <p:txBody>
          <a:bodyPr/>
          <a:lstStyle/>
          <a:p>
            <a:fld id="{FB0478ED-E3AB-894D-AF74-F469B06ACB0F}" type="slidenum">
              <a:rPr lang="fr-CA" smtClean="0"/>
              <a:t>42</a:t>
            </a:fld>
            <a:endParaRPr lang="fr-CA"/>
          </a:p>
        </p:txBody>
      </p:sp>
    </p:spTree>
    <p:extLst>
      <p:ext uri="{BB962C8B-B14F-4D97-AF65-F5344CB8AC3E}">
        <p14:creationId xmlns:p14="http://schemas.microsoft.com/office/powerpoint/2010/main" val="1466234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A6D5-811A-3584-67C9-56E5D05AE3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360E8E-18F1-7172-ADB5-E89B62A998B7}"/>
              </a:ext>
            </a:extLst>
          </p:cNvPr>
          <p:cNvSpPr>
            <a:spLocks noGrp="1"/>
          </p:cNvSpPr>
          <p:nvPr>
            <p:ph type="title" idx="4294967295"/>
          </p:nvPr>
        </p:nvSpPr>
        <p:spPr>
          <a:xfrm>
            <a:off x="1041400" y="333375"/>
            <a:ext cx="724376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6. Consult</a:t>
            </a:r>
          </a:p>
        </p:txBody>
      </p:sp>
      <p:sp>
        <p:nvSpPr>
          <p:cNvPr id="3" name="Content Placeholder 2">
            <a:extLst>
              <a:ext uri="{FF2B5EF4-FFF2-40B4-BE49-F238E27FC236}">
                <a16:creationId xmlns:a16="http://schemas.microsoft.com/office/drawing/2014/main" id="{B387BE0D-B5D1-6EFE-32C5-CD493A176FBB}"/>
              </a:ext>
            </a:extLst>
          </p:cNvPr>
          <p:cNvSpPr>
            <a:spLocks noGrp="1"/>
          </p:cNvSpPr>
          <p:nvPr>
            <p:ph idx="10"/>
          </p:nvPr>
        </p:nvSpPr>
        <p:spPr>
          <a:xfrm>
            <a:off x="2260600" y="1511610"/>
            <a:ext cx="8912656" cy="4906280"/>
          </a:xfrm>
        </p:spPr>
        <p:txBody>
          <a:bodyPr>
            <a:noAutofit/>
          </a:bodyPr>
          <a:lstStyle/>
          <a:p>
            <a:pPr>
              <a:spcBef>
                <a:spcPts val="600"/>
              </a:spcBef>
            </a:pPr>
            <a:r>
              <a:rPr lang="en-US" sz="2400">
                <a:latin typeface="+mn-lt"/>
              </a:rPr>
              <a:t>The ATIP Office is responsible for consulting </a:t>
            </a:r>
            <a:r>
              <a:rPr lang="en-CA" sz="2400">
                <a:effectLst/>
                <a:latin typeface="+mn-lt"/>
                <a:ea typeface="Calibri" panose="020F0502020204030204" pitchFamily="34" charset="0"/>
                <a:cs typeface="Times New Roman" panose="02020603050405020304" pitchFamily="18" charset="0"/>
              </a:rPr>
              <a:t>internal and external stakeholders</a:t>
            </a:r>
            <a:br>
              <a:rPr lang="en-CA" sz="2400">
                <a:effectLst/>
                <a:latin typeface="+mn-lt"/>
                <a:ea typeface="Calibri" panose="020F0502020204030204" pitchFamily="34" charset="0"/>
                <a:cs typeface="Times New Roman" panose="02020603050405020304" pitchFamily="18" charset="0"/>
              </a:rPr>
            </a:br>
            <a:endParaRPr lang="en-CA" sz="2400">
              <a:latin typeface="+mn-lt"/>
              <a:ea typeface="Calibri" panose="020F0502020204030204" pitchFamily="34" charset="0"/>
              <a:cs typeface="Times New Roman" panose="02020603050405020304" pitchFamily="18" charset="0"/>
            </a:endParaRPr>
          </a:p>
          <a:p>
            <a:pPr>
              <a:spcBef>
                <a:spcPts val="600"/>
              </a:spcBef>
            </a:pPr>
            <a:endParaRPr lang="en-CA" sz="2400">
              <a:effectLst/>
              <a:latin typeface="+mn-lt"/>
              <a:ea typeface="Calibri" panose="020F0502020204030204" pitchFamily="34" charset="0"/>
              <a:cs typeface="Times New Roman" panose="02020603050405020304" pitchFamily="18" charset="0"/>
            </a:endParaRPr>
          </a:p>
          <a:p>
            <a:pPr>
              <a:spcBef>
                <a:spcPts val="600"/>
              </a:spcBef>
            </a:pPr>
            <a:r>
              <a:rPr lang="en-US" sz="2400">
                <a:solidFill>
                  <a:schemeClr val="tx1"/>
                </a:solidFill>
                <a:latin typeface="+mn-lt"/>
              </a:rPr>
              <a:t>The ATIP Office may contact you again after the consultations for additional clarifications or may consult you on other ATIP requests where you may have the subject matter expertise to provide recommendations. </a:t>
            </a:r>
            <a:br>
              <a:rPr lang="en-US" sz="2400">
                <a:highlight>
                  <a:srgbClr val="FFFF00"/>
                </a:highlight>
                <a:latin typeface="+mn-lt"/>
              </a:rPr>
            </a:br>
            <a:endParaRPr lang="en-US" sz="2400">
              <a:highlight>
                <a:srgbClr val="FFFF00"/>
              </a:highlight>
              <a:latin typeface="+mn-lt"/>
            </a:endParaRPr>
          </a:p>
          <a:p>
            <a:pPr>
              <a:spcBef>
                <a:spcPts val="600"/>
              </a:spcBef>
            </a:pPr>
            <a:endParaRPr lang="en-US" sz="2400">
              <a:solidFill>
                <a:schemeClr val="tx1"/>
              </a:solidFill>
              <a:latin typeface="+mn-lt"/>
            </a:endParaRPr>
          </a:p>
          <a:p>
            <a:pPr>
              <a:spcBef>
                <a:spcPts val="600"/>
              </a:spcBef>
            </a:pPr>
            <a:r>
              <a:rPr lang="en-US" sz="2400">
                <a:solidFill>
                  <a:schemeClr val="tx1"/>
                </a:solidFill>
                <a:latin typeface="+mn-lt"/>
              </a:rPr>
              <a:t>A time extension will typically be applied if external consultations are necessary</a:t>
            </a:r>
          </a:p>
        </p:txBody>
      </p:sp>
      <p:grpSp>
        <p:nvGrpSpPr>
          <p:cNvPr id="13" name="Group 12">
            <a:extLst>
              <a:ext uri="{FF2B5EF4-FFF2-40B4-BE49-F238E27FC236}">
                <a16:creationId xmlns:a16="http://schemas.microsoft.com/office/drawing/2014/main" id="{743B3AE9-515C-71B3-F482-0FE35EDB337A}"/>
              </a:ext>
              <a:ext uri="{C183D7F6-B498-43B3-948B-1728B52AA6E4}">
                <adec:decorative xmlns:adec="http://schemas.microsoft.com/office/drawing/2017/decorative" val="1"/>
              </a:ext>
            </a:extLst>
          </p:cNvPr>
          <p:cNvGrpSpPr/>
          <p:nvPr/>
        </p:nvGrpSpPr>
        <p:grpSpPr>
          <a:xfrm>
            <a:off x="1081314" y="5261088"/>
            <a:ext cx="914400" cy="914400"/>
            <a:chOff x="1035050" y="4314556"/>
            <a:chExt cx="914400" cy="914400"/>
          </a:xfrm>
        </p:grpSpPr>
        <p:sp>
          <p:nvSpPr>
            <p:cNvPr id="12" name="Oval 11">
              <a:extLst>
                <a:ext uri="{FF2B5EF4-FFF2-40B4-BE49-F238E27FC236}">
                  <a16:creationId xmlns:a16="http://schemas.microsoft.com/office/drawing/2014/main" id="{FE6CAF5F-E04D-1FC3-3787-31ACE435017E}"/>
                </a:ext>
              </a:extLst>
            </p:cNvPr>
            <p:cNvSpPr/>
            <p:nvPr/>
          </p:nvSpPr>
          <p:spPr>
            <a:xfrm>
              <a:off x="1035050" y="4314556"/>
              <a:ext cx="914400" cy="914400"/>
            </a:xfrm>
            <a:prstGeom prst="ellipse">
              <a:avLst/>
            </a:prstGeom>
            <a:solidFill>
              <a:srgbClr val="23453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3453F"/>
                </a:solidFill>
              </a:endParaRPr>
            </a:p>
          </p:txBody>
        </p:sp>
        <p:pic>
          <p:nvPicPr>
            <p:cNvPr id="9" name="Graphic 8">
              <a:extLst>
                <a:ext uri="{FF2B5EF4-FFF2-40B4-BE49-F238E27FC236}">
                  <a16:creationId xmlns:a16="http://schemas.microsoft.com/office/drawing/2014/main" id="{6BDA548C-F2F1-0552-6573-5A32D4156C9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5984" y="4458391"/>
              <a:ext cx="724390" cy="724390"/>
            </a:xfrm>
            <a:prstGeom prst="rect">
              <a:avLst/>
            </a:prstGeom>
          </p:spPr>
        </p:pic>
      </p:grpSp>
      <p:grpSp>
        <p:nvGrpSpPr>
          <p:cNvPr id="8" name="Group 7">
            <a:extLst>
              <a:ext uri="{FF2B5EF4-FFF2-40B4-BE49-F238E27FC236}">
                <a16:creationId xmlns:a16="http://schemas.microsoft.com/office/drawing/2014/main" id="{676C2921-DB2C-D190-A78E-973F356AC506}"/>
              </a:ext>
              <a:ext uri="{C183D7F6-B498-43B3-948B-1728B52AA6E4}">
                <adec:decorative xmlns:adec="http://schemas.microsoft.com/office/drawing/2017/decorative" val="1"/>
              </a:ext>
            </a:extLst>
          </p:cNvPr>
          <p:cNvGrpSpPr/>
          <p:nvPr/>
        </p:nvGrpSpPr>
        <p:grpSpPr>
          <a:xfrm>
            <a:off x="1018744" y="3329199"/>
            <a:ext cx="914400" cy="914400"/>
            <a:chOff x="1041400" y="2855933"/>
            <a:chExt cx="914400" cy="914400"/>
          </a:xfrm>
        </p:grpSpPr>
        <p:sp>
          <p:nvSpPr>
            <p:cNvPr id="11" name="Oval 10">
              <a:extLst>
                <a:ext uri="{FF2B5EF4-FFF2-40B4-BE49-F238E27FC236}">
                  <a16:creationId xmlns:a16="http://schemas.microsoft.com/office/drawing/2014/main" id="{B03540ED-6070-09BE-09AB-4508B1B7D6EB}"/>
                </a:ext>
              </a:extLst>
            </p:cNvPr>
            <p:cNvSpPr/>
            <p:nvPr/>
          </p:nvSpPr>
          <p:spPr>
            <a:xfrm>
              <a:off x="1041400" y="2855933"/>
              <a:ext cx="914400" cy="914400"/>
            </a:xfrm>
            <a:prstGeom prst="ellipse">
              <a:avLst/>
            </a:prstGeom>
            <a:solidFill>
              <a:schemeClr val="accent4">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7" name="Graphic 6">
              <a:extLst>
                <a:ext uri="{FF2B5EF4-FFF2-40B4-BE49-F238E27FC236}">
                  <a16:creationId xmlns:a16="http://schemas.microsoft.com/office/drawing/2014/main" id="{442EAB1F-7F6C-550C-FA9B-AE00F502B49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69772" y="2937790"/>
              <a:ext cx="660400" cy="660400"/>
            </a:xfrm>
            <a:prstGeom prst="rect">
              <a:avLst/>
            </a:prstGeom>
          </p:spPr>
        </p:pic>
      </p:grpSp>
      <p:grpSp>
        <p:nvGrpSpPr>
          <p:cNvPr id="6" name="Group 5">
            <a:extLst>
              <a:ext uri="{FF2B5EF4-FFF2-40B4-BE49-F238E27FC236}">
                <a16:creationId xmlns:a16="http://schemas.microsoft.com/office/drawing/2014/main" id="{DD2BA10C-5F6C-7745-D704-F06667C52D9D}"/>
              </a:ext>
              <a:ext uri="{C183D7F6-B498-43B3-948B-1728B52AA6E4}">
                <adec:decorative xmlns:adec="http://schemas.microsoft.com/office/drawing/2017/decorative" val="1"/>
              </a:ext>
            </a:extLst>
          </p:cNvPr>
          <p:cNvGrpSpPr/>
          <p:nvPr/>
        </p:nvGrpSpPr>
        <p:grpSpPr>
          <a:xfrm>
            <a:off x="1041400" y="1397310"/>
            <a:ext cx="914400" cy="914400"/>
            <a:chOff x="1041400" y="1397310"/>
            <a:chExt cx="914400" cy="914400"/>
          </a:xfrm>
        </p:grpSpPr>
        <p:sp>
          <p:nvSpPr>
            <p:cNvPr id="10" name="Oval 9">
              <a:extLst>
                <a:ext uri="{FF2B5EF4-FFF2-40B4-BE49-F238E27FC236}">
                  <a16:creationId xmlns:a16="http://schemas.microsoft.com/office/drawing/2014/main" id="{D4A44AD3-7BDC-89D7-291E-4CBB863D75FE}"/>
                </a:ext>
              </a:extLst>
            </p:cNvPr>
            <p:cNvSpPr/>
            <p:nvPr/>
          </p:nvSpPr>
          <p:spPr>
            <a:xfrm>
              <a:off x="1041400" y="1397310"/>
              <a:ext cx="914400" cy="914400"/>
            </a:xfrm>
            <a:prstGeom prst="ellipse">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D4C1076A-19CA-9D22-8760-E6714AFE6A5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6650" y="1511610"/>
              <a:ext cx="711200" cy="711200"/>
            </a:xfrm>
            <a:prstGeom prst="rect">
              <a:avLst/>
            </a:prstGeom>
          </p:spPr>
        </p:pic>
      </p:grpSp>
      <p:sp>
        <p:nvSpPr>
          <p:cNvPr id="5" name="Slide Number Placeholder 4">
            <a:extLst>
              <a:ext uri="{FF2B5EF4-FFF2-40B4-BE49-F238E27FC236}">
                <a16:creationId xmlns:a16="http://schemas.microsoft.com/office/drawing/2014/main" id="{0F926491-04AE-9E0A-D215-3C8907C81DDC}"/>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43</a:t>
            </a:fld>
            <a:endParaRPr lang="fr-CA"/>
          </a:p>
        </p:txBody>
      </p:sp>
    </p:spTree>
    <p:extLst>
      <p:ext uri="{BB962C8B-B14F-4D97-AF65-F5344CB8AC3E}">
        <p14:creationId xmlns:p14="http://schemas.microsoft.com/office/powerpoint/2010/main" val="2909142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2337-ACDD-DE6A-CDD1-34AAC9CA8F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04CBD8-CCAF-3A38-2F99-177DBF193C27}"/>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7. Applying exemptions and exclusions</a:t>
            </a:r>
          </a:p>
        </p:txBody>
      </p:sp>
      <p:sp>
        <p:nvSpPr>
          <p:cNvPr id="3" name="Content Placeholder 2">
            <a:extLst>
              <a:ext uri="{FF2B5EF4-FFF2-40B4-BE49-F238E27FC236}">
                <a16:creationId xmlns:a16="http://schemas.microsoft.com/office/drawing/2014/main" id="{63C40554-5562-49F5-FCCD-0DC331FF1642}"/>
              </a:ext>
            </a:extLst>
          </p:cNvPr>
          <p:cNvSpPr>
            <a:spLocks noGrp="1"/>
          </p:cNvSpPr>
          <p:nvPr>
            <p:ph idx="10"/>
          </p:nvPr>
        </p:nvSpPr>
        <p:spPr>
          <a:xfrm>
            <a:off x="1077816" y="1268760"/>
            <a:ext cx="10095440" cy="5149130"/>
          </a:xfrm>
        </p:spPr>
        <p:txBody>
          <a:bodyPr>
            <a:noAutofit/>
          </a:bodyPr>
          <a:lstStyle/>
          <a:p>
            <a:pPr marL="342900" indent="-342900">
              <a:spcBef>
                <a:spcPts val="600"/>
              </a:spcBef>
              <a:buFont typeface="Arial" panose="020B0604020202020204" pitchFamily="34" charset="0"/>
              <a:buChar char="•"/>
            </a:pPr>
            <a:r>
              <a:rPr lang="en-US" sz="2400">
                <a:latin typeface="+mn-lt"/>
              </a:rPr>
              <a:t>Your ATIP Office is responsible for this step</a:t>
            </a:r>
          </a:p>
          <a:p>
            <a:pPr marL="342900" indent="-342900">
              <a:spcBef>
                <a:spcPts val="600"/>
              </a:spcBef>
              <a:buFont typeface="Arial" panose="020B0604020202020204" pitchFamily="34" charset="0"/>
              <a:buChar char="•"/>
            </a:pPr>
            <a:r>
              <a:rPr lang="en-US" sz="2400">
                <a:latin typeface="+mn-lt"/>
              </a:rPr>
              <a:t>The ATIP Office will review the records and your recommendations</a:t>
            </a:r>
          </a:p>
          <a:p>
            <a:pPr marL="342900" indent="-342900">
              <a:spcBef>
                <a:spcPts val="600"/>
              </a:spcBef>
              <a:buFont typeface="Arial" panose="020B0604020202020204" pitchFamily="34" charset="0"/>
              <a:buChar char="•"/>
            </a:pPr>
            <a:r>
              <a:rPr lang="en-US" sz="2400">
                <a:latin typeface="+mn-lt"/>
              </a:rPr>
              <a:t>They will interpret and apply the legislation to determine where exemptions and exclusions are needed</a:t>
            </a:r>
          </a:p>
          <a:p>
            <a:pPr marL="342900" indent="-342900">
              <a:spcBef>
                <a:spcPts val="600"/>
              </a:spcBef>
              <a:buFont typeface="Arial" panose="020B0604020202020204" pitchFamily="34" charset="0"/>
              <a:buChar char="•"/>
            </a:pPr>
            <a:r>
              <a:rPr lang="en-US" sz="2400">
                <a:latin typeface="+mn-lt"/>
              </a:rPr>
              <a:t>Using specialized tools, ATIP analysts will sever information that can’t be released and prepare a release package</a:t>
            </a:r>
            <a:endParaRPr lang="en-US" sz="2400" b="1" i="1" baseline="0">
              <a:solidFill>
                <a:schemeClr val="tx1"/>
              </a:solidFill>
              <a:latin typeface="+mn-lt"/>
            </a:endParaRPr>
          </a:p>
          <a:p>
            <a:pPr algn="ctr">
              <a:spcBef>
                <a:spcPts val="600"/>
              </a:spcBef>
            </a:pPr>
            <a:endParaRPr lang="en-US" sz="2800" b="1" i="1">
              <a:latin typeface="+mn-lt"/>
            </a:endParaRPr>
          </a:p>
          <a:p>
            <a:pPr marL="2632075">
              <a:spcBef>
                <a:spcPts val="600"/>
              </a:spcBef>
            </a:pPr>
            <a:r>
              <a:rPr lang="en-US" sz="2400" b="1">
                <a:solidFill>
                  <a:srgbClr val="142F50"/>
                </a:solidFill>
                <a:latin typeface="+mn-lt"/>
              </a:rPr>
              <a:t>Only ATIP officers with delegated authority </a:t>
            </a:r>
            <a:br>
              <a:rPr lang="en-US" sz="2400" b="1">
                <a:solidFill>
                  <a:srgbClr val="142F50"/>
                </a:solidFill>
                <a:latin typeface="+mn-lt"/>
              </a:rPr>
            </a:br>
            <a:r>
              <a:rPr lang="en-US" sz="2400" b="1">
                <a:solidFill>
                  <a:srgbClr val="142F50"/>
                </a:solidFill>
                <a:latin typeface="+mn-lt"/>
              </a:rPr>
              <a:t>can redact exempt information from documents </a:t>
            </a:r>
            <a:br>
              <a:rPr lang="en-US" sz="2400" b="1">
                <a:solidFill>
                  <a:srgbClr val="142F50"/>
                </a:solidFill>
                <a:latin typeface="+mn-lt"/>
              </a:rPr>
            </a:br>
            <a:r>
              <a:rPr lang="en-US" sz="2400" b="1">
                <a:solidFill>
                  <a:srgbClr val="142F50"/>
                </a:solidFill>
                <a:latin typeface="+mn-lt"/>
              </a:rPr>
              <a:t>or exclude entire documents</a:t>
            </a:r>
          </a:p>
          <a:p>
            <a:pPr algn="ctr">
              <a:spcBef>
                <a:spcPts val="600"/>
              </a:spcBef>
            </a:pPr>
            <a:endParaRPr lang="en-US" sz="2400" b="1" i="1">
              <a:latin typeface="+mn-lt"/>
            </a:endParaRPr>
          </a:p>
          <a:p>
            <a:pPr marL="342900" indent="-342900">
              <a:spcBef>
                <a:spcPts val="600"/>
              </a:spcBef>
              <a:buFont typeface="Arial" panose="020B0604020202020204" pitchFamily="34" charset="0"/>
              <a:buChar char="•"/>
            </a:pPr>
            <a:endParaRPr lang="en-US" sz="2400">
              <a:latin typeface="+mn-lt"/>
            </a:endParaRPr>
          </a:p>
          <a:p>
            <a:pPr marL="342900" indent="-342900">
              <a:spcBef>
                <a:spcPts val="600"/>
              </a:spcBef>
              <a:buFont typeface="Arial" panose="020B0604020202020204" pitchFamily="34" charset="0"/>
              <a:buChar char="•"/>
            </a:pPr>
            <a:endParaRPr lang="en-US" sz="2400">
              <a:latin typeface="+mn-lt"/>
            </a:endParaRPr>
          </a:p>
        </p:txBody>
      </p:sp>
      <p:pic>
        <p:nvPicPr>
          <p:cNvPr id="5" name="Picture 4">
            <a:extLst>
              <a:ext uri="{FF2B5EF4-FFF2-40B4-BE49-F238E27FC236}">
                <a16:creationId xmlns:a16="http://schemas.microsoft.com/office/drawing/2014/main" id="{0DCE4B6A-DB8F-4FF0-6AC0-DC894F74DB0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3" b="89941" l="9961" r="89941">
                        <a14:foregroundMark x1="20020" y1="11035" x2="52506" y2="8239"/>
                        <a14:foregroundMark x1="54505" y1="8364" x2="78711" y2="10840"/>
                        <a14:foregroundMark x1="78711" y1="10840" x2="83105" y2="16309"/>
                        <a14:foregroundMark x1="78809" y1="15234" x2="78809" y2="15234"/>
                        <a14:foregroundMark x1="78125" y1="12500" x2="77930" y2="14063"/>
                        <a14:foregroundMark x1="78711" y1="14648" x2="79785" y2="17676"/>
                        <a14:foregroundMark x1="18750" y1="32813" x2="19824" y2="66406"/>
                        <a14:foregroundMark x1="19824" y1="66406" x2="30664" y2="89551"/>
                        <a14:foregroundMark x1="30664" y1="89551" x2="59082" y2="89648"/>
                        <a14:foregroundMark x1="59082" y1="89648" x2="84863" y2="84570"/>
                        <a14:foregroundMark x1="84863" y1="84570" x2="83203" y2="52344"/>
                        <a14:foregroundMark x1="83203" y1="52344" x2="57227" y2="32910"/>
                        <a14:foregroundMark x1="57227" y1="32910" x2="28320" y2="34082"/>
                        <a14:foregroundMark x1="28320" y1="34082" x2="47754" y2="58008"/>
                        <a14:foregroundMark x1="47754" y1="58008" x2="46875" y2="84668"/>
                        <a14:foregroundMark x1="46875" y1="84668" x2="32520" y2="47266"/>
                        <a14:foregroundMark x1="32520" y1="47266" x2="31934" y2="74707"/>
                        <a14:foregroundMark x1="31934" y1="74707" x2="25293" y2="46484"/>
                        <a14:foregroundMark x1="25293" y1="46484" x2="25488" y2="76660"/>
                        <a14:foregroundMark x1="25488" y1="76660" x2="51563" y2="52246"/>
                        <a14:foregroundMark x1="51563" y1="52246" x2="71680" y2="76563"/>
                        <a14:foregroundMark x1="71680" y1="76563" x2="75293" y2="51172"/>
                        <a14:foregroundMark x1="75293" y1="51172" x2="82031" y2="77637"/>
                        <a14:foregroundMark x1="36426" y1="47559" x2="70020" y2="47363"/>
                        <a14:foregroundMark x1="70020" y1="47363" x2="78027" y2="47363"/>
                        <a14:foregroundMark x1="64844" y1="32813" x2="82910" y2="51465"/>
                        <a14:foregroundMark x1="82910" y1="51465" x2="82715" y2="52246"/>
                        <a14:foregroundMark x1="68262" y1="75488" x2="35352" y2="85156"/>
                        <a14:backgroundMark x1="52637" y1="8008" x2="54980" y2="7520"/>
                      </a14:backgroundRemoval>
                    </a14:imgEffect>
                  </a14:imgLayer>
                </a14:imgProps>
              </a:ext>
            </a:extLst>
          </a:blip>
          <a:stretch>
            <a:fillRect/>
          </a:stretch>
        </p:blipFill>
        <p:spPr>
          <a:xfrm>
            <a:off x="1957746" y="3954144"/>
            <a:ext cx="1752600" cy="1856105"/>
          </a:xfrm>
          <a:prstGeom prst="rect">
            <a:avLst/>
          </a:prstGeom>
        </p:spPr>
      </p:pic>
      <p:sp>
        <p:nvSpPr>
          <p:cNvPr id="6" name="Slide Number Placeholder 5">
            <a:extLst>
              <a:ext uri="{FF2B5EF4-FFF2-40B4-BE49-F238E27FC236}">
                <a16:creationId xmlns:a16="http://schemas.microsoft.com/office/drawing/2014/main" id="{0930DE34-FE77-6036-BE62-85279D5F4A21}"/>
              </a:ext>
            </a:extLst>
          </p:cNvPr>
          <p:cNvSpPr>
            <a:spLocks noGrp="1"/>
          </p:cNvSpPr>
          <p:nvPr>
            <p:ph type="sldNum" sz="quarter" idx="13"/>
          </p:nvPr>
        </p:nvSpPr>
        <p:spPr/>
        <p:txBody>
          <a:bodyPr/>
          <a:lstStyle/>
          <a:p>
            <a:fld id="{FB0478ED-E3AB-894D-AF74-F469B06ACB0F}" type="slidenum">
              <a:rPr lang="fr-CA" smtClean="0"/>
              <a:t>44</a:t>
            </a:fld>
            <a:endParaRPr lang="fr-CA"/>
          </a:p>
        </p:txBody>
      </p:sp>
    </p:spTree>
    <p:extLst>
      <p:ext uri="{BB962C8B-B14F-4D97-AF65-F5344CB8AC3E}">
        <p14:creationId xmlns:p14="http://schemas.microsoft.com/office/powerpoint/2010/main" val="2019012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F655B-5FB1-441D-92A0-13A3777434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18CA73-9CA1-9DDC-BA3C-F33D24BAB8BB}"/>
              </a:ext>
            </a:extLst>
          </p:cNvPr>
          <p:cNvSpPr>
            <a:spLocks noGrp="1"/>
          </p:cNvSpPr>
          <p:nvPr>
            <p:ph type="title" idx="4294967295"/>
          </p:nvPr>
        </p:nvSpPr>
        <p:spPr>
          <a:xfrm>
            <a:off x="839788" y="268288"/>
            <a:ext cx="11074400" cy="673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8. Send response package to the requester</a:t>
            </a:r>
          </a:p>
        </p:txBody>
      </p:sp>
      <p:sp>
        <p:nvSpPr>
          <p:cNvPr id="3" name="Content Placeholder 2">
            <a:extLst>
              <a:ext uri="{FF2B5EF4-FFF2-40B4-BE49-F238E27FC236}">
                <a16:creationId xmlns:a16="http://schemas.microsoft.com/office/drawing/2014/main" id="{4D67C8AA-5228-7313-5103-1D45CFF66C79}"/>
              </a:ext>
            </a:extLst>
          </p:cNvPr>
          <p:cNvSpPr>
            <a:spLocks noGrp="1"/>
          </p:cNvSpPr>
          <p:nvPr>
            <p:ph idx="10"/>
          </p:nvPr>
        </p:nvSpPr>
        <p:spPr>
          <a:xfrm>
            <a:off x="1077816" y="1268760"/>
            <a:ext cx="10095440" cy="5149130"/>
          </a:xfrm>
        </p:spPr>
        <p:txBody>
          <a:bodyPr vert="horz" lIns="0" tIns="0" rIns="0" bIns="0" rtlCol="0" anchor="t">
            <a:noAutofit/>
          </a:bodyPr>
          <a:lstStyle/>
          <a:p>
            <a:pPr marL="342900" indent="-342900">
              <a:spcBef>
                <a:spcPts val="600"/>
              </a:spcBef>
              <a:buFont typeface="Arial" panose="020B0604020202020204" pitchFamily="34" charset="0"/>
              <a:buChar char="•"/>
            </a:pPr>
            <a:r>
              <a:rPr lang="en-US" sz="2400">
                <a:latin typeface="+mn-lt"/>
              </a:rPr>
              <a:t>The ATIP Office will send the requested information, with marked exemptions or exclusions, to the requester in the language and format of their choice (paper or electronic)</a:t>
            </a:r>
          </a:p>
          <a:p>
            <a:pPr marL="342900" indent="-342900">
              <a:spcBef>
                <a:spcPts val="600"/>
              </a:spcBef>
              <a:buFont typeface="Arial" panose="020B0604020202020204" pitchFamily="34" charset="0"/>
              <a:buChar char="•"/>
            </a:pPr>
            <a:r>
              <a:rPr lang="en-US" sz="2400">
                <a:latin typeface="+mn-lt"/>
              </a:rPr>
              <a:t>Accompanying letter </a:t>
            </a:r>
            <a:endParaRPr lang="en-US" sz="2400">
              <a:latin typeface="+mn-lt"/>
              <a:ea typeface="Calibri"/>
              <a:cs typeface="Calibri"/>
            </a:endParaRPr>
          </a:p>
          <a:p>
            <a:pPr marL="1085850" lvl="1" indent="-342900">
              <a:spcBef>
                <a:spcPts val="600"/>
              </a:spcBef>
            </a:pPr>
            <a:r>
              <a:rPr lang="en-US" sz="2400">
                <a:solidFill>
                  <a:schemeClr val="tx1"/>
                </a:solidFill>
                <a:latin typeface="+mn-lt"/>
              </a:rPr>
              <a:t>lists all the exemptions and exclusions that have been applied</a:t>
            </a:r>
            <a:endParaRPr lang="en-US" sz="2400">
              <a:solidFill>
                <a:schemeClr val="tx1"/>
              </a:solidFill>
              <a:latin typeface="+mn-lt"/>
              <a:ea typeface="Calibri"/>
              <a:cs typeface="Calibri"/>
            </a:endParaRPr>
          </a:p>
          <a:p>
            <a:pPr marL="1085850" lvl="1" indent="-342900">
              <a:spcBef>
                <a:spcPts val="600"/>
              </a:spcBef>
            </a:pPr>
            <a:r>
              <a:rPr lang="en-US" sz="2400">
                <a:solidFill>
                  <a:schemeClr val="tx1"/>
                </a:solidFill>
                <a:latin typeface="+mn-lt"/>
              </a:rPr>
              <a:t>provides a link to the applicable plain language guide </a:t>
            </a:r>
            <a:endParaRPr lang="en-US" sz="2400">
              <a:solidFill>
                <a:schemeClr val="tx1"/>
              </a:solidFill>
              <a:latin typeface="+mn-lt"/>
              <a:ea typeface="Calibri"/>
              <a:cs typeface="Calibri"/>
            </a:endParaRPr>
          </a:p>
          <a:p>
            <a:pPr marL="1085850" lvl="1" indent="-342900">
              <a:spcBef>
                <a:spcPts val="600"/>
              </a:spcBef>
            </a:pPr>
            <a:r>
              <a:rPr lang="en-US" sz="2400">
                <a:solidFill>
                  <a:schemeClr val="tx1"/>
                </a:solidFill>
                <a:latin typeface="+mn-lt"/>
              </a:rPr>
              <a:t>informs the requester of their right to file a complaint with the Information Commissioner (for an ATIA request) or the Privacy Commissioner (for a </a:t>
            </a:r>
            <a:r>
              <a:rPr lang="en-US" sz="2400" i="1">
                <a:solidFill>
                  <a:schemeClr val="tx1"/>
                </a:solidFill>
                <a:latin typeface="+mn-lt"/>
              </a:rPr>
              <a:t>Privacy Act </a:t>
            </a:r>
            <a:r>
              <a:rPr lang="en-US" sz="2400">
                <a:solidFill>
                  <a:schemeClr val="tx1"/>
                </a:solidFill>
                <a:latin typeface="+mn-lt"/>
              </a:rPr>
              <a:t>request)</a:t>
            </a:r>
            <a:endParaRPr lang="en-US" sz="2400">
              <a:solidFill>
                <a:schemeClr val="tx1"/>
              </a:solidFill>
              <a:latin typeface="+mn-lt"/>
              <a:ea typeface="Calibri"/>
              <a:cs typeface="Calibri"/>
            </a:endParaRPr>
          </a:p>
        </p:txBody>
      </p:sp>
      <p:sp>
        <p:nvSpPr>
          <p:cNvPr id="6" name="Slide Number Placeholder 5">
            <a:extLst>
              <a:ext uri="{FF2B5EF4-FFF2-40B4-BE49-F238E27FC236}">
                <a16:creationId xmlns:a16="http://schemas.microsoft.com/office/drawing/2014/main" id="{FC7AE635-9B3F-E216-58A1-2A679C329767}"/>
              </a:ext>
            </a:extLst>
          </p:cNvPr>
          <p:cNvSpPr>
            <a:spLocks noGrp="1"/>
          </p:cNvSpPr>
          <p:nvPr>
            <p:ph type="sldNum" sz="quarter" idx="13"/>
          </p:nvPr>
        </p:nvSpPr>
        <p:spPr/>
        <p:txBody>
          <a:bodyPr/>
          <a:lstStyle/>
          <a:p>
            <a:fld id="{FB0478ED-E3AB-894D-AF74-F469B06ACB0F}" type="slidenum">
              <a:rPr lang="fr-CA" smtClean="0"/>
              <a:t>45</a:t>
            </a:fld>
            <a:endParaRPr lang="fr-CA"/>
          </a:p>
        </p:txBody>
      </p:sp>
      <p:pic>
        <p:nvPicPr>
          <p:cNvPr id="4" name="Graphic 3">
            <a:extLst>
              <a:ext uri="{FF2B5EF4-FFF2-40B4-BE49-F238E27FC236}">
                <a16:creationId xmlns:a16="http://schemas.microsoft.com/office/drawing/2014/main" id="{CC288010-00CC-7A8A-FE9B-4CC36115859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73184" y="4776890"/>
            <a:ext cx="1641000" cy="1641000"/>
          </a:xfrm>
          <a:prstGeom prst="rect">
            <a:avLst/>
          </a:prstGeom>
        </p:spPr>
      </p:pic>
    </p:spTree>
    <p:extLst>
      <p:ext uri="{BB962C8B-B14F-4D97-AF65-F5344CB8AC3E}">
        <p14:creationId xmlns:p14="http://schemas.microsoft.com/office/powerpoint/2010/main" val="2224293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00D4-90DB-314E-FA8A-7BA270215B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4667C7-460F-DE00-6CF1-A4C645829DD2}"/>
              </a:ext>
            </a:extLst>
          </p:cNvPr>
          <p:cNvSpPr>
            <a:spLocks noGrp="1"/>
          </p:cNvSpPr>
          <p:nvPr>
            <p:ph type="title" idx="4294967295"/>
          </p:nvPr>
        </p:nvSpPr>
        <p:spPr>
          <a:xfrm>
            <a:off x="1041400" y="333375"/>
            <a:ext cx="103108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9. Handle complaints (1 of 2)</a:t>
            </a:r>
          </a:p>
        </p:txBody>
      </p:sp>
      <p:sp>
        <p:nvSpPr>
          <p:cNvPr id="3" name="Content Placeholder 2">
            <a:extLst>
              <a:ext uri="{FF2B5EF4-FFF2-40B4-BE49-F238E27FC236}">
                <a16:creationId xmlns:a16="http://schemas.microsoft.com/office/drawing/2014/main" id="{B981F636-9FD8-6B10-2F36-BE5046B32DA6}"/>
              </a:ext>
            </a:extLst>
          </p:cNvPr>
          <p:cNvSpPr>
            <a:spLocks noGrp="1"/>
          </p:cNvSpPr>
          <p:nvPr>
            <p:ph idx="10"/>
          </p:nvPr>
        </p:nvSpPr>
        <p:spPr>
          <a:xfrm>
            <a:off x="1077816" y="1340768"/>
            <a:ext cx="10095440" cy="5077122"/>
          </a:xfrm>
        </p:spPr>
        <p:txBody>
          <a:bodyPr vert="horz" lIns="0" tIns="0" rIns="0" bIns="0" rtlCol="0" anchor="t">
            <a:noAutofit/>
          </a:bodyPr>
          <a:lstStyle/>
          <a:p>
            <a:pPr marL="457200" indent="-457200">
              <a:spcBef>
                <a:spcPts val="600"/>
              </a:spcBef>
              <a:buFont typeface="Arial" panose="020B0604020202020204" pitchFamily="34" charset="0"/>
              <a:buChar char="•"/>
            </a:pPr>
            <a:r>
              <a:rPr lang="en-US" sz="2400" dirty="0">
                <a:latin typeface="+mn-lt"/>
              </a:rPr>
              <a:t>Your ATIP Office usually handles complaints, but may need your assistance</a:t>
            </a:r>
          </a:p>
          <a:p>
            <a:pPr marL="457200" indent="-457200">
              <a:spcBef>
                <a:spcPts val="600"/>
              </a:spcBef>
              <a:buFont typeface="Arial" panose="020B0604020202020204" pitchFamily="34" charset="0"/>
              <a:buChar char="•"/>
            </a:pPr>
            <a:r>
              <a:rPr lang="en-US" sz="2400" dirty="0">
                <a:latin typeface="+mn-lt"/>
              </a:rPr>
              <a:t>A requester may submit a complaint if they are </a:t>
            </a:r>
            <a:r>
              <a:rPr lang="en-CA" sz="2400" dirty="0">
                <a:latin typeface="+mn-lt"/>
              </a:rPr>
              <a:t>dissatisfied with your institution’s response to:</a:t>
            </a:r>
          </a:p>
          <a:p>
            <a:pPr marL="1314450" lvl="3" indent="-457200">
              <a:spcBef>
                <a:spcPts val="600"/>
              </a:spcBef>
              <a:buSzPct val="100000"/>
              <a:buFont typeface="Arial" panose="020B0604020202020204" pitchFamily="34" charset="0"/>
              <a:buChar char="–"/>
              <a:tabLst>
                <a:tab pos="457200" algn="l"/>
              </a:tabLst>
            </a:pPr>
            <a:r>
              <a:rPr lang="en-CA" sz="2400" dirty="0">
                <a:solidFill>
                  <a:schemeClr val="tx1"/>
                </a:solidFill>
                <a:latin typeface="+mn-lt"/>
                <a:hlinkClick r:id="rId3"/>
              </a:rPr>
              <a:t>the Information Commissioner </a:t>
            </a:r>
            <a:r>
              <a:rPr lang="en-CA" sz="2400" dirty="0">
                <a:solidFill>
                  <a:schemeClr val="tx1"/>
                </a:solidFill>
                <a:latin typeface="+mn-lt"/>
              </a:rPr>
              <a:t>(for an ATIA request) </a:t>
            </a:r>
          </a:p>
          <a:p>
            <a:pPr marL="1314450" lvl="3" indent="-457200">
              <a:spcBef>
                <a:spcPts val="600"/>
              </a:spcBef>
              <a:buSzPct val="100000"/>
              <a:buFont typeface="Arial" panose="020B0604020202020204" pitchFamily="34" charset="0"/>
              <a:buChar char="–"/>
              <a:tabLst>
                <a:tab pos="457200" algn="l"/>
              </a:tabLst>
            </a:pPr>
            <a:r>
              <a:rPr lang="en-CA" sz="2400" dirty="0">
                <a:solidFill>
                  <a:schemeClr val="tx1"/>
                </a:solidFill>
                <a:latin typeface="+mn-lt"/>
                <a:hlinkClick r:id="rId4"/>
              </a:rPr>
              <a:t>the Privacy Commissioner </a:t>
            </a:r>
            <a:r>
              <a:rPr lang="en-CA" sz="2400" dirty="0">
                <a:solidFill>
                  <a:schemeClr val="tx1"/>
                </a:solidFill>
                <a:latin typeface="+mn-lt"/>
              </a:rPr>
              <a:t>(for a </a:t>
            </a:r>
            <a:r>
              <a:rPr lang="en-CA" sz="2400" i="1" dirty="0">
                <a:solidFill>
                  <a:schemeClr val="tx1"/>
                </a:solidFill>
                <a:latin typeface="+mn-lt"/>
              </a:rPr>
              <a:t>Privacy Act</a:t>
            </a:r>
            <a:r>
              <a:rPr lang="en-CA" sz="2400" dirty="0">
                <a:solidFill>
                  <a:schemeClr val="tx1"/>
                </a:solidFill>
                <a:latin typeface="+mn-lt"/>
              </a:rPr>
              <a:t> request)</a:t>
            </a:r>
          </a:p>
          <a:p>
            <a:pPr marL="457200" indent="-457200">
              <a:spcBef>
                <a:spcPts val="600"/>
              </a:spcBef>
              <a:buSzPct val="100000"/>
              <a:buFont typeface="Arial" panose="020B0604020202020204" pitchFamily="34" charset="0"/>
              <a:buChar char="•"/>
              <a:tabLst>
                <a:tab pos="457200" algn="l"/>
              </a:tabLst>
            </a:pPr>
            <a:r>
              <a:rPr lang="en-US" sz="2400" dirty="0">
                <a:latin typeface="+mn-lt"/>
              </a:rPr>
              <a:t>A requester can complain about: </a:t>
            </a:r>
          </a:p>
          <a:p>
            <a:pPr marL="1200150" lvl="3" indent="-342900">
              <a:spcBef>
                <a:spcPts val="600"/>
              </a:spcBef>
              <a:buSzPct val="100000"/>
              <a:tabLst>
                <a:tab pos="457200" algn="l"/>
              </a:tabLst>
            </a:pPr>
            <a:r>
              <a:rPr lang="en-US" sz="2400" dirty="0">
                <a:solidFill>
                  <a:schemeClr val="tx1"/>
                </a:solidFill>
                <a:latin typeface="+mn-lt"/>
              </a:rPr>
              <a:t>information fully or partially </a:t>
            </a:r>
            <a:r>
              <a:rPr lang="en-US" sz="2400" b="1" dirty="0">
                <a:solidFill>
                  <a:srgbClr val="23453F"/>
                </a:solidFill>
                <a:latin typeface="+mn-lt"/>
              </a:rPr>
              <a:t>denied </a:t>
            </a:r>
          </a:p>
          <a:p>
            <a:pPr marL="1200150" lvl="3" indent="-342900">
              <a:spcBef>
                <a:spcPts val="600"/>
              </a:spcBef>
              <a:buSzPct val="100000"/>
              <a:tabLst>
                <a:tab pos="457200" algn="l"/>
              </a:tabLst>
            </a:pPr>
            <a:r>
              <a:rPr lang="en-US" sz="2400" dirty="0">
                <a:solidFill>
                  <a:schemeClr val="tx1"/>
                </a:solidFill>
                <a:latin typeface="+mn-lt"/>
              </a:rPr>
              <a:t>not meeting the legislative </a:t>
            </a:r>
            <a:r>
              <a:rPr lang="en-US" sz="2400" b="1" dirty="0">
                <a:solidFill>
                  <a:srgbClr val="23453F"/>
                </a:solidFill>
                <a:latin typeface="+mn-lt"/>
              </a:rPr>
              <a:t>time frames </a:t>
            </a:r>
          </a:p>
          <a:p>
            <a:pPr marL="1200150" lvl="3" indent="-342900">
              <a:spcBef>
                <a:spcPts val="600"/>
              </a:spcBef>
              <a:buSzPct val="100000"/>
              <a:tabLst>
                <a:tab pos="457200" algn="l"/>
              </a:tabLst>
            </a:pPr>
            <a:r>
              <a:rPr lang="en-US" sz="2400" dirty="0">
                <a:solidFill>
                  <a:schemeClr val="tx1"/>
                </a:solidFill>
                <a:latin typeface="+mn-lt"/>
              </a:rPr>
              <a:t>non-compliance with certain aspects of the law</a:t>
            </a:r>
          </a:p>
          <a:p>
            <a:pPr marL="457200" lvl="1" indent="-457200">
              <a:spcBef>
                <a:spcPts val="600"/>
              </a:spcBef>
              <a:buSzPct val="100000"/>
              <a:buFont typeface="Arial" panose="020B0604020202020204" pitchFamily="34" charset="0"/>
              <a:buChar char="•"/>
              <a:tabLst>
                <a:tab pos="457200" algn="l"/>
              </a:tabLst>
            </a:pPr>
            <a:r>
              <a:rPr lang="en-US" sz="2400" dirty="0">
                <a:solidFill>
                  <a:schemeClr val="tx1"/>
                </a:solidFill>
                <a:latin typeface="+mn-lt"/>
              </a:rPr>
              <a:t>Under the </a:t>
            </a:r>
            <a:r>
              <a:rPr lang="en-US" sz="2400" i="1" dirty="0">
                <a:solidFill>
                  <a:schemeClr val="tx1"/>
                </a:solidFill>
                <a:latin typeface="+mn-lt"/>
              </a:rPr>
              <a:t>Privacy Act</a:t>
            </a:r>
            <a:r>
              <a:rPr lang="en-US" sz="2400" dirty="0">
                <a:solidFill>
                  <a:schemeClr val="tx1"/>
                </a:solidFill>
                <a:latin typeface="+mn-lt"/>
              </a:rPr>
              <a:t>, individuals can also file a complaint on anything relating to how the government handles their personal information, not just requests for personal information</a:t>
            </a:r>
          </a:p>
        </p:txBody>
      </p:sp>
      <p:sp>
        <p:nvSpPr>
          <p:cNvPr id="5" name="Slide Number Placeholder 4">
            <a:extLst>
              <a:ext uri="{FF2B5EF4-FFF2-40B4-BE49-F238E27FC236}">
                <a16:creationId xmlns:a16="http://schemas.microsoft.com/office/drawing/2014/main" id="{E157C4EF-E6AD-AF8A-BE79-0744633DE172}"/>
              </a:ext>
            </a:extLst>
          </p:cNvPr>
          <p:cNvSpPr>
            <a:spLocks noGrp="1"/>
          </p:cNvSpPr>
          <p:nvPr>
            <p:ph type="sldNum" sz="quarter" idx="13"/>
          </p:nvPr>
        </p:nvSpPr>
        <p:spPr/>
        <p:txBody>
          <a:bodyPr/>
          <a:lstStyle/>
          <a:p>
            <a:fld id="{FB0478ED-E3AB-894D-AF74-F469B06ACB0F}" type="slidenum">
              <a:rPr lang="fr-CA" smtClean="0"/>
              <a:t>46</a:t>
            </a:fld>
            <a:endParaRPr lang="fr-CA"/>
          </a:p>
        </p:txBody>
      </p:sp>
    </p:spTree>
    <p:extLst>
      <p:ext uri="{BB962C8B-B14F-4D97-AF65-F5344CB8AC3E}">
        <p14:creationId xmlns:p14="http://schemas.microsoft.com/office/powerpoint/2010/main" val="3262091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AAC5-C842-38FD-C156-BBA74BF146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E1C191-AD45-8A80-0873-807106CB6D09}"/>
              </a:ext>
            </a:extLst>
          </p:cNvPr>
          <p:cNvSpPr>
            <a:spLocks noGrp="1"/>
          </p:cNvSpPr>
          <p:nvPr>
            <p:ph type="title" idx="4294967295"/>
          </p:nvPr>
        </p:nvSpPr>
        <p:spPr>
          <a:xfrm>
            <a:off x="1041400" y="333375"/>
            <a:ext cx="103108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Step 9. Handle complaints (2 of 2)</a:t>
            </a:r>
          </a:p>
        </p:txBody>
      </p:sp>
      <p:sp>
        <p:nvSpPr>
          <p:cNvPr id="3" name="Content Placeholder 2">
            <a:extLst>
              <a:ext uri="{FF2B5EF4-FFF2-40B4-BE49-F238E27FC236}">
                <a16:creationId xmlns:a16="http://schemas.microsoft.com/office/drawing/2014/main" id="{1A0B00E6-910F-58F0-8E26-944BC21A2B6B}"/>
              </a:ext>
            </a:extLst>
          </p:cNvPr>
          <p:cNvSpPr>
            <a:spLocks noGrp="1"/>
          </p:cNvSpPr>
          <p:nvPr>
            <p:ph idx="10"/>
          </p:nvPr>
        </p:nvSpPr>
        <p:spPr>
          <a:xfrm>
            <a:off x="1077816" y="1636294"/>
            <a:ext cx="6189258" cy="4781596"/>
          </a:xfrm>
        </p:spPr>
        <p:txBody>
          <a:bodyPr vert="horz" lIns="0" tIns="0" rIns="0" bIns="0" rtlCol="0" anchor="t">
            <a:noAutofit/>
          </a:bodyPr>
          <a:lstStyle/>
          <a:p>
            <a:pPr marL="457200" indent="-457200">
              <a:spcBef>
                <a:spcPts val="600"/>
              </a:spcBef>
              <a:buFont typeface="Arial" panose="020B0604020202020204" pitchFamily="34" charset="0"/>
              <a:buChar char="•"/>
            </a:pPr>
            <a:r>
              <a:rPr lang="en-US" sz="2400">
                <a:latin typeface="+mn-lt"/>
              </a:rPr>
              <a:t>During an investigation from the OIC or the OPC, it is important that you </a:t>
            </a:r>
            <a:r>
              <a:rPr lang="en-US" sz="2400" b="1">
                <a:solidFill>
                  <a:srgbClr val="142F50"/>
                </a:solidFill>
                <a:latin typeface="+mn-lt"/>
              </a:rPr>
              <a:t>cooperate</a:t>
            </a:r>
          </a:p>
          <a:p>
            <a:pPr marL="457200" indent="-457200">
              <a:spcBef>
                <a:spcPts val="600"/>
              </a:spcBef>
              <a:buSzPct val="100000"/>
              <a:buFont typeface="Arial" panose="020B0604020202020204" pitchFamily="34" charset="0"/>
              <a:buChar char="•"/>
              <a:tabLst>
                <a:tab pos="457200" algn="l"/>
              </a:tabLst>
            </a:pPr>
            <a:r>
              <a:rPr lang="en-US" sz="2400" b="1">
                <a:solidFill>
                  <a:srgbClr val="142F50"/>
                </a:solidFill>
                <a:latin typeface="+mn-lt"/>
              </a:rPr>
              <a:t>You can be fined $1,000 if you obstruct </a:t>
            </a:r>
            <a:r>
              <a:rPr lang="en-US" sz="2400">
                <a:latin typeface="+mn-lt"/>
              </a:rPr>
              <a:t>the work of investigators</a:t>
            </a:r>
            <a:endParaRPr lang="en-US" sz="2400">
              <a:latin typeface="+mn-lt"/>
              <a:ea typeface="Calibri"/>
              <a:cs typeface="Calibri"/>
            </a:endParaRPr>
          </a:p>
          <a:p>
            <a:pPr marL="457200" indent="-457200">
              <a:spcBef>
                <a:spcPts val="600"/>
              </a:spcBef>
              <a:buSzPct val="100000"/>
              <a:buFont typeface="Arial" panose="020B0604020202020204" pitchFamily="34" charset="0"/>
              <a:buChar char="•"/>
              <a:tabLst>
                <a:tab pos="457200" algn="l"/>
              </a:tabLst>
            </a:pPr>
            <a:r>
              <a:rPr lang="en-US" sz="2400">
                <a:latin typeface="+mn-lt"/>
              </a:rPr>
              <a:t>Notify your ATIP Office if an investigator contacts you</a:t>
            </a:r>
            <a:endParaRPr lang="en-US" sz="2400">
              <a:latin typeface="+mn-lt"/>
              <a:ea typeface="Calibri"/>
              <a:cs typeface="Calibri"/>
            </a:endParaRPr>
          </a:p>
          <a:p>
            <a:pPr marL="457200" indent="-457200">
              <a:spcBef>
                <a:spcPts val="600"/>
              </a:spcBef>
              <a:buSzPct val="100000"/>
              <a:buFont typeface="Arial" panose="020B0604020202020204" pitchFamily="34" charset="0"/>
              <a:buChar char="•"/>
              <a:tabLst>
                <a:tab pos="457200" algn="l"/>
              </a:tabLst>
            </a:pPr>
            <a:r>
              <a:rPr lang="en-US" sz="2400">
                <a:latin typeface="+mn-lt"/>
              </a:rPr>
              <a:t>Take notes and document your meetings with the investigator – complaints can be subject of review in Federal Court and you may be called to produce affidavit evidence</a:t>
            </a:r>
            <a:endParaRPr lang="en-US" sz="2400">
              <a:latin typeface="+mn-lt"/>
              <a:ea typeface="Calibri"/>
              <a:cs typeface="Calibri"/>
            </a:endParaRPr>
          </a:p>
          <a:p>
            <a:pPr lvl="1" indent="0">
              <a:spcBef>
                <a:spcPts val="600"/>
              </a:spcBef>
              <a:buNone/>
            </a:pPr>
            <a:endParaRPr lang="en-US">
              <a:latin typeface="+mn-lt"/>
            </a:endParaRPr>
          </a:p>
        </p:txBody>
      </p:sp>
      <p:pic>
        <p:nvPicPr>
          <p:cNvPr id="5" name="Picture 4">
            <a:extLst>
              <a:ext uri="{FF2B5EF4-FFF2-40B4-BE49-F238E27FC236}">
                <a16:creationId xmlns:a16="http://schemas.microsoft.com/office/drawing/2014/main" id="{3FCFD245-7934-FCE9-3F5E-1D7FF26CE06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20" b="94922" l="7227" r="89844">
                        <a14:foregroundMark x1="44824" y1="24512" x2="44824" y2="24512"/>
                        <a14:foregroundMark x1="44824" y1="24512" x2="44824" y2="24512"/>
                        <a14:foregroundMark x1="42676" y1="12012" x2="42676" y2="12012"/>
                        <a14:foregroundMark x1="42871" y1="12012" x2="42871" y2="12012"/>
                        <a14:foregroundMark x1="56445" y1="11133" x2="42969" y2="7520"/>
                        <a14:foregroundMark x1="42969" y1="7520" x2="35254" y2="11621"/>
                        <a14:foregroundMark x1="31445" y1="13086" x2="33008" y2="27344"/>
                        <a14:foregroundMark x1="33008" y1="27344" x2="24316" y2="15918"/>
                        <a14:foregroundMark x1="24316" y1="15918" x2="27344" y2="15430"/>
                        <a14:foregroundMark x1="76270" y1="76367" x2="76270" y2="76367"/>
                        <a14:foregroundMark x1="76270" y1="76367" x2="76270" y2="76367"/>
                        <a14:foregroundMark x1="62012" y1="79395" x2="62012" y2="79395"/>
                        <a14:foregroundMark x1="62012" y1="79395" x2="62012" y2="79395"/>
                        <a14:foregroundMark x1="62012" y1="79395" x2="62012" y2="79395"/>
                        <a14:foregroundMark x1="64355" y1="79199" x2="64355" y2="79199"/>
                        <a14:foregroundMark x1="64355" y1="79199" x2="64355" y2="79199"/>
                        <a14:foregroundMark x1="38672" y1="94922" x2="38672" y2="94922"/>
                        <a14:foregroundMark x1="38672" y1="94922" x2="38672" y2="94922"/>
                        <a14:foregroundMark x1="7227" y1="89160" x2="7227" y2="89160"/>
                        <a14:foregroundMark x1="7422" y1="89160" x2="7422" y2="89160"/>
                        <a14:foregroundMark x1="48828" y1="64941" x2="48828" y2="64941"/>
                        <a14:foregroundMark x1="48828" y1="64941" x2="48828" y2="64941"/>
                        <a14:foregroundMark x1="47363" y1="64063" x2="47363" y2="64063"/>
                        <a14:foregroundMark x1="50586" y1="55371" x2="46973" y2="70801"/>
                        <a14:foregroundMark x1="46973" y1="70801" x2="36230" y2="54004"/>
                        <a14:foregroundMark x1="36230" y1="54004" x2="48828" y2="63184"/>
                        <a14:foregroundMark x1="48828" y1="63184" x2="37109" y2="54980"/>
                        <a14:foregroundMark x1="37109" y1="54980" x2="36328" y2="54102"/>
                        <a14:foregroundMark x1="32910" y1="76855" x2="28223" y2="77930"/>
                        <a14:foregroundMark x1="32227" y1="81055" x2="32227" y2="81055"/>
                        <a14:foregroundMark x1="32227" y1="81055" x2="32227" y2="81055"/>
                        <a14:foregroundMark x1="34570" y1="80469" x2="34570" y2="80469"/>
                        <a14:foregroundMark x1="34570" y1="80469" x2="34570" y2="80469"/>
                        <a14:foregroundMark x1="36914" y1="79395" x2="36914" y2="79395"/>
                        <a14:foregroundMark x1="36914" y1="79395" x2="36914" y2="79395"/>
                        <a14:foregroundMark x1="36719" y1="81934" x2="36719" y2="81934"/>
                        <a14:foregroundMark x1="36914" y1="81738" x2="36914" y2="81738"/>
                        <a14:foregroundMark x1="28027" y1="78125" x2="33789" y2="85352"/>
                        <a14:foregroundMark x1="36328" y1="78711" x2="32715" y2="81250"/>
                        <a14:foregroundMark x1="34570" y1="78516" x2="38379" y2="78320"/>
                        <a14:foregroundMark x1="35840" y1="83203" x2="37793" y2="84668"/>
                        <a14:foregroundMark x1="50586" y1="25000" x2="40723" y2="26660"/>
                      </a14:backgroundRemoval>
                    </a14:imgEffect>
                  </a14:imgLayer>
                </a14:imgProps>
              </a:ext>
            </a:extLst>
          </a:blip>
          <a:stretch>
            <a:fillRect/>
          </a:stretch>
        </p:blipFill>
        <p:spPr>
          <a:xfrm flipH="1">
            <a:off x="7528773" y="1636294"/>
            <a:ext cx="3585411" cy="3585411"/>
          </a:xfrm>
          <a:prstGeom prst="rect">
            <a:avLst/>
          </a:prstGeom>
        </p:spPr>
      </p:pic>
      <p:sp>
        <p:nvSpPr>
          <p:cNvPr id="6" name="Slide Number Placeholder 5">
            <a:extLst>
              <a:ext uri="{FF2B5EF4-FFF2-40B4-BE49-F238E27FC236}">
                <a16:creationId xmlns:a16="http://schemas.microsoft.com/office/drawing/2014/main" id="{9BF618FF-049C-BA29-D9BC-73D1104687B1}"/>
              </a:ext>
            </a:extLst>
          </p:cNvPr>
          <p:cNvSpPr>
            <a:spLocks noGrp="1"/>
          </p:cNvSpPr>
          <p:nvPr>
            <p:ph type="sldNum" sz="quarter" idx="13"/>
          </p:nvPr>
        </p:nvSpPr>
        <p:spPr/>
        <p:txBody>
          <a:bodyPr/>
          <a:lstStyle/>
          <a:p>
            <a:fld id="{FB0478ED-E3AB-894D-AF74-F469B06ACB0F}" type="slidenum">
              <a:rPr lang="fr-CA" smtClean="0"/>
              <a:t>47</a:t>
            </a:fld>
            <a:endParaRPr lang="fr-CA"/>
          </a:p>
        </p:txBody>
      </p:sp>
    </p:spTree>
    <p:extLst>
      <p:ext uri="{BB962C8B-B14F-4D97-AF65-F5344CB8AC3E}">
        <p14:creationId xmlns:p14="http://schemas.microsoft.com/office/powerpoint/2010/main" val="1440605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563DC-5CCF-2893-9F22-6994B09A2D52}"/>
              </a:ext>
            </a:extLst>
          </p:cNvPr>
          <p:cNvSpPr>
            <a:spLocks noGrp="1"/>
          </p:cNvSpPr>
          <p:nvPr>
            <p:ph type="title" idx="4294967295"/>
          </p:nvPr>
        </p:nvSpPr>
        <p:spPr>
          <a:xfrm>
            <a:off x="1041400" y="333375"/>
            <a:ext cx="9302750"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chemeClr val="tx1"/>
                </a:solidFill>
                <a:effectLst/>
                <a:uLnTx/>
                <a:uFillTx/>
                <a:latin typeface="+mj-lt"/>
                <a:ea typeface="+mn-ea"/>
                <a:cs typeface="+mn-cs"/>
              </a:rPr>
              <a:t>Summary of ATIP requests process</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graphicFrame>
        <p:nvGraphicFramePr>
          <p:cNvPr id="4" name="Content Placeholder 3">
            <a:extLst>
              <a:ext uri="{FF2B5EF4-FFF2-40B4-BE49-F238E27FC236}">
                <a16:creationId xmlns:a16="http://schemas.microsoft.com/office/drawing/2014/main" id="{939E89CB-6FAE-86D9-C405-7B474B742EE7}"/>
              </a:ext>
            </a:extLst>
          </p:cNvPr>
          <p:cNvGraphicFramePr>
            <a:graphicFrameLocks noGrp="1"/>
          </p:cNvGraphicFramePr>
          <p:nvPr>
            <p:ph idx="10"/>
            <p:extLst>
              <p:ext uri="{D42A27DB-BD31-4B8C-83A1-F6EECF244321}">
                <p14:modId xmlns:p14="http://schemas.microsoft.com/office/powerpoint/2010/main" val="1209929212"/>
              </p:ext>
            </p:extLst>
          </p:nvPr>
        </p:nvGraphicFramePr>
        <p:xfrm>
          <a:off x="1077913" y="1125537"/>
          <a:ext cx="10056935" cy="4835425"/>
        </p:xfrm>
        <a:graphic>
          <a:graphicData uri="http://schemas.openxmlformats.org/drawingml/2006/table">
            <a:tbl>
              <a:tblPr firstRow="1" bandRow="1">
                <a:tableStyleId>{073A0DAA-6AF3-43AB-8588-CEC1D06C72B9}</a:tableStyleId>
              </a:tblPr>
              <a:tblGrid>
                <a:gridCol w="2201462">
                  <a:extLst>
                    <a:ext uri="{9D8B030D-6E8A-4147-A177-3AD203B41FA5}">
                      <a16:colId xmlns:a16="http://schemas.microsoft.com/office/drawing/2014/main" val="1736177666"/>
                    </a:ext>
                  </a:extLst>
                </a:gridCol>
                <a:gridCol w="2827006">
                  <a:extLst>
                    <a:ext uri="{9D8B030D-6E8A-4147-A177-3AD203B41FA5}">
                      <a16:colId xmlns:a16="http://schemas.microsoft.com/office/drawing/2014/main" val="1119842534"/>
                    </a:ext>
                  </a:extLst>
                </a:gridCol>
                <a:gridCol w="2679061">
                  <a:extLst>
                    <a:ext uri="{9D8B030D-6E8A-4147-A177-3AD203B41FA5}">
                      <a16:colId xmlns:a16="http://schemas.microsoft.com/office/drawing/2014/main" val="1077234532"/>
                    </a:ext>
                  </a:extLst>
                </a:gridCol>
                <a:gridCol w="2349406">
                  <a:extLst>
                    <a:ext uri="{9D8B030D-6E8A-4147-A177-3AD203B41FA5}">
                      <a16:colId xmlns:a16="http://schemas.microsoft.com/office/drawing/2014/main" val="485436045"/>
                    </a:ext>
                  </a:extLst>
                </a:gridCol>
              </a:tblGrid>
              <a:tr h="7316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rPr>
                        <a:t>Day 1</a:t>
                      </a:r>
                      <a:r>
                        <a:rPr lang="en-US" sz="2000" b="1">
                          <a:solidFill>
                            <a:schemeClr val="bg1"/>
                          </a:solidFill>
                          <a:latin typeface="Aptos"/>
                        </a:rPr>
                        <a:t>–</a:t>
                      </a:r>
                      <a:r>
                        <a:rPr lang="en-US" sz="2000" b="1">
                          <a:solidFill>
                            <a:schemeClr val="bg1"/>
                          </a:solidFill>
                        </a:rPr>
                        <a:t>2: Receive the request</a:t>
                      </a:r>
                      <a:endParaRPr lang="en-US" sz="2000" b="1">
                        <a:solidFill>
                          <a:schemeClr val="bg1"/>
                        </a:solidFill>
                        <a:latin typeface="+mn-lt"/>
                      </a:endParaRPr>
                    </a:p>
                  </a:txBody>
                  <a:tcP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142F5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rPr>
                        <a:t>Day 3</a:t>
                      </a:r>
                      <a:r>
                        <a:rPr lang="en-US" sz="2000" b="1">
                          <a:solidFill>
                            <a:schemeClr val="bg1"/>
                          </a:solidFill>
                          <a:latin typeface="Aptos"/>
                        </a:rPr>
                        <a:t>–</a:t>
                      </a:r>
                      <a:r>
                        <a:rPr lang="en-US" sz="2000" b="1">
                          <a:solidFill>
                            <a:schemeClr val="bg1"/>
                          </a:solidFill>
                        </a:rPr>
                        <a:t>9: Retrieve the records</a:t>
                      </a:r>
                      <a:endParaRPr lang="en-US" sz="2000" b="1">
                        <a:solidFill>
                          <a:schemeClr val="bg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142F5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rPr>
                        <a:t>Day 10</a:t>
                      </a:r>
                      <a:r>
                        <a:rPr lang="en-US" sz="2000" b="1">
                          <a:solidFill>
                            <a:schemeClr val="bg1"/>
                          </a:solidFill>
                          <a:latin typeface="Aptos"/>
                        </a:rPr>
                        <a:t>–</a:t>
                      </a:r>
                      <a:r>
                        <a:rPr lang="en-US" sz="2000" b="1">
                          <a:solidFill>
                            <a:schemeClr val="bg1"/>
                          </a:solidFill>
                        </a:rPr>
                        <a:t>30: ATIP review and final approvals</a:t>
                      </a:r>
                      <a:endParaRPr lang="en-US" sz="2000" b="1">
                        <a:solidFill>
                          <a:schemeClr val="bg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142F5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solidFill>
                            <a:schemeClr val="bg1"/>
                          </a:solidFill>
                        </a:rPr>
                        <a:t>Day 30 and on: Handle complaints</a:t>
                      </a:r>
                      <a:endParaRPr lang="en-US" sz="2000" b="1">
                        <a:solidFill>
                          <a:schemeClr val="bg1"/>
                        </a:solidFill>
                        <a:latin typeface="+mn-lt"/>
                      </a:endParaRPr>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142F50"/>
                    </a:solidFill>
                  </a:tcPr>
                </a:tc>
                <a:extLst>
                  <a:ext uri="{0D108BD9-81ED-4DB2-BD59-A6C34878D82A}">
                    <a16:rowId xmlns:a16="http://schemas.microsoft.com/office/drawing/2014/main" val="2466097816"/>
                  </a:ext>
                </a:extLst>
              </a:tr>
              <a:tr h="4103749">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ATIP Office receives and tasks the request </a:t>
                      </a:r>
                      <a:br>
                        <a:rPr lang="en-US" sz="1800"/>
                      </a:br>
                      <a:r>
                        <a:rPr lang="en-US" sz="1800"/>
                        <a:t>(Step 1)</a:t>
                      </a:r>
                    </a:p>
                    <a:p>
                      <a:pPr marL="285750" indent="-285750">
                        <a:buFont typeface="Arial" panose="020B0604020202020204" pitchFamily="34" charset="0"/>
                        <a:buChar char="•"/>
                      </a:pPr>
                      <a:endParaRPr lang="en-US">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lvl="0" indent="-285750">
                        <a:buFont typeface="Arial" panose="020B0604020202020204" pitchFamily="34" charset="0"/>
                        <a:buChar char="•"/>
                      </a:pPr>
                      <a:r>
                        <a:rPr lang="en-US" sz="1800"/>
                        <a:t>Clarify the wording or scope of the request (Step 2)</a:t>
                      </a:r>
                    </a:p>
                    <a:p>
                      <a:pPr marL="285750" lvl="0" indent="-285750">
                        <a:buFont typeface="Arial" panose="020B0604020202020204" pitchFamily="34" charset="0"/>
                        <a:buChar char="•"/>
                      </a:pPr>
                      <a:r>
                        <a:rPr lang="en-US" sz="1800"/>
                        <a:t>Search for all relevant records (Step 3)</a:t>
                      </a:r>
                    </a:p>
                    <a:p>
                      <a:pPr marL="285750" lvl="0" indent="-285750">
                        <a:buFont typeface="Arial" panose="020B0604020202020204" pitchFamily="34" charset="0"/>
                        <a:buChar char="•"/>
                      </a:pPr>
                      <a:r>
                        <a:rPr lang="en-US" sz="1800"/>
                        <a:t>Draft recommendations on information that should potentially be withheld (Step 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Provide records and recommendations to your OPI liaison or the ATIP Office (Step 5)</a:t>
                      </a:r>
                    </a:p>
                    <a:p>
                      <a:pPr marL="285750" lvl="0" indent="-285750">
                        <a:buFont typeface="Arial" panose="020B0604020202020204" pitchFamily="34" charset="0"/>
                        <a:buChar char="•"/>
                      </a:pPr>
                      <a:endParaRPr lang="en-US" sz="1800">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lvl="0" indent="-285750">
                        <a:buFont typeface="Arial" panose="020B0604020202020204" pitchFamily="34" charset="0"/>
                        <a:buChar char="•"/>
                      </a:pPr>
                      <a:r>
                        <a:rPr lang="en-US" sz="1800"/>
                        <a:t>ATIP Office conducts necessary consultations (Step 6)</a:t>
                      </a:r>
                    </a:p>
                    <a:p>
                      <a:pPr marL="285750" lvl="0" indent="-285750">
                        <a:buFont typeface="Arial" panose="020B0604020202020204" pitchFamily="34" charset="0"/>
                        <a:buChar char="•"/>
                      </a:pPr>
                      <a:r>
                        <a:rPr lang="en-US" sz="1800"/>
                        <a:t>ATIP Office reviews all responsive records &amp; recommendations, applies exemptions &amp; exclusions, redacts information and obtains final approvals (Step 7)</a:t>
                      </a:r>
                    </a:p>
                    <a:p>
                      <a:pPr marL="285750" lvl="0" indent="-285750">
                        <a:buFont typeface="Arial" panose="020B0604020202020204" pitchFamily="34" charset="0"/>
                        <a:buChar char="•"/>
                      </a:pPr>
                      <a:r>
                        <a:rPr lang="en-US" sz="1800"/>
                        <a:t>ATIP Office provides </a:t>
                      </a:r>
                      <a:r>
                        <a:rPr lang="en-US" sz="1800" kern="1200">
                          <a:solidFill>
                            <a:schemeClr val="dk1"/>
                          </a:solidFill>
                        </a:rPr>
                        <a:t>response package to the requester (Step 8)</a:t>
                      </a:r>
                      <a:endParaRPr lang="en-US" sz="1800">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lvl="0" indent="-285750">
                        <a:buFont typeface="Arial" panose="020B0604020202020204" pitchFamily="34" charset="0"/>
                        <a:buChar char="•"/>
                      </a:pPr>
                      <a:r>
                        <a:rPr lang="en-US" sz="1800">
                          <a:solidFill>
                            <a:schemeClr val="tx1"/>
                          </a:solidFill>
                        </a:rPr>
                        <a:t>Requesters can submit a complaint to the OIC (within 60 days of receiving the response package or in the absence of a response) or to the OPC, as appropriate</a:t>
                      </a:r>
                      <a:endParaRPr lang="en-US" sz="1800"/>
                    </a:p>
                    <a:p>
                      <a:pPr marL="285750" lvl="0" indent="-285750">
                        <a:buFont typeface="Arial" panose="020B0604020202020204" pitchFamily="34" charset="0"/>
                        <a:buChar char="•"/>
                      </a:pPr>
                      <a:r>
                        <a:rPr lang="en-US" sz="1800">
                          <a:solidFill>
                            <a:schemeClr val="tx1"/>
                          </a:solidFill>
                        </a:rPr>
                        <a:t>Institution cooperates with investigations </a:t>
                      </a:r>
                      <a:br>
                        <a:rPr lang="en-US" sz="1800">
                          <a:solidFill>
                            <a:srgbClr val="000000"/>
                          </a:solidFill>
                        </a:rPr>
                      </a:br>
                      <a:r>
                        <a:rPr lang="en-US" sz="1800">
                          <a:solidFill>
                            <a:schemeClr val="tx1"/>
                          </a:solidFill>
                        </a:rPr>
                        <a:t>(Step 9)</a:t>
                      </a:r>
                      <a:endParaRPr lang="en-US" sz="1800"/>
                    </a:p>
                    <a:p>
                      <a:pPr marL="285750" indent="-285750">
                        <a:buFont typeface="Arial" panose="020B0604020202020204" pitchFamily="34" charset="0"/>
                        <a:buChar char="•"/>
                      </a:pPr>
                      <a:endParaRPr lang="en-US">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3665194"/>
                  </a:ext>
                </a:extLst>
              </a:tr>
            </a:tbl>
          </a:graphicData>
        </a:graphic>
      </p:graphicFrame>
      <p:sp>
        <p:nvSpPr>
          <p:cNvPr id="5" name="Slide Number Placeholder 4">
            <a:extLst>
              <a:ext uri="{FF2B5EF4-FFF2-40B4-BE49-F238E27FC236}">
                <a16:creationId xmlns:a16="http://schemas.microsoft.com/office/drawing/2014/main" id="{9779C56C-6991-5C57-79BA-04C05D3F2C3A}"/>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48</a:t>
            </a:fld>
            <a:endParaRPr lang="fr-CA"/>
          </a:p>
        </p:txBody>
      </p:sp>
    </p:spTree>
    <p:extLst>
      <p:ext uri="{BB962C8B-B14F-4D97-AF65-F5344CB8AC3E}">
        <p14:creationId xmlns:p14="http://schemas.microsoft.com/office/powerpoint/2010/main" val="2001068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7337-CF09-E9D5-046E-14B2637812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52D765-8415-6D45-4B5D-67AE1CDB2419}"/>
              </a:ext>
            </a:extLst>
          </p:cNvPr>
          <p:cNvSpPr>
            <a:spLocks noGrp="1"/>
          </p:cNvSpPr>
          <p:nvPr>
            <p:ph type="title" idx="4294967295"/>
          </p:nvPr>
        </p:nvSpPr>
        <p:spPr>
          <a:xfrm>
            <a:off x="1041400" y="333375"/>
            <a:ext cx="103108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Correction requests</a:t>
            </a:r>
          </a:p>
        </p:txBody>
      </p:sp>
      <p:sp>
        <p:nvSpPr>
          <p:cNvPr id="3" name="Content Placeholder 2">
            <a:extLst>
              <a:ext uri="{FF2B5EF4-FFF2-40B4-BE49-F238E27FC236}">
                <a16:creationId xmlns:a16="http://schemas.microsoft.com/office/drawing/2014/main" id="{5273C218-0703-653E-9B1B-5C2007642E3A}"/>
              </a:ext>
            </a:extLst>
          </p:cNvPr>
          <p:cNvSpPr>
            <a:spLocks noGrp="1"/>
          </p:cNvSpPr>
          <p:nvPr>
            <p:ph idx="10"/>
          </p:nvPr>
        </p:nvSpPr>
        <p:spPr>
          <a:xfrm>
            <a:off x="2627453" y="1268760"/>
            <a:ext cx="8724759" cy="5149130"/>
          </a:xfrm>
        </p:spPr>
        <p:txBody>
          <a:bodyPr>
            <a:noAutofit/>
          </a:bodyPr>
          <a:lstStyle/>
          <a:p>
            <a:pPr marL="457200" indent="-457200">
              <a:spcBef>
                <a:spcPts val="600"/>
              </a:spcBef>
              <a:buFont typeface="Arial" panose="020B0604020202020204" pitchFamily="34" charset="0"/>
              <a:buChar char="•"/>
            </a:pPr>
            <a:r>
              <a:rPr lang="en-US">
                <a:latin typeface="+mn-lt"/>
              </a:rPr>
              <a:t>Following a personal information request, individuals may request a </a:t>
            </a:r>
            <a:r>
              <a:rPr lang="en-US" b="1">
                <a:solidFill>
                  <a:srgbClr val="352844"/>
                </a:solidFill>
                <a:latin typeface="+mn-lt"/>
              </a:rPr>
              <a:t>correction to their personal information </a:t>
            </a:r>
            <a:r>
              <a:rPr lang="en-US">
                <a:latin typeface="+mn-lt"/>
              </a:rPr>
              <a:t>if that information is being used to make a decision about them</a:t>
            </a:r>
          </a:p>
          <a:p>
            <a:pPr marL="742950" lvl="2" indent="-342900">
              <a:spcBef>
                <a:spcPts val="600"/>
              </a:spcBef>
              <a:buFont typeface="Arial" panose="020B0604020202020204" pitchFamily="34" charset="0"/>
              <a:buChar char="–"/>
            </a:pPr>
            <a:r>
              <a:rPr lang="en-US" sz="2200">
                <a:solidFill>
                  <a:schemeClr val="tx1"/>
                </a:solidFill>
                <a:latin typeface="+mn-lt"/>
              </a:rPr>
              <a:t>Information for non-administrative uses, such as statistics, evaluation, sentiment analysis, is not eligible for corrections</a:t>
            </a:r>
          </a:p>
          <a:p>
            <a:pPr marL="457200" indent="-457200">
              <a:spcBef>
                <a:spcPts val="600"/>
              </a:spcBef>
              <a:buFont typeface="Arial" panose="020B0604020202020204" pitchFamily="34" charset="0"/>
              <a:buChar char="•"/>
            </a:pPr>
            <a:r>
              <a:rPr lang="en-US">
                <a:latin typeface="+mn-lt"/>
              </a:rPr>
              <a:t>The ATIP Office will receive these requests and forward them on to the OPI liaison in your division</a:t>
            </a:r>
          </a:p>
          <a:p>
            <a:pPr marL="457200" indent="-457200">
              <a:spcBef>
                <a:spcPts val="600"/>
              </a:spcBef>
              <a:buFont typeface="Arial" panose="020B0604020202020204" pitchFamily="34" charset="0"/>
              <a:buChar char="•"/>
            </a:pPr>
            <a:r>
              <a:rPr lang="en-US">
                <a:solidFill>
                  <a:schemeClr val="tx1"/>
                </a:solidFill>
                <a:latin typeface="+mn-lt"/>
              </a:rPr>
              <a:t>If the correction is not made</a:t>
            </a:r>
            <a:r>
              <a:rPr lang="en-US">
                <a:latin typeface="+mn-lt"/>
              </a:rPr>
              <a:t>, a </a:t>
            </a:r>
            <a:r>
              <a:rPr lang="en-US" b="1">
                <a:solidFill>
                  <a:srgbClr val="352844"/>
                </a:solidFill>
                <a:latin typeface="+mn-lt"/>
              </a:rPr>
              <a:t>notation</a:t>
            </a:r>
            <a:r>
              <a:rPr lang="en-US">
                <a:latin typeface="+mn-lt"/>
              </a:rPr>
              <a:t> must be added to the record to advise that a correction was requested</a:t>
            </a:r>
          </a:p>
          <a:p>
            <a:pPr marL="457200" indent="-457200">
              <a:spcBef>
                <a:spcPts val="600"/>
              </a:spcBef>
              <a:buFont typeface="Arial" panose="020B0604020202020204" pitchFamily="34" charset="0"/>
              <a:buChar char="•"/>
            </a:pPr>
            <a:r>
              <a:rPr lang="en-US">
                <a:solidFill>
                  <a:schemeClr val="tx1"/>
                </a:solidFill>
                <a:latin typeface="+mn-lt"/>
              </a:rPr>
              <a:t>All copies of the personal information will need correction or a notation</a:t>
            </a:r>
          </a:p>
          <a:p>
            <a:pPr marL="457200" indent="-457200">
              <a:spcBef>
                <a:spcPts val="600"/>
              </a:spcBef>
              <a:buFont typeface="Arial" panose="020B0604020202020204" pitchFamily="34" charset="0"/>
              <a:buChar char="•"/>
            </a:pPr>
            <a:r>
              <a:rPr lang="en-US" b="1">
                <a:solidFill>
                  <a:srgbClr val="352844"/>
                </a:solidFill>
                <a:latin typeface="+mn-lt"/>
              </a:rPr>
              <a:t>Partners and contractors </a:t>
            </a:r>
            <a:r>
              <a:rPr lang="en-US">
                <a:solidFill>
                  <a:schemeClr val="tx1"/>
                </a:solidFill>
                <a:latin typeface="+mn-lt"/>
              </a:rPr>
              <a:t>with whom the personal information has been shared will need to be notified so they can also correct or annotate their copies</a:t>
            </a:r>
          </a:p>
        </p:txBody>
      </p:sp>
      <p:grpSp>
        <p:nvGrpSpPr>
          <p:cNvPr id="7" name="Group 6">
            <a:extLst>
              <a:ext uri="{FF2B5EF4-FFF2-40B4-BE49-F238E27FC236}">
                <a16:creationId xmlns:a16="http://schemas.microsoft.com/office/drawing/2014/main" id="{BEBE08F2-3A42-E4D9-E8EB-ED8CF3E4219F}"/>
              </a:ext>
              <a:ext uri="{C183D7F6-B498-43B3-948B-1728B52AA6E4}">
                <adec:decorative xmlns:adec="http://schemas.microsoft.com/office/drawing/2017/decorative" val="1"/>
              </a:ext>
            </a:extLst>
          </p:cNvPr>
          <p:cNvGrpSpPr/>
          <p:nvPr/>
        </p:nvGrpSpPr>
        <p:grpSpPr>
          <a:xfrm>
            <a:off x="626404" y="1268760"/>
            <a:ext cx="2135770" cy="2160240"/>
            <a:chOff x="7787481" y="1924262"/>
            <a:chExt cx="3862552" cy="4036453"/>
          </a:xfrm>
        </p:grpSpPr>
        <p:pic>
          <p:nvPicPr>
            <p:cNvPr id="5" name="Picture 4" descr="A pen on a paper&#10;&#10;AI-generated content may be incorrect.">
              <a:extLst>
                <a:ext uri="{FF2B5EF4-FFF2-40B4-BE49-F238E27FC236}">
                  <a16:creationId xmlns:a16="http://schemas.microsoft.com/office/drawing/2014/main" id="{74F5ED62-D06E-E325-BD4D-57B2A6AA93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55" b="96191" l="9961" r="92676">
                          <a14:foregroundMark x1="90332" y1="62109" x2="92871" y2="49121"/>
                          <a14:foregroundMark x1="92871" y1="49121" x2="92090" y2="41895"/>
                          <a14:foregroundMark x1="85352" y1="61328" x2="78223" y2="97656"/>
                          <a14:foregroundMark x1="78223" y1="97656" x2="54590" y2="91211"/>
                          <a14:foregroundMark x1="54590" y1="91211" x2="64844" y2="75684"/>
                          <a14:foregroundMark x1="77930" y1="77344" x2="73047" y2="88867"/>
                          <a14:foregroundMark x1="83398" y1="84961" x2="63379" y2="95703"/>
                          <a14:foregroundMark x1="63379" y1="95703" x2="40234" y2="91406"/>
                          <a14:foregroundMark x1="40234" y1="91406" x2="30078" y2="83691"/>
                          <a14:foregroundMark x1="30078" y1="83691" x2="23242" y2="53809"/>
                          <a14:foregroundMark x1="23242" y1="53809" x2="35352" y2="21777"/>
                          <a14:foregroundMark x1="35352" y1="21777" x2="60938" y2="19434"/>
                          <a14:foregroundMark x1="60938" y1="19434" x2="76465" y2="47559"/>
                          <a14:foregroundMark x1="76465" y1="47559" x2="79199" y2="77246"/>
                          <a14:foregroundMark x1="79199" y1="77246" x2="75098" y2="86523"/>
                          <a14:foregroundMark x1="83887" y1="90918" x2="63965" y2="97461"/>
                          <a14:foregroundMark x1="63965" y1="97461" x2="25488" y2="94336"/>
                          <a14:foregroundMark x1="25488" y1="94336" x2="14844" y2="84863"/>
                          <a14:foregroundMark x1="14844" y1="84863" x2="13672" y2="63379"/>
                          <a14:foregroundMark x1="13672" y1="63379" x2="42188" y2="56641"/>
                          <a14:foregroundMark x1="42188" y1="56641" x2="75391" y2="59082"/>
                          <a14:foregroundMark x1="75391" y1="59082" x2="30566" y2="64063"/>
                          <a14:foregroundMark x1="30566" y1="64063" x2="66504" y2="73633"/>
                          <a14:foregroundMark x1="66504" y1="73633" x2="29492" y2="80957"/>
                          <a14:foregroundMark x1="29492" y1="80957" x2="53418" y2="93262"/>
                          <a14:foregroundMark x1="53418" y1="93262" x2="79199" y2="94141"/>
                          <a14:foregroundMark x1="29492" y1="72070" x2="66113" y2="65234"/>
                          <a14:foregroundMark x1="15234" y1="684" x2="15527" y2="47949"/>
                          <a14:foregroundMark x1="15527" y1="47949" x2="24316" y2="14160"/>
                          <a14:foregroundMark x1="24316" y1="14160" x2="69727" y2="1660"/>
                          <a14:foregroundMark x1="69727" y1="1660" x2="82520" y2="1953"/>
                          <a14:foregroundMark x1="82520" y1="1953" x2="85352" y2="36621"/>
                          <a14:foregroundMark x1="85352" y1="36621" x2="76367" y2="14258"/>
                          <a14:foregroundMark x1="76367" y1="14258" x2="56836" y2="53906"/>
                          <a14:foregroundMark x1="56836" y1="53906" x2="43848" y2="14941"/>
                          <a14:foregroundMark x1="43848" y1="14941" x2="33691" y2="26270"/>
                          <a14:foregroundMark x1="33691" y1="26270" x2="32910" y2="36328"/>
                          <a14:foregroundMark x1="27441" y1="6250" x2="35254" y2="6055"/>
                          <a14:foregroundMark x1="19238" y1="96680" x2="32031" y2="95020"/>
                          <a14:foregroundMark x1="32031" y1="95020" x2="49219" y2="96191"/>
                          <a14:backgroundMark x1="95898" y1="55566" x2="96191" y2="51074"/>
                        </a14:backgroundRemoval>
                      </a14:imgEffect>
                    </a14:imgLayer>
                  </a14:imgProps>
                </a:ext>
              </a:extLst>
            </a:blip>
            <a:stretch>
              <a:fillRect/>
            </a:stretch>
          </p:blipFill>
          <p:spPr>
            <a:xfrm>
              <a:off x="7787481" y="2098163"/>
              <a:ext cx="3862552" cy="3862552"/>
            </a:xfrm>
            <a:prstGeom prst="rect">
              <a:avLst/>
            </a:prstGeom>
          </p:spPr>
        </p:pic>
        <p:pic>
          <p:nvPicPr>
            <p:cNvPr id="6" name="Picture 5" descr="A pen on a paper&#10;&#10;AI-generated content may be incorrect.">
              <a:extLst>
                <a:ext uri="{FF2B5EF4-FFF2-40B4-BE49-F238E27FC236}">
                  <a16:creationId xmlns:a16="http://schemas.microsoft.com/office/drawing/2014/main" id="{C53F1815-460E-2DA8-8FF0-1CF1AB46C8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55" b="96191" l="9961" r="92676">
                          <a14:foregroundMark x1="90332" y1="62109" x2="92871" y2="49121"/>
                          <a14:foregroundMark x1="92871" y1="49121" x2="92090" y2="41895"/>
                          <a14:foregroundMark x1="85352" y1="61328" x2="78223" y2="97656"/>
                          <a14:foregroundMark x1="78223" y1="97656" x2="54590" y2="91211"/>
                          <a14:foregroundMark x1="54590" y1="91211" x2="64844" y2="75684"/>
                          <a14:foregroundMark x1="77930" y1="77344" x2="73047" y2="88867"/>
                          <a14:foregroundMark x1="83398" y1="84961" x2="63379" y2="95703"/>
                          <a14:foregroundMark x1="63379" y1="95703" x2="40234" y2="91406"/>
                          <a14:foregroundMark x1="40234" y1="91406" x2="30078" y2="83691"/>
                          <a14:foregroundMark x1="30078" y1="83691" x2="23242" y2="53809"/>
                          <a14:foregroundMark x1="23242" y1="53809" x2="35352" y2="21777"/>
                          <a14:foregroundMark x1="35352" y1="21777" x2="60938" y2="19434"/>
                          <a14:foregroundMark x1="60938" y1="19434" x2="76465" y2="47559"/>
                          <a14:foregroundMark x1="76465" y1="47559" x2="79199" y2="77246"/>
                          <a14:foregroundMark x1="79199" y1="77246" x2="75098" y2="86523"/>
                          <a14:foregroundMark x1="83887" y1="90918" x2="63965" y2="97461"/>
                          <a14:foregroundMark x1="63965" y1="97461" x2="25488" y2="94336"/>
                          <a14:foregroundMark x1="25488" y1="94336" x2="14844" y2="84863"/>
                          <a14:foregroundMark x1="14844" y1="84863" x2="13672" y2="63379"/>
                          <a14:foregroundMark x1="13672" y1="63379" x2="42188" y2="56641"/>
                          <a14:foregroundMark x1="42188" y1="56641" x2="75391" y2="59082"/>
                          <a14:foregroundMark x1="75391" y1="59082" x2="30566" y2="64063"/>
                          <a14:foregroundMark x1="30566" y1="64063" x2="66504" y2="73633"/>
                          <a14:foregroundMark x1="66504" y1="73633" x2="29492" y2="80957"/>
                          <a14:foregroundMark x1="29492" y1="80957" x2="53418" y2="93262"/>
                          <a14:foregroundMark x1="53418" y1="93262" x2="79199" y2="94141"/>
                          <a14:foregroundMark x1="29492" y1="72070" x2="66113" y2="65234"/>
                          <a14:foregroundMark x1="15234" y1="684" x2="15527" y2="47949"/>
                          <a14:foregroundMark x1="15527" y1="47949" x2="24316" y2="14160"/>
                          <a14:foregroundMark x1="24316" y1="14160" x2="69727" y2="1660"/>
                          <a14:foregroundMark x1="69727" y1="1660" x2="82520" y2="1953"/>
                          <a14:foregroundMark x1="82520" y1="1953" x2="85352" y2="36621"/>
                          <a14:foregroundMark x1="85352" y1="36621" x2="76367" y2="14258"/>
                          <a14:foregroundMark x1="76367" y1="14258" x2="56836" y2="53906"/>
                          <a14:foregroundMark x1="56836" y1="53906" x2="43848" y2="14941"/>
                          <a14:foregroundMark x1="43848" y1="14941" x2="33691" y2="26270"/>
                          <a14:foregroundMark x1="33691" y1="26270" x2="32910" y2="36328"/>
                          <a14:foregroundMark x1="27441" y1="6250" x2="35254" y2="6055"/>
                          <a14:foregroundMark x1="19238" y1="96680" x2="32031" y2="95020"/>
                          <a14:foregroundMark x1="32031" y1="95020" x2="49219" y2="96191"/>
                          <a14:backgroundMark x1="95898" y1="55566" x2="96191" y2="51074"/>
                        </a14:backgroundRemoval>
                      </a14:imgEffect>
                    </a14:imgLayer>
                  </a14:imgProps>
                </a:ext>
              </a:extLst>
            </a:blip>
            <a:srcRect t="93032"/>
            <a:stretch/>
          </p:blipFill>
          <p:spPr>
            <a:xfrm flipV="1">
              <a:off x="7787481" y="1924262"/>
              <a:ext cx="3862552" cy="269151"/>
            </a:xfrm>
            <a:prstGeom prst="rect">
              <a:avLst/>
            </a:prstGeom>
          </p:spPr>
        </p:pic>
      </p:grpSp>
      <p:sp>
        <p:nvSpPr>
          <p:cNvPr id="8" name="Slide Number Placeholder 7">
            <a:extLst>
              <a:ext uri="{FF2B5EF4-FFF2-40B4-BE49-F238E27FC236}">
                <a16:creationId xmlns:a16="http://schemas.microsoft.com/office/drawing/2014/main" id="{C035C2FE-346C-E89C-C19F-D3588F432E75}"/>
              </a:ext>
            </a:extLst>
          </p:cNvPr>
          <p:cNvSpPr>
            <a:spLocks noGrp="1"/>
          </p:cNvSpPr>
          <p:nvPr>
            <p:ph type="sldNum" sz="quarter" idx="13"/>
          </p:nvPr>
        </p:nvSpPr>
        <p:spPr/>
        <p:txBody>
          <a:bodyPr/>
          <a:lstStyle/>
          <a:p>
            <a:fld id="{FB0478ED-E3AB-894D-AF74-F469B06ACB0F}" type="slidenum">
              <a:rPr lang="fr-CA" smtClean="0"/>
              <a:t>49</a:t>
            </a:fld>
            <a:endParaRPr lang="fr-CA"/>
          </a:p>
        </p:txBody>
      </p:sp>
    </p:spTree>
    <p:extLst>
      <p:ext uri="{BB962C8B-B14F-4D97-AF65-F5344CB8AC3E}">
        <p14:creationId xmlns:p14="http://schemas.microsoft.com/office/powerpoint/2010/main" val="96078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858E91-4EF1-3AFC-E6DE-DC205D980760}"/>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1" u="none" strike="noStrike" kern="1200" cap="none" spc="0" normalizeH="0" baseline="0" noProof="0">
                <a:ln>
                  <a:noFill/>
                </a:ln>
                <a:solidFill>
                  <a:schemeClr val="tx1"/>
                </a:solidFill>
                <a:effectLst/>
                <a:uLnTx/>
                <a:uFillTx/>
                <a:latin typeface="+mj-lt"/>
                <a:ea typeface="+mn-ea"/>
                <a:cs typeface="+mn-cs"/>
              </a:rPr>
              <a:t>Access to Information Act </a:t>
            </a:r>
            <a:r>
              <a:rPr kumimoji="0" lang="en-US" sz="4000" b="0" i="0" u="none" strike="noStrike" kern="1200" cap="none" spc="0" normalizeH="0" baseline="0" noProof="0">
                <a:ln>
                  <a:noFill/>
                </a:ln>
                <a:solidFill>
                  <a:schemeClr val="tx1"/>
                </a:solidFill>
                <a:effectLst/>
                <a:uLnTx/>
                <a:uFillTx/>
                <a:latin typeface="+mj-lt"/>
                <a:ea typeface="+mn-ea"/>
                <a:cs typeface="+mn-cs"/>
              </a:rPr>
              <a:t>(ATIA)</a:t>
            </a:r>
          </a:p>
        </p:txBody>
      </p:sp>
      <p:sp>
        <p:nvSpPr>
          <p:cNvPr id="3" name="Content Placeholder 2">
            <a:extLst>
              <a:ext uri="{FF2B5EF4-FFF2-40B4-BE49-F238E27FC236}">
                <a16:creationId xmlns:a16="http://schemas.microsoft.com/office/drawing/2014/main" id="{5EA35359-1B51-837D-05EE-8A9DA2D1505A}"/>
              </a:ext>
            </a:extLst>
          </p:cNvPr>
          <p:cNvSpPr>
            <a:spLocks noGrp="1"/>
          </p:cNvSpPr>
          <p:nvPr>
            <p:ph idx="10"/>
          </p:nvPr>
        </p:nvSpPr>
        <p:spPr/>
        <p:txBody>
          <a:bodyPr>
            <a:noAutofit/>
          </a:bodyPr>
          <a:lstStyle/>
          <a:p>
            <a:pPr marL="457200" indent="-457200">
              <a:spcBef>
                <a:spcPts val="600"/>
              </a:spcBef>
              <a:buFont typeface="Arial" panose="020B0604020202020204" pitchFamily="34" charset="0"/>
              <a:buChar char="•"/>
            </a:pPr>
            <a:r>
              <a:rPr lang="en-US" sz="2800">
                <a:latin typeface="+mn-lt"/>
              </a:rPr>
              <a:t>Enhances </a:t>
            </a:r>
            <a:r>
              <a:rPr lang="en-US" sz="2800" b="1">
                <a:solidFill>
                  <a:srgbClr val="23453F"/>
                </a:solidFill>
                <a:latin typeface="+mn-lt"/>
              </a:rPr>
              <a:t>accountability and transparency </a:t>
            </a:r>
            <a:r>
              <a:rPr lang="en-US" sz="2800">
                <a:latin typeface="+mn-lt"/>
              </a:rPr>
              <a:t>of federal institutions </a:t>
            </a:r>
          </a:p>
          <a:p>
            <a:pPr marL="457200" indent="-457200">
              <a:spcBef>
                <a:spcPts val="600"/>
              </a:spcBef>
              <a:buFont typeface="Arial" panose="020B0604020202020204" pitchFamily="34" charset="0"/>
              <a:buChar char="•"/>
            </a:pPr>
            <a:r>
              <a:rPr lang="en-US" sz="2800">
                <a:latin typeface="+mn-lt"/>
              </a:rPr>
              <a:t>Part 1 – Gives individuals the </a:t>
            </a:r>
            <a:r>
              <a:rPr lang="en-US" sz="2800" b="1">
                <a:solidFill>
                  <a:srgbClr val="23453F"/>
                </a:solidFill>
                <a:latin typeface="+mn-lt"/>
              </a:rPr>
              <a:t>right of access </a:t>
            </a:r>
            <a:r>
              <a:rPr lang="en-US" sz="2800">
                <a:latin typeface="+mn-lt"/>
              </a:rPr>
              <a:t>to information in records under the control of a federal institution based on the principles that: </a:t>
            </a:r>
          </a:p>
          <a:p>
            <a:pPr marL="1200150" lvl="1" indent="-457200">
              <a:spcBef>
                <a:spcPts val="600"/>
              </a:spcBef>
              <a:buFont typeface="Arial" panose="020B0604020202020204" pitchFamily="34" charset="0"/>
              <a:buChar char="–"/>
            </a:pPr>
            <a:r>
              <a:rPr lang="en-US" sz="2800">
                <a:solidFill>
                  <a:schemeClr val="tx1"/>
                </a:solidFill>
                <a:latin typeface="+mn-lt"/>
              </a:rPr>
              <a:t>government information should be </a:t>
            </a:r>
            <a:r>
              <a:rPr lang="en-US" sz="2800" b="1">
                <a:solidFill>
                  <a:srgbClr val="23453F"/>
                </a:solidFill>
                <a:latin typeface="+mn-lt"/>
              </a:rPr>
              <a:t>available to the public</a:t>
            </a:r>
            <a:endParaRPr lang="en-US" sz="2800">
              <a:solidFill>
                <a:srgbClr val="23453F"/>
              </a:solidFill>
              <a:latin typeface="+mn-lt"/>
            </a:endParaRPr>
          </a:p>
          <a:p>
            <a:pPr marL="1200150" lvl="1" indent="-457200">
              <a:spcBef>
                <a:spcPts val="600"/>
              </a:spcBef>
              <a:buFont typeface="Arial" panose="020B0604020202020204" pitchFamily="34" charset="0"/>
              <a:buChar char="–"/>
            </a:pPr>
            <a:r>
              <a:rPr lang="en-US" sz="2800">
                <a:solidFill>
                  <a:schemeClr val="tx1"/>
                </a:solidFill>
                <a:latin typeface="+mn-lt"/>
              </a:rPr>
              <a:t>exceptions should be </a:t>
            </a:r>
            <a:r>
              <a:rPr lang="en-US" sz="2800" b="1">
                <a:solidFill>
                  <a:srgbClr val="23453F"/>
                </a:solidFill>
                <a:latin typeface="+mn-lt"/>
              </a:rPr>
              <a:t>limited and specific </a:t>
            </a:r>
          </a:p>
          <a:p>
            <a:pPr marL="1200150" lvl="1" indent="-457200">
              <a:spcBef>
                <a:spcPts val="600"/>
              </a:spcBef>
              <a:buFont typeface="Arial" panose="020B0604020202020204" pitchFamily="34" charset="0"/>
              <a:buChar char="–"/>
            </a:pPr>
            <a:r>
              <a:rPr lang="en-US" sz="2800">
                <a:solidFill>
                  <a:schemeClr val="tx1"/>
                </a:solidFill>
                <a:latin typeface="+mn-lt"/>
              </a:rPr>
              <a:t>decisions on the disclosure of government information should be </a:t>
            </a:r>
            <a:r>
              <a:rPr lang="en-US" sz="2800" b="1">
                <a:solidFill>
                  <a:srgbClr val="23453F"/>
                </a:solidFill>
                <a:latin typeface="+mn-lt"/>
              </a:rPr>
              <a:t>reviewed independently </a:t>
            </a:r>
            <a:r>
              <a:rPr lang="en-US" sz="2800">
                <a:solidFill>
                  <a:schemeClr val="tx1"/>
                </a:solidFill>
                <a:latin typeface="+mn-lt"/>
              </a:rPr>
              <a:t>of government </a:t>
            </a:r>
          </a:p>
          <a:p>
            <a:pPr marL="457200" indent="-457200">
              <a:spcBef>
                <a:spcPts val="600"/>
              </a:spcBef>
              <a:buFont typeface="Arial" panose="020B0604020202020204" pitchFamily="34" charset="0"/>
              <a:buChar char="•"/>
            </a:pPr>
            <a:r>
              <a:rPr lang="en-US" sz="2800">
                <a:latin typeface="+mn-lt"/>
              </a:rPr>
              <a:t>Part 2 – proactive publication requirements</a:t>
            </a:r>
          </a:p>
        </p:txBody>
      </p:sp>
      <p:pic>
        <p:nvPicPr>
          <p:cNvPr id="5" name="Graphic 4">
            <a:extLst>
              <a:ext uri="{FF2B5EF4-FFF2-40B4-BE49-F238E27FC236}">
                <a16:creationId xmlns:a16="http://schemas.microsoft.com/office/drawing/2014/main" id="{88EB3F88-550A-3AF7-3B57-8DCD996B2E4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21659" y="4768125"/>
            <a:ext cx="1185050" cy="1185050"/>
          </a:xfrm>
          <a:prstGeom prst="rect">
            <a:avLst/>
          </a:prstGeom>
        </p:spPr>
      </p:pic>
      <p:sp>
        <p:nvSpPr>
          <p:cNvPr id="6" name="Slide Number Placeholder 5">
            <a:extLst>
              <a:ext uri="{FF2B5EF4-FFF2-40B4-BE49-F238E27FC236}">
                <a16:creationId xmlns:a16="http://schemas.microsoft.com/office/drawing/2014/main" id="{2CDECA0E-6F1D-B989-0C67-588B694AA737}"/>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5</a:t>
            </a:fld>
            <a:endParaRPr lang="fr-CA"/>
          </a:p>
        </p:txBody>
      </p:sp>
    </p:spTree>
    <p:extLst>
      <p:ext uri="{BB962C8B-B14F-4D97-AF65-F5344CB8AC3E}">
        <p14:creationId xmlns:p14="http://schemas.microsoft.com/office/powerpoint/2010/main" val="977209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AE0E-E7B3-46E1-A2FE-6BA6636F82A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F112CE7-F446-99E4-A173-160532900973}"/>
              </a:ext>
            </a:extLst>
          </p:cNvPr>
          <p:cNvSpPr>
            <a:spLocks noGrp="1"/>
          </p:cNvSpPr>
          <p:nvPr>
            <p:ph type="title" idx="4294967295"/>
          </p:nvPr>
        </p:nvSpPr>
        <p:spPr>
          <a:xfrm>
            <a:off x="2281238" y="2492375"/>
            <a:ext cx="7629525" cy="3146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6:</a:t>
            </a: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Proactive publication and transparency</a:t>
            </a:r>
            <a:endParaRPr kumimoji="0" lang="fr-CA" sz="4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80670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50508-FD1F-A5C4-F355-D0AE4C600D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5E354C-5FE1-67D6-46CB-79A588919C0A}"/>
              </a:ext>
            </a:extLst>
          </p:cNvPr>
          <p:cNvSpPr>
            <a:spLocks noGrp="1"/>
          </p:cNvSpPr>
          <p:nvPr>
            <p:ph type="title" idx="4294967295"/>
          </p:nvPr>
        </p:nvSpPr>
        <p:spPr>
          <a:xfrm>
            <a:off x="1041400" y="333375"/>
            <a:ext cx="103108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Proactive publication (1 of 2)</a:t>
            </a:r>
          </a:p>
        </p:txBody>
      </p:sp>
      <p:sp>
        <p:nvSpPr>
          <p:cNvPr id="3" name="Content Placeholder 2">
            <a:extLst>
              <a:ext uri="{FF2B5EF4-FFF2-40B4-BE49-F238E27FC236}">
                <a16:creationId xmlns:a16="http://schemas.microsoft.com/office/drawing/2014/main" id="{65C8EFF6-7A62-A024-14D7-BA400B93219B}"/>
              </a:ext>
            </a:extLst>
          </p:cNvPr>
          <p:cNvSpPr>
            <a:spLocks noGrp="1"/>
          </p:cNvSpPr>
          <p:nvPr>
            <p:ph idx="10"/>
          </p:nvPr>
        </p:nvSpPr>
        <p:spPr>
          <a:xfrm>
            <a:off x="1077816" y="1268760"/>
            <a:ext cx="10095440" cy="5149130"/>
          </a:xfrm>
        </p:spPr>
        <p:txBody>
          <a:bodyPr>
            <a:noAutofit/>
          </a:bodyPr>
          <a:lstStyle/>
          <a:p>
            <a:pPr marL="457200" indent="-457200">
              <a:spcBef>
                <a:spcPts val="600"/>
              </a:spcBef>
              <a:buFont typeface="Arial" panose="020B0604020202020204" pitchFamily="34" charset="0"/>
              <a:buChar char="•"/>
            </a:pPr>
            <a:r>
              <a:rPr lang="en-US" sz="2000">
                <a:latin typeface="+mn-lt"/>
              </a:rPr>
              <a:t>Publishing information of public interest is a great way to enhance transparency and enable requesters to ask for more specific information</a:t>
            </a:r>
          </a:p>
          <a:p>
            <a:pPr marL="457200" indent="-457200">
              <a:spcBef>
                <a:spcPts val="600"/>
              </a:spcBef>
              <a:buFont typeface="Arial" panose="020B0604020202020204" pitchFamily="34" charset="0"/>
              <a:buChar char="•"/>
            </a:pPr>
            <a:r>
              <a:rPr lang="en-US" sz="2000">
                <a:latin typeface="+mn-lt"/>
              </a:rPr>
              <a:t>T</a:t>
            </a:r>
            <a:r>
              <a:rPr lang="en-US" sz="2000">
                <a:solidFill>
                  <a:schemeClr val="tx1"/>
                </a:solidFill>
                <a:latin typeface="+mn-lt"/>
              </a:rPr>
              <a:t>he ATIA requires institutions to proactively publish specific information known to be of interest to the public. Most of these publications relate to the use of public funds and contract information, including:</a:t>
            </a:r>
          </a:p>
          <a:p>
            <a:pPr marL="1085850" lvl="1" indent="-342900">
              <a:spcBef>
                <a:spcPts val="600"/>
              </a:spcBef>
            </a:pPr>
            <a:r>
              <a:rPr lang="en-US">
                <a:solidFill>
                  <a:schemeClr val="tx1"/>
                </a:solidFill>
                <a:latin typeface="+mn-lt"/>
              </a:rPr>
              <a:t>travel &amp; hospitality expenses</a:t>
            </a:r>
          </a:p>
          <a:p>
            <a:pPr marL="1085850" lvl="1" indent="-342900">
              <a:spcBef>
                <a:spcPts val="600"/>
              </a:spcBef>
            </a:pPr>
            <a:r>
              <a:rPr lang="en-US">
                <a:solidFill>
                  <a:schemeClr val="tx1"/>
                </a:solidFill>
                <a:latin typeface="+mn-lt"/>
              </a:rPr>
              <a:t>contracts over $10,000</a:t>
            </a:r>
          </a:p>
          <a:p>
            <a:pPr marL="1085850" lvl="1" indent="-342900">
              <a:spcBef>
                <a:spcPts val="600"/>
              </a:spcBef>
            </a:pPr>
            <a:r>
              <a:rPr lang="en-US">
                <a:solidFill>
                  <a:schemeClr val="tx1"/>
                </a:solidFill>
                <a:latin typeface="+mn-lt"/>
              </a:rPr>
              <a:t>briefing material prepared for new or incoming ministers</a:t>
            </a:r>
          </a:p>
          <a:p>
            <a:pPr marL="1085850" lvl="1" indent="-342900">
              <a:spcBef>
                <a:spcPts val="600"/>
              </a:spcBef>
            </a:pPr>
            <a:r>
              <a:rPr lang="en-US">
                <a:solidFill>
                  <a:schemeClr val="tx1"/>
                </a:solidFill>
                <a:latin typeface="+mn-lt"/>
              </a:rPr>
              <a:t>titles of memoranda for ministers</a:t>
            </a:r>
          </a:p>
          <a:p>
            <a:pPr marL="457200" indent="-457200">
              <a:spcBef>
                <a:spcPts val="600"/>
              </a:spcBef>
              <a:buFont typeface="Arial" panose="020B0604020202020204" pitchFamily="34" charset="0"/>
              <a:buChar char="•"/>
            </a:pPr>
            <a:r>
              <a:rPr lang="en-US" sz="2000">
                <a:solidFill>
                  <a:schemeClr val="tx1"/>
                </a:solidFill>
                <a:latin typeface="+mn-lt"/>
              </a:rPr>
              <a:t>For the full list and publishing </a:t>
            </a:r>
            <a:r>
              <a:rPr lang="en-US" sz="2000">
                <a:latin typeface="+mn-lt"/>
              </a:rPr>
              <a:t>timelines </a:t>
            </a:r>
            <a:r>
              <a:rPr lang="en-US" sz="2000">
                <a:solidFill>
                  <a:schemeClr val="tx1"/>
                </a:solidFill>
                <a:latin typeface="+mn-lt"/>
              </a:rPr>
              <a:t>see </a:t>
            </a:r>
            <a:r>
              <a:rPr lang="en-US" sz="2000">
                <a:solidFill>
                  <a:schemeClr val="tx1"/>
                </a:solidFill>
                <a:latin typeface="+mn-lt"/>
                <a:hlinkClick r:id="rId3"/>
              </a:rPr>
              <a:t>Appendix B of the </a:t>
            </a:r>
            <a:br>
              <a:rPr lang="en-US" sz="2000">
                <a:solidFill>
                  <a:schemeClr val="tx1"/>
                </a:solidFill>
                <a:latin typeface="+mn-lt"/>
                <a:hlinkClick r:id="rId3"/>
              </a:rPr>
            </a:br>
            <a:r>
              <a:rPr lang="en-US" sz="2000" i="1">
                <a:solidFill>
                  <a:schemeClr val="tx1"/>
                </a:solidFill>
                <a:latin typeface="+mn-lt"/>
                <a:hlinkClick r:id="rId3"/>
              </a:rPr>
              <a:t>Directive on Proactive Publication</a:t>
            </a:r>
            <a:endParaRPr lang="en-US" sz="2000" i="1">
              <a:solidFill>
                <a:schemeClr val="tx1"/>
              </a:solidFill>
              <a:latin typeface="+mn-lt"/>
            </a:endParaRPr>
          </a:p>
          <a:p>
            <a:pPr marL="457200" indent="-457200">
              <a:spcBef>
                <a:spcPts val="600"/>
              </a:spcBef>
              <a:buFont typeface="Arial" panose="020B0604020202020204" pitchFamily="34" charset="0"/>
              <a:buChar char="•"/>
            </a:pPr>
            <a:r>
              <a:rPr lang="en-US" sz="2000">
                <a:latin typeface="+mn-lt"/>
                <a:ea typeface="Calibri" panose="020F0502020204030204" pitchFamily="34" charset="0"/>
              </a:rPr>
              <a:t>T</a:t>
            </a:r>
            <a:r>
              <a:rPr lang="en-US" sz="2000">
                <a:effectLst/>
                <a:latin typeface="+mn-lt"/>
                <a:ea typeface="Calibri" panose="020F0502020204030204" pitchFamily="34" charset="0"/>
              </a:rPr>
              <a:t>he Directive on Access to Information Requests requires institutions to </a:t>
            </a:r>
            <a:br>
              <a:rPr lang="en-US" sz="2000">
                <a:effectLst/>
                <a:latin typeface="+mn-lt"/>
                <a:ea typeface="Calibri" panose="020F0502020204030204" pitchFamily="34" charset="0"/>
              </a:rPr>
            </a:br>
            <a:r>
              <a:rPr lang="en-US" sz="2000">
                <a:effectLst/>
                <a:latin typeface="+mn-lt"/>
                <a:ea typeface="Calibri" panose="020F0502020204030204" pitchFamily="34" charset="0"/>
              </a:rPr>
              <a:t>publish summaries of completed ATI requests on the Open Government </a:t>
            </a:r>
            <a:br>
              <a:rPr lang="en-US" sz="2000">
                <a:effectLst/>
                <a:latin typeface="+mn-lt"/>
                <a:ea typeface="Calibri" panose="020F0502020204030204" pitchFamily="34" charset="0"/>
              </a:rPr>
            </a:br>
            <a:r>
              <a:rPr lang="en-US" sz="2000">
                <a:effectLst/>
                <a:latin typeface="+mn-lt"/>
                <a:ea typeface="Calibri" panose="020F0502020204030204" pitchFamily="34" charset="0"/>
              </a:rPr>
              <a:t>Portal</a:t>
            </a:r>
            <a:r>
              <a:rPr lang="en-US" sz="2000">
                <a:latin typeface="+mn-lt"/>
              </a:rPr>
              <a:t>: </a:t>
            </a:r>
            <a:r>
              <a:rPr lang="en-US" sz="2000">
                <a:latin typeface="+mn-lt"/>
                <a:hlinkClick r:id="rId4"/>
              </a:rPr>
              <a:t>https://open.canada.ca/en/search/ati</a:t>
            </a:r>
            <a:r>
              <a:rPr lang="en-US" sz="2000">
                <a:latin typeface="+mn-lt"/>
              </a:rPr>
              <a:t> </a:t>
            </a:r>
          </a:p>
          <a:p>
            <a:pPr marL="457200" indent="-457200">
              <a:spcBef>
                <a:spcPts val="600"/>
              </a:spcBef>
              <a:buFont typeface="Arial" panose="020B0604020202020204" pitchFamily="34" charset="0"/>
              <a:buChar char="•"/>
            </a:pPr>
            <a:endParaRPr lang="en-US" sz="2000">
              <a:solidFill>
                <a:schemeClr val="tx1"/>
              </a:solidFill>
              <a:latin typeface="+mn-lt"/>
            </a:endParaRPr>
          </a:p>
        </p:txBody>
      </p:sp>
      <p:sp>
        <p:nvSpPr>
          <p:cNvPr id="4" name="Oval 3">
            <a:extLst>
              <a:ext uri="{FF2B5EF4-FFF2-40B4-BE49-F238E27FC236}">
                <a16:creationId xmlns:a16="http://schemas.microsoft.com/office/drawing/2014/main" id="{63D88CCF-8238-3EC4-FB13-27D8B877ACF0}"/>
              </a:ext>
              <a:ext uri="{C183D7F6-B498-43B3-948B-1728B52AA6E4}">
                <adec:decorative xmlns:adec="http://schemas.microsoft.com/office/drawing/2017/decorative" val="1"/>
              </a:ext>
            </a:extLst>
          </p:cNvPr>
          <p:cNvSpPr/>
          <p:nvPr/>
        </p:nvSpPr>
        <p:spPr>
          <a:xfrm>
            <a:off x="8747689" y="2780220"/>
            <a:ext cx="3019195" cy="2917304"/>
          </a:xfrm>
          <a:prstGeom prst="ellipse">
            <a:avLst/>
          </a:prstGeom>
          <a:blipFill dpi="0" rotWithShape="1">
            <a:blip r:embed="rId5">
              <a:extLst>
                <a:ext uri="{28A0092B-C50C-407E-A947-70E740481C1C}">
                  <a14:useLocalDpi xmlns:a14="http://schemas.microsoft.com/office/drawing/2010/main" val="0"/>
                </a:ext>
              </a:extLst>
            </a:blip>
            <a:srcRect/>
            <a:stretch>
              <a:fillRect l="-13461" t="-9091" r="-13461" b="-1212"/>
            </a:stretch>
          </a:blip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DBD0E8C-6EBE-1324-6614-E6E6176187E3}"/>
              </a:ext>
            </a:extLst>
          </p:cNvPr>
          <p:cNvSpPr>
            <a:spLocks noGrp="1"/>
          </p:cNvSpPr>
          <p:nvPr>
            <p:ph type="sldNum" sz="quarter" idx="13"/>
          </p:nvPr>
        </p:nvSpPr>
        <p:spPr/>
        <p:txBody>
          <a:bodyPr/>
          <a:lstStyle/>
          <a:p>
            <a:fld id="{FB0478ED-E3AB-894D-AF74-F469B06ACB0F}" type="slidenum">
              <a:rPr lang="fr-CA" smtClean="0"/>
              <a:t>51</a:t>
            </a:fld>
            <a:endParaRPr lang="fr-CA"/>
          </a:p>
        </p:txBody>
      </p:sp>
    </p:spTree>
    <p:extLst>
      <p:ext uri="{BB962C8B-B14F-4D97-AF65-F5344CB8AC3E}">
        <p14:creationId xmlns:p14="http://schemas.microsoft.com/office/powerpoint/2010/main" val="508249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31BD-E8F9-8814-35FA-F8725762E9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814501-76F8-48FB-4663-308BFE7E8129}"/>
              </a:ext>
            </a:extLst>
          </p:cNvPr>
          <p:cNvSpPr>
            <a:spLocks noGrp="1"/>
          </p:cNvSpPr>
          <p:nvPr>
            <p:ph type="title" idx="4294967295"/>
          </p:nvPr>
        </p:nvSpPr>
        <p:spPr>
          <a:xfrm>
            <a:off x="1041400" y="333375"/>
            <a:ext cx="103108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Proactive publication (2 of 2)</a:t>
            </a:r>
          </a:p>
        </p:txBody>
      </p:sp>
      <p:sp>
        <p:nvSpPr>
          <p:cNvPr id="3" name="Content Placeholder 2">
            <a:extLst>
              <a:ext uri="{FF2B5EF4-FFF2-40B4-BE49-F238E27FC236}">
                <a16:creationId xmlns:a16="http://schemas.microsoft.com/office/drawing/2014/main" id="{454C9F3E-6A42-CE40-2EA4-11A7B153E49A}"/>
              </a:ext>
            </a:extLst>
          </p:cNvPr>
          <p:cNvSpPr>
            <a:spLocks noGrp="1"/>
          </p:cNvSpPr>
          <p:nvPr>
            <p:ph idx="10"/>
          </p:nvPr>
        </p:nvSpPr>
        <p:spPr>
          <a:xfrm>
            <a:off x="1077816" y="1268760"/>
            <a:ext cx="10095440" cy="5149130"/>
          </a:xfrm>
        </p:spPr>
        <p:txBody>
          <a:bodyPr>
            <a:noAutofit/>
          </a:bodyPr>
          <a:lstStyle/>
          <a:p>
            <a:pPr marL="457200" indent="-457200">
              <a:spcBef>
                <a:spcPts val="600"/>
              </a:spcBef>
              <a:buFont typeface="Arial" panose="020B0604020202020204" pitchFamily="34" charset="0"/>
              <a:buChar char="•"/>
            </a:pPr>
            <a:r>
              <a:rPr lang="en-US">
                <a:latin typeface="+mn-lt"/>
              </a:rPr>
              <a:t>Proactive publication does not mean that institutions publish information that would normally be withheld in response to an access to information request under Part 1 of the ATIA </a:t>
            </a:r>
          </a:p>
          <a:p>
            <a:pPr marL="457200" indent="-457200">
              <a:spcBef>
                <a:spcPts val="600"/>
              </a:spcBef>
              <a:buFont typeface="Arial" panose="020B0604020202020204" pitchFamily="34" charset="0"/>
              <a:buChar char="•"/>
            </a:pPr>
            <a:r>
              <a:rPr lang="en-US">
                <a:latin typeface="+mn-lt"/>
              </a:rPr>
              <a:t>Material must be reviewed before publishing. Contact your ATIP Office for help</a:t>
            </a:r>
          </a:p>
          <a:p>
            <a:pPr marL="457200" indent="-457200">
              <a:spcBef>
                <a:spcPts val="600"/>
              </a:spcBef>
              <a:buFont typeface="Arial" panose="020B0604020202020204" pitchFamily="34" charset="0"/>
              <a:buChar char="•"/>
            </a:pPr>
            <a:r>
              <a:rPr lang="en-US">
                <a:latin typeface="+mj-lt"/>
              </a:rPr>
              <a:t>Canadians can still request underlying documents through an access request. Therefore, published information should match the redacted records when formally requested  </a:t>
            </a:r>
          </a:p>
          <a:p>
            <a:pPr marL="457200" indent="-457200">
              <a:spcBef>
                <a:spcPts val="600"/>
              </a:spcBef>
              <a:buFont typeface="Arial" panose="020B0604020202020204" pitchFamily="34" charset="0"/>
              <a:buChar char="•"/>
            </a:pPr>
            <a:r>
              <a:rPr lang="en-US">
                <a:latin typeface="+mj-lt"/>
              </a:rPr>
              <a:t>When producing information that will be proactively published, consider:</a:t>
            </a:r>
          </a:p>
          <a:p>
            <a:pPr marL="1085850" lvl="1" indent="-342900">
              <a:spcBef>
                <a:spcPts val="600"/>
              </a:spcBef>
            </a:pPr>
            <a:r>
              <a:rPr lang="en-US" sz="2200">
                <a:solidFill>
                  <a:schemeClr val="tx1"/>
                </a:solidFill>
                <a:latin typeface="+mj-lt"/>
              </a:rPr>
              <a:t>giving briefing notes releasable but still meaningful titles (e.g. don’t include personal or protected/classified information in the title)</a:t>
            </a:r>
          </a:p>
          <a:p>
            <a:pPr marL="1085850" lvl="1" indent="-342900">
              <a:spcBef>
                <a:spcPts val="600"/>
              </a:spcBef>
            </a:pPr>
            <a:r>
              <a:rPr lang="en-US" sz="2200">
                <a:solidFill>
                  <a:schemeClr val="tx1"/>
                </a:solidFill>
                <a:latin typeface="+mj-lt"/>
              </a:rPr>
              <a:t>separating releasable and non-releasable information when developing documents</a:t>
            </a:r>
          </a:p>
          <a:p>
            <a:pPr marL="1085850" lvl="1" indent="-342900">
              <a:spcBef>
                <a:spcPts val="600"/>
              </a:spcBef>
            </a:pPr>
            <a:r>
              <a:rPr lang="en-US" sz="2200">
                <a:solidFill>
                  <a:schemeClr val="tx1"/>
                </a:solidFill>
                <a:latin typeface="+mj-lt"/>
              </a:rPr>
              <a:t>marking or highlighting information that is not releasable to make reviews easier</a:t>
            </a:r>
            <a:endParaRPr lang="en-US" sz="2200">
              <a:latin typeface="+mn-lt"/>
            </a:endParaRPr>
          </a:p>
        </p:txBody>
      </p:sp>
      <p:sp>
        <p:nvSpPr>
          <p:cNvPr id="5" name="Slide Number Placeholder 4">
            <a:extLst>
              <a:ext uri="{FF2B5EF4-FFF2-40B4-BE49-F238E27FC236}">
                <a16:creationId xmlns:a16="http://schemas.microsoft.com/office/drawing/2014/main" id="{639FE747-6FFA-2AD9-5404-E9638244167D}"/>
              </a:ext>
            </a:extLst>
          </p:cNvPr>
          <p:cNvSpPr>
            <a:spLocks noGrp="1"/>
          </p:cNvSpPr>
          <p:nvPr>
            <p:ph type="sldNum" sz="quarter" idx="13"/>
          </p:nvPr>
        </p:nvSpPr>
        <p:spPr/>
        <p:txBody>
          <a:bodyPr/>
          <a:lstStyle/>
          <a:p>
            <a:fld id="{FB0478ED-E3AB-894D-AF74-F469B06ACB0F}" type="slidenum">
              <a:rPr lang="fr-CA" smtClean="0"/>
              <a:t>52</a:t>
            </a:fld>
            <a:endParaRPr lang="fr-CA"/>
          </a:p>
        </p:txBody>
      </p:sp>
    </p:spTree>
    <p:extLst>
      <p:ext uri="{BB962C8B-B14F-4D97-AF65-F5344CB8AC3E}">
        <p14:creationId xmlns:p14="http://schemas.microsoft.com/office/powerpoint/2010/main" val="121973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592DD-A891-7C55-6569-CE0EACFE9BED}"/>
              </a:ext>
            </a:extLst>
          </p:cNvPr>
          <p:cNvSpPr>
            <a:spLocks noGrp="1"/>
          </p:cNvSpPr>
          <p:nvPr>
            <p:ph type="body" sz="quarter" idx="11"/>
          </p:nvPr>
        </p:nvSpPr>
        <p:spPr>
          <a:xfrm>
            <a:off x="1041800" y="440110"/>
            <a:ext cx="10540600" cy="468138"/>
          </a:xfrm>
        </p:spPr>
        <p:txBody>
          <a:bodyPr>
            <a:normAutofit fontScale="70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5200" b="0" i="0" u="none" strike="noStrike" kern="1200" cap="none" spc="0" normalizeH="0" baseline="0" noProof="0">
                <a:ln>
                  <a:noFill/>
                </a:ln>
                <a:solidFill>
                  <a:schemeClr val="tx1"/>
                </a:solidFill>
                <a:effectLst/>
                <a:uLnTx/>
                <a:uFillTx/>
                <a:latin typeface="+mj-lt"/>
                <a:ea typeface="+mn-ea"/>
                <a:cs typeface="+mn-cs"/>
              </a:rPr>
              <a:t>Transparency mechanisms in the </a:t>
            </a:r>
            <a:r>
              <a:rPr kumimoji="0" lang="en-US" sz="5200" b="0" i="1" u="none" strike="noStrike" kern="1200" cap="none" spc="0" normalizeH="0" baseline="0" noProof="0">
                <a:ln>
                  <a:noFill/>
                </a:ln>
                <a:solidFill>
                  <a:schemeClr val="tx1"/>
                </a:solidFill>
                <a:effectLst/>
                <a:uLnTx/>
                <a:uFillTx/>
                <a:latin typeface="+mj-lt"/>
                <a:ea typeface="+mn-ea"/>
                <a:cs typeface="+mn-cs"/>
              </a:rPr>
              <a:t>Privacy Act </a:t>
            </a:r>
            <a:endParaRPr kumimoji="0" lang="en-CA" sz="2800" b="0" i="1"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8DE41B74-269B-8277-9B0B-0BA4345611E0}"/>
              </a:ext>
            </a:extLst>
          </p:cNvPr>
          <p:cNvSpPr>
            <a:spLocks noGrp="1"/>
          </p:cNvSpPr>
          <p:nvPr>
            <p:ph idx="10"/>
          </p:nvPr>
        </p:nvSpPr>
        <p:spPr>
          <a:xfrm>
            <a:off x="1077816" y="1124744"/>
            <a:ext cx="10752234" cy="5293146"/>
          </a:xfrm>
        </p:spPr>
        <p:txBody>
          <a:bodyPr>
            <a:normAutofit lnSpcReduction="10000"/>
          </a:bodyPr>
          <a:lstStyle/>
          <a:p>
            <a:pPr marL="457200" indent="-457200">
              <a:spcBef>
                <a:spcPts val="600"/>
              </a:spcBef>
              <a:buFont typeface="Arial" panose="020B0604020202020204" pitchFamily="34" charset="0"/>
              <a:buChar char="•"/>
            </a:pPr>
            <a:r>
              <a:rPr lang="en-CA"/>
              <a:t>Under the </a:t>
            </a:r>
            <a:r>
              <a:rPr lang="en-CA" i="1"/>
              <a:t>Privacy Act </a:t>
            </a:r>
            <a:r>
              <a:rPr lang="en-CA"/>
              <a:t>and related policy instruments, institutions are required to proactively publish their Info Source, personal information banks (PIBs), classes of personal information and classes or records (</a:t>
            </a:r>
            <a:r>
              <a:rPr lang="en-CA" err="1"/>
              <a:t>CoRs</a:t>
            </a:r>
            <a:r>
              <a:rPr lang="en-CA"/>
              <a:t>)</a:t>
            </a:r>
          </a:p>
          <a:p>
            <a:pPr marL="1085850" lvl="1" indent="-342900">
              <a:spcBef>
                <a:spcPts val="600"/>
              </a:spcBef>
            </a:pPr>
            <a:r>
              <a:rPr lang="en-US" sz="2200" b="1">
                <a:solidFill>
                  <a:schemeClr val="tx1"/>
                </a:solidFill>
                <a:latin typeface="+mj-lt"/>
              </a:rPr>
              <a:t>Info Source </a:t>
            </a:r>
            <a:r>
              <a:rPr lang="en-US" sz="2200">
                <a:solidFill>
                  <a:schemeClr val="tx1"/>
                </a:solidFill>
                <a:latin typeface="+mj-lt"/>
              </a:rPr>
              <a:t>is a web page published by each institution. Institutions publish their PIBs, classes of personal information, classes of records, and program summaries in their Info Source chapters. </a:t>
            </a:r>
          </a:p>
          <a:p>
            <a:pPr marL="1085850" lvl="1" indent="-342900">
              <a:spcBef>
                <a:spcPts val="600"/>
              </a:spcBef>
            </a:pPr>
            <a:r>
              <a:rPr lang="en-US" sz="2200" b="1">
                <a:solidFill>
                  <a:schemeClr val="tx1"/>
                </a:solidFill>
                <a:latin typeface="+mj-lt"/>
              </a:rPr>
              <a:t>PIBs</a:t>
            </a:r>
            <a:r>
              <a:rPr lang="en-US" sz="2200">
                <a:solidFill>
                  <a:schemeClr val="tx1"/>
                </a:solidFill>
                <a:latin typeface="+mj-lt"/>
              </a:rPr>
              <a:t> describe personal information held by an institution that is used or intended for use in decisions that affect individuals, or organized to be retrievable by name or another form of identification. They inform individuals of what personal information the institution collects and how it is used, shared, retained, and disposed. </a:t>
            </a:r>
          </a:p>
          <a:p>
            <a:pPr marL="1085850" lvl="1" indent="-342900">
              <a:spcBef>
                <a:spcPts val="600"/>
              </a:spcBef>
            </a:pPr>
            <a:r>
              <a:rPr lang="en-US" sz="2200" b="1">
                <a:solidFill>
                  <a:schemeClr val="tx1"/>
                </a:solidFill>
                <a:latin typeface="+mj-lt"/>
              </a:rPr>
              <a:t>Classes of personal information </a:t>
            </a:r>
            <a:r>
              <a:rPr lang="en-US" sz="2200">
                <a:solidFill>
                  <a:schemeClr val="tx1"/>
                </a:solidFill>
                <a:latin typeface="+mj-lt"/>
              </a:rPr>
              <a:t>describe information </a:t>
            </a:r>
            <a:r>
              <a:rPr lang="en-US" sz="2200">
                <a:solidFill>
                  <a:schemeClr val="tx1"/>
                </a:solidFill>
              </a:rPr>
              <a:t>held by an institution</a:t>
            </a:r>
            <a:r>
              <a:rPr lang="en-US" sz="2200">
                <a:solidFill>
                  <a:schemeClr val="tx1"/>
                </a:solidFill>
                <a:latin typeface="+mj-lt"/>
              </a:rPr>
              <a:t> that is not used in decision-making processes and is not organized in a retrievable manner</a:t>
            </a:r>
          </a:p>
          <a:p>
            <a:pPr marL="1085850" lvl="1" indent="-342900">
              <a:spcBef>
                <a:spcPts val="600"/>
              </a:spcBef>
            </a:pPr>
            <a:r>
              <a:rPr lang="en-US" sz="2200" b="1" err="1">
                <a:solidFill>
                  <a:schemeClr val="tx1"/>
                </a:solidFill>
                <a:latin typeface="+mj-lt"/>
              </a:rPr>
              <a:t>CoRs</a:t>
            </a:r>
            <a:r>
              <a:rPr lang="en-US" sz="2200" b="1">
                <a:solidFill>
                  <a:schemeClr val="tx1"/>
                </a:solidFill>
                <a:latin typeface="+mj-lt"/>
              </a:rPr>
              <a:t> </a:t>
            </a:r>
            <a:r>
              <a:rPr lang="en-US" sz="2200">
                <a:solidFill>
                  <a:schemeClr val="tx1"/>
                </a:solidFill>
                <a:latin typeface="+mj-lt"/>
              </a:rPr>
              <a:t>describe the types of records an institution creates, captures and maintains </a:t>
            </a:r>
            <a:endParaRPr lang="en-CA" sz="2200">
              <a:solidFill>
                <a:schemeClr val="tx1"/>
              </a:solidFill>
              <a:latin typeface="+mj-lt"/>
            </a:endParaRPr>
          </a:p>
          <a:p>
            <a:pPr marL="457200" indent="-457200">
              <a:spcBef>
                <a:spcPts val="600"/>
              </a:spcBef>
              <a:buFont typeface="Arial" panose="020B0604020202020204" pitchFamily="34" charset="0"/>
              <a:buChar char="•"/>
            </a:pPr>
            <a:r>
              <a:rPr lang="en-US">
                <a:latin typeface="+mj-lt"/>
              </a:rPr>
              <a:t>These publications promote transparency by </a:t>
            </a:r>
            <a:r>
              <a:rPr lang="en-US" sz="2200">
                <a:solidFill>
                  <a:schemeClr val="tx1"/>
                </a:solidFill>
                <a:latin typeface="+mj-lt"/>
              </a:rPr>
              <a:t>helping the public understand what information each institution holds </a:t>
            </a:r>
            <a:r>
              <a:rPr lang="en-US">
                <a:latin typeface="+mj-lt"/>
              </a:rPr>
              <a:t>and by enabling individuals to </a:t>
            </a:r>
            <a:r>
              <a:rPr lang="en-US" sz="2200">
                <a:solidFill>
                  <a:schemeClr val="tx1"/>
                </a:solidFill>
                <a:latin typeface="+mj-lt"/>
              </a:rPr>
              <a:t>request access to the information </a:t>
            </a:r>
            <a:endParaRPr lang="en-CA" sz="2200">
              <a:solidFill>
                <a:schemeClr val="tx1"/>
              </a:solidFill>
              <a:latin typeface="+mj-lt"/>
            </a:endParaRPr>
          </a:p>
          <a:p>
            <a:endParaRPr lang="en-CA"/>
          </a:p>
        </p:txBody>
      </p:sp>
      <p:sp>
        <p:nvSpPr>
          <p:cNvPr id="4" name="Slide Number Placeholder 3">
            <a:extLst>
              <a:ext uri="{FF2B5EF4-FFF2-40B4-BE49-F238E27FC236}">
                <a16:creationId xmlns:a16="http://schemas.microsoft.com/office/drawing/2014/main" id="{4764426C-5B4B-82E0-B9C3-6E1B501EB75C}"/>
              </a:ext>
            </a:extLst>
          </p:cNvPr>
          <p:cNvSpPr>
            <a:spLocks noGrp="1"/>
          </p:cNvSpPr>
          <p:nvPr>
            <p:ph type="sldNum" sz="quarter" idx="13"/>
          </p:nvPr>
        </p:nvSpPr>
        <p:spPr/>
        <p:txBody>
          <a:bodyPr/>
          <a:lstStyle/>
          <a:p>
            <a:fld id="{FB0478ED-E3AB-894D-AF74-F469B06ACB0F}" type="slidenum">
              <a:rPr lang="fr-CA" smtClean="0"/>
              <a:t>53</a:t>
            </a:fld>
            <a:endParaRPr lang="fr-CA"/>
          </a:p>
        </p:txBody>
      </p:sp>
    </p:spTree>
    <p:extLst>
      <p:ext uri="{BB962C8B-B14F-4D97-AF65-F5344CB8AC3E}">
        <p14:creationId xmlns:p14="http://schemas.microsoft.com/office/powerpoint/2010/main" val="2922269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9064-758A-B26A-5C1F-20E43684A7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69FF0B3-B194-690B-2437-477BB00B19FA}"/>
              </a:ext>
            </a:extLst>
          </p:cNvPr>
          <p:cNvSpPr>
            <a:spLocks noGrp="1"/>
          </p:cNvSpPr>
          <p:nvPr>
            <p:ph type="title" idx="4294967295"/>
          </p:nvPr>
        </p:nvSpPr>
        <p:spPr>
          <a:xfrm>
            <a:off x="2281238" y="2492375"/>
            <a:ext cx="7629525" cy="3146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7:</a:t>
            </a: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Privacy practices</a:t>
            </a:r>
            <a:endParaRPr kumimoji="0" lang="fr-CA" sz="4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0083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19195-C788-6EFD-5F23-B13E33BF70E9}"/>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Privacy practices</a:t>
            </a:r>
          </a:p>
        </p:txBody>
      </p:sp>
      <p:sp>
        <p:nvSpPr>
          <p:cNvPr id="3" name="Content Placeholder 2">
            <a:extLst>
              <a:ext uri="{FF2B5EF4-FFF2-40B4-BE49-F238E27FC236}">
                <a16:creationId xmlns:a16="http://schemas.microsoft.com/office/drawing/2014/main" id="{B21D1378-4E12-F8DE-4717-867413D5B126}"/>
              </a:ext>
            </a:extLst>
          </p:cNvPr>
          <p:cNvSpPr>
            <a:spLocks noGrp="1"/>
          </p:cNvSpPr>
          <p:nvPr>
            <p:ph idx="10"/>
          </p:nvPr>
        </p:nvSpPr>
        <p:spPr>
          <a:xfrm>
            <a:off x="1077816" y="1268760"/>
            <a:ext cx="10095440" cy="5149130"/>
          </a:xfrm>
        </p:spPr>
        <p:txBody>
          <a:bodyPr vert="horz" lIns="0" tIns="0" rIns="0" bIns="0" rtlCol="0" anchor="t">
            <a:normAutofit fontScale="92500" lnSpcReduction="20000"/>
          </a:bodyPr>
          <a:lstStyle/>
          <a:p>
            <a:pPr marL="457200" indent="-457200">
              <a:lnSpc>
                <a:spcPct val="120000"/>
              </a:lnSpc>
              <a:spcBef>
                <a:spcPts val="600"/>
              </a:spcBef>
              <a:buFont typeface="Arial" panose="020B0604020202020204" pitchFamily="34" charset="0"/>
              <a:buChar char="•"/>
              <a:defRPr/>
            </a:pPr>
            <a:r>
              <a:rPr lang="en-CA" sz="2800">
                <a:latin typeface="+mn-lt"/>
              </a:rPr>
              <a:t>Properly handling and protecting personal information is essential in promoting </a:t>
            </a:r>
            <a:r>
              <a:rPr lang="en-CA" sz="2800" b="1">
                <a:solidFill>
                  <a:srgbClr val="352844"/>
                </a:solidFill>
                <a:latin typeface="+mn-lt"/>
              </a:rPr>
              <a:t>trust</a:t>
            </a:r>
            <a:r>
              <a:rPr lang="en-CA" sz="2800">
                <a:latin typeface="+mn-lt"/>
              </a:rPr>
              <a:t> in government institutions</a:t>
            </a:r>
          </a:p>
          <a:p>
            <a:pPr marL="457200" indent="-457200">
              <a:lnSpc>
                <a:spcPct val="120000"/>
              </a:lnSpc>
              <a:spcBef>
                <a:spcPts val="600"/>
              </a:spcBef>
              <a:buFont typeface="Arial" panose="020B0604020202020204" pitchFamily="34" charset="0"/>
              <a:buChar char="•"/>
              <a:defRPr/>
            </a:pPr>
            <a:r>
              <a:rPr lang="en-US" sz="2800">
                <a:latin typeface="+mn-lt"/>
              </a:rPr>
              <a:t>Institutions, and thus employees, must comply with </a:t>
            </a:r>
            <a:r>
              <a:rPr lang="en-US" sz="2800" b="1">
                <a:solidFill>
                  <a:srgbClr val="352844"/>
                </a:solidFill>
                <a:latin typeface="+mn-lt"/>
              </a:rPr>
              <a:t>privacy obligations</a:t>
            </a:r>
          </a:p>
          <a:p>
            <a:pPr marL="457200" indent="-457200">
              <a:lnSpc>
                <a:spcPct val="120000"/>
              </a:lnSpc>
              <a:spcBef>
                <a:spcPts val="600"/>
              </a:spcBef>
              <a:buFont typeface="Arial" panose="020B0604020202020204" pitchFamily="34" charset="0"/>
              <a:buChar char="•"/>
              <a:defRPr/>
            </a:pPr>
            <a:r>
              <a:rPr lang="en-US" sz="2800">
                <a:latin typeface="+mn-lt"/>
              </a:rPr>
              <a:t>Obligations</a:t>
            </a:r>
            <a:r>
              <a:rPr lang="en-CA" sz="2800">
                <a:latin typeface="+mn-lt"/>
              </a:rPr>
              <a:t> are established in </a:t>
            </a:r>
            <a:r>
              <a:rPr lang="en-US" sz="2800">
                <a:latin typeface="+mn-lt"/>
              </a:rPr>
              <a:t>sections 4 through 8 of the </a:t>
            </a:r>
            <a:r>
              <a:rPr lang="en-US" sz="2800" i="1">
                <a:latin typeface="+mn-lt"/>
                <a:hlinkClick r:id="rId3"/>
              </a:rPr>
              <a:t>Privacy Act</a:t>
            </a:r>
            <a:r>
              <a:rPr lang="en-CA" sz="2800">
                <a:latin typeface="+mn-lt"/>
              </a:rPr>
              <a:t>, the </a:t>
            </a:r>
            <a:r>
              <a:rPr lang="en-CA" sz="2800" i="1">
                <a:latin typeface="+mn-lt"/>
                <a:hlinkClick r:id="rId4"/>
              </a:rPr>
              <a:t>Privacy Regulations</a:t>
            </a:r>
            <a:r>
              <a:rPr lang="en-CA" sz="2800" i="1">
                <a:latin typeface="+mn-lt"/>
              </a:rPr>
              <a:t>, </a:t>
            </a:r>
            <a:r>
              <a:rPr lang="en-CA" sz="2800">
                <a:latin typeface="+mn-lt"/>
              </a:rPr>
              <a:t>the </a:t>
            </a:r>
            <a:r>
              <a:rPr lang="en-CA" sz="2800" i="1">
                <a:latin typeface="+mn-lt"/>
                <a:hlinkClick r:id="rId5"/>
              </a:rPr>
              <a:t>Policy on Privacy Protection </a:t>
            </a:r>
            <a:r>
              <a:rPr lang="en-CA" sz="2800">
                <a:latin typeface="+mn-lt"/>
              </a:rPr>
              <a:t>and its supporting instruments</a:t>
            </a:r>
          </a:p>
          <a:p>
            <a:pPr marL="457200" indent="-457200">
              <a:lnSpc>
                <a:spcPct val="120000"/>
              </a:lnSpc>
              <a:spcBef>
                <a:spcPts val="600"/>
              </a:spcBef>
              <a:buFont typeface="Arial" panose="020B0604020202020204" pitchFamily="34" charset="0"/>
              <a:buChar char="•"/>
              <a:defRPr/>
            </a:pPr>
            <a:r>
              <a:rPr lang="en-US" sz="2800">
                <a:latin typeface="+mn-lt"/>
              </a:rPr>
              <a:t>Failure to meet obligations can result in privacy breaches and expose the individual and the institution to potential harm</a:t>
            </a:r>
            <a:endParaRPr lang="en-US" sz="2800">
              <a:latin typeface="+mn-lt"/>
              <a:ea typeface="Calibri"/>
              <a:cs typeface="Calibri"/>
            </a:endParaRPr>
          </a:p>
          <a:p>
            <a:pPr marL="457200" indent="-457200">
              <a:lnSpc>
                <a:spcPct val="120000"/>
              </a:lnSpc>
              <a:spcBef>
                <a:spcPts val="600"/>
              </a:spcBef>
              <a:buFont typeface="Arial" panose="020B0604020202020204" pitchFamily="34" charset="0"/>
              <a:buChar char="•"/>
              <a:defRPr/>
            </a:pPr>
            <a:endParaRPr lang="en-US" sz="2800">
              <a:latin typeface="+mn-lt"/>
            </a:endParaRPr>
          </a:p>
          <a:p>
            <a:pPr algn="ctr">
              <a:lnSpc>
                <a:spcPct val="120000"/>
              </a:lnSpc>
              <a:spcBef>
                <a:spcPts val="600"/>
              </a:spcBef>
              <a:defRPr/>
            </a:pPr>
            <a:r>
              <a:rPr lang="en-US" sz="2800" b="1">
                <a:solidFill>
                  <a:srgbClr val="352844"/>
                </a:solidFill>
                <a:latin typeface="+mn-lt"/>
              </a:rPr>
              <a:t>All employees are </a:t>
            </a:r>
            <a:r>
              <a:rPr lang="en-CA" sz="2800" b="1">
                <a:solidFill>
                  <a:srgbClr val="352844"/>
                </a:solidFill>
                <a:latin typeface="+mn-lt"/>
              </a:rPr>
              <a:t>responsible for effectively managing and protecting personal information in their care!</a:t>
            </a:r>
            <a:endParaRPr lang="en-US" sz="2800" b="1">
              <a:solidFill>
                <a:srgbClr val="352844"/>
              </a:solidFill>
              <a:latin typeface="+mn-lt"/>
            </a:endParaRPr>
          </a:p>
          <a:p>
            <a:pPr marL="457200" indent="-457200">
              <a:lnSpc>
                <a:spcPct val="120000"/>
              </a:lnSpc>
              <a:spcBef>
                <a:spcPts val="600"/>
              </a:spcBef>
              <a:buFont typeface="Arial" panose="020B0604020202020204" pitchFamily="34" charset="0"/>
              <a:buChar char="•"/>
              <a:defRPr/>
            </a:pPr>
            <a:endParaRPr lang="en-CA" sz="2800">
              <a:latin typeface="+mn-lt"/>
            </a:endParaRPr>
          </a:p>
        </p:txBody>
      </p:sp>
      <p:sp>
        <p:nvSpPr>
          <p:cNvPr id="5" name="Slide Number Placeholder 4">
            <a:extLst>
              <a:ext uri="{FF2B5EF4-FFF2-40B4-BE49-F238E27FC236}">
                <a16:creationId xmlns:a16="http://schemas.microsoft.com/office/drawing/2014/main" id="{ACEFAAF1-56E1-F924-BF91-D3F235C2512E}"/>
              </a:ext>
            </a:extLst>
          </p:cNvPr>
          <p:cNvSpPr>
            <a:spLocks noGrp="1"/>
          </p:cNvSpPr>
          <p:nvPr>
            <p:ph type="sldNum" sz="quarter" idx="13"/>
          </p:nvPr>
        </p:nvSpPr>
        <p:spPr/>
        <p:txBody>
          <a:bodyPr/>
          <a:lstStyle/>
          <a:p>
            <a:fld id="{FB0478ED-E3AB-894D-AF74-F469B06ACB0F}" type="slidenum">
              <a:rPr lang="fr-CA" smtClean="0"/>
              <a:t>55</a:t>
            </a:fld>
            <a:endParaRPr lang="fr-CA"/>
          </a:p>
        </p:txBody>
      </p:sp>
    </p:spTree>
    <p:extLst>
      <p:ext uri="{BB962C8B-B14F-4D97-AF65-F5344CB8AC3E}">
        <p14:creationId xmlns:p14="http://schemas.microsoft.com/office/powerpoint/2010/main" val="1475662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BF4F8-7193-52AA-7D85-D84FCE1689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8B06B5-97FC-9FA6-7C5A-4CF2C884DC2D}"/>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Fair information principles</a:t>
            </a:r>
          </a:p>
        </p:txBody>
      </p:sp>
      <p:sp>
        <p:nvSpPr>
          <p:cNvPr id="3" name="Content Placeholder 2">
            <a:extLst>
              <a:ext uri="{FF2B5EF4-FFF2-40B4-BE49-F238E27FC236}">
                <a16:creationId xmlns:a16="http://schemas.microsoft.com/office/drawing/2014/main" id="{9D7E9393-8E61-A365-91B6-1F5C26214FDF}"/>
              </a:ext>
            </a:extLst>
          </p:cNvPr>
          <p:cNvSpPr>
            <a:spLocks noGrp="1"/>
          </p:cNvSpPr>
          <p:nvPr>
            <p:ph idx="10"/>
          </p:nvPr>
        </p:nvSpPr>
        <p:spPr>
          <a:xfrm>
            <a:off x="1077816" y="1268760"/>
            <a:ext cx="10095440" cy="1008112"/>
          </a:xfrm>
        </p:spPr>
        <p:txBody>
          <a:bodyPr>
            <a:normAutofit/>
          </a:bodyPr>
          <a:lstStyle/>
          <a:p>
            <a:pPr>
              <a:spcBef>
                <a:spcPts val="600"/>
              </a:spcBef>
            </a:pPr>
            <a:r>
              <a:rPr lang="en-US" sz="3200"/>
              <a:t>The 10 fair information principles provide the foundation for properly handling personal information</a:t>
            </a:r>
          </a:p>
          <a:p>
            <a:pPr marL="342900" indent="-342900">
              <a:spcBef>
                <a:spcPts val="600"/>
              </a:spcBef>
              <a:buFont typeface="Arial" panose="020B0604020202020204" pitchFamily="34" charset="0"/>
              <a:buChar char="•"/>
            </a:pPr>
            <a:endParaRPr lang="en-US" sz="2800"/>
          </a:p>
        </p:txBody>
      </p:sp>
      <p:sp>
        <p:nvSpPr>
          <p:cNvPr id="4" name="Content Placeholder 1">
            <a:extLst>
              <a:ext uri="{FF2B5EF4-FFF2-40B4-BE49-F238E27FC236}">
                <a16:creationId xmlns:a16="http://schemas.microsoft.com/office/drawing/2014/main" id="{3DBFF112-B0B8-1C4D-4345-9EB3F7CE04A2}"/>
              </a:ext>
            </a:extLst>
          </p:cNvPr>
          <p:cNvSpPr txBox="1">
            <a:spLocks/>
          </p:cNvSpPr>
          <p:nvPr/>
        </p:nvSpPr>
        <p:spPr bwMode="auto">
          <a:xfrm>
            <a:off x="1682502" y="2637384"/>
            <a:ext cx="9431682" cy="338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spcCol="365760"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j-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j-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457200" eaLnBrk="1" hangingPunct="1">
              <a:spcBef>
                <a:spcPts val="600"/>
              </a:spcBef>
              <a:spcAft>
                <a:spcPts val="0"/>
              </a:spcAft>
              <a:buFont typeface="+mj-lt"/>
              <a:buAutoNum type="arabicPeriod"/>
              <a:defRPr/>
            </a:pPr>
            <a:r>
              <a:rPr lang="en-US" sz="2800">
                <a:latin typeface="+mn-lt"/>
              </a:rPr>
              <a:t>Accountability</a:t>
            </a:r>
          </a:p>
          <a:p>
            <a:pPr marL="457200" lvl="1" indent="-457200" eaLnBrk="1" hangingPunct="1">
              <a:spcBef>
                <a:spcPts val="600"/>
              </a:spcBef>
              <a:spcAft>
                <a:spcPts val="0"/>
              </a:spcAft>
              <a:buFont typeface="+mj-lt"/>
              <a:buAutoNum type="arabicPeriod"/>
              <a:defRPr/>
            </a:pPr>
            <a:r>
              <a:rPr lang="en-US" sz="2800">
                <a:latin typeface="+mn-lt"/>
              </a:rPr>
              <a:t>Identifying purpose</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Limiting collection</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Limiting use, disclosure and retention</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Consent</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Accuracy</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Safeguards</a:t>
            </a:r>
            <a:endParaRPr lang="en-US" sz="2800">
              <a:latin typeface="+mn-lt"/>
              <a:ea typeface="Calibri"/>
              <a:cs typeface="Calibri"/>
            </a:endParaRPr>
          </a:p>
          <a:p>
            <a:pPr marL="457200" lvl="1" indent="-457200" eaLnBrk="1" hangingPunct="1">
              <a:spcBef>
                <a:spcPts val="600"/>
              </a:spcBef>
              <a:spcAft>
                <a:spcPts val="0"/>
              </a:spcAft>
              <a:buFont typeface="+mj-lt"/>
              <a:buAutoNum type="arabicPeriod"/>
              <a:defRPr/>
            </a:pPr>
            <a:r>
              <a:rPr lang="en-US" sz="2800">
                <a:latin typeface="+mn-lt"/>
              </a:rPr>
              <a:t>Openness</a:t>
            </a:r>
          </a:p>
          <a:p>
            <a:pPr marL="457200" lvl="1" indent="-457200" eaLnBrk="1" hangingPunct="1">
              <a:spcBef>
                <a:spcPts val="600"/>
              </a:spcBef>
              <a:spcAft>
                <a:spcPts val="0"/>
              </a:spcAft>
              <a:buFont typeface="+mj-lt"/>
              <a:buAutoNum type="arabicPeriod"/>
              <a:defRPr/>
            </a:pPr>
            <a:r>
              <a:rPr lang="en-US" sz="2800">
                <a:latin typeface="+mn-lt"/>
              </a:rPr>
              <a:t>Individual access</a:t>
            </a:r>
          </a:p>
          <a:p>
            <a:pPr marL="457200" lvl="1" indent="-457200" eaLnBrk="1" hangingPunct="1">
              <a:spcBef>
                <a:spcPts val="600"/>
              </a:spcBef>
              <a:spcAft>
                <a:spcPts val="0"/>
              </a:spcAft>
              <a:buFont typeface="+mj-lt"/>
              <a:buAutoNum type="arabicPeriod"/>
              <a:defRPr/>
            </a:pPr>
            <a:r>
              <a:rPr lang="en-US" sz="2800">
                <a:latin typeface="+mn-lt"/>
              </a:rPr>
              <a:t> Challenging compliance</a:t>
            </a:r>
          </a:p>
        </p:txBody>
      </p:sp>
      <p:sp>
        <p:nvSpPr>
          <p:cNvPr id="6" name="Slide Number Placeholder 5">
            <a:extLst>
              <a:ext uri="{FF2B5EF4-FFF2-40B4-BE49-F238E27FC236}">
                <a16:creationId xmlns:a16="http://schemas.microsoft.com/office/drawing/2014/main" id="{2DFD4BDF-9048-7BB1-4D2D-CEFBE570E3A7}"/>
              </a:ext>
            </a:extLst>
          </p:cNvPr>
          <p:cNvSpPr>
            <a:spLocks noGrp="1"/>
          </p:cNvSpPr>
          <p:nvPr>
            <p:ph type="sldNum" sz="quarter" idx="13"/>
          </p:nvPr>
        </p:nvSpPr>
        <p:spPr/>
        <p:txBody>
          <a:bodyPr/>
          <a:lstStyle/>
          <a:p>
            <a:fld id="{FB0478ED-E3AB-894D-AF74-F469B06ACB0F}" type="slidenum">
              <a:rPr lang="fr-CA" smtClean="0"/>
              <a:t>56</a:t>
            </a:fld>
            <a:endParaRPr lang="fr-CA"/>
          </a:p>
        </p:txBody>
      </p:sp>
    </p:spTree>
    <p:extLst>
      <p:ext uri="{BB962C8B-B14F-4D97-AF65-F5344CB8AC3E}">
        <p14:creationId xmlns:p14="http://schemas.microsoft.com/office/powerpoint/2010/main" val="3806474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6E60-25A2-FFD2-269E-2D3EFE04D8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0C1310-3261-E0CB-1332-D4875C90C599}"/>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Accountability </a:t>
            </a:r>
          </a:p>
        </p:txBody>
      </p:sp>
      <p:sp>
        <p:nvSpPr>
          <p:cNvPr id="3" name="Content Placeholder 2">
            <a:extLst>
              <a:ext uri="{FF2B5EF4-FFF2-40B4-BE49-F238E27FC236}">
                <a16:creationId xmlns:a16="http://schemas.microsoft.com/office/drawing/2014/main" id="{D3AF8FEE-74B5-E95C-D0AB-1CD87AE2EA0B}"/>
              </a:ext>
            </a:extLst>
          </p:cNvPr>
          <p:cNvSpPr>
            <a:spLocks noGrp="1"/>
          </p:cNvSpPr>
          <p:nvPr>
            <p:ph idx="10"/>
          </p:nvPr>
        </p:nvSpPr>
        <p:spPr>
          <a:xfrm>
            <a:off x="1077815" y="1268760"/>
            <a:ext cx="10328121" cy="5149130"/>
          </a:xfrm>
        </p:spPr>
        <p:txBody>
          <a:bodyPr vert="horz" lIns="0" tIns="0" rIns="0" bIns="0" rtlCol="0" anchor="t">
            <a:normAutofit fontScale="77500" lnSpcReduction="20000"/>
          </a:bodyPr>
          <a:lstStyle/>
          <a:p>
            <a:pPr marL="971550">
              <a:lnSpc>
                <a:spcPct val="120000"/>
              </a:lnSpc>
              <a:spcBef>
                <a:spcPts val="600"/>
              </a:spcBef>
            </a:pPr>
            <a:r>
              <a:rPr lang="en-US" sz="2600" b="1">
                <a:solidFill>
                  <a:srgbClr val="23453F"/>
                </a:solidFill>
                <a:latin typeface="Calibri"/>
                <a:ea typeface="Calibri"/>
                <a:cs typeface="Calibri"/>
              </a:rPr>
              <a:t>Government institutions are responsible for the personal information under their control, including information collected by or transferred to a third party. Someone needs to be accountable for the institution’s compliance with privacy requirements.</a:t>
            </a:r>
            <a:br>
              <a:rPr lang="en-US" sz="2600" b="1"/>
            </a:br>
            <a:endParaRPr lang="en-US" sz="1600" b="1">
              <a:solidFill>
                <a:srgbClr val="23453F"/>
              </a:solidFill>
            </a:endParaRPr>
          </a:p>
          <a:p>
            <a:pPr marL="342900" indent="-342900">
              <a:lnSpc>
                <a:spcPct val="120000"/>
              </a:lnSpc>
              <a:spcBef>
                <a:spcPts val="600"/>
              </a:spcBef>
              <a:buFont typeface="Arial" panose="020B0604020202020204" pitchFamily="34" charset="0"/>
              <a:buChar char="•"/>
            </a:pPr>
            <a:r>
              <a:rPr lang="en-US"/>
              <a:t>The head of an institution is ultimately accountable but can delegate their powers, duties and functions under the </a:t>
            </a:r>
            <a:r>
              <a:rPr lang="en-US" i="1">
                <a:hlinkClick r:id="rId3"/>
              </a:rPr>
              <a:t>Privacy Act </a:t>
            </a:r>
            <a:r>
              <a:rPr lang="en-US"/>
              <a:t>and related policy instruments to:</a:t>
            </a:r>
          </a:p>
          <a:p>
            <a:pPr marL="1085850" lvl="1" indent="-342900">
              <a:lnSpc>
                <a:spcPct val="120000"/>
              </a:lnSpc>
              <a:spcBef>
                <a:spcPts val="600"/>
              </a:spcBef>
            </a:pPr>
            <a:r>
              <a:rPr lang="en-US" sz="2200">
                <a:solidFill>
                  <a:schemeClr val="tx1"/>
                </a:solidFill>
              </a:rPr>
              <a:t>the CPO </a:t>
            </a:r>
          </a:p>
          <a:p>
            <a:pPr marL="1085850" lvl="1" indent="-342900">
              <a:lnSpc>
                <a:spcPct val="120000"/>
              </a:lnSpc>
              <a:spcBef>
                <a:spcPts val="600"/>
              </a:spcBef>
            </a:pPr>
            <a:r>
              <a:rPr lang="en-US" sz="2200">
                <a:solidFill>
                  <a:schemeClr val="tx1"/>
                </a:solidFill>
              </a:rPr>
              <a:t>the ATIP coordinator </a:t>
            </a:r>
          </a:p>
          <a:p>
            <a:pPr marL="1085850" lvl="1" indent="-342900">
              <a:lnSpc>
                <a:spcPct val="120000"/>
              </a:lnSpc>
              <a:spcBef>
                <a:spcPts val="600"/>
              </a:spcBef>
            </a:pPr>
            <a:r>
              <a:rPr lang="en-US" sz="2200">
                <a:solidFill>
                  <a:schemeClr val="tx1"/>
                </a:solidFill>
              </a:rPr>
              <a:t>other officers and employees of the institution (usually in the ATIP Office or the PMT)</a:t>
            </a:r>
          </a:p>
          <a:p>
            <a:pPr marL="342900" indent="-342900">
              <a:lnSpc>
                <a:spcPct val="120000"/>
              </a:lnSpc>
              <a:spcBef>
                <a:spcPts val="600"/>
              </a:spcBef>
              <a:buFont typeface="Arial" panose="020B0604020202020204" pitchFamily="34" charset="0"/>
              <a:buChar char="•"/>
            </a:pPr>
            <a:r>
              <a:rPr lang="en-US"/>
              <a:t>Delegates are responsible for fostering good privacy practices and ensuring compliance with privacy requirements</a:t>
            </a:r>
          </a:p>
          <a:p>
            <a:pPr marL="342900" indent="-342900">
              <a:lnSpc>
                <a:spcPct val="120000"/>
              </a:lnSpc>
              <a:spcBef>
                <a:spcPts val="600"/>
              </a:spcBef>
              <a:buFont typeface="Arial" panose="020B0604020202020204" pitchFamily="34" charset="0"/>
              <a:buChar char="•"/>
            </a:pPr>
            <a:r>
              <a:rPr lang="en-US"/>
              <a:t>Accountability should be established by:</a:t>
            </a:r>
          </a:p>
          <a:p>
            <a:pPr marL="1085850" lvl="1" indent="-342900">
              <a:lnSpc>
                <a:spcPct val="120000"/>
              </a:lnSpc>
              <a:spcBef>
                <a:spcPts val="600"/>
              </a:spcBef>
            </a:pPr>
            <a:r>
              <a:rPr lang="en-US" sz="2200">
                <a:solidFill>
                  <a:schemeClr val="tx1"/>
                </a:solidFill>
              </a:rPr>
              <a:t>defining clear roles and responsibilities for the care and control of personal information in policies and procedures</a:t>
            </a:r>
          </a:p>
          <a:p>
            <a:pPr marL="1085850" lvl="1" indent="-342900">
              <a:lnSpc>
                <a:spcPct val="120000"/>
              </a:lnSpc>
              <a:spcBef>
                <a:spcPts val="600"/>
              </a:spcBef>
            </a:pPr>
            <a:r>
              <a:rPr lang="en-US" sz="2200">
                <a:solidFill>
                  <a:schemeClr val="tx1"/>
                </a:solidFill>
              </a:rPr>
              <a:t>including appropriate privacy clauses in contracts and information sharing arrangements</a:t>
            </a:r>
          </a:p>
          <a:p>
            <a:pPr marL="342900" indent="-342900">
              <a:lnSpc>
                <a:spcPct val="120000"/>
              </a:lnSpc>
              <a:spcBef>
                <a:spcPts val="600"/>
              </a:spcBef>
              <a:buFont typeface="Arial" panose="020B0604020202020204" pitchFamily="34" charset="0"/>
              <a:buChar char="•"/>
            </a:pPr>
            <a:endParaRPr lang="en-US" sz="2800"/>
          </a:p>
        </p:txBody>
      </p:sp>
      <p:sp>
        <p:nvSpPr>
          <p:cNvPr id="7" name="Slide Number Placeholder 6">
            <a:extLst>
              <a:ext uri="{FF2B5EF4-FFF2-40B4-BE49-F238E27FC236}">
                <a16:creationId xmlns:a16="http://schemas.microsoft.com/office/drawing/2014/main" id="{6CC3A97F-6CB0-BE0E-5B93-9143C786F748}"/>
              </a:ext>
            </a:extLst>
          </p:cNvPr>
          <p:cNvSpPr>
            <a:spLocks noGrp="1"/>
          </p:cNvSpPr>
          <p:nvPr>
            <p:ph type="sldNum" sz="quarter" idx="13"/>
          </p:nvPr>
        </p:nvSpPr>
        <p:spPr/>
        <p:txBody>
          <a:bodyPr/>
          <a:lstStyle/>
          <a:p>
            <a:fld id="{FB0478ED-E3AB-894D-AF74-F469B06ACB0F}" type="slidenum">
              <a:rPr lang="fr-CA" smtClean="0"/>
              <a:t>57</a:t>
            </a:fld>
            <a:endParaRPr lang="fr-CA"/>
          </a:p>
        </p:txBody>
      </p:sp>
      <p:grpSp>
        <p:nvGrpSpPr>
          <p:cNvPr id="4" name="Group 3">
            <a:extLst>
              <a:ext uri="{FF2B5EF4-FFF2-40B4-BE49-F238E27FC236}">
                <a16:creationId xmlns:a16="http://schemas.microsoft.com/office/drawing/2014/main" id="{CE933759-A634-9D01-BED2-CC86E7FF9C07}"/>
              </a:ext>
              <a:ext uri="{C183D7F6-B498-43B3-948B-1728B52AA6E4}">
                <adec:decorative xmlns:adec="http://schemas.microsoft.com/office/drawing/2017/decorative" val="1"/>
              </a:ext>
            </a:extLst>
          </p:cNvPr>
          <p:cNvGrpSpPr/>
          <p:nvPr/>
        </p:nvGrpSpPr>
        <p:grpSpPr>
          <a:xfrm>
            <a:off x="1014506" y="1313188"/>
            <a:ext cx="948852" cy="900610"/>
            <a:chOff x="1041400" y="1286294"/>
            <a:chExt cx="948852" cy="900610"/>
          </a:xfrm>
        </p:grpSpPr>
        <p:sp>
          <p:nvSpPr>
            <p:cNvPr id="5" name="Rectangle 4">
              <a:extLst>
                <a:ext uri="{FF2B5EF4-FFF2-40B4-BE49-F238E27FC236}">
                  <a16:creationId xmlns:a16="http://schemas.microsoft.com/office/drawing/2014/main" id="{B8B7E2F8-35A2-E97B-B703-C69785FEE893}"/>
                </a:ext>
              </a:extLst>
            </p:cNvPr>
            <p:cNvSpPr/>
            <p:nvPr/>
          </p:nvSpPr>
          <p:spPr>
            <a:xfrm>
              <a:off x="1041400" y="1295654"/>
              <a:ext cx="929519" cy="891250"/>
            </a:xfrm>
            <a:prstGeom prst="rect">
              <a:avLst/>
            </a:prstGeom>
            <a:solidFill>
              <a:srgbClr val="23453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80C85AE-7601-F23D-E8B6-BD37B970B16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0733" y="1286294"/>
              <a:ext cx="929519" cy="891250"/>
            </a:xfrm>
            <a:prstGeom prst="rect">
              <a:avLst/>
            </a:prstGeom>
          </p:spPr>
        </p:pic>
      </p:grpSp>
    </p:spTree>
    <p:extLst>
      <p:ext uri="{BB962C8B-B14F-4D97-AF65-F5344CB8AC3E}">
        <p14:creationId xmlns:p14="http://schemas.microsoft.com/office/powerpoint/2010/main" val="422068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70B1-DDB6-06C6-6532-214B7D3112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D245D6-3D8B-1F11-A8BD-525FB8AD2868}"/>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Identifying purpose​</a:t>
            </a:r>
          </a:p>
        </p:txBody>
      </p:sp>
      <p:sp>
        <p:nvSpPr>
          <p:cNvPr id="3" name="Content Placeholder 2">
            <a:extLst>
              <a:ext uri="{FF2B5EF4-FFF2-40B4-BE49-F238E27FC236}">
                <a16:creationId xmlns:a16="http://schemas.microsoft.com/office/drawing/2014/main" id="{919661E0-4393-2EB0-021B-8E647FF553EC}"/>
              </a:ext>
            </a:extLst>
          </p:cNvPr>
          <p:cNvSpPr>
            <a:spLocks noGrp="1"/>
          </p:cNvSpPr>
          <p:nvPr>
            <p:ph idx="10"/>
          </p:nvPr>
        </p:nvSpPr>
        <p:spPr>
          <a:xfrm>
            <a:off x="888356" y="1291909"/>
            <a:ext cx="10694044" cy="5149130"/>
          </a:xfrm>
        </p:spPr>
        <p:txBody>
          <a:bodyPr>
            <a:noAutofit/>
          </a:bodyPr>
          <a:lstStyle/>
          <a:p>
            <a:pPr marL="288925" algn="ctr">
              <a:spcBef>
                <a:spcPts val="600"/>
              </a:spcBef>
            </a:pPr>
            <a:r>
              <a:rPr lang="en-US" sz="2400" b="1">
                <a:solidFill>
                  <a:srgbClr val="142F50"/>
                </a:solidFill>
                <a:latin typeface="+mn-lt"/>
              </a:rPr>
              <a:t>The institution must identify why personal information is being collected before or at the time of collection.</a:t>
            </a:r>
          </a:p>
          <a:p>
            <a:pPr marL="288925">
              <a:spcBef>
                <a:spcPts val="600"/>
              </a:spcBef>
              <a:buFont typeface="Arial" panose="020B0604020202020204" pitchFamily="34" charset="0"/>
              <a:buChar char="•"/>
            </a:pPr>
            <a:endParaRPr lang="en-US" sz="1200">
              <a:latin typeface="+mn-lt"/>
            </a:endParaRPr>
          </a:p>
          <a:p>
            <a:pPr marL="625475" indent="-336550">
              <a:spcBef>
                <a:spcPts val="600"/>
              </a:spcBef>
              <a:buFont typeface="Arial" panose="020B0604020202020204" pitchFamily="34" charset="0"/>
              <a:buChar char="•"/>
              <a:tabLst>
                <a:tab pos="2863850" algn="l"/>
              </a:tabLst>
            </a:pPr>
            <a:r>
              <a:rPr lang="en-US" sz="2000">
                <a:latin typeface="+mn-lt"/>
              </a:rPr>
              <a:t>Provide a </a:t>
            </a:r>
            <a:r>
              <a:rPr lang="en-US" sz="2000" b="1">
                <a:solidFill>
                  <a:srgbClr val="142F50"/>
                </a:solidFill>
                <a:latin typeface="+mn-lt"/>
              </a:rPr>
              <a:t>privacy notice </a:t>
            </a:r>
            <a:r>
              <a:rPr lang="en-US" sz="2000">
                <a:latin typeface="+mn-lt"/>
              </a:rPr>
              <a:t>when collecting information through forms or </a:t>
            </a:r>
            <a:br>
              <a:rPr lang="en-US" sz="2000">
                <a:latin typeface="+mn-lt"/>
              </a:rPr>
            </a:br>
            <a:r>
              <a:rPr lang="en-US" sz="2000">
                <a:latin typeface="+mn-lt"/>
              </a:rPr>
              <a:t>other mechanisms (except in limited circumstances)</a:t>
            </a:r>
          </a:p>
          <a:p>
            <a:pPr marL="625475" indent="-336550">
              <a:spcBef>
                <a:spcPts val="600"/>
              </a:spcBef>
              <a:buFont typeface="Arial" panose="020B0604020202020204" pitchFamily="34" charset="0"/>
              <a:buChar char="•"/>
              <a:tabLst>
                <a:tab pos="2863850" algn="l"/>
              </a:tabLst>
            </a:pPr>
            <a:r>
              <a:rPr lang="en-US" sz="2000">
                <a:latin typeface="+mn-lt"/>
              </a:rPr>
              <a:t>The notice should:</a:t>
            </a:r>
          </a:p>
          <a:p>
            <a:pPr marL="1082675" lvl="1" indent="-457200">
              <a:spcBef>
                <a:spcPts val="600"/>
              </a:spcBef>
              <a:tabLst>
                <a:tab pos="2863850" algn="l"/>
              </a:tabLst>
            </a:pPr>
            <a:r>
              <a:rPr lang="en-US">
                <a:solidFill>
                  <a:schemeClr val="tx1"/>
                </a:solidFill>
                <a:latin typeface="+mn-lt"/>
              </a:rPr>
              <a:t>inform individuals why their personal information is needed</a:t>
            </a:r>
          </a:p>
          <a:p>
            <a:pPr marL="1082675" lvl="1" indent="-457200">
              <a:spcBef>
                <a:spcPts val="600"/>
              </a:spcBef>
              <a:tabLst>
                <a:tab pos="2863850" algn="l"/>
              </a:tabLst>
            </a:pPr>
            <a:r>
              <a:rPr lang="en-US">
                <a:solidFill>
                  <a:schemeClr val="tx1"/>
                </a:solidFill>
                <a:latin typeface="+mn-lt"/>
              </a:rPr>
              <a:t>communicate all uses, disclosures and consistent uses of their </a:t>
            </a:r>
            <a:br>
              <a:rPr lang="en-US">
                <a:solidFill>
                  <a:schemeClr val="tx1"/>
                </a:solidFill>
                <a:latin typeface="+mn-lt"/>
              </a:rPr>
            </a:br>
            <a:r>
              <a:rPr lang="en-US">
                <a:solidFill>
                  <a:schemeClr val="tx1"/>
                </a:solidFill>
                <a:latin typeface="+mn-lt"/>
              </a:rPr>
              <a:t>personal information</a:t>
            </a:r>
          </a:p>
          <a:p>
            <a:pPr marL="1082675" lvl="1" indent="-457200">
              <a:spcBef>
                <a:spcPts val="600"/>
              </a:spcBef>
              <a:tabLst>
                <a:tab pos="2863850" algn="l"/>
              </a:tabLst>
            </a:pPr>
            <a:r>
              <a:rPr lang="en-US">
                <a:solidFill>
                  <a:schemeClr val="tx1"/>
                </a:solidFill>
                <a:latin typeface="+mn-lt"/>
              </a:rPr>
              <a:t>inform individuals of their rights to access and correct the information</a:t>
            </a:r>
          </a:p>
          <a:p>
            <a:pPr marL="1082675" lvl="1" indent="-457200">
              <a:spcBef>
                <a:spcPts val="600"/>
              </a:spcBef>
              <a:tabLst>
                <a:tab pos="2863850" algn="l"/>
              </a:tabLst>
            </a:pPr>
            <a:r>
              <a:rPr lang="en-US">
                <a:solidFill>
                  <a:schemeClr val="tx1"/>
                </a:solidFill>
                <a:latin typeface="+mn-lt"/>
              </a:rPr>
              <a:t>refer to your program’s PIB</a:t>
            </a:r>
          </a:p>
          <a:p>
            <a:pPr marL="1082675" lvl="1" indent="-457200">
              <a:spcBef>
                <a:spcPts val="600"/>
              </a:spcBef>
              <a:tabLst>
                <a:tab pos="2863850" algn="l"/>
              </a:tabLst>
            </a:pPr>
            <a:r>
              <a:rPr lang="en-US">
                <a:solidFill>
                  <a:schemeClr val="tx1"/>
                </a:solidFill>
                <a:latin typeface="+mn-lt"/>
              </a:rPr>
              <a:t>meet the requirements of the </a:t>
            </a:r>
            <a:r>
              <a:rPr lang="en-CA" sz="2000" i="1">
                <a:solidFill>
                  <a:prstClr val="black"/>
                </a:solidFill>
                <a:latin typeface="+mn-lt"/>
                <a:hlinkClick r:id="rId3"/>
              </a:rPr>
              <a:t>Directive on Privacy Practices</a:t>
            </a:r>
            <a:r>
              <a:rPr lang="en-CA" sz="2000" i="1">
                <a:solidFill>
                  <a:prstClr val="black"/>
                </a:solidFill>
                <a:latin typeface="+mn-lt"/>
              </a:rPr>
              <a:t> </a:t>
            </a:r>
            <a:br>
              <a:rPr lang="en-CA" sz="2000" i="1">
                <a:solidFill>
                  <a:prstClr val="black"/>
                </a:solidFill>
                <a:latin typeface="+mn-lt"/>
              </a:rPr>
            </a:br>
            <a:endParaRPr lang="en-CA" sz="1100" i="1">
              <a:solidFill>
                <a:prstClr val="black"/>
              </a:solidFill>
              <a:latin typeface="+mn-lt"/>
            </a:endParaRPr>
          </a:p>
          <a:p>
            <a:pPr marL="288925" algn="ctr">
              <a:spcBef>
                <a:spcPts val="600"/>
              </a:spcBef>
            </a:pPr>
            <a:r>
              <a:rPr lang="en-US" sz="2000" b="1">
                <a:solidFill>
                  <a:srgbClr val="142F50"/>
                </a:solidFill>
                <a:latin typeface="+mn-lt"/>
              </a:rPr>
              <a:t>Consult your Privacy Management Team  when developing or updating a privacy notice</a:t>
            </a:r>
          </a:p>
        </p:txBody>
      </p:sp>
      <p:sp>
        <p:nvSpPr>
          <p:cNvPr id="6" name="Slide Number Placeholder 5">
            <a:extLst>
              <a:ext uri="{FF2B5EF4-FFF2-40B4-BE49-F238E27FC236}">
                <a16:creationId xmlns:a16="http://schemas.microsoft.com/office/drawing/2014/main" id="{ABBC37FC-7629-9B17-7C4F-0798D30002BD}"/>
              </a:ext>
            </a:extLst>
          </p:cNvPr>
          <p:cNvSpPr>
            <a:spLocks noGrp="1"/>
          </p:cNvSpPr>
          <p:nvPr>
            <p:ph type="sldNum" sz="quarter" idx="13"/>
          </p:nvPr>
        </p:nvSpPr>
        <p:spPr/>
        <p:txBody>
          <a:bodyPr/>
          <a:lstStyle/>
          <a:p>
            <a:fld id="{FB0478ED-E3AB-894D-AF74-F469B06ACB0F}" type="slidenum">
              <a:rPr lang="fr-CA" smtClean="0"/>
              <a:t>58</a:t>
            </a:fld>
            <a:endParaRPr lang="fr-CA"/>
          </a:p>
        </p:txBody>
      </p:sp>
      <p:pic>
        <p:nvPicPr>
          <p:cNvPr id="4" name="Picture 3">
            <a:extLst>
              <a:ext uri="{FF2B5EF4-FFF2-40B4-BE49-F238E27FC236}">
                <a16:creationId xmlns:a16="http://schemas.microsoft.com/office/drawing/2014/main" id="{DA76ED7F-E935-20C1-65EB-38B3292D2AB7}"/>
              </a:ext>
              <a:ext uri="{C183D7F6-B498-43B3-948B-1728B52AA6E4}">
                <adec:decorative xmlns:adec="http://schemas.microsoft.com/office/drawing/2017/decorative" val="1"/>
              </a:ext>
            </a:extLst>
          </p:cNvPr>
          <p:cNvPicPr>
            <a:picLocks noChangeAspect="1"/>
          </p:cNvPicPr>
          <p:nvPr/>
        </p:nvPicPr>
        <p:blipFill>
          <a:blip r:embed="rId4"/>
          <a:srcRect l="15683" t="5906" r="16415" b="7463"/>
          <a:stretch/>
        </p:blipFill>
        <p:spPr>
          <a:xfrm>
            <a:off x="9606464" y="2605998"/>
            <a:ext cx="1975936" cy="2520951"/>
          </a:xfrm>
          <a:prstGeom prst="rect">
            <a:avLst/>
          </a:prstGeom>
        </p:spPr>
      </p:pic>
    </p:spTree>
    <p:extLst>
      <p:ext uri="{BB962C8B-B14F-4D97-AF65-F5344CB8AC3E}">
        <p14:creationId xmlns:p14="http://schemas.microsoft.com/office/powerpoint/2010/main" val="4293302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EABC-D376-9DE5-46AC-222DC45C59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6B9698-B062-2CED-63E8-347B226AB920}"/>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Limiting collection </a:t>
            </a:r>
          </a:p>
        </p:txBody>
      </p:sp>
      <p:sp>
        <p:nvSpPr>
          <p:cNvPr id="3" name="Content Placeholder 2">
            <a:extLst>
              <a:ext uri="{FF2B5EF4-FFF2-40B4-BE49-F238E27FC236}">
                <a16:creationId xmlns:a16="http://schemas.microsoft.com/office/drawing/2014/main" id="{7AF25312-5164-2F60-68B3-1A58A05CCB52}"/>
              </a:ext>
            </a:extLst>
          </p:cNvPr>
          <p:cNvSpPr>
            <a:spLocks noGrp="1"/>
          </p:cNvSpPr>
          <p:nvPr>
            <p:ph idx="10"/>
          </p:nvPr>
        </p:nvSpPr>
        <p:spPr>
          <a:xfrm>
            <a:off x="1077816" y="1273214"/>
            <a:ext cx="10095440" cy="5144675"/>
          </a:xfrm>
        </p:spPr>
        <p:txBody>
          <a:bodyPr>
            <a:noAutofit/>
          </a:bodyPr>
          <a:lstStyle/>
          <a:p>
            <a:pPr marL="914400">
              <a:spcBef>
                <a:spcPts val="600"/>
              </a:spcBef>
            </a:pPr>
            <a:r>
              <a:rPr lang="en-US" sz="2400" b="1">
                <a:solidFill>
                  <a:srgbClr val="142F50"/>
                </a:solidFill>
              </a:rPr>
              <a:t>The collection of personal information must be limited to what is needed for the institution’s activities or programs. </a:t>
            </a:r>
            <a:br>
              <a:rPr lang="en-US" sz="2400" b="1"/>
            </a:br>
            <a:endParaRPr lang="en-US" sz="2400" b="1"/>
          </a:p>
          <a:p>
            <a:pPr marL="342900" indent="-342900">
              <a:spcBef>
                <a:spcPts val="600"/>
              </a:spcBef>
              <a:buFont typeface="Arial" panose="020B0604020202020204" pitchFamily="34" charset="0"/>
              <a:buChar char="•"/>
            </a:pPr>
            <a:r>
              <a:rPr lang="en-US" sz="2000"/>
              <a:t>Only collect personal information if:</a:t>
            </a:r>
          </a:p>
          <a:p>
            <a:pPr marL="1085850" lvl="1" indent="-342900">
              <a:spcBef>
                <a:spcPts val="600"/>
              </a:spcBef>
            </a:pPr>
            <a:r>
              <a:rPr lang="en-US">
                <a:solidFill>
                  <a:schemeClr val="tx1"/>
                </a:solidFill>
              </a:rPr>
              <a:t>you have </a:t>
            </a:r>
            <a:r>
              <a:rPr lang="en-US" b="1">
                <a:solidFill>
                  <a:srgbClr val="142F50"/>
                </a:solidFill>
              </a:rPr>
              <a:t>legal authority </a:t>
            </a:r>
            <a:r>
              <a:rPr lang="en-US">
                <a:solidFill>
                  <a:schemeClr val="tx1"/>
                </a:solidFill>
              </a:rPr>
              <a:t>for the program or activity that needs to collect the personal information</a:t>
            </a:r>
          </a:p>
          <a:p>
            <a:pPr marL="1085850" lvl="1" indent="-342900">
              <a:spcBef>
                <a:spcPts val="600"/>
              </a:spcBef>
            </a:pPr>
            <a:r>
              <a:rPr lang="en-US">
                <a:solidFill>
                  <a:schemeClr val="tx1"/>
                </a:solidFill>
              </a:rPr>
              <a:t>the personal information to be collected </a:t>
            </a:r>
            <a:r>
              <a:rPr lang="en-US" b="1">
                <a:solidFill>
                  <a:srgbClr val="142F50"/>
                </a:solidFill>
              </a:rPr>
              <a:t>relates directly </a:t>
            </a:r>
            <a:r>
              <a:rPr lang="en-US">
                <a:solidFill>
                  <a:schemeClr val="tx1"/>
                </a:solidFill>
              </a:rPr>
              <a:t>to the institution's program or activity</a:t>
            </a:r>
          </a:p>
          <a:p>
            <a:pPr marL="1085850" lvl="1" indent="-342900">
              <a:spcBef>
                <a:spcPts val="600"/>
              </a:spcBef>
            </a:pPr>
            <a:r>
              <a:rPr lang="en-US">
                <a:solidFill>
                  <a:schemeClr val="tx1"/>
                </a:solidFill>
              </a:rPr>
              <a:t>the personal information is demonstrably </a:t>
            </a:r>
            <a:r>
              <a:rPr lang="en-US" b="1">
                <a:solidFill>
                  <a:srgbClr val="142F50"/>
                </a:solidFill>
              </a:rPr>
              <a:t>necessary</a:t>
            </a:r>
            <a:r>
              <a:rPr lang="en-US">
                <a:solidFill>
                  <a:schemeClr val="tx1"/>
                </a:solidFill>
              </a:rPr>
              <a:t> for the program or activity</a:t>
            </a:r>
          </a:p>
          <a:p>
            <a:pPr marL="1085850" lvl="1" indent="-342900">
              <a:spcBef>
                <a:spcPts val="600"/>
              </a:spcBef>
            </a:pPr>
            <a:endParaRPr lang="en-US" sz="2000">
              <a:solidFill>
                <a:schemeClr val="tx1"/>
              </a:solidFill>
            </a:endParaRPr>
          </a:p>
          <a:p>
            <a:pPr algn="ctr">
              <a:spcBef>
                <a:spcPts val="600"/>
              </a:spcBef>
            </a:pPr>
            <a:r>
              <a:rPr lang="en-US" b="1">
                <a:solidFill>
                  <a:srgbClr val="142F50"/>
                </a:solidFill>
              </a:rPr>
              <a:t>An individual’s consent cannot replace legal authority to collect.</a:t>
            </a:r>
          </a:p>
          <a:p>
            <a:pPr marL="342900" indent="-342900">
              <a:spcBef>
                <a:spcPts val="600"/>
              </a:spcBef>
              <a:buFont typeface="Arial" panose="020B0604020202020204" pitchFamily="34" charset="0"/>
              <a:buChar char="•"/>
            </a:pPr>
            <a:endParaRPr lang="en-US"/>
          </a:p>
        </p:txBody>
      </p:sp>
      <p:sp>
        <p:nvSpPr>
          <p:cNvPr id="6" name="Slide Number Placeholder 5">
            <a:extLst>
              <a:ext uri="{FF2B5EF4-FFF2-40B4-BE49-F238E27FC236}">
                <a16:creationId xmlns:a16="http://schemas.microsoft.com/office/drawing/2014/main" id="{4FD85894-17AD-8A17-ABBA-C8336325522B}"/>
              </a:ext>
            </a:extLst>
          </p:cNvPr>
          <p:cNvSpPr>
            <a:spLocks noGrp="1"/>
          </p:cNvSpPr>
          <p:nvPr>
            <p:ph type="sldNum" sz="quarter" idx="13"/>
          </p:nvPr>
        </p:nvSpPr>
        <p:spPr/>
        <p:txBody>
          <a:bodyPr/>
          <a:lstStyle/>
          <a:p>
            <a:fld id="{FB0478ED-E3AB-894D-AF74-F469B06ACB0F}" type="slidenum">
              <a:rPr lang="fr-CA" smtClean="0"/>
              <a:t>59</a:t>
            </a:fld>
            <a:endParaRPr lang="fr-CA"/>
          </a:p>
        </p:txBody>
      </p:sp>
      <p:pic>
        <p:nvPicPr>
          <p:cNvPr id="4" name="Graphic 3">
            <a:extLst>
              <a:ext uri="{FF2B5EF4-FFF2-40B4-BE49-F238E27FC236}">
                <a16:creationId xmlns:a16="http://schemas.microsoft.com/office/drawing/2014/main" id="{50D7BF55-E487-3CB3-67FF-0FB439FA0D1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1400" y="1124744"/>
            <a:ext cx="914400" cy="914400"/>
          </a:xfrm>
          <a:prstGeom prst="rect">
            <a:avLst/>
          </a:prstGeom>
        </p:spPr>
      </p:pic>
    </p:spTree>
    <p:extLst>
      <p:ext uri="{BB962C8B-B14F-4D97-AF65-F5344CB8AC3E}">
        <p14:creationId xmlns:p14="http://schemas.microsoft.com/office/powerpoint/2010/main" val="97886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5FED-83A6-4321-F6CD-B1BAA6675F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9D928E-63DD-BB93-AA2E-F0029BB85460}"/>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1" u="none" strike="noStrike" kern="1200" cap="none" spc="0" normalizeH="0" baseline="0" noProof="0">
                <a:ln>
                  <a:noFill/>
                </a:ln>
                <a:solidFill>
                  <a:schemeClr val="tx1"/>
                </a:solidFill>
                <a:effectLst/>
                <a:uLnTx/>
                <a:uFillTx/>
                <a:latin typeface="+mj-lt"/>
                <a:ea typeface="+mn-ea"/>
                <a:cs typeface="+mn-cs"/>
              </a:rPr>
              <a:t>Privacy Act </a:t>
            </a:r>
          </a:p>
        </p:txBody>
      </p:sp>
      <p:sp>
        <p:nvSpPr>
          <p:cNvPr id="3" name="Content Placeholder 2">
            <a:extLst>
              <a:ext uri="{FF2B5EF4-FFF2-40B4-BE49-F238E27FC236}">
                <a16:creationId xmlns:a16="http://schemas.microsoft.com/office/drawing/2014/main" id="{DA76C880-04B8-DBC5-D9D4-9E83E68ACE33}"/>
              </a:ext>
            </a:extLst>
          </p:cNvPr>
          <p:cNvSpPr>
            <a:spLocks noGrp="1"/>
          </p:cNvSpPr>
          <p:nvPr>
            <p:ph idx="10"/>
          </p:nvPr>
        </p:nvSpPr>
        <p:spPr/>
        <p:txBody>
          <a:bodyPr>
            <a:normAutofit/>
          </a:bodyPr>
          <a:lstStyle/>
          <a:p>
            <a:pPr marL="457200" indent="-457200">
              <a:spcBef>
                <a:spcPts val="600"/>
              </a:spcBef>
              <a:buFont typeface="Arial" panose="020B0604020202020204" pitchFamily="34" charset="0"/>
              <a:buChar char="•"/>
            </a:pPr>
            <a:r>
              <a:rPr lang="en-US" sz="2800">
                <a:latin typeface="+mj-lt"/>
              </a:rPr>
              <a:t>Protects the privacy of individuals with respect to personal information about themselves held by a government institution </a:t>
            </a:r>
          </a:p>
          <a:p>
            <a:pPr marL="457200" indent="-457200">
              <a:spcBef>
                <a:spcPts val="600"/>
              </a:spcBef>
              <a:buFont typeface="Arial" panose="020B0604020202020204" pitchFamily="34" charset="0"/>
              <a:buChar char="•"/>
            </a:pPr>
            <a:r>
              <a:rPr lang="en-US" sz="2800">
                <a:latin typeface="+mj-lt"/>
              </a:rPr>
              <a:t>Governs how government institutions collect, use, disclose and retain personal information</a:t>
            </a:r>
          </a:p>
          <a:p>
            <a:pPr marL="457200" indent="-457200">
              <a:spcBef>
                <a:spcPts val="600"/>
              </a:spcBef>
              <a:buFont typeface="Arial" panose="020B0604020202020204" pitchFamily="34" charset="0"/>
              <a:buChar char="•"/>
            </a:pPr>
            <a:r>
              <a:rPr lang="en-US" sz="2800">
                <a:latin typeface="+mj-lt"/>
              </a:rPr>
              <a:t>Gives individuals a right of access to the personal information that government institutions have about themselves</a:t>
            </a:r>
          </a:p>
          <a:p>
            <a:pPr marL="457200" indent="-457200">
              <a:spcBef>
                <a:spcPts val="600"/>
              </a:spcBef>
              <a:buFont typeface="Arial" panose="020B0604020202020204" pitchFamily="34" charset="0"/>
              <a:buChar char="•"/>
            </a:pPr>
            <a:r>
              <a:rPr lang="en-US" sz="2800">
                <a:latin typeface="+mj-lt"/>
              </a:rPr>
              <a:t>Allows individuals to request corrections to their personal information </a:t>
            </a:r>
          </a:p>
        </p:txBody>
      </p:sp>
      <p:pic>
        <p:nvPicPr>
          <p:cNvPr id="4" name="Graphic 3">
            <a:extLst>
              <a:ext uri="{FF2B5EF4-FFF2-40B4-BE49-F238E27FC236}">
                <a16:creationId xmlns:a16="http://schemas.microsoft.com/office/drawing/2014/main" id="{9E6A6E33-9ADA-1B83-7954-EB3EE2B21B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21659" y="4768125"/>
            <a:ext cx="1185050" cy="1185050"/>
          </a:xfrm>
          <a:prstGeom prst="rect">
            <a:avLst/>
          </a:prstGeom>
        </p:spPr>
      </p:pic>
      <p:sp>
        <p:nvSpPr>
          <p:cNvPr id="6" name="Slide Number Placeholder 5">
            <a:extLst>
              <a:ext uri="{FF2B5EF4-FFF2-40B4-BE49-F238E27FC236}">
                <a16:creationId xmlns:a16="http://schemas.microsoft.com/office/drawing/2014/main" id="{CDDDDA72-49C9-6F54-F2FD-929664D45434}"/>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6</a:t>
            </a:fld>
            <a:endParaRPr lang="fr-CA"/>
          </a:p>
        </p:txBody>
      </p:sp>
    </p:spTree>
    <p:extLst>
      <p:ext uri="{BB962C8B-B14F-4D97-AF65-F5344CB8AC3E}">
        <p14:creationId xmlns:p14="http://schemas.microsoft.com/office/powerpoint/2010/main" val="4260186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98169-4AC8-F9E3-6CF1-78FF8D47FE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5FAD67-58D8-C01F-6094-8AEE00648C8D}"/>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Limiting use</a:t>
            </a:r>
          </a:p>
        </p:txBody>
      </p:sp>
      <p:sp>
        <p:nvSpPr>
          <p:cNvPr id="3" name="Content Placeholder 2">
            <a:extLst>
              <a:ext uri="{FF2B5EF4-FFF2-40B4-BE49-F238E27FC236}">
                <a16:creationId xmlns:a16="http://schemas.microsoft.com/office/drawing/2014/main" id="{BAEA6E41-CC86-837A-DBD7-5FC6D64A80A6}"/>
              </a:ext>
            </a:extLst>
          </p:cNvPr>
          <p:cNvSpPr>
            <a:spLocks noGrp="1"/>
          </p:cNvSpPr>
          <p:nvPr>
            <p:ph idx="10"/>
          </p:nvPr>
        </p:nvSpPr>
        <p:spPr>
          <a:xfrm>
            <a:off x="1041400" y="1189032"/>
            <a:ext cx="10322636" cy="5455693"/>
          </a:xfrm>
        </p:spPr>
        <p:txBody>
          <a:bodyPr>
            <a:normAutofit fontScale="77500" lnSpcReduction="20000"/>
          </a:bodyPr>
          <a:lstStyle/>
          <a:p>
            <a:pPr marL="971550">
              <a:lnSpc>
                <a:spcPct val="120000"/>
              </a:lnSpc>
              <a:spcBef>
                <a:spcPts val="600"/>
              </a:spcBef>
            </a:pPr>
            <a:r>
              <a:rPr lang="en-US" sz="2800" b="1">
                <a:solidFill>
                  <a:srgbClr val="352844"/>
                </a:solidFill>
              </a:rPr>
              <a:t>Personal</a:t>
            </a:r>
            <a:r>
              <a:rPr lang="en-US" sz="2800" b="1"/>
              <a:t> </a:t>
            </a:r>
            <a:r>
              <a:rPr lang="en-US" sz="2800" b="1">
                <a:solidFill>
                  <a:srgbClr val="352844"/>
                </a:solidFill>
              </a:rPr>
              <a:t>information can be used only for the purpose it was</a:t>
            </a:r>
            <a:br>
              <a:rPr lang="en-US" sz="2800" b="1">
                <a:solidFill>
                  <a:srgbClr val="352844"/>
                </a:solidFill>
              </a:rPr>
            </a:br>
            <a:r>
              <a:rPr lang="en-US" sz="2800" b="1">
                <a:solidFill>
                  <a:srgbClr val="352844"/>
                </a:solidFill>
              </a:rPr>
              <a:t>collected for or obtained, or under specific circumstances</a:t>
            </a:r>
            <a:br>
              <a:rPr lang="en-US" sz="2800" b="1"/>
            </a:br>
            <a:endParaRPr lang="en-US" sz="1200" b="1"/>
          </a:p>
          <a:p>
            <a:pPr marL="342900" indent="-342900">
              <a:lnSpc>
                <a:spcPct val="120000"/>
              </a:lnSpc>
              <a:spcBef>
                <a:spcPts val="600"/>
              </a:spcBef>
              <a:buFont typeface="Arial" panose="020B0604020202020204" pitchFamily="34" charset="0"/>
              <a:buChar char="•"/>
            </a:pPr>
            <a:r>
              <a:rPr lang="en-US" sz="2400"/>
              <a:t>The use of personal information must be limited to:</a:t>
            </a:r>
          </a:p>
          <a:p>
            <a:pPr marL="1092200" lvl="1" indent="-349250">
              <a:lnSpc>
                <a:spcPct val="120000"/>
              </a:lnSpc>
              <a:spcBef>
                <a:spcPts val="600"/>
              </a:spcBef>
              <a:buAutoNum type="arabicPeriod"/>
            </a:pPr>
            <a:r>
              <a:rPr lang="en-US" sz="2400">
                <a:solidFill>
                  <a:schemeClr val="tx1"/>
                </a:solidFill>
              </a:rPr>
              <a:t>the purpose it was originally collected for and any consistent use</a:t>
            </a:r>
          </a:p>
          <a:p>
            <a:pPr marL="1092200" lvl="1" indent="-349250">
              <a:lnSpc>
                <a:spcPct val="120000"/>
              </a:lnSpc>
              <a:spcBef>
                <a:spcPts val="600"/>
              </a:spcBef>
              <a:buFont typeface="Arial"/>
              <a:buAutoNum type="arabicPeriod"/>
            </a:pPr>
            <a:r>
              <a:rPr lang="en-US" sz="2400">
                <a:solidFill>
                  <a:schemeClr val="tx1"/>
                </a:solidFill>
              </a:rPr>
              <a:t>uses stemming from sharing permitted by one of the 13 grounds provided in subsection 8(2) of the </a:t>
            </a:r>
            <a:r>
              <a:rPr lang="en-US" sz="2400" i="1">
                <a:solidFill>
                  <a:schemeClr val="tx1"/>
                </a:solidFill>
              </a:rPr>
              <a:t>Privacy Act</a:t>
            </a:r>
          </a:p>
          <a:p>
            <a:pPr marL="1092200" lvl="1" indent="-349250">
              <a:lnSpc>
                <a:spcPct val="120000"/>
              </a:lnSpc>
              <a:spcBef>
                <a:spcPts val="600"/>
              </a:spcBef>
              <a:buFont typeface="Arial"/>
              <a:buAutoNum type="arabicPeriod"/>
            </a:pPr>
            <a:r>
              <a:rPr lang="en-US" sz="2400">
                <a:solidFill>
                  <a:schemeClr val="tx1"/>
                </a:solidFill>
              </a:rPr>
              <a:t>any other purposes with the consent of the individual</a:t>
            </a:r>
          </a:p>
          <a:p>
            <a:pPr marL="742950" lvl="2" indent="-342900">
              <a:lnSpc>
                <a:spcPct val="120000"/>
              </a:lnSpc>
              <a:spcBef>
                <a:spcPts val="600"/>
              </a:spcBef>
              <a:buFont typeface="Arial" panose="020B0604020202020204" pitchFamily="34" charset="0"/>
              <a:buChar char="•"/>
            </a:pPr>
            <a:endParaRPr lang="en-US" sz="1200">
              <a:solidFill>
                <a:schemeClr val="tx1"/>
              </a:solidFill>
            </a:endParaRPr>
          </a:p>
          <a:p>
            <a:pPr marL="342900" indent="-342900">
              <a:lnSpc>
                <a:spcPct val="120000"/>
              </a:lnSpc>
              <a:spcBef>
                <a:spcPts val="600"/>
              </a:spcBef>
              <a:buFont typeface="Arial" panose="020B0604020202020204" pitchFamily="34" charset="0"/>
              <a:buChar char="•"/>
            </a:pPr>
            <a:r>
              <a:rPr lang="en-US" sz="2400"/>
              <a:t>Let your PMT know if you are thinking of using personal information for a new purpose. They may need to:</a:t>
            </a:r>
          </a:p>
          <a:p>
            <a:pPr marL="1085850" lvl="1" indent="-342900">
              <a:lnSpc>
                <a:spcPct val="120000"/>
              </a:lnSpc>
              <a:spcBef>
                <a:spcPts val="600"/>
              </a:spcBef>
            </a:pPr>
            <a:r>
              <a:rPr lang="en-US" sz="2400">
                <a:solidFill>
                  <a:schemeClr val="tx1"/>
                </a:solidFill>
              </a:rPr>
              <a:t>confirm the new use is consistent with the original purpose of collection</a:t>
            </a:r>
          </a:p>
          <a:p>
            <a:pPr marL="1085850" lvl="1" indent="-342900">
              <a:lnSpc>
                <a:spcPct val="120000"/>
              </a:lnSpc>
              <a:spcBef>
                <a:spcPts val="600"/>
              </a:spcBef>
            </a:pPr>
            <a:r>
              <a:rPr lang="en-US" sz="2400">
                <a:solidFill>
                  <a:schemeClr val="tx1"/>
                </a:solidFill>
              </a:rPr>
              <a:t>help develop the consent form</a:t>
            </a:r>
          </a:p>
          <a:p>
            <a:pPr marL="1085850" lvl="1" indent="-342900">
              <a:lnSpc>
                <a:spcPct val="120000"/>
              </a:lnSpc>
              <a:spcBef>
                <a:spcPts val="600"/>
              </a:spcBef>
            </a:pPr>
            <a:r>
              <a:rPr lang="en-US" sz="2400">
                <a:solidFill>
                  <a:schemeClr val="tx1"/>
                </a:solidFill>
              </a:rPr>
              <a:t>notify the Privacy Commissioner of Canada of new consistent use</a:t>
            </a:r>
          </a:p>
          <a:p>
            <a:pPr marL="1085850" lvl="1" indent="-342900">
              <a:lnSpc>
                <a:spcPct val="120000"/>
              </a:lnSpc>
              <a:spcBef>
                <a:spcPts val="600"/>
              </a:spcBef>
            </a:pPr>
            <a:r>
              <a:rPr lang="en-US" sz="2400">
                <a:solidFill>
                  <a:schemeClr val="tx1"/>
                </a:solidFill>
              </a:rPr>
              <a:t>update or create a new privacy impact assessment</a:t>
            </a:r>
          </a:p>
          <a:p>
            <a:pPr marL="1085850" lvl="1" indent="-342900">
              <a:lnSpc>
                <a:spcPct val="120000"/>
              </a:lnSpc>
              <a:spcBef>
                <a:spcPts val="600"/>
              </a:spcBef>
            </a:pPr>
            <a:r>
              <a:rPr lang="en-US" sz="2400">
                <a:solidFill>
                  <a:schemeClr val="tx1"/>
                </a:solidFill>
              </a:rPr>
              <a:t>include the new use in the relevant PIB</a:t>
            </a:r>
          </a:p>
        </p:txBody>
      </p:sp>
      <p:sp>
        <p:nvSpPr>
          <p:cNvPr id="8" name="Slide Number Placeholder 7">
            <a:extLst>
              <a:ext uri="{FF2B5EF4-FFF2-40B4-BE49-F238E27FC236}">
                <a16:creationId xmlns:a16="http://schemas.microsoft.com/office/drawing/2014/main" id="{411AA341-FC61-07B1-027C-DF4F72001251}"/>
              </a:ext>
            </a:extLst>
          </p:cNvPr>
          <p:cNvSpPr>
            <a:spLocks noGrp="1"/>
          </p:cNvSpPr>
          <p:nvPr>
            <p:ph type="sldNum" sz="quarter" idx="13"/>
          </p:nvPr>
        </p:nvSpPr>
        <p:spPr/>
        <p:txBody>
          <a:bodyPr/>
          <a:lstStyle/>
          <a:p>
            <a:fld id="{FB0478ED-E3AB-894D-AF74-F469B06ACB0F}" type="slidenum">
              <a:rPr lang="fr-CA" smtClean="0"/>
              <a:t>60</a:t>
            </a:fld>
            <a:endParaRPr lang="fr-CA"/>
          </a:p>
        </p:txBody>
      </p:sp>
      <p:grpSp>
        <p:nvGrpSpPr>
          <p:cNvPr id="4" name="Group 3">
            <a:extLst>
              <a:ext uri="{FF2B5EF4-FFF2-40B4-BE49-F238E27FC236}">
                <a16:creationId xmlns:a16="http://schemas.microsoft.com/office/drawing/2014/main" id="{DF5534EA-A7DA-B649-0243-2D94A86A474B}"/>
              </a:ext>
              <a:ext uri="{C183D7F6-B498-43B3-948B-1728B52AA6E4}">
                <adec:decorative xmlns:adec="http://schemas.microsoft.com/office/drawing/2017/decorative" val="1"/>
              </a:ext>
            </a:extLst>
          </p:cNvPr>
          <p:cNvGrpSpPr/>
          <p:nvPr/>
        </p:nvGrpSpPr>
        <p:grpSpPr>
          <a:xfrm>
            <a:off x="1041400" y="1195136"/>
            <a:ext cx="723900" cy="685800"/>
            <a:chOff x="1023772" y="1249889"/>
            <a:chExt cx="810549" cy="825777"/>
          </a:xfrm>
        </p:grpSpPr>
        <p:sp>
          <p:nvSpPr>
            <p:cNvPr id="5" name="Rectangle 4">
              <a:extLst>
                <a:ext uri="{FF2B5EF4-FFF2-40B4-BE49-F238E27FC236}">
                  <a16:creationId xmlns:a16="http://schemas.microsoft.com/office/drawing/2014/main" id="{767C3DD5-C9A9-B2D1-073C-AAD9CCF93064}"/>
                </a:ext>
              </a:extLst>
            </p:cNvPr>
            <p:cNvSpPr/>
            <p:nvPr/>
          </p:nvSpPr>
          <p:spPr>
            <a:xfrm>
              <a:off x="1023772" y="1249889"/>
              <a:ext cx="810549" cy="825777"/>
            </a:xfrm>
            <a:prstGeom prst="rect">
              <a:avLst/>
            </a:prstGeom>
            <a:solidFill>
              <a:srgbClr val="35284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Cloud Computing outline">
              <a:extLst>
                <a:ext uri="{FF2B5EF4-FFF2-40B4-BE49-F238E27FC236}">
                  <a16:creationId xmlns:a16="http://schemas.microsoft.com/office/drawing/2014/main" id="{881EFF83-57CA-F496-F45F-A8EADA6F1F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4693" y="1265262"/>
              <a:ext cx="762530" cy="795032"/>
            </a:xfrm>
            <a:prstGeom prst="rect">
              <a:avLst/>
            </a:prstGeom>
          </p:spPr>
        </p:pic>
      </p:grpSp>
    </p:spTree>
    <p:extLst>
      <p:ext uri="{BB962C8B-B14F-4D97-AF65-F5344CB8AC3E}">
        <p14:creationId xmlns:p14="http://schemas.microsoft.com/office/powerpoint/2010/main" val="1535605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57D6E-E3E6-2A87-DC53-1041B1C524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CA4D77-199C-F139-291F-E3AD0A72DA30}"/>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Limiting disclosure</a:t>
            </a:r>
          </a:p>
        </p:txBody>
      </p:sp>
      <p:sp>
        <p:nvSpPr>
          <p:cNvPr id="3" name="Content Placeholder 2">
            <a:extLst>
              <a:ext uri="{FF2B5EF4-FFF2-40B4-BE49-F238E27FC236}">
                <a16:creationId xmlns:a16="http://schemas.microsoft.com/office/drawing/2014/main" id="{0B23C502-9C74-14CA-1F5C-2AB0E8D6CE9D}"/>
              </a:ext>
            </a:extLst>
          </p:cNvPr>
          <p:cNvSpPr>
            <a:spLocks noGrp="1"/>
          </p:cNvSpPr>
          <p:nvPr>
            <p:ph idx="10"/>
          </p:nvPr>
        </p:nvSpPr>
        <p:spPr>
          <a:xfrm>
            <a:off x="1041400" y="1163168"/>
            <a:ext cx="9999639" cy="5326069"/>
          </a:xfrm>
        </p:spPr>
        <p:txBody>
          <a:bodyPr vert="horz" lIns="0" tIns="0" rIns="0" bIns="0" rtlCol="0" anchor="t">
            <a:noAutofit/>
          </a:bodyPr>
          <a:lstStyle/>
          <a:p>
            <a:pPr>
              <a:spcBef>
                <a:spcPts val="600"/>
              </a:spcBef>
            </a:pPr>
            <a:r>
              <a:rPr lang="en-US" sz="2000" b="1">
                <a:solidFill>
                  <a:srgbClr val="23453F"/>
                </a:solidFill>
              </a:rPr>
              <a:t>Institutions can only disclose personal information if the </a:t>
            </a:r>
            <a:r>
              <a:rPr lang="en-US" sz="2000" b="1" i="1">
                <a:solidFill>
                  <a:srgbClr val="23453F"/>
                </a:solidFill>
              </a:rPr>
              <a:t>Privacy Act </a:t>
            </a:r>
            <a:r>
              <a:rPr lang="en-US" sz="2000" b="1">
                <a:solidFill>
                  <a:srgbClr val="23453F"/>
                </a:solidFill>
              </a:rPr>
              <a:t>permits it</a:t>
            </a:r>
          </a:p>
          <a:p>
            <a:pPr marL="342900" indent="-342900">
              <a:spcBef>
                <a:spcPts val="600"/>
              </a:spcBef>
              <a:buFont typeface="Arial" panose="020B0604020202020204" pitchFamily="34" charset="0"/>
              <a:buChar char="•"/>
            </a:pPr>
            <a:r>
              <a:rPr lang="en-US" sz="1700">
                <a:latin typeface="Calibri"/>
                <a:ea typeface="Calibri"/>
                <a:cs typeface="Calibri"/>
              </a:rPr>
              <a:t>Subsection 8(2) of the </a:t>
            </a:r>
            <a:r>
              <a:rPr lang="en-US" sz="1700" i="1">
                <a:latin typeface="Calibri"/>
                <a:ea typeface="Calibri"/>
                <a:cs typeface="Calibri"/>
              </a:rPr>
              <a:t>Privacy Act </a:t>
            </a:r>
            <a:r>
              <a:rPr lang="en-US" sz="1700">
                <a:latin typeface="Calibri"/>
                <a:ea typeface="Calibri"/>
                <a:cs typeface="Calibri"/>
              </a:rPr>
              <a:t>outlines </a:t>
            </a:r>
            <a:r>
              <a:rPr lang="en-US" sz="1700" b="1">
                <a:latin typeface="Calibri"/>
                <a:ea typeface="Calibri"/>
                <a:cs typeface="Calibri"/>
              </a:rPr>
              <a:t>13 grounds </a:t>
            </a:r>
            <a:r>
              <a:rPr lang="en-US" sz="1700">
                <a:latin typeface="Calibri"/>
                <a:ea typeface="Calibri"/>
                <a:cs typeface="Calibri"/>
              </a:rPr>
              <a:t>where the disclosure of personal information is permitted. If none of these 13 grounds apply, institutions must get consent from the individual the information is about before disclosing it. </a:t>
            </a:r>
          </a:p>
          <a:p>
            <a:pPr marL="1085850" lvl="1" indent="-342900">
              <a:spcBef>
                <a:spcPts val="600"/>
              </a:spcBef>
              <a:buFont typeface="Arial" panose="020B0604020202020204" pitchFamily="34" charset="0"/>
              <a:buChar char="–"/>
            </a:pPr>
            <a:r>
              <a:rPr lang="en-US" sz="1700">
                <a:solidFill>
                  <a:schemeClr val="tx1"/>
                </a:solidFill>
                <a:latin typeface="Calibri"/>
                <a:ea typeface="Calibri"/>
                <a:cs typeface="Calibri"/>
              </a:rPr>
              <a:t>Note: Disclosure of personal information may be authorized in accordance with 19(2)(c) of the ATIA if the information is publicly available</a:t>
            </a:r>
          </a:p>
          <a:p>
            <a:pPr marL="342900" indent="-342900">
              <a:spcBef>
                <a:spcPts val="600"/>
              </a:spcBef>
              <a:buFont typeface="Arial" panose="020B0604020202020204" pitchFamily="34" charset="0"/>
              <a:buChar char="•"/>
            </a:pPr>
            <a:r>
              <a:rPr lang="en-US" sz="1700"/>
              <a:t>Consider alternatives to sharing identifiable personal information (e.g. sharing anonymized or de-identified information​)</a:t>
            </a:r>
          </a:p>
          <a:p>
            <a:pPr marL="342900" indent="-342900">
              <a:spcBef>
                <a:spcPts val="600"/>
              </a:spcBef>
              <a:buFont typeface="Arial" panose="020B0604020202020204" pitchFamily="34" charset="0"/>
              <a:buChar char="•"/>
            </a:pPr>
            <a:r>
              <a:rPr lang="en-US" sz="1700"/>
              <a:t>Always limit the disclosure of personal information to what is necessary</a:t>
            </a:r>
          </a:p>
          <a:p>
            <a:pPr marL="342900" indent="-342900">
              <a:spcBef>
                <a:spcPts val="600"/>
              </a:spcBef>
              <a:buFont typeface="Arial" panose="020B0604020202020204" pitchFamily="34" charset="0"/>
              <a:buChar char="•"/>
            </a:pPr>
            <a:r>
              <a:rPr lang="en-US" sz="1700"/>
              <a:t>Ensure disclosures are approved by the appropriate person with authority before sharing</a:t>
            </a:r>
          </a:p>
          <a:p>
            <a:pPr marL="342900" indent="-342900">
              <a:spcBef>
                <a:spcPts val="600"/>
              </a:spcBef>
              <a:buFont typeface="Arial" panose="020B0604020202020204" pitchFamily="34" charset="0"/>
              <a:buChar char="•"/>
            </a:pPr>
            <a:r>
              <a:rPr lang="en-US" sz="1700"/>
              <a:t>Develop information sharing agreements and include privacy clauses in contracts (where applicable)</a:t>
            </a:r>
          </a:p>
          <a:p>
            <a:pPr marL="342900" indent="-342900">
              <a:spcBef>
                <a:spcPts val="600"/>
              </a:spcBef>
              <a:buFont typeface="Arial" panose="020B0604020202020204" pitchFamily="34" charset="0"/>
              <a:buChar char="•"/>
            </a:pPr>
            <a:r>
              <a:rPr lang="en-US" sz="1700"/>
              <a:t>Let your PMT know if you are thinking of disclosing personal information; </a:t>
            </a:r>
            <a:br>
              <a:rPr lang="en-US" sz="1700"/>
            </a:br>
            <a:r>
              <a:rPr lang="en-US" sz="1700"/>
              <a:t>they may:</a:t>
            </a:r>
          </a:p>
          <a:p>
            <a:pPr marL="1085850" lvl="1" indent="-342900">
              <a:spcBef>
                <a:spcPts val="600"/>
              </a:spcBef>
            </a:pPr>
            <a:r>
              <a:rPr lang="en-US" sz="1700">
                <a:solidFill>
                  <a:schemeClr val="tx1"/>
                </a:solidFill>
              </a:rPr>
              <a:t>confirm the new disclosure is permissible</a:t>
            </a:r>
          </a:p>
          <a:p>
            <a:pPr marL="1085850" lvl="1" indent="-342900">
              <a:spcBef>
                <a:spcPts val="600"/>
              </a:spcBef>
            </a:pPr>
            <a:r>
              <a:rPr lang="en-US" sz="1700">
                <a:solidFill>
                  <a:schemeClr val="tx1"/>
                </a:solidFill>
              </a:rPr>
              <a:t>help develop the consent form</a:t>
            </a:r>
          </a:p>
          <a:p>
            <a:pPr marL="1085850" lvl="1" indent="-342900">
              <a:spcBef>
                <a:spcPts val="600"/>
              </a:spcBef>
            </a:pPr>
            <a:r>
              <a:rPr lang="en-US" sz="1700">
                <a:solidFill>
                  <a:schemeClr val="tx1"/>
                </a:solidFill>
              </a:rPr>
              <a:t>need to notify the Privacy Commissioner of Canada of new disclosure</a:t>
            </a:r>
          </a:p>
          <a:p>
            <a:pPr marL="1085850" lvl="1" indent="-342900">
              <a:spcBef>
                <a:spcPts val="600"/>
              </a:spcBef>
            </a:pPr>
            <a:r>
              <a:rPr lang="en-US" sz="1700">
                <a:solidFill>
                  <a:schemeClr val="tx1"/>
                </a:solidFill>
              </a:rPr>
              <a:t>need to include the new disclosure in the relevant PIB</a:t>
            </a:r>
          </a:p>
        </p:txBody>
      </p:sp>
      <p:grpSp>
        <p:nvGrpSpPr>
          <p:cNvPr id="4" name="Group 3">
            <a:extLst>
              <a:ext uri="{FF2B5EF4-FFF2-40B4-BE49-F238E27FC236}">
                <a16:creationId xmlns:a16="http://schemas.microsoft.com/office/drawing/2014/main" id="{24E752A9-5973-B604-E4E2-390BB8EF7774}"/>
              </a:ext>
              <a:ext uri="{C183D7F6-B498-43B3-948B-1728B52AA6E4}">
                <adec:decorative xmlns:adec="http://schemas.microsoft.com/office/drawing/2017/decorative" val="1"/>
              </a:ext>
            </a:extLst>
          </p:cNvPr>
          <p:cNvGrpSpPr/>
          <p:nvPr/>
        </p:nvGrpSpPr>
        <p:grpSpPr>
          <a:xfrm>
            <a:off x="9213449" y="3885555"/>
            <a:ext cx="2578805" cy="2755258"/>
            <a:chOff x="9213449" y="3885555"/>
            <a:chExt cx="2578805" cy="2755258"/>
          </a:xfrm>
        </p:grpSpPr>
        <p:pic>
          <p:nvPicPr>
            <p:cNvPr id="19" name="Picture 18">
              <a:extLst>
                <a:ext uri="{FF2B5EF4-FFF2-40B4-BE49-F238E27FC236}">
                  <a16:creationId xmlns:a16="http://schemas.microsoft.com/office/drawing/2014/main" id="{92F6B554-1378-BE36-3658-749B632698C3}"/>
                </a:ext>
                <a:ext uri="{C183D7F6-B498-43B3-948B-1728B52AA6E4}">
                  <adec:decorative xmlns:adec="http://schemas.microsoft.com/office/drawing/2017/decorative" val="1"/>
                </a:ext>
              </a:extLst>
            </p:cNvPr>
            <p:cNvPicPr>
              <a:picLocks noChangeAspect="1"/>
            </p:cNvPicPr>
            <p:nvPr/>
          </p:nvPicPr>
          <p:blipFill>
            <a:blip r:embed="rId3"/>
            <a:srcRect l="7693" t="11647" r="8931" b="10691"/>
            <a:stretch/>
          </p:blipFill>
          <p:spPr>
            <a:xfrm>
              <a:off x="9213449" y="4671403"/>
              <a:ext cx="2114294" cy="1969410"/>
            </a:xfrm>
            <a:prstGeom prst="rect">
              <a:avLst/>
            </a:prstGeom>
          </p:spPr>
        </p:pic>
        <p:pic>
          <p:nvPicPr>
            <p:cNvPr id="17" name="Graphic 16" descr="Arrow: Clockwise curve with solid fill">
              <a:extLst>
                <a:ext uri="{FF2B5EF4-FFF2-40B4-BE49-F238E27FC236}">
                  <a16:creationId xmlns:a16="http://schemas.microsoft.com/office/drawing/2014/main" id="{982FEA7E-7394-1759-2A7E-A89E7D3CD7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5658814" flipH="1" flipV="1">
              <a:off x="10600369" y="3794132"/>
              <a:ext cx="1100462" cy="1283308"/>
            </a:xfrm>
            <a:prstGeom prst="rect">
              <a:avLst/>
            </a:prstGeom>
          </p:spPr>
        </p:pic>
        <p:pic>
          <p:nvPicPr>
            <p:cNvPr id="20" name="Graphic 19" descr="Man with solid fill">
              <a:extLst>
                <a:ext uri="{FF2B5EF4-FFF2-40B4-BE49-F238E27FC236}">
                  <a16:creationId xmlns:a16="http://schemas.microsoft.com/office/drawing/2014/main" id="{F3C5915E-6341-3FCE-D4F7-91C3D6E42FCA}"/>
                </a:ext>
              </a:extLst>
            </p:cNvPr>
            <p:cNvPicPr>
              <a:picLocks noChangeAspect="1"/>
            </p:cNvPicPr>
            <p:nvPr/>
          </p:nvPicPr>
          <p:blipFill>
            <a:blip>
              <a:extLst>
                <a:ext uri="{96DAC541-7B7A-43D3-8B79-37D633B846F1}">
                  <asvg:svgBlip xmlns:asvg="http://schemas.microsoft.com/office/drawing/2016/SVG/main" r:embed="rId5"/>
                </a:ext>
              </a:extLst>
            </a:blip>
            <a:srcRect b="63359"/>
            <a:stretch/>
          </p:blipFill>
          <p:spPr>
            <a:xfrm>
              <a:off x="10284540" y="5073150"/>
              <a:ext cx="914400" cy="365760"/>
            </a:xfrm>
            <a:prstGeom prst="rect">
              <a:avLst/>
            </a:prstGeom>
          </p:spPr>
        </p:pic>
      </p:grpSp>
      <p:sp>
        <p:nvSpPr>
          <p:cNvPr id="5" name="Slide Number Placeholder 4">
            <a:extLst>
              <a:ext uri="{FF2B5EF4-FFF2-40B4-BE49-F238E27FC236}">
                <a16:creationId xmlns:a16="http://schemas.microsoft.com/office/drawing/2014/main" id="{978750FA-4D19-194A-D14C-E133F8B06B9C}"/>
              </a:ext>
            </a:extLst>
          </p:cNvPr>
          <p:cNvSpPr>
            <a:spLocks noGrp="1"/>
          </p:cNvSpPr>
          <p:nvPr>
            <p:ph type="sldNum" sz="quarter" idx="13"/>
          </p:nvPr>
        </p:nvSpPr>
        <p:spPr/>
        <p:txBody>
          <a:bodyPr/>
          <a:lstStyle/>
          <a:p>
            <a:fld id="{FB0478ED-E3AB-894D-AF74-F469B06ACB0F}" type="slidenum">
              <a:rPr lang="fr-CA" smtClean="0"/>
              <a:t>61</a:t>
            </a:fld>
            <a:endParaRPr lang="fr-CA"/>
          </a:p>
        </p:txBody>
      </p:sp>
    </p:spTree>
    <p:extLst>
      <p:ext uri="{BB962C8B-B14F-4D97-AF65-F5344CB8AC3E}">
        <p14:creationId xmlns:p14="http://schemas.microsoft.com/office/powerpoint/2010/main" val="2843537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E94D1-B6C9-700C-8B32-27EFC86FAD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D4E0D75-FC4C-A12C-EAEE-1E8AABCD0C95}"/>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Limiting retention and disposal</a:t>
            </a:r>
          </a:p>
        </p:txBody>
      </p:sp>
      <p:sp>
        <p:nvSpPr>
          <p:cNvPr id="3" name="Content Placeholder 2">
            <a:extLst>
              <a:ext uri="{FF2B5EF4-FFF2-40B4-BE49-F238E27FC236}">
                <a16:creationId xmlns:a16="http://schemas.microsoft.com/office/drawing/2014/main" id="{F9557A3B-3A03-8F16-DF6D-DEEC8851123C}"/>
              </a:ext>
            </a:extLst>
          </p:cNvPr>
          <p:cNvSpPr>
            <a:spLocks noGrp="1"/>
          </p:cNvSpPr>
          <p:nvPr>
            <p:ph idx="10"/>
          </p:nvPr>
        </p:nvSpPr>
        <p:spPr>
          <a:xfrm>
            <a:off x="1077816" y="1463040"/>
            <a:ext cx="10095440" cy="4954850"/>
          </a:xfrm>
        </p:spPr>
        <p:txBody>
          <a:bodyPr>
            <a:noAutofit/>
          </a:bodyPr>
          <a:lstStyle/>
          <a:p>
            <a:pPr marL="1082675" indent="-107950">
              <a:spcBef>
                <a:spcPts val="600"/>
              </a:spcBef>
            </a:pPr>
            <a:r>
              <a:rPr lang="en-US" sz="2800" b="1">
                <a:solidFill>
                  <a:srgbClr val="142F50"/>
                </a:solidFill>
                <a:latin typeface="+mn-lt"/>
              </a:rPr>
              <a:t>Only retain personal information for as long as necessary</a:t>
            </a:r>
            <a:br>
              <a:rPr lang="en-US" sz="2400" b="1">
                <a:latin typeface="+mn-lt"/>
              </a:rPr>
            </a:br>
            <a:endParaRPr lang="en-US" sz="2000" b="1">
              <a:latin typeface="+mn-lt"/>
            </a:endParaRPr>
          </a:p>
          <a:p>
            <a:pPr marL="342900" indent="-342900">
              <a:spcBef>
                <a:spcPts val="600"/>
              </a:spcBef>
              <a:buFont typeface="Arial" panose="020B0604020202020204" pitchFamily="34" charset="0"/>
              <a:buChar char="•"/>
            </a:pPr>
            <a:r>
              <a:rPr lang="en-CA" sz="2000">
                <a:latin typeface="+mn-lt"/>
                <a:ea typeface="Calibri" panose="020F0502020204030204" pitchFamily="34" charset="0"/>
                <a:cs typeface="Times New Roman" panose="02020603050405020304" pitchFamily="18" charset="0"/>
              </a:rPr>
              <a:t>Follow your institution’s record-keeping and disposal policies and procedures. </a:t>
            </a:r>
            <a:r>
              <a:rPr lang="en-US" sz="2000">
                <a:latin typeface="+mn-lt"/>
              </a:rPr>
              <a:t>Consult your Information Management​ (IM) team for more information</a:t>
            </a:r>
            <a:endParaRPr lang="en-CA" sz="2000">
              <a:latin typeface="+mn-lt"/>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r>
              <a:rPr lang="en-US" sz="2000">
                <a:latin typeface="+mn-lt"/>
              </a:rPr>
              <a:t>Personal information, used for an administrative purpose, should be retained for a minimum of </a:t>
            </a:r>
            <a:r>
              <a:rPr lang="en-US" sz="2000" b="1">
                <a:solidFill>
                  <a:srgbClr val="142F50"/>
                </a:solidFill>
                <a:latin typeface="+mn-lt"/>
              </a:rPr>
              <a:t>two years </a:t>
            </a:r>
            <a:r>
              <a:rPr lang="en-US" sz="2000">
                <a:latin typeface="+mn-lt"/>
              </a:rPr>
              <a:t>after it is last used </a:t>
            </a:r>
          </a:p>
          <a:p>
            <a:pPr marL="1085850" lvl="1" indent="-342900">
              <a:spcBef>
                <a:spcPts val="600"/>
              </a:spcBef>
            </a:pPr>
            <a:r>
              <a:rPr lang="en-US">
                <a:solidFill>
                  <a:schemeClr val="tx1"/>
                </a:solidFill>
                <a:latin typeface="+mn-lt"/>
              </a:rPr>
              <a:t>This gives individuals enough time to request access to and correction of their information</a:t>
            </a:r>
          </a:p>
          <a:p>
            <a:pPr marL="1085850" lvl="1" indent="-342900">
              <a:spcBef>
                <a:spcPts val="600"/>
              </a:spcBef>
            </a:pPr>
            <a:r>
              <a:rPr lang="en-US">
                <a:solidFill>
                  <a:schemeClr val="tx1"/>
                </a:solidFill>
                <a:latin typeface="+mn-lt"/>
              </a:rPr>
              <a:t>Earlier disposal requires the individual's consent</a:t>
            </a:r>
          </a:p>
          <a:p>
            <a:pPr marL="1085850" lvl="1" indent="-342900">
              <a:spcBef>
                <a:spcPts val="600"/>
              </a:spcBef>
            </a:pPr>
            <a:r>
              <a:rPr lang="en-US">
                <a:solidFill>
                  <a:schemeClr val="tx1"/>
                </a:solidFill>
                <a:latin typeface="+mn-lt"/>
              </a:rPr>
              <a:t>There is no minimum retention period for personal information that has not been used for an administrative purpose. Follow IM policies and procedures for its disposal</a:t>
            </a:r>
          </a:p>
          <a:p>
            <a:pPr marL="342900" indent="-342900">
              <a:spcBef>
                <a:spcPts val="600"/>
              </a:spcBef>
              <a:buFont typeface="Arial" panose="020B0604020202020204" pitchFamily="34" charset="0"/>
              <a:buChar char="•"/>
            </a:pPr>
            <a:r>
              <a:rPr lang="en-US" sz="2000">
                <a:latin typeface="+mn-lt"/>
              </a:rPr>
              <a:t>Destroy personal information in accordance with security requirement and in such a way that it cannot be recovered</a:t>
            </a:r>
          </a:p>
        </p:txBody>
      </p:sp>
      <p:sp>
        <p:nvSpPr>
          <p:cNvPr id="6" name="Slide Number Placeholder 5">
            <a:extLst>
              <a:ext uri="{FF2B5EF4-FFF2-40B4-BE49-F238E27FC236}">
                <a16:creationId xmlns:a16="http://schemas.microsoft.com/office/drawing/2014/main" id="{E5A9D6D8-9AA4-2FAA-86A4-D70A0FA418ED}"/>
              </a:ext>
            </a:extLst>
          </p:cNvPr>
          <p:cNvSpPr>
            <a:spLocks noGrp="1"/>
          </p:cNvSpPr>
          <p:nvPr>
            <p:ph type="sldNum" sz="quarter" idx="13"/>
          </p:nvPr>
        </p:nvSpPr>
        <p:spPr/>
        <p:txBody>
          <a:bodyPr/>
          <a:lstStyle/>
          <a:p>
            <a:fld id="{FB0478ED-E3AB-894D-AF74-F469B06ACB0F}" type="slidenum">
              <a:rPr lang="fr-CA" smtClean="0"/>
              <a:t>62</a:t>
            </a:fld>
            <a:endParaRPr lang="fr-CA"/>
          </a:p>
        </p:txBody>
      </p:sp>
      <p:pic>
        <p:nvPicPr>
          <p:cNvPr id="7" name="Graphic 6">
            <a:extLst>
              <a:ext uri="{FF2B5EF4-FFF2-40B4-BE49-F238E27FC236}">
                <a16:creationId xmlns:a16="http://schemas.microsoft.com/office/drawing/2014/main" id="{CAB1B8A5-213D-ECE0-ED98-5BAA6369750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2576" y="1164836"/>
            <a:ext cx="914400" cy="914400"/>
          </a:xfrm>
          <a:prstGeom prst="rect">
            <a:avLst/>
          </a:prstGeom>
        </p:spPr>
      </p:pic>
    </p:spTree>
    <p:extLst>
      <p:ext uri="{BB962C8B-B14F-4D97-AF65-F5344CB8AC3E}">
        <p14:creationId xmlns:p14="http://schemas.microsoft.com/office/powerpoint/2010/main" val="2644959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8BD4-769F-47B3-459E-F40FAA5210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9A45E9-6225-EA7F-8A82-F24F319F619F}"/>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Consent</a:t>
            </a:r>
          </a:p>
        </p:txBody>
      </p:sp>
      <p:sp>
        <p:nvSpPr>
          <p:cNvPr id="3" name="Content Placeholder 2">
            <a:extLst>
              <a:ext uri="{FF2B5EF4-FFF2-40B4-BE49-F238E27FC236}">
                <a16:creationId xmlns:a16="http://schemas.microsoft.com/office/drawing/2014/main" id="{AD5197EF-95F3-EE04-A57E-9C75A788D2AF}"/>
              </a:ext>
            </a:extLst>
          </p:cNvPr>
          <p:cNvSpPr>
            <a:spLocks noGrp="1"/>
          </p:cNvSpPr>
          <p:nvPr>
            <p:ph idx="10"/>
          </p:nvPr>
        </p:nvSpPr>
        <p:spPr>
          <a:xfrm>
            <a:off x="2889504" y="1268760"/>
            <a:ext cx="8283751" cy="5149130"/>
          </a:xfrm>
        </p:spPr>
        <p:txBody>
          <a:bodyPr vert="horz" lIns="0" tIns="0" rIns="0" bIns="0" rtlCol="0" anchor="t">
            <a:noAutofit/>
          </a:bodyPr>
          <a:lstStyle/>
          <a:p>
            <a:pPr marL="342900" indent="-342900">
              <a:spcBef>
                <a:spcPts val="600"/>
              </a:spcBef>
              <a:buFont typeface="Arial" panose="020B0604020202020204" pitchFamily="34" charset="0"/>
              <a:buChar char="•"/>
            </a:pPr>
            <a:r>
              <a:rPr lang="en-US" sz="2000">
                <a:latin typeface="Calibri"/>
                <a:ea typeface="Calibri"/>
                <a:cs typeface="Calibri"/>
              </a:rPr>
              <a:t>When the individuals authorizes it, institutions can make: </a:t>
            </a:r>
          </a:p>
          <a:p>
            <a:pPr marL="1085850" lvl="1" indent="-342900">
              <a:spcBef>
                <a:spcPts val="600"/>
              </a:spcBef>
            </a:pPr>
            <a:r>
              <a:rPr lang="en-US">
                <a:solidFill>
                  <a:schemeClr val="tx1"/>
                </a:solidFill>
                <a:latin typeface="Calibri"/>
                <a:ea typeface="Calibri"/>
                <a:cs typeface="Calibri"/>
              </a:rPr>
              <a:t>indirect collections of personal information used for an administrative purpose</a:t>
            </a:r>
            <a:endParaRPr lang="en-US">
              <a:solidFill>
                <a:schemeClr val="tx1"/>
              </a:solidFill>
              <a:ea typeface="Calibri"/>
              <a:cs typeface="Calibri"/>
            </a:endParaRPr>
          </a:p>
          <a:p>
            <a:pPr marL="342900" indent="-342900">
              <a:spcBef>
                <a:spcPts val="600"/>
              </a:spcBef>
              <a:buChar char="•"/>
            </a:pPr>
            <a:r>
              <a:rPr lang="en-US" sz="2000">
                <a:latin typeface="Calibri"/>
                <a:ea typeface="Calibri"/>
                <a:cs typeface="Calibri"/>
              </a:rPr>
              <a:t>Obtain consent for: </a:t>
            </a:r>
          </a:p>
          <a:p>
            <a:pPr marL="1085850" lvl="1" indent="-342900">
              <a:spcBef>
                <a:spcPts val="600"/>
              </a:spcBef>
            </a:pPr>
            <a:r>
              <a:rPr lang="en-US">
                <a:solidFill>
                  <a:schemeClr val="tx1"/>
                </a:solidFill>
                <a:latin typeface="Calibri"/>
                <a:ea typeface="Calibri"/>
                <a:cs typeface="Calibri"/>
              </a:rPr>
              <a:t>new uses or disclosures that are not consistent with the purposes the personal information was originally obtained for</a:t>
            </a:r>
          </a:p>
          <a:p>
            <a:pPr marL="1085850" lvl="1" indent="-342900">
              <a:spcBef>
                <a:spcPts val="600"/>
              </a:spcBef>
            </a:pPr>
            <a:r>
              <a:rPr lang="en-US">
                <a:solidFill>
                  <a:schemeClr val="tx1"/>
                </a:solidFill>
                <a:latin typeface="Calibri"/>
                <a:ea typeface="Calibri"/>
                <a:cs typeface="Calibri"/>
              </a:rPr>
              <a:t>disposals of personal information before the two-year minimum retention standard unless such disposal is expressly authorized by legislation</a:t>
            </a:r>
          </a:p>
          <a:p>
            <a:pPr marL="342900" indent="-342900">
              <a:spcBef>
                <a:spcPts val="600"/>
              </a:spcBef>
              <a:buFont typeface="Arial" panose="020B0604020202020204" pitchFamily="34" charset="0"/>
              <a:buChar char="•"/>
            </a:pPr>
            <a:r>
              <a:rPr lang="en-US" sz="2000">
                <a:latin typeface="Calibri"/>
                <a:ea typeface="Calibri"/>
                <a:cs typeface="Calibri"/>
              </a:rPr>
              <a:t>Consent is not required if the indirect collection, use or disclosure was made</a:t>
            </a:r>
            <a:r>
              <a:rPr lang="en-US" sz="2000">
                <a:solidFill>
                  <a:srgbClr val="000000"/>
                </a:solidFill>
                <a:latin typeface="Calibri"/>
                <a:ea typeface="Calibri"/>
                <a:cs typeface="Calibri"/>
              </a:rPr>
              <a:t> </a:t>
            </a:r>
            <a:r>
              <a:rPr lang="en-US" sz="2000">
                <a:latin typeface="Calibri"/>
                <a:ea typeface="Calibri"/>
                <a:cs typeface="Calibri"/>
              </a:rPr>
              <a:t>under subsection 8(2) of the </a:t>
            </a:r>
            <a:r>
              <a:rPr lang="en-US" sz="2000" i="1">
                <a:latin typeface="Calibri"/>
                <a:ea typeface="Calibri"/>
                <a:cs typeface="Calibri"/>
                <a:hlinkClick r:id="rId3"/>
              </a:rPr>
              <a:t>Privacy Act</a:t>
            </a:r>
            <a:r>
              <a:rPr lang="en-US" sz="2000" i="1">
                <a:latin typeface="Calibri"/>
                <a:ea typeface="Calibri"/>
                <a:cs typeface="Calibri"/>
              </a:rPr>
              <a:t>, </a:t>
            </a:r>
            <a:r>
              <a:rPr lang="en-US" sz="2000">
                <a:latin typeface="Calibri"/>
                <a:ea typeface="Calibri"/>
                <a:cs typeface="Calibri"/>
              </a:rPr>
              <a:t>such as complying with a subpoena</a:t>
            </a:r>
          </a:p>
          <a:p>
            <a:pPr marL="342900" indent="-342900">
              <a:spcBef>
                <a:spcPts val="600"/>
              </a:spcBef>
              <a:buFont typeface="Arial" panose="020B0604020202020204" pitchFamily="34" charset="0"/>
              <a:buChar char="•"/>
            </a:pPr>
            <a:r>
              <a:rPr lang="en-US" sz="2000">
                <a:latin typeface="Calibri"/>
                <a:ea typeface="Calibri"/>
                <a:cs typeface="Calibri"/>
              </a:rPr>
              <a:t>The </a:t>
            </a:r>
            <a:r>
              <a:rPr lang="en-CA" sz="2000" i="1">
                <a:solidFill>
                  <a:srgbClr val="0000FF"/>
                </a:solidFill>
                <a:latin typeface="Calibri"/>
                <a:ea typeface="Calibri"/>
                <a:cs typeface="Calibri"/>
                <a:hlinkClick r:id="rId4">
                  <a:extLst>
                    <a:ext uri="{A12FA001-AC4F-418D-AE19-62706E023703}">
                      <ahyp:hlinkClr xmlns:ahyp="http://schemas.microsoft.com/office/drawing/2018/hyperlinkcolor" val="tx"/>
                    </a:ext>
                  </a:extLst>
                </a:hlinkClick>
              </a:rPr>
              <a:t>Directive on Privacy Practices</a:t>
            </a:r>
            <a:r>
              <a:rPr lang="en-CA" sz="2000" i="1">
                <a:solidFill>
                  <a:srgbClr val="0000FF"/>
                </a:solidFill>
                <a:latin typeface="Calibri"/>
                <a:ea typeface="Calibri"/>
                <a:cs typeface="Calibri"/>
              </a:rPr>
              <a:t> </a:t>
            </a:r>
            <a:r>
              <a:rPr lang="en-CA" sz="2000">
                <a:solidFill>
                  <a:prstClr val="black"/>
                </a:solidFill>
                <a:latin typeface="+mn-lt"/>
              </a:rPr>
              <a:t>outlines the </a:t>
            </a:r>
            <a:r>
              <a:rPr lang="en-US" sz="2000">
                <a:latin typeface="Calibri"/>
                <a:ea typeface="Calibri"/>
                <a:cs typeface="Calibri"/>
              </a:rPr>
              <a:t>mandatory elements for consent</a:t>
            </a:r>
          </a:p>
          <a:p>
            <a:pPr>
              <a:spcBef>
                <a:spcPts val="600"/>
              </a:spcBef>
            </a:pPr>
            <a:endParaRPr lang="en-US" sz="2000"/>
          </a:p>
          <a:p>
            <a:pPr algn="ctr">
              <a:spcBef>
                <a:spcPts val="600"/>
              </a:spcBef>
            </a:pPr>
            <a:r>
              <a:rPr lang="en-US" sz="2000" b="1">
                <a:solidFill>
                  <a:srgbClr val="142F50"/>
                </a:solidFill>
                <a:latin typeface="Calibri"/>
                <a:ea typeface="Calibri"/>
                <a:cs typeface="Calibri"/>
              </a:rPr>
              <a:t>Consult your PMT when developing or updating a consent statement.</a:t>
            </a:r>
          </a:p>
          <a:p>
            <a:pPr marL="342900" indent="-342900">
              <a:spcBef>
                <a:spcPts val="600"/>
              </a:spcBef>
              <a:buFont typeface="Arial" panose="020B0604020202020204" pitchFamily="34" charset="0"/>
              <a:buChar char="•"/>
            </a:pPr>
            <a:endParaRPr lang="en-US" sz="2400"/>
          </a:p>
          <a:p>
            <a:pPr marL="342900" indent="-342900">
              <a:spcBef>
                <a:spcPts val="600"/>
              </a:spcBef>
              <a:buFont typeface="Arial" panose="020B0604020202020204" pitchFamily="34" charset="0"/>
              <a:buChar char="•"/>
            </a:pPr>
            <a:endParaRPr lang="en-US" sz="2400"/>
          </a:p>
          <a:p>
            <a:pPr marL="342900" indent="-342900">
              <a:spcBef>
                <a:spcPts val="600"/>
              </a:spcBef>
              <a:buFont typeface="Arial" panose="020B0604020202020204" pitchFamily="34" charset="0"/>
              <a:buChar char="•"/>
            </a:pPr>
            <a:endParaRPr lang="en-US" sz="2400"/>
          </a:p>
        </p:txBody>
      </p:sp>
      <p:sp>
        <p:nvSpPr>
          <p:cNvPr id="6" name="Slide Number Placeholder 5">
            <a:extLst>
              <a:ext uri="{FF2B5EF4-FFF2-40B4-BE49-F238E27FC236}">
                <a16:creationId xmlns:a16="http://schemas.microsoft.com/office/drawing/2014/main" id="{F8774F18-02B3-1273-D0D5-1A46580DA1B1}"/>
              </a:ext>
            </a:extLst>
          </p:cNvPr>
          <p:cNvSpPr>
            <a:spLocks noGrp="1"/>
          </p:cNvSpPr>
          <p:nvPr>
            <p:ph type="sldNum" sz="quarter" idx="13"/>
          </p:nvPr>
        </p:nvSpPr>
        <p:spPr/>
        <p:txBody>
          <a:bodyPr/>
          <a:lstStyle/>
          <a:p>
            <a:fld id="{FB0478ED-E3AB-894D-AF74-F469B06ACB0F}" type="slidenum">
              <a:rPr lang="fr-CA" smtClean="0"/>
              <a:t>63</a:t>
            </a:fld>
            <a:endParaRPr lang="fr-CA"/>
          </a:p>
        </p:txBody>
      </p:sp>
      <p:pic>
        <p:nvPicPr>
          <p:cNvPr id="4" name="Picture 3">
            <a:extLst>
              <a:ext uri="{FF2B5EF4-FFF2-40B4-BE49-F238E27FC236}">
                <a16:creationId xmlns:a16="http://schemas.microsoft.com/office/drawing/2014/main" id="{89DD68B5-6643-383C-A5A3-1932508B85A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5012" y="1141760"/>
            <a:ext cx="2663242" cy="2795240"/>
          </a:xfrm>
          <a:prstGeom prst="rect">
            <a:avLst/>
          </a:prstGeom>
        </p:spPr>
      </p:pic>
    </p:spTree>
    <p:extLst>
      <p:ext uri="{BB962C8B-B14F-4D97-AF65-F5344CB8AC3E}">
        <p14:creationId xmlns:p14="http://schemas.microsoft.com/office/powerpoint/2010/main" val="819116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C74D-BBC1-96E2-8565-B7AE1A55D3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BA891F-6D23-A7F5-F1A7-EA8B6224B44E}"/>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Accuracy</a:t>
            </a:r>
          </a:p>
        </p:txBody>
      </p:sp>
      <p:sp>
        <p:nvSpPr>
          <p:cNvPr id="3" name="Content Placeholder 2">
            <a:extLst>
              <a:ext uri="{FF2B5EF4-FFF2-40B4-BE49-F238E27FC236}">
                <a16:creationId xmlns:a16="http://schemas.microsoft.com/office/drawing/2014/main" id="{8A256FE9-463D-67D9-574B-8261FD0C4702}"/>
              </a:ext>
            </a:extLst>
          </p:cNvPr>
          <p:cNvSpPr>
            <a:spLocks noGrp="1"/>
          </p:cNvSpPr>
          <p:nvPr>
            <p:ph idx="10"/>
          </p:nvPr>
        </p:nvSpPr>
        <p:spPr>
          <a:xfrm>
            <a:off x="1077816" y="1268760"/>
            <a:ext cx="10095440" cy="5149130"/>
          </a:xfrm>
        </p:spPr>
        <p:txBody>
          <a:bodyPr vert="horz" lIns="0" tIns="0" rIns="0" bIns="0" rtlCol="0" anchor="t">
            <a:noAutofit/>
          </a:bodyPr>
          <a:lstStyle/>
          <a:p>
            <a:pPr marL="1082675">
              <a:spcBef>
                <a:spcPts val="600"/>
              </a:spcBef>
            </a:pPr>
            <a:r>
              <a:rPr lang="en-US" sz="2400" b="1">
                <a:solidFill>
                  <a:srgbClr val="352844"/>
                </a:solidFill>
              </a:rPr>
              <a:t>Personal information, used for an administrative purpose, must be as accurate, up to date and complete as possible</a:t>
            </a:r>
            <a:br>
              <a:rPr lang="en-US" sz="2400"/>
            </a:br>
            <a:endParaRPr lang="en-US" sz="1200"/>
          </a:p>
          <a:p>
            <a:pPr marL="342900" indent="-342900">
              <a:spcBef>
                <a:spcPts val="600"/>
              </a:spcBef>
              <a:buFont typeface="Arial" panose="020B0604020202020204" pitchFamily="34" charset="0"/>
              <a:buChar char="•"/>
            </a:pPr>
            <a:r>
              <a:rPr lang="en-US" sz="1800">
                <a:ea typeface="Calibri" panose="020F0502020204030204" pitchFamily="34" charset="0"/>
              </a:rPr>
              <a:t>When an individual requests a </a:t>
            </a:r>
            <a:r>
              <a:rPr lang="en-US" sz="1800">
                <a:effectLst/>
                <a:latin typeface="Calibri" panose="020F0502020204030204" pitchFamily="34" charset="0"/>
                <a:ea typeface="Calibri" panose="020F0502020204030204" pitchFamily="34" charset="0"/>
              </a:rPr>
              <a:t>correction to their personal information, institutions must make the correction or add a notation about the request to correct, when that information is used in administrative processes. </a:t>
            </a:r>
          </a:p>
          <a:p>
            <a:pPr marL="342900" indent="-342900">
              <a:spcBef>
                <a:spcPts val="600"/>
              </a:spcBef>
              <a:buFont typeface="Arial" panose="020B0604020202020204" pitchFamily="34" charset="0"/>
              <a:buChar char="•"/>
            </a:pPr>
            <a:r>
              <a:rPr lang="en-US" sz="2000">
                <a:latin typeface="Calibri"/>
                <a:ea typeface="Calibri"/>
                <a:cs typeface="Calibri"/>
              </a:rPr>
              <a:t>Institutions must take reasonable steps to ensure that personal information used in a decision-making process is accurate. Examples of measures include​:</a:t>
            </a:r>
          </a:p>
          <a:p>
            <a:pPr marL="1085850" lvl="1" indent="-342900">
              <a:spcBef>
                <a:spcPts val="600"/>
              </a:spcBef>
            </a:pPr>
            <a:r>
              <a:rPr lang="en-US">
                <a:solidFill>
                  <a:schemeClr val="tx1"/>
                </a:solidFill>
              </a:rPr>
              <a:t>collecting personal information directly from the individual the information belongs to</a:t>
            </a:r>
          </a:p>
          <a:p>
            <a:pPr marL="1085850" lvl="1" indent="-342900">
              <a:spcBef>
                <a:spcPts val="600"/>
              </a:spcBef>
            </a:pPr>
            <a:r>
              <a:rPr lang="en-US">
                <a:solidFill>
                  <a:schemeClr val="tx1"/>
                </a:solidFill>
              </a:rPr>
              <a:t>where appropriate to collect personal information indirectly, collecting from reliable sources </a:t>
            </a:r>
          </a:p>
          <a:p>
            <a:pPr marL="1085850" lvl="1" indent="-342900">
              <a:spcBef>
                <a:spcPts val="600"/>
              </a:spcBef>
            </a:pPr>
            <a:r>
              <a:rPr lang="en-US">
                <a:solidFill>
                  <a:schemeClr val="tx1"/>
                </a:solidFill>
              </a:rPr>
              <a:t>verifying or validating the accuracy of the personal information before it is used</a:t>
            </a:r>
          </a:p>
          <a:p>
            <a:pPr marL="1085850" lvl="1" indent="-342900">
              <a:spcBef>
                <a:spcPts val="600"/>
              </a:spcBef>
            </a:pPr>
            <a:r>
              <a:rPr lang="en-US">
                <a:solidFill>
                  <a:schemeClr val="tx1"/>
                </a:solidFill>
              </a:rPr>
              <a:t>documenting how personal information is verified or validated</a:t>
            </a:r>
          </a:p>
          <a:p>
            <a:pPr marL="1085850" lvl="1" indent="-342900">
              <a:spcBef>
                <a:spcPts val="600"/>
              </a:spcBef>
            </a:pPr>
            <a:r>
              <a:rPr lang="en-US">
                <a:solidFill>
                  <a:schemeClr val="tx1"/>
                </a:solidFill>
              </a:rPr>
              <a:t>using safeguards to prevent data from being compromised by malicious actors or user errors during storage, use and disclosure of personal information</a:t>
            </a:r>
          </a:p>
        </p:txBody>
      </p:sp>
      <p:sp>
        <p:nvSpPr>
          <p:cNvPr id="6" name="Slide Number Placeholder 5">
            <a:extLst>
              <a:ext uri="{FF2B5EF4-FFF2-40B4-BE49-F238E27FC236}">
                <a16:creationId xmlns:a16="http://schemas.microsoft.com/office/drawing/2014/main" id="{2464D91B-60B9-4FE4-C5FC-A7CB653AB1FB}"/>
              </a:ext>
            </a:extLst>
          </p:cNvPr>
          <p:cNvSpPr>
            <a:spLocks noGrp="1"/>
          </p:cNvSpPr>
          <p:nvPr>
            <p:ph type="sldNum" sz="quarter" idx="13"/>
          </p:nvPr>
        </p:nvSpPr>
        <p:spPr/>
        <p:txBody>
          <a:bodyPr/>
          <a:lstStyle/>
          <a:p>
            <a:fld id="{FB0478ED-E3AB-894D-AF74-F469B06ACB0F}" type="slidenum">
              <a:rPr lang="fr-CA" smtClean="0"/>
              <a:t>64</a:t>
            </a:fld>
            <a:endParaRPr lang="fr-CA"/>
          </a:p>
        </p:txBody>
      </p:sp>
      <p:pic>
        <p:nvPicPr>
          <p:cNvPr id="4" name="Graphic 3">
            <a:extLst>
              <a:ext uri="{FF2B5EF4-FFF2-40B4-BE49-F238E27FC236}">
                <a16:creationId xmlns:a16="http://schemas.microsoft.com/office/drawing/2014/main" id="{F45BB314-C921-7626-3987-F1EC963980B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1400" y="1148862"/>
            <a:ext cx="914400" cy="914400"/>
          </a:xfrm>
          <a:prstGeom prst="rect">
            <a:avLst/>
          </a:prstGeom>
        </p:spPr>
      </p:pic>
    </p:spTree>
    <p:extLst>
      <p:ext uri="{BB962C8B-B14F-4D97-AF65-F5344CB8AC3E}">
        <p14:creationId xmlns:p14="http://schemas.microsoft.com/office/powerpoint/2010/main" val="612586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B794D-0162-DFA4-DC1F-BE860AED9F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F68057-7C57-8874-8E52-D420155BD1E3}"/>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Safeguards</a:t>
            </a:r>
          </a:p>
        </p:txBody>
      </p:sp>
      <p:sp>
        <p:nvSpPr>
          <p:cNvPr id="3" name="Content Placeholder 2">
            <a:extLst>
              <a:ext uri="{FF2B5EF4-FFF2-40B4-BE49-F238E27FC236}">
                <a16:creationId xmlns:a16="http://schemas.microsoft.com/office/drawing/2014/main" id="{B2F14EAA-AE9B-5D2E-00EE-CB4346FAB148}"/>
              </a:ext>
            </a:extLst>
          </p:cNvPr>
          <p:cNvSpPr>
            <a:spLocks noGrp="1"/>
          </p:cNvSpPr>
          <p:nvPr>
            <p:ph idx="10"/>
          </p:nvPr>
        </p:nvSpPr>
        <p:spPr>
          <a:xfrm>
            <a:off x="1077816" y="1093304"/>
            <a:ext cx="10014253" cy="5248386"/>
          </a:xfrm>
        </p:spPr>
        <p:txBody>
          <a:bodyPr>
            <a:noAutofit/>
          </a:bodyPr>
          <a:lstStyle/>
          <a:p>
            <a:pPr algn="ctr">
              <a:spcBef>
                <a:spcPts val="600"/>
              </a:spcBef>
            </a:pPr>
            <a:r>
              <a:rPr lang="en-US" sz="2400" b="1">
                <a:solidFill>
                  <a:srgbClr val="23453F"/>
                </a:solidFill>
              </a:rPr>
              <a:t>Personal information must be protected by safeguards appropriate to the sensitivity of the information.</a:t>
            </a:r>
          </a:p>
          <a:p>
            <a:pPr marL="342900" indent="-342900">
              <a:spcBef>
                <a:spcPts val="600"/>
              </a:spcBef>
              <a:buFont typeface="Arial" panose="020B0604020202020204" pitchFamily="34" charset="0"/>
              <a:buChar char="•"/>
            </a:pPr>
            <a:endParaRPr lang="en-US" sz="100"/>
          </a:p>
          <a:p>
            <a:pPr marL="342900" indent="-342900">
              <a:spcBef>
                <a:spcPts val="600"/>
              </a:spcBef>
              <a:buFont typeface="Arial" panose="020B0604020202020204" pitchFamily="34" charset="0"/>
              <a:buChar char="•"/>
            </a:pPr>
            <a:r>
              <a:rPr lang="en-US" sz="2000"/>
              <a:t>If you handle personal information, you must protect it from inappropriate access, use or disclosure:</a:t>
            </a:r>
          </a:p>
          <a:p>
            <a:pPr marL="914400" lvl="1" indent="-342900">
              <a:spcBef>
                <a:spcPts val="600"/>
              </a:spcBef>
            </a:pPr>
            <a:r>
              <a:rPr lang="en-US">
                <a:solidFill>
                  <a:schemeClr val="tx1"/>
                </a:solidFill>
              </a:rPr>
              <a:t>use </a:t>
            </a:r>
            <a:r>
              <a:rPr lang="en-US" b="1">
                <a:solidFill>
                  <a:srgbClr val="23453F"/>
                </a:solidFill>
              </a:rPr>
              <a:t>administrative, physical and technical safeguards </a:t>
            </a:r>
            <a:r>
              <a:rPr lang="en-US">
                <a:solidFill>
                  <a:schemeClr val="tx1"/>
                </a:solidFill>
              </a:rPr>
              <a:t>to protect personal information at all times, including when you store it, when you share it and when you transport it. </a:t>
            </a:r>
          </a:p>
          <a:p>
            <a:pPr marL="914400" lvl="1" indent="-342900">
              <a:spcBef>
                <a:spcPts val="600"/>
              </a:spcBef>
            </a:pPr>
            <a:r>
              <a:rPr lang="en-US">
                <a:solidFill>
                  <a:schemeClr val="tx1"/>
                </a:solidFill>
              </a:rPr>
              <a:t>consult IT and Security officials for guidance and necessary assessments ​</a:t>
            </a:r>
          </a:p>
          <a:p>
            <a:pPr marL="914400" lvl="1" indent="-342900">
              <a:spcBef>
                <a:spcPts val="600"/>
              </a:spcBef>
            </a:pPr>
            <a:r>
              <a:rPr lang="en-US">
                <a:solidFill>
                  <a:schemeClr val="tx1"/>
                </a:solidFill>
              </a:rPr>
              <a:t>safeguards should be proportionate to the level of sensitivity of the personal information ​</a:t>
            </a:r>
          </a:p>
          <a:p>
            <a:pPr marL="914400" lvl="1" indent="-342900">
              <a:spcBef>
                <a:spcPts val="600"/>
              </a:spcBef>
            </a:pPr>
            <a:r>
              <a:rPr lang="en-US">
                <a:solidFill>
                  <a:schemeClr val="tx1"/>
                </a:solidFill>
              </a:rPr>
              <a:t>ensure that methods to monitor, detect and respond to breaches are in place​</a:t>
            </a:r>
          </a:p>
          <a:p>
            <a:pPr marL="342900" indent="-342900">
              <a:spcBef>
                <a:spcPts val="600"/>
              </a:spcBef>
              <a:buFont typeface="Arial" panose="020B0604020202020204" pitchFamily="34" charset="0"/>
              <a:buChar char="•"/>
            </a:pPr>
            <a:r>
              <a:rPr lang="en-US" sz="2000"/>
              <a:t>Limit access to personal information to individuals with the required level of security</a:t>
            </a:r>
            <a:br>
              <a:rPr lang="en-US" sz="2000"/>
            </a:br>
            <a:r>
              <a:rPr lang="en-US" sz="2000"/>
              <a:t>screening and who have a </a:t>
            </a:r>
            <a:r>
              <a:rPr lang="en-US" sz="2000" b="1">
                <a:solidFill>
                  <a:srgbClr val="23453F"/>
                </a:solidFill>
              </a:rPr>
              <a:t>need to know </a:t>
            </a:r>
            <a:r>
              <a:rPr lang="en-US" sz="2000"/>
              <a:t>to perform their functions or duties for the</a:t>
            </a:r>
            <a:br>
              <a:rPr lang="en-US" sz="2000"/>
            </a:br>
            <a:r>
              <a:rPr lang="en-US" sz="2000"/>
              <a:t>program or activity​:</a:t>
            </a:r>
          </a:p>
          <a:p>
            <a:pPr marL="914400" lvl="1" indent="-342900">
              <a:spcBef>
                <a:spcPts val="600"/>
              </a:spcBef>
            </a:pPr>
            <a:r>
              <a:rPr lang="en-US">
                <a:solidFill>
                  <a:schemeClr val="tx1"/>
                </a:solidFill>
              </a:rPr>
              <a:t>use permission settings or create role-based user profiles to limit access​ in </a:t>
            </a:r>
            <a:br>
              <a:rPr lang="en-US">
                <a:solidFill>
                  <a:schemeClr val="tx1"/>
                </a:solidFill>
              </a:rPr>
            </a:br>
            <a:r>
              <a:rPr lang="en-US">
                <a:solidFill>
                  <a:schemeClr val="tx1"/>
                </a:solidFill>
              </a:rPr>
              <a:t>electronic repositories</a:t>
            </a:r>
          </a:p>
          <a:p>
            <a:pPr marL="342900" indent="-342900">
              <a:spcBef>
                <a:spcPts val="600"/>
              </a:spcBef>
              <a:buFont typeface="Arial" panose="020B0604020202020204" pitchFamily="34" charset="0"/>
              <a:buChar char="•"/>
            </a:pPr>
            <a:endParaRPr lang="en-US" sz="2400"/>
          </a:p>
        </p:txBody>
      </p:sp>
      <p:pic>
        <p:nvPicPr>
          <p:cNvPr id="9" name="Picture 8">
            <a:extLst>
              <a:ext uri="{FF2B5EF4-FFF2-40B4-BE49-F238E27FC236}">
                <a16:creationId xmlns:a16="http://schemas.microsoft.com/office/drawing/2014/main" id="{FAB1C663-A290-6731-A39B-E1A3B08C7671}"/>
              </a:ext>
              <a:ext uri="{C183D7F6-B498-43B3-948B-1728B52AA6E4}">
                <adec:decorative xmlns:adec="http://schemas.microsoft.com/office/drawing/2017/decorative" val="1"/>
              </a:ext>
            </a:extLst>
          </p:cNvPr>
          <p:cNvPicPr>
            <a:picLocks noChangeAspect="1"/>
          </p:cNvPicPr>
          <p:nvPr/>
        </p:nvPicPr>
        <p:blipFill>
          <a:blip r:embed="rId3"/>
          <a:srcRect l="15112" t="11556" r="25333" b="10666"/>
          <a:stretch/>
        </p:blipFill>
        <p:spPr>
          <a:xfrm>
            <a:off x="10160000" y="4086170"/>
            <a:ext cx="1727084" cy="2255520"/>
          </a:xfrm>
          <a:prstGeom prst="rect">
            <a:avLst/>
          </a:prstGeom>
        </p:spPr>
      </p:pic>
      <p:sp>
        <p:nvSpPr>
          <p:cNvPr id="5" name="Slide Number Placeholder 4">
            <a:extLst>
              <a:ext uri="{FF2B5EF4-FFF2-40B4-BE49-F238E27FC236}">
                <a16:creationId xmlns:a16="http://schemas.microsoft.com/office/drawing/2014/main" id="{5133BBAE-E572-5F13-A3F8-F142B9AC7ADB}"/>
              </a:ext>
            </a:extLst>
          </p:cNvPr>
          <p:cNvSpPr>
            <a:spLocks noGrp="1"/>
          </p:cNvSpPr>
          <p:nvPr>
            <p:ph type="sldNum" sz="quarter" idx="13"/>
          </p:nvPr>
        </p:nvSpPr>
        <p:spPr/>
        <p:txBody>
          <a:bodyPr/>
          <a:lstStyle/>
          <a:p>
            <a:fld id="{FB0478ED-E3AB-894D-AF74-F469B06ACB0F}" type="slidenum">
              <a:rPr lang="fr-CA" smtClean="0"/>
              <a:t>65</a:t>
            </a:fld>
            <a:endParaRPr lang="fr-CA"/>
          </a:p>
        </p:txBody>
      </p:sp>
    </p:spTree>
    <p:extLst>
      <p:ext uri="{BB962C8B-B14F-4D97-AF65-F5344CB8AC3E}">
        <p14:creationId xmlns:p14="http://schemas.microsoft.com/office/powerpoint/2010/main" val="3354860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1D1CD-5612-EDC7-59C1-50B3E1E6EA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74E8-72EA-63AF-33AC-003EB4CC9F9B}"/>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Openness</a:t>
            </a:r>
          </a:p>
        </p:txBody>
      </p:sp>
      <p:sp>
        <p:nvSpPr>
          <p:cNvPr id="3" name="Content Placeholder 2">
            <a:extLst>
              <a:ext uri="{FF2B5EF4-FFF2-40B4-BE49-F238E27FC236}">
                <a16:creationId xmlns:a16="http://schemas.microsoft.com/office/drawing/2014/main" id="{7CBA6620-3F8E-615A-4D5B-C54E7F64565C}"/>
              </a:ext>
            </a:extLst>
          </p:cNvPr>
          <p:cNvSpPr>
            <a:spLocks noGrp="1"/>
          </p:cNvSpPr>
          <p:nvPr>
            <p:ph idx="10"/>
          </p:nvPr>
        </p:nvSpPr>
        <p:spPr>
          <a:xfrm>
            <a:off x="1077816" y="1268760"/>
            <a:ext cx="10095440" cy="5149130"/>
          </a:xfrm>
        </p:spPr>
        <p:txBody>
          <a:bodyPr>
            <a:normAutofit/>
          </a:bodyPr>
          <a:lstStyle/>
          <a:p>
            <a:pPr marL="971550">
              <a:spcBef>
                <a:spcPts val="600"/>
              </a:spcBef>
            </a:pPr>
            <a:r>
              <a:rPr lang="en-US" sz="2400" b="1">
                <a:solidFill>
                  <a:srgbClr val="142F50"/>
                </a:solidFill>
              </a:rPr>
              <a:t>An institution should make detailed information about its policies and practices relating to the management of personal information publicly and readily available.</a:t>
            </a:r>
          </a:p>
          <a:p>
            <a:pPr marL="342900" indent="-342900">
              <a:spcBef>
                <a:spcPts val="600"/>
              </a:spcBef>
              <a:buFont typeface="Arial" panose="020B0604020202020204" pitchFamily="34" charset="0"/>
              <a:buChar char="•"/>
            </a:pPr>
            <a:endParaRPr lang="en-US" sz="2000"/>
          </a:p>
          <a:p>
            <a:pPr marL="342900" indent="-342900">
              <a:spcBef>
                <a:spcPts val="600"/>
              </a:spcBef>
              <a:buFont typeface="Arial" panose="020B0604020202020204" pitchFamily="34" charset="0"/>
              <a:buChar char="•"/>
            </a:pPr>
            <a:r>
              <a:rPr lang="en-US" sz="2000"/>
              <a:t>Be open, clear and transparent​:</a:t>
            </a:r>
          </a:p>
          <a:p>
            <a:pPr marL="1085850" lvl="1" indent="-342900">
              <a:spcBef>
                <a:spcPts val="600"/>
              </a:spcBef>
            </a:pPr>
            <a:r>
              <a:rPr lang="en-US">
                <a:solidFill>
                  <a:schemeClr val="tx1"/>
                </a:solidFill>
              </a:rPr>
              <a:t>consider informal means of providing access when responding to personal information requests</a:t>
            </a:r>
          </a:p>
          <a:p>
            <a:pPr marL="1085850" lvl="1" indent="-342900">
              <a:spcBef>
                <a:spcPts val="600"/>
              </a:spcBef>
            </a:pPr>
            <a:r>
              <a:rPr lang="en-US">
                <a:solidFill>
                  <a:schemeClr val="tx1"/>
                </a:solidFill>
              </a:rPr>
              <a:t>respond to personal information requests completely, accurately and on time</a:t>
            </a:r>
          </a:p>
          <a:p>
            <a:pPr marL="1085850" lvl="1" indent="-342900">
              <a:spcBef>
                <a:spcPts val="600"/>
              </a:spcBef>
            </a:pPr>
            <a:r>
              <a:rPr lang="en-US">
                <a:solidFill>
                  <a:schemeClr val="tx1"/>
                </a:solidFill>
              </a:rPr>
              <a:t>provide privacy notices ​and seek consent where applicable</a:t>
            </a:r>
          </a:p>
          <a:p>
            <a:pPr marL="1085850" lvl="1" indent="-342900">
              <a:spcBef>
                <a:spcPts val="600"/>
              </a:spcBef>
            </a:pPr>
            <a:r>
              <a:rPr lang="en-US">
                <a:solidFill>
                  <a:schemeClr val="tx1"/>
                </a:solidFill>
              </a:rPr>
              <a:t>support the publication and maintenance of your institution’s Info Source chapter and PIBs</a:t>
            </a:r>
          </a:p>
          <a:p>
            <a:pPr marL="1085850" lvl="1" indent="-342900">
              <a:spcBef>
                <a:spcPts val="600"/>
              </a:spcBef>
            </a:pPr>
            <a:r>
              <a:rPr lang="en-US">
                <a:solidFill>
                  <a:schemeClr val="tx1"/>
                </a:solidFill>
              </a:rPr>
              <a:t>support the development and publication of summaries​ of privacy impact assessments, contracts and information sharing agreements where applicable</a:t>
            </a:r>
          </a:p>
          <a:p>
            <a:pPr marL="1085850" lvl="1" indent="-342900">
              <a:spcBef>
                <a:spcPts val="600"/>
              </a:spcBef>
            </a:pPr>
            <a:endParaRPr lang="en-US">
              <a:solidFill>
                <a:schemeClr val="tx1"/>
              </a:solidFill>
            </a:endParaRPr>
          </a:p>
          <a:p>
            <a:pPr marL="342900" indent="-342900">
              <a:spcBef>
                <a:spcPts val="600"/>
              </a:spcBef>
              <a:buFont typeface="Arial" panose="020B0604020202020204" pitchFamily="34" charset="0"/>
              <a:buChar char="•"/>
            </a:pPr>
            <a:endParaRPr lang="en-US" sz="2400"/>
          </a:p>
        </p:txBody>
      </p:sp>
      <p:sp>
        <p:nvSpPr>
          <p:cNvPr id="5" name="Slide Number Placeholder 4">
            <a:extLst>
              <a:ext uri="{FF2B5EF4-FFF2-40B4-BE49-F238E27FC236}">
                <a16:creationId xmlns:a16="http://schemas.microsoft.com/office/drawing/2014/main" id="{55C89623-A0E3-B202-C1BC-59BAB2FA70D7}"/>
              </a:ext>
            </a:extLst>
          </p:cNvPr>
          <p:cNvSpPr>
            <a:spLocks noGrp="1"/>
          </p:cNvSpPr>
          <p:nvPr>
            <p:ph type="sldNum" sz="quarter" idx="13"/>
          </p:nvPr>
        </p:nvSpPr>
        <p:spPr/>
        <p:txBody>
          <a:bodyPr/>
          <a:lstStyle/>
          <a:p>
            <a:fld id="{FB0478ED-E3AB-894D-AF74-F469B06ACB0F}" type="slidenum">
              <a:rPr lang="fr-CA" smtClean="0"/>
              <a:t>66</a:t>
            </a:fld>
            <a:endParaRPr lang="fr-CA"/>
          </a:p>
        </p:txBody>
      </p:sp>
      <p:pic>
        <p:nvPicPr>
          <p:cNvPr id="4" name="Graphic 3">
            <a:extLst>
              <a:ext uri="{FF2B5EF4-FFF2-40B4-BE49-F238E27FC236}">
                <a16:creationId xmlns:a16="http://schemas.microsoft.com/office/drawing/2014/main" id="{B8A34EA9-79AE-2E2C-142A-8E53BECDD97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7816" y="1349783"/>
            <a:ext cx="914400" cy="914400"/>
          </a:xfrm>
          <a:prstGeom prst="rect">
            <a:avLst/>
          </a:prstGeom>
        </p:spPr>
      </p:pic>
    </p:spTree>
    <p:extLst>
      <p:ext uri="{BB962C8B-B14F-4D97-AF65-F5344CB8AC3E}">
        <p14:creationId xmlns:p14="http://schemas.microsoft.com/office/powerpoint/2010/main" val="3353120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C4307-A98A-467C-602B-EF320F362A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A3B87C-9E99-0BCC-2DCA-4C124763C293}"/>
              </a:ext>
            </a:extLst>
          </p:cNvPr>
          <p:cNvSpPr>
            <a:spLocks noGrp="1"/>
          </p:cNvSpPr>
          <p:nvPr>
            <p:ph type="title" idx="4294967295"/>
          </p:nvPr>
        </p:nvSpPr>
        <p:spPr>
          <a:xfrm>
            <a:off x="1041400" y="333375"/>
            <a:ext cx="10599738"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Individual access and challenging compliance​</a:t>
            </a:r>
          </a:p>
        </p:txBody>
      </p:sp>
      <p:sp>
        <p:nvSpPr>
          <p:cNvPr id="3" name="Content Placeholder 2">
            <a:extLst>
              <a:ext uri="{FF2B5EF4-FFF2-40B4-BE49-F238E27FC236}">
                <a16:creationId xmlns:a16="http://schemas.microsoft.com/office/drawing/2014/main" id="{6C25042C-2676-FC3E-A3E0-03F43DD0CD1D}"/>
              </a:ext>
            </a:extLst>
          </p:cNvPr>
          <p:cNvSpPr>
            <a:spLocks noGrp="1"/>
          </p:cNvSpPr>
          <p:nvPr>
            <p:ph idx="10"/>
          </p:nvPr>
        </p:nvSpPr>
        <p:spPr>
          <a:xfrm>
            <a:off x="1077816" y="1268760"/>
            <a:ext cx="10095440" cy="5149130"/>
          </a:xfrm>
        </p:spPr>
        <p:txBody>
          <a:bodyPr>
            <a:noAutofit/>
          </a:bodyPr>
          <a:lstStyle/>
          <a:p>
            <a:pPr algn="ctr">
              <a:spcBef>
                <a:spcPts val="600"/>
              </a:spcBef>
            </a:pPr>
            <a:r>
              <a:rPr lang="en-US" b="1">
                <a:solidFill>
                  <a:srgbClr val="352844"/>
                </a:solidFill>
              </a:rPr>
              <a:t>Individuals have the right to access and to request a correction of their personal information. Individuals also have the right to complain when an institution does not handle personal information appropriately</a:t>
            </a:r>
          </a:p>
          <a:p>
            <a:pPr algn="ctr">
              <a:spcBef>
                <a:spcPts val="600"/>
              </a:spcBef>
            </a:pPr>
            <a:endParaRPr lang="en-US" sz="1400"/>
          </a:p>
          <a:p>
            <a:pPr marL="342900" indent="-342900">
              <a:spcBef>
                <a:spcPts val="600"/>
              </a:spcBef>
              <a:buFont typeface="Arial" panose="020B0604020202020204" pitchFamily="34" charset="0"/>
              <a:buChar char="•"/>
            </a:pPr>
            <a:r>
              <a:rPr lang="en-US" sz="2000"/>
              <a:t>Inform individuals of their rights in privacy notices</a:t>
            </a:r>
          </a:p>
          <a:p>
            <a:pPr marL="342900" indent="-342900">
              <a:spcBef>
                <a:spcPts val="600"/>
              </a:spcBef>
              <a:buFont typeface="Arial" panose="020B0604020202020204" pitchFamily="34" charset="0"/>
              <a:buChar char="•"/>
            </a:pPr>
            <a:r>
              <a:rPr lang="en-US" sz="2000"/>
              <a:t>Upon request, provide individuals with access to their personal information and make corrections to inaccurate information:</a:t>
            </a:r>
          </a:p>
          <a:p>
            <a:pPr marL="1085850" lvl="1" indent="-342900">
              <a:spcBef>
                <a:spcPts val="600"/>
              </a:spcBef>
            </a:pPr>
            <a:r>
              <a:rPr lang="en-US">
                <a:solidFill>
                  <a:schemeClr val="tx1"/>
                </a:solidFill>
              </a:rPr>
              <a:t>organize personal information used for an administrative purpose so that it’s retrievable​</a:t>
            </a:r>
          </a:p>
          <a:p>
            <a:pPr marL="1085850" lvl="1" indent="-342900">
              <a:spcBef>
                <a:spcPts val="600"/>
              </a:spcBef>
            </a:pPr>
            <a:r>
              <a:rPr lang="en-US">
                <a:solidFill>
                  <a:schemeClr val="tx1"/>
                </a:solidFill>
              </a:rPr>
              <a:t>have tools and processes in place to retrieve or correct personal information used for administrative purposes</a:t>
            </a:r>
          </a:p>
          <a:p>
            <a:pPr marL="342900" indent="-342900">
              <a:spcBef>
                <a:spcPts val="600"/>
              </a:spcBef>
              <a:buFont typeface="Arial" panose="020B0604020202020204" pitchFamily="34" charset="0"/>
              <a:buChar char="•"/>
            </a:pPr>
            <a:r>
              <a:rPr lang="en-US" sz="2000"/>
              <a:t>Resolve informal complaints and comply with investigations from the </a:t>
            </a:r>
            <a:r>
              <a:rPr lang="en-US" sz="2000">
                <a:hlinkClick r:id="rId3"/>
              </a:rPr>
              <a:t>Office of the Privacy Commissioner </a:t>
            </a:r>
            <a:r>
              <a:rPr lang="en-US" sz="2000"/>
              <a:t>(OPC)</a:t>
            </a:r>
          </a:p>
          <a:p>
            <a:pPr marL="342900" indent="-342900">
              <a:spcBef>
                <a:spcPts val="600"/>
              </a:spcBef>
              <a:buFont typeface="Arial" panose="020B0604020202020204" pitchFamily="34" charset="0"/>
              <a:buChar char="•"/>
            </a:pPr>
            <a:endParaRPr lang="en-US" sz="2400"/>
          </a:p>
        </p:txBody>
      </p:sp>
      <p:sp>
        <p:nvSpPr>
          <p:cNvPr id="5" name="Slide Number Placeholder 4">
            <a:extLst>
              <a:ext uri="{FF2B5EF4-FFF2-40B4-BE49-F238E27FC236}">
                <a16:creationId xmlns:a16="http://schemas.microsoft.com/office/drawing/2014/main" id="{12575C38-BE6E-21AE-80F6-0E398E706DD5}"/>
              </a:ext>
            </a:extLst>
          </p:cNvPr>
          <p:cNvSpPr>
            <a:spLocks noGrp="1"/>
          </p:cNvSpPr>
          <p:nvPr>
            <p:ph type="sldNum" sz="quarter" idx="13"/>
          </p:nvPr>
        </p:nvSpPr>
        <p:spPr/>
        <p:txBody>
          <a:bodyPr/>
          <a:lstStyle/>
          <a:p>
            <a:fld id="{FB0478ED-E3AB-894D-AF74-F469B06ACB0F}" type="slidenum">
              <a:rPr lang="fr-CA" smtClean="0"/>
              <a:t>67</a:t>
            </a:fld>
            <a:endParaRPr lang="fr-CA"/>
          </a:p>
        </p:txBody>
      </p:sp>
    </p:spTree>
    <p:extLst>
      <p:ext uri="{BB962C8B-B14F-4D97-AF65-F5344CB8AC3E}">
        <p14:creationId xmlns:p14="http://schemas.microsoft.com/office/powerpoint/2010/main" val="574357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2486-75E3-C7D4-DB73-59EBE80CFB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DD9E25-6619-87CD-B7DE-342542ADAB79}"/>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Privacy by design​</a:t>
            </a:r>
          </a:p>
        </p:txBody>
      </p:sp>
      <p:sp>
        <p:nvSpPr>
          <p:cNvPr id="3" name="Content Placeholder 2">
            <a:extLst>
              <a:ext uri="{FF2B5EF4-FFF2-40B4-BE49-F238E27FC236}">
                <a16:creationId xmlns:a16="http://schemas.microsoft.com/office/drawing/2014/main" id="{D0E340C5-27C4-CD29-3786-2BEE4D51E417}"/>
              </a:ext>
            </a:extLst>
          </p:cNvPr>
          <p:cNvSpPr>
            <a:spLocks noGrp="1"/>
          </p:cNvSpPr>
          <p:nvPr>
            <p:ph idx="10"/>
          </p:nvPr>
        </p:nvSpPr>
        <p:spPr>
          <a:xfrm>
            <a:off x="2509835" y="1268760"/>
            <a:ext cx="8983825" cy="5149130"/>
          </a:xfrm>
        </p:spPr>
        <p:txBody>
          <a:bodyPr>
            <a:normAutofit/>
          </a:bodyPr>
          <a:lstStyle/>
          <a:p>
            <a:pPr marL="342900" indent="-342900">
              <a:spcBef>
                <a:spcPts val="600"/>
              </a:spcBef>
              <a:buFont typeface="Arial" panose="020B0604020202020204" pitchFamily="34" charset="0"/>
              <a:buChar char="•"/>
            </a:pPr>
            <a:r>
              <a:rPr lang="en-US" sz="2800"/>
              <a:t>An approach that builds privacy and the protection of personal information into the development of programs and activities from the very beginning</a:t>
            </a:r>
          </a:p>
          <a:p>
            <a:pPr marL="342900" indent="-342900">
              <a:spcBef>
                <a:spcPts val="600"/>
              </a:spcBef>
              <a:buFont typeface="Arial" panose="020B0604020202020204" pitchFamily="34" charset="0"/>
              <a:buChar char="•"/>
            </a:pPr>
            <a:r>
              <a:rPr lang="en-US" sz="2800"/>
              <a:t>Ensures that privacy is considered throughout the entire life cycle, from design to deployment and beyond</a:t>
            </a:r>
          </a:p>
          <a:p>
            <a:pPr marL="342900" indent="-342900">
              <a:spcBef>
                <a:spcPts val="600"/>
              </a:spcBef>
              <a:buFont typeface="Arial" panose="020B0604020202020204" pitchFamily="34" charset="0"/>
              <a:buChar char="•"/>
            </a:pPr>
            <a:r>
              <a:rPr lang="en-US" sz="2800"/>
              <a:t>Consult privacy experts as early as possible to integrate privacy early in the planning phase. Waiting can result in redesigns that impact project deadlines and costs</a:t>
            </a:r>
          </a:p>
          <a:p>
            <a:pPr marL="342900" indent="-342900">
              <a:spcBef>
                <a:spcPts val="600"/>
              </a:spcBef>
              <a:buFont typeface="Arial" panose="020B0604020202020204" pitchFamily="34" charset="0"/>
              <a:buChar char="•"/>
            </a:pPr>
            <a:r>
              <a:rPr lang="en-US" sz="2800"/>
              <a:t>Conduct </a:t>
            </a:r>
            <a:r>
              <a:rPr lang="en-US" sz="2800" b="1">
                <a:solidFill>
                  <a:srgbClr val="23453F"/>
                </a:solidFill>
              </a:rPr>
              <a:t>PIAs</a:t>
            </a:r>
            <a:r>
              <a:rPr lang="en-US" sz="2800" b="1"/>
              <a:t> </a:t>
            </a:r>
            <a:r>
              <a:rPr lang="en-US" sz="2800"/>
              <a:t>and </a:t>
            </a:r>
            <a:r>
              <a:rPr lang="en-US" sz="2800" b="1">
                <a:solidFill>
                  <a:srgbClr val="23453F"/>
                </a:solidFill>
              </a:rPr>
              <a:t>privacy protocols </a:t>
            </a:r>
            <a:r>
              <a:rPr lang="en-US" sz="2800"/>
              <a:t>before starting projects to assess privacy risks and to establish mitigation strategies</a:t>
            </a:r>
          </a:p>
          <a:p>
            <a:pPr marL="342900" indent="-342900">
              <a:spcBef>
                <a:spcPts val="600"/>
              </a:spcBef>
              <a:buFont typeface="Arial" panose="020B0604020202020204" pitchFamily="34" charset="0"/>
              <a:buChar char="•"/>
            </a:pPr>
            <a:endParaRPr lang="en-US" sz="3200"/>
          </a:p>
        </p:txBody>
      </p:sp>
      <p:grpSp>
        <p:nvGrpSpPr>
          <p:cNvPr id="9" name="Group 8">
            <a:extLst>
              <a:ext uri="{FF2B5EF4-FFF2-40B4-BE49-F238E27FC236}">
                <a16:creationId xmlns:a16="http://schemas.microsoft.com/office/drawing/2014/main" id="{0280065A-A824-2BFF-DFD4-6DAAD24ED7C6}"/>
              </a:ext>
              <a:ext uri="{C183D7F6-B498-43B3-948B-1728B52AA6E4}">
                <adec:decorative xmlns:adec="http://schemas.microsoft.com/office/drawing/2017/decorative" val="1"/>
              </a:ext>
            </a:extLst>
          </p:cNvPr>
          <p:cNvGrpSpPr/>
          <p:nvPr/>
        </p:nvGrpSpPr>
        <p:grpSpPr>
          <a:xfrm>
            <a:off x="594167" y="1268760"/>
            <a:ext cx="1844233" cy="1871289"/>
            <a:chOff x="9753600" y="3843325"/>
            <a:chExt cx="2081944" cy="2171700"/>
          </a:xfrm>
        </p:grpSpPr>
        <p:pic>
          <p:nvPicPr>
            <p:cNvPr id="6" name="Picture 5">
              <a:extLst>
                <a:ext uri="{FF2B5EF4-FFF2-40B4-BE49-F238E27FC236}">
                  <a16:creationId xmlns:a16="http://schemas.microsoft.com/office/drawing/2014/main" id="{FEEADDA2-8549-3202-989A-E31848361BF9}"/>
                </a:ext>
              </a:extLst>
            </p:cNvPr>
            <p:cNvPicPr>
              <a:picLocks noChangeAspect="1"/>
            </p:cNvPicPr>
            <p:nvPr/>
          </p:nvPicPr>
          <p:blipFill>
            <a:blip r:embed="rId3"/>
            <a:srcRect l="23333" t="21111" r="20741" b="17037"/>
            <a:stretch/>
          </p:blipFill>
          <p:spPr>
            <a:xfrm>
              <a:off x="9753600" y="3843325"/>
              <a:ext cx="1963633" cy="2171700"/>
            </a:xfrm>
            <a:prstGeom prst="rect">
              <a:avLst/>
            </a:prstGeom>
          </p:spPr>
        </p:pic>
        <p:pic>
          <p:nvPicPr>
            <p:cNvPr id="8" name="Graphic 7" descr="Man with solid fill">
              <a:extLst>
                <a:ext uri="{FF2B5EF4-FFF2-40B4-BE49-F238E27FC236}">
                  <a16:creationId xmlns:a16="http://schemas.microsoft.com/office/drawing/2014/main" id="{D50C9E6D-DC74-F616-1E82-46E9497EDCCA}"/>
                </a:ext>
              </a:extLst>
            </p:cNvPr>
            <p:cNvPicPr>
              <a:picLocks noChangeAspect="1"/>
            </p:cNvPicPr>
            <p:nvPr/>
          </p:nvPicPr>
          <p:blipFill>
            <a:blip>
              <a:extLst>
                <a:ext uri="{96DAC541-7B7A-43D3-8B79-37D633B846F1}">
                  <asvg:svgBlip xmlns:asvg="http://schemas.microsoft.com/office/drawing/2016/SVG/main" r:embed="rId4"/>
                </a:ext>
              </a:extLst>
            </a:blip>
            <a:srcRect b="63359"/>
            <a:stretch/>
          </p:blipFill>
          <p:spPr>
            <a:xfrm>
              <a:off x="10921144" y="5151120"/>
              <a:ext cx="914400" cy="365760"/>
            </a:xfrm>
            <a:prstGeom prst="rect">
              <a:avLst/>
            </a:prstGeom>
          </p:spPr>
        </p:pic>
      </p:grpSp>
      <p:sp>
        <p:nvSpPr>
          <p:cNvPr id="10" name="Slide Number Placeholder 9">
            <a:extLst>
              <a:ext uri="{FF2B5EF4-FFF2-40B4-BE49-F238E27FC236}">
                <a16:creationId xmlns:a16="http://schemas.microsoft.com/office/drawing/2014/main" id="{9B79B96D-0DC5-1CE1-E406-A0DD9C39F2CF}"/>
              </a:ext>
            </a:extLst>
          </p:cNvPr>
          <p:cNvSpPr>
            <a:spLocks noGrp="1"/>
          </p:cNvSpPr>
          <p:nvPr>
            <p:ph type="sldNum" sz="quarter" idx="13"/>
          </p:nvPr>
        </p:nvSpPr>
        <p:spPr/>
        <p:txBody>
          <a:bodyPr/>
          <a:lstStyle/>
          <a:p>
            <a:fld id="{FB0478ED-E3AB-894D-AF74-F469B06ACB0F}" type="slidenum">
              <a:rPr lang="fr-CA" smtClean="0"/>
              <a:t>68</a:t>
            </a:fld>
            <a:endParaRPr lang="fr-CA"/>
          </a:p>
        </p:txBody>
      </p:sp>
    </p:spTree>
    <p:extLst>
      <p:ext uri="{BB962C8B-B14F-4D97-AF65-F5344CB8AC3E}">
        <p14:creationId xmlns:p14="http://schemas.microsoft.com/office/powerpoint/2010/main" val="560176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952EC-7FD2-F4AE-4474-0E825B56EC62}"/>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Privacy assessments</a:t>
            </a:r>
          </a:p>
        </p:txBody>
      </p:sp>
      <p:sp>
        <p:nvSpPr>
          <p:cNvPr id="3" name="Content Placeholder 2">
            <a:extLst>
              <a:ext uri="{FF2B5EF4-FFF2-40B4-BE49-F238E27FC236}">
                <a16:creationId xmlns:a16="http://schemas.microsoft.com/office/drawing/2014/main" id="{7291CB11-4E68-7ABA-E8FA-6D32FDFB566A}"/>
              </a:ext>
            </a:extLst>
          </p:cNvPr>
          <p:cNvSpPr>
            <a:spLocks noGrp="1"/>
          </p:cNvSpPr>
          <p:nvPr>
            <p:ph idx="10"/>
          </p:nvPr>
        </p:nvSpPr>
        <p:spPr>
          <a:xfrm>
            <a:off x="2630866" y="1124051"/>
            <a:ext cx="9337550" cy="5235273"/>
          </a:xfrm>
        </p:spPr>
        <p:txBody>
          <a:bodyPr vert="horz" lIns="0" tIns="0" rIns="0" bIns="0" rtlCol="0" anchor="t">
            <a:noAutofit/>
          </a:bodyPr>
          <a:lstStyle/>
          <a:p>
            <a:pPr marL="342900" indent="-342900">
              <a:spcBef>
                <a:spcPts val="600"/>
              </a:spcBef>
              <a:buFont typeface="Arial" panose="020B0604020202020204" pitchFamily="34" charset="0"/>
              <a:buChar char="•"/>
            </a:pPr>
            <a:r>
              <a:rPr lang="en-US" sz="2300">
                <a:latin typeface="+mn-lt"/>
              </a:rPr>
              <a:t>Identify, assess, and mitigate potential privacy risks before they happen</a:t>
            </a:r>
          </a:p>
          <a:p>
            <a:pPr marL="342900" indent="-342900">
              <a:spcBef>
                <a:spcPts val="600"/>
              </a:spcBef>
              <a:buFont typeface="Arial" panose="020B0604020202020204" pitchFamily="34" charset="0"/>
              <a:buChar char="•"/>
            </a:pPr>
            <a:r>
              <a:rPr lang="en-US" sz="2300">
                <a:latin typeface="+mn-lt"/>
              </a:rPr>
              <a:t>Develop or update a </a:t>
            </a:r>
            <a:r>
              <a:rPr lang="en-US" sz="2300" b="1">
                <a:solidFill>
                  <a:srgbClr val="142F50"/>
                </a:solidFill>
                <a:latin typeface="+mn-lt"/>
              </a:rPr>
              <a:t>PIA</a:t>
            </a:r>
            <a:r>
              <a:rPr lang="en-US" sz="2300" b="1">
                <a:latin typeface="+mn-lt"/>
              </a:rPr>
              <a:t> </a:t>
            </a:r>
            <a:r>
              <a:rPr lang="en-US" sz="2300">
                <a:latin typeface="+mn-lt"/>
              </a:rPr>
              <a:t>when:</a:t>
            </a:r>
          </a:p>
          <a:p>
            <a:pPr marL="1085850" lvl="1" indent="-342900">
              <a:spcBef>
                <a:spcPts val="600"/>
              </a:spcBef>
              <a:buFont typeface="Arial" panose="020B0604020202020204" pitchFamily="34" charset="0"/>
              <a:buChar char="–"/>
            </a:pPr>
            <a:r>
              <a:rPr lang="en-US" sz="2300">
                <a:solidFill>
                  <a:schemeClr val="tx1"/>
                </a:solidFill>
                <a:latin typeface="+mn-lt"/>
              </a:rPr>
              <a:t>an initiative uses or intends to use personal information in a decision-making process that will affect an individual</a:t>
            </a:r>
          </a:p>
          <a:p>
            <a:pPr marL="1085850" lvl="1" indent="-342900">
              <a:spcBef>
                <a:spcPts val="600"/>
              </a:spcBef>
              <a:buFont typeface="Arial" panose="020B0604020202020204" pitchFamily="34" charset="0"/>
              <a:buChar char="–"/>
            </a:pPr>
            <a:r>
              <a:rPr lang="en-US" sz="2300">
                <a:solidFill>
                  <a:schemeClr val="tx1"/>
                </a:solidFill>
                <a:latin typeface="+mn-lt"/>
              </a:rPr>
              <a:t>changing how personal information is, or will be, handled by an initiative that makes decisions that affect individuals, including when contracting out or transferring any part of this initiative</a:t>
            </a:r>
          </a:p>
          <a:p>
            <a:pPr marL="342900" lvl="1" indent="-342900">
              <a:spcBef>
                <a:spcPts val="600"/>
              </a:spcBef>
              <a:buFont typeface="Arial" panose="020B0604020202020204" pitchFamily="34" charset="0"/>
              <a:buChar char="•"/>
            </a:pPr>
            <a:r>
              <a:rPr lang="en-US" sz="2300">
                <a:solidFill>
                  <a:schemeClr val="tx1"/>
                </a:solidFill>
                <a:latin typeface="+mn-lt"/>
              </a:rPr>
              <a:t>Institutions need to establish and maintain a </a:t>
            </a:r>
            <a:r>
              <a:rPr lang="en-US" sz="2300" b="1">
                <a:solidFill>
                  <a:srgbClr val="142F50"/>
                </a:solidFill>
                <a:latin typeface="+mn-lt"/>
              </a:rPr>
              <a:t>privacy</a:t>
            </a:r>
            <a:r>
              <a:rPr lang="en-US" sz="2300" b="1">
                <a:solidFill>
                  <a:schemeClr val="tx1"/>
                </a:solidFill>
                <a:latin typeface="+mn-lt"/>
              </a:rPr>
              <a:t> </a:t>
            </a:r>
            <a:r>
              <a:rPr lang="en-US" sz="2300" b="1">
                <a:solidFill>
                  <a:srgbClr val="142F50"/>
                </a:solidFill>
                <a:latin typeface="+mn-lt"/>
              </a:rPr>
              <a:t>protocol</a:t>
            </a:r>
            <a:r>
              <a:rPr lang="en-US" sz="2300" b="1">
                <a:solidFill>
                  <a:schemeClr val="tx1"/>
                </a:solidFill>
                <a:latin typeface="+mn-lt"/>
              </a:rPr>
              <a:t> </a:t>
            </a:r>
            <a:r>
              <a:rPr lang="en-US" sz="2300">
                <a:solidFill>
                  <a:schemeClr val="tx1"/>
                </a:solidFill>
                <a:latin typeface="+mn-lt"/>
              </a:rPr>
              <a:t>when initiatives don’t make decisions that impact individuals but still handle personal information</a:t>
            </a:r>
            <a:endParaRPr lang="en-US" sz="2300">
              <a:solidFill>
                <a:schemeClr val="tx1"/>
              </a:solidFill>
              <a:latin typeface="+mn-lt"/>
              <a:ea typeface="Calibri"/>
              <a:cs typeface="Calibri"/>
            </a:endParaRPr>
          </a:p>
          <a:p>
            <a:pPr marL="342900" lvl="1" indent="-342900">
              <a:spcBef>
                <a:spcPts val="600"/>
              </a:spcBef>
              <a:buFont typeface="Arial" panose="020B0604020202020204" pitchFamily="34" charset="0"/>
              <a:buChar char="•"/>
            </a:pPr>
            <a:r>
              <a:rPr lang="en-US" sz="2300">
                <a:solidFill>
                  <a:schemeClr val="tx1"/>
                </a:solidFill>
                <a:latin typeface="+mn-lt"/>
                <a:ea typeface="Calibri"/>
                <a:cs typeface="Calibri"/>
              </a:rPr>
              <a:t>Appendix C of the </a:t>
            </a:r>
            <a:r>
              <a:rPr lang="en-US" sz="2300" i="1">
                <a:solidFill>
                  <a:schemeClr val="tx1"/>
                </a:solidFill>
                <a:latin typeface="+mn-lt"/>
                <a:ea typeface="Calibri"/>
                <a:cs typeface="Calibri"/>
              </a:rPr>
              <a:t>Directive on Privacy Practices </a:t>
            </a:r>
            <a:r>
              <a:rPr lang="en-US" sz="2300">
                <a:solidFill>
                  <a:schemeClr val="tx1"/>
                </a:solidFill>
                <a:latin typeface="+mn-lt"/>
                <a:ea typeface="Calibri"/>
                <a:cs typeface="Calibri"/>
              </a:rPr>
              <a:t>contains the </a:t>
            </a:r>
            <a:r>
              <a:rPr lang="en-US" sz="2300" i="1">
                <a:solidFill>
                  <a:schemeClr val="tx1"/>
                </a:solidFill>
                <a:latin typeface="+mn-lt"/>
                <a:ea typeface="Calibri"/>
                <a:cs typeface="Calibri"/>
              </a:rPr>
              <a:t>Standard on Privacy Impact Assessment </a:t>
            </a:r>
          </a:p>
          <a:p>
            <a:pPr marL="0" lvl="1" indent="0" algn="ctr">
              <a:spcBef>
                <a:spcPts val="600"/>
              </a:spcBef>
              <a:buNone/>
            </a:pPr>
            <a:r>
              <a:rPr lang="en-US" sz="2300" b="1">
                <a:solidFill>
                  <a:srgbClr val="142F50"/>
                </a:solidFill>
                <a:latin typeface="+mn-lt"/>
              </a:rPr>
              <a:t>Consult your PMT to determine whether you need to </a:t>
            </a:r>
          </a:p>
          <a:p>
            <a:pPr marL="0" lvl="1" indent="0" algn="ctr">
              <a:spcBef>
                <a:spcPts val="600"/>
              </a:spcBef>
              <a:buNone/>
            </a:pPr>
            <a:r>
              <a:rPr lang="en-US" sz="2300" b="1">
                <a:solidFill>
                  <a:srgbClr val="142F50"/>
                </a:solidFill>
                <a:latin typeface="+mn-lt"/>
              </a:rPr>
              <a:t>conduct a PIA or a privacy protocol</a:t>
            </a:r>
          </a:p>
        </p:txBody>
      </p:sp>
      <p:sp>
        <p:nvSpPr>
          <p:cNvPr id="6" name="Slide Number Placeholder 5">
            <a:extLst>
              <a:ext uri="{FF2B5EF4-FFF2-40B4-BE49-F238E27FC236}">
                <a16:creationId xmlns:a16="http://schemas.microsoft.com/office/drawing/2014/main" id="{2F48CB03-DC36-E7CF-0458-626E439D24A5}"/>
              </a:ext>
            </a:extLst>
          </p:cNvPr>
          <p:cNvSpPr>
            <a:spLocks noGrp="1"/>
          </p:cNvSpPr>
          <p:nvPr>
            <p:ph type="sldNum" sz="quarter" idx="13"/>
          </p:nvPr>
        </p:nvSpPr>
        <p:spPr/>
        <p:txBody>
          <a:bodyPr/>
          <a:lstStyle/>
          <a:p>
            <a:fld id="{FB0478ED-E3AB-894D-AF74-F469B06ACB0F}" type="slidenum">
              <a:rPr lang="fr-CA" smtClean="0"/>
              <a:t>69</a:t>
            </a:fld>
            <a:endParaRPr lang="fr-CA"/>
          </a:p>
        </p:txBody>
      </p:sp>
      <p:pic>
        <p:nvPicPr>
          <p:cNvPr id="4" name="Picture 3">
            <a:extLst>
              <a:ext uri="{FF2B5EF4-FFF2-40B4-BE49-F238E27FC236}">
                <a16:creationId xmlns:a16="http://schemas.microsoft.com/office/drawing/2014/main" id="{2173C0BB-E4F9-49BA-3610-4EE338692D11}"/>
              </a:ext>
              <a:ext uri="{C183D7F6-B498-43B3-948B-1728B52AA6E4}">
                <adec:decorative xmlns:adec="http://schemas.microsoft.com/office/drawing/2017/decorative" val="1"/>
              </a:ext>
            </a:extLst>
          </p:cNvPr>
          <p:cNvPicPr>
            <a:picLocks noChangeAspect="1"/>
          </p:cNvPicPr>
          <p:nvPr/>
        </p:nvPicPr>
        <p:blipFill>
          <a:blip r:embed="rId3"/>
          <a:srcRect l="29815" t="7037" r="30185" b="10926"/>
          <a:stretch/>
        </p:blipFill>
        <p:spPr>
          <a:xfrm>
            <a:off x="289689" y="1558102"/>
            <a:ext cx="2154172" cy="4362140"/>
          </a:xfrm>
          <a:prstGeom prst="rect">
            <a:avLst/>
          </a:prstGeom>
        </p:spPr>
      </p:pic>
    </p:spTree>
    <p:extLst>
      <p:ext uri="{BB962C8B-B14F-4D97-AF65-F5344CB8AC3E}">
        <p14:creationId xmlns:p14="http://schemas.microsoft.com/office/powerpoint/2010/main" val="129370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D741-6349-1F40-E49C-662D7FE9D6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DA1ECC-EE10-61C3-65B8-7126AE2C00F5}"/>
              </a:ext>
            </a:extLst>
          </p:cNvPr>
          <p:cNvSpPr>
            <a:spLocks noGrp="1"/>
          </p:cNvSpPr>
          <p:nvPr>
            <p:ph type="title" idx="4294967295"/>
          </p:nvPr>
        </p:nvSpPr>
        <p:spPr>
          <a:xfrm>
            <a:off x="1041400" y="228600"/>
            <a:ext cx="7646988"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Definition of personal information</a:t>
            </a:r>
          </a:p>
        </p:txBody>
      </p:sp>
      <p:sp>
        <p:nvSpPr>
          <p:cNvPr id="3" name="Content Placeholder 2">
            <a:extLst>
              <a:ext uri="{FF2B5EF4-FFF2-40B4-BE49-F238E27FC236}">
                <a16:creationId xmlns:a16="http://schemas.microsoft.com/office/drawing/2014/main" id="{DC749EC6-EDEF-0054-C705-5D4F2E71F300}"/>
              </a:ext>
            </a:extLst>
          </p:cNvPr>
          <p:cNvSpPr>
            <a:spLocks noGrp="1"/>
          </p:cNvSpPr>
          <p:nvPr>
            <p:ph idx="10"/>
          </p:nvPr>
        </p:nvSpPr>
        <p:spPr>
          <a:xfrm>
            <a:off x="1041400" y="1411466"/>
            <a:ext cx="6848013" cy="4695207"/>
          </a:xfrm>
        </p:spPr>
        <p:txBody>
          <a:bodyPr vert="horz" lIns="0" tIns="0" rIns="0" bIns="0" rtlCol="0" anchor="t">
            <a:normAutofit/>
          </a:bodyPr>
          <a:lstStyle/>
          <a:p>
            <a:pPr marL="342900" indent="-342900">
              <a:spcBef>
                <a:spcPts val="600"/>
              </a:spcBef>
              <a:buFont typeface="Arial" panose="020B0604020202020204" pitchFamily="34" charset="0"/>
              <a:buChar char="•"/>
            </a:pPr>
            <a:r>
              <a:rPr lang="en-US" sz="2400"/>
              <a:t>The </a:t>
            </a:r>
            <a:r>
              <a:rPr lang="en-US" sz="2400" i="1">
                <a:hlinkClick r:id="rId3"/>
              </a:rPr>
              <a:t>Privacy Act</a:t>
            </a:r>
            <a:r>
              <a:rPr lang="en-US" sz="2400" i="1"/>
              <a:t> </a:t>
            </a:r>
            <a:r>
              <a:rPr lang="en-US" sz="2400"/>
              <a:t>defines personal information as information about an identifiable individual that is recorded in any form</a:t>
            </a:r>
          </a:p>
          <a:p>
            <a:pPr marL="342900" indent="-342900">
              <a:spcBef>
                <a:spcPts val="600"/>
              </a:spcBef>
              <a:buFont typeface="Arial" panose="020B0604020202020204" pitchFamily="34" charset="0"/>
              <a:buChar char="•"/>
            </a:pPr>
            <a:r>
              <a:rPr lang="en-US" sz="2400"/>
              <a:t>Information can be personal if it can identify a person on its own or in combination with other information</a:t>
            </a:r>
          </a:p>
          <a:p>
            <a:pPr marL="342900" indent="-342900">
              <a:spcBef>
                <a:spcPts val="600"/>
              </a:spcBef>
              <a:buFont typeface="Arial" panose="020B0604020202020204" pitchFamily="34" charset="0"/>
              <a:buChar char="•"/>
            </a:pPr>
            <a:r>
              <a:rPr lang="en-US" sz="2400">
                <a:latin typeface="Calibri"/>
                <a:ea typeface="Calibri"/>
                <a:cs typeface="Calibri"/>
              </a:rPr>
              <a:t>De-identified information can be considered personal information if there is a serious possibility that the individual can be re-identified </a:t>
            </a:r>
          </a:p>
          <a:p>
            <a:pPr marL="342900" indent="-342900">
              <a:spcBef>
                <a:spcPts val="600"/>
              </a:spcBef>
              <a:buFont typeface="Arial" panose="020B0604020202020204" pitchFamily="34" charset="0"/>
              <a:buChar char="•"/>
            </a:pPr>
            <a:endParaRPr lang="en-US" sz="1200">
              <a:solidFill>
                <a:srgbClr val="000000"/>
              </a:solidFill>
            </a:endParaRPr>
          </a:p>
          <a:p>
            <a:pPr algn="ctr">
              <a:spcBef>
                <a:spcPts val="600"/>
              </a:spcBef>
            </a:pPr>
            <a:r>
              <a:rPr lang="en-US" sz="2800" b="1">
                <a:solidFill>
                  <a:srgbClr val="142F50"/>
                </a:solidFill>
              </a:rPr>
              <a:t>See Appendix A: Non-exhaustive list of examples of personal information</a:t>
            </a:r>
          </a:p>
          <a:p>
            <a:pPr marL="342900" indent="-342900">
              <a:spcBef>
                <a:spcPts val="600"/>
              </a:spcBef>
              <a:buFont typeface="Arial" panose="020B0604020202020204" pitchFamily="34" charset="0"/>
              <a:buChar char="•"/>
            </a:pPr>
            <a:endParaRPr lang="en-US" sz="2800"/>
          </a:p>
        </p:txBody>
      </p:sp>
      <p:grpSp>
        <p:nvGrpSpPr>
          <p:cNvPr id="6" name="Group 5" descr="Mosaic Effect&#10;&#10;Information on its own may not appear identifiable, but when aggregated with other data, it can expose personal details">
            <a:extLst>
              <a:ext uri="{FF2B5EF4-FFF2-40B4-BE49-F238E27FC236}">
                <a16:creationId xmlns:a16="http://schemas.microsoft.com/office/drawing/2014/main" id="{D14C446F-4A30-8339-540D-91EB560CB102}"/>
              </a:ext>
              <a:ext uri="{C183D7F6-B498-43B3-948B-1728B52AA6E4}">
                <adec:decorative xmlns:adec="http://schemas.microsoft.com/office/drawing/2017/decorative" val="0"/>
              </a:ext>
            </a:extLst>
          </p:cNvPr>
          <p:cNvGrpSpPr/>
          <p:nvPr/>
        </p:nvGrpSpPr>
        <p:grpSpPr>
          <a:xfrm>
            <a:off x="8792370" y="1452108"/>
            <a:ext cx="2660332" cy="4431983"/>
            <a:chOff x="8792370" y="1452108"/>
            <a:chExt cx="2660332" cy="4431983"/>
          </a:xfrm>
        </p:grpSpPr>
        <p:sp>
          <p:nvSpPr>
            <p:cNvPr id="30" name="TextBox 29" descr="Mosaic Effect&#10;Information on its own may not appear identifiable, but when aggregated with other data, it can expose personal details&#10;">
              <a:extLst>
                <a:ext uri="{FF2B5EF4-FFF2-40B4-BE49-F238E27FC236}">
                  <a16:creationId xmlns:a16="http://schemas.microsoft.com/office/drawing/2014/main" id="{241345F3-E6FB-1C89-8522-A9A13DBF35F3}"/>
                </a:ext>
              </a:extLst>
            </p:cNvPr>
            <p:cNvSpPr txBox="1"/>
            <p:nvPr/>
          </p:nvSpPr>
          <p:spPr>
            <a:xfrm>
              <a:off x="8792370" y="1452108"/>
              <a:ext cx="2660332" cy="4431983"/>
            </a:xfrm>
            <a:prstGeom prst="rect">
              <a:avLst/>
            </a:prstGeom>
            <a:noFill/>
          </p:spPr>
          <p:txBody>
            <a:bodyPr wrap="square" rtlCol="0">
              <a:spAutoFit/>
            </a:bodyPr>
            <a:lstStyle/>
            <a:p>
              <a:pPr algn="ctr"/>
              <a:r>
                <a:rPr lang="en-US" sz="2400">
                  <a:solidFill>
                    <a:srgbClr val="142F50"/>
                  </a:solidFill>
                  <a:latin typeface="Arial Rounded MT Bold" panose="020F0704030504030204" pitchFamily="34" charset="0"/>
                </a:rPr>
                <a:t>Mosaic Effect</a:t>
              </a: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endParaRPr lang="en-US">
                <a:latin typeface="Arial Rounded MT Bold" panose="020F0704030504030204" pitchFamily="34" charset="0"/>
              </a:endParaRPr>
            </a:p>
            <a:p>
              <a:pPr algn="ctr"/>
              <a:r>
                <a:rPr lang="en-US" sz="1600">
                  <a:solidFill>
                    <a:srgbClr val="142F50"/>
                  </a:solidFill>
                  <a:latin typeface="Arial Rounded MT Bold" panose="020F0704030504030204" pitchFamily="34" charset="0"/>
                </a:rPr>
                <a:t>Information on its own may not appear identifiable, but when aggregated with other data, it can expose personal details</a:t>
              </a:r>
            </a:p>
          </p:txBody>
        </p:sp>
        <p:pic>
          <p:nvPicPr>
            <p:cNvPr id="26" name="Picture 25" descr="An image of a person's face. One side is pixalated&#10;">
              <a:extLst>
                <a:ext uri="{FF2B5EF4-FFF2-40B4-BE49-F238E27FC236}">
                  <a16:creationId xmlns:a16="http://schemas.microsoft.com/office/drawing/2014/main" id="{0ED120C3-BE42-02BC-E48C-B7D459690834}"/>
                </a:ext>
              </a:extLst>
            </p:cNvPr>
            <p:cNvPicPr>
              <a:picLocks noChangeAspect="1"/>
            </p:cNvPicPr>
            <p:nvPr/>
          </p:nvPicPr>
          <p:blipFill>
            <a:blip r:embed="rId4"/>
            <a:stretch>
              <a:fillRect/>
            </a:stretch>
          </p:blipFill>
          <p:spPr>
            <a:xfrm>
              <a:off x="8923656" y="1901014"/>
              <a:ext cx="2397760" cy="2397760"/>
            </a:xfrm>
            <a:prstGeom prst="rect">
              <a:avLst/>
            </a:prstGeom>
          </p:spPr>
        </p:pic>
        <p:pic>
          <p:nvPicPr>
            <p:cNvPr id="34" name="Picture 33">
              <a:extLst>
                <a:ext uri="{FF2B5EF4-FFF2-40B4-BE49-F238E27FC236}">
                  <a16:creationId xmlns:a16="http://schemas.microsoft.com/office/drawing/2014/main" id="{44CFAE80-B3A2-3A46-9B20-3EF90B9C8240}"/>
                </a:ext>
                <a:ext uri="{C183D7F6-B498-43B3-948B-1728B52AA6E4}">
                  <adec:decorative xmlns:adec="http://schemas.microsoft.com/office/drawing/2017/decorative" val="1"/>
                </a:ext>
              </a:extLst>
            </p:cNvPr>
            <p:cNvPicPr>
              <a:picLocks noChangeAspect="1"/>
            </p:cNvPicPr>
            <p:nvPr/>
          </p:nvPicPr>
          <p:blipFill>
            <a:blip r:embed="rId5"/>
            <a:srcRect l="51212"/>
            <a:stretch/>
          </p:blipFill>
          <p:spPr>
            <a:xfrm>
              <a:off x="10151592" y="1901014"/>
              <a:ext cx="1169824" cy="2397760"/>
            </a:xfrm>
            <a:prstGeom prst="rect">
              <a:avLst/>
            </a:prstGeom>
          </p:spPr>
        </p:pic>
      </p:grpSp>
      <p:cxnSp>
        <p:nvCxnSpPr>
          <p:cNvPr id="5" name="Straight Connector 4">
            <a:extLst>
              <a:ext uri="{FF2B5EF4-FFF2-40B4-BE49-F238E27FC236}">
                <a16:creationId xmlns:a16="http://schemas.microsoft.com/office/drawing/2014/main" id="{754C57F1-FCA9-0490-C827-C8F006354D54}"/>
              </a:ext>
              <a:ext uri="{C183D7F6-B498-43B3-948B-1728B52AA6E4}">
                <adec:decorative xmlns:adec="http://schemas.microsoft.com/office/drawing/2017/decorative" val="1"/>
              </a:ext>
            </a:extLst>
          </p:cNvPr>
          <p:cNvCxnSpPr/>
          <p:nvPr/>
        </p:nvCxnSpPr>
        <p:spPr>
          <a:xfrm>
            <a:off x="8414799" y="1245611"/>
            <a:ext cx="0" cy="4660242"/>
          </a:xfrm>
          <a:prstGeom prst="line">
            <a:avLst/>
          </a:prstGeom>
          <a:ln w="3175">
            <a:solidFill>
              <a:srgbClr val="A6A6A6">
                <a:alpha val="29020"/>
              </a:srgbClr>
            </a:solidFill>
          </a:ln>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2A713361-5BB8-965E-4EF7-C35CDE5C2422}"/>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7</a:t>
            </a:fld>
            <a:endParaRPr lang="fr-CA"/>
          </a:p>
        </p:txBody>
      </p:sp>
    </p:spTree>
    <p:extLst>
      <p:ext uri="{BB962C8B-B14F-4D97-AF65-F5344CB8AC3E}">
        <p14:creationId xmlns:p14="http://schemas.microsoft.com/office/powerpoint/2010/main" val="1835645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6CC6-D07E-0052-4D0F-5776CE0461C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846AE2-ED1C-A285-BD9A-AA7BC45DAB37}"/>
              </a:ext>
            </a:extLst>
          </p:cNvPr>
          <p:cNvSpPr>
            <a:spLocks noGrp="1"/>
          </p:cNvSpPr>
          <p:nvPr>
            <p:ph type="title" idx="4294967295"/>
          </p:nvPr>
        </p:nvSpPr>
        <p:spPr>
          <a:xfrm>
            <a:off x="2281238" y="2636838"/>
            <a:ext cx="7629525" cy="300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Section 8:</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a:ln>
                  <a:noFill/>
                </a:ln>
                <a:solidFill>
                  <a:schemeClr val="tx1"/>
                </a:solidFill>
                <a:effectLst/>
                <a:uLnTx/>
                <a:uFillTx/>
                <a:latin typeface="+mn-lt"/>
                <a:ea typeface="+mn-ea"/>
                <a:cs typeface="+mn-cs"/>
              </a:rPr>
              <a:t>Privacy breaches</a:t>
            </a:r>
            <a:endParaRPr kumimoji="0" lang="fr-CA" sz="4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r-CA"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25163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D898-B041-CFB0-22D7-0FFEDE7A3F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44DB79-BBF6-846D-AE17-E5F9D0BE8A0E}"/>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Privacy breaches</a:t>
            </a:r>
          </a:p>
        </p:txBody>
      </p:sp>
      <p:sp>
        <p:nvSpPr>
          <p:cNvPr id="3" name="Content Placeholder 2">
            <a:extLst>
              <a:ext uri="{FF2B5EF4-FFF2-40B4-BE49-F238E27FC236}">
                <a16:creationId xmlns:a16="http://schemas.microsoft.com/office/drawing/2014/main" id="{E8F3897B-8B6E-522B-A337-1B3BFE137DE4}"/>
              </a:ext>
            </a:extLst>
          </p:cNvPr>
          <p:cNvSpPr>
            <a:spLocks noGrp="1"/>
          </p:cNvSpPr>
          <p:nvPr>
            <p:ph idx="10"/>
          </p:nvPr>
        </p:nvSpPr>
        <p:spPr>
          <a:xfrm>
            <a:off x="2627454" y="1268760"/>
            <a:ext cx="8761702" cy="5271750"/>
          </a:xfrm>
        </p:spPr>
        <p:txBody>
          <a:bodyPr vert="horz" lIns="0" tIns="0" rIns="0" bIns="0" rtlCol="0" anchor="t">
            <a:noAutofit/>
          </a:bodyPr>
          <a:lstStyle/>
          <a:p>
            <a:pPr marL="342900" indent="-342900">
              <a:spcBef>
                <a:spcPts val="600"/>
              </a:spcBef>
              <a:buFont typeface="Arial" panose="020B0604020202020204" pitchFamily="34" charset="0"/>
              <a:buChar char="•"/>
            </a:pPr>
            <a:r>
              <a:rPr lang="en-US" sz="2500"/>
              <a:t>Improper or unauthorized access to, creation, collection, use, disclosure, retention or disposal of personal information</a:t>
            </a:r>
          </a:p>
          <a:p>
            <a:pPr marL="342900" indent="-342900">
              <a:spcBef>
                <a:spcPts val="600"/>
              </a:spcBef>
              <a:buFont typeface="Arial" panose="020B0604020202020204" pitchFamily="34" charset="0"/>
              <a:buChar char="•"/>
            </a:pPr>
            <a:r>
              <a:rPr lang="en-CA" sz="2500">
                <a:latin typeface="Calibri"/>
                <a:ea typeface="Calibri"/>
                <a:cs typeface="Calibri"/>
              </a:rPr>
              <a:t>A violation of sections 4 through 8 of the </a:t>
            </a:r>
            <a:r>
              <a:rPr lang="fr-CA" sz="2500" i="1" err="1">
                <a:latin typeface="Calibri"/>
                <a:ea typeface="Calibri"/>
                <a:cs typeface="Calibri"/>
              </a:rPr>
              <a:t>Privacy</a:t>
            </a:r>
            <a:r>
              <a:rPr lang="fr-CA" sz="2500" i="1">
                <a:latin typeface="Calibri"/>
                <a:ea typeface="Calibri"/>
                <a:cs typeface="Calibri"/>
              </a:rPr>
              <a:t> </a:t>
            </a:r>
            <a:r>
              <a:rPr lang="fr-CA" sz="2500" i="1" err="1">
                <a:latin typeface="Calibri"/>
                <a:ea typeface="Calibri"/>
                <a:cs typeface="Calibri"/>
              </a:rPr>
              <a:t>Act</a:t>
            </a:r>
            <a:endParaRPr lang="en-US" sz="2500" i="1" err="1">
              <a:latin typeface="Calibri"/>
              <a:ea typeface="Calibri"/>
              <a:cs typeface="Calibri"/>
            </a:endParaRPr>
          </a:p>
          <a:p>
            <a:pPr marL="342900" indent="-342900">
              <a:spcBef>
                <a:spcPts val="600"/>
              </a:spcBef>
              <a:buFont typeface="Arial" panose="020B0604020202020204" pitchFamily="34" charset="0"/>
              <a:buChar char="•"/>
            </a:pPr>
            <a:r>
              <a:rPr lang="fr-CA" sz="2500" b="1" err="1">
                <a:solidFill>
                  <a:srgbClr val="142F50"/>
                </a:solidFill>
                <a:latin typeface="Calibri"/>
                <a:ea typeface="Calibri"/>
                <a:cs typeface="Calibri"/>
              </a:rPr>
              <a:t>Material</a:t>
            </a:r>
            <a:r>
              <a:rPr lang="fr-CA" sz="2500" b="1">
                <a:solidFill>
                  <a:srgbClr val="142F50"/>
                </a:solidFill>
                <a:latin typeface="Calibri"/>
                <a:ea typeface="Calibri"/>
                <a:cs typeface="Calibri"/>
              </a:rPr>
              <a:t> </a:t>
            </a:r>
            <a:r>
              <a:rPr lang="fr-CA" sz="2500" b="1" err="1">
                <a:solidFill>
                  <a:srgbClr val="142F50"/>
                </a:solidFill>
                <a:latin typeface="Calibri"/>
                <a:ea typeface="Calibri"/>
                <a:cs typeface="Calibri"/>
              </a:rPr>
              <a:t>privacy</a:t>
            </a:r>
            <a:r>
              <a:rPr lang="fr-CA" sz="2500" b="1">
                <a:solidFill>
                  <a:srgbClr val="142F50"/>
                </a:solidFill>
                <a:latin typeface="Calibri"/>
                <a:ea typeface="Calibri"/>
                <a:cs typeface="Calibri"/>
              </a:rPr>
              <a:t> </a:t>
            </a:r>
            <a:r>
              <a:rPr lang="fr-CA" sz="2500" b="1" err="1">
                <a:solidFill>
                  <a:srgbClr val="142F50"/>
                </a:solidFill>
                <a:latin typeface="Calibri"/>
                <a:ea typeface="Calibri"/>
                <a:cs typeface="Calibri"/>
              </a:rPr>
              <a:t>breaches</a:t>
            </a:r>
            <a:r>
              <a:rPr lang="fr-CA" sz="2500" b="1">
                <a:solidFill>
                  <a:srgbClr val="142F50"/>
                </a:solidFill>
                <a:latin typeface="Calibri"/>
                <a:ea typeface="Calibri"/>
                <a:cs typeface="Calibri"/>
              </a:rPr>
              <a:t> </a:t>
            </a:r>
            <a:r>
              <a:rPr lang="fr-CA" sz="2500">
                <a:latin typeface="Calibri"/>
                <a:ea typeface="Calibri"/>
                <a:cs typeface="Calibri"/>
              </a:rPr>
              <a:t>i</a:t>
            </a:r>
            <a:r>
              <a:rPr lang="en-US" sz="2500" err="1">
                <a:latin typeface="Calibri"/>
                <a:ea typeface="Calibri"/>
                <a:cs typeface="Calibri"/>
              </a:rPr>
              <a:t>nvolve</a:t>
            </a:r>
            <a:r>
              <a:rPr lang="en-US" sz="2500">
                <a:latin typeface="Calibri"/>
                <a:ea typeface="Calibri"/>
                <a:cs typeface="Calibri"/>
              </a:rPr>
              <a:t> sensitive personal information and could reasonably be expected to cause serious injury or harm to the affected individual</a:t>
            </a:r>
            <a:r>
              <a:rPr lang="en-US" sz="2500" strike="sngStrike">
                <a:latin typeface="Calibri"/>
                <a:ea typeface="Calibri"/>
                <a:cs typeface="Calibri"/>
              </a:rPr>
              <a:t>s</a:t>
            </a:r>
          </a:p>
          <a:p>
            <a:pPr marL="342900" indent="-342900">
              <a:spcBef>
                <a:spcPts val="600"/>
              </a:spcBef>
              <a:buFont typeface="Arial" panose="020B0604020202020204" pitchFamily="34" charset="0"/>
              <a:buChar char="•"/>
            </a:pPr>
            <a:r>
              <a:rPr lang="en-US" sz="2500"/>
              <a:t>PMT is</a:t>
            </a:r>
            <a:r>
              <a:rPr lang="en-US" sz="2500">
                <a:solidFill>
                  <a:schemeClr val="tx1"/>
                </a:solidFill>
              </a:rPr>
              <a:t> required to notify the OPC and TBS within 7 days of determining that a breach is material</a:t>
            </a:r>
          </a:p>
          <a:p>
            <a:pPr marL="342900" indent="-342900">
              <a:spcBef>
                <a:spcPts val="600"/>
              </a:spcBef>
              <a:buFont typeface="Arial" panose="020B0604020202020204" pitchFamily="34" charset="0"/>
              <a:buChar char="•"/>
            </a:pPr>
            <a:r>
              <a:rPr lang="en-US" sz="2500" i="1">
                <a:latin typeface="Calibri"/>
                <a:ea typeface="Calibri"/>
                <a:cs typeface="Calibri"/>
                <a:hlinkClick r:id="rId3"/>
              </a:rPr>
              <a:t>Mandatory Procedures for Privacy Breaches </a:t>
            </a:r>
            <a:r>
              <a:rPr lang="en-US" sz="2500">
                <a:latin typeface="Calibri"/>
                <a:ea typeface="Calibri"/>
                <a:cs typeface="Calibri"/>
              </a:rPr>
              <a:t>are provided in Appendix B of the </a:t>
            </a:r>
            <a:r>
              <a:rPr lang="en-CA" sz="2500" i="1">
                <a:solidFill>
                  <a:prstClr val="black"/>
                </a:solidFill>
                <a:latin typeface="+mn-lt"/>
                <a:hlinkClick r:id="rId4">
                  <a:extLst>
                    <a:ext uri="{A12FA001-AC4F-418D-AE19-62706E023703}">
                      <ahyp:hlinkClr xmlns:ahyp="http://schemas.microsoft.com/office/drawing/2018/hyperlinkcolor" val="tx"/>
                    </a:ext>
                  </a:extLst>
                </a:hlinkClick>
              </a:rPr>
              <a:t>Directive on Privacy Practices</a:t>
            </a:r>
            <a:r>
              <a:rPr lang="en-CA" sz="2500" i="1">
                <a:solidFill>
                  <a:prstClr val="black"/>
                </a:solidFill>
                <a:latin typeface="+mn-lt"/>
              </a:rPr>
              <a:t> </a:t>
            </a:r>
            <a:endParaRPr lang="en-US" sz="2500">
              <a:solidFill>
                <a:prstClr val="black"/>
              </a:solidFill>
            </a:endParaRPr>
          </a:p>
          <a:p>
            <a:pPr marL="342900" indent="-342900">
              <a:spcBef>
                <a:spcPts val="600"/>
              </a:spcBef>
              <a:buFont typeface="Arial" panose="020B0604020202020204" pitchFamily="34" charset="0"/>
              <a:buChar char="•"/>
            </a:pPr>
            <a:r>
              <a:rPr lang="en-US" sz="2500">
                <a:latin typeface="Calibri"/>
                <a:ea typeface="Calibri"/>
                <a:cs typeface="Calibri"/>
              </a:rPr>
              <a:t>Refer to the </a:t>
            </a:r>
            <a:r>
              <a:rPr lang="en-US" sz="2500">
                <a:latin typeface="Calibri"/>
                <a:ea typeface="Calibri"/>
                <a:cs typeface="Calibri"/>
                <a:hlinkClick r:id="" action="ppaction://noaction"/>
              </a:rPr>
              <a:t>Privacy Breach Management Toolkit</a:t>
            </a:r>
            <a:r>
              <a:rPr lang="en-US" sz="2500">
                <a:latin typeface="Calibri"/>
                <a:ea typeface="Calibri"/>
                <a:cs typeface="Calibri"/>
              </a:rPr>
              <a:t> and the </a:t>
            </a:r>
            <a:r>
              <a:rPr lang="en-US" sz="2500">
                <a:latin typeface="Calibri"/>
                <a:ea typeface="Calibri"/>
                <a:cs typeface="Calibri"/>
                <a:hlinkClick r:id="rId5"/>
              </a:rPr>
              <a:t>OPC's Real Risk of Significant Harm Tool</a:t>
            </a:r>
            <a:endParaRPr lang="en-US" sz="2500">
              <a:latin typeface="Calibri"/>
              <a:ea typeface="Calibri"/>
              <a:cs typeface="Calibri"/>
            </a:endParaRPr>
          </a:p>
        </p:txBody>
      </p:sp>
      <p:grpSp>
        <p:nvGrpSpPr>
          <p:cNvPr id="25" name="Group 24">
            <a:extLst>
              <a:ext uri="{FF2B5EF4-FFF2-40B4-BE49-F238E27FC236}">
                <a16:creationId xmlns:a16="http://schemas.microsoft.com/office/drawing/2014/main" id="{348CD14D-4834-C413-A638-0DE6E5FA675C}"/>
              </a:ext>
              <a:ext uri="{C183D7F6-B498-43B3-948B-1728B52AA6E4}">
                <adec:decorative xmlns:adec="http://schemas.microsoft.com/office/drawing/2017/decorative" val="1"/>
              </a:ext>
            </a:extLst>
          </p:cNvPr>
          <p:cNvGrpSpPr/>
          <p:nvPr/>
        </p:nvGrpSpPr>
        <p:grpSpPr>
          <a:xfrm>
            <a:off x="573650" y="1268760"/>
            <a:ext cx="1810735" cy="1937427"/>
            <a:chOff x="416690" y="1268759"/>
            <a:chExt cx="2211465" cy="2675021"/>
          </a:xfrm>
        </p:grpSpPr>
        <p:pic>
          <p:nvPicPr>
            <p:cNvPr id="5" name="Picture 4" descr="A close-up of a lock&#10;&#10;AI-generated content may be incorrect.">
              <a:extLst>
                <a:ext uri="{FF2B5EF4-FFF2-40B4-BE49-F238E27FC236}">
                  <a16:creationId xmlns:a16="http://schemas.microsoft.com/office/drawing/2014/main" id="{4F7B3705-2C4F-D2AB-C57B-77251B37FBD8}"/>
                </a:ext>
              </a:extLst>
            </p:cNvPr>
            <p:cNvPicPr>
              <a:picLocks noChangeAspect="1"/>
            </p:cNvPicPr>
            <p:nvPr/>
          </p:nvPicPr>
          <p:blipFill>
            <a:blip r:embed="rId6"/>
            <a:srcRect l="10288" t="4306" r="20508" b="7819"/>
            <a:stretch/>
          </p:blipFill>
          <p:spPr>
            <a:xfrm>
              <a:off x="416690" y="1268759"/>
              <a:ext cx="1886672" cy="2675021"/>
            </a:xfrm>
            <a:prstGeom prst="rect">
              <a:avLst/>
            </a:prstGeom>
          </p:spPr>
        </p:pic>
        <p:sp>
          <p:nvSpPr>
            <p:cNvPr id="6" name="&quot;Not Allowed&quot; Symbol 5">
              <a:extLst>
                <a:ext uri="{FF2B5EF4-FFF2-40B4-BE49-F238E27FC236}">
                  <a16:creationId xmlns:a16="http://schemas.microsoft.com/office/drawing/2014/main" id="{327BFBD5-4F37-762B-60CF-A6E9F0F53802}"/>
                </a:ext>
              </a:extLst>
            </p:cNvPr>
            <p:cNvSpPr/>
            <p:nvPr/>
          </p:nvSpPr>
          <p:spPr>
            <a:xfrm>
              <a:off x="1670098" y="2944457"/>
              <a:ext cx="958057" cy="969086"/>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C00000"/>
                  </a:solidFill>
                </a:ln>
                <a:solidFill>
                  <a:srgbClr val="FF0000"/>
                </a:solidFill>
              </a:endParaRPr>
            </a:p>
          </p:txBody>
        </p:sp>
      </p:grpSp>
      <p:sp>
        <p:nvSpPr>
          <p:cNvPr id="7" name="Slide Number Placeholder 6">
            <a:extLst>
              <a:ext uri="{FF2B5EF4-FFF2-40B4-BE49-F238E27FC236}">
                <a16:creationId xmlns:a16="http://schemas.microsoft.com/office/drawing/2014/main" id="{09F72BFF-36DB-0996-1F83-63EE540AF7CF}"/>
              </a:ext>
            </a:extLst>
          </p:cNvPr>
          <p:cNvSpPr>
            <a:spLocks noGrp="1"/>
          </p:cNvSpPr>
          <p:nvPr>
            <p:ph type="sldNum" sz="quarter" idx="13"/>
          </p:nvPr>
        </p:nvSpPr>
        <p:spPr/>
        <p:txBody>
          <a:bodyPr/>
          <a:lstStyle/>
          <a:p>
            <a:fld id="{FB0478ED-E3AB-894D-AF74-F469B06ACB0F}" type="slidenum">
              <a:rPr lang="fr-CA" smtClean="0"/>
              <a:t>71</a:t>
            </a:fld>
            <a:endParaRPr lang="fr-CA"/>
          </a:p>
        </p:txBody>
      </p:sp>
    </p:spTree>
    <p:extLst>
      <p:ext uri="{BB962C8B-B14F-4D97-AF65-F5344CB8AC3E}">
        <p14:creationId xmlns:p14="http://schemas.microsoft.com/office/powerpoint/2010/main" val="3403629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2DF5-D96E-6265-5AAE-50EDED0CDF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0F1F63-F443-6160-CA3F-801A502E037D}"/>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Privacy breach examples</a:t>
            </a:r>
          </a:p>
        </p:txBody>
      </p:sp>
      <p:sp>
        <p:nvSpPr>
          <p:cNvPr id="3" name="Content Placeholder 2">
            <a:extLst>
              <a:ext uri="{FF2B5EF4-FFF2-40B4-BE49-F238E27FC236}">
                <a16:creationId xmlns:a16="http://schemas.microsoft.com/office/drawing/2014/main" id="{6A226E4E-2602-BDC1-1E04-9648A6D6B0C8}"/>
              </a:ext>
            </a:extLst>
          </p:cNvPr>
          <p:cNvSpPr>
            <a:spLocks noGrp="1"/>
          </p:cNvSpPr>
          <p:nvPr>
            <p:ph idx="10"/>
          </p:nvPr>
        </p:nvSpPr>
        <p:spPr>
          <a:xfrm>
            <a:off x="475836" y="1038056"/>
            <a:ext cx="10666940" cy="5149130"/>
          </a:xfrm>
        </p:spPr>
        <p:txBody>
          <a:bodyPr vert="horz" lIns="0" tIns="0" rIns="0" bIns="0" rtlCol="0" anchor="t">
            <a:noAutofit/>
          </a:bodyPr>
          <a:lstStyle/>
          <a:p>
            <a:pPr marL="342900" indent="-342900">
              <a:spcBef>
                <a:spcPts val="600"/>
              </a:spcBef>
              <a:buFont typeface="Arial" panose="020B0604020202020204" pitchFamily="34" charset="0"/>
              <a:buChar char="•"/>
            </a:pPr>
            <a:r>
              <a:rPr lang="en-US" sz="2000" b="1">
                <a:solidFill>
                  <a:srgbClr val="23453F"/>
                </a:solidFill>
                <a:latin typeface="+mn-lt"/>
              </a:rPr>
              <a:t>Most commonly reported </a:t>
            </a:r>
            <a:r>
              <a:rPr lang="en-US" sz="2000">
                <a:latin typeface="+mn-lt"/>
              </a:rPr>
              <a:t>breaches are accidental disclosures, loss or theft of equipment:</a:t>
            </a:r>
          </a:p>
          <a:p>
            <a:pPr marL="1085850" lvl="1" indent="-342900">
              <a:spcBef>
                <a:spcPts val="600"/>
              </a:spcBef>
            </a:pPr>
            <a:r>
              <a:rPr lang="en-US">
                <a:solidFill>
                  <a:schemeClr val="tx1"/>
                </a:solidFill>
                <a:latin typeface="+mn-lt"/>
              </a:rPr>
              <a:t>an employee who sends a letter or email containing personal information to the wrong address</a:t>
            </a:r>
          </a:p>
          <a:p>
            <a:pPr marL="1085850" lvl="1" indent="-342900">
              <a:spcBef>
                <a:spcPts val="600"/>
              </a:spcBef>
            </a:pPr>
            <a:r>
              <a:rPr lang="en-US">
                <a:solidFill>
                  <a:schemeClr val="tx1"/>
                </a:solidFill>
                <a:latin typeface="+mn-lt"/>
              </a:rPr>
              <a:t>the loss or theft of laptops or USB keys containing personal information</a:t>
            </a:r>
          </a:p>
          <a:p>
            <a:pPr marL="1085850" lvl="1" indent="-342900">
              <a:spcBef>
                <a:spcPts val="600"/>
              </a:spcBef>
            </a:pPr>
            <a:r>
              <a:rPr lang="en-US">
                <a:solidFill>
                  <a:schemeClr val="tx1"/>
                </a:solidFill>
                <a:latin typeface="+mn-lt"/>
              </a:rPr>
              <a:t>resumés included in Outlook calendar invitations that are open to all</a:t>
            </a:r>
            <a:endParaRPr lang="en-US">
              <a:solidFill>
                <a:schemeClr val="tx1"/>
              </a:solidFill>
              <a:latin typeface="+mn-lt"/>
              <a:ea typeface="Calibri"/>
              <a:cs typeface="Calibri"/>
            </a:endParaRPr>
          </a:p>
          <a:p>
            <a:pPr marL="1085850" lvl="1" indent="-342900">
              <a:spcBef>
                <a:spcPts val="600"/>
              </a:spcBef>
            </a:pPr>
            <a:r>
              <a:rPr lang="en-US">
                <a:solidFill>
                  <a:schemeClr val="tx1"/>
                </a:solidFill>
                <a:latin typeface="Calibri"/>
                <a:ea typeface="Calibri"/>
                <a:cs typeface="Calibri"/>
              </a:rPr>
              <a:t>phishing or the use of deceptive tactics to trick someone into providing their personal information either directly or by going to a fake website</a:t>
            </a:r>
          </a:p>
          <a:p>
            <a:pPr marL="342900" indent="-342900">
              <a:spcBef>
                <a:spcPts val="600"/>
              </a:spcBef>
              <a:buFont typeface="Arial" panose="020B0604020202020204" pitchFamily="34" charset="0"/>
              <a:buChar char="•"/>
            </a:pPr>
            <a:r>
              <a:rPr lang="en-US" sz="2000">
                <a:latin typeface="+mn-lt"/>
              </a:rPr>
              <a:t>Some privacy breaches are just as common, but much </a:t>
            </a:r>
            <a:r>
              <a:rPr lang="en-US" sz="2000" b="1">
                <a:solidFill>
                  <a:srgbClr val="23453F"/>
                </a:solidFill>
                <a:latin typeface="+mn-lt"/>
              </a:rPr>
              <a:t>less visible</a:t>
            </a:r>
            <a:r>
              <a:rPr lang="en-US" sz="2000">
                <a:latin typeface="+mn-lt"/>
              </a:rPr>
              <a:t>:</a:t>
            </a:r>
          </a:p>
          <a:p>
            <a:pPr marL="1085850" lvl="1" indent="-342900">
              <a:spcBef>
                <a:spcPts val="600"/>
              </a:spcBef>
            </a:pPr>
            <a:r>
              <a:rPr lang="en-US">
                <a:solidFill>
                  <a:schemeClr val="tx1"/>
                </a:solidFill>
                <a:latin typeface="+mn-lt"/>
              </a:rPr>
              <a:t>a department collecting personal information without the authority to do so</a:t>
            </a:r>
          </a:p>
          <a:p>
            <a:pPr marL="1085850" lvl="1" indent="-342900">
              <a:spcBef>
                <a:spcPts val="600"/>
              </a:spcBef>
            </a:pPr>
            <a:r>
              <a:rPr lang="en-US">
                <a:solidFill>
                  <a:schemeClr val="tx1"/>
                </a:solidFill>
                <a:latin typeface="+mn-lt"/>
              </a:rPr>
              <a:t>records containing personal information destroyed before the end of the legal two-year period</a:t>
            </a:r>
          </a:p>
          <a:p>
            <a:pPr marL="1085850" lvl="1" indent="-342900">
              <a:spcBef>
                <a:spcPts val="600"/>
              </a:spcBef>
            </a:pPr>
            <a:r>
              <a:rPr lang="en-US">
                <a:solidFill>
                  <a:schemeClr val="tx1"/>
                </a:solidFill>
                <a:latin typeface="+mn-lt"/>
              </a:rPr>
              <a:t>employees who consult files containing personal information without having a </a:t>
            </a:r>
            <a:br>
              <a:rPr lang="en-US">
                <a:solidFill>
                  <a:schemeClr val="tx1"/>
                </a:solidFill>
                <a:latin typeface="+mn-lt"/>
              </a:rPr>
            </a:br>
            <a:r>
              <a:rPr lang="en-US">
                <a:solidFill>
                  <a:schemeClr val="tx1"/>
                </a:solidFill>
                <a:latin typeface="+mn-lt"/>
              </a:rPr>
              <a:t>mandate to do so, even when they have system authorization or a password</a:t>
            </a:r>
          </a:p>
          <a:p>
            <a:pPr marL="1085850" lvl="1" indent="-342900">
              <a:spcBef>
                <a:spcPts val="600"/>
              </a:spcBef>
            </a:pPr>
            <a:r>
              <a:rPr lang="en-US">
                <a:solidFill>
                  <a:schemeClr val="tx1"/>
                </a:solidFill>
                <a:latin typeface="+mn-lt"/>
              </a:rPr>
              <a:t>forms that do not include a privacy statement</a:t>
            </a:r>
          </a:p>
          <a:p>
            <a:pPr marL="1085850" lvl="1" indent="-342900">
              <a:spcBef>
                <a:spcPts val="600"/>
              </a:spcBef>
            </a:pPr>
            <a:r>
              <a:rPr lang="en-US">
                <a:solidFill>
                  <a:schemeClr val="tx1"/>
                </a:solidFill>
                <a:latin typeface="+mn-lt"/>
              </a:rPr>
              <a:t>public servants who disclose personal information without appropriate </a:t>
            </a:r>
            <a:br>
              <a:rPr lang="en-US">
                <a:solidFill>
                  <a:schemeClr val="tx1"/>
                </a:solidFill>
                <a:latin typeface="+mn-lt"/>
              </a:rPr>
            </a:br>
            <a:r>
              <a:rPr lang="en-US">
                <a:solidFill>
                  <a:schemeClr val="tx1"/>
                </a:solidFill>
                <a:latin typeface="+mn-lt"/>
              </a:rPr>
              <a:t>approval from an official with authority</a:t>
            </a:r>
          </a:p>
        </p:txBody>
      </p:sp>
      <p:pic>
        <p:nvPicPr>
          <p:cNvPr id="22" name="Picture 21">
            <a:extLst>
              <a:ext uri="{FF2B5EF4-FFF2-40B4-BE49-F238E27FC236}">
                <a16:creationId xmlns:a16="http://schemas.microsoft.com/office/drawing/2014/main" id="{0C088020-C4C9-117B-7C1E-69FAAB6718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33" b="88730" l="10615" r="79888">
                        <a14:foregroundMark x1="43575" y1="18033" x2="43575" y2="18033"/>
                        <a14:foregroundMark x1="42458" y1="32172" x2="42458" y2="32172"/>
                        <a14:foregroundMark x1="42458" y1="32377" x2="42458" y2="32377"/>
                        <a14:foregroundMark x1="42458" y1="32377" x2="42458" y2="32377"/>
                        <a14:foregroundMark x1="36313" y1="36270" x2="36313" y2="36270"/>
                        <a14:foregroundMark x1="36313" y1="36270" x2="36313" y2="36270"/>
                        <a14:foregroundMark x1="49162" y1="36885" x2="49162" y2="36885"/>
                        <a14:foregroundMark x1="49162" y1="36885" x2="49162" y2="36885"/>
                        <a14:foregroundMark x1="15363" y1="66189" x2="15363" y2="66189"/>
                        <a14:foregroundMark x1="15363" y1="66189" x2="15363" y2="66189"/>
                        <a14:foregroundMark x1="10615" y1="66803" x2="10615" y2="66803"/>
                        <a14:foregroundMark x1="10615" y1="66803" x2="10615" y2="66803"/>
                        <a14:foregroundMark x1="61173" y1="72746" x2="61173" y2="72746"/>
                        <a14:foregroundMark x1="61173" y1="72746" x2="61173" y2="72746"/>
                        <a14:foregroundMark x1="63128" y1="73975" x2="63128" y2="73975"/>
                        <a14:foregroundMark x1="63128" y1="73975" x2="63128" y2="73975"/>
                        <a14:foregroundMark x1="64525" y1="69877" x2="59777" y2="69262"/>
                        <a14:foregroundMark x1="58101" y1="84016" x2="58101" y2="84016"/>
                        <a14:foregroundMark x1="58101" y1="84016" x2="58101" y2="84016"/>
                        <a14:foregroundMark x1="53352" y1="81557" x2="53352" y2="81557"/>
                        <a14:foregroundMark x1="53352" y1="81557" x2="53352" y2="81557"/>
                        <a14:foregroundMark x1="54190" y1="81148" x2="54190" y2="81148"/>
                        <a14:foregroundMark x1="54190" y1="81148" x2="54190" y2="81148"/>
                        <a14:foregroundMark x1="56983" y1="82582" x2="56983" y2="82582"/>
                        <a14:foregroundMark x1="56983" y1="82582" x2="56983" y2="82582"/>
                        <a14:foregroundMark x1="63128" y1="85246" x2="63128" y2="85246"/>
                        <a14:foregroundMark x1="63128" y1="85246" x2="63128" y2="85246"/>
                        <a14:foregroundMark x1="71788" y1="84631" x2="71788" y2="84631"/>
                        <a14:foregroundMark x1="71788" y1="84631" x2="71788" y2="84631"/>
                        <a14:foregroundMark x1="76536" y1="83402" x2="76536" y2="83402"/>
                        <a14:foregroundMark x1="76536" y1="83402" x2="76536" y2="83402"/>
                        <a14:foregroundMark x1="65642" y1="89139" x2="65642" y2="89139"/>
                        <a14:foregroundMark x1="65642" y1="89139" x2="65642" y2="89139"/>
                        <a14:foregroundMark x1="79888" y1="57377" x2="79888" y2="57377"/>
                        <a14:foregroundMark x1="79888" y1="57377" x2="79888" y2="57377"/>
                        <a14:foregroundMark x1="75978" y1="54303" x2="75978" y2="54303"/>
                        <a14:foregroundMark x1="75978" y1="54303" x2="75978" y2="54303"/>
                        <a14:foregroundMark x1="74302" y1="54303" x2="79609" y2="54303"/>
                      </a14:backgroundRemoval>
                    </a14:imgEffect>
                  </a14:imgLayer>
                </a14:imgProps>
              </a:ext>
            </a:extLst>
          </a:blip>
          <a:srcRect l="8442" t="13283" r="17379" b="9023"/>
          <a:stretch/>
        </p:blipFill>
        <p:spPr>
          <a:xfrm>
            <a:off x="9883019" y="4606968"/>
            <a:ext cx="1481048" cy="2114508"/>
          </a:xfrm>
          <a:prstGeom prst="rect">
            <a:avLst/>
          </a:prstGeom>
        </p:spPr>
      </p:pic>
      <p:sp>
        <p:nvSpPr>
          <p:cNvPr id="5" name="Slide Number Placeholder 4">
            <a:extLst>
              <a:ext uri="{FF2B5EF4-FFF2-40B4-BE49-F238E27FC236}">
                <a16:creationId xmlns:a16="http://schemas.microsoft.com/office/drawing/2014/main" id="{DD06D483-CA9E-092F-1CF2-E7F744359970}"/>
              </a:ext>
            </a:extLst>
          </p:cNvPr>
          <p:cNvSpPr>
            <a:spLocks noGrp="1"/>
          </p:cNvSpPr>
          <p:nvPr>
            <p:ph type="sldNum" sz="quarter" idx="13"/>
          </p:nvPr>
        </p:nvSpPr>
        <p:spPr/>
        <p:txBody>
          <a:bodyPr/>
          <a:lstStyle/>
          <a:p>
            <a:fld id="{FB0478ED-E3AB-894D-AF74-F469B06ACB0F}" type="slidenum">
              <a:rPr lang="fr-CA" smtClean="0"/>
              <a:t>72</a:t>
            </a:fld>
            <a:endParaRPr lang="fr-CA"/>
          </a:p>
        </p:txBody>
      </p:sp>
    </p:spTree>
    <p:extLst>
      <p:ext uri="{BB962C8B-B14F-4D97-AF65-F5344CB8AC3E}">
        <p14:creationId xmlns:p14="http://schemas.microsoft.com/office/powerpoint/2010/main" val="3361358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2CE29-5954-2D82-0F2A-2FB213E71FBF}"/>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Potential consequences</a:t>
            </a:r>
          </a:p>
        </p:txBody>
      </p:sp>
      <p:graphicFrame>
        <p:nvGraphicFramePr>
          <p:cNvPr id="4" name="Content Placeholder 5" descr="table with three colums outlining potential consequesces to employees, affected individuals and for the departement">
            <a:extLst>
              <a:ext uri="{FF2B5EF4-FFF2-40B4-BE49-F238E27FC236}">
                <a16:creationId xmlns:a16="http://schemas.microsoft.com/office/drawing/2014/main" id="{3D625CA0-88A1-BDDD-3FBF-260EA45DEDF6}"/>
              </a:ext>
            </a:extLst>
          </p:cNvPr>
          <p:cNvGraphicFramePr>
            <a:graphicFrameLocks/>
          </p:cNvGraphicFramePr>
          <p:nvPr>
            <p:extLst>
              <p:ext uri="{D42A27DB-BD31-4B8C-83A1-F6EECF244321}">
                <p14:modId xmlns:p14="http://schemas.microsoft.com/office/powerpoint/2010/main" val="1071323852"/>
              </p:ext>
            </p:extLst>
          </p:nvPr>
        </p:nvGraphicFramePr>
        <p:xfrm>
          <a:off x="1041801" y="1196752"/>
          <a:ext cx="10095440" cy="5293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27F15470-3718-C469-DC8E-18D0960103AD}"/>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73</a:t>
            </a:fld>
            <a:endParaRPr lang="fr-CA"/>
          </a:p>
        </p:txBody>
      </p:sp>
    </p:spTree>
    <p:extLst>
      <p:ext uri="{BB962C8B-B14F-4D97-AF65-F5344CB8AC3E}">
        <p14:creationId xmlns:p14="http://schemas.microsoft.com/office/powerpoint/2010/main" val="640190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38654-180F-EF68-9F8E-5DEC1F213AC5}"/>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CA" sz="4000" b="0" i="0" u="none" strike="noStrike" kern="1200" cap="none" spc="0" normalizeH="0" baseline="0" noProof="0" err="1">
                <a:ln>
                  <a:noFill/>
                </a:ln>
                <a:solidFill>
                  <a:schemeClr val="tx1"/>
                </a:solidFill>
                <a:effectLst/>
                <a:uLnTx/>
                <a:uFillTx/>
                <a:latin typeface="Calibri" panose="020F0502020204030204" pitchFamily="34" charset="0"/>
                <a:ea typeface="+mn-ea"/>
                <a:cs typeface="+mn-cs"/>
              </a:rPr>
              <a:t>Take</a:t>
            </a:r>
            <a:r>
              <a:rPr kumimoji="0" lang="fr-CA"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 action</a:t>
            </a:r>
            <a:endPar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6" name="Content Placeholder 5">
            <a:extLst>
              <a:ext uri="{FF2B5EF4-FFF2-40B4-BE49-F238E27FC236}">
                <a16:creationId xmlns:a16="http://schemas.microsoft.com/office/drawing/2014/main" id="{36FD615D-7BBE-57DF-B370-0AFE5C45E8ED}"/>
              </a:ext>
            </a:extLst>
          </p:cNvPr>
          <p:cNvSpPr>
            <a:spLocks noGrp="1"/>
          </p:cNvSpPr>
          <p:nvPr>
            <p:ph idx="10"/>
          </p:nvPr>
        </p:nvSpPr>
        <p:spPr>
          <a:xfrm>
            <a:off x="1077816" y="1124744"/>
            <a:ext cx="10850832" cy="5504656"/>
          </a:xfrm>
        </p:spPr>
        <p:txBody>
          <a:bodyPr numCol="2" spcCol="365760">
            <a:noAutofit/>
          </a:bodyPr>
          <a:lstStyle/>
          <a:p>
            <a:pPr marL="342900" lvl="0" indent="-342900" algn="l">
              <a:spcBef>
                <a:spcPts val="600"/>
              </a:spcBef>
              <a:buFont typeface="+mj-lt"/>
              <a:buAutoNum type="arabicPeriod"/>
            </a:pPr>
            <a:r>
              <a:rPr lang="en-CA">
                <a:latin typeface="+mn-lt"/>
              </a:rPr>
              <a:t>Immediately contain the breach and protect affected records, systems, emails and websites</a:t>
            </a:r>
          </a:p>
          <a:p>
            <a:pPr marL="342900" lvl="0" indent="-342900" algn="l">
              <a:spcBef>
                <a:spcPts val="600"/>
              </a:spcBef>
              <a:buFont typeface="+mj-lt"/>
              <a:buAutoNum type="arabicPeriod"/>
            </a:pPr>
            <a:r>
              <a:rPr lang="en-CA">
                <a:latin typeface="+mn-lt"/>
              </a:rPr>
              <a:t>Notify your Privacy Management Team (PMT) and your Departmental Security Team if you suspect that a security incident has also occurred</a:t>
            </a:r>
          </a:p>
          <a:p>
            <a:pPr marL="342900" lvl="0" indent="-342900" algn="l">
              <a:spcBef>
                <a:spcPts val="600"/>
              </a:spcBef>
              <a:buFont typeface="+mj-lt"/>
              <a:buAutoNum type="arabicPeriod"/>
            </a:pPr>
            <a:r>
              <a:rPr lang="en-CA">
                <a:latin typeface="+mn-lt"/>
              </a:rPr>
              <a:t>Notify your supervisor as they may need to</a:t>
            </a:r>
          </a:p>
          <a:p>
            <a:pPr lvl="1">
              <a:spcBef>
                <a:spcPts val="600"/>
              </a:spcBef>
            </a:pPr>
            <a:r>
              <a:rPr lang="en-US" sz="2200" b="0" i="0">
                <a:solidFill>
                  <a:schemeClr val="tx1"/>
                </a:solidFill>
                <a:latin typeface="+mn-lt"/>
              </a:rPr>
              <a:t>notify third parties and affected individuals</a:t>
            </a:r>
            <a:endParaRPr lang="en-CA" sz="2200">
              <a:solidFill>
                <a:schemeClr val="tx1"/>
              </a:solidFill>
              <a:latin typeface="+mn-lt"/>
            </a:endParaRPr>
          </a:p>
          <a:p>
            <a:pPr lvl="1">
              <a:spcBef>
                <a:spcPts val="600"/>
              </a:spcBef>
            </a:pPr>
            <a:r>
              <a:rPr lang="en-US" sz="2200" b="0" i="0">
                <a:solidFill>
                  <a:schemeClr val="tx1"/>
                </a:solidFill>
                <a:latin typeface="+mn-lt"/>
              </a:rPr>
              <a:t>assign a program official to coordinate with the PMT throughout the breach management process</a:t>
            </a:r>
          </a:p>
          <a:p>
            <a:pPr lvl="1">
              <a:spcBef>
                <a:spcPts val="600"/>
              </a:spcBef>
            </a:pPr>
            <a:r>
              <a:rPr lang="en-US" sz="2200" b="0" i="0">
                <a:solidFill>
                  <a:schemeClr val="tx1"/>
                </a:solidFill>
                <a:latin typeface="+mn-lt"/>
              </a:rPr>
              <a:t>Brief your senior management of the situation</a:t>
            </a:r>
          </a:p>
          <a:p>
            <a:pPr marL="342900" lvl="0" indent="-342900" algn="l">
              <a:spcBef>
                <a:spcPts val="600"/>
              </a:spcBef>
              <a:buFont typeface="+mj-lt"/>
              <a:buAutoNum type="arabicPeriod"/>
            </a:pPr>
            <a:r>
              <a:rPr lang="en-CA">
                <a:latin typeface="+mn-lt"/>
              </a:rPr>
              <a:t>Provide the PMT, or assigned coordinator, with all information needed to </a:t>
            </a:r>
            <a:r>
              <a:rPr lang="en-US" b="0" i="0">
                <a:latin typeface="+mn-lt"/>
              </a:rPr>
              <a:t>assess the breach and complete the breach report</a:t>
            </a:r>
            <a:endParaRPr lang="en-CA">
              <a:latin typeface="+mn-lt"/>
            </a:endParaRPr>
          </a:p>
          <a:p>
            <a:pPr marL="342900" lvl="0" indent="-342900" algn="l">
              <a:spcBef>
                <a:spcPts val="600"/>
              </a:spcBef>
              <a:buFont typeface="+mj-lt"/>
              <a:buAutoNum type="arabicPeriod"/>
            </a:pPr>
            <a:r>
              <a:rPr lang="en-CA">
                <a:latin typeface="+mn-lt"/>
              </a:rPr>
              <a:t>The PMT will provide advice and guidance on next steps</a:t>
            </a:r>
          </a:p>
          <a:p>
            <a:pPr marL="342900" lvl="0" indent="-342900" algn="l">
              <a:spcBef>
                <a:spcPts val="600"/>
              </a:spcBef>
              <a:buFont typeface="+mj-lt"/>
              <a:buAutoNum type="arabicPeriod"/>
            </a:pPr>
            <a:r>
              <a:rPr lang="en-CA">
                <a:latin typeface="+mn-lt"/>
              </a:rPr>
              <a:t>Implement mitigation measures recommended by the PMT</a:t>
            </a:r>
          </a:p>
          <a:p>
            <a:pPr marL="342900" lvl="0" indent="-342900" algn="l">
              <a:spcBef>
                <a:spcPts val="600"/>
              </a:spcBef>
              <a:buFont typeface="+mj-lt"/>
              <a:buAutoNum type="arabicPeriod"/>
            </a:pPr>
            <a:r>
              <a:rPr lang="en-CA">
                <a:latin typeface="+mn-lt"/>
              </a:rPr>
              <a:t>Your PMT will finalize the breach report and notify the OPC and TBS in the event of a material breach</a:t>
            </a:r>
          </a:p>
          <a:p>
            <a:pPr marL="342900" lvl="0" indent="-342900" algn="l">
              <a:spcBef>
                <a:spcPts val="600"/>
              </a:spcBef>
              <a:buFont typeface="+mj-lt"/>
              <a:buAutoNum type="arabicPeriod"/>
            </a:pPr>
            <a:r>
              <a:rPr lang="en-US" b="0" i="0">
                <a:latin typeface="+mn-lt"/>
              </a:rPr>
              <a:t>Implement prevention measures</a:t>
            </a:r>
            <a:endParaRPr lang="en-CA">
              <a:latin typeface="+mn-lt"/>
            </a:endParaRPr>
          </a:p>
          <a:p>
            <a:pPr>
              <a:spcBef>
                <a:spcPts val="600"/>
              </a:spcBef>
            </a:pPr>
            <a:endParaRPr lang="en-US"/>
          </a:p>
        </p:txBody>
      </p:sp>
      <p:sp>
        <p:nvSpPr>
          <p:cNvPr id="4" name="Slide Number Placeholder 3">
            <a:extLst>
              <a:ext uri="{FF2B5EF4-FFF2-40B4-BE49-F238E27FC236}">
                <a16:creationId xmlns:a16="http://schemas.microsoft.com/office/drawing/2014/main" id="{393CE47C-154B-7D68-9D54-8B832E6873AD}"/>
              </a:ext>
            </a:extLst>
          </p:cNvPr>
          <p:cNvSpPr>
            <a:spLocks noGrp="1"/>
          </p:cNvSpPr>
          <p:nvPr>
            <p:ph type="sldNum" sz="quarter" idx="13"/>
          </p:nvPr>
        </p:nvSpPr>
        <p:spPr/>
        <p:txBody>
          <a:bodyPr/>
          <a:lstStyle/>
          <a:p>
            <a:fld id="{FB0478ED-E3AB-894D-AF74-F469B06ACB0F}" type="slidenum">
              <a:rPr lang="fr-CA" smtClean="0"/>
              <a:t>74</a:t>
            </a:fld>
            <a:endParaRPr lang="fr-CA"/>
          </a:p>
        </p:txBody>
      </p:sp>
    </p:spTree>
    <p:extLst>
      <p:ext uri="{BB962C8B-B14F-4D97-AF65-F5344CB8AC3E}">
        <p14:creationId xmlns:p14="http://schemas.microsoft.com/office/powerpoint/2010/main" val="2575135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3C53D8-FE26-53D7-707D-33FC7304FF5B}"/>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Preventing privacy breaches</a:t>
            </a:r>
          </a:p>
        </p:txBody>
      </p:sp>
      <p:sp>
        <p:nvSpPr>
          <p:cNvPr id="3" name="Content Placeholder 2">
            <a:extLst>
              <a:ext uri="{FF2B5EF4-FFF2-40B4-BE49-F238E27FC236}">
                <a16:creationId xmlns:a16="http://schemas.microsoft.com/office/drawing/2014/main" id="{DA2849ED-D929-997E-F523-F9F48BA40F90}"/>
              </a:ext>
            </a:extLst>
          </p:cNvPr>
          <p:cNvSpPr>
            <a:spLocks noGrp="1"/>
          </p:cNvSpPr>
          <p:nvPr>
            <p:ph idx="10"/>
          </p:nvPr>
        </p:nvSpPr>
        <p:spPr>
          <a:xfrm>
            <a:off x="1077816" y="1127761"/>
            <a:ext cx="10275984" cy="5290130"/>
          </a:xfrm>
        </p:spPr>
        <p:txBody>
          <a:bodyPr>
            <a:normAutofit/>
          </a:bodyPr>
          <a:lstStyle/>
          <a:p>
            <a:pPr algn="ctr">
              <a:spcBef>
                <a:spcPts val="600"/>
              </a:spcBef>
            </a:pPr>
            <a:r>
              <a:rPr lang="en-US" sz="2000" b="1">
                <a:solidFill>
                  <a:srgbClr val="142F50"/>
                </a:solidFill>
                <a:latin typeface="+mn-lt"/>
              </a:rPr>
              <a:t>Mistakes happen, what matters is learning from them. Each privacy breach is an opportunity to strengthen our practices to prevent them from happening again.</a:t>
            </a:r>
            <a:br>
              <a:rPr lang="en-US" sz="2000" b="1">
                <a:solidFill>
                  <a:srgbClr val="142F50"/>
                </a:solidFill>
                <a:latin typeface="+mn-lt"/>
              </a:rPr>
            </a:br>
            <a:endParaRPr lang="en-US" sz="1000" b="1">
              <a:solidFill>
                <a:srgbClr val="142F50"/>
              </a:solidFill>
              <a:latin typeface="+mn-lt"/>
            </a:endParaRPr>
          </a:p>
          <a:p>
            <a:pPr>
              <a:spcBef>
                <a:spcPts val="600"/>
              </a:spcBef>
            </a:pPr>
            <a:r>
              <a:rPr lang="en-US" sz="2000" b="0" i="0">
                <a:solidFill>
                  <a:srgbClr val="333333"/>
                </a:solidFill>
                <a:effectLst/>
                <a:latin typeface="+mn-lt"/>
              </a:rPr>
              <a:t>There are two forms of measures to prevent a breach from reoccurring:</a:t>
            </a:r>
          </a:p>
          <a:p>
            <a:pPr marL="1200150" lvl="1" indent="-457200">
              <a:spcBef>
                <a:spcPts val="600"/>
              </a:spcBef>
              <a:buFont typeface="+mj-lt"/>
              <a:buAutoNum type="arabicPeriod"/>
            </a:pPr>
            <a:r>
              <a:rPr lang="en-US" b="1">
                <a:solidFill>
                  <a:srgbClr val="142F50"/>
                </a:solidFill>
                <a:latin typeface="+mn-lt"/>
              </a:rPr>
              <a:t>Corrective actions</a:t>
            </a:r>
            <a:r>
              <a:rPr lang="en-US" b="1">
                <a:solidFill>
                  <a:schemeClr val="tx1"/>
                </a:solidFill>
                <a:latin typeface="+mn-lt"/>
              </a:rPr>
              <a:t> </a:t>
            </a:r>
            <a:r>
              <a:rPr lang="en-US" b="0" i="0">
                <a:solidFill>
                  <a:srgbClr val="333333"/>
                </a:solidFill>
                <a:effectLst/>
                <a:latin typeface="+mn-lt"/>
              </a:rPr>
              <a:t>to support individuals in understanding what went wrong and how to prevent it in the future. For example:</a:t>
            </a:r>
          </a:p>
          <a:p>
            <a:pPr marL="1600200" lvl="2" indent="-457200">
              <a:spcBef>
                <a:spcPts val="600"/>
              </a:spcBef>
            </a:pPr>
            <a:r>
              <a:rPr lang="en-US" sz="2000" b="0" i="0">
                <a:solidFill>
                  <a:srgbClr val="333333"/>
                </a:solidFill>
                <a:effectLst/>
                <a:latin typeface="+mn-lt"/>
              </a:rPr>
              <a:t>education, training and awareness</a:t>
            </a:r>
          </a:p>
          <a:p>
            <a:pPr marL="1600200" lvl="2" indent="-457200">
              <a:spcBef>
                <a:spcPts val="600"/>
              </a:spcBef>
            </a:pPr>
            <a:r>
              <a:rPr lang="en-US" sz="2000" b="0" i="0">
                <a:solidFill>
                  <a:srgbClr val="333333"/>
                </a:solidFill>
                <a:effectLst/>
                <a:latin typeface="+mn-lt"/>
              </a:rPr>
              <a:t>coaching or mentoring</a:t>
            </a:r>
          </a:p>
          <a:p>
            <a:pPr marL="1600200" lvl="2" indent="-457200">
              <a:spcBef>
                <a:spcPts val="600"/>
              </a:spcBef>
            </a:pPr>
            <a:r>
              <a:rPr lang="en-US" sz="2000">
                <a:solidFill>
                  <a:srgbClr val="333333"/>
                </a:solidFill>
                <a:ea typeface="Calibri" panose="020F0502020204030204" pitchFamily="34" charset="0"/>
                <a:cs typeface="Calibri" panose="020F0502020204030204" pitchFamily="34" charset="0"/>
              </a:rPr>
              <a:t>occasionally, </a:t>
            </a:r>
            <a:r>
              <a:rPr lang="en-US" sz="2000">
                <a:solidFill>
                  <a:srgbClr val="333333"/>
                </a:solidFill>
                <a:latin typeface="+mn-lt"/>
              </a:rPr>
              <a:t>d</a:t>
            </a:r>
            <a:r>
              <a:rPr lang="en-US" sz="2000" b="0" i="0">
                <a:solidFill>
                  <a:srgbClr val="333333"/>
                </a:solidFill>
                <a:effectLst/>
                <a:latin typeface="+mn-lt"/>
              </a:rPr>
              <a:t>isciplinary measures</a:t>
            </a:r>
          </a:p>
          <a:p>
            <a:pPr marL="1200150" lvl="1" indent="-457200">
              <a:spcBef>
                <a:spcPts val="600"/>
              </a:spcBef>
              <a:buFont typeface="+mj-lt"/>
              <a:buAutoNum type="arabicPeriod"/>
            </a:pPr>
            <a:r>
              <a:rPr lang="en-US" b="0" i="0">
                <a:solidFill>
                  <a:srgbClr val="333333"/>
                </a:solidFill>
                <a:effectLst/>
                <a:latin typeface="+mn-lt"/>
              </a:rPr>
              <a:t>Changes to </a:t>
            </a:r>
            <a:r>
              <a:rPr lang="en-US" b="1">
                <a:solidFill>
                  <a:srgbClr val="142F50"/>
                </a:solidFill>
                <a:latin typeface="+mn-lt"/>
              </a:rPr>
              <a:t>internal processes or safeguards </a:t>
            </a:r>
            <a:r>
              <a:rPr lang="en-US" b="0" i="0">
                <a:solidFill>
                  <a:srgbClr val="333333"/>
                </a:solidFill>
                <a:effectLst/>
                <a:latin typeface="+mn-lt"/>
              </a:rPr>
              <a:t>to fix gaps identified during the privacy breach. For example:</a:t>
            </a:r>
          </a:p>
          <a:p>
            <a:pPr marL="1600200" lvl="2" indent="-457200">
              <a:spcBef>
                <a:spcPts val="600"/>
              </a:spcBef>
            </a:pPr>
            <a:r>
              <a:rPr lang="en-US" sz="2000">
                <a:solidFill>
                  <a:srgbClr val="333333"/>
                </a:solidFill>
                <a:latin typeface="+mn-lt"/>
              </a:rPr>
              <a:t>review guidance, procedures and tools to ensure appropriate privacy practices are included and easily understood</a:t>
            </a:r>
          </a:p>
          <a:p>
            <a:pPr marL="1600200" lvl="2" indent="-457200">
              <a:spcBef>
                <a:spcPts val="600"/>
              </a:spcBef>
            </a:pPr>
            <a:r>
              <a:rPr lang="en-US" sz="2000">
                <a:solidFill>
                  <a:srgbClr val="333333"/>
                </a:solidFill>
                <a:ea typeface="Calibri" panose="020F0502020204030204" pitchFamily="34" charset="0"/>
                <a:cs typeface="Calibri" panose="020F0502020204030204" pitchFamily="34" charset="0"/>
              </a:rPr>
              <a:t>conduct or review PIAs and security assessments</a:t>
            </a:r>
          </a:p>
          <a:p>
            <a:pPr marL="1600200" lvl="2" indent="-457200">
              <a:spcBef>
                <a:spcPts val="600"/>
              </a:spcBef>
            </a:pPr>
            <a:r>
              <a:rPr lang="en-US" sz="2000">
                <a:solidFill>
                  <a:srgbClr val="333333"/>
                </a:solidFill>
                <a:ea typeface="Calibri" panose="020F0502020204030204" pitchFamily="34" charset="0"/>
                <a:cs typeface="Calibri" panose="020F0502020204030204" pitchFamily="34" charset="0"/>
              </a:rPr>
              <a:t>review or terminate contracts or agreements if the breach occurred at a third party</a:t>
            </a:r>
          </a:p>
          <a:p>
            <a:pPr marL="1600200" lvl="2" indent="-457200">
              <a:spcBef>
                <a:spcPts val="600"/>
              </a:spcBef>
            </a:pPr>
            <a:endParaRPr lang="en-US" sz="2000">
              <a:solidFill>
                <a:srgbClr val="333333"/>
              </a:solidFill>
              <a:latin typeface="+mn-lt"/>
            </a:endParaRPr>
          </a:p>
          <a:p>
            <a:pPr>
              <a:spcBef>
                <a:spcPts val="600"/>
              </a:spcBef>
            </a:pPr>
            <a:endParaRPr lang="en-US" sz="2000"/>
          </a:p>
        </p:txBody>
      </p:sp>
      <p:sp>
        <p:nvSpPr>
          <p:cNvPr id="6" name="Slide Number Placeholder 5">
            <a:extLst>
              <a:ext uri="{FF2B5EF4-FFF2-40B4-BE49-F238E27FC236}">
                <a16:creationId xmlns:a16="http://schemas.microsoft.com/office/drawing/2014/main" id="{0FDE9F59-7DDA-83C8-8F34-A5CE74F51F82}"/>
              </a:ext>
            </a:extLst>
          </p:cNvPr>
          <p:cNvSpPr>
            <a:spLocks noGrp="1"/>
          </p:cNvSpPr>
          <p:nvPr>
            <p:ph type="sldNum" sz="quarter" idx="13"/>
          </p:nvPr>
        </p:nvSpPr>
        <p:spPr/>
        <p:txBody>
          <a:bodyPr/>
          <a:lstStyle/>
          <a:p>
            <a:fld id="{FB0478ED-E3AB-894D-AF74-F469B06ACB0F}" type="slidenum">
              <a:rPr lang="fr-CA" smtClean="0"/>
              <a:t>75</a:t>
            </a:fld>
            <a:endParaRPr lang="fr-CA"/>
          </a:p>
        </p:txBody>
      </p:sp>
      <p:grpSp>
        <p:nvGrpSpPr>
          <p:cNvPr id="20" name="Group 19">
            <a:extLst>
              <a:ext uri="{FF2B5EF4-FFF2-40B4-BE49-F238E27FC236}">
                <a16:creationId xmlns:a16="http://schemas.microsoft.com/office/drawing/2014/main" id="{FEB8C6E2-DBC3-03DC-2A54-7B485D2A1272}"/>
              </a:ext>
              <a:ext uri="{C183D7F6-B498-43B3-948B-1728B52AA6E4}">
                <adec:decorative xmlns:adec="http://schemas.microsoft.com/office/drawing/2017/decorative" val="1"/>
              </a:ext>
            </a:extLst>
          </p:cNvPr>
          <p:cNvGrpSpPr/>
          <p:nvPr/>
        </p:nvGrpSpPr>
        <p:grpSpPr>
          <a:xfrm>
            <a:off x="281336" y="4748112"/>
            <a:ext cx="1520128" cy="1669779"/>
            <a:chOff x="5247496" y="4574524"/>
            <a:chExt cx="1777200" cy="1931105"/>
          </a:xfrm>
        </p:grpSpPr>
        <p:sp>
          <p:nvSpPr>
            <p:cNvPr id="21" name="Oval 20">
              <a:extLst>
                <a:ext uri="{FF2B5EF4-FFF2-40B4-BE49-F238E27FC236}">
                  <a16:creationId xmlns:a16="http://schemas.microsoft.com/office/drawing/2014/main" id="{938F9386-E883-8EE4-6E87-EA7C74030623}"/>
                </a:ext>
                <a:ext uri="{C183D7F6-B498-43B3-948B-1728B52AA6E4}">
                  <adec:decorative xmlns:adec="http://schemas.microsoft.com/office/drawing/2017/decorative" val="1"/>
                </a:ext>
              </a:extLst>
            </p:cNvPr>
            <p:cNvSpPr/>
            <p:nvPr/>
          </p:nvSpPr>
          <p:spPr>
            <a:xfrm flipH="1">
              <a:off x="5268582" y="4574524"/>
              <a:ext cx="1713907" cy="1673480"/>
            </a:xfrm>
            <a:prstGeom prst="ellipse">
              <a:avLst/>
            </a:prstGeom>
            <a:solidFill>
              <a:srgbClr val="142F50"/>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888DDDCC-0AEB-FA74-EBDF-B3CE4B7BB9B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800089" flipH="1">
              <a:off x="5443317" y="4624021"/>
              <a:ext cx="1085927" cy="1088978"/>
            </a:xfrm>
            <a:prstGeom prst="rect">
              <a:avLst/>
            </a:prstGeom>
          </p:spPr>
        </p:pic>
        <p:pic>
          <p:nvPicPr>
            <p:cNvPr id="23" name="Graphic 22">
              <a:extLst>
                <a:ext uri="{FF2B5EF4-FFF2-40B4-BE49-F238E27FC236}">
                  <a16:creationId xmlns:a16="http://schemas.microsoft.com/office/drawing/2014/main" id="{EC339A68-ABA1-3E19-59C2-692D1C74D9C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570967">
              <a:off x="5938769" y="4811021"/>
              <a:ext cx="1085927" cy="1088978"/>
            </a:xfrm>
            <a:prstGeom prst="rect">
              <a:avLst/>
            </a:prstGeom>
          </p:spPr>
        </p:pic>
        <p:pic>
          <p:nvPicPr>
            <p:cNvPr id="24" name="Graphic 23">
              <a:extLst>
                <a:ext uri="{FF2B5EF4-FFF2-40B4-BE49-F238E27FC236}">
                  <a16:creationId xmlns:a16="http://schemas.microsoft.com/office/drawing/2014/main" id="{F96C7865-CD2B-4272-CBB9-A27DFE065FD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72779" flipH="1">
              <a:off x="5247496" y="5142523"/>
              <a:ext cx="1359288" cy="1363106"/>
            </a:xfrm>
            <a:prstGeom prst="rect">
              <a:avLst/>
            </a:prstGeom>
          </p:spPr>
        </p:pic>
      </p:grpSp>
    </p:spTree>
    <p:extLst>
      <p:ext uri="{BB962C8B-B14F-4D97-AF65-F5344CB8AC3E}">
        <p14:creationId xmlns:p14="http://schemas.microsoft.com/office/powerpoint/2010/main" val="507298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2155-056F-CCAB-333E-59708C3B6A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B76BD5-00EA-B09F-020C-B9D3E6048026}"/>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Questions?</a:t>
            </a:r>
          </a:p>
        </p:txBody>
      </p:sp>
      <p:sp>
        <p:nvSpPr>
          <p:cNvPr id="3" name="Content Placeholder 2">
            <a:extLst>
              <a:ext uri="{FF2B5EF4-FFF2-40B4-BE49-F238E27FC236}">
                <a16:creationId xmlns:a16="http://schemas.microsoft.com/office/drawing/2014/main" id="{442238DC-722B-75AC-7774-04CBEF07CABE}"/>
              </a:ext>
            </a:extLst>
          </p:cNvPr>
          <p:cNvSpPr>
            <a:spLocks noGrp="1"/>
          </p:cNvSpPr>
          <p:nvPr>
            <p:ph idx="10"/>
          </p:nvPr>
        </p:nvSpPr>
        <p:spPr>
          <a:xfrm>
            <a:off x="3838936" y="4437112"/>
            <a:ext cx="4514128" cy="1980778"/>
          </a:xfrm>
        </p:spPr>
        <p:txBody>
          <a:bodyPr>
            <a:normAutofit lnSpcReduction="10000"/>
          </a:bodyPr>
          <a:lstStyle/>
          <a:p>
            <a:pPr algn="ctr">
              <a:spcBef>
                <a:spcPts val="600"/>
              </a:spcBef>
            </a:pPr>
            <a:r>
              <a:rPr lang="en-US" sz="2800"/>
              <a:t>For questions, advice and guidance, please do not hesitate to contact us​</a:t>
            </a:r>
            <a:br>
              <a:rPr lang="en-US" sz="2800"/>
            </a:br>
            <a:r>
              <a:rPr lang="en-US" sz="2800">
                <a:highlight>
                  <a:srgbClr val="FFFF00"/>
                </a:highlight>
              </a:rPr>
              <a:t>[ENTER CONTACT INFORMATION]</a:t>
            </a:r>
          </a:p>
          <a:p>
            <a:pPr marL="342900" indent="-342900">
              <a:spcBef>
                <a:spcPts val="600"/>
              </a:spcBef>
              <a:buFont typeface="Arial" panose="020B0604020202020204" pitchFamily="34" charset="0"/>
              <a:buChar char="•"/>
            </a:pPr>
            <a:endParaRPr lang="en-US" sz="2800"/>
          </a:p>
        </p:txBody>
      </p:sp>
      <p:pic>
        <p:nvPicPr>
          <p:cNvPr id="23" name="Picture 22">
            <a:extLst>
              <a:ext uri="{FF2B5EF4-FFF2-40B4-BE49-F238E27FC236}">
                <a16:creationId xmlns:a16="http://schemas.microsoft.com/office/drawing/2014/main" id="{CE005105-6201-9261-D6E3-68D133EB9D8E}"/>
              </a:ext>
              <a:ext uri="{C183D7F6-B498-43B3-948B-1728B52AA6E4}">
                <adec:decorative xmlns:adec="http://schemas.microsoft.com/office/drawing/2017/decorative" val="1"/>
              </a:ext>
            </a:extLst>
          </p:cNvPr>
          <p:cNvPicPr>
            <a:picLocks noChangeAspect="1"/>
          </p:cNvPicPr>
          <p:nvPr/>
        </p:nvPicPr>
        <p:blipFill>
          <a:blip r:embed="rId3"/>
          <a:srcRect l="17088" t="19074" r="17088" b="20370"/>
          <a:stretch/>
        </p:blipFill>
        <p:spPr>
          <a:xfrm>
            <a:off x="4605518" y="1384300"/>
            <a:ext cx="2980964" cy="2742422"/>
          </a:xfrm>
          <a:prstGeom prst="rect">
            <a:avLst/>
          </a:prstGeom>
        </p:spPr>
      </p:pic>
      <p:sp>
        <p:nvSpPr>
          <p:cNvPr id="5" name="Slide Number Placeholder 4">
            <a:extLst>
              <a:ext uri="{FF2B5EF4-FFF2-40B4-BE49-F238E27FC236}">
                <a16:creationId xmlns:a16="http://schemas.microsoft.com/office/drawing/2014/main" id="{D1D327E8-0406-9CD0-B87B-7A040508056D}"/>
              </a:ext>
            </a:extLst>
          </p:cNvPr>
          <p:cNvSpPr>
            <a:spLocks noGrp="1"/>
          </p:cNvSpPr>
          <p:nvPr>
            <p:ph type="sldNum" sz="quarter" idx="13"/>
          </p:nvPr>
        </p:nvSpPr>
        <p:spPr/>
        <p:txBody>
          <a:bodyPr/>
          <a:lstStyle/>
          <a:p>
            <a:fld id="{FB0478ED-E3AB-894D-AF74-F469B06ACB0F}" type="slidenum">
              <a:rPr lang="fr-CA" smtClean="0"/>
              <a:t>76</a:t>
            </a:fld>
            <a:endParaRPr lang="fr-CA"/>
          </a:p>
        </p:txBody>
      </p:sp>
    </p:spTree>
    <p:extLst>
      <p:ext uri="{BB962C8B-B14F-4D97-AF65-F5344CB8AC3E}">
        <p14:creationId xmlns:p14="http://schemas.microsoft.com/office/powerpoint/2010/main" val="3771127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A6D5F9-8BC6-906E-B5F9-DA4012074947}"/>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a:t>
            </a:r>
          </a:p>
        </p:txBody>
      </p:sp>
      <p:sp>
        <p:nvSpPr>
          <p:cNvPr id="3" name="Content Placeholder 2">
            <a:extLst>
              <a:ext uri="{FF2B5EF4-FFF2-40B4-BE49-F238E27FC236}">
                <a16:creationId xmlns:a16="http://schemas.microsoft.com/office/drawing/2014/main" id="{4845EED1-9D56-A503-ED5C-F867E509294C}"/>
              </a:ext>
            </a:extLst>
          </p:cNvPr>
          <p:cNvSpPr>
            <a:spLocks noGrp="1"/>
          </p:cNvSpPr>
          <p:nvPr>
            <p:ph idx="10"/>
          </p:nvPr>
        </p:nvSpPr>
        <p:spPr>
          <a:xfrm>
            <a:off x="1041400" y="1219200"/>
            <a:ext cx="10541000" cy="2523146"/>
          </a:xfrm>
        </p:spPr>
        <p:txBody>
          <a:bodyPr>
            <a:normAutofit/>
          </a:bodyPr>
          <a:lstStyle/>
          <a:p>
            <a:pPr algn="ctr"/>
            <a:r>
              <a:rPr lang="en-US" sz="2400"/>
              <a:t>This quiz is designed to test your understanding of key ATIP practices. To successfully complete the training, you need to answer at least 80% of the questions correctly. </a:t>
            </a:r>
          </a:p>
          <a:p>
            <a:pPr algn="ctr"/>
            <a:endParaRPr lang="en-US" sz="2400"/>
          </a:p>
          <a:p>
            <a:pPr algn="ctr"/>
            <a:r>
              <a:rPr lang="en-US" sz="2400"/>
              <a:t>Take your time, read each question carefully, and select the best answer. </a:t>
            </a:r>
          </a:p>
          <a:p>
            <a:pPr algn="ctr"/>
            <a:endParaRPr lang="en-US" sz="1200"/>
          </a:p>
          <a:p>
            <a:pPr algn="ctr"/>
            <a:r>
              <a:rPr lang="en-US" sz="3200" b="1">
                <a:solidFill>
                  <a:srgbClr val="142F50"/>
                </a:solidFill>
              </a:rPr>
              <a:t>Good luck!</a:t>
            </a:r>
          </a:p>
        </p:txBody>
      </p:sp>
      <p:sp>
        <p:nvSpPr>
          <p:cNvPr id="5" name="Slide Number Placeholder 4">
            <a:extLst>
              <a:ext uri="{FF2B5EF4-FFF2-40B4-BE49-F238E27FC236}">
                <a16:creationId xmlns:a16="http://schemas.microsoft.com/office/drawing/2014/main" id="{78472559-2185-5C10-2D88-48B58AE6A655}"/>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77</a:t>
            </a:fld>
            <a:endParaRPr lang="fr-CA"/>
          </a:p>
        </p:txBody>
      </p:sp>
      <p:grpSp>
        <p:nvGrpSpPr>
          <p:cNvPr id="21" name="Group 20" descr="Button for readers to click on to bring them to the quiz on microsoft forms">
            <a:extLst>
              <a:ext uri="{FF2B5EF4-FFF2-40B4-BE49-F238E27FC236}">
                <a16:creationId xmlns:a16="http://schemas.microsoft.com/office/drawing/2014/main" id="{9C780542-7D2E-6947-3606-224FBEBFCB1B}"/>
              </a:ext>
            </a:extLst>
          </p:cNvPr>
          <p:cNvGrpSpPr/>
          <p:nvPr/>
        </p:nvGrpSpPr>
        <p:grpSpPr>
          <a:xfrm>
            <a:off x="3022984" y="4094770"/>
            <a:ext cx="1955800" cy="1778000"/>
            <a:chOff x="3022984" y="4094770"/>
            <a:chExt cx="1955800" cy="1778000"/>
          </a:xfrm>
        </p:grpSpPr>
        <p:sp>
          <p:nvSpPr>
            <p:cNvPr id="6" name="Rectangle: Rounded Corners 5">
              <a:extLst>
                <a:ext uri="{FF2B5EF4-FFF2-40B4-BE49-F238E27FC236}">
                  <a16:creationId xmlns:a16="http://schemas.microsoft.com/office/drawing/2014/main" id="{274D1AC3-CBF5-EB0F-A3B4-1F8C5705FCE3}"/>
                </a:ext>
              </a:extLst>
            </p:cNvPr>
            <p:cNvSpPr/>
            <p:nvPr/>
          </p:nvSpPr>
          <p:spPr>
            <a:xfrm>
              <a:off x="3022984" y="4094770"/>
              <a:ext cx="1955800" cy="1778000"/>
            </a:xfrm>
            <a:prstGeom prst="roundRect">
              <a:avLst/>
            </a:prstGeom>
            <a:solidFill>
              <a:srgbClr val="142F50"/>
            </a:solidFill>
            <a:ln>
              <a:solidFill>
                <a:srgbClr val="142F5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CA" sz="2000" b="1"/>
                <a:t>Click here!</a:t>
              </a:r>
            </a:p>
            <a:p>
              <a:pPr algn="ctr"/>
              <a:endParaRPr lang="en-CA" sz="2000" b="1"/>
            </a:p>
            <a:p>
              <a:pPr algn="ctr"/>
              <a:endParaRPr lang="en-CA" sz="2000" b="1"/>
            </a:p>
            <a:p>
              <a:pPr algn="ctr"/>
              <a:endParaRPr lang="en-CA" sz="2000" b="1"/>
            </a:p>
            <a:p>
              <a:pPr algn="ctr"/>
              <a:endParaRPr lang="en-CA" sz="2000" b="1"/>
            </a:p>
            <a:p>
              <a:pPr algn="ctr"/>
              <a:endParaRPr lang="en-CA" sz="2000" b="1"/>
            </a:p>
            <a:p>
              <a:pPr algn="ctr"/>
              <a:r>
                <a:rPr lang="en-CA" sz="2000" b="1">
                  <a:highlight>
                    <a:srgbClr val="008000"/>
                  </a:highlight>
                </a:rPr>
                <a:t> [Insert LINK to shape]</a:t>
              </a:r>
              <a:endParaRPr lang="en-US" sz="2000">
                <a:highlight>
                  <a:srgbClr val="008000"/>
                </a:highlight>
              </a:endParaRPr>
            </a:p>
            <a:p>
              <a:pPr algn="ctr"/>
              <a:endParaRPr lang="en-US" sz="2000" b="1"/>
            </a:p>
          </p:txBody>
        </p:sp>
        <p:pic>
          <p:nvPicPr>
            <p:cNvPr id="9" name="Graphic 8" descr="Share outline">
              <a:extLst>
                <a:ext uri="{FF2B5EF4-FFF2-40B4-BE49-F238E27FC236}">
                  <a16:creationId xmlns:a16="http://schemas.microsoft.com/office/drawing/2014/main" id="{B20A7808-CBDF-4C26-16B0-F3D9015395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74026" y="4458084"/>
              <a:ext cx="1180716" cy="1180716"/>
            </a:xfrm>
            <a:prstGeom prst="rect">
              <a:avLst/>
            </a:prstGeom>
          </p:spPr>
        </p:pic>
      </p:grpSp>
      <p:sp>
        <p:nvSpPr>
          <p:cNvPr id="19" name="Rectangle: Rounded Corners 18">
            <a:extLst>
              <a:ext uri="{FF2B5EF4-FFF2-40B4-BE49-F238E27FC236}">
                <a16:creationId xmlns:a16="http://schemas.microsoft.com/office/drawing/2014/main" id="{B7DB3F7D-3521-B631-2283-5364691EACA4}"/>
              </a:ext>
            </a:extLst>
          </p:cNvPr>
          <p:cNvSpPr/>
          <p:nvPr/>
        </p:nvSpPr>
        <p:spPr>
          <a:xfrm>
            <a:off x="5333999" y="4094770"/>
            <a:ext cx="1955800" cy="1778000"/>
          </a:xfrm>
          <a:prstGeom prst="roundRect">
            <a:avLst/>
          </a:prstGeom>
          <a:solidFill>
            <a:srgbClr val="142F50"/>
          </a:solidFill>
          <a:ln>
            <a:solidFill>
              <a:srgbClr val="142F5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CA" sz="2000" b="1"/>
              <a:t>Scan code!</a:t>
            </a:r>
          </a:p>
          <a:p>
            <a:pPr algn="ctr"/>
            <a:endParaRPr lang="en-CA" sz="2000" b="1">
              <a:highlight>
                <a:srgbClr val="008000"/>
              </a:highlight>
            </a:endParaRPr>
          </a:p>
          <a:p>
            <a:pPr algn="ctr"/>
            <a:endParaRPr lang="en-CA" sz="2000" b="1">
              <a:highlight>
                <a:srgbClr val="008000"/>
              </a:highlight>
            </a:endParaRPr>
          </a:p>
          <a:p>
            <a:pPr algn="ctr"/>
            <a:endParaRPr lang="en-CA" sz="2000" b="1">
              <a:highlight>
                <a:srgbClr val="008000"/>
              </a:highlight>
            </a:endParaRPr>
          </a:p>
          <a:p>
            <a:pPr algn="ctr"/>
            <a:endParaRPr lang="en-CA" sz="2000" b="1">
              <a:highlight>
                <a:srgbClr val="008000"/>
              </a:highlight>
            </a:endParaRPr>
          </a:p>
          <a:p>
            <a:pPr algn="ctr"/>
            <a:endParaRPr lang="en-CA" sz="2000" b="1">
              <a:highlight>
                <a:srgbClr val="008000"/>
              </a:highlight>
            </a:endParaRPr>
          </a:p>
          <a:p>
            <a:pPr algn="ctr"/>
            <a:r>
              <a:rPr lang="en-CA" sz="2000" b="1">
                <a:highlight>
                  <a:srgbClr val="008000"/>
                </a:highlight>
              </a:rPr>
              <a:t> [INSERT your QR Code]</a:t>
            </a:r>
            <a:endParaRPr lang="en-US" sz="2000">
              <a:highlight>
                <a:srgbClr val="008000"/>
              </a:highlight>
            </a:endParaRPr>
          </a:p>
          <a:p>
            <a:pPr algn="ctr"/>
            <a:endParaRPr lang="en-CA" sz="2000" b="1"/>
          </a:p>
          <a:p>
            <a:pPr algn="ctr"/>
            <a:endParaRPr lang="en-US" sz="2000" b="1"/>
          </a:p>
        </p:txBody>
      </p:sp>
      <p:pic>
        <p:nvPicPr>
          <p:cNvPr id="18" name="Picture 17" descr="A QR code for readers to scan that will bring them to the quiz in Microsoft forms">
            <a:extLst>
              <a:ext uri="{FF2B5EF4-FFF2-40B4-BE49-F238E27FC236}">
                <a16:creationId xmlns:a16="http://schemas.microsoft.com/office/drawing/2014/main" id="{25BBD686-D9AA-7F13-98BE-1D5E3E8BD9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168899" y="3742346"/>
            <a:ext cx="2286000" cy="2286000"/>
          </a:xfrm>
          <a:prstGeom prst="rect">
            <a:avLst/>
          </a:prstGeom>
        </p:spPr>
      </p:pic>
      <p:sp>
        <p:nvSpPr>
          <p:cNvPr id="12" name="Rectangle: Rounded Corners 11">
            <a:extLst>
              <a:ext uri="{FF2B5EF4-FFF2-40B4-BE49-F238E27FC236}">
                <a16:creationId xmlns:a16="http://schemas.microsoft.com/office/drawing/2014/main" id="{432A9E6A-1BB3-91E0-FC08-43A6C091AF5A}"/>
              </a:ext>
              <a:ext uri="{C183D7F6-B498-43B3-948B-1728B52AA6E4}">
                <adec:decorative xmlns:adec="http://schemas.microsoft.com/office/drawing/2017/decorative" val="0"/>
              </a:ext>
            </a:extLst>
          </p:cNvPr>
          <p:cNvSpPr/>
          <p:nvPr/>
        </p:nvSpPr>
        <p:spPr>
          <a:xfrm>
            <a:off x="7645015" y="4094770"/>
            <a:ext cx="1955800" cy="1778000"/>
          </a:xfrm>
          <a:prstGeom prst="roundRect">
            <a:avLst/>
          </a:prstGeom>
          <a:solidFill>
            <a:srgbClr val="142F50"/>
          </a:solidFill>
          <a:ln>
            <a:solidFill>
              <a:srgbClr val="142F5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CA" sz="2000" b="1"/>
              <a:t>Type in browser!</a:t>
            </a:r>
          </a:p>
          <a:p>
            <a:pPr algn="ctr"/>
            <a:r>
              <a:rPr lang="en-CA" sz="2000"/>
              <a:t>https:// forms… </a:t>
            </a:r>
          </a:p>
          <a:p>
            <a:pPr algn="ctr"/>
            <a:endParaRPr lang="en-CA" sz="2000"/>
          </a:p>
          <a:p>
            <a:pPr algn="ctr"/>
            <a:endParaRPr lang="en-CA" sz="2000"/>
          </a:p>
          <a:p>
            <a:pPr algn="ctr"/>
            <a:r>
              <a:rPr lang="en-CA" sz="2000" b="1">
                <a:highlight>
                  <a:srgbClr val="008000"/>
                </a:highlight>
              </a:rPr>
              <a:t>[Type in your LINK]</a:t>
            </a:r>
            <a:endParaRPr lang="en-US" sz="2000">
              <a:highlight>
                <a:srgbClr val="008000"/>
              </a:highlight>
            </a:endParaRPr>
          </a:p>
        </p:txBody>
      </p:sp>
    </p:spTree>
    <p:extLst>
      <p:ext uri="{BB962C8B-B14F-4D97-AF65-F5344CB8AC3E}">
        <p14:creationId xmlns:p14="http://schemas.microsoft.com/office/powerpoint/2010/main" val="2692116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CAFB4A-A096-6596-9595-34DC71518B2B}"/>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(1 of 9)</a:t>
            </a:r>
            <a:endParaRPr kumimoji="0" lang="en-US" sz="280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E276F78A-CD64-C14F-E960-499075F353F0}"/>
              </a:ext>
            </a:extLst>
          </p:cNvPr>
          <p:cNvSpPr>
            <a:spLocks noGrp="1"/>
          </p:cNvSpPr>
          <p:nvPr>
            <p:ph idx="10"/>
          </p:nvPr>
        </p:nvSpPr>
        <p:spPr/>
        <p:txBody>
          <a:bodyPr/>
          <a:lstStyle/>
          <a:p>
            <a:pPr>
              <a:spcBef>
                <a:spcPts val="600"/>
              </a:spcBef>
            </a:pPr>
            <a:r>
              <a:rPr lang="en-US" sz="2000" b="1">
                <a:solidFill>
                  <a:schemeClr val="tx1"/>
                </a:solidFill>
              </a:rPr>
              <a:t>1. Requirements for the handling of personal information are established in which of the following instruments?</a:t>
            </a:r>
            <a:endParaRPr lang="en-US" sz="2000">
              <a:solidFill>
                <a:schemeClr val="tx1"/>
              </a:solidFill>
            </a:endParaRPr>
          </a:p>
          <a:p>
            <a:pPr marL="1200150" lvl="1" indent="-457200">
              <a:spcBef>
                <a:spcPts val="600"/>
              </a:spcBef>
              <a:buFont typeface="+mj-lt"/>
              <a:buAutoNum type="alphaLcParenR"/>
            </a:pPr>
            <a:r>
              <a:rPr lang="en-US" i="1">
                <a:solidFill>
                  <a:schemeClr val="tx1"/>
                </a:solidFill>
              </a:rPr>
              <a:t>Privacy Act</a:t>
            </a:r>
          </a:p>
          <a:p>
            <a:pPr marL="1200150" lvl="1" indent="-457200">
              <a:spcBef>
                <a:spcPts val="600"/>
              </a:spcBef>
              <a:buFont typeface="+mj-lt"/>
              <a:buAutoNum type="alphaLcParenR"/>
            </a:pPr>
            <a:r>
              <a:rPr lang="en-US">
                <a:solidFill>
                  <a:schemeClr val="tx1"/>
                </a:solidFill>
              </a:rPr>
              <a:t>Policy on Privacy Protection</a:t>
            </a:r>
          </a:p>
          <a:p>
            <a:pPr marL="1200150" lvl="1" indent="-457200">
              <a:spcBef>
                <a:spcPts val="600"/>
              </a:spcBef>
              <a:buFont typeface="+mj-lt"/>
              <a:buAutoNum type="alphaLcParenR"/>
            </a:pPr>
            <a:r>
              <a:rPr lang="en-US">
                <a:solidFill>
                  <a:schemeClr val="tx1"/>
                </a:solidFill>
              </a:rPr>
              <a:t>Directive on Privacy Practices</a:t>
            </a:r>
          </a:p>
          <a:p>
            <a:pPr marL="1200150" lvl="1" indent="-457200">
              <a:spcBef>
                <a:spcPts val="600"/>
              </a:spcBef>
              <a:buFont typeface="+mj-lt"/>
              <a:buAutoNum type="alphaLcParenR"/>
            </a:pPr>
            <a:r>
              <a:rPr lang="en-US">
                <a:solidFill>
                  <a:schemeClr val="tx1"/>
                </a:solidFill>
              </a:rPr>
              <a:t>All of the above</a:t>
            </a:r>
            <a:br>
              <a:rPr lang="en-US">
                <a:solidFill>
                  <a:schemeClr val="tx1"/>
                </a:solidFill>
              </a:rPr>
            </a:br>
            <a:endParaRPr lang="en-US">
              <a:solidFill>
                <a:schemeClr val="tx1"/>
              </a:solidFill>
            </a:endParaRPr>
          </a:p>
          <a:p>
            <a:pPr>
              <a:spcBef>
                <a:spcPts val="600"/>
              </a:spcBef>
            </a:pPr>
            <a:r>
              <a:rPr lang="en-US" sz="2000" b="1"/>
              <a:t>2. Both the ATIA and the Privacy Act are considered what type of laws? </a:t>
            </a:r>
          </a:p>
          <a:p>
            <a:pPr marL="1200150" lvl="1" indent="-457200">
              <a:spcBef>
                <a:spcPts val="600"/>
              </a:spcBef>
              <a:buFont typeface="+mj-lt"/>
              <a:buAutoNum type="alphaLcParenR"/>
            </a:pPr>
            <a:r>
              <a:rPr lang="en-US">
                <a:solidFill>
                  <a:schemeClr val="tx1"/>
                </a:solidFill>
              </a:rPr>
              <a:t>Administrative laws </a:t>
            </a:r>
          </a:p>
          <a:p>
            <a:pPr marL="1200150" lvl="1" indent="-457200">
              <a:spcBef>
                <a:spcPts val="600"/>
              </a:spcBef>
              <a:buFont typeface="+mj-lt"/>
              <a:buAutoNum type="alphaLcParenR"/>
            </a:pPr>
            <a:r>
              <a:rPr lang="en-US">
                <a:solidFill>
                  <a:schemeClr val="tx1"/>
                </a:solidFill>
              </a:rPr>
              <a:t>Criminal laws </a:t>
            </a:r>
          </a:p>
          <a:p>
            <a:pPr marL="1200150" lvl="1" indent="-457200">
              <a:spcBef>
                <a:spcPts val="600"/>
              </a:spcBef>
              <a:buFont typeface="+mj-lt"/>
              <a:buAutoNum type="alphaLcParenR"/>
            </a:pPr>
            <a:r>
              <a:rPr lang="en-US">
                <a:solidFill>
                  <a:schemeClr val="tx1"/>
                </a:solidFill>
              </a:rPr>
              <a:t>Quasi-constitutional laws, which are acts that express fundamental values and generally override other inconsistent laws</a:t>
            </a:r>
          </a:p>
          <a:p>
            <a:pPr marL="1200150" lvl="1" indent="-457200">
              <a:spcBef>
                <a:spcPts val="600"/>
              </a:spcBef>
              <a:buFont typeface="+mj-lt"/>
              <a:buAutoNum type="alphaLcParenR"/>
            </a:pPr>
            <a:r>
              <a:rPr lang="en-US">
                <a:solidFill>
                  <a:schemeClr val="tx1"/>
                </a:solidFill>
              </a:rPr>
              <a:t>Contract laws</a:t>
            </a:r>
          </a:p>
          <a:p>
            <a:pPr marL="457200" indent="-457200">
              <a:spcBef>
                <a:spcPts val="600"/>
              </a:spcBef>
              <a:buFont typeface="+mj-lt"/>
              <a:buAutoNum type="arabicPeriod"/>
            </a:pPr>
            <a:endParaRPr lang="en-US">
              <a:solidFill>
                <a:schemeClr val="tx1"/>
              </a:solidFill>
            </a:endParaRPr>
          </a:p>
          <a:p>
            <a:pPr>
              <a:spcBef>
                <a:spcPts val="600"/>
              </a:spcBef>
            </a:pPr>
            <a:endParaRPr lang="en-US"/>
          </a:p>
        </p:txBody>
      </p:sp>
      <p:sp>
        <p:nvSpPr>
          <p:cNvPr id="5" name="Slide Number Placeholder 4">
            <a:extLst>
              <a:ext uri="{FF2B5EF4-FFF2-40B4-BE49-F238E27FC236}">
                <a16:creationId xmlns:a16="http://schemas.microsoft.com/office/drawing/2014/main" id="{67553FB7-FBEC-7B3D-47DD-77A4E9E0FFEF}"/>
              </a:ext>
            </a:extLst>
          </p:cNvPr>
          <p:cNvSpPr>
            <a:spLocks noGrp="1"/>
          </p:cNvSpPr>
          <p:nvPr>
            <p:ph type="sldNum" sz="quarter" idx="13"/>
          </p:nvPr>
        </p:nvSpPr>
        <p:spPr/>
        <p:txBody>
          <a:bodyPr/>
          <a:lstStyle/>
          <a:p>
            <a:fld id="{FB0478ED-E3AB-894D-AF74-F469B06ACB0F}" type="slidenum">
              <a:rPr lang="fr-CA" smtClean="0"/>
              <a:t>78</a:t>
            </a:fld>
            <a:endParaRPr lang="fr-CA"/>
          </a:p>
        </p:txBody>
      </p:sp>
    </p:spTree>
    <p:extLst>
      <p:ext uri="{BB962C8B-B14F-4D97-AF65-F5344CB8AC3E}">
        <p14:creationId xmlns:p14="http://schemas.microsoft.com/office/powerpoint/2010/main" val="1095930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A617-0DE3-2E86-FA18-E1BE049C36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FBB7CB-0C7A-DA6A-3358-6F2B44B75A35}"/>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(2 of 9)</a:t>
            </a:r>
          </a:p>
        </p:txBody>
      </p:sp>
      <p:sp>
        <p:nvSpPr>
          <p:cNvPr id="3" name="Content Placeholder 2">
            <a:extLst>
              <a:ext uri="{FF2B5EF4-FFF2-40B4-BE49-F238E27FC236}">
                <a16:creationId xmlns:a16="http://schemas.microsoft.com/office/drawing/2014/main" id="{D691BC51-561B-33A8-3FB0-23EB7BFA937F}"/>
              </a:ext>
            </a:extLst>
          </p:cNvPr>
          <p:cNvSpPr>
            <a:spLocks noGrp="1"/>
          </p:cNvSpPr>
          <p:nvPr>
            <p:ph idx="10"/>
          </p:nvPr>
        </p:nvSpPr>
        <p:spPr>
          <a:xfrm>
            <a:off x="1077816" y="1124744"/>
            <a:ext cx="10562800" cy="5293146"/>
          </a:xfrm>
        </p:spPr>
        <p:txBody>
          <a:bodyPr>
            <a:noAutofit/>
          </a:bodyPr>
          <a:lstStyle/>
          <a:p>
            <a:pPr>
              <a:spcBef>
                <a:spcPts val="600"/>
              </a:spcBef>
            </a:pPr>
            <a:r>
              <a:rPr lang="en-US" sz="1900" b="1"/>
              <a:t>3. What is the purpose of the ATIA? </a:t>
            </a:r>
          </a:p>
          <a:p>
            <a:pPr marL="1200150" lvl="1" indent="-457200">
              <a:spcBef>
                <a:spcPts val="600"/>
              </a:spcBef>
              <a:buFont typeface="+mj-lt"/>
              <a:buAutoNum type="alphaLcParenR"/>
            </a:pPr>
            <a:r>
              <a:rPr lang="en-US" sz="1900">
                <a:solidFill>
                  <a:schemeClr val="tx1"/>
                </a:solidFill>
              </a:rPr>
              <a:t>To protect the privacy of individuals and their personal information held by government institutions</a:t>
            </a:r>
          </a:p>
          <a:p>
            <a:pPr marL="1200150" lvl="1" indent="-457200">
              <a:spcBef>
                <a:spcPts val="600"/>
              </a:spcBef>
              <a:buFont typeface="+mj-lt"/>
              <a:buAutoNum type="alphaLcParenR"/>
            </a:pPr>
            <a:r>
              <a:rPr lang="en-US" sz="1900">
                <a:solidFill>
                  <a:schemeClr val="tx1"/>
                </a:solidFill>
              </a:rPr>
              <a:t>To enhance the accountability and transparency of government institutions in order to promote an open and democratic society and to enable public debate on the conduct of those institutions</a:t>
            </a:r>
          </a:p>
          <a:p>
            <a:pPr marL="1200150" lvl="1" indent="-457200">
              <a:spcBef>
                <a:spcPts val="600"/>
              </a:spcBef>
              <a:buFont typeface="+mj-lt"/>
              <a:buAutoNum type="alphaLcParenR"/>
            </a:pPr>
            <a:r>
              <a:rPr lang="en-US" sz="1900">
                <a:solidFill>
                  <a:schemeClr val="tx1"/>
                </a:solidFill>
              </a:rPr>
              <a:t>To establish practices and procedures for processing personal information requests</a:t>
            </a:r>
          </a:p>
          <a:p>
            <a:pPr marL="1200150" lvl="1" indent="-457200">
              <a:spcBef>
                <a:spcPts val="600"/>
              </a:spcBef>
              <a:buFont typeface="+mj-lt"/>
              <a:buAutoNum type="alphaLcParenR"/>
            </a:pPr>
            <a:r>
              <a:rPr lang="en-US" sz="1900">
                <a:solidFill>
                  <a:schemeClr val="tx1"/>
                </a:solidFill>
              </a:rPr>
              <a:t>To limit the use of social insurance numbers (SINs) by government institutions</a:t>
            </a:r>
          </a:p>
          <a:p>
            <a:pPr marL="1200150" lvl="1" indent="-457200">
              <a:spcBef>
                <a:spcPts val="600"/>
              </a:spcBef>
              <a:buFont typeface="+mj-lt"/>
              <a:buAutoNum type="alphaLcParenR"/>
            </a:pPr>
            <a:endParaRPr lang="en-US" sz="1000">
              <a:solidFill>
                <a:schemeClr val="tx1"/>
              </a:solidFill>
            </a:endParaRPr>
          </a:p>
          <a:p>
            <a:pPr>
              <a:spcBef>
                <a:spcPts val="600"/>
              </a:spcBef>
            </a:pPr>
            <a:r>
              <a:rPr lang="en-US" sz="1900" b="1"/>
              <a:t>4. If an employee believes that a request for information under the ATIA or the Privacy Act is unclear, what is their initial responsibility?</a:t>
            </a:r>
          </a:p>
          <a:p>
            <a:pPr marL="1200150" lvl="1" indent="-457200">
              <a:spcBef>
                <a:spcPts val="600"/>
              </a:spcBef>
              <a:buFont typeface="+mj-lt"/>
              <a:buAutoNum type="alphaLcParenR"/>
            </a:pPr>
            <a:r>
              <a:rPr lang="en-US" sz="1900">
                <a:solidFill>
                  <a:schemeClr val="tx1"/>
                </a:solidFill>
              </a:rPr>
              <a:t>To make their best interpretation of the request and proceed with locating records</a:t>
            </a:r>
          </a:p>
          <a:p>
            <a:pPr marL="1200150" lvl="1" indent="-457200">
              <a:spcBef>
                <a:spcPts val="600"/>
              </a:spcBef>
              <a:buFont typeface="+mj-lt"/>
              <a:buAutoNum type="alphaLcParenR"/>
            </a:pPr>
            <a:r>
              <a:rPr lang="en-US" sz="1900">
                <a:solidFill>
                  <a:schemeClr val="tx1"/>
                </a:solidFill>
              </a:rPr>
              <a:t>To contact the requester directly to seek clarification without involving the ATIP Office</a:t>
            </a:r>
          </a:p>
          <a:p>
            <a:pPr marL="1200150" lvl="1" indent="-457200">
              <a:spcBef>
                <a:spcPts val="600"/>
              </a:spcBef>
              <a:buFont typeface="+mj-lt"/>
              <a:buAutoNum type="alphaLcParenR"/>
            </a:pPr>
            <a:r>
              <a:rPr lang="en-US" sz="1900">
                <a:solidFill>
                  <a:schemeClr val="tx1"/>
                </a:solidFill>
              </a:rPr>
              <a:t>To contact their OPI's liaison officer or their ATIP Office right away to indicate the lack of clarity</a:t>
            </a:r>
          </a:p>
          <a:p>
            <a:pPr marL="1200150" lvl="1" indent="-457200">
              <a:spcBef>
                <a:spcPts val="600"/>
              </a:spcBef>
              <a:buFont typeface="+mj-lt"/>
              <a:buAutoNum type="alphaLcParenR"/>
            </a:pPr>
            <a:r>
              <a:rPr lang="en-US" sz="1900">
                <a:solidFill>
                  <a:schemeClr val="tx1"/>
                </a:solidFill>
              </a:rPr>
              <a:t>To wait until the deadline approaches before raising concerns about the clarity of the request</a:t>
            </a:r>
          </a:p>
          <a:p>
            <a:pPr>
              <a:spcBef>
                <a:spcPts val="600"/>
              </a:spcBef>
            </a:pPr>
            <a:endParaRPr lang="en-US" sz="1900">
              <a:solidFill>
                <a:schemeClr val="tx1"/>
              </a:solidFill>
            </a:endParaRPr>
          </a:p>
        </p:txBody>
      </p:sp>
      <p:sp>
        <p:nvSpPr>
          <p:cNvPr id="5" name="Slide Number Placeholder 4">
            <a:extLst>
              <a:ext uri="{FF2B5EF4-FFF2-40B4-BE49-F238E27FC236}">
                <a16:creationId xmlns:a16="http://schemas.microsoft.com/office/drawing/2014/main" id="{34AA68A5-8BB7-C876-605B-0A8294C2ECD5}"/>
              </a:ext>
            </a:extLst>
          </p:cNvPr>
          <p:cNvSpPr>
            <a:spLocks noGrp="1"/>
          </p:cNvSpPr>
          <p:nvPr>
            <p:ph type="sldNum" sz="quarter" idx="13"/>
          </p:nvPr>
        </p:nvSpPr>
        <p:spPr/>
        <p:txBody>
          <a:bodyPr/>
          <a:lstStyle/>
          <a:p>
            <a:fld id="{FB0478ED-E3AB-894D-AF74-F469B06ACB0F}" type="slidenum">
              <a:rPr lang="fr-CA" smtClean="0"/>
              <a:t>79</a:t>
            </a:fld>
            <a:endParaRPr lang="fr-CA"/>
          </a:p>
        </p:txBody>
      </p:sp>
    </p:spTree>
    <p:extLst>
      <p:ext uri="{BB962C8B-B14F-4D97-AF65-F5344CB8AC3E}">
        <p14:creationId xmlns:p14="http://schemas.microsoft.com/office/powerpoint/2010/main" val="301372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5590-0BE4-5682-611A-EFCB884F8F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342AA1-73EF-DF0E-00B5-D7985F16E328}"/>
              </a:ext>
            </a:extLst>
          </p:cNvPr>
          <p:cNvSpPr>
            <a:spLocks noGrp="1"/>
          </p:cNvSpPr>
          <p:nvPr>
            <p:ph type="title" idx="4294967295"/>
          </p:nvPr>
        </p:nvSpPr>
        <p:spPr>
          <a:xfrm>
            <a:off x="1041400" y="325120"/>
            <a:ext cx="10327640" cy="5829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Exceptions to the definition of personal information</a:t>
            </a:r>
          </a:p>
        </p:txBody>
      </p:sp>
      <p:sp>
        <p:nvSpPr>
          <p:cNvPr id="3" name="Content Placeholder 2">
            <a:extLst>
              <a:ext uri="{FF2B5EF4-FFF2-40B4-BE49-F238E27FC236}">
                <a16:creationId xmlns:a16="http://schemas.microsoft.com/office/drawing/2014/main" id="{535FFAA3-E03A-0168-1611-B32CB716D279}"/>
              </a:ext>
            </a:extLst>
          </p:cNvPr>
          <p:cNvSpPr>
            <a:spLocks noGrp="1"/>
          </p:cNvSpPr>
          <p:nvPr>
            <p:ph idx="10"/>
          </p:nvPr>
        </p:nvSpPr>
        <p:spPr>
          <a:xfrm>
            <a:off x="1077816" y="1268760"/>
            <a:ext cx="10095440" cy="5149130"/>
          </a:xfrm>
        </p:spPr>
        <p:txBody>
          <a:bodyPr>
            <a:normAutofit/>
          </a:bodyPr>
          <a:lstStyle/>
          <a:p>
            <a:pPr marL="342900" indent="-342900">
              <a:spcBef>
                <a:spcPts val="600"/>
              </a:spcBef>
              <a:buFont typeface="Arial" panose="020B0604020202020204" pitchFamily="34" charset="0"/>
              <a:buChar char="•"/>
            </a:pPr>
            <a:r>
              <a:rPr lang="en-US" sz="2800">
                <a:latin typeface="+mn-lt"/>
              </a:rPr>
              <a:t>The following information is not considered personal information for the use and disclosure by government institutions:</a:t>
            </a:r>
          </a:p>
          <a:p>
            <a:pPr marL="1085850" lvl="1" indent="-342900">
              <a:spcBef>
                <a:spcPts val="600"/>
              </a:spcBef>
              <a:tabLst>
                <a:tab pos="457200" algn="l"/>
                <a:tab pos="1733550" algn="l"/>
              </a:tabLst>
              <a:defRPr/>
            </a:pPr>
            <a:r>
              <a:rPr lang="en-CA" sz="2400">
                <a:solidFill>
                  <a:schemeClr val="tx1"/>
                </a:solidFill>
              </a:rPr>
              <a:t>information about a public servant’s position, duties and functions</a:t>
            </a:r>
          </a:p>
          <a:p>
            <a:pPr marL="1085850" lvl="1" indent="-342900">
              <a:spcBef>
                <a:spcPts val="600"/>
              </a:spcBef>
              <a:tabLst>
                <a:tab pos="457200" algn="l"/>
                <a:tab pos="1733550" algn="l"/>
              </a:tabLst>
              <a:defRPr/>
            </a:pPr>
            <a:r>
              <a:rPr lang="en-CA" sz="2400">
                <a:solidFill>
                  <a:schemeClr val="tx1"/>
                </a:solidFill>
              </a:rPr>
              <a:t>the fact that someone is or was a member of a ministerial staff</a:t>
            </a:r>
          </a:p>
          <a:p>
            <a:pPr marL="1085850" lvl="1" indent="-342900">
              <a:spcBef>
                <a:spcPts val="600"/>
              </a:spcBef>
              <a:tabLst>
                <a:tab pos="457200" algn="l"/>
                <a:tab pos="1733550" algn="l"/>
              </a:tabLst>
              <a:defRPr/>
            </a:pPr>
            <a:r>
              <a:rPr lang="en-US" sz="2400">
                <a:solidFill>
                  <a:schemeClr val="tx1"/>
                </a:solidFill>
              </a:rPr>
              <a:t>certain contractor information, or information about an individual who received a discretionary benefit of a financial nature</a:t>
            </a:r>
          </a:p>
          <a:p>
            <a:pPr marL="1085850" lvl="1" indent="-342900">
              <a:spcBef>
                <a:spcPts val="600"/>
              </a:spcBef>
              <a:tabLst>
                <a:tab pos="457200" algn="l"/>
                <a:tab pos="1733550" algn="l"/>
              </a:tabLst>
              <a:defRPr/>
            </a:pPr>
            <a:r>
              <a:rPr lang="en-US" sz="2400">
                <a:solidFill>
                  <a:schemeClr val="tx1"/>
                </a:solidFill>
              </a:rPr>
              <a:t>information about those who have been dead for more than 20 years</a:t>
            </a:r>
          </a:p>
          <a:p>
            <a:pPr marL="1085850" lvl="1" indent="-342900">
              <a:spcBef>
                <a:spcPts val="600"/>
              </a:spcBef>
              <a:tabLst>
                <a:tab pos="457200" algn="l"/>
                <a:tab pos="1733550" algn="l"/>
              </a:tabLst>
              <a:defRPr/>
            </a:pPr>
            <a:endParaRPr lang="en-US" sz="2400">
              <a:solidFill>
                <a:schemeClr val="tx1"/>
              </a:solidFill>
            </a:endParaRPr>
          </a:p>
          <a:p>
            <a:pPr algn="ctr">
              <a:spcBef>
                <a:spcPts val="600"/>
              </a:spcBef>
            </a:pPr>
            <a:r>
              <a:rPr lang="en-CA" sz="2800" b="1">
                <a:solidFill>
                  <a:srgbClr val="23453F"/>
                </a:solidFill>
                <a:latin typeface="+mn-lt"/>
                <a:cs typeface="Times New Roman" panose="02020603050405020304" pitchFamily="18" charset="0"/>
              </a:rPr>
              <a:t>For the purpose of accountability and transparency, </a:t>
            </a:r>
          </a:p>
          <a:p>
            <a:pPr algn="ctr">
              <a:spcBef>
                <a:spcPts val="600"/>
              </a:spcBef>
            </a:pPr>
            <a:r>
              <a:rPr lang="en-CA" sz="2800" b="1">
                <a:solidFill>
                  <a:srgbClr val="23453F"/>
                </a:solidFill>
                <a:latin typeface="+mn-lt"/>
                <a:cs typeface="Times New Roman" panose="02020603050405020304" pitchFamily="18" charset="0"/>
              </a:rPr>
              <a:t>some of your work-related information can be made public</a:t>
            </a:r>
            <a:endParaRPr lang="en-CA" sz="2800">
              <a:solidFill>
                <a:srgbClr val="23453F"/>
              </a:solidFill>
              <a:effectLst/>
              <a:latin typeface="+mn-lt"/>
              <a:ea typeface="Calibri" panose="020F0502020204030204" pitchFamily="34" charset="0"/>
              <a:cs typeface="Times New Roman" panose="02020603050405020304" pitchFamily="18" charset="0"/>
            </a:endParaRPr>
          </a:p>
          <a:p>
            <a:pPr marL="1085850" lvl="1" indent="-342900">
              <a:spcBef>
                <a:spcPts val="600"/>
              </a:spcBef>
              <a:buFont typeface="Arial" panose="020B0604020202020204" pitchFamily="34" charset="0"/>
              <a:buChar char="•"/>
            </a:pPr>
            <a:endParaRPr lang="en-US" sz="2600"/>
          </a:p>
          <a:p>
            <a:pPr marL="342900" indent="-342900">
              <a:spcBef>
                <a:spcPts val="600"/>
              </a:spcBef>
              <a:buFont typeface="Arial" panose="020B0604020202020204" pitchFamily="34" charset="0"/>
              <a:buChar char="•"/>
            </a:pPr>
            <a:endParaRPr lang="en-US" sz="2800"/>
          </a:p>
        </p:txBody>
      </p:sp>
      <p:sp>
        <p:nvSpPr>
          <p:cNvPr id="4" name="Footer Placeholder 3">
            <a:extLst>
              <a:ext uri="{FF2B5EF4-FFF2-40B4-BE49-F238E27FC236}">
                <a16:creationId xmlns:a16="http://schemas.microsoft.com/office/drawing/2014/main" id="{4035EAFF-3DAF-62B4-2511-A803BAD67A62}"/>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TBS Trial ATIP 101 training session</a:t>
            </a:r>
            <a:endParaRPr lang="fr-CA"/>
          </a:p>
        </p:txBody>
      </p:sp>
      <p:sp>
        <p:nvSpPr>
          <p:cNvPr id="5" name="Slide Number Placeholder 4">
            <a:extLst>
              <a:ext uri="{FF2B5EF4-FFF2-40B4-BE49-F238E27FC236}">
                <a16:creationId xmlns:a16="http://schemas.microsoft.com/office/drawing/2014/main" id="{A433A626-5246-6B45-4AAE-E61BF8F49522}"/>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8</a:t>
            </a:fld>
            <a:endParaRPr lang="fr-CA"/>
          </a:p>
        </p:txBody>
      </p:sp>
    </p:spTree>
    <p:extLst>
      <p:ext uri="{BB962C8B-B14F-4D97-AF65-F5344CB8AC3E}">
        <p14:creationId xmlns:p14="http://schemas.microsoft.com/office/powerpoint/2010/main" val="35765160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71C0-FEF6-AC93-8E74-F158026611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C2AB61-EA84-8B5B-7282-C0B33396AD36}"/>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(3 of 9)</a:t>
            </a:r>
          </a:p>
        </p:txBody>
      </p:sp>
      <p:sp>
        <p:nvSpPr>
          <p:cNvPr id="3" name="Content Placeholder 2">
            <a:extLst>
              <a:ext uri="{FF2B5EF4-FFF2-40B4-BE49-F238E27FC236}">
                <a16:creationId xmlns:a16="http://schemas.microsoft.com/office/drawing/2014/main" id="{DD246440-3409-CA06-1A8B-28D21789296F}"/>
              </a:ext>
            </a:extLst>
          </p:cNvPr>
          <p:cNvSpPr>
            <a:spLocks noGrp="1"/>
          </p:cNvSpPr>
          <p:nvPr>
            <p:ph idx="10"/>
          </p:nvPr>
        </p:nvSpPr>
        <p:spPr/>
        <p:txBody>
          <a:bodyPr>
            <a:noAutofit/>
          </a:bodyPr>
          <a:lstStyle/>
          <a:p>
            <a:pPr>
              <a:spcBef>
                <a:spcPts val="600"/>
              </a:spcBef>
            </a:pPr>
            <a:r>
              <a:rPr lang="en-US" sz="2000" b="1"/>
              <a:t>5. How long does a government institution generally have to respond to a personal information request? </a:t>
            </a:r>
          </a:p>
          <a:p>
            <a:pPr marL="1200150" lvl="1" indent="-457200">
              <a:spcBef>
                <a:spcPts val="600"/>
              </a:spcBef>
              <a:buFont typeface="+mj-lt"/>
              <a:buAutoNum type="alphaLcParenR"/>
            </a:pPr>
            <a:r>
              <a:rPr lang="en-US">
                <a:solidFill>
                  <a:schemeClr val="tx1"/>
                </a:solidFill>
              </a:rPr>
              <a:t>15 calendar days </a:t>
            </a:r>
          </a:p>
          <a:p>
            <a:pPr marL="1200150" lvl="1" indent="-457200">
              <a:spcBef>
                <a:spcPts val="600"/>
              </a:spcBef>
              <a:buFont typeface="+mj-lt"/>
              <a:buAutoNum type="alphaLcParenR"/>
            </a:pPr>
            <a:r>
              <a:rPr lang="en-US">
                <a:solidFill>
                  <a:schemeClr val="tx1"/>
                </a:solidFill>
              </a:rPr>
              <a:t>30 calendar days </a:t>
            </a:r>
          </a:p>
          <a:p>
            <a:pPr marL="1200150" lvl="1" indent="-457200">
              <a:spcBef>
                <a:spcPts val="600"/>
              </a:spcBef>
              <a:buFont typeface="+mj-lt"/>
              <a:buAutoNum type="alphaLcParenR"/>
            </a:pPr>
            <a:r>
              <a:rPr lang="en-US">
                <a:solidFill>
                  <a:schemeClr val="tx1"/>
                </a:solidFill>
              </a:rPr>
              <a:t>30 business days</a:t>
            </a:r>
          </a:p>
          <a:p>
            <a:pPr marL="1200150" lvl="1" indent="-457200">
              <a:spcBef>
                <a:spcPts val="600"/>
              </a:spcBef>
              <a:buFont typeface="+mj-lt"/>
              <a:buAutoNum type="alphaLcParenR"/>
            </a:pPr>
            <a:r>
              <a:rPr lang="en-US">
                <a:solidFill>
                  <a:schemeClr val="tx1"/>
                </a:solidFill>
              </a:rPr>
              <a:t>90 calendar days</a:t>
            </a:r>
          </a:p>
          <a:p>
            <a:pPr marL="1200150" lvl="1" indent="-457200">
              <a:spcBef>
                <a:spcPts val="600"/>
              </a:spcBef>
              <a:buFont typeface="+mj-lt"/>
              <a:buAutoNum type="alphaLcParenR"/>
            </a:pPr>
            <a:endParaRPr lang="en-US">
              <a:solidFill>
                <a:schemeClr val="tx1"/>
              </a:solidFill>
            </a:endParaRPr>
          </a:p>
          <a:p>
            <a:pPr>
              <a:spcBef>
                <a:spcPts val="600"/>
              </a:spcBef>
            </a:pPr>
            <a:r>
              <a:rPr lang="en-US" sz="2000" b="1"/>
              <a:t>6. True or false: In response to an access to information request, employees are responsible for making every reasonable effort to locate and retrieve all corresponding records according to the letter and the spirit of the request within legislative timelines.</a:t>
            </a:r>
            <a:r>
              <a:rPr lang="en-US" sz="2000">
                <a:solidFill>
                  <a:schemeClr val="tx1"/>
                </a:solidFill>
              </a:rPr>
              <a:t> </a:t>
            </a:r>
          </a:p>
          <a:p>
            <a:pPr marL="1200150" lvl="1" indent="-457200">
              <a:spcBef>
                <a:spcPts val="600"/>
              </a:spcBef>
              <a:buFont typeface="+mj-lt"/>
              <a:buAutoNum type="alphaLcParenR"/>
            </a:pPr>
            <a:r>
              <a:rPr lang="en-US">
                <a:solidFill>
                  <a:schemeClr val="tx1"/>
                </a:solidFill>
              </a:rPr>
              <a:t>True</a:t>
            </a:r>
          </a:p>
          <a:p>
            <a:pPr marL="1200150" lvl="1" indent="-457200">
              <a:spcBef>
                <a:spcPts val="600"/>
              </a:spcBef>
              <a:buFont typeface="+mj-lt"/>
              <a:buAutoNum type="alphaLcParenR"/>
            </a:pPr>
            <a:r>
              <a:rPr lang="en-US">
                <a:solidFill>
                  <a:schemeClr val="tx1"/>
                </a:solidFill>
              </a:rPr>
              <a:t>False</a:t>
            </a:r>
          </a:p>
          <a:p>
            <a:pPr marL="1200150" lvl="1" indent="-457200">
              <a:spcBef>
                <a:spcPts val="600"/>
              </a:spcBef>
              <a:buFont typeface="+mj-lt"/>
              <a:buAutoNum type="alphaLcParenR"/>
            </a:pPr>
            <a:endParaRPr lang="en-US">
              <a:solidFill>
                <a:schemeClr val="tx1"/>
              </a:solidFill>
            </a:endParaRPr>
          </a:p>
        </p:txBody>
      </p:sp>
      <p:sp>
        <p:nvSpPr>
          <p:cNvPr id="5" name="Slide Number Placeholder 4">
            <a:extLst>
              <a:ext uri="{FF2B5EF4-FFF2-40B4-BE49-F238E27FC236}">
                <a16:creationId xmlns:a16="http://schemas.microsoft.com/office/drawing/2014/main" id="{5546DF80-C7B1-2F35-5A9A-E755621A6C5C}"/>
              </a:ext>
            </a:extLst>
          </p:cNvPr>
          <p:cNvSpPr>
            <a:spLocks noGrp="1"/>
          </p:cNvSpPr>
          <p:nvPr>
            <p:ph type="sldNum" sz="quarter" idx="13"/>
          </p:nvPr>
        </p:nvSpPr>
        <p:spPr/>
        <p:txBody>
          <a:bodyPr/>
          <a:lstStyle/>
          <a:p>
            <a:fld id="{FB0478ED-E3AB-894D-AF74-F469B06ACB0F}" type="slidenum">
              <a:rPr lang="fr-CA" smtClean="0"/>
              <a:t>80</a:t>
            </a:fld>
            <a:endParaRPr lang="fr-CA"/>
          </a:p>
        </p:txBody>
      </p:sp>
    </p:spTree>
    <p:extLst>
      <p:ext uri="{BB962C8B-B14F-4D97-AF65-F5344CB8AC3E}">
        <p14:creationId xmlns:p14="http://schemas.microsoft.com/office/powerpoint/2010/main" val="3591253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195D-E3E9-B019-6DA9-4468B12BC3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9ACB8-3FA0-F55C-4D6C-A2900FAADC36}"/>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(4 of 9)</a:t>
            </a:r>
          </a:p>
        </p:txBody>
      </p:sp>
      <p:sp>
        <p:nvSpPr>
          <p:cNvPr id="3" name="Content Placeholder 2">
            <a:extLst>
              <a:ext uri="{FF2B5EF4-FFF2-40B4-BE49-F238E27FC236}">
                <a16:creationId xmlns:a16="http://schemas.microsoft.com/office/drawing/2014/main" id="{539CF04A-B413-4CAF-152E-13BF10FE4D6F}"/>
              </a:ext>
            </a:extLst>
          </p:cNvPr>
          <p:cNvSpPr>
            <a:spLocks noGrp="1"/>
          </p:cNvSpPr>
          <p:nvPr>
            <p:ph idx="10"/>
          </p:nvPr>
        </p:nvSpPr>
        <p:spPr>
          <a:xfrm>
            <a:off x="1077816" y="1124745"/>
            <a:ext cx="10095440" cy="4982141"/>
          </a:xfrm>
        </p:spPr>
        <p:txBody>
          <a:bodyPr>
            <a:noAutofit/>
          </a:bodyPr>
          <a:lstStyle/>
          <a:p>
            <a:pPr>
              <a:spcBef>
                <a:spcPts val="600"/>
              </a:spcBef>
            </a:pPr>
            <a:r>
              <a:rPr lang="en-US" sz="2000" b="1">
                <a:latin typeface="+mn-lt"/>
              </a:rPr>
              <a:t>7. Monica, a manager, received a request under the </a:t>
            </a:r>
            <a:r>
              <a:rPr lang="en-US" sz="2000" b="1" i="1">
                <a:latin typeface="+mn-lt"/>
              </a:rPr>
              <a:t>Access to Information Act (ATIA) </a:t>
            </a:r>
            <a:r>
              <a:rPr lang="en-US" sz="2000" b="1">
                <a:latin typeface="+mn-lt"/>
              </a:rPr>
              <a:t>asking for records about her program. Which of the following records can be requested under this Act? Select all that apply.</a:t>
            </a:r>
          </a:p>
          <a:p>
            <a:pPr marL="1200150" lvl="1" indent="-457200">
              <a:spcBef>
                <a:spcPts val="600"/>
              </a:spcBef>
              <a:buFont typeface="+mj-lt"/>
              <a:buAutoNum type="alphaLcParenR"/>
            </a:pPr>
            <a:r>
              <a:rPr lang="en-US" sz="2000">
                <a:solidFill>
                  <a:schemeClr val="tx1"/>
                </a:solidFill>
                <a:latin typeface="+mn-lt"/>
              </a:rPr>
              <a:t>Emails and their attachments</a:t>
            </a:r>
          </a:p>
          <a:p>
            <a:pPr marL="1200150" lvl="1" indent="-457200">
              <a:spcBef>
                <a:spcPts val="600"/>
              </a:spcBef>
              <a:buFont typeface="+mj-lt"/>
              <a:buAutoNum type="alphaLcParenR"/>
            </a:pPr>
            <a:r>
              <a:rPr lang="en-US" sz="2000">
                <a:solidFill>
                  <a:schemeClr val="tx1"/>
                </a:solidFill>
                <a:latin typeface="+mn-lt"/>
              </a:rPr>
              <a:t>Secret briefing notes</a:t>
            </a:r>
          </a:p>
          <a:p>
            <a:pPr marL="1200150" lvl="1" indent="-457200">
              <a:spcBef>
                <a:spcPts val="600"/>
              </a:spcBef>
              <a:buFont typeface="+mj-lt"/>
              <a:buAutoNum type="alphaLcParenR"/>
            </a:pPr>
            <a:r>
              <a:rPr lang="en-US" sz="2000">
                <a:solidFill>
                  <a:schemeClr val="tx1"/>
                </a:solidFill>
                <a:latin typeface="+mn-lt"/>
              </a:rPr>
              <a:t>Presentations to the deputy head</a:t>
            </a:r>
          </a:p>
          <a:p>
            <a:pPr marL="1200150" lvl="1" indent="-457200">
              <a:spcBef>
                <a:spcPts val="600"/>
              </a:spcBef>
              <a:buFont typeface="+mj-lt"/>
              <a:buAutoNum type="alphaLcParenR"/>
            </a:pPr>
            <a:r>
              <a:rPr lang="en-US" sz="2000">
                <a:solidFill>
                  <a:schemeClr val="tx1"/>
                </a:solidFill>
                <a:latin typeface="+mn-lt"/>
              </a:rPr>
              <a:t>Budgets</a:t>
            </a:r>
          </a:p>
          <a:p>
            <a:pPr marL="1200150" lvl="1" indent="-457200">
              <a:spcBef>
                <a:spcPts val="600"/>
              </a:spcBef>
              <a:buFont typeface="+mj-lt"/>
              <a:buAutoNum type="alphaLcParenR"/>
            </a:pPr>
            <a:r>
              <a:rPr lang="en-US" sz="2000">
                <a:solidFill>
                  <a:schemeClr val="tx1"/>
                </a:solidFill>
                <a:latin typeface="+mn-lt"/>
              </a:rPr>
              <a:t>Text messages</a:t>
            </a:r>
          </a:p>
          <a:p>
            <a:pPr marL="1200150" lvl="1" indent="-457200">
              <a:spcBef>
                <a:spcPts val="600"/>
              </a:spcBef>
              <a:buFont typeface="+mj-lt"/>
              <a:buAutoNum type="alphaLcParenR"/>
            </a:pPr>
            <a:r>
              <a:rPr lang="en-US" sz="2000">
                <a:solidFill>
                  <a:schemeClr val="tx1"/>
                </a:solidFill>
                <a:latin typeface="+mn-lt"/>
              </a:rPr>
              <a:t>Po</a:t>
            </a:r>
            <a:r>
              <a:rPr lang="en-US">
                <a:solidFill>
                  <a:schemeClr val="tx1"/>
                </a:solidFill>
                <a:latin typeface="+mn-lt"/>
              </a:rPr>
              <a:t>st-it notes</a:t>
            </a:r>
            <a:endParaRPr lang="en-US" sz="2000">
              <a:solidFill>
                <a:schemeClr val="tx1"/>
              </a:solidFill>
              <a:latin typeface="+mn-lt"/>
            </a:endParaRPr>
          </a:p>
          <a:p>
            <a:pPr marL="1200150" lvl="1" indent="-457200">
              <a:spcBef>
                <a:spcPts val="600"/>
              </a:spcBef>
              <a:buFont typeface="+mj-lt"/>
              <a:buAutoNum type="alphaLcParenR"/>
            </a:pPr>
            <a:r>
              <a:rPr lang="en-US" sz="2000">
                <a:solidFill>
                  <a:schemeClr val="tx1"/>
                </a:solidFill>
                <a:latin typeface="+mn-lt"/>
              </a:rPr>
              <a:t>Handwritten notes and notebooks</a:t>
            </a:r>
          </a:p>
          <a:p>
            <a:pPr marL="1200150" lvl="1" indent="-457200">
              <a:spcBef>
                <a:spcPts val="600"/>
              </a:spcBef>
              <a:buFont typeface="+mj-lt"/>
              <a:buAutoNum type="alphaLcParenR"/>
            </a:pPr>
            <a:r>
              <a:rPr lang="en-US">
                <a:solidFill>
                  <a:schemeClr val="tx1"/>
                </a:solidFill>
                <a:latin typeface="+mn-lt"/>
              </a:rPr>
              <a:t>Video recordings of meetings</a:t>
            </a:r>
          </a:p>
          <a:p>
            <a:pPr marL="1200150" lvl="1" indent="-457200">
              <a:spcBef>
                <a:spcPts val="600"/>
              </a:spcBef>
              <a:buFont typeface="+mj-lt"/>
              <a:buAutoNum type="alphaLcParenR"/>
            </a:pPr>
            <a:r>
              <a:rPr lang="en-US">
                <a:solidFill>
                  <a:schemeClr val="tx1"/>
                </a:solidFill>
                <a:latin typeface="+mn-lt"/>
              </a:rPr>
              <a:t>Data exported from a database</a:t>
            </a:r>
          </a:p>
          <a:p>
            <a:pPr marL="1200150" lvl="1" indent="-457200">
              <a:spcBef>
                <a:spcPts val="600"/>
              </a:spcBef>
              <a:buFont typeface="+mj-lt"/>
              <a:buAutoNum type="alphaLcParenR"/>
            </a:pPr>
            <a:r>
              <a:rPr lang="en-US">
                <a:solidFill>
                  <a:schemeClr val="tx1"/>
                </a:solidFill>
                <a:latin typeface="+mn-lt"/>
              </a:rPr>
              <a:t>An investigation report with personal information</a:t>
            </a:r>
          </a:p>
          <a:p>
            <a:pPr marL="1200150" lvl="1" indent="-457200">
              <a:spcBef>
                <a:spcPts val="600"/>
              </a:spcBef>
              <a:buFont typeface="+mj-lt"/>
              <a:buAutoNum type="alphaLcParenR"/>
            </a:pPr>
            <a:endParaRPr lang="en-US">
              <a:solidFill>
                <a:schemeClr val="tx1"/>
              </a:solidFill>
              <a:latin typeface="+mn-lt"/>
            </a:endParaRPr>
          </a:p>
          <a:p>
            <a:pPr marL="1200150" lvl="1" indent="-457200">
              <a:spcBef>
                <a:spcPts val="600"/>
              </a:spcBef>
              <a:buFont typeface="+mj-lt"/>
              <a:buAutoNum type="alphaLcParenR"/>
            </a:pPr>
            <a:endParaRPr lang="en-US" sz="2000">
              <a:solidFill>
                <a:schemeClr val="tx1"/>
              </a:solidFill>
              <a:latin typeface="+mn-lt"/>
            </a:endParaRPr>
          </a:p>
          <a:p>
            <a:pPr lvl="1" indent="0">
              <a:spcBef>
                <a:spcPts val="600"/>
              </a:spcBef>
              <a:buNone/>
            </a:pPr>
            <a:br>
              <a:rPr lang="en-US">
                <a:solidFill>
                  <a:schemeClr val="tx1"/>
                </a:solidFill>
                <a:latin typeface="+mn-lt"/>
              </a:rPr>
            </a:br>
            <a:endParaRPr lang="en-US">
              <a:solidFill>
                <a:schemeClr val="tx1"/>
              </a:solidFill>
              <a:latin typeface="+mn-lt"/>
            </a:endParaRPr>
          </a:p>
        </p:txBody>
      </p:sp>
      <p:sp>
        <p:nvSpPr>
          <p:cNvPr id="5" name="Slide Number Placeholder 4">
            <a:extLst>
              <a:ext uri="{FF2B5EF4-FFF2-40B4-BE49-F238E27FC236}">
                <a16:creationId xmlns:a16="http://schemas.microsoft.com/office/drawing/2014/main" id="{9DCA176A-F3E5-A44F-1D19-8753FE0CB169}"/>
              </a:ext>
            </a:extLst>
          </p:cNvPr>
          <p:cNvSpPr>
            <a:spLocks noGrp="1"/>
          </p:cNvSpPr>
          <p:nvPr>
            <p:ph type="sldNum" sz="quarter" idx="13"/>
          </p:nvPr>
        </p:nvSpPr>
        <p:spPr/>
        <p:txBody>
          <a:bodyPr/>
          <a:lstStyle/>
          <a:p>
            <a:fld id="{FB0478ED-E3AB-894D-AF74-F469B06ACB0F}" type="slidenum">
              <a:rPr lang="fr-CA" smtClean="0"/>
              <a:t>81</a:t>
            </a:fld>
            <a:endParaRPr lang="fr-CA"/>
          </a:p>
        </p:txBody>
      </p:sp>
    </p:spTree>
    <p:extLst>
      <p:ext uri="{BB962C8B-B14F-4D97-AF65-F5344CB8AC3E}">
        <p14:creationId xmlns:p14="http://schemas.microsoft.com/office/powerpoint/2010/main" val="4026960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B5BB1-EC39-E430-B0B6-324B9AF98B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8FB30C-6761-052E-30A6-E8BDBE764E27}"/>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(5 of 9)</a:t>
            </a:r>
          </a:p>
        </p:txBody>
      </p:sp>
      <p:sp>
        <p:nvSpPr>
          <p:cNvPr id="3" name="Content Placeholder 2">
            <a:extLst>
              <a:ext uri="{FF2B5EF4-FFF2-40B4-BE49-F238E27FC236}">
                <a16:creationId xmlns:a16="http://schemas.microsoft.com/office/drawing/2014/main" id="{BA124FCA-65B2-1F71-B4C8-692A8CA80BC5}"/>
              </a:ext>
            </a:extLst>
          </p:cNvPr>
          <p:cNvSpPr>
            <a:spLocks noGrp="1"/>
          </p:cNvSpPr>
          <p:nvPr>
            <p:ph idx="10"/>
          </p:nvPr>
        </p:nvSpPr>
        <p:spPr>
          <a:xfrm>
            <a:off x="1077816" y="1124745"/>
            <a:ext cx="10095440" cy="5112769"/>
          </a:xfrm>
        </p:spPr>
        <p:txBody>
          <a:bodyPr>
            <a:noAutofit/>
          </a:bodyPr>
          <a:lstStyle/>
          <a:p>
            <a:pPr>
              <a:spcBef>
                <a:spcPts val="600"/>
              </a:spcBef>
            </a:pPr>
            <a:r>
              <a:rPr lang="en-US" sz="2000" b="1">
                <a:latin typeface="+mn-lt"/>
              </a:rPr>
              <a:t>8. Jonathan is coaching George, a new employee, on how to recognize personal information according to the </a:t>
            </a:r>
            <a:r>
              <a:rPr lang="en-US" sz="2000" b="1" i="1">
                <a:latin typeface="+mn-lt"/>
              </a:rPr>
              <a:t>Privacy Act</a:t>
            </a:r>
            <a:r>
              <a:rPr lang="en-US" sz="2000" b="1">
                <a:latin typeface="+mn-lt"/>
              </a:rPr>
              <a:t>. He has prepared a list to test George. Can you help him identify what is considered personal information? Select all that apply.</a:t>
            </a:r>
          </a:p>
          <a:p>
            <a:pPr marL="1200150" lvl="1" indent="-457200">
              <a:spcBef>
                <a:spcPts val="600"/>
              </a:spcBef>
              <a:buFont typeface="+mj-lt"/>
              <a:buAutoNum type="alphaLcParenR"/>
            </a:pPr>
            <a:r>
              <a:rPr lang="en-US">
                <a:solidFill>
                  <a:schemeClr val="tx1"/>
                </a:solidFill>
              </a:rPr>
              <a:t>Someone's age</a:t>
            </a:r>
          </a:p>
          <a:p>
            <a:pPr marL="1200150" lvl="1" indent="-457200">
              <a:spcBef>
                <a:spcPts val="600"/>
              </a:spcBef>
              <a:buFont typeface="+mj-lt"/>
              <a:buAutoNum type="alphaLcParenR"/>
            </a:pPr>
            <a:r>
              <a:rPr lang="en-US">
                <a:solidFill>
                  <a:schemeClr val="tx1"/>
                </a:solidFill>
              </a:rPr>
              <a:t>A colleague’s phone number at work</a:t>
            </a:r>
          </a:p>
          <a:p>
            <a:pPr marL="1200150" lvl="1" indent="-457200">
              <a:spcBef>
                <a:spcPts val="600"/>
              </a:spcBef>
              <a:buFont typeface="+mj-lt"/>
              <a:buAutoNum type="alphaLcParenR"/>
            </a:pPr>
            <a:r>
              <a:rPr lang="en-US">
                <a:solidFill>
                  <a:schemeClr val="tx1"/>
                </a:solidFill>
              </a:rPr>
              <a:t>The name and date of birth of a client </a:t>
            </a:r>
          </a:p>
          <a:p>
            <a:pPr marL="1200150" lvl="1" indent="-457200">
              <a:spcBef>
                <a:spcPts val="600"/>
              </a:spcBef>
              <a:buFont typeface="+mj-lt"/>
              <a:buAutoNum type="alphaLcParenR"/>
            </a:pPr>
            <a:r>
              <a:rPr lang="en-US">
                <a:solidFill>
                  <a:schemeClr val="tx1"/>
                </a:solidFill>
              </a:rPr>
              <a:t>The opinion of a colleague on a draft briefing note</a:t>
            </a:r>
          </a:p>
          <a:p>
            <a:pPr marL="1200150" lvl="1" indent="-457200">
              <a:spcBef>
                <a:spcPts val="600"/>
              </a:spcBef>
              <a:buFont typeface="+mj-lt"/>
              <a:buAutoNum type="alphaLcParenR"/>
            </a:pPr>
            <a:r>
              <a:rPr lang="en-US">
                <a:solidFill>
                  <a:schemeClr val="tx1"/>
                </a:solidFill>
              </a:rPr>
              <a:t>The record of decisions of the latest ministerial committee meeting</a:t>
            </a:r>
          </a:p>
          <a:p>
            <a:pPr marL="1200150" lvl="1" indent="-457200">
              <a:spcBef>
                <a:spcPts val="600"/>
              </a:spcBef>
              <a:buFont typeface="+mj-lt"/>
              <a:buAutoNum type="alphaLcParenR"/>
            </a:pPr>
            <a:r>
              <a:rPr lang="en-US">
                <a:solidFill>
                  <a:schemeClr val="tx1"/>
                </a:solidFill>
              </a:rPr>
              <a:t>The salary range of your manager</a:t>
            </a:r>
          </a:p>
          <a:p>
            <a:pPr marL="1200150" lvl="1" indent="-457200">
              <a:spcBef>
                <a:spcPts val="600"/>
              </a:spcBef>
              <a:buFont typeface="+mj-lt"/>
              <a:buAutoNum type="alphaLcParenR"/>
            </a:pPr>
            <a:r>
              <a:rPr lang="en-US">
                <a:solidFill>
                  <a:schemeClr val="tx1"/>
                </a:solidFill>
              </a:rPr>
              <a:t>The Personal Record Identifier (PRI) of an employee</a:t>
            </a:r>
          </a:p>
          <a:p>
            <a:pPr marL="1200150" lvl="1" indent="-457200">
              <a:spcBef>
                <a:spcPts val="600"/>
              </a:spcBef>
              <a:buFont typeface="+mj-lt"/>
              <a:buAutoNum type="alphaLcParenR"/>
            </a:pPr>
            <a:r>
              <a:rPr lang="en-US">
                <a:solidFill>
                  <a:schemeClr val="tx1"/>
                </a:solidFill>
              </a:rPr>
              <a:t>The IP address unique to an individual</a:t>
            </a:r>
          </a:p>
          <a:p>
            <a:pPr marL="1200150" lvl="1" indent="-457200">
              <a:spcBef>
                <a:spcPts val="600"/>
              </a:spcBef>
              <a:buFont typeface="+mj-lt"/>
              <a:buAutoNum type="alphaLcParenR"/>
            </a:pPr>
            <a:r>
              <a:rPr lang="en-US">
                <a:solidFill>
                  <a:schemeClr val="tx1"/>
                </a:solidFill>
              </a:rPr>
              <a:t>The identity of the requester of a personal information request</a:t>
            </a:r>
          </a:p>
          <a:p>
            <a:pPr marL="1200150" lvl="1" indent="-457200">
              <a:spcBef>
                <a:spcPts val="600"/>
              </a:spcBef>
              <a:buFont typeface="+mj-lt"/>
              <a:buAutoNum type="alphaLcParenR"/>
            </a:pPr>
            <a:r>
              <a:rPr lang="en-US">
                <a:solidFill>
                  <a:schemeClr val="tx1"/>
                </a:solidFill>
              </a:rPr>
              <a:t>Aggregated statistical data that is no longer identifiable</a:t>
            </a:r>
          </a:p>
          <a:p>
            <a:pPr>
              <a:spcBef>
                <a:spcPts val="600"/>
              </a:spcBef>
            </a:pPr>
            <a:endParaRPr lang="en-US" sz="2000" b="1">
              <a:latin typeface="+mn-lt"/>
            </a:endParaRPr>
          </a:p>
          <a:p>
            <a:pPr lvl="1" indent="0">
              <a:spcBef>
                <a:spcPts val="600"/>
              </a:spcBef>
              <a:buNone/>
            </a:pPr>
            <a:br>
              <a:rPr lang="en-US">
                <a:solidFill>
                  <a:schemeClr val="tx1"/>
                </a:solidFill>
                <a:latin typeface="+mn-lt"/>
              </a:rPr>
            </a:br>
            <a:endParaRPr lang="en-US">
              <a:solidFill>
                <a:schemeClr val="tx1"/>
              </a:solidFill>
              <a:latin typeface="+mn-lt"/>
            </a:endParaRPr>
          </a:p>
        </p:txBody>
      </p:sp>
      <p:sp>
        <p:nvSpPr>
          <p:cNvPr id="5" name="Slide Number Placeholder 4">
            <a:extLst>
              <a:ext uri="{FF2B5EF4-FFF2-40B4-BE49-F238E27FC236}">
                <a16:creationId xmlns:a16="http://schemas.microsoft.com/office/drawing/2014/main" id="{93F1DF90-E8BB-692A-E1C8-55722C4373FF}"/>
              </a:ext>
            </a:extLst>
          </p:cNvPr>
          <p:cNvSpPr>
            <a:spLocks noGrp="1"/>
          </p:cNvSpPr>
          <p:nvPr>
            <p:ph type="sldNum" sz="quarter" idx="13"/>
          </p:nvPr>
        </p:nvSpPr>
        <p:spPr/>
        <p:txBody>
          <a:bodyPr/>
          <a:lstStyle/>
          <a:p>
            <a:fld id="{FB0478ED-E3AB-894D-AF74-F469B06ACB0F}" type="slidenum">
              <a:rPr lang="fr-CA" smtClean="0"/>
              <a:t>82</a:t>
            </a:fld>
            <a:endParaRPr lang="fr-CA"/>
          </a:p>
        </p:txBody>
      </p:sp>
    </p:spTree>
    <p:extLst>
      <p:ext uri="{BB962C8B-B14F-4D97-AF65-F5344CB8AC3E}">
        <p14:creationId xmlns:p14="http://schemas.microsoft.com/office/powerpoint/2010/main" val="2132325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9F9-0AF9-DCEA-44E7-63F8153CC2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AD793F-4C4F-819E-4175-2EEDAB772F45}"/>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(6 of 9)</a:t>
            </a:r>
          </a:p>
        </p:txBody>
      </p:sp>
      <p:sp>
        <p:nvSpPr>
          <p:cNvPr id="3" name="Content Placeholder 2">
            <a:extLst>
              <a:ext uri="{FF2B5EF4-FFF2-40B4-BE49-F238E27FC236}">
                <a16:creationId xmlns:a16="http://schemas.microsoft.com/office/drawing/2014/main" id="{64D58658-4FA2-289E-398B-F8E14D9CD0D4}"/>
              </a:ext>
            </a:extLst>
          </p:cNvPr>
          <p:cNvSpPr>
            <a:spLocks noGrp="1"/>
          </p:cNvSpPr>
          <p:nvPr>
            <p:ph idx="10"/>
          </p:nvPr>
        </p:nvSpPr>
        <p:spPr/>
        <p:txBody>
          <a:bodyPr>
            <a:noAutofit/>
          </a:bodyPr>
          <a:lstStyle/>
          <a:p>
            <a:pPr marL="0" lvl="1" indent="0">
              <a:spcBef>
                <a:spcPts val="600"/>
              </a:spcBef>
              <a:buNone/>
            </a:pPr>
            <a:r>
              <a:rPr lang="en-US" b="1">
                <a:solidFill>
                  <a:schemeClr val="tx1"/>
                </a:solidFill>
                <a:latin typeface="+mn-lt"/>
              </a:rPr>
              <a:t>9. An institution can collect personal information only if: </a:t>
            </a:r>
          </a:p>
          <a:p>
            <a:pPr marL="1200150" lvl="1" indent="-457200">
              <a:spcBef>
                <a:spcPts val="600"/>
              </a:spcBef>
              <a:buFont typeface="+mj-lt"/>
              <a:buAutoNum type="alphaLcParenR"/>
            </a:pPr>
            <a:r>
              <a:rPr lang="en-US">
                <a:solidFill>
                  <a:schemeClr val="tx1"/>
                </a:solidFill>
                <a:latin typeface="+mn-lt"/>
              </a:rPr>
              <a:t>The institution has legal authority for the program or activity that collects the information</a:t>
            </a:r>
          </a:p>
          <a:p>
            <a:pPr marL="1200150" lvl="1" indent="-457200">
              <a:spcBef>
                <a:spcPts val="600"/>
              </a:spcBef>
              <a:buFont typeface="+mj-lt"/>
              <a:buAutoNum type="alphaLcParenR"/>
            </a:pPr>
            <a:r>
              <a:rPr lang="en-US">
                <a:solidFill>
                  <a:schemeClr val="tx1"/>
                </a:solidFill>
                <a:latin typeface="+mn-lt"/>
              </a:rPr>
              <a:t>The information relates directly to the institution's programs or activities</a:t>
            </a:r>
          </a:p>
          <a:p>
            <a:pPr marL="1200150" lvl="1" indent="-457200">
              <a:spcBef>
                <a:spcPts val="600"/>
              </a:spcBef>
              <a:buFont typeface="+mj-lt"/>
              <a:buAutoNum type="alphaLcParenR"/>
            </a:pPr>
            <a:r>
              <a:rPr lang="en-US">
                <a:solidFill>
                  <a:schemeClr val="tx1"/>
                </a:solidFill>
                <a:latin typeface="+mn-lt"/>
              </a:rPr>
              <a:t>The information is demonstrably necessary for the program or activity</a:t>
            </a:r>
          </a:p>
          <a:p>
            <a:pPr marL="1200150" lvl="1" indent="-457200">
              <a:spcBef>
                <a:spcPts val="600"/>
              </a:spcBef>
              <a:buFont typeface="+mj-lt"/>
              <a:buAutoNum type="alphaLcParenR"/>
            </a:pPr>
            <a:r>
              <a:rPr lang="en-US">
                <a:solidFill>
                  <a:schemeClr val="tx1"/>
                </a:solidFill>
                <a:latin typeface="+mn-lt"/>
              </a:rPr>
              <a:t>All of the above</a:t>
            </a:r>
            <a:br>
              <a:rPr lang="en-US">
                <a:solidFill>
                  <a:schemeClr val="tx1"/>
                </a:solidFill>
                <a:latin typeface="+mn-lt"/>
              </a:rPr>
            </a:br>
            <a:endParaRPr lang="en-US">
              <a:solidFill>
                <a:schemeClr val="tx1"/>
              </a:solidFill>
              <a:latin typeface="+mn-lt"/>
            </a:endParaRPr>
          </a:p>
          <a:p>
            <a:pPr>
              <a:spcBef>
                <a:spcPts val="600"/>
              </a:spcBef>
            </a:pPr>
            <a:r>
              <a:rPr lang="en-US" sz="2000" b="1">
                <a:latin typeface="+mn-lt"/>
              </a:rPr>
              <a:t>10. </a:t>
            </a:r>
            <a:r>
              <a:rPr lang="en-US" sz="2000" b="1">
                <a:solidFill>
                  <a:schemeClr val="tx1"/>
                </a:solidFill>
                <a:latin typeface="+mn-lt"/>
              </a:rPr>
              <a:t>When can personal information be disclosed to third parties without the individual’s consent?</a:t>
            </a:r>
          </a:p>
          <a:p>
            <a:pPr marL="1200150" lvl="1" indent="-457200">
              <a:spcBef>
                <a:spcPts val="600"/>
              </a:spcBef>
              <a:buFont typeface="+mj-lt"/>
              <a:buAutoNum type="alphaLcParenR"/>
            </a:pPr>
            <a:r>
              <a:rPr lang="en-US">
                <a:solidFill>
                  <a:schemeClr val="tx1"/>
                </a:solidFill>
                <a:latin typeface="+mn-lt"/>
              </a:rPr>
              <a:t>Upon written request from a third party regardless of the purpose </a:t>
            </a:r>
          </a:p>
          <a:p>
            <a:pPr marL="1200150" lvl="1" indent="-457200">
              <a:spcBef>
                <a:spcPts val="600"/>
              </a:spcBef>
              <a:buFont typeface="+mj-lt"/>
              <a:buAutoNum type="alphaLcParenR"/>
            </a:pPr>
            <a:r>
              <a:rPr lang="en-US">
                <a:solidFill>
                  <a:schemeClr val="tx1"/>
                </a:solidFill>
                <a:latin typeface="+mn-lt"/>
              </a:rPr>
              <a:t>When the information is shared for marketing purposes </a:t>
            </a:r>
          </a:p>
          <a:p>
            <a:pPr marL="1200150" lvl="1" indent="-457200">
              <a:spcBef>
                <a:spcPts val="600"/>
              </a:spcBef>
              <a:buFont typeface="+mj-lt"/>
              <a:buAutoNum type="alphaLcParenR"/>
            </a:pPr>
            <a:r>
              <a:rPr lang="en-US">
                <a:solidFill>
                  <a:schemeClr val="tx1"/>
                </a:solidFill>
                <a:latin typeface="+mn-lt"/>
              </a:rPr>
              <a:t>When the disclosure is permitted under </a:t>
            </a:r>
            <a:r>
              <a:rPr lang="en-US">
                <a:solidFill>
                  <a:schemeClr val="tx1"/>
                </a:solidFill>
              </a:rPr>
              <a:t>one of the 13 grounds provided in subsection 8(2) of the </a:t>
            </a:r>
            <a:r>
              <a:rPr lang="en-US" i="1">
                <a:solidFill>
                  <a:schemeClr val="tx1"/>
                </a:solidFill>
              </a:rPr>
              <a:t>Privacy Act</a:t>
            </a:r>
            <a:endParaRPr lang="en-US" i="1">
              <a:solidFill>
                <a:schemeClr val="tx1"/>
              </a:solidFill>
              <a:latin typeface="+mn-lt"/>
            </a:endParaRPr>
          </a:p>
          <a:p>
            <a:pPr marL="1200150" lvl="1" indent="-457200">
              <a:spcBef>
                <a:spcPts val="600"/>
              </a:spcBef>
              <a:buFont typeface="+mj-lt"/>
              <a:buAutoNum type="alphaLcParenR"/>
            </a:pPr>
            <a:r>
              <a:rPr lang="en-US">
                <a:solidFill>
                  <a:schemeClr val="tx1"/>
                </a:solidFill>
                <a:latin typeface="+mn-lt"/>
              </a:rPr>
              <a:t>When the information is sold for commercial purposes</a:t>
            </a:r>
          </a:p>
        </p:txBody>
      </p:sp>
      <p:sp>
        <p:nvSpPr>
          <p:cNvPr id="5" name="Slide Number Placeholder 4">
            <a:extLst>
              <a:ext uri="{FF2B5EF4-FFF2-40B4-BE49-F238E27FC236}">
                <a16:creationId xmlns:a16="http://schemas.microsoft.com/office/drawing/2014/main" id="{AD25715D-3085-21C1-EBEC-4D4A145042AD}"/>
              </a:ext>
            </a:extLst>
          </p:cNvPr>
          <p:cNvSpPr>
            <a:spLocks noGrp="1"/>
          </p:cNvSpPr>
          <p:nvPr>
            <p:ph type="sldNum" sz="quarter" idx="13"/>
          </p:nvPr>
        </p:nvSpPr>
        <p:spPr/>
        <p:txBody>
          <a:bodyPr/>
          <a:lstStyle/>
          <a:p>
            <a:fld id="{FB0478ED-E3AB-894D-AF74-F469B06ACB0F}" type="slidenum">
              <a:rPr lang="fr-CA" smtClean="0"/>
              <a:t>83</a:t>
            </a:fld>
            <a:endParaRPr lang="fr-CA"/>
          </a:p>
        </p:txBody>
      </p:sp>
    </p:spTree>
    <p:extLst>
      <p:ext uri="{BB962C8B-B14F-4D97-AF65-F5344CB8AC3E}">
        <p14:creationId xmlns:p14="http://schemas.microsoft.com/office/powerpoint/2010/main" val="16734152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ACB84-C9B5-A62B-FEFA-F7037AD4EC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AE2E15-E466-3A92-6DB0-16610EE54FCD}"/>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(7 of 9)</a:t>
            </a:r>
          </a:p>
        </p:txBody>
      </p:sp>
      <p:sp>
        <p:nvSpPr>
          <p:cNvPr id="3" name="Content Placeholder 2">
            <a:extLst>
              <a:ext uri="{FF2B5EF4-FFF2-40B4-BE49-F238E27FC236}">
                <a16:creationId xmlns:a16="http://schemas.microsoft.com/office/drawing/2014/main" id="{1F680618-40C1-4278-475A-A6285CB0ADE9}"/>
              </a:ext>
            </a:extLst>
          </p:cNvPr>
          <p:cNvSpPr>
            <a:spLocks noGrp="1"/>
          </p:cNvSpPr>
          <p:nvPr>
            <p:ph idx="10"/>
          </p:nvPr>
        </p:nvSpPr>
        <p:spPr/>
        <p:txBody>
          <a:bodyPr>
            <a:normAutofit/>
          </a:bodyPr>
          <a:lstStyle/>
          <a:p>
            <a:pPr>
              <a:spcBef>
                <a:spcPts val="600"/>
              </a:spcBef>
            </a:pPr>
            <a:r>
              <a:rPr lang="en-US" sz="2000" b="1">
                <a:latin typeface="+mn-lt"/>
              </a:rPr>
              <a:t>11. How long must personal information be kept after it has been used for an administrative purpose, that is used to make a decision about an individual?</a:t>
            </a:r>
          </a:p>
          <a:p>
            <a:pPr marL="1200150" lvl="1" indent="-457200">
              <a:spcBef>
                <a:spcPts val="600"/>
              </a:spcBef>
              <a:buFont typeface="+mj-lt"/>
              <a:buAutoNum type="alphaLcParenR"/>
            </a:pPr>
            <a:r>
              <a:rPr lang="en-US">
                <a:solidFill>
                  <a:schemeClr val="tx1"/>
                </a:solidFill>
                <a:latin typeface="+mn-lt"/>
              </a:rPr>
              <a:t>For a period of 1 year</a:t>
            </a:r>
          </a:p>
          <a:p>
            <a:pPr marL="1200150" lvl="1" indent="-457200">
              <a:spcBef>
                <a:spcPts val="600"/>
              </a:spcBef>
              <a:buFont typeface="+mj-lt"/>
              <a:buAutoNum type="alphaLcParenR"/>
            </a:pPr>
            <a:r>
              <a:rPr lang="en-US">
                <a:solidFill>
                  <a:schemeClr val="tx1"/>
                </a:solidFill>
                <a:latin typeface="+mn-lt"/>
              </a:rPr>
              <a:t>For a minimum of 2 years, ensuring that the individual has had a reasonable opportunity to exercise their rights under the </a:t>
            </a:r>
            <a:r>
              <a:rPr lang="en-US" i="1">
                <a:solidFill>
                  <a:schemeClr val="tx1"/>
                </a:solidFill>
                <a:latin typeface="+mn-lt"/>
              </a:rPr>
              <a:t>Privacy Act </a:t>
            </a:r>
          </a:p>
          <a:p>
            <a:pPr marL="1200150" lvl="1" indent="-457200">
              <a:spcBef>
                <a:spcPts val="600"/>
              </a:spcBef>
              <a:buFont typeface="+mj-lt"/>
              <a:buAutoNum type="alphaLcParenR"/>
            </a:pPr>
            <a:r>
              <a:rPr lang="en-US">
                <a:solidFill>
                  <a:schemeClr val="tx1"/>
                </a:solidFill>
                <a:latin typeface="+mn-lt"/>
              </a:rPr>
              <a:t>No more than 1 month to protect the information from inappropriate access</a:t>
            </a:r>
          </a:p>
          <a:p>
            <a:pPr marL="1200150" lvl="1" indent="-457200">
              <a:spcBef>
                <a:spcPts val="600"/>
              </a:spcBef>
              <a:buFont typeface="+mj-lt"/>
              <a:buAutoNum type="alphaLcParenR"/>
            </a:pPr>
            <a:r>
              <a:rPr lang="en-US">
                <a:solidFill>
                  <a:schemeClr val="tx1"/>
                </a:solidFill>
                <a:latin typeface="+mn-lt"/>
              </a:rPr>
              <a:t>The information should be kept for ever in case it is ever needed for other purposes</a:t>
            </a:r>
            <a:br>
              <a:rPr lang="en-US">
                <a:solidFill>
                  <a:schemeClr val="tx1"/>
                </a:solidFill>
                <a:latin typeface="+mn-lt"/>
              </a:rPr>
            </a:br>
            <a:endParaRPr lang="en-US">
              <a:solidFill>
                <a:schemeClr val="tx1"/>
              </a:solidFill>
              <a:latin typeface="+mn-lt"/>
            </a:endParaRPr>
          </a:p>
          <a:p>
            <a:pPr>
              <a:spcBef>
                <a:spcPts val="600"/>
              </a:spcBef>
            </a:pPr>
            <a:r>
              <a:rPr lang="en-US" sz="2000" b="1">
                <a:latin typeface="+mn-lt"/>
              </a:rPr>
              <a:t>12. What is the purpose of a privacy notice?</a:t>
            </a:r>
          </a:p>
          <a:p>
            <a:pPr marL="1200150" lvl="1" indent="-457200">
              <a:spcBef>
                <a:spcPts val="600"/>
              </a:spcBef>
              <a:buFont typeface="+mj-lt"/>
              <a:buAutoNum type="alphaLcParenR"/>
            </a:pPr>
            <a:r>
              <a:rPr lang="en-US">
                <a:solidFill>
                  <a:schemeClr val="tx1"/>
                </a:solidFill>
                <a:latin typeface="+mn-lt"/>
              </a:rPr>
              <a:t>To inform individuals why their personal information is being collected</a:t>
            </a:r>
          </a:p>
          <a:p>
            <a:pPr marL="1200150" lvl="1" indent="-457200">
              <a:spcBef>
                <a:spcPts val="600"/>
              </a:spcBef>
              <a:buFont typeface="+mj-lt"/>
              <a:buAutoNum type="alphaLcParenR"/>
            </a:pPr>
            <a:r>
              <a:rPr lang="en-US">
                <a:solidFill>
                  <a:schemeClr val="tx1"/>
                </a:solidFill>
                <a:latin typeface="+mn-lt"/>
              </a:rPr>
              <a:t>To track data for marketing purposes</a:t>
            </a:r>
          </a:p>
          <a:p>
            <a:pPr marL="1200150" lvl="1" indent="-457200">
              <a:spcBef>
                <a:spcPts val="600"/>
              </a:spcBef>
              <a:buFont typeface="+mj-lt"/>
              <a:buAutoNum type="alphaLcParenR"/>
            </a:pPr>
            <a:r>
              <a:rPr lang="en-US">
                <a:solidFill>
                  <a:schemeClr val="tx1"/>
                </a:solidFill>
                <a:latin typeface="+mn-lt"/>
              </a:rPr>
              <a:t>To prevent the sharing of information with third parties</a:t>
            </a:r>
          </a:p>
          <a:p>
            <a:pPr marL="1200150" lvl="1" indent="-457200">
              <a:spcBef>
                <a:spcPts val="600"/>
              </a:spcBef>
              <a:buFont typeface="+mj-lt"/>
              <a:buAutoNum type="alphaLcParenR"/>
            </a:pPr>
            <a:r>
              <a:rPr lang="en-US">
                <a:solidFill>
                  <a:schemeClr val="tx1"/>
                </a:solidFill>
                <a:latin typeface="+mn-lt"/>
              </a:rPr>
              <a:t>To inform individuals of their right to delete their personal information </a:t>
            </a:r>
          </a:p>
        </p:txBody>
      </p:sp>
      <p:sp>
        <p:nvSpPr>
          <p:cNvPr id="5" name="Slide Number Placeholder 4">
            <a:extLst>
              <a:ext uri="{FF2B5EF4-FFF2-40B4-BE49-F238E27FC236}">
                <a16:creationId xmlns:a16="http://schemas.microsoft.com/office/drawing/2014/main" id="{AE22B282-22A6-F612-B911-52934A91000D}"/>
              </a:ext>
            </a:extLst>
          </p:cNvPr>
          <p:cNvSpPr>
            <a:spLocks noGrp="1"/>
          </p:cNvSpPr>
          <p:nvPr>
            <p:ph type="sldNum" sz="quarter" idx="13"/>
          </p:nvPr>
        </p:nvSpPr>
        <p:spPr/>
        <p:txBody>
          <a:bodyPr/>
          <a:lstStyle/>
          <a:p>
            <a:fld id="{FB0478ED-E3AB-894D-AF74-F469B06ACB0F}" type="slidenum">
              <a:rPr lang="fr-CA" smtClean="0"/>
              <a:t>84</a:t>
            </a:fld>
            <a:endParaRPr lang="fr-CA"/>
          </a:p>
        </p:txBody>
      </p:sp>
    </p:spTree>
    <p:extLst>
      <p:ext uri="{BB962C8B-B14F-4D97-AF65-F5344CB8AC3E}">
        <p14:creationId xmlns:p14="http://schemas.microsoft.com/office/powerpoint/2010/main" val="1422188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80F62-913A-E008-8EB9-01E0C0074E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14508B-4C4D-7116-641E-6F99B63F0697}"/>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(8 of 9)</a:t>
            </a:r>
          </a:p>
        </p:txBody>
      </p:sp>
      <p:sp>
        <p:nvSpPr>
          <p:cNvPr id="3" name="Content Placeholder 2">
            <a:extLst>
              <a:ext uri="{FF2B5EF4-FFF2-40B4-BE49-F238E27FC236}">
                <a16:creationId xmlns:a16="http://schemas.microsoft.com/office/drawing/2014/main" id="{BA35CD93-8F43-1155-11DA-E77609688859}"/>
              </a:ext>
            </a:extLst>
          </p:cNvPr>
          <p:cNvSpPr>
            <a:spLocks noGrp="1"/>
          </p:cNvSpPr>
          <p:nvPr>
            <p:ph idx="10"/>
          </p:nvPr>
        </p:nvSpPr>
        <p:spPr/>
        <p:txBody>
          <a:bodyPr vert="horz" lIns="0" tIns="0" rIns="0" bIns="0" rtlCol="0" anchor="t">
            <a:normAutofit/>
          </a:bodyPr>
          <a:lstStyle/>
          <a:p>
            <a:pPr>
              <a:lnSpc>
                <a:spcPct val="120000"/>
              </a:lnSpc>
              <a:spcBef>
                <a:spcPts val="600"/>
              </a:spcBef>
            </a:pPr>
            <a:r>
              <a:rPr lang="en-US" sz="2000" b="1">
                <a:latin typeface="Calibri"/>
                <a:ea typeface="Calibri"/>
                <a:cs typeface="Calibri"/>
              </a:rPr>
              <a:t>13. What safeguards should be used to protect personal information?</a:t>
            </a:r>
            <a:endParaRPr lang="en-US" sz="2000">
              <a:latin typeface="Calibri"/>
              <a:ea typeface="Calibri"/>
              <a:cs typeface="Calibri"/>
            </a:endParaRP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Only physical safeguards</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Administrative, physical, and technical safeguards</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No safeguards are necessary</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Only technical safeguards</a:t>
            </a:r>
            <a:br>
              <a:rPr lang="en-US"/>
            </a:br>
            <a:endParaRPr lang="en-US" b="1"/>
          </a:p>
          <a:p>
            <a:pPr>
              <a:lnSpc>
                <a:spcPct val="120000"/>
              </a:lnSpc>
              <a:spcBef>
                <a:spcPts val="600"/>
              </a:spcBef>
            </a:pPr>
            <a:r>
              <a:rPr lang="en-US" sz="2000" b="1">
                <a:latin typeface="Calibri"/>
                <a:ea typeface="Calibri"/>
                <a:cs typeface="Calibri"/>
              </a:rPr>
              <a:t>14. What is “privacy by design”?</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Incorporating privacy measures during the implementation phase of a project</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Privacy should be considered only after a project has been deployed</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A principle that means building privacy and the protection of personal information into the development of programs and activities from the very beginning</a:t>
            </a:r>
          </a:p>
          <a:p>
            <a:pPr marL="1200150" lvl="1" indent="-457200">
              <a:lnSpc>
                <a:spcPct val="120000"/>
              </a:lnSpc>
              <a:spcBef>
                <a:spcPts val="600"/>
              </a:spcBef>
              <a:buFont typeface="+mj-lt"/>
              <a:buAutoNum type="alphaLcParenR"/>
            </a:pPr>
            <a:r>
              <a:rPr lang="en-US">
                <a:solidFill>
                  <a:schemeClr val="tx1"/>
                </a:solidFill>
                <a:latin typeface="Calibri"/>
                <a:ea typeface="Calibri"/>
                <a:cs typeface="Calibri"/>
              </a:rPr>
              <a:t>Design programs to collect all available data regardless of privacy risks</a:t>
            </a:r>
          </a:p>
        </p:txBody>
      </p:sp>
      <p:sp>
        <p:nvSpPr>
          <p:cNvPr id="5" name="Slide Number Placeholder 4">
            <a:extLst>
              <a:ext uri="{FF2B5EF4-FFF2-40B4-BE49-F238E27FC236}">
                <a16:creationId xmlns:a16="http://schemas.microsoft.com/office/drawing/2014/main" id="{7AC49E6D-1A23-6D27-DE91-A624E4B1CF75}"/>
              </a:ext>
            </a:extLst>
          </p:cNvPr>
          <p:cNvSpPr>
            <a:spLocks noGrp="1"/>
          </p:cNvSpPr>
          <p:nvPr>
            <p:ph type="sldNum" sz="quarter" idx="13"/>
          </p:nvPr>
        </p:nvSpPr>
        <p:spPr/>
        <p:txBody>
          <a:bodyPr/>
          <a:lstStyle/>
          <a:p>
            <a:fld id="{FB0478ED-E3AB-894D-AF74-F469B06ACB0F}" type="slidenum">
              <a:rPr lang="fr-CA" smtClean="0"/>
              <a:t>85</a:t>
            </a:fld>
            <a:endParaRPr lang="fr-CA"/>
          </a:p>
        </p:txBody>
      </p:sp>
    </p:spTree>
    <p:extLst>
      <p:ext uri="{BB962C8B-B14F-4D97-AF65-F5344CB8AC3E}">
        <p14:creationId xmlns:p14="http://schemas.microsoft.com/office/powerpoint/2010/main" val="24414222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E6D89-51E9-8F8D-034D-80F9406ABD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5C7F74-E0E1-605D-9397-9DFB37DA66EB}"/>
              </a:ext>
            </a:extLst>
          </p:cNvPr>
          <p:cNvSpPr>
            <a:spLocks noGrp="1"/>
          </p:cNvSpPr>
          <p:nvPr>
            <p:ph type="title" idx="4294967295"/>
          </p:nvPr>
        </p:nvSpPr>
        <p:spPr>
          <a:xfrm>
            <a:off x="1041400" y="228600"/>
            <a:ext cx="7243763"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Quiz (9 of 9)</a:t>
            </a:r>
          </a:p>
        </p:txBody>
      </p:sp>
      <p:sp>
        <p:nvSpPr>
          <p:cNvPr id="3" name="Content Placeholder 2">
            <a:extLst>
              <a:ext uri="{FF2B5EF4-FFF2-40B4-BE49-F238E27FC236}">
                <a16:creationId xmlns:a16="http://schemas.microsoft.com/office/drawing/2014/main" id="{DC990EB3-DA88-D809-E2DA-ACE291016D03}"/>
              </a:ext>
            </a:extLst>
          </p:cNvPr>
          <p:cNvSpPr>
            <a:spLocks noGrp="1"/>
          </p:cNvSpPr>
          <p:nvPr>
            <p:ph idx="10"/>
          </p:nvPr>
        </p:nvSpPr>
        <p:spPr/>
        <p:txBody>
          <a:bodyPr>
            <a:normAutofit/>
          </a:bodyPr>
          <a:lstStyle/>
          <a:p>
            <a:pPr>
              <a:lnSpc>
                <a:spcPct val="120000"/>
              </a:lnSpc>
              <a:spcBef>
                <a:spcPts val="600"/>
              </a:spcBef>
            </a:pPr>
            <a:r>
              <a:rPr lang="en-US" sz="2000" b="1"/>
              <a:t>15. What is the first thing you should do in the event of a privacy breach?</a:t>
            </a:r>
          </a:p>
          <a:p>
            <a:pPr marL="1200150" lvl="1" indent="-457200">
              <a:lnSpc>
                <a:spcPct val="120000"/>
              </a:lnSpc>
              <a:spcBef>
                <a:spcPts val="600"/>
              </a:spcBef>
              <a:buFont typeface="+mj-lt"/>
              <a:buAutoNum type="alphaLcParenR"/>
            </a:pPr>
            <a:r>
              <a:rPr lang="en-US">
                <a:solidFill>
                  <a:schemeClr val="tx1"/>
                </a:solidFill>
              </a:rPr>
              <a:t>Immediately contain the breach and notify privacy officials </a:t>
            </a:r>
          </a:p>
          <a:p>
            <a:pPr marL="1200150" lvl="1" indent="-457200">
              <a:lnSpc>
                <a:spcPct val="120000"/>
              </a:lnSpc>
              <a:spcBef>
                <a:spcPts val="600"/>
              </a:spcBef>
              <a:buFont typeface="+mj-lt"/>
              <a:buAutoNum type="alphaLcParenR"/>
            </a:pPr>
            <a:r>
              <a:rPr lang="en-US">
                <a:solidFill>
                  <a:schemeClr val="tx1"/>
                </a:solidFill>
              </a:rPr>
              <a:t>Ignore the breach as nothing will come from it</a:t>
            </a:r>
          </a:p>
          <a:p>
            <a:pPr marL="1200150" lvl="1" indent="-457200">
              <a:lnSpc>
                <a:spcPct val="120000"/>
              </a:lnSpc>
              <a:spcBef>
                <a:spcPts val="600"/>
              </a:spcBef>
              <a:buFont typeface="+mj-lt"/>
              <a:buAutoNum type="alphaLcParenR"/>
            </a:pPr>
            <a:r>
              <a:rPr lang="en-US">
                <a:solidFill>
                  <a:schemeClr val="tx1"/>
                </a:solidFill>
              </a:rPr>
              <a:t>Pretend it didn’t happen and dispose of any evidence of a mistake</a:t>
            </a:r>
          </a:p>
          <a:p>
            <a:pPr marL="1200150" lvl="1" indent="-457200">
              <a:lnSpc>
                <a:spcPct val="120000"/>
              </a:lnSpc>
              <a:spcBef>
                <a:spcPts val="600"/>
              </a:spcBef>
              <a:buFont typeface="+mj-lt"/>
              <a:buAutoNum type="alphaLcParenR"/>
            </a:pPr>
            <a:r>
              <a:rPr lang="en-US">
                <a:solidFill>
                  <a:schemeClr val="tx1"/>
                </a:solidFill>
              </a:rPr>
              <a:t>Panic and alert the media</a:t>
            </a:r>
            <a:endParaRPr lang="en-US"/>
          </a:p>
        </p:txBody>
      </p:sp>
      <p:sp>
        <p:nvSpPr>
          <p:cNvPr id="5" name="Slide Number Placeholder 4">
            <a:extLst>
              <a:ext uri="{FF2B5EF4-FFF2-40B4-BE49-F238E27FC236}">
                <a16:creationId xmlns:a16="http://schemas.microsoft.com/office/drawing/2014/main" id="{7AD6D434-C887-2861-79FE-1B962A72877E}"/>
              </a:ext>
            </a:extLst>
          </p:cNvPr>
          <p:cNvSpPr>
            <a:spLocks noGrp="1"/>
          </p:cNvSpPr>
          <p:nvPr>
            <p:ph type="sldNum" sz="quarter" idx="13"/>
          </p:nvPr>
        </p:nvSpPr>
        <p:spPr/>
        <p:txBody>
          <a:bodyPr/>
          <a:lstStyle/>
          <a:p>
            <a:fld id="{FB0478ED-E3AB-894D-AF74-F469B06ACB0F}" type="slidenum">
              <a:rPr lang="fr-CA" smtClean="0"/>
              <a:t>86</a:t>
            </a:fld>
            <a:endParaRPr lang="fr-CA"/>
          </a:p>
        </p:txBody>
      </p:sp>
    </p:spTree>
    <p:extLst>
      <p:ext uri="{BB962C8B-B14F-4D97-AF65-F5344CB8AC3E}">
        <p14:creationId xmlns:p14="http://schemas.microsoft.com/office/powerpoint/2010/main" val="2373164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51592-D7EA-3545-00CB-359D86A83E3E}"/>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Examples of personal information (1 of 8)</a:t>
            </a:r>
          </a:p>
        </p:txBody>
      </p:sp>
      <p:sp>
        <p:nvSpPr>
          <p:cNvPr id="3" name="Content Placeholder 2">
            <a:extLst>
              <a:ext uri="{FF2B5EF4-FFF2-40B4-BE49-F238E27FC236}">
                <a16:creationId xmlns:a16="http://schemas.microsoft.com/office/drawing/2014/main" id="{F984E9A7-F5C5-8EC3-FEA8-3576A098D629}"/>
              </a:ext>
            </a:extLst>
          </p:cNvPr>
          <p:cNvSpPr>
            <a:spLocks noGrp="1"/>
          </p:cNvSpPr>
          <p:nvPr>
            <p:ph idx="10"/>
          </p:nvPr>
        </p:nvSpPr>
        <p:spPr>
          <a:xfrm>
            <a:off x="1077816" y="1340768"/>
            <a:ext cx="10095440" cy="5077122"/>
          </a:xfrm>
        </p:spPr>
        <p:txBody>
          <a:bodyPr numCol="2" spcCol="182880">
            <a:normAutofit/>
          </a:bodyPr>
          <a:lstStyle/>
          <a:p>
            <a:r>
              <a:rPr lang="en-US" sz="2000" b="1"/>
              <a:t>Identifying information</a:t>
            </a:r>
          </a:p>
          <a:p>
            <a:r>
              <a:rPr lang="en-US" sz="2000"/>
              <a:t>Information that uniquely identifies or can be used to uniquely identify an individual.</a:t>
            </a:r>
          </a:p>
          <a:p>
            <a:pPr marL="342900" indent="-342900">
              <a:buFont typeface="Arial" panose="020B0604020202020204" pitchFamily="34" charset="0"/>
              <a:buChar char="•"/>
            </a:pPr>
            <a:r>
              <a:rPr lang="en-US" sz="2000"/>
              <a:t>Name (full name, nickname)</a:t>
            </a:r>
          </a:p>
          <a:p>
            <a:pPr marL="342900" indent="-342900">
              <a:buFont typeface="Arial" panose="020B0604020202020204" pitchFamily="34" charset="0"/>
              <a:buChar char="•"/>
            </a:pPr>
            <a:r>
              <a:rPr lang="en-US" sz="2000"/>
              <a:t>Usernames &amp; online identifiers (social media handles, profile IDs)</a:t>
            </a:r>
          </a:p>
          <a:p>
            <a:pPr marL="342900" indent="-342900">
              <a:buFont typeface="Arial" panose="020B0604020202020204" pitchFamily="34" charset="0"/>
              <a:buChar char="•"/>
            </a:pPr>
            <a:r>
              <a:rPr lang="en-US" sz="2000"/>
              <a:t>Identification (social insurance number, passport number, driver’s </a:t>
            </a:r>
            <a:r>
              <a:rPr lang="en-US" sz="2000" err="1"/>
              <a:t>licence</a:t>
            </a:r>
            <a:r>
              <a:rPr lang="en-US" sz="2000"/>
              <a:t>, etc.)</a:t>
            </a:r>
          </a:p>
          <a:p>
            <a:pPr marL="342900" indent="-342900">
              <a:buFont typeface="Arial" panose="020B0604020202020204" pitchFamily="34" charset="0"/>
              <a:buChar char="•"/>
            </a:pPr>
            <a:r>
              <a:rPr lang="en-US" sz="2000"/>
              <a:t>Biometric data (fingerprints, retinal scans, facial recognition data)</a:t>
            </a:r>
          </a:p>
          <a:p>
            <a:pPr marL="342900" indent="-342900">
              <a:buFont typeface="Arial" panose="020B0604020202020204" pitchFamily="34" charset="0"/>
              <a:buChar char="•"/>
            </a:pPr>
            <a:r>
              <a:rPr lang="en-US" sz="2000"/>
              <a:t>Picture (photographs, video footage)</a:t>
            </a:r>
          </a:p>
          <a:p>
            <a:pPr marL="342900" indent="-342900">
              <a:buFont typeface="Arial" panose="020B0604020202020204" pitchFamily="34" charset="0"/>
              <a:buChar char="•"/>
            </a:pPr>
            <a:r>
              <a:rPr lang="en-US" sz="2000"/>
              <a:t>Physical characteristics (height, weight, eye </a:t>
            </a:r>
            <a:r>
              <a:rPr lang="en-US" sz="2000" err="1"/>
              <a:t>colour</a:t>
            </a:r>
            <a:r>
              <a:rPr lang="en-US" sz="2000"/>
              <a:t>, skin tone, hair </a:t>
            </a:r>
            <a:r>
              <a:rPr lang="en-US" sz="2000" err="1"/>
              <a:t>colour</a:t>
            </a:r>
            <a:r>
              <a:rPr lang="en-US" sz="2000"/>
              <a:t>, etc.)</a:t>
            </a:r>
          </a:p>
          <a:p>
            <a:endParaRPr lang="en-US" sz="2000" b="1"/>
          </a:p>
          <a:p>
            <a:r>
              <a:rPr lang="en-US" sz="2000" b="1"/>
              <a:t>Contact information</a:t>
            </a:r>
          </a:p>
          <a:p>
            <a:r>
              <a:rPr lang="en-US" sz="2000"/>
              <a:t>Details that provide a mechanism for contacting an individual.</a:t>
            </a:r>
          </a:p>
          <a:p>
            <a:pPr marL="342900" indent="-342900">
              <a:buFont typeface="Arial" panose="020B0604020202020204" pitchFamily="34" charset="0"/>
              <a:buChar char="•"/>
            </a:pPr>
            <a:r>
              <a:rPr lang="en-US" sz="2000"/>
              <a:t>Email address</a:t>
            </a:r>
          </a:p>
          <a:p>
            <a:pPr marL="342900" indent="-342900">
              <a:buFont typeface="Arial" panose="020B0604020202020204" pitchFamily="34" charset="0"/>
              <a:buChar char="•"/>
            </a:pPr>
            <a:r>
              <a:rPr lang="en-US" sz="2000"/>
              <a:t>Phone number (mobile, home)</a:t>
            </a:r>
          </a:p>
          <a:p>
            <a:pPr marL="342900" indent="-342900">
              <a:buFont typeface="Arial" panose="020B0604020202020204" pitchFamily="34" charset="0"/>
              <a:buChar char="•"/>
            </a:pPr>
            <a:r>
              <a:rPr lang="en-US" sz="2000"/>
              <a:t>Physical address (home, billing address)</a:t>
            </a:r>
          </a:p>
        </p:txBody>
      </p:sp>
      <p:sp>
        <p:nvSpPr>
          <p:cNvPr id="5" name="Slide Number Placeholder 4">
            <a:extLst>
              <a:ext uri="{FF2B5EF4-FFF2-40B4-BE49-F238E27FC236}">
                <a16:creationId xmlns:a16="http://schemas.microsoft.com/office/drawing/2014/main" id="{22C683F6-646B-E413-922A-0B4F69313678}"/>
              </a:ext>
            </a:extLst>
          </p:cNvPr>
          <p:cNvSpPr>
            <a:spLocks noGrp="1"/>
          </p:cNvSpPr>
          <p:nvPr>
            <p:ph type="sldNum" sz="quarter" idx="13"/>
          </p:nvPr>
        </p:nvSpPr>
        <p:spPr/>
        <p:txBody>
          <a:bodyPr/>
          <a:lstStyle/>
          <a:p>
            <a:fld id="{FB0478ED-E3AB-894D-AF74-F469B06ACB0F}" type="slidenum">
              <a:rPr lang="fr-CA" smtClean="0"/>
              <a:t>87</a:t>
            </a:fld>
            <a:endParaRPr lang="fr-CA"/>
          </a:p>
        </p:txBody>
      </p:sp>
    </p:spTree>
    <p:extLst>
      <p:ext uri="{BB962C8B-B14F-4D97-AF65-F5344CB8AC3E}">
        <p14:creationId xmlns:p14="http://schemas.microsoft.com/office/powerpoint/2010/main" val="1065101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2C379-1ED7-1FCD-B4AF-32C1F8EDC7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A7C957-4F82-FC4F-D6D9-A357C425808C}"/>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(2 of 8)</a:t>
            </a:r>
          </a:p>
        </p:txBody>
      </p:sp>
      <p:sp>
        <p:nvSpPr>
          <p:cNvPr id="3" name="Content Placeholder 2">
            <a:extLst>
              <a:ext uri="{FF2B5EF4-FFF2-40B4-BE49-F238E27FC236}">
                <a16:creationId xmlns:a16="http://schemas.microsoft.com/office/drawing/2014/main" id="{EEEAA50B-E513-9DA7-BDED-16F88547B74D}"/>
              </a:ext>
            </a:extLst>
          </p:cNvPr>
          <p:cNvSpPr>
            <a:spLocks noGrp="1"/>
          </p:cNvSpPr>
          <p:nvPr>
            <p:ph idx="10"/>
          </p:nvPr>
        </p:nvSpPr>
        <p:spPr>
          <a:xfrm>
            <a:off x="1077816" y="1340768"/>
            <a:ext cx="10095440" cy="5077122"/>
          </a:xfrm>
        </p:spPr>
        <p:txBody>
          <a:bodyPr numCol="2" spcCol="182880">
            <a:normAutofit fontScale="92500" lnSpcReduction="10000"/>
          </a:bodyPr>
          <a:lstStyle/>
          <a:p>
            <a:pPr>
              <a:lnSpc>
                <a:spcPct val="90000"/>
              </a:lnSpc>
            </a:pPr>
            <a:r>
              <a:rPr lang="en-US" sz="2000" b="1"/>
              <a:t>Demographic information</a:t>
            </a:r>
          </a:p>
          <a:p>
            <a:r>
              <a:rPr lang="en-US" sz="2000"/>
              <a:t>General information that provides context about an individual’s group affiliation.</a:t>
            </a:r>
          </a:p>
          <a:p>
            <a:pPr marL="342900" indent="-342900">
              <a:lnSpc>
                <a:spcPct val="90000"/>
              </a:lnSpc>
              <a:buFont typeface="Arial" panose="020B0604020202020204" pitchFamily="34" charset="0"/>
              <a:buChar char="•"/>
            </a:pPr>
            <a:r>
              <a:rPr lang="en-US" sz="2000"/>
              <a:t>Age or age range</a:t>
            </a:r>
          </a:p>
          <a:p>
            <a:pPr marL="342900" indent="-342900">
              <a:lnSpc>
                <a:spcPct val="90000"/>
              </a:lnSpc>
              <a:buFont typeface="Arial" panose="020B0604020202020204" pitchFamily="34" charset="0"/>
              <a:buChar char="•"/>
            </a:pPr>
            <a:r>
              <a:rPr lang="en-US" sz="2000"/>
              <a:t>Gender identity</a:t>
            </a:r>
          </a:p>
          <a:p>
            <a:pPr marL="342900" indent="-342900">
              <a:lnSpc>
                <a:spcPct val="90000"/>
              </a:lnSpc>
              <a:buFont typeface="Arial" panose="020B0604020202020204" pitchFamily="34" charset="0"/>
              <a:buChar char="•"/>
            </a:pPr>
            <a:r>
              <a:rPr lang="en-US" sz="2000"/>
              <a:t>Sexual orientation</a:t>
            </a:r>
          </a:p>
          <a:p>
            <a:pPr marL="342900" indent="-342900">
              <a:lnSpc>
                <a:spcPct val="90000"/>
              </a:lnSpc>
              <a:buFont typeface="Arial" panose="020B0604020202020204" pitchFamily="34" charset="0"/>
              <a:buChar char="•"/>
            </a:pPr>
            <a:r>
              <a:rPr lang="en-US" sz="2000"/>
              <a:t>Ethnicity or race</a:t>
            </a:r>
          </a:p>
          <a:p>
            <a:pPr marL="342900" indent="-342900">
              <a:lnSpc>
                <a:spcPct val="90000"/>
              </a:lnSpc>
              <a:buFont typeface="Arial" panose="020B0604020202020204" pitchFamily="34" charset="0"/>
              <a:buChar char="•"/>
            </a:pPr>
            <a:r>
              <a:rPr lang="en-US" sz="2000"/>
              <a:t>Nationality or citizenship</a:t>
            </a:r>
          </a:p>
          <a:p>
            <a:pPr marL="342900" indent="-342900">
              <a:lnSpc>
                <a:spcPct val="90000"/>
              </a:lnSpc>
              <a:buFont typeface="Arial" panose="020B0604020202020204" pitchFamily="34" charset="0"/>
              <a:buChar char="•"/>
            </a:pPr>
            <a:r>
              <a:rPr lang="en-US" sz="2000"/>
              <a:t>Languages spoken</a:t>
            </a:r>
          </a:p>
          <a:p>
            <a:pPr marL="342900" indent="-342900">
              <a:lnSpc>
                <a:spcPct val="90000"/>
              </a:lnSpc>
              <a:buFont typeface="Arial" panose="020B0604020202020204" pitchFamily="34" charset="0"/>
              <a:buChar char="•"/>
            </a:pPr>
            <a:r>
              <a:rPr lang="en-US" sz="2000"/>
              <a:t>Marital status</a:t>
            </a:r>
          </a:p>
          <a:p>
            <a:pPr marL="342900" indent="-342900">
              <a:lnSpc>
                <a:spcPct val="90000"/>
              </a:lnSpc>
              <a:buFont typeface="Arial" panose="020B0604020202020204" pitchFamily="34" charset="0"/>
              <a:buChar char="•"/>
            </a:pPr>
            <a:r>
              <a:rPr lang="en-US" sz="2000"/>
              <a:t>Family structure (siblings, children)</a:t>
            </a:r>
          </a:p>
          <a:p>
            <a:pPr marL="342900" indent="-342900">
              <a:spcBef>
                <a:spcPts val="600"/>
              </a:spcBef>
              <a:buFont typeface="Arial" panose="020B0604020202020204" pitchFamily="34" charset="0"/>
              <a:buChar char="•"/>
            </a:pPr>
            <a:r>
              <a:rPr lang="en-US" sz="2000"/>
              <a:t>Occupation &amp; employment status (except </a:t>
            </a:r>
            <a:r>
              <a:rPr lang="en-CA" sz="2000"/>
              <a:t>information about a public servant’s position, duties and functions which is</a:t>
            </a:r>
            <a:r>
              <a:rPr lang="en-US" sz="2000"/>
              <a:t> not considered personal information for the use and disclosure by government institutions)</a:t>
            </a:r>
          </a:p>
          <a:p>
            <a:pPr marL="342900" indent="-342900">
              <a:lnSpc>
                <a:spcPct val="90000"/>
              </a:lnSpc>
              <a:buFont typeface="Arial" panose="020B0604020202020204" pitchFamily="34" charset="0"/>
              <a:buChar char="•"/>
            </a:pPr>
            <a:endParaRPr lang="en-US" sz="2000"/>
          </a:p>
          <a:p>
            <a:pPr>
              <a:lnSpc>
                <a:spcPct val="90000"/>
              </a:lnSpc>
            </a:pPr>
            <a:r>
              <a:rPr lang="en-US" sz="2000" b="1" err="1"/>
              <a:t>Behavioural</a:t>
            </a:r>
            <a:r>
              <a:rPr lang="en-US" sz="2000" b="1"/>
              <a:t> information</a:t>
            </a:r>
          </a:p>
          <a:p>
            <a:pPr>
              <a:lnSpc>
                <a:spcPct val="90000"/>
              </a:lnSpc>
            </a:pPr>
            <a:r>
              <a:rPr lang="en-US" sz="2000"/>
              <a:t>Information that describes an individual’s habits, actions, or </a:t>
            </a:r>
            <a:r>
              <a:rPr lang="en-US" sz="2000" err="1"/>
              <a:t>behaviours</a:t>
            </a:r>
            <a:r>
              <a:rPr lang="en-US" sz="2000"/>
              <a:t>, both online and offline.</a:t>
            </a:r>
          </a:p>
          <a:p>
            <a:pPr marL="342900" indent="-342900">
              <a:lnSpc>
                <a:spcPct val="90000"/>
              </a:lnSpc>
              <a:buFont typeface="Arial" panose="020B0604020202020204" pitchFamily="34" charset="0"/>
              <a:buChar char="•"/>
            </a:pPr>
            <a:r>
              <a:rPr lang="en-US" sz="2000"/>
              <a:t>Browsing </a:t>
            </a:r>
            <a:r>
              <a:rPr lang="en-US" sz="2000" err="1"/>
              <a:t>behaviour</a:t>
            </a:r>
            <a:r>
              <a:rPr lang="en-US" sz="2000"/>
              <a:t> (web history, search </a:t>
            </a:r>
            <a:r>
              <a:rPr lang="en-US" sz="2000" err="1"/>
              <a:t>behaviour</a:t>
            </a:r>
            <a:r>
              <a:rPr lang="en-US" sz="2000"/>
              <a:t>)</a:t>
            </a:r>
          </a:p>
          <a:p>
            <a:pPr marL="342900" indent="-342900">
              <a:lnSpc>
                <a:spcPct val="90000"/>
              </a:lnSpc>
              <a:buFont typeface="Arial" panose="020B0604020202020204" pitchFamily="34" charset="0"/>
              <a:buChar char="•"/>
            </a:pPr>
            <a:r>
              <a:rPr lang="en-US" sz="2000"/>
              <a:t>Social media activity (posts, likes, shares, comments)</a:t>
            </a:r>
          </a:p>
          <a:p>
            <a:pPr marL="342900" indent="-342900">
              <a:lnSpc>
                <a:spcPct val="90000"/>
              </a:lnSpc>
              <a:buFont typeface="Arial" panose="020B0604020202020204" pitchFamily="34" charset="0"/>
              <a:buChar char="•"/>
            </a:pPr>
            <a:r>
              <a:rPr lang="en-US" sz="2000"/>
              <a:t>In-app </a:t>
            </a:r>
            <a:r>
              <a:rPr lang="en-US" sz="2000" err="1"/>
              <a:t>behaviour</a:t>
            </a:r>
            <a:r>
              <a:rPr lang="en-US" sz="2000"/>
              <a:t> (app usage, in-app purchases, interaction patterns)</a:t>
            </a:r>
          </a:p>
          <a:p>
            <a:pPr marL="342900" indent="-342900">
              <a:lnSpc>
                <a:spcPct val="90000"/>
              </a:lnSpc>
              <a:buFont typeface="Arial" panose="020B0604020202020204" pitchFamily="34" charset="0"/>
              <a:buChar char="•"/>
            </a:pPr>
            <a:r>
              <a:rPr lang="en-US" sz="2000"/>
              <a:t>Purchasing </a:t>
            </a:r>
            <a:r>
              <a:rPr lang="en-US" sz="2000" err="1"/>
              <a:t>behaviour</a:t>
            </a:r>
            <a:r>
              <a:rPr lang="en-US" sz="2000"/>
              <a:t> (shopping habits, frequency, interests)</a:t>
            </a:r>
          </a:p>
          <a:p>
            <a:pPr marL="342900" indent="-342900">
              <a:lnSpc>
                <a:spcPct val="90000"/>
              </a:lnSpc>
              <a:buFont typeface="Arial" panose="020B0604020202020204" pitchFamily="34" charset="0"/>
              <a:buChar char="•"/>
            </a:pPr>
            <a:r>
              <a:rPr lang="en-US" sz="2000"/>
              <a:t>Location history and geofencing data (when and where a person has been, GPS data)</a:t>
            </a:r>
          </a:p>
          <a:p>
            <a:pPr marL="342900" indent="-342900">
              <a:lnSpc>
                <a:spcPct val="90000"/>
              </a:lnSpc>
              <a:buFont typeface="Arial" panose="020B0604020202020204" pitchFamily="34" charset="0"/>
              <a:buChar char="•"/>
            </a:pPr>
            <a:r>
              <a:rPr lang="en-US" sz="2000"/>
              <a:t>Interaction data (how and when they engage with content, services, or people)</a:t>
            </a:r>
          </a:p>
          <a:p>
            <a:pPr marL="342900" indent="-342900">
              <a:lnSpc>
                <a:spcPct val="90000"/>
              </a:lnSpc>
              <a:buFont typeface="Arial" panose="020B0604020202020204" pitchFamily="34" charset="0"/>
              <a:buChar char="•"/>
            </a:pPr>
            <a:r>
              <a:rPr lang="en-US" sz="2000" err="1"/>
              <a:t>Behavioural</a:t>
            </a:r>
            <a:r>
              <a:rPr lang="en-US" sz="2000"/>
              <a:t> analysis (e.g., tendencies, cognitive patterns)</a:t>
            </a:r>
          </a:p>
        </p:txBody>
      </p:sp>
      <p:sp>
        <p:nvSpPr>
          <p:cNvPr id="5" name="Slide Number Placeholder 4">
            <a:extLst>
              <a:ext uri="{FF2B5EF4-FFF2-40B4-BE49-F238E27FC236}">
                <a16:creationId xmlns:a16="http://schemas.microsoft.com/office/drawing/2014/main" id="{188BBB54-D7FC-B61F-28EE-2D50601469E5}"/>
              </a:ext>
            </a:extLst>
          </p:cNvPr>
          <p:cNvSpPr>
            <a:spLocks noGrp="1"/>
          </p:cNvSpPr>
          <p:nvPr>
            <p:ph type="sldNum" sz="quarter" idx="13"/>
          </p:nvPr>
        </p:nvSpPr>
        <p:spPr/>
        <p:txBody>
          <a:bodyPr/>
          <a:lstStyle/>
          <a:p>
            <a:fld id="{FB0478ED-E3AB-894D-AF74-F469B06ACB0F}" type="slidenum">
              <a:rPr lang="fr-CA" smtClean="0"/>
              <a:t>88</a:t>
            </a:fld>
            <a:endParaRPr lang="fr-CA"/>
          </a:p>
        </p:txBody>
      </p:sp>
    </p:spTree>
    <p:extLst>
      <p:ext uri="{BB962C8B-B14F-4D97-AF65-F5344CB8AC3E}">
        <p14:creationId xmlns:p14="http://schemas.microsoft.com/office/powerpoint/2010/main" val="3714438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3E287-BC43-17F5-4B37-FF0427428B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A64CFC-E1CB-22EA-0346-7503323F66C6}"/>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(3 of 8) </a:t>
            </a:r>
          </a:p>
        </p:txBody>
      </p:sp>
      <p:sp>
        <p:nvSpPr>
          <p:cNvPr id="3" name="Content Placeholder 2">
            <a:extLst>
              <a:ext uri="{FF2B5EF4-FFF2-40B4-BE49-F238E27FC236}">
                <a16:creationId xmlns:a16="http://schemas.microsoft.com/office/drawing/2014/main" id="{E4DDE973-E680-3541-3FBD-C513501DEE2D}"/>
              </a:ext>
            </a:extLst>
          </p:cNvPr>
          <p:cNvSpPr>
            <a:spLocks noGrp="1"/>
          </p:cNvSpPr>
          <p:nvPr>
            <p:ph idx="10"/>
          </p:nvPr>
        </p:nvSpPr>
        <p:spPr>
          <a:xfrm>
            <a:off x="1077816" y="1340768"/>
            <a:ext cx="10095440" cy="5077122"/>
          </a:xfrm>
        </p:spPr>
        <p:txBody>
          <a:bodyPr numCol="2" spcCol="182880">
            <a:normAutofit fontScale="92500"/>
          </a:bodyPr>
          <a:lstStyle/>
          <a:p>
            <a:pPr>
              <a:lnSpc>
                <a:spcPct val="90000"/>
              </a:lnSpc>
            </a:pPr>
            <a:r>
              <a:rPr lang="en-US" sz="2100" b="1"/>
              <a:t>Social Information</a:t>
            </a:r>
          </a:p>
          <a:p>
            <a:pPr>
              <a:lnSpc>
                <a:spcPct val="90000"/>
              </a:lnSpc>
            </a:pPr>
            <a:r>
              <a:rPr lang="en-US" sz="2100"/>
              <a:t>Information about an individual’s social connections, relationships and social networks.</a:t>
            </a:r>
          </a:p>
          <a:p>
            <a:pPr marL="342900" indent="-342900">
              <a:lnSpc>
                <a:spcPct val="90000"/>
              </a:lnSpc>
              <a:buFont typeface="Arial" panose="020B0604020202020204" pitchFamily="34" charset="0"/>
              <a:buChar char="•"/>
            </a:pPr>
            <a:r>
              <a:rPr lang="en-US" sz="2100"/>
              <a:t>Friends and social connections (associates, acquaintances, group memberships)</a:t>
            </a:r>
          </a:p>
          <a:p>
            <a:pPr marL="342900" indent="-342900">
              <a:lnSpc>
                <a:spcPct val="90000"/>
              </a:lnSpc>
              <a:buFont typeface="Arial" panose="020B0604020202020204" pitchFamily="34" charset="0"/>
              <a:buChar char="•"/>
            </a:pPr>
            <a:r>
              <a:rPr lang="en-US" sz="2100"/>
              <a:t>Social network memberships (Facebook, LinkedIn, etc.)</a:t>
            </a:r>
          </a:p>
          <a:p>
            <a:pPr marL="342900" indent="-342900">
              <a:lnSpc>
                <a:spcPct val="90000"/>
              </a:lnSpc>
              <a:buFont typeface="Arial" panose="020B0604020202020204" pitchFamily="34" charset="0"/>
              <a:buChar char="•"/>
            </a:pPr>
            <a:r>
              <a:rPr lang="en-US" sz="2100"/>
              <a:t>Public life (social status, reputation, and public persona)</a:t>
            </a:r>
          </a:p>
          <a:p>
            <a:pPr marL="342900" indent="-342900">
              <a:lnSpc>
                <a:spcPct val="90000"/>
              </a:lnSpc>
              <a:buFont typeface="Arial" panose="020B0604020202020204" pitchFamily="34" charset="0"/>
              <a:buChar char="•"/>
            </a:pPr>
            <a:r>
              <a:rPr lang="en-US" sz="2100"/>
              <a:t>Family relationships (spouse, children, parents, extended family)</a:t>
            </a:r>
          </a:p>
          <a:p>
            <a:pPr marL="342900" indent="-342900">
              <a:lnSpc>
                <a:spcPct val="90000"/>
              </a:lnSpc>
              <a:buFont typeface="Arial" panose="020B0604020202020204" pitchFamily="34" charset="0"/>
              <a:buChar char="•"/>
            </a:pPr>
            <a:r>
              <a:rPr lang="en-US" sz="2100"/>
              <a:t>Family guardianship or caretaker details (who is responsible for their care)</a:t>
            </a:r>
          </a:p>
          <a:p>
            <a:pPr marL="342900" indent="-342900">
              <a:lnSpc>
                <a:spcPct val="90000"/>
              </a:lnSpc>
              <a:buFont typeface="Arial" panose="020B0604020202020204" pitchFamily="34" charset="0"/>
              <a:buChar char="•"/>
            </a:pPr>
            <a:r>
              <a:rPr lang="en-US" sz="2100"/>
              <a:t>Political affiliations (voting history, political party affiliation)</a:t>
            </a:r>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a:p>
            <a:pPr>
              <a:lnSpc>
                <a:spcPct val="90000"/>
              </a:lnSpc>
            </a:pPr>
            <a:r>
              <a:rPr lang="en-US" sz="2100" b="1"/>
              <a:t>Professional and educational information</a:t>
            </a:r>
          </a:p>
          <a:p>
            <a:pPr>
              <a:lnSpc>
                <a:spcPct val="90000"/>
              </a:lnSpc>
            </a:pPr>
            <a:r>
              <a:rPr lang="en-US" sz="2000"/>
              <a:t>Data related to an individual’s career, education, and professional life.</a:t>
            </a:r>
          </a:p>
          <a:p>
            <a:pPr marL="342900" indent="-342900">
              <a:lnSpc>
                <a:spcPct val="90000"/>
              </a:lnSpc>
              <a:buFont typeface="Arial" panose="020B0604020202020204" pitchFamily="34" charset="0"/>
              <a:buChar char="•"/>
            </a:pPr>
            <a:r>
              <a:rPr lang="en-US" sz="2100"/>
              <a:t>Employment history (job titles, companies, tenure)</a:t>
            </a:r>
          </a:p>
          <a:p>
            <a:pPr marL="342900" indent="-342900">
              <a:lnSpc>
                <a:spcPct val="90000"/>
              </a:lnSpc>
              <a:buFont typeface="Arial" panose="020B0604020202020204" pitchFamily="34" charset="0"/>
              <a:buChar char="•"/>
            </a:pPr>
            <a:r>
              <a:rPr lang="en-US" sz="2100"/>
              <a:t>Educational background (schools attended, degrees, certifications)</a:t>
            </a:r>
          </a:p>
          <a:p>
            <a:pPr marL="342900" indent="-342900">
              <a:lnSpc>
                <a:spcPct val="90000"/>
              </a:lnSpc>
              <a:buFont typeface="Arial" panose="020B0604020202020204" pitchFamily="34" charset="0"/>
              <a:buChar char="•"/>
            </a:pPr>
            <a:r>
              <a:rPr lang="en-US" sz="2100"/>
              <a:t>Professional certifications and </a:t>
            </a:r>
            <a:r>
              <a:rPr lang="en-US" sz="2100" err="1"/>
              <a:t>licences</a:t>
            </a:r>
            <a:endParaRPr lang="en-US" sz="2100"/>
          </a:p>
          <a:p>
            <a:pPr marL="342900" indent="-342900">
              <a:lnSpc>
                <a:spcPct val="90000"/>
              </a:lnSpc>
              <a:buFont typeface="Arial" panose="020B0604020202020204" pitchFamily="34" charset="0"/>
              <a:buChar char="•"/>
            </a:pPr>
            <a:r>
              <a:rPr lang="en-US" sz="2100"/>
              <a:t>Job performance and evaluations (employee reviews, promotions)</a:t>
            </a:r>
          </a:p>
          <a:p>
            <a:pPr marL="342900" indent="-342900">
              <a:lnSpc>
                <a:spcPct val="90000"/>
              </a:lnSpc>
              <a:buFont typeface="Arial" panose="020B0604020202020204" pitchFamily="34" charset="0"/>
              <a:buChar char="•"/>
            </a:pPr>
            <a:r>
              <a:rPr lang="en-US" sz="2100"/>
              <a:t>References and recommendations</a:t>
            </a:r>
          </a:p>
          <a:p>
            <a:pPr marL="342900" indent="-342900">
              <a:lnSpc>
                <a:spcPct val="90000"/>
              </a:lnSpc>
              <a:buFont typeface="Arial" panose="020B0604020202020204" pitchFamily="34" charset="0"/>
              <a:buChar char="•"/>
            </a:pPr>
            <a:r>
              <a:rPr lang="en-US" sz="2100"/>
              <a:t>Public professional information (publications, patents, professional projects)</a:t>
            </a:r>
          </a:p>
          <a:p>
            <a:pPr marL="342900" indent="-342900">
              <a:lnSpc>
                <a:spcPct val="90000"/>
              </a:lnSpc>
              <a:buFont typeface="Arial" panose="020B0604020202020204" pitchFamily="34" charset="0"/>
              <a:buChar char="•"/>
            </a:pPr>
            <a:r>
              <a:rPr lang="en-US" sz="2100"/>
              <a:t>Psychometric profiles (e.g., assessments done for career counselling or personal development)</a:t>
            </a:r>
          </a:p>
        </p:txBody>
      </p:sp>
      <p:sp>
        <p:nvSpPr>
          <p:cNvPr id="5" name="Slide Number Placeholder 4">
            <a:extLst>
              <a:ext uri="{FF2B5EF4-FFF2-40B4-BE49-F238E27FC236}">
                <a16:creationId xmlns:a16="http://schemas.microsoft.com/office/drawing/2014/main" id="{EBBB2492-7367-CA06-FD63-D3F27D584526}"/>
              </a:ext>
            </a:extLst>
          </p:cNvPr>
          <p:cNvSpPr>
            <a:spLocks noGrp="1"/>
          </p:cNvSpPr>
          <p:nvPr>
            <p:ph type="sldNum" sz="quarter" idx="13"/>
          </p:nvPr>
        </p:nvSpPr>
        <p:spPr/>
        <p:txBody>
          <a:bodyPr/>
          <a:lstStyle/>
          <a:p>
            <a:fld id="{FB0478ED-E3AB-894D-AF74-F469B06ACB0F}" type="slidenum">
              <a:rPr lang="fr-CA" smtClean="0"/>
              <a:t>89</a:t>
            </a:fld>
            <a:endParaRPr lang="fr-CA"/>
          </a:p>
        </p:txBody>
      </p:sp>
    </p:spTree>
    <p:extLst>
      <p:ext uri="{BB962C8B-B14F-4D97-AF65-F5344CB8AC3E}">
        <p14:creationId xmlns:p14="http://schemas.microsoft.com/office/powerpoint/2010/main" val="220675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2B0C4-2809-62CA-7E94-0698CE3D1DAB}"/>
              </a:ext>
            </a:extLst>
          </p:cNvPr>
          <p:cNvSpPr>
            <a:spLocks noGrp="1"/>
          </p:cNvSpPr>
          <p:nvPr>
            <p:ph type="title" idx="4294967295"/>
          </p:nvPr>
        </p:nvSpPr>
        <p:spPr>
          <a:xfrm>
            <a:off x="1041400" y="228600"/>
            <a:ext cx="8655050" cy="6794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mj-lt"/>
                <a:ea typeface="+mn-ea"/>
                <a:cs typeface="+mn-cs"/>
              </a:rPr>
              <a:t>Access to Information and Privacy (ATIP)</a:t>
            </a:r>
          </a:p>
        </p:txBody>
      </p:sp>
      <p:sp>
        <p:nvSpPr>
          <p:cNvPr id="3" name="Content Placeholder 2">
            <a:extLst>
              <a:ext uri="{FF2B5EF4-FFF2-40B4-BE49-F238E27FC236}">
                <a16:creationId xmlns:a16="http://schemas.microsoft.com/office/drawing/2014/main" id="{2B9CDC78-85A0-F0F4-A35D-5AA69E18D768}"/>
              </a:ext>
            </a:extLst>
          </p:cNvPr>
          <p:cNvSpPr>
            <a:spLocks noGrp="1"/>
          </p:cNvSpPr>
          <p:nvPr>
            <p:ph idx="10"/>
          </p:nvPr>
        </p:nvSpPr>
        <p:spPr>
          <a:xfrm>
            <a:off x="1077816" y="1441342"/>
            <a:ext cx="10095440" cy="4976548"/>
          </a:xfrm>
        </p:spPr>
        <p:txBody>
          <a:bodyPr>
            <a:normAutofit/>
          </a:bodyPr>
          <a:lstStyle/>
          <a:p>
            <a:pPr marL="342900" indent="-342900">
              <a:spcBef>
                <a:spcPts val="600"/>
              </a:spcBef>
              <a:buFont typeface="Arial" panose="020B0604020202020204" pitchFamily="34" charset="0"/>
              <a:buChar char="•"/>
            </a:pPr>
            <a:r>
              <a:rPr lang="en-CA" sz="2800">
                <a:latin typeface="+mn-lt"/>
              </a:rPr>
              <a:t>Together, the ATIA and the </a:t>
            </a:r>
            <a:r>
              <a:rPr lang="en-CA" sz="2800" i="1">
                <a:latin typeface="+mn-lt"/>
              </a:rPr>
              <a:t>Privacy Act </a:t>
            </a:r>
            <a:r>
              <a:rPr lang="en-CA" sz="2800">
                <a:latin typeface="+mn-lt"/>
              </a:rPr>
              <a:t>are referred to as ATIP</a:t>
            </a:r>
          </a:p>
          <a:p>
            <a:pPr marL="342900" indent="-342900">
              <a:spcBef>
                <a:spcPts val="600"/>
              </a:spcBef>
              <a:buFont typeface="Arial" panose="020B0604020202020204" pitchFamily="34" charset="0"/>
              <a:buChar char="•"/>
            </a:pPr>
            <a:r>
              <a:rPr lang="en-CA" sz="2800">
                <a:latin typeface="+mn-lt"/>
              </a:rPr>
              <a:t>Both Acts are quasi-constitutional laws and are </a:t>
            </a:r>
            <a:r>
              <a:rPr lang="en-US" sz="2800">
                <a:latin typeface="+mn-lt"/>
              </a:rPr>
              <a:t>intended to complement and not replace existing procedures for access</a:t>
            </a:r>
          </a:p>
          <a:p>
            <a:pPr marL="342900" indent="-342900">
              <a:spcBef>
                <a:spcPts val="600"/>
              </a:spcBef>
              <a:buFont typeface="Arial" panose="020B0604020202020204" pitchFamily="34" charset="0"/>
              <a:buChar char="•"/>
            </a:pPr>
            <a:endParaRPr lang="en-US" sz="1000" b="1">
              <a:latin typeface="+mn-lt"/>
            </a:endParaRPr>
          </a:p>
          <a:p>
            <a:pPr>
              <a:spcBef>
                <a:spcPts val="600"/>
              </a:spcBef>
            </a:pPr>
            <a:r>
              <a:rPr lang="en-US" sz="2800" b="1">
                <a:solidFill>
                  <a:srgbClr val="352844"/>
                </a:solidFill>
                <a:latin typeface="+mn-lt"/>
              </a:rPr>
              <a:t>Why is ATIP important?</a:t>
            </a:r>
          </a:p>
          <a:p>
            <a:pPr marL="1257300" lvl="1" indent="-514350">
              <a:spcBef>
                <a:spcPts val="600"/>
              </a:spcBef>
              <a:buFont typeface="+mj-lt"/>
              <a:buAutoNum type="arabicPeriod"/>
            </a:pPr>
            <a:r>
              <a:rPr lang="en-US" sz="2600">
                <a:solidFill>
                  <a:schemeClr val="tx1"/>
                </a:solidFill>
                <a:latin typeface="+mn-lt"/>
              </a:rPr>
              <a:t>Ensures </a:t>
            </a:r>
            <a:r>
              <a:rPr lang="en-US" sz="2600" b="1">
                <a:solidFill>
                  <a:srgbClr val="352844"/>
                </a:solidFill>
                <a:latin typeface="+mn-lt"/>
              </a:rPr>
              <a:t>transparency</a:t>
            </a:r>
            <a:r>
              <a:rPr lang="en-US" sz="2600">
                <a:solidFill>
                  <a:schemeClr val="tx1"/>
                </a:solidFill>
                <a:latin typeface="+mn-lt"/>
              </a:rPr>
              <a:t> and </a:t>
            </a:r>
            <a:r>
              <a:rPr lang="en-US" sz="2600" b="1">
                <a:solidFill>
                  <a:srgbClr val="352844"/>
                </a:solidFill>
                <a:latin typeface="+mn-lt"/>
              </a:rPr>
              <a:t>accountability</a:t>
            </a:r>
            <a:r>
              <a:rPr lang="en-US" sz="2600">
                <a:solidFill>
                  <a:schemeClr val="tx1"/>
                </a:solidFill>
                <a:latin typeface="+mn-lt"/>
              </a:rPr>
              <a:t> by granting individuals the right to access certain government information</a:t>
            </a:r>
          </a:p>
          <a:p>
            <a:pPr marL="1257300" lvl="1" indent="-514350">
              <a:spcBef>
                <a:spcPts val="600"/>
              </a:spcBef>
              <a:buFont typeface="+mj-lt"/>
              <a:buAutoNum type="arabicPeriod"/>
            </a:pPr>
            <a:r>
              <a:rPr lang="en-US" sz="2600">
                <a:solidFill>
                  <a:schemeClr val="tx1"/>
                </a:solidFill>
                <a:latin typeface="+mn-lt"/>
              </a:rPr>
              <a:t>Helps hold institutions </a:t>
            </a:r>
            <a:r>
              <a:rPr lang="en-US" sz="2600" b="1">
                <a:solidFill>
                  <a:srgbClr val="352844"/>
                </a:solidFill>
                <a:latin typeface="+mn-lt"/>
              </a:rPr>
              <a:t>accountable</a:t>
            </a:r>
            <a:r>
              <a:rPr lang="en-US" sz="2600">
                <a:solidFill>
                  <a:schemeClr val="tx1"/>
                </a:solidFill>
                <a:latin typeface="+mn-lt"/>
              </a:rPr>
              <a:t> for their actions and decisions</a:t>
            </a:r>
          </a:p>
          <a:p>
            <a:pPr marL="1257300" lvl="1" indent="-514350">
              <a:spcBef>
                <a:spcPts val="600"/>
              </a:spcBef>
              <a:buFont typeface="+mj-lt"/>
              <a:buAutoNum type="arabicPeriod"/>
            </a:pPr>
            <a:r>
              <a:rPr lang="en-US" sz="2600">
                <a:solidFill>
                  <a:schemeClr val="tx1"/>
                </a:solidFill>
                <a:latin typeface="+mn-lt"/>
              </a:rPr>
              <a:t>Protects sensitive and personal information  </a:t>
            </a:r>
          </a:p>
          <a:p>
            <a:pPr marL="1257300" lvl="1" indent="-514350">
              <a:spcBef>
                <a:spcPts val="600"/>
              </a:spcBef>
              <a:buFont typeface="+mj-lt"/>
              <a:buAutoNum type="arabicPeriod"/>
            </a:pPr>
            <a:r>
              <a:rPr lang="en-US" sz="2600">
                <a:solidFill>
                  <a:schemeClr val="tx1"/>
                </a:solidFill>
                <a:latin typeface="+mn-lt"/>
              </a:rPr>
              <a:t>Maintains public </a:t>
            </a:r>
            <a:r>
              <a:rPr lang="en-US" sz="2600" b="1">
                <a:solidFill>
                  <a:srgbClr val="352844"/>
                </a:solidFill>
                <a:latin typeface="+mn-lt"/>
              </a:rPr>
              <a:t>trust and confidence</a:t>
            </a:r>
          </a:p>
        </p:txBody>
      </p:sp>
      <p:sp>
        <p:nvSpPr>
          <p:cNvPr id="4" name="Footer Placeholder 3">
            <a:extLst>
              <a:ext uri="{FF2B5EF4-FFF2-40B4-BE49-F238E27FC236}">
                <a16:creationId xmlns:a16="http://schemas.microsoft.com/office/drawing/2014/main" id="{F3511B0A-34EF-0167-AA5E-F79C27BC3D7F}"/>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TBS Trial ATIP 101 training session</a:t>
            </a:r>
            <a:endParaRPr lang="fr-CA"/>
          </a:p>
        </p:txBody>
      </p:sp>
      <p:sp>
        <p:nvSpPr>
          <p:cNvPr id="5" name="Slide Number Placeholder 4">
            <a:extLst>
              <a:ext uri="{FF2B5EF4-FFF2-40B4-BE49-F238E27FC236}">
                <a16:creationId xmlns:a16="http://schemas.microsoft.com/office/drawing/2014/main" id="{FCB37513-3242-B491-5935-9830C4E21116}"/>
              </a:ext>
              <a:ext uri="{C183D7F6-B498-43B3-948B-1728B52AA6E4}">
                <adec:decorative xmlns:adec="http://schemas.microsoft.com/office/drawing/2017/decorative" val="1"/>
              </a:ext>
            </a:extLst>
          </p:cNvPr>
          <p:cNvSpPr>
            <a:spLocks noGrp="1"/>
          </p:cNvSpPr>
          <p:nvPr>
            <p:ph type="sldNum" sz="quarter" idx="13"/>
          </p:nvPr>
        </p:nvSpPr>
        <p:spPr/>
        <p:txBody>
          <a:bodyPr/>
          <a:lstStyle/>
          <a:p>
            <a:fld id="{FB0478ED-E3AB-894D-AF74-F469B06ACB0F}" type="slidenum">
              <a:rPr lang="fr-CA" smtClean="0"/>
              <a:t>9</a:t>
            </a:fld>
            <a:endParaRPr lang="fr-CA"/>
          </a:p>
        </p:txBody>
      </p:sp>
    </p:spTree>
    <p:extLst>
      <p:ext uri="{BB962C8B-B14F-4D97-AF65-F5344CB8AC3E}">
        <p14:creationId xmlns:p14="http://schemas.microsoft.com/office/powerpoint/2010/main" val="2389891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F6B4B-1188-7EF0-A2D4-75F6428B5E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68CF97-7AAD-9294-B5E8-13354E372EE5}"/>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(4 of 8) </a:t>
            </a:r>
          </a:p>
        </p:txBody>
      </p:sp>
      <p:sp>
        <p:nvSpPr>
          <p:cNvPr id="3" name="Content Placeholder 2">
            <a:extLst>
              <a:ext uri="{FF2B5EF4-FFF2-40B4-BE49-F238E27FC236}">
                <a16:creationId xmlns:a16="http://schemas.microsoft.com/office/drawing/2014/main" id="{3BF9AAF0-8923-7F7D-3197-3511AA1E06BE}"/>
              </a:ext>
            </a:extLst>
          </p:cNvPr>
          <p:cNvSpPr>
            <a:spLocks noGrp="1"/>
          </p:cNvSpPr>
          <p:nvPr>
            <p:ph idx="10"/>
          </p:nvPr>
        </p:nvSpPr>
        <p:spPr>
          <a:xfrm>
            <a:off x="1077816" y="1340768"/>
            <a:ext cx="10095440" cy="5077122"/>
          </a:xfrm>
        </p:spPr>
        <p:txBody>
          <a:bodyPr numCol="2" spcCol="182880">
            <a:noAutofit/>
          </a:bodyPr>
          <a:lstStyle/>
          <a:p>
            <a:r>
              <a:rPr lang="en-US" sz="1700" b="1"/>
              <a:t>Psychological assessments</a:t>
            </a:r>
          </a:p>
          <a:p>
            <a:r>
              <a:rPr lang="en-US" sz="1700"/>
              <a:t>Information derived from tests and evaluations designed to measure an individual’s psychological attributes.</a:t>
            </a:r>
          </a:p>
          <a:p>
            <a:pPr marL="342900" indent="-342900">
              <a:buFont typeface="Arial" panose="020B0604020202020204" pitchFamily="34" charset="0"/>
              <a:buChar char="•"/>
            </a:pPr>
            <a:r>
              <a:rPr lang="en-US" sz="1700"/>
              <a:t>Intelligence tests (IQ tests)</a:t>
            </a:r>
          </a:p>
          <a:p>
            <a:pPr marL="342900" indent="-342900">
              <a:buFont typeface="Arial" panose="020B0604020202020204" pitchFamily="34" charset="0"/>
              <a:buChar char="•"/>
            </a:pPr>
            <a:r>
              <a:rPr lang="en-US" sz="1700"/>
              <a:t>Personality assessments (e.g., Myers-Briggs, Big Five, enneagram)</a:t>
            </a:r>
          </a:p>
          <a:p>
            <a:pPr marL="342900" indent="-342900">
              <a:buFont typeface="Arial" panose="020B0604020202020204" pitchFamily="34" charset="0"/>
              <a:buChar char="•"/>
            </a:pPr>
            <a:r>
              <a:rPr lang="en-US" sz="1700"/>
              <a:t>Aptitude tests (e.g., skills and abilities assessments)</a:t>
            </a:r>
          </a:p>
          <a:p>
            <a:pPr marL="342900" indent="-342900">
              <a:buFont typeface="Arial" panose="020B0604020202020204" pitchFamily="34" charset="0"/>
              <a:buChar char="•"/>
            </a:pPr>
            <a:r>
              <a:rPr lang="en-US" sz="1700"/>
              <a:t>Emotional intelligence assessments (e.g., EQ tests)</a:t>
            </a:r>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endParaRPr lang="en-US" sz="1700" b="1"/>
          </a:p>
          <a:p>
            <a:pPr>
              <a:lnSpc>
                <a:spcPct val="90000"/>
              </a:lnSpc>
            </a:pPr>
            <a:r>
              <a:rPr lang="en-US" sz="1700" b="1"/>
              <a:t>Life history &amp; family information</a:t>
            </a:r>
          </a:p>
          <a:p>
            <a:pPr>
              <a:lnSpc>
                <a:spcPct val="90000"/>
              </a:lnSpc>
            </a:pPr>
            <a:r>
              <a:rPr lang="en-US" sz="1700"/>
              <a:t>Data related to significant life events, personal milestones, family structure, and experiences.</a:t>
            </a:r>
          </a:p>
          <a:p>
            <a:pPr marL="342900" indent="-342900">
              <a:lnSpc>
                <a:spcPct val="90000"/>
              </a:lnSpc>
              <a:buFont typeface="Arial" panose="020B0604020202020204" pitchFamily="34" charset="0"/>
              <a:buChar char="•"/>
            </a:pPr>
            <a:r>
              <a:rPr lang="en-US" sz="1700"/>
              <a:t>Life milestones (births, deaths, marriages, divorces)</a:t>
            </a:r>
          </a:p>
          <a:p>
            <a:pPr marL="342900" indent="-342900">
              <a:lnSpc>
                <a:spcPct val="90000"/>
              </a:lnSpc>
              <a:buFont typeface="Arial" panose="020B0604020202020204" pitchFamily="34" charset="0"/>
              <a:buChar char="•"/>
            </a:pPr>
            <a:r>
              <a:rPr lang="en-US" sz="1700"/>
              <a:t>Career changes or achievements (job promotions, starting a business, retirement)</a:t>
            </a:r>
          </a:p>
          <a:p>
            <a:pPr marL="342900" indent="-342900">
              <a:lnSpc>
                <a:spcPct val="90000"/>
              </a:lnSpc>
              <a:buFont typeface="Arial" panose="020B0604020202020204" pitchFamily="34" charset="0"/>
              <a:buChar char="•"/>
            </a:pPr>
            <a:r>
              <a:rPr lang="en-US" sz="1700"/>
              <a:t>Significant personal events (graduations, relocations, personal decisions)</a:t>
            </a:r>
          </a:p>
          <a:p>
            <a:pPr marL="342900" indent="-342900">
              <a:lnSpc>
                <a:spcPct val="90000"/>
              </a:lnSpc>
              <a:buFont typeface="Arial" panose="020B0604020202020204" pitchFamily="34" charset="0"/>
              <a:buChar char="•"/>
            </a:pPr>
            <a:r>
              <a:rPr lang="en-US" sz="1700"/>
              <a:t>Family structure (parents, children, siblings, extended family members)</a:t>
            </a:r>
          </a:p>
          <a:p>
            <a:pPr marL="342900" indent="-342900">
              <a:lnSpc>
                <a:spcPct val="90000"/>
              </a:lnSpc>
              <a:buFont typeface="Arial" panose="020B0604020202020204" pitchFamily="34" charset="0"/>
              <a:buChar char="•"/>
            </a:pPr>
            <a:r>
              <a:rPr lang="en-US" sz="1700"/>
              <a:t>Genealogy and ancestry (family trees, historical family background)</a:t>
            </a:r>
          </a:p>
          <a:p>
            <a:pPr marL="342900" indent="-342900">
              <a:lnSpc>
                <a:spcPct val="90000"/>
              </a:lnSpc>
              <a:buFont typeface="Arial" panose="020B0604020202020204" pitchFamily="34" charset="0"/>
              <a:buChar char="•"/>
            </a:pPr>
            <a:r>
              <a:rPr lang="en-US" sz="1700"/>
              <a:t>Major family events (e.g., family reunions, inheritance, family-owned businesses)</a:t>
            </a:r>
          </a:p>
          <a:p>
            <a:pPr marL="342900" indent="-342900">
              <a:lnSpc>
                <a:spcPct val="90000"/>
              </a:lnSpc>
              <a:buFont typeface="Arial" panose="020B0604020202020204" pitchFamily="34" charset="0"/>
              <a:buChar char="•"/>
            </a:pPr>
            <a:r>
              <a:rPr lang="en-US" sz="1700"/>
              <a:t>Cultural or historical events that had an impact on the individual or their family (e.g., wars, migrations)</a:t>
            </a:r>
          </a:p>
          <a:p>
            <a:pPr marL="342900" indent="-342900">
              <a:lnSpc>
                <a:spcPct val="90000"/>
              </a:lnSpc>
              <a:buFont typeface="Arial" panose="020B0604020202020204" pitchFamily="34" charset="0"/>
              <a:buChar char="•"/>
            </a:pPr>
            <a:r>
              <a:rPr lang="en-US" sz="1700"/>
              <a:t>Family-related milestones (e.g., the birth of a child, marriage, or divorce in the family)</a:t>
            </a:r>
          </a:p>
        </p:txBody>
      </p:sp>
      <p:sp>
        <p:nvSpPr>
          <p:cNvPr id="5" name="Slide Number Placeholder 4">
            <a:extLst>
              <a:ext uri="{FF2B5EF4-FFF2-40B4-BE49-F238E27FC236}">
                <a16:creationId xmlns:a16="http://schemas.microsoft.com/office/drawing/2014/main" id="{46E6FEB7-850A-A6BC-68AB-A990247B67BE}"/>
              </a:ext>
            </a:extLst>
          </p:cNvPr>
          <p:cNvSpPr>
            <a:spLocks noGrp="1"/>
          </p:cNvSpPr>
          <p:nvPr>
            <p:ph type="sldNum" sz="quarter" idx="13"/>
          </p:nvPr>
        </p:nvSpPr>
        <p:spPr/>
        <p:txBody>
          <a:bodyPr/>
          <a:lstStyle/>
          <a:p>
            <a:fld id="{FB0478ED-E3AB-894D-AF74-F469B06ACB0F}" type="slidenum">
              <a:rPr lang="fr-CA" smtClean="0"/>
              <a:t>90</a:t>
            </a:fld>
            <a:endParaRPr lang="fr-CA"/>
          </a:p>
        </p:txBody>
      </p:sp>
    </p:spTree>
    <p:extLst>
      <p:ext uri="{BB962C8B-B14F-4D97-AF65-F5344CB8AC3E}">
        <p14:creationId xmlns:p14="http://schemas.microsoft.com/office/powerpoint/2010/main" val="2709164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5DA75-DDC2-66F6-8952-205C9CAFA0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A5441E-BCA9-3A7A-910E-7BD15A8C02A9}"/>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(5 of 8) </a:t>
            </a:r>
          </a:p>
        </p:txBody>
      </p:sp>
      <p:sp>
        <p:nvSpPr>
          <p:cNvPr id="3" name="Content Placeholder 2">
            <a:extLst>
              <a:ext uri="{FF2B5EF4-FFF2-40B4-BE49-F238E27FC236}">
                <a16:creationId xmlns:a16="http://schemas.microsoft.com/office/drawing/2014/main" id="{B33C147E-C994-E715-145A-88DD85EB217D}"/>
              </a:ext>
            </a:extLst>
          </p:cNvPr>
          <p:cNvSpPr>
            <a:spLocks noGrp="1"/>
          </p:cNvSpPr>
          <p:nvPr>
            <p:ph idx="10"/>
          </p:nvPr>
        </p:nvSpPr>
        <p:spPr>
          <a:xfrm>
            <a:off x="1077816" y="1340768"/>
            <a:ext cx="10095440" cy="5077122"/>
          </a:xfrm>
        </p:spPr>
        <p:txBody>
          <a:bodyPr numCol="2" spcCol="182880">
            <a:normAutofit lnSpcReduction="10000"/>
          </a:bodyPr>
          <a:lstStyle/>
          <a:p>
            <a:pPr>
              <a:lnSpc>
                <a:spcPct val="90000"/>
              </a:lnSpc>
            </a:pPr>
            <a:r>
              <a:rPr lang="en-US" sz="2100" b="1"/>
              <a:t>Health and medical information</a:t>
            </a:r>
          </a:p>
          <a:p>
            <a:pPr>
              <a:lnSpc>
                <a:spcPct val="90000"/>
              </a:lnSpc>
            </a:pPr>
            <a:r>
              <a:rPr lang="en-US" sz="2000"/>
              <a:t>Sensitive data related to an individual’s physical or mental well-being.</a:t>
            </a:r>
          </a:p>
          <a:p>
            <a:pPr marL="342900" indent="-342900">
              <a:lnSpc>
                <a:spcPct val="90000"/>
              </a:lnSpc>
              <a:buFont typeface="Arial" panose="020B0604020202020204" pitchFamily="34" charset="0"/>
              <a:buChar char="•"/>
            </a:pPr>
            <a:r>
              <a:rPr lang="en-US" sz="2100"/>
              <a:t>Physical health conditions (illnesses, diagnoses)</a:t>
            </a:r>
          </a:p>
          <a:p>
            <a:pPr marL="342900" indent="-342900">
              <a:lnSpc>
                <a:spcPct val="90000"/>
              </a:lnSpc>
              <a:buFont typeface="Arial" panose="020B0604020202020204" pitchFamily="34" charset="0"/>
              <a:buChar char="•"/>
            </a:pPr>
            <a:r>
              <a:rPr lang="en-US" sz="2100"/>
              <a:t>Mental health evaluations (e.g., emotional stability, stress levels, coping mechanisms)</a:t>
            </a:r>
          </a:p>
          <a:p>
            <a:pPr marL="342900" indent="-342900">
              <a:lnSpc>
                <a:spcPct val="90000"/>
              </a:lnSpc>
              <a:buFont typeface="Arial" panose="020B0604020202020204" pitchFamily="34" charset="0"/>
              <a:buChar char="•"/>
            </a:pPr>
            <a:r>
              <a:rPr lang="en-US" sz="2100"/>
              <a:t>Mental health conditions (disorders, therapy records)</a:t>
            </a:r>
          </a:p>
          <a:p>
            <a:pPr marL="342900" indent="-342900">
              <a:lnSpc>
                <a:spcPct val="90000"/>
              </a:lnSpc>
              <a:buFont typeface="Arial" panose="020B0604020202020204" pitchFamily="34" charset="0"/>
              <a:buChar char="•"/>
            </a:pPr>
            <a:r>
              <a:rPr lang="en-US" sz="2100"/>
              <a:t>Medications and prescriptions</a:t>
            </a:r>
          </a:p>
          <a:p>
            <a:pPr marL="342900" indent="-342900">
              <a:lnSpc>
                <a:spcPct val="90000"/>
              </a:lnSpc>
              <a:buFont typeface="Arial" panose="020B0604020202020204" pitchFamily="34" charset="0"/>
              <a:buChar char="•"/>
            </a:pPr>
            <a:r>
              <a:rPr lang="en-US" sz="2100"/>
              <a:t>Health history (family health history, genetic data)</a:t>
            </a:r>
          </a:p>
          <a:p>
            <a:pPr marL="342900" indent="-342900">
              <a:lnSpc>
                <a:spcPct val="90000"/>
              </a:lnSpc>
              <a:buFont typeface="Arial" panose="020B0604020202020204" pitchFamily="34" charset="0"/>
              <a:buChar char="•"/>
            </a:pPr>
            <a:r>
              <a:rPr lang="en-US" sz="2100"/>
              <a:t>Test results</a:t>
            </a:r>
          </a:p>
          <a:p>
            <a:pPr marL="342900" indent="-342900">
              <a:lnSpc>
                <a:spcPct val="90000"/>
              </a:lnSpc>
              <a:buFont typeface="Arial" panose="020B0604020202020204" pitchFamily="34" charset="0"/>
              <a:buChar char="•"/>
            </a:pPr>
            <a:r>
              <a:rPr lang="en-US" sz="2100"/>
              <a:t>Disabilities (physical, intellectual, or sensory)</a:t>
            </a:r>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a:p>
            <a:pPr>
              <a:lnSpc>
                <a:spcPct val="90000"/>
              </a:lnSpc>
            </a:pPr>
            <a:r>
              <a:rPr lang="en-US" sz="2100" b="1"/>
              <a:t>Financial information</a:t>
            </a:r>
          </a:p>
          <a:p>
            <a:pPr>
              <a:lnSpc>
                <a:spcPct val="90000"/>
              </a:lnSpc>
            </a:pPr>
            <a:r>
              <a:rPr lang="en-US" sz="2100"/>
              <a:t>Details about an individual’s economic status, transactions, and financial history.</a:t>
            </a:r>
          </a:p>
          <a:p>
            <a:pPr marL="342900" indent="-342900">
              <a:lnSpc>
                <a:spcPct val="90000"/>
              </a:lnSpc>
              <a:buFont typeface="Arial" panose="020B0604020202020204" pitchFamily="34" charset="0"/>
              <a:buChar char="•"/>
            </a:pPr>
            <a:r>
              <a:rPr lang="en-US" sz="2100"/>
              <a:t>Bank account information (account numbers, balance)</a:t>
            </a:r>
          </a:p>
          <a:p>
            <a:pPr marL="342900" indent="-342900">
              <a:lnSpc>
                <a:spcPct val="90000"/>
              </a:lnSpc>
              <a:buFont typeface="Arial" panose="020B0604020202020204" pitchFamily="34" charset="0"/>
              <a:buChar char="•"/>
            </a:pPr>
            <a:r>
              <a:rPr lang="en-US" sz="2100"/>
              <a:t>Credit and debit card numbers</a:t>
            </a:r>
          </a:p>
          <a:p>
            <a:pPr marL="342900" indent="-342900">
              <a:lnSpc>
                <a:spcPct val="90000"/>
              </a:lnSpc>
              <a:buFont typeface="Arial" panose="020B0604020202020204" pitchFamily="34" charset="0"/>
              <a:buChar char="•"/>
            </a:pPr>
            <a:r>
              <a:rPr lang="en-US" sz="2100"/>
              <a:t>Loan and mortgage information</a:t>
            </a:r>
          </a:p>
          <a:p>
            <a:pPr marL="342900" indent="-342900">
              <a:lnSpc>
                <a:spcPct val="90000"/>
              </a:lnSpc>
              <a:buFont typeface="Arial" panose="020B0604020202020204" pitchFamily="34" charset="0"/>
              <a:buChar char="•"/>
            </a:pPr>
            <a:r>
              <a:rPr lang="en-US" sz="2100"/>
              <a:t>Transaction history (purchases, sales, withdrawals)</a:t>
            </a:r>
          </a:p>
          <a:p>
            <a:pPr marL="342900" indent="-342900">
              <a:lnSpc>
                <a:spcPct val="90000"/>
              </a:lnSpc>
              <a:buFont typeface="Arial" panose="020B0604020202020204" pitchFamily="34" charset="0"/>
              <a:buChar char="•"/>
            </a:pPr>
            <a:r>
              <a:rPr lang="en-US" sz="2100"/>
              <a:t>Income and salary</a:t>
            </a:r>
          </a:p>
          <a:p>
            <a:pPr marL="342900" indent="-342900">
              <a:lnSpc>
                <a:spcPct val="90000"/>
              </a:lnSpc>
              <a:buFont typeface="Arial" panose="020B0604020202020204" pitchFamily="34" charset="0"/>
              <a:buChar char="•"/>
            </a:pPr>
            <a:r>
              <a:rPr lang="en-US" sz="2100"/>
              <a:t>Tax records</a:t>
            </a:r>
          </a:p>
          <a:p>
            <a:pPr marL="342900" indent="-342900">
              <a:lnSpc>
                <a:spcPct val="90000"/>
              </a:lnSpc>
              <a:buFont typeface="Arial" panose="020B0604020202020204" pitchFamily="34" charset="0"/>
              <a:buChar char="•"/>
            </a:pPr>
            <a:r>
              <a:rPr lang="en-US" sz="2100"/>
              <a:t>Credit score and credit history</a:t>
            </a:r>
          </a:p>
          <a:p>
            <a:pPr marL="342900" indent="-342900">
              <a:lnSpc>
                <a:spcPct val="90000"/>
              </a:lnSpc>
              <a:buFont typeface="Arial" panose="020B0604020202020204" pitchFamily="34" charset="0"/>
              <a:buChar char="•"/>
            </a:pPr>
            <a:r>
              <a:rPr lang="en-US" sz="2100"/>
              <a:t>Investment data (stocks, bonds, real estate investments)</a:t>
            </a:r>
          </a:p>
        </p:txBody>
      </p:sp>
      <p:sp>
        <p:nvSpPr>
          <p:cNvPr id="5" name="Slide Number Placeholder 4">
            <a:extLst>
              <a:ext uri="{FF2B5EF4-FFF2-40B4-BE49-F238E27FC236}">
                <a16:creationId xmlns:a16="http://schemas.microsoft.com/office/drawing/2014/main" id="{636FB24E-78AE-492B-6B29-08118AE0D005}"/>
              </a:ext>
            </a:extLst>
          </p:cNvPr>
          <p:cNvSpPr>
            <a:spLocks noGrp="1"/>
          </p:cNvSpPr>
          <p:nvPr>
            <p:ph type="sldNum" sz="quarter" idx="13"/>
          </p:nvPr>
        </p:nvSpPr>
        <p:spPr/>
        <p:txBody>
          <a:bodyPr/>
          <a:lstStyle/>
          <a:p>
            <a:fld id="{FB0478ED-E3AB-894D-AF74-F469B06ACB0F}" type="slidenum">
              <a:rPr lang="fr-CA" smtClean="0"/>
              <a:t>91</a:t>
            </a:fld>
            <a:endParaRPr lang="fr-CA"/>
          </a:p>
        </p:txBody>
      </p:sp>
    </p:spTree>
    <p:extLst>
      <p:ext uri="{BB962C8B-B14F-4D97-AF65-F5344CB8AC3E}">
        <p14:creationId xmlns:p14="http://schemas.microsoft.com/office/powerpoint/2010/main" val="28950463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5CB82-8202-2203-BDA5-FC24800793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F2D2D-E44A-BAFD-E6C9-E45B7C234CF1}"/>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(6 of 8) </a:t>
            </a:r>
          </a:p>
        </p:txBody>
      </p:sp>
      <p:sp>
        <p:nvSpPr>
          <p:cNvPr id="3" name="Content Placeholder 2">
            <a:extLst>
              <a:ext uri="{FF2B5EF4-FFF2-40B4-BE49-F238E27FC236}">
                <a16:creationId xmlns:a16="http://schemas.microsoft.com/office/drawing/2014/main" id="{F2D5821E-093F-271D-CD26-DD7134EFEC52}"/>
              </a:ext>
            </a:extLst>
          </p:cNvPr>
          <p:cNvSpPr>
            <a:spLocks noGrp="1"/>
          </p:cNvSpPr>
          <p:nvPr>
            <p:ph idx="10"/>
          </p:nvPr>
        </p:nvSpPr>
        <p:spPr>
          <a:xfrm>
            <a:off x="1077816" y="1340768"/>
            <a:ext cx="10095440" cy="5077122"/>
          </a:xfrm>
        </p:spPr>
        <p:txBody>
          <a:bodyPr numCol="2" spcCol="182880">
            <a:normAutofit/>
          </a:bodyPr>
          <a:lstStyle/>
          <a:p>
            <a:pPr>
              <a:lnSpc>
                <a:spcPct val="90000"/>
              </a:lnSpc>
            </a:pPr>
            <a:r>
              <a:rPr lang="en-US" b="1"/>
              <a:t>Cultural and religious information</a:t>
            </a:r>
          </a:p>
          <a:p>
            <a:pPr>
              <a:lnSpc>
                <a:spcPct val="90000"/>
              </a:lnSpc>
            </a:pPr>
            <a:r>
              <a:rPr lang="en-US"/>
              <a:t>Details about an individual’s cultural background or religious beliefs.</a:t>
            </a:r>
          </a:p>
          <a:p>
            <a:pPr marL="342900" indent="-342900">
              <a:lnSpc>
                <a:spcPct val="90000"/>
              </a:lnSpc>
              <a:buFont typeface="Arial" panose="020B0604020202020204" pitchFamily="34" charset="0"/>
              <a:buChar char="•"/>
            </a:pPr>
            <a:r>
              <a:rPr lang="en-US"/>
              <a:t>Cultural identity (traditions, heritage)</a:t>
            </a:r>
          </a:p>
          <a:p>
            <a:pPr marL="342900" indent="-342900">
              <a:lnSpc>
                <a:spcPct val="90000"/>
              </a:lnSpc>
              <a:buFont typeface="Arial" panose="020B0604020202020204" pitchFamily="34" charset="0"/>
              <a:buChar char="•"/>
            </a:pPr>
            <a:r>
              <a:rPr lang="en-US"/>
              <a:t>Religious beliefs and practices (affiliation, rituals, religious observances)</a:t>
            </a:r>
          </a:p>
          <a:p>
            <a:pPr marL="342900" indent="-342900">
              <a:lnSpc>
                <a:spcPct val="90000"/>
              </a:lnSpc>
              <a:buFont typeface="Arial" panose="020B0604020202020204" pitchFamily="34" charset="0"/>
              <a:buChar char="•"/>
            </a:pPr>
            <a:r>
              <a:rPr lang="en-US"/>
              <a:t>Participation in religious or cultural groups (church, temple, clubs)</a:t>
            </a:r>
          </a:p>
          <a:p>
            <a:pPr marL="342900" indent="-342900">
              <a:lnSpc>
                <a:spcPct val="90000"/>
              </a:lnSpc>
              <a:buFont typeface="Arial" panose="020B0604020202020204" pitchFamily="34" charset="0"/>
              <a:buChar char="•"/>
            </a:pPr>
            <a:endParaRPr lang="en-US"/>
          </a:p>
          <a:p>
            <a:pPr>
              <a:lnSpc>
                <a:spcPct val="90000"/>
              </a:lnSpc>
            </a:pPr>
            <a:endParaRPr lang="en-US" b="1"/>
          </a:p>
          <a:p>
            <a:pPr>
              <a:lnSpc>
                <a:spcPct val="90000"/>
              </a:lnSpc>
            </a:pPr>
            <a:endParaRPr lang="en-US" b="1"/>
          </a:p>
          <a:p>
            <a:pPr>
              <a:lnSpc>
                <a:spcPct val="90000"/>
              </a:lnSpc>
            </a:pPr>
            <a:endParaRPr lang="en-US" b="1"/>
          </a:p>
          <a:p>
            <a:pPr>
              <a:lnSpc>
                <a:spcPct val="90000"/>
              </a:lnSpc>
            </a:pPr>
            <a:endParaRPr lang="en-US" b="1"/>
          </a:p>
          <a:p>
            <a:pPr>
              <a:lnSpc>
                <a:spcPct val="90000"/>
              </a:lnSpc>
            </a:pPr>
            <a:r>
              <a:rPr lang="en-US" b="1"/>
              <a:t>Preferences and interests</a:t>
            </a:r>
          </a:p>
          <a:p>
            <a:pPr>
              <a:lnSpc>
                <a:spcPct val="90000"/>
              </a:lnSpc>
            </a:pPr>
            <a:r>
              <a:rPr lang="en-US"/>
              <a:t>Information about what an individual likes or dislikes.</a:t>
            </a:r>
          </a:p>
          <a:p>
            <a:pPr marL="342900" indent="-342900">
              <a:lnSpc>
                <a:spcPct val="90000"/>
              </a:lnSpc>
              <a:buFont typeface="Arial" panose="020B0604020202020204" pitchFamily="34" charset="0"/>
              <a:buChar char="•"/>
            </a:pPr>
            <a:r>
              <a:rPr lang="en-US"/>
              <a:t>Hobbies and leisure activities (sports, reading, arts)</a:t>
            </a:r>
          </a:p>
          <a:p>
            <a:pPr marL="342900" indent="-342900">
              <a:lnSpc>
                <a:spcPct val="90000"/>
              </a:lnSpc>
              <a:buFont typeface="Arial" panose="020B0604020202020204" pitchFamily="34" charset="0"/>
              <a:buChar char="•"/>
            </a:pPr>
            <a:r>
              <a:rPr lang="en-US"/>
              <a:t>Favourite things (foods, music, books, films)</a:t>
            </a:r>
          </a:p>
          <a:p>
            <a:pPr marL="342900" indent="-342900">
              <a:lnSpc>
                <a:spcPct val="90000"/>
              </a:lnSpc>
              <a:buFont typeface="Arial" panose="020B0604020202020204" pitchFamily="34" charset="0"/>
              <a:buChar char="•"/>
            </a:pPr>
            <a:r>
              <a:rPr lang="en-US"/>
              <a:t>Travel preferences (preferred destinations, frequency of travel)</a:t>
            </a:r>
          </a:p>
          <a:p>
            <a:pPr marL="342900" indent="-342900">
              <a:lnSpc>
                <a:spcPct val="90000"/>
              </a:lnSpc>
              <a:buFont typeface="Arial" panose="020B0604020202020204" pitchFamily="34" charset="0"/>
              <a:buChar char="•"/>
            </a:pPr>
            <a:r>
              <a:rPr lang="en-US"/>
              <a:t>Communication preferences (preferred methods and times of contact)</a:t>
            </a:r>
          </a:p>
        </p:txBody>
      </p:sp>
      <p:sp>
        <p:nvSpPr>
          <p:cNvPr id="5" name="Slide Number Placeholder 4">
            <a:extLst>
              <a:ext uri="{FF2B5EF4-FFF2-40B4-BE49-F238E27FC236}">
                <a16:creationId xmlns:a16="http://schemas.microsoft.com/office/drawing/2014/main" id="{C44EB3F1-DCC5-457C-A786-D1781ABA6392}"/>
              </a:ext>
            </a:extLst>
          </p:cNvPr>
          <p:cNvSpPr>
            <a:spLocks noGrp="1"/>
          </p:cNvSpPr>
          <p:nvPr>
            <p:ph type="sldNum" sz="quarter" idx="13"/>
          </p:nvPr>
        </p:nvSpPr>
        <p:spPr/>
        <p:txBody>
          <a:bodyPr/>
          <a:lstStyle/>
          <a:p>
            <a:fld id="{FB0478ED-E3AB-894D-AF74-F469B06ACB0F}" type="slidenum">
              <a:rPr lang="fr-CA" smtClean="0"/>
              <a:t>92</a:t>
            </a:fld>
            <a:endParaRPr lang="fr-CA"/>
          </a:p>
        </p:txBody>
      </p:sp>
    </p:spTree>
    <p:extLst>
      <p:ext uri="{BB962C8B-B14F-4D97-AF65-F5344CB8AC3E}">
        <p14:creationId xmlns:p14="http://schemas.microsoft.com/office/powerpoint/2010/main" val="1799283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B4FA7-0E8A-DF41-35B3-46B444275F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6E72F0-8A4F-E9E1-2077-54E95379AEC7}"/>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(7 of 8) </a:t>
            </a:r>
          </a:p>
        </p:txBody>
      </p:sp>
      <p:sp>
        <p:nvSpPr>
          <p:cNvPr id="3" name="Content Placeholder 2">
            <a:extLst>
              <a:ext uri="{FF2B5EF4-FFF2-40B4-BE49-F238E27FC236}">
                <a16:creationId xmlns:a16="http://schemas.microsoft.com/office/drawing/2014/main" id="{D7D8A648-545E-8E6E-F591-8B52B261CBDD}"/>
              </a:ext>
            </a:extLst>
          </p:cNvPr>
          <p:cNvSpPr>
            <a:spLocks noGrp="1"/>
          </p:cNvSpPr>
          <p:nvPr>
            <p:ph idx="10"/>
          </p:nvPr>
        </p:nvSpPr>
        <p:spPr>
          <a:xfrm>
            <a:off x="1077816" y="1340768"/>
            <a:ext cx="10095440" cy="5077122"/>
          </a:xfrm>
        </p:spPr>
        <p:txBody>
          <a:bodyPr numCol="2" spcCol="182880">
            <a:normAutofit/>
          </a:bodyPr>
          <a:lstStyle/>
          <a:p>
            <a:pPr>
              <a:lnSpc>
                <a:spcPct val="90000"/>
              </a:lnSpc>
            </a:pPr>
            <a:r>
              <a:rPr lang="en-US" b="1"/>
              <a:t>Monitoring &amp; tracking information</a:t>
            </a:r>
          </a:p>
          <a:p>
            <a:pPr>
              <a:lnSpc>
                <a:spcPct val="90000"/>
              </a:lnSpc>
            </a:pPr>
            <a:r>
              <a:rPr lang="en-US"/>
              <a:t>Data gathered specifically for monitoring an individual’s activities or tracking their whereabouts.</a:t>
            </a:r>
          </a:p>
          <a:p>
            <a:pPr marL="342900" indent="-342900">
              <a:lnSpc>
                <a:spcPct val="90000"/>
              </a:lnSpc>
              <a:buFont typeface="Arial" panose="020B0604020202020204" pitchFamily="34" charset="0"/>
              <a:buChar char="•"/>
            </a:pPr>
            <a:r>
              <a:rPr lang="en-US"/>
              <a:t>Digital identifiers (IP address, MAC address, browser fingerprint)</a:t>
            </a:r>
          </a:p>
          <a:p>
            <a:pPr marL="342900" indent="-342900">
              <a:lnSpc>
                <a:spcPct val="90000"/>
              </a:lnSpc>
              <a:buFont typeface="Arial" panose="020B0604020202020204" pitchFamily="34" charset="0"/>
              <a:buChar char="•"/>
            </a:pPr>
            <a:r>
              <a:rPr lang="en-US"/>
              <a:t>Communication logs (emails, messages, voicemails)</a:t>
            </a:r>
          </a:p>
          <a:p>
            <a:pPr marL="342900" indent="-342900">
              <a:lnSpc>
                <a:spcPct val="90000"/>
              </a:lnSpc>
              <a:buFont typeface="Arial" panose="020B0604020202020204" pitchFamily="34" charset="0"/>
              <a:buChar char="•"/>
            </a:pPr>
            <a:r>
              <a:rPr lang="en-US"/>
              <a:t>Geolocation tracking (GPS data, real-time tracking, geofencing)</a:t>
            </a:r>
          </a:p>
          <a:p>
            <a:pPr marL="342900" indent="-342900">
              <a:lnSpc>
                <a:spcPct val="90000"/>
              </a:lnSpc>
              <a:buFont typeface="Arial" panose="020B0604020202020204" pitchFamily="34" charset="0"/>
              <a:buChar char="•"/>
            </a:pPr>
            <a:r>
              <a:rPr lang="en-US"/>
              <a:t>Social media tracking (advertising preferences, engagement tracking)</a:t>
            </a:r>
          </a:p>
          <a:p>
            <a:pPr marL="342900" indent="-342900">
              <a:lnSpc>
                <a:spcPct val="90000"/>
              </a:lnSpc>
              <a:buFont typeface="Arial" panose="020B0604020202020204" pitchFamily="34" charset="0"/>
              <a:buChar char="•"/>
            </a:pPr>
            <a:r>
              <a:rPr lang="en-US"/>
              <a:t>Device and browser fingerprinting</a:t>
            </a:r>
          </a:p>
          <a:p>
            <a:pPr marL="342900" indent="-342900">
              <a:lnSpc>
                <a:spcPct val="90000"/>
              </a:lnSpc>
              <a:buFont typeface="Arial" panose="020B0604020202020204" pitchFamily="34" charset="0"/>
              <a:buChar char="•"/>
            </a:pPr>
            <a:r>
              <a:rPr lang="en-US"/>
              <a:t>Web </a:t>
            </a:r>
            <a:r>
              <a:rPr lang="en-US" err="1"/>
              <a:t>behaviour</a:t>
            </a:r>
            <a:r>
              <a:rPr lang="en-US"/>
              <a:t> data (clicks, time spent on pages)</a:t>
            </a:r>
          </a:p>
          <a:p>
            <a:pPr>
              <a:lnSpc>
                <a:spcPct val="90000"/>
              </a:lnSpc>
            </a:pPr>
            <a:r>
              <a:rPr lang="en-US" b="1"/>
              <a:t>Digital footprint</a:t>
            </a:r>
          </a:p>
          <a:p>
            <a:pPr>
              <a:lnSpc>
                <a:spcPct val="90000"/>
              </a:lnSpc>
            </a:pPr>
            <a:r>
              <a:rPr lang="en-US"/>
              <a:t>Data collected through an individual’s interactions with digital platforms.</a:t>
            </a:r>
          </a:p>
          <a:p>
            <a:pPr marL="342900" indent="-342900">
              <a:lnSpc>
                <a:spcPct val="90000"/>
              </a:lnSpc>
              <a:buFont typeface="Arial" panose="020B0604020202020204" pitchFamily="34" charset="0"/>
              <a:buChar char="•"/>
            </a:pPr>
            <a:r>
              <a:rPr lang="en-US"/>
              <a:t>Cookies and web tracking data (site visits, </a:t>
            </a:r>
            <a:r>
              <a:rPr lang="en-US" err="1"/>
              <a:t>behaviour</a:t>
            </a:r>
            <a:r>
              <a:rPr lang="en-US"/>
              <a:t> tracking)</a:t>
            </a:r>
          </a:p>
          <a:p>
            <a:pPr marL="342900" indent="-342900">
              <a:lnSpc>
                <a:spcPct val="90000"/>
              </a:lnSpc>
              <a:buFont typeface="Arial" panose="020B0604020202020204" pitchFamily="34" charset="0"/>
              <a:buChar char="•"/>
            </a:pPr>
            <a:r>
              <a:rPr lang="en-US"/>
              <a:t>Social media activity (posts, likes, interactions)</a:t>
            </a:r>
          </a:p>
          <a:p>
            <a:pPr marL="342900" indent="-342900">
              <a:lnSpc>
                <a:spcPct val="90000"/>
              </a:lnSpc>
              <a:buFont typeface="Arial" panose="020B0604020202020204" pitchFamily="34" charset="0"/>
              <a:buChar char="•"/>
            </a:pPr>
            <a:r>
              <a:rPr lang="en-US"/>
              <a:t>Public online records (articles, blogs, professional profiles)</a:t>
            </a:r>
          </a:p>
          <a:p>
            <a:pPr marL="342900" indent="-342900">
              <a:lnSpc>
                <a:spcPct val="90000"/>
              </a:lnSpc>
              <a:buFont typeface="Arial" panose="020B0604020202020204" pitchFamily="34" charset="0"/>
              <a:buChar char="•"/>
            </a:pPr>
            <a:r>
              <a:rPr lang="en-US"/>
              <a:t>Digital content ownership (content shared, videos, images, blogs)</a:t>
            </a:r>
          </a:p>
          <a:p>
            <a:pPr marL="342900" indent="-342900">
              <a:lnSpc>
                <a:spcPct val="90000"/>
              </a:lnSpc>
              <a:buFont typeface="Arial" panose="020B0604020202020204" pitchFamily="34" charset="0"/>
              <a:buChar char="•"/>
            </a:pPr>
            <a:r>
              <a:rPr lang="en-US"/>
              <a:t>Search engine activity (search queries, search history)</a:t>
            </a:r>
          </a:p>
        </p:txBody>
      </p:sp>
      <p:sp>
        <p:nvSpPr>
          <p:cNvPr id="5" name="Slide Number Placeholder 4">
            <a:extLst>
              <a:ext uri="{FF2B5EF4-FFF2-40B4-BE49-F238E27FC236}">
                <a16:creationId xmlns:a16="http://schemas.microsoft.com/office/drawing/2014/main" id="{0DF15BC0-5CE7-A186-2FD6-0D2C27079A21}"/>
              </a:ext>
            </a:extLst>
          </p:cNvPr>
          <p:cNvSpPr>
            <a:spLocks noGrp="1"/>
          </p:cNvSpPr>
          <p:nvPr>
            <p:ph type="sldNum" sz="quarter" idx="13"/>
          </p:nvPr>
        </p:nvSpPr>
        <p:spPr/>
        <p:txBody>
          <a:bodyPr/>
          <a:lstStyle/>
          <a:p>
            <a:fld id="{FB0478ED-E3AB-894D-AF74-F469B06ACB0F}" type="slidenum">
              <a:rPr lang="fr-CA" smtClean="0"/>
              <a:t>93</a:t>
            </a:fld>
            <a:endParaRPr lang="fr-CA"/>
          </a:p>
        </p:txBody>
      </p:sp>
    </p:spTree>
    <p:extLst>
      <p:ext uri="{BB962C8B-B14F-4D97-AF65-F5344CB8AC3E}">
        <p14:creationId xmlns:p14="http://schemas.microsoft.com/office/powerpoint/2010/main" val="1025130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62D6A-A4D5-B4A8-FB1F-79B273550D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C8514C-CC10-C0A9-DCA2-D711C2A471AB}"/>
              </a:ext>
            </a:extLst>
          </p:cNvPr>
          <p:cNvSpPr>
            <a:spLocks noGrp="1"/>
          </p:cNvSpPr>
          <p:nvPr>
            <p:ph type="title" idx="4294967295"/>
          </p:nvPr>
        </p:nvSpPr>
        <p:spPr>
          <a:xfrm>
            <a:off x="1041400" y="333375"/>
            <a:ext cx="10526713" cy="57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Appendix A (8 of 8) </a:t>
            </a:r>
          </a:p>
        </p:txBody>
      </p:sp>
      <p:sp>
        <p:nvSpPr>
          <p:cNvPr id="3" name="Content Placeholder 2">
            <a:extLst>
              <a:ext uri="{FF2B5EF4-FFF2-40B4-BE49-F238E27FC236}">
                <a16:creationId xmlns:a16="http://schemas.microsoft.com/office/drawing/2014/main" id="{92454BC5-C70D-26C1-49FD-A77D374AEAE4}"/>
              </a:ext>
            </a:extLst>
          </p:cNvPr>
          <p:cNvSpPr>
            <a:spLocks noGrp="1"/>
          </p:cNvSpPr>
          <p:nvPr>
            <p:ph idx="10"/>
          </p:nvPr>
        </p:nvSpPr>
        <p:spPr>
          <a:xfrm>
            <a:off x="1077816" y="1340768"/>
            <a:ext cx="10095440" cy="5077122"/>
          </a:xfrm>
        </p:spPr>
        <p:txBody>
          <a:bodyPr numCol="2" spcCol="182880">
            <a:normAutofit/>
          </a:bodyPr>
          <a:lstStyle/>
          <a:p>
            <a:pPr>
              <a:lnSpc>
                <a:spcPct val="90000"/>
              </a:lnSpc>
            </a:pPr>
            <a:r>
              <a:rPr lang="en-US" sz="2100" b="1"/>
              <a:t>Security and access information</a:t>
            </a:r>
          </a:p>
          <a:p>
            <a:pPr>
              <a:lnSpc>
                <a:spcPct val="90000"/>
              </a:lnSpc>
            </a:pPr>
            <a:r>
              <a:rPr lang="en-US" sz="2000"/>
              <a:t>Data related to access control, security measures and systems access.</a:t>
            </a:r>
          </a:p>
          <a:p>
            <a:pPr marL="342900" indent="-342900">
              <a:lnSpc>
                <a:spcPct val="90000"/>
              </a:lnSpc>
              <a:buFont typeface="Arial" panose="020B0604020202020204" pitchFamily="34" charset="0"/>
              <a:buChar char="•"/>
            </a:pPr>
            <a:r>
              <a:rPr lang="en-US" sz="2100"/>
              <a:t>Login credentials (username, password, PIN)</a:t>
            </a:r>
          </a:p>
          <a:p>
            <a:pPr marL="342900" indent="-342900">
              <a:lnSpc>
                <a:spcPct val="90000"/>
              </a:lnSpc>
              <a:buFont typeface="Arial" panose="020B0604020202020204" pitchFamily="34" charset="0"/>
              <a:buChar char="•"/>
            </a:pPr>
            <a:r>
              <a:rPr lang="en-US" sz="2100"/>
              <a:t>Security credentials (two-factor authentication, biometric login, access tokens)</a:t>
            </a:r>
          </a:p>
          <a:p>
            <a:pPr marL="342900" indent="-342900">
              <a:lnSpc>
                <a:spcPct val="90000"/>
              </a:lnSpc>
              <a:buFont typeface="Arial" panose="020B0604020202020204" pitchFamily="34" charset="0"/>
              <a:buChar char="•"/>
            </a:pPr>
            <a:r>
              <a:rPr lang="en-US" sz="2100"/>
              <a:t>Surveillance data (video footage, security camera data)</a:t>
            </a:r>
          </a:p>
          <a:p>
            <a:pPr marL="342900" indent="-342900">
              <a:lnSpc>
                <a:spcPct val="90000"/>
              </a:lnSpc>
              <a:buFont typeface="Arial" panose="020B0604020202020204" pitchFamily="34" charset="0"/>
              <a:buChar char="•"/>
            </a:pPr>
            <a:r>
              <a:rPr lang="en-US" sz="2100"/>
              <a:t>Access logs (logins, device used, timestamp, locations)</a:t>
            </a:r>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a:p>
            <a:pPr marL="342900" indent="-342900">
              <a:lnSpc>
                <a:spcPct val="90000"/>
              </a:lnSpc>
              <a:buFont typeface="Arial" panose="020B0604020202020204" pitchFamily="34" charset="0"/>
              <a:buChar char="•"/>
            </a:pPr>
            <a:endParaRPr lang="en-US" sz="2100"/>
          </a:p>
        </p:txBody>
      </p:sp>
      <p:sp>
        <p:nvSpPr>
          <p:cNvPr id="5" name="Slide Number Placeholder 4">
            <a:extLst>
              <a:ext uri="{FF2B5EF4-FFF2-40B4-BE49-F238E27FC236}">
                <a16:creationId xmlns:a16="http://schemas.microsoft.com/office/drawing/2014/main" id="{C0A17C92-5F31-DD0D-945E-206721B6F7E6}"/>
              </a:ext>
            </a:extLst>
          </p:cNvPr>
          <p:cNvSpPr>
            <a:spLocks noGrp="1"/>
          </p:cNvSpPr>
          <p:nvPr>
            <p:ph type="sldNum" sz="quarter" idx="13"/>
          </p:nvPr>
        </p:nvSpPr>
        <p:spPr/>
        <p:txBody>
          <a:bodyPr/>
          <a:lstStyle/>
          <a:p>
            <a:fld id="{FB0478ED-E3AB-894D-AF74-F469B06ACB0F}" type="slidenum">
              <a:rPr lang="fr-CA" smtClean="0"/>
              <a:t>94</a:t>
            </a:fld>
            <a:endParaRPr lang="fr-CA"/>
          </a:p>
        </p:txBody>
      </p:sp>
    </p:spTree>
    <p:extLst>
      <p:ext uri="{BB962C8B-B14F-4D97-AF65-F5344CB8AC3E}">
        <p14:creationId xmlns:p14="http://schemas.microsoft.com/office/powerpoint/2010/main" val="2880574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2A7348FF32FD4983FEBC65875BD8E7" ma:contentTypeVersion="31" ma:contentTypeDescription="Create a new document." ma:contentTypeScope="" ma:versionID="3d736e209f0e454299dffd3e7a07c40c">
  <xsd:schema xmlns:xsd="http://www.w3.org/2001/XMLSchema" xmlns:xs="http://www.w3.org/2001/XMLSchema" xmlns:p="http://schemas.microsoft.com/office/2006/metadata/properties" xmlns:ns1="http://schemas.microsoft.com/sharepoint/v3" xmlns:ns2="83aa663b-4b8a-469d-b5ee-90eaa0e315d8" xmlns:ns3="98a1368e-d07b-4654-8962-d7870efb807b" xmlns:ns4="http://schemas.microsoft.com/sharepoint/v4" targetNamespace="http://schemas.microsoft.com/office/2006/metadata/properties" ma:root="true" ma:fieldsID="ff7e70c17e1ca7abeef495f6e5b76ab1" ns1:_="" ns2:_="" ns3:_="" ns4:_="">
    <xsd:import namespace="http://schemas.microsoft.com/sharepoint/v3"/>
    <xsd:import namespace="83aa663b-4b8a-469d-b5ee-90eaa0e315d8"/>
    <xsd:import namespace="98a1368e-d07b-4654-8962-d7870efb807b"/>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2:SharedWithUsers" minOccurs="0"/>
                <xsd:element ref="ns2:SharedWithDetails" minOccurs="0"/>
                <xsd:element ref="ns3:lcf76f155ced4ddcb4097134ff3c332f" minOccurs="0"/>
                <xsd:element ref="ns2:TaxCatchAll" minOccurs="0"/>
                <xsd:element ref="ns3:MediaServiceOCR" minOccurs="0"/>
                <xsd:element ref="ns3:MediaServiceLocation" minOccurs="0"/>
                <xsd:element ref="ns3:_Flow_SignoffStatus" minOccurs="0"/>
                <xsd:element ref="ns3:Status" minOccurs="0"/>
                <xsd:element ref="ns4:IconOverlay" minOccurs="0"/>
                <xsd:element ref="ns1:_vti_ItemDeclaredRecord" minOccurs="0"/>
                <xsd:element ref="ns1:_vti_ItemHoldRecordStatus" minOccurs="0"/>
                <xsd:element ref="ns3:Frenchversion" minOccurs="0"/>
                <xsd:element ref="ns3:Infosourceduedate" minOccurs="0"/>
                <xsd:element ref="ns3:DatePublished" minOccurs="0"/>
                <xsd:element ref="ns3:MediaServiceBillingMetadata" minOccurs="0"/>
                <xsd:element ref="ns3:Consult" minOccurs="0"/>
                <xsd:element ref="ns3:Document_x0020_Type" minOccurs="0"/>
                <xsd:element ref="ns3:IDGReviewTags" minOccurs="0"/>
                <xsd:element ref="ns3: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29" nillable="true" ma:displayName="Declared Record" ma:hidden="true" ma:internalName="_vti_ItemDeclaredRecord" ma:readOnly="true">
      <xsd:simpleType>
        <xsd:restriction base="dms:DateTime"/>
      </xsd:simpleType>
    </xsd:element>
    <xsd:element name="_vti_ItemHoldRecordStatus" ma:index="30"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aa663b-4b8a-469d-b5ee-90eaa0e315d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017eb2-65c3-4c7c-bb0f-e7e8039ce12a}" ma:internalName="TaxCatchAll" ma:showField="CatchAllData" ma:web="83aa663b-4b8a-469d-b5ee-90eaa0e315d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a1368e-d07b-4654-8962-d7870efb807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bf3204f-aabd-4e28-9088-5d29a8bcebff"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description="" ma:indexed="true" ma:internalName="MediaServiceLocation"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Status" ma:index="27" nillable="true" ma:displayName="Status" ma:format="Dropdown" ma:internalName="Status">
      <xsd:simpleType>
        <xsd:restriction base="dms:Choice">
          <xsd:enumeration value="Working Copy"/>
          <xsd:enumeration value="Final"/>
          <xsd:enumeration value="Draft"/>
        </xsd:restriction>
      </xsd:simpleType>
    </xsd:element>
    <xsd:element name="Frenchversion" ma:index="31" nillable="true" ma:displayName="French version" ma:default="0" ma:format="Dropdown" ma:internalName="Frenchversion">
      <xsd:simpleType>
        <xsd:restriction base="dms:Boolean"/>
      </xsd:simpleType>
    </xsd:element>
    <xsd:element name="Infosourceduedate" ma:index="32" nillable="true" ma:displayName="Info source due date" ma:description="For documents discussing or following up on Info Source updates that were due on a particular date" ma:format="Dropdown" ma:internalName="Infosourceduedate">
      <xsd:simpleType>
        <xsd:restriction base="dms:Text">
          <xsd:maxLength value="255"/>
        </xsd:restriction>
      </xsd:simpleType>
    </xsd:element>
    <xsd:element name="DatePublished" ma:index="33" nillable="true" ma:displayName="Date Published" ma:description="The date upon which the content was originally published on GCconnex" ma:format="DateOnly" ma:indexed="true" ma:internalName="DatePublished">
      <xsd:simpleType>
        <xsd:restriction base="dms:DateTime"/>
      </xsd:simpleType>
    </xsd:element>
    <xsd:element name="MediaServiceBillingMetadata" ma:index="34" nillable="true" ma:displayName="MediaServiceBillingMetadata" ma:hidden="true" ma:internalName="MediaServiceBillingMetadata" ma:readOnly="true">
      <xsd:simpleType>
        <xsd:restriction base="dms:Note"/>
      </xsd:simpleType>
    </xsd:element>
    <xsd:element name="Consult" ma:index="35" nillable="true" ma:displayName="Consult" ma:description="Identify whose comments are included in the draft" ma:format="Dropdown" ma:indexed="true" ma:internalName="Consult">
      <xsd:simpleType>
        <xsd:restriction base="dms:Text">
          <xsd:maxLength value="255"/>
        </xsd:restriction>
      </xsd:simpleType>
    </xsd:element>
    <xsd:element name="Document_x0020_Type" ma:index="36" nillable="true" ma:displayName="Document Type" ma:format="Dropdown" ma:indexed="true" ma:internalName="Document_x0020_Type">
      <xsd:simpleType>
        <xsd:union memberTypes="dms:Text">
          <xsd:simpleType>
            <xsd:restriction base="dms:Choice">
              <xsd:enumeration value="Meeting Agenda"/>
              <xsd:enumeration value="Record of Discussion"/>
            </xsd:restriction>
          </xsd:simpleType>
        </xsd:union>
      </xsd:simpleType>
    </xsd:element>
    <xsd:element name="IDGReviewTags" ma:index="37" nillable="true" ma:displayName="IDG Review Tags" ma:description="List of tags assigned from each of the PSD, Digital Ambition, Data Strategy and associated instruments" ma:format="Dropdown" ma:internalName="IDGReviewTags">
      <xsd:complexType>
        <xsd:complexContent>
          <xsd:extension base="dms:MultiChoice">
            <xsd:sequence>
              <xsd:element name="Value" maxOccurs="unbounded" minOccurs="0" nillable="true">
                <xsd:simpleType>
                  <xsd:restriction base="dms:Choice">
                    <xsd:enumeration value="Digital Ambition"/>
                    <xsd:enumeration value="Data"/>
                    <xsd:enumeration value="Choice 3"/>
                    <xsd:enumeration value="Choice 4"/>
                  </xsd:restriction>
                </xsd:simpleType>
              </xsd:element>
            </xsd:sequence>
          </xsd:extension>
        </xsd:complexContent>
      </xsd:complexType>
    </xsd:element>
    <xsd:element name="Language" ma:index="38" nillable="true" ma:displayName="Language " ma:format="Dropdown" ma:internalName="Languag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3aa663b-4b8a-469d-b5ee-90eaa0e315d8">4RWRPJAYJ72E-25897711-158993</_dlc_DocId>
    <_dlc_DocIdUrl xmlns="83aa663b-4b8a-469d-b5ee-90eaa0e315d8">
      <Url>https://056gc.sharepoint.com/sites/OCIO-DDP-_BDPI-SDPN/_layouts/15/DocIdRedir.aspx?ID=4RWRPJAYJ72E-25897711-158993</Url>
      <Description>4RWRPJAYJ72E-25897711-158993</Description>
    </_dlc_DocIdUrl>
    <lcf76f155ced4ddcb4097134ff3c332f xmlns="98a1368e-d07b-4654-8962-d7870efb807b">
      <Terms xmlns="http://schemas.microsoft.com/office/infopath/2007/PartnerControls"/>
    </lcf76f155ced4ddcb4097134ff3c332f>
    <Status xmlns="98a1368e-d07b-4654-8962-d7870efb807b">Draft</Status>
    <TaxCatchAll xmlns="83aa663b-4b8a-469d-b5ee-90eaa0e315d8" xsi:nil="true"/>
    <DatePublished xmlns="98a1368e-d07b-4654-8962-d7870efb807b" xsi:nil="true"/>
    <IconOverlay xmlns="http://schemas.microsoft.com/sharepoint/v4" xsi:nil="true"/>
    <_Flow_SignoffStatus xmlns="98a1368e-d07b-4654-8962-d7870efb807b">Not approved yet</_Flow_SignoffStatus>
    <Frenchversion xmlns="98a1368e-d07b-4654-8962-d7870efb807b">false</Frenchversion>
    <Infosourceduedate xmlns="98a1368e-d07b-4654-8962-d7870efb807b" xsi:nil="true"/>
    <Consult xmlns="98a1368e-d07b-4654-8962-d7870efb807b" xsi:nil="true"/>
    <Document_x0020_Type xmlns="98a1368e-d07b-4654-8962-d7870efb807b" xsi:nil="true"/>
    <Language xmlns="98a1368e-d07b-4654-8962-d7870efb807b" xsi:nil="true"/>
    <IDGReviewTags xmlns="98a1368e-d07b-4654-8962-d7870efb807b" xsi:nil="true"/>
  </documentManagement>
</p:properties>
</file>

<file path=customXml/itemProps1.xml><?xml version="1.0" encoding="utf-8"?>
<ds:datastoreItem xmlns:ds="http://schemas.openxmlformats.org/officeDocument/2006/customXml" ds:itemID="{52784833-ABF6-4FED-B36C-D34D40170B43}">
  <ds:schemaRefs>
    <ds:schemaRef ds:uri="http://schemas.microsoft.com/sharepoint/events"/>
  </ds:schemaRefs>
</ds:datastoreItem>
</file>

<file path=customXml/itemProps2.xml><?xml version="1.0" encoding="utf-8"?>
<ds:datastoreItem xmlns:ds="http://schemas.openxmlformats.org/officeDocument/2006/customXml" ds:itemID="{D539CD96-E95B-4F34-86E9-B5C45B73D00A}">
  <ds:schemaRefs>
    <ds:schemaRef ds:uri="http://schemas.microsoft.com/sharepoint/v3/contenttype/forms"/>
  </ds:schemaRefs>
</ds:datastoreItem>
</file>

<file path=customXml/itemProps3.xml><?xml version="1.0" encoding="utf-8"?>
<ds:datastoreItem xmlns:ds="http://schemas.openxmlformats.org/officeDocument/2006/customXml" ds:itemID="{60DC3E59-5B58-428F-9A10-80F3B79ACFA5}">
  <ds:schemaRefs>
    <ds:schemaRef ds:uri="83aa663b-4b8a-469d-b5ee-90eaa0e315d8"/>
    <ds:schemaRef ds:uri="98a1368e-d07b-4654-8962-d7870efb80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2604547-65B2-4462-903A-70A1E5F985ED}">
  <ds:schemaRefs>
    <ds:schemaRef ds:uri="http://purl.org/dc/dcmitype/"/>
    <ds:schemaRef ds:uri="http://schemas.microsoft.com/sharepoint/v3"/>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schemas.microsoft.com/sharepoint/v4"/>
    <ds:schemaRef ds:uri="98a1368e-d07b-4654-8962-d7870efb807b"/>
    <ds:schemaRef ds:uri="83aa663b-4b8a-469d-b5ee-90eaa0e315d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23407</Words>
  <Application>Microsoft Office PowerPoint</Application>
  <PresentationFormat>Widescreen</PresentationFormat>
  <Paragraphs>1785</Paragraphs>
  <Slides>94</Slides>
  <Notes>94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Aptos</vt:lpstr>
      <vt:lpstr>Arial</vt:lpstr>
      <vt:lpstr>Arial Rounded MT Bold</vt:lpstr>
      <vt:lpstr>Calibri</vt:lpstr>
      <vt:lpstr>Courier New</vt:lpstr>
      <vt:lpstr>Symbol</vt:lpstr>
      <vt:lpstr>Times New Roman</vt:lpstr>
      <vt:lpstr>Wingdings</vt:lpstr>
      <vt:lpstr>Office Theme</vt:lpstr>
      <vt:lpstr>Access to Information and Privacy 101</vt:lpstr>
      <vt:lpstr>Objective</vt:lpstr>
      <vt:lpstr>Table of contents</vt:lpstr>
      <vt:lpstr>Section 1: Overview of  the Access to Information Act and the Privacy Act </vt:lpstr>
      <vt:lpstr>Access to Information Act (ATIA)</vt:lpstr>
      <vt:lpstr>Privacy Act </vt:lpstr>
      <vt:lpstr>Definition of personal information</vt:lpstr>
      <vt:lpstr>Exceptions to the definition of personal information</vt:lpstr>
      <vt:lpstr>Access to Information and Privacy (ATIP)</vt:lpstr>
      <vt:lpstr>Institution’s legislative framework</vt:lpstr>
      <vt:lpstr>Section 2:  Treasury Board of Canada Secretariat policy instruments and employee responsibilities  </vt:lpstr>
      <vt:lpstr>Treasury Board of Canada Secretariat policy suite</vt:lpstr>
      <vt:lpstr>The two directives on ATIP requests</vt:lpstr>
      <vt:lpstr>Directive on Proactive Publication</vt:lpstr>
      <vt:lpstr>Directive on Privacy Practices</vt:lpstr>
      <vt:lpstr>Directive on Social Insurance Number</vt:lpstr>
      <vt:lpstr>Institution’s policy framework</vt:lpstr>
      <vt:lpstr>Section 3: Key players</vt:lpstr>
      <vt:lpstr>Key players (1 of 6)</vt:lpstr>
      <vt:lpstr>Key players (2 of 6) </vt:lpstr>
      <vt:lpstr>Key players (3 of 6) </vt:lpstr>
      <vt:lpstr>Key players (4 of 6)</vt:lpstr>
      <vt:lpstr>Key players (5 of 6)</vt:lpstr>
      <vt:lpstr>Key players (6 of 6)</vt:lpstr>
      <vt:lpstr>Other key players (1 of 2)</vt:lpstr>
      <vt:lpstr>Other key players (2 of 2)</vt:lpstr>
      <vt:lpstr>Section 4: ATIP starts with good  information management (IM)</vt:lpstr>
      <vt:lpstr>What is information management (IM)?</vt:lpstr>
      <vt:lpstr>Employee IM responsibilities</vt:lpstr>
      <vt:lpstr>How good IM practices support better ATIP </vt:lpstr>
      <vt:lpstr>Section 5: Responding to ATIP requests </vt:lpstr>
      <vt:lpstr>Making a request</vt:lpstr>
      <vt:lpstr>Records vs. personal information</vt:lpstr>
      <vt:lpstr>Step 1. Receive, evaluate and validate request</vt:lpstr>
      <vt:lpstr>Step 1. Continued – Consideration for the identity of a requester</vt:lpstr>
      <vt:lpstr>Step 2. Clarify the request</vt:lpstr>
      <vt:lpstr>Step 3. Find the records</vt:lpstr>
      <vt:lpstr>Step 4. Draft recommendations (1 of 4)</vt:lpstr>
      <vt:lpstr>Step 4. Draft recommendations (2 of 4)</vt:lpstr>
      <vt:lpstr>Step 4. Draft recommendations (3 of 4)</vt:lpstr>
      <vt:lpstr>Step 4 – Draft recommendations (4 of 4) </vt:lpstr>
      <vt:lpstr>Step 5. Provide records</vt:lpstr>
      <vt:lpstr>Step 6. Consult</vt:lpstr>
      <vt:lpstr>Step 7. Applying exemptions and exclusions</vt:lpstr>
      <vt:lpstr>Step 8. Send response package to the requester</vt:lpstr>
      <vt:lpstr>Step 9. Handle complaints (1 of 2)</vt:lpstr>
      <vt:lpstr>Step 9. Handle complaints (2 of 2)</vt:lpstr>
      <vt:lpstr>Summary of ATIP requests process </vt:lpstr>
      <vt:lpstr>Correction requests</vt:lpstr>
      <vt:lpstr> Section 6: Proactive publication and transparency </vt:lpstr>
      <vt:lpstr>Proactive publication (1 of 2)</vt:lpstr>
      <vt:lpstr>Proactive publication (2 of 2)</vt:lpstr>
      <vt:lpstr>PowerPoint Presentation</vt:lpstr>
      <vt:lpstr> Section 7: Privacy practices </vt:lpstr>
      <vt:lpstr>Privacy practices</vt:lpstr>
      <vt:lpstr>Fair information principles</vt:lpstr>
      <vt:lpstr>Accountability </vt:lpstr>
      <vt:lpstr>Identifying purpose​</vt:lpstr>
      <vt:lpstr>Limiting collection </vt:lpstr>
      <vt:lpstr>Limiting use</vt:lpstr>
      <vt:lpstr>Limiting disclosure</vt:lpstr>
      <vt:lpstr>Limiting retention and disposal</vt:lpstr>
      <vt:lpstr>Consent</vt:lpstr>
      <vt:lpstr>Accuracy</vt:lpstr>
      <vt:lpstr>Safeguards</vt:lpstr>
      <vt:lpstr>Openness</vt:lpstr>
      <vt:lpstr>Individual access and challenging compliance​</vt:lpstr>
      <vt:lpstr>Privacy by design​</vt:lpstr>
      <vt:lpstr>Privacy assessments</vt:lpstr>
      <vt:lpstr>Section 8: Privacy breaches </vt:lpstr>
      <vt:lpstr>Privacy breaches</vt:lpstr>
      <vt:lpstr>Privacy breach examples</vt:lpstr>
      <vt:lpstr>Potential consequences</vt:lpstr>
      <vt:lpstr>Take action</vt:lpstr>
      <vt:lpstr>Preventing privacy breaches</vt:lpstr>
      <vt:lpstr>Questions?</vt:lpstr>
      <vt:lpstr>Quiz</vt:lpstr>
      <vt:lpstr>Quiz (1 of 9) </vt:lpstr>
      <vt:lpstr>Quiz (2 of 9)</vt:lpstr>
      <vt:lpstr>Quiz (3 of 9)</vt:lpstr>
      <vt:lpstr>Quiz (4 of 9)</vt:lpstr>
      <vt:lpstr>Quiz (5 of 9)</vt:lpstr>
      <vt:lpstr>Quiz (6 of 9)</vt:lpstr>
      <vt:lpstr>Quiz (7 of 9)</vt:lpstr>
      <vt:lpstr>Quiz (8 of 9)</vt:lpstr>
      <vt:lpstr>Quiz (9 of 9)</vt:lpstr>
      <vt:lpstr>Appendix A: Examples of personal information (1 of 8)</vt:lpstr>
      <vt:lpstr>Appendix A (2 of 8)</vt:lpstr>
      <vt:lpstr>Appendix A (3 of 8) </vt:lpstr>
      <vt:lpstr>Appendix A (4 of 8) </vt:lpstr>
      <vt:lpstr>Appendix A (5 of 8) </vt:lpstr>
      <vt:lpstr>Appendix A (6 of 8) </vt:lpstr>
      <vt:lpstr>Appendix A (7 of 8) </vt:lpstr>
      <vt:lpstr>Appendix A (8 of 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perras</dc:creator>
  <cp:lastModifiedBy>Haque, Zoairia</cp:lastModifiedBy>
  <cp:revision>2</cp:revision>
  <cp:lastPrinted>2025-09-25T16:05:18Z</cp:lastPrinted>
  <dcterms:created xsi:type="dcterms:W3CDTF">2016-02-12T16:37:31Z</dcterms:created>
  <dcterms:modified xsi:type="dcterms:W3CDTF">2026-04-28T14:29:00Z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d0ca00b-3f0e-465a-aac7-1a6a22fcea40_Enabled">
    <vt:lpwstr>true</vt:lpwstr>
  </property>
  <property fmtid="{D5CDD505-2E9C-101B-9397-08002B2CF9AE}" pid="3" name="MSIP_Label_3d0ca00b-3f0e-465a-aac7-1a6a22fcea40_SetDate">
    <vt:lpwstr>2024-07-29T18:18:20Z</vt:lpwstr>
  </property>
  <property fmtid="{D5CDD505-2E9C-101B-9397-08002B2CF9AE}" pid="4" name="MSIP_Label_3d0ca00b-3f0e-465a-aac7-1a6a22fcea40_Method">
    <vt:lpwstr>Privileged</vt:lpwstr>
  </property>
  <property fmtid="{D5CDD505-2E9C-101B-9397-08002B2CF9AE}" pid="5" name="MSIP_Label_3d0ca00b-3f0e-465a-aac7-1a6a22fcea40_Name">
    <vt:lpwstr>3d0ca00b-3f0e-465a-aac7-1a6a22fcea40</vt:lpwstr>
  </property>
  <property fmtid="{D5CDD505-2E9C-101B-9397-08002B2CF9AE}" pid="6" name="MSIP_Label_3d0ca00b-3f0e-465a-aac7-1a6a22fcea40_SiteId">
    <vt:lpwstr>6397df10-4595-4047-9c4f-03311282152b</vt:lpwstr>
  </property>
  <property fmtid="{D5CDD505-2E9C-101B-9397-08002B2CF9AE}" pid="7" name="MSIP_Label_3d0ca00b-3f0e-465a-aac7-1a6a22fcea40_ActionId">
    <vt:lpwstr>2bfbf1c9-fee6-44a4-bf40-5659e45dfc5a</vt:lpwstr>
  </property>
  <property fmtid="{D5CDD505-2E9C-101B-9397-08002B2CF9AE}" pid="8" name="MSIP_Label_3d0ca00b-3f0e-465a-aac7-1a6a22fcea40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y fmtid="{D5CDD505-2E9C-101B-9397-08002B2CF9AE}" pid="11" name="ContentTypeId">
    <vt:lpwstr>0x0101005C2A7348FF32FD4983FEBC65875BD8E7</vt:lpwstr>
  </property>
  <property fmtid="{D5CDD505-2E9C-101B-9397-08002B2CF9AE}" pid="12" name="_dlc_DocIdItemGuid">
    <vt:lpwstr>4f29b19d-eaff-43fb-83cb-859b0fe8e9f3</vt:lpwstr>
  </property>
  <property fmtid="{D5CDD505-2E9C-101B-9397-08002B2CF9AE}" pid="13" name="MediaServiceImageTags">
    <vt:lpwstr/>
  </property>
  <property fmtid="{D5CDD505-2E9C-101B-9397-08002B2CF9AE}" pid="14" name="XREF">
    <vt:lpwstr>, </vt:lpwstr>
  </property>
</Properties>
</file>