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88" r:id="rId5"/>
    <p:sldMasterId id="2147483903" r:id="rId6"/>
    <p:sldMasterId id="2147483893" r:id="rId7"/>
    <p:sldMasterId id="2147483961" r:id="rId8"/>
  </p:sldMasterIdLst>
  <p:notesMasterIdLst>
    <p:notesMasterId r:id="rId27"/>
  </p:notesMasterIdLst>
  <p:handoutMasterIdLst>
    <p:handoutMasterId r:id="rId28"/>
  </p:handoutMasterIdLst>
  <p:sldIdLst>
    <p:sldId id="25890" r:id="rId9"/>
    <p:sldId id="25909" r:id="rId10"/>
    <p:sldId id="25910" r:id="rId11"/>
    <p:sldId id="25911" r:id="rId12"/>
    <p:sldId id="25914" r:id="rId13"/>
    <p:sldId id="25913" r:id="rId14"/>
    <p:sldId id="25895" r:id="rId15"/>
    <p:sldId id="25915" r:id="rId16"/>
    <p:sldId id="25896" r:id="rId17"/>
    <p:sldId id="25897" r:id="rId18"/>
    <p:sldId id="25918" r:id="rId19"/>
    <p:sldId id="25919" r:id="rId20"/>
    <p:sldId id="25903" r:id="rId21"/>
    <p:sldId id="25900" r:id="rId22"/>
    <p:sldId id="25904" r:id="rId23"/>
    <p:sldId id="25906" r:id="rId24"/>
    <p:sldId id="25901" r:id="rId25"/>
    <p:sldId id="25920" r:id="rId26"/>
  </p:sldIdLst>
  <p:sldSz cx="12192000" cy="6858000"/>
  <p:notesSz cx="7010400" cy="9296400"/>
  <p:custDataLst>
    <p:tags r:id="rId2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482" userDrawn="1">
          <p15:clr>
            <a:srgbClr val="A4A3A4"/>
          </p15:clr>
        </p15:guide>
        <p15:guide id="3" orient="horz" pos="300" userDrawn="1">
          <p15:clr>
            <a:srgbClr val="A4A3A4"/>
          </p15:clr>
        </p15:guide>
        <p15:guide id="4" orient="horz" pos="572" userDrawn="1">
          <p15:clr>
            <a:srgbClr val="A4A3A4"/>
          </p15:clr>
        </p15:guide>
        <p15:guide id="5" pos="3840" userDrawn="1">
          <p15:clr>
            <a:srgbClr val="A4A3A4"/>
          </p15:clr>
        </p15:guide>
        <p15:guide id="6" pos="665"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CD2"/>
    <a:srgbClr val="F6FDD1"/>
    <a:srgbClr val="DFD1E7"/>
    <a:srgbClr val="9999FF"/>
    <a:srgbClr val="CCCCFF"/>
    <a:srgbClr val="FF66FF"/>
    <a:srgbClr val="9E246B"/>
    <a:srgbClr val="000000"/>
    <a:srgbClr val="671745"/>
    <a:srgbClr val="C02C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95" autoAdjust="0"/>
    <p:restoredTop sz="88338" autoAdjust="0"/>
  </p:normalViewPr>
  <p:slideViewPr>
    <p:cSldViewPr showGuides="1">
      <p:cViewPr varScale="1">
        <p:scale>
          <a:sx n="79" d="100"/>
          <a:sy n="79" d="100"/>
        </p:scale>
        <p:origin x="1236" y="90"/>
      </p:cViewPr>
      <p:guideLst>
        <p:guide orient="horz" pos="2160"/>
        <p:guide orient="horz" pos="482"/>
        <p:guide orient="horz" pos="300"/>
        <p:guide orient="horz" pos="572"/>
        <p:guide pos="3840"/>
        <p:guide pos="665"/>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3834"/>
    </p:cViewPr>
  </p:sorterViewPr>
  <p:notesViewPr>
    <p:cSldViewPr>
      <p:cViewPr varScale="1">
        <p:scale>
          <a:sx n="69" d="100"/>
          <a:sy n="69" d="100"/>
        </p:scale>
        <p:origin x="2535" y="54"/>
      </p:cViewPr>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tableStyles" Target="tableStyles.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notesMaster" Target="notesMasters/notesMaster1.xml"/><Relationship Id="rId30" Type="http://schemas.openxmlformats.org/officeDocument/2006/relationships/commentAuthors" Target="commentAuthors.xml"/><Relationship Id="rId8" Type="http://schemas.openxmlformats.org/officeDocument/2006/relationships/slideMaster" Target="slideMasters/slideMaster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2024-06-16</a:t>
            </a:fld>
            <a:endParaRPr lang="en-CA"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dirty="0"/>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2024-06-16</a:t>
            </a:fld>
            <a:endParaRPr lang="en-CA"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dirty="0"/>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5"/>
          </p:nvPr>
        </p:nvSpPr>
        <p:spPr/>
        <p:txBody>
          <a:bodyPr/>
          <a:lstStyle/>
          <a:p>
            <a:fld id="{BF76D344-3FA6-4057-8040-8B0031F1765A}" type="slidenum">
              <a:rPr lang="en-CA" smtClean="0"/>
              <a:t>1</a:t>
            </a:fld>
            <a:endParaRPr lang="en-CA" dirty="0"/>
          </a:p>
        </p:txBody>
      </p:sp>
    </p:spTree>
    <p:extLst>
      <p:ext uri="{BB962C8B-B14F-4D97-AF65-F5344CB8AC3E}">
        <p14:creationId xmlns:p14="http://schemas.microsoft.com/office/powerpoint/2010/main" val="2570483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10</a:t>
            </a:fld>
            <a:endParaRPr lang="en-CA"/>
          </a:p>
        </p:txBody>
      </p:sp>
    </p:spTree>
    <p:extLst>
      <p:ext uri="{BB962C8B-B14F-4D97-AF65-F5344CB8AC3E}">
        <p14:creationId xmlns:p14="http://schemas.microsoft.com/office/powerpoint/2010/main" val="40396066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11</a:t>
            </a:fld>
            <a:endParaRPr lang="en-CA"/>
          </a:p>
        </p:txBody>
      </p:sp>
    </p:spTree>
    <p:extLst>
      <p:ext uri="{BB962C8B-B14F-4D97-AF65-F5344CB8AC3E}">
        <p14:creationId xmlns:p14="http://schemas.microsoft.com/office/powerpoint/2010/main" val="19732785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A8A16B5-DC73-DE8F-9F0B-48E7DF64A1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519C8022-C384-9AF1-120F-05DEE10B4B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27652" name="Slide Number Placeholder 3">
            <a:extLst>
              <a:ext uri="{FF2B5EF4-FFF2-40B4-BE49-F238E27FC236}">
                <a16:creationId xmlns:a16="http://schemas.microsoft.com/office/drawing/2014/main" id="{39B8CBB7-1BE3-55DF-47A0-A4E81FEA57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fld id="{D83E0DC3-B4A6-4F3B-B1A2-F59C07384660}" type="slidenum">
              <a:rPr lang="en-CA" altLang="en-US">
                <a:latin typeface="Calibri" panose="020F0502020204030204" pitchFamily="34" charset="0"/>
              </a:rPr>
              <a:pPr/>
              <a:t>12</a:t>
            </a:fld>
            <a:endParaRPr lang="en-CA" altLang="en-US">
              <a:latin typeface="Calibri" panose="020F0502020204030204" pitchFamily="34" charset="0"/>
            </a:endParaRPr>
          </a:p>
        </p:txBody>
      </p:sp>
    </p:spTree>
    <p:extLst>
      <p:ext uri="{BB962C8B-B14F-4D97-AF65-F5344CB8AC3E}">
        <p14:creationId xmlns:p14="http://schemas.microsoft.com/office/powerpoint/2010/main" val="39332176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13</a:t>
            </a:fld>
            <a:endParaRPr lang="en-CA"/>
          </a:p>
        </p:txBody>
      </p:sp>
    </p:spTree>
    <p:extLst>
      <p:ext uri="{BB962C8B-B14F-4D97-AF65-F5344CB8AC3E}">
        <p14:creationId xmlns:p14="http://schemas.microsoft.com/office/powerpoint/2010/main" val="3410675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14</a:t>
            </a:fld>
            <a:endParaRPr lang="en-CA"/>
          </a:p>
        </p:txBody>
      </p:sp>
    </p:spTree>
    <p:extLst>
      <p:ext uri="{BB962C8B-B14F-4D97-AF65-F5344CB8AC3E}">
        <p14:creationId xmlns:p14="http://schemas.microsoft.com/office/powerpoint/2010/main" val="686767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15</a:t>
            </a:fld>
            <a:endParaRPr lang="en-CA" dirty="0"/>
          </a:p>
        </p:txBody>
      </p:sp>
    </p:spTree>
    <p:extLst>
      <p:ext uri="{BB962C8B-B14F-4D97-AF65-F5344CB8AC3E}">
        <p14:creationId xmlns:p14="http://schemas.microsoft.com/office/powerpoint/2010/main" val="29667719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16</a:t>
            </a:fld>
            <a:endParaRPr lang="en-CA" dirty="0"/>
          </a:p>
        </p:txBody>
      </p:sp>
    </p:spTree>
    <p:extLst>
      <p:ext uri="{BB962C8B-B14F-4D97-AF65-F5344CB8AC3E}">
        <p14:creationId xmlns:p14="http://schemas.microsoft.com/office/powerpoint/2010/main" val="345098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3A5D88-BC26-4EFA-A680-927F6A4ACCF4}" type="slidenum">
              <a:rPr lang="en-CA" smtClean="0"/>
              <a:t>17</a:t>
            </a:fld>
            <a:endParaRPr lang="en-CA"/>
          </a:p>
        </p:txBody>
      </p:sp>
    </p:spTree>
    <p:extLst>
      <p:ext uri="{BB962C8B-B14F-4D97-AF65-F5344CB8AC3E}">
        <p14:creationId xmlns:p14="http://schemas.microsoft.com/office/powerpoint/2010/main" val="4268929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18</a:t>
            </a:fld>
            <a:endParaRPr lang="en-CA"/>
          </a:p>
        </p:txBody>
      </p:sp>
    </p:spTree>
    <p:extLst>
      <p:ext uri="{BB962C8B-B14F-4D97-AF65-F5344CB8AC3E}">
        <p14:creationId xmlns:p14="http://schemas.microsoft.com/office/powerpoint/2010/main" val="3985284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59382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65548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72090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89019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93976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A8A16B5-DC73-DE8F-9F0B-48E7DF64A1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519C8022-C384-9AF1-120F-05DEE10B4B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27652" name="Slide Number Placeholder 3">
            <a:extLst>
              <a:ext uri="{FF2B5EF4-FFF2-40B4-BE49-F238E27FC236}">
                <a16:creationId xmlns:a16="http://schemas.microsoft.com/office/drawing/2014/main" id="{39B8CBB7-1BE3-55DF-47A0-A4E81FEA57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fld id="{D83E0DC3-B4A6-4F3B-B1A2-F59C07384660}" type="slidenum">
              <a:rPr lang="en-CA" altLang="en-US">
                <a:latin typeface="Calibri" panose="020F0502020204030204" pitchFamily="34" charset="0"/>
              </a:rPr>
              <a:pPr/>
              <a:t>7</a:t>
            </a:fld>
            <a:endParaRPr lang="en-CA"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A8A16B5-DC73-DE8F-9F0B-48E7DF64A1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519C8022-C384-9AF1-120F-05DEE10B4B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27652" name="Slide Number Placeholder 3">
            <a:extLst>
              <a:ext uri="{FF2B5EF4-FFF2-40B4-BE49-F238E27FC236}">
                <a16:creationId xmlns:a16="http://schemas.microsoft.com/office/drawing/2014/main" id="{39B8CBB7-1BE3-55DF-47A0-A4E81FEA57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fld id="{D83E0DC3-B4A6-4F3B-B1A2-F59C07384660}" type="slidenum">
              <a:rPr lang="en-CA" altLang="en-US">
                <a:latin typeface="Calibri" panose="020F0502020204030204" pitchFamily="34" charset="0"/>
              </a:rPr>
              <a:pPr/>
              <a:t>8</a:t>
            </a:fld>
            <a:endParaRPr lang="en-CA" altLang="en-US">
              <a:latin typeface="Calibri" panose="020F0502020204030204" pitchFamily="34" charset="0"/>
            </a:endParaRPr>
          </a:p>
        </p:txBody>
      </p:sp>
    </p:spTree>
    <p:extLst>
      <p:ext uri="{BB962C8B-B14F-4D97-AF65-F5344CB8AC3E}">
        <p14:creationId xmlns:p14="http://schemas.microsoft.com/office/powerpoint/2010/main" val="131200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9</a:t>
            </a:fld>
            <a:endParaRPr lang="en-CA"/>
          </a:p>
        </p:txBody>
      </p:sp>
    </p:spTree>
    <p:extLst>
      <p:ext uri="{BB962C8B-B14F-4D97-AF65-F5344CB8AC3E}">
        <p14:creationId xmlns:p14="http://schemas.microsoft.com/office/powerpoint/2010/main" val="4074604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BFA2D-8FA7-4C09-B1B0-8039F2B8A791}"/>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5C65AAD-BF73-4053-88BB-D6BB99468D2E}"/>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B4EDBB58-AC85-4FE3-BA7C-C747C0EA5DC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870B5F1-3EA0-4789-915A-79896D8517D1}"/>
              </a:ext>
            </a:extLst>
          </p:cNvPr>
          <p:cNvSpPr>
            <a:spLocks noGrp="1"/>
          </p:cNvSpPr>
          <p:nvPr>
            <p:ph type="sldNum" sz="quarter" idx="12"/>
          </p:nvPr>
        </p:nvSpPr>
        <p:spPr/>
        <p:txBody>
          <a:bodyPr/>
          <a:lstStyle/>
          <a:p>
            <a:fld id="{32D4B517-E49B-41B6-9DBC-23634E0F1CDC}" type="slidenum">
              <a:rPr lang="en-CA" smtClean="0"/>
              <a:pPr/>
              <a:t>‹#›</a:t>
            </a:fld>
            <a:endParaRPr lang="en-CA" dirty="0"/>
          </a:p>
        </p:txBody>
      </p:sp>
      <p:sp>
        <p:nvSpPr>
          <p:cNvPr id="7" name="Oval 6">
            <a:extLst>
              <a:ext uri="{FF2B5EF4-FFF2-40B4-BE49-F238E27FC236}">
                <a16:creationId xmlns:a16="http://schemas.microsoft.com/office/drawing/2014/main" id="{2A72FA9F-8476-454A-84B2-019D0492B38E}"/>
              </a:ext>
            </a:extLst>
          </p:cNvPr>
          <p:cNvSpPr/>
          <p:nvPr userDrawn="1"/>
        </p:nvSpPr>
        <p:spPr>
          <a:xfrm>
            <a:off x="2585610" y="727026"/>
            <a:ext cx="6516724" cy="5960125"/>
          </a:xfrm>
          <a:prstGeom prst="ellipse">
            <a:avLst/>
          </a:prstGeom>
          <a:solidFill>
            <a:srgbClr val="086C9B">
              <a:alpha val="78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Oval 7">
            <a:extLst>
              <a:ext uri="{FF2B5EF4-FFF2-40B4-BE49-F238E27FC236}">
                <a16:creationId xmlns:a16="http://schemas.microsoft.com/office/drawing/2014/main" id="{2D2866F7-F6B5-40D5-8C60-7282DF4A9D09}"/>
              </a:ext>
            </a:extLst>
          </p:cNvPr>
          <p:cNvSpPr/>
          <p:nvPr userDrawn="1"/>
        </p:nvSpPr>
        <p:spPr>
          <a:xfrm>
            <a:off x="3611724" y="1915300"/>
            <a:ext cx="4428492" cy="4284476"/>
          </a:xfrm>
          <a:prstGeom prst="ellipse">
            <a:avLst/>
          </a:prstGeom>
          <a:solidFill>
            <a:srgbClr val="C02C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CCFF"/>
              </a:solidFill>
            </a:endParaRPr>
          </a:p>
        </p:txBody>
      </p:sp>
      <p:sp>
        <p:nvSpPr>
          <p:cNvPr id="9" name="Oval 8">
            <a:extLst>
              <a:ext uri="{FF2B5EF4-FFF2-40B4-BE49-F238E27FC236}">
                <a16:creationId xmlns:a16="http://schemas.microsoft.com/office/drawing/2014/main" id="{41B5C837-5661-4610-BA95-74D2C8346A24}"/>
              </a:ext>
            </a:extLst>
          </p:cNvPr>
          <p:cNvSpPr/>
          <p:nvPr userDrawn="1"/>
        </p:nvSpPr>
        <p:spPr>
          <a:xfrm>
            <a:off x="4583832" y="3240985"/>
            <a:ext cx="2340260" cy="22322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825946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BFA2D-8FA7-4C09-B1B0-8039F2B8A791}"/>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5C65AAD-BF73-4053-88BB-D6BB99468D2E}"/>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B4EDBB58-AC85-4FE3-BA7C-C747C0EA5DC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870B5F1-3EA0-4789-915A-79896D8517D1}"/>
              </a:ext>
            </a:extLst>
          </p:cNvPr>
          <p:cNvSpPr>
            <a:spLocks noGrp="1"/>
          </p:cNvSpPr>
          <p:nvPr>
            <p:ph type="sldNum" sz="quarter" idx="12"/>
          </p:nvPr>
        </p:nvSpPr>
        <p:spPr/>
        <p:txBody>
          <a:bodyPr/>
          <a:lstStyle/>
          <a:p>
            <a:fld id="{32D4B517-E49B-41B6-9DBC-23634E0F1CDC}" type="slidenum">
              <a:rPr lang="en-CA" smtClean="0"/>
              <a:pPr/>
              <a:t>‹#›</a:t>
            </a:fld>
            <a:endParaRPr lang="en-CA" dirty="0"/>
          </a:p>
        </p:txBody>
      </p:sp>
      <p:sp>
        <p:nvSpPr>
          <p:cNvPr id="7" name="Oval 6">
            <a:extLst>
              <a:ext uri="{FF2B5EF4-FFF2-40B4-BE49-F238E27FC236}">
                <a16:creationId xmlns:a16="http://schemas.microsoft.com/office/drawing/2014/main" id="{2A72FA9F-8476-454A-84B2-019D0492B38E}"/>
              </a:ext>
            </a:extLst>
          </p:cNvPr>
          <p:cNvSpPr/>
          <p:nvPr userDrawn="1"/>
        </p:nvSpPr>
        <p:spPr>
          <a:xfrm>
            <a:off x="2585610" y="727026"/>
            <a:ext cx="6516724" cy="5960125"/>
          </a:xfrm>
          <a:prstGeom prst="ellipse">
            <a:avLst/>
          </a:prstGeom>
          <a:solidFill>
            <a:srgbClr val="086C9B">
              <a:alpha val="78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Oval 7">
            <a:extLst>
              <a:ext uri="{FF2B5EF4-FFF2-40B4-BE49-F238E27FC236}">
                <a16:creationId xmlns:a16="http://schemas.microsoft.com/office/drawing/2014/main" id="{2D2866F7-F6B5-40D5-8C60-7282DF4A9D09}"/>
              </a:ext>
            </a:extLst>
          </p:cNvPr>
          <p:cNvSpPr/>
          <p:nvPr userDrawn="1"/>
        </p:nvSpPr>
        <p:spPr>
          <a:xfrm>
            <a:off x="3611724" y="1915300"/>
            <a:ext cx="4428492" cy="4284476"/>
          </a:xfrm>
          <a:prstGeom prst="ellipse">
            <a:avLst/>
          </a:prstGeom>
          <a:solidFill>
            <a:srgbClr val="C02C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CCFF"/>
              </a:solidFill>
            </a:endParaRPr>
          </a:p>
        </p:txBody>
      </p:sp>
      <p:sp>
        <p:nvSpPr>
          <p:cNvPr id="9" name="Oval 8">
            <a:extLst>
              <a:ext uri="{FF2B5EF4-FFF2-40B4-BE49-F238E27FC236}">
                <a16:creationId xmlns:a16="http://schemas.microsoft.com/office/drawing/2014/main" id="{41B5C837-5661-4610-BA95-74D2C8346A24}"/>
              </a:ext>
            </a:extLst>
          </p:cNvPr>
          <p:cNvSpPr/>
          <p:nvPr userDrawn="1"/>
        </p:nvSpPr>
        <p:spPr>
          <a:xfrm>
            <a:off x="4583832" y="3240985"/>
            <a:ext cx="2340260" cy="22322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266782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2816"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08720"/>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970487" y="6040825"/>
            <a:ext cx="911939" cy="365125"/>
          </a:xfrm>
        </p:spPr>
        <p:txBody>
          <a:bodyPr/>
          <a:lstStyle/>
          <a:p>
            <a:endParaRPr lang="en-CA" dirty="0"/>
          </a:p>
        </p:txBody>
      </p:sp>
      <p:sp>
        <p:nvSpPr>
          <p:cNvPr id="6" name="Footer Placeholder 5"/>
          <p:cNvSpPr>
            <a:spLocks noGrp="1"/>
          </p:cNvSpPr>
          <p:nvPr>
            <p:ph type="ftr" sz="quarter" idx="11"/>
          </p:nvPr>
        </p:nvSpPr>
        <p:spPr>
          <a:xfrm>
            <a:off x="2317444" y="6052990"/>
            <a:ext cx="6297612" cy="365125"/>
          </a:xfrm>
        </p:spPr>
        <p:txBody>
          <a:bodyPr/>
          <a:lstStyle/>
          <a:p>
            <a:endParaRPr lang="en-CA" dirty="0"/>
          </a:p>
        </p:txBody>
      </p:sp>
      <p:sp>
        <p:nvSpPr>
          <p:cNvPr id="7" name="Slide Number Placeholder 6"/>
          <p:cNvSpPr>
            <a:spLocks noGrp="1"/>
          </p:cNvSpPr>
          <p:nvPr>
            <p:ph type="sldNum" sz="quarter" idx="12"/>
          </p:nvPr>
        </p:nvSpPr>
        <p:spPr>
          <a:xfrm>
            <a:off x="839788" y="6052990"/>
            <a:ext cx="683339" cy="365125"/>
          </a:xfrm>
        </p:spPr>
        <p:txBody>
          <a:bodyPr/>
          <a:lstStyle/>
          <a:p>
            <a:fld id="{18693F59-BE33-456A-A9F8-F650109EA3E9}" type="slidenum">
              <a:rPr lang="en-CA" smtClean="0"/>
              <a:t>‹#›</a:t>
            </a:fld>
            <a:endParaRPr lang="en-CA" dirty="0"/>
          </a:p>
        </p:txBody>
      </p:sp>
    </p:spTree>
    <p:extLst>
      <p:ext uri="{BB962C8B-B14F-4D97-AF65-F5344CB8AC3E}">
        <p14:creationId xmlns:p14="http://schemas.microsoft.com/office/powerpoint/2010/main" val="730198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7334" y="451513"/>
            <a:ext cx="8596668" cy="803176"/>
          </a:xfrm>
        </p:spPr>
        <p:txBody>
          <a:bodyPr>
            <a:normAutofit/>
          </a:bodyPr>
          <a:lstStyle>
            <a:lvl1pPr>
              <a:defRPr sz="3600">
                <a:solidFill>
                  <a:srgbClr val="000000"/>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300E3A5-0C70-630B-B955-957BB006B20C}"/>
              </a:ext>
            </a:extLst>
          </p:cNvPr>
          <p:cNvSpPr>
            <a:spLocks noGrp="1"/>
          </p:cNvSpPr>
          <p:nvPr>
            <p:ph type="dt" sz="half" idx="10"/>
          </p:nvPr>
        </p:nvSpPr>
        <p:spPr/>
        <p:txBody>
          <a:bodyPr/>
          <a:lstStyle>
            <a:lvl1pPr>
              <a:defRPr dirty="0">
                <a:solidFill>
                  <a:srgbClr val="000000"/>
                </a:solidFill>
              </a:defRPr>
            </a:lvl1pPr>
          </a:lstStyle>
          <a:p>
            <a:pPr>
              <a:defRPr/>
            </a:pPr>
            <a:endParaRPr lang="en-US"/>
          </a:p>
        </p:txBody>
      </p:sp>
      <p:sp>
        <p:nvSpPr>
          <p:cNvPr id="5" name="Footer Placeholder 4">
            <a:extLst>
              <a:ext uri="{FF2B5EF4-FFF2-40B4-BE49-F238E27FC236}">
                <a16:creationId xmlns:a16="http://schemas.microsoft.com/office/drawing/2014/main" id="{EC2E0D62-6FD5-E4D7-D830-D953AF6C2474}"/>
              </a:ext>
            </a:extLst>
          </p:cNvPr>
          <p:cNvSpPr>
            <a:spLocks noGrp="1"/>
          </p:cNvSpPr>
          <p:nvPr>
            <p:ph type="ftr" sz="quarter" idx="11"/>
          </p:nvPr>
        </p:nvSpPr>
        <p:spPr>
          <a:xfrm>
            <a:off x="1991544" y="6018620"/>
            <a:ext cx="6297613" cy="365125"/>
          </a:xfrm>
        </p:spPr>
        <p:txBody>
          <a:bodyPr/>
          <a:lstStyle>
            <a:lvl1pPr>
              <a:defRPr dirty="0">
                <a:solidFill>
                  <a:srgbClr val="000000"/>
                </a:solidFill>
              </a:defRPr>
            </a:lvl1pPr>
          </a:lstStyle>
          <a:p>
            <a:pPr>
              <a:defRPr/>
            </a:pPr>
            <a:endParaRPr lang="en-US"/>
          </a:p>
        </p:txBody>
      </p:sp>
      <p:sp>
        <p:nvSpPr>
          <p:cNvPr id="6" name="Slide Number Placeholder 5">
            <a:extLst>
              <a:ext uri="{FF2B5EF4-FFF2-40B4-BE49-F238E27FC236}">
                <a16:creationId xmlns:a16="http://schemas.microsoft.com/office/drawing/2014/main" id="{F61764D1-2590-0286-B768-6E63A1113C3D}"/>
              </a:ext>
            </a:extLst>
          </p:cNvPr>
          <p:cNvSpPr>
            <a:spLocks noGrp="1"/>
          </p:cNvSpPr>
          <p:nvPr>
            <p:ph type="sldNum" sz="quarter" idx="12"/>
          </p:nvPr>
        </p:nvSpPr>
        <p:spPr>
          <a:xfrm>
            <a:off x="730455" y="5986722"/>
            <a:ext cx="684212" cy="365125"/>
          </a:xfrm>
        </p:spPr>
        <p:txBody>
          <a:bodyPr/>
          <a:lstStyle>
            <a:lvl1pPr>
              <a:defRPr/>
            </a:lvl1pPr>
          </a:lstStyle>
          <a:p>
            <a:fld id="{64F9C97E-1085-4C69-BD4B-41D5128A2C66}" type="slidenum">
              <a:rPr lang="en-CA" altLang="en-US"/>
              <a:pPr/>
              <a:t>‹#›</a:t>
            </a:fld>
            <a:endParaRPr lang="en-CA" altLang="en-US"/>
          </a:p>
        </p:txBody>
      </p:sp>
    </p:spTree>
    <p:extLst>
      <p:ext uri="{BB962C8B-B14F-4D97-AF65-F5344CB8AC3E}">
        <p14:creationId xmlns:p14="http://schemas.microsoft.com/office/powerpoint/2010/main" val="2263785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7334" y="451513"/>
            <a:ext cx="8596668" cy="803176"/>
          </a:xfrm>
        </p:spPr>
        <p:txBody>
          <a:bodyPr>
            <a:normAutofit/>
          </a:bodyPr>
          <a:lstStyle>
            <a:lvl1pPr>
              <a:defRPr sz="3600">
                <a:solidFill>
                  <a:srgbClr val="000000"/>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AC6547F-5C42-98A6-5E83-787402F433CB}"/>
              </a:ext>
            </a:extLst>
          </p:cNvPr>
          <p:cNvSpPr>
            <a:spLocks noGrp="1"/>
          </p:cNvSpPr>
          <p:nvPr>
            <p:ph type="dt" sz="half" idx="10"/>
          </p:nvPr>
        </p:nvSpPr>
        <p:spPr/>
        <p:txBody>
          <a:bodyPr/>
          <a:lstStyle>
            <a:lvl1pPr>
              <a:defRPr>
                <a:solidFill>
                  <a:srgbClr val="000000"/>
                </a:solidFill>
              </a:defRPr>
            </a:lvl1pPr>
          </a:lstStyle>
          <a:p>
            <a:pPr>
              <a:defRPr/>
            </a:pPr>
            <a:endParaRPr lang="en-US"/>
          </a:p>
        </p:txBody>
      </p:sp>
      <p:sp>
        <p:nvSpPr>
          <p:cNvPr id="5" name="Footer Placeholder 4">
            <a:extLst>
              <a:ext uri="{FF2B5EF4-FFF2-40B4-BE49-F238E27FC236}">
                <a16:creationId xmlns:a16="http://schemas.microsoft.com/office/drawing/2014/main" id="{83D4A5A3-95D1-08B1-60D1-37AE97F87929}"/>
              </a:ext>
            </a:extLst>
          </p:cNvPr>
          <p:cNvSpPr>
            <a:spLocks noGrp="1"/>
          </p:cNvSpPr>
          <p:nvPr>
            <p:ph type="ftr" sz="quarter" idx="11"/>
          </p:nvPr>
        </p:nvSpPr>
        <p:spPr>
          <a:xfrm>
            <a:off x="1826861" y="6009613"/>
            <a:ext cx="6297613" cy="365125"/>
          </a:xfrm>
        </p:spPr>
        <p:txBody>
          <a:bodyPr/>
          <a:lstStyle>
            <a:lvl1pPr>
              <a:defRPr>
                <a:solidFill>
                  <a:srgbClr val="000000"/>
                </a:solidFill>
              </a:defRPr>
            </a:lvl1pPr>
          </a:lstStyle>
          <a:p>
            <a:pPr>
              <a:defRPr/>
            </a:pPr>
            <a:endParaRPr lang="en-US"/>
          </a:p>
        </p:txBody>
      </p:sp>
      <p:sp>
        <p:nvSpPr>
          <p:cNvPr id="6" name="Slide Number Placeholder 5">
            <a:extLst>
              <a:ext uri="{FF2B5EF4-FFF2-40B4-BE49-F238E27FC236}">
                <a16:creationId xmlns:a16="http://schemas.microsoft.com/office/drawing/2014/main" id="{116D8502-6D8C-824F-83DC-910B3ED0BDE7}"/>
              </a:ext>
            </a:extLst>
          </p:cNvPr>
          <p:cNvSpPr>
            <a:spLocks noGrp="1"/>
          </p:cNvSpPr>
          <p:nvPr>
            <p:ph type="sldNum" sz="quarter" idx="12"/>
          </p:nvPr>
        </p:nvSpPr>
        <p:spPr/>
        <p:txBody>
          <a:bodyPr/>
          <a:lstStyle>
            <a:lvl1pPr>
              <a:defRPr/>
            </a:lvl1pPr>
          </a:lstStyle>
          <a:p>
            <a:fld id="{E52262BB-6A2F-4F02-A823-65E30B3B17AC}" type="slidenum">
              <a:rPr lang="en-CA" altLang="en-US"/>
              <a:pPr/>
              <a:t>‹#›</a:t>
            </a:fld>
            <a:endParaRPr lang="en-CA" altLang="en-US"/>
          </a:p>
        </p:txBody>
      </p:sp>
    </p:spTree>
    <p:extLst>
      <p:ext uri="{BB962C8B-B14F-4D97-AF65-F5344CB8AC3E}">
        <p14:creationId xmlns:p14="http://schemas.microsoft.com/office/powerpoint/2010/main" val="12115326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18E00-FA6C-41B3-BF3D-4B28FB9FBF60}"/>
              </a:ext>
            </a:extLst>
          </p:cNvPr>
          <p:cNvSpPr>
            <a:spLocks noGrp="1"/>
          </p:cNvSpPr>
          <p:nvPr>
            <p:ph type="title"/>
          </p:nvPr>
        </p:nvSpPr>
        <p:spPr/>
        <p:txBody>
          <a:bodyPr/>
          <a:lstStyle/>
          <a:p>
            <a:r>
              <a:rPr lang="en-US"/>
              <a:t>Click to edit Master title style</a:t>
            </a:r>
            <a:endParaRPr lang="en-CA"/>
          </a:p>
        </p:txBody>
      </p:sp>
      <p:sp>
        <p:nvSpPr>
          <p:cNvPr id="3" name="Slide Number Placeholder 2">
            <a:extLst>
              <a:ext uri="{FF2B5EF4-FFF2-40B4-BE49-F238E27FC236}">
                <a16:creationId xmlns:a16="http://schemas.microsoft.com/office/drawing/2014/main" id="{C66BF544-1AD2-444A-8C2D-A49266A97F38}"/>
              </a:ext>
            </a:extLst>
          </p:cNvPr>
          <p:cNvSpPr>
            <a:spLocks noGrp="1"/>
          </p:cNvSpPr>
          <p:nvPr>
            <p:ph type="sldNum" sz="quarter" idx="10"/>
          </p:nvPr>
        </p:nvSpPr>
        <p:spPr/>
        <p:txBody>
          <a:bodyPr/>
          <a:lstStyle/>
          <a:p>
            <a:fld id="{C42F5A24-FAD5-448B-90C7-C38AA06B112A}" type="slidenum">
              <a:rPr lang="en-CA" smtClean="0"/>
              <a:pPr/>
              <a:t>‹#›</a:t>
            </a:fld>
            <a:endParaRPr lang="en-CA" dirty="0"/>
          </a:p>
        </p:txBody>
      </p:sp>
      <p:sp>
        <p:nvSpPr>
          <p:cNvPr id="4" name="Rectangle 3">
            <a:extLst>
              <a:ext uri="{FF2B5EF4-FFF2-40B4-BE49-F238E27FC236}">
                <a16:creationId xmlns:a16="http://schemas.microsoft.com/office/drawing/2014/main" id="{0C63727D-853C-4A4C-B730-7A10C9DB681D}"/>
              </a:ext>
            </a:extLst>
          </p:cNvPr>
          <p:cNvSpPr/>
          <p:nvPr userDrawn="1"/>
        </p:nvSpPr>
        <p:spPr>
          <a:xfrm>
            <a:off x="4871862" y="1124744"/>
            <a:ext cx="7320138" cy="5012037"/>
          </a:xfrm>
          <a:prstGeom prst="rect">
            <a:avLst/>
          </a:prstGeom>
          <a:solidFill>
            <a:srgbClr val="DB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5" name="Group 4">
            <a:extLst>
              <a:ext uri="{FF2B5EF4-FFF2-40B4-BE49-F238E27FC236}">
                <a16:creationId xmlns:a16="http://schemas.microsoft.com/office/drawing/2014/main" id="{0992F885-4956-4268-A396-95C23B12FBCA}"/>
              </a:ext>
            </a:extLst>
          </p:cNvPr>
          <p:cNvGrpSpPr/>
          <p:nvPr userDrawn="1"/>
        </p:nvGrpSpPr>
        <p:grpSpPr>
          <a:xfrm flipH="1">
            <a:off x="-2" y="1124744"/>
            <a:ext cx="4871866" cy="5012037"/>
            <a:chOff x="0" y="1126320"/>
            <a:chExt cx="12192001" cy="4796012"/>
          </a:xfrm>
          <a:solidFill>
            <a:schemeClr val="bg2">
              <a:lumMod val="95000"/>
            </a:schemeClr>
          </a:solidFill>
        </p:grpSpPr>
        <p:sp>
          <p:nvSpPr>
            <p:cNvPr id="6" name="Flowchart: Manual Input 5">
              <a:extLst>
                <a:ext uri="{FF2B5EF4-FFF2-40B4-BE49-F238E27FC236}">
                  <a16:creationId xmlns:a16="http://schemas.microsoft.com/office/drawing/2014/main" id="{DAE57827-1C31-4AEA-832A-46B3AF48DE6B}"/>
                </a:ext>
              </a:extLst>
            </p:cNvPr>
            <p:cNvSpPr/>
            <p:nvPr userDrawn="1"/>
          </p:nvSpPr>
          <p:spPr>
            <a:xfrm rot="10800000">
              <a:off x="0" y="2410690"/>
              <a:ext cx="12192000" cy="3511642"/>
            </a:xfrm>
            <a:prstGeom prst="flowChartManualIn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CA" dirty="0"/>
            </a:p>
          </p:txBody>
        </p:sp>
        <p:sp>
          <p:nvSpPr>
            <p:cNvPr id="7" name="Flowchart: Manual Input 6">
              <a:extLst>
                <a:ext uri="{FF2B5EF4-FFF2-40B4-BE49-F238E27FC236}">
                  <a16:creationId xmlns:a16="http://schemas.microsoft.com/office/drawing/2014/main" id="{442F4CF8-05CD-410A-83FC-AED342314C95}"/>
                </a:ext>
              </a:extLst>
            </p:cNvPr>
            <p:cNvSpPr/>
            <p:nvPr userDrawn="1"/>
          </p:nvSpPr>
          <p:spPr>
            <a:xfrm rot="10800000" flipV="1">
              <a:off x="1" y="1126320"/>
              <a:ext cx="12192000" cy="2439128"/>
            </a:xfrm>
            <a:prstGeom prst="flowChartManualIn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CA" dirty="0"/>
            </a:p>
          </p:txBody>
        </p:sp>
      </p:grpSp>
      <p:sp>
        <p:nvSpPr>
          <p:cNvPr id="9" name="Isosceles Triangle 8" descr="decorative arrow">
            <a:extLst>
              <a:ext uri="{FF2B5EF4-FFF2-40B4-BE49-F238E27FC236}">
                <a16:creationId xmlns:a16="http://schemas.microsoft.com/office/drawing/2014/main" id="{79E92DD9-D96F-4189-9BD3-F4785037D1E2}"/>
              </a:ext>
            </a:extLst>
          </p:cNvPr>
          <p:cNvSpPr/>
          <p:nvPr userDrawn="1"/>
        </p:nvSpPr>
        <p:spPr>
          <a:xfrm rot="5400000">
            <a:off x="2669613" y="3463722"/>
            <a:ext cx="4824534" cy="420033"/>
          </a:xfrm>
          <a:prstGeom prst="triangl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553813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hasCustomPrompt="1"/>
          </p:nvPr>
        </p:nvSpPr>
        <p:spPr>
          <a:xfrm>
            <a:off x="1507067" y="2404534"/>
            <a:ext cx="7766936" cy="1646302"/>
          </a:xfrm>
        </p:spPr>
        <p:txBody>
          <a:bodyPr anchor="b">
            <a:noAutofit/>
          </a:bodyPr>
          <a:lstStyle>
            <a:lvl1pPr algn="r">
              <a:defRPr sz="5400">
                <a:solidFill>
                  <a:schemeClr val="tx1"/>
                </a:solidFill>
              </a:defRPr>
            </a:lvl1pPr>
          </a:lstStyle>
          <a:p>
            <a:r>
              <a:rPr lang="en-US" dirty="0"/>
              <a:t>Title</a:t>
            </a:r>
          </a:p>
        </p:txBody>
      </p:sp>
      <p:sp>
        <p:nvSpPr>
          <p:cNvPr id="3" name="Subtitle 2"/>
          <p:cNvSpPr>
            <a:spLocks noGrp="1"/>
          </p:cNvSpPr>
          <p:nvPr>
            <p:ph type="subTitle" idx="1" hasCustomPrompt="1"/>
          </p:nvPr>
        </p:nvSpPr>
        <p:spPr>
          <a:xfrm>
            <a:off x="1507067" y="4050833"/>
            <a:ext cx="7766936" cy="1096899"/>
          </a:xfrm>
        </p:spPr>
        <p:txBody>
          <a:bodyPr anchor="t"/>
          <a:lstStyle>
            <a:lvl1pPr marL="0" indent="0" algn="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p:txBody>
      </p:sp>
      <p:sp>
        <p:nvSpPr>
          <p:cNvPr id="4" name="Date Placeholder 3"/>
          <p:cNvSpPr>
            <a:spLocks noGrp="1"/>
          </p:cNvSpPr>
          <p:nvPr>
            <p:ph type="dt" sz="half" idx="10"/>
          </p:nvPr>
        </p:nvSpPr>
        <p:spPr/>
        <p:txBody>
          <a:bodyPr/>
          <a:lstStyle>
            <a:lvl1pPr>
              <a:defRPr>
                <a:solidFill>
                  <a:schemeClr val="tx1"/>
                </a:solidFill>
              </a:defRPr>
            </a:lvl1pPr>
          </a:lstStyle>
          <a:p>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47426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451513"/>
            <a:ext cx="8596668" cy="803176"/>
          </a:xfrm>
        </p:spPr>
        <p:txBody>
          <a:bodyPr>
            <a:normAutofit/>
          </a:bodyPr>
          <a:lstStyle>
            <a:lvl1pPr>
              <a:defRPr sz="3600">
                <a:solidFill>
                  <a:srgbClr val="000000"/>
                </a:solidFill>
              </a:defRPr>
            </a:lvl1pPr>
          </a:lstStyle>
          <a:p>
            <a:r>
              <a:rPr lang="en-US" dirty="0"/>
              <a:t>Title</a:t>
            </a:r>
          </a:p>
        </p:txBody>
      </p:sp>
      <p:sp>
        <p:nvSpPr>
          <p:cNvPr id="3" name="Content Placeholder 2"/>
          <p:cNvSpPr>
            <a:spLocks noGrp="1"/>
          </p:cNvSpPr>
          <p:nvPr>
            <p:ph idx="1" hasCustomPrompt="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solidFill>
                  <a:srgbClr val="000000"/>
                </a:solidFill>
              </a:defRPr>
            </a:lvl1pPr>
          </a:lstStyle>
          <a:p>
            <a:endParaRPr lang="en-US" dirty="0"/>
          </a:p>
        </p:txBody>
      </p:sp>
      <p:sp>
        <p:nvSpPr>
          <p:cNvPr id="5" name="Footer Placeholder 4"/>
          <p:cNvSpPr>
            <a:spLocks noGrp="1"/>
          </p:cNvSpPr>
          <p:nvPr>
            <p:ph type="ftr" sz="quarter" idx="11"/>
          </p:nvPr>
        </p:nvSpPr>
        <p:spPr>
          <a:xfrm>
            <a:off x="2207568" y="6041360"/>
            <a:ext cx="6297612" cy="365125"/>
          </a:xfrm>
        </p:spPr>
        <p:txBody>
          <a:bodyPr/>
          <a:lstStyle>
            <a:lvl1pPr>
              <a:defRPr>
                <a:solidFill>
                  <a:srgbClr val="000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1296908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2700867"/>
            <a:ext cx="8596668" cy="1826581"/>
          </a:xfrm>
        </p:spPr>
        <p:txBody>
          <a:bodyPr anchor="b"/>
          <a:lstStyle>
            <a:lvl1pPr algn="l">
              <a:defRPr sz="4000" b="0" cap="none">
                <a:solidFill>
                  <a:srgbClr val="000000"/>
                </a:solidFill>
              </a:defRPr>
            </a:lvl1pPr>
          </a:lstStyle>
          <a:p>
            <a:r>
              <a:rPr lang="en-US" dirty="0"/>
              <a:t>Title</a:t>
            </a:r>
          </a:p>
        </p:txBody>
      </p:sp>
      <p:sp>
        <p:nvSpPr>
          <p:cNvPr id="3" name="Text Placeholder 2"/>
          <p:cNvSpPr>
            <a:spLocks noGrp="1"/>
          </p:cNvSpPr>
          <p:nvPr>
            <p:ph type="body" idx="1" hasCustomPrompt="1"/>
          </p:nvPr>
        </p:nvSpPr>
        <p:spPr>
          <a:xfrm>
            <a:off x="677335" y="4527448"/>
            <a:ext cx="8596668" cy="860400"/>
          </a:xfrm>
        </p:spPr>
        <p:txBody>
          <a:bodyPr anchor="t"/>
          <a:lstStyle>
            <a:lvl1pPr marL="0" indent="0" algn="l">
              <a:buNone/>
              <a:defRPr sz="20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text</a:t>
            </a:r>
          </a:p>
        </p:txBody>
      </p:sp>
      <p:sp>
        <p:nvSpPr>
          <p:cNvPr id="4" name="Date Placeholder 3"/>
          <p:cNvSpPr>
            <a:spLocks noGrp="1"/>
          </p:cNvSpPr>
          <p:nvPr>
            <p:ph type="dt" sz="half" idx="10"/>
          </p:nvPr>
        </p:nvSpPr>
        <p:spPr/>
        <p:txBody>
          <a:bodyPr/>
          <a:lstStyle>
            <a:lvl1pPr>
              <a:defRPr>
                <a:solidFill>
                  <a:srgbClr val="000000"/>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000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741966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0000"/>
                </a:solidFill>
              </a:defRPr>
            </a:lvl1pPr>
          </a:lstStyle>
          <a:p>
            <a:r>
              <a:rPr lang="en-US" dirty="0"/>
              <a:t>Title</a:t>
            </a:r>
          </a:p>
        </p:txBody>
      </p:sp>
      <p:sp>
        <p:nvSpPr>
          <p:cNvPr id="3" name="Content Placeholder 2"/>
          <p:cNvSpPr>
            <a:spLocks noGrp="1"/>
          </p:cNvSpPr>
          <p:nvPr>
            <p:ph sz="half" idx="1" hasCustomPrompt="1"/>
          </p:nvPr>
        </p:nvSpPr>
        <p:spPr>
          <a:xfrm>
            <a:off x="677334" y="2160589"/>
            <a:ext cx="4184035" cy="3880772"/>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5089970" y="2160589"/>
            <a:ext cx="4184034" cy="388077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lvl1pPr>
              <a:defRPr>
                <a:solidFill>
                  <a:srgbClr val="000000"/>
                </a:solidFill>
              </a:defRPr>
            </a:lvl1pPr>
          </a:lstStyle>
          <a:p>
            <a:endParaRPr lang="en-US" dirty="0"/>
          </a:p>
        </p:txBody>
      </p:sp>
      <p:sp>
        <p:nvSpPr>
          <p:cNvPr id="6" name="Footer Placeholder 5"/>
          <p:cNvSpPr>
            <a:spLocks noGrp="1"/>
          </p:cNvSpPr>
          <p:nvPr>
            <p:ph type="ftr" sz="quarter" idx="11"/>
          </p:nvPr>
        </p:nvSpPr>
        <p:spPr/>
        <p:txBody>
          <a:bodyPr/>
          <a:lstStyle>
            <a:lvl1pPr>
              <a:defRPr>
                <a:solidFill>
                  <a:srgbClr val="000000"/>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104952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0000"/>
                </a:solidFill>
              </a:defRPr>
            </a:lvl1pPr>
          </a:lstStyle>
          <a:p>
            <a:r>
              <a:rPr lang="en-US" dirty="0"/>
              <a:t>Title </a:t>
            </a:r>
          </a:p>
        </p:txBody>
      </p:sp>
      <p:sp>
        <p:nvSpPr>
          <p:cNvPr id="3" name="Text Placeholder 2"/>
          <p:cNvSpPr>
            <a:spLocks noGrp="1"/>
          </p:cNvSpPr>
          <p:nvPr>
            <p:ph type="body" idx="1" hasCustomPrompt="1"/>
          </p:nvPr>
        </p:nvSpPr>
        <p:spPr>
          <a:xfrm>
            <a:off x="675745" y="2160983"/>
            <a:ext cx="4185623" cy="576262"/>
          </a:xfrm>
        </p:spPr>
        <p:txBody>
          <a:bodyPr anchor="b">
            <a:noAutofit/>
          </a:bodyPr>
          <a:lstStyle>
            <a:lvl1pPr marL="0" indent="0">
              <a:buNone/>
              <a:defRPr sz="2400" b="0">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Focal point 1 - Edit text</a:t>
            </a:r>
          </a:p>
        </p:txBody>
      </p:sp>
      <p:sp>
        <p:nvSpPr>
          <p:cNvPr id="4" name="Content Placeholder 3"/>
          <p:cNvSpPr>
            <a:spLocks noGrp="1"/>
          </p:cNvSpPr>
          <p:nvPr>
            <p:ph sz="half" idx="2" hasCustomPrompt="1"/>
          </p:nvPr>
        </p:nvSpPr>
        <p:spPr>
          <a:xfrm>
            <a:off x="675745" y="2737245"/>
            <a:ext cx="4185623" cy="3304117"/>
          </a:xfrm>
        </p:spPr>
        <p:txBody>
          <a:bodyPr>
            <a:normAutofit/>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5088383" y="2160983"/>
            <a:ext cx="4185618" cy="576262"/>
          </a:xfrm>
        </p:spPr>
        <p:txBody>
          <a:bodyPr anchor="b">
            <a:noAutofit/>
          </a:bodyPr>
          <a:lstStyle>
            <a:lvl1pPr marL="0" indent="0">
              <a:buNone/>
              <a:defRPr sz="2400" b="0">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Focal point 2 – Edit text </a:t>
            </a:r>
          </a:p>
        </p:txBody>
      </p:sp>
      <p:sp>
        <p:nvSpPr>
          <p:cNvPr id="6" name="Content Placeholder 5"/>
          <p:cNvSpPr>
            <a:spLocks noGrp="1"/>
          </p:cNvSpPr>
          <p:nvPr>
            <p:ph sz="quarter" idx="4"/>
          </p:nvPr>
        </p:nvSpPr>
        <p:spPr>
          <a:xfrm>
            <a:off x="5088384" y="2737245"/>
            <a:ext cx="4185617" cy="3304117"/>
          </a:xfrm>
        </p:spPr>
        <p:txBody>
          <a:bodyPr>
            <a:normAutofit/>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rgbClr val="000000"/>
                </a:solidFill>
              </a:defRPr>
            </a:lvl1pPr>
          </a:lstStyle>
          <a:p>
            <a:endParaRPr lang="en-US" dirty="0"/>
          </a:p>
        </p:txBody>
      </p:sp>
      <p:sp>
        <p:nvSpPr>
          <p:cNvPr id="8" name="Footer Placeholder 7"/>
          <p:cNvSpPr>
            <a:spLocks noGrp="1"/>
          </p:cNvSpPr>
          <p:nvPr>
            <p:ph type="ftr" sz="quarter" idx="11"/>
          </p:nvPr>
        </p:nvSpPr>
        <p:spPr/>
        <p:txBody>
          <a:bodyPr/>
          <a:lstStyle>
            <a:lvl1pPr>
              <a:defRPr>
                <a:solidFill>
                  <a:srgbClr val="000000"/>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219106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025DE-6EE0-4D1F-9E12-6C4B145BC3A9}"/>
              </a:ext>
            </a:extLst>
          </p:cNvPr>
          <p:cNvSpPr>
            <a:spLocks noGrp="1"/>
          </p:cNvSpPr>
          <p:nvPr>
            <p:ph type="title"/>
          </p:nvPr>
        </p:nvSpPr>
        <p:spPr>
          <a:xfrm>
            <a:off x="269240" y="136525"/>
            <a:ext cx="10515600" cy="1325563"/>
          </a:xfrm>
        </p:spPr>
        <p:txBody>
          <a:bodyPr/>
          <a:lstStyle/>
          <a:p>
            <a:r>
              <a:rPr lang="en-US" dirty="0"/>
              <a:t>Click to edit Master title style</a:t>
            </a:r>
            <a:endParaRPr lang="en-CA" dirty="0"/>
          </a:p>
        </p:txBody>
      </p:sp>
      <p:sp>
        <p:nvSpPr>
          <p:cNvPr id="3" name="Date Placeholder 2">
            <a:extLst>
              <a:ext uri="{FF2B5EF4-FFF2-40B4-BE49-F238E27FC236}">
                <a16:creationId xmlns:a16="http://schemas.microsoft.com/office/drawing/2014/main" id="{90F922AC-6A14-4C79-A372-2542D5C747D5}"/>
              </a:ext>
            </a:extLst>
          </p:cNvPr>
          <p:cNvSpPr>
            <a:spLocks noGrp="1"/>
          </p:cNvSpPr>
          <p:nvPr>
            <p:ph type="dt" sz="half" idx="10"/>
          </p:nvPr>
        </p:nvSpPr>
        <p:spPr/>
        <p:txBody>
          <a:bodyPr/>
          <a:lstStyle/>
          <a:p>
            <a:endParaRPr lang="en-CA" dirty="0"/>
          </a:p>
        </p:txBody>
      </p:sp>
      <p:sp>
        <p:nvSpPr>
          <p:cNvPr id="4" name="Footer Placeholder 3">
            <a:extLst>
              <a:ext uri="{FF2B5EF4-FFF2-40B4-BE49-F238E27FC236}">
                <a16:creationId xmlns:a16="http://schemas.microsoft.com/office/drawing/2014/main" id="{A092C0B5-6E16-4009-B686-73A2E2C2470F}"/>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B47CDD3C-A450-40A9-8B59-6179A347916A}"/>
              </a:ext>
            </a:extLst>
          </p:cNvPr>
          <p:cNvSpPr>
            <a:spLocks noGrp="1"/>
          </p:cNvSpPr>
          <p:nvPr>
            <p:ph type="sldNum" sz="quarter" idx="12"/>
          </p:nvPr>
        </p:nvSpPr>
        <p:spPr/>
        <p:txBody>
          <a:bodyPr/>
          <a:lstStyle/>
          <a:p>
            <a:fld id="{F562AA85-4E4F-431F-85F1-E516FDC6E530}" type="slidenum">
              <a:rPr lang="en-CA" smtClean="0"/>
              <a:t>‹#›</a:t>
            </a:fld>
            <a:endParaRPr lang="en-CA" dirty="0"/>
          </a:p>
        </p:txBody>
      </p:sp>
      <p:sp>
        <p:nvSpPr>
          <p:cNvPr id="6" name="Oval 5">
            <a:extLst>
              <a:ext uri="{FF2B5EF4-FFF2-40B4-BE49-F238E27FC236}">
                <a16:creationId xmlns:a16="http://schemas.microsoft.com/office/drawing/2014/main" id="{1299D613-0D25-4F0A-AA82-3A0070A25968}"/>
              </a:ext>
            </a:extLst>
          </p:cNvPr>
          <p:cNvSpPr/>
          <p:nvPr userDrawn="1"/>
        </p:nvSpPr>
        <p:spPr>
          <a:xfrm>
            <a:off x="2572932" y="877803"/>
            <a:ext cx="3573517" cy="3529319"/>
          </a:xfrm>
          <a:prstGeom prst="ellipse">
            <a:avLst/>
          </a:prstGeom>
          <a:solidFill>
            <a:schemeClr val="accent1">
              <a:lumMod val="40000"/>
              <a:lumOff val="60000"/>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7" name="Oval 6">
            <a:extLst>
              <a:ext uri="{FF2B5EF4-FFF2-40B4-BE49-F238E27FC236}">
                <a16:creationId xmlns:a16="http://schemas.microsoft.com/office/drawing/2014/main" id="{F859CD65-B2A7-448A-B907-EE4234CC8644}"/>
              </a:ext>
            </a:extLst>
          </p:cNvPr>
          <p:cNvSpPr/>
          <p:nvPr userDrawn="1"/>
        </p:nvSpPr>
        <p:spPr>
          <a:xfrm>
            <a:off x="5476208" y="948395"/>
            <a:ext cx="3497523" cy="3388136"/>
          </a:xfrm>
          <a:prstGeom prst="ellipse">
            <a:avLst/>
          </a:prstGeom>
          <a:solidFill>
            <a:srgbClr val="F9FCD2">
              <a:alpha val="49804"/>
            </a:srgbClr>
          </a:solidFill>
          <a:ln>
            <a:solidFill>
              <a:schemeClr val="accent6">
                <a:lumMod val="20000"/>
                <a:lumOff val="80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8" name="Oval 7">
            <a:extLst>
              <a:ext uri="{FF2B5EF4-FFF2-40B4-BE49-F238E27FC236}">
                <a16:creationId xmlns:a16="http://schemas.microsoft.com/office/drawing/2014/main" id="{A6B6BD9B-4DCD-4F2C-882E-C4DC4D5BF894}"/>
              </a:ext>
            </a:extLst>
          </p:cNvPr>
          <p:cNvSpPr/>
          <p:nvPr userDrawn="1"/>
        </p:nvSpPr>
        <p:spPr>
          <a:xfrm>
            <a:off x="4062568" y="3204462"/>
            <a:ext cx="3497522" cy="3487989"/>
          </a:xfrm>
          <a:prstGeom prst="ellipse">
            <a:avLst/>
          </a:prstGeom>
          <a:solidFill>
            <a:srgbClr val="7030A0">
              <a:alpha val="28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Tree>
    <p:extLst>
      <p:ext uri="{BB962C8B-B14F-4D97-AF65-F5344CB8AC3E}">
        <p14:creationId xmlns:p14="http://schemas.microsoft.com/office/powerpoint/2010/main" val="1742118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025DE-6EE0-4D1F-9E12-6C4B145BC3A9}"/>
              </a:ext>
            </a:extLst>
          </p:cNvPr>
          <p:cNvSpPr>
            <a:spLocks noGrp="1"/>
          </p:cNvSpPr>
          <p:nvPr>
            <p:ph type="title"/>
          </p:nvPr>
        </p:nvSpPr>
        <p:spPr>
          <a:xfrm>
            <a:off x="269240" y="231229"/>
            <a:ext cx="10515600" cy="1325563"/>
          </a:xfrm>
        </p:spPr>
        <p:txBody>
          <a:bodyPr/>
          <a:lstStyle/>
          <a:p>
            <a:r>
              <a:rPr lang="en-US" dirty="0"/>
              <a:t>Click to edit Master title style</a:t>
            </a:r>
            <a:endParaRPr lang="en-CA" dirty="0"/>
          </a:p>
        </p:txBody>
      </p:sp>
      <p:sp>
        <p:nvSpPr>
          <p:cNvPr id="3" name="Date Placeholder 2">
            <a:extLst>
              <a:ext uri="{FF2B5EF4-FFF2-40B4-BE49-F238E27FC236}">
                <a16:creationId xmlns:a16="http://schemas.microsoft.com/office/drawing/2014/main" id="{90F922AC-6A14-4C79-A372-2542D5C747D5}"/>
              </a:ext>
            </a:extLst>
          </p:cNvPr>
          <p:cNvSpPr>
            <a:spLocks noGrp="1"/>
          </p:cNvSpPr>
          <p:nvPr>
            <p:ph type="dt" sz="half" idx="10"/>
          </p:nvPr>
        </p:nvSpPr>
        <p:spPr/>
        <p:txBody>
          <a:bodyPr/>
          <a:lstStyle/>
          <a:p>
            <a:endParaRPr lang="en-CA" dirty="0"/>
          </a:p>
        </p:txBody>
      </p:sp>
      <p:sp>
        <p:nvSpPr>
          <p:cNvPr id="4" name="Footer Placeholder 3">
            <a:extLst>
              <a:ext uri="{FF2B5EF4-FFF2-40B4-BE49-F238E27FC236}">
                <a16:creationId xmlns:a16="http://schemas.microsoft.com/office/drawing/2014/main" id="{A092C0B5-6E16-4009-B686-73A2E2C2470F}"/>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B47CDD3C-A450-40A9-8B59-6179A347916A}"/>
              </a:ext>
            </a:extLst>
          </p:cNvPr>
          <p:cNvSpPr>
            <a:spLocks noGrp="1"/>
          </p:cNvSpPr>
          <p:nvPr>
            <p:ph type="sldNum" sz="quarter" idx="12"/>
          </p:nvPr>
        </p:nvSpPr>
        <p:spPr/>
        <p:txBody>
          <a:bodyPr/>
          <a:lstStyle/>
          <a:p>
            <a:fld id="{F562AA85-4E4F-431F-85F1-E516FDC6E530}" type="slidenum">
              <a:rPr lang="en-CA" smtClean="0"/>
              <a:t>‹#›</a:t>
            </a:fld>
            <a:endParaRPr lang="en-CA" dirty="0"/>
          </a:p>
        </p:txBody>
      </p:sp>
      <p:sp>
        <p:nvSpPr>
          <p:cNvPr id="6" name="Oval 5">
            <a:extLst>
              <a:ext uri="{FF2B5EF4-FFF2-40B4-BE49-F238E27FC236}">
                <a16:creationId xmlns:a16="http://schemas.microsoft.com/office/drawing/2014/main" id="{1299D613-0D25-4F0A-AA82-3A0070A25968}"/>
              </a:ext>
            </a:extLst>
          </p:cNvPr>
          <p:cNvSpPr/>
          <p:nvPr userDrawn="1"/>
        </p:nvSpPr>
        <p:spPr>
          <a:xfrm>
            <a:off x="2572932" y="836712"/>
            <a:ext cx="3573517" cy="3529319"/>
          </a:xfrm>
          <a:prstGeom prst="ellipse">
            <a:avLst/>
          </a:prstGeom>
          <a:solidFill>
            <a:schemeClr val="accent1">
              <a:lumMod val="75000"/>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7" name="Oval 6">
            <a:extLst>
              <a:ext uri="{FF2B5EF4-FFF2-40B4-BE49-F238E27FC236}">
                <a16:creationId xmlns:a16="http://schemas.microsoft.com/office/drawing/2014/main" id="{F859CD65-B2A7-448A-B907-EE4234CC8644}"/>
              </a:ext>
            </a:extLst>
          </p:cNvPr>
          <p:cNvSpPr/>
          <p:nvPr userDrawn="1"/>
        </p:nvSpPr>
        <p:spPr>
          <a:xfrm>
            <a:off x="5476208" y="800708"/>
            <a:ext cx="3497523" cy="3388136"/>
          </a:xfrm>
          <a:prstGeom prst="ellipse">
            <a:avLst/>
          </a:prstGeom>
          <a:solidFill>
            <a:srgbClr val="FFFF00">
              <a:alpha val="49804"/>
            </a:srgbClr>
          </a:solidFill>
          <a:ln>
            <a:solidFill>
              <a:schemeClr val="accent6">
                <a:lumMod val="20000"/>
                <a:lumOff val="80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8" name="Oval 7">
            <a:extLst>
              <a:ext uri="{FF2B5EF4-FFF2-40B4-BE49-F238E27FC236}">
                <a16:creationId xmlns:a16="http://schemas.microsoft.com/office/drawing/2014/main" id="{A6B6BD9B-4DCD-4F2C-882E-C4DC4D5BF894}"/>
              </a:ext>
            </a:extLst>
          </p:cNvPr>
          <p:cNvSpPr/>
          <p:nvPr userDrawn="1"/>
        </p:nvSpPr>
        <p:spPr>
          <a:xfrm>
            <a:off x="4007768" y="3253379"/>
            <a:ext cx="3497522" cy="3487989"/>
          </a:xfrm>
          <a:prstGeom prst="ellipse">
            <a:avLst/>
          </a:prstGeom>
          <a:solidFill>
            <a:srgbClr val="4C216D">
              <a:alpha val="6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Tree>
    <p:extLst>
      <p:ext uri="{BB962C8B-B14F-4D97-AF65-F5344CB8AC3E}">
        <p14:creationId xmlns:p14="http://schemas.microsoft.com/office/powerpoint/2010/main" val="2820490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451513"/>
            <a:ext cx="8596668" cy="803176"/>
          </a:xfrm>
        </p:spPr>
        <p:txBody>
          <a:bodyPr>
            <a:normAutofit/>
          </a:bodyPr>
          <a:lstStyle>
            <a:lvl1pPr>
              <a:defRPr sz="3600">
                <a:solidFill>
                  <a:srgbClr val="000000"/>
                </a:solidFill>
              </a:defRPr>
            </a:lvl1pPr>
          </a:lstStyle>
          <a:p>
            <a:r>
              <a:rPr lang="en-US" dirty="0"/>
              <a:t>Title</a:t>
            </a:r>
          </a:p>
        </p:txBody>
      </p:sp>
      <p:sp>
        <p:nvSpPr>
          <p:cNvPr id="3" name="Content Placeholder 2"/>
          <p:cNvSpPr>
            <a:spLocks noGrp="1"/>
          </p:cNvSpPr>
          <p:nvPr>
            <p:ph idx="1" hasCustomPrompt="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solidFill>
                  <a:srgbClr val="000000"/>
                </a:solidFill>
              </a:defRPr>
            </a:lvl1pPr>
          </a:lstStyle>
          <a:p>
            <a:endParaRPr lang="en-US" dirty="0"/>
          </a:p>
        </p:txBody>
      </p:sp>
      <p:sp>
        <p:nvSpPr>
          <p:cNvPr id="5" name="Footer Placeholder 4"/>
          <p:cNvSpPr>
            <a:spLocks noGrp="1"/>
          </p:cNvSpPr>
          <p:nvPr>
            <p:ph type="ftr" sz="quarter" idx="11"/>
          </p:nvPr>
        </p:nvSpPr>
        <p:spPr>
          <a:xfrm>
            <a:off x="1703512" y="6052207"/>
            <a:ext cx="6297612" cy="365125"/>
          </a:xfrm>
        </p:spPr>
        <p:txBody>
          <a:bodyPr/>
          <a:lstStyle>
            <a:lvl1pPr>
              <a:defRPr>
                <a:solidFill>
                  <a:srgbClr val="000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495922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theme" Target="../theme/theme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3284984"/>
            <a:ext cx="12192000" cy="3653644"/>
            <a:chOff x="0" y="3204356"/>
            <a:chExt cx="12192000" cy="3653644"/>
          </a:xfrm>
        </p:grpSpPr>
        <p:sp>
          <p:nvSpPr>
            <p:cNvPr id="24" name="Isosceles Triangle 23"/>
            <p:cNvSpPr/>
            <p:nvPr/>
          </p:nvSpPr>
          <p:spPr>
            <a:xfrm>
              <a:off x="9371012" y="3204356"/>
              <a:ext cx="2820988" cy="365364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714370" y="328994"/>
            <a:ext cx="8596668" cy="647143"/>
          </a:xfrm>
          <a:prstGeom prst="rect">
            <a:avLst/>
          </a:prstGeom>
        </p:spPr>
        <p:txBody>
          <a:bodyPr vert="horz" lIns="91440" tIns="45720" rIns="91440" bIns="45720" rtlCol="0" anchor="t">
            <a:normAutofit/>
          </a:bodyPr>
          <a:lstStyle/>
          <a:p>
            <a:r>
              <a:rPr lang="en-US" dirty="0"/>
              <a:t>Title</a:t>
            </a:r>
          </a:p>
        </p:txBody>
      </p:sp>
      <p:sp>
        <p:nvSpPr>
          <p:cNvPr id="3" name="Text Placeholder 2"/>
          <p:cNvSpPr>
            <a:spLocks noGrp="1"/>
          </p:cNvSpPr>
          <p:nvPr>
            <p:ph type="body" idx="1"/>
          </p:nvPr>
        </p:nvSpPr>
        <p:spPr>
          <a:xfrm>
            <a:off x="714180" y="1236200"/>
            <a:ext cx="9126235" cy="4353649"/>
          </a:xfrm>
          <a:prstGeom prst="rect">
            <a:avLst/>
          </a:prstGeom>
        </p:spPr>
        <p:txBody>
          <a:bodyPr vert="horz" lIns="91440" tIns="45720" rIns="91440" bIns="45720" rtlCol="0">
            <a:normAutofit/>
          </a:body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738132" y="6041360"/>
            <a:ext cx="9119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5" name="Footer Placeholder 4"/>
          <p:cNvSpPr>
            <a:spLocks noGrp="1"/>
          </p:cNvSpPr>
          <p:nvPr>
            <p:ph type="ftr" sz="quarter" idx="3"/>
          </p:nvPr>
        </p:nvSpPr>
        <p:spPr>
          <a:xfrm>
            <a:off x="2174895" y="6041360"/>
            <a:ext cx="6297612" cy="365125"/>
          </a:xfrm>
          <a:prstGeom prst="rect">
            <a:avLst/>
          </a:prstGeom>
        </p:spPr>
        <p:txBody>
          <a:bodyPr vert="horz" lIns="91440" tIns="45720" rIns="91440" bIns="45720" rtlCol="0" anchor="ctr"/>
          <a:lstStyle>
            <a:lvl1pPr algn="l">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725306" y="6081676"/>
            <a:ext cx="683339" cy="365125"/>
          </a:xfrm>
          <a:prstGeom prst="rect">
            <a:avLst/>
          </a:prstGeom>
        </p:spPr>
        <p:txBody>
          <a:bodyPr vert="horz" lIns="91440" tIns="45720" rIns="91440" bIns="45720" rtlCol="0" anchor="ctr"/>
          <a:lstStyle>
            <a:lvl1pPr algn="r">
              <a:defRPr sz="1200">
                <a:solidFill>
                  <a:srgbClr val="000000"/>
                </a:solidFill>
                <a:latin typeface="Calibri" panose="020F0502020204030204" pitchFamily="34" charset="0"/>
                <a:cs typeface="Calibri" panose="020F0502020204030204" pitchFamily="34" charset="0"/>
              </a:defRPr>
            </a:lvl1pPr>
          </a:lstStyle>
          <a:p>
            <a:fld id="{32D4B517-E49B-41B6-9DBC-23634E0F1CDC}" type="slidenum">
              <a:rPr lang="en-CA" smtClean="0"/>
              <a:pPr/>
              <a:t>‹#›</a:t>
            </a:fld>
            <a:endParaRPr lang="en-CA" dirty="0"/>
          </a:p>
        </p:txBody>
      </p:sp>
      <p:sp>
        <p:nvSpPr>
          <p:cNvPr id="18" name="hl">
            <a:extLst>
              <a:ext uri="{FF2B5EF4-FFF2-40B4-BE49-F238E27FC236}">
                <a16:creationId xmlns:a16="http://schemas.microsoft.com/office/drawing/2014/main" id="{041C76C6-4C16-4E0D-AE16-6939F2FE9757}"/>
              </a:ext>
            </a:extLst>
          </p:cNvPr>
          <p:cNvSpPr txBox="1"/>
          <p:nvPr userDrawn="1"/>
        </p:nvSpPr>
        <p:spPr>
          <a:xfrm>
            <a:off x="0" y="0"/>
            <a:ext cx="12192000" cy="369332"/>
          </a:xfrm>
          <a:prstGeom prst="rect">
            <a:avLst/>
          </a:prstGeom>
          <a:noFill/>
        </p:spPr>
        <p:txBody>
          <a:bodyPr vert="horz" rtlCol="0">
            <a:spAutoFit/>
          </a:bodyPr>
          <a:lstStyle/>
          <a:p>
            <a:endParaRPr lang="en-CA" sz="1800" dirty="0">
              <a:solidFill>
                <a:srgbClr val="000000"/>
              </a:solidFill>
              <a:latin typeface="Calibri" panose="020F0502020204030204" pitchFamily="34" charset="0"/>
              <a:cs typeface="Calibri" panose="020F0502020204030204" pitchFamily="34" charset="0"/>
            </a:endParaRPr>
          </a:p>
        </p:txBody>
      </p:sp>
      <p:sp>
        <p:nvSpPr>
          <p:cNvPr id="9" name="MSIPCMContentMarking" descr="{&quot;HashCode&quot;:-1880398799,&quot;Placement&quot;:&quot;Header&quot;,&quot;Top&quot;:0.0,&quot;Left&quot;:742.444458,&quot;SlideWidth&quot;:960,&quot;SlideHeight&quot;:540}">
            <a:extLst>
              <a:ext uri="{FF2B5EF4-FFF2-40B4-BE49-F238E27FC236}">
                <a16:creationId xmlns:a16="http://schemas.microsoft.com/office/drawing/2014/main" id="{8DE08B77-51D2-488A-8DB4-EC855FF5BB8D}"/>
              </a:ext>
            </a:extLst>
          </p:cNvPr>
          <p:cNvSpPr txBox="1"/>
          <p:nvPr userDrawn="1"/>
        </p:nvSpPr>
        <p:spPr>
          <a:xfrm>
            <a:off x="9429045" y="0"/>
            <a:ext cx="2762954" cy="280749"/>
          </a:xfrm>
          <a:prstGeom prst="rect">
            <a:avLst/>
          </a:prstGeom>
          <a:noFill/>
        </p:spPr>
        <p:txBody>
          <a:bodyPr vert="horz" wrap="square" lIns="0" tIns="0" rIns="0" bIns="0" rtlCol="0" anchor="ctr" anchorCtr="1">
            <a:spAutoFit/>
          </a:bodyPr>
          <a:lstStyle/>
          <a:p>
            <a:pPr algn="r">
              <a:spcBef>
                <a:spcPts val="0"/>
              </a:spcBef>
              <a:spcAft>
                <a:spcPts val="0"/>
              </a:spcAft>
            </a:pPr>
            <a:r>
              <a:rPr lang="en-CA" sz="1200" dirty="0">
                <a:solidFill>
                  <a:srgbClr val="000000"/>
                </a:solidFill>
                <a:latin typeface="Arial" panose="020B0604020202020204" pitchFamily="34" charset="0"/>
              </a:rPr>
              <a:t>UNCLASSIFIED / NON CLASSIFIÉ</a:t>
            </a:r>
          </a:p>
        </p:txBody>
      </p:sp>
    </p:spTree>
    <p:extLst>
      <p:ext uri="{BB962C8B-B14F-4D97-AF65-F5344CB8AC3E}">
        <p14:creationId xmlns:p14="http://schemas.microsoft.com/office/powerpoint/2010/main" val="3760267022"/>
      </p:ext>
    </p:extLst>
  </p:cSld>
  <p:clrMap bg1="lt1" tx1="dk1" bg2="lt2" tx2="dk2" accent1="accent1" accent2="accent2" accent3="accent3" accent4="accent4" accent5="accent5" accent6="accent6" hlink="hlink" folHlink="folHlink"/>
  <p:sldLayoutIdLst>
    <p:sldLayoutId id="2147483929" r:id="rId1"/>
    <p:sldLayoutId id="2147483894" r:id="rId2"/>
    <p:sldLayoutId id="2147483895" r:id="rId3"/>
    <p:sldLayoutId id="2147483896" r:id="rId4"/>
    <p:sldLayoutId id="2147483897" r:id="rId5"/>
    <p:sldLayoutId id="2147483898" r:id="rId6"/>
    <p:sldLayoutId id="2147483902" r:id="rId7"/>
  </p:sldLayoutIdLst>
  <p:hf hdr="0" ftr="0" dt="0"/>
  <p:txStyles>
    <p:titleStyle>
      <a:lvl1pPr algn="l" defTabSz="457200" rtl="0" eaLnBrk="1" latinLnBrk="0" hangingPunct="1">
        <a:spcBef>
          <a:spcPct val="0"/>
        </a:spcBef>
        <a:buNone/>
        <a:defRPr sz="36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3284984"/>
            <a:ext cx="12192000" cy="3653644"/>
            <a:chOff x="0" y="3204356"/>
            <a:chExt cx="12192000" cy="3653644"/>
          </a:xfrm>
        </p:grpSpPr>
        <p:sp>
          <p:nvSpPr>
            <p:cNvPr id="24" name="Isosceles Triangle 23"/>
            <p:cNvSpPr/>
            <p:nvPr/>
          </p:nvSpPr>
          <p:spPr>
            <a:xfrm>
              <a:off x="9371012" y="3204356"/>
              <a:ext cx="2820988" cy="365364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714370" y="328994"/>
            <a:ext cx="8596668" cy="647143"/>
          </a:xfrm>
          <a:prstGeom prst="rect">
            <a:avLst/>
          </a:prstGeom>
        </p:spPr>
        <p:txBody>
          <a:bodyPr vert="horz" lIns="91440" tIns="45720" rIns="91440" bIns="45720" rtlCol="0" anchor="t">
            <a:normAutofit/>
          </a:bodyPr>
          <a:lstStyle/>
          <a:p>
            <a:r>
              <a:rPr lang="en-US" dirty="0"/>
              <a:t>Title</a:t>
            </a:r>
          </a:p>
        </p:txBody>
      </p:sp>
      <p:sp>
        <p:nvSpPr>
          <p:cNvPr id="3" name="Text Placeholder 2"/>
          <p:cNvSpPr>
            <a:spLocks noGrp="1"/>
          </p:cNvSpPr>
          <p:nvPr>
            <p:ph type="body" idx="1"/>
          </p:nvPr>
        </p:nvSpPr>
        <p:spPr>
          <a:xfrm>
            <a:off x="714180" y="1236200"/>
            <a:ext cx="9126235" cy="4353649"/>
          </a:xfrm>
          <a:prstGeom prst="rect">
            <a:avLst/>
          </a:prstGeom>
        </p:spPr>
        <p:txBody>
          <a:bodyPr vert="horz" lIns="91440" tIns="45720" rIns="91440" bIns="45720" rtlCol="0">
            <a:normAutofit/>
          </a:body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133473" y="6041361"/>
            <a:ext cx="9119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5" name="Footer Placeholder 4"/>
          <p:cNvSpPr>
            <a:spLocks noGrp="1"/>
          </p:cNvSpPr>
          <p:nvPr>
            <p:ph type="ftr" sz="quarter" idx="3"/>
          </p:nvPr>
        </p:nvSpPr>
        <p:spPr>
          <a:xfrm>
            <a:off x="1520685" y="6041361"/>
            <a:ext cx="6297612" cy="365125"/>
          </a:xfrm>
          <a:prstGeom prst="rect">
            <a:avLst/>
          </a:prstGeom>
        </p:spPr>
        <p:txBody>
          <a:bodyPr vert="horz" lIns="91440" tIns="45720" rIns="91440" bIns="45720" rtlCol="0" anchor="ctr"/>
          <a:lstStyle>
            <a:lvl1pPr algn="l">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714180" y="6043429"/>
            <a:ext cx="683339" cy="365125"/>
          </a:xfrm>
          <a:prstGeom prst="rect">
            <a:avLst/>
          </a:prstGeom>
        </p:spPr>
        <p:txBody>
          <a:bodyPr vert="horz" lIns="91440" tIns="45720" rIns="91440" bIns="45720" rtlCol="0" anchor="ctr"/>
          <a:lstStyle>
            <a:lvl1pPr algn="r">
              <a:defRPr sz="1200">
                <a:solidFill>
                  <a:srgbClr val="000000"/>
                </a:solidFill>
                <a:latin typeface="Calibri" panose="020F0502020204030204" pitchFamily="34" charset="0"/>
                <a:cs typeface="Calibri" panose="020F0502020204030204" pitchFamily="34" charset="0"/>
              </a:defRPr>
            </a:lvl1pPr>
          </a:lstStyle>
          <a:p>
            <a:fld id="{32D4B517-E49B-41B6-9DBC-23634E0F1CDC}" type="slidenum">
              <a:rPr lang="en-CA" smtClean="0"/>
              <a:pPr/>
              <a:t>‹#›</a:t>
            </a:fld>
            <a:endParaRPr lang="en-CA" dirty="0"/>
          </a:p>
        </p:txBody>
      </p:sp>
      <p:sp>
        <p:nvSpPr>
          <p:cNvPr id="18" name="hl">
            <a:extLst>
              <a:ext uri="{FF2B5EF4-FFF2-40B4-BE49-F238E27FC236}">
                <a16:creationId xmlns:a16="http://schemas.microsoft.com/office/drawing/2014/main" id="{041C76C6-4C16-4E0D-AE16-6939F2FE9757}"/>
              </a:ext>
            </a:extLst>
          </p:cNvPr>
          <p:cNvSpPr txBox="1"/>
          <p:nvPr userDrawn="1"/>
        </p:nvSpPr>
        <p:spPr>
          <a:xfrm>
            <a:off x="0" y="0"/>
            <a:ext cx="12192000" cy="369332"/>
          </a:xfrm>
          <a:prstGeom prst="rect">
            <a:avLst/>
          </a:prstGeom>
          <a:noFill/>
        </p:spPr>
        <p:txBody>
          <a:bodyPr vert="horz" rtlCol="0">
            <a:spAutoFit/>
          </a:bodyPr>
          <a:lstStyle/>
          <a:p>
            <a:endParaRPr lang="en-CA" sz="1800" dirty="0">
              <a:solidFill>
                <a:srgbClr val="000000"/>
              </a:solidFill>
              <a:latin typeface="Calibri" panose="020F0502020204030204" pitchFamily="34" charset="0"/>
              <a:cs typeface="Calibri" panose="020F0502020204030204" pitchFamily="34" charset="0"/>
            </a:endParaRPr>
          </a:p>
        </p:txBody>
      </p:sp>
      <p:sp>
        <p:nvSpPr>
          <p:cNvPr id="9" name="MSIPCMContentMarking" descr="{&quot;HashCode&quot;:-1880398799,&quot;Placement&quot;:&quot;Header&quot;,&quot;Top&quot;:0.0,&quot;Left&quot;:742.444458,&quot;SlideWidth&quot;:960,&quot;SlideHeight&quot;:540}">
            <a:extLst>
              <a:ext uri="{FF2B5EF4-FFF2-40B4-BE49-F238E27FC236}">
                <a16:creationId xmlns:a16="http://schemas.microsoft.com/office/drawing/2014/main" id="{8DE08B77-51D2-488A-8DB4-EC855FF5BB8D}"/>
              </a:ext>
            </a:extLst>
          </p:cNvPr>
          <p:cNvSpPr txBox="1"/>
          <p:nvPr userDrawn="1"/>
        </p:nvSpPr>
        <p:spPr>
          <a:xfrm>
            <a:off x="9429045" y="0"/>
            <a:ext cx="2762954" cy="280749"/>
          </a:xfrm>
          <a:prstGeom prst="rect">
            <a:avLst/>
          </a:prstGeom>
          <a:noFill/>
        </p:spPr>
        <p:txBody>
          <a:bodyPr vert="horz" wrap="square" lIns="0" tIns="0" rIns="0" bIns="0" rtlCol="0" anchor="ctr" anchorCtr="1">
            <a:spAutoFit/>
          </a:bodyPr>
          <a:lstStyle/>
          <a:p>
            <a:pPr algn="r">
              <a:spcBef>
                <a:spcPts val="0"/>
              </a:spcBef>
              <a:spcAft>
                <a:spcPts val="0"/>
              </a:spcAft>
            </a:pPr>
            <a:r>
              <a:rPr lang="en-CA" sz="1200" dirty="0">
                <a:solidFill>
                  <a:srgbClr val="000000"/>
                </a:solidFill>
                <a:latin typeface="Arial" panose="020B0604020202020204" pitchFamily="34" charset="0"/>
              </a:rPr>
              <a:t>UNCLASSIFIED / NON CLASSIFIÉ</a:t>
            </a:r>
          </a:p>
        </p:txBody>
      </p:sp>
    </p:spTree>
    <p:extLst>
      <p:ext uri="{BB962C8B-B14F-4D97-AF65-F5344CB8AC3E}">
        <p14:creationId xmlns:p14="http://schemas.microsoft.com/office/powerpoint/2010/main" val="2332012785"/>
      </p:ext>
    </p:extLst>
  </p:cSld>
  <p:clrMap bg1="lt1" tx1="dk1" bg2="lt2" tx2="dk2" accent1="accent1" accent2="accent2" accent3="accent3" accent4="accent4" accent5="accent5" accent6="accent6" hlink="hlink" folHlink="folHlink"/>
  <p:sldLayoutIdLst>
    <p:sldLayoutId id="2147483904" r:id="rId1"/>
    <p:sldLayoutId id="2147483928" r:id="rId2"/>
    <p:sldLayoutId id="2147483932" r:id="rId3"/>
    <p:sldLayoutId id="2147483935" r:id="rId4"/>
  </p:sldLayoutIdLst>
  <p:hf hdr="0" ftr="0" dt="0"/>
  <p:txStyles>
    <p:titleStyle>
      <a:lvl1pPr algn="l" defTabSz="457200" rtl="0" eaLnBrk="1" latinLnBrk="0" hangingPunct="1">
        <a:spcBef>
          <a:spcPct val="0"/>
        </a:spcBef>
        <a:buNone/>
        <a:defRPr sz="36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6">
            <a:extLst>
              <a:ext uri="{FF2B5EF4-FFF2-40B4-BE49-F238E27FC236}">
                <a16:creationId xmlns:a16="http://schemas.microsoft.com/office/drawing/2014/main" id="{1E57785A-0195-C032-83CF-1A58CD8CDABB}"/>
              </a:ext>
            </a:extLst>
          </p:cNvPr>
          <p:cNvGrpSpPr>
            <a:grpSpLocks/>
          </p:cNvGrpSpPr>
          <p:nvPr/>
        </p:nvGrpSpPr>
        <p:grpSpPr bwMode="auto">
          <a:xfrm>
            <a:off x="0" y="3284538"/>
            <a:ext cx="12192000" cy="3654425"/>
            <a:chOff x="0" y="3204356"/>
            <a:chExt cx="12192000" cy="3653644"/>
          </a:xfrm>
        </p:grpSpPr>
        <p:sp>
          <p:nvSpPr>
            <p:cNvPr id="24" name="Isosceles Triangle 23">
              <a:extLst>
                <a:ext uri="{FF2B5EF4-FFF2-40B4-BE49-F238E27FC236}">
                  <a16:creationId xmlns:a16="http://schemas.microsoft.com/office/drawing/2014/main" id="{15BD7B17-AB73-48A9-D565-066285FE8ADB}"/>
                </a:ext>
              </a:extLst>
            </p:cNvPr>
            <p:cNvSpPr/>
            <p:nvPr/>
          </p:nvSpPr>
          <p:spPr>
            <a:xfrm>
              <a:off x="9371013" y="3204356"/>
              <a:ext cx="2820987" cy="365364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1B3F0F6F-E26B-D640-5667-2117521CBEFE}"/>
                </a:ext>
              </a:extLst>
            </p:cNvPr>
            <p:cNvSpPr/>
            <p:nvPr/>
          </p:nvSpPr>
          <p:spPr>
            <a:xfrm>
              <a:off x="10371138" y="3590036"/>
              <a:ext cx="1817687" cy="326796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026BA38F-5209-134E-232A-35DACD86298B}"/>
                </a:ext>
              </a:extLst>
            </p:cNvPr>
            <p:cNvSpPr/>
            <p:nvPr/>
          </p:nvSpPr>
          <p:spPr>
            <a:xfrm>
              <a:off x="0" y="4013808"/>
              <a:ext cx="449263" cy="2844192"/>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099" name="Title Placeholder 1">
            <a:extLst>
              <a:ext uri="{FF2B5EF4-FFF2-40B4-BE49-F238E27FC236}">
                <a16:creationId xmlns:a16="http://schemas.microsoft.com/office/drawing/2014/main" id="{ACA4F6A8-52F0-BA5E-4ACB-84F0EE2A28B8}"/>
              </a:ext>
            </a:extLst>
          </p:cNvPr>
          <p:cNvSpPr>
            <a:spLocks noGrp="1"/>
          </p:cNvSpPr>
          <p:nvPr>
            <p:ph type="title"/>
          </p:nvPr>
        </p:nvSpPr>
        <p:spPr bwMode="auto">
          <a:xfrm>
            <a:off x="714375" y="328613"/>
            <a:ext cx="859631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Title</a:t>
            </a:r>
          </a:p>
        </p:txBody>
      </p:sp>
      <p:sp>
        <p:nvSpPr>
          <p:cNvPr id="4100" name="Text Placeholder 2">
            <a:extLst>
              <a:ext uri="{FF2B5EF4-FFF2-40B4-BE49-F238E27FC236}">
                <a16:creationId xmlns:a16="http://schemas.microsoft.com/office/drawing/2014/main" id="{AA4EDE71-F4B6-BC9A-34D2-135B8B1FAFFB}"/>
              </a:ext>
            </a:extLst>
          </p:cNvPr>
          <p:cNvSpPr>
            <a:spLocks noGrp="1"/>
          </p:cNvSpPr>
          <p:nvPr>
            <p:ph type="body" idx="1"/>
          </p:nvPr>
        </p:nvSpPr>
        <p:spPr bwMode="auto">
          <a:xfrm>
            <a:off x="714375" y="1236663"/>
            <a:ext cx="9126538"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BDAB7EA-4E4C-7DDE-1F7C-862C0D68DD49}"/>
              </a:ext>
            </a:extLst>
          </p:cNvPr>
          <p:cNvSpPr>
            <a:spLocks noGrp="1"/>
          </p:cNvSpPr>
          <p:nvPr>
            <p:ph type="dt" sz="half" idx="2"/>
          </p:nvPr>
        </p:nvSpPr>
        <p:spPr>
          <a:xfrm>
            <a:off x="8470269" y="6018324"/>
            <a:ext cx="911225" cy="365125"/>
          </a:xfrm>
          <a:prstGeom prst="rect">
            <a:avLst/>
          </a:prstGeom>
        </p:spPr>
        <p:txBody>
          <a:bodyPr vert="horz" lIns="91440" tIns="45720" rIns="91440" bIns="45720" rtlCol="0" anchor="ctr"/>
          <a:lstStyle>
            <a:lvl1pPr algn="r">
              <a:defRPr sz="900" dirty="0">
                <a:solidFill>
                  <a:srgbClr val="000000"/>
                </a:solidFill>
                <a:latin typeface="Calibri" panose="020F0502020204030204" pitchFamily="34" charset="0"/>
                <a:cs typeface="Calibri" panose="020F0502020204030204" pitchFamily="34" charset="0"/>
              </a:defRPr>
            </a:lvl1pPr>
          </a:lstStyle>
          <a:p>
            <a:pPr>
              <a:defRPr/>
            </a:pPr>
            <a:endParaRPr lang="en-US" dirty="0"/>
          </a:p>
        </p:txBody>
      </p:sp>
      <p:sp>
        <p:nvSpPr>
          <p:cNvPr id="5" name="Footer Placeholder 4">
            <a:extLst>
              <a:ext uri="{FF2B5EF4-FFF2-40B4-BE49-F238E27FC236}">
                <a16:creationId xmlns:a16="http://schemas.microsoft.com/office/drawing/2014/main" id="{53EC337E-7640-ED24-A7CC-826FFAB1B65C}"/>
              </a:ext>
            </a:extLst>
          </p:cNvPr>
          <p:cNvSpPr>
            <a:spLocks noGrp="1"/>
          </p:cNvSpPr>
          <p:nvPr>
            <p:ph type="ftr" sz="quarter" idx="3"/>
          </p:nvPr>
        </p:nvSpPr>
        <p:spPr>
          <a:xfrm>
            <a:off x="1907545" y="6018324"/>
            <a:ext cx="6297612" cy="365125"/>
          </a:xfrm>
          <a:prstGeom prst="rect">
            <a:avLst/>
          </a:prstGeom>
        </p:spPr>
        <p:txBody>
          <a:bodyPr vert="horz" lIns="91440" tIns="45720" rIns="91440" bIns="45720" rtlCol="0" anchor="ctr"/>
          <a:lstStyle>
            <a:lvl1pPr algn="l">
              <a:defRPr sz="900" dirty="0">
                <a:solidFill>
                  <a:srgbClr val="000000"/>
                </a:solidFill>
                <a:latin typeface="Calibri" panose="020F0502020204030204" pitchFamily="34" charset="0"/>
                <a:cs typeface="Calibri" panose="020F0502020204030204"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83634FD4-0A33-606B-03D0-DE111AE01836}"/>
              </a:ext>
            </a:extLst>
          </p:cNvPr>
          <p:cNvSpPr>
            <a:spLocks noGrp="1"/>
          </p:cNvSpPr>
          <p:nvPr>
            <p:ph type="sldNum" sz="quarter" idx="4"/>
          </p:nvPr>
        </p:nvSpPr>
        <p:spPr>
          <a:xfrm>
            <a:off x="714101" y="6018324"/>
            <a:ext cx="684212"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000000"/>
                </a:solidFill>
                <a:latin typeface="Calibri" panose="020F0502020204030204" pitchFamily="34" charset="0"/>
                <a:cs typeface="Calibri" panose="020F0502020204030204" pitchFamily="34" charset="0"/>
              </a:defRPr>
            </a:lvl1pPr>
          </a:lstStyle>
          <a:p>
            <a:fld id="{8D5FF2A7-846E-41E2-A6EE-C961413C38C7}" type="slidenum">
              <a:rPr lang="en-CA" altLang="en-US" smtClean="0"/>
              <a:pPr/>
              <a:t>‹#›</a:t>
            </a:fld>
            <a:endParaRPr lang="en-CA" altLang="en-US" dirty="0"/>
          </a:p>
        </p:txBody>
      </p:sp>
      <p:sp>
        <p:nvSpPr>
          <p:cNvPr id="4104" name="hl">
            <a:extLst>
              <a:ext uri="{FF2B5EF4-FFF2-40B4-BE49-F238E27FC236}">
                <a16:creationId xmlns:a16="http://schemas.microsoft.com/office/drawing/2014/main" id="{68A65BD4-C782-0F26-253C-1ACC0458E984}"/>
              </a:ext>
            </a:extLst>
          </p:cNvPr>
          <p:cNvSpPr txBox="1">
            <a:spLocks noChangeArrowheads="1"/>
          </p:cNvSpPr>
          <p:nvPr userDrawn="1"/>
        </p:nvSpPr>
        <p:spPr bwMode="auto">
          <a:xfrm>
            <a:off x="0" y="0"/>
            <a:ext cx="1219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endParaRPr lang="en-CA" altLang="en-US">
              <a:solidFill>
                <a:srgbClr val="000000"/>
              </a:solidFill>
              <a:latin typeface="Calibri" panose="020F0502020204030204" pitchFamily="34" charset="0"/>
              <a:cs typeface="Calibri" panose="020F0502020204030204" pitchFamily="34" charset="0"/>
            </a:endParaRPr>
          </a:p>
        </p:txBody>
      </p:sp>
      <p:sp>
        <p:nvSpPr>
          <p:cNvPr id="4105" name="MSIPCMContentMarking" descr="{&quot;HashCode&quot;:-1880398799,&quot;Placement&quot;:&quot;Header&quot;,&quot;Top&quot;:0.0,&quot;Left&quot;:742.444458,&quot;SlideWidth&quot;:960,&quot;SlideHeight&quot;:540}">
            <a:extLst>
              <a:ext uri="{FF2B5EF4-FFF2-40B4-BE49-F238E27FC236}">
                <a16:creationId xmlns:a16="http://schemas.microsoft.com/office/drawing/2014/main" id="{F133446B-9A70-B361-CE89-B290CDB40FDA}"/>
              </a:ext>
            </a:extLst>
          </p:cNvPr>
          <p:cNvSpPr txBox="1">
            <a:spLocks noChangeArrowheads="1"/>
          </p:cNvSpPr>
          <p:nvPr userDrawn="1"/>
        </p:nvSpPr>
        <p:spPr bwMode="auto">
          <a:xfrm>
            <a:off x="9429750" y="0"/>
            <a:ext cx="2762250" cy="28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algn="r"/>
            <a:r>
              <a:rPr lang="en-CA" altLang="en-US" sz="1200">
                <a:solidFill>
                  <a:srgbClr val="000000"/>
                </a:solidFill>
                <a:latin typeface="Arial" panose="020B0604020202020204" pitchFamily="34" charset="0"/>
              </a:rPr>
              <a:t>UNCLASSIFIED / NON CLASSIFIÉ</a:t>
            </a:r>
          </a:p>
        </p:txBody>
      </p:sp>
    </p:spTree>
  </p:cSld>
  <p:clrMap bg1="lt1" tx1="dk1" bg2="lt2" tx2="dk2" accent1="accent1" accent2="accent2" accent3="accent3" accent4="accent4" accent5="accent5" accent6="accent6" hlink="hlink" folHlink="folHlink"/>
  <p:sldLayoutIdLst>
    <p:sldLayoutId id="2147483987" r:id="rId1"/>
  </p:sldLayoutIdLst>
  <p:hf hdr="0" ftr="0" dt="0"/>
  <p:txStyles>
    <p:titleStyle>
      <a:lvl1pPr algn="l" defTabSz="457200" rtl="0" fontAlgn="base">
        <a:spcBef>
          <a:spcPct val="0"/>
        </a:spcBef>
        <a:spcAft>
          <a:spcPct val="0"/>
        </a:spcAft>
        <a:defRPr sz="3600" kern="1200">
          <a:solidFill>
            <a:srgbClr val="000000"/>
          </a:solidFill>
          <a:latin typeface="Calibri" panose="020F0502020204030204" pitchFamily="34" charset="0"/>
          <a:ea typeface="+mj-ea"/>
          <a:cs typeface="Calibri" panose="020F0502020204030204" pitchFamily="34" charset="0"/>
        </a:defRPr>
      </a:lvl1pPr>
      <a:lvl2pPr algn="l" defTabSz="457200" rtl="0" fontAlgn="base">
        <a:spcBef>
          <a:spcPct val="0"/>
        </a:spcBef>
        <a:spcAft>
          <a:spcPct val="0"/>
        </a:spcAft>
        <a:defRPr sz="3600">
          <a:solidFill>
            <a:srgbClr val="000000"/>
          </a:solidFill>
          <a:latin typeface="Calibri" panose="020F0502020204030204" pitchFamily="34" charset="0"/>
          <a:cs typeface="Calibri" panose="020F0502020204030204" pitchFamily="34" charset="0"/>
        </a:defRPr>
      </a:lvl2pPr>
      <a:lvl3pPr algn="l" defTabSz="457200" rtl="0" fontAlgn="base">
        <a:spcBef>
          <a:spcPct val="0"/>
        </a:spcBef>
        <a:spcAft>
          <a:spcPct val="0"/>
        </a:spcAft>
        <a:defRPr sz="3600">
          <a:solidFill>
            <a:srgbClr val="000000"/>
          </a:solidFill>
          <a:latin typeface="Calibri" panose="020F0502020204030204" pitchFamily="34" charset="0"/>
          <a:cs typeface="Calibri" panose="020F0502020204030204" pitchFamily="34" charset="0"/>
        </a:defRPr>
      </a:lvl3pPr>
      <a:lvl4pPr algn="l" defTabSz="457200" rtl="0" fontAlgn="base">
        <a:spcBef>
          <a:spcPct val="0"/>
        </a:spcBef>
        <a:spcAft>
          <a:spcPct val="0"/>
        </a:spcAft>
        <a:defRPr sz="3600">
          <a:solidFill>
            <a:srgbClr val="000000"/>
          </a:solidFill>
          <a:latin typeface="Calibri" panose="020F0502020204030204" pitchFamily="34" charset="0"/>
          <a:cs typeface="Calibri" panose="020F0502020204030204" pitchFamily="34" charset="0"/>
        </a:defRPr>
      </a:lvl4pPr>
      <a:lvl5pPr algn="l" defTabSz="457200" rtl="0" fontAlgn="base">
        <a:spcBef>
          <a:spcPct val="0"/>
        </a:spcBef>
        <a:spcAft>
          <a:spcPct val="0"/>
        </a:spcAft>
        <a:defRPr sz="3600">
          <a:solidFill>
            <a:srgbClr val="000000"/>
          </a:solidFill>
          <a:latin typeface="Calibri" panose="020F0502020204030204" pitchFamily="34" charset="0"/>
          <a:cs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6">
            <a:extLst>
              <a:ext uri="{FF2B5EF4-FFF2-40B4-BE49-F238E27FC236}">
                <a16:creationId xmlns:a16="http://schemas.microsoft.com/office/drawing/2014/main" id="{27C9AFD4-62A8-6150-718C-560BC6995BB4}"/>
              </a:ext>
            </a:extLst>
          </p:cNvPr>
          <p:cNvGrpSpPr>
            <a:grpSpLocks/>
          </p:cNvGrpSpPr>
          <p:nvPr/>
        </p:nvGrpSpPr>
        <p:grpSpPr bwMode="auto">
          <a:xfrm>
            <a:off x="0" y="3284538"/>
            <a:ext cx="12192000" cy="3654425"/>
            <a:chOff x="0" y="3204356"/>
            <a:chExt cx="12192000" cy="3653644"/>
          </a:xfrm>
        </p:grpSpPr>
        <p:sp>
          <p:nvSpPr>
            <p:cNvPr id="24" name="Isosceles Triangle 23">
              <a:extLst>
                <a:ext uri="{FF2B5EF4-FFF2-40B4-BE49-F238E27FC236}">
                  <a16:creationId xmlns:a16="http://schemas.microsoft.com/office/drawing/2014/main" id="{D602CE48-003E-2A41-7948-39C8E92BE6D4}"/>
                </a:ext>
              </a:extLst>
            </p:cNvPr>
            <p:cNvSpPr/>
            <p:nvPr/>
          </p:nvSpPr>
          <p:spPr>
            <a:xfrm>
              <a:off x="9371013" y="3204356"/>
              <a:ext cx="2820987" cy="365364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485F061F-6529-C7B1-58AF-8BC1274B6DBB}"/>
                </a:ext>
              </a:extLst>
            </p:cNvPr>
            <p:cNvSpPr/>
            <p:nvPr/>
          </p:nvSpPr>
          <p:spPr>
            <a:xfrm>
              <a:off x="10371138" y="3590036"/>
              <a:ext cx="1817687" cy="326796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C7D1EB00-B4A5-F1E1-C519-89891E445B94}"/>
                </a:ext>
              </a:extLst>
            </p:cNvPr>
            <p:cNvSpPr/>
            <p:nvPr/>
          </p:nvSpPr>
          <p:spPr>
            <a:xfrm>
              <a:off x="0" y="4013808"/>
              <a:ext cx="449263" cy="2844192"/>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9CDED612-28C3-7BAD-4FDC-C5E1E766C3FE}"/>
              </a:ext>
            </a:extLst>
          </p:cNvPr>
          <p:cNvSpPr>
            <a:spLocks noGrp="1"/>
          </p:cNvSpPr>
          <p:nvPr>
            <p:ph type="title"/>
          </p:nvPr>
        </p:nvSpPr>
        <p:spPr bwMode="auto">
          <a:xfrm>
            <a:off x="714375" y="328613"/>
            <a:ext cx="859631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Title</a:t>
            </a:r>
          </a:p>
        </p:txBody>
      </p:sp>
      <p:sp>
        <p:nvSpPr>
          <p:cNvPr id="1028" name="Text Placeholder 2">
            <a:extLst>
              <a:ext uri="{FF2B5EF4-FFF2-40B4-BE49-F238E27FC236}">
                <a16:creationId xmlns:a16="http://schemas.microsoft.com/office/drawing/2014/main" id="{3301C02C-23C1-4733-225D-6845636F1209}"/>
              </a:ext>
            </a:extLst>
          </p:cNvPr>
          <p:cNvSpPr>
            <a:spLocks noGrp="1"/>
          </p:cNvSpPr>
          <p:nvPr>
            <p:ph type="body" idx="1"/>
          </p:nvPr>
        </p:nvSpPr>
        <p:spPr bwMode="auto">
          <a:xfrm>
            <a:off x="714375" y="1236663"/>
            <a:ext cx="9126538"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2FFAAAC-5611-F984-F26C-BA9ED7781E78}"/>
              </a:ext>
            </a:extLst>
          </p:cNvPr>
          <p:cNvSpPr>
            <a:spLocks noGrp="1"/>
          </p:cNvSpPr>
          <p:nvPr>
            <p:ph type="dt" sz="half" idx="2"/>
          </p:nvPr>
        </p:nvSpPr>
        <p:spPr>
          <a:xfrm>
            <a:off x="8406380" y="6042024"/>
            <a:ext cx="911225"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rgbClr val="000000"/>
                </a:solidFill>
                <a:latin typeface="Calibri" panose="020F0502020204030204" pitchFamily="34" charset="0"/>
                <a:cs typeface="Calibri" panose="020F0502020204030204" pitchFamily="34" charset="0"/>
              </a:defRPr>
            </a:lvl1pPr>
          </a:lstStyle>
          <a:p>
            <a:pPr>
              <a:defRPr/>
            </a:pPr>
            <a:endParaRPr lang="en-US"/>
          </a:p>
        </p:txBody>
      </p:sp>
      <p:sp>
        <p:nvSpPr>
          <p:cNvPr id="5" name="Footer Placeholder 4">
            <a:extLst>
              <a:ext uri="{FF2B5EF4-FFF2-40B4-BE49-F238E27FC236}">
                <a16:creationId xmlns:a16="http://schemas.microsoft.com/office/drawing/2014/main" id="{1CD4BF15-E2C4-DD84-8112-B1DC52CB136A}"/>
              </a:ext>
            </a:extLst>
          </p:cNvPr>
          <p:cNvSpPr>
            <a:spLocks noGrp="1"/>
          </p:cNvSpPr>
          <p:nvPr>
            <p:ph type="ftr" sz="quarter" idx="3"/>
          </p:nvPr>
        </p:nvSpPr>
        <p:spPr>
          <a:xfrm>
            <a:off x="1893888" y="6042023"/>
            <a:ext cx="6297612"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000000"/>
                </a:solidFill>
                <a:latin typeface="Calibri" panose="020F0502020204030204" pitchFamily="34" charset="0"/>
                <a:cs typeface="Calibri" panose="020F0502020204030204"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2AE4B68C-5761-ECD5-61E1-65BBB01A6B3D}"/>
              </a:ext>
            </a:extLst>
          </p:cNvPr>
          <p:cNvSpPr>
            <a:spLocks noGrp="1"/>
          </p:cNvSpPr>
          <p:nvPr>
            <p:ph type="sldNum" sz="quarter" idx="4"/>
          </p:nvPr>
        </p:nvSpPr>
        <p:spPr>
          <a:xfrm>
            <a:off x="708528" y="5899150"/>
            <a:ext cx="6842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000000"/>
                </a:solidFill>
                <a:latin typeface="Calibri" panose="020F0502020204030204" pitchFamily="34" charset="0"/>
                <a:cs typeface="Calibri" panose="020F0502020204030204" pitchFamily="34" charset="0"/>
              </a:defRPr>
            </a:lvl1pPr>
          </a:lstStyle>
          <a:p>
            <a:fld id="{ECA22B60-F1A1-4B45-B783-6E69CF918EF4}" type="slidenum">
              <a:rPr lang="en-CA" altLang="en-US" smtClean="0"/>
              <a:pPr/>
              <a:t>‹#›</a:t>
            </a:fld>
            <a:endParaRPr lang="en-CA" altLang="en-US" dirty="0"/>
          </a:p>
        </p:txBody>
      </p:sp>
      <p:sp>
        <p:nvSpPr>
          <p:cNvPr id="1032" name="hl">
            <a:extLst>
              <a:ext uri="{FF2B5EF4-FFF2-40B4-BE49-F238E27FC236}">
                <a16:creationId xmlns:a16="http://schemas.microsoft.com/office/drawing/2014/main" id="{9B4E3178-62DB-BCAE-E8C9-42F374BD02A2}"/>
              </a:ext>
            </a:extLst>
          </p:cNvPr>
          <p:cNvSpPr txBox="1">
            <a:spLocks noChangeArrowheads="1"/>
          </p:cNvSpPr>
          <p:nvPr userDrawn="1"/>
        </p:nvSpPr>
        <p:spPr bwMode="auto">
          <a:xfrm>
            <a:off x="0" y="0"/>
            <a:ext cx="1219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endParaRPr lang="en-CA" altLang="en-US">
              <a:solidFill>
                <a:srgbClr val="000000"/>
              </a:solidFill>
              <a:latin typeface="Calibri" panose="020F0502020204030204" pitchFamily="34" charset="0"/>
              <a:cs typeface="Calibri" panose="020F0502020204030204" pitchFamily="34" charset="0"/>
            </a:endParaRPr>
          </a:p>
        </p:txBody>
      </p:sp>
      <p:sp>
        <p:nvSpPr>
          <p:cNvPr id="1033" name="MSIPCMContentMarking" descr="{&quot;HashCode&quot;:-1880398799,&quot;Placement&quot;:&quot;Header&quot;,&quot;Top&quot;:0.0,&quot;Left&quot;:742.444458,&quot;SlideWidth&quot;:960,&quot;SlideHeight&quot;:540}">
            <a:extLst>
              <a:ext uri="{FF2B5EF4-FFF2-40B4-BE49-F238E27FC236}">
                <a16:creationId xmlns:a16="http://schemas.microsoft.com/office/drawing/2014/main" id="{8827CD8E-1147-7D3D-5E7C-E74B32BA9862}"/>
              </a:ext>
            </a:extLst>
          </p:cNvPr>
          <p:cNvSpPr txBox="1">
            <a:spLocks noChangeArrowheads="1"/>
          </p:cNvSpPr>
          <p:nvPr userDrawn="1"/>
        </p:nvSpPr>
        <p:spPr bwMode="auto">
          <a:xfrm>
            <a:off x="9429750" y="0"/>
            <a:ext cx="2762250" cy="28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algn="r" eaLnBrk="1" hangingPunct="1">
              <a:defRPr/>
            </a:pPr>
            <a:r>
              <a:rPr lang="en-CA" altLang="en-US" sz="1200">
                <a:solidFill>
                  <a:srgbClr val="000000"/>
                </a:solidFill>
                <a:latin typeface="Arial" panose="020B0604020202020204" pitchFamily="34" charset="0"/>
              </a:rPr>
              <a:t>UNCLASSIFIED / NON CLASSIFIÉ</a:t>
            </a:r>
          </a:p>
        </p:txBody>
      </p:sp>
    </p:spTree>
  </p:cSld>
  <p:clrMap bg1="lt1" tx1="dk1" bg2="lt2" tx2="dk2" accent1="accent1" accent2="accent2" accent3="accent3" accent4="accent4" accent5="accent5" accent6="accent6" hlink="hlink" folHlink="folHlink"/>
  <p:sldLayoutIdLst>
    <p:sldLayoutId id="2147483978" r:id="rId1"/>
    <p:sldLayoutId id="2147483989" r:id="rId2"/>
  </p:sldLayoutIdLst>
  <p:hf hdr="0" ftr="0" dt="0"/>
  <p:txStyles>
    <p:titleStyle>
      <a:lvl1pPr algn="l" defTabSz="457200" rtl="0" eaLnBrk="0" fontAlgn="base" hangingPunct="0">
        <a:spcBef>
          <a:spcPct val="0"/>
        </a:spcBef>
        <a:spcAft>
          <a:spcPct val="0"/>
        </a:spcAft>
        <a:defRPr sz="3600" kern="1200">
          <a:solidFill>
            <a:srgbClr val="000000"/>
          </a:solidFill>
          <a:latin typeface="Calibri" panose="020F0502020204030204" pitchFamily="34" charset="0"/>
          <a:ea typeface="+mj-ea"/>
          <a:cs typeface="Calibri" panose="020F0502020204030204" pitchFamily="34" charset="0"/>
        </a:defRPr>
      </a:lvl1pPr>
      <a:lvl2pPr algn="l" defTabSz="457200" rtl="0" eaLnBrk="0" fontAlgn="base" hangingPunct="0">
        <a:spcBef>
          <a:spcPct val="0"/>
        </a:spcBef>
        <a:spcAft>
          <a:spcPct val="0"/>
        </a:spcAft>
        <a:defRPr sz="3600">
          <a:solidFill>
            <a:srgbClr val="000000"/>
          </a:solidFill>
          <a:latin typeface="Calibri" panose="020F0502020204030204" pitchFamily="34" charset="0"/>
          <a:cs typeface="Calibri" panose="020F0502020204030204" pitchFamily="34" charset="0"/>
        </a:defRPr>
      </a:lvl2pPr>
      <a:lvl3pPr algn="l" defTabSz="457200" rtl="0" eaLnBrk="0" fontAlgn="base" hangingPunct="0">
        <a:spcBef>
          <a:spcPct val="0"/>
        </a:spcBef>
        <a:spcAft>
          <a:spcPct val="0"/>
        </a:spcAft>
        <a:defRPr sz="3600">
          <a:solidFill>
            <a:srgbClr val="000000"/>
          </a:solidFill>
          <a:latin typeface="Calibri" panose="020F0502020204030204" pitchFamily="34" charset="0"/>
          <a:cs typeface="Calibri" panose="020F0502020204030204" pitchFamily="34" charset="0"/>
        </a:defRPr>
      </a:lvl3pPr>
      <a:lvl4pPr algn="l" defTabSz="457200" rtl="0" eaLnBrk="0" fontAlgn="base" hangingPunct="0">
        <a:spcBef>
          <a:spcPct val="0"/>
        </a:spcBef>
        <a:spcAft>
          <a:spcPct val="0"/>
        </a:spcAft>
        <a:defRPr sz="3600">
          <a:solidFill>
            <a:srgbClr val="000000"/>
          </a:solidFill>
          <a:latin typeface="Calibri" panose="020F0502020204030204" pitchFamily="34" charset="0"/>
          <a:cs typeface="Calibri" panose="020F0502020204030204" pitchFamily="34" charset="0"/>
        </a:defRPr>
      </a:lvl4pPr>
      <a:lvl5pPr algn="l" defTabSz="457200" rtl="0" eaLnBrk="0" fontAlgn="base" hangingPunct="0">
        <a:spcBef>
          <a:spcPct val="0"/>
        </a:spcBef>
        <a:spcAft>
          <a:spcPct val="0"/>
        </a:spcAft>
        <a:defRPr sz="3600">
          <a:solidFill>
            <a:srgbClr val="000000"/>
          </a:solidFill>
          <a:latin typeface="Calibri" panose="020F0502020204030204" pitchFamily="34" charset="0"/>
          <a:cs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canada.ca/fr/gouvernement/fonctionpublique/mieux-etre-inclusion-diversite-fonction-publique/diversite-equite-matiere-emploi/accessibilite-fonction-publique/passeport-accessibilite-milieu-travail-gouvernement-canada/utiliser/creez.html"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hyperlink" Target="https://www.gcpedia.gc.ca/wiki/GC_Workplace_Accessibility_Passport/_Passeport_d%E2%80%99accessibilit%C3%A9_au_lieu_de_travail_du_GC"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hyperlink" Target="https://can01.safelinks.protection.outlook.com/?url=https%3A%2F%2Fcsps-efpc.gc.ca%2Fvideo%2Fworkplace-accessibility%2Ffacilitating-conversations-fra.aspx&amp;data=05%7C01%7CAdiki.Puplampu%40tbs-sct.gc.ca%7C8f668ffbb0444847f4eb08dae296c097%7C6397df10459540479c4f03311282152b%7C0%7C0%7C638071434341349563%7CUnknown%7CTWFpbGZsb3d8eyJWIjoiMC4wLjAwMDAiLCJQIjoiV2luMzIiLCJBTiI6Ik1haWwiLCJXVCI6Mn0%3D%7C3000%7C%7C%7C&amp;sdata=u0dW8hOpZopJ8QVBZp7oRVozjvo4h4vdJoCSn5KDVaY%3D&amp;reserved=0" TargetMode="External"/><Relationship Id="rId3" Type="http://schemas.openxmlformats.org/officeDocument/2006/relationships/hyperlink" Target="https://www.canada.ca/fr/gouvernement/fonctionpublique/mieux-etre-inclusion-diversite-fonction-publique/diversite-equite-matiere-emploi/accessibilite-fonction-publique/passeport-accessibilite-milieu-travail-gouvernement-canada.html" TargetMode="External"/><Relationship Id="rId7" Type="http://schemas.openxmlformats.org/officeDocument/2006/relationships/hyperlink" Target="https://can01.safelinks.protection.outlook.com/?url=https%3A%2F%2Fcsps-efpc.gc.ca%2Fvideo%2Fworkplace-accessibility%2Fneed-passport-fra.aspx&amp;data=05%7C01%7CAdiki.Puplampu%40tbs-sct.gc.ca%7C8f668ffbb0444847f4eb08dae296c097%7C6397df10459540479c4f03311282152b%7C0%7C0%7C638071434341349563%7CUnknown%7CTWFpbGZsb3d8eyJWIjoiMC4wLjAwMDAiLCJQIjoiV2luMzIiLCJBTiI6Ik1haWwiLCJXVCI6Mn0%3D%7C3000%7C%7C%7C&amp;sdata=qiqHYZbXc517%2Fn94FuejMJYlQ%2FXB7ZV4VRuF4Acjs1k%3D&amp;reserved=0"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hyperlink" Target="https://www.canada.ca/fr/gouvernement/fonctionpublique/mieux-etre-inclusion-diversite-fonction-publique/diversite-equite-matiere-emploi/accessibilite-fonction-publique/passeport-accessibilite-milieu-travail-gouvernement-canada/orientation-gestionnaires-passeport-accessibilite-milieu-travail-gc.html" TargetMode="External"/><Relationship Id="rId5" Type="http://schemas.openxmlformats.org/officeDocument/2006/relationships/hyperlink" Target="https://www.canada.ca/fr/gouvernement/fonctionpublique/mieux-etre-inclusion-diversite-fonction-publique/diversite-equite-matiere-emploi/travailler-gouvernement-canada-obligation-prendre-mesures-adaptation-votre-droit-non-discrimination/obligation-prendre-mesures-adaptation-demarche-generale-intention-gestionnaires.html" TargetMode="External"/><Relationship Id="rId10" Type="http://schemas.openxmlformats.org/officeDocument/2006/relationships/hyperlink" Target="mailto:AccessibilityPassport.Passeportdaccessibilite@tbs-sct.gc.ca" TargetMode="External"/><Relationship Id="rId4" Type="http://schemas.openxmlformats.org/officeDocument/2006/relationships/hyperlink" Target="https://www.gcpedia.gc.ca/wiki/GC_Workplace_Accessibility_Passport/_Passeport_d%E2%80%99accessibilit%C3%A9_au_lieu_de_travail_du_GC?setlang=fr&amp;uselang=fr" TargetMode="External"/><Relationship Id="rId9" Type="http://schemas.openxmlformats.org/officeDocument/2006/relationships/hyperlink" Target="https://can01.safelinks.protection.outlook.com/?url=https%3A%2F%2Fcsps-efpc.gc.ca%2Fvideo%2Fworkplace-accessibility%2Fpersonal-information-fra.aspx&amp;data=05%7C01%7CAdiki.Puplampu%40tbs-sct.gc.ca%7C8f668ffbb0444847f4eb08dae296c097%7C6397df10459540479c4f03311282152b%7C0%7C0%7C638071434341349563%7CUnknown%7CTWFpbGZsb3d8eyJWIjoiMC4wLjAwMDAiLCJQIjoiV2luMzIiLCJBTiI6Ik1haWwiLCJXVCI6Mn0%3D%7C3000%7C%7C%7C&amp;sdata=OaXhTfxadJLHWZjiH3tdPbOe%2FQTrHyCRM7nPGHDPix8%3D&amp;reserved=0"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AccessibilityPassport.Passeportdaccessibilite@tbs-sct.gc.ca"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canada.ca/fr/gouvernement/fonctionpublique/mieux-etre-inclusion-diversite-fonction-publique/diversite-equite-matiere-emploi/accessibilite-fonction-publique/etude-comparative-sur-mesures-adaptation-milieu-travail.html"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hyperlink" Target="https://can01.safelinks.protection.outlook.com/?url=https%3A%2F%2Fepe.bac-lac.gc.ca%2F100%2F200%2F301%2Fpwgsc-tpsgc%2Fpor-ef%2Ftreasury_board%2F2023%2F083-21-f%2Findex.html&amp;data=05%7C01%7CCindy.Christensen%40tbs-sct.gc.ca%7Cf68642f62e1b42bbcfca08db831d61d4%7C6397df10459540479c4f03311282152b%7C0%7C0%7C638247934432598513%7CUnknown%7CTWFpbGZsb3d8eyJWIjoiMC4wLjAwMDAiLCJQIjoiV2luMzIiLCJBTiI6Ik1haWwiLCJXVCI6Mn0%3D%7C3000%7C%7C%7C&amp;sdata=ZjI74GPglN6V2KekqcD7VBmEr%2BIWx%2BNMUij6Kx%2Brudc%3D&amp;reserved=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hyperlink" Target="https://www.canada.ca/fr/gouvernement/fonctionpublique/mieux-etre-inclusion-diversite-fonction-publique/diversite-equite-matiere-emploi/equite-emploi-rapports-annuel/equite-emploi-fonction-publique-canada-2022-2023.html" TargetMode="External"/><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7B713-31B0-405F-9A46-3718120894E7}"/>
              </a:ext>
            </a:extLst>
          </p:cNvPr>
          <p:cNvSpPr>
            <a:spLocks noGrp="1"/>
          </p:cNvSpPr>
          <p:nvPr>
            <p:ph type="title"/>
          </p:nvPr>
        </p:nvSpPr>
        <p:spPr>
          <a:xfrm>
            <a:off x="677335" y="2600908"/>
            <a:ext cx="10099185" cy="1385828"/>
          </a:xfrm>
        </p:spPr>
        <p:txBody>
          <a:bodyPr>
            <a:normAutofit/>
          </a:bodyPr>
          <a:lstStyle/>
          <a:p>
            <a:r>
              <a:rPr lang="fr-FR" sz="3800" b="1" dirty="0">
                <a:latin typeface="Arial" panose="020B0604020202020204" pitchFamily="34" charset="0"/>
                <a:cs typeface="Arial" panose="020B0604020202020204" pitchFamily="34" charset="0"/>
              </a:rPr>
              <a:t>Le Passeport pour l’accessibilité en milieu de travail du gouvernement du Canada</a:t>
            </a:r>
            <a:endParaRPr lang="en-CA" sz="3800" b="1" dirty="0">
              <a:solidFill>
                <a:srgbClr val="000000"/>
              </a:solidFill>
              <a:latin typeface="Arial" panose="020B0604020202020204" pitchFamily="34" charset="0"/>
              <a:cs typeface="Arial" panose="020B0604020202020204" pitchFamily="34" charset="0"/>
            </a:endParaRPr>
          </a:p>
        </p:txBody>
      </p:sp>
      <p:pic>
        <p:nvPicPr>
          <p:cNvPr id="7" name="Picture 6" descr="Bannières&#10;Quatre pictogrammes représentant l’accessibilité : 1. Personne en fauteuil roulant. 2. Personne utilisant le langage des signes. 3. Personne marchant avec une canne blanche. 4. Pictogramme d’un cerveau représentant un handicap cognitif.">
            <a:extLst>
              <a:ext uri="{FF2B5EF4-FFF2-40B4-BE49-F238E27FC236}">
                <a16:creationId xmlns:a16="http://schemas.microsoft.com/office/drawing/2014/main" id="{9E4301C4-7CD4-4DF9-B764-9A9D004FCFDA}"/>
              </a:ext>
            </a:extLst>
          </p:cNvPr>
          <p:cNvPicPr>
            <a:picLocks noChangeAspect="1"/>
          </p:cNvPicPr>
          <p:nvPr/>
        </p:nvPicPr>
        <p:blipFill>
          <a:blip r:embed="rId3"/>
          <a:stretch>
            <a:fillRect/>
          </a:stretch>
        </p:blipFill>
        <p:spPr>
          <a:xfrm>
            <a:off x="838200" y="439569"/>
            <a:ext cx="10662954" cy="1300927"/>
          </a:xfrm>
          <a:prstGeom prst="rect">
            <a:avLst/>
          </a:prstGeom>
        </p:spPr>
      </p:pic>
      <p:sp>
        <p:nvSpPr>
          <p:cNvPr id="3" name="Subtitle 2">
            <a:extLst>
              <a:ext uri="{FF2B5EF4-FFF2-40B4-BE49-F238E27FC236}">
                <a16:creationId xmlns:a16="http://schemas.microsoft.com/office/drawing/2014/main" id="{C5A5A805-36D4-443C-B568-761327A59F18}"/>
              </a:ext>
            </a:extLst>
          </p:cNvPr>
          <p:cNvSpPr>
            <a:spLocks noGrp="1"/>
          </p:cNvSpPr>
          <p:nvPr>
            <p:ph type="body" idx="1"/>
          </p:nvPr>
        </p:nvSpPr>
        <p:spPr>
          <a:xfrm>
            <a:off x="677335" y="4154139"/>
            <a:ext cx="8406997" cy="1759137"/>
          </a:xfrm>
        </p:spPr>
        <p:txBody>
          <a:bodyPr>
            <a:noAutofit/>
          </a:bodyPr>
          <a:lstStyle/>
          <a:p>
            <a:pPr>
              <a:spcBef>
                <a:spcPts val="0"/>
              </a:spcBef>
            </a:pPr>
            <a:r>
              <a:rPr lang="fr-CA" sz="2500" b="1" dirty="0">
                <a:latin typeface="Arial" panose="020B0604020202020204" pitchFamily="34" charset="0"/>
                <a:cs typeface="Arial" panose="020B0604020202020204" pitchFamily="34" charset="0"/>
              </a:rPr>
              <a:t>Un outil pour appuyer un milieu de travail inclusif dans la fonction publique fédérale</a:t>
            </a:r>
          </a:p>
          <a:p>
            <a:pPr>
              <a:spcBef>
                <a:spcPts val="0"/>
              </a:spcBef>
            </a:pPr>
            <a:r>
              <a:rPr lang="fr-CA" sz="2500" dirty="0">
                <a:latin typeface="Arial" panose="020B0604020202020204" pitchFamily="34" charset="0"/>
                <a:cs typeface="Arial" panose="020B0604020202020204" pitchFamily="34" charset="0"/>
              </a:rPr>
              <a:t>Bureau de l’accessibilité au sein de la fonction publique</a:t>
            </a:r>
          </a:p>
        </p:txBody>
      </p:sp>
    </p:spTree>
    <p:extLst>
      <p:ext uri="{BB962C8B-B14F-4D97-AF65-F5344CB8AC3E}">
        <p14:creationId xmlns:p14="http://schemas.microsoft.com/office/powerpoint/2010/main" val="611604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40DFF-26CB-4F97-B077-CF97A5D4BBF6}"/>
              </a:ext>
            </a:extLst>
          </p:cNvPr>
          <p:cNvSpPr>
            <a:spLocks noGrp="1"/>
          </p:cNvSpPr>
          <p:nvPr>
            <p:ph type="title"/>
          </p:nvPr>
        </p:nvSpPr>
        <p:spPr>
          <a:xfrm>
            <a:off x="227348" y="44624"/>
            <a:ext cx="8596668" cy="647143"/>
          </a:xfrm>
        </p:spPr>
        <p:txBody>
          <a:bodyPr/>
          <a:lstStyle/>
          <a:p>
            <a:r>
              <a:rPr lang="fr-CA" sz="3600" b="1" dirty="0">
                <a:latin typeface="Arial" panose="020B0604020202020204" pitchFamily="34" charset="0"/>
                <a:cs typeface="Arial" panose="020B0604020202020204" pitchFamily="34" charset="0"/>
              </a:rPr>
              <a:t>La Vision du Passeport</a:t>
            </a:r>
          </a:p>
        </p:txBody>
      </p:sp>
      <p:sp>
        <p:nvSpPr>
          <p:cNvPr id="8" name="TextBox 7">
            <a:extLst>
              <a:ext uri="{FF2B5EF4-FFF2-40B4-BE49-F238E27FC236}">
                <a16:creationId xmlns:a16="http://schemas.microsoft.com/office/drawing/2014/main" id="{5819A2B9-33B8-4C7A-A38F-7508DD2A27EB}"/>
              </a:ext>
            </a:extLst>
          </p:cNvPr>
          <p:cNvSpPr txBox="1"/>
          <p:nvPr/>
        </p:nvSpPr>
        <p:spPr>
          <a:xfrm>
            <a:off x="443372" y="949389"/>
            <a:ext cx="2232248" cy="2800767"/>
          </a:xfrm>
          <a:prstGeom prst="rect">
            <a:avLst/>
          </a:prstGeom>
          <a:noFill/>
        </p:spPr>
        <p:txBody>
          <a:bodyPr wrap="square">
            <a:spAutoFit/>
          </a:bodyPr>
          <a:lstStyle/>
          <a:p>
            <a:pPr marL="0" marR="0">
              <a:spcBef>
                <a:spcPts val="0"/>
              </a:spcBef>
              <a:spcAft>
                <a:spcPts val="0"/>
              </a:spcAft>
            </a:pPr>
            <a:r>
              <a:rPr lang="fr-CA" sz="2200" dirty="0">
                <a:latin typeface="Arial" panose="020B0604020202020204" pitchFamily="34" charset="0"/>
                <a:ea typeface="Calibri" panose="020F0502020204030204" pitchFamily="34" charset="0"/>
                <a:cs typeface="Arial" panose="020B0604020202020204" pitchFamily="34" charset="0"/>
              </a:rPr>
              <a:t>Le Passeport simplifie le processus d’adaptation du lieu de travail en se concentrant sur 3 éléments fondamentaux</a:t>
            </a:r>
          </a:p>
        </p:txBody>
      </p:sp>
      <p:sp>
        <p:nvSpPr>
          <p:cNvPr id="7" name="TextBox 6">
            <a:extLst>
              <a:ext uri="{FF2B5EF4-FFF2-40B4-BE49-F238E27FC236}">
                <a16:creationId xmlns:a16="http://schemas.microsoft.com/office/drawing/2014/main" id="{C55DE0B7-CCA9-40C9-8BC5-0AF62C39630D}"/>
              </a:ext>
            </a:extLst>
          </p:cNvPr>
          <p:cNvSpPr txBox="1"/>
          <p:nvPr/>
        </p:nvSpPr>
        <p:spPr>
          <a:xfrm>
            <a:off x="4587872" y="949389"/>
            <a:ext cx="2525520" cy="707886"/>
          </a:xfrm>
          <a:prstGeom prst="rect">
            <a:avLst/>
          </a:prstGeom>
          <a:noFill/>
        </p:spPr>
        <p:txBody>
          <a:bodyPr wrap="square" rtlCol="0">
            <a:spAutoFit/>
          </a:bodyPr>
          <a:lstStyle/>
          <a:p>
            <a:r>
              <a:rPr lang="fr-CA" sz="4000" b="1" dirty="0">
                <a:solidFill>
                  <a:schemeClr val="bg1">
                    <a:lumMod val="95000"/>
                  </a:schemeClr>
                </a:solidFill>
                <a:latin typeface="Arial" panose="020B0604020202020204" pitchFamily="34" charset="0"/>
                <a:cs typeface="Arial" panose="020B0604020202020204" pitchFamily="34" charset="0"/>
              </a:rPr>
              <a:t>Situation</a:t>
            </a:r>
          </a:p>
        </p:txBody>
      </p:sp>
      <p:sp>
        <p:nvSpPr>
          <p:cNvPr id="5" name="TextBox 4">
            <a:extLst>
              <a:ext uri="{FF2B5EF4-FFF2-40B4-BE49-F238E27FC236}">
                <a16:creationId xmlns:a16="http://schemas.microsoft.com/office/drawing/2014/main" id="{40C0E71A-5E30-4CA8-AB00-710BEE12D538}"/>
              </a:ext>
            </a:extLst>
          </p:cNvPr>
          <p:cNvSpPr txBox="1"/>
          <p:nvPr/>
        </p:nvSpPr>
        <p:spPr>
          <a:xfrm>
            <a:off x="4734508" y="2361074"/>
            <a:ext cx="2232248" cy="677108"/>
          </a:xfrm>
          <a:prstGeom prst="rect">
            <a:avLst/>
          </a:prstGeom>
          <a:noFill/>
        </p:spPr>
        <p:txBody>
          <a:bodyPr wrap="square" rtlCol="0">
            <a:spAutoFit/>
          </a:bodyPr>
          <a:lstStyle/>
          <a:p>
            <a:r>
              <a:rPr lang="fr-CA" sz="3800" b="1" dirty="0">
                <a:solidFill>
                  <a:schemeClr val="bg1">
                    <a:lumMod val="95000"/>
                  </a:schemeClr>
                </a:solidFill>
                <a:latin typeface="Arial" panose="020B0604020202020204" pitchFamily="34" charset="0"/>
                <a:cs typeface="Arial" panose="020B0604020202020204" pitchFamily="34" charset="0"/>
              </a:rPr>
              <a:t>Obstacle</a:t>
            </a:r>
          </a:p>
        </p:txBody>
      </p:sp>
      <p:sp>
        <p:nvSpPr>
          <p:cNvPr id="4" name="TextBox 3">
            <a:extLst>
              <a:ext uri="{FF2B5EF4-FFF2-40B4-BE49-F238E27FC236}">
                <a16:creationId xmlns:a16="http://schemas.microsoft.com/office/drawing/2014/main" id="{5DE399E6-7017-4706-B6EB-5B61CFF14F82}"/>
              </a:ext>
            </a:extLst>
          </p:cNvPr>
          <p:cNvSpPr txBox="1"/>
          <p:nvPr/>
        </p:nvSpPr>
        <p:spPr>
          <a:xfrm>
            <a:off x="4788514" y="3772759"/>
            <a:ext cx="2124236" cy="677108"/>
          </a:xfrm>
          <a:prstGeom prst="rect">
            <a:avLst/>
          </a:prstGeom>
          <a:noFill/>
        </p:spPr>
        <p:txBody>
          <a:bodyPr wrap="square">
            <a:spAutoFit/>
          </a:bodyPr>
          <a:lstStyle/>
          <a:p>
            <a:r>
              <a:rPr lang="fr-CA" sz="3800" b="1" dirty="0">
                <a:solidFill>
                  <a:schemeClr val="bg1">
                    <a:lumMod val="95000"/>
                  </a:schemeClr>
                </a:solidFill>
                <a:latin typeface="Arial" panose="020B0604020202020204" pitchFamily="34" charset="0"/>
                <a:cs typeface="Arial" panose="020B0604020202020204" pitchFamily="34" charset="0"/>
              </a:rPr>
              <a:t>Solution</a:t>
            </a:r>
          </a:p>
        </p:txBody>
      </p:sp>
      <p:sp>
        <p:nvSpPr>
          <p:cNvPr id="6" name="Slide Number Placeholder 5">
            <a:extLst>
              <a:ext uri="{FF2B5EF4-FFF2-40B4-BE49-F238E27FC236}">
                <a16:creationId xmlns:a16="http://schemas.microsoft.com/office/drawing/2014/main" id="{D92E7A69-166A-0B7C-57A0-64F9A3543D63}"/>
              </a:ext>
            </a:extLst>
          </p:cNvPr>
          <p:cNvSpPr>
            <a:spLocks noGrp="1"/>
          </p:cNvSpPr>
          <p:nvPr>
            <p:ph type="sldNum" sz="quarter" idx="12"/>
          </p:nvPr>
        </p:nvSpPr>
        <p:spPr/>
        <p:txBody>
          <a:bodyPr/>
          <a:lstStyle/>
          <a:p>
            <a:fld id="{32D4B517-E49B-41B6-9DBC-23634E0F1CDC}" type="slidenum">
              <a:rPr lang="en-CA" smtClean="0"/>
              <a:pPr/>
              <a:t>10</a:t>
            </a:fld>
            <a:endParaRPr lang="en-CA" dirty="0"/>
          </a:p>
        </p:txBody>
      </p:sp>
    </p:spTree>
    <p:extLst>
      <p:ext uri="{BB962C8B-B14F-4D97-AF65-F5344CB8AC3E}">
        <p14:creationId xmlns:p14="http://schemas.microsoft.com/office/powerpoint/2010/main" val="251141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8D422B-C1DE-4FFB-89FD-DE067E835BD0}"/>
              </a:ext>
            </a:extLst>
          </p:cNvPr>
          <p:cNvSpPr>
            <a:spLocks noGrp="1"/>
          </p:cNvSpPr>
          <p:nvPr>
            <p:ph type="title"/>
          </p:nvPr>
        </p:nvSpPr>
        <p:spPr>
          <a:xfrm>
            <a:off x="726419" y="31783"/>
            <a:ext cx="10739162" cy="1320800"/>
          </a:xfrm>
        </p:spPr>
        <p:txBody>
          <a:bodyPr>
            <a:normAutofit/>
          </a:bodyPr>
          <a:lstStyle/>
          <a:p>
            <a:r>
              <a:rPr lang="fr-CA" b="1" dirty="0">
                <a:solidFill>
                  <a:schemeClr val="tx1"/>
                </a:solidFill>
                <a:latin typeface="Arial" panose="020B0604020202020204" pitchFamily="34" charset="0"/>
                <a:cs typeface="Arial" panose="020B0604020202020204" pitchFamily="34" charset="0"/>
              </a:rPr>
              <a:t>Situations, obstacles et solutions sur le lieu de travail </a:t>
            </a:r>
            <a:endParaRPr lang="fr-CA" b="1" dirty="0">
              <a:latin typeface="Arial" panose="020B0604020202020204" pitchFamily="34" charset="0"/>
              <a:cs typeface="Arial" panose="020B0604020202020204" pitchFamily="34" charset="0"/>
            </a:endParaRPr>
          </a:p>
        </p:txBody>
      </p:sp>
      <p:sp>
        <p:nvSpPr>
          <p:cNvPr id="14" name="Isosceles Triangle 13">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16" name="Isosceles Triangle 15">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 name="TextBox 2">
            <a:extLst>
              <a:ext uri="{FF2B5EF4-FFF2-40B4-BE49-F238E27FC236}">
                <a16:creationId xmlns:a16="http://schemas.microsoft.com/office/drawing/2014/main" id="{6A6F4A5F-F469-05B3-8517-CCD699E5E258}"/>
              </a:ext>
            </a:extLst>
          </p:cNvPr>
          <p:cNvSpPr txBox="1"/>
          <p:nvPr/>
        </p:nvSpPr>
        <p:spPr>
          <a:xfrm>
            <a:off x="451756" y="653237"/>
            <a:ext cx="5860268" cy="538609"/>
          </a:xfrm>
          <a:prstGeom prst="rect">
            <a:avLst/>
          </a:prstGeom>
          <a:solidFill>
            <a:srgbClr val="086C9B"/>
          </a:solidFill>
        </p:spPr>
        <p:txBody>
          <a:bodyPr wrap="square">
            <a:spAutoFit/>
          </a:bodyPr>
          <a:lstStyle/>
          <a:p>
            <a:r>
              <a:rPr lang="fr-CA" sz="2900" dirty="0">
                <a:solidFill>
                  <a:schemeClr val="bg1"/>
                </a:solidFill>
                <a:latin typeface="Arial" panose="020B0604020202020204" pitchFamily="34" charset="0"/>
                <a:cs typeface="Arial" panose="020B0604020202020204" pitchFamily="34" charset="0"/>
              </a:rPr>
              <a:t>Situations sur le lieu de travail </a:t>
            </a:r>
          </a:p>
        </p:txBody>
      </p:sp>
      <p:sp>
        <p:nvSpPr>
          <p:cNvPr id="6" name="TextBox 5">
            <a:extLst>
              <a:ext uri="{FF2B5EF4-FFF2-40B4-BE49-F238E27FC236}">
                <a16:creationId xmlns:a16="http://schemas.microsoft.com/office/drawing/2014/main" id="{7762BE87-B347-A2B0-8F01-8E3713ADF9C2}"/>
              </a:ext>
            </a:extLst>
          </p:cNvPr>
          <p:cNvSpPr txBox="1"/>
          <p:nvPr/>
        </p:nvSpPr>
        <p:spPr>
          <a:xfrm>
            <a:off x="451756" y="1152442"/>
            <a:ext cx="11437014" cy="1477328"/>
          </a:xfrm>
          <a:prstGeom prst="rect">
            <a:avLst/>
          </a:prstGeom>
          <a:noFill/>
        </p:spPr>
        <p:txBody>
          <a:bodyPr wrap="square">
            <a:spAutoFit/>
          </a:bodyPr>
          <a:lstStyle/>
          <a:p>
            <a:r>
              <a:rPr lang="fr-CA" dirty="0">
                <a:latin typeface="Arial" panose="020B0604020202020204" pitchFamily="34" charset="0"/>
                <a:cs typeface="Arial" panose="020B0604020202020204" pitchFamily="34" charset="0"/>
              </a:rPr>
              <a:t>Les besoins d’</a:t>
            </a:r>
            <a:r>
              <a:rPr lang="fr-CA" b="1" dirty="0">
                <a:latin typeface="Arial" panose="020B0604020202020204" pitchFamily="34" charset="0"/>
                <a:cs typeface="Arial" panose="020B0604020202020204" pitchFamily="34" charset="0"/>
              </a:rPr>
              <a:t>adaptation du lieu de travail </a:t>
            </a:r>
            <a:r>
              <a:rPr lang="fr-CA" dirty="0">
                <a:latin typeface="Arial" panose="020B0604020202020204" pitchFamily="34" charset="0"/>
                <a:cs typeface="Arial" panose="020B0604020202020204" pitchFamily="34" charset="0"/>
              </a:rPr>
              <a:t>dépendent des facteurs suivants : </a:t>
            </a:r>
          </a:p>
          <a:p>
            <a:pPr marL="285750" indent="-285750">
              <a:spcBef>
                <a:spcPts val="0"/>
              </a:spcBef>
              <a:buFont typeface="Arial" panose="020B0604020202020204" pitchFamily="34" charset="0"/>
              <a:buChar char="•"/>
            </a:pPr>
            <a:r>
              <a:rPr lang="fr-CA" dirty="0">
                <a:latin typeface="Arial" panose="020B0604020202020204" pitchFamily="34" charset="0"/>
                <a:cs typeface="Arial" panose="020B0604020202020204" pitchFamily="34" charset="0"/>
              </a:rPr>
              <a:t>Responsabilités du poste </a:t>
            </a:r>
          </a:p>
          <a:p>
            <a:pPr marL="285750" indent="-285750">
              <a:spcBef>
                <a:spcPts val="0"/>
              </a:spcBef>
              <a:buFont typeface="Arial" panose="020B0604020202020204" pitchFamily="34" charset="0"/>
              <a:buChar char="•"/>
            </a:pPr>
            <a:r>
              <a:rPr lang="fr-CA" dirty="0">
                <a:latin typeface="Arial" panose="020B0604020202020204" pitchFamily="34" charset="0"/>
                <a:cs typeface="Arial" panose="020B0604020202020204" pitchFamily="34" charset="0"/>
              </a:rPr>
              <a:t>Conditions de travail, telles que le travail hybride et les interactions directes avec les clients </a:t>
            </a:r>
          </a:p>
          <a:p>
            <a:pPr marL="285750" indent="-285750">
              <a:spcBef>
                <a:spcPts val="0"/>
              </a:spcBef>
              <a:buFont typeface="Arial" panose="020B0604020202020204" pitchFamily="34" charset="0"/>
              <a:buChar char="•"/>
            </a:pPr>
            <a:r>
              <a:rPr lang="fr-CA" dirty="0">
                <a:latin typeface="Arial" panose="020B0604020202020204" pitchFamily="34" charset="0"/>
                <a:cs typeface="Arial" panose="020B0604020202020204" pitchFamily="34" charset="0"/>
              </a:rPr>
              <a:t>Les situations de travail, telles que les tâches habituelles, le processus de sélection, les activités d’apprentissage et les réunions </a:t>
            </a:r>
          </a:p>
        </p:txBody>
      </p:sp>
      <p:sp>
        <p:nvSpPr>
          <p:cNvPr id="8" name="Title 1">
            <a:extLst>
              <a:ext uri="{FF2B5EF4-FFF2-40B4-BE49-F238E27FC236}">
                <a16:creationId xmlns:a16="http://schemas.microsoft.com/office/drawing/2014/main" id="{4096907F-7C08-09A8-9E12-C435F7245D21}"/>
              </a:ext>
            </a:extLst>
          </p:cNvPr>
          <p:cNvSpPr txBox="1">
            <a:spLocks/>
          </p:cNvSpPr>
          <p:nvPr/>
        </p:nvSpPr>
        <p:spPr>
          <a:xfrm>
            <a:off x="451756" y="2582773"/>
            <a:ext cx="4826477" cy="500608"/>
          </a:xfrm>
          <a:prstGeom prst="rect">
            <a:avLst/>
          </a:prstGeom>
          <a:solidFill>
            <a:srgbClr val="B52775"/>
          </a:solidFill>
        </p:spPr>
        <p:txBody>
          <a:bodyPr vert="horz" lIns="91440" tIns="45720" rIns="91440" bIns="45720" rtlCol="0" anchor="b">
            <a:normAutofit fontScale="90000" lnSpcReduction="10000"/>
          </a:bodyPr>
          <a:lstStyle>
            <a:lvl1pPr algn="l" defTabSz="457200" rtl="0" eaLnBrk="1" latinLnBrk="0" hangingPunct="1">
              <a:spcBef>
                <a:spcPct val="0"/>
              </a:spcBef>
              <a:buNone/>
              <a:defRPr sz="32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CA" dirty="0">
                <a:solidFill>
                  <a:schemeClr val="bg1"/>
                </a:solidFill>
                <a:latin typeface="Arial" panose="020B0604020202020204" pitchFamily="34" charset="0"/>
                <a:cs typeface="Arial" panose="020B0604020202020204" pitchFamily="34" charset="0"/>
              </a:rPr>
              <a:t>Obstacles</a:t>
            </a:r>
            <a:r>
              <a:rPr lang="fr-CA" dirty="0">
                <a:latin typeface="Arial" panose="020B0604020202020204" pitchFamily="34" charset="0"/>
                <a:cs typeface="Arial" panose="020B0604020202020204" pitchFamily="34" charset="0"/>
              </a:rPr>
              <a:t> </a:t>
            </a:r>
          </a:p>
        </p:txBody>
      </p:sp>
      <p:sp>
        <p:nvSpPr>
          <p:cNvPr id="11" name="TextBox 10">
            <a:extLst>
              <a:ext uri="{FF2B5EF4-FFF2-40B4-BE49-F238E27FC236}">
                <a16:creationId xmlns:a16="http://schemas.microsoft.com/office/drawing/2014/main" id="{01C02093-6D3C-3874-B142-CA9CFCEB2E5D}"/>
              </a:ext>
            </a:extLst>
          </p:cNvPr>
          <p:cNvSpPr txBox="1"/>
          <p:nvPr/>
        </p:nvSpPr>
        <p:spPr>
          <a:xfrm>
            <a:off x="400814" y="3023380"/>
            <a:ext cx="11604612" cy="1200329"/>
          </a:xfrm>
          <a:prstGeom prst="rect">
            <a:avLst/>
          </a:prstGeom>
          <a:noFill/>
        </p:spPr>
        <p:txBody>
          <a:bodyPr wrap="square">
            <a:spAutoFit/>
          </a:bodyPr>
          <a:lstStyle/>
          <a:p>
            <a:r>
              <a:rPr lang="fr-CA" dirty="0">
                <a:latin typeface="Arial" panose="020B0604020202020204" pitchFamily="34" charset="0"/>
                <a:cs typeface="Arial" panose="020B0604020202020204" pitchFamily="34" charset="0"/>
              </a:rPr>
              <a:t>Un </a:t>
            </a:r>
            <a:r>
              <a:rPr lang="fr-CA" b="1" dirty="0">
                <a:latin typeface="Arial" panose="020B0604020202020204" pitchFamily="34" charset="0"/>
                <a:cs typeface="Arial" panose="020B0604020202020204" pitchFamily="34" charset="0"/>
              </a:rPr>
              <a:t>obstacle en milieu de travail </a:t>
            </a:r>
            <a:r>
              <a:rPr lang="fr-CA" dirty="0">
                <a:latin typeface="Arial" panose="020B0604020202020204" pitchFamily="34" charset="0"/>
                <a:cs typeface="Arial" panose="020B0604020202020204" pitchFamily="34" charset="0"/>
              </a:rPr>
              <a:t>désigne tout élément physique, architectural, technologique ou comportemental, tout élément fondé sur l’information ou les communications ou tout élément qui résulte d’une politique ou d’une pratique qui entrave la pleine et égale participation des personnes en situation de handicap sur le lieu de travail </a:t>
            </a:r>
          </a:p>
        </p:txBody>
      </p:sp>
      <p:sp>
        <p:nvSpPr>
          <p:cNvPr id="9" name="Title 1">
            <a:extLst>
              <a:ext uri="{FF2B5EF4-FFF2-40B4-BE49-F238E27FC236}">
                <a16:creationId xmlns:a16="http://schemas.microsoft.com/office/drawing/2014/main" id="{9AC9804F-4E10-53F3-5752-60A7907C32A4}"/>
              </a:ext>
            </a:extLst>
          </p:cNvPr>
          <p:cNvSpPr txBox="1">
            <a:spLocks/>
          </p:cNvSpPr>
          <p:nvPr/>
        </p:nvSpPr>
        <p:spPr>
          <a:xfrm>
            <a:off x="451756" y="4180134"/>
            <a:ext cx="4752527" cy="500608"/>
          </a:xfrm>
          <a:prstGeom prst="rect">
            <a:avLst/>
          </a:prstGeom>
          <a:solidFill>
            <a:schemeClr val="tx1"/>
          </a:solidFill>
        </p:spPr>
        <p:txBody>
          <a:bodyPr vert="horz" lIns="91440" tIns="45720" rIns="91440" bIns="45720" rtlCol="0" anchor="b">
            <a:normAutofit fontScale="90000" lnSpcReduction="10000"/>
          </a:bodyPr>
          <a:lstStyle>
            <a:lvl1pPr algn="l" defTabSz="457200" rtl="0" eaLnBrk="1" latinLnBrk="0" hangingPunct="1">
              <a:spcBef>
                <a:spcPct val="0"/>
              </a:spcBef>
              <a:buNone/>
              <a:defRPr sz="32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CA" dirty="0">
                <a:solidFill>
                  <a:schemeClr val="bg1"/>
                </a:solidFill>
                <a:latin typeface="Arial" panose="020B0604020202020204" pitchFamily="34" charset="0"/>
                <a:cs typeface="Arial" panose="020B0604020202020204" pitchFamily="34" charset="0"/>
              </a:rPr>
              <a:t>Solutions  </a:t>
            </a:r>
          </a:p>
        </p:txBody>
      </p:sp>
      <p:sp>
        <p:nvSpPr>
          <p:cNvPr id="15" name="TextBox 14">
            <a:extLst>
              <a:ext uri="{FF2B5EF4-FFF2-40B4-BE49-F238E27FC236}">
                <a16:creationId xmlns:a16="http://schemas.microsoft.com/office/drawing/2014/main" id="{AB375400-09FA-FEE8-4289-03F1CD8ECE9A}"/>
              </a:ext>
            </a:extLst>
          </p:cNvPr>
          <p:cNvSpPr txBox="1"/>
          <p:nvPr/>
        </p:nvSpPr>
        <p:spPr>
          <a:xfrm>
            <a:off x="355443" y="4686380"/>
            <a:ext cx="10961137" cy="2209964"/>
          </a:xfrm>
          <a:prstGeom prst="rect">
            <a:avLst/>
          </a:prstGeom>
          <a:noFill/>
        </p:spPr>
        <p:txBody>
          <a:bodyPr wrap="square">
            <a:spAutoFit/>
          </a:bodyPr>
          <a:lstStyle/>
          <a:p>
            <a:pPr algn="l">
              <a:lnSpc>
                <a:spcPct val="110000"/>
              </a:lnSpc>
              <a:spcBef>
                <a:spcPts val="0"/>
              </a:spcBef>
            </a:pPr>
            <a:r>
              <a:rPr lang="fr-CA" dirty="0">
                <a:latin typeface="Arial" panose="020B0604020202020204" pitchFamily="34" charset="0"/>
                <a:cs typeface="Arial" panose="020B0604020202020204" pitchFamily="34" charset="0"/>
              </a:rPr>
              <a:t>Les </a:t>
            </a:r>
            <a:r>
              <a:rPr lang="fr-CA" b="1" dirty="0">
                <a:latin typeface="Arial" panose="020B0604020202020204" pitchFamily="34" charset="0"/>
                <a:cs typeface="Arial" panose="020B0604020202020204" pitchFamily="34" charset="0"/>
              </a:rPr>
              <a:t>solutions</a:t>
            </a:r>
            <a:r>
              <a:rPr lang="fr-CA" dirty="0">
                <a:latin typeface="Arial" panose="020B0604020202020204" pitchFamily="34" charset="0"/>
                <a:cs typeface="Arial" panose="020B0604020202020204" pitchFamily="34" charset="0"/>
              </a:rPr>
              <a:t> sont des dispositifs, des logiciels, des mesures ou des services qui éliminent les obstacles auxquels sont confrontées les personnes en situation de handicap dans les situations de travail</a:t>
            </a:r>
          </a:p>
          <a:p>
            <a:pPr marL="285750" indent="-285750" algn="l">
              <a:lnSpc>
                <a:spcPct val="110000"/>
              </a:lnSpc>
              <a:spcBef>
                <a:spcPts val="0"/>
              </a:spcBef>
              <a:buFont typeface="Arial" panose="020B0604020202020204" pitchFamily="34" charset="0"/>
              <a:buChar char="•"/>
            </a:pPr>
            <a:r>
              <a:rPr lang="fr-CA" dirty="0">
                <a:latin typeface="Arial" panose="020B0604020202020204" pitchFamily="34" charset="0"/>
                <a:cs typeface="Arial" panose="020B0604020202020204" pitchFamily="34" charset="0"/>
              </a:rPr>
              <a:t>Donner aux employés les moyens de réussir dans leur travail</a:t>
            </a:r>
          </a:p>
          <a:p>
            <a:pPr marL="285750" indent="-285750" algn="l">
              <a:lnSpc>
                <a:spcPct val="110000"/>
              </a:lnSpc>
              <a:spcBef>
                <a:spcPts val="0"/>
              </a:spcBef>
              <a:buFont typeface="Arial" panose="020B0604020202020204" pitchFamily="34" charset="0"/>
              <a:buChar char="•"/>
            </a:pPr>
            <a:r>
              <a:rPr lang="fr-CA" dirty="0">
                <a:latin typeface="Arial" panose="020B0604020202020204" pitchFamily="34" charset="0"/>
                <a:cs typeface="Arial" panose="020B0604020202020204" pitchFamily="34" charset="0"/>
              </a:rPr>
              <a:t>Tenir compte des besoins et des compétences uniques de l’individu et des exigences de l’organisation</a:t>
            </a:r>
          </a:p>
          <a:p>
            <a:pPr marL="285750" indent="-285750" algn="l">
              <a:lnSpc>
                <a:spcPct val="110000"/>
              </a:lnSpc>
              <a:spcBef>
                <a:spcPts val="0"/>
              </a:spcBef>
              <a:buFont typeface="Arial" panose="020B0604020202020204" pitchFamily="34" charset="0"/>
              <a:buChar char="•"/>
            </a:pPr>
            <a:r>
              <a:rPr lang="fr-CA" dirty="0">
                <a:latin typeface="Arial" panose="020B0604020202020204" pitchFamily="34" charset="0"/>
                <a:cs typeface="Arial" panose="020B0604020202020204" pitchFamily="34" charset="0"/>
              </a:rPr>
              <a:t>Sont souvent des outils ou des mesures courants</a:t>
            </a:r>
          </a:p>
          <a:p>
            <a:pPr marL="285750" indent="-285750" algn="l">
              <a:lnSpc>
                <a:spcPct val="110000"/>
              </a:lnSpc>
              <a:spcBef>
                <a:spcPts val="0"/>
              </a:spcBef>
              <a:buFont typeface="Arial" panose="020B0604020202020204" pitchFamily="34" charset="0"/>
              <a:buChar char="•"/>
            </a:pPr>
            <a:r>
              <a:rPr lang="fr-CA" dirty="0">
                <a:latin typeface="Arial" panose="020B0604020202020204" pitchFamily="34" charset="0"/>
                <a:cs typeface="Arial" panose="020B0604020202020204" pitchFamily="34" charset="0"/>
              </a:rPr>
              <a:t>Adapter ou remplacer les outils mis à la disposition des employés, afin de « niveler le terrain »</a:t>
            </a:r>
          </a:p>
          <a:p>
            <a:pPr marL="285750" indent="-285750" algn="l">
              <a:lnSpc>
                <a:spcPct val="110000"/>
              </a:lnSpc>
              <a:spcBef>
                <a:spcPts val="0"/>
              </a:spcBef>
              <a:buFont typeface="Arial" panose="020B0604020202020204" pitchFamily="34" charset="0"/>
              <a:buChar char="•"/>
            </a:pPr>
            <a:r>
              <a:rPr lang="fr-CA" dirty="0">
                <a:latin typeface="Arial" panose="020B0604020202020204" pitchFamily="34" charset="0"/>
                <a:cs typeface="Arial" panose="020B0604020202020204" pitchFamily="34" charset="0"/>
              </a:rPr>
              <a:t>Peut inclure la formation</a:t>
            </a:r>
          </a:p>
        </p:txBody>
      </p:sp>
      <p:sp>
        <p:nvSpPr>
          <p:cNvPr id="5" name="Slide Number Placeholder 4">
            <a:extLst>
              <a:ext uri="{FF2B5EF4-FFF2-40B4-BE49-F238E27FC236}">
                <a16:creationId xmlns:a16="http://schemas.microsoft.com/office/drawing/2014/main" id="{B40CA9E5-F06D-C036-9BB8-9C152D16CF81}"/>
              </a:ext>
            </a:extLst>
          </p:cNvPr>
          <p:cNvSpPr>
            <a:spLocks noGrp="1"/>
          </p:cNvSpPr>
          <p:nvPr>
            <p:ph type="sldNum" sz="quarter" idx="12"/>
          </p:nvPr>
        </p:nvSpPr>
        <p:spPr>
          <a:xfrm>
            <a:off x="-262041" y="6512047"/>
            <a:ext cx="683339" cy="365125"/>
          </a:xfrm>
        </p:spPr>
        <p:txBody>
          <a:bodyPr/>
          <a:lstStyle/>
          <a:p>
            <a:fld id="{32D4B517-E49B-41B6-9DBC-23634E0F1CDC}" type="slidenum">
              <a:rPr lang="en-CA" smtClean="0"/>
              <a:pPr/>
              <a:t>11</a:t>
            </a:fld>
            <a:endParaRPr lang="en-CA" dirty="0"/>
          </a:p>
        </p:txBody>
      </p:sp>
    </p:spTree>
    <p:extLst>
      <p:ext uri="{BB962C8B-B14F-4D97-AF65-F5344CB8AC3E}">
        <p14:creationId xmlns:p14="http://schemas.microsoft.com/office/powerpoint/2010/main" val="629877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5D4FB5-D12F-5790-6F6B-D28F74881997}"/>
              </a:ext>
            </a:extLst>
          </p:cNvPr>
          <p:cNvSpPr>
            <a:spLocks noGrp="1"/>
          </p:cNvSpPr>
          <p:nvPr>
            <p:ph type="title"/>
          </p:nvPr>
        </p:nvSpPr>
        <p:spPr>
          <a:xfrm>
            <a:off x="1333502" y="609600"/>
            <a:ext cx="10523138" cy="1320800"/>
          </a:xfrm>
        </p:spPr>
        <p:txBody>
          <a:bodyPr rtlCol="0">
            <a:noAutofit/>
          </a:bodyPr>
          <a:lstStyle/>
          <a:p>
            <a:pPr eaLnBrk="1" fontAlgn="auto" hangingPunct="1">
              <a:spcAft>
                <a:spcPts val="0"/>
              </a:spcAft>
              <a:defRPr/>
            </a:pPr>
            <a:r>
              <a:rPr lang="fr-CA" b="1" dirty="0">
                <a:latin typeface="Arial" panose="020B0604020202020204" pitchFamily="34" charset="0"/>
                <a:cs typeface="Arial" panose="020B0604020202020204" pitchFamily="34" charset="0"/>
              </a:rPr>
              <a:t>Le passeport pour l’accessibilité en milieu de travail du GC: Un document Word accessible </a:t>
            </a:r>
          </a:p>
        </p:txBody>
      </p:sp>
      <p:sp>
        <p:nvSpPr>
          <p:cNvPr id="12" name="Isosceles Triangle 11">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5" name="Content Placeholder 4">
            <a:extLst>
              <a:ext uri="{FF2B5EF4-FFF2-40B4-BE49-F238E27FC236}">
                <a16:creationId xmlns:a16="http://schemas.microsoft.com/office/drawing/2014/main" id="{DFFA1F87-E82F-1004-D432-54323AA93FDB}"/>
              </a:ext>
            </a:extLst>
          </p:cNvPr>
          <p:cNvSpPr txBox="1">
            <a:spLocks noGrp="1"/>
          </p:cNvSpPr>
          <p:nvPr>
            <p:ph idx="1"/>
          </p:nvPr>
        </p:nvSpPr>
        <p:spPr>
          <a:xfrm>
            <a:off x="1333502" y="2187861"/>
            <a:ext cx="5086534" cy="4670139"/>
          </a:xfrm>
        </p:spPr>
        <p:txBody>
          <a:bodyPr rtlCol="0">
            <a:normAutofit fontScale="85000" lnSpcReduction="20000"/>
          </a:bodyPr>
          <a:lstStyle/>
          <a:p>
            <a:pPr marL="0" indent="0">
              <a:lnSpc>
                <a:spcPct val="110000"/>
              </a:lnSpc>
              <a:buNone/>
            </a:pPr>
            <a:r>
              <a:rPr lang="fr-CA" sz="1900" b="1" dirty="0">
                <a:latin typeface="Arial" panose="020B0604020202020204" pitchFamily="34" charset="0"/>
                <a:cs typeface="Arial" panose="020B0604020202020204" pitchFamily="34" charset="0"/>
              </a:rPr>
              <a:t>Section 1 – Renseignements généraux sur l’employé</a:t>
            </a:r>
          </a:p>
          <a:p>
            <a:pPr marL="0" indent="0">
              <a:lnSpc>
                <a:spcPct val="110000"/>
              </a:lnSpc>
              <a:buNone/>
            </a:pPr>
            <a:r>
              <a:rPr lang="fr-CA" sz="1900" dirty="0">
                <a:latin typeface="Arial" panose="020B0604020202020204" pitchFamily="34" charset="0"/>
                <a:cs typeface="Arial" panose="020B0604020202020204" pitchFamily="34" charset="0"/>
              </a:rPr>
              <a:t>Nom, groupe et niveau, ministère ou organisme, nom du gestionnaire</a:t>
            </a:r>
          </a:p>
          <a:p>
            <a:pPr marL="0" indent="0">
              <a:lnSpc>
                <a:spcPct val="110000"/>
              </a:lnSpc>
              <a:buNone/>
            </a:pPr>
            <a:r>
              <a:rPr lang="fr-CA" sz="1900" b="1" dirty="0">
                <a:latin typeface="Arial" panose="020B0604020202020204" pitchFamily="34" charset="0"/>
                <a:cs typeface="Arial" panose="020B0604020202020204" pitchFamily="34" charset="0"/>
              </a:rPr>
              <a:t>Section 2 –Situations, Obstacles &amp; Solutions</a:t>
            </a:r>
          </a:p>
          <a:p>
            <a:pPr marL="0" indent="0">
              <a:lnSpc>
                <a:spcPct val="110000"/>
              </a:lnSpc>
              <a:buNone/>
            </a:pPr>
            <a:r>
              <a:rPr lang="fr-CA" sz="1900" dirty="0">
                <a:latin typeface="Arial" panose="020B0604020202020204" pitchFamily="34" charset="0"/>
                <a:cs typeface="Arial" panose="020B0604020202020204" pitchFamily="34" charset="0"/>
              </a:rPr>
              <a:t>Identifier la situation de travail </a:t>
            </a:r>
          </a:p>
          <a:p>
            <a:pPr marL="0" indent="0">
              <a:lnSpc>
                <a:spcPct val="110000"/>
              </a:lnSpc>
              <a:buNone/>
            </a:pPr>
            <a:r>
              <a:rPr lang="fr-CA" sz="1900" dirty="0">
                <a:latin typeface="Arial" panose="020B0604020202020204" pitchFamily="34" charset="0"/>
                <a:cs typeface="Arial" panose="020B0604020202020204" pitchFamily="34" charset="0"/>
              </a:rPr>
              <a:t>Identifier les obstacles  au travail </a:t>
            </a:r>
          </a:p>
          <a:p>
            <a:pPr marL="0" indent="0">
              <a:lnSpc>
                <a:spcPct val="110000"/>
              </a:lnSpc>
              <a:buNone/>
            </a:pPr>
            <a:r>
              <a:rPr lang="fr-CA" sz="1900" dirty="0">
                <a:latin typeface="Arial" panose="020B0604020202020204" pitchFamily="34" charset="0"/>
                <a:cs typeface="Arial" panose="020B0604020202020204" pitchFamily="34" charset="0"/>
              </a:rPr>
              <a:t>Identifier les solutions proposées comme les outils</a:t>
            </a:r>
          </a:p>
          <a:p>
            <a:pPr marL="0" indent="0">
              <a:lnSpc>
                <a:spcPct val="110000"/>
              </a:lnSpc>
              <a:buNone/>
            </a:pPr>
            <a:r>
              <a:rPr lang="fr-CA" sz="1900" dirty="0">
                <a:latin typeface="Arial" panose="020B0604020202020204" pitchFamily="34" charset="0"/>
                <a:cs typeface="Arial" panose="020B0604020202020204" pitchFamily="34" charset="0"/>
              </a:rPr>
              <a:t>Identifier les solutions précédemment obtenues</a:t>
            </a:r>
          </a:p>
          <a:p>
            <a:pPr marL="0" indent="0">
              <a:lnSpc>
                <a:spcPct val="110000"/>
              </a:lnSpc>
              <a:buNone/>
            </a:pPr>
            <a:r>
              <a:rPr lang="fr-CA" sz="1900" b="1" dirty="0">
                <a:latin typeface="Arial" panose="020B0604020202020204" pitchFamily="34" charset="0"/>
                <a:cs typeface="Arial" panose="020B0604020202020204" pitchFamily="34" charset="0"/>
              </a:rPr>
              <a:t>Section 3 – Renseignements additionnels</a:t>
            </a:r>
          </a:p>
          <a:p>
            <a:pPr marL="0" indent="0">
              <a:lnSpc>
                <a:spcPct val="110000"/>
              </a:lnSpc>
              <a:buNone/>
            </a:pPr>
            <a:r>
              <a:rPr lang="fr-CA" sz="1900" dirty="0">
                <a:latin typeface="Arial" panose="020B0604020202020204" pitchFamily="34" charset="0"/>
                <a:cs typeface="Arial" panose="020B0604020202020204" pitchFamily="34" charset="0"/>
              </a:rPr>
              <a:t>Espace destiné à fournir toute information ou documentation supplémentaire</a:t>
            </a:r>
          </a:p>
          <a:p>
            <a:pPr marL="0" indent="0">
              <a:lnSpc>
                <a:spcPct val="110000"/>
              </a:lnSpc>
              <a:buNone/>
            </a:pPr>
            <a:r>
              <a:rPr lang="fr-CA" sz="1900" b="1" dirty="0">
                <a:latin typeface="Arial" panose="020B0604020202020204" pitchFamily="34" charset="0"/>
                <a:cs typeface="Arial" panose="020B0604020202020204" pitchFamily="34" charset="0"/>
              </a:rPr>
              <a:t>Section 4 – Ententes et Signatures</a:t>
            </a:r>
          </a:p>
          <a:p>
            <a:pPr marL="0" indent="0">
              <a:lnSpc>
                <a:spcPct val="110000"/>
              </a:lnSpc>
              <a:buNone/>
            </a:pPr>
            <a:r>
              <a:rPr lang="fr-CA" sz="1900" b="1" dirty="0">
                <a:latin typeface="Arial" panose="020B0604020202020204" pitchFamily="34" charset="0"/>
                <a:cs typeface="Arial" panose="020B0604020202020204" pitchFamily="34" charset="0"/>
              </a:rPr>
              <a:t>Section 5 – Révision et modifications</a:t>
            </a:r>
          </a:p>
          <a:p>
            <a:pPr marL="0" indent="0" eaLnBrk="1" fontAlgn="auto" hangingPunct="1">
              <a:lnSpc>
                <a:spcPct val="90000"/>
              </a:lnSpc>
              <a:spcAft>
                <a:spcPts val="0"/>
              </a:spcAft>
              <a:buNone/>
              <a:defRPr/>
            </a:pPr>
            <a:endParaRPr lang="en-US" dirty="0">
              <a:latin typeface="Arial" panose="020B0604020202020204" pitchFamily="34" charset="0"/>
              <a:cs typeface="Arial" panose="020B0604020202020204" pitchFamily="34" charset="0"/>
            </a:endParaRPr>
          </a:p>
          <a:p>
            <a:pPr eaLnBrk="1" fontAlgn="auto" hangingPunct="1">
              <a:lnSpc>
                <a:spcPct val="90000"/>
              </a:lnSpc>
              <a:spcAft>
                <a:spcPts val="0"/>
              </a:spcAft>
              <a:buFont typeface="Wingdings 3" charset="2"/>
              <a:buChar char=""/>
              <a:defRPr/>
            </a:pPr>
            <a:endParaRPr lang="en-US" dirty="0">
              <a:latin typeface="Arial" panose="020B0604020202020204" pitchFamily="34" charset="0"/>
              <a:cs typeface="Arial" panose="020B0604020202020204" pitchFamily="34" charset="0"/>
            </a:endParaRPr>
          </a:p>
        </p:txBody>
      </p:sp>
      <p:sp>
        <p:nvSpPr>
          <p:cNvPr id="14" name="Isosceles Triangle 13">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6" name="TextBox 5">
            <a:extLst>
              <a:ext uri="{FF2B5EF4-FFF2-40B4-BE49-F238E27FC236}">
                <a16:creationId xmlns:a16="http://schemas.microsoft.com/office/drawing/2014/main" id="{DF3FCBC5-6427-C1A5-3E65-DD73499E32DA}"/>
              </a:ext>
            </a:extLst>
          </p:cNvPr>
          <p:cNvSpPr txBox="1"/>
          <p:nvPr/>
        </p:nvSpPr>
        <p:spPr>
          <a:xfrm>
            <a:off x="6910941" y="2187617"/>
            <a:ext cx="4248472" cy="3616375"/>
          </a:xfrm>
          <a:prstGeom prst="rect">
            <a:avLst/>
          </a:prstGeom>
          <a:noFill/>
        </p:spPr>
        <p:txBody>
          <a:bodyPr wrap="square">
            <a:spAutoFit/>
          </a:bodyPr>
          <a:lstStyle/>
          <a:p>
            <a:pPr marL="0" indent="0" algn="l">
              <a:buNone/>
            </a:pPr>
            <a:r>
              <a:rPr lang="fr-FR" sz="1600" b="1" i="0" dirty="0">
                <a:solidFill>
                  <a:srgbClr val="333333"/>
                </a:solidFill>
                <a:effectLst/>
                <a:latin typeface="Arial" panose="020B0604020202020204" pitchFamily="34" charset="0"/>
                <a:cs typeface="Arial" panose="020B0604020202020204" pitchFamily="34" charset="0"/>
              </a:rPr>
              <a:t>Créez votre Passeport </a:t>
            </a:r>
            <a:r>
              <a:rPr lang="fr-FR" sz="1600" b="0" i="0" dirty="0">
                <a:solidFill>
                  <a:srgbClr val="333333"/>
                </a:solidFill>
                <a:effectLst/>
                <a:latin typeface="Arial" panose="020B0604020202020204" pitchFamily="34" charset="0"/>
                <a:cs typeface="Arial" panose="020B0604020202020204" pitchFamily="34" charset="0"/>
              </a:rPr>
              <a:t>maintenant en téléchargeant la version </a:t>
            </a:r>
            <a:r>
              <a:rPr lang="fr-FR" sz="1600" dirty="0">
                <a:solidFill>
                  <a:srgbClr val="333333"/>
                </a:solidFill>
                <a:latin typeface="Arial" panose="020B0604020202020204" pitchFamily="34" charset="0"/>
                <a:cs typeface="Arial" panose="020B0604020202020204" pitchFamily="34" charset="0"/>
              </a:rPr>
              <a:t>Word</a:t>
            </a:r>
            <a:r>
              <a:rPr lang="fr-FR" sz="1600" b="0" i="0" dirty="0">
                <a:solidFill>
                  <a:srgbClr val="333333"/>
                </a:solidFill>
                <a:effectLst/>
                <a:latin typeface="Arial" panose="020B0604020202020204" pitchFamily="34" charset="0"/>
                <a:cs typeface="Arial" panose="020B0604020202020204" pitchFamily="34" charset="0"/>
              </a:rPr>
              <a:t> accessible - </a:t>
            </a:r>
            <a:r>
              <a:rPr lang="fr-FR" sz="1600" b="0" i="0" u="none" strike="noStrike" dirty="0">
                <a:solidFill>
                  <a:srgbClr val="FFFFFF"/>
                </a:solidFill>
                <a:effectLst/>
                <a:latin typeface="Arial" panose="020B0604020202020204" pitchFamily="34" charset="0"/>
                <a:cs typeface="Arial" panose="020B0604020202020204" pitchFamily="34" charset="0"/>
                <a:hlinkClick r:id="rId3"/>
              </a:rPr>
              <a:t>Télécharger le Passeport</a:t>
            </a:r>
            <a:endParaRPr lang="fr-FR" sz="1600" b="0" i="0" dirty="0">
              <a:solidFill>
                <a:srgbClr val="333333"/>
              </a:solidFill>
              <a:effectLst/>
              <a:latin typeface="Arial" panose="020B0604020202020204" pitchFamily="34" charset="0"/>
              <a:cs typeface="Arial" panose="020B0604020202020204" pitchFamily="34" charset="0"/>
            </a:endParaRPr>
          </a:p>
          <a:p>
            <a:pPr marL="0" indent="0">
              <a:buNone/>
            </a:pPr>
            <a:endParaRPr lang="fr-CA" sz="1600" b="1" dirty="0">
              <a:solidFill>
                <a:schemeClr val="tx1"/>
              </a:solidFill>
              <a:latin typeface="Arial" panose="020B0604020202020204" pitchFamily="34" charset="0"/>
              <a:cs typeface="Arial" panose="020B0604020202020204" pitchFamily="34" charset="0"/>
            </a:endParaRPr>
          </a:p>
          <a:p>
            <a:pPr marL="0" indent="0">
              <a:spcBef>
                <a:spcPts val="600"/>
              </a:spcBef>
              <a:buNone/>
            </a:pPr>
            <a:r>
              <a:rPr lang="fr-CA" sz="1600" b="1" dirty="0">
                <a:solidFill>
                  <a:schemeClr val="tx1"/>
                </a:solidFill>
                <a:latin typeface="Arial" panose="020B0604020202020204" pitchFamily="34" charset="0"/>
                <a:cs typeface="Arial" panose="020B0604020202020204" pitchFamily="34" charset="0"/>
              </a:rPr>
              <a:t>Ressources disponibles sur la </a:t>
            </a:r>
            <a:r>
              <a:rPr lang="fr-CA" sz="1600" b="1" dirty="0">
                <a:solidFill>
                  <a:srgbClr val="9E246B"/>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page du passeport pour l’accessibilité en milieu de travail du gouvernement du Canada (</a:t>
            </a:r>
            <a:r>
              <a:rPr lang="fr-CA" sz="1600" b="1" dirty="0" err="1">
                <a:solidFill>
                  <a:srgbClr val="9E246B"/>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GCpédia</a:t>
            </a:r>
            <a:r>
              <a:rPr lang="fr-CA" sz="1600" b="1" dirty="0">
                <a:solidFill>
                  <a:srgbClr val="9E246B"/>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a:t>
            </a:r>
            <a:r>
              <a:rPr lang="fr-CA" sz="1600" b="1" dirty="0">
                <a:latin typeface="Arial" panose="020B0604020202020204" pitchFamily="34" charset="0"/>
                <a:cs typeface="Arial" panose="020B0604020202020204" pitchFamily="34" charset="0"/>
              </a:rPr>
              <a:t> :</a:t>
            </a:r>
          </a:p>
          <a:p>
            <a:pPr marL="342900" lvl="1" indent="-342900">
              <a:buClr>
                <a:schemeClr val="accent1"/>
              </a:buClr>
              <a:buFont typeface="Wingdings" panose="05000000000000000000" pitchFamily="2" charset="2"/>
              <a:buChar char="§"/>
            </a:pPr>
            <a:r>
              <a:rPr lang="fr-CA" sz="1600" dirty="0">
                <a:solidFill>
                  <a:schemeClr val="tx1"/>
                </a:solidFill>
                <a:latin typeface="Arial" panose="020B0604020202020204" pitchFamily="34" charset="0"/>
                <a:cs typeface="Arial" panose="020B0604020202020204" pitchFamily="34" charset="0"/>
              </a:rPr>
              <a:t>Conseils à l’intention des employés et des gestionnaires</a:t>
            </a:r>
          </a:p>
          <a:p>
            <a:pPr marL="342900" lvl="1" indent="-342900">
              <a:buClr>
                <a:schemeClr val="accent1"/>
              </a:buClr>
              <a:buFont typeface="Wingdings" panose="05000000000000000000" pitchFamily="2" charset="2"/>
              <a:buChar char="§"/>
            </a:pPr>
            <a:r>
              <a:rPr lang="fr-CA" sz="1600" dirty="0">
                <a:solidFill>
                  <a:schemeClr val="tx1"/>
                </a:solidFill>
                <a:latin typeface="Arial" panose="020B0604020202020204" pitchFamily="34" charset="0"/>
                <a:cs typeface="Arial" panose="020B0604020202020204" pitchFamily="34" charset="0"/>
              </a:rPr>
              <a:t>Instructions générales et détaillées </a:t>
            </a:r>
          </a:p>
          <a:p>
            <a:pPr marL="342900" lvl="1" indent="-342900">
              <a:buClr>
                <a:schemeClr val="accent1"/>
              </a:buClr>
              <a:buFont typeface="Wingdings" panose="05000000000000000000" pitchFamily="2" charset="2"/>
              <a:buChar char="§"/>
            </a:pPr>
            <a:r>
              <a:rPr lang="fr-CA" sz="1600" dirty="0">
                <a:solidFill>
                  <a:schemeClr val="tx1"/>
                </a:solidFill>
                <a:latin typeface="Arial" panose="020B0604020202020204" pitchFamily="34" charset="0"/>
                <a:cs typeface="Arial" panose="020B0604020202020204" pitchFamily="34" charset="0"/>
              </a:rPr>
              <a:t>Exemples de courriels</a:t>
            </a:r>
          </a:p>
          <a:p>
            <a:pPr marL="342900" lvl="1" indent="-342900">
              <a:buClr>
                <a:schemeClr val="accent1"/>
              </a:buClr>
              <a:buFont typeface="Wingdings" panose="05000000000000000000" pitchFamily="2" charset="2"/>
              <a:buChar char="§"/>
            </a:pPr>
            <a:r>
              <a:rPr lang="fr-CA" sz="1600" dirty="0">
                <a:solidFill>
                  <a:schemeClr val="tx1"/>
                </a:solidFill>
                <a:latin typeface="Arial" panose="020B0604020202020204" pitchFamily="34" charset="0"/>
                <a:cs typeface="Arial" panose="020B0604020202020204" pitchFamily="34" charset="0"/>
              </a:rPr>
              <a:t>Foires aux questions</a:t>
            </a:r>
          </a:p>
          <a:p>
            <a:pPr marL="342900" lvl="1" indent="-342900">
              <a:buClr>
                <a:schemeClr val="accent1"/>
              </a:buClr>
              <a:buFont typeface="Wingdings" panose="05000000000000000000" pitchFamily="2" charset="2"/>
              <a:buChar char="§"/>
            </a:pPr>
            <a:r>
              <a:rPr lang="fr-CA" sz="1600" dirty="0">
                <a:solidFill>
                  <a:schemeClr val="tx1"/>
                </a:solidFill>
                <a:latin typeface="Arial" panose="020B0604020202020204" pitchFamily="34" charset="0"/>
                <a:cs typeface="Arial" panose="020B0604020202020204" pitchFamily="34" charset="0"/>
              </a:rPr>
              <a:t>Infolettre mensuelle</a:t>
            </a:r>
          </a:p>
        </p:txBody>
      </p:sp>
      <p:sp>
        <p:nvSpPr>
          <p:cNvPr id="4" name="Slide Number Placeholder 3">
            <a:extLst>
              <a:ext uri="{FF2B5EF4-FFF2-40B4-BE49-F238E27FC236}">
                <a16:creationId xmlns:a16="http://schemas.microsoft.com/office/drawing/2014/main" id="{5A6750E4-1AE0-6559-9722-413EDA94226B}"/>
              </a:ext>
            </a:extLst>
          </p:cNvPr>
          <p:cNvSpPr>
            <a:spLocks noGrp="1"/>
          </p:cNvSpPr>
          <p:nvPr>
            <p:ph type="sldNum" sz="quarter" idx="12"/>
          </p:nvPr>
        </p:nvSpPr>
        <p:spPr>
          <a:xfrm>
            <a:off x="32661" y="6273316"/>
            <a:ext cx="684212" cy="365125"/>
          </a:xfrm>
        </p:spPr>
        <p:txBody>
          <a:bodyPr/>
          <a:lstStyle/>
          <a:p>
            <a:fld id="{E52262BB-6A2F-4F02-A823-65E30B3B17AC}" type="slidenum">
              <a:rPr lang="en-CA" altLang="en-US" smtClean="0"/>
              <a:pPr/>
              <a:t>12</a:t>
            </a:fld>
            <a:endParaRPr lang="en-CA" altLang="en-US"/>
          </a:p>
        </p:txBody>
      </p:sp>
    </p:spTree>
    <p:extLst>
      <p:ext uri="{BB962C8B-B14F-4D97-AF65-F5344CB8AC3E}">
        <p14:creationId xmlns:p14="http://schemas.microsoft.com/office/powerpoint/2010/main" val="4028168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33502" y="609600"/>
            <a:ext cx="8722938" cy="1320800"/>
          </a:xfrm>
        </p:spPr>
        <p:txBody>
          <a:bodyPr>
            <a:normAutofit/>
          </a:bodyPr>
          <a:lstStyle/>
          <a:p>
            <a:r>
              <a:rPr lang="fr-CA" b="1" dirty="0">
                <a:latin typeface="Arial" panose="020B0604020202020204" pitchFamily="34" charset="0"/>
                <a:cs typeface="Arial" panose="020B0604020202020204" pitchFamily="34" charset="0"/>
              </a:rPr>
              <a:t>Signature et mise à jour de la convention de Passeport </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 name="Content Placeholder 2"/>
          <p:cNvSpPr>
            <a:spLocks noGrp="1"/>
          </p:cNvSpPr>
          <p:nvPr>
            <p:ph idx="1"/>
          </p:nvPr>
        </p:nvSpPr>
        <p:spPr>
          <a:xfrm>
            <a:off x="1334812" y="2024844"/>
            <a:ext cx="10091090" cy="4332286"/>
          </a:xfrm>
        </p:spPr>
        <p:txBody>
          <a:bodyPr vert="horz" lIns="91440" tIns="45720" rIns="91440" bIns="45720" rtlCol="0">
            <a:noAutofit/>
          </a:bodyPr>
          <a:lstStyle/>
          <a:p>
            <a:pPr marL="0" indent="0">
              <a:lnSpc>
                <a:spcPct val="90000"/>
              </a:lnSpc>
              <a:buNone/>
            </a:pPr>
            <a:r>
              <a:rPr lang="fr-CA" sz="2200" b="1" dirty="0">
                <a:latin typeface="Arial" panose="020B0604020202020204" pitchFamily="34" charset="0"/>
                <a:cs typeface="Arial" panose="020B0604020202020204" pitchFamily="34" charset="0"/>
              </a:rPr>
              <a:t>Le Passeport est un accord entre un employé et son gestionnaire</a:t>
            </a:r>
          </a:p>
          <a:p>
            <a:pPr marL="0" indent="0">
              <a:lnSpc>
                <a:spcPct val="90000"/>
              </a:lnSpc>
              <a:buNone/>
            </a:pPr>
            <a:r>
              <a:rPr lang="fr-CA" sz="2200" dirty="0">
                <a:latin typeface="Arial" panose="020B0604020202020204" pitchFamily="34" charset="0"/>
                <a:cs typeface="Arial" panose="020B0604020202020204" pitchFamily="34" charset="0"/>
              </a:rPr>
              <a:t>Le </a:t>
            </a:r>
            <a:r>
              <a:rPr lang="fr-CA" sz="2200" b="1" dirty="0">
                <a:latin typeface="Arial" panose="020B0604020202020204" pitchFamily="34" charset="0"/>
                <a:cs typeface="Arial" panose="020B0604020202020204" pitchFamily="34" charset="0"/>
              </a:rPr>
              <a:t>gestionnaire accepte </a:t>
            </a:r>
            <a:r>
              <a:rPr lang="fr-CA" sz="2200" dirty="0">
                <a:latin typeface="Arial" panose="020B0604020202020204" pitchFamily="34" charset="0"/>
                <a:cs typeface="Arial" panose="020B0604020202020204" pitchFamily="34" charset="0"/>
              </a:rPr>
              <a:t>de sécuriser les solutions identifiées et de vérifier régulièrement leur efficacité </a:t>
            </a:r>
          </a:p>
          <a:p>
            <a:pPr marL="0" indent="0">
              <a:lnSpc>
                <a:spcPct val="90000"/>
              </a:lnSpc>
              <a:buNone/>
            </a:pPr>
            <a:r>
              <a:rPr lang="fr-CA" sz="2200" dirty="0">
                <a:latin typeface="Arial" panose="020B0604020202020204" pitchFamily="34" charset="0"/>
                <a:cs typeface="Arial" panose="020B0604020202020204" pitchFamily="34" charset="0"/>
              </a:rPr>
              <a:t>L’</a:t>
            </a:r>
            <a:r>
              <a:rPr lang="fr-CA" sz="2200" b="1" dirty="0">
                <a:latin typeface="Arial" panose="020B0604020202020204" pitchFamily="34" charset="0"/>
                <a:cs typeface="Arial" panose="020B0604020202020204" pitchFamily="34" charset="0"/>
              </a:rPr>
              <a:t>employé(e) s’engage </a:t>
            </a:r>
            <a:r>
              <a:rPr lang="fr-CA" sz="2200" dirty="0">
                <a:latin typeface="Arial" panose="020B0604020202020204" pitchFamily="34" charset="0"/>
                <a:cs typeface="Arial" panose="020B0604020202020204" pitchFamily="34" charset="0"/>
              </a:rPr>
              <a:t>à</a:t>
            </a:r>
            <a:r>
              <a:rPr lang="fr-CA" sz="2200" b="1" dirty="0">
                <a:latin typeface="Arial" panose="020B0604020202020204" pitchFamily="34" charset="0"/>
                <a:cs typeface="Arial" panose="020B0604020202020204" pitchFamily="34" charset="0"/>
              </a:rPr>
              <a:t> </a:t>
            </a:r>
            <a:r>
              <a:rPr lang="fr-CA" sz="2200" dirty="0">
                <a:latin typeface="Arial" panose="020B0604020202020204" pitchFamily="34" charset="0"/>
                <a:cs typeface="Arial" panose="020B0604020202020204" pitchFamily="34" charset="0"/>
              </a:rPr>
              <a:t>utiliser les solutions identifiées pour s’acquitter de ses responsabilités professionnelles et à informer rapidement son gestionnaire de toute exigence nouvelle ou en évolution</a:t>
            </a:r>
          </a:p>
          <a:p>
            <a:pPr marL="0" indent="0">
              <a:lnSpc>
                <a:spcPct val="90000"/>
              </a:lnSpc>
              <a:buNone/>
            </a:pPr>
            <a:r>
              <a:rPr lang="fr-CA" sz="2200" b="1" dirty="0">
                <a:latin typeface="Arial" panose="020B0604020202020204" pitchFamily="34" charset="0"/>
                <a:cs typeface="Arial" panose="020B0604020202020204" pitchFamily="34" charset="0"/>
              </a:rPr>
              <a:t>Le Passeport </a:t>
            </a:r>
            <a:r>
              <a:rPr lang="fr-CA" sz="2200" dirty="0">
                <a:latin typeface="Arial" panose="020B0604020202020204" pitchFamily="34" charset="0"/>
                <a:cs typeface="Arial" panose="020B0604020202020204" pitchFamily="34" charset="0"/>
              </a:rPr>
              <a:t>ne nécessite pas d’approbations </a:t>
            </a:r>
          </a:p>
          <a:p>
            <a:pPr marL="0" indent="0">
              <a:lnSpc>
                <a:spcPct val="90000"/>
              </a:lnSpc>
              <a:buNone/>
            </a:pPr>
            <a:r>
              <a:rPr lang="fr-CA" sz="2200" b="1" dirty="0">
                <a:latin typeface="Arial" panose="020B0604020202020204" pitchFamily="34" charset="0"/>
                <a:cs typeface="Arial" panose="020B0604020202020204" pitchFamily="34" charset="0"/>
              </a:rPr>
              <a:t>Il est mis à jour </a:t>
            </a:r>
            <a:r>
              <a:rPr lang="fr-CA" sz="2200" dirty="0">
                <a:latin typeface="Arial" panose="020B0604020202020204" pitchFamily="34" charset="0"/>
                <a:cs typeface="Arial" panose="020B0604020202020204" pitchFamily="34" charset="0"/>
              </a:rPr>
              <a:t>régulièrement ou lorsque les circonstances changent </a:t>
            </a:r>
          </a:p>
          <a:p>
            <a:pPr marL="0" indent="0">
              <a:lnSpc>
                <a:spcPct val="90000"/>
              </a:lnSpc>
              <a:buNone/>
            </a:pPr>
            <a:r>
              <a:rPr lang="fr-CA" sz="2200" b="1" dirty="0">
                <a:latin typeface="Arial" panose="020B0604020202020204" pitchFamily="34" charset="0"/>
                <a:cs typeface="Arial" panose="020B0604020202020204" pitchFamily="34" charset="0"/>
              </a:rPr>
              <a:t>Il est à la base des conversations avec un nouveau gestionnaire</a:t>
            </a:r>
            <a:r>
              <a:rPr lang="fr-CA" sz="2200" dirty="0">
                <a:latin typeface="Arial" panose="020B0604020202020204" pitchFamily="34" charset="0"/>
                <a:cs typeface="Arial" panose="020B0604020202020204" pitchFamily="34" charset="0"/>
              </a:rPr>
              <a:t>, afin d’éviter de renégocier des adaptations du lieu de travail qui répondent toujours aux besoins des employés</a:t>
            </a:r>
          </a:p>
          <a:p>
            <a:pPr marL="0" indent="0">
              <a:lnSpc>
                <a:spcPct val="90000"/>
              </a:lnSpc>
              <a:buNone/>
            </a:pPr>
            <a:r>
              <a:rPr lang="fr-CA" sz="2200" b="1" dirty="0">
                <a:latin typeface="Arial" panose="020B0604020202020204" pitchFamily="34" charset="0"/>
                <a:cs typeface="Arial" panose="020B0604020202020204" pitchFamily="34" charset="0"/>
              </a:rPr>
              <a:t>Il facilite</a:t>
            </a:r>
            <a:r>
              <a:rPr lang="fr-CA" sz="2200" dirty="0">
                <a:latin typeface="Arial" panose="020B0604020202020204" pitchFamily="34" charset="0"/>
                <a:cs typeface="Arial" panose="020B0604020202020204" pitchFamily="34" charset="0"/>
              </a:rPr>
              <a:t> le transfert des dispositifs d’adaptation entre les organisations</a:t>
            </a:r>
          </a:p>
          <a:p>
            <a:pPr marL="0" indent="0">
              <a:lnSpc>
                <a:spcPct val="90000"/>
              </a:lnSpc>
              <a:buNone/>
            </a:pPr>
            <a:endParaRPr lang="en-US" sz="2200" b="1" dirty="0">
              <a:latin typeface="Arial" panose="020B0604020202020204" pitchFamily="34" charset="0"/>
              <a:cs typeface="Arial" panose="020B0604020202020204" pitchFamily="34" charset="0"/>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5" name="Slide Number Placeholder 4">
            <a:extLst>
              <a:ext uri="{FF2B5EF4-FFF2-40B4-BE49-F238E27FC236}">
                <a16:creationId xmlns:a16="http://schemas.microsoft.com/office/drawing/2014/main" id="{2EBC028E-81D3-AD95-AAB6-175AE7921CB0}"/>
              </a:ext>
            </a:extLst>
          </p:cNvPr>
          <p:cNvSpPr>
            <a:spLocks noGrp="1"/>
          </p:cNvSpPr>
          <p:nvPr>
            <p:ph type="sldNum" sz="quarter" idx="12"/>
          </p:nvPr>
        </p:nvSpPr>
        <p:spPr>
          <a:xfrm>
            <a:off x="338748" y="6354426"/>
            <a:ext cx="683339" cy="365125"/>
          </a:xfrm>
        </p:spPr>
        <p:txBody>
          <a:bodyPr/>
          <a:lstStyle/>
          <a:p>
            <a:fld id="{32D4B517-E49B-41B6-9DBC-23634E0F1CDC}" type="slidenum">
              <a:rPr lang="en-CA" smtClean="0"/>
              <a:pPr/>
              <a:t>13</a:t>
            </a:fld>
            <a:endParaRPr lang="en-CA" dirty="0"/>
          </a:p>
        </p:txBody>
      </p:sp>
    </p:spTree>
    <p:extLst>
      <p:ext uri="{BB962C8B-B14F-4D97-AF65-F5344CB8AC3E}">
        <p14:creationId xmlns:p14="http://schemas.microsoft.com/office/powerpoint/2010/main" val="644845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02718E-EE8E-4A0E-B3B1-F2BB18F8AAE3}"/>
              </a:ext>
            </a:extLst>
          </p:cNvPr>
          <p:cNvSpPr>
            <a:spLocks noGrp="1"/>
          </p:cNvSpPr>
          <p:nvPr>
            <p:ph type="title"/>
          </p:nvPr>
        </p:nvSpPr>
        <p:spPr>
          <a:xfrm>
            <a:off x="1286933" y="609600"/>
            <a:ext cx="10197494" cy="1099457"/>
          </a:xfrm>
        </p:spPr>
        <p:txBody>
          <a:bodyPr>
            <a:normAutofit/>
          </a:bodyPr>
          <a:lstStyle/>
          <a:p>
            <a:r>
              <a:rPr lang="fr-CA" b="1" dirty="0">
                <a:latin typeface="Arial" panose="020B0604020202020204" pitchFamily="34" charset="0"/>
                <a:cs typeface="Arial" panose="020B0604020202020204" pitchFamily="34" charset="0"/>
              </a:rPr>
              <a:t>À propos de la documentation d’appui </a:t>
            </a:r>
          </a:p>
        </p:txBody>
      </p:sp>
      <p:sp>
        <p:nvSpPr>
          <p:cNvPr id="13" name="Isosceles Triangle 1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15" name="Isosceles Triangle 1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 name="Content Placeholder 2">
            <a:extLst>
              <a:ext uri="{FF2B5EF4-FFF2-40B4-BE49-F238E27FC236}">
                <a16:creationId xmlns:a16="http://schemas.microsoft.com/office/drawing/2014/main" id="{FCF38DFD-3B4A-4D6A-A1DE-DCF9F1892C75}"/>
              </a:ext>
            </a:extLst>
          </p:cNvPr>
          <p:cNvSpPr>
            <a:spLocks/>
          </p:cNvSpPr>
          <p:nvPr/>
        </p:nvSpPr>
        <p:spPr>
          <a:xfrm>
            <a:off x="1286933" y="1649404"/>
            <a:ext cx="10197494" cy="5008091"/>
          </a:xfrm>
          <a:prstGeom prst="rect">
            <a:avLst/>
          </a:prstGeom>
        </p:spPr>
        <p:txBody>
          <a:bodyPr>
            <a:noAutofit/>
          </a:bodyPr>
          <a:lstStyle/>
          <a:p>
            <a:pPr marL="342900" indent="-342900" defTabSz="338328">
              <a:spcBef>
                <a:spcPts val="1000"/>
              </a:spcBef>
              <a:buClr>
                <a:schemeClr val="accent1"/>
              </a:buClr>
              <a:buFont typeface="Wingdings" panose="05000000000000000000" pitchFamily="2" charset="2"/>
              <a:buChar char="§"/>
            </a:pPr>
            <a:r>
              <a:rPr lang="fr-CA" sz="2500" kern="1200" dirty="0">
                <a:solidFill>
                  <a:schemeClr val="tx1"/>
                </a:solidFill>
                <a:latin typeface="Arial" panose="020B0604020202020204" pitchFamily="34" charset="0"/>
                <a:cs typeface="Arial" panose="020B0604020202020204" pitchFamily="34" charset="0"/>
              </a:rPr>
              <a:t>Aucun renseignement médical, tels qu’un diagnostic, la description d’une condition, des médicaments ou des traitements, n’est collecté ou reflété dans le Passeport </a:t>
            </a:r>
          </a:p>
          <a:p>
            <a:pPr marL="342900" indent="-342900" defTabSz="338328">
              <a:spcBef>
                <a:spcPts val="1000"/>
              </a:spcBef>
              <a:buClr>
                <a:schemeClr val="accent1"/>
              </a:buClr>
              <a:buFont typeface="Wingdings" panose="05000000000000000000" pitchFamily="2" charset="2"/>
              <a:buChar char="§"/>
            </a:pPr>
            <a:r>
              <a:rPr lang="fr-CA" sz="2500" kern="1200" dirty="0">
                <a:solidFill>
                  <a:schemeClr val="tx1"/>
                </a:solidFill>
                <a:latin typeface="Arial" panose="020B0604020202020204" pitchFamily="34" charset="0"/>
                <a:cs typeface="Arial" panose="020B0604020202020204" pitchFamily="34" charset="0"/>
              </a:rPr>
              <a:t>Les évaluations professionnelles par des experts internes ou externes ne sont requises que si l’employé(e) ou son gestionnaire ne peut pas identifier les solutions les plus appropriées pour surmonter les obstacles énumérés dans le Passeport</a:t>
            </a:r>
          </a:p>
          <a:p>
            <a:pPr marL="342900" indent="-342900" defTabSz="338328">
              <a:spcBef>
                <a:spcPts val="1000"/>
              </a:spcBef>
              <a:buClr>
                <a:schemeClr val="accent1"/>
              </a:buClr>
              <a:buFont typeface="Wingdings" panose="05000000000000000000" pitchFamily="2" charset="2"/>
              <a:buChar char="§"/>
            </a:pPr>
            <a:r>
              <a:rPr lang="fr-CA" sz="2500" kern="1200" dirty="0">
                <a:solidFill>
                  <a:schemeClr val="tx1"/>
                </a:solidFill>
                <a:latin typeface="Arial" panose="020B0604020202020204" pitchFamily="34" charset="0"/>
                <a:cs typeface="Arial" panose="020B0604020202020204" pitchFamily="34" charset="0"/>
              </a:rPr>
              <a:t>Seules les parties de l’évaluation professionnelle qui se rapportent aux fonctions spécifiques de l’employé(e) ou à ses conditions de travail, aux obstacles et aux solutions potentielles doivent être incluses dans le Passeport</a:t>
            </a:r>
            <a:endParaRPr lang="fr-CA" sz="25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3CFF4FF-FEFF-256E-E915-0ACACA1482CC}"/>
              </a:ext>
            </a:extLst>
          </p:cNvPr>
          <p:cNvSpPr>
            <a:spLocks noGrp="1"/>
          </p:cNvSpPr>
          <p:nvPr>
            <p:ph type="sldNum" sz="quarter" idx="12"/>
          </p:nvPr>
        </p:nvSpPr>
        <p:spPr/>
        <p:txBody>
          <a:bodyPr/>
          <a:lstStyle/>
          <a:p>
            <a:fld id="{32D4B517-E49B-41B6-9DBC-23634E0F1CDC}" type="slidenum">
              <a:rPr lang="en-CA" smtClean="0"/>
              <a:pPr/>
              <a:t>14</a:t>
            </a:fld>
            <a:endParaRPr lang="en-CA" dirty="0"/>
          </a:p>
        </p:txBody>
      </p:sp>
    </p:spTree>
    <p:extLst>
      <p:ext uri="{BB962C8B-B14F-4D97-AF65-F5344CB8AC3E}">
        <p14:creationId xmlns:p14="http://schemas.microsoft.com/office/powerpoint/2010/main" val="2821387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1E0E57-11C2-4AEC-959F-16987940FD3E}"/>
              </a:ext>
            </a:extLst>
          </p:cNvPr>
          <p:cNvSpPr>
            <a:spLocks noGrp="1"/>
          </p:cNvSpPr>
          <p:nvPr>
            <p:ph type="title"/>
          </p:nvPr>
        </p:nvSpPr>
        <p:spPr>
          <a:xfrm>
            <a:off x="1318090" y="188640"/>
            <a:ext cx="8596668" cy="803176"/>
          </a:xfrm>
        </p:spPr>
        <p:txBody>
          <a:bodyPr>
            <a:normAutofit/>
          </a:bodyPr>
          <a:lstStyle/>
          <a:p>
            <a:r>
              <a:rPr lang="fr-FR" b="1" dirty="0">
                <a:latin typeface="Arial" panose="020B0604020202020204" pitchFamily="34" charset="0"/>
                <a:cs typeface="Arial" panose="020B0604020202020204" pitchFamily="34" charset="0"/>
              </a:rPr>
              <a:t>Ressources en matière de passeport</a:t>
            </a:r>
            <a:endParaRPr lang="fr-CA" b="1" dirty="0">
              <a:latin typeface="Arial" panose="020B0604020202020204" pitchFamily="34" charset="0"/>
              <a:cs typeface="Arial" panose="020B0604020202020204" pitchFamily="34" charset="0"/>
            </a:endParaRPr>
          </a:p>
        </p:txBody>
      </p:sp>
      <p:sp>
        <p:nvSpPr>
          <p:cNvPr id="34" name="Isosceles Triangle 33">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27" name="Content Placeholder 26">
            <a:extLst>
              <a:ext uri="{FF2B5EF4-FFF2-40B4-BE49-F238E27FC236}">
                <a16:creationId xmlns:a16="http://schemas.microsoft.com/office/drawing/2014/main" id="{F3EA4781-61A1-4698-8569-C8C8F970ADA4}"/>
              </a:ext>
            </a:extLst>
          </p:cNvPr>
          <p:cNvSpPr>
            <a:spLocks noGrp="1"/>
          </p:cNvSpPr>
          <p:nvPr>
            <p:ph idx="1"/>
          </p:nvPr>
        </p:nvSpPr>
        <p:spPr>
          <a:xfrm>
            <a:off x="1318090" y="1071865"/>
            <a:ext cx="10235106" cy="3880773"/>
          </a:xfrm>
        </p:spPr>
        <p:txBody>
          <a:bodyPr vert="horz" lIns="91440" tIns="45720" rIns="91440" bIns="45720" rtlCol="0">
            <a:noAutofit/>
          </a:bodyPr>
          <a:lstStyle/>
          <a:p>
            <a:pPr marL="0" indent="0">
              <a:spcBef>
                <a:spcPts val="0"/>
              </a:spcBef>
              <a:buNone/>
            </a:pPr>
            <a:r>
              <a:rPr lang="fr-CA" sz="1600" b="1" dirty="0">
                <a:latin typeface="Arial" panose="020B0604020202020204" pitchFamily="34" charset="0"/>
                <a:cs typeface="Arial" panose="020B0604020202020204" pitchFamily="34" charset="0"/>
              </a:rPr>
              <a:t>Page Canada.ca </a:t>
            </a:r>
          </a:p>
          <a:p>
            <a:pPr marL="687600" indent="-284400">
              <a:spcBef>
                <a:spcPts val="0"/>
              </a:spcBef>
              <a:buFont typeface="Wingdings" panose="05000000000000000000" pitchFamily="2" charset="2"/>
              <a:buChar char="§"/>
            </a:pPr>
            <a:r>
              <a:rPr lang="fr-CA" sz="1600" dirty="0">
                <a:latin typeface="Arial" panose="020B0604020202020204" pitchFamily="34" charset="0"/>
                <a:cs typeface="Arial" panose="020B0604020202020204" pitchFamily="34" charset="0"/>
                <a:hlinkClick r:id="rId3"/>
              </a:rPr>
              <a:t>Passeport pour l’accessibilité en milieu de travail du gouvernement du Canada - Canada.ca</a:t>
            </a:r>
            <a:endParaRPr lang="fr-CA" sz="1600" dirty="0">
              <a:latin typeface="Arial" panose="020B0604020202020204" pitchFamily="34" charset="0"/>
              <a:cs typeface="Arial" panose="020B0604020202020204" pitchFamily="34" charset="0"/>
            </a:endParaRPr>
          </a:p>
          <a:p>
            <a:pPr marL="0" indent="0">
              <a:spcBef>
                <a:spcPts val="0"/>
              </a:spcBef>
              <a:buNone/>
            </a:pPr>
            <a:endParaRPr lang="fr-CA" sz="1600" dirty="0">
              <a:latin typeface="Arial" panose="020B0604020202020204" pitchFamily="34" charset="0"/>
              <a:cs typeface="Arial" panose="020B0604020202020204" pitchFamily="34" charset="0"/>
            </a:endParaRPr>
          </a:p>
          <a:p>
            <a:pPr marL="0" indent="0">
              <a:spcBef>
                <a:spcPts val="0"/>
              </a:spcBef>
              <a:buNone/>
            </a:pPr>
            <a:r>
              <a:rPr lang="fr-CA" sz="1600" b="1" dirty="0">
                <a:latin typeface="Arial" panose="020B0604020202020204" pitchFamily="34" charset="0"/>
                <a:cs typeface="Arial" panose="020B0604020202020204" pitchFamily="34" charset="0"/>
              </a:rPr>
              <a:t>Page </a:t>
            </a:r>
            <a:r>
              <a:rPr lang="fr-CA" sz="1600" b="1" dirty="0" err="1">
                <a:latin typeface="Arial" panose="020B0604020202020204" pitchFamily="34" charset="0"/>
                <a:cs typeface="Arial" panose="020B0604020202020204" pitchFamily="34" charset="0"/>
              </a:rPr>
              <a:t>GCpedia</a:t>
            </a:r>
            <a:r>
              <a:rPr lang="fr-CA" sz="1600" b="1" dirty="0">
                <a:latin typeface="Arial" panose="020B0604020202020204" pitchFamily="34" charset="0"/>
                <a:cs typeface="Arial" panose="020B0604020202020204" pitchFamily="34" charset="0"/>
              </a:rPr>
              <a:t> du passeport </a:t>
            </a:r>
          </a:p>
          <a:p>
            <a:pPr marL="687600" indent="-284400">
              <a:spcBef>
                <a:spcPts val="0"/>
              </a:spcBef>
              <a:buFont typeface="Wingdings" panose="05000000000000000000" pitchFamily="2" charset="2"/>
              <a:buChar char="§"/>
            </a:pPr>
            <a:r>
              <a:rPr lang="fr-CA" sz="1600" b="1" dirty="0">
                <a:latin typeface="Arial" panose="020B0604020202020204" pitchFamily="34" charset="0"/>
                <a:cs typeface="Arial" panose="020B0604020202020204" pitchFamily="34" charset="0"/>
              </a:rPr>
              <a:t>	</a:t>
            </a:r>
            <a:r>
              <a:rPr lang="fr-FR" sz="1600" dirty="0">
                <a:latin typeface="Arial" panose="020B0604020202020204" pitchFamily="34" charset="0"/>
                <a:cs typeface="Arial" panose="020B0604020202020204" pitchFamily="34" charset="0"/>
                <a:hlinkClick r:id="rId4"/>
              </a:rPr>
              <a:t>GC Workplace Accessibility Passport/ Passeport d’accessibilité au lieu de travail du GC — </a:t>
            </a:r>
            <a:r>
              <a:rPr lang="fr-FR" sz="1600" dirty="0" err="1">
                <a:latin typeface="Arial" panose="020B0604020202020204" pitchFamily="34" charset="0"/>
                <a:cs typeface="Arial" panose="020B0604020202020204" pitchFamily="34" charset="0"/>
                <a:hlinkClick r:id="rId4"/>
              </a:rPr>
              <a:t>Gcpedia</a:t>
            </a:r>
            <a:endParaRPr lang="fr-FR" sz="1600" dirty="0">
              <a:latin typeface="Arial" panose="020B0604020202020204" pitchFamily="34" charset="0"/>
              <a:cs typeface="Arial" panose="020B0604020202020204" pitchFamily="34" charset="0"/>
            </a:endParaRPr>
          </a:p>
          <a:p>
            <a:pPr>
              <a:spcBef>
                <a:spcPts val="0"/>
              </a:spcBef>
              <a:buFont typeface="Wingdings" panose="05000000000000000000" pitchFamily="2" charset="2"/>
              <a:buChar char="§"/>
            </a:pPr>
            <a:endParaRPr lang="fr-FR" sz="1600" dirty="0">
              <a:latin typeface="Arial" panose="020B0604020202020204" pitchFamily="34" charset="0"/>
              <a:cs typeface="Arial" panose="020B0604020202020204" pitchFamily="34" charset="0"/>
            </a:endParaRPr>
          </a:p>
          <a:p>
            <a:pPr marL="0" indent="0">
              <a:spcBef>
                <a:spcPts val="0"/>
              </a:spcBef>
              <a:buNone/>
            </a:pPr>
            <a:r>
              <a:rPr lang="fr-FR" sz="1600" b="1" dirty="0">
                <a:latin typeface="Arial" panose="020B0604020202020204" pitchFamily="34" charset="0"/>
                <a:cs typeface="Arial" panose="020B0604020202020204" pitchFamily="34" charset="0"/>
              </a:rPr>
              <a:t>Informations pour les gestionnaires </a:t>
            </a:r>
          </a:p>
          <a:p>
            <a:pPr marL="685800" lvl="2" indent="-285750">
              <a:spcBef>
                <a:spcPts val="0"/>
              </a:spcBef>
              <a:buFont typeface="Wingdings" panose="05000000000000000000" pitchFamily="2" charset="2"/>
              <a:buChar char="§"/>
            </a:pPr>
            <a:r>
              <a:rPr lang="fr-FR" sz="1600" dirty="0">
                <a:latin typeface="Arial" panose="020B0604020202020204" pitchFamily="34" charset="0"/>
                <a:cs typeface="Arial" panose="020B0604020202020204" pitchFamily="34" charset="0"/>
                <a:hlinkClick r:id="rId5"/>
              </a:rPr>
              <a:t>Obligation de prendre des mesures d'adaptation : Démarche générale à l'intention des gestionnaires - Canada.ca</a:t>
            </a:r>
            <a:endParaRPr lang="fr-FR" sz="1600" dirty="0">
              <a:latin typeface="Arial" panose="020B0604020202020204" pitchFamily="34" charset="0"/>
              <a:cs typeface="Arial" panose="020B0604020202020204" pitchFamily="34" charset="0"/>
            </a:endParaRPr>
          </a:p>
          <a:p>
            <a:pPr marL="685800" lvl="2" indent="-285750">
              <a:spcBef>
                <a:spcPts val="0"/>
              </a:spcBef>
              <a:buFont typeface="Wingdings" panose="05000000000000000000" pitchFamily="2" charset="2"/>
              <a:buChar char="§"/>
            </a:pPr>
            <a:r>
              <a:rPr lang="fr-FR" sz="1600" dirty="0">
                <a:latin typeface="Arial" panose="020B0604020202020204" pitchFamily="34" charset="0"/>
                <a:cs typeface="Arial" panose="020B0604020202020204" pitchFamily="34" charset="0"/>
                <a:hlinkClick r:id="rId6"/>
              </a:rPr>
              <a:t>Orientation pour les gestionnaires sur le Passeport pour l’accessibilité en milieu de travail du gouvernement du Canada  - Canada.ca</a:t>
            </a:r>
            <a:endParaRPr lang="fr-FR" sz="1600" dirty="0">
              <a:latin typeface="Arial" panose="020B0604020202020204" pitchFamily="34" charset="0"/>
              <a:cs typeface="Arial" panose="020B0604020202020204" pitchFamily="34" charset="0"/>
            </a:endParaRPr>
          </a:p>
          <a:p>
            <a:pPr marL="285750" lvl="1">
              <a:spcBef>
                <a:spcPts val="0"/>
              </a:spcBef>
              <a:buFont typeface="Wingdings" panose="05000000000000000000" pitchFamily="2" charset="2"/>
              <a:buChar char="§"/>
            </a:pPr>
            <a:endParaRPr lang="fr-CA" b="1" dirty="0">
              <a:latin typeface="Arial" panose="020B0604020202020204" pitchFamily="34" charset="0"/>
              <a:cs typeface="Arial" panose="020B0604020202020204" pitchFamily="34" charset="0"/>
            </a:endParaRPr>
          </a:p>
          <a:p>
            <a:pPr marL="0" indent="0">
              <a:spcBef>
                <a:spcPts val="0"/>
              </a:spcBef>
              <a:buNone/>
            </a:pPr>
            <a:r>
              <a:rPr lang="fr-CA" sz="1600" b="1" dirty="0">
                <a:latin typeface="Arial" panose="020B0604020202020204" pitchFamily="34" charset="0"/>
                <a:cs typeface="Arial" panose="020B0604020202020204" pitchFamily="34" charset="0"/>
              </a:rPr>
              <a:t>Vidéos sur le passeport </a:t>
            </a:r>
          </a:p>
          <a:p>
            <a:pPr marL="685800" lvl="2" indent="-285750">
              <a:spcBef>
                <a:spcPts val="0"/>
              </a:spcBef>
              <a:buFont typeface="Wingdings" panose="05000000000000000000" pitchFamily="2" charset="2"/>
              <a:buChar char="§"/>
            </a:pPr>
            <a:r>
              <a:rPr lang="fr-FR" sz="1600" i="0" u="sng" dirty="0">
                <a:effectLst/>
                <a:latin typeface="Arial" panose="020B0604020202020204" pitchFamily="34" charset="0"/>
                <a:cs typeface="Arial" panose="020B0604020202020204" pitchFamily="34" charset="0"/>
                <a:hlinkClick r:id="rId7" tooltip="Original URL: https://csps-efpc.gc.ca/video/workplace-accessibility/need-passport-fra.aspx. Click or tap if you trust this link."/>
              </a:rPr>
              <a:t>Vidéo : Passeport pour l'accessibilité en milieu de travail du GC : Les raisons d'avoir un Passeport - EFPC (csps-efpc.gc.ca)</a:t>
            </a:r>
            <a:endParaRPr lang="fr-FR" sz="1600" i="0" dirty="0">
              <a:effectLst/>
              <a:latin typeface="Arial" panose="020B0604020202020204" pitchFamily="34" charset="0"/>
              <a:cs typeface="Arial" panose="020B0604020202020204" pitchFamily="34" charset="0"/>
            </a:endParaRPr>
          </a:p>
          <a:p>
            <a:pPr marL="685800" lvl="2" indent="-285750">
              <a:spcBef>
                <a:spcPts val="0"/>
              </a:spcBef>
              <a:buFont typeface="Wingdings" panose="05000000000000000000" pitchFamily="2" charset="2"/>
              <a:buChar char="§"/>
            </a:pPr>
            <a:r>
              <a:rPr lang="fr-FR" sz="1600" i="0" u="sng" dirty="0">
                <a:effectLst/>
                <a:latin typeface="Arial" panose="020B0604020202020204" pitchFamily="34" charset="0"/>
                <a:cs typeface="Arial" panose="020B0604020202020204" pitchFamily="34" charset="0"/>
                <a:hlinkClick r:id="rId8" tooltip="Original URL: https://csps-efpc.gc.ca/video/workplace-accessibility/facilitating-conversations-fra.aspx. Click or tap if you trust this link."/>
              </a:rPr>
              <a:t>Vidéo : Passeport pour l'accessibilité en milieu de travail du GC : Favoriser les discussions entre les employés et les gestionnaires - EFPC (csps-efpc.gc.ca)</a:t>
            </a:r>
            <a:endParaRPr lang="fr-FR" sz="1600" i="0" u="sng" dirty="0">
              <a:effectLst/>
              <a:latin typeface="Arial" panose="020B0604020202020204" pitchFamily="34" charset="0"/>
              <a:cs typeface="Arial" panose="020B0604020202020204" pitchFamily="34" charset="0"/>
            </a:endParaRPr>
          </a:p>
          <a:p>
            <a:pPr marL="685800" lvl="2" indent="-285750">
              <a:spcBef>
                <a:spcPts val="0"/>
              </a:spcBef>
              <a:buFont typeface="Wingdings" panose="05000000000000000000" pitchFamily="2" charset="2"/>
              <a:buChar char="§"/>
            </a:pPr>
            <a:r>
              <a:rPr lang="fr-FR" sz="1600" i="0" u="sng" dirty="0">
                <a:effectLst/>
                <a:latin typeface="Arial" panose="020B0604020202020204" pitchFamily="34" charset="0"/>
                <a:cs typeface="Arial" panose="020B0604020202020204" pitchFamily="34" charset="0"/>
                <a:hlinkClick r:id="rId9" tooltip="Original URL: https://csps-efpc.gc.ca/video/workplace-accessibility/personal-information-fra.aspx. Click or tap if you trust this link."/>
              </a:rPr>
              <a:t>Vidéo : Passeport pour l'accessibilité en milieu de travail du GC : Protéger vos renseignements personnels - EFPC (csps-efpc.gc.ca)</a:t>
            </a:r>
            <a:endParaRPr lang="fr-FR" sz="1600" i="0" u="sng" dirty="0">
              <a:effectLst/>
              <a:latin typeface="Arial" panose="020B0604020202020204" pitchFamily="34" charset="0"/>
              <a:cs typeface="Arial" panose="020B0604020202020204" pitchFamily="34" charset="0"/>
            </a:endParaRPr>
          </a:p>
          <a:p>
            <a:pPr marL="0" lvl="1" indent="0">
              <a:spcBef>
                <a:spcPts val="0"/>
              </a:spcBef>
              <a:buNone/>
            </a:pPr>
            <a:endParaRPr lang="fr-CA" b="1" dirty="0">
              <a:latin typeface="Arial" panose="020B0604020202020204" pitchFamily="34" charset="0"/>
              <a:cs typeface="Arial" panose="020B0604020202020204" pitchFamily="34" charset="0"/>
            </a:endParaRPr>
          </a:p>
          <a:p>
            <a:pPr marL="0" indent="0">
              <a:spcBef>
                <a:spcPts val="0"/>
              </a:spcBef>
              <a:buNone/>
            </a:pPr>
            <a:r>
              <a:rPr lang="fr-CA" sz="1600" b="1" dirty="0">
                <a:latin typeface="Arial" panose="020B0604020202020204" pitchFamily="34" charset="0"/>
                <a:cs typeface="Arial" panose="020B0604020202020204" pitchFamily="34" charset="0"/>
              </a:rPr>
              <a:t>Communiquez avec nous </a:t>
            </a:r>
            <a:endParaRPr lang="fr-CA" sz="1600" dirty="0">
              <a:latin typeface="Arial" panose="020B0604020202020204" pitchFamily="34" charset="0"/>
              <a:cs typeface="Arial" panose="020B0604020202020204" pitchFamily="34" charset="0"/>
              <a:hlinkClick r:id="rId10"/>
            </a:endParaRPr>
          </a:p>
          <a:p>
            <a:pPr marL="687600" indent="-284400">
              <a:spcBef>
                <a:spcPts val="0"/>
              </a:spcBef>
              <a:buFont typeface="Wingdings" panose="05000000000000000000" pitchFamily="2" charset="2"/>
              <a:buChar char="§"/>
            </a:pPr>
            <a:r>
              <a:rPr lang="fr-CA" sz="1600" dirty="0">
                <a:latin typeface="Arial" panose="020B0604020202020204" pitchFamily="34" charset="0"/>
                <a:cs typeface="Arial" panose="020B0604020202020204" pitchFamily="34" charset="0"/>
              </a:rPr>
              <a:t>	</a:t>
            </a:r>
            <a:r>
              <a:rPr lang="fr-CA" sz="1600" dirty="0">
                <a:latin typeface="Arial" panose="020B0604020202020204" pitchFamily="34" charset="0"/>
                <a:cs typeface="Arial" panose="020B0604020202020204" pitchFamily="34" charset="0"/>
                <a:hlinkClick r:id="rId10"/>
              </a:rPr>
              <a:t>AccessibilityPassport.Passeportdaccessibilite@tbs-sct.gc.ca</a:t>
            </a:r>
            <a:r>
              <a:rPr lang="fr-CA" sz="1600" dirty="0">
                <a:latin typeface="Arial" panose="020B0604020202020204" pitchFamily="34" charset="0"/>
                <a:cs typeface="Arial" panose="020B0604020202020204" pitchFamily="34" charset="0"/>
              </a:rPr>
              <a:t> </a:t>
            </a:r>
          </a:p>
        </p:txBody>
      </p:sp>
      <p:sp>
        <p:nvSpPr>
          <p:cNvPr id="36" name="Isosceles Triangle 35">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4" name="Slide Number Placeholder 3">
            <a:extLst>
              <a:ext uri="{FF2B5EF4-FFF2-40B4-BE49-F238E27FC236}">
                <a16:creationId xmlns:a16="http://schemas.microsoft.com/office/drawing/2014/main" id="{CEF3B31E-EC3F-2723-4528-F364844E5D25}"/>
              </a:ext>
            </a:extLst>
          </p:cNvPr>
          <p:cNvSpPr>
            <a:spLocks noGrp="1"/>
          </p:cNvSpPr>
          <p:nvPr>
            <p:ph type="sldNum" sz="quarter" idx="12"/>
          </p:nvPr>
        </p:nvSpPr>
        <p:spPr>
          <a:xfrm>
            <a:off x="299356" y="6273316"/>
            <a:ext cx="683339" cy="365125"/>
          </a:xfrm>
        </p:spPr>
        <p:txBody>
          <a:bodyPr/>
          <a:lstStyle/>
          <a:p>
            <a:fld id="{32D4B517-E49B-41B6-9DBC-23634E0F1CDC}" type="slidenum">
              <a:rPr lang="en-CA" smtClean="0"/>
              <a:pPr/>
              <a:t>15</a:t>
            </a:fld>
            <a:endParaRPr lang="en-CA" dirty="0"/>
          </a:p>
        </p:txBody>
      </p:sp>
    </p:spTree>
    <p:extLst>
      <p:ext uri="{BB962C8B-B14F-4D97-AF65-F5344CB8AC3E}">
        <p14:creationId xmlns:p14="http://schemas.microsoft.com/office/powerpoint/2010/main" val="2785668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25490C-3CAF-4CFF-81F1-A27EEA451873}"/>
              </a:ext>
            </a:extLst>
          </p:cNvPr>
          <p:cNvSpPr>
            <a:spLocks noGrp="1"/>
          </p:cNvSpPr>
          <p:nvPr>
            <p:ph type="title"/>
          </p:nvPr>
        </p:nvSpPr>
        <p:spPr>
          <a:xfrm>
            <a:off x="834291" y="231377"/>
            <a:ext cx="10197494" cy="1099457"/>
          </a:xfrm>
        </p:spPr>
        <p:txBody>
          <a:bodyPr>
            <a:normAutofit/>
          </a:bodyPr>
          <a:lstStyle/>
          <a:p>
            <a:r>
              <a:rPr lang="fr-CA" b="1" dirty="0">
                <a:latin typeface="Arial" panose="020B0604020202020204" pitchFamily="34" charset="0"/>
                <a:cs typeface="Arial" panose="020B0604020202020204" pitchFamily="34" charset="0"/>
              </a:rPr>
              <a:t>Annexe A - Activités relatives au Passeport</a:t>
            </a:r>
          </a:p>
        </p:txBody>
      </p:sp>
      <p:sp>
        <p:nvSpPr>
          <p:cNvPr id="17" name="Isosceles Triangle 16">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19" name="Isosceles Triangle 18">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9" name="TextBox 8">
            <a:extLst>
              <a:ext uri="{FF2B5EF4-FFF2-40B4-BE49-F238E27FC236}">
                <a16:creationId xmlns:a16="http://schemas.microsoft.com/office/drawing/2014/main" id="{32B08997-9415-C5A7-1C60-ADBCE52BCF90}"/>
              </a:ext>
            </a:extLst>
          </p:cNvPr>
          <p:cNvSpPr txBox="1"/>
          <p:nvPr/>
        </p:nvSpPr>
        <p:spPr>
          <a:xfrm>
            <a:off x="659396" y="1045040"/>
            <a:ext cx="5163773" cy="2108269"/>
          </a:xfrm>
          <a:prstGeom prst="rect">
            <a:avLst/>
          </a:prstGeom>
          <a:noFill/>
        </p:spPr>
        <p:txBody>
          <a:bodyPr wrap="square">
            <a:spAutoFit/>
          </a:bodyPr>
          <a:lstStyle/>
          <a:p>
            <a:pPr defTabSz="306324">
              <a:spcAft>
                <a:spcPts val="600"/>
              </a:spcAft>
            </a:pPr>
            <a:r>
              <a:rPr lang="fr-CA" b="1" kern="1200" dirty="0">
                <a:solidFill>
                  <a:schemeClr val="tx1"/>
                </a:solidFill>
                <a:latin typeface="Arial" panose="020B0604020202020204" pitchFamily="34" charset="0"/>
                <a:cs typeface="Arial" panose="020B0604020202020204" pitchFamily="34" charset="0"/>
              </a:rPr>
              <a:t>Communauté de pratique des adoptants</a:t>
            </a:r>
          </a:p>
          <a:p>
            <a:pPr marL="342000" indent="-342000" defTabSz="306324">
              <a:buClr>
                <a:schemeClr val="accent1"/>
              </a:buClr>
              <a:buFont typeface="Wingdings" panose="05000000000000000000" pitchFamily="2" charset="2"/>
              <a:buChar char="§"/>
            </a:pPr>
            <a:r>
              <a:rPr lang="fr-CA" kern="1200" dirty="0">
                <a:solidFill>
                  <a:srgbClr val="000000"/>
                </a:solidFill>
                <a:latin typeface="Arial" panose="020B0604020202020204" pitchFamily="34" charset="0"/>
                <a:cs typeface="Arial" panose="020B0604020202020204" pitchFamily="34" charset="0"/>
              </a:rPr>
              <a:t>Par son appui à l’intégration du Passeport au sein du Government du Canada</a:t>
            </a:r>
          </a:p>
          <a:p>
            <a:pPr marL="342000" indent="-342000" defTabSz="306324">
              <a:buClr>
                <a:schemeClr val="accent1"/>
              </a:buClr>
              <a:buFont typeface="Wingdings" panose="05000000000000000000" pitchFamily="2" charset="2"/>
              <a:buChar char="§"/>
            </a:pPr>
            <a:r>
              <a:rPr lang="fr-CA" kern="1200" dirty="0">
                <a:solidFill>
                  <a:srgbClr val="000000"/>
                </a:solidFill>
                <a:latin typeface="Arial" panose="020B0604020202020204" pitchFamily="34" charset="0"/>
                <a:cs typeface="Arial" panose="020B0604020202020204" pitchFamily="34" charset="0"/>
              </a:rPr>
              <a:t>, la communauté est un lieu où les organisations adoptantes peuvent échanger des pratiques exemplaires, des apprentissages et des stratégies</a:t>
            </a:r>
            <a:endParaRPr lang="fr-CA" dirty="0">
              <a:solidFill>
                <a:srgbClr val="00000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ABB96DDB-1869-4A39-8A67-BFA0A2516FC6}"/>
              </a:ext>
            </a:extLst>
          </p:cNvPr>
          <p:cNvSpPr txBox="1"/>
          <p:nvPr/>
        </p:nvSpPr>
        <p:spPr>
          <a:xfrm>
            <a:off x="668787" y="3066055"/>
            <a:ext cx="4960554" cy="1277273"/>
          </a:xfrm>
          <a:prstGeom prst="rect">
            <a:avLst/>
          </a:prstGeom>
          <a:noFill/>
        </p:spPr>
        <p:txBody>
          <a:bodyPr wrap="square" rtlCol="0">
            <a:spAutoFit/>
          </a:bodyPr>
          <a:lstStyle/>
          <a:p>
            <a:pPr defTabSz="306324">
              <a:spcAft>
                <a:spcPts val="600"/>
              </a:spcAft>
            </a:pPr>
            <a:r>
              <a:rPr lang="fr-CA" b="1" kern="1200" dirty="0">
                <a:solidFill>
                  <a:schemeClr val="tx1"/>
                </a:solidFill>
                <a:latin typeface="Arial" panose="020B0604020202020204" pitchFamily="34" charset="0"/>
                <a:cs typeface="Arial" panose="020B0604020202020204" pitchFamily="34" charset="0"/>
              </a:rPr>
              <a:t>Comité directeur des SMA pour la solution numérique</a:t>
            </a:r>
          </a:p>
          <a:p>
            <a:pPr marL="342000" indent="-342000" defTabSz="306324">
              <a:buClr>
                <a:schemeClr val="accent1"/>
              </a:buClr>
              <a:buFont typeface="Wingdings" panose="05000000000000000000" pitchFamily="2" charset="2"/>
              <a:buChar char="§"/>
            </a:pPr>
            <a:r>
              <a:rPr lang="fr-FR" kern="1200" dirty="0">
                <a:solidFill>
                  <a:srgbClr val="000000"/>
                </a:solidFill>
                <a:latin typeface="Arial" panose="020B0604020202020204" pitchFamily="34" charset="0"/>
                <a:cs typeface="Arial" panose="020B0604020202020204" pitchFamily="34" charset="0"/>
              </a:rPr>
              <a:t>Suivre et guider le développement de la solution numérique.</a:t>
            </a:r>
            <a:endParaRPr lang="fr-CA" dirty="0">
              <a:solidFill>
                <a:srgbClr val="000000"/>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03BDCAF1-A2CC-4E65-8E2A-82728AC1F577}"/>
              </a:ext>
            </a:extLst>
          </p:cNvPr>
          <p:cNvSpPr txBox="1"/>
          <p:nvPr/>
        </p:nvSpPr>
        <p:spPr>
          <a:xfrm>
            <a:off x="679350" y="4325926"/>
            <a:ext cx="4677248" cy="2385268"/>
          </a:xfrm>
          <a:prstGeom prst="rect">
            <a:avLst/>
          </a:prstGeom>
          <a:noFill/>
        </p:spPr>
        <p:txBody>
          <a:bodyPr wrap="square" rtlCol="0">
            <a:spAutoFit/>
          </a:bodyPr>
          <a:lstStyle/>
          <a:p>
            <a:pPr defTabSz="306324">
              <a:spcAft>
                <a:spcPts val="600"/>
              </a:spcAft>
            </a:pPr>
            <a:r>
              <a:rPr lang="fr-CA" b="1" kern="1200" dirty="0">
                <a:solidFill>
                  <a:schemeClr val="tx1"/>
                </a:solidFill>
                <a:latin typeface="Arial" panose="020B0604020202020204" pitchFamily="34" charset="0"/>
                <a:cs typeface="Arial" panose="020B0604020202020204" pitchFamily="34" charset="0"/>
              </a:rPr>
              <a:t>Promotion du Passeport comme outil clé pendant le recrutement et l’intégration</a:t>
            </a:r>
          </a:p>
          <a:p>
            <a:pPr marL="342000" indent="-342000" defTabSz="306324">
              <a:buClr>
                <a:srgbClr val="00B0F0"/>
              </a:buClr>
              <a:buFont typeface="Wingdings" panose="05000000000000000000" pitchFamily="2" charset="2"/>
              <a:buChar char="§"/>
            </a:pPr>
            <a:r>
              <a:rPr lang="fr-CA" kern="1200" dirty="0">
                <a:solidFill>
                  <a:schemeClr val="tx1"/>
                </a:solidFill>
                <a:latin typeface="Arial" panose="020B0604020202020204" pitchFamily="34" charset="0"/>
                <a:cs typeface="Arial" panose="020B0604020202020204" pitchFamily="34" charset="0"/>
              </a:rPr>
              <a:t>Paragraphes proposés pour des lettres d’offre, une collaboration avec la Commission de la fonction publique du Canada (CFP) et les initiatives de recrutement du Conseil des ressources humaines</a:t>
            </a:r>
            <a:endParaRPr lang="fr-CA"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968F079A-4BA4-4A9A-9C88-9C7C81220CAE}"/>
              </a:ext>
            </a:extLst>
          </p:cNvPr>
          <p:cNvSpPr txBox="1"/>
          <p:nvPr/>
        </p:nvSpPr>
        <p:spPr>
          <a:xfrm>
            <a:off x="5708819" y="1006779"/>
            <a:ext cx="6311267" cy="1831271"/>
          </a:xfrm>
          <a:prstGeom prst="rect">
            <a:avLst/>
          </a:prstGeom>
          <a:noFill/>
        </p:spPr>
        <p:txBody>
          <a:bodyPr wrap="square" rtlCol="0">
            <a:spAutoFit/>
          </a:bodyPr>
          <a:lstStyle/>
          <a:p>
            <a:pPr defTabSz="306324">
              <a:spcAft>
                <a:spcPts val="600"/>
              </a:spcAft>
            </a:pPr>
            <a:r>
              <a:rPr lang="fr-CA" b="1" kern="1200" dirty="0">
                <a:solidFill>
                  <a:schemeClr val="tx1"/>
                </a:solidFill>
                <a:latin typeface="Arial" panose="020B0604020202020204" pitchFamily="34" charset="0"/>
                <a:cs typeface="Arial" panose="020B0604020202020204" pitchFamily="34" charset="0"/>
              </a:rPr>
              <a:t>Bulletin sur le Passeport</a:t>
            </a:r>
          </a:p>
          <a:p>
            <a:pPr marL="342000" indent="-342000" defTabSz="306324">
              <a:buClr>
                <a:srgbClr val="00B0F0"/>
              </a:buClr>
              <a:buFont typeface="Wingdings" panose="05000000000000000000" pitchFamily="2" charset="2"/>
              <a:buChar char="§"/>
            </a:pPr>
            <a:r>
              <a:rPr lang="fr-CA" kern="1200" dirty="0">
                <a:solidFill>
                  <a:schemeClr val="tx1"/>
                </a:solidFill>
                <a:latin typeface="Arial" panose="020B0604020202020204" pitchFamily="34" charset="0"/>
                <a:cs typeface="Arial" panose="020B0604020202020204" pitchFamily="34" charset="0"/>
              </a:rPr>
              <a:t>Comprend des mises à jour sur le Passeport ainsi que des ressources précieuses et des conseils sur l’accessibilité. Pour vous abonner, envoyez un courriel à: </a:t>
            </a:r>
            <a:r>
              <a:rPr lang="fr-CA" kern="1200" dirty="0">
                <a:solidFill>
                  <a:schemeClr val="tx1"/>
                </a:solidFill>
                <a:latin typeface="Arial" panose="020B0604020202020204" pitchFamily="34" charset="0"/>
                <a:cs typeface="Arial" panose="020B0604020202020204" pitchFamily="34" charset="0"/>
                <a:hlinkClick r:id="rId3"/>
              </a:rPr>
              <a:t>AccessibilityPassport.Passeportdaccessibilite@tbs-sct.gc.ca</a:t>
            </a:r>
            <a:r>
              <a:rPr lang="fr-CA" kern="1200" dirty="0">
                <a:solidFill>
                  <a:schemeClr val="tx1"/>
                </a:solidFill>
                <a:latin typeface="Arial" panose="020B0604020202020204" pitchFamily="34" charset="0"/>
                <a:cs typeface="Arial" panose="020B0604020202020204" pitchFamily="34" charset="0"/>
              </a:rPr>
              <a:t>  </a:t>
            </a:r>
            <a:endParaRPr lang="fr-CA"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98C4091-E1F4-405E-B62F-8903C20298C7}"/>
              </a:ext>
            </a:extLst>
          </p:cNvPr>
          <p:cNvSpPr txBox="1"/>
          <p:nvPr/>
        </p:nvSpPr>
        <p:spPr>
          <a:xfrm>
            <a:off x="5619950" y="2875524"/>
            <a:ext cx="6489007" cy="1554272"/>
          </a:xfrm>
          <a:prstGeom prst="rect">
            <a:avLst/>
          </a:prstGeom>
          <a:noFill/>
        </p:spPr>
        <p:txBody>
          <a:bodyPr wrap="square" rtlCol="0">
            <a:spAutoFit/>
          </a:bodyPr>
          <a:lstStyle/>
          <a:p>
            <a:pPr defTabSz="306324">
              <a:spcAft>
                <a:spcPts val="600"/>
              </a:spcAft>
            </a:pPr>
            <a:r>
              <a:rPr lang="fr-CA" b="1" kern="1200" dirty="0">
                <a:solidFill>
                  <a:schemeClr val="tx1"/>
                </a:solidFill>
                <a:latin typeface="Arial" panose="020B0604020202020204" pitchFamily="34" charset="0"/>
                <a:cs typeface="Arial" panose="020B0604020202020204" pitchFamily="34" charset="0"/>
              </a:rPr>
              <a:t>Initiative du scénario de cas d’utilisation – Bibliothèque d’exemples</a:t>
            </a:r>
          </a:p>
          <a:p>
            <a:pPr marL="342000" indent="-324000" defTabSz="306324">
              <a:buClr>
                <a:srgbClr val="00B0F0"/>
              </a:buClr>
              <a:buFont typeface="Wingdings" panose="05000000000000000000" pitchFamily="2" charset="2"/>
              <a:buChar char="§"/>
            </a:pPr>
            <a:r>
              <a:rPr lang="fr-CA" kern="1200" dirty="0">
                <a:solidFill>
                  <a:schemeClr val="tx1"/>
                </a:solidFill>
                <a:latin typeface="Arial" panose="020B0604020202020204" pitchFamily="34" charset="0"/>
                <a:cs typeface="Arial" panose="020B0604020202020204" pitchFamily="34" charset="0"/>
              </a:rPr>
              <a:t>Illustre l’utilisation du Passeport avec des exemples qu’ont fournis plus de 120 employés, gestionnaires et professionnels des ressources humaines (RH)</a:t>
            </a:r>
            <a:endParaRPr lang="fr-CA"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ABE425AD-F995-634B-012B-275C9F57BB20}"/>
              </a:ext>
            </a:extLst>
          </p:cNvPr>
          <p:cNvSpPr txBox="1"/>
          <p:nvPr/>
        </p:nvSpPr>
        <p:spPr>
          <a:xfrm>
            <a:off x="5663951" y="4374838"/>
            <a:ext cx="6264697" cy="2385268"/>
          </a:xfrm>
          <a:prstGeom prst="rect">
            <a:avLst/>
          </a:prstGeom>
          <a:noFill/>
        </p:spPr>
        <p:txBody>
          <a:bodyPr wrap="square">
            <a:spAutoFit/>
          </a:bodyPr>
          <a:lstStyle/>
          <a:p>
            <a:pPr defTabSz="306324">
              <a:spcAft>
                <a:spcPts val="600"/>
              </a:spcAft>
            </a:pPr>
            <a:r>
              <a:rPr lang="fr-CA" b="1" dirty="0">
                <a:latin typeface="Arial" panose="020B0604020202020204" pitchFamily="34" charset="0"/>
                <a:cs typeface="Arial" panose="020B0604020202020204" pitchFamily="34" charset="0"/>
              </a:rPr>
              <a:t>D</a:t>
            </a:r>
            <a:r>
              <a:rPr lang="fr-CA" b="1" kern="1200" dirty="0">
                <a:solidFill>
                  <a:schemeClr val="tx1"/>
                </a:solidFill>
                <a:latin typeface="Arial" panose="020B0604020202020204" pitchFamily="34" charset="0"/>
                <a:cs typeface="Arial" panose="020B0604020202020204" pitchFamily="34" charset="0"/>
              </a:rPr>
              <a:t>éveloppement de la solution numérique</a:t>
            </a:r>
          </a:p>
          <a:p>
            <a:pPr marL="342000" indent="-342000" defTabSz="306324">
              <a:buClr>
                <a:srgbClr val="00B0F0"/>
              </a:buClr>
              <a:buFont typeface="Wingdings" panose="05000000000000000000" pitchFamily="2" charset="2"/>
              <a:buChar char="§"/>
            </a:pPr>
            <a:r>
              <a:rPr lang="fr-FR" kern="1200" dirty="0">
                <a:solidFill>
                  <a:schemeClr val="tx1"/>
                </a:solidFill>
                <a:latin typeface="Arial" panose="020B0604020202020204" pitchFamily="34" charset="0"/>
                <a:cs typeface="Arial" panose="020B0604020202020204" pitchFamily="34" charset="0"/>
              </a:rPr>
              <a:t>Utilisation d'une approche agile de conception et de développement pour développer la version en ligne du passeport</a:t>
            </a:r>
          </a:p>
          <a:p>
            <a:pPr marL="342000" indent="-342000" defTabSz="306324">
              <a:buClr>
                <a:srgbClr val="00B0F0"/>
              </a:buClr>
              <a:buFont typeface="Wingdings" panose="05000000000000000000" pitchFamily="2" charset="2"/>
              <a:buChar char="§"/>
            </a:pPr>
            <a:r>
              <a:rPr lang="fr-FR" kern="1200" dirty="0">
                <a:solidFill>
                  <a:schemeClr val="tx1"/>
                </a:solidFill>
                <a:latin typeface="Arial" panose="020B0604020202020204" pitchFamily="34" charset="0"/>
                <a:cs typeface="Arial" panose="020B0604020202020204" pitchFamily="34" charset="0"/>
              </a:rPr>
              <a:t>Principe du "rien sans nous" - l'engagement des utilisateurs au centre de tous les processus de conception et de développement</a:t>
            </a:r>
          </a:p>
          <a:p>
            <a:pPr marL="342000" indent="-342000" defTabSz="306324">
              <a:buClr>
                <a:srgbClr val="00B0F0"/>
              </a:buClr>
              <a:buFont typeface="Wingdings" panose="05000000000000000000" pitchFamily="2" charset="2"/>
              <a:buChar char="§"/>
            </a:pPr>
            <a:r>
              <a:rPr lang="fr-FR" kern="1200" dirty="0">
                <a:solidFill>
                  <a:schemeClr val="tx1"/>
                </a:solidFill>
                <a:latin typeface="Arial" panose="020B0604020202020204" pitchFamily="34" charset="0"/>
                <a:cs typeface="Arial" panose="020B0604020202020204" pitchFamily="34" charset="0"/>
              </a:rPr>
              <a:t>Accessibilité intégrée dès le départ</a:t>
            </a:r>
            <a:endParaRPr lang="fr-CA"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873A26B7-01E5-3A7E-28AE-5432BC768AB8}"/>
              </a:ext>
            </a:extLst>
          </p:cNvPr>
          <p:cNvSpPr>
            <a:spLocks noGrp="1"/>
          </p:cNvSpPr>
          <p:nvPr>
            <p:ph type="sldNum" sz="quarter" idx="12"/>
          </p:nvPr>
        </p:nvSpPr>
        <p:spPr>
          <a:xfrm>
            <a:off x="74328" y="6343937"/>
            <a:ext cx="683339" cy="365125"/>
          </a:xfrm>
        </p:spPr>
        <p:txBody>
          <a:bodyPr/>
          <a:lstStyle/>
          <a:p>
            <a:fld id="{32D4B517-E49B-41B6-9DBC-23634E0F1CDC}" type="slidenum">
              <a:rPr lang="en-CA" smtClean="0"/>
              <a:pPr/>
              <a:t>16</a:t>
            </a:fld>
            <a:endParaRPr lang="en-CA" dirty="0"/>
          </a:p>
        </p:txBody>
      </p:sp>
    </p:spTree>
    <p:extLst>
      <p:ext uri="{BB962C8B-B14F-4D97-AF65-F5344CB8AC3E}">
        <p14:creationId xmlns:p14="http://schemas.microsoft.com/office/powerpoint/2010/main" val="1238915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A6A617-6465-494A-9D3B-E9B97BCD7792}"/>
              </a:ext>
            </a:extLst>
          </p:cNvPr>
          <p:cNvSpPr>
            <a:spLocks noGrp="1"/>
          </p:cNvSpPr>
          <p:nvPr>
            <p:ph type="title"/>
          </p:nvPr>
        </p:nvSpPr>
        <p:spPr>
          <a:xfrm>
            <a:off x="1286933" y="609600"/>
            <a:ext cx="10197494" cy="1099457"/>
          </a:xfrm>
        </p:spPr>
        <p:txBody>
          <a:bodyPr>
            <a:normAutofit/>
          </a:bodyPr>
          <a:lstStyle/>
          <a:p>
            <a:pPr>
              <a:lnSpc>
                <a:spcPct val="90000"/>
              </a:lnSpc>
            </a:pPr>
            <a:r>
              <a:rPr lang="fr-CA" b="1" dirty="0">
                <a:latin typeface="Calibri"/>
                <a:cs typeface="Calibri"/>
              </a:rPr>
              <a:t>Annexe B – Loi sur l’accessibilité du Canada - Définition d’une situation de handicap</a:t>
            </a:r>
          </a:p>
        </p:txBody>
      </p:sp>
      <p:sp>
        <p:nvSpPr>
          <p:cNvPr id="13" name="Isosceles Triangle 1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15" name="Isosceles Triangle 1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 name="Content Placeholder 2">
            <a:extLst>
              <a:ext uri="{FF2B5EF4-FFF2-40B4-BE49-F238E27FC236}">
                <a16:creationId xmlns:a16="http://schemas.microsoft.com/office/drawing/2014/main" id="{73044E36-DF06-47CD-A197-E542ADA52A4D}"/>
              </a:ext>
            </a:extLst>
          </p:cNvPr>
          <p:cNvSpPr>
            <a:spLocks/>
          </p:cNvSpPr>
          <p:nvPr/>
        </p:nvSpPr>
        <p:spPr>
          <a:xfrm>
            <a:off x="1286932" y="2063667"/>
            <a:ext cx="10197493" cy="4439723"/>
          </a:xfrm>
          <a:prstGeom prst="rect">
            <a:avLst/>
          </a:prstGeom>
        </p:spPr>
        <p:txBody>
          <a:bodyPr>
            <a:normAutofit/>
          </a:bodyPr>
          <a:lstStyle/>
          <a:p>
            <a:pPr defTabSz="388620">
              <a:lnSpc>
                <a:spcPct val="90000"/>
              </a:lnSpc>
              <a:spcBef>
                <a:spcPts val="1000"/>
              </a:spcBef>
            </a:pPr>
            <a:r>
              <a:rPr lang="fr-CA" sz="2300" b="1" kern="1200" dirty="0">
                <a:solidFill>
                  <a:schemeClr val="tx1"/>
                </a:solidFill>
                <a:latin typeface="Arial" panose="020B0604020202020204" pitchFamily="34" charset="0"/>
                <a:cs typeface="Arial" panose="020B0604020202020204" pitchFamily="34" charset="0"/>
              </a:rPr>
              <a:t>Situation de handicap </a:t>
            </a:r>
            <a:r>
              <a:rPr lang="fr-CA" sz="2300" kern="1200" dirty="0">
                <a:solidFill>
                  <a:schemeClr val="tx1"/>
                </a:solidFill>
                <a:latin typeface="Arial" panose="020B0604020202020204" pitchFamily="34" charset="0"/>
                <a:cs typeface="Arial" panose="020B0604020202020204" pitchFamily="34" charset="0"/>
              </a:rPr>
              <a:t>: toute déficience, y compris une déficience physique, mentale, intellectuelle, cognitive, d’apprentissage, de communication ou sensorielle, ou une limitation fonctionnelle, qu’elle soit de nature permanente, temporaire ou épisodique, évidente ou non, qui, en interaction avec un obstacle, entrave la pleine et égale participation d’une personne à la société.</a:t>
            </a:r>
          </a:p>
          <a:p>
            <a:pPr defTabSz="388620">
              <a:lnSpc>
                <a:spcPct val="90000"/>
              </a:lnSpc>
              <a:spcBef>
                <a:spcPts val="1000"/>
              </a:spcBef>
            </a:pPr>
            <a:r>
              <a:rPr lang="fr-CA" sz="2300" kern="1200" dirty="0">
                <a:solidFill>
                  <a:schemeClr val="tx1"/>
                </a:solidFill>
                <a:latin typeface="Arial" panose="020B0604020202020204" pitchFamily="34" charset="0"/>
                <a:cs typeface="Arial" panose="020B0604020202020204" pitchFamily="34" charset="0"/>
              </a:rPr>
              <a:t>Les personnes en situation de handicap sont diverses et se heurtent à des obstacles multiples et croisés en raison de leur handicap ou de leurs handicaps multiples, de leur race, de leur origine nationale ou ethnique, de leur couleur de peau, de leur religion, de leur âge, de leur sexe, de leur orientation sexuelle, de leur identité ou expression sexuelle, de leur état matrimonial, de leur situation familiale, de leurs caractéristiques génétiques ou de leur condamnation pour une infraction pour laquelle un pardon a été accordé.</a:t>
            </a:r>
            <a:endParaRPr lang="fr-CA" kern="1200" dirty="0">
              <a:solidFill>
                <a:schemeClr val="tx1"/>
              </a:solidFill>
              <a:latin typeface="Arial" panose="020B0604020202020204" pitchFamily="34" charset="0"/>
              <a:cs typeface="Arial" panose="020B0604020202020204" pitchFamily="34" charset="0"/>
            </a:endParaRPr>
          </a:p>
          <a:p>
            <a:pPr>
              <a:lnSpc>
                <a:spcPct val="90000"/>
              </a:lnSpc>
              <a:spcAft>
                <a:spcPts val="600"/>
              </a:spcAft>
            </a:pPr>
            <a:endParaRPr lang="en-CA"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D36339C-F687-D598-AE9E-1B992017D864}"/>
              </a:ext>
            </a:extLst>
          </p:cNvPr>
          <p:cNvSpPr>
            <a:spLocks noGrp="1"/>
          </p:cNvSpPr>
          <p:nvPr>
            <p:ph type="sldNum" sz="quarter" idx="12"/>
          </p:nvPr>
        </p:nvSpPr>
        <p:spPr>
          <a:xfrm>
            <a:off x="421298" y="6237312"/>
            <a:ext cx="683339" cy="365125"/>
          </a:xfrm>
        </p:spPr>
        <p:txBody>
          <a:bodyPr/>
          <a:lstStyle/>
          <a:p>
            <a:fld id="{32D4B517-E49B-41B6-9DBC-23634E0F1CDC}" type="slidenum">
              <a:rPr lang="en-CA" smtClean="0"/>
              <a:pPr/>
              <a:t>17</a:t>
            </a:fld>
            <a:endParaRPr lang="en-CA" dirty="0"/>
          </a:p>
        </p:txBody>
      </p:sp>
    </p:spTree>
    <p:extLst>
      <p:ext uri="{BB962C8B-B14F-4D97-AF65-F5344CB8AC3E}">
        <p14:creationId xmlns:p14="http://schemas.microsoft.com/office/powerpoint/2010/main" val="1892713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A6A617-6465-494A-9D3B-E9B97BCD7792}"/>
              </a:ext>
            </a:extLst>
          </p:cNvPr>
          <p:cNvSpPr>
            <a:spLocks noGrp="1"/>
          </p:cNvSpPr>
          <p:nvPr>
            <p:ph type="title"/>
          </p:nvPr>
        </p:nvSpPr>
        <p:spPr>
          <a:xfrm>
            <a:off x="947428" y="190458"/>
            <a:ext cx="10197494" cy="1099457"/>
          </a:xfrm>
        </p:spPr>
        <p:txBody>
          <a:bodyPr>
            <a:normAutofit/>
          </a:bodyPr>
          <a:lstStyle/>
          <a:p>
            <a:pPr>
              <a:lnSpc>
                <a:spcPct val="90000"/>
              </a:lnSpc>
            </a:pPr>
            <a:r>
              <a:rPr lang="fr-CA" sz="3600" b="1" dirty="0">
                <a:latin typeface="Arial" panose="020B0604020202020204" pitchFamily="34" charset="0"/>
                <a:cs typeface="Arial" panose="020B0604020202020204" pitchFamily="34" charset="0"/>
              </a:rPr>
              <a:t>Annexe C : Ce que le BAFP a entendu</a:t>
            </a:r>
            <a:endParaRPr lang="fr-CA" b="1" dirty="0">
              <a:latin typeface="Arial" panose="020B0604020202020204" pitchFamily="34" charset="0"/>
              <a:cs typeface="Arial" panose="020B0604020202020204" pitchFamily="34" charset="0"/>
            </a:endParaRPr>
          </a:p>
        </p:txBody>
      </p:sp>
      <p:sp>
        <p:nvSpPr>
          <p:cNvPr id="13" name="Isosceles Triangle 1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15" name="Isosceles Triangle 1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 name="Content Placeholder 2">
            <a:extLst>
              <a:ext uri="{FF2B5EF4-FFF2-40B4-BE49-F238E27FC236}">
                <a16:creationId xmlns:a16="http://schemas.microsoft.com/office/drawing/2014/main" id="{73044E36-DF06-47CD-A197-E542ADA52A4D}"/>
              </a:ext>
            </a:extLst>
          </p:cNvPr>
          <p:cNvSpPr>
            <a:spLocks/>
          </p:cNvSpPr>
          <p:nvPr/>
        </p:nvSpPr>
        <p:spPr>
          <a:xfrm>
            <a:off x="724411" y="967077"/>
            <a:ext cx="5516640" cy="3808175"/>
          </a:xfrm>
          <a:prstGeom prst="rect">
            <a:avLst/>
          </a:prstGeom>
        </p:spPr>
        <p:txBody>
          <a:bodyPr>
            <a:noAutofit/>
          </a:bodyPr>
          <a:lstStyle/>
          <a:p>
            <a:pPr marL="285750" lvl="0" indent="-285750">
              <a:spcBef>
                <a:spcPct val="0"/>
              </a:spcBef>
              <a:spcAft>
                <a:spcPts val="600"/>
              </a:spcAft>
              <a:buClr>
                <a:schemeClr val="accent1"/>
              </a:buClr>
              <a:buFont typeface="Wingdings" panose="05000000000000000000" pitchFamily="2" charset="2"/>
              <a:buChar char="§"/>
            </a:pPr>
            <a:r>
              <a:rPr lang="fr-CA" sz="2200" dirty="0">
                <a:effectLst/>
                <a:latin typeface="Arial" panose="020B0604020202020204" pitchFamily="34" charset="0"/>
                <a:ea typeface="Calibri" panose="020F0502020204030204" pitchFamily="34" charset="0"/>
                <a:cs typeface="Arial" panose="020B0604020202020204" pitchFamily="34" charset="0"/>
              </a:rPr>
              <a:t>Les processus de mesures d’adaptation en milieu de travail peuvent être longs et fastidieux, et il faut parfois jusqu’à deux ans pour les mettre en place.</a:t>
            </a:r>
          </a:p>
          <a:p>
            <a:pPr marL="285750" lvl="0" indent="-285750">
              <a:spcBef>
                <a:spcPct val="0"/>
              </a:spcBef>
              <a:spcAft>
                <a:spcPts val="600"/>
              </a:spcAft>
              <a:buClr>
                <a:schemeClr val="accent1"/>
              </a:buClr>
              <a:buFont typeface="Wingdings" panose="05000000000000000000" pitchFamily="2" charset="2"/>
              <a:buChar char="§"/>
            </a:pPr>
            <a:r>
              <a:rPr lang="fr-CA" sz="2200" dirty="0">
                <a:effectLst/>
                <a:latin typeface="Arial" panose="020B0604020202020204" pitchFamily="34" charset="0"/>
                <a:ea typeface="Calibri" panose="020F0502020204030204" pitchFamily="34" charset="0"/>
                <a:cs typeface="Arial" panose="020B0604020202020204" pitchFamily="34" charset="0"/>
              </a:rPr>
              <a:t>Certains des obstacles rencontrés découlent d’un manque de sensibilisation ou d’une mauvaise compréhension des politiques existantes.</a:t>
            </a:r>
          </a:p>
          <a:p>
            <a:pPr marL="285750" lvl="0" indent="-285750">
              <a:spcBef>
                <a:spcPct val="0"/>
              </a:spcBef>
              <a:spcAft>
                <a:spcPts val="600"/>
              </a:spcAft>
              <a:buClr>
                <a:schemeClr val="accent1"/>
              </a:buClr>
              <a:buFont typeface="Wingdings" panose="05000000000000000000" pitchFamily="2" charset="2"/>
              <a:buChar char="§"/>
            </a:pPr>
            <a:r>
              <a:rPr lang="fr-CA" sz="2200" dirty="0">
                <a:effectLst/>
                <a:latin typeface="Arial" panose="020B0604020202020204" pitchFamily="34" charset="0"/>
                <a:ea typeface="Calibri" panose="020F0502020204030204" pitchFamily="34" charset="0"/>
                <a:cs typeface="Arial" panose="020B0604020202020204" pitchFamily="34" charset="0"/>
              </a:rPr>
              <a:t>Même si les gestionnaires et les professionnels des RH sont prêts à offrir des mesures d’adaptation en milieu de travail, ils ne savent pas nécessairement ce qu’il faut faire ou vers qui se tourner.</a:t>
            </a:r>
            <a:endParaRPr lang="fr-CA" sz="2200" kern="1200" dirty="0">
              <a:solidFill>
                <a:schemeClr val="tx1"/>
              </a:solidFill>
              <a:latin typeface="Arial" panose="020B0604020202020204" pitchFamily="34" charset="0"/>
              <a:cs typeface="Arial" panose="020B0604020202020204" pitchFamily="34" charset="0"/>
            </a:endParaRPr>
          </a:p>
          <a:p>
            <a:pPr>
              <a:lnSpc>
                <a:spcPct val="90000"/>
              </a:lnSpc>
              <a:spcAft>
                <a:spcPts val="600"/>
              </a:spcAft>
            </a:pPr>
            <a:endParaRPr lang="en-CA"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0C1AE5D6-2D2A-686C-7D15-52417E3EEC2E}"/>
              </a:ext>
            </a:extLst>
          </p:cNvPr>
          <p:cNvSpPr txBox="1"/>
          <p:nvPr/>
        </p:nvSpPr>
        <p:spPr>
          <a:xfrm>
            <a:off x="6114405" y="942928"/>
            <a:ext cx="6035380" cy="4985980"/>
          </a:xfrm>
          <a:prstGeom prst="rect">
            <a:avLst/>
          </a:prstGeom>
          <a:noFill/>
        </p:spPr>
        <p:txBody>
          <a:bodyPr wrap="square">
            <a:spAutoFit/>
          </a:bodyPr>
          <a:lstStyle/>
          <a:p>
            <a:pPr marL="342900" indent="-342900">
              <a:spcAft>
                <a:spcPts val="600"/>
              </a:spcAft>
              <a:buClr>
                <a:schemeClr val="accent1"/>
              </a:buClr>
              <a:buSzPct val="100000"/>
              <a:buFont typeface="Wingdings" panose="05000000000000000000" pitchFamily="2" charset="2"/>
              <a:buChar char="§"/>
            </a:pPr>
            <a:r>
              <a:rPr lang="fr-CA" sz="2200" dirty="0">
                <a:solidFill>
                  <a:srgbClr val="000000"/>
                </a:solidFill>
                <a:latin typeface="Arial" panose="020B0604020202020204" pitchFamily="34" charset="0"/>
                <a:cs typeface="Arial" panose="020B0604020202020204" pitchFamily="34" charset="0"/>
              </a:rPr>
              <a:t>Plusieurs employés signalent qu’ils évitent de participer aux processus de dotation ou refusent des possibilités d’emploi par crainte de perdre les mesures ou les soutiens qui fonctionnent pour eux.</a:t>
            </a:r>
          </a:p>
          <a:p>
            <a:pPr marL="342900" lvl="0" indent="-342900">
              <a:spcAft>
                <a:spcPts val="600"/>
              </a:spcAft>
              <a:buClr>
                <a:schemeClr val="accent1"/>
              </a:buClr>
              <a:buSzPct val="100000"/>
              <a:buFont typeface="Wingdings" panose="05000000000000000000" pitchFamily="2" charset="2"/>
              <a:buChar char="§"/>
            </a:pPr>
            <a:r>
              <a:rPr lang="fr-CA" sz="2200" dirty="0">
                <a:solidFill>
                  <a:srgbClr val="000000"/>
                </a:solidFill>
                <a:latin typeface="Arial" panose="020B0604020202020204" pitchFamily="34" charset="0"/>
                <a:cs typeface="Arial" panose="020B0604020202020204" pitchFamily="34" charset="0"/>
              </a:rPr>
              <a:t>Les mesures d’adaptation personnalisées en milieu de travail n’atteignent pas toujours les avantages escomptés pour les employés. </a:t>
            </a:r>
          </a:p>
          <a:p>
            <a:pPr marL="342900" lvl="0" indent="-342900">
              <a:spcAft>
                <a:spcPts val="600"/>
              </a:spcAft>
              <a:buClr>
                <a:schemeClr val="accent1"/>
              </a:buClr>
              <a:buSzPct val="100000"/>
              <a:buFont typeface="Wingdings" panose="05000000000000000000" pitchFamily="2" charset="2"/>
              <a:buChar char="§"/>
            </a:pPr>
            <a:r>
              <a:rPr lang="fr-CA" sz="2200" dirty="0">
                <a:solidFill>
                  <a:srgbClr val="000000"/>
                </a:solidFill>
                <a:latin typeface="Arial" panose="020B0604020202020204" pitchFamily="34" charset="0"/>
                <a:cs typeface="Arial" panose="020B0604020202020204" pitchFamily="34" charset="0"/>
              </a:rPr>
              <a:t>Les demandes de mesures d’adaptation simples entraînent parfois des situations gênantes ou stressantes et peuvent même déclencher le harcèlement ou la discrimination. </a:t>
            </a:r>
          </a:p>
        </p:txBody>
      </p:sp>
      <p:sp>
        <p:nvSpPr>
          <p:cNvPr id="8" name="TextBox 7">
            <a:extLst>
              <a:ext uri="{FF2B5EF4-FFF2-40B4-BE49-F238E27FC236}">
                <a16:creationId xmlns:a16="http://schemas.microsoft.com/office/drawing/2014/main" id="{4372D591-EE8F-DF9B-20DE-C24DB8561CDD}"/>
              </a:ext>
            </a:extLst>
          </p:cNvPr>
          <p:cNvSpPr txBox="1"/>
          <p:nvPr/>
        </p:nvSpPr>
        <p:spPr>
          <a:xfrm>
            <a:off x="1015658" y="5985436"/>
            <a:ext cx="10197494" cy="584775"/>
          </a:xfrm>
          <a:prstGeom prst="rect">
            <a:avLst/>
          </a:prstGeom>
          <a:noFill/>
        </p:spPr>
        <p:txBody>
          <a:bodyPr wrap="square">
            <a:spAutoFit/>
          </a:bodyPr>
          <a:lstStyle/>
          <a:p>
            <a:r>
              <a:rPr lang="fr-CA" sz="1600" dirty="0">
                <a:latin typeface="Arial" panose="020B0604020202020204" pitchFamily="34" charset="0"/>
                <a:cs typeface="Arial" panose="020B0604020202020204" pitchFamily="34" charset="0"/>
              </a:rPr>
              <a:t>Sources: Communauté des premières personnes à avoir adopté le Passeport; </a:t>
            </a:r>
            <a:r>
              <a:rPr lang="fr-CA" sz="1600" dirty="0">
                <a:latin typeface="Arial" panose="020B0604020202020204" pitchFamily="34" charset="0"/>
                <a:cs typeface="Arial" panose="020B0604020202020204" pitchFamily="34" charset="0"/>
                <a:hlinkClick r:id="rId3"/>
              </a:rPr>
              <a:t>Étude comparative de 2019</a:t>
            </a:r>
            <a:r>
              <a:rPr lang="fr-CA" sz="1600" dirty="0">
                <a:latin typeface="Arial" panose="020B0604020202020204" pitchFamily="34" charset="0"/>
                <a:cs typeface="Arial" panose="020B0604020202020204" pitchFamily="34" charset="0"/>
              </a:rPr>
              <a:t>; Initiative d’élaboration de scénarios de cas d’utilisation, </a:t>
            </a:r>
            <a:r>
              <a:rPr lang="fr-FR" sz="1600" u="sng" dirty="0">
                <a:solidFill>
                  <a:srgbClr val="000000"/>
                </a:solidFill>
                <a:effectLst/>
                <a:latin typeface="Arial" panose="020B0604020202020204" pitchFamily="34" charset="0"/>
                <a:ea typeface="Aptos" panose="020B0004020202020204" pitchFamily="34" charset="0"/>
                <a:cs typeface="Arial" panose="020B0604020202020204" pitchFamily="34" charset="0"/>
                <a:hlinkClick r:id="rId4"/>
              </a:rPr>
              <a:t>Étude des causes et des répercussions du harcèlement</a:t>
            </a:r>
            <a:endParaRPr lang="fr-CA" sz="16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81DC24EC-712B-D522-655A-349A79E25491}"/>
              </a:ext>
            </a:extLst>
          </p:cNvPr>
          <p:cNvSpPr>
            <a:spLocks noGrp="1"/>
          </p:cNvSpPr>
          <p:nvPr>
            <p:ph type="sldNum" sz="quarter" idx="12"/>
          </p:nvPr>
        </p:nvSpPr>
        <p:spPr>
          <a:xfrm>
            <a:off x="143873" y="6260210"/>
            <a:ext cx="683339" cy="365125"/>
          </a:xfrm>
        </p:spPr>
        <p:txBody>
          <a:bodyPr/>
          <a:lstStyle/>
          <a:p>
            <a:fld id="{32D4B517-E49B-41B6-9DBC-23634E0F1CDC}" type="slidenum">
              <a:rPr lang="en-CA" smtClean="0"/>
              <a:pPr/>
              <a:t>18</a:t>
            </a:fld>
            <a:endParaRPr lang="en-CA" dirty="0"/>
          </a:p>
        </p:txBody>
      </p:sp>
    </p:spTree>
    <p:extLst>
      <p:ext uri="{BB962C8B-B14F-4D97-AF65-F5344CB8AC3E}">
        <p14:creationId xmlns:p14="http://schemas.microsoft.com/office/powerpoint/2010/main" val="209310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1" name="Straight Connector 40">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3"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4"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5" name="Isosceles Triangle 44">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6"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7"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8"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9" name="Isosceles Triangle 48">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grpSp>
      <p:sp useBgFill="1">
        <p:nvSpPr>
          <p:cNvPr id="52" name="Rectangle 51">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11539" y="507142"/>
            <a:ext cx="8596668" cy="869630"/>
          </a:xfrm>
        </p:spPr>
        <p:txBody>
          <a:bodyPr vert="horz" lIns="91440" tIns="45720" rIns="91440" bIns="45720" rtlCol="0" anchor="t">
            <a:normAutofit/>
          </a:bodyPr>
          <a:lstStyle/>
          <a:p>
            <a:pPr eaLnBrk="1" hangingPunct="1"/>
            <a:r>
              <a:rPr lang="fr-CA" b="1" dirty="0">
                <a:latin typeface="Arial" panose="020B0604020202020204" pitchFamily="34" charset="0"/>
                <a:cs typeface="Arial" panose="020B0604020202020204" pitchFamily="34" charset="0"/>
              </a:rPr>
              <a:t>Ordre du Jour</a:t>
            </a:r>
            <a:endParaRPr lang="en-US" b="1" dirty="0">
              <a:solidFill>
                <a:schemeClr val="tx1"/>
              </a:solidFill>
              <a:latin typeface="Arial" panose="020B0604020202020204" pitchFamily="34" charset="0"/>
              <a:cs typeface="Arial" panose="020B0604020202020204" pitchFamily="34" charset="0"/>
            </a:endParaRPr>
          </a:p>
        </p:txBody>
      </p:sp>
      <p:sp>
        <p:nvSpPr>
          <p:cNvPr id="54" name="Isosceles Triangle 53">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5" name="Rectangle 34">
            <a:extLst>
              <a:ext uri="{FF2B5EF4-FFF2-40B4-BE49-F238E27FC236}">
                <a16:creationId xmlns:a16="http://schemas.microsoft.com/office/drawing/2014/main" id="{7AC43CD1-5425-4B40-AA6A-1822E5CDABBC}"/>
              </a:ext>
            </a:extLst>
          </p:cNvPr>
          <p:cNvSpPr/>
          <p:nvPr/>
        </p:nvSpPr>
        <p:spPr>
          <a:xfrm>
            <a:off x="1151115" y="1385239"/>
            <a:ext cx="8385031" cy="3880773"/>
          </a:xfrm>
          <a:prstGeom prst="rect">
            <a:avLst/>
          </a:prstGeom>
        </p:spPr>
        <p:txBody>
          <a:bodyPr vert="horz" lIns="91440" tIns="45720" rIns="91440" bIns="45720" rtlCol="0">
            <a:normAutofit/>
          </a:bodyPr>
          <a:lstStyle/>
          <a:p>
            <a:pPr marL="342900" marR="0" lvl="0" indent="-342900" fontAlgn="auto">
              <a:spcBef>
                <a:spcPts val="1000"/>
              </a:spcBef>
              <a:buClr>
                <a:schemeClr val="accent1"/>
              </a:buClr>
              <a:buSzPct val="80000"/>
              <a:buFont typeface="Wingdings" panose="05000000000000000000" pitchFamily="2" charset="2"/>
              <a:buChar char="q"/>
              <a:tabLst/>
              <a:defRPr/>
            </a:pPr>
            <a:r>
              <a:rPr kumimoji="0" lang="fr-FR" sz="3000" b="0" i="0" u="none" strike="noStrike" cap="none" spc="0" normalizeH="0" baseline="0" noProof="0" dirty="0">
                <a:ln>
                  <a:noFill/>
                </a:ln>
                <a:effectLst/>
                <a:uLnTx/>
                <a:uFillTx/>
                <a:latin typeface="Arial" panose="020B0604020202020204" pitchFamily="34" charset="0"/>
                <a:cs typeface="Arial" panose="020B0604020202020204" pitchFamily="34" charset="0"/>
              </a:rPr>
              <a:t>Créer les bonnes conditions pour un milieu de travail inclusif</a:t>
            </a:r>
          </a:p>
          <a:p>
            <a:pPr marL="342900" marR="0" lvl="0" indent="-342900" fontAlgn="auto">
              <a:spcBef>
                <a:spcPts val="1000"/>
              </a:spcBef>
              <a:buClr>
                <a:schemeClr val="accent1"/>
              </a:buClr>
              <a:buSzPct val="80000"/>
              <a:buFont typeface="Wingdings" panose="05000000000000000000" pitchFamily="2" charset="2"/>
              <a:buChar char="q"/>
              <a:tabLst/>
              <a:defRPr/>
            </a:pPr>
            <a:r>
              <a:rPr kumimoji="0" lang="fr-FR" sz="3000" b="0" i="0" u="none" strike="noStrike" cap="none" spc="0" normalizeH="0" baseline="0" noProof="0" dirty="0">
                <a:ln>
                  <a:noFill/>
                </a:ln>
                <a:effectLst/>
                <a:uLnTx/>
                <a:uFillTx/>
                <a:latin typeface="Arial" panose="020B0604020202020204" pitchFamily="34" charset="0"/>
                <a:cs typeface="Arial" panose="020B0604020202020204" pitchFamily="34" charset="0"/>
              </a:rPr>
              <a:t>Le Passeport pour l’accessibilité en milieu de travail du gouvernement du Canada</a:t>
            </a:r>
          </a:p>
          <a:p>
            <a:pPr marL="342900" marR="0" lvl="0" indent="-342900" fontAlgn="auto">
              <a:spcBef>
                <a:spcPts val="1000"/>
              </a:spcBef>
              <a:buClr>
                <a:schemeClr val="accent1"/>
              </a:buClr>
              <a:buSzPct val="80000"/>
              <a:buFont typeface="Wingdings" panose="05000000000000000000" pitchFamily="2" charset="2"/>
              <a:buChar char="q"/>
              <a:tabLst/>
              <a:defRPr/>
            </a:pPr>
            <a:r>
              <a:rPr kumimoji="0" lang="fr-FR" sz="3000" b="0" i="0" u="none" strike="noStrike" cap="none" spc="0" normalizeH="0" baseline="0" noProof="0" dirty="0">
                <a:ln>
                  <a:noFill/>
                </a:ln>
                <a:effectLst/>
                <a:uLnTx/>
                <a:uFillTx/>
                <a:latin typeface="Arial" panose="020B0604020202020204" pitchFamily="34" charset="0"/>
                <a:cs typeface="Arial" panose="020B0604020202020204" pitchFamily="34" charset="0"/>
              </a:rPr>
              <a:t>Ressources du Passeport </a:t>
            </a:r>
          </a:p>
        </p:txBody>
      </p:sp>
      <p:sp>
        <p:nvSpPr>
          <p:cNvPr id="56" name="Isosceles Triangle 55">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 name="Slide Number Placeholder 2">
            <a:extLst>
              <a:ext uri="{FF2B5EF4-FFF2-40B4-BE49-F238E27FC236}">
                <a16:creationId xmlns:a16="http://schemas.microsoft.com/office/drawing/2014/main" id="{F2295320-B9B6-BC14-A1D2-DF3D37E15707}"/>
              </a:ext>
            </a:extLst>
          </p:cNvPr>
          <p:cNvSpPr>
            <a:spLocks noGrp="1"/>
          </p:cNvSpPr>
          <p:nvPr>
            <p:ph type="sldNum" sz="quarter" idx="10"/>
          </p:nvPr>
        </p:nvSpPr>
        <p:spPr/>
        <p:txBody>
          <a:bodyPr/>
          <a:lstStyle/>
          <a:p>
            <a:fld id="{C42F5A24-FAD5-448B-90C7-C38AA06B112A}" type="slidenum">
              <a:rPr lang="en-CA" smtClean="0"/>
              <a:pPr/>
              <a:t>2</a:t>
            </a:fld>
            <a:endParaRPr lang="en-CA" dirty="0"/>
          </a:p>
        </p:txBody>
      </p:sp>
    </p:spTree>
    <p:extLst>
      <p:ext uri="{BB962C8B-B14F-4D97-AF65-F5344CB8AC3E}">
        <p14:creationId xmlns:p14="http://schemas.microsoft.com/office/powerpoint/2010/main" val="1839720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1" name="Straight Connector 40">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3"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4"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5" name="Isosceles Triangle 44">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6"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7"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8"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9" name="Isosceles Triangle 48">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grpSp>
      <p:sp useBgFill="1">
        <p:nvSpPr>
          <p:cNvPr id="52" name="Rectangle 51">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11539" y="507142"/>
            <a:ext cx="8596668" cy="869630"/>
          </a:xfrm>
        </p:spPr>
        <p:txBody>
          <a:bodyPr vert="horz" lIns="91440" tIns="45720" rIns="91440" bIns="45720" rtlCol="0" anchor="t">
            <a:normAutofit/>
          </a:bodyPr>
          <a:lstStyle/>
          <a:p>
            <a:pPr eaLnBrk="1" hangingPunct="1"/>
            <a:r>
              <a:rPr lang="fr-CA" b="1" dirty="0">
                <a:solidFill>
                  <a:schemeClr val="tx1"/>
                </a:solidFill>
                <a:latin typeface="Arial" panose="020B0604020202020204" pitchFamily="34" charset="0"/>
                <a:ea typeface="Open Sans" panose="020B0606030504020204" pitchFamily="34" charset="0"/>
                <a:cs typeface="Arial" panose="020B0604020202020204" pitchFamily="34" charset="0"/>
              </a:rPr>
              <a:t>Le Défi Lié à l’Emploi</a:t>
            </a:r>
            <a:endParaRPr lang="en-US" b="1" dirty="0">
              <a:solidFill>
                <a:schemeClr val="tx1"/>
              </a:solidFill>
              <a:latin typeface="Arial" panose="020B0604020202020204" pitchFamily="34" charset="0"/>
              <a:cs typeface="Arial" panose="020B0604020202020204" pitchFamily="34" charset="0"/>
            </a:endParaRPr>
          </a:p>
        </p:txBody>
      </p:sp>
      <p:sp>
        <p:nvSpPr>
          <p:cNvPr id="54" name="Isosceles Triangle 53">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5" name="Rectangle 34">
            <a:extLst>
              <a:ext uri="{FF2B5EF4-FFF2-40B4-BE49-F238E27FC236}">
                <a16:creationId xmlns:a16="http://schemas.microsoft.com/office/drawing/2014/main" id="{7AC43CD1-5425-4B40-AA6A-1822E5CDABBC}"/>
              </a:ext>
            </a:extLst>
          </p:cNvPr>
          <p:cNvSpPr/>
          <p:nvPr/>
        </p:nvSpPr>
        <p:spPr>
          <a:xfrm>
            <a:off x="1107440" y="1222266"/>
            <a:ext cx="9605529" cy="4284881"/>
          </a:xfrm>
          <a:prstGeom prst="rect">
            <a:avLst/>
          </a:prstGeom>
        </p:spPr>
        <p:txBody>
          <a:bodyPr vert="horz" lIns="91440" tIns="45720" rIns="91440" bIns="45720" rtlCol="0">
            <a:noAutofit/>
          </a:bodyPr>
          <a:lstStyle/>
          <a:p>
            <a:pPr marL="342900" marR="0" lvl="0" indent="-342900" fontAlgn="auto">
              <a:spcBef>
                <a:spcPts val="1000"/>
              </a:spcBef>
              <a:buClr>
                <a:schemeClr val="accent1"/>
              </a:buClr>
              <a:buSzPct val="100000"/>
              <a:buFont typeface="Wingdings" panose="05000000000000000000" pitchFamily="2" charset="2"/>
              <a:buChar char="§"/>
              <a:tabLst/>
              <a:defRPr/>
            </a:pPr>
            <a:r>
              <a:rPr kumimoji="0" lang="fr-FR" sz="2000" b="0" i="0" u="none" strike="noStrike" cap="none" spc="0" normalizeH="0" baseline="0" noProof="0" dirty="0">
                <a:ln>
                  <a:noFill/>
                </a:ln>
                <a:effectLst/>
                <a:uLnTx/>
                <a:uFillTx/>
                <a:latin typeface="Arial" panose="020B0604020202020204" pitchFamily="34" charset="0"/>
                <a:cs typeface="Arial" panose="020B0604020202020204" pitchFamily="34" charset="0"/>
              </a:rPr>
              <a:t>Les personnes en situation de handicap sont confrontées à d'importants problèmes de recrutement, de rétention et de promotion :</a:t>
            </a:r>
          </a:p>
          <a:p>
            <a:pPr marL="457200" indent="-457200">
              <a:spcBef>
                <a:spcPts val="1000"/>
              </a:spcBef>
              <a:buClr>
                <a:schemeClr val="accent1"/>
              </a:buClr>
              <a:buSzPct val="100000"/>
              <a:buFont typeface="Wingdings" panose="05000000000000000000" pitchFamily="2" charset="2"/>
              <a:buChar char="§"/>
              <a:defRPr/>
            </a:pPr>
            <a:r>
              <a:rPr kumimoji="0" lang="fr-CA" sz="2000" b="0"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rPr>
              <a:t>La représentation des personnes en situation de handicap demeure inférieure à la disponibilité au sein de la population active (</a:t>
            </a:r>
            <a:r>
              <a:rPr lang="fr-CA" sz="2000" dirty="0">
                <a:solidFill>
                  <a:prstClr val="black"/>
                </a:solidFill>
                <a:latin typeface="Arial" panose="020B0604020202020204" pitchFamily="34" charset="0"/>
                <a:ea typeface="Open Sans"/>
                <a:cs typeface="Arial" panose="020B0604020202020204" pitchFamily="34" charset="0"/>
              </a:rPr>
              <a:t>6.9 </a:t>
            </a:r>
            <a:r>
              <a:rPr kumimoji="0" lang="fr-CA" sz="2000" b="0"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rPr>
              <a:t>% contre </a:t>
            </a:r>
            <a:r>
              <a:rPr lang="fr-CA" sz="2000" dirty="0">
                <a:solidFill>
                  <a:prstClr val="black"/>
                </a:solidFill>
                <a:latin typeface="Arial" panose="020B0604020202020204" pitchFamily="34" charset="0"/>
                <a:ea typeface="Open Sans"/>
                <a:cs typeface="Arial" panose="020B0604020202020204" pitchFamily="34" charset="0"/>
              </a:rPr>
              <a:t>9.2 </a:t>
            </a:r>
            <a:r>
              <a:rPr kumimoji="0" lang="fr-CA" sz="2000" b="0"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rPr>
              <a:t>%)(</a:t>
            </a:r>
            <a:r>
              <a:rPr lang="fr-CA" sz="20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L’équité en matière d’emploi dans la fonction publique du Canada Exercice financier 2022-2023 - Canada.ca</a:t>
            </a:r>
            <a:r>
              <a:rPr lang="fr-CA" sz="2000" u="sng" dirty="0">
                <a:effectLst/>
                <a:latin typeface="Arial" panose="020B0604020202020204" pitchFamily="34" charset="0"/>
                <a:ea typeface="Calibri" panose="020F0502020204030204" pitchFamily="34" charset="0"/>
                <a:cs typeface="Arial" panose="020B0604020202020204" pitchFamily="34" charset="0"/>
              </a:rPr>
              <a:t>)</a:t>
            </a:r>
            <a:endParaRPr lang="fr-CA" sz="2000" b="0" i="0" u="none" strike="noStrike" kern="1200" cap="none" spc="0" normalizeH="0" baseline="0" noProof="0" dirty="0">
              <a:ln>
                <a:noFill/>
              </a:ln>
              <a:effectLst/>
              <a:uLnTx/>
              <a:uFillTx/>
              <a:latin typeface="Arial" panose="020B0604020202020204" pitchFamily="34" charset="0"/>
              <a:ea typeface="Open Sans"/>
              <a:cs typeface="Arial" panose="020B0604020202020204" pitchFamily="34" charset="0"/>
            </a:endParaRPr>
          </a:p>
          <a:p>
            <a:pPr marL="457200" indent="-457200">
              <a:spcBef>
                <a:spcPts val="1000"/>
              </a:spcBef>
              <a:buClr>
                <a:schemeClr val="accent1"/>
              </a:buClr>
              <a:buSzPct val="100000"/>
              <a:buFont typeface="Wingdings" panose="05000000000000000000" pitchFamily="2" charset="2"/>
              <a:buChar char="§"/>
              <a:defRPr/>
            </a:pPr>
            <a:r>
              <a:rPr kumimoji="0" lang="fr-CA" sz="2000" b="0" i="0" u="none" strike="noStrike" kern="1200" cap="none" spc="0" normalizeH="0" baseline="0" noProof="0" dirty="0">
                <a:ln>
                  <a:noFill/>
                </a:ln>
                <a:solidFill>
                  <a:prstClr val="black"/>
                </a:solidFill>
                <a:effectLst/>
                <a:uLnTx/>
                <a:uFillTx/>
                <a:latin typeface="Arial" panose="020B0604020202020204" pitchFamily="34" charset="0"/>
                <a:ea typeface="Open Sans" panose="020B0606030504020204" pitchFamily="34" charset="0"/>
                <a:cs typeface="Arial" panose="020B0604020202020204" pitchFamily="34" charset="0"/>
              </a:rPr>
              <a:t>On constate une légère amélioration principalement attribuable à l’augmentation de l’</a:t>
            </a:r>
            <a:r>
              <a:rPr kumimoji="0" lang="fr-CA" sz="2000" b="0" i="0" u="none" strike="noStrike" kern="1200" cap="none" spc="0" normalizeH="0" baseline="0" noProof="0" dirty="0" err="1">
                <a:ln>
                  <a:noFill/>
                </a:ln>
                <a:solidFill>
                  <a:prstClr val="black"/>
                </a:solidFill>
                <a:effectLst/>
                <a:uLnTx/>
                <a:uFillTx/>
                <a:latin typeface="Arial" panose="020B0604020202020204" pitchFamily="34" charset="0"/>
                <a:ea typeface="Open Sans" panose="020B0606030504020204" pitchFamily="34" charset="0"/>
                <a:cs typeface="Arial" panose="020B0604020202020204" pitchFamily="34" charset="0"/>
              </a:rPr>
              <a:t>auto-identification</a:t>
            </a:r>
            <a:r>
              <a:rPr kumimoji="0" lang="fr-CA" sz="2000" b="0" i="0" u="none" strike="noStrike" kern="1200" cap="none" spc="0" normalizeH="0" baseline="0" noProof="0" dirty="0">
                <a:ln>
                  <a:noFill/>
                </a:ln>
                <a:solidFill>
                  <a:prstClr val="black"/>
                </a:solidFill>
                <a:effectLst/>
                <a:uLnTx/>
                <a:uFillTx/>
                <a:latin typeface="Arial" panose="020B0604020202020204" pitchFamily="34" charset="0"/>
                <a:ea typeface="Open Sans" panose="020B0606030504020204" pitchFamily="34" charset="0"/>
                <a:cs typeface="Arial" panose="020B0604020202020204" pitchFamily="34" charset="0"/>
              </a:rPr>
              <a:t> et à la diminution du nombre de cessations d’emploi.</a:t>
            </a:r>
          </a:p>
          <a:p>
            <a:pPr marL="342000" indent="-342000">
              <a:spcBef>
                <a:spcPts val="1000"/>
              </a:spcBef>
              <a:buClr>
                <a:schemeClr val="accent1"/>
              </a:buClr>
              <a:buSzPct val="100000"/>
              <a:buFont typeface="Wingdings" panose="05000000000000000000" pitchFamily="2" charset="2"/>
              <a:buChar char="§"/>
              <a:defRPr/>
            </a:pPr>
            <a:r>
              <a:rPr kumimoji="0" lang="fr-CA" sz="2000" b="0" i="0" u="none" strike="noStrike" kern="1200" cap="none" spc="0" normalizeH="0" baseline="0" noProof="0" dirty="0">
                <a:ln>
                  <a:noFill/>
                </a:ln>
                <a:solidFill>
                  <a:prstClr val="black"/>
                </a:solidFill>
                <a:effectLst/>
                <a:uLnTx/>
                <a:uFillTx/>
                <a:latin typeface="Arial" panose="020B0604020202020204" pitchFamily="34" charset="0"/>
                <a:ea typeface="Open Sans" panose="020B0606030504020204" pitchFamily="34" charset="0"/>
                <a:cs typeface="Arial" panose="020B0604020202020204" pitchFamily="34" charset="0"/>
              </a:rPr>
              <a:t>L’engagement du gouvernement du Canada à embaucher 5 000 nouvelles personnes en situation de handicap nettes d’ici 2025 obligerait </a:t>
            </a:r>
            <a:r>
              <a:rPr kumimoji="0" lang="fr-FR" sz="2000" b="0" i="0" u="none" strike="noStrike" kern="1200" cap="none" spc="0" normalizeH="0" baseline="0" noProof="0" dirty="0">
                <a:ln>
                  <a:noFill/>
                </a:ln>
                <a:solidFill>
                  <a:prstClr val="black"/>
                </a:solidFill>
                <a:effectLst/>
                <a:uLnTx/>
                <a:uFillTx/>
                <a:latin typeface="Arial" panose="020B0604020202020204" pitchFamily="34" charset="0"/>
                <a:ea typeface="Open Sans" panose="020B0606030504020204" pitchFamily="34" charset="0"/>
                <a:cs typeface="Arial" panose="020B0604020202020204" pitchFamily="34" charset="0"/>
              </a:rPr>
              <a:t>que la fonction publique fédérale</a:t>
            </a:r>
            <a:r>
              <a:rPr kumimoji="0" lang="fr-CA" sz="2000" b="0" i="0" u="none" strike="noStrike" kern="1200" cap="none" spc="0" normalizeH="0" baseline="0" noProof="0" dirty="0">
                <a:ln>
                  <a:noFill/>
                </a:ln>
                <a:solidFill>
                  <a:prstClr val="black"/>
                </a:solidFill>
                <a:effectLst/>
                <a:uLnTx/>
                <a:uFillTx/>
                <a:latin typeface="Arial" panose="020B0604020202020204" pitchFamily="34" charset="0"/>
                <a:ea typeface="Open Sans" panose="020B0606030504020204" pitchFamily="34" charset="0"/>
                <a:cs typeface="Arial" panose="020B0604020202020204" pitchFamily="34" charset="0"/>
              </a:rPr>
              <a:t> à en recruter </a:t>
            </a:r>
            <a:r>
              <a:rPr kumimoji="0" lang="fr-FR" sz="2000" b="0" i="0" u="none" strike="noStrike" kern="1200" cap="none" spc="0" normalizeH="0" baseline="0" noProof="0" dirty="0">
                <a:ln>
                  <a:noFill/>
                </a:ln>
                <a:solidFill>
                  <a:prstClr val="black"/>
                </a:solidFill>
                <a:effectLst/>
                <a:uLnTx/>
                <a:uFillTx/>
                <a:latin typeface="Arial" panose="020B0604020202020204" pitchFamily="34" charset="0"/>
                <a:ea typeface="Open Sans" panose="020B0606030504020204" pitchFamily="34" charset="0"/>
                <a:cs typeface="Arial" panose="020B0604020202020204" pitchFamily="34" charset="0"/>
              </a:rPr>
              <a:t>2 442 personnes</a:t>
            </a:r>
            <a:r>
              <a:rPr kumimoji="0" lang="fr-CA" sz="2000" b="0" i="0" u="none" strike="noStrike" kern="1200" cap="none" spc="0" normalizeH="0" baseline="0" noProof="0" dirty="0">
                <a:ln>
                  <a:noFill/>
                </a:ln>
                <a:solidFill>
                  <a:prstClr val="black"/>
                </a:solidFill>
                <a:effectLst/>
                <a:uLnTx/>
                <a:uFillTx/>
                <a:latin typeface="Arial" panose="020B0604020202020204" pitchFamily="34" charset="0"/>
                <a:ea typeface="Open Sans" panose="020B0606030504020204" pitchFamily="34" charset="0"/>
                <a:cs typeface="Arial" panose="020B0604020202020204" pitchFamily="34" charset="0"/>
              </a:rPr>
              <a:t> en situation de handicap </a:t>
            </a:r>
            <a:r>
              <a:rPr kumimoji="0" lang="fr-FR" sz="2000" b="0" i="0" u="none" strike="noStrike" kern="1200" cap="none" spc="0" normalizeH="0" baseline="0" noProof="0" dirty="0">
                <a:ln>
                  <a:noFill/>
                </a:ln>
                <a:solidFill>
                  <a:prstClr val="black"/>
                </a:solidFill>
                <a:effectLst/>
                <a:uLnTx/>
                <a:uFillTx/>
                <a:latin typeface="Arial" panose="020B0604020202020204" pitchFamily="34" charset="0"/>
                <a:ea typeface="Open Sans" panose="020B0606030504020204" pitchFamily="34" charset="0"/>
                <a:cs typeface="Arial" panose="020B0604020202020204" pitchFamily="34" charset="0"/>
              </a:rPr>
              <a:t> par an au cours des deux prochaines années, afin de tenir compte des départs anticipés de personnes handicapées au cours de cette période.</a:t>
            </a:r>
            <a:endParaRPr lang="fr-CA" sz="2000" dirty="0">
              <a:solidFill>
                <a:prstClr val="black"/>
              </a:solidFill>
              <a:latin typeface="Arial" panose="020B0604020202020204" pitchFamily="34" charset="0"/>
              <a:ea typeface="Open Sans" panose="020B0606030504020204" pitchFamily="34" charset="0"/>
              <a:cs typeface="Arial" panose="020B0604020202020204" pitchFamily="34" charset="0"/>
            </a:endParaRPr>
          </a:p>
          <a:p>
            <a:pPr marL="342000" indent="-342000">
              <a:spcBef>
                <a:spcPts val="1000"/>
              </a:spcBef>
              <a:buClr>
                <a:schemeClr val="accent1"/>
              </a:buClr>
              <a:buSzPct val="100000"/>
              <a:buFont typeface="Wingdings" panose="05000000000000000000" pitchFamily="2" charset="2"/>
              <a:buChar char="§"/>
              <a:defRPr/>
            </a:pPr>
            <a:r>
              <a:rPr kumimoji="0" lang="fr-CA" sz="2000" b="0" i="0" u="none" strike="noStrike" kern="1200" cap="none" spc="0" normalizeH="0" baseline="0" noProof="0" dirty="0">
                <a:ln>
                  <a:noFill/>
                </a:ln>
                <a:solidFill>
                  <a:prstClr val="black"/>
                </a:solidFill>
                <a:effectLst/>
                <a:uLnTx/>
                <a:uFillTx/>
                <a:latin typeface="Arial" panose="020B0604020202020204" pitchFamily="34" charset="0"/>
                <a:ea typeface="Open Sans" panose="020B0606030504020204" pitchFamily="34" charset="0"/>
                <a:cs typeface="Arial" panose="020B0604020202020204" pitchFamily="34" charset="0"/>
              </a:rPr>
              <a:t>Les ministères et organismes ont été informés de ces objectifs de recrutement. </a:t>
            </a:r>
          </a:p>
        </p:txBody>
      </p:sp>
      <p:sp>
        <p:nvSpPr>
          <p:cNvPr id="56" name="Isosceles Triangle 55">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 name="Slide Number Placeholder 2">
            <a:extLst>
              <a:ext uri="{FF2B5EF4-FFF2-40B4-BE49-F238E27FC236}">
                <a16:creationId xmlns:a16="http://schemas.microsoft.com/office/drawing/2014/main" id="{0E4E7187-B4D1-ADE1-388D-17077085A8CB}"/>
              </a:ext>
            </a:extLst>
          </p:cNvPr>
          <p:cNvSpPr>
            <a:spLocks noGrp="1"/>
          </p:cNvSpPr>
          <p:nvPr>
            <p:ph type="sldNum" sz="quarter" idx="10"/>
          </p:nvPr>
        </p:nvSpPr>
        <p:spPr>
          <a:xfrm>
            <a:off x="448733" y="6235191"/>
            <a:ext cx="684212" cy="365125"/>
          </a:xfrm>
        </p:spPr>
        <p:txBody>
          <a:bodyPr/>
          <a:lstStyle/>
          <a:p>
            <a:fld id="{C42F5A24-FAD5-448B-90C7-C38AA06B112A}" type="slidenum">
              <a:rPr lang="en-CA" smtClean="0"/>
              <a:pPr/>
              <a:t>3</a:t>
            </a:fld>
            <a:endParaRPr lang="en-CA" dirty="0"/>
          </a:p>
        </p:txBody>
      </p:sp>
    </p:spTree>
    <p:extLst>
      <p:ext uri="{BB962C8B-B14F-4D97-AF65-F5344CB8AC3E}">
        <p14:creationId xmlns:p14="http://schemas.microsoft.com/office/powerpoint/2010/main" val="2364104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1" name="Straight Connector 40">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3"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4"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5" name="Isosceles Triangle 44">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6"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7"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8"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9" name="Isosceles Triangle 48">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grpSp>
      <p:sp useBgFill="1">
        <p:nvSpPr>
          <p:cNvPr id="52" name="Rectangle 51">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75026" y="54496"/>
            <a:ext cx="10781614" cy="869630"/>
          </a:xfrm>
        </p:spPr>
        <p:txBody>
          <a:bodyPr vert="horz" lIns="91440" tIns="45720" rIns="91440" bIns="45720" rtlCol="0" anchor="t">
            <a:noAutofit/>
          </a:bodyPr>
          <a:lstStyle/>
          <a:p>
            <a:pPr eaLnBrk="1" hangingPunct="1"/>
            <a:r>
              <a:rPr lang="fr-CA" b="1" dirty="0">
                <a:latin typeface="Arial" panose="020B0604020202020204" pitchFamily="34" charset="0"/>
                <a:cs typeface="Arial" panose="020B0604020202020204" pitchFamily="34" charset="0"/>
              </a:rPr>
              <a:t>Vers l’inclusion des personnes en situation de handicap </a:t>
            </a:r>
            <a:endParaRPr lang="en-US" b="1" dirty="0">
              <a:solidFill>
                <a:schemeClr val="tx1"/>
              </a:solidFill>
              <a:latin typeface="Arial" panose="020B0604020202020204" pitchFamily="34" charset="0"/>
              <a:cs typeface="Arial" panose="020B0604020202020204" pitchFamily="34" charset="0"/>
            </a:endParaRPr>
          </a:p>
        </p:txBody>
      </p:sp>
      <p:sp>
        <p:nvSpPr>
          <p:cNvPr id="54" name="Isosceles Triangle 53">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56" name="Isosceles Triangle 55">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grpSp>
        <p:nvGrpSpPr>
          <p:cNvPr id="3" name="Group - Towards Disability Inclusion" descr="Venn diagram of 3 overlapping circles representing the areas that require action to achieve a barrier-free Canada by 2040.">
            <a:extLst>
              <a:ext uri="{FF2B5EF4-FFF2-40B4-BE49-F238E27FC236}">
                <a16:creationId xmlns:a16="http://schemas.microsoft.com/office/drawing/2014/main" id="{2B754EE3-E885-23B8-5A5A-B87FAEDF9896}"/>
              </a:ext>
            </a:extLst>
          </p:cNvPr>
          <p:cNvGrpSpPr>
            <a:grpSpLocks noChangeAspect="1"/>
          </p:cNvGrpSpPr>
          <p:nvPr/>
        </p:nvGrpSpPr>
        <p:grpSpPr>
          <a:xfrm>
            <a:off x="3157358" y="706440"/>
            <a:ext cx="6616950" cy="6078998"/>
            <a:chOff x="2744038" y="854096"/>
            <a:chExt cx="6114607" cy="5617476"/>
          </a:xfrm>
        </p:grpSpPr>
        <p:sp>
          <p:nvSpPr>
            <p:cNvPr id="5" name="Purple circle - Title &quot;Environment&quot;" descr="Purple circle with 3 lines of text. &#10;Title: Environment &#10;Bullet 1: Free of Barriers&#10;Bullet 2: Welcoming ">
              <a:extLst>
                <a:ext uri="{FF2B5EF4-FFF2-40B4-BE49-F238E27FC236}">
                  <a16:creationId xmlns:a16="http://schemas.microsoft.com/office/drawing/2014/main" id="{FAD4ADEE-153B-7873-9010-37E1CA7B8DE1}"/>
                </a:ext>
              </a:extLst>
            </p:cNvPr>
            <p:cNvSpPr>
              <a:spLocks noChangeAspect="1"/>
            </p:cNvSpPr>
            <p:nvPr/>
          </p:nvSpPr>
          <p:spPr>
            <a:xfrm>
              <a:off x="2744038" y="854096"/>
              <a:ext cx="3253329" cy="3253045"/>
            </a:xfrm>
            <a:prstGeom prst="ellipse">
              <a:avLst/>
            </a:prstGeom>
            <a:solidFill>
              <a:srgbClr val="7F3F98">
                <a:alpha val="50000"/>
              </a:srgbClr>
            </a:solidFill>
            <a:ln w="19050"/>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nchor="ctr" anchorCtr="0"/>
            <a:lstStyle/>
            <a:p>
              <a:pPr marL="0" lvl="0" indent="0" defTabSz="1111250">
                <a:lnSpc>
                  <a:spcPct val="90000"/>
                </a:lnSpc>
                <a:spcBef>
                  <a:spcPct val="0"/>
                </a:spcBef>
                <a:spcAft>
                  <a:spcPts val="1800"/>
                </a:spcAft>
                <a:buFont typeface="Wingdings" panose="05000000000000000000" pitchFamily="2" charset="2"/>
                <a:buNone/>
              </a:pPr>
              <a:r>
                <a:rPr lang="fr-CA" sz="2000" b="1" dirty="0">
                  <a:latin typeface="Arial" panose="020B0604020202020204" pitchFamily="34" charset="0"/>
                  <a:cs typeface="Arial" panose="020B0604020202020204" pitchFamily="34" charset="0"/>
                </a:rPr>
                <a:t>Accessibilité de l’environnement</a:t>
              </a:r>
            </a:p>
            <a:p>
              <a:pPr marL="447675" lvl="0" indent="-285750" defTabSz="1111250">
                <a:lnSpc>
                  <a:spcPct val="90000"/>
                </a:lnSpc>
                <a:spcBef>
                  <a:spcPct val="0"/>
                </a:spcBef>
                <a:spcAft>
                  <a:spcPct val="35000"/>
                </a:spcAft>
                <a:buFont typeface="Arial" panose="020B0604020202020204" pitchFamily="34" charset="0"/>
                <a:buChar char="•"/>
              </a:pPr>
              <a:r>
                <a:rPr lang="fr-CA" sz="2000" dirty="0">
                  <a:latin typeface="Arial" panose="020B0604020202020204" pitchFamily="34" charset="0"/>
                  <a:cs typeface="Arial" panose="020B0604020202020204" pitchFamily="34" charset="0"/>
                </a:rPr>
                <a:t>Exempt d’obstacles</a:t>
              </a:r>
            </a:p>
            <a:p>
              <a:pPr marL="447675" lvl="0" indent="-285750" defTabSz="1111250">
                <a:lnSpc>
                  <a:spcPct val="90000"/>
                </a:lnSpc>
                <a:spcBef>
                  <a:spcPct val="0"/>
                </a:spcBef>
                <a:spcAft>
                  <a:spcPct val="35000"/>
                </a:spcAft>
                <a:buFont typeface="Arial" panose="020B0604020202020204" pitchFamily="34" charset="0"/>
                <a:buChar char="•"/>
              </a:pPr>
              <a:r>
                <a:rPr lang="fr-CA" sz="2000" dirty="0">
                  <a:latin typeface="Arial" panose="020B0604020202020204" pitchFamily="34" charset="0"/>
                  <a:cs typeface="Arial" panose="020B0604020202020204" pitchFamily="34" charset="0"/>
                </a:rPr>
                <a:t>Accueillant</a:t>
              </a:r>
            </a:p>
            <a:p>
              <a:pPr marL="0" lvl="0" indent="0" algn="ctr" defTabSz="1111250">
                <a:lnSpc>
                  <a:spcPct val="90000"/>
                </a:lnSpc>
                <a:spcBef>
                  <a:spcPct val="0"/>
                </a:spcBef>
                <a:spcAft>
                  <a:spcPct val="35000"/>
                </a:spcAft>
                <a:buFont typeface="Wingdings" panose="05000000000000000000" pitchFamily="2" charset="2"/>
                <a:buNone/>
              </a:pPr>
              <a:endParaRPr lang="en-CA" dirty="0">
                <a:solidFill>
                  <a:schemeClr val="bg1"/>
                </a:solidFill>
                <a:latin typeface="Arial" panose="020B0604020202020204" pitchFamily="34" charset="0"/>
                <a:cs typeface="Arial" panose="020B0604020202020204" pitchFamily="34" charset="0"/>
              </a:endParaRPr>
            </a:p>
          </p:txBody>
        </p:sp>
        <p:sp>
          <p:nvSpPr>
            <p:cNvPr id="6" name="Pink circle - Title &quot;Culture&quot;" descr="Pink circle with 4 lines of text.&#10;Title: Culture&#10;Bullet 1: Free of Discrimination&#10;Bullet 2: Respectful&#10;Bullet 3: Values Differences">
              <a:extLst>
                <a:ext uri="{FF2B5EF4-FFF2-40B4-BE49-F238E27FC236}">
                  <a16:creationId xmlns:a16="http://schemas.microsoft.com/office/drawing/2014/main" id="{13ED2404-225D-7FA7-1994-8648FA8F6249}"/>
                </a:ext>
              </a:extLst>
            </p:cNvPr>
            <p:cNvSpPr>
              <a:spLocks noChangeAspect="1"/>
            </p:cNvSpPr>
            <p:nvPr/>
          </p:nvSpPr>
          <p:spPr>
            <a:xfrm>
              <a:off x="5605315" y="929642"/>
              <a:ext cx="3253330" cy="3253323"/>
            </a:xfrm>
            <a:prstGeom prst="ellipse">
              <a:avLst/>
            </a:prstGeom>
            <a:solidFill>
              <a:srgbClr val="B52775">
                <a:alpha val="49804"/>
              </a:srgbClr>
            </a:solidFill>
            <a:ln w="19050">
              <a:solidFill>
                <a:schemeClr val="accent6">
                  <a:lumMod val="20000"/>
                  <a:lumOff val="80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tIns="0" bIns="108000" anchor="ctr" anchorCtr="0"/>
            <a:lstStyle/>
            <a:p>
              <a:pPr marL="0" lvl="0" indent="0" defTabSz="1111250">
                <a:lnSpc>
                  <a:spcPct val="90000"/>
                </a:lnSpc>
                <a:spcBef>
                  <a:spcPct val="0"/>
                </a:spcBef>
                <a:spcAft>
                  <a:spcPts val="1800"/>
                </a:spcAft>
                <a:buFont typeface="Wingdings" panose="05000000000000000000" pitchFamily="2" charset="2"/>
                <a:buNone/>
              </a:pPr>
              <a:r>
                <a:rPr lang="fr-CA" sz="2400" b="1" dirty="0">
                  <a:latin typeface="Arial" panose="020B0604020202020204" pitchFamily="34" charset="0"/>
                  <a:cs typeface="Arial" panose="020B0604020202020204" pitchFamily="34" charset="0"/>
                </a:rPr>
                <a:t>Culture d’équité</a:t>
              </a:r>
            </a:p>
            <a:p>
              <a:pPr marL="538163" lvl="0" indent="-285750" defTabSz="1111250">
                <a:lnSpc>
                  <a:spcPct val="90000"/>
                </a:lnSpc>
                <a:spcBef>
                  <a:spcPct val="0"/>
                </a:spcBef>
                <a:spcAft>
                  <a:spcPct val="35000"/>
                </a:spcAft>
                <a:buFont typeface="Arial" panose="020B0604020202020204" pitchFamily="34" charset="0"/>
                <a:buChar char="•"/>
              </a:pPr>
              <a:r>
                <a:rPr lang="fr-CA" sz="2000" dirty="0">
                  <a:latin typeface="Arial" panose="020B0604020202020204" pitchFamily="34" charset="0"/>
                  <a:cs typeface="Arial" panose="020B0604020202020204" pitchFamily="34" charset="0"/>
                </a:rPr>
                <a:t>Exempt de discrimination</a:t>
              </a:r>
            </a:p>
            <a:p>
              <a:pPr marL="538163" lvl="0" indent="-285750" defTabSz="1111250">
                <a:lnSpc>
                  <a:spcPct val="90000"/>
                </a:lnSpc>
                <a:spcBef>
                  <a:spcPct val="0"/>
                </a:spcBef>
                <a:spcAft>
                  <a:spcPct val="35000"/>
                </a:spcAft>
                <a:buFont typeface="Arial" panose="020B0604020202020204" pitchFamily="34" charset="0"/>
                <a:buChar char="•"/>
              </a:pPr>
              <a:r>
                <a:rPr lang="fr-CA" sz="2000" dirty="0">
                  <a:latin typeface="Arial" panose="020B0604020202020204" pitchFamily="34" charset="0"/>
                  <a:cs typeface="Arial" panose="020B0604020202020204" pitchFamily="34" charset="0"/>
                </a:rPr>
                <a:t>Respectueuse</a:t>
              </a:r>
            </a:p>
            <a:p>
              <a:pPr marL="538163" lvl="0" indent="-285750" defTabSz="1111250">
                <a:lnSpc>
                  <a:spcPct val="90000"/>
                </a:lnSpc>
                <a:spcBef>
                  <a:spcPct val="0"/>
                </a:spcBef>
                <a:spcAft>
                  <a:spcPct val="35000"/>
                </a:spcAft>
                <a:buFont typeface="Arial" panose="020B0604020202020204" pitchFamily="34" charset="0"/>
                <a:buChar char="•"/>
              </a:pPr>
              <a:r>
                <a:rPr lang="fr-CA" sz="2000" dirty="0">
                  <a:latin typeface="Arial" panose="020B0604020202020204" pitchFamily="34" charset="0"/>
                  <a:cs typeface="Arial" panose="020B0604020202020204" pitchFamily="34" charset="0"/>
                </a:rPr>
                <a:t>Valorise les différences</a:t>
              </a:r>
            </a:p>
          </p:txBody>
        </p:sp>
        <p:sp>
          <p:nvSpPr>
            <p:cNvPr id="7" name="Teal circle - Title  &quot;Individual Adjustments&quot;" descr="Teal circle with 3 lines of text.&#10;Title: Individual Adjustments&#10;Bullet 1:  Adaptive Equipment and Tools Bullet 2: Support Measures.">
              <a:extLst>
                <a:ext uri="{FF2B5EF4-FFF2-40B4-BE49-F238E27FC236}">
                  <a16:creationId xmlns:a16="http://schemas.microsoft.com/office/drawing/2014/main" id="{916142C0-523A-FBD1-AEFD-BB01FA774AD1}"/>
                </a:ext>
              </a:extLst>
            </p:cNvPr>
            <p:cNvSpPr>
              <a:spLocks noChangeAspect="1"/>
            </p:cNvSpPr>
            <p:nvPr/>
          </p:nvSpPr>
          <p:spPr>
            <a:xfrm>
              <a:off x="3941782" y="3218531"/>
              <a:ext cx="3253329" cy="3253041"/>
            </a:xfrm>
            <a:prstGeom prst="ellipse">
              <a:avLst/>
            </a:prstGeom>
            <a:solidFill>
              <a:schemeClr val="accent1">
                <a:alpha val="65000"/>
              </a:schemeClr>
            </a:solidFill>
            <a:ln w="19050"/>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tIns="540000" anchor="ctr" anchorCtr="0"/>
            <a:lstStyle/>
            <a:p>
              <a:pPr marL="0" lvl="0" indent="0" defTabSz="1111250">
                <a:lnSpc>
                  <a:spcPct val="90000"/>
                </a:lnSpc>
                <a:spcBef>
                  <a:spcPts val="1200"/>
                </a:spcBef>
                <a:spcAft>
                  <a:spcPts val="1200"/>
                </a:spcAft>
                <a:buFont typeface="Wingdings" panose="05000000000000000000" pitchFamily="2" charset="2"/>
                <a:buNone/>
              </a:pPr>
              <a:r>
                <a:rPr lang="fr-CA" sz="2400" b="1" dirty="0">
                  <a:latin typeface="Arial" panose="020B0604020202020204" pitchFamily="34" charset="0"/>
                  <a:cs typeface="Arial" panose="020B0604020202020204" pitchFamily="34" charset="0"/>
                </a:rPr>
                <a:t>Ajustements individuels</a:t>
              </a:r>
            </a:p>
            <a:p>
              <a:pPr marL="447675" indent="-285750" defTabSz="1111250">
                <a:lnSpc>
                  <a:spcPct val="90000"/>
                </a:lnSpc>
                <a:spcBef>
                  <a:spcPct val="0"/>
                </a:spcBef>
                <a:spcAft>
                  <a:spcPct val="35000"/>
                </a:spcAft>
                <a:buFont typeface="Arial" panose="020B0604020202020204" pitchFamily="34" charset="0"/>
                <a:buChar char="•"/>
              </a:pPr>
              <a:r>
                <a:rPr lang="fr-CA" sz="2000" dirty="0">
                  <a:latin typeface="Arial" panose="020B0604020202020204" pitchFamily="34" charset="0"/>
                  <a:cs typeface="Arial" panose="020B0604020202020204" pitchFamily="34" charset="0"/>
                </a:rPr>
                <a:t>Équipement et outils adaptés</a:t>
              </a:r>
            </a:p>
            <a:p>
              <a:pPr marL="447675" indent="-285750" defTabSz="1111250">
                <a:lnSpc>
                  <a:spcPct val="90000"/>
                </a:lnSpc>
                <a:spcBef>
                  <a:spcPct val="0"/>
                </a:spcBef>
                <a:spcAft>
                  <a:spcPct val="35000"/>
                </a:spcAft>
                <a:buFont typeface="Arial" panose="020B0604020202020204" pitchFamily="34" charset="0"/>
                <a:buChar char="•"/>
              </a:pPr>
              <a:r>
                <a:rPr lang="fr-CA" sz="2000" dirty="0">
                  <a:latin typeface="Arial" panose="020B0604020202020204" pitchFamily="34" charset="0"/>
                  <a:cs typeface="Arial" panose="020B0604020202020204" pitchFamily="34" charset="0"/>
                </a:rPr>
                <a:t>Mesures de soutien</a:t>
              </a:r>
            </a:p>
          </p:txBody>
        </p:sp>
      </p:grpSp>
      <p:sp>
        <p:nvSpPr>
          <p:cNvPr id="8" name="Slide Number Placeholder 7">
            <a:extLst>
              <a:ext uri="{FF2B5EF4-FFF2-40B4-BE49-F238E27FC236}">
                <a16:creationId xmlns:a16="http://schemas.microsoft.com/office/drawing/2014/main" id="{23FEED03-7FDE-354B-841E-2FF86220DAA7}"/>
              </a:ext>
            </a:extLst>
          </p:cNvPr>
          <p:cNvSpPr>
            <a:spLocks noGrp="1"/>
          </p:cNvSpPr>
          <p:nvPr>
            <p:ph type="sldNum" sz="quarter" idx="10"/>
          </p:nvPr>
        </p:nvSpPr>
        <p:spPr/>
        <p:txBody>
          <a:bodyPr/>
          <a:lstStyle/>
          <a:p>
            <a:fld id="{C42F5A24-FAD5-448B-90C7-C38AA06B112A}" type="slidenum">
              <a:rPr lang="en-CA" smtClean="0"/>
              <a:pPr/>
              <a:t>4</a:t>
            </a:fld>
            <a:endParaRPr lang="en-CA" dirty="0"/>
          </a:p>
        </p:txBody>
      </p:sp>
    </p:spTree>
    <p:extLst>
      <p:ext uri="{BB962C8B-B14F-4D97-AF65-F5344CB8AC3E}">
        <p14:creationId xmlns:p14="http://schemas.microsoft.com/office/powerpoint/2010/main" val="2552051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1" name="Straight Connector 40">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3"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4"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5" name="Isosceles Triangle 44">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6"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7"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8"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9" name="Isosceles Triangle 48">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grpSp>
      <p:sp useBgFill="1">
        <p:nvSpPr>
          <p:cNvPr id="52" name="Rectangle 51">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11538" y="507142"/>
            <a:ext cx="10169037" cy="869630"/>
          </a:xfrm>
        </p:spPr>
        <p:txBody>
          <a:bodyPr vert="horz" lIns="91440" tIns="45720" rIns="91440" bIns="45720" rtlCol="0" anchor="t">
            <a:normAutofit/>
          </a:bodyPr>
          <a:lstStyle/>
          <a:p>
            <a:pPr eaLnBrk="1" hangingPunct="1"/>
            <a:r>
              <a:rPr lang="fr-CA" sz="3600" b="1" dirty="0">
                <a:latin typeface="Arial" panose="020B0604020202020204" pitchFamily="34" charset="0"/>
                <a:cs typeface="Arial" panose="020B0604020202020204" pitchFamily="34" charset="0"/>
              </a:rPr>
              <a:t>La </a:t>
            </a:r>
            <a:r>
              <a:rPr lang="fr-CA" sz="3600" b="1" i="1" dirty="0">
                <a:latin typeface="Arial" panose="020B0604020202020204" pitchFamily="34" charset="0"/>
                <a:cs typeface="Arial" panose="020B0604020202020204" pitchFamily="34" charset="0"/>
              </a:rPr>
              <a:t>Loi canadienne sur l’accessibilité (LCA)</a:t>
            </a:r>
            <a:endParaRPr lang="en-US" b="1" dirty="0">
              <a:solidFill>
                <a:schemeClr val="tx1"/>
              </a:solidFill>
              <a:latin typeface="Arial" panose="020B0604020202020204" pitchFamily="34" charset="0"/>
              <a:cs typeface="Arial" panose="020B0604020202020204" pitchFamily="34" charset="0"/>
            </a:endParaRPr>
          </a:p>
        </p:txBody>
      </p:sp>
      <p:sp>
        <p:nvSpPr>
          <p:cNvPr id="54" name="Isosceles Triangle 53">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5" name="Rectangle 34">
            <a:extLst>
              <a:ext uri="{FF2B5EF4-FFF2-40B4-BE49-F238E27FC236}">
                <a16:creationId xmlns:a16="http://schemas.microsoft.com/office/drawing/2014/main" id="{7AC43CD1-5425-4B40-AA6A-1822E5CDABBC}"/>
              </a:ext>
            </a:extLst>
          </p:cNvPr>
          <p:cNvSpPr/>
          <p:nvPr/>
        </p:nvSpPr>
        <p:spPr>
          <a:xfrm>
            <a:off x="1108364" y="1376772"/>
            <a:ext cx="9692470" cy="5141897"/>
          </a:xfrm>
          <a:prstGeom prst="rect">
            <a:avLst/>
          </a:prstGeom>
        </p:spPr>
        <p:txBody>
          <a:bodyPr vert="horz" lIns="91440" tIns="45720" rIns="91440" bIns="45720" rtlCol="0">
            <a:noAutofit/>
          </a:bodyPr>
          <a:lstStyle/>
          <a:p>
            <a:pPr marR="0" lvl="0" fontAlgn="auto">
              <a:spcBef>
                <a:spcPts val="1000"/>
              </a:spcBef>
              <a:buClr>
                <a:schemeClr val="accent1"/>
              </a:buClr>
              <a:buSzPct val="100000"/>
              <a:tabLst/>
              <a:defRPr/>
            </a:pPr>
            <a:r>
              <a:rPr kumimoji="0" lang="fr-FR" sz="2800" b="0" i="0" u="none" strike="noStrike" cap="none" spc="0" normalizeH="0" baseline="0" noProof="0" dirty="0">
                <a:ln>
                  <a:noFill/>
                </a:ln>
                <a:effectLst/>
                <a:uLnTx/>
                <a:uFillTx/>
                <a:latin typeface="Arial" panose="020B0604020202020204" pitchFamily="34" charset="0"/>
                <a:cs typeface="Arial" panose="020B0604020202020204" pitchFamily="34" charset="0"/>
              </a:rPr>
              <a:t>La LCA :</a:t>
            </a:r>
          </a:p>
          <a:p>
            <a:pPr marL="342900" marR="0" lvl="0" indent="-342900" fontAlgn="auto">
              <a:spcBef>
                <a:spcPts val="1000"/>
              </a:spcBef>
              <a:buClr>
                <a:schemeClr val="accent1"/>
              </a:buClr>
              <a:buSzPct val="100000"/>
              <a:buFont typeface="Wingdings" panose="05000000000000000000" pitchFamily="2" charset="2"/>
              <a:buChar char="§"/>
              <a:tabLst/>
              <a:defRPr/>
            </a:pPr>
            <a:r>
              <a:rPr lang="fr-FR" sz="2800" dirty="0">
                <a:latin typeface="Arial" panose="020B0604020202020204" pitchFamily="34" charset="0"/>
                <a:cs typeface="Arial" panose="020B0604020202020204" pitchFamily="34" charset="0"/>
              </a:rPr>
              <a:t>E</a:t>
            </a:r>
            <a:r>
              <a:rPr kumimoji="0" lang="fr-FR" sz="2800" b="0" i="0" u="none" strike="noStrike" cap="none" spc="0" normalizeH="0" baseline="0" noProof="0" dirty="0">
                <a:ln>
                  <a:noFill/>
                </a:ln>
                <a:effectLst/>
                <a:uLnTx/>
                <a:uFillTx/>
                <a:latin typeface="Arial" panose="020B0604020202020204" pitchFamily="34" charset="0"/>
                <a:cs typeface="Arial" panose="020B0604020202020204" pitchFamily="34" charset="0"/>
              </a:rPr>
              <a:t>st basée sur une définition large d’une situation de handicap (voir Annexe B)</a:t>
            </a:r>
          </a:p>
          <a:p>
            <a:pPr marL="342900" marR="0" lvl="0" indent="-342900" fontAlgn="auto">
              <a:spcBef>
                <a:spcPts val="1000"/>
              </a:spcBef>
              <a:buClr>
                <a:schemeClr val="accent1"/>
              </a:buClr>
              <a:buSzPct val="100000"/>
              <a:buFont typeface="Wingdings" panose="05000000000000000000" pitchFamily="2" charset="2"/>
              <a:buChar char="§"/>
              <a:tabLst/>
              <a:defRPr/>
            </a:pPr>
            <a:r>
              <a:rPr kumimoji="0" lang="fr-FR" sz="2800" b="0" i="0" u="none" strike="noStrike" cap="none" spc="0" normalizeH="0" baseline="0" noProof="0" dirty="0">
                <a:ln>
                  <a:noFill/>
                </a:ln>
                <a:effectLst/>
                <a:uLnTx/>
                <a:uFillTx/>
                <a:latin typeface="Arial" panose="020B0604020202020204" pitchFamily="34" charset="0"/>
                <a:cs typeface="Arial" panose="020B0604020202020204" pitchFamily="34" charset="0"/>
              </a:rPr>
              <a:t>Confie aux organisations la responsabilité de supprimer ou d’éviter la création d’obstacles à l’accessibilité</a:t>
            </a:r>
          </a:p>
          <a:p>
            <a:pPr marL="342900" marR="0" lvl="0" indent="-342900" fontAlgn="auto">
              <a:spcBef>
                <a:spcPts val="1000"/>
              </a:spcBef>
              <a:buClr>
                <a:schemeClr val="accent1"/>
              </a:buClr>
              <a:buSzPct val="100000"/>
              <a:buFont typeface="Wingdings" panose="05000000000000000000" pitchFamily="2" charset="2"/>
              <a:buChar char="§"/>
              <a:tabLst/>
              <a:defRPr/>
            </a:pPr>
            <a:r>
              <a:rPr kumimoji="0" lang="fr-FR" sz="2800" b="0" i="0" u="none" strike="noStrike" cap="none" spc="0" normalizeH="0" baseline="0" noProof="0" dirty="0">
                <a:ln>
                  <a:noFill/>
                </a:ln>
                <a:effectLst/>
                <a:uLnTx/>
                <a:uFillTx/>
                <a:latin typeface="Arial" panose="020B0604020202020204" pitchFamily="34" charset="0"/>
                <a:cs typeface="Arial" panose="020B0604020202020204" pitchFamily="34" charset="0"/>
              </a:rPr>
              <a:t>Rien sans nous : met les personnes en situation de handicap au centre des discussions et des actions</a:t>
            </a:r>
          </a:p>
          <a:p>
            <a:pPr marL="342900" marR="0" lvl="0" indent="-342900" fontAlgn="auto">
              <a:spcBef>
                <a:spcPts val="1000"/>
              </a:spcBef>
              <a:buClr>
                <a:schemeClr val="accent1"/>
              </a:buClr>
              <a:buSzPct val="100000"/>
              <a:buFont typeface="Wingdings" panose="05000000000000000000" pitchFamily="2" charset="2"/>
              <a:buChar char="§"/>
              <a:tabLst/>
              <a:defRPr/>
            </a:pPr>
            <a:r>
              <a:rPr kumimoji="0" lang="fr-FR" sz="2800" b="0" i="0" u="none" strike="noStrike" cap="none" spc="0" normalizeH="0" baseline="0" noProof="0" dirty="0">
                <a:ln>
                  <a:noFill/>
                </a:ln>
                <a:effectLst/>
                <a:uLnTx/>
                <a:uFillTx/>
                <a:latin typeface="Arial" panose="020B0604020202020204" pitchFamily="34" charset="0"/>
                <a:cs typeface="Arial" panose="020B0604020202020204" pitchFamily="34" charset="0"/>
              </a:rPr>
              <a:t>Exige toutes les organisations du GC à développer un plan d’accessibilité et de mesurer le progrès</a:t>
            </a:r>
          </a:p>
        </p:txBody>
      </p:sp>
      <p:sp>
        <p:nvSpPr>
          <p:cNvPr id="56" name="Isosceles Triangle 55">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 name="Slide Number Placeholder 2">
            <a:extLst>
              <a:ext uri="{FF2B5EF4-FFF2-40B4-BE49-F238E27FC236}">
                <a16:creationId xmlns:a16="http://schemas.microsoft.com/office/drawing/2014/main" id="{FCADA8A4-5E65-62A5-982B-5423DAAE402A}"/>
              </a:ext>
            </a:extLst>
          </p:cNvPr>
          <p:cNvSpPr>
            <a:spLocks noGrp="1"/>
          </p:cNvSpPr>
          <p:nvPr>
            <p:ph type="sldNum" sz="quarter" idx="10"/>
          </p:nvPr>
        </p:nvSpPr>
        <p:spPr/>
        <p:txBody>
          <a:bodyPr/>
          <a:lstStyle/>
          <a:p>
            <a:fld id="{C42F5A24-FAD5-448B-90C7-C38AA06B112A}" type="slidenum">
              <a:rPr lang="en-CA" smtClean="0"/>
              <a:pPr/>
              <a:t>5</a:t>
            </a:fld>
            <a:endParaRPr lang="en-CA" dirty="0"/>
          </a:p>
        </p:txBody>
      </p:sp>
    </p:spTree>
    <p:extLst>
      <p:ext uri="{BB962C8B-B14F-4D97-AF65-F5344CB8AC3E}">
        <p14:creationId xmlns:p14="http://schemas.microsoft.com/office/powerpoint/2010/main" val="2398364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1" name="Straight Connector 40">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3"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44"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45" name="Isosceles Triangle 44">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46"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47"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48"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49" name="Isosceles Triangle 48">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50" name="Isosceles Triangle 49">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grpSp>
      <p:sp useBgFill="1">
        <p:nvSpPr>
          <p:cNvPr id="52" name="Rectangle 51">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17698" y="276123"/>
            <a:ext cx="8596668" cy="869630"/>
          </a:xfrm>
        </p:spPr>
        <p:txBody>
          <a:bodyPr vert="horz" lIns="91440" tIns="45720" rIns="91440" bIns="45720" rtlCol="0" anchor="t">
            <a:normAutofit/>
          </a:bodyPr>
          <a:lstStyle/>
          <a:p>
            <a:pPr eaLnBrk="1" hangingPunct="1"/>
            <a:r>
              <a:rPr lang="fr-CA" b="1" dirty="0">
                <a:latin typeface="Arial" panose="020B0604020202020204" pitchFamily="34" charset="0"/>
                <a:cs typeface="Arial" panose="020B0604020202020204" pitchFamily="34" charset="0"/>
              </a:rPr>
              <a:t>Créer De Bonnes Conditions</a:t>
            </a:r>
            <a:endParaRPr lang="en-US" b="1" dirty="0">
              <a:solidFill>
                <a:schemeClr val="tx1"/>
              </a:solidFill>
              <a:latin typeface="Arial" panose="020B0604020202020204" pitchFamily="34" charset="0"/>
              <a:cs typeface="Arial" panose="020B0604020202020204" pitchFamily="34" charset="0"/>
            </a:endParaRPr>
          </a:p>
        </p:txBody>
      </p:sp>
      <p:sp>
        <p:nvSpPr>
          <p:cNvPr id="54" name="Isosceles Triangle 53">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56" name="Isosceles Triangle 55">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graphicFrame>
        <p:nvGraphicFramePr>
          <p:cNvPr id="3" name="Content Placeholder 5">
            <a:extLst>
              <a:ext uri="{FF2B5EF4-FFF2-40B4-BE49-F238E27FC236}">
                <a16:creationId xmlns:a16="http://schemas.microsoft.com/office/drawing/2014/main" id="{B6A7E91C-AA86-E552-F13C-C913E8A5FDCF}"/>
              </a:ext>
            </a:extLst>
          </p:cNvPr>
          <p:cNvGraphicFramePr>
            <a:graphicFrameLocks/>
          </p:cNvGraphicFramePr>
          <p:nvPr>
            <p:extLst>
              <p:ext uri="{D42A27DB-BD31-4B8C-83A1-F6EECF244321}">
                <p14:modId xmlns:p14="http://schemas.microsoft.com/office/powerpoint/2010/main" val="1493537945"/>
              </p:ext>
            </p:extLst>
          </p:nvPr>
        </p:nvGraphicFramePr>
        <p:xfrm>
          <a:off x="706280" y="1149986"/>
          <a:ext cx="11203425" cy="2382520"/>
        </p:xfrm>
        <a:graphic>
          <a:graphicData uri="http://schemas.openxmlformats.org/drawingml/2006/table">
            <a:tbl>
              <a:tblPr firstRow="1" bandRow="1">
                <a:tableStyleId>{7E9639D4-E3E2-4D34-9284-5A2195B3D0D7}</a:tableStyleId>
              </a:tblPr>
              <a:tblGrid>
                <a:gridCol w="3426560">
                  <a:extLst>
                    <a:ext uri="{9D8B030D-6E8A-4147-A177-3AD203B41FA5}">
                      <a16:colId xmlns:a16="http://schemas.microsoft.com/office/drawing/2014/main" val="2163830472"/>
                    </a:ext>
                  </a:extLst>
                </a:gridCol>
                <a:gridCol w="3816424">
                  <a:extLst>
                    <a:ext uri="{9D8B030D-6E8A-4147-A177-3AD203B41FA5}">
                      <a16:colId xmlns:a16="http://schemas.microsoft.com/office/drawing/2014/main" val="3147370870"/>
                    </a:ext>
                  </a:extLst>
                </a:gridCol>
                <a:gridCol w="3960441">
                  <a:extLst>
                    <a:ext uri="{9D8B030D-6E8A-4147-A177-3AD203B41FA5}">
                      <a16:colId xmlns:a16="http://schemas.microsoft.com/office/drawing/2014/main" val="1553625819"/>
                    </a:ext>
                  </a:extLst>
                </a:gridCol>
              </a:tblGrid>
              <a:tr h="370840">
                <a:tc>
                  <a:txBody>
                    <a:bodyPr/>
                    <a:lstStyle/>
                    <a:p>
                      <a:pPr algn="l"/>
                      <a:r>
                        <a:rPr lang="en-CA" dirty="0">
                          <a:latin typeface="Arial" panose="020B0604020202020204" pitchFamily="34" charset="0"/>
                          <a:cs typeface="Arial" panose="020B0604020202020204" pitchFamily="34" charset="0"/>
                        </a:rPr>
                        <a:t>1. Milieu de Travail </a:t>
                      </a:r>
                      <a:r>
                        <a:rPr lang="en-CA" dirty="0" err="1">
                          <a:latin typeface="Arial" panose="020B0604020202020204" pitchFamily="34" charset="0"/>
                          <a:cs typeface="Arial" panose="020B0604020202020204" pitchFamily="34" charset="0"/>
                        </a:rPr>
                        <a:t>Inclusif</a:t>
                      </a:r>
                      <a:endParaRPr lang="en-CA" dirty="0">
                        <a:latin typeface="Arial" panose="020B0604020202020204" pitchFamily="34" charset="0"/>
                        <a:cs typeface="Arial" panose="020B0604020202020204" pitchFamily="34" charset="0"/>
                      </a:endParaRPr>
                    </a:p>
                  </a:txBody>
                  <a:tcPr/>
                </a:tc>
                <a:tc>
                  <a:txBody>
                    <a:bodyPr/>
                    <a:lstStyle/>
                    <a:p>
                      <a:pPr algn="l"/>
                      <a:r>
                        <a:rPr lang="en-CA" dirty="0">
                          <a:latin typeface="Arial" panose="020B0604020202020204" pitchFamily="34" charset="0"/>
                          <a:cs typeface="Arial" panose="020B0604020202020204" pitchFamily="34" charset="0"/>
                        </a:rPr>
                        <a:t>2. </a:t>
                      </a:r>
                      <a:r>
                        <a:rPr lang="en-CA" dirty="0" err="1">
                          <a:latin typeface="Arial" panose="020B0604020202020204" pitchFamily="34" charset="0"/>
                          <a:cs typeface="Arial" panose="020B0604020202020204" pitchFamily="34" charset="0"/>
                        </a:rPr>
                        <a:t>Oui</a:t>
                      </a:r>
                      <a:r>
                        <a:rPr lang="en-CA" dirty="0">
                          <a:latin typeface="Arial" panose="020B0604020202020204" pitchFamily="34" charset="0"/>
                          <a:cs typeface="Arial" panose="020B0604020202020204" pitchFamily="34" charset="0"/>
                        </a:rPr>
                        <a:t> par </a:t>
                      </a:r>
                      <a:r>
                        <a:rPr lang="en-CA" dirty="0" err="1">
                          <a:latin typeface="Arial" panose="020B0604020202020204" pitchFamily="34" charset="0"/>
                          <a:cs typeface="Arial" panose="020B0604020202020204" pitchFamily="34" charset="0"/>
                        </a:rPr>
                        <a:t>défaut</a:t>
                      </a:r>
                      <a:endParaRPr lang="en-CA" dirty="0">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tcPr>
                </a:tc>
                <a:tc>
                  <a:txBody>
                    <a:bodyPr/>
                    <a:lstStyle/>
                    <a:p>
                      <a:pPr algn="l"/>
                      <a:r>
                        <a:rPr lang="en-CA" dirty="0">
                          <a:latin typeface="Arial" panose="020B0604020202020204" pitchFamily="34" charset="0"/>
                          <a:cs typeface="Arial" panose="020B0604020202020204" pitchFamily="34" charset="0"/>
                        </a:rPr>
                        <a:t>3. Aspirer au succès</a:t>
                      </a:r>
                    </a:p>
                  </a:txBody>
                  <a:tcPr/>
                </a:tc>
                <a:extLst>
                  <a:ext uri="{0D108BD9-81ED-4DB2-BD59-A6C34878D82A}">
                    <a16:rowId xmlns:a16="http://schemas.microsoft.com/office/drawing/2014/main" val="1930095573"/>
                  </a:ext>
                </a:extLst>
              </a:tr>
              <a:tr h="370840">
                <a:tc>
                  <a:txBody>
                    <a:bodyPr/>
                    <a:lstStyle/>
                    <a:p>
                      <a:pPr algn="l"/>
                      <a:r>
                        <a:rPr lang="fr-CA" sz="1800" dirty="0">
                          <a:solidFill>
                            <a:schemeClr val="tx1"/>
                          </a:solidFill>
                          <a:latin typeface="Arial" panose="020B0604020202020204" pitchFamily="34" charset="0"/>
                          <a:cs typeface="Arial" panose="020B0604020202020204" pitchFamily="34" charset="0"/>
                        </a:rPr>
                        <a:t>Les politiques, règles, pratiques et méthodes de travail devraient contribuer à la création d’un milieu de travail exempt d’obstacles et qui valorise les différences.</a:t>
                      </a:r>
                    </a:p>
                  </a:txBody>
                  <a:tcPr>
                    <a:lnR w="12700" cap="flat" cmpd="sng" algn="ctr">
                      <a:solidFill>
                        <a:schemeClr val="tx1"/>
                      </a:solidFill>
                      <a:prstDash val="solid"/>
                      <a:round/>
                      <a:headEnd type="none" w="med" len="med"/>
                      <a:tailEnd type="none" w="med" len="med"/>
                    </a:lnR>
                  </a:tcPr>
                </a:tc>
                <a:tc>
                  <a:txBody>
                    <a:bodyPr/>
                    <a:lstStyle/>
                    <a:p>
                      <a:pPr algn="l"/>
                      <a:r>
                        <a:rPr lang="fr-CA" sz="1800" dirty="0">
                          <a:solidFill>
                            <a:schemeClr val="tx1"/>
                          </a:solidFill>
                          <a:latin typeface="Arial" panose="020B0604020202020204" pitchFamily="34" charset="0"/>
                          <a:cs typeface="Arial" panose="020B0604020202020204" pitchFamily="34" charset="0"/>
                        </a:rPr>
                        <a:t>Chaque employée ou employé a le droit de demander et de recevoir le soutien de son gestionnaire et de son organisation dans les meilleurs délais. </a:t>
                      </a:r>
                    </a:p>
                    <a:p>
                      <a:pPr algn="l"/>
                      <a:endParaRPr lang="en-CA"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CA" sz="1800" dirty="0">
                          <a:solidFill>
                            <a:schemeClr val="tx1"/>
                          </a:solidFill>
                          <a:latin typeface="Arial" panose="020B0604020202020204" pitchFamily="34" charset="0"/>
                          <a:cs typeface="Arial" panose="020B0604020202020204" pitchFamily="34" charset="0"/>
                        </a:rPr>
                        <a:t>Les décisions relatives aux dispositifs d’adaptation et aux mesures de soutien devraient tirer parti des forces et des capacités des employées et employés, éliminer les obstacles et leur permettre d’exprimer leur plein potentiel.  </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89864266"/>
                  </a:ext>
                </a:extLst>
              </a:tr>
            </a:tbl>
          </a:graphicData>
        </a:graphic>
      </p:graphicFrame>
      <p:graphicFrame>
        <p:nvGraphicFramePr>
          <p:cNvPr id="5" name="Content Placeholder 5">
            <a:extLst>
              <a:ext uri="{FF2B5EF4-FFF2-40B4-BE49-F238E27FC236}">
                <a16:creationId xmlns:a16="http://schemas.microsoft.com/office/drawing/2014/main" id="{07017A50-928B-5358-EE4C-9B7BDE16FE52}"/>
              </a:ext>
            </a:extLst>
          </p:cNvPr>
          <p:cNvGraphicFramePr>
            <a:graphicFrameLocks/>
          </p:cNvGraphicFramePr>
          <p:nvPr>
            <p:extLst>
              <p:ext uri="{D42A27DB-BD31-4B8C-83A1-F6EECF244321}">
                <p14:modId xmlns:p14="http://schemas.microsoft.com/office/powerpoint/2010/main" val="1064142405"/>
              </p:ext>
            </p:extLst>
          </p:nvPr>
        </p:nvGraphicFramePr>
        <p:xfrm>
          <a:off x="715313" y="3526343"/>
          <a:ext cx="11200328" cy="2656840"/>
        </p:xfrm>
        <a:graphic>
          <a:graphicData uri="http://schemas.openxmlformats.org/drawingml/2006/table">
            <a:tbl>
              <a:tblPr firstRow="1" bandRow="1">
                <a:tableStyleId>{7E9639D4-E3E2-4D34-9284-5A2195B3D0D7}</a:tableStyleId>
              </a:tblPr>
              <a:tblGrid>
                <a:gridCol w="3423464">
                  <a:extLst>
                    <a:ext uri="{9D8B030D-6E8A-4147-A177-3AD203B41FA5}">
                      <a16:colId xmlns:a16="http://schemas.microsoft.com/office/drawing/2014/main" val="2163830472"/>
                    </a:ext>
                  </a:extLst>
                </a:gridCol>
                <a:gridCol w="3816424">
                  <a:extLst>
                    <a:ext uri="{9D8B030D-6E8A-4147-A177-3AD203B41FA5}">
                      <a16:colId xmlns:a16="http://schemas.microsoft.com/office/drawing/2014/main" val="3147370870"/>
                    </a:ext>
                  </a:extLst>
                </a:gridCol>
                <a:gridCol w="3960440">
                  <a:extLst>
                    <a:ext uri="{9D8B030D-6E8A-4147-A177-3AD203B41FA5}">
                      <a16:colId xmlns:a16="http://schemas.microsoft.com/office/drawing/2014/main" val="1553625819"/>
                    </a:ext>
                  </a:extLst>
                </a:gridCol>
              </a:tblGrid>
              <a:tr h="370840">
                <a:tc>
                  <a:txBody>
                    <a:bodyPr/>
                    <a:lstStyle/>
                    <a:p>
                      <a:pPr algn="l"/>
                      <a:r>
                        <a:rPr lang="en-CA" dirty="0"/>
                        <a:t>4. </a:t>
                      </a:r>
                      <a:r>
                        <a:rPr lang="en-CA" dirty="0">
                          <a:latin typeface="Arial" panose="020B0604020202020204" pitchFamily="34" charset="0"/>
                          <a:cs typeface="Arial" panose="020B0604020202020204" pitchFamily="34" charset="0"/>
                        </a:rPr>
                        <a:t>Simplifier le processus</a:t>
                      </a:r>
                    </a:p>
                  </a:txBody>
                  <a:tcPr/>
                </a:tc>
                <a:tc>
                  <a:txBody>
                    <a:bodyPr/>
                    <a:lstStyle/>
                    <a:p>
                      <a:pPr algn="l"/>
                      <a:r>
                        <a:rPr lang="en-CA" dirty="0"/>
                        <a:t>5</a:t>
                      </a:r>
                      <a:r>
                        <a:rPr lang="en-CA" dirty="0">
                          <a:latin typeface="Arial" panose="020B0604020202020204" pitchFamily="34" charset="0"/>
                          <a:cs typeface="Arial" panose="020B0604020202020204" pitchFamily="34" charset="0"/>
                        </a:rPr>
                        <a:t>. Communication Ouverte</a:t>
                      </a:r>
                    </a:p>
                  </a:txBody>
                  <a:tcPr>
                    <a:lnB w="12700" cap="flat" cmpd="sng" algn="ctr">
                      <a:solidFill>
                        <a:schemeClr val="tx1"/>
                      </a:solidFill>
                      <a:prstDash val="solid"/>
                      <a:round/>
                      <a:headEnd type="none" w="med" len="med"/>
                      <a:tailEnd type="none" w="med" len="med"/>
                    </a:lnB>
                  </a:tcPr>
                </a:tc>
                <a:tc>
                  <a:txBody>
                    <a:bodyPr/>
                    <a:lstStyle/>
                    <a:p>
                      <a:pPr algn="l"/>
                      <a:r>
                        <a:rPr lang="en-CA" dirty="0"/>
                        <a:t>6</a:t>
                      </a:r>
                      <a:r>
                        <a:rPr lang="en-CA" dirty="0">
                          <a:latin typeface="Arial" panose="020B0604020202020204" pitchFamily="34" charset="0"/>
                          <a:cs typeface="Arial" panose="020B0604020202020204" pitchFamily="34" charset="0"/>
                        </a:rPr>
                        <a:t>. Mobilisation</a:t>
                      </a:r>
                    </a:p>
                  </a:txBody>
                  <a:tcPr/>
                </a:tc>
                <a:extLst>
                  <a:ext uri="{0D108BD9-81ED-4DB2-BD59-A6C34878D82A}">
                    <a16:rowId xmlns:a16="http://schemas.microsoft.com/office/drawing/2014/main" val="1930095573"/>
                  </a:ext>
                </a:extLst>
              </a:tr>
              <a:tr h="0">
                <a:tc>
                  <a:txBody>
                    <a:bodyPr/>
                    <a:lstStyle/>
                    <a:p>
                      <a:pPr algn="l"/>
                      <a:r>
                        <a:rPr lang="fr-CA" sz="1800" dirty="0">
                          <a:solidFill>
                            <a:schemeClr val="tx1"/>
                          </a:solidFill>
                          <a:latin typeface="Arial" panose="020B0604020202020204" pitchFamily="34" charset="0"/>
                          <a:cs typeface="Arial" panose="020B0604020202020204" pitchFamily="34" charset="0"/>
                        </a:rPr>
                        <a:t>Les preuves à l’appui des demandes d’adaptation devraient uniquement décrire la façon dont l’employée ou l’employé interagit avec le milieu de travail et dont les obstacles peuvent être éliminés. </a:t>
                      </a:r>
                    </a:p>
                  </a:txBody>
                  <a:tcPr>
                    <a:lnR w="12700" cap="flat" cmpd="sng" algn="ctr">
                      <a:solidFill>
                        <a:schemeClr val="tx1"/>
                      </a:solidFill>
                      <a:prstDash val="solid"/>
                      <a:round/>
                      <a:headEnd type="none" w="med" len="med"/>
                      <a:tailEnd type="none" w="med" len="med"/>
                    </a:lnR>
                  </a:tcPr>
                </a:tc>
                <a:tc>
                  <a:txBody>
                    <a:bodyPr/>
                    <a:lstStyle/>
                    <a:p>
                      <a:pPr algn="l"/>
                      <a:r>
                        <a:rPr lang="fr-CA" sz="1800" dirty="0">
                          <a:solidFill>
                            <a:schemeClr val="tx1"/>
                          </a:solidFill>
                          <a:latin typeface="Arial" panose="020B0604020202020204" pitchFamily="34" charset="0"/>
                          <a:cs typeface="Arial" panose="020B0604020202020204" pitchFamily="34" charset="0"/>
                        </a:rPr>
                        <a:t>Les gestionnaires peuvent préparer le terrain en posant la question suivante : « Comment puis-je mieux vous soutenir pour que vous puissiez réussir dans ce poste? »</a:t>
                      </a:r>
                    </a:p>
                    <a:p>
                      <a:pPr algn="l"/>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CA" sz="1800" dirty="0">
                          <a:solidFill>
                            <a:schemeClr val="tx1"/>
                          </a:solidFill>
                          <a:latin typeface="Arial" panose="020B0604020202020204" pitchFamily="34" charset="0"/>
                          <a:cs typeface="Arial" panose="020B0604020202020204" pitchFamily="34" charset="0"/>
                        </a:rPr>
                        <a:t>Il faudra peut-être faire appel à d’autres intervenants pour fournir de l’expertise et du soutien. </a:t>
                      </a:r>
                    </a:p>
                    <a:p>
                      <a:pPr algn="l"/>
                      <a:endParaRPr lang="en-C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89864266"/>
                  </a:ext>
                </a:extLst>
              </a:tr>
            </a:tbl>
          </a:graphicData>
        </a:graphic>
      </p:graphicFrame>
      <p:sp>
        <p:nvSpPr>
          <p:cNvPr id="6" name="Slide Number Placeholder 5">
            <a:extLst>
              <a:ext uri="{FF2B5EF4-FFF2-40B4-BE49-F238E27FC236}">
                <a16:creationId xmlns:a16="http://schemas.microsoft.com/office/drawing/2014/main" id="{70B01550-7752-C320-8B84-51CCAB1225B8}"/>
              </a:ext>
            </a:extLst>
          </p:cNvPr>
          <p:cNvSpPr>
            <a:spLocks noGrp="1"/>
          </p:cNvSpPr>
          <p:nvPr>
            <p:ph type="sldNum" sz="quarter" idx="10"/>
          </p:nvPr>
        </p:nvSpPr>
        <p:spPr>
          <a:xfrm>
            <a:off x="73039" y="6338029"/>
            <a:ext cx="684212" cy="365125"/>
          </a:xfrm>
        </p:spPr>
        <p:txBody>
          <a:bodyPr/>
          <a:lstStyle/>
          <a:p>
            <a:fld id="{C42F5A24-FAD5-448B-90C7-C38AA06B112A}" type="slidenum">
              <a:rPr lang="en-CA" smtClean="0"/>
              <a:pPr/>
              <a:t>6</a:t>
            </a:fld>
            <a:endParaRPr lang="en-CA" dirty="0"/>
          </a:p>
        </p:txBody>
      </p:sp>
    </p:spTree>
    <p:extLst>
      <p:ext uri="{BB962C8B-B14F-4D97-AF65-F5344CB8AC3E}">
        <p14:creationId xmlns:p14="http://schemas.microsoft.com/office/powerpoint/2010/main" val="31043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5D4FB5-D12F-5790-6F6B-D28F74881997}"/>
              </a:ext>
            </a:extLst>
          </p:cNvPr>
          <p:cNvSpPr>
            <a:spLocks noGrp="1"/>
          </p:cNvSpPr>
          <p:nvPr>
            <p:ph type="title"/>
          </p:nvPr>
        </p:nvSpPr>
        <p:spPr>
          <a:xfrm>
            <a:off x="1333502" y="609600"/>
            <a:ext cx="8596668" cy="1320800"/>
          </a:xfrm>
        </p:spPr>
        <p:txBody>
          <a:bodyPr rtlCol="0">
            <a:normAutofit fontScale="90000"/>
          </a:bodyPr>
          <a:lstStyle/>
          <a:p>
            <a:pPr eaLnBrk="1" fontAlgn="auto" hangingPunct="1">
              <a:spcAft>
                <a:spcPts val="0"/>
              </a:spcAft>
              <a:defRPr/>
            </a:pPr>
            <a:r>
              <a:rPr lang="fr-CA" b="1" dirty="0">
                <a:latin typeface="Arial" panose="020B0604020202020204" pitchFamily="34" charset="0"/>
                <a:cs typeface="Arial" panose="020B0604020202020204" pitchFamily="34" charset="0"/>
              </a:rPr>
              <a:t>Pourquoi les mesures d’adaptation en milieu de travail sont-elles importantes?</a:t>
            </a:r>
          </a:p>
        </p:txBody>
      </p:sp>
      <p:sp>
        <p:nvSpPr>
          <p:cNvPr id="12" name="Isosceles Triangle 11">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5" name="Content Placeholder 4">
            <a:extLst>
              <a:ext uri="{FF2B5EF4-FFF2-40B4-BE49-F238E27FC236}">
                <a16:creationId xmlns:a16="http://schemas.microsoft.com/office/drawing/2014/main" id="{DFFA1F87-E82F-1004-D432-54323AA93FDB}"/>
              </a:ext>
            </a:extLst>
          </p:cNvPr>
          <p:cNvSpPr txBox="1">
            <a:spLocks noGrp="1"/>
          </p:cNvSpPr>
          <p:nvPr>
            <p:ph idx="1"/>
          </p:nvPr>
        </p:nvSpPr>
        <p:spPr>
          <a:xfrm>
            <a:off x="1333502" y="1939884"/>
            <a:ext cx="8596668" cy="3880773"/>
          </a:xfrm>
        </p:spPr>
        <p:txBody>
          <a:bodyPr rtlCol="0">
            <a:normAutofit lnSpcReduction="10000"/>
          </a:bodyPr>
          <a:lstStyle/>
          <a:p>
            <a:pPr marL="0" indent="0" defTabSz="914400" eaLnBrk="1" fontAlgn="auto" hangingPunct="1">
              <a:lnSpc>
                <a:spcPct val="90000"/>
              </a:lnSpc>
              <a:spcAft>
                <a:spcPts val="0"/>
              </a:spcAft>
              <a:buFont typeface="Arial" panose="020B0604020202020204" pitchFamily="34" charset="0"/>
              <a:buNone/>
              <a:defRPr/>
            </a:pPr>
            <a:r>
              <a:rPr lang="fr-CA" dirty="0">
                <a:latin typeface="Arial" panose="020B0604020202020204" pitchFamily="34" charset="0"/>
                <a:cs typeface="Arial" panose="020B0604020202020204" pitchFamily="34" charset="0"/>
              </a:rPr>
              <a:t>Le cadre juridique du Canada soutient l’équité en matière d’emploi grâce à une approche d’obligation de prendre des mesures d’adaptation. </a:t>
            </a:r>
          </a:p>
          <a:p>
            <a:pPr marL="0" indent="0" defTabSz="914400" eaLnBrk="1" fontAlgn="auto" hangingPunct="1">
              <a:lnSpc>
                <a:spcPct val="90000"/>
              </a:lnSpc>
              <a:spcAft>
                <a:spcPts val="0"/>
              </a:spcAft>
              <a:buFont typeface="Arial" panose="020B0604020202020204" pitchFamily="34" charset="0"/>
              <a:buNone/>
              <a:defRPr/>
            </a:pPr>
            <a:r>
              <a:rPr lang="fr-CA" dirty="0">
                <a:latin typeface="Arial" panose="020B0604020202020204" pitchFamily="34" charset="0"/>
                <a:cs typeface="Arial" panose="020B0604020202020204" pitchFamily="34" charset="0"/>
              </a:rPr>
              <a:t>La </a:t>
            </a:r>
            <a:r>
              <a:rPr lang="fr-CA" i="1" dirty="0">
                <a:latin typeface="Arial" panose="020B0604020202020204" pitchFamily="34" charset="0"/>
                <a:cs typeface="Arial" panose="020B0604020202020204" pitchFamily="34" charset="0"/>
              </a:rPr>
              <a:t>Loi canadienne sur l’accessibilité</a:t>
            </a:r>
            <a:r>
              <a:rPr lang="fr-CA" dirty="0">
                <a:latin typeface="Arial" panose="020B0604020202020204" pitchFamily="34" charset="0"/>
                <a:cs typeface="Arial" panose="020B0604020202020204" pitchFamily="34" charset="0"/>
              </a:rPr>
              <a:t> exige que les organisations prennent de façon proactive des mesures délibérées pour créer un environnement sans obstacle d’ici 2040. </a:t>
            </a:r>
          </a:p>
          <a:p>
            <a:pPr marL="0" indent="0" defTabSz="914400" eaLnBrk="1" fontAlgn="auto" hangingPunct="1">
              <a:lnSpc>
                <a:spcPct val="90000"/>
              </a:lnSpc>
              <a:spcAft>
                <a:spcPts val="0"/>
              </a:spcAft>
              <a:buFont typeface="Arial" panose="020B0604020202020204" pitchFamily="34" charset="0"/>
              <a:buNone/>
              <a:defRPr/>
            </a:pPr>
            <a:r>
              <a:rPr lang="fr-CA" dirty="0">
                <a:latin typeface="Arial" panose="020B0604020202020204" pitchFamily="34" charset="0"/>
                <a:cs typeface="Arial" panose="020B0604020202020204" pitchFamily="34" charset="0"/>
              </a:rPr>
              <a:t>Il existe deux conditions fondamentales en ce qui concerne le recrutement, la promotion et le maintien en poste des fonctionnaires en situation de handicap : </a:t>
            </a:r>
          </a:p>
          <a:p>
            <a:pPr defTabSz="914400" eaLnBrk="1" fontAlgn="auto" hangingPunct="1">
              <a:lnSpc>
                <a:spcPct val="90000"/>
              </a:lnSpc>
              <a:spcAft>
                <a:spcPts val="0"/>
              </a:spcAft>
              <a:buFont typeface="Wingdings" panose="05000000000000000000" pitchFamily="2" charset="2"/>
              <a:buChar char="§"/>
              <a:defRPr/>
            </a:pPr>
            <a:r>
              <a:rPr lang="fr-CA" dirty="0">
                <a:latin typeface="Arial" panose="020B0604020202020204" pitchFamily="34" charset="0"/>
                <a:cs typeface="Arial" panose="020B0604020202020204" pitchFamily="34" charset="0"/>
              </a:rPr>
              <a:t>Une culture d’équité et de respect </a:t>
            </a:r>
          </a:p>
          <a:p>
            <a:pPr defTabSz="914400" eaLnBrk="1" fontAlgn="auto" hangingPunct="1">
              <a:lnSpc>
                <a:spcPct val="90000"/>
              </a:lnSpc>
              <a:spcAft>
                <a:spcPts val="0"/>
              </a:spcAft>
              <a:buFont typeface="Wingdings" panose="05000000000000000000" pitchFamily="2" charset="2"/>
              <a:buChar char="§"/>
              <a:defRPr/>
            </a:pPr>
            <a:r>
              <a:rPr lang="fr-CA" dirty="0">
                <a:latin typeface="Arial" panose="020B0604020202020204" pitchFamily="34" charset="0"/>
                <a:cs typeface="Arial" panose="020B0604020202020204" pitchFamily="34" charset="0"/>
              </a:rPr>
              <a:t>Un accès rapide et facile à des mesures individuelles uniques </a:t>
            </a:r>
          </a:p>
          <a:p>
            <a:pPr marL="0" indent="0" defTabSz="914400" eaLnBrk="1" fontAlgn="auto" hangingPunct="1">
              <a:lnSpc>
                <a:spcPct val="90000"/>
              </a:lnSpc>
              <a:spcAft>
                <a:spcPts val="0"/>
              </a:spcAft>
              <a:buFont typeface="Arial" panose="020B0604020202020204" pitchFamily="34" charset="0"/>
              <a:buNone/>
              <a:defRPr/>
            </a:pPr>
            <a:r>
              <a:rPr lang="fr-CA" b="1" dirty="0">
                <a:latin typeface="Arial" panose="020B0604020202020204" pitchFamily="34" charset="0"/>
                <a:cs typeface="Arial" panose="020B0604020202020204" pitchFamily="34" charset="0"/>
              </a:rPr>
              <a:t>Exemple de mesure d’adaptation : </a:t>
            </a:r>
            <a:r>
              <a:rPr lang="fr-CA" dirty="0">
                <a:latin typeface="Arial" panose="020B0604020202020204" pitchFamily="34" charset="0"/>
                <a:cs typeface="Arial" panose="020B0604020202020204" pitchFamily="34" charset="0"/>
              </a:rPr>
              <a:t>MS Word propose une myriade de fonctionnalités qui prennent en charge l’accessibilité des documents (environnement), dont un lecteur d’écran (adaptation individuelle), qui permet à une personne ayant des difficultés à lire les caractères imprimés d’utiliser Word.</a:t>
            </a:r>
          </a:p>
          <a:p>
            <a:pPr eaLnBrk="1" fontAlgn="auto" hangingPunct="1">
              <a:lnSpc>
                <a:spcPct val="90000"/>
              </a:lnSpc>
              <a:spcAft>
                <a:spcPts val="0"/>
              </a:spcAft>
              <a:buFont typeface="Wingdings 3" charset="2"/>
              <a:buChar char=""/>
              <a:defRPr/>
            </a:pPr>
            <a:endParaRPr lang="en-US" dirty="0">
              <a:latin typeface="Arial" panose="020B0604020202020204" pitchFamily="34" charset="0"/>
              <a:cs typeface="Arial" panose="020B0604020202020204" pitchFamily="34" charset="0"/>
            </a:endParaRPr>
          </a:p>
          <a:p>
            <a:pPr eaLnBrk="1" fontAlgn="auto" hangingPunct="1">
              <a:lnSpc>
                <a:spcPct val="90000"/>
              </a:lnSpc>
              <a:spcAft>
                <a:spcPts val="0"/>
              </a:spcAft>
              <a:buFont typeface="Wingdings 3" charset="2"/>
              <a:buChar char=""/>
              <a:defRPr/>
            </a:pPr>
            <a:endParaRPr lang="en-US" dirty="0">
              <a:latin typeface="Arial" panose="020B0604020202020204" pitchFamily="34" charset="0"/>
              <a:cs typeface="Arial" panose="020B0604020202020204" pitchFamily="34" charset="0"/>
            </a:endParaRPr>
          </a:p>
        </p:txBody>
      </p:sp>
      <p:sp>
        <p:nvSpPr>
          <p:cNvPr id="14" name="Isosceles Triangle 13">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4" name="Slide Number Placeholder 3">
            <a:extLst>
              <a:ext uri="{FF2B5EF4-FFF2-40B4-BE49-F238E27FC236}">
                <a16:creationId xmlns:a16="http://schemas.microsoft.com/office/drawing/2014/main" id="{87366E5A-31A4-94F9-BFA9-F471D6CFCC6D}"/>
              </a:ext>
            </a:extLst>
          </p:cNvPr>
          <p:cNvSpPr>
            <a:spLocks noGrp="1"/>
          </p:cNvSpPr>
          <p:nvPr>
            <p:ph type="sldNum" sz="quarter" idx="12"/>
          </p:nvPr>
        </p:nvSpPr>
        <p:spPr/>
        <p:txBody>
          <a:bodyPr/>
          <a:lstStyle/>
          <a:p>
            <a:fld id="{E52262BB-6A2F-4F02-A823-65E30B3B17AC}" type="slidenum">
              <a:rPr lang="en-CA" altLang="en-US" smtClean="0"/>
              <a:pPr/>
              <a:t>7</a:t>
            </a:fld>
            <a:endParaRPr lang="en-CA" altLang="en-US"/>
          </a:p>
        </p:txBody>
      </p:sp>
    </p:spTree>
    <p:extLst>
      <p:ext uri="{BB962C8B-B14F-4D97-AF65-F5344CB8AC3E}">
        <p14:creationId xmlns:p14="http://schemas.microsoft.com/office/powerpoint/2010/main" val="193793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5D4FB5-D12F-5790-6F6B-D28F74881997}"/>
              </a:ext>
            </a:extLst>
          </p:cNvPr>
          <p:cNvSpPr>
            <a:spLocks noGrp="1"/>
          </p:cNvSpPr>
          <p:nvPr>
            <p:ph type="title"/>
          </p:nvPr>
        </p:nvSpPr>
        <p:spPr>
          <a:xfrm>
            <a:off x="1333502" y="609600"/>
            <a:ext cx="8596668" cy="1320800"/>
          </a:xfrm>
        </p:spPr>
        <p:txBody>
          <a:bodyPr rtlCol="0">
            <a:normAutofit/>
          </a:bodyPr>
          <a:lstStyle/>
          <a:p>
            <a:pPr eaLnBrk="1" fontAlgn="auto" hangingPunct="1">
              <a:spcAft>
                <a:spcPts val="0"/>
              </a:spcAft>
              <a:defRPr/>
            </a:pPr>
            <a:r>
              <a:rPr lang="fr-CA" b="1" dirty="0">
                <a:latin typeface="Arial" panose="020B0604020202020204" pitchFamily="34" charset="0"/>
                <a:ea typeface="Open Sans" panose="020B0606030504020204" pitchFamily="34" charset="0"/>
                <a:cs typeface="Arial" panose="020B0604020202020204" pitchFamily="34" charset="0"/>
              </a:rPr>
              <a:t>Oui par défaut </a:t>
            </a:r>
            <a:endParaRPr lang="fr-CA" b="1" dirty="0">
              <a:latin typeface="Arial" panose="020B0604020202020204" pitchFamily="34" charset="0"/>
              <a:cs typeface="Arial" panose="020B0604020202020204" pitchFamily="34" charset="0"/>
            </a:endParaRPr>
          </a:p>
        </p:txBody>
      </p:sp>
      <p:sp>
        <p:nvSpPr>
          <p:cNvPr id="12" name="Isosceles Triangle 11">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5" name="Content Placeholder 4">
            <a:extLst>
              <a:ext uri="{FF2B5EF4-FFF2-40B4-BE49-F238E27FC236}">
                <a16:creationId xmlns:a16="http://schemas.microsoft.com/office/drawing/2014/main" id="{DFFA1F87-E82F-1004-D432-54323AA93FDB}"/>
              </a:ext>
            </a:extLst>
          </p:cNvPr>
          <p:cNvSpPr txBox="1">
            <a:spLocks noGrp="1"/>
          </p:cNvSpPr>
          <p:nvPr>
            <p:ph idx="1"/>
          </p:nvPr>
        </p:nvSpPr>
        <p:spPr>
          <a:xfrm>
            <a:off x="1345911" y="1619813"/>
            <a:ext cx="7822838" cy="4628587"/>
          </a:xfrm>
        </p:spPr>
        <p:txBody>
          <a:bodyPr rtlCol="0">
            <a:normAutofit lnSpcReduction="10000"/>
          </a:bodyPr>
          <a:lstStyle/>
          <a:p>
            <a:pPr defTabSz="676656">
              <a:spcBef>
                <a:spcPts val="600"/>
              </a:spcBef>
              <a:buClr>
                <a:schemeClr val="accent1"/>
              </a:buClr>
              <a:buSzPct val="100000"/>
              <a:buFont typeface="Wingdings" panose="05000000000000000000" pitchFamily="2" charset="2"/>
              <a:buChar char="§"/>
              <a:defRPr/>
            </a:pPr>
            <a:r>
              <a:rPr lang="fr-CA" sz="2500" kern="1200" dirty="0">
                <a:solidFill>
                  <a:srgbClr val="000000"/>
                </a:solidFill>
                <a:latin typeface="Arial" panose="020B0604020202020204" pitchFamily="34" charset="0"/>
                <a:cs typeface="Arial" panose="020B0604020202020204" pitchFamily="34" charset="0"/>
              </a:rPr>
              <a:t>Chaque employé(e) a le droit de demander et de recevoir un soutien de la part de son gestionnaire et de l’organisation dès que possible</a:t>
            </a:r>
          </a:p>
          <a:p>
            <a:pPr defTabSz="676656">
              <a:spcBef>
                <a:spcPts val="600"/>
              </a:spcBef>
              <a:buClr>
                <a:schemeClr val="accent1"/>
              </a:buClr>
              <a:buSzPct val="100000"/>
              <a:buFont typeface="Wingdings" panose="05000000000000000000" pitchFamily="2" charset="2"/>
              <a:buChar char="§"/>
              <a:defRPr/>
            </a:pPr>
            <a:r>
              <a:rPr lang="fr-CA" sz="2500" kern="1200" dirty="0">
                <a:solidFill>
                  <a:srgbClr val="000000"/>
                </a:solidFill>
                <a:latin typeface="Arial" panose="020B0604020202020204" pitchFamily="34" charset="0"/>
                <a:cs typeface="Arial" panose="020B0604020202020204" pitchFamily="34" charset="0"/>
              </a:rPr>
              <a:t>L’objectif de l’adaptation du lieu de travail est de fournir à chaque employé(e) les outils et les mesures de soutien nécessaires pour qu’il/elle puisse contribuer à son plein potentiel</a:t>
            </a:r>
          </a:p>
          <a:p>
            <a:pPr defTabSz="676656">
              <a:spcBef>
                <a:spcPts val="600"/>
              </a:spcBef>
              <a:buClr>
                <a:schemeClr val="accent1"/>
              </a:buClr>
              <a:buSzPct val="100000"/>
              <a:buFont typeface="Wingdings" panose="05000000000000000000" pitchFamily="2" charset="2"/>
              <a:buChar char="§"/>
              <a:defRPr/>
            </a:pPr>
            <a:r>
              <a:rPr lang="fr-CA" sz="2500" kern="1200" dirty="0">
                <a:solidFill>
                  <a:srgbClr val="000000"/>
                </a:solidFill>
                <a:latin typeface="Arial" panose="020B0604020202020204" pitchFamily="34" charset="0"/>
                <a:cs typeface="Arial" panose="020B0604020202020204" pitchFamily="34" charset="0"/>
              </a:rPr>
              <a:t>Chaque demande d’adaptation du lieu de travail doit être examinée </a:t>
            </a:r>
          </a:p>
          <a:p>
            <a:pPr defTabSz="676656">
              <a:spcBef>
                <a:spcPts val="600"/>
              </a:spcBef>
              <a:buClr>
                <a:schemeClr val="accent1"/>
              </a:buClr>
              <a:buSzPct val="100000"/>
              <a:buFont typeface="Wingdings" panose="05000000000000000000" pitchFamily="2" charset="2"/>
              <a:buChar char="§"/>
              <a:defRPr/>
            </a:pPr>
            <a:r>
              <a:rPr lang="fr-CA" sz="2500" kern="1200" dirty="0">
                <a:solidFill>
                  <a:srgbClr val="000000"/>
                </a:solidFill>
                <a:latin typeface="Arial" panose="020B0604020202020204" pitchFamily="34" charset="0"/>
                <a:cs typeface="Arial" panose="020B0604020202020204" pitchFamily="34" charset="0"/>
              </a:rPr>
              <a:t>En tant que représentant de l’employeur, les gestionnaires ne peuvent pas refuser les demandes d’adaptation raisonnables</a:t>
            </a:r>
            <a:endParaRPr lang="fr-CA" sz="2500" dirty="0">
              <a:solidFill>
                <a:srgbClr val="000000"/>
              </a:solidFill>
              <a:latin typeface="Arial" panose="020B0604020202020204" pitchFamily="34" charset="0"/>
              <a:cs typeface="Arial" panose="020B0604020202020204" pitchFamily="34" charset="0"/>
            </a:endParaRPr>
          </a:p>
          <a:p>
            <a:pPr marL="0" indent="0" eaLnBrk="1" fontAlgn="auto" hangingPunct="1">
              <a:lnSpc>
                <a:spcPct val="90000"/>
              </a:lnSpc>
              <a:spcAft>
                <a:spcPts val="0"/>
              </a:spcAft>
              <a:buNone/>
              <a:defRPr/>
            </a:pPr>
            <a:endParaRPr lang="en-US" dirty="0">
              <a:latin typeface="Arial" panose="020B0604020202020204" pitchFamily="34" charset="0"/>
              <a:cs typeface="Arial" panose="020B0604020202020204" pitchFamily="34" charset="0"/>
            </a:endParaRPr>
          </a:p>
          <a:p>
            <a:pPr eaLnBrk="1" fontAlgn="auto" hangingPunct="1">
              <a:lnSpc>
                <a:spcPct val="90000"/>
              </a:lnSpc>
              <a:spcAft>
                <a:spcPts val="0"/>
              </a:spcAft>
              <a:buFont typeface="Wingdings 3" charset="2"/>
              <a:buChar char=""/>
              <a:defRPr/>
            </a:pPr>
            <a:endParaRPr lang="en-US" dirty="0">
              <a:latin typeface="Arial" panose="020B0604020202020204" pitchFamily="34" charset="0"/>
              <a:cs typeface="Arial" panose="020B0604020202020204" pitchFamily="34" charset="0"/>
            </a:endParaRPr>
          </a:p>
        </p:txBody>
      </p:sp>
      <p:sp>
        <p:nvSpPr>
          <p:cNvPr id="14" name="Isosceles Triangle 13">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6" name="TextBox 5">
            <a:extLst>
              <a:ext uri="{FF2B5EF4-FFF2-40B4-BE49-F238E27FC236}">
                <a16:creationId xmlns:a16="http://schemas.microsoft.com/office/drawing/2014/main" id="{776FD0C8-42DA-9533-3BFB-EE37B29A1646}"/>
              </a:ext>
            </a:extLst>
          </p:cNvPr>
          <p:cNvSpPr txBox="1"/>
          <p:nvPr/>
        </p:nvSpPr>
        <p:spPr>
          <a:xfrm>
            <a:off x="9425637" y="1637472"/>
            <a:ext cx="2509474" cy="1477328"/>
          </a:xfrm>
          <a:prstGeom prst="rect">
            <a:avLst/>
          </a:prstGeom>
          <a:noFill/>
        </p:spPr>
        <p:txBody>
          <a:bodyPr wrap="square">
            <a:spAutoFit/>
          </a:bodyPr>
          <a:lstStyle/>
          <a:p>
            <a:pPr defTabSz="338328">
              <a:spcBef>
                <a:spcPts val="600"/>
              </a:spcBef>
              <a:buNone/>
            </a:pPr>
            <a:r>
              <a:rPr lang="fr-CA" sz="1800" b="1" kern="1200" dirty="0">
                <a:solidFill>
                  <a:srgbClr val="000000"/>
                </a:solidFill>
                <a:latin typeface="Arial" panose="020B0604020202020204" pitchFamily="34" charset="0"/>
                <a:cs typeface="Arial" panose="020B0604020202020204" pitchFamily="34" charset="0"/>
              </a:rPr>
              <a:t>« Oui » ne signifie pas nécessairement « Oui » à tout ce que l’employé(e) demande</a:t>
            </a:r>
          </a:p>
        </p:txBody>
      </p:sp>
      <p:sp>
        <p:nvSpPr>
          <p:cNvPr id="4" name="Slide Number Placeholder 3">
            <a:extLst>
              <a:ext uri="{FF2B5EF4-FFF2-40B4-BE49-F238E27FC236}">
                <a16:creationId xmlns:a16="http://schemas.microsoft.com/office/drawing/2014/main" id="{825AED79-BD92-D1A9-F9E5-0FD3CBE89643}"/>
              </a:ext>
            </a:extLst>
          </p:cNvPr>
          <p:cNvSpPr>
            <a:spLocks noGrp="1"/>
          </p:cNvSpPr>
          <p:nvPr>
            <p:ph type="sldNum" sz="quarter" idx="12"/>
          </p:nvPr>
        </p:nvSpPr>
        <p:spPr/>
        <p:txBody>
          <a:bodyPr/>
          <a:lstStyle/>
          <a:p>
            <a:fld id="{E52262BB-6A2F-4F02-A823-65E30B3B17AC}" type="slidenum">
              <a:rPr lang="en-CA" altLang="en-US" smtClean="0"/>
              <a:pPr/>
              <a:t>8</a:t>
            </a:fld>
            <a:endParaRPr lang="en-CA" altLang="en-US"/>
          </a:p>
        </p:txBody>
      </p:sp>
    </p:spTree>
    <p:extLst>
      <p:ext uri="{BB962C8B-B14F-4D97-AF65-F5344CB8AC3E}">
        <p14:creationId xmlns:p14="http://schemas.microsoft.com/office/powerpoint/2010/main" val="3227961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8D422B-C1DE-4FFB-89FD-DE067E835BD0}"/>
              </a:ext>
            </a:extLst>
          </p:cNvPr>
          <p:cNvSpPr>
            <a:spLocks noGrp="1"/>
          </p:cNvSpPr>
          <p:nvPr>
            <p:ph type="title"/>
          </p:nvPr>
        </p:nvSpPr>
        <p:spPr>
          <a:xfrm>
            <a:off x="1333502" y="609600"/>
            <a:ext cx="8596668" cy="1320800"/>
          </a:xfrm>
        </p:spPr>
        <p:txBody>
          <a:bodyPr>
            <a:normAutofit/>
          </a:bodyPr>
          <a:lstStyle/>
          <a:p>
            <a:r>
              <a:rPr lang="fr-CA" b="1" dirty="0">
                <a:latin typeface="Arial" panose="020B0604020202020204" pitchFamily="34" charset="0"/>
                <a:cs typeface="Arial" panose="020B0604020202020204" pitchFamily="34" charset="0"/>
              </a:rPr>
              <a:t>Le Passeport pour l’accessibilité en milieu de travail du </a:t>
            </a:r>
            <a:r>
              <a:rPr lang="fr-CA" b="1" dirty="0" err="1">
                <a:latin typeface="Arial" panose="020B0604020202020204" pitchFamily="34" charset="0"/>
                <a:cs typeface="Arial" panose="020B0604020202020204" pitchFamily="34" charset="0"/>
              </a:rPr>
              <a:t>GdC</a:t>
            </a:r>
            <a:r>
              <a:rPr lang="fr-CA" b="1" dirty="0">
                <a:latin typeface="Arial" panose="020B0604020202020204" pitchFamily="34" charset="0"/>
                <a:cs typeface="Arial" panose="020B0604020202020204" pitchFamily="34" charset="0"/>
              </a:rPr>
              <a:t> est...</a:t>
            </a:r>
          </a:p>
        </p:txBody>
      </p:sp>
      <p:sp>
        <p:nvSpPr>
          <p:cNvPr id="14" name="Isosceles Triangle 13">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7" name="Content Placeholder 6">
            <a:extLst>
              <a:ext uri="{FF2B5EF4-FFF2-40B4-BE49-F238E27FC236}">
                <a16:creationId xmlns:a16="http://schemas.microsoft.com/office/drawing/2014/main" id="{589677CC-076E-5213-C3B1-7C736266846B}"/>
              </a:ext>
            </a:extLst>
          </p:cNvPr>
          <p:cNvSpPr>
            <a:spLocks noGrp="1"/>
          </p:cNvSpPr>
          <p:nvPr>
            <p:ph idx="1"/>
          </p:nvPr>
        </p:nvSpPr>
        <p:spPr>
          <a:xfrm>
            <a:off x="1333502" y="2072813"/>
            <a:ext cx="9659042" cy="3880773"/>
          </a:xfrm>
        </p:spPr>
        <p:txBody>
          <a:bodyPr>
            <a:normAutofit/>
          </a:bodyPr>
          <a:lstStyle/>
          <a:p>
            <a:pPr>
              <a:buSzPct val="100000"/>
              <a:buFont typeface="Wingdings" panose="05000000000000000000" pitchFamily="2" charset="2"/>
              <a:buChar char="§"/>
            </a:pPr>
            <a:r>
              <a:rPr lang="fr-CA" sz="2800" b="0" i="0" dirty="0">
                <a:latin typeface="Arial" panose="020B0604020202020204" pitchFamily="34" charset="0"/>
                <a:cs typeface="Arial" panose="020B0604020202020204" pitchFamily="34" charset="0"/>
              </a:rPr>
              <a:t>Un moyen d’expliquer au gestionnaire comment je fonctionne et pourquoi</a:t>
            </a:r>
          </a:p>
          <a:p>
            <a:pPr>
              <a:buSzPct val="100000"/>
              <a:buFont typeface="Wingdings" panose="05000000000000000000" pitchFamily="2" charset="2"/>
              <a:buChar char="§"/>
            </a:pPr>
            <a:r>
              <a:rPr lang="fr-CA" sz="2800" b="0" i="0" dirty="0">
                <a:latin typeface="Arial" panose="020B0604020202020204" pitchFamily="34" charset="0"/>
                <a:cs typeface="Arial" panose="020B0604020202020204" pitchFamily="34" charset="0"/>
              </a:rPr>
              <a:t>Une base pour un dialogue continu et ouvert entre l’employé(e) et son gestionnaire</a:t>
            </a:r>
          </a:p>
          <a:p>
            <a:pPr>
              <a:buSzPct val="100000"/>
              <a:buFont typeface="Wingdings" panose="05000000000000000000" pitchFamily="2" charset="2"/>
              <a:buChar char="§"/>
            </a:pPr>
            <a:r>
              <a:rPr lang="fr-CA" sz="2800" b="0" i="0" dirty="0">
                <a:latin typeface="Arial" panose="020B0604020202020204" pitchFamily="34" charset="0"/>
                <a:cs typeface="Arial" panose="020B0604020202020204" pitchFamily="34" charset="0"/>
              </a:rPr>
              <a:t> Le processus pour « arriver à un oui », c’est-à-dire pour se mettre d’accord sur les outils et les mesures de soutien qui permettront d’éliminer les obstacles auxquels l’employé(e) est confronté(e) sur son lieu de travail</a:t>
            </a:r>
          </a:p>
          <a:p>
            <a:endParaRPr lang="en-CA" dirty="0">
              <a:latin typeface="Arial" panose="020B0604020202020204" pitchFamily="34" charset="0"/>
              <a:cs typeface="Arial" panose="020B0604020202020204" pitchFamily="34" charset="0"/>
            </a:endParaRPr>
          </a:p>
        </p:txBody>
      </p:sp>
      <p:sp>
        <p:nvSpPr>
          <p:cNvPr id="16" name="Isosceles Triangle 15">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 name="Slide Number Placeholder 2">
            <a:extLst>
              <a:ext uri="{FF2B5EF4-FFF2-40B4-BE49-F238E27FC236}">
                <a16:creationId xmlns:a16="http://schemas.microsoft.com/office/drawing/2014/main" id="{6CC8E995-7B78-70C3-993E-5DEC8EE4BA58}"/>
              </a:ext>
            </a:extLst>
          </p:cNvPr>
          <p:cNvSpPr>
            <a:spLocks noGrp="1"/>
          </p:cNvSpPr>
          <p:nvPr>
            <p:ph type="sldNum" sz="quarter" idx="12"/>
          </p:nvPr>
        </p:nvSpPr>
        <p:spPr/>
        <p:txBody>
          <a:bodyPr/>
          <a:lstStyle/>
          <a:p>
            <a:fld id="{32D4B517-E49B-41B6-9DBC-23634E0F1CDC}" type="slidenum">
              <a:rPr lang="en-CA" smtClean="0"/>
              <a:pPr/>
              <a:t>9</a:t>
            </a:fld>
            <a:endParaRPr lang="en-CA" dirty="0"/>
          </a:p>
        </p:txBody>
      </p:sp>
    </p:spTree>
    <p:extLst>
      <p:ext uri="{BB962C8B-B14F-4D97-AF65-F5344CB8AC3E}">
        <p14:creationId xmlns:p14="http://schemas.microsoft.com/office/powerpoint/2010/main" val="12441242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Treasury Board&quot;,&quot;Id&quot;:&quot;64d3ccf4433338424422326a&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Facet">
  <a:themeElements>
    <a:clrScheme name="Custom 1">
      <a:dk1>
        <a:sysClr val="windowText" lastClr="000000"/>
      </a:dk1>
      <a:lt1>
        <a:sysClr val="window" lastClr="FFFFFF"/>
      </a:lt1>
      <a:dk2>
        <a:srgbClr val="455F51"/>
      </a:dk2>
      <a:lt2>
        <a:srgbClr val="9E246B"/>
      </a:lt2>
      <a:accent1>
        <a:srgbClr val="58B7E3"/>
      </a:accent1>
      <a:accent2>
        <a:srgbClr val="9E246B"/>
      </a:accent2>
      <a:accent3>
        <a:srgbClr val="A5C445"/>
      </a:accent3>
      <a:accent4>
        <a:srgbClr val="A5C445"/>
      </a:accent4>
      <a:accent5>
        <a:srgbClr val="A5C445"/>
      </a:accent5>
      <a:accent6>
        <a:srgbClr val="A5C445"/>
      </a:accent6>
      <a:hlink>
        <a:srgbClr val="9E246B"/>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Facet">
  <a:themeElements>
    <a:clrScheme name="Custom 1">
      <a:dk1>
        <a:sysClr val="windowText" lastClr="000000"/>
      </a:dk1>
      <a:lt1>
        <a:sysClr val="window" lastClr="FFFFFF"/>
      </a:lt1>
      <a:dk2>
        <a:srgbClr val="455F51"/>
      </a:dk2>
      <a:lt2>
        <a:srgbClr val="9E246B"/>
      </a:lt2>
      <a:accent1>
        <a:srgbClr val="58B7E3"/>
      </a:accent1>
      <a:accent2>
        <a:srgbClr val="9E246B"/>
      </a:accent2>
      <a:accent3>
        <a:srgbClr val="A5C445"/>
      </a:accent3>
      <a:accent4>
        <a:srgbClr val="A5C445"/>
      </a:accent4>
      <a:accent5>
        <a:srgbClr val="A5C445"/>
      </a:accent5>
      <a:accent6>
        <a:srgbClr val="A5C445"/>
      </a:accent6>
      <a:hlink>
        <a:srgbClr val="9E246B"/>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Facet">
  <a:themeElements>
    <a:clrScheme name="Custom 1">
      <a:dk1>
        <a:sysClr val="windowText" lastClr="000000"/>
      </a:dk1>
      <a:lt1>
        <a:sysClr val="window" lastClr="FFFFFF"/>
      </a:lt1>
      <a:dk2>
        <a:srgbClr val="455F51"/>
      </a:dk2>
      <a:lt2>
        <a:srgbClr val="9E246B"/>
      </a:lt2>
      <a:accent1>
        <a:srgbClr val="58B7E3"/>
      </a:accent1>
      <a:accent2>
        <a:srgbClr val="9E246B"/>
      </a:accent2>
      <a:accent3>
        <a:srgbClr val="A5C445"/>
      </a:accent3>
      <a:accent4>
        <a:srgbClr val="A5C445"/>
      </a:accent4>
      <a:accent5>
        <a:srgbClr val="A5C445"/>
      </a:accent5>
      <a:accent6>
        <a:srgbClr val="A5C445"/>
      </a:accent6>
      <a:hlink>
        <a:srgbClr val="9E246B"/>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Facet">
  <a:themeElements>
    <a:clrScheme name="Custom 1">
      <a:dk1>
        <a:sysClr val="windowText" lastClr="000000"/>
      </a:dk1>
      <a:lt1>
        <a:sysClr val="window" lastClr="FFFFFF"/>
      </a:lt1>
      <a:dk2>
        <a:srgbClr val="455F51"/>
      </a:dk2>
      <a:lt2>
        <a:srgbClr val="9E246B"/>
      </a:lt2>
      <a:accent1>
        <a:srgbClr val="58B7E3"/>
      </a:accent1>
      <a:accent2>
        <a:srgbClr val="9E246B"/>
      </a:accent2>
      <a:accent3>
        <a:srgbClr val="A5C445"/>
      </a:accent3>
      <a:accent4>
        <a:srgbClr val="A5C445"/>
      </a:accent4>
      <a:accent5>
        <a:srgbClr val="A5C445"/>
      </a:accent5>
      <a:accent6>
        <a:srgbClr val="A5C445"/>
      </a:accent6>
      <a:hlink>
        <a:srgbClr val="9E246B"/>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NodeID xmlns="b77277c2-9dc1-48dd-9285-4a1b79aa80d3" xsi:nil="true"/>
    <TaxCatchAll xmlns="a735e4d9-f002-48fa-91dd-96ff79369b34" xsi:nil="true"/>
    <lcf76f155ced4ddcb4097134ff3c332f xmlns="c4d78bb9-6ee1-421e-9a2e-603293e5625a">
      <Terms xmlns="http://schemas.microsoft.com/office/infopath/2007/PartnerControls"/>
    </lcf76f155ced4ddcb4097134ff3c332f>
    <GCDocs_x0020_File_x0020_Path xmlns="b77277c2-9dc1-48dd-9285-4a1b79aa80d3" xsi:nil="true"/>
    <_dlc_DocId xmlns="a735e4d9-f002-48fa-91dd-96ff79369b34">CHYK3PT4K6Y4-1311600425-17371</_dlc_DocId>
    <MediaLengthInSeconds xmlns="c4d78bb9-6ee1-421e-9a2e-603293e5625a" xsi:nil="true"/>
    <_dlc_DocIdUrl xmlns="a735e4d9-f002-48fa-91dd-96ff79369b34">
      <Url>https://056gc.sharepoint.com/sites/OPSA-CEWF_BAFP-FCMTH/_layouts/15/DocIdRedir.aspx?ID=CHYK3PT4K6Y4-1311600425-17371</Url>
      <Description>CHYK3PT4K6Y4-1311600425-17371</Description>
    </_dlc_DocIdUrl>
    <SharedWithUsers xmlns="a735e4d9-f002-48fa-91dd-96ff79369b34">
      <UserInfo>
        <DisplayName/>
        <AccountId xsi:nil="true"/>
        <AccountType/>
      </UserInfo>
    </SharedWithUsers>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06160EF53A62224D8A52237F3F6AB4BD" ma:contentTypeVersion="18" ma:contentTypeDescription="Create a new document." ma:contentTypeScope="" ma:versionID="1718c936896288b73ef9e9ccede44805">
  <xsd:schema xmlns:xsd="http://www.w3.org/2001/XMLSchema" xmlns:xs="http://www.w3.org/2001/XMLSchema" xmlns:p="http://schemas.microsoft.com/office/2006/metadata/properties" xmlns:ns2="a735e4d9-f002-48fa-91dd-96ff79369b34" xmlns:ns3="c4d78bb9-6ee1-421e-9a2e-603293e5625a" xmlns:ns4="b77277c2-9dc1-48dd-9285-4a1b79aa80d3" targetNamespace="http://schemas.microsoft.com/office/2006/metadata/properties" ma:root="true" ma:fieldsID="7cb33c37f376b7a1a57681392fe093cc" ns2:_="" ns3:_="" ns4:_="">
    <xsd:import namespace="a735e4d9-f002-48fa-91dd-96ff79369b34"/>
    <xsd:import namespace="c4d78bb9-6ee1-421e-9a2e-603293e5625a"/>
    <xsd:import namespace="b77277c2-9dc1-48dd-9285-4a1b79aa80d3"/>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ObjectDetectorVersions" minOccurs="0"/>
                <xsd:element ref="ns4:GCDocs_x0020_File_x0020_Path" minOccurs="0"/>
                <xsd:element ref="ns4:NodeID" minOccurs="0"/>
                <xsd:element ref="ns3:MediaServiceSearchProperties" minOccurs="0"/>
                <xsd:element ref="ns2:SharedWithUsers" minOccurs="0"/>
                <xsd:element ref="ns2:SharedWithDetails" minOccurs="0"/>
                <xsd:element ref="ns3:lcf76f155ced4ddcb4097134ff3c332f" minOccurs="0"/>
                <xsd:element ref="ns2:TaxCatchAll" minOccurs="0"/>
                <xsd:element ref="ns3:MediaServiceDateTaken" minOccurs="0"/>
                <xsd:element ref="ns3:MediaServiceOCR"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35e4d9-f002-48fa-91dd-96ff79369b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665a53ce-7d2a-4828-a45f-67f5f84005aa}" ma:internalName="TaxCatchAll" ma:showField="CatchAllData" ma:web="a735e4d9-f002-48fa-91dd-96ff79369b3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4d78bb9-6ee1-421e-9a2e-603293e5625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SearchProperties" ma:index="16" nillable="true" ma:displayName="MediaServiceSearchProperties" ma:hidden="true" ma:internalName="MediaServiceSearchProperties" ma:readOnly="true">
      <xsd:simpleType>
        <xsd:restriction base="dms:Note"/>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6bf3204f-aabd-4e28-9088-5d29a8bcebff" ma:termSetId="09814cd3-568e-fe90-9814-8d621ff8fb84" ma:anchorId="fba54fb3-c3e1-fe81-a776-ca4b69148c4d" ma:open="true" ma:isKeyword="false">
      <xsd:complexType>
        <xsd:sequence>
          <xsd:element ref="pc:Terms" minOccurs="0" maxOccurs="1"/>
        </xsd:sequence>
      </xsd:complexType>
    </xsd:element>
    <xsd:element name="MediaServiceDateTaken" ma:index="22" nillable="true" ma:displayName="MediaServiceDateTaken" ma:hidden="true" ma:indexed="true" ma:internalName="MediaServiceDateTaken"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LengthInSeconds" ma:index="26"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77277c2-9dc1-48dd-9285-4a1b79aa80d3" elementFormDefault="qualified">
    <xsd:import namespace="http://schemas.microsoft.com/office/2006/documentManagement/types"/>
    <xsd:import namespace="http://schemas.microsoft.com/office/infopath/2007/PartnerControls"/>
    <xsd:element name="GCDocs_x0020_File_x0020_Path" ma:index="14" nillable="true" ma:displayName="GCDocs File Path" ma:internalName="GCDocs_x0020_File_x0020_Path">
      <xsd:simpleType>
        <xsd:restriction base="dms:Note">
          <xsd:maxLength value="255"/>
        </xsd:restriction>
      </xsd:simpleType>
    </xsd:element>
    <xsd:element name="NodeID" ma:index="15" nillable="true" ma:displayName="NodeID" ma:internalName="NodeID">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E97C9C2-D436-4FDE-86FA-0F692C381C62}">
  <ds:schemaRefs>
    <ds:schemaRef ds:uri="http://schemas.microsoft.com/office/2006/metadata/properties"/>
    <ds:schemaRef ds:uri="http://purl.org/dc/elements/1.1/"/>
    <ds:schemaRef ds:uri="http://www.w3.org/XML/1998/namespace"/>
    <ds:schemaRef ds:uri="a735e4d9-f002-48fa-91dd-96ff79369b34"/>
    <ds:schemaRef ds:uri="http://schemas.microsoft.com/office/infopath/2007/PartnerControls"/>
    <ds:schemaRef ds:uri="http://schemas.openxmlformats.org/package/2006/metadata/core-properties"/>
    <ds:schemaRef ds:uri="http://purl.org/dc/dcmitype/"/>
    <ds:schemaRef ds:uri="http://schemas.microsoft.com/office/2006/documentManagement/types"/>
    <ds:schemaRef ds:uri="b77277c2-9dc1-48dd-9285-4a1b79aa80d3"/>
    <ds:schemaRef ds:uri="c4d78bb9-6ee1-421e-9a2e-603293e5625a"/>
    <ds:schemaRef ds:uri="http://purl.org/dc/terms/"/>
  </ds:schemaRefs>
</ds:datastoreItem>
</file>

<file path=customXml/itemProps2.xml><?xml version="1.0" encoding="utf-8"?>
<ds:datastoreItem xmlns:ds="http://schemas.openxmlformats.org/officeDocument/2006/customXml" ds:itemID="{480B8A3C-07D9-48DB-A7A3-FFCC80AE44BE}">
  <ds:schemaRefs>
    <ds:schemaRef ds:uri="http://schemas.microsoft.com/sharepoint/events"/>
  </ds:schemaRefs>
</ds:datastoreItem>
</file>

<file path=customXml/itemProps3.xml><?xml version="1.0" encoding="utf-8"?>
<ds:datastoreItem xmlns:ds="http://schemas.openxmlformats.org/officeDocument/2006/customXml" ds:itemID="{95F2BC4B-BE09-43C5-8E54-ED6BDBCB39C5}">
  <ds:schemaRefs>
    <ds:schemaRef ds:uri="http://schemas.microsoft.com/sharepoint/v3/contenttype/forms"/>
  </ds:schemaRefs>
</ds:datastoreItem>
</file>

<file path=customXml/itemProps4.xml><?xml version="1.0" encoding="utf-8"?>
<ds:datastoreItem xmlns:ds="http://schemas.openxmlformats.org/officeDocument/2006/customXml" ds:itemID="{E468F681-B504-4EC1-85D8-4BF896DC17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35e4d9-f002-48fa-91dd-96ff79369b34"/>
    <ds:schemaRef ds:uri="c4d78bb9-6ee1-421e-9a2e-603293e5625a"/>
    <ds:schemaRef ds:uri="b77277c2-9dc1-48dd-9285-4a1b79aa80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2285</Words>
  <Application>Microsoft Office PowerPoint</Application>
  <PresentationFormat>Widescreen</PresentationFormat>
  <Paragraphs>192</Paragraphs>
  <Slides>18</Slides>
  <Notes>18</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18</vt:i4>
      </vt:variant>
    </vt:vector>
  </HeadingPairs>
  <TitlesOfParts>
    <vt:vector size="27" baseType="lpstr">
      <vt:lpstr>Arial</vt:lpstr>
      <vt:lpstr>Calibri</vt:lpstr>
      <vt:lpstr>Open Sans</vt:lpstr>
      <vt:lpstr>Wingdings</vt:lpstr>
      <vt:lpstr>Wingdings 3</vt:lpstr>
      <vt:lpstr>Facet</vt:lpstr>
      <vt:lpstr>1_Facet</vt:lpstr>
      <vt:lpstr>Facet</vt:lpstr>
      <vt:lpstr>Facet</vt:lpstr>
      <vt:lpstr>Le Passeport pour l’accessibilité en milieu de travail du gouvernement du Canada</vt:lpstr>
      <vt:lpstr>Ordre du Jour</vt:lpstr>
      <vt:lpstr>Le Défi Lié à l’Emploi</vt:lpstr>
      <vt:lpstr>Vers l’inclusion des personnes en situation de handicap </vt:lpstr>
      <vt:lpstr>La Loi canadienne sur l’accessibilité (LCA)</vt:lpstr>
      <vt:lpstr>Créer De Bonnes Conditions</vt:lpstr>
      <vt:lpstr>Pourquoi les mesures d’adaptation en milieu de travail sont-elles importantes?</vt:lpstr>
      <vt:lpstr>Oui par défaut </vt:lpstr>
      <vt:lpstr>Le Passeport pour l’accessibilité en milieu de travail du GdC est...</vt:lpstr>
      <vt:lpstr>La Vision du Passeport</vt:lpstr>
      <vt:lpstr>Situations, obstacles et solutions sur le lieu de travail </vt:lpstr>
      <vt:lpstr>Le passeport pour l’accessibilité en milieu de travail du GC: Un document Word accessible </vt:lpstr>
      <vt:lpstr>Signature et mise à jour de la convention de Passeport </vt:lpstr>
      <vt:lpstr>À propos de la documentation d’appui </vt:lpstr>
      <vt:lpstr>Ressources en matière de passeport</vt:lpstr>
      <vt:lpstr>Annexe A - Activités relatives au Passeport</vt:lpstr>
      <vt:lpstr>Annexe B – Loi sur l’accessibilité du Canada - Définition d’une situation de handicap</vt:lpstr>
      <vt:lpstr>Annexe C : Ce que le BAFP a entendu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144</cp:revision>
  <dcterms:created xsi:type="dcterms:W3CDTF">2021-03-10T13:51:12Z</dcterms:created>
  <dcterms:modified xsi:type="dcterms:W3CDTF">2024-06-16T18:42:01Z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3d0ca00b-3f0e-465a-aac7-1a6a22fcea40_Enabled">
    <vt:lpwstr>true</vt:lpwstr>
  </property>
  <property fmtid="{D5CDD505-2E9C-101B-9397-08002B2CF9AE}" pid="4" name="MSIP_Label_3d0ca00b-3f0e-465a-aac7-1a6a22fcea40_SetDate">
    <vt:lpwstr>2022-10-13T21:35:31Z</vt:lpwstr>
  </property>
  <property fmtid="{D5CDD505-2E9C-101B-9397-08002B2CF9AE}" pid="5" name="MSIP_Label_3d0ca00b-3f0e-465a-aac7-1a6a22fcea40_Method">
    <vt:lpwstr>Privileged</vt:lpwstr>
  </property>
  <property fmtid="{D5CDD505-2E9C-101B-9397-08002B2CF9AE}" pid="6" name="MSIP_Label_3d0ca00b-3f0e-465a-aac7-1a6a22fcea40_Name">
    <vt:lpwstr>3d0ca00b-3f0e-465a-aac7-1a6a22fcea40</vt:lpwstr>
  </property>
  <property fmtid="{D5CDD505-2E9C-101B-9397-08002B2CF9AE}" pid="7" name="MSIP_Label_3d0ca00b-3f0e-465a-aac7-1a6a22fcea40_SiteId">
    <vt:lpwstr>6397df10-4595-4047-9c4f-03311282152b</vt:lpwstr>
  </property>
  <property fmtid="{D5CDD505-2E9C-101B-9397-08002B2CF9AE}" pid="8" name="MSIP_Label_3d0ca00b-3f0e-465a-aac7-1a6a22fcea40_ActionId">
    <vt:lpwstr>ddd82c0e-80e7-4ad9-abd1-6a4f2bf857ae</vt:lpwstr>
  </property>
  <property fmtid="{D5CDD505-2E9C-101B-9397-08002B2CF9AE}" pid="9" name="MSIP_Label_3d0ca00b-3f0e-465a-aac7-1a6a22fcea40_ContentBits">
    <vt:lpwstr>1</vt:lpwstr>
  </property>
  <property fmtid="{D5CDD505-2E9C-101B-9397-08002B2CF9AE}" pid="10" name="ContentTypeId">
    <vt:lpwstr>0x01010006160EF53A62224D8A52237F3F6AB4BD</vt:lpwstr>
  </property>
  <property fmtid="{D5CDD505-2E9C-101B-9397-08002B2CF9AE}" pid="11" name="MediaServiceImageTags">
    <vt:lpwstr/>
  </property>
  <property fmtid="{D5CDD505-2E9C-101B-9397-08002B2CF9AE}" pid="12" name="ComplianceAssetId">
    <vt:lpwstr/>
  </property>
  <property fmtid="{D5CDD505-2E9C-101B-9397-08002B2CF9AE}" pid="13" name="_ExtendedDescription">
    <vt:lpwstr/>
  </property>
  <property fmtid="{D5CDD505-2E9C-101B-9397-08002B2CF9AE}" pid="14" name="_dlc_DocIdItemGuid">
    <vt:lpwstr>0a0783d6-5aba-4526-876c-8c0b3472b269</vt:lpwstr>
  </property>
  <property fmtid="{D5CDD505-2E9C-101B-9397-08002B2CF9AE}" pid="15" name="TriggerFlowInfo">
    <vt:lpwstr/>
  </property>
</Properties>
</file>