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18.xml" ContentType="application/vnd.openxmlformats-officedocument.presentationml.notesSlide+xml"/>
  <Override PartName="/ppt/tags/tag123.xml" ContentType="application/vnd.openxmlformats-officedocument.presentationml.tags+xml"/>
  <Override PartName="/ppt/notesSlides/notesSlide19.xml" ContentType="application/vnd.openxmlformats-officedocument.presentationml.notesSlide+xml"/>
  <Override PartName="/ppt/tags/tag12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5.xml" ContentType="application/vnd.openxmlformats-officedocument.presentationml.tags+xml"/>
  <Override PartName="/ppt/notesSlides/notesSlide22.xml" ContentType="application/vnd.openxmlformats-officedocument.presentationml.notesSlide+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83" r:id="rId2"/>
    <p:sldId id="359" r:id="rId3"/>
    <p:sldId id="362" r:id="rId4"/>
    <p:sldId id="358" r:id="rId5"/>
    <p:sldId id="365" r:id="rId6"/>
    <p:sldId id="360" r:id="rId7"/>
    <p:sldId id="366" r:id="rId8"/>
    <p:sldId id="344" r:id="rId9"/>
    <p:sldId id="345" r:id="rId10"/>
    <p:sldId id="369" r:id="rId11"/>
    <p:sldId id="367" r:id="rId12"/>
    <p:sldId id="347" r:id="rId13"/>
    <p:sldId id="348" r:id="rId14"/>
    <p:sldId id="349" r:id="rId15"/>
    <p:sldId id="350" r:id="rId16"/>
    <p:sldId id="382" r:id="rId17"/>
    <p:sldId id="381" r:id="rId18"/>
    <p:sldId id="336" r:id="rId19"/>
    <p:sldId id="376" r:id="rId20"/>
    <p:sldId id="338" r:id="rId21"/>
    <p:sldId id="339" r:id="rId22"/>
    <p:sldId id="377" r:id="rId23"/>
    <p:sldId id="337" r:id="rId24"/>
    <p:sldId id="379" r:id="rId25"/>
    <p:sldId id="380" r:id="rId26"/>
    <p:sldId id="372" r:id="rId27"/>
    <p:sldId id="378"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5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therland.Johanne" initials="S" lastIdx="9" clrIdx="0">
    <p:extLst>
      <p:ext uri="{19B8F6BF-5375-455C-9EA6-DF929625EA0E}">
        <p15:presenceInfo xmlns:p15="http://schemas.microsoft.com/office/powerpoint/2012/main" userId="Sutherland.Joh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737D"/>
    <a:srgbClr val="D7F6FD"/>
    <a:srgbClr val="138372"/>
    <a:srgbClr val="AAECFC"/>
    <a:srgbClr val="CFF4FD"/>
    <a:srgbClr val="099DC1"/>
    <a:srgbClr val="52B983"/>
    <a:srgbClr val="C5E4EB"/>
    <a:srgbClr val="E1E1E1"/>
    <a:srgbClr val="6FB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87" autoAdjust="0"/>
    <p:restoredTop sz="52948" autoAdjust="0"/>
  </p:normalViewPr>
  <p:slideViewPr>
    <p:cSldViewPr snapToGrid="0">
      <p:cViewPr varScale="1">
        <p:scale>
          <a:sx n="85" d="100"/>
          <a:sy n="85" d="100"/>
        </p:scale>
        <p:origin x="67" y="432"/>
      </p:cViewPr>
      <p:guideLst>
        <p:guide orient="horz" pos="2184"/>
        <p:guide pos="52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121" d="100"/>
          <a:sy n="121" d="100"/>
        </p:scale>
        <p:origin x="672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A2D1F-4B12-4F37-AA80-A2343D99C830}" type="datetimeFigureOut">
              <a:rPr lang="en-CA" smtClean="0"/>
              <a:t>2025-08-12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DCE5B2-C950-46E2-812C-154E7E5BFB57}" type="slidenum">
              <a:rPr lang="en-CA" smtClean="0"/>
              <a:t>‹#›</a:t>
            </a:fld>
            <a:endParaRPr lang="en-CA"/>
          </a:p>
        </p:txBody>
      </p:sp>
    </p:spTree>
    <p:extLst>
      <p:ext uri="{BB962C8B-B14F-4D97-AF65-F5344CB8AC3E}">
        <p14:creationId xmlns:p14="http://schemas.microsoft.com/office/powerpoint/2010/main" val="2787874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69ACC-4B96-4FF8-8DC5-35F3C2F9FA76}" type="datetimeFigureOut">
              <a:rPr lang="en-CA" smtClean="0"/>
              <a:t>2025-08-12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8B94A-21C7-4450-9683-EBF4FECC7F3E}" type="slidenum">
              <a:rPr lang="en-CA" smtClean="0"/>
              <a:t>‹#›</a:t>
            </a:fld>
            <a:endParaRPr lang="en-CA"/>
          </a:p>
        </p:txBody>
      </p:sp>
    </p:spTree>
    <p:extLst>
      <p:ext uri="{BB962C8B-B14F-4D97-AF65-F5344CB8AC3E}">
        <p14:creationId xmlns:p14="http://schemas.microsoft.com/office/powerpoint/2010/main" val="404617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searchgate.net/figure/Change-Commitment-Curve_fig2_31886607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baseline="0" dirty="0"/>
              <a:t>(click)</a:t>
            </a:r>
          </a:p>
          <a:p>
            <a:r>
              <a:rPr lang="en-US" dirty="0"/>
              <a:t>The image</a:t>
            </a:r>
            <a:r>
              <a:rPr lang="en-US" baseline="0" dirty="0"/>
              <a:t> represents the combination of the goal (main objective), the tasks (project) and the individuals impacted (people)</a:t>
            </a:r>
          </a:p>
          <a:p>
            <a:endParaRPr lang="en-US" baseline="0" dirty="0"/>
          </a:p>
          <a:p>
            <a:r>
              <a:rPr lang="en-US" baseline="0" dirty="0"/>
              <a:t>The “</a:t>
            </a:r>
            <a:r>
              <a:rPr lang="en-US" b="1" baseline="0" dirty="0"/>
              <a:t>information</a:t>
            </a:r>
            <a:r>
              <a:rPr lang="en-US" baseline="0" dirty="0"/>
              <a:t>” employees need may come in different forms, like:</a:t>
            </a:r>
          </a:p>
          <a:p>
            <a:pPr marL="171450" indent="-171450">
              <a:buFont typeface="Arial" panose="020B0604020202020204" pitchFamily="34" charset="0"/>
              <a:buChar char="•"/>
            </a:pPr>
            <a:r>
              <a:rPr lang="en-US" baseline="0" dirty="0"/>
              <a:t>Training</a:t>
            </a:r>
          </a:p>
          <a:p>
            <a:pPr marL="171450" indent="-171450">
              <a:buFont typeface="Arial" panose="020B0604020202020204" pitchFamily="34" charset="0"/>
              <a:buChar char="•"/>
            </a:pPr>
            <a:r>
              <a:rPr lang="en-US" baseline="0" dirty="0"/>
              <a:t>Coaching</a:t>
            </a:r>
          </a:p>
          <a:p>
            <a:pPr marL="171450" indent="-171450">
              <a:buFont typeface="Arial" panose="020B0604020202020204" pitchFamily="34" charset="0"/>
              <a:buChar char="•"/>
            </a:pPr>
            <a:r>
              <a:rPr lang="en-US" baseline="0" dirty="0"/>
              <a:t>Keep them informed</a:t>
            </a:r>
          </a:p>
          <a:p>
            <a:pPr marL="171450" indent="-171450">
              <a:buFont typeface="Arial" panose="020B0604020202020204" pitchFamily="34" charset="0"/>
              <a:buChar char="•"/>
            </a:pPr>
            <a:r>
              <a:rPr lang="en-US" baseline="0" dirty="0"/>
              <a:t>Involving them</a:t>
            </a:r>
          </a:p>
          <a:p>
            <a:pPr marL="171450" indent="-171450">
              <a:buFont typeface="Arial" panose="020B0604020202020204" pitchFamily="34" charset="0"/>
              <a:buChar char="•"/>
            </a:pPr>
            <a:r>
              <a:rPr lang="en-US" baseline="0" dirty="0"/>
              <a:t>Tools</a:t>
            </a:r>
          </a:p>
          <a:p>
            <a:pPr marL="171450" indent="-171450">
              <a:buFont typeface="Arial" panose="020B0604020202020204" pitchFamily="34" charset="0"/>
              <a:buChar char="•"/>
            </a:pPr>
            <a:r>
              <a:rPr lang="en-US" baseline="0" dirty="0"/>
              <a:t>And more</a:t>
            </a:r>
          </a:p>
        </p:txBody>
      </p:sp>
      <p:sp>
        <p:nvSpPr>
          <p:cNvPr id="4" name="Slide Number Placeholder 3"/>
          <p:cNvSpPr>
            <a:spLocks noGrp="1"/>
          </p:cNvSpPr>
          <p:nvPr>
            <p:ph type="sldNum" sz="quarter" idx="10"/>
          </p:nvPr>
        </p:nvSpPr>
        <p:spPr/>
        <p:txBody>
          <a:bodyPr/>
          <a:lstStyle/>
          <a:p>
            <a:fld id="{3C1FEB63-FDA9-4253-AC92-D639459CBCED}" type="slidenum">
              <a:rPr lang="en-CA" smtClean="0"/>
              <a:pPr/>
              <a:t>2</a:t>
            </a:fld>
            <a:endParaRPr lang="en-CA"/>
          </a:p>
        </p:txBody>
      </p:sp>
    </p:spTree>
    <p:extLst>
      <p:ext uri="{BB962C8B-B14F-4D97-AF65-F5344CB8AC3E}">
        <p14:creationId xmlns:p14="http://schemas.microsoft.com/office/powerpoint/2010/main" val="425658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141">
              <a:defRPr/>
            </a:pPr>
            <a:r>
              <a:rPr lang="fr-FR" b="0" dirty="0"/>
              <a:t>(cliquez)</a:t>
            </a:r>
          </a:p>
          <a:p>
            <a:pPr defTabSz="899141">
              <a:defRPr/>
            </a:pPr>
            <a:r>
              <a:rPr lang="fr-FR" b="1" dirty="0"/>
              <a:t>Fins </a:t>
            </a:r>
            <a:r>
              <a:rPr lang="fr-FR" b="0" dirty="0"/>
              <a:t>: Déni, anxiété, choc, confusion, incertitude, ressentiment, tristesse, colère, peur, blâme - Il s'agit de perte et d'abandon de l'ancienne réalité / Il est important que les gens identifient et parlent de ce qu'ils perdent.</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Dans</a:t>
            </a:r>
            <a:r>
              <a:rPr lang="en-CA" sz="1200" dirty="0"/>
              <a:t> </a:t>
            </a:r>
            <a:r>
              <a:rPr lang="en-CA" sz="1200" dirty="0" err="1"/>
              <a:t>cette</a:t>
            </a:r>
            <a:r>
              <a:rPr lang="en-CA" sz="1200" dirty="0"/>
              <a:t> phase, les </a:t>
            </a:r>
            <a:r>
              <a:rPr lang="en-CA" sz="1200" dirty="0" err="1"/>
              <a:t>personnes</a:t>
            </a:r>
            <a:r>
              <a:rPr lang="en-CA" sz="1200" dirty="0"/>
              <a:t> </a:t>
            </a:r>
            <a:r>
              <a:rPr lang="en-CA" sz="1200" dirty="0" err="1"/>
              <a:t>découvrent</a:t>
            </a:r>
            <a:r>
              <a:rPr lang="en-CA" sz="1200" dirty="0"/>
              <a:t> </a:t>
            </a:r>
            <a:r>
              <a:rPr lang="en-CA" sz="1200" dirty="0" err="1"/>
              <a:t>qu’elles</a:t>
            </a:r>
            <a:r>
              <a:rPr lang="en-CA" sz="1200" dirty="0"/>
              <a:t> </a:t>
            </a:r>
            <a:r>
              <a:rPr lang="en-CA" sz="1200" dirty="0" err="1"/>
              <a:t>doivent</a:t>
            </a:r>
            <a:r>
              <a:rPr lang="en-CA" sz="1200" dirty="0"/>
              <a:t> </a:t>
            </a:r>
            <a:r>
              <a:rPr lang="en-CA" sz="1200" dirty="0" err="1"/>
              <a:t>oublier</a:t>
            </a:r>
            <a:r>
              <a:rPr lang="en-CA" sz="1200" dirty="0"/>
              <a:t> les </a:t>
            </a:r>
            <a:r>
              <a:rPr lang="en-CA" sz="1200" dirty="0" err="1"/>
              <a:t>environnements</a:t>
            </a:r>
            <a:r>
              <a:rPr lang="en-CA" sz="1200" dirty="0"/>
              <a:t> </a:t>
            </a:r>
            <a:r>
              <a:rPr lang="en-CA" sz="1200" dirty="0" err="1"/>
              <a:t>prévisibles</a:t>
            </a:r>
            <a:r>
              <a:rPr lang="en-CA" sz="1200" dirty="0"/>
              <a:t> et </a:t>
            </a:r>
            <a:r>
              <a:rPr lang="en-CA" sz="1200" dirty="0" err="1"/>
              <a:t>confortables</a:t>
            </a:r>
            <a:r>
              <a:rPr lang="en-CA" sz="1200" dirty="0"/>
              <a:t> </a:t>
            </a:r>
            <a:r>
              <a:rPr lang="en-CA" sz="1200" dirty="0" err="1"/>
              <a:t>auxquels</a:t>
            </a:r>
            <a:r>
              <a:rPr lang="en-CA" sz="1200" dirty="0"/>
              <a:t> </a:t>
            </a:r>
            <a:r>
              <a:rPr lang="en-CA" sz="1200" dirty="0" err="1"/>
              <a:t>elles</a:t>
            </a:r>
            <a:r>
              <a:rPr lang="en-CA" sz="1200" dirty="0"/>
              <a:t> se </a:t>
            </a:r>
            <a:r>
              <a:rPr lang="en-CA" sz="1200" dirty="0" err="1"/>
              <a:t>sont</a:t>
            </a:r>
            <a:r>
              <a:rPr lang="en-CA" sz="1200" dirty="0"/>
              <a:t> habitués.  </a:t>
            </a:r>
            <a:r>
              <a:rPr lang="en-CA" sz="1200" dirty="0" err="1"/>
              <a:t>Elles</a:t>
            </a:r>
            <a:r>
              <a:rPr lang="en-CA" sz="1200" dirty="0"/>
              <a:t> </a:t>
            </a:r>
            <a:r>
              <a:rPr lang="en-CA" sz="1200" dirty="0" err="1"/>
              <a:t>ressentent</a:t>
            </a:r>
            <a:r>
              <a:rPr lang="en-CA" sz="1200" dirty="0"/>
              <a:t> </a:t>
            </a:r>
            <a:r>
              <a:rPr lang="en-CA" sz="1200" dirty="0" err="1"/>
              <a:t>une</a:t>
            </a:r>
            <a:r>
              <a:rPr lang="en-CA" sz="1200" dirty="0"/>
              <a:t> </a:t>
            </a:r>
            <a:r>
              <a:rPr lang="en-CA" sz="1200" dirty="0" err="1"/>
              <a:t>perte</a:t>
            </a:r>
            <a:r>
              <a:rPr lang="en-CA" sz="1200" dirty="0"/>
              <a:t> de </a:t>
            </a:r>
            <a:r>
              <a:rPr lang="en-CA" sz="1200" dirty="0" err="1"/>
              <a:t>contrôle</a:t>
            </a:r>
            <a:r>
              <a:rPr lang="en-CA" sz="1200" dirty="0"/>
              <a:t>. Il y a </a:t>
            </a:r>
            <a:r>
              <a:rPr lang="en-CA" sz="1200" dirty="0" err="1"/>
              <a:t>aussi</a:t>
            </a:r>
            <a:r>
              <a:rPr lang="en-CA" sz="1200" dirty="0"/>
              <a:t> les gens qui </a:t>
            </a:r>
            <a:r>
              <a:rPr lang="en-CA" sz="1200" dirty="0" err="1"/>
              <a:t>peuvent</a:t>
            </a:r>
            <a:r>
              <a:rPr lang="en-CA" sz="1200" dirty="0"/>
              <a:t> </a:t>
            </a:r>
            <a:r>
              <a:rPr lang="en-CA" sz="1200" dirty="0" err="1"/>
              <a:t>être</a:t>
            </a:r>
            <a:r>
              <a:rPr lang="en-CA" sz="1200" dirty="0"/>
              <a:t> </a:t>
            </a:r>
            <a:r>
              <a:rPr lang="en-CA" sz="1200" dirty="0" err="1"/>
              <a:t>réellement</a:t>
            </a:r>
            <a:r>
              <a:rPr lang="en-CA" sz="1200" dirty="0"/>
              <a:t> </a:t>
            </a:r>
            <a:r>
              <a:rPr lang="en-CA" sz="1200" dirty="0" err="1"/>
              <a:t>optimistes</a:t>
            </a:r>
            <a:r>
              <a:rPr lang="en-CA" sz="1200" dirty="0"/>
              <a:t> et </a:t>
            </a:r>
            <a:r>
              <a:rPr lang="en-CA" sz="1200" dirty="0" err="1"/>
              <a:t>ceux</a:t>
            </a:r>
            <a:r>
              <a:rPr lang="en-CA" sz="1200" dirty="0"/>
              <a:t> qui </a:t>
            </a:r>
            <a:r>
              <a:rPr lang="en-CA" sz="1200" dirty="0" err="1"/>
              <a:t>sont</a:t>
            </a:r>
            <a:r>
              <a:rPr lang="en-CA" sz="1200" dirty="0"/>
              <a:t> </a:t>
            </a:r>
            <a:r>
              <a:rPr lang="en-CA" sz="1200" dirty="0" err="1"/>
              <a:t>moins</a:t>
            </a:r>
            <a:r>
              <a:rPr lang="en-CA" sz="1200" dirty="0"/>
              <a:t> à </a:t>
            </a:r>
            <a:r>
              <a:rPr lang="en-CA" sz="1200" dirty="0" err="1"/>
              <a:t>l’aise</a:t>
            </a:r>
            <a:r>
              <a:rPr lang="en-CA" sz="1200" dirty="0"/>
              <a:t> avec le </a:t>
            </a:r>
            <a:r>
              <a:rPr lang="en-CA" sz="1200" dirty="0" err="1"/>
              <a:t>changement</a:t>
            </a:r>
            <a:r>
              <a:rPr lang="en-CA" sz="1200" dirty="0"/>
              <a:t>.. Il </a:t>
            </a:r>
            <a:r>
              <a:rPr lang="en-CA" sz="1200" dirty="0" err="1"/>
              <a:t>est</a:t>
            </a:r>
            <a:r>
              <a:rPr lang="en-CA" sz="1200" dirty="0"/>
              <a:t> </a:t>
            </a:r>
            <a:r>
              <a:rPr lang="en-CA" sz="1200" dirty="0" err="1"/>
              <a:t>donc</a:t>
            </a:r>
            <a:r>
              <a:rPr lang="en-CA" sz="1200" dirty="0"/>
              <a:t> important de </a:t>
            </a:r>
            <a:r>
              <a:rPr lang="en-CA" sz="1200" dirty="0" err="1"/>
              <a:t>s’assurer</a:t>
            </a:r>
            <a:r>
              <a:rPr lang="en-CA" sz="1200" dirty="0"/>
              <a:t> de respecter </a:t>
            </a:r>
            <a:r>
              <a:rPr lang="en-CA" sz="1200" dirty="0" err="1"/>
              <a:t>tous</a:t>
            </a:r>
            <a:r>
              <a:rPr lang="en-CA" sz="1200" dirty="0"/>
              <a:t> les points de </a:t>
            </a:r>
            <a:r>
              <a:rPr lang="en-CA" sz="1200" dirty="0" err="1"/>
              <a:t>vue</a:t>
            </a:r>
            <a:r>
              <a:rPr lang="en-CA" sz="1200" dirty="0"/>
              <a:t> de </a:t>
            </a:r>
            <a:r>
              <a:rPr lang="en-CA" sz="1200" dirty="0" err="1"/>
              <a:t>chaque</a:t>
            </a:r>
            <a:r>
              <a:rPr lang="en-CA" sz="1200" dirty="0"/>
              <a:t> </a:t>
            </a:r>
            <a:r>
              <a:rPr lang="en-CA" sz="1200" dirty="0" err="1"/>
              <a:t>personne</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Zone neutre</a:t>
            </a:r>
            <a:r>
              <a:rPr lang="fr-FR" dirty="0"/>
              <a:t> : énergie non dirigée caractérisée par la confusion, la colère, la peur, la frustration, l'anxiété extrême, le scepticisme, l'apathie, l'isolement, la dislocation, la négociation, la dépression, un certain optimisme, la découverte, la créativité - également appelée le no man's land psychologique ou le limbes entre l'ancien et le nouveau / Toujours chargé d'émotion / C'est une période d'exploration</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Au fur et à </a:t>
            </a:r>
            <a:r>
              <a:rPr lang="en-CA" sz="1200" dirty="0" err="1"/>
              <a:t>mesure</a:t>
            </a:r>
            <a:r>
              <a:rPr lang="en-CA" sz="1200" dirty="0"/>
              <a:t> que les </a:t>
            </a:r>
            <a:r>
              <a:rPr lang="en-CA" sz="1200" dirty="0" err="1"/>
              <a:t>personnes</a:t>
            </a:r>
            <a:r>
              <a:rPr lang="en-CA" sz="1200" dirty="0"/>
              <a:t> </a:t>
            </a:r>
            <a:r>
              <a:rPr lang="en-CA" sz="1200" dirty="0" err="1"/>
              <a:t>traversent</a:t>
            </a:r>
            <a:r>
              <a:rPr lang="en-CA" sz="1200" dirty="0"/>
              <a:t> les points de transition, </a:t>
            </a:r>
            <a:r>
              <a:rPr lang="en-CA" sz="1200" dirty="0" err="1"/>
              <a:t>ils</a:t>
            </a:r>
            <a:r>
              <a:rPr lang="en-CA" sz="1200" dirty="0"/>
              <a:t> </a:t>
            </a:r>
            <a:r>
              <a:rPr lang="en-CA" sz="1200" dirty="0" err="1"/>
              <a:t>peuvent</a:t>
            </a:r>
            <a:r>
              <a:rPr lang="en-CA" sz="1200" dirty="0"/>
              <a:t> </a:t>
            </a:r>
            <a:r>
              <a:rPr lang="en-CA" sz="1200" dirty="0" err="1"/>
              <a:t>blâmer</a:t>
            </a:r>
            <a:r>
              <a:rPr lang="en-CA" sz="1200" dirty="0"/>
              <a:t> et </a:t>
            </a:r>
            <a:r>
              <a:rPr lang="en-CA" sz="1200" dirty="0" err="1"/>
              <a:t>développer</a:t>
            </a:r>
            <a:r>
              <a:rPr lang="en-CA" sz="1200" dirty="0"/>
              <a:t> de la </a:t>
            </a:r>
            <a:r>
              <a:rPr lang="en-CA" sz="1200" dirty="0" err="1"/>
              <a:t>colère</a:t>
            </a:r>
            <a:r>
              <a:rPr lang="en-CA" sz="1200" dirty="0"/>
              <a:t>. Les gens </a:t>
            </a:r>
            <a:r>
              <a:rPr lang="en-CA" sz="1200" dirty="0" err="1"/>
              <a:t>peuvent</a:t>
            </a:r>
            <a:r>
              <a:rPr lang="en-CA" sz="1200" dirty="0"/>
              <a:t> </a:t>
            </a:r>
            <a:r>
              <a:rPr lang="en-CA" sz="1200" dirty="0" err="1"/>
              <a:t>aussi</a:t>
            </a:r>
            <a:r>
              <a:rPr lang="en-CA" sz="1200" dirty="0"/>
              <a:t> </a:t>
            </a:r>
            <a:r>
              <a:rPr lang="en-CA" sz="1200" dirty="0" err="1"/>
              <a:t>ressentir</a:t>
            </a:r>
            <a:r>
              <a:rPr lang="en-CA" sz="1200" dirty="0"/>
              <a:t> de </a:t>
            </a:r>
            <a:r>
              <a:rPr lang="en-CA" sz="1200" dirty="0" err="1"/>
              <a:t>l’incertitude</a:t>
            </a:r>
            <a:r>
              <a:rPr lang="en-CA" sz="1200" dirty="0"/>
              <a:t>, de la </a:t>
            </a:r>
            <a:r>
              <a:rPr lang="en-CA" sz="1200" dirty="0" err="1"/>
              <a:t>peur</a:t>
            </a:r>
            <a:r>
              <a:rPr lang="en-CA" sz="1200" dirty="0"/>
              <a:t>, de la confusion, </a:t>
            </a:r>
            <a:r>
              <a:rPr lang="en-CA" sz="1200" dirty="0" err="1"/>
              <a:t>ou</a:t>
            </a:r>
            <a:r>
              <a:rPr lang="en-CA" sz="1200" dirty="0"/>
              <a:t> encore vivre un </a:t>
            </a:r>
            <a:r>
              <a:rPr lang="en-CA" sz="1200" dirty="0" err="1"/>
              <a:t>débordement</a:t>
            </a:r>
            <a:r>
              <a:rPr lang="en-CA" sz="1200" dirty="0"/>
              <a:t>  </a:t>
            </a:r>
            <a:r>
              <a:rPr lang="en-CA" sz="1200" dirty="0" err="1"/>
              <a:t>inhabituel</a:t>
            </a:r>
            <a:r>
              <a:rPr lang="en-CA" sz="1200" dirty="0"/>
              <a:t> de frustration </a:t>
            </a:r>
            <a:r>
              <a:rPr lang="en-CA" sz="1200" dirty="0" err="1"/>
              <a:t>ou</a:t>
            </a:r>
            <a:r>
              <a:rPr lang="en-CA" sz="1200" dirty="0"/>
              <a:t> </a:t>
            </a:r>
            <a:r>
              <a:rPr lang="en-CA" sz="1200" dirty="0" err="1"/>
              <a:t>d’anxiété</a:t>
            </a:r>
            <a:r>
              <a:rPr lang="en-CA" sz="1200" dirty="0"/>
              <a:t> .  </a:t>
            </a:r>
            <a:r>
              <a:rPr lang="en-CA" sz="1200" dirty="0" err="1"/>
              <a:t>Ici</a:t>
            </a:r>
            <a:r>
              <a:rPr lang="en-CA" sz="1200" dirty="0"/>
              <a:t> la patience </a:t>
            </a:r>
            <a:r>
              <a:rPr lang="en-CA" sz="1200" dirty="0" err="1"/>
              <a:t>est</a:t>
            </a:r>
            <a:r>
              <a:rPr lang="en-CA" sz="1200" dirty="0"/>
              <a:t> de </a:t>
            </a:r>
            <a:r>
              <a:rPr lang="en-CA" sz="1200" dirty="0" err="1"/>
              <a:t>mise</a:t>
            </a:r>
            <a:r>
              <a:rPr lang="en-CA" sz="1200" dirty="0"/>
              <a:t>.  Il </a:t>
            </a:r>
            <a:r>
              <a:rPr lang="en-CA" sz="1200" dirty="0" err="1"/>
              <a:t>faut</a:t>
            </a:r>
            <a:r>
              <a:rPr lang="en-CA" sz="1200" dirty="0"/>
              <a:t> se </a:t>
            </a:r>
            <a:r>
              <a:rPr lang="en-CA" sz="1200" dirty="0" err="1"/>
              <a:t>concentrer</a:t>
            </a:r>
            <a:r>
              <a:rPr lang="en-CA" sz="1200" dirty="0"/>
              <a:t> sur </a:t>
            </a:r>
            <a:r>
              <a:rPr lang="en-CA" sz="1200" dirty="0" err="1"/>
              <a:t>l’avenir</a:t>
            </a:r>
            <a:r>
              <a:rPr lang="en-CA" sz="1200" dirty="0"/>
              <a:t> </a:t>
            </a:r>
            <a:r>
              <a:rPr lang="en-CA" sz="1200" dirty="0" err="1"/>
              <a:t>plutôt</a:t>
            </a:r>
            <a:r>
              <a:rPr lang="en-CA" sz="1200" dirty="0"/>
              <a:t> que sur le passé.  Et </a:t>
            </a:r>
            <a:r>
              <a:rPr lang="en-CA" sz="1200" dirty="0" err="1"/>
              <a:t>comme</a:t>
            </a:r>
            <a:r>
              <a:rPr lang="en-CA" sz="1200" dirty="0"/>
              <a:t> </a:t>
            </a:r>
            <a:r>
              <a:rPr lang="en-CA" sz="1200" dirty="0" err="1"/>
              <a:t>dans</a:t>
            </a:r>
            <a:r>
              <a:rPr lang="en-CA" sz="1200" dirty="0"/>
              <a:t> le </a:t>
            </a:r>
            <a:r>
              <a:rPr lang="en-CA" sz="1200" dirty="0" err="1"/>
              <a:t>cas</a:t>
            </a:r>
            <a:r>
              <a:rPr lang="en-CA" sz="1200" dirty="0"/>
              <a:t> de la </a:t>
            </a:r>
            <a:r>
              <a:rPr lang="en-CA" sz="1200" dirty="0" err="1"/>
              <a:t>finalité</a:t>
            </a:r>
            <a:r>
              <a:rPr lang="en-CA" sz="1200" dirty="0"/>
              <a:t>, il </a:t>
            </a:r>
            <a:r>
              <a:rPr lang="en-CA" sz="1200" dirty="0" err="1"/>
              <a:t>faut</a:t>
            </a:r>
            <a:r>
              <a:rPr lang="en-CA" sz="1200" dirty="0"/>
              <a:t> continuer </a:t>
            </a:r>
            <a:r>
              <a:rPr lang="en-CA" sz="1200" dirty="0" err="1"/>
              <a:t>d’encourager</a:t>
            </a:r>
            <a:r>
              <a:rPr lang="en-CA" sz="1200" dirty="0"/>
              <a:t> les </a:t>
            </a:r>
            <a:r>
              <a:rPr lang="en-CA" sz="1200" dirty="0" err="1"/>
              <a:t>optimistes</a:t>
            </a:r>
            <a:r>
              <a:rPr lang="en-CA" sz="1200" dirty="0"/>
              <a:t> et </a:t>
            </a:r>
            <a:r>
              <a:rPr lang="en-CA" sz="1200" dirty="0" err="1"/>
              <a:t>appuyer</a:t>
            </a:r>
            <a:r>
              <a:rPr lang="en-CA" sz="1200" dirty="0"/>
              <a:t> </a:t>
            </a:r>
            <a:r>
              <a:rPr lang="en-CA" sz="1200" dirty="0" err="1"/>
              <a:t>ceux</a:t>
            </a:r>
            <a:r>
              <a:rPr lang="en-CA" sz="1200" dirty="0"/>
              <a:t> qui </a:t>
            </a:r>
            <a:r>
              <a:rPr lang="en-CA" sz="1200" dirty="0" err="1"/>
              <a:t>ont</a:t>
            </a:r>
            <a:r>
              <a:rPr lang="en-CA" sz="1200" dirty="0"/>
              <a:t> le plus de </a:t>
            </a:r>
            <a:r>
              <a:rPr lang="en-CA" sz="1200" dirty="0" err="1"/>
              <a:t>difficultés</a:t>
            </a:r>
            <a:r>
              <a:rPr lang="en-CA" sz="1200" dirty="0"/>
              <a:t> avec le </a:t>
            </a:r>
            <a:r>
              <a:rPr lang="en-CA" sz="1200" dirty="0" err="1"/>
              <a:t>changement</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Nouveaux départs</a:t>
            </a:r>
            <a:r>
              <a:rPr lang="fr-FR" dirty="0"/>
              <a:t> : engagement, enthousiasme, confiance, enthousiasme, soulagement/anxiété, espoir/sceptique, impatience, acceptation, prise de conscience de la perte/reconnaissance des possibilités et des nouvelles voies/débuts contre débuts/ambivalence/timing</a:t>
            </a:r>
          </a:p>
          <a:p>
            <a:pPr defTabSz="899141">
              <a:defRPr/>
            </a:pPr>
            <a:endParaRPr lang="en-CA" dirty="0"/>
          </a:p>
          <a:p>
            <a:r>
              <a:rPr lang="fr-CA" sz="1200" dirty="0"/>
              <a:t>Engagement et participation à la construction du nouveau processus dans le nouvel environnement. Maintenant qu’on est plus à l’aise avec la transition, on peut avoir hâte de progresser et avoir espoir d’établir de nouveaux rapports de confiance et de nouvelles relations et d’arriver à de nouvelles réalisations.</a:t>
            </a:r>
          </a:p>
          <a:p>
            <a:endParaRPr lang="fr-CA" dirty="0"/>
          </a:p>
          <a:p>
            <a:r>
              <a:rPr lang="fr-FR" dirty="0"/>
              <a:t>(Cliquez)</a:t>
            </a:r>
          </a:p>
          <a:p>
            <a:r>
              <a:rPr lang="fr-FR" dirty="0"/>
              <a:t>Toutes les émotions sont normales</a:t>
            </a:r>
          </a:p>
          <a:p>
            <a:endParaRPr lang="fr-FR" dirty="0"/>
          </a:p>
          <a:p>
            <a:r>
              <a:rPr lang="fr-FR" dirty="0"/>
              <a:t>Votre attitude envers le changement peut aider : verre à moitié plein ou à moitié vide ?</a:t>
            </a:r>
          </a:p>
          <a:p>
            <a:r>
              <a:rPr lang="fr-FR" dirty="0"/>
              <a:t>Plus vous percevez de contrôle sur une situation, plus vous vous sentez en bonne santé. Quels que soient les changements que vous traversez, vous contrôlez vos réactions à ce changement. Vous pouvez exercer un contrôle en prenant des décisions sur le niveau de risque que vous souhaitez prendre.</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11</a:t>
            </a:fld>
            <a:endParaRPr lang="en-CA"/>
          </a:p>
        </p:txBody>
      </p:sp>
    </p:spTree>
    <p:extLst>
      <p:ext uri="{BB962C8B-B14F-4D97-AF65-F5344CB8AC3E}">
        <p14:creationId xmlns:p14="http://schemas.microsoft.com/office/powerpoint/2010/main" val="19812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As we explained in the previous slides, each person experiences change in a different way –</a:t>
            </a:r>
          </a:p>
          <a:p>
            <a:endParaRPr lang="en-CA" dirty="0"/>
          </a:p>
          <a:p>
            <a:r>
              <a:rPr lang="en-CA" dirty="0"/>
              <a:t>Here is a more exhaustive list of possible reactions to change… Take a minute to read this slide. Have you ever observed these reactions in yourself during change and during the transition process?</a:t>
            </a:r>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12</a:t>
            </a:fld>
            <a:endParaRPr lang="en-CA"/>
          </a:p>
        </p:txBody>
      </p:sp>
    </p:spTree>
    <p:extLst>
      <p:ext uri="{BB962C8B-B14F-4D97-AF65-F5344CB8AC3E}">
        <p14:creationId xmlns:p14="http://schemas.microsoft.com/office/powerpoint/2010/main" val="145570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eaLnBrk="1" hangingPunct="1">
              <a:spcBef>
                <a:spcPct val="0"/>
              </a:spcBef>
              <a:defRPr/>
            </a:pPr>
            <a:r>
              <a:rPr lang="fr-CA" dirty="0"/>
              <a:t>Comme nous l’avons expliqué dans les diapos précédentes, chaque personne vit le changement d’une manière différente – </a:t>
            </a:r>
          </a:p>
          <a:p>
            <a:pPr eaLnBrk="1" hangingPunct="1">
              <a:spcBef>
                <a:spcPct val="0"/>
              </a:spcBef>
              <a:defRPr/>
            </a:pPr>
            <a:endParaRPr lang="fr-CA" dirty="0"/>
          </a:p>
          <a:p>
            <a:pPr eaLnBrk="1" hangingPunct="1">
              <a:spcBef>
                <a:spcPct val="0"/>
              </a:spcBef>
              <a:defRPr/>
            </a:pPr>
            <a:r>
              <a:rPr lang="fr-CA" dirty="0"/>
              <a:t>Voici une liste plus exhaustive des réactions possibles au changement… Prenez une minute afin de lire cette diapo.  Avez-vous déjà observé ces réactions en vous lors d’un changement et durant le processus de transition?</a:t>
            </a:r>
          </a:p>
        </p:txBody>
      </p:sp>
      <p:sp>
        <p:nvSpPr>
          <p:cNvPr id="4" name="Espace réservé du numéro de diapositive 3"/>
          <p:cNvSpPr>
            <a:spLocks noGrp="1"/>
          </p:cNvSpPr>
          <p:nvPr>
            <p:ph type="sldNum" sz="quarter" idx="5"/>
          </p:nvPr>
        </p:nvSpPr>
        <p:spPr/>
        <p:txBody>
          <a:bodyPr/>
          <a:lstStyle/>
          <a:p>
            <a:pPr>
              <a:defRPr/>
            </a:pPr>
            <a:fld id="{911DD490-C346-41F2-8503-E95B22FCD05A}" type="slidenum">
              <a:rPr lang="en-CA" smtClean="0"/>
              <a:pPr>
                <a:defRPr/>
              </a:pPr>
              <a:t>13</a:t>
            </a:fld>
            <a:endParaRPr lang="fr-CA"/>
          </a:p>
        </p:txBody>
      </p:sp>
    </p:spTree>
    <p:extLst>
      <p:ext uri="{BB962C8B-B14F-4D97-AF65-F5344CB8AC3E}">
        <p14:creationId xmlns:p14="http://schemas.microsoft.com/office/powerpoint/2010/main" val="181041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Failure to manage the people dimension can not only affect productivity, but also can delay the implementation of change or reduce its overall effectiveness</a:t>
            </a:r>
          </a:p>
        </p:txBody>
      </p:sp>
      <p:sp>
        <p:nvSpPr>
          <p:cNvPr id="4" name="Slide Number Placeholder 3"/>
          <p:cNvSpPr>
            <a:spLocks noGrp="1"/>
          </p:cNvSpPr>
          <p:nvPr>
            <p:ph type="sldNum" sz="quarter" idx="10"/>
          </p:nvPr>
        </p:nvSpPr>
        <p:spPr/>
        <p:txBody>
          <a:bodyPr/>
          <a:lstStyle/>
          <a:p>
            <a:fld id="{3C1FEB63-FDA9-4253-AC92-D639459CBCED}" type="slidenum">
              <a:rPr lang="en-CA" smtClean="0"/>
              <a:pPr/>
              <a:t>14</a:t>
            </a:fld>
            <a:endParaRPr lang="en-CA"/>
          </a:p>
        </p:txBody>
      </p:sp>
    </p:spTree>
    <p:extLst>
      <p:ext uri="{BB962C8B-B14F-4D97-AF65-F5344CB8AC3E}">
        <p14:creationId xmlns:p14="http://schemas.microsoft.com/office/powerpoint/2010/main" val="2366444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a:t>Ne pas gérer la dimension humaine peut non seulement affecter la productivité, mais également retarder la mise en œuvre du changement ou réduire son efficacité globale.</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4A3A80-B01A-45CF-9885-8D6683A5C046}" type="slidenum">
              <a:rPr lang="en-CA"/>
              <a:pPr fontAlgn="base">
                <a:spcBef>
                  <a:spcPct val="0"/>
                </a:spcBef>
                <a:spcAft>
                  <a:spcPct val="0"/>
                </a:spcAft>
              </a:pPr>
              <a:t>15</a:t>
            </a:fld>
            <a:endParaRPr lang="fr-CA"/>
          </a:p>
        </p:txBody>
      </p:sp>
    </p:spTree>
    <p:extLst>
      <p:ext uri="{BB962C8B-B14F-4D97-AF65-F5344CB8AC3E}">
        <p14:creationId xmlns:p14="http://schemas.microsoft.com/office/powerpoint/2010/main" val="290480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Think about</a:t>
            </a:r>
            <a:r>
              <a:rPr lang="en-CA" baseline="0" dirty="0"/>
              <a:t> the realignment </a:t>
            </a:r>
            <a:r>
              <a:rPr lang="en-CA" dirty="0"/>
              <a:t>change that is impacting you. Where do you position yourself in this curve with respect to that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Option: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Let’s</a:t>
            </a:r>
            <a:r>
              <a:rPr lang="fr-CA" dirty="0"/>
              <a:t> come to the </a:t>
            </a:r>
            <a:r>
              <a:rPr lang="fr-CA" dirty="0" err="1"/>
              <a:t>flipchart</a:t>
            </a:r>
            <a:r>
              <a:rPr lang="fr-CA" baseline="0" dirty="0"/>
              <a:t> and </a:t>
            </a:r>
            <a:r>
              <a:rPr lang="fr-CA" baseline="0" dirty="0" err="1"/>
              <a:t>make</a:t>
            </a:r>
            <a:r>
              <a:rPr lang="fr-CA" baseline="0" dirty="0"/>
              <a:t> a mark and </a:t>
            </a:r>
            <a:r>
              <a:rPr lang="fr-CA" baseline="0" dirty="0" err="1"/>
              <a:t>we’ll</a:t>
            </a:r>
            <a:r>
              <a:rPr lang="fr-CA" baseline="0" dirty="0"/>
              <a:t> </a:t>
            </a:r>
            <a:r>
              <a:rPr lang="fr-CA" baseline="0" dirty="0" err="1"/>
              <a:t>see</a:t>
            </a:r>
            <a:r>
              <a:rPr lang="fr-CA" baseline="0" dirty="0"/>
              <a:t> </a:t>
            </a:r>
            <a:r>
              <a:rPr lang="fr-CA" baseline="0" dirty="0" err="1"/>
              <a:t>where</a:t>
            </a:r>
            <a:r>
              <a:rPr lang="fr-CA" baseline="0" dirty="0"/>
              <a:t> </a:t>
            </a:r>
            <a:r>
              <a:rPr lang="fr-CA" baseline="0" dirty="0" err="1"/>
              <a:t>you</a:t>
            </a:r>
            <a:r>
              <a:rPr lang="fr-CA" baseline="0" dirty="0"/>
              <a:t> are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Sli.do https://app.sli.do/event/aPgh4co3TcYuyLwsmBDgNp</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Code 3512</a:t>
            </a:r>
            <a:endParaRPr lang="en-CA" dirty="0"/>
          </a:p>
          <a:p>
            <a:endParaRPr lang="fr-CA" dirty="0"/>
          </a:p>
          <a:p>
            <a:r>
              <a:rPr lang="fr-CA" dirty="0"/>
              <a:t>//</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Pensez au changement de réalignement qui vous affecte. Où vous positionnez-vous dans cette courbe par rapport à ce changement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Venons-en au tableau, faisons une marque et nous verrons où vous en êtes.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OU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Sli.do https://app.sli.do/event/aPgh4co3TcYuyLwsmBDgNp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Code 3512</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16</a:t>
            </a:fld>
            <a:endParaRPr lang="en-CA"/>
          </a:p>
        </p:txBody>
      </p:sp>
    </p:spTree>
    <p:extLst>
      <p:ext uri="{BB962C8B-B14F-4D97-AF65-F5344CB8AC3E}">
        <p14:creationId xmlns:p14="http://schemas.microsoft.com/office/powerpoint/2010/main" val="131046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Friendly</a:t>
            </a:r>
            <a:r>
              <a:rPr lang="fr-CA" baseline="0" dirty="0"/>
              <a:t> </a:t>
            </a:r>
            <a:r>
              <a:rPr lang="fr-CA" baseline="0" dirty="0" err="1"/>
              <a:t>reminder</a:t>
            </a:r>
            <a:r>
              <a:rPr lang="fr-CA" baseline="0" dirty="0"/>
              <a:t>, </a:t>
            </a:r>
            <a:r>
              <a:rPr lang="fr-CA" baseline="0" dirty="0" err="1"/>
              <a:t>models</a:t>
            </a:r>
            <a:r>
              <a:rPr lang="fr-CA" baseline="0" dirty="0"/>
              <a:t> </a:t>
            </a:r>
            <a:r>
              <a:rPr lang="fr-CA" baseline="0" dirty="0" err="1"/>
              <a:t>helps</a:t>
            </a:r>
            <a:r>
              <a:rPr lang="fr-CA" baseline="0" dirty="0"/>
              <a:t> us </a:t>
            </a:r>
            <a:r>
              <a:rPr lang="fr-CA" baseline="0" dirty="0" err="1"/>
              <a:t>understand</a:t>
            </a:r>
            <a:r>
              <a:rPr lang="fr-CA" baseline="0" dirty="0"/>
              <a:t> </a:t>
            </a:r>
            <a:r>
              <a:rPr lang="fr-CA" baseline="0" dirty="0" err="1"/>
              <a:t>what’s</a:t>
            </a:r>
            <a:r>
              <a:rPr lang="fr-CA" baseline="0" dirty="0"/>
              <a:t> </a:t>
            </a:r>
            <a:r>
              <a:rPr lang="fr-CA" baseline="0" dirty="0" err="1"/>
              <a:t>going</a:t>
            </a:r>
            <a:r>
              <a:rPr lang="fr-CA" baseline="0" dirty="0"/>
              <a:t> 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They are </a:t>
            </a:r>
            <a:r>
              <a:rPr lang="fr-CA" baseline="0" dirty="0" err="1"/>
              <a:t>easy</a:t>
            </a:r>
            <a:r>
              <a:rPr lang="fr-CA" baseline="0" dirty="0"/>
              <a:t> to </a:t>
            </a:r>
            <a:r>
              <a:rPr lang="fr-CA" baseline="0" dirty="0" err="1"/>
              <a:t>understand</a:t>
            </a:r>
            <a:r>
              <a:rPr lang="fr-CA" baseline="0" dirty="0"/>
              <a:t>, t</a:t>
            </a:r>
            <a:r>
              <a:rPr lang="en-CA" baseline="0" dirty="0"/>
              <a:t>hey go from left to right, with a gentle descent and rise, when in reality this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amical, les modèles nous aident à comprendre ce qui se passe.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sont faciles à comprendre, ils vont de gauche à droite, avec une descente et une montée douces, alors qu'en réalité cela peut se produire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17</a:t>
            </a:fld>
            <a:endParaRPr lang="en-CA"/>
          </a:p>
        </p:txBody>
      </p:sp>
    </p:spTree>
    <p:extLst>
      <p:ext uri="{BB962C8B-B14F-4D97-AF65-F5344CB8AC3E}">
        <p14:creationId xmlns:p14="http://schemas.microsoft.com/office/powerpoint/2010/main" val="12595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next</a:t>
            </a:r>
            <a:r>
              <a:rPr lang="fr-CA" dirty="0"/>
              <a:t> 4</a:t>
            </a:r>
            <a:r>
              <a:rPr lang="fr-CA" baseline="0" dirty="0"/>
              <a:t> slides are about the « </a:t>
            </a:r>
            <a:r>
              <a:rPr lang="fr-CA" baseline="0" dirty="0" err="1"/>
              <a:t>Commitment</a:t>
            </a:r>
            <a:r>
              <a:rPr lang="fr-CA" baseline="0" dirty="0"/>
              <a:t> </a:t>
            </a:r>
            <a:r>
              <a:rPr lang="fr-CA" baseline="0" dirty="0" err="1"/>
              <a:t>curve</a:t>
            </a:r>
            <a:r>
              <a:rPr lang="fr-CA" baseline="0" dirty="0"/>
              <a:t> » model</a:t>
            </a:r>
          </a:p>
          <a:p>
            <a:endParaRPr lang="fr-CA" baseline="0" dirty="0"/>
          </a:p>
          <a:p>
            <a:r>
              <a:rPr lang="fr-CA" baseline="0" dirty="0"/>
              <a:t>You </a:t>
            </a:r>
            <a:r>
              <a:rPr lang="fr-CA" baseline="0" dirty="0" err="1"/>
              <a:t>may</a:t>
            </a:r>
            <a:r>
              <a:rPr lang="fr-CA" baseline="0" dirty="0"/>
              <a:t> have </a:t>
            </a:r>
            <a:r>
              <a:rPr lang="fr-CA" baseline="0" dirty="0" err="1"/>
              <a:t>seen</a:t>
            </a:r>
            <a:r>
              <a:rPr lang="fr-CA" baseline="0" dirty="0"/>
              <a:t> </a:t>
            </a:r>
            <a:r>
              <a:rPr lang="fr-CA" baseline="0" dirty="0" err="1"/>
              <a:t>this</a:t>
            </a:r>
            <a:r>
              <a:rPr lang="fr-CA" baseline="0" dirty="0"/>
              <a:t> model </a:t>
            </a:r>
            <a:r>
              <a:rPr lang="fr-CA" baseline="0" dirty="0" err="1"/>
              <a:t>before</a:t>
            </a:r>
            <a:r>
              <a:rPr lang="fr-CA" baseline="0" dirty="0"/>
              <a:t>. This slide shows one of </a:t>
            </a:r>
            <a:r>
              <a:rPr lang="fr-CA" baseline="0" dirty="0" err="1"/>
              <a:t>its</a:t>
            </a:r>
            <a:r>
              <a:rPr lang="fr-CA" baseline="0" dirty="0"/>
              <a:t> </a:t>
            </a:r>
            <a:r>
              <a:rPr lang="fr-CA" baseline="0" dirty="0" err="1"/>
              <a:t>forms</a:t>
            </a:r>
            <a:r>
              <a:rPr lang="fr-CA" baseline="0" dirty="0"/>
              <a:t>, </a:t>
            </a:r>
            <a:r>
              <a:rPr lang="fr-CA" baseline="0" dirty="0" err="1"/>
              <a:t>where</a:t>
            </a:r>
            <a:r>
              <a:rPr lang="fr-CA" baseline="0" dirty="0"/>
              <a:t> the </a:t>
            </a:r>
            <a:r>
              <a:rPr lang="fr-CA" baseline="0" dirty="0" err="1"/>
              <a:t>different</a:t>
            </a:r>
            <a:r>
              <a:rPr lang="fr-CA" baseline="0" dirty="0"/>
              <a:t> </a:t>
            </a:r>
            <a:r>
              <a:rPr lang="fr-CA" baseline="0" dirty="0" err="1"/>
              <a:t>levels</a:t>
            </a:r>
            <a:r>
              <a:rPr lang="fr-CA" baseline="0" dirty="0"/>
              <a:t> or groups </a:t>
            </a:r>
            <a:r>
              <a:rPr lang="fr-CA" baseline="0" dirty="0" err="1"/>
              <a:t>involved</a:t>
            </a:r>
            <a:r>
              <a:rPr lang="fr-CA" baseline="0" dirty="0"/>
              <a:t> go </a:t>
            </a:r>
            <a:r>
              <a:rPr lang="fr-CA" baseline="0" dirty="0" err="1"/>
              <a:t>through</a:t>
            </a:r>
            <a:r>
              <a:rPr lang="fr-CA" baseline="0" dirty="0"/>
              <a:t> the </a:t>
            </a:r>
            <a:r>
              <a:rPr lang="fr-CA" baseline="0" dirty="0" err="1"/>
              <a:t>commitment</a:t>
            </a:r>
            <a:r>
              <a:rPr lang="fr-CA" baseline="0" dirty="0"/>
              <a:t> stages at </a:t>
            </a:r>
            <a:r>
              <a:rPr lang="fr-CA" baseline="0" dirty="0" err="1"/>
              <a:t>different</a:t>
            </a:r>
            <a:r>
              <a:rPr lang="fr-CA" baseline="0" dirty="0"/>
              <a:t> times and </a:t>
            </a:r>
            <a:r>
              <a:rPr lang="fr-CA" baseline="0" dirty="0" err="1"/>
              <a:t>with</a:t>
            </a:r>
            <a:r>
              <a:rPr lang="fr-CA" baseline="0" dirty="0"/>
              <a:t> a </a:t>
            </a:r>
            <a:r>
              <a:rPr lang="fr-CA" baseline="0" dirty="0" err="1"/>
              <a:t>different</a:t>
            </a:r>
            <a:r>
              <a:rPr lang="fr-CA" baseline="0" dirty="0"/>
              <a:t> pace.</a:t>
            </a:r>
          </a:p>
          <a:p>
            <a:endParaRPr lang="fr-CA" baseline="0" dirty="0"/>
          </a:p>
          <a:p>
            <a:endParaRPr lang="fr-CA" baseline="0" dirty="0"/>
          </a:p>
          <a:p>
            <a:r>
              <a:rPr lang="fr-CA" baseline="0" dirty="0" err="1"/>
              <a:t>Adapted</a:t>
            </a:r>
            <a:r>
              <a:rPr lang="fr-CA" baseline="0" dirty="0"/>
              <a:t> </a:t>
            </a:r>
            <a:r>
              <a:rPr lang="fr-CA" baseline="0" dirty="0" err="1"/>
              <a:t>from</a:t>
            </a:r>
            <a:endParaRPr lang="fr-CA" baseline="0" dirty="0"/>
          </a:p>
          <a:p>
            <a:r>
              <a:rPr lang="fr-CA" baseline="0" dirty="0"/>
              <a:t>https://articles.alpha.canada.ca/framework-for-leading-change/engaging-with-key-stakeholders/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https://www.researchgate.net/figure/Change-Commitment-Curve_fig2_318866073</a:t>
            </a:r>
            <a:r>
              <a:rPr lang="en-US" sz="1200" dirty="0"/>
              <a:t> </a:t>
            </a:r>
          </a:p>
          <a:p>
            <a:endParaRPr lang="fr-CA" dirty="0"/>
          </a:p>
          <a:p>
            <a:endParaRPr lang="en-CA" dirty="0"/>
          </a:p>
        </p:txBody>
      </p:sp>
      <p:sp>
        <p:nvSpPr>
          <p:cNvPr id="4" name="Slide Number Placeholder 3"/>
          <p:cNvSpPr>
            <a:spLocks noGrp="1"/>
          </p:cNvSpPr>
          <p:nvPr>
            <p:ph type="sldNum" sz="quarter" idx="10"/>
          </p:nvPr>
        </p:nvSpPr>
        <p:spPr/>
        <p:txBody>
          <a:bodyPr/>
          <a:lstStyle/>
          <a:p>
            <a:fld id="{7AB8B94A-21C7-4450-9683-EBF4FECC7F3E}" type="slidenum">
              <a:rPr lang="en-CA" smtClean="0"/>
              <a:t>18</a:t>
            </a:fld>
            <a:endParaRPr lang="en-CA"/>
          </a:p>
        </p:txBody>
      </p:sp>
    </p:spTree>
    <p:extLst>
      <p:ext uri="{BB962C8B-B14F-4D97-AF65-F5344CB8AC3E}">
        <p14:creationId xmlns:p14="http://schemas.microsoft.com/office/powerpoint/2010/main" val="354376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FF0000"/>
                </a:solidFill>
              </a:rPr>
              <a:t>In </a:t>
            </a:r>
            <a:r>
              <a:rPr lang="fr-CA" sz="1200" dirty="0" err="1">
                <a:solidFill>
                  <a:srgbClr val="FF0000"/>
                </a:solidFill>
              </a:rPr>
              <a:t>this</a:t>
            </a:r>
            <a:r>
              <a:rPr lang="fr-CA" sz="1200" dirty="0">
                <a:solidFill>
                  <a:srgbClr val="FF0000"/>
                </a:solidFill>
              </a:rPr>
              <a:t> slide, </a:t>
            </a:r>
            <a:r>
              <a:rPr lang="fr-CA" sz="1200" dirty="0" err="1">
                <a:solidFill>
                  <a:srgbClr val="FF0000"/>
                </a:solidFill>
              </a:rPr>
              <a:t>we</a:t>
            </a:r>
            <a:r>
              <a:rPr lang="fr-CA" sz="1200" dirty="0">
                <a:solidFill>
                  <a:srgbClr val="FF0000"/>
                </a:solidFill>
              </a:rPr>
              <a:t> have the </a:t>
            </a:r>
            <a:r>
              <a:rPr lang="fr-CA" sz="1200" dirty="0" err="1">
                <a:solidFill>
                  <a:srgbClr val="FF0000"/>
                </a:solidFill>
              </a:rPr>
              <a:t>same</a:t>
            </a:r>
            <a:r>
              <a:rPr lang="fr-CA" sz="1200" dirty="0">
                <a:solidFill>
                  <a:srgbClr val="FF0000"/>
                </a:solidFill>
              </a:rPr>
              <a:t> </a:t>
            </a:r>
            <a:r>
              <a:rPr lang="fr-CA" sz="1200" dirty="0" err="1">
                <a:solidFill>
                  <a:srgbClr val="FF0000"/>
                </a:solidFill>
              </a:rPr>
              <a:t>commitment</a:t>
            </a:r>
            <a:r>
              <a:rPr lang="fr-CA" sz="1200" dirty="0">
                <a:solidFill>
                  <a:srgbClr val="FF0000"/>
                </a:solidFill>
              </a:rPr>
              <a:t> </a:t>
            </a:r>
            <a:r>
              <a:rPr lang="fr-CA" sz="1200" dirty="0" err="1">
                <a:solidFill>
                  <a:srgbClr val="FF0000"/>
                </a:solidFill>
              </a:rPr>
              <a:t>curve</a:t>
            </a:r>
            <a:r>
              <a:rPr lang="fr-CA" sz="1200" dirty="0">
                <a:solidFill>
                  <a:srgbClr val="FF0000"/>
                </a:solidFill>
              </a:rPr>
              <a:t>,</a:t>
            </a:r>
            <a:r>
              <a:rPr lang="fr-CA" sz="1200" baseline="0" dirty="0">
                <a:solidFill>
                  <a:srgbClr val="FF0000"/>
                </a:solidFill>
              </a:rPr>
              <a:t> but </a:t>
            </a:r>
            <a:r>
              <a:rPr lang="fr-CA" sz="1200" baseline="0" dirty="0" err="1">
                <a:solidFill>
                  <a:srgbClr val="FF0000"/>
                </a:solidFill>
              </a:rPr>
              <a:t>now</a:t>
            </a:r>
            <a:r>
              <a:rPr lang="fr-CA" sz="1200" baseline="0" dirty="0">
                <a:solidFill>
                  <a:srgbClr val="FF0000"/>
                </a:solidFill>
              </a:rPr>
              <a:t> </a:t>
            </a:r>
            <a:r>
              <a:rPr lang="fr-CA" sz="1200" baseline="0" dirty="0" err="1">
                <a:solidFill>
                  <a:srgbClr val="FF0000"/>
                </a:solidFill>
              </a:rPr>
              <a:t>interpersed</a:t>
            </a:r>
            <a:r>
              <a:rPr lang="fr-CA" sz="1200" baseline="0" dirty="0">
                <a:solidFill>
                  <a:srgbClr val="FF0000"/>
                </a:solidFill>
              </a:rPr>
              <a:t> </a:t>
            </a:r>
            <a:r>
              <a:rPr lang="fr-CA" sz="1200" baseline="0" dirty="0" err="1">
                <a:solidFill>
                  <a:srgbClr val="FF0000"/>
                </a:solidFill>
              </a:rPr>
              <a:t>with</a:t>
            </a:r>
            <a:r>
              <a:rPr lang="fr-CA" sz="1200" baseline="0" dirty="0">
                <a:solidFill>
                  <a:srgbClr val="FF0000"/>
                </a:solidFill>
              </a:rPr>
              <a:t> the phases </a:t>
            </a:r>
            <a:r>
              <a:rPr lang="fr-CA" sz="1200" baseline="0" dirty="0" err="1">
                <a:solidFill>
                  <a:srgbClr val="FF0000"/>
                </a:solidFill>
              </a:rPr>
              <a:t>from</a:t>
            </a:r>
            <a:r>
              <a:rPr lang="fr-CA" sz="1200" baseline="0" dirty="0">
                <a:solidFill>
                  <a:srgbClr val="FF0000"/>
                </a:solidFill>
              </a:rPr>
              <a:t> a CM Leadership Framework, </a:t>
            </a:r>
            <a:r>
              <a:rPr lang="fr-CA" sz="1200" baseline="0" dirty="0" err="1">
                <a:solidFill>
                  <a:srgbClr val="FF0000"/>
                </a:solidFill>
              </a:rPr>
              <a:t>these</a:t>
            </a:r>
            <a:r>
              <a:rPr lang="fr-CA" sz="1200" baseline="0" dirty="0">
                <a:solidFill>
                  <a:srgbClr val="FF0000"/>
                </a:solidFill>
              </a:rPr>
              <a:t> phases are </a:t>
            </a:r>
            <a:r>
              <a:rPr lang="fr-CA" sz="1200" baseline="0" dirty="0" err="1">
                <a:solidFill>
                  <a:srgbClr val="FF0000"/>
                </a:solidFill>
              </a:rPr>
              <a:t>Preparation</a:t>
            </a:r>
            <a:r>
              <a:rPr lang="fr-CA" sz="1200" baseline="0" dirty="0">
                <a:solidFill>
                  <a:srgbClr val="FF0000"/>
                </a:solidFill>
              </a:rPr>
              <a:t>, Management and </a:t>
            </a:r>
            <a:r>
              <a:rPr lang="fr-CA" sz="1200" baseline="0" dirty="0" err="1">
                <a:solidFill>
                  <a:srgbClr val="FF0000"/>
                </a:solidFill>
              </a:rPr>
              <a:t>Reinforcement</a:t>
            </a:r>
            <a:r>
              <a:rPr lang="fr-CA" sz="1200" baseline="0" dirty="0">
                <a:solidFill>
                  <a:srgbClr val="FF0000"/>
                </a:solidFill>
              </a:rPr>
              <a:t> phases.</a:t>
            </a:r>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19</a:t>
            </a:fld>
            <a:endParaRPr lang="en-CA"/>
          </a:p>
        </p:txBody>
      </p:sp>
    </p:spTree>
    <p:extLst>
      <p:ext uri="{BB962C8B-B14F-4D97-AF65-F5344CB8AC3E}">
        <p14:creationId xmlns:p14="http://schemas.microsoft.com/office/powerpoint/2010/main" val="351064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dirty="0" err="1"/>
              <a:t>Now</a:t>
            </a:r>
            <a:r>
              <a:rPr lang="fr-CA" dirty="0"/>
              <a:t>, </a:t>
            </a:r>
            <a:r>
              <a:rPr lang="fr-CA" dirty="0" err="1"/>
              <a:t>we’re</a:t>
            </a:r>
            <a:r>
              <a:rPr lang="fr-CA" dirty="0"/>
              <a:t> </a:t>
            </a:r>
            <a:r>
              <a:rPr lang="fr-CA" dirty="0" err="1"/>
              <a:t>seeing</a:t>
            </a:r>
            <a:r>
              <a:rPr lang="fr-CA" dirty="0"/>
              <a:t> the </a:t>
            </a:r>
            <a:r>
              <a:rPr lang="fr-CA" dirty="0" err="1"/>
              <a:t>graphic</a:t>
            </a:r>
            <a:r>
              <a:rPr lang="fr-CA" dirty="0"/>
              <a:t> </a:t>
            </a:r>
            <a:r>
              <a:rPr lang="fr-CA" dirty="0" err="1"/>
              <a:t>inverted</a:t>
            </a:r>
            <a:r>
              <a:rPr lang="fr-CA" dirty="0"/>
              <a:t>, </a:t>
            </a:r>
            <a:r>
              <a:rPr lang="fr-CA" baseline="0" dirty="0"/>
              <a:t>t</a:t>
            </a:r>
            <a:r>
              <a:rPr lang="en-CA" dirty="0"/>
              <a:t>he</a:t>
            </a:r>
            <a:r>
              <a:rPr lang="en-CA" baseline="0" dirty="0"/>
              <a:t> vertical axe shows the different groups involved with time on the horizontal axe and the commitment is represented by each one of the lines.</a:t>
            </a:r>
          </a:p>
          <a:p>
            <a:endParaRPr lang="en-CA" baseline="0" dirty="0"/>
          </a:p>
          <a:p>
            <a:pPr marL="171450" indent="-171450">
              <a:buFont typeface="Arial" panose="020B0604020202020204" pitchFamily="34" charset="0"/>
              <a:buChar char="•"/>
            </a:pPr>
            <a:r>
              <a:rPr lang="en-CA" baseline="0" dirty="0"/>
              <a:t>The Executive Group’s involvement is at a higher level, and it seems to take shorter, and involves less people</a:t>
            </a:r>
          </a:p>
          <a:p>
            <a:pPr marL="171450" indent="-171450">
              <a:buFont typeface="Arial" panose="020B0604020202020204" pitchFamily="34" charset="0"/>
              <a:buChar char="•"/>
            </a:pPr>
            <a:r>
              <a:rPr lang="en-CA" baseline="0" dirty="0"/>
              <a:t>Compared to the lower levels, where there are more people involved, it takes longer to complete</a:t>
            </a:r>
          </a:p>
          <a:p>
            <a:endParaRPr lang="en-CA" dirty="0"/>
          </a:p>
          <a:p>
            <a:r>
              <a:rPr lang="en-CA" dirty="0"/>
              <a:t>The people impacted by the change is the same, although the people involved in leading</a:t>
            </a:r>
            <a:r>
              <a:rPr lang="en-CA" baseline="0" dirty="0"/>
              <a:t> and managing the change </a:t>
            </a:r>
            <a:r>
              <a:rPr lang="en-CA" dirty="0"/>
              <a:t>differs</a:t>
            </a:r>
            <a:r>
              <a:rPr lang="en-CA" baseline="0" dirty="0"/>
              <a:t> based on the </a:t>
            </a:r>
            <a:r>
              <a:rPr lang="en-CA" dirty="0"/>
              <a:t>levels involved.</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When</a:t>
            </a:r>
            <a:r>
              <a:rPr lang="fr-CA" dirty="0"/>
              <a:t> </a:t>
            </a:r>
            <a:r>
              <a:rPr lang="fr-CA" dirty="0" err="1"/>
              <a:t>you</a:t>
            </a:r>
            <a:r>
              <a:rPr lang="fr-CA" dirty="0"/>
              <a:t> look at the</a:t>
            </a:r>
            <a:r>
              <a:rPr lang="fr-CA" baseline="0" dirty="0"/>
              <a:t> </a:t>
            </a:r>
            <a:r>
              <a:rPr lang="fr-CA" dirty="0" err="1"/>
              <a:t>commitment</a:t>
            </a:r>
            <a:r>
              <a:rPr lang="fr-CA" dirty="0"/>
              <a:t> </a:t>
            </a:r>
            <a:r>
              <a:rPr lang="fr-CA" dirty="0" err="1"/>
              <a:t>curve</a:t>
            </a:r>
            <a:r>
              <a:rPr lang="fr-CA" dirty="0"/>
              <a:t> </a:t>
            </a:r>
            <a:r>
              <a:rPr lang="fr-CA" dirty="0" err="1"/>
              <a:t>this</a:t>
            </a:r>
            <a:r>
              <a:rPr lang="fr-CA" dirty="0"/>
              <a:t> </a:t>
            </a:r>
            <a:r>
              <a:rPr lang="fr-CA" dirty="0" err="1"/>
              <a:t>way</a:t>
            </a:r>
            <a:r>
              <a:rPr lang="fr-CA" dirty="0"/>
              <a:t>, </a:t>
            </a:r>
            <a:r>
              <a:rPr lang="fr-CA" dirty="0" err="1"/>
              <a:t>what</a:t>
            </a:r>
            <a:r>
              <a:rPr lang="fr-CA" dirty="0"/>
              <a:t> conclusion </a:t>
            </a:r>
            <a:r>
              <a:rPr lang="fr-CA" dirty="0" err="1"/>
              <a:t>can</a:t>
            </a:r>
            <a:r>
              <a:rPr lang="fr-CA" dirty="0"/>
              <a:t> </a:t>
            </a:r>
            <a:r>
              <a:rPr lang="fr-CA" dirty="0" err="1"/>
              <a:t>you</a:t>
            </a:r>
            <a:r>
              <a:rPr lang="fr-CA" dirty="0"/>
              <a:t> </a:t>
            </a:r>
            <a:r>
              <a:rPr lang="fr-CA" dirty="0" err="1"/>
              <a:t>draw</a:t>
            </a:r>
            <a:r>
              <a:rPr lang="fr-CA" dirty="0"/>
              <a:t>? </a:t>
            </a:r>
            <a:r>
              <a:rPr lang="fr-CA" dirty="0" err="1"/>
              <a:t>What</a:t>
            </a:r>
            <a:r>
              <a:rPr lang="fr-CA" dirty="0"/>
              <a:t> </a:t>
            </a:r>
            <a:r>
              <a:rPr lang="fr-CA" dirty="0" err="1"/>
              <a:t>could</a:t>
            </a:r>
            <a:r>
              <a:rPr lang="fr-CA" dirty="0"/>
              <a:t> </a:t>
            </a:r>
            <a:r>
              <a:rPr lang="fr-CA" dirty="0" err="1"/>
              <a:t>be</a:t>
            </a:r>
            <a:r>
              <a:rPr lang="fr-CA" dirty="0"/>
              <a:t> </a:t>
            </a:r>
            <a:r>
              <a:rPr lang="fr-CA" dirty="0" err="1"/>
              <a:t>some</a:t>
            </a:r>
            <a:r>
              <a:rPr lang="fr-CA" dirty="0"/>
              <a:t> of the key </a:t>
            </a:r>
            <a:r>
              <a:rPr lang="fr-CA" dirty="0" err="1"/>
              <a:t>consequences</a:t>
            </a:r>
            <a:r>
              <a:rPr lang="fr-CA" dirty="0"/>
              <a:t> in not </a:t>
            </a:r>
            <a:r>
              <a:rPr lang="fr-CA" dirty="0" err="1"/>
              <a:t>understanding</a:t>
            </a:r>
            <a:r>
              <a:rPr lang="fr-CA" dirty="0"/>
              <a:t> or </a:t>
            </a:r>
            <a:r>
              <a:rPr lang="fr-CA" dirty="0" err="1"/>
              <a:t>acknowledging</a:t>
            </a:r>
            <a:r>
              <a:rPr lang="fr-CA" dirty="0"/>
              <a:t> </a:t>
            </a:r>
            <a:r>
              <a:rPr lang="fr-CA" dirty="0" err="1"/>
              <a:t>this</a:t>
            </a:r>
            <a:r>
              <a:rPr lang="fr-CA" dirty="0"/>
              <a:t>?</a:t>
            </a:r>
          </a:p>
          <a:p>
            <a:pPr marL="0" indent="0">
              <a:buFont typeface="Arial" panose="020B0604020202020204" pitchFamily="34" charset="0"/>
              <a:buNone/>
            </a:pPr>
            <a:endParaRPr lang="fr-CA" dirty="0"/>
          </a:p>
          <a:p>
            <a:pPr marL="0" indent="0">
              <a:buFont typeface="Arial" panose="020B0604020202020204" pitchFamily="34" charset="0"/>
              <a:buNone/>
            </a:pPr>
            <a:r>
              <a:rPr lang="fr-CA" dirty="0"/>
              <a:t>((</a:t>
            </a:r>
            <a:r>
              <a:rPr lang="fr-CA" dirty="0" err="1"/>
              <a:t>Potential</a:t>
            </a:r>
            <a:r>
              <a:rPr lang="fr-CA" dirty="0"/>
              <a:t> </a:t>
            </a:r>
            <a:r>
              <a:rPr lang="fr-CA" dirty="0" err="1"/>
              <a:t>answers</a:t>
            </a:r>
            <a:r>
              <a:rPr lang="fr-CA" dirty="0"/>
              <a:t>, not to</a:t>
            </a:r>
            <a:r>
              <a:rPr lang="fr-CA" baseline="0" dirty="0"/>
              <a:t> </a:t>
            </a:r>
            <a:r>
              <a:rPr lang="fr-CA" baseline="0" dirty="0" err="1"/>
              <a:t>be</a:t>
            </a:r>
            <a:r>
              <a:rPr lang="fr-CA" baseline="0" dirty="0"/>
              <a:t> </a:t>
            </a:r>
            <a:r>
              <a:rPr lang="fr-CA" baseline="0" dirty="0" err="1"/>
              <a:t>shared</a:t>
            </a:r>
            <a:r>
              <a:rPr lang="fr-CA" baseline="0" dirty="0"/>
              <a:t>…</a:t>
            </a:r>
            <a:endParaRPr lang="fr-CA" dirty="0"/>
          </a:p>
          <a:p>
            <a:pPr marL="171450" indent="-171450">
              <a:buFont typeface="Arial" panose="020B0604020202020204" pitchFamily="34" charset="0"/>
              <a:buChar char="•"/>
            </a:pPr>
            <a:r>
              <a:rPr lang="fr-CA" dirty="0"/>
              <a:t>People move </a:t>
            </a:r>
            <a:r>
              <a:rPr lang="fr-CA" dirty="0" err="1"/>
              <a:t>through</a:t>
            </a:r>
            <a:r>
              <a:rPr lang="fr-CA" dirty="0"/>
              <a:t> the transition </a:t>
            </a:r>
            <a:r>
              <a:rPr lang="fr-CA" dirty="0" err="1"/>
              <a:t>process</a:t>
            </a:r>
            <a:r>
              <a:rPr lang="fr-CA" dirty="0"/>
              <a:t> at </a:t>
            </a:r>
            <a:r>
              <a:rPr lang="fr-CA" dirty="0" err="1"/>
              <a:t>different</a:t>
            </a:r>
            <a:r>
              <a:rPr lang="fr-CA" dirty="0"/>
              <a:t> pace</a:t>
            </a:r>
          </a:p>
          <a:p>
            <a:pPr marL="171450" indent="-171450">
              <a:buFont typeface="Arial" panose="020B0604020202020204" pitchFamily="34" charset="0"/>
              <a:buChar char="•"/>
            </a:pPr>
            <a:r>
              <a:rPr lang="fr-CA" dirty="0" err="1"/>
              <a:t>Resistance</a:t>
            </a:r>
            <a:r>
              <a:rPr lang="fr-CA" dirty="0"/>
              <a:t>, false expectations </a:t>
            </a:r>
            <a:r>
              <a:rPr lang="fr-CA" dirty="0" err="1"/>
              <a:t>from</a:t>
            </a:r>
            <a:r>
              <a:rPr lang="fr-CA" dirty="0"/>
              <a:t> the </a:t>
            </a:r>
            <a:r>
              <a:rPr lang="fr-CA" dirty="0" err="1"/>
              <a:t>rest</a:t>
            </a:r>
            <a:r>
              <a:rPr lang="fr-CA" dirty="0"/>
              <a:t> of the </a:t>
            </a:r>
            <a:r>
              <a:rPr lang="fr-CA" dirty="0" err="1"/>
              <a:t>organization</a:t>
            </a:r>
            <a:r>
              <a:rPr lang="fr-CA" dirty="0"/>
              <a:t> </a:t>
            </a:r>
            <a:r>
              <a:rPr lang="fr-CA" dirty="0" err="1"/>
              <a:t>expecting</a:t>
            </a:r>
            <a:r>
              <a:rPr lang="fr-CA" dirty="0"/>
              <a:t> </a:t>
            </a:r>
            <a:r>
              <a:rPr lang="fr-CA" dirty="0" err="1"/>
              <a:t>them</a:t>
            </a:r>
            <a:r>
              <a:rPr lang="fr-CA" dirty="0"/>
              <a:t> to move at </a:t>
            </a:r>
            <a:r>
              <a:rPr lang="fr-CA" dirty="0" err="1"/>
              <a:t>same</a:t>
            </a:r>
            <a:r>
              <a:rPr lang="fr-CA" dirty="0"/>
              <a:t> pace as senior mangement, etc….</a:t>
            </a:r>
          </a:p>
          <a:p>
            <a:pPr marL="171450" indent="-171450">
              <a:buFont typeface="Arial" panose="020B0604020202020204" pitchFamily="34" charset="0"/>
              <a:buChar char="•"/>
            </a:pPr>
            <a:r>
              <a:rPr lang="fr-CA" dirty="0" err="1"/>
              <a:t>Misunderstanding</a:t>
            </a:r>
            <a:r>
              <a:rPr lang="fr-CA" dirty="0"/>
              <a:t> of </a:t>
            </a:r>
            <a:r>
              <a:rPr lang="fr-CA" dirty="0" err="1"/>
              <a:t>reasons</a:t>
            </a:r>
            <a:r>
              <a:rPr lang="fr-CA" dirty="0"/>
              <a:t> </a:t>
            </a:r>
            <a:r>
              <a:rPr lang="fr-CA" dirty="0" err="1"/>
              <a:t>why</a:t>
            </a:r>
            <a:r>
              <a:rPr lang="fr-CA" dirty="0"/>
              <a:t> </a:t>
            </a:r>
            <a:r>
              <a:rPr lang="fr-CA" dirty="0" err="1"/>
              <a:t>some</a:t>
            </a:r>
            <a:r>
              <a:rPr lang="fr-CA" dirty="0"/>
              <a:t> people are not </a:t>
            </a:r>
            <a:r>
              <a:rPr lang="fr-CA" dirty="0" err="1"/>
              <a:t>moving</a:t>
            </a:r>
            <a:r>
              <a:rPr lang="fr-CA" dirty="0"/>
              <a:t> </a:t>
            </a:r>
            <a:r>
              <a:rPr lang="fr-CA" dirty="0" err="1"/>
              <a:t>along</a:t>
            </a:r>
            <a:endParaRPr lang="fr-CA" dirty="0"/>
          </a:p>
          <a:p>
            <a:r>
              <a:rPr lang="fr-CA" dirty="0"/>
              <a:t>))</a:t>
            </a:r>
          </a:p>
        </p:txBody>
      </p:sp>
      <p:sp>
        <p:nvSpPr>
          <p:cNvPr id="4" name="Slide Number Placeholder 3"/>
          <p:cNvSpPr>
            <a:spLocks noGrp="1"/>
          </p:cNvSpPr>
          <p:nvPr>
            <p:ph type="sldNum" sz="quarter" idx="10"/>
          </p:nvPr>
        </p:nvSpPr>
        <p:spPr/>
        <p:txBody>
          <a:bodyPr/>
          <a:lstStyle/>
          <a:p>
            <a:fld id="{3C1FEB63-FDA9-4253-AC92-D639459CBCED}" type="slidenum">
              <a:rPr lang="en-CA" smtClean="0"/>
              <a:pPr/>
              <a:t>20</a:t>
            </a:fld>
            <a:endParaRPr lang="en-CA"/>
          </a:p>
        </p:txBody>
      </p:sp>
    </p:spTree>
    <p:extLst>
      <p:ext uri="{BB962C8B-B14F-4D97-AF65-F5344CB8AC3E}">
        <p14:creationId xmlns:p14="http://schemas.microsoft.com/office/powerpoint/2010/main" val="61879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(lire le diapo)</a:t>
            </a:r>
          </a:p>
          <a:p>
            <a:endParaRPr lang="fr-FR" dirty="0"/>
          </a:p>
          <a:p>
            <a:r>
              <a:rPr lang="fr-FR" dirty="0"/>
              <a:t>(click)</a:t>
            </a:r>
          </a:p>
          <a:p>
            <a:r>
              <a:rPr lang="fr-FR" dirty="0"/>
              <a:t>L'image représente la combinaison du but (objectif principal), des tâches (projet) et des individus impactés (personnes)</a:t>
            </a:r>
          </a:p>
          <a:p>
            <a:endParaRPr lang="fr-FR" dirty="0"/>
          </a:p>
          <a:p>
            <a:r>
              <a:rPr lang="fr-FR" dirty="0"/>
              <a:t>Les « </a:t>
            </a:r>
            <a:r>
              <a:rPr lang="fr-CA" b="1" dirty="0"/>
              <a:t>renseignements »</a:t>
            </a:r>
            <a:r>
              <a:rPr lang="fr-FR" dirty="0"/>
              <a:t> dont les employés ont besoin peuvent prendre différentes formes, comme :</a:t>
            </a:r>
          </a:p>
          <a:p>
            <a:pPr marL="171450" indent="-171450">
              <a:buFont typeface="Arial" panose="020B0604020202020204" pitchFamily="34" charset="0"/>
              <a:buChar char="•"/>
            </a:pPr>
            <a:r>
              <a:rPr lang="fr-FR" dirty="0"/>
              <a:t>Entraînement</a:t>
            </a:r>
          </a:p>
          <a:p>
            <a:pPr marL="171450" indent="-171450">
              <a:buFont typeface="Arial" panose="020B0604020202020204" pitchFamily="34" charset="0"/>
              <a:buChar char="•"/>
            </a:pPr>
            <a:r>
              <a:rPr lang="fr-FR" dirty="0"/>
              <a:t>encadrement</a:t>
            </a:r>
          </a:p>
          <a:p>
            <a:pPr marL="171450" indent="-171450">
              <a:buFont typeface="Arial" panose="020B0604020202020204" pitchFamily="34" charset="0"/>
              <a:buChar char="•"/>
            </a:pPr>
            <a:r>
              <a:rPr lang="fr-FR" dirty="0"/>
              <a:t>Tenez-les informés</a:t>
            </a:r>
          </a:p>
          <a:p>
            <a:pPr marL="171450" indent="-171450">
              <a:buFont typeface="Arial" panose="020B0604020202020204" pitchFamily="34" charset="0"/>
              <a:buChar char="•"/>
            </a:pPr>
            <a:r>
              <a:rPr lang="fr-FR" dirty="0"/>
              <a:t>Les impliquer</a:t>
            </a:r>
          </a:p>
          <a:p>
            <a:pPr marL="171450" indent="-171450">
              <a:buFont typeface="Arial" panose="020B0604020202020204" pitchFamily="34" charset="0"/>
              <a:buChar char="•"/>
            </a:pPr>
            <a:r>
              <a:rPr lang="fr-FR" dirty="0"/>
              <a:t>Outils</a:t>
            </a:r>
          </a:p>
          <a:p>
            <a:pPr marL="171450" indent="-171450">
              <a:buFont typeface="Arial" panose="020B0604020202020204" pitchFamily="34" charset="0"/>
              <a:buChar char="•"/>
            </a:pPr>
            <a:r>
              <a:rPr lang="fr-FR" dirty="0"/>
              <a:t>Et</a:t>
            </a:r>
            <a:r>
              <a:rPr lang="fr-FR" baseline="0" dirty="0"/>
              <a:t> plus</a:t>
            </a:r>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t>3</a:t>
            </a:fld>
            <a:endParaRPr lang="en-CA"/>
          </a:p>
        </p:txBody>
      </p:sp>
    </p:spTree>
    <p:extLst>
      <p:ext uri="{BB962C8B-B14F-4D97-AF65-F5344CB8AC3E}">
        <p14:creationId xmlns:p14="http://schemas.microsoft.com/office/powerpoint/2010/main" val="1542726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Ideally, all the people</a:t>
            </a:r>
            <a:r>
              <a:rPr lang="en-CA" baseline="0" dirty="0"/>
              <a:t> from the different </a:t>
            </a:r>
            <a:r>
              <a:rPr lang="en-CA" dirty="0"/>
              <a:t>levels</a:t>
            </a:r>
            <a:r>
              <a:rPr lang="en-CA" baseline="0" dirty="0"/>
              <a:t> will be involved throughout the duration of the change</a:t>
            </a:r>
          </a:p>
          <a:p>
            <a:endParaRPr lang="fr-CA" baseline="0" dirty="0"/>
          </a:p>
          <a:p>
            <a:pPr marL="285750" indent="-285750">
              <a:buFont typeface="Arial" panose="020B0604020202020204" pitchFamily="34" charset="0"/>
              <a:buChar char="•"/>
            </a:pPr>
            <a:r>
              <a:rPr lang="en-CA" sz="1200" dirty="0">
                <a:solidFill>
                  <a:srgbClr val="FF0000"/>
                </a:solidFill>
              </a:rPr>
              <a:t>Two-way communication, with appropriate messages, needs to begin as early as possible from the Executive Group for every level of the organization and reinforced by management. </a:t>
            </a:r>
          </a:p>
          <a:p>
            <a:pPr marL="285750" indent="-285750">
              <a:buFont typeface="Arial" panose="020B0604020202020204" pitchFamily="34" charset="0"/>
              <a:buChar char="•"/>
            </a:pPr>
            <a:r>
              <a:rPr lang="en-CA" sz="1200" dirty="0">
                <a:solidFill>
                  <a:srgbClr val="FF0000"/>
                </a:solidFill>
              </a:rPr>
              <a:t>Sponsorship should be visible, active, and continuous throughout the change.</a:t>
            </a:r>
          </a:p>
          <a:p>
            <a:pPr marL="285750" indent="-285750">
              <a:buFont typeface="Arial" panose="020B0604020202020204" pitchFamily="34" charset="0"/>
              <a:buChar char="•"/>
            </a:pPr>
            <a:r>
              <a:rPr lang="fr-CA" sz="1200" dirty="0">
                <a:solidFill>
                  <a:srgbClr val="FF0000"/>
                </a:solidFill>
              </a:rPr>
              <a:t>And the </a:t>
            </a:r>
            <a:r>
              <a:rPr lang="fr-CA" sz="1200" dirty="0" err="1">
                <a:solidFill>
                  <a:srgbClr val="FF0000"/>
                </a:solidFill>
              </a:rPr>
              <a:t>closer</a:t>
            </a:r>
            <a:r>
              <a:rPr lang="fr-CA" sz="1200" baseline="0" dirty="0">
                <a:solidFill>
                  <a:srgbClr val="FF0000"/>
                </a:solidFill>
              </a:rPr>
              <a:t> the </a:t>
            </a:r>
            <a:r>
              <a:rPr lang="fr-CA" sz="1200" baseline="0" dirty="0" err="1">
                <a:solidFill>
                  <a:srgbClr val="FF0000"/>
                </a:solidFill>
              </a:rPr>
              <a:t>start</a:t>
            </a:r>
            <a:r>
              <a:rPr lang="fr-CA" sz="1200" baseline="0" dirty="0">
                <a:solidFill>
                  <a:srgbClr val="FF0000"/>
                </a:solidFill>
              </a:rPr>
              <a:t> </a:t>
            </a:r>
            <a:r>
              <a:rPr lang="fr-CA" sz="1200" baseline="0" dirty="0" err="1">
                <a:solidFill>
                  <a:srgbClr val="FF0000"/>
                </a:solidFill>
              </a:rPr>
              <a:t>lines</a:t>
            </a:r>
            <a:r>
              <a:rPr lang="fr-CA" sz="1200" baseline="0" dirty="0">
                <a:solidFill>
                  <a:srgbClr val="FF0000"/>
                </a:solidFill>
              </a:rPr>
              <a:t> are, the </a:t>
            </a:r>
            <a:r>
              <a:rPr lang="fr-CA" sz="1200" baseline="0" dirty="0" err="1">
                <a:solidFill>
                  <a:srgbClr val="FF0000"/>
                </a:solidFill>
              </a:rPr>
              <a:t>easier</a:t>
            </a:r>
            <a:r>
              <a:rPr lang="fr-CA" sz="1200" baseline="0" dirty="0">
                <a:solidFill>
                  <a:srgbClr val="FF0000"/>
                </a:solidFill>
              </a:rPr>
              <a:t> the </a:t>
            </a:r>
            <a:r>
              <a:rPr lang="fr-CA" sz="1200" baseline="0" dirty="0" err="1">
                <a:solidFill>
                  <a:srgbClr val="FF0000"/>
                </a:solidFill>
              </a:rPr>
              <a:t>involvement</a:t>
            </a:r>
            <a:r>
              <a:rPr lang="fr-CA" sz="1200" baseline="0" dirty="0">
                <a:solidFill>
                  <a:srgbClr val="FF0000"/>
                </a:solidFill>
              </a:rPr>
              <a:t> and engagement </a:t>
            </a:r>
            <a:r>
              <a:rPr lang="fr-CA" sz="1200" baseline="0" dirty="0" err="1">
                <a:solidFill>
                  <a:srgbClr val="FF0000"/>
                </a:solidFill>
              </a:rPr>
              <a:t>from</a:t>
            </a:r>
            <a:r>
              <a:rPr lang="fr-CA" sz="1200" baseline="0" dirty="0">
                <a:solidFill>
                  <a:srgbClr val="FF0000"/>
                </a:solidFill>
              </a:rPr>
              <a:t> all </a:t>
            </a:r>
            <a:r>
              <a:rPr lang="fr-CA" sz="1200" baseline="0" dirty="0" err="1">
                <a:solidFill>
                  <a:srgbClr val="FF0000"/>
                </a:solidFill>
              </a:rPr>
              <a:t>impacted</a:t>
            </a:r>
            <a:r>
              <a:rPr lang="fr-CA" sz="1200" baseline="0" dirty="0">
                <a:solidFill>
                  <a:srgbClr val="FF0000"/>
                </a:solidFill>
              </a:rPr>
              <a:t> people.</a:t>
            </a:r>
            <a:endParaRPr lang="en-CA" sz="1200" dirty="0">
              <a:solidFill>
                <a:srgbClr val="FF0000"/>
              </a:solidFill>
            </a:endParaRPr>
          </a:p>
          <a:p>
            <a:endParaRPr lang="fr-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21</a:t>
            </a:fld>
            <a:endParaRPr lang="en-CA"/>
          </a:p>
        </p:txBody>
      </p:sp>
    </p:spTree>
    <p:extLst>
      <p:ext uri="{BB962C8B-B14F-4D97-AF65-F5344CB8AC3E}">
        <p14:creationId xmlns:p14="http://schemas.microsoft.com/office/powerpoint/2010/main" val="76648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4 diapositives suivantes concernent le modèle « Courbe d'engagement »</a:t>
            </a:r>
          </a:p>
          <a:p>
            <a:endParaRPr lang="fr-FR" dirty="0"/>
          </a:p>
          <a:p>
            <a:r>
              <a:rPr lang="fr-FR" dirty="0"/>
              <a:t>Cette diapositive montre l'une de ses formes, où les différents niveaux ou groupes impliqués traversent les étapes d'engagement à des moments différents et à un rythme différent.</a:t>
            </a:r>
          </a:p>
          <a:p>
            <a:endParaRPr lang="fr-FR" dirty="0"/>
          </a:p>
          <a:p>
            <a:endParaRPr lang="fr-FR" dirty="0"/>
          </a:p>
          <a:p>
            <a:r>
              <a:rPr lang="fr-FR" dirty="0"/>
              <a:t>Adapté de :</a:t>
            </a:r>
          </a:p>
          <a:p>
            <a:r>
              <a:rPr lang="fr-FR" dirty="0"/>
              <a:t>https://articles.alpha.canada.ca/framework-for-leading-change/engaging-with-key-stakeholders/</a:t>
            </a:r>
          </a:p>
          <a:p>
            <a:r>
              <a:rPr lang="fr-FR" dirty="0"/>
              <a:t>https://www.researchgate.net/figure/Change-Commitment-Curve_fig2_318866073</a:t>
            </a:r>
          </a:p>
          <a:p>
            <a:endParaRPr lang="fr-FR" dirty="0"/>
          </a:p>
          <a:p>
            <a:endParaRPr lang="en-CA" dirty="0"/>
          </a:p>
        </p:txBody>
      </p:sp>
      <p:sp>
        <p:nvSpPr>
          <p:cNvPr id="4" name="Slide Number Placeholder 3"/>
          <p:cNvSpPr>
            <a:spLocks noGrp="1"/>
          </p:cNvSpPr>
          <p:nvPr>
            <p:ph type="sldNum" sz="quarter" idx="10"/>
          </p:nvPr>
        </p:nvSpPr>
        <p:spPr/>
        <p:txBody>
          <a:bodyPr/>
          <a:lstStyle/>
          <a:p>
            <a:fld id="{7AB8B94A-21C7-4450-9683-EBF4FECC7F3E}" type="slidenum">
              <a:rPr lang="en-CA" smtClean="0"/>
              <a:t>22</a:t>
            </a:fld>
            <a:endParaRPr lang="en-CA"/>
          </a:p>
        </p:txBody>
      </p:sp>
    </p:spTree>
    <p:extLst>
      <p:ext uri="{BB962C8B-B14F-4D97-AF65-F5344CB8AC3E}">
        <p14:creationId xmlns:p14="http://schemas.microsoft.com/office/powerpoint/2010/main" val="222544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rPr>
              <a:t>Dans cette diapositive, nous avons la même courbe d'engagement, mais maintenant intercalée avec les phases d'un cadre de leadership CM, ces phases sont les phases de préparation, de gestion et de renforcement.</a:t>
            </a:r>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23</a:t>
            </a:fld>
            <a:endParaRPr lang="en-CA"/>
          </a:p>
        </p:txBody>
      </p:sp>
    </p:spTree>
    <p:extLst>
      <p:ext uri="{BB962C8B-B14F-4D97-AF65-F5344CB8AC3E}">
        <p14:creationId xmlns:p14="http://schemas.microsoft.com/office/powerpoint/2010/main" val="96994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a:t>Maintenant, nous voyons le graphique inversé, l'axe vertical montre les différents groupes impliqués dans le temps sur l'axe horizontal et l'engagement est représenté par chacune des lignes.</a:t>
            </a:r>
          </a:p>
          <a:p>
            <a:endParaRPr lang="fr-FR" dirty="0"/>
          </a:p>
          <a:p>
            <a:pPr marL="171450" indent="-171450">
              <a:buFont typeface="Arial" panose="020B0604020202020204" pitchFamily="34" charset="0"/>
              <a:buChar char="•"/>
            </a:pPr>
            <a:r>
              <a:rPr lang="fr-FR" dirty="0"/>
              <a:t>L’implication du Groupe Exécutif se situe à un niveau plus élevé, elle semble prendre plus de temps et implique moins de personnes.</a:t>
            </a:r>
          </a:p>
          <a:p>
            <a:pPr marL="171450" indent="-171450">
              <a:buFont typeface="Arial" panose="020B0604020202020204" pitchFamily="34" charset="0"/>
              <a:buChar char="•"/>
            </a:pPr>
            <a:r>
              <a:rPr lang="fr-FR" dirty="0"/>
              <a:t>Par rapport aux niveaux inférieurs, où plus de personnes sont impliquées, cela prend plus de temps</a:t>
            </a:r>
          </a:p>
          <a:p>
            <a:endParaRPr lang="fr-FR" dirty="0"/>
          </a:p>
          <a:p>
            <a:r>
              <a:rPr lang="fr-FR" dirty="0"/>
              <a:t>Les personnes touchées par le changement sont les mêmes, même si les personnes impliquées dans la direction et la gestion du changement diffèrent selon les niveaux impliqués.</a:t>
            </a:r>
          </a:p>
          <a:p>
            <a:endParaRPr lang="fr-FR" dirty="0"/>
          </a:p>
          <a:p>
            <a:r>
              <a:rPr lang="fr-FR" dirty="0"/>
              <a:t>Lorsque vous regardez ainsi la courbe d’engagement, quelle conclusion pouvez-vous tirer ? Quelles pourraient être les principales conséquences d’un manque de compréhension ou de reconnaissance de ce phénomène ?</a:t>
            </a:r>
          </a:p>
          <a:p>
            <a:endParaRPr lang="fr-FR" dirty="0"/>
          </a:p>
          <a:p>
            <a:endParaRPr lang="fr-FR" dirty="0"/>
          </a:p>
          <a:p>
            <a:r>
              <a:rPr lang="fr-FR" dirty="0"/>
              <a:t>((Des réponses potentielles, à ne pas partager…</a:t>
            </a:r>
          </a:p>
          <a:p>
            <a:r>
              <a:rPr lang="fr-FR" dirty="0"/>
              <a:t>Les gens traversent le processus de transition à des rythmes différents</a:t>
            </a:r>
          </a:p>
          <a:p>
            <a:r>
              <a:rPr lang="fr-FR" dirty="0"/>
              <a:t>Résistance, fausses attentes du reste de l’organisation qui s’attend à ce qu’ils évoluent au même rythme que la haute direction, etc….</a:t>
            </a:r>
          </a:p>
          <a:p>
            <a:r>
              <a:rPr lang="fr-FR" dirty="0"/>
              <a:t>Incompréhension des raisons pour lesquelles certaines personnes ne bougent pas</a:t>
            </a:r>
          </a:p>
          <a:p>
            <a:r>
              <a:rPr lang="fr-FR" baseline="0" dirty="0"/>
              <a:t>))</a:t>
            </a:r>
            <a:endParaRPr lang="en-CA" baseline="0"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24</a:t>
            </a:fld>
            <a:endParaRPr lang="en-CA"/>
          </a:p>
        </p:txBody>
      </p:sp>
    </p:spTree>
    <p:extLst>
      <p:ext uri="{BB962C8B-B14F-4D97-AF65-F5344CB8AC3E}">
        <p14:creationId xmlns:p14="http://schemas.microsoft.com/office/powerpoint/2010/main" val="175604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Idéalement, toutes les personnes des différents niveaux seront impliquées pendant toute la durée du changement.</a:t>
            </a:r>
          </a:p>
          <a:p>
            <a:endParaRPr lang="fr-FR" dirty="0"/>
          </a:p>
          <a:p>
            <a:pPr marL="171450" indent="-171450">
              <a:buFont typeface="Arial" panose="020B0604020202020204" pitchFamily="34" charset="0"/>
              <a:buChar char="•"/>
            </a:pPr>
            <a:r>
              <a:rPr lang="fr-FR" dirty="0"/>
              <a:t>Une communication bidirectionnelle, avec des messages appropriés, doit commencer le plus tôt possible depuis le groupe de direction à chaque niveau de l'organisation et être renforcée par la direction.</a:t>
            </a:r>
          </a:p>
          <a:p>
            <a:pPr marL="171450" indent="-171450">
              <a:buFont typeface="Arial" panose="020B0604020202020204" pitchFamily="34" charset="0"/>
              <a:buChar char="•"/>
            </a:pPr>
            <a:r>
              <a:rPr lang="fr-FR" dirty="0"/>
              <a:t>Le parrainage doit être visible, actif et continu tout au long du changement.</a:t>
            </a:r>
          </a:p>
          <a:p>
            <a:pPr marL="171450" indent="-171450">
              <a:buFont typeface="Arial" panose="020B0604020202020204" pitchFamily="34" charset="0"/>
              <a:buChar char="•"/>
            </a:pPr>
            <a:r>
              <a:rPr lang="fr-FR" dirty="0"/>
              <a:t>Et plus les lignes de départ sont proches, plus l’implication et l’engagement de toutes les personnes concernées seront faciles.</a:t>
            </a:r>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25</a:t>
            </a:fld>
            <a:endParaRPr lang="en-CA"/>
          </a:p>
        </p:txBody>
      </p:sp>
    </p:spTree>
    <p:extLst>
      <p:ext uri="{BB962C8B-B14F-4D97-AF65-F5344CB8AC3E}">
        <p14:creationId xmlns:p14="http://schemas.microsoft.com/office/powerpoint/2010/main" val="2113087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((English</a:t>
            </a:r>
            <a:r>
              <a:rPr lang="en-CA" baseline="0" dirty="0"/>
              <a:t> follows))</a:t>
            </a:r>
          </a:p>
          <a:p>
            <a:pPr marL="0" indent="0">
              <a:buNone/>
            </a:pPr>
            <a:endParaRPr lang="fr-CA" baseline="0" dirty="0"/>
          </a:p>
          <a:p>
            <a:pPr marL="0" indent="0">
              <a:buNone/>
            </a:pPr>
            <a:r>
              <a:rPr lang="fr-FR" baseline="0" dirty="0"/>
              <a:t>La nature du changement</a:t>
            </a:r>
          </a:p>
          <a:p>
            <a:pPr marL="0" indent="0">
              <a:buNone/>
            </a:pPr>
            <a:r>
              <a:rPr lang="fr-FR" baseline="0" dirty="0"/>
              <a:t>(Cliquez sur)</a:t>
            </a:r>
          </a:p>
          <a:p>
            <a:pPr marL="0" indent="0">
              <a:buNone/>
            </a:pPr>
            <a:r>
              <a:rPr lang="fr-FR" baseline="0" dirty="0"/>
              <a:t>Un changement développemental est l’endroit où vous connaissez votre état actuel, l’état souhaité et les étapes pour y arriver. Par exemple, nous pouvons envisager de passer du SGDDI à </a:t>
            </a:r>
            <a:r>
              <a:rPr lang="fr-FR" baseline="0" dirty="0" err="1"/>
              <a:t>GCDocs</a:t>
            </a:r>
            <a:r>
              <a:rPr lang="fr-FR" baseline="0" dirty="0"/>
              <a:t>.</a:t>
            </a:r>
          </a:p>
          <a:p>
            <a:pPr marL="0" indent="0">
              <a:buNone/>
            </a:pPr>
            <a:r>
              <a:rPr lang="fr-FR" baseline="0" dirty="0"/>
              <a:t>(Cliquez sur)</a:t>
            </a:r>
          </a:p>
          <a:p>
            <a:pPr marL="0" indent="0">
              <a:buNone/>
            </a:pPr>
            <a:r>
              <a:rPr lang="fr-FR" baseline="0" dirty="0"/>
              <a:t>Le changement transitionnel, par rapport au premier, implique des changements dans la façon dont nous menons nos activités au quotidien, avec de nouveaux concepts, de nouvelles plates-formes, des processus commerciaux différents. Par exemple, lorsqu'une nouvelle politique doit être mise en œuvre et qu'elle a un impact sur la façon dont nous menons nos activités.</a:t>
            </a:r>
          </a:p>
          <a:p>
            <a:pPr marL="0" indent="0">
              <a:buNone/>
            </a:pPr>
            <a:r>
              <a:rPr lang="fr-FR" baseline="0" dirty="0"/>
              <a:t>(Cliquez sur)</a:t>
            </a:r>
          </a:p>
          <a:p>
            <a:pPr marL="0" indent="0">
              <a:buNone/>
            </a:pPr>
            <a:r>
              <a:rPr lang="fr-FR" baseline="0" dirty="0"/>
              <a:t>Et nous avons aussi le changement transformationnel, celui où vous commencez avec une idée de l’endroit vers lequel vous voulez aller, mais l’état souhaité sera défini au fur et à mesure que vous avancez dans le changement.</a:t>
            </a:r>
          </a:p>
          <a:p>
            <a:pPr marL="0" indent="0">
              <a:buNone/>
            </a:pPr>
            <a:endParaRPr lang="fr-FR" baseline="0" dirty="0"/>
          </a:p>
          <a:p>
            <a:pPr marL="0" indent="0">
              <a:buNone/>
            </a:pPr>
            <a:r>
              <a:rPr lang="fr-FR" baseline="0" dirty="0"/>
              <a:t>Devinez à quel type de changement correspond le réalignement ?</a:t>
            </a:r>
          </a:p>
          <a:p>
            <a:pPr marL="0" indent="0">
              <a:buNone/>
            </a:pPr>
            <a:endParaRPr lang="fr-FR" baseline="0" dirty="0"/>
          </a:p>
          <a:p>
            <a:pPr marL="0" indent="0">
              <a:buNone/>
            </a:pPr>
            <a:r>
              <a:rPr lang="fr-FR" baseline="0" dirty="0"/>
              <a:t>*** ***</a:t>
            </a:r>
            <a:endParaRPr lang="en-CA" baseline="0" dirty="0"/>
          </a:p>
          <a:p>
            <a:pPr marL="0" indent="0">
              <a:buNone/>
            </a:pPr>
            <a:r>
              <a:rPr lang="en-CA" dirty="0"/>
              <a:t>The Nature of the change </a:t>
            </a:r>
          </a:p>
          <a:p>
            <a:pPr marL="0" indent="0">
              <a:buNone/>
            </a:pPr>
            <a:r>
              <a:rPr lang="en-CA" dirty="0"/>
              <a:t>(click</a:t>
            </a:r>
            <a:r>
              <a:rPr lang="en-CA" baseline="0" dirty="0"/>
              <a:t>)</a:t>
            </a:r>
          </a:p>
          <a:p>
            <a:pPr marL="0" indent="0">
              <a:buNone/>
            </a:pPr>
            <a:r>
              <a:rPr lang="en-CA" baseline="0" dirty="0"/>
              <a:t>A developmental change is where you know your actual state, your desired state and the steps to move there. For example we can think about moving from RDIMS into </a:t>
            </a:r>
            <a:r>
              <a:rPr lang="en-CA" baseline="0" dirty="0" err="1"/>
              <a:t>GCDocs</a:t>
            </a:r>
            <a:r>
              <a:rPr lang="en-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r>
              <a:rPr lang="en-CA" baseline="0" dirty="0"/>
              <a:t>)</a:t>
            </a:r>
          </a:p>
          <a:p>
            <a:pPr marL="0" indent="0">
              <a:buNone/>
            </a:pPr>
            <a:r>
              <a:rPr lang="en-CA" baseline="0" dirty="0"/>
              <a:t>Transitional change is, when compared to the first one, it implies changes to the way we do day to day business, having new concepts, new platforms, a different business processes. For example when a new policy needs to be implemented that has an impact on the way we do business.</a:t>
            </a:r>
          </a:p>
          <a:p>
            <a:pPr marL="0" indent="0">
              <a:buNone/>
            </a:pPr>
            <a:r>
              <a:rPr lang="en-CA" dirty="0"/>
              <a:t>(click</a:t>
            </a:r>
            <a:r>
              <a:rPr lang="en-CA" baseline="0" dirty="0"/>
              <a:t>)</a:t>
            </a:r>
          </a:p>
          <a:p>
            <a:pPr marL="0" indent="0">
              <a:buNone/>
            </a:pPr>
            <a:r>
              <a:rPr lang="en-CA" baseline="0" dirty="0"/>
              <a:t>And we also have Transformational change, the ones you start with an idea of where you want to go towards to, but the desired state is going to be defined as you move along with the change. </a:t>
            </a:r>
          </a:p>
          <a:p>
            <a:pPr marL="0" indent="0">
              <a:buNone/>
            </a:pPr>
            <a:endParaRPr lang="en-CA" baseline="0" dirty="0"/>
          </a:p>
          <a:p>
            <a:pPr marL="0" indent="0">
              <a:buNone/>
            </a:pPr>
            <a:r>
              <a:rPr lang="en-CA" baseline="0" dirty="0"/>
              <a:t>Guess what type of change the Realignment is?</a:t>
            </a:r>
          </a:p>
          <a:p>
            <a:pPr marL="0" indent="0">
              <a:buNone/>
            </a:pPr>
            <a:endParaRPr lang="en-CA" baseline="0" dirty="0"/>
          </a:p>
        </p:txBody>
      </p:sp>
      <p:sp>
        <p:nvSpPr>
          <p:cNvPr id="4" name="Slide Number Placeholder 3"/>
          <p:cNvSpPr>
            <a:spLocks noGrp="1"/>
          </p:cNvSpPr>
          <p:nvPr>
            <p:ph type="sldNum" sz="quarter" idx="10"/>
          </p:nvPr>
        </p:nvSpPr>
        <p:spPr/>
        <p:txBody>
          <a:bodyPr/>
          <a:lstStyle/>
          <a:p>
            <a:fld id="{7AB8B94A-21C7-4450-9683-EBF4FECC7F3E}" type="slidenum">
              <a:rPr lang="en-CA" smtClean="0"/>
              <a:t>26</a:t>
            </a:fld>
            <a:endParaRPr lang="en-CA"/>
          </a:p>
        </p:txBody>
      </p:sp>
    </p:spTree>
    <p:extLst>
      <p:ext uri="{BB962C8B-B14F-4D97-AF65-F5344CB8AC3E}">
        <p14:creationId xmlns:p14="http://schemas.microsoft.com/office/powerpoint/2010/main" val="2624927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((English follows))</a:t>
            </a:r>
          </a:p>
          <a:p>
            <a:endParaRPr lang="en-CA" noProof="0" dirty="0"/>
          </a:p>
          <a:p>
            <a:r>
              <a:rPr lang="fr-FR" noProof="0" dirty="0"/>
              <a:t>Comme le suggère ce graphique, le réalignement du secteur de l'intégrité des migrations doit se produire de manière réitérée.</a:t>
            </a:r>
          </a:p>
          <a:p>
            <a:endParaRPr lang="fr-FR" noProof="0" dirty="0"/>
          </a:p>
          <a:p>
            <a:r>
              <a:rPr lang="fr-FR" noProof="0" dirty="0"/>
              <a:t>Il montre un mélange de divers modèles/méthodologies, ADKAR, Agile, PDCA, Adaptive Action/Chaos Theory.</a:t>
            </a:r>
          </a:p>
          <a:p>
            <a:endParaRPr lang="fr-FR" noProof="0" dirty="0"/>
          </a:p>
          <a:p>
            <a:r>
              <a:rPr lang="fr-FR" noProof="0" dirty="0"/>
              <a:t>Et vous reconnaîtrez peut-être que c’est exactement ce que fait </a:t>
            </a:r>
            <a:r>
              <a:rPr lang="fr-FR" noProof="0" dirty="0" err="1"/>
              <a:t>Aiesha</a:t>
            </a:r>
            <a:r>
              <a:rPr lang="fr-FR" noProof="0" dirty="0"/>
              <a:t>… réitérant</a:t>
            </a:r>
          </a:p>
          <a:p>
            <a:endParaRPr lang="fr-FR" noProof="0" dirty="0"/>
          </a:p>
          <a:p>
            <a:endParaRPr lang="fr-FR" noProof="0" dirty="0"/>
          </a:p>
          <a:p>
            <a:r>
              <a:rPr lang="fr-FR" noProof="0" dirty="0"/>
              <a:t>***</a:t>
            </a:r>
          </a:p>
          <a:p>
            <a:r>
              <a:rPr lang="en-CA" noProof="0" dirty="0"/>
              <a:t>As per this graphic</a:t>
            </a:r>
            <a:r>
              <a:rPr lang="en-CA" baseline="0" noProof="0" dirty="0"/>
              <a:t> suggests</a:t>
            </a:r>
            <a:r>
              <a:rPr lang="en-CA" noProof="0" dirty="0"/>
              <a:t>,</a:t>
            </a:r>
            <a:r>
              <a:rPr lang="en-CA" baseline="0" noProof="0" dirty="0"/>
              <a:t> the realignment for Migration Integrity Sector has to occur in a reiterative way</a:t>
            </a:r>
          </a:p>
          <a:p>
            <a:endParaRPr lang="en-CA" baseline="0" noProof="0" dirty="0"/>
          </a:p>
          <a:p>
            <a:r>
              <a:rPr lang="fr-CA" baseline="0" noProof="0" dirty="0"/>
              <a:t>In </a:t>
            </a:r>
            <a:r>
              <a:rPr lang="fr-CA" baseline="0" noProof="0" dirty="0" err="1"/>
              <a:t>it</a:t>
            </a:r>
            <a:r>
              <a:rPr lang="fr-CA" baseline="0" noProof="0" dirty="0"/>
              <a:t>, </a:t>
            </a:r>
            <a:r>
              <a:rPr lang="fr-CA" baseline="0" noProof="0" dirty="0" err="1"/>
              <a:t>it</a:t>
            </a:r>
            <a:r>
              <a:rPr lang="fr-CA" baseline="0" noProof="0" dirty="0"/>
              <a:t> shows a mix of </a:t>
            </a:r>
            <a:r>
              <a:rPr lang="fr-CA" baseline="0" noProof="0" dirty="0" err="1"/>
              <a:t>various</a:t>
            </a:r>
            <a:r>
              <a:rPr lang="fr-CA" baseline="0" noProof="0" dirty="0"/>
              <a:t> </a:t>
            </a:r>
            <a:r>
              <a:rPr lang="fr-CA" baseline="0" noProof="0" dirty="0" err="1"/>
              <a:t>models</a:t>
            </a:r>
            <a:r>
              <a:rPr lang="fr-CA" baseline="0" noProof="0" dirty="0"/>
              <a:t>/</a:t>
            </a:r>
            <a:r>
              <a:rPr lang="fr-CA" baseline="0" noProof="0" dirty="0" err="1"/>
              <a:t>methodologies</a:t>
            </a:r>
            <a:r>
              <a:rPr lang="fr-CA" baseline="0" noProof="0" dirty="0"/>
              <a:t>, ADKAR, Agile, PDCA, Adaptive Action/Chaos Theory.</a:t>
            </a:r>
          </a:p>
          <a:p>
            <a:endParaRPr lang="fr-CA" baseline="0" noProof="0" dirty="0"/>
          </a:p>
          <a:p>
            <a:r>
              <a:rPr lang="fr-CA" baseline="0" noProof="0" dirty="0"/>
              <a:t>And </a:t>
            </a:r>
            <a:r>
              <a:rPr lang="fr-CA" baseline="0" noProof="0" dirty="0" err="1"/>
              <a:t>you</a:t>
            </a:r>
            <a:r>
              <a:rPr lang="fr-CA" baseline="0" noProof="0" dirty="0"/>
              <a:t> </a:t>
            </a:r>
            <a:r>
              <a:rPr lang="fr-CA" baseline="0" noProof="0" dirty="0" err="1"/>
              <a:t>may</a:t>
            </a:r>
            <a:r>
              <a:rPr lang="fr-CA" baseline="0" noProof="0" dirty="0"/>
              <a:t> </a:t>
            </a:r>
            <a:r>
              <a:rPr lang="fr-CA" baseline="0" noProof="0" dirty="0" err="1"/>
              <a:t>recognize</a:t>
            </a:r>
            <a:r>
              <a:rPr lang="fr-CA" baseline="0" noProof="0" dirty="0"/>
              <a:t> </a:t>
            </a:r>
            <a:r>
              <a:rPr lang="fr-CA" baseline="0" noProof="0" dirty="0" err="1"/>
              <a:t>that</a:t>
            </a:r>
            <a:r>
              <a:rPr lang="fr-CA" baseline="0" noProof="0" dirty="0"/>
              <a:t> </a:t>
            </a:r>
            <a:r>
              <a:rPr lang="fr-CA" baseline="0" noProof="0" dirty="0" err="1"/>
              <a:t>that’s</a:t>
            </a:r>
            <a:r>
              <a:rPr lang="fr-CA" baseline="0" noProof="0" dirty="0"/>
              <a:t> </a:t>
            </a:r>
            <a:r>
              <a:rPr lang="fr-CA" baseline="0" noProof="0" dirty="0" err="1"/>
              <a:t>exactly</a:t>
            </a:r>
            <a:r>
              <a:rPr lang="fr-CA" baseline="0" noProof="0" dirty="0"/>
              <a:t> </a:t>
            </a:r>
            <a:r>
              <a:rPr lang="fr-CA" baseline="0" noProof="0" dirty="0" err="1"/>
              <a:t>what</a:t>
            </a:r>
            <a:r>
              <a:rPr lang="fr-CA" baseline="0" noProof="0" dirty="0"/>
              <a:t> </a:t>
            </a:r>
            <a:r>
              <a:rPr lang="fr-CA" baseline="0" noProof="0" dirty="0" err="1"/>
              <a:t>Aiesha</a:t>
            </a:r>
            <a:r>
              <a:rPr lang="fr-CA" baseline="0" noProof="0" dirty="0"/>
              <a:t> </a:t>
            </a:r>
            <a:r>
              <a:rPr lang="fr-CA" baseline="0" noProof="0" dirty="0" err="1"/>
              <a:t>is</a:t>
            </a:r>
            <a:r>
              <a:rPr lang="fr-CA" baseline="0" noProof="0" dirty="0"/>
              <a:t> </a:t>
            </a:r>
            <a:r>
              <a:rPr lang="fr-CA" baseline="0" noProof="0" dirty="0" err="1"/>
              <a:t>doing</a:t>
            </a:r>
            <a:r>
              <a:rPr lang="fr-CA" baseline="0" noProof="0" dirty="0"/>
              <a:t>… </a:t>
            </a:r>
            <a:r>
              <a:rPr lang="fr-CA" baseline="0" noProof="0" dirty="0" err="1"/>
              <a:t>reiterating</a:t>
            </a:r>
            <a:endParaRPr lang="fr-CA" baseline="0" noProof="0" dirty="0"/>
          </a:p>
          <a:p>
            <a:endParaRPr lang="fr-CA" baseline="0" noProof="0" dirty="0"/>
          </a:p>
          <a:p>
            <a:endParaRPr lang="en-CA" noProof="0" dirty="0"/>
          </a:p>
        </p:txBody>
      </p:sp>
      <p:sp>
        <p:nvSpPr>
          <p:cNvPr id="4" name="Slide Number Placeholder 3"/>
          <p:cNvSpPr>
            <a:spLocks noGrp="1"/>
          </p:cNvSpPr>
          <p:nvPr>
            <p:ph type="sldNum" sz="quarter" idx="10"/>
          </p:nvPr>
        </p:nvSpPr>
        <p:spPr/>
        <p:txBody>
          <a:bodyPr/>
          <a:lstStyle/>
          <a:p>
            <a:fld id="{7AB8B94A-21C7-4450-9683-EBF4FECC7F3E}" type="slidenum">
              <a:rPr lang="en-CA" smtClean="0"/>
              <a:t>27</a:t>
            </a:fld>
            <a:endParaRPr lang="en-CA"/>
          </a:p>
        </p:txBody>
      </p:sp>
    </p:spTree>
    <p:extLst>
      <p:ext uri="{BB962C8B-B14F-4D97-AF65-F5344CB8AC3E}">
        <p14:creationId xmlns:p14="http://schemas.microsoft.com/office/powerpoint/2010/main" val="112880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70">
              <a:defRPr/>
            </a:pPr>
            <a:r>
              <a:rPr lang="en-CA" noProof="0" dirty="0"/>
              <a:t>(Additional reference </a:t>
            </a:r>
            <a:r>
              <a:rPr lang="en-CA" dirty="0"/>
              <a:t>RDIMS 3396909)</a:t>
            </a:r>
          </a:p>
          <a:p>
            <a:endParaRPr lang="en-CA" noProof="0" dirty="0"/>
          </a:p>
          <a:p>
            <a:r>
              <a:rPr lang="en-CA" baseline="0" noProof="0" dirty="0"/>
              <a:t>In order to have a better understanding of Change Management, let’s use an example. Consider two organizations merging (either example, let’s say inside a Department or Agency a unit is merged with another one; a Program is moved from one Department to another; or two programs come together under one Branch).</a:t>
            </a:r>
          </a:p>
          <a:p>
            <a:endParaRPr lang="en-CA" baseline="0" noProof="0" dirty="0"/>
          </a:p>
          <a:p>
            <a:r>
              <a:rPr lang="en-CA" baseline="0" noProof="0" dirty="0"/>
              <a:t>(click to make the time line appear with the </a:t>
            </a:r>
            <a:r>
              <a:rPr lang="en-CA" baseline="0" noProof="0" dirty="0" err="1"/>
              <a:t>blue’ish</a:t>
            </a:r>
            <a:r>
              <a:rPr lang="en-CA" baseline="0" noProof="0" dirty="0"/>
              <a:t> marks)</a:t>
            </a:r>
          </a:p>
          <a:p>
            <a:r>
              <a:rPr lang="en-CA" baseline="0" noProof="0" dirty="0"/>
              <a:t>For this type of project, typically there is an official communication announcing the merge; this communication includes a reasoning for the merge and a date for when the two organizations will become “officially” merged. Of course there are more details depending on the specific project, but for now let’s keep it at that level.</a:t>
            </a:r>
          </a:p>
          <a:p>
            <a:endParaRPr lang="en-CA" baseline="0" noProof="0" dirty="0"/>
          </a:p>
          <a:p>
            <a:r>
              <a:rPr lang="en-CA" baseline="0" noProof="0" dirty="0"/>
              <a:t>Now, we can easily think about and relate to the tasks that had happen before this official announcement or will happened as represented in the time line </a:t>
            </a:r>
          </a:p>
          <a:p>
            <a:endParaRPr lang="en-CA" baseline="0" noProof="0" dirty="0"/>
          </a:p>
          <a:p>
            <a:r>
              <a:rPr lang="en-CA" baseline="0" noProof="0" dirty="0"/>
              <a:t>(click for showing the red marks and “Activities 1..n”)</a:t>
            </a:r>
          </a:p>
          <a:p>
            <a:r>
              <a:rPr lang="en-CA" baseline="0" noProof="0" dirty="0"/>
              <a:t>Before the official announcement, there was a team reviewing implications, making some decisions and creating the actual announcement. </a:t>
            </a:r>
          </a:p>
          <a:p>
            <a:endParaRPr lang="en-CA" baseline="0" noProof="0" dirty="0"/>
          </a:p>
          <a:p>
            <a:pPr indent="-228891" defTabSz="915570"/>
            <a:r>
              <a:rPr lang="en-CA" dirty="0"/>
              <a:t>We can also think about other activities that should take place, and key members or areas that should be involved into the team. Probably people from the following areas (in no particular order): FNZ, Staffing, Classification, Accommodations, Security, IT, Other key leads from each of the organizations, maybe some others key players as well.</a:t>
            </a:r>
          </a:p>
          <a:p>
            <a:pPr defTabSz="915570"/>
            <a:endParaRPr lang="en-CA" dirty="0"/>
          </a:p>
          <a:p>
            <a:pPr lvl="1"/>
            <a:r>
              <a:rPr lang="en-CA" baseline="0" noProof="0" dirty="0"/>
              <a:t>Depending on the size of the change, some of the activities may include the following, to name a few:</a:t>
            </a:r>
          </a:p>
          <a:p>
            <a:pPr marL="686091" lvl="1" indent="-228891">
              <a:buAutoNum type="arabicParenR"/>
            </a:pPr>
            <a:r>
              <a:rPr lang="en-CA" baseline="0" noProof="0" dirty="0"/>
              <a:t>Prepare communiqué (draft, review, OK by both sides, approval by lead and final approval by ADM, say)</a:t>
            </a:r>
          </a:p>
          <a:p>
            <a:pPr marL="686091" lvl="1" indent="-228891">
              <a:buAutoNum type="arabicParenR"/>
            </a:pPr>
            <a:r>
              <a:rPr lang="en-CA" baseline="0" noProof="0" dirty="0"/>
              <a:t>Review and decide on Classification, are people going to do the same activities, similar –how similar-, or new ones.</a:t>
            </a:r>
          </a:p>
          <a:p>
            <a:pPr marL="686091" lvl="1" indent="-228891">
              <a:buAutoNum type="arabicParenR"/>
            </a:pPr>
            <a:r>
              <a:rPr lang="en-CA" baseline="0" noProof="0" dirty="0"/>
              <a:t>When should they have access to the intranet, new emails, allow certain customised systems to run in this network</a:t>
            </a:r>
          </a:p>
          <a:p>
            <a:pPr marL="686091" lvl="1" indent="-228891">
              <a:buAutoNum type="arabicParenR"/>
            </a:pPr>
            <a:r>
              <a:rPr lang="en-CA" baseline="0" noProof="0" dirty="0"/>
              <a:t>Do they need physical access to other offices</a:t>
            </a:r>
          </a:p>
          <a:p>
            <a:pPr marL="686091" lvl="1" indent="-228891">
              <a:buAutoNum type="arabicParenR"/>
            </a:pPr>
            <a:r>
              <a:rPr lang="en-CA" baseline="0" noProof="0" dirty="0"/>
              <a:t>Are they going to physically move to new offices, do they need to adjust the actual physical space?</a:t>
            </a:r>
          </a:p>
          <a:p>
            <a:pPr marL="686091" lvl="1" indent="-228891">
              <a:buAutoNum type="arabicParenR"/>
            </a:pPr>
            <a:r>
              <a:rPr lang="en-CA" baseline="0" noProof="0" dirty="0"/>
              <a:t>Would they need new staff after the merge?</a:t>
            </a:r>
          </a:p>
          <a:p>
            <a:pPr marL="686091" lvl="1" indent="-228891">
              <a:buAutoNum type="arabicParenR"/>
            </a:pPr>
            <a:r>
              <a:rPr lang="en-CA" baseline="0" noProof="0" dirty="0"/>
              <a:t>What are the finance related tasks to do, before and after the merge?</a:t>
            </a:r>
          </a:p>
          <a:p>
            <a:pPr marL="686091" lvl="1" indent="-228891">
              <a:buAutoNum type="arabicParenR"/>
            </a:pPr>
            <a:r>
              <a:rPr lang="en-CA" baseline="0" noProof="0" dirty="0"/>
              <a:t>Is everything in line with the policies, like security, accommodations, others?</a:t>
            </a:r>
          </a:p>
          <a:p>
            <a:pPr marL="686091" lvl="1" indent="-228891">
              <a:buAutoNum type="arabicParenR"/>
            </a:pPr>
            <a:r>
              <a:rPr lang="en-CA" baseline="0" noProof="0" dirty="0"/>
              <a:t>How to integrate the people into the HR system, so payment is continuous.</a:t>
            </a:r>
          </a:p>
          <a:p>
            <a:pPr marL="686091" lvl="1" indent="-228891">
              <a:buAutoNum type="arabicParenR"/>
            </a:pPr>
            <a:r>
              <a:rPr lang="en-CA" baseline="0" noProof="0" dirty="0"/>
              <a:t> What are the training needs, when, for how many employees?</a:t>
            </a:r>
          </a:p>
          <a:p>
            <a:pPr marL="686091" lvl="1" indent="-228891">
              <a:buAutoNum type="arabicParenR"/>
            </a:pPr>
            <a:r>
              <a:rPr lang="en-CA" baseline="0" noProof="0" dirty="0"/>
              <a:t> </a:t>
            </a:r>
            <a:r>
              <a:rPr lang="en-CA" baseline="0" noProof="0" dirty="0" err="1"/>
              <a:t>Etc</a:t>
            </a:r>
            <a:r>
              <a:rPr lang="en-CA" baseline="0" noProof="0" dirty="0"/>
              <a:t>, </a:t>
            </a:r>
            <a:r>
              <a:rPr lang="en-CA" baseline="0" noProof="0" dirty="0" err="1"/>
              <a:t>etc</a:t>
            </a:r>
            <a:endParaRPr lang="en-CA" baseline="0" noProof="0" dirty="0"/>
          </a:p>
          <a:p>
            <a:pPr indent="-228891" defTabSz="915570"/>
            <a:endParaRPr lang="en-CA" dirty="0"/>
          </a:p>
          <a:p>
            <a:pPr indent="-228891" defTabSz="915570"/>
            <a:r>
              <a:rPr lang="en-CA" dirty="0"/>
              <a:t>Assume we have all the tasks we need to do in order for this merge to occur. Up to here those tasks -also known as the transactional or technical side- are fairly easy to understand, explain and justify because there is a clear need… now we have a clear way on how the merge will occur, now let’s talk about what CM is.</a:t>
            </a:r>
          </a:p>
          <a:p>
            <a:pPr indent="-228891" defTabSz="915570"/>
            <a:endParaRPr lang="en-CA" dirty="0"/>
          </a:p>
          <a:p>
            <a:pPr indent="-228891" defTabSz="915570">
              <a:defRPr/>
            </a:pPr>
            <a:r>
              <a:rPr lang="en-CA" dirty="0"/>
              <a:t>(click to have the “impact on people” appear)</a:t>
            </a:r>
          </a:p>
          <a:p>
            <a:pPr indent="-228891" defTabSz="915570">
              <a:defRPr/>
            </a:pPr>
            <a:r>
              <a:rPr lang="en-CA" dirty="0"/>
              <a:t>Managing change is about how all these tasks impact the people touched by the merge of the two organizations, think and consider how to manage and help people go through their own transition while understanding their own reactions to the change, for example:</a:t>
            </a:r>
          </a:p>
          <a:p>
            <a:pPr marL="228891" indent="-228891">
              <a:buAutoNum type="arabicParenR"/>
            </a:pPr>
            <a:r>
              <a:rPr lang="en-CA" baseline="0" noProof="0" dirty="0"/>
              <a:t>How long ago –even before the official announcement- do you think people started to know/talk/perceive that this change was coming?</a:t>
            </a:r>
          </a:p>
          <a:p>
            <a:pPr marL="228891" indent="-228891">
              <a:buAutoNum type="arabicParenR"/>
            </a:pPr>
            <a:r>
              <a:rPr lang="en-CA" baseline="0" noProof="0" dirty="0"/>
              <a:t>Have the employees been informed to THEIR satisfaction on what the merge implies and its impact on them? Or do think they may have more concerns, questions, comments, clarifications or other needs?</a:t>
            </a:r>
          </a:p>
          <a:p>
            <a:pPr marL="228891" indent="-228891">
              <a:buAutoNum type="arabicParenR"/>
            </a:pPr>
            <a:r>
              <a:rPr lang="en-CA" baseline="0" noProof="0" dirty="0"/>
              <a:t>Do they have any questions that they want to ask us, and that they prefer US to answer to them in person? (additionally to Q&amp;As or emails or intranet)?</a:t>
            </a:r>
          </a:p>
          <a:p>
            <a:pPr marL="228891" indent="-228891">
              <a:buAutoNum type="arabicParenR"/>
            </a:pPr>
            <a:r>
              <a:rPr lang="en-CA" baseline="0" noProof="0" dirty="0"/>
              <a:t>What will be people’s concerns about changes in their roles and responsibilities?</a:t>
            </a:r>
          </a:p>
          <a:p>
            <a:pPr marL="228891" indent="-228891">
              <a:buAutoNum type="arabicParenR"/>
            </a:pPr>
            <a:r>
              <a:rPr lang="en-CA" baseline="0" noProof="0" dirty="0"/>
              <a:t>What about the projects they are working on? And their actual clients? Would those continue receiving the excellent service they’ve become used to?</a:t>
            </a:r>
          </a:p>
          <a:p>
            <a:pPr marL="228891" indent="-228891">
              <a:buAutoNum type="arabicParenR"/>
            </a:pPr>
            <a:r>
              <a:rPr lang="en-CA" baseline="0" noProof="0" dirty="0"/>
              <a:t>What about decisions they may have been taken into account? (after all, subject matter experts is them; and who else will know more about the daily process than them)</a:t>
            </a:r>
          </a:p>
          <a:p>
            <a:pPr marL="228891" indent="-228891" defTabSz="915570">
              <a:buFontTx/>
              <a:buAutoNum type="arabicParenR"/>
              <a:defRPr/>
            </a:pPr>
            <a:r>
              <a:rPr lang="en-CA" baseline="0" noProof="0" dirty="0"/>
              <a:t>How would people feel after the official announcement has settle? And then after the </a:t>
            </a:r>
            <a:r>
              <a:rPr lang="en-CA" baseline="0" noProof="0" dirty="0" err="1"/>
              <a:t>oficial</a:t>
            </a:r>
            <a:r>
              <a:rPr lang="en-CA" baseline="0" noProof="0" dirty="0"/>
              <a:t> merge? </a:t>
            </a:r>
          </a:p>
          <a:p>
            <a:pPr marL="228891" indent="-228891" defTabSz="915570">
              <a:buFontTx/>
              <a:buAutoNum type="arabicParenR"/>
              <a:defRPr/>
            </a:pPr>
            <a:r>
              <a:rPr lang="en-CA" baseline="0" noProof="0" dirty="0"/>
              <a:t>Would a physical office change may be needed? What the new office will look like? How about if arrangements are needed for the bus; or the parking for the car; or the workplace 2.0 thing; or the places to eat?</a:t>
            </a:r>
          </a:p>
          <a:p>
            <a:pPr marL="228891" indent="-228891">
              <a:buAutoNum type="arabicParenR"/>
            </a:pPr>
            <a:r>
              <a:rPr lang="en-CA" baseline="0" noProof="0" dirty="0"/>
              <a:t>How am I going to work with new colleagues and bosses? If so is implied; are we expecting them to perform at peak because it is now “official” or should they first meet, integrate, understand how to work with the new team and then perform?</a:t>
            </a:r>
          </a:p>
          <a:p>
            <a:pPr marL="228891" indent="-228891">
              <a:buAutoNum type="arabicParenR"/>
            </a:pPr>
            <a:endParaRPr lang="en-CA" baseline="0" noProof="0" dirty="0"/>
          </a:p>
          <a:p>
            <a:pPr indent="-228891" defTabSz="915570"/>
            <a:r>
              <a:rPr lang="en-CA" dirty="0"/>
              <a:t>All of these are related to how the people may be impacted by the change, it may be directly related to work or not, but it impacts people and there is where usually the commitment from the people to accept the change resides.</a:t>
            </a:r>
          </a:p>
          <a:p>
            <a:pPr indent="-228891" defTabSz="915570"/>
            <a:endParaRPr lang="en-CA" dirty="0"/>
          </a:p>
          <a:p>
            <a:r>
              <a:rPr lang="en-CA" baseline="0" noProof="0" dirty="0"/>
              <a:t>Now, next time you think about a project and you focus on project milestones, consider and think about the people impacted and the ways they can buy-in to the change and move along through their transition. </a:t>
            </a:r>
          </a:p>
          <a:p>
            <a:endParaRPr lang="en-CA" baseline="0" noProof="0"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4</a:t>
            </a:fld>
            <a:endParaRPr lang="en-CA"/>
          </a:p>
        </p:txBody>
      </p:sp>
    </p:spTree>
    <p:extLst>
      <p:ext uri="{BB962C8B-B14F-4D97-AF65-F5344CB8AC3E}">
        <p14:creationId xmlns:p14="http://schemas.microsoft.com/office/powerpoint/2010/main" val="112934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a:solidFill>
                  <a:srgbClr val="FF0000"/>
                </a:solidFill>
              </a:rPr>
              <a:t>(Référence supplémentaire SGDDI 3396909)</a:t>
            </a:r>
          </a:p>
          <a:p>
            <a:endParaRPr lang="fr-FR" baseline="0" dirty="0">
              <a:solidFill>
                <a:srgbClr val="FF0000"/>
              </a:solidFill>
            </a:endParaRPr>
          </a:p>
          <a:p>
            <a:r>
              <a:rPr lang="fr-FR" baseline="0" dirty="0">
                <a:solidFill>
                  <a:srgbClr val="FF0000"/>
                </a:solidFill>
              </a:rPr>
              <a:t>Afin de mieux comprendre la gestion du changement, prenons un exemple. Prenons l’exemple de la fusion de deux organisations (soit par exemple, disons qu’au sein d’un ministère ou d’une agence, une unité est fusionnée avec une autre ; qu’un programme est déplacé d’un ministère à un autre ; ou que deux programmes sont regroupés sous une seule direction).</a:t>
            </a:r>
          </a:p>
          <a:p>
            <a:endParaRPr lang="fr-FR" baseline="0" dirty="0">
              <a:solidFill>
                <a:srgbClr val="FF0000"/>
              </a:solidFill>
            </a:endParaRPr>
          </a:p>
          <a:p>
            <a:r>
              <a:rPr lang="fr-FR" baseline="0" dirty="0">
                <a:solidFill>
                  <a:srgbClr val="FF0000"/>
                </a:solidFill>
              </a:rPr>
              <a:t>(cliquez pour faire apparaître la ligne temporelle avec les marques bleues)</a:t>
            </a:r>
          </a:p>
          <a:p>
            <a:r>
              <a:rPr lang="fr-FR" baseline="0" dirty="0">
                <a:solidFill>
                  <a:srgbClr val="FF0000"/>
                </a:solidFill>
              </a:rPr>
              <a:t>Pour ce type de projet, il existe généralement une communication officielle annonçant la fusion ; cette communication comprend une motivation pour la fusion et une date à laquelle les deux organisations fusionneront « officiellement ». Bien sûr, il y a plus de détails en fonction du projet spécifique, mais pour l'instant gardons-le à ce niveau.</a:t>
            </a:r>
          </a:p>
          <a:p>
            <a:endParaRPr lang="fr-FR" baseline="0" dirty="0">
              <a:solidFill>
                <a:srgbClr val="FF0000"/>
              </a:solidFill>
            </a:endParaRPr>
          </a:p>
          <a:p>
            <a:r>
              <a:rPr lang="fr-FR" baseline="0" dirty="0">
                <a:solidFill>
                  <a:srgbClr val="FF0000"/>
                </a:solidFill>
              </a:rPr>
              <a:t>Maintenant, nous pouvons facilement réfléchir et nous rapporter aux tâches qui ont eu lieu avant cette annonce officielle ou qui se produiront telles que représentées dans la chronologie.</a:t>
            </a:r>
          </a:p>
          <a:p>
            <a:endParaRPr lang="fr-FR" baseline="0" dirty="0">
              <a:solidFill>
                <a:srgbClr val="FF0000"/>
              </a:solidFill>
            </a:endParaRPr>
          </a:p>
          <a:p>
            <a:r>
              <a:rPr lang="fr-FR" baseline="0" dirty="0">
                <a:solidFill>
                  <a:srgbClr val="FF0000"/>
                </a:solidFill>
              </a:rPr>
              <a:t>(cliquez pour afficher les marques rouges et « Activités 1..n »)</a:t>
            </a:r>
          </a:p>
          <a:p>
            <a:r>
              <a:rPr lang="fr-FR" baseline="0" dirty="0">
                <a:solidFill>
                  <a:srgbClr val="FF0000"/>
                </a:solidFill>
              </a:rPr>
              <a:t>Avant l’annonce officielle, une équipe examinait les implications, prenait certaines décisions et créait l’annonce proprement dite.</a:t>
            </a:r>
          </a:p>
          <a:p>
            <a:endParaRPr lang="fr-FR" baseline="0" dirty="0">
              <a:solidFill>
                <a:srgbClr val="FF0000"/>
              </a:solidFill>
            </a:endParaRPr>
          </a:p>
          <a:p>
            <a:r>
              <a:rPr lang="fr-FR" baseline="0" dirty="0">
                <a:solidFill>
                  <a:srgbClr val="FF0000"/>
                </a:solidFill>
              </a:rPr>
              <a:t>Nous pouvons également réfléchir à d’autres activités qui devraient avoir lieu et aux membres ou domaines clés qui devraient être impliqués dans l’équipe. Probablement des personnes des domaines suivants (sans ordre particulier) : FNZ, Dotation, Classification, Hébergement, Sécurité, Informatique, Autres responsables clés de chacune des organisations, peut-être également d'autres acteurs clés.</a:t>
            </a:r>
          </a:p>
          <a:p>
            <a:endParaRPr lang="fr-FR" baseline="0" dirty="0">
              <a:solidFill>
                <a:srgbClr val="FF0000"/>
              </a:solidFill>
            </a:endParaRPr>
          </a:p>
          <a:p>
            <a:pPr lvl="1"/>
            <a:r>
              <a:rPr lang="fr-FR" baseline="0" dirty="0">
                <a:solidFill>
                  <a:srgbClr val="FF0000"/>
                </a:solidFill>
              </a:rPr>
              <a:t>Selon l'ampleur du changement, certaines des activités peuvent inclure les éléments suivants, pour n'en nommer que quelques-uns :</a:t>
            </a:r>
          </a:p>
          <a:p>
            <a:pPr marL="685800" lvl="1" indent="-228600">
              <a:buFont typeface="+mj-lt"/>
              <a:buAutoNum type="arabicPeriod"/>
            </a:pPr>
            <a:r>
              <a:rPr lang="fr-FR" baseline="0" dirty="0">
                <a:solidFill>
                  <a:srgbClr val="FF0000"/>
                </a:solidFill>
              </a:rPr>
              <a:t>Préparer le communiqué (ébauche, révision, accord des deux côtés, approbation par le responsable et approbation finale par ADM, par exemple)</a:t>
            </a:r>
          </a:p>
          <a:p>
            <a:pPr marL="685800" lvl="1" indent="-228600">
              <a:buFont typeface="+mj-lt"/>
              <a:buAutoNum type="arabicPeriod"/>
            </a:pPr>
            <a:r>
              <a:rPr lang="fr-FR" baseline="0" dirty="0">
                <a:solidFill>
                  <a:srgbClr val="FF0000"/>
                </a:solidFill>
              </a:rPr>
              <a:t>Examinez et décidez de la classification : les gens </a:t>
            </a:r>
            <a:r>
              <a:rPr lang="fr-FR" baseline="0" dirty="0" err="1">
                <a:solidFill>
                  <a:srgbClr val="FF0000"/>
                </a:solidFill>
              </a:rPr>
              <a:t>vont-ils</a:t>
            </a:r>
            <a:r>
              <a:rPr lang="fr-FR" baseline="0" dirty="0">
                <a:solidFill>
                  <a:srgbClr val="FF0000"/>
                </a:solidFill>
              </a:rPr>
              <a:t> faire les mêmes activités, similaires – dans quelle mesure – ou nouvelles.</a:t>
            </a:r>
          </a:p>
          <a:p>
            <a:pPr marL="685800" lvl="1" indent="-228600">
              <a:buFont typeface="+mj-lt"/>
              <a:buAutoNum type="arabicPeriod"/>
            </a:pPr>
            <a:r>
              <a:rPr lang="fr-FR" baseline="0" dirty="0">
                <a:solidFill>
                  <a:srgbClr val="FF0000"/>
                </a:solidFill>
              </a:rPr>
              <a:t>Quand doivent-ils avoir accès à l'intranet, aux nouveaux emails, permettent à certains systèmes personnalisés de fonctionner dans ce réseau</a:t>
            </a:r>
          </a:p>
          <a:p>
            <a:pPr marL="685800" lvl="1" indent="-228600">
              <a:buFont typeface="+mj-lt"/>
              <a:buAutoNum type="arabicPeriod"/>
            </a:pPr>
            <a:r>
              <a:rPr lang="fr-FR" baseline="0" dirty="0">
                <a:solidFill>
                  <a:srgbClr val="FF0000"/>
                </a:solidFill>
              </a:rPr>
              <a:t>Ont-ils besoin d'un accès physique à d'autres bureaux</a:t>
            </a:r>
          </a:p>
          <a:p>
            <a:pPr marL="685800" lvl="1" indent="-228600">
              <a:buFont typeface="+mj-lt"/>
              <a:buAutoNum type="arabicPeriod"/>
            </a:pPr>
            <a:r>
              <a:rPr lang="fr-FR" baseline="0" dirty="0" err="1">
                <a:solidFill>
                  <a:srgbClr val="FF0000"/>
                </a:solidFill>
              </a:rPr>
              <a:t>Vont-ils</a:t>
            </a:r>
            <a:r>
              <a:rPr lang="fr-FR" baseline="0" dirty="0">
                <a:solidFill>
                  <a:srgbClr val="FF0000"/>
                </a:solidFill>
              </a:rPr>
              <a:t> déménager physiquement dans de nouveaux bureaux, doivent-ils ajuster l’espace physique réel ?</a:t>
            </a:r>
          </a:p>
          <a:p>
            <a:pPr marL="685800" lvl="1" indent="-228600">
              <a:buFont typeface="+mj-lt"/>
              <a:buAutoNum type="arabicPeriod"/>
            </a:pPr>
            <a:r>
              <a:rPr lang="fr-FR" baseline="0" dirty="0">
                <a:solidFill>
                  <a:srgbClr val="FF0000"/>
                </a:solidFill>
              </a:rPr>
              <a:t>Auraient-ils besoin de nouveau personnel après la fusion ?</a:t>
            </a:r>
          </a:p>
          <a:p>
            <a:pPr marL="685800" lvl="1" indent="-228600">
              <a:buFont typeface="+mj-lt"/>
              <a:buAutoNum type="arabicPeriod"/>
            </a:pPr>
            <a:r>
              <a:rPr lang="fr-FR" baseline="0" dirty="0">
                <a:solidFill>
                  <a:srgbClr val="FF0000"/>
                </a:solidFill>
              </a:rPr>
              <a:t>Quelles sont les tâches financières à effectuer avant et après la fusion ?</a:t>
            </a:r>
          </a:p>
          <a:p>
            <a:pPr marL="685800" lvl="1" indent="-228600">
              <a:buFont typeface="+mj-lt"/>
              <a:buAutoNum type="arabicPeriod"/>
            </a:pPr>
            <a:r>
              <a:rPr lang="fr-FR" baseline="0" dirty="0">
                <a:solidFill>
                  <a:srgbClr val="FF0000"/>
                </a:solidFill>
              </a:rPr>
              <a:t>Est-ce que tout est conforme aux politiques, comme la sécurité, l’hébergement, etc. ?</a:t>
            </a:r>
          </a:p>
          <a:p>
            <a:pPr marL="685800" lvl="1" indent="-228600">
              <a:buFont typeface="+mj-lt"/>
              <a:buAutoNum type="arabicPeriod"/>
            </a:pPr>
            <a:r>
              <a:rPr lang="fr-FR" baseline="0" dirty="0">
                <a:solidFill>
                  <a:srgbClr val="FF0000"/>
                </a:solidFill>
              </a:rPr>
              <a:t>Comment intégrer les personnes dans le système RH pour que le paiement soit continu.</a:t>
            </a:r>
          </a:p>
          <a:p>
            <a:pPr marL="685800" lvl="1" indent="-228600">
              <a:buFont typeface="+mj-lt"/>
              <a:buAutoNum type="arabicPeriod"/>
            </a:pPr>
            <a:r>
              <a:rPr lang="fr-FR" baseline="0" dirty="0">
                <a:solidFill>
                  <a:srgbClr val="FF0000"/>
                </a:solidFill>
              </a:rPr>
              <a:t>  Quels sont les besoins en formation, quand, pour combien de salariés ?</a:t>
            </a:r>
          </a:p>
          <a:p>
            <a:pPr marL="685800" lvl="1" indent="-228600">
              <a:buFont typeface="+mj-lt"/>
              <a:buAutoNum type="arabicPeriod"/>
            </a:pPr>
            <a:r>
              <a:rPr lang="fr-FR" baseline="0" dirty="0">
                <a:solidFill>
                  <a:srgbClr val="FF0000"/>
                </a:solidFill>
              </a:rPr>
              <a:t>  </a:t>
            </a:r>
            <a:r>
              <a:rPr lang="fr-FR" baseline="0" dirty="0" err="1">
                <a:solidFill>
                  <a:srgbClr val="FF0000"/>
                </a:solidFill>
              </a:rPr>
              <a:t>Etc</a:t>
            </a:r>
            <a:endParaRPr lang="fr-FR" baseline="0" dirty="0">
              <a:solidFill>
                <a:srgbClr val="FF0000"/>
              </a:solidFill>
            </a:endParaRPr>
          </a:p>
          <a:p>
            <a:endParaRPr lang="fr-FR" baseline="0" dirty="0">
              <a:solidFill>
                <a:srgbClr val="FF0000"/>
              </a:solidFill>
            </a:endParaRPr>
          </a:p>
          <a:p>
            <a:r>
              <a:rPr lang="fr-FR" baseline="0" dirty="0">
                <a:solidFill>
                  <a:srgbClr val="FF0000"/>
                </a:solidFill>
              </a:rPr>
              <a:t>Supposons que nous ayons toutes les tâches à accomplir pour que cette fusion se produise. Jusqu'ici, ces tâches - également connues sous le nom d'aspect transactionnel ou technique - sont assez faciles à comprendre, à expliquer et à justifier car il existe un besoin clair… maintenant nous avons une idée claire de la manière dont la fusion se produira, parlons maintenant de ce que CM est.</a:t>
            </a:r>
          </a:p>
          <a:p>
            <a:endParaRPr lang="fr-FR" baseline="0" dirty="0">
              <a:solidFill>
                <a:srgbClr val="FF0000"/>
              </a:solidFill>
            </a:endParaRPr>
          </a:p>
          <a:p>
            <a:r>
              <a:rPr lang="fr-FR" baseline="0" dirty="0">
                <a:solidFill>
                  <a:srgbClr val="FF0000"/>
                </a:solidFill>
              </a:rPr>
              <a:t>(cliquez pour faire apparaître « l’impact sur les personnes »)</a:t>
            </a:r>
          </a:p>
          <a:p>
            <a:r>
              <a:rPr lang="fr-FR" baseline="0" dirty="0">
                <a:solidFill>
                  <a:srgbClr val="FF0000"/>
                </a:solidFill>
              </a:rPr>
              <a:t>La gestion du changement concerne la manière dont toutes ces tâches impactent les personnes touchées par la fusion des deux organisations, réfléchir et réfléchir à la manière de gérer et d'aider les personnes à traverser leur propre transition tout en comprenant leurs propres réactions au changement, par exemple :</a:t>
            </a:r>
          </a:p>
          <a:p>
            <a:pPr marL="228600" indent="-228600">
              <a:buFont typeface="+mj-lt"/>
              <a:buAutoNum type="arabicPeriod"/>
            </a:pPr>
            <a:r>
              <a:rPr lang="fr-FR" baseline="0" dirty="0">
                <a:solidFill>
                  <a:srgbClr val="FF0000"/>
                </a:solidFill>
              </a:rPr>
              <a:t>Depuis combien de temps – avant même l’annonce officielle – pensez-vous que les gens ont commencé à savoir/parler/percevoir que ce changement allait arriver ?</a:t>
            </a:r>
          </a:p>
          <a:p>
            <a:pPr marL="228600" indent="-228600">
              <a:buFont typeface="+mj-lt"/>
              <a:buAutoNum type="arabicPeriod"/>
            </a:pPr>
            <a:r>
              <a:rPr lang="fr-FR" baseline="0" dirty="0">
                <a:solidFill>
                  <a:srgbClr val="FF0000"/>
                </a:solidFill>
              </a:rPr>
              <a:t>Les salariés ont-ils été informés à LEUR satisfaction de ce que la fusion implique et de son impact sur eux ? Ou pensez-vous qu’ils ont d’autres préoccupations, questions, commentaires, clarifications ou autres besoins ?</a:t>
            </a:r>
          </a:p>
          <a:p>
            <a:pPr marL="228600" indent="-228600">
              <a:buFont typeface="+mj-lt"/>
              <a:buAutoNum type="arabicPeriod"/>
            </a:pPr>
            <a:r>
              <a:rPr lang="fr-FR" baseline="0" dirty="0">
                <a:solidFill>
                  <a:srgbClr val="FF0000"/>
                </a:solidFill>
              </a:rPr>
              <a:t>Ont-ils des questions qu’ils souhaitent nous poser et auxquelles ils préfèrent que nous leur répondions en personne ? (en plus des questions-réponses, des e-mails ou de l'intranet) ?</a:t>
            </a:r>
          </a:p>
          <a:p>
            <a:pPr marL="228600" indent="-228600">
              <a:buFont typeface="+mj-lt"/>
              <a:buAutoNum type="arabicPeriod"/>
            </a:pPr>
            <a:r>
              <a:rPr lang="fr-FR" baseline="0" dirty="0">
                <a:solidFill>
                  <a:srgbClr val="FF0000"/>
                </a:solidFill>
              </a:rPr>
              <a:t>Quelles seront les préoccupations des gens concernant les changements dans leurs rôles et responsabilités ?</a:t>
            </a:r>
          </a:p>
          <a:p>
            <a:pPr marL="228600" indent="-228600">
              <a:buFont typeface="+mj-lt"/>
              <a:buAutoNum type="arabicPeriod"/>
            </a:pPr>
            <a:r>
              <a:rPr lang="fr-FR" baseline="0" dirty="0">
                <a:solidFill>
                  <a:srgbClr val="FF0000"/>
                </a:solidFill>
              </a:rPr>
              <a:t>Qu’en est-il des projets sur lesquels ils travaillent ? Et leurs vrais clients ? Ces derniers </a:t>
            </a:r>
            <a:r>
              <a:rPr lang="fr-FR" baseline="0" dirty="0" err="1">
                <a:solidFill>
                  <a:srgbClr val="FF0000"/>
                </a:solidFill>
              </a:rPr>
              <a:t>continueront-ils</a:t>
            </a:r>
            <a:r>
              <a:rPr lang="fr-FR" baseline="0" dirty="0">
                <a:solidFill>
                  <a:srgbClr val="FF0000"/>
                </a:solidFill>
              </a:rPr>
              <a:t> à bénéficier de l’excellent service auquel ils sont habitués ?</a:t>
            </a:r>
          </a:p>
          <a:p>
            <a:pPr marL="228600" indent="-228600">
              <a:buFont typeface="+mj-lt"/>
              <a:buAutoNum type="arabicPeriod"/>
            </a:pPr>
            <a:r>
              <a:rPr lang="fr-FR" baseline="0" dirty="0">
                <a:solidFill>
                  <a:srgbClr val="FF0000"/>
                </a:solidFill>
              </a:rPr>
              <a:t>Qu’en est-il des décisions dont elles ont pu être prises en compte ? (après tout, ce sont eux qui sont experts en la matière ; et qui d’autre qu’eux en saura plus sur le processus quotidien)</a:t>
            </a:r>
          </a:p>
          <a:p>
            <a:pPr marL="228600" indent="-228600">
              <a:buFont typeface="+mj-lt"/>
              <a:buAutoNum type="arabicPeriod"/>
            </a:pPr>
            <a:r>
              <a:rPr lang="fr-FR" baseline="0" dirty="0">
                <a:solidFill>
                  <a:srgbClr val="FF0000"/>
                </a:solidFill>
              </a:rPr>
              <a:t>Que ressentiraient les gens après l’annonce officielle ? Et puis après la fusion officielle ?</a:t>
            </a:r>
          </a:p>
          <a:p>
            <a:pPr marL="228600" indent="-228600">
              <a:buFont typeface="+mj-lt"/>
              <a:buAutoNum type="arabicPeriod"/>
            </a:pPr>
            <a:r>
              <a:rPr lang="fr-FR" baseline="0" dirty="0">
                <a:solidFill>
                  <a:srgbClr val="FF0000"/>
                </a:solidFill>
              </a:rPr>
              <a:t>Un changement physique de bureau pourrait-il être nécessaire ? À quoi ressemblera le nouveau bureau ? Que diriez-vous si des dispositions sont nécessaires pour le bus ? ou le parking pour la voiture ; ou le truc du lieu de travail 2.0 ; ou les endroits où manger ?</a:t>
            </a:r>
          </a:p>
          <a:p>
            <a:pPr marL="228600" indent="-228600">
              <a:buFont typeface="+mj-lt"/>
              <a:buAutoNum type="arabicPeriod"/>
            </a:pPr>
            <a:r>
              <a:rPr lang="fr-FR" baseline="0" dirty="0">
                <a:solidFill>
                  <a:srgbClr val="FF0000"/>
                </a:solidFill>
              </a:rPr>
              <a:t>Comment vais-je travailler avec de nouveaux collègues et patrons ? Si c'est le cas, c'est implicite ; attendons-nous d'eux qu'ils soient performants parce que c'est désormais « officiel » ou doivent-ils d'abord se rencontrer, s'intégrer, comprendre comment travailler avec la nouvelle équipe et ensuite performer ?</a:t>
            </a:r>
          </a:p>
          <a:p>
            <a:endParaRPr lang="fr-FR" baseline="0" dirty="0">
              <a:solidFill>
                <a:srgbClr val="FF0000"/>
              </a:solidFill>
            </a:endParaRPr>
          </a:p>
          <a:p>
            <a:r>
              <a:rPr lang="fr-FR" baseline="0" dirty="0">
                <a:solidFill>
                  <a:srgbClr val="FF0000"/>
                </a:solidFill>
              </a:rPr>
              <a:t>Tous ces éléments sont liés à la façon dont les gens peuvent être touchés par le changement, cela peut être directement lié au travail ou non, mais cela a un impact sur les gens et c'est là que réside généralement l'engagement des gens à accepter le changement.</a:t>
            </a:r>
          </a:p>
          <a:p>
            <a:endParaRPr lang="fr-FR" baseline="0" dirty="0">
              <a:solidFill>
                <a:srgbClr val="FF0000"/>
              </a:solidFill>
            </a:endParaRPr>
          </a:p>
          <a:p>
            <a:r>
              <a:rPr lang="fr-FR" baseline="0" dirty="0">
                <a:solidFill>
                  <a:srgbClr val="FF0000"/>
                </a:solidFill>
              </a:rPr>
              <a:t>Désormais, la prochaine fois que vous penserez à un projet et que vous vous concentrerez sur les étapes du projet, réfléchissez aux personnes touchées et aux façons dont elles peuvent adhérer au changement et avancer dans leur transition.</a:t>
            </a:r>
            <a:endParaRPr lang="en-CA" baseline="0" dirty="0">
              <a:solidFill>
                <a:srgbClr val="FF0000"/>
              </a:solidFill>
            </a:endParaRPr>
          </a:p>
        </p:txBody>
      </p:sp>
      <p:sp>
        <p:nvSpPr>
          <p:cNvPr id="4" name="Slide Number Placeholder 3"/>
          <p:cNvSpPr>
            <a:spLocks noGrp="1"/>
          </p:cNvSpPr>
          <p:nvPr>
            <p:ph type="sldNum" sz="quarter" idx="10"/>
          </p:nvPr>
        </p:nvSpPr>
        <p:spPr/>
        <p:txBody>
          <a:bodyPr/>
          <a:lstStyle/>
          <a:p>
            <a:fld id="{3C1FEB63-FDA9-4253-AC92-D639459CBCED}" type="slidenum">
              <a:rPr lang="en-CA" smtClean="0"/>
              <a:pPr/>
              <a:t>5</a:t>
            </a:fld>
            <a:endParaRPr lang="en-CA"/>
          </a:p>
        </p:txBody>
      </p:sp>
    </p:spTree>
    <p:extLst>
      <p:ext uri="{BB962C8B-B14F-4D97-AF65-F5344CB8AC3E}">
        <p14:creationId xmlns:p14="http://schemas.microsoft.com/office/powerpoint/2010/main" val="230365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92500" lnSpcReduction="20000"/>
          </a:bodyPr>
          <a:lstStyle/>
          <a:p>
            <a:r>
              <a:rPr lang="fr-CA" b="0" i="0" u="none" strike="noStrike" kern="1200" baseline="0" dirty="0">
                <a:solidFill>
                  <a:schemeClr val="tx1"/>
                </a:solidFill>
              </a:rPr>
              <a:t>(click)</a:t>
            </a:r>
            <a:endParaRPr lang="en-CA" b="0" i="0" u="none" strike="noStrike" kern="1200" baseline="0" dirty="0">
              <a:solidFill>
                <a:schemeClr val="tx1"/>
              </a:solidFill>
            </a:endParaRPr>
          </a:p>
          <a:p>
            <a:r>
              <a:rPr lang="en-CA" b="1" i="0" u="none" strike="noStrike" kern="1200" baseline="0" dirty="0">
                <a:solidFill>
                  <a:schemeClr val="tx1"/>
                </a:solidFill>
              </a:rPr>
              <a:t>There are two kinds of changes – voluntary and involuntary.</a:t>
            </a:r>
          </a:p>
          <a:p>
            <a:pPr marL="168590" indent="-168590">
              <a:buFont typeface="Arial" pitchFamily="34" charset="0"/>
              <a:buChar char="•"/>
            </a:pPr>
            <a:r>
              <a:rPr lang="en-CA" b="1" i="0" u="none" strike="noStrike" kern="1200" baseline="0" dirty="0">
                <a:solidFill>
                  <a:schemeClr val="tx1"/>
                </a:solidFill>
              </a:rPr>
              <a:t>Voluntary changes </a:t>
            </a:r>
            <a:r>
              <a:rPr lang="en-CA" b="0" i="0" u="none" strike="noStrike" kern="1200" baseline="0" dirty="0">
                <a:solidFill>
                  <a:schemeClr val="tx1"/>
                </a:solidFill>
              </a:rPr>
              <a:t>are the changes you choose to make and</a:t>
            </a:r>
            <a:r>
              <a:rPr lang="en-CA" b="0" i="0" u="none" strike="noStrike" kern="1200" dirty="0">
                <a:solidFill>
                  <a:schemeClr val="tx1"/>
                </a:solidFill>
              </a:rPr>
              <a:t> </a:t>
            </a:r>
            <a:r>
              <a:rPr lang="en-CA" b="0" i="0" u="none" strike="noStrike" kern="1200" baseline="0" dirty="0">
                <a:solidFill>
                  <a:schemeClr val="tx1"/>
                </a:solidFill>
              </a:rPr>
              <a:t>are prepared for. Examples include quitting a job, accepting a</a:t>
            </a:r>
            <a:r>
              <a:rPr lang="en-CA" b="0" i="0" u="none" strike="noStrike" kern="1200" dirty="0">
                <a:solidFill>
                  <a:schemeClr val="tx1"/>
                </a:solidFill>
              </a:rPr>
              <a:t> </a:t>
            </a:r>
            <a:r>
              <a:rPr lang="en-CA" b="0" i="0" u="none" strike="noStrike" kern="1200" baseline="0" dirty="0">
                <a:solidFill>
                  <a:schemeClr val="tx1"/>
                </a:solidFill>
              </a:rPr>
              <a:t>promotion, taking early retirement, or starting your own business.</a:t>
            </a:r>
            <a:r>
              <a:rPr lang="en-CA" b="0" i="0" u="none" strike="noStrike" kern="1200" dirty="0">
                <a:solidFill>
                  <a:schemeClr val="tx1"/>
                </a:solidFill>
              </a:rPr>
              <a:t> </a:t>
            </a:r>
            <a:r>
              <a:rPr lang="en-CA" b="0" i="0" u="none" strike="noStrike" kern="1200" baseline="0" dirty="0">
                <a:solidFill>
                  <a:schemeClr val="tx1"/>
                </a:solidFill>
              </a:rPr>
              <a:t>When you take charge and choose to make a change in</a:t>
            </a:r>
            <a:r>
              <a:rPr lang="en-CA" dirty="0"/>
              <a:t> </a:t>
            </a:r>
            <a:r>
              <a:rPr lang="en-CA" b="0" i="0" u="none" strike="noStrike" kern="1200" baseline="0" dirty="0">
                <a:solidFill>
                  <a:schemeClr val="tx1"/>
                </a:solidFill>
              </a:rPr>
              <a:t>your life,</a:t>
            </a:r>
            <a:r>
              <a:rPr lang="en-CA" b="0" i="0" u="none" strike="noStrike" kern="1200" dirty="0">
                <a:solidFill>
                  <a:schemeClr val="tx1"/>
                </a:solidFill>
              </a:rPr>
              <a:t> </a:t>
            </a:r>
            <a:r>
              <a:rPr lang="en-CA" b="0" i="0" u="none" strike="noStrike" kern="1200" baseline="0" dirty="0">
                <a:solidFill>
                  <a:schemeClr val="tx1"/>
                </a:solidFill>
              </a:rPr>
              <a:t>you may feel excited, relieved or anxious – all typical reactions.</a:t>
            </a:r>
          </a:p>
          <a:p>
            <a:pPr marL="168590" indent="-168590">
              <a:buFont typeface="Arial" pitchFamily="34" charset="0"/>
              <a:buChar char="•"/>
            </a:pPr>
            <a:r>
              <a:rPr lang="en-CA" b="1" i="0" u="none" strike="noStrike" kern="1200" baseline="0" dirty="0">
                <a:solidFill>
                  <a:schemeClr val="tx1"/>
                </a:solidFill>
              </a:rPr>
              <a:t>Involuntary changes </a:t>
            </a:r>
            <a:r>
              <a:rPr lang="en-CA" b="0" i="0" u="none" strike="noStrike" kern="1200" baseline="0" dirty="0">
                <a:solidFill>
                  <a:schemeClr val="tx1"/>
                </a:solidFill>
              </a:rPr>
              <a:t>are ones that happen and are beyond</a:t>
            </a:r>
            <a:r>
              <a:rPr lang="en-CA" b="0" i="0" u="none" strike="noStrike" kern="1200" dirty="0">
                <a:solidFill>
                  <a:schemeClr val="tx1"/>
                </a:solidFill>
              </a:rPr>
              <a:t> </a:t>
            </a:r>
            <a:r>
              <a:rPr lang="en-CA" b="0" i="0" u="none" strike="noStrike" kern="1200" baseline="0" dirty="0">
                <a:solidFill>
                  <a:schemeClr val="tx1"/>
                </a:solidFill>
              </a:rPr>
              <a:t>your control. These can be a change in health; a</a:t>
            </a:r>
            <a:r>
              <a:rPr lang="en-CA" b="0" i="0" u="none" strike="noStrike" kern="1200" dirty="0">
                <a:solidFill>
                  <a:schemeClr val="tx1"/>
                </a:solidFill>
              </a:rPr>
              <a:t> </a:t>
            </a:r>
            <a:r>
              <a:rPr lang="en-CA" b="0" i="0" u="none" strike="noStrike" kern="1200" baseline="0" dirty="0">
                <a:solidFill>
                  <a:schemeClr val="tx1"/>
                </a:solidFill>
              </a:rPr>
              <a:t>change in a relationship due to death or divorce;</a:t>
            </a:r>
            <a:r>
              <a:rPr lang="en-CA" b="0" i="0" u="none" strike="noStrike" kern="1200" dirty="0">
                <a:solidFill>
                  <a:schemeClr val="tx1"/>
                </a:solidFill>
              </a:rPr>
              <a:t> </a:t>
            </a:r>
            <a:r>
              <a:rPr lang="en-CA" b="0" i="0" u="none" strike="noStrike" kern="1200" baseline="0" dirty="0">
                <a:solidFill>
                  <a:schemeClr val="tx1"/>
                </a:solidFill>
              </a:rPr>
              <a:t>a change in your work situation such as being</a:t>
            </a:r>
            <a:r>
              <a:rPr lang="en-CA" b="0" i="0" u="none" strike="noStrike" kern="1200" dirty="0">
                <a:solidFill>
                  <a:schemeClr val="tx1"/>
                </a:solidFill>
              </a:rPr>
              <a:t> </a:t>
            </a:r>
            <a:r>
              <a:rPr lang="en-CA" b="0" i="0" u="none" strike="noStrike" kern="1200" baseline="0" dirty="0">
                <a:solidFill>
                  <a:schemeClr val="tx1"/>
                </a:solidFill>
              </a:rPr>
              <a:t>laid-off, fired or forced to retire; or a decrease</a:t>
            </a:r>
            <a:r>
              <a:rPr lang="en-CA" b="0" i="0" u="none" strike="noStrike" kern="1200" dirty="0">
                <a:solidFill>
                  <a:schemeClr val="tx1"/>
                </a:solidFill>
              </a:rPr>
              <a:t> </a:t>
            </a:r>
            <a:r>
              <a:rPr lang="en-CA" b="0" i="0" u="none" strike="noStrike" kern="1200" baseline="0" dirty="0">
                <a:solidFill>
                  <a:schemeClr val="tx1"/>
                </a:solidFill>
              </a:rPr>
              <a:t>or increase in demand for your skills or services.</a:t>
            </a:r>
            <a:r>
              <a:rPr lang="en-CA" b="0" i="0" u="none" strike="noStrike" kern="1200" dirty="0">
                <a:solidFill>
                  <a:schemeClr val="tx1"/>
                </a:solidFill>
              </a:rPr>
              <a:t> </a:t>
            </a:r>
            <a:r>
              <a:rPr lang="en-CA" b="0" i="0" u="none" strike="noStrike" kern="1200" baseline="0" dirty="0">
                <a:solidFill>
                  <a:schemeClr val="tx1"/>
                </a:solidFill>
              </a:rPr>
              <a:t>Initially, some people react to involuntary</a:t>
            </a:r>
            <a:r>
              <a:rPr lang="en-CA" b="0" i="0" u="none" strike="noStrike" kern="1200" dirty="0">
                <a:solidFill>
                  <a:schemeClr val="tx1"/>
                </a:solidFill>
              </a:rPr>
              <a:t> </a:t>
            </a:r>
            <a:r>
              <a:rPr lang="en-CA" b="0" i="0" u="none" strike="noStrike" kern="1200" baseline="0" dirty="0">
                <a:solidFill>
                  <a:schemeClr val="tx1"/>
                </a:solidFill>
              </a:rPr>
              <a:t>changes with anger, sadness or fear.</a:t>
            </a:r>
          </a:p>
          <a:p>
            <a:endParaRPr lang="fr-CA" dirty="0"/>
          </a:p>
          <a:p>
            <a:r>
              <a:rPr lang="fr-CA" b="1" dirty="0" err="1"/>
              <a:t>Number</a:t>
            </a:r>
            <a:r>
              <a:rPr lang="fr-CA" b="1" dirty="0"/>
              <a:t> of changes:</a:t>
            </a:r>
          </a:p>
          <a:p>
            <a:r>
              <a:rPr lang="en-CA" dirty="0"/>
              <a:t>Change can happen in more than one area of your life at once – at home, to your health, to your family. Sometimes your individual change areas can feel somewhat manageable. But when change occurs in several areas, it can feel overwhelming, leading to a great deal</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Typically changes are based on an external event.  Something happens that results in a fundamental difference in your situation, therefore</a:t>
            </a:r>
            <a:r>
              <a:rPr lang="en-CA" sz="1200" baseline="0" dirty="0"/>
              <a:t> involuntary.</a:t>
            </a: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How people react and adjust to the change is the transition.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transition is the process people go through when making a change and it follows a similar process as the grief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Every person experiences change differently for each of the changes they go</a:t>
            </a:r>
            <a:r>
              <a:rPr lang="en-CA" sz="1200" baseline="0" dirty="0"/>
              <a:t> through</a:t>
            </a:r>
            <a:r>
              <a:rPr lang="en-CA"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For </a:t>
            </a:r>
            <a:r>
              <a:rPr lang="fr-CA" sz="1200" dirty="0" err="1"/>
              <a:t>each</a:t>
            </a:r>
            <a:r>
              <a:rPr lang="fr-CA" sz="1200" dirty="0"/>
              <a:t> </a:t>
            </a:r>
            <a:r>
              <a:rPr lang="fr-CA" sz="1200" dirty="0" err="1"/>
              <a:t>individual</a:t>
            </a:r>
            <a:r>
              <a:rPr lang="fr-CA" sz="1200" dirty="0"/>
              <a:t>, </a:t>
            </a:r>
            <a:r>
              <a:rPr lang="fr-CA" sz="1200" dirty="0" err="1"/>
              <a:t>each</a:t>
            </a:r>
            <a:r>
              <a:rPr lang="fr-CA" sz="1200" dirty="0"/>
              <a:t> transition</a:t>
            </a:r>
            <a:r>
              <a:rPr lang="fr-CA" sz="1200" baseline="0" dirty="0"/>
              <a:t> </a:t>
            </a:r>
            <a:r>
              <a:rPr lang="fr-CA" sz="1200" dirty="0"/>
              <a:t>varies</a:t>
            </a:r>
            <a:r>
              <a:rPr lang="fr-CA" sz="1200" baseline="0" dirty="0"/>
              <a:t> </a:t>
            </a:r>
            <a:r>
              <a:rPr lang="fr-CA" sz="1200" dirty="0"/>
              <a:t>on </a:t>
            </a:r>
            <a:r>
              <a:rPr lang="fr-CA" sz="1200" dirty="0" err="1"/>
              <a:t>its</a:t>
            </a:r>
            <a:r>
              <a:rPr lang="fr-CA" sz="1200" dirty="0"/>
              <a:t> </a:t>
            </a:r>
            <a:r>
              <a:rPr lang="fr-CA" sz="1200" dirty="0" err="1"/>
              <a:t>depth</a:t>
            </a:r>
            <a:r>
              <a:rPr lang="fr-CA" sz="1200" dirty="0"/>
              <a:t> or </a:t>
            </a:r>
            <a:r>
              <a:rPr lang="fr-CA" sz="1200" dirty="0" err="1"/>
              <a:t>intensity</a:t>
            </a:r>
            <a:r>
              <a:rPr lang="fr-CA" sz="1200" baseline="0" dirty="0"/>
              <a:t> and duration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People go through the transition individually, as opposed to in a group and</a:t>
            </a:r>
            <a:r>
              <a:rPr lang="en-CA" sz="1200" baseline="0" dirty="0"/>
              <a:t> </a:t>
            </a:r>
            <a:r>
              <a:rPr lang="en-CA" sz="1200" dirty="0"/>
              <a:t>lock steps, all</a:t>
            </a:r>
            <a:r>
              <a:rPr lang="en-CA" sz="1200" baseline="0" dirty="0"/>
              <a:t> </a:t>
            </a:r>
            <a:r>
              <a:rPr lang="en-CA" sz="1200" dirty="0"/>
              <a:t>at the same time, and will choose to support or not support the change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1">
                    <a:lumMod val="75000"/>
                  </a:schemeClr>
                </a:solidFill>
                <a:effectLst>
                  <a:outerShdw blurRad="38100" dist="38100" dir="2700000" algn="tl">
                    <a:srgbClr val="C0C0C0"/>
                  </a:outerShdw>
                </a:effectLst>
              </a:rPr>
              <a:t>CHANGE +</a:t>
            </a:r>
            <a:r>
              <a:rPr lang="en-CA" sz="1200" b="1" dirty="0">
                <a:solidFill>
                  <a:schemeClr val="tx2"/>
                </a:solidFill>
                <a:effectLst>
                  <a:outerShdw blurRad="38100" dist="38100" dir="2700000" algn="tl">
                    <a:srgbClr val="C0C0C0"/>
                  </a:outerShdw>
                </a:effectLst>
              </a:rPr>
              <a:t> </a:t>
            </a:r>
            <a:r>
              <a:rPr lang="en-CA" sz="1200" b="1" dirty="0">
                <a:solidFill>
                  <a:schemeClr val="accent3">
                    <a:lumMod val="75000"/>
                  </a:schemeClr>
                </a:solidFill>
                <a:effectLst>
                  <a:outerShdw blurRad="38100" dist="38100" dir="2700000" algn="tl">
                    <a:srgbClr val="C0C0C0"/>
                  </a:outerShdw>
                </a:effectLst>
              </a:rPr>
              <a:t>HUMAN BEINGS </a:t>
            </a:r>
            <a:r>
              <a:rPr lang="en-CA" sz="1200" b="1" dirty="0">
                <a:solidFill>
                  <a:schemeClr val="accent1">
                    <a:lumMod val="75000"/>
                  </a:schemeClr>
                </a:solidFill>
                <a:effectLst>
                  <a:outerShdw blurRad="38100" dist="38100" dir="2700000" algn="tl">
                    <a:srgbClr val="C0C0C0"/>
                  </a:outerShdw>
                </a:effectLst>
              </a:rPr>
              <a:t>= T</a:t>
            </a:r>
            <a:r>
              <a:rPr lang="en-CA" sz="1200" b="1" dirty="0">
                <a:solidFill>
                  <a:schemeClr val="accent3">
                    <a:lumMod val="75000"/>
                  </a:schemeClr>
                </a:solidFill>
                <a:effectLst>
                  <a:outerShdw blurRad="38100" dist="38100" dir="2700000" algn="tl">
                    <a:srgbClr val="C0C0C0"/>
                  </a:outerShdw>
                </a:effectLst>
              </a:rPr>
              <a:t>R</a:t>
            </a:r>
            <a:r>
              <a:rPr lang="en-CA" sz="1200" b="1" dirty="0">
                <a:solidFill>
                  <a:schemeClr val="accent1">
                    <a:lumMod val="75000"/>
                  </a:schemeClr>
                </a:solidFill>
                <a:effectLst>
                  <a:outerShdw blurRad="38100" dist="38100" dir="2700000" algn="tl">
                    <a:srgbClr val="C0C0C0"/>
                  </a:outerShdw>
                </a:effectLst>
              </a:rPr>
              <a:t>A</a:t>
            </a:r>
            <a:r>
              <a:rPr lang="en-CA" sz="1200" b="1" dirty="0">
                <a:solidFill>
                  <a:schemeClr val="accent3">
                    <a:lumMod val="75000"/>
                  </a:schemeClr>
                </a:solidFill>
                <a:effectLst>
                  <a:outerShdw blurRad="38100" dist="38100" dir="2700000" algn="tl">
                    <a:srgbClr val="C0C0C0"/>
                  </a:outerShdw>
                </a:effectLst>
              </a:rPr>
              <a:t>N</a:t>
            </a:r>
            <a:r>
              <a:rPr lang="en-CA" sz="1200" b="1" dirty="0">
                <a:solidFill>
                  <a:schemeClr val="accent1">
                    <a:lumMod val="75000"/>
                  </a:schemeClr>
                </a:solidFill>
                <a:effectLst>
                  <a:outerShdw blurRad="38100" dist="38100" dir="2700000" algn="tl">
                    <a:srgbClr val="C0C0C0"/>
                  </a:outerShdw>
                </a:effectLst>
              </a:rPr>
              <a:t>S</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T</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O</a:t>
            </a:r>
            <a:r>
              <a:rPr lang="en-CA" sz="1200" b="1" dirty="0">
                <a:solidFill>
                  <a:schemeClr val="accent3">
                    <a:lumMod val="75000"/>
                  </a:schemeClr>
                </a:solidFill>
                <a:effectLst>
                  <a:outerShdw blurRad="38100" dist="38100" dir="2700000" algn="tl">
                    <a:srgbClr val="C0C0C0"/>
                  </a:outerShdw>
                </a:effectLst>
              </a:rPr>
              <a:t>N</a:t>
            </a:r>
          </a:p>
          <a:p>
            <a:endParaRPr lang="en-CA" dirty="0"/>
          </a:p>
          <a:p>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6</a:t>
            </a:fld>
            <a:endParaRPr lang="en-CA"/>
          </a:p>
        </p:txBody>
      </p:sp>
    </p:spTree>
    <p:extLst>
      <p:ext uri="{BB962C8B-B14F-4D97-AF65-F5344CB8AC3E}">
        <p14:creationId xmlns:p14="http://schemas.microsoft.com/office/powerpoint/2010/main" val="35757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92500" lnSpcReduction="20000"/>
          </a:bodyPr>
          <a:lstStyle/>
          <a:p>
            <a:r>
              <a:rPr lang="fr-FR" b="1" dirty="0"/>
              <a:t>Types de changement : Il existe deux types de changements : volontaires et involontaires</a:t>
            </a:r>
            <a:r>
              <a:rPr lang="fr-FR" dirty="0"/>
              <a:t>.</a:t>
            </a:r>
          </a:p>
          <a:p>
            <a:pPr marL="171450" indent="-171450">
              <a:buFont typeface="Arial" panose="020B0604020202020204" pitchFamily="34" charset="0"/>
              <a:buChar char="•"/>
            </a:pPr>
            <a:r>
              <a:rPr lang="fr-FR" b="1" dirty="0"/>
              <a:t>Les changements volontaires </a:t>
            </a:r>
            <a:r>
              <a:rPr lang="fr-FR" dirty="0"/>
              <a:t>sont les changements que vous choisissez d’apporter et auxquels vous êtes préparé. Les exemples incluent quitter un emploi, accepter une promotion, prendre une retraite anticipée ou démarrer votre propre entreprise. Lorsque vous prenez les choses en main et choisissez d’apporter un changement dans votre vie, vous pouvez vous sentir excité, soulagé ou anxieux – autant de réactions typiques.</a:t>
            </a:r>
          </a:p>
          <a:p>
            <a:pPr marL="171450" indent="-171450">
              <a:buFont typeface="Arial" panose="020B0604020202020204" pitchFamily="34" charset="0"/>
              <a:buChar char="•"/>
            </a:pPr>
            <a:r>
              <a:rPr lang="fr-FR" b="1" dirty="0"/>
              <a:t>Les changements involontaires </a:t>
            </a:r>
            <a:r>
              <a:rPr lang="fr-FR" dirty="0"/>
              <a:t>sont ceux qui se produisent et échappent à votre contrôle. Ceux-ci peuvent être un changement dans la santé ; un changement dans une relation en raison d'un décès ou d'un divorce ; un changement dans votre situation de travail, comme une mise à pied, un congédiement ou une retraite forcée ; ou une diminution ou une augmentation de la demande pour vos compétences ou services. Au début, la plupart des gens réagissent aux changements involontaires par la colère, la tristesse ou la peur.</a:t>
            </a:r>
          </a:p>
          <a:p>
            <a:endParaRPr lang="fr-FR" dirty="0"/>
          </a:p>
          <a:p>
            <a:r>
              <a:rPr lang="fr-FR" b="1" dirty="0"/>
              <a:t>Nombre de changements :</a:t>
            </a:r>
          </a:p>
          <a:p>
            <a:r>
              <a:rPr lang="fr-FR" dirty="0"/>
              <a:t>Le changement peut se produire dans plusieurs domaines de votre vie à la fois : à la maison, en matière de santé, de famille. Parfois, vos domaines de changement individuels peuvent sembler quelque peu gérables. Mais lorsque le changement se produit dans plusieurs domaines, il peut sembler accablant et entraîner de nombreuses conséquences.</a:t>
            </a:r>
          </a:p>
          <a:p>
            <a:pPr marL="171450" indent="-171450">
              <a:buFont typeface="Arial" panose="020B0604020202020204" pitchFamily="34" charset="0"/>
              <a:buChar char="•"/>
            </a:pPr>
            <a:r>
              <a:rPr lang="fr-FR" dirty="0"/>
              <a:t>La transition est la façon dont les gens réagissent et s’adaptent au changement.</a:t>
            </a:r>
          </a:p>
          <a:p>
            <a:pPr marL="171450" indent="-171450">
              <a:buFont typeface="Arial" panose="020B0604020202020204" pitchFamily="34" charset="0"/>
              <a:buChar char="•"/>
            </a:pPr>
            <a:r>
              <a:rPr lang="fr-FR" dirty="0"/>
              <a:t>Généralement, les changements sont basés sur un événement externe. Il se passe quelque chose qui entraîne une différence fondamentale dans votre situation.</a:t>
            </a:r>
          </a:p>
          <a:p>
            <a:pPr marL="171450" indent="-171450">
              <a:buFont typeface="Arial" panose="020B0604020202020204" pitchFamily="34" charset="0"/>
              <a:buChar char="•"/>
            </a:pPr>
            <a:r>
              <a:rPr lang="fr-FR" dirty="0"/>
              <a:t>Une transition est le processus par lequel les gens passent lorsqu’ils effectuent un changement et suit un processus similaire à celui du deuil.</a:t>
            </a:r>
          </a:p>
          <a:p>
            <a:pPr marL="171450" indent="-171450">
              <a:buFont typeface="Arial" panose="020B0604020202020204" pitchFamily="34" charset="0"/>
              <a:buChar char="•"/>
            </a:pPr>
            <a:r>
              <a:rPr lang="fr-FR" dirty="0"/>
              <a:t>Les gens ne traversent pas la transition en groupe par étapes et en même temps</a:t>
            </a:r>
          </a:p>
          <a:p>
            <a:pPr marL="171450" indent="-171450">
              <a:buFont typeface="Arial" panose="020B0604020202020204" pitchFamily="34" charset="0"/>
              <a:buChar char="•"/>
            </a:pPr>
            <a:r>
              <a:rPr lang="fr-FR" dirty="0"/>
              <a:t>Chaque personne vit le changement différemment et choisira de soutenir ou non le changement en tant qu'individu.</a:t>
            </a:r>
          </a:p>
          <a:p>
            <a:r>
              <a:rPr lang="fr-FR" b="1" dirty="0"/>
              <a:t>CHANGEMENT + ÊTRES HUMAINS = TRANSITION</a:t>
            </a:r>
            <a:endParaRPr lang="en-CA" b="1"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7</a:t>
            </a:fld>
            <a:endParaRPr lang="en-CA"/>
          </a:p>
        </p:txBody>
      </p:sp>
    </p:spTree>
    <p:extLst>
      <p:ext uri="{BB962C8B-B14F-4D97-AF65-F5344CB8AC3E}">
        <p14:creationId xmlns:p14="http://schemas.microsoft.com/office/powerpoint/2010/main" val="262305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b="0" dirty="0"/>
              <a:t>Let us now explore the three phases of the human transition process.</a:t>
            </a:r>
          </a:p>
          <a:p>
            <a:endParaRPr lang="fr-CA" b="0" dirty="0"/>
          </a:p>
          <a:p>
            <a:r>
              <a:rPr lang="fr-CA" b="0" dirty="0"/>
              <a:t>(click)</a:t>
            </a:r>
            <a:endParaRPr lang="en-CA" b="0" dirty="0"/>
          </a:p>
          <a:p>
            <a:r>
              <a:rPr lang="en-CA" b="0" dirty="0"/>
              <a:t>The first phase of the transition process is called “</a:t>
            </a:r>
            <a:r>
              <a:rPr lang="en-CA" b="1" dirty="0"/>
              <a:t>Endings</a:t>
            </a:r>
            <a:r>
              <a:rPr lang="en-CA" b="0" dirty="0"/>
              <a:t>”</a:t>
            </a:r>
          </a:p>
          <a:p>
            <a:r>
              <a:rPr lang="en-CA" b="0" dirty="0"/>
              <a:t>According to William Bridges Transition model, all change begins with an end. Think about a change in your life and see what you had to give up before committing to the new reality; for example, if one marries, one must renounce celibacy; to change jobs, you must give up your existing job before starting a new one;</a:t>
            </a:r>
          </a:p>
          <a:p>
            <a:r>
              <a:rPr lang="fr-CA" b="0" dirty="0"/>
              <a:t>(click)</a:t>
            </a:r>
          </a:p>
          <a:p>
            <a:r>
              <a:rPr lang="en-CA" sz="1200" dirty="0">
                <a:solidFill>
                  <a:prstClr val="black"/>
                </a:solidFill>
              </a:rPr>
              <a:t>Have to let go of who  we were in the old</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endParaRPr lang="fr-CA" dirty="0"/>
          </a:p>
          <a:p>
            <a:r>
              <a:rPr lang="en-CA" dirty="0"/>
              <a:t>The second phase of the transition process is called “</a:t>
            </a:r>
            <a:r>
              <a:rPr lang="en-CA" b="1" dirty="0"/>
              <a:t>Neutral Zone</a:t>
            </a:r>
            <a:r>
              <a:rPr lang="en-CA" dirty="0"/>
              <a:t>”.</a:t>
            </a:r>
          </a:p>
          <a:p>
            <a:r>
              <a:rPr lang="en-CA" dirty="0"/>
              <a:t>The "neutral zone", also known as the "</a:t>
            </a:r>
            <a:r>
              <a:rPr lang="en-CA" b="1" dirty="0"/>
              <a:t>nowhere between two places</a:t>
            </a:r>
            <a:r>
              <a:rPr lang="en-CA" dirty="0"/>
              <a:t>", is the most difficult for most people since it is the space that separates </a:t>
            </a:r>
            <a:r>
              <a:rPr lang="en-CA" b="1" dirty="0"/>
              <a:t>the old reality and the new reality</a:t>
            </a:r>
            <a:r>
              <a:rPr lang="en-CA" dirty="0"/>
              <a:t>, where lack of clarity can create uncertainty and anxiety. But it can also be a period of great creativity and innovation, during which we prepare to enter the new reality.</a:t>
            </a:r>
          </a:p>
          <a:p>
            <a:r>
              <a:rPr lang="fr-CA" dirty="0"/>
              <a:t>(click)</a:t>
            </a:r>
          </a:p>
          <a:p>
            <a:pPr algn="l"/>
            <a:r>
              <a:rPr lang="en-CA" sz="1200" dirty="0">
                <a:solidFill>
                  <a:prstClr val="black"/>
                </a:solidFill>
              </a:rPr>
              <a:t>Not who we were,</a:t>
            </a:r>
            <a:r>
              <a:rPr lang="en-CA" sz="1200" baseline="0" dirty="0">
                <a:solidFill>
                  <a:prstClr val="black"/>
                </a:solidFill>
              </a:rPr>
              <a:t> </a:t>
            </a:r>
            <a:r>
              <a:rPr lang="en-CA" sz="1200" dirty="0">
                <a:solidFill>
                  <a:prstClr val="black"/>
                </a:solidFill>
              </a:rPr>
              <a:t>Not yet who we will be</a:t>
            </a:r>
          </a:p>
          <a:p>
            <a:endParaRPr lang="en-CA" dirty="0"/>
          </a:p>
          <a:p>
            <a:r>
              <a:rPr lang="fr-CA" b="0" dirty="0"/>
              <a:t>(click)</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last phase of the transition process is called “</a:t>
            </a:r>
            <a:r>
              <a:rPr lang="fr-CA" b="1" dirty="0"/>
              <a:t>New </a:t>
            </a:r>
            <a:r>
              <a:rPr lang="fr-CA" b="1" dirty="0" err="1"/>
              <a:t>Beginnings</a:t>
            </a:r>
            <a:r>
              <a:rPr lang="en-CA"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People in this phase have chosen to engage and participate in the development of new processes based on the new environment. They are now more comfortable with the transition, they may even look forward to moving forward and perhaps have hope of developing new confidence, relationships and new achievements.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endParaRPr lang="en-CA" b="0" dirty="0"/>
          </a:p>
          <a:p>
            <a:r>
              <a:rPr lang="en-CA" sz="1200" dirty="0">
                <a:solidFill>
                  <a:prstClr val="black"/>
                </a:solidFill>
              </a:rPr>
              <a:t>Begin to identify</a:t>
            </a:r>
            <a:r>
              <a:rPr lang="en-CA" sz="1200" baseline="0" dirty="0">
                <a:solidFill>
                  <a:prstClr val="black"/>
                </a:solidFill>
              </a:rPr>
              <a:t> </a:t>
            </a:r>
            <a:r>
              <a:rPr lang="en-CA" sz="1200" dirty="0">
                <a:solidFill>
                  <a:prstClr val="black"/>
                </a:solidFill>
              </a:rPr>
              <a:t>with the new ways</a:t>
            </a:r>
          </a:p>
          <a:p>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b="1"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8</a:t>
            </a:fld>
            <a:endParaRPr lang="en-CA"/>
          </a:p>
        </p:txBody>
      </p:sp>
    </p:spTree>
    <p:extLst>
      <p:ext uri="{BB962C8B-B14F-4D97-AF65-F5344CB8AC3E}">
        <p14:creationId xmlns:p14="http://schemas.microsoft.com/office/powerpoint/2010/main" val="353782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z="900" dirty="0"/>
              <a:t>Explorons maintenant les trois phases du processus de la transition humaine.</a:t>
            </a:r>
          </a:p>
          <a:p>
            <a:pPr eaLnBrk="1" hangingPunct="1">
              <a:spcBef>
                <a:spcPct val="0"/>
              </a:spcBef>
            </a:pPr>
            <a:endParaRPr lang="fr-CA" sz="900" b="1" dirty="0">
              <a:solidFill>
                <a:srgbClr val="FF0000"/>
              </a:solidFill>
            </a:endParaRPr>
          </a:p>
          <a:p>
            <a:pPr eaLnBrk="1" hangingPunct="1">
              <a:spcBef>
                <a:spcPct val="0"/>
              </a:spcBef>
            </a:pPr>
            <a:r>
              <a:rPr lang="fr-CA" sz="900" b="0" dirty="0">
                <a:solidFill>
                  <a:srgbClr val="FF0000"/>
                </a:solidFill>
              </a:rPr>
              <a:t>La première phase du processus de transition se nomme</a:t>
            </a:r>
            <a:r>
              <a:rPr lang="fr-CA" sz="900" b="1" dirty="0">
                <a:solidFill>
                  <a:srgbClr val="FF0000"/>
                </a:solidFill>
              </a:rPr>
              <a:t> ‘’la fin’’ ou finalité</a:t>
            </a:r>
          </a:p>
          <a:p>
            <a:pPr eaLnBrk="1" hangingPunct="1">
              <a:spcBef>
                <a:spcPct val="0"/>
              </a:spcBef>
            </a:pPr>
            <a:r>
              <a:rPr lang="fr-CA" sz="900" dirty="0"/>
              <a:t>Selon le modèle</a:t>
            </a:r>
            <a:r>
              <a:rPr lang="fr-CA" sz="900" baseline="0" dirty="0"/>
              <a:t> des « transitions » du </a:t>
            </a:r>
            <a:r>
              <a:rPr lang="fr-CA" sz="900" dirty="0"/>
              <a:t>William Bridges, tout changement commence par une fin. Pensez à un changement dans votre vie et voyez à quoi vous avez dû renoncer avant de vous engager dans la nouvelle réalité; par exemple, si on se marie, il faut renoncer au célibat; pour changer d’emploi, il faut renoncer à l’emploi existant avant d’en commencer un nouveau; </a:t>
            </a:r>
          </a:p>
          <a:p>
            <a:pPr eaLnBrk="1" hangingPunct="1">
              <a:spcBef>
                <a:spcPct val="0"/>
              </a:spcBef>
            </a:pPr>
            <a:endParaRPr lang="fr-CA" sz="900" dirty="0"/>
          </a:p>
          <a:p>
            <a:pPr eaLnBrk="1" hangingPunct="1">
              <a:spcBef>
                <a:spcPct val="0"/>
              </a:spcBef>
            </a:pPr>
            <a:endParaRPr lang="fr-CA" sz="900" dirty="0"/>
          </a:p>
          <a:p>
            <a:pPr eaLnBrk="1" hangingPunct="1">
              <a:spcBef>
                <a:spcPct val="0"/>
              </a:spcBef>
            </a:pPr>
            <a:r>
              <a:rPr lang="fr-CA" sz="900" b="0" dirty="0">
                <a:solidFill>
                  <a:srgbClr val="FF0000"/>
                </a:solidFill>
              </a:rPr>
              <a:t>La deuxième phase du processus de transition se nomme </a:t>
            </a:r>
            <a:r>
              <a:rPr lang="fr-CA" sz="900" b="1" dirty="0">
                <a:solidFill>
                  <a:srgbClr val="FF0000"/>
                </a:solidFill>
              </a:rPr>
              <a:t>‘’la zone neutre’’</a:t>
            </a:r>
          </a:p>
          <a:p>
            <a:pPr eaLnBrk="1" hangingPunct="1">
              <a:spcBef>
                <a:spcPct val="0"/>
              </a:spcBef>
            </a:pPr>
            <a:r>
              <a:rPr lang="fr-CA" sz="900" dirty="0"/>
              <a:t>La « </a:t>
            </a:r>
            <a:r>
              <a:rPr lang="fr-CA" sz="900" b="1" dirty="0"/>
              <a:t>zone neutre </a:t>
            </a:r>
            <a:r>
              <a:rPr lang="fr-CA" sz="900" dirty="0"/>
              <a:t>», que l’on appelle aussi le « </a:t>
            </a:r>
            <a:r>
              <a:rPr lang="fr-CA" sz="900" b="1" u="none" dirty="0"/>
              <a:t>nulle part entre deux endroits</a:t>
            </a:r>
            <a:r>
              <a:rPr lang="fr-CA" sz="900" dirty="0"/>
              <a:t> », est la plus difficile pour la plupart des gens puisqu’il s’agit de l’espace qui sépare </a:t>
            </a:r>
            <a:r>
              <a:rPr lang="fr-CA" sz="900" b="1" u="none" dirty="0"/>
              <a:t>l’ancienne réalité et la nouvelle réalité</a:t>
            </a:r>
            <a:r>
              <a:rPr lang="fr-CA" sz="900" u="sng" dirty="0"/>
              <a:t>,</a:t>
            </a:r>
            <a:r>
              <a:rPr lang="fr-CA" sz="900" dirty="0"/>
              <a:t> où le manque de clarté peut créer de l’incertitude et de l’anxiété. Mais il peut s’agir aussi d’une période de grande créativité et d’innovation, durant laquelle on se prépare à entrer dans la nouvelle réalité. </a:t>
            </a:r>
          </a:p>
          <a:p>
            <a:pPr eaLnBrk="1" hangingPunct="1">
              <a:spcBef>
                <a:spcPct val="0"/>
              </a:spcBef>
            </a:pPr>
            <a:endParaRPr lang="fr-CA" sz="900" dirty="0"/>
          </a:p>
          <a:p>
            <a:pPr eaLnBrk="1" hangingPunct="1">
              <a:spcBef>
                <a:spcPct val="0"/>
              </a:spcBef>
            </a:pPr>
            <a:endParaRPr lang="fr-CA" sz="900" dirty="0"/>
          </a:p>
          <a:p>
            <a:pPr eaLnBrk="1" hangingPunct="1">
              <a:spcBef>
                <a:spcPct val="0"/>
              </a:spcBef>
            </a:pPr>
            <a:r>
              <a:rPr lang="fr-CA" sz="900" b="0" dirty="0">
                <a:solidFill>
                  <a:srgbClr val="FF0000"/>
                </a:solidFill>
              </a:rPr>
              <a:t>La dernière phase du processus de transition  se nomme</a:t>
            </a:r>
            <a:r>
              <a:rPr lang="fr-CA" sz="900" b="1" dirty="0">
                <a:solidFill>
                  <a:srgbClr val="FF0000"/>
                </a:solidFill>
              </a:rPr>
              <a:t> ‘’les nouveaux débuts’’ ou nouveaux départs</a:t>
            </a:r>
          </a:p>
          <a:p>
            <a:pPr eaLnBrk="1" hangingPunct="1">
              <a:spcBef>
                <a:spcPct val="0"/>
              </a:spcBef>
            </a:pPr>
            <a:r>
              <a:rPr lang="en-CA" sz="900" dirty="0"/>
              <a:t>Les gens </a:t>
            </a:r>
            <a:r>
              <a:rPr lang="en-CA" sz="900" dirty="0" err="1"/>
              <a:t>dans</a:t>
            </a:r>
            <a:r>
              <a:rPr lang="en-CA" sz="900" dirty="0"/>
              <a:t> </a:t>
            </a:r>
            <a:r>
              <a:rPr lang="en-CA" sz="900" dirty="0" err="1"/>
              <a:t>cette</a:t>
            </a:r>
            <a:r>
              <a:rPr lang="en-CA" sz="900" dirty="0"/>
              <a:t> phase </a:t>
            </a:r>
            <a:r>
              <a:rPr lang="en-CA" sz="900" dirty="0" err="1"/>
              <a:t>ont</a:t>
            </a:r>
            <a:r>
              <a:rPr lang="en-CA" sz="900" dirty="0"/>
              <a:t> </a:t>
            </a:r>
            <a:r>
              <a:rPr lang="en-CA" sz="900" dirty="0" err="1"/>
              <a:t>choisi</a:t>
            </a:r>
            <a:r>
              <a:rPr lang="en-CA" sz="900" dirty="0"/>
              <a:t> de </a:t>
            </a:r>
            <a:r>
              <a:rPr lang="en-CA" sz="900" dirty="0" err="1"/>
              <a:t>s’engager</a:t>
            </a:r>
            <a:r>
              <a:rPr lang="en-CA" sz="900" dirty="0"/>
              <a:t> et de </a:t>
            </a:r>
            <a:r>
              <a:rPr lang="en-CA" sz="900" dirty="0" err="1"/>
              <a:t>participer</a:t>
            </a:r>
            <a:r>
              <a:rPr lang="en-CA" sz="900" dirty="0"/>
              <a:t> au </a:t>
            </a:r>
            <a:r>
              <a:rPr lang="en-CA" sz="900" dirty="0" err="1"/>
              <a:t>développement</a:t>
            </a:r>
            <a:r>
              <a:rPr lang="en-CA" sz="900" dirty="0"/>
              <a:t> des nouveaux </a:t>
            </a:r>
            <a:r>
              <a:rPr lang="en-CA" sz="900" dirty="0" err="1"/>
              <a:t>processus</a:t>
            </a:r>
            <a:r>
              <a:rPr lang="en-CA" sz="900" dirty="0"/>
              <a:t> en </a:t>
            </a:r>
            <a:r>
              <a:rPr lang="en-CA" sz="900" dirty="0" err="1"/>
              <a:t>fonction</a:t>
            </a:r>
            <a:r>
              <a:rPr lang="en-CA" sz="900" dirty="0"/>
              <a:t> du </a:t>
            </a:r>
            <a:r>
              <a:rPr lang="en-CA" sz="900" dirty="0" err="1"/>
              <a:t>nouvel</a:t>
            </a:r>
            <a:r>
              <a:rPr lang="en-CA" sz="900" dirty="0"/>
              <a:t> </a:t>
            </a:r>
            <a:r>
              <a:rPr lang="en-CA" sz="900" dirty="0" err="1"/>
              <a:t>environnement</a:t>
            </a:r>
            <a:r>
              <a:rPr lang="en-CA" sz="900" dirty="0"/>
              <a:t>. </a:t>
            </a:r>
            <a:r>
              <a:rPr lang="en-CA" sz="900" dirty="0" err="1"/>
              <a:t>Ils</a:t>
            </a:r>
            <a:r>
              <a:rPr lang="en-CA" sz="900" dirty="0"/>
              <a:t> </a:t>
            </a:r>
            <a:r>
              <a:rPr lang="en-CA" sz="900" dirty="0" err="1"/>
              <a:t>sont</a:t>
            </a:r>
            <a:r>
              <a:rPr lang="en-CA" sz="900" dirty="0"/>
              <a:t> </a:t>
            </a:r>
            <a:r>
              <a:rPr lang="en-CA" sz="900" dirty="0" err="1"/>
              <a:t>désormais</a:t>
            </a:r>
            <a:r>
              <a:rPr lang="en-CA" sz="900" dirty="0"/>
              <a:t> plus à </a:t>
            </a:r>
            <a:r>
              <a:rPr lang="en-CA" sz="900" dirty="0" err="1"/>
              <a:t>l’aise</a:t>
            </a:r>
            <a:r>
              <a:rPr lang="en-CA" sz="900" dirty="0"/>
              <a:t> avec la transition, </a:t>
            </a:r>
            <a:r>
              <a:rPr lang="en-CA" sz="900" dirty="0" err="1"/>
              <a:t>ils</a:t>
            </a:r>
            <a:r>
              <a:rPr lang="en-CA" sz="900" dirty="0"/>
              <a:t> </a:t>
            </a:r>
            <a:r>
              <a:rPr lang="en-CA" sz="900" dirty="0" err="1"/>
              <a:t>peuvent</a:t>
            </a:r>
            <a:r>
              <a:rPr lang="en-CA" sz="900" dirty="0"/>
              <a:t> </a:t>
            </a:r>
            <a:r>
              <a:rPr lang="en-CA" sz="900" dirty="0" err="1"/>
              <a:t>même</a:t>
            </a:r>
            <a:r>
              <a:rPr lang="en-CA" sz="900" dirty="0"/>
              <a:t> </a:t>
            </a:r>
            <a:r>
              <a:rPr lang="en-CA" sz="900" dirty="0" err="1"/>
              <a:t>avoir</a:t>
            </a:r>
            <a:r>
              <a:rPr lang="en-CA" sz="900" dirty="0"/>
              <a:t> </a:t>
            </a:r>
            <a:r>
              <a:rPr lang="en-CA" sz="900" dirty="0" err="1"/>
              <a:t>hâte</a:t>
            </a:r>
            <a:r>
              <a:rPr lang="en-CA" sz="900" dirty="0"/>
              <a:t> </a:t>
            </a:r>
            <a:r>
              <a:rPr lang="en-CA" sz="900" dirty="0" err="1"/>
              <a:t>d’aller</a:t>
            </a:r>
            <a:r>
              <a:rPr lang="en-CA" sz="900" dirty="0"/>
              <a:t> de </a:t>
            </a:r>
            <a:r>
              <a:rPr lang="en-CA" sz="900" dirty="0" err="1"/>
              <a:t>l’avant</a:t>
            </a:r>
            <a:r>
              <a:rPr lang="en-CA" sz="900" dirty="0"/>
              <a:t> et </a:t>
            </a:r>
            <a:r>
              <a:rPr lang="en-CA" sz="900" dirty="0" err="1"/>
              <a:t>peut-être</a:t>
            </a:r>
            <a:r>
              <a:rPr lang="en-CA" sz="900" dirty="0"/>
              <a:t> </a:t>
            </a:r>
            <a:r>
              <a:rPr lang="en-CA" sz="900" dirty="0" err="1"/>
              <a:t>avoir</a:t>
            </a:r>
            <a:r>
              <a:rPr lang="en-CA" sz="900" dirty="0"/>
              <a:t> </a:t>
            </a:r>
            <a:r>
              <a:rPr lang="en-CA" sz="900" dirty="0" err="1"/>
              <a:t>espoir</a:t>
            </a:r>
            <a:r>
              <a:rPr lang="en-CA" sz="900" dirty="0"/>
              <a:t> de </a:t>
            </a:r>
            <a:r>
              <a:rPr lang="en-CA" sz="900" dirty="0" err="1"/>
              <a:t>développer</a:t>
            </a:r>
            <a:r>
              <a:rPr lang="en-CA" sz="900" dirty="0"/>
              <a:t> </a:t>
            </a:r>
            <a:r>
              <a:rPr lang="en-CA" sz="900" dirty="0" err="1"/>
              <a:t>une</a:t>
            </a:r>
            <a:r>
              <a:rPr lang="en-CA" sz="900" dirty="0"/>
              <a:t> nouvelle </a:t>
            </a:r>
            <a:r>
              <a:rPr lang="en-CA" sz="900" dirty="0" err="1"/>
              <a:t>confiance</a:t>
            </a:r>
            <a:r>
              <a:rPr lang="en-CA" sz="900" dirty="0"/>
              <a:t>, des relations et de </a:t>
            </a:r>
            <a:r>
              <a:rPr lang="en-CA" sz="900" dirty="0" err="1"/>
              <a:t>nouvelles</a:t>
            </a:r>
            <a:r>
              <a:rPr lang="en-CA" sz="900" dirty="0"/>
              <a:t> </a:t>
            </a:r>
            <a:r>
              <a:rPr lang="en-CA" sz="900" dirty="0" err="1"/>
              <a:t>réalisations</a:t>
            </a:r>
            <a:r>
              <a:rPr lang="en-CA" sz="900" dirty="0"/>
              <a:t>.</a:t>
            </a:r>
          </a:p>
          <a:p>
            <a:pPr eaLnBrk="1" hangingPunct="1">
              <a:spcBef>
                <a:spcPct val="0"/>
              </a:spcBef>
            </a:pPr>
            <a:endParaRPr lang="fr-CA" dirty="0"/>
          </a:p>
          <a:p>
            <a:pPr eaLnBrk="1" hangingPunct="1">
              <a:spcBef>
                <a:spcPct val="0"/>
              </a:spcBef>
            </a:pPr>
            <a:endParaRPr lang="fr-CA" dirty="0"/>
          </a:p>
          <a:p>
            <a:pPr eaLnBrk="1" hangingPunct="1">
              <a:spcBef>
                <a:spcPct val="0"/>
              </a:spcBef>
            </a:pPr>
            <a:endParaRPr lang="en-CA" dirty="0"/>
          </a:p>
        </p:txBody>
      </p:sp>
      <p:sp>
        <p:nvSpPr>
          <p:cNvPr id="501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17B07-42DF-4588-92B1-C10CBE6ADAD1}" type="slidenum">
              <a:rPr lang="en-CA" smtClean="0"/>
              <a:pPr fontAlgn="base">
                <a:spcBef>
                  <a:spcPct val="0"/>
                </a:spcBef>
                <a:spcAft>
                  <a:spcPct val="0"/>
                </a:spcAft>
                <a:defRPr/>
              </a:pPr>
              <a:t>9</a:t>
            </a:fld>
            <a:endParaRPr lang="en-CA"/>
          </a:p>
        </p:txBody>
      </p:sp>
    </p:spTree>
    <p:extLst>
      <p:ext uri="{BB962C8B-B14F-4D97-AF65-F5344CB8AC3E}">
        <p14:creationId xmlns:p14="http://schemas.microsoft.com/office/powerpoint/2010/main" val="79288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141">
              <a:defRPr/>
            </a:pPr>
            <a:r>
              <a:rPr lang="fr-CA" b="1" dirty="0" err="1"/>
              <a:t>Endings</a:t>
            </a:r>
            <a:r>
              <a:rPr lang="fr-CA" b="1" dirty="0"/>
              <a:t>:</a:t>
            </a:r>
            <a:r>
              <a:rPr lang="fr-CA" dirty="0"/>
              <a:t> </a:t>
            </a:r>
            <a:r>
              <a:rPr lang="fr-CA" u="sng" dirty="0" err="1"/>
              <a:t>Denial</a:t>
            </a:r>
            <a:r>
              <a:rPr lang="fr-CA" dirty="0"/>
              <a:t>, </a:t>
            </a:r>
            <a:r>
              <a:rPr lang="fr-CA" dirty="0" err="1"/>
              <a:t>anxiety</a:t>
            </a:r>
            <a:r>
              <a:rPr lang="fr-CA" dirty="0"/>
              <a:t>,</a:t>
            </a:r>
            <a:r>
              <a:rPr lang="fr-CA" baseline="0" dirty="0"/>
              <a:t> </a:t>
            </a:r>
            <a:r>
              <a:rPr lang="fr-CA" baseline="0" dirty="0" err="1"/>
              <a:t>Shock</a:t>
            </a:r>
            <a:r>
              <a:rPr lang="fr-CA" baseline="0" dirty="0"/>
              <a:t>, Confusion, </a:t>
            </a:r>
            <a:r>
              <a:rPr lang="fr-CA" baseline="0" dirty="0" err="1"/>
              <a:t>Uncertainty</a:t>
            </a:r>
            <a:r>
              <a:rPr lang="fr-CA" baseline="0" dirty="0"/>
              <a:t>, </a:t>
            </a:r>
            <a:r>
              <a:rPr lang="fr-CA" baseline="0" dirty="0" err="1"/>
              <a:t>Resentment</a:t>
            </a:r>
            <a:r>
              <a:rPr lang="fr-CA" baseline="0" dirty="0"/>
              <a:t>, </a:t>
            </a:r>
            <a:r>
              <a:rPr lang="fr-CA" baseline="0" dirty="0" err="1"/>
              <a:t>Sadness</a:t>
            </a:r>
            <a:r>
              <a:rPr lang="fr-CA" baseline="0" dirty="0"/>
              <a:t>, </a:t>
            </a:r>
            <a:r>
              <a:rPr lang="fr-CA" u="sng" baseline="0" dirty="0"/>
              <a:t>Anger</a:t>
            </a:r>
            <a:r>
              <a:rPr lang="fr-CA" baseline="0" dirty="0"/>
              <a:t>, </a:t>
            </a:r>
            <a:r>
              <a:rPr lang="fr-CA" baseline="0" dirty="0" err="1"/>
              <a:t>Fear</a:t>
            </a:r>
            <a:r>
              <a:rPr lang="fr-CA" baseline="0" dirty="0"/>
              <a:t>, </a:t>
            </a:r>
            <a:r>
              <a:rPr lang="fr-CA" baseline="0" dirty="0" err="1"/>
              <a:t>Blame</a:t>
            </a:r>
            <a:r>
              <a:rPr lang="fr-CA" baseline="0" dirty="0"/>
              <a:t> - </a:t>
            </a:r>
            <a:r>
              <a:rPr lang="en-CA" dirty="0"/>
              <a:t>It’s about loss and letting go of the old reality / It’s important for people to identify and talk about what they are loosing</a:t>
            </a:r>
          </a:p>
          <a:p>
            <a:pPr defTabSz="899141">
              <a:defRPr/>
            </a:pPr>
            <a:endParaRPr lang="fr-CA" dirty="0"/>
          </a:p>
          <a:p>
            <a:r>
              <a:rPr lang="en-CA" b="0" dirty="0"/>
              <a:t>In this phase, people discover that they must forget the predictable and comfortable environments to which they have become accustomed. They feel a loss of control. There are also people who can be truly optimistic and those who are less comfortable with change. So it's important to make sure you respect all of each person's points of view.</a:t>
            </a:r>
          </a:p>
          <a:p>
            <a:endParaRPr lang="fr-CA" baseline="0" dirty="0"/>
          </a:p>
          <a:p>
            <a:pPr defTabSz="899141">
              <a:defRPr/>
            </a:pPr>
            <a:r>
              <a:rPr lang="fr-CA" b="1" baseline="0" dirty="0" err="1"/>
              <a:t>Neutral</a:t>
            </a:r>
            <a:r>
              <a:rPr lang="fr-CA" b="1" baseline="0" dirty="0"/>
              <a:t> </a:t>
            </a:r>
            <a:r>
              <a:rPr lang="fr-CA" b="1" dirty="0"/>
              <a:t>Zone: </a:t>
            </a:r>
            <a:r>
              <a:rPr lang="fr-CA" b="0" baseline="0" dirty="0" err="1"/>
              <a:t>Undirected</a:t>
            </a:r>
            <a:r>
              <a:rPr lang="fr-CA" b="0" baseline="0" dirty="0"/>
              <a:t> </a:t>
            </a:r>
            <a:r>
              <a:rPr lang="fr-CA" b="0" baseline="0" dirty="0" err="1"/>
              <a:t>energy</a:t>
            </a:r>
            <a:r>
              <a:rPr lang="fr-CA" b="0" baseline="0" dirty="0"/>
              <a:t> </a:t>
            </a:r>
            <a:r>
              <a:rPr lang="fr-CA" b="0" baseline="0" dirty="0" err="1"/>
              <a:t>typified</a:t>
            </a:r>
            <a:r>
              <a:rPr lang="fr-CA" b="0" baseline="0" dirty="0"/>
              <a:t> by confusion, Anger, </a:t>
            </a:r>
            <a:r>
              <a:rPr lang="fr-CA" b="0" baseline="0" dirty="0" err="1"/>
              <a:t>Fear</a:t>
            </a:r>
            <a:r>
              <a:rPr lang="fr-CA" b="0" baseline="0" dirty="0"/>
              <a:t>, Frustration, </a:t>
            </a:r>
            <a:r>
              <a:rPr lang="fr-CA" b="0" baseline="0" dirty="0" err="1"/>
              <a:t>Extreme</a:t>
            </a:r>
            <a:r>
              <a:rPr lang="fr-CA" b="0" baseline="0" dirty="0"/>
              <a:t> </a:t>
            </a:r>
            <a:r>
              <a:rPr lang="fr-CA" b="0" baseline="0" dirty="0" err="1"/>
              <a:t>anxiety</a:t>
            </a:r>
            <a:r>
              <a:rPr lang="fr-CA" b="0" baseline="0" dirty="0"/>
              <a:t>, </a:t>
            </a:r>
            <a:r>
              <a:rPr lang="fr-CA" b="0" baseline="0" dirty="0" err="1"/>
              <a:t>Scepticism</a:t>
            </a:r>
            <a:r>
              <a:rPr lang="fr-CA" b="0" baseline="0" dirty="0"/>
              <a:t>, </a:t>
            </a:r>
            <a:r>
              <a:rPr lang="fr-CA" b="0" baseline="0" dirty="0" err="1"/>
              <a:t>Apathy</a:t>
            </a:r>
            <a:r>
              <a:rPr lang="fr-CA" b="0" baseline="0" dirty="0"/>
              <a:t>, Isolation, Dislocation, </a:t>
            </a:r>
            <a:r>
              <a:rPr lang="fr-CA" b="0" u="sng" baseline="0" dirty="0" err="1"/>
              <a:t>Bargaining</a:t>
            </a:r>
            <a:r>
              <a:rPr lang="fr-CA" b="0" baseline="0" dirty="0"/>
              <a:t>, </a:t>
            </a:r>
            <a:r>
              <a:rPr lang="fr-CA" b="0" u="sng" baseline="0" dirty="0" err="1"/>
              <a:t>Depression</a:t>
            </a:r>
            <a:r>
              <a:rPr lang="fr-CA" b="0" baseline="0" dirty="0"/>
              <a:t>, </a:t>
            </a:r>
            <a:r>
              <a:rPr lang="fr-CA" b="0" baseline="0" dirty="0" err="1"/>
              <a:t>Some</a:t>
            </a:r>
            <a:r>
              <a:rPr lang="fr-CA" b="0" baseline="0" dirty="0"/>
              <a:t> </a:t>
            </a:r>
            <a:r>
              <a:rPr lang="fr-CA" b="0" baseline="0" dirty="0" err="1"/>
              <a:t>optimism</a:t>
            </a:r>
            <a:r>
              <a:rPr lang="fr-CA" b="0" baseline="0" dirty="0"/>
              <a:t>, </a:t>
            </a:r>
            <a:r>
              <a:rPr lang="fr-CA" b="0" baseline="0" dirty="0" err="1"/>
              <a:t>Discovery</a:t>
            </a:r>
            <a:r>
              <a:rPr lang="fr-CA" b="0" baseline="0" dirty="0"/>
              <a:t>, </a:t>
            </a:r>
            <a:r>
              <a:rPr lang="fr-CA" b="0" baseline="0" dirty="0" err="1"/>
              <a:t>Creativity</a:t>
            </a:r>
            <a:r>
              <a:rPr lang="fr-CA" b="0" baseline="0" dirty="0"/>
              <a:t> - </a:t>
            </a:r>
            <a:r>
              <a:rPr lang="en-CA" dirty="0"/>
              <a:t>Also referred to as the psychological no-man’s-land or the limbo between the old and the new /</a:t>
            </a:r>
            <a:r>
              <a:rPr lang="en-CA" b="1" dirty="0"/>
              <a:t> </a:t>
            </a:r>
            <a:r>
              <a:rPr lang="en-CA" dirty="0"/>
              <a:t>Still emotionally charged /</a:t>
            </a:r>
            <a:r>
              <a:rPr lang="en-CA" b="1" dirty="0"/>
              <a:t> </a:t>
            </a:r>
            <a:r>
              <a:rPr lang="en-CA" dirty="0"/>
              <a:t>It’s a time of exploration</a:t>
            </a:r>
          </a:p>
          <a:p>
            <a:pPr defTabSz="899141">
              <a:defRPr/>
            </a:pPr>
            <a:endParaRPr lang="fr-CA" dirty="0"/>
          </a:p>
          <a:p>
            <a:pPr marL="0" marR="0" lvl="0" indent="0" algn="l" defTabSz="899141" rtl="0" eaLnBrk="1" fontAlgn="auto" latinLnBrk="0" hangingPunct="1">
              <a:lnSpc>
                <a:spcPct val="100000"/>
              </a:lnSpc>
              <a:spcBef>
                <a:spcPts val="0"/>
              </a:spcBef>
              <a:spcAft>
                <a:spcPts val="0"/>
              </a:spcAft>
              <a:buClrTx/>
              <a:buSzTx/>
              <a:buFontTx/>
              <a:buNone/>
              <a:tabLst/>
              <a:defRPr/>
            </a:pPr>
            <a:r>
              <a:rPr lang="en-CA" dirty="0"/>
              <a:t>As people move through transition points, they may blame and develop anger. People may also feel uncertain, fearful, confused, or experience an unusual outburst of frustration or anxiety. Patience is key here. We must focus on the future rather than the past. And as in the case of finality, we must continue to encourage the optimists and support those who have the most difficulty with change.</a:t>
            </a:r>
            <a:endParaRPr lang="fr-CA" dirty="0"/>
          </a:p>
          <a:p>
            <a:endParaRPr lang="fr-CA" baseline="0" dirty="0"/>
          </a:p>
          <a:p>
            <a:pPr defTabSz="899141">
              <a:defRPr/>
            </a:pPr>
            <a:r>
              <a:rPr lang="fr-CA" b="1" baseline="0" dirty="0"/>
              <a:t>New </a:t>
            </a:r>
            <a:r>
              <a:rPr lang="fr-CA" b="1" baseline="0" dirty="0" err="1"/>
              <a:t>beginnings</a:t>
            </a:r>
            <a:r>
              <a:rPr lang="fr-CA" b="1" baseline="0" dirty="0"/>
              <a:t>: </a:t>
            </a:r>
            <a:r>
              <a:rPr lang="fr-CA" baseline="0" dirty="0" err="1"/>
              <a:t>Commitment</a:t>
            </a:r>
            <a:r>
              <a:rPr lang="fr-CA" baseline="0" dirty="0"/>
              <a:t>, </a:t>
            </a:r>
            <a:r>
              <a:rPr lang="fr-CA" baseline="0" dirty="0" err="1"/>
              <a:t>Enthusiasm</a:t>
            </a:r>
            <a:r>
              <a:rPr lang="fr-CA" baseline="0" dirty="0"/>
              <a:t>, </a:t>
            </a:r>
            <a:r>
              <a:rPr lang="fr-CA" baseline="0" dirty="0" err="1"/>
              <a:t>Trusting</a:t>
            </a:r>
            <a:r>
              <a:rPr lang="fr-CA" baseline="0" dirty="0"/>
              <a:t>, </a:t>
            </a:r>
            <a:r>
              <a:rPr lang="fr-CA" baseline="0" dirty="0" err="1"/>
              <a:t>Excitement</a:t>
            </a:r>
            <a:r>
              <a:rPr lang="fr-CA" baseline="0" dirty="0"/>
              <a:t>, Relief / </a:t>
            </a:r>
            <a:r>
              <a:rPr lang="fr-CA" baseline="0" dirty="0" err="1"/>
              <a:t>Anxiety</a:t>
            </a:r>
            <a:r>
              <a:rPr lang="fr-CA" baseline="0" dirty="0"/>
              <a:t>, </a:t>
            </a:r>
            <a:r>
              <a:rPr lang="fr-CA" baseline="0" dirty="0" err="1"/>
              <a:t>Hopeful</a:t>
            </a:r>
            <a:r>
              <a:rPr lang="fr-CA" baseline="0" dirty="0"/>
              <a:t>/</a:t>
            </a:r>
            <a:r>
              <a:rPr lang="fr-CA" baseline="0" dirty="0" err="1"/>
              <a:t>Sceptical</a:t>
            </a:r>
            <a:r>
              <a:rPr lang="fr-CA" baseline="0" dirty="0"/>
              <a:t>, Impatience, </a:t>
            </a:r>
            <a:r>
              <a:rPr lang="fr-CA" u="sng" baseline="0" dirty="0" err="1"/>
              <a:t>Acceptance</a:t>
            </a:r>
            <a:r>
              <a:rPr lang="fr-CA" baseline="0" dirty="0"/>
              <a:t>, </a:t>
            </a:r>
            <a:r>
              <a:rPr lang="fr-CA" baseline="0" dirty="0" err="1"/>
              <a:t>Realisation</a:t>
            </a:r>
            <a:r>
              <a:rPr lang="fr-CA" baseline="0" dirty="0"/>
              <a:t> of </a:t>
            </a:r>
            <a:r>
              <a:rPr lang="fr-CA" baseline="0" dirty="0" err="1"/>
              <a:t>loss</a:t>
            </a:r>
            <a:r>
              <a:rPr lang="fr-CA" baseline="0" dirty="0"/>
              <a:t> / </a:t>
            </a:r>
            <a:r>
              <a:rPr lang="fr-CA" baseline="0" dirty="0" err="1"/>
              <a:t>Acknowledgement</a:t>
            </a:r>
            <a:r>
              <a:rPr lang="fr-CA" baseline="0" dirty="0"/>
              <a:t> of </a:t>
            </a:r>
            <a:r>
              <a:rPr lang="fr-CA" baseline="0" dirty="0" err="1"/>
              <a:t>possibilities</a:t>
            </a:r>
            <a:r>
              <a:rPr lang="fr-CA" baseline="0" dirty="0"/>
              <a:t> and new </a:t>
            </a:r>
            <a:r>
              <a:rPr lang="fr-CA" baseline="0" dirty="0" err="1"/>
              <a:t>ways</a:t>
            </a:r>
            <a:r>
              <a:rPr lang="fr-CA" baseline="0" dirty="0"/>
              <a:t> / </a:t>
            </a:r>
            <a:r>
              <a:rPr lang="en-CA" dirty="0"/>
              <a:t>Starts versus beginnings  /Ambivalence/Timing</a:t>
            </a:r>
          </a:p>
          <a:p>
            <a:pPr defTabSz="899141">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People have chosen to commit and participate in building the new process with the new environment.  Now that they are more comfortable with the transition, they can become impatient for progress and may be hopeful about building new trust, relationships and achievements.</a:t>
            </a:r>
          </a:p>
          <a:p>
            <a:endParaRPr lang="fr-CA" dirty="0"/>
          </a:p>
          <a:p>
            <a:r>
              <a:rPr lang="fr-CA" dirty="0"/>
              <a:t>(click)</a:t>
            </a:r>
          </a:p>
          <a:p>
            <a:r>
              <a:rPr lang="fr-CA" dirty="0"/>
              <a:t>All </a:t>
            </a:r>
            <a:r>
              <a:rPr lang="fr-CA" dirty="0" err="1"/>
              <a:t>emotions</a:t>
            </a:r>
            <a:r>
              <a:rPr lang="fr-CA" dirty="0"/>
              <a:t> are normal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err="1"/>
              <a:t>Your</a:t>
            </a:r>
            <a:r>
              <a:rPr lang="fr-CA" b="0" dirty="0"/>
              <a:t> attitude </a:t>
            </a:r>
            <a:r>
              <a:rPr lang="fr-CA" b="0" dirty="0" err="1"/>
              <a:t>towards</a:t>
            </a:r>
            <a:r>
              <a:rPr lang="fr-CA" b="0" dirty="0"/>
              <a:t> change </a:t>
            </a:r>
            <a:r>
              <a:rPr lang="fr-CA" b="0" dirty="0" err="1"/>
              <a:t>may</a:t>
            </a:r>
            <a:r>
              <a:rPr lang="fr-CA" b="0" dirty="0"/>
              <a:t> help</a:t>
            </a:r>
            <a:r>
              <a:rPr lang="fr-CA" dirty="0"/>
              <a:t>:  glass </a:t>
            </a:r>
            <a:r>
              <a:rPr lang="fr-CA" dirty="0" err="1"/>
              <a:t>half</a:t>
            </a:r>
            <a:r>
              <a:rPr lang="fr-CA" dirty="0"/>
              <a:t> full or </a:t>
            </a:r>
            <a:r>
              <a:rPr lang="fr-CA" dirty="0" err="1"/>
              <a:t>half</a:t>
            </a:r>
            <a:r>
              <a:rPr lang="fr-CA" dirty="0"/>
              <a:t> </a:t>
            </a:r>
            <a:r>
              <a:rPr lang="fr-CA" dirty="0" err="1"/>
              <a:t>empty</a:t>
            </a:r>
            <a:r>
              <a:rPr lang="fr-CA" dirty="0"/>
              <a:t>?</a:t>
            </a:r>
            <a:endParaRPr lang="en-CA" dirty="0"/>
          </a:p>
          <a:p>
            <a:r>
              <a:rPr lang="en-CA" dirty="0"/>
              <a:t>The more perceived control you have over a situation, the healthier you feel about it. Regardless of what changes you are going through, you do have control over your responses to that change. You can exert control by making decisions about how much risk you want to take.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10</a:t>
            </a:fld>
            <a:endParaRPr lang="en-CA"/>
          </a:p>
        </p:txBody>
      </p:sp>
    </p:spTree>
    <p:extLst>
      <p:ext uri="{BB962C8B-B14F-4D97-AF65-F5344CB8AC3E}">
        <p14:creationId xmlns:p14="http://schemas.microsoft.com/office/powerpoint/2010/main" val="210677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2157529-3BFD-452B-9829-3D7A548FA3ED}" type="datetimeFigureOut">
              <a:rPr lang="en-CA" smtClean="0"/>
              <a:t>2025-08-12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5F2526-93B6-4695-8E14-934F946230DF}" type="slidenum">
              <a:rPr lang="en-CA" smtClean="0"/>
              <a:t>‹#›</a:t>
            </a:fld>
            <a:endParaRPr lang="en-CA"/>
          </a:p>
        </p:txBody>
      </p:sp>
    </p:spTree>
    <p:extLst>
      <p:ext uri="{BB962C8B-B14F-4D97-AF65-F5344CB8AC3E}">
        <p14:creationId xmlns:p14="http://schemas.microsoft.com/office/powerpoint/2010/main" val="132384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157529-3BFD-452B-9829-3D7A548FA3ED}" type="datetimeFigureOut">
              <a:rPr lang="en-CA" smtClean="0"/>
              <a:t>2025-08-12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81684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157529-3BFD-452B-9829-3D7A548FA3ED}" type="datetimeFigureOut">
              <a:rPr lang="en-CA" smtClean="0"/>
              <a:t>2025-08-12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350537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2157529-3BFD-452B-9829-3D7A548FA3ED}" type="datetimeFigureOut">
              <a:rPr lang="en-CA" smtClean="0"/>
              <a:t>2025-08-12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249695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2157529-3BFD-452B-9829-3D7A548FA3ED}" type="datetimeFigureOut">
              <a:rPr lang="en-CA" smtClean="0"/>
              <a:t>2025-08-12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5F2526-93B6-4695-8E14-934F946230DF}" type="slidenum">
              <a:rPr lang="en-CA" smtClean="0"/>
              <a:t>‹#›</a:t>
            </a:fld>
            <a:endParaRPr lang="en-CA"/>
          </a:p>
        </p:txBody>
      </p:sp>
    </p:spTree>
    <p:extLst>
      <p:ext uri="{BB962C8B-B14F-4D97-AF65-F5344CB8AC3E}">
        <p14:creationId xmlns:p14="http://schemas.microsoft.com/office/powerpoint/2010/main" val="69714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0" y="0"/>
            <a:ext cx="12184565" cy="6862186"/>
          </a:xfrm>
          <a:prstGeom prst="rect">
            <a:avLst/>
          </a:prstGeom>
        </p:spPr>
      </p:pic>
      <p:sp>
        <p:nvSpPr>
          <p:cNvPr id="2" name="Title 1"/>
          <p:cNvSpPr>
            <a:spLocks noGrp="1"/>
          </p:cNvSpPr>
          <p:nvPr>
            <p:ph type="title" hasCustomPrompt="1"/>
          </p:nvPr>
        </p:nvSpPr>
        <p:spPr>
          <a:xfrm>
            <a:off x="582826" y="414553"/>
            <a:ext cx="2446977" cy="3135956"/>
          </a:xfrm>
        </p:spPr>
        <p:txBody>
          <a:bodyPr anchor="b">
            <a:normAutofit/>
          </a:bodyPr>
          <a:lstStyle>
            <a:lvl1pPr>
              <a:defRPr sz="4400" b="1">
                <a:latin typeface="Arial" panose="020B0604020202020204" pitchFamily="34" charset="0"/>
                <a:cs typeface="Arial" panose="020B0604020202020204" pitchFamily="34" charset="0"/>
              </a:defRPr>
            </a:lvl1pPr>
          </a:lstStyle>
          <a:p>
            <a:r>
              <a:rPr lang="en-US" dirty="0"/>
              <a:t>Sample</a:t>
            </a:r>
            <a:br>
              <a:rPr lang="en-US" dirty="0"/>
            </a:br>
            <a:r>
              <a:rPr lang="en-US" dirty="0"/>
              <a:t>Title</a:t>
            </a:r>
            <a:br>
              <a:rPr lang="en-US" dirty="0"/>
            </a:br>
            <a:r>
              <a:rPr lang="en-US" dirty="0"/>
              <a:t>Here</a:t>
            </a:r>
            <a:endParaRPr lang="en-CA" dirty="0"/>
          </a:p>
        </p:txBody>
      </p:sp>
      <p:sp>
        <p:nvSpPr>
          <p:cNvPr id="3" name="Date Placeholder 2"/>
          <p:cNvSpPr>
            <a:spLocks noGrp="1"/>
          </p:cNvSpPr>
          <p:nvPr>
            <p:ph type="dt" sz="half" idx="10"/>
          </p:nvPr>
        </p:nvSpPr>
        <p:spPr/>
        <p:txBody>
          <a:bodyPr/>
          <a:lstStyle/>
          <a:p>
            <a:fld id="{72157529-3BFD-452B-9829-3D7A548FA3ED}" type="datetimeFigureOut">
              <a:rPr lang="en-CA" smtClean="0"/>
              <a:t>2025-08-12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47662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Blue Rectangle" descr="decorative"/>
          <p:cNvSpPr/>
          <p:nvPr userDrawn="1"/>
        </p:nvSpPr>
        <p:spPr>
          <a:xfrm>
            <a:off x="1"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page number"/>
          <p:cNvSpPr txBox="1"/>
          <p:nvPr userDrawn="1"/>
        </p:nvSpPr>
        <p:spPr>
          <a:xfrm>
            <a:off x="11347187" y="6400412"/>
            <a:ext cx="481263" cy="276999"/>
          </a:xfrm>
          <a:prstGeom prst="rect">
            <a:avLst/>
          </a:prstGeom>
          <a:noFill/>
        </p:spPr>
        <p:txBody>
          <a:bodyPr wrap="square" rtlCol="0">
            <a:spAutoFit/>
          </a:bodyPr>
          <a:lstStyle/>
          <a:p>
            <a:pPr algn="ctr"/>
            <a:fld id="{3604A210-8520-4652-A4E2-2293B923B1B3}" type="slidenum">
              <a:rPr lang="en-CA" sz="1200" b="1" smtClean="0">
                <a:solidFill>
                  <a:schemeClr val="bg1"/>
                </a:solidFill>
              </a:rPr>
              <a:pPr algn="ctr"/>
              <a:t>‹#›</a:t>
            </a:fld>
            <a:endParaRPr lang="en-CA" sz="1200" b="1" dirty="0">
              <a:solidFill>
                <a:schemeClr val="bg1"/>
              </a:solidFill>
            </a:endParaRPr>
          </a:p>
        </p:txBody>
      </p:sp>
    </p:spTree>
    <p:extLst>
      <p:ext uri="{BB962C8B-B14F-4D97-AF65-F5344CB8AC3E}">
        <p14:creationId xmlns:p14="http://schemas.microsoft.com/office/powerpoint/2010/main" val="148298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57529-3BFD-452B-9829-3D7A548FA3ED}" type="datetimeFigureOut">
              <a:rPr lang="en-CA" smtClean="0"/>
              <a:t>2025-08-12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5F2526-93B6-4695-8E14-934F946230DF}" type="slidenum">
              <a:rPr lang="en-CA" smtClean="0"/>
              <a:t>‹#›</a:t>
            </a:fld>
            <a:endParaRPr lang="en-CA"/>
          </a:p>
        </p:txBody>
      </p:sp>
    </p:spTree>
    <p:extLst>
      <p:ext uri="{BB962C8B-B14F-4D97-AF65-F5344CB8AC3E}">
        <p14:creationId xmlns:p14="http://schemas.microsoft.com/office/powerpoint/2010/main" val="299972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p:cNvSpPr>
            <a:spLocks noGrp="1"/>
          </p:cNvSpPr>
          <p:nvPr>
            <p:ph type="title"/>
          </p:nvPr>
        </p:nvSpPr>
        <p:spPr>
          <a:xfrm>
            <a:off x="731521" y="731520"/>
            <a:ext cx="11010900" cy="579270"/>
          </a:xfrm>
        </p:spPr>
        <p:txBody>
          <a:bodyPr/>
          <a:lstStyle/>
          <a:p>
            <a:endParaRPr lang="en-CA" dirty="0"/>
          </a:p>
        </p:txBody>
      </p:sp>
      <p:sp>
        <p:nvSpPr>
          <p:cNvPr id="9" name="Content Placeholder 6"/>
          <p:cNvSpPr>
            <a:spLocks noGrp="1"/>
          </p:cNvSpPr>
          <p:nvPr>
            <p:ph sz="half" idx="1"/>
          </p:nvPr>
        </p:nvSpPr>
        <p:spPr>
          <a:xfrm>
            <a:off x="731520" y="1645920"/>
            <a:ext cx="4926874" cy="4351338"/>
          </a:xfrm>
        </p:spPr>
        <p:txBody>
          <a:bodyPr>
            <a:noAutofit/>
          </a:bodyPr>
          <a:lstStyle/>
          <a:p>
            <a:pPr lvl="0"/>
            <a:endParaRPr lang="en-CA" sz="2000" dirty="0"/>
          </a:p>
        </p:txBody>
      </p:sp>
      <p:sp>
        <p:nvSpPr>
          <p:cNvPr id="10" name="Blue Rectangle" descr="decorative"/>
          <p:cNvSpPr/>
          <p:nvPr userDrawn="1"/>
        </p:nvSpPr>
        <p:spPr>
          <a:xfrm>
            <a:off x="1"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page number"/>
          <p:cNvSpPr txBox="1"/>
          <p:nvPr userDrawn="1"/>
        </p:nvSpPr>
        <p:spPr>
          <a:xfrm>
            <a:off x="11347187" y="6400412"/>
            <a:ext cx="481263" cy="276999"/>
          </a:xfrm>
          <a:prstGeom prst="rect">
            <a:avLst/>
          </a:prstGeom>
          <a:noFill/>
        </p:spPr>
        <p:txBody>
          <a:bodyPr wrap="square" rtlCol="0">
            <a:spAutoFit/>
          </a:bodyPr>
          <a:lstStyle/>
          <a:p>
            <a:pPr algn="ctr"/>
            <a:fld id="{3604A210-8520-4652-A4E2-2293B923B1B3}" type="slidenum">
              <a:rPr lang="en-CA" sz="1200" b="1" smtClean="0">
                <a:solidFill>
                  <a:schemeClr val="bg1"/>
                </a:solidFill>
              </a:rPr>
              <a:pPr algn="ctr"/>
              <a:t>‹#›</a:t>
            </a:fld>
            <a:endParaRPr lang="en-CA" sz="1200" b="1" dirty="0">
              <a:solidFill>
                <a:schemeClr val="bg1"/>
              </a:solidFill>
            </a:endParaRPr>
          </a:p>
        </p:txBody>
      </p:sp>
      <p:sp>
        <p:nvSpPr>
          <p:cNvPr id="13" name="Content Placeholder 5"/>
          <p:cNvSpPr>
            <a:spLocks noGrp="1"/>
          </p:cNvSpPr>
          <p:nvPr>
            <p:ph sz="quarter" idx="4"/>
          </p:nvPr>
        </p:nvSpPr>
        <p:spPr>
          <a:xfrm>
            <a:off x="6172200" y="1645920"/>
            <a:ext cx="5183188" cy="45437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112331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p:txBody>
          <a:bodyPr/>
          <a:lstStyle/>
          <a:p>
            <a:fld id="{72157529-3BFD-452B-9829-3D7A548FA3ED}" type="datetimeFigureOut">
              <a:rPr lang="en-CA" smtClean="0"/>
              <a:t>2025-08-12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103497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lvl1pPr>
          </a:lstStyle>
          <a:p>
            <a:r>
              <a:rPr lang="en-US"/>
              <a:t>Click to edit Master title style</a:t>
            </a:r>
            <a:endParaRPr lang="en-CA"/>
          </a:p>
        </p:txBody>
      </p:sp>
      <p:sp>
        <p:nvSpPr>
          <p:cNvPr id="3" name="Date Placeholder 2"/>
          <p:cNvSpPr>
            <a:spLocks noGrp="1"/>
          </p:cNvSpPr>
          <p:nvPr>
            <p:ph type="dt" sz="half" idx="10"/>
          </p:nvPr>
        </p:nvSpPr>
        <p:spPr/>
        <p:txBody>
          <a:bodyPr/>
          <a:lstStyle/>
          <a:p>
            <a:fld id="{72157529-3BFD-452B-9829-3D7A548FA3ED}" type="datetimeFigureOut">
              <a:rPr lang="en-CA" smtClean="0"/>
              <a:t>2025-08-12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184082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ctr">
              <a:defRPr sz="4400" b="1"/>
            </a:lvl1pPr>
          </a:lstStyle>
          <a:p>
            <a:r>
              <a:rPr lang="en-US" dirty="0"/>
              <a:t>Click to edit Master title style</a:t>
            </a:r>
            <a:endParaRPr lang="en-CA" dirty="0"/>
          </a:p>
        </p:txBody>
      </p:sp>
      <p:sp>
        <p:nvSpPr>
          <p:cNvPr id="9" name="Text Placeholder 8"/>
          <p:cNvSpPr>
            <a:spLocks noGrp="1"/>
          </p:cNvSpPr>
          <p:nvPr>
            <p:ph type="body" sz="quarter" idx="10"/>
          </p:nvPr>
        </p:nvSpPr>
        <p:spPr>
          <a:xfrm>
            <a:off x="285751" y="2828926"/>
            <a:ext cx="2476500" cy="876300"/>
          </a:xfrm>
        </p:spPr>
        <p:txBody>
          <a:bodyPr/>
          <a:lstStyle>
            <a:lvl1pPr marL="0" indent="0" algn="ctr">
              <a:buNone/>
              <a:defRPr sz="2400" b="1">
                <a:solidFill>
                  <a:schemeClr val="bg1"/>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a:p>
            <a:pPr lvl="0"/>
            <a:endParaRPr lang="en-US" dirty="0"/>
          </a:p>
        </p:txBody>
      </p:sp>
      <p:sp>
        <p:nvSpPr>
          <p:cNvPr id="12" name="Text Placeholder 11"/>
          <p:cNvSpPr>
            <a:spLocks noGrp="1"/>
          </p:cNvSpPr>
          <p:nvPr>
            <p:ph type="body" sz="quarter" idx="12"/>
          </p:nvPr>
        </p:nvSpPr>
        <p:spPr>
          <a:xfrm>
            <a:off x="285751" y="3800475"/>
            <a:ext cx="2476500" cy="2733675"/>
          </a:xfrm>
        </p:spPr>
        <p:txBody>
          <a:bodyPr>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ext Placeholder 8"/>
          <p:cNvSpPr>
            <a:spLocks noGrp="1"/>
          </p:cNvSpPr>
          <p:nvPr>
            <p:ph type="body" sz="quarter" idx="13"/>
          </p:nvPr>
        </p:nvSpPr>
        <p:spPr>
          <a:xfrm>
            <a:off x="3324226" y="2828926"/>
            <a:ext cx="2476500" cy="876300"/>
          </a:xfrm>
        </p:spPr>
        <p:txBody>
          <a:bodyPr/>
          <a:lstStyle>
            <a:lvl1pPr marL="0" indent="0" algn="ctr">
              <a:buNone/>
              <a:defRPr sz="2400" b="1">
                <a:solidFill>
                  <a:schemeClr val="bg1"/>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a:p>
            <a:pPr lvl="0"/>
            <a:endParaRPr lang="en-US" dirty="0"/>
          </a:p>
        </p:txBody>
      </p:sp>
      <p:sp>
        <p:nvSpPr>
          <p:cNvPr id="14" name="Text Placeholder 11"/>
          <p:cNvSpPr>
            <a:spLocks noGrp="1"/>
          </p:cNvSpPr>
          <p:nvPr>
            <p:ph type="body" sz="quarter" idx="14"/>
          </p:nvPr>
        </p:nvSpPr>
        <p:spPr>
          <a:xfrm>
            <a:off x="3324226" y="3800475"/>
            <a:ext cx="2476500" cy="2733675"/>
          </a:xfrm>
        </p:spPr>
        <p:txBody>
          <a:bodyPr>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 Placeholder 8"/>
          <p:cNvSpPr>
            <a:spLocks noGrp="1"/>
          </p:cNvSpPr>
          <p:nvPr>
            <p:ph type="body" sz="quarter" idx="15"/>
          </p:nvPr>
        </p:nvSpPr>
        <p:spPr>
          <a:xfrm>
            <a:off x="6372226" y="2828926"/>
            <a:ext cx="2476500" cy="876300"/>
          </a:xfrm>
        </p:spPr>
        <p:txBody>
          <a:bodyPr/>
          <a:lstStyle>
            <a:lvl1pPr marL="0" indent="0" algn="ctr">
              <a:buNone/>
              <a:defRPr sz="2400" b="1">
                <a:solidFill>
                  <a:schemeClr val="bg1"/>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a:p>
            <a:pPr lvl="0"/>
            <a:endParaRPr lang="en-US" dirty="0"/>
          </a:p>
        </p:txBody>
      </p:sp>
      <p:sp>
        <p:nvSpPr>
          <p:cNvPr id="16" name="Text Placeholder 11"/>
          <p:cNvSpPr>
            <a:spLocks noGrp="1"/>
          </p:cNvSpPr>
          <p:nvPr>
            <p:ph type="body" sz="quarter" idx="16"/>
          </p:nvPr>
        </p:nvSpPr>
        <p:spPr>
          <a:xfrm>
            <a:off x="6372226" y="3800475"/>
            <a:ext cx="2476500" cy="2733675"/>
          </a:xfrm>
        </p:spPr>
        <p:txBody>
          <a:bodyPr>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 Placeholder 8"/>
          <p:cNvSpPr>
            <a:spLocks noGrp="1"/>
          </p:cNvSpPr>
          <p:nvPr>
            <p:ph type="body" sz="quarter" idx="17"/>
          </p:nvPr>
        </p:nvSpPr>
        <p:spPr>
          <a:xfrm>
            <a:off x="9410701" y="2828926"/>
            <a:ext cx="2476500" cy="876300"/>
          </a:xfrm>
        </p:spPr>
        <p:txBody>
          <a:bodyPr/>
          <a:lstStyle>
            <a:lvl1pPr marL="0" indent="0" algn="ctr">
              <a:buNone/>
              <a:defRPr sz="2400" b="1">
                <a:solidFill>
                  <a:schemeClr val="bg1"/>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a:p>
            <a:pPr lvl="0"/>
            <a:endParaRPr lang="en-US" dirty="0"/>
          </a:p>
        </p:txBody>
      </p:sp>
      <p:sp>
        <p:nvSpPr>
          <p:cNvPr id="18" name="Text Placeholder 11"/>
          <p:cNvSpPr>
            <a:spLocks noGrp="1"/>
          </p:cNvSpPr>
          <p:nvPr>
            <p:ph type="body" sz="quarter" idx="18"/>
          </p:nvPr>
        </p:nvSpPr>
        <p:spPr>
          <a:xfrm>
            <a:off x="9410701" y="3800475"/>
            <a:ext cx="2476500" cy="2733675"/>
          </a:xfrm>
        </p:spPr>
        <p:txBody>
          <a:bodyPr>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311422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ctr">
              <a:defRPr sz="4400" b="1"/>
            </a:lvl1pPr>
          </a:lstStyle>
          <a:p>
            <a:r>
              <a:rPr lang="en-US" dirty="0"/>
              <a:t>Click to edit Master title style</a:t>
            </a:r>
            <a:endParaRPr lang="en-CA" dirty="0"/>
          </a:p>
        </p:txBody>
      </p:sp>
      <p:sp>
        <p:nvSpPr>
          <p:cNvPr id="9" name="Text Placeholder 8"/>
          <p:cNvSpPr>
            <a:spLocks noGrp="1"/>
          </p:cNvSpPr>
          <p:nvPr>
            <p:ph type="body" sz="quarter" idx="10"/>
          </p:nvPr>
        </p:nvSpPr>
        <p:spPr>
          <a:xfrm>
            <a:off x="1860698" y="2019671"/>
            <a:ext cx="4242389" cy="414001"/>
          </a:xfrm>
        </p:spPr>
        <p:txBody>
          <a:bodyPr anchor="ctr">
            <a:normAutofit/>
          </a:bodyPr>
          <a:lstStyle>
            <a:lvl1pPr marL="0" indent="0" algn="l">
              <a:buNone/>
              <a:defRPr sz="1800" b="1">
                <a:solidFill>
                  <a:schemeClr val="bg2">
                    <a:lumMod val="25000"/>
                  </a:schemeClr>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2" name="Text Placeholder 11"/>
          <p:cNvSpPr>
            <a:spLocks noGrp="1"/>
          </p:cNvSpPr>
          <p:nvPr>
            <p:ph type="body" sz="quarter" idx="12"/>
          </p:nvPr>
        </p:nvSpPr>
        <p:spPr>
          <a:xfrm>
            <a:off x="1860697" y="2508103"/>
            <a:ext cx="4242389" cy="723013"/>
          </a:xfrm>
        </p:spPr>
        <p:txBody>
          <a:bodyPr>
            <a:noAutofit/>
          </a:bodyPr>
          <a:lstStyle>
            <a:lvl1pPr marL="0" indent="0">
              <a:buNone/>
              <a:defRPr sz="1600">
                <a:solidFill>
                  <a:schemeClr val="bg2">
                    <a:lumMod val="25000"/>
                  </a:schemeClr>
                </a:solidFill>
              </a:defRPr>
            </a:lvl1pPr>
            <a:lvl2pPr marL="457200" indent="0">
              <a:buNone/>
              <a:defRPr sz="1400">
                <a:solidFill>
                  <a:schemeClr val="bg2">
                    <a:lumMod val="25000"/>
                  </a:schemeClr>
                </a:solidFill>
              </a:defRPr>
            </a:lvl2pPr>
            <a:lvl3pPr marL="914400" indent="0">
              <a:buNone/>
              <a:defRPr sz="1200">
                <a:solidFill>
                  <a:schemeClr val="bg2">
                    <a:lumMod val="25000"/>
                  </a:schemeClr>
                </a:solidFill>
              </a:defRPr>
            </a:lvl3pPr>
            <a:lvl4pPr marL="1371600" indent="0">
              <a:buNone/>
              <a:defRPr sz="1100">
                <a:solidFill>
                  <a:schemeClr val="bg2">
                    <a:lumMod val="25000"/>
                  </a:schemeClr>
                </a:solidFill>
              </a:defRPr>
            </a:lvl4pPr>
            <a:lvl5pPr marL="1828800" indent="0">
              <a:buNone/>
              <a:defRPr sz="1100">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ext Placeholder 8"/>
          <p:cNvSpPr>
            <a:spLocks noGrp="1"/>
          </p:cNvSpPr>
          <p:nvPr>
            <p:ph type="body" sz="quarter" idx="13"/>
          </p:nvPr>
        </p:nvSpPr>
        <p:spPr>
          <a:xfrm>
            <a:off x="1860698" y="3508229"/>
            <a:ext cx="4242389" cy="414001"/>
          </a:xfrm>
        </p:spPr>
        <p:txBody>
          <a:bodyPr anchor="ctr">
            <a:normAutofit/>
          </a:bodyPr>
          <a:lstStyle>
            <a:lvl1pPr marL="0" indent="0" algn="l">
              <a:buNone/>
              <a:defRPr sz="1800" b="1">
                <a:solidFill>
                  <a:schemeClr val="bg2">
                    <a:lumMod val="25000"/>
                  </a:schemeClr>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20" name="Text Placeholder 11"/>
          <p:cNvSpPr>
            <a:spLocks noGrp="1"/>
          </p:cNvSpPr>
          <p:nvPr>
            <p:ph type="body" sz="quarter" idx="14"/>
          </p:nvPr>
        </p:nvSpPr>
        <p:spPr>
          <a:xfrm>
            <a:off x="1860697" y="3996661"/>
            <a:ext cx="4242389" cy="723013"/>
          </a:xfrm>
        </p:spPr>
        <p:txBody>
          <a:bodyPr>
            <a:noAutofit/>
          </a:bodyPr>
          <a:lstStyle>
            <a:lvl1pPr marL="0" indent="0">
              <a:buNone/>
              <a:defRPr sz="1600">
                <a:solidFill>
                  <a:schemeClr val="bg2">
                    <a:lumMod val="25000"/>
                  </a:schemeClr>
                </a:solidFill>
              </a:defRPr>
            </a:lvl1pPr>
            <a:lvl2pPr marL="457200" indent="0">
              <a:buNone/>
              <a:defRPr sz="1400">
                <a:solidFill>
                  <a:schemeClr val="bg2">
                    <a:lumMod val="25000"/>
                  </a:schemeClr>
                </a:solidFill>
              </a:defRPr>
            </a:lvl2pPr>
            <a:lvl3pPr marL="914400" indent="0">
              <a:buNone/>
              <a:defRPr sz="1200">
                <a:solidFill>
                  <a:schemeClr val="bg2">
                    <a:lumMod val="25000"/>
                  </a:schemeClr>
                </a:solidFill>
              </a:defRPr>
            </a:lvl3pPr>
            <a:lvl4pPr marL="1371600" indent="0">
              <a:buNone/>
              <a:defRPr sz="1100">
                <a:solidFill>
                  <a:schemeClr val="bg2">
                    <a:lumMod val="25000"/>
                  </a:schemeClr>
                </a:solidFill>
              </a:defRPr>
            </a:lvl4pPr>
            <a:lvl5pPr marL="1828800" indent="0">
              <a:buNone/>
              <a:defRPr sz="1100">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Text Placeholder 8"/>
          <p:cNvSpPr>
            <a:spLocks noGrp="1"/>
          </p:cNvSpPr>
          <p:nvPr>
            <p:ph type="body" sz="quarter" idx="15"/>
          </p:nvPr>
        </p:nvSpPr>
        <p:spPr>
          <a:xfrm>
            <a:off x="1860698" y="4991589"/>
            <a:ext cx="4242389" cy="414001"/>
          </a:xfrm>
        </p:spPr>
        <p:txBody>
          <a:bodyPr anchor="ctr">
            <a:normAutofit/>
          </a:bodyPr>
          <a:lstStyle>
            <a:lvl1pPr marL="0" indent="0" algn="l">
              <a:buNone/>
              <a:defRPr sz="1800" b="1">
                <a:solidFill>
                  <a:schemeClr val="bg2">
                    <a:lumMod val="25000"/>
                  </a:schemeClr>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0" name="Text Placeholder 11"/>
          <p:cNvSpPr>
            <a:spLocks noGrp="1"/>
          </p:cNvSpPr>
          <p:nvPr>
            <p:ph type="body" sz="quarter" idx="16"/>
          </p:nvPr>
        </p:nvSpPr>
        <p:spPr>
          <a:xfrm>
            <a:off x="1860697" y="5480021"/>
            <a:ext cx="4242389" cy="723013"/>
          </a:xfrm>
        </p:spPr>
        <p:txBody>
          <a:bodyPr>
            <a:noAutofit/>
          </a:bodyPr>
          <a:lstStyle>
            <a:lvl1pPr marL="0" indent="0">
              <a:buNone/>
              <a:defRPr sz="1600">
                <a:solidFill>
                  <a:schemeClr val="bg2">
                    <a:lumMod val="25000"/>
                  </a:schemeClr>
                </a:solidFill>
              </a:defRPr>
            </a:lvl1pPr>
            <a:lvl2pPr marL="457200" indent="0">
              <a:buNone/>
              <a:defRPr sz="1400">
                <a:solidFill>
                  <a:schemeClr val="bg2">
                    <a:lumMod val="25000"/>
                  </a:schemeClr>
                </a:solidFill>
              </a:defRPr>
            </a:lvl2pPr>
            <a:lvl3pPr marL="914400" indent="0">
              <a:buNone/>
              <a:defRPr sz="1200">
                <a:solidFill>
                  <a:schemeClr val="bg2">
                    <a:lumMod val="25000"/>
                  </a:schemeClr>
                </a:solidFill>
              </a:defRPr>
            </a:lvl3pPr>
            <a:lvl4pPr marL="1371600" indent="0">
              <a:buNone/>
              <a:defRPr sz="1100">
                <a:solidFill>
                  <a:schemeClr val="bg2">
                    <a:lumMod val="25000"/>
                  </a:schemeClr>
                </a:solidFill>
              </a:defRPr>
            </a:lvl4pPr>
            <a:lvl5pPr marL="1828800" indent="0">
              <a:buNone/>
              <a:defRPr sz="1100">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8"/>
          <p:cNvSpPr>
            <a:spLocks noGrp="1"/>
          </p:cNvSpPr>
          <p:nvPr>
            <p:ph type="body" sz="quarter" idx="17"/>
          </p:nvPr>
        </p:nvSpPr>
        <p:spPr>
          <a:xfrm>
            <a:off x="7733178" y="2019671"/>
            <a:ext cx="4242389" cy="414001"/>
          </a:xfrm>
        </p:spPr>
        <p:txBody>
          <a:bodyPr anchor="ctr">
            <a:normAutofit/>
          </a:bodyPr>
          <a:lstStyle>
            <a:lvl1pPr marL="0" indent="0" algn="l">
              <a:buNone/>
              <a:defRPr sz="1800" b="1">
                <a:solidFill>
                  <a:schemeClr val="bg2">
                    <a:lumMod val="25000"/>
                  </a:schemeClr>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3" name="Text Placeholder 11"/>
          <p:cNvSpPr>
            <a:spLocks noGrp="1"/>
          </p:cNvSpPr>
          <p:nvPr>
            <p:ph type="body" sz="quarter" idx="18"/>
          </p:nvPr>
        </p:nvSpPr>
        <p:spPr>
          <a:xfrm>
            <a:off x="7733177" y="2508103"/>
            <a:ext cx="4242389" cy="723013"/>
          </a:xfrm>
        </p:spPr>
        <p:txBody>
          <a:bodyPr>
            <a:noAutofit/>
          </a:bodyPr>
          <a:lstStyle>
            <a:lvl1pPr marL="0" indent="0">
              <a:buNone/>
              <a:defRPr sz="1600">
                <a:solidFill>
                  <a:schemeClr val="bg2">
                    <a:lumMod val="25000"/>
                  </a:schemeClr>
                </a:solidFill>
              </a:defRPr>
            </a:lvl1pPr>
            <a:lvl2pPr marL="457200" indent="0">
              <a:buNone/>
              <a:defRPr sz="1400">
                <a:solidFill>
                  <a:schemeClr val="bg2">
                    <a:lumMod val="25000"/>
                  </a:schemeClr>
                </a:solidFill>
              </a:defRPr>
            </a:lvl2pPr>
            <a:lvl3pPr marL="914400" indent="0">
              <a:buNone/>
              <a:defRPr sz="1200">
                <a:solidFill>
                  <a:schemeClr val="bg2">
                    <a:lumMod val="25000"/>
                  </a:schemeClr>
                </a:solidFill>
              </a:defRPr>
            </a:lvl3pPr>
            <a:lvl4pPr marL="1371600" indent="0">
              <a:buNone/>
              <a:defRPr sz="1100">
                <a:solidFill>
                  <a:schemeClr val="bg2">
                    <a:lumMod val="25000"/>
                  </a:schemeClr>
                </a:solidFill>
              </a:defRPr>
            </a:lvl4pPr>
            <a:lvl5pPr marL="1828800" indent="0">
              <a:buNone/>
              <a:defRPr sz="1100">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4" name="Text Placeholder 8"/>
          <p:cNvSpPr>
            <a:spLocks noGrp="1"/>
          </p:cNvSpPr>
          <p:nvPr>
            <p:ph type="body" sz="quarter" idx="19"/>
          </p:nvPr>
        </p:nvSpPr>
        <p:spPr>
          <a:xfrm>
            <a:off x="7733178" y="3508229"/>
            <a:ext cx="4242389" cy="414001"/>
          </a:xfrm>
        </p:spPr>
        <p:txBody>
          <a:bodyPr anchor="ctr">
            <a:normAutofit/>
          </a:bodyPr>
          <a:lstStyle>
            <a:lvl1pPr marL="0" indent="0" algn="l">
              <a:buNone/>
              <a:defRPr sz="1800" b="1">
                <a:solidFill>
                  <a:schemeClr val="bg2">
                    <a:lumMod val="25000"/>
                  </a:schemeClr>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5" name="Text Placeholder 11"/>
          <p:cNvSpPr>
            <a:spLocks noGrp="1"/>
          </p:cNvSpPr>
          <p:nvPr>
            <p:ph type="body" sz="quarter" idx="20"/>
          </p:nvPr>
        </p:nvSpPr>
        <p:spPr>
          <a:xfrm>
            <a:off x="7733177" y="3996661"/>
            <a:ext cx="4242389" cy="723013"/>
          </a:xfrm>
        </p:spPr>
        <p:txBody>
          <a:bodyPr>
            <a:noAutofit/>
          </a:bodyPr>
          <a:lstStyle>
            <a:lvl1pPr marL="0" indent="0">
              <a:buNone/>
              <a:defRPr sz="1600">
                <a:solidFill>
                  <a:schemeClr val="bg2">
                    <a:lumMod val="25000"/>
                  </a:schemeClr>
                </a:solidFill>
              </a:defRPr>
            </a:lvl1pPr>
            <a:lvl2pPr marL="457200" indent="0">
              <a:buNone/>
              <a:defRPr sz="1400">
                <a:solidFill>
                  <a:schemeClr val="bg2">
                    <a:lumMod val="25000"/>
                  </a:schemeClr>
                </a:solidFill>
              </a:defRPr>
            </a:lvl2pPr>
            <a:lvl3pPr marL="914400" indent="0">
              <a:buNone/>
              <a:defRPr sz="1200">
                <a:solidFill>
                  <a:schemeClr val="bg2">
                    <a:lumMod val="25000"/>
                  </a:schemeClr>
                </a:solidFill>
              </a:defRPr>
            </a:lvl3pPr>
            <a:lvl4pPr marL="1371600" indent="0">
              <a:buNone/>
              <a:defRPr sz="1100">
                <a:solidFill>
                  <a:schemeClr val="bg2">
                    <a:lumMod val="25000"/>
                  </a:schemeClr>
                </a:solidFill>
              </a:defRPr>
            </a:lvl4pPr>
            <a:lvl5pPr marL="1828800" indent="0">
              <a:buNone/>
              <a:defRPr sz="1100">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Text Placeholder 8"/>
          <p:cNvSpPr>
            <a:spLocks noGrp="1"/>
          </p:cNvSpPr>
          <p:nvPr>
            <p:ph type="body" sz="quarter" idx="21"/>
          </p:nvPr>
        </p:nvSpPr>
        <p:spPr>
          <a:xfrm>
            <a:off x="7733178" y="4991589"/>
            <a:ext cx="4242389" cy="414001"/>
          </a:xfrm>
        </p:spPr>
        <p:txBody>
          <a:bodyPr anchor="ctr">
            <a:normAutofit/>
          </a:bodyPr>
          <a:lstStyle>
            <a:lvl1pPr marL="0" indent="0" algn="l">
              <a:buNone/>
              <a:defRPr sz="1800" b="1">
                <a:solidFill>
                  <a:schemeClr val="bg2">
                    <a:lumMod val="25000"/>
                  </a:schemeClr>
                </a:solidFill>
              </a:defRPr>
            </a:lvl1pPr>
            <a:lvl2pPr marL="457200" indent="0" algn="ctr">
              <a:buNone/>
              <a:defRPr sz="1800">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7" name="Text Placeholder 11"/>
          <p:cNvSpPr>
            <a:spLocks noGrp="1"/>
          </p:cNvSpPr>
          <p:nvPr>
            <p:ph type="body" sz="quarter" idx="22"/>
          </p:nvPr>
        </p:nvSpPr>
        <p:spPr>
          <a:xfrm>
            <a:off x="7733177" y="5480021"/>
            <a:ext cx="4242389" cy="723013"/>
          </a:xfrm>
        </p:spPr>
        <p:txBody>
          <a:bodyPr>
            <a:noAutofit/>
          </a:bodyPr>
          <a:lstStyle>
            <a:lvl1pPr marL="0" indent="0">
              <a:buNone/>
              <a:defRPr sz="1600">
                <a:solidFill>
                  <a:schemeClr val="bg2">
                    <a:lumMod val="25000"/>
                  </a:schemeClr>
                </a:solidFill>
              </a:defRPr>
            </a:lvl1pPr>
            <a:lvl2pPr marL="457200" indent="0">
              <a:buNone/>
              <a:defRPr sz="1400">
                <a:solidFill>
                  <a:schemeClr val="bg2">
                    <a:lumMod val="25000"/>
                  </a:schemeClr>
                </a:solidFill>
              </a:defRPr>
            </a:lvl2pPr>
            <a:lvl3pPr marL="914400" indent="0">
              <a:buNone/>
              <a:defRPr sz="1200">
                <a:solidFill>
                  <a:schemeClr val="bg2">
                    <a:lumMod val="25000"/>
                  </a:schemeClr>
                </a:solidFill>
              </a:defRPr>
            </a:lvl3pPr>
            <a:lvl4pPr marL="1371600" indent="0">
              <a:buNone/>
              <a:defRPr sz="1100">
                <a:solidFill>
                  <a:schemeClr val="bg2">
                    <a:lumMod val="25000"/>
                  </a:schemeClr>
                </a:solidFill>
              </a:defRPr>
            </a:lvl4pPr>
            <a:lvl5pPr marL="1828800" indent="0">
              <a:buNone/>
              <a:defRPr sz="1100">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17072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57529-3BFD-452B-9829-3D7A548FA3ED}" type="datetimeFigureOut">
              <a:rPr lang="en-CA" smtClean="0"/>
              <a:t>2025-08-12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C5F2526-93B6-4695-8E14-934F946230DF}" type="slidenum">
              <a:rPr lang="en-CA" smtClean="0"/>
              <a:t>‹#›</a:t>
            </a:fld>
            <a:endParaRPr lang="en-CA"/>
          </a:p>
        </p:txBody>
      </p:sp>
    </p:spTree>
    <p:custDataLst>
      <p:tags r:id="rId1"/>
    </p:custDataLst>
    <p:extLst>
      <p:ext uri="{BB962C8B-B14F-4D97-AF65-F5344CB8AC3E}">
        <p14:creationId xmlns:p14="http://schemas.microsoft.com/office/powerpoint/2010/main" val="143603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57529-3BFD-452B-9829-3D7A548FA3ED}" type="datetimeFigureOut">
              <a:rPr lang="en-CA" smtClean="0"/>
              <a:t>2025-08-12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F2526-93B6-4695-8E14-934F946230DF}" type="slidenum">
              <a:rPr lang="en-CA" smtClean="0"/>
              <a:t>‹#›</a:t>
            </a:fld>
            <a:endParaRPr lang="en-CA"/>
          </a:p>
        </p:txBody>
      </p:sp>
    </p:spTree>
    <p:extLst>
      <p:ext uri="{BB962C8B-B14F-4D97-AF65-F5344CB8AC3E}">
        <p14:creationId xmlns:p14="http://schemas.microsoft.com/office/powerpoint/2010/main" val="365853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5" r:id="rId7"/>
    <p:sldLayoutId id="2147483678"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image" Target="../media/image5.png"/><Relationship Id="rId3" Type="http://schemas.openxmlformats.org/officeDocument/2006/relationships/tags" Target="../tags/tag58.xml"/><Relationship Id="rId21" Type="http://schemas.openxmlformats.org/officeDocument/2006/relationships/image" Target="../media/image8.pn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notesSlide" Target="../notesSlides/notesSlide9.xml"/><Relationship Id="rId2" Type="http://schemas.openxmlformats.org/officeDocument/2006/relationships/tags" Target="../tags/tag57.xml"/><Relationship Id="rId16" Type="http://schemas.openxmlformats.org/officeDocument/2006/relationships/slideLayout" Target="../slideLayouts/slideLayout2.xml"/><Relationship Id="rId20" Type="http://schemas.openxmlformats.org/officeDocument/2006/relationships/image" Target="../media/image7.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image" Target="../media/image11.png"/><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image" Target="../media/image10.png"/><Relationship Id="rId10" Type="http://schemas.openxmlformats.org/officeDocument/2006/relationships/tags" Target="../tags/tag65.xml"/><Relationship Id="rId19" Type="http://schemas.openxmlformats.org/officeDocument/2006/relationships/image" Target="../media/image6.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image" Target="../media/image5.png"/><Relationship Id="rId3" Type="http://schemas.openxmlformats.org/officeDocument/2006/relationships/tags" Target="../tags/tag73.xml"/><Relationship Id="rId21" Type="http://schemas.openxmlformats.org/officeDocument/2006/relationships/image" Target="../media/image8.png"/><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notesSlide" Target="../notesSlides/notesSlide10.xml"/><Relationship Id="rId2" Type="http://schemas.openxmlformats.org/officeDocument/2006/relationships/tags" Target="../tags/tag72.xml"/><Relationship Id="rId16" Type="http://schemas.openxmlformats.org/officeDocument/2006/relationships/slideLayout" Target="../slideLayouts/slideLayout2.xml"/><Relationship Id="rId20" Type="http://schemas.openxmlformats.org/officeDocument/2006/relationships/image" Target="../media/image7.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image" Target="../media/image11.png"/><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image" Target="../media/image10.png"/><Relationship Id="rId10" Type="http://schemas.openxmlformats.org/officeDocument/2006/relationships/tags" Target="../tags/tag80.xml"/><Relationship Id="rId19" Type="http://schemas.openxmlformats.org/officeDocument/2006/relationships/image" Target="../media/image6.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90.xml"/><Relationship Id="rId7" Type="http://schemas.openxmlformats.org/officeDocument/2006/relationships/image" Target="../media/image14.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7.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8.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notesSlide" Target="../notesSlides/notesSlide15.xml"/><Relationship Id="rId4" Type="http://schemas.openxmlformats.org/officeDocument/2006/relationships/tags" Target="../tags/tag101.xml"/><Relationship Id="rId9"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notesSlide" Target="../notesSlides/notesSlide16.xml"/><Relationship Id="rId2" Type="http://schemas.openxmlformats.org/officeDocument/2006/relationships/tags" Target="../tags/tag107.xml"/><Relationship Id="rId16" Type="http://schemas.openxmlformats.org/officeDocument/2006/relationships/slideLayout" Target="../slideLayouts/slideLayout6.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notesSlide" Target="../notesSlides/notesSlide5.xml"/><Relationship Id="rId5" Type="http://schemas.openxmlformats.org/officeDocument/2006/relationships/tags" Target="../tags/tag19.xml"/><Relationship Id="rId10"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tags" Target="../tags/tag23.xml"/></Relationships>
</file>

<file path=ppt/slides/_rels/slide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6.xml"/><Relationship Id="rId5" Type="http://schemas.openxmlformats.org/officeDocument/2006/relationships/tags" Target="../tags/tag28.xml"/><Relationship Id="rId10"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tags" Target="../tags/tag32.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7.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a:spLocks noGrp="1"/>
          </p:cNvSpPr>
          <p:nvPr>
            <p:ph type="title"/>
          </p:nvPr>
        </p:nvSpPr>
        <p:spPr>
          <a:xfrm>
            <a:off x="831850" y="1709738"/>
            <a:ext cx="10867090" cy="2852737"/>
          </a:xfrm>
        </p:spPr>
        <p:txBody>
          <a:bodyPr>
            <a:normAutofit/>
          </a:bodyPr>
          <a:lstStyle/>
          <a:p>
            <a:pPr algn="ctr"/>
            <a:r>
              <a:rPr lang="fr-CA" sz="6000" dirty="0"/>
              <a:t>Intro to Change Management / Introduction à la gestion du changement</a:t>
            </a:r>
            <a:endParaRPr lang="en-CA" sz="6000" dirty="0"/>
          </a:p>
        </p:txBody>
      </p:sp>
      <p:sp>
        <p:nvSpPr>
          <p:cNvPr id="11" name="Text Placeholder 7"/>
          <p:cNvSpPr txBox="1">
            <a:spLocks/>
          </p:cNvSpPr>
          <p:nvPr/>
        </p:nvSpPr>
        <p:spPr>
          <a:xfrm>
            <a:off x="831850" y="458946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dirty="0">
                <a:solidFill>
                  <a:schemeClr val="tx1">
                    <a:tint val="75000"/>
                  </a:schemeClr>
                </a:solidFill>
              </a:rPr>
              <a:t>Change, Transition &amp; </a:t>
            </a:r>
            <a:r>
              <a:rPr lang="fr-CA" sz="2400" dirty="0" err="1">
                <a:solidFill>
                  <a:schemeClr val="tx1">
                    <a:tint val="75000"/>
                  </a:schemeClr>
                </a:solidFill>
              </a:rPr>
              <a:t>Commitment</a:t>
            </a:r>
            <a:r>
              <a:rPr lang="fr-CA" sz="2400" dirty="0">
                <a:solidFill>
                  <a:schemeClr val="tx1">
                    <a:tint val="75000"/>
                  </a:schemeClr>
                </a:solidFill>
              </a:rPr>
              <a:t> // </a:t>
            </a:r>
            <a:r>
              <a:rPr lang="fr-FR" sz="2400" dirty="0">
                <a:solidFill>
                  <a:schemeClr val="tx1">
                    <a:tint val="75000"/>
                  </a:schemeClr>
                </a:solidFill>
              </a:rPr>
              <a:t>Changement, transition et engagement</a:t>
            </a:r>
          </a:p>
          <a:p>
            <a:pPr marL="0" indent="0">
              <a:buNone/>
            </a:pPr>
            <a:endParaRPr lang="fr-CA" sz="2400" dirty="0">
              <a:solidFill>
                <a:schemeClr val="tx1">
                  <a:tint val="75000"/>
                </a:schemeClr>
              </a:solidFill>
            </a:endParaRPr>
          </a:p>
        </p:txBody>
      </p:sp>
    </p:spTree>
    <p:extLst>
      <p:ext uri="{BB962C8B-B14F-4D97-AF65-F5344CB8AC3E}">
        <p14:creationId xmlns:p14="http://schemas.microsoft.com/office/powerpoint/2010/main" val="333079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a:bodyPr>
          <a:lstStyle/>
          <a:p>
            <a:r>
              <a:rPr lang="en-US" dirty="0"/>
              <a:t>All Transitions Have Three Phases</a:t>
            </a:r>
            <a:endParaRPr lang="en-CA" dirty="0"/>
          </a:p>
        </p:txBody>
      </p:sp>
      <p:cxnSp>
        <p:nvCxnSpPr>
          <p:cNvPr id="4" name="Straight Arrow Connector 3"/>
          <p:cNvCxnSpPr/>
          <p:nvPr>
            <p:custDataLst>
              <p:tags r:id="rId2"/>
            </p:custDataLst>
          </p:nvPr>
        </p:nvCxnSpPr>
        <p:spPr>
          <a:xfrm>
            <a:off x="2477381" y="5003056"/>
            <a:ext cx="68407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9275467" y="4966785"/>
            <a:ext cx="648072" cy="369332"/>
          </a:xfrm>
          <a:prstGeom prst="rect">
            <a:avLst/>
          </a:prstGeom>
          <a:noFill/>
        </p:spPr>
        <p:txBody>
          <a:bodyPr wrap="square" rtlCol="0">
            <a:spAutoFit/>
          </a:bodyPr>
          <a:lstStyle/>
          <a:p>
            <a:r>
              <a:rPr lang="en-CA" dirty="0"/>
              <a:t>time</a:t>
            </a:r>
          </a:p>
        </p:txBody>
      </p:sp>
      <p:sp>
        <p:nvSpPr>
          <p:cNvPr id="7" name="Freeform 52"/>
          <p:cNvSpPr>
            <a:spLocks/>
          </p:cNvSpPr>
          <p:nvPr>
            <p:custDataLst>
              <p:tags r:id="rId4"/>
            </p:custDataLst>
          </p:nvPr>
        </p:nvSpPr>
        <p:spPr bwMode="auto">
          <a:xfrm>
            <a:off x="2837421" y="2097145"/>
            <a:ext cx="6264696" cy="1001823"/>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cxnSp>
        <p:nvCxnSpPr>
          <p:cNvPr id="9" name="Straight Arrow Connector 8"/>
          <p:cNvCxnSpPr/>
          <p:nvPr>
            <p:custDataLst>
              <p:tags r:id="rId5"/>
            </p:custDataLst>
          </p:nvPr>
        </p:nvCxnSpPr>
        <p:spPr>
          <a:xfrm flipH="1" flipV="1">
            <a:off x="2477381" y="1978721"/>
            <a:ext cx="24578" cy="30461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1250746" y="2461715"/>
            <a:ext cx="1911387" cy="369332"/>
          </a:xfrm>
          <a:prstGeom prst="rect">
            <a:avLst/>
          </a:prstGeom>
          <a:noFill/>
        </p:spPr>
        <p:txBody>
          <a:bodyPr wrap="square" rtlCol="0">
            <a:spAutoFit/>
          </a:bodyPr>
          <a:lstStyle/>
          <a:p>
            <a:r>
              <a:rPr lang="en-CA" dirty="0"/>
              <a:t>Performance</a:t>
            </a:r>
          </a:p>
        </p:txBody>
      </p:sp>
      <p:sp>
        <p:nvSpPr>
          <p:cNvPr id="13" name="Rectangle 46"/>
          <p:cNvSpPr>
            <a:spLocks noChangeArrowheads="1"/>
          </p:cNvSpPr>
          <p:nvPr>
            <p:custDataLst>
              <p:tags r:id="rId7"/>
            </p:custDataLst>
          </p:nvPr>
        </p:nvSpPr>
        <p:spPr bwMode="auto">
          <a:xfrm>
            <a:off x="2818219" y="5297603"/>
            <a:ext cx="117895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Endings</a:t>
            </a:r>
            <a:endParaRPr lang="en-US" sz="20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4984509" y="5297603"/>
            <a:ext cx="156773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Neutral Zone</a:t>
            </a:r>
            <a:endParaRPr lang="en-US" sz="20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7393866" y="5261946"/>
            <a:ext cx="199573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New Beginnings</a:t>
            </a:r>
            <a:endParaRPr lang="en-US" sz="2000" dirty="0">
              <a:solidFill>
                <a:prstClr val="black"/>
              </a:solidFill>
              <a:latin typeface="Arial" pitchFamily="34" charset="0"/>
              <a:cs typeface="Arial" pitchFamily="34" charset="0"/>
            </a:endParaRPr>
          </a:p>
        </p:txBody>
      </p:sp>
      <p:cxnSp>
        <p:nvCxnSpPr>
          <p:cNvPr id="19" name="Straight Connector 18"/>
          <p:cNvCxnSpPr/>
          <p:nvPr/>
        </p:nvCxnSpPr>
        <p:spPr>
          <a:xfrm flipV="1">
            <a:off x="4513735" y="2132801"/>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085893" y="2132801"/>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8">
            <a:clrChange>
              <a:clrFrom>
                <a:srgbClr val="FFFFFF"/>
              </a:clrFrom>
              <a:clrTo>
                <a:srgbClr val="FFFFFF">
                  <a:alpha val="0"/>
                </a:srgbClr>
              </a:clrTo>
            </a:clrChange>
          </a:blip>
          <a:stretch>
            <a:fillRect/>
          </a:stretch>
        </p:blipFill>
        <p:spPr>
          <a:xfrm flipH="1">
            <a:off x="2370518" y="2734863"/>
            <a:ext cx="996280" cy="937126"/>
          </a:xfrm>
          <a:prstGeom prst="rect">
            <a:avLst/>
          </a:prstGeom>
        </p:spPr>
      </p:pic>
      <p:pic>
        <p:nvPicPr>
          <p:cNvPr id="27" name="Picture 26"/>
          <p:cNvPicPr>
            <a:picLocks noChangeAspect="1"/>
          </p:cNvPicPr>
          <p:nvPr/>
        </p:nvPicPr>
        <p:blipFill>
          <a:blip r:embed="rId19">
            <a:clrChange>
              <a:clrFrom>
                <a:srgbClr val="000200"/>
              </a:clrFrom>
              <a:clrTo>
                <a:srgbClr val="000200">
                  <a:alpha val="0"/>
                </a:srgbClr>
              </a:clrTo>
            </a:clrChange>
          </a:blip>
          <a:stretch>
            <a:fillRect/>
          </a:stretch>
        </p:blipFill>
        <p:spPr>
          <a:xfrm>
            <a:off x="3715545" y="2888517"/>
            <a:ext cx="1071985" cy="893321"/>
          </a:xfrm>
          <a:prstGeom prst="rect">
            <a:avLst/>
          </a:prstGeom>
        </p:spPr>
      </p:pic>
      <p:pic>
        <p:nvPicPr>
          <p:cNvPr id="29" name="Picture 28"/>
          <p:cNvPicPr>
            <a:picLocks noChangeAspect="1"/>
          </p:cNvPicPr>
          <p:nvPr/>
        </p:nvPicPr>
        <p:blipFill>
          <a:blip r:embed="rId20">
            <a:clrChange>
              <a:clrFrom>
                <a:srgbClr val="FFFFFF"/>
              </a:clrFrom>
              <a:clrTo>
                <a:srgbClr val="FFFFFF">
                  <a:alpha val="0"/>
                </a:srgbClr>
              </a:clrTo>
            </a:clrChange>
          </a:blip>
          <a:stretch>
            <a:fillRect/>
          </a:stretch>
        </p:blipFill>
        <p:spPr>
          <a:xfrm>
            <a:off x="6739821" y="2785844"/>
            <a:ext cx="1071069" cy="1071069"/>
          </a:xfrm>
          <a:prstGeom prst="rect">
            <a:avLst/>
          </a:prstGeom>
        </p:spPr>
      </p:pic>
      <p:sp>
        <p:nvSpPr>
          <p:cNvPr id="34" name="TextBox 33"/>
          <p:cNvSpPr txBox="1"/>
          <p:nvPr>
            <p:custDataLst>
              <p:tags r:id="rId10"/>
            </p:custDataLst>
          </p:nvPr>
        </p:nvSpPr>
        <p:spPr>
          <a:xfrm>
            <a:off x="2549389" y="3778921"/>
            <a:ext cx="731378" cy="307777"/>
          </a:xfrm>
          <a:prstGeom prst="rect">
            <a:avLst/>
          </a:prstGeom>
          <a:noFill/>
        </p:spPr>
        <p:txBody>
          <a:bodyPr wrap="square" rtlCol="0">
            <a:spAutoFit/>
          </a:bodyPr>
          <a:lstStyle/>
          <a:p>
            <a:r>
              <a:rPr lang="en-CA" sz="1400" dirty="0">
                <a:solidFill>
                  <a:prstClr val="black"/>
                </a:solidFill>
              </a:rPr>
              <a:t>Denial</a:t>
            </a:r>
          </a:p>
        </p:txBody>
      </p:sp>
      <p:sp>
        <p:nvSpPr>
          <p:cNvPr id="35" name="TextBox 34"/>
          <p:cNvSpPr txBox="1"/>
          <p:nvPr>
            <p:custDataLst>
              <p:tags r:id="rId11"/>
            </p:custDataLst>
          </p:nvPr>
        </p:nvSpPr>
        <p:spPr>
          <a:xfrm>
            <a:off x="3801036" y="3715137"/>
            <a:ext cx="716053" cy="307777"/>
          </a:xfrm>
          <a:prstGeom prst="rect">
            <a:avLst/>
          </a:prstGeom>
          <a:noFill/>
        </p:spPr>
        <p:txBody>
          <a:bodyPr wrap="square" rtlCol="0">
            <a:spAutoFit/>
          </a:bodyPr>
          <a:lstStyle/>
          <a:p>
            <a:r>
              <a:rPr lang="en-CA" sz="1400" dirty="0">
                <a:solidFill>
                  <a:prstClr val="black"/>
                </a:solidFill>
              </a:rPr>
              <a:t>Anger</a:t>
            </a:r>
          </a:p>
        </p:txBody>
      </p:sp>
      <p:sp>
        <p:nvSpPr>
          <p:cNvPr id="36" name="TextBox 35"/>
          <p:cNvSpPr txBox="1"/>
          <p:nvPr>
            <p:custDataLst>
              <p:tags r:id="rId12"/>
            </p:custDataLst>
          </p:nvPr>
        </p:nvSpPr>
        <p:spPr>
          <a:xfrm>
            <a:off x="5274841" y="4670438"/>
            <a:ext cx="1086056" cy="307777"/>
          </a:xfrm>
          <a:prstGeom prst="rect">
            <a:avLst/>
          </a:prstGeom>
          <a:noFill/>
        </p:spPr>
        <p:txBody>
          <a:bodyPr wrap="square" rtlCol="0">
            <a:spAutoFit/>
          </a:bodyPr>
          <a:lstStyle/>
          <a:p>
            <a:r>
              <a:rPr lang="en-CA" sz="1400" dirty="0">
                <a:solidFill>
                  <a:prstClr val="black"/>
                </a:solidFill>
              </a:rPr>
              <a:t>Overwhelm</a:t>
            </a:r>
          </a:p>
        </p:txBody>
      </p:sp>
      <p:sp>
        <p:nvSpPr>
          <p:cNvPr id="37" name="TextBox 36"/>
          <p:cNvSpPr txBox="1"/>
          <p:nvPr>
            <p:custDataLst>
              <p:tags r:id="rId13"/>
            </p:custDataLst>
          </p:nvPr>
        </p:nvSpPr>
        <p:spPr>
          <a:xfrm>
            <a:off x="7085893" y="3713910"/>
            <a:ext cx="1063352" cy="523220"/>
          </a:xfrm>
          <a:prstGeom prst="rect">
            <a:avLst/>
          </a:prstGeom>
          <a:noFill/>
        </p:spPr>
        <p:txBody>
          <a:bodyPr wrap="square" rtlCol="0">
            <a:spAutoFit/>
          </a:bodyPr>
          <a:lstStyle/>
          <a:p>
            <a:r>
              <a:rPr lang="en-CA" sz="1400" dirty="0">
                <a:solidFill>
                  <a:prstClr val="black"/>
                </a:solidFill>
              </a:rPr>
              <a:t>Struggling / Curiosity</a:t>
            </a:r>
          </a:p>
        </p:txBody>
      </p:sp>
      <p:sp>
        <p:nvSpPr>
          <p:cNvPr id="38" name="TextBox 37"/>
          <p:cNvSpPr txBox="1"/>
          <p:nvPr>
            <p:custDataLst>
              <p:tags r:id="rId14"/>
            </p:custDataLst>
          </p:nvPr>
        </p:nvSpPr>
        <p:spPr>
          <a:xfrm>
            <a:off x="8254789" y="3039096"/>
            <a:ext cx="1063352" cy="307777"/>
          </a:xfrm>
          <a:prstGeom prst="rect">
            <a:avLst/>
          </a:prstGeom>
          <a:noFill/>
        </p:spPr>
        <p:txBody>
          <a:bodyPr wrap="square" rtlCol="0">
            <a:spAutoFit/>
          </a:bodyPr>
          <a:lstStyle/>
          <a:p>
            <a:r>
              <a:rPr lang="en-CA" sz="1400" dirty="0">
                <a:solidFill>
                  <a:prstClr val="black"/>
                </a:solidFill>
              </a:rPr>
              <a:t>Comfort</a:t>
            </a:r>
          </a:p>
        </p:txBody>
      </p:sp>
      <p:pic>
        <p:nvPicPr>
          <p:cNvPr id="39" name="Picture 38"/>
          <p:cNvPicPr>
            <a:picLocks noChangeAspect="1"/>
          </p:cNvPicPr>
          <p:nvPr/>
        </p:nvPicPr>
        <p:blipFill>
          <a:blip r:embed="rId21"/>
          <a:stretch>
            <a:fillRect/>
          </a:stretch>
        </p:blipFill>
        <p:spPr>
          <a:xfrm>
            <a:off x="5580463" y="3903398"/>
            <a:ext cx="746265" cy="758499"/>
          </a:xfrm>
          <a:prstGeom prst="rect">
            <a:avLst/>
          </a:prstGeom>
        </p:spPr>
      </p:pic>
      <p:pic>
        <p:nvPicPr>
          <p:cNvPr id="40" name="Picture 39"/>
          <p:cNvPicPr>
            <a:picLocks noChangeAspect="1"/>
          </p:cNvPicPr>
          <p:nvPr/>
        </p:nvPicPr>
        <p:blipFill>
          <a:blip r:embed="rId22"/>
          <a:stretch>
            <a:fillRect/>
          </a:stretch>
        </p:blipFill>
        <p:spPr>
          <a:xfrm>
            <a:off x="4801221" y="3878697"/>
            <a:ext cx="769420" cy="744193"/>
          </a:xfrm>
          <a:prstGeom prst="rect">
            <a:avLst/>
          </a:prstGeom>
        </p:spPr>
      </p:pic>
      <p:pic>
        <p:nvPicPr>
          <p:cNvPr id="41" name="Picture 40"/>
          <p:cNvPicPr>
            <a:picLocks noChangeAspect="1"/>
          </p:cNvPicPr>
          <p:nvPr/>
        </p:nvPicPr>
        <p:blipFill>
          <a:blip r:embed="rId23"/>
          <a:stretch>
            <a:fillRect/>
          </a:stretch>
        </p:blipFill>
        <p:spPr>
          <a:xfrm>
            <a:off x="6252018" y="3984142"/>
            <a:ext cx="730374" cy="665107"/>
          </a:xfrm>
          <a:prstGeom prst="rect">
            <a:avLst/>
          </a:prstGeom>
        </p:spPr>
      </p:pic>
      <p:pic>
        <p:nvPicPr>
          <p:cNvPr id="42" name="Picture 41"/>
          <p:cNvPicPr>
            <a:picLocks noChangeAspect="1"/>
          </p:cNvPicPr>
          <p:nvPr/>
        </p:nvPicPr>
        <p:blipFill>
          <a:blip r:embed="rId24">
            <a:clrChange>
              <a:clrFrom>
                <a:srgbClr val="FFFFFF"/>
              </a:clrFrom>
              <a:clrTo>
                <a:srgbClr val="FFFFFF">
                  <a:alpha val="0"/>
                </a:srgbClr>
              </a:clrTo>
            </a:clrChange>
          </a:blip>
          <a:stretch>
            <a:fillRect/>
          </a:stretch>
        </p:blipFill>
        <p:spPr>
          <a:xfrm>
            <a:off x="8185849" y="2238559"/>
            <a:ext cx="878484" cy="860408"/>
          </a:xfrm>
          <a:prstGeom prst="rect">
            <a:avLst/>
          </a:prstGeom>
        </p:spPr>
      </p:pic>
      <p:sp>
        <p:nvSpPr>
          <p:cNvPr id="43" name="Title 3"/>
          <p:cNvSpPr txBox="1">
            <a:spLocks/>
          </p:cNvSpPr>
          <p:nvPr>
            <p:custDataLst>
              <p:tags r:id="rId15"/>
            </p:custDataLst>
          </p:nvPr>
        </p:nvSpPr>
        <p:spPr>
          <a:xfrm>
            <a:off x="9331344" y="3257320"/>
            <a:ext cx="2096699" cy="1160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All Emotions Are Normal</a:t>
            </a:r>
            <a:endParaRPr lang="en-CA" sz="2400" dirty="0"/>
          </a:p>
        </p:txBody>
      </p:sp>
    </p:spTree>
    <p:extLst>
      <p:ext uri="{BB962C8B-B14F-4D97-AF65-F5344CB8AC3E}">
        <p14:creationId xmlns:p14="http://schemas.microsoft.com/office/powerpoint/2010/main" val="15749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a:bodyPr>
          <a:lstStyle/>
          <a:p>
            <a:r>
              <a:rPr lang="fr-FR" dirty="0"/>
              <a:t>Toutes les transitions ont trois phases</a:t>
            </a:r>
            <a:endParaRPr lang="en-CA" dirty="0"/>
          </a:p>
        </p:txBody>
      </p:sp>
      <p:cxnSp>
        <p:nvCxnSpPr>
          <p:cNvPr id="4" name="Straight Arrow Connector 3"/>
          <p:cNvCxnSpPr/>
          <p:nvPr>
            <p:custDataLst>
              <p:tags r:id="rId2"/>
            </p:custDataLst>
          </p:nvPr>
        </p:nvCxnSpPr>
        <p:spPr>
          <a:xfrm>
            <a:off x="2477381" y="5003056"/>
            <a:ext cx="68407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9275467" y="4966785"/>
            <a:ext cx="895917" cy="369332"/>
          </a:xfrm>
          <a:prstGeom prst="rect">
            <a:avLst/>
          </a:prstGeom>
          <a:noFill/>
        </p:spPr>
        <p:txBody>
          <a:bodyPr wrap="square" rtlCol="0">
            <a:spAutoFit/>
          </a:bodyPr>
          <a:lstStyle/>
          <a:p>
            <a:r>
              <a:rPr lang="fr-CA" dirty="0"/>
              <a:t>Temps</a:t>
            </a:r>
          </a:p>
        </p:txBody>
      </p:sp>
      <p:sp>
        <p:nvSpPr>
          <p:cNvPr id="7" name="Freeform 52"/>
          <p:cNvSpPr>
            <a:spLocks/>
          </p:cNvSpPr>
          <p:nvPr>
            <p:custDataLst>
              <p:tags r:id="rId4"/>
            </p:custDataLst>
          </p:nvPr>
        </p:nvSpPr>
        <p:spPr bwMode="auto">
          <a:xfrm>
            <a:off x="2837421" y="2097145"/>
            <a:ext cx="6264696" cy="1001823"/>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cxnSp>
        <p:nvCxnSpPr>
          <p:cNvPr id="9" name="Straight Arrow Connector 8"/>
          <p:cNvCxnSpPr/>
          <p:nvPr>
            <p:custDataLst>
              <p:tags r:id="rId5"/>
            </p:custDataLst>
          </p:nvPr>
        </p:nvCxnSpPr>
        <p:spPr>
          <a:xfrm flipH="1" flipV="1">
            <a:off x="2477381" y="1978721"/>
            <a:ext cx="24578" cy="30461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1335911" y="2376550"/>
            <a:ext cx="1741057" cy="369332"/>
          </a:xfrm>
          <a:prstGeom prst="rect">
            <a:avLst/>
          </a:prstGeom>
          <a:noFill/>
        </p:spPr>
        <p:txBody>
          <a:bodyPr wrap="square" rtlCol="0">
            <a:spAutoFit/>
          </a:bodyPr>
          <a:lstStyle/>
          <a:p>
            <a:r>
              <a:rPr lang="en-CA" dirty="0"/>
              <a:t>Performance</a:t>
            </a:r>
          </a:p>
        </p:txBody>
      </p:sp>
      <p:sp>
        <p:nvSpPr>
          <p:cNvPr id="13" name="Rectangle 46"/>
          <p:cNvSpPr>
            <a:spLocks noChangeArrowheads="1"/>
          </p:cNvSpPr>
          <p:nvPr>
            <p:custDataLst>
              <p:tags r:id="rId7"/>
            </p:custDataLst>
          </p:nvPr>
        </p:nvSpPr>
        <p:spPr bwMode="auto">
          <a:xfrm>
            <a:off x="2818219" y="5297603"/>
            <a:ext cx="117895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Fins </a:t>
            </a:r>
            <a:endParaRPr lang="fr-CA" sz="20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5034203" y="5297603"/>
            <a:ext cx="146835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Zone neutre</a:t>
            </a:r>
            <a:endParaRPr lang="fr-CA" sz="20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7279250" y="5261946"/>
            <a:ext cx="2224968"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Nouveaux départs</a:t>
            </a:r>
            <a:endParaRPr lang="fr-CA" sz="2000" dirty="0">
              <a:solidFill>
                <a:prstClr val="black"/>
              </a:solidFill>
              <a:latin typeface="Arial" pitchFamily="34" charset="0"/>
              <a:cs typeface="Arial" pitchFamily="34" charset="0"/>
            </a:endParaRPr>
          </a:p>
        </p:txBody>
      </p:sp>
      <p:cxnSp>
        <p:nvCxnSpPr>
          <p:cNvPr id="19" name="Straight Connector 18"/>
          <p:cNvCxnSpPr/>
          <p:nvPr/>
        </p:nvCxnSpPr>
        <p:spPr>
          <a:xfrm flipV="1">
            <a:off x="4498571" y="2132801"/>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085893" y="2132801"/>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8">
            <a:clrChange>
              <a:clrFrom>
                <a:srgbClr val="FFFFFF"/>
              </a:clrFrom>
              <a:clrTo>
                <a:srgbClr val="FFFFFF">
                  <a:alpha val="0"/>
                </a:srgbClr>
              </a:clrTo>
            </a:clrChange>
          </a:blip>
          <a:stretch>
            <a:fillRect/>
          </a:stretch>
        </p:blipFill>
        <p:spPr>
          <a:xfrm flipH="1">
            <a:off x="2370518" y="2734863"/>
            <a:ext cx="996280" cy="937126"/>
          </a:xfrm>
          <a:prstGeom prst="rect">
            <a:avLst/>
          </a:prstGeom>
        </p:spPr>
      </p:pic>
      <p:pic>
        <p:nvPicPr>
          <p:cNvPr id="27" name="Picture 26"/>
          <p:cNvPicPr>
            <a:picLocks noChangeAspect="1"/>
          </p:cNvPicPr>
          <p:nvPr/>
        </p:nvPicPr>
        <p:blipFill>
          <a:blip r:embed="rId19">
            <a:clrChange>
              <a:clrFrom>
                <a:srgbClr val="000200"/>
              </a:clrFrom>
              <a:clrTo>
                <a:srgbClr val="000200">
                  <a:alpha val="0"/>
                </a:srgbClr>
              </a:clrTo>
            </a:clrChange>
          </a:blip>
          <a:stretch>
            <a:fillRect/>
          </a:stretch>
        </p:blipFill>
        <p:spPr>
          <a:xfrm>
            <a:off x="3674614" y="2874717"/>
            <a:ext cx="1071985" cy="893321"/>
          </a:xfrm>
          <a:prstGeom prst="rect">
            <a:avLst/>
          </a:prstGeom>
        </p:spPr>
      </p:pic>
      <p:pic>
        <p:nvPicPr>
          <p:cNvPr id="29" name="Picture 28"/>
          <p:cNvPicPr>
            <a:picLocks noChangeAspect="1"/>
          </p:cNvPicPr>
          <p:nvPr/>
        </p:nvPicPr>
        <p:blipFill>
          <a:blip r:embed="rId20">
            <a:clrChange>
              <a:clrFrom>
                <a:srgbClr val="FFFFFF"/>
              </a:clrFrom>
              <a:clrTo>
                <a:srgbClr val="FFFFFF">
                  <a:alpha val="0"/>
                </a:srgbClr>
              </a:clrTo>
            </a:clrChange>
          </a:blip>
          <a:stretch>
            <a:fillRect/>
          </a:stretch>
        </p:blipFill>
        <p:spPr>
          <a:xfrm>
            <a:off x="6739821" y="2785844"/>
            <a:ext cx="1071069" cy="1071069"/>
          </a:xfrm>
          <a:prstGeom prst="rect">
            <a:avLst/>
          </a:prstGeom>
        </p:spPr>
      </p:pic>
      <p:sp>
        <p:nvSpPr>
          <p:cNvPr id="34" name="TextBox 33"/>
          <p:cNvSpPr txBox="1"/>
          <p:nvPr>
            <p:custDataLst>
              <p:tags r:id="rId10"/>
            </p:custDataLst>
          </p:nvPr>
        </p:nvSpPr>
        <p:spPr>
          <a:xfrm>
            <a:off x="2549389" y="3778922"/>
            <a:ext cx="648072" cy="307777"/>
          </a:xfrm>
          <a:prstGeom prst="rect">
            <a:avLst/>
          </a:prstGeom>
          <a:noFill/>
        </p:spPr>
        <p:txBody>
          <a:bodyPr wrap="square" rtlCol="0">
            <a:spAutoFit/>
          </a:bodyPr>
          <a:lstStyle/>
          <a:p>
            <a:pPr>
              <a:defRPr/>
            </a:pPr>
            <a:r>
              <a:rPr lang="fr-CA" sz="1400" dirty="0"/>
              <a:t>Déni</a:t>
            </a:r>
            <a:endParaRPr lang="en-CA" sz="1400" dirty="0"/>
          </a:p>
        </p:txBody>
      </p:sp>
      <p:sp>
        <p:nvSpPr>
          <p:cNvPr id="35" name="TextBox 34"/>
          <p:cNvSpPr txBox="1"/>
          <p:nvPr>
            <p:custDataLst>
              <p:tags r:id="rId11"/>
            </p:custDataLst>
          </p:nvPr>
        </p:nvSpPr>
        <p:spPr>
          <a:xfrm>
            <a:off x="3785574" y="3723935"/>
            <a:ext cx="719965" cy="307777"/>
          </a:xfrm>
          <a:prstGeom prst="rect">
            <a:avLst/>
          </a:prstGeom>
          <a:noFill/>
        </p:spPr>
        <p:txBody>
          <a:bodyPr wrap="square" rtlCol="0">
            <a:spAutoFit/>
          </a:bodyPr>
          <a:lstStyle/>
          <a:p>
            <a:pPr>
              <a:defRPr/>
            </a:pPr>
            <a:r>
              <a:rPr lang="fr-CA" sz="1400" dirty="0"/>
              <a:t>Colère</a:t>
            </a:r>
            <a:endParaRPr lang="en-CA" sz="1400" dirty="0"/>
          </a:p>
        </p:txBody>
      </p:sp>
      <p:sp>
        <p:nvSpPr>
          <p:cNvPr id="36" name="TextBox 35"/>
          <p:cNvSpPr txBox="1"/>
          <p:nvPr>
            <p:custDataLst>
              <p:tags r:id="rId12"/>
            </p:custDataLst>
          </p:nvPr>
        </p:nvSpPr>
        <p:spPr>
          <a:xfrm>
            <a:off x="5274840" y="4670438"/>
            <a:ext cx="1227713" cy="307777"/>
          </a:xfrm>
          <a:prstGeom prst="rect">
            <a:avLst/>
          </a:prstGeom>
          <a:noFill/>
        </p:spPr>
        <p:txBody>
          <a:bodyPr wrap="square" rtlCol="0">
            <a:spAutoFit/>
          </a:bodyPr>
          <a:lstStyle/>
          <a:p>
            <a:r>
              <a:rPr lang="en-CA" sz="1400" dirty="0" err="1">
                <a:solidFill>
                  <a:prstClr val="black"/>
                </a:solidFill>
              </a:rPr>
              <a:t>Accablant</a:t>
            </a:r>
            <a:r>
              <a:rPr lang="en-CA" sz="1400" dirty="0">
                <a:solidFill>
                  <a:prstClr val="black"/>
                </a:solidFill>
              </a:rPr>
              <a:t>/e</a:t>
            </a:r>
          </a:p>
        </p:txBody>
      </p:sp>
      <p:sp>
        <p:nvSpPr>
          <p:cNvPr id="37" name="TextBox 36"/>
          <p:cNvSpPr txBox="1"/>
          <p:nvPr>
            <p:custDataLst>
              <p:tags r:id="rId13"/>
            </p:custDataLst>
          </p:nvPr>
        </p:nvSpPr>
        <p:spPr>
          <a:xfrm>
            <a:off x="7102661" y="3713910"/>
            <a:ext cx="1063352" cy="523220"/>
          </a:xfrm>
          <a:prstGeom prst="rect">
            <a:avLst/>
          </a:prstGeom>
          <a:noFill/>
        </p:spPr>
        <p:txBody>
          <a:bodyPr wrap="square" rtlCol="0">
            <a:spAutoFit/>
          </a:bodyPr>
          <a:lstStyle/>
          <a:p>
            <a:r>
              <a:rPr lang="en-CA" sz="1400" dirty="0" err="1">
                <a:solidFill>
                  <a:prstClr val="black"/>
                </a:solidFill>
              </a:rPr>
              <a:t>Luttant</a:t>
            </a:r>
            <a:r>
              <a:rPr lang="en-CA" sz="1400" dirty="0">
                <a:solidFill>
                  <a:prstClr val="black"/>
                </a:solidFill>
              </a:rPr>
              <a:t>/e et </a:t>
            </a:r>
            <a:r>
              <a:rPr lang="en-CA" sz="1400" dirty="0" err="1">
                <a:solidFill>
                  <a:prstClr val="black"/>
                </a:solidFill>
              </a:rPr>
              <a:t>curiosité</a:t>
            </a:r>
            <a:endParaRPr lang="en-CA" sz="1400" dirty="0">
              <a:solidFill>
                <a:prstClr val="black"/>
              </a:solidFill>
            </a:endParaRPr>
          </a:p>
        </p:txBody>
      </p:sp>
      <p:sp>
        <p:nvSpPr>
          <p:cNvPr id="38" name="TextBox 37"/>
          <p:cNvSpPr txBox="1"/>
          <p:nvPr>
            <p:custDataLst>
              <p:tags r:id="rId14"/>
            </p:custDataLst>
          </p:nvPr>
        </p:nvSpPr>
        <p:spPr>
          <a:xfrm>
            <a:off x="8234666" y="3039096"/>
            <a:ext cx="1063352" cy="307777"/>
          </a:xfrm>
          <a:prstGeom prst="rect">
            <a:avLst/>
          </a:prstGeom>
          <a:noFill/>
        </p:spPr>
        <p:txBody>
          <a:bodyPr wrap="square" rtlCol="0">
            <a:spAutoFit/>
          </a:bodyPr>
          <a:lstStyle/>
          <a:p>
            <a:r>
              <a:rPr lang="en-CA" sz="1400" dirty="0" err="1">
                <a:solidFill>
                  <a:prstClr val="black"/>
                </a:solidFill>
              </a:rPr>
              <a:t>Confort</a:t>
            </a:r>
            <a:endParaRPr lang="en-CA" sz="1400" dirty="0">
              <a:solidFill>
                <a:prstClr val="black"/>
              </a:solidFill>
            </a:endParaRPr>
          </a:p>
        </p:txBody>
      </p:sp>
      <p:pic>
        <p:nvPicPr>
          <p:cNvPr id="39" name="Picture 38"/>
          <p:cNvPicPr>
            <a:picLocks noChangeAspect="1"/>
          </p:cNvPicPr>
          <p:nvPr/>
        </p:nvPicPr>
        <p:blipFill>
          <a:blip r:embed="rId21"/>
          <a:stretch>
            <a:fillRect/>
          </a:stretch>
        </p:blipFill>
        <p:spPr>
          <a:xfrm>
            <a:off x="5580463" y="3903398"/>
            <a:ext cx="746265" cy="758499"/>
          </a:xfrm>
          <a:prstGeom prst="rect">
            <a:avLst/>
          </a:prstGeom>
        </p:spPr>
      </p:pic>
      <p:pic>
        <p:nvPicPr>
          <p:cNvPr id="40" name="Picture 39"/>
          <p:cNvPicPr>
            <a:picLocks noChangeAspect="1"/>
          </p:cNvPicPr>
          <p:nvPr/>
        </p:nvPicPr>
        <p:blipFill>
          <a:blip r:embed="rId22"/>
          <a:stretch>
            <a:fillRect/>
          </a:stretch>
        </p:blipFill>
        <p:spPr>
          <a:xfrm>
            <a:off x="4801221" y="3878697"/>
            <a:ext cx="769420" cy="744193"/>
          </a:xfrm>
          <a:prstGeom prst="rect">
            <a:avLst/>
          </a:prstGeom>
        </p:spPr>
      </p:pic>
      <p:pic>
        <p:nvPicPr>
          <p:cNvPr id="41" name="Picture 40"/>
          <p:cNvPicPr>
            <a:picLocks noChangeAspect="1"/>
          </p:cNvPicPr>
          <p:nvPr/>
        </p:nvPicPr>
        <p:blipFill>
          <a:blip r:embed="rId23"/>
          <a:stretch>
            <a:fillRect/>
          </a:stretch>
        </p:blipFill>
        <p:spPr>
          <a:xfrm>
            <a:off x="6252018" y="3984142"/>
            <a:ext cx="730374" cy="665107"/>
          </a:xfrm>
          <a:prstGeom prst="rect">
            <a:avLst/>
          </a:prstGeom>
        </p:spPr>
      </p:pic>
      <p:pic>
        <p:nvPicPr>
          <p:cNvPr id="42" name="Picture 41"/>
          <p:cNvPicPr>
            <a:picLocks noChangeAspect="1"/>
          </p:cNvPicPr>
          <p:nvPr/>
        </p:nvPicPr>
        <p:blipFill>
          <a:blip r:embed="rId24">
            <a:clrChange>
              <a:clrFrom>
                <a:srgbClr val="FFFFFF"/>
              </a:clrFrom>
              <a:clrTo>
                <a:srgbClr val="FFFFFF">
                  <a:alpha val="0"/>
                </a:srgbClr>
              </a:clrTo>
            </a:clrChange>
          </a:blip>
          <a:stretch>
            <a:fillRect/>
          </a:stretch>
        </p:blipFill>
        <p:spPr>
          <a:xfrm>
            <a:off x="8185849" y="2238559"/>
            <a:ext cx="878484" cy="860408"/>
          </a:xfrm>
          <a:prstGeom prst="rect">
            <a:avLst/>
          </a:prstGeom>
        </p:spPr>
      </p:pic>
      <p:sp>
        <p:nvSpPr>
          <p:cNvPr id="43" name="Title 3"/>
          <p:cNvSpPr txBox="1">
            <a:spLocks/>
          </p:cNvSpPr>
          <p:nvPr>
            <p:custDataLst>
              <p:tags r:id="rId15"/>
            </p:custDataLst>
          </p:nvPr>
        </p:nvSpPr>
        <p:spPr>
          <a:xfrm>
            <a:off x="9216674" y="3287333"/>
            <a:ext cx="2709274" cy="1160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t>Toutes les émotions sont normales</a:t>
            </a:r>
            <a:endParaRPr lang="en-CA" sz="2400" dirty="0"/>
          </a:p>
        </p:txBody>
      </p:sp>
    </p:spTree>
    <p:extLst>
      <p:ext uri="{BB962C8B-B14F-4D97-AF65-F5344CB8AC3E}">
        <p14:creationId xmlns:p14="http://schemas.microsoft.com/office/powerpoint/2010/main" val="15401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838200" y="365125"/>
            <a:ext cx="11102788" cy="1325563"/>
          </a:xfrm>
        </p:spPr>
        <p:txBody>
          <a:bodyPr>
            <a:normAutofit/>
          </a:bodyPr>
          <a:lstStyle/>
          <a:p>
            <a:r>
              <a:rPr lang="en-CA" sz="3600" dirty="0"/>
              <a:t>Normal Reactions to Change (Through Transition)</a:t>
            </a:r>
          </a:p>
        </p:txBody>
      </p:sp>
      <p:pic>
        <p:nvPicPr>
          <p:cNvPr id="51202" name="Object 1"/>
          <p:cNvPicPr>
            <a:picLocks noChangeArrowheads="1"/>
          </p:cNvPicPr>
          <p:nvPr>
            <p:custDataLst>
              <p:tags r:id="rId2"/>
            </p:custDataLst>
          </p:nvPr>
        </p:nvPicPr>
        <p:blipFill>
          <a:blip r:embed="rId5" cstate="print"/>
          <a:srcRect l="-1053" r="-1579" b="-1530"/>
          <a:stretch>
            <a:fillRect/>
          </a:stretch>
        </p:blipFill>
        <p:spPr bwMode="auto">
          <a:xfrm>
            <a:off x="2396698" y="1521336"/>
            <a:ext cx="6840760" cy="4464674"/>
          </a:xfrm>
          <a:prstGeom prst="rect">
            <a:avLst/>
          </a:prstGeom>
          <a:noFill/>
          <a:ln w="9525">
            <a:noFill/>
            <a:miter lim="800000"/>
            <a:headEnd/>
            <a:tailEnd/>
          </a:ln>
        </p:spPr>
      </p:pic>
    </p:spTree>
    <p:extLst>
      <p:ext uri="{BB962C8B-B14F-4D97-AF65-F5344CB8AC3E}">
        <p14:creationId xmlns:p14="http://schemas.microsoft.com/office/powerpoint/2010/main" val="140712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838200" y="365125"/>
            <a:ext cx="11273118" cy="1325563"/>
          </a:xfrm>
        </p:spPr>
        <p:txBody>
          <a:bodyPr>
            <a:normAutofit/>
          </a:bodyPr>
          <a:lstStyle/>
          <a:p>
            <a:pPr>
              <a:defRPr/>
            </a:pPr>
            <a:r>
              <a:rPr lang="fr-FR" sz="3600" dirty="0">
                <a:solidFill>
                  <a:schemeClr val="tx2"/>
                </a:solidFill>
              </a:rPr>
              <a:t>Réactions normales au changement (par la transition)</a:t>
            </a:r>
            <a:endParaRPr lang="fr-CA" sz="3600" dirty="0">
              <a:solidFill>
                <a:schemeClr val="tx2"/>
              </a:solidFill>
            </a:endParaRPr>
          </a:p>
        </p:txBody>
      </p:sp>
      <p:sp>
        <p:nvSpPr>
          <p:cNvPr id="17411" name="Rectangle 4"/>
          <p:cNvSpPr>
            <a:spLocks noChangeArrowheads="1"/>
          </p:cNvSpPr>
          <p:nvPr>
            <p:custDataLst>
              <p:tags r:id="rId2"/>
            </p:custDataLst>
          </p:nvPr>
        </p:nvSpPr>
        <p:spPr bwMode="auto">
          <a:xfrm>
            <a:off x="2209801" y="1546226"/>
            <a:ext cx="7847013" cy="277813"/>
          </a:xfrm>
          <a:prstGeom prst="rect">
            <a:avLst/>
          </a:prstGeom>
          <a:noFill/>
          <a:ln w="9525">
            <a:noFill/>
            <a:miter lim="800000"/>
            <a:headEnd/>
            <a:tailEnd/>
          </a:ln>
        </p:spPr>
        <p:txBody>
          <a:bodyPr>
            <a:spAutoFit/>
          </a:bodyPr>
          <a:lstStyle/>
          <a:p>
            <a:pPr algn="ctr"/>
            <a:endParaRPr lang="fr-CA" sz="1200"/>
          </a:p>
        </p:txBody>
      </p:sp>
      <p:grpSp>
        <p:nvGrpSpPr>
          <p:cNvPr id="2" name="Group 13"/>
          <p:cNvGrpSpPr>
            <a:grpSpLocks/>
          </p:cNvGrpSpPr>
          <p:nvPr>
            <p:custDataLst>
              <p:tags r:id="rId3"/>
            </p:custDataLst>
          </p:nvPr>
        </p:nvGrpSpPr>
        <p:grpSpPr bwMode="auto">
          <a:xfrm>
            <a:off x="2361361" y="1546226"/>
            <a:ext cx="7127875" cy="4590600"/>
            <a:chOff x="684213" y="620713"/>
            <a:chExt cx="7848600" cy="5674917"/>
          </a:xfrm>
        </p:grpSpPr>
        <p:sp>
          <p:nvSpPr>
            <p:cNvPr id="17414" name="TextBox 10"/>
            <p:cNvSpPr txBox="1">
              <a:spLocks noChangeArrowheads="1"/>
            </p:cNvSpPr>
            <p:nvPr/>
          </p:nvSpPr>
          <p:spPr bwMode="auto">
            <a:xfrm>
              <a:off x="827583" y="5991251"/>
              <a:ext cx="1871662" cy="304379"/>
            </a:xfrm>
            <a:prstGeom prst="rect">
              <a:avLst/>
            </a:prstGeom>
            <a:noFill/>
            <a:ln w="9525">
              <a:noFill/>
              <a:miter lim="800000"/>
              <a:headEnd/>
              <a:tailEnd/>
            </a:ln>
          </p:spPr>
          <p:txBody>
            <a:bodyPr>
              <a:spAutoFit/>
            </a:bodyPr>
            <a:lstStyle/>
            <a:p>
              <a:r>
                <a:rPr lang="en-CA" sz="1000">
                  <a:solidFill>
                    <a:schemeClr val="tx2"/>
                  </a:solidFill>
                  <a:latin typeface="Calibri" pitchFamily="34" charset="0"/>
                </a:rPr>
                <a:t>RDIMS - 2730970</a:t>
              </a:r>
            </a:p>
          </p:txBody>
        </p:sp>
        <p:pic>
          <p:nvPicPr>
            <p:cNvPr id="17415" name="Picture 28" descr="C:\Users\alejandro.gonzalez\AppData\Local\Microsoft\Windows\Temporary Internet Files\Content.IE5\SM4PUKOI\MC900440405[1].png"/>
            <p:cNvPicPr>
              <a:picLocks noChangeAspect="1" noChangeArrowheads="1"/>
            </p:cNvPicPr>
            <p:nvPr/>
          </p:nvPicPr>
          <p:blipFill>
            <a:blip r:embed="rId6" cstate="print"/>
            <a:srcRect/>
            <a:stretch>
              <a:fillRect/>
            </a:stretch>
          </p:blipFill>
          <p:spPr bwMode="auto">
            <a:xfrm>
              <a:off x="684213" y="1412875"/>
              <a:ext cx="1295400" cy="1295400"/>
            </a:xfrm>
            <a:prstGeom prst="rect">
              <a:avLst/>
            </a:prstGeom>
            <a:noFill/>
            <a:ln w="9525">
              <a:noFill/>
              <a:miter lim="800000"/>
              <a:headEnd/>
              <a:tailEnd/>
            </a:ln>
          </p:spPr>
        </p:pic>
        <p:pic>
          <p:nvPicPr>
            <p:cNvPr id="17416" name="Picture 29" descr="C:\Users\alejandro.gonzalez\AppData\Local\Microsoft\Windows\Temporary Internet Files\Content.IE5\OEJ3T7X1\MC900432587[1].png"/>
            <p:cNvPicPr>
              <a:picLocks noChangeAspect="1" noChangeArrowheads="1"/>
            </p:cNvPicPr>
            <p:nvPr/>
          </p:nvPicPr>
          <p:blipFill>
            <a:blip r:embed="rId7" cstate="print"/>
            <a:srcRect/>
            <a:stretch>
              <a:fillRect/>
            </a:stretch>
          </p:blipFill>
          <p:spPr bwMode="auto">
            <a:xfrm>
              <a:off x="4716463" y="692150"/>
              <a:ext cx="1439862" cy="1441450"/>
            </a:xfrm>
            <a:prstGeom prst="rect">
              <a:avLst/>
            </a:prstGeom>
            <a:noFill/>
            <a:ln w="9525">
              <a:noFill/>
              <a:miter lim="800000"/>
              <a:headEnd/>
              <a:tailEnd/>
            </a:ln>
          </p:spPr>
        </p:pic>
        <p:pic>
          <p:nvPicPr>
            <p:cNvPr id="17417" name="Picture 33" descr="C:\Users\alejandro.gonzalez\AppData\Local\Microsoft\Windows\Temporary Internet Files\Content.IE5\OEJ3T7X1\MC900445930[1].wmf"/>
            <p:cNvPicPr>
              <a:picLocks noChangeAspect="1" noChangeArrowheads="1"/>
            </p:cNvPicPr>
            <p:nvPr/>
          </p:nvPicPr>
          <p:blipFill>
            <a:blip r:embed="rId8" cstate="print"/>
            <a:srcRect/>
            <a:stretch>
              <a:fillRect/>
            </a:stretch>
          </p:blipFill>
          <p:spPr bwMode="auto">
            <a:xfrm>
              <a:off x="2700338" y="1196975"/>
              <a:ext cx="1366837" cy="1157288"/>
            </a:xfrm>
            <a:prstGeom prst="rect">
              <a:avLst/>
            </a:prstGeom>
            <a:noFill/>
            <a:ln w="9525">
              <a:noFill/>
              <a:miter lim="800000"/>
              <a:headEnd/>
              <a:tailEnd/>
            </a:ln>
          </p:spPr>
        </p:pic>
        <p:pic>
          <p:nvPicPr>
            <p:cNvPr id="17418" name="Picture 41" descr="C:\Users\alejandro.gonzalez\AppData\Local\Microsoft\Windows\Temporary Internet Files\Content.IE5\TK9DRGD2\MC900423171[1].wmf"/>
            <p:cNvPicPr>
              <a:picLocks noChangeAspect="1" noChangeArrowheads="1"/>
            </p:cNvPicPr>
            <p:nvPr/>
          </p:nvPicPr>
          <p:blipFill>
            <a:blip r:embed="rId9" cstate="print"/>
            <a:srcRect/>
            <a:stretch>
              <a:fillRect/>
            </a:stretch>
          </p:blipFill>
          <p:spPr bwMode="auto">
            <a:xfrm>
              <a:off x="6875463" y="620713"/>
              <a:ext cx="973137" cy="971550"/>
            </a:xfrm>
            <a:prstGeom prst="rect">
              <a:avLst/>
            </a:prstGeom>
            <a:noFill/>
            <a:ln w="9525">
              <a:noFill/>
              <a:miter lim="800000"/>
              <a:headEnd/>
              <a:tailEnd/>
            </a:ln>
          </p:spPr>
        </p:pic>
        <p:sp>
          <p:nvSpPr>
            <p:cNvPr id="17419" name="TextBox 39"/>
            <p:cNvSpPr txBox="1">
              <a:spLocks noChangeArrowheads="1"/>
            </p:cNvSpPr>
            <p:nvPr/>
          </p:nvSpPr>
          <p:spPr bwMode="auto">
            <a:xfrm>
              <a:off x="827088" y="2781299"/>
              <a:ext cx="1800225" cy="2824625"/>
            </a:xfrm>
            <a:prstGeom prst="rect">
              <a:avLst/>
            </a:prstGeom>
            <a:noFill/>
            <a:ln w="9525">
              <a:noFill/>
              <a:miter lim="800000"/>
              <a:headEnd/>
              <a:tailEnd/>
            </a:ln>
          </p:spPr>
          <p:txBody>
            <a:bodyPr>
              <a:spAutoFit/>
            </a:bodyPr>
            <a:lstStyle/>
            <a:p>
              <a:pPr marL="266700" indent="-266700">
                <a:spcBef>
                  <a:spcPts val="300"/>
                </a:spcBef>
              </a:pPr>
              <a:r>
                <a:rPr lang="fr-FR" sz="1200" dirty="0">
                  <a:solidFill>
                    <a:schemeClr val="tx2"/>
                  </a:solidFill>
                </a:rPr>
                <a:t>Confortable</a:t>
              </a:r>
            </a:p>
            <a:p>
              <a:pPr marL="266700" indent="-266700">
                <a:spcBef>
                  <a:spcPts val="300"/>
                </a:spcBef>
              </a:pPr>
              <a:r>
                <a:rPr lang="fr-FR" sz="1200" dirty="0">
                  <a:solidFill>
                    <a:schemeClr val="tx2"/>
                  </a:solidFill>
                </a:rPr>
                <a:t>Secure</a:t>
              </a:r>
            </a:p>
            <a:p>
              <a:pPr marL="266700" indent="-266700">
                <a:spcBef>
                  <a:spcPts val="300"/>
                </a:spcBef>
              </a:pPr>
              <a:r>
                <a:rPr lang="fr-FR" sz="1200" dirty="0">
                  <a:solidFill>
                    <a:schemeClr val="tx2"/>
                  </a:solidFill>
                </a:rPr>
                <a:t>Tout va bien!</a:t>
              </a:r>
            </a:p>
            <a:p>
              <a:pPr marL="266700" indent="-266700">
                <a:spcBef>
                  <a:spcPts val="300"/>
                </a:spcBef>
              </a:pPr>
              <a:r>
                <a:rPr lang="fr-FR" sz="1200" dirty="0">
                  <a:solidFill>
                    <a:schemeClr val="tx2"/>
                  </a:solidFill>
                </a:rPr>
                <a:t>Content </a:t>
              </a:r>
            </a:p>
            <a:p>
              <a:pPr marL="266700" indent="-266700">
                <a:spcBef>
                  <a:spcPts val="300"/>
                </a:spcBef>
              </a:pPr>
              <a:r>
                <a:rPr lang="fr-FR" sz="1200" dirty="0">
                  <a:solidFill>
                    <a:schemeClr val="tx2"/>
                  </a:solidFill>
                </a:rPr>
                <a:t>Satisfait</a:t>
              </a:r>
            </a:p>
            <a:p>
              <a:pPr marL="266700" indent="-266700">
                <a:spcBef>
                  <a:spcPts val="300"/>
                </a:spcBef>
              </a:pPr>
              <a:r>
                <a:rPr lang="fr-FR" sz="1200" dirty="0">
                  <a:solidFill>
                    <a:schemeClr val="tx2"/>
                  </a:solidFill>
                </a:rPr>
                <a:t>Aucun problème</a:t>
              </a:r>
            </a:p>
            <a:p>
              <a:pPr marL="266700" indent="-266700">
                <a:spcBef>
                  <a:spcPts val="300"/>
                </a:spcBef>
              </a:pPr>
              <a:r>
                <a:rPr lang="fr-FR" sz="1200" dirty="0">
                  <a:solidFill>
                    <a:schemeClr val="tx2"/>
                  </a:solidFill>
                </a:rPr>
                <a:t>Positif</a:t>
              </a:r>
            </a:p>
            <a:p>
              <a:pPr marL="266700" indent="-266700">
                <a:spcBef>
                  <a:spcPts val="300"/>
                </a:spcBef>
              </a:pPr>
              <a:r>
                <a:rPr lang="fr-FR" sz="1200" dirty="0">
                  <a:solidFill>
                    <a:schemeClr val="tx2"/>
                  </a:solidFill>
                </a:rPr>
                <a:t>Gratifiant </a:t>
              </a:r>
            </a:p>
            <a:p>
              <a:pPr marL="266700" indent="-266700">
                <a:spcBef>
                  <a:spcPts val="300"/>
                </a:spcBef>
              </a:pPr>
              <a:r>
                <a:rPr lang="fr-FR" sz="1200" dirty="0">
                  <a:solidFill>
                    <a:schemeClr val="tx2"/>
                  </a:solidFill>
                </a:rPr>
                <a:t>En contrôle</a:t>
              </a:r>
            </a:p>
            <a:p>
              <a:pPr marL="266700" indent="-266700">
                <a:spcBef>
                  <a:spcPts val="300"/>
                </a:spcBef>
              </a:pPr>
              <a:r>
                <a:rPr lang="fr-FR" sz="1200" dirty="0">
                  <a:solidFill>
                    <a:schemeClr val="tx2"/>
                  </a:solidFill>
                </a:rPr>
                <a:t>Je suis OK tu es OK!</a:t>
              </a:r>
            </a:p>
          </p:txBody>
        </p:sp>
        <p:sp>
          <p:nvSpPr>
            <p:cNvPr id="17420" name="TextBox 46"/>
            <p:cNvSpPr txBox="1">
              <a:spLocks noChangeArrowheads="1"/>
            </p:cNvSpPr>
            <p:nvPr/>
          </p:nvSpPr>
          <p:spPr bwMode="auto">
            <a:xfrm>
              <a:off x="2987675" y="2420938"/>
              <a:ext cx="1152525" cy="3381375"/>
            </a:xfrm>
            <a:prstGeom prst="rect">
              <a:avLst/>
            </a:prstGeom>
            <a:noFill/>
            <a:ln w="9525">
              <a:noFill/>
              <a:miter lim="800000"/>
              <a:headEnd/>
              <a:tailEnd/>
            </a:ln>
          </p:spPr>
          <p:txBody>
            <a:bodyPr>
              <a:spAutoFit/>
            </a:bodyPr>
            <a:lstStyle/>
            <a:p>
              <a:pPr marL="266700" indent="-266700">
                <a:spcBef>
                  <a:spcPts val="300"/>
                </a:spcBef>
              </a:pPr>
              <a:r>
                <a:rPr lang="fr-FR" sz="1200">
                  <a:solidFill>
                    <a:schemeClr val="tx2"/>
                  </a:solidFill>
                </a:rPr>
                <a:t>Frustration</a:t>
              </a:r>
            </a:p>
            <a:p>
              <a:pPr marL="266700" indent="-266700">
                <a:spcBef>
                  <a:spcPts val="300"/>
                </a:spcBef>
              </a:pPr>
              <a:r>
                <a:rPr lang="fr-FR" sz="1200">
                  <a:solidFill>
                    <a:schemeClr val="tx2"/>
                  </a:solidFill>
                </a:rPr>
                <a:t>Rage</a:t>
              </a:r>
            </a:p>
            <a:p>
              <a:pPr marL="266700" indent="-266700">
                <a:spcBef>
                  <a:spcPts val="300"/>
                </a:spcBef>
              </a:pPr>
              <a:r>
                <a:rPr lang="fr-FR" sz="1200">
                  <a:solidFill>
                    <a:schemeClr val="tx2"/>
                  </a:solidFill>
                </a:rPr>
                <a:t>Peur </a:t>
              </a:r>
            </a:p>
            <a:p>
              <a:pPr marL="266700" indent="-266700">
                <a:spcBef>
                  <a:spcPts val="300"/>
                </a:spcBef>
              </a:pPr>
              <a:r>
                <a:rPr lang="fr-FR" sz="1200">
                  <a:solidFill>
                    <a:schemeClr val="tx2"/>
                  </a:solidFill>
                </a:rPr>
                <a:t>Trahison </a:t>
              </a:r>
            </a:p>
            <a:p>
              <a:pPr marL="266700" indent="-266700">
                <a:spcBef>
                  <a:spcPts val="300"/>
                </a:spcBef>
              </a:pPr>
              <a:r>
                <a:rPr lang="fr-FR" sz="1200">
                  <a:solidFill>
                    <a:schemeClr val="tx2"/>
                  </a:solidFill>
                </a:rPr>
                <a:t>Contrariété </a:t>
              </a:r>
            </a:p>
            <a:p>
              <a:pPr marL="266700" indent="-266700">
                <a:spcBef>
                  <a:spcPts val="300"/>
                </a:spcBef>
              </a:pPr>
              <a:r>
                <a:rPr lang="fr-FR" sz="1200">
                  <a:solidFill>
                    <a:schemeClr val="tx2"/>
                  </a:solidFill>
                </a:rPr>
                <a:t>Confusion</a:t>
              </a:r>
            </a:p>
            <a:p>
              <a:pPr marL="266700" indent="-266700">
                <a:spcBef>
                  <a:spcPts val="300"/>
                </a:spcBef>
              </a:pPr>
              <a:r>
                <a:rPr lang="fr-FR" sz="1200">
                  <a:solidFill>
                    <a:schemeClr val="tx2"/>
                  </a:solidFill>
                </a:rPr>
                <a:t>Mis à défi</a:t>
              </a:r>
            </a:p>
            <a:p>
              <a:pPr marL="266700" indent="-266700">
                <a:spcBef>
                  <a:spcPts val="300"/>
                </a:spcBef>
              </a:pPr>
              <a:r>
                <a:rPr lang="fr-FR" sz="1200">
                  <a:solidFill>
                    <a:schemeClr val="tx2"/>
                  </a:solidFill>
                </a:rPr>
                <a:t>Hostile</a:t>
              </a:r>
            </a:p>
            <a:p>
              <a:pPr marL="266700" indent="-266700">
                <a:spcBef>
                  <a:spcPts val="300"/>
                </a:spcBef>
              </a:pPr>
              <a:r>
                <a:rPr lang="fr-FR" sz="1200">
                  <a:solidFill>
                    <a:schemeClr val="tx2"/>
                  </a:solidFill>
                </a:rPr>
                <a:t>Anxiété</a:t>
              </a:r>
            </a:p>
            <a:p>
              <a:pPr marL="266700" indent="-266700">
                <a:spcBef>
                  <a:spcPts val="300"/>
                </a:spcBef>
              </a:pPr>
              <a:r>
                <a:rPr lang="fr-FR" sz="1200">
                  <a:solidFill>
                    <a:schemeClr val="tx2"/>
                  </a:solidFill>
                </a:rPr>
                <a:t>Doute</a:t>
              </a:r>
            </a:p>
            <a:p>
              <a:pPr marL="266700" indent="-266700">
                <a:spcBef>
                  <a:spcPts val="300"/>
                </a:spcBef>
              </a:pPr>
              <a:r>
                <a:rPr lang="fr-FR" sz="1200">
                  <a:solidFill>
                    <a:schemeClr val="tx2"/>
                  </a:solidFill>
                </a:rPr>
                <a:t>Perte</a:t>
              </a:r>
            </a:p>
            <a:p>
              <a:pPr marL="266700" indent="-266700">
                <a:spcBef>
                  <a:spcPts val="300"/>
                </a:spcBef>
              </a:pPr>
              <a:r>
                <a:rPr lang="fr-FR" sz="1200">
                  <a:solidFill>
                    <a:schemeClr val="tx2"/>
                  </a:solidFill>
                </a:rPr>
                <a:t>Stupéfaction</a:t>
              </a:r>
            </a:p>
          </p:txBody>
        </p:sp>
        <p:sp>
          <p:nvSpPr>
            <p:cNvPr id="17421" name="TextBox 47"/>
            <p:cNvSpPr txBox="1">
              <a:spLocks noChangeArrowheads="1"/>
            </p:cNvSpPr>
            <p:nvPr/>
          </p:nvSpPr>
          <p:spPr bwMode="auto">
            <a:xfrm>
              <a:off x="4716463" y="2060574"/>
              <a:ext cx="2150488" cy="3928400"/>
            </a:xfrm>
            <a:prstGeom prst="rect">
              <a:avLst/>
            </a:prstGeom>
            <a:noFill/>
            <a:ln w="9525">
              <a:noFill/>
              <a:miter lim="800000"/>
              <a:headEnd/>
              <a:tailEnd/>
            </a:ln>
          </p:spPr>
          <p:txBody>
            <a:bodyPr>
              <a:spAutoFit/>
            </a:bodyPr>
            <a:lstStyle/>
            <a:p>
              <a:pPr marL="266700" indent="-266700">
                <a:spcBef>
                  <a:spcPts val="300"/>
                </a:spcBef>
              </a:pPr>
              <a:r>
                <a:rPr lang="fr-FR" sz="1200">
                  <a:solidFill>
                    <a:schemeClr val="tx2"/>
                  </a:solidFill>
                </a:rPr>
                <a:t>Confusion </a:t>
              </a:r>
            </a:p>
            <a:p>
              <a:pPr marL="266700" indent="-266700">
                <a:spcBef>
                  <a:spcPts val="300"/>
                </a:spcBef>
              </a:pPr>
              <a:r>
                <a:rPr lang="fr-FR" sz="1200">
                  <a:solidFill>
                    <a:schemeClr val="tx2"/>
                  </a:solidFill>
                </a:rPr>
                <a:t>Questionnement</a:t>
              </a:r>
            </a:p>
            <a:p>
              <a:pPr marL="266700" indent="-266700">
                <a:spcBef>
                  <a:spcPts val="300"/>
                </a:spcBef>
              </a:pPr>
              <a:r>
                <a:rPr lang="fr-FR" sz="1200">
                  <a:solidFill>
                    <a:schemeClr val="tx2"/>
                  </a:solidFill>
                </a:rPr>
                <a:t>Espoir</a:t>
              </a:r>
            </a:p>
            <a:p>
              <a:pPr marL="266700" indent="-266700">
                <a:spcBef>
                  <a:spcPts val="300"/>
                </a:spcBef>
              </a:pPr>
              <a:r>
                <a:rPr lang="fr-FR" sz="1200">
                  <a:solidFill>
                    <a:schemeClr val="tx2"/>
                  </a:solidFill>
                </a:rPr>
                <a:t>Opportunité</a:t>
              </a:r>
            </a:p>
            <a:p>
              <a:pPr marL="266700" indent="-266700">
                <a:spcBef>
                  <a:spcPts val="300"/>
                </a:spcBef>
              </a:pPr>
              <a:r>
                <a:rPr lang="fr-FR" sz="1200">
                  <a:solidFill>
                    <a:schemeClr val="tx2"/>
                  </a:solidFill>
                </a:rPr>
                <a:t>Frustration</a:t>
              </a:r>
            </a:p>
            <a:p>
              <a:pPr marL="266700" indent="-266700">
                <a:spcBef>
                  <a:spcPts val="300"/>
                </a:spcBef>
              </a:pPr>
              <a:r>
                <a:rPr lang="fr-FR" sz="1200">
                  <a:solidFill>
                    <a:schemeClr val="tx2"/>
                  </a:solidFill>
                </a:rPr>
                <a:t>Désappointement</a:t>
              </a:r>
            </a:p>
            <a:p>
              <a:pPr marL="266700" indent="-266700">
                <a:spcBef>
                  <a:spcPts val="300"/>
                </a:spcBef>
              </a:pPr>
              <a:r>
                <a:rPr lang="fr-FR" sz="1200">
                  <a:solidFill>
                    <a:schemeClr val="tx2"/>
                  </a:solidFill>
                </a:rPr>
                <a:t>Mis à défi</a:t>
              </a:r>
            </a:p>
            <a:p>
              <a:pPr marL="266700" indent="-266700">
                <a:spcBef>
                  <a:spcPts val="300"/>
                </a:spcBef>
              </a:pPr>
              <a:r>
                <a:rPr lang="fr-FR" sz="1200">
                  <a:solidFill>
                    <a:schemeClr val="tx2"/>
                  </a:solidFill>
                </a:rPr>
                <a:t>On y est presque!</a:t>
              </a:r>
            </a:p>
            <a:p>
              <a:pPr marL="266700" indent="-266700">
                <a:spcBef>
                  <a:spcPts val="300"/>
                </a:spcBef>
              </a:pPr>
              <a:r>
                <a:rPr lang="fr-FR" sz="1200">
                  <a:solidFill>
                    <a:schemeClr val="tx2"/>
                  </a:solidFill>
                </a:rPr>
                <a:t>On fait des progrès!</a:t>
              </a:r>
            </a:p>
            <a:p>
              <a:pPr marL="266700" indent="-266700">
                <a:spcBef>
                  <a:spcPts val="300"/>
                </a:spcBef>
              </a:pPr>
              <a:r>
                <a:rPr lang="fr-FR" sz="1200">
                  <a:solidFill>
                    <a:schemeClr val="tx2"/>
                  </a:solidFill>
                </a:rPr>
                <a:t>On va dans toutes les</a:t>
              </a:r>
            </a:p>
            <a:p>
              <a:pPr marL="266700" indent="-266700">
                <a:spcBef>
                  <a:spcPts val="300"/>
                </a:spcBef>
              </a:pPr>
              <a:r>
                <a:rPr lang="fr-FR" sz="1200">
                  <a:solidFill>
                    <a:schemeClr val="tx2"/>
                  </a:solidFill>
                </a:rPr>
                <a:t>directions en même temps!</a:t>
              </a:r>
            </a:p>
            <a:p>
              <a:pPr marL="266700" indent="-266700">
                <a:spcBef>
                  <a:spcPts val="300"/>
                </a:spcBef>
              </a:pPr>
              <a:r>
                <a:rPr lang="fr-FR" sz="1200">
                  <a:solidFill>
                    <a:schemeClr val="tx2"/>
                  </a:solidFill>
                </a:rPr>
                <a:t>Recherche de solutions</a:t>
              </a:r>
            </a:p>
            <a:p>
              <a:pPr marL="266700" indent="-266700">
                <a:spcBef>
                  <a:spcPts val="300"/>
                </a:spcBef>
              </a:pPr>
              <a:r>
                <a:rPr lang="fr-FR" sz="1200">
                  <a:solidFill>
                    <a:schemeClr val="tx2"/>
                  </a:solidFill>
                </a:rPr>
                <a:t>Excitant</a:t>
              </a:r>
            </a:p>
            <a:p>
              <a:pPr marL="266700" indent="-266700">
                <a:spcBef>
                  <a:spcPts val="300"/>
                </a:spcBef>
              </a:pPr>
              <a:r>
                <a:rPr lang="fr-FR" sz="1200">
                  <a:solidFill>
                    <a:schemeClr val="tx2"/>
                  </a:solidFill>
                </a:rPr>
                <a:t>Innovation et créativité</a:t>
              </a:r>
            </a:p>
          </p:txBody>
        </p:sp>
        <p:sp>
          <p:nvSpPr>
            <p:cNvPr id="17422" name="TextBox 48"/>
            <p:cNvSpPr txBox="1">
              <a:spLocks noChangeArrowheads="1"/>
            </p:cNvSpPr>
            <p:nvPr/>
          </p:nvSpPr>
          <p:spPr bwMode="auto">
            <a:xfrm>
              <a:off x="6875463" y="1700213"/>
              <a:ext cx="1657350" cy="2824624"/>
            </a:xfrm>
            <a:prstGeom prst="rect">
              <a:avLst/>
            </a:prstGeom>
            <a:noFill/>
            <a:ln w="9525">
              <a:noFill/>
              <a:miter lim="800000"/>
              <a:headEnd/>
              <a:tailEnd/>
            </a:ln>
          </p:spPr>
          <p:txBody>
            <a:bodyPr>
              <a:spAutoFit/>
            </a:bodyPr>
            <a:lstStyle/>
            <a:p>
              <a:pPr>
                <a:spcBef>
                  <a:spcPts val="300"/>
                </a:spcBef>
              </a:pPr>
              <a:r>
                <a:rPr lang="fr-FR" sz="1200">
                  <a:solidFill>
                    <a:schemeClr val="tx2"/>
                  </a:solidFill>
                </a:rPr>
                <a:t>Maintenant je sais!</a:t>
              </a:r>
            </a:p>
            <a:p>
              <a:pPr>
                <a:spcBef>
                  <a:spcPts val="300"/>
                </a:spcBef>
              </a:pPr>
              <a:r>
                <a:rPr lang="fr-FR" sz="1200">
                  <a:solidFill>
                    <a:schemeClr val="tx2"/>
                  </a:solidFill>
                </a:rPr>
                <a:t>Énergisé</a:t>
              </a:r>
            </a:p>
            <a:p>
              <a:pPr>
                <a:spcBef>
                  <a:spcPts val="300"/>
                </a:spcBef>
              </a:pPr>
              <a:r>
                <a:rPr lang="fr-FR" sz="1200">
                  <a:solidFill>
                    <a:schemeClr val="tx2"/>
                  </a:solidFill>
                </a:rPr>
                <a:t>Succès</a:t>
              </a:r>
            </a:p>
            <a:p>
              <a:pPr>
                <a:spcBef>
                  <a:spcPts val="300"/>
                </a:spcBef>
              </a:pPr>
              <a:r>
                <a:rPr lang="fr-FR" sz="1200">
                  <a:solidFill>
                    <a:schemeClr val="tx2"/>
                  </a:solidFill>
                </a:rPr>
                <a:t>Nous avons réussi!</a:t>
              </a:r>
            </a:p>
            <a:p>
              <a:pPr>
                <a:spcBef>
                  <a:spcPts val="300"/>
                </a:spcBef>
              </a:pPr>
              <a:r>
                <a:rPr lang="fr-FR" sz="1200">
                  <a:solidFill>
                    <a:schemeClr val="tx2"/>
                  </a:solidFill>
                </a:rPr>
                <a:t>Soulagement </a:t>
              </a:r>
            </a:p>
            <a:p>
              <a:pPr>
                <a:spcBef>
                  <a:spcPts val="300"/>
                </a:spcBef>
              </a:pPr>
              <a:r>
                <a:rPr lang="fr-FR" sz="1200">
                  <a:solidFill>
                    <a:schemeClr val="tx2"/>
                  </a:solidFill>
                </a:rPr>
                <a:t>Wow!</a:t>
              </a:r>
            </a:p>
            <a:p>
              <a:pPr>
                <a:spcBef>
                  <a:spcPts val="300"/>
                </a:spcBef>
              </a:pPr>
              <a:r>
                <a:rPr lang="fr-FR" sz="1200">
                  <a:solidFill>
                    <a:schemeClr val="tx2"/>
                  </a:solidFill>
                </a:rPr>
                <a:t>Confiance en soi</a:t>
              </a:r>
            </a:p>
            <a:p>
              <a:pPr>
                <a:spcBef>
                  <a:spcPts val="300"/>
                </a:spcBef>
              </a:pPr>
              <a:r>
                <a:rPr lang="fr-FR" sz="1200">
                  <a:solidFill>
                    <a:schemeClr val="tx2"/>
                  </a:solidFill>
                </a:rPr>
                <a:t>Satisfait</a:t>
              </a:r>
            </a:p>
            <a:p>
              <a:pPr>
                <a:spcBef>
                  <a:spcPts val="300"/>
                </a:spcBef>
              </a:pPr>
              <a:r>
                <a:rPr lang="fr-FR" sz="1200">
                  <a:solidFill>
                    <a:schemeClr val="tx2"/>
                  </a:solidFill>
                </a:rPr>
                <a:t>Confortable</a:t>
              </a:r>
            </a:p>
            <a:p>
              <a:pPr>
                <a:spcBef>
                  <a:spcPts val="300"/>
                </a:spcBef>
              </a:pPr>
              <a:r>
                <a:rPr lang="fr-FR" sz="1200">
                  <a:solidFill>
                    <a:schemeClr val="tx2"/>
                  </a:solidFill>
                </a:rPr>
                <a:t>Prochaines étapes?</a:t>
              </a:r>
            </a:p>
          </p:txBody>
        </p:sp>
        <p:cxnSp>
          <p:nvCxnSpPr>
            <p:cNvPr id="17" name="Straight Arrow Connector 16"/>
            <p:cNvCxnSpPr/>
            <p:nvPr/>
          </p:nvCxnSpPr>
          <p:spPr>
            <a:xfrm flipV="1">
              <a:off x="6155509" y="2565524"/>
              <a:ext cx="711443" cy="5023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94959" y="3142491"/>
              <a:ext cx="711443" cy="5023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03240" y="3790107"/>
              <a:ext cx="713191" cy="5023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423516"/>
      </p:ext>
    </p:extLst>
  </p:cSld>
  <p:clrMapOvr>
    <a:masterClrMapping/>
  </p:clrMapOvr>
  <p:transition advTm="246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CA" dirty="0"/>
              <a:t>Individual Response to Change (Transition/Reactions)</a:t>
            </a:r>
          </a:p>
        </p:txBody>
      </p:sp>
      <p:pic>
        <p:nvPicPr>
          <p:cNvPr id="38914" name="Picture 2"/>
          <p:cNvPicPr>
            <a:picLocks noChangeAspect="1" noChangeArrowheads="1"/>
          </p:cNvPicPr>
          <p:nvPr>
            <p:custDataLst>
              <p:tags r:id="rId2"/>
            </p:custDataLst>
          </p:nvPr>
        </p:nvPicPr>
        <p:blipFill>
          <a:blip r:embed="rId7" cstate="print"/>
          <a:srcRect/>
          <a:stretch>
            <a:fillRect/>
          </a:stretch>
        </p:blipFill>
        <p:spPr bwMode="auto">
          <a:xfrm>
            <a:off x="2144216" y="1700808"/>
            <a:ext cx="7904525" cy="4392489"/>
          </a:xfrm>
          <a:prstGeom prst="rect">
            <a:avLst/>
          </a:prstGeom>
          <a:noFill/>
          <a:ln w="9525">
            <a:noFill/>
            <a:miter lim="800000"/>
            <a:headEnd/>
            <a:tailEnd/>
          </a:ln>
        </p:spPr>
      </p:pic>
      <p:sp>
        <p:nvSpPr>
          <p:cNvPr id="5" name="TextBox 4"/>
          <p:cNvSpPr txBox="1"/>
          <p:nvPr>
            <p:custDataLst>
              <p:tags r:id="rId3"/>
            </p:custDataLst>
          </p:nvPr>
        </p:nvSpPr>
        <p:spPr>
          <a:xfrm>
            <a:off x="4511824" y="1990581"/>
            <a:ext cx="3096344" cy="923330"/>
          </a:xfrm>
          <a:prstGeom prst="rect">
            <a:avLst/>
          </a:prstGeom>
          <a:noFill/>
        </p:spPr>
        <p:txBody>
          <a:bodyPr wrap="square" rtlCol="0">
            <a:spAutoFit/>
          </a:bodyPr>
          <a:lstStyle/>
          <a:p>
            <a:pPr algn="ctr"/>
            <a:r>
              <a:rPr lang="en-CA" i="1" dirty="0"/>
              <a:t>Which is also similar to other human dynamic processes, like grief or team dynamics</a:t>
            </a:r>
          </a:p>
        </p:txBody>
      </p:sp>
      <p:sp>
        <p:nvSpPr>
          <p:cNvPr id="6" name="TextBox 6"/>
          <p:cNvSpPr txBox="1">
            <a:spLocks noChangeArrowheads="1"/>
          </p:cNvSpPr>
          <p:nvPr>
            <p:custDataLst>
              <p:tags r:id="rId4"/>
            </p:custDataLst>
          </p:nvPr>
        </p:nvSpPr>
        <p:spPr bwMode="auto">
          <a:xfrm>
            <a:off x="2424113" y="5940426"/>
            <a:ext cx="3167062" cy="307975"/>
          </a:xfrm>
          <a:prstGeom prst="rect">
            <a:avLst/>
          </a:prstGeom>
          <a:noFill/>
          <a:ln w="9525">
            <a:noFill/>
            <a:miter lim="800000"/>
            <a:headEnd/>
            <a:tailEnd/>
          </a:ln>
        </p:spPr>
        <p:txBody>
          <a:bodyPr>
            <a:spAutoFit/>
          </a:bodyPr>
          <a:lstStyle/>
          <a:p>
            <a:r>
              <a:rPr lang="en-CA" sz="1400" dirty="0">
                <a:latin typeface="Calibri" pitchFamily="34" charset="0"/>
              </a:rPr>
              <a:t>*Adapted from William-Bridges  model </a:t>
            </a:r>
          </a:p>
        </p:txBody>
      </p:sp>
    </p:spTree>
    <p:extLst>
      <p:ext uri="{BB962C8B-B14F-4D97-AF65-F5344CB8AC3E}">
        <p14:creationId xmlns:p14="http://schemas.microsoft.com/office/powerpoint/2010/main" val="14925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6" cstate="print"/>
          <a:srcRect/>
          <a:stretch>
            <a:fillRect/>
          </a:stretch>
        </p:blipFill>
        <p:spPr bwMode="auto">
          <a:xfrm>
            <a:off x="2135561" y="1709514"/>
            <a:ext cx="7917517" cy="4311774"/>
          </a:xfrm>
          <a:prstGeom prst="rect">
            <a:avLst/>
          </a:prstGeom>
          <a:noFill/>
          <a:ln w="9525">
            <a:noFill/>
            <a:miter lim="800000"/>
            <a:headEnd/>
            <a:tailEnd/>
          </a:ln>
        </p:spPr>
      </p:pic>
      <p:sp>
        <p:nvSpPr>
          <p:cNvPr id="27650" name="Title 2"/>
          <p:cNvSpPr>
            <a:spLocks noGrp="1"/>
          </p:cNvSpPr>
          <p:nvPr>
            <p:ph type="title"/>
            <p:custDataLst>
              <p:tags r:id="rId2"/>
            </p:custDataLst>
          </p:nvPr>
        </p:nvSpPr>
        <p:spPr/>
        <p:txBody>
          <a:bodyPr>
            <a:noAutofit/>
          </a:bodyPr>
          <a:lstStyle/>
          <a:p>
            <a:r>
              <a:rPr lang="fr-CA" sz="2000" dirty="0">
                <a:solidFill>
                  <a:schemeClr val="tx2"/>
                </a:solidFill>
                <a:latin typeface="Verdana" pitchFamily="34" charset="0"/>
              </a:rPr>
              <a:t>Réponse individuelle au changement (transition/réactions)</a:t>
            </a:r>
          </a:p>
        </p:txBody>
      </p:sp>
      <p:sp>
        <p:nvSpPr>
          <p:cNvPr id="27651" name="TextBox 6"/>
          <p:cNvSpPr txBox="1">
            <a:spLocks noChangeArrowheads="1"/>
          </p:cNvSpPr>
          <p:nvPr>
            <p:custDataLst>
              <p:tags r:id="rId3"/>
            </p:custDataLst>
          </p:nvPr>
        </p:nvSpPr>
        <p:spPr bwMode="auto">
          <a:xfrm>
            <a:off x="2424113" y="5940426"/>
            <a:ext cx="3167062" cy="307975"/>
          </a:xfrm>
          <a:prstGeom prst="rect">
            <a:avLst/>
          </a:prstGeom>
          <a:noFill/>
          <a:ln w="9525">
            <a:noFill/>
            <a:miter lim="800000"/>
            <a:headEnd/>
            <a:tailEnd/>
          </a:ln>
        </p:spPr>
        <p:txBody>
          <a:bodyPr>
            <a:spAutoFit/>
          </a:bodyPr>
          <a:lstStyle/>
          <a:p>
            <a:r>
              <a:rPr lang="en-CA" sz="1400" dirty="0">
                <a:solidFill>
                  <a:schemeClr val="tx2"/>
                </a:solidFill>
                <a:latin typeface="Calibri" pitchFamily="34" charset="0"/>
              </a:rPr>
              <a:t>*Adapt</a:t>
            </a:r>
            <a:r>
              <a:rPr lang="fr-CA" sz="1400" dirty="0">
                <a:solidFill>
                  <a:schemeClr val="tx2"/>
                </a:solidFill>
                <a:latin typeface="Calibri" pitchFamily="34" charset="0"/>
              </a:rPr>
              <a:t>é du model </a:t>
            </a:r>
            <a:r>
              <a:rPr lang="en-CA" sz="1400" dirty="0">
                <a:solidFill>
                  <a:schemeClr val="tx2"/>
                </a:solidFill>
                <a:latin typeface="Calibri" pitchFamily="34" charset="0"/>
              </a:rPr>
              <a:t>William-Bridges</a:t>
            </a:r>
          </a:p>
        </p:txBody>
      </p:sp>
      <p:sp>
        <p:nvSpPr>
          <p:cNvPr id="3" name="Rectangle 2"/>
          <p:cNvSpPr/>
          <p:nvPr/>
        </p:nvSpPr>
        <p:spPr>
          <a:xfrm>
            <a:off x="4223792" y="1916833"/>
            <a:ext cx="3384376" cy="1200329"/>
          </a:xfrm>
          <a:prstGeom prst="rect">
            <a:avLst/>
          </a:prstGeom>
        </p:spPr>
        <p:txBody>
          <a:bodyPr wrap="square">
            <a:spAutoFit/>
          </a:bodyPr>
          <a:lstStyle/>
          <a:p>
            <a:pPr algn="ctr"/>
            <a:r>
              <a:rPr lang="fr-CA" i="1" dirty="0">
                <a:solidFill>
                  <a:schemeClr val="tx2"/>
                </a:solidFill>
              </a:rPr>
              <a:t>Qui est aussi similaire à d’autres processus dynamiques humains, tel que le deuil et la dynamique d’équipe</a:t>
            </a:r>
          </a:p>
        </p:txBody>
      </p:sp>
    </p:spTree>
    <p:extLst>
      <p:ext uri="{BB962C8B-B14F-4D97-AF65-F5344CB8AC3E}">
        <p14:creationId xmlns:p14="http://schemas.microsoft.com/office/powerpoint/2010/main" val="413109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r>
              <a:rPr lang="en-CA" dirty="0"/>
              <a:t>Realignment: Where are You? // </a:t>
            </a:r>
            <a:br>
              <a:rPr lang="en-CA" dirty="0"/>
            </a:br>
            <a:r>
              <a:rPr lang="fr-CA" dirty="0"/>
              <a:t>La réalignement : Où êtes-vous?</a:t>
            </a:r>
            <a:endParaRPr lang="en-CA" dirty="0">
              <a:solidFill>
                <a:schemeClr val="accent1">
                  <a:lumMod val="75000"/>
                </a:schemeClr>
              </a:solidFill>
            </a:endParaRPr>
          </a:p>
        </p:txBody>
      </p:sp>
      <p:sp>
        <p:nvSpPr>
          <p:cNvPr id="29" name="Freeform 52"/>
          <p:cNvSpPr>
            <a:spLocks/>
          </p:cNvSpPr>
          <p:nvPr>
            <p:custDataLst>
              <p:tags r:id="rId2"/>
            </p:custDataLst>
          </p:nvPr>
        </p:nvSpPr>
        <p:spPr bwMode="auto">
          <a:xfrm>
            <a:off x="2418521" y="3594448"/>
            <a:ext cx="7989750" cy="1001823"/>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0" name="Rectangle 46"/>
          <p:cNvSpPr>
            <a:spLocks noChangeArrowheads="1"/>
          </p:cNvSpPr>
          <p:nvPr>
            <p:custDataLst>
              <p:tags r:id="rId3"/>
            </p:custDataLst>
          </p:nvPr>
        </p:nvSpPr>
        <p:spPr bwMode="auto">
          <a:xfrm>
            <a:off x="2503693" y="5854835"/>
            <a:ext cx="150359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Endings</a:t>
            </a:r>
            <a:endParaRPr lang="en-US" sz="20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4"/>
            </p:custDataLst>
          </p:nvPr>
        </p:nvSpPr>
        <p:spPr bwMode="auto">
          <a:xfrm>
            <a:off x="5482342" y="5854835"/>
            <a:ext cx="1567736"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Neutral Zone</a:t>
            </a:r>
            <a:endParaRPr lang="en-US" sz="20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5"/>
            </p:custDataLst>
          </p:nvPr>
        </p:nvSpPr>
        <p:spPr bwMode="auto">
          <a:xfrm>
            <a:off x="8529463" y="5819178"/>
            <a:ext cx="199573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New Beginnings</a:t>
            </a:r>
            <a:endParaRPr lang="en-US" sz="2000" dirty="0">
              <a:solidFill>
                <a:prstClr val="black"/>
              </a:solidFill>
              <a:latin typeface="Arial" pitchFamily="34" charset="0"/>
              <a:cs typeface="Arial" pitchFamily="34" charset="0"/>
            </a:endParaRPr>
          </a:p>
        </p:txBody>
      </p:sp>
      <p:grpSp>
        <p:nvGrpSpPr>
          <p:cNvPr id="33" name="Group 32"/>
          <p:cNvGrpSpPr/>
          <p:nvPr/>
        </p:nvGrpSpPr>
        <p:grpSpPr>
          <a:xfrm>
            <a:off x="4559616" y="3336892"/>
            <a:ext cx="3397940" cy="1121331"/>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6"/>
            </p:custDataLst>
          </p:nvPr>
        </p:nvSpPr>
        <p:spPr bwMode="auto">
          <a:xfrm>
            <a:off x="2503693" y="6112391"/>
            <a:ext cx="150359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Fins </a:t>
            </a:r>
            <a:endParaRPr lang="fr-CA" sz="20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7"/>
            </p:custDataLst>
          </p:nvPr>
        </p:nvSpPr>
        <p:spPr bwMode="auto">
          <a:xfrm>
            <a:off x="5532036" y="6112391"/>
            <a:ext cx="146835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Zone neutre</a:t>
            </a:r>
            <a:endParaRPr lang="fr-CA" sz="20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8"/>
            </p:custDataLst>
          </p:nvPr>
        </p:nvSpPr>
        <p:spPr bwMode="auto">
          <a:xfrm>
            <a:off x="8414851" y="6076734"/>
            <a:ext cx="2224968"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Nouveaux départs</a:t>
            </a:r>
            <a:endParaRPr lang="fr-CA" sz="2000" dirty="0">
              <a:solidFill>
                <a:prstClr val="black"/>
              </a:solidFill>
              <a:latin typeface="Arial" pitchFamily="34" charset="0"/>
              <a:cs typeface="Arial" pitchFamily="34" charset="0"/>
            </a:endParaRPr>
          </a:p>
        </p:txBody>
      </p:sp>
      <p:sp>
        <p:nvSpPr>
          <p:cNvPr id="24" name="TextBox 23"/>
          <p:cNvSpPr txBox="1"/>
          <p:nvPr/>
        </p:nvSpPr>
        <p:spPr>
          <a:xfrm>
            <a:off x="2534655" y="3967115"/>
            <a:ext cx="295274" cy="369332"/>
          </a:xfrm>
          <a:prstGeom prst="rect">
            <a:avLst/>
          </a:prstGeom>
          <a:noFill/>
        </p:spPr>
        <p:txBody>
          <a:bodyPr wrap="none" rtlCol="0">
            <a:spAutoFit/>
          </a:bodyPr>
          <a:lstStyle/>
          <a:p>
            <a:r>
              <a:rPr lang="en-CA" dirty="0"/>
              <a:t>a</a:t>
            </a:r>
          </a:p>
        </p:txBody>
      </p:sp>
      <p:sp>
        <p:nvSpPr>
          <p:cNvPr id="25" name="TextBox 24"/>
          <p:cNvSpPr txBox="1"/>
          <p:nvPr/>
        </p:nvSpPr>
        <p:spPr>
          <a:xfrm>
            <a:off x="3390642" y="3804043"/>
            <a:ext cx="306494" cy="369332"/>
          </a:xfrm>
          <a:prstGeom prst="rect">
            <a:avLst/>
          </a:prstGeom>
          <a:noFill/>
        </p:spPr>
        <p:txBody>
          <a:bodyPr wrap="none" rtlCol="0">
            <a:spAutoFit/>
          </a:bodyPr>
          <a:lstStyle/>
          <a:p>
            <a:r>
              <a:rPr lang="en-CA" dirty="0"/>
              <a:t>b</a:t>
            </a:r>
          </a:p>
        </p:txBody>
      </p:sp>
      <p:sp>
        <p:nvSpPr>
          <p:cNvPr id="26" name="TextBox 25"/>
          <p:cNvSpPr txBox="1"/>
          <p:nvPr/>
        </p:nvSpPr>
        <p:spPr>
          <a:xfrm>
            <a:off x="4246448" y="3952963"/>
            <a:ext cx="282450" cy="369332"/>
          </a:xfrm>
          <a:prstGeom prst="rect">
            <a:avLst/>
          </a:prstGeom>
          <a:noFill/>
        </p:spPr>
        <p:txBody>
          <a:bodyPr wrap="none" rtlCol="0">
            <a:spAutoFit/>
          </a:bodyPr>
          <a:lstStyle/>
          <a:p>
            <a:r>
              <a:rPr lang="en-CA" dirty="0"/>
              <a:t>c</a:t>
            </a:r>
          </a:p>
        </p:txBody>
      </p:sp>
      <p:sp>
        <p:nvSpPr>
          <p:cNvPr id="27" name="TextBox 26"/>
          <p:cNvSpPr txBox="1"/>
          <p:nvPr/>
        </p:nvSpPr>
        <p:spPr>
          <a:xfrm>
            <a:off x="5106826" y="4285040"/>
            <a:ext cx="306494" cy="369332"/>
          </a:xfrm>
          <a:prstGeom prst="rect">
            <a:avLst/>
          </a:prstGeom>
          <a:noFill/>
        </p:spPr>
        <p:txBody>
          <a:bodyPr wrap="none" rtlCol="0">
            <a:spAutoFit/>
          </a:bodyPr>
          <a:lstStyle/>
          <a:p>
            <a:r>
              <a:rPr lang="en-CA" dirty="0"/>
              <a:t>d</a:t>
            </a:r>
          </a:p>
        </p:txBody>
      </p:sp>
      <p:sp>
        <p:nvSpPr>
          <p:cNvPr id="28" name="TextBox 27"/>
          <p:cNvSpPr txBox="1"/>
          <p:nvPr/>
        </p:nvSpPr>
        <p:spPr>
          <a:xfrm>
            <a:off x="6186946" y="4665827"/>
            <a:ext cx="306494" cy="369332"/>
          </a:xfrm>
          <a:prstGeom prst="rect">
            <a:avLst/>
          </a:prstGeom>
          <a:noFill/>
        </p:spPr>
        <p:txBody>
          <a:bodyPr wrap="none" rtlCol="0">
            <a:spAutoFit/>
          </a:bodyPr>
          <a:lstStyle/>
          <a:p>
            <a:r>
              <a:rPr lang="en-CA" dirty="0"/>
              <a:t>e</a:t>
            </a:r>
          </a:p>
        </p:txBody>
      </p:sp>
      <p:sp>
        <p:nvSpPr>
          <p:cNvPr id="36" name="TextBox 35"/>
          <p:cNvSpPr txBox="1"/>
          <p:nvPr/>
        </p:nvSpPr>
        <p:spPr>
          <a:xfrm>
            <a:off x="7402314" y="4481161"/>
            <a:ext cx="255198" cy="369332"/>
          </a:xfrm>
          <a:prstGeom prst="rect">
            <a:avLst/>
          </a:prstGeom>
          <a:noFill/>
        </p:spPr>
        <p:txBody>
          <a:bodyPr wrap="none" rtlCol="0">
            <a:spAutoFit/>
          </a:bodyPr>
          <a:lstStyle/>
          <a:p>
            <a:r>
              <a:rPr lang="en-CA" dirty="0"/>
              <a:t>f</a:t>
            </a:r>
          </a:p>
        </p:txBody>
      </p:sp>
      <p:sp>
        <p:nvSpPr>
          <p:cNvPr id="37" name="TextBox 36"/>
          <p:cNvSpPr txBox="1"/>
          <p:nvPr/>
        </p:nvSpPr>
        <p:spPr>
          <a:xfrm>
            <a:off x="8097743" y="4223066"/>
            <a:ext cx="293670" cy="369332"/>
          </a:xfrm>
          <a:prstGeom prst="rect">
            <a:avLst/>
          </a:prstGeom>
          <a:noFill/>
        </p:spPr>
        <p:txBody>
          <a:bodyPr wrap="none" rtlCol="0">
            <a:spAutoFit/>
          </a:bodyPr>
          <a:lstStyle/>
          <a:p>
            <a:r>
              <a:rPr lang="en-CA" dirty="0"/>
              <a:t>g</a:t>
            </a:r>
          </a:p>
        </p:txBody>
      </p:sp>
      <p:sp>
        <p:nvSpPr>
          <p:cNvPr id="38" name="TextBox 37"/>
          <p:cNvSpPr txBox="1"/>
          <p:nvPr/>
        </p:nvSpPr>
        <p:spPr>
          <a:xfrm>
            <a:off x="8898705" y="3819764"/>
            <a:ext cx="306494" cy="369332"/>
          </a:xfrm>
          <a:prstGeom prst="rect">
            <a:avLst/>
          </a:prstGeom>
          <a:noFill/>
        </p:spPr>
        <p:txBody>
          <a:bodyPr wrap="none" rtlCol="0">
            <a:spAutoFit/>
          </a:bodyPr>
          <a:lstStyle/>
          <a:p>
            <a:r>
              <a:rPr lang="en-CA" dirty="0"/>
              <a:t>h</a:t>
            </a:r>
          </a:p>
        </p:txBody>
      </p:sp>
      <p:sp>
        <p:nvSpPr>
          <p:cNvPr id="39" name="TextBox 38"/>
          <p:cNvSpPr txBox="1"/>
          <p:nvPr/>
        </p:nvSpPr>
        <p:spPr>
          <a:xfrm>
            <a:off x="9813267" y="3594448"/>
            <a:ext cx="237566" cy="369332"/>
          </a:xfrm>
          <a:prstGeom prst="rect">
            <a:avLst/>
          </a:prstGeom>
          <a:noFill/>
        </p:spPr>
        <p:txBody>
          <a:bodyPr wrap="none" rtlCol="0">
            <a:spAutoFit/>
          </a:bodyPr>
          <a:lstStyle/>
          <a:p>
            <a:r>
              <a:rPr lang="en-CA" dirty="0" err="1"/>
              <a:t>i</a:t>
            </a:r>
            <a:endParaRPr lang="en-CA" dirty="0"/>
          </a:p>
        </p:txBody>
      </p:sp>
    </p:spTree>
    <p:extLst>
      <p:ext uri="{BB962C8B-B14F-4D97-AF65-F5344CB8AC3E}">
        <p14:creationId xmlns:p14="http://schemas.microsoft.com/office/powerpoint/2010/main" val="354805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r>
              <a:rPr lang="en-CA" dirty="0"/>
              <a:t>Realignment: Where are You? // </a:t>
            </a:r>
            <a:br>
              <a:rPr lang="en-CA" dirty="0"/>
            </a:br>
            <a:r>
              <a:rPr lang="fr-CA" dirty="0"/>
              <a:t>La réalignement : Où êtes-vous?</a:t>
            </a:r>
            <a:endParaRPr lang="en-CA" dirty="0">
              <a:solidFill>
                <a:schemeClr val="accent1">
                  <a:lumMod val="75000"/>
                </a:schemeClr>
              </a:solidFill>
            </a:endParaRPr>
          </a:p>
        </p:txBody>
      </p:sp>
      <p:sp>
        <p:nvSpPr>
          <p:cNvPr id="12" name="Freeform 52"/>
          <p:cNvSpPr>
            <a:spLocks/>
          </p:cNvSpPr>
          <p:nvPr>
            <p:custDataLst>
              <p:tags r:id="rId2"/>
            </p:custDataLst>
          </p:nvPr>
        </p:nvSpPr>
        <p:spPr bwMode="auto">
          <a:xfrm>
            <a:off x="3730436" y="2424210"/>
            <a:ext cx="1368152" cy="288032"/>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 name="Freeform 52"/>
          <p:cNvSpPr>
            <a:spLocks/>
          </p:cNvSpPr>
          <p:nvPr>
            <p:custDataLst>
              <p:tags r:id="rId3"/>
            </p:custDataLst>
          </p:nvPr>
        </p:nvSpPr>
        <p:spPr bwMode="auto">
          <a:xfrm>
            <a:off x="5044901" y="2608582"/>
            <a:ext cx="2376264" cy="288032"/>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 name="Freeform 52"/>
          <p:cNvSpPr>
            <a:spLocks/>
          </p:cNvSpPr>
          <p:nvPr>
            <p:custDataLst>
              <p:tags r:id="rId4"/>
            </p:custDataLst>
          </p:nvPr>
        </p:nvSpPr>
        <p:spPr bwMode="auto">
          <a:xfrm rot="323491">
            <a:off x="7328335" y="2019144"/>
            <a:ext cx="1634444" cy="171189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 name="Freeform 52"/>
          <p:cNvSpPr>
            <a:spLocks/>
          </p:cNvSpPr>
          <p:nvPr>
            <p:custDataLst>
              <p:tags r:id="rId5"/>
            </p:custDataLst>
          </p:nvPr>
        </p:nvSpPr>
        <p:spPr bwMode="auto">
          <a:xfrm>
            <a:off x="2418521" y="3594448"/>
            <a:ext cx="7989750" cy="1001823"/>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0" name="Rectangle 46"/>
          <p:cNvSpPr>
            <a:spLocks noChangeArrowheads="1"/>
          </p:cNvSpPr>
          <p:nvPr>
            <p:custDataLst>
              <p:tags r:id="rId6"/>
            </p:custDataLst>
          </p:nvPr>
        </p:nvSpPr>
        <p:spPr bwMode="auto">
          <a:xfrm>
            <a:off x="2503693" y="5854835"/>
            <a:ext cx="150359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Endings</a:t>
            </a:r>
            <a:endParaRPr lang="en-US" sz="20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7"/>
            </p:custDataLst>
          </p:nvPr>
        </p:nvSpPr>
        <p:spPr bwMode="auto">
          <a:xfrm>
            <a:off x="5482342" y="5854835"/>
            <a:ext cx="1567736"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Neutral Zone</a:t>
            </a:r>
            <a:endParaRPr lang="en-US" sz="20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8"/>
            </p:custDataLst>
          </p:nvPr>
        </p:nvSpPr>
        <p:spPr bwMode="auto">
          <a:xfrm>
            <a:off x="8529463" y="5819178"/>
            <a:ext cx="199573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0000"/>
                </a:solidFill>
                <a:cs typeface="Arial" pitchFamily="34" charset="0"/>
              </a:rPr>
              <a:t>New Beginnings</a:t>
            </a:r>
            <a:endParaRPr lang="en-US" sz="2000" dirty="0">
              <a:solidFill>
                <a:prstClr val="black"/>
              </a:solidFill>
              <a:latin typeface="Arial" pitchFamily="34" charset="0"/>
              <a:cs typeface="Arial" pitchFamily="34" charset="0"/>
            </a:endParaRPr>
          </a:p>
        </p:txBody>
      </p:sp>
      <p:grpSp>
        <p:nvGrpSpPr>
          <p:cNvPr id="33" name="Group 32"/>
          <p:cNvGrpSpPr/>
          <p:nvPr/>
        </p:nvGrpSpPr>
        <p:grpSpPr>
          <a:xfrm>
            <a:off x="4559616" y="3336892"/>
            <a:ext cx="3397940" cy="1121331"/>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9"/>
            </p:custDataLst>
          </p:nvPr>
        </p:nvSpPr>
        <p:spPr bwMode="auto">
          <a:xfrm>
            <a:off x="2503693" y="6112391"/>
            <a:ext cx="150359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Fins </a:t>
            </a:r>
            <a:endParaRPr lang="fr-CA" sz="20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10"/>
            </p:custDataLst>
          </p:nvPr>
        </p:nvSpPr>
        <p:spPr bwMode="auto">
          <a:xfrm>
            <a:off x="5532036" y="6112391"/>
            <a:ext cx="146835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Zone neutre</a:t>
            </a:r>
            <a:endParaRPr lang="fr-CA" sz="20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11"/>
            </p:custDataLst>
          </p:nvPr>
        </p:nvSpPr>
        <p:spPr bwMode="auto">
          <a:xfrm>
            <a:off x="8414851" y="6076734"/>
            <a:ext cx="2224968"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2000" b="1" dirty="0">
                <a:solidFill>
                  <a:srgbClr val="000000"/>
                </a:solidFill>
                <a:cs typeface="Arial" pitchFamily="34" charset="0"/>
              </a:rPr>
              <a:t>Nouveaux départs</a:t>
            </a:r>
            <a:endParaRPr lang="fr-CA" sz="2000" dirty="0">
              <a:solidFill>
                <a:prstClr val="black"/>
              </a:solidFill>
              <a:latin typeface="Arial" pitchFamily="34" charset="0"/>
              <a:cs typeface="Arial" pitchFamily="34" charset="0"/>
            </a:endParaRPr>
          </a:p>
        </p:txBody>
      </p:sp>
      <p:cxnSp>
        <p:nvCxnSpPr>
          <p:cNvPr id="21" name="Straight Arrow Connector 20"/>
          <p:cNvCxnSpPr/>
          <p:nvPr>
            <p:custDataLst>
              <p:tags r:id="rId12"/>
            </p:custDataLst>
          </p:nvPr>
        </p:nvCxnSpPr>
        <p:spPr>
          <a:xfrm>
            <a:off x="2418521" y="2418534"/>
            <a:ext cx="68407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3"/>
            </p:custDataLst>
          </p:nvPr>
        </p:nvSpPr>
        <p:spPr>
          <a:xfrm>
            <a:off x="9043257" y="2562550"/>
            <a:ext cx="648072" cy="369332"/>
          </a:xfrm>
          <a:prstGeom prst="rect">
            <a:avLst/>
          </a:prstGeom>
          <a:noFill/>
        </p:spPr>
        <p:txBody>
          <a:bodyPr wrap="square" rtlCol="0">
            <a:spAutoFit/>
          </a:bodyPr>
          <a:lstStyle/>
          <a:p>
            <a:r>
              <a:rPr lang="en-CA" dirty="0"/>
              <a:t>time</a:t>
            </a:r>
          </a:p>
        </p:txBody>
      </p:sp>
      <p:cxnSp>
        <p:nvCxnSpPr>
          <p:cNvPr id="23" name="Straight Connector 22"/>
          <p:cNvCxnSpPr/>
          <p:nvPr>
            <p:custDataLst>
              <p:tags r:id="rId14"/>
            </p:custDataLst>
          </p:nvPr>
        </p:nvCxnSpPr>
        <p:spPr>
          <a:xfrm>
            <a:off x="3786673" y="2274518"/>
            <a:ext cx="0" cy="3600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23"/>
          <p:cNvSpPr/>
          <p:nvPr>
            <p:custDataLst>
              <p:tags r:id="rId15"/>
            </p:custDataLst>
          </p:nvPr>
        </p:nvSpPr>
        <p:spPr>
          <a:xfrm>
            <a:off x="3575720" y="2780929"/>
            <a:ext cx="5287188" cy="3231953"/>
          </a:xfrm>
          <a:custGeom>
            <a:avLst/>
            <a:gdLst>
              <a:gd name="connsiteX0" fmla="*/ 0 w 5287188"/>
              <a:gd name="connsiteY0" fmla="*/ 237705 h 999705"/>
              <a:gd name="connsiteX1" fmla="*/ 30480 w 5287188"/>
              <a:gd name="connsiteY1" fmla="*/ 227545 h 999705"/>
              <a:gd name="connsiteX2" fmla="*/ 60960 w 5287188"/>
              <a:gd name="connsiteY2" fmla="*/ 207225 h 999705"/>
              <a:gd name="connsiteX3" fmla="*/ 121920 w 5287188"/>
              <a:gd name="connsiteY3" fmla="*/ 186905 h 999705"/>
              <a:gd name="connsiteX4" fmla="*/ 152400 w 5287188"/>
              <a:gd name="connsiteY4" fmla="*/ 176745 h 999705"/>
              <a:gd name="connsiteX5" fmla="*/ 426720 w 5287188"/>
              <a:gd name="connsiteY5" fmla="*/ 207225 h 999705"/>
              <a:gd name="connsiteX6" fmla="*/ 457200 w 5287188"/>
              <a:gd name="connsiteY6" fmla="*/ 217385 h 999705"/>
              <a:gd name="connsiteX7" fmla="*/ 487680 w 5287188"/>
              <a:gd name="connsiteY7" fmla="*/ 237705 h 999705"/>
              <a:gd name="connsiteX8" fmla="*/ 508000 w 5287188"/>
              <a:gd name="connsiteY8" fmla="*/ 268185 h 999705"/>
              <a:gd name="connsiteX9" fmla="*/ 538480 w 5287188"/>
              <a:gd name="connsiteY9" fmla="*/ 288505 h 999705"/>
              <a:gd name="connsiteX10" fmla="*/ 609600 w 5287188"/>
              <a:gd name="connsiteY10" fmla="*/ 359625 h 999705"/>
              <a:gd name="connsiteX11" fmla="*/ 619760 w 5287188"/>
              <a:gd name="connsiteY11" fmla="*/ 390105 h 999705"/>
              <a:gd name="connsiteX12" fmla="*/ 650240 w 5287188"/>
              <a:gd name="connsiteY12" fmla="*/ 410425 h 999705"/>
              <a:gd name="connsiteX13" fmla="*/ 701040 w 5287188"/>
              <a:gd name="connsiteY13" fmla="*/ 501865 h 999705"/>
              <a:gd name="connsiteX14" fmla="*/ 751840 w 5287188"/>
              <a:gd name="connsiteY14" fmla="*/ 593305 h 999705"/>
              <a:gd name="connsiteX15" fmla="*/ 772160 w 5287188"/>
              <a:gd name="connsiteY15" fmla="*/ 623785 h 999705"/>
              <a:gd name="connsiteX16" fmla="*/ 802640 w 5287188"/>
              <a:gd name="connsiteY16" fmla="*/ 644105 h 999705"/>
              <a:gd name="connsiteX17" fmla="*/ 883920 w 5287188"/>
              <a:gd name="connsiteY17" fmla="*/ 735545 h 999705"/>
              <a:gd name="connsiteX18" fmla="*/ 924560 w 5287188"/>
              <a:gd name="connsiteY18" fmla="*/ 755865 h 999705"/>
              <a:gd name="connsiteX19" fmla="*/ 985520 w 5287188"/>
              <a:gd name="connsiteY19" fmla="*/ 796505 h 999705"/>
              <a:gd name="connsiteX20" fmla="*/ 1016000 w 5287188"/>
              <a:gd name="connsiteY20" fmla="*/ 806665 h 999705"/>
              <a:gd name="connsiteX21" fmla="*/ 1046480 w 5287188"/>
              <a:gd name="connsiteY21" fmla="*/ 826985 h 999705"/>
              <a:gd name="connsiteX22" fmla="*/ 1087120 w 5287188"/>
              <a:gd name="connsiteY22" fmla="*/ 837145 h 999705"/>
              <a:gd name="connsiteX23" fmla="*/ 1148080 w 5287188"/>
              <a:gd name="connsiteY23" fmla="*/ 857465 h 999705"/>
              <a:gd name="connsiteX24" fmla="*/ 1178560 w 5287188"/>
              <a:gd name="connsiteY24" fmla="*/ 867625 h 999705"/>
              <a:gd name="connsiteX25" fmla="*/ 1351280 w 5287188"/>
              <a:gd name="connsiteY25" fmla="*/ 887945 h 999705"/>
              <a:gd name="connsiteX26" fmla="*/ 1463040 w 5287188"/>
              <a:gd name="connsiteY26" fmla="*/ 877785 h 999705"/>
              <a:gd name="connsiteX27" fmla="*/ 1564640 w 5287188"/>
              <a:gd name="connsiteY27" fmla="*/ 837145 h 999705"/>
              <a:gd name="connsiteX28" fmla="*/ 1686560 w 5287188"/>
              <a:gd name="connsiteY28" fmla="*/ 755865 h 999705"/>
              <a:gd name="connsiteX29" fmla="*/ 1737360 w 5287188"/>
              <a:gd name="connsiteY29" fmla="*/ 674585 h 999705"/>
              <a:gd name="connsiteX30" fmla="*/ 1767840 w 5287188"/>
              <a:gd name="connsiteY30" fmla="*/ 654265 h 999705"/>
              <a:gd name="connsiteX31" fmla="*/ 1788160 w 5287188"/>
              <a:gd name="connsiteY31" fmla="*/ 623785 h 999705"/>
              <a:gd name="connsiteX32" fmla="*/ 1767840 w 5287188"/>
              <a:gd name="connsiteY32" fmla="*/ 552665 h 999705"/>
              <a:gd name="connsiteX33" fmla="*/ 1737360 w 5287188"/>
              <a:gd name="connsiteY33" fmla="*/ 532345 h 999705"/>
              <a:gd name="connsiteX34" fmla="*/ 1666240 w 5287188"/>
              <a:gd name="connsiteY34" fmla="*/ 542505 h 999705"/>
              <a:gd name="connsiteX35" fmla="*/ 1534160 w 5287188"/>
              <a:gd name="connsiteY35" fmla="*/ 572985 h 999705"/>
              <a:gd name="connsiteX36" fmla="*/ 1493520 w 5287188"/>
              <a:gd name="connsiteY36" fmla="*/ 593305 h 999705"/>
              <a:gd name="connsiteX37" fmla="*/ 1463040 w 5287188"/>
              <a:gd name="connsiteY37" fmla="*/ 613625 h 999705"/>
              <a:gd name="connsiteX38" fmla="*/ 1402080 w 5287188"/>
              <a:gd name="connsiteY38" fmla="*/ 633945 h 999705"/>
              <a:gd name="connsiteX39" fmla="*/ 1310640 w 5287188"/>
              <a:gd name="connsiteY39" fmla="*/ 603465 h 999705"/>
              <a:gd name="connsiteX40" fmla="*/ 1280160 w 5287188"/>
              <a:gd name="connsiteY40" fmla="*/ 593305 h 999705"/>
              <a:gd name="connsiteX41" fmla="*/ 1137920 w 5287188"/>
              <a:gd name="connsiteY41" fmla="*/ 532345 h 999705"/>
              <a:gd name="connsiteX42" fmla="*/ 1076960 w 5287188"/>
              <a:gd name="connsiteY42" fmla="*/ 512025 h 999705"/>
              <a:gd name="connsiteX43" fmla="*/ 1005840 w 5287188"/>
              <a:gd name="connsiteY43" fmla="*/ 481545 h 999705"/>
              <a:gd name="connsiteX44" fmla="*/ 975360 w 5287188"/>
              <a:gd name="connsiteY44" fmla="*/ 451065 h 999705"/>
              <a:gd name="connsiteX45" fmla="*/ 914400 w 5287188"/>
              <a:gd name="connsiteY45" fmla="*/ 369785 h 999705"/>
              <a:gd name="connsiteX46" fmla="*/ 843280 w 5287188"/>
              <a:gd name="connsiteY46" fmla="*/ 318985 h 999705"/>
              <a:gd name="connsiteX47" fmla="*/ 812800 w 5287188"/>
              <a:gd name="connsiteY47" fmla="*/ 298665 h 999705"/>
              <a:gd name="connsiteX48" fmla="*/ 782320 w 5287188"/>
              <a:gd name="connsiteY48" fmla="*/ 288505 h 999705"/>
              <a:gd name="connsiteX49" fmla="*/ 711200 w 5287188"/>
              <a:gd name="connsiteY49" fmla="*/ 258025 h 999705"/>
              <a:gd name="connsiteX50" fmla="*/ 680720 w 5287188"/>
              <a:gd name="connsiteY50" fmla="*/ 227545 h 999705"/>
              <a:gd name="connsiteX51" fmla="*/ 731520 w 5287188"/>
              <a:gd name="connsiteY51" fmla="*/ 207225 h 999705"/>
              <a:gd name="connsiteX52" fmla="*/ 812800 w 5287188"/>
              <a:gd name="connsiteY52" fmla="*/ 176745 h 999705"/>
              <a:gd name="connsiteX53" fmla="*/ 955040 w 5287188"/>
              <a:gd name="connsiteY53" fmla="*/ 156425 h 999705"/>
              <a:gd name="connsiteX54" fmla="*/ 1005840 w 5287188"/>
              <a:gd name="connsiteY54" fmla="*/ 136105 h 999705"/>
              <a:gd name="connsiteX55" fmla="*/ 1259840 w 5287188"/>
              <a:gd name="connsiteY55" fmla="*/ 115785 h 999705"/>
              <a:gd name="connsiteX56" fmla="*/ 1412240 w 5287188"/>
              <a:gd name="connsiteY56" fmla="*/ 156425 h 999705"/>
              <a:gd name="connsiteX57" fmla="*/ 1432560 w 5287188"/>
              <a:gd name="connsiteY57" fmla="*/ 186905 h 999705"/>
              <a:gd name="connsiteX58" fmla="*/ 1432560 w 5287188"/>
              <a:gd name="connsiteY58" fmla="*/ 359625 h 999705"/>
              <a:gd name="connsiteX59" fmla="*/ 1422400 w 5287188"/>
              <a:gd name="connsiteY59" fmla="*/ 400265 h 999705"/>
              <a:gd name="connsiteX60" fmla="*/ 1351280 w 5287188"/>
              <a:gd name="connsiteY60" fmla="*/ 451065 h 999705"/>
              <a:gd name="connsiteX61" fmla="*/ 1320800 w 5287188"/>
              <a:gd name="connsiteY61" fmla="*/ 471385 h 999705"/>
              <a:gd name="connsiteX62" fmla="*/ 1229360 w 5287188"/>
              <a:gd name="connsiteY62" fmla="*/ 501865 h 999705"/>
              <a:gd name="connsiteX63" fmla="*/ 568960 w 5287188"/>
              <a:gd name="connsiteY63" fmla="*/ 501865 h 999705"/>
              <a:gd name="connsiteX64" fmla="*/ 538480 w 5287188"/>
              <a:gd name="connsiteY64" fmla="*/ 512025 h 999705"/>
              <a:gd name="connsiteX65" fmla="*/ 436880 w 5287188"/>
              <a:gd name="connsiteY65" fmla="*/ 532345 h 999705"/>
              <a:gd name="connsiteX66" fmla="*/ 426720 w 5287188"/>
              <a:gd name="connsiteY66" fmla="*/ 562825 h 999705"/>
              <a:gd name="connsiteX67" fmla="*/ 457200 w 5287188"/>
              <a:gd name="connsiteY67" fmla="*/ 623785 h 999705"/>
              <a:gd name="connsiteX68" fmla="*/ 487680 w 5287188"/>
              <a:gd name="connsiteY68" fmla="*/ 633945 h 999705"/>
              <a:gd name="connsiteX69" fmla="*/ 640080 w 5287188"/>
              <a:gd name="connsiteY69" fmla="*/ 694905 h 999705"/>
              <a:gd name="connsiteX70" fmla="*/ 711200 w 5287188"/>
              <a:gd name="connsiteY70" fmla="*/ 715225 h 999705"/>
              <a:gd name="connsiteX71" fmla="*/ 792480 w 5287188"/>
              <a:gd name="connsiteY71" fmla="*/ 725385 h 999705"/>
              <a:gd name="connsiteX72" fmla="*/ 975360 w 5287188"/>
              <a:gd name="connsiteY72" fmla="*/ 755865 h 999705"/>
              <a:gd name="connsiteX73" fmla="*/ 1056640 w 5287188"/>
              <a:gd name="connsiteY73" fmla="*/ 776185 h 999705"/>
              <a:gd name="connsiteX74" fmla="*/ 1595120 w 5287188"/>
              <a:gd name="connsiteY74" fmla="*/ 735545 h 999705"/>
              <a:gd name="connsiteX75" fmla="*/ 1635760 w 5287188"/>
              <a:gd name="connsiteY75" fmla="*/ 705065 h 999705"/>
              <a:gd name="connsiteX76" fmla="*/ 1666240 w 5287188"/>
              <a:gd name="connsiteY76" fmla="*/ 694905 h 999705"/>
              <a:gd name="connsiteX77" fmla="*/ 1686560 w 5287188"/>
              <a:gd name="connsiteY77" fmla="*/ 664425 h 999705"/>
              <a:gd name="connsiteX78" fmla="*/ 1717040 w 5287188"/>
              <a:gd name="connsiteY78" fmla="*/ 644105 h 999705"/>
              <a:gd name="connsiteX79" fmla="*/ 1747520 w 5287188"/>
              <a:gd name="connsiteY79" fmla="*/ 542505 h 999705"/>
              <a:gd name="connsiteX80" fmla="*/ 1706880 w 5287188"/>
              <a:gd name="connsiteY80" fmla="*/ 481545 h 999705"/>
              <a:gd name="connsiteX81" fmla="*/ 1645920 w 5287188"/>
              <a:gd name="connsiteY81" fmla="*/ 491705 h 999705"/>
              <a:gd name="connsiteX82" fmla="*/ 1503680 w 5287188"/>
              <a:gd name="connsiteY82" fmla="*/ 471385 h 999705"/>
              <a:gd name="connsiteX83" fmla="*/ 1452880 w 5287188"/>
              <a:gd name="connsiteY83" fmla="*/ 461225 h 999705"/>
              <a:gd name="connsiteX84" fmla="*/ 1239520 w 5287188"/>
              <a:gd name="connsiteY84" fmla="*/ 430745 h 999705"/>
              <a:gd name="connsiteX85" fmla="*/ 1168400 w 5287188"/>
              <a:gd name="connsiteY85" fmla="*/ 410425 h 999705"/>
              <a:gd name="connsiteX86" fmla="*/ 924560 w 5287188"/>
              <a:gd name="connsiteY86" fmla="*/ 390105 h 999705"/>
              <a:gd name="connsiteX87" fmla="*/ 751840 w 5287188"/>
              <a:gd name="connsiteY87" fmla="*/ 410425 h 999705"/>
              <a:gd name="connsiteX88" fmla="*/ 721360 w 5287188"/>
              <a:gd name="connsiteY88" fmla="*/ 430745 h 999705"/>
              <a:gd name="connsiteX89" fmla="*/ 680720 w 5287188"/>
              <a:gd name="connsiteY89" fmla="*/ 451065 h 999705"/>
              <a:gd name="connsiteX90" fmla="*/ 629920 w 5287188"/>
              <a:gd name="connsiteY90" fmla="*/ 491705 h 999705"/>
              <a:gd name="connsiteX91" fmla="*/ 538480 w 5287188"/>
              <a:gd name="connsiteY91" fmla="*/ 512025 h 999705"/>
              <a:gd name="connsiteX92" fmla="*/ 447040 w 5287188"/>
              <a:gd name="connsiteY92" fmla="*/ 491705 h 999705"/>
              <a:gd name="connsiteX93" fmla="*/ 355600 w 5287188"/>
              <a:gd name="connsiteY93" fmla="*/ 430745 h 999705"/>
              <a:gd name="connsiteX94" fmla="*/ 314960 w 5287188"/>
              <a:gd name="connsiteY94" fmla="*/ 410425 h 999705"/>
              <a:gd name="connsiteX95" fmla="*/ 254000 w 5287188"/>
              <a:gd name="connsiteY95" fmla="*/ 349465 h 999705"/>
              <a:gd name="connsiteX96" fmla="*/ 243840 w 5287188"/>
              <a:gd name="connsiteY96" fmla="*/ 318985 h 999705"/>
              <a:gd name="connsiteX97" fmla="*/ 203200 w 5287188"/>
              <a:gd name="connsiteY97" fmla="*/ 237705 h 999705"/>
              <a:gd name="connsiteX98" fmla="*/ 213360 w 5287188"/>
              <a:gd name="connsiteY98" fmla="*/ 176745 h 999705"/>
              <a:gd name="connsiteX99" fmla="*/ 274320 w 5287188"/>
              <a:gd name="connsiteY99" fmla="*/ 115785 h 999705"/>
              <a:gd name="connsiteX100" fmla="*/ 335280 w 5287188"/>
              <a:gd name="connsiteY100" fmla="*/ 95465 h 999705"/>
              <a:gd name="connsiteX101" fmla="*/ 406400 w 5287188"/>
              <a:gd name="connsiteY101" fmla="*/ 64985 h 999705"/>
              <a:gd name="connsiteX102" fmla="*/ 568960 w 5287188"/>
              <a:gd name="connsiteY102" fmla="*/ 34505 h 999705"/>
              <a:gd name="connsiteX103" fmla="*/ 690880 w 5287188"/>
              <a:gd name="connsiteY103" fmla="*/ 24345 h 999705"/>
              <a:gd name="connsiteX104" fmla="*/ 1076960 w 5287188"/>
              <a:gd name="connsiteY104" fmla="*/ 64985 h 999705"/>
              <a:gd name="connsiteX105" fmla="*/ 1127760 w 5287188"/>
              <a:gd name="connsiteY105" fmla="*/ 95465 h 999705"/>
              <a:gd name="connsiteX106" fmla="*/ 1178560 w 5287188"/>
              <a:gd name="connsiteY106" fmla="*/ 146265 h 999705"/>
              <a:gd name="connsiteX107" fmla="*/ 1209040 w 5287188"/>
              <a:gd name="connsiteY107" fmla="*/ 237705 h 999705"/>
              <a:gd name="connsiteX108" fmla="*/ 1249680 w 5287188"/>
              <a:gd name="connsiteY108" fmla="*/ 400265 h 999705"/>
              <a:gd name="connsiteX109" fmla="*/ 1270000 w 5287188"/>
              <a:gd name="connsiteY109" fmla="*/ 440905 h 999705"/>
              <a:gd name="connsiteX110" fmla="*/ 1310640 w 5287188"/>
              <a:gd name="connsiteY110" fmla="*/ 481545 h 999705"/>
              <a:gd name="connsiteX111" fmla="*/ 1391920 w 5287188"/>
              <a:gd name="connsiteY111" fmla="*/ 532345 h 999705"/>
              <a:gd name="connsiteX112" fmla="*/ 1432560 w 5287188"/>
              <a:gd name="connsiteY112" fmla="*/ 542505 h 999705"/>
              <a:gd name="connsiteX113" fmla="*/ 1564640 w 5287188"/>
              <a:gd name="connsiteY113" fmla="*/ 562825 h 999705"/>
              <a:gd name="connsiteX114" fmla="*/ 1991360 w 5287188"/>
              <a:gd name="connsiteY114" fmla="*/ 532345 h 999705"/>
              <a:gd name="connsiteX115" fmla="*/ 2032000 w 5287188"/>
              <a:gd name="connsiteY115" fmla="*/ 522185 h 999705"/>
              <a:gd name="connsiteX116" fmla="*/ 2113280 w 5287188"/>
              <a:gd name="connsiteY116" fmla="*/ 451065 h 999705"/>
              <a:gd name="connsiteX117" fmla="*/ 2143760 w 5287188"/>
              <a:gd name="connsiteY117" fmla="*/ 329145 h 999705"/>
              <a:gd name="connsiteX118" fmla="*/ 2184400 w 5287188"/>
              <a:gd name="connsiteY118" fmla="*/ 339305 h 999705"/>
              <a:gd name="connsiteX119" fmla="*/ 2225040 w 5287188"/>
              <a:gd name="connsiteY119" fmla="*/ 410425 h 999705"/>
              <a:gd name="connsiteX120" fmla="*/ 2235200 w 5287188"/>
              <a:gd name="connsiteY120" fmla="*/ 461225 h 999705"/>
              <a:gd name="connsiteX121" fmla="*/ 2184400 w 5287188"/>
              <a:gd name="connsiteY121" fmla="*/ 583145 h 999705"/>
              <a:gd name="connsiteX122" fmla="*/ 2113280 w 5287188"/>
              <a:gd name="connsiteY122" fmla="*/ 623785 h 999705"/>
              <a:gd name="connsiteX123" fmla="*/ 1991360 w 5287188"/>
              <a:gd name="connsiteY123" fmla="*/ 684745 h 999705"/>
              <a:gd name="connsiteX124" fmla="*/ 1717040 w 5287188"/>
              <a:gd name="connsiteY124" fmla="*/ 755865 h 999705"/>
              <a:gd name="connsiteX125" fmla="*/ 1635760 w 5287188"/>
              <a:gd name="connsiteY125" fmla="*/ 776185 h 999705"/>
              <a:gd name="connsiteX126" fmla="*/ 1493520 w 5287188"/>
              <a:gd name="connsiteY126" fmla="*/ 796505 h 999705"/>
              <a:gd name="connsiteX127" fmla="*/ 1432560 w 5287188"/>
              <a:gd name="connsiteY127" fmla="*/ 806665 h 999705"/>
              <a:gd name="connsiteX128" fmla="*/ 1330960 w 5287188"/>
              <a:gd name="connsiteY128" fmla="*/ 796505 h 999705"/>
              <a:gd name="connsiteX129" fmla="*/ 1310640 w 5287188"/>
              <a:gd name="connsiteY129" fmla="*/ 755865 h 999705"/>
              <a:gd name="connsiteX130" fmla="*/ 1290320 w 5287188"/>
              <a:gd name="connsiteY130" fmla="*/ 705065 h 999705"/>
              <a:gd name="connsiteX131" fmla="*/ 1280160 w 5287188"/>
              <a:gd name="connsiteY131" fmla="*/ 339305 h 999705"/>
              <a:gd name="connsiteX132" fmla="*/ 1259840 w 5287188"/>
              <a:gd name="connsiteY132" fmla="*/ 308825 h 999705"/>
              <a:gd name="connsiteX133" fmla="*/ 1148080 w 5287188"/>
              <a:gd name="connsiteY133" fmla="*/ 247865 h 999705"/>
              <a:gd name="connsiteX134" fmla="*/ 1107440 w 5287188"/>
              <a:gd name="connsiteY134" fmla="*/ 237705 h 999705"/>
              <a:gd name="connsiteX135" fmla="*/ 863600 w 5287188"/>
              <a:gd name="connsiteY135" fmla="*/ 278345 h 999705"/>
              <a:gd name="connsiteX136" fmla="*/ 812800 w 5287188"/>
              <a:gd name="connsiteY136" fmla="*/ 318985 h 999705"/>
              <a:gd name="connsiteX137" fmla="*/ 772160 w 5287188"/>
              <a:gd name="connsiteY137" fmla="*/ 339305 h 999705"/>
              <a:gd name="connsiteX138" fmla="*/ 650240 w 5287188"/>
              <a:gd name="connsiteY138" fmla="*/ 420585 h 999705"/>
              <a:gd name="connsiteX139" fmla="*/ 599440 w 5287188"/>
              <a:gd name="connsiteY139" fmla="*/ 461225 h 999705"/>
              <a:gd name="connsiteX140" fmla="*/ 487680 w 5287188"/>
              <a:gd name="connsiteY140" fmla="*/ 532345 h 999705"/>
              <a:gd name="connsiteX141" fmla="*/ 436880 w 5287188"/>
              <a:gd name="connsiteY141" fmla="*/ 562825 h 999705"/>
              <a:gd name="connsiteX142" fmla="*/ 335280 w 5287188"/>
              <a:gd name="connsiteY142" fmla="*/ 633945 h 999705"/>
              <a:gd name="connsiteX143" fmla="*/ 304800 w 5287188"/>
              <a:gd name="connsiteY143" fmla="*/ 644105 h 999705"/>
              <a:gd name="connsiteX144" fmla="*/ 223520 w 5287188"/>
              <a:gd name="connsiteY144" fmla="*/ 705065 h 999705"/>
              <a:gd name="connsiteX145" fmla="*/ 203200 w 5287188"/>
              <a:gd name="connsiteY145" fmla="*/ 735545 h 999705"/>
              <a:gd name="connsiteX146" fmla="*/ 172720 w 5287188"/>
              <a:gd name="connsiteY146" fmla="*/ 745705 h 999705"/>
              <a:gd name="connsiteX147" fmla="*/ 121920 w 5287188"/>
              <a:gd name="connsiteY147" fmla="*/ 735545 h 999705"/>
              <a:gd name="connsiteX148" fmla="*/ 111760 w 5287188"/>
              <a:gd name="connsiteY148" fmla="*/ 705065 h 999705"/>
              <a:gd name="connsiteX149" fmla="*/ 101600 w 5287188"/>
              <a:gd name="connsiteY149" fmla="*/ 664425 h 999705"/>
              <a:gd name="connsiteX150" fmla="*/ 111760 w 5287188"/>
              <a:gd name="connsiteY150" fmla="*/ 562825 h 999705"/>
              <a:gd name="connsiteX151" fmla="*/ 203200 w 5287188"/>
              <a:gd name="connsiteY151" fmla="*/ 512025 h 999705"/>
              <a:gd name="connsiteX152" fmla="*/ 386080 w 5287188"/>
              <a:gd name="connsiteY152" fmla="*/ 461225 h 999705"/>
              <a:gd name="connsiteX153" fmla="*/ 508000 w 5287188"/>
              <a:gd name="connsiteY153" fmla="*/ 451065 h 999705"/>
              <a:gd name="connsiteX154" fmla="*/ 1249680 w 5287188"/>
              <a:gd name="connsiteY154" fmla="*/ 440905 h 999705"/>
              <a:gd name="connsiteX155" fmla="*/ 1391920 w 5287188"/>
              <a:gd name="connsiteY155" fmla="*/ 451065 h 999705"/>
              <a:gd name="connsiteX156" fmla="*/ 1727200 w 5287188"/>
              <a:gd name="connsiteY156" fmla="*/ 471385 h 999705"/>
              <a:gd name="connsiteX157" fmla="*/ 1849120 w 5287188"/>
              <a:gd name="connsiteY157" fmla="*/ 461225 h 999705"/>
              <a:gd name="connsiteX158" fmla="*/ 1869440 w 5287188"/>
              <a:gd name="connsiteY158" fmla="*/ 430745 h 999705"/>
              <a:gd name="connsiteX159" fmla="*/ 1930400 w 5287188"/>
              <a:gd name="connsiteY159" fmla="*/ 390105 h 999705"/>
              <a:gd name="connsiteX160" fmla="*/ 2021840 w 5287188"/>
              <a:gd name="connsiteY160" fmla="*/ 410425 h 999705"/>
              <a:gd name="connsiteX161" fmla="*/ 2052320 w 5287188"/>
              <a:gd name="connsiteY161" fmla="*/ 440905 h 999705"/>
              <a:gd name="connsiteX162" fmla="*/ 2032000 w 5287188"/>
              <a:gd name="connsiteY162" fmla="*/ 501865 h 999705"/>
              <a:gd name="connsiteX163" fmla="*/ 1991360 w 5287188"/>
              <a:gd name="connsiteY163" fmla="*/ 512025 h 999705"/>
              <a:gd name="connsiteX164" fmla="*/ 1798320 w 5287188"/>
              <a:gd name="connsiteY164" fmla="*/ 491705 h 999705"/>
              <a:gd name="connsiteX165" fmla="*/ 1564640 w 5287188"/>
              <a:gd name="connsiteY165" fmla="*/ 369785 h 999705"/>
              <a:gd name="connsiteX166" fmla="*/ 1503680 w 5287188"/>
              <a:gd name="connsiteY166" fmla="*/ 329145 h 999705"/>
              <a:gd name="connsiteX167" fmla="*/ 1452880 w 5287188"/>
              <a:gd name="connsiteY167" fmla="*/ 278345 h 999705"/>
              <a:gd name="connsiteX168" fmla="*/ 1259840 w 5287188"/>
              <a:gd name="connsiteY168" fmla="*/ 156425 h 999705"/>
              <a:gd name="connsiteX169" fmla="*/ 975360 w 5287188"/>
              <a:gd name="connsiteY169" fmla="*/ 85305 h 999705"/>
              <a:gd name="connsiteX170" fmla="*/ 721360 w 5287188"/>
              <a:gd name="connsiteY170" fmla="*/ 105625 h 999705"/>
              <a:gd name="connsiteX171" fmla="*/ 660400 w 5287188"/>
              <a:gd name="connsiteY171" fmla="*/ 115785 h 999705"/>
              <a:gd name="connsiteX172" fmla="*/ 609600 w 5287188"/>
              <a:gd name="connsiteY172" fmla="*/ 146265 h 999705"/>
              <a:gd name="connsiteX173" fmla="*/ 528320 w 5287188"/>
              <a:gd name="connsiteY173" fmla="*/ 217385 h 999705"/>
              <a:gd name="connsiteX174" fmla="*/ 467360 w 5287188"/>
              <a:gd name="connsiteY174" fmla="*/ 268185 h 999705"/>
              <a:gd name="connsiteX175" fmla="*/ 406400 w 5287188"/>
              <a:gd name="connsiteY175" fmla="*/ 329145 h 999705"/>
              <a:gd name="connsiteX176" fmla="*/ 568960 w 5287188"/>
              <a:gd name="connsiteY176" fmla="*/ 329145 h 999705"/>
              <a:gd name="connsiteX177" fmla="*/ 1158240 w 5287188"/>
              <a:gd name="connsiteY177" fmla="*/ 339305 h 999705"/>
              <a:gd name="connsiteX178" fmla="*/ 1330960 w 5287188"/>
              <a:gd name="connsiteY178" fmla="*/ 400265 h 999705"/>
              <a:gd name="connsiteX179" fmla="*/ 1452880 w 5287188"/>
              <a:gd name="connsiteY179" fmla="*/ 471385 h 999705"/>
              <a:gd name="connsiteX180" fmla="*/ 1493520 w 5287188"/>
              <a:gd name="connsiteY180" fmla="*/ 522185 h 999705"/>
              <a:gd name="connsiteX181" fmla="*/ 1534160 w 5287188"/>
              <a:gd name="connsiteY181" fmla="*/ 562825 h 999705"/>
              <a:gd name="connsiteX182" fmla="*/ 1554480 w 5287188"/>
              <a:gd name="connsiteY182" fmla="*/ 603465 h 999705"/>
              <a:gd name="connsiteX183" fmla="*/ 1595120 w 5287188"/>
              <a:gd name="connsiteY183" fmla="*/ 633945 h 999705"/>
              <a:gd name="connsiteX184" fmla="*/ 1645920 w 5287188"/>
              <a:gd name="connsiteY184" fmla="*/ 664425 h 999705"/>
              <a:gd name="connsiteX185" fmla="*/ 1686560 w 5287188"/>
              <a:gd name="connsiteY185" fmla="*/ 674585 h 999705"/>
              <a:gd name="connsiteX186" fmla="*/ 1717040 w 5287188"/>
              <a:gd name="connsiteY186" fmla="*/ 684745 h 999705"/>
              <a:gd name="connsiteX187" fmla="*/ 1910080 w 5287188"/>
              <a:gd name="connsiteY187" fmla="*/ 664425 h 999705"/>
              <a:gd name="connsiteX188" fmla="*/ 2194560 w 5287188"/>
              <a:gd name="connsiteY188" fmla="*/ 603465 h 999705"/>
              <a:gd name="connsiteX189" fmla="*/ 2265680 w 5287188"/>
              <a:gd name="connsiteY189" fmla="*/ 593305 h 999705"/>
              <a:gd name="connsiteX190" fmla="*/ 2336800 w 5287188"/>
              <a:gd name="connsiteY190" fmla="*/ 583145 h 999705"/>
              <a:gd name="connsiteX191" fmla="*/ 2733040 w 5287188"/>
              <a:gd name="connsiteY191" fmla="*/ 572985 h 999705"/>
              <a:gd name="connsiteX192" fmla="*/ 2763520 w 5287188"/>
              <a:gd name="connsiteY192" fmla="*/ 552665 h 999705"/>
              <a:gd name="connsiteX193" fmla="*/ 2804160 w 5287188"/>
              <a:gd name="connsiteY193" fmla="*/ 532345 h 999705"/>
              <a:gd name="connsiteX194" fmla="*/ 2824480 w 5287188"/>
              <a:gd name="connsiteY194" fmla="*/ 501865 h 999705"/>
              <a:gd name="connsiteX195" fmla="*/ 2854960 w 5287188"/>
              <a:gd name="connsiteY195" fmla="*/ 461225 h 999705"/>
              <a:gd name="connsiteX196" fmla="*/ 2773680 w 5287188"/>
              <a:gd name="connsiteY196" fmla="*/ 512025 h 999705"/>
              <a:gd name="connsiteX197" fmla="*/ 2743200 w 5287188"/>
              <a:gd name="connsiteY197" fmla="*/ 522185 h 999705"/>
              <a:gd name="connsiteX198" fmla="*/ 2286000 w 5287188"/>
              <a:gd name="connsiteY198" fmla="*/ 501865 h 999705"/>
              <a:gd name="connsiteX199" fmla="*/ 2143760 w 5287188"/>
              <a:gd name="connsiteY199" fmla="*/ 481545 h 999705"/>
              <a:gd name="connsiteX200" fmla="*/ 1778000 w 5287188"/>
              <a:gd name="connsiteY200" fmla="*/ 461225 h 999705"/>
              <a:gd name="connsiteX201" fmla="*/ 1209040 w 5287188"/>
              <a:gd name="connsiteY201" fmla="*/ 491705 h 999705"/>
              <a:gd name="connsiteX202" fmla="*/ 1137920 w 5287188"/>
              <a:gd name="connsiteY202" fmla="*/ 522185 h 999705"/>
              <a:gd name="connsiteX203" fmla="*/ 995680 w 5287188"/>
              <a:gd name="connsiteY203" fmla="*/ 583145 h 999705"/>
              <a:gd name="connsiteX204" fmla="*/ 904240 w 5287188"/>
              <a:gd name="connsiteY204" fmla="*/ 633945 h 999705"/>
              <a:gd name="connsiteX205" fmla="*/ 853440 w 5287188"/>
              <a:gd name="connsiteY205" fmla="*/ 644105 h 999705"/>
              <a:gd name="connsiteX206" fmla="*/ 518160 w 5287188"/>
              <a:gd name="connsiteY206" fmla="*/ 674585 h 999705"/>
              <a:gd name="connsiteX207" fmla="*/ 497840 w 5287188"/>
              <a:gd name="connsiteY207" fmla="*/ 684745 h 999705"/>
              <a:gd name="connsiteX208" fmla="*/ 619760 w 5287188"/>
              <a:gd name="connsiteY208" fmla="*/ 674585 h 999705"/>
              <a:gd name="connsiteX209" fmla="*/ 1564640 w 5287188"/>
              <a:gd name="connsiteY209" fmla="*/ 694905 h 999705"/>
              <a:gd name="connsiteX210" fmla="*/ 1706880 w 5287188"/>
              <a:gd name="connsiteY210" fmla="*/ 705065 h 999705"/>
              <a:gd name="connsiteX211" fmla="*/ 1849120 w 5287188"/>
              <a:gd name="connsiteY211" fmla="*/ 725385 h 999705"/>
              <a:gd name="connsiteX212" fmla="*/ 1971040 w 5287188"/>
              <a:gd name="connsiteY212" fmla="*/ 766025 h 999705"/>
              <a:gd name="connsiteX213" fmla="*/ 2092960 w 5287188"/>
              <a:gd name="connsiteY213" fmla="*/ 786345 h 999705"/>
              <a:gd name="connsiteX214" fmla="*/ 2194560 w 5287188"/>
              <a:gd name="connsiteY214" fmla="*/ 806665 h 999705"/>
              <a:gd name="connsiteX215" fmla="*/ 2275840 w 5287188"/>
              <a:gd name="connsiteY215" fmla="*/ 826985 h 999705"/>
              <a:gd name="connsiteX216" fmla="*/ 2397760 w 5287188"/>
              <a:gd name="connsiteY216" fmla="*/ 847305 h 999705"/>
              <a:gd name="connsiteX217" fmla="*/ 2458720 w 5287188"/>
              <a:gd name="connsiteY217" fmla="*/ 857465 h 999705"/>
              <a:gd name="connsiteX218" fmla="*/ 2753360 w 5287188"/>
              <a:gd name="connsiteY218" fmla="*/ 847305 h 999705"/>
              <a:gd name="connsiteX219" fmla="*/ 2834640 w 5287188"/>
              <a:gd name="connsiteY219" fmla="*/ 816825 h 999705"/>
              <a:gd name="connsiteX220" fmla="*/ 2936240 w 5287188"/>
              <a:gd name="connsiteY220" fmla="*/ 796505 h 999705"/>
              <a:gd name="connsiteX221" fmla="*/ 3129280 w 5287188"/>
              <a:gd name="connsiteY221" fmla="*/ 715225 h 999705"/>
              <a:gd name="connsiteX222" fmla="*/ 3383280 w 5287188"/>
              <a:gd name="connsiteY222" fmla="*/ 593305 h 999705"/>
              <a:gd name="connsiteX223" fmla="*/ 3474720 w 5287188"/>
              <a:gd name="connsiteY223" fmla="*/ 562825 h 999705"/>
              <a:gd name="connsiteX224" fmla="*/ 3627120 w 5287188"/>
              <a:gd name="connsiteY224" fmla="*/ 542505 h 999705"/>
              <a:gd name="connsiteX225" fmla="*/ 3850640 w 5287188"/>
              <a:gd name="connsiteY225" fmla="*/ 522185 h 999705"/>
              <a:gd name="connsiteX226" fmla="*/ 3738880 w 5287188"/>
              <a:gd name="connsiteY226" fmla="*/ 532345 h 999705"/>
              <a:gd name="connsiteX227" fmla="*/ 3688080 w 5287188"/>
              <a:gd name="connsiteY227" fmla="*/ 552665 h 999705"/>
              <a:gd name="connsiteX228" fmla="*/ 3627120 w 5287188"/>
              <a:gd name="connsiteY228" fmla="*/ 583145 h 999705"/>
              <a:gd name="connsiteX229" fmla="*/ 3464560 w 5287188"/>
              <a:gd name="connsiteY229" fmla="*/ 644105 h 999705"/>
              <a:gd name="connsiteX230" fmla="*/ 3119120 w 5287188"/>
              <a:gd name="connsiteY230" fmla="*/ 674585 h 999705"/>
              <a:gd name="connsiteX231" fmla="*/ 1828800 w 5287188"/>
              <a:gd name="connsiteY231" fmla="*/ 684745 h 999705"/>
              <a:gd name="connsiteX232" fmla="*/ 1717040 w 5287188"/>
              <a:gd name="connsiteY232" fmla="*/ 735545 h 999705"/>
              <a:gd name="connsiteX233" fmla="*/ 1635760 w 5287188"/>
              <a:gd name="connsiteY233" fmla="*/ 796505 h 999705"/>
              <a:gd name="connsiteX234" fmla="*/ 1554480 w 5287188"/>
              <a:gd name="connsiteY234" fmla="*/ 837145 h 999705"/>
              <a:gd name="connsiteX235" fmla="*/ 1290320 w 5287188"/>
              <a:gd name="connsiteY235" fmla="*/ 826985 h 999705"/>
              <a:gd name="connsiteX236" fmla="*/ 1198880 w 5287188"/>
              <a:gd name="connsiteY236" fmla="*/ 796505 h 999705"/>
              <a:gd name="connsiteX237" fmla="*/ 1127760 w 5287188"/>
              <a:gd name="connsiteY237" fmla="*/ 776185 h 999705"/>
              <a:gd name="connsiteX238" fmla="*/ 1046480 w 5287188"/>
              <a:gd name="connsiteY238" fmla="*/ 745705 h 999705"/>
              <a:gd name="connsiteX239" fmla="*/ 944880 w 5287188"/>
              <a:gd name="connsiteY239" fmla="*/ 715225 h 999705"/>
              <a:gd name="connsiteX240" fmla="*/ 873760 w 5287188"/>
              <a:gd name="connsiteY240" fmla="*/ 674585 h 999705"/>
              <a:gd name="connsiteX241" fmla="*/ 751840 w 5287188"/>
              <a:gd name="connsiteY241" fmla="*/ 542505 h 999705"/>
              <a:gd name="connsiteX242" fmla="*/ 731520 w 5287188"/>
              <a:gd name="connsiteY242" fmla="*/ 512025 h 999705"/>
              <a:gd name="connsiteX243" fmla="*/ 751840 w 5287188"/>
              <a:gd name="connsiteY243" fmla="*/ 461225 h 999705"/>
              <a:gd name="connsiteX244" fmla="*/ 914400 w 5287188"/>
              <a:gd name="connsiteY244" fmla="*/ 430745 h 999705"/>
              <a:gd name="connsiteX245" fmla="*/ 1483360 w 5287188"/>
              <a:gd name="connsiteY245" fmla="*/ 440905 h 999705"/>
              <a:gd name="connsiteX246" fmla="*/ 1656080 w 5287188"/>
              <a:gd name="connsiteY246" fmla="*/ 451065 h 999705"/>
              <a:gd name="connsiteX247" fmla="*/ 2052320 w 5287188"/>
              <a:gd name="connsiteY247" fmla="*/ 461225 h 999705"/>
              <a:gd name="connsiteX248" fmla="*/ 2326640 w 5287188"/>
              <a:gd name="connsiteY248" fmla="*/ 491705 h 999705"/>
              <a:gd name="connsiteX249" fmla="*/ 2580640 w 5287188"/>
              <a:gd name="connsiteY249" fmla="*/ 562825 h 999705"/>
              <a:gd name="connsiteX250" fmla="*/ 2672080 w 5287188"/>
              <a:gd name="connsiteY250" fmla="*/ 613625 h 999705"/>
              <a:gd name="connsiteX251" fmla="*/ 2753360 w 5287188"/>
              <a:gd name="connsiteY251" fmla="*/ 644105 h 999705"/>
              <a:gd name="connsiteX252" fmla="*/ 2966720 w 5287188"/>
              <a:gd name="connsiteY252" fmla="*/ 776185 h 999705"/>
              <a:gd name="connsiteX253" fmla="*/ 3058160 w 5287188"/>
              <a:gd name="connsiteY253" fmla="*/ 796505 h 999705"/>
              <a:gd name="connsiteX254" fmla="*/ 3230880 w 5287188"/>
              <a:gd name="connsiteY254" fmla="*/ 826985 h 999705"/>
              <a:gd name="connsiteX255" fmla="*/ 3606800 w 5287188"/>
              <a:gd name="connsiteY255" fmla="*/ 755865 h 999705"/>
              <a:gd name="connsiteX256" fmla="*/ 3779520 w 5287188"/>
              <a:gd name="connsiteY256" fmla="*/ 654265 h 999705"/>
              <a:gd name="connsiteX257" fmla="*/ 3942080 w 5287188"/>
              <a:gd name="connsiteY257" fmla="*/ 562825 h 999705"/>
              <a:gd name="connsiteX258" fmla="*/ 4013200 w 5287188"/>
              <a:gd name="connsiteY258" fmla="*/ 522185 h 999705"/>
              <a:gd name="connsiteX259" fmla="*/ 4196080 w 5287188"/>
              <a:gd name="connsiteY259" fmla="*/ 420585 h 999705"/>
              <a:gd name="connsiteX260" fmla="*/ 4277360 w 5287188"/>
              <a:gd name="connsiteY260" fmla="*/ 379945 h 999705"/>
              <a:gd name="connsiteX261" fmla="*/ 4206240 w 5287188"/>
              <a:gd name="connsiteY261" fmla="*/ 369785 h 999705"/>
              <a:gd name="connsiteX262" fmla="*/ 3911600 w 5287188"/>
              <a:gd name="connsiteY262" fmla="*/ 379945 h 999705"/>
              <a:gd name="connsiteX263" fmla="*/ 3738880 w 5287188"/>
              <a:gd name="connsiteY263" fmla="*/ 400265 h 999705"/>
              <a:gd name="connsiteX264" fmla="*/ 3637280 w 5287188"/>
              <a:gd name="connsiteY264" fmla="*/ 410425 h 999705"/>
              <a:gd name="connsiteX265" fmla="*/ 3373120 w 5287188"/>
              <a:gd name="connsiteY265" fmla="*/ 501865 h 999705"/>
              <a:gd name="connsiteX266" fmla="*/ 3281680 w 5287188"/>
              <a:gd name="connsiteY266" fmla="*/ 542505 h 999705"/>
              <a:gd name="connsiteX267" fmla="*/ 3200400 w 5287188"/>
              <a:gd name="connsiteY267" fmla="*/ 593305 h 999705"/>
              <a:gd name="connsiteX268" fmla="*/ 2966720 w 5287188"/>
              <a:gd name="connsiteY268" fmla="*/ 654265 h 999705"/>
              <a:gd name="connsiteX269" fmla="*/ 2672080 w 5287188"/>
              <a:gd name="connsiteY269" fmla="*/ 725385 h 999705"/>
              <a:gd name="connsiteX270" fmla="*/ 2529840 w 5287188"/>
              <a:gd name="connsiteY270" fmla="*/ 735545 h 999705"/>
              <a:gd name="connsiteX271" fmla="*/ 2377440 w 5287188"/>
              <a:gd name="connsiteY271" fmla="*/ 766025 h 999705"/>
              <a:gd name="connsiteX272" fmla="*/ 2235200 w 5287188"/>
              <a:gd name="connsiteY272" fmla="*/ 776185 h 999705"/>
              <a:gd name="connsiteX273" fmla="*/ 2062480 w 5287188"/>
              <a:gd name="connsiteY273" fmla="*/ 796505 h 999705"/>
              <a:gd name="connsiteX274" fmla="*/ 1798320 w 5287188"/>
              <a:gd name="connsiteY274" fmla="*/ 837145 h 999705"/>
              <a:gd name="connsiteX275" fmla="*/ 1554480 w 5287188"/>
              <a:gd name="connsiteY275" fmla="*/ 857465 h 999705"/>
              <a:gd name="connsiteX276" fmla="*/ 1452880 w 5287188"/>
              <a:gd name="connsiteY276" fmla="*/ 867625 h 999705"/>
              <a:gd name="connsiteX277" fmla="*/ 1259840 w 5287188"/>
              <a:gd name="connsiteY277" fmla="*/ 877785 h 999705"/>
              <a:gd name="connsiteX278" fmla="*/ 1076960 w 5287188"/>
              <a:gd name="connsiteY278" fmla="*/ 857465 h 999705"/>
              <a:gd name="connsiteX279" fmla="*/ 1005840 w 5287188"/>
              <a:gd name="connsiteY279" fmla="*/ 837145 h 999705"/>
              <a:gd name="connsiteX280" fmla="*/ 965200 w 5287188"/>
              <a:gd name="connsiteY280" fmla="*/ 826985 h 999705"/>
              <a:gd name="connsiteX281" fmla="*/ 965200 w 5287188"/>
              <a:gd name="connsiteY281" fmla="*/ 633945 h 999705"/>
              <a:gd name="connsiteX282" fmla="*/ 1005840 w 5287188"/>
              <a:gd name="connsiteY282" fmla="*/ 572985 h 999705"/>
              <a:gd name="connsiteX283" fmla="*/ 1046480 w 5287188"/>
              <a:gd name="connsiteY283" fmla="*/ 522185 h 999705"/>
              <a:gd name="connsiteX284" fmla="*/ 1270000 w 5287188"/>
              <a:gd name="connsiteY284" fmla="*/ 410425 h 999705"/>
              <a:gd name="connsiteX285" fmla="*/ 1361440 w 5287188"/>
              <a:gd name="connsiteY285" fmla="*/ 400265 h 999705"/>
              <a:gd name="connsiteX286" fmla="*/ 1595120 w 5287188"/>
              <a:gd name="connsiteY286" fmla="*/ 379945 h 999705"/>
              <a:gd name="connsiteX287" fmla="*/ 2103120 w 5287188"/>
              <a:gd name="connsiteY287" fmla="*/ 420585 h 999705"/>
              <a:gd name="connsiteX288" fmla="*/ 2225040 w 5287188"/>
              <a:gd name="connsiteY288" fmla="*/ 451065 h 999705"/>
              <a:gd name="connsiteX289" fmla="*/ 2621280 w 5287188"/>
              <a:gd name="connsiteY289" fmla="*/ 623785 h 999705"/>
              <a:gd name="connsiteX290" fmla="*/ 2905760 w 5287188"/>
              <a:gd name="connsiteY290" fmla="*/ 725385 h 999705"/>
              <a:gd name="connsiteX291" fmla="*/ 3017520 w 5287188"/>
              <a:gd name="connsiteY291" fmla="*/ 745705 h 999705"/>
              <a:gd name="connsiteX292" fmla="*/ 3728720 w 5287188"/>
              <a:gd name="connsiteY292" fmla="*/ 715225 h 999705"/>
              <a:gd name="connsiteX293" fmla="*/ 3850640 w 5287188"/>
              <a:gd name="connsiteY293" fmla="*/ 705065 h 999705"/>
              <a:gd name="connsiteX294" fmla="*/ 4064000 w 5287188"/>
              <a:gd name="connsiteY294" fmla="*/ 644105 h 999705"/>
              <a:gd name="connsiteX295" fmla="*/ 4155440 w 5287188"/>
              <a:gd name="connsiteY295" fmla="*/ 603465 h 999705"/>
              <a:gd name="connsiteX296" fmla="*/ 4257040 w 5287188"/>
              <a:gd name="connsiteY296" fmla="*/ 583145 h 999705"/>
              <a:gd name="connsiteX297" fmla="*/ 4328160 w 5287188"/>
              <a:gd name="connsiteY297" fmla="*/ 552665 h 999705"/>
              <a:gd name="connsiteX298" fmla="*/ 4399280 w 5287188"/>
              <a:gd name="connsiteY298" fmla="*/ 542505 h 999705"/>
              <a:gd name="connsiteX299" fmla="*/ 4450080 w 5287188"/>
              <a:gd name="connsiteY299" fmla="*/ 532345 h 999705"/>
              <a:gd name="connsiteX300" fmla="*/ 4572000 w 5287188"/>
              <a:gd name="connsiteY300" fmla="*/ 522185 h 999705"/>
              <a:gd name="connsiteX301" fmla="*/ 4246880 w 5287188"/>
              <a:gd name="connsiteY301" fmla="*/ 542505 h 999705"/>
              <a:gd name="connsiteX302" fmla="*/ 3942080 w 5287188"/>
              <a:gd name="connsiteY302" fmla="*/ 572985 h 999705"/>
              <a:gd name="connsiteX303" fmla="*/ 3759200 w 5287188"/>
              <a:gd name="connsiteY303" fmla="*/ 603465 h 999705"/>
              <a:gd name="connsiteX304" fmla="*/ 3281680 w 5287188"/>
              <a:gd name="connsiteY304" fmla="*/ 694905 h 999705"/>
              <a:gd name="connsiteX305" fmla="*/ 3048000 w 5287188"/>
              <a:gd name="connsiteY305" fmla="*/ 725385 h 999705"/>
              <a:gd name="connsiteX306" fmla="*/ 2804160 w 5287188"/>
              <a:gd name="connsiteY306" fmla="*/ 766025 h 999705"/>
              <a:gd name="connsiteX307" fmla="*/ 2590800 w 5287188"/>
              <a:gd name="connsiteY307" fmla="*/ 796505 h 999705"/>
              <a:gd name="connsiteX308" fmla="*/ 1686560 w 5287188"/>
              <a:gd name="connsiteY308" fmla="*/ 735545 h 999705"/>
              <a:gd name="connsiteX309" fmla="*/ 1584960 w 5287188"/>
              <a:gd name="connsiteY309" fmla="*/ 694905 h 999705"/>
              <a:gd name="connsiteX310" fmla="*/ 1442720 w 5287188"/>
              <a:gd name="connsiteY310" fmla="*/ 583145 h 999705"/>
              <a:gd name="connsiteX311" fmla="*/ 1402080 w 5287188"/>
              <a:gd name="connsiteY311" fmla="*/ 522185 h 999705"/>
              <a:gd name="connsiteX312" fmla="*/ 1391920 w 5287188"/>
              <a:gd name="connsiteY312" fmla="*/ 491705 h 999705"/>
              <a:gd name="connsiteX313" fmla="*/ 1402080 w 5287188"/>
              <a:gd name="connsiteY313" fmla="*/ 420585 h 999705"/>
              <a:gd name="connsiteX314" fmla="*/ 1503680 w 5287188"/>
              <a:gd name="connsiteY314" fmla="*/ 369785 h 999705"/>
              <a:gd name="connsiteX315" fmla="*/ 1838960 w 5287188"/>
              <a:gd name="connsiteY315" fmla="*/ 379945 h 999705"/>
              <a:gd name="connsiteX316" fmla="*/ 1971040 w 5287188"/>
              <a:gd name="connsiteY316" fmla="*/ 400265 h 999705"/>
              <a:gd name="connsiteX317" fmla="*/ 2123440 w 5287188"/>
              <a:gd name="connsiteY317" fmla="*/ 420585 h 999705"/>
              <a:gd name="connsiteX318" fmla="*/ 2286000 w 5287188"/>
              <a:gd name="connsiteY318" fmla="*/ 461225 h 999705"/>
              <a:gd name="connsiteX319" fmla="*/ 2672080 w 5287188"/>
              <a:gd name="connsiteY319" fmla="*/ 512025 h 999705"/>
              <a:gd name="connsiteX320" fmla="*/ 3007360 w 5287188"/>
              <a:gd name="connsiteY320" fmla="*/ 552665 h 999705"/>
              <a:gd name="connsiteX321" fmla="*/ 3149600 w 5287188"/>
              <a:gd name="connsiteY321" fmla="*/ 562825 h 999705"/>
              <a:gd name="connsiteX322" fmla="*/ 3423920 w 5287188"/>
              <a:gd name="connsiteY322" fmla="*/ 552665 h 999705"/>
              <a:gd name="connsiteX323" fmla="*/ 3454400 w 5287188"/>
              <a:gd name="connsiteY323" fmla="*/ 542505 h 999705"/>
              <a:gd name="connsiteX324" fmla="*/ 3484880 w 5287188"/>
              <a:gd name="connsiteY324" fmla="*/ 522185 h 999705"/>
              <a:gd name="connsiteX325" fmla="*/ 3495040 w 5287188"/>
              <a:gd name="connsiteY325" fmla="*/ 491705 h 999705"/>
              <a:gd name="connsiteX326" fmla="*/ 3434080 w 5287188"/>
              <a:gd name="connsiteY326" fmla="*/ 512025 h 999705"/>
              <a:gd name="connsiteX327" fmla="*/ 3332480 w 5287188"/>
              <a:gd name="connsiteY327" fmla="*/ 572985 h 999705"/>
              <a:gd name="connsiteX328" fmla="*/ 3180080 w 5287188"/>
              <a:gd name="connsiteY328" fmla="*/ 644105 h 999705"/>
              <a:gd name="connsiteX329" fmla="*/ 2946400 w 5287188"/>
              <a:gd name="connsiteY329" fmla="*/ 705065 h 999705"/>
              <a:gd name="connsiteX330" fmla="*/ 2611120 w 5287188"/>
              <a:gd name="connsiteY330" fmla="*/ 735545 h 999705"/>
              <a:gd name="connsiteX331" fmla="*/ 2407920 w 5287188"/>
              <a:gd name="connsiteY331" fmla="*/ 766025 h 999705"/>
              <a:gd name="connsiteX332" fmla="*/ 1503680 w 5287188"/>
              <a:gd name="connsiteY332" fmla="*/ 755865 h 999705"/>
              <a:gd name="connsiteX333" fmla="*/ 1361440 w 5287188"/>
              <a:gd name="connsiteY333" fmla="*/ 745705 h 999705"/>
              <a:gd name="connsiteX334" fmla="*/ 1351280 w 5287188"/>
              <a:gd name="connsiteY334" fmla="*/ 715225 h 999705"/>
              <a:gd name="connsiteX335" fmla="*/ 1391920 w 5287188"/>
              <a:gd name="connsiteY335" fmla="*/ 674585 h 999705"/>
              <a:gd name="connsiteX336" fmla="*/ 1524000 w 5287188"/>
              <a:gd name="connsiteY336" fmla="*/ 593305 h 999705"/>
              <a:gd name="connsiteX337" fmla="*/ 1635760 w 5287188"/>
              <a:gd name="connsiteY337" fmla="*/ 552665 h 999705"/>
              <a:gd name="connsiteX338" fmla="*/ 1879600 w 5287188"/>
              <a:gd name="connsiteY338" fmla="*/ 461225 h 999705"/>
              <a:gd name="connsiteX339" fmla="*/ 2032000 w 5287188"/>
              <a:gd name="connsiteY339" fmla="*/ 440905 h 999705"/>
              <a:gd name="connsiteX340" fmla="*/ 2194560 w 5287188"/>
              <a:gd name="connsiteY340" fmla="*/ 410425 h 999705"/>
              <a:gd name="connsiteX341" fmla="*/ 2550160 w 5287188"/>
              <a:gd name="connsiteY341" fmla="*/ 369785 h 999705"/>
              <a:gd name="connsiteX342" fmla="*/ 3139440 w 5287188"/>
              <a:gd name="connsiteY342" fmla="*/ 400265 h 999705"/>
              <a:gd name="connsiteX343" fmla="*/ 3393440 w 5287188"/>
              <a:gd name="connsiteY343" fmla="*/ 440905 h 999705"/>
              <a:gd name="connsiteX344" fmla="*/ 3718560 w 5287188"/>
              <a:gd name="connsiteY344" fmla="*/ 542505 h 999705"/>
              <a:gd name="connsiteX345" fmla="*/ 3881120 w 5287188"/>
              <a:gd name="connsiteY345" fmla="*/ 562825 h 999705"/>
              <a:gd name="connsiteX346" fmla="*/ 4104640 w 5287188"/>
              <a:gd name="connsiteY346" fmla="*/ 542505 h 999705"/>
              <a:gd name="connsiteX347" fmla="*/ 4145280 w 5287188"/>
              <a:gd name="connsiteY347" fmla="*/ 512025 h 999705"/>
              <a:gd name="connsiteX348" fmla="*/ 4196080 w 5287188"/>
              <a:gd name="connsiteY348" fmla="*/ 481545 h 999705"/>
              <a:gd name="connsiteX349" fmla="*/ 4236720 w 5287188"/>
              <a:gd name="connsiteY349" fmla="*/ 440905 h 999705"/>
              <a:gd name="connsiteX350" fmla="*/ 4277360 w 5287188"/>
              <a:gd name="connsiteY350" fmla="*/ 410425 h 999705"/>
              <a:gd name="connsiteX351" fmla="*/ 4307840 w 5287188"/>
              <a:gd name="connsiteY351" fmla="*/ 359625 h 999705"/>
              <a:gd name="connsiteX352" fmla="*/ 4348480 w 5287188"/>
              <a:gd name="connsiteY352" fmla="*/ 288505 h 999705"/>
              <a:gd name="connsiteX353" fmla="*/ 4358640 w 5287188"/>
              <a:gd name="connsiteY353" fmla="*/ 247865 h 999705"/>
              <a:gd name="connsiteX354" fmla="*/ 4348480 w 5287188"/>
              <a:gd name="connsiteY354" fmla="*/ 217385 h 999705"/>
              <a:gd name="connsiteX355" fmla="*/ 4185920 w 5287188"/>
              <a:gd name="connsiteY355" fmla="*/ 217385 h 999705"/>
              <a:gd name="connsiteX356" fmla="*/ 4013200 w 5287188"/>
              <a:gd name="connsiteY356" fmla="*/ 329145 h 999705"/>
              <a:gd name="connsiteX357" fmla="*/ 3891280 w 5287188"/>
              <a:gd name="connsiteY357" fmla="*/ 430745 h 999705"/>
              <a:gd name="connsiteX358" fmla="*/ 3840480 w 5287188"/>
              <a:gd name="connsiteY358" fmla="*/ 491705 h 999705"/>
              <a:gd name="connsiteX359" fmla="*/ 3779520 w 5287188"/>
              <a:gd name="connsiteY359" fmla="*/ 552665 h 999705"/>
              <a:gd name="connsiteX360" fmla="*/ 3586480 w 5287188"/>
              <a:gd name="connsiteY360" fmla="*/ 705065 h 999705"/>
              <a:gd name="connsiteX361" fmla="*/ 3525520 w 5287188"/>
              <a:gd name="connsiteY361" fmla="*/ 735545 h 999705"/>
              <a:gd name="connsiteX362" fmla="*/ 3474720 w 5287188"/>
              <a:gd name="connsiteY362" fmla="*/ 766025 h 999705"/>
              <a:gd name="connsiteX363" fmla="*/ 3241040 w 5287188"/>
              <a:gd name="connsiteY363" fmla="*/ 816825 h 999705"/>
              <a:gd name="connsiteX364" fmla="*/ 2824480 w 5287188"/>
              <a:gd name="connsiteY364" fmla="*/ 796505 h 999705"/>
              <a:gd name="connsiteX365" fmla="*/ 2753360 w 5287188"/>
              <a:gd name="connsiteY365" fmla="*/ 766025 h 999705"/>
              <a:gd name="connsiteX366" fmla="*/ 2682240 w 5287188"/>
              <a:gd name="connsiteY366" fmla="*/ 745705 h 999705"/>
              <a:gd name="connsiteX367" fmla="*/ 2448560 w 5287188"/>
              <a:gd name="connsiteY367" fmla="*/ 654265 h 999705"/>
              <a:gd name="connsiteX368" fmla="*/ 2245360 w 5287188"/>
              <a:gd name="connsiteY368" fmla="*/ 583145 h 999705"/>
              <a:gd name="connsiteX369" fmla="*/ 2153920 w 5287188"/>
              <a:gd name="connsiteY369" fmla="*/ 542505 h 999705"/>
              <a:gd name="connsiteX370" fmla="*/ 2032000 w 5287188"/>
              <a:gd name="connsiteY370" fmla="*/ 522185 h 999705"/>
              <a:gd name="connsiteX371" fmla="*/ 1818640 w 5287188"/>
              <a:gd name="connsiteY371" fmla="*/ 491705 h 999705"/>
              <a:gd name="connsiteX372" fmla="*/ 1249680 w 5287188"/>
              <a:gd name="connsiteY372" fmla="*/ 532345 h 999705"/>
              <a:gd name="connsiteX373" fmla="*/ 1178560 w 5287188"/>
              <a:gd name="connsiteY373" fmla="*/ 562825 h 999705"/>
              <a:gd name="connsiteX374" fmla="*/ 1087120 w 5287188"/>
              <a:gd name="connsiteY374" fmla="*/ 593305 h 999705"/>
              <a:gd name="connsiteX375" fmla="*/ 985520 w 5287188"/>
              <a:gd name="connsiteY375" fmla="*/ 633945 h 999705"/>
              <a:gd name="connsiteX376" fmla="*/ 863600 w 5287188"/>
              <a:gd name="connsiteY376" fmla="*/ 623785 h 999705"/>
              <a:gd name="connsiteX377" fmla="*/ 843280 w 5287188"/>
              <a:gd name="connsiteY377" fmla="*/ 583145 h 999705"/>
              <a:gd name="connsiteX378" fmla="*/ 833120 w 5287188"/>
              <a:gd name="connsiteY378" fmla="*/ 532345 h 999705"/>
              <a:gd name="connsiteX379" fmla="*/ 822960 w 5287188"/>
              <a:gd name="connsiteY379" fmla="*/ 501865 h 999705"/>
              <a:gd name="connsiteX380" fmla="*/ 812800 w 5287188"/>
              <a:gd name="connsiteY380" fmla="*/ 420585 h 999705"/>
              <a:gd name="connsiteX381" fmla="*/ 792480 w 5287188"/>
              <a:gd name="connsiteY381" fmla="*/ 339305 h 999705"/>
              <a:gd name="connsiteX382" fmla="*/ 833120 w 5287188"/>
              <a:gd name="connsiteY382" fmla="*/ 329145 h 999705"/>
              <a:gd name="connsiteX383" fmla="*/ 985520 w 5287188"/>
              <a:gd name="connsiteY383" fmla="*/ 369785 h 999705"/>
              <a:gd name="connsiteX384" fmla="*/ 1087120 w 5287188"/>
              <a:gd name="connsiteY384" fmla="*/ 400265 h 999705"/>
              <a:gd name="connsiteX385" fmla="*/ 1168400 w 5287188"/>
              <a:gd name="connsiteY385" fmla="*/ 420585 h 999705"/>
              <a:gd name="connsiteX386" fmla="*/ 1300480 w 5287188"/>
              <a:gd name="connsiteY386" fmla="*/ 461225 h 999705"/>
              <a:gd name="connsiteX387" fmla="*/ 1432560 w 5287188"/>
              <a:gd name="connsiteY387" fmla="*/ 481545 h 999705"/>
              <a:gd name="connsiteX388" fmla="*/ 1737360 w 5287188"/>
              <a:gd name="connsiteY388" fmla="*/ 512025 h 999705"/>
              <a:gd name="connsiteX389" fmla="*/ 1879600 w 5287188"/>
              <a:gd name="connsiteY389" fmla="*/ 532345 h 999705"/>
              <a:gd name="connsiteX390" fmla="*/ 2174240 w 5287188"/>
              <a:gd name="connsiteY390" fmla="*/ 552665 h 999705"/>
              <a:gd name="connsiteX391" fmla="*/ 2580640 w 5287188"/>
              <a:gd name="connsiteY391" fmla="*/ 583145 h 999705"/>
              <a:gd name="connsiteX392" fmla="*/ 2885440 w 5287188"/>
              <a:gd name="connsiteY392" fmla="*/ 613625 h 999705"/>
              <a:gd name="connsiteX393" fmla="*/ 2946400 w 5287188"/>
              <a:gd name="connsiteY393" fmla="*/ 623785 h 999705"/>
              <a:gd name="connsiteX394" fmla="*/ 3108960 w 5287188"/>
              <a:gd name="connsiteY394" fmla="*/ 593305 h 999705"/>
              <a:gd name="connsiteX395" fmla="*/ 3129280 w 5287188"/>
              <a:gd name="connsiteY395" fmla="*/ 562825 h 999705"/>
              <a:gd name="connsiteX396" fmla="*/ 3159760 w 5287188"/>
              <a:gd name="connsiteY396" fmla="*/ 532345 h 999705"/>
              <a:gd name="connsiteX397" fmla="*/ 3180080 w 5287188"/>
              <a:gd name="connsiteY397" fmla="*/ 501865 h 999705"/>
              <a:gd name="connsiteX398" fmla="*/ 3210560 w 5287188"/>
              <a:gd name="connsiteY398" fmla="*/ 491705 h 999705"/>
              <a:gd name="connsiteX399" fmla="*/ 3291840 w 5287188"/>
              <a:gd name="connsiteY399" fmla="*/ 542505 h 999705"/>
              <a:gd name="connsiteX400" fmla="*/ 3322320 w 5287188"/>
              <a:gd name="connsiteY400" fmla="*/ 552665 h 999705"/>
              <a:gd name="connsiteX401" fmla="*/ 3373120 w 5287188"/>
              <a:gd name="connsiteY401" fmla="*/ 583145 h 999705"/>
              <a:gd name="connsiteX402" fmla="*/ 3413760 w 5287188"/>
              <a:gd name="connsiteY402" fmla="*/ 603465 h 999705"/>
              <a:gd name="connsiteX403" fmla="*/ 3525520 w 5287188"/>
              <a:gd name="connsiteY403" fmla="*/ 664425 h 999705"/>
              <a:gd name="connsiteX404" fmla="*/ 3627120 w 5287188"/>
              <a:gd name="connsiteY404" fmla="*/ 694905 h 999705"/>
              <a:gd name="connsiteX405" fmla="*/ 3799840 w 5287188"/>
              <a:gd name="connsiteY405" fmla="*/ 674585 h 999705"/>
              <a:gd name="connsiteX406" fmla="*/ 3901440 w 5287188"/>
              <a:gd name="connsiteY406" fmla="*/ 583145 h 999705"/>
              <a:gd name="connsiteX407" fmla="*/ 3931920 w 5287188"/>
              <a:gd name="connsiteY407" fmla="*/ 562825 h 999705"/>
              <a:gd name="connsiteX408" fmla="*/ 4074160 w 5287188"/>
              <a:gd name="connsiteY408" fmla="*/ 430745 h 999705"/>
              <a:gd name="connsiteX409" fmla="*/ 4114800 w 5287188"/>
              <a:gd name="connsiteY409" fmla="*/ 420585 h 999705"/>
              <a:gd name="connsiteX410" fmla="*/ 4185920 w 5287188"/>
              <a:gd name="connsiteY410" fmla="*/ 471385 h 999705"/>
              <a:gd name="connsiteX411" fmla="*/ 4196080 w 5287188"/>
              <a:gd name="connsiteY411" fmla="*/ 512025 h 999705"/>
              <a:gd name="connsiteX412" fmla="*/ 4104640 w 5287188"/>
              <a:gd name="connsiteY412" fmla="*/ 451065 h 999705"/>
              <a:gd name="connsiteX413" fmla="*/ 4043680 w 5287188"/>
              <a:gd name="connsiteY413" fmla="*/ 410425 h 999705"/>
              <a:gd name="connsiteX414" fmla="*/ 3972560 w 5287188"/>
              <a:gd name="connsiteY414" fmla="*/ 390105 h 999705"/>
              <a:gd name="connsiteX415" fmla="*/ 3891280 w 5287188"/>
              <a:gd name="connsiteY415" fmla="*/ 359625 h 999705"/>
              <a:gd name="connsiteX416" fmla="*/ 3545840 w 5287188"/>
              <a:gd name="connsiteY416" fmla="*/ 400265 h 999705"/>
              <a:gd name="connsiteX417" fmla="*/ 3383280 w 5287188"/>
              <a:gd name="connsiteY417" fmla="*/ 481545 h 999705"/>
              <a:gd name="connsiteX418" fmla="*/ 3220720 w 5287188"/>
              <a:gd name="connsiteY418" fmla="*/ 593305 h 999705"/>
              <a:gd name="connsiteX419" fmla="*/ 3078480 w 5287188"/>
              <a:gd name="connsiteY419" fmla="*/ 684745 h 999705"/>
              <a:gd name="connsiteX420" fmla="*/ 3048000 w 5287188"/>
              <a:gd name="connsiteY420" fmla="*/ 705065 h 999705"/>
              <a:gd name="connsiteX421" fmla="*/ 3017520 w 5287188"/>
              <a:gd name="connsiteY421" fmla="*/ 725385 h 999705"/>
              <a:gd name="connsiteX422" fmla="*/ 2987040 w 5287188"/>
              <a:gd name="connsiteY422" fmla="*/ 735545 h 999705"/>
              <a:gd name="connsiteX423" fmla="*/ 2946400 w 5287188"/>
              <a:gd name="connsiteY423" fmla="*/ 633945 h 999705"/>
              <a:gd name="connsiteX424" fmla="*/ 2905760 w 5287188"/>
              <a:gd name="connsiteY424" fmla="*/ 613625 h 999705"/>
              <a:gd name="connsiteX425" fmla="*/ 2804160 w 5287188"/>
              <a:gd name="connsiteY425" fmla="*/ 633945 h 999705"/>
              <a:gd name="connsiteX426" fmla="*/ 2743200 w 5287188"/>
              <a:gd name="connsiteY426" fmla="*/ 694905 h 999705"/>
              <a:gd name="connsiteX427" fmla="*/ 2661920 w 5287188"/>
              <a:gd name="connsiteY427" fmla="*/ 735545 h 999705"/>
              <a:gd name="connsiteX428" fmla="*/ 2590800 w 5287188"/>
              <a:gd name="connsiteY428" fmla="*/ 776185 h 999705"/>
              <a:gd name="connsiteX429" fmla="*/ 2519680 w 5287188"/>
              <a:gd name="connsiteY429" fmla="*/ 766025 h 999705"/>
              <a:gd name="connsiteX430" fmla="*/ 2407920 w 5287188"/>
              <a:gd name="connsiteY430" fmla="*/ 633945 h 999705"/>
              <a:gd name="connsiteX431" fmla="*/ 2326640 w 5287188"/>
              <a:gd name="connsiteY431" fmla="*/ 542505 h 999705"/>
              <a:gd name="connsiteX432" fmla="*/ 2245360 w 5287188"/>
              <a:gd name="connsiteY432" fmla="*/ 501865 h 999705"/>
              <a:gd name="connsiteX433" fmla="*/ 2113280 w 5287188"/>
              <a:gd name="connsiteY433" fmla="*/ 440905 h 999705"/>
              <a:gd name="connsiteX434" fmla="*/ 1889760 w 5287188"/>
              <a:gd name="connsiteY434" fmla="*/ 461225 h 999705"/>
              <a:gd name="connsiteX435" fmla="*/ 1717040 w 5287188"/>
              <a:gd name="connsiteY435" fmla="*/ 532345 h 999705"/>
              <a:gd name="connsiteX436" fmla="*/ 1666240 w 5287188"/>
              <a:gd name="connsiteY436" fmla="*/ 562825 h 999705"/>
              <a:gd name="connsiteX437" fmla="*/ 1625600 w 5287188"/>
              <a:gd name="connsiteY437" fmla="*/ 572985 h 999705"/>
              <a:gd name="connsiteX438" fmla="*/ 1595120 w 5287188"/>
              <a:gd name="connsiteY438" fmla="*/ 583145 h 999705"/>
              <a:gd name="connsiteX439" fmla="*/ 1544320 w 5287188"/>
              <a:gd name="connsiteY439" fmla="*/ 572985 h 999705"/>
              <a:gd name="connsiteX440" fmla="*/ 1503680 w 5287188"/>
              <a:gd name="connsiteY440" fmla="*/ 522185 h 999705"/>
              <a:gd name="connsiteX441" fmla="*/ 1473200 w 5287188"/>
              <a:gd name="connsiteY441" fmla="*/ 491705 h 999705"/>
              <a:gd name="connsiteX442" fmla="*/ 1442720 w 5287188"/>
              <a:gd name="connsiteY442" fmla="*/ 451065 h 999705"/>
              <a:gd name="connsiteX443" fmla="*/ 1341120 w 5287188"/>
              <a:gd name="connsiteY443" fmla="*/ 400265 h 999705"/>
              <a:gd name="connsiteX444" fmla="*/ 1249680 w 5287188"/>
              <a:gd name="connsiteY444" fmla="*/ 359625 h 999705"/>
              <a:gd name="connsiteX445" fmla="*/ 1158240 w 5287188"/>
              <a:gd name="connsiteY445" fmla="*/ 369785 h 999705"/>
              <a:gd name="connsiteX446" fmla="*/ 1300480 w 5287188"/>
              <a:gd name="connsiteY446" fmla="*/ 359625 h 999705"/>
              <a:gd name="connsiteX447" fmla="*/ 1381760 w 5287188"/>
              <a:gd name="connsiteY447" fmla="*/ 339305 h 999705"/>
              <a:gd name="connsiteX448" fmla="*/ 1473200 w 5287188"/>
              <a:gd name="connsiteY448" fmla="*/ 329145 h 999705"/>
              <a:gd name="connsiteX449" fmla="*/ 1584960 w 5287188"/>
              <a:gd name="connsiteY449" fmla="*/ 308825 h 999705"/>
              <a:gd name="connsiteX450" fmla="*/ 2265680 w 5287188"/>
              <a:gd name="connsiteY450" fmla="*/ 359625 h 999705"/>
              <a:gd name="connsiteX451" fmla="*/ 2346960 w 5287188"/>
              <a:gd name="connsiteY451" fmla="*/ 400265 h 999705"/>
              <a:gd name="connsiteX452" fmla="*/ 2438400 w 5287188"/>
              <a:gd name="connsiteY452" fmla="*/ 440905 h 999705"/>
              <a:gd name="connsiteX453" fmla="*/ 2580640 w 5287188"/>
              <a:gd name="connsiteY453" fmla="*/ 532345 h 999705"/>
              <a:gd name="connsiteX454" fmla="*/ 2641600 w 5287188"/>
              <a:gd name="connsiteY454" fmla="*/ 572985 h 999705"/>
              <a:gd name="connsiteX455" fmla="*/ 2722880 w 5287188"/>
              <a:gd name="connsiteY455" fmla="*/ 603465 h 999705"/>
              <a:gd name="connsiteX456" fmla="*/ 2763520 w 5287188"/>
              <a:gd name="connsiteY456" fmla="*/ 623785 h 999705"/>
              <a:gd name="connsiteX457" fmla="*/ 2824480 w 5287188"/>
              <a:gd name="connsiteY457" fmla="*/ 633945 h 999705"/>
              <a:gd name="connsiteX458" fmla="*/ 2936240 w 5287188"/>
              <a:gd name="connsiteY458" fmla="*/ 654265 h 999705"/>
              <a:gd name="connsiteX459" fmla="*/ 3200400 w 5287188"/>
              <a:gd name="connsiteY459" fmla="*/ 644105 h 999705"/>
              <a:gd name="connsiteX460" fmla="*/ 3362960 w 5287188"/>
              <a:gd name="connsiteY460" fmla="*/ 613625 h 999705"/>
              <a:gd name="connsiteX461" fmla="*/ 3505200 w 5287188"/>
              <a:gd name="connsiteY461" fmla="*/ 603465 h 999705"/>
              <a:gd name="connsiteX462" fmla="*/ 3820160 w 5287188"/>
              <a:gd name="connsiteY462" fmla="*/ 583145 h 999705"/>
              <a:gd name="connsiteX463" fmla="*/ 3952240 w 5287188"/>
              <a:gd name="connsiteY463" fmla="*/ 562825 h 999705"/>
              <a:gd name="connsiteX464" fmla="*/ 4003040 w 5287188"/>
              <a:gd name="connsiteY464" fmla="*/ 542505 h 999705"/>
              <a:gd name="connsiteX465" fmla="*/ 4033520 w 5287188"/>
              <a:gd name="connsiteY465" fmla="*/ 532345 h 999705"/>
              <a:gd name="connsiteX466" fmla="*/ 4064000 w 5287188"/>
              <a:gd name="connsiteY466" fmla="*/ 512025 h 999705"/>
              <a:gd name="connsiteX467" fmla="*/ 4094480 w 5287188"/>
              <a:gd name="connsiteY467" fmla="*/ 501865 h 999705"/>
              <a:gd name="connsiteX468" fmla="*/ 4135120 w 5287188"/>
              <a:gd name="connsiteY468" fmla="*/ 481545 h 999705"/>
              <a:gd name="connsiteX469" fmla="*/ 4185920 w 5287188"/>
              <a:gd name="connsiteY469" fmla="*/ 471385 h 999705"/>
              <a:gd name="connsiteX470" fmla="*/ 4561840 w 5287188"/>
              <a:gd name="connsiteY470" fmla="*/ 451065 h 999705"/>
              <a:gd name="connsiteX471" fmla="*/ 4632960 w 5287188"/>
              <a:gd name="connsiteY471" fmla="*/ 430745 h 999705"/>
              <a:gd name="connsiteX472" fmla="*/ 4693920 w 5287188"/>
              <a:gd name="connsiteY472" fmla="*/ 369785 h 999705"/>
              <a:gd name="connsiteX473" fmla="*/ 4724400 w 5287188"/>
              <a:gd name="connsiteY473" fmla="*/ 349465 h 999705"/>
              <a:gd name="connsiteX474" fmla="*/ 4795520 w 5287188"/>
              <a:gd name="connsiteY474" fmla="*/ 288505 h 999705"/>
              <a:gd name="connsiteX475" fmla="*/ 4826000 w 5287188"/>
              <a:gd name="connsiteY475" fmla="*/ 278345 h 999705"/>
              <a:gd name="connsiteX476" fmla="*/ 4836160 w 5287188"/>
              <a:gd name="connsiteY476" fmla="*/ 308825 h 999705"/>
              <a:gd name="connsiteX477" fmla="*/ 4785360 w 5287188"/>
              <a:gd name="connsiteY477" fmla="*/ 318985 h 999705"/>
              <a:gd name="connsiteX478" fmla="*/ 4714240 w 5287188"/>
              <a:gd name="connsiteY478" fmla="*/ 329145 h 999705"/>
              <a:gd name="connsiteX479" fmla="*/ 4124960 w 5287188"/>
              <a:gd name="connsiteY479" fmla="*/ 349465 h 999705"/>
              <a:gd name="connsiteX480" fmla="*/ 3921760 w 5287188"/>
              <a:gd name="connsiteY480" fmla="*/ 369785 h 999705"/>
              <a:gd name="connsiteX481" fmla="*/ 3830320 w 5287188"/>
              <a:gd name="connsiteY481" fmla="*/ 379945 h 999705"/>
              <a:gd name="connsiteX482" fmla="*/ 3657600 w 5287188"/>
              <a:gd name="connsiteY482" fmla="*/ 420585 h 999705"/>
              <a:gd name="connsiteX483" fmla="*/ 3586480 w 5287188"/>
              <a:gd name="connsiteY483" fmla="*/ 440905 h 999705"/>
              <a:gd name="connsiteX484" fmla="*/ 3383280 w 5287188"/>
              <a:gd name="connsiteY484" fmla="*/ 532345 h 999705"/>
              <a:gd name="connsiteX485" fmla="*/ 3271520 w 5287188"/>
              <a:gd name="connsiteY485" fmla="*/ 603465 h 999705"/>
              <a:gd name="connsiteX486" fmla="*/ 3220720 w 5287188"/>
              <a:gd name="connsiteY486" fmla="*/ 633945 h 999705"/>
              <a:gd name="connsiteX487" fmla="*/ 3129280 w 5287188"/>
              <a:gd name="connsiteY487" fmla="*/ 684745 h 999705"/>
              <a:gd name="connsiteX488" fmla="*/ 3068320 w 5287188"/>
              <a:gd name="connsiteY488" fmla="*/ 715225 h 999705"/>
              <a:gd name="connsiteX489" fmla="*/ 2661920 w 5287188"/>
              <a:gd name="connsiteY489" fmla="*/ 694905 h 999705"/>
              <a:gd name="connsiteX490" fmla="*/ 2489200 w 5287188"/>
              <a:gd name="connsiteY490" fmla="*/ 664425 h 999705"/>
              <a:gd name="connsiteX491" fmla="*/ 2316480 w 5287188"/>
              <a:gd name="connsiteY491" fmla="*/ 654265 h 999705"/>
              <a:gd name="connsiteX492" fmla="*/ 1544320 w 5287188"/>
              <a:gd name="connsiteY492" fmla="*/ 633945 h 999705"/>
              <a:gd name="connsiteX493" fmla="*/ 1402080 w 5287188"/>
              <a:gd name="connsiteY493" fmla="*/ 583145 h 999705"/>
              <a:gd name="connsiteX494" fmla="*/ 1330960 w 5287188"/>
              <a:gd name="connsiteY494" fmla="*/ 542505 h 999705"/>
              <a:gd name="connsiteX495" fmla="*/ 1239520 w 5287188"/>
              <a:gd name="connsiteY495" fmla="*/ 512025 h 999705"/>
              <a:gd name="connsiteX496" fmla="*/ 1168400 w 5287188"/>
              <a:gd name="connsiteY496" fmla="*/ 481545 h 999705"/>
              <a:gd name="connsiteX497" fmla="*/ 1066800 w 5287188"/>
              <a:gd name="connsiteY497" fmla="*/ 430745 h 999705"/>
              <a:gd name="connsiteX498" fmla="*/ 944880 w 5287188"/>
              <a:gd name="connsiteY498" fmla="*/ 400265 h 999705"/>
              <a:gd name="connsiteX499" fmla="*/ 873760 w 5287188"/>
              <a:gd name="connsiteY499" fmla="*/ 390105 h 999705"/>
              <a:gd name="connsiteX500" fmla="*/ 406400 w 5287188"/>
              <a:gd name="connsiteY500" fmla="*/ 400265 h 999705"/>
              <a:gd name="connsiteX501" fmla="*/ 345440 w 5287188"/>
              <a:gd name="connsiteY501" fmla="*/ 390105 h 999705"/>
              <a:gd name="connsiteX502" fmla="*/ 386080 w 5287188"/>
              <a:gd name="connsiteY502" fmla="*/ 258025 h 999705"/>
              <a:gd name="connsiteX503" fmla="*/ 416560 w 5287188"/>
              <a:gd name="connsiteY503" fmla="*/ 247865 h 999705"/>
              <a:gd name="connsiteX504" fmla="*/ 1158240 w 5287188"/>
              <a:gd name="connsiteY504" fmla="*/ 268185 h 999705"/>
              <a:gd name="connsiteX505" fmla="*/ 1259840 w 5287188"/>
              <a:gd name="connsiteY505" fmla="*/ 278345 h 999705"/>
              <a:gd name="connsiteX506" fmla="*/ 1402080 w 5287188"/>
              <a:gd name="connsiteY506" fmla="*/ 288505 h 999705"/>
              <a:gd name="connsiteX507" fmla="*/ 1524000 w 5287188"/>
              <a:gd name="connsiteY507" fmla="*/ 308825 h 999705"/>
              <a:gd name="connsiteX508" fmla="*/ 1615440 w 5287188"/>
              <a:gd name="connsiteY508" fmla="*/ 318985 h 999705"/>
              <a:gd name="connsiteX509" fmla="*/ 1838960 w 5287188"/>
              <a:gd name="connsiteY509" fmla="*/ 359625 h 999705"/>
              <a:gd name="connsiteX510" fmla="*/ 1940560 w 5287188"/>
              <a:gd name="connsiteY510" fmla="*/ 390105 h 999705"/>
              <a:gd name="connsiteX511" fmla="*/ 2032000 w 5287188"/>
              <a:gd name="connsiteY511" fmla="*/ 410425 h 999705"/>
              <a:gd name="connsiteX512" fmla="*/ 2103120 w 5287188"/>
              <a:gd name="connsiteY512" fmla="*/ 440905 h 999705"/>
              <a:gd name="connsiteX513" fmla="*/ 2235200 w 5287188"/>
              <a:gd name="connsiteY513" fmla="*/ 481545 h 999705"/>
              <a:gd name="connsiteX514" fmla="*/ 2275840 w 5287188"/>
              <a:gd name="connsiteY514" fmla="*/ 491705 h 999705"/>
              <a:gd name="connsiteX515" fmla="*/ 2346960 w 5287188"/>
              <a:gd name="connsiteY515" fmla="*/ 512025 h 999705"/>
              <a:gd name="connsiteX516" fmla="*/ 2783840 w 5287188"/>
              <a:gd name="connsiteY516" fmla="*/ 522185 h 999705"/>
              <a:gd name="connsiteX517" fmla="*/ 3078480 w 5287188"/>
              <a:gd name="connsiteY517" fmla="*/ 542505 h 999705"/>
              <a:gd name="connsiteX518" fmla="*/ 3180080 w 5287188"/>
              <a:gd name="connsiteY518" fmla="*/ 562825 h 999705"/>
              <a:gd name="connsiteX519" fmla="*/ 3423920 w 5287188"/>
              <a:gd name="connsiteY519" fmla="*/ 572985 h 999705"/>
              <a:gd name="connsiteX520" fmla="*/ 3850640 w 5287188"/>
              <a:gd name="connsiteY520" fmla="*/ 562825 h 999705"/>
              <a:gd name="connsiteX521" fmla="*/ 3972560 w 5287188"/>
              <a:gd name="connsiteY521" fmla="*/ 522185 h 999705"/>
              <a:gd name="connsiteX522" fmla="*/ 4023360 w 5287188"/>
              <a:gd name="connsiteY522" fmla="*/ 491705 h 999705"/>
              <a:gd name="connsiteX523" fmla="*/ 4064000 w 5287188"/>
              <a:gd name="connsiteY523" fmla="*/ 481545 h 999705"/>
              <a:gd name="connsiteX524" fmla="*/ 4185920 w 5287188"/>
              <a:gd name="connsiteY524" fmla="*/ 420585 h 999705"/>
              <a:gd name="connsiteX525" fmla="*/ 4246880 w 5287188"/>
              <a:gd name="connsiteY525" fmla="*/ 410425 h 999705"/>
              <a:gd name="connsiteX526" fmla="*/ 4318000 w 5287188"/>
              <a:gd name="connsiteY526" fmla="*/ 390105 h 999705"/>
              <a:gd name="connsiteX527" fmla="*/ 4368800 w 5287188"/>
              <a:gd name="connsiteY527" fmla="*/ 369785 h 999705"/>
              <a:gd name="connsiteX528" fmla="*/ 4460240 w 5287188"/>
              <a:gd name="connsiteY528" fmla="*/ 359625 h 999705"/>
              <a:gd name="connsiteX529" fmla="*/ 4551680 w 5287188"/>
              <a:gd name="connsiteY529" fmla="*/ 339305 h 999705"/>
              <a:gd name="connsiteX530" fmla="*/ 4653280 w 5287188"/>
              <a:gd name="connsiteY530" fmla="*/ 258025 h 999705"/>
              <a:gd name="connsiteX531" fmla="*/ 4663440 w 5287188"/>
              <a:gd name="connsiteY531" fmla="*/ 227545 h 999705"/>
              <a:gd name="connsiteX532" fmla="*/ 4592320 w 5287188"/>
              <a:gd name="connsiteY532" fmla="*/ 186905 h 999705"/>
              <a:gd name="connsiteX533" fmla="*/ 4470400 w 5287188"/>
              <a:gd name="connsiteY533" fmla="*/ 156425 h 999705"/>
              <a:gd name="connsiteX534" fmla="*/ 4328160 w 5287188"/>
              <a:gd name="connsiteY534" fmla="*/ 136105 h 999705"/>
              <a:gd name="connsiteX535" fmla="*/ 3921760 w 5287188"/>
              <a:gd name="connsiteY535" fmla="*/ 146265 h 999705"/>
              <a:gd name="connsiteX536" fmla="*/ 3860800 w 5287188"/>
              <a:gd name="connsiteY536" fmla="*/ 166585 h 999705"/>
              <a:gd name="connsiteX537" fmla="*/ 3749040 w 5287188"/>
              <a:gd name="connsiteY537" fmla="*/ 217385 h 999705"/>
              <a:gd name="connsiteX538" fmla="*/ 3637280 w 5287188"/>
              <a:gd name="connsiteY538" fmla="*/ 268185 h 999705"/>
              <a:gd name="connsiteX539" fmla="*/ 3586480 w 5287188"/>
              <a:gd name="connsiteY539" fmla="*/ 298665 h 999705"/>
              <a:gd name="connsiteX540" fmla="*/ 3464560 w 5287188"/>
              <a:gd name="connsiteY540" fmla="*/ 359625 h 999705"/>
              <a:gd name="connsiteX541" fmla="*/ 3423920 w 5287188"/>
              <a:gd name="connsiteY541" fmla="*/ 379945 h 999705"/>
              <a:gd name="connsiteX542" fmla="*/ 3352800 w 5287188"/>
              <a:gd name="connsiteY542" fmla="*/ 420585 h 999705"/>
              <a:gd name="connsiteX543" fmla="*/ 3322320 w 5287188"/>
              <a:gd name="connsiteY543" fmla="*/ 440905 h 999705"/>
              <a:gd name="connsiteX544" fmla="*/ 3281680 w 5287188"/>
              <a:gd name="connsiteY544" fmla="*/ 451065 h 999705"/>
              <a:gd name="connsiteX545" fmla="*/ 3200400 w 5287188"/>
              <a:gd name="connsiteY545" fmla="*/ 471385 h 999705"/>
              <a:gd name="connsiteX546" fmla="*/ 2936240 w 5287188"/>
              <a:gd name="connsiteY546" fmla="*/ 491705 h 999705"/>
              <a:gd name="connsiteX547" fmla="*/ 2682240 w 5287188"/>
              <a:gd name="connsiteY547" fmla="*/ 532345 h 999705"/>
              <a:gd name="connsiteX548" fmla="*/ 2570480 w 5287188"/>
              <a:gd name="connsiteY548" fmla="*/ 562825 h 999705"/>
              <a:gd name="connsiteX549" fmla="*/ 2468880 w 5287188"/>
              <a:gd name="connsiteY549" fmla="*/ 613625 h 999705"/>
              <a:gd name="connsiteX550" fmla="*/ 2326640 w 5287188"/>
              <a:gd name="connsiteY550" fmla="*/ 654265 h 999705"/>
              <a:gd name="connsiteX551" fmla="*/ 1991360 w 5287188"/>
              <a:gd name="connsiteY551" fmla="*/ 633945 h 999705"/>
              <a:gd name="connsiteX552" fmla="*/ 1930400 w 5287188"/>
              <a:gd name="connsiteY552" fmla="*/ 603465 h 999705"/>
              <a:gd name="connsiteX553" fmla="*/ 1767840 w 5287188"/>
              <a:gd name="connsiteY553" fmla="*/ 491705 h 999705"/>
              <a:gd name="connsiteX554" fmla="*/ 1666240 w 5287188"/>
              <a:gd name="connsiteY554" fmla="*/ 420585 h 999705"/>
              <a:gd name="connsiteX555" fmla="*/ 1635760 w 5287188"/>
              <a:gd name="connsiteY555" fmla="*/ 390105 h 999705"/>
              <a:gd name="connsiteX556" fmla="*/ 1544320 w 5287188"/>
              <a:gd name="connsiteY556" fmla="*/ 318985 h 999705"/>
              <a:gd name="connsiteX557" fmla="*/ 1473200 w 5287188"/>
              <a:gd name="connsiteY557" fmla="*/ 237705 h 999705"/>
              <a:gd name="connsiteX558" fmla="*/ 1503680 w 5287188"/>
              <a:gd name="connsiteY558" fmla="*/ 227545 h 999705"/>
              <a:gd name="connsiteX559" fmla="*/ 1595120 w 5287188"/>
              <a:gd name="connsiteY559" fmla="*/ 247865 h 999705"/>
              <a:gd name="connsiteX560" fmla="*/ 1656080 w 5287188"/>
              <a:gd name="connsiteY560" fmla="*/ 258025 h 999705"/>
              <a:gd name="connsiteX561" fmla="*/ 1747520 w 5287188"/>
              <a:gd name="connsiteY561" fmla="*/ 268185 h 999705"/>
              <a:gd name="connsiteX562" fmla="*/ 1981200 w 5287188"/>
              <a:gd name="connsiteY562" fmla="*/ 288505 h 999705"/>
              <a:gd name="connsiteX563" fmla="*/ 2123440 w 5287188"/>
              <a:gd name="connsiteY563" fmla="*/ 308825 h 999705"/>
              <a:gd name="connsiteX564" fmla="*/ 3169920 w 5287188"/>
              <a:gd name="connsiteY564" fmla="*/ 318985 h 999705"/>
              <a:gd name="connsiteX565" fmla="*/ 3515360 w 5287188"/>
              <a:gd name="connsiteY565" fmla="*/ 339305 h 999705"/>
              <a:gd name="connsiteX566" fmla="*/ 3586480 w 5287188"/>
              <a:gd name="connsiteY566" fmla="*/ 349465 h 999705"/>
              <a:gd name="connsiteX567" fmla="*/ 3708400 w 5287188"/>
              <a:gd name="connsiteY567" fmla="*/ 359625 h 999705"/>
              <a:gd name="connsiteX568" fmla="*/ 4287520 w 5287188"/>
              <a:gd name="connsiteY568" fmla="*/ 339305 h 999705"/>
              <a:gd name="connsiteX569" fmla="*/ 4439920 w 5287188"/>
              <a:gd name="connsiteY569" fmla="*/ 318985 h 999705"/>
              <a:gd name="connsiteX570" fmla="*/ 4480560 w 5287188"/>
              <a:gd name="connsiteY570" fmla="*/ 298665 h 999705"/>
              <a:gd name="connsiteX571" fmla="*/ 4500880 w 5287188"/>
              <a:gd name="connsiteY571" fmla="*/ 268185 h 999705"/>
              <a:gd name="connsiteX572" fmla="*/ 4531360 w 5287188"/>
              <a:gd name="connsiteY572" fmla="*/ 258025 h 999705"/>
              <a:gd name="connsiteX573" fmla="*/ 4561840 w 5287188"/>
              <a:gd name="connsiteY573" fmla="*/ 227545 h 999705"/>
              <a:gd name="connsiteX574" fmla="*/ 4246880 w 5287188"/>
              <a:gd name="connsiteY574" fmla="*/ 237705 h 999705"/>
              <a:gd name="connsiteX575" fmla="*/ 4175760 w 5287188"/>
              <a:gd name="connsiteY575" fmla="*/ 278345 h 999705"/>
              <a:gd name="connsiteX576" fmla="*/ 4114800 w 5287188"/>
              <a:gd name="connsiteY576" fmla="*/ 308825 h 999705"/>
              <a:gd name="connsiteX577" fmla="*/ 4053840 w 5287188"/>
              <a:gd name="connsiteY577" fmla="*/ 329145 h 999705"/>
              <a:gd name="connsiteX578" fmla="*/ 3860800 w 5287188"/>
              <a:gd name="connsiteY578" fmla="*/ 430745 h 999705"/>
              <a:gd name="connsiteX579" fmla="*/ 3769360 w 5287188"/>
              <a:gd name="connsiteY579" fmla="*/ 501865 h 999705"/>
              <a:gd name="connsiteX580" fmla="*/ 3677920 w 5287188"/>
              <a:gd name="connsiteY580" fmla="*/ 603465 h 999705"/>
              <a:gd name="connsiteX581" fmla="*/ 3637280 w 5287188"/>
              <a:gd name="connsiteY581" fmla="*/ 664425 h 999705"/>
              <a:gd name="connsiteX582" fmla="*/ 3606800 w 5287188"/>
              <a:gd name="connsiteY582" fmla="*/ 735545 h 999705"/>
              <a:gd name="connsiteX583" fmla="*/ 3566160 w 5287188"/>
              <a:gd name="connsiteY583" fmla="*/ 766025 h 999705"/>
              <a:gd name="connsiteX584" fmla="*/ 3362960 w 5287188"/>
              <a:gd name="connsiteY584" fmla="*/ 776185 h 999705"/>
              <a:gd name="connsiteX585" fmla="*/ 3058160 w 5287188"/>
              <a:gd name="connsiteY585" fmla="*/ 786345 h 999705"/>
              <a:gd name="connsiteX586" fmla="*/ 2783840 w 5287188"/>
              <a:gd name="connsiteY586" fmla="*/ 806665 h 999705"/>
              <a:gd name="connsiteX587" fmla="*/ 2682240 w 5287188"/>
              <a:gd name="connsiteY587" fmla="*/ 826985 h 999705"/>
              <a:gd name="connsiteX588" fmla="*/ 2621280 w 5287188"/>
              <a:gd name="connsiteY588" fmla="*/ 837145 h 999705"/>
              <a:gd name="connsiteX589" fmla="*/ 2509520 w 5287188"/>
              <a:gd name="connsiteY589" fmla="*/ 857465 h 999705"/>
              <a:gd name="connsiteX590" fmla="*/ 2214880 w 5287188"/>
              <a:gd name="connsiteY590" fmla="*/ 837145 h 999705"/>
              <a:gd name="connsiteX591" fmla="*/ 2143760 w 5287188"/>
              <a:gd name="connsiteY591" fmla="*/ 826985 h 999705"/>
              <a:gd name="connsiteX592" fmla="*/ 2032000 w 5287188"/>
              <a:gd name="connsiteY592" fmla="*/ 806665 h 999705"/>
              <a:gd name="connsiteX593" fmla="*/ 1950720 w 5287188"/>
              <a:gd name="connsiteY593" fmla="*/ 796505 h 999705"/>
              <a:gd name="connsiteX594" fmla="*/ 1828800 w 5287188"/>
              <a:gd name="connsiteY594" fmla="*/ 776185 h 999705"/>
              <a:gd name="connsiteX595" fmla="*/ 1727200 w 5287188"/>
              <a:gd name="connsiteY595" fmla="*/ 766025 h 999705"/>
              <a:gd name="connsiteX596" fmla="*/ 1391920 w 5287188"/>
              <a:gd name="connsiteY596" fmla="*/ 786345 h 999705"/>
              <a:gd name="connsiteX597" fmla="*/ 1361440 w 5287188"/>
              <a:gd name="connsiteY597" fmla="*/ 806665 h 999705"/>
              <a:gd name="connsiteX598" fmla="*/ 1290320 w 5287188"/>
              <a:gd name="connsiteY598" fmla="*/ 837145 h 999705"/>
              <a:gd name="connsiteX599" fmla="*/ 1239520 w 5287188"/>
              <a:gd name="connsiteY599" fmla="*/ 826985 h 999705"/>
              <a:gd name="connsiteX600" fmla="*/ 1198880 w 5287188"/>
              <a:gd name="connsiteY600" fmla="*/ 796505 h 999705"/>
              <a:gd name="connsiteX601" fmla="*/ 1168400 w 5287188"/>
              <a:gd name="connsiteY601" fmla="*/ 776185 h 999705"/>
              <a:gd name="connsiteX602" fmla="*/ 1137920 w 5287188"/>
              <a:gd name="connsiteY602" fmla="*/ 735545 h 999705"/>
              <a:gd name="connsiteX603" fmla="*/ 1097280 w 5287188"/>
              <a:gd name="connsiteY603" fmla="*/ 705065 h 999705"/>
              <a:gd name="connsiteX604" fmla="*/ 1076960 w 5287188"/>
              <a:gd name="connsiteY604" fmla="*/ 664425 h 999705"/>
              <a:gd name="connsiteX605" fmla="*/ 1046480 w 5287188"/>
              <a:gd name="connsiteY605" fmla="*/ 633945 h 999705"/>
              <a:gd name="connsiteX606" fmla="*/ 1066800 w 5287188"/>
              <a:gd name="connsiteY606" fmla="*/ 572985 h 999705"/>
              <a:gd name="connsiteX607" fmla="*/ 1097280 w 5287188"/>
              <a:gd name="connsiteY607" fmla="*/ 562825 h 999705"/>
              <a:gd name="connsiteX608" fmla="*/ 1219200 w 5287188"/>
              <a:gd name="connsiteY608" fmla="*/ 542505 h 999705"/>
              <a:gd name="connsiteX609" fmla="*/ 1452880 w 5287188"/>
              <a:gd name="connsiteY609" fmla="*/ 532345 h 999705"/>
              <a:gd name="connsiteX610" fmla="*/ 1595120 w 5287188"/>
              <a:gd name="connsiteY610" fmla="*/ 522185 h 999705"/>
              <a:gd name="connsiteX611" fmla="*/ 2235200 w 5287188"/>
              <a:gd name="connsiteY611" fmla="*/ 501865 h 999705"/>
              <a:gd name="connsiteX612" fmla="*/ 2489200 w 5287188"/>
              <a:gd name="connsiteY612" fmla="*/ 491705 h 999705"/>
              <a:gd name="connsiteX613" fmla="*/ 2743200 w 5287188"/>
              <a:gd name="connsiteY613" fmla="*/ 471385 h 999705"/>
              <a:gd name="connsiteX614" fmla="*/ 3688080 w 5287188"/>
              <a:gd name="connsiteY614" fmla="*/ 491705 h 999705"/>
              <a:gd name="connsiteX615" fmla="*/ 3840480 w 5287188"/>
              <a:gd name="connsiteY615" fmla="*/ 501865 h 999705"/>
              <a:gd name="connsiteX616" fmla="*/ 4064000 w 5287188"/>
              <a:gd name="connsiteY616" fmla="*/ 552665 h 999705"/>
              <a:gd name="connsiteX617" fmla="*/ 4236720 w 5287188"/>
              <a:gd name="connsiteY617" fmla="*/ 583145 h 999705"/>
              <a:gd name="connsiteX618" fmla="*/ 4307840 w 5287188"/>
              <a:gd name="connsiteY618" fmla="*/ 603465 h 999705"/>
              <a:gd name="connsiteX619" fmla="*/ 4724400 w 5287188"/>
              <a:gd name="connsiteY619" fmla="*/ 603465 h 999705"/>
              <a:gd name="connsiteX620" fmla="*/ 4785360 w 5287188"/>
              <a:gd name="connsiteY620" fmla="*/ 593305 h 999705"/>
              <a:gd name="connsiteX621" fmla="*/ 4886960 w 5287188"/>
              <a:gd name="connsiteY621" fmla="*/ 562825 h 999705"/>
              <a:gd name="connsiteX622" fmla="*/ 4947920 w 5287188"/>
              <a:gd name="connsiteY622" fmla="*/ 552665 h 999705"/>
              <a:gd name="connsiteX623" fmla="*/ 4998720 w 5287188"/>
              <a:gd name="connsiteY623" fmla="*/ 532345 h 999705"/>
              <a:gd name="connsiteX624" fmla="*/ 5059680 w 5287188"/>
              <a:gd name="connsiteY624" fmla="*/ 512025 h 999705"/>
              <a:gd name="connsiteX625" fmla="*/ 5110480 w 5287188"/>
              <a:gd name="connsiteY625" fmla="*/ 481545 h 999705"/>
              <a:gd name="connsiteX626" fmla="*/ 5171440 w 5287188"/>
              <a:gd name="connsiteY626" fmla="*/ 451065 h 999705"/>
              <a:gd name="connsiteX627" fmla="*/ 5252720 w 5287188"/>
              <a:gd name="connsiteY627" fmla="*/ 410425 h 999705"/>
              <a:gd name="connsiteX628" fmla="*/ 5283200 w 5287188"/>
              <a:gd name="connsiteY628" fmla="*/ 359625 h 999705"/>
              <a:gd name="connsiteX629" fmla="*/ 5252720 w 5287188"/>
              <a:gd name="connsiteY629" fmla="*/ 278345 h 999705"/>
              <a:gd name="connsiteX630" fmla="*/ 5130800 w 5287188"/>
              <a:gd name="connsiteY630" fmla="*/ 207225 h 999705"/>
              <a:gd name="connsiteX631" fmla="*/ 5080000 w 5287188"/>
              <a:gd name="connsiteY631" fmla="*/ 197065 h 999705"/>
              <a:gd name="connsiteX632" fmla="*/ 5039360 w 5287188"/>
              <a:gd name="connsiteY632" fmla="*/ 186905 h 999705"/>
              <a:gd name="connsiteX633" fmla="*/ 4917440 w 5287188"/>
              <a:gd name="connsiteY633" fmla="*/ 176745 h 999705"/>
              <a:gd name="connsiteX634" fmla="*/ 4592320 w 5287188"/>
              <a:gd name="connsiteY634" fmla="*/ 197065 h 999705"/>
              <a:gd name="connsiteX635" fmla="*/ 4511040 w 5287188"/>
              <a:gd name="connsiteY635" fmla="*/ 258025 h 999705"/>
              <a:gd name="connsiteX636" fmla="*/ 4460240 w 5287188"/>
              <a:gd name="connsiteY636" fmla="*/ 268185 h 999705"/>
              <a:gd name="connsiteX637" fmla="*/ 4409440 w 5287188"/>
              <a:gd name="connsiteY637" fmla="*/ 308825 h 999705"/>
              <a:gd name="connsiteX638" fmla="*/ 4277360 w 5287188"/>
              <a:gd name="connsiteY638" fmla="*/ 420585 h 999705"/>
              <a:gd name="connsiteX639" fmla="*/ 4226560 w 5287188"/>
              <a:gd name="connsiteY639" fmla="*/ 451065 h 999705"/>
              <a:gd name="connsiteX640" fmla="*/ 4185920 w 5287188"/>
              <a:gd name="connsiteY640" fmla="*/ 491705 h 999705"/>
              <a:gd name="connsiteX641" fmla="*/ 4124960 w 5287188"/>
              <a:gd name="connsiteY641" fmla="*/ 522185 h 999705"/>
              <a:gd name="connsiteX642" fmla="*/ 4074160 w 5287188"/>
              <a:gd name="connsiteY642" fmla="*/ 562825 h 999705"/>
              <a:gd name="connsiteX643" fmla="*/ 3962400 w 5287188"/>
              <a:gd name="connsiteY643" fmla="*/ 623785 h 999705"/>
              <a:gd name="connsiteX644" fmla="*/ 3870960 w 5287188"/>
              <a:gd name="connsiteY644" fmla="*/ 664425 h 999705"/>
              <a:gd name="connsiteX645" fmla="*/ 3820160 w 5287188"/>
              <a:gd name="connsiteY645" fmla="*/ 694905 h 999705"/>
              <a:gd name="connsiteX646" fmla="*/ 3779520 w 5287188"/>
              <a:gd name="connsiteY646" fmla="*/ 715225 h 999705"/>
              <a:gd name="connsiteX647" fmla="*/ 3738880 w 5287188"/>
              <a:gd name="connsiteY647" fmla="*/ 745705 h 999705"/>
              <a:gd name="connsiteX648" fmla="*/ 3708400 w 5287188"/>
              <a:gd name="connsiteY648" fmla="*/ 755865 h 999705"/>
              <a:gd name="connsiteX649" fmla="*/ 3677920 w 5287188"/>
              <a:gd name="connsiteY649" fmla="*/ 776185 h 999705"/>
              <a:gd name="connsiteX650" fmla="*/ 3627120 w 5287188"/>
              <a:gd name="connsiteY650" fmla="*/ 796505 h 999705"/>
              <a:gd name="connsiteX651" fmla="*/ 3556000 w 5287188"/>
              <a:gd name="connsiteY651" fmla="*/ 826985 h 999705"/>
              <a:gd name="connsiteX652" fmla="*/ 3464560 w 5287188"/>
              <a:gd name="connsiteY652" fmla="*/ 837145 h 999705"/>
              <a:gd name="connsiteX653" fmla="*/ 3373120 w 5287188"/>
              <a:gd name="connsiteY653" fmla="*/ 857465 h 999705"/>
              <a:gd name="connsiteX654" fmla="*/ 3322320 w 5287188"/>
              <a:gd name="connsiteY654" fmla="*/ 877785 h 999705"/>
              <a:gd name="connsiteX655" fmla="*/ 3261360 w 5287188"/>
              <a:gd name="connsiteY655" fmla="*/ 898105 h 999705"/>
              <a:gd name="connsiteX656" fmla="*/ 3230880 w 5287188"/>
              <a:gd name="connsiteY656" fmla="*/ 908265 h 999705"/>
              <a:gd name="connsiteX657" fmla="*/ 3159760 w 5287188"/>
              <a:gd name="connsiteY657" fmla="*/ 938745 h 999705"/>
              <a:gd name="connsiteX658" fmla="*/ 3108960 w 5287188"/>
              <a:gd name="connsiteY658" fmla="*/ 959065 h 999705"/>
              <a:gd name="connsiteX659" fmla="*/ 2915920 w 5287188"/>
              <a:gd name="connsiteY659" fmla="*/ 969225 h 999705"/>
              <a:gd name="connsiteX660" fmla="*/ 2854960 w 5287188"/>
              <a:gd name="connsiteY660" fmla="*/ 979385 h 999705"/>
              <a:gd name="connsiteX661" fmla="*/ 2824480 w 5287188"/>
              <a:gd name="connsiteY661" fmla="*/ 989545 h 999705"/>
              <a:gd name="connsiteX662" fmla="*/ 2743200 w 5287188"/>
              <a:gd name="connsiteY662" fmla="*/ 959065 h 999705"/>
              <a:gd name="connsiteX663" fmla="*/ 2682240 w 5287188"/>
              <a:gd name="connsiteY663" fmla="*/ 948905 h 999705"/>
              <a:gd name="connsiteX664" fmla="*/ 2590800 w 5287188"/>
              <a:gd name="connsiteY664" fmla="*/ 918425 h 999705"/>
              <a:gd name="connsiteX665" fmla="*/ 2438400 w 5287188"/>
              <a:gd name="connsiteY665" fmla="*/ 898105 h 999705"/>
              <a:gd name="connsiteX666" fmla="*/ 2214880 w 5287188"/>
              <a:gd name="connsiteY666" fmla="*/ 887945 h 999705"/>
              <a:gd name="connsiteX667" fmla="*/ 1747520 w 5287188"/>
              <a:gd name="connsiteY667" fmla="*/ 898105 h 999705"/>
              <a:gd name="connsiteX668" fmla="*/ 1351280 w 5287188"/>
              <a:gd name="connsiteY668" fmla="*/ 877785 h 999705"/>
              <a:gd name="connsiteX669" fmla="*/ 1259840 w 5287188"/>
              <a:gd name="connsiteY669" fmla="*/ 826985 h 999705"/>
              <a:gd name="connsiteX670" fmla="*/ 1219200 w 5287188"/>
              <a:gd name="connsiteY670" fmla="*/ 796505 h 999705"/>
              <a:gd name="connsiteX671" fmla="*/ 1188720 w 5287188"/>
              <a:gd name="connsiteY671" fmla="*/ 776185 h 999705"/>
              <a:gd name="connsiteX672" fmla="*/ 1158240 w 5287188"/>
              <a:gd name="connsiteY672" fmla="*/ 694905 h 999705"/>
              <a:gd name="connsiteX673" fmla="*/ 1178560 w 5287188"/>
              <a:gd name="connsiteY673" fmla="*/ 603465 h 999705"/>
              <a:gd name="connsiteX674" fmla="*/ 1280160 w 5287188"/>
              <a:gd name="connsiteY674" fmla="*/ 532345 h 999705"/>
              <a:gd name="connsiteX675" fmla="*/ 1412240 w 5287188"/>
              <a:gd name="connsiteY675" fmla="*/ 471385 h 999705"/>
              <a:gd name="connsiteX676" fmla="*/ 1513840 w 5287188"/>
              <a:gd name="connsiteY676" fmla="*/ 451065 h 999705"/>
              <a:gd name="connsiteX677" fmla="*/ 1605280 w 5287188"/>
              <a:gd name="connsiteY677" fmla="*/ 420585 h 999705"/>
              <a:gd name="connsiteX678" fmla="*/ 1838960 w 5287188"/>
              <a:gd name="connsiteY678" fmla="*/ 410425 h 999705"/>
              <a:gd name="connsiteX679" fmla="*/ 1960880 w 5287188"/>
              <a:gd name="connsiteY679" fmla="*/ 400265 h 999705"/>
              <a:gd name="connsiteX680" fmla="*/ 2499360 w 5287188"/>
              <a:gd name="connsiteY680" fmla="*/ 410425 h 999705"/>
              <a:gd name="connsiteX681" fmla="*/ 2651760 w 5287188"/>
              <a:gd name="connsiteY681" fmla="*/ 430745 h 999705"/>
              <a:gd name="connsiteX682" fmla="*/ 2783840 w 5287188"/>
              <a:gd name="connsiteY682" fmla="*/ 440905 h 999705"/>
              <a:gd name="connsiteX683" fmla="*/ 2946400 w 5287188"/>
              <a:gd name="connsiteY683" fmla="*/ 481545 h 999705"/>
              <a:gd name="connsiteX684" fmla="*/ 3200400 w 5287188"/>
              <a:gd name="connsiteY684" fmla="*/ 522185 h 999705"/>
              <a:gd name="connsiteX685" fmla="*/ 3302000 w 5287188"/>
              <a:gd name="connsiteY685" fmla="*/ 542505 h 999705"/>
              <a:gd name="connsiteX686" fmla="*/ 3393440 w 5287188"/>
              <a:gd name="connsiteY686" fmla="*/ 562825 h 999705"/>
              <a:gd name="connsiteX687" fmla="*/ 3586480 w 5287188"/>
              <a:gd name="connsiteY687" fmla="*/ 613625 h 999705"/>
              <a:gd name="connsiteX688" fmla="*/ 3677920 w 5287188"/>
              <a:gd name="connsiteY688" fmla="*/ 654265 h 999705"/>
              <a:gd name="connsiteX689" fmla="*/ 3718560 w 5287188"/>
              <a:gd name="connsiteY689" fmla="*/ 674585 h 999705"/>
              <a:gd name="connsiteX690" fmla="*/ 4023360 w 5287188"/>
              <a:gd name="connsiteY690" fmla="*/ 694905 h 999705"/>
              <a:gd name="connsiteX691" fmla="*/ 4561840 w 5287188"/>
              <a:gd name="connsiteY691" fmla="*/ 705065 h 999705"/>
              <a:gd name="connsiteX692" fmla="*/ 4663440 w 5287188"/>
              <a:gd name="connsiteY692" fmla="*/ 715225 h 999705"/>
              <a:gd name="connsiteX693" fmla="*/ 4714240 w 5287188"/>
              <a:gd name="connsiteY693" fmla="*/ 725385 h 999705"/>
              <a:gd name="connsiteX694" fmla="*/ 4815840 w 5287188"/>
              <a:gd name="connsiteY694" fmla="*/ 735545 h 999705"/>
              <a:gd name="connsiteX695" fmla="*/ 4886960 w 5287188"/>
              <a:gd name="connsiteY695" fmla="*/ 745705 h 999705"/>
              <a:gd name="connsiteX696" fmla="*/ 5059680 w 5287188"/>
              <a:gd name="connsiteY696" fmla="*/ 735545 h 999705"/>
              <a:gd name="connsiteX697" fmla="*/ 5090160 w 5287188"/>
              <a:gd name="connsiteY697" fmla="*/ 725385 h 999705"/>
              <a:gd name="connsiteX698" fmla="*/ 5120640 w 5287188"/>
              <a:gd name="connsiteY698" fmla="*/ 684745 h 999705"/>
              <a:gd name="connsiteX699" fmla="*/ 5161280 w 5287188"/>
              <a:gd name="connsiteY699" fmla="*/ 623785 h 999705"/>
              <a:gd name="connsiteX700" fmla="*/ 5161280 w 5287188"/>
              <a:gd name="connsiteY700" fmla="*/ 552665 h 999705"/>
              <a:gd name="connsiteX701" fmla="*/ 5130800 w 5287188"/>
              <a:gd name="connsiteY701" fmla="*/ 542505 h 999705"/>
              <a:gd name="connsiteX702" fmla="*/ 4968240 w 5287188"/>
              <a:gd name="connsiteY702" fmla="*/ 552665 h 999705"/>
              <a:gd name="connsiteX703" fmla="*/ 4886960 w 5287188"/>
              <a:gd name="connsiteY703" fmla="*/ 572985 h 999705"/>
              <a:gd name="connsiteX704" fmla="*/ 4795520 w 5287188"/>
              <a:gd name="connsiteY704" fmla="*/ 623785 h 999705"/>
              <a:gd name="connsiteX705" fmla="*/ 4693920 w 5287188"/>
              <a:gd name="connsiteY705" fmla="*/ 664425 h 999705"/>
              <a:gd name="connsiteX706" fmla="*/ 4582160 w 5287188"/>
              <a:gd name="connsiteY706" fmla="*/ 715225 h 999705"/>
              <a:gd name="connsiteX707" fmla="*/ 4541520 w 5287188"/>
              <a:gd name="connsiteY707" fmla="*/ 725385 h 999705"/>
              <a:gd name="connsiteX708" fmla="*/ 4450080 w 5287188"/>
              <a:gd name="connsiteY708" fmla="*/ 766025 h 999705"/>
              <a:gd name="connsiteX709" fmla="*/ 4358640 w 5287188"/>
              <a:gd name="connsiteY709" fmla="*/ 796505 h 999705"/>
              <a:gd name="connsiteX710" fmla="*/ 4328160 w 5287188"/>
              <a:gd name="connsiteY710" fmla="*/ 806665 h 999705"/>
              <a:gd name="connsiteX711" fmla="*/ 4287520 w 5287188"/>
              <a:gd name="connsiteY711" fmla="*/ 816825 h 999705"/>
              <a:gd name="connsiteX712" fmla="*/ 4246880 w 5287188"/>
              <a:gd name="connsiteY712" fmla="*/ 837145 h 999705"/>
              <a:gd name="connsiteX713" fmla="*/ 4145280 w 5287188"/>
              <a:gd name="connsiteY713" fmla="*/ 857465 h 999705"/>
              <a:gd name="connsiteX714" fmla="*/ 4114800 w 5287188"/>
              <a:gd name="connsiteY714" fmla="*/ 867625 h 999705"/>
              <a:gd name="connsiteX715" fmla="*/ 3972560 w 5287188"/>
              <a:gd name="connsiteY715" fmla="*/ 877785 h 999705"/>
              <a:gd name="connsiteX716" fmla="*/ 3901440 w 5287188"/>
              <a:gd name="connsiteY716" fmla="*/ 887945 h 999705"/>
              <a:gd name="connsiteX717" fmla="*/ 3870960 w 5287188"/>
              <a:gd name="connsiteY717" fmla="*/ 898105 h 999705"/>
              <a:gd name="connsiteX718" fmla="*/ 3799840 w 5287188"/>
              <a:gd name="connsiteY718" fmla="*/ 908265 h 999705"/>
              <a:gd name="connsiteX719" fmla="*/ 3271520 w 5287188"/>
              <a:gd name="connsiteY719" fmla="*/ 918425 h 999705"/>
              <a:gd name="connsiteX720" fmla="*/ 3037840 w 5287188"/>
              <a:gd name="connsiteY720" fmla="*/ 928585 h 999705"/>
              <a:gd name="connsiteX721" fmla="*/ 2834640 w 5287188"/>
              <a:gd name="connsiteY721" fmla="*/ 948905 h 999705"/>
              <a:gd name="connsiteX722" fmla="*/ 2468880 w 5287188"/>
              <a:gd name="connsiteY722" fmla="*/ 969225 h 999705"/>
              <a:gd name="connsiteX723" fmla="*/ 2387600 w 5287188"/>
              <a:gd name="connsiteY723" fmla="*/ 979385 h 999705"/>
              <a:gd name="connsiteX724" fmla="*/ 1920240 w 5287188"/>
              <a:gd name="connsiteY724" fmla="*/ 999705 h 999705"/>
              <a:gd name="connsiteX725" fmla="*/ 1727200 w 5287188"/>
              <a:gd name="connsiteY725" fmla="*/ 979385 h 999705"/>
              <a:gd name="connsiteX726" fmla="*/ 1696720 w 5287188"/>
              <a:gd name="connsiteY726" fmla="*/ 959065 h 999705"/>
              <a:gd name="connsiteX727" fmla="*/ 1625600 w 5287188"/>
              <a:gd name="connsiteY727" fmla="*/ 918425 h 999705"/>
              <a:gd name="connsiteX728" fmla="*/ 1595120 w 5287188"/>
              <a:gd name="connsiteY728" fmla="*/ 898105 h 999705"/>
              <a:gd name="connsiteX729" fmla="*/ 1412240 w 5287188"/>
              <a:gd name="connsiteY729" fmla="*/ 806665 h 999705"/>
              <a:gd name="connsiteX730" fmla="*/ 1351280 w 5287188"/>
              <a:gd name="connsiteY730" fmla="*/ 776185 h 999705"/>
              <a:gd name="connsiteX731" fmla="*/ 1249680 w 5287188"/>
              <a:gd name="connsiteY731" fmla="*/ 715225 h 999705"/>
              <a:gd name="connsiteX732" fmla="*/ 1209040 w 5287188"/>
              <a:gd name="connsiteY732" fmla="*/ 705065 h 999705"/>
              <a:gd name="connsiteX733" fmla="*/ 1137920 w 5287188"/>
              <a:gd name="connsiteY733" fmla="*/ 644105 h 999705"/>
              <a:gd name="connsiteX734" fmla="*/ 1148080 w 5287188"/>
              <a:gd name="connsiteY734" fmla="*/ 583145 h 999705"/>
              <a:gd name="connsiteX735" fmla="*/ 1168400 w 5287188"/>
              <a:gd name="connsiteY735" fmla="*/ 552665 h 999705"/>
              <a:gd name="connsiteX736" fmla="*/ 1249680 w 5287188"/>
              <a:gd name="connsiteY736" fmla="*/ 501865 h 999705"/>
              <a:gd name="connsiteX737" fmla="*/ 1422400 w 5287188"/>
              <a:gd name="connsiteY737" fmla="*/ 461225 h 999705"/>
              <a:gd name="connsiteX738" fmla="*/ 1493520 w 5287188"/>
              <a:gd name="connsiteY738" fmla="*/ 440905 h 999705"/>
              <a:gd name="connsiteX739" fmla="*/ 1656080 w 5287188"/>
              <a:gd name="connsiteY739" fmla="*/ 420585 h 999705"/>
              <a:gd name="connsiteX740" fmla="*/ 1737360 w 5287188"/>
              <a:gd name="connsiteY740" fmla="*/ 410425 h 999705"/>
              <a:gd name="connsiteX741" fmla="*/ 1838960 w 5287188"/>
              <a:gd name="connsiteY741" fmla="*/ 390105 h 999705"/>
              <a:gd name="connsiteX742" fmla="*/ 2367280 w 5287188"/>
              <a:gd name="connsiteY742" fmla="*/ 400265 h 999705"/>
              <a:gd name="connsiteX743" fmla="*/ 2611120 w 5287188"/>
              <a:gd name="connsiteY743" fmla="*/ 430745 h 999705"/>
              <a:gd name="connsiteX744" fmla="*/ 2763520 w 5287188"/>
              <a:gd name="connsiteY744" fmla="*/ 451065 h 999705"/>
              <a:gd name="connsiteX745" fmla="*/ 2895600 w 5287188"/>
              <a:gd name="connsiteY745" fmla="*/ 491705 h 999705"/>
              <a:gd name="connsiteX746" fmla="*/ 3322320 w 5287188"/>
              <a:gd name="connsiteY746" fmla="*/ 552665 h 999705"/>
              <a:gd name="connsiteX747" fmla="*/ 3454400 w 5287188"/>
              <a:gd name="connsiteY747" fmla="*/ 583145 h 999705"/>
              <a:gd name="connsiteX748" fmla="*/ 3728720 w 5287188"/>
              <a:gd name="connsiteY748" fmla="*/ 613625 h 999705"/>
              <a:gd name="connsiteX749" fmla="*/ 3850640 w 5287188"/>
              <a:gd name="connsiteY749" fmla="*/ 633945 h 999705"/>
              <a:gd name="connsiteX750" fmla="*/ 4724400 w 5287188"/>
              <a:gd name="connsiteY750" fmla="*/ 633945 h 999705"/>
              <a:gd name="connsiteX751" fmla="*/ 4866640 w 5287188"/>
              <a:gd name="connsiteY751" fmla="*/ 613625 h 999705"/>
              <a:gd name="connsiteX752" fmla="*/ 4897120 w 5287188"/>
              <a:gd name="connsiteY752" fmla="*/ 603465 h 999705"/>
              <a:gd name="connsiteX753" fmla="*/ 4917440 w 5287188"/>
              <a:gd name="connsiteY753" fmla="*/ 572985 h 999705"/>
              <a:gd name="connsiteX754" fmla="*/ 4907280 w 5287188"/>
              <a:gd name="connsiteY754" fmla="*/ 532345 h 999705"/>
              <a:gd name="connsiteX755" fmla="*/ 4826000 w 5287188"/>
              <a:gd name="connsiteY755" fmla="*/ 491705 h 999705"/>
              <a:gd name="connsiteX756" fmla="*/ 4785360 w 5287188"/>
              <a:gd name="connsiteY756" fmla="*/ 461225 h 999705"/>
              <a:gd name="connsiteX757" fmla="*/ 4714240 w 5287188"/>
              <a:gd name="connsiteY757" fmla="*/ 451065 h 999705"/>
              <a:gd name="connsiteX758" fmla="*/ 4622800 w 5287188"/>
              <a:gd name="connsiteY758" fmla="*/ 430745 h 999705"/>
              <a:gd name="connsiteX759" fmla="*/ 4135120 w 5287188"/>
              <a:gd name="connsiteY759" fmla="*/ 451065 h 999705"/>
              <a:gd name="connsiteX760" fmla="*/ 3921760 w 5287188"/>
              <a:gd name="connsiteY760" fmla="*/ 501865 h 999705"/>
              <a:gd name="connsiteX761" fmla="*/ 3870960 w 5287188"/>
              <a:gd name="connsiteY761" fmla="*/ 512025 h 999705"/>
              <a:gd name="connsiteX762" fmla="*/ 3820160 w 5287188"/>
              <a:gd name="connsiteY762" fmla="*/ 542505 h 999705"/>
              <a:gd name="connsiteX763" fmla="*/ 3789680 w 5287188"/>
              <a:gd name="connsiteY763" fmla="*/ 562825 h 999705"/>
              <a:gd name="connsiteX764" fmla="*/ 3718560 w 5287188"/>
              <a:gd name="connsiteY764" fmla="*/ 583145 h 999705"/>
              <a:gd name="connsiteX765" fmla="*/ 3647440 w 5287188"/>
              <a:gd name="connsiteY765" fmla="*/ 623785 h 9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287188" h="999705">
                <a:moveTo>
                  <a:pt x="0" y="237705"/>
                </a:moveTo>
                <a:cubicBezTo>
                  <a:pt x="10160" y="234318"/>
                  <a:pt x="20901" y="232334"/>
                  <a:pt x="30480" y="227545"/>
                </a:cubicBezTo>
                <a:cubicBezTo>
                  <a:pt x="41402" y="222084"/>
                  <a:pt x="49802" y="212184"/>
                  <a:pt x="60960" y="207225"/>
                </a:cubicBezTo>
                <a:cubicBezTo>
                  <a:pt x="80533" y="198526"/>
                  <a:pt x="101600" y="193678"/>
                  <a:pt x="121920" y="186905"/>
                </a:cubicBezTo>
                <a:lnTo>
                  <a:pt x="152400" y="176745"/>
                </a:lnTo>
                <a:cubicBezTo>
                  <a:pt x="274835" y="183189"/>
                  <a:pt x="325616" y="173524"/>
                  <a:pt x="426720" y="207225"/>
                </a:cubicBezTo>
                <a:cubicBezTo>
                  <a:pt x="436880" y="210612"/>
                  <a:pt x="447621" y="212596"/>
                  <a:pt x="457200" y="217385"/>
                </a:cubicBezTo>
                <a:cubicBezTo>
                  <a:pt x="468122" y="222846"/>
                  <a:pt x="477520" y="230932"/>
                  <a:pt x="487680" y="237705"/>
                </a:cubicBezTo>
                <a:cubicBezTo>
                  <a:pt x="494453" y="247865"/>
                  <a:pt x="499366" y="259551"/>
                  <a:pt x="508000" y="268185"/>
                </a:cubicBezTo>
                <a:cubicBezTo>
                  <a:pt x="516634" y="276819"/>
                  <a:pt x="530439" y="279315"/>
                  <a:pt x="538480" y="288505"/>
                </a:cubicBezTo>
                <a:cubicBezTo>
                  <a:pt x="605611" y="365226"/>
                  <a:pt x="546940" y="338738"/>
                  <a:pt x="609600" y="359625"/>
                </a:cubicBezTo>
                <a:cubicBezTo>
                  <a:pt x="612987" y="369785"/>
                  <a:pt x="613070" y="381742"/>
                  <a:pt x="619760" y="390105"/>
                </a:cubicBezTo>
                <a:cubicBezTo>
                  <a:pt x="627388" y="399640"/>
                  <a:pt x="643768" y="400070"/>
                  <a:pt x="650240" y="410425"/>
                </a:cubicBezTo>
                <a:cubicBezTo>
                  <a:pt x="733119" y="543031"/>
                  <a:pt x="616497" y="417322"/>
                  <a:pt x="701040" y="501865"/>
                </a:cubicBezTo>
                <a:cubicBezTo>
                  <a:pt x="718923" y="555513"/>
                  <a:pt x="705259" y="523434"/>
                  <a:pt x="751840" y="593305"/>
                </a:cubicBezTo>
                <a:cubicBezTo>
                  <a:pt x="758613" y="603465"/>
                  <a:pt x="762000" y="617012"/>
                  <a:pt x="772160" y="623785"/>
                </a:cubicBezTo>
                <a:lnTo>
                  <a:pt x="802640" y="644105"/>
                </a:lnTo>
                <a:cubicBezTo>
                  <a:pt x="824114" y="676317"/>
                  <a:pt x="849123" y="718146"/>
                  <a:pt x="883920" y="735545"/>
                </a:cubicBezTo>
                <a:cubicBezTo>
                  <a:pt x="897467" y="742318"/>
                  <a:pt x="911573" y="748073"/>
                  <a:pt x="924560" y="755865"/>
                </a:cubicBezTo>
                <a:cubicBezTo>
                  <a:pt x="945501" y="768430"/>
                  <a:pt x="962352" y="788782"/>
                  <a:pt x="985520" y="796505"/>
                </a:cubicBezTo>
                <a:cubicBezTo>
                  <a:pt x="995680" y="799892"/>
                  <a:pt x="1006421" y="801876"/>
                  <a:pt x="1016000" y="806665"/>
                </a:cubicBezTo>
                <a:cubicBezTo>
                  <a:pt x="1026922" y="812126"/>
                  <a:pt x="1035257" y="822175"/>
                  <a:pt x="1046480" y="826985"/>
                </a:cubicBezTo>
                <a:cubicBezTo>
                  <a:pt x="1059315" y="832486"/>
                  <a:pt x="1073745" y="833133"/>
                  <a:pt x="1087120" y="837145"/>
                </a:cubicBezTo>
                <a:cubicBezTo>
                  <a:pt x="1107636" y="843300"/>
                  <a:pt x="1127760" y="850692"/>
                  <a:pt x="1148080" y="857465"/>
                </a:cubicBezTo>
                <a:cubicBezTo>
                  <a:pt x="1158240" y="860852"/>
                  <a:pt x="1167933" y="866297"/>
                  <a:pt x="1178560" y="867625"/>
                </a:cubicBezTo>
                <a:cubicBezTo>
                  <a:pt x="1290271" y="881589"/>
                  <a:pt x="1232703" y="874770"/>
                  <a:pt x="1351280" y="887945"/>
                </a:cubicBezTo>
                <a:cubicBezTo>
                  <a:pt x="1388533" y="884558"/>
                  <a:pt x="1426202" y="884286"/>
                  <a:pt x="1463040" y="877785"/>
                </a:cubicBezTo>
                <a:cubicBezTo>
                  <a:pt x="1483934" y="874098"/>
                  <a:pt x="1543333" y="851896"/>
                  <a:pt x="1564640" y="837145"/>
                </a:cubicBezTo>
                <a:cubicBezTo>
                  <a:pt x="1688318" y="751522"/>
                  <a:pt x="1612851" y="780435"/>
                  <a:pt x="1686560" y="755865"/>
                </a:cubicBezTo>
                <a:cubicBezTo>
                  <a:pt x="1702656" y="723673"/>
                  <a:pt x="1710982" y="700963"/>
                  <a:pt x="1737360" y="674585"/>
                </a:cubicBezTo>
                <a:cubicBezTo>
                  <a:pt x="1745994" y="665951"/>
                  <a:pt x="1757680" y="661038"/>
                  <a:pt x="1767840" y="654265"/>
                </a:cubicBezTo>
                <a:cubicBezTo>
                  <a:pt x="1774613" y="644105"/>
                  <a:pt x="1786433" y="635873"/>
                  <a:pt x="1788160" y="623785"/>
                </a:cubicBezTo>
                <a:cubicBezTo>
                  <a:pt x="1788381" y="622236"/>
                  <a:pt x="1772461" y="558442"/>
                  <a:pt x="1767840" y="552665"/>
                </a:cubicBezTo>
                <a:cubicBezTo>
                  <a:pt x="1760212" y="543130"/>
                  <a:pt x="1747520" y="539118"/>
                  <a:pt x="1737360" y="532345"/>
                </a:cubicBezTo>
                <a:cubicBezTo>
                  <a:pt x="1713653" y="535732"/>
                  <a:pt x="1689823" y="538343"/>
                  <a:pt x="1666240" y="542505"/>
                </a:cubicBezTo>
                <a:cubicBezTo>
                  <a:pt x="1641652" y="546844"/>
                  <a:pt x="1570268" y="557510"/>
                  <a:pt x="1534160" y="572985"/>
                </a:cubicBezTo>
                <a:cubicBezTo>
                  <a:pt x="1520239" y="578951"/>
                  <a:pt x="1506670" y="585791"/>
                  <a:pt x="1493520" y="593305"/>
                </a:cubicBezTo>
                <a:cubicBezTo>
                  <a:pt x="1482918" y="599363"/>
                  <a:pt x="1474198" y="608666"/>
                  <a:pt x="1463040" y="613625"/>
                </a:cubicBezTo>
                <a:cubicBezTo>
                  <a:pt x="1443467" y="622324"/>
                  <a:pt x="1402080" y="633945"/>
                  <a:pt x="1402080" y="633945"/>
                </a:cubicBezTo>
                <a:lnTo>
                  <a:pt x="1310640" y="603465"/>
                </a:lnTo>
                <a:cubicBezTo>
                  <a:pt x="1300480" y="600078"/>
                  <a:pt x="1289739" y="598094"/>
                  <a:pt x="1280160" y="593305"/>
                </a:cubicBezTo>
                <a:cubicBezTo>
                  <a:pt x="1226106" y="566278"/>
                  <a:pt x="1207317" y="555477"/>
                  <a:pt x="1137920" y="532345"/>
                </a:cubicBezTo>
                <a:cubicBezTo>
                  <a:pt x="1117600" y="525572"/>
                  <a:pt x="1096118" y="521604"/>
                  <a:pt x="1076960" y="512025"/>
                </a:cubicBezTo>
                <a:cubicBezTo>
                  <a:pt x="1026741" y="486916"/>
                  <a:pt x="1050688" y="496494"/>
                  <a:pt x="1005840" y="481545"/>
                </a:cubicBezTo>
                <a:cubicBezTo>
                  <a:pt x="995680" y="471385"/>
                  <a:pt x="984459" y="462186"/>
                  <a:pt x="975360" y="451065"/>
                </a:cubicBezTo>
                <a:cubicBezTo>
                  <a:pt x="953914" y="424854"/>
                  <a:pt x="942579" y="388571"/>
                  <a:pt x="914400" y="369785"/>
                </a:cubicBezTo>
                <a:cubicBezTo>
                  <a:pt x="842568" y="321897"/>
                  <a:pt x="931495" y="381996"/>
                  <a:pt x="843280" y="318985"/>
                </a:cubicBezTo>
                <a:cubicBezTo>
                  <a:pt x="833344" y="311888"/>
                  <a:pt x="823722" y="304126"/>
                  <a:pt x="812800" y="298665"/>
                </a:cubicBezTo>
                <a:cubicBezTo>
                  <a:pt x="803221" y="293876"/>
                  <a:pt x="792164" y="292724"/>
                  <a:pt x="782320" y="288505"/>
                </a:cubicBezTo>
                <a:cubicBezTo>
                  <a:pt x="694437" y="250841"/>
                  <a:pt x="782681" y="281852"/>
                  <a:pt x="711200" y="258025"/>
                </a:cubicBezTo>
                <a:cubicBezTo>
                  <a:pt x="701040" y="247865"/>
                  <a:pt x="675384" y="240886"/>
                  <a:pt x="680720" y="227545"/>
                </a:cubicBezTo>
                <a:cubicBezTo>
                  <a:pt x="687493" y="210612"/>
                  <a:pt x="715208" y="215381"/>
                  <a:pt x="731520" y="207225"/>
                </a:cubicBezTo>
                <a:cubicBezTo>
                  <a:pt x="792755" y="176608"/>
                  <a:pt x="726853" y="190316"/>
                  <a:pt x="812800" y="176745"/>
                </a:cubicBezTo>
                <a:cubicBezTo>
                  <a:pt x="860109" y="169275"/>
                  <a:pt x="955040" y="156425"/>
                  <a:pt x="955040" y="156425"/>
                </a:cubicBezTo>
                <a:cubicBezTo>
                  <a:pt x="971973" y="149652"/>
                  <a:pt x="987762" y="138515"/>
                  <a:pt x="1005840" y="136105"/>
                </a:cubicBezTo>
                <a:cubicBezTo>
                  <a:pt x="1090032" y="124879"/>
                  <a:pt x="1259840" y="115785"/>
                  <a:pt x="1259840" y="115785"/>
                </a:cubicBezTo>
                <a:cubicBezTo>
                  <a:pt x="1291202" y="121487"/>
                  <a:pt x="1375853" y="126103"/>
                  <a:pt x="1412240" y="156425"/>
                </a:cubicBezTo>
                <a:cubicBezTo>
                  <a:pt x="1421621" y="164242"/>
                  <a:pt x="1425787" y="176745"/>
                  <a:pt x="1432560" y="186905"/>
                </a:cubicBezTo>
                <a:cubicBezTo>
                  <a:pt x="1452151" y="265269"/>
                  <a:pt x="1447834" y="229795"/>
                  <a:pt x="1432560" y="359625"/>
                </a:cubicBezTo>
                <a:cubicBezTo>
                  <a:pt x="1430928" y="373493"/>
                  <a:pt x="1429328" y="388141"/>
                  <a:pt x="1422400" y="400265"/>
                </a:cubicBezTo>
                <a:cubicBezTo>
                  <a:pt x="1404346" y="431859"/>
                  <a:pt x="1380384" y="434434"/>
                  <a:pt x="1351280" y="451065"/>
                </a:cubicBezTo>
                <a:cubicBezTo>
                  <a:pt x="1340678" y="457123"/>
                  <a:pt x="1331722" y="465924"/>
                  <a:pt x="1320800" y="471385"/>
                </a:cubicBezTo>
                <a:cubicBezTo>
                  <a:pt x="1282541" y="490514"/>
                  <a:pt x="1268165" y="492164"/>
                  <a:pt x="1229360" y="501865"/>
                </a:cubicBezTo>
                <a:cubicBezTo>
                  <a:pt x="917640" y="492124"/>
                  <a:pt x="883553" y="484388"/>
                  <a:pt x="568960" y="501865"/>
                </a:cubicBezTo>
                <a:cubicBezTo>
                  <a:pt x="558267" y="502459"/>
                  <a:pt x="548935" y="509702"/>
                  <a:pt x="538480" y="512025"/>
                </a:cubicBezTo>
                <a:cubicBezTo>
                  <a:pt x="314279" y="561847"/>
                  <a:pt x="598819" y="491860"/>
                  <a:pt x="436880" y="532345"/>
                </a:cubicBezTo>
                <a:cubicBezTo>
                  <a:pt x="433493" y="542505"/>
                  <a:pt x="426720" y="552115"/>
                  <a:pt x="426720" y="562825"/>
                </a:cubicBezTo>
                <a:cubicBezTo>
                  <a:pt x="426720" y="577550"/>
                  <a:pt x="446926" y="615566"/>
                  <a:pt x="457200" y="623785"/>
                </a:cubicBezTo>
                <a:cubicBezTo>
                  <a:pt x="465563" y="630475"/>
                  <a:pt x="477520" y="630558"/>
                  <a:pt x="487680" y="633945"/>
                </a:cubicBezTo>
                <a:cubicBezTo>
                  <a:pt x="570271" y="700018"/>
                  <a:pt x="509537" y="664189"/>
                  <a:pt x="640080" y="694905"/>
                </a:cubicBezTo>
                <a:cubicBezTo>
                  <a:pt x="664080" y="700552"/>
                  <a:pt x="687023" y="710390"/>
                  <a:pt x="711200" y="715225"/>
                </a:cubicBezTo>
                <a:cubicBezTo>
                  <a:pt x="737974" y="720580"/>
                  <a:pt x="765591" y="720640"/>
                  <a:pt x="792480" y="725385"/>
                </a:cubicBezTo>
                <a:cubicBezTo>
                  <a:pt x="998821" y="761798"/>
                  <a:pt x="769436" y="732985"/>
                  <a:pt x="975360" y="755865"/>
                </a:cubicBezTo>
                <a:cubicBezTo>
                  <a:pt x="1002453" y="762638"/>
                  <a:pt x="1028713" y="776185"/>
                  <a:pt x="1056640" y="776185"/>
                </a:cubicBezTo>
                <a:cubicBezTo>
                  <a:pt x="1491868" y="776185"/>
                  <a:pt x="1391581" y="803391"/>
                  <a:pt x="1595120" y="735545"/>
                </a:cubicBezTo>
                <a:cubicBezTo>
                  <a:pt x="1608667" y="725385"/>
                  <a:pt x="1621058" y="713466"/>
                  <a:pt x="1635760" y="705065"/>
                </a:cubicBezTo>
                <a:cubicBezTo>
                  <a:pt x="1645059" y="699752"/>
                  <a:pt x="1657877" y="701595"/>
                  <a:pt x="1666240" y="694905"/>
                </a:cubicBezTo>
                <a:cubicBezTo>
                  <a:pt x="1675775" y="687277"/>
                  <a:pt x="1677926" y="673059"/>
                  <a:pt x="1686560" y="664425"/>
                </a:cubicBezTo>
                <a:cubicBezTo>
                  <a:pt x="1695194" y="655791"/>
                  <a:pt x="1706880" y="650878"/>
                  <a:pt x="1717040" y="644105"/>
                </a:cubicBezTo>
                <a:cubicBezTo>
                  <a:pt x="1741776" y="569898"/>
                  <a:pt x="1732165" y="603925"/>
                  <a:pt x="1747520" y="542505"/>
                </a:cubicBezTo>
                <a:cubicBezTo>
                  <a:pt x="1740758" y="522219"/>
                  <a:pt x="1734278" y="487633"/>
                  <a:pt x="1706880" y="481545"/>
                </a:cubicBezTo>
                <a:cubicBezTo>
                  <a:pt x="1686770" y="477076"/>
                  <a:pt x="1666240" y="488318"/>
                  <a:pt x="1645920" y="491705"/>
                </a:cubicBezTo>
                <a:cubicBezTo>
                  <a:pt x="1598507" y="484932"/>
                  <a:pt x="1550645" y="480778"/>
                  <a:pt x="1503680" y="471385"/>
                </a:cubicBezTo>
                <a:cubicBezTo>
                  <a:pt x="1486747" y="467998"/>
                  <a:pt x="1469914" y="464064"/>
                  <a:pt x="1452880" y="461225"/>
                </a:cubicBezTo>
                <a:cubicBezTo>
                  <a:pt x="1342757" y="442871"/>
                  <a:pt x="1335000" y="442680"/>
                  <a:pt x="1239520" y="430745"/>
                </a:cubicBezTo>
                <a:cubicBezTo>
                  <a:pt x="1215813" y="423972"/>
                  <a:pt x="1192577" y="415260"/>
                  <a:pt x="1168400" y="410425"/>
                </a:cubicBezTo>
                <a:cubicBezTo>
                  <a:pt x="1106967" y="398138"/>
                  <a:pt x="967784" y="392807"/>
                  <a:pt x="924560" y="390105"/>
                </a:cubicBezTo>
                <a:cubicBezTo>
                  <a:pt x="866987" y="396878"/>
                  <a:pt x="808685" y="399056"/>
                  <a:pt x="751840" y="410425"/>
                </a:cubicBezTo>
                <a:cubicBezTo>
                  <a:pt x="739866" y="412820"/>
                  <a:pt x="731962" y="424687"/>
                  <a:pt x="721360" y="430745"/>
                </a:cubicBezTo>
                <a:cubicBezTo>
                  <a:pt x="708210" y="438259"/>
                  <a:pt x="693322" y="442664"/>
                  <a:pt x="680720" y="451065"/>
                </a:cubicBezTo>
                <a:cubicBezTo>
                  <a:pt x="662677" y="463094"/>
                  <a:pt x="648876" y="481174"/>
                  <a:pt x="629920" y="491705"/>
                </a:cubicBezTo>
                <a:cubicBezTo>
                  <a:pt x="621849" y="496189"/>
                  <a:pt x="541976" y="511326"/>
                  <a:pt x="538480" y="512025"/>
                </a:cubicBezTo>
                <a:cubicBezTo>
                  <a:pt x="508000" y="505252"/>
                  <a:pt x="476445" y="502207"/>
                  <a:pt x="447040" y="491705"/>
                </a:cubicBezTo>
                <a:cubicBezTo>
                  <a:pt x="410229" y="478558"/>
                  <a:pt x="387592" y="450740"/>
                  <a:pt x="355600" y="430745"/>
                </a:cubicBezTo>
                <a:cubicBezTo>
                  <a:pt x="342757" y="422718"/>
                  <a:pt x="326787" y="419886"/>
                  <a:pt x="314960" y="410425"/>
                </a:cubicBezTo>
                <a:cubicBezTo>
                  <a:pt x="292520" y="392473"/>
                  <a:pt x="254000" y="349465"/>
                  <a:pt x="254000" y="349465"/>
                </a:cubicBezTo>
                <a:cubicBezTo>
                  <a:pt x="250613" y="339305"/>
                  <a:pt x="248629" y="328564"/>
                  <a:pt x="243840" y="318985"/>
                </a:cubicBezTo>
                <a:cubicBezTo>
                  <a:pt x="195853" y="223012"/>
                  <a:pt x="226111" y="306437"/>
                  <a:pt x="203200" y="237705"/>
                </a:cubicBezTo>
                <a:cubicBezTo>
                  <a:pt x="206587" y="217385"/>
                  <a:pt x="206846" y="196288"/>
                  <a:pt x="213360" y="176745"/>
                </a:cubicBezTo>
                <a:cubicBezTo>
                  <a:pt x="221610" y="151995"/>
                  <a:pt x="253675" y="126108"/>
                  <a:pt x="274320" y="115785"/>
                </a:cubicBezTo>
                <a:cubicBezTo>
                  <a:pt x="293478" y="106206"/>
                  <a:pt x="315289" y="103154"/>
                  <a:pt x="335280" y="95465"/>
                </a:cubicBezTo>
                <a:cubicBezTo>
                  <a:pt x="359353" y="86206"/>
                  <a:pt x="381931" y="73141"/>
                  <a:pt x="406400" y="64985"/>
                </a:cubicBezTo>
                <a:cubicBezTo>
                  <a:pt x="463736" y="45873"/>
                  <a:pt x="509276" y="40473"/>
                  <a:pt x="568960" y="34505"/>
                </a:cubicBezTo>
                <a:cubicBezTo>
                  <a:pt x="609538" y="30447"/>
                  <a:pt x="650240" y="27732"/>
                  <a:pt x="690880" y="24345"/>
                </a:cubicBezTo>
                <a:cubicBezTo>
                  <a:pt x="899310" y="31293"/>
                  <a:pt x="936159" y="0"/>
                  <a:pt x="1076960" y="64985"/>
                </a:cubicBezTo>
                <a:cubicBezTo>
                  <a:pt x="1094890" y="73260"/>
                  <a:pt x="1112340" y="83129"/>
                  <a:pt x="1127760" y="95465"/>
                </a:cubicBezTo>
                <a:cubicBezTo>
                  <a:pt x="1146460" y="110425"/>
                  <a:pt x="1161627" y="129332"/>
                  <a:pt x="1178560" y="146265"/>
                </a:cubicBezTo>
                <a:cubicBezTo>
                  <a:pt x="1198205" y="195378"/>
                  <a:pt x="1198944" y="190590"/>
                  <a:pt x="1209040" y="237705"/>
                </a:cubicBezTo>
                <a:cubicBezTo>
                  <a:pt x="1217735" y="278281"/>
                  <a:pt x="1228253" y="357411"/>
                  <a:pt x="1249680" y="400265"/>
                </a:cubicBezTo>
                <a:cubicBezTo>
                  <a:pt x="1256453" y="413812"/>
                  <a:pt x="1260913" y="428788"/>
                  <a:pt x="1270000" y="440905"/>
                </a:cubicBezTo>
                <a:cubicBezTo>
                  <a:pt x="1281495" y="456231"/>
                  <a:pt x="1295314" y="470050"/>
                  <a:pt x="1310640" y="481545"/>
                </a:cubicBezTo>
                <a:cubicBezTo>
                  <a:pt x="1336200" y="500715"/>
                  <a:pt x="1360924" y="524596"/>
                  <a:pt x="1391920" y="532345"/>
                </a:cubicBezTo>
                <a:cubicBezTo>
                  <a:pt x="1405467" y="535732"/>
                  <a:pt x="1418868" y="539767"/>
                  <a:pt x="1432560" y="542505"/>
                </a:cubicBezTo>
                <a:cubicBezTo>
                  <a:pt x="1467802" y="549553"/>
                  <a:pt x="1530482" y="557945"/>
                  <a:pt x="1564640" y="562825"/>
                </a:cubicBezTo>
                <a:lnTo>
                  <a:pt x="1991360" y="532345"/>
                </a:lnTo>
                <a:cubicBezTo>
                  <a:pt x="2005271" y="531135"/>
                  <a:pt x="2019511" y="528430"/>
                  <a:pt x="2032000" y="522185"/>
                </a:cubicBezTo>
                <a:cubicBezTo>
                  <a:pt x="2059983" y="508193"/>
                  <a:pt x="2092326" y="472019"/>
                  <a:pt x="2113280" y="451065"/>
                </a:cubicBezTo>
                <a:cubicBezTo>
                  <a:pt x="2140114" y="370562"/>
                  <a:pt x="2130079" y="411233"/>
                  <a:pt x="2143760" y="329145"/>
                </a:cubicBezTo>
                <a:cubicBezTo>
                  <a:pt x="2157307" y="332532"/>
                  <a:pt x="2172276" y="332377"/>
                  <a:pt x="2184400" y="339305"/>
                </a:cubicBezTo>
                <a:cubicBezTo>
                  <a:pt x="2218565" y="358828"/>
                  <a:pt x="2217410" y="376090"/>
                  <a:pt x="2225040" y="410425"/>
                </a:cubicBezTo>
                <a:cubicBezTo>
                  <a:pt x="2228786" y="427282"/>
                  <a:pt x="2231813" y="444292"/>
                  <a:pt x="2235200" y="461225"/>
                </a:cubicBezTo>
                <a:cubicBezTo>
                  <a:pt x="2225346" y="495713"/>
                  <a:pt x="2214837" y="555752"/>
                  <a:pt x="2184400" y="583145"/>
                </a:cubicBezTo>
                <a:cubicBezTo>
                  <a:pt x="2164105" y="601411"/>
                  <a:pt x="2136315" y="609126"/>
                  <a:pt x="2113280" y="623785"/>
                </a:cubicBezTo>
                <a:cubicBezTo>
                  <a:pt x="2028340" y="677838"/>
                  <a:pt x="2124639" y="637705"/>
                  <a:pt x="1991360" y="684745"/>
                </a:cubicBezTo>
                <a:cubicBezTo>
                  <a:pt x="1839635" y="738295"/>
                  <a:pt x="1933310" y="701798"/>
                  <a:pt x="1717040" y="755865"/>
                </a:cubicBezTo>
                <a:cubicBezTo>
                  <a:pt x="1689947" y="762638"/>
                  <a:pt x="1663237" y="771189"/>
                  <a:pt x="1635760" y="776185"/>
                </a:cubicBezTo>
                <a:cubicBezTo>
                  <a:pt x="1588638" y="784753"/>
                  <a:pt x="1540763" y="788631"/>
                  <a:pt x="1493520" y="796505"/>
                </a:cubicBezTo>
                <a:lnTo>
                  <a:pt x="1432560" y="806665"/>
                </a:lnTo>
                <a:cubicBezTo>
                  <a:pt x="1398693" y="803278"/>
                  <a:pt x="1362377" y="809596"/>
                  <a:pt x="1330960" y="796505"/>
                </a:cubicBezTo>
                <a:cubicBezTo>
                  <a:pt x="1316979" y="790680"/>
                  <a:pt x="1316791" y="769705"/>
                  <a:pt x="1310640" y="755865"/>
                </a:cubicBezTo>
                <a:cubicBezTo>
                  <a:pt x="1303233" y="739199"/>
                  <a:pt x="1297093" y="721998"/>
                  <a:pt x="1290320" y="705065"/>
                </a:cubicBezTo>
                <a:cubicBezTo>
                  <a:pt x="1297619" y="544486"/>
                  <a:pt x="1314261" y="484236"/>
                  <a:pt x="1280160" y="339305"/>
                </a:cubicBezTo>
                <a:cubicBezTo>
                  <a:pt x="1277363" y="327419"/>
                  <a:pt x="1269030" y="316866"/>
                  <a:pt x="1259840" y="308825"/>
                </a:cubicBezTo>
                <a:cubicBezTo>
                  <a:pt x="1225097" y="278425"/>
                  <a:pt x="1190644" y="262053"/>
                  <a:pt x="1148080" y="247865"/>
                </a:cubicBezTo>
                <a:cubicBezTo>
                  <a:pt x="1134833" y="243449"/>
                  <a:pt x="1120987" y="241092"/>
                  <a:pt x="1107440" y="237705"/>
                </a:cubicBezTo>
                <a:cubicBezTo>
                  <a:pt x="1055276" y="243196"/>
                  <a:pt x="929653" y="238713"/>
                  <a:pt x="863600" y="278345"/>
                </a:cubicBezTo>
                <a:cubicBezTo>
                  <a:pt x="845005" y="289502"/>
                  <a:pt x="830843" y="306956"/>
                  <a:pt x="812800" y="318985"/>
                </a:cubicBezTo>
                <a:cubicBezTo>
                  <a:pt x="800198" y="327386"/>
                  <a:pt x="785003" y="331278"/>
                  <a:pt x="772160" y="339305"/>
                </a:cubicBezTo>
                <a:cubicBezTo>
                  <a:pt x="730741" y="365192"/>
                  <a:pt x="688380" y="390073"/>
                  <a:pt x="650240" y="420585"/>
                </a:cubicBezTo>
                <a:cubicBezTo>
                  <a:pt x="633307" y="434132"/>
                  <a:pt x="617310" y="448940"/>
                  <a:pt x="599440" y="461225"/>
                </a:cubicBezTo>
                <a:cubicBezTo>
                  <a:pt x="563053" y="486241"/>
                  <a:pt x="525125" y="508942"/>
                  <a:pt x="487680" y="532345"/>
                </a:cubicBezTo>
                <a:cubicBezTo>
                  <a:pt x="470934" y="542811"/>
                  <a:pt x="452300" y="550489"/>
                  <a:pt x="436880" y="562825"/>
                </a:cubicBezTo>
                <a:cubicBezTo>
                  <a:pt x="396061" y="595480"/>
                  <a:pt x="381543" y="610813"/>
                  <a:pt x="335280" y="633945"/>
                </a:cubicBezTo>
                <a:cubicBezTo>
                  <a:pt x="325701" y="638734"/>
                  <a:pt x="314960" y="640718"/>
                  <a:pt x="304800" y="644105"/>
                </a:cubicBezTo>
                <a:cubicBezTo>
                  <a:pt x="277707" y="664425"/>
                  <a:pt x="242306" y="676886"/>
                  <a:pt x="223520" y="705065"/>
                </a:cubicBezTo>
                <a:cubicBezTo>
                  <a:pt x="216747" y="715225"/>
                  <a:pt x="212735" y="727917"/>
                  <a:pt x="203200" y="735545"/>
                </a:cubicBezTo>
                <a:cubicBezTo>
                  <a:pt x="194837" y="742235"/>
                  <a:pt x="182880" y="742318"/>
                  <a:pt x="172720" y="745705"/>
                </a:cubicBezTo>
                <a:cubicBezTo>
                  <a:pt x="155787" y="742318"/>
                  <a:pt x="136288" y="745124"/>
                  <a:pt x="121920" y="735545"/>
                </a:cubicBezTo>
                <a:cubicBezTo>
                  <a:pt x="113009" y="729604"/>
                  <a:pt x="114702" y="715363"/>
                  <a:pt x="111760" y="705065"/>
                </a:cubicBezTo>
                <a:cubicBezTo>
                  <a:pt x="107924" y="691639"/>
                  <a:pt x="104987" y="677972"/>
                  <a:pt x="101600" y="664425"/>
                </a:cubicBezTo>
                <a:cubicBezTo>
                  <a:pt x="104987" y="630558"/>
                  <a:pt x="97497" y="593728"/>
                  <a:pt x="111760" y="562825"/>
                </a:cubicBezTo>
                <a:cubicBezTo>
                  <a:pt x="114548" y="556785"/>
                  <a:pt x="191682" y="516455"/>
                  <a:pt x="203200" y="512025"/>
                </a:cubicBezTo>
                <a:cubicBezTo>
                  <a:pt x="257098" y="491295"/>
                  <a:pt x="328547" y="469444"/>
                  <a:pt x="386080" y="461225"/>
                </a:cubicBezTo>
                <a:cubicBezTo>
                  <a:pt x="426451" y="455458"/>
                  <a:pt x="467360" y="454452"/>
                  <a:pt x="508000" y="451065"/>
                </a:cubicBezTo>
                <a:cubicBezTo>
                  <a:pt x="820480" y="394250"/>
                  <a:pt x="614584" y="424192"/>
                  <a:pt x="1249680" y="440905"/>
                </a:cubicBezTo>
                <a:cubicBezTo>
                  <a:pt x="1297198" y="442155"/>
                  <a:pt x="1344468" y="448274"/>
                  <a:pt x="1391920" y="451065"/>
                </a:cubicBezTo>
                <a:cubicBezTo>
                  <a:pt x="1759781" y="472704"/>
                  <a:pt x="1449005" y="449985"/>
                  <a:pt x="1727200" y="471385"/>
                </a:cubicBezTo>
                <a:cubicBezTo>
                  <a:pt x="1767840" y="467998"/>
                  <a:pt x="1809908" y="472428"/>
                  <a:pt x="1849120" y="461225"/>
                </a:cubicBezTo>
                <a:cubicBezTo>
                  <a:pt x="1860861" y="457870"/>
                  <a:pt x="1860250" y="438786"/>
                  <a:pt x="1869440" y="430745"/>
                </a:cubicBezTo>
                <a:cubicBezTo>
                  <a:pt x="1887819" y="414663"/>
                  <a:pt x="1930400" y="390105"/>
                  <a:pt x="1930400" y="390105"/>
                </a:cubicBezTo>
                <a:cubicBezTo>
                  <a:pt x="1937776" y="391334"/>
                  <a:pt x="2005166" y="399309"/>
                  <a:pt x="2021840" y="410425"/>
                </a:cubicBezTo>
                <a:cubicBezTo>
                  <a:pt x="2033795" y="418395"/>
                  <a:pt x="2042160" y="430745"/>
                  <a:pt x="2052320" y="440905"/>
                </a:cubicBezTo>
                <a:cubicBezTo>
                  <a:pt x="2045547" y="461225"/>
                  <a:pt x="2045939" y="485602"/>
                  <a:pt x="2032000" y="501865"/>
                </a:cubicBezTo>
                <a:cubicBezTo>
                  <a:pt x="2022913" y="512467"/>
                  <a:pt x="2005310" y="512632"/>
                  <a:pt x="1991360" y="512025"/>
                </a:cubicBezTo>
                <a:cubicBezTo>
                  <a:pt x="1926719" y="509215"/>
                  <a:pt x="1862667" y="498478"/>
                  <a:pt x="1798320" y="491705"/>
                </a:cubicBezTo>
                <a:cubicBezTo>
                  <a:pt x="1653636" y="431420"/>
                  <a:pt x="1695495" y="457021"/>
                  <a:pt x="1564640" y="369785"/>
                </a:cubicBezTo>
                <a:cubicBezTo>
                  <a:pt x="1544320" y="356238"/>
                  <a:pt x="1522581" y="344610"/>
                  <a:pt x="1503680" y="329145"/>
                </a:cubicBezTo>
                <a:cubicBezTo>
                  <a:pt x="1485146" y="313981"/>
                  <a:pt x="1471903" y="292892"/>
                  <a:pt x="1452880" y="278345"/>
                </a:cubicBezTo>
                <a:cubicBezTo>
                  <a:pt x="1442582" y="270470"/>
                  <a:pt x="1298269" y="171797"/>
                  <a:pt x="1259840" y="156425"/>
                </a:cubicBezTo>
                <a:cubicBezTo>
                  <a:pt x="1092486" y="89484"/>
                  <a:pt x="1115572" y="99326"/>
                  <a:pt x="975360" y="85305"/>
                </a:cubicBezTo>
                <a:lnTo>
                  <a:pt x="721360" y="105625"/>
                </a:lnTo>
                <a:cubicBezTo>
                  <a:pt x="700856" y="107609"/>
                  <a:pt x="679760" y="108745"/>
                  <a:pt x="660400" y="115785"/>
                </a:cubicBezTo>
                <a:cubicBezTo>
                  <a:pt x="641841" y="122534"/>
                  <a:pt x="625778" y="134941"/>
                  <a:pt x="609600" y="146265"/>
                </a:cubicBezTo>
                <a:cubicBezTo>
                  <a:pt x="539741" y="195166"/>
                  <a:pt x="579328" y="172045"/>
                  <a:pt x="528320" y="217385"/>
                </a:cubicBezTo>
                <a:cubicBezTo>
                  <a:pt x="508550" y="234958"/>
                  <a:pt x="486858" y="250312"/>
                  <a:pt x="467360" y="268185"/>
                </a:cubicBezTo>
                <a:cubicBezTo>
                  <a:pt x="446177" y="287603"/>
                  <a:pt x="406400" y="329145"/>
                  <a:pt x="406400" y="329145"/>
                </a:cubicBezTo>
                <a:cubicBezTo>
                  <a:pt x="520941" y="352053"/>
                  <a:pt x="381385" y="329145"/>
                  <a:pt x="568960" y="329145"/>
                </a:cubicBezTo>
                <a:cubicBezTo>
                  <a:pt x="765416" y="329145"/>
                  <a:pt x="961813" y="335918"/>
                  <a:pt x="1158240" y="339305"/>
                </a:cubicBezTo>
                <a:cubicBezTo>
                  <a:pt x="1260035" y="367067"/>
                  <a:pt x="1254221" y="357632"/>
                  <a:pt x="1330960" y="400265"/>
                </a:cubicBezTo>
                <a:cubicBezTo>
                  <a:pt x="1372088" y="423114"/>
                  <a:pt x="1452880" y="471385"/>
                  <a:pt x="1452880" y="471385"/>
                </a:cubicBezTo>
                <a:cubicBezTo>
                  <a:pt x="1466427" y="488318"/>
                  <a:pt x="1479113" y="505977"/>
                  <a:pt x="1493520" y="522185"/>
                </a:cubicBezTo>
                <a:cubicBezTo>
                  <a:pt x="1506248" y="536504"/>
                  <a:pt x="1522665" y="547499"/>
                  <a:pt x="1534160" y="562825"/>
                </a:cubicBezTo>
                <a:cubicBezTo>
                  <a:pt x="1543247" y="574942"/>
                  <a:pt x="1544623" y="591966"/>
                  <a:pt x="1554480" y="603465"/>
                </a:cubicBezTo>
                <a:cubicBezTo>
                  <a:pt x="1565500" y="616322"/>
                  <a:pt x="1581031" y="624552"/>
                  <a:pt x="1595120" y="633945"/>
                </a:cubicBezTo>
                <a:cubicBezTo>
                  <a:pt x="1611551" y="644899"/>
                  <a:pt x="1627875" y="656405"/>
                  <a:pt x="1645920" y="664425"/>
                </a:cubicBezTo>
                <a:cubicBezTo>
                  <a:pt x="1658680" y="670096"/>
                  <a:pt x="1673134" y="670749"/>
                  <a:pt x="1686560" y="674585"/>
                </a:cubicBezTo>
                <a:cubicBezTo>
                  <a:pt x="1696858" y="677527"/>
                  <a:pt x="1706880" y="681358"/>
                  <a:pt x="1717040" y="684745"/>
                </a:cubicBezTo>
                <a:cubicBezTo>
                  <a:pt x="1761793" y="681302"/>
                  <a:pt x="1855887" y="677973"/>
                  <a:pt x="1910080" y="664425"/>
                </a:cubicBezTo>
                <a:cubicBezTo>
                  <a:pt x="2161136" y="601661"/>
                  <a:pt x="1942543" y="639467"/>
                  <a:pt x="2194560" y="603465"/>
                </a:cubicBezTo>
                <a:lnTo>
                  <a:pt x="2265680" y="593305"/>
                </a:lnTo>
                <a:cubicBezTo>
                  <a:pt x="2289387" y="589918"/>
                  <a:pt x="2312861" y="583759"/>
                  <a:pt x="2336800" y="583145"/>
                </a:cubicBezTo>
                <a:lnTo>
                  <a:pt x="2733040" y="572985"/>
                </a:lnTo>
                <a:cubicBezTo>
                  <a:pt x="2743200" y="566212"/>
                  <a:pt x="2752918" y="558723"/>
                  <a:pt x="2763520" y="552665"/>
                </a:cubicBezTo>
                <a:cubicBezTo>
                  <a:pt x="2776670" y="545151"/>
                  <a:pt x="2792525" y="542041"/>
                  <a:pt x="2804160" y="532345"/>
                </a:cubicBezTo>
                <a:cubicBezTo>
                  <a:pt x="2813541" y="524528"/>
                  <a:pt x="2817383" y="511801"/>
                  <a:pt x="2824480" y="501865"/>
                </a:cubicBezTo>
                <a:cubicBezTo>
                  <a:pt x="2834322" y="488086"/>
                  <a:pt x="2871564" y="457904"/>
                  <a:pt x="2854960" y="461225"/>
                </a:cubicBezTo>
                <a:cubicBezTo>
                  <a:pt x="2823631" y="467491"/>
                  <a:pt x="2803990" y="501922"/>
                  <a:pt x="2773680" y="512025"/>
                </a:cubicBezTo>
                <a:lnTo>
                  <a:pt x="2743200" y="522185"/>
                </a:lnTo>
                <a:cubicBezTo>
                  <a:pt x="2590800" y="515412"/>
                  <a:pt x="2438201" y="512184"/>
                  <a:pt x="2286000" y="501865"/>
                </a:cubicBezTo>
                <a:cubicBezTo>
                  <a:pt x="2238215" y="498625"/>
                  <a:pt x="2191339" y="487035"/>
                  <a:pt x="2143760" y="481545"/>
                </a:cubicBezTo>
                <a:cubicBezTo>
                  <a:pt x="2029027" y="468307"/>
                  <a:pt x="1886530" y="465747"/>
                  <a:pt x="1778000" y="461225"/>
                </a:cubicBezTo>
                <a:cubicBezTo>
                  <a:pt x="1588347" y="471385"/>
                  <a:pt x="1398110" y="473698"/>
                  <a:pt x="1209040" y="491705"/>
                </a:cubicBezTo>
                <a:cubicBezTo>
                  <a:pt x="1183364" y="494150"/>
                  <a:pt x="1161867" y="512606"/>
                  <a:pt x="1137920" y="522185"/>
                </a:cubicBezTo>
                <a:cubicBezTo>
                  <a:pt x="1052306" y="556430"/>
                  <a:pt x="1069222" y="543031"/>
                  <a:pt x="995680" y="583145"/>
                </a:cubicBezTo>
                <a:cubicBezTo>
                  <a:pt x="975218" y="594306"/>
                  <a:pt x="929314" y="625587"/>
                  <a:pt x="904240" y="633945"/>
                </a:cubicBezTo>
                <a:cubicBezTo>
                  <a:pt x="887857" y="639406"/>
                  <a:pt x="870100" y="639561"/>
                  <a:pt x="853440" y="644105"/>
                </a:cubicBezTo>
                <a:cubicBezTo>
                  <a:pt x="667676" y="694768"/>
                  <a:pt x="976209" y="657620"/>
                  <a:pt x="518160" y="674585"/>
                </a:cubicBezTo>
                <a:cubicBezTo>
                  <a:pt x="396389" y="723293"/>
                  <a:pt x="485895" y="686338"/>
                  <a:pt x="497840" y="684745"/>
                </a:cubicBezTo>
                <a:cubicBezTo>
                  <a:pt x="538263" y="679355"/>
                  <a:pt x="579120" y="677972"/>
                  <a:pt x="619760" y="674585"/>
                </a:cubicBezTo>
                <a:lnTo>
                  <a:pt x="1564640" y="694905"/>
                </a:lnTo>
                <a:cubicBezTo>
                  <a:pt x="1612155" y="696237"/>
                  <a:pt x="1659616" y="700001"/>
                  <a:pt x="1706880" y="705065"/>
                </a:cubicBezTo>
                <a:cubicBezTo>
                  <a:pt x="1754502" y="710167"/>
                  <a:pt x="1801707" y="718612"/>
                  <a:pt x="1849120" y="725385"/>
                </a:cubicBezTo>
                <a:cubicBezTo>
                  <a:pt x="1889760" y="738932"/>
                  <a:pt x="1929481" y="755635"/>
                  <a:pt x="1971040" y="766025"/>
                </a:cubicBezTo>
                <a:cubicBezTo>
                  <a:pt x="2011010" y="776018"/>
                  <a:pt x="2052424" y="778975"/>
                  <a:pt x="2092960" y="786345"/>
                </a:cubicBezTo>
                <a:cubicBezTo>
                  <a:pt x="2126940" y="792523"/>
                  <a:pt x="2160845" y="799173"/>
                  <a:pt x="2194560" y="806665"/>
                </a:cubicBezTo>
                <a:cubicBezTo>
                  <a:pt x="2221822" y="812723"/>
                  <a:pt x="2248455" y="821508"/>
                  <a:pt x="2275840" y="826985"/>
                </a:cubicBezTo>
                <a:cubicBezTo>
                  <a:pt x="2316240" y="835065"/>
                  <a:pt x="2357120" y="840532"/>
                  <a:pt x="2397760" y="847305"/>
                </a:cubicBezTo>
                <a:lnTo>
                  <a:pt x="2458720" y="857465"/>
                </a:lnTo>
                <a:cubicBezTo>
                  <a:pt x="2556933" y="854078"/>
                  <a:pt x="2655658" y="857867"/>
                  <a:pt x="2753360" y="847305"/>
                </a:cubicBezTo>
                <a:cubicBezTo>
                  <a:pt x="2782128" y="844195"/>
                  <a:pt x="2806760" y="824569"/>
                  <a:pt x="2834640" y="816825"/>
                </a:cubicBezTo>
                <a:cubicBezTo>
                  <a:pt x="2867917" y="807581"/>
                  <a:pt x="2902373" y="803278"/>
                  <a:pt x="2936240" y="796505"/>
                </a:cubicBezTo>
                <a:cubicBezTo>
                  <a:pt x="3000587" y="769412"/>
                  <a:pt x="3068248" y="749132"/>
                  <a:pt x="3129280" y="715225"/>
                </a:cubicBezTo>
                <a:cubicBezTo>
                  <a:pt x="3218673" y="665562"/>
                  <a:pt x="3279950" y="627748"/>
                  <a:pt x="3383280" y="593305"/>
                </a:cubicBezTo>
                <a:cubicBezTo>
                  <a:pt x="3413760" y="583145"/>
                  <a:pt x="3443551" y="570617"/>
                  <a:pt x="3474720" y="562825"/>
                </a:cubicBezTo>
                <a:cubicBezTo>
                  <a:pt x="3491141" y="558720"/>
                  <a:pt x="3615262" y="544329"/>
                  <a:pt x="3627120" y="542505"/>
                </a:cubicBezTo>
                <a:cubicBezTo>
                  <a:pt x="3744931" y="524380"/>
                  <a:pt x="3625753" y="522185"/>
                  <a:pt x="3850640" y="522185"/>
                </a:cubicBezTo>
                <a:cubicBezTo>
                  <a:pt x="3888047" y="522185"/>
                  <a:pt x="3776133" y="528958"/>
                  <a:pt x="3738880" y="532345"/>
                </a:cubicBezTo>
                <a:cubicBezTo>
                  <a:pt x="3721947" y="539118"/>
                  <a:pt x="3704683" y="545118"/>
                  <a:pt x="3688080" y="552665"/>
                </a:cubicBezTo>
                <a:cubicBezTo>
                  <a:pt x="3667398" y="562066"/>
                  <a:pt x="3648147" y="574543"/>
                  <a:pt x="3627120" y="583145"/>
                </a:cubicBezTo>
                <a:cubicBezTo>
                  <a:pt x="3573557" y="605057"/>
                  <a:pt x="3522171" y="638618"/>
                  <a:pt x="3464560" y="644105"/>
                </a:cubicBezTo>
                <a:cubicBezTo>
                  <a:pt x="3461762" y="644372"/>
                  <a:pt x="3165118" y="673928"/>
                  <a:pt x="3119120" y="674585"/>
                </a:cubicBezTo>
                <a:lnTo>
                  <a:pt x="1828800" y="684745"/>
                </a:lnTo>
                <a:cubicBezTo>
                  <a:pt x="1768397" y="704879"/>
                  <a:pt x="1768421" y="699974"/>
                  <a:pt x="1717040" y="735545"/>
                </a:cubicBezTo>
                <a:cubicBezTo>
                  <a:pt x="1689195" y="754822"/>
                  <a:pt x="1667889" y="785795"/>
                  <a:pt x="1635760" y="796505"/>
                </a:cubicBezTo>
                <a:cubicBezTo>
                  <a:pt x="1586546" y="812910"/>
                  <a:pt x="1614463" y="801155"/>
                  <a:pt x="1554480" y="837145"/>
                </a:cubicBezTo>
                <a:cubicBezTo>
                  <a:pt x="1466427" y="833758"/>
                  <a:pt x="1377869" y="836991"/>
                  <a:pt x="1290320" y="826985"/>
                </a:cubicBezTo>
                <a:cubicBezTo>
                  <a:pt x="1258399" y="823337"/>
                  <a:pt x="1229546" y="806088"/>
                  <a:pt x="1198880" y="796505"/>
                </a:cubicBezTo>
                <a:cubicBezTo>
                  <a:pt x="1175347" y="789151"/>
                  <a:pt x="1151150" y="783982"/>
                  <a:pt x="1127760" y="776185"/>
                </a:cubicBezTo>
                <a:cubicBezTo>
                  <a:pt x="1100309" y="767035"/>
                  <a:pt x="1073730" y="755437"/>
                  <a:pt x="1046480" y="745705"/>
                </a:cubicBezTo>
                <a:cubicBezTo>
                  <a:pt x="988763" y="725092"/>
                  <a:pt x="995549" y="727892"/>
                  <a:pt x="944880" y="715225"/>
                </a:cubicBezTo>
                <a:cubicBezTo>
                  <a:pt x="921173" y="701678"/>
                  <a:pt x="895081" y="691642"/>
                  <a:pt x="873760" y="674585"/>
                </a:cubicBezTo>
                <a:cubicBezTo>
                  <a:pt x="831204" y="640540"/>
                  <a:pt x="785821" y="587813"/>
                  <a:pt x="751840" y="542505"/>
                </a:cubicBezTo>
                <a:cubicBezTo>
                  <a:pt x="744514" y="532736"/>
                  <a:pt x="738293" y="522185"/>
                  <a:pt x="731520" y="512025"/>
                </a:cubicBezTo>
                <a:cubicBezTo>
                  <a:pt x="738293" y="495092"/>
                  <a:pt x="739971" y="475072"/>
                  <a:pt x="751840" y="461225"/>
                </a:cubicBezTo>
                <a:cubicBezTo>
                  <a:pt x="781500" y="426622"/>
                  <a:pt x="905165" y="431515"/>
                  <a:pt x="914400" y="430745"/>
                </a:cubicBezTo>
                <a:lnTo>
                  <a:pt x="1483360" y="440905"/>
                </a:lnTo>
                <a:cubicBezTo>
                  <a:pt x="1541011" y="442484"/>
                  <a:pt x="1598444" y="449007"/>
                  <a:pt x="1656080" y="451065"/>
                </a:cubicBezTo>
                <a:cubicBezTo>
                  <a:pt x="1788119" y="455781"/>
                  <a:pt x="1920240" y="457838"/>
                  <a:pt x="2052320" y="461225"/>
                </a:cubicBezTo>
                <a:cubicBezTo>
                  <a:pt x="2202417" y="471231"/>
                  <a:pt x="2189631" y="465357"/>
                  <a:pt x="2326640" y="491705"/>
                </a:cubicBezTo>
                <a:cubicBezTo>
                  <a:pt x="2427703" y="511140"/>
                  <a:pt x="2488657" y="521433"/>
                  <a:pt x="2580640" y="562825"/>
                </a:cubicBezTo>
                <a:cubicBezTo>
                  <a:pt x="2612437" y="577134"/>
                  <a:pt x="2640531" y="598778"/>
                  <a:pt x="2672080" y="613625"/>
                </a:cubicBezTo>
                <a:cubicBezTo>
                  <a:pt x="2698262" y="625946"/>
                  <a:pt x="2728237" y="629749"/>
                  <a:pt x="2753360" y="644105"/>
                </a:cubicBezTo>
                <a:cubicBezTo>
                  <a:pt x="2843500" y="695614"/>
                  <a:pt x="2875358" y="743940"/>
                  <a:pt x="2966720" y="776185"/>
                </a:cubicBezTo>
                <a:cubicBezTo>
                  <a:pt x="2996163" y="786577"/>
                  <a:pt x="3027766" y="789354"/>
                  <a:pt x="3058160" y="796505"/>
                </a:cubicBezTo>
                <a:cubicBezTo>
                  <a:pt x="3182340" y="825724"/>
                  <a:pt x="3097245" y="812137"/>
                  <a:pt x="3230880" y="826985"/>
                </a:cubicBezTo>
                <a:cubicBezTo>
                  <a:pt x="3445585" y="803129"/>
                  <a:pt x="3457785" y="826451"/>
                  <a:pt x="3606800" y="755865"/>
                </a:cubicBezTo>
                <a:cubicBezTo>
                  <a:pt x="3683010" y="719766"/>
                  <a:pt x="3708220" y="695857"/>
                  <a:pt x="3779520" y="654265"/>
                </a:cubicBezTo>
                <a:cubicBezTo>
                  <a:pt x="3833222" y="622939"/>
                  <a:pt x="3887956" y="593417"/>
                  <a:pt x="3942080" y="562825"/>
                </a:cubicBezTo>
                <a:cubicBezTo>
                  <a:pt x="3965850" y="549390"/>
                  <a:pt x="3990482" y="537331"/>
                  <a:pt x="4013200" y="522185"/>
                </a:cubicBezTo>
                <a:cubicBezTo>
                  <a:pt x="4227872" y="379071"/>
                  <a:pt x="3836672" y="636230"/>
                  <a:pt x="4196080" y="420585"/>
                </a:cubicBezTo>
                <a:cubicBezTo>
                  <a:pt x="4256063" y="384595"/>
                  <a:pt x="4228146" y="396350"/>
                  <a:pt x="4277360" y="379945"/>
                </a:cubicBezTo>
                <a:cubicBezTo>
                  <a:pt x="4253653" y="376558"/>
                  <a:pt x="4230187" y="369785"/>
                  <a:pt x="4206240" y="369785"/>
                </a:cubicBezTo>
                <a:cubicBezTo>
                  <a:pt x="4107968" y="369785"/>
                  <a:pt x="4009663" y="373550"/>
                  <a:pt x="3911600" y="379945"/>
                </a:cubicBezTo>
                <a:cubicBezTo>
                  <a:pt x="3853752" y="383718"/>
                  <a:pt x="3796496" y="393863"/>
                  <a:pt x="3738880" y="400265"/>
                </a:cubicBezTo>
                <a:cubicBezTo>
                  <a:pt x="3705053" y="404024"/>
                  <a:pt x="3671147" y="407038"/>
                  <a:pt x="3637280" y="410425"/>
                </a:cubicBezTo>
                <a:cubicBezTo>
                  <a:pt x="3574188" y="431456"/>
                  <a:pt x="3448263" y="470924"/>
                  <a:pt x="3373120" y="501865"/>
                </a:cubicBezTo>
                <a:cubicBezTo>
                  <a:pt x="3342278" y="514565"/>
                  <a:pt x="3311159" y="526899"/>
                  <a:pt x="3281680" y="542505"/>
                </a:cubicBezTo>
                <a:cubicBezTo>
                  <a:pt x="3253443" y="557454"/>
                  <a:pt x="3230510" y="582621"/>
                  <a:pt x="3200400" y="593305"/>
                </a:cubicBezTo>
                <a:cubicBezTo>
                  <a:pt x="3124534" y="620225"/>
                  <a:pt x="3044123" y="632150"/>
                  <a:pt x="2966720" y="654265"/>
                </a:cubicBezTo>
                <a:cubicBezTo>
                  <a:pt x="2854922" y="686207"/>
                  <a:pt x="2788517" y="709325"/>
                  <a:pt x="2672080" y="725385"/>
                </a:cubicBezTo>
                <a:cubicBezTo>
                  <a:pt x="2624992" y="731880"/>
                  <a:pt x="2577253" y="732158"/>
                  <a:pt x="2529840" y="735545"/>
                </a:cubicBezTo>
                <a:cubicBezTo>
                  <a:pt x="2479040" y="745705"/>
                  <a:pt x="2428760" y="758946"/>
                  <a:pt x="2377440" y="766025"/>
                </a:cubicBezTo>
                <a:cubicBezTo>
                  <a:pt x="2330352" y="772520"/>
                  <a:pt x="2282513" y="771606"/>
                  <a:pt x="2235200" y="776185"/>
                </a:cubicBezTo>
                <a:cubicBezTo>
                  <a:pt x="2177499" y="781769"/>
                  <a:pt x="2119894" y="788494"/>
                  <a:pt x="2062480" y="796505"/>
                </a:cubicBezTo>
                <a:cubicBezTo>
                  <a:pt x="1974246" y="808817"/>
                  <a:pt x="1887102" y="829747"/>
                  <a:pt x="1798320" y="837145"/>
                </a:cubicBezTo>
                <a:lnTo>
                  <a:pt x="1554480" y="857465"/>
                </a:lnTo>
                <a:cubicBezTo>
                  <a:pt x="1520613" y="860852"/>
                  <a:pt x="1486835" y="865283"/>
                  <a:pt x="1452880" y="867625"/>
                </a:cubicBezTo>
                <a:cubicBezTo>
                  <a:pt x="1388597" y="872058"/>
                  <a:pt x="1324187" y="874398"/>
                  <a:pt x="1259840" y="877785"/>
                </a:cubicBezTo>
                <a:cubicBezTo>
                  <a:pt x="1198880" y="871012"/>
                  <a:pt x="1137525" y="867155"/>
                  <a:pt x="1076960" y="857465"/>
                </a:cubicBezTo>
                <a:cubicBezTo>
                  <a:pt x="1052614" y="853570"/>
                  <a:pt x="1029627" y="843632"/>
                  <a:pt x="1005840" y="837145"/>
                </a:cubicBezTo>
                <a:cubicBezTo>
                  <a:pt x="992368" y="833471"/>
                  <a:pt x="978747" y="830372"/>
                  <a:pt x="965200" y="826985"/>
                </a:cubicBezTo>
                <a:cubicBezTo>
                  <a:pt x="918684" y="757210"/>
                  <a:pt x="925053" y="781152"/>
                  <a:pt x="965200" y="633945"/>
                </a:cubicBezTo>
                <a:cubicBezTo>
                  <a:pt x="971626" y="610384"/>
                  <a:pt x="991476" y="592736"/>
                  <a:pt x="1005840" y="572985"/>
                </a:cubicBezTo>
                <a:cubicBezTo>
                  <a:pt x="1018595" y="555447"/>
                  <a:pt x="1029254" y="535358"/>
                  <a:pt x="1046480" y="522185"/>
                </a:cubicBezTo>
                <a:cubicBezTo>
                  <a:pt x="1115739" y="469222"/>
                  <a:pt x="1185567" y="429188"/>
                  <a:pt x="1270000" y="410425"/>
                </a:cubicBezTo>
                <a:cubicBezTo>
                  <a:pt x="1299937" y="403772"/>
                  <a:pt x="1330906" y="403128"/>
                  <a:pt x="1361440" y="400265"/>
                </a:cubicBezTo>
                <a:lnTo>
                  <a:pt x="1595120" y="379945"/>
                </a:lnTo>
                <a:cubicBezTo>
                  <a:pt x="1848245" y="392926"/>
                  <a:pt x="1913040" y="379263"/>
                  <a:pt x="2103120" y="420585"/>
                </a:cubicBezTo>
                <a:cubicBezTo>
                  <a:pt x="2144055" y="429484"/>
                  <a:pt x="2185299" y="437818"/>
                  <a:pt x="2225040" y="451065"/>
                </a:cubicBezTo>
                <a:cubicBezTo>
                  <a:pt x="2825069" y="651075"/>
                  <a:pt x="2081090" y="413711"/>
                  <a:pt x="2621280" y="623785"/>
                </a:cubicBezTo>
                <a:cubicBezTo>
                  <a:pt x="2712380" y="659213"/>
                  <a:pt x="2808940" y="702333"/>
                  <a:pt x="2905760" y="725385"/>
                </a:cubicBezTo>
                <a:cubicBezTo>
                  <a:pt x="2942594" y="734155"/>
                  <a:pt x="2980267" y="738932"/>
                  <a:pt x="3017520" y="745705"/>
                </a:cubicBezTo>
                <a:lnTo>
                  <a:pt x="3728720" y="715225"/>
                </a:lnTo>
                <a:cubicBezTo>
                  <a:pt x="3769452" y="713238"/>
                  <a:pt x="3810462" y="712052"/>
                  <a:pt x="3850640" y="705065"/>
                </a:cubicBezTo>
                <a:cubicBezTo>
                  <a:pt x="3869167" y="701843"/>
                  <a:pt x="4042021" y="652202"/>
                  <a:pt x="4064000" y="644105"/>
                </a:cubicBezTo>
                <a:cubicBezTo>
                  <a:pt x="4095298" y="632574"/>
                  <a:pt x="4123633" y="613509"/>
                  <a:pt x="4155440" y="603465"/>
                </a:cubicBezTo>
                <a:cubicBezTo>
                  <a:pt x="4188374" y="593065"/>
                  <a:pt x="4223173" y="589918"/>
                  <a:pt x="4257040" y="583145"/>
                </a:cubicBezTo>
                <a:cubicBezTo>
                  <a:pt x="4280747" y="572985"/>
                  <a:pt x="4303360" y="559751"/>
                  <a:pt x="4328160" y="552665"/>
                </a:cubicBezTo>
                <a:cubicBezTo>
                  <a:pt x="4351186" y="546086"/>
                  <a:pt x="4375658" y="546442"/>
                  <a:pt x="4399280" y="542505"/>
                </a:cubicBezTo>
                <a:cubicBezTo>
                  <a:pt x="4416314" y="539666"/>
                  <a:pt x="4432930" y="534363"/>
                  <a:pt x="4450080" y="532345"/>
                </a:cubicBezTo>
                <a:cubicBezTo>
                  <a:pt x="4490582" y="527580"/>
                  <a:pt x="4612730" y="520149"/>
                  <a:pt x="4572000" y="522185"/>
                </a:cubicBezTo>
                <a:cubicBezTo>
                  <a:pt x="4463551" y="527607"/>
                  <a:pt x="4355224" y="535282"/>
                  <a:pt x="4246880" y="542505"/>
                </a:cubicBezTo>
                <a:cubicBezTo>
                  <a:pt x="4137146" y="549821"/>
                  <a:pt x="4053437" y="557077"/>
                  <a:pt x="3942080" y="572985"/>
                </a:cubicBezTo>
                <a:cubicBezTo>
                  <a:pt x="3880900" y="581725"/>
                  <a:pt x="3819974" y="592245"/>
                  <a:pt x="3759200" y="603465"/>
                </a:cubicBezTo>
                <a:cubicBezTo>
                  <a:pt x="3599828" y="632888"/>
                  <a:pt x="3442384" y="673944"/>
                  <a:pt x="3281680" y="694905"/>
                </a:cubicBezTo>
                <a:lnTo>
                  <a:pt x="3048000" y="725385"/>
                </a:lnTo>
                <a:cubicBezTo>
                  <a:pt x="2966498" y="737524"/>
                  <a:pt x="2885582" y="753359"/>
                  <a:pt x="2804160" y="766025"/>
                </a:cubicBezTo>
                <a:cubicBezTo>
                  <a:pt x="2733172" y="777068"/>
                  <a:pt x="2661920" y="786345"/>
                  <a:pt x="2590800" y="796505"/>
                </a:cubicBezTo>
                <a:cubicBezTo>
                  <a:pt x="1875680" y="778169"/>
                  <a:pt x="2029108" y="866040"/>
                  <a:pt x="1686560" y="735545"/>
                </a:cubicBezTo>
                <a:cubicBezTo>
                  <a:pt x="1652474" y="722560"/>
                  <a:pt x="1617238" y="711893"/>
                  <a:pt x="1584960" y="694905"/>
                </a:cubicBezTo>
                <a:cubicBezTo>
                  <a:pt x="1533523" y="667833"/>
                  <a:pt x="1480247" y="629011"/>
                  <a:pt x="1442720" y="583145"/>
                </a:cubicBezTo>
                <a:cubicBezTo>
                  <a:pt x="1427255" y="564244"/>
                  <a:pt x="1413940" y="543533"/>
                  <a:pt x="1402080" y="522185"/>
                </a:cubicBezTo>
                <a:cubicBezTo>
                  <a:pt x="1396879" y="512823"/>
                  <a:pt x="1395307" y="501865"/>
                  <a:pt x="1391920" y="491705"/>
                </a:cubicBezTo>
                <a:cubicBezTo>
                  <a:pt x="1395307" y="467998"/>
                  <a:pt x="1391370" y="442004"/>
                  <a:pt x="1402080" y="420585"/>
                </a:cubicBezTo>
                <a:cubicBezTo>
                  <a:pt x="1416524" y="391697"/>
                  <a:pt x="1481466" y="377190"/>
                  <a:pt x="1503680" y="369785"/>
                </a:cubicBezTo>
                <a:cubicBezTo>
                  <a:pt x="1615440" y="373172"/>
                  <a:pt x="1727386" y="372668"/>
                  <a:pt x="1838960" y="379945"/>
                </a:cubicBezTo>
                <a:cubicBezTo>
                  <a:pt x="1883410" y="382844"/>
                  <a:pt x="1926943" y="393965"/>
                  <a:pt x="1971040" y="400265"/>
                </a:cubicBezTo>
                <a:cubicBezTo>
                  <a:pt x="2021774" y="407513"/>
                  <a:pt x="2073124" y="410846"/>
                  <a:pt x="2123440" y="420585"/>
                </a:cubicBezTo>
                <a:cubicBezTo>
                  <a:pt x="2178277" y="431199"/>
                  <a:pt x="2230906" y="452043"/>
                  <a:pt x="2286000" y="461225"/>
                </a:cubicBezTo>
                <a:cubicBezTo>
                  <a:pt x="2414036" y="482564"/>
                  <a:pt x="2543395" y="495029"/>
                  <a:pt x="2672080" y="512025"/>
                </a:cubicBezTo>
                <a:cubicBezTo>
                  <a:pt x="2803774" y="529419"/>
                  <a:pt x="2871086" y="539889"/>
                  <a:pt x="3007360" y="552665"/>
                </a:cubicBezTo>
                <a:cubicBezTo>
                  <a:pt x="3054687" y="557102"/>
                  <a:pt x="3102187" y="559438"/>
                  <a:pt x="3149600" y="562825"/>
                </a:cubicBezTo>
                <a:cubicBezTo>
                  <a:pt x="3241040" y="559438"/>
                  <a:pt x="3332620" y="558752"/>
                  <a:pt x="3423920" y="552665"/>
                </a:cubicBezTo>
                <a:cubicBezTo>
                  <a:pt x="3434606" y="551953"/>
                  <a:pt x="3444821" y="547294"/>
                  <a:pt x="3454400" y="542505"/>
                </a:cubicBezTo>
                <a:cubicBezTo>
                  <a:pt x="3465322" y="537044"/>
                  <a:pt x="3474720" y="528958"/>
                  <a:pt x="3484880" y="522185"/>
                </a:cubicBezTo>
                <a:cubicBezTo>
                  <a:pt x="3488267" y="512025"/>
                  <a:pt x="3505542" y="493805"/>
                  <a:pt x="3495040" y="491705"/>
                </a:cubicBezTo>
                <a:cubicBezTo>
                  <a:pt x="3474037" y="487504"/>
                  <a:pt x="3452447" y="501005"/>
                  <a:pt x="3434080" y="512025"/>
                </a:cubicBezTo>
                <a:lnTo>
                  <a:pt x="3332480" y="572985"/>
                </a:lnTo>
                <a:cubicBezTo>
                  <a:pt x="3270323" y="609548"/>
                  <a:pt x="3250802" y="623573"/>
                  <a:pt x="3180080" y="644105"/>
                </a:cubicBezTo>
                <a:cubicBezTo>
                  <a:pt x="3102772" y="666549"/>
                  <a:pt x="3026194" y="694426"/>
                  <a:pt x="2946400" y="705065"/>
                </a:cubicBezTo>
                <a:cubicBezTo>
                  <a:pt x="2733482" y="733454"/>
                  <a:pt x="2845171" y="722542"/>
                  <a:pt x="2611120" y="735545"/>
                </a:cubicBezTo>
                <a:cubicBezTo>
                  <a:pt x="2543387" y="745705"/>
                  <a:pt x="2476117" y="759681"/>
                  <a:pt x="2407920" y="766025"/>
                </a:cubicBezTo>
                <a:cubicBezTo>
                  <a:pt x="2134460" y="791463"/>
                  <a:pt x="1725484" y="762586"/>
                  <a:pt x="1503680" y="755865"/>
                </a:cubicBezTo>
                <a:cubicBezTo>
                  <a:pt x="1456267" y="752478"/>
                  <a:pt x="1407369" y="757953"/>
                  <a:pt x="1361440" y="745705"/>
                </a:cubicBezTo>
                <a:cubicBezTo>
                  <a:pt x="1351092" y="742946"/>
                  <a:pt x="1347061" y="725069"/>
                  <a:pt x="1351280" y="715225"/>
                </a:cubicBezTo>
                <a:cubicBezTo>
                  <a:pt x="1358827" y="697616"/>
                  <a:pt x="1376960" y="686553"/>
                  <a:pt x="1391920" y="674585"/>
                </a:cubicBezTo>
                <a:cubicBezTo>
                  <a:pt x="1414727" y="656339"/>
                  <a:pt x="1499732" y="604091"/>
                  <a:pt x="1524000" y="593305"/>
                </a:cubicBezTo>
                <a:cubicBezTo>
                  <a:pt x="1560223" y="577206"/>
                  <a:pt x="1598846" y="567110"/>
                  <a:pt x="1635760" y="552665"/>
                </a:cubicBezTo>
                <a:cubicBezTo>
                  <a:pt x="1710893" y="523265"/>
                  <a:pt x="1799913" y="478933"/>
                  <a:pt x="1879600" y="461225"/>
                </a:cubicBezTo>
                <a:cubicBezTo>
                  <a:pt x="1929629" y="450107"/>
                  <a:pt x="1981404" y="449066"/>
                  <a:pt x="2032000" y="440905"/>
                </a:cubicBezTo>
                <a:cubicBezTo>
                  <a:pt x="2086428" y="432126"/>
                  <a:pt x="2139941" y="417922"/>
                  <a:pt x="2194560" y="410425"/>
                </a:cubicBezTo>
                <a:cubicBezTo>
                  <a:pt x="2312757" y="394202"/>
                  <a:pt x="2550160" y="369785"/>
                  <a:pt x="2550160" y="369785"/>
                </a:cubicBezTo>
                <a:cubicBezTo>
                  <a:pt x="2866276" y="377495"/>
                  <a:pt x="2894887" y="365329"/>
                  <a:pt x="3139440" y="400265"/>
                </a:cubicBezTo>
                <a:cubicBezTo>
                  <a:pt x="3224322" y="412391"/>
                  <a:pt x="3393440" y="440905"/>
                  <a:pt x="3393440" y="440905"/>
                </a:cubicBezTo>
                <a:cubicBezTo>
                  <a:pt x="3493564" y="479414"/>
                  <a:pt x="3612577" y="530729"/>
                  <a:pt x="3718560" y="542505"/>
                </a:cubicBezTo>
                <a:cubicBezTo>
                  <a:pt x="3833801" y="555310"/>
                  <a:pt x="3779641" y="548328"/>
                  <a:pt x="3881120" y="562825"/>
                </a:cubicBezTo>
                <a:cubicBezTo>
                  <a:pt x="3955627" y="556052"/>
                  <a:pt x="4031172" y="556633"/>
                  <a:pt x="4104640" y="542505"/>
                </a:cubicBezTo>
                <a:cubicBezTo>
                  <a:pt x="4121269" y="539307"/>
                  <a:pt x="4131191" y="521418"/>
                  <a:pt x="4145280" y="512025"/>
                </a:cubicBezTo>
                <a:cubicBezTo>
                  <a:pt x="4161711" y="501071"/>
                  <a:pt x="4180492" y="493669"/>
                  <a:pt x="4196080" y="481545"/>
                </a:cubicBezTo>
                <a:cubicBezTo>
                  <a:pt x="4211202" y="469783"/>
                  <a:pt x="4222302" y="453521"/>
                  <a:pt x="4236720" y="440905"/>
                </a:cubicBezTo>
                <a:cubicBezTo>
                  <a:pt x="4249464" y="429754"/>
                  <a:pt x="4263813" y="420585"/>
                  <a:pt x="4277360" y="410425"/>
                </a:cubicBezTo>
                <a:cubicBezTo>
                  <a:pt x="4287520" y="393492"/>
                  <a:pt x="4297374" y="376371"/>
                  <a:pt x="4307840" y="359625"/>
                </a:cubicBezTo>
                <a:cubicBezTo>
                  <a:pt x="4326263" y="330148"/>
                  <a:pt x="4335472" y="323192"/>
                  <a:pt x="4348480" y="288505"/>
                </a:cubicBezTo>
                <a:cubicBezTo>
                  <a:pt x="4353383" y="275430"/>
                  <a:pt x="4355253" y="261412"/>
                  <a:pt x="4358640" y="247865"/>
                </a:cubicBezTo>
                <a:cubicBezTo>
                  <a:pt x="4355253" y="237705"/>
                  <a:pt x="4357391" y="223326"/>
                  <a:pt x="4348480" y="217385"/>
                </a:cubicBezTo>
                <a:cubicBezTo>
                  <a:pt x="4314887" y="194990"/>
                  <a:pt x="4198147" y="216273"/>
                  <a:pt x="4185920" y="217385"/>
                </a:cubicBezTo>
                <a:cubicBezTo>
                  <a:pt x="4133191" y="249022"/>
                  <a:pt x="4052729" y="296204"/>
                  <a:pt x="4013200" y="329145"/>
                </a:cubicBezTo>
                <a:cubicBezTo>
                  <a:pt x="3972560" y="363012"/>
                  <a:pt x="3925147" y="390105"/>
                  <a:pt x="3891280" y="430745"/>
                </a:cubicBezTo>
                <a:cubicBezTo>
                  <a:pt x="3874347" y="451065"/>
                  <a:pt x="3858353" y="472207"/>
                  <a:pt x="3840480" y="491705"/>
                </a:cubicBezTo>
                <a:cubicBezTo>
                  <a:pt x="3821062" y="512888"/>
                  <a:pt x="3800936" y="533503"/>
                  <a:pt x="3779520" y="552665"/>
                </a:cubicBezTo>
                <a:cubicBezTo>
                  <a:pt x="3721162" y="604880"/>
                  <a:pt x="3656315" y="664328"/>
                  <a:pt x="3586480" y="705065"/>
                </a:cubicBezTo>
                <a:cubicBezTo>
                  <a:pt x="3566856" y="716512"/>
                  <a:pt x="3545464" y="724666"/>
                  <a:pt x="3525520" y="735545"/>
                </a:cubicBezTo>
                <a:cubicBezTo>
                  <a:pt x="3508184" y="745001"/>
                  <a:pt x="3493250" y="759198"/>
                  <a:pt x="3474720" y="766025"/>
                </a:cubicBezTo>
                <a:cubicBezTo>
                  <a:pt x="3358191" y="808957"/>
                  <a:pt x="3347160" y="805034"/>
                  <a:pt x="3241040" y="816825"/>
                </a:cubicBezTo>
                <a:cubicBezTo>
                  <a:pt x="3102187" y="810052"/>
                  <a:pt x="2962750" y="810908"/>
                  <a:pt x="2824480" y="796505"/>
                </a:cubicBezTo>
                <a:cubicBezTo>
                  <a:pt x="2798827" y="793833"/>
                  <a:pt x="2777649" y="774700"/>
                  <a:pt x="2753360" y="766025"/>
                </a:cubicBezTo>
                <a:cubicBezTo>
                  <a:pt x="2730141" y="757733"/>
                  <a:pt x="2705527" y="753805"/>
                  <a:pt x="2682240" y="745705"/>
                </a:cubicBezTo>
                <a:cubicBezTo>
                  <a:pt x="2440029" y="661458"/>
                  <a:pt x="2597608" y="713884"/>
                  <a:pt x="2448560" y="654265"/>
                </a:cubicBezTo>
                <a:cubicBezTo>
                  <a:pt x="2234259" y="568544"/>
                  <a:pt x="2532282" y="692449"/>
                  <a:pt x="2245360" y="583145"/>
                </a:cubicBezTo>
                <a:cubicBezTo>
                  <a:pt x="2214190" y="571271"/>
                  <a:pt x="2185991" y="551668"/>
                  <a:pt x="2153920" y="542505"/>
                </a:cubicBezTo>
                <a:cubicBezTo>
                  <a:pt x="2114305" y="531186"/>
                  <a:pt x="2072536" y="529555"/>
                  <a:pt x="2032000" y="522185"/>
                </a:cubicBezTo>
                <a:cubicBezTo>
                  <a:pt x="1866063" y="492015"/>
                  <a:pt x="1994749" y="507715"/>
                  <a:pt x="1818640" y="491705"/>
                </a:cubicBezTo>
                <a:cubicBezTo>
                  <a:pt x="1748265" y="494765"/>
                  <a:pt x="1408616" y="485599"/>
                  <a:pt x="1249680" y="532345"/>
                </a:cubicBezTo>
                <a:cubicBezTo>
                  <a:pt x="1224936" y="539623"/>
                  <a:pt x="1202710" y="553769"/>
                  <a:pt x="1178560" y="562825"/>
                </a:cubicBezTo>
                <a:cubicBezTo>
                  <a:pt x="1148477" y="574106"/>
                  <a:pt x="1117268" y="582198"/>
                  <a:pt x="1087120" y="593305"/>
                </a:cubicBezTo>
                <a:cubicBezTo>
                  <a:pt x="1052893" y="605915"/>
                  <a:pt x="985520" y="633945"/>
                  <a:pt x="985520" y="633945"/>
                </a:cubicBezTo>
                <a:cubicBezTo>
                  <a:pt x="944880" y="630558"/>
                  <a:pt x="902005" y="637501"/>
                  <a:pt x="863600" y="623785"/>
                </a:cubicBezTo>
                <a:cubicBezTo>
                  <a:pt x="849337" y="618691"/>
                  <a:pt x="848069" y="597513"/>
                  <a:pt x="843280" y="583145"/>
                </a:cubicBezTo>
                <a:cubicBezTo>
                  <a:pt x="837819" y="566762"/>
                  <a:pt x="837308" y="549098"/>
                  <a:pt x="833120" y="532345"/>
                </a:cubicBezTo>
                <a:cubicBezTo>
                  <a:pt x="830523" y="521955"/>
                  <a:pt x="826347" y="512025"/>
                  <a:pt x="822960" y="501865"/>
                </a:cubicBezTo>
                <a:cubicBezTo>
                  <a:pt x="819573" y="474772"/>
                  <a:pt x="817832" y="447422"/>
                  <a:pt x="812800" y="420585"/>
                </a:cubicBezTo>
                <a:cubicBezTo>
                  <a:pt x="807653" y="393136"/>
                  <a:pt x="792480" y="339305"/>
                  <a:pt x="792480" y="339305"/>
                </a:cubicBezTo>
                <a:cubicBezTo>
                  <a:pt x="806027" y="335918"/>
                  <a:pt x="819192" y="328150"/>
                  <a:pt x="833120" y="329145"/>
                </a:cubicBezTo>
                <a:cubicBezTo>
                  <a:pt x="933893" y="336343"/>
                  <a:pt x="912533" y="345456"/>
                  <a:pt x="985520" y="369785"/>
                </a:cubicBezTo>
                <a:cubicBezTo>
                  <a:pt x="1019063" y="380966"/>
                  <a:pt x="1053052" y="390802"/>
                  <a:pt x="1087120" y="400265"/>
                </a:cubicBezTo>
                <a:cubicBezTo>
                  <a:pt x="1114028" y="407740"/>
                  <a:pt x="1141547" y="412913"/>
                  <a:pt x="1168400" y="420585"/>
                </a:cubicBezTo>
                <a:cubicBezTo>
                  <a:pt x="1212691" y="433240"/>
                  <a:pt x="1255596" y="450867"/>
                  <a:pt x="1300480" y="461225"/>
                </a:cubicBezTo>
                <a:cubicBezTo>
                  <a:pt x="1343884" y="471241"/>
                  <a:pt x="1388463" y="475245"/>
                  <a:pt x="1432560" y="481545"/>
                </a:cubicBezTo>
                <a:cubicBezTo>
                  <a:pt x="1610068" y="506903"/>
                  <a:pt x="1559016" y="500135"/>
                  <a:pt x="1737360" y="512025"/>
                </a:cubicBezTo>
                <a:cubicBezTo>
                  <a:pt x="1784773" y="518798"/>
                  <a:pt x="1831911" y="527909"/>
                  <a:pt x="1879600" y="532345"/>
                </a:cubicBezTo>
                <a:cubicBezTo>
                  <a:pt x="1977623" y="541463"/>
                  <a:pt x="2076032" y="545813"/>
                  <a:pt x="2174240" y="552665"/>
                </a:cubicBezTo>
                <a:lnTo>
                  <a:pt x="2580640" y="583145"/>
                </a:lnTo>
                <a:cubicBezTo>
                  <a:pt x="2682356" y="591282"/>
                  <a:pt x="2784377" y="599187"/>
                  <a:pt x="2885440" y="613625"/>
                </a:cubicBezTo>
                <a:cubicBezTo>
                  <a:pt x="2905833" y="616538"/>
                  <a:pt x="2926080" y="620398"/>
                  <a:pt x="2946400" y="623785"/>
                </a:cubicBezTo>
                <a:cubicBezTo>
                  <a:pt x="2991129" y="620058"/>
                  <a:pt x="3066118" y="629007"/>
                  <a:pt x="3108960" y="593305"/>
                </a:cubicBezTo>
                <a:cubicBezTo>
                  <a:pt x="3118341" y="585488"/>
                  <a:pt x="3121463" y="572206"/>
                  <a:pt x="3129280" y="562825"/>
                </a:cubicBezTo>
                <a:cubicBezTo>
                  <a:pt x="3138478" y="551787"/>
                  <a:pt x="3150562" y="543383"/>
                  <a:pt x="3159760" y="532345"/>
                </a:cubicBezTo>
                <a:cubicBezTo>
                  <a:pt x="3167577" y="522964"/>
                  <a:pt x="3170545" y="509493"/>
                  <a:pt x="3180080" y="501865"/>
                </a:cubicBezTo>
                <a:cubicBezTo>
                  <a:pt x="3188443" y="495175"/>
                  <a:pt x="3200400" y="495092"/>
                  <a:pt x="3210560" y="491705"/>
                </a:cubicBezTo>
                <a:cubicBezTo>
                  <a:pt x="3343522" y="544890"/>
                  <a:pt x="3194244" y="477441"/>
                  <a:pt x="3291840" y="542505"/>
                </a:cubicBezTo>
                <a:cubicBezTo>
                  <a:pt x="3300751" y="548446"/>
                  <a:pt x="3312741" y="547876"/>
                  <a:pt x="3322320" y="552665"/>
                </a:cubicBezTo>
                <a:cubicBezTo>
                  <a:pt x="3339983" y="561496"/>
                  <a:pt x="3355858" y="573555"/>
                  <a:pt x="3373120" y="583145"/>
                </a:cubicBezTo>
                <a:cubicBezTo>
                  <a:pt x="3386360" y="590500"/>
                  <a:pt x="3400520" y="596110"/>
                  <a:pt x="3413760" y="603465"/>
                </a:cubicBezTo>
                <a:cubicBezTo>
                  <a:pt x="3465526" y="632224"/>
                  <a:pt x="3468197" y="640541"/>
                  <a:pt x="3525520" y="664425"/>
                </a:cubicBezTo>
                <a:cubicBezTo>
                  <a:pt x="3562624" y="679885"/>
                  <a:pt x="3589889" y="685597"/>
                  <a:pt x="3627120" y="694905"/>
                </a:cubicBezTo>
                <a:cubicBezTo>
                  <a:pt x="3684693" y="688132"/>
                  <a:pt x="3743446" y="688012"/>
                  <a:pt x="3799840" y="674585"/>
                </a:cubicBezTo>
                <a:cubicBezTo>
                  <a:pt x="3820757" y="669605"/>
                  <a:pt x="3900992" y="583543"/>
                  <a:pt x="3901440" y="583145"/>
                </a:cubicBezTo>
                <a:cubicBezTo>
                  <a:pt x="3910566" y="575033"/>
                  <a:pt x="3922947" y="571107"/>
                  <a:pt x="3931920" y="562825"/>
                </a:cubicBezTo>
                <a:cubicBezTo>
                  <a:pt x="3934181" y="560738"/>
                  <a:pt x="4034559" y="450545"/>
                  <a:pt x="4074160" y="430745"/>
                </a:cubicBezTo>
                <a:cubicBezTo>
                  <a:pt x="4086649" y="424500"/>
                  <a:pt x="4101253" y="423972"/>
                  <a:pt x="4114800" y="420585"/>
                </a:cubicBezTo>
                <a:cubicBezTo>
                  <a:pt x="4171810" y="431987"/>
                  <a:pt x="4165456" y="416815"/>
                  <a:pt x="4185920" y="471385"/>
                </a:cubicBezTo>
                <a:cubicBezTo>
                  <a:pt x="4190823" y="484460"/>
                  <a:pt x="4207251" y="520403"/>
                  <a:pt x="4196080" y="512025"/>
                </a:cubicBezTo>
                <a:cubicBezTo>
                  <a:pt x="4121718" y="456254"/>
                  <a:pt x="4190863" y="505934"/>
                  <a:pt x="4104640" y="451065"/>
                </a:cubicBezTo>
                <a:cubicBezTo>
                  <a:pt x="4084036" y="437954"/>
                  <a:pt x="4065854" y="420659"/>
                  <a:pt x="4043680" y="410425"/>
                </a:cubicBezTo>
                <a:cubicBezTo>
                  <a:pt x="4021294" y="400093"/>
                  <a:pt x="3995950" y="397902"/>
                  <a:pt x="3972560" y="390105"/>
                </a:cubicBezTo>
                <a:cubicBezTo>
                  <a:pt x="3945109" y="380955"/>
                  <a:pt x="3918373" y="369785"/>
                  <a:pt x="3891280" y="359625"/>
                </a:cubicBezTo>
                <a:cubicBezTo>
                  <a:pt x="3776133" y="373172"/>
                  <a:pt x="3658579" y="373208"/>
                  <a:pt x="3545840" y="400265"/>
                </a:cubicBezTo>
                <a:cubicBezTo>
                  <a:pt x="3486930" y="414403"/>
                  <a:pt x="3436239" y="452124"/>
                  <a:pt x="3383280" y="481545"/>
                </a:cubicBezTo>
                <a:cubicBezTo>
                  <a:pt x="3166460" y="602001"/>
                  <a:pt x="3406148" y="460856"/>
                  <a:pt x="3220720" y="593305"/>
                </a:cubicBezTo>
                <a:cubicBezTo>
                  <a:pt x="3174854" y="626067"/>
                  <a:pt x="3125803" y="654124"/>
                  <a:pt x="3078480" y="684745"/>
                </a:cubicBezTo>
                <a:cubicBezTo>
                  <a:pt x="3068228" y="691379"/>
                  <a:pt x="3058160" y="698292"/>
                  <a:pt x="3048000" y="705065"/>
                </a:cubicBezTo>
                <a:cubicBezTo>
                  <a:pt x="3037840" y="711838"/>
                  <a:pt x="3029104" y="721524"/>
                  <a:pt x="3017520" y="725385"/>
                </a:cubicBezTo>
                <a:lnTo>
                  <a:pt x="2987040" y="735545"/>
                </a:lnTo>
                <a:cubicBezTo>
                  <a:pt x="2983072" y="723642"/>
                  <a:pt x="2961349" y="648894"/>
                  <a:pt x="2946400" y="633945"/>
                </a:cubicBezTo>
                <a:cubicBezTo>
                  <a:pt x="2935690" y="623235"/>
                  <a:pt x="2919307" y="620398"/>
                  <a:pt x="2905760" y="613625"/>
                </a:cubicBezTo>
                <a:cubicBezTo>
                  <a:pt x="2871893" y="620398"/>
                  <a:pt x="2835051" y="618499"/>
                  <a:pt x="2804160" y="633945"/>
                </a:cubicBezTo>
                <a:cubicBezTo>
                  <a:pt x="2778457" y="646796"/>
                  <a:pt x="2766584" y="678202"/>
                  <a:pt x="2743200" y="694905"/>
                </a:cubicBezTo>
                <a:cubicBezTo>
                  <a:pt x="2718551" y="712511"/>
                  <a:pt x="2686153" y="717370"/>
                  <a:pt x="2661920" y="735545"/>
                </a:cubicBezTo>
                <a:cubicBezTo>
                  <a:pt x="2612712" y="772451"/>
                  <a:pt x="2637344" y="760670"/>
                  <a:pt x="2590800" y="776185"/>
                </a:cubicBezTo>
                <a:cubicBezTo>
                  <a:pt x="2567093" y="772798"/>
                  <a:pt x="2538583" y="780727"/>
                  <a:pt x="2519680" y="766025"/>
                </a:cubicBezTo>
                <a:cubicBezTo>
                  <a:pt x="2474156" y="730617"/>
                  <a:pt x="2442524" y="680083"/>
                  <a:pt x="2407920" y="633945"/>
                </a:cubicBezTo>
                <a:cubicBezTo>
                  <a:pt x="2384378" y="602555"/>
                  <a:pt x="2359282" y="565104"/>
                  <a:pt x="2326640" y="542505"/>
                </a:cubicBezTo>
                <a:cubicBezTo>
                  <a:pt x="2301735" y="525263"/>
                  <a:pt x="2272088" y="516120"/>
                  <a:pt x="2245360" y="501865"/>
                </a:cubicBezTo>
                <a:cubicBezTo>
                  <a:pt x="2138554" y="444902"/>
                  <a:pt x="2213549" y="474328"/>
                  <a:pt x="2113280" y="440905"/>
                </a:cubicBezTo>
                <a:cubicBezTo>
                  <a:pt x="2038773" y="447678"/>
                  <a:pt x="1963872" y="451003"/>
                  <a:pt x="1889760" y="461225"/>
                </a:cubicBezTo>
                <a:cubicBezTo>
                  <a:pt x="1834048" y="468909"/>
                  <a:pt x="1761117" y="505899"/>
                  <a:pt x="1717040" y="532345"/>
                </a:cubicBezTo>
                <a:cubicBezTo>
                  <a:pt x="1700107" y="542505"/>
                  <a:pt x="1684285" y="554805"/>
                  <a:pt x="1666240" y="562825"/>
                </a:cubicBezTo>
                <a:cubicBezTo>
                  <a:pt x="1653480" y="568496"/>
                  <a:pt x="1639026" y="569149"/>
                  <a:pt x="1625600" y="572985"/>
                </a:cubicBezTo>
                <a:cubicBezTo>
                  <a:pt x="1615302" y="575927"/>
                  <a:pt x="1605280" y="579758"/>
                  <a:pt x="1595120" y="583145"/>
                </a:cubicBezTo>
                <a:cubicBezTo>
                  <a:pt x="1578187" y="579758"/>
                  <a:pt x="1558688" y="582564"/>
                  <a:pt x="1544320" y="572985"/>
                </a:cubicBezTo>
                <a:cubicBezTo>
                  <a:pt x="1526277" y="560956"/>
                  <a:pt x="1517960" y="538505"/>
                  <a:pt x="1503680" y="522185"/>
                </a:cubicBezTo>
                <a:cubicBezTo>
                  <a:pt x="1494218" y="511372"/>
                  <a:pt x="1482551" y="502614"/>
                  <a:pt x="1473200" y="491705"/>
                </a:cubicBezTo>
                <a:cubicBezTo>
                  <a:pt x="1462180" y="478848"/>
                  <a:pt x="1456642" y="460704"/>
                  <a:pt x="1442720" y="451065"/>
                </a:cubicBezTo>
                <a:cubicBezTo>
                  <a:pt x="1411588" y="429512"/>
                  <a:pt x="1374987" y="417198"/>
                  <a:pt x="1341120" y="400265"/>
                </a:cubicBezTo>
                <a:cubicBezTo>
                  <a:pt x="1284168" y="371789"/>
                  <a:pt x="1314542" y="385570"/>
                  <a:pt x="1249680" y="359625"/>
                </a:cubicBezTo>
                <a:cubicBezTo>
                  <a:pt x="1219200" y="363012"/>
                  <a:pt x="1127572" y="369785"/>
                  <a:pt x="1158240" y="369785"/>
                </a:cubicBezTo>
                <a:cubicBezTo>
                  <a:pt x="1205774" y="369785"/>
                  <a:pt x="1253382" y="366047"/>
                  <a:pt x="1300480" y="359625"/>
                </a:cubicBezTo>
                <a:cubicBezTo>
                  <a:pt x="1328151" y="355852"/>
                  <a:pt x="1354258" y="344158"/>
                  <a:pt x="1381760" y="339305"/>
                </a:cubicBezTo>
                <a:cubicBezTo>
                  <a:pt x="1411961" y="333975"/>
                  <a:pt x="1442872" y="333694"/>
                  <a:pt x="1473200" y="329145"/>
                </a:cubicBezTo>
                <a:cubicBezTo>
                  <a:pt x="1510645" y="323528"/>
                  <a:pt x="1547707" y="315598"/>
                  <a:pt x="1584960" y="308825"/>
                </a:cubicBezTo>
                <a:cubicBezTo>
                  <a:pt x="1775724" y="315638"/>
                  <a:pt x="2055637" y="282241"/>
                  <a:pt x="2265680" y="359625"/>
                </a:cubicBezTo>
                <a:cubicBezTo>
                  <a:pt x="2294104" y="370097"/>
                  <a:pt x="2319552" y="387367"/>
                  <a:pt x="2346960" y="400265"/>
                </a:cubicBezTo>
                <a:cubicBezTo>
                  <a:pt x="2377140" y="414467"/>
                  <a:pt x="2409363" y="424493"/>
                  <a:pt x="2438400" y="440905"/>
                </a:cubicBezTo>
                <a:cubicBezTo>
                  <a:pt x="2487470" y="468640"/>
                  <a:pt x="2533381" y="501627"/>
                  <a:pt x="2580640" y="532345"/>
                </a:cubicBezTo>
                <a:cubicBezTo>
                  <a:pt x="2601116" y="545654"/>
                  <a:pt x="2618733" y="564410"/>
                  <a:pt x="2641600" y="572985"/>
                </a:cubicBezTo>
                <a:cubicBezTo>
                  <a:pt x="2668693" y="583145"/>
                  <a:pt x="2696170" y="592336"/>
                  <a:pt x="2722880" y="603465"/>
                </a:cubicBezTo>
                <a:cubicBezTo>
                  <a:pt x="2736861" y="609290"/>
                  <a:pt x="2749013" y="619433"/>
                  <a:pt x="2763520" y="623785"/>
                </a:cubicBezTo>
                <a:cubicBezTo>
                  <a:pt x="2783251" y="629704"/>
                  <a:pt x="2804212" y="630260"/>
                  <a:pt x="2824480" y="633945"/>
                </a:cubicBezTo>
                <a:cubicBezTo>
                  <a:pt x="2980681" y="662345"/>
                  <a:pt x="2756608" y="624326"/>
                  <a:pt x="2936240" y="654265"/>
                </a:cubicBezTo>
                <a:cubicBezTo>
                  <a:pt x="3024293" y="650878"/>
                  <a:pt x="3112443" y="649436"/>
                  <a:pt x="3200400" y="644105"/>
                </a:cubicBezTo>
                <a:cubicBezTo>
                  <a:pt x="3298002" y="638190"/>
                  <a:pt x="3253916" y="627848"/>
                  <a:pt x="3362960" y="613625"/>
                </a:cubicBezTo>
                <a:cubicBezTo>
                  <a:pt x="3410095" y="607477"/>
                  <a:pt x="3457771" y="606627"/>
                  <a:pt x="3505200" y="603465"/>
                </a:cubicBezTo>
                <a:lnTo>
                  <a:pt x="3820160" y="583145"/>
                </a:lnTo>
                <a:cubicBezTo>
                  <a:pt x="3831375" y="581543"/>
                  <a:pt x="3936733" y="567054"/>
                  <a:pt x="3952240" y="562825"/>
                </a:cubicBezTo>
                <a:cubicBezTo>
                  <a:pt x="3969835" y="558026"/>
                  <a:pt x="3985963" y="548909"/>
                  <a:pt x="4003040" y="542505"/>
                </a:cubicBezTo>
                <a:cubicBezTo>
                  <a:pt x="4013068" y="538745"/>
                  <a:pt x="4023941" y="537134"/>
                  <a:pt x="4033520" y="532345"/>
                </a:cubicBezTo>
                <a:cubicBezTo>
                  <a:pt x="4044442" y="526884"/>
                  <a:pt x="4053078" y="517486"/>
                  <a:pt x="4064000" y="512025"/>
                </a:cubicBezTo>
                <a:cubicBezTo>
                  <a:pt x="4073579" y="507236"/>
                  <a:pt x="4084636" y="506084"/>
                  <a:pt x="4094480" y="501865"/>
                </a:cubicBezTo>
                <a:cubicBezTo>
                  <a:pt x="4108401" y="495899"/>
                  <a:pt x="4120752" y="486334"/>
                  <a:pt x="4135120" y="481545"/>
                </a:cubicBezTo>
                <a:cubicBezTo>
                  <a:pt x="4151503" y="476084"/>
                  <a:pt x="4168695" y="472615"/>
                  <a:pt x="4185920" y="471385"/>
                </a:cubicBezTo>
                <a:cubicBezTo>
                  <a:pt x="4311091" y="462444"/>
                  <a:pt x="4436533" y="457838"/>
                  <a:pt x="4561840" y="451065"/>
                </a:cubicBezTo>
                <a:cubicBezTo>
                  <a:pt x="4564859" y="450310"/>
                  <a:pt x="4626056" y="436115"/>
                  <a:pt x="4632960" y="430745"/>
                </a:cubicBezTo>
                <a:cubicBezTo>
                  <a:pt x="4655643" y="413102"/>
                  <a:pt x="4670010" y="385725"/>
                  <a:pt x="4693920" y="369785"/>
                </a:cubicBezTo>
                <a:cubicBezTo>
                  <a:pt x="4704080" y="363012"/>
                  <a:pt x="4715129" y="357412"/>
                  <a:pt x="4724400" y="349465"/>
                </a:cubicBezTo>
                <a:cubicBezTo>
                  <a:pt x="4759397" y="319468"/>
                  <a:pt x="4758200" y="307165"/>
                  <a:pt x="4795520" y="288505"/>
                </a:cubicBezTo>
                <a:cubicBezTo>
                  <a:pt x="4805099" y="283716"/>
                  <a:pt x="4815840" y="281732"/>
                  <a:pt x="4826000" y="278345"/>
                </a:cubicBezTo>
                <a:cubicBezTo>
                  <a:pt x="4829387" y="288505"/>
                  <a:pt x="4843733" y="301252"/>
                  <a:pt x="4836160" y="308825"/>
                </a:cubicBezTo>
                <a:cubicBezTo>
                  <a:pt x="4823949" y="321036"/>
                  <a:pt x="4802394" y="316146"/>
                  <a:pt x="4785360" y="318985"/>
                </a:cubicBezTo>
                <a:cubicBezTo>
                  <a:pt x="4761738" y="322922"/>
                  <a:pt x="4738143" y="327696"/>
                  <a:pt x="4714240" y="329145"/>
                </a:cubicBezTo>
                <a:cubicBezTo>
                  <a:pt x="4622731" y="334691"/>
                  <a:pt x="4192400" y="347358"/>
                  <a:pt x="4124960" y="349465"/>
                </a:cubicBezTo>
                <a:cubicBezTo>
                  <a:pt x="3900889" y="374362"/>
                  <a:pt x="4180490" y="343912"/>
                  <a:pt x="3921760" y="369785"/>
                </a:cubicBezTo>
                <a:cubicBezTo>
                  <a:pt x="3891245" y="372837"/>
                  <a:pt x="3860570" y="374903"/>
                  <a:pt x="3830320" y="379945"/>
                </a:cubicBezTo>
                <a:cubicBezTo>
                  <a:pt x="3798354" y="385273"/>
                  <a:pt x="3691592" y="411520"/>
                  <a:pt x="3657600" y="420585"/>
                </a:cubicBezTo>
                <a:cubicBezTo>
                  <a:pt x="3633777" y="426938"/>
                  <a:pt x="3609520" y="432128"/>
                  <a:pt x="3586480" y="440905"/>
                </a:cubicBezTo>
                <a:cubicBezTo>
                  <a:pt x="3564346" y="449337"/>
                  <a:pt x="3428285" y="505871"/>
                  <a:pt x="3383280" y="532345"/>
                </a:cubicBezTo>
                <a:cubicBezTo>
                  <a:pt x="3345220" y="554733"/>
                  <a:pt x="3308965" y="580062"/>
                  <a:pt x="3271520" y="603465"/>
                </a:cubicBezTo>
                <a:cubicBezTo>
                  <a:pt x="3254774" y="613931"/>
                  <a:pt x="3237653" y="623785"/>
                  <a:pt x="3220720" y="633945"/>
                </a:cubicBezTo>
                <a:cubicBezTo>
                  <a:pt x="3188607" y="653213"/>
                  <a:pt x="3163290" y="670169"/>
                  <a:pt x="3129280" y="684745"/>
                </a:cubicBezTo>
                <a:cubicBezTo>
                  <a:pt x="3070390" y="709984"/>
                  <a:pt x="3126895" y="676175"/>
                  <a:pt x="3068320" y="715225"/>
                </a:cubicBezTo>
                <a:cubicBezTo>
                  <a:pt x="3027996" y="713674"/>
                  <a:pt x="2745687" y="705714"/>
                  <a:pt x="2661920" y="694905"/>
                </a:cubicBezTo>
                <a:cubicBezTo>
                  <a:pt x="2603938" y="687423"/>
                  <a:pt x="2547262" y="671256"/>
                  <a:pt x="2489200" y="664425"/>
                </a:cubicBezTo>
                <a:cubicBezTo>
                  <a:pt x="2431922" y="657686"/>
                  <a:pt x="2374123" y="656124"/>
                  <a:pt x="2316480" y="654265"/>
                </a:cubicBezTo>
                <a:lnTo>
                  <a:pt x="1544320" y="633945"/>
                </a:lnTo>
                <a:cubicBezTo>
                  <a:pt x="1507480" y="621665"/>
                  <a:pt x="1433747" y="597923"/>
                  <a:pt x="1402080" y="583145"/>
                </a:cubicBezTo>
                <a:cubicBezTo>
                  <a:pt x="1377337" y="571598"/>
                  <a:pt x="1355975" y="553449"/>
                  <a:pt x="1330960" y="542505"/>
                </a:cubicBezTo>
                <a:cubicBezTo>
                  <a:pt x="1301525" y="529627"/>
                  <a:pt x="1269603" y="523306"/>
                  <a:pt x="1239520" y="512025"/>
                </a:cubicBezTo>
                <a:cubicBezTo>
                  <a:pt x="1215370" y="502969"/>
                  <a:pt x="1191737" y="492527"/>
                  <a:pt x="1168400" y="481545"/>
                </a:cubicBezTo>
                <a:cubicBezTo>
                  <a:pt x="1134140" y="465423"/>
                  <a:pt x="1104149" y="436970"/>
                  <a:pt x="1066800" y="430745"/>
                </a:cubicBezTo>
                <a:cubicBezTo>
                  <a:pt x="860832" y="396417"/>
                  <a:pt x="1154188" y="448567"/>
                  <a:pt x="944880" y="400265"/>
                </a:cubicBezTo>
                <a:cubicBezTo>
                  <a:pt x="921546" y="394880"/>
                  <a:pt x="897467" y="393492"/>
                  <a:pt x="873760" y="390105"/>
                </a:cubicBezTo>
                <a:cubicBezTo>
                  <a:pt x="717973" y="393492"/>
                  <a:pt x="562223" y="400265"/>
                  <a:pt x="406400" y="400265"/>
                </a:cubicBezTo>
                <a:cubicBezTo>
                  <a:pt x="385800" y="400265"/>
                  <a:pt x="353964" y="408859"/>
                  <a:pt x="345440" y="390105"/>
                </a:cubicBezTo>
                <a:cubicBezTo>
                  <a:pt x="322730" y="340144"/>
                  <a:pt x="346013" y="284736"/>
                  <a:pt x="386080" y="258025"/>
                </a:cubicBezTo>
                <a:cubicBezTo>
                  <a:pt x="394991" y="252084"/>
                  <a:pt x="406400" y="251252"/>
                  <a:pt x="416560" y="247865"/>
                </a:cubicBezTo>
                <a:cubicBezTo>
                  <a:pt x="633353" y="252201"/>
                  <a:pt x="925292" y="254067"/>
                  <a:pt x="1158240" y="268185"/>
                </a:cubicBezTo>
                <a:cubicBezTo>
                  <a:pt x="1192213" y="270244"/>
                  <a:pt x="1225922" y="275518"/>
                  <a:pt x="1259840" y="278345"/>
                </a:cubicBezTo>
                <a:cubicBezTo>
                  <a:pt x="1307210" y="282292"/>
                  <a:pt x="1354667" y="285118"/>
                  <a:pt x="1402080" y="288505"/>
                </a:cubicBezTo>
                <a:cubicBezTo>
                  <a:pt x="1442720" y="295278"/>
                  <a:pt x="1483214" y="302998"/>
                  <a:pt x="1524000" y="308825"/>
                </a:cubicBezTo>
                <a:cubicBezTo>
                  <a:pt x="1554359" y="313162"/>
                  <a:pt x="1585081" y="314648"/>
                  <a:pt x="1615440" y="318985"/>
                </a:cubicBezTo>
                <a:cubicBezTo>
                  <a:pt x="1657712" y="325024"/>
                  <a:pt x="1792284" y="347956"/>
                  <a:pt x="1838960" y="359625"/>
                </a:cubicBezTo>
                <a:cubicBezTo>
                  <a:pt x="1873262" y="368201"/>
                  <a:pt x="1906366" y="381107"/>
                  <a:pt x="1940560" y="390105"/>
                </a:cubicBezTo>
                <a:cubicBezTo>
                  <a:pt x="1970755" y="398051"/>
                  <a:pt x="2002198" y="401112"/>
                  <a:pt x="2032000" y="410425"/>
                </a:cubicBezTo>
                <a:cubicBezTo>
                  <a:pt x="2056618" y="418118"/>
                  <a:pt x="2079047" y="431646"/>
                  <a:pt x="2103120" y="440905"/>
                </a:cubicBezTo>
                <a:cubicBezTo>
                  <a:pt x="2139561" y="454921"/>
                  <a:pt x="2198632" y="471572"/>
                  <a:pt x="2235200" y="481545"/>
                </a:cubicBezTo>
                <a:cubicBezTo>
                  <a:pt x="2248672" y="485219"/>
                  <a:pt x="2262368" y="488031"/>
                  <a:pt x="2275840" y="491705"/>
                </a:cubicBezTo>
                <a:cubicBezTo>
                  <a:pt x="2299627" y="498192"/>
                  <a:pt x="2322349" y="510548"/>
                  <a:pt x="2346960" y="512025"/>
                </a:cubicBezTo>
                <a:cubicBezTo>
                  <a:pt x="2492365" y="520749"/>
                  <a:pt x="2638213" y="518798"/>
                  <a:pt x="2783840" y="522185"/>
                </a:cubicBezTo>
                <a:cubicBezTo>
                  <a:pt x="2882053" y="528958"/>
                  <a:pt x="2981945" y="523198"/>
                  <a:pt x="3078480" y="542505"/>
                </a:cubicBezTo>
                <a:cubicBezTo>
                  <a:pt x="3112347" y="549278"/>
                  <a:pt x="3145676" y="559789"/>
                  <a:pt x="3180080" y="562825"/>
                </a:cubicBezTo>
                <a:cubicBezTo>
                  <a:pt x="3261116" y="569975"/>
                  <a:pt x="3342640" y="569598"/>
                  <a:pt x="3423920" y="572985"/>
                </a:cubicBezTo>
                <a:cubicBezTo>
                  <a:pt x="3566160" y="569598"/>
                  <a:pt x="3708615" y="571346"/>
                  <a:pt x="3850640" y="562825"/>
                </a:cubicBezTo>
                <a:cubicBezTo>
                  <a:pt x="3896252" y="560088"/>
                  <a:pt x="3934254" y="543466"/>
                  <a:pt x="3972560" y="522185"/>
                </a:cubicBezTo>
                <a:cubicBezTo>
                  <a:pt x="3989822" y="512595"/>
                  <a:pt x="4005315" y="499725"/>
                  <a:pt x="4023360" y="491705"/>
                </a:cubicBezTo>
                <a:cubicBezTo>
                  <a:pt x="4036120" y="486034"/>
                  <a:pt x="4050453" y="484932"/>
                  <a:pt x="4064000" y="481545"/>
                </a:cubicBezTo>
                <a:cubicBezTo>
                  <a:pt x="4108652" y="454754"/>
                  <a:pt x="4133566" y="436694"/>
                  <a:pt x="4185920" y="420585"/>
                </a:cubicBezTo>
                <a:cubicBezTo>
                  <a:pt x="4205609" y="414527"/>
                  <a:pt x="4226807" y="415057"/>
                  <a:pt x="4246880" y="410425"/>
                </a:cubicBezTo>
                <a:cubicBezTo>
                  <a:pt x="4270904" y="404881"/>
                  <a:pt x="4294610" y="397902"/>
                  <a:pt x="4318000" y="390105"/>
                </a:cubicBezTo>
                <a:cubicBezTo>
                  <a:pt x="4335302" y="384338"/>
                  <a:pt x="4350967" y="373606"/>
                  <a:pt x="4368800" y="369785"/>
                </a:cubicBezTo>
                <a:cubicBezTo>
                  <a:pt x="4398787" y="363359"/>
                  <a:pt x="4429881" y="363962"/>
                  <a:pt x="4460240" y="359625"/>
                </a:cubicBezTo>
                <a:cubicBezTo>
                  <a:pt x="4490336" y="355326"/>
                  <a:pt x="4522100" y="346700"/>
                  <a:pt x="4551680" y="339305"/>
                </a:cubicBezTo>
                <a:cubicBezTo>
                  <a:pt x="4623350" y="267635"/>
                  <a:pt x="4586937" y="291196"/>
                  <a:pt x="4653280" y="258025"/>
                </a:cubicBezTo>
                <a:cubicBezTo>
                  <a:pt x="4656667" y="247865"/>
                  <a:pt x="4667417" y="237489"/>
                  <a:pt x="4663440" y="227545"/>
                </a:cubicBezTo>
                <a:cubicBezTo>
                  <a:pt x="4659906" y="218710"/>
                  <a:pt x="4594828" y="188020"/>
                  <a:pt x="4592320" y="186905"/>
                </a:cubicBezTo>
                <a:cubicBezTo>
                  <a:pt x="4525150" y="157052"/>
                  <a:pt x="4551874" y="170004"/>
                  <a:pt x="4470400" y="156425"/>
                </a:cubicBezTo>
                <a:cubicBezTo>
                  <a:pt x="4341005" y="134859"/>
                  <a:pt x="4522936" y="157747"/>
                  <a:pt x="4328160" y="136105"/>
                </a:cubicBezTo>
                <a:cubicBezTo>
                  <a:pt x="4192693" y="139492"/>
                  <a:pt x="4056982" y="137446"/>
                  <a:pt x="3921760" y="146265"/>
                </a:cubicBezTo>
                <a:cubicBezTo>
                  <a:pt x="3900386" y="147659"/>
                  <a:pt x="3880930" y="159265"/>
                  <a:pt x="3860800" y="166585"/>
                </a:cubicBezTo>
                <a:cubicBezTo>
                  <a:pt x="3786648" y="193549"/>
                  <a:pt x="3829126" y="180982"/>
                  <a:pt x="3749040" y="217385"/>
                </a:cubicBezTo>
                <a:cubicBezTo>
                  <a:pt x="3665026" y="255573"/>
                  <a:pt x="3729650" y="217801"/>
                  <a:pt x="3637280" y="268185"/>
                </a:cubicBezTo>
                <a:cubicBezTo>
                  <a:pt x="3619944" y="277641"/>
                  <a:pt x="3603867" y="289303"/>
                  <a:pt x="3586480" y="298665"/>
                </a:cubicBezTo>
                <a:lnTo>
                  <a:pt x="3464560" y="359625"/>
                </a:lnTo>
                <a:cubicBezTo>
                  <a:pt x="3451013" y="366398"/>
                  <a:pt x="3436522" y="371544"/>
                  <a:pt x="3423920" y="379945"/>
                </a:cubicBezTo>
                <a:cubicBezTo>
                  <a:pt x="3349660" y="429451"/>
                  <a:pt x="3443033" y="369023"/>
                  <a:pt x="3352800" y="420585"/>
                </a:cubicBezTo>
                <a:cubicBezTo>
                  <a:pt x="3342198" y="426643"/>
                  <a:pt x="3333543" y="436095"/>
                  <a:pt x="3322320" y="440905"/>
                </a:cubicBezTo>
                <a:cubicBezTo>
                  <a:pt x="3309485" y="446406"/>
                  <a:pt x="3295106" y="447229"/>
                  <a:pt x="3281680" y="451065"/>
                </a:cubicBezTo>
                <a:cubicBezTo>
                  <a:pt x="3236806" y="463886"/>
                  <a:pt x="3258496" y="463639"/>
                  <a:pt x="3200400" y="471385"/>
                </a:cubicBezTo>
                <a:cubicBezTo>
                  <a:pt x="3105235" y="484074"/>
                  <a:pt x="3036328" y="484006"/>
                  <a:pt x="2936240" y="491705"/>
                </a:cubicBezTo>
                <a:cubicBezTo>
                  <a:pt x="2860341" y="497543"/>
                  <a:pt x="2750432" y="509614"/>
                  <a:pt x="2682240" y="532345"/>
                </a:cubicBezTo>
                <a:cubicBezTo>
                  <a:pt x="2604897" y="558126"/>
                  <a:pt x="2642283" y="548464"/>
                  <a:pt x="2570480" y="562825"/>
                </a:cubicBezTo>
                <a:cubicBezTo>
                  <a:pt x="2517215" y="602774"/>
                  <a:pt x="2540199" y="592229"/>
                  <a:pt x="2468880" y="613625"/>
                </a:cubicBezTo>
                <a:cubicBezTo>
                  <a:pt x="2421649" y="627794"/>
                  <a:pt x="2326640" y="654265"/>
                  <a:pt x="2326640" y="654265"/>
                </a:cubicBezTo>
                <a:cubicBezTo>
                  <a:pt x="2214880" y="647492"/>
                  <a:pt x="2102416" y="648183"/>
                  <a:pt x="1991360" y="633945"/>
                </a:cubicBezTo>
                <a:cubicBezTo>
                  <a:pt x="1968826" y="631056"/>
                  <a:pt x="1950259" y="614498"/>
                  <a:pt x="1930400" y="603465"/>
                </a:cubicBezTo>
                <a:cubicBezTo>
                  <a:pt x="1742968" y="499336"/>
                  <a:pt x="1861686" y="575124"/>
                  <a:pt x="1767840" y="491705"/>
                </a:cubicBezTo>
                <a:cubicBezTo>
                  <a:pt x="1661700" y="397358"/>
                  <a:pt x="1771988" y="499896"/>
                  <a:pt x="1666240" y="420585"/>
                </a:cubicBezTo>
                <a:cubicBezTo>
                  <a:pt x="1654745" y="411964"/>
                  <a:pt x="1646798" y="399303"/>
                  <a:pt x="1635760" y="390105"/>
                </a:cubicBezTo>
                <a:cubicBezTo>
                  <a:pt x="1606096" y="365385"/>
                  <a:pt x="1565739" y="351114"/>
                  <a:pt x="1544320" y="318985"/>
                </a:cubicBezTo>
                <a:cubicBezTo>
                  <a:pt x="1496907" y="247865"/>
                  <a:pt x="1524000" y="271572"/>
                  <a:pt x="1473200" y="237705"/>
                </a:cubicBezTo>
                <a:cubicBezTo>
                  <a:pt x="1483360" y="234318"/>
                  <a:pt x="1493007" y="226656"/>
                  <a:pt x="1503680" y="227545"/>
                </a:cubicBezTo>
                <a:cubicBezTo>
                  <a:pt x="1534796" y="230138"/>
                  <a:pt x="1564503" y="241742"/>
                  <a:pt x="1595120" y="247865"/>
                </a:cubicBezTo>
                <a:cubicBezTo>
                  <a:pt x="1615320" y="251905"/>
                  <a:pt x="1635660" y="255302"/>
                  <a:pt x="1656080" y="258025"/>
                </a:cubicBezTo>
                <a:cubicBezTo>
                  <a:pt x="1686479" y="262078"/>
                  <a:pt x="1716986" y="265322"/>
                  <a:pt x="1747520" y="268185"/>
                </a:cubicBezTo>
                <a:cubicBezTo>
                  <a:pt x="1825366" y="275483"/>
                  <a:pt x="1903799" y="277448"/>
                  <a:pt x="1981200" y="288505"/>
                </a:cubicBezTo>
                <a:cubicBezTo>
                  <a:pt x="2028613" y="295278"/>
                  <a:pt x="2075561" y="307597"/>
                  <a:pt x="2123440" y="308825"/>
                </a:cubicBezTo>
                <a:cubicBezTo>
                  <a:pt x="2472168" y="317767"/>
                  <a:pt x="2821093" y="315598"/>
                  <a:pt x="3169920" y="318985"/>
                </a:cubicBezTo>
                <a:lnTo>
                  <a:pt x="3515360" y="339305"/>
                </a:lnTo>
                <a:cubicBezTo>
                  <a:pt x="3539217" y="341380"/>
                  <a:pt x="3562664" y="346958"/>
                  <a:pt x="3586480" y="349465"/>
                </a:cubicBezTo>
                <a:cubicBezTo>
                  <a:pt x="3627037" y="353734"/>
                  <a:pt x="3667760" y="356238"/>
                  <a:pt x="3708400" y="359625"/>
                </a:cubicBezTo>
                <a:lnTo>
                  <a:pt x="4287520" y="339305"/>
                </a:lnTo>
                <a:cubicBezTo>
                  <a:pt x="4317560" y="337980"/>
                  <a:pt x="4398686" y="334448"/>
                  <a:pt x="4439920" y="318985"/>
                </a:cubicBezTo>
                <a:cubicBezTo>
                  <a:pt x="4454101" y="313667"/>
                  <a:pt x="4467013" y="305438"/>
                  <a:pt x="4480560" y="298665"/>
                </a:cubicBezTo>
                <a:cubicBezTo>
                  <a:pt x="4487333" y="288505"/>
                  <a:pt x="4491345" y="275813"/>
                  <a:pt x="4500880" y="268185"/>
                </a:cubicBezTo>
                <a:cubicBezTo>
                  <a:pt x="4509243" y="261495"/>
                  <a:pt x="4522449" y="263966"/>
                  <a:pt x="4531360" y="258025"/>
                </a:cubicBezTo>
                <a:cubicBezTo>
                  <a:pt x="4543315" y="250055"/>
                  <a:pt x="4551680" y="237705"/>
                  <a:pt x="4561840" y="227545"/>
                </a:cubicBezTo>
                <a:cubicBezTo>
                  <a:pt x="4437309" y="206790"/>
                  <a:pt x="4438085" y="201854"/>
                  <a:pt x="4246880" y="237705"/>
                </a:cubicBezTo>
                <a:cubicBezTo>
                  <a:pt x="4220043" y="242737"/>
                  <a:pt x="4199801" y="265400"/>
                  <a:pt x="4175760" y="278345"/>
                </a:cubicBezTo>
                <a:cubicBezTo>
                  <a:pt x="4155757" y="289116"/>
                  <a:pt x="4135771" y="300087"/>
                  <a:pt x="4114800" y="308825"/>
                </a:cubicBezTo>
                <a:cubicBezTo>
                  <a:pt x="4095028" y="317063"/>
                  <a:pt x="4072794" y="319169"/>
                  <a:pt x="4053840" y="329145"/>
                </a:cubicBezTo>
                <a:cubicBezTo>
                  <a:pt x="3834139" y="444777"/>
                  <a:pt x="3999549" y="384495"/>
                  <a:pt x="3860800" y="430745"/>
                </a:cubicBezTo>
                <a:cubicBezTo>
                  <a:pt x="3754020" y="537525"/>
                  <a:pt x="3890370" y="407746"/>
                  <a:pt x="3769360" y="501865"/>
                </a:cubicBezTo>
                <a:cubicBezTo>
                  <a:pt x="3744716" y="521032"/>
                  <a:pt x="3693076" y="583258"/>
                  <a:pt x="3677920" y="603465"/>
                </a:cubicBezTo>
                <a:cubicBezTo>
                  <a:pt x="3663267" y="623002"/>
                  <a:pt x="3645003" y="641257"/>
                  <a:pt x="3637280" y="664425"/>
                </a:cubicBezTo>
                <a:cubicBezTo>
                  <a:pt x="3630401" y="685062"/>
                  <a:pt x="3620496" y="719566"/>
                  <a:pt x="3606800" y="735545"/>
                </a:cubicBezTo>
                <a:cubicBezTo>
                  <a:pt x="3595780" y="748402"/>
                  <a:pt x="3582863" y="763241"/>
                  <a:pt x="3566160" y="766025"/>
                </a:cubicBezTo>
                <a:cubicBezTo>
                  <a:pt x="3499265" y="777174"/>
                  <a:pt x="3430724" y="773474"/>
                  <a:pt x="3362960" y="776185"/>
                </a:cubicBezTo>
                <a:lnTo>
                  <a:pt x="3058160" y="786345"/>
                </a:lnTo>
                <a:cubicBezTo>
                  <a:pt x="3019247" y="788074"/>
                  <a:pt x="2833002" y="801203"/>
                  <a:pt x="2783840" y="806665"/>
                </a:cubicBezTo>
                <a:cubicBezTo>
                  <a:pt x="2705505" y="815369"/>
                  <a:pt x="2745306" y="814372"/>
                  <a:pt x="2682240" y="826985"/>
                </a:cubicBezTo>
                <a:cubicBezTo>
                  <a:pt x="2662040" y="831025"/>
                  <a:pt x="2641480" y="833105"/>
                  <a:pt x="2621280" y="837145"/>
                </a:cubicBezTo>
                <a:cubicBezTo>
                  <a:pt x="2501519" y="861097"/>
                  <a:pt x="2690311" y="831638"/>
                  <a:pt x="2509520" y="857465"/>
                </a:cubicBezTo>
                <a:cubicBezTo>
                  <a:pt x="2415893" y="851958"/>
                  <a:pt x="2309560" y="847111"/>
                  <a:pt x="2214880" y="837145"/>
                </a:cubicBezTo>
                <a:cubicBezTo>
                  <a:pt x="2191064" y="834638"/>
                  <a:pt x="2167382" y="830922"/>
                  <a:pt x="2143760" y="826985"/>
                </a:cubicBezTo>
                <a:cubicBezTo>
                  <a:pt x="2038739" y="809482"/>
                  <a:pt x="2150577" y="823605"/>
                  <a:pt x="2032000" y="806665"/>
                </a:cubicBezTo>
                <a:cubicBezTo>
                  <a:pt x="2004970" y="802804"/>
                  <a:pt x="1977707" y="800657"/>
                  <a:pt x="1950720" y="796505"/>
                </a:cubicBezTo>
                <a:cubicBezTo>
                  <a:pt x="1826030" y="777322"/>
                  <a:pt x="1986919" y="794787"/>
                  <a:pt x="1828800" y="776185"/>
                </a:cubicBezTo>
                <a:cubicBezTo>
                  <a:pt x="1794998" y="772208"/>
                  <a:pt x="1761067" y="769412"/>
                  <a:pt x="1727200" y="766025"/>
                </a:cubicBezTo>
                <a:cubicBezTo>
                  <a:pt x="1615440" y="772798"/>
                  <a:pt x="1503200" y="773981"/>
                  <a:pt x="1391920" y="786345"/>
                </a:cubicBezTo>
                <a:cubicBezTo>
                  <a:pt x="1379784" y="787693"/>
                  <a:pt x="1372042" y="800607"/>
                  <a:pt x="1361440" y="806665"/>
                </a:cubicBezTo>
                <a:cubicBezTo>
                  <a:pt x="1326287" y="826753"/>
                  <a:pt x="1324515" y="825747"/>
                  <a:pt x="1290320" y="837145"/>
                </a:cubicBezTo>
                <a:cubicBezTo>
                  <a:pt x="1273387" y="833758"/>
                  <a:pt x="1255300" y="833998"/>
                  <a:pt x="1239520" y="826985"/>
                </a:cubicBezTo>
                <a:cubicBezTo>
                  <a:pt x="1224046" y="820108"/>
                  <a:pt x="1212659" y="806347"/>
                  <a:pt x="1198880" y="796505"/>
                </a:cubicBezTo>
                <a:cubicBezTo>
                  <a:pt x="1188944" y="789408"/>
                  <a:pt x="1177034" y="784819"/>
                  <a:pt x="1168400" y="776185"/>
                </a:cubicBezTo>
                <a:cubicBezTo>
                  <a:pt x="1156426" y="764211"/>
                  <a:pt x="1149894" y="747519"/>
                  <a:pt x="1137920" y="735545"/>
                </a:cubicBezTo>
                <a:cubicBezTo>
                  <a:pt x="1125946" y="723571"/>
                  <a:pt x="1110827" y="715225"/>
                  <a:pt x="1097280" y="705065"/>
                </a:cubicBezTo>
                <a:cubicBezTo>
                  <a:pt x="1090507" y="691518"/>
                  <a:pt x="1085763" y="676750"/>
                  <a:pt x="1076960" y="664425"/>
                </a:cubicBezTo>
                <a:cubicBezTo>
                  <a:pt x="1068609" y="652733"/>
                  <a:pt x="1048067" y="648226"/>
                  <a:pt x="1046480" y="633945"/>
                </a:cubicBezTo>
                <a:cubicBezTo>
                  <a:pt x="1044115" y="612657"/>
                  <a:pt x="1054350" y="590414"/>
                  <a:pt x="1066800" y="572985"/>
                </a:cubicBezTo>
                <a:cubicBezTo>
                  <a:pt x="1073025" y="564270"/>
                  <a:pt x="1086890" y="565422"/>
                  <a:pt x="1097280" y="562825"/>
                </a:cubicBezTo>
                <a:cubicBezTo>
                  <a:pt x="1124867" y="555928"/>
                  <a:pt x="1195740" y="544069"/>
                  <a:pt x="1219200" y="542505"/>
                </a:cubicBezTo>
                <a:cubicBezTo>
                  <a:pt x="1296994" y="537319"/>
                  <a:pt x="1375027" y="536553"/>
                  <a:pt x="1452880" y="532345"/>
                </a:cubicBezTo>
                <a:cubicBezTo>
                  <a:pt x="1500345" y="529779"/>
                  <a:pt x="1547622" y="524036"/>
                  <a:pt x="1595120" y="522185"/>
                </a:cubicBezTo>
                <a:lnTo>
                  <a:pt x="2235200" y="501865"/>
                </a:lnTo>
                <a:lnTo>
                  <a:pt x="2489200" y="491705"/>
                </a:lnTo>
                <a:cubicBezTo>
                  <a:pt x="2573985" y="486618"/>
                  <a:pt x="2658533" y="478158"/>
                  <a:pt x="2743200" y="471385"/>
                </a:cubicBezTo>
                <a:lnTo>
                  <a:pt x="3688080" y="491705"/>
                </a:lnTo>
                <a:cubicBezTo>
                  <a:pt x="3738973" y="493119"/>
                  <a:pt x="3789879" y="496243"/>
                  <a:pt x="3840480" y="501865"/>
                </a:cubicBezTo>
                <a:cubicBezTo>
                  <a:pt x="3979814" y="517347"/>
                  <a:pt x="3937923" y="519487"/>
                  <a:pt x="4064000" y="552665"/>
                </a:cubicBezTo>
                <a:cubicBezTo>
                  <a:pt x="4147103" y="574534"/>
                  <a:pt x="4155056" y="572937"/>
                  <a:pt x="4236720" y="583145"/>
                </a:cubicBezTo>
                <a:cubicBezTo>
                  <a:pt x="4260427" y="589918"/>
                  <a:pt x="4283411" y="600134"/>
                  <a:pt x="4307840" y="603465"/>
                </a:cubicBezTo>
                <a:cubicBezTo>
                  <a:pt x="4452354" y="623172"/>
                  <a:pt x="4575188" y="609204"/>
                  <a:pt x="4724400" y="603465"/>
                </a:cubicBezTo>
                <a:cubicBezTo>
                  <a:pt x="4744720" y="600078"/>
                  <a:pt x="4765160" y="597345"/>
                  <a:pt x="4785360" y="593305"/>
                </a:cubicBezTo>
                <a:cubicBezTo>
                  <a:pt x="4865988" y="577179"/>
                  <a:pt x="4783288" y="588743"/>
                  <a:pt x="4886960" y="562825"/>
                </a:cubicBezTo>
                <a:cubicBezTo>
                  <a:pt x="4906945" y="557829"/>
                  <a:pt x="4927600" y="556052"/>
                  <a:pt x="4947920" y="552665"/>
                </a:cubicBezTo>
                <a:cubicBezTo>
                  <a:pt x="4964853" y="545892"/>
                  <a:pt x="4981580" y="538578"/>
                  <a:pt x="4998720" y="532345"/>
                </a:cubicBezTo>
                <a:cubicBezTo>
                  <a:pt x="5018850" y="525025"/>
                  <a:pt x="5040181" y="520888"/>
                  <a:pt x="5059680" y="512025"/>
                </a:cubicBezTo>
                <a:cubicBezTo>
                  <a:pt x="5077657" y="503853"/>
                  <a:pt x="5093144" y="491001"/>
                  <a:pt x="5110480" y="481545"/>
                </a:cubicBezTo>
                <a:cubicBezTo>
                  <a:pt x="5130424" y="470666"/>
                  <a:pt x="5151581" y="462098"/>
                  <a:pt x="5171440" y="451065"/>
                </a:cubicBezTo>
                <a:cubicBezTo>
                  <a:pt x="5249705" y="407584"/>
                  <a:pt x="5141876" y="454762"/>
                  <a:pt x="5252720" y="410425"/>
                </a:cubicBezTo>
                <a:cubicBezTo>
                  <a:pt x="5262880" y="393492"/>
                  <a:pt x="5279327" y="378989"/>
                  <a:pt x="5283200" y="359625"/>
                </a:cubicBezTo>
                <a:cubicBezTo>
                  <a:pt x="5287188" y="339684"/>
                  <a:pt x="5270921" y="292906"/>
                  <a:pt x="5252720" y="278345"/>
                </a:cubicBezTo>
                <a:cubicBezTo>
                  <a:pt x="5246040" y="273001"/>
                  <a:pt x="5158564" y="216480"/>
                  <a:pt x="5130800" y="207225"/>
                </a:cubicBezTo>
                <a:cubicBezTo>
                  <a:pt x="5114417" y="201764"/>
                  <a:pt x="5096857" y="200811"/>
                  <a:pt x="5080000" y="197065"/>
                </a:cubicBezTo>
                <a:cubicBezTo>
                  <a:pt x="5066369" y="194036"/>
                  <a:pt x="5053216" y="188637"/>
                  <a:pt x="5039360" y="186905"/>
                </a:cubicBezTo>
                <a:cubicBezTo>
                  <a:pt x="4998894" y="181847"/>
                  <a:pt x="4958080" y="180132"/>
                  <a:pt x="4917440" y="176745"/>
                </a:cubicBezTo>
                <a:cubicBezTo>
                  <a:pt x="4809067" y="183518"/>
                  <a:pt x="4698796" y="175770"/>
                  <a:pt x="4592320" y="197065"/>
                </a:cubicBezTo>
                <a:cubicBezTo>
                  <a:pt x="4559111" y="203707"/>
                  <a:pt x="4544249" y="251383"/>
                  <a:pt x="4511040" y="258025"/>
                </a:cubicBezTo>
                <a:lnTo>
                  <a:pt x="4460240" y="268185"/>
                </a:lnTo>
                <a:cubicBezTo>
                  <a:pt x="4443307" y="281732"/>
                  <a:pt x="4425760" y="294545"/>
                  <a:pt x="4409440" y="308825"/>
                </a:cubicBezTo>
                <a:cubicBezTo>
                  <a:pt x="4347681" y="362864"/>
                  <a:pt x="4392025" y="351786"/>
                  <a:pt x="4277360" y="420585"/>
                </a:cubicBezTo>
                <a:cubicBezTo>
                  <a:pt x="4260427" y="430745"/>
                  <a:pt x="4242148" y="438941"/>
                  <a:pt x="4226560" y="451065"/>
                </a:cubicBezTo>
                <a:cubicBezTo>
                  <a:pt x="4211438" y="462827"/>
                  <a:pt x="4201615" y="480719"/>
                  <a:pt x="4185920" y="491705"/>
                </a:cubicBezTo>
                <a:cubicBezTo>
                  <a:pt x="4167308" y="504733"/>
                  <a:pt x="4144127" y="509988"/>
                  <a:pt x="4124960" y="522185"/>
                </a:cubicBezTo>
                <a:cubicBezTo>
                  <a:pt x="4106665" y="533827"/>
                  <a:pt x="4091925" y="550389"/>
                  <a:pt x="4074160" y="562825"/>
                </a:cubicBezTo>
                <a:cubicBezTo>
                  <a:pt x="4005819" y="610664"/>
                  <a:pt x="4038791" y="577950"/>
                  <a:pt x="3962400" y="623785"/>
                </a:cubicBezTo>
                <a:cubicBezTo>
                  <a:pt x="3887524" y="668710"/>
                  <a:pt x="3959190" y="646779"/>
                  <a:pt x="3870960" y="664425"/>
                </a:cubicBezTo>
                <a:cubicBezTo>
                  <a:pt x="3854027" y="674585"/>
                  <a:pt x="3837422" y="685315"/>
                  <a:pt x="3820160" y="694905"/>
                </a:cubicBezTo>
                <a:cubicBezTo>
                  <a:pt x="3806920" y="702260"/>
                  <a:pt x="3792363" y="707198"/>
                  <a:pt x="3779520" y="715225"/>
                </a:cubicBezTo>
                <a:cubicBezTo>
                  <a:pt x="3765161" y="724200"/>
                  <a:pt x="3753582" y="737304"/>
                  <a:pt x="3738880" y="745705"/>
                </a:cubicBezTo>
                <a:cubicBezTo>
                  <a:pt x="3729581" y="751018"/>
                  <a:pt x="3717979" y="751076"/>
                  <a:pt x="3708400" y="755865"/>
                </a:cubicBezTo>
                <a:cubicBezTo>
                  <a:pt x="3697478" y="761326"/>
                  <a:pt x="3688842" y="770724"/>
                  <a:pt x="3677920" y="776185"/>
                </a:cubicBezTo>
                <a:cubicBezTo>
                  <a:pt x="3661608" y="784341"/>
                  <a:pt x="3643786" y="789098"/>
                  <a:pt x="3627120" y="796505"/>
                </a:cubicBezTo>
                <a:cubicBezTo>
                  <a:pt x="3604912" y="806375"/>
                  <a:pt x="3581041" y="822811"/>
                  <a:pt x="3556000" y="826985"/>
                </a:cubicBezTo>
                <a:cubicBezTo>
                  <a:pt x="3525750" y="832027"/>
                  <a:pt x="3494919" y="832808"/>
                  <a:pt x="3464560" y="837145"/>
                </a:cubicBezTo>
                <a:cubicBezTo>
                  <a:pt x="3450468" y="839158"/>
                  <a:pt x="3389759" y="851919"/>
                  <a:pt x="3373120" y="857465"/>
                </a:cubicBezTo>
                <a:cubicBezTo>
                  <a:pt x="3355818" y="863232"/>
                  <a:pt x="3339460" y="871552"/>
                  <a:pt x="3322320" y="877785"/>
                </a:cubicBezTo>
                <a:cubicBezTo>
                  <a:pt x="3302190" y="885105"/>
                  <a:pt x="3281680" y="891332"/>
                  <a:pt x="3261360" y="898105"/>
                </a:cubicBezTo>
                <a:cubicBezTo>
                  <a:pt x="3251200" y="901492"/>
                  <a:pt x="3239791" y="902324"/>
                  <a:pt x="3230880" y="908265"/>
                </a:cubicBezTo>
                <a:cubicBezTo>
                  <a:pt x="3177307" y="943980"/>
                  <a:pt x="3225368" y="916876"/>
                  <a:pt x="3159760" y="938745"/>
                </a:cubicBezTo>
                <a:cubicBezTo>
                  <a:pt x="3142458" y="944512"/>
                  <a:pt x="3127057" y="956803"/>
                  <a:pt x="3108960" y="959065"/>
                </a:cubicBezTo>
                <a:cubicBezTo>
                  <a:pt x="3045022" y="967057"/>
                  <a:pt x="2980267" y="965838"/>
                  <a:pt x="2915920" y="969225"/>
                </a:cubicBezTo>
                <a:cubicBezTo>
                  <a:pt x="2895600" y="972612"/>
                  <a:pt x="2875070" y="974916"/>
                  <a:pt x="2854960" y="979385"/>
                </a:cubicBezTo>
                <a:cubicBezTo>
                  <a:pt x="2844505" y="981708"/>
                  <a:pt x="2835190" y="989545"/>
                  <a:pt x="2824480" y="989545"/>
                </a:cubicBezTo>
                <a:cubicBezTo>
                  <a:pt x="2782602" y="989545"/>
                  <a:pt x="2781734" y="970625"/>
                  <a:pt x="2743200" y="959065"/>
                </a:cubicBezTo>
                <a:cubicBezTo>
                  <a:pt x="2723469" y="953146"/>
                  <a:pt x="2702145" y="954213"/>
                  <a:pt x="2682240" y="948905"/>
                </a:cubicBezTo>
                <a:cubicBezTo>
                  <a:pt x="2651196" y="940627"/>
                  <a:pt x="2622606" y="922969"/>
                  <a:pt x="2590800" y="918425"/>
                </a:cubicBezTo>
                <a:cubicBezTo>
                  <a:pt x="2563186" y="914480"/>
                  <a:pt x="2463019" y="899746"/>
                  <a:pt x="2438400" y="898105"/>
                </a:cubicBezTo>
                <a:cubicBezTo>
                  <a:pt x="2363982" y="893144"/>
                  <a:pt x="2289387" y="891332"/>
                  <a:pt x="2214880" y="887945"/>
                </a:cubicBezTo>
                <a:cubicBezTo>
                  <a:pt x="2059093" y="891332"/>
                  <a:pt x="1903343" y="898105"/>
                  <a:pt x="1747520" y="898105"/>
                </a:cubicBezTo>
                <a:cubicBezTo>
                  <a:pt x="1456353" y="898105"/>
                  <a:pt x="1510609" y="904340"/>
                  <a:pt x="1351280" y="877785"/>
                </a:cubicBezTo>
                <a:cubicBezTo>
                  <a:pt x="1312546" y="858418"/>
                  <a:pt x="1298112" y="852500"/>
                  <a:pt x="1259840" y="826985"/>
                </a:cubicBezTo>
                <a:cubicBezTo>
                  <a:pt x="1245751" y="817592"/>
                  <a:pt x="1232979" y="806347"/>
                  <a:pt x="1219200" y="796505"/>
                </a:cubicBezTo>
                <a:cubicBezTo>
                  <a:pt x="1209264" y="789408"/>
                  <a:pt x="1198880" y="782958"/>
                  <a:pt x="1188720" y="776185"/>
                </a:cubicBezTo>
                <a:cubicBezTo>
                  <a:pt x="1179160" y="757066"/>
                  <a:pt x="1156396" y="718883"/>
                  <a:pt x="1158240" y="694905"/>
                </a:cubicBezTo>
                <a:cubicBezTo>
                  <a:pt x="1160635" y="663773"/>
                  <a:pt x="1164596" y="631392"/>
                  <a:pt x="1178560" y="603465"/>
                </a:cubicBezTo>
                <a:cubicBezTo>
                  <a:pt x="1204426" y="551734"/>
                  <a:pt x="1235936" y="552447"/>
                  <a:pt x="1280160" y="532345"/>
                </a:cubicBezTo>
                <a:cubicBezTo>
                  <a:pt x="1320080" y="514200"/>
                  <a:pt x="1370315" y="483716"/>
                  <a:pt x="1412240" y="471385"/>
                </a:cubicBezTo>
                <a:cubicBezTo>
                  <a:pt x="1445374" y="461640"/>
                  <a:pt x="1480440" y="459855"/>
                  <a:pt x="1513840" y="451065"/>
                </a:cubicBezTo>
                <a:cubicBezTo>
                  <a:pt x="1544911" y="442888"/>
                  <a:pt x="1573399" y="424570"/>
                  <a:pt x="1605280" y="420585"/>
                </a:cubicBezTo>
                <a:cubicBezTo>
                  <a:pt x="1682645" y="410914"/>
                  <a:pt x="1761120" y="414873"/>
                  <a:pt x="1838960" y="410425"/>
                </a:cubicBezTo>
                <a:cubicBezTo>
                  <a:pt x="1879674" y="408098"/>
                  <a:pt x="1920240" y="403652"/>
                  <a:pt x="1960880" y="400265"/>
                </a:cubicBezTo>
                <a:cubicBezTo>
                  <a:pt x="2140373" y="403652"/>
                  <a:pt x="2320009" y="402512"/>
                  <a:pt x="2499360" y="410425"/>
                </a:cubicBezTo>
                <a:cubicBezTo>
                  <a:pt x="2550560" y="412684"/>
                  <a:pt x="2600802" y="425285"/>
                  <a:pt x="2651760" y="430745"/>
                </a:cubicBezTo>
                <a:cubicBezTo>
                  <a:pt x="2695665" y="435449"/>
                  <a:pt x="2739813" y="437518"/>
                  <a:pt x="2783840" y="440905"/>
                </a:cubicBezTo>
                <a:cubicBezTo>
                  <a:pt x="2838027" y="454452"/>
                  <a:pt x="2891579" y="470848"/>
                  <a:pt x="2946400" y="481545"/>
                </a:cubicBezTo>
                <a:cubicBezTo>
                  <a:pt x="3030556" y="497966"/>
                  <a:pt x="3116322" y="505369"/>
                  <a:pt x="3200400" y="522185"/>
                </a:cubicBezTo>
                <a:lnTo>
                  <a:pt x="3302000" y="542505"/>
                </a:lnTo>
                <a:cubicBezTo>
                  <a:pt x="3332554" y="548937"/>
                  <a:pt x="3363228" y="554943"/>
                  <a:pt x="3393440" y="562825"/>
                </a:cubicBezTo>
                <a:cubicBezTo>
                  <a:pt x="3617119" y="621176"/>
                  <a:pt x="3464622" y="589253"/>
                  <a:pt x="3586480" y="613625"/>
                </a:cubicBezTo>
                <a:cubicBezTo>
                  <a:pt x="3686525" y="663647"/>
                  <a:pt x="3561168" y="602375"/>
                  <a:pt x="3677920" y="654265"/>
                </a:cubicBezTo>
                <a:cubicBezTo>
                  <a:pt x="3691760" y="660416"/>
                  <a:pt x="3703674" y="671794"/>
                  <a:pt x="3718560" y="674585"/>
                </a:cubicBezTo>
                <a:cubicBezTo>
                  <a:pt x="3756166" y="681636"/>
                  <a:pt x="4017080" y="694728"/>
                  <a:pt x="4023360" y="694905"/>
                </a:cubicBezTo>
                <a:lnTo>
                  <a:pt x="4561840" y="705065"/>
                </a:lnTo>
                <a:cubicBezTo>
                  <a:pt x="4595707" y="708452"/>
                  <a:pt x="4629703" y="710727"/>
                  <a:pt x="4663440" y="715225"/>
                </a:cubicBezTo>
                <a:cubicBezTo>
                  <a:pt x="4680557" y="717507"/>
                  <a:pt x="4697123" y="723103"/>
                  <a:pt x="4714240" y="725385"/>
                </a:cubicBezTo>
                <a:cubicBezTo>
                  <a:pt x="4747977" y="729883"/>
                  <a:pt x="4782038" y="731568"/>
                  <a:pt x="4815840" y="735545"/>
                </a:cubicBezTo>
                <a:cubicBezTo>
                  <a:pt x="4839623" y="738343"/>
                  <a:pt x="4863253" y="742318"/>
                  <a:pt x="4886960" y="745705"/>
                </a:cubicBezTo>
                <a:cubicBezTo>
                  <a:pt x="4944533" y="742318"/>
                  <a:pt x="5002293" y="741284"/>
                  <a:pt x="5059680" y="735545"/>
                </a:cubicBezTo>
                <a:cubicBezTo>
                  <a:pt x="5070336" y="734479"/>
                  <a:pt x="5081933" y="732241"/>
                  <a:pt x="5090160" y="725385"/>
                </a:cubicBezTo>
                <a:cubicBezTo>
                  <a:pt x="5103169" y="714545"/>
                  <a:pt x="5110929" y="698617"/>
                  <a:pt x="5120640" y="684745"/>
                </a:cubicBezTo>
                <a:cubicBezTo>
                  <a:pt x="5134645" y="664738"/>
                  <a:pt x="5161280" y="623785"/>
                  <a:pt x="5161280" y="623785"/>
                </a:cubicBezTo>
                <a:cubicBezTo>
                  <a:pt x="5166436" y="603162"/>
                  <a:pt x="5181686" y="573071"/>
                  <a:pt x="5161280" y="552665"/>
                </a:cubicBezTo>
                <a:cubicBezTo>
                  <a:pt x="5153707" y="545092"/>
                  <a:pt x="5140960" y="545892"/>
                  <a:pt x="5130800" y="542505"/>
                </a:cubicBezTo>
                <a:cubicBezTo>
                  <a:pt x="5076613" y="545892"/>
                  <a:pt x="5022113" y="545931"/>
                  <a:pt x="4968240" y="552665"/>
                </a:cubicBezTo>
                <a:cubicBezTo>
                  <a:pt x="4940528" y="556129"/>
                  <a:pt x="4886960" y="572985"/>
                  <a:pt x="4886960" y="572985"/>
                </a:cubicBezTo>
                <a:cubicBezTo>
                  <a:pt x="4848114" y="598882"/>
                  <a:pt x="4847798" y="600914"/>
                  <a:pt x="4795520" y="623785"/>
                </a:cubicBezTo>
                <a:cubicBezTo>
                  <a:pt x="4762103" y="638405"/>
                  <a:pt x="4726545" y="648113"/>
                  <a:pt x="4693920" y="664425"/>
                </a:cubicBezTo>
                <a:cubicBezTo>
                  <a:pt x="4640281" y="691244"/>
                  <a:pt x="4628218" y="702066"/>
                  <a:pt x="4582160" y="715225"/>
                </a:cubicBezTo>
                <a:cubicBezTo>
                  <a:pt x="4568734" y="719061"/>
                  <a:pt x="4555067" y="721998"/>
                  <a:pt x="4541520" y="725385"/>
                </a:cubicBezTo>
                <a:cubicBezTo>
                  <a:pt x="4482879" y="764479"/>
                  <a:pt x="4540760" y="729753"/>
                  <a:pt x="4450080" y="766025"/>
                </a:cubicBezTo>
                <a:cubicBezTo>
                  <a:pt x="4362506" y="801055"/>
                  <a:pt x="4435202" y="774630"/>
                  <a:pt x="4358640" y="796505"/>
                </a:cubicBezTo>
                <a:cubicBezTo>
                  <a:pt x="4348342" y="799447"/>
                  <a:pt x="4338458" y="803723"/>
                  <a:pt x="4328160" y="806665"/>
                </a:cubicBezTo>
                <a:cubicBezTo>
                  <a:pt x="4314734" y="810501"/>
                  <a:pt x="4300595" y="811922"/>
                  <a:pt x="4287520" y="816825"/>
                </a:cubicBezTo>
                <a:cubicBezTo>
                  <a:pt x="4273339" y="822143"/>
                  <a:pt x="4261443" y="832984"/>
                  <a:pt x="4246880" y="837145"/>
                </a:cubicBezTo>
                <a:cubicBezTo>
                  <a:pt x="4213672" y="846633"/>
                  <a:pt x="4178045" y="846543"/>
                  <a:pt x="4145280" y="857465"/>
                </a:cubicBezTo>
                <a:cubicBezTo>
                  <a:pt x="4135120" y="860852"/>
                  <a:pt x="4125436" y="866374"/>
                  <a:pt x="4114800" y="867625"/>
                </a:cubicBezTo>
                <a:cubicBezTo>
                  <a:pt x="4067591" y="873179"/>
                  <a:pt x="4019880" y="873278"/>
                  <a:pt x="3972560" y="877785"/>
                </a:cubicBezTo>
                <a:cubicBezTo>
                  <a:pt x="3948721" y="880055"/>
                  <a:pt x="3925147" y="884558"/>
                  <a:pt x="3901440" y="887945"/>
                </a:cubicBezTo>
                <a:cubicBezTo>
                  <a:pt x="3891280" y="891332"/>
                  <a:pt x="3881462" y="896005"/>
                  <a:pt x="3870960" y="898105"/>
                </a:cubicBezTo>
                <a:cubicBezTo>
                  <a:pt x="3847478" y="902801"/>
                  <a:pt x="3823774" y="907454"/>
                  <a:pt x="3799840" y="908265"/>
                </a:cubicBezTo>
                <a:cubicBezTo>
                  <a:pt x="3623802" y="914232"/>
                  <a:pt x="3447627" y="915038"/>
                  <a:pt x="3271520" y="918425"/>
                </a:cubicBezTo>
                <a:lnTo>
                  <a:pt x="3037840" y="928585"/>
                </a:lnTo>
                <a:cubicBezTo>
                  <a:pt x="2575531" y="953575"/>
                  <a:pt x="3072294" y="925140"/>
                  <a:pt x="2834640" y="948905"/>
                </a:cubicBezTo>
                <a:cubicBezTo>
                  <a:pt x="2731481" y="959221"/>
                  <a:pt x="2561837" y="965000"/>
                  <a:pt x="2468880" y="969225"/>
                </a:cubicBezTo>
                <a:cubicBezTo>
                  <a:pt x="2441787" y="972612"/>
                  <a:pt x="2414810" y="977118"/>
                  <a:pt x="2387600" y="979385"/>
                </a:cubicBezTo>
                <a:cubicBezTo>
                  <a:pt x="2233589" y="992219"/>
                  <a:pt x="2073325" y="994602"/>
                  <a:pt x="1920240" y="999705"/>
                </a:cubicBezTo>
                <a:cubicBezTo>
                  <a:pt x="1855893" y="992932"/>
                  <a:pt x="1790859" y="990959"/>
                  <a:pt x="1727200" y="979385"/>
                </a:cubicBezTo>
                <a:cubicBezTo>
                  <a:pt x="1715186" y="977201"/>
                  <a:pt x="1707191" y="965347"/>
                  <a:pt x="1696720" y="959065"/>
                </a:cubicBezTo>
                <a:cubicBezTo>
                  <a:pt x="1673307" y="945017"/>
                  <a:pt x="1649013" y="932473"/>
                  <a:pt x="1625600" y="918425"/>
                </a:cubicBezTo>
                <a:cubicBezTo>
                  <a:pt x="1615129" y="912143"/>
                  <a:pt x="1605894" y="903851"/>
                  <a:pt x="1595120" y="898105"/>
                </a:cubicBezTo>
                <a:lnTo>
                  <a:pt x="1412240" y="806665"/>
                </a:lnTo>
                <a:cubicBezTo>
                  <a:pt x="1391920" y="796505"/>
                  <a:pt x="1369455" y="789816"/>
                  <a:pt x="1351280" y="776185"/>
                </a:cubicBezTo>
                <a:cubicBezTo>
                  <a:pt x="1308673" y="744229"/>
                  <a:pt x="1304041" y="736969"/>
                  <a:pt x="1249680" y="715225"/>
                </a:cubicBezTo>
                <a:cubicBezTo>
                  <a:pt x="1236715" y="710039"/>
                  <a:pt x="1222587" y="708452"/>
                  <a:pt x="1209040" y="705065"/>
                </a:cubicBezTo>
                <a:cubicBezTo>
                  <a:pt x="1203602" y="700986"/>
                  <a:pt x="1140750" y="656841"/>
                  <a:pt x="1137920" y="644105"/>
                </a:cubicBezTo>
                <a:cubicBezTo>
                  <a:pt x="1133451" y="623995"/>
                  <a:pt x="1141566" y="602688"/>
                  <a:pt x="1148080" y="583145"/>
                </a:cubicBezTo>
                <a:cubicBezTo>
                  <a:pt x="1151941" y="571561"/>
                  <a:pt x="1159766" y="561299"/>
                  <a:pt x="1168400" y="552665"/>
                </a:cubicBezTo>
                <a:cubicBezTo>
                  <a:pt x="1191179" y="529886"/>
                  <a:pt x="1220707" y="514742"/>
                  <a:pt x="1249680" y="501865"/>
                </a:cubicBezTo>
                <a:cubicBezTo>
                  <a:pt x="1333426" y="464645"/>
                  <a:pt x="1294481" y="488155"/>
                  <a:pt x="1422400" y="461225"/>
                </a:cubicBezTo>
                <a:cubicBezTo>
                  <a:pt x="1446526" y="456146"/>
                  <a:pt x="1469229" y="445129"/>
                  <a:pt x="1493520" y="440905"/>
                </a:cubicBezTo>
                <a:cubicBezTo>
                  <a:pt x="1547321" y="431548"/>
                  <a:pt x="1601893" y="427358"/>
                  <a:pt x="1656080" y="420585"/>
                </a:cubicBezTo>
                <a:cubicBezTo>
                  <a:pt x="1683173" y="417198"/>
                  <a:pt x="1710586" y="415780"/>
                  <a:pt x="1737360" y="410425"/>
                </a:cubicBezTo>
                <a:lnTo>
                  <a:pt x="1838960" y="390105"/>
                </a:lnTo>
                <a:lnTo>
                  <a:pt x="2367280" y="400265"/>
                </a:lnTo>
                <a:cubicBezTo>
                  <a:pt x="2483069" y="403883"/>
                  <a:pt x="2496649" y="413786"/>
                  <a:pt x="2611120" y="430745"/>
                </a:cubicBezTo>
                <a:cubicBezTo>
                  <a:pt x="2661816" y="438256"/>
                  <a:pt x="2712720" y="444292"/>
                  <a:pt x="2763520" y="451065"/>
                </a:cubicBezTo>
                <a:cubicBezTo>
                  <a:pt x="2807547" y="464612"/>
                  <a:pt x="2850431" y="482671"/>
                  <a:pt x="2895600" y="491705"/>
                </a:cubicBezTo>
                <a:cubicBezTo>
                  <a:pt x="3363358" y="585257"/>
                  <a:pt x="2999154" y="494957"/>
                  <a:pt x="3322320" y="552665"/>
                </a:cubicBezTo>
                <a:cubicBezTo>
                  <a:pt x="3366800" y="560608"/>
                  <a:pt x="3409972" y="574918"/>
                  <a:pt x="3454400" y="583145"/>
                </a:cubicBezTo>
                <a:cubicBezTo>
                  <a:pt x="3567650" y="604117"/>
                  <a:pt x="3615916" y="604948"/>
                  <a:pt x="3728720" y="613625"/>
                </a:cubicBezTo>
                <a:cubicBezTo>
                  <a:pt x="3769360" y="620398"/>
                  <a:pt x="3809599" y="630324"/>
                  <a:pt x="3850640" y="633945"/>
                </a:cubicBezTo>
                <a:cubicBezTo>
                  <a:pt x="4109442" y="656780"/>
                  <a:pt x="4526430" y="637038"/>
                  <a:pt x="4724400" y="633945"/>
                </a:cubicBezTo>
                <a:cubicBezTo>
                  <a:pt x="4781299" y="627623"/>
                  <a:pt x="4814882" y="626565"/>
                  <a:pt x="4866640" y="613625"/>
                </a:cubicBezTo>
                <a:cubicBezTo>
                  <a:pt x="4877030" y="611028"/>
                  <a:pt x="4886960" y="606852"/>
                  <a:pt x="4897120" y="603465"/>
                </a:cubicBezTo>
                <a:cubicBezTo>
                  <a:pt x="4903893" y="593305"/>
                  <a:pt x="4915713" y="585073"/>
                  <a:pt x="4917440" y="572985"/>
                </a:cubicBezTo>
                <a:cubicBezTo>
                  <a:pt x="4919415" y="559162"/>
                  <a:pt x="4915026" y="543963"/>
                  <a:pt x="4907280" y="532345"/>
                </a:cubicBezTo>
                <a:cubicBezTo>
                  <a:pt x="4895057" y="514010"/>
                  <a:pt x="4838205" y="498486"/>
                  <a:pt x="4826000" y="491705"/>
                </a:cubicBezTo>
                <a:cubicBezTo>
                  <a:pt x="4811198" y="483481"/>
                  <a:pt x="4801274" y="467012"/>
                  <a:pt x="4785360" y="461225"/>
                </a:cubicBezTo>
                <a:cubicBezTo>
                  <a:pt x="4762854" y="453041"/>
                  <a:pt x="4737862" y="455002"/>
                  <a:pt x="4714240" y="451065"/>
                </a:cubicBezTo>
                <a:cubicBezTo>
                  <a:pt x="4675545" y="444616"/>
                  <a:pt x="4659333" y="439878"/>
                  <a:pt x="4622800" y="430745"/>
                </a:cubicBezTo>
                <a:lnTo>
                  <a:pt x="4135120" y="451065"/>
                </a:lnTo>
                <a:cubicBezTo>
                  <a:pt x="4040706" y="456215"/>
                  <a:pt x="4034474" y="479322"/>
                  <a:pt x="3921760" y="501865"/>
                </a:cubicBezTo>
                <a:lnTo>
                  <a:pt x="3870960" y="512025"/>
                </a:lnTo>
                <a:cubicBezTo>
                  <a:pt x="3854027" y="522185"/>
                  <a:pt x="3836906" y="532039"/>
                  <a:pt x="3820160" y="542505"/>
                </a:cubicBezTo>
                <a:cubicBezTo>
                  <a:pt x="3809805" y="548977"/>
                  <a:pt x="3800602" y="557364"/>
                  <a:pt x="3789680" y="562825"/>
                </a:cubicBezTo>
                <a:cubicBezTo>
                  <a:pt x="3775104" y="570113"/>
                  <a:pt x="3731581" y="579890"/>
                  <a:pt x="3718560" y="583145"/>
                </a:cubicBezTo>
                <a:cubicBezTo>
                  <a:pt x="3654782" y="625664"/>
                  <a:pt x="3682022" y="623785"/>
                  <a:pt x="3647440" y="623785"/>
                </a:cubicBezTo>
              </a:path>
            </a:pathLst>
          </a:custGeom>
          <a:ln>
            <a:solidFill>
              <a:srgbClr val="0A73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205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hange Commitment Curve.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55407" y="1310790"/>
            <a:ext cx="8740254" cy="475070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199" y="365125"/>
            <a:ext cx="11004755" cy="1325563"/>
          </a:xfrm>
        </p:spPr>
        <p:txBody>
          <a:bodyPr>
            <a:normAutofit/>
          </a:bodyPr>
          <a:lstStyle/>
          <a:p>
            <a:r>
              <a:rPr lang="fr-CA" dirty="0" err="1"/>
              <a:t>Commitment</a:t>
            </a:r>
            <a:r>
              <a:rPr lang="fr-CA" dirty="0"/>
              <a:t> </a:t>
            </a:r>
            <a:r>
              <a:rPr lang="fr-CA" dirty="0" err="1"/>
              <a:t>Curve</a:t>
            </a:r>
            <a:r>
              <a:rPr lang="fr-CA" sz="3200" dirty="0"/>
              <a:t> (1/4)</a:t>
            </a:r>
            <a:endParaRPr lang="en-CA" dirty="0"/>
          </a:p>
        </p:txBody>
      </p:sp>
    </p:spTree>
    <p:extLst>
      <p:ext uri="{BB962C8B-B14F-4D97-AF65-F5344CB8AC3E}">
        <p14:creationId xmlns:p14="http://schemas.microsoft.com/office/powerpoint/2010/main" val="216286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custDataLst>
              <p:tags r:id="rId1"/>
            </p:custDataLst>
          </p:nvPr>
        </p:nvSpPr>
        <p:spPr/>
        <p:txBody>
          <a:bodyPr>
            <a:normAutofit/>
          </a:bodyPr>
          <a:lstStyle/>
          <a:p>
            <a:r>
              <a:rPr lang="en-CA" dirty="0"/>
              <a:t>The Commitment Curve</a:t>
            </a:r>
            <a:r>
              <a:rPr lang="fr-CA" sz="3200" dirty="0">
                <a:solidFill>
                  <a:srgbClr val="044860"/>
                </a:solidFill>
              </a:rPr>
              <a:t> (2/4)</a:t>
            </a:r>
            <a:endParaRPr lang="en-CA" dirty="0"/>
          </a:p>
        </p:txBody>
      </p:sp>
      <p:grpSp>
        <p:nvGrpSpPr>
          <p:cNvPr id="66" name="Group 51"/>
          <p:cNvGrpSpPr/>
          <p:nvPr>
            <p:custDataLst>
              <p:tags r:id="rId2"/>
            </p:custDataLst>
          </p:nvPr>
        </p:nvGrpSpPr>
        <p:grpSpPr>
          <a:xfrm>
            <a:off x="2032444" y="1475238"/>
            <a:ext cx="8127110" cy="4422621"/>
            <a:chOff x="744448" y="2323021"/>
            <a:chExt cx="8697274" cy="3895056"/>
          </a:xfrm>
        </p:grpSpPr>
        <p:cxnSp>
          <p:nvCxnSpPr>
            <p:cNvPr id="67" name="Straight Connector 66"/>
            <p:cNvCxnSpPr/>
            <p:nvPr/>
          </p:nvCxnSpPr>
          <p:spPr>
            <a:xfrm rot="5400000">
              <a:off x="-549884" y="3978874"/>
              <a:ext cx="3311706" cy="0"/>
            </a:xfrm>
            <a:prstGeom prst="line">
              <a:avLst/>
            </a:prstGeom>
            <a:ln>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105968" y="5634728"/>
              <a:ext cx="6979179" cy="6925"/>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9" name="Freeform 68"/>
            <p:cNvSpPr/>
            <p:nvPr/>
          </p:nvSpPr>
          <p:spPr>
            <a:xfrm>
              <a:off x="2030401" y="2410212"/>
              <a:ext cx="2190634" cy="2833162"/>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sp>
          <p:nvSpPr>
            <p:cNvPr id="70" name="Freeform 69"/>
            <p:cNvSpPr/>
            <p:nvPr/>
          </p:nvSpPr>
          <p:spPr>
            <a:xfrm>
              <a:off x="2770783" y="2395780"/>
              <a:ext cx="2630789" cy="2960519"/>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sp>
          <p:nvSpPr>
            <p:cNvPr id="71" name="Freeform 70"/>
            <p:cNvSpPr/>
            <p:nvPr/>
          </p:nvSpPr>
          <p:spPr>
            <a:xfrm>
              <a:off x="3849517" y="2438165"/>
              <a:ext cx="3281378" cy="3011568"/>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cxnSp>
          <p:nvCxnSpPr>
            <p:cNvPr id="72" name="Straight Connector 71"/>
            <p:cNvCxnSpPr/>
            <p:nvPr/>
          </p:nvCxnSpPr>
          <p:spPr>
            <a:xfrm flipV="1">
              <a:off x="1105970" y="4606081"/>
              <a:ext cx="6670938" cy="1673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1140204" y="3781642"/>
              <a:ext cx="6713763" cy="13249"/>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1065156" y="2957204"/>
              <a:ext cx="6788811" cy="9760"/>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477532" y="5703059"/>
              <a:ext cx="1141166" cy="515018"/>
            </a:xfrm>
            <a:prstGeom prst="rect">
              <a:avLst/>
            </a:prstGeom>
            <a:noFill/>
          </p:spPr>
          <p:txBody>
            <a:bodyPr wrap="square" rtlCol="0">
              <a:spAutoFit/>
            </a:bodyPr>
            <a:lstStyle/>
            <a:p>
              <a:r>
                <a:rPr lang="en-CA" sz="1600" dirty="0">
                  <a:solidFill>
                    <a:srgbClr val="4F81BD">
                      <a:lumMod val="75000"/>
                    </a:srgbClr>
                  </a:solidFill>
                </a:rPr>
                <a:t>Executive </a:t>
              </a:r>
            </a:p>
            <a:p>
              <a:r>
                <a:rPr lang="en-CA" sz="1600" dirty="0">
                  <a:solidFill>
                    <a:srgbClr val="4F81BD">
                      <a:lumMod val="75000"/>
                    </a:srgbClr>
                  </a:solidFill>
                </a:rPr>
                <a:t>Group</a:t>
              </a:r>
            </a:p>
          </p:txBody>
        </p:sp>
        <p:sp>
          <p:nvSpPr>
            <p:cNvPr id="76" name="TextBox 75"/>
            <p:cNvSpPr txBox="1"/>
            <p:nvPr/>
          </p:nvSpPr>
          <p:spPr>
            <a:xfrm>
              <a:off x="2613902" y="5703059"/>
              <a:ext cx="1391104" cy="515018"/>
            </a:xfrm>
            <a:prstGeom prst="rect">
              <a:avLst/>
            </a:prstGeom>
            <a:noFill/>
          </p:spPr>
          <p:txBody>
            <a:bodyPr wrap="none" rtlCol="0">
              <a:spAutoFit/>
            </a:bodyPr>
            <a:lstStyle/>
            <a:p>
              <a:r>
                <a:rPr lang="en-CA" sz="1600" dirty="0">
                  <a:solidFill>
                    <a:srgbClr val="4F81BD">
                      <a:lumMod val="75000"/>
                    </a:srgbClr>
                  </a:solidFill>
                </a:rPr>
                <a:t>Senior </a:t>
              </a:r>
            </a:p>
            <a:p>
              <a:r>
                <a:rPr lang="en-CA" sz="1600" dirty="0">
                  <a:solidFill>
                    <a:srgbClr val="4F81BD">
                      <a:lumMod val="75000"/>
                    </a:srgbClr>
                  </a:solidFill>
                </a:rPr>
                <a:t>Management</a:t>
              </a:r>
            </a:p>
          </p:txBody>
        </p:sp>
        <p:sp>
          <p:nvSpPr>
            <p:cNvPr id="77" name="TextBox 76"/>
            <p:cNvSpPr txBox="1"/>
            <p:nvPr/>
          </p:nvSpPr>
          <p:spPr>
            <a:xfrm>
              <a:off x="4061580" y="5703059"/>
              <a:ext cx="1078889" cy="298169"/>
            </a:xfrm>
            <a:prstGeom prst="rect">
              <a:avLst/>
            </a:prstGeom>
            <a:noFill/>
          </p:spPr>
          <p:txBody>
            <a:bodyPr wrap="none" rtlCol="0">
              <a:spAutoFit/>
            </a:bodyPr>
            <a:lstStyle/>
            <a:p>
              <a:r>
                <a:rPr lang="en-CA" sz="1600">
                  <a:solidFill>
                    <a:srgbClr val="4F81BD">
                      <a:lumMod val="75000"/>
                    </a:srgbClr>
                  </a:solidFill>
                </a:rPr>
                <a:t>Managers</a:t>
              </a:r>
            </a:p>
          </p:txBody>
        </p:sp>
        <p:sp>
          <p:nvSpPr>
            <p:cNvPr id="78" name="TextBox 77"/>
            <p:cNvSpPr txBox="1"/>
            <p:nvPr/>
          </p:nvSpPr>
          <p:spPr>
            <a:xfrm>
              <a:off x="1187190" y="4710727"/>
              <a:ext cx="1294626" cy="515018"/>
            </a:xfrm>
            <a:prstGeom prst="rect">
              <a:avLst/>
            </a:prstGeom>
            <a:noFill/>
          </p:spPr>
          <p:txBody>
            <a:bodyPr wrap="none" rtlCol="0">
              <a:spAutoFit/>
            </a:bodyPr>
            <a:lstStyle/>
            <a:p>
              <a:r>
                <a:rPr lang="en-CA" sz="1600">
                  <a:solidFill>
                    <a:prstClr val="black"/>
                  </a:solidFill>
                </a:rPr>
                <a:t>Preparation </a:t>
              </a:r>
            </a:p>
            <a:p>
              <a:r>
                <a:rPr lang="en-CA" sz="1600">
                  <a:solidFill>
                    <a:prstClr val="black"/>
                  </a:solidFill>
                </a:rPr>
                <a:t>phase</a:t>
              </a:r>
            </a:p>
          </p:txBody>
        </p:sp>
        <p:sp>
          <p:nvSpPr>
            <p:cNvPr id="79" name="TextBox 78"/>
            <p:cNvSpPr txBox="1"/>
            <p:nvPr/>
          </p:nvSpPr>
          <p:spPr>
            <a:xfrm>
              <a:off x="1187190" y="3923420"/>
              <a:ext cx="1440851" cy="515018"/>
            </a:xfrm>
            <a:prstGeom prst="rect">
              <a:avLst/>
            </a:prstGeom>
            <a:noFill/>
          </p:spPr>
          <p:txBody>
            <a:bodyPr wrap="none" rtlCol="0">
              <a:spAutoFit/>
            </a:bodyPr>
            <a:lstStyle/>
            <a:p>
              <a:r>
                <a:rPr lang="en-CA" sz="1600" dirty="0">
                  <a:solidFill>
                    <a:prstClr val="black"/>
                  </a:solidFill>
                </a:rPr>
                <a:t>Management </a:t>
              </a:r>
            </a:p>
            <a:p>
              <a:r>
                <a:rPr lang="en-CA" sz="1600" dirty="0">
                  <a:solidFill>
                    <a:prstClr val="black"/>
                  </a:solidFill>
                </a:rPr>
                <a:t>phase</a:t>
              </a:r>
            </a:p>
          </p:txBody>
        </p:sp>
        <p:sp>
          <p:nvSpPr>
            <p:cNvPr id="80" name="TextBox 79"/>
            <p:cNvSpPr txBox="1"/>
            <p:nvPr/>
          </p:nvSpPr>
          <p:spPr>
            <a:xfrm>
              <a:off x="1187190" y="3147459"/>
              <a:ext cx="1563542" cy="515018"/>
            </a:xfrm>
            <a:prstGeom prst="rect">
              <a:avLst/>
            </a:prstGeom>
            <a:noFill/>
          </p:spPr>
          <p:txBody>
            <a:bodyPr wrap="none" rtlCol="0">
              <a:spAutoFit/>
            </a:bodyPr>
            <a:lstStyle/>
            <a:p>
              <a:r>
                <a:rPr lang="en-CA" sz="1600" dirty="0">
                  <a:solidFill>
                    <a:prstClr val="black"/>
                  </a:solidFill>
                </a:rPr>
                <a:t>Reinforcement </a:t>
              </a:r>
            </a:p>
            <a:p>
              <a:r>
                <a:rPr lang="en-CA" sz="1600" dirty="0">
                  <a:solidFill>
                    <a:prstClr val="black"/>
                  </a:solidFill>
                </a:rPr>
                <a:t>phase</a:t>
              </a:r>
            </a:p>
          </p:txBody>
        </p:sp>
        <p:sp>
          <p:nvSpPr>
            <p:cNvPr id="81" name="TextBox 80"/>
            <p:cNvSpPr txBox="1"/>
            <p:nvPr/>
          </p:nvSpPr>
          <p:spPr>
            <a:xfrm rot="16200000">
              <a:off x="331804" y="3703055"/>
              <a:ext cx="1187593" cy="362306"/>
            </a:xfrm>
            <a:prstGeom prst="rect">
              <a:avLst/>
            </a:prstGeom>
            <a:noFill/>
          </p:spPr>
          <p:txBody>
            <a:bodyPr wrap="none" rtlCol="0">
              <a:spAutoFit/>
            </a:bodyPr>
            <a:lstStyle/>
            <a:p>
              <a:r>
                <a:rPr lang="en-CA" sz="1600" dirty="0">
                  <a:solidFill>
                    <a:prstClr val="black"/>
                  </a:solidFill>
                </a:rPr>
                <a:t>Commitment</a:t>
              </a:r>
            </a:p>
          </p:txBody>
        </p:sp>
        <p:sp>
          <p:nvSpPr>
            <p:cNvPr id="82" name="TextBox 81"/>
            <p:cNvSpPr txBox="1"/>
            <p:nvPr/>
          </p:nvSpPr>
          <p:spPr>
            <a:xfrm>
              <a:off x="7314549" y="5641653"/>
              <a:ext cx="688244" cy="298169"/>
            </a:xfrm>
            <a:prstGeom prst="rect">
              <a:avLst/>
            </a:prstGeom>
            <a:noFill/>
          </p:spPr>
          <p:txBody>
            <a:bodyPr wrap="none" rtlCol="0">
              <a:spAutoFit/>
            </a:bodyPr>
            <a:lstStyle/>
            <a:p>
              <a:r>
                <a:rPr lang="en-CA" sz="1600">
                  <a:solidFill>
                    <a:prstClr val="black"/>
                  </a:solidFill>
                </a:rPr>
                <a:t>Time </a:t>
              </a:r>
            </a:p>
          </p:txBody>
        </p:sp>
        <p:sp>
          <p:nvSpPr>
            <p:cNvPr id="83" name="Freeform 82"/>
            <p:cNvSpPr/>
            <p:nvPr/>
          </p:nvSpPr>
          <p:spPr>
            <a:xfrm>
              <a:off x="5363032" y="2438165"/>
              <a:ext cx="4078690" cy="3078541"/>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w="1016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sp>
          <p:nvSpPr>
            <p:cNvPr id="84" name="TextBox 83"/>
            <p:cNvSpPr txBox="1"/>
            <p:nvPr/>
          </p:nvSpPr>
          <p:spPr>
            <a:xfrm>
              <a:off x="5789086" y="5738970"/>
              <a:ext cx="1679582" cy="298169"/>
            </a:xfrm>
            <a:prstGeom prst="rect">
              <a:avLst/>
            </a:prstGeom>
            <a:noFill/>
          </p:spPr>
          <p:txBody>
            <a:bodyPr wrap="square" rtlCol="0">
              <a:spAutoFit/>
            </a:bodyPr>
            <a:lstStyle/>
            <a:p>
              <a:r>
                <a:rPr lang="en-CA" sz="1600">
                  <a:solidFill>
                    <a:srgbClr val="4F81BD">
                      <a:lumMod val="75000"/>
                    </a:srgbClr>
                  </a:solidFill>
                </a:rPr>
                <a:t>Everyone else</a:t>
              </a:r>
            </a:p>
          </p:txBody>
        </p:sp>
      </p:grpSp>
    </p:spTree>
    <p:extLst>
      <p:ext uri="{BB962C8B-B14F-4D97-AF65-F5344CB8AC3E}">
        <p14:creationId xmlns:p14="http://schemas.microsoft.com/office/powerpoint/2010/main" val="416003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600" dirty="0"/>
              <a:t>The Goal of Change Management</a:t>
            </a:r>
          </a:p>
        </p:txBody>
      </p:sp>
      <p:sp>
        <p:nvSpPr>
          <p:cNvPr id="5" name="Content Placeholder 4"/>
          <p:cNvSpPr>
            <a:spLocks noGrp="1"/>
          </p:cNvSpPr>
          <p:nvPr>
            <p:ph idx="1"/>
          </p:nvPr>
        </p:nvSpPr>
        <p:spPr>
          <a:xfrm>
            <a:off x="838200" y="1825625"/>
            <a:ext cx="7400365" cy="4351338"/>
          </a:xfrm>
        </p:spPr>
        <p:txBody>
          <a:bodyPr>
            <a:noAutofit/>
          </a:bodyPr>
          <a:lstStyle/>
          <a:p>
            <a:pPr marL="0" indent="0">
              <a:lnSpc>
                <a:spcPct val="100000"/>
              </a:lnSpc>
              <a:spcBef>
                <a:spcPts val="600"/>
              </a:spcBef>
              <a:buNone/>
            </a:pPr>
            <a:r>
              <a:rPr lang="en-CA" dirty="0"/>
              <a:t>The ultimate goal of change management is to drive organizational results and outcomes by </a:t>
            </a:r>
            <a:r>
              <a:rPr lang="en-CA" b="1" dirty="0"/>
              <a:t>giving employees the information they need </a:t>
            </a:r>
            <a:r>
              <a:rPr lang="en-CA" dirty="0"/>
              <a:t>so that they are equipped and able to change.</a:t>
            </a:r>
          </a:p>
          <a:p>
            <a:pPr marL="0" indent="0">
              <a:lnSpc>
                <a:spcPct val="100000"/>
              </a:lnSpc>
              <a:spcBef>
                <a:spcPts val="600"/>
              </a:spcBef>
              <a:buNone/>
            </a:pPr>
            <a:r>
              <a:rPr lang="en-CA" dirty="0"/>
              <a:t>Change management includes </a:t>
            </a:r>
            <a:r>
              <a:rPr lang="en-CA" b="1" dirty="0"/>
              <a:t>listening to </a:t>
            </a:r>
            <a:r>
              <a:rPr lang="en-CA" dirty="0"/>
              <a:t>and </a:t>
            </a:r>
            <a:r>
              <a:rPr lang="en-CA" b="1" dirty="0"/>
              <a:t>engaging with employees </a:t>
            </a:r>
            <a:r>
              <a:rPr lang="en-CA" dirty="0"/>
              <a:t>in order to inspire a new way of working.</a:t>
            </a:r>
          </a:p>
        </p:txBody>
      </p:sp>
      <p:grpSp>
        <p:nvGrpSpPr>
          <p:cNvPr id="6" name="Groupe 4"/>
          <p:cNvGrpSpPr/>
          <p:nvPr>
            <p:custDataLst>
              <p:tags r:id="rId1"/>
            </p:custDataLst>
          </p:nvPr>
        </p:nvGrpSpPr>
        <p:grpSpPr>
          <a:xfrm>
            <a:off x="8146013" y="2971452"/>
            <a:ext cx="3901706" cy="2414795"/>
            <a:chOff x="3181821" y="2678901"/>
            <a:chExt cx="2964507" cy="1619896"/>
          </a:xfrm>
        </p:grpSpPr>
        <p:sp>
          <p:nvSpPr>
            <p:cNvPr id="7" name="Oval 9"/>
            <p:cNvSpPr/>
            <p:nvPr/>
          </p:nvSpPr>
          <p:spPr bwMode="auto">
            <a:xfrm>
              <a:off x="4445453" y="3178967"/>
              <a:ext cx="1071570" cy="1000132"/>
            </a:xfrm>
            <a:prstGeom prst="ellipse">
              <a:avLst/>
            </a:prstGeom>
            <a:solidFill>
              <a:srgbClr val="00B050">
                <a:alpha val="50000"/>
              </a:srgb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eaLnBrk="0" hangingPunct="0"/>
              <a:endParaRPr lang="en-CA" u="sng" dirty="0">
                <a:solidFill>
                  <a:prstClr val="black"/>
                </a:solidFill>
                <a:ea typeface="ＭＳ Ｐゴシック" pitchFamily="48" charset="-128"/>
              </a:endParaRPr>
            </a:p>
            <a:p>
              <a:pPr algn="r" eaLnBrk="0" hangingPunct="0"/>
              <a:endParaRPr lang="en-CA" u="sng" dirty="0">
                <a:solidFill>
                  <a:srgbClr val="C0504D">
                    <a:lumMod val="75000"/>
                  </a:srgbClr>
                </a:solidFill>
                <a:ea typeface="ＭＳ Ｐゴシック" pitchFamily="48" charset="-128"/>
              </a:endParaRPr>
            </a:p>
          </p:txBody>
        </p:sp>
        <p:sp>
          <p:nvSpPr>
            <p:cNvPr id="8" name="Oval 10"/>
            <p:cNvSpPr/>
            <p:nvPr/>
          </p:nvSpPr>
          <p:spPr bwMode="auto">
            <a:xfrm>
              <a:off x="4088263" y="2678901"/>
              <a:ext cx="1071570" cy="1000132"/>
            </a:xfrm>
            <a:prstGeom prst="ellipse">
              <a:avLst/>
            </a:prstGeom>
            <a:solidFill>
              <a:srgbClr val="2D5C9D">
                <a:alpha val="50000"/>
              </a:srgbClr>
            </a:solidFill>
            <a:ln w="9525" cap="flat" cmpd="sng" algn="ctr">
              <a:solidFill>
                <a:srgbClr val="2D5C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eaLnBrk="0" hangingPunct="0"/>
              <a:endParaRPr lang="en-CA" u="sng" dirty="0">
                <a:solidFill>
                  <a:prstClr val="black"/>
                </a:solidFill>
                <a:ea typeface="ＭＳ Ｐゴシック" pitchFamily="48" charset="-128"/>
              </a:endParaRPr>
            </a:p>
            <a:p>
              <a:pPr algn="r" eaLnBrk="0" hangingPunct="0"/>
              <a:endParaRPr lang="en-CA" u="sng" dirty="0">
                <a:solidFill>
                  <a:srgbClr val="C0504D">
                    <a:lumMod val="75000"/>
                  </a:srgbClr>
                </a:solidFill>
                <a:ea typeface="ＭＳ Ｐゴシック" pitchFamily="48" charset="-128"/>
              </a:endParaRPr>
            </a:p>
          </p:txBody>
        </p:sp>
        <p:sp>
          <p:nvSpPr>
            <p:cNvPr id="9" name="Oval 11"/>
            <p:cNvSpPr/>
            <p:nvPr/>
          </p:nvSpPr>
          <p:spPr bwMode="auto">
            <a:xfrm>
              <a:off x="3659635" y="3178967"/>
              <a:ext cx="1071570" cy="1000132"/>
            </a:xfrm>
            <a:prstGeom prst="ellipse">
              <a:avLst/>
            </a:prstGeom>
            <a:solidFill>
              <a:srgbClr val="C00000">
                <a:alpha val="5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eaLnBrk="0" hangingPunct="0"/>
              <a:endParaRPr lang="en-CA" u="sng" dirty="0">
                <a:solidFill>
                  <a:prstClr val="black"/>
                </a:solidFill>
                <a:ea typeface="ＭＳ Ｐゴシック" pitchFamily="48" charset="-128"/>
              </a:endParaRPr>
            </a:p>
            <a:p>
              <a:pPr algn="r" eaLnBrk="0" hangingPunct="0"/>
              <a:endParaRPr lang="en-CA" u="sng" dirty="0">
                <a:solidFill>
                  <a:prstClr val="black"/>
                </a:solidFill>
                <a:ea typeface="ＭＳ Ｐゴシック" pitchFamily="48" charset="-128"/>
              </a:endParaRPr>
            </a:p>
          </p:txBody>
        </p:sp>
        <p:sp>
          <p:nvSpPr>
            <p:cNvPr id="10" name="ZoneTexte 9"/>
            <p:cNvSpPr txBox="1">
              <a:spLocks noChangeArrowheads="1"/>
            </p:cNvSpPr>
            <p:nvPr/>
          </p:nvSpPr>
          <p:spPr bwMode="auto">
            <a:xfrm>
              <a:off x="5289241" y="3941614"/>
              <a:ext cx="857087" cy="357183"/>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marL="533400" indent="-533400" algn="ctr" eaLnBrk="0" hangingPunct="0">
                <a:spcBef>
                  <a:spcPct val="20000"/>
                </a:spcBef>
                <a:defRPr/>
              </a:pPr>
              <a:r>
                <a:rPr lang="en-CA" sz="1600" b="1" dirty="0">
                  <a:solidFill>
                    <a:srgbClr val="00B050"/>
                  </a:solidFill>
                  <a:latin typeface="+mn-lt"/>
                  <a:ea typeface="+mn-ea"/>
                  <a:cs typeface="+mn-cs"/>
                </a:rPr>
                <a:t>People</a:t>
              </a:r>
              <a:endParaRPr lang="fr-CA" sz="1400" b="1" dirty="0">
                <a:solidFill>
                  <a:srgbClr val="00B050"/>
                </a:solidFill>
                <a:latin typeface="+mn-lt"/>
                <a:ea typeface="+mn-ea"/>
                <a:cs typeface="+mn-cs"/>
              </a:endParaRPr>
            </a:p>
          </p:txBody>
        </p:sp>
        <p:sp>
          <p:nvSpPr>
            <p:cNvPr id="11" name="ZoneTexte 10"/>
            <p:cNvSpPr txBox="1">
              <a:spLocks noChangeArrowheads="1"/>
            </p:cNvSpPr>
            <p:nvPr/>
          </p:nvSpPr>
          <p:spPr bwMode="auto">
            <a:xfrm>
              <a:off x="3181821" y="3941614"/>
              <a:ext cx="656410" cy="357183"/>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marL="533400" indent="-533400" algn="ctr" eaLnBrk="0" hangingPunct="0">
                <a:spcBef>
                  <a:spcPct val="20000"/>
                </a:spcBef>
                <a:defRPr/>
              </a:pPr>
              <a:r>
                <a:rPr lang="en-CA" sz="1600" b="1" kern="0" dirty="0">
                  <a:solidFill>
                    <a:srgbClr val="C00000"/>
                  </a:solidFill>
                  <a:latin typeface="Calibri"/>
                </a:rPr>
                <a:t>Project</a:t>
              </a:r>
              <a:endParaRPr lang="fr-CA" sz="1600" b="1" kern="0" dirty="0">
                <a:solidFill>
                  <a:srgbClr val="C00000"/>
                </a:solidFill>
                <a:latin typeface="Calibri"/>
              </a:endParaRPr>
            </a:p>
          </p:txBody>
        </p:sp>
        <p:sp>
          <p:nvSpPr>
            <p:cNvPr id="12" name="ZoneTexte 11"/>
            <p:cNvSpPr txBox="1">
              <a:spLocks noChangeArrowheads="1"/>
            </p:cNvSpPr>
            <p:nvPr/>
          </p:nvSpPr>
          <p:spPr bwMode="auto">
            <a:xfrm>
              <a:off x="4886549" y="2786309"/>
              <a:ext cx="903757" cy="357183"/>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marL="533400" indent="-533400" algn="ctr" eaLnBrk="0" hangingPunct="0">
                <a:spcBef>
                  <a:spcPct val="20000"/>
                </a:spcBef>
                <a:defRPr/>
              </a:pPr>
              <a:r>
                <a:rPr lang="en-CA" sz="1600" b="1" kern="0" dirty="0">
                  <a:solidFill>
                    <a:srgbClr val="2D5C9D"/>
                  </a:solidFill>
                  <a:latin typeface="Calibri"/>
                </a:rPr>
                <a:t>Goal</a:t>
              </a:r>
              <a:endParaRPr lang="fr-CA" sz="1600" b="1" kern="0" dirty="0">
                <a:solidFill>
                  <a:srgbClr val="2D5C9D"/>
                </a:solidFill>
                <a:latin typeface="Calibri"/>
              </a:endParaRPr>
            </a:p>
          </p:txBody>
        </p:sp>
      </p:grpSp>
      <p:sp>
        <p:nvSpPr>
          <p:cNvPr id="2" name="Rectangle 1"/>
          <p:cNvSpPr/>
          <p:nvPr/>
        </p:nvSpPr>
        <p:spPr>
          <a:xfrm>
            <a:off x="8570259" y="1822177"/>
            <a:ext cx="3155576" cy="830997"/>
          </a:xfrm>
          <a:prstGeom prst="rect">
            <a:avLst/>
          </a:prstGeom>
        </p:spPr>
        <p:txBody>
          <a:bodyPr wrap="square">
            <a:spAutoFit/>
          </a:bodyPr>
          <a:lstStyle/>
          <a:p>
            <a:pPr>
              <a:spcBef>
                <a:spcPts val="600"/>
              </a:spcBef>
            </a:pPr>
            <a:r>
              <a:rPr lang="en-CA" sz="2400" dirty="0"/>
              <a:t>Change Management</a:t>
            </a:r>
            <a:br>
              <a:rPr lang="en-CA" sz="2400" dirty="0"/>
            </a:br>
            <a:r>
              <a:rPr lang="en-CA" sz="2400" dirty="0"/>
              <a:t>involves:</a:t>
            </a:r>
          </a:p>
        </p:txBody>
      </p:sp>
    </p:spTree>
    <p:extLst>
      <p:ext uri="{BB962C8B-B14F-4D97-AF65-F5344CB8AC3E}">
        <p14:creationId xmlns:p14="http://schemas.microsoft.com/office/powerpoint/2010/main" val="20461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838199" y="365126"/>
            <a:ext cx="7028654" cy="632826"/>
          </a:xfrm>
        </p:spPr>
        <p:txBody>
          <a:bodyPr>
            <a:normAutofit fontScale="90000"/>
          </a:bodyPr>
          <a:lstStyle/>
          <a:p>
            <a:r>
              <a:rPr lang="en-CA" dirty="0"/>
              <a:t>The Commitment Curve</a:t>
            </a:r>
            <a:r>
              <a:rPr lang="fr-CA" dirty="0">
                <a:solidFill>
                  <a:srgbClr val="044860"/>
                </a:solidFill>
              </a:rPr>
              <a:t> </a:t>
            </a:r>
            <a:r>
              <a:rPr lang="fr-CA" sz="3100" dirty="0">
                <a:solidFill>
                  <a:srgbClr val="044860"/>
                </a:solidFill>
              </a:rPr>
              <a:t>(3/4)</a:t>
            </a:r>
            <a:endParaRPr lang="en-CA" sz="3100" dirty="0"/>
          </a:p>
        </p:txBody>
      </p:sp>
      <p:cxnSp>
        <p:nvCxnSpPr>
          <p:cNvPr id="8" name="Straight Connector 7"/>
          <p:cNvCxnSpPr/>
          <p:nvPr/>
        </p:nvCxnSpPr>
        <p:spPr>
          <a:xfrm rot="5400000">
            <a:off x="315130" y="3515133"/>
            <a:ext cx="3760259" cy="0"/>
          </a:xfrm>
          <a:prstGeom prst="line">
            <a:avLst/>
          </a:prstGeom>
          <a:ln>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95259" y="5360705"/>
            <a:ext cx="8936037" cy="34559"/>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71754" y="2062696"/>
            <a:ext cx="1066355" cy="584774"/>
          </a:xfrm>
          <a:prstGeom prst="rect">
            <a:avLst/>
          </a:prstGeom>
          <a:noFill/>
        </p:spPr>
        <p:txBody>
          <a:bodyPr wrap="square" rtlCol="0">
            <a:spAutoFit/>
          </a:bodyPr>
          <a:lstStyle/>
          <a:p>
            <a:pPr algn="r"/>
            <a:r>
              <a:rPr lang="en-CA" sz="1600" dirty="0">
                <a:solidFill>
                  <a:srgbClr val="4F81BD">
                    <a:lumMod val="75000"/>
                  </a:srgbClr>
                </a:solidFill>
              </a:rPr>
              <a:t>Executive </a:t>
            </a:r>
          </a:p>
          <a:p>
            <a:pPr algn="r"/>
            <a:r>
              <a:rPr lang="en-CA" sz="1600" dirty="0">
                <a:solidFill>
                  <a:srgbClr val="4F81BD">
                    <a:lumMod val="75000"/>
                  </a:srgbClr>
                </a:solidFill>
              </a:rPr>
              <a:t>Group</a:t>
            </a:r>
          </a:p>
        </p:txBody>
      </p:sp>
      <p:sp>
        <p:nvSpPr>
          <p:cNvPr id="17" name="TextBox 16"/>
          <p:cNvSpPr txBox="1"/>
          <p:nvPr/>
        </p:nvSpPr>
        <p:spPr>
          <a:xfrm>
            <a:off x="838200" y="3034926"/>
            <a:ext cx="1299908" cy="584775"/>
          </a:xfrm>
          <a:prstGeom prst="rect">
            <a:avLst/>
          </a:prstGeom>
          <a:noFill/>
        </p:spPr>
        <p:txBody>
          <a:bodyPr wrap="none" rtlCol="0">
            <a:spAutoFit/>
          </a:bodyPr>
          <a:lstStyle/>
          <a:p>
            <a:pPr algn="r"/>
            <a:r>
              <a:rPr lang="en-CA" sz="1600" dirty="0">
                <a:solidFill>
                  <a:srgbClr val="4F81BD">
                    <a:lumMod val="75000"/>
                  </a:srgbClr>
                </a:solidFill>
              </a:rPr>
              <a:t>Senior </a:t>
            </a:r>
          </a:p>
          <a:p>
            <a:pPr algn="r"/>
            <a:r>
              <a:rPr lang="en-CA" sz="1600" dirty="0">
                <a:solidFill>
                  <a:srgbClr val="4F81BD">
                    <a:lumMod val="75000"/>
                  </a:srgbClr>
                </a:solidFill>
              </a:rPr>
              <a:t>Management</a:t>
            </a:r>
          </a:p>
        </p:txBody>
      </p:sp>
      <p:sp>
        <p:nvSpPr>
          <p:cNvPr id="18" name="TextBox 17"/>
          <p:cNvSpPr txBox="1"/>
          <p:nvPr/>
        </p:nvSpPr>
        <p:spPr>
          <a:xfrm>
            <a:off x="1129948" y="4007154"/>
            <a:ext cx="1008161" cy="338554"/>
          </a:xfrm>
          <a:prstGeom prst="rect">
            <a:avLst/>
          </a:prstGeom>
          <a:noFill/>
        </p:spPr>
        <p:txBody>
          <a:bodyPr wrap="none" rtlCol="0">
            <a:spAutoFit/>
          </a:bodyPr>
          <a:lstStyle/>
          <a:p>
            <a:pPr algn="r"/>
            <a:r>
              <a:rPr lang="en-CA" sz="1600">
                <a:solidFill>
                  <a:srgbClr val="4F81BD">
                    <a:lumMod val="75000"/>
                  </a:srgbClr>
                </a:solidFill>
              </a:rPr>
              <a:t>Managers</a:t>
            </a:r>
          </a:p>
        </p:txBody>
      </p:sp>
      <p:sp>
        <p:nvSpPr>
          <p:cNvPr id="19" name="TextBox 18"/>
          <p:cNvSpPr txBox="1"/>
          <p:nvPr/>
        </p:nvSpPr>
        <p:spPr>
          <a:xfrm>
            <a:off x="7242854" y="859409"/>
            <a:ext cx="1209755" cy="584775"/>
          </a:xfrm>
          <a:prstGeom prst="rect">
            <a:avLst/>
          </a:prstGeom>
          <a:noFill/>
        </p:spPr>
        <p:txBody>
          <a:bodyPr wrap="none" rtlCol="0">
            <a:spAutoFit/>
          </a:bodyPr>
          <a:lstStyle/>
          <a:p>
            <a:r>
              <a:rPr lang="en-CA" sz="1600" dirty="0">
                <a:solidFill>
                  <a:prstClr val="black"/>
                </a:solidFill>
              </a:rPr>
              <a:t>Preparation </a:t>
            </a:r>
          </a:p>
          <a:p>
            <a:r>
              <a:rPr lang="en-CA" sz="1600" dirty="0">
                <a:solidFill>
                  <a:prstClr val="black"/>
                </a:solidFill>
              </a:rPr>
              <a:t>phase</a:t>
            </a:r>
          </a:p>
        </p:txBody>
      </p:sp>
      <p:sp>
        <p:nvSpPr>
          <p:cNvPr id="20" name="TextBox 19"/>
          <p:cNvSpPr txBox="1"/>
          <p:nvPr/>
        </p:nvSpPr>
        <p:spPr>
          <a:xfrm>
            <a:off x="8974692" y="859409"/>
            <a:ext cx="1346394" cy="584775"/>
          </a:xfrm>
          <a:prstGeom prst="rect">
            <a:avLst/>
          </a:prstGeom>
          <a:noFill/>
        </p:spPr>
        <p:txBody>
          <a:bodyPr wrap="none" rtlCol="0">
            <a:spAutoFit/>
          </a:bodyPr>
          <a:lstStyle/>
          <a:p>
            <a:r>
              <a:rPr lang="en-CA" sz="1600" dirty="0">
                <a:solidFill>
                  <a:prstClr val="black"/>
                </a:solidFill>
              </a:rPr>
              <a:t>Management </a:t>
            </a:r>
          </a:p>
          <a:p>
            <a:r>
              <a:rPr lang="en-CA" sz="1600" dirty="0">
                <a:solidFill>
                  <a:prstClr val="black"/>
                </a:solidFill>
              </a:rPr>
              <a:t>phase</a:t>
            </a:r>
          </a:p>
        </p:txBody>
      </p:sp>
      <p:sp>
        <p:nvSpPr>
          <p:cNvPr id="21" name="TextBox 20"/>
          <p:cNvSpPr txBox="1"/>
          <p:nvPr/>
        </p:nvSpPr>
        <p:spPr>
          <a:xfrm>
            <a:off x="10730959" y="859409"/>
            <a:ext cx="1461041" cy="584775"/>
          </a:xfrm>
          <a:prstGeom prst="rect">
            <a:avLst/>
          </a:prstGeom>
          <a:noFill/>
        </p:spPr>
        <p:txBody>
          <a:bodyPr wrap="none" rtlCol="0">
            <a:spAutoFit/>
          </a:bodyPr>
          <a:lstStyle/>
          <a:p>
            <a:r>
              <a:rPr lang="en-CA" sz="1600" dirty="0">
                <a:solidFill>
                  <a:prstClr val="black"/>
                </a:solidFill>
              </a:rPr>
              <a:t>Reinforcement </a:t>
            </a:r>
          </a:p>
          <a:p>
            <a:r>
              <a:rPr lang="en-CA" sz="1600" dirty="0">
                <a:solidFill>
                  <a:prstClr val="black"/>
                </a:solidFill>
              </a:rPr>
              <a:t>phase</a:t>
            </a:r>
          </a:p>
        </p:txBody>
      </p:sp>
      <p:sp>
        <p:nvSpPr>
          <p:cNvPr id="23" name="TextBox 22"/>
          <p:cNvSpPr txBox="1"/>
          <p:nvPr/>
        </p:nvSpPr>
        <p:spPr>
          <a:xfrm>
            <a:off x="10628498" y="5342078"/>
            <a:ext cx="643125" cy="338554"/>
          </a:xfrm>
          <a:prstGeom prst="rect">
            <a:avLst/>
          </a:prstGeom>
          <a:noFill/>
        </p:spPr>
        <p:txBody>
          <a:bodyPr wrap="none" rtlCol="0">
            <a:spAutoFit/>
          </a:bodyPr>
          <a:lstStyle/>
          <a:p>
            <a:r>
              <a:rPr lang="en-CA" sz="1600" dirty="0">
                <a:solidFill>
                  <a:prstClr val="black"/>
                </a:solidFill>
              </a:rPr>
              <a:t>Time </a:t>
            </a:r>
          </a:p>
        </p:txBody>
      </p:sp>
      <p:sp>
        <p:nvSpPr>
          <p:cNvPr id="25" name="TextBox 24"/>
          <p:cNvSpPr txBox="1"/>
          <p:nvPr/>
        </p:nvSpPr>
        <p:spPr>
          <a:xfrm>
            <a:off x="1025540" y="4733164"/>
            <a:ext cx="1112568" cy="584775"/>
          </a:xfrm>
          <a:prstGeom prst="rect">
            <a:avLst/>
          </a:prstGeom>
          <a:noFill/>
        </p:spPr>
        <p:txBody>
          <a:bodyPr wrap="square" rtlCol="0">
            <a:spAutoFit/>
          </a:bodyPr>
          <a:lstStyle/>
          <a:p>
            <a:pPr algn="r"/>
            <a:r>
              <a:rPr lang="en-CA" sz="1600" dirty="0">
                <a:solidFill>
                  <a:srgbClr val="4F81BD">
                    <a:lumMod val="75000"/>
                  </a:srgbClr>
                </a:solidFill>
              </a:rPr>
              <a:t>Everyone else</a:t>
            </a:r>
          </a:p>
        </p:txBody>
      </p:sp>
      <p:sp>
        <p:nvSpPr>
          <p:cNvPr id="55" name="TextBox 20"/>
          <p:cNvSpPr txBox="1"/>
          <p:nvPr/>
        </p:nvSpPr>
        <p:spPr>
          <a:xfrm>
            <a:off x="6940018" y="890186"/>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56" name="TextBox 20"/>
          <p:cNvSpPr txBox="1"/>
          <p:nvPr/>
        </p:nvSpPr>
        <p:spPr>
          <a:xfrm>
            <a:off x="8559966" y="890186"/>
            <a:ext cx="492443" cy="523220"/>
          </a:xfrm>
          <a:prstGeom prst="rect">
            <a:avLst/>
          </a:prstGeom>
          <a:noFill/>
        </p:spPr>
        <p:txBody>
          <a:bodyPr wrap="none" rtlCol="0">
            <a:spAutoFit/>
          </a:bodyPr>
          <a:lstStyle/>
          <a:p>
            <a:r>
              <a:rPr lang="fr-CA" sz="2800" dirty="0">
                <a:solidFill>
                  <a:prstClr val="black"/>
                </a:solidFill>
              </a:rPr>
              <a:t>M</a:t>
            </a:r>
            <a:endParaRPr lang="en-CA" sz="2800" dirty="0">
              <a:solidFill>
                <a:prstClr val="black"/>
              </a:solidFill>
            </a:endParaRPr>
          </a:p>
        </p:txBody>
      </p:sp>
      <p:sp>
        <p:nvSpPr>
          <p:cNvPr id="57" name="TextBox 20"/>
          <p:cNvSpPr txBox="1"/>
          <p:nvPr/>
        </p:nvSpPr>
        <p:spPr>
          <a:xfrm>
            <a:off x="10418504" y="890186"/>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59" name="Straight Connector 14"/>
          <p:cNvCxnSpPr/>
          <p:nvPr/>
        </p:nvCxnSpPr>
        <p:spPr>
          <a:xfrm flipV="1">
            <a:off x="8462489"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14"/>
          <p:cNvCxnSpPr/>
          <p:nvPr/>
        </p:nvCxnSpPr>
        <p:spPr>
          <a:xfrm flipV="1">
            <a:off x="10330966"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nvGrpSpPr>
          <p:cNvPr id="6" name="Groupe 5"/>
          <p:cNvGrpSpPr/>
          <p:nvPr/>
        </p:nvGrpSpPr>
        <p:grpSpPr>
          <a:xfrm>
            <a:off x="2195258" y="1807519"/>
            <a:ext cx="1368152" cy="684933"/>
            <a:chOff x="2195258" y="1807519"/>
            <a:chExt cx="1368152" cy="684933"/>
          </a:xfrm>
        </p:grpSpPr>
        <p:cxnSp>
          <p:nvCxnSpPr>
            <p:cNvPr id="7" name="Connecteur droit avec flèche 6"/>
            <p:cNvCxnSpPr/>
            <p:nvPr/>
          </p:nvCxnSpPr>
          <p:spPr bwMode="auto">
            <a:xfrm>
              <a:off x="2195258" y="2492452"/>
              <a:ext cx="1368152" cy="0"/>
            </a:xfrm>
            <a:prstGeom prst="straightConnector1">
              <a:avLst/>
            </a:prstGeom>
            <a:solidFill>
              <a:srgbClr val="E5E5CC"/>
            </a:solidFill>
            <a:ln w="19050" cap="flat" cmpd="sng" algn="ctr">
              <a:solidFill>
                <a:schemeClr val="bg2">
                  <a:lumMod val="75000"/>
                </a:schemeClr>
              </a:solidFill>
              <a:prstDash val="solid"/>
              <a:round/>
              <a:headEnd type="oval" w="med" len="med"/>
              <a:tailEnd type="triangle" w="med" len="med"/>
            </a:ln>
            <a:effectLst/>
          </p:spPr>
        </p:cxnSp>
        <p:cxnSp>
          <p:nvCxnSpPr>
            <p:cNvPr id="66" name="Straight Connector 14"/>
            <p:cNvCxnSpPr/>
            <p:nvPr/>
          </p:nvCxnSpPr>
          <p:spPr>
            <a:xfrm flipV="1">
              <a:off x="2692351" y="1807519"/>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67" name="TextBox 20"/>
            <p:cNvSpPr txBox="1"/>
            <p:nvPr/>
          </p:nvSpPr>
          <p:spPr>
            <a:xfrm>
              <a:off x="2329804" y="1957576"/>
              <a:ext cx="290464" cy="338554"/>
            </a:xfrm>
            <a:prstGeom prst="rect">
              <a:avLst/>
            </a:prstGeom>
            <a:noFill/>
          </p:spPr>
          <p:txBody>
            <a:bodyPr wrap="none" rtlCol="0">
              <a:spAutoFit/>
            </a:bodyPr>
            <a:lstStyle/>
            <a:p>
              <a:r>
                <a:rPr lang="fr-CA" sz="1600" dirty="0">
                  <a:solidFill>
                    <a:prstClr val="black"/>
                  </a:solidFill>
                </a:rPr>
                <a:t>P</a:t>
              </a:r>
              <a:endParaRPr lang="en-CA" sz="1600" dirty="0">
                <a:solidFill>
                  <a:prstClr val="black"/>
                </a:solidFill>
              </a:endParaRPr>
            </a:p>
          </p:txBody>
        </p:sp>
        <p:sp>
          <p:nvSpPr>
            <p:cNvPr id="68" name="TextBox 20"/>
            <p:cNvSpPr txBox="1"/>
            <p:nvPr/>
          </p:nvSpPr>
          <p:spPr>
            <a:xfrm>
              <a:off x="2733976" y="1973311"/>
              <a:ext cx="356188" cy="338554"/>
            </a:xfrm>
            <a:prstGeom prst="rect">
              <a:avLst/>
            </a:prstGeom>
            <a:noFill/>
          </p:spPr>
          <p:txBody>
            <a:bodyPr wrap="none" rtlCol="0">
              <a:spAutoFit/>
            </a:bodyPr>
            <a:lstStyle/>
            <a:p>
              <a:r>
                <a:rPr lang="fr-CA" sz="1600" dirty="0">
                  <a:solidFill>
                    <a:prstClr val="black"/>
                  </a:solidFill>
                </a:rPr>
                <a:t>M</a:t>
              </a:r>
              <a:endParaRPr lang="en-CA" sz="1600" dirty="0">
                <a:solidFill>
                  <a:prstClr val="black"/>
                </a:solidFill>
              </a:endParaRPr>
            </a:p>
          </p:txBody>
        </p:sp>
        <p:sp>
          <p:nvSpPr>
            <p:cNvPr id="69" name="TextBox 20"/>
            <p:cNvSpPr txBox="1"/>
            <p:nvPr/>
          </p:nvSpPr>
          <p:spPr>
            <a:xfrm>
              <a:off x="3173415" y="1973311"/>
              <a:ext cx="296876" cy="338554"/>
            </a:xfrm>
            <a:prstGeom prst="rect">
              <a:avLst/>
            </a:prstGeom>
            <a:noFill/>
          </p:spPr>
          <p:txBody>
            <a:bodyPr wrap="none" rtlCol="0">
              <a:spAutoFit/>
            </a:bodyPr>
            <a:lstStyle/>
            <a:p>
              <a:r>
                <a:rPr lang="fr-CA" sz="1600" dirty="0">
                  <a:solidFill>
                    <a:prstClr val="black"/>
                  </a:solidFill>
                </a:rPr>
                <a:t>R</a:t>
              </a:r>
              <a:endParaRPr lang="en-CA" sz="1600" dirty="0">
                <a:solidFill>
                  <a:prstClr val="black"/>
                </a:solidFill>
              </a:endParaRPr>
            </a:p>
          </p:txBody>
        </p:sp>
        <p:cxnSp>
          <p:nvCxnSpPr>
            <p:cNvPr id="70" name="Straight Connector 14"/>
            <p:cNvCxnSpPr/>
            <p:nvPr/>
          </p:nvCxnSpPr>
          <p:spPr>
            <a:xfrm flipV="1">
              <a:off x="3131789" y="1818801"/>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grpSp>
      <p:grpSp>
        <p:nvGrpSpPr>
          <p:cNvPr id="10" name="Groupe 9"/>
          <p:cNvGrpSpPr/>
          <p:nvPr/>
        </p:nvGrpSpPr>
        <p:grpSpPr>
          <a:xfrm>
            <a:off x="2789656" y="2668332"/>
            <a:ext cx="1872404" cy="655398"/>
            <a:chOff x="2789656" y="2668332"/>
            <a:chExt cx="1872404" cy="655398"/>
          </a:xfrm>
        </p:grpSpPr>
        <p:cxnSp>
          <p:nvCxnSpPr>
            <p:cNvPr id="37" name="Connecteur droit avec flèche 36"/>
            <p:cNvCxnSpPr/>
            <p:nvPr/>
          </p:nvCxnSpPr>
          <p:spPr bwMode="auto">
            <a:xfrm>
              <a:off x="2789656" y="3306555"/>
              <a:ext cx="1872404" cy="17175"/>
            </a:xfrm>
            <a:prstGeom prst="straightConnector1">
              <a:avLst/>
            </a:prstGeom>
            <a:solidFill>
              <a:srgbClr val="E5E5CC"/>
            </a:solidFill>
            <a:ln w="25400" cap="flat" cmpd="sng" algn="ctr">
              <a:solidFill>
                <a:schemeClr val="tx2">
                  <a:lumMod val="60000"/>
                  <a:lumOff val="40000"/>
                </a:schemeClr>
              </a:solidFill>
              <a:prstDash val="solid"/>
              <a:round/>
              <a:headEnd type="oval" w="med" len="med"/>
              <a:tailEnd type="triangle" w="med" len="med"/>
            </a:ln>
            <a:effectLst/>
          </p:spPr>
        </p:cxnSp>
        <p:cxnSp>
          <p:nvCxnSpPr>
            <p:cNvPr id="71" name="Straight Connector 14"/>
            <p:cNvCxnSpPr/>
            <p:nvPr/>
          </p:nvCxnSpPr>
          <p:spPr>
            <a:xfrm flipV="1">
              <a:off x="3397415" y="2668332"/>
              <a:ext cx="0" cy="638671"/>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2" name="TextBox 20"/>
            <p:cNvSpPr txBox="1"/>
            <p:nvPr/>
          </p:nvSpPr>
          <p:spPr>
            <a:xfrm>
              <a:off x="2932175" y="2834124"/>
              <a:ext cx="317716" cy="400110"/>
            </a:xfrm>
            <a:prstGeom prst="rect">
              <a:avLst/>
            </a:prstGeom>
            <a:noFill/>
          </p:spPr>
          <p:txBody>
            <a:bodyPr wrap="none" rtlCol="0">
              <a:spAutoFit/>
            </a:bodyPr>
            <a:lstStyle/>
            <a:p>
              <a:r>
                <a:rPr lang="fr-CA" sz="2000" dirty="0">
                  <a:solidFill>
                    <a:prstClr val="black"/>
                  </a:solidFill>
                </a:rPr>
                <a:t>P</a:t>
              </a:r>
              <a:endParaRPr lang="en-CA" sz="2000" dirty="0">
                <a:solidFill>
                  <a:prstClr val="black"/>
                </a:solidFill>
              </a:endParaRPr>
            </a:p>
          </p:txBody>
        </p:sp>
        <p:sp>
          <p:nvSpPr>
            <p:cNvPr id="73" name="TextBox 20"/>
            <p:cNvSpPr txBox="1"/>
            <p:nvPr/>
          </p:nvSpPr>
          <p:spPr>
            <a:xfrm>
              <a:off x="3506467" y="2834124"/>
              <a:ext cx="404278" cy="400110"/>
            </a:xfrm>
            <a:prstGeom prst="rect">
              <a:avLst/>
            </a:prstGeom>
            <a:noFill/>
          </p:spPr>
          <p:txBody>
            <a:bodyPr wrap="none" rtlCol="0">
              <a:spAutoFit/>
            </a:bodyPr>
            <a:lstStyle/>
            <a:p>
              <a:r>
                <a:rPr lang="fr-CA" sz="2000" dirty="0">
                  <a:solidFill>
                    <a:prstClr val="black"/>
                  </a:solidFill>
                </a:rPr>
                <a:t>M</a:t>
              </a:r>
              <a:endParaRPr lang="en-CA" sz="2000" dirty="0">
                <a:solidFill>
                  <a:prstClr val="black"/>
                </a:solidFill>
              </a:endParaRPr>
            </a:p>
          </p:txBody>
        </p:sp>
        <p:sp>
          <p:nvSpPr>
            <p:cNvPr id="74" name="TextBox 20"/>
            <p:cNvSpPr txBox="1"/>
            <p:nvPr/>
          </p:nvSpPr>
          <p:spPr>
            <a:xfrm>
              <a:off x="4122436" y="2834124"/>
              <a:ext cx="324128" cy="400110"/>
            </a:xfrm>
            <a:prstGeom prst="rect">
              <a:avLst/>
            </a:prstGeom>
            <a:noFill/>
          </p:spPr>
          <p:txBody>
            <a:bodyPr wrap="none" rtlCol="0">
              <a:spAutoFit/>
            </a:bodyPr>
            <a:lstStyle/>
            <a:p>
              <a:r>
                <a:rPr lang="fr-CA" sz="2000" dirty="0">
                  <a:solidFill>
                    <a:prstClr val="black"/>
                  </a:solidFill>
                </a:rPr>
                <a:t>R</a:t>
              </a:r>
              <a:endParaRPr lang="en-CA" sz="2000" dirty="0">
                <a:solidFill>
                  <a:prstClr val="black"/>
                </a:solidFill>
              </a:endParaRPr>
            </a:p>
          </p:txBody>
        </p:sp>
        <p:cxnSp>
          <p:nvCxnSpPr>
            <p:cNvPr id="75" name="Straight Connector 14"/>
            <p:cNvCxnSpPr/>
            <p:nvPr/>
          </p:nvCxnSpPr>
          <p:spPr>
            <a:xfrm flipV="1">
              <a:off x="4013385" y="2679614"/>
              <a:ext cx="0" cy="638671"/>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grpSp>
      <p:grpSp>
        <p:nvGrpSpPr>
          <p:cNvPr id="11" name="Groupe 10"/>
          <p:cNvGrpSpPr/>
          <p:nvPr/>
        </p:nvGrpSpPr>
        <p:grpSpPr>
          <a:xfrm>
            <a:off x="3451270" y="3428172"/>
            <a:ext cx="3020280" cy="737022"/>
            <a:chOff x="3451270" y="3428172"/>
            <a:chExt cx="3020280" cy="737022"/>
          </a:xfrm>
        </p:grpSpPr>
        <p:cxnSp>
          <p:nvCxnSpPr>
            <p:cNvPr id="46" name="Connecteur droit avec flèche 45"/>
            <p:cNvCxnSpPr/>
            <p:nvPr/>
          </p:nvCxnSpPr>
          <p:spPr bwMode="auto">
            <a:xfrm flipV="1">
              <a:off x="3451270" y="4146075"/>
              <a:ext cx="3020280" cy="19119"/>
            </a:xfrm>
            <a:prstGeom prst="straightConnector1">
              <a:avLst/>
            </a:prstGeom>
            <a:solidFill>
              <a:srgbClr val="E5E5CC"/>
            </a:solidFill>
            <a:ln w="57150" cap="flat" cmpd="sng" algn="ctr">
              <a:solidFill>
                <a:schemeClr val="accent1">
                  <a:lumMod val="75000"/>
                </a:schemeClr>
              </a:solidFill>
              <a:prstDash val="solid"/>
              <a:round/>
              <a:headEnd type="oval" w="med" len="med"/>
              <a:tailEnd type="triangle" w="med" len="med"/>
            </a:ln>
            <a:effectLst/>
          </p:spPr>
        </p:cxnSp>
        <p:cxnSp>
          <p:nvCxnSpPr>
            <p:cNvPr id="76" name="Straight Connector 14"/>
            <p:cNvCxnSpPr/>
            <p:nvPr/>
          </p:nvCxnSpPr>
          <p:spPr>
            <a:xfrm flipV="1">
              <a:off x="4393458" y="3428172"/>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77" name="TextBox 20"/>
            <p:cNvSpPr txBox="1"/>
            <p:nvPr/>
          </p:nvSpPr>
          <p:spPr>
            <a:xfrm>
              <a:off x="3685283" y="3593964"/>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78" name="TextBox 20"/>
            <p:cNvSpPr txBox="1"/>
            <p:nvPr/>
          </p:nvSpPr>
          <p:spPr>
            <a:xfrm>
              <a:off x="4678120" y="3593964"/>
              <a:ext cx="492443" cy="523220"/>
            </a:xfrm>
            <a:prstGeom prst="rect">
              <a:avLst/>
            </a:prstGeom>
            <a:noFill/>
          </p:spPr>
          <p:txBody>
            <a:bodyPr wrap="none" rtlCol="0">
              <a:spAutoFit/>
            </a:bodyPr>
            <a:lstStyle/>
            <a:p>
              <a:r>
                <a:rPr lang="fr-CA" sz="2800" dirty="0">
                  <a:solidFill>
                    <a:prstClr val="black"/>
                  </a:solidFill>
                </a:rPr>
                <a:t>M</a:t>
              </a:r>
              <a:endParaRPr lang="en-CA" sz="2800" dirty="0">
                <a:solidFill>
                  <a:prstClr val="black"/>
                </a:solidFill>
              </a:endParaRPr>
            </a:p>
          </p:txBody>
        </p:sp>
        <p:sp>
          <p:nvSpPr>
            <p:cNvPr id="79" name="TextBox 20"/>
            <p:cNvSpPr txBox="1"/>
            <p:nvPr/>
          </p:nvSpPr>
          <p:spPr>
            <a:xfrm>
              <a:off x="5731870" y="3603943"/>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80" name="Straight Connector 14"/>
            <p:cNvCxnSpPr/>
            <p:nvPr/>
          </p:nvCxnSpPr>
          <p:spPr>
            <a:xfrm flipV="1">
              <a:off x="5447208" y="3439454"/>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grpSp>
        <p:nvGrpSpPr>
          <p:cNvPr id="93" name="Groupe 92"/>
          <p:cNvGrpSpPr/>
          <p:nvPr/>
        </p:nvGrpSpPr>
        <p:grpSpPr>
          <a:xfrm>
            <a:off x="4393458" y="4421974"/>
            <a:ext cx="6737838" cy="733034"/>
            <a:chOff x="4393458" y="4421974"/>
            <a:chExt cx="6737838" cy="733034"/>
          </a:xfrm>
        </p:grpSpPr>
        <p:cxnSp>
          <p:nvCxnSpPr>
            <p:cNvPr id="94" name="Straight Connector 14"/>
            <p:cNvCxnSpPr/>
            <p:nvPr/>
          </p:nvCxnSpPr>
          <p:spPr>
            <a:xfrm flipV="1">
              <a:off x="6164474" y="4421974"/>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sp>
          <p:nvSpPr>
            <p:cNvPr id="95" name="TextBox 20"/>
            <p:cNvSpPr txBox="1"/>
            <p:nvPr/>
          </p:nvSpPr>
          <p:spPr>
            <a:xfrm>
              <a:off x="4617586" y="4508677"/>
              <a:ext cx="423514" cy="646331"/>
            </a:xfrm>
            <a:prstGeom prst="rect">
              <a:avLst/>
            </a:prstGeom>
            <a:noFill/>
          </p:spPr>
          <p:txBody>
            <a:bodyPr wrap="none" rtlCol="0">
              <a:spAutoFit/>
            </a:bodyPr>
            <a:lstStyle/>
            <a:p>
              <a:r>
                <a:rPr lang="fr-CA" sz="3600" dirty="0">
                  <a:solidFill>
                    <a:prstClr val="black"/>
                  </a:solidFill>
                </a:rPr>
                <a:t>P</a:t>
              </a:r>
              <a:endParaRPr lang="en-CA" sz="3600" dirty="0">
                <a:solidFill>
                  <a:prstClr val="black"/>
                </a:solidFill>
              </a:endParaRPr>
            </a:p>
          </p:txBody>
        </p:sp>
        <p:sp>
          <p:nvSpPr>
            <p:cNvPr id="96" name="TextBox 20"/>
            <p:cNvSpPr txBox="1"/>
            <p:nvPr/>
          </p:nvSpPr>
          <p:spPr>
            <a:xfrm>
              <a:off x="7287848" y="4508677"/>
              <a:ext cx="579005" cy="646331"/>
            </a:xfrm>
            <a:prstGeom prst="rect">
              <a:avLst/>
            </a:prstGeom>
            <a:noFill/>
          </p:spPr>
          <p:txBody>
            <a:bodyPr wrap="none" rtlCol="0">
              <a:spAutoFit/>
            </a:bodyPr>
            <a:lstStyle/>
            <a:p>
              <a:r>
                <a:rPr lang="fr-CA" sz="3600" dirty="0">
                  <a:solidFill>
                    <a:prstClr val="black"/>
                  </a:solidFill>
                </a:rPr>
                <a:t>M</a:t>
              </a:r>
              <a:endParaRPr lang="en-CA" sz="3600" dirty="0">
                <a:solidFill>
                  <a:prstClr val="black"/>
                </a:solidFill>
              </a:endParaRPr>
            </a:p>
          </p:txBody>
        </p:sp>
        <p:sp>
          <p:nvSpPr>
            <p:cNvPr id="97" name="TextBox 20"/>
            <p:cNvSpPr txBox="1"/>
            <p:nvPr/>
          </p:nvSpPr>
          <p:spPr>
            <a:xfrm>
              <a:off x="10113599" y="4508002"/>
              <a:ext cx="434734" cy="646331"/>
            </a:xfrm>
            <a:prstGeom prst="rect">
              <a:avLst/>
            </a:prstGeom>
            <a:noFill/>
          </p:spPr>
          <p:txBody>
            <a:bodyPr wrap="none" rtlCol="0">
              <a:spAutoFit/>
            </a:bodyPr>
            <a:lstStyle/>
            <a:p>
              <a:r>
                <a:rPr lang="fr-CA" sz="3600" dirty="0">
                  <a:solidFill>
                    <a:prstClr val="black"/>
                  </a:solidFill>
                </a:rPr>
                <a:t>R</a:t>
              </a:r>
              <a:endParaRPr lang="en-CA" sz="3600" dirty="0">
                <a:solidFill>
                  <a:prstClr val="black"/>
                </a:solidFill>
              </a:endParaRPr>
            </a:p>
          </p:txBody>
        </p:sp>
        <p:cxnSp>
          <p:nvCxnSpPr>
            <p:cNvPr id="98" name="Straight Connector 14"/>
            <p:cNvCxnSpPr/>
            <p:nvPr/>
          </p:nvCxnSpPr>
          <p:spPr>
            <a:xfrm flipV="1">
              <a:off x="8990227" y="4433256"/>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cxnSp>
          <p:nvCxnSpPr>
            <p:cNvPr id="99" name="Connecteur droit avec flèche 98"/>
            <p:cNvCxnSpPr/>
            <p:nvPr/>
          </p:nvCxnSpPr>
          <p:spPr bwMode="auto">
            <a:xfrm flipV="1">
              <a:off x="4393458" y="5154333"/>
              <a:ext cx="6737838" cy="35"/>
            </a:xfrm>
            <a:prstGeom prst="straightConnector1">
              <a:avLst/>
            </a:prstGeom>
            <a:solidFill>
              <a:srgbClr val="E5E5CC"/>
            </a:solidFill>
            <a:ln w="127000" cap="flat" cmpd="sng" algn="ctr">
              <a:solidFill>
                <a:schemeClr val="tx1"/>
              </a:solidFill>
              <a:prstDash val="solid"/>
              <a:round/>
              <a:headEnd type="oval" w="med" len="med"/>
              <a:tailEnd type="triangle" w="med" len="med"/>
            </a:ln>
            <a:effectLst/>
          </p:spPr>
        </p:cxnSp>
      </p:grpSp>
    </p:spTree>
    <p:extLst>
      <p:ext uri="{BB962C8B-B14F-4D97-AF65-F5344CB8AC3E}">
        <p14:creationId xmlns:p14="http://schemas.microsoft.com/office/powerpoint/2010/main" val="281597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e 80"/>
          <p:cNvGrpSpPr/>
          <p:nvPr/>
        </p:nvGrpSpPr>
        <p:grpSpPr>
          <a:xfrm>
            <a:off x="3451270" y="3428172"/>
            <a:ext cx="3013030" cy="738084"/>
            <a:chOff x="3451270" y="3428172"/>
            <a:chExt cx="3013030" cy="738084"/>
          </a:xfrm>
        </p:grpSpPr>
        <p:cxnSp>
          <p:nvCxnSpPr>
            <p:cNvPr id="82" name="Connecteur droit avec flèche 81"/>
            <p:cNvCxnSpPr/>
            <p:nvPr/>
          </p:nvCxnSpPr>
          <p:spPr bwMode="auto">
            <a:xfrm>
              <a:off x="3451270" y="4165195"/>
              <a:ext cx="3013030" cy="1061"/>
            </a:xfrm>
            <a:prstGeom prst="straightConnector1">
              <a:avLst/>
            </a:prstGeom>
            <a:solidFill>
              <a:srgbClr val="E5E5CC"/>
            </a:solidFill>
            <a:ln w="57150" cap="flat" cmpd="sng" algn="ctr">
              <a:solidFill>
                <a:schemeClr val="accent1">
                  <a:lumMod val="75000"/>
                </a:schemeClr>
              </a:solidFill>
              <a:prstDash val="solid"/>
              <a:round/>
              <a:headEnd type="oval" w="med" len="med"/>
              <a:tailEnd type="triangle" w="med" len="med"/>
            </a:ln>
            <a:effectLst/>
          </p:spPr>
        </p:cxnSp>
        <p:cxnSp>
          <p:nvCxnSpPr>
            <p:cNvPr id="83" name="Straight Connector 14"/>
            <p:cNvCxnSpPr/>
            <p:nvPr/>
          </p:nvCxnSpPr>
          <p:spPr>
            <a:xfrm flipV="1">
              <a:off x="4393458" y="3428172"/>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84" name="TextBox 20"/>
            <p:cNvSpPr txBox="1"/>
            <p:nvPr/>
          </p:nvSpPr>
          <p:spPr>
            <a:xfrm>
              <a:off x="3685283" y="3593964"/>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85" name="TextBox 20"/>
            <p:cNvSpPr txBox="1"/>
            <p:nvPr/>
          </p:nvSpPr>
          <p:spPr>
            <a:xfrm>
              <a:off x="4678120" y="3593964"/>
              <a:ext cx="492443" cy="523220"/>
            </a:xfrm>
            <a:prstGeom prst="rect">
              <a:avLst/>
            </a:prstGeom>
            <a:noFill/>
          </p:spPr>
          <p:txBody>
            <a:bodyPr wrap="none" rtlCol="0">
              <a:spAutoFit/>
            </a:bodyPr>
            <a:lstStyle/>
            <a:p>
              <a:r>
                <a:rPr lang="fr-CA" sz="2800" dirty="0">
                  <a:solidFill>
                    <a:prstClr val="black"/>
                  </a:solidFill>
                </a:rPr>
                <a:t>M</a:t>
              </a:r>
              <a:endParaRPr lang="en-CA" sz="2800" dirty="0">
                <a:solidFill>
                  <a:prstClr val="black"/>
                </a:solidFill>
              </a:endParaRPr>
            </a:p>
          </p:txBody>
        </p:sp>
        <p:sp>
          <p:nvSpPr>
            <p:cNvPr id="86" name="TextBox 20"/>
            <p:cNvSpPr txBox="1"/>
            <p:nvPr/>
          </p:nvSpPr>
          <p:spPr>
            <a:xfrm>
              <a:off x="5731870" y="3603943"/>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87" name="Straight Connector 14"/>
            <p:cNvCxnSpPr/>
            <p:nvPr/>
          </p:nvCxnSpPr>
          <p:spPr>
            <a:xfrm flipV="1">
              <a:off x="5447208" y="3439454"/>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grpSp>
        <p:nvGrpSpPr>
          <p:cNvPr id="74" name="Groupe 73"/>
          <p:cNvGrpSpPr/>
          <p:nvPr/>
        </p:nvGrpSpPr>
        <p:grpSpPr>
          <a:xfrm>
            <a:off x="2797649" y="2679092"/>
            <a:ext cx="1819937" cy="649953"/>
            <a:chOff x="2789656" y="2668332"/>
            <a:chExt cx="1819937" cy="649953"/>
          </a:xfrm>
        </p:grpSpPr>
        <p:cxnSp>
          <p:nvCxnSpPr>
            <p:cNvPr id="75" name="Connecteur droit avec flèche 74"/>
            <p:cNvCxnSpPr/>
            <p:nvPr/>
          </p:nvCxnSpPr>
          <p:spPr bwMode="auto">
            <a:xfrm flipV="1">
              <a:off x="2789656" y="3302184"/>
              <a:ext cx="1819937" cy="4371"/>
            </a:xfrm>
            <a:prstGeom prst="straightConnector1">
              <a:avLst/>
            </a:prstGeom>
            <a:solidFill>
              <a:srgbClr val="E5E5CC"/>
            </a:solidFill>
            <a:ln w="25400" cap="flat" cmpd="sng" algn="ctr">
              <a:solidFill>
                <a:schemeClr val="tx2">
                  <a:lumMod val="60000"/>
                  <a:lumOff val="40000"/>
                </a:schemeClr>
              </a:solidFill>
              <a:prstDash val="solid"/>
              <a:round/>
              <a:headEnd type="oval" w="med" len="med"/>
              <a:tailEnd type="triangle" w="med" len="med"/>
            </a:ln>
            <a:effectLst/>
          </p:spPr>
        </p:cxnSp>
        <p:cxnSp>
          <p:nvCxnSpPr>
            <p:cNvPr id="76" name="Straight Connector 14"/>
            <p:cNvCxnSpPr/>
            <p:nvPr/>
          </p:nvCxnSpPr>
          <p:spPr>
            <a:xfrm flipV="1">
              <a:off x="3397415" y="2668332"/>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7" name="TextBox 20"/>
            <p:cNvSpPr txBox="1"/>
            <p:nvPr/>
          </p:nvSpPr>
          <p:spPr>
            <a:xfrm>
              <a:off x="2932175" y="2834124"/>
              <a:ext cx="317716" cy="400110"/>
            </a:xfrm>
            <a:prstGeom prst="rect">
              <a:avLst/>
            </a:prstGeom>
            <a:noFill/>
          </p:spPr>
          <p:txBody>
            <a:bodyPr wrap="none" rtlCol="0">
              <a:spAutoFit/>
            </a:bodyPr>
            <a:lstStyle/>
            <a:p>
              <a:r>
                <a:rPr lang="fr-CA" sz="2000" dirty="0">
                  <a:solidFill>
                    <a:prstClr val="black"/>
                  </a:solidFill>
                </a:rPr>
                <a:t>P</a:t>
              </a:r>
              <a:endParaRPr lang="en-CA" sz="2000" dirty="0">
                <a:solidFill>
                  <a:prstClr val="black"/>
                </a:solidFill>
              </a:endParaRPr>
            </a:p>
          </p:txBody>
        </p:sp>
        <p:sp>
          <p:nvSpPr>
            <p:cNvPr id="78" name="TextBox 20"/>
            <p:cNvSpPr txBox="1"/>
            <p:nvPr/>
          </p:nvSpPr>
          <p:spPr>
            <a:xfrm>
              <a:off x="3506467" y="2834124"/>
              <a:ext cx="404278" cy="400110"/>
            </a:xfrm>
            <a:prstGeom prst="rect">
              <a:avLst/>
            </a:prstGeom>
            <a:noFill/>
          </p:spPr>
          <p:txBody>
            <a:bodyPr wrap="none" rtlCol="0">
              <a:spAutoFit/>
            </a:bodyPr>
            <a:lstStyle/>
            <a:p>
              <a:r>
                <a:rPr lang="fr-CA" sz="2000" dirty="0">
                  <a:solidFill>
                    <a:prstClr val="black"/>
                  </a:solidFill>
                </a:rPr>
                <a:t>M</a:t>
              </a:r>
              <a:endParaRPr lang="en-CA" sz="2000" dirty="0">
                <a:solidFill>
                  <a:prstClr val="black"/>
                </a:solidFill>
              </a:endParaRPr>
            </a:p>
          </p:txBody>
        </p:sp>
        <p:sp>
          <p:nvSpPr>
            <p:cNvPr id="79" name="TextBox 20"/>
            <p:cNvSpPr txBox="1"/>
            <p:nvPr/>
          </p:nvSpPr>
          <p:spPr>
            <a:xfrm>
              <a:off x="4122436" y="2834124"/>
              <a:ext cx="324128" cy="400110"/>
            </a:xfrm>
            <a:prstGeom prst="rect">
              <a:avLst/>
            </a:prstGeom>
            <a:noFill/>
          </p:spPr>
          <p:txBody>
            <a:bodyPr wrap="none" rtlCol="0">
              <a:spAutoFit/>
            </a:bodyPr>
            <a:lstStyle/>
            <a:p>
              <a:r>
                <a:rPr lang="fr-CA" sz="2000" dirty="0">
                  <a:solidFill>
                    <a:prstClr val="black"/>
                  </a:solidFill>
                </a:rPr>
                <a:t>R</a:t>
              </a:r>
              <a:endParaRPr lang="en-CA" sz="2000" dirty="0">
                <a:solidFill>
                  <a:prstClr val="black"/>
                </a:solidFill>
              </a:endParaRPr>
            </a:p>
          </p:txBody>
        </p:sp>
        <p:cxnSp>
          <p:nvCxnSpPr>
            <p:cNvPr id="80" name="Straight Connector 14"/>
            <p:cNvCxnSpPr/>
            <p:nvPr/>
          </p:nvCxnSpPr>
          <p:spPr>
            <a:xfrm flipV="1">
              <a:off x="4013385" y="2679614"/>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grpSp>
      <p:grpSp>
        <p:nvGrpSpPr>
          <p:cNvPr id="67" name="Groupe 66"/>
          <p:cNvGrpSpPr/>
          <p:nvPr/>
        </p:nvGrpSpPr>
        <p:grpSpPr>
          <a:xfrm>
            <a:off x="2195258" y="1807519"/>
            <a:ext cx="1368152" cy="684933"/>
            <a:chOff x="2195258" y="1807519"/>
            <a:chExt cx="1368152" cy="684933"/>
          </a:xfrm>
        </p:grpSpPr>
        <p:cxnSp>
          <p:nvCxnSpPr>
            <p:cNvPr id="68" name="Connecteur droit avec flèche 67"/>
            <p:cNvCxnSpPr/>
            <p:nvPr/>
          </p:nvCxnSpPr>
          <p:spPr bwMode="auto">
            <a:xfrm>
              <a:off x="2195258" y="2492452"/>
              <a:ext cx="1368152" cy="0"/>
            </a:xfrm>
            <a:prstGeom prst="straightConnector1">
              <a:avLst/>
            </a:prstGeom>
            <a:solidFill>
              <a:srgbClr val="E5E5CC"/>
            </a:solidFill>
            <a:ln w="19050" cap="flat" cmpd="sng" algn="ctr">
              <a:solidFill>
                <a:schemeClr val="bg2">
                  <a:lumMod val="75000"/>
                </a:schemeClr>
              </a:solidFill>
              <a:prstDash val="solid"/>
              <a:round/>
              <a:headEnd type="oval" w="med" len="med"/>
              <a:tailEnd type="triangle" w="med" len="med"/>
            </a:ln>
            <a:effectLst/>
          </p:spPr>
        </p:cxnSp>
        <p:cxnSp>
          <p:nvCxnSpPr>
            <p:cNvPr id="69" name="Straight Connector 14"/>
            <p:cNvCxnSpPr/>
            <p:nvPr/>
          </p:nvCxnSpPr>
          <p:spPr>
            <a:xfrm flipV="1">
              <a:off x="2692351" y="1807519"/>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0" name="TextBox 20"/>
            <p:cNvSpPr txBox="1"/>
            <p:nvPr/>
          </p:nvSpPr>
          <p:spPr>
            <a:xfrm>
              <a:off x="2329804" y="1957576"/>
              <a:ext cx="290464" cy="338554"/>
            </a:xfrm>
            <a:prstGeom prst="rect">
              <a:avLst/>
            </a:prstGeom>
            <a:noFill/>
          </p:spPr>
          <p:txBody>
            <a:bodyPr wrap="none" rtlCol="0">
              <a:spAutoFit/>
            </a:bodyPr>
            <a:lstStyle/>
            <a:p>
              <a:r>
                <a:rPr lang="fr-CA" sz="1600" dirty="0">
                  <a:solidFill>
                    <a:prstClr val="black"/>
                  </a:solidFill>
                </a:rPr>
                <a:t>P</a:t>
              </a:r>
              <a:endParaRPr lang="en-CA" sz="1600" dirty="0">
                <a:solidFill>
                  <a:prstClr val="black"/>
                </a:solidFill>
              </a:endParaRPr>
            </a:p>
          </p:txBody>
        </p:sp>
        <p:sp>
          <p:nvSpPr>
            <p:cNvPr id="71" name="TextBox 20"/>
            <p:cNvSpPr txBox="1"/>
            <p:nvPr/>
          </p:nvSpPr>
          <p:spPr>
            <a:xfrm>
              <a:off x="2733976" y="1973311"/>
              <a:ext cx="356188" cy="338554"/>
            </a:xfrm>
            <a:prstGeom prst="rect">
              <a:avLst/>
            </a:prstGeom>
            <a:noFill/>
          </p:spPr>
          <p:txBody>
            <a:bodyPr wrap="none" rtlCol="0">
              <a:spAutoFit/>
            </a:bodyPr>
            <a:lstStyle/>
            <a:p>
              <a:r>
                <a:rPr lang="fr-CA" sz="1600" dirty="0">
                  <a:solidFill>
                    <a:prstClr val="black"/>
                  </a:solidFill>
                </a:rPr>
                <a:t>M</a:t>
              </a:r>
              <a:endParaRPr lang="en-CA" sz="1600" dirty="0">
                <a:solidFill>
                  <a:prstClr val="black"/>
                </a:solidFill>
              </a:endParaRPr>
            </a:p>
          </p:txBody>
        </p:sp>
        <p:sp>
          <p:nvSpPr>
            <p:cNvPr id="72" name="TextBox 20"/>
            <p:cNvSpPr txBox="1"/>
            <p:nvPr/>
          </p:nvSpPr>
          <p:spPr>
            <a:xfrm>
              <a:off x="3173415" y="1973311"/>
              <a:ext cx="296876" cy="338554"/>
            </a:xfrm>
            <a:prstGeom prst="rect">
              <a:avLst/>
            </a:prstGeom>
            <a:noFill/>
          </p:spPr>
          <p:txBody>
            <a:bodyPr wrap="none" rtlCol="0">
              <a:spAutoFit/>
            </a:bodyPr>
            <a:lstStyle/>
            <a:p>
              <a:r>
                <a:rPr lang="fr-CA" sz="1600" dirty="0">
                  <a:solidFill>
                    <a:prstClr val="black"/>
                  </a:solidFill>
                </a:rPr>
                <a:t>R</a:t>
              </a:r>
              <a:endParaRPr lang="en-CA" sz="1600" dirty="0">
                <a:solidFill>
                  <a:prstClr val="black"/>
                </a:solidFill>
              </a:endParaRPr>
            </a:p>
          </p:txBody>
        </p:sp>
        <p:cxnSp>
          <p:nvCxnSpPr>
            <p:cNvPr id="73" name="Straight Connector 14"/>
            <p:cNvCxnSpPr/>
            <p:nvPr/>
          </p:nvCxnSpPr>
          <p:spPr>
            <a:xfrm flipV="1">
              <a:off x="3131789" y="1818801"/>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grpSp>
      <p:sp>
        <p:nvSpPr>
          <p:cNvPr id="5" name="Title 4"/>
          <p:cNvSpPr>
            <a:spLocks noGrp="1"/>
          </p:cNvSpPr>
          <p:nvPr>
            <p:ph type="title"/>
            <p:custDataLst>
              <p:tags r:id="rId1"/>
            </p:custDataLst>
          </p:nvPr>
        </p:nvSpPr>
        <p:spPr>
          <a:xfrm>
            <a:off x="838199" y="365126"/>
            <a:ext cx="7028653" cy="632826"/>
          </a:xfrm>
        </p:spPr>
        <p:txBody>
          <a:bodyPr>
            <a:normAutofit fontScale="90000"/>
          </a:bodyPr>
          <a:lstStyle/>
          <a:p>
            <a:r>
              <a:rPr lang="en-CA" dirty="0"/>
              <a:t>The Commitment Curve</a:t>
            </a:r>
            <a:r>
              <a:rPr lang="fr-CA" sz="3100" dirty="0">
                <a:solidFill>
                  <a:srgbClr val="044860"/>
                </a:solidFill>
              </a:rPr>
              <a:t> (4/4)</a:t>
            </a:r>
            <a:endParaRPr lang="en-CA" sz="3100" dirty="0"/>
          </a:p>
        </p:txBody>
      </p:sp>
      <p:cxnSp>
        <p:nvCxnSpPr>
          <p:cNvPr id="8" name="Straight Connector 7"/>
          <p:cNvCxnSpPr/>
          <p:nvPr/>
        </p:nvCxnSpPr>
        <p:spPr>
          <a:xfrm rot="5400000">
            <a:off x="315130" y="3515133"/>
            <a:ext cx="3760259" cy="0"/>
          </a:xfrm>
          <a:prstGeom prst="line">
            <a:avLst/>
          </a:prstGeom>
          <a:ln>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95259" y="5360705"/>
            <a:ext cx="8936037" cy="34559"/>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71754" y="2062696"/>
            <a:ext cx="1066355" cy="584774"/>
          </a:xfrm>
          <a:prstGeom prst="rect">
            <a:avLst/>
          </a:prstGeom>
          <a:noFill/>
        </p:spPr>
        <p:txBody>
          <a:bodyPr wrap="square" rtlCol="0">
            <a:spAutoFit/>
          </a:bodyPr>
          <a:lstStyle/>
          <a:p>
            <a:pPr algn="r"/>
            <a:r>
              <a:rPr lang="en-CA" sz="1600" dirty="0">
                <a:solidFill>
                  <a:srgbClr val="4F81BD">
                    <a:lumMod val="75000"/>
                  </a:srgbClr>
                </a:solidFill>
              </a:rPr>
              <a:t>Executive </a:t>
            </a:r>
          </a:p>
          <a:p>
            <a:pPr algn="r"/>
            <a:r>
              <a:rPr lang="en-CA" sz="1600" dirty="0">
                <a:solidFill>
                  <a:srgbClr val="4F81BD">
                    <a:lumMod val="75000"/>
                  </a:srgbClr>
                </a:solidFill>
              </a:rPr>
              <a:t>Group</a:t>
            </a:r>
          </a:p>
        </p:txBody>
      </p:sp>
      <p:sp>
        <p:nvSpPr>
          <p:cNvPr id="17" name="TextBox 16"/>
          <p:cNvSpPr txBox="1"/>
          <p:nvPr/>
        </p:nvSpPr>
        <p:spPr>
          <a:xfrm>
            <a:off x="838200" y="3034926"/>
            <a:ext cx="1299908" cy="584775"/>
          </a:xfrm>
          <a:prstGeom prst="rect">
            <a:avLst/>
          </a:prstGeom>
          <a:noFill/>
        </p:spPr>
        <p:txBody>
          <a:bodyPr wrap="none" rtlCol="0">
            <a:spAutoFit/>
          </a:bodyPr>
          <a:lstStyle/>
          <a:p>
            <a:pPr algn="r"/>
            <a:r>
              <a:rPr lang="en-CA" sz="1600" dirty="0">
                <a:solidFill>
                  <a:srgbClr val="4F81BD">
                    <a:lumMod val="75000"/>
                  </a:srgbClr>
                </a:solidFill>
              </a:rPr>
              <a:t>Senior </a:t>
            </a:r>
          </a:p>
          <a:p>
            <a:pPr algn="r"/>
            <a:r>
              <a:rPr lang="en-CA" sz="1600" dirty="0">
                <a:solidFill>
                  <a:srgbClr val="4F81BD">
                    <a:lumMod val="75000"/>
                  </a:srgbClr>
                </a:solidFill>
              </a:rPr>
              <a:t>Management</a:t>
            </a:r>
          </a:p>
        </p:txBody>
      </p:sp>
      <p:sp>
        <p:nvSpPr>
          <p:cNvPr id="18" name="TextBox 17"/>
          <p:cNvSpPr txBox="1"/>
          <p:nvPr/>
        </p:nvSpPr>
        <p:spPr>
          <a:xfrm>
            <a:off x="1129948" y="4007154"/>
            <a:ext cx="1008161" cy="338554"/>
          </a:xfrm>
          <a:prstGeom prst="rect">
            <a:avLst/>
          </a:prstGeom>
          <a:noFill/>
        </p:spPr>
        <p:txBody>
          <a:bodyPr wrap="none" rtlCol="0">
            <a:spAutoFit/>
          </a:bodyPr>
          <a:lstStyle/>
          <a:p>
            <a:pPr algn="r"/>
            <a:r>
              <a:rPr lang="en-CA" sz="1600">
                <a:solidFill>
                  <a:srgbClr val="4F81BD">
                    <a:lumMod val="75000"/>
                  </a:srgbClr>
                </a:solidFill>
              </a:rPr>
              <a:t>Managers</a:t>
            </a:r>
          </a:p>
        </p:txBody>
      </p:sp>
      <p:sp>
        <p:nvSpPr>
          <p:cNvPr id="19" name="TextBox 18"/>
          <p:cNvSpPr txBox="1"/>
          <p:nvPr/>
        </p:nvSpPr>
        <p:spPr>
          <a:xfrm>
            <a:off x="7242854" y="859409"/>
            <a:ext cx="1209755" cy="584775"/>
          </a:xfrm>
          <a:prstGeom prst="rect">
            <a:avLst/>
          </a:prstGeom>
          <a:noFill/>
        </p:spPr>
        <p:txBody>
          <a:bodyPr wrap="none" rtlCol="0">
            <a:spAutoFit/>
          </a:bodyPr>
          <a:lstStyle/>
          <a:p>
            <a:r>
              <a:rPr lang="en-CA" sz="1600" dirty="0">
                <a:solidFill>
                  <a:prstClr val="black"/>
                </a:solidFill>
              </a:rPr>
              <a:t>Preparation </a:t>
            </a:r>
          </a:p>
          <a:p>
            <a:r>
              <a:rPr lang="en-CA" sz="1600" dirty="0">
                <a:solidFill>
                  <a:prstClr val="black"/>
                </a:solidFill>
              </a:rPr>
              <a:t>phase</a:t>
            </a:r>
          </a:p>
        </p:txBody>
      </p:sp>
      <p:sp>
        <p:nvSpPr>
          <p:cNvPr id="20" name="TextBox 19"/>
          <p:cNvSpPr txBox="1"/>
          <p:nvPr/>
        </p:nvSpPr>
        <p:spPr>
          <a:xfrm>
            <a:off x="8974692" y="859409"/>
            <a:ext cx="1346394" cy="584775"/>
          </a:xfrm>
          <a:prstGeom prst="rect">
            <a:avLst/>
          </a:prstGeom>
          <a:noFill/>
        </p:spPr>
        <p:txBody>
          <a:bodyPr wrap="none" rtlCol="0">
            <a:spAutoFit/>
          </a:bodyPr>
          <a:lstStyle/>
          <a:p>
            <a:r>
              <a:rPr lang="en-CA" sz="1600" dirty="0">
                <a:solidFill>
                  <a:prstClr val="black"/>
                </a:solidFill>
              </a:rPr>
              <a:t>Management </a:t>
            </a:r>
          </a:p>
          <a:p>
            <a:r>
              <a:rPr lang="en-CA" sz="1600" dirty="0">
                <a:solidFill>
                  <a:prstClr val="black"/>
                </a:solidFill>
              </a:rPr>
              <a:t>phase</a:t>
            </a:r>
          </a:p>
        </p:txBody>
      </p:sp>
      <p:sp>
        <p:nvSpPr>
          <p:cNvPr id="25" name="TextBox 24"/>
          <p:cNvSpPr txBox="1"/>
          <p:nvPr/>
        </p:nvSpPr>
        <p:spPr>
          <a:xfrm>
            <a:off x="1025540" y="4733164"/>
            <a:ext cx="1112568" cy="584775"/>
          </a:xfrm>
          <a:prstGeom prst="rect">
            <a:avLst/>
          </a:prstGeom>
          <a:noFill/>
        </p:spPr>
        <p:txBody>
          <a:bodyPr wrap="square" rtlCol="0">
            <a:spAutoFit/>
          </a:bodyPr>
          <a:lstStyle/>
          <a:p>
            <a:pPr algn="r"/>
            <a:r>
              <a:rPr lang="en-CA" sz="1600" dirty="0">
                <a:solidFill>
                  <a:srgbClr val="4F81BD">
                    <a:lumMod val="75000"/>
                  </a:srgbClr>
                </a:solidFill>
              </a:rPr>
              <a:t>Everyone else</a:t>
            </a:r>
          </a:p>
        </p:txBody>
      </p:sp>
      <p:grpSp>
        <p:nvGrpSpPr>
          <p:cNvPr id="40" name="Groupe 39"/>
          <p:cNvGrpSpPr/>
          <p:nvPr/>
        </p:nvGrpSpPr>
        <p:grpSpPr>
          <a:xfrm>
            <a:off x="4393458" y="4421974"/>
            <a:ext cx="6737838" cy="733034"/>
            <a:chOff x="4393458" y="4421974"/>
            <a:chExt cx="6737838" cy="733034"/>
          </a:xfrm>
        </p:grpSpPr>
        <p:cxnSp>
          <p:nvCxnSpPr>
            <p:cNvPr id="48" name="Straight Connector 14"/>
            <p:cNvCxnSpPr/>
            <p:nvPr/>
          </p:nvCxnSpPr>
          <p:spPr>
            <a:xfrm flipV="1">
              <a:off x="6164474" y="4421974"/>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sp>
          <p:nvSpPr>
            <p:cNvPr id="49" name="TextBox 20"/>
            <p:cNvSpPr txBox="1"/>
            <p:nvPr/>
          </p:nvSpPr>
          <p:spPr>
            <a:xfrm>
              <a:off x="4617586" y="4508677"/>
              <a:ext cx="423514" cy="646331"/>
            </a:xfrm>
            <a:prstGeom prst="rect">
              <a:avLst/>
            </a:prstGeom>
            <a:noFill/>
          </p:spPr>
          <p:txBody>
            <a:bodyPr wrap="none" rtlCol="0">
              <a:spAutoFit/>
            </a:bodyPr>
            <a:lstStyle/>
            <a:p>
              <a:r>
                <a:rPr lang="fr-CA" sz="3600" dirty="0">
                  <a:solidFill>
                    <a:prstClr val="black"/>
                  </a:solidFill>
                </a:rPr>
                <a:t>P</a:t>
              </a:r>
              <a:endParaRPr lang="en-CA" sz="3600" dirty="0">
                <a:solidFill>
                  <a:prstClr val="black"/>
                </a:solidFill>
              </a:endParaRPr>
            </a:p>
          </p:txBody>
        </p:sp>
        <p:sp>
          <p:nvSpPr>
            <p:cNvPr id="50" name="TextBox 20"/>
            <p:cNvSpPr txBox="1"/>
            <p:nvPr/>
          </p:nvSpPr>
          <p:spPr>
            <a:xfrm>
              <a:off x="7287848" y="4508677"/>
              <a:ext cx="579005" cy="646331"/>
            </a:xfrm>
            <a:prstGeom prst="rect">
              <a:avLst/>
            </a:prstGeom>
            <a:noFill/>
          </p:spPr>
          <p:txBody>
            <a:bodyPr wrap="none" rtlCol="0">
              <a:spAutoFit/>
            </a:bodyPr>
            <a:lstStyle/>
            <a:p>
              <a:r>
                <a:rPr lang="fr-CA" sz="3600" dirty="0">
                  <a:solidFill>
                    <a:prstClr val="black"/>
                  </a:solidFill>
                </a:rPr>
                <a:t>M</a:t>
              </a:r>
              <a:endParaRPr lang="en-CA" sz="3600" dirty="0">
                <a:solidFill>
                  <a:prstClr val="black"/>
                </a:solidFill>
              </a:endParaRPr>
            </a:p>
          </p:txBody>
        </p:sp>
        <p:sp>
          <p:nvSpPr>
            <p:cNvPr id="51" name="TextBox 20"/>
            <p:cNvSpPr txBox="1"/>
            <p:nvPr/>
          </p:nvSpPr>
          <p:spPr>
            <a:xfrm>
              <a:off x="10113599" y="4508002"/>
              <a:ext cx="434734" cy="646331"/>
            </a:xfrm>
            <a:prstGeom prst="rect">
              <a:avLst/>
            </a:prstGeom>
            <a:noFill/>
          </p:spPr>
          <p:txBody>
            <a:bodyPr wrap="none" rtlCol="0">
              <a:spAutoFit/>
            </a:bodyPr>
            <a:lstStyle/>
            <a:p>
              <a:r>
                <a:rPr lang="fr-CA" sz="3600" dirty="0">
                  <a:solidFill>
                    <a:prstClr val="black"/>
                  </a:solidFill>
                </a:rPr>
                <a:t>R</a:t>
              </a:r>
              <a:endParaRPr lang="en-CA" sz="3600" dirty="0">
                <a:solidFill>
                  <a:prstClr val="black"/>
                </a:solidFill>
              </a:endParaRPr>
            </a:p>
          </p:txBody>
        </p:sp>
        <p:cxnSp>
          <p:nvCxnSpPr>
            <p:cNvPr id="52" name="Straight Connector 14"/>
            <p:cNvCxnSpPr/>
            <p:nvPr/>
          </p:nvCxnSpPr>
          <p:spPr>
            <a:xfrm flipV="1">
              <a:off x="8990227" y="4433256"/>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bwMode="auto">
            <a:xfrm flipV="1">
              <a:off x="4393458" y="5154333"/>
              <a:ext cx="6737838" cy="35"/>
            </a:xfrm>
            <a:prstGeom prst="straightConnector1">
              <a:avLst/>
            </a:prstGeom>
            <a:solidFill>
              <a:srgbClr val="E5E5CC"/>
            </a:solidFill>
            <a:ln w="127000" cap="flat" cmpd="sng" algn="ctr">
              <a:solidFill>
                <a:schemeClr val="tx1"/>
              </a:solidFill>
              <a:prstDash val="solid"/>
              <a:round/>
              <a:headEnd type="oval" w="med" len="med"/>
              <a:tailEnd type="triangle" w="med" len="med"/>
            </a:ln>
            <a:effectLst/>
          </p:spPr>
        </p:cxnSp>
      </p:grpSp>
      <p:sp>
        <p:nvSpPr>
          <p:cNvPr id="55" name="TextBox 20"/>
          <p:cNvSpPr txBox="1"/>
          <p:nvPr/>
        </p:nvSpPr>
        <p:spPr>
          <a:xfrm>
            <a:off x="6959896" y="890186"/>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56" name="TextBox 20"/>
          <p:cNvSpPr txBox="1"/>
          <p:nvPr/>
        </p:nvSpPr>
        <p:spPr>
          <a:xfrm>
            <a:off x="8569905" y="890186"/>
            <a:ext cx="492443" cy="523220"/>
          </a:xfrm>
          <a:prstGeom prst="rect">
            <a:avLst/>
          </a:prstGeom>
          <a:noFill/>
        </p:spPr>
        <p:txBody>
          <a:bodyPr wrap="none" rtlCol="0">
            <a:spAutoFit/>
          </a:bodyPr>
          <a:lstStyle/>
          <a:p>
            <a:r>
              <a:rPr lang="fr-CA" sz="2800" dirty="0">
                <a:solidFill>
                  <a:prstClr val="black"/>
                </a:solidFill>
              </a:rPr>
              <a:t>M</a:t>
            </a:r>
            <a:endParaRPr lang="en-CA" sz="2800" dirty="0">
              <a:solidFill>
                <a:prstClr val="black"/>
              </a:solidFill>
            </a:endParaRPr>
          </a:p>
        </p:txBody>
      </p:sp>
      <p:sp>
        <p:nvSpPr>
          <p:cNvPr id="57" name="TextBox 20"/>
          <p:cNvSpPr txBox="1"/>
          <p:nvPr/>
        </p:nvSpPr>
        <p:spPr>
          <a:xfrm>
            <a:off x="10438382" y="890186"/>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grpSp>
        <p:nvGrpSpPr>
          <p:cNvPr id="6" name="Groupe 5"/>
          <p:cNvGrpSpPr/>
          <p:nvPr/>
        </p:nvGrpSpPr>
        <p:grpSpPr>
          <a:xfrm>
            <a:off x="2195258" y="1808827"/>
            <a:ext cx="8936038" cy="691647"/>
            <a:chOff x="2219642" y="1760059"/>
            <a:chExt cx="8936038" cy="691647"/>
          </a:xfrm>
        </p:grpSpPr>
        <p:cxnSp>
          <p:nvCxnSpPr>
            <p:cNvPr id="27" name="Straight Connector 14"/>
            <p:cNvCxnSpPr/>
            <p:nvPr/>
          </p:nvCxnSpPr>
          <p:spPr>
            <a:xfrm flipV="1">
              <a:off x="4442633" y="1760059"/>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28" name="TextBox 20"/>
            <p:cNvSpPr txBox="1"/>
            <p:nvPr/>
          </p:nvSpPr>
          <p:spPr>
            <a:xfrm>
              <a:off x="2357600" y="1910116"/>
              <a:ext cx="290464" cy="338554"/>
            </a:xfrm>
            <a:prstGeom prst="rect">
              <a:avLst/>
            </a:prstGeom>
            <a:noFill/>
          </p:spPr>
          <p:txBody>
            <a:bodyPr wrap="none" rtlCol="0">
              <a:spAutoFit/>
            </a:bodyPr>
            <a:lstStyle/>
            <a:p>
              <a:r>
                <a:rPr lang="fr-CA" sz="1600" dirty="0">
                  <a:solidFill>
                    <a:prstClr val="black"/>
                  </a:solidFill>
                </a:rPr>
                <a:t>P</a:t>
              </a:r>
              <a:endParaRPr lang="en-CA" sz="1600" dirty="0">
                <a:solidFill>
                  <a:prstClr val="black"/>
                </a:solidFill>
              </a:endParaRPr>
            </a:p>
          </p:txBody>
        </p:sp>
        <p:sp>
          <p:nvSpPr>
            <p:cNvPr id="29" name="TextBox 20"/>
            <p:cNvSpPr txBox="1"/>
            <p:nvPr/>
          </p:nvSpPr>
          <p:spPr>
            <a:xfrm>
              <a:off x="6237202" y="1925851"/>
              <a:ext cx="356188" cy="338554"/>
            </a:xfrm>
            <a:prstGeom prst="rect">
              <a:avLst/>
            </a:prstGeom>
            <a:noFill/>
          </p:spPr>
          <p:txBody>
            <a:bodyPr wrap="none" rtlCol="0">
              <a:spAutoFit/>
            </a:bodyPr>
            <a:lstStyle/>
            <a:p>
              <a:r>
                <a:rPr lang="fr-CA" sz="1600" dirty="0">
                  <a:solidFill>
                    <a:prstClr val="black"/>
                  </a:solidFill>
                </a:rPr>
                <a:t>M</a:t>
              </a:r>
              <a:endParaRPr lang="en-CA" sz="1600" dirty="0">
                <a:solidFill>
                  <a:prstClr val="black"/>
                </a:solidFill>
              </a:endParaRPr>
            </a:p>
          </p:txBody>
        </p:sp>
        <p:sp>
          <p:nvSpPr>
            <p:cNvPr id="30" name="TextBox 20"/>
            <p:cNvSpPr txBox="1"/>
            <p:nvPr/>
          </p:nvSpPr>
          <p:spPr>
            <a:xfrm>
              <a:off x="10182528" y="2066372"/>
              <a:ext cx="296876" cy="338554"/>
            </a:xfrm>
            <a:prstGeom prst="rect">
              <a:avLst/>
            </a:prstGeom>
            <a:noFill/>
          </p:spPr>
          <p:txBody>
            <a:bodyPr wrap="none" rtlCol="0">
              <a:spAutoFit/>
            </a:bodyPr>
            <a:lstStyle/>
            <a:p>
              <a:r>
                <a:rPr lang="fr-CA" sz="1600" dirty="0">
                  <a:solidFill>
                    <a:prstClr val="black"/>
                  </a:solidFill>
                </a:rPr>
                <a:t>R</a:t>
              </a:r>
              <a:endParaRPr lang="en-CA" sz="1600" dirty="0">
                <a:solidFill>
                  <a:prstClr val="black"/>
                </a:solidFill>
              </a:endParaRPr>
            </a:p>
          </p:txBody>
        </p:sp>
        <p:cxnSp>
          <p:nvCxnSpPr>
            <p:cNvPr id="31" name="Straight Connector 14"/>
            <p:cNvCxnSpPr/>
            <p:nvPr/>
          </p:nvCxnSpPr>
          <p:spPr>
            <a:xfrm flipV="1">
              <a:off x="8387959" y="1771341"/>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47" name="Connecteur droit avec flèche 46"/>
            <p:cNvCxnSpPr/>
            <p:nvPr/>
          </p:nvCxnSpPr>
          <p:spPr bwMode="auto">
            <a:xfrm>
              <a:off x="2219642" y="2438481"/>
              <a:ext cx="8936038" cy="13225"/>
            </a:xfrm>
            <a:prstGeom prst="straightConnector1">
              <a:avLst/>
            </a:prstGeom>
            <a:solidFill>
              <a:srgbClr val="E5E5CC"/>
            </a:solidFill>
            <a:ln w="6350" cap="flat" cmpd="sng" algn="ctr">
              <a:solidFill>
                <a:schemeClr val="bg2">
                  <a:lumMod val="75000"/>
                </a:schemeClr>
              </a:solidFill>
              <a:prstDash val="sysDot"/>
              <a:round/>
              <a:headEnd type="oval" w="med" len="med"/>
              <a:tailEnd type="triangle" w="med" len="med"/>
            </a:ln>
            <a:effectLst/>
          </p:spPr>
        </p:cxnSp>
      </p:grpSp>
      <p:grpSp>
        <p:nvGrpSpPr>
          <p:cNvPr id="11" name="Groupe 10"/>
          <p:cNvGrpSpPr/>
          <p:nvPr/>
        </p:nvGrpSpPr>
        <p:grpSpPr>
          <a:xfrm>
            <a:off x="2793072" y="2674661"/>
            <a:ext cx="8333647" cy="650910"/>
            <a:chOff x="2748427" y="2574161"/>
            <a:chExt cx="8333647" cy="650910"/>
          </a:xfrm>
        </p:grpSpPr>
        <p:cxnSp>
          <p:nvCxnSpPr>
            <p:cNvPr id="32" name="Straight Connector 14"/>
            <p:cNvCxnSpPr/>
            <p:nvPr/>
          </p:nvCxnSpPr>
          <p:spPr>
            <a:xfrm flipV="1">
              <a:off x="4848599" y="2574161"/>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33" name="TextBox 20"/>
            <p:cNvSpPr txBox="1"/>
            <p:nvPr/>
          </p:nvSpPr>
          <p:spPr>
            <a:xfrm>
              <a:off x="2892208" y="2739953"/>
              <a:ext cx="317716" cy="400110"/>
            </a:xfrm>
            <a:prstGeom prst="rect">
              <a:avLst/>
            </a:prstGeom>
            <a:noFill/>
          </p:spPr>
          <p:txBody>
            <a:bodyPr wrap="none" rtlCol="0">
              <a:spAutoFit/>
            </a:bodyPr>
            <a:lstStyle/>
            <a:p>
              <a:r>
                <a:rPr lang="fr-CA" sz="2000" dirty="0">
                  <a:solidFill>
                    <a:prstClr val="black"/>
                  </a:solidFill>
                </a:rPr>
                <a:t>P</a:t>
              </a:r>
              <a:endParaRPr lang="en-CA" sz="2000" dirty="0">
                <a:solidFill>
                  <a:prstClr val="black"/>
                </a:solidFill>
              </a:endParaRPr>
            </a:p>
          </p:txBody>
        </p:sp>
        <p:sp>
          <p:nvSpPr>
            <p:cNvPr id="34" name="TextBox 20"/>
            <p:cNvSpPr txBox="1"/>
            <p:nvPr/>
          </p:nvSpPr>
          <p:spPr>
            <a:xfrm>
              <a:off x="6487274" y="2739953"/>
              <a:ext cx="404278" cy="400110"/>
            </a:xfrm>
            <a:prstGeom prst="rect">
              <a:avLst/>
            </a:prstGeom>
            <a:noFill/>
          </p:spPr>
          <p:txBody>
            <a:bodyPr wrap="none" rtlCol="0">
              <a:spAutoFit/>
            </a:bodyPr>
            <a:lstStyle/>
            <a:p>
              <a:r>
                <a:rPr lang="fr-CA" sz="2000" dirty="0">
                  <a:solidFill>
                    <a:prstClr val="black"/>
                  </a:solidFill>
                </a:rPr>
                <a:t>M</a:t>
              </a:r>
              <a:endParaRPr lang="en-CA" sz="2000" dirty="0">
                <a:solidFill>
                  <a:prstClr val="black"/>
                </a:solidFill>
              </a:endParaRPr>
            </a:p>
          </p:txBody>
        </p:sp>
        <p:sp>
          <p:nvSpPr>
            <p:cNvPr id="35" name="TextBox 20"/>
            <p:cNvSpPr txBox="1"/>
            <p:nvPr/>
          </p:nvSpPr>
          <p:spPr>
            <a:xfrm>
              <a:off x="10168902" y="2739953"/>
              <a:ext cx="324128" cy="400110"/>
            </a:xfrm>
            <a:prstGeom prst="rect">
              <a:avLst/>
            </a:prstGeom>
            <a:noFill/>
          </p:spPr>
          <p:txBody>
            <a:bodyPr wrap="none" rtlCol="0">
              <a:spAutoFit/>
            </a:bodyPr>
            <a:lstStyle/>
            <a:p>
              <a:r>
                <a:rPr lang="fr-CA" sz="2000" dirty="0">
                  <a:solidFill>
                    <a:prstClr val="black"/>
                  </a:solidFill>
                </a:rPr>
                <a:t>R</a:t>
              </a:r>
              <a:endParaRPr lang="en-CA" sz="2000" dirty="0">
                <a:solidFill>
                  <a:prstClr val="black"/>
                </a:solidFill>
              </a:endParaRPr>
            </a:p>
          </p:txBody>
        </p:sp>
        <p:cxnSp>
          <p:nvCxnSpPr>
            <p:cNvPr id="36" name="Straight Connector 14"/>
            <p:cNvCxnSpPr/>
            <p:nvPr/>
          </p:nvCxnSpPr>
          <p:spPr>
            <a:xfrm flipV="1">
              <a:off x="8530227" y="2585443"/>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bwMode="auto">
            <a:xfrm flipV="1">
              <a:off x="2748427" y="3209173"/>
              <a:ext cx="8333647" cy="15898"/>
            </a:xfrm>
            <a:prstGeom prst="straightConnector1">
              <a:avLst/>
            </a:prstGeom>
            <a:solidFill>
              <a:srgbClr val="E5E5CC"/>
            </a:solidFill>
            <a:ln w="9525" cap="flat" cmpd="sng" algn="ctr">
              <a:solidFill>
                <a:schemeClr val="tx2">
                  <a:lumMod val="60000"/>
                  <a:lumOff val="40000"/>
                </a:schemeClr>
              </a:solidFill>
              <a:prstDash val="dash"/>
              <a:round/>
              <a:headEnd type="oval" w="med" len="med"/>
              <a:tailEnd type="triangle" w="med" len="med"/>
            </a:ln>
            <a:effectLst/>
          </p:spPr>
        </p:cxnSp>
      </p:grpSp>
      <p:grpSp>
        <p:nvGrpSpPr>
          <p:cNvPr id="12" name="Groupe 11"/>
          <p:cNvGrpSpPr/>
          <p:nvPr/>
        </p:nvGrpSpPr>
        <p:grpSpPr>
          <a:xfrm>
            <a:off x="3436120" y="3432800"/>
            <a:ext cx="7680026" cy="735757"/>
            <a:chOff x="3436120" y="3432800"/>
            <a:chExt cx="7680026" cy="735757"/>
          </a:xfrm>
        </p:grpSpPr>
        <p:cxnSp>
          <p:nvCxnSpPr>
            <p:cNvPr id="41" name="Straight Connector 14"/>
            <p:cNvCxnSpPr/>
            <p:nvPr/>
          </p:nvCxnSpPr>
          <p:spPr>
            <a:xfrm flipV="1">
              <a:off x="5446611" y="3432800"/>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42" name="TextBox 20"/>
            <p:cNvSpPr txBox="1"/>
            <p:nvPr/>
          </p:nvSpPr>
          <p:spPr>
            <a:xfrm>
              <a:off x="3675398" y="3598592"/>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43" name="TextBox 20"/>
            <p:cNvSpPr txBox="1"/>
            <p:nvPr/>
          </p:nvSpPr>
          <p:spPr>
            <a:xfrm>
              <a:off x="6847210" y="3598592"/>
              <a:ext cx="492443" cy="523220"/>
            </a:xfrm>
            <a:prstGeom prst="rect">
              <a:avLst/>
            </a:prstGeom>
            <a:noFill/>
          </p:spPr>
          <p:txBody>
            <a:bodyPr wrap="none" rtlCol="0">
              <a:spAutoFit/>
            </a:bodyPr>
            <a:lstStyle/>
            <a:p>
              <a:r>
                <a:rPr lang="fr-CA" sz="2800" dirty="0">
                  <a:solidFill>
                    <a:prstClr val="black"/>
                  </a:solidFill>
                </a:rPr>
                <a:t>M</a:t>
              </a:r>
              <a:endParaRPr lang="en-CA" sz="2800" dirty="0">
                <a:solidFill>
                  <a:prstClr val="black"/>
                </a:solidFill>
              </a:endParaRPr>
            </a:p>
          </p:txBody>
        </p:sp>
        <p:sp>
          <p:nvSpPr>
            <p:cNvPr id="44" name="TextBox 20"/>
            <p:cNvSpPr txBox="1"/>
            <p:nvPr/>
          </p:nvSpPr>
          <p:spPr>
            <a:xfrm>
              <a:off x="10140850" y="3600758"/>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45" name="Straight Connector 14"/>
            <p:cNvCxnSpPr/>
            <p:nvPr/>
          </p:nvCxnSpPr>
          <p:spPr>
            <a:xfrm flipV="1">
              <a:off x="8740252" y="3444082"/>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p:nvPr/>
          </p:nvCxnSpPr>
          <p:spPr bwMode="auto">
            <a:xfrm flipV="1">
              <a:off x="3436120" y="4152838"/>
              <a:ext cx="7680026" cy="15719"/>
            </a:xfrm>
            <a:prstGeom prst="straightConnector1">
              <a:avLst/>
            </a:prstGeom>
            <a:solidFill>
              <a:srgbClr val="E5E5CC"/>
            </a:solidFill>
            <a:ln w="38100" cap="flat" cmpd="sng" algn="ctr">
              <a:solidFill>
                <a:schemeClr val="accent1">
                  <a:lumMod val="75000"/>
                </a:schemeClr>
              </a:solidFill>
              <a:prstDash val="dashDot"/>
              <a:round/>
              <a:headEnd type="oval" w="med" len="med"/>
              <a:tailEnd type="triangle" w="med" len="med"/>
            </a:ln>
            <a:effectLst/>
          </p:spPr>
        </p:cxnSp>
      </p:grpSp>
      <p:cxnSp>
        <p:nvCxnSpPr>
          <p:cNvPr id="59" name="Straight Connector 14"/>
          <p:cNvCxnSpPr/>
          <p:nvPr/>
        </p:nvCxnSpPr>
        <p:spPr>
          <a:xfrm flipV="1">
            <a:off x="8462489"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14"/>
          <p:cNvCxnSpPr/>
          <p:nvPr/>
        </p:nvCxnSpPr>
        <p:spPr>
          <a:xfrm flipV="1">
            <a:off x="10330966"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22"/>
          <p:cNvSpPr txBox="1"/>
          <p:nvPr/>
        </p:nvSpPr>
        <p:spPr>
          <a:xfrm>
            <a:off x="10628498" y="5342078"/>
            <a:ext cx="643125" cy="338554"/>
          </a:xfrm>
          <a:prstGeom prst="rect">
            <a:avLst/>
          </a:prstGeom>
          <a:noFill/>
        </p:spPr>
        <p:txBody>
          <a:bodyPr wrap="none" rtlCol="0">
            <a:spAutoFit/>
          </a:bodyPr>
          <a:lstStyle/>
          <a:p>
            <a:r>
              <a:rPr lang="en-CA" sz="1600" dirty="0">
                <a:solidFill>
                  <a:prstClr val="black"/>
                </a:solidFill>
              </a:rPr>
              <a:t>Time </a:t>
            </a:r>
          </a:p>
        </p:txBody>
      </p:sp>
      <p:sp>
        <p:nvSpPr>
          <p:cNvPr id="88" name="TextBox 87"/>
          <p:cNvSpPr txBox="1"/>
          <p:nvPr/>
        </p:nvSpPr>
        <p:spPr>
          <a:xfrm>
            <a:off x="10730959" y="859409"/>
            <a:ext cx="1461041" cy="584775"/>
          </a:xfrm>
          <a:prstGeom prst="rect">
            <a:avLst/>
          </a:prstGeom>
          <a:noFill/>
        </p:spPr>
        <p:txBody>
          <a:bodyPr wrap="none" rtlCol="0">
            <a:spAutoFit/>
          </a:bodyPr>
          <a:lstStyle/>
          <a:p>
            <a:r>
              <a:rPr lang="en-CA" sz="1600" dirty="0">
                <a:solidFill>
                  <a:prstClr val="black"/>
                </a:solidFill>
              </a:rPr>
              <a:t>Reinforcement </a:t>
            </a:r>
          </a:p>
          <a:p>
            <a:r>
              <a:rPr lang="en-CA" sz="1600" dirty="0">
                <a:solidFill>
                  <a:prstClr val="black"/>
                </a:solidFill>
              </a:rPr>
              <a:t>phase</a:t>
            </a:r>
          </a:p>
        </p:txBody>
      </p:sp>
    </p:spTree>
    <p:extLst>
      <p:ext uri="{BB962C8B-B14F-4D97-AF65-F5344CB8AC3E}">
        <p14:creationId xmlns:p14="http://schemas.microsoft.com/office/powerpoint/2010/main" val="22777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4"/>
                                        </p:tgtEl>
                                      </p:cBhvr>
                                    </p:animEffect>
                                    <p:set>
                                      <p:cBhvr>
                                        <p:cTn id="15" dur="1" fill="hold">
                                          <p:stCondLst>
                                            <p:cond delay="499"/>
                                          </p:stCondLst>
                                        </p:cTn>
                                        <p:tgtEl>
                                          <p:spTgt spid="7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1"/>
                                        </p:tgtEl>
                                      </p:cBhvr>
                                    </p:animEffect>
                                    <p:set>
                                      <p:cBhvr>
                                        <p:cTn id="23" dur="1" fill="hold">
                                          <p:stCondLst>
                                            <p:cond delay="499"/>
                                          </p:stCondLst>
                                        </p:cTn>
                                        <p:tgtEl>
                                          <p:spTgt spid="8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2"/>
          <p:cNvPicPr>
            <a:picLocks noGrp="1" noChangeAspect="1"/>
          </p:cNvPicPr>
          <p:nvPr>
            <p:ph sz="half" idx="1"/>
          </p:nvPr>
        </p:nvPicPr>
        <p:blipFill>
          <a:blip r:embed="rId3"/>
          <a:stretch>
            <a:fillRect/>
          </a:stretch>
        </p:blipFill>
        <p:spPr>
          <a:xfrm>
            <a:off x="1455407" y="1298851"/>
            <a:ext cx="8809182" cy="4778838"/>
          </a:xfrm>
          <a:prstGeom prst="rect">
            <a:avLst/>
          </a:prstGeom>
        </p:spPr>
      </p:pic>
      <p:sp>
        <p:nvSpPr>
          <p:cNvPr id="5" name="Title 1"/>
          <p:cNvSpPr>
            <a:spLocks noGrp="1"/>
          </p:cNvSpPr>
          <p:nvPr>
            <p:ph type="title"/>
          </p:nvPr>
        </p:nvSpPr>
        <p:spPr>
          <a:xfrm>
            <a:off x="838199" y="365125"/>
            <a:ext cx="11004755" cy="1325563"/>
          </a:xfrm>
        </p:spPr>
        <p:txBody>
          <a:bodyPr>
            <a:normAutofit/>
          </a:bodyPr>
          <a:lstStyle/>
          <a:p>
            <a:r>
              <a:rPr lang="fr-CA" dirty="0"/>
              <a:t>Courbe d'engagement</a:t>
            </a:r>
            <a:r>
              <a:rPr lang="fr-CA" sz="3200" dirty="0"/>
              <a:t> (1/4)</a:t>
            </a:r>
            <a:endParaRPr lang="en-CA" dirty="0"/>
          </a:p>
        </p:txBody>
      </p:sp>
      <p:sp>
        <p:nvSpPr>
          <p:cNvPr id="6" name="Rectangle 5"/>
          <p:cNvSpPr/>
          <p:nvPr/>
        </p:nvSpPr>
        <p:spPr>
          <a:xfrm>
            <a:off x="4371279" y="5212760"/>
            <a:ext cx="2734235" cy="338554"/>
          </a:xfrm>
          <a:prstGeom prst="rect">
            <a:avLst/>
          </a:prstGeom>
        </p:spPr>
        <p:txBody>
          <a:bodyPr wrap="square">
            <a:spAutoFit/>
          </a:bodyPr>
          <a:lstStyle/>
          <a:p>
            <a:r>
              <a:rPr lang="en-CA" sz="1600" b="1" dirty="0"/>
              <a:t>PRISE DE CONSCIENCE</a:t>
            </a:r>
          </a:p>
        </p:txBody>
      </p:sp>
      <p:sp>
        <p:nvSpPr>
          <p:cNvPr id="10" name="Rectangle 9"/>
          <p:cNvSpPr/>
          <p:nvPr/>
        </p:nvSpPr>
        <p:spPr>
          <a:xfrm>
            <a:off x="6965576" y="4355923"/>
            <a:ext cx="2734235" cy="338554"/>
          </a:xfrm>
          <a:prstGeom prst="rect">
            <a:avLst/>
          </a:prstGeom>
        </p:spPr>
        <p:txBody>
          <a:bodyPr wrap="square">
            <a:spAutoFit/>
          </a:bodyPr>
          <a:lstStyle/>
          <a:p>
            <a:r>
              <a:rPr lang="en-CA" sz="1600" b="1" dirty="0"/>
              <a:t>COMPRÉHENSION</a:t>
            </a:r>
          </a:p>
        </p:txBody>
      </p:sp>
      <p:sp>
        <p:nvSpPr>
          <p:cNvPr id="11" name="Rectangle 10"/>
          <p:cNvSpPr/>
          <p:nvPr/>
        </p:nvSpPr>
        <p:spPr>
          <a:xfrm>
            <a:off x="8142971" y="3535492"/>
            <a:ext cx="2734235" cy="338554"/>
          </a:xfrm>
          <a:prstGeom prst="rect">
            <a:avLst/>
          </a:prstGeom>
        </p:spPr>
        <p:txBody>
          <a:bodyPr wrap="square">
            <a:spAutoFit/>
          </a:bodyPr>
          <a:lstStyle/>
          <a:p>
            <a:r>
              <a:rPr lang="en-CA" sz="1600" b="1" dirty="0"/>
              <a:t>ADOPTION</a:t>
            </a:r>
          </a:p>
        </p:txBody>
      </p:sp>
      <p:sp>
        <p:nvSpPr>
          <p:cNvPr id="12" name="Rectangle 11"/>
          <p:cNvSpPr/>
          <p:nvPr/>
        </p:nvSpPr>
        <p:spPr>
          <a:xfrm>
            <a:off x="8887269" y="2273122"/>
            <a:ext cx="2734235" cy="338554"/>
          </a:xfrm>
          <a:prstGeom prst="rect">
            <a:avLst/>
          </a:prstGeom>
        </p:spPr>
        <p:txBody>
          <a:bodyPr wrap="square">
            <a:spAutoFit/>
          </a:bodyPr>
          <a:lstStyle/>
          <a:p>
            <a:r>
              <a:rPr lang="en-CA" sz="1600" b="1" dirty="0"/>
              <a:t>ENGAGEMENT</a:t>
            </a:r>
          </a:p>
        </p:txBody>
      </p:sp>
      <p:sp>
        <p:nvSpPr>
          <p:cNvPr id="16" name="Rectangle 15"/>
          <p:cNvSpPr/>
          <p:nvPr/>
        </p:nvSpPr>
        <p:spPr>
          <a:xfrm>
            <a:off x="3379572" y="1464430"/>
            <a:ext cx="1330020" cy="738664"/>
          </a:xfrm>
          <a:prstGeom prst="rect">
            <a:avLst/>
          </a:prstGeom>
        </p:spPr>
        <p:txBody>
          <a:bodyPr wrap="square">
            <a:spAutoFit/>
          </a:bodyPr>
          <a:lstStyle/>
          <a:p>
            <a:pPr algn="ctr"/>
            <a:r>
              <a:rPr lang="en-CA" sz="1400" dirty="0" err="1">
                <a:solidFill>
                  <a:srgbClr val="C00000"/>
                </a:solidFill>
              </a:rPr>
              <a:t>Équipe</a:t>
            </a:r>
            <a:r>
              <a:rPr lang="en-CA" sz="1400" dirty="0">
                <a:solidFill>
                  <a:srgbClr val="C00000"/>
                </a:solidFill>
              </a:rPr>
              <a:t> du </a:t>
            </a:r>
            <a:r>
              <a:rPr lang="en-CA" sz="1400" dirty="0" err="1">
                <a:solidFill>
                  <a:srgbClr val="C00000"/>
                </a:solidFill>
              </a:rPr>
              <a:t>projet</a:t>
            </a:r>
            <a:r>
              <a:rPr lang="en-CA" sz="1400" dirty="0">
                <a:solidFill>
                  <a:srgbClr val="C00000"/>
                </a:solidFill>
              </a:rPr>
              <a:t> et Sponsors</a:t>
            </a:r>
          </a:p>
        </p:txBody>
      </p:sp>
      <p:sp>
        <p:nvSpPr>
          <p:cNvPr id="17" name="Rectangle 16"/>
          <p:cNvSpPr/>
          <p:nvPr/>
        </p:nvSpPr>
        <p:spPr>
          <a:xfrm>
            <a:off x="4584087" y="1464430"/>
            <a:ext cx="1909481" cy="738664"/>
          </a:xfrm>
          <a:prstGeom prst="rect">
            <a:avLst/>
          </a:prstGeom>
        </p:spPr>
        <p:txBody>
          <a:bodyPr wrap="square">
            <a:spAutoFit/>
          </a:bodyPr>
          <a:lstStyle/>
          <a:p>
            <a:pPr algn="ctr"/>
            <a:r>
              <a:rPr lang="en-CA" sz="1400" dirty="0" err="1">
                <a:solidFill>
                  <a:srgbClr val="C00000"/>
                </a:solidFill>
              </a:rPr>
              <a:t>Dirigeants</a:t>
            </a:r>
            <a:r>
              <a:rPr lang="en-CA" sz="1400" dirty="0">
                <a:solidFill>
                  <a:srgbClr val="C00000"/>
                </a:solidFill>
              </a:rPr>
              <a:t> de </a:t>
            </a:r>
            <a:r>
              <a:rPr lang="en-CA" sz="1400" dirty="0" err="1">
                <a:solidFill>
                  <a:srgbClr val="C00000"/>
                </a:solidFill>
              </a:rPr>
              <a:t>renforcement</a:t>
            </a:r>
            <a:r>
              <a:rPr lang="en-CA" sz="1400" dirty="0">
                <a:solidFill>
                  <a:srgbClr val="C00000"/>
                </a:solidFill>
              </a:rPr>
              <a:t> (Champions)</a:t>
            </a:r>
          </a:p>
        </p:txBody>
      </p:sp>
      <p:sp>
        <p:nvSpPr>
          <p:cNvPr id="18" name="Rectangle 17"/>
          <p:cNvSpPr/>
          <p:nvPr/>
        </p:nvSpPr>
        <p:spPr>
          <a:xfrm>
            <a:off x="6400672" y="1464430"/>
            <a:ext cx="1578568" cy="738664"/>
          </a:xfrm>
          <a:prstGeom prst="rect">
            <a:avLst/>
          </a:prstGeom>
        </p:spPr>
        <p:txBody>
          <a:bodyPr wrap="square">
            <a:spAutoFit/>
          </a:bodyPr>
          <a:lstStyle/>
          <a:p>
            <a:pPr algn="ctr"/>
            <a:r>
              <a:rPr lang="en-CA" sz="1400" dirty="0">
                <a:solidFill>
                  <a:srgbClr val="C00000"/>
                </a:solidFill>
              </a:rPr>
              <a:t>Réseau de </a:t>
            </a:r>
            <a:r>
              <a:rPr lang="en-CA" sz="1400" dirty="0" err="1">
                <a:solidFill>
                  <a:srgbClr val="C00000"/>
                </a:solidFill>
              </a:rPr>
              <a:t>changement</a:t>
            </a:r>
            <a:r>
              <a:rPr lang="en-CA" sz="1400" dirty="0">
                <a:solidFill>
                  <a:srgbClr val="C00000"/>
                </a:solidFill>
              </a:rPr>
              <a:t> (Agents)</a:t>
            </a:r>
          </a:p>
        </p:txBody>
      </p:sp>
      <p:sp>
        <p:nvSpPr>
          <p:cNvPr id="19" name="Rectangle 18"/>
          <p:cNvSpPr/>
          <p:nvPr/>
        </p:nvSpPr>
        <p:spPr>
          <a:xfrm>
            <a:off x="8220451" y="1464430"/>
            <a:ext cx="1815064" cy="738664"/>
          </a:xfrm>
          <a:prstGeom prst="rect">
            <a:avLst/>
          </a:prstGeom>
        </p:spPr>
        <p:txBody>
          <a:bodyPr wrap="square">
            <a:spAutoFit/>
          </a:bodyPr>
          <a:lstStyle/>
          <a:p>
            <a:pPr algn="ctr"/>
            <a:r>
              <a:rPr lang="en-CA" sz="1400" dirty="0">
                <a:solidFill>
                  <a:srgbClr val="C00000"/>
                </a:solidFill>
              </a:rPr>
              <a:t>Parties </a:t>
            </a:r>
            <a:r>
              <a:rPr lang="en-CA" sz="1400" dirty="0" err="1">
                <a:solidFill>
                  <a:srgbClr val="C00000"/>
                </a:solidFill>
              </a:rPr>
              <a:t>prenantes</a:t>
            </a:r>
            <a:r>
              <a:rPr lang="en-CA" sz="1400" dirty="0">
                <a:solidFill>
                  <a:srgbClr val="C00000"/>
                </a:solidFill>
              </a:rPr>
              <a:t> </a:t>
            </a:r>
            <a:r>
              <a:rPr lang="en-CA" sz="1400" dirty="0" err="1">
                <a:solidFill>
                  <a:srgbClr val="C00000"/>
                </a:solidFill>
              </a:rPr>
              <a:t>impactées</a:t>
            </a:r>
            <a:r>
              <a:rPr lang="en-CA" sz="1400" dirty="0">
                <a:solidFill>
                  <a:srgbClr val="C00000"/>
                </a:solidFill>
              </a:rPr>
              <a:t> (</a:t>
            </a:r>
            <a:r>
              <a:rPr lang="en-CA" sz="1400" dirty="0" err="1">
                <a:solidFill>
                  <a:srgbClr val="C00000"/>
                </a:solidFill>
              </a:rPr>
              <a:t>utilisateurs</a:t>
            </a:r>
            <a:r>
              <a:rPr lang="en-CA" sz="1400" dirty="0">
                <a:solidFill>
                  <a:srgbClr val="C00000"/>
                </a:solidFill>
              </a:rPr>
              <a:t> </a:t>
            </a:r>
            <a:r>
              <a:rPr lang="en-CA" sz="1400" dirty="0" err="1">
                <a:solidFill>
                  <a:srgbClr val="C00000"/>
                </a:solidFill>
              </a:rPr>
              <a:t>finaux</a:t>
            </a:r>
            <a:r>
              <a:rPr lang="en-CA" sz="1400" dirty="0">
                <a:solidFill>
                  <a:srgbClr val="C00000"/>
                </a:solidFill>
              </a:rPr>
              <a:t>)</a:t>
            </a:r>
          </a:p>
        </p:txBody>
      </p:sp>
      <p:sp>
        <p:nvSpPr>
          <p:cNvPr id="20" name="TextBox 19"/>
          <p:cNvSpPr txBox="1"/>
          <p:nvPr/>
        </p:nvSpPr>
        <p:spPr>
          <a:xfrm>
            <a:off x="4584087" y="5660613"/>
            <a:ext cx="803425" cy="307777"/>
          </a:xfrm>
          <a:prstGeom prst="rect">
            <a:avLst/>
          </a:prstGeom>
          <a:noFill/>
        </p:spPr>
        <p:txBody>
          <a:bodyPr wrap="none" rtlCol="0">
            <a:spAutoFit/>
          </a:bodyPr>
          <a:lstStyle/>
          <a:p>
            <a:r>
              <a:rPr lang="fr-CA" sz="1400" dirty="0">
                <a:solidFill>
                  <a:schemeClr val="bg1"/>
                </a:solidFill>
              </a:rPr>
              <a:t>TEMPS</a:t>
            </a:r>
            <a:endParaRPr lang="en-CA" sz="1400" dirty="0">
              <a:solidFill>
                <a:schemeClr val="bg1"/>
              </a:solidFill>
            </a:endParaRPr>
          </a:p>
        </p:txBody>
      </p:sp>
      <p:sp>
        <p:nvSpPr>
          <p:cNvPr id="21" name="TextBox 20"/>
          <p:cNvSpPr txBox="1"/>
          <p:nvPr/>
        </p:nvSpPr>
        <p:spPr>
          <a:xfrm rot="16200000">
            <a:off x="1045308" y="4070243"/>
            <a:ext cx="1462260" cy="307777"/>
          </a:xfrm>
          <a:prstGeom prst="rect">
            <a:avLst/>
          </a:prstGeom>
          <a:noFill/>
        </p:spPr>
        <p:txBody>
          <a:bodyPr wrap="none" rtlCol="0">
            <a:spAutoFit/>
          </a:bodyPr>
          <a:lstStyle/>
          <a:p>
            <a:r>
              <a:rPr lang="fr-CA" sz="1400" dirty="0">
                <a:solidFill>
                  <a:schemeClr val="bg1"/>
                </a:solidFill>
              </a:rPr>
              <a:t>ENGAGEMENT</a:t>
            </a:r>
            <a:endParaRPr lang="en-CA" sz="1400" dirty="0">
              <a:solidFill>
                <a:schemeClr val="bg1"/>
              </a:solidFill>
            </a:endParaRPr>
          </a:p>
        </p:txBody>
      </p:sp>
    </p:spTree>
    <p:extLst>
      <p:ext uri="{BB962C8B-B14F-4D97-AF65-F5344CB8AC3E}">
        <p14:creationId xmlns:p14="http://schemas.microsoft.com/office/powerpoint/2010/main" val="103445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custDataLst>
              <p:tags r:id="rId1"/>
            </p:custDataLst>
          </p:nvPr>
        </p:nvGrpSpPr>
        <p:grpSpPr>
          <a:xfrm>
            <a:off x="2120811" y="1430993"/>
            <a:ext cx="8127110" cy="4422621"/>
            <a:chOff x="744448" y="2323021"/>
            <a:chExt cx="8697274" cy="3895056"/>
          </a:xfrm>
        </p:grpSpPr>
        <p:cxnSp>
          <p:nvCxnSpPr>
            <p:cNvPr id="8" name="Straight Connector 7"/>
            <p:cNvCxnSpPr/>
            <p:nvPr/>
          </p:nvCxnSpPr>
          <p:spPr>
            <a:xfrm rot="5400000">
              <a:off x="-549884" y="3978874"/>
              <a:ext cx="3311706" cy="0"/>
            </a:xfrm>
            <a:prstGeom prst="line">
              <a:avLst/>
            </a:prstGeom>
            <a:ln>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05968" y="5634728"/>
              <a:ext cx="6979179" cy="6925"/>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2030401" y="2410212"/>
              <a:ext cx="2190634" cy="2833162"/>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sp>
          <p:nvSpPr>
            <p:cNvPr id="11" name="Freeform 10"/>
            <p:cNvSpPr/>
            <p:nvPr/>
          </p:nvSpPr>
          <p:spPr>
            <a:xfrm>
              <a:off x="2770783" y="2395780"/>
              <a:ext cx="2630789" cy="2960519"/>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sp>
          <p:nvSpPr>
            <p:cNvPr id="12" name="Freeform 11"/>
            <p:cNvSpPr/>
            <p:nvPr/>
          </p:nvSpPr>
          <p:spPr>
            <a:xfrm>
              <a:off x="3849517" y="2438165"/>
              <a:ext cx="3281378" cy="3011568"/>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cxnSp>
          <p:nvCxnSpPr>
            <p:cNvPr id="13" name="Straight Connector 12"/>
            <p:cNvCxnSpPr/>
            <p:nvPr/>
          </p:nvCxnSpPr>
          <p:spPr>
            <a:xfrm flipV="1">
              <a:off x="1105970" y="4606081"/>
              <a:ext cx="6670938" cy="1673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140204" y="3781642"/>
              <a:ext cx="6713763" cy="13249"/>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065156" y="2957204"/>
              <a:ext cx="6788811" cy="9760"/>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477532" y="5703059"/>
              <a:ext cx="1141166" cy="515018"/>
            </a:xfrm>
            <a:prstGeom prst="rect">
              <a:avLst/>
            </a:prstGeom>
            <a:noFill/>
          </p:spPr>
          <p:txBody>
            <a:bodyPr wrap="square" rtlCol="0">
              <a:spAutoFit/>
            </a:bodyPr>
            <a:lstStyle/>
            <a:p>
              <a:r>
                <a:rPr lang="en-CA" sz="1600" dirty="0" err="1">
                  <a:solidFill>
                    <a:srgbClr val="4F81BD">
                      <a:lumMod val="75000"/>
                    </a:srgbClr>
                  </a:solidFill>
                </a:rPr>
                <a:t>Groupe</a:t>
              </a:r>
              <a:r>
                <a:rPr lang="en-CA" sz="1600" dirty="0">
                  <a:solidFill>
                    <a:srgbClr val="4F81BD">
                      <a:lumMod val="75000"/>
                    </a:srgbClr>
                  </a:solidFill>
                </a:rPr>
                <a:t> </a:t>
              </a:r>
              <a:r>
                <a:rPr lang="en-CA" sz="1600" dirty="0" err="1">
                  <a:solidFill>
                    <a:srgbClr val="4F81BD">
                      <a:lumMod val="75000"/>
                    </a:srgbClr>
                  </a:solidFill>
                </a:rPr>
                <a:t>exécutif</a:t>
              </a:r>
              <a:endParaRPr lang="en-CA" sz="1600" dirty="0">
                <a:solidFill>
                  <a:srgbClr val="4F81BD">
                    <a:lumMod val="75000"/>
                  </a:srgbClr>
                </a:solidFill>
              </a:endParaRPr>
            </a:p>
          </p:txBody>
        </p:sp>
        <p:sp>
          <p:nvSpPr>
            <p:cNvPr id="17" name="TextBox 16"/>
            <p:cNvSpPr txBox="1"/>
            <p:nvPr/>
          </p:nvSpPr>
          <p:spPr>
            <a:xfrm>
              <a:off x="2613902" y="5703059"/>
              <a:ext cx="1235615" cy="515018"/>
            </a:xfrm>
            <a:prstGeom prst="rect">
              <a:avLst/>
            </a:prstGeom>
            <a:noFill/>
          </p:spPr>
          <p:txBody>
            <a:bodyPr wrap="square" rtlCol="0">
              <a:spAutoFit/>
            </a:bodyPr>
            <a:lstStyle/>
            <a:p>
              <a:r>
                <a:rPr lang="en-CA" sz="1600" dirty="0">
                  <a:solidFill>
                    <a:srgbClr val="4F81BD">
                      <a:lumMod val="75000"/>
                    </a:srgbClr>
                  </a:solidFill>
                </a:rPr>
                <a:t>La haute direction</a:t>
              </a:r>
            </a:p>
          </p:txBody>
        </p:sp>
        <p:sp>
          <p:nvSpPr>
            <p:cNvPr id="18" name="TextBox 17"/>
            <p:cNvSpPr txBox="1"/>
            <p:nvPr/>
          </p:nvSpPr>
          <p:spPr>
            <a:xfrm>
              <a:off x="4061580" y="5703059"/>
              <a:ext cx="954141" cy="298169"/>
            </a:xfrm>
            <a:prstGeom prst="rect">
              <a:avLst/>
            </a:prstGeom>
            <a:noFill/>
          </p:spPr>
          <p:txBody>
            <a:bodyPr wrap="none" rtlCol="0">
              <a:spAutoFit/>
            </a:bodyPr>
            <a:lstStyle/>
            <a:p>
              <a:r>
                <a:rPr lang="en-CA" sz="1600" dirty="0">
                  <a:solidFill>
                    <a:srgbClr val="4F81BD">
                      <a:lumMod val="75000"/>
                    </a:srgbClr>
                  </a:solidFill>
                </a:rPr>
                <a:t>Gestion</a:t>
              </a:r>
            </a:p>
          </p:txBody>
        </p:sp>
        <p:sp>
          <p:nvSpPr>
            <p:cNvPr id="19" name="TextBox 18"/>
            <p:cNvSpPr txBox="1"/>
            <p:nvPr/>
          </p:nvSpPr>
          <p:spPr>
            <a:xfrm>
              <a:off x="1187191" y="4671760"/>
              <a:ext cx="1426712" cy="515018"/>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préparation</a:t>
              </a:r>
              <a:endParaRPr lang="en-CA" sz="1600" dirty="0">
                <a:solidFill>
                  <a:prstClr val="black"/>
                </a:solidFill>
              </a:endParaRPr>
            </a:p>
          </p:txBody>
        </p:sp>
        <p:sp>
          <p:nvSpPr>
            <p:cNvPr id="20" name="TextBox 19"/>
            <p:cNvSpPr txBox="1"/>
            <p:nvPr/>
          </p:nvSpPr>
          <p:spPr>
            <a:xfrm>
              <a:off x="1187190" y="3923419"/>
              <a:ext cx="1481790" cy="515018"/>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gestion</a:t>
              </a:r>
              <a:endParaRPr lang="en-CA" sz="1600" dirty="0">
                <a:solidFill>
                  <a:prstClr val="black"/>
                </a:solidFill>
              </a:endParaRPr>
            </a:p>
          </p:txBody>
        </p:sp>
        <p:sp>
          <p:nvSpPr>
            <p:cNvPr id="21" name="TextBox 20"/>
            <p:cNvSpPr txBox="1"/>
            <p:nvPr/>
          </p:nvSpPr>
          <p:spPr>
            <a:xfrm>
              <a:off x="1187190" y="3147459"/>
              <a:ext cx="1583592" cy="515018"/>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renforcement</a:t>
              </a:r>
              <a:endParaRPr lang="en-CA" sz="1600" dirty="0">
                <a:solidFill>
                  <a:prstClr val="black"/>
                </a:solidFill>
              </a:endParaRPr>
            </a:p>
          </p:txBody>
        </p:sp>
        <p:sp>
          <p:nvSpPr>
            <p:cNvPr id="22" name="TextBox 21"/>
            <p:cNvSpPr txBox="1"/>
            <p:nvPr/>
          </p:nvSpPr>
          <p:spPr>
            <a:xfrm rot="16200000">
              <a:off x="331804" y="3703055"/>
              <a:ext cx="1187593" cy="362306"/>
            </a:xfrm>
            <a:prstGeom prst="rect">
              <a:avLst/>
            </a:prstGeom>
            <a:noFill/>
          </p:spPr>
          <p:txBody>
            <a:bodyPr wrap="none" rtlCol="0">
              <a:spAutoFit/>
            </a:bodyPr>
            <a:lstStyle/>
            <a:p>
              <a:r>
                <a:rPr lang="en-CA" sz="1600" dirty="0">
                  <a:solidFill>
                    <a:prstClr val="black"/>
                  </a:solidFill>
                </a:rPr>
                <a:t>Engagement</a:t>
              </a:r>
            </a:p>
          </p:txBody>
        </p:sp>
        <p:sp>
          <p:nvSpPr>
            <p:cNvPr id="23" name="TextBox 22"/>
            <p:cNvSpPr txBox="1"/>
            <p:nvPr/>
          </p:nvSpPr>
          <p:spPr>
            <a:xfrm>
              <a:off x="7314549" y="5641653"/>
              <a:ext cx="905765" cy="298169"/>
            </a:xfrm>
            <a:prstGeom prst="rect">
              <a:avLst/>
            </a:prstGeom>
            <a:noFill/>
          </p:spPr>
          <p:txBody>
            <a:bodyPr wrap="none" rtlCol="0">
              <a:spAutoFit/>
            </a:bodyPr>
            <a:lstStyle/>
            <a:p>
              <a:r>
                <a:rPr lang="en-CA" sz="1600" dirty="0">
                  <a:solidFill>
                    <a:prstClr val="black"/>
                  </a:solidFill>
                </a:rPr>
                <a:t>Temps </a:t>
              </a:r>
            </a:p>
          </p:txBody>
        </p:sp>
        <p:sp>
          <p:nvSpPr>
            <p:cNvPr id="24" name="Freeform 23"/>
            <p:cNvSpPr/>
            <p:nvPr/>
          </p:nvSpPr>
          <p:spPr>
            <a:xfrm>
              <a:off x="5363032" y="2438165"/>
              <a:ext cx="4078690" cy="3078541"/>
            </a:xfrm>
            <a:custGeom>
              <a:avLst/>
              <a:gdLst>
                <a:gd name="connsiteX0" fmla="*/ 0 w 2990850"/>
                <a:gd name="connsiteY0" fmla="*/ 2619375 h 2619375"/>
                <a:gd name="connsiteX1" fmla="*/ 752475 w 2990850"/>
                <a:gd name="connsiteY1" fmla="*/ 2324100 h 2619375"/>
                <a:gd name="connsiteX2" fmla="*/ 2009775 w 2990850"/>
                <a:gd name="connsiteY2" fmla="*/ 1295400 h 2619375"/>
                <a:gd name="connsiteX3" fmla="*/ 2933700 w 2990850"/>
                <a:gd name="connsiteY3" fmla="*/ 95250 h 2619375"/>
                <a:gd name="connsiteX4" fmla="*/ 2933700 w 2990850"/>
                <a:gd name="connsiteY4" fmla="*/ 95250 h 2619375"/>
                <a:gd name="connsiteX5" fmla="*/ 2990850 w 2990850"/>
                <a:gd name="connsiteY5"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2619375">
                  <a:moveTo>
                    <a:pt x="0" y="2619375"/>
                  </a:moveTo>
                  <a:cubicBezTo>
                    <a:pt x="208756" y="2582069"/>
                    <a:pt x="417513" y="2544763"/>
                    <a:pt x="752475" y="2324100"/>
                  </a:cubicBezTo>
                  <a:cubicBezTo>
                    <a:pt x="1087438" y="2103438"/>
                    <a:pt x="1646238" y="1666875"/>
                    <a:pt x="2009775" y="1295400"/>
                  </a:cubicBezTo>
                  <a:cubicBezTo>
                    <a:pt x="2373313" y="923925"/>
                    <a:pt x="2933700" y="95250"/>
                    <a:pt x="2933700" y="95250"/>
                  </a:cubicBezTo>
                  <a:lnTo>
                    <a:pt x="2933700" y="95250"/>
                  </a:lnTo>
                  <a:lnTo>
                    <a:pt x="2990850" y="0"/>
                  </a:lnTo>
                </a:path>
              </a:pathLst>
            </a:custGeom>
            <a:ln w="1016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00">
                <a:solidFill>
                  <a:prstClr val="black"/>
                </a:solidFill>
              </a:endParaRPr>
            </a:p>
          </p:txBody>
        </p:sp>
        <p:sp>
          <p:nvSpPr>
            <p:cNvPr id="25" name="TextBox 24"/>
            <p:cNvSpPr txBox="1"/>
            <p:nvPr/>
          </p:nvSpPr>
          <p:spPr>
            <a:xfrm>
              <a:off x="5789086" y="5738970"/>
              <a:ext cx="1679582" cy="298169"/>
            </a:xfrm>
            <a:prstGeom prst="rect">
              <a:avLst/>
            </a:prstGeom>
            <a:noFill/>
          </p:spPr>
          <p:txBody>
            <a:bodyPr wrap="square" rtlCol="0">
              <a:spAutoFit/>
            </a:bodyPr>
            <a:lstStyle/>
            <a:p>
              <a:r>
                <a:rPr lang="en-CA" sz="1600" dirty="0" err="1">
                  <a:solidFill>
                    <a:srgbClr val="4F81BD">
                      <a:lumMod val="75000"/>
                    </a:srgbClr>
                  </a:solidFill>
                </a:rPr>
                <a:t>Tous</a:t>
              </a:r>
              <a:r>
                <a:rPr lang="en-CA" sz="1600" dirty="0">
                  <a:solidFill>
                    <a:srgbClr val="4F81BD">
                      <a:lumMod val="75000"/>
                    </a:srgbClr>
                  </a:solidFill>
                </a:rPr>
                <a:t> les </a:t>
              </a:r>
              <a:r>
                <a:rPr lang="en-CA" sz="1600" dirty="0" err="1">
                  <a:solidFill>
                    <a:srgbClr val="4F81BD">
                      <a:lumMod val="75000"/>
                    </a:srgbClr>
                  </a:solidFill>
                </a:rPr>
                <a:t>autres</a:t>
              </a:r>
              <a:endParaRPr lang="en-CA" sz="1600" dirty="0">
                <a:solidFill>
                  <a:srgbClr val="4F81BD">
                    <a:lumMod val="75000"/>
                  </a:srgbClr>
                </a:solidFill>
              </a:endParaRPr>
            </a:p>
          </p:txBody>
        </p:sp>
      </p:grpSp>
      <p:sp>
        <p:nvSpPr>
          <p:cNvPr id="29" name="Title 1"/>
          <p:cNvSpPr>
            <a:spLocks noGrp="1"/>
          </p:cNvSpPr>
          <p:nvPr>
            <p:ph type="title"/>
          </p:nvPr>
        </p:nvSpPr>
        <p:spPr>
          <a:xfrm>
            <a:off x="838199" y="365125"/>
            <a:ext cx="11004755" cy="1325563"/>
          </a:xfrm>
        </p:spPr>
        <p:txBody>
          <a:bodyPr>
            <a:normAutofit/>
          </a:bodyPr>
          <a:lstStyle/>
          <a:p>
            <a:r>
              <a:rPr lang="fr-CA" dirty="0"/>
              <a:t>Courbe d'engagement</a:t>
            </a:r>
            <a:r>
              <a:rPr lang="fr-CA" sz="3200" dirty="0">
                <a:solidFill>
                  <a:srgbClr val="044860"/>
                </a:solidFill>
              </a:rPr>
              <a:t> (2/4)</a:t>
            </a:r>
            <a:endParaRPr lang="en-CA" dirty="0"/>
          </a:p>
        </p:txBody>
      </p:sp>
    </p:spTree>
    <p:extLst>
      <p:ext uri="{BB962C8B-B14F-4D97-AF65-F5344CB8AC3E}">
        <p14:creationId xmlns:p14="http://schemas.microsoft.com/office/powerpoint/2010/main" val="266661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838200" y="365126"/>
            <a:ext cx="6449648" cy="632826"/>
          </a:xfrm>
        </p:spPr>
        <p:txBody>
          <a:bodyPr>
            <a:normAutofit fontScale="90000"/>
          </a:bodyPr>
          <a:lstStyle/>
          <a:p>
            <a:r>
              <a:rPr lang="fr-CA" dirty="0"/>
              <a:t>Courbe d'engagement</a:t>
            </a:r>
            <a:r>
              <a:rPr lang="fr-CA" dirty="0">
                <a:solidFill>
                  <a:srgbClr val="044860"/>
                </a:solidFill>
              </a:rPr>
              <a:t> </a:t>
            </a:r>
            <a:r>
              <a:rPr lang="fr-CA" sz="3100" dirty="0">
                <a:solidFill>
                  <a:srgbClr val="044860"/>
                </a:solidFill>
              </a:rPr>
              <a:t>(3/4)</a:t>
            </a:r>
            <a:endParaRPr lang="en-CA" sz="3100" dirty="0"/>
          </a:p>
        </p:txBody>
      </p:sp>
      <p:cxnSp>
        <p:nvCxnSpPr>
          <p:cNvPr id="8" name="Straight Connector 7"/>
          <p:cNvCxnSpPr/>
          <p:nvPr/>
        </p:nvCxnSpPr>
        <p:spPr>
          <a:xfrm rot="5400000">
            <a:off x="315130" y="3515133"/>
            <a:ext cx="3760259" cy="0"/>
          </a:xfrm>
          <a:prstGeom prst="line">
            <a:avLst/>
          </a:prstGeom>
          <a:ln>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95259" y="5360705"/>
            <a:ext cx="8936037" cy="34559"/>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163350" y="1973442"/>
            <a:ext cx="1066355" cy="584774"/>
          </a:xfrm>
          <a:prstGeom prst="rect">
            <a:avLst/>
          </a:prstGeom>
          <a:noFill/>
        </p:spPr>
        <p:txBody>
          <a:bodyPr wrap="square" rtlCol="0">
            <a:spAutoFit/>
          </a:bodyPr>
          <a:lstStyle/>
          <a:p>
            <a:r>
              <a:rPr lang="en-CA" sz="1600" dirty="0" err="1">
                <a:solidFill>
                  <a:srgbClr val="4F81BD">
                    <a:lumMod val="75000"/>
                  </a:srgbClr>
                </a:solidFill>
              </a:rPr>
              <a:t>Groupe</a:t>
            </a:r>
            <a:r>
              <a:rPr lang="en-CA" sz="1600" dirty="0">
                <a:solidFill>
                  <a:srgbClr val="4F81BD">
                    <a:lumMod val="75000"/>
                  </a:srgbClr>
                </a:solidFill>
              </a:rPr>
              <a:t> </a:t>
            </a:r>
            <a:r>
              <a:rPr lang="en-CA" sz="1600" dirty="0" err="1">
                <a:solidFill>
                  <a:srgbClr val="4F81BD">
                    <a:lumMod val="75000"/>
                  </a:srgbClr>
                </a:solidFill>
              </a:rPr>
              <a:t>exécutif</a:t>
            </a:r>
            <a:endParaRPr lang="en-CA" sz="1600" dirty="0">
              <a:solidFill>
                <a:srgbClr val="4F81BD">
                  <a:lumMod val="75000"/>
                </a:srgbClr>
              </a:solidFill>
            </a:endParaRPr>
          </a:p>
        </p:txBody>
      </p:sp>
      <p:sp>
        <p:nvSpPr>
          <p:cNvPr id="17" name="TextBox 16"/>
          <p:cNvSpPr txBox="1"/>
          <p:nvPr/>
        </p:nvSpPr>
        <p:spPr>
          <a:xfrm>
            <a:off x="1163350" y="2837116"/>
            <a:ext cx="1209535" cy="584775"/>
          </a:xfrm>
          <a:prstGeom prst="rect">
            <a:avLst/>
          </a:prstGeom>
          <a:noFill/>
        </p:spPr>
        <p:txBody>
          <a:bodyPr wrap="square" rtlCol="0">
            <a:spAutoFit/>
          </a:bodyPr>
          <a:lstStyle/>
          <a:p>
            <a:r>
              <a:rPr lang="en-CA" sz="1600" dirty="0">
                <a:solidFill>
                  <a:srgbClr val="4F81BD">
                    <a:lumMod val="75000"/>
                  </a:srgbClr>
                </a:solidFill>
              </a:rPr>
              <a:t>La haute direction</a:t>
            </a:r>
          </a:p>
        </p:txBody>
      </p:sp>
      <p:sp>
        <p:nvSpPr>
          <p:cNvPr id="18" name="TextBox 17"/>
          <p:cNvSpPr txBox="1"/>
          <p:nvPr/>
        </p:nvSpPr>
        <p:spPr>
          <a:xfrm>
            <a:off x="1163350" y="3694346"/>
            <a:ext cx="891591" cy="338554"/>
          </a:xfrm>
          <a:prstGeom prst="rect">
            <a:avLst/>
          </a:prstGeom>
          <a:noFill/>
        </p:spPr>
        <p:txBody>
          <a:bodyPr wrap="none" rtlCol="0">
            <a:spAutoFit/>
          </a:bodyPr>
          <a:lstStyle/>
          <a:p>
            <a:r>
              <a:rPr lang="en-CA" sz="1600" dirty="0">
                <a:solidFill>
                  <a:srgbClr val="4F81BD">
                    <a:lumMod val="75000"/>
                  </a:srgbClr>
                </a:solidFill>
              </a:rPr>
              <a:t>Gestion</a:t>
            </a:r>
          </a:p>
        </p:txBody>
      </p:sp>
      <p:sp>
        <p:nvSpPr>
          <p:cNvPr id="23" name="TextBox 22"/>
          <p:cNvSpPr txBox="1"/>
          <p:nvPr/>
        </p:nvSpPr>
        <p:spPr>
          <a:xfrm>
            <a:off x="10628498" y="5342078"/>
            <a:ext cx="643125" cy="338554"/>
          </a:xfrm>
          <a:prstGeom prst="rect">
            <a:avLst/>
          </a:prstGeom>
          <a:noFill/>
        </p:spPr>
        <p:txBody>
          <a:bodyPr wrap="none" rtlCol="0">
            <a:spAutoFit/>
          </a:bodyPr>
          <a:lstStyle/>
          <a:p>
            <a:r>
              <a:rPr lang="en-CA" sz="1600" dirty="0">
                <a:solidFill>
                  <a:prstClr val="black"/>
                </a:solidFill>
              </a:rPr>
              <a:t>Time </a:t>
            </a:r>
          </a:p>
        </p:txBody>
      </p:sp>
      <p:sp>
        <p:nvSpPr>
          <p:cNvPr id="25" name="TextBox 24"/>
          <p:cNvSpPr txBox="1"/>
          <p:nvPr/>
        </p:nvSpPr>
        <p:spPr>
          <a:xfrm>
            <a:off x="1163350" y="4542268"/>
            <a:ext cx="1112568" cy="584775"/>
          </a:xfrm>
          <a:prstGeom prst="rect">
            <a:avLst/>
          </a:prstGeom>
          <a:noFill/>
        </p:spPr>
        <p:txBody>
          <a:bodyPr wrap="square" rtlCol="0">
            <a:spAutoFit/>
          </a:bodyPr>
          <a:lstStyle/>
          <a:p>
            <a:r>
              <a:rPr lang="en-CA" sz="1600" dirty="0" err="1">
                <a:solidFill>
                  <a:srgbClr val="4F81BD">
                    <a:lumMod val="75000"/>
                  </a:srgbClr>
                </a:solidFill>
              </a:rPr>
              <a:t>Tous</a:t>
            </a:r>
            <a:r>
              <a:rPr lang="en-CA" sz="1600" dirty="0">
                <a:solidFill>
                  <a:srgbClr val="4F81BD">
                    <a:lumMod val="75000"/>
                  </a:srgbClr>
                </a:solidFill>
              </a:rPr>
              <a:t> les </a:t>
            </a:r>
            <a:r>
              <a:rPr lang="en-CA" sz="1600" dirty="0" err="1">
                <a:solidFill>
                  <a:srgbClr val="4F81BD">
                    <a:lumMod val="75000"/>
                  </a:srgbClr>
                </a:solidFill>
              </a:rPr>
              <a:t>autres</a:t>
            </a:r>
            <a:endParaRPr lang="en-CA" sz="1600" dirty="0">
              <a:solidFill>
                <a:srgbClr val="4F81BD">
                  <a:lumMod val="75000"/>
                </a:srgbClr>
              </a:solidFill>
            </a:endParaRPr>
          </a:p>
        </p:txBody>
      </p:sp>
      <p:grpSp>
        <p:nvGrpSpPr>
          <p:cNvPr id="6" name="Groupe 5"/>
          <p:cNvGrpSpPr/>
          <p:nvPr/>
        </p:nvGrpSpPr>
        <p:grpSpPr>
          <a:xfrm>
            <a:off x="2195258" y="1807519"/>
            <a:ext cx="1368152" cy="684933"/>
            <a:chOff x="2195258" y="1807519"/>
            <a:chExt cx="1368152" cy="684933"/>
          </a:xfrm>
        </p:grpSpPr>
        <p:cxnSp>
          <p:nvCxnSpPr>
            <p:cNvPr id="7" name="Connecteur droit avec flèche 6"/>
            <p:cNvCxnSpPr/>
            <p:nvPr/>
          </p:nvCxnSpPr>
          <p:spPr bwMode="auto">
            <a:xfrm>
              <a:off x="2195258" y="2492452"/>
              <a:ext cx="1368152" cy="0"/>
            </a:xfrm>
            <a:prstGeom prst="straightConnector1">
              <a:avLst/>
            </a:prstGeom>
            <a:solidFill>
              <a:srgbClr val="E5E5CC"/>
            </a:solidFill>
            <a:ln w="19050" cap="flat" cmpd="sng" algn="ctr">
              <a:solidFill>
                <a:schemeClr val="bg2">
                  <a:lumMod val="75000"/>
                </a:schemeClr>
              </a:solidFill>
              <a:prstDash val="solid"/>
              <a:round/>
              <a:headEnd type="oval" w="med" len="med"/>
              <a:tailEnd type="triangle" w="med" len="med"/>
            </a:ln>
            <a:effectLst/>
          </p:spPr>
        </p:cxnSp>
        <p:cxnSp>
          <p:nvCxnSpPr>
            <p:cNvPr id="66" name="Straight Connector 14"/>
            <p:cNvCxnSpPr/>
            <p:nvPr/>
          </p:nvCxnSpPr>
          <p:spPr>
            <a:xfrm flipV="1">
              <a:off x="2692351" y="1807519"/>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67" name="TextBox 20"/>
            <p:cNvSpPr txBox="1"/>
            <p:nvPr/>
          </p:nvSpPr>
          <p:spPr>
            <a:xfrm>
              <a:off x="2329804" y="1957576"/>
              <a:ext cx="290464" cy="338554"/>
            </a:xfrm>
            <a:prstGeom prst="rect">
              <a:avLst/>
            </a:prstGeom>
            <a:noFill/>
          </p:spPr>
          <p:txBody>
            <a:bodyPr wrap="none" rtlCol="0">
              <a:spAutoFit/>
            </a:bodyPr>
            <a:lstStyle/>
            <a:p>
              <a:r>
                <a:rPr lang="fr-CA" sz="1600" dirty="0">
                  <a:solidFill>
                    <a:prstClr val="black"/>
                  </a:solidFill>
                </a:rPr>
                <a:t>P</a:t>
              </a:r>
              <a:endParaRPr lang="en-CA" sz="1600" dirty="0">
                <a:solidFill>
                  <a:prstClr val="black"/>
                </a:solidFill>
              </a:endParaRPr>
            </a:p>
          </p:txBody>
        </p:sp>
        <p:sp>
          <p:nvSpPr>
            <p:cNvPr id="68" name="TextBox 20"/>
            <p:cNvSpPr txBox="1"/>
            <p:nvPr/>
          </p:nvSpPr>
          <p:spPr>
            <a:xfrm>
              <a:off x="2733976" y="1973311"/>
              <a:ext cx="356188" cy="338554"/>
            </a:xfrm>
            <a:prstGeom prst="rect">
              <a:avLst/>
            </a:prstGeom>
            <a:noFill/>
          </p:spPr>
          <p:txBody>
            <a:bodyPr wrap="none" rtlCol="0">
              <a:spAutoFit/>
            </a:bodyPr>
            <a:lstStyle/>
            <a:p>
              <a:r>
                <a:rPr lang="fr-CA" sz="1600" dirty="0">
                  <a:solidFill>
                    <a:prstClr val="black"/>
                  </a:solidFill>
                </a:rPr>
                <a:t>G</a:t>
              </a:r>
              <a:endParaRPr lang="en-CA" sz="1600" dirty="0">
                <a:solidFill>
                  <a:prstClr val="black"/>
                </a:solidFill>
              </a:endParaRPr>
            </a:p>
          </p:txBody>
        </p:sp>
        <p:sp>
          <p:nvSpPr>
            <p:cNvPr id="69" name="TextBox 20"/>
            <p:cNvSpPr txBox="1"/>
            <p:nvPr/>
          </p:nvSpPr>
          <p:spPr>
            <a:xfrm>
              <a:off x="3173415" y="1973311"/>
              <a:ext cx="296876" cy="338554"/>
            </a:xfrm>
            <a:prstGeom prst="rect">
              <a:avLst/>
            </a:prstGeom>
            <a:noFill/>
          </p:spPr>
          <p:txBody>
            <a:bodyPr wrap="none" rtlCol="0">
              <a:spAutoFit/>
            </a:bodyPr>
            <a:lstStyle/>
            <a:p>
              <a:r>
                <a:rPr lang="fr-CA" sz="1600" dirty="0">
                  <a:solidFill>
                    <a:prstClr val="black"/>
                  </a:solidFill>
                </a:rPr>
                <a:t>R</a:t>
              </a:r>
              <a:endParaRPr lang="en-CA" sz="1600" dirty="0">
                <a:solidFill>
                  <a:prstClr val="black"/>
                </a:solidFill>
              </a:endParaRPr>
            </a:p>
          </p:txBody>
        </p:sp>
        <p:cxnSp>
          <p:nvCxnSpPr>
            <p:cNvPr id="70" name="Straight Connector 14"/>
            <p:cNvCxnSpPr/>
            <p:nvPr/>
          </p:nvCxnSpPr>
          <p:spPr>
            <a:xfrm flipV="1">
              <a:off x="3131789" y="1818801"/>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grpSp>
      <p:grpSp>
        <p:nvGrpSpPr>
          <p:cNvPr id="10" name="Groupe 9"/>
          <p:cNvGrpSpPr/>
          <p:nvPr/>
        </p:nvGrpSpPr>
        <p:grpSpPr>
          <a:xfrm>
            <a:off x="2789656" y="2668332"/>
            <a:ext cx="1872404" cy="655398"/>
            <a:chOff x="2789656" y="2668332"/>
            <a:chExt cx="1872404" cy="655398"/>
          </a:xfrm>
        </p:grpSpPr>
        <p:cxnSp>
          <p:nvCxnSpPr>
            <p:cNvPr id="37" name="Connecteur droit avec flèche 36"/>
            <p:cNvCxnSpPr/>
            <p:nvPr/>
          </p:nvCxnSpPr>
          <p:spPr bwMode="auto">
            <a:xfrm>
              <a:off x="2789656" y="3306555"/>
              <a:ext cx="1872404" cy="17175"/>
            </a:xfrm>
            <a:prstGeom prst="straightConnector1">
              <a:avLst/>
            </a:prstGeom>
            <a:solidFill>
              <a:srgbClr val="E5E5CC"/>
            </a:solidFill>
            <a:ln w="25400" cap="flat" cmpd="sng" algn="ctr">
              <a:solidFill>
                <a:schemeClr val="tx2">
                  <a:lumMod val="60000"/>
                  <a:lumOff val="40000"/>
                </a:schemeClr>
              </a:solidFill>
              <a:prstDash val="solid"/>
              <a:round/>
              <a:headEnd type="oval" w="med" len="med"/>
              <a:tailEnd type="triangle" w="med" len="med"/>
            </a:ln>
            <a:effectLst/>
          </p:spPr>
        </p:cxnSp>
        <p:cxnSp>
          <p:nvCxnSpPr>
            <p:cNvPr id="71" name="Straight Connector 14"/>
            <p:cNvCxnSpPr/>
            <p:nvPr/>
          </p:nvCxnSpPr>
          <p:spPr>
            <a:xfrm flipV="1">
              <a:off x="3397415" y="2668332"/>
              <a:ext cx="0" cy="638671"/>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2" name="TextBox 20"/>
            <p:cNvSpPr txBox="1"/>
            <p:nvPr/>
          </p:nvSpPr>
          <p:spPr>
            <a:xfrm>
              <a:off x="2932175" y="2834124"/>
              <a:ext cx="317716" cy="400110"/>
            </a:xfrm>
            <a:prstGeom prst="rect">
              <a:avLst/>
            </a:prstGeom>
            <a:noFill/>
          </p:spPr>
          <p:txBody>
            <a:bodyPr wrap="none" rtlCol="0">
              <a:spAutoFit/>
            </a:bodyPr>
            <a:lstStyle/>
            <a:p>
              <a:r>
                <a:rPr lang="fr-CA" sz="2000" dirty="0">
                  <a:solidFill>
                    <a:prstClr val="black"/>
                  </a:solidFill>
                </a:rPr>
                <a:t>P</a:t>
              </a:r>
              <a:endParaRPr lang="en-CA" sz="2000" dirty="0">
                <a:solidFill>
                  <a:prstClr val="black"/>
                </a:solidFill>
              </a:endParaRPr>
            </a:p>
          </p:txBody>
        </p:sp>
        <p:sp>
          <p:nvSpPr>
            <p:cNvPr id="73" name="TextBox 20"/>
            <p:cNvSpPr txBox="1"/>
            <p:nvPr/>
          </p:nvSpPr>
          <p:spPr>
            <a:xfrm>
              <a:off x="3506467" y="2834124"/>
              <a:ext cx="383438" cy="400110"/>
            </a:xfrm>
            <a:prstGeom prst="rect">
              <a:avLst/>
            </a:prstGeom>
            <a:noFill/>
          </p:spPr>
          <p:txBody>
            <a:bodyPr wrap="none" rtlCol="0">
              <a:spAutoFit/>
            </a:bodyPr>
            <a:lstStyle/>
            <a:p>
              <a:r>
                <a:rPr lang="fr-CA" sz="2000" dirty="0">
                  <a:solidFill>
                    <a:prstClr val="black"/>
                  </a:solidFill>
                </a:rPr>
                <a:t>G</a:t>
              </a:r>
              <a:endParaRPr lang="en-CA" sz="2000" dirty="0">
                <a:solidFill>
                  <a:prstClr val="black"/>
                </a:solidFill>
              </a:endParaRPr>
            </a:p>
          </p:txBody>
        </p:sp>
        <p:sp>
          <p:nvSpPr>
            <p:cNvPr id="74" name="TextBox 20"/>
            <p:cNvSpPr txBox="1"/>
            <p:nvPr/>
          </p:nvSpPr>
          <p:spPr>
            <a:xfrm>
              <a:off x="4122436" y="2834124"/>
              <a:ext cx="324128" cy="400110"/>
            </a:xfrm>
            <a:prstGeom prst="rect">
              <a:avLst/>
            </a:prstGeom>
            <a:noFill/>
          </p:spPr>
          <p:txBody>
            <a:bodyPr wrap="none" rtlCol="0">
              <a:spAutoFit/>
            </a:bodyPr>
            <a:lstStyle/>
            <a:p>
              <a:r>
                <a:rPr lang="fr-CA" sz="2000" dirty="0">
                  <a:solidFill>
                    <a:prstClr val="black"/>
                  </a:solidFill>
                </a:rPr>
                <a:t>R</a:t>
              </a:r>
              <a:endParaRPr lang="en-CA" sz="2000" dirty="0">
                <a:solidFill>
                  <a:prstClr val="black"/>
                </a:solidFill>
              </a:endParaRPr>
            </a:p>
          </p:txBody>
        </p:sp>
        <p:cxnSp>
          <p:nvCxnSpPr>
            <p:cNvPr id="75" name="Straight Connector 14"/>
            <p:cNvCxnSpPr/>
            <p:nvPr/>
          </p:nvCxnSpPr>
          <p:spPr>
            <a:xfrm flipV="1">
              <a:off x="4013385" y="2679614"/>
              <a:ext cx="0" cy="638671"/>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grpSp>
      <p:grpSp>
        <p:nvGrpSpPr>
          <p:cNvPr id="11" name="Groupe 10"/>
          <p:cNvGrpSpPr/>
          <p:nvPr/>
        </p:nvGrpSpPr>
        <p:grpSpPr>
          <a:xfrm>
            <a:off x="3451270" y="3428172"/>
            <a:ext cx="3020280" cy="737022"/>
            <a:chOff x="3451270" y="3428172"/>
            <a:chExt cx="3020280" cy="737022"/>
          </a:xfrm>
        </p:grpSpPr>
        <p:cxnSp>
          <p:nvCxnSpPr>
            <p:cNvPr id="46" name="Connecteur droit avec flèche 45"/>
            <p:cNvCxnSpPr/>
            <p:nvPr/>
          </p:nvCxnSpPr>
          <p:spPr bwMode="auto">
            <a:xfrm flipV="1">
              <a:off x="3451270" y="4146075"/>
              <a:ext cx="3020280" cy="19119"/>
            </a:xfrm>
            <a:prstGeom prst="straightConnector1">
              <a:avLst/>
            </a:prstGeom>
            <a:solidFill>
              <a:srgbClr val="E5E5CC"/>
            </a:solidFill>
            <a:ln w="57150" cap="flat" cmpd="sng" algn="ctr">
              <a:solidFill>
                <a:schemeClr val="accent1">
                  <a:lumMod val="75000"/>
                </a:schemeClr>
              </a:solidFill>
              <a:prstDash val="solid"/>
              <a:round/>
              <a:headEnd type="oval" w="med" len="med"/>
              <a:tailEnd type="triangle" w="med" len="med"/>
            </a:ln>
            <a:effectLst/>
          </p:spPr>
        </p:cxnSp>
        <p:cxnSp>
          <p:nvCxnSpPr>
            <p:cNvPr id="76" name="Straight Connector 14"/>
            <p:cNvCxnSpPr/>
            <p:nvPr/>
          </p:nvCxnSpPr>
          <p:spPr>
            <a:xfrm flipV="1">
              <a:off x="4393458" y="3428172"/>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77" name="TextBox 20"/>
            <p:cNvSpPr txBox="1"/>
            <p:nvPr/>
          </p:nvSpPr>
          <p:spPr>
            <a:xfrm>
              <a:off x="3685283" y="3593964"/>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78" name="TextBox 20"/>
            <p:cNvSpPr txBox="1"/>
            <p:nvPr/>
          </p:nvSpPr>
          <p:spPr>
            <a:xfrm>
              <a:off x="4678120" y="3593964"/>
              <a:ext cx="463588" cy="523220"/>
            </a:xfrm>
            <a:prstGeom prst="rect">
              <a:avLst/>
            </a:prstGeom>
            <a:noFill/>
          </p:spPr>
          <p:txBody>
            <a:bodyPr wrap="none" rtlCol="0">
              <a:spAutoFit/>
            </a:bodyPr>
            <a:lstStyle/>
            <a:p>
              <a:r>
                <a:rPr lang="fr-CA" sz="2800" dirty="0">
                  <a:solidFill>
                    <a:prstClr val="black"/>
                  </a:solidFill>
                </a:rPr>
                <a:t>G</a:t>
              </a:r>
              <a:endParaRPr lang="en-CA" sz="2800" dirty="0">
                <a:solidFill>
                  <a:prstClr val="black"/>
                </a:solidFill>
              </a:endParaRPr>
            </a:p>
          </p:txBody>
        </p:sp>
        <p:sp>
          <p:nvSpPr>
            <p:cNvPr id="79" name="TextBox 20"/>
            <p:cNvSpPr txBox="1"/>
            <p:nvPr/>
          </p:nvSpPr>
          <p:spPr>
            <a:xfrm>
              <a:off x="5731870" y="3603943"/>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80" name="Straight Connector 14"/>
            <p:cNvCxnSpPr/>
            <p:nvPr/>
          </p:nvCxnSpPr>
          <p:spPr>
            <a:xfrm flipV="1">
              <a:off x="5447208" y="3439454"/>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grpSp>
        <p:nvGrpSpPr>
          <p:cNvPr id="93" name="Groupe 92"/>
          <p:cNvGrpSpPr/>
          <p:nvPr/>
        </p:nvGrpSpPr>
        <p:grpSpPr>
          <a:xfrm>
            <a:off x="4393458" y="4421974"/>
            <a:ext cx="6737838" cy="733034"/>
            <a:chOff x="4393458" y="4421974"/>
            <a:chExt cx="6737838" cy="733034"/>
          </a:xfrm>
        </p:grpSpPr>
        <p:cxnSp>
          <p:nvCxnSpPr>
            <p:cNvPr id="94" name="Straight Connector 14"/>
            <p:cNvCxnSpPr/>
            <p:nvPr/>
          </p:nvCxnSpPr>
          <p:spPr>
            <a:xfrm flipV="1">
              <a:off x="6164474" y="4421974"/>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sp>
          <p:nvSpPr>
            <p:cNvPr id="95" name="TextBox 20"/>
            <p:cNvSpPr txBox="1"/>
            <p:nvPr/>
          </p:nvSpPr>
          <p:spPr>
            <a:xfrm>
              <a:off x="4617586" y="4508677"/>
              <a:ext cx="423514" cy="646331"/>
            </a:xfrm>
            <a:prstGeom prst="rect">
              <a:avLst/>
            </a:prstGeom>
            <a:noFill/>
          </p:spPr>
          <p:txBody>
            <a:bodyPr wrap="none" rtlCol="0">
              <a:spAutoFit/>
            </a:bodyPr>
            <a:lstStyle/>
            <a:p>
              <a:r>
                <a:rPr lang="fr-CA" sz="3600" dirty="0">
                  <a:solidFill>
                    <a:prstClr val="black"/>
                  </a:solidFill>
                </a:rPr>
                <a:t>P</a:t>
              </a:r>
              <a:endParaRPr lang="en-CA" sz="3600" dirty="0">
                <a:solidFill>
                  <a:prstClr val="black"/>
                </a:solidFill>
              </a:endParaRPr>
            </a:p>
          </p:txBody>
        </p:sp>
        <p:sp>
          <p:nvSpPr>
            <p:cNvPr id="96" name="TextBox 20"/>
            <p:cNvSpPr txBox="1"/>
            <p:nvPr/>
          </p:nvSpPr>
          <p:spPr>
            <a:xfrm>
              <a:off x="7287848" y="4508677"/>
              <a:ext cx="543739" cy="646331"/>
            </a:xfrm>
            <a:prstGeom prst="rect">
              <a:avLst/>
            </a:prstGeom>
            <a:noFill/>
          </p:spPr>
          <p:txBody>
            <a:bodyPr wrap="none" rtlCol="0">
              <a:spAutoFit/>
            </a:bodyPr>
            <a:lstStyle/>
            <a:p>
              <a:r>
                <a:rPr lang="fr-CA" sz="3600" dirty="0">
                  <a:solidFill>
                    <a:prstClr val="black"/>
                  </a:solidFill>
                </a:rPr>
                <a:t>G</a:t>
              </a:r>
              <a:endParaRPr lang="en-CA" sz="3600" dirty="0">
                <a:solidFill>
                  <a:prstClr val="black"/>
                </a:solidFill>
              </a:endParaRPr>
            </a:p>
          </p:txBody>
        </p:sp>
        <p:sp>
          <p:nvSpPr>
            <p:cNvPr id="97" name="TextBox 20"/>
            <p:cNvSpPr txBox="1"/>
            <p:nvPr/>
          </p:nvSpPr>
          <p:spPr>
            <a:xfrm>
              <a:off x="10113599" y="4508002"/>
              <a:ext cx="434734" cy="646331"/>
            </a:xfrm>
            <a:prstGeom prst="rect">
              <a:avLst/>
            </a:prstGeom>
            <a:noFill/>
          </p:spPr>
          <p:txBody>
            <a:bodyPr wrap="none" rtlCol="0">
              <a:spAutoFit/>
            </a:bodyPr>
            <a:lstStyle/>
            <a:p>
              <a:r>
                <a:rPr lang="fr-CA" sz="3600" dirty="0">
                  <a:solidFill>
                    <a:prstClr val="black"/>
                  </a:solidFill>
                </a:rPr>
                <a:t>R</a:t>
              </a:r>
              <a:endParaRPr lang="en-CA" sz="3600" dirty="0">
                <a:solidFill>
                  <a:prstClr val="black"/>
                </a:solidFill>
              </a:endParaRPr>
            </a:p>
          </p:txBody>
        </p:sp>
        <p:cxnSp>
          <p:nvCxnSpPr>
            <p:cNvPr id="98" name="Straight Connector 14"/>
            <p:cNvCxnSpPr/>
            <p:nvPr/>
          </p:nvCxnSpPr>
          <p:spPr>
            <a:xfrm flipV="1">
              <a:off x="8990227" y="4433256"/>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cxnSp>
          <p:nvCxnSpPr>
            <p:cNvPr id="99" name="Connecteur droit avec flèche 98"/>
            <p:cNvCxnSpPr/>
            <p:nvPr/>
          </p:nvCxnSpPr>
          <p:spPr bwMode="auto">
            <a:xfrm flipV="1">
              <a:off x="4393458" y="5154333"/>
              <a:ext cx="6737838" cy="35"/>
            </a:xfrm>
            <a:prstGeom prst="straightConnector1">
              <a:avLst/>
            </a:prstGeom>
            <a:solidFill>
              <a:srgbClr val="E5E5CC"/>
            </a:solidFill>
            <a:ln w="127000" cap="flat" cmpd="sng" algn="ctr">
              <a:solidFill>
                <a:schemeClr val="tx1"/>
              </a:solidFill>
              <a:prstDash val="solid"/>
              <a:round/>
              <a:headEnd type="oval" w="med" len="med"/>
              <a:tailEnd type="triangle" w="med" len="med"/>
            </a:ln>
            <a:effectLst/>
          </p:spPr>
        </p:cxnSp>
      </p:grpSp>
      <p:sp>
        <p:nvSpPr>
          <p:cNvPr id="47" name="TextBox 46"/>
          <p:cNvSpPr txBox="1"/>
          <p:nvPr/>
        </p:nvSpPr>
        <p:spPr>
          <a:xfrm>
            <a:off x="7186874" y="859409"/>
            <a:ext cx="1443945" cy="584775"/>
          </a:xfrm>
          <a:prstGeom prst="rect">
            <a:avLst/>
          </a:prstGeom>
          <a:noFill/>
        </p:spPr>
        <p:txBody>
          <a:bodyPr wrap="square" rtlCol="0">
            <a:spAutoFit/>
          </a:bodyPr>
          <a:lstStyle/>
          <a:p>
            <a:r>
              <a:rPr lang="en-CA" sz="1600" dirty="0">
                <a:solidFill>
                  <a:prstClr val="black"/>
                </a:solidFill>
              </a:rPr>
              <a:t>Phase de preparation</a:t>
            </a:r>
          </a:p>
        </p:txBody>
      </p:sp>
      <p:sp>
        <p:nvSpPr>
          <p:cNvPr id="48" name="TextBox 47"/>
          <p:cNvSpPr txBox="1"/>
          <p:nvPr/>
        </p:nvSpPr>
        <p:spPr>
          <a:xfrm>
            <a:off x="8974692" y="859409"/>
            <a:ext cx="1258739" cy="584775"/>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gestion</a:t>
            </a:r>
            <a:endParaRPr lang="en-CA" sz="1600" dirty="0">
              <a:solidFill>
                <a:prstClr val="black"/>
              </a:solidFill>
            </a:endParaRPr>
          </a:p>
        </p:txBody>
      </p:sp>
      <p:sp>
        <p:nvSpPr>
          <p:cNvPr id="49" name="TextBox 48"/>
          <p:cNvSpPr txBox="1"/>
          <p:nvPr/>
        </p:nvSpPr>
        <p:spPr>
          <a:xfrm>
            <a:off x="10730960" y="859409"/>
            <a:ext cx="1461040" cy="584775"/>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renforcement</a:t>
            </a:r>
            <a:endParaRPr lang="en-CA" sz="1600" dirty="0">
              <a:solidFill>
                <a:prstClr val="black"/>
              </a:solidFill>
            </a:endParaRPr>
          </a:p>
        </p:txBody>
      </p:sp>
      <p:sp>
        <p:nvSpPr>
          <p:cNvPr id="50" name="TextBox 20"/>
          <p:cNvSpPr txBox="1"/>
          <p:nvPr/>
        </p:nvSpPr>
        <p:spPr>
          <a:xfrm>
            <a:off x="6903916" y="890186"/>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51" name="TextBox 20"/>
          <p:cNvSpPr txBox="1"/>
          <p:nvPr/>
        </p:nvSpPr>
        <p:spPr>
          <a:xfrm>
            <a:off x="8569905" y="890186"/>
            <a:ext cx="463588" cy="523220"/>
          </a:xfrm>
          <a:prstGeom prst="rect">
            <a:avLst/>
          </a:prstGeom>
          <a:noFill/>
        </p:spPr>
        <p:txBody>
          <a:bodyPr wrap="none" rtlCol="0">
            <a:spAutoFit/>
          </a:bodyPr>
          <a:lstStyle/>
          <a:p>
            <a:r>
              <a:rPr lang="fr-CA" sz="2800" dirty="0">
                <a:solidFill>
                  <a:prstClr val="black"/>
                </a:solidFill>
              </a:rPr>
              <a:t>G</a:t>
            </a:r>
            <a:endParaRPr lang="en-CA" sz="2800" dirty="0">
              <a:solidFill>
                <a:prstClr val="black"/>
              </a:solidFill>
            </a:endParaRPr>
          </a:p>
        </p:txBody>
      </p:sp>
      <p:sp>
        <p:nvSpPr>
          <p:cNvPr id="52" name="TextBox 20"/>
          <p:cNvSpPr txBox="1"/>
          <p:nvPr/>
        </p:nvSpPr>
        <p:spPr>
          <a:xfrm>
            <a:off x="10411487" y="890186"/>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53" name="Straight Connector 14"/>
          <p:cNvCxnSpPr/>
          <p:nvPr/>
        </p:nvCxnSpPr>
        <p:spPr>
          <a:xfrm flipV="1">
            <a:off x="8462489"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14"/>
          <p:cNvCxnSpPr/>
          <p:nvPr/>
        </p:nvCxnSpPr>
        <p:spPr>
          <a:xfrm flipV="1">
            <a:off x="10330966"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81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e 80"/>
          <p:cNvGrpSpPr/>
          <p:nvPr/>
        </p:nvGrpSpPr>
        <p:grpSpPr>
          <a:xfrm>
            <a:off x="3451270" y="3428172"/>
            <a:ext cx="3013030" cy="738084"/>
            <a:chOff x="3451270" y="3428172"/>
            <a:chExt cx="3013030" cy="738084"/>
          </a:xfrm>
        </p:grpSpPr>
        <p:cxnSp>
          <p:nvCxnSpPr>
            <p:cNvPr id="82" name="Connecteur droit avec flèche 81"/>
            <p:cNvCxnSpPr/>
            <p:nvPr/>
          </p:nvCxnSpPr>
          <p:spPr bwMode="auto">
            <a:xfrm>
              <a:off x="3451270" y="4165195"/>
              <a:ext cx="3013030" cy="1061"/>
            </a:xfrm>
            <a:prstGeom prst="straightConnector1">
              <a:avLst/>
            </a:prstGeom>
            <a:solidFill>
              <a:srgbClr val="E5E5CC"/>
            </a:solidFill>
            <a:ln w="57150" cap="flat" cmpd="sng" algn="ctr">
              <a:solidFill>
                <a:schemeClr val="accent1">
                  <a:lumMod val="75000"/>
                </a:schemeClr>
              </a:solidFill>
              <a:prstDash val="solid"/>
              <a:round/>
              <a:headEnd type="oval" w="med" len="med"/>
              <a:tailEnd type="triangle" w="med" len="med"/>
            </a:ln>
            <a:effectLst/>
          </p:spPr>
        </p:cxnSp>
        <p:cxnSp>
          <p:nvCxnSpPr>
            <p:cNvPr id="83" name="Straight Connector 14"/>
            <p:cNvCxnSpPr/>
            <p:nvPr/>
          </p:nvCxnSpPr>
          <p:spPr>
            <a:xfrm flipV="1">
              <a:off x="4393458" y="3428172"/>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84" name="TextBox 20"/>
            <p:cNvSpPr txBox="1"/>
            <p:nvPr/>
          </p:nvSpPr>
          <p:spPr>
            <a:xfrm>
              <a:off x="3685283" y="3593964"/>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85" name="TextBox 20"/>
            <p:cNvSpPr txBox="1"/>
            <p:nvPr/>
          </p:nvSpPr>
          <p:spPr>
            <a:xfrm>
              <a:off x="4678120" y="3593964"/>
              <a:ext cx="463588" cy="523220"/>
            </a:xfrm>
            <a:prstGeom prst="rect">
              <a:avLst/>
            </a:prstGeom>
            <a:noFill/>
          </p:spPr>
          <p:txBody>
            <a:bodyPr wrap="none" rtlCol="0">
              <a:spAutoFit/>
            </a:bodyPr>
            <a:lstStyle/>
            <a:p>
              <a:r>
                <a:rPr lang="fr-CA" sz="2800" dirty="0">
                  <a:solidFill>
                    <a:prstClr val="black"/>
                  </a:solidFill>
                </a:rPr>
                <a:t>G</a:t>
              </a:r>
              <a:endParaRPr lang="en-CA" sz="2800" dirty="0">
                <a:solidFill>
                  <a:prstClr val="black"/>
                </a:solidFill>
              </a:endParaRPr>
            </a:p>
          </p:txBody>
        </p:sp>
        <p:sp>
          <p:nvSpPr>
            <p:cNvPr id="86" name="TextBox 20"/>
            <p:cNvSpPr txBox="1"/>
            <p:nvPr/>
          </p:nvSpPr>
          <p:spPr>
            <a:xfrm>
              <a:off x="5731870" y="3603943"/>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87" name="Straight Connector 14"/>
            <p:cNvCxnSpPr/>
            <p:nvPr/>
          </p:nvCxnSpPr>
          <p:spPr>
            <a:xfrm flipV="1">
              <a:off x="5447208" y="3439454"/>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grpSp>
        <p:nvGrpSpPr>
          <p:cNvPr id="74" name="Groupe 73"/>
          <p:cNvGrpSpPr/>
          <p:nvPr/>
        </p:nvGrpSpPr>
        <p:grpSpPr>
          <a:xfrm>
            <a:off x="2797649" y="2679092"/>
            <a:ext cx="1819937" cy="649953"/>
            <a:chOff x="2789656" y="2668332"/>
            <a:chExt cx="1819937" cy="649953"/>
          </a:xfrm>
        </p:grpSpPr>
        <p:cxnSp>
          <p:nvCxnSpPr>
            <p:cNvPr id="75" name="Connecteur droit avec flèche 74"/>
            <p:cNvCxnSpPr/>
            <p:nvPr/>
          </p:nvCxnSpPr>
          <p:spPr bwMode="auto">
            <a:xfrm flipV="1">
              <a:off x="2789656" y="3302184"/>
              <a:ext cx="1819937" cy="4371"/>
            </a:xfrm>
            <a:prstGeom prst="straightConnector1">
              <a:avLst/>
            </a:prstGeom>
            <a:solidFill>
              <a:srgbClr val="E5E5CC"/>
            </a:solidFill>
            <a:ln w="25400" cap="flat" cmpd="sng" algn="ctr">
              <a:solidFill>
                <a:schemeClr val="tx2">
                  <a:lumMod val="60000"/>
                  <a:lumOff val="40000"/>
                </a:schemeClr>
              </a:solidFill>
              <a:prstDash val="solid"/>
              <a:round/>
              <a:headEnd type="oval" w="med" len="med"/>
              <a:tailEnd type="triangle" w="med" len="med"/>
            </a:ln>
            <a:effectLst/>
          </p:spPr>
        </p:cxnSp>
        <p:cxnSp>
          <p:nvCxnSpPr>
            <p:cNvPr id="76" name="Straight Connector 14"/>
            <p:cNvCxnSpPr/>
            <p:nvPr/>
          </p:nvCxnSpPr>
          <p:spPr>
            <a:xfrm flipV="1">
              <a:off x="3397415" y="2668332"/>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7" name="TextBox 20"/>
            <p:cNvSpPr txBox="1"/>
            <p:nvPr/>
          </p:nvSpPr>
          <p:spPr>
            <a:xfrm>
              <a:off x="2932175" y="2834124"/>
              <a:ext cx="317716" cy="400110"/>
            </a:xfrm>
            <a:prstGeom prst="rect">
              <a:avLst/>
            </a:prstGeom>
            <a:noFill/>
          </p:spPr>
          <p:txBody>
            <a:bodyPr wrap="none" rtlCol="0">
              <a:spAutoFit/>
            </a:bodyPr>
            <a:lstStyle/>
            <a:p>
              <a:r>
                <a:rPr lang="fr-CA" sz="2000" dirty="0">
                  <a:solidFill>
                    <a:prstClr val="black"/>
                  </a:solidFill>
                </a:rPr>
                <a:t>P</a:t>
              </a:r>
              <a:endParaRPr lang="en-CA" sz="2000" dirty="0">
                <a:solidFill>
                  <a:prstClr val="black"/>
                </a:solidFill>
              </a:endParaRPr>
            </a:p>
          </p:txBody>
        </p:sp>
        <p:sp>
          <p:nvSpPr>
            <p:cNvPr id="78" name="TextBox 20"/>
            <p:cNvSpPr txBox="1"/>
            <p:nvPr/>
          </p:nvSpPr>
          <p:spPr>
            <a:xfrm>
              <a:off x="3506467" y="2834124"/>
              <a:ext cx="383438" cy="400110"/>
            </a:xfrm>
            <a:prstGeom prst="rect">
              <a:avLst/>
            </a:prstGeom>
            <a:noFill/>
          </p:spPr>
          <p:txBody>
            <a:bodyPr wrap="none" rtlCol="0">
              <a:spAutoFit/>
            </a:bodyPr>
            <a:lstStyle/>
            <a:p>
              <a:r>
                <a:rPr lang="fr-CA" sz="2000" dirty="0">
                  <a:solidFill>
                    <a:prstClr val="black"/>
                  </a:solidFill>
                </a:rPr>
                <a:t>G</a:t>
              </a:r>
              <a:endParaRPr lang="en-CA" sz="2000" dirty="0">
                <a:solidFill>
                  <a:prstClr val="black"/>
                </a:solidFill>
              </a:endParaRPr>
            </a:p>
          </p:txBody>
        </p:sp>
        <p:sp>
          <p:nvSpPr>
            <p:cNvPr id="79" name="TextBox 20"/>
            <p:cNvSpPr txBox="1"/>
            <p:nvPr/>
          </p:nvSpPr>
          <p:spPr>
            <a:xfrm>
              <a:off x="4122436" y="2834124"/>
              <a:ext cx="324128" cy="400110"/>
            </a:xfrm>
            <a:prstGeom prst="rect">
              <a:avLst/>
            </a:prstGeom>
            <a:noFill/>
          </p:spPr>
          <p:txBody>
            <a:bodyPr wrap="none" rtlCol="0">
              <a:spAutoFit/>
            </a:bodyPr>
            <a:lstStyle/>
            <a:p>
              <a:r>
                <a:rPr lang="fr-CA" sz="2000" dirty="0">
                  <a:solidFill>
                    <a:prstClr val="black"/>
                  </a:solidFill>
                </a:rPr>
                <a:t>R</a:t>
              </a:r>
              <a:endParaRPr lang="en-CA" sz="2000" dirty="0">
                <a:solidFill>
                  <a:prstClr val="black"/>
                </a:solidFill>
              </a:endParaRPr>
            </a:p>
          </p:txBody>
        </p:sp>
        <p:cxnSp>
          <p:nvCxnSpPr>
            <p:cNvPr id="80" name="Straight Connector 14"/>
            <p:cNvCxnSpPr/>
            <p:nvPr/>
          </p:nvCxnSpPr>
          <p:spPr>
            <a:xfrm flipV="1">
              <a:off x="4013385" y="2679614"/>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grpSp>
      <p:grpSp>
        <p:nvGrpSpPr>
          <p:cNvPr id="67" name="Groupe 66"/>
          <p:cNvGrpSpPr/>
          <p:nvPr/>
        </p:nvGrpSpPr>
        <p:grpSpPr>
          <a:xfrm>
            <a:off x="2195258" y="1807519"/>
            <a:ext cx="1368152" cy="684933"/>
            <a:chOff x="2195258" y="1807519"/>
            <a:chExt cx="1368152" cy="684933"/>
          </a:xfrm>
        </p:grpSpPr>
        <p:cxnSp>
          <p:nvCxnSpPr>
            <p:cNvPr id="68" name="Connecteur droit avec flèche 67"/>
            <p:cNvCxnSpPr/>
            <p:nvPr/>
          </p:nvCxnSpPr>
          <p:spPr bwMode="auto">
            <a:xfrm>
              <a:off x="2195258" y="2492452"/>
              <a:ext cx="1368152" cy="0"/>
            </a:xfrm>
            <a:prstGeom prst="straightConnector1">
              <a:avLst/>
            </a:prstGeom>
            <a:solidFill>
              <a:srgbClr val="E5E5CC"/>
            </a:solidFill>
            <a:ln w="19050" cap="flat" cmpd="sng" algn="ctr">
              <a:solidFill>
                <a:schemeClr val="bg2">
                  <a:lumMod val="75000"/>
                </a:schemeClr>
              </a:solidFill>
              <a:prstDash val="solid"/>
              <a:round/>
              <a:headEnd type="oval" w="med" len="med"/>
              <a:tailEnd type="triangle" w="med" len="med"/>
            </a:ln>
            <a:effectLst/>
          </p:spPr>
        </p:cxnSp>
        <p:cxnSp>
          <p:nvCxnSpPr>
            <p:cNvPr id="69" name="Straight Connector 14"/>
            <p:cNvCxnSpPr/>
            <p:nvPr/>
          </p:nvCxnSpPr>
          <p:spPr>
            <a:xfrm flipV="1">
              <a:off x="2692351" y="1807519"/>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70" name="TextBox 20"/>
            <p:cNvSpPr txBox="1"/>
            <p:nvPr/>
          </p:nvSpPr>
          <p:spPr>
            <a:xfrm>
              <a:off x="2329804" y="1957576"/>
              <a:ext cx="290464" cy="338554"/>
            </a:xfrm>
            <a:prstGeom prst="rect">
              <a:avLst/>
            </a:prstGeom>
            <a:noFill/>
          </p:spPr>
          <p:txBody>
            <a:bodyPr wrap="none" rtlCol="0">
              <a:spAutoFit/>
            </a:bodyPr>
            <a:lstStyle/>
            <a:p>
              <a:r>
                <a:rPr lang="fr-CA" sz="1600" dirty="0">
                  <a:solidFill>
                    <a:prstClr val="black"/>
                  </a:solidFill>
                </a:rPr>
                <a:t>P</a:t>
              </a:r>
              <a:endParaRPr lang="en-CA" sz="1600" dirty="0">
                <a:solidFill>
                  <a:prstClr val="black"/>
                </a:solidFill>
              </a:endParaRPr>
            </a:p>
          </p:txBody>
        </p:sp>
        <p:sp>
          <p:nvSpPr>
            <p:cNvPr id="71" name="TextBox 20"/>
            <p:cNvSpPr txBox="1"/>
            <p:nvPr/>
          </p:nvSpPr>
          <p:spPr>
            <a:xfrm>
              <a:off x="2733976" y="1973311"/>
              <a:ext cx="356188" cy="338554"/>
            </a:xfrm>
            <a:prstGeom prst="rect">
              <a:avLst/>
            </a:prstGeom>
            <a:noFill/>
          </p:spPr>
          <p:txBody>
            <a:bodyPr wrap="none" rtlCol="0">
              <a:spAutoFit/>
            </a:bodyPr>
            <a:lstStyle/>
            <a:p>
              <a:r>
                <a:rPr lang="fr-CA" sz="1600" dirty="0">
                  <a:solidFill>
                    <a:prstClr val="black"/>
                  </a:solidFill>
                </a:rPr>
                <a:t>G</a:t>
              </a:r>
              <a:endParaRPr lang="en-CA" sz="1600" dirty="0">
                <a:solidFill>
                  <a:prstClr val="black"/>
                </a:solidFill>
              </a:endParaRPr>
            </a:p>
          </p:txBody>
        </p:sp>
        <p:sp>
          <p:nvSpPr>
            <p:cNvPr id="72" name="TextBox 20"/>
            <p:cNvSpPr txBox="1"/>
            <p:nvPr/>
          </p:nvSpPr>
          <p:spPr>
            <a:xfrm>
              <a:off x="3173415" y="1973311"/>
              <a:ext cx="296876" cy="338554"/>
            </a:xfrm>
            <a:prstGeom prst="rect">
              <a:avLst/>
            </a:prstGeom>
            <a:noFill/>
          </p:spPr>
          <p:txBody>
            <a:bodyPr wrap="none" rtlCol="0">
              <a:spAutoFit/>
            </a:bodyPr>
            <a:lstStyle/>
            <a:p>
              <a:r>
                <a:rPr lang="fr-CA" sz="1600" dirty="0">
                  <a:solidFill>
                    <a:prstClr val="black"/>
                  </a:solidFill>
                </a:rPr>
                <a:t>R</a:t>
              </a:r>
              <a:endParaRPr lang="en-CA" sz="1600" dirty="0">
                <a:solidFill>
                  <a:prstClr val="black"/>
                </a:solidFill>
              </a:endParaRPr>
            </a:p>
          </p:txBody>
        </p:sp>
        <p:cxnSp>
          <p:nvCxnSpPr>
            <p:cNvPr id="73" name="Straight Connector 14"/>
            <p:cNvCxnSpPr/>
            <p:nvPr/>
          </p:nvCxnSpPr>
          <p:spPr>
            <a:xfrm flipV="1">
              <a:off x="3131789" y="1818801"/>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grpSp>
      <p:sp>
        <p:nvSpPr>
          <p:cNvPr id="5" name="Title 4"/>
          <p:cNvSpPr>
            <a:spLocks noGrp="1"/>
          </p:cNvSpPr>
          <p:nvPr>
            <p:ph type="title"/>
            <p:custDataLst>
              <p:tags r:id="rId1"/>
            </p:custDataLst>
          </p:nvPr>
        </p:nvSpPr>
        <p:spPr>
          <a:xfrm>
            <a:off x="838199" y="365126"/>
            <a:ext cx="6636027" cy="632826"/>
          </a:xfrm>
        </p:spPr>
        <p:txBody>
          <a:bodyPr>
            <a:normAutofit fontScale="90000"/>
          </a:bodyPr>
          <a:lstStyle/>
          <a:p>
            <a:r>
              <a:rPr lang="fr-CA" dirty="0"/>
              <a:t>Courbe d'engagement</a:t>
            </a:r>
            <a:r>
              <a:rPr lang="fr-CA" sz="3100" dirty="0">
                <a:solidFill>
                  <a:srgbClr val="044860"/>
                </a:solidFill>
              </a:rPr>
              <a:t> (4/4)</a:t>
            </a:r>
            <a:endParaRPr lang="en-CA" dirty="0"/>
          </a:p>
        </p:txBody>
      </p:sp>
      <p:cxnSp>
        <p:nvCxnSpPr>
          <p:cNvPr id="8" name="Straight Connector 7"/>
          <p:cNvCxnSpPr/>
          <p:nvPr/>
        </p:nvCxnSpPr>
        <p:spPr>
          <a:xfrm rot="5400000">
            <a:off x="315130" y="3515133"/>
            <a:ext cx="3760259" cy="0"/>
          </a:xfrm>
          <a:prstGeom prst="line">
            <a:avLst/>
          </a:prstGeom>
          <a:ln>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95259" y="5360705"/>
            <a:ext cx="8936037" cy="34559"/>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40" name="Groupe 39"/>
          <p:cNvGrpSpPr/>
          <p:nvPr/>
        </p:nvGrpSpPr>
        <p:grpSpPr>
          <a:xfrm>
            <a:off x="4393458" y="4421974"/>
            <a:ext cx="6737838" cy="733034"/>
            <a:chOff x="4393458" y="4421974"/>
            <a:chExt cx="6737838" cy="733034"/>
          </a:xfrm>
        </p:grpSpPr>
        <p:cxnSp>
          <p:nvCxnSpPr>
            <p:cNvPr id="48" name="Straight Connector 14"/>
            <p:cNvCxnSpPr/>
            <p:nvPr/>
          </p:nvCxnSpPr>
          <p:spPr>
            <a:xfrm flipV="1">
              <a:off x="6164474" y="4421974"/>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sp>
          <p:nvSpPr>
            <p:cNvPr id="49" name="TextBox 20"/>
            <p:cNvSpPr txBox="1"/>
            <p:nvPr/>
          </p:nvSpPr>
          <p:spPr>
            <a:xfrm>
              <a:off x="4617586" y="4508677"/>
              <a:ext cx="423514" cy="646331"/>
            </a:xfrm>
            <a:prstGeom prst="rect">
              <a:avLst/>
            </a:prstGeom>
            <a:noFill/>
          </p:spPr>
          <p:txBody>
            <a:bodyPr wrap="none" rtlCol="0">
              <a:spAutoFit/>
            </a:bodyPr>
            <a:lstStyle/>
            <a:p>
              <a:r>
                <a:rPr lang="fr-CA" sz="3600" dirty="0">
                  <a:solidFill>
                    <a:prstClr val="black"/>
                  </a:solidFill>
                </a:rPr>
                <a:t>P</a:t>
              </a:r>
              <a:endParaRPr lang="en-CA" sz="3600" dirty="0">
                <a:solidFill>
                  <a:prstClr val="black"/>
                </a:solidFill>
              </a:endParaRPr>
            </a:p>
          </p:txBody>
        </p:sp>
        <p:sp>
          <p:nvSpPr>
            <p:cNvPr id="50" name="TextBox 20"/>
            <p:cNvSpPr txBox="1"/>
            <p:nvPr/>
          </p:nvSpPr>
          <p:spPr>
            <a:xfrm>
              <a:off x="7287848" y="4508677"/>
              <a:ext cx="543739" cy="646331"/>
            </a:xfrm>
            <a:prstGeom prst="rect">
              <a:avLst/>
            </a:prstGeom>
            <a:noFill/>
          </p:spPr>
          <p:txBody>
            <a:bodyPr wrap="none" rtlCol="0">
              <a:spAutoFit/>
            </a:bodyPr>
            <a:lstStyle/>
            <a:p>
              <a:r>
                <a:rPr lang="fr-CA" sz="3600" dirty="0">
                  <a:solidFill>
                    <a:prstClr val="black"/>
                  </a:solidFill>
                </a:rPr>
                <a:t>G</a:t>
              </a:r>
              <a:endParaRPr lang="en-CA" sz="3600" dirty="0">
                <a:solidFill>
                  <a:prstClr val="black"/>
                </a:solidFill>
              </a:endParaRPr>
            </a:p>
          </p:txBody>
        </p:sp>
        <p:sp>
          <p:nvSpPr>
            <p:cNvPr id="51" name="TextBox 20"/>
            <p:cNvSpPr txBox="1"/>
            <p:nvPr/>
          </p:nvSpPr>
          <p:spPr>
            <a:xfrm>
              <a:off x="10113599" y="4508002"/>
              <a:ext cx="434734" cy="646331"/>
            </a:xfrm>
            <a:prstGeom prst="rect">
              <a:avLst/>
            </a:prstGeom>
            <a:noFill/>
          </p:spPr>
          <p:txBody>
            <a:bodyPr wrap="none" rtlCol="0">
              <a:spAutoFit/>
            </a:bodyPr>
            <a:lstStyle/>
            <a:p>
              <a:r>
                <a:rPr lang="fr-CA" sz="3600" dirty="0">
                  <a:solidFill>
                    <a:prstClr val="black"/>
                  </a:solidFill>
                </a:rPr>
                <a:t>R</a:t>
              </a:r>
              <a:endParaRPr lang="en-CA" sz="3600" dirty="0">
                <a:solidFill>
                  <a:prstClr val="black"/>
                </a:solidFill>
              </a:endParaRPr>
            </a:p>
          </p:txBody>
        </p:sp>
        <p:cxnSp>
          <p:nvCxnSpPr>
            <p:cNvPr id="52" name="Straight Connector 14"/>
            <p:cNvCxnSpPr/>
            <p:nvPr/>
          </p:nvCxnSpPr>
          <p:spPr>
            <a:xfrm flipV="1">
              <a:off x="8990227" y="4433256"/>
              <a:ext cx="0" cy="638671"/>
            </a:xfrm>
            <a:prstGeom prst="line">
              <a:avLst/>
            </a:prstGeom>
            <a:ln w="76200">
              <a:solidFill>
                <a:srgbClr val="00B050"/>
              </a:solidFill>
              <a:prstDash val="sysDot"/>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bwMode="auto">
            <a:xfrm flipV="1">
              <a:off x="4393458" y="5154333"/>
              <a:ext cx="6737838" cy="35"/>
            </a:xfrm>
            <a:prstGeom prst="straightConnector1">
              <a:avLst/>
            </a:prstGeom>
            <a:solidFill>
              <a:srgbClr val="E5E5CC"/>
            </a:solidFill>
            <a:ln w="127000" cap="flat" cmpd="sng" algn="ctr">
              <a:solidFill>
                <a:schemeClr val="tx1"/>
              </a:solidFill>
              <a:prstDash val="solid"/>
              <a:round/>
              <a:headEnd type="oval" w="med" len="med"/>
              <a:tailEnd type="triangle" w="med" len="med"/>
            </a:ln>
            <a:effectLst/>
          </p:spPr>
        </p:cxnSp>
      </p:grpSp>
      <p:sp>
        <p:nvSpPr>
          <p:cNvPr id="56" name="TextBox 20"/>
          <p:cNvSpPr txBox="1"/>
          <p:nvPr/>
        </p:nvSpPr>
        <p:spPr>
          <a:xfrm>
            <a:off x="8569905" y="890186"/>
            <a:ext cx="463588" cy="523220"/>
          </a:xfrm>
          <a:prstGeom prst="rect">
            <a:avLst/>
          </a:prstGeom>
          <a:noFill/>
        </p:spPr>
        <p:txBody>
          <a:bodyPr wrap="none" rtlCol="0">
            <a:spAutoFit/>
          </a:bodyPr>
          <a:lstStyle/>
          <a:p>
            <a:r>
              <a:rPr lang="fr-CA" sz="2800" dirty="0">
                <a:solidFill>
                  <a:prstClr val="black"/>
                </a:solidFill>
              </a:rPr>
              <a:t>G</a:t>
            </a:r>
            <a:endParaRPr lang="en-CA" sz="2800" dirty="0">
              <a:solidFill>
                <a:prstClr val="black"/>
              </a:solidFill>
            </a:endParaRPr>
          </a:p>
        </p:txBody>
      </p:sp>
      <p:sp>
        <p:nvSpPr>
          <p:cNvPr id="57" name="TextBox 20"/>
          <p:cNvSpPr txBox="1"/>
          <p:nvPr/>
        </p:nvSpPr>
        <p:spPr>
          <a:xfrm>
            <a:off x="10438382" y="890186"/>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grpSp>
        <p:nvGrpSpPr>
          <p:cNvPr id="6" name="Groupe 5"/>
          <p:cNvGrpSpPr/>
          <p:nvPr/>
        </p:nvGrpSpPr>
        <p:grpSpPr>
          <a:xfrm>
            <a:off x="2195258" y="1808827"/>
            <a:ext cx="8936038" cy="691647"/>
            <a:chOff x="2219642" y="1760059"/>
            <a:chExt cx="8936038" cy="691647"/>
          </a:xfrm>
        </p:grpSpPr>
        <p:cxnSp>
          <p:nvCxnSpPr>
            <p:cNvPr id="27" name="Straight Connector 14"/>
            <p:cNvCxnSpPr/>
            <p:nvPr/>
          </p:nvCxnSpPr>
          <p:spPr>
            <a:xfrm flipV="1">
              <a:off x="4442633" y="1760059"/>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28" name="TextBox 20"/>
            <p:cNvSpPr txBox="1"/>
            <p:nvPr/>
          </p:nvSpPr>
          <p:spPr>
            <a:xfrm>
              <a:off x="2357600" y="1910116"/>
              <a:ext cx="290464" cy="338554"/>
            </a:xfrm>
            <a:prstGeom prst="rect">
              <a:avLst/>
            </a:prstGeom>
            <a:noFill/>
          </p:spPr>
          <p:txBody>
            <a:bodyPr wrap="none" rtlCol="0">
              <a:spAutoFit/>
            </a:bodyPr>
            <a:lstStyle/>
            <a:p>
              <a:r>
                <a:rPr lang="fr-CA" sz="1600" dirty="0">
                  <a:solidFill>
                    <a:prstClr val="black"/>
                  </a:solidFill>
                </a:rPr>
                <a:t>P</a:t>
              </a:r>
              <a:endParaRPr lang="en-CA" sz="1600" dirty="0">
                <a:solidFill>
                  <a:prstClr val="black"/>
                </a:solidFill>
              </a:endParaRPr>
            </a:p>
          </p:txBody>
        </p:sp>
        <p:sp>
          <p:nvSpPr>
            <p:cNvPr id="29" name="TextBox 20"/>
            <p:cNvSpPr txBox="1"/>
            <p:nvPr/>
          </p:nvSpPr>
          <p:spPr>
            <a:xfrm>
              <a:off x="6237202" y="1925851"/>
              <a:ext cx="356188" cy="338554"/>
            </a:xfrm>
            <a:prstGeom prst="rect">
              <a:avLst/>
            </a:prstGeom>
            <a:noFill/>
          </p:spPr>
          <p:txBody>
            <a:bodyPr wrap="none" rtlCol="0">
              <a:spAutoFit/>
            </a:bodyPr>
            <a:lstStyle/>
            <a:p>
              <a:r>
                <a:rPr lang="fr-CA" sz="1600" dirty="0">
                  <a:solidFill>
                    <a:prstClr val="black"/>
                  </a:solidFill>
                </a:rPr>
                <a:t>G</a:t>
              </a:r>
              <a:endParaRPr lang="en-CA" sz="1600" dirty="0">
                <a:solidFill>
                  <a:prstClr val="black"/>
                </a:solidFill>
              </a:endParaRPr>
            </a:p>
          </p:txBody>
        </p:sp>
        <p:sp>
          <p:nvSpPr>
            <p:cNvPr id="30" name="TextBox 20"/>
            <p:cNvSpPr txBox="1"/>
            <p:nvPr/>
          </p:nvSpPr>
          <p:spPr>
            <a:xfrm>
              <a:off x="10182528" y="2066372"/>
              <a:ext cx="296876" cy="338554"/>
            </a:xfrm>
            <a:prstGeom prst="rect">
              <a:avLst/>
            </a:prstGeom>
            <a:noFill/>
          </p:spPr>
          <p:txBody>
            <a:bodyPr wrap="none" rtlCol="0">
              <a:spAutoFit/>
            </a:bodyPr>
            <a:lstStyle/>
            <a:p>
              <a:r>
                <a:rPr lang="fr-CA" sz="1600" dirty="0">
                  <a:solidFill>
                    <a:prstClr val="black"/>
                  </a:solidFill>
                </a:rPr>
                <a:t>R</a:t>
              </a:r>
              <a:endParaRPr lang="en-CA" sz="1600" dirty="0">
                <a:solidFill>
                  <a:prstClr val="black"/>
                </a:solidFill>
              </a:endParaRPr>
            </a:p>
          </p:txBody>
        </p:sp>
        <p:cxnSp>
          <p:nvCxnSpPr>
            <p:cNvPr id="31" name="Straight Connector 14"/>
            <p:cNvCxnSpPr/>
            <p:nvPr/>
          </p:nvCxnSpPr>
          <p:spPr>
            <a:xfrm flipV="1">
              <a:off x="8387959" y="1771341"/>
              <a:ext cx="0" cy="638671"/>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47" name="Connecteur droit avec flèche 46"/>
            <p:cNvCxnSpPr/>
            <p:nvPr/>
          </p:nvCxnSpPr>
          <p:spPr bwMode="auto">
            <a:xfrm>
              <a:off x="2219642" y="2438481"/>
              <a:ext cx="8936038" cy="13225"/>
            </a:xfrm>
            <a:prstGeom prst="straightConnector1">
              <a:avLst/>
            </a:prstGeom>
            <a:solidFill>
              <a:srgbClr val="E5E5CC"/>
            </a:solidFill>
            <a:ln w="6350" cap="flat" cmpd="sng" algn="ctr">
              <a:solidFill>
                <a:schemeClr val="bg2">
                  <a:lumMod val="75000"/>
                </a:schemeClr>
              </a:solidFill>
              <a:prstDash val="sysDot"/>
              <a:round/>
              <a:headEnd type="oval" w="med" len="med"/>
              <a:tailEnd type="triangle" w="med" len="med"/>
            </a:ln>
            <a:effectLst/>
          </p:spPr>
        </p:cxnSp>
      </p:grpSp>
      <p:grpSp>
        <p:nvGrpSpPr>
          <p:cNvPr id="11" name="Groupe 10"/>
          <p:cNvGrpSpPr/>
          <p:nvPr/>
        </p:nvGrpSpPr>
        <p:grpSpPr>
          <a:xfrm>
            <a:off x="2793072" y="2674661"/>
            <a:ext cx="8333647" cy="650910"/>
            <a:chOff x="2748427" y="2574161"/>
            <a:chExt cx="8333647" cy="650910"/>
          </a:xfrm>
        </p:grpSpPr>
        <p:cxnSp>
          <p:nvCxnSpPr>
            <p:cNvPr id="32" name="Straight Connector 14"/>
            <p:cNvCxnSpPr/>
            <p:nvPr/>
          </p:nvCxnSpPr>
          <p:spPr>
            <a:xfrm flipV="1">
              <a:off x="4848599" y="2574161"/>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33" name="TextBox 20"/>
            <p:cNvSpPr txBox="1"/>
            <p:nvPr/>
          </p:nvSpPr>
          <p:spPr>
            <a:xfrm>
              <a:off x="2892208" y="2739953"/>
              <a:ext cx="317716" cy="400110"/>
            </a:xfrm>
            <a:prstGeom prst="rect">
              <a:avLst/>
            </a:prstGeom>
            <a:noFill/>
          </p:spPr>
          <p:txBody>
            <a:bodyPr wrap="none" rtlCol="0">
              <a:spAutoFit/>
            </a:bodyPr>
            <a:lstStyle/>
            <a:p>
              <a:r>
                <a:rPr lang="fr-CA" sz="2000" dirty="0">
                  <a:solidFill>
                    <a:prstClr val="black"/>
                  </a:solidFill>
                </a:rPr>
                <a:t>P</a:t>
              </a:r>
              <a:endParaRPr lang="en-CA" sz="2000" dirty="0">
                <a:solidFill>
                  <a:prstClr val="black"/>
                </a:solidFill>
              </a:endParaRPr>
            </a:p>
          </p:txBody>
        </p:sp>
        <p:sp>
          <p:nvSpPr>
            <p:cNvPr id="34" name="TextBox 20"/>
            <p:cNvSpPr txBox="1"/>
            <p:nvPr/>
          </p:nvSpPr>
          <p:spPr>
            <a:xfrm>
              <a:off x="6487274" y="2739953"/>
              <a:ext cx="383438" cy="400110"/>
            </a:xfrm>
            <a:prstGeom prst="rect">
              <a:avLst/>
            </a:prstGeom>
            <a:noFill/>
          </p:spPr>
          <p:txBody>
            <a:bodyPr wrap="none" rtlCol="0">
              <a:spAutoFit/>
            </a:bodyPr>
            <a:lstStyle/>
            <a:p>
              <a:r>
                <a:rPr lang="fr-CA" sz="2000" dirty="0">
                  <a:solidFill>
                    <a:prstClr val="black"/>
                  </a:solidFill>
                </a:rPr>
                <a:t>G</a:t>
              </a:r>
              <a:endParaRPr lang="en-CA" sz="2000" dirty="0">
                <a:solidFill>
                  <a:prstClr val="black"/>
                </a:solidFill>
              </a:endParaRPr>
            </a:p>
          </p:txBody>
        </p:sp>
        <p:sp>
          <p:nvSpPr>
            <p:cNvPr id="35" name="TextBox 20"/>
            <p:cNvSpPr txBox="1"/>
            <p:nvPr/>
          </p:nvSpPr>
          <p:spPr>
            <a:xfrm>
              <a:off x="10168902" y="2739953"/>
              <a:ext cx="324128" cy="400110"/>
            </a:xfrm>
            <a:prstGeom prst="rect">
              <a:avLst/>
            </a:prstGeom>
            <a:noFill/>
          </p:spPr>
          <p:txBody>
            <a:bodyPr wrap="none" rtlCol="0">
              <a:spAutoFit/>
            </a:bodyPr>
            <a:lstStyle/>
            <a:p>
              <a:r>
                <a:rPr lang="fr-CA" sz="2000" dirty="0">
                  <a:solidFill>
                    <a:prstClr val="black"/>
                  </a:solidFill>
                </a:rPr>
                <a:t>R</a:t>
              </a:r>
              <a:endParaRPr lang="en-CA" sz="2000" dirty="0">
                <a:solidFill>
                  <a:prstClr val="black"/>
                </a:solidFill>
              </a:endParaRPr>
            </a:p>
          </p:txBody>
        </p:sp>
        <p:cxnSp>
          <p:nvCxnSpPr>
            <p:cNvPr id="36" name="Straight Connector 14"/>
            <p:cNvCxnSpPr/>
            <p:nvPr/>
          </p:nvCxnSpPr>
          <p:spPr>
            <a:xfrm flipV="1">
              <a:off x="8530227" y="2585443"/>
              <a:ext cx="0" cy="638671"/>
            </a:xfrm>
            <a:prstGeom prst="line">
              <a:avLst/>
            </a:prstGeom>
            <a:ln w="28575">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bwMode="auto">
            <a:xfrm flipV="1">
              <a:off x="2748427" y="3209173"/>
              <a:ext cx="8333647" cy="15898"/>
            </a:xfrm>
            <a:prstGeom prst="straightConnector1">
              <a:avLst/>
            </a:prstGeom>
            <a:solidFill>
              <a:srgbClr val="E5E5CC"/>
            </a:solidFill>
            <a:ln w="9525" cap="flat" cmpd="sng" algn="ctr">
              <a:solidFill>
                <a:schemeClr val="tx2">
                  <a:lumMod val="60000"/>
                  <a:lumOff val="40000"/>
                </a:schemeClr>
              </a:solidFill>
              <a:prstDash val="dash"/>
              <a:round/>
              <a:headEnd type="oval" w="med" len="med"/>
              <a:tailEnd type="triangle" w="med" len="med"/>
            </a:ln>
            <a:effectLst/>
          </p:spPr>
        </p:cxnSp>
      </p:grpSp>
      <p:grpSp>
        <p:nvGrpSpPr>
          <p:cNvPr id="12" name="Groupe 11"/>
          <p:cNvGrpSpPr/>
          <p:nvPr/>
        </p:nvGrpSpPr>
        <p:grpSpPr>
          <a:xfrm>
            <a:off x="3436120" y="3432800"/>
            <a:ext cx="7680026" cy="735757"/>
            <a:chOff x="3436120" y="3432800"/>
            <a:chExt cx="7680026" cy="735757"/>
          </a:xfrm>
        </p:grpSpPr>
        <p:cxnSp>
          <p:nvCxnSpPr>
            <p:cNvPr id="41" name="Straight Connector 14"/>
            <p:cNvCxnSpPr/>
            <p:nvPr/>
          </p:nvCxnSpPr>
          <p:spPr>
            <a:xfrm flipV="1">
              <a:off x="5446611" y="3432800"/>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42" name="TextBox 20"/>
            <p:cNvSpPr txBox="1"/>
            <p:nvPr/>
          </p:nvSpPr>
          <p:spPr>
            <a:xfrm>
              <a:off x="3675398" y="3598592"/>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
          <p:nvSpPr>
            <p:cNvPr id="43" name="TextBox 20"/>
            <p:cNvSpPr txBox="1"/>
            <p:nvPr/>
          </p:nvSpPr>
          <p:spPr>
            <a:xfrm>
              <a:off x="6847210" y="3598592"/>
              <a:ext cx="463588" cy="523220"/>
            </a:xfrm>
            <a:prstGeom prst="rect">
              <a:avLst/>
            </a:prstGeom>
            <a:noFill/>
          </p:spPr>
          <p:txBody>
            <a:bodyPr wrap="none" rtlCol="0">
              <a:spAutoFit/>
            </a:bodyPr>
            <a:lstStyle/>
            <a:p>
              <a:r>
                <a:rPr lang="fr-CA" sz="2800" dirty="0">
                  <a:solidFill>
                    <a:prstClr val="black"/>
                  </a:solidFill>
                </a:rPr>
                <a:t>G</a:t>
              </a:r>
              <a:endParaRPr lang="en-CA" sz="2800" dirty="0">
                <a:solidFill>
                  <a:prstClr val="black"/>
                </a:solidFill>
              </a:endParaRPr>
            </a:p>
          </p:txBody>
        </p:sp>
        <p:sp>
          <p:nvSpPr>
            <p:cNvPr id="44" name="TextBox 20"/>
            <p:cNvSpPr txBox="1"/>
            <p:nvPr/>
          </p:nvSpPr>
          <p:spPr>
            <a:xfrm>
              <a:off x="10140850" y="3600758"/>
              <a:ext cx="380232" cy="523220"/>
            </a:xfrm>
            <a:prstGeom prst="rect">
              <a:avLst/>
            </a:prstGeom>
            <a:noFill/>
          </p:spPr>
          <p:txBody>
            <a:bodyPr wrap="none" rtlCol="0">
              <a:spAutoFit/>
            </a:bodyPr>
            <a:lstStyle/>
            <a:p>
              <a:r>
                <a:rPr lang="fr-CA" sz="2800" dirty="0">
                  <a:solidFill>
                    <a:prstClr val="black"/>
                  </a:solidFill>
                </a:rPr>
                <a:t>R</a:t>
              </a:r>
              <a:endParaRPr lang="en-CA" sz="2800" dirty="0">
                <a:solidFill>
                  <a:prstClr val="black"/>
                </a:solidFill>
              </a:endParaRPr>
            </a:p>
          </p:txBody>
        </p:sp>
        <p:cxnSp>
          <p:nvCxnSpPr>
            <p:cNvPr id="45" name="Straight Connector 14"/>
            <p:cNvCxnSpPr/>
            <p:nvPr/>
          </p:nvCxnSpPr>
          <p:spPr>
            <a:xfrm flipV="1">
              <a:off x="8740252" y="3444082"/>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p:nvPr/>
          </p:nvCxnSpPr>
          <p:spPr bwMode="auto">
            <a:xfrm flipV="1">
              <a:off x="3436120" y="4152838"/>
              <a:ext cx="7680026" cy="15719"/>
            </a:xfrm>
            <a:prstGeom prst="straightConnector1">
              <a:avLst/>
            </a:prstGeom>
            <a:solidFill>
              <a:srgbClr val="E5E5CC"/>
            </a:solidFill>
            <a:ln w="38100" cap="flat" cmpd="sng" algn="ctr">
              <a:solidFill>
                <a:schemeClr val="accent1">
                  <a:lumMod val="75000"/>
                </a:schemeClr>
              </a:solidFill>
              <a:prstDash val="dashDot"/>
              <a:round/>
              <a:headEnd type="oval" w="med" len="med"/>
              <a:tailEnd type="triangle" w="med" len="med"/>
            </a:ln>
            <a:effectLst/>
          </p:spPr>
        </p:cxnSp>
      </p:grpSp>
      <p:cxnSp>
        <p:nvCxnSpPr>
          <p:cNvPr id="59" name="Straight Connector 14"/>
          <p:cNvCxnSpPr/>
          <p:nvPr/>
        </p:nvCxnSpPr>
        <p:spPr>
          <a:xfrm flipV="1">
            <a:off x="8462489"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14"/>
          <p:cNvCxnSpPr/>
          <p:nvPr/>
        </p:nvCxnSpPr>
        <p:spPr>
          <a:xfrm flipV="1">
            <a:off x="10330966" y="832461"/>
            <a:ext cx="0" cy="638671"/>
          </a:xfrm>
          <a:prstGeom prst="line">
            <a:avLst/>
          </a:prstGeom>
          <a:ln w="38100">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22"/>
          <p:cNvSpPr txBox="1"/>
          <p:nvPr/>
        </p:nvSpPr>
        <p:spPr>
          <a:xfrm>
            <a:off x="10628498" y="5342078"/>
            <a:ext cx="846386" cy="338554"/>
          </a:xfrm>
          <a:prstGeom prst="rect">
            <a:avLst/>
          </a:prstGeom>
          <a:noFill/>
        </p:spPr>
        <p:txBody>
          <a:bodyPr wrap="none" rtlCol="0">
            <a:spAutoFit/>
          </a:bodyPr>
          <a:lstStyle/>
          <a:p>
            <a:r>
              <a:rPr lang="en-CA" sz="1600" dirty="0">
                <a:solidFill>
                  <a:prstClr val="black"/>
                </a:solidFill>
              </a:rPr>
              <a:t>Temps </a:t>
            </a:r>
          </a:p>
        </p:txBody>
      </p:sp>
      <p:sp>
        <p:nvSpPr>
          <p:cNvPr id="88" name="TextBox 87"/>
          <p:cNvSpPr txBox="1"/>
          <p:nvPr/>
        </p:nvSpPr>
        <p:spPr>
          <a:xfrm>
            <a:off x="1163350" y="1973442"/>
            <a:ext cx="1066355" cy="584774"/>
          </a:xfrm>
          <a:prstGeom prst="rect">
            <a:avLst/>
          </a:prstGeom>
          <a:noFill/>
        </p:spPr>
        <p:txBody>
          <a:bodyPr wrap="square" rtlCol="0">
            <a:spAutoFit/>
          </a:bodyPr>
          <a:lstStyle/>
          <a:p>
            <a:r>
              <a:rPr lang="en-CA" sz="1600" dirty="0" err="1">
                <a:solidFill>
                  <a:srgbClr val="4F81BD">
                    <a:lumMod val="75000"/>
                  </a:srgbClr>
                </a:solidFill>
              </a:rPr>
              <a:t>Groupe</a:t>
            </a:r>
            <a:r>
              <a:rPr lang="en-CA" sz="1600" dirty="0">
                <a:solidFill>
                  <a:srgbClr val="4F81BD">
                    <a:lumMod val="75000"/>
                  </a:srgbClr>
                </a:solidFill>
              </a:rPr>
              <a:t> </a:t>
            </a:r>
            <a:r>
              <a:rPr lang="en-CA" sz="1600" dirty="0" err="1">
                <a:solidFill>
                  <a:srgbClr val="4F81BD">
                    <a:lumMod val="75000"/>
                  </a:srgbClr>
                </a:solidFill>
              </a:rPr>
              <a:t>exécutif</a:t>
            </a:r>
            <a:endParaRPr lang="en-CA" sz="1600" dirty="0">
              <a:solidFill>
                <a:srgbClr val="4F81BD">
                  <a:lumMod val="75000"/>
                </a:srgbClr>
              </a:solidFill>
            </a:endParaRPr>
          </a:p>
        </p:txBody>
      </p:sp>
      <p:sp>
        <p:nvSpPr>
          <p:cNvPr id="89" name="TextBox 88"/>
          <p:cNvSpPr txBox="1"/>
          <p:nvPr/>
        </p:nvSpPr>
        <p:spPr>
          <a:xfrm>
            <a:off x="1163350" y="2837116"/>
            <a:ext cx="1209535" cy="584775"/>
          </a:xfrm>
          <a:prstGeom prst="rect">
            <a:avLst/>
          </a:prstGeom>
          <a:noFill/>
        </p:spPr>
        <p:txBody>
          <a:bodyPr wrap="square" rtlCol="0">
            <a:spAutoFit/>
          </a:bodyPr>
          <a:lstStyle/>
          <a:p>
            <a:r>
              <a:rPr lang="en-CA" sz="1600" dirty="0">
                <a:solidFill>
                  <a:srgbClr val="4F81BD">
                    <a:lumMod val="75000"/>
                  </a:srgbClr>
                </a:solidFill>
              </a:rPr>
              <a:t>La haute direction</a:t>
            </a:r>
          </a:p>
        </p:txBody>
      </p:sp>
      <p:sp>
        <p:nvSpPr>
          <p:cNvPr id="90" name="TextBox 89"/>
          <p:cNvSpPr txBox="1"/>
          <p:nvPr/>
        </p:nvSpPr>
        <p:spPr>
          <a:xfrm>
            <a:off x="1163350" y="3694346"/>
            <a:ext cx="891591" cy="338554"/>
          </a:xfrm>
          <a:prstGeom prst="rect">
            <a:avLst/>
          </a:prstGeom>
          <a:noFill/>
        </p:spPr>
        <p:txBody>
          <a:bodyPr wrap="none" rtlCol="0">
            <a:spAutoFit/>
          </a:bodyPr>
          <a:lstStyle/>
          <a:p>
            <a:r>
              <a:rPr lang="en-CA" sz="1600" dirty="0">
                <a:solidFill>
                  <a:srgbClr val="4F81BD">
                    <a:lumMod val="75000"/>
                  </a:srgbClr>
                </a:solidFill>
              </a:rPr>
              <a:t>Gestion</a:t>
            </a:r>
          </a:p>
        </p:txBody>
      </p:sp>
      <p:sp>
        <p:nvSpPr>
          <p:cNvPr id="91" name="TextBox 90"/>
          <p:cNvSpPr txBox="1"/>
          <p:nvPr/>
        </p:nvSpPr>
        <p:spPr>
          <a:xfrm>
            <a:off x="1163350" y="4542268"/>
            <a:ext cx="1112568" cy="584775"/>
          </a:xfrm>
          <a:prstGeom prst="rect">
            <a:avLst/>
          </a:prstGeom>
          <a:noFill/>
        </p:spPr>
        <p:txBody>
          <a:bodyPr wrap="square" rtlCol="0">
            <a:spAutoFit/>
          </a:bodyPr>
          <a:lstStyle/>
          <a:p>
            <a:r>
              <a:rPr lang="en-CA" sz="1600" dirty="0" err="1">
                <a:solidFill>
                  <a:srgbClr val="4F81BD">
                    <a:lumMod val="75000"/>
                  </a:srgbClr>
                </a:solidFill>
              </a:rPr>
              <a:t>Tous</a:t>
            </a:r>
            <a:r>
              <a:rPr lang="en-CA" sz="1600" dirty="0">
                <a:solidFill>
                  <a:srgbClr val="4F81BD">
                    <a:lumMod val="75000"/>
                  </a:srgbClr>
                </a:solidFill>
              </a:rPr>
              <a:t> les </a:t>
            </a:r>
            <a:r>
              <a:rPr lang="en-CA" sz="1600" dirty="0" err="1">
                <a:solidFill>
                  <a:srgbClr val="4F81BD">
                    <a:lumMod val="75000"/>
                  </a:srgbClr>
                </a:solidFill>
              </a:rPr>
              <a:t>autres</a:t>
            </a:r>
            <a:endParaRPr lang="en-CA" sz="1600" dirty="0">
              <a:solidFill>
                <a:srgbClr val="4F81BD">
                  <a:lumMod val="75000"/>
                </a:srgbClr>
              </a:solidFill>
            </a:endParaRPr>
          </a:p>
        </p:txBody>
      </p:sp>
      <p:sp>
        <p:nvSpPr>
          <p:cNvPr id="93" name="TextBox 92"/>
          <p:cNvSpPr txBox="1"/>
          <p:nvPr/>
        </p:nvSpPr>
        <p:spPr>
          <a:xfrm>
            <a:off x="10730960" y="859409"/>
            <a:ext cx="1461040" cy="584775"/>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renforcement</a:t>
            </a:r>
            <a:endParaRPr lang="en-CA" sz="1600" dirty="0">
              <a:solidFill>
                <a:prstClr val="black"/>
              </a:solidFill>
            </a:endParaRPr>
          </a:p>
        </p:txBody>
      </p:sp>
      <p:sp>
        <p:nvSpPr>
          <p:cNvPr id="94" name="TextBox 93"/>
          <p:cNvSpPr txBox="1"/>
          <p:nvPr/>
        </p:nvSpPr>
        <p:spPr>
          <a:xfrm>
            <a:off x="8974692" y="859409"/>
            <a:ext cx="1258739" cy="584775"/>
          </a:xfrm>
          <a:prstGeom prst="rect">
            <a:avLst/>
          </a:prstGeom>
          <a:noFill/>
        </p:spPr>
        <p:txBody>
          <a:bodyPr wrap="square" rtlCol="0">
            <a:spAutoFit/>
          </a:bodyPr>
          <a:lstStyle/>
          <a:p>
            <a:r>
              <a:rPr lang="en-CA" sz="1600" dirty="0">
                <a:solidFill>
                  <a:prstClr val="black"/>
                </a:solidFill>
              </a:rPr>
              <a:t>Phase de </a:t>
            </a:r>
            <a:r>
              <a:rPr lang="en-CA" sz="1600" dirty="0" err="1">
                <a:solidFill>
                  <a:prstClr val="black"/>
                </a:solidFill>
              </a:rPr>
              <a:t>gestion</a:t>
            </a:r>
            <a:endParaRPr lang="en-CA" sz="1600" dirty="0">
              <a:solidFill>
                <a:prstClr val="black"/>
              </a:solidFill>
            </a:endParaRPr>
          </a:p>
        </p:txBody>
      </p:sp>
      <p:sp>
        <p:nvSpPr>
          <p:cNvPr id="95" name="TextBox 94"/>
          <p:cNvSpPr txBox="1"/>
          <p:nvPr/>
        </p:nvSpPr>
        <p:spPr>
          <a:xfrm>
            <a:off x="7186874" y="859409"/>
            <a:ext cx="1443945" cy="584775"/>
          </a:xfrm>
          <a:prstGeom prst="rect">
            <a:avLst/>
          </a:prstGeom>
          <a:noFill/>
        </p:spPr>
        <p:txBody>
          <a:bodyPr wrap="square" rtlCol="0">
            <a:spAutoFit/>
          </a:bodyPr>
          <a:lstStyle/>
          <a:p>
            <a:r>
              <a:rPr lang="en-CA" sz="1600" dirty="0">
                <a:solidFill>
                  <a:prstClr val="black"/>
                </a:solidFill>
              </a:rPr>
              <a:t>Phase de preparation</a:t>
            </a:r>
          </a:p>
        </p:txBody>
      </p:sp>
      <p:sp>
        <p:nvSpPr>
          <p:cNvPr id="96" name="TextBox 20"/>
          <p:cNvSpPr txBox="1"/>
          <p:nvPr/>
        </p:nvSpPr>
        <p:spPr>
          <a:xfrm>
            <a:off x="6903916" y="890186"/>
            <a:ext cx="370614" cy="523220"/>
          </a:xfrm>
          <a:prstGeom prst="rect">
            <a:avLst/>
          </a:prstGeom>
          <a:noFill/>
        </p:spPr>
        <p:txBody>
          <a:bodyPr wrap="none" rtlCol="0">
            <a:spAutoFit/>
          </a:bodyPr>
          <a:lstStyle/>
          <a:p>
            <a:r>
              <a:rPr lang="fr-CA" sz="2800" dirty="0">
                <a:solidFill>
                  <a:prstClr val="black"/>
                </a:solidFill>
              </a:rPr>
              <a:t>P</a:t>
            </a:r>
            <a:endParaRPr lang="en-CA" sz="2800" dirty="0">
              <a:solidFill>
                <a:prstClr val="black"/>
              </a:solidFill>
            </a:endParaRPr>
          </a:p>
        </p:txBody>
      </p:sp>
    </p:spTree>
    <p:extLst>
      <p:ext uri="{BB962C8B-B14F-4D97-AF65-F5344CB8AC3E}">
        <p14:creationId xmlns:p14="http://schemas.microsoft.com/office/powerpoint/2010/main" val="33142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4"/>
                                        </p:tgtEl>
                                      </p:cBhvr>
                                    </p:animEffect>
                                    <p:set>
                                      <p:cBhvr>
                                        <p:cTn id="15" dur="1" fill="hold">
                                          <p:stCondLst>
                                            <p:cond delay="499"/>
                                          </p:stCondLst>
                                        </p:cTn>
                                        <p:tgtEl>
                                          <p:spTgt spid="7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1"/>
                                        </p:tgtEl>
                                      </p:cBhvr>
                                    </p:animEffect>
                                    <p:set>
                                      <p:cBhvr>
                                        <p:cTn id="23" dur="1" fill="hold">
                                          <p:stCondLst>
                                            <p:cond delay="499"/>
                                          </p:stCondLst>
                                        </p:cTn>
                                        <p:tgtEl>
                                          <p:spTgt spid="8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5893" cy="1325563"/>
          </a:xfrm>
        </p:spPr>
        <p:txBody>
          <a:bodyPr>
            <a:normAutofit/>
          </a:bodyPr>
          <a:lstStyle/>
          <a:p>
            <a:r>
              <a:rPr lang="fr-CA" sz="3600" dirty="0"/>
              <a:t>Nature of the Change / Nature du changement</a:t>
            </a:r>
            <a:endParaRPr lang="en-CA" sz="3600" dirty="0"/>
          </a:p>
        </p:txBody>
      </p:sp>
      <p:grpSp>
        <p:nvGrpSpPr>
          <p:cNvPr id="9" name="Group 8"/>
          <p:cNvGrpSpPr/>
          <p:nvPr/>
        </p:nvGrpSpPr>
        <p:grpSpPr>
          <a:xfrm>
            <a:off x="4220811" y="2188626"/>
            <a:ext cx="2604093" cy="2227901"/>
            <a:chOff x="775825" y="3835442"/>
            <a:chExt cx="2604093" cy="2227901"/>
          </a:xfrm>
        </p:grpSpPr>
        <p:grpSp>
          <p:nvGrpSpPr>
            <p:cNvPr id="10" name="Group 9"/>
            <p:cNvGrpSpPr/>
            <p:nvPr/>
          </p:nvGrpSpPr>
          <p:grpSpPr>
            <a:xfrm>
              <a:off x="775825" y="3835442"/>
              <a:ext cx="2493606" cy="288032"/>
              <a:chOff x="3923928" y="2132856"/>
              <a:chExt cx="2778593" cy="288032"/>
            </a:xfrm>
          </p:grpSpPr>
          <p:cxnSp>
            <p:nvCxnSpPr>
              <p:cNvPr id="16" name="Straight Connector 15"/>
              <p:cNvCxnSpPr/>
              <p:nvPr/>
            </p:nvCxnSpPr>
            <p:spPr>
              <a:xfrm flipV="1">
                <a:off x="4427984" y="2132856"/>
                <a:ext cx="1512168" cy="288032"/>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23928" y="2420888"/>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10434" y="2136666"/>
                <a:ext cx="792087"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775832" y="4527438"/>
              <a:ext cx="2604086" cy="587248"/>
            </a:xfrm>
            <a:custGeom>
              <a:avLst/>
              <a:gdLst>
                <a:gd name="connsiteX0" fmla="*/ 0 w 2901696"/>
                <a:gd name="connsiteY0" fmla="*/ 564896 h 587248"/>
                <a:gd name="connsiteX1" fmla="*/ 841248 w 2901696"/>
                <a:gd name="connsiteY1" fmla="*/ 552704 h 587248"/>
                <a:gd name="connsiteX2" fmla="*/ 1231392 w 2901696"/>
                <a:gd name="connsiteY2" fmla="*/ 357632 h 587248"/>
                <a:gd name="connsiteX3" fmla="*/ 1243584 w 2901696"/>
                <a:gd name="connsiteY3" fmla="*/ 284480 h 587248"/>
                <a:gd name="connsiteX4" fmla="*/ 1316736 w 2901696"/>
                <a:gd name="connsiteY4" fmla="*/ 369824 h 587248"/>
                <a:gd name="connsiteX5" fmla="*/ 1353312 w 2901696"/>
                <a:gd name="connsiteY5" fmla="*/ 247904 h 587248"/>
                <a:gd name="connsiteX6" fmla="*/ 1426464 w 2901696"/>
                <a:gd name="connsiteY6" fmla="*/ 369824 h 587248"/>
                <a:gd name="connsiteX7" fmla="*/ 1450848 w 2901696"/>
                <a:gd name="connsiteY7" fmla="*/ 199136 h 587248"/>
                <a:gd name="connsiteX8" fmla="*/ 1524000 w 2901696"/>
                <a:gd name="connsiteY8" fmla="*/ 321056 h 587248"/>
                <a:gd name="connsiteX9" fmla="*/ 1560576 w 2901696"/>
                <a:gd name="connsiteY9" fmla="*/ 199136 h 587248"/>
                <a:gd name="connsiteX10" fmla="*/ 1804416 w 2901696"/>
                <a:gd name="connsiteY10" fmla="*/ 28448 h 587248"/>
                <a:gd name="connsiteX11" fmla="*/ 2901696 w 2901696"/>
                <a:gd name="connsiteY11" fmla="*/ 28448 h 587248"/>
                <a:gd name="connsiteX12" fmla="*/ 2901696 w 2901696"/>
                <a:gd name="connsiteY12" fmla="*/ 28448 h 5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696" h="587248">
                  <a:moveTo>
                    <a:pt x="0" y="564896"/>
                  </a:moveTo>
                  <a:cubicBezTo>
                    <a:pt x="318008" y="576072"/>
                    <a:pt x="636016" y="587248"/>
                    <a:pt x="841248" y="552704"/>
                  </a:cubicBezTo>
                  <a:cubicBezTo>
                    <a:pt x="1046480" y="518160"/>
                    <a:pt x="1164336" y="402336"/>
                    <a:pt x="1231392" y="357632"/>
                  </a:cubicBezTo>
                  <a:cubicBezTo>
                    <a:pt x="1298448" y="312928"/>
                    <a:pt x="1229360" y="282448"/>
                    <a:pt x="1243584" y="284480"/>
                  </a:cubicBezTo>
                  <a:cubicBezTo>
                    <a:pt x="1257808" y="286512"/>
                    <a:pt x="1298448" y="375920"/>
                    <a:pt x="1316736" y="369824"/>
                  </a:cubicBezTo>
                  <a:cubicBezTo>
                    <a:pt x="1335024" y="363728"/>
                    <a:pt x="1335024" y="247904"/>
                    <a:pt x="1353312" y="247904"/>
                  </a:cubicBezTo>
                  <a:cubicBezTo>
                    <a:pt x="1371600" y="247904"/>
                    <a:pt x="1410208" y="377952"/>
                    <a:pt x="1426464" y="369824"/>
                  </a:cubicBezTo>
                  <a:cubicBezTo>
                    <a:pt x="1442720" y="361696"/>
                    <a:pt x="1434592" y="207264"/>
                    <a:pt x="1450848" y="199136"/>
                  </a:cubicBezTo>
                  <a:cubicBezTo>
                    <a:pt x="1467104" y="191008"/>
                    <a:pt x="1505712" y="321056"/>
                    <a:pt x="1524000" y="321056"/>
                  </a:cubicBezTo>
                  <a:cubicBezTo>
                    <a:pt x="1542288" y="321056"/>
                    <a:pt x="1513840" y="247904"/>
                    <a:pt x="1560576" y="199136"/>
                  </a:cubicBezTo>
                  <a:cubicBezTo>
                    <a:pt x="1607312" y="150368"/>
                    <a:pt x="1580896" y="56896"/>
                    <a:pt x="1804416" y="28448"/>
                  </a:cubicBezTo>
                  <a:cubicBezTo>
                    <a:pt x="2027936" y="0"/>
                    <a:pt x="2901696" y="28448"/>
                    <a:pt x="2901696" y="28448"/>
                  </a:cubicBezTo>
                  <a:lnTo>
                    <a:pt x="2901696" y="28448"/>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400"/>
            </a:p>
          </p:txBody>
        </p:sp>
        <p:sp>
          <p:nvSpPr>
            <p:cNvPr id="12" name="Freeform 11"/>
            <p:cNvSpPr/>
            <p:nvPr/>
          </p:nvSpPr>
          <p:spPr>
            <a:xfrm>
              <a:off x="775832" y="5077823"/>
              <a:ext cx="2281311" cy="985520"/>
            </a:xfrm>
            <a:custGeom>
              <a:avLst/>
              <a:gdLst>
                <a:gd name="connsiteX0" fmla="*/ 0 w 2542032"/>
                <a:gd name="connsiteY0" fmla="*/ 926592 h 985520"/>
                <a:gd name="connsiteX1" fmla="*/ 1267968 w 2542032"/>
                <a:gd name="connsiteY1" fmla="*/ 926592 h 985520"/>
                <a:gd name="connsiteX2" fmla="*/ 1889760 w 2542032"/>
                <a:gd name="connsiteY2" fmla="*/ 573024 h 985520"/>
                <a:gd name="connsiteX3" fmla="*/ 1901952 w 2542032"/>
                <a:gd name="connsiteY3" fmla="*/ 426720 h 985520"/>
                <a:gd name="connsiteX4" fmla="*/ 2084832 w 2542032"/>
                <a:gd name="connsiteY4" fmla="*/ 548640 h 985520"/>
                <a:gd name="connsiteX5" fmla="*/ 2097024 w 2542032"/>
                <a:gd name="connsiteY5" fmla="*/ 353568 h 985520"/>
                <a:gd name="connsiteX6" fmla="*/ 2243328 w 2542032"/>
                <a:gd name="connsiteY6" fmla="*/ 463296 h 985520"/>
                <a:gd name="connsiteX7" fmla="*/ 2243328 w 2542032"/>
                <a:gd name="connsiteY7" fmla="*/ 243840 h 985520"/>
                <a:gd name="connsiteX8" fmla="*/ 2340864 w 2542032"/>
                <a:gd name="connsiteY8" fmla="*/ 402336 h 985520"/>
                <a:gd name="connsiteX9" fmla="*/ 2353056 w 2542032"/>
                <a:gd name="connsiteY9" fmla="*/ 60960 h 985520"/>
                <a:gd name="connsiteX10" fmla="*/ 2511552 w 2542032"/>
                <a:gd name="connsiteY10" fmla="*/ 365760 h 985520"/>
                <a:gd name="connsiteX11" fmla="*/ 2535936 w 2542032"/>
                <a:gd name="connsiteY11" fmla="*/ 0 h 98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032" h="985520">
                  <a:moveTo>
                    <a:pt x="0" y="926592"/>
                  </a:moveTo>
                  <a:cubicBezTo>
                    <a:pt x="476504" y="956056"/>
                    <a:pt x="953008" y="985520"/>
                    <a:pt x="1267968" y="926592"/>
                  </a:cubicBezTo>
                  <a:cubicBezTo>
                    <a:pt x="1582928" y="867664"/>
                    <a:pt x="1784096" y="656336"/>
                    <a:pt x="1889760" y="573024"/>
                  </a:cubicBezTo>
                  <a:cubicBezTo>
                    <a:pt x="1995424" y="489712"/>
                    <a:pt x="1869440" y="430784"/>
                    <a:pt x="1901952" y="426720"/>
                  </a:cubicBezTo>
                  <a:cubicBezTo>
                    <a:pt x="1934464" y="422656"/>
                    <a:pt x="2052320" y="560832"/>
                    <a:pt x="2084832" y="548640"/>
                  </a:cubicBezTo>
                  <a:cubicBezTo>
                    <a:pt x="2117344" y="536448"/>
                    <a:pt x="2070608" y="367792"/>
                    <a:pt x="2097024" y="353568"/>
                  </a:cubicBezTo>
                  <a:cubicBezTo>
                    <a:pt x="2123440" y="339344"/>
                    <a:pt x="2218944" y="481584"/>
                    <a:pt x="2243328" y="463296"/>
                  </a:cubicBezTo>
                  <a:cubicBezTo>
                    <a:pt x="2267712" y="445008"/>
                    <a:pt x="2227072" y="254000"/>
                    <a:pt x="2243328" y="243840"/>
                  </a:cubicBezTo>
                  <a:cubicBezTo>
                    <a:pt x="2259584" y="233680"/>
                    <a:pt x="2322576" y="432816"/>
                    <a:pt x="2340864" y="402336"/>
                  </a:cubicBezTo>
                  <a:cubicBezTo>
                    <a:pt x="2359152" y="371856"/>
                    <a:pt x="2324608" y="67056"/>
                    <a:pt x="2353056" y="60960"/>
                  </a:cubicBezTo>
                  <a:cubicBezTo>
                    <a:pt x="2381504" y="54864"/>
                    <a:pt x="2481072" y="375920"/>
                    <a:pt x="2511552" y="365760"/>
                  </a:cubicBezTo>
                  <a:cubicBezTo>
                    <a:pt x="2542032" y="355600"/>
                    <a:pt x="2538984" y="177800"/>
                    <a:pt x="2535936" y="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400"/>
            </a:p>
          </p:txBody>
        </p:sp>
      </p:grpSp>
      <p:sp>
        <p:nvSpPr>
          <p:cNvPr id="35" name="TextBox 23"/>
          <p:cNvSpPr txBox="1"/>
          <p:nvPr/>
        </p:nvSpPr>
        <p:spPr>
          <a:xfrm>
            <a:off x="7354162" y="1993847"/>
            <a:ext cx="281008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400" dirty="0"/>
              <a:t>Développemental</a:t>
            </a:r>
          </a:p>
        </p:txBody>
      </p:sp>
      <p:sp>
        <p:nvSpPr>
          <p:cNvPr id="36" name="TextBox 24"/>
          <p:cNvSpPr txBox="1"/>
          <p:nvPr/>
        </p:nvSpPr>
        <p:spPr>
          <a:xfrm>
            <a:off x="7354162" y="3033691"/>
            <a:ext cx="321534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400" dirty="0"/>
              <a:t>Transitionnel</a:t>
            </a:r>
          </a:p>
        </p:txBody>
      </p:sp>
      <p:sp>
        <p:nvSpPr>
          <p:cNvPr id="37" name="TextBox 25"/>
          <p:cNvSpPr txBox="1"/>
          <p:nvPr/>
        </p:nvSpPr>
        <p:spPr>
          <a:xfrm>
            <a:off x="7354162" y="4129064"/>
            <a:ext cx="39604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400" dirty="0"/>
              <a:t>Transformationnel</a:t>
            </a:r>
          </a:p>
        </p:txBody>
      </p:sp>
      <p:sp>
        <p:nvSpPr>
          <p:cNvPr id="45" name="TextBox 44"/>
          <p:cNvSpPr txBox="1"/>
          <p:nvPr/>
        </p:nvSpPr>
        <p:spPr>
          <a:xfrm>
            <a:off x="1478338" y="1993847"/>
            <a:ext cx="2443194" cy="461665"/>
          </a:xfrm>
          <a:prstGeom prst="rect">
            <a:avLst/>
          </a:prstGeom>
          <a:noFill/>
        </p:spPr>
        <p:txBody>
          <a:bodyPr wrap="square" rtlCol="0">
            <a:spAutoFit/>
          </a:bodyPr>
          <a:lstStyle/>
          <a:p>
            <a:r>
              <a:rPr lang="en-CA" sz="2400" dirty="0"/>
              <a:t>Developmental</a:t>
            </a:r>
          </a:p>
        </p:txBody>
      </p:sp>
      <p:sp>
        <p:nvSpPr>
          <p:cNvPr id="46" name="TextBox 45"/>
          <p:cNvSpPr txBox="1"/>
          <p:nvPr/>
        </p:nvSpPr>
        <p:spPr>
          <a:xfrm>
            <a:off x="1478338" y="3033691"/>
            <a:ext cx="1752127" cy="461665"/>
          </a:xfrm>
          <a:prstGeom prst="rect">
            <a:avLst/>
          </a:prstGeom>
          <a:noFill/>
        </p:spPr>
        <p:txBody>
          <a:bodyPr wrap="square" rtlCol="0">
            <a:spAutoFit/>
          </a:bodyPr>
          <a:lstStyle/>
          <a:p>
            <a:r>
              <a:rPr lang="en-CA" sz="2400" dirty="0"/>
              <a:t>Transitional</a:t>
            </a:r>
          </a:p>
        </p:txBody>
      </p:sp>
      <p:sp>
        <p:nvSpPr>
          <p:cNvPr id="47" name="TextBox 46"/>
          <p:cNvSpPr txBox="1"/>
          <p:nvPr/>
        </p:nvSpPr>
        <p:spPr>
          <a:xfrm>
            <a:off x="1478338" y="4129064"/>
            <a:ext cx="2695678" cy="461665"/>
          </a:xfrm>
          <a:prstGeom prst="rect">
            <a:avLst/>
          </a:prstGeom>
          <a:noFill/>
        </p:spPr>
        <p:txBody>
          <a:bodyPr wrap="square" rtlCol="0">
            <a:spAutoFit/>
          </a:bodyPr>
          <a:lstStyle/>
          <a:p>
            <a:r>
              <a:rPr lang="en-CA" sz="2400" dirty="0"/>
              <a:t>Transformational</a:t>
            </a:r>
          </a:p>
        </p:txBody>
      </p:sp>
    </p:spTree>
    <p:extLst>
      <p:ext uri="{BB962C8B-B14F-4D97-AF65-F5344CB8AC3E}">
        <p14:creationId xmlns:p14="http://schemas.microsoft.com/office/powerpoint/2010/main" val="170854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974411" y="1542684"/>
            <a:ext cx="8305800" cy="4124325"/>
          </a:xfrm>
          <a:prstGeom prst="rect">
            <a:avLst/>
          </a:prstGeom>
        </p:spPr>
      </p:pic>
      <p:sp>
        <p:nvSpPr>
          <p:cNvPr id="2" name="Title 1"/>
          <p:cNvSpPr>
            <a:spLocks noGrp="1"/>
          </p:cNvSpPr>
          <p:nvPr>
            <p:ph type="title"/>
          </p:nvPr>
        </p:nvSpPr>
        <p:spPr>
          <a:xfrm>
            <a:off x="838199" y="365125"/>
            <a:ext cx="11095893" cy="1325563"/>
          </a:xfrm>
        </p:spPr>
        <p:txBody>
          <a:bodyPr>
            <a:normAutofit fontScale="90000"/>
          </a:bodyPr>
          <a:lstStyle/>
          <a:p>
            <a:r>
              <a:rPr lang="fr-CA" sz="3600" dirty="0"/>
              <a:t>MIS </a:t>
            </a:r>
            <a:r>
              <a:rPr lang="fr-CA" sz="3600" dirty="0" err="1"/>
              <a:t>Realignment</a:t>
            </a:r>
            <a:r>
              <a:rPr lang="fr-CA" sz="3600" dirty="0"/>
              <a:t>, an </a:t>
            </a:r>
            <a:r>
              <a:rPr lang="fr-CA" sz="3600" dirty="0" err="1"/>
              <a:t>iteratitive</a:t>
            </a:r>
            <a:r>
              <a:rPr lang="fr-CA" sz="3600" dirty="0"/>
              <a:t> change </a:t>
            </a:r>
            <a:r>
              <a:rPr lang="fr-CA" sz="3600" dirty="0" err="1"/>
              <a:t>process</a:t>
            </a:r>
            <a:r>
              <a:rPr lang="fr-CA" sz="3600" dirty="0"/>
              <a:t> / </a:t>
            </a:r>
            <a:r>
              <a:rPr lang="fr-FR" sz="3600" dirty="0"/>
              <a:t>Le réalignement du SIMM, un processus de changement itératif</a:t>
            </a:r>
            <a:endParaRPr lang="en-CA" sz="3600" dirty="0"/>
          </a:p>
        </p:txBody>
      </p:sp>
      <p:sp>
        <p:nvSpPr>
          <p:cNvPr id="3" name="Right Arrow 2"/>
          <p:cNvSpPr/>
          <p:nvPr/>
        </p:nvSpPr>
        <p:spPr>
          <a:xfrm>
            <a:off x="8865577" y="2773460"/>
            <a:ext cx="1277815" cy="821861"/>
          </a:xfrm>
          <a:prstGeom prst="rightArrow">
            <a:avLst>
              <a:gd name="adj1" fmla="val 5463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Soutenir</a:t>
            </a:r>
            <a:endParaRPr lang="en-CA" sz="1600" dirty="0"/>
          </a:p>
        </p:txBody>
      </p:sp>
    </p:spTree>
    <p:extLst>
      <p:ext uri="{BB962C8B-B14F-4D97-AF65-F5344CB8AC3E}">
        <p14:creationId xmlns:p14="http://schemas.microsoft.com/office/powerpoint/2010/main" val="173352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a:t>Le but de la gestion du changement </a:t>
            </a:r>
          </a:p>
        </p:txBody>
      </p:sp>
      <p:sp>
        <p:nvSpPr>
          <p:cNvPr id="3" name="Content Placeholder 2"/>
          <p:cNvSpPr>
            <a:spLocks noGrp="1"/>
          </p:cNvSpPr>
          <p:nvPr>
            <p:ph idx="1"/>
          </p:nvPr>
        </p:nvSpPr>
        <p:spPr>
          <a:xfrm>
            <a:off x="838200" y="1825625"/>
            <a:ext cx="7197566" cy="4351338"/>
          </a:xfrm>
        </p:spPr>
        <p:txBody>
          <a:bodyPr>
            <a:normAutofit/>
          </a:bodyPr>
          <a:lstStyle/>
          <a:p>
            <a:pPr marL="0" indent="0">
              <a:buNone/>
            </a:pPr>
            <a:r>
              <a:rPr lang="fr-CA" dirty="0"/>
              <a:t>Le but ultime de la gestion du changement est de produire des résultats organisationnels </a:t>
            </a:r>
            <a:r>
              <a:rPr lang="fr-CA" b="1" dirty="0"/>
              <a:t>en donnant aux employés les renseignements dont ils ont besoin </a:t>
            </a:r>
            <a:r>
              <a:rPr lang="fr-CA" dirty="0"/>
              <a:t>pour qu’ils soient outillés et en mesure d’effectuer le changement.</a:t>
            </a:r>
          </a:p>
          <a:p>
            <a:pPr marL="0" indent="0">
              <a:buNone/>
            </a:pPr>
            <a:r>
              <a:rPr lang="fr-CA" dirty="0"/>
              <a:t>La gestion du changement comprend </a:t>
            </a:r>
            <a:r>
              <a:rPr lang="fr-FR" b="1" dirty="0"/>
              <a:t>l’écoute et le dialogue avec les employés </a:t>
            </a:r>
            <a:r>
              <a:rPr lang="fr-FR" dirty="0"/>
              <a:t>afin d’inspirer l’adoption d’</a:t>
            </a:r>
            <a:r>
              <a:rPr lang="fr-CA" dirty="0"/>
              <a:t>une nouvelle façon de travailler.</a:t>
            </a:r>
          </a:p>
        </p:txBody>
      </p:sp>
      <p:grpSp>
        <p:nvGrpSpPr>
          <p:cNvPr id="6" name="Groupe 4"/>
          <p:cNvGrpSpPr/>
          <p:nvPr>
            <p:custDataLst>
              <p:tags r:id="rId2"/>
            </p:custDataLst>
          </p:nvPr>
        </p:nvGrpSpPr>
        <p:grpSpPr>
          <a:xfrm>
            <a:off x="8066139" y="2796988"/>
            <a:ext cx="3901706" cy="2336633"/>
            <a:chOff x="3254020" y="2670229"/>
            <a:chExt cx="2956170" cy="1584693"/>
          </a:xfrm>
        </p:grpSpPr>
        <p:sp>
          <p:nvSpPr>
            <p:cNvPr id="7" name="Oval 9"/>
            <p:cNvSpPr/>
            <p:nvPr/>
          </p:nvSpPr>
          <p:spPr bwMode="auto">
            <a:xfrm>
              <a:off x="4445453" y="3178967"/>
              <a:ext cx="1071570" cy="1000132"/>
            </a:xfrm>
            <a:prstGeom prst="ellipse">
              <a:avLst/>
            </a:prstGeom>
            <a:solidFill>
              <a:srgbClr val="00B050">
                <a:alpha val="50000"/>
              </a:srgb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eaLnBrk="0" hangingPunct="0"/>
              <a:endParaRPr lang="en-CA" u="sng" dirty="0">
                <a:solidFill>
                  <a:prstClr val="black"/>
                </a:solidFill>
                <a:ea typeface="ＭＳ Ｐゴシック" pitchFamily="48" charset="-128"/>
              </a:endParaRPr>
            </a:p>
            <a:p>
              <a:pPr algn="r" eaLnBrk="0" hangingPunct="0"/>
              <a:endParaRPr lang="en-CA" u="sng" dirty="0">
                <a:solidFill>
                  <a:srgbClr val="C0504D">
                    <a:lumMod val="75000"/>
                  </a:srgbClr>
                </a:solidFill>
                <a:ea typeface="ＭＳ Ｐゴシック" pitchFamily="48" charset="-128"/>
              </a:endParaRPr>
            </a:p>
          </p:txBody>
        </p:sp>
        <p:sp>
          <p:nvSpPr>
            <p:cNvPr id="8" name="Oval 10"/>
            <p:cNvSpPr/>
            <p:nvPr/>
          </p:nvSpPr>
          <p:spPr bwMode="auto">
            <a:xfrm>
              <a:off x="4094516" y="2670229"/>
              <a:ext cx="1065317" cy="1008804"/>
            </a:xfrm>
            <a:prstGeom prst="ellipse">
              <a:avLst/>
            </a:prstGeom>
            <a:solidFill>
              <a:srgbClr val="2D5C9D">
                <a:alpha val="50000"/>
              </a:srgbClr>
            </a:solidFill>
            <a:ln w="9525" cap="flat" cmpd="sng" algn="ctr">
              <a:solidFill>
                <a:srgbClr val="2D5C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eaLnBrk="0" hangingPunct="0"/>
              <a:endParaRPr lang="en-CA" u="sng" dirty="0">
                <a:solidFill>
                  <a:prstClr val="black"/>
                </a:solidFill>
                <a:ea typeface="ＭＳ Ｐゴシック" pitchFamily="48" charset="-128"/>
              </a:endParaRPr>
            </a:p>
            <a:p>
              <a:pPr algn="r" eaLnBrk="0" hangingPunct="0"/>
              <a:endParaRPr lang="en-CA" u="sng" dirty="0">
                <a:solidFill>
                  <a:srgbClr val="C0504D">
                    <a:lumMod val="75000"/>
                  </a:srgbClr>
                </a:solidFill>
                <a:ea typeface="ＭＳ Ｐゴシック" pitchFamily="48" charset="-128"/>
              </a:endParaRPr>
            </a:p>
          </p:txBody>
        </p:sp>
        <p:sp>
          <p:nvSpPr>
            <p:cNvPr id="9" name="Oval 11"/>
            <p:cNvSpPr/>
            <p:nvPr/>
          </p:nvSpPr>
          <p:spPr bwMode="auto">
            <a:xfrm>
              <a:off x="3659635" y="3178967"/>
              <a:ext cx="1071570" cy="1000132"/>
            </a:xfrm>
            <a:prstGeom prst="ellipse">
              <a:avLst/>
            </a:prstGeom>
            <a:solidFill>
              <a:srgbClr val="C00000">
                <a:alpha val="5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eaLnBrk="0" hangingPunct="0"/>
              <a:endParaRPr lang="en-CA" u="sng" dirty="0">
                <a:solidFill>
                  <a:prstClr val="black"/>
                </a:solidFill>
                <a:ea typeface="ＭＳ Ｐゴシック" pitchFamily="48" charset="-128"/>
              </a:endParaRPr>
            </a:p>
            <a:p>
              <a:pPr algn="r" eaLnBrk="0" hangingPunct="0"/>
              <a:endParaRPr lang="en-CA" u="sng" dirty="0">
                <a:solidFill>
                  <a:prstClr val="black"/>
                </a:solidFill>
                <a:ea typeface="ＭＳ Ｐゴシック" pitchFamily="48" charset="-128"/>
              </a:endParaRPr>
            </a:p>
          </p:txBody>
        </p:sp>
        <p:sp>
          <p:nvSpPr>
            <p:cNvPr id="10" name="ZoneTexte 9"/>
            <p:cNvSpPr txBox="1">
              <a:spLocks noChangeArrowheads="1"/>
            </p:cNvSpPr>
            <p:nvPr/>
          </p:nvSpPr>
          <p:spPr bwMode="auto">
            <a:xfrm>
              <a:off x="5391264" y="4004124"/>
              <a:ext cx="818926" cy="250798"/>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marL="533400" indent="-533400" eaLnBrk="0" hangingPunct="0">
                <a:spcBef>
                  <a:spcPct val="20000"/>
                </a:spcBef>
                <a:defRPr/>
              </a:pPr>
              <a:r>
                <a:rPr lang="en-CA" sz="1400" b="1" dirty="0" err="1">
                  <a:solidFill>
                    <a:srgbClr val="00B050"/>
                  </a:solidFill>
                  <a:latin typeface="+mn-lt"/>
                  <a:ea typeface="+mn-ea"/>
                  <a:cs typeface="+mn-cs"/>
                </a:rPr>
                <a:t>Personnes</a:t>
              </a:r>
              <a:endParaRPr lang="fr-CA" sz="1400" b="1" dirty="0">
                <a:solidFill>
                  <a:srgbClr val="00B050"/>
                </a:solidFill>
                <a:latin typeface="+mn-lt"/>
                <a:ea typeface="+mn-ea"/>
                <a:cs typeface="+mn-cs"/>
              </a:endParaRPr>
            </a:p>
          </p:txBody>
        </p:sp>
        <p:sp>
          <p:nvSpPr>
            <p:cNvPr id="11" name="ZoneTexte 10"/>
            <p:cNvSpPr txBox="1">
              <a:spLocks noChangeArrowheads="1"/>
            </p:cNvSpPr>
            <p:nvPr/>
          </p:nvSpPr>
          <p:spPr bwMode="auto">
            <a:xfrm>
              <a:off x="3254020" y="4004124"/>
              <a:ext cx="584411" cy="174975"/>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marL="533400" indent="-533400" eaLnBrk="0" hangingPunct="0">
                <a:spcBef>
                  <a:spcPct val="20000"/>
                </a:spcBef>
                <a:defRPr/>
              </a:pPr>
              <a:r>
                <a:rPr lang="en-CA" sz="1600" b="1" u="sng" kern="0" dirty="0" err="1">
                  <a:solidFill>
                    <a:srgbClr val="C00000"/>
                  </a:solidFill>
                  <a:latin typeface="Calibri"/>
                </a:rPr>
                <a:t>Projet</a:t>
              </a:r>
              <a:endParaRPr lang="fr-CA" sz="1600" b="1" u="sng" kern="0" dirty="0">
                <a:solidFill>
                  <a:srgbClr val="C00000"/>
                </a:solidFill>
                <a:latin typeface="Calibri"/>
              </a:endParaRPr>
            </a:p>
          </p:txBody>
        </p:sp>
        <p:sp>
          <p:nvSpPr>
            <p:cNvPr id="12" name="ZoneTexte 11"/>
            <p:cNvSpPr txBox="1">
              <a:spLocks noChangeArrowheads="1"/>
            </p:cNvSpPr>
            <p:nvPr/>
          </p:nvSpPr>
          <p:spPr bwMode="auto">
            <a:xfrm>
              <a:off x="5159833" y="2830727"/>
              <a:ext cx="771904" cy="256415"/>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marL="533400" indent="-533400" eaLnBrk="0" hangingPunct="0">
                <a:spcBef>
                  <a:spcPct val="20000"/>
                </a:spcBef>
                <a:defRPr/>
              </a:pPr>
              <a:r>
                <a:rPr lang="en-CA" sz="1600" b="1" u="sng" kern="0" dirty="0" err="1">
                  <a:solidFill>
                    <a:srgbClr val="2D5C9D"/>
                  </a:solidFill>
                  <a:latin typeface="Calibri"/>
                </a:rPr>
                <a:t>Objectif</a:t>
              </a:r>
              <a:endParaRPr lang="fr-CA" sz="1600" b="1" u="sng" kern="0" dirty="0">
                <a:solidFill>
                  <a:srgbClr val="2D5C9D"/>
                </a:solidFill>
                <a:latin typeface="Calibri"/>
              </a:endParaRPr>
            </a:p>
          </p:txBody>
        </p:sp>
      </p:grpSp>
      <p:sp>
        <p:nvSpPr>
          <p:cNvPr id="20" name="Rectangle 19"/>
          <p:cNvSpPr/>
          <p:nvPr/>
        </p:nvSpPr>
        <p:spPr>
          <a:xfrm>
            <a:off x="8570258" y="1822177"/>
            <a:ext cx="3621741" cy="830997"/>
          </a:xfrm>
          <a:prstGeom prst="rect">
            <a:avLst/>
          </a:prstGeom>
        </p:spPr>
        <p:txBody>
          <a:bodyPr wrap="square">
            <a:spAutoFit/>
          </a:bodyPr>
          <a:lstStyle/>
          <a:p>
            <a:pPr>
              <a:spcBef>
                <a:spcPts val="600"/>
              </a:spcBef>
            </a:pPr>
            <a:r>
              <a:rPr lang="fr-FR" sz="2400" dirty="0"/>
              <a:t>La gestion du changement implique :</a:t>
            </a:r>
            <a:endParaRPr lang="en-CA" sz="2400" dirty="0"/>
          </a:p>
        </p:txBody>
      </p:sp>
    </p:spTree>
    <p:extLst>
      <p:ext uri="{BB962C8B-B14F-4D97-AF65-F5344CB8AC3E}">
        <p14:creationId xmlns:p14="http://schemas.microsoft.com/office/powerpoint/2010/main" val="8906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11328" y="2134416"/>
            <a:ext cx="8144745" cy="2734744"/>
            <a:chOff x="687327" y="2134416"/>
            <a:chExt cx="8144745" cy="2734744"/>
          </a:xfrm>
        </p:grpSpPr>
        <p:sp>
          <p:nvSpPr>
            <p:cNvPr id="3" name="Right Arrow 2"/>
            <p:cNvSpPr/>
            <p:nvPr/>
          </p:nvSpPr>
          <p:spPr>
            <a:xfrm>
              <a:off x="687327" y="2924944"/>
              <a:ext cx="8144745" cy="194421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1545559" y="2511292"/>
              <a:ext cx="1931809" cy="707886"/>
            </a:xfrm>
            <a:prstGeom prst="rect">
              <a:avLst/>
            </a:prstGeom>
            <a:noFill/>
          </p:spPr>
          <p:txBody>
            <a:bodyPr wrap="square" rtlCol="0">
              <a:spAutoFit/>
            </a:bodyPr>
            <a:lstStyle/>
            <a:p>
              <a:pPr algn="ctr"/>
              <a:r>
                <a:rPr lang="fr-CA" sz="2000" i="1" dirty="0">
                  <a:solidFill>
                    <a:schemeClr val="accent5"/>
                  </a:solidFill>
                </a:rPr>
                <a:t>Official</a:t>
              </a:r>
              <a:r>
                <a:rPr lang="fr-CA" sz="2000" dirty="0">
                  <a:solidFill>
                    <a:schemeClr val="accent5"/>
                  </a:solidFill>
                </a:rPr>
                <a:t> </a:t>
              </a:r>
              <a:r>
                <a:rPr lang="fr-CA" sz="2000" i="1" dirty="0">
                  <a:solidFill>
                    <a:schemeClr val="accent5"/>
                  </a:solidFill>
                </a:rPr>
                <a:t>communication</a:t>
              </a:r>
              <a:endParaRPr lang="en-CA" sz="2000" i="1" dirty="0">
                <a:solidFill>
                  <a:schemeClr val="accent5"/>
                </a:solidFill>
              </a:endParaRPr>
            </a:p>
          </p:txBody>
        </p:sp>
        <p:sp>
          <p:nvSpPr>
            <p:cNvPr id="29" name="TextBox 28"/>
            <p:cNvSpPr txBox="1"/>
            <p:nvPr/>
          </p:nvSpPr>
          <p:spPr>
            <a:xfrm>
              <a:off x="4956135" y="2528077"/>
              <a:ext cx="1357463" cy="707886"/>
            </a:xfrm>
            <a:prstGeom prst="rect">
              <a:avLst/>
            </a:prstGeom>
            <a:noFill/>
          </p:spPr>
          <p:txBody>
            <a:bodyPr wrap="square" rtlCol="0">
              <a:spAutoFit/>
            </a:bodyPr>
            <a:lstStyle/>
            <a:p>
              <a:pPr algn="ctr"/>
              <a:r>
                <a:rPr lang="en-CA" sz="2000" i="1" dirty="0">
                  <a:solidFill>
                    <a:schemeClr val="accent5"/>
                  </a:solidFill>
                </a:rPr>
                <a:t>Official launch</a:t>
              </a:r>
            </a:p>
          </p:txBody>
        </p:sp>
        <p:sp>
          <p:nvSpPr>
            <p:cNvPr id="30" name="Flowchart: Extract 29"/>
            <p:cNvSpPr/>
            <p:nvPr/>
          </p:nvSpPr>
          <p:spPr>
            <a:xfrm>
              <a:off x="2265691" y="3177099"/>
              <a:ext cx="375067" cy="119971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Picture 30"/>
            <p:cNvPicPr>
              <a:picLocks noChangeAspect="1"/>
            </p:cNvPicPr>
            <p:nvPr/>
          </p:nvPicPr>
          <p:blipFill>
            <a:blip r:embed="rId3"/>
            <a:stretch>
              <a:fillRect/>
            </a:stretch>
          </p:blipFill>
          <p:spPr>
            <a:xfrm>
              <a:off x="5417454" y="3177100"/>
              <a:ext cx="402371" cy="1229720"/>
            </a:xfrm>
            <a:prstGeom prst="rect">
              <a:avLst/>
            </a:prstGeom>
          </p:spPr>
        </p:pic>
        <p:sp>
          <p:nvSpPr>
            <p:cNvPr id="64" name="TextBox 63"/>
            <p:cNvSpPr txBox="1"/>
            <p:nvPr/>
          </p:nvSpPr>
          <p:spPr>
            <a:xfrm>
              <a:off x="1438318" y="2134416"/>
              <a:ext cx="5914114" cy="400110"/>
            </a:xfrm>
            <a:prstGeom prst="rect">
              <a:avLst/>
            </a:prstGeom>
            <a:noFill/>
          </p:spPr>
          <p:txBody>
            <a:bodyPr wrap="square" rtlCol="0">
              <a:spAutoFit/>
            </a:bodyPr>
            <a:lstStyle/>
            <a:p>
              <a:pPr algn="ctr"/>
              <a:r>
                <a:rPr lang="fr-CA" sz="2000" i="1" dirty="0">
                  <a:solidFill>
                    <a:schemeClr val="accent5"/>
                  </a:solidFill>
                </a:rPr>
                <a:t>Goal: The </a:t>
              </a:r>
              <a:r>
                <a:rPr lang="fr-CA" sz="2000" i="1" dirty="0" err="1">
                  <a:solidFill>
                    <a:schemeClr val="accent5"/>
                  </a:solidFill>
                </a:rPr>
                <a:t>merge</a:t>
              </a:r>
              <a:r>
                <a:rPr lang="fr-CA" sz="2000" i="1" dirty="0">
                  <a:solidFill>
                    <a:schemeClr val="accent5"/>
                  </a:solidFill>
                </a:rPr>
                <a:t> of </a:t>
              </a:r>
              <a:r>
                <a:rPr lang="fr-CA" sz="2000" i="1" dirty="0" err="1">
                  <a:solidFill>
                    <a:schemeClr val="accent5"/>
                  </a:solidFill>
                </a:rPr>
                <a:t>two</a:t>
              </a:r>
              <a:r>
                <a:rPr lang="fr-CA" sz="2000" i="1" dirty="0">
                  <a:solidFill>
                    <a:schemeClr val="accent5"/>
                  </a:solidFill>
                </a:rPr>
                <a:t> </a:t>
              </a:r>
              <a:r>
                <a:rPr lang="fr-CA" sz="2000" i="1" dirty="0" err="1">
                  <a:solidFill>
                    <a:schemeClr val="accent5"/>
                  </a:solidFill>
                </a:rPr>
                <a:t>organizations</a:t>
              </a:r>
              <a:endParaRPr lang="en-CA" sz="2000" i="1" dirty="0">
                <a:solidFill>
                  <a:schemeClr val="accent5"/>
                </a:solidFill>
              </a:endParaRPr>
            </a:p>
          </p:txBody>
        </p:sp>
      </p:grpSp>
      <p:sp>
        <p:nvSpPr>
          <p:cNvPr id="2" name="Title 1"/>
          <p:cNvSpPr>
            <a:spLocks noGrp="1"/>
          </p:cNvSpPr>
          <p:nvPr>
            <p:ph type="title"/>
          </p:nvPr>
        </p:nvSpPr>
        <p:spPr/>
        <p:txBody>
          <a:bodyPr>
            <a:normAutofit/>
          </a:bodyPr>
          <a:lstStyle/>
          <a:p>
            <a:r>
              <a:rPr lang="en-CA" dirty="0"/>
              <a:t>An example of Change Management</a:t>
            </a:r>
          </a:p>
        </p:txBody>
      </p:sp>
      <p:grpSp>
        <p:nvGrpSpPr>
          <p:cNvPr id="7" name="Group 6"/>
          <p:cNvGrpSpPr/>
          <p:nvPr/>
        </p:nvGrpSpPr>
        <p:grpSpPr>
          <a:xfrm>
            <a:off x="3164681" y="5098100"/>
            <a:ext cx="801781" cy="878092"/>
            <a:chOff x="1640680" y="5098100"/>
            <a:chExt cx="801781" cy="878092"/>
          </a:xfrm>
        </p:grpSpPr>
        <p:pic>
          <p:nvPicPr>
            <p:cNvPr id="6" name="Picture 5"/>
            <p:cNvPicPr>
              <a:picLocks noChangeAspect="1"/>
            </p:cNvPicPr>
            <p:nvPr/>
          </p:nvPicPr>
          <p:blipFill>
            <a:blip r:embed="rId4">
              <a:duotone>
                <a:schemeClr val="accent6">
                  <a:shade val="45000"/>
                  <a:satMod val="135000"/>
                </a:schemeClr>
                <a:prstClr val="white"/>
              </a:duotone>
            </a:blip>
            <a:stretch>
              <a:fillRect/>
            </a:stretch>
          </p:blipFill>
          <p:spPr>
            <a:xfrm rot="10800000" flipV="1">
              <a:off x="1640680" y="5236799"/>
              <a:ext cx="377382" cy="739393"/>
            </a:xfrm>
            <a:prstGeom prst="rect">
              <a:avLst/>
            </a:prstGeom>
          </p:spPr>
        </p:pic>
        <p:pic>
          <p:nvPicPr>
            <p:cNvPr id="14" name="Picture 13"/>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1938405" y="5098100"/>
              <a:ext cx="504056" cy="864096"/>
            </a:xfrm>
            <a:prstGeom prst="rect">
              <a:avLst/>
            </a:prstGeom>
          </p:spPr>
        </p:pic>
      </p:grpSp>
      <p:sp>
        <p:nvSpPr>
          <p:cNvPr id="53" name="TextBox 52"/>
          <p:cNvSpPr txBox="1"/>
          <p:nvPr/>
        </p:nvSpPr>
        <p:spPr>
          <a:xfrm>
            <a:off x="1868675" y="5170463"/>
            <a:ext cx="1128734" cy="646331"/>
          </a:xfrm>
          <a:prstGeom prst="rect">
            <a:avLst/>
          </a:prstGeom>
          <a:noFill/>
        </p:spPr>
        <p:txBody>
          <a:bodyPr wrap="square" rtlCol="0">
            <a:spAutoFit/>
          </a:bodyPr>
          <a:lstStyle/>
          <a:p>
            <a:r>
              <a:rPr lang="en-CA" i="1" dirty="0">
                <a:solidFill>
                  <a:schemeClr val="accent6">
                    <a:lumMod val="75000"/>
                  </a:schemeClr>
                </a:solidFill>
              </a:rPr>
              <a:t>People impacted</a:t>
            </a:r>
          </a:p>
        </p:txBody>
      </p:sp>
      <p:pic>
        <p:nvPicPr>
          <p:cNvPr id="40" name="Picture 39"/>
          <p:cNvPicPr>
            <a:picLocks noChangeAspect="1"/>
          </p:cNvPicPr>
          <p:nvPr/>
        </p:nvPicPr>
        <p:blipFill>
          <a:blip r:embed="rId4">
            <a:duotone>
              <a:schemeClr val="accent6">
                <a:shade val="45000"/>
                <a:satMod val="135000"/>
              </a:schemeClr>
              <a:prstClr val="white"/>
            </a:duotone>
          </a:blip>
          <a:stretch>
            <a:fillRect/>
          </a:stretch>
        </p:blipFill>
        <p:spPr>
          <a:xfrm rot="10800000" flipV="1">
            <a:off x="5300866" y="5121684"/>
            <a:ext cx="377382" cy="739393"/>
          </a:xfrm>
          <a:prstGeom prst="rect">
            <a:avLst/>
          </a:prstGeom>
        </p:spPr>
      </p:pic>
      <p:pic>
        <p:nvPicPr>
          <p:cNvPr id="41" name="Picture 40"/>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4914011" y="5188657"/>
            <a:ext cx="504056" cy="864096"/>
          </a:xfrm>
          <a:prstGeom prst="rect">
            <a:avLst/>
          </a:prstGeom>
        </p:spPr>
      </p:pic>
      <p:pic>
        <p:nvPicPr>
          <p:cNvPr id="43" name="Picture 42"/>
          <p:cNvPicPr>
            <a:picLocks noChangeAspect="1"/>
          </p:cNvPicPr>
          <p:nvPr/>
        </p:nvPicPr>
        <p:blipFill>
          <a:blip r:embed="rId4">
            <a:duotone>
              <a:schemeClr val="accent6">
                <a:shade val="45000"/>
                <a:satMod val="135000"/>
              </a:schemeClr>
              <a:prstClr val="white"/>
            </a:duotone>
          </a:blip>
          <a:stretch>
            <a:fillRect/>
          </a:stretch>
        </p:blipFill>
        <p:spPr>
          <a:xfrm rot="10800000" flipV="1">
            <a:off x="5704997" y="5478542"/>
            <a:ext cx="284298" cy="557016"/>
          </a:xfrm>
          <a:prstGeom prst="rect">
            <a:avLst/>
          </a:prstGeom>
        </p:spPr>
      </p:pic>
      <p:pic>
        <p:nvPicPr>
          <p:cNvPr id="44" name="Picture 43"/>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5675536" y="4868545"/>
            <a:ext cx="379727" cy="650960"/>
          </a:xfrm>
          <a:prstGeom prst="rect">
            <a:avLst/>
          </a:prstGeom>
        </p:spPr>
      </p:pic>
      <p:pic>
        <p:nvPicPr>
          <p:cNvPr id="47" name="Picture 46"/>
          <p:cNvPicPr>
            <a:picLocks noChangeAspect="1"/>
          </p:cNvPicPr>
          <p:nvPr/>
        </p:nvPicPr>
        <p:blipFill>
          <a:blip r:embed="rId4">
            <a:duotone>
              <a:schemeClr val="accent6">
                <a:shade val="45000"/>
                <a:satMod val="135000"/>
              </a:schemeClr>
              <a:prstClr val="white"/>
            </a:duotone>
          </a:blip>
          <a:stretch>
            <a:fillRect/>
          </a:stretch>
        </p:blipFill>
        <p:spPr>
          <a:xfrm rot="10800000" flipV="1">
            <a:off x="7385471" y="5222803"/>
            <a:ext cx="377382" cy="739393"/>
          </a:xfrm>
          <a:prstGeom prst="rect">
            <a:avLst/>
          </a:prstGeom>
        </p:spPr>
      </p:pic>
      <p:pic>
        <p:nvPicPr>
          <p:cNvPr id="48" name="Picture 47"/>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8876433" y="5116234"/>
            <a:ext cx="504056" cy="864096"/>
          </a:xfrm>
          <a:prstGeom prst="rect">
            <a:avLst/>
          </a:prstGeom>
        </p:spPr>
      </p:pic>
      <p:pic>
        <p:nvPicPr>
          <p:cNvPr id="49" name="Picture 48"/>
          <p:cNvPicPr>
            <a:picLocks noChangeAspect="1"/>
          </p:cNvPicPr>
          <p:nvPr/>
        </p:nvPicPr>
        <p:blipFill>
          <a:blip r:embed="rId4">
            <a:duotone>
              <a:schemeClr val="accent6">
                <a:shade val="45000"/>
                <a:satMod val="135000"/>
              </a:schemeClr>
              <a:prstClr val="white"/>
            </a:duotone>
          </a:blip>
          <a:stretch>
            <a:fillRect/>
          </a:stretch>
        </p:blipFill>
        <p:spPr>
          <a:xfrm rot="10800000" flipV="1">
            <a:off x="8180402" y="5170462"/>
            <a:ext cx="284298" cy="557016"/>
          </a:xfrm>
          <a:prstGeom prst="rect">
            <a:avLst/>
          </a:prstGeom>
        </p:spPr>
      </p:pic>
      <p:pic>
        <p:nvPicPr>
          <p:cNvPr id="50" name="Picture 49"/>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7750212" y="4897322"/>
            <a:ext cx="379727" cy="650960"/>
          </a:xfrm>
          <a:prstGeom prst="rect">
            <a:avLst/>
          </a:prstGeom>
        </p:spPr>
      </p:pic>
      <p:pic>
        <p:nvPicPr>
          <p:cNvPr id="51" name="Picture 50"/>
          <p:cNvPicPr>
            <a:picLocks noChangeAspect="1"/>
          </p:cNvPicPr>
          <p:nvPr/>
        </p:nvPicPr>
        <p:blipFill>
          <a:blip r:embed="rId4">
            <a:duotone>
              <a:schemeClr val="accent6">
                <a:shade val="45000"/>
                <a:satMod val="135000"/>
              </a:schemeClr>
              <a:prstClr val="white"/>
            </a:duotone>
          </a:blip>
          <a:stretch>
            <a:fillRect/>
          </a:stretch>
        </p:blipFill>
        <p:spPr>
          <a:xfrm rot="10800000" flipV="1">
            <a:off x="7793430" y="5801624"/>
            <a:ext cx="178197" cy="349136"/>
          </a:xfrm>
          <a:prstGeom prst="rect">
            <a:avLst/>
          </a:prstGeom>
        </p:spPr>
      </p:pic>
      <p:pic>
        <p:nvPicPr>
          <p:cNvPr id="54" name="Picture 53"/>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8166188" y="5783024"/>
            <a:ext cx="238012" cy="408020"/>
          </a:xfrm>
          <a:prstGeom prst="rect">
            <a:avLst/>
          </a:prstGeom>
        </p:spPr>
      </p:pic>
      <p:pic>
        <p:nvPicPr>
          <p:cNvPr id="55" name="Picture 54"/>
          <p:cNvPicPr>
            <a:picLocks noChangeAspect="1"/>
          </p:cNvPicPr>
          <p:nvPr/>
        </p:nvPicPr>
        <p:blipFill>
          <a:blip r:embed="rId4">
            <a:duotone>
              <a:schemeClr val="accent6">
                <a:shade val="45000"/>
                <a:satMod val="135000"/>
              </a:schemeClr>
              <a:prstClr val="white"/>
            </a:duotone>
          </a:blip>
          <a:stretch>
            <a:fillRect/>
          </a:stretch>
        </p:blipFill>
        <p:spPr>
          <a:xfrm rot="10800000" flipV="1">
            <a:off x="8531835" y="5549264"/>
            <a:ext cx="284298" cy="557016"/>
          </a:xfrm>
          <a:prstGeom prst="rect">
            <a:avLst/>
          </a:prstGeom>
        </p:spPr>
      </p:pic>
      <p:pic>
        <p:nvPicPr>
          <p:cNvPr id="56" name="Picture 55"/>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8408293" y="4672404"/>
            <a:ext cx="379727" cy="650960"/>
          </a:xfrm>
          <a:prstGeom prst="rect">
            <a:avLst/>
          </a:prstGeom>
        </p:spPr>
      </p:pic>
      <p:grpSp>
        <p:nvGrpSpPr>
          <p:cNvPr id="9" name="Group 8"/>
          <p:cNvGrpSpPr/>
          <p:nvPr/>
        </p:nvGrpSpPr>
        <p:grpSpPr>
          <a:xfrm>
            <a:off x="2319059" y="3653286"/>
            <a:ext cx="6418933" cy="369332"/>
            <a:chOff x="795058" y="3653286"/>
            <a:chExt cx="6418933" cy="369332"/>
          </a:xfrm>
        </p:grpSpPr>
        <p:sp>
          <p:nvSpPr>
            <p:cNvPr id="57" name="Flowchart: Connector 56"/>
            <p:cNvSpPr/>
            <p:nvPr/>
          </p:nvSpPr>
          <p:spPr>
            <a:xfrm>
              <a:off x="2982105"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lowchart: Connector 57"/>
            <p:cNvSpPr/>
            <p:nvPr/>
          </p:nvSpPr>
          <p:spPr>
            <a:xfrm>
              <a:off x="3786953"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lowchart: Connector 58"/>
            <p:cNvSpPr/>
            <p:nvPr/>
          </p:nvSpPr>
          <p:spPr>
            <a:xfrm>
              <a:off x="4714181"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lowchart: Connector 59"/>
            <p:cNvSpPr/>
            <p:nvPr/>
          </p:nvSpPr>
          <p:spPr>
            <a:xfrm>
              <a:off x="6194871"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lowchart: Connector 60"/>
            <p:cNvSpPr/>
            <p:nvPr/>
          </p:nvSpPr>
          <p:spPr>
            <a:xfrm>
              <a:off x="6997967"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TextBox 62"/>
            <p:cNvSpPr txBox="1"/>
            <p:nvPr/>
          </p:nvSpPr>
          <p:spPr>
            <a:xfrm>
              <a:off x="795058" y="3653286"/>
              <a:ext cx="1176221" cy="369332"/>
            </a:xfrm>
            <a:prstGeom prst="rect">
              <a:avLst/>
            </a:prstGeom>
            <a:noFill/>
          </p:spPr>
          <p:txBody>
            <a:bodyPr wrap="square" rtlCol="0">
              <a:spAutoFit/>
            </a:bodyPr>
            <a:lstStyle/>
            <a:p>
              <a:r>
                <a:rPr lang="en-CA" i="1" dirty="0">
                  <a:solidFill>
                    <a:srgbClr val="FF0000"/>
                  </a:solidFill>
                </a:rPr>
                <a:t>Activities:</a:t>
              </a:r>
            </a:p>
          </p:txBody>
        </p:sp>
        <p:sp>
          <p:nvSpPr>
            <p:cNvPr id="34" name="Flowchart: Connector 33"/>
            <p:cNvSpPr/>
            <p:nvPr/>
          </p:nvSpPr>
          <p:spPr>
            <a:xfrm>
              <a:off x="1911464"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910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250"/>
                                        <p:tgtEl>
                                          <p:spTgt spid="40"/>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50"/>
                                        <p:tgtEl>
                                          <p:spTgt spid="43"/>
                                        </p:tgtEl>
                                      </p:cBhvr>
                                    </p:animEffect>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250"/>
                                        <p:tgtEl>
                                          <p:spTgt spid="4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250"/>
                                        <p:tgtEl>
                                          <p:spTgt spid="47"/>
                                        </p:tgtEl>
                                      </p:cBhvr>
                                    </p:animEffect>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250"/>
                                        <p:tgtEl>
                                          <p:spTgt spid="48"/>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50"/>
                                        <p:tgtEl>
                                          <p:spTgt spid="49"/>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50"/>
                                        <p:tgtEl>
                                          <p:spTgt spid="50"/>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250"/>
                                        <p:tgtEl>
                                          <p:spTgt spid="51"/>
                                        </p:tgtEl>
                                      </p:cBhvr>
                                    </p:animEffect>
                                  </p:childTnLst>
                                </p:cTn>
                              </p:par>
                            </p:childTnLst>
                          </p:cTn>
                        </p:par>
                        <p:par>
                          <p:cTn id="57" fill="hold">
                            <p:stCondLst>
                              <p:cond delay="2750"/>
                            </p:stCondLst>
                            <p:childTnLst>
                              <p:par>
                                <p:cTn id="58" presetID="10" presetClass="entr" presetSubtype="0"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250"/>
                                        <p:tgtEl>
                                          <p:spTgt spid="54"/>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50"/>
                                        <p:tgtEl>
                                          <p:spTgt spid="55"/>
                                        </p:tgtEl>
                                      </p:cBhvr>
                                    </p:animEffect>
                                  </p:childTnLst>
                                </p:cTn>
                              </p:par>
                            </p:childTnLst>
                          </p:cTn>
                        </p:par>
                        <p:par>
                          <p:cTn id="65" fill="hold">
                            <p:stCondLst>
                              <p:cond delay="3250"/>
                            </p:stCondLst>
                            <p:childTnLst>
                              <p:par>
                                <p:cTn id="66" presetID="10" presetClass="entr" presetSubtype="0"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11328" y="2104280"/>
            <a:ext cx="8144745" cy="2764880"/>
            <a:chOff x="687327" y="2104280"/>
            <a:chExt cx="8144745" cy="2764880"/>
          </a:xfrm>
        </p:grpSpPr>
        <p:sp>
          <p:nvSpPr>
            <p:cNvPr id="3" name="Right Arrow 2"/>
            <p:cNvSpPr/>
            <p:nvPr/>
          </p:nvSpPr>
          <p:spPr>
            <a:xfrm>
              <a:off x="687327" y="2924944"/>
              <a:ext cx="8144745" cy="194421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1416423" y="2511292"/>
              <a:ext cx="2052917" cy="707886"/>
            </a:xfrm>
            <a:prstGeom prst="rect">
              <a:avLst/>
            </a:prstGeom>
            <a:noFill/>
          </p:spPr>
          <p:txBody>
            <a:bodyPr wrap="square" rtlCol="0">
              <a:spAutoFit/>
            </a:bodyPr>
            <a:lstStyle/>
            <a:p>
              <a:pPr algn="ctr"/>
              <a:r>
                <a:rPr lang="fr-CA" sz="2000" i="1" dirty="0">
                  <a:solidFill>
                    <a:schemeClr val="accent5"/>
                  </a:solidFill>
                </a:rPr>
                <a:t>Communication officielle</a:t>
              </a:r>
            </a:p>
          </p:txBody>
        </p:sp>
        <p:sp>
          <p:nvSpPr>
            <p:cNvPr id="29" name="TextBox 28"/>
            <p:cNvSpPr txBox="1"/>
            <p:nvPr/>
          </p:nvSpPr>
          <p:spPr>
            <a:xfrm>
              <a:off x="4956135" y="2528077"/>
              <a:ext cx="1357463" cy="707886"/>
            </a:xfrm>
            <a:prstGeom prst="rect">
              <a:avLst/>
            </a:prstGeom>
            <a:noFill/>
          </p:spPr>
          <p:txBody>
            <a:bodyPr wrap="square" rtlCol="0">
              <a:spAutoFit/>
            </a:bodyPr>
            <a:lstStyle/>
            <a:p>
              <a:pPr algn="ctr"/>
              <a:r>
                <a:rPr lang="en-CA" sz="2000" i="1" dirty="0">
                  <a:solidFill>
                    <a:schemeClr val="accent5"/>
                  </a:solidFill>
                </a:rPr>
                <a:t>Fusion </a:t>
              </a:r>
              <a:r>
                <a:rPr lang="en-CA" sz="2000" i="1" dirty="0" err="1">
                  <a:solidFill>
                    <a:schemeClr val="accent5"/>
                  </a:solidFill>
                </a:rPr>
                <a:t>officielle</a:t>
              </a:r>
              <a:r>
                <a:rPr lang="en-CA" sz="2000" i="1" dirty="0">
                  <a:solidFill>
                    <a:schemeClr val="accent5"/>
                  </a:solidFill>
                </a:rPr>
                <a:t> </a:t>
              </a:r>
            </a:p>
          </p:txBody>
        </p:sp>
        <p:sp>
          <p:nvSpPr>
            <p:cNvPr id="30" name="Flowchart: Extract 29"/>
            <p:cNvSpPr/>
            <p:nvPr/>
          </p:nvSpPr>
          <p:spPr>
            <a:xfrm>
              <a:off x="2265691" y="3177099"/>
              <a:ext cx="375067" cy="119971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Picture 30"/>
            <p:cNvPicPr>
              <a:picLocks noChangeAspect="1"/>
            </p:cNvPicPr>
            <p:nvPr/>
          </p:nvPicPr>
          <p:blipFill>
            <a:blip r:embed="rId3"/>
            <a:stretch>
              <a:fillRect/>
            </a:stretch>
          </p:blipFill>
          <p:spPr>
            <a:xfrm>
              <a:off x="5417454" y="3177100"/>
              <a:ext cx="402371" cy="1229720"/>
            </a:xfrm>
            <a:prstGeom prst="rect">
              <a:avLst/>
            </a:prstGeom>
          </p:spPr>
        </p:pic>
        <p:sp>
          <p:nvSpPr>
            <p:cNvPr id="64" name="TextBox 63"/>
            <p:cNvSpPr txBox="1"/>
            <p:nvPr/>
          </p:nvSpPr>
          <p:spPr>
            <a:xfrm>
              <a:off x="1210376" y="2104280"/>
              <a:ext cx="5882317" cy="400110"/>
            </a:xfrm>
            <a:prstGeom prst="rect">
              <a:avLst/>
            </a:prstGeom>
            <a:noFill/>
          </p:spPr>
          <p:txBody>
            <a:bodyPr wrap="square" rtlCol="0">
              <a:spAutoFit/>
            </a:bodyPr>
            <a:lstStyle/>
            <a:p>
              <a:pPr algn="ctr"/>
              <a:r>
                <a:rPr lang="fr-FR" sz="2000" i="1" dirty="0">
                  <a:solidFill>
                    <a:schemeClr val="accent5"/>
                  </a:solidFill>
                </a:rPr>
                <a:t>Objectif : La fusion de deux organisations</a:t>
              </a:r>
              <a:endParaRPr lang="en-CA" sz="2000" i="1" dirty="0">
                <a:solidFill>
                  <a:schemeClr val="accent5"/>
                </a:solidFill>
              </a:endParaRPr>
            </a:p>
          </p:txBody>
        </p:sp>
      </p:grpSp>
      <p:sp>
        <p:nvSpPr>
          <p:cNvPr id="2" name="Title 1"/>
          <p:cNvSpPr>
            <a:spLocks noGrp="1"/>
          </p:cNvSpPr>
          <p:nvPr>
            <p:ph type="title"/>
          </p:nvPr>
        </p:nvSpPr>
        <p:spPr/>
        <p:txBody>
          <a:bodyPr>
            <a:normAutofit/>
          </a:bodyPr>
          <a:lstStyle/>
          <a:p>
            <a:r>
              <a:rPr lang="fr-FR" dirty="0"/>
              <a:t>Un exemple de gestion du changement :</a:t>
            </a:r>
            <a:endParaRPr lang="en-CA" dirty="0"/>
          </a:p>
        </p:txBody>
      </p:sp>
      <p:grpSp>
        <p:nvGrpSpPr>
          <p:cNvPr id="7" name="Group 6"/>
          <p:cNvGrpSpPr/>
          <p:nvPr/>
        </p:nvGrpSpPr>
        <p:grpSpPr>
          <a:xfrm>
            <a:off x="3164681" y="5098100"/>
            <a:ext cx="801781" cy="878092"/>
            <a:chOff x="1640680" y="5098100"/>
            <a:chExt cx="801781" cy="878092"/>
          </a:xfrm>
        </p:grpSpPr>
        <p:pic>
          <p:nvPicPr>
            <p:cNvPr id="6" name="Picture 5"/>
            <p:cNvPicPr>
              <a:picLocks noChangeAspect="1"/>
            </p:cNvPicPr>
            <p:nvPr/>
          </p:nvPicPr>
          <p:blipFill>
            <a:blip r:embed="rId4">
              <a:duotone>
                <a:schemeClr val="accent6">
                  <a:shade val="45000"/>
                  <a:satMod val="135000"/>
                </a:schemeClr>
                <a:prstClr val="white"/>
              </a:duotone>
            </a:blip>
            <a:stretch>
              <a:fillRect/>
            </a:stretch>
          </p:blipFill>
          <p:spPr>
            <a:xfrm rot="10800000" flipV="1">
              <a:off x="1640680" y="5236799"/>
              <a:ext cx="377382" cy="739393"/>
            </a:xfrm>
            <a:prstGeom prst="rect">
              <a:avLst/>
            </a:prstGeom>
          </p:spPr>
        </p:pic>
        <p:pic>
          <p:nvPicPr>
            <p:cNvPr id="14" name="Picture 13"/>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1938405" y="5098100"/>
              <a:ext cx="504056" cy="864096"/>
            </a:xfrm>
            <a:prstGeom prst="rect">
              <a:avLst/>
            </a:prstGeom>
          </p:spPr>
        </p:pic>
      </p:grpSp>
      <p:sp>
        <p:nvSpPr>
          <p:cNvPr id="53" name="TextBox 52"/>
          <p:cNvSpPr txBox="1"/>
          <p:nvPr/>
        </p:nvSpPr>
        <p:spPr>
          <a:xfrm>
            <a:off x="1868675" y="5170463"/>
            <a:ext cx="1333549" cy="646331"/>
          </a:xfrm>
          <a:prstGeom prst="rect">
            <a:avLst/>
          </a:prstGeom>
          <a:noFill/>
        </p:spPr>
        <p:txBody>
          <a:bodyPr wrap="square" rtlCol="0">
            <a:spAutoFit/>
          </a:bodyPr>
          <a:lstStyle/>
          <a:p>
            <a:r>
              <a:rPr lang="en-CA" i="1" dirty="0" err="1">
                <a:solidFill>
                  <a:schemeClr val="accent6">
                    <a:lumMod val="75000"/>
                  </a:schemeClr>
                </a:solidFill>
              </a:rPr>
              <a:t>Personnes</a:t>
            </a:r>
            <a:r>
              <a:rPr lang="en-CA" i="1" dirty="0">
                <a:solidFill>
                  <a:schemeClr val="accent6">
                    <a:lumMod val="75000"/>
                  </a:schemeClr>
                </a:solidFill>
              </a:rPr>
              <a:t> </a:t>
            </a:r>
            <a:r>
              <a:rPr lang="en-CA" i="1" dirty="0" err="1">
                <a:solidFill>
                  <a:schemeClr val="accent6">
                    <a:lumMod val="75000"/>
                  </a:schemeClr>
                </a:solidFill>
              </a:rPr>
              <a:t>impactées</a:t>
            </a:r>
            <a:endParaRPr lang="en-CA" i="1" dirty="0">
              <a:solidFill>
                <a:schemeClr val="accent6">
                  <a:lumMod val="75000"/>
                </a:schemeClr>
              </a:solidFill>
            </a:endParaRPr>
          </a:p>
        </p:txBody>
      </p:sp>
      <p:pic>
        <p:nvPicPr>
          <p:cNvPr id="40" name="Picture 39"/>
          <p:cNvPicPr>
            <a:picLocks noChangeAspect="1"/>
          </p:cNvPicPr>
          <p:nvPr/>
        </p:nvPicPr>
        <p:blipFill>
          <a:blip r:embed="rId4">
            <a:duotone>
              <a:schemeClr val="accent6">
                <a:shade val="45000"/>
                <a:satMod val="135000"/>
              </a:schemeClr>
              <a:prstClr val="white"/>
            </a:duotone>
          </a:blip>
          <a:stretch>
            <a:fillRect/>
          </a:stretch>
        </p:blipFill>
        <p:spPr>
          <a:xfrm rot="10800000" flipV="1">
            <a:off x="5300866" y="5121684"/>
            <a:ext cx="377382" cy="739393"/>
          </a:xfrm>
          <a:prstGeom prst="rect">
            <a:avLst/>
          </a:prstGeom>
        </p:spPr>
      </p:pic>
      <p:pic>
        <p:nvPicPr>
          <p:cNvPr id="41" name="Picture 40"/>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4914011" y="5188657"/>
            <a:ext cx="504056" cy="864096"/>
          </a:xfrm>
          <a:prstGeom prst="rect">
            <a:avLst/>
          </a:prstGeom>
        </p:spPr>
      </p:pic>
      <p:pic>
        <p:nvPicPr>
          <p:cNvPr id="43" name="Picture 42"/>
          <p:cNvPicPr>
            <a:picLocks noChangeAspect="1"/>
          </p:cNvPicPr>
          <p:nvPr/>
        </p:nvPicPr>
        <p:blipFill>
          <a:blip r:embed="rId4">
            <a:duotone>
              <a:schemeClr val="accent6">
                <a:shade val="45000"/>
                <a:satMod val="135000"/>
              </a:schemeClr>
              <a:prstClr val="white"/>
            </a:duotone>
          </a:blip>
          <a:stretch>
            <a:fillRect/>
          </a:stretch>
        </p:blipFill>
        <p:spPr>
          <a:xfrm rot="10800000" flipV="1">
            <a:off x="5704997" y="5478542"/>
            <a:ext cx="284298" cy="557016"/>
          </a:xfrm>
          <a:prstGeom prst="rect">
            <a:avLst/>
          </a:prstGeom>
        </p:spPr>
      </p:pic>
      <p:pic>
        <p:nvPicPr>
          <p:cNvPr id="44" name="Picture 43"/>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5675536" y="4868545"/>
            <a:ext cx="379727" cy="650960"/>
          </a:xfrm>
          <a:prstGeom prst="rect">
            <a:avLst/>
          </a:prstGeom>
        </p:spPr>
      </p:pic>
      <p:grpSp>
        <p:nvGrpSpPr>
          <p:cNvPr id="9" name="Group 8"/>
          <p:cNvGrpSpPr/>
          <p:nvPr/>
        </p:nvGrpSpPr>
        <p:grpSpPr>
          <a:xfrm>
            <a:off x="2319059" y="3653286"/>
            <a:ext cx="6418933" cy="369332"/>
            <a:chOff x="795058" y="3653286"/>
            <a:chExt cx="6418933" cy="369332"/>
          </a:xfrm>
        </p:grpSpPr>
        <p:sp>
          <p:nvSpPr>
            <p:cNvPr id="57" name="Flowchart: Connector 56"/>
            <p:cNvSpPr/>
            <p:nvPr/>
          </p:nvSpPr>
          <p:spPr>
            <a:xfrm>
              <a:off x="2982105"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lowchart: Connector 57"/>
            <p:cNvSpPr/>
            <p:nvPr/>
          </p:nvSpPr>
          <p:spPr>
            <a:xfrm>
              <a:off x="3786953"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lowchart: Connector 58"/>
            <p:cNvSpPr/>
            <p:nvPr/>
          </p:nvSpPr>
          <p:spPr>
            <a:xfrm>
              <a:off x="4714181"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lowchart: Connector 59"/>
            <p:cNvSpPr/>
            <p:nvPr/>
          </p:nvSpPr>
          <p:spPr>
            <a:xfrm>
              <a:off x="6194871"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lowchart: Connector 60"/>
            <p:cNvSpPr/>
            <p:nvPr/>
          </p:nvSpPr>
          <p:spPr>
            <a:xfrm>
              <a:off x="6997967"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TextBox 62"/>
            <p:cNvSpPr txBox="1"/>
            <p:nvPr/>
          </p:nvSpPr>
          <p:spPr>
            <a:xfrm>
              <a:off x="795058" y="3653286"/>
              <a:ext cx="1176221" cy="369332"/>
            </a:xfrm>
            <a:prstGeom prst="rect">
              <a:avLst/>
            </a:prstGeom>
            <a:noFill/>
          </p:spPr>
          <p:txBody>
            <a:bodyPr wrap="square" rtlCol="0">
              <a:spAutoFit/>
            </a:bodyPr>
            <a:lstStyle/>
            <a:p>
              <a:r>
                <a:rPr lang="en-CA" i="1" dirty="0" err="1">
                  <a:solidFill>
                    <a:srgbClr val="FF0000"/>
                  </a:solidFill>
                </a:rPr>
                <a:t>Activités</a:t>
              </a:r>
              <a:r>
                <a:rPr lang="en-CA" i="1" dirty="0">
                  <a:solidFill>
                    <a:srgbClr val="FF0000"/>
                  </a:solidFill>
                </a:rPr>
                <a:t> :</a:t>
              </a:r>
            </a:p>
          </p:txBody>
        </p:sp>
        <p:sp>
          <p:nvSpPr>
            <p:cNvPr id="34" name="Flowchart: Connector 33"/>
            <p:cNvSpPr/>
            <p:nvPr/>
          </p:nvSpPr>
          <p:spPr>
            <a:xfrm>
              <a:off x="1911464" y="3729940"/>
              <a:ext cx="216024" cy="216024"/>
            </a:xfrm>
            <a:prstGeom prst="flowChartConnector">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5" name="Picture 34"/>
          <p:cNvPicPr>
            <a:picLocks noChangeAspect="1"/>
          </p:cNvPicPr>
          <p:nvPr/>
        </p:nvPicPr>
        <p:blipFill>
          <a:blip r:embed="rId4">
            <a:duotone>
              <a:schemeClr val="accent6">
                <a:shade val="45000"/>
                <a:satMod val="135000"/>
              </a:schemeClr>
              <a:prstClr val="white"/>
            </a:duotone>
          </a:blip>
          <a:stretch>
            <a:fillRect/>
          </a:stretch>
        </p:blipFill>
        <p:spPr>
          <a:xfrm rot="10800000" flipV="1">
            <a:off x="7385471" y="5222803"/>
            <a:ext cx="377382" cy="739393"/>
          </a:xfrm>
          <a:prstGeom prst="rect">
            <a:avLst/>
          </a:prstGeom>
        </p:spPr>
      </p:pic>
      <p:pic>
        <p:nvPicPr>
          <p:cNvPr id="36" name="Picture 35"/>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8876433" y="5116234"/>
            <a:ext cx="504056" cy="864096"/>
          </a:xfrm>
          <a:prstGeom prst="rect">
            <a:avLst/>
          </a:prstGeom>
        </p:spPr>
      </p:pic>
      <p:pic>
        <p:nvPicPr>
          <p:cNvPr id="37" name="Picture 36"/>
          <p:cNvPicPr>
            <a:picLocks noChangeAspect="1"/>
          </p:cNvPicPr>
          <p:nvPr/>
        </p:nvPicPr>
        <p:blipFill>
          <a:blip r:embed="rId4">
            <a:duotone>
              <a:schemeClr val="accent6">
                <a:shade val="45000"/>
                <a:satMod val="135000"/>
              </a:schemeClr>
              <a:prstClr val="white"/>
            </a:duotone>
          </a:blip>
          <a:stretch>
            <a:fillRect/>
          </a:stretch>
        </p:blipFill>
        <p:spPr>
          <a:xfrm rot="10800000" flipV="1">
            <a:off x="8180402" y="5170462"/>
            <a:ext cx="284298" cy="557016"/>
          </a:xfrm>
          <a:prstGeom prst="rect">
            <a:avLst/>
          </a:prstGeom>
        </p:spPr>
      </p:pic>
      <p:pic>
        <p:nvPicPr>
          <p:cNvPr id="38" name="Picture 37"/>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7750212" y="4897322"/>
            <a:ext cx="379727" cy="650960"/>
          </a:xfrm>
          <a:prstGeom prst="rect">
            <a:avLst/>
          </a:prstGeom>
        </p:spPr>
      </p:pic>
      <p:pic>
        <p:nvPicPr>
          <p:cNvPr id="39" name="Picture 38"/>
          <p:cNvPicPr>
            <a:picLocks noChangeAspect="1"/>
          </p:cNvPicPr>
          <p:nvPr/>
        </p:nvPicPr>
        <p:blipFill>
          <a:blip r:embed="rId4">
            <a:duotone>
              <a:schemeClr val="accent6">
                <a:shade val="45000"/>
                <a:satMod val="135000"/>
              </a:schemeClr>
              <a:prstClr val="white"/>
            </a:duotone>
          </a:blip>
          <a:stretch>
            <a:fillRect/>
          </a:stretch>
        </p:blipFill>
        <p:spPr>
          <a:xfrm rot="10800000" flipV="1">
            <a:off x="7793430" y="5801624"/>
            <a:ext cx="178197" cy="349136"/>
          </a:xfrm>
          <a:prstGeom prst="rect">
            <a:avLst/>
          </a:prstGeom>
        </p:spPr>
      </p:pic>
      <p:pic>
        <p:nvPicPr>
          <p:cNvPr id="42" name="Picture 41"/>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8166188" y="5783024"/>
            <a:ext cx="238012" cy="408020"/>
          </a:xfrm>
          <a:prstGeom prst="rect">
            <a:avLst/>
          </a:prstGeom>
        </p:spPr>
      </p:pic>
      <p:pic>
        <p:nvPicPr>
          <p:cNvPr id="45" name="Picture 44"/>
          <p:cNvPicPr>
            <a:picLocks noChangeAspect="1"/>
          </p:cNvPicPr>
          <p:nvPr/>
        </p:nvPicPr>
        <p:blipFill>
          <a:blip r:embed="rId4">
            <a:duotone>
              <a:schemeClr val="accent6">
                <a:shade val="45000"/>
                <a:satMod val="135000"/>
              </a:schemeClr>
              <a:prstClr val="white"/>
            </a:duotone>
          </a:blip>
          <a:stretch>
            <a:fillRect/>
          </a:stretch>
        </p:blipFill>
        <p:spPr>
          <a:xfrm rot="10800000" flipV="1">
            <a:off x="8531835" y="5549264"/>
            <a:ext cx="284298" cy="557016"/>
          </a:xfrm>
          <a:prstGeom prst="rect">
            <a:avLst/>
          </a:prstGeom>
        </p:spPr>
      </p:pic>
      <p:pic>
        <p:nvPicPr>
          <p:cNvPr id="46" name="Picture 45"/>
          <p:cNvPicPr>
            <a:picLocks noChangeAspect="1"/>
          </p:cNvPicPr>
          <p:nvPr/>
        </p:nvPicPr>
        <p:blipFill rotWithShape="1">
          <a:blip r:embed="rId5">
            <a:clrChange>
              <a:clrFrom>
                <a:srgbClr val="FFFFFF"/>
              </a:clrFrom>
              <a:clrTo>
                <a:srgbClr val="FFFFFF">
                  <a:alpha val="0"/>
                </a:srgbClr>
              </a:clrTo>
            </a:clrChange>
            <a:duotone>
              <a:prstClr val="black"/>
              <a:schemeClr val="accent6">
                <a:tint val="45000"/>
                <a:satMod val="400000"/>
              </a:schemeClr>
            </a:duotone>
          </a:blip>
          <a:srcRect l="19879" t="5676" r="29353" b="4538"/>
          <a:stretch/>
        </p:blipFill>
        <p:spPr>
          <a:xfrm>
            <a:off x="8408293" y="4672404"/>
            <a:ext cx="379727" cy="650960"/>
          </a:xfrm>
          <a:prstGeom prst="rect">
            <a:avLst/>
          </a:prstGeom>
        </p:spPr>
      </p:pic>
    </p:spTree>
    <p:extLst>
      <p:ext uri="{BB962C8B-B14F-4D97-AF65-F5344CB8AC3E}">
        <p14:creationId xmlns:p14="http://schemas.microsoft.com/office/powerpoint/2010/main" val="23887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250"/>
                                        <p:tgtEl>
                                          <p:spTgt spid="40"/>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50"/>
                                        <p:tgtEl>
                                          <p:spTgt spid="43"/>
                                        </p:tgtEl>
                                      </p:cBhvr>
                                    </p:animEffect>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250"/>
                                        <p:tgtEl>
                                          <p:spTgt spid="4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50"/>
                                        <p:tgtEl>
                                          <p:spTgt spid="36"/>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50"/>
                                        <p:tgtEl>
                                          <p:spTgt spid="38"/>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250"/>
                                        <p:tgtEl>
                                          <p:spTgt spid="39"/>
                                        </p:tgtEl>
                                      </p:cBhvr>
                                    </p:animEffect>
                                  </p:childTnLst>
                                </p:cTn>
                              </p:par>
                            </p:childTnLst>
                          </p:cTn>
                        </p:par>
                        <p:par>
                          <p:cTn id="57" fill="hold">
                            <p:stCondLst>
                              <p:cond delay="2750"/>
                            </p:stCondLst>
                            <p:childTnLst>
                              <p:par>
                                <p:cTn id="58" presetID="10" presetClass="entr" presetSubtype="0"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50"/>
                                        <p:tgtEl>
                                          <p:spTgt spid="42"/>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50"/>
                                        <p:tgtEl>
                                          <p:spTgt spid="45"/>
                                        </p:tgtEl>
                                      </p:cBhvr>
                                    </p:animEffect>
                                  </p:childTnLst>
                                </p:cTn>
                              </p:par>
                            </p:childTnLst>
                          </p:cTn>
                        </p:par>
                        <p:par>
                          <p:cTn id="65" fill="hold">
                            <p:stCondLst>
                              <p:cond delay="3250"/>
                            </p:stCondLst>
                            <p:childTnLst>
                              <p:par>
                                <p:cTn id="66" presetID="10"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Autofit/>
          </a:bodyPr>
          <a:lstStyle/>
          <a:p>
            <a:r>
              <a:rPr lang="en-CA" dirty="0"/>
              <a:t>Change and Transition</a:t>
            </a:r>
          </a:p>
        </p:txBody>
      </p:sp>
      <p:cxnSp>
        <p:nvCxnSpPr>
          <p:cNvPr id="8" name="Straight Arrow Connector 7"/>
          <p:cNvCxnSpPr/>
          <p:nvPr>
            <p:custDataLst>
              <p:tags r:id="rId2"/>
            </p:custDataLst>
          </p:nvPr>
        </p:nvCxnSpPr>
        <p:spPr>
          <a:xfrm>
            <a:off x="2567608" y="2708921"/>
            <a:ext cx="68407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3"/>
            </p:custDataLst>
          </p:nvPr>
        </p:nvSpPr>
        <p:spPr>
          <a:xfrm>
            <a:off x="9192344" y="2852937"/>
            <a:ext cx="648072" cy="369332"/>
          </a:xfrm>
          <a:prstGeom prst="rect">
            <a:avLst/>
          </a:prstGeom>
          <a:noFill/>
        </p:spPr>
        <p:txBody>
          <a:bodyPr wrap="square" rtlCol="0">
            <a:spAutoFit/>
          </a:bodyPr>
          <a:lstStyle/>
          <a:p>
            <a:r>
              <a:rPr lang="en-CA" dirty="0"/>
              <a:t>time</a:t>
            </a:r>
          </a:p>
        </p:txBody>
      </p:sp>
      <p:cxnSp>
        <p:nvCxnSpPr>
          <p:cNvPr id="11" name="Straight Connector 10"/>
          <p:cNvCxnSpPr/>
          <p:nvPr>
            <p:custDataLst>
              <p:tags r:id="rId4"/>
            </p:custDataLst>
          </p:nvPr>
        </p:nvCxnSpPr>
        <p:spPr>
          <a:xfrm>
            <a:off x="3935760" y="2564905"/>
            <a:ext cx="0" cy="3600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reeform 52"/>
          <p:cNvSpPr>
            <a:spLocks/>
          </p:cNvSpPr>
          <p:nvPr>
            <p:custDataLst>
              <p:tags r:id="rId5"/>
            </p:custDataLst>
          </p:nvPr>
        </p:nvSpPr>
        <p:spPr bwMode="auto">
          <a:xfrm>
            <a:off x="3863753" y="2636913"/>
            <a:ext cx="1008112" cy="36004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 name="Freeform 52"/>
          <p:cNvSpPr>
            <a:spLocks/>
          </p:cNvSpPr>
          <p:nvPr>
            <p:custDataLst>
              <p:tags r:id="rId6"/>
            </p:custDataLst>
          </p:nvPr>
        </p:nvSpPr>
        <p:spPr bwMode="auto">
          <a:xfrm>
            <a:off x="3789870" y="2660847"/>
            <a:ext cx="1935831" cy="288032"/>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 name="Freeform 52"/>
          <p:cNvSpPr>
            <a:spLocks/>
          </p:cNvSpPr>
          <p:nvPr>
            <p:custDataLst>
              <p:tags r:id="rId7"/>
            </p:custDataLst>
          </p:nvPr>
        </p:nvSpPr>
        <p:spPr bwMode="auto">
          <a:xfrm>
            <a:off x="3520582" y="2357719"/>
            <a:ext cx="7147419" cy="135976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 name="Freeform 52"/>
          <p:cNvSpPr>
            <a:spLocks/>
          </p:cNvSpPr>
          <p:nvPr>
            <p:custDataLst>
              <p:tags r:id="rId8"/>
            </p:custDataLst>
          </p:nvPr>
        </p:nvSpPr>
        <p:spPr bwMode="auto">
          <a:xfrm rot="323491">
            <a:off x="3792269" y="2431130"/>
            <a:ext cx="3568895" cy="171189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 name="TextBox 13"/>
          <p:cNvSpPr txBox="1"/>
          <p:nvPr/>
        </p:nvSpPr>
        <p:spPr>
          <a:xfrm>
            <a:off x="1973436" y="3222269"/>
            <a:ext cx="1419958" cy="830997"/>
          </a:xfrm>
          <a:prstGeom prst="rect">
            <a:avLst/>
          </a:prstGeom>
          <a:noFill/>
        </p:spPr>
        <p:txBody>
          <a:bodyPr wrap="square" rtlCol="0">
            <a:spAutoFit/>
          </a:bodyPr>
          <a:lstStyle/>
          <a:p>
            <a:r>
              <a:rPr lang="en-CA" sz="2400" dirty="0"/>
              <a:t>Depth or Intensity</a:t>
            </a:r>
          </a:p>
        </p:txBody>
      </p:sp>
      <p:sp>
        <p:nvSpPr>
          <p:cNvPr id="2" name="Left Brace 1"/>
          <p:cNvSpPr/>
          <p:nvPr/>
        </p:nvSpPr>
        <p:spPr>
          <a:xfrm>
            <a:off x="3266207" y="2821296"/>
            <a:ext cx="559195" cy="1666758"/>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5879976" y="4773267"/>
            <a:ext cx="1419958" cy="461665"/>
          </a:xfrm>
          <a:prstGeom prst="rect">
            <a:avLst/>
          </a:prstGeom>
          <a:noFill/>
        </p:spPr>
        <p:txBody>
          <a:bodyPr wrap="square" rtlCol="0">
            <a:spAutoFit/>
          </a:bodyPr>
          <a:lstStyle/>
          <a:p>
            <a:r>
              <a:rPr lang="en-CA" sz="2400" dirty="0"/>
              <a:t>Duration</a:t>
            </a:r>
          </a:p>
        </p:txBody>
      </p:sp>
      <p:sp>
        <p:nvSpPr>
          <p:cNvPr id="17" name="Left Brace 16"/>
          <p:cNvSpPr/>
          <p:nvPr/>
        </p:nvSpPr>
        <p:spPr>
          <a:xfrm rot="16200000">
            <a:off x="6104714" y="2381758"/>
            <a:ext cx="559195" cy="4248473"/>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Text Box 6"/>
          <p:cNvSpPr txBox="1">
            <a:spLocks noChangeArrowheads="1"/>
          </p:cNvSpPr>
          <p:nvPr>
            <p:custDataLst>
              <p:tags r:id="rId9"/>
            </p:custDataLst>
          </p:nvPr>
        </p:nvSpPr>
        <p:spPr bwMode="auto">
          <a:xfrm>
            <a:off x="1344488" y="5715298"/>
            <a:ext cx="9144000" cy="461665"/>
          </a:xfrm>
          <a:prstGeom prst="rect">
            <a:avLst/>
          </a:prstGeom>
          <a:noFill/>
          <a:ln w="9525">
            <a:noFill/>
            <a:miter lim="800000"/>
            <a:headEnd/>
            <a:tailEnd/>
          </a:ln>
          <a:effectLst/>
        </p:spPr>
        <p:txBody>
          <a:bodyPr>
            <a:spAutoFit/>
          </a:bodyPr>
          <a:lstStyle/>
          <a:p>
            <a:pPr algn="ctr"/>
            <a:r>
              <a:rPr lang="en-CA" sz="2400" b="1" dirty="0">
                <a:solidFill>
                  <a:schemeClr val="tx2"/>
                </a:solidFill>
                <a:effectLst>
                  <a:outerShdw blurRad="38100" dist="38100" dir="2700000" algn="tl">
                    <a:srgbClr val="C0C0C0"/>
                  </a:outerShdw>
                </a:effectLst>
              </a:rPr>
              <a:t>CHANGE + </a:t>
            </a:r>
            <a:r>
              <a:rPr lang="en-CA" sz="2400" b="1" dirty="0">
                <a:solidFill>
                  <a:srgbClr val="00B050"/>
                </a:solidFill>
                <a:effectLst>
                  <a:outerShdw blurRad="38100" dist="38100" dir="2700000" algn="tl">
                    <a:srgbClr val="C0C0C0"/>
                  </a:outerShdw>
                </a:effectLst>
              </a:rPr>
              <a:t>HUMAN BEINGS </a:t>
            </a:r>
            <a:r>
              <a:rPr lang="en-CA" sz="2400" b="1" dirty="0">
                <a:solidFill>
                  <a:schemeClr val="tx2"/>
                </a:solidFill>
                <a:effectLst>
                  <a:outerShdw blurRad="38100" dist="38100" dir="2700000" algn="tl">
                    <a:srgbClr val="C0C0C0"/>
                  </a:outerShdw>
                </a:effectLst>
              </a:rPr>
              <a:t>= T</a:t>
            </a:r>
            <a:r>
              <a:rPr lang="en-CA" sz="2400" b="1" dirty="0">
                <a:solidFill>
                  <a:srgbClr val="00B050"/>
                </a:solidFill>
                <a:effectLst>
                  <a:outerShdw blurRad="38100" dist="38100" dir="2700000" algn="tl">
                    <a:srgbClr val="C0C0C0"/>
                  </a:outerShdw>
                </a:effectLst>
              </a:rPr>
              <a:t>R</a:t>
            </a:r>
            <a:r>
              <a:rPr lang="en-CA" sz="2400" b="1" dirty="0">
                <a:solidFill>
                  <a:schemeClr val="tx2"/>
                </a:solidFill>
                <a:effectLst>
                  <a:outerShdw blurRad="38100" dist="38100" dir="2700000" algn="tl">
                    <a:srgbClr val="C0C0C0"/>
                  </a:outerShdw>
                </a:effectLst>
              </a:rPr>
              <a:t>A</a:t>
            </a:r>
            <a:r>
              <a:rPr lang="en-CA" sz="2400" b="1" dirty="0">
                <a:solidFill>
                  <a:srgbClr val="00B050"/>
                </a:solidFill>
                <a:effectLst>
                  <a:outerShdw blurRad="38100" dist="38100" dir="2700000" algn="tl">
                    <a:srgbClr val="C0C0C0"/>
                  </a:outerShdw>
                </a:effectLst>
              </a:rPr>
              <a:t>N</a:t>
            </a:r>
            <a:r>
              <a:rPr lang="en-CA" sz="2400" b="1" dirty="0">
                <a:solidFill>
                  <a:schemeClr val="tx2"/>
                </a:solidFill>
                <a:effectLst>
                  <a:outerShdw blurRad="38100" dist="38100" dir="2700000" algn="tl">
                    <a:srgbClr val="C0C0C0"/>
                  </a:outerShdw>
                </a:effectLst>
              </a:rPr>
              <a:t>S</a:t>
            </a:r>
            <a:r>
              <a:rPr lang="en-CA" sz="2400" b="1" dirty="0">
                <a:solidFill>
                  <a:srgbClr val="00B050"/>
                </a:solidFill>
                <a:effectLst>
                  <a:outerShdw blurRad="38100" dist="38100" dir="2700000" algn="tl">
                    <a:srgbClr val="C0C0C0"/>
                  </a:outerShdw>
                </a:effectLst>
              </a:rPr>
              <a:t>I</a:t>
            </a:r>
            <a:r>
              <a:rPr lang="en-CA" sz="2400" b="1" dirty="0">
                <a:solidFill>
                  <a:schemeClr val="tx2"/>
                </a:solidFill>
                <a:effectLst>
                  <a:outerShdw blurRad="38100" dist="38100" dir="2700000" algn="tl">
                    <a:srgbClr val="C0C0C0"/>
                  </a:outerShdw>
                </a:effectLst>
              </a:rPr>
              <a:t>T</a:t>
            </a:r>
            <a:r>
              <a:rPr lang="en-CA" sz="2400" b="1" dirty="0">
                <a:solidFill>
                  <a:srgbClr val="00B050"/>
                </a:solidFill>
                <a:effectLst>
                  <a:outerShdw blurRad="38100" dist="38100" dir="2700000" algn="tl">
                    <a:srgbClr val="C0C0C0"/>
                  </a:outerShdw>
                </a:effectLst>
              </a:rPr>
              <a:t>I</a:t>
            </a:r>
            <a:r>
              <a:rPr lang="en-CA" sz="2400" b="1" dirty="0">
                <a:solidFill>
                  <a:schemeClr val="tx2"/>
                </a:solidFill>
                <a:effectLst>
                  <a:outerShdw blurRad="38100" dist="38100" dir="2700000" algn="tl">
                    <a:srgbClr val="C0C0C0"/>
                  </a:outerShdw>
                </a:effectLst>
              </a:rPr>
              <a:t>O</a:t>
            </a:r>
            <a:r>
              <a:rPr lang="en-CA" sz="2400" b="1" dirty="0">
                <a:solidFill>
                  <a:srgbClr val="00B050"/>
                </a:solidFill>
                <a:effectLst>
                  <a:outerShdw blurRad="38100" dist="38100" dir="2700000" algn="tl">
                    <a:srgbClr val="C0C0C0"/>
                  </a:outerShdw>
                </a:effectLst>
              </a:rPr>
              <a:t>N</a:t>
            </a:r>
          </a:p>
        </p:txBody>
      </p:sp>
    </p:spTree>
    <p:extLst>
      <p:ext uri="{BB962C8B-B14F-4D97-AF65-F5344CB8AC3E}">
        <p14:creationId xmlns:p14="http://schemas.microsoft.com/office/powerpoint/2010/main" val="32294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P spid="14" grpId="0"/>
      <p:bldP spid="2" grpId="0" animBg="1"/>
      <p:bldP spid="15" grpId="0"/>
      <p:bldP spid="17"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Autofit/>
          </a:bodyPr>
          <a:lstStyle/>
          <a:p>
            <a:r>
              <a:rPr lang="fr-CA" dirty="0"/>
              <a:t>Changement et transition</a:t>
            </a:r>
            <a:endParaRPr lang="en-CA" dirty="0"/>
          </a:p>
        </p:txBody>
      </p:sp>
      <p:cxnSp>
        <p:nvCxnSpPr>
          <p:cNvPr id="8" name="Straight Arrow Connector 7"/>
          <p:cNvCxnSpPr/>
          <p:nvPr>
            <p:custDataLst>
              <p:tags r:id="rId2"/>
            </p:custDataLst>
          </p:nvPr>
        </p:nvCxnSpPr>
        <p:spPr>
          <a:xfrm>
            <a:off x="2567608" y="2708920"/>
            <a:ext cx="68407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3"/>
            </p:custDataLst>
          </p:nvPr>
        </p:nvSpPr>
        <p:spPr>
          <a:xfrm>
            <a:off x="9192344" y="2852937"/>
            <a:ext cx="975386" cy="369332"/>
          </a:xfrm>
          <a:prstGeom prst="rect">
            <a:avLst/>
          </a:prstGeom>
          <a:noFill/>
        </p:spPr>
        <p:txBody>
          <a:bodyPr wrap="square" rtlCol="0">
            <a:spAutoFit/>
          </a:bodyPr>
          <a:lstStyle/>
          <a:p>
            <a:r>
              <a:rPr lang="fr-CA" dirty="0"/>
              <a:t>Temps</a:t>
            </a:r>
          </a:p>
        </p:txBody>
      </p:sp>
      <p:cxnSp>
        <p:nvCxnSpPr>
          <p:cNvPr id="11" name="Straight Connector 10"/>
          <p:cNvCxnSpPr/>
          <p:nvPr>
            <p:custDataLst>
              <p:tags r:id="rId4"/>
            </p:custDataLst>
          </p:nvPr>
        </p:nvCxnSpPr>
        <p:spPr>
          <a:xfrm>
            <a:off x="3935760" y="2564904"/>
            <a:ext cx="0" cy="3600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reeform 52"/>
          <p:cNvSpPr>
            <a:spLocks/>
          </p:cNvSpPr>
          <p:nvPr>
            <p:custDataLst>
              <p:tags r:id="rId5"/>
            </p:custDataLst>
          </p:nvPr>
        </p:nvSpPr>
        <p:spPr bwMode="auto">
          <a:xfrm>
            <a:off x="3863753" y="2636912"/>
            <a:ext cx="1008112" cy="36004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 name="Freeform 52"/>
          <p:cNvSpPr>
            <a:spLocks/>
          </p:cNvSpPr>
          <p:nvPr>
            <p:custDataLst>
              <p:tags r:id="rId6"/>
            </p:custDataLst>
          </p:nvPr>
        </p:nvSpPr>
        <p:spPr bwMode="auto">
          <a:xfrm>
            <a:off x="3789870" y="2660846"/>
            <a:ext cx="1935831" cy="288032"/>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 name="Freeform 52"/>
          <p:cNvSpPr>
            <a:spLocks/>
          </p:cNvSpPr>
          <p:nvPr>
            <p:custDataLst>
              <p:tags r:id="rId7"/>
            </p:custDataLst>
          </p:nvPr>
        </p:nvSpPr>
        <p:spPr bwMode="auto">
          <a:xfrm>
            <a:off x="3520582" y="2357718"/>
            <a:ext cx="7147419" cy="135976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 name="Freeform 52"/>
          <p:cNvSpPr>
            <a:spLocks/>
          </p:cNvSpPr>
          <p:nvPr>
            <p:custDataLst>
              <p:tags r:id="rId8"/>
            </p:custDataLst>
          </p:nvPr>
        </p:nvSpPr>
        <p:spPr bwMode="auto">
          <a:xfrm rot="323491">
            <a:off x="3792269" y="2431129"/>
            <a:ext cx="3568895" cy="171189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 name="TextBox 13"/>
          <p:cNvSpPr txBox="1"/>
          <p:nvPr/>
        </p:nvSpPr>
        <p:spPr>
          <a:xfrm>
            <a:off x="1761932" y="3222269"/>
            <a:ext cx="1758649" cy="830997"/>
          </a:xfrm>
          <a:prstGeom prst="rect">
            <a:avLst/>
          </a:prstGeom>
          <a:noFill/>
        </p:spPr>
        <p:txBody>
          <a:bodyPr wrap="square" rtlCol="0">
            <a:spAutoFit/>
          </a:bodyPr>
          <a:lstStyle/>
          <a:p>
            <a:r>
              <a:rPr lang="en-CA" sz="2400" dirty="0" err="1"/>
              <a:t>Profondeur</a:t>
            </a:r>
            <a:r>
              <a:rPr lang="en-CA" sz="2400" dirty="0"/>
              <a:t> </a:t>
            </a:r>
            <a:r>
              <a:rPr lang="en-CA" sz="2400" dirty="0" err="1"/>
              <a:t>ou</a:t>
            </a:r>
            <a:r>
              <a:rPr lang="en-CA" sz="2400" dirty="0"/>
              <a:t> </a:t>
            </a:r>
            <a:r>
              <a:rPr lang="en-CA" sz="2400" dirty="0" err="1"/>
              <a:t>intensité</a:t>
            </a:r>
            <a:endParaRPr lang="en-CA" sz="2400" dirty="0"/>
          </a:p>
        </p:txBody>
      </p:sp>
      <p:sp>
        <p:nvSpPr>
          <p:cNvPr id="2" name="Left Brace 1"/>
          <p:cNvSpPr/>
          <p:nvPr/>
        </p:nvSpPr>
        <p:spPr>
          <a:xfrm>
            <a:off x="3266207" y="2821296"/>
            <a:ext cx="559195" cy="1666758"/>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 Box 6"/>
          <p:cNvSpPr txBox="1">
            <a:spLocks noChangeArrowheads="1"/>
          </p:cNvSpPr>
          <p:nvPr>
            <p:custDataLst>
              <p:tags r:id="rId9"/>
            </p:custDataLst>
          </p:nvPr>
        </p:nvSpPr>
        <p:spPr bwMode="auto">
          <a:xfrm>
            <a:off x="2218776" y="5805870"/>
            <a:ext cx="7538424" cy="461665"/>
          </a:xfrm>
          <a:prstGeom prst="rect">
            <a:avLst/>
          </a:prstGeom>
          <a:noFill/>
          <a:ln w="9525">
            <a:noFill/>
            <a:miter lim="800000"/>
            <a:headEnd/>
            <a:tailEnd/>
          </a:ln>
          <a:effectLst/>
        </p:spPr>
        <p:txBody>
          <a:bodyPr wrap="square">
            <a:spAutoFit/>
          </a:bodyPr>
          <a:lstStyle/>
          <a:p>
            <a:pPr algn="ctr"/>
            <a:r>
              <a:rPr lang="en-CA" sz="2400" b="1" dirty="0">
                <a:solidFill>
                  <a:srgbClr val="00B050"/>
                </a:solidFill>
                <a:effectLst>
                  <a:outerShdw blurRad="38100" dist="38100" dir="2700000" algn="tl">
                    <a:srgbClr val="C0C0C0"/>
                  </a:outerShdw>
                </a:effectLst>
              </a:rPr>
              <a:t>CHANGEMENT</a:t>
            </a:r>
            <a:r>
              <a:rPr lang="en-CA" sz="2400" b="1" dirty="0">
                <a:solidFill>
                  <a:schemeClr val="accent1">
                    <a:lumMod val="75000"/>
                  </a:schemeClr>
                </a:solidFill>
                <a:effectLst>
                  <a:outerShdw blurRad="38100" dist="38100" dir="2700000" algn="tl">
                    <a:srgbClr val="C0C0C0"/>
                  </a:outerShdw>
                </a:effectLst>
              </a:rPr>
              <a:t> +</a:t>
            </a:r>
            <a:r>
              <a:rPr lang="en-CA" sz="2400" b="1" dirty="0">
                <a:solidFill>
                  <a:srgbClr val="1B357D"/>
                </a:solidFill>
                <a:effectLst>
                  <a:outerShdw blurRad="38100" dist="38100" dir="2700000" algn="tl">
                    <a:srgbClr val="C0C0C0"/>
                  </a:outerShdw>
                </a:effectLst>
              </a:rPr>
              <a:t> </a:t>
            </a:r>
            <a:r>
              <a:rPr lang="en-CA" sz="2400" b="1" dirty="0">
                <a:solidFill>
                  <a:schemeClr val="accent6">
                    <a:lumMod val="75000"/>
                  </a:schemeClr>
                </a:solidFill>
                <a:effectLst>
                  <a:outerShdw blurRad="38100" dist="38100" dir="2700000" algn="tl">
                    <a:srgbClr val="C0C0C0"/>
                  </a:outerShdw>
                </a:effectLst>
              </a:rPr>
              <a:t>ÊTRES HUMAINS </a:t>
            </a:r>
            <a:r>
              <a:rPr lang="en-CA" sz="2400" b="1" dirty="0">
                <a:solidFill>
                  <a:schemeClr val="accent1">
                    <a:lumMod val="75000"/>
                  </a:schemeClr>
                </a:solidFill>
                <a:effectLst>
                  <a:outerShdw blurRad="38100" dist="38100" dir="2700000" algn="tl">
                    <a:srgbClr val="C0C0C0"/>
                  </a:outerShdw>
                </a:effectLst>
              </a:rPr>
              <a:t>= </a:t>
            </a:r>
            <a:r>
              <a:rPr lang="en-CA" sz="2400" b="1" dirty="0">
                <a:solidFill>
                  <a:srgbClr val="00B050"/>
                </a:solidFill>
                <a:effectLst>
                  <a:outerShdw blurRad="38100" dist="38100" dir="2700000" algn="tl">
                    <a:srgbClr val="C0C0C0"/>
                  </a:outerShdw>
                </a:effectLst>
              </a:rPr>
              <a:t>T</a:t>
            </a:r>
            <a:r>
              <a:rPr lang="en-CA" sz="2400" b="1" dirty="0">
                <a:solidFill>
                  <a:schemeClr val="accent6">
                    <a:lumMod val="75000"/>
                  </a:schemeClr>
                </a:solidFill>
                <a:effectLst>
                  <a:outerShdw blurRad="38100" dist="38100" dir="2700000" algn="tl">
                    <a:srgbClr val="C0C0C0"/>
                  </a:outerShdw>
                </a:effectLst>
              </a:rPr>
              <a:t>R</a:t>
            </a:r>
            <a:r>
              <a:rPr lang="en-CA" sz="2400" b="1" dirty="0">
                <a:solidFill>
                  <a:srgbClr val="00B050"/>
                </a:solidFill>
                <a:effectLst>
                  <a:outerShdw blurRad="38100" dist="38100" dir="2700000" algn="tl">
                    <a:srgbClr val="C0C0C0"/>
                  </a:outerShdw>
                </a:effectLst>
              </a:rPr>
              <a:t>A</a:t>
            </a:r>
            <a:r>
              <a:rPr lang="en-CA" sz="2400" b="1" dirty="0">
                <a:solidFill>
                  <a:schemeClr val="accent6">
                    <a:lumMod val="75000"/>
                  </a:schemeClr>
                </a:solidFill>
                <a:effectLst>
                  <a:outerShdw blurRad="38100" dist="38100" dir="2700000" algn="tl">
                    <a:srgbClr val="C0C0C0"/>
                  </a:outerShdw>
                </a:effectLst>
              </a:rPr>
              <a:t>N</a:t>
            </a:r>
            <a:r>
              <a:rPr lang="en-CA" sz="2400" b="1" dirty="0">
                <a:solidFill>
                  <a:srgbClr val="00B050"/>
                </a:solidFill>
                <a:effectLst>
                  <a:outerShdw blurRad="38100" dist="38100" dir="2700000" algn="tl">
                    <a:srgbClr val="C0C0C0"/>
                  </a:outerShdw>
                </a:effectLst>
              </a:rPr>
              <a:t>S</a:t>
            </a:r>
            <a:r>
              <a:rPr lang="en-CA" sz="2400" b="1" dirty="0">
                <a:solidFill>
                  <a:schemeClr val="accent6">
                    <a:lumMod val="75000"/>
                  </a:schemeClr>
                </a:solidFill>
                <a:effectLst>
                  <a:outerShdw blurRad="38100" dist="38100" dir="2700000" algn="tl">
                    <a:srgbClr val="C0C0C0"/>
                  </a:outerShdw>
                </a:effectLst>
              </a:rPr>
              <a:t>I</a:t>
            </a:r>
            <a:r>
              <a:rPr lang="en-CA" sz="2400" b="1" dirty="0">
                <a:solidFill>
                  <a:srgbClr val="00B050"/>
                </a:solidFill>
                <a:effectLst>
                  <a:outerShdw blurRad="38100" dist="38100" dir="2700000" algn="tl">
                    <a:srgbClr val="C0C0C0"/>
                  </a:outerShdw>
                </a:effectLst>
              </a:rPr>
              <a:t>T</a:t>
            </a:r>
            <a:r>
              <a:rPr lang="en-CA" sz="2400" b="1" dirty="0">
                <a:solidFill>
                  <a:schemeClr val="accent6">
                    <a:lumMod val="75000"/>
                  </a:schemeClr>
                </a:solidFill>
                <a:effectLst>
                  <a:outerShdw blurRad="38100" dist="38100" dir="2700000" algn="tl">
                    <a:srgbClr val="C0C0C0"/>
                  </a:outerShdw>
                </a:effectLst>
              </a:rPr>
              <a:t>I</a:t>
            </a:r>
            <a:r>
              <a:rPr lang="en-CA" sz="2400" b="1" dirty="0">
                <a:solidFill>
                  <a:srgbClr val="00B050"/>
                </a:solidFill>
                <a:effectLst>
                  <a:outerShdw blurRad="38100" dist="38100" dir="2700000" algn="tl">
                    <a:srgbClr val="C0C0C0"/>
                  </a:outerShdw>
                </a:effectLst>
              </a:rPr>
              <a:t>O</a:t>
            </a:r>
            <a:r>
              <a:rPr lang="en-CA" sz="2400" b="1" dirty="0">
                <a:solidFill>
                  <a:schemeClr val="accent6">
                    <a:lumMod val="75000"/>
                  </a:schemeClr>
                </a:solidFill>
                <a:effectLst>
                  <a:outerShdw blurRad="38100" dist="38100" dir="2700000" algn="tl">
                    <a:srgbClr val="C0C0C0"/>
                  </a:outerShdw>
                </a:effectLst>
              </a:rPr>
              <a:t>N</a:t>
            </a:r>
          </a:p>
        </p:txBody>
      </p:sp>
      <p:sp>
        <p:nvSpPr>
          <p:cNvPr id="15" name="TextBox 14"/>
          <p:cNvSpPr txBox="1"/>
          <p:nvPr/>
        </p:nvSpPr>
        <p:spPr>
          <a:xfrm>
            <a:off x="5879976" y="4773267"/>
            <a:ext cx="1419958" cy="461665"/>
          </a:xfrm>
          <a:prstGeom prst="rect">
            <a:avLst/>
          </a:prstGeom>
          <a:noFill/>
        </p:spPr>
        <p:txBody>
          <a:bodyPr wrap="square" rtlCol="0">
            <a:spAutoFit/>
          </a:bodyPr>
          <a:lstStyle/>
          <a:p>
            <a:r>
              <a:rPr lang="en-CA" sz="2400" dirty="0" err="1"/>
              <a:t>Durée</a:t>
            </a:r>
            <a:endParaRPr lang="en-CA" sz="2400" dirty="0"/>
          </a:p>
        </p:txBody>
      </p:sp>
      <p:sp>
        <p:nvSpPr>
          <p:cNvPr id="17" name="Left Brace 16"/>
          <p:cNvSpPr/>
          <p:nvPr/>
        </p:nvSpPr>
        <p:spPr>
          <a:xfrm rot="16200000">
            <a:off x="6104714" y="2381758"/>
            <a:ext cx="559195" cy="4248473"/>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0872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P spid="14" grpId="0"/>
      <p:bldP spid="2" grpId="0" animBg="1"/>
      <p:bldP spid="13" grpId="0"/>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en-US" dirty="0"/>
              <a:t>The Three Phases of Transition</a:t>
            </a:r>
            <a:endParaRPr lang="en-CA" dirty="0"/>
          </a:p>
        </p:txBody>
      </p:sp>
      <p:sp>
        <p:nvSpPr>
          <p:cNvPr id="7" name="Rectangle 46"/>
          <p:cNvSpPr>
            <a:spLocks noChangeArrowheads="1"/>
          </p:cNvSpPr>
          <p:nvPr>
            <p:custDataLst>
              <p:tags r:id="rId2"/>
            </p:custDataLst>
          </p:nvPr>
        </p:nvSpPr>
        <p:spPr bwMode="auto">
          <a:xfrm>
            <a:off x="2251584" y="2158206"/>
            <a:ext cx="1559129"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400" b="1" dirty="0">
                <a:solidFill>
                  <a:srgbClr val="000000"/>
                </a:solidFill>
                <a:cs typeface="Arial" pitchFamily="34" charset="0"/>
              </a:rPr>
              <a:t>Endings</a:t>
            </a:r>
            <a:endParaRPr lang="en-US" sz="2400" dirty="0">
              <a:solidFill>
                <a:prstClr val="black"/>
              </a:solidFill>
              <a:cs typeface="Arial" pitchFamily="34" charset="0"/>
            </a:endParaRPr>
          </a:p>
        </p:txBody>
      </p:sp>
      <p:sp>
        <p:nvSpPr>
          <p:cNvPr id="8" name="Rectangle 47"/>
          <p:cNvSpPr>
            <a:spLocks noChangeArrowheads="1"/>
          </p:cNvSpPr>
          <p:nvPr>
            <p:custDataLst>
              <p:tags r:id="rId3"/>
            </p:custDataLst>
          </p:nvPr>
        </p:nvSpPr>
        <p:spPr bwMode="auto">
          <a:xfrm>
            <a:off x="5168414" y="2158206"/>
            <a:ext cx="1880323"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b="1" dirty="0">
                <a:solidFill>
                  <a:srgbClr val="000000"/>
                </a:solidFill>
                <a:cs typeface="Arial" pitchFamily="34" charset="0"/>
              </a:rPr>
              <a:t>Neutral Zone</a:t>
            </a:r>
            <a:endParaRPr lang="en-US" sz="2400" dirty="0">
              <a:solidFill>
                <a:prstClr val="black"/>
              </a:solidFill>
              <a:cs typeface="Arial" pitchFamily="34" charset="0"/>
            </a:endParaRPr>
          </a:p>
        </p:txBody>
      </p:sp>
      <p:sp>
        <p:nvSpPr>
          <p:cNvPr id="9" name="Rectangle 48"/>
          <p:cNvSpPr>
            <a:spLocks noChangeArrowheads="1"/>
          </p:cNvSpPr>
          <p:nvPr>
            <p:custDataLst>
              <p:tags r:id="rId4"/>
            </p:custDataLst>
          </p:nvPr>
        </p:nvSpPr>
        <p:spPr bwMode="auto">
          <a:xfrm>
            <a:off x="7768478" y="2158206"/>
            <a:ext cx="239168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400" b="1" dirty="0">
                <a:solidFill>
                  <a:srgbClr val="000000"/>
                </a:solidFill>
                <a:cs typeface="Arial" pitchFamily="34" charset="0"/>
              </a:rPr>
              <a:t>New Beginnings</a:t>
            </a:r>
            <a:endParaRPr lang="en-US" sz="2400" dirty="0">
              <a:solidFill>
                <a:prstClr val="black"/>
              </a:solidFill>
              <a:cs typeface="Arial" pitchFamily="34" charset="0"/>
            </a:endParaRPr>
          </a:p>
        </p:txBody>
      </p:sp>
      <p:sp>
        <p:nvSpPr>
          <p:cNvPr id="13" name="Freeform 52"/>
          <p:cNvSpPr>
            <a:spLocks/>
          </p:cNvSpPr>
          <p:nvPr>
            <p:custDataLst>
              <p:tags r:id="rId5"/>
            </p:custDataLst>
          </p:nvPr>
        </p:nvSpPr>
        <p:spPr bwMode="auto">
          <a:xfrm>
            <a:off x="2251584" y="2841975"/>
            <a:ext cx="7489059" cy="79208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sz="2400">
              <a:solidFill>
                <a:prstClr val="black"/>
              </a:solidFill>
            </a:endParaRPr>
          </a:p>
        </p:txBody>
      </p:sp>
      <p:sp>
        <p:nvSpPr>
          <p:cNvPr id="14" name="Rectangle 53"/>
          <p:cNvSpPr>
            <a:spLocks noChangeArrowheads="1"/>
          </p:cNvSpPr>
          <p:nvPr>
            <p:custDataLst>
              <p:tags r:id="rId6"/>
            </p:custDataLst>
          </p:nvPr>
        </p:nvSpPr>
        <p:spPr bwMode="auto">
          <a:xfrm>
            <a:off x="4700084" y="2394205"/>
            <a:ext cx="44401" cy="188793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sz="2400">
              <a:solidFill>
                <a:prstClr val="black"/>
              </a:solidFill>
            </a:endParaRPr>
          </a:p>
        </p:txBody>
      </p:sp>
      <p:sp>
        <p:nvSpPr>
          <p:cNvPr id="15" name="Rectangle 54"/>
          <p:cNvSpPr>
            <a:spLocks noChangeArrowheads="1"/>
          </p:cNvSpPr>
          <p:nvPr>
            <p:custDataLst>
              <p:tags r:id="rId7"/>
            </p:custDataLst>
          </p:nvPr>
        </p:nvSpPr>
        <p:spPr bwMode="auto">
          <a:xfrm>
            <a:off x="7497031" y="2394205"/>
            <a:ext cx="42625" cy="188793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sz="2400">
              <a:solidFill>
                <a:prstClr val="black"/>
              </a:solidFill>
            </a:endParaRPr>
          </a:p>
        </p:txBody>
      </p:sp>
      <p:sp>
        <p:nvSpPr>
          <p:cNvPr id="16" name="Rectangle 84"/>
          <p:cNvSpPr>
            <a:spLocks noChangeArrowheads="1"/>
          </p:cNvSpPr>
          <p:nvPr>
            <p:custDataLst>
              <p:tags r:id="rId8"/>
            </p:custDataLst>
          </p:nvPr>
        </p:nvSpPr>
        <p:spPr bwMode="auto">
          <a:xfrm>
            <a:off x="6697819" y="4016852"/>
            <a:ext cx="6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2400" dirty="0">
              <a:solidFill>
                <a:prstClr val="black"/>
              </a:solidFill>
              <a:cs typeface="Arial" pitchFamily="34" charset="0"/>
            </a:endParaRPr>
          </a:p>
        </p:txBody>
      </p:sp>
      <p:sp>
        <p:nvSpPr>
          <p:cNvPr id="17" name="TextBox 16"/>
          <p:cNvSpPr txBox="1"/>
          <p:nvPr>
            <p:custDataLst>
              <p:tags r:id="rId9"/>
            </p:custDataLst>
          </p:nvPr>
        </p:nvSpPr>
        <p:spPr>
          <a:xfrm>
            <a:off x="2124635" y="3970685"/>
            <a:ext cx="2446566" cy="1200329"/>
          </a:xfrm>
          <a:prstGeom prst="rect">
            <a:avLst/>
          </a:prstGeom>
          <a:noFill/>
        </p:spPr>
        <p:txBody>
          <a:bodyPr wrap="square" rtlCol="0">
            <a:spAutoFit/>
          </a:bodyPr>
          <a:lstStyle/>
          <a:p>
            <a:r>
              <a:rPr lang="en-CA" sz="2400" dirty="0">
                <a:solidFill>
                  <a:prstClr val="black"/>
                </a:solidFill>
              </a:rPr>
              <a:t>Have to let go of who  we were in the old</a:t>
            </a:r>
          </a:p>
        </p:txBody>
      </p:sp>
      <p:sp>
        <p:nvSpPr>
          <p:cNvPr id="18" name="TextBox 17"/>
          <p:cNvSpPr txBox="1"/>
          <p:nvPr>
            <p:custDataLst>
              <p:tags r:id="rId10"/>
            </p:custDataLst>
          </p:nvPr>
        </p:nvSpPr>
        <p:spPr>
          <a:xfrm>
            <a:off x="4819581" y="3970685"/>
            <a:ext cx="2529310" cy="1200329"/>
          </a:xfrm>
          <a:prstGeom prst="rect">
            <a:avLst/>
          </a:prstGeom>
          <a:noFill/>
        </p:spPr>
        <p:txBody>
          <a:bodyPr wrap="square" rtlCol="0">
            <a:spAutoFit/>
          </a:bodyPr>
          <a:lstStyle/>
          <a:p>
            <a:pPr algn="ctr"/>
            <a:r>
              <a:rPr lang="en-CA" sz="2400" dirty="0">
                <a:solidFill>
                  <a:prstClr val="black"/>
                </a:solidFill>
              </a:rPr>
              <a:t>Not who we were </a:t>
            </a:r>
          </a:p>
          <a:p>
            <a:pPr algn="ctr"/>
            <a:r>
              <a:rPr lang="en-CA" sz="2400" dirty="0">
                <a:solidFill>
                  <a:prstClr val="black"/>
                </a:solidFill>
              </a:rPr>
              <a:t>Not yet who we will be</a:t>
            </a:r>
          </a:p>
        </p:txBody>
      </p:sp>
      <p:sp>
        <p:nvSpPr>
          <p:cNvPr id="19" name="TextBox 18"/>
          <p:cNvSpPr txBox="1"/>
          <p:nvPr>
            <p:custDataLst>
              <p:tags r:id="rId11"/>
            </p:custDataLst>
          </p:nvPr>
        </p:nvSpPr>
        <p:spPr>
          <a:xfrm>
            <a:off x="7768478" y="3970685"/>
            <a:ext cx="2683748" cy="830997"/>
          </a:xfrm>
          <a:prstGeom prst="rect">
            <a:avLst/>
          </a:prstGeom>
          <a:noFill/>
        </p:spPr>
        <p:txBody>
          <a:bodyPr wrap="none" rtlCol="0">
            <a:spAutoFit/>
          </a:bodyPr>
          <a:lstStyle/>
          <a:p>
            <a:r>
              <a:rPr lang="en-CA" sz="2400" dirty="0">
                <a:solidFill>
                  <a:prstClr val="black"/>
                </a:solidFill>
              </a:rPr>
              <a:t>Begin to identify</a:t>
            </a:r>
          </a:p>
          <a:p>
            <a:r>
              <a:rPr lang="en-CA" sz="2400" dirty="0">
                <a:solidFill>
                  <a:prstClr val="black"/>
                </a:solidFill>
              </a:rPr>
              <a:t>with the new ways</a:t>
            </a:r>
          </a:p>
        </p:txBody>
      </p:sp>
    </p:spTree>
    <p:extLst>
      <p:ext uri="{BB962C8B-B14F-4D97-AF65-F5344CB8AC3E}">
        <p14:creationId xmlns:p14="http://schemas.microsoft.com/office/powerpoint/2010/main" val="18947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custDataLst>
              <p:tags r:id="rId2"/>
            </p:custDataLst>
          </p:nvPr>
        </p:nvSpPr>
        <p:spPr/>
        <p:txBody>
          <a:bodyPr>
            <a:normAutofit/>
          </a:bodyPr>
          <a:lstStyle/>
          <a:p>
            <a:r>
              <a:rPr lang="fr-FR" dirty="0">
                <a:solidFill>
                  <a:schemeClr val="tx2"/>
                </a:solidFill>
                <a:latin typeface="Verdana" pitchFamily="34" charset="0"/>
                <a:cs typeface="Arial" charset="0"/>
              </a:rPr>
              <a:t>Les trois phases de la transition</a:t>
            </a:r>
          </a:p>
        </p:txBody>
      </p:sp>
      <p:sp>
        <p:nvSpPr>
          <p:cNvPr id="15371" name="Rectangle 46"/>
          <p:cNvSpPr>
            <a:spLocks noChangeArrowheads="1"/>
          </p:cNvSpPr>
          <p:nvPr>
            <p:custDataLst>
              <p:tags r:id="rId3"/>
            </p:custDataLst>
          </p:nvPr>
        </p:nvSpPr>
        <p:spPr bwMode="auto">
          <a:xfrm>
            <a:off x="2611853" y="2222206"/>
            <a:ext cx="1075615" cy="369332"/>
          </a:xfrm>
          <a:prstGeom prst="rect">
            <a:avLst/>
          </a:prstGeom>
          <a:noFill/>
          <a:ln w="9525">
            <a:noFill/>
            <a:miter lim="800000"/>
            <a:headEnd/>
            <a:tailEnd/>
          </a:ln>
        </p:spPr>
        <p:txBody>
          <a:bodyPr wrap="none" lIns="0" tIns="0" rIns="0" bIns="0">
            <a:spAutoFit/>
          </a:bodyPr>
          <a:lstStyle/>
          <a:p>
            <a:pPr algn="ctr"/>
            <a:r>
              <a:rPr lang="fr-CA" sz="2400" b="1" dirty="0">
                <a:solidFill>
                  <a:schemeClr val="tx2"/>
                </a:solidFill>
              </a:rPr>
              <a:t>Finalité</a:t>
            </a:r>
            <a:endParaRPr lang="en-CA" sz="2400" dirty="0">
              <a:solidFill>
                <a:schemeClr val="tx2"/>
              </a:solidFill>
            </a:endParaRPr>
          </a:p>
        </p:txBody>
      </p:sp>
      <p:sp>
        <p:nvSpPr>
          <p:cNvPr id="15372" name="Rectangle 47"/>
          <p:cNvSpPr>
            <a:spLocks noChangeArrowheads="1"/>
          </p:cNvSpPr>
          <p:nvPr>
            <p:custDataLst>
              <p:tags r:id="rId4"/>
            </p:custDataLst>
          </p:nvPr>
        </p:nvSpPr>
        <p:spPr bwMode="auto">
          <a:xfrm>
            <a:off x="5198676" y="2222206"/>
            <a:ext cx="1760098" cy="369332"/>
          </a:xfrm>
          <a:prstGeom prst="rect">
            <a:avLst/>
          </a:prstGeom>
          <a:noFill/>
          <a:ln w="9525">
            <a:noFill/>
            <a:miter lim="800000"/>
            <a:headEnd/>
            <a:tailEnd/>
          </a:ln>
        </p:spPr>
        <p:txBody>
          <a:bodyPr wrap="none" lIns="0" tIns="0" rIns="0" bIns="0">
            <a:spAutoFit/>
          </a:bodyPr>
          <a:lstStyle/>
          <a:p>
            <a:pPr algn="ctr"/>
            <a:r>
              <a:rPr lang="fr-CA" sz="2400" b="1" dirty="0">
                <a:solidFill>
                  <a:schemeClr val="tx2"/>
                </a:solidFill>
              </a:rPr>
              <a:t>Zone neutre</a:t>
            </a:r>
            <a:endParaRPr lang="fr-CA" sz="2400" dirty="0">
              <a:solidFill>
                <a:schemeClr val="tx2"/>
              </a:solidFill>
            </a:endParaRPr>
          </a:p>
        </p:txBody>
      </p:sp>
      <p:sp>
        <p:nvSpPr>
          <p:cNvPr id="15373" name="Rectangle 48"/>
          <p:cNvSpPr>
            <a:spLocks noChangeArrowheads="1"/>
          </p:cNvSpPr>
          <p:nvPr>
            <p:custDataLst>
              <p:tags r:id="rId5"/>
            </p:custDataLst>
          </p:nvPr>
        </p:nvSpPr>
        <p:spPr bwMode="auto">
          <a:xfrm>
            <a:off x="7911343" y="2222206"/>
            <a:ext cx="2325958" cy="369332"/>
          </a:xfrm>
          <a:prstGeom prst="rect">
            <a:avLst/>
          </a:prstGeom>
          <a:noFill/>
          <a:ln w="9525">
            <a:noFill/>
            <a:miter lim="800000"/>
            <a:headEnd/>
            <a:tailEnd/>
          </a:ln>
        </p:spPr>
        <p:txBody>
          <a:bodyPr wrap="none" lIns="0" tIns="0" rIns="0" bIns="0">
            <a:spAutoFit/>
          </a:bodyPr>
          <a:lstStyle/>
          <a:p>
            <a:pPr algn="ctr"/>
            <a:r>
              <a:rPr lang="fr-CA" sz="2400" b="1" dirty="0">
                <a:solidFill>
                  <a:schemeClr val="tx2"/>
                </a:solidFill>
              </a:rPr>
              <a:t>Nouveau départ</a:t>
            </a:r>
            <a:endParaRPr lang="fr-CA" sz="2400" dirty="0">
              <a:solidFill>
                <a:schemeClr val="tx2"/>
              </a:solidFill>
            </a:endParaRPr>
          </a:p>
        </p:txBody>
      </p:sp>
      <p:sp>
        <p:nvSpPr>
          <p:cNvPr id="15380" name="Rectangle 84"/>
          <p:cNvSpPr>
            <a:spLocks noChangeArrowheads="1"/>
          </p:cNvSpPr>
          <p:nvPr>
            <p:custDataLst>
              <p:tags r:id="rId6"/>
            </p:custDataLst>
          </p:nvPr>
        </p:nvSpPr>
        <p:spPr bwMode="auto">
          <a:xfrm>
            <a:off x="6510155" y="6434179"/>
            <a:ext cx="65" cy="307934"/>
          </a:xfrm>
          <a:prstGeom prst="rect">
            <a:avLst/>
          </a:prstGeom>
          <a:noFill/>
          <a:ln w="9525">
            <a:noFill/>
            <a:miter lim="800000"/>
            <a:headEnd/>
            <a:tailEnd/>
          </a:ln>
        </p:spPr>
        <p:txBody>
          <a:bodyPr wrap="none" lIns="0" tIns="0" rIns="0" bIns="0">
            <a:spAutoFit/>
          </a:bodyPr>
          <a:lstStyle/>
          <a:p>
            <a:endParaRPr lang="en-CA" sz="2000">
              <a:solidFill>
                <a:srgbClr val="000000"/>
              </a:solidFill>
            </a:endParaRPr>
          </a:p>
        </p:txBody>
      </p:sp>
      <p:sp>
        <p:nvSpPr>
          <p:cNvPr id="15364" name="TextBox 262"/>
          <p:cNvSpPr txBox="1">
            <a:spLocks noChangeArrowheads="1"/>
          </p:cNvSpPr>
          <p:nvPr>
            <p:custDataLst>
              <p:tags r:id="rId7"/>
            </p:custDataLst>
          </p:nvPr>
        </p:nvSpPr>
        <p:spPr bwMode="auto">
          <a:xfrm>
            <a:off x="1972235" y="3963668"/>
            <a:ext cx="2659466" cy="1569660"/>
          </a:xfrm>
          <a:prstGeom prst="rect">
            <a:avLst/>
          </a:prstGeom>
          <a:noFill/>
          <a:ln w="9525">
            <a:noFill/>
            <a:miter lim="800000"/>
            <a:headEnd/>
            <a:tailEnd/>
          </a:ln>
        </p:spPr>
        <p:txBody>
          <a:bodyPr wrap="square">
            <a:spAutoFit/>
          </a:bodyPr>
          <a:lstStyle/>
          <a:p>
            <a:r>
              <a:rPr lang="fr-CA" sz="2400" dirty="0">
                <a:solidFill>
                  <a:schemeClr val="tx2"/>
                </a:solidFill>
              </a:rPr>
              <a:t>il faut laisser aller</a:t>
            </a:r>
            <a:br>
              <a:rPr lang="fr-CA" sz="2400" dirty="0">
                <a:solidFill>
                  <a:schemeClr val="tx2"/>
                </a:solidFill>
              </a:rPr>
            </a:br>
            <a:r>
              <a:rPr lang="fr-CA" sz="2400" dirty="0">
                <a:solidFill>
                  <a:schemeClr val="tx2"/>
                </a:solidFill>
              </a:rPr>
              <a:t>son identité liée à l'ancien environnement</a:t>
            </a:r>
          </a:p>
        </p:txBody>
      </p:sp>
      <p:sp>
        <p:nvSpPr>
          <p:cNvPr id="15365" name="TextBox 263"/>
          <p:cNvSpPr txBox="1">
            <a:spLocks noChangeArrowheads="1"/>
          </p:cNvSpPr>
          <p:nvPr>
            <p:custDataLst>
              <p:tags r:id="rId8"/>
            </p:custDataLst>
          </p:nvPr>
        </p:nvSpPr>
        <p:spPr bwMode="auto">
          <a:xfrm>
            <a:off x="4826169" y="3963668"/>
            <a:ext cx="2668588" cy="1938992"/>
          </a:xfrm>
          <a:prstGeom prst="rect">
            <a:avLst/>
          </a:prstGeom>
          <a:noFill/>
          <a:ln w="9525">
            <a:noFill/>
            <a:miter lim="800000"/>
            <a:headEnd/>
            <a:tailEnd/>
          </a:ln>
        </p:spPr>
        <p:txBody>
          <a:bodyPr>
            <a:spAutoFit/>
          </a:bodyPr>
          <a:lstStyle/>
          <a:p>
            <a:pPr algn="ctr"/>
            <a:r>
              <a:rPr lang="fr-CA" sz="2400" dirty="0">
                <a:solidFill>
                  <a:schemeClr val="tx2"/>
                </a:solidFill>
              </a:rPr>
              <a:t>on n'est plus ce qu'on était,</a:t>
            </a:r>
          </a:p>
          <a:p>
            <a:pPr algn="ctr"/>
            <a:r>
              <a:rPr lang="fr-CA" sz="2400" dirty="0">
                <a:solidFill>
                  <a:schemeClr val="tx2"/>
                </a:solidFill>
              </a:rPr>
              <a:t>mais on n'est pas encore devenu ce que l'on sera</a:t>
            </a:r>
          </a:p>
        </p:txBody>
      </p:sp>
      <p:sp>
        <p:nvSpPr>
          <p:cNvPr id="15366" name="TextBox 264"/>
          <p:cNvSpPr txBox="1">
            <a:spLocks noChangeArrowheads="1"/>
          </p:cNvSpPr>
          <p:nvPr>
            <p:custDataLst>
              <p:tags r:id="rId9"/>
            </p:custDataLst>
          </p:nvPr>
        </p:nvSpPr>
        <p:spPr bwMode="auto">
          <a:xfrm>
            <a:off x="7911343" y="3963668"/>
            <a:ext cx="2906109" cy="1569660"/>
          </a:xfrm>
          <a:prstGeom prst="rect">
            <a:avLst/>
          </a:prstGeom>
          <a:noFill/>
          <a:ln w="9525">
            <a:noFill/>
            <a:miter lim="800000"/>
            <a:headEnd/>
            <a:tailEnd/>
          </a:ln>
        </p:spPr>
        <p:txBody>
          <a:bodyPr wrap="square">
            <a:spAutoFit/>
          </a:bodyPr>
          <a:lstStyle/>
          <a:p>
            <a:r>
              <a:rPr lang="fr-CA" sz="2400" dirty="0">
                <a:solidFill>
                  <a:schemeClr val="tx2"/>
                </a:solidFill>
              </a:rPr>
              <a:t>On commence à s'identifier </a:t>
            </a:r>
          </a:p>
          <a:p>
            <a:r>
              <a:rPr lang="fr-CA" sz="2400" dirty="0">
                <a:solidFill>
                  <a:schemeClr val="tx2"/>
                </a:solidFill>
              </a:rPr>
              <a:t>aux nouvelles façons de faire</a:t>
            </a:r>
          </a:p>
        </p:txBody>
      </p:sp>
      <p:sp>
        <p:nvSpPr>
          <p:cNvPr id="22" name="Freeform 52"/>
          <p:cNvSpPr>
            <a:spLocks/>
          </p:cNvSpPr>
          <p:nvPr>
            <p:custDataLst>
              <p:tags r:id="rId10"/>
            </p:custDataLst>
          </p:nvPr>
        </p:nvSpPr>
        <p:spPr bwMode="auto">
          <a:xfrm>
            <a:off x="2251584" y="2931758"/>
            <a:ext cx="7489059" cy="792088"/>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sz="2400">
              <a:solidFill>
                <a:prstClr val="black"/>
              </a:solidFill>
            </a:endParaRPr>
          </a:p>
        </p:txBody>
      </p:sp>
      <p:sp>
        <p:nvSpPr>
          <p:cNvPr id="23" name="Rectangle 53"/>
          <p:cNvSpPr>
            <a:spLocks noChangeArrowheads="1"/>
          </p:cNvSpPr>
          <p:nvPr>
            <p:custDataLst>
              <p:tags r:id="rId11"/>
            </p:custDataLst>
          </p:nvPr>
        </p:nvSpPr>
        <p:spPr bwMode="auto">
          <a:xfrm>
            <a:off x="4700084" y="2429542"/>
            <a:ext cx="44401" cy="188793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sz="2400">
              <a:solidFill>
                <a:prstClr val="black"/>
              </a:solidFill>
            </a:endParaRPr>
          </a:p>
        </p:txBody>
      </p:sp>
      <p:sp>
        <p:nvSpPr>
          <p:cNvPr id="24" name="Rectangle 54"/>
          <p:cNvSpPr>
            <a:spLocks noChangeArrowheads="1"/>
          </p:cNvSpPr>
          <p:nvPr>
            <p:custDataLst>
              <p:tags r:id="rId12"/>
            </p:custDataLst>
          </p:nvPr>
        </p:nvSpPr>
        <p:spPr bwMode="auto">
          <a:xfrm>
            <a:off x="7609787" y="2429542"/>
            <a:ext cx="42625" cy="188793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sz="2400">
              <a:solidFill>
                <a:prstClr val="black"/>
              </a:solidFill>
            </a:endParaRPr>
          </a:p>
        </p:txBody>
      </p:sp>
    </p:spTree>
    <p:custDataLst>
      <p:tags r:id="rId1"/>
    </p:custDataLst>
    <p:extLst>
      <p:ext uri="{BB962C8B-B14F-4D97-AF65-F5344CB8AC3E}">
        <p14:creationId xmlns:p14="http://schemas.microsoft.com/office/powerpoint/2010/main" val="1775901804"/>
      </p:ext>
    </p:extLst>
  </p:cSld>
  <p:clrMapOvr>
    <a:masterClrMapping/>
  </p:clrMapOvr>
  <p:transition advTm="167800"/>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j1Kb8il"/>
  <p:tag name="ARTICULATE_SLIDE_THUMBNAIL_REFRESH" val="1"/>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TIMING" val="|5.3|54.3|65.9"/>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4"/>
</p:tagLst>
</file>

<file path=ppt/tags/tag55.xml><?xml version="1.0" encoding="utf-8"?>
<p:tagLst xmlns:a="http://schemas.openxmlformats.org/drawingml/2006/main" xmlns:r="http://schemas.openxmlformats.org/officeDocument/2006/relationships" xmlns:p="http://schemas.openxmlformats.org/presentationml/2006/main">
  <p:tag name="NUM" val="15"/>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0"/>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3.xml><?xml version="1.0" encoding="utf-8"?>
<p:tagLst xmlns:a="http://schemas.openxmlformats.org/drawingml/2006/main" xmlns:r="http://schemas.openxmlformats.org/officeDocument/2006/relationships" xmlns:p="http://schemas.openxmlformats.org/presentationml/2006/main">
  <p:tag name="NUM" val="10"/>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ECLA">
      <a:dk1>
        <a:srgbClr val="044860"/>
      </a:dk1>
      <a:lt1>
        <a:srgbClr val="FFFFFF"/>
      </a:lt1>
      <a:dk2>
        <a:srgbClr val="044860"/>
      </a:dk2>
      <a:lt2>
        <a:srgbClr val="E6E7E8"/>
      </a:lt2>
      <a:accent1>
        <a:srgbClr val="6FB9BC"/>
      </a:accent1>
      <a:accent2>
        <a:srgbClr val="044860"/>
      </a:accent2>
      <a:accent3>
        <a:srgbClr val="C5E4EB"/>
      </a:accent3>
      <a:accent4>
        <a:srgbClr val="52B983"/>
      </a:accent4>
      <a:accent5>
        <a:srgbClr val="099DC1"/>
      </a:accent5>
      <a:accent6>
        <a:srgbClr val="0A737D"/>
      </a:accent6>
      <a:hlink>
        <a:srgbClr val="0097A7"/>
      </a:hlink>
      <a:folHlink>
        <a:srgbClr val="0097A7"/>
      </a:folHlink>
    </a:clrScheme>
    <a:fontScheme name="EC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45350</TotalTime>
  <Words>6693</Words>
  <Application>Microsoft Office PowerPoint</Application>
  <PresentationFormat>Widescreen</PresentationFormat>
  <Paragraphs>704</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Verdana</vt:lpstr>
      <vt:lpstr>Office Theme</vt:lpstr>
      <vt:lpstr>Intro to Change Management / Introduction à la gestion du changement</vt:lpstr>
      <vt:lpstr>The Goal of Change Management</vt:lpstr>
      <vt:lpstr>Le but de la gestion du changement </vt:lpstr>
      <vt:lpstr>An example of Change Management</vt:lpstr>
      <vt:lpstr>Un exemple de gestion du changement :</vt:lpstr>
      <vt:lpstr>Change and Transition</vt:lpstr>
      <vt:lpstr>Changement et transition</vt:lpstr>
      <vt:lpstr>The Three Phases of Transition</vt:lpstr>
      <vt:lpstr>Les trois phases de la transition</vt:lpstr>
      <vt:lpstr>All Transitions Have Three Phases</vt:lpstr>
      <vt:lpstr>Toutes les transitions ont trois phases</vt:lpstr>
      <vt:lpstr>Normal Reactions to Change (Through Transition)</vt:lpstr>
      <vt:lpstr>Réactions normales au changement (par la transition)</vt:lpstr>
      <vt:lpstr>Individual Response to Change (Transition/Reactions)</vt:lpstr>
      <vt:lpstr>Réponse individuelle au changement (transition/réactions)</vt:lpstr>
      <vt:lpstr>Realignment: Where are You? //  La réalignement : Où êtes-vous?</vt:lpstr>
      <vt:lpstr>Realignment: Where are You? //  La réalignement : Où êtes-vous?</vt:lpstr>
      <vt:lpstr>Commitment Curve (1/4)</vt:lpstr>
      <vt:lpstr>The Commitment Curve (2/4)</vt:lpstr>
      <vt:lpstr>The Commitment Curve (3/4)</vt:lpstr>
      <vt:lpstr>The Commitment Curve (4/4)</vt:lpstr>
      <vt:lpstr>Courbe d'engagement (1/4)</vt:lpstr>
      <vt:lpstr>Courbe d'engagement (2/4)</vt:lpstr>
      <vt:lpstr>Courbe d'engagement (3/4)</vt:lpstr>
      <vt:lpstr>Courbe d'engagement (4/4)</vt:lpstr>
      <vt:lpstr>Nature of the Change / Nature du changement</vt:lpstr>
      <vt:lpstr>MIS Realignment, an iteratitive change process / Le réalignement du SIMM, un processus de changement itératif</vt:lpstr>
    </vt:vector>
  </TitlesOfParts>
  <Company>IRCC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Whissell.Jean-Francois</dc:creator>
  <cp:lastModifiedBy>Gonzalez, Alejandro (IRCC/IRCC)</cp:lastModifiedBy>
  <cp:revision>302</cp:revision>
  <dcterms:created xsi:type="dcterms:W3CDTF">2023-07-05T15:09:31Z</dcterms:created>
  <dcterms:modified xsi:type="dcterms:W3CDTF">2025-08-12T17:53:02Z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A063C9E5-1D65-4663-BFC3-DF191B145C85</vt:lpwstr>
  </property>
  <property fmtid="{D5CDD505-2E9C-101B-9397-08002B2CF9AE}" pid="3" name="ArticulatePath">
    <vt:lpwstr>Presentation Template (WIP)</vt:lpwstr>
  </property>
  <property fmtid="{D5CDD505-2E9C-101B-9397-08002B2CF9AE}" pid="4" name="_AdHocReviewCycleID">
    <vt:i4>221565231</vt:i4>
  </property>
  <property fmtid="{D5CDD505-2E9C-101B-9397-08002B2CF9AE}" pid="5" name="_NewReviewCycle">
    <vt:lpwstr/>
  </property>
  <property fmtid="{D5CDD505-2E9C-101B-9397-08002B2CF9AE}" pid="6" name="_EmailSubject">
    <vt:lpwstr>PPT Template</vt:lpwstr>
  </property>
  <property fmtid="{D5CDD505-2E9C-101B-9397-08002B2CF9AE}" pid="7" name="_AuthorEmail">
    <vt:lpwstr>Johanne.Sutherland@cic.gc.ca</vt:lpwstr>
  </property>
  <property fmtid="{D5CDD505-2E9C-101B-9397-08002B2CF9AE}" pid="8" name="_AuthorEmailDisplayName">
    <vt:lpwstr>Sutherland.Johanne</vt:lpwstr>
  </property>
  <property fmtid="{D5CDD505-2E9C-101B-9397-08002B2CF9AE}" pid="9" name="_PreviousAdHocReviewCycleID">
    <vt:i4>221565231</vt:i4>
  </property>
</Properties>
</file>