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965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99d4b60b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99d4b60b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a52a18a2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a52a18a2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60ab51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a60ab51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a60ab519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a60ab519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9863bf91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9863bf91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1e21b438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1e21b438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2024aa5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2024aa5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a52a18a2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a52a18a2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a52a18a2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a52a18a2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a52a18a2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a52a18a2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2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4D7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155450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600"/>
              <a:buNone/>
              <a:defRPr sz="3600">
                <a:solidFill>
                  <a:srgbClr val="CFDE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71025" y="25766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E00"/>
              </a:buClr>
              <a:buSzPts val="3000"/>
              <a:buNone/>
              <a:defRPr sz="3000">
                <a:solidFill>
                  <a:srgbClr val="CFDE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67750" y="165750"/>
            <a:ext cx="860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6962775" y="-1694"/>
            <a:ext cx="2181225" cy="150813"/>
          </a:xfrm>
          <a:custGeom>
            <a:avLst/>
            <a:gdLst/>
            <a:ahLst/>
            <a:cxnLst/>
            <a:rect l="l" t="t" r="r" b="b"/>
            <a:pathLst>
              <a:path w="1374" h="95" extrusionOk="0">
                <a:moveTo>
                  <a:pt x="96" y="0"/>
                </a:moveTo>
                <a:lnTo>
                  <a:pt x="90" y="0"/>
                </a:lnTo>
                <a:lnTo>
                  <a:pt x="0" y="95"/>
                </a:lnTo>
                <a:lnTo>
                  <a:pt x="6" y="95"/>
                </a:lnTo>
                <a:lnTo>
                  <a:pt x="1374" y="95"/>
                </a:lnTo>
                <a:lnTo>
                  <a:pt x="13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6829425" y="-1694"/>
            <a:ext cx="276225" cy="150813"/>
          </a:xfrm>
          <a:custGeom>
            <a:avLst/>
            <a:gdLst/>
            <a:ahLst/>
            <a:cxnLst/>
            <a:rect l="l" t="t" r="r" b="b"/>
            <a:pathLst>
              <a:path w="174" h="95" extrusionOk="0">
                <a:moveTo>
                  <a:pt x="96" y="0"/>
                </a:moveTo>
                <a:lnTo>
                  <a:pt x="96" y="0"/>
                </a:lnTo>
                <a:lnTo>
                  <a:pt x="0" y="95"/>
                </a:lnTo>
                <a:lnTo>
                  <a:pt x="6" y="95"/>
                </a:lnTo>
                <a:lnTo>
                  <a:pt x="84" y="95"/>
                </a:lnTo>
                <a:lnTo>
                  <a:pt x="174" y="0"/>
                </a:lnTo>
                <a:lnTo>
                  <a:pt x="96" y="0"/>
                </a:lnTo>
                <a:close/>
              </a:path>
            </a:pathLst>
          </a:custGeom>
          <a:solidFill>
            <a:srgbClr val="CFDE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-1" y="-1694"/>
            <a:ext cx="6981825" cy="150813"/>
          </a:xfrm>
          <a:custGeom>
            <a:avLst/>
            <a:gdLst/>
            <a:ahLst/>
            <a:cxnLst/>
            <a:rect l="l" t="t" r="r" b="b"/>
            <a:pathLst>
              <a:path w="4398" h="95" extrusionOk="0">
                <a:moveTo>
                  <a:pt x="4398" y="0"/>
                </a:moveTo>
                <a:lnTo>
                  <a:pt x="0" y="0"/>
                </a:lnTo>
                <a:lnTo>
                  <a:pt x="0" y="95"/>
                </a:lnTo>
                <a:lnTo>
                  <a:pt x="4302" y="95"/>
                </a:lnTo>
                <a:lnTo>
                  <a:pt x="4398" y="0"/>
                </a:lnTo>
                <a:close/>
              </a:path>
            </a:pathLst>
          </a:custGeom>
          <a:solidFill>
            <a:srgbClr val="004D7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1575" y="1577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1575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2016875" y="1771650"/>
            <a:ext cx="6960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Using data to optimize performance</a:t>
            </a:r>
            <a:br>
              <a:rPr lang="en" sz="3100"/>
            </a:br>
            <a:br>
              <a:rPr lang="en" sz="3100"/>
            </a:br>
            <a:r>
              <a:rPr lang="en" sz="3100"/>
              <a:t>Project collaboration between CRA, TBS and Service Canada</a:t>
            </a:r>
            <a:endParaRPr sz="4900"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4062000" y="3977125"/>
            <a:ext cx="4770300" cy="10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888888"/>
                </a:solidFill>
              </a:rPr>
              <a:t>FOR DISCUSSION</a:t>
            </a:r>
            <a:r>
              <a:rPr lang="en" sz="3400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endParaRPr sz="2800">
              <a:highlight>
                <a:srgbClr val="FFFF00"/>
              </a:highlight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3">
            <a:alphaModFix/>
          </a:blip>
          <a:srcRect l="386" r="386"/>
          <a:stretch/>
        </p:blipFill>
        <p:spPr>
          <a:xfrm>
            <a:off x="0" y="246000"/>
            <a:ext cx="9143999" cy="944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448780" y="2132698"/>
            <a:ext cx="1568100" cy="1568100"/>
            <a:chOff x="186521" y="1650262"/>
            <a:chExt cx="4021800" cy="4021800"/>
          </a:xfrm>
        </p:grpSpPr>
        <p:grpSp>
          <p:nvGrpSpPr>
            <p:cNvPr id="77" name="Google Shape;77;p13"/>
            <p:cNvGrpSpPr/>
            <p:nvPr/>
          </p:nvGrpSpPr>
          <p:grpSpPr>
            <a:xfrm>
              <a:off x="348711" y="1822282"/>
              <a:ext cx="3697500" cy="3697500"/>
              <a:chOff x="348711" y="1822282"/>
              <a:chExt cx="3697500" cy="3697500"/>
            </a:xfrm>
          </p:grpSpPr>
          <p:sp>
            <p:nvSpPr>
              <p:cNvPr id="78" name="Google Shape;78;p13"/>
              <p:cNvSpPr/>
              <p:nvPr/>
            </p:nvSpPr>
            <p:spPr>
              <a:xfrm>
                <a:off x="1216272" y="2676467"/>
                <a:ext cx="1984500" cy="1984500"/>
              </a:xfrm>
              <a:prstGeom prst="blockArc">
                <a:avLst>
                  <a:gd name="adj1" fmla="val 11881987"/>
                  <a:gd name="adj2" fmla="val 4893492"/>
                  <a:gd name="adj3" fmla="val 794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3"/>
              <p:cNvSpPr txBox="1"/>
              <p:nvPr/>
            </p:nvSpPr>
            <p:spPr>
              <a:xfrm>
                <a:off x="1131941" y="3326920"/>
                <a:ext cx="21096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1" i="0" u="none" strike="noStrike" cap="none">
                  <a:solidFill>
                    <a:srgbClr val="004D7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1153535" y="2621821"/>
                <a:ext cx="2093700" cy="2093700"/>
              </a:xfrm>
              <a:prstGeom prst="blockArc">
                <a:avLst>
                  <a:gd name="adj1" fmla="val 13302931"/>
                  <a:gd name="adj2" fmla="val 6111924"/>
                  <a:gd name="adj3" fmla="val 938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 rot="1065458">
                <a:off x="1088790" y="2557085"/>
                <a:ext cx="2223015" cy="2223015"/>
              </a:xfrm>
              <a:prstGeom prst="blockArc">
                <a:avLst>
                  <a:gd name="adj1" fmla="val 13264901"/>
                  <a:gd name="adj2" fmla="val 6085446"/>
                  <a:gd name="adj3" fmla="val 1490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 rot="1867797">
                <a:off x="1006490" y="2482689"/>
                <a:ext cx="2376877" cy="2376877"/>
              </a:xfrm>
              <a:prstGeom prst="blockArc">
                <a:avLst>
                  <a:gd name="adj1" fmla="val 13270597"/>
                  <a:gd name="adj2" fmla="val 6050993"/>
                  <a:gd name="adj3" fmla="val 1940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3"/>
              <p:cNvSpPr/>
              <p:nvPr/>
            </p:nvSpPr>
            <p:spPr>
              <a:xfrm rot="3041700">
                <a:off x="915560" y="2391723"/>
                <a:ext cx="2558851" cy="2558851"/>
              </a:xfrm>
              <a:prstGeom prst="blockArc">
                <a:avLst>
                  <a:gd name="adj1" fmla="val 13270597"/>
                  <a:gd name="adj2" fmla="val 6050284"/>
                  <a:gd name="adj3" fmla="val 2238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3"/>
              <p:cNvSpPr/>
              <p:nvPr/>
            </p:nvSpPr>
            <p:spPr>
              <a:xfrm rot="3949260">
                <a:off x="798862" y="2272433"/>
                <a:ext cx="2797197" cy="2797197"/>
              </a:xfrm>
              <a:prstGeom prst="blockArc">
                <a:avLst>
                  <a:gd name="adj1" fmla="val 13270597"/>
                  <a:gd name="adj2" fmla="val 6044336"/>
                  <a:gd name="adj3" fmla="val 2584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 rot="4751447">
                <a:off x="649146" y="2122608"/>
                <a:ext cx="3096949" cy="3096949"/>
              </a:xfrm>
              <a:prstGeom prst="blockArc">
                <a:avLst>
                  <a:gd name="adj1" fmla="val 13270597"/>
                  <a:gd name="adj2" fmla="val 6866182"/>
                  <a:gd name="adj3" fmla="val 2920"/>
                </a:avLst>
              </a:prstGeom>
              <a:gradFill>
                <a:gsLst>
                  <a:gs pos="0">
                    <a:srgbClr val="9BBB59"/>
                  </a:gs>
                  <a:gs pos="24000">
                    <a:srgbClr val="FF9503"/>
                  </a:gs>
                  <a:gs pos="45750">
                    <a:srgbClr val="FFDE3E"/>
                  </a:gs>
                  <a:gs pos="66000">
                    <a:srgbClr val="FF2F51"/>
                  </a:gs>
                  <a:gs pos="85000">
                    <a:srgbClr val="4BA0E7"/>
                  </a:gs>
                  <a:gs pos="100000">
                    <a:srgbClr val="4BA0E7"/>
                  </a:gs>
                </a:gsLst>
                <a:lin ang="1740015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13"/>
            <p:cNvSpPr/>
            <p:nvPr/>
          </p:nvSpPr>
          <p:spPr>
            <a:xfrm rot="6033431">
              <a:off x="473235" y="1936976"/>
              <a:ext cx="3448372" cy="3448372"/>
            </a:xfrm>
            <a:prstGeom prst="blockArc">
              <a:avLst>
                <a:gd name="adj1" fmla="val 13074665"/>
                <a:gd name="adj2" fmla="val 6819569"/>
                <a:gd name="adj3" fmla="val 3010"/>
              </a:avLst>
            </a:prstGeom>
            <a:gradFill>
              <a:gsLst>
                <a:gs pos="0">
                  <a:srgbClr val="9BBB59"/>
                </a:gs>
                <a:gs pos="24000">
                  <a:srgbClr val="FF9503"/>
                </a:gs>
                <a:gs pos="45750">
                  <a:srgbClr val="FFDE3E"/>
                </a:gs>
                <a:gs pos="66000">
                  <a:srgbClr val="FF2F51"/>
                </a:gs>
                <a:gs pos="85000">
                  <a:srgbClr val="4BA0E7"/>
                </a:gs>
                <a:gs pos="100000">
                  <a:srgbClr val="4BA0E7"/>
                </a:gs>
              </a:gsLst>
              <a:lin ang="1740015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Notional plan 1-4 months</a:t>
            </a:r>
            <a:endParaRPr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Complete alpha (performance.tbs.alpha.canada.ca) to support COVID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Objective: Validate preliminary concept</a:t>
            </a:r>
            <a:endParaRPr/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Date scope: Adobe Analytics (AA), page feedback data, COVID task success survey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Page scope: Top COVID pages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Users: Available to health, business, travel and tracking leads for COVID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Beta (</a:t>
            </a:r>
            <a:r>
              <a:rPr lang="en">
                <a:solidFill>
                  <a:schemeClr val="dk1"/>
                </a:solidFill>
              </a:rPr>
              <a:t>performance.cra.alpha.canada.ca or cra.canada.ca)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Objective: Confirm that the solution can scale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Data scope: AA, page feedback &amp; Google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Reporting scope: Service lines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Page scope: All CRA pages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Users: CRA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/>
          <p:cNvPicPr preferRelativeResize="0"/>
          <p:nvPr/>
        </p:nvPicPr>
        <p:blipFill rotWithShape="1">
          <a:blip r:embed="rId3">
            <a:alphaModFix/>
          </a:blip>
          <a:srcRect l="-2230" t="-3090" r="2230" b="3090"/>
          <a:stretch/>
        </p:blipFill>
        <p:spPr>
          <a:xfrm>
            <a:off x="1756350" y="867900"/>
            <a:ext cx="4900676" cy="3062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 txBox="1"/>
          <p:nvPr/>
        </p:nvSpPr>
        <p:spPr>
          <a:xfrm>
            <a:off x="2255000" y="4056100"/>
            <a:ext cx="20082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Number of visits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4483200" y="4056100"/>
            <a:ext cx="2097900" cy="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% of visitors who report success or failure 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178125" y="106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Vanity versus actionable metrics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considerations for web optimization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78125" y="9042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Over reliance on vanity metrics because they are easy to gather and understand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Vanity metrics do little to help improve information and services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Better integration of data from other channels (call centres and in-person)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Moving to actionable metrics means addressing the following issues: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Developing a more complete picture of user behaviours and points of failure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Increasing the level of automation for unstructured feedback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Increasing awareness and understanding of performance metrics eg. Click-through rates (CTRs) on top search terms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178125" y="48000"/>
            <a:ext cx="867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driven optimization of digital content and services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178125" y="5282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Help product owners continually improve information and services by providing </a:t>
            </a:r>
            <a:r>
              <a:rPr lang="en" sz="1700"/>
              <a:t>actionable insights 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/>
              <a:t>Significant changes in behaviour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Self-service failures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Evolving mental models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Reported issues and failures</a:t>
            </a:r>
            <a:br>
              <a:rPr lang="en" sz="1300"/>
            </a:b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Build richer insights by continuously integrating data from additional sources:</a:t>
            </a:r>
            <a:endParaRPr sz="17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Adobe, Google or other analytics platforms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Page success widget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Google Search Console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Task success exit survey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Call centres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Task performance testing (Moderated and unmoderated)</a:t>
            </a:r>
            <a:br>
              <a:rPr lang="en" sz="1300"/>
            </a:br>
            <a:endParaRPr sz="13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Streamline performance reporting</a:t>
            </a:r>
            <a:endParaRPr sz="1700">
              <a:solidFill>
                <a:schemeClr val="dk1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Reduce performance reporting overhead and effort</a:t>
            </a:r>
            <a:endParaRPr sz="130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300">
                <a:solidFill>
                  <a:schemeClr val="dk1"/>
                </a:solidFill>
              </a:rPr>
              <a:t>Improve access for product teams across the GC</a:t>
            </a:r>
            <a:br>
              <a:rPr lang="en" sz="1300"/>
            </a:br>
            <a:br>
              <a:rPr lang="en" sz="1300"/>
            </a:b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more complete picture of user behaviour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178125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Web analytics (navigation)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Relevance of key links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Failures through off-ramps - next page click to contact or search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Search (navigation)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Relevancy - relevant result appears in first 3 results on SERP page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Intent - Words or phrases used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Failures - Low click-through rates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Reported problems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Couldn’t find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Content gaps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Content not understandable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Reported task success or failure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Unmoderated and moderated task performance testing</a:t>
            </a:r>
            <a:endParaRPr/>
          </a:p>
        </p:txBody>
      </p:sp>
      <p:cxnSp>
        <p:nvCxnSpPr>
          <p:cNvPr id="113" name="Google Shape;113;p17"/>
          <p:cNvCxnSpPr/>
          <p:nvPr/>
        </p:nvCxnSpPr>
        <p:spPr>
          <a:xfrm>
            <a:off x="8091250" y="1373600"/>
            <a:ext cx="0" cy="316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7"/>
          <p:cNvSpPr txBox="1"/>
          <p:nvPr/>
        </p:nvSpPr>
        <p:spPr>
          <a:xfrm>
            <a:off x="7770425" y="983000"/>
            <a:ext cx="846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Basic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8269175" y="2728200"/>
            <a:ext cx="131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Insights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7856675" y="4608500"/>
            <a:ext cx="846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Rich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2112350" y="1684000"/>
            <a:ext cx="1076100" cy="2379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124875" y="117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measurement concept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2281509" y="1871550"/>
            <a:ext cx="737700" cy="7020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Data store</a:t>
            </a:r>
            <a:endParaRPr sz="1100"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182" y="2452375"/>
            <a:ext cx="1939853" cy="10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6246074" y="2053650"/>
            <a:ext cx="22005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Performance front-end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5438" y="2551550"/>
            <a:ext cx="1150375" cy="6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/>
          <p:nvPr/>
        </p:nvSpPr>
        <p:spPr>
          <a:xfrm>
            <a:off x="4340550" y="3783250"/>
            <a:ext cx="1042200" cy="9621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Departmental data</a:t>
            </a:r>
            <a:endParaRPr sz="1100"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1600" y="1078749"/>
            <a:ext cx="402875" cy="4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63" y="1796050"/>
            <a:ext cx="454924" cy="3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918" y="2590822"/>
            <a:ext cx="328468" cy="3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9114" y="3409194"/>
            <a:ext cx="328450" cy="32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1070325" y="680600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Page and search analytics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54525" y="1397900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Page feedback - widget and survey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-33500" y="2294838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Google search data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1350" y="3158713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Call centre data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725375" y="3966688"/>
            <a:ext cx="1344000" cy="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Task performance data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8650" y="4387326"/>
            <a:ext cx="1042200" cy="581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8"/>
          <p:cNvCxnSpPr>
            <a:stCxn id="129" idx="3"/>
            <a:endCxn id="121" idx="1"/>
          </p:cNvCxnSpPr>
          <p:nvPr/>
        </p:nvCxnSpPr>
        <p:spPr>
          <a:xfrm>
            <a:off x="953987" y="1964950"/>
            <a:ext cx="1158300" cy="90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9" name="Google Shape;139;p18"/>
          <p:cNvCxnSpPr>
            <a:stCxn id="128" idx="2"/>
            <a:endCxn id="121" idx="1"/>
          </p:cNvCxnSpPr>
          <p:nvPr/>
        </p:nvCxnSpPr>
        <p:spPr>
          <a:xfrm>
            <a:off x="1683038" y="1481599"/>
            <a:ext cx="429300" cy="139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" name="Google Shape;140;p18"/>
          <p:cNvCxnSpPr>
            <a:stCxn id="130" idx="3"/>
            <a:endCxn id="121" idx="1"/>
          </p:cNvCxnSpPr>
          <p:nvPr/>
        </p:nvCxnSpPr>
        <p:spPr>
          <a:xfrm>
            <a:off x="725386" y="2759722"/>
            <a:ext cx="1386900" cy="11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1" name="Google Shape;141;p18"/>
          <p:cNvCxnSpPr>
            <a:stCxn id="131" idx="3"/>
            <a:endCxn id="121" idx="1"/>
          </p:cNvCxnSpPr>
          <p:nvPr/>
        </p:nvCxnSpPr>
        <p:spPr>
          <a:xfrm rot="10800000" flipH="1">
            <a:off x="897564" y="2873525"/>
            <a:ext cx="1214700" cy="69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2" name="Google Shape;142;p18"/>
          <p:cNvCxnSpPr>
            <a:stCxn id="136" idx="2"/>
            <a:endCxn id="121" idx="1"/>
          </p:cNvCxnSpPr>
          <p:nvPr/>
        </p:nvCxnSpPr>
        <p:spPr>
          <a:xfrm rot="10800000" flipH="1">
            <a:off x="1397375" y="2873788"/>
            <a:ext cx="714900" cy="118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3" name="Google Shape;143;p18"/>
          <p:cNvCxnSpPr>
            <a:stCxn id="126" idx="3"/>
          </p:cNvCxnSpPr>
          <p:nvPr/>
        </p:nvCxnSpPr>
        <p:spPr>
          <a:xfrm>
            <a:off x="5045812" y="2873650"/>
            <a:ext cx="11772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18"/>
          <p:cNvCxnSpPr>
            <a:stCxn id="121" idx="3"/>
            <a:endCxn id="126" idx="1"/>
          </p:cNvCxnSpPr>
          <p:nvPr/>
        </p:nvCxnSpPr>
        <p:spPr>
          <a:xfrm>
            <a:off x="3188450" y="2873650"/>
            <a:ext cx="70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18"/>
          <p:cNvCxnSpPr>
            <a:stCxn id="127" idx="4"/>
            <a:endCxn id="124" idx="1"/>
          </p:cNvCxnSpPr>
          <p:nvPr/>
        </p:nvCxnSpPr>
        <p:spPr>
          <a:xfrm rot="10800000" flipH="1">
            <a:off x="5382750" y="2962300"/>
            <a:ext cx="950400" cy="130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6" name="Google Shape;146;p18"/>
          <p:cNvSpPr txBox="1"/>
          <p:nvPr/>
        </p:nvSpPr>
        <p:spPr>
          <a:xfrm>
            <a:off x="3800350" y="1346200"/>
            <a:ext cx="22770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Open source front-end and project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2286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Common code base for shared elements of solution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5895525" y="3754725"/>
            <a:ext cx="29016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Larger departments can implement: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Reporting customizations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-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Additional departmental data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37137" y="3255334"/>
            <a:ext cx="563846" cy="5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2392250" y="2704750"/>
            <a:ext cx="516300" cy="3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plan and timeline</a:t>
            </a:r>
            <a:endParaRPr/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650" y="927500"/>
            <a:ext cx="6011543" cy="400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CRA’s web and search analytic concept</a:t>
            </a: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00" y="985400"/>
            <a:ext cx="3771093" cy="40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0"/>
          <p:cNvSpPr txBox="1"/>
          <p:nvPr/>
        </p:nvSpPr>
        <p:spPr>
          <a:xfrm>
            <a:off x="5182100" y="1669475"/>
            <a:ext cx="3126600" cy="28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Focused on data that helps improve digital self-service: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- Is there significant off-ramping to contact pages or to search?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- Do searches phrases suggest poor information scent?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>
                <a:latin typeface="Roboto"/>
                <a:ea typeface="Roboto"/>
                <a:cs typeface="Roboto"/>
                <a:sym typeface="Roboto"/>
              </a:rPr>
              <a:t>- Is this page receiving a higher % of mobile usage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>
            <a:spLocks noGrp="1"/>
          </p:cNvSpPr>
          <p:nvPr>
            <p:ph type="title"/>
          </p:nvPr>
        </p:nvSpPr>
        <p:spPr>
          <a:xfrm>
            <a:off x="178125" y="260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feedback widget</a:t>
            </a:r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178125" y="828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Added to key pages in partnership with responsible departments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Asks</a:t>
            </a:r>
            <a:r>
              <a:rPr lang="en"/>
              <a:t>: “Did you find what you were looking for” </a:t>
            </a:r>
            <a:r>
              <a:rPr lang="en" b="1"/>
              <a:t>Answers</a:t>
            </a:r>
            <a:r>
              <a:rPr lang="en"/>
              <a:t>: Yes, No - and why not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Metrics trackable across time and pages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“Why not” comment data processed manually and automatically (PII, sentiment, category)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on easier processing for web teams and programs</a:t>
            </a:r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t="17464"/>
          <a:stretch/>
        </p:blipFill>
        <p:spPr>
          <a:xfrm>
            <a:off x="2492650" y="3024400"/>
            <a:ext cx="3547799" cy="2102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ptimiz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On-screen Show (16:9)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Roboto</vt:lpstr>
      <vt:lpstr>Optimization</vt:lpstr>
      <vt:lpstr>Using data to optimize performance  Project collaboration between CRA, TBS and Service Canada</vt:lpstr>
      <vt:lpstr>Vanity versus actionable metrics</vt:lpstr>
      <vt:lpstr>Performance considerations for web optimization</vt:lpstr>
      <vt:lpstr>Data driven optimization of digital content and services</vt:lpstr>
      <vt:lpstr>Building a more complete picture of user behaviour</vt:lpstr>
      <vt:lpstr>Performance measurement concept</vt:lpstr>
      <vt:lpstr>Proposed plan and timeline</vt:lpstr>
      <vt:lpstr>CRA’s web and search analytic concept</vt:lpstr>
      <vt:lpstr>Page feedback widget</vt:lpstr>
      <vt:lpstr>Notional plan 1-4 months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data to optimize performance  Project collaboration between CRA, TBS and Service Canada</dc:title>
  <dc:creator>ARIANNA MERRITT</dc:creator>
  <cp:lastModifiedBy>MERRITT</cp:lastModifiedBy>
  <cp:revision>1</cp:revision>
  <dcterms:modified xsi:type="dcterms:W3CDTF">2020-07-06T17:22:53Z</dcterms:modified>
</cp:coreProperties>
</file>