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007" r:id="rId4"/>
  </p:sldMasterIdLst>
  <p:notesMasterIdLst>
    <p:notesMasterId r:id="rId24"/>
  </p:notesMasterIdLst>
  <p:handoutMasterIdLst>
    <p:handoutMasterId r:id="rId25"/>
  </p:handoutMasterIdLst>
  <p:sldIdLst>
    <p:sldId id="289" r:id="rId5"/>
    <p:sldId id="314" r:id="rId6"/>
    <p:sldId id="298" r:id="rId7"/>
    <p:sldId id="303" r:id="rId8"/>
    <p:sldId id="302" r:id="rId9"/>
    <p:sldId id="307" r:id="rId10"/>
    <p:sldId id="317" r:id="rId11"/>
    <p:sldId id="305" r:id="rId12"/>
    <p:sldId id="315" r:id="rId13"/>
    <p:sldId id="316" r:id="rId14"/>
    <p:sldId id="318" r:id="rId15"/>
    <p:sldId id="308" r:id="rId16"/>
    <p:sldId id="309" r:id="rId17"/>
    <p:sldId id="310" r:id="rId18"/>
    <p:sldId id="311" r:id="rId19"/>
    <p:sldId id="312" r:id="rId20"/>
    <p:sldId id="313" r:id="rId21"/>
    <p:sldId id="319" r:id="rId22"/>
    <p:sldId id="320" r:id="rId23"/>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Stone Sans" pitchFamily="-60" charset="0"/>
        <a:ea typeface="+mn-ea"/>
        <a:cs typeface="+mn-cs"/>
      </a:defRPr>
    </a:lvl1pPr>
    <a:lvl2pPr marL="457200" algn="l" rtl="0" eaLnBrk="0" fontAlgn="base" hangingPunct="0">
      <a:spcBef>
        <a:spcPct val="0"/>
      </a:spcBef>
      <a:spcAft>
        <a:spcPct val="0"/>
      </a:spcAft>
      <a:defRPr sz="2400" kern="1200">
        <a:solidFill>
          <a:schemeClr val="tx1"/>
        </a:solidFill>
        <a:latin typeface="Stone Sans" pitchFamily="-60" charset="0"/>
        <a:ea typeface="+mn-ea"/>
        <a:cs typeface="+mn-cs"/>
      </a:defRPr>
    </a:lvl2pPr>
    <a:lvl3pPr marL="914400" algn="l" rtl="0" eaLnBrk="0" fontAlgn="base" hangingPunct="0">
      <a:spcBef>
        <a:spcPct val="0"/>
      </a:spcBef>
      <a:spcAft>
        <a:spcPct val="0"/>
      </a:spcAft>
      <a:defRPr sz="2400" kern="1200">
        <a:solidFill>
          <a:schemeClr val="tx1"/>
        </a:solidFill>
        <a:latin typeface="Stone Sans" pitchFamily="-60" charset="0"/>
        <a:ea typeface="+mn-ea"/>
        <a:cs typeface="+mn-cs"/>
      </a:defRPr>
    </a:lvl3pPr>
    <a:lvl4pPr marL="1371600" algn="l" rtl="0" eaLnBrk="0" fontAlgn="base" hangingPunct="0">
      <a:spcBef>
        <a:spcPct val="0"/>
      </a:spcBef>
      <a:spcAft>
        <a:spcPct val="0"/>
      </a:spcAft>
      <a:defRPr sz="2400" kern="1200">
        <a:solidFill>
          <a:schemeClr val="tx1"/>
        </a:solidFill>
        <a:latin typeface="Stone Sans" pitchFamily="-60" charset="0"/>
        <a:ea typeface="+mn-ea"/>
        <a:cs typeface="+mn-cs"/>
      </a:defRPr>
    </a:lvl4pPr>
    <a:lvl5pPr marL="1828800" algn="l" rtl="0" eaLnBrk="0" fontAlgn="base" hangingPunct="0">
      <a:spcBef>
        <a:spcPct val="0"/>
      </a:spcBef>
      <a:spcAft>
        <a:spcPct val="0"/>
      </a:spcAft>
      <a:defRPr sz="2400" kern="1200">
        <a:solidFill>
          <a:schemeClr val="tx1"/>
        </a:solidFill>
        <a:latin typeface="Stone Sans" pitchFamily="-60" charset="0"/>
        <a:ea typeface="+mn-ea"/>
        <a:cs typeface="+mn-cs"/>
      </a:defRPr>
    </a:lvl5pPr>
    <a:lvl6pPr marL="2286000" algn="l" defTabSz="914400" rtl="0" eaLnBrk="1" latinLnBrk="0" hangingPunct="1">
      <a:defRPr sz="2400" kern="1200">
        <a:solidFill>
          <a:schemeClr val="tx1"/>
        </a:solidFill>
        <a:latin typeface="Stone Sans" pitchFamily="-60" charset="0"/>
        <a:ea typeface="+mn-ea"/>
        <a:cs typeface="+mn-cs"/>
      </a:defRPr>
    </a:lvl6pPr>
    <a:lvl7pPr marL="2743200" algn="l" defTabSz="914400" rtl="0" eaLnBrk="1" latinLnBrk="0" hangingPunct="1">
      <a:defRPr sz="2400" kern="1200">
        <a:solidFill>
          <a:schemeClr val="tx1"/>
        </a:solidFill>
        <a:latin typeface="Stone Sans" pitchFamily="-60" charset="0"/>
        <a:ea typeface="+mn-ea"/>
        <a:cs typeface="+mn-cs"/>
      </a:defRPr>
    </a:lvl7pPr>
    <a:lvl8pPr marL="3200400" algn="l" defTabSz="914400" rtl="0" eaLnBrk="1" latinLnBrk="0" hangingPunct="1">
      <a:defRPr sz="2400" kern="1200">
        <a:solidFill>
          <a:schemeClr val="tx1"/>
        </a:solidFill>
        <a:latin typeface="Stone Sans" pitchFamily="-60" charset="0"/>
        <a:ea typeface="+mn-ea"/>
        <a:cs typeface="+mn-cs"/>
      </a:defRPr>
    </a:lvl8pPr>
    <a:lvl9pPr marL="3657600" algn="l" defTabSz="914400" rtl="0" eaLnBrk="1" latinLnBrk="0" hangingPunct="1">
      <a:defRPr sz="2400" kern="1200">
        <a:solidFill>
          <a:schemeClr val="tx1"/>
        </a:solidFill>
        <a:latin typeface="Stone Sans" pitchFamily="-6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a Sullivan" initials="NS" lastIdx="7" clrIdx="0"/>
  <p:cmAuthor id="1" name="Gino Funai" initials="GF"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66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4810" autoAdjust="0"/>
  </p:normalViewPr>
  <p:slideViewPr>
    <p:cSldViewPr>
      <p:cViewPr varScale="1">
        <p:scale>
          <a:sx n="86" d="100"/>
          <a:sy n="86" d="100"/>
        </p:scale>
        <p:origin x="14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p:cViewPr>
        <p:scale>
          <a:sx n="100" d="100"/>
          <a:sy n="100" d="100"/>
        </p:scale>
        <p:origin x="-2347" y="-5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e Dagenais" userId="S::karine.dagenais_pch.gc.ca#ext#@gcxgce.onmicrosoft.com::ce03b97d-1078-4a8c-9287-416ef3a8aa4b" providerId="AD" clId="Web-{8E335955-2FBA-3106-70D0-1A9D75F355D8}"/>
    <pc:docChg chg="mod">
      <pc:chgData name="Karine Dagenais" userId="S::karine.dagenais_pch.gc.ca#ext#@gcxgce.onmicrosoft.com::ce03b97d-1078-4a8c-9287-416ef3a8aa4b" providerId="AD" clId="Web-{8E335955-2FBA-3106-70D0-1A9D75F355D8}" dt="2024-02-01T21:42:34.818" v="0" actId="33475"/>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43343"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15" tIns="45958" rIns="91915" bIns="45958" numCol="1" anchor="t" anchorCtr="0" compatLnSpc="1">
            <a:prstTxWarp prst="textNoShape">
              <a:avLst/>
            </a:prstTxWarp>
          </a:bodyPr>
          <a:lstStyle>
            <a:lvl1pPr>
              <a:defRPr sz="1200"/>
            </a:lvl1pPr>
          </a:lstStyle>
          <a:p>
            <a:pPr>
              <a:defRPr/>
            </a:pPr>
            <a:endParaRPr lang="fr-CA"/>
          </a:p>
        </p:txBody>
      </p:sp>
      <p:sp>
        <p:nvSpPr>
          <p:cNvPr id="43011" name="Rectangle 3"/>
          <p:cNvSpPr>
            <a:spLocks noGrp="1" noChangeArrowheads="1"/>
          </p:cNvSpPr>
          <p:nvPr>
            <p:ph type="dt" sz="quarter" idx="1"/>
          </p:nvPr>
        </p:nvSpPr>
        <p:spPr bwMode="auto">
          <a:xfrm>
            <a:off x="3978132" y="0"/>
            <a:ext cx="3043343"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15" tIns="45958" rIns="91915" bIns="45958" numCol="1" anchor="t" anchorCtr="0" compatLnSpc="1">
            <a:prstTxWarp prst="textNoShape">
              <a:avLst/>
            </a:prstTxWarp>
          </a:bodyPr>
          <a:lstStyle>
            <a:lvl1pPr algn="r">
              <a:defRPr sz="1200"/>
            </a:lvl1pPr>
          </a:lstStyle>
          <a:p>
            <a:pPr>
              <a:defRPr/>
            </a:pPr>
            <a:endParaRPr lang="fr-CA"/>
          </a:p>
        </p:txBody>
      </p:sp>
      <p:sp>
        <p:nvSpPr>
          <p:cNvPr id="43012" name="Rectangle 4"/>
          <p:cNvSpPr>
            <a:spLocks noGrp="1" noChangeArrowheads="1"/>
          </p:cNvSpPr>
          <p:nvPr>
            <p:ph type="ftr" sz="quarter" idx="2"/>
          </p:nvPr>
        </p:nvSpPr>
        <p:spPr bwMode="auto">
          <a:xfrm>
            <a:off x="0" y="8841737"/>
            <a:ext cx="3043343"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15" tIns="45958" rIns="91915" bIns="45958" numCol="1" anchor="b" anchorCtr="0" compatLnSpc="1">
            <a:prstTxWarp prst="textNoShape">
              <a:avLst/>
            </a:prstTxWarp>
          </a:bodyPr>
          <a:lstStyle>
            <a:lvl1pPr>
              <a:defRPr sz="1200"/>
            </a:lvl1pPr>
          </a:lstStyle>
          <a:p>
            <a:pPr>
              <a:defRPr/>
            </a:pPr>
            <a:endParaRPr lang="fr-CA"/>
          </a:p>
        </p:txBody>
      </p:sp>
      <p:sp>
        <p:nvSpPr>
          <p:cNvPr id="43013" name="Rectangle 5"/>
          <p:cNvSpPr>
            <a:spLocks noGrp="1" noChangeArrowheads="1"/>
          </p:cNvSpPr>
          <p:nvPr>
            <p:ph type="sldNum" sz="quarter" idx="3"/>
          </p:nvPr>
        </p:nvSpPr>
        <p:spPr bwMode="auto">
          <a:xfrm>
            <a:off x="3978132" y="8841737"/>
            <a:ext cx="3043343"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15" tIns="45958" rIns="91915" bIns="45958" numCol="1" anchor="b" anchorCtr="0" compatLnSpc="1">
            <a:prstTxWarp prst="textNoShape">
              <a:avLst/>
            </a:prstTxWarp>
          </a:bodyPr>
          <a:lstStyle>
            <a:lvl1pPr algn="r">
              <a:defRPr sz="1200"/>
            </a:lvl1pPr>
          </a:lstStyle>
          <a:p>
            <a:pPr>
              <a:defRPr/>
            </a:pPr>
            <a:fld id="{12AD8DE0-EEDE-464D-949B-C37E34B94270}" type="slidenum">
              <a:rPr lang="fr-CA"/>
              <a:pPr>
                <a:defRPr/>
              </a:pPr>
              <a:t>‹n°›</a:t>
            </a:fld>
            <a:endParaRPr lang="fr-CA"/>
          </a:p>
        </p:txBody>
      </p:sp>
    </p:spTree>
    <p:extLst>
      <p:ext uri="{BB962C8B-B14F-4D97-AF65-F5344CB8AC3E}">
        <p14:creationId xmlns:p14="http://schemas.microsoft.com/office/powerpoint/2010/main" val="2644687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43343"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831" rIns="93662" bIns="46831" numCol="1" anchor="t" anchorCtr="0" compatLnSpc="1">
            <a:prstTxWarp prst="textNoShape">
              <a:avLst/>
            </a:prstTxWarp>
          </a:bodyPr>
          <a:lstStyle>
            <a:lvl1pPr defTabSz="936709">
              <a:defRPr sz="1200"/>
            </a:lvl1pPr>
          </a:lstStyle>
          <a:p>
            <a:pPr>
              <a:defRPr/>
            </a:pPr>
            <a:endParaRPr lang="en-US"/>
          </a:p>
        </p:txBody>
      </p:sp>
      <p:sp>
        <p:nvSpPr>
          <p:cNvPr id="14339" name="Rectangle 3"/>
          <p:cNvSpPr>
            <a:spLocks noGrp="1" noChangeArrowheads="1"/>
          </p:cNvSpPr>
          <p:nvPr>
            <p:ph type="dt" idx="1"/>
          </p:nvPr>
        </p:nvSpPr>
        <p:spPr bwMode="auto">
          <a:xfrm>
            <a:off x="3979757" y="0"/>
            <a:ext cx="3043343"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831" rIns="93662" bIns="46831" numCol="1" anchor="t" anchorCtr="0" compatLnSpc="1">
            <a:prstTxWarp prst="textNoShape">
              <a:avLst/>
            </a:prstTxWarp>
          </a:bodyPr>
          <a:lstStyle>
            <a:lvl1pPr algn="r" defTabSz="936709">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84275" y="696913"/>
            <a:ext cx="4654550"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936414" y="4422460"/>
            <a:ext cx="5150273" cy="418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831" rIns="93662" bIns="468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843330"/>
            <a:ext cx="3043343"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831" rIns="93662" bIns="46831" numCol="1" anchor="b" anchorCtr="0" compatLnSpc="1">
            <a:prstTxWarp prst="textNoShape">
              <a:avLst/>
            </a:prstTxWarp>
          </a:bodyPr>
          <a:lstStyle>
            <a:lvl1pPr defTabSz="936709">
              <a:defRPr sz="1200"/>
            </a:lvl1pPr>
          </a:lstStyle>
          <a:p>
            <a:pPr>
              <a:defRPr/>
            </a:pPr>
            <a:endParaRPr lang="en-US"/>
          </a:p>
        </p:txBody>
      </p:sp>
      <p:sp>
        <p:nvSpPr>
          <p:cNvPr id="14343" name="Rectangle 7"/>
          <p:cNvSpPr>
            <a:spLocks noGrp="1" noChangeArrowheads="1"/>
          </p:cNvSpPr>
          <p:nvPr>
            <p:ph type="sldNum" sz="quarter" idx="5"/>
          </p:nvPr>
        </p:nvSpPr>
        <p:spPr bwMode="auto">
          <a:xfrm>
            <a:off x="3979757" y="8843330"/>
            <a:ext cx="3043343"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831" rIns="93662" bIns="46831" numCol="1" anchor="b" anchorCtr="0" compatLnSpc="1">
            <a:prstTxWarp prst="textNoShape">
              <a:avLst/>
            </a:prstTxWarp>
          </a:bodyPr>
          <a:lstStyle>
            <a:lvl1pPr algn="r" defTabSz="936709">
              <a:defRPr sz="1200"/>
            </a:lvl1pPr>
          </a:lstStyle>
          <a:p>
            <a:pPr>
              <a:defRPr/>
            </a:pPr>
            <a:fld id="{6BA07760-E0D9-467A-A8D2-A67678016D68}" type="slidenum">
              <a:rPr lang="en-US"/>
              <a:pPr>
                <a:defRPr/>
              </a:pPr>
              <a:t>‹n°›</a:t>
            </a:fld>
            <a:endParaRPr lang="en-US"/>
          </a:p>
        </p:txBody>
      </p:sp>
    </p:spTree>
    <p:extLst>
      <p:ext uri="{BB962C8B-B14F-4D97-AF65-F5344CB8AC3E}">
        <p14:creationId xmlns:p14="http://schemas.microsoft.com/office/powerpoint/2010/main" val="565204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tone Sans" pitchFamily="-60" charset="0"/>
        <a:ea typeface="+mn-ea"/>
        <a:cs typeface="+mn-cs"/>
      </a:defRPr>
    </a:lvl1pPr>
    <a:lvl2pPr marL="457200" algn="l" rtl="0" eaLnBrk="0" fontAlgn="base" hangingPunct="0">
      <a:spcBef>
        <a:spcPct val="30000"/>
      </a:spcBef>
      <a:spcAft>
        <a:spcPct val="0"/>
      </a:spcAft>
      <a:defRPr sz="1200" kern="1200">
        <a:solidFill>
          <a:schemeClr val="tx1"/>
        </a:solidFill>
        <a:latin typeface="Stone Sans" pitchFamily="-60" charset="0"/>
        <a:ea typeface="+mn-ea"/>
        <a:cs typeface="+mn-cs"/>
      </a:defRPr>
    </a:lvl2pPr>
    <a:lvl3pPr marL="914400" algn="l" rtl="0" eaLnBrk="0" fontAlgn="base" hangingPunct="0">
      <a:spcBef>
        <a:spcPct val="30000"/>
      </a:spcBef>
      <a:spcAft>
        <a:spcPct val="0"/>
      </a:spcAft>
      <a:defRPr sz="1200" kern="1200">
        <a:solidFill>
          <a:schemeClr val="tx1"/>
        </a:solidFill>
        <a:latin typeface="Stone Sans" pitchFamily="-60" charset="0"/>
        <a:ea typeface="+mn-ea"/>
        <a:cs typeface="+mn-cs"/>
      </a:defRPr>
    </a:lvl3pPr>
    <a:lvl4pPr marL="1371600" algn="l" rtl="0" eaLnBrk="0" fontAlgn="base" hangingPunct="0">
      <a:spcBef>
        <a:spcPct val="30000"/>
      </a:spcBef>
      <a:spcAft>
        <a:spcPct val="0"/>
      </a:spcAft>
      <a:defRPr sz="1200" kern="1200">
        <a:solidFill>
          <a:schemeClr val="tx1"/>
        </a:solidFill>
        <a:latin typeface="Stone Sans" pitchFamily="-60" charset="0"/>
        <a:ea typeface="+mn-ea"/>
        <a:cs typeface="+mn-cs"/>
      </a:defRPr>
    </a:lvl4pPr>
    <a:lvl5pPr marL="1828800" algn="l" rtl="0" eaLnBrk="0" fontAlgn="base" hangingPunct="0">
      <a:spcBef>
        <a:spcPct val="30000"/>
      </a:spcBef>
      <a:spcAft>
        <a:spcPct val="0"/>
      </a:spcAft>
      <a:defRPr sz="1200" kern="1200">
        <a:solidFill>
          <a:schemeClr val="tx1"/>
        </a:solidFill>
        <a:latin typeface="Stone Sans" pitchFamily="-6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6BA07760-E0D9-467A-A8D2-A67678016D68}" type="slidenum">
              <a:rPr lang="en-US" smtClean="0"/>
              <a:pPr>
                <a:defRPr/>
              </a:pPr>
              <a:t>1</a:t>
            </a:fld>
            <a:endParaRPr lang="en-US"/>
          </a:p>
        </p:txBody>
      </p:sp>
    </p:spTree>
    <p:extLst>
      <p:ext uri="{BB962C8B-B14F-4D97-AF65-F5344CB8AC3E}">
        <p14:creationId xmlns:p14="http://schemas.microsoft.com/office/powerpoint/2010/main" val="292171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pPr>
              <a:defRPr/>
            </a:pPr>
            <a:fld id="{6BA07760-E0D9-467A-A8D2-A67678016D68}" type="slidenum">
              <a:rPr lang="en-US" smtClean="0"/>
              <a:pPr>
                <a:defRPr/>
              </a:pPr>
              <a:t>12</a:t>
            </a:fld>
            <a:endParaRPr lang="en-US"/>
          </a:p>
        </p:txBody>
      </p:sp>
    </p:spTree>
    <p:extLst>
      <p:ext uri="{BB962C8B-B14F-4D97-AF65-F5344CB8AC3E}">
        <p14:creationId xmlns:p14="http://schemas.microsoft.com/office/powerpoint/2010/main" val="414466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34480D4-C9B0-4DCC-8EE8-6FA997811CA1}" type="slidenum">
              <a:rPr lang="fr-CA" smtClean="0"/>
              <a:t>18</a:t>
            </a:fld>
            <a:endParaRPr lang="fr-CA"/>
          </a:p>
        </p:txBody>
      </p:sp>
    </p:spTree>
    <p:extLst>
      <p:ext uri="{BB962C8B-B14F-4D97-AF65-F5344CB8AC3E}">
        <p14:creationId xmlns:p14="http://schemas.microsoft.com/office/powerpoint/2010/main" val="323975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BF8AF95-744B-4FA8-A2ED-AEA0F9C69247}" type="datetime1">
              <a:rPr lang="en-CA" smtClean="0">
                <a:solidFill>
                  <a:prstClr val="black">
                    <a:tint val="75000"/>
                  </a:prstClr>
                </a:solidFill>
              </a:rPr>
              <a:t>2024-02-01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0CD16D2-284F-4494-A8F6-B8044F189D23}"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252962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F89AD22-F988-4B8C-8538-684653B74B52}" type="datetime1">
              <a:rPr lang="en-CA" smtClean="0">
                <a:solidFill>
                  <a:prstClr val="black">
                    <a:tint val="75000"/>
                  </a:prstClr>
                </a:solidFill>
              </a:rPr>
              <a:t>2024-02-01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0CD16D2-284F-4494-A8F6-B8044F189D23}"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66543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B9408DC-0E20-4160-BF21-52C6EF9F32C4}" type="datetime1">
              <a:rPr lang="en-CA" smtClean="0">
                <a:solidFill>
                  <a:prstClr val="black">
                    <a:tint val="75000"/>
                  </a:prstClr>
                </a:solidFill>
              </a:rPr>
              <a:t>2024-02-01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0CD16D2-284F-4494-A8F6-B8044F189D23}"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257605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56ACB0BB-E80E-42E0-8526-59A337E16297}" type="datetime1">
              <a:rPr lang="en-CA" smtClean="0">
                <a:solidFill>
                  <a:prstClr val="black">
                    <a:tint val="75000"/>
                  </a:prstClr>
                </a:solidFill>
              </a:rPr>
              <a:t>2024-02-01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0CD16D2-284F-4494-A8F6-B8044F189D23}"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329115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EDE7B8-568E-4A4C-B41E-DFE78CD096E1}" type="datetime1">
              <a:rPr lang="en-CA" smtClean="0">
                <a:solidFill>
                  <a:prstClr val="black">
                    <a:tint val="75000"/>
                  </a:prstClr>
                </a:solidFill>
              </a:rPr>
              <a:t>2024-02-01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D0CD16D2-284F-4494-A8F6-B8044F189D23}"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33279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F8F8FAD-7601-4F57-B29C-94C79DCFD621}" type="datetime1">
              <a:rPr lang="en-CA" smtClean="0">
                <a:solidFill>
                  <a:prstClr val="black">
                    <a:tint val="75000"/>
                  </a:prstClr>
                </a:solidFill>
              </a:rPr>
              <a:t>2024-02-01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D0CD16D2-284F-4494-A8F6-B8044F189D23}"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51824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F0CCC62-3236-456A-84B1-5D517F4F16C7}" type="datetime1">
              <a:rPr lang="en-CA" smtClean="0">
                <a:solidFill>
                  <a:prstClr val="black">
                    <a:tint val="75000"/>
                  </a:prstClr>
                </a:solidFill>
              </a:rPr>
              <a:t>2024-02-01</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D0CD16D2-284F-4494-A8F6-B8044F189D23}"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03859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A6DD9C4-B915-4CB4-9B46-9D4BFA531D49}" type="datetime1">
              <a:rPr lang="en-CA" smtClean="0">
                <a:solidFill>
                  <a:prstClr val="black">
                    <a:tint val="75000"/>
                  </a:prstClr>
                </a:solidFill>
              </a:rPr>
              <a:t>2024-02-01</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D0CD16D2-284F-4494-A8F6-B8044F189D23}"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276097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F5526-F653-4B3D-9559-327A2DB1BA72}" type="datetime1">
              <a:rPr lang="en-CA" smtClean="0">
                <a:solidFill>
                  <a:prstClr val="black">
                    <a:tint val="75000"/>
                  </a:prstClr>
                </a:solidFill>
              </a:rPr>
              <a:t>2024-02-01</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D0CD16D2-284F-4494-A8F6-B8044F189D23}"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60183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CB55E71-1391-416F-BC01-42B15601E241}" type="datetime1">
              <a:rPr lang="en-CA" smtClean="0">
                <a:solidFill>
                  <a:prstClr val="black">
                    <a:tint val="75000"/>
                  </a:prstClr>
                </a:solidFill>
              </a:rPr>
              <a:t>2024-02-01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D0CD16D2-284F-4494-A8F6-B8044F189D23}"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63663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E1BD7-B3DD-4BCA-9D64-FE790449397C}" type="datetime1">
              <a:rPr lang="en-CA" smtClean="0">
                <a:solidFill>
                  <a:prstClr val="black">
                    <a:tint val="75000"/>
                  </a:prstClr>
                </a:solidFill>
              </a:rPr>
              <a:t>2024-02-01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D0CD16D2-284F-4494-A8F6-B8044F189D23}"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21648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571500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eaLnBrk="1" fontAlgn="auto" hangingPunct="1">
              <a:spcBef>
                <a:spcPts val="0"/>
              </a:spcBef>
              <a:spcAft>
                <a:spcPts val="0"/>
              </a:spcAft>
            </a:pPr>
            <a:fld id="{FCB5BD33-BD1D-4160-8392-857D1CDDE0EB}" type="datetime1">
              <a:rPr lang="en-CA" smtClean="0">
                <a:solidFill>
                  <a:prstClr val="black">
                    <a:tint val="75000"/>
                  </a:prstClr>
                </a:solidFill>
              </a:rPr>
              <a:t>2024-02-01</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571500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eaLnBrk="1" fontAlgn="auto" hangingPunct="1">
              <a:spcBef>
                <a:spcPts val="0"/>
              </a:spcBef>
              <a:spcAft>
                <a:spcPts val="0"/>
              </a:spcAft>
            </a:pP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eaLnBrk="1" fontAlgn="auto" hangingPunct="1">
              <a:spcBef>
                <a:spcPts val="0"/>
              </a:spcBef>
              <a:spcAft>
                <a:spcPts val="0"/>
              </a:spcAft>
            </a:pPr>
            <a:fld id="{D0CD16D2-284F-4494-A8F6-B8044F189D23}" type="slidenum">
              <a:rPr lang="en-CA" smtClean="0">
                <a:solidFill>
                  <a:prstClr val="black">
                    <a:tint val="75000"/>
                  </a:prstClr>
                </a:solidFill>
              </a:rPr>
              <a:pPr eaLnBrk="1" fontAlgn="auto" hangingPunct="1">
                <a:spcBef>
                  <a:spcPts val="0"/>
                </a:spcBef>
                <a:spcAft>
                  <a:spcPts val="0"/>
                </a:spcAft>
              </a:pPr>
              <a:t>‹n°›</a:t>
            </a:fld>
            <a:endParaRPr lang="en-CA" dirty="0">
              <a:solidFill>
                <a:prstClr val="black">
                  <a:tint val="75000"/>
                </a:prstClr>
              </a:solidFill>
            </a:endParaRPr>
          </a:p>
        </p:txBody>
      </p:sp>
    </p:spTree>
    <p:extLst>
      <p:ext uri="{BB962C8B-B14F-4D97-AF65-F5344CB8AC3E}">
        <p14:creationId xmlns:p14="http://schemas.microsoft.com/office/powerpoint/2010/main" val="2335790872"/>
      </p:ext>
    </p:extLst>
  </p:cSld>
  <p:clrMap bg1="lt1" tx1="dk1" bg2="lt2" tx2="dk2" accent1="accent1" accent2="accent2" accent3="accent3" accent4="accent4" accent5="accent5" accent6="accent6" hlink="hlink" folHlink="folHlink"/>
  <p:sldLayoutIdLst>
    <p:sldLayoutId id="2147485008" r:id="rId1"/>
    <p:sldLayoutId id="2147485009" r:id="rId2"/>
    <p:sldLayoutId id="2147485010" r:id="rId3"/>
    <p:sldLayoutId id="2147485011" r:id="rId4"/>
    <p:sldLayoutId id="2147485012" r:id="rId5"/>
    <p:sldLayoutId id="2147485013" r:id="rId6"/>
    <p:sldLayoutId id="2147485014" r:id="rId7"/>
    <p:sldLayoutId id="2147485015" r:id="rId8"/>
    <p:sldLayoutId id="2147485016" r:id="rId9"/>
    <p:sldLayoutId id="2147485017" r:id="rId10"/>
    <p:sldLayoutId id="2147485018" r:id="rId11"/>
  </p:sldLayoutIdLst>
  <p:hf hdr="0" ftr="0" dt="0"/>
  <p:txStyles>
    <p:titleStyle>
      <a:lvl1pPr algn="ctr" defTabSz="914400" rtl="0" eaLnBrk="1" latinLnBrk="0" hangingPunct="1">
        <a:spcBef>
          <a:spcPct val="0"/>
        </a:spcBef>
        <a:buNone/>
        <a:defRPr sz="4400" kern="1200">
          <a:solidFill>
            <a:srgbClr val="05486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flexiquiz.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Pierre.girard@inspection.gc.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Julien.thibert-leduc@inspection.gc.ca" TargetMode="External"/></Relationships>
</file>

<file path=ppt/slides/_rels/slide1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1.tif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9.xml"/><Relationship Id="rId5" Type="http://schemas.openxmlformats.org/officeDocument/2006/relationships/tags" Target="../tags/tag5.xml"/><Relationship Id="rId4" Type="http://schemas.openxmlformats.org/officeDocument/2006/relationships/tags" Target="../tags/tag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304800"/>
            <a:ext cx="4876800" cy="1143000"/>
          </a:xfrm>
        </p:spPr>
        <p:txBody>
          <a:bodyPr>
            <a:normAutofit/>
          </a:bodyPr>
          <a:lstStyle/>
          <a:p>
            <a:pPr algn="l"/>
            <a:r>
              <a:rPr lang="fr-CA" altLang="en-US" sz="1800" b="1" i="1" kern="0">
                <a:solidFill>
                  <a:srgbClr val="1C1C1C"/>
                </a:solidFill>
                <a:latin typeface="Stone Sans"/>
                <a:cs typeface="+mj-cs"/>
              </a:rPr>
              <a:t>Mini-causeries pour le maintien des acquis linguistiques</a:t>
            </a:r>
            <a:endParaRPr lang="fr-CA" dirty="0">
              <a:solidFill>
                <a:srgbClr val="05486C"/>
              </a:solidFill>
            </a:endParaRPr>
          </a:p>
        </p:txBody>
      </p:sp>
      <p:sp>
        <p:nvSpPr>
          <p:cNvPr id="3" name="Subtitle 2"/>
          <p:cNvSpPr>
            <a:spLocks noGrp="1"/>
          </p:cNvSpPr>
          <p:nvPr>
            <p:ph type="subTitle" idx="1"/>
          </p:nvPr>
        </p:nvSpPr>
        <p:spPr>
          <a:xfrm>
            <a:off x="4343400" y="1371600"/>
            <a:ext cx="4419600" cy="1524000"/>
          </a:xfrm>
        </p:spPr>
        <p:txBody>
          <a:bodyPr>
            <a:normAutofit/>
          </a:bodyPr>
          <a:lstStyle/>
          <a:p>
            <a:pPr lvl="0" algn="l" eaLnBrk="0" fontAlgn="base" hangingPunct="0">
              <a:lnSpc>
                <a:spcPts val="1400"/>
              </a:lnSpc>
              <a:spcBef>
                <a:spcPct val="0"/>
              </a:spcBef>
              <a:spcAft>
                <a:spcPts val="800"/>
              </a:spcAft>
              <a:buClr>
                <a:srgbClr val="336699"/>
              </a:buClr>
              <a:buSzPct val="85000"/>
            </a:pPr>
            <a:r>
              <a:rPr lang="fr-CA" altLang="en-US" sz="1200" b="1" i="1" kern="0" dirty="0">
                <a:solidFill>
                  <a:srgbClr val="1C1C1C"/>
                </a:solidFill>
                <a:latin typeface="Stone Sans"/>
              </a:rPr>
              <a:t>Forum des bonnes pratiques en langues officielles</a:t>
            </a:r>
          </a:p>
          <a:p>
            <a:pPr lvl="0" algn="l" eaLnBrk="0" fontAlgn="base" hangingPunct="0">
              <a:lnSpc>
                <a:spcPts val="1400"/>
              </a:lnSpc>
              <a:spcBef>
                <a:spcPct val="0"/>
              </a:spcBef>
              <a:spcAft>
                <a:spcPts val="800"/>
              </a:spcAft>
              <a:buClr>
                <a:srgbClr val="336699"/>
              </a:buClr>
              <a:buSzPct val="85000"/>
            </a:pPr>
            <a:r>
              <a:rPr lang="fr-CA" altLang="en-US" sz="1200" b="1" i="1" kern="0" dirty="0">
                <a:solidFill>
                  <a:srgbClr val="1C1C1C"/>
                </a:solidFill>
                <a:latin typeface="Stone Sans"/>
              </a:rPr>
              <a:t>Date de présentation : Le 6 février 2024</a:t>
            </a:r>
          </a:p>
          <a:p>
            <a:pPr lvl="0" algn="l" eaLnBrk="0" fontAlgn="base" hangingPunct="0">
              <a:lnSpc>
                <a:spcPts val="1400"/>
              </a:lnSpc>
              <a:spcBef>
                <a:spcPct val="0"/>
              </a:spcBef>
              <a:spcAft>
                <a:spcPts val="800"/>
              </a:spcAft>
              <a:buClr>
                <a:srgbClr val="336699"/>
              </a:buClr>
              <a:buSzPct val="85000"/>
            </a:pPr>
            <a:r>
              <a:rPr lang="fr-CA" altLang="en-US" sz="1200" b="1" i="1" kern="0" dirty="0">
                <a:solidFill>
                  <a:srgbClr val="1C1C1C"/>
                </a:solidFill>
                <a:latin typeface="Stone Sans"/>
              </a:rPr>
              <a:t>Hollweg Apollon, Pierre Girard, Julien </a:t>
            </a:r>
            <a:r>
              <a:rPr lang="fr-CA" altLang="en-US" sz="1200" b="1" i="1" kern="0" dirty="0" err="1">
                <a:solidFill>
                  <a:srgbClr val="1C1C1C"/>
                </a:solidFill>
                <a:latin typeface="Stone Sans"/>
              </a:rPr>
              <a:t>Thibert-Leduc</a:t>
            </a:r>
            <a:endParaRPr lang="fr-CA" altLang="en-US" sz="1200" b="1" i="1" kern="0" dirty="0">
              <a:solidFill>
                <a:srgbClr val="1C1C1C"/>
              </a:solidFill>
              <a:latin typeface="Stone Sans"/>
            </a:endParaRPr>
          </a:p>
          <a:p>
            <a:pPr lvl="0" algn="l" eaLnBrk="0" fontAlgn="base" hangingPunct="0">
              <a:lnSpc>
                <a:spcPts val="1400"/>
              </a:lnSpc>
              <a:spcBef>
                <a:spcPct val="0"/>
              </a:spcBef>
              <a:spcAft>
                <a:spcPts val="800"/>
              </a:spcAft>
              <a:buClr>
                <a:srgbClr val="336699"/>
              </a:buClr>
              <a:buSzPct val="85000"/>
            </a:pPr>
            <a:r>
              <a:rPr lang="en-CA" altLang="en-US" sz="1200" b="1" i="1" kern="0" dirty="0">
                <a:solidFill>
                  <a:srgbClr val="1C1C1C"/>
                </a:solidFill>
                <a:latin typeface="Stone Sans"/>
              </a:rPr>
              <a:t>Centre des </a:t>
            </a:r>
            <a:r>
              <a:rPr lang="en-CA" altLang="en-US" sz="1200" b="1" i="1" kern="0" dirty="0" err="1">
                <a:solidFill>
                  <a:srgbClr val="1C1C1C"/>
                </a:solidFill>
                <a:latin typeface="Stone Sans"/>
              </a:rPr>
              <a:t>langues</a:t>
            </a:r>
            <a:r>
              <a:rPr lang="en-CA" altLang="en-US" sz="1200" b="1" i="1" kern="0" dirty="0">
                <a:solidFill>
                  <a:srgbClr val="1C1C1C"/>
                </a:solidFill>
                <a:latin typeface="Stone Sans"/>
              </a:rPr>
              <a:t> officielles, de </a:t>
            </a:r>
          </a:p>
          <a:p>
            <a:pPr lvl="0" algn="l" eaLnBrk="0" fontAlgn="base" hangingPunct="0">
              <a:lnSpc>
                <a:spcPts val="1400"/>
              </a:lnSpc>
              <a:spcBef>
                <a:spcPct val="0"/>
              </a:spcBef>
              <a:spcAft>
                <a:spcPts val="800"/>
              </a:spcAft>
              <a:buClr>
                <a:srgbClr val="336699"/>
              </a:buClr>
              <a:buSzPct val="85000"/>
            </a:pPr>
            <a:r>
              <a:rPr lang="en-CA" altLang="en-US" sz="1200" b="1" i="1" kern="0" dirty="0" err="1">
                <a:solidFill>
                  <a:srgbClr val="1C1C1C"/>
                </a:solidFill>
                <a:latin typeface="Stone Sans"/>
              </a:rPr>
              <a:t>l’Agence</a:t>
            </a:r>
            <a:r>
              <a:rPr lang="en-CA" altLang="en-US" sz="1200" b="1" i="1" kern="0" dirty="0">
                <a:solidFill>
                  <a:srgbClr val="1C1C1C"/>
                </a:solidFill>
                <a:latin typeface="Stone Sans"/>
              </a:rPr>
              <a:t> </a:t>
            </a:r>
            <a:r>
              <a:rPr lang="en-CA" altLang="en-US" sz="1200" b="1" i="1" kern="0" dirty="0" err="1">
                <a:solidFill>
                  <a:srgbClr val="1C1C1C"/>
                </a:solidFill>
                <a:latin typeface="Stone Sans"/>
              </a:rPr>
              <a:t>canadienne</a:t>
            </a:r>
            <a:r>
              <a:rPr lang="en-CA" altLang="en-US" sz="1200" b="1" i="1" kern="0" dirty="0">
                <a:solidFill>
                  <a:srgbClr val="1C1C1C"/>
                </a:solidFill>
                <a:latin typeface="Stone Sans"/>
              </a:rPr>
              <a:t> </a:t>
            </a:r>
            <a:r>
              <a:rPr lang="en-CA" altLang="en-US" sz="1200" b="1" i="1" kern="0" dirty="0" err="1">
                <a:solidFill>
                  <a:srgbClr val="1C1C1C"/>
                </a:solidFill>
                <a:latin typeface="Stone Sans"/>
              </a:rPr>
              <a:t>d’inspection</a:t>
            </a:r>
            <a:r>
              <a:rPr lang="en-CA" altLang="en-US" sz="1200" b="1" i="1" kern="0" dirty="0">
                <a:solidFill>
                  <a:srgbClr val="1C1C1C"/>
                </a:solidFill>
                <a:latin typeface="Stone Sans"/>
              </a:rPr>
              <a:t> des aliments</a:t>
            </a:r>
            <a:endParaRPr lang="fr-CA" altLang="en-US" sz="1200" b="1" i="1" kern="0" dirty="0">
              <a:solidFill>
                <a:srgbClr val="1C1C1C"/>
              </a:solidFill>
              <a:latin typeface="Stone Sans"/>
            </a:endParaRPr>
          </a:p>
        </p:txBody>
      </p:sp>
    </p:spTree>
    <p:extLst>
      <p:ext uri="{BB962C8B-B14F-4D97-AF65-F5344CB8AC3E}">
        <p14:creationId xmlns:p14="http://schemas.microsoft.com/office/powerpoint/2010/main" val="923494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pPr>
            <a:r>
              <a:rPr lang="fr-FR" sz="3200" dirty="0"/>
              <a:t>Notre démarche d’approbation</a:t>
            </a:r>
            <a:br>
              <a:rPr lang="fr-FR" sz="3200" dirty="0"/>
            </a:br>
            <a:r>
              <a:rPr lang="fr-FR" sz="2200" b="1" dirty="0">
                <a:solidFill>
                  <a:schemeClr val="tx1"/>
                </a:solidFill>
                <a:ea typeface="+mn-ea"/>
              </a:rPr>
              <a:t>C - Notre plan d'action pour assurer son succès (suite)</a:t>
            </a:r>
            <a:endParaRPr lang="en-CA" sz="3200" dirty="0"/>
          </a:p>
        </p:txBody>
      </p:sp>
      <p:sp>
        <p:nvSpPr>
          <p:cNvPr id="3" name="Content Placeholder 2"/>
          <p:cNvSpPr>
            <a:spLocks noGrp="1"/>
          </p:cNvSpPr>
          <p:nvPr>
            <p:ph idx="1"/>
          </p:nvPr>
        </p:nvSpPr>
        <p:spPr/>
        <p:txBody>
          <a:bodyPr>
            <a:normAutofit fontScale="92500"/>
          </a:bodyPr>
          <a:lstStyle/>
          <a:p>
            <a:pPr marL="725487" lvl="2" indent="-457200">
              <a:buAutoNum type="alphaLcParenR" startAt="6"/>
            </a:pPr>
            <a:r>
              <a:rPr lang="fr-FR" dirty="0"/>
              <a:t>Encourager la participation active des apprenants en fournissant des activités interactives et engageantes;</a:t>
            </a:r>
          </a:p>
          <a:p>
            <a:pPr marL="725487" lvl="2" indent="-457200">
              <a:buAutoNum type="alphaLcParenR" startAt="6"/>
            </a:pPr>
            <a:r>
              <a:rPr lang="fr-FR" dirty="0"/>
              <a:t>Fournir un suivi et un soutien continus après la formation pour permettre aux apprenants de maintenir et de continuer à améliorer leurs compétences linguistiques;</a:t>
            </a:r>
          </a:p>
          <a:p>
            <a:pPr marL="725487" lvl="2" indent="-457200">
              <a:buAutoNum type="alphaLcParenR" startAt="6"/>
            </a:pPr>
            <a:r>
              <a:rPr lang="fr-FR" dirty="0"/>
              <a:t>Évaluer et ajuster régulièrement le programme et les méthodes pédagogiques en fonction des commentaires des apprenants et des résultats des évaluations;</a:t>
            </a:r>
          </a:p>
          <a:p>
            <a:pPr marL="725487" lvl="2" indent="-457200">
              <a:buAutoNum type="alphaLcParenR" startAt="6"/>
            </a:pPr>
            <a:r>
              <a:rPr lang="fr-FR" dirty="0"/>
              <a:t>Promouvoir une ambiance d'apprentissage positive où les apprenants se sentent à l'aise de prendre des risques et de pratiquer la langue cible sans crainte de jugement.</a:t>
            </a:r>
          </a:p>
        </p:txBody>
      </p:sp>
      <p:sp>
        <p:nvSpPr>
          <p:cNvPr id="4" name="Slide Number Placeholder 3"/>
          <p:cNvSpPr>
            <a:spLocks noGrp="1"/>
          </p:cNvSpPr>
          <p:nvPr>
            <p:ph type="sldNum" sz="quarter" idx="12"/>
          </p:nvPr>
        </p:nvSpPr>
        <p:spPr/>
        <p:txBody>
          <a:bodyPr/>
          <a:lstStyle/>
          <a:p>
            <a:fld id="{D0CD16D2-284F-4494-A8F6-B8044F189D23}" type="slidenum">
              <a:rPr lang="en-CA" smtClean="0">
                <a:solidFill>
                  <a:prstClr val="black">
                    <a:tint val="75000"/>
                  </a:prstClr>
                </a:solidFill>
              </a:rPr>
              <a:pPr/>
              <a:t>10</a:t>
            </a:fld>
            <a:endParaRPr lang="en-CA">
              <a:solidFill>
                <a:prstClr val="black">
                  <a:tint val="75000"/>
                </a:prstClr>
              </a:solidFill>
            </a:endParaRPr>
          </a:p>
        </p:txBody>
      </p:sp>
    </p:spTree>
    <p:extLst>
      <p:ext uri="{BB962C8B-B14F-4D97-AF65-F5344CB8AC3E}">
        <p14:creationId xmlns:p14="http://schemas.microsoft.com/office/powerpoint/2010/main" val="62174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pPr>
            <a:r>
              <a:rPr lang="fr-FR" sz="3200" dirty="0"/>
              <a:t>Évolution du programme</a:t>
            </a:r>
            <a:endParaRPr lang="en-CA" sz="3200" dirty="0"/>
          </a:p>
        </p:txBody>
      </p:sp>
      <p:sp>
        <p:nvSpPr>
          <p:cNvPr id="3" name="Content Placeholder 2"/>
          <p:cNvSpPr>
            <a:spLocks noGrp="1"/>
          </p:cNvSpPr>
          <p:nvPr>
            <p:ph idx="1"/>
          </p:nvPr>
        </p:nvSpPr>
        <p:spPr>
          <a:xfrm>
            <a:off x="484094" y="1390425"/>
            <a:ext cx="8229600" cy="4525963"/>
          </a:xfrm>
        </p:spPr>
        <p:txBody>
          <a:bodyPr>
            <a:noAutofit/>
          </a:bodyPr>
          <a:lstStyle/>
          <a:p>
            <a:pPr marL="268287" lvl="2" indent="0">
              <a:buNone/>
            </a:pPr>
            <a:r>
              <a:rPr lang="fr-FR" sz="2700" dirty="0"/>
              <a:t>2021 – Lancement du projet pilote.</a:t>
            </a:r>
          </a:p>
          <a:p>
            <a:pPr marL="268287" lvl="2" indent="0">
              <a:buNone/>
            </a:pPr>
            <a:r>
              <a:rPr lang="fr-FR" sz="2700" dirty="0"/>
              <a:t>2022 – Lancement du programme (Niveau B, C et E). </a:t>
            </a:r>
          </a:p>
          <a:p>
            <a:pPr marL="268287" lvl="2" indent="0">
              <a:buNone/>
            </a:pPr>
            <a:r>
              <a:rPr lang="fr-FR" sz="2700" dirty="0"/>
              <a:t>2023 – Introduction de groupes réservés exclusivement aux membres de la direction (français uniquement).</a:t>
            </a:r>
          </a:p>
          <a:p>
            <a:pPr marL="268287" lvl="2" indent="0">
              <a:buNone/>
            </a:pPr>
            <a:r>
              <a:rPr lang="fr-FR" sz="2700" dirty="0"/>
              <a:t>2024 - Introduction de groupes réservés exclusivement aux membres de la direction (français et anglais).</a:t>
            </a:r>
          </a:p>
          <a:p>
            <a:pPr marL="268287" lvl="2" indent="0">
              <a:buNone/>
            </a:pPr>
            <a:r>
              <a:rPr lang="fr-FR" sz="2700" dirty="0"/>
              <a:t>2025 – Introduction de groupe de niveau A.</a:t>
            </a:r>
          </a:p>
        </p:txBody>
      </p:sp>
    </p:spTree>
    <p:extLst>
      <p:ext uri="{BB962C8B-B14F-4D97-AF65-F5344CB8AC3E}">
        <p14:creationId xmlns:p14="http://schemas.microsoft.com/office/powerpoint/2010/main" val="213415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sz="2800" dirty="0"/>
              <a:t>Faire fonctionner le programme de mini-causeries avec le minimum de ressources</a:t>
            </a:r>
          </a:p>
        </p:txBody>
      </p:sp>
      <p:sp>
        <p:nvSpPr>
          <p:cNvPr id="3" name="Content Placeholder 2"/>
          <p:cNvSpPr>
            <a:spLocks noGrp="1"/>
          </p:cNvSpPr>
          <p:nvPr>
            <p:ph idx="1"/>
          </p:nvPr>
        </p:nvSpPr>
        <p:spPr/>
        <p:txBody>
          <a:bodyPr>
            <a:normAutofit fontScale="62500" lnSpcReduction="20000"/>
          </a:bodyPr>
          <a:lstStyle/>
          <a:p>
            <a:pPr algn="just"/>
            <a:r>
              <a:rPr lang="fr-CA" dirty="0"/>
              <a:t>Établir notre rôle.</a:t>
            </a:r>
          </a:p>
          <a:p>
            <a:pPr lvl="1" algn="just"/>
            <a:r>
              <a:rPr lang="fr-CA" dirty="0"/>
              <a:t>Être l’interface entre les animateurs et les participants.</a:t>
            </a:r>
          </a:p>
          <a:p>
            <a:pPr lvl="1" algn="just"/>
            <a:r>
              <a:rPr lang="fr-CA" dirty="0"/>
              <a:t>Fournir les outils nécessaires pour le bon déroulement de la session.</a:t>
            </a:r>
          </a:p>
          <a:p>
            <a:pPr algn="just"/>
            <a:r>
              <a:rPr lang="fr-CA" dirty="0"/>
              <a:t>Faire de la publicité et assurer la continuité de la clientèle.</a:t>
            </a:r>
          </a:p>
          <a:p>
            <a:pPr lvl="1" algn="just"/>
            <a:r>
              <a:rPr lang="fr-CA" dirty="0"/>
              <a:t>Messagerie interne de l’Agence.</a:t>
            </a:r>
          </a:p>
          <a:p>
            <a:pPr lvl="1" algn="just"/>
            <a:r>
              <a:rPr lang="fr-CA" dirty="0"/>
              <a:t>Contacts du CLO par les volets de formation linguistique et d’ÉLS.</a:t>
            </a:r>
          </a:p>
          <a:p>
            <a:pPr lvl="1" algn="just"/>
            <a:r>
              <a:rPr lang="fr-CA" dirty="0"/>
              <a:t>Participants et animateurs des sessions antérieurs.</a:t>
            </a:r>
          </a:p>
          <a:p>
            <a:pPr algn="just"/>
            <a:r>
              <a:rPr lang="fr-CA" dirty="0"/>
              <a:t>Réduire l’administration.</a:t>
            </a:r>
          </a:p>
          <a:p>
            <a:pPr lvl="1" algn="just"/>
            <a:r>
              <a:rPr lang="fr-CA" dirty="0"/>
              <a:t>Synergie entre les applications Excel, SharePoint, Teams, et Outlook.</a:t>
            </a:r>
          </a:p>
          <a:p>
            <a:pPr lvl="1" algn="just"/>
            <a:r>
              <a:rPr lang="fr-CA" dirty="0"/>
              <a:t>Création des groupes de façon semi-autonome qui convient aux animateurs ainsi qu’aux participants.</a:t>
            </a:r>
          </a:p>
          <a:p>
            <a:pPr algn="just"/>
            <a:r>
              <a:rPr lang="fr-CA" dirty="0"/>
              <a:t>Être flexible avec les clients, qui viennent de partout au Canada.</a:t>
            </a:r>
          </a:p>
          <a:p>
            <a:pPr algn="just"/>
            <a:r>
              <a:rPr lang="fr-CA" dirty="0"/>
              <a:t>Voir à l’ajustement progressif du programme de session à session en tenant compte des attentes des clients. Comprendre qu’il s’agit d’un processus itératif.</a:t>
            </a:r>
          </a:p>
        </p:txBody>
      </p:sp>
      <p:sp>
        <p:nvSpPr>
          <p:cNvPr id="4" name="Slide Number Placeholder 3"/>
          <p:cNvSpPr>
            <a:spLocks noGrp="1"/>
          </p:cNvSpPr>
          <p:nvPr>
            <p:ph type="sldNum" sz="quarter" idx="12"/>
          </p:nvPr>
        </p:nvSpPr>
        <p:spPr/>
        <p:txBody>
          <a:bodyPr/>
          <a:lstStyle/>
          <a:p>
            <a:fld id="{D0CD16D2-284F-4494-A8F6-B8044F189D23}" type="slidenum">
              <a:rPr lang="en-CA" smtClean="0">
                <a:solidFill>
                  <a:prstClr val="black">
                    <a:tint val="75000"/>
                  </a:prstClr>
                </a:solidFill>
              </a:rPr>
              <a:pPr/>
              <a:t>12</a:t>
            </a:fld>
            <a:endParaRPr lang="en-CA">
              <a:solidFill>
                <a:prstClr val="black">
                  <a:tint val="75000"/>
                </a:prstClr>
              </a:solidFill>
            </a:endParaRPr>
          </a:p>
        </p:txBody>
      </p:sp>
    </p:spTree>
    <p:extLst>
      <p:ext uri="{BB962C8B-B14F-4D97-AF65-F5344CB8AC3E}">
        <p14:creationId xmlns:p14="http://schemas.microsoft.com/office/powerpoint/2010/main" val="120185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sz="3200"/>
              <a:t>Intégration Outlook-Teams-SharePoint-Excel</a:t>
            </a:r>
          </a:p>
        </p:txBody>
      </p:sp>
      <p:sp>
        <p:nvSpPr>
          <p:cNvPr id="3" name="Content Placeholder 2"/>
          <p:cNvSpPr>
            <a:spLocks noGrp="1"/>
          </p:cNvSpPr>
          <p:nvPr>
            <p:ph idx="1"/>
          </p:nvPr>
        </p:nvSpPr>
        <p:spPr>
          <a:xfrm>
            <a:off x="457200" y="1503672"/>
            <a:ext cx="5867400" cy="2209799"/>
          </a:xfrm>
        </p:spPr>
        <p:txBody>
          <a:bodyPr>
            <a:normAutofit fontScale="55000" lnSpcReduction="20000"/>
          </a:bodyPr>
          <a:lstStyle/>
          <a:p>
            <a:pPr algn="just"/>
            <a:r>
              <a:rPr lang="fr-CA" dirty="0"/>
              <a:t>Les clients intéressés envoient un courriel à notre boîte générique Outlook. C’est le point d’entrée au programme.</a:t>
            </a:r>
          </a:p>
          <a:p>
            <a:pPr algn="just"/>
            <a:r>
              <a:rPr lang="fr-CA" dirty="0"/>
              <a:t>Nous </a:t>
            </a:r>
            <a:r>
              <a:rPr lang="fr-CA" dirty="0" err="1"/>
              <a:t>reçevons</a:t>
            </a:r>
            <a:r>
              <a:rPr lang="fr-CA" dirty="0"/>
              <a:t> leur engagement par écrit à respecter les critères d’admissibilité. Ils indiquent leur préférence quant à la langue et le niveau du groupe.</a:t>
            </a:r>
          </a:p>
          <a:p>
            <a:pPr algn="just"/>
            <a:r>
              <a:rPr lang="fr-CA" dirty="0"/>
              <a:t>Nous les ajoutons à notre groupe Teams dédié aux mini-causeries.</a:t>
            </a:r>
          </a:p>
        </p:txBody>
      </p:sp>
      <p:sp>
        <p:nvSpPr>
          <p:cNvPr id="4" name="Slide Number Placeholder 3"/>
          <p:cNvSpPr>
            <a:spLocks noGrp="1"/>
          </p:cNvSpPr>
          <p:nvPr>
            <p:ph type="sldNum" sz="quarter" idx="12"/>
          </p:nvPr>
        </p:nvSpPr>
        <p:spPr/>
        <p:txBody>
          <a:bodyPr/>
          <a:lstStyle/>
          <a:p>
            <a:fld id="{D0CD16D2-284F-4494-A8F6-B8044F189D23}" type="slidenum">
              <a:rPr lang="en-CA" smtClean="0">
                <a:solidFill>
                  <a:prstClr val="black">
                    <a:tint val="75000"/>
                  </a:prstClr>
                </a:solidFill>
              </a:rPr>
              <a:pPr/>
              <a:t>13</a:t>
            </a:fld>
            <a:endParaRPr lang="en-CA">
              <a:solidFill>
                <a:prstClr val="black">
                  <a:tint val="75000"/>
                </a:prstClr>
              </a:solidFill>
            </a:endParaRPr>
          </a:p>
        </p:txBody>
      </p:sp>
      <p:pic>
        <p:nvPicPr>
          <p:cNvPr id="6" name="Picture 5"/>
          <p:cNvPicPr>
            <a:picLocks noChangeAspect="1"/>
          </p:cNvPicPr>
          <p:nvPr/>
        </p:nvPicPr>
        <p:blipFill>
          <a:blip r:embed="rId2"/>
          <a:stretch>
            <a:fillRect/>
          </a:stretch>
        </p:blipFill>
        <p:spPr>
          <a:xfrm>
            <a:off x="6472548" y="1758444"/>
            <a:ext cx="2343393" cy="3469141"/>
          </a:xfrm>
          <a:prstGeom prst="rect">
            <a:avLst/>
          </a:prstGeom>
        </p:spPr>
      </p:pic>
      <p:pic>
        <p:nvPicPr>
          <p:cNvPr id="7" name="Picture 6"/>
          <p:cNvPicPr>
            <a:picLocks noChangeAspect="1"/>
          </p:cNvPicPr>
          <p:nvPr/>
        </p:nvPicPr>
        <p:blipFill>
          <a:blip r:embed="rId3"/>
          <a:stretch>
            <a:fillRect/>
          </a:stretch>
        </p:blipFill>
        <p:spPr>
          <a:xfrm>
            <a:off x="1371600" y="3606552"/>
            <a:ext cx="4444330" cy="1621033"/>
          </a:xfrm>
          <a:prstGeom prst="rect">
            <a:avLst/>
          </a:prstGeom>
        </p:spPr>
      </p:pic>
      <p:pic>
        <p:nvPicPr>
          <p:cNvPr id="8" name="Picture 7"/>
          <p:cNvPicPr>
            <a:picLocks noChangeAspect="1"/>
          </p:cNvPicPr>
          <p:nvPr/>
        </p:nvPicPr>
        <p:blipFill>
          <a:blip r:embed="rId4"/>
          <a:stretch>
            <a:fillRect/>
          </a:stretch>
        </p:blipFill>
        <p:spPr>
          <a:xfrm>
            <a:off x="549019" y="5267708"/>
            <a:ext cx="8266922" cy="481928"/>
          </a:xfrm>
          <a:prstGeom prst="rect">
            <a:avLst/>
          </a:prstGeom>
        </p:spPr>
      </p:pic>
    </p:spTree>
    <p:extLst>
      <p:ext uri="{BB962C8B-B14F-4D97-AF65-F5344CB8AC3E}">
        <p14:creationId xmlns:p14="http://schemas.microsoft.com/office/powerpoint/2010/main" val="1760318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Autonomie à l’inscription</a:t>
            </a:r>
          </a:p>
        </p:txBody>
      </p:sp>
      <p:sp>
        <p:nvSpPr>
          <p:cNvPr id="3" name="Content Placeholder 2"/>
          <p:cNvSpPr>
            <a:spLocks noGrp="1"/>
          </p:cNvSpPr>
          <p:nvPr>
            <p:ph idx="1"/>
          </p:nvPr>
        </p:nvSpPr>
        <p:spPr>
          <a:xfrm>
            <a:off x="457200" y="1600201"/>
            <a:ext cx="7239000" cy="1219199"/>
          </a:xfrm>
        </p:spPr>
        <p:txBody>
          <a:bodyPr>
            <a:normAutofit fontScale="62500" lnSpcReduction="20000"/>
          </a:bodyPr>
          <a:lstStyle/>
          <a:p>
            <a:r>
              <a:rPr lang="fr-CA" dirty="0"/>
              <a:t>En fonction des préférences des animateurs, nous créons des tableaux dans Excel qui affichent les groupes.</a:t>
            </a:r>
          </a:p>
          <a:p>
            <a:r>
              <a:rPr lang="fr-CA" dirty="0"/>
              <a:t>Les participants peuvent s’inscrire à un groupe convenable.</a:t>
            </a:r>
          </a:p>
          <a:p>
            <a:endParaRPr lang="fr-CA" dirty="0"/>
          </a:p>
        </p:txBody>
      </p:sp>
      <p:sp>
        <p:nvSpPr>
          <p:cNvPr id="4" name="Slide Number Placeholder 3"/>
          <p:cNvSpPr>
            <a:spLocks noGrp="1"/>
          </p:cNvSpPr>
          <p:nvPr>
            <p:ph type="sldNum" sz="quarter" idx="12"/>
          </p:nvPr>
        </p:nvSpPr>
        <p:spPr/>
        <p:txBody>
          <a:bodyPr/>
          <a:lstStyle/>
          <a:p>
            <a:fld id="{D0CD16D2-284F-4494-A8F6-B8044F189D23}" type="slidenum">
              <a:rPr lang="en-CA" smtClean="0">
                <a:solidFill>
                  <a:prstClr val="black">
                    <a:tint val="75000"/>
                  </a:prstClr>
                </a:solidFill>
              </a:rPr>
              <a:pPr/>
              <a:t>14</a:t>
            </a:fld>
            <a:endParaRPr lang="en-CA">
              <a:solidFill>
                <a:prstClr val="black">
                  <a:tint val="75000"/>
                </a:prstClr>
              </a:solidFill>
            </a:endParaRPr>
          </a:p>
        </p:txBody>
      </p:sp>
      <p:pic>
        <p:nvPicPr>
          <p:cNvPr id="5" name="Picture 4"/>
          <p:cNvPicPr>
            <a:picLocks noChangeAspect="1"/>
          </p:cNvPicPr>
          <p:nvPr/>
        </p:nvPicPr>
        <p:blipFill>
          <a:blip r:embed="rId2"/>
          <a:stretch>
            <a:fillRect/>
          </a:stretch>
        </p:blipFill>
        <p:spPr>
          <a:xfrm>
            <a:off x="1143218" y="2555561"/>
            <a:ext cx="4648200" cy="1583184"/>
          </a:xfrm>
          <a:prstGeom prst="rect">
            <a:avLst/>
          </a:prstGeom>
        </p:spPr>
      </p:pic>
      <p:pic>
        <p:nvPicPr>
          <p:cNvPr id="6" name="Picture 5"/>
          <p:cNvPicPr>
            <a:picLocks noChangeAspect="1"/>
          </p:cNvPicPr>
          <p:nvPr/>
        </p:nvPicPr>
        <p:blipFill>
          <a:blip r:embed="rId3"/>
          <a:stretch>
            <a:fillRect/>
          </a:stretch>
        </p:blipFill>
        <p:spPr>
          <a:xfrm>
            <a:off x="3276600" y="4286670"/>
            <a:ext cx="4661618" cy="1576256"/>
          </a:xfrm>
          <a:prstGeom prst="rect">
            <a:avLst/>
          </a:prstGeom>
        </p:spPr>
      </p:pic>
    </p:spTree>
    <p:extLst>
      <p:ext uri="{BB962C8B-B14F-4D97-AF65-F5344CB8AC3E}">
        <p14:creationId xmlns:p14="http://schemas.microsoft.com/office/powerpoint/2010/main" val="932119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dirty="0"/>
              <a:t>Détails du programme sur SharePoint</a:t>
            </a:r>
          </a:p>
        </p:txBody>
      </p:sp>
      <p:sp>
        <p:nvSpPr>
          <p:cNvPr id="4" name="Slide Number Placeholder 3"/>
          <p:cNvSpPr>
            <a:spLocks noGrp="1"/>
          </p:cNvSpPr>
          <p:nvPr>
            <p:ph type="sldNum" sz="quarter" idx="12"/>
          </p:nvPr>
        </p:nvSpPr>
        <p:spPr/>
        <p:txBody>
          <a:bodyPr/>
          <a:lstStyle/>
          <a:p>
            <a:fld id="{D0CD16D2-284F-4494-A8F6-B8044F189D23}" type="slidenum">
              <a:rPr lang="en-CA" smtClean="0">
                <a:solidFill>
                  <a:prstClr val="black">
                    <a:tint val="75000"/>
                  </a:prstClr>
                </a:solidFill>
              </a:rPr>
              <a:pPr/>
              <a:t>15</a:t>
            </a:fld>
            <a:endParaRPr lang="en-CA">
              <a:solidFill>
                <a:prstClr val="black">
                  <a:tint val="75000"/>
                </a:prstClr>
              </a:solidFill>
            </a:endParaRPr>
          </a:p>
        </p:txBody>
      </p:sp>
      <p:pic>
        <p:nvPicPr>
          <p:cNvPr id="5" name="Picture 4"/>
          <p:cNvPicPr>
            <a:picLocks noChangeAspect="1"/>
          </p:cNvPicPr>
          <p:nvPr/>
        </p:nvPicPr>
        <p:blipFill>
          <a:blip r:embed="rId2"/>
          <a:stretch>
            <a:fillRect/>
          </a:stretch>
        </p:blipFill>
        <p:spPr>
          <a:xfrm>
            <a:off x="720308" y="1165802"/>
            <a:ext cx="7703383" cy="4549198"/>
          </a:xfrm>
          <a:prstGeom prst="rect">
            <a:avLst/>
          </a:prstGeom>
        </p:spPr>
      </p:pic>
    </p:spTree>
    <p:extLst>
      <p:ext uri="{BB962C8B-B14F-4D97-AF65-F5344CB8AC3E}">
        <p14:creationId xmlns:p14="http://schemas.microsoft.com/office/powerpoint/2010/main" val="1088127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sz="3200" dirty="0"/>
              <a:t>Évaluation du programme</a:t>
            </a:r>
          </a:p>
        </p:txBody>
      </p:sp>
      <p:sp>
        <p:nvSpPr>
          <p:cNvPr id="3" name="Content Placeholder 2"/>
          <p:cNvSpPr>
            <a:spLocks noGrp="1"/>
          </p:cNvSpPr>
          <p:nvPr>
            <p:ph idx="1"/>
          </p:nvPr>
        </p:nvSpPr>
        <p:spPr>
          <a:xfrm>
            <a:off x="457200" y="1600201"/>
            <a:ext cx="3048000" cy="2133600"/>
          </a:xfrm>
        </p:spPr>
        <p:txBody>
          <a:bodyPr>
            <a:normAutofit fontScale="62500" lnSpcReduction="20000"/>
          </a:bodyPr>
          <a:lstStyle/>
          <a:p>
            <a:r>
              <a:rPr lang="fr-CA" dirty="0"/>
              <a:t>Nous demandons aux participants de compléter un court sondage à la fin de la session avec notre compte sur le site Web </a:t>
            </a:r>
            <a:r>
              <a:rPr lang="fr-CA" dirty="0">
                <a:hlinkClick r:id="rId2"/>
              </a:rPr>
              <a:t>www.Flexiquiz.com</a:t>
            </a:r>
            <a:r>
              <a:rPr lang="fr-CA" dirty="0"/>
              <a:t>.</a:t>
            </a:r>
          </a:p>
          <a:p>
            <a:pPr algn="just"/>
            <a:endParaRPr lang="fr-CA" dirty="0"/>
          </a:p>
        </p:txBody>
      </p:sp>
      <p:sp>
        <p:nvSpPr>
          <p:cNvPr id="4" name="Slide Number Placeholder 3"/>
          <p:cNvSpPr>
            <a:spLocks noGrp="1"/>
          </p:cNvSpPr>
          <p:nvPr>
            <p:ph type="sldNum" sz="quarter" idx="12"/>
          </p:nvPr>
        </p:nvSpPr>
        <p:spPr/>
        <p:txBody>
          <a:bodyPr/>
          <a:lstStyle/>
          <a:p>
            <a:fld id="{D0CD16D2-284F-4494-A8F6-B8044F189D23}" type="slidenum">
              <a:rPr lang="en-CA" smtClean="0">
                <a:solidFill>
                  <a:prstClr val="black">
                    <a:tint val="75000"/>
                  </a:prstClr>
                </a:solidFill>
              </a:rPr>
              <a:pPr/>
              <a:t>16</a:t>
            </a:fld>
            <a:endParaRPr lang="en-CA">
              <a:solidFill>
                <a:prstClr val="black">
                  <a:tint val="75000"/>
                </a:prstClr>
              </a:solidFill>
            </a:endParaRPr>
          </a:p>
        </p:txBody>
      </p:sp>
      <p:pic>
        <p:nvPicPr>
          <p:cNvPr id="5" name="Picture 4"/>
          <p:cNvPicPr>
            <a:picLocks noChangeAspect="1"/>
          </p:cNvPicPr>
          <p:nvPr/>
        </p:nvPicPr>
        <p:blipFill>
          <a:blip r:embed="rId3"/>
          <a:stretch>
            <a:fillRect/>
          </a:stretch>
        </p:blipFill>
        <p:spPr>
          <a:xfrm>
            <a:off x="3733800" y="1417638"/>
            <a:ext cx="5057431" cy="3901255"/>
          </a:xfrm>
          <a:prstGeom prst="rect">
            <a:avLst/>
          </a:prstGeom>
        </p:spPr>
      </p:pic>
    </p:spTree>
    <p:extLst>
      <p:ext uri="{BB962C8B-B14F-4D97-AF65-F5344CB8AC3E}">
        <p14:creationId xmlns:p14="http://schemas.microsoft.com/office/powerpoint/2010/main" val="934568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CA" sz="3200" dirty="0" err="1"/>
              <a:t>Tous</a:t>
            </a:r>
            <a:r>
              <a:rPr lang="en-CA" sz="3200" dirty="0"/>
              <a:t> </a:t>
            </a:r>
            <a:r>
              <a:rPr lang="en-CA" sz="3200" dirty="0" err="1"/>
              <a:t>ont</a:t>
            </a:r>
            <a:r>
              <a:rPr lang="en-CA" sz="3200" dirty="0"/>
              <a:t> un </a:t>
            </a:r>
            <a:r>
              <a:rPr lang="en-CA" sz="3200" dirty="0" err="1"/>
              <a:t>rôle</a:t>
            </a:r>
            <a:r>
              <a:rPr lang="en-CA" sz="3200" dirty="0"/>
              <a:t> important</a:t>
            </a:r>
            <a:br>
              <a:rPr lang="en-CA" sz="3200" dirty="0"/>
            </a:br>
            <a:br>
              <a:rPr lang="en-CA" dirty="0"/>
            </a:br>
            <a:r>
              <a:rPr lang="en-CA" sz="2800" dirty="0" err="1">
                <a:solidFill>
                  <a:schemeClr val="tx1"/>
                </a:solidFill>
              </a:rPr>
              <a:t>L’équipe</a:t>
            </a:r>
            <a:r>
              <a:rPr lang="en-CA" sz="2800" dirty="0">
                <a:solidFill>
                  <a:schemeClr val="tx1"/>
                </a:solidFill>
              </a:rPr>
              <a:t> du Centre des </a:t>
            </a:r>
            <a:r>
              <a:rPr lang="en-CA" sz="2800" dirty="0" err="1">
                <a:solidFill>
                  <a:schemeClr val="tx1"/>
                </a:solidFill>
              </a:rPr>
              <a:t>langues</a:t>
            </a:r>
            <a:r>
              <a:rPr lang="en-CA" sz="2800" dirty="0">
                <a:solidFill>
                  <a:schemeClr val="tx1"/>
                </a:solidFill>
              </a:rPr>
              <a:t> officielles qui </a:t>
            </a:r>
            <a:r>
              <a:rPr lang="en-CA" sz="2800" dirty="0" err="1">
                <a:solidFill>
                  <a:schemeClr val="tx1"/>
                </a:solidFill>
              </a:rPr>
              <a:t>collabore</a:t>
            </a:r>
            <a:r>
              <a:rPr lang="en-CA" sz="2800" dirty="0">
                <a:solidFill>
                  <a:schemeClr val="tx1"/>
                </a:solidFill>
              </a:rPr>
              <a:t> au </a:t>
            </a:r>
            <a:r>
              <a:rPr lang="en-CA" sz="2800" dirty="0" err="1">
                <a:solidFill>
                  <a:schemeClr val="tx1"/>
                </a:solidFill>
              </a:rPr>
              <a:t>succès</a:t>
            </a:r>
            <a:r>
              <a:rPr lang="en-CA" sz="2800" dirty="0">
                <a:solidFill>
                  <a:schemeClr val="tx1"/>
                </a:solidFill>
              </a:rPr>
              <a:t>.</a:t>
            </a:r>
            <a:endParaRPr lang="fr-CA" sz="2800" dirty="0">
              <a:solidFill>
                <a:schemeClr val="tx1"/>
              </a:solidFill>
            </a:endParaRPr>
          </a:p>
        </p:txBody>
      </p:sp>
      <p:sp>
        <p:nvSpPr>
          <p:cNvPr id="4" name="Slide Number Placeholder 3"/>
          <p:cNvSpPr>
            <a:spLocks noGrp="1"/>
          </p:cNvSpPr>
          <p:nvPr>
            <p:ph type="sldNum" sz="quarter" idx="12"/>
          </p:nvPr>
        </p:nvSpPr>
        <p:spPr/>
        <p:txBody>
          <a:bodyPr/>
          <a:lstStyle/>
          <a:p>
            <a:fld id="{D0CD16D2-284F-4494-A8F6-B8044F189D23}" type="slidenum">
              <a:rPr lang="en-CA" smtClean="0">
                <a:solidFill>
                  <a:prstClr val="black">
                    <a:tint val="75000"/>
                  </a:prstClr>
                </a:solidFill>
              </a:rPr>
              <a:pPr/>
              <a:t>17</a:t>
            </a:fld>
            <a:endParaRPr lang="en-CA">
              <a:solidFill>
                <a:prstClr val="black">
                  <a:tint val="75000"/>
                </a:prstClr>
              </a:solidFill>
            </a:endParaRPr>
          </a:p>
        </p:txBody>
      </p:sp>
      <p:pic>
        <p:nvPicPr>
          <p:cNvPr id="6" name="Picture 5"/>
          <p:cNvPicPr>
            <a:picLocks noChangeAspect="1"/>
          </p:cNvPicPr>
          <p:nvPr/>
        </p:nvPicPr>
        <p:blipFill>
          <a:blip r:embed="rId2"/>
          <a:stretch>
            <a:fillRect/>
          </a:stretch>
        </p:blipFill>
        <p:spPr>
          <a:xfrm>
            <a:off x="1371600" y="2578535"/>
            <a:ext cx="5446318" cy="3289443"/>
          </a:xfrm>
          <a:prstGeom prst="rect">
            <a:avLst/>
          </a:prstGeom>
        </p:spPr>
      </p:pic>
    </p:spTree>
    <p:extLst>
      <p:ext uri="{BB962C8B-B14F-4D97-AF65-F5344CB8AC3E}">
        <p14:creationId xmlns:p14="http://schemas.microsoft.com/office/powerpoint/2010/main" val="3351003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381000"/>
            <a:ext cx="7886700" cy="927339"/>
          </a:xfrm>
        </p:spPr>
        <p:txBody>
          <a:bodyPr/>
          <a:lstStyle/>
          <a:p>
            <a:r>
              <a:rPr lang="en-CA" sz="4050" dirty="0"/>
              <a:t>Questions ?</a:t>
            </a:r>
          </a:p>
        </p:txBody>
      </p:sp>
      <p:sp>
        <p:nvSpPr>
          <p:cNvPr id="5" name="Content Placeholder 4"/>
          <p:cNvSpPr>
            <a:spLocks noGrp="1"/>
          </p:cNvSpPr>
          <p:nvPr>
            <p:ph idx="1"/>
          </p:nvPr>
        </p:nvSpPr>
        <p:spPr>
          <a:xfrm>
            <a:off x="685347" y="1600200"/>
            <a:ext cx="7886700" cy="3325483"/>
          </a:xfrm>
        </p:spPr>
        <p:txBody>
          <a:bodyPr>
            <a:normAutofit/>
          </a:bodyPr>
          <a:lstStyle/>
          <a:p>
            <a:pPr marL="0" indent="0">
              <a:buNone/>
            </a:pPr>
            <a:r>
              <a:rPr lang="fr-CA" sz="2700" dirty="0"/>
              <a:t>Pour de plus amples renseignements par rapport au programme, prière de nous contacter par courriel à:</a:t>
            </a:r>
          </a:p>
          <a:p>
            <a:endParaRPr lang="en-CA" sz="2700" dirty="0"/>
          </a:p>
          <a:p>
            <a:pPr marL="0" indent="0" algn="ctr">
              <a:buNone/>
            </a:pPr>
            <a:r>
              <a:rPr lang="fr-CA" sz="2700" dirty="0">
                <a:hlinkClick r:id="rId3"/>
              </a:rPr>
              <a:t>Pierre.girard@inspection.gc.ca</a:t>
            </a:r>
            <a:endParaRPr lang="fr-CA" sz="2700" dirty="0"/>
          </a:p>
          <a:p>
            <a:pPr marL="0" indent="0" algn="ctr">
              <a:buNone/>
            </a:pPr>
            <a:endParaRPr lang="fr-CA" sz="2700" dirty="0"/>
          </a:p>
          <a:p>
            <a:pPr marL="0" indent="0" algn="ctr">
              <a:buNone/>
            </a:pPr>
            <a:r>
              <a:rPr lang="fr-CA" sz="2700" dirty="0">
                <a:hlinkClick r:id="rId4"/>
              </a:rPr>
              <a:t>Julien.thibert-leduc@inspection.gc.ca</a:t>
            </a:r>
            <a:endParaRPr lang="fr-CA" sz="2700" dirty="0"/>
          </a:p>
        </p:txBody>
      </p:sp>
    </p:spTree>
    <p:extLst>
      <p:ext uri="{BB962C8B-B14F-4D97-AF65-F5344CB8AC3E}">
        <p14:creationId xmlns:p14="http://schemas.microsoft.com/office/powerpoint/2010/main" val="1379265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endParaRPr lang="en-CA" dirty="0">
              <a:solidFill>
                <a:srgbClr val="05486C"/>
              </a:solidFill>
              <a:latin typeface="Arial" panose="020B0604020202020204" pitchFamily="34" charset="0"/>
              <a:cs typeface="Arial" panose="020B0604020202020204" pitchFamily="34" charset="0"/>
            </a:endParaRPr>
          </a:p>
        </p:txBody>
      </p:sp>
      <p:sp>
        <p:nvSpPr>
          <p:cNvPr id="3" name="Picture Placeholder 2"/>
          <p:cNvSpPr>
            <a:spLocks noGrp="1"/>
          </p:cNvSpPr>
          <p:nvPr>
            <p:ph type="pic" idx="1"/>
            <p:custDataLst>
              <p:tags r:id="rId2"/>
            </p:custDataLst>
          </p:nvPr>
        </p:nvSpPr>
        <p:spPr/>
      </p:sp>
      <p:sp>
        <p:nvSpPr>
          <p:cNvPr id="4" name="Text Placeholder 3"/>
          <p:cNvSpPr>
            <a:spLocks noGrp="1"/>
          </p:cNvSpPr>
          <p:nvPr>
            <p:ph type="body" sz="half" idx="2"/>
            <p:custDataLst>
              <p:tags r:id="rId3"/>
            </p:custDataLst>
          </p:nvPr>
        </p:nvSpPr>
        <p:spPr/>
        <p:txBody>
          <a:bodyPr/>
          <a:lstStyle/>
          <a:p>
            <a:endParaRPr lang="en-CA" dirty="0">
              <a:latin typeface="Arial" panose="020B0604020202020204" pitchFamily="34" charset="0"/>
              <a:cs typeface="Arial" panose="020B0604020202020204" pitchFamily="34" charset="0"/>
            </a:endParaRPr>
          </a:p>
        </p:txBody>
      </p:sp>
      <p:pic>
        <p:nvPicPr>
          <p:cNvPr id="5" name="Picture 2" descr="N:\Public Affairs\Communications\PRODUCTION\Social Media and Creative Services\16-056 CFIA Common Look and Feel\BIG CANADA for PPT.tif"/>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custDataLst>
              <p:tags r:id="rId5"/>
            </p:custDataLst>
          </p:nvPr>
        </p:nvSpPr>
        <p:spPr/>
        <p:txBody>
          <a:bodyPr/>
          <a:lstStyle/>
          <a:p>
            <a:fld id="{D0CD16D2-284F-4494-A8F6-B8044F189D23}" type="slidenum">
              <a:rPr lang="en-CA" smtClean="0"/>
              <a:t>19</a:t>
            </a:fld>
            <a:endParaRPr lang="en-CA"/>
          </a:p>
        </p:txBody>
      </p:sp>
    </p:spTree>
    <p:extLst>
      <p:ext uri="{BB962C8B-B14F-4D97-AF65-F5344CB8AC3E}">
        <p14:creationId xmlns:p14="http://schemas.microsoft.com/office/powerpoint/2010/main" val="371838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Qui </a:t>
            </a:r>
            <a:r>
              <a:rPr lang="en-CA" dirty="0" err="1"/>
              <a:t>sommes</a:t>
            </a:r>
            <a:r>
              <a:rPr lang="en-CA" dirty="0"/>
              <a:t>-nous?</a:t>
            </a:r>
          </a:p>
        </p:txBody>
      </p:sp>
      <p:sp>
        <p:nvSpPr>
          <p:cNvPr id="3" name="Content Placeholder 2"/>
          <p:cNvSpPr>
            <a:spLocks noGrp="1"/>
          </p:cNvSpPr>
          <p:nvPr>
            <p:ph idx="1"/>
          </p:nvPr>
        </p:nvSpPr>
        <p:spPr/>
        <p:txBody>
          <a:bodyPr>
            <a:normAutofit/>
          </a:bodyPr>
          <a:lstStyle/>
          <a:p>
            <a:pPr marL="0" indent="0">
              <a:buNone/>
            </a:pPr>
            <a:r>
              <a:rPr lang="en-CA" dirty="0" err="1"/>
              <a:t>L’équipe</a:t>
            </a:r>
            <a:r>
              <a:rPr lang="en-CA" dirty="0"/>
              <a:t> du Centre des </a:t>
            </a:r>
            <a:r>
              <a:rPr lang="en-CA" dirty="0" err="1"/>
              <a:t>langues</a:t>
            </a:r>
            <a:r>
              <a:rPr lang="en-CA" dirty="0"/>
              <a:t> officielles de </a:t>
            </a:r>
            <a:r>
              <a:rPr lang="en-CA" dirty="0" err="1"/>
              <a:t>l’Agence</a:t>
            </a:r>
            <a:r>
              <a:rPr lang="en-CA" dirty="0"/>
              <a:t> </a:t>
            </a:r>
            <a:r>
              <a:rPr lang="en-CA" dirty="0" err="1"/>
              <a:t>canadienne</a:t>
            </a:r>
            <a:r>
              <a:rPr lang="en-CA" dirty="0"/>
              <a:t> </a:t>
            </a:r>
            <a:r>
              <a:rPr lang="en-CA" dirty="0" err="1"/>
              <a:t>d’inspection</a:t>
            </a:r>
            <a:r>
              <a:rPr lang="en-CA" dirty="0"/>
              <a:t> des aliments.</a:t>
            </a:r>
          </a:p>
          <a:p>
            <a:pPr marL="0" indent="0">
              <a:buNone/>
            </a:pPr>
            <a:r>
              <a:rPr lang="en-CA" b="1" dirty="0"/>
              <a:t>Hollweg Apollon </a:t>
            </a:r>
            <a:r>
              <a:rPr lang="en-CA" dirty="0"/>
              <a:t>- </a:t>
            </a:r>
            <a:r>
              <a:rPr lang="fr-FR" dirty="0"/>
              <a:t>Directeur adjoint</a:t>
            </a:r>
          </a:p>
          <a:p>
            <a:pPr marL="0" indent="0">
              <a:buNone/>
            </a:pPr>
            <a:r>
              <a:rPr lang="en-CA" b="1" dirty="0"/>
              <a:t>Pierre Girard </a:t>
            </a:r>
            <a:r>
              <a:rPr lang="en-CA" dirty="0"/>
              <a:t>- </a:t>
            </a:r>
            <a:r>
              <a:rPr lang="fr-CA" dirty="0"/>
              <a:t>Chef d’équipe </a:t>
            </a:r>
            <a:endParaRPr lang="en-CA" dirty="0"/>
          </a:p>
          <a:p>
            <a:pPr marL="0" indent="0">
              <a:buNone/>
            </a:pPr>
            <a:r>
              <a:rPr lang="en-CA" b="1" dirty="0"/>
              <a:t>Julien </a:t>
            </a:r>
            <a:r>
              <a:rPr lang="en-CA" b="1" dirty="0" err="1"/>
              <a:t>Thibert</a:t>
            </a:r>
            <a:r>
              <a:rPr lang="en-CA" b="1" dirty="0"/>
              <a:t>-Leduc </a:t>
            </a:r>
            <a:r>
              <a:rPr lang="en-CA" dirty="0"/>
              <a:t>- </a:t>
            </a:r>
            <a:r>
              <a:rPr lang="fr-CA" dirty="0"/>
              <a:t>Agent des langues officielles </a:t>
            </a:r>
            <a:endParaRPr lang="en-CA" dirty="0"/>
          </a:p>
        </p:txBody>
      </p:sp>
      <p:sp>
        <p:nvSpPr>
          <p:cNvPr id="4" name="Slide Number Placeholder 3"/>
          <p:cNvSpPr>
            <a:spLocks noGrp="1"/>
          </p:cNvSpPr>
          <p:nvPr>
            <p:ph type="sldNum" sz="quarter" idx="12"/>
          </p:nvPr>
        </p:nvSpPr>
        <p:spPr/>
        <p:txBody>
          <a:bodyPr/>
          <a:lstStyle/>
          <a:p>
            <a:fld id="{D0CD16D2-284F-4494-A8F6-B8044F189D23}" type="slidenum">
              <a:rPr lang="en-CA" smtClean="0">
                <a:solidFill>
                  <a:prstClr val="black">
                    <a:tint val="75000"/>
                  </a:prstClr>
                </a:solidFill>
              </a:rPr>
              <a:pPr/>
              <a:t>2</a:t>
            </a:fld>
            <a:endParaRPr lang="en-CA">
              <a:solidFill>
                <a:prstClr val="black">
                  <a:tint val="75000"/>
                </a:prstClr>
              </a:solidFill>
            </a:endParaRPr>
          </a:p>
        </p:txBody>
      </p:sp>
    </p:spTree>
    <p:extLst>
      <p:ext uri="{BB962C8B-B14F-4D97-AF65-F5344CB8AC3E}">
        <p14:creationId xmlns:p14="http://schemas.microsoft.com/office/powerpoint/2010/main" val="2441126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 </a:t>
            </a:r>
            <a:r>
              <a:rPr lang="en-CA" dirty="0" err="1"/>
              <a:t>problématique</a:t>
            </a:r>
            <a:endParaRPr lang="fr-CA" dirty="0"/>
          </a:p>
        </p:txBody>
      </p:sp>
      <p:sp>
        <p:nvSpPr>
          <p:cNvPr id="3" name="Content Placeholder 2"/>
          <p:cNvSpPr>
            <a:spLocks noGrp="1"/>
          </p:cNvSpPr>
          <p:nvPr>
            <p:ph idx="1"/>
          </p:nvPr>
        </p:nvSpPr>
        <p:spPr/>
        <p:txBody>
          <a:bodyPr>
            <a:normAutofit fontScale="92500" lnSpcReduction="20000"/>
          </a:bodyPr>
          <a:lstStyle/>
          <a:p>
            <a:r>
              <a:rPr lang="fr-FR" sz="2400" dirty="0"/>
              <a:t>Problématique que nous voulions résoudre;</a:t>
            </a:r>
          </a:p>
          <a:p>
            <a:pPr lvl="1"/>
            <a:r>
              <a:rPr lang="fr-FR" sz="2000" dirty="0"/>
              <a:t>Nous avons constaté les coûts toujours grandissants concernant les employés qui devaient refaire leur évaluation de langue seconde (ELS) à l’oral.</a:t>
            </a:r>
          </a:p>
          <a:p>
            <a:pPr lvl="1"/>
            <a:r>
              <a:rPr lang="fr-FR" sz="2000" dirty="0"/>
              <a:t>Chaque employé qui n’a pas pratiqué sa 2</a:t>
            </a:r>
            <a:r>
              <a:rPr lang="fr-FR" sz="2000" baseline="30000" dirty="0"/>
              <a:t>e</a:t>
            </a:r>
            <a:r>
              <a:rPr lang="fr-FR" sz="2000" dirty="0"/>
              <a:t> langue depuis sa dernière évaluation (souvent 5 ans) doit suivre une formation pouvant aller de $18,000 à $25,000.</a:t>
            </a:r>
          </a:p>
          <a:p>
            <a:r>
              <a:rPr lang="fr-FR" sz="2400" dirty="0"/>
              <a:t>Les trois principaux objectifs du programme sont:</a:t>
            </a:r>
          </a:p>
          <a:p>
            <a:pPr lvl="1"/>
            <a:r>
              <a:rPr lang="fr-FR" sz="2000" dirty="0"/>
              <a:t>Permettre à chaque employé de pratiquer leur 2</a:t>
            </a:r>
            <a:r>
              <a:rPr lang="fr-FR" sz="2000" baseline="30000" dirty="0"/>
              <a:t>e</a:t>
            </a:r>
            <a:r>
              <a:rPr lang="fr-FR" sz="2000" dirty="0"/>
              <a:t> langue officielle afin d’aider à maintenir son niveau linguistique dans un environnement sécuritaire et libre de préjugé, ce qui permet d'enlever la gêne que ressentent certains employés d'utiliser leur 2</a:t>
            </a:r>
            <a:r>
              <a:rPr lang="fr-FR" sz="2000" baseline="30000" dirty="0"/>
              <a:t>e</a:t>
            </a:r>
            <a:r>
              <a:rPr lang="fr-FR" sz="2000" dirty="0"/>
              <a:t> LO.</a:t>
            </a:r>
          </a:p>
          <a:p>
            <a:pPr lvl="1"/>
            <a:r>
              <a:rPr lang="fr-FR" sz="2000" dirty="0"/>
              <a:t>Réduire de façon substantielle les frais de formation de l’agence associés au renouvellement du niveau linguistique à l’oral.</a:t>
            </a:r>
          </a:p>
          <a:p>
            <a:pPr lvl="1"/>
            <a:r>
              <a:rPr lang="fr-FR" sz="2000" dirty="0"/>
              <a:t>Promouvoir la dualité linguistique à l’agence.</a:t>
            </a:r>
          </a:p>
        </p:txBody>
      </p:sp>
    </p:spTree>
    <p:extLst>
      <p:ext uri="{BB962C8B-B14F-4D97-AF65-F5344CB8AC3E}">
        <p14:creationId xmlns:p14="http://schemas.microsoft.com/office/powerpoint/2010/main" val="100112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pPr>
            <a:r>
              <a:rPr lang="en-CA" sz="3200" u="sng" dirty="0">
                <a:solidFill>
                  <a:schemeClr val="tx1"/>
                </a:solidFill>
              </a:rPr>
              <a:t>Ce que nous </a:t>
            </a:r>
            <a:r>
              <a:rPr lang="en-CA" sz="3200" u="sng" dirty="0" err="1">
                <a:solidFill>
                  <a:schemeClr val="tx1"/>
                </a:solidFill>
              </a:rPr>
              <a:t>recherchons</a:t>
            </a:r>
            <a:r>
              <a:rPr lang="en-CA" sz="3200" u="sng" dirty="0">
                <a:solidFill>
                  <a:schemeClr val="tx1"/>
                </a:solidFill>
              </a:rPr>
              <a:t>!</a:t>
            </a:r>
            <a:br>
              <a:rPr lang="en-CA" sz="3200" u="sng" dirty="0">
                <a:solidFill>
                  <a:schemeClr val="tx1"/>
                </a:solidFill>
              </a:rPr>
            </a:br>
            <a:r>
              <a:rPr lang="en-CA" sz="2800" dirty="0">
                <a:solidFill>
                  <a:srgbClr val="FF0000"/>
                </a:solidFill>
              </a:rPr>
              <a:t>Un programme simple, </a:t>
            </a:r>
            <a:r>
              <a:rPr lang="en-CA" sz="2800" dirty="0" err="1">
                <a:solidFill>
                  <a:srgbClr val="FF0000"/>
                </a:solidFill>
              </a:rPr>
              <a:t>efficace</a:t>
            </a:r>
            <a:r>
              <a:rPr lang="en-CA" sz="2800" dirty="0">
                <a:solidFill>
                  <a:srgbClr val="FF0000"/>
                </a:solidFill>
              </a:rPr>
              <a:t> et </a:t>
            </a:r>
            <a:r>
              <a:rPr lang="en-CA" sz="2800" dirty="0" err="1">
                <a:solidFill>
                  <a:srgbClr val="FF0000"/>
                </a:solidFill>
              </a:rPr>
              <a:t>peu</a:t>
            </a:r>
            <a:r>
              <a:rPr lang="en-CA" sz="2800" dirty="0">
                <a:solidFill>
                  <a:srgbClr val="FF0000"/>
                </a:solidFill>
              </a:rPr>
              <a:t> </a:t>
            </a:r>
            <a:r>
              <a:rPr lang="en-CA" sz="2800" dirty="0" err="1">
                <a:solidFill>
                  <a:srgbClr val="FF0000"/>
                </a:solidFill>
              </a:rPr>
              <a:t>coûteux</a:t>
            </a:r>
            <a:endParaRPr lang="en-CA" sz="2800"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fr-FR" dirty="0"/>
              <a:t>Le public cible</a:t>
            </a:r>
          </a:p>
          <a:p>
            <a:pPr lvl="1"/>
            <a:r>
              <a:rPr lang="fr-FR" dirty="0"/>
              <a:t>Tous les employés de l’ACIA qui ont obtenu leur niveau minimum « B »</a:t>
            </a:r>
          </a:p>
          <a:p>
            <a:r>
              <a:rPr lang="fr-FR" dirty="0"/>
              <a:t>Les bénéfices pour tous</a:t>
            </a:r>
          </a:p>
          <a:p>
            <a:pPr lvl="1"/>
            <a:r>
              <a:rPr lang="fr-FR" dirty="0"/>
              <a:t>Pour les employés: </a:t>
            </a:r>
          </a:p>
          <a:p>
            <a:pPr lvl="2"/>
            <a:r>
              <a:rPr lang="fr-FR" dirty="0"/>
              <a:t>Pratiquer sa 2</a:t>
            </a:r>
            <a:r>
              <a:rPr lang="fr-FR" baseline="30000" dirty="0"/>
              <a:t>e</a:t>
            </a:r>
            <a:r>
              <a:rPr lang="fr-FR" dirty="0"/>
              <a:t> langue dans un contexte social et non contraignant;</a:t>
            </a:r>
          </a:p>
          <a:p>
            <a:pPr lvl="2"/>
            <a:r>
              <a:rPr lang="fr-FR" dirty="0"/>
              <a:t>Aider à maintenir et/ou améliorer son niveau linguistique à l’oral.</a:t>
            </a:r>
          </a:p>
          <a:p>
            <a:pPr lvl="1"/>
            <a:r>
              <a:rPr lang="fr-FR" dirty="0"/>
              <a:t>Pour l’agence: </a:t>
            </a:r>
          </a:p>
          <a:p>
            <a:pPr lvl="2"/>
            <a:r>
              <a:rPr lang="fr-FR" dirty="0"/>
              <a:t>Réduction des frais de formation liés à la préparation aux examens d’ELS à l’oral;</a:t>
            </a:r>
          </a:p>
          <a:p>
            <a:pPr lvl="2"/>
            <a:r>
              <a:rPr lang="fr-FR" dirty="0"/>
              <a:t>Élimination des absences pour la formation préparatoire à l’ELS à l’oral.</a:t>
            </a:r>
          </a:p>
          <a:p>
            <a:r>
              <a:rPr lang="fr-FR" dirty="0"/>
              <a:t>Fonctionnalités  </a:t>
            </a:r>
          </a:p>
          <a:p>
            <a:pPr lvl="1"/>
            <a:r>
              <a:rPr lang="fr-FR" dirty="0"/>
              <a:t>Enregistrement simple et rapide (SharePoint).</a:t>
            </a:r>
          </a:p>
          <a:p>
            <a:pPr lvl="1"/>
            <a:r>
              <a:rPr lang="fr-FR" dirty="0"/>
              <a:t>Approbation du superviseur simplifiée.</a:t>
            </a:r>
          </a:p>
          <a:p>
            <a:pPr lvl="1"/>
            <a:r>
              <a:rPr lang="fr-FR" dirty="0"/>
              <a:t>Flexible – Permet à l’apprenant de choisir le temps qui lui convient.</a:t>
            </a:r>
          </a:p>
          <a:p>
            <a:pPr lvl="1"/>
            <a:r>
              <a:rPr lang="fr-FR" dirty="0"/>
              <a:t>Sujets variés reliés aux activités quotidiennes et culturelles hors travail.</a:t>
            </a:r>
          </a:p>
          <a:p>
            <a:pPr lvl="1"/>
            <a:r>
              <a:rPr lang="fr-FR" dirty="0"/>
              <a:t>L’animation par les pairs.</a:t>
            </a:r>
          </a:p>
          <a:p>
            <a:pPr lvl="1"/>
            <a:r>
              <a:rPr lang="fr-FR" dirty="0"/>
              <a:t>Tenir compte des différents fuseaux horaires.</a:t>
            </a:r>
          </a:p>
        </p:txBody>
      </p:sp>
      <p:sp>
        <p:nvSpPr>
          <p:cNvPr id="4" name="Slide Number Placeholder 3"/>
          <p:cNvSpPr>
            <a:spLocks noGrp="1"/>
          </p:cNvSpPr>
          <p:nvPr>
            <p:ph type="sldNum" sz="quarter" idx="12"/>
          </p:nvPr>
        </p:nvSpPr>
        <p:spPr/>
        <p:txBody>
          <a:bodyPr/>
          <a:lstStyle/>
          <a:p>
            <a:fld id="{D0CD16D2-284F-4494-A8F6-B8044F189D23}" type="slidenum">
              <a:rPr lang="en-CA" smtClean="0">
                <a:solidFill>
                  <a:prstClr val="black">
                    <a:tint val="75000"/>
                  </a:prstClr>
                </a:solidFill>
              </a:rPr>
              <a:pPr/>
              <a:t>4</a:t>
            </a:fld>
            <a:endParaRPr lang="en-CA">
              <a:solidFill>
                <a:prstClr val="black">
                  <a:tint val="75000"/>
                </a:prstClr>
              </a:solidFill>
            </a:endParaRPr>
          </a:p>
        </p:txBody>
      </p:sp>
    </p:spTree>
    <p:extLst>
      <p:ext uri="{BB962C8B-B14F-4D97-AF65-F5344CB8AC3E}">
        <p14:creationId xmlns:p14="http://schemas.microsoft.com/office/powerpoint/2010/main" val="364557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b="1" dirty="0">
                <a:solidFill>
                  <a:schemeClr val="tx1"/>
                </a:solidFill>
              </a:rPr>
              <a:t>Analyse comparative des initiatives similaires à l’agence. </a:t>
            </a:r>
            <a:endParaRPr lang="en-CA" sz="3200" b="1" dirty="0">
              <a:solidFill>
                <a:schemeClr val="tx1"/>
              </a:solidFill>
            </a:endParaRPr>
          </a:p>
        </p:txBody>
      </p:sp>
      <p:sp>
        <p:nvSpPr>
          <p:cNvPr id="3" name="Content Placeholder 2"/>
          <p:cNvSpPr>
            <a:spLocks noGrp="1"/>
          </p:cNvSpPr>
          <p:nvPr>
            <p:ph idx="1"/>
          </p:nvPr>
        </p:nvSpPr>
        <p:spPr/>
        <p:txBody>
          <a:bodyPr>
            <a:normAutofit fontScale="85000" lnSpcReduction="10000"/>
          </a:bodyPr>
          <a:lstStyle/>
          <a:p>
            <a:r>
              <a:rPr lang="fr-FR" sz="1800" b="1" u="sng" dirty="0"/>
              <a:t>Approche personnalisée : </a:t>
            </a:r>
          </a:p>
          <a:p>
            <a:pPr lvl="1"/>
            <a:r>
              <a:rPr lang="fr-FR" sz="1400" dirty="0"/>
              <a:t>Il se distingue par sa capacité à adapter l'enseignement aux besoins, aux préférences et aux styles d'apprentissage individuels de chaque apprenant;</a:t>
            </a:r>
          </a:p>
          <a:p>
            <a:pPr marL="342900" lvl="1" indent="-342900">
              <a:buFont typeface="Arial" panose="020B0604020202020204" pitchFamily="34" charset="0"/>
              <a:buChar char="•"/>
            </a:pPr>
            <a:r>
              <a:rPr lang="fr-FR" sz="1800" b="1" u="sng" dirty="0"/>
              <a:t> Suivi et soutien individualisés : </a:t>
            </a:r>
          </a:p>
          <a:p>
            <a:pPr lvl="1"/>
            <a:r>
              <a:rPr lang="fr-FR" sz="1400" dirty="0"/>
              <a:t>En offrant un suivi et un soutien individualisés à chaque apprenant pour les aider à s'améliorer et à progresser plus rapidement;</a:t>
            </a:r>
          </a:p>
          <a:p>
            <a:pPr marL="342900" lvl="1" indent="-342900">
              <a:buFont typeface="Arial" panose="020B0604020202020204" pitchFamily="34" charset="0"/>
              <a:buChar char="•"/>
            </a:pPr>
            <a:r>
              <a:rPr lang="fr-FR" sz="1800" b="1" u="sng" dirty="0"/>
              <a:t>Approche communicative et pratique :</a:t>
            </a:r>
          </a:p>
          <a:p>
            <a:pPr lvl="1"/>
            <a:r>
              <a:rPr lang="fr-FR" sz="1400" dirty="0"/>
              <a:t>L'accent est mis sur les compétences de communication réelles et l'utilisation pratique de la langue cible. Nous proposons des activités basées sur des situations de la vie quotidienne et des jeux de rôle qui permettent aux apprenants de mettre en pratique leurs connaissances linguistiques dans des contextes réels;</a:t>
            </a:r>
          </a:p>
          <a:p>
            <a:pPr marL="342900" lvl="1" indent="-342900">
              <a:buFont typeface="Arial" panose="020B0604020202020204" pitchFamily="34" charset="0"/>
              <a:buChar char="•"/>
            </a:pPr>
            <a:r>
              <a:rPr lang="fr-FR" sz="1800" b="1" u="sng" dirty="0"/>
              <a:t>Prise en compte de la culture : </a:t>
            </a:r>
          </a:p>
          <a:p>
            <a:pPr lvl="1"/>
            <a:r>
              <a:rPr lang="fr-FR" sz="1400" dirty="0"/>
              <a:t>Il intègre des éléments culturels liés à la langue cible afin d’aider les apprenants à mieux comprendre la culture, les coutumes et les expressions idiomatiques;</a:t>
            </a:r>
          </a:p>
          <a:p>
            <a:pPr marL="342900" lvl="1" indent="-342900">
              <a:buFont typeface="Arial" panose="020B0604020202020204" pitchFamily="34" charset="0"/>
              <a:buChar char="•"/>
            </a:pPr>
            <a:r>
              <a:rPr lang="fr-FR" sz="1800" b="1" u="sng" dirty="0"/>
              <a:t>Flexibilité et accessibilité : </a:t>
            </a:r>
          </a:p>
          <a:p>
            <a:pPr lvl="1"/>
            <a:r>
              <a:rPr lang="fr-FR" sz="1400" dirty="0"/>
              <a:t>Il se démarque par sa flexibilité et son accessibilité. Nous offrons des horaires de cours flexibles, et nous sommes capables de nous adapter aux contraintes et préférences des apprenants, ce qui rend l'apprentissage de la langue plus pratique et accessible pour tous;</a:t>
            </a:r>
          </a:p>
          <a:p>
            <a:pPr marL="342900" lvl="1" indent="-342900">
              <a:buFont typeface="Arial" panose="020B0604020202020204" pitchFamily="34" charset="0"/>
              <a:buChar char="•"/>
            </a:pPr>
            <a:r>
              <a:rPr lang="fr-FR" sz="1800" b="1" u="sng" dirty="0"/>
              <a:t>Expérience et expertise : </a:t>
            </a:r>
          </a:p>
          <a:p>
            <a:pPr lvl="1"/>
            <a:r>
              <a:rPr lang="fr-FR" sz="1400" dirty="0"/>
              <a:t>Il se démarque par son équipe pédagogique composée de facilitateurs passionnés supervisés par des instructeurs hautement qualifiés et expérimentés dans l'enseignement de la langue cible. Leur expertise et leur passion pour l'enseignement permettent d'offrir une expérience d'apprentissage de qualité supérieure.</a:t>
            </a:r>
          </a:p>
        </p:txBody>
      </p:sp>
    </p:spTree>
    <p:extLst>
      <p:ext uri="{BB962C8B-B14F-4D97-AF65-F5344CB8AC3E}">
        <p14:creationId xmlns:p14="http://schemas.microsoft.com/office/powerpoint/2010/main" val="204293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59"/>
            <a:ext cx="8229600" cy="1143000"/>
          </a:xfrm>
        </p:spPr>
        <p:txBody>
          <a:bodyPr>
            <a:noAutofit/>
          </a:bodyPr>
          <a:lstStyle/>
          <a:p>
            <a:r>
              <a:rPr lang="fr-FR" sz="2800" dirty="0"/>
              <a:t>Stratégie de communication et d’approbation</a:t>
            </a:r>
          </a:p>
        </p:txBody>
      </p:sp>
      <p:sp>
        <p:nvSpPr>
          <p:cNvPr id="3" name="Content Placeholder 2"/>
          <p:cNvSpPr>
            <a:spLocks noGrp="1"/>
          </p:cNvSpPr>
          <p:nvPr>
            <p:ph idx="1"/>
          </p:nvPr>
        </p:nvSpPr>
        <p:spPr>
          <a:xfrm>
            <a:off x="228600" y="1189037"/>
            <a:ext cx="8229600" cy="4754563"/>
          </a:xfrm>
        </p:spPr>
        <p:txBody>
          <a:bodyPr>
            <a:normAutofit fontScale="55000" lnSpcReduction="20000"/>
          </a:bodyPr>
          <a:lstStyle/>
          <a:p>
            <a:pPr marL="571500" indent="-571500">
              <a:buFont typeface="+mj-lt"/>
              <a:buAutoNum type="romanUcPeriod"/>
            </a:pPr>
            <a:r>
              <a:rPr lang="fr-FR" b="1" i="1" dirty="0"/>
              <a:t>Présenter le projet aux champions des langues officielles de l’agence;</a:t>
            </a:r>
          </a:p>
          <a:p>
            <a:pPr marL="971550" lvl="1" indent="-571500">
              <a:buFont typeface="Wingdings" panose="05000000000000000000" pitchFamily="2" charset="2"/>
              <a:buChar char="ü"/>
            </a:pPr>
            <a:r>
              <a:rPr lang="fr-FR" dirty="0"/>
              <a:t>Démontrer que le programme vient ajouter de la valeur aux efforts faits par les champions régionaux.</a:t>
            </a:r>
          </a:p>
          <a:p>
            <a:pPr marL="571500" indent="-571500">
              <a:buFont typeface="+mj-lt"/>
              <a:buAutoNum type="romanUcPeriod"/>
            </a:pPr>
            <a:r>
              <a:rPr lang="fr-FR" sz="3100" b="1" i="1" dirty="0"/>
              <a:t>Présenter et faire approuver le projet par notre Directrice Générale;</a:t>
            </a:r>
          </a:p>
          <a:p>
            <a:pPr marL="971550" lvl="1" indent="-571500">
              <a:buFont typeface="Wingdings" panose="05000000000000000000" pitchFamily="2" charset="2"/>
              <a:buChar char="ü"/>
            </a:pPr>
            <a:r>
              <a:rPr lang="fr-FR" dirty="0"/>
              <a:t>Démontrer l’impact de ce programme sur la satisfaction et le sentiment d’appartenance des employés.</a:t>
            </a:r>
          </a:p>
          <a:p>
            <a:pPr marL="571500" indent="-571500">
              <a:buFont typeface="+mj-lt"/>
              <a:buAutoNum type="romanUcPeriod"/>
            </a:pPr>
            <a:r>
              <a:rPr lang="fr-FR" sz="3100" b="1" i="1" dirty="0"/>
              <a:t>Présenter et faire approuver le projet par notre Vice-Président (Ressources humaines);</a:t>
            </a:r>
          </a:p>
          <a:p>
            <a:pPr marL="971550" lvl="1" indent="-571500">
              <a:buFont typeface="Wingdings" panose="05000000000000000000" pitchFamily="2" charset="2"/>
              <a:buChar char="ü"/>
            </a:pPr>
            <a:r>
              <a:rPr lang="fr-FR" dirty="0"/>
              <a:t>Démontrer comment il s’aligne avec les objectifs de la direction des RH.</a:t>
            </a:r>
          </a:p>
          <a:p>
            <a:pPr marL="571500" indent="-571500">
              <a:buFont typeface="+mj-lt"/>
              <a:buAutoNum type="romanUcPeriod"/>
            </a:pPr>
            <a:r>
              <a:rPr lang="fr-FR" sz="2800" b="1" i="1" dirty="0"/>
              <a:t>Et finalement, présenter et faire approuver le tout par notre Comité sénior de gestion.</a:t>
            </a:r>
          </a:p>
          <a:p>
            <a:pPr marL="971550" lvl="1" indent="-571500">
              <a:buFont typeface="Wingdings" panose="05000000000000000000" pitchFamily="2" charset="2"/>
              <a:buChar char="ü"/>
            </a:pPr>
            <a:r>
              <a:rPr lang="fr-CA" altLang="en-US" sz="2900" kern="0" dirty="0">
                <a:solidFill>
                  <a:srgbClr val="1C1C1C"/>
                </a:solidFill>
                <a:latin typeface="Stone Sans"/>
              </a:rPr>
              <a:t>Démontrer les répercussions positives sur notre organisation.</a:t>
            </a:r>
          </a:p>
          <a:p>
            <a:pPr marL="1257300" lvl="2" indent="-457200">
              <a:buFont typeface="Wingdings" panose="05000000000000000000" pitchFamily="2" charset="2"/>
              <a:buChar char="Ø"/>
            </a:pPr>
            <a:r>
              <a:rPr lang="fr-CA" altLang="en-US" sz="2900" kern="0" dirty="0">
                <a:solidFill>
                  <a:srgbClr val="1C1C1C"/>
                </a:solidFill>
                <a:latin typeface="Stone Sans"/>
              </a:rPr>
              <a:t>Aucun coût pour l’agence;</a:t>
            </a:r>
          </a:p>
          <a:p>
            <a:pPr marL="1257300" lvl="2" indent="-457200">
              <a:buFont typeface="Wingdings" panose="05000000000000000000" pitchFamily="2" charset="2"/>
              <a:buChar char="Ø"/>
            </a:pPr>
            <a:r>
              <a:rPr lang="fr-CA" altLang="en-US" sz="2900" kern="0" dirty="0">
                <a:solidFill>
                  <a:srgbClr val="1C1C1C"/>
                </a:solidFill>
                <a:latin typeface="Stone Sans"/>
              </a:rPr>
              <a:t>Réduction importante des frais de formation;</a:t>
            </a:r>
          </a:p>
          <a:p>
            <a:pPr marL="1257300" lvl="2" indent="-457200">
              <a:buFont typeface="Wingdings" panose="05000000000000000000" pitchFamily="2" charset="2"/>
              <a:buChar char="Ø"/>
            </a:pPr>
            <a:r>
              <a:rPr lang="fr-CA" altLang="en-US" sz="2900" kern="0" dirty="0">
                <a:solidFill>
                  <a:srgbClr val="1C1C1C"/>
                </a:solidFill>
                <a:latin typeface="Stone Sans"/>
              </a:rPr>
              <a:t>Promotion de la dualité linguistique;</a:t>
            </a:r>
          </a:p>
          <a:p>
            <a:pPr marL="1257300" lvl="2" indent="-457200">
              <a:buFont typeface="Wingdings" panose="05000000000000000000" pitchFamily="2" charset="2"/>
              <a:buChar char="Ø"/>
            </a:pPr>
            <a:r>
              <a:rPr lang="fr-CA" altLang="en-US" sz="2900" kern="0" dirty="0">
                <a:solidFill>
                  <a:srgbClr val="1C1C1C"/>
                </a:solidFill>
                <a:latin typeface="Stone Sans"/>
              </a:rPr>
              <a:t>Réduction des plaintes reliées à la LLO;</a:t>
            </a:r>
          </a:p>
          <a:p>
            <a:pPr marL="1257300" lvl="2" indent="-457200">
              <a:buFont typeface="Wingdings" panose="05000000000000000000" pitchFamily="2" charset="2"/>
              <a:buChar char="Ø"/>
            </a:pPr>
            <a:r>
              <a:rPr lang="fr-CA" altLang="en-US" sz="2900" kern="0" dirty="0">
                <a:solidFill>
                  <a:srgbClr val="1C1C1C"/>
                </a:solidFill>
                <a:latin typeface="Stone Sans"/>
              </a:rPr>
              <a:t>Promouvoir l’offre active de service;</a:t>
            </a:r>
          </a:p>
          <a:p>
            <a:pPr marL="1257300" lvl="2" indent="-457200">
              <a:buFont typeface="Wingdings" panose="05000000000000000000" pitchFamily="2" charset="2"/>
              <a:buChar char="Ø"/>
            </a:pPr>
            <a:r>
              <a:rPr lang="fr-CA" altLang="en-US" sz="2900" kern="0" dirty="0">
                <a:solidFill>
                  <a:srgbClr val="1C1C1C"/>
                </a:solidFill>
                <a:latin typeface="Stone Sans"/>
              </a:rPr>
              <a:t>Possibilité de l’introduire aux évaluations de performance des cadres.</a:t>
            </a:r>
          </a:p>
          <a:p>
            <a:pPr marL="1371600" lvl="2" indent="-571500">
              <a:buFont typeface="Wingdings" panose="05000000000000000000" pitchFamily="2" charset="2"/>
              <a:buChar char="ü"/>
            </a:pPr>
            <a:endParaRPr lang="fr-FR" dirty="0"/>
          </a:p>
        </p:txBody>
      </p:sp>
      <p:sp>
        <p:nvSpPr>
          <p:cNvPr id="4" name="Slide Number Placeholder 3"/>
          <p:cNvSpPr>
            <a:spLocks noGrp="1"/>
          </p:cNvSpPr>
          <p:nvPr>
            <p:ph type="sldNum" sz="quarter" idx="12"/>
          </p:nvPr>
        </p:nvSpPr>
        <p:spPr/>
        <p:txBody>
          <a:bodyPr/>
          <a:lstStyle/>
          <a:p>
            <a:fld id="{D0CD16D2-284F-4494-A8F6-B8044F189D23}" type="slidenum">
              <a:rPr lang="en-CA" smtClean="0">
                <a:solidFill>
                  <a:prstClr val="black">
                    <a:tint val="75000"/>
                  </a:prstClr>
                </a:solidFill>
              </a:rPr>
              <a:pPr/>
              <a:t>6</a:t>
            </a:fld>
            <a:endParaRPr lang="en-CA">
              <a:solidFill>
                <a:prstClr val="black">
                  <a:tint val="75000"/>
                </a:prstClr>
              </a:solidFill>
            </a:endParaRPr>
          </a:p>
        </p:txBody>
      </p:sp>
    </p:spTree>
    <p:extLst>
      <p:ext uri="{BB962C8B-B14F-4D97-AF65-F5344CB8AC3E}">
        <p14:creationId xmlns:p14="http://schemas.microsoft.com/office/powerpoint/2010/main" val="1758725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dirty="0"/>
              <a:t>Notre démarche d’approbation</a:t>
            </a:r>
          </a:p>
        </p:txBody>
      </p:sp>
      <p:sp>
        <p:nvSpPr>
          <p:cNvPr id="3" name="Content Placeholder 2"/>
          <p:cNvSpPr>
            <a:spLocks noGrp="1"/>
          </p:cNvSpPr>
          <p:nvPr>
            <p:ph idx="1"/>
          </p:nvPr>
        </p:nvSpPr>
        <p:spPr>
          <a:xfrm>
            <a:off x="228600" y="1189037"/>
            <a:ext cx="8229600" cy="4525963"/>
          </a:xfrm>
        </p:spPr>
        <p:txBody>
          <a:bodyPr>
            <a:normAutofit fontScale="70000" lnSpcReduction="20000"/>
          </a:bodyPr>
          <a:lstStyle/>
          <a:p>
            <a:pPr marL="457200" lvl="3" indent="0" algn="ctr">
              <a:buNone/>
              <a:tabLst>
                <a:tab pos="0" algn="l"/>
              </a:tabLst>
            </a:pPr>
            <a:r>
              <a:rPr lang="en-CA" sz="3200" b="1" dirty="0"/>
              <a:t>A- </a:t>
            </a:r>
            <a:r>
              <a:rPr lang="en-CA" sz="3200" b="1" dirty="0" err="1"/>
              <a:t>Lancement</a:t>
            </a:r>
            <a:r>
              <a:rPr lang="en-CA" sz="3200" b="1" dirty="0"/>
              <a:t> d’un </a:t>
            </a:r>
            <a:r>
              <a:rPr lang="en-CA" sz="3200" b="1" dirty="0" err="1"/>
              <a:t>projet</a:t>
            </a:r>
            <a:r>
              <a:rPr lang="en-CA" sz="3200" b="1" dirty="0"/>
              <a:t> </a:t>
            </a:r>
            <a:r>
              <a:rPr lang="en-CA" sz="3200" b="1" dirty="0" err="1"/>
              <a:t>pilote</a:t>
            </a:r>
            <a:r>
              <a:rPr lang="en-CA" sz="3200" b="1" dirty="0"/>
              <a:t> </a:t>
            </a:r>
          </a:p>
          <a:p>
            <a:r>
              <a:rPr lang="fr-FR" b="1" u="sng" dirty="0"/>
              <a:t>Objectif</a:t>
            </a:r>
            <a:r>
              <a:rPr lang="fr-FR" dirty="0"/>
              <a:t>:</a:t>
            </a:r>
          </a:p>
          <a:p>
            <a:pPr lvl="1"/>
            <a:r>
              <a:rPr lang="fr-FR" dirty="0"/>
              <a:t>Démontrer la nécessité et la faisabilité du programme;</a:t>
            </a:r>
          </a:p>
          <a:p>
            <a:pPr marL="457200" lvl="1" indent="0">
              <a:buNone/>
            </a:pPr>
            <a:endParaRPr lang="fr-FR" dirty="0"/>
          </a:p>
          <a:p>
            <a:r>
              <a:rPr lang="fr-FR" sz="3100" b="1" u="sng" dirty="0"/>
              <a:t>Les fonctionnalités clés du programme. </a:t>
            </a:r>
          </a:p>
          <a:p>
            <a:pPr lvl="1"/>
            <a:r>
              <a:rPr lang="en-CA" dirty="0" err="1"/>
              <a:t>Pratiquer</a:t>
            </a:r>
            <a:r>
              <a:rPr lang="en-CA" dirty="0"/>
              <a:t> </a:t>
            </a:r>
            <a:r>
              <a:rPr lang="en-CA" dirty="0" err="1"/>
              <a:t>sa</a:t>
            </a:r>
            <a:r>
              <a:rPr lang="en-CA" dirty="0"/>
              <a:t> </a:t>
            </a:r>
            <a:r>
              <a:rPr lang="en-CA" dirty="0" err="1"/>
              <a:t>seconde</a:t>
            </a:r>
            <a:r>
              <a:rPr lang="en-CA" dirty="0"/>
              <a:t> langue </a:t>
            </a:r>
            <a:r>
              <a:rPr lang="en-CA" dirty="0" err="1"/>
              <a:t>officielle</a:t>
            </a:r>
            <a:r>
              <a:rPr lang="en-CA" dirty="0"/>
              <a:t> </a:t>
            </a:r>
            <a:r>
              <a:rPr lang="en-CA" dirty="0" err="1"/>
              <a:t>dans</a:t>
            </a:r>
            <a:r>
              <a:rPr lang="en-CA" dirty="0"/>
              <a:t> un </a:t>
            </a:r>
            <a:r>
              <a:rPr lang="en-CA" dirty="0" err="1"/>
              <a:t>contexte</a:t>
            </a:r>
            <a:r>
              <a:rPr lang="en-CA" dirty="0"/>
              <a:t> </a:t>
            </a:r>
            <a:r>
              <a:rPr lang="en-CA" dirty="0" err="1"/>
              <a:t>professionel</a:t>
            </a:r>
            <a:r>
              <a:rPr lang="en-CA" dirty="0"/>
              <a:t> et sans </a:t>
            </a:r>
            <a:r>
              <a:rPr lang="en-CA" dirty="0" err="1"/>
              <a:t>gêne</a:t>
            </a:r>
            <a:r>
              <a:rPr lang="en-CA" dirty="0"/>
              <a:t>;</a:t>
            </a:r>
          </a:p>
          <a:p>
            <a:pPr lvl="1"/>
            <a:r>
              <a:rPr lang="en-CA" dirty="0"/>
              <a:t>Faire </a:t>
            </a:r>
            <a:r>
              <a:rPr lang="en-CA" dirty="0" err="1"/>
              <a:t>animer</a:t>
            </a:r>
            <a:r>
              <a:rPr lang="en-CA" dirty="0"/>
              <a:t> les sessions de discussion par des </a:t>
            </a:r>
            <a:r>
              <a:rPr lang="en-CA" dirty="0" err="1"/>
              <a:t>employés</a:t>
            </a:r>
            <a:r>
              <a:rPr lang="en-CA" dirty="0"/>
              <a:t> </a:t>
            </a:r>
            <a:r>
              <a:rPr lang="en-CA" dirty="0" err="1"/>
              <a:t>bénévoles</a:t>
            </a:r>
            <a:r>
              <a:rPr lang="en-CA" dirty="0"/>
              <a:t> pendant les </a:t>
            </a:r>
            <a:r>
              <a:rPr lang="en-CA" dirty="0" err="1"/>
              <a:t>heures</a:t>
            </a:r>
            <a:r>
              <a:rPr lang="en-CA" dirty="0"/>
              <a:t> de </a:t>
            </a:r>
            <a:r>
              <a:rPr lang="en-CA" dirty="0" err="1"/>
              <a:t>dîner</a:t>
            </a:r>
            <a:r>
              <a:rPr lang="en-CA" dirty="0"/>
              <a:t> (1 </a:t>
            </a:r>
            <a:r>
              <a:rPr lang="en-CA" dirty="0" err="1"/>
              <a:t>heure</a:t>
            </a:r>
            <a:r>
              <a:rPr lang="en-CA" dirty="0"/>
              <a:t> par </a:t>
            </a:r>
            <a:r>
              <a:rPr lang="en-CA" dirty="0" err="1"/>
              <a:t>semaine</a:t>
            </a:r>
            <a:r>
              <a:rPr lang="en-CA" dirty="0"/>
              <a:t>);</a:t>
            </a:r>
          </a:p>
          <a:p>
            <a:pPr lvl="1"/>
            <a:r>
              <a:rPr lang="en-CA" dirty="0" err="1"/>
              <a:t>Faciliter</a:t>
            </a:r>
            <a:r>
              <a:rPr lang="en-CA" dirty="0"/>
              <a:t> la formation des </a:t>
            </a:r>
            <a:r>
              <a:rPr lang="en-CA" dirty="0" err="1"/>
              <a:t>groupes</a:t>
            </a:r>
            <a:r>
              <a:rPr lang="en-CA" dirty="0"/>
              <a:t> et proposer des </a:t>
            </a:r>
            <a:r>
              <a:rPr lang="en-CA" dirty="0" err="1"/>
              <a:t>sujets</a:t>
            </a:r>
            <a:r>
              <a:rPr lang="en-CA" dirty="0"/>
              <a:t> de discussion </a:t>
            </a:r>
            <a:r>
              <a:rPr lang="en-CA" dirty="0" err="1"/>
              <a:t>variés</a:t>
            </a:r>
            <a:r>
              <a:rPr lang="en-CA" dirty="0"/>
              <a:t> et </a:t>
            </a:r>
            <a:r>
              <a:rPr lang="en-CA" dirty="0" err="1"/>
              <a:t>d’actualité</a:t>
            </a:r>
            <a:r>
              <a:rPr lang="en-CA" dirty="0"/>
              <a:t>;</a:t>
            </a:r>
          </a:p>
          <a:p>
            <a:pPr lvl="1"/>
            <a:r>
              <a:rPr lang="en-CA" dirty="0" err="1"/>
              <a:t>Réduire</a:t>
            </a:r>
            <a:r>
              <a:rPr lang="en-CA" dirty="0"/>
              <a:t> au minimum le temps de </a:t>
            </a:r>
            <a:r>
              <a:rPr lang="en-CA" dirty="0" err="1"/>
              <a:t>préparation</a:t>
            </a:r>
            <a:r>
              <a:rPr lang="en-CA" dirty="0"/>
              <a:t> des </a:t>
            </a:r>
            <a:r>
              <a:rPr lang="en-CA" dirty="0" err="1"/>
              <a:t>animateurs</a:t>
            </a:r>
            <a:r>
              <a:rPr lang="en-CA" dirty="0"/>
              <a:t> et des participants;</a:t>
            </a:r>
          </a:p>
          <a:p>
            <a:pPr lvl="1"/>
            <a:r>
              <a:rPr lang="en-CA" dirty="0"/>
              <a:t>Limiter la participation à </a:t>
            </a:r>
            <a:r>
              <a:rPr lang="en-CA" dirty="0" err="1"/>
              <a:t>ceux</a:t>
            </a:r>
            <a:r>
              <a:rPr lang="en-CA" dirty="0"/>
              <a:t> et </a:t>
            </a:r>
            <a:r>
              <a:rPr lang="en-CA" dirty="0" err="1"/>
              <a:t>celles</a:t>
            </a:r>
            <a:r>
              <a:rPr lang="en-CA" dirty="0"/>
              <a:t> </a:t>
            </a:r>
            <a:r>
              <a:rPr lang="en-CA" dirty="0" err="1"/>
              <a:t>dont</a:t>
            </a:r>
            <a:r>
              <a:rPr lang="en-CA" dirty="0"/>
              <a:t> le </a:t>
            </a:r>
            <a:r>
              <a:rPr lang="en-CA" dirty="0" err="1"/>
              <a:t>niveau</a:t>
            </a:r>
            <a:r>
              <a:rPr lang="en-CA" dirty="0"/>
              <a:t> à </a:t>
            </a:r>
            <a:r>
              <a:rPr lang="en-CA" dirty="0" err="1"/>
              <a:t>l’épreuve</a:t>
            </a:r>
            <a:r>
              <a:rPr lang="en-CA" dirty="0"/>
              <a:t> </a:t>
            </a:r>
            <a:r>
              <a:rPr lang="en-CA" dirty="0" err="1"/>
              <a:t>orale</a:t>
            </a:r>
            <a:r>
              <a:rPr lang="en-CA" dirty="0"/>
              <a:t> </a:t>
            </a:r>
            <a:r>
              <a:rPr lang="en-CA" dirty="0" err="1"/>
              <a:t>est</a:t>
            </a:r>
            <a:r>
              <a:rPr lang="en-CA" dirty="0"/>
              <a:t> au minimum “B”.</a:t>
            </a:r>
            <a:endParaRPr lang="fr-FR" dirty="0"/>
          </a:p>
        </p:txBody>
      </p:sp>
      <p:sp>
        <p:nvSpPr>
          <p:cNvPr id="4" name="Slide Number Placeholder 3"/>
          <p:cNvSpPr>
            <a:spLocks noGrp="1"/>
          </p:cNvSpPr>
          <p:nvPr>
            <p:ph type="sldNum" sz="quarter" idx="12"/>
          </p:nvPr>
        </p:nvSpPr>
        <p:spPr/>
        <p:txBody>
          <a:bodyPr/>
          <a:lstStyle/>
          <a:p>
            <a:fld id="{D0CD16D2-284F-4494-A8F6-B8044F189D23}" type="slidenum">
              <a:rPr lang="en-CA" smtClean="0">
                <a:solidFill>
                  <a:prstClr val="black">
                    <a:tint val="75000"/>
                  </a:prstClr>
                </a:solidFill>
              </a:rPr>
              <a:pPr/>
              <a:t>7</a:t>
            </a:fld>
            <a:endParaRPr lang="en-CA">
              <a:solidFill>
                <a:prstClr val="black">
                  <a:tint val="75000"/>
                </a:prstClr>
              </a:solidFill>
            </a:endParaRPr>
          </a:p>
        </p:txBody>
      </p:sp>
    </p:spTree>
    <p:extLst>
      <p:ext uri="{BB962C8B-B14F-4D97-AF65-F5344CB8AC3E}">
        <p14:creationId xmlns:p14="http://schemas.microsoft.com/office/powerpoint/2010/main" val="702670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spcBef>
                <a:spcPts val="1200"/>
              </a:spcBef>
            </a:pPr>
            <a:r>
              <a:rPr lang="fr-FR" sz="3200" dirty="0"/>
              <a:t>Notre démarche d’approbation</a:t>
            </a:r>
            <a:br>
              <a:rPr lang="fr-FR" sz="3200" dirty="0"/>
            </a:br>
            <a:r>
              <a:rPr lang="fr-FR" sz="2000" b="1" dirty="0">
                <a:solidFill>
                  <a:schemeClr val="tx1"/>
                </a:solidFill>
                <a:ea typeface="+mn-ea"/>
              </a:rPr>
              <a:t>B- Démontrer les avantages de pratiquer une 2e langue</a:t>
            </a:r>
            <a:endParaRPr lang="en-CA" sz="3200" dirty="0"/>
          </a:p>
        </p:txBody>
      </p:sp>
      <p:sp>
        <p:nvSpPr>
          <p:cNvPr id="3" name="Content Placeholder 2"/>
          <p:cNvSpPr>
            <a:spLocks noGrp="1"/>
          </p:cNvSpPr>
          <p:nvPr>
            <p:ph idx="1"/>
          </p:nvPr>
        </p:nvSpPr>
        <p:spPr/>
        <p:txBody>
          <a:bodyPr>
            <a:normAutofit fontScale="92500"/>
          </a:bodyPr>
          <a:lstStyle/>
          <a:p>
            <a:pPr marL="457200" lvl="1" indent="0">
              <a:buNone/>
            </a:pPr>
            <a:r>
              <a:rPr lang="fr-FR" dirty="0"/>
              <a:t>1. Amélioration des compétences linguistiques : </a:t>
            </a:r>
          </a:p>
          <a:p>
            <a:pPr lvl="2"/>
            <a:r>
              <a:rPr lang="fr-FR" dirty="0"/>
              <a:t>Permet d’acquérir un niveau de maîtrise plus élevé.</a:t>
            </a:r>
          </a:p>
          <a:p>
            <a:pPr marL="457200" lvl="1" indent="0">
              <a:buNone/>
            </a:pPr>
            <a:r>
              <a:rPr lang="fr-FR" dirty="0"/>
              <a:t>2. Renforcement des compétences cognitives : </a:t>
            </a:r>
          </a:p>
          <a:p>
            <a:pPr marL="914400" lvl="2" indent="0">
              <a:buNone/>
            </a:pPr>
            <a:r>
              <a:rPr lang="fr-FR" dirty="0"/>
              <a:t>Permet d’améliorer les fonctions cognitives telles que la mémoire, l'attention et la résolution de problèmes. </a:t>
            </a:r>
          </a:p>
          <a:p>
            <a:pPr marL="457200" lvl="1" indent="0">
              <a:buNone/>
            </a:pPr>
            <a:r>
              <a:rPr lang="fr-FR" dirty="0"/>
              <a:t>3. Développement personnel : </a:t>
            </a:r>
          </a:p>
          <a:p>
            <a:pPr marL="914400" lvl="2" indent="0">
              <a:buNone/>
            </a:pPr>
            <a:r>
              <a:rPr lang="fr-FR" dirty="0"/>
              <a:t>Permet de développer des qualités telles que la patience, la persévérance et la créativité. Apprendre une langue demande en effet un investissement personnel et une régularité dans l'effort.</a:t>
            </a:r>
          </a:p>
          <a:p>
            <a:pPr lvl="1"/>
            <a:endParaRPr lang="fr-FR" dirty="0"/>
          </a:p>
        </p:txBody>
      </p:sp>
      <p:sp>
        <p:nvSpPr>
          <p:cNvPr id="4" name="Slide Number Placeholder 3"/>
          <p:cNvSpPr>
            <a:spLocks noGrp="1"/>
          </p:cNvSpPr>
          <p:nvPr>
            <p:ph type="sldNum" sz="quarter" idx="12"/>
          </p:nvPr>
        </p:nvSpPr>
        <p:spPr/>
        <p:txBody>
          <a:bodyPr/>
          <a:lstStyle/>
          <a:p>
            <a:fld id="{D0CD16D2-284F-4494-A8F6-B8044F189D23}" type="slidenum">
              <a:rPr lang="en-CA" smtClean="0">
                <a:solidFill>
                  <a:prstClr val="black">
                    <a:tint val="75000"/>
                  </a:prstClr>
                </a:solidFill>
              </a:rPr>
              <a:pPr/>
              <a:t>8</a:t>
            </a:fld>
            <a:endParaRPr lang="en-CA">
              <a:solidFill>
                <a:prstClr val="black">
                  <a:tint val="75000"/>
                </a:prstClr>
              </a:solidFill>
            </a:endParaRPr>
          </a:p>
        </p:txBody>
      </p:sp>
    </p:spTree>
    <p:extLst>
      <p:ext uri="{BB962C8B-B14F-4D97-AF65-F5344CB8AC3E}">
        <p14:creationId xmlns:p14="http://schemas.microsoft.com/office/powerpoint/2010/main" val="94269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pPr>
            <a:r>
              <a:rPr lang="fr-FR" sz="3200" dirty="0"/>
              <a:t>Notre démarche d’approbation</a:t>
            </a:r>
            <a:br>
              <a:rPr lang="fr-FR" sz="3200" dirty="0"/>
            </a:br>
            <a:r>
              <a:rPr lang="fr-FR" sz="2200" b="1" dirty="0">
                <a:solidFill>
                  <a:schemeClr val="tx1"/>
                </a:solidFill>
                <a:ea typeface="+mn-ea"/>
              </a:rPr>
              <a:t>C - Présenter notre plan d'action pour assurer son succès</a:t>
            </a:r>
            <a:endParaRPr lang="en-CA" sz="3200" dirty="0"/>
          </a:p>
        </p:txBody>
      </p:sp>
      <p:sp>
        <p:nvSpPr>
          <p:cNvPr id="3" name="Content Placeholder 2"/>
          <p:cNvSpPr>
            <a:spLocks noGrp="1"/>
          </p:cNvSpPr>
          <p:nvPr>
            <p:ph idx="1"/>
          </p:nvPr>
        </p:nvSpPr>
        <p:spPr/>
        <p:txBody>
          <a:bodyPr>
            <a:normAutofit lnSpcReduction="10000"/>
          </a:bodyPr>
          <a:lstStyle/>
          <a:p>
            <a:pPr marL="803275" lvl="2" indent="-534988">
              <a:buFont typeface="+mj-lt"/>
              <a:buAutoNum type="alphaLcParenR"/>
            </a:pPr>
            <a:r>
              <a:rPr lang="fr-FR" dirty="0"/>
              <a:t>Identifier les objectifs et les besoins spécifiques des apprenants en matière de formation linguistique;</a:t>
            </a:r>
          </a:p>
          <a:p>
            <a:pPr marL="803275" lvl="2" indent="-534988">
              <a:buFont typeface="+mj-lt"/>
              <a:buAutoNum type="alphaLcParenR"/>
            </a:pPr>
            <a:r>
              <a:rPr lang="fr-FR" dirty="0"/>
              <a:t>Offrir un programme progressif qui offre des opportunités d'apprentissage interactives;</a:t>
            </a:r>
          </a:p>
          <a:p>
            <a:pPr marL="803275" lvl="2" indent="-534988">
              <a:buFont typeface="+mj-lt"/>
              <a:buAutoNum type="alphaLcParenR"/>
            </a:pPr>
            <a:r>
              <a:rPr lang="fr-FR" dirty="0"/>
              <a:t>Rendre nos ressources éducatives et technologiques accessibles afin de soutenir l'apprentissage, telles que des manuels et des lexiques;</a:t>
            </a:r>
          </a:p>
          <a:p>
            <a:pPr marL="803275" lvl="2" indent="-534988">
              <a:buFont typeface="+mj-lt"/>
              <a:buAutoNum type="alphaLcParenR"/>
            </a:pPr>
            <a:r>
              <a:rPr lang="fr-FR" dirty="0"/>
              <a:t>Recruter des facilitateurs motivés et qualifiés dans la langue cible;</a:t>
            </a:r>
          </a:p>
          <a:p>
            <a:pPr marL="803275" lvl="2" indent="-534988">
              <a:buFont typeface="+mj-lt"/>
              <a:buAutoNum type="alphaLcParenR"/>
            </a:pPr>
            <a:r>
              <a:rPr lang="fr-FR" dirty="0"/>
              <a:t>Effectuer des évaluations régulières afin d’identifier les domaines qui nécessitent une attention particulière;</a:t>
            </a:r>
          </a:p>
        </p:txBody>
      </p:sp>
      <p:sp>
        <p:nvSpPr>
          <p:cNvPr id="4" name="Slide Number Placeholder 3"/>
          <p:cNvSpPr>
            <a:spLocks noGrp="1"/>
          </p:cNvSpPr>
          <p:nvPr>
            <p:ph type="sldNum" sz="quarter" idx="12"/>
          </p:nvPr>
        </p:nvSpPr>
        <p:spPr/>
        <p:txBody>
          <a:bodyPr/>
          <a:lstStyle/>
          <a:p>
            <a:fld id="{D0CD16D2-284F-4494-A8F6-B8044F189D23}" type="slidenum">
              <a:rPr lang="en-CA" smtClean="0">
                <a:solidFill>
                  <a:prstClr val="black">
                    <a:tint val="75000"/>
                  </a:prstClr>
                </a:solidFill>
              </a:rPr>
              <a:pPr/>
              <a:t>9</a:t>
            </a:fld>
            <a:endParaRPr lang="en-CA">
              <a:solidFill>
                <a:prstClr val="black">
                  <a:tint val="75000"/>
                </a:prstClr>
              </a:solidFill>
            </a:endParaRPr>
          </a:p>
        </p:txBody>
      </p:sp>
    </p:spTree>
    <p:extLst>
      <p:ext uri="{BB962C8B-B14F-4D97-AF65-F5344CB8AC3E}">
        <p14:creationId xmlns:p14="http://schemas.microsoft.com/office/powerpoint/2010/main" val="2182646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209BB0DCA843448DE5C6C7F8E3A471" ma:contentTypeVersion="13" ma:contentTypeDescription="Create a new document." ma:contentTypeScope="" ma:versionID="b2a878ceaf3a47dbf8d2bfde76761d3c">
  <xsd:schema xmlns:xsd="http://www.w3.org/2001/XMLSchema" xmlns:xs="http://www.w3.org/2001/XMLSchema" xmlns:p="http://schemas.microsoft.com/office/2006/metadata/properties" xmlns:ns2="5dbc4470-9b56-43e1-bbd9-b67b1fa26dcf" xmlns:ns3="1fc1ad99-4a35-4074-b875-96aaf318d338" targetNamespace="http://schemas.microsoft.com/office/2006/metadata/properties" ma:root="true" ma:fieldsID="98316617fc436b212b56909c1a61d86d" ns2:_="" ns3:_="">
    <xsd:import namespace="5dbc4470-9b56-43e1-bbd9-b67b1fa26dcf"/>
    <xsd:import namespace="1fc1ad99-4a35-4074-b875-96aaf318d33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bc4470-9b56-43e1-bbd9-b67b1fa26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38d4629-38ad-4148-bc9e-acd04a442d3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c1ad99-4a35-4074-b875-96aaf318d33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e658fed-2c5d-4d54-b34e-ab437a999642}" ma:internalName="TaxCatchAll" ma:showField="CatchAllData" ma:web="1fc1ad99-4a35-4074-b875-96aaf318d3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fc1ad99-4a35-4074-b875-96aaf318d338" xsi:nil="true"/>
    <lcf76f155ced4ddcb4097134ff3c332f xmlns="5dbc4470-9b56-43e1-bbd9-b67b1fa26d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38DE714-6437-4C32-B27C-07F98CDA2D56}">
  <ds:schemaRefs>
    <ds:schemaRef ds:uri="http://schemas.microsoft.com/sharepoint/v3/contenttype/forms"/>
  </ds:schemaRefs>
</ds:datastoreItem>
</file>

<file path=customXml/itemProps2.xml><?xml version="1.0" encoding="utf-8"?>
<ds:datastoreItem xmlns:ds="http://schemas.openxmlformats.org/officeDocument/2006/customXml" ds:itemID="{269B4D1E-F59E-4FB9-B13E-77E7E01C13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bc4470-9b56-43e1-bbd9-b67b1fa26dcf"/>
    <ds:schemaRef ds:uri="1fc1ad99-4a35-4074-b875-96aaf318d3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5B607B-E8AD-443C-8E93-32CCCA4BAB4C}">
  <ds:schemaRefs>
    <ds:schemaRef ds:uri="http://schemas.microsoft.com/office/2006/metadata/properties"/>
    <ds:schemaRef ds:uri="http://schemas.microsoft.com/office/infopath/2007/PartnerControls"/>
    <ds:schemaRef ds:uri="1fc1ad99-4a35-4074-b875-96aaf318d338"/>
    <ds:schemaRef ds:uri="5dbc4470-9b56-43e1-bbd9-b67b1fa26dcf"/>
  </ds:schemaRefs>
</ds:datastoreItem>
</file>

<file path=docProps/app.xml><?xml version="1.0" encoding="utf-8"?>
<Properties xmlns="http://schemas.openxmlformats.org/officeDocument/2006/extended-properties" xmlns:vt="http://schemas.openxmlformats.org/officeDocument/2006/docPropsVTypes">
  <Template/>
  <TotalTime>32095</TotalTime>
  <Words>1519</Words>
  <Application>Microsoft Office PowerPoint</Application>
  <PresentationFormat>Affichage à l'écran (4:3)</PresentationFormat>
  <Paragraphs>146</Paragraphs>
  <Slides>19</Slides>
  <Notes>3</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Office Theme</vt:lpstr>
      <vt:lpstr>Mini-causeries pour le maintien des acquis linguistiques</vt:lpstr>
      <vt:lpstr>Qui sommes-nous?</vt:lpstr>
      <vt:lpstr>La problématique</vt:lpstr>
      <vt:lpstr>Ce que nous recherchons! Un programme simple, efficace et peu coûteux</vt:lpstr>
      <vt:lpstr>Analyse comparative des initiatives similaires à l’agence. </vt:lpstr>
      <vt:lpstr>Stratégie de communication et d’approbation</vt:lpstr>
      <vt:lpstr>Notre démarche d’approbation</vt:lpstr>
      <vt:lpstr>Notre démarche d’approbation B- Démontrer les avantages de pratiquer une 2e langue</vt:lpstr>
      <vt:lpstr>Notre démarche d’approbation C - Présenter notre plan d'action pour assurer son succès</vt:lpstr>
      <vt:lpstr>Notre démarche d’approbation C - Notre plan d'action pour assurer son succès (suite)</vt:lpstr>
      <vt:lpstr>Évolution du programme</vt:lpstr>
      <vt:lpstr>Faire fonctionner le programme de mini-causeries avec le minimum de ressources</vt:lpstr>
      <vt:lpstr>Intégration Outlook-Teams-SharePoint-Excel</vt:lpstr>
      <vt:lpstr>Autonomie à l’inscription</vt:lpstr>
      <vt:lpstr>Détails du programme sur SharePoint</vt:lpstr>
      <vt:lpstr>Évaluation du programme</vt:lpstr>
      <vt:lpstr>Tous ont un rôle important  L’équipe du Centre des langues officielles qui collabore au succès.</vt:lpstr>
      <vt:lpstr>Questions ?</vt:lpstr>
      <vt:lpstr>Présentation PowerPoint</vt:lpstr>
    </vt:vector>
  </TitlesOfParts>
  <Company>Carisse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Laurie Poon</dc:creator>
  <cp:lastModifiedBy>Girard, Pierre (CFIA/ACIA)</cp:lastModifiedBy>
  <cp:revision>425</cp:revision>
  <cp:lastPrinted>2018-01-30T14:25:56Z</cp:lastPrinted>
  <dcterms:created xsi:type="dcterms:W3CDTF">2005-04-11T18:32:41Z</dcterms:created>
  <dcterms:modified xsi:type="dcterms:W3CDTF">2024-02-01T21:42:35Z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0x01010069209BB0DCA843448DE5C6C7F8E3A471</vt:lpwstr>
  </property>
  <property fmtid="{D5CDD505-2E9C-101B-9397-08002B2CF9AE}" pid="3" name="MSIP_Label_adb4b7a6-9caa-4b32-95da-d5cfefd952da_Enabled">
    <vt:lpwstr>true</vt:lpwstr>
  </property>
  <property fmtid="{D5CDD505-2E9C-101B-9397-08002B2CF9AE}" pid="4" name="MSIP_Label_adb4b7a6-9caa-4b32-95da-d5cfefd952da_SetDate">
    <vt:lpwstr>2024-02-01T21:42:34Z</vt:lpwstr>
  </property>
  <property fmtid="{D5CDD505-2E9C-101B-9397-08002B2CF9AE}" pid="5" name="MSIP_Label_adb4b7a6-9caa-4b32-95da-d5cfefd952da_Method">
    <vt:lpwstr>Standard</vt:lpwstr>
  </property>
  <property fmtid="{D5CDD505-2E9C-101B-9397-08002B2CF9AE}" pid="6" name="MSIP_Label_adb4b7a6-9caa-4b32-95da-d5cfefd952da_Name">
    <vt:lpwstr>Unclassified</vt:lpwstr>
  </property>
  <property fmtid="{D5CDD505-2E9C-101B-9397-08002B2CF9AE}" pid="7" name="MSIP_Label_adb4b7a6-9caa-4b32-95da-d5cfefd952da_SiteId">
    <vt:lpwstr>f6a7234d-bc9b-4520-ad5f-70669c2c7a9c</vt:lpwstr>
  </property>
  <property fmtid="{D5CDD505-2E9C-101B-9397-08002B2CF9AE}" pid="8" name="MSIP_Label_adb4b7a6-9caa-4b32-95da-d5cfefd952da_ActionId">
    <vt:lpwstr>e18cf049-7078-42cf-9a71-b08f4fee52be</vt:lpwstr>
  </property>
  <property fmtid="{D5CDD505-2E9C-101B-9397-08002B2CF9AE}" pid="9" name="MSIP_Label_adb4b7a6-9caa-4b32-95da-d5cfefd952da_ContentBits">
    <vt:lpwstr>0</vt:lpwstr>
  </property>
  <property fmtid="{D5CDD505-2E9C-101B-9397-08002B2CF9AE}" pid="10" name="MediaServiceImageTags">
    <vt:lpwstr/>
  </property>
</Properties>
</file>