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4" roundtripDataSignature="AMtx7mi5wuCq1URLQ+Qgif6vO0qTidcB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1A224C-1278-4D4C-BA78-DF529537061A}">
  <a:tblStyle styleId="{371A224C-1278-4D4C-BA78-DF529537061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FEB"/>
          </a:solidFill>
        </a:fill>
      </a:tcStyle>
    </a:wholeTbl>
    <a:band1H>
      <a:tcTxStyle b="off" i="off"/>
      <a:tcStyle>
        <a:tcBdr/>
        <a:fill>
          <a:solidFill>
            <a:srgbClr val="CBDDD5"/>
          </a:solidFill>
        </a:fill>
      </a:tcStyle>
    </a:band1H>
    <a:band2H>
      <a:tcTxStyle b="off" i="off"/>
      <a:tcStyle>
        <a:tcBdr/>
      </a:tcStyle>
    </a:band2H>
    <a:band1V>
      <a:tcTxStyle b="off" i="off"/>
      <a:tcStyle>
        <a:tcBdr/>
        <a:fill>
          <a:solidFill>
            <a:srgbClr val="CBDDD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86" d="100"/>
          <a:sy n="86" d="100"/>
        </p:scale>
        <p:origin x="105"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6d747d09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76d747d09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89331"/>
            </a:gs>
            <a:gs pos="100000">
              <a:srgbClr val="DFDDDD"/>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cpedia.gc.ca/wiki/Free_Agents/Me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freeagents-agentslibres@canada.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laura.colella@tc.gc.ca" TargetMode="External"/><Relationship Id="rId4" Type="http://schemas.openxmlformats.org/officeDocument/2006/relationships/hyperlink" Target="https://www.gcpedia.gc.ca/wiki/Free_Agen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448625" y="2492625"/>
            <a:ext cx="9144000" cy="1655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15537E"/>
              </a:buClr>
              <a:buSzPts val="6000"/>
              <a:buFont typeface="Century Gothic"/>
              <a:buNone/>
            </a:pPr>
            <a:endParaRPr b="1">
              <a:solidFill>
                <a:srgbClr val="15537E"/>
              </a:solidFill>
              <a:latin typeface="Century Gothic"/>
              <a:ea typeface="Century Gothic"/>
              <a:cs typeface="Century Gothic"/>
              <a:sym typeface="Century Gothic"/>
            </a:endParaRPr>
          </a:p>
          <a:p>
            <a:pPr marL="0" lvl="0" indent="0" algn="ctr" rtl="0">
              <a:lnSpc>
                <a:spcPct val="90000"/>
              </a:lnSpc>
              <a:spcBef>
                <a:spcPts val="0"/>
              </a:spcBef>
              <a:spcAft>
                <a:spcPts val="0"/>
              </a:spcAft>
              <a:buClr>
                <a:srgbClr val="15537E"/>
              </a:buClr>
              <a:buSzPts val="6000"/>
              <a:buFont typeface="Century Gothic"/>
              <a:buNone/>
            </a:pPr>
            <a:endParaRPr b="1">
              <a:solidFill>
                <a:srgbClr val="15537E"/>
              </a:solidFill>
              <a:latin typeface="Century Gothic"/>
              <a:ea typeface="Century Gothic"/>
              <a:cs typeface="Century Gothic"/>
              <a:sym typeface="Century Gothic"/>
            </a:endParaRPr>
          </a:p>
          <a:p>
            <a:pPr marL="0" lvl="0" indent="0" algn="ctr" rtl="0">
              <a:lnSpc>
                <a:spcPct val="90000"/>
              </a:lnSpc>
              <a:spcBef>
                <a:spcPts val="0"/>
              </a:spcBef>
              <a:spcAft>
                <a:spcPts val="0"/>
              </a:spcAft>
              <a:buClr>
                <a:srgbClr val="15537E"/>
              </a:buClr>
              <a:buSzPts val="6000"/>
              <a:buFont typeface="Century Gothic"/>
              <a:buNone/>
            </a:pPr>
            <a:r>
              <a:rPr lang="fr-CA" b="1">
                <a:solidFill>
                  <a:srgbClr val="15537E"/>
                </a:solidFill>
                <a:latin typeface="Century Gothic"/>
                <a:ea typeface="Century Gothic"/>
                <a:cs typeface="Century Gothic"/>
                <a:sym typeface="Century Gothic"/>
              </a:rPr>
              <a:t>Canada’s Free Agents</a:t>
            </a:r>
            <a:br>
              <a:rPr lang="fr-CA" b="1">
                <a:solidFill>
                  <a:srgbClr val="15537E"/>
                </a:solidFill>
                <a:latin typeface="Century Gothic"/>
                <a:ea typeface="Century Gothic"/>
                <a:cs typeface="Century Gothic"/>
                <a:sym typeface="Century Gothic"/>
              </a:rPr>
            </a:br>
            <a:endParaRPr>
              <a:solidFill>
                <a:srgbClr val="15537E"/>
              </a:solidFill>
            </a:endParaRPr>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80000"/>
              </a:lnSpc>
              <a:spcBef>
                <a:spcPts val="1000"/>
              </a:spcBef>
              <a:spcAft>
                <a:spcPts val="0"/>
              </a:spcAft>
              <a:buClr>
                <a:schemeClr val="dk1"/>
              </a:buClr>
              <a:buSzPts val="1665"/>
              <a:buNone/>
            </a:pPr>
            <a:endParaRPr sz="1665" u="sng"/>
          </a:p>
          <a:p>
            <a:pPr marL="0" lvl="0" indent="0" algn="ctr" rtl="0">
              <a:lnSpc>
                <a:spcPct val="80000"/>
              </a:lnSpc>
              <a:spcBef>
                <a:spcPts val="1000"/>
              </a:spcBef>
              <a:spcAft>
                <a:spcPts val="0"/>
              </a:spcAft>
              <a:buClr>
                <a:schemeClr val="dk1"/>
              </a:buClr>
              <a:buSzPts val="1665"/>
              <a:buNone/>
            </a:pPr>
            <a:endParaRPr sz="1665" u="sng"/>
          </a:p>
          <a:p>
            <a:pPr marL="0" lvl="0" indent="0" algn="ctr" rtl="0">
              <a:lnSpc>
                <a:spcPct val="80000"/>
              </a:lnSpc>
              <a:spcBef>
                <a:spcPts val="1000"/>
              </a:spcBef>
              <a:spcAft>
                <a:spcPts val="0"/>
              </a:spcAft>
              <a:buClr>
                <a:schemeClr val="dk1"/>
              </a:buClr>
              <a:buSzPts val="1665"/>
              <a:buNone/>
            </a:pPr>
            <a:endParaRPr sz="1665" u="sng"/>
          </a:p>
          <a:p>
            <a:pPr marL="0" lvl="0" indent="0" algn="ctr" rtl="0">
              <a:lnSpc>
                <a:spcPct val="80000"/>
              </a:lnSpc>
              <a:spcBef>
                <a:spcPts val="1000"/>
              </a:spcBef>
              <a:spcAft>
                <a:spcPts val="0"/>
              </a:spcAft>
              <a:buClr>
                <a:schemeClr val="dk1"/>
              </a:buClr>
              <a:buSzPts val="1665"/>
              <a:buNone/>
            </a:pPr>
            <a:endParaRPr sz="1665" u="sng"/>
          </a:p>
          <a:p>
            <a:pPr marL="0" lvl="0" indent="0" algn="ctr" rtl="0">
              <a:lnSpc>
                <a:spcPct val="80000"/>
              </a:lnSpc>
              <a:spcBef>
                <a:spcPts val="1000"/>
              </a:spcBef>
              <a:spcAft>
                <a:spcPts val="0"/>
              </a:spcAft>
              <a:buClr>
                <a:schemeClr val="dk1"/>
              </a:buClr>
              <a:buSzPts val="1665"/>
              <a:buNone/>
            </a:pPr>
            <a:r>
              <a:rPr lang="fr-CA" sz="1665" u="sng"/>
              <a:t>Presented by: </a:t>
            </a:r>
            <a:endParaRPr/>
          </a:p>
          <a:p>
            <a:pPr marL="0" lvl="0" indent="0" algn="ctr" rtl="0">
              <a:lnSpc>
                <a:spcPct val="80000"/>
              </a:lnSpc>
              <a:spcBef>
                <a:spcPts val="1000"/>
              </a:spcBef>
              <a:spcAft>
                <a:spcPts val="0"/>
              </a:spcAft>
              <a:buClr>
                <a:schemeClr val="dk1"/>
              </a:buClr>
              <a:buSzPts val="1665"/>
              <a:buNone/>
            </a:pPr>
            <a:r>
              <a:rPr lang="fr-CA" sz="1665"/>
              <a:t>Laura Colella, Program Lead, Canada’s Free Agents</a:t>
            </a:r>
            <a:endParaRPr/>
          </a:p>
          <a:p>
            <a:pPr marL="0" lvl="0" indent="0" algn="ctr" rtl="0">
              <a:lnSpc>
                <a:spcPct val="80000"/>
              </a:lnSpc>
              <a:spcBef>
                <a:spcPts val="1000"/>
              </a:spcBef>
              <a:spcAft>
                <a:spcPts val="0"/>
              </a:spcAft>
              <a:buClr>
                <a:schemeClr val="dk1"/>
              </a:buClr>
              <a:buSzPts val="1665"/>
              <a:buNone/>
            </a:pPr>
            <a:r>
              <a:rPr lang="fr-CA" sz="1665"/>
              <a:t>Thursday, April 30, 2020</a:t>
            </a:r>
            <a:endParaRPr sz="1665"/>
          </a:p>
        </p:txBody>
      </p:sp>
      <p:pic>
        <p:nvPicPr>
          <p:cNvPr id="86" name="Google Shape;86;p1" descr="https://lh4.googleusercontent.com/E0pByKC84KeOCrqob1Q-SjwUbbDJvoFJOei55WORU0JFlMCastqq-BC6JO5h0rvlS0oQD1kPV6BSlF3jgvhGJZTEHD5bho4ElnDS4UsCFSpuMonToXxEmcQnWVD7msMUZgP2XiRiTGg"/>
          <p:cNvPicPr preferRelativeResize="0"/>
          <p:nvPr/>
        </p:nvPicPr>
        <p:blipFill rotWithShape="1">
          <a:blip r:embed="rId3">
            <a:alphaModFix/>
          </a:blip>
          <a:srcRect/>
          <a:stretch/>
        </p:blipFill>
        <p:spPr>
          <a:xfrm>
            <a:off x="8846680" y="280491"/>
            <a:ext cx="3122689" cy="12173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0"/>
          <p:cNvPicPr preferRelativeResize="0">
            <a:picLocks noGrp="1"/>
          </p:cNvPicPr>
          <p:nvPr>
            <p:ph type="body" idx="1"/>
          </p:nvPr>
        </p:nvPicPr>
        <p:blipFill rotWithShape="1">
          <a:blip r:embed="rId3">
            <a:alphaModFix/>
          </a:blip>
          <a:srcRect/>
          <a:stretch/>
        </p:blipFill>
        <p:spPr>
          <a:xfrm>
            <a:off x="1234678" y="379320"/>
            <a:ext cx="10022681" cy="6058957"/>
          </a:xfrm>
          <a:prstGeom prst="rect">
            <a:avLst/>
          </a:prstGeom>
          <a:solidFill>
            <a:srgbClr val="E6F2D9"/>
          </a:solidFill>
          <a:ln>
            <a:noFill/>
          </a:ln>
          <a:effectLst>
            <a:outerShdw blurRad="50800" dist="38100" algn="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537E"/>
              </a:buClr>
              <a:buSzPts val="5800"/>
              <a:buFont typeface="Calibri"/>
              <a:buNone/>
            </a:pPr>
            <a:r>
              <a:rPr lang="fr-CA" sz="5800" b="1">
                <a:solidFill>
                  <a:srgbClr val="15537E"/>
                </a:solidFill>
              </a:rPr>
              <a:t>How to hire a Free Agent</a:t>
            </a:r>
            <a:endParaRPr sz="5800" b="1">
              <a:solidFill>
                <a:srgbClr val="15537E"/>
              </a:solidFill>
            </a:endParaRPr>
          </a:p>
        </p:txBody>
      </p:sp>
      <p:sp>
        <p:nvSpPr>
          <p:cNvPr id="238" name="Google Shape;238;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537E"/>
              </a:buClr>
              <a:buSzPts val="2800"/>
              <a:buFont typeface="Calibri"/>
              <a:buChar char="-"/>
            </a:pPr>
            <a:r>
              <a:rPr lang="fr-CA">
                <a:solidFill>
                  <a:srgbClr val="15537E"/>
                </a:solidFill>
              </a:rPr>
              <a:t>90 Free Agents, across 3 home departments. </a:t>
            </a:r>
            <a:endParaRPr/>
          </a:p>
          <a:p>
            <a:pPr marL="0" lvl="0" indent="0" algn="l" rtl="0">
              <a:lnSpc>
                <a:spcPct val="90000"/>
              </a:lnSpc>
              <a:spcBef>
                <a:spcPts val="1000"/>
              </a:spcBef>
              <a:spcAft>
                <a:spcPts val="0"/>
              </a:spcAft>
              <a:buClr>
                <a:schemeClr val="dk1"/>
              </a:buClr>
              <a:buSzPts val="2800"/>
              <a:buNone/>
            </a:pPr>
            <a:endParaRPr>
              <a:solidFill>
                <a:srgbClr val="15537E"/>
              </a:solidFill>
            </a:endParaRPr>
          </a:p>
          <a:p>
            <a:pPr marL="228600" lvl="0" indent="-228600" algn="l" rtl="0">
              <a:lnSpc>
                <a:spcPct val="90000"/>
              </a:lnSpc>
              <a:spcBef>
                <a:spcPts val="1000"/>
              </a:spcBef>
              <a:spcAft>
                <a:spcPts val="0"/>
              </a:spcAft>
              <a:buClr>
                <a:srgbClr val="15537E"/>
              </a:buClr>
              <a:buSzPts val="2800"/>
              <a:buFont typeface="Calibri"/>
              <a:buChar char="-"/>
            </a:pPr>
            <a:r>
              <a:rPr lang="fr-CA">
                <a:solidFill>
                  <a:srgbClr val="15537E"/>
                </a:solidFill>
              </a:rPr>
              <a:t>Directory of Free Agents: </a:t>
            </a:r>
            <a:r>
              <a:rPr lang="fr-CA" u="sng">
                <a:solidFill>
                  <a:srgbClr val="15537E"/>
                </a:solidFill>
                <a:hlinkClick r:id="rId3"/>
              </a:rPr>
              <a:t>https://www.gcpedia.gc.ca/wiki/Free_Agents/Meet</a:t>
            </a:r>
            <a:endParaRPr>
              <a:solidFill>
                <a:srgbClr val="15537E"/>
              </a:solidFill>
            </a:endParaRPr>
          </a:p>
          <a:p>
            <a:pPr marL="228600" lvl="0" indent="-50800" algn="l" rtl="0">
              <a:lnSpc>
                <a:spcPct val="90000"/>
              </a:lnSpc>
              <a:spcBef>
                <a:spcPts val="1000"/>
              </a:spcBef>
              <a:spcAft>
                <a:spcPts val="0"/>
              </a:spcAft>
              <a:buClr>
                <a:schemeClr val="dk1"/>
              </a:buClr>
              <a:buSzPts val="2800"/>
              <a:buFont typeface="Calibri"/>
              <a:buNone/>
            </a:pPr>
            <a:endParaRPr>
              <a:solidFill>
                <a:srgbClr val="15537E"/>
              </a:solidFill>
            </a:endParaRPr>
          </a:p>
          <a:p>
            <a:pPr marL="228600" lvl="0" indent="-228600" algn="l" rtl="0">
              <a:lnSpc>
                <a:spcPct val="90000"/>
              </a:lnSpc>
              <a:spcBef>
                <a:spcPts val="1000"/>
              </a:spcBef>
              <a:spcAft>
                <a:spcPts val="0"/>
              </a:spcAft>
              <a:buClr>
                <a:srgbClr val="15537E"/>
              </a:buClr>
              <a:buSzPts val="2800"/>
              <a:buFont typeface="Calibri"/>
              <a:buChar char="-"/>
            </a:pPr>
            <a:r>
              <a:rPr lang="fr-CA">
                <a:solidFill>
                  <a:srgbClr val="15537E"/>
                </a:solidFill>
              </a:rPr>
              <a:t>Reach out to the program Business Manager (Lily Spek)</a:t>
            </a:r>
            <a:endParaRPr/>
          </a:p>
          <a:p>
            <a:pPr marL="228600" lvl="0" indent="-50800" algn="l" rtl="0">
              <a:lnSpc>
                <a:spcPct val="90000"/>
              </a:lnSpc>
              <a:spcBef>
                <a:spcPts val="1000"/>
              </a:spcBef>
              <a:spcAft>
                <a:spcPts val="0"/>
              </a:spcAft>
              <a:buClr>
                <a:schemeClr val="dk1"/>
              </a:buClr>
              <a:buSzPts val="2800"/>
              <a:buFont typeface="Calibri"/>
              <a:buNone/>
            </a:pPr>
            <a:endParaRPr>
              <a:solidFill>
                <a:srgbClr val="15537E"/>
              </a:solidFill>
            </a:endParaRPr>
          </a:p>
          <a:p>
            <a:pPr marL="228600" lvl="0" indent="-228600" algn="l" rtl="0">
              <a:lnSpc>
                <a:spcPct val="90000"/>
              </a:lnSpc>
              <a:spcBef>
                <a:spcPts val="1000"/>
              </a:spcBef>
              <a:spcAft>
                <a:spcPts val="0"/>
              </a:spcAft>
              <a:buClr>
                <a:srgbClr val="15537E"/>
              </a:buClr>
              <a:buSzPts val="2800"/>
              <a:buFont typeface="Calibri"/>
              <a:buChar char="-"/>
            </a:pPr>
            <a:r>
              <a:rPr lang="fr-CA">
                <a:solidFill>
                  <a:srgbClr val="15537E"/>
                </a:solidFill>
              </a:rPr>
              <a:t>How long to hire a Free Agent? It depends!</a:t>
            </a:r>
            <a:endParaRPr>
              <a:solidFill>
                <a:srgbClr val="15537E"/>
              </a:solidFill>
            </a:endParaRPr>
          </a:p>
          <a:p>
            <a:pPr marL="228600" lvl="0" indent="-50800" algn="l" rtl="0">
              <a:lnSpc>
                <a:spcPct val="90000"/>
              </a:lnSpc>
              <a:spcBef>
                <a:spcPts val="1000"/>
              </a:spcBef>
              <a:spcAft>
                <a:spcPts val="0"/>
              </a:spcAft>
              <a:buClr>
                <a:schemeClr val="dk1"/>
              </a:buClr>
              <a:buSzPts val="2800"/>
              <a:buFont typeface="Calibri"/>
              <a:buNone/>
            </a:pPr>
            <a:endParaRPr/>
          </a:p>
          <a:p>
            <a:pPr marL="228600" lvl="0" indent="-50800" algn="l" rtl="0">
              <a:lnSpc>
                <a:spcPct val="90000"/>
              </a:lnSpc>
              <a:spcBef>
                <a:spcPts val="1000"/>
              </a:spcBef>
              <a:spcAft>
                <a:spcPts val="0"/>
              </a:spcAft>
              <a:buClr>
                <a:schemeClr val="dk1"/>
              </a:buClr>
              <a:buSzPts val="2800"/>
              <a:buFont typeface="Calibri"/>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76d747d09a_0_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537E"/>
              </a:buClr>
              <a:buSzPts val="5800"/>
              <a:buFont typeface="Calibri"/>
              <a:buNone/>
            </a:pPr>
            <a:r>
              <a:rPr lang="fr-CA" sz="5800" b="1">
                <a:solidFill>
                  <a:srgbClr val="15537E"/>
                </a:solidFill>
              </a:rPr>
              <a:t>How to become a Free Agent</a:t>
            </a:r>
            <a:endParaRPr sz="5800" b="1">
              <a:solidFill>
                <a:srgbClr val="15537E"/>
              </a:solidFill>
            </a:endParaRPr>
          </a:p>
        </p:txBody>
      </p:sp>
      <p:sp>
        <p:nvSpPr>
          <p:cNvPr id="244" name="Google Shape;244;g76d747d09a_0_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50800" algn="ctr" rtl="0">
              <a:lnSpc>
                <a:spcPct val="90000"/>
              </a:lnSpc>
              <a:spcBef>
                <a:spcPts val="1000"/>
              </a:spcBef>
              <a:spcAft>
                <a:spcPts val="0"/>
              </a:spcAft>
              <a:buClr>
                <a:schemeClr val="dk1"/>
              </a:buClr>
              <a:buSzPts val="2800"/>
              <a:buFont typeface="Calibri"/>
              <a:buNone/>
            </a:pPr>
            <a:endParaRPr>
              <a:solidFill>
                <a:srgbClr val="15537E"/>
              </a:solidFill>
            </a:endParaRPr>
          </a:p>
          <a:p>
            <a:pPr marL="228600" lvl="0" indent="-50800" algn="ctr" rtl="0">
              <a:lnSpc>
                <a:spcPct val="90000"/>
              </a:lnSpc>
              <a:spcBef>
                <a:spcPts val="1000"/>
              </a:spcBef>
              <a:spcAft>
                <a:spcPts val="0"/>
              </a:spcAft>
              <a:buClr>
                <a:schemeClr val="dk1"/>
              </a:buClr>
              <a:buSzPts val="2800"/>
              <a:buFont typeface="Calibri"/>
              <a:buNone/>
            </a:pPr>
            <a:r>
              <a:rPr lang="fr-CA" sz="3600">
                <a:solidFill>
                  <a:srgbClr val="15537E"/>
                </a:solidFill>
              </a:rPr>
              <a:t>Next intake info</a:t>
            </a:r>
            <a:endParaRPr sz="3600">
              <a:solidFill>
                <a:srgbClr val="15537E"/>
              </a:solidFill>
            </a:endParaRPr>
          </a:p>
          <a:p>
            <a:pPr marL="228600" lvl="0" indent="-50800" algn="ctr" rtl="0">
              <a:lnSpc>
                <a:spcPct val="90000"/>
              </a:lnSpc>
              <a:spcBef>
                <a:spcPts val="1000"/>
              </a:spcBef>
              <a:spcAft>
                <a:spcPts val="0"/>
              </a:spcAft>
              <a:buClr>
                <a:schemeClr val="dk1"/>
              </a:buClr>
              <a:buSzPts val="2800"/>
              <a:buFont typeface="Calibri"/>
              <a:buNone/>
            </a:pPr>
            <a:endParaRPr sz="3600">
              <a:solidFill>
                <a:srgbClr val="15537E"/>
              </a:solidFill>
            </a:endParaRPr>
          </a:p>
          <a:p>
            <a:pPr marL="228600" lvl="0" indent="-50800" algn="ctr" rtl="0">
              <a:lnSpc>
                <a:spcPct val="90000"/>
              </a:lnSpc>
              <a:spcBef>
                <a:spcPts val="1000"/>
              </a:spcBef>
              <a:spcAft>
                <a:spcPts val="0"/>
              </a:spcAft>
              <a:buClr>
                <a:schemeClr val="dk1"/>
              </a:buClr>
              <a:buSzPts val="2800"/>
              <a:buFont typeface="Calibri"/>
              <a:buNone/>
            </a:pPr>
            <a:r>
              <a:rPr lang="fr-CA" sz="3600">
                <a:solidFill>
                  <a:srgbClr val="15537E"/>
                </a:solidFill>
              </a:rPr>
              <a:t>More info: GCPedia Page</a:t>
            </a:r>
            <a:endParaRPr sz="3600">
              <a:solidFill>
                <a:srgbClr val="15537E"/>
              </a:solidFill>
            </a:endParaRPr>
          </a:p>
          <a:p>
            <a:pPr marL="228600" lvl="0" indent="-50800" algn="ctr" rtl="0">
              <a:lnSpc>
                <a:spcPct val="90000"/>
              </a:lnSpc>
              <a:spcBef>
                <a:spcPts val="1000"/>
              </a:spcBef>
              <a:spcAft>
                <a:spcPts val="0"/>
              </a:spcAft>
              <a:buClr>
                <a:schemeClr val="dk1"/>
              </a:buClr>
              <a:buSzPts val="2800"/>
              <a:buFont typeface="Calibri"/>
              <a:buNone/>
            </a:pPr>
            <a:endParaRPr sz="3600">
              <a:solidFill>
                <a:srgbClr val="15537E"/>
              </a:solidFill>
            </a:endParaRPr>
          </a:p>
          <a:p>
            <a:pPr marL="228600" lvl="0" indent="-50800" algn="ctr" rtl="0">
              <a:lnSpc>
                <a:spcPct val="90000"/>
              </a:lnSpc>
              <a:spcBef>
                <a:spcPts val="1000"/>
              </a:spcBef>
              <a:spcAft>
                <a:spcPts val="0"/>
              </a:spcAft>
              <a:buClr>
                <a:schemeClr val="dk1"/>
              </a:buClr>
              <a:buSzPts val="2800"/>
              <a:buFont typeface="Calibri"/>
              <a:buNone/>
            </a:pPr>
            <a:r>
              <a:rPr lang="fr-CA" sz="3600" b="1">
                <a:solidFill>
                  <a:srgbClr val="15537E"/>
                </a:solidFill>
              </a:rPr>
              <a:t>Reach out to me!</a:t>
            </a:r>
            <a:endParaRPr sz="3600" b="1">
              <a:solidFill>
                <a:srgbClr val="15537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537E"/>
              </a:buClr>
              <a:buSzPts val="4400"/>
              <a:buFont typeface="Calibri"/>
              <a:buNone/>
            </a:pPr>
            <a:r>
              <a:rPr lang="fr-CA" b="1">
                <a:solidFill>
                  <a:srgbClr val="15537E"/>
                </a:solidFill>
              </a:rPr>
              <a:t>We’d love to hear from you</a:t>
            </a:r>
            <a:endParaRPr b="1">
              <a:solidFill>
                <a:srgbClr val="15537E"/>
              </a:solidFill>
            </a:endParaRPr>
          </a:p>
        </p:txBody>
      </p:sp>
      <p:sp>
        <p:nvSpPr>
          <p:cNvPr id="250" name="Google Shape;250;p12"/>
          <p:cNvSpPr txBox="1">
            <a:spLocks noGrp="1"/>
          </p:cNvSpPr>
          <p:nvPr>
            <p:ph type="body" idx="1"/>
          </p:nvPr>
        </p:nvSpPr>
        <p:spPr>
          <a:xfrm>
            <a:off x="838200" y="180419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15537E"/>
              </a:buClr>
              <a:buSzPts val="2800"/>
              <a:buNone/>
            </a:pPr>
            <a:r>
              <a:rPr lang="fr-CA" b="1">
                <a:solidFill>
                  <a:srgbClr val="15537E"/>
                </a:solidFill>
              </a:rPr>
              <a:t>Email</a:t>
            </a:r>
            <a:r>
              <a:rPr lang="fr-CA"/>
              <a:t>: </a:t>
            </a:r>
            <a:r>
              <a:rPr lang="fr-CA" u="sng">
                <a:solidFill>
                  <a:schemeClr val="hlink"/>
                </a:solidFill>
                <a:hlinkClick r:id="rId3"/>
              </a:rPr>
              <a:t>freeagents-agentslibres@canada.ca</a:t>
            </a:r>
            <a:endParaRPr/>
          </a:p>
          <a:p>
            <a:pPr marL="0" lvl="0" indent="0" algn="l" rtl="0">
              <a:lnSpc>
                <a:spcPct val="80000"/>
              </a:lnSpc>
              <a:spcBef>
                <a:spcPts val="1000"/>
              </a:spcBef>
              <a:spcAft>
                <a:spcPts val="0"/>
              </a:spcAft>
              <a:buClr>
                <a:srgbClr val="15537E"/>
              </a:buClr>
              <a:buSzPts val="2800"/>
              <a:buNone/>
            </a:pPr>
            <a:r>
              <a:rPr lang="fr-CA" b="1">
                <a:solidFill>
                  <a:srgbClr val="15537E"/>
                </a:solidFill>
              </a:rPr>
              <a:t>Twitter</a:t>
            </a:r>
            <a:r>
              <a:rPr lang="fr-CA"/>
              <a:t>: </a:t>
            </a:r>
            <a:r>
              <a:rPr lang="fr-CA">
                <a:solidFill>
                  <a:srgbClr val="15537E"/>
                </a:solidFill>
              </a:rPr>
              <a:t>@FreeAgentLibre  #GCAgents</a:t>
            </a:r>
            <a:endParaRPr>
              <a:solidFill>
                <a:srgbClr val="15537E"/>
              </a:solidFill>
            </a:endParaRPr>
          </a:p>
          <a:p>
            <a:pPr marL="0" lvl="0" indent="0" algn="l" rtl="0">
              <a:lnSpc>
                <a:spcPct val="80000"/>
              </a:lnSpc>
              <a:spcBef>
                <a:spcPts val="1000"/>
              </a:spcBef>
              <a:spcAft>
                <a:spcPts val="0"/>
              </a:spcAft>
              <a:buClr>
                <a:srgbClr val="15537E"/>
              </a:buClr>
              <a:buSzPts val="2800"/>
              <a:buNone/>
            </a:pPr>
            <a:r>
              <a:rPr lang="fr-CA" b="1">
                <a:solidFill>
                  <a:srgbClr val="15537E"/>
                </a:solidFill>
              </a:rPr>
              <a:t>GCPedia</a:t>
            </a:r>
            <a:r>
              <a:rPr lang="fr-CA"/>
              <a:t>: </a:t>
            </a:r>
            <a:r>
              <a:rPr lang="fr-CA" u="sng">
                <a:solidFill>
                  <a:schemeClr val="hlink"/>
                </a:solidFill>
                <a:hlinkClick r:id="rId4"/>
              </a:rPr>
              <a:t>https://www.gcpedia.gc.ca/wiki/Free_Agents</a:t>
            </a:r>
            <a:endParaRPr/>
          </a:p>
          <a:p>
            <a:pPr marL="0" lvl="0" indent="0" algn="l" rtl="0">
              <a:lnSpc>
                <a:spcPct val="80000"/>
              </a:lnSpc>
              <a:spcBef>
                <a:spcPts val="1000"/>
              </a:spcBef>
              <a:spcAft>
                <a:spcPts val="0"/>
              </a:spcAft>
              <a:buClr>
                <a:schemeClr val="dk1"/>
              </a:buClr>
              <a:buSzPts val="2800"/>
              <a:buNone/>
            </a:pPr>
            <a:endParaRPr/>
          </a:p>
          <a:p>
            <a:pPr marL="0" lvl="0" indent="0" algn="ctr" rtl="0">
              <a:lnSpc>
                <a:spcPct val="80000"/>
              </a:lnSpc>
              <a:spcBef>
                <a:spcPts val="1000"/>
              </a:spcBef>
              <a:spcAft>
                <a:spcPts val="0"/>
              </a:spcAft>
              <a:buClr>
                <a:srgbClr val="15537E"/>
              </a:buClr>
              <a:buSzPts val="2800"/>
              <a:buNone/>
            </a:pPr>
            <a:endParaRPr/>
          </a:p>
          <a:p>
            <a:pPr marL="0" lvl="0" indent="0" algn="l" rtl="0">
              <a:lnSpc>
                <a:spcPct val="80000"/>
              </a:lnSpc>
              <a:spcBef>
                <a:spcPts val="1000"/>
              </a:spcBef>
              <a:spcAft>
                <a:spcPts val="0"/>
              </a:spcAft>
              <a:buClr>
                <a:schemeClr val="dk1"/>
              </a:buClr>
              <a:buSzPts val="2800"/>
              <a:buNone/>
            </a:pPr>
            <a:endParaRPr/>
          </a:p>
          <a:p>
            <a:pPr marL="0" lvl="0" indent="0" algn="ctr" rtl="0">
              <a:lnSpc>
                <a:spcPct val="80000"/>
              </a:lnSpc>
              <a:spcBef>
                <a:spcPts val="1000"/>
              </a:spcBef>
              <a:spcAft>
                <a:spcPts val="0"/>
              </a:spcAft>
              <a:buClr>
                <a:srgbClr val="15537E"/>
              </a:buClr>
              <a:buSzPts val="2800"/>
              <a:buNone/>
            </a:pPr>
            <a:r>
              <a:rPr lang="fr-CA" b="1">
                <a:solidFill>
                  <a:srgbClr val="15537E"/>
                </a:solidFill>
              </a:rPr>
              <a:t>CFA Program Lead</a:t>
            </a:r>
            <a:r>
              <a:rPr lang="fr-CA"/>
              <a:t>: </a:t>
            </a:r>
            <a:r>
              <a:rPr lang="fr-CA">
                <a:solidFill>
                  <a:srgbClr val="15537E"/>
                </a:solidFill>
              </a:rPr>
              <a:t>Laura Colella </a:t>
            </a:r>
            <a:r>
              <a:rPr lang="fr-CA" u="sng">
                <a:solidFill>
                  <a:schemeClr val="hlink"/>
                </a:solidFill>
                <a:hlinkClick r:id="rId5"/>
              </a:rPr>
              <a:t>laura.colella@tc.gc.ca</a:t>
            </a:r>
            <a:r>
              <a:rPr lang="fr-CA"/>
              <a:t> </a:t>
            </a:r>
            <a:endParaRPr/>
          </a:p>
          <a:p>
            <a:pPr marL="0" lvl="0" indent="0" algn="ctr" rtl="0">
              <a:lnSpc>
                <a:spcPct val="80000"/>
              </a:lnSpc>
              <a:spcBef>
                <a:spcPts val="1000"/>
              </a:spcBef>
              <a:spcAft>
                <a:spcPts val="0"/>
              </a:spcAft>
              <a:buClr>
                <a:srgbClr val="15537E"/>
              </a:buClr>
              <a:buSzPts val="2800"/>
              <a:buNone/>
            </a:pPr>
            <a:r>
              <a:rPr lang="fr-CA">
                <a:solidFill>
                  <a:srgbClr val="15537E"/>
                </a:solidFill>
              </a:rPr>
              <a:t>343-996-9019</a:t>
            </a:r>
            <a:endParaRPr/>
          </a:p>
          <a:p>
            <a:pPr marL="0" lvl="0" indent="0" algn="ctr" rtl="0">
              <a:lnSpc>
                <a:spcPct val="80000"/>
              </a:lnSpc>
              <a:spcBef>
                <a:spcPts val="1000"/>
              </a:spcBef>
              <a:spcAft>
                <a:spcPts val="0"/>
              </a:spcAft>
              <a:buClr>
                <a:srgbClr val="15537E"/>
              </a:buClr>
              <a:buSzPts val="2800"/>
              <a:buNone/>
            </a:pPr>
            <a:r>
              <a:rPr lang="fr-CA">
                <a:solidFill>
                  <a:srgbClr val="15537E"/>
                </a:solidFill>
              </a:rPr>
              <a:t>@FALauraC  </a:t>
            </a:r>
            <a:endParaRPr>
              <a:solidFill>
                <a:srgbClr val="15537E"/>
              </a:solidFill>
            </a:endParaRPr>
          </a:p>
          <a:p>
            <a:pPr marL="0" lvl="0" indent="0" algn="l" rtl="0">
              <a:lnSpc>
                <a:spcPct val="80000"/>
              </a:lnSpc>
              <a:spcBef>
                <a:spcPts val="1000"/>
              </a:spcBef>
              <a:spcAft>
                <a:spcPts val="0"/>
              </a:spcAft>
              <a:buClr>
                <a:schemeClr val="dk1"/>
              </a:buClr>
              <a:buSzPts val="2800"/>
              <a:buNone/>
            </a:pPr>
            <a:endParaRPr/>
          </a:p>
          <a:p>
            <a:pPr marL="0" lvl="0" indent="0" algn="l" rtl="0">
              <a:lnSpc>
                <a:spcPct val="80000"/>
              </a:lnSpc>
              <a:spcBef>
                <a:spcPts val="1000"/>
              </a:spcBef>
              <a:spcAft>
                <a:spcPts val="0"/>
              </a:spcAft>
              <a:buClr>
                <a:schemeClr val="dk1"/>
              </a:buClr>
              <a:buSzPts val="2800"/>
              <a:buNone/>
            </a:pPr>
            <a:endParaRPr/>
          </a:p>
          <a:p>
            <a:pPr marL="0" lvl="0" indent="0" algn="l" rtl="0">
              <a:lnSpc>
                <a:spcPct val="8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5537E"/>
              </a:buClr>
              <a:buSzPts val="3959"/>
              <a:buFont typeface="Calibri"/>
              <a:buNone/>
            </a:pPr>
            <a:r>
              <a:rPr lang="fr-CA" sz="3959" b="1">
                <a:solidFill>
                  <a:srgbClr val="15537E"/>
                </a:solidFill>
              </a:rPr>
              <a:t/>
            </a:r>
            <a:br>
              <a:rPr lang="fr-CA" sz="3959" b="1">
                <a:solidFill>
                  <a:srgbClr val="15537E"/>
                </a:solidFill>
              </a:rPr>
            </a:br>
            <a:r>
              <a:rPr lang="fr-CA" sz="3959" b="1">
                <a:solidFill>
                  <a:srgbClr val="15537E"/>
                </a:solidFill>
              </a:rPr>
              <a:t>What is Canada’s Free Agents?</a:t>
            </a:r>
            <a:br>
              <a:rPr lang="fr-CA" sz="3959" b="1">
                <a:solidFill>
                  <a:srgbClr val="15537E"/>
                </a:solidFill>
              </a:rPr>
            </a:br>
            <a:endParaRPr sz="3959" b="1">
              <a:solidFill>
                <a:srgbClr val="15537E"/>
              </a:solidFill>
            </a:endParaRPr>
          </a:p>
        </p:txBody>
      </p:sp>
      <p:sp>
        <p:nvSpPr>
          <p:cNvPr id="92" name="Google Shape;92;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Font typeface="Calibri"/>
              <a:buChar char="-"/>
            </a:pPr>
            <a:r>
              <a:rPr lang="fr-CA"/>
              <a:t>A new model for workforce mobilization launched in 2016 at NRCan, expanded to Transport Canada in 2017, TBS in 2018 and to ISED in October 2019. We have 90 Free Agents, in various classifications.</a:t>
            </a:r>
            <a:endParaRPr/>
          </a:p>
          <a:p>
            <a:pPr marL="342900" lvl="0" indent="-165100" algn="l" rtl="0">
              <a:lnSpc>
                <a:spcPct val="90000"/>
              </a:lnSpc>
              <a:spcBef>
                <a:spcPts val="1000"/>
              </a:spcBef>
              <a:spcAft>
                <a:spcPts val="0"/>
              </a:spcAft>
              <a:buClr>
                <a:schemeClr val="dk1"/>
              </a:buClr>
              <a:buSzPts val="2800"/>
              <a:buFont typeface="Calibri"/>
              <a:buNone/>
            </a:pPr>
            <a:endParaRPr/>
          </a:p>
          <a:p>
            <a:pPr marL="342900" lvl="0" indent="-342900" algn="l" rtl="0">
              <a:lnSpc>
                <a:spcPct val="90000"/>
              </a:lnSpc>
              <a:spcBef>
                <a:spcPts val="1000"/>
              </a:spcBef>
              <a:spcAft>
                <a:spcPts val="0"/>
              </a:spcAft>
              <a:buClr>
                <a:schemeClr val="dk1"/>
              </a:buClr>
              <a:buSzPts val="2800"/>
              <a:buFont typeface="Calibri"/>
              <a:buChar char="-"/>
            </a:pPr>
            <a:r>
              <a:rPr lang="fr-CA"/>
              <a:t>Supports managers looking to rapidly and easily acquire talent with emerging and core skills to support their short-term needs.</a:t>
            </a:r>
            <a:endParaRPr/>
          </a:p>
          <a:p>
            <a:pPr marL="342900" lvl="0" indent="-165100" algn="l" rtl="0">
              <a:lnSpc>
                <a:spcPct val="90000"/>
              </a:lnSpc>
              <a:spcBef>
                <a:spcPts val="1000"/>
              </a:spcBef>
              <a:spcAft>
                <a:spcPts val="0"/>
              </a:spcAft>
              <a:buClr>
                <a:schemeClr val="dk1"/>
              </a:buClr>
              <a:buSzPts val="2800"/>
              <a:buFont typeface="Calibri"/>
              <a:buNone/>
            </a:pPr>
            <a:endParaRPr/>
          </a:p>
          <a:p>
            <a:pPr marL="342900" lvl="0" indent="-342900" algn="l" rtl="0">
              <a:lnSpc>
                <a:spcPct val="90000"/>
              </a:lnSpc>
              <a:spcBef>
                <a:spcPts val="1000"/>
              </a:spcBef>
              <a:spcAft>
                <a:spcPts val="0"/>
              </a:spcAft>
              <a:buClr>
                <a:schemeClr val="dk1"/>
              </a:buClr>
              <a:buSzPts val="2800"/>
              <a:buFont typeface="Calibri"/>
              <a:buChar char="-"/>
            </a:pPr>
            <a:r>
              <a:rPr lang="fr-CA"/>
              <a:t>Offers public servants the freedom and support to select work that matches their skills and interests.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537E"/>
              </a:buClr>
              <a:buSzPts val="6000"/>
              <a:buFont typeface="Calibri"/>
              <a:buNone/>
            </a:pPr>
            <a:r>
              <a:rPr lang="fr-CA" sz="6000" b="1">
                <a:solidFill>
                  <a:srgbClr val="15537E"/>
                </a:solidFill>
              </a:rPr>
              <a:t>What we do:</a:t>
            </a:r>
            <a:endParaRPr sz="6000" b="1">
              <a:solidFill>
                <a:srgbClr val="15537E"/>
              </a:solidFill>
            </a:endParaRPr>
          </a:p>
        </p:txBody>
      </p:sp>
      <p:sp>
        <p:nvSpPr>
          <p:cNvPr id="98" name="Google Shape;98;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6000"/>
              <a:buNone/>
            </a:pPr>
            <a:r>
              <a:rPr lang="fr-CA" sz="6000"/>
              <a:t>Mobility</a:t>
            </a:r>
            <a:endParaRPr sz="6000"/>
          </a:p>
          <a:p>
            <a:pPr marL="0" lvl="0" indent="0" algn="l" rtl="0">
              <a:lnSpc>
                <a:spcPct val="80000"/>
              </a:lnSpc>
              <a:spcBef>
                <a:spcPts val="1000"/>
              </a:spcBef>
              <a:spcAft>
                <a:spcPts val="0"/>
              </a:spcAft>
              <a:buClr>
                <a:schemeClr val="dk1"/>
              </a:buClr>
              <a:buSzPts val="6000"/>
              <a:buNone/>
            </a:pPr>
            <a:endParaRPr sz="6000"/>
          </a:p>
          <a:p>
            <a:pPr marL="0" lvl="0" indent="0" algn="ctr" rtl="0">
              <a:lnSpc>
                <a:spcPct val="80000"/>
              </a:lnSpc>
              <a:spcBef>
                <a:spcPts val="1000"/>
              </a:spcBef>
              <a:spcAft>
                <a:spcPts val="0"/>
              </a:spcAft>
              <a:buClr>
                <a:schemeClr val="dk1"/>
              </a:buClr>
              <a:buSzPts val="6000"/>
              <a:buNone/>
            </a:pPr>
            <a:r>
              <a:rPr lang="fr-CA" sz="6000"/>
              <a:t>Autonomy</a:t>
            </a:r>
            <a:endParaRPr sz="6000"/>
          </a:p>
          <a:p>
            <a:pPr marL="0" lvl="0" indent="0" algn="l" rtl="0">
              <a:lnSpc>
                <a:spcPct val="80000"/>
              </a:lnSpc>
              <a:spcBef>
                <a:spcPts val="1000"/>
              </a:spcBef>
              <a:spcAft>
                <a:spcPts val="0"/>
              </a:spcAft>
              <a:buClr>
                <a:schemeClr val="dk1"/>
              </a:buClr>
              <a:buSzPts val="6000"/>
              <a:buNone/>
            </a:pPr>
            <a:endParaRPr sz="6000"/>
          </a:p>
          <a:p>
            <a:pPr marL="0" lvl="0" indent="0" algn="ctr" rtl="0">
              <a:lnSpc>
                <a:spcPct val="80000"/>
              </a:lnSpc>
              <a:spcBef>
                <a:spcPts val="1000"/>
              </a:spcBef>
              <a:spcAft>
                <a:spcPts val="0"/>
              </a:spcAft>
              <a:buClr>
                <a:schemeClr val="dk1"/>
              </a:buClr>
              <a:buSzPts val="6000"/>
              <a:buNone/>
            </a:pPr>
            <a:r>
              <a:rPr lang="fr-CA" sz="6000"/>
              <a:t>Holistic Talent Management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537E"/>
              </a:buClr>
              <a:buSzPts val="4400"/>
              <a:buFont typeface="Calibri"/>
              <a:buNone/>
            </a:pPr>
            <a:r>
              <a:rPr lang="fr-CA" b="1">
                <a:solidFill>
                  <a:srgbClr val="15537E"/>
                </a:solidFill>
              </a:rPr>
              <a:t>Program objectives</a:t>
            </a:r>
            <a:endParaRPr b="1">
              <a:solidFill>
                <a:srgbClr val="15537E"/>
              </a:solidFill>
            </a:endParaRPr>
          </a:p>
        </p:txBody>
      </p:sp>
      <p:sp>
        <p:nvSpPr>
          <p:cNvPr id="104" name="Google Shape;10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590"/>
              <a:buChar char="•"/>
            </a:pPr>
            <a:r>
              <a:rPr lang="fr-CA" sz="2590" b="1"/>
              <a:t>Canada’s Free Agents pursues the following outcomes:</a:t>
            </a:r>
            <a:endParaRPr/>
          </a:p>
          <a:p>
            <a:pPr marL="685800" lvl="1" indent="-87630" algn="l" rtl="0">
              <a:lnSpc>
                <a:spcPct val="80000"/>
              </a:lnSpc>
              <a:spcBef>
                <a:spcPts val="500"/>
              </a:spcBef>
              <a:spcAft>
                <a:spcPts val="0"/>
              </a:spcAft>
              <a:buClr>
                <a:schemeClr val="dk1"/>
              </a:buClr>
              <a:buSzPts val="2220"/>
              <a:buNone/>
            </a:pPr>
            <a:endParaRPr sz="2220" b="1"/>
          </a:p>
          <a:p>
            <a:pPr marL="457200" lvl="1" indent="0" algn="l" rtl="0">
              <a:lnSpc>
                <a:spcPct val="80000"/>
              </a:lnSpc>
              <a:spcBef>
                <a:spcPts val="500"/>
              </a:spcBef>
              <a:spcAft>
                <a:spcPts val="0"/>
              </a:spcAft>
              <a:buClr>
                <a:schemeClr val="dk1"/>
              </a:buClr>
              <a:buSzPts val="2220"/>
              <a:buNone/>
            </a:pPr>
            <a:r>
              <a:rPr lang="fr-CA" sz="2220"/>
              <a:t>Improved satisfaction, autonomy, and optimization of skills for Free Agents in their work</a:t>
            </a:r>
            <a:br>
              <a:rPr lang="fr-CA" sz="2220"/>
            </a:br>
            <a:endParaRPr sz="2220"/>
          </a:p>
          <a:p>
            <a:pPr marL="457200" lvl="1" indent="0" algn="l" rtl="0">
              <a:lnSpc>
                <a:spcPct val="80000"/>
              </a:lnSpc>
              <a:spcBef>
                <a:spcPts val="500"/>
              </a:spcBef>
              <a:spcAft>
                <a:spcPts val="0"/>
              </a:spcAft>
              <a:buClr>
                <a:schemeClr val="dk1"/>
              </a:buClr>
              <a:buSzPts val="2220"/>
              <a:buNone/>
            </a:pPr>
            <a:r>
              <a:rPr lang="fr-CA" sz="2220"/>
              <a:t>Increased capacity to meet project objectives and solve problems for managers in host departments</a:t>
            </a:r>
            <a:endParaRPr/>
          </a:p>
          <a:p>
            <a:pPr marL="457200" lvl="1" indent="0" algn="l" rtl="0">
              <a:lnSpc>
                <a:spcPct val="80000"/>
              </a:lnSpc>
              <a:spcBef>
                <a:spcPts val="500"/>
              </a:spcBef>
              <a:spcAft>
                <a:spcPts val="0"/>
              </a:spcAft>
              <a:buClr>
                <a:schemeClr val="dk1"/>
              </a:buClr>
              <a:buSzPts val="2220"/>
              <a:buNone/>
            </a:pPr>
            <a:endParaRPr sz="2220"/>
          </a:p>
          <a:p>
            <a:pPr marL="457200" lvl="1" indent="0" algn="l" rtl="0">
              <a:lnSpc>
                <a:spcPct val="80000"/>
              </a:lnSpc>
              <a:spcBef>
                <a:spcPts val="500"/>
              </a:spcBef>
              <a:spcAft>
                <a:spcPts val="0"/>
              </a:spcAft>
              <a:buClr>
                <a:schemeClr val="dk1"/>
              </a:buClr>
              <a:buSzPts val="2220"/>
              <a:buNone/>
            </a:pPr>
            <a:r>
              <a:rPr lang="fr-CA" sz="2220"/>
              <a:t>Strengthened mobility and agility for talent to better meet the needs and priorities of the public service</a:t>
            </a:r>
            <a:endParaRPr/>
          </a:p>
          <a:p>
            <a:pPr marL="457200" lvl="1" indent="0" algn="l" rtl="0">
              <a:lnSpc>
                <a:spcPct val="80000"/>
              </a:lnSpc>
              <a:spcBef>
                <a:spcPts val="500"/>
              </a:spcBef>
              <a:spcAft>
                <a:spcPts val="0"/>
              </a:spcAft>
              <a:buClr>
                <a:schemeClr val="dk1"/>
              </a:buClr>
              <a:buSzPts val="2220"/>
              <a:buNone/>
            </a:pPr>
            <a:endParaRPr sz="2220"/>
          </a:p>
          <a:p>
            <a:pPr marL="457200" lvl="1" indent="0" algn="l" rtl="0">
              <a:lnSpc>
                <a:spcPct val="80000"/>
              </a:lnSpc>
              <a:spcBef>
                <a:spcPts val="500"/>
              </a:spcBef>
              <a:spcAft>
                <a:spcPts val="0"/>
              </a:spcAft>
              <a:buClr>
                <a:schemeClr val="dk1"/>
              </a:buClr>
              <a:buSzPts val="2220"/>
              <a:buNone/>
            </a:pPr>
            <a:r>
              <a:rPr lang="fr-CA" sz="2220"/>
              <a:t>Program data provides evidence to influence and accelerate the modernization of human resources practices in the public service</a:t>
            </a:r>
            <a:endParaRPr sz="2220"/>
          </a:p>
          <a:p>
            <a:pPr marL="685800" lvl="1" indent="-87630" algn="l" rtl="0">
              <a:lnSpc>
                <a:spcPct val="80000"/>
              </a:lnSpc>
              <a:spcBef>
                <a:spcPts val="500"/>
              </a:spcBef>
              <a:spcAft>
                <a:spcPts val="0"/>
              </a:spcAft>
              <a:buClr>
                <a:schemeClr val="dk1"/>
              </a:buClr>
              <a:buSzPts val="2220"/>
              <a:buNone/>
            </a:pPr>
            <a:endParaRPr sz="2220"/>
          </a:p>
        </p:txBody>
      </p:sp>
      <p:grpSp>
        <p:nvGrpSpPr>
          <p:cNvPr id="105" name="Google Shape;105;p4"/>
          <p:cNvGrpSpPr/>
          <p:nvPr/>
        </p:nvGrpSpPr>
        <p:grpSpPr>
          <a:xfrm>
            <a:off x="837405" y="2559620"/>
            <a:ext cx="405947" cy="405947"/>
            <a:chOff x="3991429" y="3424237"/>
            <a:chExt cx="405947" cy="405947"/>
          </a:xfrm>
        </p:grpSpPr>
        <p:sp>
          <p:nvSpPr>
            <p:cNvPr id="106" name="Google Shape;106;p4"/>
            <p:cNvSpPr/>
            <p:nvPr/>
          </p:nvSpPr>
          <p:spPr>
            <a:xfrm>
              <a:off x="4110034" y="3556906"/>
              <a:ext cx="185064" cy="131336"/>
            </a:xfrm>
            <a:custGeom>
              <a:avLst/>
              <a:gdLst/>
              <a:ahLst/>
              <a:cxnLst/>
              <a:rect l="l" t="t" r="r" b="b"/>
              <a:pathLst>
                <a:path w="54" h="39" extrusionOk="0">
                  <a:moveTo>
                    <a:pt x="19" y="39"/>
                  </a:moveTo>
                  <a:cubicBezTo>
                    <a:pt x="18" y="39"/>
                    <a:pt x="17" y="39"/>
                    <a:pt x="16" y="38"/>
                  </a:cubicBezTo>
                  <a:cubicBezTo>
                    <a:pt x="0" y="22"/>
                    <a:pt x="0" y="22"/>
                    <a:pt x="0" y="22"/>
                  </a:cubicBezTo>
                  <a:cubicBezTo>
                    <a:pt x="6" y="16"/>
                    <a:pt x="6" y="16"/>
                    <a:pt x="6" y="16"/>
                  </a:cubicBezTo>
                  <a:cubicBezTo>
                    <a:pt x="19" y="29"/>
                    <a:pt x="19" y="29"/>
                    <a:pt x="19" y="29"/>
                  </a:cubicBezTo>
                  <a:cubicBezTo>
                    <a:pt x="48" y="0"/>
                    <a:pt x="48" y="0"/>
                    <a:pt x="48" y="0"/>
                  </a:cubicBezTo>
                  <a:cubicBezTo>
                    <a:pt x="54" y="6"/>
                    <a:pt x="54" y="6"/>
                    <a:pt x="54" y="6"/>
                  </a:cubicBezTo>
                  <a:cubicBezTo>
                    <a:pt x="22" y="38"/>
                    <a:pt x="22" y="38"/>
                    <a:pt x="22" y="38"/>
                  </a:cubicBezTo>
                  <a:cubicBezTo>
                    <a:pt x="21" y="39"/>
                    <a:pt x="20" y="39"/>
                    <a:pt x="19" y="39"/>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4"/>
            <p:cNvSpPr/>
            <p:nvPr/>
          </p:nvSpPr>
          <p:spPr>
            <a:xfrm>
              <a:off x="3991429" y="3424237"/>
              <a:ext cx="405947" cy="405947"/>
            </a:xfrm>
            <a:custGeom>
              <a:avLst/>
              <a:gdLst/>
              <a:ahLst/>
              <a:cxnLst/>
              <a:rect l="l" t="t" r="r" b="b"/>
              <a:pathLst>
                <a:path w="120" h="120" extrusionOk="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2" y="8"/>
                    <a:pt x="8" y="31"/>
                    <a:pt x="8" y="60"/>
                  </a:cubicBezTo>
                  <a:cubicBezTo>
                    <a:pt x="8" y="89"/>
                    <a:pt x="32" y="112"/>
                    <a:pt x="60" y="112"/>
                  </a:cubicBezTo>
                  <a:cubicBezTo>
                    <a:pt x="89" y="112"/>
                    <a:pt x="112" y="89"/>
                    <a:pt x="112" y="60"/>
                  </a:cubicBezTo>
                  <a:cubicBezTo>
                    <a:pt x="112" y="31"/>
                    <a:pt x="89" y="8"/>
                    <a:pt x="60" y="8"/>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8" name="Google Shape;108;p4"/>
          <p:cNvGrpSpPr/>
          <p:nvPr/>
        </p:nvGrpSpPr>
        <p:grpSpPr>
          <a:xfrm>
            <a:off x="838200" y="4347897"/>
            <a:ext cx="405947" cy="405947"/>
            <a:chOff x="3991429" y="3424237"/>
            <a:chExt cx="405947" cy="405947"/>
          </a:xfrm>
        </p:grpSpPr>
        <p:sp>
          <p:nvSpPr>
            <p:cNvPr id="109" name="Google Shape;109;p4"/>
            <p:cNvSpPr/>
            <p:nvPr/>
          </p:nvSpPr>
          <p:spPr>
            <a:xfrm>
              <a:off x="4110034" y="3556906"/>
              <a:ext cx="185064" cy="131336"/>
            </a:xfrm>
            <a:custGeom>
              <a:avLst/>
              <a:gdLst/>
              <a:ahLst/>
              <a:cxnLst/>
              <a:rect l="l" t="t" r="r" b="b"/>
              <a:pathLst>
                <a:path w="54" h="39" extrusionOk="0">
                  <a:moveTo>
                    <a:pt x="19" y="39"/>
                  </a:moveTo>
                  <a:cubicBezTo>
                    <a:pt x="18" y="39"/>
                    <a:pt x="17" y="39"/>
                    <a:pt x="16" y="38"/>
                  </a:cubicBezTo>
                  <a:cubicBezTo>
                    <a:pt x="0" y="22"/>
                    <a:pt x="0" y="22"/>
                    <a:pt x="0" y="22"/>
                  </a:cubicBezTo>
                  <a:cubicBezTo>
                    <a:pt x="6" y="16"/>
                    <a:pt x="6" y="16"/>
                    <a:pt x="6" y="16"/>
                  </a:cubicBezTo>
                  <a:cubicBezTo>
                    <a:pt x="19" y="29"/>
                    <a:pt x="19" y="29"/>
                    <a:pt x="19" y="29"/>
                  </a:cubicBezTo>
                  <a:cubicBezTo>
                    <a:pt x="48" y="0"/>
                    <a:pt x="48" y="0"/>
                    <a:pt x="48" y="0"/>
                  </a:cubicBezTo>
                  <a:cubicBezTo>
                    <a:pt x="54" y="6"/>
                    <a:pt x="54" y="6"/>
                    <a:pt x="54" y="6"/>
                  </a:cubicBezTo>
                  <a:cubicBezTo>
                    <a:pt x="22" y="38"/>
                    <a:pt x="22" y="38"/>
                    <a:pt x="22" y="38"/>
                  </a:cubicBezTo>
                  <a:cubicBezTo>
                    <a:pt x="21" y="39"/>
                    <a:pt x="20" y="39"/>
                    <a:pt x="19" y="39"/>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4"/>
            <p:cNvSpPr/>
            <p:nvPr/>
          </p:nvSpPr>
          <p:spPr>
            <a:xfrm>
              <a:off x="3991429" y="3424237"/>
              <a:ext cx="405947" cy="405947"/>
            </a:xfrm>
            <a:custGeom>
              <a:avLst/>
              <a:gdLst/>
              <a:ahLst/>
              <a:cxnLst/>
              <a:rect l="l" t="t" r="r" b="b"/>
              <a:pathLst>
                <a:path w="120" h="120" extrusionOk="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2" y="8"/>
                    <a:pt x="8" y="31"/>
                    <a:pt x="8" y="60"/>
                  </a:cubicBezTo>
                  <a:cubicBezTo>
                    <a:pt x="8" y="89"/>
                    <a:pt x="32" y="112"/>
                    <a:pt x="60" y="112"/>
                  </a:cubicBezTo>
                  <a:cubicBezTo>
                    <a:pt x="89" y="112"/>
                    <a:pt x="112" y="89"/>
                    <a:pt x="112" y="60"/>
                  </a:cubicBezTo>
                  <a:cubicBezTo>
                    <a:pt x="112" y="31"/>
                    <a:pt x="89" y="8"/>
                    <a:pt x="60" y="8"/>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4"/>
          <p:cNvGrpSpPr/>
          <p:nvPr/>
        </p:nvGrpSpPr>
        <p:grpSpPr>
          <a:xfrm>
            <a:off x="856342" y="3362026"/>
            <a:ext cx="405947" cy="405947"/>
            <a:chOff x="3991429" y="3424237"/>
            <a:chExt cx="405947" cy="405947"/>
          </a:xfrm>
        </p:grpSpPr>
        <p:sp>
          <p:nvSpPr>
            <p:cNvPr id="112" name="Google Shape;112;p4"/>
            <p:cNvSpPr/>
            <p:nvPr/>
          </p:nvSpPr>
          <p:spPr>
            <a:xfrm>
              <a:off x="4110034" y="3556906"/>
              <a:ext cx="185064" cy="131336"/>
            </a:xfrm>
            <a:custGeom>
              <a:avLst/>
              <a:gdLst/>
              <a:ahLst/>
              <a:cxnLst/>
              <a:rect l="l" t="t" r="r" b="b"/>
              <a:pathLst>
                <a:path w="54" h="39" extrusionOk="0">
                  <a:moveTo>
                    <a:pt x="19" y="39"/>
                  </a:moveTo>
                  <a:cubicBezTo>
                    <a:pt x="18" y="39"/>
                    <a:pt x="17" y="39"/>
                    <a:pt x="16" y="38"/>
                  </a:cubicBezTo>
                  <a:cubicBezTo>
                    <a:pt x="0" y="22"/>
                    <a:pt x="0" y="22"/>
                    <a:pt x="0" y="22"/>
                  </a:cubicBezTo>
                  <a:cubicBezTo>
                    <a:pt x="6" y="16"/>
                    <a:pt x="6" y="16"/>
                    <a:pt x="6" y="16"/>
                  </a:cubicBezTo>
                  <a:cubicBezTo>
                    <a:pt x="19" y="29"/>
                    <a:pt x="19" y="29"/>
                    <a:pt x="19" y="29"/>
                  </a:cubicBezTo>
                  <a:cubicBezTo>
                    <a:pt x="48" y="0"/>
                    <a:pt x="48" y="0"/>
                    <a:pt x="48" y="0"/>
                  </a:cubicBezTo>
                  <a:cubicBezTo>
                    <a:pt x="54" y="6"/>
                    <a:pt x="54" y="6"/>
                    <a:pt x="54" y="6"/>
                  </a:cubicBezTo>
                  <a:cubicBezTo>
                    <a:pt x="22" y="38"/>
                    <a:pt x="22" y="38"/>
                    <a:pt x="22" y="38"/>
                  </a:cubicBezTo>
                  <a:cubicBezTo>
                    <a:pt x="21" y="39"/>
                    <a:pt x="20" y="39"/>
                    <a:pt x="19" y="39"/>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4"/>
            <p:cNvSpPr/>
            <p:nvPr/>
          </p:nvSpPr>
          <p:spPr>
            <a:xfrm>
              <a:off x="3991429" y="3424237"/>
              <a:ext cx="405947" cy="405947"/>
            </a:xfrm>
            <a:custGeom>
              <a:avLst/>
              <a:gdLst/>
              <a:ahLst/>
              <a:cxnLst/>
              <a:rect l="l" t="t" r="r" b="b"/>
              <a:pathLst>
                <a:path w="120" h="120" extrusionOk="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2" y="8"/>
                    <a:pt x="8" y="31"/>
                    <a:pt x="8" y="60"/>
                  </a:cubicBezTo>
                  <a:cubicBezTo>
                    <a:pt x="8" y="89"/>
                    <a:pt x="32" y="112"/>
                    <a:pt x="60" y="112"/>
                  </a:cubicBezTo>
                  <a:cubicBezTo>
                    <a:pt x="89" y="112"/>
                    <a:pt x="112" y="89"/>
                    <a:pt x="112" y="60"/>
                  </a:cubicBezTo>
                  <a:cubicBezTo>
                    <a:pt x="112" y="31"/>
                    <a:pt x="89" y="8"/>
                    <a:pt x="60" y="8"/>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 name="Google Shape;114;p4"/>
          <p:cNvGrpSpPr/>
          <p:nvPr/>
        </p:nvGrpSpPr>
        <p:grpSpPr>
          <a:xfrm>
            <a:off x="837406" y="5261570"/>
            <a:ext cx="405947" cy="405947"/>
            <a:chOff x="3991429" y="3424237"/>
            <a:chExt cx="405947" cy="405947"/>
          </a:xfrm>
        </p:grpSpPr>
        <p:sp>
          <p:nvSpPr>
            <p:cNvPr id="115" name="Google Shape;115;p4"/>
            <p:cNvSpPr/>
            <p:nvPr/>
          </p:nvSpPr>
          <p:spPr>
            <a:xfrm>
              <a:off x="4110034" y="3556906"/>
              <a:ext cx="185064" cy="131336"/>
            </a:xfrm>
            <a:custGeom>
              <a:avLst/>
              <a:gdLst/>
              <a:ahLst/>
              <a:cxnLst/>
              <a:rect l="l" t="t" r="r" b="b"/>
              <a:pathLst>
                <a:path w="54" h="39" extrusionOk="0">
                  <a:moveTo>
                    <a:pt x="19" y="39"/>
                  </a:moveTo>
                  <a:cubicBezTo>
                    <a:pt x="18" y="39"/>
                    <a:pt x="17" y="39"/>
                    <a:pt x="16" y="38"/>
                  </a:cubicBezTo>
                  <a:cubicBezTo>
                    <a:pt x="0" y="22"/>
                    <a:pt x="0" y="22"/>
                    <a:pt x="0" y="22"/>
                  </a:cubicBezTo>
                  <a:cubicBezTo>
                    <a:pt x="6" y="16"/>
                    <a:pt x="6" y="16"/>
                    <a:pt x="6" y="16"/>
                  </a:cubicBezTo>
                  <a:cubicBezTo>
                    <a:pt x="19" y="29"/>
                    <a:pt x="19" y="29"/>
                    <a:pt x="19" y="29"/>
                  </a:cubicBezTo>
                  <a:cubicBezTo>
                    <a:pt x="48" y="0"/>
                    <a:pt x="48" y="0"/>
                    <a:pt x="48" y="0"/>
                  </a:cubicBezTo>
                  <a:cubicBezTo>
                    <a:pt x="54" y="6"/>
                    <a:pt x="54" y="6"/>
                    <a:pt x="54" y="6"/>
                  </a:cubicBezTo>
                  <a:cubicBezTo>
                    <a:pt x="22" y="38"/>
                    <a:pt x="22" y="38"/>
                    <a:pt x="22" y="38"/>
                  </a:cubicBezTo>
                  <a:cubicBezTo>
                    <a:pt x="21" y="39"/>
                    <a:pt x="20" y="39"/>
                    <a:pt x="19" y="39"/>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4"/>
            <p:cNvSpPr/>
            <p:nvPr/>
          </p:nvSpPr>
          <p:spPr>
            <a:xfrm>
              <a:off x="3991429" y="3424237"/>
              <a:ext cx="405947" cy="405947"/>
            </a:xfrm>
            <a:custGeom>
              <a:avLst/>
              <a:gdLst/>
              <a:ahLst/>
              <a:cxnLst/>
              <a:rect l="l" t="t" r="r" b="b"/>
              <a:pathLst>
                <a:path w="120" h="120" extrusionOk="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2" y="8"/>
                    <a:pt x="8" y="31"/>
                    <a:pt x="8" y="60"/>
                  </a:cubicBezTo>
                  <a:cubicBezTo>
                    <a:pt x="8" y="89"/>
                    <a:pt x="32" y="112"/>
                    <a:pt x="60" y="112"/>
                  </a:cubicBezTo>
                  <a:cubicBezTo>
                    <a:pt x="89" y="112"/>
                    <a:pt x="112" y="89"/>
                    <a:pt x="112" y="60"/>
                  </a:cubicBezTo>
                  <a:cubicBezTo>
                    <a:pt x="112" y="31"/>
                    <a:pt x="89" y="8"/>
                    <a:pt x="60" y="8"/>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537E"/>
              </a:buClr>
              <a:buSzPts val="6000"/>
              <a:buFont typeface="Calibri"/>
              <a:buNone/>
            </a:pPr>
            <a:r>
              <a:rPr lang="fr-CA" sz="6000" b="1">
                <a:solidFill>
                  <a:srgbClr val="15537E"/>
                </a:solidFill>
              </a:rPr>
              <a:t>How it works</a:t>
            </a:r>
            <a:endParaRPr sz="6000" b="1">
              <a:solidFill>
                <a:srgbClr val="15537E"/>
              </a:solidFill>
            </a:endParaRPr>
          </a:p>
        </p:txBody>
      </p:sp>
      <p:graphicFrame>
        <p:nvGraphicFramePr>
          <p:cNvPr id="122" name="Google Shape;122;p5"/>
          <p:cNvGraphicFramePr/>
          <p:nvPr/>
        </p:nvGraphicFramePr>
        <p:xfrm>
          <a:off x="838200" y="1424893"/>
          <a:ext cx="3000000" cy="3000000"/>
        </p:xfrm>
        <a:graphic>
          <a:graphicData uri="http://schemas.openxmlformats.org/drawingml/2006/table">
            <a:tbl>
              <a:tblPr firstRow="1" bandRow="1">
                <a:noFill/>
                <a:tableStyleId>{371A224C-1278-4D4C-BA78-DF529537061A}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2671725">
                <a:tc>
                  <a:txBody>
                    <a:bodyPr/>
                    <a:lstStyle/>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ctr" rtl="0">
                        <a:lnSpc>
                          <a:spcPct val="100000"/>
                        </a:lnSpc>
                        <a:spcBef>
                          <a:spcPts val="0"/>
                        </a:spcBef>
                        <a:spcAft>
                          <a:spcPts val="0"/>
                        </a:spcAft>
                        <a:buClr>
                          <a:schemeClr val="dk1"/>
                        </a:buClr>
                        <a:buSzPts val="1800"/>
                        <a:buFont typeface="Calibri"/>
                        <a:buNone/>
                      </a:pPr>
                      <a:endParaRPr sz="1800" b="0" u="none" strike="noStrike" cap="none">
                        <a:solidFill>
                          <a:srgbClr val="0E3754"/>
                        </a:solidFill>
                      </a:endParaRPr>
                    </a:p>
                    <a:p>
                      <a:pPr marL="0" marR="0" lvl="0" indent="0" algn="ctr" rtl="0">
                        <a:lnSpc>
                          <a:spcPct val="100000"/>
                        </a:lnSpc>
                        <a:spcBef>
                          <a:spcPts val="0"/>
                        </a:spcBef>
                        <a:spcAft>
                          <a:spcPts val="0"/>
                        </a:spcAft>
                        <a:buClr>
                          <a:srgbClr val="0E3754"/>
                        </a:buClr>
                        <a:buSzPts val="1800"/>
                        <a:buFont typeface="Calibri"/>
                        <a:buNone/>
                      </a:pPr>
                      <a:r>
                        <a:rPr lang="fr-CA" sz="1800" b="0" u="none" strike="noStrike" cap="none">
                          <a:solidFill>
                            <a:srgbClr val="0E3754"/>
                          </a:solidFill>
                        </a:rPr>
                        <a:t>Candidates are screened for problem solving attributes such as creativity and resilience.</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457200" marR="0" lvl="1" indent="0" algn="l" rtl="0">
                        <a:lnSpc>
                          <a:spcPct val="100000"/>
                        </a:lnSpc>
                        <a:spcBef>
                          <a:spcPts val="0"/>
                        </a:spcBef>
                        <a:spcAft>
                          <a:spcPts val="0"/>
                        </a:spcAft>
                        <a:buClr>
                          <a:schemeClr val="dk1"/>
                        </a:buClr>
                        <a:buSzPts val="1700"/>
                        <a:buFont typeface="Calibri"/>
                        <a:buNone/>
                      </a:pPr>
                      <a:endParaRPr sz="1700" b="0" u="none" strike="noStrike" cap="none">
                        <a:solidFill>
                          <a:srgbClr val="0E3754"/>
                        </a:solidFill>
                      </a:endParaRPr>
                    </a:p>
                    <a:p>
                      <a:pPr marL="457200" marR="0" lvl="1" indent="0" algn="l" rtl="0">
                        <a:lnSpc>
                          <a:spcPct val="100000"/>
                        </a:lnSpc>
                        <a:spcBef>
                          <a:spcPts val="0"/>
                        </a:spcBef>
                        <a:spcAft>
                          <a:spcPts val="0"/>
                        </a:spcAft>
                        <a:buClr>
                          <a:srgbClr val="0E3754"/>
                        </a:buClr>
                        <a:buSzPts val="1750"/>
                        <a:buFont typeface="Calibri"/>
                        <a:buNone/>
                      </a:pPr>
                      <a:r>
                        <a:rPr lang="fr-CA" sz="1750" b="0" u="none" strike="noStrike" cap="none">
                          <a:solidFill>
                            <a:srgbClr val="0E3754"/>
                          </a:solidFill>
                        </a:rPr>
                        <a:t>Successful candidates are offered positions at one of the home departments and are deployed at level once they find their first project.</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457200" marR="0" lvl="1" indent="0" algn="ctr" rtl="0">
                        <a:lnSpc>
                          <a:spcPct val="100000"/>
                        </a:lnSpc>
                        <a:spcBef>
                          <a:spcPts val="0"/>
                        </a:spcBef>
                        <a:spcAft>
                          <a:spcPts val="0"/>
                        </a:spcAft>
                        <a:buClr>
                          <a:srgbClr val="000000"/>
                        </a:buClr>
                        <a:buSzPts val="1700"/>
                        <a:buFont typeface="Arial"/>
                        <a:buNone/>
                      </a:pPr>
                      <a:r>
                        <a:rPr lang="fr-CA" sz="1700" b="0" u="none" strike="noStrike" cap="none">
                          <a:solidFill>
                            <a:srgbClr val="0E3754"/>
                          </a:solidFill>
                        </a:rPr>
                        <a:t>Free Agents identify projects and the home department drafts Letters of Agreement with the host departments, which provide project details including salary, duration, and work objectives</a:t>
                      </a:r>
                      <a:endParaRPr sz="1700" b="0" u="none" strike="noStrike" cap="none">
                        <a:solidFill>
                          <a:srgbClr val="0E375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5113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fr-CA" sz="1800" u="none" strike="noStrike" cap="none">
                          <a:solidFill>
                            <a:srgbClr val="0E3754"/>
                          </a:solidFill>
                        </a:rPr>
                        <a:t>Free Agents can leave the program at any time through a deployment or competition.</a:t>
                      </a:r>
                      <a:endParaRPr sz="1800" u="none" strike="noStrike" cap="none">
                        <a:solidFill>
                          <a:srgbClr val="0E375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457200" marR="0" lvl="1" indent="0" algn="l" rtl="0">
                        <a:lnSpc>
                          <a:spcPct val="100000"/>
                        </a:lnSpc>
                        <a:spcBef>
                          <a:spcPts val="0"/>
                        </a:spcBef>
                        <a:spcAft>
                          <a:spcPts val="0"/>
                        </a:spcAft>
                        <a:buClr>
                          <a:srgbClr val="0E3754"/>
                        </a:buClr>
                        <a:buSzPts val="1800"/>
                        <a:buFont typeface="Calibri"/>
                        <a:buNone/>
                      </a:pPr>
                      <a:r>
                        <a:rPr lang="fr-CA" sz="1800" u="none" strike="noStrike" cap="none">
                          <a:solidFill>
                            <a:srgbClr val="0E3754"/>
                          </a:solidFill>
                        </a:rPr>
                        <a:t>As Free Agents complete projects, they move on to new projects that they select  from available work.</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914400" marR="0" lvl="2" indent="0" algn="ctr" rtl="0">
                        <a:lnSpc>
                          <a:spcPct val="100000"/>
                        </a:lnSpc>
                        <a:spcBef>
                          <a:spcPts val="0"/>
                        </a:spcBef>
                        <a:spcAft>
                          <a:spcPts val="0"/>
                        </a:spcAft>
                        <a:buClr>
                          <a:srgbClr val="000000"/>
                        </a:buClr>
                        <a:buSzPts val="1800"/>
                        <a:buFont typeface="Arial"/>
                        <a:buNone/>
                      </a:pPr>
                      <a:r>
                        <a:rPr lang="fr-CA" sz="1800" u="none" strike="noStrike" cap="none">
                          <a:solidFill>
                            <a:srgbClr val="0E3754"/>
                          </a:solidFill>
                        </a:rPr>
                        <a:t>Free Agents regularly return to their home departments to meet with other Free Agents and participate in learning and development</a:t>
                      </a:r>
                      <a:endParaRPr sz="1800" u="none" strike="noStrike" cap="none">
                        <a:solidFill>
                          <a:srgbClr val="0E375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123" name="Google Shape;123;p5"/>
          <p:cNvGrpSpPr/>
          <p:nvPr/>
        </p:nvGrpSpPr>
        <p:grpSpPr>
          <a:xfrm>
            <a:off x="2245267" y="1948615"/>
            <a:ext cx="688920" cy="762267"/>
            <a:chOff x="8021639" y="3949700"/>
            <a:chExt cx="417512" cy="461963"/>
          </a:xfrm>
        </p:grpSpPr>
        <p:sp>
          <p:nvSpPr>
            <p:cNvPr id="124" name="Google Shape;124;p5"/>
            <p:cNvSpPr/>
            <p:nvPr/>
          </p:nvSpPr>
          <p:spPr>
            <a:xfrm>
              <a:off x="8051801" y="3949700"/>
              <a:ext cx="301625" cy="404813"/>
            </a:xfrm>
            <a:custGeom>
              <a:avLst/>
              <a:gdLst/>
              <a:ahLst/>
              <a:cxnLst/>
              <a:rect l="l" t="t" r="r" b="b"/>
              <a:pathLst>
                <a:path w="190" h="255" extrusionOk="0">
                  <a:moveTo>
                    <a:pt x="149" y="255"/>
                  </a:moveTo>
                  <a:lnTo>
                    <a:pt x="0" y="255"/>
                  </a:lnTo>
                  <a:lnTo>
                    <a:pt x="0" y="0"/>
                  </a:lnTo>
                  <a:lnTo>
                    <a:pt x="190" y="0"/>
                  </a:lnTo>
                  <a:lnTo>
                    <a:pt x="190" y="114"/>
                  </a:lnTo>
                  <a:lnTo>
                    <a:pt x="181" y="114"/>
                  </a:lnTo>
                  <a:lnTo>
                    <a:pt x="181" y="10"/>
                  </a:lnTo>
                  <a:lnTo>
                    <a:pt x="9" y="10"/>
                  </a:lnTo>
                  <a:lnTo>
                    <a:pt x="9" y="246"/>
                  </a:lnTo>
                  <a:lnTo>
                    <a:pt x="149" y="246"/>
                  </a:lnTo>
                  <a:lnTo>
                    <a:pt x="149" y="255"/>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25" name="Google Shape;125;p5"/>
            <p:cNvSpPr/>
            <p:nvPr/>
          </p:nvSpPr>
          <p:spPr>
            <a:xfrm>
              <a:off x="8339139" y="4167188"/>
              <a:ext cx="14288" cy="49213"/>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26" name="Google Shape;126;p5"/>
            <p:cNvSpPr/>
            <p:nvPr/>
          </p:nvSpPr>
          <p:spPr>
            <a:xfrm>
              <a:off x="8367714" y="4181475"/>
              <a:ext cx="14288" cy="34925"/>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27" name="Google Shape;127;p5"/>
            <p:cNvSpPr/>
            <p:nvPr/>
          </p:nvSpPr>
          <p:spPr>
            <a:xfrm>
              <a:off x="8396289" y="4195763"/>
              <a:ext cx="14288" cy="2063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28" name="Google Shape;128;p5"/>
            <p:cNvSpPr/>
            <p:nvPr/>
          </p:nvSpPr>
          <p:spPr>
            <a:xfrm>
              <a:off x="8281989" y="4210050"/>
              <a:ext cx="49213" cy="136525"/>
            </a:xfrm>
            <a:custGeom>
              <a:avLst/>
              <a:gdLst/>
              <a:ahLst/>
              <a:cxnLst/>
              <a:rect l="l" t="t" r="r" b="b"/>
              <a:pathLst>
                <a:path w="31" h="86" extrusionOk="0">
                  <a:moveTo>
                    <a:pt x="31" y="86"/>
                  </a:moveTo>
                  <a:lnTo>
                    <a:pt x="22" y="86"/>
                  </a:lnTo>
                  <a:lnTo>
                    <a:pt x="22" y="69"/>
                  </a:lnTo>
                  <a:lnTo>
                    <a:pt x="9" y="52"/>
                  </a:lnTo>
                  <a:lnTo>
                    <a:pt x="0" y="33"/>
                  </a:lnTo>
                  <a:lnTo>
                    <a:pt x="0" y="0"/>
                  </a:lnTo>
                  <a:lnTo>
                    <a:pt x="9" y="0"/>
                  </a:lnTo>
                  <a:lnTo>
                    <a:pt x="9" y="31"/>
                  </a:lnTo>
                  <a:lnTo>
                    <a:pt x="17" y="48"/>
                  </a:lnTo>
                  <a:lnTo>
                    <a:pt x="31" y="67"/>
                  </a:lnTo>
                  <a:lnTo>
                    <a:pt x="31" y="86"/>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29" name="Google Shape;129;p5"/>
            <p:cNvSpPr/>
            <p:nvPr/>
          </p:nvSpPr>
          <p:spPr>
            <a:xfrm>
              <a:off x="8331201" y="4368800"/>
              <a:ext cx="15875"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30" name="Google Shape;130;p5"/>
            <p:cNvSpPr/>
            <p:nvPr/>
          </p:nvSpPr>
          <p:spPr>
            <a:xfrm>
              <a:off x="8275639" y="4154488"/>
              <a:ext cx="47625" cy="46038"/>
            </a:xfrm>
            <a:custGeom>
              <a:avLst/>
              <a:gdLst/>
              <a:ahLst/>
              <a:cxnLst/>
              <a:rect l="l" t="t" r="r" b="b"/>
              <a:pathLst>
                <a:path w="30" h="29" extrusionOk="0">
                  <a:moveTo>
                    <a:pt x="23" y="29"/>
                  </a:moveTo>
                  <a:lnTo>
                    <a:pt x="0" y="6"/>
                  </a:lnTo>
                  <a:lnTo>
                    <a:pt x="7" y="0"/>
                  </a:lnTo>
                  <a:lnTo>
                    <a:pt x="30" y="22"/>
                  </a:lnTo>
                  <a:lnTo>
                    <a:pt x="23" y="29"/>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31" name="Google Shape;131;p5"/>
            <p:cNvSpPr/>
            <p:nvPr/>
          </p:nvSpPr>
          <p:spPr>
            <a:xfrm>
              <a:off x="8255001" y="4144963"/>
              <a:ext cx="184150" cy="201613"/>
            </a:xfrm>
            <a:custGeom>
              <a:avLst/>
              <a:gdLst/>
              <a:ahLst/>
              <a:cxnLst/>
              <a:rect l="l" t="t" r="r" b="b"/>
              <a:pathLst>
                <a:path w="103" h="112" extrusionOk="0">
                  <a:moveTo>
                    <a:pt x="91" y="112"/>
                  </a:moveTo>
                  <a:cubicBezTo>
                    <a:pt x="83" y="112"/>
                    <a:pt x="83" y="112"/>
                    <a:pt x="83" y="112"/>
                  </a:cubicBezTo>
                  <a:cubicBezTo>
                    <a:pt x="83" y="104"/>
                    <a:pt x="83" y="104"/>
                    <a:pt x="83" y="104"/>
                  </a:cubicBezTo>
                  <a:cubicBezTo>
                    <a:pt x="83" y="104"/>
                    <a:pt x="83" y="103"/>
                    <a:pt x="83" y="103"/>
                  </a:cubicBezTo>
                  <a:cubicBezTo>
                    <a:pt x="95" y="63"/>
                    <a:pt x="95" y="63"/>
                    <a:pt x="95" y="63"/>
                  </a:cubicBezTo>
                  <a:cubicBezTo>
                    <a:pt x="95" y="28"/>
                    <a:pt x="95" y="28"/>
                    <a:pt x="95" y="28"/>
                  </a:cubicBezTo>
                  <a:cubicBezTo>
                    <a:pt x="95" y="26"/>
                    <a:pt x="93" y="24"/>
                    <a:pt x="91" y="24"/>
                  </a:cubicBezTo>
                  <a:cubicBezTo>
                    <a:pt x="89" y="24"/>
                    <a:pt x="87" y="26"/>
                    <a:pt x="87" y="28"/>
                  </a:cubicBezTo>
                  <a:cubicBezTo>
                    <a:pt x="87" y="30"/>
                    <a:pt x="85" y="32"/>
                    <a:pt x="83" y="32"/>
                  </a:cubicBezTo>
                  <a:cubicBezTo>
                    <a:pt x="81" y="32"/>
                    <a:pt x="79" y="30"/>
                    <a:pt x="79" y="28"/>
                  </a:cubicBezTo>
                  <a:cubicBezTo>
                    <a:pt x="79" y="20"/>
                    <a:pt x="79" y="20"/>
                    <a:pt x="79" y="20"/>
                  </a:cubicBezTo>
                  <a:cubicBezTo>
                    <a:pt x="79" y="18"/>
                    <a:pt x="77" y="16"/>
                    <a:pt x="75" y="16"/>
                  </a:cubicBezTo>
                  <a:cubicBezTo>
                    <a:pt x="73" y="16"/>
                    <a:pt x="71" y="18"/>
                    <a:pt x="71" y="20"/>
                  </a:cubicBezTo>
                  <a:cubicBezTo>
                    <a:pt x="71" y="22"/>
                    <a:pt x="69" y="24"/>
                    <a:pt x="67" y="24"/>
                  </a:cubicBezTo>
                  <a:cubicBezTo>
                    <a:pt x="65" y="24"/>
                    <a:pt x="63" y="22"/>
                    <a:pt x="63" y="20"/>
                  </a:cubicBezTo>
                  <a:cubicBezTo>
                    <a:pt x="63" y="18"/>
                    <a:pt x="61" y="16"/>
                    <a:pt x="59" y="16"/>
                  </a:cubicBezTo>
                  <a:cubicBezTo>
                    <a:pt x="57" y="16"/>
                    <a:pt x="55" y="18"/>
                    <a:pt x="55" y="20"/>
                  </a:cubicBezTo>
                  <a:cubicBezTo>
                    <a:pt x="55" y="22"/>
                    <a:pt x="53" y="24"/>
                    <a:pt x="51" y="24"/>
                  </a:cubicBezTo>
                  <a:cubicBezTo>
                    <a:pt x="49" y="24"/>
                    <a:pt x="47" y="22"/>
                    <a:pt x="47" y="20"/>
                  </a:cubicBezTo>
                  <a:cubicBezTo>
                    <a:pt x="47" y="12"/>
                    <a:pt x="47" y="12"/>
                    <a:pt x="47" y="12"/>
                  </a:cubicBezTo>
                  <a:cubicBezTo>
                    <a:pt x="47" y="10"/>
                    <a:pt x="45" y="8"/>
                    <a:pt x="43" y="8"/>
                  </a:cubicBezTo>
                  <a:cubicBezTo>
                    <a:pt x="41" y="8"/>
                    <a:pt x="39" y="10"/>
                    <a:pt x="39" y="12"/>
                  </a:cubicBezTo>
                  <a:cubicBezTo>
                    <a:pt x="39" y="52"/>
                    <a:pt x="39" y="52"/>
                    <a:pt x="39" y="52"/>
                  </a:cubicBezTo>
                  <a:cubicBezTo>
                    <a:pt x="39" y="54"/>
                    <a:pt x="38" y="55"/>
                    <a:pt x="36" y="56"/>
                  </a:cubicBezTo>
                  <a:cubicBezTo>
                    <a:pt x="35" y="56"/>
                    <a:pt x="33" y="56"/>
                    <a:pt x="32" y="55"/>
                  </a:cubicBezTo>
                  <a:cubicBezTo>
                    <a:pt x="0" y="23"/>
                    <a:pt x="0" y="23"/>
                    <a:pt x="0" y="23"/>
                  </a:cubicBezTo>
                  <a:cubicBezTo>
                    <a:pt x="6" y="17"/>
                    <a:pt x="6" y="17"/>
                    <a:pt x="6" y="17"/>
                  </a:cubicBezTo>
                  <a:cubicBezTo>
                    <a:pt x="31" y="42"/>
                    <a:pt x="31" y="42"/>
                    <a:pt x="31" y="42"/>
                  </a:cubicBezTo>
                  <a:cubicBezTo>
                    <a:pt x="31" y="12"/>
                    <a:pt x="31" y="12"/>
                    <a:pt x="31" y="12"/>
                  </a:cubicBezTo>
                  <a:cubicBezTo>
                    <a:pt x="31" y="5"/>
                    <a:pt x="36" y="0"/>
                    <a:pt x="43" y="0"/>
                  </a:cubicBezTo>
                  <a:cubicBezTo>
                    <a:pt x="48" y="0"/>
                    <a:pt x="53" y="4"/>
                    <a:pt x="54" y="9"/>
                  </a:cubicBezTo>
                  <a:cubicBezTo>
                    <a:pt x="58" y="7"/>
                    <a:pt x="64" y="8"/>
                    <a:pt x="67" y="11"/>
                  </a:cubicBezTo>
                  <a:cubicBezTo>
                    <a:pt x="69" y="9"/>
                    <a:pt x="72" y="8"/>
                    <a:pt x="75" y="8"/>
                  </a:cubicBezTo>
                  <a:cubicBezTo>
                    <a:pt x="80" y="8"/>
                    <a:pt x="85" y="12"/>
                    <a:pt x="86" y="17"/>
                  </a:cubicBezTo>
                  <a:cubicBezTo>
                    <a:pt x="88" y="16"/>
                    <a:pt x="89" y="16"/>
                    <a:pt x="91" y="16"/>
                  </a:cubicBezTo>
                  <a:cubicBezTo>
                    <a:pt x="97" y="16"/>
                    <a:pt x="103" y="21"/>
                    <a:pt x="103" y="28"/>
                  </a:cubicBezTo>
                  <a:cubicBezTo>
                    <a:pt x="103" y="64"/>
                    <a:pt x="103" y="64"/>
                    <a:pt x="103" y="64"/>
                  </a:cubicBezTo>
                  <a:cubicBezTo>
                    <a:pt x="103" y="64"/>
                    <a:pt x="103" y="65"/>
                    <a:pt x="103" y="65"/>
                  </a:cubicBezTo>
                  <a:cubicBezTo>
                    <a:pt x="91" y="105"/>
                    <a:pt x="91" y="105"/>
                    <a:pt x="91" y="105"/>
                  </a:cubicBezTo>
                  <a:lnTo>
                    <a:pt x="91" y="112"/>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32" name="Google Shape;132;p5"/>
            <p:cNvSpPr/>
            <p:nvPr/>
          </p:nvSpPr>
          <p:spPr>
            <a:xfrm>
              <a:off x="8094664" y="3994150"/>
              <a:ext cx="215900" cy="215900"/>
            </a:xfrm>
            <a:custGeom>
              <a:avLst/>
              <a:gdLst/>
              <a:ahLst/>
              <a:cxnLst/>
              <a:rect l="l" t="t" r="r" b="b"/>
              <a:pathLst>
                <a:path w="120" h="120" extrusionOk="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1" y="8"/>
                    <a:pt x="8" y="31"/>
                    <a:pt x="8" y="60"/>
                  </a:cubicBezTo>
                  <a:cubicBezTo>
                    <a:pt x="8" y="89"/>
                    <a:pt x="31" y="112"/>
                    <a:pt x="60" y="112"/>
                  </a:cubicBezTo>
                  <a:cubicBezTo>
                    <a:pt x="88" y="112"/>
                    <a:pt x="112" y="89"/>
                    <a:pt x="112" y="60"/>
                  </a:cubicBezTo>
                  <a:cubicBezTo>
                    <a:pt x="112" y="31"/>
                    <a:pt x="88" y="8"/>
                    <a:pt x="60"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33" name="Google Shape;133;p5"/>
            <p:cNvSpPr/>
            <p:nvPr/>
          </p:nvSpPr>
          <p:spPr>
            <a:xfrm>
              <a:off x="8094664" y="4238625"/>
              <a:ext cx="57150"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34" name="Google Shape;134;p5"/>
            <p:cNvSpPr/>
            <p:nvPr/>
          </p:nvSpPr>
          <p:spPr>
            <a:xfrm>
              <a:off x="8094664" y="4267200"/>
              <a:ext cx="100013"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35" name="Google Shape;135;p5"/>
            <p:cNvSpPr/>
            <p:nvPr/>
          </p:nvSpPr>
          <p:spPr>
            <a:xfrm>
              <a:off x="8094664" y="4295775"/>
              <a:ext cx="17303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36" name="Google Shape;136;p5"/>
            <p:cNvSpPr/>
            <p:nvPr/>
          </p:nvSpPr>
          <p:spPr>
            <a:xfrm>
              <a:off x="8166101" y="4238625"/>
              <a:ext cx="101600"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37" name="Google Shape;137;p5"/>
            <p:cNvSpPr/>
            <p:nvPr/>
          </p:nvSpPr>
          <p:spPr>
            <a:xfrm>
              <a:off x="8208964" y="4267200"/>
              <a:ext cx="5873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38" name="Google Shape;138;p5"/>
            <p:cNvSpPr/>
            <p:nvPr/>
          </p:nvSpPr>
          <p:spPr>
            <a:xfrm>
              <a:off x="8302626" y="4340225"/>
              <a:ext cx="130175" cy="71438"/>
            </a:xfrm>
            <a:custGeom>
              <a:avLst/>
              <a:gdLst/>
              <a:ahLst/>
              <a:cxnLst/>
              <a:rect l="l" t="t" r="r" b="b"/>
              <a:pathLst>
                <a:path w="72" h="40" extrusionOk="0">
                  <a:moveTo>
                    <a:pt x="72" y="40"/>
                  </a:moveTo>
                  <a:cubicBezTo>
                    <a:pt x="64" y="40"/>
                    <a:pt x="64" y="40"/>
                    <a:pt x="64" y="40"/>
                  </a:cubicBezTo>
                  <a:cubicBezTo>
                    <a:pt x="64" y="8"/>
                    <a:pt x="64" y="8"/>
                    <a:pt x="64" y="8"/>
                  </a:cubicBezTo>
                  <a:cubicBezTo>
                    <a:pt x="8" y="8"/>
                    <a:pt x="8" y="8"/>
                    <a:pt x="8" y="8"/>
                  </a:cubicBezTo>
                  <a:cubicBezTo>
                    <a:pt x="8" y="40"/>
                    <a:pt x="8" y="40"/>
                    <a:pt x="8" y="40"/>
                  </a:cubicBezTo>
                  <a:cubicBezTo>
                    <a:pt x="0" y="40"/>
                    <a:pt x="0" y="40"/>
                    <a:pt x="0" y="40"/>
                  </a:cubicBezTo>
                  <a:cubicBezTo>
                    <a:pt x="0" y="8"/>
                    <a:pt x="0" y="8"/>
                    <a:pt x="0" y="8"/>
                  </a:cubicBezTo>
                  <a:cubicBezTo>
                    <a:pt x="0" y="4"/>
                    <a:pt x="3" y="0"/>
                    <a:pt x="8" y="0"/>
                  </a:cubicBezTo>
                  <a:cubicBezTo>
                    <a:pt x="64" y="0"/>
                    <a:pt x="64" y="0"/>
                    <a:pt x="64" y="0"/>
                  </a:cubicBezTo>
                  <a:cubicBezTo>
                    <a:pt x="68" y="0"/>
                    <a:pt x="72" y="4"/>
                    <a:pt x="72" y="8"/>
                  </a:cubicBezTo>
                  <a:lnTo>
                    <a:pt x="72" y="40"/>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39" name="Google Shape;139;p5"/>
            <p:cNvSpPr/>
            <p:nvPr/>
          </p:nvSpPr>
          <p:spPr>
            <a:xfrm>
              <a:off x="8021639" y="3979863"/>
              <a:ext cx="252413" cy="403225"/>
            </a:xfrm>
            <a:custGeom>
              <a:avLst/>
              <a:gdLst/>
              <a:ahLst/>
              <a:cxnLst/>
              <a:rect l="l" t="t" r="r" b="b"/>
              <a:pathLst>
                <a:path w="159" h="254" extrusionOk="0">
                  <a:moveTo>
                    <a:pt x="159" y="254"/>
                  </a:moveTo>
                  <a:lnTo>
                    <a:pt x="0" y="254"/>
                  </a:lnTo>
                  <a:lnTo>
                    <a:pt x="0" y="0"/>
                  </a:lnTo>
                  <a:lnTo>
                    <a:pt x="10" y="0"/>
                  </a:lnTo>
                  <a:lnTo>
                    <a:pt x="10" y="245"/>
                  </a:lnTo>
                  <a:lnTo>
                    <a:pt x="159" y="245"/>
                  </a:lnTo>
                  <a:lnTo>
                    <a:pt x="159" y="254"/>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40" name="Google Shape;140;p5"/>
            <p:cNvSpPr/>
            <p:nvPr/>
          </p:nvSpPr>
          <p:spPr>
            <a:xfrm>
              <a:off x="8129589" y="4116388"/>
              <a:ext cx="52388" cy="65088"/>
            </a:xfrm>
            <a:custGeom>
              <a:avLst/>
              <a:gdLst/>
              <a:ahLst/>
              <a:cxnLst/>
              <a:rect l="l" t="t" r="r" b="b"/>
              <a:pathLst>
                <a:path w="29" h="36" extrusionOk="0">
                  <a:moveTo>
                    <a:pt x="8" y="36"/>
                  </a:moveTo>
                  <a:cubicBezTo>
                    <a:pt x="0" y="36"/>
                    <a:pt x="0" y="36"/>
                    <a:pt x="0" y="36"/>
                  </a:cubicBezTo>
                  <a:cubicBezTo>
                    <a:pt x="0" y="15"/>
                    <a:pt x="17" y="3"/>
                    <a:pt x="26" y="0"/>
                  </a:cubicBezTo>
                  <a:cubicBezTo>
                    <a:pt x="29" y="8"/>
                    <a:pt x="29" y="8"/>
                    <a:pt x="29" y="8"/>
                  </a:cubicBezTo>
                  <a:cubicBezTo>
                    <a:pt x="28" y="8"/>
                    <a:pt x="8" y="15"/>
                    <a:pt x="8" y="36"/>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41" name="Google Shape;141;p5"/>
            <p:cNvSpPr/>
            <p:nvPr/>
          </p:nvSpPr>
          <p:spPr>
            <a:xfrm>
              <a:off x="8220076" y="4116388"/>
              <a:ext cx="53975" cy="65088"/>
            </a:xfrm>
            <a:custGeom>
              <a:avLst/>
              <a:gdLst/>
              <a:ahLst/>
              <a:cxnLst/>
              <a:rect l="l" t="t" r="r" b="b"/>
              <a:pathLst>
                <a:path w="30" h="36" extrusionOk="0">
                  <a:moveTo>
                    <a:pt x="30" y="36"/>
                  </a:moveTo>
                  <a:cubicBezTo>
                    <a:pt x="22" y="36"/>
                    <a:pt x="22" y="36"/>
                    <a:pt x="22" y="36"/>
                  </a:cubicBezTo>
                  <a:cubicBezTo>
                    <a:pt x="22" y="15"/>
                    <a:pt x="1" y="8"/>
                    <a:pt x="0" y="8"/>
                  </a:cubicBezTo>
                  <a:cubicBezTo>
                    <a:pt x="3" y="0"/>
                    <a:pt x="3" y="0"/>
                    <a:pt x="3" y="0"/>
                  </a:cubicBezTo>
                  <a:cubicBezTo>
                    <a:pt x="12" y="3"/>
                    <a:pt x="30" y="15"/>
                    <a:pt x="30" y="36"/>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sp>
          <p:nvSpPr>
            <p:cNvPr id="142" name="Google Shape;142;p5"/>
            <p:cNvSpPr/>
            <p:nvPr/>
          </p:nvSpPr>
          <p:spPr>
            <a:xfrm>
              <a:off x="8159751" y="4037013"/>
              <a:ext cx="85725" cy="100013"/>
            </a:xfrm>
            <a:custGeom>
              <a:avLst/>
              <a:gdLst/>
              <a:ahLst/>
              <a:cxnLst/>
              <a:rect l="l" t="t" r="r" b="b"/>
              <a:pathLst>
                <a:path w="48" h="56" extrusionOk="0">
                  <a:moveTo>
                    <a:pt x="24" y="56"/>
                  </a:moveTo>
                  <a:cubicBezTo>
                    <a:pt x="10" y="56"/>
                    <a:pt x="0" y="43"/>
                    <a:pt x="0" y="26"/>
                  </a:cubicBezTo>
                  <a:cubicBezTo>
                    <a:pt x="0" y="14"/>
                    <a:pt x="2" y="0"/>
                    <a:pt x="24" y="0"/>
                  </a:cubicBezTo>
                  <a:cubicBezTo>
                    <a:pt x="45" y="0"/>
                    <a:pt x="48" y="14"/>
                    <a:pt x="48" y="26"/>
                  </a:cubicBezTo>
                  <a:cubicBezTo>
                    <a:pt x="48" y="43"/>
                    <a:pt x="37" y="56"/>
                    <a:pt x="24" y="56"/>
                  </a:cubicBezTo>
                  <a:close/>
                  <a:moveTo>
                    <a:pt x="24" y="8"/>
                  </a:moveTo>
                  <a:cubicBezTo>
                    <a:pt x="12" y="8"/>
                    <a:pt x="8" y="12"/>
                    <a:pt x="8" y="26"/>
                  </a:cubicBezTo>
                  <a:cubicBezTo>
                    <a:pt x="8" y="37"/>
                    <a:pt x="13" y="48"/>
                    <a:pt x="24" y="48"/>
                  </a:cubicBezTo>
                  <a:cubicBezTo>
                    <a:pt x="34" y="48"/>
                    <a:pt x="40" y="37"/>
                    <a:pt x="40" y="26"/>
                  </a:cubicBezTo>
                  <a:cubicBezTo>
                    <a:pt x="40" y="12"/>
                    <a:pt x="36"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5537E"/>
                </a:solidFill>
                <a:latin typeface="Calibri"/>
                <a:ea typeface="Calibri"/>
                <a:cs typeface="Calibri"/>
                <a:sym typeface="Calibri"/>
              </a:endParaRPr>
            </a:p>
          </p:txBody>
        </p:sp>
      </p:grpSp>
      <p:grpSp>
        <p:nvGrpSpPr>
          <p:cNvPr id="143" name="Google Shape;143;p5"/>
          <p:cNvGrpSpPr/>
          <p:nvPr/>
        </p:nvGrpSpPr>
        <p:grpSpPr>
          <a:xfrm>
            <a:off x="5736153" y="1525090"/>
            <a:ext cx="762267" cy="759647"/>
            <a:chOff x="7186613" y="3179763"/>
            <a:chExt cx="461963" cy="460375"/>
          </a:xfrm>
        </p:grpSpPr>
        <p:sp>
          <p:nvSpPr>
            <p:cNvPr id="144" name="Google Shape;144;p5"/>
            <p:cNvSpPr/>
            <p:nvPr/>
          </p:nvSpPr>
          <p:spPr>
            <a:xfrm>
              <a:off x="7373938" y="3324225"/>
              <a:ext cx="87313" cy="100013"/>
            </a:xfrm>
            <a:custGeom>
              <a:avLst/>
              <a:gdLst/>
              <a:ahLst/>
              <a:cxnLst/>
              <a:rect l="l" t="t" r="r" b="b"/>
              <a:pathLst>
                <a:path w="48" h="56" extrusionOk="0">
                  <a:moveTo>
                    <a:pt x="24" y="56"/>
                  </a:moveTo>
                  <a:cubicBezTo>
                    <a:pt x="11" y="56"/>
                    <a:pt x="0" y="43"/>
                    <a:pt x="0" y="26"/>
                  </a:cubicBezTo>
                  <a:cubicBezTo>
                    <a:pt x="0" y="14"/>
                    <a:pt x="3" y="0"/>
                    <a:pt x="24" y="0"/>
                  </a:cubicBezTo>
                  <a:cubicBezTo>
                    <a:pt x="45" y="0"/>
                    <a:pt x="48" y="14"/>
                    <a:pt x="48" y="26"/>
                  </a:cubicBezTo>
                  <a:cubicBezTo>
                    <a:pt x="48" y="43"/>
                    <a:pt x="38" y="56"/>
                    <a:pt x="24" y="56"/>
                  </a:cubicBezTo>
                  <a:close/>
                  <a:moveTo>
                    <a:pt x="24" y="8"/>
                  </a:moveTo>
                  <a:cubicBezTo>
                    <a:pt x="12" y="8"/>
                    <a:pt x="8" y="12"/>
                    <a:pt x="8" y="26"/>
                  </a:cubicBezTo>
                  <a:cubicBezTo>
                    <a:pt x="8" y="37"/>
                    <a:pt x="14" y="48"/>
                    <a:pt x="24" y="48"/>
                  </a:cubicBezTo>
                  <a:cubicBezTo>
                    <a:pt x="35" y="48"/>
                    <a:pt x="40" y="37"/>
                    <a:pt x="40" y="26"/>
                  </a:cubicBezTo>
                  <a:cubicBezTo>
                    <a:pt x="40" y="12"/>
                    <a:pt x="36"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5"/>
            <p:cNvSpPr/>
            <p:nvPr/>
          </p:nvSpPr>
          <p:spPr>
            <a:xfrm>
              <a:off x="7339013" y="3405188"/>
              <a:ext cx="157163" cy="76200"/>
            </a:xfrm>
            <a:custGeom>
              <a:avLst/>
              <a:gdLst/>
              <a:ahLst/>
              <a:cxnLst/>
              <a:rect l="l" t="t" r="r" b="b"/>
              <a:pathLst>
                <a:path w="88" h="43" extrusionOk="0">
                  <a:moveTo>
                    <a:pt x="76" y="43"/>
                  </a:moveTo>
                  <a:cubicBezTo>
                    <a:pt x="12" y="43"/>
                    <a:pt x="12" y="43"/>
                    <a:pt x="12" y="43"/>
                  </a:cubicBezTo>
                  <a:cubicBezTo>
                    <a:pt x="6" y="43"/>
                    <a:pt x="0" y="36"/>
                    <a:pt x="0" y="27"/>
                  </a:cubicBezTo>
                  <a:cubicBezTo>
                    <a:pt x="0" y="17"/>
                    <a:pt x="0" y="17"/>
                    <a:pt x="0" y="17"/>
                  </a:cubicBezTo>
                  <a:cubicBezTo>
                    <a:pt x="30" y="0"/>
                    <a:pt x="30" y="0"/>
                    <a:pt x="30" y="0"/>
                  </a:cubicBezTo>
                  <a:cubicBezTo>
                    <a:pt x="34" y="6"/>
                    <a:pt x="34" y="6"/>
                    <a:pt x="34" y="6"/>
                  </a:cubicBezTo>
                  <a:cubicBezTo>
                    <a:pt x="8" y="21"/>
                    <a:pt x="8" y="21"/>
                    <a:pt x="8" y="21"/>
                  </a:cubicBezTo>
                  <a:cubicBezTo>
                    <a:pt x="8" y="27"/>
                    <a:pt x="8" y="27"/>
                    <a:pt x="8" y="27"/>
                  </a:cubicBezTo>
                  <a:cubicBezTo>
                    <a:pt x="8" y="32"/>
                    <a:pt x="11" y="35"/>
                    <a:pt x="12" y="35"/>
                  </a:cubicBezTo>
                  <a:cubicBezTo>
                    <a:pt x="76" y="35"/>
                    <a:pt x="76" y="35"/>
                    <a:pt x="76" y="35"/>
                  </a:cubicBezTo>
                  <a:cubicBezTo>
                    <a:pt x="77" y="35"/>
                    <a:pt x="80" y="32"/>
                    <a:pt x="80" y="27"/>
                  </a:cubicBezTo>
                  <a:cubicBezTo>
                    <a:pt x="80" y="21"/>
                    <a:pt x="80" y="21"/>
                    <a:pt x="80" y="21"/>
                  </a:cubicBezTo>
                  <a:cubicBezTo>
                    <a:pt x="54" y="6"/>
                    <a:pt x="54" y="6"/>
                    <a:pt x="54" y="6"/>
                  </a:cubicBezTo>
                  <a:cubicBezTo>
                    <a:pt x="58" y="0"/>
                    <a:pt x="58" y="0"/>
                    <a:pt x="58" y="0"/>
                  </a:cubicBezTo>
                  <a:cubicBezTo>
                    <a:pt x="88" y="17"/>
                    <a:pt x="88" y="17"/>
                    <a:pt x="88" y="17"/>
                  </a:cubicBezTo>
                  <a:cubicBezTo>
                    <a:pt x="88" y="27"/>
                    <a:pt x="88" y="27"/>
                    <a:pt x="88" y="27"/>
                  </a:cubicBezTo>
                  <a:cubicBezTo>
                    <a:pt x="88" y="36"/>
                    <a:pt x="83" y="43"/>
                    <a:pt x="76" y="43"/>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5"/>
            <p:cNvSpPr/>
            <p:nvPr/>
          </p:nvSpPr>
          <p:spPr>
            <a:xfrm>
              <a:off x="7410451" y="3265488"/>
              <a:ext cx="165100" cy="303213"/>
            </a:xfrm>
            <a:custGeom>
              <a:avLst/>
              <a:gdLst/>
              <a:ahLst/>
              <a:cxnLst/>
              <a:rect l="l" t="t" r="r" b="b"/>
              <a:pathLst>
                <a:path w="92" h="168" extrusionOk="0">
                  <a:moveTo>
                    <a:pt x="4" y="168"/>
                  </a:moveTo>
                  <a:cubicBezTo>
                    <a:pt x="0" y="168"/>
                    <a:pt x="0" y="168"/>
                    <a:pt x="0" y="168"/>
                  </a:cubicBezTo>
                  <a:cubicBezTo>
                    <a:pt x="0" y="152"/>
                    <a:pt x="0" y="152"/>
                    <a:pt x="0" y="152"/>
                  </a:cubicBezTo>
                  <a:cubicBezTo>
                    <a:pt x="8" y="152"/>
                    <a:pt x="8" y="152"/>
                    <a:pt x="8" y="152"/>
                  </a:cubicBezTo>
                  <a:cubicBezTo>
                    <a:pt x="8" y="160"/>
                    <a:pt x="8" y="160"/>
                    <a:pt x="8" y="160"/>
                  </a:cubicBezTo>
                  <a:cubicBezTo>
                    <a:pt x="50" y="158"/>
                    <a:pt x="84" y="123"/>
                    <a:pt x="84" y="80"/>
                  </a:cubicBezTo>
                  <a:cubicBezTo>
                    <a:pt x="84" y="49"/>
                    <a:pt x="66" y="21"/>
                    <a:pt x="38" y="8"/>
                  </a:cubicBezTo>
                  <a:cubicBezTo>
                    <a:pt x="42" y="0"/>
                    <a:pt x="42" y="0"/>
                    <a:pt x="42" y="0"/>
                  </a:cubicBezTo>
                  <a:cubicBezTo>
                    <a:pt x="72" y="15"/>
                    <a:pt x="92" y="46"/>
                    <a:pt x="92" y="80"/>
                  </a:cubicBezTo>
                  <a:cubicBezTo>
                    <a:pt x="92" y="129"/>
                    <a:pt x="53" y="168"/>
                    <a:pt x="4" y="16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5"/>
            <p:cNvSpPr/>
            <p:nvPr/>
          </p:nvSpPr>
          <p:spPr>
            <a:xfrm>
              <a:off x="7259638" y="3251200"/>
              <a:ext cx="165100" cy="303213"/>
            </a:xfrm>
            <a:custGeom>
              <a:avLst/>
              <a:gdLst/>
              <a:ahLst/>
              <a:cxnLst/>
              <a:rect l="l" t="t" r="r" b="b"/>
              <a:pathLst>
                <a:path w="92" h="168" extrusionOk="0">
                  <a:moveTo>
                    <a:pt x="51" y="168"/>
                  </a:moveTo>
                  <a:cubicBezTo>
                    <a:pt x="20" y="153"/>
                    <a:pt x="0" y="122"/>
                    <a:pt x="0" y="88"/>
                  </a:cubicBezTo>
                  <a:cubicBezTo>
                    <a:pt x="0" y="39"/>
                    <a:pt x="40" y="0"/>
                    <a:pt x="88" y="0"/>
                  </a:cubicBezTo>
                  <a:cubicBezTo>
                    <a:pt x="92" y="0"/>
                    <a:pt x="92" y="0"/>
                    <a:pt x="92" y="0"/>
                  </a:cubicBezTo>
                  <a:cubicBezTo>
                    <a:pt x="92" y="16"/>
                    <a:pt x="92" y="16"/>
                    <a:pt x="92" y="16"/>
                  </a:cubicBezTo>
                  <a:cubicBezTo>
                    <a:pt x="84" y="16"/>
                    <a:pt x="84" y="16"/>
                    <a:pt x="84" y="16"/>
                  </a:cubicBezTo>
                  <a:cubicBezTo>
                    <a:pt x="84" y="8"/>
                    <a:pt x="84" y="8"/>
                    <a:pt x="84" y="8"/>
                  </a:cubicBezTo>
                  <a:cubicBezTo>
                    <a:pt x="42" y="10"/>
                    <a:pt x="8" y="45"/>
                    <a:pt x="8" y="88"/>
                  </a:cubicBezTo>
                  <a:cubicBezTo>
                    <a:pt x="8" y="119"/>
                    <a:pt x="26" y="147"/>
                    <a:pt x="54" y="160"/>
                  </a:cubicBezTo>
                  <a:lnTo>
                    <a:pt x="51" y="168"/>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5"/>
            <p:cNvSpPr/>
            <p:nvPr/>
          </p:nvSpPr>
          <p:spPr>
            <a:xfrm>
              <a:off x="7186613" y="3179763"/>
              <a:ext cx="461963" cy="460375"/>
            </a:xfrm>
            <a:custGeom>
              <a:avLst/>
              <a:gdLst/>
              <a:ahLst/>
              <a:cxnLst/>
              <a:rect l="l" t="t" r="r" b="b"/>
              <a:pathLst>
                <a:path w="256" h="256" extrusionOk="0">
                  <a:moveTo>
                    <a:pt x="128" y="256"/>
                  </a:moveTo>
                  <a:cubicBezTo>
                    <a:pt x="58" y="256"/>
                    <a:pt x="0" y="199"/>
                    <a:pt x="0" y="128"/>
                  </a:cubicBezTo>
                  <a:cubicBezTo>
                    <a:pt x="0" y="57"/>
                    <a:pt x="58" y="0"/>
                    <a:pt x="128" y="0"/>
                  </a:cubicBezTo>
                  <a:cubicBezTo>
                    <a:pt x="199" y="0"/>
                    <a:pt x="256" y="57"/>
                    <a:pt x="256" y="128"/>
                  </a:cubicBezTo>
                  <a:cubicBezTo>
                    <a:pt x="256" y="199"/>
                    <a:pt x="199" y="256"/>
                    <a:pt x="128" y="256"/>
                  </a:cubicBezTo>
                  <a:close/>
                  <a:moveTo>
                    <a:pt x="128" y="8"/>
                  </a:moveTo>
                  <a:cubicBezTo>
                    <a:pt x="62" y="8"/>
                    <a:pt x="8" y="62"/>
                    <a:pt x="8" y="128"/>
                  </a:cubicBezTo>
                  <a:cubicBezTo>
                    <a:pt x="8" y="194"/>
                    <a:pt x="62" y="248"/>
                    <a:pt x="128" y="248"/>
                  </a:cubicBezTo>
                  <a:cubicBezTo>
                    <a:pt x="194" y="248"/>
                    <a:pt x="248" y="194"/>
                    <a:pt x="248" y="128"/>
                  </a:cubicBezTo>
                  <a:cubicBezTo>
                    <a:pt x="248" y="62"/>
                    <a:pt x="194" y="8"/>
                    <a:pt x="128"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5"/>
            <p:cNvSpPr/>
            <p:nvPr/>
          </p:nvSpPr>
          <p:spPr>
            <a:xfrm>
              <a:off x="7223126" y="3214688"/>
              <a:ext cx="388938" cy="390525"/>
            </a:xfrm>
            <a:custGeom>
              <a:avLst/>
              <a:gdLst/>
              <a:ahLst/>
              <a:cxnLst/>
              <a:rect l="l" t="t" r="r" b="b"/>
              <a:pathLst>
                <a:path w="216" h="216" extrusionOk="0">
                  <a:moveTo>
                    <a:pt x="108" y="216"/>
                  </a:moveTo>
                  <a:cubicBezTo>
                    <a:pt x="49" y="216"/>
                    <a:pt x="0" y="168"/>
                    <a:pt x="0" y="108"/>
                  </a:cubicBezTo>
                  <a:cubicBezTo>
                    <a:pt x="0" y="48"/>
                    <a:pt x="49" y="0"/>
                    <a:pt x="108" y="0"/>
                  </a:cubicBezTo>
                  <a:cubicBezTo>
                    <a:pt x="168" y="0"/>
                    <a:pt x="216" y="48"/>
                    <a:pt x="216" y="108"/>
                  </a:cubicBezTo>
                  <a:cubicBezTo>
                    <a:pt x="216" y="168"/>
                    <a:pt x="168" y="216"/>
                    <a:pt x="108" y="216"/>
                  </a:cubicBezTo>
                  <a:close/>
                  <a:moveTo>
                    <a:pt x="108" y="8"/>
                  </a:moveTo>
                  <a:cubicBezTo>
                    <a:pt x="53" y="8"/>
                    <a:pt x="8" y="53"/>
                    <a:pt x="8" y="108"/>
                  </a:cubicBezTo>
                  <a:cubicBezTo>
                    <a:pt x="8" y="163"/>
                    <a:pt x="53" y="208"/>
                    <a:pt x="108" y="208"/>
                  </a:cubicBezTo>
                  <a:cubicBezTo>
                    <a:pt x="163" y="208"/>
                    <a:pt x="208" y="163"/>
                    <a:pt x="208" y="108"/>
                  </a:cubicBezTo>
                  <a:cubicBezTo>
                    <a:pt x="208" y="53"/>
                    <a:pt x="163" y="8"/>
                    <a:pt x="108"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5"/>
            <p:cNvSpPr/>
            <p:nvPr/>
          </p:nvSpPr>
          <p:spPr>
            <a:xfrm>
              <a:off x="7194551" y="3402013"/>
              <a:ext cx="36513" cy="15875"/>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
            <p:cNvSpPr/>
            <p:nvPr/>
          </p:nvSpPr>
          <p:spPr>
            <a:xfrm>
              <a:off x="7410451" y="3186113"/>
              <a:ext cx="14288" cy="36513"/>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
            <p:cNvSpPr/>
            <p:nvPr/>
          </p:nvSpPr>
          <p:spPr>
            <a:xfrm>
              <a:off x="7542213" y="3533775"/>
              <a:ext cx="39688" cy="39688"/>
            </a:xfrm>
            <a:custGeom>
              <a:avLst/>
              <a:gdLst/>
              <a:ahLst/>
              <a:cxnLst/>
              <a:rect l="l" t="t" r="r" b="b"/>
              <a:pathLst>
                <a:path w="25" h="25" extrusionOk="0">
                  <a:moveTo>
                    <a:pt x="18" y="25"/>
                  </a:moveTo>
                  <a:lnTo>
                    <a:pt x="0" y="7"/>
                  </a:lnTo>
                  <a:lnTo>
                    <a:pt x="7" y="0"/>
                  </a:lnTo>
                  <a:lnTo>
                    <a:pt x="25" y="18"/>
                  </a:lnTo>
                  <a:lnTo>
                    <a:pt x="18" y="25"/>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
            <p:cNvSpPr/>
            <p:nvPr/>
          </p:nvSpPr>
          <p:spPr>
            <a:xfrm>
              <a:off x="7542213" y="3246438"/>
              <a:ext cx="39688" cy="39688"/>
            </a:xfrm>
            <a:custGeom>
              <a:avLst/>
              <a:gdLst/>
              <a:ahLst/>
              <a:cxnLst/>
              <a:rect l="l" t="t" r="r" b="b"/>
              <a:pathLst>
                <a:path w="25" h="25" extrusionOk="0">
                  <a:moveTo>
                    <a:pt x="7" y="25"/>
                  </a:moveTo>
                  <a:lnTo>
                    <a:pt x="0" y="18"/>
                  </a:lnTo>
                  <a:lnTo>
                    <a:pt x="18" y="0"/>
                  </a:lnTo>
                  <a:lnTo>
                    <a:pt x="25" y="7"/>
                  </a:lnTo>
                  <a:lnTo>
                    <a:pt x="7" y="25"/>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4" name="Google Shape;154;p5"/>
          <p:cNvGrpSpPr/>
          <p:nvPr/>
        </p:nvGrpSpPr>
        <p:grpSpPr>
          <a:xfrm>
            <a:off x="10196020" y="1424894"/>
            <a:ext cx="759665" cy="618210"/>
            <a:chOff x="2311401" y="2509837"/>
            <a:chExt cx="460375" cy="374650"/>
          </a:xfrm>
        </p:grpSpPr>
        <p:sp>
          <p:nvSpPr>
            <p:cNvPr id="155" name="Google Shape;155;p5"/>
            <p:cNvSpPr/>
            <p:nvPr/>
          </p:nvSpPr>
          <p:spPr>
            <a:xfrm>
              <a:off x="2333626" y="2632075"/>
              <a:ext cx="417513" cy="57150"/>
            </a:xfrm>
            <a:custGeom>
              <a:avLst/>
              <a:gdLst/>
              <a:ahLst/>
              <a:cxnLst/>
              <a:rect l="l" t="t" r="r" b="b"/>
              <a:pathLst>
                <a:path w="232" h="32" extrusionOk="0">
                  <a:moveTo>
                    <a:pt x="200" y="32"/>
                  </a:moveTo>
                  <a:cubicBezTo>
                    <a:pt x="32" y="32"/>
                    <a:pt x="32" y="32"/>
                    <a:pt x="32" y="32"/>
                  </a:cubicBezTo>
                  <a:cubicBezTo>
                    <a:pt x="15" y="32"/>
                    <a:pt x="0" y="18"/>
                    <a:pt x="0" y="0"/>
                  </a:cubicBezTo>
                  <a:cubicBezTo>
                    <a:pt x="8" y="0"/>
                    <a:pt x="8" y="0"/>
                    <a:pt x="8" y="0"/>
                  </a:cubicBezTo>
                  <a:cubicBezTo>
                    <a:pt x="8" y="13"/>
                    <a:pt x="19" y="24"/>
                    <a:pt x="32" y="24"/>
                  </a:cubicBezTo>
                  <a:cubicBezTo>
                    <a:pt x="200" y="24"/>
                    <a:pt x="200" y="24"/>
                    <a:pt x="200" y="24"/>
                  </a:cubicBezTo>
                  <a:cubicBezTo>
                    <a:pt x="214" y="24"/>
                    <a:pt x="224" y="13"/>
                    <a:pt x="224" y="0"/>
                  </a:cubicBezTo>
                  <a:cubicBezTo>
                    <a:pt x="232" y="0"/>
                    <a:pt x="232" y="0"/>
                    <a:pt x="232" y="0"/>
                  </a:cubicBezTo>
                  <a:cubicBezTo>
                    <a:pt x="232" y="18"/>
                    <a:pt x="218" y="32"/>
                    <a:pt x="200" y="32"/>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5"/>
            <p:cNvSpPr/>
            <p:nvPr/>
          </p:nvSpPr>
          <p:spPr>
            <a:xfrm>
              <a:off x="2333626" y="2811462"/>
              <a:ext cx="417513" cy="73025"/>
            </a:xfrm>
            <a:custGeom>
              <a:avLst/>
              <a:gdLst/>
              <a:ahLst/>
              <a:cxnLst/>
              <a:rect l="l" t="t" r="r" b="b"/>
              <a:pathLst>
                <a:path w="263" h="46" extrusionOk="0">
                  <a:moveTo>
                    <a:pt x="263" y="46"/>
                  </a:moveTo>
                  <a:lnTo>
                    <a:pt x="0" y="46"/>
                  </a:lnTo>
                  <a:lnTo>
                    <a:pt x="0" y="0"/>
                  </a:lnTo>
                  <a:lnTo>
                    <a:pt x="9" y="0"/>
                  </a:lnTo>
                  <a:lnTo>
                    <a:pt x="9" y="37"/>
                  </a:lnTo>
                  <a:lnTo>
                    <a:pt x="253" y="37"/>
                  </a:lnTo>
                  <a:lnTo>
                    <a:pt x="253" y="0"/>
                  </a:lnTo>
                  <a:lnTo>
                    <a:pt x="263" y="0"/>
                  </a:lnTo>
                  <a:lnTo>
                    <a:pt x="263" y="46"/>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5"/>
            <p:cNvSpPr/>
            <p:nvPr/>
          </p:nvSpPr>
          <p:spPr>
            <a:xfrm>
              <a:off x="2333626" y="2566987"/>
              <a:ext cx="417513" cy="158750"/>
            </a:xfrm>
            <a:custGeom>
              <a:avLst/>
              <a:gdLst/>
              <a:ahLst/>
              <a:cxnLst/>
              <a:rect l="l" t="t" r="r" b="b"/>
              <a:pathLst>
                <a:path w="263" h="100" extrusionOk="0">
                  <a:moveTo>
                    <a:pt x="263" y="100"/>
                  </a:moveTo>
                  <a:lnTo>
                    <a:pt x="253" y="100"/>
                  </a:lnTo>
                  <a:lnTo>
                    <a:pt x="253" y="9"/>
                  </a:lnTo>
                  <a:lnTo>
                    <a:pt x="9" y="9"/>
                  </a:lnTo>
                  <a:lnTo>
                    <a:pt x="9" y="100"/>
                  </a:lnTo>
                  <a:lnTo>
                    <a:pt x="0" y="100"/>
                  </a:lnTo>
                  <a:lnTo>
                    <a:pt x="0" y="0"/>
                  </a:lnTo>
                  <a:lnTo>
                    <a:pt x="263" y="0"/>
                  </a:lnTo>
                  <a:lnTo>
                    <a:pt x="263" y="100"/>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5"/>
            <p:cNvSpPr/>
            <p:nvPr/>
          </p:nvSpPr>
          <p:spPr>
            <a:xfrm>
              <a:off x="2476501" y="2509837"/>
              <a:ext cx="130175" cy="63500"/>
            </a:xfrm>
            <a:custGeom>
              <a:avLst/>
              <a:gdLst/>
              <a:ahLst/>
              <a:cxnLst/>
              <a:rect l="l" t="t" r="r" b="b"/>
              <a:pathLst>
                <a:path w="72" h="36" extrusionOk="0">
                  <a:moveTo>
                    <a:pt x="72" y="36"/>
                  </a:moveTo>
                  <a:cubicBezTo>
                    <a:pt x="64" y="36"/>
                    <a:pt x="64" y="36"/>
                    <a:pt x="64" y="36"/>
                  </a:cubicBezTo>
                  <a:cubicBezTo>
                    <a:pt x="64" y="8"/>
                    <a:pt x="64" y="8"/>
                    <a:pt x="64" y="8"/>
                  </a:cubicBezTo>
                  <a:cubicBezTo>
                    <a:pt x="8" y="8"/>
                    <a:pt x="8" y="8"/>
                    <a:pt x="8" y="8"/>
                  </a:cubicBezTo>
                  <a:cubicBezTo>
                    <a:pt x="8" y="36"/>
                    <a:pt x="8" y="36"/>
                    <a:pt x="8" y="36"/>
                  </a:cubicBezTo>
                  <a:cubicBezTo>
                    <a:pt x="0" y="36"/>
                    <a:pt x="0" y="36"/>
                    <a:pt x="0" y="36"/>
                  </a:cubicBezTo>
                  <a:cubicBezTo>
                    <a:pt x="0" y="4"/>
                    <a:pt x="0" y="4"/>
                    <a:pt x="0" y="4"/>
                  </a:cubicBezTo>
                  <a:cubicBezTo>
                    <a:pt x="0" y="2"/>
                    <a:pt x="2" y="0"/>
                    <a:pt x="4" y="0"/>
                  </a:cubicBezTo>
                  <a:cubicBezTo>
                    <a:pt x="68" y="0"/>
                    <a:pt x="68" y="0"/>
                    <a:pt x="68" y="0"/>
                  </a:cubicBezTo>
                  <a:cubicBezTo>
                    <a:pt x="70" y="0"/>
                    <a:pt x="72" y="2"/>
                    <a:pt x="72" y="4"/>
                  </a:cubicBezTo>
                  <a:lnTo>
                    <a:pt x="72" y="36"/>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5"/>
            <p:cNvSpPr/>
            <p:nvPr/>
          </p:nvSpPr>
          <p:spPr>
            <a:xfrm>
              <a:off x="2535239" y="2632075"/>
              <a:ext cx="1428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5"/>
            <p:cNvSpPr/>
            <p:nvPr/>
          </p:nvSpPr>
          <p:spPr>
            <a:xfrm>
              <a:off x="2563814" y="2632075"/>
              <a:ext cx="1428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5"/>
            <p:cNvSpPr/>
            <p:nvPr/>
          </p:nvSpPr>
          <p:spPr>
            <a:xfrm>
              <a:off x="2505076" y="2632075"/>
              <a:ext cx="1428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5"/>
            <p:cNvSpPr/>
            <p:nvPr/>
          </p:nvSpPr>
          <p:spPr>
            <a:xfrm>
              <a:off x="2484439" y="2538412"/>
              <a:ext cx="114300"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5"/>
            <p:cNvSpPr/>
            <p:nvPr/>
          </p:nvSpPr>
          <p:spPr>
            <a:xfrm>
              <a:off x="2397126" y="2782887"/>
              <a:ext cx="33178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5"/>
            <p:cNvSpPr/>
            <p:nvPr/>
          </p:nvSpPr>
          <p:spPr>
            <a:xfrm>
              <a:off x="2397126" y="2740025"/>
              <a:ext cx="33178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5"/>
            <p:cNvSpPr/>
            <p:nvPr/>
          </p:nvSpPr>
          <p:spPr>
            <a:xfrm>
              <a:off x="2720976" y="2740025"/>
              <a:ext cx="50800" cy="57150"/>
            </a:xfrm>
            <a:custGeom>
              <a:avLst/>
              <a:gdLst/>
              <a:ahLst/>
              <a:cxnLst/>
              <a:rect l="l" t="t" r="r" b="b"/>
              <a:pathLst>
                <a:path w="32" h="36" extrusionOk="0">
                  <a:moveTo>
                    <a:pt x="32" y="36"/>
                  </a:moveTo>
                  <a:lnTo>
                    <a:pt x="0" y="36"/>
                  </a:lnTo>
                  <a:lnTo>
                    <a:pt x="0" y="0"/>
                  </a:lnTo>
                  <a:lnTo>
                    <a:pt x="32" y="0"/>
                  </a:lnTo>
                  <a:lnTo>
                    <a:pt x="32" y="36"/>
                  </a:lnTo>
                  <a:close/>
                  <a:moveTo>
                    <a:pt x="9" y="27"/>
                  </a:moveTo>
                  <a:lnTo>
                    <a:pt x="23" y="27"/>
                  </a:lnTo>
                  <a:lnTo>
                    <a:pt x="23" y="9"/>
                  </a:lnTo>
                  <a:lnTo>
                    <a:pt x="9" y="9"/>
                  </a:lnTo>
                  <a:lnTo>
                    <a:pt x="9" y="27"/>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5"/>
            <p:cNvSpPr/>
            <p:nvPr/>
          </p:nvSpPr>
          <p:spPr>
            <a:xfrm>
              <a:off x="2311401" y="2740025"/>
              <a:ext cx="93663" cy="57150"/>
            </a:xfrm>
            <a:custGeom>
              <a:avLst/>
              <a:gdLst/>
              <a:ahLst/>
              <a:cxnLst/>
              <a:rect l="l" t="t" r="r" b="b"/>
              <a:pathLst>
                <a:path w="52" h="32" extrusionOk="0">
                  <a:moveTo>
                    <a:pt x="48" y="32"/>
                  </a:moveTo>
                  <a:cubicBezTo>
                    <a:pt x="24" y="32"/>
                    <a:pt x="24" y="32"/>
                    <a:pt x="24" y="32"/>
                  </a:cubicBezTo>
                  <a:cubicBezTo>
                    <a:pt x="24" y="32"/>
                    <a:pt x="23" y="32"/>
                    <a:pt x="22" y="31"/>
                  </a:cubicBezTo>
                  <a:cubicBezTo>
                    <a:pt x="2" y="19"/>
                    <a:pt x="2" y="19"/>
                    <a:pt x="2" y="19"/>
                  </a:cubicBezTo>
                  <a:cubicBezTo>
                    <a:pt x="1" y="19"/>
                    <a:pt x="0" y="17"/>
                    <a:pt x="0" y="16"/>
                  </a:cubicBezTo>
                  <a:cubicBezTo>
                    <a:pt x="0" y="15"/>
                    <a:pt x="1" y="13"/>
                    <a:pt x="2" y="13"/>
                  </a:cubicBezTo>
                  <a:cubicBezTo>
                    <a:pt x="22" y="1"/>
                    <a:pt x="22" y="1"/>
                    <a:pt x="22" y="1"/>
                  </a:cubicBezTo>
                  <a:cubicBezTo>
                    <a:pt x="23" y="0"/>
                    <a:pt x="24" y="0"/>
                    <a:pt x="24" y="0"/>
                  </a:cubicBezTo>
                  <a:cubicBezTo>
                    <a:pt x="48" y="0"/>
                    <a:pt x="48" y="0"/>
                    <a:pt x="48" y="0"/>
                  </a:cubicBezTo>
                  <a:cubicBezTo>
                    <a:pt x="50" y="0"/>
                    <a:pt x="52" y="2"/>
                    <a:pt x="52" y="4"/>
                  </a:cubicBezTo>
                  <a:cubicBezTo>
                    <a:pt x="52" y="28"/>
                    <a:pt x="52" y="28"/>
                    <a:pt x="52" y="28"/>
                  </a:cubicBezTo>
                  <a:cubicBezTo>
                    <a:pt x="52" y="30"/>
                    <a:pt x="50" y="32"/>
                    <a:pt x="48" y="32"/>
                  </a:cubicBezTo>
                  <a:close/>
                  <a:moveTo>
                    <a:pt x="25" y="24"/>
                  </a:moveTo>
                  <a:cubicBezTo>
                    <a:pt x="44" y="24"/>
                    <a:pt x="44" y="24"/>
                    <a:pt x="44" y="24"/>
                  </a:cubicBezTo>
                  <a:cubicBezTo>
                    <a:pt x="44" y="8"/>
                    <a:pt x="44" y="8"/>
                    <a:pt x="44" y="8"/>
                  </a:cubicBezTo>
                  <a:cubicBezTo>
                    <a:pt x="25" y="8"/>
                    <a:pt x="25" y="8"/>
                    <a:pt x="25" y="8"/>
                  </a:cubicBezTo>
                  <a:cubicBezTo>
                    <a:pt x="12" y="16"/>
                    <a:pt x="12" y="16"/>
                    <a:pt x="12" y="16"/>
                  </a:cubicBezTo>
                  <a:lnTo>
                    <a:pt x="25" y="24"/>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5"/>
            <p:cNvSpPr/>
            <p:nvPr/>
          </p:nvSpPr>
          <p:spPr>
            <a:xfrm>
              <a:off x="2505076" y="2746375"/>
              <a:ext cx="14288" cy="44450"/>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5"/>
            <p:cNvSpPr/>
            <p:nvPr/>
          </p:nvSpPr>
          <p:spPr>
            <a:xfrm>
              <a:off x="2584451" y="2790825"/>
              <a:ext cx="107950" cy="34925"/>
            </a:xfrm>
            <a:custGeom>
              <a:avLst/>
              <a:gdLst/>
              <a:ahLst/>
              <a:cxnLst/>
              <a:rect l="l" t="t" r="r" b="b"/>
              <a:pathLst>
                <a:path w="68" h="22" extrusionOk="0">
                  <a:moveTo>
                    <a:pt x="68" y="22"/>
                  </a:moveTo>
                  <a:lnTo>
                    <a:pt x="0" y="22"/>
                  </a:lnTo>
                  <a:lnTo>
                    <a:pt x="0" y="13"/>
                  </a:lnTo>
                  <a:lnTo>
                    <a:pt x="59" y="13"/>
                  </a:lnTo>
                  <a:lnTo>
                    <a:pt x="59" y="0"/>
                  </a:lnTo>
                  <a:lnTo>
                    <a:pt x="68" y="0"/>
                  </a:lnTo>
                  <a:lnTo>
                    <a:pt x="68" y="22"/>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169" name="Google Shape;169;p5"/>
          <p:cNvCxnSpPr/>
          <p:nvPr/>
        </p:nvCxnSpPr>
        <p:spPr>
          <a:xfrm>
            <a:off x="4239224" y="2961008"/>
            <a:ext cx="548640" cy="0"/>
          </a:xfrm>
          <a:prstGeom prst="straightConnector1">
            <a:avLst/>
          </a:prstGeom>
          <a:noFill/>
          <a:ln w="76200" cap="flat" cmpd="sng">
            <a:solidFill>
              <a:srgbClr val="F5BF42"/>
            </a:solidFill>
            <a:prstDash val="solid"/>
            <a:miter lim="800000"/>
            <a:headEnd type="none" w="sm" len="sm"/>
            <a:tailEnd type="triangle" w="med" len="med"/>
          </a:ln>
        </p:spPr>
      </p:cxnSp>
      <p:grpSp>
        <p:nvGrpSpPr>
          <p:cNvPr id="170" name="Google Shape;170;p5"/>
          <p:cNvGrpSpPr/>
          <p:nvPr/>
        </p:nvGrpSpPr>
        <p:grpSpPr>
          <a:xfrm>
            <a:off x="2226407" y="4328749"/>
            <a:ext cx="759647" cy="759649"/>
            <a:chOff x="4749801" y="1658937"/>
            <a:chExt cx="460375" cy="460376"/>
          </a:xfrm>
        </p:grpSpPr>
        <p:sp>
          <p:nvSpPr>
            <p:cNvPr id="171" name="Google Shape;171;p5"/>
            <p:cNvSpPr/>
            <p:nvPr/>
          </p:nvSpPr>
          <p:spPr>
            <a:xfrm>
              <a:off x="4749801" y="2076450"/>
              <a:ext cx="158750" cy="42863"/>
            </a:xfrm>
            <a:custGeom>
              <a:avLst/>
              <a:gdLst/>
              <a:ahLst/>
              <a:cxnLst/>
              <a:rect l="l" t="t" r="r" b="b"/>
              <a:pathLst>
                <a:path w="88" h="24" extrusionOk="0">
                  <a:moveTo>
                    <a:pt x="88" y="24"/>
                  </a:moveTo>
                  <a:cubicBezTo>
                    <a:pt x="80" y="24"/>
                    <a:pt x="80" y="24"/>
                    <a:pt x="80" y="24"/>
                  </a:cubicBezTo>
                  <a:cubicBezTo>
                    <a:pt x="80" y="8"/>
                    <a:pt x="80" y="8"/>
                    <a:pt x="80" y="8"/>
                  </a:cubicBezTo>
                  <a:cubicBezTo>
                    <a:pt x="8" y="8"/>
                    <a:pt x="8" y="8"/>
                    <a:pt x="8" y="8"/>
                  </a:cubicBezTo>
                  <a:cubicBezTo>
                    <a:pt x="8" y="24"/>
                    <a:pt x="8" y="24"/>
                    <a:pt x="8" y="24"/>
                  </a:cubicBezTo>
                  <a:cubicBezTo>
                    <a:pt x="0" y="24"/>
                    <a:pt x="0" y="24"/>
                    <a:pt x="0" y="24"/>
                  </a:cubicBezTo>
                  <a:cubicBezTo>
                    <a:pt x="0" y="4"/>
                    <a:pt x="0" y="4"/>
                    <a:pt x="0" y="4"/>
                  </a:cubicBezTo>
                  <a:cubicBezTo>
                    <a:pt x="0" y="2"/>
                    <a:pt x="2" y="0"/>
                    <a:pt x="4" y="0"/>
                  </a:cubicBezTo>
                  <a:cubicBezTo>
                    <a:pt x="84" y="0"/>
                    <a:pt x="84" y="0"/>
                    <a:pt x="84" y="0"/>
                  </a:cubicBezTo>
                  <a:cubicBezTo>
                    <a:pt x="86" y="0"/>
                    <a:pt x="88" y="2"/>
                    <a:pt x="88" y="4"/>
                  </a:cubicBezTo>
                  <a:lnTo>
                    <a:pt x="88" y="24"/>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5"/>
            <p:cNvSpPr/>
            <p:nvPr/>
          </p:nvSpPr>
          <p:spPr>
            <a:xfrm>
              <a:off x="4894264" y="2033587"/>
              <a:ext cx="158750" cy="85725"/>
            </a:xfrm>
            <a:custGeom>
              <a:avLst/>
              <a:gdLst/>
              <a:ahLst/>
              <a:cxnLst/>
              <a:rect l="l" t="t" r="r" b="b"/>
              <a:pathLst>
                <a:path w="88" h="48" extrusionOk="0">
                  <a:moveTo>
                    <a:pt x="88" y="48"/>
                  </a:moveTo>
                  <a:cubicBezTo>
                    <a:pt x="80" y="48"/>
                    <a:pt x="80" y="48"/>
                    <a:pt x="80" y="48"/>
                  </a:cubicBezTo>
                  <a:cubicBezTo>
                    <a:pt x="80" y="8"/>
                    <a:pt x="80" y="8"/>
                    <a:pt x="80" y="8"/>
                  </a:cubicBezTo>
                  <a:cubicBezTo>
                    <a:pt x="8" y="8"/>
                    <a:pt x="8" y="8"/>
                    <a:pt x="8" y="8"/>
                  </a:cubicBezTo>
                  <a:cubicBezTo>
                    <a:pt x="8" y="16"/>
                    <a:pt x="8" y="16"/>
                    <a:pt x="8" y="16"/>
                  </a:cubicBezTo>
                  <a:cubicBezTo>
                    <a:pt x="0" y="16"/>
                    <a:pt x="0" y="16"/>
                    <a:pt x="0" y="16"/>
                  </a:cubicBezTo>
                  <a:cubicBezTo>
                    <a:pt x="0" y="4"/>
                    <a:pt x="0" y="4"/>
                    <a:pt x="0" y="4"/>
                  </a:cubicBezTo>
                  <a:cubicBezTo>
                    <a:pt x="0" y="2"/>
                    <a:pt x="2" y="0"/>
                    <a:pt x="4" y="0"/>
                  </a:cubicBezTo>
                  <a:cubicBezTo>
                    <a:pt x="84" y="0"/>
                    <a:pt x="84" y="0"/>
                    <a:pt x="84" y="0"/>
                  </a:cubicBezTo>
                  <a:cubicBezTo>
                    <a:pt x="86" y="0"/>
                    <a:pt x="88" y="2"/>
                    <a:pt x="88" y="4"/>
                  </a:cubicBezTo>
                  <a:lnTo>
                    <a:pt x="88" y="48"/>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5"/>
            <p:cNvSpPr/>
            <p:nvPr/>
          </p:nvSpPr>
          <p:spPr>
            <a:xfrm>
              <a:off x="5038726" y="1990725"/>
              <a:ext cx="171450" cy="128588"/>
            </a:xfrm>
            <a:custGeom>
              <a:avLst/>
              <a:gdLst/>
              <a:ahLst/>
              <a:cxnLst/>
              <a:rect l="l" t="t" r="r" b="b"/>
              <a:pathLst>
                <a:path w="96" h="72" extrusionOk="0">
                  <a:moveTo>
                    <a:pt x="96" y="72"/>
                  </a:moveTo>
                  <a:cubicBezTo>
                    <a:pt x="88" y="72"/>
                    <a:pt x="88" y="72"/>
                    <a:pt x="88" y="72"/>
                  </a:cubicBezTo>
                  <a:cubicBezTo>
                    <a:pt x="88" y="8"/>
                    <a:pt x="88" y="8"/>
                    <a:pt x="88" y="8"/>
                  </a:cubicBezTo>
                  <a:cubicBezTo>
                    <a:pt x="8" y="8"/>
                    <a:pt x="8" y="8"/>
                    <a:pt x="8" y="8"/>
                  </a:cubicBezTo>
                  <a:cubicBezTo>
                    <a:pt x="8" y="16"/>
                    <a:pt x="8" y="16"/>
                    <a:pt x="8" y="16"/>
                  </a:cubicBezTo>
                  <a:cubicBezTo>
                    <a:pt x="0" y="16"/>
                    <a:pt x="0" y="16"/>
                    <a:pt x="0" y="16"/>
                  </a:cubicBezTo>
                  <a:cubicBezTo>
                    <a:pt x="0" y="4"/>
                    <a:pt x="0" y="4"/>
                    <a:pt x="0" y="4"/>
                  </a:cubicBezTo>
                  <a:cubicBezTo>
                    <a:pt x="0" y="2"/>
                    <a:pt x="2" y="0"/>
                    <a:pt x="4" y="0"/>
                  </a:cubicBezTo>
                  <a:cubicBezTo>
                    <a:pt x="92" y="0"/>
                    <a:pt x="92" y="0"/>
                    <a:pt x="92" y="0"/>
                  </a:cubicBezTo>
                  <a:cubicBezTo>
                    <a:pt x="94" y="0"/>
                    <a:pt x="96" y="2"/>
                    <a:pt x="96" y="4"/>
                  </a:cubicBezTo>
                  <a:lnTo>
                    <a:pt x="96" y="72"/>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5"/>
            <p:cNvSpPr/>
            <p:nvPr/>
          </p:nvSpPr>
          <p:spPr>
            <a:xfrm>
              <a:off x="4922839" y="1658937"/>
              <a:ext cx="71438" cy="71438"/>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6" y="32"/>
                    <a:pt x="32" y="27"/>
                    <a:pt x="32" y="20"/>
                  </a:cubicBezTo>
                  <a:cubicBezTo>
                    <a:pt x="32" y="13"/>
                    <a:pt x="26" y="8"/>
                    <a:pt x="20"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5"/>
            <p:cNvSpPr/>
            <p:nvPr/>
          </p:nvSpPr>
          <p:spPr>
            <a:xfrm>
              <a:off x="4791076" y="1724025"/>
              <a:ext cx="141288" cy="107950"/>
            </a:xfrm>
            <a:custGeom>
              <a:avLst/>
              <a:gdLst/>
              <a:ahLst/>
              <a:cxnLst/>
              <a:rect l="l" t="t" r="r" b="b"/>
              <a:pathLst>
                <a:path w="78" h="60" extrusionOk="0">
                  <a:moveTo>
                    <a:pt x="17" y="60"/>
                  </a:moveTo>
                  <a:cubicBezTo>
                    <a:pt x="16" y="60"/>
                    <a:pt x="15" y="60"/>
                    <a:pt x="14" y="59"/>
                  </a:cubicBezTo>
                  <a:cubicBezTo>
                    <a:pt x="2" y="47"/>
                    <a:pt x="2" y="47"/>
                    <a:pt x="2" y="47"/>
                  </a:cubicBezTo>
                  <a:cubicBezTo>
                    <a:pt x="0" y="45"/>
                    <a:pt x="0" y="43"/>
                    <a:pt x="2" y="41"/>
                  </a:cubicBezTo>
                  <a:cubicBezTo>
                    <a:pt x="30" y="13"/>
                    <a:pt x="30" y="13"/>
                    <a:pt x="30" y="13"/>
                  </a:cubicBezTo>
                  <a:cubicBezTo>
                    <a:pt x="30" y="13"/>
                    <a:pt x="31" y="12"/>
                    <a:pt x="32" y="12"/>
                  </a:cubicBezTo>
                  <a:cubicBezTo>
                    <a:pt x="76" y="0"/>
                    <a:pt x="76" y="0"/>
                    <a:pt x="76" y="0"/>
                  </a:cubicBezTo>
                  <a:cubicBezTo>
                    <a:pt x="78" y="8"/>
                    <a:pt x="78" y="8"/>
                    <a:pt x="78" y="8"/>
                  </a:cubicBezTo>
                  <a:cubicBezTo>
                    <a:pt x="35" y="20"/>
                    <a:pt x="35" y="20"/>
                    <a:pt x="35" y="20"/>
                  </a:cubicBezTo>
                  <a:cubicBezTo>
                    <a:pt x="10" y="44"/>
                    <a:pt x="10" y="44"/>
                    <a:pt x="10" y="44"/>
                  </a:cubicBezTo>
                  <a:cubicBezTo>
                    <a:pt x="17" y="50"/>
                    <a:pt x="17" y="50"/>
                    <a:pt x="17" y="50"/>
                  </a:cubicBezTo>
                  <a:cubicBezTo>
                    <a:pt x="38" y="29"/>
                    <a:pt x="38" y="29"/>
                    <a:pt x="38" y="29"/>
                  </a:cubicBezTo>
                  <a:cubicBezTo>
                    <a:pt x="38" y="29"/>
                    <a:pt x="39" y="28"/>
                    <a:pt x="40" y="28"/>
                  </a:cubicBezTo>
                  <a:cubicBezTo>
                    <a:pt x="72" y="20"/>
                    <a:pt x="72" y="20"/>
                    <a:pt x="72" y="20"/>
                  </a:cubicBezTo>
                  <a:cubicBezTo>
                    <a:pt x="74" y="28"/>
                    <a:pt x="74" y="28"/>
                    <a:pt x="74" y="28"/>
                  </a:cubicBezTo>
                  <a:cubicBezTo>
                    <a:pt x="43" y="36"/>
                    <a:pt x="43" y="36"/>
                    <a:pt x="43" y="36"/>
                  </a:cubicBezTo>
                  <a:cubicBezTo>
                    <a:pt x="20" y="59"/>
                    <a:pt x="20" y="59"/>
                    <a:pt x="20" y="59"/>
                  </a:cubicBezTo>
                  <a:cubicBezTo>
                    <a:pt x="19" y="60"/>
                    <a:pt x="18" y="60"/>
                    <a:pt x="17" y="60"/>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5"/>
            <p:cNvSpPr/>
            <p:nvPr/>
          </p:nvSpPr>
          <p:spPr>
            <a:xfrm>
              <a:off x="4927601" y="1695450"/>
              <a:ext cx="160338" cy="273050"/>
            </a:xfrm>
            <a:custGeom>
              <a:avLst/>
              <a:gdLst/>
              <a:ahLst/>
              <a:cxnLst/>
              <a:rect l="l" t="t" r="r" b="b"/>
              <a:pathLst>
                <a:path w="89" h="152" extrusionOk="0">
                  <a:moveTo>
                    <a:pt x="57" y="152"/>
                  </a:moveTo>
                  <a:cubicBezTo>
                    <a:pt x="55" y="152"/>
                    <a:pt x="54" y="151"/>
                    <a:pt x="53" y="150"/>
                  </a:cubicBezTo>
                  <a:cubicBezTo>
                    <a:pt x="30" y="111"/>
                    <a:pt x="30" y="111"/>
                    <a:pt x="30" y="111"/>
                  </a:cubicBezTo>
                  <a:cubicBezTo>
                    <a:pt x="0" y="104"/>
                    <a:pt x="0" y="104"/>
                    <a:pt x="0" y="104"/>
                  </a:cubicBezTo>
                  <a:cubicBezTo>
                    <a:pt x="2" y="96"/>
                    <a:pt x="2" y="96"/>
                    <a:pt x="2" y="96"/>
                  </a:cubicBezTo>
                  <a:cubicBezTo>
                    <a:pt x="34" y="104"/>
                    <a:pt x="34" y="104"/>
                    <a:pt x="34" y="104"/>
                  </a:cubicBezTo>
                  <a:cubicBezTo>
                    <a:pt x="35" y="104"/>
                    <a:pt x="36" y="105"/>
                    <a:pt x="36" y="106"/>
                  </a:cubicBezTo>
                  <a:cubicBezTo>
                    <a:pt x="58" y="143"/>
                    <a:pt x="58" y="143"/>
                    <a:pt x="58" y="143"/>
                  </a:cubicBezTo>
                  <a:cubicBezTo>
                    <a:pt x="68" y="138"/>
                    <a:pt x="68" y="138"/>
                    <a:pt x="68" y="138"/>
                  </a:cubicBezTo>
                  <a:cubicBezTo>
                    <a:pt x="50" y="99"/>
                    <a:pt x="50" y="99"/>
                    <a:pt x="50" y="99"/>
                  </a:cubicBezTo>
                  <a:cubicBezTo>
                    <a:pt x="11" y="80"/>
                    <a:pt x="11" y="80"/>
                    <a:pt x="11" y="80"/>
                  </a:cubicBezTo>
                  <a:cubicBezTo>
                    <a:pt x="9" y="79"/>
                    <a:pt x="8" y="77"/>
                    <a:pt x="9" y="75"/>
                  </a:cubicBezTo>
                  <a:cubicBezTo>
                    <a:pt x="17" y="47"/>
                    <a:pt x="17" y="47"/>
                    <a:pt x="17" y="47"/>
                  </a:cubicBezTo>
                  <a:cubicBezTo>
                    <a:pt x="17" y="45"/>
                    <a:pt x="19" y="44"/>
                    <a:pt x="20" y="44"/>
                  </a:cubicBezTo>
                  <a:cubicBezTo>
                    <a:pt x="55" y="40"/>
                    <a:pt x="55" y="40"/>
                    <a:pt x="55" y="40"/>
                  </a:cubicBezTo>
                  <a:cubicBezTo>
                    <a:pt x="79" y="16"/>
                    <a:pt x="79" y="16"/>
                    <a:pt x="79" y="16"/>
                  </a:cubicBezTo>
                  <a:cubicBezTo>
                    <a:pt x="73" y="10"/>
                    <a:pt x="73" y="10"/>
                    <a:pt x="73" y="10"/>
                  </a:cubicBezTo>
                  <a:cubicBezTo>
                    <a:pt x="52" y="31"/>
                    <a:pt x="52" y="31"/>
                    <a:pt x="52" y="31"/>
                  </a:cubicBezTo>
                  <a:cubicBezTo>
                    <a:pt x="51" y="32"/>
                    <a:pt x="50" y="32"/>
                    <a:pt x="49" y="32"/>
                  </a:cubicBezTo>
                  <a:cubicBezTo>
                    <a:pt x="21" y="32"/>
                    <a:pt x="21" y="32"/>
                    <a:pt x="21" y="32"/>
                  </a:cubicBezTo>
                  <a:cubicBezTo>
                    <a:pt x="21" y="24"/>
                    <a:pt x="21" y="24"/>
                    <a:pt x="21" y="24"/>
                  </a:cubicBezTo>
                  <a:cubicBezTo>
                    <a:pt x="47" y="24"/>
                    <a:pt x="47" y="24"/>
                    <a:pt x="47" y="24"/>
                  </a:cubicBezTo>
                  <a:cubicBezTo>
                    <a:pt x="70" y="1"/>
                    <a:pt x="70" y="1"/>
                    <a:pt x="70" y="1"/>
                  </a:cubicBezTo>
                  <a:cubicBezTo>
                    <a:pt x="71" y="0"/>
                    <a:pt x="74" y="0"/>
                    <a:pt x="76" y="1"/>
                  </a:cubicBezTo>
                  <a:cubicBezTo>
                    <a:pt x="88" y="13"/>
                    <a:pt x="88" y="13"/>
                    <a:pt x="88" y="13"/>
                  </a:cubicBezTo>
                  <a:cubicBezTo>
                    <a:pt x="89" y="15"/>
                    <a:pt x="89" y="17"/>
                    <a:pt x="88" y="19"/>
                  </a:cubicBezTo>
                  <a:cubicBezTo>
                    <a:pt x="60" y="47"/>
                    <a:pt x="60" y="47"/>
                    <a:pt x="60" y="47"/>
                  </a:cubicBezTo>
                  <a:cubicBezTo>
                    <a:pt x="59" y="47"/>
                    <a:pt x="58" y="48"/>
                    <a:pt x="57" y="48"/>
                  </a:cubicBezTo>
                  <a:cubicBezTo>
                    <a:pt x="24" y="52"/>
                    <a:pt x="24" y="52"/>
                    <a:pt x="24" y="52"/>
                  </a:cubicBezTo>
                  <a:cubicBezTo>
                    <a:pt x="18" y="74"/>
                    <a:pt x="18" y="74"/>
                    <a:pt x="18" y="74"/>
                  </a:cubicBezTo>
                  <a:cubicBezTo>
                    <a:pt x="55" y="92"/>
                    <a:pt x="55" y="92"/>
                    <a:pt x="55" y="92"/>
                  </a:cubicBezTo>
                  <a:cubicBezTo>
                    <a:pt x="55" y="93"/>
                    <a:pt x="56" y="94"/>
                    <a:pt x="56" y="94"/>
                  </a:cubicBezTo>
                  <a:cubicBezTo>
                    <a:pt x="76" y="138"/>
                    <a:pt x="76" y="138"/>
                    <a:pt x="76" y="138"/>
                  </a:cubicBezTo>
                  <a:cubicBezTo>
                    <a:pt x="77" y="140"/>
                    <a:pt x="76" y="143"/>
                    <a:pt x="75" y="144"/>
                  </a:cubicBezTo>
                  <a:cubicBezTo>
                    <a:pt x="59" y="152"/>
                    <a:pt x="59" y="152"/>
                    <a:pt x="59" y="152"/>
                  </a:cubicBezTo>
                  <a:cubicBezTo>
                    <a:pt x="58" y="152"/>
                    <a:pt x="57" y="152"/>
                    <a:pt x="57" y="152"/>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5"/>
            <p:cNvSpPr/>
            <p:nvPr/>
          </p:nvSpPr>
          <p:spPr>
            <a:xfrm>
              <a:off x="4805364" y="1771650"/>
              <a:ext cx="139700" cy="233363"/>
            </a:xfrm>
            <a:custGeom>
              <a:avLst/>
              <a:gdLst/>
              <a:ahLst/>
              <a:cxnLst/>
              <a:rect l="l" t="t" r="r" b="b"/>
              <a:pathLst>
                <a:path w="77" h="129" extrusionOk="0">
                  <a:moveTo>
                    <a:pt x="17" y="129"/>
                  </a:moveTo>
                  <a:cubicBezTo>
                    <a:pt x="16" y="129"/>
                    <a:pt x="15" y="129"/>
                    <a:pt x="14" y="128"/>
                  </a:cubicBezTo>
                  <a:cubicBezTo>
                    <a:pt x="2" y="116"/>
                    <a:pt x="2" y="116"/>
                    <a:pt x="2" y="116"/>
                  </a:cubicBezTo>
                  <a:cubicBezTo>
                    <a:pt x="0" y="114"/>
                    <a:pt x="0" y="112"/>
                    <a:pt x="2" y="110"/>
                  </a:cubicBezTo>
                  <a:cubicBezTo>
                    <a:pt x="33" y="79"/>
                    <a:pt x="33" y="79"/>
                    <a:pt x="33" y="79"/>
                  </a:cubicBezTo>
                  <a:cubicBezTo>
                    <a:pt x="45" y="44"/>
                    <a:pt x="45" y="44"/>
                    <a:pt x="45" y="44"/>
                  </a:cubicBezTo>
                  <a:cubicBezTo>
                    <a:pt x="49" y="0"/>
                    <a:pt x="49" y="0"/>
                    <a:pt x="49" y="0"/>
                  </a:cubicBezTo>
                  <a:cubicBezTo>
                    <a:pt x="57" y="0"/>
                    <a:pt x="57" y="0"/>
                    <a:pt x="57" y="0"/>
                  </a:cubicBezTo>
                  <a:cubicBezTo>
                    <a:pt x="53" y="45"/>
                    <a:pt x="53" y="45"/>
                    <a:pt x="53" y="45"/>
                  </a:cubicBezTo>
                  <a:cubicBezTo>
                    <a:pt x="53" y="46"/>
                    <a:pt x="53" y="46"/>
                    <a:pt x="53" y="46"/>
                  </a:cubicBezTo>
                  <a:cubicBezTo>
                    <a:pt x="41" y="82"/>
                    <a:pt x="41" y="82"/>
                    <a:pt x="41" y="82"/>
                  </a:cubicBezTo>
                  <a:cubicBezTo>
                    <a:pt x="40" y="83"/>
                    <a:pt x="40" y="83"/>
                    <a:pt x="40" y="84"/>
                  </a:cubicBezTo>
                  <a:cubicBezTo>
                    <a:pt x="10" y="113"/>
                    <a:pt x="10" y="113"/>
                    <a:pt x="10" y="113"/>
                  </a:cubicBezTo>
                  <a:cubicBezTo>
                    <a:pt x="17" y="120"/>
                    <a:pt x="17" y="120"/>
                    <a:pt x="17" y="120"/>
                  </a:cubicBezTo>
                  <a:cubicBezTo>
                    <a:pt x="57" y="87"/>
                    <a:pt x="57" y="87"/>
                    <a:pt x="57" y="87"/>
                  </a:cubicBezTo>
                  <a:cubicBezTo>
                    <a:pt x="69" y="48"/>
                    <a:pt x="69" y="48"/>
                    <a:pt x="69" y="48"/>
                  </a:cubicBezTo>
                  <a:cubicBezTo>
                    <a:pt x="77" y="50"/>
                    <a:pt x="77" y="50"/>
                    <a:pt x="77" y="50"/>
                  </a:cubicBezTo>
                  <a:cubicBezTo>
                    <a:pt x="65" y="90"/>
                    <a:pt x="65" y="90"/>
                    <a:pt x="65" y="90"/>
                  </a:cubicBezTo>
                  <a:cubicBezTo>
                    <a:pt x="64" y="91"/>
                    <a:pt x="64" y="92"/>
                    <a:pt x="63" y="92"/>
                  </a:cubicBezTo>
                  <a:cubicBezTo>
                    <a:pt x="19" y="128"/>
                    <a:pt x="19" y="128"/>
                    <a:pt x="19" y="128"/>
                  </a:cubicBezTo>
                  <a:cubicBezTo>
                    <a:pt x="19" y="129"/>
                    <a:pt x="18" y="129"/>
                    <a:pt x="17" y="129"/>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8" name="Google Shape;178;p5"/>
          <p:cNvGrpSpPr/>
          <p:nvPr/>
        </p:nvGrpSpPr>
        <p:grpSpPr>
          <a:xfrm>
            <a:off x="5808186" y="4384002"/>
            <a:ext cx="759649" cy="762268"/>
            <a:chOff x="8001001" y="2422525"/>
            <a:chExt cx="460376" cy="461963"/>
          </a:xfrm>
        </p:grpSpPr>
        <p:sp>
          <p:nvSpPr>
            <p:cNvPr id="179" name="Google Shape;179;p5"/>
            <p:cNvSpPr/>
            <p:nvPr/>
          </p:nvSpPr>
          <p:spPr>
            <a:xfrm>
              <a:off x="8001001" y="2422525"/>
              <a:ext cx="149225" cy="171450"/>
            </a:xfrm>
            <a:custGeom>
              <a:avLst/>
              <a:gdLst/>
              <a:ahLst/>
              <a:cxnLst/>
              <a:rect l="l" t="t" r="r" b="b"/>
              <a:pathLst>
                <a:path w="83" h="95" extrusionOk="0">
                  <a:moveTo>
                    <a:pt x="69" y="95"/>
                  </a:moveTo>
                  <a:cubicBezTo>
                    <a:pt x="16" y="42"/>
                    <a:pt x="16" y="42"/>
                    <a:pt x="16" y="42"/>
                  </a:cubicBezTo>
                  <a:cubicBezTo>
                    <a:pt x="7" y="51"/>
                    <a:pt x="7" y="51"/>
                    <a:pt x="7" y="51"/>
                  </a:cubicBezTo>
                  <a:cubicBezTo>
                    <a:pt x="5" y="52"/>
                    <a:pt x="4" y="52"/>
                    <a:pt x="2" y="52"/>
                  </a:cubicBezTo>
                  <a:cubicBezTo>
                    <a:pt x="1" y="51"/>
                    <a:pt x="0" y="50"/>
                    <a:pt x="0" y="48"/>
                  </a:cubicBezTo>
                  <a:cubicBezTo>
                    <a:pt x="0" y="4"/>
                    <a:pt x="0" y="4"/>
                    <a:pt x="0" y="4"/>
                  </a:cubicBezTo>
                  <a:cubicBezTo>
                    <a:pt x="0" y="2"/>
                    <a:pt x="2" y="0"/>
                    <a:pt x="4" y="0"/>
                  </a:cubicBezTo>
                  <a:cubicBezTo>
                    <a:pt x="48" y="0"/>
                    <a:pt x="48" y="0"/>
                    <a:pt x="48" y="0"/>
                  </a:cubicBezTo>
                  <a:cubicBezTo>
                    <a:pt x="49" y="0"/>
                    <a:pt x="51" y="1"/>
                    <a:pt x="51" y="2"/>
                  </a:cubicBezTo>
                  <a:cubicBezTo>
                    <a:pt x="52" y="4"/>
                    <a:pt x="52" y="6"/>
                    <a:pt x="51" y="7"/>
                  </a:cubicBezTo>
                  <a:cubicBezTo>
                    <a:pt x="41" y="16"/>
                    <a:pt x="41" y="16"/>
                    <a:pt x="41" y="16"/>
                  </a:cubicBezTo>
                  <a:cubicBezTo>
                    <a:pt x="83" y="57"/>
                    <a:pt x="83" y="57"/>
                    <a:pt x="83" y="57"/>
                  </a:cubicBezTo>
                  <a:cubicBezTo>
                    <a:pt x="77" y="63"/>
                    <a:pt x="77" y="63"/>
                    <a:pt x="77" y="63"/>
                  </a:cubicBezTo>
                  <a:cubicBezTo>
                    <a:pt x="33" y="19"/>
                    <a:pt x="33" y="19"/>
                    <a:pt x="33" y="19"/>
                  </a:cubicBezTo>
                  <a:cubicBezTo>
                    <a:pt x="31" y="17"/>
                    <a:pt x="31" y="15"/>
                    <a:pt x="33" y="13"/>
                  </a:cubicBezTo>
                  <a:cubicBezTo>
                    <a:pt x="38" y="8"/>
                    <a:pt x="38" y="8"/>
                    <a:pt x="38" y="8"/>
                  </a:cubicBezTo>
                  <a:cubicBezTo>
                    <a:pt x="8" y="8"/>
                    <a:pt x="8" y="8"/>
                    <a:pt x="8" y="8"/>
                  </a:cubicBezTo>
                  <a:cubicBezTo>
                    <a:pt x="8" y="38"/>
                    <a:pt x="8" y="38"/>
                    <a:pt x="8" y="38"/>
                  </a:cubicBezTo>
                  <a:cubicBezTo>
                    <a:pt x="13" y="33"/>
                    <a:pt x="13" y="33"/>
                    <a:pt x="13" y="33"/>
                  </a:cubicBezTo>
                  <a:cubicBezTo>
                    <a:pt x="14" y="32"/>
                    <a:pt x="17" y="32"/>
                    <a:pt x="19" y="33"/>
                  </a:cubicBezTo>
                  <a:cubicBezTo>
                    <a:pt x="75" y="89"/>
                    <a:pt x="75" y="89"/>
                    <a:pt x="75" y="89"/>
                  </a:cubicBezTo>
                  <a:lnTo>
                    <a:pt x="69" y="95"/>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5"/>
            <p:cNvSpPr/>
            <p:nvPr/>
          </p:nvSpPr>
          <p:spPr>
            <a:xfrm>
              <a:off x="8297864" y="2705100"/>
              <a:ext cx="163513" cy="179388"/>
            </a:xfrm>
            <a:custGeom>
              <a:avLst/>
              <a:gdLst/>
              <a:ahLst/>
              <a:cxnLst/>
              <a:rect l="l" t="t" r="r" b="b"/>
              <a:pathLst>
                <a:path w="91" h="99" extrusionOk="0">
                  <a:moveTo>
                    <a:pt x="87" y="99"/>
                  </a:moveTo>
                  <a:cubicBezTo>
                    <a:pt x="43" y="99"/>
                    <a:pt x="43" y="99"/>
                    <a:pt x="43" y="99"/>
                  </a:cubicBezTo>
                  <a:cubicBezTo>
                    <a:pt x="41" y="99"/>
                    <a:pt x="40" y="98"/>
                    <a:pt x="39" y="97"/>
                  </a:cubicBezTo>
                  <a:cubicBezTo>
                    <a:pt x="38" y="95"/>
                    <a:pt x="39" y="93"/>
                    <a:pt x="40" y="92"/>
                  </a:cubicBezTo>
                  <a:cubicBezTo>
                    <a:pt x="49" y="83"/>
                    <a:pt x="49" y="83"/>
                    <a:pt x="49" y="83"/>
                  </a:cubicBezTo>
                  <a:cubicBezTo>
                    <a:pt x="0" y="34"/>
                    <a:pt x="0" y="34"/>
                    <a:pt x="0" y="34"/>
                  </a:cubicBezTo>
                  <a:cubicBezTo>
                    <a:pt x="6" y="28"/>
                    <a:pt x="6" y="28"/>
                    <a:pt x="6" y="28"/>
                  </a:cubicBezTo>
                  <a:cubicBezTo>
                    <a:pt x="58" y="80"/>
                    <a:pt x="58" y="80"/>
                    <a:pt x="58" y="80"/>
                  </a:cubicBezTo>
                  <a:cubicBezTo>
                    <a:pt x="59" y="82"/>
                    <a:pt x="59" y="84"/>
                    <a:pt x="58" y="86"/>
                  </a:cubicBezTo>
                  <a:cubicBezTo>
                    <a:pt x="52" y="91"/>
                    <a:pt x="52" y="91"/>
                    <a:pt x="52" y="91"/>
                  </a:cubicBezTo>
                  <a:cubicBezTo>
                    <a:pt x="83" y="91"/>
                    <a:pt x="83" y="91"/>
                    <a:pt x="83" y="91"/>
                  </a:cubicBezTo>
                  <a:cubicBezTo>
                    <a:pt x="83" y="61"/>
                    <a:pt x="83" y="61"/>
                    <a:pt x="83" y="61"/>
                  </a:cubicBezTo>
                  <a:cubicBezTo>
                    <a:pt x="78" y="66"/>
                    <a:pt x="78" y="66"/>
                    <a:pt x="78" y="66"/>
                  </a:cubicBezTo>
                  <a:cubicBezTo>
                    <a:pt x="76" y="67"/>
                    <a:pt x="73" y="67"/>
                    <a:pt x="72" y="66"/>
                  </a:cubicBezTo>
                  <a:cubicBezTo>
                    <a:pt x="12" y="6"/>
                    <a:pt x="12" y="6"/>
                    <a:pt x="12" y="6"/>
                  </a:cubicBezTo>
                  <a:cubicBezTo>
                    <a:pt x="18" y="0"/>
                    <a:pt x="18" y="0"/>
                    <a:pt x="18" y="0"/>
                  </a:cubicBezTo>
                  <a:cubicBezTo>
                    <a:pt x="75" y="57"/>
                    <a:pt x="75" y="57"/>
                    <a:pt x="75" y="57"/>
                  </a:cubicBezTo>
                  <a:cubicBezTo>
                    <a:pt x="84" y="48"/>
                    <a:pt x="84" y="48"/>
                    <a:pt x="84" y="48"/>
                  </a:cubicBezTo>
                  <a:cubicBezTo>
                    <a:pt x="85" y="47"/>
                    <a:pt x="87" y="47"/>
                    <a:pt x="88" y="47"/>
                  </a:cubicBezTo>
                  <a:cubicBezTo>
                    <a:pt x="90" y="48"/>
                    <a:pt x="91" y="49"/>
                    <a:pt x="91" y="51"/>
                  </a:cubicBezTo>
                  <a:cubicBezTo>
                    <a:pt x="91" y="95"/>
                    <a:pt x="91" y="95"/>
                    <a:pt x="91" y="95"/>
                  </a:cubicBezTo>
                  <a:cubicBezTo>
                    <a:pt x="91" y="97"/>
                    <a:pt x="89" y="99"/>
                    <a:pt x="87" y="99"/>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5"/>
            <p:cNvSpPr/>
            <p:nvPr/>
          </p:nvSpPr>
          <p:spPr>
            <a:xfrm>
              <a:off x="8312151" y="2422525"/>
              <a:ext cx="149225" cy="171450"/>
            </a:xfrm>
            <a:custGeom>
              <a:avLst/>
              <a:gdLst/>
              <a:ahLst/>
              <a:cxnLst/>
              <a:rect l="l" t="t" r="r" b="b"/>
              <a:pathLst>
                <a:path w="83" h="95" extrusionOk="0">
                  <a:moveTo>
                    <a:pt x="14" y="95"/>
                  </a:moveTo>
                  <a:cubicBezTo>
                    <a:pt x="8" y="89"/>
                    <a:pt x="8" y="89"/>
                    <a:pt x="8" y="89"/>
                  </a:cubicBezTo>
                  <a:cubicBezTo>
                    <a:pt x="64" y="33"/>
                    <a:pt x="64" y="33"/>
                    <a:pt x="64" y="33"/>
                  </a:cubicBezTo>
                  <a:cubicBezTo>
                    <a:pt x="65" y="32"/>
                    <a:pt x="68" y="32"/>
                    <a:pt x="70" y="33"/>
                  </a:cubicBezTo>
                  <a:cubicBezTo>
                    <a:pt x="75" y="38"/>
                    <a:pt x="75" y="38"/>
                    <a:pt x="75" y="38"/>
                  </a:cubicBezTo>
                  <a:cubicBezTo>
                    <a:pt x="75" y="8"/>
                    <a:pt x="75" y="8"/>
                    <a:pt x="75" y="8"/>
                  </a:cubicBezTo>
                  <a:cubicBezTo>
                    <a:pt x="44" y="8"/>
                    <a:pt x="44" y="8"/>
                    <a:pt x="44" y="8"/>
                  </a:cubicBezTo>
                  <a:cubicBezTo>
                    <a:pt x="50" y="13"/>
                    <a:pt x="50" y="13"/>
                    <a:pt x="50" y="13"/>
                  </a:cubicBezTo>
                  <a:cubicBezTo>
                    <a:pt x="51" y="15"/>
                    <a:pt x="51" y="17"/>
                    <a:pt x="50" y="19"/>
                  </a:cubicBezTo>
                  <a:cubicBezTo>
                    <a:pt x="6" y="63"/>
                    <a:pt x="6" y="63"/>
                    <a:pt x="6" y="63"/>
                  </a:cubicBezTo>
                  <a:cubicBezTo>
                    <a:pt x="0" y="57"/>
                    <a:pt x="0" y="57"/>
                    <a:pt x="0" y="57"/>
                  </a:cubicBezTo>
                  <a:cubicBezTo>
                    <a:pt x="41" y="16"/>
                    <a:pt x="41" y="16"/>
                    <a:pt x="41" y="16"/>
                  </a:cubicBezTo>
                  <a:cubicBezTo>
                    <a:pt x="32" y="7"/>
                    <a:pt x="32" y="7"/>
                    <a:pt x="32" y="7"/>
                  </a:cubicBezTo>
                  <a:cubicBezTo>
                    <a:pt x="31" y="6"/>
                    <a:pt x="30" y="4"/>
                    <a:pt x="31" y="2"/>
                  </a:cubicBezTo>
                  <a:cubicBezTo>
                    <a:pt x="32" y="1"/>
                    <a:pt x="33" y="0"/>
                    <a:pt x="35" y="0"/>
                  </a:cubicBezTo>
                  <a:cubicBezTo>
                    <a:pt x="79" y="0"/>
                    <a:pt x="79" y="0"/>
                    <a:pt x="79" y="0"/>
                  </a:cubicBezTo>
                  <a:cubicBezTo>
                    <a:pt x="81" y="0"/>
                    <a:pt x="83" y="2"/>
                    <a:pt x="83" y="4"/>
                  </a:cubicBezTo>
                  <a:cubicBezTo>
                    <a:pt x="83" y="48"/>
                    <a:pt x="83" y="48"/>
                    <a:pt x="83" y="48"/>
                  </a:cubicBezTo>
                  <a:cubicBezTo>
                    <a:pt x="83" y="50"/>
                    <a:pt x="82" y="51"/>
                    <a:pt x="80" y="52"/>
                  </a:cubicBezTo>
                  <a:cubicBezTo>
                    <a:pt x="79" y="52"/>
                    <a:pt x="77" y="52"/>
                    <a:pt x="76" y="51"/>
                  </a:cubicBezTo>
                  <a:cubicBezTo>
                    <a:pt x="67" y="42"/>
                    <a:pt x="67" y="42"/>
                    <a:pt x="67" y="42"/>
                  </a:cubicBezTo>
                  <a:lnTo>
                    <a:pt x="14" y="95"/>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5"/>
            <p:cNvSpPr/>
            <p:nvPr/>
          </p:nvSpPr>
          <p:spPr>
            <a:xfrm>
              <a:off x="8001001" y="2705100"/>
              <a:ext cx="163513" cy="179388"/>
            </a:xfrm>
            <a:custGeom>
              <a:avLst/>
              <a:gdLst/>
              <a:ahLst/>
              <a:cxnLst/>
              <a:rect l="l" t="t" r="r" b="b"/>
              <a:pathLst>
                <a:path w="91" h="99" extrusionOk="0">
                  <a:moveTo>
                    <a:pt x="48" y="99"/>
                  </a:moveTo>
                  <a:cubicBezTo>
                    <a:pt x="4" y="99"/>
                    <a:pt x="4" y="99"/>
                    <a:pt x="4" y="99"/>
                  </a:cubicBezTo>
                  <a:cubicBezTo>
                    <a:pt x="2" y="99"/>
                    <a:pt x="0" y="97"/>
                    <a:pt x="0" y="95"/>
                  </a:cubicBezTo>
                  <a:cubicBezTo>
                    <a:pt x="0" y="51"/>
                    <a:pt x="0" y="51"/>
                    <a:pt x="0" y="51"/>
                  </a:cubicBezTo>
                  <a:cubicBezTo>
                    <a:pt x="0" y="49"/>
                    <a:pt x="1" y="48"/>
                    <a:pt x="2" y="47"/>
                  </a:cubicBezTo>
                  <a:cubicBezTo>
                    <a:pt x="4" y="47"/>
                    <a:pt x="5" y="47"/>
                    <a:pt x="7" y="48"/>
                  </a:cubicBezTo>
                  <a:cubicBezTo>
                    <a:pt x="16" y="57"/>
                    <a:pt x="16" y="57"/>
                    <a:pt x="16" y="57"/>
                  </a:cubicBezTo>
                  <a:cubicBezTo>
                    <a:pt x="73" y="0"/>
                    <a:pt x="73" y="0"/>
                    <a:pt x="73" y="0"/>
                  </a:cubicBezTo>
                  <a:cubicBezTo>
                    <a:pt x="79" y="6"/>
                    <a:pt x="79" y="6"/>
                    <a:pt x="79" y="6"/>
                  </a:cubicBezTo>
                  <a:cubicBezTo>
                    <a:pt x="19" y="66"/>
                    <a:pt x="19" y="66"/>
                    <a:pt x="19" y="66"/>
                  </a:cubicBezTo>
                  <a:cubicBezTo>
                    <a:pt x="17" y="67"/>
                    <a:pt x="14" y="67"/>
                    <a:pt x="13" y="66"/>
                  </a:cubicBezTo>
                  <a:cubicBezTo>
                    <a:pt x="8" y="61"/>
                    <a:pt x="8" y="61"/>
                    <a:pt x="8" y="61"/>
                  </a:cubicBezTo>
                  <a:cubicBezTo>
                    <a:pt x="8" y="91"/>
                    <a:pt x="8" y="91"/>
                    <a:pt x="8" y="91"/>
                  </a:cubicBezTo>
                  <a:cubicBezTo>
                    <a:pt x="38" y="91"/>
                    <a:pt x="38" y="91"/>
                    <a:pt x="38" y="91"/>
                  </a:cubicBezTo>
                  <a:cubicBezTo>
                    <a:pt x="33" y="86"/>
                    <a:pt x="33" y="86"/>
                    <a:pt x="33" y="86"/>
                  </a:cubicBezTo>
                  <a:cubicBezTo>
                    <a:pt x="31" y="84"/>
                    <a:pt x="31" y="82"/>
                    <a:pt x="33" y="80"/>
                  </a:cubicBezTo>
                  <a:cubicBezTo>
                    <a:pt x="85" y="28"/>
                    <a:pt x="85" y="28"/>
                    <a:pt x="85" y="28"/>
                  </a:cubicBezTo>
                  <a:cubicBezTo>
                    <a:pt x="91" y="34"/>
                    <a:pt x="91" y="34"/>
                    <a:pt x="91" y="34"/>
                  </a:cubicBezTo>
                  <a:cubicBezTo>
                    <a:pt x="41" y="83"/>
                    <a:pt x="41" y="83"/>
                    <a:pt x="41" y="83"/>
                  </a:cubicBezTo>
                  <a:cubicBezTo>
                    <a:pt x="51" y="92"/>
                    <a:pt x="51" y="92"/>
                    <a:pt x="51" y="92"/>
                  </a:cubicBezTo>
                  <a:cubicBezTo>
                    <a:pt x="52" y="93"/>
                    <a:pt x="52" y="95"/>
                    <a:pt x="51" y="97"/>
                  </a:cubicBezTo>
                  <a:cubicBezTo>
                    <a:pt x="51" y="98"/>
                    <a:pt x="49" y="99"/>
                    <a:pt x="48" y="99"/>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5"/>
            <p:cNvSpPr/>
            <p:nvPr/>
          </p:nvSpPr>
          <p:spPr>
            <a:xfrm>
              <a:off x="8223251" y="2717800"/>
              <a:ext cx="15875" cy="1666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5"/>
            <p:cNvSpPr/>
            <p:nvPr/>
          </p:nvSpPr>
          <p:spPr>
            <a:xfrm>
              <a:off x="8188326" y="2422525"/>
              <a:ext cx="85725" cy="87313"/>
            </a:xfrm>
            <a:custGeom>
              <a:avLst/>
              <a:gdLst/>
              <a:ahLst/>
              <a:cxnLst/>
              <a:rect l="l" t="t" r="r" b="b"/>
              <a:pathLst>
                <a:path w="48" h="48" extrusionOk="0">
                  <a:moveTo>
                    <a:pt x="24" y="48"/>
                  </a:moveTo>
                  <a:cubicBezTo>
                    <a:pt x="10" y="48"/>
                    <a:pt x="0" y="37"/>
                    <a:pt x="0" y="24"/>
                  </a:cubicBezTo>
                  <a:cubicBezTo>
                    <a:pt x="0" y="11"/>
                    <a:pt x="10"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5"/>
            <p:cNvSpPr/>
            <p:nvPr/>
          </p:nvSpPr>
          <p:spPr>
            <a:xfrm>
              <a:off x="8145464" y="2524125"/>
              <a:ext cx="171450" cy="360363"/>
            </a:xfrm>
            <a:custGeom>
              <a:avLst/>
              <a:gdLst/>
              <a:ahLst/>
              <a:cxnLst/>
              <a:rect l="l" t="t" r="r" b="b"/>
              <a:pathLst>
                <a:path w="96" h="200" extrusionOk="0">
                  <a:moveTo>
                    <a:pt x="80" y="200"/>
                  </a:moveTo>
                  <a:cubicBezTo>
                    <a:pt x="72" y="200"/>
                    <a:pt x="72" y="200"/>
                    <a:pt x="72" y="200"/>
                  </a:cubicBezTo>
                  <a:cubicBezTo>
                    <a:pt x="72" y="92"/>
                    <a:pt x="72" y="92"/>
                    <a:pt x="72" y="92"/>
                  </a:cubicBezTo>
                  <a:cubicBezTo>
                    <a:pt x="88" y="92"/>
                    <a:pt x="88" y="92"/>
                    <a:pt x="88" y="92"/>
                  </a:cubicBezTo>
                  <a:cubicBezTo>
                    <a:pt x="88" y="32"/>
                    <a:pt x="88" y="32"/>
                    <a:pt x="88" y="32"/>
                  </a:cubicBezTo>
                  <a:cubicBezTo>
                    <a:pt x="88" y="19"/>
                    <a:pt x="77" y="8"/>
                    <a:pt x="64" y="8"/>
                  </a:cubicBezTo>
                  <a:cubicBezTo>
                    <a:pt x="32" y="8"/>
                    <a:pt x="32" y="8"/>
                    <a:pt x="32" y="8"/>
                  </a:cubicBezTo>
                  <a:cubicBezTo>
                    <a:pt x="18" y="8"/>
                    <a:pt x="8" y="19"/>
                    <a:pt x="8" y="32"/>
                  </a:cubicBezTo>
                  <a:cubicBezTo>
                    <a:pt x="8" y="92"/>
                    <a:pt x="8" y="92"/>
                    <a:pt x="8" y="92"/>
                  </a:cubicBezTo>
                  <a:cubicBezTo>
                    <a:pt x="24" y="92"/>
                    <a:pt x="24" y="92"/>
                    <a:pt x="24" y="92"/>
                  </a:cubicBezTo>
                  <a:cubicBezTo>
                    <a:pt x="24" y="200"/>
                    <a:pt x="24" y="200"/>
                    <a:pt x="24" y="200"/>
                  </a:cubicBezTo>
                  <a:cubicBezTo>
                    <a:pt x="16" y="200"/>
                    <a:pt x="16" y="200"/>
                    <a:pt x="16" y="200"/>
                  </a:cubicBezTo>
                  <a:cubicBezTo>
                    <a:pt x="16" y="100"/>
                    <a:pt x="16" y="100"/>
                    <a:pt x="16" y="100"/>
                  </a:cubicBezTo>
                  <a:cubicBezTo>
                    <a:pt x="0" y="100"/>
                    <a:pt x="0" y="100"/>
                    <a:pt x="0" y="100"/>
                  </a:cubicBezTo>
                  <a:cubicBezTo>
                    <a:pt x="0" y="32"/>
                    <a:pt x="0" y="32"/>
                    <a:pt x="0" y="32"/>
                  </a:cubicBezTo>
                  <a:cubicBezTo>
                    <a:pt x="0" y="14"/>
                    <a:pt x="14" y="0"/>
                    <a:pt x="32" y="0"/>
                  </a:cubicBezTo>
                  <a:cubicBezTo>
                    <a:pt x="64" y="0"/>
                    <a:pt x="64" y="0"/>
                    <a:pt x="64" y="0"/>
                  </a:cubicBezTo>
                  <a:cubicBezTo>
                    <a:pt x="81" y="0"/>
                    <a:pt x="96" y="14"/>
                    <a:pt x="96" y="32"/>
                  </a:cubicBezTo>
                  <a:cubicBezTo>
                    <a:pt x="96" y="100"/>
                    <a:pt x="96" y="100"/>
                    <a:pt x="96" y="100"/>
                  </a:cubicBezTo>
                  <a:cubicBezTo>
                    <a:pt x="80" y="100"/>
                    <a:pt x="80" y="100"/>
                    <a:pt x="80" y="100"/>
                  </a:cubicBezTo>
                  <a:lnTo>
                    <a:pt x="80" y="200"/>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5"/>
            <p:cNvSpPr/>
            <p:nvPr/>
          </p:nvSpPr>
          <p:spPr>
            <a:xfrm>
              <a:off x="8223251" y="2552700"/>
              <a:ext cx="15875"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5"/>
            <p:cNvSpPr/>
            <p:nvPr/>
          </p:nvSpPr>
          <p:spPr>
            <a:xfrm>
              <a:off x="8223251" y="2581275"/>
              <a:ext cx="15875"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8" name="Google Shape;188;p5"/>
          <p:cNvGrpSpPr/>
          <p:nvPr/>
        </p:nvGrpSpPr>
        <p:grpSpPr>
          <a:xfrm>
            <a:off x="8182490" y="4328751"/>
            <a:ext cx="759647" cy="759647"/>
            <a:chOff x="8001001" y="3179763"/>
            <a:chExt cx="460375" cy="460375"/>
          </a:xfrm>
        </p:grpSpPr>
        <p:sp>
          <p:nvSpPr>
            <p:cNvPr id="189" name="Google Shape;189;p5"/>
            <p:cNvSpPr/>
            <p:nvPr/>
          </p:nvSpPr>
          <p:spPr>
            <a:xfrm>
              <a:off x="8053389" y="3360738"/>
              <a:ext cx="68263" cy="41275"/>
            </a:xfrm>
            <a:custGeom>
              <a:avLst/>
              <a:gdLst/>
              <a:ahLst/>
              <a:cxnLst/>
              <a:rect l="l" t="t" r="r" b="b"/>
              <a:pathLst>
                <a:path w="38" h="23" extrusionOk="0">
                  <a:moveTo>
                    <a:pt x="19" y="23"/>
                  </a:moveTo>
                  <a:cubicBezTo>
                    <a:pt x="18" y="23"/>
                    <a:pt x="17" y="23"/>
                    <a:pt x="16" y="22"/>
                  </a:cubicBezTo>
                  <a:cubicBezTo>
                    <a:pt x="0" y="6"/>
                    <a:pt x="0" y="6"/>
                    <a:pt x="0" y="6"/>
                  </a:cubicBezTo>
                  <a:cubicBezTo>
                    <a:pt x="6" y="0"/>
                    <a:pt x="6" y="0"/>
                    <a:pt x="6" y="0"/>
                  </a:cubicBezTo>
                  <a:cubicBezTo>
                    <a:pt x="19" y="13"/>
                    <a:pt x="19" y="13"/>
                    <a:pt x="19" y="13"/>
                  </a:cubicBezTo>
                  <a:cubicBezTo>
                    <a:pt x="32" y="0"/>
                    <a:pt x="32" y="0"/>
                    <a:pt x="32" y="0"/>
                  </a:cubicBezTo>
                  <a:cubicBezTo>
                    <a:pt x="38" y="6"/>
                    <a:pt x="38" y="6"/>
                    <a:pt x="38" y="6"/>
                  </a:cubicBezTo>
                  <a:cubicBezTo>
                    <a:pt x="22" y="22"/>
                    <a:pt x="22" y="22"/>
                    <a:pt x="22" y="22"/>
                  </a:cubicBezTo>
                  <a:cubicBezTo>
                    <a:pt x="21" y="23"/>
                    <a:pt x="20" y="23"/>
                    <a:pt x="19" y="23"/>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5"/>
            <p:cNvSpPr/>
            <p:nvPr/>
          </p:nvSpPr>
          <p:spPr>
            <a:xfrm>
              <a:off x="8080376" y="3251200"/>
              <a:ext cx="193675" cy="144463"/>
            </a:xfrm>
            <a:custGeom>
              <a:avLst/>
              <a:gdLst/>
              <a:ahLst/>
              <a:cxnLst/>
              <a:rect l="l" t="t" r="r" b="b"/>
              <a:pathLst>
                <a:path w="108" h="80" extrusionOk="0">
                  <a:moveTo>
                    <a:pt x="8" y="80"/>
                  </a:moveTo>
                  <a:cubicBezTo>
                    <a:pt x="0" y="80"/>
                    <a:pt x="0" y="80"/>
                    <a:pt x="0" y="80"/>
                  </a:cubicBezTo>
                  <a:cubicBezTo>
                    <a:pt x="0" y="32"/>
                    <a:pt x="0" y="32"/>
                    <a:pt x="0" y="32"/>
                  </a:cubicBezTo>
                  <a:cubicBezTo>
                    <a:pt x="0" y="14"/>
                    <a:pt x="14" y="0"/>
                    <a:pt x="32" y="0"/>
                  </a:cubicBezTo>
                  <a:cubicBezTo>
                    <a:pt x="108" y="0"/>
                    <a:pt x="108" y="0"/>
                    <a:pt x="108" y="0"/>
                  </a:cubicBezTo>
                  <a:cubicBezTo>
                    <a:pt x="108" y="8"/>
                    <a:pt x="108" y="8"/>
                    <a:pt x="108" y="8"/>
                  </a:cubicBezTo>
                  <a:cubicBezTo>
                    <a:pt x="32" y="8"/>
                    <a:pt x="32" y="8"/>
                    <a:pt x="32" y="8"/>
                  </a:cubicBezTo>
                  <a:cubicBezTo>
                    <a:pt x="18" y="8"/>
                    <a:pt x="8" y="19"/>
                    <a:pt x="8" y="32"/>
                  </a:cubicBezTo>
                  <a:lnTo>
                    <a:pt x="8" y="80"/>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5"/>
            <p:cNvSpPr/>
            <p:nvPr/>
          </p:nvSpPr>
          <p:spPr>
            <a:xfrm>
              <a:off x="8340726" y="3402013"/>
              <a:ext cx="68263" cy="42863"/>
            </a:xfrm>
            <a:custGeom>
              <a:avLst/>
              <a:gdLst/>
              <a:ahLst/>
              <a:cxnLst/>
              <a:rect l="l" t="t" r="r" b="b"/>
              <a:pathLst>
                <a:path w="38" h="23" extrusionOk="0">
                  <a:moveTo>
                    <a:pt x="32" y="23"/>
                  </a:moveTo>
                  <a:cubicBezTo>
                    <a:pt x="19" y="10"/>
                    <a:pt x="19" y="10"/>
                    <a:pt x="19" y="10"/>
                  </a:cubicBezTo>
                  <a:cubicBezTo>
                    <a:pt x="6" y="23"/>
                    <a:pt x="6" y="23"/>
                    <a:pt x="6" y="23"/>
                  </a:cubicBezTo>
                  <a:cubicBezTo>
                    <a:pt x="0" y="17"/>
                    <a:pt x="0" y="17"/>
                    <a:pt x="0" y="17"/>
                  </a:cubicBezTo>
                  <a:cubicBezTo>
                    <a:pt x="16" y="1"/>
                    <a:pt x="16" y="1"/>
                    <a:pt x="16" y="1"/>
                  </a:cubicBezTo>
                  <a:cubicBezTo>
                    <a:pt x="17" y="0"/>
                    <a:pt x="20" y="0"/>
                    <a:pt x="22" y="1"/>
                  </a:cubicBezTo>
                  <a:cubicBezTo>
                    <a:pt x="38" y="17"/>
                    <a:pt x="38" y="17"/>
                    <a:pt x="38" y="17"/>
                  </a:cubicBezTo>
                  <a:lnTo>
                    <a:pt x="32" y="23"/>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5"/>
            <p:cNvSpPr/>
            <p:nvPr/>
          </p:nvSpPr>
          <p:spPr>
            <a:xfrm>
              <a:off x="8188326" y="3409950"/>
              <a:ext cx="193675" cy="144463"/>
            </a:xfrm>
            <a:custGeom>
              <a:avLst/>
              <a:gdLst/>
              <a:ahLst/>
              <a:cxnLst/>
              <a:rect l="l" t="t" r="r" b="b"/>
              <a:pathLst>
                <a:path w="108" h="80" extrusionOk="0">
                  <a:moveTo>
                    <a:pt x="76" y="80"/>
                  </a:moveTo>
                  <a:cubicBezTo>
                    <a:pt x="0" y="80"/>
                    <a:pt x="0" y="80"/>
                    <a:pt x="0" y="80"/>
                  </a:cubicBezTo>
                  <a:cubicBezTo>
                    <a:pt x="0" y="72"/>
                    <a:pt x="0" y="72"/>
                    <a:pt x="0" y="72"/>
                  </a:cubicBezTo>
                  <a:cubicBezTo>
                    <a:pt x="76" y="72"/>
                    <a:pt x="76" y="72"/>
                    <a:pt x="76" y="72"/>
                  </a:cubicBezTo>
                  <a:cubicBezTo>
                    <a:pt x="89" y="72"/>
                    <a:pt x="100" y="61"/>
                    <a:pt x="100" y="48"/>
                  </a:cubicBezTo>
                  <a:cubicBezTo>
                    <a:pt x="100" y="0"/>
                    <a:pt x="100" y="0"/>
                    <a:pt x="100" y="0"/>
                  </a:cubicBezTo>
                  <a:cubicBezTo>
                    <a:pt x="108" y="0"/>
                    <a:pt x="108" y="0"/>
                    <a:pt x="108" y="0"/>
                  </a:cubicBezTo>
                  <a:cubicBezTo>
                    <a:pt x="108" y="48"/>
                    <a:pt x="108" y="48"/>
                    <a:pt x="108" y="48"/>
                  </a:cubicBezTo>
                  <a:cubicBezTo>
                    <a:pt x="108" y="66"/>
                    <a:pt x="93" y="80"/>
                    <a:pt x="76" y="80"/>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5"/>
            <p:cNvSpPr/>
            <p:nvPr/>
          </p:nvSpPr>
          <p:spPr>
            <a:xfrm>
              <a:off x="8188326" y="3324225"/>
              <a:ext cx="85725" cy="100013"/>
            </a:xfrm>
            <a:custGeom>
              <a:avLst/>
              <a:gdLst/>
              <a:ahLst/>
              <a:cxnLst/>
              <a:rect l="l" t="t" r="r" b="b"/>
              <a:pathLst>
                <a:path w="48" h="56" extrusionOk="0">
                  <a:moveTo>
                    <a:pt x="24" y="56"/>
                  </a:moveTo>
                  <a:cubicBezTo>
                    <a:pt x="10" y="56"/>
                    <a:pt x="0" y="43"/>
                    <a:pt x="0" y="26"/>
                  </a:cubicBezTo>
                  <a:cubicBezTo>
                    <a:pt x="0" y="14"/>
                    <a:pt x="2" y="0"/>
                    <a:pt x="24" y="0"/>
                  </a:cubicBezTo>
                  <a:cubicBezTo>
                    <a:pt x="45" y="0"/>
                    <a:pt x="48" y="14"/>
                    <a:pt x="48" y="26"/>
                  </a:cubicBezTo>
                  <a:cubicBezTo>
                    <a:pt x="48" y="43"/>
                    <a:pt x="37" y="56"/>
                    <a:pt x="24" y="56"/>
                  </a:cubicBezTo>
                  <a:close/>
                  <a:moveTo>
                    <a:pt x="24" y="8"/>
                  </a:moveTo>
                  <a:cubicBezTo>
                    <a:pt x="12" y="8"/>
                    <a:pt x="8" y="12"/>
                    <a:pt x="8" y="26"/>
                  </a:cubicBezTo>
                  <a:cubicBezTo>
                    <a:pt x="8" y="37"/>
                    <a:pt x="13" y="48"/>
                    <a:pt x="24" y="48"/>
                  </a:cubicBezTo>
                  <a:cubicBezTo>
                    <a:pt x="34" y="48"/>
                    <a:pt x="40" y="37"/>
                    <a:pt x="40" y="26"/>
                  </a:cubicBezTo>
                  <a:cubicBezTo>
                    <a:pt x="40" y="12"/>
                    <a:pt x="36"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5"/>
            <p:cNvSpPr/>
            <p:nvPr/>
          </p:nvSpPr>
          <p:spPr>
            <a:xfrm>
              <a:off x="8151814" y="3405188"/>
              <a:ext cx="158750" cy="76200"/>
            </a:xfrm>
            <a:custGeom>
              <a:avLst/>
              <a:gdLst/>
              <a:ahLst/>
              <a:cxnLst/>
              <a:rect l="l" t="t" r="r" b="b"/>
              <a:pathLst>
                <a:path w="88" h="43" extrusionOk="0">
                  <a:moveTo>
                    <a:pt x="76" y="43"/>
                  </a:moveTo>
                  <a:cubicBezTo>
                    <a:pt x="12" y="43"/>
                    <a:pt x="12" y="43"/>
                    <a:pt x="12" y="43"/>
                  </a:cubicBezTo>
                  <a:cubicBezTo>
                    <a:pt x="5" y="43"/>
                    <a:pt x="0" y="36"/>
                    <a:pt x="0" y="27"/>
                  </a:cubicBezTo>
                  <a:cubicBezTo>
                    <a:pt x="0" y="17"/>
                    <a:pt x="0" y="17"/>
                    <a:pt x="0" y="17"/>
                  </a:cubicBezTo>
                  <a:cubicBezTo>
                    <a:pt x="30" y="0"/>
                    <a:pt x="30" y="0"/>
                    <a:pt x="30" y="0"/>
                  </a:cubicBezTo>
                  <a:cubicBezTo>
                    <a:pt x="34" y="6"/>
                    <a:pt x="34" y="6"/>
                    <a:pt x="34" y="6"/>
                  </a:cubicBezTo>
                  <a:cubicBezTo>
                    <a:pt x="8" y="21"/>
                    <a:pt x="8" y="21"/>
                    <a:pt x="8" y="21"/>
                  </a:cubicBezTo>
                  <a:cubicBezTo>
                    <a:pt x="8" y="27"/>
                    <a:pt x="8" y="27"/>
                    <a:pt x="8" y="27"/>
                  </a:cubicBezTo>
                  <a:cubicBezTo>
                    <a:pt x="8" y="32"/>
                    <a:pt x="11" y="35"/>
                    <a:pt x="12" y="35"/>
                  </a:cubicBezTo>
                  <a:cubicBezTo>
                    <a:pt x="76" y="35"/>
                    <a:pt x="76" y="35"/>
                    <a:pt x="76" y="35"/>
                  </a:cubicBezTo>
                  <a:cubicBezTo>
                    <a:pt x="77" y="35"/>
                    <a:pt x="80" y="32"/>
                    <a:pt x="80" y="27"/>
                  </a:cubicBezTo>
                  <a:cubicBezTo>
                    <a:pt x="80" y="21"/>
                    <a:pt x="80" y="21"/>
                    <a:pt x="80" y="21"/>
                  </a:cubicBezTo>
                  <a:cubicBezTo>
                    <a:pt x="54" y="6"/>
                    <a:pt x="54" y="6"/>
                    <a:pt x="54" y="6"/>
                  </a:cubicBezTo>
                  <a:cubicBezTo>
                    <a:pt x="58" y="0"/>
                    <a:pt x="58" y="0"/>
                    <a:pt x="58" y="0"/>
                  </a:cubicBezTo>
                  <a:cubicBezTo>
                    <a:pt x="88" y="17"/>
                    <a:pt x="88" y="17"/>
                    <a:pt x="88" y="17"/>
                  </a:cubicBezTo>
                  <a:cubicBezTo>
                    <a:pt x="88" y="27"/>
                    <a:pt x="88" y="27"/>
                    <a:pt x="88" y="27"/>
                  </a:cubicBezTo>
                  <a:cubicBezTo>
                    <a:pt x="88" y="36"/>
                    <a:pt x="82" y="43"/>
                    <a:pt x="76" y="43"/>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5"/>
            <p:cNvSpPr/>
            <p:nvPr/>
          </p:nvSpPr>
          <p:spPr>
            <a:xfrm>
              <a:off x="8037514" y="3481388"/>
              <a:ext cx="85725" cy="101600"/>
            </a:xfrm>
            <a:custGeom>
              <a:avLst/>
              <a:gdLst/>
              <a:ahLst/>
              <a:cxnLst/>
              <a:rect l="l" t="t" r="r" b="b"/>
              <a:pathLst>
                <a:path w="48" h="56" extrusionOk="0">
                  <a:moveTo>
                    <a:pt x="24" y="56"/>
                  </a:moveTo>
                  <a:cubicBezTo>
                    <a:pt x="10" y="56"/>
                    <a:pt x="0" y="43"/>
                    <a:pt x="0" y="26"/>
                  </a:cubicBezTo>
                  <a:cubicBezTo>
                    <a:pt x="0" y="14"/>
                    <a:pt x="2" y="0"/>
                    <a:pt x="24" y="0"/>
                  </a:cubicBezTo>
                  <a:cubicBezTo>
                    <a:pt x="45" y="0"/>
                    <a:pt x="48" y="14"/>
                    <a:pt x="48" y="26"/>
                  </a:cubicBezTo>
                  <a:cubicBezTo>
                    <a:pt x="48" y="43"/>
                    <a:pt x="37" y="56"/>
                    <a:pt x="24" y="56"/>
                  </a:cubicBezTo>
                  <a:close/>
                  <a:moveTo>
                    <a:pt x="24" y="8"/>
                  </a:moveTo>
                  <a:cubicBezTo>
                    <a:pt x="12" y="8"/>
                    <a:pt x="8" y="12"/>
                    <a:pt x="8" y="26"/>
                  </a:cubicBezTo>
                  <a:cubicBezTo>
                    <a:pt x="8" y="37"/>
                    <a:pt x="13" y="48"/>
                    <a:pt x="24" y="48"/>
                  </a:cubicBezTo>
                  <a:cubicBezTo>
                    <a:pt x="34" y="48"/>
                    <a:pt x="40" y="37"/>
                    <a:pt x="40" y="26"/>
                  </a:cubicBezTo>
                  <a:cubicBezTo>
                    <a:pt x="40" y="12"/>
                    <a:pt x="36"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5"/>
            <p:cNvSpPr/>
            <p:nvPr/>
          </p:nvSpPr>
          <p:spPr>
            <a:xfrm>
              <a:off x="8001001" y="3562350"/>
              <a:ext cx="158750" cy="77788"/>
            </a:xfrm>
            <a:custGeom>
              <a:avLst/>
              <a:gdLst/>
              <a:ahLst/>
              <a:cxnLst/>
              <a:rect l="l" t="t" r="r" b="b"/>
              <a:pathLst>
                <a:path w="88" h="43" extrusionOk="0">
                  <a:moveTo>
                    <a:pt x="76" y="43"/>
                  </a:moveTo>
                  <a:cubicBezTo>
                    <a:pt x="12" y="43"/>
                    <a:pt x="12" y="43"/>
                    <a:pt x="12" y="43"/>
                  </a:cubicBezTo>
                  <a:cubicBezTo>
                    <a:pt x="5" y="43"/>
                    <a:pt x="0" y="36"/>
                    <a:pt x="0" y="27"/>
                  </a:cubicBezTo>
                  <a:cubicBezTo>
                    <a:pt x="0" y="17"/>
                    <a:pt x="0" y="17"/>
                    <a:pt x="0" y="17"/>
                  </a:cubicBezTo>
                  <a:cubicBezTo>
                    <a:pt x="30" y="0"/>
                    <a:pt x="30" y="0"/>
                    <a:pt x="30" y="0"/>
                  </a:cubicBezTo>
                  <a:cubicBezTo>
                    <a:pt x="34" y="6"/>
                    <a:pt x="34" y="6"/>
                    <a:pt x="34" y="6"/>
                  </a:cubicBezTo>
                  <a:cubicBezTo>
                    <a:pt x="8" y="21"/>
                    <a:pt x="8" y="21"/>
                    <a:pt x="8" y="21"/>
                  </a:cubicBezTo>
                  <a:cubicBezTo>
                    <a:pt x="8" y="27"/>
                    <a:pt x="8" y="27"/>
                    <a:pt x="8" y="27"/>
                  </a:cubicBezTo>
                  <a:cubicBezTo>
                    <a:pt x="8" y="32"/>
                    <a:pt x="11" y="35"/>
                    <a:pt x="12" y="35"/>
                  </a:cubicBezTo>
                  <a:cubicBezTo>
                    <a:pt x="76" y="35"/>
                    <a:pt x="76" y="35"/>
                    <a:pt x="76" y="35"/>
                  </a:cubicBezTo>
                  <a:cubicBezTo>
                    <a:pt x="77" y="35"/>
                    <a:pt x="80" y="32"/>
                    <a:pt x="80" y="27"/>
                  </a:cubicBezTo>
                  <a:cubicBezTo>
                    <a:pt x="80" y="21"/>
                    <a:pt x="80" y="21"/>
                    <a:pt x="80" y="21"/>
                  </a:cubicBezTo>
                  <a:cubicBezTo>
                    <a:pt x="54" y="6"/>
                    <a:pt x="54" y="6"/>
                    <a:pt x="54" y="6"/>
                  </a:cubicBezTo>
                  <a:cubicBezTo>
                    <a:pt x="58" y="0"/>
                    <a:pt x="58" y="0"/>
                    <a:pt x="58" y="0"/>
                  </a:cubicBezTo>
                  <a:cubicBezTo>
                    <a:pt x="88" y="17"/>
                    <a:pt x="88" y="17"/>
                    <a:pt x="88" y="17"/>
                  </a:cubicBezTo>
                  <a:cubicBezTo>
                    <a:pt x="88" y="27"/>
                    <a:pt x="88" y="27"/>
                    <a:pt x="88" y="27"/>
                  </a:cubicBezTo>
                  <a:cubicBezTo>
                    <a:pt x="88" y="36"/>
                    <a:pt x="82" y="43"/>
                    <a:pt x="76" y="43"/>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5"/>
            <p:cNvSpPr/>
            <p:nvPr/>
          </p:nvSpPr>
          <p:spPr>
            <a:xfrm>
              <a:off x="8339139" y="3179763"/>
              <a:ext cx="85725" cy="100013"/>
            </a:xfrm>
            <a:custGeom>
              <a:avLst/>
              <a:gdLst/>
              <a:ahLst/>
              <a:cxnLst/>
              <a:rect l="l" t="t" r="r" b="b"/>
              <a:pathLst>
                <a:path w="48" h="56" extrusionOk="0">
                  <a:moveTo>
                    <a:pt x="24" y="56"/>
                  </a:moveTo>
                  <a:cubicBezTo>
                    <a:pt x="10" y="56"/>
                    <a:pt x="0" y="43"/>
                    <a:pt x="0" y="26"/>
                  </a:cubicBezTo>
                  <a:cubicBezTo>
                    <a:pt x="0" y="14"/>
                    <a:pt x="2" y="0"/>
                    <a:pt x="24" y="0"/>
                  </a:cubicBezTo>
                  <a:cubicBezTo>
                    <a:pt x="45" y="0"/>
                    <a:pt x="48" y="14"/>
                    <a:pt x="48" y="26"/>
                  </a:cubicBezTo>
                  <a:cubicBezTo>
                    <a:pt x="48" y="43"/>
                    <a:pt x="37" y="56"/>
                    <a:pt x="24" y="56"/>
                  </a:cubicBezTo>
                  <a:close/>
                  <a:moveTo>
                    <a:pt x="24" y="8"/>
                  </a:moveTo>
                  <a:cubicBezTo>
                    <a:pt x="12" y="8"/>
                    <a:pt x="8" y="12"/>
                    <a:pt x="8" y="26"/>
                  </a:cubicBezTo>
                  <a:cubicBezTo>
                    <a:pt x="8" y="37"/>
                    <a:pt x="13" y="48"/>
                    <a:pt x="24" y="48"/>
                  </a:cubicBezTo>
                  <a:cubicBezTo>
                    <a:pt x="34" y="48"/>
                    <a:pt x="40" y="37"/>
                    <a:pt x="40" y="26"/>
                  </a:cubicBezTo>
                  <a:cubicBezTo>
                    <a:pt x="40" y="12"/>
                    <a:pt x="36"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5"/>
            <p:cNvSpPr/>
            <p:nvPr/>
          </p:nvSpPr>
          <p:spPr>
            <a:xfrm>
              <a:off x="8302626" y="3260725"/>
              <a:ext cx="158750" cy="77788"/>
            </a:xfrm>
            <a:custGeom>
              <a:avLst/>
              <a:gdLst/>
              <a:ahLst/>
              <a:cxnLst/>
              <a:rect l="l" t="t" r="r" b="b"/>
              <a:pathLst>
                <a:path w="88" h="43" extrusionOk="0">
                  <a:moveTo>
                    <a:pt x="76" y="43"/>
                  </a:moveTo>
                  <a:cubicBezTo>
                    <a:pt x="12" y="43"/>
                    <a:pt x="12" y="43"/>
                    <a:pt x="12" y="43"/>
                  </a:cubicBezTo>
                  <a:cubicBezTo>
                    <a:pt x="5" y="43"/>
                    <a:pt x="0" y="36"/>
                    <a:pt x="0" y="27"/>
                  </a:cubicBezTo>
                  <a:cubicBezTo>
                    <a:pt x="0" y="17"/>
                    <a:pt x="0" y="17"/>
                    <a:pt x="0" y="17"/>
                  </a:cubicBezTo>
                  <a:cubicBezTo>
                    <a:pt x="30" y="0"/>
                    <a:pt x="30" y="0"/>
                    <a:pt x="30" y="0"/>
                  </a:cubicBezTo>
                  <a:cubicBezTo>
                    <a:pt x="34" y="6"/>
                    <a:pt x="34" y="6"/>
                    <a:pt x="34" y="6"/>
                  </a:cubicBezTo>
                  <a:cubicBezTo>
                    <a:pt x="8" y="21"/>
                    <a:pt x="8" y="21"/>
                    <a:pt x="8" y="21"/>
                  </a:cubicBezTo>
                  <a:cubicBezTo>
                    <a:pt x="8" y="27"/>
                    <a:pt x="8" y="27"/>
                    <a:pt x="8" y="27"/>
                  </a:cubicBezTo>
                  <a:cubicBezTo>
                    <a:pt x="8" y="32"/>
                    <a:pt x="11" y="35"/>
                    <a:pt x="12" y="35"/>
                  </a:cubicBezTo>
                  <a:cubicBezTo>
                    <a:pt x="76" y="35"/>
                    <a:pt x="76" y="35"/>
                    <a:pt x="76" y="35"/>
                  </a:cubicBezTo>
                  <a:cubicBezTo>
                    <a:pt x="77" y="35"/>
                    <a:pt x="80" y="32"/>
                    <a:pt x="80" y="27"/>
                  </a:cubicBezTo>
                  <a:cubicBezTo>
                    <a:pt x="80" y="21"/>
                    <a:pt x="80" y="21"/>
                    <a:pt x="80" y="21"/>
                  </a:cubicBezTo>
                  <a:cubicBezTo>
                    <a:pt x="54" y="6"/>
                    <a:pt x="54" y="6"/>
                    <a:pt x="54" y="6"/>
                  </a:cubicBezTo>
                  <a:cubicBezTo>
                    <a:pt x="58" y="0"/>
                    <a:pt x="58" y="0"/>
                    <a:pt x="58" y="0"/>
                  </a:cubicBezTo>
                  <a:cubicBezTo>
                    <a:pt x="88" y="17"/>
                    <a:pt x="88" y="17"/>
                    <a:pt x="88" y="17"/>
                  </a:cubicBezTo>
                  <a:cubicBezTo>
                    <a:pt x="88" y="27"/>
                    <a:pt x="88" y="27"/>
                    <a:pt x="88" y="27"/>
                  </a:cubicBezTo>
                  <a:cubicBezTo>
                    <a:pt x="88" y="36"/>
                    <a:pt x="82" y="43"/>
                    <a:pt x="76" y="43"/>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199" name="Google Shape;199;p5"/>
          <p:cNvCxnSpPr/>
          <p:nvPr/>
        </p:nvCxnSpPr>
        <p:spPr>
          <a:xfrm rot="5400000">
            <a:off x="9657523" y="4181718"/>
            <a:ext cx="548640" cy="0"/>
          </a:xfrm>
          <a:prstGeom prst="straightConnector1">
            <a:avLst/>
          </a:prstGeom>
          <a:noFill/>
          <a:ln w="76200" cap="flat" cmpd="sng">
            <a:solidFill>
              <a:srgbClr val="F5BF42"/>
            </a:solidFill>
            <a:prstDash val="solid"/>
            <a:miter lim="800000"/>
            <a:headEnd type="none" w="sm" len="sm"/>
            <a:tailEnd type="triangle" w="med" len="med"/>
          </a:ln>
        </p:spPr>
      </p:cxnSp>
      <p:cxnSp>
        <p:nvCxnSpPr>
          <p:cNvPr id="200" name="Google Shape;200;p5"/>
          <p:cNvCxnSpPr/>
          <p:nvPr/>
        </p:nvCxnSpPr>
        <p:spPr>
          <a:xfrm rot="10800000">
            <a:off x="8084400" y="5692628"/>
            <a:ext cx="548640" cy="0"/>
          </a:xfrm>
          <a:prstGeom prst="straightConnector1">
            <a:avLst/>
          </a:prstGeom>
          <a:noFill/>
          <a:ln w="76200" cap="flat" cmpd="sng">
            <a:solidFill>
              <a:srgbClr val="F5BF42"/>
            </a:solidFill>
            <a:prstDash val="solid"/>
            <a:miter lim="800000"/>
            <a:headEnd type="none" w="sm" len="sm"/>
            <a:tailEnd type="triangle" w="med" len="med"/>
          </a:ln>
        </p:spPr>
      </p:cxnSp>
      <p:cxnSp>
        <p:nvCxnSpPr>
          <p:cNvPr id="201" name="Google Shape;201;p5"/>
          <p:cNvCxnSpPr/>
          <p:nvPr/>
        </p:nvCxnSpPr>
        <p:spPr>
          <a:xfrm rot="10800000">
            <a:off x="4177083" y="5692628"/>
            <a:ext cx="548640" cy="0"/>
          </a:xfrm>
          <a:prstGeom prst="straightConnector1">
            <a:avLst/>
          </a:prstGeom>
          <a:noFill/>
          <a:ln w="76200" cap="flat" cmpd="sng">
            <a:solidFill>
              <a:srgbClr val="F5BF42"/>
            </a:solidFill>
            <a:prstDash val="solid"/>
            <a:miter lim="800000"/>
            <a:headEnd type="none" w="sm" len="sm"/>
            <a:tailEnd type="triangle" w="med" len="med"/>
          </a:ln>
        </p:spPr>
      </p:cxnSp>
      <p:cxnSp>
        <p:nvCxnSpPr>
          <p:cNvPr id="202" name="Google Shape;202;p5"/>
          <p:cNvCxnSpPr/>
          <p:nvPr/>
        </p:nvCxnSpPr>
        <p:spPr>
          <a:xfrm>
            <a:off x="7633850" y="2606500"/>
            <a:ext cx="548640" cy="0"/>
          </a:xfrm>
          <a:prstGeom prst="straightConnector1">
            <a:avLst/>
          </a:prstGeom>
          <a:noFill/>
          <a:ln w="76200" cap="flat" cmpd="sng">
            <a:solidFill>
              <a:srgbClr val="F5BF42"/>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6"/>
          <p:cNvPicPr preferRelativeResize="0">
            <a:picLocks noGrp="1"/>
          </p:cNvPicPr>
          <p:nvPr>
            <p:ph type="body" idx="4294967295"/>
          </p:nvPr>
        </p:nvPicPr>
        <p:blipFill rotWithShape="1">
          <a:blip r:embed="rId3">
            <a:alphaModFix/>
          </a:blip>
          <a:srcRect/>
          <a:stretch/>
        </p:blipFill>
        <p:spPr>
          <a:xfrm>
            <a:off x="4629151" y="1"/>
            <a:ext cx="7083425" cy="6858000"/>
          </a:xfrm>
          <a:prstGeom prst="rect">
            <a:avLst/>
          </a:prstGeom>
          <a:noFill/>
          <a:ln>
            <a:noFill/>
          </a:ln>
        </p:spPr>
      </p:pic>
      <p:sp>
        <p:nvSpPr>
          <p:cNvPr id="208" name="Google Shape;208;p6"/>
          <p:cNvSpPr txBox="1">
            <a:spLocks noGrp="1"/>
          </p:cNvSpPr>
          <p:nvPr>
            <p:ph type="title" idx="4294967295"/>
          </p:nvPr>
        </p:nvSpPr>
        <p:spPr>
          <a:xfrm>
            <a:off x="721519" y="1100931"/>
            <a:ext cx="3571875" cy="4278313"/>
          </a:xfrm>
          <a:prstGeom prst="rect">
            <a:avLst/>
          </a:prstGeom>
          <a:noFill/>
          <a:ln>
            <a:noFill/>
          </a:ln>
          <a:effectLst>
            <a:outerShdw blurRad="190500" dist="228600" dir="2700000" algn="ctr">
              <a:srgbClr val="000000">
                <a:alpha val="29411"/>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537E"/>
              </a:buClr>
              <a:buSzPts val="6000"/>
              <a:buFont typeface="Calibri"/>
              <a:buNone/>
            </a:pPr>
            <a:r>
              <a:rPr lang="fr-CA" sz="6000" b="1">
                <a:solidFill>
                  <a:srgbClr val="15537E"/>
                </a:solidFill>
              </a:rPr>
              <a:t>Who are </a:t>
            </a:r>
            <a:br>
              <a:rPr lang="fr-CA" sz="6000" b="1">
                <a:solidFill>
                  <a:srgbClr val="15537E"/>
                </a:solidFill>
              </a:rPr>
            </a:br>
            <a:r>
              <a:rPr lang="fr-CA" sz="6000" b="1">
                <a:solidFill>
                  <a:srgbClr val="15537E"/>
                </a:solidFill>
              </a:rPr>
              <a:t>the </a:t>
            </a:r>
            <a:br>
              <a:rPr lang="fr-CA" sz="6000" b="1">
                <a:solidFill>
                  <a:srgbClr val="15537E"/>
                </a:solidFill>
              </a:rPr>
            </a:br>
            <a:r>
              <a:rPr lang="fr-CA" sz="7200" b="1">
                <a:solidFill>
                  <a:srgbClr val="15537E"/>
                </a:solidFill>
              </a:rPr>
              <a:t>Free  Agents</a:t>
            </a:r>
            <a:endParaRPr sz="7200" b="1">
              <a:solidFill>
                <a:srgbClr val="15537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537E"/>
              </a:buClr>
              <a:buSzPts val="4400"/>
              <a:buFont typeface="Calibri"/>
              <a:buNone/>
            </a:pPr>
            <a:r>
              <a:rPr lang="fr-CA" b="1">
                <a:solidFill>
                  <a:srgbClr val="15537E"/>
                </a:solidFill>
              </a:rPr>
              <a:t>Roles &amp; Responsibilities</a:t>
            </a:r>
            <a:br>
              <a:rPr lang="fr-CA" b="1">
                <a:solidFill>
                  <a:srgbClr val="15537E"/>
                </a:solidFill>
              </a:rPr>
            </a:br>
            <a:endParaRPr b="1">
              <a:solidFill>
                <a:srgbClr val="15537E"/>
              </a:solidFill>
            </a:endParaRPr>
          </a:p>
        </p:txBody>
      </p:sp>
      <p:sp>
        <p:nvSpPr>
          <p:cNvPr id="214" name="Google Shape;214;p7"/>
          <p:cNvSpPr txBox="1">
            <a:spLocks noGrp="1"/>
          </p:cNvSpPr>
          <p:nvPr>
            <p:ph type="body" idx="2"/>
          </p:nvPr>
        </p:nvSpPr>
        <p:spPr>
          <a:xfrm>
            <a:off x="839788" y="1893094"/>
            <a:ext cx="5157787" cy="429656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fr-CA" sz="1800" b="1"/>
              <a:t>Deployment – </a:t>
            </a:r>
            <a:r>
              <a:rPr lang="fr-CA" sz="1800"/>
              <a:t>Create positions into which Free Agents are deployed and from which Free Agents complete assignments</a:t>
            </a:r>
            <a:endParaRPr/>
          </a:p>
          <a:p>
            <a:pPr marL="0" lvl="0" indent="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1800"/>
              <a:buChar char="•"/>
            </a:pPr>
            <a:r>
              <a:rPr lang="fr-CA" sz="1800" b="1"/>
              <a:t>Talent Management – </a:t>
            </a:r>
            <a:r>
              <a:rPr lang="fr-CA" sz="1800"/>
              <a:t>EX minus 1 Talent Manager provides coaching, mentoring and career advice</a:t>
            </a:r>
            <a:endParaRPr/>
          </a:p>
          <a:p>
            <a:pPr marL="0" lvl="0" indent="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1800"/>
              <a:buChar char="•"/>
            </a:pPr>
            <a:r>
              <a:rPr lang="fr-CA" sz="1800" b="1"/>
              <a:t>Administration – </a:t>
            </a:r>
            <a:r>
              <a:rPr lang="fr-CA" sz="1800"/>
              <a:t>Classification of positions, staffing of positions, transfer of funds for cost recovery, provision of IT devices, transfer and validation of security clearance, approval of travel</a:t>
            </a:r>
            <a:endParaRPr/>
          </a:p>
          <a:p>
            <a:pPr marL="0" lvl="0" indent="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1800"/>
              <a:buChar char="•"/>
            </a:pPr>
            <a:r>
              <a:rPr lang="fr-CA" sz="1800" b="1"/>
              <a:t>Performance Management – </a:t>
            </a:r>
            <a:r>
              <a:rPr lang="fr-CA" sz="1800"/>
              <a:t>Provide feedback about Free Agent performance throughout the assignment</a:t>
            </a:r>
            <a:endParaRPr sz="1800"/>
          </a:p>
        </p:txBody>
      </p:sp>
      <p:sp>
        <p:nvSpPr>
          <p:cNvPr id="215" name="Google Shape;215;p7"/>
          <p:cNvSpPr txBox="1">
            <a:spLocks noGrp="1"/>
          </p:cNvSpPr>
          <p:nvPr>
            <p:ph type="body" idx="4"/>
          </p:nvPr>
        </p:nvSpPr>
        <p:spPr>
          <a:xfrm>
            <a:off x="6172200" y="1893094"/>
            <a:ext cx="5183188" cy="429656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900"/>
              <a:buChar char="•"/>
            </a:pPr>
            <a:r>
              <a:rPr lang="fr-CA" sz="1900" b="1"/>
              <a:t>Hire a Free Agent – </a:t>
            </a:r>
            <a:r>
              <a:rPr lang="fr-CA" sz="1900"/>
              <a:t>Host managers sign letters of agreement to hire Free Agents for short-term assignments</a:t>
            </a:r>
            <a:endParaRPr/>
          </a:p>
          <a:p>
            <a:pPr marL="0" lvl="0" indent="0" algn="l" rtl="0">
              <a:lnSpc>
                <a:spcPct val="90000"/>
              </a:lnSpc>
              <a:spcBef>
                <a:spcPts val="1000"/>
              </a:spcBef>
              <a:spcAft>
                <a:spcPts val="0"/>
              </a:spcAft>
              <a:buClr>
                <a:schemeClr val="dk1"/>
              </a:buClr>
              <a:buSzPts val="1900"/>
              <a:buNone/>
            </a:pPr>
            <a:endParaRPr sz="1900"/>
          </a:p>
          <a:p>
            <a:pPr marL="228600" lvl="0" indent="-228600" algn="l" rtl="0">
              <a:lnSpc>
                <a:spcPct val="90000"/>
              </a:lnSpc>
              <a:spcBef>
                <a:spcPts val="1000"/>
              </a:spcBef>
              <a:spcAft>
                <a:spcPts val="0"/>
              </a:spcAft>
              <a:buClr>
                <a:schemeClr val="dk1"/>
              </a:buClr>
              <a:buSzPts val="1900"/>
              <a:buChar char="•"/>
            </a:pPr>
            <a:r>
              <a:rPr lang="fr-CA" sz="1900" b="1"/>
              <a:t>Finance the work – </a:t>
            </a:r>
            <a:r>
              <a:rPr lang="fr-CA" sz="1900"/>
              <a:t>Payment to the home department for salary and 15% fee to cover operational costs.</a:t>
            </a:r>
            <a:endParaRPr/>
          </a:p>
          <a:p>
            <a:pPr marL="0" lvl="0" indent="0" algn="l" rtl="0">
              <a:lnSpc>
                <a:spcPct val="90000"/>
              </a:lnSpc>
              <a:spcBef>
                <a:spcPts val="1000"/>
              </a:spcBef>
              <a:spcAft>
                <a:spcPts val="0"/>
              </a:spcAft>
              <a:buClr>
                <a:schemeClr val="dk1"/>
              </a:buClr>
              <a:buSzPts val="1900"/>
              <a:buNone/>
            </a:pPr>
            <a:endParaRPr sz="1900"/>
          </a:p>
          <a:p>
            <a:pPr marL="228600" lvl="0" indent="-228600" algn="l" rtl="0">
              <a:lnSpc>
                <a:spcPct val="90000"/>
              </a:lnSpc>
              <a:spcBef>
                <a:spcPts val="1000"/>
              </a:spcBef>
              <a:spcAft>
                <a:spcPts val="0"/>
              </a:spcAft>
              <a:buClr>
                <a:schemeClr val="dk1"/>
              </a:buClr>
              <a:buSzPts val="1900"/>
              <a:buChar char="•"/>
            </a:pPr>
            <a:r>
              <a:rPr lang="fr-CA" sz="1900" b="1"/>
              <a:t>Performance Management – </a:t>
            </a:r>
            <a:r>
              <a:rPr lang="fr-CA" sz="1900"/>
              <a:t>Provide feedback about Free Agent performance throughout the assignment</a:t>
            </a:r>
            <a:endParaRPr/>
          </a:p>
          <a:p>
            <a:pPr marL="228600" lvl="0" indent="-50800" algn="l" rtl="0">
              <a:lnSpc>
                <a:spcPct val="90000"/>
              </a:lnSpc>
              <a:spcBef>
                <a:spcPts val="1000"/>
              </a:spcBef>
              <a:spcAft>
                <a:spcPts val="0"/>
              </a:spcAft>
              <a:buClr>
                <a:schemeClr val="dk1"/>
              </a:buClr>
              <a:buSzPts val="2800"/>
              <a:buNone/>
            </a:pPr>
            <a:endParaRPr/>
          </a:p>
        </p:txBody>
      </p:sp>
      <p:sp>
        <p:nvSpPr>
          <p:cNvPr id="216" name="Google Shape;216;p7"/>
          <p:cNvSpPr txBox="1">
            <a:spLocks noGrp="1"/>
          </p:cNvSpPr>
          <p:nvPr>
            <p:ph type="body" idx="3"/>
          </p:nvPr>
        </p:nvSpPr>
        <p:spPr>
          <a:xfrm>
            <a:off x="6243638" y="1330253"/>
            <a:ext cx="5183188" cy="424728"/>
          </a:xfrm>
          <a:prstGeom prst="rect">
            <a:avLst/>
          </a:prstGeom>
          <a:solidFill>
            <a:srgbClr val="15537E"/>
          </a:solid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chemeClr val="lt1"/>
              </a:buClr>
              <a:buSzPts val="2400"/>
              <a:buNone/>
            </a:pPr>
            <a:r>
              <a:rPr lang="fr-CA" sz="2400" b="1">
                <a:solidFill>
                  <a:schemeClr val="lt1"/>
                </a:solidFill>
              </a:rPr>
              <a:t>Host Department</a:t>
            </a:r>
            <a:endParaRPr sz="2400" b="1">
              <a:solidFill>
                <a:schemeClr val="lt1"/>
              </a:solidFill>
            </a:endParaRPr>
          </a:p>
        </p:txBody>
      </p:sp>
      <p:sp>
        <p:nvSpPr>
          <p:cNvPr id="217" name="Google Shape;217;p7"/>
          <p:cNvSpPr txBox="1">
            <a:spLocks noGrp="1"/>
          </p:cNvSpPr>
          <p:nvPr>
            <p:ph type="body" idx="1"/>
          </p:nvPr>
        </p:nvSpPr>
        <p:spPr>
          <a:xfrm>
            <a:off x="839787" y="1330253"/>
            <a:ext cx="5157787" cy="424728"/>
          </a:xfrm>
          <a:prstGeom prst="rect">
            <a:avLst/>
          </a:prstGeom>
          <a:solidFill>
            <a:srgbClr val="15537E"/>
          </a:solid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chemeClr val="lt1"/>
              </a:buClr>
              <a:buSzPts val="2400"/>
              <a:buNone/>
            </a:pPr>
            <a:r>
              <a:rPr lang="fr-CA" sz="2400" b="1">
                <a:solidFill>
                  <a:schemeClr val="lt1"/>
                </a:solidFill>
              </a:rPr>
              <a:t>Home Department</a:t>
            </a:r>
            <a:endParaRPr sz="2400" b="1">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8" descr="https://lh6.googleusercontent.com/e05pX5QTOBYb3rOsXXhVgDIRNJm2Yh4JBE-5ioz6Fz_Q2oCCKZhqVExrlwp3OrkjD76J8T11hSh0T2C8Tb9wCZN5ihP1tfcttYsgZmsAKWKkSb371NXUfak4-B3c8f3xHCyylhjIktziX_WT6Q"/>
          <p:cNvPicPr preferRelativeResize="0"/>
          <p:nvPr/>
        </p:nvPicPr>
        <p:blipFill rotWithShape="1">
          <a:blip r:embed="rId3">
            <a:alphaModFix/>
          </a:blip>
          <a:srcRect/>
          <a:stretch/>
        </p:blipFill>
        <p:spPr>
          <a:xfrm>
            <a:off x="1521619" y="0"/>
            <a:ext cx="9758362" cy="68298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9"/>
          <p:cNvPicPr preferRelativeResize="0"/>
          <p:nvPr/>
        </p:nvPicPr>
        <p:blipFill rotWithShape="1">
          <a:blip r:embed="rId3">
            <a:alphaModFix/>
          </a:blip>
          <a:srcRect/>
          <a:stretch/>
        </p:blipFill>
        <p:spPr>
          <a:xfrm>
            <a:off x="1524000" y="0"/>
            <a:ext cx="9144000"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547</Words>
  <Application>Microsoft Office PowerPoint</Application>
  <PresentationFormat>Widescreen</PresentationFormat>
  <Paragraphs>100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Calibri</vt:lpstr>
      <vt:lpstr>Office Theme</vt:lpstr>
      <vt:lpstr>  Canada’s Free Agents </vt:lpstr>
      <vt:lpstr> What is Canada’s Free Agents? </vt:lpstr>
      <vt:lpstr>What we do:</vt:lpstr>
      <vt:lpstr>Program objectives</vt:lpstr>
      <vt:lpstr>How it works</vt:lpstr>
      <vt:lpstr>Who are  the  Free  Agents</vt:lpstr>
      <vt:lpstr>Roles &amp; Responsibilities </vt:lpstr>
      <vt:lpstr>PowerPoint Presentation</vt:lpstr>
      <vt:lpstr>PowerPoint Presentation</vt:lpstr>
      <vt:lpstr>PowerPoint Presentation</vt:lpstr>
      <vt:lpstr>How to hire a Free Agent</vt:lpstr>
      <vt:lpstr>How to become a Free Agent</vt:lpstr>
      <vt:lpstr>We’d love to hear from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Canada’s Free Agents</dc:title>
  <dc:creator>Colella, Laura</dc:creator>
  <cp:lastModifiedBy>Jennifer MacDougall</cp:lastModifiedBy>
  <cp:revision>3</cp:revision>
  <dcterms:created xsi:type="dcterms:W3CDTF">2020-02-24T14:10:41Z</dcterms:created>
  <dcterms:modified xsi:type="dcterms:W3CDTF">2020-04-30T20:27:35Z</dcterms:modified>
</cp:coreProperties>
</file>