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custDataLst>
    <p:tags r:id="rId23"/>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g9psLfKAoRdL1/NaqOPs3pb3ht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Duncan" initials="" lastIdx="1" clrIdx="0"/>
  <p:cmAuthor id="1" name="Roxane Hamel" initials="RH" lastIdx="5" clrIdx="1">
    <p:extLst>
      <p:ext uri="{19B8F6BF-5375-455C-9EA6-DF929625EA0E}">
        <p15:presenceInfo xmlns:p15="http://schemas.microsoft.com/office/powerpoint/2012/main" userId="S::rhamel@Mashakrupp.com::9a740a98-d28b-4108-8b77-a481f39c14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F8550-64B4-4035-9983-CA9F99D1EF0E}">
  <a:tblStyle styleId="{E19F8550-64B4-4035-9983-CA9F99D1EF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219"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9" y="0"/>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6"/>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36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9" y="8829676"/>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701675" y="4416426"/>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ct val="0"/>
              </a:spcBef>
              <a:spcAft>
                <a:spcPct val="0"/>
              </a:spcAft>
              <a:buSzPts val="1400"/>
              <a:buNone/>
            </a:pPr>
            <a:endParaRPr/>
          </a:p>
        </p:txBody>
      </p:sp>
      <p:sp>
        <p:nvSpPr>
          <p:cNvPr id="87" name="Google Shape;87;p1:notes"/>
          <p:cNvSpPr txBox="1">
            <a:spLocks noGrp="1"/>
          </p:cNvSpPr>
          <p:nvPr>
            <p:ph type="sldNum" idx="12"/>
          </p:nvPr>
        </p:nvSpPr>
        <p:spPr>
          <a:xfrm>
            <a:off x="3970339" y="8829676"/>
            <a:ext cx="3038475" cy="465138"/>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ct val="0"/>
              </a:spcBef>
              <a:spcAft>
                <a:spcPct val="0"/>
              </a:spcAft>
              <a:buSzPts val="1400"/>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9581ee646_0_0: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1" name="Google Shape;211;g89581ee646_0_0: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12" name="Google Shape;212;g89581ee646_0_0: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9581ee646_0_17: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8" name="Google Shape;228;g89581ee646_0_17: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9581ee646_0_72: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4" name="Google Shape;234;g89581ee646_0_72: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ct val="0"/>
              </a:spcBef>
              <a:spcAft>
                <a:spcPct val="0"/>
              </a:spcAft>
              <a:buClr>
                <a:schemeClr val="dk1"/>
              </a:buClr>
              <a:buSzPts val="1100"/>
              <a:buFont typeface="Arial"/>
              <a:buNone/>
            </a:pPr>
            <a:r>
              <a:rPr lang="en-CA" sz="1100" b="1"/>
              <a:t>Logs :</a:t>
            </a:r>
            <a:endParaRPr sz="1100" b="1"/>
          </a:p>
          <a:p>
            <a:pPr marL="0" lvl="0" indent="0" algn="l" rtl="0">
              <a:spcBef>
                <a:spcPct val="0"/>
              </a:spcBef>
              <a:spcAft>
                <a:spcPct val="0"/>
              </a:spcAft>
              <a:buClr>
                <a:schemeClr val="dk1"/>
              </a:buClr>
              <a:buSzPts val="1100"/>
              <a:buFont typeface="Arial"/>
              <a:buNone/>
            </a:pPr>
            <a:r>
              <a:rPr lang="en-CA" sz="1100"/>
              <a:t>Screenshot 1</a:t>
            </a:r>
            <a:endParaRPr sz="1100" i="1"/>
          </a:p>
          <a:p>
            <a:pPr marL="457200" lvl="0" indent="-298450" algn="l" rtl="0">
              <a:lnSpc>
                <a:spcPct val="115000"/>
              </a:lnSpc>
              <a:spcBef>
                <a:spcPts val="1200"/>
              </a:spcBef>
              <a:spcAft>
                <a:spcPct val="0"/>
              </a:spcAft>
              <a:buClr>
                <a:schemeClr val="dk1"/>
              </a:buClr>
              <a:buSzPts val="1100"/>
              <a:buChar char="●"/>
            </a:pPr>
            <a:r>
              <a:rPr lang="en-CA" sz="1100"/>
              <a:t>initial attempt at Structured Data. Implemented SpecialAnnouncement</a:t>
            </a:r>
            <a:endParaRPr sz="1100"/>
          </a:p>
          <a:p>
            <a:pPr marL="457200" lvl="0" indent="-298450" algn="l" rtl="0">
              <a:lnSpc>
                <a:spcPct val="115000"/>
              </a:lnSpc>
              <a:spcBef>
                <a:spcPct val="0"/>
              </a:spcBef>
              <a:spcAft>
                <a:spcPct val="0"/>
              </a:spcAft>
              <a:buClr>
                <a:schemeClr val="dk1"/>
              </a:buClr>
              <a:buSzPts val="1100"/>
              <a:buChar char="●"/>
            </a:pPr>
            <a:r>
              <a:rPr lang="en-CA" sz="1100"/>
              <a:t>inquired if we could use Structured Data to control the area circled</a:t>
            </a:r>
            <a:endParaRPr sz="1100"/>
          </a:p>
          <a:p>
            <a:pPr marL="0" lvl="0" indent="0" algn="l" rtl="0">
              <a:lnSpc>
                <a:spcPct val="115000"/>
              </a:lnSpc>
              <a:spcBef>
                <a:spcPts val="1200"/>
              </a:spcBef>
              <a:spcAft>
                <a:spcPct val="0"/>
              </a:spcAft>
              <a:buClr>
                <a:schemeClr val="dk1"/>
              </a:buClr>
              <a:buSzPts val="1100"/>
              <a:buFont typeface="Arial"/>
              <a:buNone/>
            </a:pPr>
            <a:r>
              <a:rPr lang="en-CA" sz="1100"/>
              <a:t>Screenshot not provided</a:t>
            </a:r>
            <a:endParaRPr sz="1100" i="1"/>
          </a:p>
          <a:p>
            <a:pPr marL="457200" lvl="0" indent="-298450" algn="l" rtl="0">
              <a:lnSpc>
                <a:spcPct val="115000"/>
              </a:lnSpc>
              <a:spcBef>
                <a:spcPts val="1200"/>
              </a:spcBef>
              <a:spcAft>
                <a:spcPct val="0"/>
              </a:spcAft>
              <a:buClr>
                <a:schemeClr val="dk1"/>
              </a:buClr>
              <a:buSzPts val="1100"/>
              <a:buChar char="●"/>
            </a:pPr>
            <a:r>
              <a:rPr lang="en-CA" sz="1100"/>
              <a:t>one way to control that area, we found was through the FAQPage type</a:t>
            </a:r>
            <a:endParaRPr sz="1100"/>
          </a:p>
          <a:p>
            <a:pPr marL="457200" lvl="0" indent="-298450" algn="l" rtl="0">
              <a:lnSpc>
                <a:spcPct val="115000"/>
              </a:lnSpc>
              <a:spcBef>
                <a:spcPct val="0"/>
              </a:spcBef>
              <a:spcAft>
                <a:spcPct val="0"/>
              </a:spcAft>
              <a:buClr>
                <a:schemeClr val="dk1"/>
              </a:buClr>
              <a:buSzPts val="1100"/>
              <a:buChar char="●"/>
            </a:pPr>
            <a:r>
              <a:rPr lang="en-CA" sz="1100"/>
              <a:t>We listed out top programs</a:t>
            </a:r>
            <a:endParaRPr sz="1100"/>
          </a:p>
          <a:p>
            <a:pPr marL="0" lvl="0" indent="0" algn="l" rtl="0">
              <a:lnSpc>
                <a:spcPct val="115000"/>
              </a:lnSpc>
              <a:spcBef>
                <a:spcPts val="1200"/>
              </a:spcBef>
              <a:spcAft>
                <a:spcPct val="0"/>
              </a:spcAft>
              <a:buClr>
                <a:schemeClr val="dk1"/>
              </a:buClr>
              <a:buSzPts val="1100"/>
              <a:buFont typeface="Arial"/>
              <a:buNone/>
            </a:pPr>
            <a:r>
              <a:rPr lang="en-CA" sz="1100"/>
              <a:t>Screenshot 2</a:t>
            </a:r>
            <a:endParaRPr sz="1100" i="1"/>
          </a:p>
          <a:p>
            <a:pPr marL="457200" lvl="0" indent="-298450" algn="l" rtl="0">
              <a:lnSpc>
                <a:spcPct val="115000"/>
              </a:lnSpc>
              <a:spcBef>
                <a:spcPts val="1200"/>
              </a:spcBef>
              <a:spcAft>
                <a:spcPct val="0"/>
              </a:spcAft>
              <a:buClr>
                <a:schemeClr val="dk1"/>
              </a:buClr>
              <a:buSzPts val="1100"/>
              <a:buChar char="●"/>
            </a:pPr>
            <a:r>
              <a:rPr lang="en-CA" sz="1100"/>
              <a:t>improved version of FAQPage</a:t>
            </a:r>
            <a:endParaRPr sz="1100"/>
          </a:p>
          <a:p>
            <a:pPr marL="457200" lvl="0" indent="-298450" algn="l" rtl="0">
              <a:lnSpc>
                <a:spcPct val="115000"/>
              </a:lnSpc>
              <a:spcBef>
                <a:spcPct val="0"/>
              </a:spcBef>
              <a:spcAft>
                <a:spcPct val="0"/>
              </a:spcAft>
              <a:buClr>
                <a:schemeClr val="dk1"/>
              </a:buClr>
              <a:buSzPts val="1100"/>
              <a:buChar char="●"/>
            </a:pPr>
            <a:r>
              <a:rPr lang="en-CA" sz="1100"/>
              <a:t>provides a bit more structure by copying the headers</a:t>
            </a:r>
            <a:endParaRPr sz="1100"/>
          </a:p>
          <a:p>
            <a:pPr marL="457200" lvl="0" indent="-298450" algn="l" rtl="0">
              <a:lnSpc>
                <a:spcPct val="115000"/>
              </a:lnSpc>
              <a:spcBef>
                <a:spcPct val="0"/>
              </a:spcBef>
              <a:spcAft>
                <a:spcPct val="0"/>
              </a:spcAft>
              <a:buClr>
                <a:schemeClr val="dk1"/>
              </a:buClr>
              <a:buSzPts val="1100"/>
              <a:buChar char="●"/>
            </a:pPr>
            <a:r>
              <a:rPr lang="en-CA" sz="1100"/>
              <a:t>missing a 3rd FAQ - section for industries</a:t>
            </a:r>
            <a:endParaRPr sz="1100"/>
          </a:p>
          <a:p>
            <a:pPr marL="457200" lvl="0" indent="-298450" algn="l" rtl="0">
              <a:lnSpc>
                <a:spcPct val="115000"/>
              </a:lnSpc>
              <a:spcBef>
                <a:spcPct val="0"/>
              </a:spcBef>
              <a:spcAft>
                <a:spcPct val="0"/>
              </a:spcAft>
              <a:buClr>
                <a:schemeClr val="dk1"/>
              </a:buClr>
              <a:buSzPts val="1100"/>
              <a:buChar char="●"/>
            </a:pPr>
            <a:r>
              <a:rPr lang="en-CA" sz="1100"/>
              <a:t>could it be because it has low traffic?</a:t>
            </a:r>
            <a:endParaRPr sz="1100"/>
          </a:p>
          <a:p>
            <a:pPr marL="0" lvl="0" indent="0" algn="l" rtl="0">
              <a:lnSpc>
                <a:spcPct val="115000"/>
              </a:lnSpc>
              <a:spcBef>
                <a:spcPts val="1200"/>
              </a:spcBef>
              <a:spcAft>
                <a:spcPct val="0"/>
              </a:spcAft>
              <a:buClr>
                <a:schemeClr val="dk1"/>
              </a:buClr>
              <a:buSzPts val="1100"/>
              <a:buFont typeface="Arial"/>
              <a:buNone/>
            </a:pPr>
            <a:r>
              <a:rPr lang="en-CA" sz="1100"/>
              <a:t>No screenshot available</a:t>
            </a:r>
            <a:endParaRPr sz="1100"/>
          </a:p>
          <a:p>
            <a:pPr marL="457200" lvl="0" indent="-298450" algn="l" rtl="0">
              <a:lnSpc>
                <a:spcPct val="115000"/>
              </a:lnSpc>
              <a:spcBef>
                <a:spcPts val="1200"/>
              </a:spcBef>
              <a:spcAft>
                <a:spcPct val="0"/>
              </a:spcAft>
              <a:buClr>
                <a:schemeClr val="dk1"/>
              </a:buClr>
              <a:buSzPts val="1100"/>
              <a:buChar char="●"/>
            </a:pPr>
            <a:r>
              <a:rPr lang="en-CA" sz="1100"/>
              <a:t>We modified the question to a custom phrase that does not exactly match anywhere on the page</a:t>
            </a:r>
            <a:endParaRPr sz="1100"/>
          </a:p>
          <a:p>
            <a:pPr marL="457200" lvl="0" indent="-298450" algn="l" rtl="0">
              <a:lnSpc>
                <a:spcPct val="115000"/>
              </a:lnSpc>
              <a:spcBef>
                <a:spcPct val="0"/>
              </a:spcBef>
              <a:spcAft>
                <a:spcPct val="0"/>
              </a:spcAft>
              <a:buClr>
                <a:schemeClr val="dk1"/>
              </a:buClr>
              <a:buSzPts val="1100"/>
              <a:buChar char="●"/>
            </a:pPr>
            <a:r>
              <a:rPr lang="en-CA" sz="1100"/>
              <a:t>RESULT: everything disappeared</a:t>
            </a:r>
            <a:endParaRPr sz="1100"/>
          </a:p>
          <a:p>
            <a:pPr marL="0" lvl="0" indent="0" algn="l" rtl="0">
              <a:lnSpc>
                <a:spcPct val="115000"/>
              </a:lnSpc>
              <a:spcBef>
                <a:spcPts val="1200"/>
              </a:spcBef>
              <a:spcAft>
                <a:spcPct val="0"/>
              </a:spcAft>
              <a:buClr>
                <a:schemeClr val="dk1"/>
              </a:buClr>
              <a:buSzPts val="1100"/>
              <a:buFont typeface="Arial"/>
              <a:buNone/>
            </a:pPr>
            <a:r>
              <a:rPr lang="en-CA" sz="1100"/>
              <a:t>Screenshot : Final_change_of_FAQ.png</a:t>
            </a:r>
            <a:endParaRPr sz="1100" i="1"/>
          </a:p>
          <a:p>
            <a:pPr marL="457200" lvl="0" indent="-298450" algn="l" rtl="0">
              <a:lnSpc>
                <a:spcPct val="115000"/>
              </a:lnSpc>
              <a:spcBef>
                <a:spcPts val="1200"/>
              </a:spcBef>
              <a:spcAft>
                <a:spcPct val="0"/>
              </a:spcAft>
              <a:buClr>
                <a:schemeClr val="dk1"/>
              </a:buClr>
              <a:buSzPts val="1100"/>
              <a:buChar char="●"/>
            </a:pPr>
            <a:r>
              <a:rPr lang="en-CA" sz="1100"/>
              <a:t>re-structured the entire ERP page</a:t>
            </a:r>
            <a:endParaRPr sz="1100"/>
          </a:p>
          <a:p>
            <a:pPr marL="457200" lvl="0" indent="-298450" algn="l" rtl="0">
              <a:lnSpc>
                <a:spcPct val="115000"/>
              </a:lnSpc>
              <a:spcBef>
                <a:spcPct val="0"/>
              </a:spcBef>
              <a:spcAft>
                <a:spcPct val="0"/>
              </a:spcAft>
              <a:buClr>
                <a:schemeClr val="dk1"/>
              </a:buClr>
              <a:buSzPts val="1100"/>
              <a:buChar char="●"/>
            </a:pPr>
            <a:r>
              <a:rPr lang="en-CA" sz="1100"/>
              <a:t>matched all headers exactly</a:t>
            </a:r>
            <a:endParaRPr sz="1100"/>
          </a:p>
          <a:p>
            <a:pPr marL="457200" lvl="0" indent="-298450" algn="l" rtl="0">
              <a:lnSpc>
                <a:spcPct val="115000"/>
              </a:lnSpc>
              <a:spcBef>
                <a:spcPct val="0"/>
              </a:spcBef>
              <a:spcAft>
                <a:spcPct val="0"/>
              </a:spcAft>
              <a:buClr>
                <a:schemeClr val="dk1"/>
              </a:buClr>
              <a:buSzPts val="1100"/>
              <a:buChar char="●"/>
            </a:pPr>
            <a:r>
              <a:rPr lang="en-CA" sz="1100"/>
              <a:t>RESULT: we were able to have all sections present</a:t>
            </a:r>
            <a:endParaRPr/>
          </a:p>
        </p:txBody>
      </p:sp>
      <p:sp>
        <p:nvSpPr>
          <p:cNvPr id="235" name="Google Shape;235;g89581ee646_0_72: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9089c9eb9_0_16: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48" name="Google Shape;248;g89089c9eb9_0_16: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ct val="0"/>
              </a:spcBef>
              <a:spcAft>
                <a:spcPct val="0"/>
              </a:spcAft>
              <a:buClr>
                <a:schemeClr val="dk1"/>
              </a:buClr>
              <a:buSzPts val="1100"/>
              <a:buFont typeface="Arial"/>
              <a:buNone/>
            </a:pPr>
            <a:r>
              <a:rPr lang="en-CA" sz="2400"/>
              <a:t>Co-creating content (publishing plus program) delivers better content and better SD results</a:t>
            </a:r>
            <a:endParaRPr/>
          </a:p>
        </p:txBody>
      </p:sp>
      <p:sp>
        <p:nvSpPr>
          <p:cNvPr id="249" name="Google Shape;249;g89089c9eb9_0_16: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9089c9eb9_0_31: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59" name="Google Shape;259;g89089c9eb9_0_31: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60" name="Google Shape;260;g89089c9eb9_0_31: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9089c9eb9_0_73: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7" name="Google Shape;267;g89089c9eb9_0_73: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68" name="Google Shape;268;g89089c9eb9_0_73: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9089c9eb9_0_59: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75" name="Google Shape;275;g89089c9eb9_0_59: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76" name="Google Shape;276;g89089c9eb9_0_59: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9089c9eb9_0_105: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83" name="Google Shape;283;g89089c9eb9_0_105: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84" name="Google Shape;284;g89089c9eb9_0_105: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9089c9eb9_0_114: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93" name="Google Shape;293;g89089c9eb9_0_114: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94" name="Google Shape;294;g89089c9eb9_0_114: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9089c9eb9_0_88: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03" name="Google Shape;303;g89089c9eb9_0_88: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ct val="0"/>
              </a:spcBef>
              <a:spcAft>
                <a:spcPct val="0"/>
              </a:spcAft>
              <a:buNone/>
            </a:pPr>
            <a:endParaRPr sz="100"/>
          </a:p>
        </p:txBody>
      </p:sp>
      <p:sp>
        <p:nvSpPr>
          <p:cNvPr id="304" name="Google Shape;304;g89089c9eb9_0_88: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9089c9eb9_0_2: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93" name="Google Shape;93;g89089c9eb9_0_2: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94" name="Google Shape;94;g89089c9eb9_0_2: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ct val="0"/>
              </a:spcBef>
              <a:spcAft>
                <a:spcPct val="0"/>
              </a:spcAft>
              <a:buSzPts val="1400"/>
              <a:buNone/>
            </a:pPr>
            <a:endParaRPr/>
          </a:p>
        </p:txBody>
      </p:sp>
      <p:sp>
        <p:nvSpPr>
          <p:cNvPr id="311" name="Google Shape;311;p26:notes"/>
          <p:cNvSpPr>
            <a:spLocks noGrp="1" noRot="1" noChangeAspect="1"/>
          </p:cNvSpPr>
          <p:nvPr>
            <p:ph type="sldImg" idx="2"/>
          </p:nvPr>
        </p:nvSpPr>
        <p:spPr>
          <a:xfrm>
            <a:off x="1414463" y="1162050"/>
            <a:ext cx="4181475" cy="31369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9089c9eb9_0_9: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89089c9eb9_0_9: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102" name="Google Shape;102;g89089c9eb9_0_9: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9089c9eb9_0_94: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9" name="Google Shape;109;g89089c9eb9_0_94: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lnSpc>
                <a:spcPct val="90000"/>
              </a:lnSpc>
              <a:spcBef>
                <a:spcPts val="1000"/>
              </a:spcBef>
              <a:spcAft>
                <a:spcPct val="0"/>
              </a:spcAft>
              <a:buClr>
                <a:schemeClr val="dk1"/>
              </a:buClr>
              <a:buSzPts val="1100"/>
              <a:buFont typeface="Arial"/>
              <a:buNone/>
            </a:pPr>
            <a:r>
              <a:rPr lang="en-CA" sz="2000"/>
              <a:t>Context: </a:t>
            </a:r>
            <a:endParaRPr sz="2000"/>
          </a:p>
          <a:p>
            <a:pPr marL="457200" lvl="0" indent="-355600" algn="l" rtl="0">
              <a:lnSpc>
                <a:spcPct val="90000"/>
              </a:lnSpc>
              <a:spcBef>
                <a:spcPts val="1000"/>
              </a:spcBef>
              <a:spcAft>
                <a:spcPct val="0"/>
              </a:spcAft>
              <a:buClr>
                <a:schemeClr val="dk1"/>
              </a:buClr>
              <a:buSzPts val="2000"/>
              <a:buChar char="-"/>
            </a:pPr>
            <a:r>
              <a:rPr lang="en-CA" sz="2000"/>
              <a:t>Structured data needs to accurately reflect what is on the page to appear effectively</a:t>
            </a:r>
            <a:endParaRPr sz="2000"/>
          </a:p>
          <a:p>
            <a:pPr marL="457200" lvl="0" indent="-355600" algn="l" rtl="0">
              <a:lnSpc>
                <a:spcPct val="90000"/>
              </a:lnSpc>
              <a:spcBef>
                <a:spcPct val="0"/>
              </a:spcBef>
              <a:spcAft>
                <a:spcPct val="0"/>
              </a:spcAft>
              <a:buClr>
                <a:schemeClr val="dk1"/>
              </a:buClr>
              <a:buSzPts val="2000"/>
              <a:buChar char="-"/>
            </a:pPr>
            <a:r>
              <a:rPr lang="en-CA" sz="2000"/>
              <a:t>Structured data is simple enough to add to pages, however requires care to avoid duplications and overlaps</a:t>
            </a:r>
            <a:endParaRPr sz="2000"/>
          </a:p>
          <a:p>
            <a:pPr marL="457200" lvl="0" indent="-355600" algn="l" rtl="0">
              <a:lnSpc>
                <a:spcPct val="90000"/>
              </a:lnSpc>
              <a:spcBef>
                <a:spcPct val="0"/>
              </a:spcBef>
              <a:spcAft>
                <a:spcPct val="0"/>
              </a:spcAft>
              <a:buClr>
                <a:schemeClr val="dk1"/>
              </a:buClr>
              <a:buSzPts val="2000"/>
              <a:buChar char="-"/>
            </a:pPr>
            <a:r>
              <a:rPr lang="en-CA" sz="2000"/>
              <a:t>User tests and analytics remain inconclusive; most users continue to click on the main search result link, while some users appreciate the detailed results and enhanced visibility of these results</a:t>
            </a:r>
            <a:endParaRPr/>
          </a:p>
        </p:txBody>
      </p:sp>
      <p:sp>
        <p:nvSpPr>
          <p:cNvPr id="110" name="Google Shape;110;g89089c9eb9_0_94: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9fae3870a_0_1: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18" name="Google Shape;118;g89fae3870a_0_1: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119" name="Google Shape;119;g89fae3870a_0_1: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701675" y="4416426"/>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ct val="0"/>
              </a:spcAft>
              <a:buSzPts val="1400"/>
              <a:buNone/>
            </a:pPr>
            <a:endParaRPr/>
          </a:p>
        </p:txBody>
      </p:sp>
      <p:sp>
        <p:nvSpPr>
          <p:cNvPr id="127" name="Google Shape;127;p12: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1e6f24ca3_0_0: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4" name="Google Shape;174;g81e6f24ca3_0_0: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175" name="Google Shape;175;g81e6f24ca3_0_0: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9581ee646_0_95: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9" name="Google Shape;189;g89581ee646_0_95: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190" name="Google Shape;190;g89581ee646_0_95: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1e6f24ca3_0_8:notes"/>
          <p:cNvSpPr>
            <a:spLocks noGrp="1" noRot="1" noChangeAspect="1"/>
          </p:cNvSpPr>
          <p:nvPr>
            <p:ph type="sldImg" idx="2"/>
          </p:nvPr>
        </p:nvSpPr>
        <p:spPr>
          <a:xfrm>
            <a:off x="1181100" y="696913"/>
            <a:ext cx="4648200" cy="34861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02" name="Google Shape;202;g81e6f24ca3_0_8:notes"/>
          <p:cNvSpPr txBox="1">
            <a:spLocks noGrp="1"/>
          </p:cNvSpPr>
          <p:nvPr>
            <p:ph type="body" idx="1"/>
          </p:nvPr>
        </p:nvSpPr>
        <p:spPr>
          <a:xfrm>
            <a:off x="701675" y="4416426"/>
            <a:ext cx="5607000" cy="4183200"/>
          </a:xfrm>
          <a:prstGeom prst="rect">
            <a:avLst/>
          </a:prstGeom>
        </p:spPr>
        <p:txBody>
          <a:bodyPr spcFirstLastPara="1" wrap="square" lIns="93150" tIns="46575" rIns="93150" bIns="46575" anchor="t" anchorCtr="0">
            <a:noAutofit/>
          </a:bodyPr>
          <a:lstStyle/>
          <a:p>
            <a:pPr marL="0" lvl="0" indent="0" algn="l" rtl="0">
              <a:spcBef>
                <a:spcPts val="360"/>
              </a:spcBef>
              <a:spcAft>
                <a:spcPct val="0"/>
              </a:spcAft>
              <a:buNone/>
            </a:pPr>
            <a:endParaRPr/>
          </a:p>
        </p:txBody>
      </p:sp>
      <p:sp>
        <p:nvSpPr>
          <p:cNvPr id="203" name="Google Shape;203;g81e6f24ca3_0_8:notes"/>
          <p:cNvSpPr txBox="1">
            <a:spLocks noGrp="1"/>
          </p:cNvSpPr>
          <p:nvPr>
            <p:ph type="sldNum" idx="12"/>
          </p:nvPr>
        </p:nvSpPr>
        <p:spPr>
          <a:xfrm>
            <a:off x="3970339" y="8829676"/>
            <a:ext cx="3038400" cy="465000"/>
          </a:xfrm>
          <a:prstGeom prst="rect">
            <a:avLst/>
          </a:prstGeom>
        </p:spPr>
        <p:txBody>
          <a:bodyPr spcFirstLastPara="1" wrap="square" lIns="93150" tIns="46575" rIns="93150" bIns="46575"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English">
  <p:cSld name="Title Slide English">
    <p:spTree>
      <p:nvGrpSpPr>
        <p:cNvPr id="1" name="Shape 12"/>
        <p:cNvGrpSpPr/>
        <p:nvPr/>
      </p:nvGrpSpPr>
      <p:grpSpPr>
        <a:xfrm>
          <a:off x="0" y="0"/>
          <a:ext cx="0" cy="0"/>
          <a:chOff x="0" y="0"/>
          <a:chExt cx="0" cy="0"/>
        </a:xfrm>
      </p:grpSpPr>
      <p:sp>
        <p:nvSpPr>
          <p:cNvPr id="13" name="Google Shape;13;p16"/>
          <p:cNvSpPr/>
          <p:nvPr/>
        </p:nvSpPr>
        <p:spPr>
          <a:xfrm>
            <a:off x="6962268" y="56360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 name="Google Shape;14;p16"/>
          <p:cNvSpPr/>
          <p:nvPr/>
        </p:nvSpPr>
        <p:spPr>
          <a:xfrm>
            <a:off x="6828918" y="56360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 name="Google Shape;15;p16"/>
          <p:cNvSpPr/>
          <p:nvPr/>
        </p:nvSpPr>
        <p:spPr>
          <a:xfrm>
            <a:off x="-508" y="563604"/>
            <a:ext cx="6981826"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 name="Google Shape;16;p16"/>
          <p:cNvSpPr txBox="1">
            <a:spLocks noGrp="1"/>
          </p:cNvSpPr>
          <p:nvPr>
            <p:ph type="ctrTitle"/>
          </p:nvPr>
        </p:nvSpPr>
        <p:spPr>
          <a:xfrm>
            <a:off x="827584" y="2060848"/>
            <a:ext cx="7702550" cy="6138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16"/>
          <p:cNvSpPr txBox="1">
            <a:spLocks noGrp="1"/>
          </p:cNvSpPr>
          <p:nvPr>
            <p:ph type="body" idx="1"/>
          </p:nvPr>
        </p:nvSpPr>
        <p:spPr>
          <a:xfrm>
            <a:off x="827584" y="2708920"/>
            <a:ext cx="7704856" cy="7200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ct val="0"/>
              </a:spcAft>
              <a:buClr>
                <a:schemeClr val="accent3"/>
              </a:buClr>
              <a:buSzPts val="2400"/>
              <a:buFont typeface="Arial"/>
              <a:buNone/>
              <a:defRPr sz="2400" b="0" i="0" u="none" strike="noStrike" cap="none">
                <a:solidFill>
                  <a:schemeClr val="accent3"/>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16"/>
          <p:cNvPicPr preferRelativeResize="0"/>
          <p:nvPr/>
        </p:nvPicPr>
        <p:blipFill>
          <a:blip r:embed="rId2">
            <a:alphaModFix/>
          </a:blip>
          <a:stretch>
            <a:fillRect/>
          </a:stretch>
        </p:blipFill>
        <p:spPr>
          <a:xfrm>
            <a:off x="294025" y="911005"/>
            <a:ext cx="4265733" cy="393759"/>
          </a:xfrm>
          <a:prstGeom prst="rect">
            <a:avLst/>
          </a:prstGeom>
          <a:noFill/>
          <a:ln>
            <a:noFill/>
          </a:ln>
        </p:spPr>
      </p:pic>
      <p:pic>
        <p:nvPicPr>
          <p:cNvPr id="19" name="Google Shape;19;p16"/>
          <p:cNvPicPr preferRelativeResize="0"/>
          <p:nvPr/>
        </p:nvPicPr>
        <p:blipFill>
          <a:blip r:embed="rId3">
            <a:alphaModFix/>
          </a:blip>
          <a:stretch>
            <a:fillRect/>
          </a:stretch>
        </p:blipFill>
        <p:spPr>
          <a:xfrm>
            <a:off x="7287370" y="806228"/>
            <a:ext cx="1570676" cy="484291"/>
          </a:xfrm>
          <a:prstGeom prst="rect">
            <a:avLst/>
          </a:prstGeom>
          <a:noFill/>
          <a:ln>
            <a:noFill/>
          </a:ln>
        </p:spPr>
      </p:pic>
      <p:sp>
        <p:nvSpPr>
          <p:cNvPr id="20" name="Google Shape;20;p16"/>
          <p:cNvSpPr txBox="1">
            <a:spLocks noGrp="1"/>
          </p:cNvSpPr>
          <p:nvPr>
            <p:ph type="sldNum" idx="12"/>
          </p:nvPr>
        </p:nvSpPr>
        <p:spPr>
          <a:xfrm>
            <a:off x="7004396"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1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4"/>
        <p:cNvGrpSpPr/>
        <p:nvPr/>
      </p:nvGrpSpPr>
      <p:grpSpPr>
        <a:xfrm>
          <a:off x="0" y="0"/>
          <a:ext cx="0" cy="0"/>
          <a:chOff x="0" y="0"/>
          <a:chExt cx="0" cy="0"/>
        </a:xfrm>
      </p:grpSpPr>
      <p:sp>
        <p:nvSpPr>
          <p:cNvPr id="65" name="Google Shape;65;p28"/>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grpSp>
        <p:nvGrpSpPr>
          <p:cNvPr id="66" name="Google Shape;66;p28"/>
          <p:cNvGrpSpPr/>
          <p:nvPr/>
        </p:nvGrpSpPr>
        <p:grpSpPr>
          <a:xfrm>
            <a:off x="-508" y="0"/>
            <a:ext cx="9144003" cy="150813"/>
            <a:chOff x="-508" y="1190445"/>
            <a:chExt cx="9144003" cy="150813"/>
          </a:xfrm>
        </p:grpSpPr>
        <p:sp>
          <p:nvSpPr>
            <p:cNvPr id="67" name="Google Shape;67;p28"/>
            <p:cNvSpPr/>
            <p:nvPr/>
          </p:nvSpPr>
          <p:spPr>
            <a:xfrm>
              <a:off x="6962270" y="1190445"/>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sp>
          <p:nvSpPr>
            <p:cNvPr id="68" name="Google Shape;68;p28"/>
            <p:cNvSpPr/>
            <p:nvPr/>
          </p:nvSpPr>
          <p:spPr>
            <a:xfrm>
              <a:off x="6828920" y="1190445"/>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sp>
          <p:nvSpPr>
            <p:cNvPr id="69" name="Google Shape;69;p28"/>
            <p:cNvSpPr/>
            <p:nvPr/>
          </p:nvSpPr>
          <p:spPr>
            <a:xfrm>
              <a:off x="-508" y="1190445"/>
              <a:ext cx="6981826"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grpSp>
      <p:sp>
        <p:nvSpPr>
          <p:cNvPr id="70" name="Google Shape;70;p28"/>
          <p:cNvSpPr txBox="1">
            <a:spLocks noGrp="1"/>
          </p:cNvSpPr>
          <p:nvPr>
            <p:ph type="body" idx="1"/>
          </p:nvPr>
        </p:nvSpPr>
        <p:spPr>
          <a:xfrm>
            <a:off x="180975" y="200743"/>
            <a:ext cx="8824913" cy="10522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4800"/>
              <a:buFont typeface="Arial"/>
              <a:buNone/>
              <a:defRPr sz="4800" b="1" i="0" u="none" strike="noStrike" cap="none">
                <a:solidFill>
                  <a:srgbClr val="004D71"/>
                </a:solidFill>
                <a:latin typeface="Arial"/>
                <a:ea typeface="Arial"/>
                <a:cs typeface="Arial"/>
                <a:sym typeface="Arial"/>
              </a:defRPr>
            </a:lvl1pPr>
            <a:lvl2pPr marL="914400" marR="0" lvl="1"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28"/>
          <p:cNvSpPr txBox="1">
            <a:spLocks noGrp="1"/>
          </p:cNvSpPr>
          <p:nvPr>
            <p:ph type="body" idx="2"/>
          </p:nvPr>
        </p:nvSpPr>
        <p:spPr>
          <a:xfrm>
            <a:off x="180975" y="1421525"/>
            <a:ext cx="8867776" cy="473551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1400"/>
              <a:buFont typeface="Arial"/>
              <a:buNone/>
              <a:defRPr sz="4800" b="0" i="0" u="none" strike="noStrike" cap="none">
                <a:solidFill>
                  <a:srgbClr val="000000"/>
                </a:solidFill>
                <a:latin typeface="Arial"/>
                <a:ea typeface="Arial"/>
                <a:cs typeface="Arial"/>
                <a:sym typeface="Arial"/>
              </a:defRPr>
            </a:lvl1pPr>
            <a:lvl2pPr marL="914400" marR="0" lvl="1" indent="-228600" algn="l" rtl="0">
              <a:lnSpc>
                <a:spcPct val="100000"/>
              </a:lnSpc>
              <a:spcBef>
                <a:spcPts val="1200"/>
              </a:spcBef>
              <a:spcAft>
                <a:spcPct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1200"/>
              </a:spcBef>
              <a:spcAft>
                <a:spcPct val="0"/>
              </a:spcAft>
              <a:buClr>
                <a:srgbClr val="000000"/>
              </a:buClr>
              <a:buSzPts val="1400"/>
              <a:buFont typeface="Arial"/>
              <a:buNone/>
              <a:defRPr sz="4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1200"/>
              </a:spcBef>
              <a:spcAft>
                <a:spcPct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1200"/>
              </a:spcBef>
              <a:spcAft>
                <a:spcPct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120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2"/>
        <p:cNvGrpSpPr/>
        <p:nvPr/>
      </p:nvGrpSpPr>
      <p:grpSpPr>
        <a:xfrm>
          <a:off x="0" y="0"/>
          <a:ext cx="0" cy="0"/>
          <a:chOff x="0" y="0"/>
          <a:chExt cx="0" cy="0"/>
        </a:xfrm>
      </p:grpSpPr>
      <p:sp>
        <p:nvSpPr>
          <p:cNvPr id="73" name="Google Shape;73;p29"/>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grpSp>
        <p:nvGrpSpPr>
          <p:cNvPr id="74" name="Google Shape;74;p29"/>
          <p:cNvGrpSpPr/>
          <p:nvPr/>
        </p:nvGrpSpPr>
        <p:grpSpPr>
          <a:xfrm>
            <a:off x="-508" y="0"/>
            <a:ext cx="9144003" cy="150813"/>
            <a:chOff x="-508" y="1190445"/>
            <a:chExt cx="9144003" cy="150813"/>
          </a:xfrm>
        </p:grpSpPr>
        <p:sp>
          <p:nvSpPr>
            <p:cNvPr id="75" name="Google Shape;75;p29"/>
            <p:cNvSpPr/>
            <p:nvPr/>
          </p:nvSpPr>
          <p:spPr>
            <a:xfrm>
              <a:off x="6962270" y="1190445"/>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sp>
          <p:nvSpPr>
            <p:cNvPr id="76" name="Google Shape;76;p29"/>
            <p:cNvSpPr/>
            <p:nvPr/>
          </p:nvSpPr>
          <p:spPr>
            <a:xfrm>
              <a:off x="6828920" y="1190445"/>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sp>
          <p:nvSpPr>
            <p:cNvPr id="77" name="Google Shape;77;p29"/>
            <p:cNvSpPr/>
            <p:nvPr/>
          </p:nvSpPr>
          <p:spPr>
            <a:xfrm>
              <a:off x="-508" y="1190445"/>
              <a:ext cx="6981826"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rgbClr val="000000"/>
                </a:solidFill>
                <a:latin typeface="Arial"/>
                <a:ea typeface="Arial"/>
                <a:cs typeface="Arial"/>
                <a:sym typeface="Arial"/>
              </a:endParaRPr>
            </a:p>
          </p:txBody>
        </p:sp>
      </p:grpSp>
      <p:sp>
        <p:nvSpPr>
          <p:cNvPr id="78" name="Google Shape;78;p29"/>
          <p:cNvSpPr txBox="1">
            <a:spLocks noGrp="1"/>
          </p:cNvSpPr>
          <p:nvPr>
            <p:ph type="body" idx="1"/>
          </p:nvPr>
        </p:nvSpPr>
        <p:spPr>
          <a:xfrm>
            <a:off x="180975" y="200743"/>
            <a:ext cx="8824913" cy="10522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4800"/>
              <a:buFont typeface="Arial"/>
              <a:buNone/>
              <a:defRPr sz="4800" b="1" i="0" u="none" strike="noStrike" cap="none">
                <a:solidFill>
                  <a:srgbClr val="004D71"/>
                </a:solidFill>
                <a:latin typeface="Arial"/>
                <a:ea typeface="Arial"/>
                <a:cs typeface="Arial"/>
                <a:sym typeface="Arial"/>
              </a:defRPr>
            </a:lvl1pPr>
            <a:lvl2pPr marL="914400" marR="0" lvl="1"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9"/>
          <p:cNvSpPr txBox="1">
            <a:spLocks noGrp="1"/>
          </p:cNvSpPr>
          <p:nvPr>
            <p:ph type="body" idx="2"/>
          </p:nvPr>
        </p:nvSpPr>
        <p:spPr>
          <a:xfrm>
            <a:off x="180975" y="1421525"/>
            <a:ext cx="8867776" cy="473551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1400"/>
              <a:buFont typeface="Arial"/>
              <a:buNone/>
              <a:defRPr sz="4800" b="0" i="0" u="none" strike="noStrike" cap="none">
                <a:solidFill>
                  <a:srgbClr val="000000"/>
                </a:solidFill>
                <a:latin typeface="Arial"/>
                <a:ea typeface="Arial"/>
                <a:cs typeface="Arial"/>
                <a:sym typeface="Arial"/>
              </a:defRPr>
            </a:lvl1pPr>
            <a:lvl2pPr marL="914400" marR="0" lvl="1" indent="-228600" algn="l" rtl="0">
              <a:lnSpc>
                <a:spcPct val="100000"/>
              </a:lnSpc>
              <a:spcBef>
                <a:spcPts val="1200"/>
              </a:spcBef>
              <a:spcAft>
                <a:spcPct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1200"/>
              </a:spcBef>
              <a:spcAft>
                <a:spcPct val="0"/>
              </a:spcAft>
              <a:buClr>
                <a:srgbClr val="000000"/>
              </a:buClr>
              <a:buSzPts val="1400"/>
              <a:buFont typeface="Arial"/>
              <a:buNone/>
              <a:defRPr sz="4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1200"/>
              </a:spcBef>
              <a:spcAft>
                <a:spcPct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1200"/>
              </a:spcBef>
              <a:spcAft>
                <a:spcPct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120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g89581ee646_0_6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lvl="0" rtl="0">
              <a:spcBef>
                <a:spcPct val="0"/>
              </a:spcBef>
              <a:spcAft>
                <a:spcPct val="0"/>
              </a:spcAft>
              <a:buSzPts val="1400"/>
              <a:buChar char="●"/>
              <a:defRPr/>
            </a:lvl1pPr>
            <a:lvl2pPr lvl="1" rtl="0">
              <a:spcBef>
                <a:spcPct val="0"/>
              </a:spcBef>
              <a:spcAft>
                <a:spcPct val="0"/>
              </a:spcAft>
              <a:buSzPts val="1400"/>
              <a:buChar char="○"/>
              <a:defRPr/>
            </a:lvl2pPr>
            <a:lvl3pPr lvl="2" rtl="0">
              <a:spcBef>
                <a:spcPct val="0"/>
              </a:spcBef>
              <a:spcAft>
                <a:spcPct val="0"/>
              </a:spcAft>
              <a:buSzPts val="1400"/>
              <a:buChar char="■"/>
              <a:defRPr/>
            </a:lvl3pPr>
            <a:lvl4pPr lvl="3" rtl="0">
              <a:spcBef>
                <a:spcPct val="0"/>
              </a:spcBef>
              <a:spcAft>
                <a:spcPct val="0"/>
              </a:spcAft>
              <a:buSzPts val="1400"/>
              <a:buChar char="●"/>
              <a:defRPr/>
            </a:lvl4pPr>
            <a:lvl5pPr lvl="4" rtl="0">
              <a:spcBef>
                <a:spcPct val="0"/>
              </a:spcBef>
              <a:spcAft>
                <a:spcPct val="0"/>
              </a:spcAft>
              <a:buSzPts val="1400"/>
              <a:buChar char="○"/>
              <a:defRPr/>
            </a:lvl5pPr>
            <a:lvl6pPr lvl="5" rtl="0">
              <a:spcBef>
                <a:spcPct val="0"/>
              </a:spcBef>
              <a:spcAft>
                <a:spcPct val="0"/>
              </a:spcAft>
              <a:buSzPts val="1400"/>
              <a:buChar char="■"/>
              <a:defRPr/>
            </a:lvl6pPr>
            <a:lvl7pPr lvl="6" rtl="0">
              <a:spcBef>
                <a:spcPct val="0"/>
              </a:spcBef>
              <a:spcAft>
                <a:spcPct val="0"/>
              </a:spcAft>
              <a:buSzPts val="1400"/>
              <a:buChar char="●"/>
              <a:defRPr/>
            </a:lvl7pPr>
            <a:lvl8pPr lvl="7" rtl="0">
              <a:spcBef>
                <a:spcPct val="0"/>
              </a:spcBef>
              <a:spcAft>
                <a:spcPct val="0"/>
              </a:spcAft>
              <a:buSzPts val="1400"/>
              <a:buChar char="○"/>
              <a:defRPr/>
            </a:lvl8pPr>
            <a:lvl9pPr lvl="8" rtl="0">
              <a:spcBef>
                <a:spcPct val="0"/>
              </a:spcBef>
              <a:spcAft>
                <a:spcPct val="0"/>
              </a:spcAft>
              <a:buSzPts val="1400"/>
              <a:buChar char="■"/>
              <a:defRPr/>
            </a:lvl9pPr>
          </a:lstStyle>
          <a:p>
            <a:endParaRPr/>
          </a:p>
        </p:txBody>
      </p:sp>
      <p:sp>
        <p:nvSpPr>
          <p:cNvPr id="82" name="Google Shape;82;g89581ee646_0_6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lvl="0" indent="-317500" rtl="0">
              <a:spcBef>
                <a:spcPct val="0"/>
              </a:spcBef>
              <a:spcAft>
                <a:spcPct val="0"/>
              </a:spcAft>
              <a:buSzPts val="1400"/>
              <a:buChar char="●"/>
              <a:defRPr/>
            </a:lvl1pPr>
            <a:lvl2pPr marL="914400" lvl="1" indent="-317500" rtl="0">
              <a:spcBef>
                <a:spcPct val="0"/>
              </a:spcBef>
              <a:spcAft>
                <a:spcPct val="0"/>
              </a:spcAft>
              <a:buSzPts val="1400"/>
              <a:buChar char="○"/>
              <a:defRPr/>
            </a:lvl2pPr>
            <a:lvl3pPr marL="1371600" lvl="2" indent="-317500" rtl="0">
              <a:spcBef>
                <a:spcPct val="0"/>
              </a:spcBef>
              <a:spcAft>
                <a:spcPct val="0"/>
              </a:spcAft>
              <a:buSzPts val="1400"/>
              <a:buChar char="■"/>
              <a:defRPr/>
            </a:lvl3pPr>
            <a:lvl4pPr marL="1828800" lvl="3" indent="-317500" rtl="0">
              <a:spcBef>
                <a:spcPct val="0"/>
              </a:spcBef>
              <a:spcAft>
                <a:spcPct val="0"/>
              </a:spcAft>
              <a:buSzPts val="1400"/>
              <a:buChar char="●"/>
              <a:defRPr/>
            </a:lvl4pPr>
            <a:lvl5pPr marL="2286000" lvl="4" indent="-317500" rtl="0">
              <a:spcBef>
                <a:spcPct val="0"/>
              </a:spcBef>
              <a:spcAft>
                <a:spcPct val="0"/>
              </a:spcAft>
              <a:buSzPts val="1400"/>
              <a:buChar char="○"/>
              <a:defRPr/>
            </a:lvl5pPr>
            <a:lvl6pPr marL="2743200" lvl="5" indent="-317500" rtl="0">
              <a:spcBef>
                <a:spcPct val="0"/>
              </a:spcBef>
              <a:spcAft>
                <a:spcPct val="0"/>
              </a:spcAft>
              <a:buSzPts val="1400"/>
              <a:buChar char="■"/>
              <a:defRPr/>
            </a:lvl6pPr>
            <a:lvl7pPr marL="3200400" lvl="6" indent="-317500" rtl="0">
              <a:spcBef>
                <a:spcPct val="0"/>
              </a:spcBef>
              <a:spcAft>
                <a:spcPct val="0"/>
              </a:spcAft>
              <a:buSzPts val="1400"/>
              <a:buChar char="●"/>
              <a:defRPr/>
            </a:lvl7pPr>
            <a:lvl8pPr marL="3657600" lvl="7" indent="-317500" rtl="0">
              <a:spcBef>
                <a:spcPct val="0"/>
              </a:spcBef>
              <a:spcAft>
                <a:spcPct val="0"/>
              </a:spcAft>
              <a:buSzPts val="1400"/>
              <a:buChar char="○"/>
              <a:defRPr/>
            </a:lvl8pPr>
            <a:lvl9pPr marL="4114800" lvl="8" indent="-317500" rtl="0">
              <a:spcBef>
                <a:spcPct val="0"/>
              </a:spcBef>
              <a:spcAft>
                <a:spcPct val="0"/>
              </a:spcAft>
              <a:buSzPts val="1400"/>
              <a:buChar char="■"/>
              <a:defRPr/>
            </a:lvl9pPr>
          </a:lstStyle>
          <a:p>
            <a:endParaRPr/>
          </a:p>
        </p:txBody>
      </p:sp>
      <p:sp>
        <p:nvSpPr>
          <p:cNvPr id="83" name="Google Shape;83;g89581ee646_0_68"/>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CA"/>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age With Picture and Caption">
  <p:cSld name="Basic Page With Picture and Captio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
        <p:nvSpPr>
          <p:cNvPr id="23" name="Google Shape;23;p21"/>
          <p:cNvSpPr txBox="1">
            <a:spLocks noGrp="1"/>
          </p:cNvSpPr>
          <p:nvPr>
            <p:ph type="title"/>
          </p:nvPr>
        </p:nvSpPr>
        <p:spPr>
          <a:xfrm>
            <a:off x="1825980" y="4617625"/>
            <a:ext cx="5482323" cy="4675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chemeClr val="dk2"/>
              </a:buClr>
              <a:buSzPts val="1800"/>
              <a:buFont typeface="Calibri"/>
              <a:buNone/>
              <a:defRPr sz="1800" b="1" i="0" u="none" strike="noStrike" cap="none">
                <a:solidFill>
                  <a:schemeClr val="dk2"/>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1"/>
          <p:cNvSpPr>
            <a:spLocks noGrp="1"/>
          </p:cNvSpPr>
          <p:nvPr>
            <p:ph type="pic" idx="2"/>
          </p:nvPr>
        </p:nvSpPr>
        <p:spPr>
          <a:xfrm>
            <a:off x="1821904" y="1196752"/>
            <a:ext cx="5486400" cy="33947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ct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ct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21"/>
          <p:cNvSpPr/>
          <p:nvPr/>
        </p:nvSpPr>
        <p:spPr>
          <a:xfrm>
            <a:off x="1821904" y="4617132"/>
            <a:ext cx="45719" cy="46756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9"/>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
        <p:nvSpPr>
          <p:cNvPr id="28" name="Google Shape;28;p19"/>
          <p:cNvSpPr txBox="1">
            <a:spLocks noGrp="1"/>
          </p:cNvSpPr>
          <p:nvPr>
            <p:ph type="body" idx="1"/>
          </p:nvPr>
        </p:nvSpPr>
        <p:spPr>
          <a:xfrm>
            <a:off x="759198" y="260648"/>
            <a:ext cx="7701233" cy="87867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20"/>
              </a:spcBef>
              <a:spcAft>
                <a:spcPct val="0"/>
              </a:spcAft>
              <a:buClr>
                <a:schemeClr val="accent1"/>
              </a:buClr>
              <a:buSzPts val="3600"/>
              <a:buFont typeface="Arial"/>
              <a:buNone/>
              <a:defRPr sz="3600" b="0" i="0" u="none" strike="noStrike" cap="none">
                <a:solidFill>
                  <a:schemeClr val="accent1"/>
                </a:solidFill>
                <a:latin typeface="Calibri"/>
                <a:ea typeface="Calibri"/>
                <a:cs typeface="Calibri"/>
                <a:sym typeface="Calibri"/>
              </a:defRPr>
            </a:lvl1pPr>
            <a:lvl2pPr marL="914400" marR="0" lvl="1" indent="-228600" algn="l" rtl="0">
              <a:lnSpc>
                <a:spcPct val="100000"/>
              </a:lnSpc>
              <a:spcBef>
                <a:spcPts val="56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ct val="0"/>
              </a:spcBef>
              <a:spcAft>
                <a:spcPct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2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ct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ct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ct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ct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ct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ct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ct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32" name="Google Shape;32;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S-BOLD-BLACK-ON-WHITE">
  <p:cSld name="MS-BOLD-BLACK-ON-WHITE">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628650" y="1038940"/>
            <a:ext cx="7886700" cy="4780120"/>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ct val="0"/>
              </a:spcBef>
              <a:spcAft>
                <a:spcPct val="0"/>
              </a:spcAft>
              <a:buClr>
                <a:srgbClr val="004D71"/>
              </a:buClr>
              <a:buSzPts val="6600"/>
              <a:buFont typeface="Calibri"/>
              <a:buNone/>
              <a:defRPr sz="6600" b="1" i="0" u="none" strike="noStrike" cap="none">
                <a:solidFill>
                  <a:srgbClr val="004D71"/>
                </a:solidFill>
                <a:latin typeface="Calibri"/>
                <a:ea typeface="Calibri"/>
                <a:cs typeface="Calibri"/>
                <a:sym typeface="Calibri"/>
              </a:defRPr>
            </a:lvl1pPr>
            <a:lvl2pPr marR="0" lvl="1" algn="l" rtl="0">
              <a:lnSpc>
                <a:spcPct val="100000"/>
              </a:lnSpc>
              <a:spcBef>
                <a:spcPts val="240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7" name="Google Shape;37;p17"/>
          <p:cNvGrpSpPr/>
          <p:nvPr/>
        </p:nvGrpSpPr>
        <p:grpSpPr>
          <a:xfrm>
            <a:off x="-508" y="0"/>
            <a:ext cx="9144003" cy="150813"/>
            <a:chOff x="-508" y="1190445"/>
            <a:chExt cx="9144003" cy="150813"/>
          </a:xfrm>
        </p:grpSpPr>
        <p:sp>
          <p:nvSpPr>
            <p:cNvPr id="38" name="Google Shape;38;p17"/>
            <p:cNvSpPr/>
            <p:nvPr/>
          </p:nvSpPr>
          <p:spPr>
            <a:xfrm>
              <a:off x="6962270" y="1190445"/>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39" name="Google Shape;39;p17"/>
            <p:cNvSpPr/>
            <p:nvPr/>
          </p:nvSpPr>
          <p:spPr>
            <a:xfrm>
              <a:off x="6828920" y="1190445"/>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40" name="Google Shape;40;p17"/>
            <p:cNvSpPr/>
            <p:nvPr/>
          </p:nvSpPr>
          <p:spPr>
            <a:xfrm>
              <a:off x="-508" y="1190445"/>
              <a:ext cx="6981826"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
        <p:cNvGrpSpPr/>
        <p:nvPr/>
      </p:nvGrpSpPr>
      <p:grpSpPr>
        <a:xfrm>
          <a:off x="0" y="0"/>
          <a:ext cx="0" cy="0"/>
          <a:chOff x="0" y="0"/>
          <a:chExt cx="0" cy="0"/>
        </a:xfrm>
      </p:grpSpPr>
      <p:sp>
        <p:nvSpPr>
          <p:cNvPr id="42" name="Google Shape;4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3" name="Google Shape;4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4" name="Google Shape;44;p18"/>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grpSp>
        <p:nvGrpSpPr>
          <p:cNvPr id="45" name="Google Shape;45;p18"/>
          <p:cNvGrpSpPr/>
          <p:nvPr/>
        </p:nvGrpSpPr>
        <p:grpSpPr>
          <a:xfrm>
            <a:off x="-508" y="0"/>
            <a:ext cx="9144003" cy="150813"/>
            <a:chOff x="-508" y="1190445"/>
            <a:chExt cx="9144003" cy="150813"/>
          </a:xfrm>
        </p:grpSpPr>
        <p:sp>
          <p:nvSpPr>
            <p:cNvPr id="46" name="Google Shape;46;p18"/>
            <p:cNvSpPr/>
            <p:nvPr/>
          </p:nvSpPr>
          <p:spPr>
            <a:xfrm>
              <a:off x="6962270" y="1190445"/>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47" name="Google Shape;47;p18"/>
            <p:cNvSpPr/>
            <p:nvPr/>
          </p:nvSpPr>
          <p:spPr>
            <a:xfrm>
              <a:off x="6828920" y="1190445"/>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48" name="Google Shape;48;p18"/>
            <p:cNvSpPr/>
            <p:nvPr/>
          </p:nvSpPr>
          <p:spPr>
            <a:xfrm>
              <a:off x="-508" y="1190445"/>
              <a:ext cx="6981826"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ct val="0"/>
                </a:spcBef>
                <a:spcAft>
                  <a:spcPct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grpSp>
      <p:sp>
        <p:nvSpPr>
          <p:cNvPr id="49" name="Google Shape;49;p18"/>
          <p:cNvSpPr txBox="1">
            <a:spLocks noGrp="1"/>
          </p:cNvSpPr>
          <p:nvPr>
            <p:ph type="body" idx="1"/>
          </p:nvPr>
        </p:nvSpPr>
        <p:spPr>
          <a:xfrm>
            <a:off x="180975" y="200743"/>
            <a:ext cx="8824913" cy="10522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960"/>
              </a:spcBef>
              <a:spcAft>
                <a:spcPct val="0"/>
              </a:spcAft>
              <a:buClr>
                <a:srgbClr val="004D71"/>
              </a:buClr>
              <a:buSzPts val="4800"/>
              <a:buFont typeface="Arial"/>
              <a:buNone/>
              <a:defRPr sz="4800" b="1" i="0" u="none" strike="noStrike" cap="none">
                <a:solidFill>
                  <a:srgbClr val="004D71"/>
                </a:solidFill>
                <a:latin typeface="Calibri"/>
                <a:ea typeface="Calibri"/>
                <a:cs typeface="Calibri"/>
                <a:sym typeface="Calibri"/>
              </a:defRPr>
            </a:lvl1pPr>
            <a:lvl2pPr marL="914400" marR="0" lvl="1" indent="-228600" algn="l" rtl="0">
              <a:lnSpc>
                <a:spcPct val="100000"/>
              </a:lnSpc>
              <a:spcBef>
                <a:spcPts val="56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body" idx="2"/>
          </p:nvPr>
        </p:nvSpPr>
        <p:spPr>
          <a:xfrm>
            <a:off x="180975" y="1421525"/>
            <a:ext cx="8867776" cy="4735513"/>
          </a:xfrm>
          <a:prstGeom prst="rect">
            <a:avLst/>
          </a:prstGeom>
          <a:noFill/>
          <a:ln>
            <a:noFill/>
          </a:ln>
        </p:spPr>
        <p:txBody>
          <a:bodyPr spcFirstLastPara="1" wrap="square" lIns="91425" tIns="45700" rIns="91425" bIns="45700" anchor="t" anchorCtr="0">
            <a:normAutofit/>
          </a:bodyPr>
          <a:lstStyle>
            <a:lvl1pPr marL="457200" marR="0" lvl="0" indent="-533400" algn="l" rtl="0">
              <a:lnSpc>
                <a:spcPct val="100000"/>
              </a:lnSpc>
              <a:spcBef>
                <a:spcPts val="960"/>
              </a:spcBef>
              <a:spcAft>
                <a:spcPct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1pPr>
            <a:lvl2pPr marL="914400" marR="0" lvl="1" indent="-508000" algn="l" rtl="0">
              <a:lnSpc>
                <a:spcPct val="100000"/>
              </a:lnSpc>
              <a:spcBef>
                <a:spcPts val="1200"/>
              </a:spcBef>
              <a:spcAft>
                <a:spcPct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2pPr>
            <a:lvl3pPr marL="1371600" marR="0" lvl="2" indent="-482600" algn="l" rtl="0">
              <a:lnSpc>
                <a:spcPct val="100000"/>
              </a:lnSpc>
              <a:spcBef>
                <a:spcPts val="1200"/>
              </a:spcBef>
              <a:spcAft>
                <a:spcPct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100000"/>
              </a:lnSpc>
              <a:spcBef>
                <a:spcPts val="1200"/>
              </a:spcBef>
              <a:spcAft>
                <a:spcPct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100000"/>
              </a:lnSpc>
              <a:spcBef>
                <a:spcPts val="1200"/>
              </a:spcBef>
              <a:spcAft>
                <a:spcPct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971600" y="2127977"/>
            <a:ext cx="7188758" cy="98709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ct val="0"/>
              </a:spcBef>
              <a:spcAft>
                <a:spcPct val="0"/>
              </a:spcAft>
              <a:buClr>
                <a:schemeClr val="dk2"/>
              </a:buClr>
              <a:buSzPts val="6600"/>
              <a:buFont typeface="Calibri"/>
              <a:buNone/>
              <a:defRPr sz="6600" b="0" i="0" u="none" strike="noStrike" cap="none">
                <a:solidFill>
                  <a:schemeClr val="dk2"/>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20"/>
          <p:cNvPicPr preferRelativeResize="0"/>
          <p:nvPr/>
        </p:nvPicPr>
        <p:blipFill>
          <a:blip r:embed="rId2">
            <a:alphaModFix/>
          </a:blip>
          <a:stretch>
            <a:fillRect/>
          </a:stretch>
        </p:blipFill>
        <p:spPr>
          <a:xfrm rot="10800000">
            <a:off x="-180528" y="2889262"/>
            <a:ext cx="4146550" cy="4248150"/>
          </a:xfrm>
          <a:prstGeom prst="rect">
            <a:avLst/>
          </a:prstGeom>
          <a:noFill/>
          <a:ln>
            <a:noFill/>
          </a:ln>
        </p:spPr>
      </p:pic>
      <p:pic>
        <p:nvPicPr>
          <p:cNvPr id="54" name="Google Shape;54;p20"/>
          <p:cNvPicPr preferRelativeResize="0"/>
          <p:nvPr/>
        </p:nvPicPr>
        <p:blipFill>
          <a:blip r:embed="rId3">
            <a:alphaModFix/>
          </a:blip>
          <a:stretch>
            <a:fillRect/>
          </a:stretch>
        </p:blipFill>
        <p:spPr>
          <a:xfrm rot="10800000">
            <a:off x="-252536" y="3104964"/>
            <a:ext cx="4134385" cy="4235688"/>
          </a:xfrm>
          <a:prstGeom prst="rect">
            <a:avLst/>
          </a:prstGeom>
          <a:noFill/>
          <a:ln>
            <a:noFill/>
          </a:ln>
        </p:spPr>
      </p:pic>
      <p:pic>
        <p:nvPicPr>
          <p:cNvPr id="55" name="Google Shape;55;p20"/>
          <p:cNvPicPr preferRelativeResize="0"/>
          <p:nvPr/>
        </p:nvPicPr>
        <p:blipFill>
          <a:blip r:embed="rId4">
            <a:alphaModFix/>
          </a:blip>
          <a:stretch>
            <a:fillRect/>
          </a:stretch>
        </p:blipFill>
        <p:spPr>
          <a:xfrm rot="10800000">
            <a:off x="-252536" y="4155921"/>
            <a:ext cx="3111500" cy="2931033"/>
          </a:xfrm>
          <a:prstGeom prst="rect">
            <a:avLst/>
          </a:prstGeom>
          <a:noFill/>
          <a:ln>
            <a:noFill/>
          </a:ln>
        </p:spPr>
      </p:pic>
      <p:sp>
        <p:nvSpPr>
          <p:cNvPr id="56" name="Google Shape;56;p20"/>
          <p:cNvSpPr txBox="1">
            <a:spLocks noGrp="1"/>
          </p:cNvSpPr>
          <p:nvPr>
            <p:ph type="sldNum" idx="12"/>
          </p:nvPr>
        </p:nvSpPr>
        <p:spPr>
          <a:xfrm>
            <a:off x="6948264"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stCondLst>
                                    <p:cond delay="100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50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p:tgtEl>
                                          <p:spTgt spid="55"/>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75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p:tgtEl>
                                          <p:spTgt spid="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7"/>
        <p:cNvGrpSpPr/>
        <p:nvPr/>
      </p:nvGrpSpPr>
      <p:grpSpPr>
        <a:xfrm>
          <a:off x="0" y="0"/>
          <a:ext cx="0" cy="0"/>
          <a:chOff x="0" y="0"/>
          <a:chExt cx="0" cy="0"/>
        </a:xfrm>
      </p:grpSpPr>
      <p:sp>
        <p:nvSpPr>
          <p:cNvPr id="58" name="Google Shape;58;p22"/>
          <p:cNvSpPr txBox="1"/>
          <p:nvPr/>
        </p:nvSpPr>
        <p:spPr>
          <a:xfrm>
            <a:off x="2433496" y="6590641"/>
            <a:ext cx="5758333"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100"/>
              <a:buFont typeface="Arial"/>
              <a:buNone/>
            </a:pPr>
            <a:r>
              <a:rPr lang="en-CA" sz="1100" b="1" i="0" u="none" strike="noStrike" cap="none">
                <a:solidFill>
                  <a:schemeClr val="dk1"/>
                </a:solidFill>
                <a:latin typeface="Arial"/>
                <a:ea typeface="Arial"/>
                <a:cs typeface="Arial"/>
                <a:sym typeface="Arial"/>
              </a:rPr>
              <a:t>June 27, 2017 Version 1.0</a:t>
            </a:r>
            <a:endParaRPr sz="1100" b="1" i="0" u="none" strike="noStrike" cap="none">
              <a:solidFill>
                <a:schemeClr val="dk1"/>
              </a:solidFill>
              <a:latin typeface="Arial"/>
              <a:ea typeface="Arial"/>
              <a:cs typeface="Arial"/>
              <a:sym typeface="Aria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1754188" y="274638"/>
            <a:ext cx="7138987"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23"/>
          <p:cNvSpPr txBox="1">
            <a:spLocks noGrp="1"/>
          </p:cNvSpPr>
          <p:nvPr>
            <p:ph type="dt" idx="10"/>
          </p:nvPr>
        </p:nvSpPr>
        <p:spPr>
          <a:xfrm>
            <a:off x="663575"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2" name="Google Shape;62;p23"/>
          <p:cNvSpPr txBox="1">
            <a:spLocks noGrp="1"/>
          </p:cNvSpPr>
          <p:nvPr>
            <p:ph type="ftr" idx="11"/>
          </p:nvPr>
        </p:nvSpPr>
        <p:spPr>
          <a:xfrm>
            <a:off x="3330575"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3" name="Google Shape;63;p23"/>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sldNum" idx="12"/>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CA"/>
              <a:t>‹#›</a:t>
            </a:fld>
            <a:endParaRPr/>
          </a:p>
        </p:txBody>
      </p:sp>
      <p:sp>
        <p:nvSpPr>
          <p:cNvPr id="11" name="Google Shape;11;p15"/>
          <p:cNvSpPr txBox="1"/>
          <p:nvPr/>
        </p:nvSpPr>
        <p:spPr>
          <a:xfrm>
            <a:off x="0" y="0"/>
            <a:ext cx="9144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body" idx="1"/>
          </p:nvPr>
        </p:nvSpPr>
        <p:spPr>
          <a:xfrm>
            <a:off x="4908586" y="4641478"/>
            <a:ext cx="3706251" cy="72008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480"/>
              </a:spcBef>
              <a:spcAft>
                <a:spcPct val="0"/>
              </a:spcAft>
              <a:buClr>
                <a:schemeClr val="accent3"/>
              </a:buClr>
              <a:buSzPts val="2400"/>
              <a:buNone/>
            </a:pPr>
            <a:r>
              <a:rPr lang="en-CA"/>
              <a:t>Le 24 juin 2020</a:t>
            </a:r>
            <a:endParaRPr/>
          </a:p>
        </p:txBody>
      </p:sp>
      <p:sp>
        <p:nvSpPr>
          <p:cNvPr id="90" name="Google Shape;90;p1"/>
          <p:cNvSpPr txBox="1">
            <a:spLocks noGrp="1"/>
          </p:cNvSpPr>
          <p:nvPr>
            <p:ph type="ctrTitle"/>
          </p:nvPr>
        </p:nvSpPr>
        <p:spPr>
          <a:xfrm>
            <a:off x="3177184" y="3070621"/>
            <a:ext cx="5604084" cy="6138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dk2"/>
              </a:buClr>
              <a:buSzPts val="3600"/>
              <a:buFont typeface="Calibri"/>
              <a:buNone/>
            </a:pPr>
            <a:r>
              <a:rPr lang="en-CA" b="1" dirty="0"/>
              <a:t>Travaux </a:t>
            </a:r>
            <a:r>
              <a:rPr lang="en-CA" b="1" dirty="0" err="1"/>
              <a:t>pilotes</a:t>
            </a:r>
            <a:r>
              <a:rPr lang="en-CA" b="1" dirty="0"/>
              <a:t> sur les </a:t>
            </a:r>
            <a:r>
              <a:rPr lang="en-CA" b="1" dirty="0" err="1"/>
              <a:t>données</a:t>
            </a:r>
            <a:r>
              <a:rPr lang="en-CA" b="1" dirty="0"/>
              <a:t> </a:t>
            </a:r>
            <a:r>
              <a:rPr lang="en-CA" b="1" dirty="0" err="1"/>
              <a:t>structurées</a:t>
            </a:r>
            <a:r>
              <a:rPr lang="en-CA" b="1" dirty="0"/>
              <a:t> à </a:t>
            </a:r>
            <a:r>
              <a:rPr lang="en-CA" b="1" dirty="0" err="1"/>
              <a:t>ce</a:t>
            </a:r>
            <a:r>
              <a:rPr lang="en-CA" b="1" dirty="0"/>
              <a:t> jour</a:t>
            </a:r>
            <a:endParaRPr b="1" dirty="0"/>
          </a:p>
        </p:txBody>
      </p:sp>
      <p:pic>
        <p:nvPicPr>
          <p:cNvPr id="2" name="Picture 1">
            <a:extLst>
              <a:ext uri="{FF2B5EF4-FFF2-40B4-BE49-F238E27FC236}">
                <a16:creationId xmlns:a16="http://schemas.microsoft.com/office/drawing/2014/main" id="{0770C1C5-4A9F-4386-AE86-5D051CA167BC}"/>
              </a:ext>
            </a:extLst>
          </p:cNvPr>
          <p:cNvPicPr>
            <a:picLocks noChangeAspect="1"/>
          </p:cNvPicPr>
          <p:nvPr/>
        </p:nvPicPr>
        <p:blipFill>
          <a:blip r:embed="rId3"/>
          <a:stretch>
            <a:fillRect/>
          </a:stretch>
        </p:blipFill>
        <p:spPr>
          <a:xfrm>
            <a:off x="304430" y="926575"/>
            <a:ext cx="4267570" cy="3962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89581ee646_0_0"/>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10</a:t>
            </a:fld>
            <a:endParaRPr/>
          </a:p>
        </p:txBody>
      </p:sp>
      <p:sp>
        <p:nvSpPr>
          <p:cNvPr id="215" name="Google Shape;215;g89581ee646_0_0"/>
          <p:cNvSpPr txBox="1">
            <a:spLocks noGrp="1"/>
          </p:cNvSpPr>
          <p:nvPr>
            <p:ph type="body" idx="1"/>
          </p:nvPr>
        </p:nvSpPr>
        <p:spPr>
          <a:xfrm>
            <a:off x="893422" y="402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Clr>
                <a:schemeClr val="dk1"/>
              </a:buClr>
              <a:buSzPts val="1100"/>
              <a:buFont typeface="Arial"/>
              <a:buNone/>
            </a:pPr>
            <a:r>
              <a:rPr lang="fr-CA" sz="2400" dirty="0">
                <a:solidFill>
                  <a:srgbClr val="0C343D"/>
                </a:solidFill>
              </a:rPr>
              <a:t>Étude de cas : Schéma de FAQ de la page du plan d’intervention économique – modèle d’utilisation typique</a:t>
            </a:r>
          </a:p>
          <a:p>
            <a:pPr marL="0" lvl="0" indent="0" algn="l" rtl="0">
              <a:spcBef>
                <a:spcPts val="720"/>
              </a:spcBef>
              <a:spcAft>
                <a:spcPct val="0"/>
              </a:spcAft>
              <a:buNone/>
            </a:pPr>
            <a:endParaRPr lang="fr-CA" sz="2800" dirty="0"/>
          </a:p>
        </p:txBody>
      </p:sp>
      <p:pic>
        <p:nvPicPr>
          <p:cNvPr id="216" name="Google Shape;216;g89581ee646_0_0"/>
          <p:cNvPicPr preferRelativeResize="0"/>
          <p:nvPr/>
        </p:nvPicPr>
        <p:blipFill>
          <a:blip r:embed="rId3">
            <a:alphaModFix/>
          </a:blip>
          <a:stretch>
            <a:fillRect/>
          </a:stretch>
        </p:blipFill>
        <p:spPr>
          <a:xfrm>
            <a:off x="3468545" y="1547708"/>
            <a:ext cx="5388050" cy="1308125"/>
          </a:xfrm>
          <a:prstGeom prst="rect">
            <a:avLst/>
          </a:prstGeom>
          <a:noFill/>
          <a:ln>
            <a:noFill/>
          </a:ln>
          <a:effectLst>
            <a:outerShdw blurRad="57150" dist="19050" dir="5400000" algn="bl" rotWithShape="0">
              <a:srgbClr val="000000">
                <a:alpha val="50000"/>
              </a:srgbClr>
            </a:outerShdw>
          </a:effectLst>
        </p:spPr>
      </p:pic>
      <p:sp>
        <p:nvSpPr>
          <p:cNvPr id="217" name="Google Shape;217;g89581ee646_0_0"/>
          <p:cNvSpPr txBox="1"/>
          <p:nvPr/>
        </p:nvSpPr>
        <p:spPr>
          <a:xfrm>
            <a:off x="-306737" y="1547700"/>
            <a:ext cx="8263500" cy="3569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ct val="0"/>
              </a:spcBef>
              <a:spcAft>
                <a:spcPts val="1000"/>
              </a:spcAft>
              <a:buNone/>
            </a:pPr>
            <a:endParaRPr sz="1000"/>
          </a:p>
        </p:txBody>
      </p:sp>
      <p:pic>
        <p:nvPicPr>
          <p:cNvPr id="218" name="Google Shape;218;g89581ee646_0_0"/>
          <p:cNvPicPr preferRelativeResize="0"/>
          <p:nvPr/>
        </p:nvPicPr>
        <p:blipFill>
          <a:blip r:embed="rId4">
            <a:alphaModFix/>
          </a:blip>
          <a:stretch>
            <a:fillRect/>
          </a:stretch>
        </p:blipFill>
        <p:spPr>
          <a:xfrm>
            <a:off x="70613" y="2317275"/>
            <a:ext cx="3295976" cy="1700675"/>
          </a:xfrm>
          <a:prstGeom prst="rect">
            <a:avLst/>
          </a:prstGeom>
          <a:noFill/>
          <a:ln>
            <a:noFill/>
          </a:ln>
          <a:effectLst>
            <a:outerShdw blurRad="57150" dist="19050" dir="5400000" algn="bl" rotWithShape="0">
              <a:srgbClr val="000000">
                <a:alpha val="50000"/>
              </a:srgbClr>
            </a:outerShdw>
          </a:effectLst>
        </p:spPr>
      </p:pic>
      <p:pic>
        <p:nvPicPr>
          <p:cNvPr id="219" name="Google Shape;219;g89581ee646_0_0"/>
          <p:cNvPicPr preferRelativeResize="0"/>
          <p:nvPr/>
        </p:nvPicPr>
        <p:blipFill>
          <a:blip r:embed="rId5">
            <a:alphaModFix/>
          </a:blip>
          <a:stretch>
            <a:fillRect/>
          </a:stretch>
        </p:blipFill>
        <p:spPr>
          <a:xfrm>
            <a:off x="3468545" y="4017954"/>
            <a:ext cx="5388051" cy="429866"/>
          </a:xfrm>
          <a:prstGeom prst="rect">
            <a:avLst/>
          </a:prstGeom>
          <a:noFill/>
          <a:ln>
            <a:noFill/>
          </a:ln>
          <a:effectLst>
            <a:outerShdw blurRad="57150" dist="19050" dir="5400000" algn="bl" rotWithShape="0">
              <a:srgbClr val="000000">
                <a:alpha val="50000"/>
              </a:srgbClr>
            </a:outerShdw>
          </a:effectLst>
        </p:spPr>
      </p:pic>
      <p:pic>
        <p:nvPicPr>
          <p:cNvPr id="220" name="Google Shape;220;g89581ee646_0_0"/>
          <p:cNvPicPr preferRelativeResize="0"/>
          <p:nvPr/>
        </p:nvPicPr>
        <p:blipFill>
          <a:blip r:embed="rId6">
            <a:alphaModFix/>
          </a:blip>
          <a:stretch>
            <a:fillRect/>
          </a:stretch>
        </p:blipFill>
        <p:spPr>
          <a:xfrm>
            <a:off x="3468545" y="4610800"/>
            <a:ext cx="5460704" cy="429875"/>
          </a:xfrm>
          <a:prstGeom prst="rect">
            <a:avLst/>
          </a:prstGeom>
          <a:noFill/>
          <a:ln>
            <a:noFill/>
          </a:ln>
          <a:effectLst>
            <a:outerShdw blurRad="57150" dist="19050" dir="5400000" algn="bl" rotWithShape="0">
              <a:srgbClr val="000000">
                <a:alpha val="50000"/>
              </a:srgbClr>
            </a:outerShdw>
          </a:effectLst>
        </p:spPr>
      </p:pic>
      <p:pic>
        <p:nvPicPr>
          <p:cNvPr id="221" name="Google Shape;221;g89581ee646_0_0"/>
          <p:cNvPicPr preferRelativeResize="0"/>
          <p:nvPr/>
        </p:nvPicPr>
        <p:blipFill>
          <a:blip r:embed="rId7">
            <a:alphaModFix/>
          </a:blip>
          <a:stretch>
            <a:fillRect/>
          </a:stretch>
        </p:blipFill>
        <p:spPr>
          <a:xfrm>
            <a:off x="3468545" y="3234619"/>
            <a:ext cx="5388051" cy="404531"/>
          </a:xfrm>
          <a:prstGeom prst="rect">
            <a:avLst/>
          </a:prstGeom>
          <a:noFill/>
          <a:ln>
            <a:noFill/>
          </a:ln>
          <a:effectLst>
            <a:outerShdw blurRad="57150" dist="19050" dir="5400000" algn="bl" rotWithShape="0">
              <a:srgbClr val="000000">
                <a:alpha val="50000"/>
              </a:srgbClr>
            </a:outerShdw>
          </a:effectLst>
        </p:spPr>
      </p:pic>
      <p:cxnSp>
        <p:nvCxnSpPr>
          <p:cNvPr id="222" name="Google Shape;222;g89581ee646_0_0"/>
          <p:cNvCxnSpPr/>
          <p:nvPr/>
        </p:nvCxnSpPr>
        <p:spPr>
          <a:xfrm>
            <a:off x="1701650" y="3283362"/>
            <a:ext cx="1866300" cy="84900"/>
          </a:xfrm>
          <a:prstGeom prst="straightConnector1">
            <a:avLst/>
          </a:prstGeom>
          <a:noFill/>
          <a:ln w="9525" cap="flat" cmpd="sng">
            <a:solidFill>
              <a:srgbClr val="595959"/>
            </a:solidFill>
            <a:prstDash val="solid"/>
            <a:round/>
            <a:headEnd type="none" w="med" len="med"/>
            <a:tailEnd type="triangle" w="med" len="med"/>
          </a:ln>
        </p:spPr>
      </p:cxnSp>
      <p:cxnSp>
        <p:nvCxnSpPr>
          <p:cNvPr id="223" name="Google Shape;223;g89581ee646_0_0"/>
          <p:cNvCxnSpPr/>
          <p:nvPr/>
        </p:nvCxnSpPr>
        <p:spPr>
          <a:xfrm>
            <a:off x="1640520" y="3368212"/>
            <a:ext cx="1924500" cy="777600"/>
          </a:xfrm>
          <a:prstGeom prst="straightConnector1">
            <a:avLst/>
          </a:prstGeom>
          <a:noFill/>
          <a:ln w="9525" cap="flat" cmpd="sng">
            <a:solidFill>
              <a:srgbClr val="595959"/>
            </a:solidFill>
            <a:prstDash val="solid"/>
            <a:round/>
            <a:headEnd type="none" w="med" len="med"/>
            <a:tailEnd type="triangle" w="med" len="med"/>
          </a:ln>
        </p:spPr>
      </p:cxnSp>
      <p:cxnSp>
        <p:nvCxnSpPr>
          <p:cNvPr id="224" name="Google Shape;224;g89581ee646_0_0"/>
          <p:cNvCxnSpPr/>
          <p:nvPr/>
        </p:nvCxnSpPr>
        <p:spPr>
          <a:xfrm>
            <a:off x="2774625" y="2543650"/>
            <a:ext cx="703500" cy="129900"/>
          </a:xfrm>
          <a:prstGeom prst="straightConnector1">
            <a:avLst/>
          </a:prstGeom>
          <a:noFill/>
          <a:ln w="9525" cap="flat" cmpd="sng">
            <a:solidFill>
              <a:srgbClr val="595959"/>
            </a:solidFill>
            <a:prstDash val="solid"/>
            <a:round/>
            <a:headEnd type="none" w="med" len="med"/>
            <a:tailEnd type="triangle" w="med" len="med"/>
          </a:ln>
        </p:spPr>
      </p:cxnSp>
      <p:cxnSp>
        <p:nvCxnSpPr>
          <p:cNvPr id="225" name="Google Shape;225;g89581ee646_0_0"/>
          <p:cNvCxnSpPr/>
          <p:nvPr/>
        </p:nvCxnSpPr>
        <p:spPr>
          <a:xfrm>
            <a:off x="1176719" y="3583063"/>
            <a:ext cx="2388300" cy="1155600"/>
          </a:xfrm>
          <a:prstGeom prst="straightConnector1">
            <a:avLst/>
          </a:prstGeom>
          <a:noFill/>
          <a:ln w="9525" cap="flat" cmpd="sng">
            <a:solidFill>
              <a:srgbClr val="595959"/>
            </a:solidFill>
            <a:prstDash val="solid"/>
            <a:round/>
            <a:headEnd type="none" w="med" len="med"/>
            <a:tailEnd type="triangle" w="med" len="med"/>
          </a:ln>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9581ee646_0_17"/>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l" rtl="0">
              <a:spcBef>
                <a:spcPts val="720"/>
              </a:spcBef>
              <a:spcAft>
                <a:spcPct val="0"/>
              </a:spcAft>
              <a:buClr>
                <a:schemeClr val="dk1"/>
              </a:buClr>
              <a:buSzPts val="1100"/>
              <a:buFont typeface="Arial"/>
              <a:buNone/>
            </a:pPr>
            <a:r>
              <a:rPr lang="fr-CA" sz="3000">
                <a:solidFill>
                  <a:srgbClr val="0C343D"/>
                </a:solidFill>
                <a:latin typeface="Calibri"/>
                <a:ea typeface="Calibri"/>
                <a:cs typeface="Calibri"/>
                <a:sym typeface="Calibri"/>
              </a:rPr>
              <a:t>Étude de cas : Schéma de FAQ de la page du plan d’intervention économique : Impressions totales </a:t>
            </a:r>
            <a:endParaRPr lang="fr-CA"/>
          </a:p>
        </p:txBody>
      </p:sp>
      <p:sp>
        <p:nvSpPr>
          <p:cNvPr id="231" name="Google Shape;231;g89581ee646_0_17"/>
          <p:cNvSpPr txBox="1"/>
          <p:nvPr/>
        </p:nvSpPr>
        <p:spPr>
          <a:xfrm>
            <a:off x="382575" y="1445267"/>
            <a:ext cx="8065800" cy="4930800"/>
          </a:xfrm>
          <a:prstGeom prst="rect">
            <a:avLst/>
          </a:prstGeom>
          <a:noFill/>
          <a:ln>
            <a:noFill/>
          </a:ln>
        </p:spPr>
        <p:txBody>
          <a:bodyPr spcFirstLastPara="1" wrap="square" lIns="91425" tIns="91425" rIns="91425" bIns="91425" anchor="t" anchorCtr="0">
            <a:noAutofit/>
          </a:bodyPr>
          <a:lstStyle/>
          <a:p>
            <a:pPr marL="457200" lvl="0" indent="-342900" algn="l" rtl="0">
              <a:spcBef>
                <a:spcPct val="0"/>
              </a:spcBef>
              <a:spcAft>
                <a:spcPct val="0"/>
              </a:spcAft>
              <a:buSzPts val="1800"/>
              <a:buFont typeface="Calibri"/>
              <a:buChar char="●"/>
            </a:pPr>
            <a:r>
              <a:rPr lang="fr-CA" sz="1800" dirty="0">
                <a:latin typeface="Calibri"/>
                <a:ea typeface="Calibri"/>
                <a:cs typeface="Calibri"/>
                <a:sym typeface="Calibri"/>
              </a:rPr>
              <a:t>Le schéma FAQ Page a été ajouté le jeudi 14 mai. Les données reflètent la période du 14 au 18 mai, et combinent anglais et français</a:t>
            </a:r>
          </a:p>
          <a:p>
            <a:pPr marL="457200" lvl="0" indent="-342900" algn="l" rtl="0">
              <a:spcBef>
                <a:spcPct val="0"/>
              </a:spcBef>
              <a:spcAft>
                <a:spcPct val="0"/>
              </a:spcAft>
              <a:buSzPts val="1800"/>
              <a:buFont typeface="Calibri"/>
              <a:buChar char="●"/>
            </a:pPr>
            <a:r>
              <a:rPr lang="fr-CA" sz="1800" dirty="0">
                <a:latin typeface="Calibri"/>
                <a:ea typeface="Calibri"/>
                <a:cs typeface="Calibri"/>
                <a:sym typeface="Calibri"/>
              </a:rPr>
              <a:t>Les résultats riches en schéma de FAQ avaient</a:t>
            </a:r>
          </a:p>
          <a:p>
            <a:pPr marL="914400" lvl="1" indent="-342900" algn="l" rtl="0">
              <a:spcBef>
                <a:spcPct val="0"/>
              </a:spcBef>
              <a:spcAft>
                <a:spcPct val="0"/>
              </a:spcAft>
              <a:buSzPts val="1800"/>
              <a:buFont typeface="Calibri"/>
              <a:buChar char="○"/>
            </a:pPr>
            <a:r>
              <a:rPr lang="fr-CA" sz="1800" dirty="0">
                <a:latin typeface="Calibri"/>
                <a:ea typeface="Calibri"/>
                <a:cs typeface="Calibri"/>
                <a:sym typeface="Calibri"/>
              </a:rPr>
              <a:t>561 670 impressions</a:t>
            </a:r>
          </a:p>
          <a:p>
            <a:pPr marL="914400" lvl="1" indent="-342900" algn="l" rtl="0">
              <a:spcBef>
                <a:spcPct val="0"/>
              </a:spcBef>
              <a:spcAft>
                <a:spcPct val="0"/>
              </a:spcAft>
              <a:buSzPts val="1800"/>
              <a:buFont typeface="Calibri"/>
              <a:buChar char="○"/>
            </a:pPr>
            <a:r>
              <a:rPr lang="fr-CA" sz="1800" dirty="0">
                <a:latin typeface="Calibri"/>
                <a:ea typeface="Calibri"/>
                <a:cs typeface="Calibri"/>
                <a:sym typeface="Calibri"/>
              </a:rPr>
              <a:t>62 944 clics (11,2 %)</a:t>
            </a:r>
          </a:p>
          <a:p>
            <a:pPr marL="457200" lvl="0" indent="-342900" algn="l" rtl="0">
              <a:spcBef>
                <a:spcPct val="0"/>
              </a:spcBef>
              <a:spcAft>
                <a:spcPct val="0"/>
              </a:spcAft>
              <a:buSzPts val="1800"/>
              <a:buFont typeface="Calibri"/>
              <a:buChar char="●"/>
            </a:pPr>
            <a:r>
              <a:rPr lang="fr-CA" sz="1800" dirty="0">
                <a:latin typeface="Calibri"/>
                <a:ea typeface="Calibri"/>
                <a:cs typeface="Calibri"/>
                <a:sym typeface="Calibri"/>
              </a:rPr>
              <a:t>Pendant la même période, la page du Plan d’intervention économique a enregistré un total de 826 441 impressions (c’est-à-dire, qu’un schéma riche de FAQ a été montré 68 % des fois où la page du Plan d’intervention économique a été affichée)</a:t>
            </a:r>
          </a:p>
          <a:p>
            <a:pPr marL="457200" lvl="0" indent="-342900" algn="l" rtl="0">
              <a:spcBef>
                <a:spcPct val="0"/>
              </a:spcBef>
              <a:spcAft>
                <a:spcPct val="0"/>
              </a:spcAft>
              <a:buSzPts val="1800"/>
              <a:buFont typeface="Calibri"/>
              <a:buChar char="●"/>
            </a:pPr>
            <a:r>
              <a:rPr lang="fr-CA" sz="1800" dirty="0">
                <a:latin typeface="Calibri"/>
                <a:ea typeface="Calibri"/>
                <a:cs typeface="Calibri"/>
                <a:sym typeface="Calibri"/>
              </a:rPr>
              <a:t>Le taux de clics est différent lorsque l’extrait a été affiché ou non :</a:t>
            </a:r>
          </a:p>
          <a:p>
            <a:pPr marL="914400" lvl="1" indent="-342900" algn="l" rtl="0">
              <a:spcBef>
                <a:spcPct val="0"/>
              </a:spcBef>
              <a:spcAft>
                <a:spcPct val="0"/>
              </a:spcAft>
              <a:buSzPts val="1800"/>
              <a:buFont typeface="Calibri"/>
              <a:buChar char="○"/>
            </a:pPr>
            <a:r>
              <a:rPr lang="fr-CA" sz="1800" dirty="0">
                <a:latin typeface="Calibri"/>
                <a:ea typeface="Calibri"/>
                <a:cs typeface="Calibri"/>
                <a:sym typeface="Calibri"/>
              </a:rPr>
              <a:t>Avec l’extrait : 11,2 %</a:t>
            </a:r>
          </a:p>
          <a:p>
            <a:pPr marL="914400" lvl="1" indent="-342900" algn="l" rtl="0">
              <a:spcBef>
                <a:spcPct val="0"/>
              </a:spcBef>
              <a:spcAft>
                <a:spcPct val="0"/>
              </a:spcAft>
              <a:buSzPts val="1800"/>
              <a:buFont typeface="Calibri"/>
              <a:buChar char="○"/>
            </a:pPr>
            <a:r>
              <a:rPr lang="fr-CA" sz="1800" dirty="0">
                <a:latin typeface="Calibri"/>
                <a:ea typeface="Calibri"/>
                <a:cs typeface="Calibri"/>
                <a:sym typeface="Calibri"/>
              </a:rPr>
              <a:t>Sans l’extrait : 6,8 % </a:t>
            </a:r>
          </a:p>
          <a:p>
            <a:pPr marL="914400" lvl="1" indent="-342900" algn="l" rtl="0">
              <a:spcBef>
                <a:spcPct val="0"/>
              </a:spcBef>
              <a:spcAft>
                <a:spcPct val="0"/>
              </a:spcAft>
              <a:buSzPts val="1800"/>
              <a:buFont typeface="Calibri"/>
              <a:buChar char="○"/>
            </a:pPr>
            <a:r>
              <a:rPr lang="fr-CA" sz="1800" b="1" dirty="0">
                <a:highlight>
                  <a:srgbClr val="FFFF00"/>
                </a:highlight>
                <a:latin typeface="Calibri"/>
                <a:ea typeface="Calibri"/>
                <a:cs typeface="Calibri"/>
                <a:sym typeface="Calibri"/>
              </a:rPr>
              <a:t>Analytique </a:t>
            </a:r>
            <a:r>
              <a:rPr lang="fr-CA" sz="1800" dirty="0">
                <a:highlight>
                  <a:srgbClr val="FFFF00"/>
                </a:highlight>
                <a:latin typeface="Calibri"/>
                <a:ea typeface="Calibri"/>
                <a:cs typeface="Calibri"/>
                <a:sym typeface="Calibri"/>
              </a:rPr>
              <a:t>: le meilleur taux de clics pourrait être dû au fait que l’extrait a été montré lorsque le résultat était le plus pertinent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89581ee646_0_72"/>
          <p:cNvSpPr txBox="1">
            <a:spLocks noGrp="1"/>
          </p:cNvSpPr>
          <p:nvPr>
            <p:ph type="title"/>
          </p:nvPr>
        </p:nvSpPr>
        <p:spPr>
          <a:xfrm>
            <a:off x="311700" y="266792"/>
            <a:ext cx="8520600" cy="7635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720"/>
              </a:spcBef>
              <a:spcAft>
                <a:spcPct val="0"/>
              </a:spcAft>
              <a:buClr>
                <a:schemeClr val="dk1"/>
              </a:buClr>
              <a:buSzPts val="1100"/>
              <a:buFont typeface="Arial"/>
              <a:buNone/>
            </a:pPr>
            <a:r>
              <a:rPr lang="fr-CA" sz="3000" dirty="0">
                <a:solidFill>
                  <a:srgbClr val="0C343D"/>
                </a:solidFill>
                <a:latin typeface="Calibri"/>
                <a:ea typeface="Calibri"/>
                <a:cs typeface="Calibri"/>
                <a:sym typeface="Calibri"/>
              </a:rPr>
              <a:t>La courbe d’apprentissage du ministère des Finances du Canada – de petits ajustements apportent une plus grande utilité aux résultats</a:t>
            </a:r>
            <a:endParaRPr lang="fr-CA" dirty="0"/>
          </a:p>
        </p:txBody>
      </p:sp>
      <p:sp>
        <p:nvSpPr>
          <p:cNvPr id="238" name="Google Shape;238;g89581ee646_0_72"/>
          <p:cNvSpPr txBox="1">
            <a:spLocks noGrp="1"/>
          </p:cNvSpPr>
          <p:nvPr>
            <p:ph type="body" idx="1"/>
          </p:nvPr>
        </p:nvSpPr>
        <p:spPr>
          <a:xfrm>
            <a:off x="311700" y="1536633"/>
            <a:ext cx="8520600" cy="4555200"/>
          </a:xfrm>
          <a:prstGeom prst="rect">
            <a:avLst/>
          </a:prstGeom>
        </p:spPr>
        <p:txBody>
          <a:bodyPr spcFirstLastPara="1" wrap="square" lIns="91425" tIns="91425" rIns="91425" bIns="91425" anchor="ctr" anchorCtr="0">
            <a:noAutofit/>
          </a:bodyPr>
          <a:lstStyle/>
          <a:p>
            <a:pPr marL="457200" lvl="0" indent="-298450" algn="l" rtl="0">
              <a:lnSpc>
                <a:spcPct val="115000"/>
              </a:lnSpc>
              <a:spcBef>
                <a:spcPts val="1200"/>
              </a:spcBef>
              <a:spcAft>
                <a:spcPct val="0"/>
              </a:spcAft>
              <a:buClr>
                <a:schemeClr val="dk1"/>
              </a:buClr>
              <a:buSzPts val="1100"/>
              <a:buChar char="●"/>
            </a:pPr>
            <a:endParaRPr sz="1100">
              <a:solidFill>
                <a:schemeClr val="dk1"/>
              </a:solidFill>
            </a:endParaRPr>
          </a:p>
          <a:p>
            <a:pPr marL="0" lvl="0" indent="0" algn="l" rtl="0">
              <a:spcBef>
                <a:spcPts val="1200"/>
              </a:spcBef>
              <a:spcAft>
                <a:spcPct val="0"/>
              </a:spcAft>
              <a:buNone/>
            </a:pPr>
            <a:endParaRPr/>
          </a:p>
        </p:txBody>
      </p:sp>
      <p:sp>
        <p:nvSpPr>
          <p:cNvPr id="239" name="Google Shape;239;g89581ee646_0_72"/>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CA"/>
              <a:t>12</a:t>
            </a:fld>
            <a:endParaRPr/>
          </a:p>
        </p:txBody>
      </p:sp>
      <p:pic>
        <p:nvPicPr>
          <p:cNvPr id="240" name="Google Shape;240;g89581ee646_0_72"/>
          <p:cNvPicPr preferRelativeResize="0"/>
          <p:nvPr/>
        </p:nvPicPr>
        <p:blipFill>
          <a:blip r:embed="rId3">
            <a:alphaModFix/>
          </a:blip>
          <a:stretch>
            <a:fillRect/>
          </a:stretch>
        </p:blipFill>
        <p:spPr>
          <a:xfrm>
            <a:off x="150171" y="1356876"/>
            <a:ext cx="3630699" cy="3768127"/>
          </a:xfrm>
          <a:prstGeom prst="rect">
            <a:avLst/>
          </a:prstGeom>
          <a:noFill/>
          <a:ln>
            <a:noFill/>
          </a:ln>
        </p:spPr>
      </p:pic>
      <p:pic>
        <p:nvPicPr>
          <p:cNvPr id="241" name="Google Shape;241;g89581ee646_0_72"/>
          <p:cNvPicPr preferRelativeResize="0"/>
          <p:nvPr/>
        </p:nvPicPr>
        <p:blipFill>
          <a:blip r:embed="rId4">
            <a:alphaModFix/>
          </a:blip>
          <a:stretch>
            <a:fillRect/>
          </a:stretch>
        </p:blipFill>
        <p:spPr>
          <a:xfrm>
            <a:off x="3946973" y="1356863"/>
            <a:ext cx="4885324" cy="2699161"/>
          </a:xfrm>
          <a:prstGeom prst="rect">
            <a:avLst/>
          </a:prstGeom>
          <a:noFill/>
          <a:ln>
            <a:noFill/>
          </a:ln>
        </p:spPr>
      </p:pic>
      <p:pic>
        <p:nvPicPr>
          <p:cNvPr id="242" name="Google Shape;242;g89581ee646_0_72"/>
          <p:cNvPicPr preferRelativeResize="0"/>
          <p:nvPr/>
        </p:nvPicPr>
        <p:blipFill>
          <a:blip r:embed="rId5">
            <a:alphaModFix/>
          </a:blip>
          <a:stretch>
            <a:fillRect/>
          </a:stretch>
        </p:blipFill>
        <p:spPr>
          <a:xfrm>
            <a:off x="3655097" y="4678997"/>
            <a:ext cx="5255425" cy="1939250"/>
          </a:xfrm>
          <a:prstGeom prst="rect">
            <a:avLst/>
          </a:prstGeom>
          <a:noFill/>
          <a:ln>
            <a:noFill/>
          </a:ln>
        </p:spPr>
      </p:pic>
      <p:sp>
        <p:nvSpPr>
          <p:cNvPr id="243" name="Google Shape;243;g89581ee646_0_72"/>
          <p:cNvSpPr txBox="1"/>
          <p:nvPr/>
        </p:nvSpPr>
        <p:spPr>
          <a:xfrm>
            <a:off x="0" y="4371050"/>
            <a:ext cx="439500" cy="4395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CA" sz="2300">
                <a:solidFill>
                  <a:srgbClr val="FF0000"/>
                </a:solidFill>
              </a:rPr>
              <a:t>1</a:t>
            </a:r>
            <a:endParaRPr sz="2300">
              <a:solidFill>
                <a:srgbClr val="FF0000"/>
              </a:solidFill>
            </a:endParaRPr>
          </a:p>
        </p:txBody>
      </p:sp>
      <p:sp>
        <p:nvSpPr>
          <p:cNvPr id="244" name="Google Shape;244;g89581ee646_0_72"/>
          <p:cNvSpPr txBox="1"/>
          <p:nvPr/>
        </p:nvSpPr>
        <p:spPr>
          <a:xfrm>
            <a:off x="3655100" y="3429000"/>
            <a:ext cx="439500" cy="4395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CA" sz="2300">
                <a:solidFill>
                  <a:srgbClr val="FF0000"/>
                </a:solidFill>
              </a:rPr>
              <a:t>2</a:t>
            </a:r>
            <a:endParaRPr sz="2300">
              <a:solidFill>
                <a:srgbClr val="FF0000"/>
              </a:solidFill>
            </a:endParaRPr>
          </a:p>
        </p:txBody>
      </p:sp>
      <p:sp>
        <p:nvSpPr>
          <p:cNvPr id="245" name="Google Shape;245;g89581ee646_0_72"/>
          <p:cNvSpPr txBox="1"/>
          <p:nvPr/>
        </p:nvSpPr>
        <p:spPr>
          <a:xfrm>
            <a:off x="3843675" y="4424625"/>
            <a:ext cx="439500" cy="4395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CA" sz="2300">
                <a:solidFill>
                  <a:srgbClr val="FF0000"/>
                </a:solidFill>
              </a:rPr>
              <a:t>3</a:t>
            </a:r>
            <a:endParaRPr sz="2300">
              <a:solidFill>
                <a:srgbClr val="FF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89089c9eb9_0_16"/>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fr-CA" smtClean="0"/>
              <a:t>13</a:t>
            </a:fld>
            <a:endParaRPr lang="fr-CA"/>
          </a:p>
        </p:txBody>
      </p:sp>
      <p:sp>
        <p:nvSpPr>
          <p:cNvPr id="252" name="Google Shape;252;g89089c9eb9_0_16"/>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Leçons apprises</a:t>
            </a:r>
          </a:p>
        </p:txBody>
      </p:sp>
      <p:sp>
        <p:nvSpPr>
          <p:cNvPr id="253" name="Google Shape;253;g89089c9eb9_0_16"/>
          <p:cNvSpPr txBox="1"/>
          <p:nvPr/>
        </p:nvSpPr>
        <p:spPr>
          <a:xfrm>
            <a:off x="156300" y="1410000"/>
            <a:ext cx="1853400" cy="499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1600"/>
              <a:t>Le schéma de FAQ fonctionne bien lorsque le contenu est optimisé pour anticiper les questions courantes et fournir des réponses.</a:t>
            </a:r>
          </a:p>
          <a:p>
            <a:pPr marL="0" lvl="0" indent="0" algn="l" rtl="0">
              <a:spcBef>
                <a:spcPct val="0"/>
              </a:spcBef>
              <a:spcAft>
                <a:spcPct val="0"/>
              </a:spcAft>
              <a:buNone/>
            </a:pPr>
            <a:endParaRPr lang="fr-CA" sz="1600"/>
          </a:p>
          <a:p>
            <a:pPr marL="0" lvl="0" indent="0" algn="l" rtl="0">
              <a:spcBef>
                <a:spcPct val="0"/>
              </a:spcBef>
              <a:spcAft>
                <a:spcPct val="0"/>
              </a:spcAft>
              <a:buNone/>
            </a:pPr>
            <a:r>
              <a:rPr lang="fr-CA" sz="1600"/>
              <a:t>La co-création de contenu (Web + programme) tout en gardant à l’esprit les données structurées est une recette pour la réussite</a:t>
            </a:r>
          </a:p>
          <a:p>
            <a:pPr marL="0" lvl="0" indent="0" algn="l" rtl="0">
              <a:spcBef>
                <a:spcPct val="0"/>
              </a:spcBef>
              <a:spcAft>
                <a:spcPct val="0"/>
              </a:spcAft>
              <a:buNone/>
            </a:pPr>
            <a:endParaRPr lang="fr-CA" sz="2400"/>
          </a:p>
          <a:p>
            <a:pPr marL="0" lvl="0" indent="0" algn="l" rtl="0">
              <a:spcBef>
                <a:spcPct val="0"/>
              </a:spcBef>
              <a:spcAft>
                <a:spcPct val="0"/>
              </a:spcAft>
              <a:buNone/>
            </a:pPr>
            <a:endParaRPr lang="fr-CA" sz="2400" b="1"/>
          </a:p>
        </p:txBody>
      </p:sp>
      <p:cxnSp>
        <p:nvCxnSpPr>
          <p:cNvPr id="254" name="Google Shape;254;g89089c9eb9_0_16"/>
          <p:cNvCxnSpPr/>
          <p:nvPr/>
        </p:nvCxnSpPr>
        <p:spPr>
          <a:xfrm>
            <a:off x="1080200" y="2964275"/>
            <a:ext cx="1534500" cy="14700"/>
          </a:xfrm>
          <a:prstGeom prst="straightConnector1">
            <a:avLst/>
          </a:prstGeom>
          <a:noFill/>
          <a:ln w="9525" cap="flat" cmpd="sng">
            <a:solidFill>
              <a:schemeClr val="dk2"/>
            </a:solidFill>
            <a:prstDash val="solid"/>
            <a:round/>
            <a:headEnd type="none" w="med" len="med"/>
            <a:tailEnd type="triangle" w="med" len="med"/>
          </a:ln>
        </p:spPr>
      </p:cxnSp>
      <p:cxnSp>
        <p:nvCxnSpPr>
          <p:cNvPr id="255" name="Google Shape;255;g89089c9eb9_0_16"/>
          <p:cNvCxnSpPr>
            <a:endCxn id="256" idx="1"/>
          </p:cNvCxnSpPr>
          <p:nvPr/>
        </p:nvCxnSpPr>
        <p:spPr>
          <a:xfrm>
            <a:off x="1232600" y="3116740"/>
            <a:ext cx="1092900" cy="299400"/>
          </a:xfrm>
          <a:prstGeom prst="straightConnector1">
            <a:avLst/>
          </a:prstGeom>
          <a:noFill/>
          <a:ln w="9525" cap="flat" cmpd="sng">
            <a:solidFill>
              <a:schemeClr val="dk2"/>
            </a:solidFill>
            <a:prstDash val="solid"/>
            <a:round/>
            <a:headEnd type="none" w="med" len="med"/>
            <a:tailEnd type="triangle" w="med" len="med"/>
          </a:ln>
        </p:spPr>
      </p:cxnSp>
      <p:pic>
        <p:nvPicPr>
          <p:cNvPr id="256" name="Google Shape;256;g89089c9eb9_0_16"/>
          <p:cNvPicPr preferRelativeResize="0"/>
          <p:nvPr/>
        </p:nvPicPr>
        <p:blipFill>
          <a:blip r:embed="rId3">
            <a:alphaModFix/>
          </a:blip>
          <a:stretch>
            <a:fillRect/>
          </a:stretch>
        </p:blipFill>
        <p:spPr>
          <a:xfrm>
            <a:off x="2325500" y="1291748"/>
            <a:ext cx="6666099" cy="4248785"/>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89089c9eb9_0_31"/>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fr-CA" smtClean="0"/>
              <a:t>14</a:t>
            </a:fld>
            <a:endParaRPr lang="fr-CA"/>
          </a:p>
        </p:txBody>
      </p:sp>
      <p:sp>
        <p:nvSpPr>
          <p:cNvPr id="263" name="Google Shape;263;g89089c9eb9_0_31"/>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Leçons apprises</a:t>
            </a:r>
          </a:p>
        </p:txBody>
      </p:sp>
      <p:graphicFrame>
        <p:nvGraphicFramePr>
          <p:cNvPr id="264" name="Google Shape;264;g89089c9eb9_0_31"/>
          <p:cNvGraphicFramePr>
            <a:graphicFrameLocks noGrp="1"/>
          </p:cNvGraphicFramePr>
          <p:nvPr/>
        </p:nvGraphicFramePr>
        <p:xfrm>
          <a:off x="990350" y="1421175"/>
          <a:ext cx="7239000" cy="5181510"/>
        </p:xfrm>
        <a:graphic>
          <a:graphicData uri="http://schemas.openxmlformats.org/drawingml/2006/table">
            <a:tbl>
              <a:tblPr>
                <a:noFill/>
                <a:tableStyleId>{E19F8550-64B4-4035-9983-CA9F99D1EF0E}</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ct val="0"/>
                        </a:spcBef>
                        <a:spcAft>
                          <a:spcPct val="0"/>
                        </a:spcAft>
                        <a:buNone/>
                      </a:pPr>
                      <a:endParaRPr sz="1600"/>
                    </a:p>
                  </a:txBody>
                  <a:tcPr marL="91425" marR="91425" marT="91425" marB="91425"/>
                </a:tc>
                <a:tc>
                  <a:txBody>
                    <a:bodyPr/>
                    <a:lstStyle/>
                    <a:p>
                      <a:pPr marL="0" lvl="0" indent="0" algn="l" rtl="0">
                        <a:spcBef>
                          <a:spcPct val="0"/>
                        </a:spcBef>
                        <a:spcAft>
                          <a:spcPct val="0"/>
                        </a:spcAft>
                        <a:buNone/>
                      </a:pPr>
                      <a:r>
                        <a:rPr lang="en-CA" sz="1600" b="1"/>
                        <a:t>Ce que nous avons appris</a:t>
                      </a:r>
                      <a:endParaRPr sz="1600" b="1"/>
                    </a:p>
                  </a:txBody>
                  <a:tcPr marL="91425" marR="91425" marT="91425" marB="91425"/>
                </a:tc>
                <a:tc>
                  <a:txBody>
                    <a:bodyPr/>
                    <a:lstStyle/>
                    <a:p>
                      <a:pPr marL="0" lvl="0" indent="0" algn="l" rtl="0">
                        <a:spcBef>
                          <a:spcPct val="0"/>
                        </a:spcBef>
                        <a:spcAft>
                          <a:spcPct val="0"/>
                        </a:spcAft>
                        <a:buClr>
                          <a:schemeClr val="dk1"/>
                        </a:buClr>
                        <a:buSzPts val="1100"/>
                        <a:buFont typeface="Arial"/>
                        <a:buNone/>
                      </a:pPr>
                      <a:r>
                        <a:rPr lang="en-CA" sz="1600" b="1">
                          <a:solidFill>
                            <a:schemeClr val="dk1"/>
                          </a:solidFill>
                        </a:rPr>
                        <a:t>Ce qui nécessite une étude plus approfondie : </a:t>
                      </a:r>
                      <a:endParaRPr sz="16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ct val="0"/>
                        </a:spcBef>
                        <a:spcAft>
                          <a:spcPct val="0"/>
                        </a:spcAft>
                        <a:buClr>
                          <a:schemeClr val="dk1"/>
                        </a:buClr>
                        <a:buSzPts val="1100"/>
                        <a:buFont typeface="Arial"/>
                        <a:buNone/>
                      </a:pPr>
                      <a:r>
                        <a:rPr lang="en-CA" sz="1600" b="1">
                          <a:solidFill>
                            <a:schemeClr val="dk1"/>
                          </a:solidFill>
                        </a:rPr>
                        <a:t>Codage et technologie</a:t>
                      </a:r>
                      <a:endParaRPr sz="1600" b="1">
                        <a:solidFill>
                          <a:schemeClr val="dk1"/>
                        </a:solidFill>
                      </a:endParaRPr>
                    </a:p>
                    <a:p>
                      <a:pPr marL="0" lvl="0" indent="0" algn="l" rtl="0">
                        <a:spcBef>
                          <a:spcPct val="0"/>
                        </a:spcBef>
                        <a:spcAft>
                          <a:spcPct val="0"/>
                        </a:spcAft>
                        <a:buNone/>
                      </a:pPr>
                      <a:endParaRPr sz="1600"/>
                    </a:p>
                  </a:txBody>
                  <a:tcPr marL="91425" marR="91425" marT="91425" marB="91425"/>
                </a:tc>
                <a:tc>
                  <a:txBody>
                    <a:bodyPr/>
                    <a:lstStyle/>
                    <a:p>
                      <a:pPr marL="0" lvl="0" indent="0" algn="l" rtl="0">
                        <a:spcBef>
                          <a:spcPct val="0"/>
                        </a:spcBef>
                        <a:spcAft>
                          <a:spcPct val="0"/>
                        </a:spcAft>
                        <a:buNone/>
                      </a:pPr>
                      <a:r>
                        <a:rPr lang="en-CA" sz="1600"/>
                        <a:t>JSON-ld est une approche efficace avec un travail astucieux</a:t>
                      </a:r>
                      <a:endParaRPr sz="1600"/>
                    </a:p>
                  </a:txBody>
                  <a:tcPr marL="91425" marR="91425" marT="91425" marB="91425"/>
                </a:tc>
                <a:tc>
                  <a:txBody>
                    <a:bodyPr/>
                    <a:lstStyle/>
                    <a:p>
                      <a:pPr marL="457200" lvl="0" indent="-330200" algn="l" rtl="0">
                        <a:spcBef>
                          <a:spcPct val="0"/>
                        </a:spcBef>
                        <a:spcAft>
                          <a:spcPct val="0"/>
                        </a:spcAft>
                        <a:buClr>
                          <a:schemeClr val="dk1"/>
                        </a:buClr>
                        <a:buSzPts val="1600"/>
                        <a:buChar char="-"/>
                      </a:pPr>
                      <a:r>
                        <a:rPr lang="en-CA" sz="1600">
                          <a:solidFill>
                            <a:schemeClr val="dk1"/>
                          </a:solidFill>
                        </a:rPr>
                        <a:t>Formation</a:t>
                      </a:r>
                      <a:endParaRPr sz="1600">
                        <a:solidFill>
                          <a:schemeClr val="dk1"/>
                        </a:solidFill>
                      </a:endParaRPr>
                    </a:p>
                    <a:p>
                      <a:pPr marL="457200" lvl="0" indent="-330200" algn="l" rtl="0">
                        <a:spcBef>
                          <a:spcPct val="0"/>
                        </a:spcBef>
                        <a:spcAft>
                          <a:spcPct val="0"/>
                        </a:spcAft>
                        <a:buClr>
                          <a:schemeClr val="dk1"/>
                        </a:buClr>
                        <a:buSzPts val="1600"/>
                        <a:buChar char="-"/>
                      </a:pPr>
                      <a:r>
                        <a:rPr lang="en-CA" sz="1600" i="1">
                          <a:solidFill>
                            <a:schemeClr val="dk1"/>
                          </a:solidFill>
                        </a:rPr>
                        <a:t>Trouver une approche durable pour incorporer le code</a:t>
                      </a:r>
                      <a:endParaRPr sz="1600">
                        <a:solidFill>
                          <a:schemeClr val="dk1"/>
                        </a:solidFill>
                      </a:endParaRPr>
                    </a:p>
                    <a:p>
                      <a:pPr marL="457200" lvl="0" indent="-330200" algn="l" rtl="0">
                        <a:spcBef>
                          <a:spcPct val="0"/>
                        </a:spcBef>
                        <a:spcAft>
                          <a:spcPct val="0"/>
                        </a:spcAft>
                        <a:buClr>
                          <a:schemeClr val="dk1"/>
                        </a:buClr>
                        <a:buSzPts val="1600"/>
                        <a:buChar char="-"/>
                      </a:pPr>
                      <a:r>
                        <a:rPr lang="en-CA" sz="1600">
                          <a:solidFill>
                            <a:schemeClr val="dk1"/>
                          </a:solidFill>
                        </a:rPr>
                        <a:t>Comprendre les forces et les faiblesses des différents systèmes de gestion du contenu (SGC) </a:t>
                      </a:r>
                      <a:endParaRPr sz="1600">
                        <a:solidFill>
                          <a:schemeClr val="dk1"/>
                        </a:solidFill>
                      </a:endParaRPr>
                    </a:p>
                    <a:p>
                      <a:pPr marL="457200" lvl="0" indent="-330200" algn="l" rtl="0">
                        <a:spcBef>
                          <a:spcPct val="0"/>
                        </a:spcBef>
                        <a:spcAft>
                          <a:spcPct val="0"/>
                        </a:spcAft>
                        <a:buClr>
                          <a:schemeClr val="dk1"/>
                        </a:buClr>
                        <a:buSzPts val="1600"/>
                        <a:buChar char="-"/>
                      </a:pPr>
                      <a:r>
                        <a:rPr lang="en-CA" sz="1600" err="1">
                          <a:solidFill>
                            <a:schemeClr val="dk1"/>
                          </a:solidFill>
                        </a:rPr>
                        <a:t>RDFa </a:t>
                      </a:r>
                      <a:endParaRPr sz="1600">
                        <a:solidFill>
                          <a:schemeClr val="dk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ct val="0"/>
                        </a:spcBef>
                        <a:spcAft>
                          <a:spcPct val="0"/>
                        </a:spcAft>
                        <a:buClr>
                          <a:schemeClr val="dk1"/>
                        </a:buClr>
                        <a:buSzPts val="1100"/>
                        <a:buFont typeface="Arial"/>
                        <a:buNone/>
                      </a:pPr>
                      <a:r>
                        <a:rPr lang="en-CA" sz="1600" b="1">
                          <a:solidFill>
                            <a:schemeClr val="dk1"/>
                          </a:solidFill>
                        </a:rPr>
                        <a:t>Gouvernance et GI</a:t>
                      </a:r>
                      <a:endParaRPr sz="1600" b="1">
                        <a:solidFill>
                          <a:schemeClr val="dk1"/>
                        </a:solidFill>
                      </a:endParaRPr>
                    </a:p>
                    <a:p>
                      <a:pPr marL="0" lvl="0" indent="0" algn="l" rtl="0">
                        <a:spcBef>
                          <a:spcPct val="0"/>
                        </a:spcBef>
                        <a:spcAft>
                          <a:spcPct val="0"/>
                        </a:spcAft>
                        <a:buNone/>
                      </a:pPr>
                      <a:endParaRPr sz="1600"/>
                    </a:p>
                  </a:txBody>
                  <a:tcPr marL="91425" marR="91425" marT="91425" marB="91425"/>
                </a:tc>
                <a:tc>
                  <a:txBody>
                    <a:bodyPr/>
                    <a:lstStyle/>
                    <a:p>
                      <a:pPr marL="0" marR="0" lvl="0" indent="0" algn="l" rtl="0">
                        <a:lnSpc>
                          <a:spcPct val="100000"/>
                        </a:lnSpc>
                        <a:spcBef>
                          <a:spcPct val="0"/>
                        </a:spcBef>
                        <a:spcAft>
                          <a:spcPct val="0"/>
                        </a:spcAft>
                        <a:buNone/>
                      </a:pPr>
                      <a:r>
                        <a:rPr lang="en-CA" sz="1600">
                          <a:solidFill>
                            <a:schemeClr val="dk1"/>
                          </a:solidFill>
                        </a:rPr>
                        <a:t>Facilité d’utilisation de JSON avec les solutions de rechange </a:t>
                      </a:r>
                      <a:endParaRPr sz="1600">
                        <a:solidFill>
                          <a:schemeClr val="dk1"/>
                        </a:solidFill>
                      </a:endParaRPr>
                    </a:p>
                    <a:p>
                      <a:pPr marL="457200" marR="0" lvl="0" indent="0" algn="l" rtl="0">
                        <a:lnSpc>
                          <a:spcPct val="100000"/>
                        </a:lnSpc>
                        <a:spcBef>
                          <a:spcPct val="0"/>
                        </a:spcBef>
                        <a:spcAft>
                          <a:spcPct val="0"/>
                        </a:spcAft>
                        <a:buNone/>
                      </a:pPr>
                      <a:endParaRPr sz="1600">
                        <a:solidFill>
                          <a:schemeClr val="dk1"/>
                        </a:solidFill>
                      </a:endParaRPr>
                    </a:p>
                  </a:txBody>
                  <a:tcPr marL="91425" marR="91425" marT="91425" marB="91425"/>
                </a:tc>
                <a:tc>
                  <a:txBody>
                    <a:bodyPr/>
                    <a:lstStyle/>
                    <a:p>
                      <a:pPr marL="457200" marR="0" lvl="0" indent="-330200" algn="l" rtl="0">
                        <a:lnSpc>
                          <a:spcPct val="100000"/>
                        </a:lnSpc>
                        <a:spcBef>
                          <a:spcPct val="0"/>
                        </a:spcBef>
                        <a:spcAft>
                          <a:spcPct val="0"/>
                        </a:spcAft>
                        <a:buClr>
                          <a:schemeClr val="dk1"/>
                        </a:buClr>
                        <a:buSzPts val="1600"/>
                        <a:buChar char="-"/>
                      </a:pPr>
                      <a:r>
                        <a:rPr lang="en-CA" sz="1600">
                          <a:solidFill>
                            <a:schemeClr val="dk1"/>
                          </a:solidFill>
                        </a:rPr>
                        <a:t>Gouvernance </a:t>
                      </a:r>
                      <a:endParaRPr sz="1600">
                        <a:solidFill>
                          <a:schemeClr val="dk1"/>
                        </a:solidFill>
                      </a:endParaRPr>
                    </a:p>
                    <a:p>
                      <a:pPr marL="457200" marR="0" lvl="0" indent="-330200" algn="l" rtl="0">
                        <a:lnSpc>
                          <a:spcPct val="100000"/>
                        </a:lnSpc>
                        <a:spcBef>
                          <a:spcPct val="0"/>
                        </a:spcBef>
                        <a:spcAft>
                          <a:spcPct val="0"/>
                        </a:spcAft>
                        <a:buClr>
                          <a:schemeClr val="dk1"/>
                        </a:buClr>
                        <a:buSzPts val="1600"/>
                        <a:buChar char="-"/>
                      </a:pPr>
                      <a:r>
                        <a:rPr lang="en-CA" sz="1600">
                          <a:solidFill>
                            <a:schemeClr val="dk1"/>
                          </a:solidFill>
                        </a:rPr>
                        <a:t>Entretien</a:t>
                      </a:r>
                      <a:endParaRPr sz="1600">
                        <a:solidFill>
                          <a:schemeClr val="dk1"/>
                        </a:solidFill>
                      </a:endParaRPr>
                    </a:p>
                    <a:p>
                      <a:pPr marL="457200" marR="0" lvl="0" indent="-330200" algn="l" rtl="0">
                        <a:lnSpc>
                          <a:spcPct val="100000"/>
                        </a:lnSpc>
                        <a:spcBef>
                          <a:spcPct val="0"/>
                        </a:spcBef>
                        <a:spcAft>
                          <a:spcPct val="0"/>
                        </a:spcAft>
                        <a:buClr>
                          <a:schemeClr val="dk1"/>
                        </a:buClr>
                        <a:buSzPts val="1600"/>
                        <a:buChar char="-"/>
                      </a:pPr>
                      <a:r>
                        <a:rPr lang="en-CA" sz="1600">
                          <a:solidFill>
                            <a:schemeClr val="dk1"/>
                          </a:solidFill>
                        </a:rPr>
                        <a:t>Normes de GI</a:t>
                      </a:r>
                      <a:endParaRPr sz="16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89089c9eb9_0_73"/>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CA"/>
              <a:t>15</a:t>
            </a:fld>
            <a:endParaRPr/>
          </a:p>
        </p:txBody>
      </p:sp>
      <p:sp>
        <p:nvSpPr>
          <p:cNvPr id="271" name="Google Shape;271;g89089c9eb9_0_73"/>
          <p:cNvSpPr txBox="1">
            <a:spLocks noGrp="1"/>
          </p:cNvSpPr>
          <p:nvPr>
            <p:ph type="body" idx="1"/>
          </p:nvPr>
        </p:nvSpPr>
        <p:spPr>
          <a:xfrm>
            <a:off x="759198" y="260648"/>
            <a:ext cx="8133132"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Test des résultats de données structurées</a:t>
            </a:r>
          </a:p>
        </p:txBody>
      </p:sp>
      <p:sp>
        <p:nvSpPr>
          <p:cNvPr id="272" name="Google Shape;272;g89089c9eb9_0_73"/>
          <p:cNvSpPr txBox="1"/>
          <p:nvPr/>
        </p:nvSpPr>
        <p:spPr>
          <a:xfrm>
            <a:off x="792300" y="1319825"/>
            <a:ext cx="7867800" cy="499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fr-CA" sz="2400" b="1">
                <a:solidFill>
                  <a:schemeClr val="dk1"/>
                </a:solidFill>
              </a:rPr>
              <a:t>Hypothèse des résultats des tests : </a:t>
            </a:r>
            <a:endParaRPr lang="fr-CA" sz="2400">
              <a:solidFill>
                <a:schemeClr val="dk1"/>
              </a:solidFill>
            </a:endParaRPr>
          </a:p>
          <a:p>
            <a:pPr marL="0" lvl="0" indent="0" algn="l" rtl="0">
              <a:lnSpc>
                <a:spcPct val="115000"/>
              </a:lnSpc>
              <a:spcBef>
                <a:spcPct val="0"/>
              </a:spcBef>
              <a:spcAft>
                <a:spcPct val="0"/>
              </a:spcAft>
              <a:buClr>
                <a:schemeClr val="dk1"/>
              </a:buClr>
              <a:buSzPts val="1100"/>
              <a:buFont typeface="Arial"/>
              <a:buNone/>
            </a:pPr>
            <a:r>
              <a:rPr lang="fr-CA" sz="2400">
                <a:solidFill>
                  <a:schemeClr val="dk1"/>
                </a:solidFill>
              </a:rPr>
              <a:t>Pour certains, voir ce que la page va couvrir (à travers les questions et réponses) peut aider à construire la confiance que c’est le bon résultat sur lequel cliquer, même s’ils ne développent pas vraiment la question.</a:t>
            </a:r>
          </a:p>
          <a:p>
            <a:pPr marL="0" lvl="0" indent="0" algn="l" rtl="0">
              <a:lnSpc>
                <a:spcPct val="90000"/>
              </a:lnSpc>
              <a:spcBef>
                <a:spcPts val="1000"/>
              </a:spcBef>
              <a:spcAft>
                <a:spcPct val="0"/>
              </a:spcAft>
              <a:buNone/>
            </a:pPr>
            <a:endParaRPr lang="fr-CA" sz="2400">
              <a:solidFill>
                <a:schemeClr val="dk1"/>
              </a:solidFill>
            </a:endParaRPr>
          </a:p>
          <a:p>
            <a:pPr marL="0" lvl="0" indent="0" algn="l" rtl="0">
              <a:lnSpc>
                <a:spcPct val="90000"/>
              </a:lnSpc>
              <a:spcBef>
                <a:spcPts val="1000"/>
              </a:spcBef>
              <a:spcAft>
                <a:spcPct val="0"/>
              </a:spcAft>
              <a:buNone/>
            </a:pPr>
            <a:r>
              <a:rPr lang="fr-CA" sz="2400">
                <a:solidFill>
                  <a:schemeClr val="dk1"/>
                </a:solidFill>
              </a:rPr>
              <a:t>Si le GC ne fournit pas de données structurées, nous « passons à côté » étant donné que le résultat de recherche le plus visible dans les secteurs où le GC est la source de confiance.</a:t>
            </a:r>
          </a:p>
          <a:p>
            <a:pPr marL="0" lvl="0" indent="0" algn="l" rtl="0">
              <a:lnSpc>
                <a:spcPct val="115000"/>
              </a:lnSpc>
              <a:spcBef>
                <a:spcPct val="0"/>
              </a:spcBef>
              <a:spcAft>
                <a:spcPct val="0"/>
              </a:spcAft>
              <a:buNone/>
            </a:pPr>
            <a:endParaRPr lang="fr-CA" sz="2400">
              <a:solidFill>
                <a:schemeClr val="dk1"/>
              </a:solidFill>
            </a:endParaRPr>
          </a:p>
          <a:p>
            <a:pPr marL="0" lvl="0" indent="0" algn="l" rtl="0">
              <a:lnSpc>
                <a:spcPct val="115000"/>
              </a:lnSpc>
              <a:spcBef>
                <a:spcPct val="0"/>
              </a:spcBef>
              <a:spcAft>
                <a:spcPct val="0"/>
              </a:spcAft>
              <a:buNone/>
            </a:pPr>
            <a:endParaRPr lang="fr-CA" sz="2400">
              <a:solidFill>
                <a:schemeClr val="dk1"/>
              </a:solidFill>
            </a:endParaRPr>
          </a:p>
          <a:p>
            <a:pPr marL="0" lvl="0" indent="0" algn="l" rtl="0">
              <a:lnSpc>
                <a:spcPct val="115000"/>
              </a:lnSpc>
              <a:spcBef>
                <a:spcPct val="0"/>
              </a:spcBef>
              <a:spcAft>
                <a:spcPct val="0"/>
              </a:spcAft>
              <a:buNone/>
            </a:pPr>
            <a:endParaRPr lang="fr-CA" sz="2400">
              <a:solidFill>
                <a:schemeClr val="dk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89089c9eb9_0_59"/>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fr-CA" smtClean="0"/>
              <a:t>16</a:t>
            </a:fld>
            <a:endParaRPr lang="fr-CA"/>
          </a:p>
        </p:txBody>
      </p:sp>
      <p:sp>
        <p:nvSpPr>
          <p:cNvPr id="279" name="Google Shape;279;g89089c9eb9_0_59"/>
          <p:cNvSpPr txBox="1">
            <a:spLocks noGrp="1"/>
          </p:cNvSpPr>
          <p:nvPr>
            <p:ph type="body" idx="1"/>
          </p:nvPr>
        </p:nvSpPr>
        <p:spPr>
          <a:xfrm>
            <a:off x="759197" y="260648"/>
            <a:ext cx="8175077"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Test des résultats de données structurées</a:t>
            </a:r>
          </a:p>
        </p:txBody>
      </p:sp>
      <p:sp>
        <p:nvSpPr>
          <p:cNvPr id="280" name="Google Shape;280;g89089c9eb9_0_59"/>
          <p:cNvSpPr txBox="1"/>
          <p:nvPr/>
        </p:nvSpPr>
        <p:spPr>
          <a:xfrm>
            <a:off x="759200" y="1139350"/>
            <a:ext cx="7867800" cy="499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ct val="0"/>
              </a:spcAft>
              <a:buNone/>
            </a:pPr>
            <a:r>
              <a:rPr lang="fr-CA" sz="2000" dirty="0">
                <a:solidFill>
                  <a:schemeClr val="dk1"/>
                </a:solidFill>
              </a:rPr>
              <a:t>Nous avons demandé à 6 participants (3 ordinateurs de bureau, 3 mobiles) de tenter de trouver les réponses à 5 tâches différentes, à partir d’une page de résultats de recherche Google qui montrerait probablement les résultats riches en schémas de FAQ. </a:t>
            </a:r>
          </a:p>
          <a:p>
            <a:pPr marL="457200" lvl="0" indent="-285750" algn="l" rtl="0">
              <a:lnSpc>
                <a:spcPct val="115000"/>
              </a:lnSpc>
              <a:spcBef>
                <a:spcPts val="1200"/>
              </a:spcBef>
              <a:spcAft>
                <a:spcPct val="0"/>
              </a:spcAft>
              <a:buClr>
                <a:schemeClr val="dk1"/>
              </a:buClr>
              <a:buSzPts val="900"/>
              <a:buChar char="-"/>
            </a:pPr>
            <a:r>
              <a:rPr lang="fr-CA" sz="2000" dirty="0">
                <a:solidFill>
                  <a:schemeClr val="dk1"/>
                </a:solidFill>
              </a:rPr>
              <a:t>1/6 n’a pas vu les résultats de schéma de FAQ</a:t>
            </a:r>
          </a:p>
          <a:p>
            <a:pPr marL="457200" lvl="0" indent="-285750" algn="l" rtl="0">
              <a:lnSpc>
                <a:spcPct val="115000"/>
              </a:lnSpc>
              <a:spcBef>
                <a:spcPct val="0"/>
              </a:spcBef>
              <a:spcAft>
                <a:spcPct val="0"/>
              </a:spcAft>
              <a:buClr>
                <a:schemeClr val="dk1"/>
              </a:buClr>
              <a:buSzPts val="900"/>
              <a:buChar char="-"/>
            </a:pPr>
            <a:r>
              <a:rPr lang="fr-CA" sz="2000" dirty="0">
                <a:solidFill>
                  <a:schemeClr val="dk1"/>
                </a:solidFill>
              </a:rPr>
              <a:t>3/6 ont vu le riche résultat du schéma de FAQ, mais ne l’ont pas utilisé</a:t>
            </a:r>
          </a:p>
          <a:p>
            <a:pPr marL="457200" lvl="0" indent="-285750" algn="l" rtl="0">
              <a:lnSpc>
                <a:spcPct val="115000"/>
              </a:lnSpc>
              <a:spcBef>
                <a:spcPct val="0"/>
              </a:spcBef>
              <a:spcAft>
                <a:spcPct val="0"/>
              </a:spcAft>
              <a:buClr>
                <a:schemeClr val="dk1"/>
              </a:buClr>
              <a:buSzPts val="900"/>
              <a:buChar char="-"/>
            </a:pPr>
            <a:r>
              <a:rPr lang="fr-CA" sz="2000" dirty="0">
                <a:solidFill>
                  <a:schemeClr val="dk1"/>
                </a:solidFill>
              </a:rPr>
              <a:t>2/6 ont utilisé le riche résultat de schéma de FAQ (1 mobile, 1 ordinateur de bureau)</a:t>
            </a:r>
          </a:p>
          <a:p>
            <a:pPr marL="0" lvl="0" indent="0" algn="l" rtl="0">
              <a:lnSpc>
                <a:spcPct val="115000"/>
              </a:lnSpc>
              <a:spcBef>
                <a:spcPts val="1200"/>
              </a:spcBef>
              <a:spcAft>
                <a:spcPct val="0"/>
              </a:spcAft>
              <a:buNone/>
            </a:pPr>
            <a:r>
              <a:rPr lang="fr-CA" sz="2000" dirty="0">
                <a:solidFill>
                  <a:schemeClr val="dk1"/>
                </a:solidFill>
              </a:rPr>
              <a:t>Sur les 3 qui ne les ont jamais utilisés, 1 a dit qu’ils ne les avaient pas remarqués, mais 2/3 ont dit qu’ils les voyaient, qu’ils étaient utiles, et cela les a aidés – l’un a dit que cela « raccourcit le temps sur la page ». </a:t>
            </a:r>
          </a:p>
          <a:p>
            <a:pPr marL="0" lvl="0" indent="0" algn="l" rtl="0">
              <a:lnSpc>
                <a:spcPct val="115000"/>
              </a:lnSpc>
              <a:spcBef>
                <a:spcPct val="0"/>
              </a:spcBef>
              <a:spcAft>
                <a:spcPct val="0"/>
              </a:spcAft>
              <a:buNone/>
            </a:pPr>
            <a:r>
              <a:rPr lang="fr-CA" sz="2000" dirty="0">
                <a:solidFill>
                  <a:schemeClr val="dk1"/>
                </a:solidFill>
              </a:rPr>
              <a:t>Points saillants : https://youtu.be/YhRJlz9zi4o </a:t>
            </a:r>
          </a:p>
          <a:p>
            <a:pPr marL="0" lvl="0" indent="0" algn="l" rtl="0">
              <a:lnSpc>
                <a:spcPct val="115000"/>
              </a:lnSpc>
              <a:spcBef>
                <a:spcPct val="0"/>
              </a:spcBef>
              <a:spcAft>
                <a:spcPct val="0"/>
              </a:spcAft>
              <a:buNone/>
            </a:pPr>
            <a:endParaRPr lang="fr-CA" sz="2000" dirty="0">
              <a:solidFill>
                <a:schemeClr val="dk1"/>
              </a:solidFill>
            </a:endParaRPr>
          </a:p>
          <a:p>
            <a:pPr marL="0" lvl="0" indent="0" algn="l" rtl="0">
              <a:lnSpc>
                <a:spcPct val="115000"/>
              </a:lnSpc>
              <a:spcBef>
                <a:spcPct val="0"/>
              </a:spcBef>
              <a:spcAft>
                <a:spcPct val="0"/>
              </a:spcAft>
              <a:buNone/>
            </a:pPr>
            <a:endParaRPr lang="fr-CA" sz="2000" dirty="0">
              <a:solidFill>
                <a:schemeClr val="dk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89089c9eb9_0_105"/>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CA"/>
              <a:t>17</a:t>
            </a:fld>
            <a:endParaRPr/>
          </a:p>
        </p:txBody>
      </p:sp>
      <p:sp>
        <p:nvSpPr>
          <p:cNvPr id="287" name="Google Shape;287;g89089c9eb9_0_105"/>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en-CA"/>
              <a:t>La mesure du succès</a:t>
            </a:r>
            <a:endParaRPr/>
          </a:p>
        </p:txBody>
      </p:sp>
      <p:sp>
        <p:nvSpPr>
          <p:cNvPr id="288" name="Google Shape;288;g89089c9eb9_0_105"/>
          <p:cNvSpPr txBox="1"/>
          <p:nvPr/>
        </p:nvSpPr>
        <p:spPr>
          <a:xfrm>
            <a:off x="759200" y="932688"/>
            <a:ext cx="7559400" cy="499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endParaRPr sz="2400"/>
          </a:p>
        </p:txBody>
      </p:sp>
      <p:sp>
        <p:nvSpPr>
          <p:cNvPr id="289" name="Google Shape;289;g89089c9eb9_0_105"/>
          <p:cNvSpPr txBox="1"/>
          <p:nvPr/>
        </p:nvSpPr>
        <p:spPr>
          <a:xfrm>
            <a:off x="696625" y="932713"/>
            <a:ext cx="7559400" cy="4992600"/>
          </a:xfrm>
          <a:prstGeom prst="rect">
            <a:avLst/>
          </a:prstGeom>
          <a:noFill/>
          <a:ln>
            <a:noFill/>
          </a:ln>
        </p:spPr>
        <p:txBody>
          <a:bodyPr spcFirstLastPara="1" wrap="square" lIns="91425" tIns="91425" rIns="91425" bIns="91425" anchor="t" anchorCtr="0">
            <a:noAutofit/>
          </a:bodyPr>
          <a:lstStyle/>
          <a:p>
            <a:pPr marL="457200" lvl="0" indent="0" algn="l" rtl="0">
              <a:spcBef>
                <a:spcPct val="0"/>
              </a:spcBef>
              <a:spcAft>
                <a:spcPct val="0"/>
              </a:spcAft>
              <a:buNone/>
            </a:pPr>
            <a:endParaRPr sz="2400" b="1"/>
          </a:p>
        </p:txBody>
      </p:sp>
      <p:graphicFrame>
        <p:nvGraphicFramePr>
          <p:cNvPr id="290" name="Google Shape;290;g89089c9eb9_0_105"/>
          <p:cNvGraphicFramePr>
            <a:graphicFrameLocks noGrp="1"/>
          </p:cNvGraphicFramePr>
          <p:nvPr>
            <p:extLst>
              <p:ext uri="{D42A27DB-BD31-4B8C-83A1-F6EECF244321}">
                <p14:modId xmlns:p14="http://schemas.microsoft.com/office/powerpoint/2010/main" val="3461610106"/>
              </p:ext>
            </p:extLst>
          </p:nvPr>
        </p:nvGraphicFramePr>
        <p:xfrm>
          <a:off x="438798" y="932687"/>
          <a:ext cx="8210252" cy="5260072"/>
        </p:xfrm>
        <a:graphic>
          <a:graphicData uri="http://schemas.openxmlformats.org/drawingml/2006/table">
            <a:tbl>
              <a:tblPr>
                <a:noFill/>
                <a:tableStyleId>{E19F8550-64B4-4035-9983-CA9F99D1EF0E}</a:tableStyleId>
              </a:tblPr>
              <a:tblGrid>
                <a:gridCol w="5213975">
                  <a:extLst>
                    <a:ext uri="{9D8B030D-6E8A-4147-A177-3AD203B41FA5}">
                      <a16:colId xmlns:a16="http://schemas.microsoft.com/office/drawing/2014/main" val="20000"/>
                    </a:ext>
                  </a:extLst>
                </a:gridCol>
                <a:gridCol w="2996277">
                  <a:extLst>
                    <a:ext uri="{9D8B030D-6E8A-4147-A177-3AD203B41FA5}">
                      <a16:colId xmlns:a16="http://schemas.microsoft.com/office/drawing/2014/main" val="20001"/>
                    </a:ext>
                  </a:extLst>
                </a:gridCol>
              </a:tblGrid>
              <a:tr h="253750">
                <a:tc>
                  <a:txBody>
                    <a:bodyPr/>
                    <a:lstStyle/>
                    <a:p>
                      <a:pPr marL="0" lvl="0" indent="0" algn="l" rtl="0">
                        <a:spcBef>
                          <a:spcPct val="0"/>
                        </a:spcBef>
                        <a:spcAft>
                          <a:spcPct val="0"/>
                        </a:spcAft>
                        <a:buNone/>
                      </a:pPr>
                      <a:r>
                        <a:rPr lang="fr-CA" sz="1700" b="1" noProof="0">
                          <a:solidFill>
                            <a:srgbClr val="000000"/>
                          </a:solidFill>
                          <a:latin typeface="Calibri"/>
                          <a:ea typeface="Calibri"/>
                          <a:cs typeface="Calibri"/>
                          <a:sym typeface="Calibri"/>
                        </a:rPr>
                        <a:t>Paramètre</a:t>
                      </a:r>
                      <a:endParaRPr lang="fr-CA" sz="700" b="1" noProof="0"/>
                    </a:p>
                  </a:txBody>
                  <a:tcPr marL="91425" marR="91425" marT="91425" marB="91425"/>
                </a:tc>
                <a:tc>
                  <a:txBody>
                    <a:bodyPr/>
                    <a:lstStyle/>
                    <a:p>
                      <a:pPr marL="0" lvl="0" indent="0" algn="l" rtl="0">
                        <a:spcBef>
                          <a:spcPct val="0"/>
                        </a:spcBef>
                        <a:spcAft>
                          <a:spcPct val="0"/>
                        </a:spcAft>
                        <a:buNone/>
                      </a:pPr>
                      <a:r>
                        <a:rPr lang="fr-CA" sz="1700" b="1" noProof="0">
                          <a:solidFill>
                            <a:srgbClr val="000000"/>
                          </a:solidFill>
                          <a:latin typeface="Calibri"/>
                          <a:ea typeface="Calibri"/>
                          <a:cs typeface="Calibri"/>
                          <a:sym typeface="Calibri"/>
                        </a:rPr>
                        <a:t>Soutien des données structurées</a:t>
                      </a:r>
                      <a:endParaRPr lang="fr-CA" sz="700" noProof="0"/>
                    </a:p>
                  </a:txBody>
                  <a:tcPr marL="91425" marR="91425" marT="91425" marB="91425"/>
                </a:tc>
                <a:extLst>
                  <a:ext uri="{0D108BD9-81ED-4DB2-BD59-A6C34878D82A}">
                    <a16:rowId xmlns:a16="http://schemas.microsoft.com/office/drawing/2014/main" val="10000"/>
                  </a:ext>
                </a:extLst>
              </a:tr>
              <a:tr h="404200">
                <a:tc>
                  <a:txBody>
                    <a:bodyPr/>
                    <a:lstStyle/>
                    <a:p>
                      <a:pPr marL="0" lvl="0" indent="0" algn="l" rtl="0">
                        <a:lnSpc>
                          <a:spcPct val="115000"/>
                        </a:lnSpc>
                        <a:spcBef>
                          <a:spcPct val="0"/>
                        </a:spcBef>
                        <a:spcAft>
                          <a:spcPct val="0"/>
                        </a:spcAft>
                        <a:buNone/>
                      </a:pPr>
                      <a:r>
                        <a:rPr lang="fr-CA" sz="1700" noProof="0">
                          <a:latin typeface="Calibri"/>
                          <a:ea typeface="Calibri"/>
                          <a:cs typeface="Calibri"/>
                          <a:sym typeface="Calibri"/>
                        </a:rPr>
                        <a:t>Se cantonner à notre feuille de route et socialiser nos plans</a:t>
                      </a:r>
                      <a:endParaRPr lang="fr-CA" sz="700" noProof="0"/>
                    </a:p>
                  </a:txBody>
                  <a:tcPr marL="91425" marR="91425" marT="91425" marB="91425"/>
                </a:tc>
                <a:tc>
                  <a:txBody>
                    <a:bodyPr/>
                    <a:lstStyle/>
                    <a:p>
                      <a:pPr marL="0" marR="0" lvl="0" indent="0" algn="l" rtl="0">
                        <a:lnSpc>
                          <a:spcPct val="115000"/>
                        </a:lnSpc>
                        <a:spcBef>
                          <a:spcPct val="0"/>
                        </a:spcBef>
                        <a:spcAft>
                          <a:spcPct val="0"/>
                        </a:spcAft>
                        <a:buNone/>
                      </a:pPr>
                      <a:r>
                        <a:rPr lang="fr-CA" sz="1700" noProof="0">
                          <a:latin typeface="Calibri"/>
                          <a:ea typeface="Calibri"/>
                          <a:cs typeface="Calibri"/>
                          <a:sym typeface="Calibri"/>
                        </a:rPr>
                        <a:t>Réunions hebdomadaires/prototypage rapide/mise à jour du Comité de gestion de la transformation</a:t>
                      </a:r>
                    </a:p>
                  </a:txBody>
                  <a:tcPr marL="91425" marR="91425" marT="91425" marB="91425"/>
                </a:tc>
                <a:extLst>
                  <a:ext uri="{0D108BD9-81ED-4DB2-BD59-A6C34878D82A}">
                    <a16:rowId xmlns:a16="http://schemas.microsoft.com/office/drawing/2014/main" val="10001"/>
                  </a:ext>
                </a:extLst>
              </a:tr>
              <a:tr h="433525">
                <a:tc>
                  <a:txBody>
                    <a:bodyPr/>
                    <a:lstStyle/>
                    <a:p>
                      <a:pPr marL="0" marR="0" lvl="0" indent="0" algn="l" rtl="0">
                        <a:lnSpc>
                          <a:spcPct val="115000"/>
                        </a:lnSpc>
                        <a:spcBef>
                          <a:spcPct val="0"/>
                        </a:spcBef>
                        <a:spcAft>
                          <a:spcPct val="0"/>
                        </a:spcAft>
                        <a:buNone/>
                      </a:pPr>
                      <a:r>
                        <a:rPr lang="fr-CA" sz="1700" noProof="0">
                          <a:latin typeface="Calibri"/>
                          <a:ea typeface="Calibri"/>
                          <a:cs typeface="Calibri"/>
                          <a:sym typeface="Calibri"/>
                        </a:rPr>
                        <a:t>Surmonter les obstacles techniques ou de flux de travail</a:t>
                      </a:r>
                    </a:p>
                    <a:p>
                      <a:pPr marL="0" marR="0" lvl="0" indent="0" algn="l" rtl="0">
                        <a:lnSpc>
                          <a:spcPct val="115000"/>
                        </a:lnSpc>
                        <a:spcBef>
                          <a:spcPct val="0"/>
                        </a:spcBef>
                        <a:spcAft>
                          <a:spcPct val="0"/>
                        </a:spcAft>
                        <a:buNone/>
                      </a:pPr>
                      <a:endParaRPr lang="fr-CA" sz="1700" noProof="0">
                        <a:latin typeface="Calibri"/>
                        <a:ea typeface="Calibri"/>
                        <a:cs typeface="Calibri"/>
                        <a:sym typeface="Calibri"/>
                      </a:endParaRPr>
                    </a:p>
                    <a:p>
                      <a:pPr marL="0" marR="0" lvl="0" indent="0" algn="l" rtl="0">
                        <a:lnSpc>
                          <a:spcPct val="115000"/>
                        </a:lnSpc>
                        <a:spcBef>
                          <a:spcPct val="0"/>
                        </a:spcBef>
                        <a:spcAft>
                          <a:spcPct val="0"/>
                        </a:spcAft>
                        <a:buNone/>
                      </a:pPr>
                      <a:endParaRPr lang="fr-CA" sz="1700" noProof="0">
                        <a:latin typeface="Calibri"/>
                        <a:ea typeface="Calibri"/>
                        <a:cs typeface="Calibri"/>
                        <a:sym typeface="Calibri"/>
                      </a:endParaRPr>
                    </a:p>
                  </a:txBody>
                  <a:tcPr marL="91425" marR="91425" marT="91425" marB="91425"/>
                </a:tc>
                <a:tc>
                  <a:txBody>
                    <a:bodyPr/>
                    <a:lstStyle/>
                    <a:p>
                      <a:pPr marL="0" marR="0" lvl="0" indent="0" algn="l" rtl="0">
                        <a:lnSpc>
                          <a:spcPct val="115000"/>
                        </a:lnSpc>
                        <a:spcBef>
                          <a:spcPct val="0"/>
                        </a:spcBef>
                        <a:spcAft>
                          <a:spcPct val="0"/>
                        </a:spcAft>
                        <a:buNone/>
                      </a:pPr>
                      <a:r>
                        <a:rPr lang="fr-CA" sz="1700" noProof="0">
                          <a:latin typeface="Calibri"/>
                          <a:ea typeface="Calibri"/>
                          <a:cs typeface="Calibri"/>
                          <a:sym typeface="Calibri"/>
                        </a:rPr>
                        <a:t>En utilisant des fonctionnalités intégrées dans AEM, nous avons pu incorporer du code JSON plutôt simplement </a:t>
                      </a:r>
                    </a:p>
                  </a:txBody>
                  <a:tcPr marL="91425" marR="91425" marT="91425" marB="91425"/>
                </a:tc>
                <a:extLst>
                  <a:ext uri="{0D108BD9-81ED-4DB2-BD59-A6C34878D82A}">
                    <a16:rowId xmlns:a16="http://schemas.microsoft.com/office/drawing/2014/main" val="10002"/>
                  </a:ext>
                </a:extLst>
              </a:tr>
              <a:tr h="922375">
                <a:tc>
                  <a:txBody>
                    <a:bodyPr/>
                    <a:lstStyle/>
                    <a:p>
                      <a:pPr marL="0" lvl="0" indent="0" algn="l" rtl="0">
                        <a:lnSpc>
                          <a:spcPct val="115000"/>
                        </a:lnSpc>
                        <a:spcBef>
                          <a:spcPct val="0"/>
                        </a:spcBef>
                        <a:spcAft>
                          <a:spcPct val="0"/>
                        </a:spcAft>
                        <a:buNone/>
                      </a:pPr>
                      <a:r>
                        <a:rPr lang="fr-CA" sz="1700" noProof="0">
                          <a:latin typeface="Calibri"/>
                          <a:ea typeface="Calibri"/>
                          <a:cs typeface="Calibri"/>
                          <a:sym typeface="Calibri"/>
                        </a:rPr>
                        <a:t>Élaboration de directives et d’instructions à l’intention de la collectivité du GC</a:t>
                      </a:r>
                      <a:endParaRPr lang="fr-CA" sz="700" noProof="0"/>
                    </a:p>
                  </a:txBody>
                  <a:tcPr marL="91425" marR="91425" marT="91425" marB="91425"/>
                </a:tc>
                <a:tc>
                  <a:txBody>
                    <a:bodyPr/>
                    <a:lstStyle/>
                    <a:p>
                      <a:pPr marL="0" marR="0" lvl="0" indent="0" algn="l" rtl="0">
                        <a:lnSpc>
                          <a:spcPct val="115000"/>
                        </a:lnSpc>
                        <a:spcBef>
                          <a:spcPct val="0"/>
                        </a:spcBef>
                        <a:spcAft>
                          <a:spcPct val="0"/>
                        </a:spcAft>
                        <a:buNone/>
                      </a:pPr>
                      <a:r>
                        <a:rPr lang="fr-CA" sz="1700" noProof="0">
                          <a:latin typeface="Calibri"/>
                          <a:ea typeface="Calibri"/>
                          <a:cs typeface="Calibri"/>
                          <a:sym typeface="Calibri"/>
                        </a:rPr>
                        <a:t>Des instructions provisoires ont été élaborées</a:t>
                      </a:r>
                    </a:p>
                  </a:txBody>
                  <a:tcPr marL="91425" marR="91425" marT="91425" marB="91425"/>
                </a:tc>
                <a:extLst>
                  <a:ext uri="{0D108BD9-81ED-4DB2-BD59-A6C34878D82A}">
                    <a16:rowId xmlns:a16="http://schemas.microsoft.com/office/drawing/2014/main" val="10003"/>
                  </a:ext>
                </a:extLst>
              </a:tr>
              <a:tr h="922375">
                <a:tc>
                  <a:txBody>
                    <a:bodyPr/>
                    <a:lstStyle/>
                    <a:p>
                      <a:pPr marL="0" lvl="0" indent="0" algn="l" rtl="0">
                        <a:lnSpc>
                          <a:spcPct val="115000"/>
                        </a:lnSpc>
                        <a:spcBef>
                          <a:spcPct val="0"/>
                        </a:spcBef>
                        <a:spcAft>
                          <a:spcPct val="0"/>
                        </a:spcAft>
                        <a:buNone/>
                      </a:pPr>
                      <a:r>
                        <a:rPr lang="fr-CA" sz="1700" noProof="0">
                          <a:latin typeface="Calibri"/>
                          <a:ea typeface="Calibri"/>
                          <a:cs typeface="Calibri"/>
                          <a:sym typeface="Calibri"/>
                        </a:rPr>
                        <a:t>Élaborer et suivre les pratiques exemplaires en matière de GI (par exemple, archivage, tenue de dossiers)</a:t>
                      </a:r>
                    </a:p>
                  </a:txBody>
                  <a:tcPr marL="91425" marR="91425" marT="91425" marB="91425"/>
                </a:tc>
                <a:tc>
                  <a:txBody>
                    <a:bodyPr/>
                    <a:lstStyle/>
                    <a:p>
                      <a:pPr marL="0" marR="0" lvl="0" indent="0" algn="l" rtl="0">
                        <a:lnSpc>
                          <a:spcPct val="115000"/>
                        </a:lnSpc>
                        <a:spcBef>
                          <a:spcPct val="0"/>
                        </a:spcBef>
                        <a:spcAft>
                          <a:spcPct val="0"/>
                        </a:spcAft>
                        <a:buNone/>
                      </a:pPr>
                      <a:r>
                        <a:rPr lang="fr-CA" sz="1700" b="1" noProof="0" dirty="0">
                          <a:latin typeface="Calibri"/>
                          <a:ea typeface="Calibri"/>
                          <a:cs typeface="Calibri"/>
                          <a:sym typeface="Calibri"/>
                        </a:rPr>
                        <a:t>Plus de travail à faire </a:t>
                      </a: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89089c9eb9_0_114"/>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CA"/>
              <a:t>18</a:t>
            </a:fld>
            <a:endParaRPr/>
          </a:p>
        </p:txBody>
      </p:sp>
      <p:sp>
        <p:nvSpPr>
          <p:cNvPr id="297" name="Google Shape;297;g89089c9eb9_0_114"/>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en-CA"/>
              <a:t>La mesure du succès</a:t>
            </a:r>
            <a:endParaRPr/>
          </a:p>
        </p:txBody>
      </p:sp>
      <p:sp>
        <p:nvSpPr>
          <p:cNvPr id="298" name="Google Shape;298;g89089c9eb9_0_114"/>
          <p:cNvSpPr txBox="1"/>
          <p:nvPr/>
        </p:nvSpPr>
        <p:spPr>
          <a:xfrm>
            <a:off x="759200" y="932688"/>
            <a:ext cx="7559400" cy="499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endParaRPr sz="2400"/>
          </a:p>
        </p:txBody>
      </p:sp>
      <p:sp>
        <p:nvSpPr>
          <p:cNvPr id="299" name="Google Shape;299;g89089c9eb9_0_114"/>
          <p:cNvSpPr txBox="1"/>
          <p:nvPr/>
        </p:nvSpPr>
        <p:spPr>
          <a:xfrm>
            <a:off x="696625" y="932713"/>
            <a:ext cx="7559400" cy="4992600"/>
          </a:xfrm>
          <a:prstGeom prst="rect">
            <a:avLst/>
          </a:prstGeom>
          <a:noFill/>
          <a:ln>
            <a:noFill/>
          </a:ln>
        </p:spPr>
        <p:txBody>
          <a:bodyPr spcFirstLastPara="1" wrap="square" lIns="91425" tIns="91425" rIns="91425" bIns="91425" anchor="t" anchorCtr="0">
            <a:noAutofit/>
          </a:bodyPr>
          <a:lstStyle/>
          <a:p>
            <a:pPr marL="457200" lvl="0" indent="0" algn="l" rtl="0">
              <a:spcBef>
                <a:spcPct val="0"/>
              </a:spcBef>
              <a:spcAft>
                <a:spcPct val="0"/>
              </a:spcAft>
              <a:buNone/>
            </a:pPr>
            <a:endParaRPr sz="2400" b="1"/>
          </a:p>
        </p:txBody>
      </p:sp>
      <p:graphicFrame>
        <p:nvGraphicFramePr>
          <p:cNvPr id="300" name="Google Shape;300;g89089c9eb9_0_114"/>
          <p:cNvGraphicFramePr>
            <a:graphicFrameLocks noGrp="1"/>
          </p:cNvGraphicFramePr>
          <p:nvPr>
            <p:extLst>
              <p:ext uri="{D42A27DB-BD31-4B8C-83A1-F6EECF244321}">
                <p14:modId xmlns:p14="http://schemas.microsoft.com/office/powerpoint/2010/main" val="2642929911"/>
              </p:ext>
            </p:extLst>
          </p:nvPr>
        </p:nvGraphicFramePr>
        <p:xfrm>
          <a:off x="138874" y="982643"/>
          <a:ext cx="8800051" cy="5692782"/>
        </p:xfrm>
        <a:graphic>
          <a:graphicData uri="http://schemas.openxmlformats.org/drawingml/2006/table">
            <a:tbl>
              <a:tblPr>
                <a:noFill/>
                <a:tableStyleId>{E19F8550-64B4-4035-9983-CA9F99D1EF0E}</a:tableStyleId>
              </a:tblPr>
              <a:tblGrid>
                <a:gridCol w="4511802">
                  <a:extLst>
                    <a:ext uri="{9D8B030D-6E8A-4147-A177-3AD203B41FA5}">
                      <a16:colId xmlns:a16="http://schemas.microsoft.com/office/drawing/2014/main" val="20000"/>
                    </a:ext>
                  </a:extLst>
                </a:gridCol>
                <a:gridCol w="4288249">
                  <a:extLst>
                    <a:ext uri="{9D8B030D-6E8A-4147-A177-3AD203B41FA5}">
                      <a16:colId xmlns:a16="http://schemas.microsoft.com/office/drawing/2014/main" val="20001"/>
                    </a:ext>
                  </a:extLst>
                </a:gridCol>
              </a:tblGrid>
              <a:tr h="253750">
                <a:tc>
                  <a:txBody>
                    <a:bodyPr/>
                    <a:lstStyle/>
                    <a:p>
                      <a:pPr marL="0" lvl="0" indent="0" algn="l" rtl="0">
                        <a:spcBef>
                          <a:spcPct val="0"/>
                        </a:spcBef>
                        <a:spcAft>
                          <a:spcPct val="0"/>
                        </a:spcAft>
                        <a:buNone/>
                      </a:pPr>
                      <a:r>
                        <a:rPr lang="fr-CA" sz="1600" b="1" noProof="0">
                          <a:solidFill>
                            <a:srgbClr val="000000"/>
                          </a:solidFill>
                          <a:latin typeface="Calibri"/>
                          <a:ea typeface="Calibri"/>
                          <a:cs typeface="Calibri"/>
                          <a:sym typeface="Calibri"/>
                        </a:rPr>
                        <a:t>Paramètre</a:t>
                      </a:r>
                      <a:endParaRPr lang="fr-CA" sz="600" b="1" noProof="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ct val="0"/>
                        </a:spcBef>
                        <a:spcAft>
                          <a:spcPct val="0"/>
                        </a:spcAft>
                        <a:buNone/>
                      </a:pPr>
                      <a:r>
                        <a:rPr lang="fr-CA" sz="1600" b="1" noProof="0">
                          <a:solidFill>
                            <a:srgbClr val="000000"/>
                          </a:solidFill>
                          <a:latin typeface="Calibri"/>
                          <a:ea typeface="Calibri"/>
                          <a:cs typeface="Calibri"/>
                          <a:sym typeface="Calibri"/>
                        </a:rPr>
                        <a:t>Soutien des données structurées</a:t>
                      </a:r>
                      <a:endParaRPr lang="fr-CA" sz="600" noProof="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04200">
                <a:tc>
                  <a:txBody>
                    <a:bodyPr/>
                    <a:lstStyle/>
                    <a:p>
                      <a:pPr marL="0" marR="0" lvl="0" indent="0" algn="l" rtl="0">
                        <a:lnSpc>
                          <a:spcPct val="115000"/>
                        </a:lnSpc>
                        <a:spcBef>
                          <a:spcPct val="0"/>
                        </a:spcBef>
                        <a:spcAft>
                          <a:spcPct val="0"/>
                        </a:spcAft>
                        <a:buNone/>
                      </a:pPr>
                      <a:r>
                        <a:rPr lang="fr-CA" sz="1600" noProof="0" dirty="0">
                          <a:latin typeface="Calibri"/>
                          <a:ea typeface="Calibri"/>
                          <a:cs typeface="Calibri"/>
                          <a:sym typeface="Calibri"/>
                        </a:rPr>
                        <a:t>Influencer les résultats/l’exactitude des résultats</a:t>
                      </a:r>
                    </a:p>
                    <a:p>
                      <a:pPr marL="0" marR="0" lvl="0" indent="0" algn="l" rtl="0">
                        <a:lnSpc>
                          <a:spcPct val="115000"/>
                        </a:lnSpc>
                        <a:spcBef>
                          <a:spcPct val="0"/>
                        </a:spcBef>
                        <a:spcAft>
                          <a:spcPct val="0"/>
                        </a:spcAft>
                        <a:buNone/>
                      </a:pPr>
                      <a:endParaRPr lang="fr-CA" sz="1600" noProof="0" dirty="0">
                        <a:solidFill>
                          <a:srgbClr val="000000"/>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ct val="0"/>
                        </a:spcBef>
                        <a:spcAft>
                          <a:spcPct val="0"/>
                        </a:spcAft>
                        <a:buNone/>
                      </a:pPr>
                      <a:r>
                        <a:rPr lang="fr-CA" sz="1600" noProof="0">
                          <a:latin typeface="Calibri"/>
                          <a:ea typeface="Calibri"/>
                          <a:cs typeface="Calibri"/>
                          <a:sym typeface="Calibri"/>
                        </a:rPr>
                        <a:t>Les résultats des schémas de FAQ apparaissent très rapidement; parfois pas correctement</a:t>
                      </a:r>
                    </a:p>
                    <a:p>
                      <a:pPr marL="0" marR="0" lvl="0" indent="0" algn="l" rtl="0">
                        <a:lnSpc>
                          <a:spcPct val="115000"/>
                        </a:lnSpc>
                        <a:spcBef>
                          <a:spcPct val="0"/>
                        </a:spcBef>
                        <a:spcAft>
                          <a:spcPct val="0"/>
                        </a:spcAft>
                        <a:buNone/>
                      </a:pPr>
                      <a:endParaRPr lang="fr-CA" sz="1600" noProof="0">
                        <a:latin typeface="Calibri"/>
                        <a:ea typeface="Calibri"/>
                        <a:cs typeface="Calibri"/>
                        <a:sym typeface="Calibri"/>
                      </a:endParaRPr>
                    </a:p>
                    <a:p>
                      <a:pPr marL="0" marR="0" lvl="0" indent="0" algn="l" rtl="0">
                        <a:lnSpc>
                          <a:spcPct val="115000"/>
                        </a:lnSpc>
                        <a:spcBef>
                          <a:spcPct val="0"/>
                        </a:spcBef>
                        <a:spcAft>
                          <a:spcPct val="0"/>
                        </a:spcAft>
                        <a:buNone/>
                      </a:pPr>
                      <a:r>
                        <a:rPr lang="fr-CA" sz="1600" noProof="0">
                          <a:latin typeface="Calibri"/>
                          <a:ea typeface="Calibri"/>
                          <a:cs typeface="Calibri"/>
                          <a:sym typeface="Calibri"/>
                        </a:rPr>
                        <a:t>Les annonces spéciales apparaissent plus lentement, mais cela semble s’améliorer à mesure que le schéma devient plus stable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04200">
                <a:tc>
                  <a:txBody>
                    <a:bodyPr/>
                    <a:lstStyle/>
                    <a:p>
                      <a:pPr marL="0" lvl="0" indent="0" algn="l" rtl="0">
                        <a:lnSpc>
                          <a:spcPct val="115000"/>
                        </a:lnSpc>
                        <a:spcBef>
                          <a:spcPct val="0"/>
                        </a:spcBef>
                        <a:spcAft>
                          <a:spcPct val="0"/>
                        </a:spcAft>
                        <a:buNone/>
                      </a:pPr>
                      <a:r>
                        <a:rPr lang="fr-CA" sz="1600" noProof="0">
                          <a:solidFill>
                            <a:srgbClr val="000000"/>
                          </a:solidFill>
                          <a:latin typeface="Calibri"/>
                          <a:ea typeface="Calibri"/>
                          <a:cs typeface="Calibri"/>
                          <a:sym typeface="Calibri"/>
                        </a:rPr>
                        <a:t>Les Canadiens sont-ils en mesure de trouver ce dont ils ont besoin?</a:t>
                      </a:r>
                      <a:endParaRPr lang="fr-CA" sz="600" noProof="0"/>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15000"/>
                        </a:lnSpc>
                        <a:spcBef>
                          <a:spcPct val="0"/>
                        </a:spcBef>
                        <a:spcAft>
                          <a:spcPct val="0"/>
                        </a:spcAft>
                        <a:buNone/>
                      </a:pPr>
                      <a:r>
                        <a:rPr lang="fr-CA" sz="1600" noProof="0">
                          <a:latin typeface="Calibri"/>
                          <a:ea typeface="Calibri"/>
                          <a:cs typeface="Calibri"/>
                          <a:sym typeface="Calibri"/>
                        </a:rPr>
                        <a:t>Les résultats structurés sont plus visibles sur les pages de résultats du moteur de recherche (PRMR)</a:t>
                      </a:r>
                    </a:p>
                    <a:p>
                      <a:pPr marL="0" marR="0" lvl="0" indent="0" algn="l" rtl="0">
                        <a:lnSpc>
                          <a:spcPct val="115000"/>
                        </a:lnSpc>
                        <a:spcBef>
                          <a:spcPct val="0"/>
                        </a:spcBef>
                        <a:spcAft>
                          <a:spcPct val="0"/>
                        </a:spcAft>
                        <a:buNone/>
                      </a:pPr>
                      <a:r>
                        <a:rPr lang="fr-CA" sz="1600" b="1" noProof="0">
                          <a:latin typeface="Calibri"/>
                          <a:ea typeface="Calibri"/>
                          <a:cs typeface="Calibri"/>
                          <a:sym typeface="Calibri"/>
                        </a:rPr>
                        <a:t>Les tests et analyses effectués par les utilisateurs demeurent peu concluants</a:t>
                      </a: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433525">
                <a:tc>
                  <a:txBody>
                    <a:bodyPr/>
                    <a:lstStyle/>
                    <a:p>
                      <a:pPr marL="0" lvl="0" indent="0" algn="l" rtl="0">
                        <a:lnSpc>
                          <a:spcPct val="115000"/>
                        </a:lnSpc>
                        <a:spcBef>
                          <a:spcPct val="0"/>
                        </a:spcBef>
                        <a:spcAft>
                          <a:spcPct val="0"/>
                        </a:spcAft>
                        <a:buClr>
                          <a:srgbClr val="000000"/>
                        </a:buClr>
                        <a:buSzPts val="1100"/>
                        <a:buFont typeface="Arial"/>
                        <a:buNone/>
                      </a:pPr>
                      <a:r>
                        <a:rPr lang="fr-CA" sz="1600" noProof="0">
                          <a:solidFill>
                            <a:srgbClr val="000000"/>
                          </a:solidFill>
                          <a:latin typeface="Calibri"/>
                          <a:ea typeface="Calibri"/>
                          <a:cs typeface="Calibri"/>
                          <a:sym typeface="Calibri"/>
                        </a:rPr>
                        <a:t>Les Canadiens sont-ils en mesure d’utiliser l’information facilement?</a:t>
                      </a:r>
                    </a:p>
                    <a:p>
                      <a:pPr marL="0" lvl="0" indent="0" algn="l" rtl="0">
                        <a:spcBef>
                          <a:spcPct val="0"/>
                        </a:spcBef>
                        <a:spcAft>
                          <a:spcPct val="0"/>
                        </a:spcAft>
                        <a:buNone/>
                      </a:pPr>
                      <a:endParaRPr lang="fr-CA" sz="600" noProof="0"/>
                    </a:p>
                  </a:txBody>
                  <a:tcPr marL="91425" marR="91425" marT="91425" marB="91425"/>
                </a:tc>
                <a:tc>
                  <a:txBody>
                    <a:bodyPr/>
                    <a:lstStyle/>
                    <a:p>
                      <a:pPr marL="0" marR="0" lvl="0" indent="0" algn="l" rtl="0">
                        <a:lnSpc>
                          <a:spcPct val="115000"/>
                        </a:lnSpc>
                        <a:spcBef>
                          <a:spcPct val="0"/>
                        </a:spcBef>
                        <a:spcAft>
                          <a:spcPct val="0"/>
                        </a:spcAft>
                        <a:buNone/>
                      </a:pPr>
                      <a:r>
                        <a:rPr lang="fr-CA" sz="1600" noProof="0" dirty="0">
                          <a:latin typeface="Calibri"/>
                          <a:ea typeface="Calibri"/>
                          <a:cs typeface="Calibri"/>
                          <a:sym typeface="Calibri"/>
                        </a:rPr>
                        <a:t>Certains utilisateurs interagissent facilement avec les résultats des schémas de FAQ; bien que la majorité n’interagisse pas avec ceux-ci</a:t>
                      </a:r>
                    </a:p>
                    <a:p>
                      <a:pPr marL="0" marR="0" lvl="0" indent="0" algn="l" rtl="0">
                        <a:lnSpc>
                          <a:spcPct val="115000"/>
                        </a:lnSpc>
                        <a:spcBef>
                          <a:spcPct val="0"/>
                        </a:spcBef>
                        <a:spcAft>
                          <a:spcPct val="0"/>
                        </a:spcAft>
                        <a:buNone/>
                      </a:pPr>
                      <a:endParaRPr lang="fr-CA" sz="1600" noProof="0" dirty="0">
                        <a:latin typeface="Calibri"/>
                        <a:ea typeface="Calibri"/>
                        <a:cs typeface="Calibri"/>
                        <a:sym typeface="Calibri"/>
                      </a:endParaRPr>
                    </a:p>
                    <a:p>
                      <a:pPr marL="0" lvl="0" indent="0" algn="l" rtl="0">
                        <a:lnSpc>
                          <a:spcPct val="115000"/>
                        </a:lnSpc>
                        <a:spcBef>
                          <a:spcPct val="0"/>
                        </a:spcBef>
                        <a:spcAft>
                          <a:spcPct val="0"/>
                        </a:spcAft>
                        <a:buClr>
                          <a:schemeClr val="dk1"/>
                        </a:buClr>
                        <a:buSzPts val="1100"/>
                        <a:buFont typeface="Arial"/>
                        <a:buNone/>
                      </a:pPr>
                      <a:r>
                        <a:rPr lang="fr-CA" sz="1600" b="1" noProof="0" dirty="0">
                          <a:solidFill>
                            <a:schemeClr val="dk1"/>
                          </a:solidFill>
                          <a:latin typeface="Calibri"/>
                          <a:ea typeface="Calibri"/>
                          <a:cs typeface="Calibri"/>
                          <a:sym typeface="Calibri"/>
                        </a:rPr>
                        <a:t>Les tests et analyses effectués par les utilisateurs demeurent peu concluants</a:t>
                      </a:r>
                      <a:endParaRPr lang="fr-CA" sz="1600" noProof="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89089c9eb9_0_88"/>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fr-CA" smtClean="0"/>
              <a:t>19</a:t>
            </a:fld>
            <a:endParaRPr lang="fr-CA"/>
          </a:p>
        </p:txBody>
      </p:sp>
      <p:sp>
        <p:nvSpPr>
          <p:cNvPr id="307" name="Google Shape;307;g89089c9eb9_0_88"/>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Ce que nous pouvons faire par la suite </a:t>
            </a:r>
          </a:p>
        </p:txBody>
      </p:sp>
      <p:sp>
        <p:nvSpPr>
          <p:cNvPr id="308" name="Google Shape;308;g89089c9eb9_0_88"/>
          <p:cNvSpPr txBox="1"/>
          <p:nvPr/>
        </p:nvSpPr>
        <p:spPr>
          <a:xfrm>
            <a:off x="320100" y="932700"/>
            <a:ext cx="8503800" cy="499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2200"/>
              <a:t>Encourager les ministères à utiliser des données structurées lorsqu’elles correspondent à un projet ou à des cartes en fonction des tâches de l’utilisateur.</a:t>
            </a:r>
          </a:p>
          <a:p>
            <a:pPr marL="0" lvl="0" indent="0" algn="l" rtl="0">
              <a:spcBef>
                <a:spcPct val="0"/>
              </a:spcBef>
              <a:spcAft>
                <a:spcPct val="0"/>
              </a:spcAft>
              <a:buNone/>
            </a:pPr>
            <a:endParaRPr lang="fr-CA" sz="2200"/>
          </a:p>
          <a:p>
            <a:pPr marL="0" lvl="0" indent="0" algn="l" rtl="0">
              <a:spcBef>
                <a:spcPct val="0"/>
              </a:spcBef>
              <a:spcAft>
                <a:spcPct val="0"/>
              </a:spcAft>
              <a:buClr>
                <a:schemeClr val="dk1"/>
              </a:buClr>
              <a:buSzPts val="1100"/>
              <a:buFont typeface="Arial"/>
              <a:buNone/>
            </a:pPr>
            <a:r>
              <a:rPr lang="fr-CA" sz="2200" b="1">
                <a:solidFill>
                  <a:schemeClr val="dk1"/>
                </a:solidFill>
              </a:rPr>
              <a:t>Une approche biologique : Travail que les ministères peuvent accomplir : </a:t>
            </a:r>
            <a:endParaRPr lang="fr-CA" sz="2200">
              <a:solidFill>
                <a:schemeClr val="dk1"/>
              </a:solidFill>
            </a:endParaRPr>
          </a:p>
          <a:p>
            <a:pPr marL="457200" lvl="0" indent="-368300" algn="l" rtl="0">
              <a:spcBef>
                <a:spcPct val="0"/>
              </a:spcBef>
              <a:spcAft>
                <a:spcPct val="0"/>
              </a:spcAft>
              <a:buClr>
                <a:schemeClr val="dk1"/>
              </a:buClr>
              <a:buSzPts val="2200"/>
              <a:buChar char="●"/>
            </a:pPr>
            <a:r>
              <a:rPr lang="fr-CA" sz="2200">
                <a:solidFill>
                  <a:schemeClr val="dk1"/>
                </a:solidFill>
              </a:rPr>
              <a:t>Intégrer cette fonction dans les efforts d’optimisation ministériels</a:t>
            </a:r>
          </a:p>
          <a:p>
            <a:pPr marL="457200" lvl="0" indent="-368300" algn="l" rtl="0">
              <a:spcBef>
                <a:spcPct val="0"/>
              </a:spcBef>
              <a:spcAft>
                <a:spcPct val="0"/>
              </a:spcAft>
              <a:buClr>
                <a:schemeClr val="dk1"/>
              </a:buClr>
              <a:buSzPts val="2200"/>
              <a:buChar char="●"/>
            </a:pPr>
            <a:r>
              <a:rPr lang="fr-CA" sz="2200">
                <a:solidFill>
                  <a:schemeClr val="dk1"/>
                </a:solidFill>
              </a:rPr>
              <a:t>Créer un espace sur GCWiki pour les études de cas</a:t>
            </a:r>
          </a:p>
          <a:p>
            <a:pPr marL="457200" lvl="0" indent="-368300" algn="l" rtl="0">
              <a:spcBef>
                <a:spcPct val="0"/>
              </a:spcBef>
              <a:spcAft>
                <a:spcPct val="0"/>
              </a:spcAft>
              <a:buClr>
                <a:schemeClr val="dk1"/>
              </a:buClr>
              <a:buSzPts val="2200"/>
              <a:buChar char="●"/>
            </a:pPr>
            <a:r>
              <a:rPr lang="fr-CA" sz="2200">
                <a:solidFill>
                  <a:schemeClr val="dk1"/>
                </a:solidFill>
              </a:rPr>
              <a:t>Encourager les ministères à partager des exemples au sein de la collectivité</a:t>
            </a:r>
            <a:endParaRPr lang="fr-CA" sz="2200"/>
          </a:p>
          <a:p>
            <a:pPr marL="0" lvl="0" indent="0" algn="l" rtl="0">
              <a:spcBef>
                <a:spcPct val="0"/>
              </a:spcBef>
              <a:spcAft>
                <a:spcPct val="0"/>
              </a:spcAft>
              <a:buNone/>
            </a:pPr>
            <a:endParaRPr lang="fr-CA" sz="2200"/>
          </a:p>
          <a:p>
            <a:pPr marL="0" lvl="0" indent="0" algn="l" rtl="0">
              <a:spcBef>
                <a:spcPct val="0"/>
              </a:spcBef>
              <a:spcAft>
                <a:spcPct val="0"/>
              </a:spcAft>
              <a:buNone/>
            </a:pPr>
            <a:r>
              <a:rPr lang="fr-CA" sz="2200" b="1"/>
              <a:t>Avec des ressources supplémentaires et un contexte plus normal : formaliser nos approches</a:t>
            </a:r>
          </a:p>
          <a:p>
            <a:pPr marL="457200" lvl="0" indent="-368300" algn="l" rtl="0">
              <a:spcBef>
                <a:spcPct val="0"/>
              </a:spcBef>
              <a:spcAft>
                <a:spcPct val="0"/>
              </a:spcAft>
              <a:buSzPts val="2200"/>
              <a:buChar char="-"/>
            </a:pPr>
            <a:r>
              <a:rPr lang="fr-CA" sz="2200"/>
              <a:t>déterminer la formation</a:t>
            </a:r>
          </a:p>
          <a:p>
            <a:pPr marL="457200" lvl="0" indent="-368300" algn="l" rtl="0">
              <a:spcBef>
                <a:spcPct val="0"/>
              </a:spcBef>
              <a:spcAft>
                <a:spcPct val="0"/>
              </a:spcAft>
              <a:buSzPts val="2200"/>
              <a:buChar char="-"/>
            </a:pPr>
            <a:r>
              <a:rPr lang="fr-CA" sz="2200"/>
              <a:t>élaboration de directives sur les normes, la GI, l’UTM, le SGC, etc.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89089c9eb9_0_2"/>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CA"/>
              <a:t>2</a:t>
            </a:fld>
            <a:endParaRPr/>
          </a:p>
        </p:txBody>
      </p:sp>
      <p:sp>
        <p:nvSpPr>
          <p:cNvPr id="97" name="Google Shape;97;g89089c9eb9_0_2"/>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en-CA"/>
              <a:t>Introduction</a:t>
            </a:r>
            <a:endParaRPr/>
          </a:p>
        </p:txBody>
      </p:sp>
      <p:sp>
        <p:nvSpPr>
          <p:cNvPr id="98" name="Google Shape;98;g89089c9eb9_0_2"/>
          <p:cNvSpPr txBox="1"/>
          <p:nvPr/>
        </p:nvSpPr>
        <p:spPr>
          <a:xfrm>
            <a:off x="901050" y="1314025"/>
            <a:ext cx="7559400" cy="499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2000" dirty="0"/>
              <a:t>Les données structurées aident les machines à mieux comprendre le contenu Web, fournissent des résultats de recherche plus riches et aident à effectuer des recherches vocales.</a:t>
            </a:r>
          </a:p>
          <a:p>
            <a:pPr marL="0" lvl="0" indent="0" algn="l" rtl="0">
              <a:spcBef>
                <a:spcPct val="0"/>
              </a:spcBef>
              <a:spcAft>
                <a:spcPct val="0"/>
              </a:spcAft>
              <a:buNone/>
            </a:pPr>
            <a:endParaRPr lang="fr-CA" sz="2000" dirty="0"/>
          </a:p>
          <a:p>
            <a:pPr marL="0" lvl="0" indent="0" algn="l" rtl="0">
              <a:spcBef>
                <a:spcPct val="0"/>
              </a:spcBef>
              <a:spcAft>
                <a:spcPct val="0"/>
              </a:spcAft>
              <a:buNone/>
            </a:pPr>
            <a:r>
              <a:rPr lang="fr-CA" sz="2000" dirty="0"/>
              <a:t>Le Bureau de la transformation numérique/Bureau du Conseil privé/éditeur principal et le ministère participant au projet pilote sur les données structurées ont exploré les risques et les avantages de l’intégration de schémas de données structurées dans certaines pages du GC à grande visibilité, y compris : </a:t>
            </a:r>
          </a:p>
          <a:p>
            <a:pPr marL="0" lvl="0" indent="0" algn="l" rtl="0">
              <a:spcBef>
                <a:spcPct val="0"/>
              </a:spcBef>
              <a:spcAft>
                <a:spcPct val="0"/>
              </a:spcAft>
              <a:buNone/>
            </a:pPr>
            <a:endParaRPr lang="fr-CA" sz="2000" dirty="0"/>
          </a:p>
          <a:p>
            <a:pPr marL="457200" lvl="0" indent="-368300" algn="l" rtl="0">
              <a:spcBef>
                <a:spcPct val="0"/>
              </a:spcBef>
              <a:spcAft>
                <a:spcPct val="0"/>
              </a:spcAft>
              <a:buSzPts val="2200"/>
              <a:buChar char="-"/>
            </a:pPr>
            <a:r>
              <a:rPr lang="fr-CA" sz="2000" dirty="0"/>
              <a:t>Prestation canadienne d’urgence (PCU), Allocation canadienne pour enfants (ACE) (schéma de foire aux questions [FAQ])</a:t>
            </a:r>
          </a:p>
          <a:p>
            <a:pPr marL="457200" lvl="0" indent="-368300" algn="l" rtl="0">
              <a:spcBef>
                <a:spcPct val="0"/>
              </a:spcBef>
              <a:spcAft>
                <a:spcPct val="0"/>
              </a:spcAft>
              <a:buSzPts val="2200"/>
              <a:buChar char="-"/>
            </a:pPr>
            <a:r>
              <a:rPr lang="fr-CA" sz="2000" dirty="0"/>
              <a:t>Symptômes de la COVID-19 (schéma de FAQ)</a:t>
            </a:r>
          </a:p>
          <a:p>
            <a:pPr marL="457200" lvl="0" indent="-368300" algn="l" rtl="0">
              <a:spcBef>
                <a:spcPct val="0"/>
              </a:spcBef>
              <a:spcAft>
                <a:spcPct val="0"/>
              </a:spcAft>
              <a:buSzPts val="2200"/>
              <a:buChar char="-"/>
            </a:pPr>
            <a:r>
              <a:rPr lang="fr-CA" sz="2000" dirty="0"/>
              <a:t>Canada.ca/COVID-19 (Schéma des annonces spéciales)</a:t>
            </a:r>
          </a:p>
          <a:p>
            <a:pPr marL="457200" lvl="0" indent="-368300" algn="l" rtl="0">
              <a:spcBef>
                <a:spcPct val="0"/>
              </a:spcBef>
              <a:spcAft>
                <a:spcPct val="0"/>
              </a:spcAft>
              <a:buSzPts val="2200"/>
              <a:buChar char="-"/>
            </a:pPr>
            <a:r>
              <a:rPr lang="fr-CA" sz="2000" dirty="0"/>
              <a:t>Plan d’intervention économique (schéma de FAQ)</a:t>
            </a:r>
            <a:endParaRPr lang="fr-CA" sz="2000" dirty="0">
              <a:solidFill>
                <a:schemeClr val="dk1"/>
              </a:solidFill>
            </a:endParaRPr>
          </a:p>
          <a:p>
            <a:pPr marL="457200" lvl="0" indent="-368300" algn="l" rtl="0">
              <a:spcBef>
                <a:spcPct val="0"/>
              </a:spcBef>
              <a:spcAft>
                <a:spcPct val="0"/>
              </a:spcAft>
              <a:buClr>
                <a:schemeClr val="dk1"/>
              </a:buClr>
              <a:buSzPts val="2200"/>
              <a:buChar char="-"/>
            </a:pPr>
            <a:r>
              <a:rPr lang="fr-CA" sz="2000" dirty="0">
                <a:solidFill>
                  <a:schemeClr val="dk1"/>
                </a:solidFill>
              </a:rPr>
              <a:t>Page de coordonnées (ISDE)</a:t>
            </a:r>
          </a:p>
          <a:p>
            <a:pPr marL="0" lvl="0" indent="0" algn="l" rtl="0">
              <a:spcBef>
                <a:spcPct val="0"/>
              </a:spcBef>
              <a:spcAft>
                <a:spcPct val="0"/>
              </a:spcAft>
              <a:buNone/>
            </a:pPr>
            <a:endParaRPr lang="fr-CA" sz="2000" dirty="0"/>
          </a:p>
          <a:p>
            <a:pPr marL="457200" lvl="0" indent="-317500" algn="l" rtl="0">
              <a:spcBef>
                <a:spcPct val="0"/>
              </a:spcBef>
              <a:spcAft>
                <a:spcPct val="0"/>
              </a:spcAft>
              <a:buSzPts val="1400"/>
              <a:buChar char="-"/>
            </a:pPr>
            <a:endParaRPr lang="fr-CA" sz="1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accent1"/>
              </a:buClr>
              <a:buSzPts val="6000"/>
              <a:buFont typeface="Calibri"/>
              <a:buNone/>
            </a:pPr>
            <a:r>
              <a:rPr lang="en-CA" sz="5400" b="1">
                <a:solidFill>
                  <a:schemeClr val="accent1"/>
                </a:solidFill>
              </a:rPr>
              <a:t>Questions et discussion</a:t>
            </a:r>
            <a:endParaRPr sz="5400"/>
          </a:p>
        </p:txBody>
      </p:sp>
      <p:sp>
        <p:nvSpPr>
          <p:cNvPr id="314" name="Google Shape;314;p2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accent1"/>
              </a:buClr>
              <a:buSzPts val="2800"/>
              <a:buNone/>
            </a:pP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89089c9eb9_0_9"/>
          <p:cNvSpPr txBox="1">
            <a:spLocks noGrp="1"/>
          </p:cNvSpPr>
          <p:nvPr>
            <p:ph type="sldNum" idx="12"/>
          </p:nvPr>
        </p:nvSpPr>
        <p:spPr>
          <a:xfrm>
            <a:off x="7211375" y="6153750"/>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CA"/>
              <a:t>3</a:t>
            </a:fld>
            <a:endParaRPr/>
          </a:p>
        </p:txBody>
      </p:sp>
      <p:sp>
        <p:nvSpPr>
          <p:cNvPr id="105" name="Google Shape;105;g89089c9eb9_0_9"/>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en-CA"/>
              <a:t>Hypothèses</a:t>
            </a:r>
            <a:endParaRPr/>
          </a:p>
        </p:txBody>
      </p:sp>
      <p:sp>
        <p:nvSpPr>
          <p:cNvPr id="106" name="Google Shape;106;g89089c9eb9_0_9"/>
          <p:cNvSpPr txBox="1"/>
          <p:nvPr/>
        </p:nvSpPr>
        <p:spPr>
          <a:xfrm>
            <a:off x="792300" y="1319825"/>
            <a:ext cx="8034600" cy="4992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2000" b="1" dirty="0"/>
              <a:t>Hypothèses</a:t>
            </a:r>
          </a:p>
          <a:p>
            <a:pPr marL="0" lvl="0" indent="0" algn="l" rtl="0">
              <a:spcBef>
                <a:spcPct val="0"/>
              </a:spcBef>
              <a:spcAft>
                <a:spcPct val="0"/>
              </a:spcAft>
              <a:buNone/>
            </a:pPr>
            <a:r>
              <a:rPr lang="fr-CA" sz="2000" dirty="0"/>
              <a:t>Les parcours de tâches de nombreux utilisateurs commencent par une recherche. </a:t>
            </a:r>
          </a:p>
          <a:p>
            <a:pPr marL="0" lvl="0" indent="0" algn="l" rtl="0">
              <a:spcBef>
                <a:spcPct val="0"/>
              </a:spcBef>
              <a:spcAft>
                <a:spcPct val="0"/>
              </a:spcAft>
              <a:buNone/>
            </a:pPr>
            <a:r>
              <a:rPr lang="fr-CA" sz="2000" dirty="0"/>
              <a:t>Les résultats de recherche riches et interactifs des données structurées permettent aux utilisateurs d’avancer dans l’accomplissement d’une tâche au moment où leur recherche a été lancée. </a:t>
            </a:r>
          </a:p>
          <a:p>
            <a:pPr marL="0" lvl="0" indent="0" algn="l" rtl="0">
              <a:spcBef>
                <a:spcPct val="0"/>
              </a:spcBef>
              <a:spcAft>
                <a:spcPct val="0"/>
              </a:spcAft>
              <a:buNone/>
            </a:pPr>
            <a:endParaRPr lang="fr-CA" sz="2000" dirty="0"/>
          </a:p>
          <a:p>
            <a:pPr marL="0" lvl="0" indent="0" algn="l" rtl="0">
              <a:spcBef>
                <a:spcPct val="0"/>
              </a:spcBef>
              <a:spcAft>
                <a:spcPct val="0"/>
              </a:spcAft>
              <a:buNone/>
            </a:pPr>
            <a:r>
              <a:rPr lang="fr-CA" sz="2000" dirty="0"/>
              <a:t>Avec ce projet pilote, nous avons tenté de répondre à ce qui suit : </a:t>
            </a:r>
          </a:p>
          <a:p>
            <a:pPr marL="457200" lvl="0" indent="-381000" algn="l" rtl="0">
              <a:spcBef>
                <a:spcPct val="0"/>
              </a:spcBef>
              <a:spcAft>
                <a:spcPct val="0"/>
              </a:spcAft>
              <a:buSzPts val="2400"/>
              <a:buChar char="-"/>
            </a:pPr>
            <a:r>
              <a:rPr lang="fr-CA" sz="2000" dirty="0"/>
              <a:t>Les données structurées améliorent-elles l’accomplissement de tâches? </a:t>
            </a:r>
          </a:p>
          <a:p>
            <a:pPr marL="457200" lvl="0" indent="-381000" algn="l" rtl="0">
              <a:spcBef>
                <a:spcPct val="0"/>
              </a:spcBef>
              <a:spcAft>
                <a:spcPct val="0"/>
              </a:spcAft>
              <a:buSzPts val="2400"/>
              <a:buChar char="-"/>
            </a:pPr>
            <a:r>
              <a:rPr lang="fr-CA" sz="2000" dirty="0"/>
              <a:t>L’ajout de données structurées est-il gérable et faisable pour les ministères? </a:t>
            </a:r>
            <a:endParaRPr lang="fr-CA" sz="2000" dirty="0">
              <a:solidFill>
                <a:schemeClr val="dk1"/>
              </a:solidFill>
            </a:endParaRPr>
          </a:p>
          <a:p>
            <a:pPr marL="0" lvl="0" indent="0" algn="l" rtl="0">
              <a:spcBef>
                <a:spcPct val="0"/>
              </a:spcBef>
              <a:spcAft>
                <a:spcPct val="0"/>
              </a:spcAft>
              <a:buNone/>
            </a:pPr>
            <a:r>
              <a:rPr lang="fr-CA" sz="2000" dirty="0">
                <a:solidFill>
                  <a:schemeClr val="dk1"/>
                </a:solidFill>
              </a:rPr>
              <a:t>Nous visions à : </a:t>
            </a:r>
          </a:p>
          <a:p>
            <a:pPr marL="457200" lvl="0" indent="-381000" algn="l" rtl="0">
              <a:lnSpc>
                <a:spcPct val="90000"/>
              </a:lnSpc>
              <a:spcBef>
                <a:spcPts val="1000"/>
              </a:spcBef>
              <a:spcAft>
                <a:spcPct val="0"/>
              </a:spcAft>
              <a:buClr>
                <a:schemeClr val="dk1"/>
              </a:buClr>
              <a:buSzPts val="2400"/>
              <a:buChar char="-"/>
            </a:pPr>
            <a:r>
              <a:rPr lang="fr-CA" sz="2000" dirty="0">
                <a:solidFill>
                  <a:schemeClr val="dk1"/>
                </a:solidFill>
              </a:rPr>
              <a:t>Traiter et mieux comprendre les risques et les défis</a:t>
            </a:r>
          </a:p>
          <a:p>
            <a:pPr marL="457200" lvl="0" indent="-381000" algn="l" rtl="0">
              <a:lnSpc>
                <a:spcPct val="90000"/>
              </a:lnSpc>
              <a:spcBef>
                <a:spcPct val="0"/>
              </a:spcBef>
              <a:spcAft>
                <a:spcPct val="0"/>
              </a:spcAft>
              <a:buClr>
                <a:schemeClr val="dk1"/>
              </a:buClr>
              <a:buSzPts val="2400"/>
              <a:buChar char="-"/>
            </a:pPr>
            <a:r>
              <a:rPr lang="fr-CA" sz="2000" dirty="0">
                <a:solidFill>
                  <a:schemeClr val="dk1"/>
                </a:solidFill>
              </a:rPr>
              <a:t>Apprendre les approches de mesure </a:t>
            </a:r>
          </a:p>
          <a:p>
            <a:pPr marL="457200" lvl="0" indent="-381000" algn="l" rtl="0">
              <a:lnSpc>
                <a:spcPct val="90000"/>
              </a:lnSpc>
              <a:spcBef>
                <a:spcPct val="0"/>
              </a:spcBef>
              <a:spcAft>
                <a:spcPct val="0"/>
              </a:spcAft>
              <a:buClr>
                <a:schemeClr val="dk1"/>
              </a:buClr>
              <a:buSzPts val="2400"/>
              <a:buChar char="-"/>
            </a:pPr>
            <a:r>
              <a:rPr lang="fr-CA" sz="2000" dirty="0">
                <a:solidFill>
                  <a:schemeClr val="dk1"/>
                </a:solidFill>
              </a:rPr>
              <a:t>Commencer à élaborer des instructions et des directives officielles </a:t>
            </a:r>
          </a:p>
          <a:p>
            <a:pPr marL="0" lvl="0" indent="0" algn="l" rtl="0">
              <a:spcBef>
                <a:spcPct val="0"/>
              </a:spcBef>
              <a:spcAft>
                <a:spcPct val="0"/>
              </a:spcAft>
              <a:buNone/>
            </a:pPr>
            <a:endParaRPr lang="fr-CA" sz="2000" dirty="0"/>
          </a:p>
          <a:p>
            <a:pPr marL="457200" lvl="0" indent="-317500" algn="l" rtl="0">
              <a:spcBef>
                <a:spcPct val="0"/>
              </a:spcBef>
              <a:spcAft>
                <a:spcPct val="0"/>
              </a:spcAft>
              <a:buSzPts val="1400"/>
              <a:buChar char="-"/>
            </a:pPr>
            <a:endParaRPr lang="fr-CA" sz="12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89089c9eb9_0_94"/>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CA"/>
              <a:t>4</a:t>
            </a:fld>
            <a:endParaRPr/>
          </a:p>
        </p:txBody>
      </p:sp>
      <p:sp>
        <p:nvSpPr>
          <p:cNvPr id="113" name="Google Shape;113;g89089c9eb9_0_94"/>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en-CA" dirty="0"/>
              <a:t>Conclusions</a:t>
            </a:r>
            <a:endParaRPr dirty="0"/>
          </a:p>
        </p:txBody>
      </p:sp>
      <p:sp>
        <p:nvSpPr>
          <p:cNvPr id="114" name="Google Shape;114;g89089c9eb9_0_94"/>
          <p:cNvSpPr txBox="1"/>
          <p:nvPr/>
        </p:nvSpPr>
        <p:spPr>
          <a:xfrm>
            <a:off x="87550" y="1319825"/>
            <a:ext cx="4873500" cy="4992600"/>
          </a:xfrm>
          <a:prstGeom prst="rect">
            <a:avLst/>
          </a:prstGeom>
          <a:noFill/>
          <a:ln>
            <a:noFill/>
          </a:ln>
        </p:spPr>
        <p:txBody>
          <a:bodyPr spcFirstLastPara="1" wrap="square" lIns="91425" tIns="91425" rIns="91425" bIns="91425" anchor="t" anchorCtr="0">
            <a:noAutofit/>
          </a:bodyPr>
          <a:lstStyle/>
          <a:p>
            <a:pPr marL="457200" lvl="0" indent="-355600" algn="l" rtl="0">
              <a:lnSpc>
                <a:spcPct val="90000"/>
              </a:lnSpc>
              <a:spcBef>
                <a:spcPts val="1000"/>
              </a:spcBef>
              <a:spcAft>
                <a:spcPct val="0"/>
              </a:spcAft>
              <a:buClr>
                <a:schemeClr val="dk1"/>
              </a:buClr>
              <a:buSzPts val="2000"/>
              <a:buChar char="-"/>
            </a:pPr>
            <a:r>
              <a:rPr lang="fr-CA" sz="2000" dirty="0">
                <a:solidFill>
                  <a:schemeClr val="dk1"/>
                </a:solidFill>
              </a:rPr>
              <a:t>Les statistiques et les répondants aux tests suggèrent que certains utilisateurs profitent de résultats riches, mais nous ne pouvons pas conclure que les données structurées améliorent la réussite des tâches. </a:t>
            </a:r>
          </a:p>
          <a:p>
            <a:pPr marL="914400" lvl="1" indent="-355600" algn="l" rtl="0">
              <a:lnSpc>
                <a:spcPct val="90000"/>
              </a:lnSpc>
              <a:spcBef>
                <a:spcPct val="0"/>
              </a:spcBef>
              <a:spcAft>
                <a:spcPct val="0"/>
              </a:spcAft>
              <a:buClr>
                <a:schemeClr val="dk1"/>
              </a:buClr>
              <a:buSzPts val="2000"/>
              <a:buChar char="-"/>
            </a:pPr>
            <a:r>
              <a:rPr lang="fr-CA" sz="2000" dirty="0">
                <a:solidFill>
                  <a:schemeClr val="dk1"/>
                </a:solidFill>
              </a:rPr>
              <a:t>D’autres exemples, analyses et tests sont nécessaires</a:t>
            </a:r>
          </a:p>
          <a:p>
            <a:pPr marL="457200" lvl="0" indent="-355600" algn="l" rtl="0">
              <a:lnSpc>
                <a:spcPct val="90000"/>
              </a:lnSpc>
              <a:spcBef>
                <a:spcPct val="0"/>
              </a:spcBef>
              <a:spcAft>
                <a:spcPct val="0"/>
              </a:spcAft>
              <a:buClr>
                <a:schemeClr val="dk1"/>
              </a:buClr>
              <a:buSzPts val="2000"/>
              <a:buChar char="-"/>
            </a:pPr>
            <a:r>
              <a:rPr lang="fr-CA" sz="2000" dirty="0">
                <a:solidFill>
                  <a:schemeClr val="dk1"/>
                </a:solidFill>
              </a:rPr>
              <a:t>Les ministères qui fournissent des renseignements faisant autorité doivent tenir compte des données structurées dans le cadre de la stratégie d’optimisation et de contenu </a:t>
            </a:r>
          </a:p>
          <a:p>
            <a:pPr marL="914400" lvl="1" indent="-355600" algn="l" rtl="0">
              <a:lnSpc>
                <a:spcPct val="90000"/>
              </a:lnSpc>
              <a:spcBef>
                <a:spcPct val="0"/>
              </a:spcBef>
              <a:spcAft>
                <a:spcPct val="0"/>
              </a:spcAft>
              <a:buClr>
                <a:schemeClr val="dk1"/>
              </a:buClr>
              <a:buSzPts val="2000"/>
              <a:buChar char="-"/>
            </a:pPr>
            <a:r>
              <a:rPr lang="fr-CA" sz="2000" dirty="0">
                <a:solidFill>
                  <a:schemeClr val="dk1"/>
                </a:solidFill>
              </a:rPr>
              <a:t>D’autres sources combleront le vide si le GC ne le fait pas</a:t>
            </a:r>
          </a:p>
          <a:p>
            <a:pPr marL="457200" lvl="0" indent="-355600" algn="l" rtl="0">
              <a:lnSpc>
                <a:spcPct val="90000"/>
              </a:lnSpc>
              <a:spcBef>
                <a:spcPct val="0"/>
              </a:spcBef>
              <a:spcAft>
                <a:spcPct val="0"/>
              </a:spcAft>
              <a:buClr>
                <a:schemeClr val="dk1"/>
              </a:buClr>
              <a:buSzPts val="2000"/>
              <a:buChar char="-"/>
            </a:pPr>
            <a:r>
              <a:rPr lang="fr-CA" sz="2000" dirty="0">
                <a:solidFill>
                  <a:schemeClr val="dk1"/>
                </a:solidFill>
              </a:rPr>
              <a:t>Les modifications de flux de travail sont relativement simples</a:t>
            </a:r>
          </a:p>
          <a:p>
            <a:pPr marL="0" lvl="0" indent="0" algn="l" rtl="0">
              <a:lnSpc>
                <a:spcPct val="90000"/>
              </a:lnSpc>
              <a:spcBef>
                <a:spcPts val="1000"/>
              </a:spcBef>
              <a:spcAft>
                <a:spcPct val="0"/>
              </a:spcAft>
              <a:buNone/>
            </a:pPr>
            <a:endParaRPr lang="fr-CA" sz="2000" dirty="0">
              <a:solidFill>
                <a:schemeClr val="dk1"/>
              </a:solidFill>
            </a:endParaRPr>
          </a:p>
          <a:p>
            <a:pPr marL="457200" lvl="0" indent="0" algn="l" rtl="0">
              <a:lnSpc>
                <a:spcPct val="90000"/>
              </a:lnSpc>
              <a:spcBef>
                <a:spcPts val="1000"/>
              </a:spcBef>
              <a:spcAft>
                <a:spcPct val="0"/>
              </a:spcAft>
              <a:buNone/>
            </a:pPr>
            <a:endParaRPr lang="fr-CA" sz="2400" dirty="0">
              <a:solidFill>
                <a:schemeClr val="dk1"/>
              </a:solidFill>
            </a:endParaRPr>
          </a:p>
        </p:txBody>
      </p:sp>
      <p:pic>
        <p:nvPicPr>
          <p:cNvPr id="115" name="Google Shape;115;g89089c9eb9_0_94"/>
          <p:cNvPicPr preferRelativeResize="0"/>
          <p:nvPr/>
        </p:nvPicPr>
        <p:blipFill>
          <a:blip r:embed="rId3">
            <a:alphaModFix/>
          </a:blip>
          <a:stretch>
            <a:fillRect/>
          </a:stretch>
        </p:blipFill>
        <p:spPr>
          <a:xfrm>
            <a:off x="5142675" y="1319825"/>
            <a:ext cx="3938926" cy="4079024"/>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9fae3870a_0_1"/>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fr-CA" smtClean="0"/>
              <a:t>5</a:t>
            </a:fld>
            <a:endParaRPr lang="fr-CA"/>
          </a:p>
        </p:txBody>
      </p:sp>
      <p:sp>
        <p:nvSpPr>
          <p:cNvPr id="122" name="Google Shape;122;g89fae3870a_0_1"/>
          <p:cNvSpPr txBox="1">
            <a:spLocks noGrp="1"/>
          </p:cNvSpPr>
          <p:nvPr>
            <p:ph type="body" idx="1"/>
          </p:nvPr>
        </p:nvSpPr>
        <p:spPr>
          <a:xfrm>
            <a:off x="343949" y="136290"/>
            <a:ext cx="8581937"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sz="2100" dirty="0"/>
              <a:t>Interventions structurées influencées par le GC (PCU) et d’autres (Organisation mondiale de la Santé, Centers for Disease Control and Prevention)</a:t>
            </a:r>
          </a:p>
        </p:txBody>
      </p:sp>
      <p:pic>
        <p:nvPicPr>
          <p:cNvPr id="123" name="Google Shape;123;g89fae3870a_0_1"/>
          <p:cNvPicPr preferRelativeResize="0"/>
          <p:nvPr/>
        </p:nvPicPr>
        <p:blipFill>
          <a:blip r:embed="rId3">
            <a:alphaModFix/>
          </a:blip>
          <a:stretch>
            <a:fillRect/>
          </a:stretch>
        </p:blipFill>
        <p:spPr>
          <a:xfrm>
            <a:off x="3719775" y="1291750"/>
            <a:ext cx="5424224" cy="4135175"/>
          </a:xfrm>
          <a:prstGeom prst="rect">
            <a:avLst/>
          </a:prstGeom>
          <a:noFill/>
          <a:ln>
            <a:noFill/>
          </a:ln>
        </p:spPr>
      </p:pic>
      <p:pic>
        <p:nvPicPr>
          <p:cNvPr id="124" name="Google Shape;124;g89fae3870a_0_1"/>
          <p:cNvPicPr preferRelativeResize="0"/>
          <p:nvPr/>
        </p:nvPicPr>
        <p:blipFill>
          <a:blip r:embed="rId4">
            <a:alphaModFix/>
          </a:blip>
          <a:stretch>
            <a:fillRect/>
          </a:stretch>
        </p:blipFill>
        <p:spPr>
          <a:xfrm>
            <a:off x="152400" y="1291748"/>
            <a:ext cx="3414974" cy="3536437"/>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2"/>
          <p:cNvSpPr/>
          <p:nvPr/>
        </p:nvSpPr>
        <p:spPr>
          <a:xfrm>
            <a:off x="2369891" y="1068325"/>
            <a:ext cx="2519100" cy="1362900"/>
          </a:xfrm>
          <a:prstGeom prst="chevron">
            <a:avLst>
              <a:gd name="adj" fmla="val 50000"/>
            </a:avLst>
          </a:prstGeom>
          <a:solidFill>
            <a:srgbClr val="5FB7A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Arial"/>
              <a:buNone/>
            </a:pPr>
            <a:endParaRPr lang="fr-CA" sz="1800" b="0" i="0" u="none" strike="noStrike" cap="none">
              <a:solidFill>
                <a:srgbClr val="000000"/>
              </a:solidFill>
              <a:latin typeface="Calibri"/>
              <a:ea typeface="Calibri"/>
              <a:cs typeface="Calibri"/>
              <a:sym typeface="Calibri"/>
            </a:endParaRPr>
          </a:p>
        </p:txBody>
      </p:sp>
      <p:sp>
        <p:nvSpPr>
          <p:cNvPr id="130" name="Google Shape;130;p12"/>
          <p:cNvSpPr txBox="1">
            <a:spLocks noGrp="1"/>
          </p:cNvSpPr>
          <p:nvPr>
            <p:ph type="body" idx="1"/>
          </p:nvPr>
        </p:nvSpPr>
        <p:spPr>
          <a:xfrm>
            <a:off x="529020" y="127989"/>
            <a:ext cx="7701233" cy="8786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Clr>
                <a:srgbClr val="004D71"/>
              </a:buClr>
              <a:buSzPts val="4440"/>
              <a:buNone/>
            </a:pPr>
            <a:r>
              <a:rPr lang="fr-CA" sz="3100" b="1">
                <a:latin typeface="Arial"/>
                <a:ea typeface="Arial"/>
                <a:cs typeface="Arial"/>
                <a:sym typeface="Arial"/>
              </a:rPr>
              <a:t>Projet pilote de données structurées </a:t>
            </a:r>
          </a:p>
        </p:txBody>
      </p:sp>
      <p:sp>
        <p:nvSpPr>
          <p:cNvPr id="131" name="Google Shape;131;p12"/>
          <p:cNvSpPr/>
          <p:nvPr/>
        </p:nvSpPr>
        <p:spPr>
          <a:xfrm>
            <a:off x="4286357" y="1052725"/>
            <a:ext cx="2519100" cy="1362900"/>
          </a:xfrm>
          <a:prstGeom prst="chevron">
            <a:avLst>
              <a:gd name="adj" fmla="val 50000"/>
            </a:avLst>
          </a:prstGeom>
          <a:solidFill>
            <a:srgbClr val="3081A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Arial"/>
              <a:buNone/>
            </a:pPr>
            <a:endParaRPr lang="fr-CA" sz="1800" b="0" i="0" u="none" strike="noStrike" cap="none">
              <a:solidFill>
                <a:srgbClr val="000000"/>
              </a:solidFill>
              <a:latin typeface="Calibri"/>
              <a:ea typeface="Calibri"/>
              <a:cs typeface="Calibri"/>
              <a:sym typeface="Calibri"/>
            </a:endParaRPr>
          </a:p>
        </p:txBody>
      </p:sp>
      <p:sp>
        <p:nvSpPr>
          <p:cNvPr id="132" name="Google Shape;132;p12"/>
          <p:cNvSpPr/>
          <p:nvPr/>
        </p:nvSpPr>
        <p:spPr>
          <a:xfrm>
            <a:off x="6217476" y="1052725"/>
            <a:ext cx="2779800" cy="1362900"/>
          </a:xfrm>
          <a:prstGeom prst="chevron">
            <a:avLst>
              <a:gd name="adj" fmla="val 50000"/>
            </a:avLst>
          </a:prstGeom>
          <a:solidFill>
            <a:srgbClr val="E35A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Arial"/>
              <a:buNone/>
            </a:pPr>
            <a:endParaRPr lang="fr-CA" sz="1800" b="0" i="0" u="none" strike="noStrike" cap="none">
              <a:solidFill>
                <a:srgbClr val="000000"/>
              </a:solidFill>
              <a:latin typeface="Calibri"/>
              <a:ea typeface="Calibri"/>
              <a:cs typeface="Calibri"/>
              <a:sym typeface="Calibri"/>
            </a:endParaRPr>
          </a:p>
        </p:txBody>
      </p:sp>
      <p:sp>
        <p:nvSpPr>
          <p:cNvPr id="133" name="Google Shape;133;p12"/>
          <p:cNvSpPr txBox="1"/>
          <p:nvPr/>
        </p:nvSpPr>
        <p:spPr>
          <a:xfrm>
            <a:off x="2986652" y="1323062"/>
            <a:ext cx="16410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ct val="0"/>
              </a:spcBef>
              <a:spcAft>
                <a:spcPct val="0"/>
              </a:spcAft>
              <a:buClr>
                <a:srgbClr val="000000"/>
              </a:buClr>
              <a:buSzPts val="2400"/>
              <a:buFont typeface="Arial"/>
              <a:buNone/>
            </a:pPr>
            <a:r>
              <a:rPr lang="fr-CA" sz="2400" b="1" i="0" u="none" strike="noStrike" cap="none">
                <a:solidFill>
                  <a:srgbClr val="FFFFFF"/>
                </a:solidFill>
                <a:latin typeface="Arial"/>
                <a:ea typeface="Arial"/>
                <a:cs typeface="Arial"/>
                <a:sym typeface="Arial"/>
              </a:rPr>
              <a:t>alpha</a:t>
            </a:r>
          </a:p>
        </p:txBody>
      </p:sp>
      <p:sp>
        <p:nvSpPr>
          <p:cNvPr id="134" name="Google Shape;134;p12"/>
          <p:cNvSpPr txBox="1"/>
          <p:nvPr/>
        </p:nvSpPr>
        <p:spPr>
          <a:xfrm>
            <a:off x="5088841" y="1325103"/>
            <a:ext cx="1382581" cy="45761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ct val="0"/>
              </a:spcBef>
              <a:spcAft>
                <a:spcPct val="0"/>
              </a:spcAft>
              <a:buClr>
                <a:srgbClr val="000000"/>
              </a:buClr>
              <a:buSzPts val="2400"/>
              <a:buFont typeface="Arial"/>
              <a:buNone/>
            </a:pPr>
            <a:r>
              <a:rPr lang="fr-CA" sz="2400" b="1" i="0" u="none" strike="noStrike" cap="none">
                <a:solidFill>
                  <a:srgbClr val="FFFFFF"/>
                </a:solidFill>
                <a:latin typeface="Arial"/>
                <a:ea typeface="Arial"/>
                <a:cs typeface="Arial"/>
                <a:sym typeface="Arial"/>
              </a:rPr>
              <a:t>bêta</a:t>
            </a:r>
          </a:p>
        </p:txBody>
      </p:sp>
      <p:sp>
        <p:nvSpPr>
          <p:cNvPr id="135" name="Google Shape;135;p12"/>
          <p:cNvSpPr txBox="1"/>
          <p:nvPr/>
        </p:nvSpPr>
        <p:spPr>
          <a:xfrm>
            <a:off x="6805457" y="1115349"/>
            <a:ext cx="2023255" cy="87712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ct val="0"/>
              </a:spcBef>
              <a:spcAft>
                <a:spcPct val="0"/>
              </a:spcAft>
              <a:buClr>
                <a:srgbClr val="000000"/>
              </a:buClr>
              <a:buSzPts val="2400"/>
              <a:buFont typeface="Arial"/>
              <a:buNone/>
            </a:pPr>
            <a:r>
              <a:rPr lang="fr-CA" sz="1700" b="1" i="0" u="none" strike="noStrike" cap="none" dirty="0">
                <a:solidFill>
                  <a:srgbClr val="FFFFFF"/>
                </a:solidFill>
                <a:latin typeface="Arial"/>
                <a:ea typeface="Arial"/>
                <a:cs typeface="Arial"/>
                <a:sym typeface="Arial"/>
              </a:rPr>
              <a:t>En direct – Prêt pour la pratique générale</a:t>
            </a:r>
            <a:endParaRPr lang="fr-CA" sz="700" b="0" i="0" u="none" strike="noStrike" cap="none" dirty="0">
              <a:solidFill>
                <a:srgbClr val="000000"/>
              </a:solidFill>
              <a:latin typeface="Arial"/>
              <a:ea typeface="Arial"/>
              <a:cs typeface="Arial"/>
              <a:sym typeface="Arial"/>
            </a:endParaRPr>
          </a:p>
        </p:txBody>
      </p:sp>
      <p:sp>
        <p:nvSpPr>
          <p:cNvPr id="136" name="Google Shape;136;p12"/>
          <p:cNvSpPr/>
          <p:nvPr/>
        </p:nvSpPr>
        <p:spPr>
          <a:xfrm>
            <a:off x="2811675" y="1917909"/>
            <a:ext cx="2154652" cy="579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600"/>
              <a:buFont typeface="Arial"/>
              <a:buNone/>
            </a:pPr>
            <a:r>
              <a:rPr lang="fr-CA" sz="1600" b="0" i="0" u="none" strike="noStrike" cap="none" dirty="0">
                <a:solidFill>
                  <a:srgbClr val="FFFFFF"/>
                </a:solidFill>
                <a:latin typeface="Arial"/>
                <a:ea typeface="Arial"/>
                <a:cs typeface="Arial"/>
                <a:sym typeface="Arial"/>
              </a:rPr>
              <a:t>2. Tester les </a:t>
            </a:r>
          </a:p>
          <a:p>
            <a:pPr marL="0" marR="0" lvl="0" indent="0" algn="l" rtl="0">
              <a:lnSpc>
                <a:spcPct val="100000"/>
              </a:lnSpc>
              <a:spcBef>
                <a:spcPct val="0"/>
              </a:spcBef>
              <a:spcAft>
                <a:spcPct val="0"/>
              </a:spcAft>
              <a:buClr>
                <a:srgbClr val="000000"/>
              </a:buClr>
              <a:buSzPts val="1600"/>
              <a:buFont typeface="Arial"/>
              <a:buNone/>
            </a:pPr>
            <a:r>
              <a:rPr lang="fr-CA" sz="1600" b="0" i="0" u="none" strike="noStrike" cap="none" dirty="0">
                <a:solidFill>
                  <a:srgbClr val="FFFFFF"/>
                </a:solidFill>
                <a:latin typeface="Arial"/>
                <a:ea typeface="Arial"/>
                <a:cs typeface="Arial"/>
                <a:sym typeface="Arial"/>
              </a:rPr>
              <a:t>hypothèses</a:t>
            </a:r>
          </a:p>
        </p:txBody>
      </p:sp>
      <p:sp>
        <p:nvSpPr>
          <p:cNvPr id="137" name="Google Shape;137;p12"/>
          <p:cNvSpPr/>
          <p:nvPr/>
        </p:nvSpPr>
        <p:spPr>
          <a:xfrm>
            <a:off x="4809300" y="1917909"/>
            <a:ext cx="1642641" cy="8237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600"/>
              <a:buFont typeface="Arial"/>
              <a:buNone/>
            </a:pPr>
            <a:r>
              <a:rPr lang="fr-CA" sz="1600" b="0" i="0" u="none" strike="noStrike" cap="none">
                <a:solidFill>
                  <a:srgbClr val="FFFFFF"/>
                </a:solidFill>
                <a:latin typeface="Arial"/>
                <a:ea typeface="Arial"/>
                <a:cs typeface="Arial"/>
                <a:sym typeface="Arial"/>
              </a:rPr>
              <a:t>2. Valider et mettre à l’échelle</a:t>
            </a:r>
          </a:p>
        </p:txBody>
      </p:sp>
      <p:sp>
        <p:nvSpPr>
          <p:cNvPr id="138" name="Google Shape;138;p12"/>
          <p:cNvSpPr/>
          <p:nvPr/>
        </p:nvSpPr>
        <p:spPr>
          <a:xfrm>
            <a:off x="6869077" y="1917909"/>
            <a:ext cx="1642641" cy="579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600"/>
              <a:buFont typeface="Arial"/>
              <a:buNone/>
            </a:pPr>
            <a:r>
              <a:rPr lang="fr-CA" sz="1600" b="0" i="0" u="none" strike="noStrike" cap="none">
                <a:solidFill>
                  <a:srgbClr val="FFFFFF"/>
                </a:solidFill>
                <a:latin typeface="Arial"/>
                <a:ea typeface="Arial"/>
                <a:cs typeface="Arial"/>
                <a:sym typeface="Arial"/>
              </a:rPr>
              <a:t>3. Encourager l’adoption</a:t>
            </a:r>
          </a:p>
        </p:txBody>
      </p:sp>
      <p:sp>
        <p:nvSpPr>
          <p:cNvPr id="139" name="Google Shape;139;p12"/>
          <p:cNvSpPr/>
          <p:nvPr/>
        </p:nvSpPr>
        <p:spPr>
          <a:xfrm>
            <a:off x="467549" y="1068325"/>
            <a:ext cx="2519100" cy="1362900"/>
          </a:xfrm>
          <a:prstGeom prst="homePlate">
            <a:avLst>
              <a:gd name="adj" fmla="val 50000"/>
            </a:avLst>
          </a:prstGeom>
          <a:solidFill>
            <a:srgbClr val="F6921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Arial"/>
              <a:buNone/>
            </a:pPr>
            <a:endParaRPr lang="fr-CA" sz="1800" b="0" i="0" u="none" strike="noStrike" cap="none">
              <a:solidFill>
                <a:srgbClr val="FFFFFF"/>
              </a:solidFill>
              <a:latin typeface="Calibri"/>
              <a:ea typeface="Calibri"/>
              <a:cs typeface="Calibri"/>
              <a:sym typeface="Calibri"/>
            </a:endParaRPr>
          </a:p>
        </p:txBody>
      </p:sp>
      <p:sp>
        <p:nvSpPr>
          <p:cNvPr id="140" name="Google Shape;140;p12"/>
          <p:cNvSpPr txBox="1"/>
          <p:nvPr/>
        </p:nvSpPr>
        <p:spPr>
          <a:xfrm>
            <a:off x="529027" y="1323062"/>
            <a:ext cx="1641000" cy="46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Clr>
                <a:srgbClr val="000000"/>
              </a:buClr>
              <a:buSzPts val="2400"/>
              <a:buFont typeface="Arial"/>
              <a:buNone/>
            </a:pPr>
            <a:r>
              <a:rPr lang="fr-CA" sz="2400" b="1" i="0" u="none" strike="noStrike" cap="none">
                <a:solidFill>
                  <a:srgbClr val="FFFFFF"/>
                </a:solidFill>
                <a:latin typeface="Arial"/>
                <a:ea typeface="Arial"/>
                <a:cs typeface="Arial"/>
                <a:sym typeface="Arial"/>
              </a:rPr>
              <a:t>Découvrir</a:t>
            </a:r>
          </a:p>
        </p:txBody>
      </p:sp>
      <p:sp>
        <p:nvSpPr>
          <p:cNvPr id="141" name="Google Shape;141;p12"/>
          <p:cNvSpPr/>
          <p:nvPr/>
        </p:nvSpPr>
        <p:spPr>
          <a:xfrm>
            <a:off x="467546" y="1917909"/>
            <a:ext cx="23742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600"/>
              <a:buFont typeface="Arial"/>
              <a:buNone/>
            </a:pPr>
            <a:r>
              <a:rPr lang="fr-CA" sz="1600" b="0" i="0" u="none" strike="noStrike" cap="none">
                <a:solidFill>
                  <a:srgbClr val="FFFFFF"/>
                </a:solidFill>
                <a:latin typeface="Arial"/>
                <a:ea typeface="Arial"/>
                <a:cs typeface="Arial"/>
                <a:sym typeface="Arial"/>
              </a:rPr>
              <a:t> 1. Formuler une hypothèse</a:t>
            </a:r>
          </a:p>
        </p:txBody>
      </p:sp>
      <p:sp>
        <p:nvSpPr>
          <p:cNvPr id="142" name="Google Shape;142;p12"/>
          <p:cNvSpPr/>
          <p:nvPr/>
        </p:nvSpPr>
        <p:spPr>
          <a:xfrm>
            <a:off x="467550" y="2471850"/>
            <a:ext cx="1822800" cy="468900"/>
          </a:xfrm>
          <a:prstGeom prst="rect">
            <a:avLst/>
          </a:prstGeom>
          <a:solidFill>
            <a:srgbClr val="F6921D"/>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Hypothèses</a:t>
            </a:r>
          </a:p>
        </p:txBody>
      </p:sp>
      <p:sp>
        <p:nvSpPr>
          <p:cNvPr id="143" name="Google Shape;143;p12"/>
          <p:cNvSpPr/>
          <p:nvPr/>
        </p:nvSpPr>
        <p:spPr>
          <a:xfrm>
            <a:off x="2369900" y="3024150"/>
            <a:ext cx="1822800" cy="468900"/>
          </a:xfrm>
          <a:prstGeom prst="rect">
            <a:avLst/>
          </a:prstGeom>
          <a:solidFill>
            <a:srgbClr val="5FB7A2"/>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Technologie/outils</a:t>
            </a:r>
          </a:p>
        </p:txBody>
      </p:sp>
      <p:sp>
        <p:nvSpPr>
          <p:cNvPr id="144" name="Google Shape;144;p12"/>
          <p:cNvSpPr/>
          <p:nvPr/>
        </p:nvSpPr>
        <p:spPr>
          <a:xfrm>
            <a:off x="2369900" y="3575061"/>
            <a:ext cx="1822800" cy="468900"/>
          </a:xfrm>
          <a:prstGeom prst="rect">
            <a:avLst/>
          </a:prstGeom>
          <a:solidFill>
            <a:srgbClr val="5FB7A2"/>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Méthodes de travail</a:t>
            </a:r>
          </a:p>
        </p:txBody>
      </p:sp>
      <p:sp>
        <p:nvSpPr>
          <p:cNvPr id="145" name="Google Shape;145;p12"/>
          <p:cNvSpPr/>
          <p:nvPr/>
        </p:nvSpPr>
        <p:spPr>
          <a:xfrm>
            <a:off x="4300675" y="4125984"/>
            <a:ext cx="1822800" cy="468900"/>
          </a:xfrm>
          <a:prstGeom prst="rect">
            <a:avLst/>
          </a:prstGeom>
          <a:solidFill>
            <a:srgbClr val="3081AC"/>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Normes</a:t>
            </a:r>
          </a:p>
        </p:txBody>
      </p:sp>
      <p:sp>
        <p:nvSpPr>
          <p:cNvPr id="146" name="Google Shape;146;p12"/>
          <p:cNvSpPr/>
          <p:nvPr/>
        </p:nvSpPr>
        <p:spPr>
          <a:xfrm>
            <a:off x="4300675" y="5209003"/>
            <a:ext cx="1822800" cy="468900"/>
          </a:xfrm>
          <a:prstGeom prst="rect">
            <a:avLst/>
          </a:prstGeom>
          <a:solidFill>
            <a:srgbClr val="3081AC"/>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Gouvernance</a:t>
            </a:r>
          </a:p>
        </p:txBody>
      </p:sp>
      <p:sp>
        <p:nvSpPr>
          <p:cNvPr id="147" name="Google Shape;147;p12"/>
          <p:cNvSpPr/>
          <p:nvPr/>
        </p:nvSpPr>
        <p:spPr>
          <a:xfrm>
            <a:off x="6231450" y="4668539"/>
            <a:ext cx="1822800" cy="468900"/>
          </a:xfrm>
          <a:prstGeom prst="rect">
            <a:avLst/>
          </a:prstGeom>
          <a:solidFill>
            <a:srgbClr val="E35A35"/>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Normes de durabilité et de gestion de l’information (GI)</a:t>
            </a:r>
          </a:p>
        </p:txBody>
      </p:sp>
      <p:sp>
        <p:nvSpPr>
          <p:cNvPr id="148" name="Google Shape;148;p12"/>
          <p:cNvSpPr/>
          <p:nvPr/>
        </p:nvSpPr>
        <p:spPr>
          <a:xfrm>
            <a:off x="467550" y="3563911"/>
            <a:ext cx="1822800" cy="468900"/>
          </a:xfrm>
          <a:prstGeom prst="rect">
            <a:avLst/>
          </a:prstGeom>
          <a:solidFill>
            <a:srgbClr val="F6921D"/>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Ministères participants</a:t>
            </a:r>
          </a:p>
        </p:txBody>
      </p:sp>
      <p:sp>
        <p:nvSpPr>
          <p:cNvPr id="149" name="Google Shape;149;p12"/>
          <p:cNvSpPr/>
          <p:nvPr/>
        </p:nvSpPr>
        <p:spPr>
          <a:xfrm>
            <a:off x="6221700" y="5749442"/>
            <a:ext cx="1822800" cy="468900"/>
          </a:xfrm>
          <a:prstGeom prst="rect">
            <a:avLst/>
          </a:prstGeom>
          <a:solidFill>
            <a:srgbClr val="E35A35"/>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Évaluer</a:t>
            </a:r>
          </a:p>
        </p:txBody>
      </p:sp>
      <p:sp>
        <p:nvSpPr>
          <p:cNvPr id="150" name="Google Shape;150;p12"/>
          <p:cNvSpPr/>
          <p:nvPr/>
        </p:nvSpPr>
        <p:spPr>
          <a:xfrm>
            <a:off x="2369900" y="2492911"/>
            <a:ext cx="1822800" cy="468900"/>
          </a:xfrm>
          <a:prstGeom prst="rect">
            <a:avLst/>
          </a:prstGeom>
          <a:solidFill>
            <a:srgbClr val="5FB7A2"/>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Expérimenter</a:t>
            </a:r>
          </a:p>
        </p:txBody>
      </p:sp>
      <p:sp>
        <p:nvSpPr>
          <p:cNvPr id="151" name="Google Shape;151;p12"/>
          <p:cNvSpPr/>
          <p:nvPr/>
        </p:nvSpPr>
        <p:spPr>
          <a:xfrm>
            <a:off x="2369900" y="4125961"/>
            <a:ext cx="1822800" cy="468900"/>
          </a:xfrm>
          <a:prstGeom prst="rect">
            <a:avLst/>
          </a:prstGeom>
          <a:solidFill>
            <a:srgbClr val="5FB7A2"/>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Principes</a:t>
            </a:r>
          </a:p>
        </p:txBody>
      </p:sp>
      <p:sp>
        <p:nvSpPr>
          <p:cNvPr id="152" name="Google Shape;152;p12"/>
          <p:cNvSpPr/>
          <p:nvPr/>
        </p:nvSpPr>
        <p:spPr>
          <a:xfrm>
            <a:off x="467550" y="3044486"/>
            <a:ext cx="1822800" cy="468900"/>
          </a:xfrm>
          <a:prstGeom prst="rect">
            <a:avLst/>
          </a:prstGeom>
          <a:solidFill>
            <a:srgbClr val="F6921D"/>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Pages </a:t>
            </a:r>
          </a:p>
        </p:txBody>
      </p:sp>
      <p:sp>
        <p:nvSpPr>
          <p:cNvPr id="153" name="Google Shape;153;p12"/>
          <p:cNvSpPr/>
          <p:nvPr/>
        </p:nvSpPr>
        <p:spPr>
          <a:xfrm>
            <a:off x="2369900" y="4676886"/>
            <a:ext cx="1822800" cy="468900"/>
          </a:xfrm>
          <a:prstGeom prst="rect">
            <a:avLst/>
          </a:prstGeom>
          <a:solidFill>
            <a:srgbClr val="5FB7A2"/>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Détermination des risques</a:t>
            </a:r>
          </a:p>
        </p:txBody>
      </p:sp>
      <p:sp>
        <p:nvSpPr>
          <p:cNvPr id="154" name="Google Shape;154;p12"/>
          <p:cNvSpPr/>
          <p:nvPr/>
        </p:nvSpPr>
        <p:spPr>
          <a:xfrm>
            <a:off x="4300675" y="4676878"/>
            <a:ext cx="1822800" cy="468900"/>
          </a:xfrm>
          <a:prstGeom prst="rect">
            <a:avLst/>
          </a:prstGeom>
          <a:solidFill>
            <a:srgbClr val="3081AC"/>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Atténuation des risques</a:t>
            </a:r>
          </a:p>
        </p:txBody>
      </p:sp>
      <p:sp>
        <p:nvSpPr>
          <p:cNvPr id="155" name="Google Shape;155;p12"/>
          <p:cNvSpPr/>
          <p:nvPr/>
        </p:nvSpPr>
        <p:spPr>
          <a:xfrm>
            <a:off x="6221700" y="5208989"/>
            <a:ext cx="1822800" cy="468900"/>
          </a:xfrm>
          <a:prstGeom prst="rect">
            <a:avLst/>
          </a:prstGeom>
          <a:solidFill>
            <a:srgbClr val="E35A35"/>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200" b="0" i="0" u="none" strike="noStrike" cap="none">
                <a:solidFill>
                  <a:srgbClr val="FFFFFF"/>
                </a:solidFill>
                <a:latin typeface="Arial"/>
                <a:ea typeface="Arial"/>
                <a:cs typeface="Arial"/>
                <a:sym typeface="Arial"/>
              </a:rPr>
              <a:t>Communiquer les normes/attentes</a:t>
            </a:r>
          </a:p>
        </p:txBody>
      </p:sp>
      <p:sp>
        <p:nvSpPr>
          <p:cNvPr id="156" name="Google Shape;156;p12"/>
          <p:cNvSpPr/>
          <p:nvPr/>
        </p:nvSpPr>
        <p:spPr>
          <a:xfrm>
            <a:off x="467550" y="4126636"/>
            <a:ext cx="1822800" cy="468900"/>
          </a:xfrm>
          <a:prstGeom prst="rect">
            <a:avLst/>
          </a:prstGeom>
          <a:solidFill>
            <a:srgbClr val="F6921D"/>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Approches de recherche </a:t>
            </a:r>
          </a:p>
        </p:txBody>
      </p:sp>
      <p:sp>
        <p:nvSpPr>
          <p:cNvPr id="157" name="Google Shape;157;p12"/>
          <p:cNvSpPr/>
          <p:nvPr/>
        </p:nvSpPr>
        <p:spPr>
          <a:xfrm>
            <a:off x="4300675" y="5749453"/>
            <a:ext cx="1822800" cy="468900"/>
          </a:xfrm>
          <a:prstGeom prst="rect">
            <a:avLst/>
          </a:prstGeom>
          <a:solidFill>
            <a:srgbClr val="3081AC"/>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Test d’utilisabilité</a:t>
            </a:r>
          </a:p>
        </p:txBody>
      </p:sp>
      <p:sp>
        <p:nvSpPr>
          <p:cNvPr id="158" name="Google Shape;158;p12"/>
          <p:cNvSpPr/>
          <p:nvPr/>
        </p:nvSpPr>
        <p:spPr>
          <a:xfrm>
            <a:off x="2379650" y="5187786"/>
            <a:ext cx="1822800" cy="468900"/>
          </a:xfrm>
          <a:prstGeom prst="rect">
            <a:avLst/>
          </a:prstGeom>
          <a:solidFill>
            <a:srgbClr val="5FB7A2"/>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Formation</a:t>
            </a:r>
          </a:p>
        </p:txBody>
      </p:sp>
      <p:sp>
        <p:nvSpPr>
          <p:cNvPr id="159" name="Google Shape;159;p12"/>
          <p:cNvSpPr txBox="1"/>
          <p:nvPr/>
        </p:nvSpPr>
        <p:spPr>
          <a:xfrm>
            <a:off x="465340" y="2481188"/>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0" name="Google Shape;160;p12"/>
          <p:cNvSpPr txBox="1"/>
          <p:nvPr/>
        </p:nvSpPr>
        <p:spPr>
          <a:xfrm>
            <a:off x="465340" y="3090788"/>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1" name="Google Shape;161;p12"/>
          <p:cNvSpPr txBox="1"/>
          <p:nvPr/>
        </p:nvSpPr>
        <p:spPr>
          <a:xfrm>
            <a:off x="465340" y="3624188"/>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2" name="Google Shape;162;p12"/>
          <p:cNvSpPr txBox="1"/>
          <p:nvPr/>
        </p:nvSpPr>
        <p:spPr>
          <a:xfrm>
            <a:off x="465340" y="4157588"/>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3" name="Google Shape;163;p12"/>
          <p:cNvSpPr txBox="1"/>
          <p:nvPr/>
        </p:nvSpPr>
        <p:spPr>
          <a:xfrm>
            <a:off x="2290350" y="2558325"/>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4" name="Google Shape;164;p12"/>
          <p:cNvSpPr txBox="1"/>
          <p:nvPr/>
        </p:nvSpPr>
        <p:spPr>
          <a:xfrm>
            <a:off x="2290350" y="3099063"/>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5" name="Google Shape;165;p12"/>
          <p:cNvSpPr txBox="1"/>
          <p:nvPr/>
        </p:nvSpPr>
        <p:spPr>
          <a:xfrm>
            <a:off x="2290350" y="3602594"/>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6" name="Google Shape;166;p12"/>
          <p:cNvSpPr txBox="1"/>
          <p:nvPr/>
        </p:nvSpPr>
        <p:spPr>
          <a:xfrm>
            <a:off x="2290350" y="4779488"/>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7" name="Google Shape;167;p12"/>
          <p:cNvSpPr txBox="1"/>
          <p:nvPr/>
        </p:nvSpPr>
        <p:spPr>
          <a:xfrm>
            <a:off x="4248196" y="4191713"/>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8" name="Google Shape;168;p12"/>
          <p:cNvSpPr txBox="1"/>
          <p:nvPr/>
        </p:nvSpPr>
        <p:spPr>
          <a:xfrm>
            <a:off x="4248196" y="5789508"/>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69" name="Google Shape;169;p12"/>
          <p:cNvSpPr txBox="1"/>
          <p:nvPr/>
        </p:nvSpPr>
        <p:spPr>
          <a:xfrm>
            <a:off x="2290350" y="4185482"/>
            <a:ext cx="363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fr-CA" sz="2000" b="0" i="0" u="none" strike="noStrike" cap="none">
                <a:solidFill>
                  <a:srgbClr val="000000"/>
                </a:solidFill>
                <a:latin typeface="Arial"/>
                <a:ea typeface="Arial"/>
                <a:cs typeface="Arial"/>
                <a:sym typeface="Arial"/>
              </a:rPr>
              <a:t>✔</a:t>
            </a:r>
          </a:p>
        </p:txBody>
      </p:sp>
      <p:sp>
        <p:nvSpPr>
          <p:cNvPr id="170" name="Google Shape;170;p12"/>
          <p:cNvSpPr txBox="1"/>
          <p:nvPr/>
        </p:nvSpPr>
        <p:spPr>
          <a:xfrm>
            <a:off x="4248196" y="4191713"/>
            <a:ext cx="363000" cy="3387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2000">
                <a:solidFill>
                  <a:srgbClr val="666666"/>
                </a:solidFill>
              </a:rPr>
              <a:t>✔</a:t>
            </a:r>
          </a:p>
        </p:txBody>
      </p:sp>
      <p:sp>
        <p:nvSpPr>
          <p:cNvPr id="171" name="Google Shape;171;p12"/>
          <p:cNvSpPr/>
          <p:nvPr/>
        </p:nvSpPr>
        <p:spPr>
          <a:xfrm>
            <a:off x="4272250" y="3577873"/>
            <a:ext cx="1822800" cy="468900"/>
          </a:xfrm>
          <a:prstGeom prst="rect">
            <a:avLst/>
          </a:prstGeom>
          <a:solidFill>
            <a:srgbClr val="3081AC"/>
          </a:solidFill>
          <a:ln>
            <a:noFill/>
          </a:ln>
        </p:spPr>
        <p:txBody>
          <a:bodyPr spcFirstLastPara="1" wrap="square" lIns="108000" tIns="45700" rIns="108000" bIns="45700" anchor="ctr" anchorCtr="0">
            <a:noAutofit/>
          </a:bodyPr>
          <a:lstStyle/>
          <a:p>
            <a:pPr marL="0" marR="0" lvl="0" indent="0" algn="ctr" rtl="0">
              <a:lnSpc>
                <a:spcPct val="90000"/>
              </a:lnSpc>
              <a:spcBef>
                <a:spcPct val="0"/>
              </a:spcBef>
              <a:spcAft>
                <a:spcPct val="0"/>
              </a:spcAft>
              <a:buClr>
                <a:srgbClr val="7F7F7F"/>
              </a:buClr>
              <a:buSzPts val="1300"/>
              <a:buFont typeface="Arial"/>
              <a:buNone/>
            </a:pPr>
            <a:r>
              <a:rPr lang="fr-CA" sz="1300" b="0" i="0" u="none" strike="noStrike" cap="none">
                <a:solidFill>
                  <a:srgbClr val="FFFFFF"/>
                </a:solidFill>
                <a:latin typeface="Arial"/>
                <a:ea typeface="Arial"/>
                <a:cs typeface="Arial"/>
                <a:sym typeface="Arial"/>
              </a:rPr>
              <a:t>Formation</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81e6f24ca3_0_0"/>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fr-CA" smtClean="0"/>
              <a:t>7</a:t>
            </a:fld>
            <a:endParaRPr lang="fr-CA"/>
          </a:p>
        </p:txBody>
      </p:sp>
      <p:sp>
        <p:nvSpPr>
          <p:cNvPr id="178" name="Google Shape;178;g81e6f24ca3_0_0"/>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Analytique – FAQ Clics et impressions</a:t>
            </a:r>
          </a:p>
        </p:txBody>
      </p:sp>
      <p:sp>
        <p:nvSpPr>
          <p:cNvPr id="179" name="Google Shape;179;g81e6f24ca3_0_0"/>
          <p:cNvSpPr txBox="1"/>
          <p:nvPr/>
        </p:nvSpPr>
        <p:spPr>
          <a:xfrm>
            <a:off x="577525" y="1139350"/>
            <a:ext cx="7998600" cy="1329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ct val="0"/>
              </a:spcAft>
              <a:buNone/>
            </a:pPr>
            <a:r>
              <a:rPr lang="fr-CA" sz="2400">
                <a:solidFill>
                  <a:schemeClr val="dk1"/>
                </a:solidFill>
              </a:rPr>
              <a:t>Plus de 1millions de clics et 13 millions d’impressions pour tous les résultats riches des schémas de FAQ dans les 3 derniers mois, la plupart depuis que nous avons lancé le projet pilote :</a:t>
            </a:r>
          </a:p>
        </p:txBody>
      </p:sp>
      <p:pic>
        <p:nvPicPr>
          <p:cNvPr id="180" name="Google Shape;180;g81e6f24ca3_0_0"/>
          <p:cNvPicPr preferRelativeResize="0"/>
          <p:nvPr/>
        </p:nvPicPr>
        <p:blipFill>
          <a:blip r:embed="rId3">
            <a:alphaModFix/>
          </a:blip>
          <a:stretch>
            <a:fillRect/>
          </a:stretch>
        </p:blipFill>
        <p:spPr>
          <a:xfrm>
            <a:off x="205738" y="2621225"/>
            <a:ext cx="8725935" cy="3719251"/>
          </a:xfrm>
          <a:prstGeom prst="rect">
            <a:avLst/>
          </a:prstGeom>
          <a:noFill/>
          <a:ln>
            <a:noFill/>
          </a:ln>
        </p:spPr>
      </p:pic>
      <p:sp>
        <p:nvSpPr>
          <p:cNvPr id="181" name="Google Shape;181;g81e6f24ca3_0_0"/>
          <p:cNvSpPr txBox="1"/>
          <p:nvPr/>
        </p:nvSpPr>
        <p:spPr>
          <a:xfrm>
            <a:off x="5340000" y="4179975"/>
            <a:ext cx="1670400" cy="84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fr-CA" sz="1200" b="1">
                <a:solidFill>
                  <a:schemeClr val="dk1"/>
                </a:solidFill>
              </a:rPr>
              <a:t>20 mai</a:t>
            </a:r>
          </a:p>
          <a:p>
            <a:pPr marL="0" lvl="0" indent="0" algn="l" rtl="0">
              <a:spcBef>
                <a:spcPct val="0"/>
              </a:spcBef>
              <a:spcAft>
                <a:spcPct val="0"/>
              </a:spcAft>
              <a:buClr>
                <a:schemeClr val="dk1"/>
              </a:buClr>
              <a:buSzPts val="1100"/>
              <a:buFont typeface="Arial"/>
              <a:buNone/>
            </a:pPr>
            <a:r>
              <a:rPr lang="fr-CA" sz="1200">
                <a:solidFill>
                  <a:schemeClr val="dk1"/>
                </a:solidFill>
              </a:rPr>
              <a:t>Agence du revenu du Canada (ARC) : FAQ – Report de la TPS/TVH</a:t>
            </a:r>
            <a:endParaRPr lang="fr-CA" sz="1200" b="1">
              <a:solidFill>
                <a:schemeClr val="dk1"/>
              </a:solidFill>
            </a:endParaRPr>
          </a:p>
          <a:p>
            <a:pPr marL="0" lvl="0" indent="0" algn="l" rtl="0">
              <a:spcBef>
                <a:spcPct val="0"/>
              </a:spcBef>
              <a:spcAft>
                <a:spcPct val="0"/>
              </a:spcAft>
              <a:buNone/>
            </a:pPr>
            <a:endParaRPr lang="fr-CA"/>
          </a:p>
        </p:txBody>
      </p:sp>
      <p:sp>
        <p:nvSpPr>
          <p:cNvPr id="182" name="Google Shape;182;g81e6f24ca3_0_0"/>
          <p:cNvSpPr txBox="1"/>
          <p:nvPr/>
        </p:nvSpPr>
        <p:spPr>
          <a:xfrm>
            <a:off x="3956550" y="4372725"/>
            <a:ext cx="1670400" cy="84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1200" b="1">
                <a:solidFill>
                  <a:schemeClr val="dk1"/>
                </a:solidFill>
              </a:rPr>
              <a:t>Du 12 au 16 mai</a:t>
            </a:r>
          </a:p>
          <a:p>
            <a:pPr marL="0" lvl="0" indent="0" algn="l" rtl="0">
              <a:spcBef>
                <a:spcPct val="0"/>
              </a:spcBef>
              <a:spcAft>
                <a:spcPct val="0"/>
              </a:spcAft>
              <a:buNone/>
            </a:pPr>
            <a:r>
              <a:rPr lang="fr-CA" sz="1200">
                <a:solidFill>
                  <a:schemeClr val="dk1"/>
                </a:solidFill>
              </a:rPr>
              <a:t>Ministère des Finances du Canada : ajout de connaissance de la situation et de FAQ au Plan d’intervention économique</a:t>
            </a:r>
          </a:p>
          <a:p>
            <a:pPr marL="0" lvl="0" indent="0" algn="l" rtl="0">
              <a:spcBef>
                <a:spcPct val="0"/>
              </a:spcBef>
              <a:spcAft>
                <a:spcPct val="0"/>
              </a:spcAft>
              <a:buNone/>
            </a:pPr>
            <a:endParaRPr lang="fr-CA"/>
          </a:p>
        </p:txBody>
      </p:sp>
      <p:cxnSp>
        <p:nvCxnSpPr>
          <p:cNvPr id="183" name="Google Shape;183;g81e6f24ca3_0_0"/>
          <p:cNvCxnSpPr/>
          <p:nvPr/>
        </p:nvCxnSpPr>
        <p:spPr>
          <a:xfrm>
            <a:off x="4823200" y="5024175"/>
            <a:ext cx="489900" cy="491100"/>
          </a:xfrm>
          <a:prstGeom prst="straightConnector1">
            <a:avLst/>
          </a:prstGeom>
          <a:noFill/>
          <a:ln w="9525" cap="flat" cmpd="sng">
            <a:solidFill>
              <a:schemeClr val="dk2"/>
            </a:solidFill>
            <a:prstDash val="solid"/>
            <a:round/>
            <a:headEnd type="none" w="med" len="med"/>
            <a:tailEnd type="stealth" w="med" len="med"/>
          </a:ln>
        </p:spPr>
      </p:cxnSp>
      <p:cxnSp>
        <p:nvCxnSpPr>
          <p:cNvPr id="184" name="Google Shape;184;g81e6f24ca3_0_0"/>
          <p:cNvCxnSpPr/>
          <p:nvPr/>
        </p:nvCxnSpPr>
        <p:spPr>
          <a:xfrm>
            <a:off x="5953650" y="4911125"/>
            <a:ext cx="238800" cy="627900"/>
          </a:xfrm>
          <a:prstGeom prst="straightConnector1">
            <a:avLst/>
          </a:prstGeom>
          <a:noFill/>
          <a:ln w="9525" cap="flat" cmpd="sng">
            <a:solidFill>
              <a:schemeClr val="dk2"/>
            </a:solidFill>
            <a:prstDash val="solid"/>
            <a:round/>
            <a:headEnd type="none" w="med" len="med"/>
            <a:tailEnd type="stealth" w="med" len="med"/>
          </a:ln>
        </p:spPr>
      </p:cxnSp>
      <p:sp>
        <p:nvSpPr>
          <p:cNvPr id="185" name="Google Shape;185;g81e6f24ca3_0_0"/>
          <p:cNvSpPr txBox="1"/>
          <p:nvPr/>
        </p:nvSpPr>
        <p:spPr>
          <a:xfrm>
            <a:off x="6608475" y="3681250"/>
            <a:ext cx="1493100" cy="991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1200" b="1">
                <a:solidFill>
                  <a:schemeClr val="dk1"/>
                </a:solidFill>
              </a:rPr>
              <a:t>5 juin</a:t>
            </a:r>
          </a:p>
          <a:p>
            <a:pPr marL="0" lvl="0" indent="0" algn="l" rtl="0">
              <a:spcBef>
                <a:spcPct val="0"/>
              </a:spcBef>
              <a:spcAft>
                <a:spcPct val="0"/>
              </a:spcAft>
              <a:buNone/>
            </a:pPr>
            <a:r>
              <a:rPr lang="fr-CA" sz="1200">
                <a:solidFill>
                  <a:schemeClr val="dk1"/>
                </a:solidFill>
              </a:rPr>
              <a:t>ARC : PCU</a:t>
            </a:r>
            <a:endParaRPr lang="fr-CA"/>
          </a:p>
        </p:txBody>
      </p:sp>
      <p:cxnSp>
        <p:nvCxnSpPr>
          <p:cNvPr id="186" name="Google Shape;186;g81e6f24ca3_0_0"/>
          <p:cNvCxnSpPr/>
          <p:nvPr/>
        </p:nvCxnSpPr>
        <p:spPr>
          <a:xfrm>
            <a:off x="7058975" y="4107275"/>
            <a:ext cx="12600" cy="414600"/>
          </a:xfrm>
          <a:prstGeom prst="straightConnector1">
            <a:avLst/>
          </a:prstGeom>
          <a:noFill/>
          <a:ln w="9525" cap="flat" cmpd="sng">
            <a:solidFill>
              <a:schemeClr val="dk2"/>
            </a:solidFill>
            <a:prstDash val="solid"/>
            <a:round/>
            <a:headEnd type="none" w="med" len="med"/>
            <a:tailEnd type="stealth" w="med" len="med"/>
          </a:ln>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89581ee646_0_95"/>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fr-CA" smtClean="0"/>
              <a:t>8</a:t>
            </a:fld>
            <a:endParaRPr lang="fr-CA"/>
          </a:p>
        </p:txBody>
      </p:sp>
      <p:sp>
        <p:nvSpPr>
          <p:cNvPr id="193" name="Google Shape;193;g89581ee646_0_95"/>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Analytique – Clics et impressions</a:t>
            </a:r>
          </a:p>
        </p:txBody>
      </p:sp>
      <p:sp>
        <p:nvSpPr>
          <p:cNvPr id="194" name="Google Shape;194;g89581ee646_0_95"/>
          <p:cNvSpPr txBox="1"/>
          <p:nvPr/>
        </p:nvSpPr>
        <p:spPr>
          <a:xfrm>
            <a:off x="577525" y="1139350"/>
            <a:ext cx="7998600" cy="1329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ct val="0"/>
              </a:spcAft>
              <a:buNone/>
            </a:pPr>
            <a:r>
              <a:rPr lang="fr-CA" sz="2400">
                <a:solidFill>
                  <a:schemeClr val="dk1"/>
                </a:solidFill>
              </a:rPr>
              <a:t>Plus de 150 000 clics et 473 millions d’impressions pour tous les résultats riches d’annonces spéciales au cours des trois derniers mois, la plupart depuis le début du projet pilote :</a:t>
            </a:r>
          </a:p>
        </p:txBody>
      </p:sp>
      <p:pic>
        <p:nvPicPr>
          <p:cNvPr id="195" name="Google Shape;195;g89581ee646_0_95"/>
          <p:cNvPicPr preferRelativeResize="0"/>
          <p:nvPr/>
        </p:nvPicPr>
        <p:blipFill>
          <a:blip r:embed="rId3">
            <a:alphaModFix/>
          </a:blip>
          <a:stretch>
            <a:fillRect/>
          </a:stretch>
        </p:blipFill>
        <p:spPr>
          <a:xfrm>
            <a:off x="231600" y="2824075"/>
            <a:ext cx="9144000" cy="3773277"/>
          </a:xfrm>
          <a:prstGeom prst="rect">
            <a:avLst/>
          </a:prstGeom>
          <a:noFill/>
          <a:ln>
            <a:noFill/>
          </a:ln>
        </p:spPr>
      </p:pic>
      <p:sp>
        <p:nvSpPr>
          <p:cNvPr id="196" name="Google Shape;196;g89581ee646_0_95"/>
          <p:cNvSpPr txBox="1"/>
          <p:nvPr/>
        </p:nvSpPr>
        <p:spPr>
          <a:xfrm>
            <a:off x="4308250" y="4360175"/>
            <a:ext cx="1670400" cy="84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1200" b="1">
                <a:solidFill>
                  <a:schemeClr val="dk1"/>
                </a:solidFill>
              </a:rPr>
              <a:t>21 mai</a:t>
            </a:r>
          </a:p>
          <a:p>
            <a:pPr marL="0" lvl="0" indent="0" algn="l" rtl="0">
              <a:spcBef>
                <a:spcPct val="0"/>
              </a:spcBef>
              <a:spcAft>
                <a:spcPct val="0"/>
              </a:spcAft>
              <a:buNone/>
            </a:pPr>
            <a:r>
              <a:rPr lang="fr-CA" sz="1200">
                <a:solidFill>
                  <a:schemeClr val="dk1"/>
                </a:solidFill>
              </a:rPr>
              <a:t>Annonces spéciales « remarquées » par Google le 21 mai</a:t>
            </a:r>
          </a:p>
          <a:p>
            <a:pPr marL="0" lvl="0" indent="0" algn="l" rtl="0">
              <a:spcBef>
                <a:spcPct val="0"/>
              </a:spcBef>
              <a:spcAft>
                <a:spcPct val="0"/>
              </a:spcAft>
              <a:buNone/>
            </a:pPr>
            <a:endParaRPr lang="fr-CA"/>
          </a:p>
        </p:txBody>
      </p:sp>
      <p:cxnSp>
        <p:nvCxnSpPr>
          <p:cNvPr id="197" name="Google Shape;197;g89581ee646_0_95"/>
          <p:cNvCxnSpPr/>
          <p:nvPr/>
        </p:nvCxnSpPr>
        <p:spPr>
          <a:xfrm>
            <a:off x="5463800" y="5212575"/>
            <a:ext cx="439500" cy="603000"/>
          </a:xfrm>
          <a:prstGeom prst="straightConnector1">
            <a:avLst/>
          </a:prstGeom>
          <a:noFill/>
          <a:ln w="9525" cap="flat" cmpd="sng">
            <a:solidFill>
              <a:schemeClr val="dk2"/>
            </a:solidFill>
            <a:prstDash val="solid"/>
            <a:round/>
            <a:headEnd type="none" w="med" len="med"/>
            <a:tailEnd type="triangle" w="med" len="med"/>
          </a:ln>
        </p:spPr>
      </p:cxnSp>
      <p:sp>
        <p:nvSpPr>
          <p:cNvPr id="198" name="Google Shape;198;g89581ee646_0_95"/>
          <p:cNvSpPr txBox="1"/>
          <p:nvPr/>
        </p:nvSpPr>
        <p:spPr>
          <a:xfrm>
            <a:off x="7242000" y="3972475"/>
            <a:ext cx="1670400" cy="844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fr-CA" sz="1200" b="1" dirty="0">
                <a:solidFill>
                  <a:schemeClr val="dk1"/>
                </a:solidFill>
              </a:rPr>
              <a:t>7 juin</a:t>
            </a:r>
          </a:p>
          <a:p>
            <a:pPr marL="0" lvl="0" indent="0" algn="l" rtl="0">
              <a:spcBef>
                <a:spcPct val="0"/>
              </a:spcBef>
              <a:spcAft>
                <a:spcPct val="0"/>
              </a:spcAft>
              <a:buNone/>
            </a:pPr>
            <a:r>
              <a:rPr lang="fr-CA" sz="1200" dirty="0">
                <a:solidFill>
                  <a:schemeClr val="dk1"/>
                </a:solidFill>
              </a:rPr>
              <a:t>Annonces spéciales « désactivées » après 2 semaines</a:t>
            </a:r>
          </a:p>
          <a:p>
            <a:pPr marL="0" lvl="0" indent="0" algn="l" rtl="0">
              <a:spcBef>
                <a:spcPct val="0"/>
              </a:spcBef>
              <a:spcAft>
                <a:spcPct val="0"/>
              </a:spcAft>
              <a:buNone/>
            </a:pPr>
            <a:endParaRPr lang="fr-CA" dirty="0"/>
          </a:p>
        </p:txBody>
      </p:sp>
      <p:cxnSp>
        <p:nvCxnSpPr>
          <p:cNvPr id="199" name="Google Shape;199;g89581ee646_0_95"/>
          <p:cNvCxnSpPr/>
          <p:nvPr/>
        </p:nvCxnSpPr>
        <p:spPr>
          <a:xfrm flipH="1">
            <a:off x="7335275" y="5005075"/>
            <a:ext cx="252900" cy="835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81e6f24ca3_0_8"/>
          <p:cNvSpPr txBox="1">
            <a:spLocks noGrp="1"/>
          </p:cNvSpPr>
          <p:nvPr>
            <p:ph type="sldNum" idx="12"/>
          </p:nvPr>
        </p:nvSpPr>
        <p:spPr>
          <a:xfrm>
            <a:off x="7010400" y="6492875"/>
            <a:ext cx="2133600" cy="365100"/>
          </a:xfrm>
          <a:prstGeom prst="rect">
            <a:avLst/>
          </a:prstGeom>
        </p:spPr>
        <p:txBody>
          <a:bodyPr spcFirstLastPara="1" wrap="square" lIns="91425" tIns="45700" rIns="91425" bIns="45700" anchor="ctr"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fr-CA" smtClean="0"/>
              <a:t>9</a:t>
            </a:fld>
            <a:endParaRPr lang="fr-CA"/>
          </a:p>
        </p:txBody>
      </p:sp>
      <p:sp>
        <p:nvSpPr>
          <p:cNvPr id="206" name="Google Shape;206;g81e6f24ca3_0_8"/>
          <p:cNvSpPr txBox="1">
            <a:spLocks noGrp="1"/>
          </p:cNvSpPr>
          <p:nvPr>
            <p:ph type="body" idx="1"/>
          </p:nvPr>
        </p:nvSpPr>
        <p:spPr>
          <a:xfrm>
            <a:off x="759198" y="260648"/>
            <a:ext cx="7701300" cy="878700"/>
          </a:xfrm>
          <a:prstGeom prst="rect">
            <a:avLst/>
          </a:prstGeom>
        </p:spPr>
        <p:txBody>
          <a:bodyPr spcFirstLastPara="1" wrap="square" lIns="0" tIns="0" rIns="0" bIns="0" anchor="t" anchorCtr="0">
            <a:noAutofit/>
          </a:bodyPr>
          <a:lstStyle/>
          <a:p>
            <a:pPr marL="0" lvl="0" indent="0" algn="l" rtl="0">
              <a:spcBef>
                <a:spcPts val="720"/>
              </a:spcBef>
              <a:spcAft>
                <a:spcPct val="0"/>
              </a:spcAft>
              <a:buNone/>
            </a:pPr>
            <a:r>
              <a:rPr lang="fr-CA"/>
              <a:t>Analytique – Utilisation des pages</a:t>
            </a:r>
          </a:p>
        </p:txBody>
      </p:sp>
      <p:sp>
        <p:nvSpPr>
          <p:cNvPr id="207" name="Google Shape;207;g81e6f24ca3_0_8"/>
          <p:cNvSpPr txBox="1"/>
          <p:nvPr/>
        </p:nvSpPr>
        <p:spPr>
          <a:xfrm>
            <a:off x="495050" y="1139350"/>
            <a:ext cx="8229600" cy="1329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ct val="0"/>
              </a:spcAft>
              <a:buNone/>
            </a:pPr>
            <a:r>
              <a:rPr lang="fr-CA" sz="2400">
                <a:solidFill>
                  <a:schemeClr val="dk1"/>
                </a:solidFill>
              </a:rPr>
              <a:t>Parmi les pages avec le schéma de FAQ ajouté, le Plan économique, le PCU et d’autres avantages sont en tête. </a:t>
            </a:r>
          </a:p>
        </p:txBody>
      </p:sp>
      <p:pic>
        <p:nvPicPr>
          <p:cNvPr id="208" name="Google Shape;208;g81e6f24ca3_0_8"/>
          <p:cNvPicPr preferRelativeResize="0"/>
          <p:nvPr/>
        </p:nvPicPr>
        <p:blipFill>
          <a:blip r:embed="rId3">
            <a:alphaModFix/>
          </a:blip>
          <a:stretch>
            <a:fillRect/>
          </a:stretch>
        </p:blipFill>
        <p:spPr>
          <a:xfrm>
            <a:off x="69675" y="2383025"/>
            <a:ext cx="9004650" cy="4320325"/>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Lst>
</file>

<file path=ppt/theme/theme1.xml><?xml version="1.0" encoding="utf-8"?>
<a:theme xmlns:a="http://schemas.openxmlformats.org/drawingml/2006/main" name="TBS_ppt_template_Final_Colour_English">
  <a:themeElements>
    <a:clrScheme name="TBS-SCT NEW">
      <a:dk1>
        <a:srgbClr val="000000"/>
      </a:dk1>
      <a:lt1>
        <a:srgbClr val="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1784</Words>
  <Application>Microsoft Office PowerPoint</Application>
  <PresentationFormat>On-screen Show (4:3)</PresentationFormat>
  <Paragraphs>227</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TBS_ppt_template_Final_Colour_English</vt:lpstr>
      <vt:lpstr>Travaux pilotes sur les données structurées à ce jour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Étude de cas : Schéma de FAQ de la page du plan d’intervention économique : Impressions totales </vt:lpstr>
      <vt:lpstr>La courbe d’apprentissage du ministère des Finances du Canada – de petits ajustements apportent une plus grande utilité aux résultats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et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Structured data pilot work to date</dc:title>
  <dc:creator>Gil.Cote@tbs-sct.gc.ca</dc:creator>
  <cp:lastModifiedBy>MERRITT</cp:lastModifiedBy>
  <cp:revision>12</cp:revision>
  <dcterms:created xsi:type="dcterms:W3CDTF">2015-03-11T18:10:43Z</dcterms:created>
  <dcterms:modified xsi:type="dcterms:W3CDTF">2020-06-29T13:23:23Z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CLASS">
    <vt:lpwstr>CLASSU</vt:lpwstr>
  </property>
  <property fmtid="{D5CDD505-2E9C-101B-9397-08002B2CF9AE}" pid="3" name="TBSSCTCLASSIFICATION">
    <vt:lpwstr>UNCLASSIFIED</vt:lpwstr>
  </property>
  <property fmtid="{D5CDD505-2E9C-101B-9397-08002B2CF9AE}" pid="4" name="TBSSCTVISUALMARKINGNO">
    <vt:lpwstr>NO</vt:lpwstr>
  </property>
  <property fmtid="{D5CDD505-2E9C-101B-9397-08002B2CF9AE}" pid="5" name="TitusGUID">
    <vt:lpwstr>3e98b1c9-32b4-4cf3-afaf-4e9facb5f479</vt:lpwstr>
  </property>
</Properties>
</file>