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notesMasterIdLst>
    <p:notesMasterId r:id="rId11"/>
  </p:notesMasterIdLst>
  <p:sldIdLst>
    <p:sldId id="287" r:id="rId6"/>
    <p:sldId id="256" r:id="rId7"/>
    <p:sldId id="258" r:id="rId8"/>
    <p:sldId id="265" r:id="rId9"/>
    <p:sldId id="266" r:id="rId10"/>
  </p:sldIdLst>
  <p:sldSz cx="18288000" cy="10287000"/>
  <p:notesSz cx="6858000" cy="9144000"/>
  <p:embeddedFontLst>
    <p:embeddedFont>
      <p:font typeface="Arimo" panose="020B0604020202020204" charset="0"/>
      <p:regular r:id="rId12"/>
    </p:embeddedFont>
    <p:embeddedFont>
      <p:font typeface="Roboto" panose="020000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3D8"/>
    <a:srgbClr val="FF8A97"/>
    <a:srgbClr val="95B3D7"/>
    <a:srgbClr val="94BAC7"/>
    <a:srgbClr val="E1CCD5"/>
    <a:srgbClr val="A6D5DF"/>
    <a:srgbClr val="FAF9F5"/>
    <a:srgbClr val="DFCAD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0425A4-5320-4E07-870F-5816A191E0C0}" v="2" dt="2025-10-31T18:47:36.1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3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4.fntdata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font" Target="fonts/font3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460A86-93F9-491B-A2C4-275B66933B1C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58AC4BA2-4DB7-4BE3-A0C1-225C6DD43620}">
      <dgm:prSet custT="1"/>
      <dgm:spPr/>
      <dgm:t>
        <a:bodyPr/>
        <a:lstStyle/>
        <a:p>
          <a:r>
            <a:rPr lang="en-CA" sz="3200" b="1"/>
            <a:t>Reduction in learning time and associated costs</a:t>
          </a:r>
          <a:endParaRPr lang="en-CA" sz="3200"/>
        </a:p>
      </dgm:t>
      <dgm:extLst>
        <a:ext uri="{E40237B7-FDA0-4F09-8148-C483321AD2D9}">
          <dgm14:cNvPr xmlns:dgm14="http://schemas.microsoft.com/office/drawing/2010/diagram" id="0" name="" descr="Reduction in learning time and associated costs.&#10;The integration of an AI solution with traditional instruction methodologies could reduce the time to acquire or enhance second language skills and retention by 20%&#10;Readily accessible &amp; enhanced immersion.&#10;Enable flexible, anytime-anywhere interactive practice with bite-sized lessons, available at the tip of your fingers, addressing scheduling limitations.&#10;Potential use for language retention (future application).&#10;Providing an interactive and diversified means to practice and retain language skills.&#10;"/>
        </a:ext>
      </dgm:extLst>
    </dgm:pt>
    <dgm:pt modelId="{F23726DA-0EA2-4FA0-94A7-22B63E17D8F8}" type="parTrans" cxnId="{1D56CE46-BD0E-40B2-B70B-96F404919096}">
      <dgm:prSet/>
      <dgm:spPr/>
      <dgm:t>
        <a:bodyPr/>
        <a:lstStyle/>
        <a:p>
          <a:endParaRPr lang="en-CA"/>
        </a:p>
      </dgm:t>
    </dgm:pt>
    <dgm:pt modelId="{5A6C7255-9EE7-4F73-855B-9F4A50B8A514}" type="sibTrans" cxnId="{1D56CE46-BD0E-40B2-B70B-96F404919096}">
      <dgm:prSet/>
      <dgm:spPr/>
      <dgm:t>
        <a:bodyPr/>
        <a:lstStyle/>
        <a:p>
          <a:endParaRPr lang="en-CA"/>
        </a:p>
      </dgm:t>
    </dgm:pt>
    <dgm:pt modelId="{41A4FBBB-8D96-432B-9677-A29757A38F79}">
      <dgm:prSet custT="1"/>
      <dgm:spPr/>
      <dgm:t>
        <a:bodyPr/>
        <a:lstStyle/>
        <a:p>
          <a:r>
            <a:rPr lang="en-CA" sz="32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Potential use for language retention </a:t>
          </a:r>
          <a:r>
            <a:rPr lang="en-CA" sz="2400" kern="1200"/>
            <a:t>(future application)</a:t>
          </a:r>
        </a:p>
      </dgm:t>
      <dgm:extLst>
        <a:ext uri="{E40237B7-FDA0-4F09-8148-C483321AD2D9}">
          <dgm14:cNvPr xmlns:dgm14="http://schemas.microsoft.com/office/drawing/2010/diagram" id="0" name="" descr="Reduction in learning time and associated costs.&#10;The integration of an AI solution with traditional instruction methodologies could reduce the time to acquire or enhance second language skills and retention by 20%&#10;Readily accessible &amp; enhanced immersion.&#10;Enable flexible, anytime-anywhere interactive practice with bite-sized lessons, available at the tip of your fingers, addressing scheduling limitations.&#10;Potential use for language retention (future application).&#10;Providing an interactive and diversified means to practice and retain language skills.&#10;"/>
        </a:ext>
      </dgm:extLst>
    </dgm:pt>
    <dgm:pt modelId="{1A16BF05-0845-4D3C-A8FF-D9282695E948}" type="parTrans" cxnId="{14BD4E9D-9478-4C36-B79C-45EB2C34B11B}">
      <dgm:prSet/>
      <dgm:spPr/>
      <dgm:t>
        <a:bodyPr/>
        <a:lstStyle/>
        <a:p>
          <a:endParaRPr lang="en-CA"/>
        </a:p>
      </dgm:t>
    </dgm:pt>
    <dgm:pt modelId="{3BF59044-0620-4675-95F6-11D69B7CD248}" type="sibTrans" cxnId="{14BD4E9D-9478-4C36-B79C-45EB2C34B11B}">
      <dgm:prSet/>
      <dgm:spPr/>
      <dgm:t>
        <a:bodyPr/>
        <a:lstStyle/>
        <a:p>
          <a:endParaRPr lang="en-CA"/>
        </a:p>
      </dgm:t>
    </dgm:pt>
    <dgm:pt modelId="{D7199CE4-ED8A-42FC-811F-4367EF6A65EE}">
      <dgm:prSet custT="1"/>
      <dgm:spPr/>
      <dgm:t>
        <a:bodyPr/>
        <a:lstStyle/>
        <a:p>
          <a:r>
            <a:rPr lang="en-CA" sz="24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Providing an interactive and diversified means to practice and retain language skills.</a:t>
          </a:r>
        </a:p>
      </dgm:t>
    </dgm:pt>
    <dgm:pt modelId="{A4841799-EB9C-4E56-9EB3-004D05766A64}" type="parTrans" cxnId="{7E9448EF-0389-4E73-9A24-F33CE28BAD6F}">
      <dgm:prSet/>
      <dgm:spPr/>
      <dgm:t>
        <a:bodyPr/>
        <a:lstStyle/>
        <a:p>
          <a:endParaRPr lang="en-CA"/>
        </a:p>
      </dgm:t>
    </dgm:pt>
    <dgm:pt modelId="{624A64A5-6AAF-444E-9F27-843890186BDD}" type="sibTrans" cxnId="{7E9448EF-0389-4E73-9A24-F33CE28BAD6F}">
      <dgm:prSet/>
      <dgm:spPr/>
      <dgm:t>
        <a:bodyPr/>
        <a:lstStyle/>
        <a:p>
          <a:endParaRPr lang="en-CA"/>
        </a:p>
      </dgm:t>
    </dgm:pt>
    <dgm:pt modelId="{10145F01-AB84-4812-9084-BFBD1668A7E7}">
      <dgm:prSet custT="1"/>
      <dgm:spPr/>
      <dgm:t>
        <a:bodyPr/>
        <a:lstStyle/>
        <a:p>
          <a:r>
            <a:rPr lang="en-CA" sz="3200" b="1"/>
            <a:t>Readily accessible &amp; enhanced immersion</a:t>
          </a:r>
          <a:endParaRPr lang="en-CA" sz="3200"/>
        </a:p>
      </dgm:t>
      <dgm:extLst>
        <a:ext uri="{E40237B7-FDA0-4F09-8148-C483321AD2D9}">
          <dgm14:cNvPr xmlns:dgm14="http://schemas.microsoft.com/office/drawing/2010/diagram" id="0" name="" descr="Reduction in learning time and associated costs.&#10;The integration of an AI solution with traditional instruction methodologies could reduce the time to acquire or enhance second language skills and retention by 20%&#10;Readily accessible &amp; enhanced immersion.&#10;Enable flexible, anytime-anywhere interactive practice with bite-sized lessons, available at the tip of your fingers, addressing scheduling limitations.&#10;Potential use for language retention (future application).&#10;Providing an interactive and diversified means to practice and retain language skills.&#10;"/>
        </a:ext>
      </dgm:extLst>
    </dgm:pt>
    <dgm:pt modelId="{42459BAA-C129-4F82-B81A-2C2E56343975}" type="parTrans" cxnId="{6349AECD-7374-4FAA-B037-EA5DF8A2ABAE}">
      <dgm:prSet/>
      <dgm:spPr/>
      <dgm:t>
        <a:bodyPr/>
        <a:lstStyle/>
        <a:p>
          <a:endParaRPr lang="en-CA"/>
        </a:p>
      </dgm:t>
    </dgm:pt>
    <dgm:pt modelId="{52124A83-FB37-4CDE-9060-5032A5A81531}" type="sibTrans" cxnId="{6349AECD-7374-4FAA-B037-EA5DF8A2ABAE}">
      <dgm:prSet/>
      <dgm:spPr/>
      <dgm:t>
        <a:bodyPr/>
        <a:lstStyle/>
        <a:p>
          <a:endParaRPr lang="en-CA"/>
        </a:p>
      </dgm:t>
    </dgm:pt>
    <dgm:pt modelId="{CE63BECC-DDDD-4E1D-9453-50E7DEF741B0}">
      <dgm:prSet custT="1"/>
      <dgm:spPr/>
      <dgm:t>
        <a:bodyPr/>
        <a:lstStyle/>
        <a:p>
          <a:r>
            <a:rPr lang="en-CA" sz="2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Enable flexible, anytime-anywhere interactive practice with bite-sized lessons, available at the tip of your fingers, addressing scheduling limitations.</a:t>
          </a:r>
        </a:p>
      </dgm:t>
    </dgm:pt>
    <dgm:pt modelId="{0529B9AA-26E7-4CD4-B347-7FA100BCE8DA}" type="parTrans" cxnId="{4506D155-0362-49BF-A2FA-976B6C494368}">
      <dgm:prSet/>
      <dgm:spPr/>
      <dgm:t>
        <a:bodyPr/>
        <a:lstStyle/>
        <a:p>
          <a:endParaRPr lang="en-CA"/>
        </a:p>
      </dgm:t>
    </dgm:pt>
    <dgm:pt modelId="{05734223-C39A-4216-9079-5DDD62F2EA04}" type="sibTrans" cxnId="{4506D155-0362-49BF-A2FA-976B6C494368}">
      <dgm:prSet/>
      <dgm:spPr/>
      <dgm:t>
        <a:bodyPr/>
        <a:lstStyle/>
        <a:p>
          <a:endParaRPr lang="en-CA"/>
        </a:p>
      </dgm:t>
    </dgm:pt>
    <dgm:pt modelId="{C16BB68E-2319-4333-AA84-64F89CFAA4B4}">
      <dgm:prSet custT="1"/>
      <dgm:spPr/>
      <dgm:t>
        <a:bodyPr/>
        <a:lstStyle/>
        <a:p>
          <a:r>
            <a:rPr lang="en-CA" sz="2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The integration of an AI solution with traditional instruction methodologies could reduce the time to acquire or enhance second language skills and retention by 20%</a:t>
          </a:r>
        </a:p>
      </dgm:t>
    </dgm:pt>
    <dgm:pt modelId="{4F0E92A6-463E-492D-B087-B1AC112E838B}" type="parTrans" cxnId="{C209BC5C-41FE-43EC-8AAC-7180C9DA53C7}">
      <dgm:prSet/>
      <dgm:spPr/>
      <dgm:t>
        <a:bodyPr/>
        <a:lstStyle/>
        <a:p>
          <a:endParaRPr lang="en-CA"/>
        </a:p>
      </dgm:t>
    </dgm:pt>
    <dgm:pt modelId="{483A81B6-8251-472F-8872-9C8480CBFC8B}" type="sibTrans" cxnId="{C209BC5C-41FE-43EC-8AAC-7180C9DA53C7}">
      <dgm:prSet/>
      <dgm:spPr/>
      <dgm:t>
        <a:bodyPr/>
        <a:lstStyle/>
        <a:p>
          <a:endParaRPr lang="en-CA"/>
        </a:p>
      </dgm:t>
    </dgm:pt>
    <dgm:pt modelId="{968F300E-E64D-4295-9B27-28029F768F37}" type="pres">
      <dgm:prSet presAssocID="{7B460A86-93F9-491B-A2C4-275B66933B1C}" presName="Name0" presStyleCnt="0">
        <dgm:presLayoutVars>
          <dgm:dir/>
          <dgm:resizeHandles val="exact"/>
        </dgm:presLayoutVars>
      </dgm:prSet>
      <dgm:spPr/>
    </dgm:pt>
    <dgm:pt modelId="{2FC26639-EF9C-43AD-9987-15971DD8232A}" type="pres">
      <dgm:prSet presAssocID="{58AC4BA2-4DB7-4BE3-A0C1-225C6DD43620}" presName="compNode" presStyleCnt="0"/>
      <dgm:spPr/>
    </dgm:pt>
    <dgm:pt modelId="{B233E80B-18D5-48BA-951D-494074E1F7FC}" type="pres">
      <dgm:prSet presAssocID="{58AC4BA2-4DB7-4BE3-A0C1-225C6DD43620}" presName="pictRect" presStyleLbl="node1" presStyleIdx="0" presStyleCnt="3" custScaleX="65067" custScaleY="61999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 pile of books and a calculator"/>
        </a:ext>
      </dgm:extLst>
    </dgm:pt>
    <dgm:pt modelId="{87937B33-8FF9-4857-8157-F2A45FAEF533}" type="pres">
      <dgm:prSet presAssocID="{58AC4BA2-4DB7-4BE3-A0C1-225C6DD43620}" presName="textRect" presStyleLbl="revTx" presStyleIdx="0" presStyleCnt="3" custScaleX="59986" custLinFactNeighborX="2365" custLinFactNeighborY="-30200">
        <dgm:presLayoutVars>
          <dgm:bulletEnabled val="1"/>
        </dgm:presLayoutVars>
      </dgm:prSet>
      <dgm:spPr/>
    </dgm:pt>
    <dgm:pt modelId="{9C3183BC-54BD-4651-8563-649305CFEB3C}" type="pres">
      <dgm:prSet presAssocID="{5A6C7255-9EE7-4F73-855B-9F4A50B8A514}" presName="sibTrans" presStyleLbl="sibTrans2D1" presStyleIdx="0" presStyleCnt="0"/>
      <dgm:spPr/>
    </dgm:pt>
    <dgm:pt modelId="{6E7E3ABD-C3C0-4C47-AB96-F5993587ED61}" type="pres">
      <dgm:prSet presAssocID="{10145F01-AB84-4812-9084-BFBD1668A7E7}" presName="compNode" presStyleCnt="0"/>
      <dgm:spPr/>
    </dgm:pt>
    <dgm:pt modelId="{DD417CFA-BAF2-4318-9147-D5D948E8258F}" type="pres">
      <dgm:prSet presAssocID="{10145F01-AB84-4812-9084-BFBD1668A7E7}" presName="pictRect" presStyleLbl="node1" presStyleIdx="1" presStyleCnt="3" custScaleX="65067" custScaleY="61999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 of students raising their hands in front of a teacher"/>
        </a:ext>
      </dgm:extLst>
    </dgm:pt>
    <dgm:pt modelId="{C3DE34EC-7B25-4D77-9473-63FC8FD9A6D4}" type="pres">
      <dgm:prSet presAssocID="{10145F01-AB84-4812-9084-BFBD1668A7E7}" presName="textRect" presStyleLbl="revTx" presStyleIdx="1" presStyleCnt="3" custScaleX="58579" custLinFactNeighborX="2365" custLinFactNeighborY="-30200">
        <dgm:presLayoutVars>
          <dgm:bulletEnabled val="1"/>
        </dgm:presLayoutVars>
      </dgm:prSet>
      <dgm:spPr/>
    </dgm:pt>
    <dgm:pt modelId="{8301AF64-1CF5-4E3E-9F35-5E7105E13189}" type="pres">
      <dgm:prSet presAssocID="{52124A83-FB37-4CDE-9060-5032A5A81531}" presName="sibTrans" presStyleLbl="sibTrans2D1" presStyleIdx="0" presStyleCnt="0"/>
      <dgm:spPr/>
    </dgm:pt>
    <dgm:pt modelId="{601ED0F2-FE6A-4782-8BD7-97B94FA89E76}" type="pres">
      <dgm:prSet presAssocID="{41A4FBBB-8D96-432B-9677-A29757A38F79}" presName="compNode" presStyleCnt="0"/>
      <dgm:spPr/>
    </dgm:pt>
    <dgm:pt modelId="{BB9F2FC0-0767-45A0-ACD5-0424C489FEC0}" type="pres">
      <dgm:prSet presAssocID="{41A4FBBB-8D96-432B-9677-A29757A38F79}" presName="pictRect" presStyleLbl="node1" presStyleIdx="2" presStyleCnt="3" custScaleX="65067" custScaleY="61999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n gesturing in front of laptop"/>
        </a:ext>
      </dgm:extLst>
    </dgm:pt>
    <dgm:pt modelId="{851FC13F-AB42-45E8-B33C-B4A54583952F}" type="pres">
      <dgm:prSet presAssocID="{41A4FBBB-8D96-432B-9677-A29757A38F79}" presName="textRect" presStyleLbl="revTx" presStyleIdx="2" presStyleCnt="3" custScaleX="60704" custLinFactNeighborX="2185" custLinFactNeighborY="-30200">
        <dgm:presLayoutVars>
          <dgm:bulletEnabled val="1"/>
        </dgm:presLayoutVars>
      </dgm:prSet>
      <dgm:spPr/>
    </dgm:pt>
  </dgm:ptLst>
  <dgm:cxnLst>
    <dgm:cxn modelId="{E91D8800-6B1F-4A97-A9E8-D82CA2F52844}" type="presOf" srcId="{D7199CE4-ED8A-42FC-811F-4367EF6A65EE}" destId="{851FC13F-AB42-45E8-B33C-B4A54583952F}" srcOrd="0" destOrd="1" presId="urn:microsoft.com/office/officeart/2005/8/layout/pList1"/>
    <dgm:cxn modelId="{C209BC5C-41FE-43EC-8AAC-7180C9DA53C7}" srcId="{58AC4BA2-4DB7-4BE3-A0C1-225C6DD43620}" destId="{C16BB68E-2319-4333-AA84-64F89CFAA4B4}" srcOrd="0" destOrd="0" parTransId="{4F0E92A6-463E-492D-B087-B1AC112E838B}" sibTransId="{483A81B6-8251-472F-8872-9C8480CBFC8B}"/>
    <dgm:cxn modelId="{1D56CE46-BD0E-40B2-B70B-96F404919096}" srcId="{7B460A86-93F9-491B-A2C4-275B66933B1C}" destId="{58AC4BA2-4DB7-4BE3-A0C1-225C6DD43620}" srcOrd="0" destOrd="0" parTransId="{F23726DA-0EA2-4FA0-94A7-22B63E17D8F8}" sibTransId="{5A6C7255-9EE7-4F73-855B-9F4A50B8A514}"/>
    <dgm:cxn modelId="{4506D155-0362-49BF-A2FA-976B6C494368}" srcId="{10145F01-AB84-4812-9084-BFBD1668A7E7}" destId="{CE63BECC-DDDD-4E1D-9453-50E7DEF741B0}" srcOrd="0" destOrd="0" parTransId="{0529B9AA-26E7-4CD4-B347-7FA100BCE8DA}" sibTransId="{05734223-C39A-4216-9079-5DDD62F2EA04}"/>
    <dgm:cxn modelId="{D7D2218F-72E2-4B1A-86B1-FA765F319678}" type="presOf" srcId="{41A4FBBB-8D96-432B-9677-A29757A38F79}" destId="{851FC13F-AB42-45E8-B33C-B4A54583952F}" srcOrd="0" destOrd="0" presId="urn:microsoft.com/office/officeart/2005/8/layout/pList1"/>
    <dgm:cxn modelId="{51902F98-3F6E-4E83-8E3A-FA2DCEA3D184}" type="presOf" srcId="{58AC4BA2-4DB7-4BE3-A0C1-225C6DD43620}" destId="{87937B33-8FF9-4857-8157-F2A45FAEF533}" srcOrd="0" destOrd="0" presId="urn:microsoft.com/office/officeart/2005/8/layout/pList1"/>
    <dgm:cxn modelId="{14BD4E9D-9478-4C36-B79C-45EB2C34B11B}" srcId="{7B460A86-93F9-491B-A2C4-275B66933B1C}" destId="{41A4FBBB-8D96-432B-9677-A29757A38F79}" srcOrd="2" destOrd="0" parTransId="{1A16BF05-0845-4D3C-A8FF-D9282695E948}" sibTransId="{3BF59044-0620-4675-95F6-11D69B7CD248}"/>
    <dgm:cxn modelId="{CB3870B3-CC74-4C64-9A53-9E03EC8A59C8}" type="presOf" srcId="{C16BB68E-2319-4333-AA84-64F89CFAA4B4}" destId="{87937B33-8FF9-4857-8157-F2A45FAEF533}" srcOrd="0" destOrd="1" presId="urn:microsoft.com/office/officeart/2005/8/layout/pList1"/>
    <dgm:cxn modelId="{18053DBC-6298-4542-9DC4-ED52A67ED764}" type="presOf" srcId="{5A6C7255-9EE7-4F73-855B-9F4A50B8A514}" destId="{9C3183BC-54BD-4651-8563-649305CFEB3C}" srcOrd="0" destOrd="0" presId="urn:microsoft.com/office/officeart/2005/8/layout/pList1"/>
    <dgm:cxn modelId="{DF5437C3-45A8-4748-8EC6-7F741CBD4668}" type="presOf" srcId="{7B460A86-93F9-491B-A2C4-275B66933B1C}" destId="{968F300E-E64D-4295-9B27-28029F768F37}" srcOrd="0" destOrd="0" presId="urn:microsoft.com/office/officeart/2005/8/layout/pList1"/>
    <dgm:cxn modelId="{4128DDCC-25D2-4E4B-939C-956FEE6CDECE}" type="presOf" srcId="{CE63BECC-DDDD-4E1D-9453-50E7DEF741B0}" destId="{C3DE34EC-7B25-4D77-9473-63FC8FD9A6D4}" srcOrd="0" destOrd="1" presId="urn:microsoft.com/office/officeart/2005/8/layout/pList1"/>
    <dgm:cxn modelId="{6349AECD-7374-4FAA-B037-EA5DF8A2ABAE}" srcId="{7B460A86-93F9-491B-A2C4-275B66933B1C}" destId="{10145F01-AB84-4812-9084-BFBD1668A7E7}" srcOrd="1" destOrd="0" parTransId="{42459BAA-C129-4F82-B81A-2C2E56343975}" sibTransId="{52124A83-FB37-4CDE-9060-5032A5A81531}"/>
    <dgm:cxn modelId="{9BA189D4-B914-4E2C-A710-FF1F2710DC7C}" type="presOf" srcId="{10145F01-AB84-4812-9084-BFBD1668A7E7}" destId="{C3DE34EC-7B25-4D77-9473-63FC8FD9A6D4}" srcOrd="0" destOrd="0" presId="urn:microsoft.com/office/officeart/2005/8/layout/pList1"/>
    <dgm:cxn modelId="{7E9448EF-0389-4E73-9A24-F33CE28BAD6F}" srcId="{41A4FBBB-8D96-432B-9677-A29757A38F79}" destId="{D7199CE4-ED8A-42FC-811F-4367EF6A65EE}" srcOrd="0" destOrd="0" parTransId="{A4841799-EB9C-4E56-9EB3-004D05766A64}" sibTransId="{624A64A5-6AAF-444E-9F27-843890186BDD}"/>
    <dgm:cxn modelId="{F038A8FA-9A81-4E50-803A-404FE4D6F1A0}" type="presOf" srcId="{52124A83-FB37-4CDE-9060-5032A5A81531}" destId="{8301AF64-1CF5-4E3E-9F35-5E7105E13189}" srcOrd="0" destOrd="0" presId="urn:microsoft.com/office/officeart/2005/8/layout/pList1"/>
    <dgm:cxn modelId="{D61FDA37-3FB1-465F-B14C-B85087E2F2A6}" type="presParOf" srcId="{968F300E-E64D-4295-9B27-28029F768F37}" destId="{2FC26639-EF9C-43AD-9987-15971DD8232A}" srcOrd="0" destOrd="0" presId="urn:microsoft.com/office/officeart/2005/8/layout/pList1"/>
    <dgm:cxn modelId="{4AB9D388-6FAA-4F8E-BE71-C5D56405BBD3}" type="presParOf" srcId="{2FC26639-EF9C-43AD-9987-15971DD8232A}" destId="{B233E80B-18D5-48BA-951D-494074E1F7FC}" srcOrd="0" destOrd="0" presId="urn:microsoft.com/office/officeart/2005/8/layout/pList1"/>
    <dgm:cxn modelId="{3373984E-A399-4405-8DDE-F3D10153E697}" type="presParOf" srcId="{2FC26639-EF9C-43AD-9987-15971DD8232A}" destId="{87937B33-8FF9-4857-8157-F2A45FAEF533}" srcOrd="1" destOrd="0" presId="urn:microsoft.com/office/officeart/2005/8/layout/pList1"/>
    <dgm:cxn modelId="{FC6A6EA0-4995-4ABA-B14B-FB538A9F560C}" type="presParOf" srcId="{968F300E-E64D-4295-9B27-28029F768F37}" destId="{9C3183BC-54BD-4651-8563-649305CFEB3C}" srcOrd="1" destOrd="0" presId="urn:microsoft.com/office/officeart/2005/8/layout/pList1"/>
    <dgm:cxn modelId="{49C4DD6B-7014-4BBB-B424-14417075B38C}" type="presParOf" srcId="{968F300E-E64D-4295-9B27-28029F768F37}" destId="{6E7E3ABD-C3C0-4C47-AB96-F5993587ED61}" srcOrd="2" destOrd="0" presId="urn:microsoft.com/office/officeart/2005/8/layout/pList1"/>
    <dgm:cxn modelId="{8F8F7B54-2755-40B7-B848-D25B544C2F06}" type="presParOf" srcId="{6E7E3ABD-C3C0-4C47-AB96-F5993587ED61}" destId="{DD417CFA-BAF2-4318-9147-D5D948E8258F}" srcOrd="0" destOrd="0" presId="urn:microsoft.com/office/officeart/2005/8/layout/pList1"/>
    <dgm:cxn modelId="{070DCBF9-22EB-4167-B74E-C7C337950FC6}" type="presParOf" srcId="{6E7E3ABD-C3C0-4C47-AB96-F5993587ED61}" destId="{C3DE34EC-7B25-4D77-9473-63FC8FD9A6D4}" srcOrd="1" destOrd="0" presId="urn:microsoft.com/office/officeart/2005/8/layout/pList1"/>
    <dgm:cxn modelId="{694315EC-AD23-41DD-8A20-57A074CBED71}" type="presParOf" srcId="{968F300E-E64D-4295-9B27-28029F768F37}" destId="{8301AF64-1CF5-4E3E-9F35-5E7105E13189}" srcOrd="3" destOrd="0" presId="urn:microsoft.com/office/officeart/2005/8/layout/pList1"/>
    <dgm:cxn modelId="{3E4CD51C-768E-415D-A18E-540C320D22FD}" type="presParOf" srcId="{968F300E-E64D-4295-9B27-28029F768F37}" destId="{601ED0F2-FE6A-4782-8BD7-97B94FA89E76}" srcOrd="4" destOrd="0" presId="urn:microsoft.com/office/officeart/2005/8/layout/pList1"/>
    <dgm:cxn modelId="{AF5BD13B-B958-47C3-B38A-FDFD3FD217A5}" type="presParOf" srcId="{601ED0F2-FE6A-4782-8BD7-97B94FA89E76}" destId="{BB9F2FC0-0767-45A0-ACD5-0424C489FEC0}" srcOrd="0" destOrd="0" presId="urn:microsoft.com/office/officeart/2005/8/layout/pList1"/>
    <dgm:cxn modelId="{C716D723-44F2-46D5-B709-5B46B6B15E8F}" type="presParOf" srcId="{601ED0F2-FE6A-4782-8BD7-97B94FA89E76}" destId="{851FC13F-AB42-45E8-B33C-B4A54583952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3E80B-18D5-48BA-951D-494074E1F7FC}">
      <dsp:nvSpPr>
        <dsp:cNvPr id="0" name=""/>
        <dsp:cNvSpPr/>
      </dsp:nvSpPr>
      <dsp:spPr>
        <a:xfrm>
          <a:off x="265" y="99336"/>
          <a:ext cx="4916898" cy="3228006"/>
        </a:xfrm>
        <a:prstGeom prst="roundRect">
          <a:avLst/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37B33-8FF9-4857-8157-F2A45FAEF533}">
      <dsp:nvSpPr>
        <dsp:cNvPr id="0" name=""/>
        <dsp:cNvSpPr/>
      </dsp:nvSpPr>
      <dsp:spPr>
        <a:xfrm>
          <a:off x="370958" y="3469947"/>
          <a:ext cx="4532944" cy="2803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b="1" kern="1200"/>
            <a:t>Reduction in learning time and associated costs</a:t>
          </a:r>
          <a:endParaRPr lang="en-CA" sz="32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4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The integration of an AI solution with traditional instruction methodologies could reduce the time to acquire or enhance second language skills and retention by 20%</a:t>
          </a:r>
        </a:p>
      </dsp:txBody>
      <dsp:txXfrm>
        <a:off x="370958" y="3469947"/>
        <a:ext cx="4532944" cy="2803524"/>
      </dsp:txXfrm>
    </dsp:sp>
    <dsp:sp modelId="{DD417CFA-BAF2-4318-9147-D5D948E8258F}">
      <dsp:nvSpPr>
        <dsp:cNvPr id="0" name=""/>
        <dsp:cNvSpPr/>
      </dsp:nvSpPr>
      <dsp:spPr>
        <a:xfrm>
          <a:off x="5673149" y="99336"/>
          <a:ext cx="4916898" cy="3228006"/>
        </a:xfrm>
        <a:prstGeom prst="round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E34EC-7B25-4D77-9473-63FC8FD9A6D4}">
      <dsp:nvSpPr>
        <dsp:cNvPr id="0" name=""/>
        <dsp:cNvSpPr/>
      </dsp:nvSpPr>
      <dsp:spPr>
        <a:xfrm>
          <a:off x="6097002" y="3469947"/>
          <a:ext cx="4426621" cy="2803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b="1" kern="1200"/>
            <a:t>Readily accessible &amp; enhanced immersion</a:t>
          </a:r>
          <a:endParaRPr lang="en-CA" sz="32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4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Enable flexible, anytime-anywhere interactive practice with bite-sized lessons, available at the tip of your fingers, addressing scheduling limitations.</a:t>
          </a:r>
        </a:p>
      </dsp:txBody>
      <dsp:txXfrm>
        <a:off x="6097002" y="3469947"/>
        <a:ext cx="4426621" cy="2803524"/>
      </dsp:txXfrm>
    </dsp:sp>
    <dsp:sp modelId="{BB9F2FC0-0767-45A0-ACD5-0424C489FEC0}">
      <dsp:nvSpPr>
        <dsp:cNvPr id="0" name=""/>
        <dsp:cNvSpPr/>
      </dsp:nvSpPr>
      <dsp:spPr>
        <a:xfrm>
          <a:off x="11346032" y="99336"/>
          <a:ext cx="4916898" cy="3228006"/>
        </a:xfrm>
        <a:prstGeom prst="round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1FC13F-AB42-45E8-B33C-B4A54583952F}">
      <dsp:nvSpPr>
        <dsp:cNvPr id="0" name=""/>
        <dsp:cNvSpPr/>
      </dsp:nvSpPr>
      <dsp:spPr>
        <a:xfrm>
          <a:off x="11675994" y="3469947"/>
          <a:ext cx="4587201" cy="2803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Potential use for language retention </a:t>
          </a:r>
          <a:r>
            <a:rPr lang="en-CA" sz="2400" kern="1200"/>
            <a:t>(future application)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4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Providing an interactive and diversified means to practice and retain language skills.</a:t>
          </a:r>
        </a:p>
      </dsp:txBody>
      <dsp:txXfrm>
        <a:off x="11675994" y="3469947"/>
        <a:ext cx="4587201" cy="2803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‹n°›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444444"/>
              </a:solidFill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611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384653"/>
                </a:solidFill>
                <a:latin typeface="Arimo"/>
                <a:ea typeface="Arimo"/>
                <a:cs typeface="Arimo"/>
                <a:sym typeface="Arimo"/>
              </a:rPr>
              <a:t>AI-Powered Features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384653"/>
                </a:solidFill>
                <a:latin typeface="Roboto"/>
                <a:ea typeface="Roboto"/>
                <a:cs typeface="Roboto"/>
                <a:sym typeface="Roboto"/>
              </a:rPr>
              <a:t>Uses advanced AI to offer personalized journey and GPT-powered functionalities to improve conversational learning.</a:t>
            </a:r>
            <a:endParaRPr lang="en-US" sz="1200" dirty="0">
              <a:solidFill>
                <a:srgbClr val="384653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384653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384653"/>
                </a:solidFill>
                <a:latin typeface="Arimo"/>
                <a:ea typeface="Arimo"/>
                <a:cs typeface="Arimo"/>
                <a:sym typeface="Arimo"/>
              </a:rPr>
              <a:t>Personalized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384653"/>
                </a:solidFill>
                <a:latin typeface="Roboto"/>
                <a:ea typeface="Roboto"/>
                <a:cs typeface="Roboto"/>
                <a:sym typeface="Roboto"/>
              </a:rPr>
              <a:t>AI-generated plan to suit each individual learning style, </a:t>
            </a:r>
            <a:r>
              <a:rPr lang="en-CA" sz="1200" dirty="0">
                <a:solidFill>
                  <a:srgbClr val="384653"/>
                </a:solidFill>
                <a:latin typeface="Roboto"/>
                <a:ea typeface="Roboto"/>
                <a:cs typeface="Roboto"/>
                <a:sym typeface="Roboto"/>
              </a:rPr>
              <a:t>with course material that’s tailored to their proficiency level, interests, and time commitment. </a:t>
            </a:r>
            <a:endParaRPr lang="en-US" sz="1200" dirty="0">
              <a:solidFill>
                <a:srgbClr val="38465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384653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384653"/>
                </a:solidFill>
                <a:latin typeface="Arimo"/>
                <a:ea typeface="Arimo"/>
                <a:cs typeface="Arimo"/>
                <a:sym typeface="Arimo"/>
              </a:rPr>
              <a:t>Immersive Conversation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>
                <a:solidFill>
                  <a:srgbClr val="384653"/>
                </a:solidFill>
                <a:latin typeface="Roboto"/>
                <a:ea typeface="Roboto"/>
                <a:cs typeface="Roboto"/>
                <a:sym typeface="Roboto"/>
              </a:rPr>
              <a:t>Speech recognition technology enhanced by AI helps build conversation skills including real-life scenarios designed to optimise language retention and improve fluency.</a:t>
            </a:r>
            <a:endParaRPr lang="en-US" sz="1200" dirty="0">
              <a:solidFill>
                <a:srgbClr val="38465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384653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384653"/>
                </a:solidFill>
                <a:latin typeface="Arimo"/>
                <a:ea typeface="Arimo"/>
                <a:cs typeface="Arimo"/>
                <a:sym typeface="Arimo"/>
              </a:rPr>
              <a:t>Real-Time Feedback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384653"/>
                </a:solidFill>
                <a:latin typeface="Roboto"/>
                <a:ea typeface="Roboto"/>
                <a:cs typeface="Roboto"/>
                <a:sym typeface="Roboto"/>
              </a:rPr>
              <a:t>Receiving immediate, personalized feedback and suggestions to enhance and accelerate language proficiency.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80688-2527-A310-B7AE-5CE651A08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D25A1E-81BB-503C-DEF2-6BD83CB006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360FEA-AF12-18A1-732C-EF7F25BD2B0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5D2EFFB-CD63-2B51-C9FF-6ED6BAA6AD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80508C9-3338-722B-FC02-2689440FA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z="3200" b="1"/>
              <a:t>Reduction in learning time and associated costs</a:t>
            </a:r>
            <a:endParaRPr lang="en-CA" sz="3200"/>
          </a:p>
          <a:p>
            <a:pPr lvl="1"/>
            <a:r>
              <a:rPr lang="en-CA" sz="2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integration of an AI solution with traditional instruction methodologies could reduce the time to acquire or enhance second language skills and retention by 20%</a:t>
            </a:r>
          </a:p>
          <a:p>
            <a:pPr lvl="0"/>
            <a:r>
              <a:rPr lang="en-CA" sz="3200" b="1"/>
              <a:t>Readily accessible &amp; enhanced immersion</a:t>
            </a:r>
            <a:endParaRPr lang="en-CA" sz="3200"/>
          </a:p>
          <a:p>
            <a:pPr lvl="1"/>
            <a:r>
              <a:rPr lang="en-CA" sz="2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Enable flexible, anytime-anywhere interactive practice with bite-sized lessons, available at the tip of your fingers, addressing scheduling limitations.</a:t>
            </a:r>
          </a:p>
          <a:p>
            <a:pPr lvl="0"/>
            <a:r>
              <a:rPr lang="en-CA" sz="3200" b="1" kern="1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  <a:ea typeface="+mn-ea"/>
                <a:cs typeface="+mn-cs"/>
              </a:rPr>
              <a:t>Potential use for language retention </a:t>
            </a:r>
            <a:r>
              <a:rPr lang="en-CA" sz="2400" kern="1200"/>
              <a:t>(future application)</a:t>
            </a:r>
          </a:p>
          <a:p>
            <a:pPr lvl="1"/>
            <a:r>
              <a:rPr lang="en-CA" sz="2400" kern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Providing an interactive and diversified means to practice and retain language skills.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46AAD-C0E5-4920-5876-3D90F6974A5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00C2B-76F3-4646-57CF-C632F6A58C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209438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A4ABE-FBF7-68DA-4DB1-B47A64CB1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2647AC-B9E5-D6C1-BE03-593593838D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1AF13E-533E-18AF-256A-3C77FA8C46A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037607D-3421-8FA3-0E12-4072CCE723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2A1FE56-0514-0773-0AEB-848AF548CF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87582-B619-D185-9F90-BB5755D1CF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2C59C-34F1-6637-791D-ACDC161CC7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49021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76D427-DB8C-BD7E-E877-B7FE70809FE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5700375" y="190500"/>
            <a:ext cx="24399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200">
                <a:solidFill>
                  <a:srgbClr val="000000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 / NON CLASSIFIÉ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cxgce.sharepoint.com/teams/10003083/SitePages/Language-Learning-Companion.aspx" TargetMode="Externa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headphones and looking at her phone">
            <a:extLst>
              <a:ext uri="{FF2B5EF4-FFF2-40B4-BE49-F238E27FC236}">
                <a16:creationId xmlns:a16="http://schemas.microsoft.com/office/drawing/2014/main" id="{A7687AA4-B2C8-85B9-BA65-12624189CC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7194" y="285760"/>
            <a:ext cx="7018828" cy="971329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FF665B4-17D9-2227-52E7-6BE1E1FC885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875419" y="1782052"/>
            <a:ext cx="8772501" cy="37249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Language Learning Companion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Investment Fund Project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5DB8FD-E6C2-7801-79C2-3638EDD7B78B}"/>
              </a:ext>
            </a:extLst>
          </p:cNvPr>
          <p:cNvSpPr txBox="1"/>
          <p:nvPr/>
        </p:nvSpPr>
        <p:spPr>
          <a:xfrm>
            <a:off x="9489288" y="5895673"/>
            <a:ext cx="7068514" cy="25864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000" b="1" dirty="0">
                <a:ea typeface="Calibri"/>
                <a:cs typeface="Calibri"/>
              </a:rPr>
              <a:t>November 2025</a:t>
            </a:r>
          </a:p>
        </p:txBody>
      </p:sp>
      <p:pic>
        <p:nvPicPr>
          <p:cNvPr id="6" name="Picture 5" descr="College@ESDC (Explore-Learn-Do) Logo and Reserarch and Prototyping Logo">
            <a:extLst>
              <a:ext uri="{FF2B5EF4-FFF2-40B4-BE49-F238E27FC236}">
                <a16:creationId xmlns:a16="http://schemas.microsoft.com/office/drawing/2014/main" id="{D8C594DE-0B55-8BEB-B79A-55BADBDE5A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031" y="8629650"/>
            <a:ext cx="11592107" cy="1231579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EC99CB2A-3A69-AFA0-E665-554D9C82A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3110" y="0"/>
            <a:ext cx="185043" cy="10287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5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oman looking at smartphone">
            <a:extLst>
              <a:ext uri="{FF2B5EF4-FFF2-40B4-BE49-F238E27FC236}">
                <a16:creationId xmlns:a16="http://schemas.microsoft.com/office/drawing/2014/main" id="{5539A216-0BC4-16E8-181B-E9EDFD6236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8288000" cy="10459858"/>
          </a:xfrm>
          <a:prstGeom prst="rect">
            <a:avLst/>
          </a:prstGeom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530311CF-B580-4C54-611C-A99E73514C4B}"/>
              </a:ext>
            </a:extLst>
          </p:cNvPr>
          <p:cNvSpPr txBox="1"/>
          <p:nvPr/>
        </p:nvSpPr>
        <p:spPr>
          <a:xfrm>
            <a:off x="11963400" y="187840"/>
            <a:ext cx="5711726" cy="766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937"/>
              </a:lnSpc>
            </a:pPr>
            <a:r>
              <a:rPr lang="en-US" sz="3200">
                <a:solidFill>
                  <a:schemeClr val="bg1"/>
                </a:solidFill>
                <a:latin typeface="Roboto"/>
                <a:ea typeface="Arimo"/>
                <a:cs typeface="Arimo"/>
                <a:sym typeface="Arimo"/>
              </a:rPr>
              <a:t>X For Information</a:t>
            </a:r>
            <a:endParaRPr lang="en-US" sz="3200">
              <a:solidFill>
                <a:schemeClr val="bg1"/>
              </a:solidFill>
              <a:latin typeface="Roboto"/>
              <a:ea typeface="Arimo"/>
              <a:cs typeface="Arimo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DA2491B-EB0B-CCC5-0AF8-540F3A700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0935478" cy="10459859"/>
          </a:xfrm>
          <a:prstGeom prst="rect">
            <a:avLst/>
          </a:prstGeom>
          <a:solidFill>
            <a:srgbClr val="000000">
              <a:alpha val="76863"/>
            </a:srgbClr>
          </a:solidFill>
          <a:ln>
            <a:noFill/>
          </a:ln>
          <a:effectLst>
            <a:softEdge rad="317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612874" y="427653"/>
            <a:ext cx="9722436" cy="2548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9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8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mo"/>
              </a:rPr>
              <a:t>Accelerating Language Learning with AI-Powered Tools</a:t>
            </a:r>
          </a:p>
          <a:p>
            <a:pPr marL="0" marR="0" lvl="0" indent="0" algn="l" defTabSz="914400" rtl="0" eaLnBrk="1" fontAlgn="auto" latinLnBrk="0" hangingPunct="1">
              <a:lnSpc>
                <a:spcPts val="69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mo"/>
              </a:rPr>
              <a:t>An Investment Fund Experimentation Project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255246-F7F4-48FF-7A46-260FFBFB6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01800" y="419100"/>
            <a:ext cx="423291" cy="53497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10"/>
          <p:cNvSpPr txBox="1"/>
          <p:nvPr/>
        </p:nvSpPr>
        <p:spPr>
          <a:xfrm>
            <a:off x="744976" y="3404081"/>
            <a:ext cx="9445526" cy="6566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12"/>
              </a:lnSpc>
              <a:spcBef>
                <a:spcPts val="1600"/>
              </a:spcBef>
              <a:spcAft>
                <a:spcPts val="1200"/>
              </a:spcAft>
            </a:pPr>
            <a:r>
              <a:rPr lang="en-US" sz="215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Evaluate Language Tutoring Applications using AI as a complementary training resource for employees in Second Official language training through a 9-month experimentation project. </a:t>
            </a:r>
            <a:r>
              <a:rPr lang="en-CA" sz="2150">
                <a:solidFill>
                  <a:schemeClr val="bg1"/>
                </a:solidFill>
                <a:latin typeface="Roboto"/>
                <a:ea typeface="Roboto"/>
                <a:cs typeface="Roboto"/>
              </a:rPr>
              <a:t>This proposal was submitted to the Investment Fund and approved in May 2025 by the Deputy Minister. ​</a:t>
            </a:r>
            <a:endParaRPr lang="en-US" sz="215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ts val="3312"/>
              </a:lnSpc>
              <a:spcBef>
                <a:spcPts val="1600"/>
              </a:spcBef>
              <a:spcAft>
                <a:spcPts val="1200"/>
              </a:spcAft>
            </a:pPr>
            <a:r>
              <a:rPr lang="en-CA" sz="215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This initiative aligns with key GC and ESDC priorities in support of linguistic duality and service accessibility by modernization of ESDC’s learning ecosystem with the integration of AI. </a:t>
            </a:r>
            <a:endParaRPr lang="en-US" sz="215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 rtl="0" fontAlgn="base">
              <a:spcBef>
                <a:spcPts val="1600"/>
              </a:spcBef>
            </a:pPr>
            <a:r>
              <a:rPr lang="en-CA" sz="2150">
                <a:solidFill>
                  <a:schemeClr val="bg1"/>
                </a:solidFill>
                <a:latin typeface="Roboto"/>
                <a:ea typeface="Roboto"/>
                <a:cs typeface="Roboto"/>
              </a:rPr>
              <a:t>In Scope:</a:t>
            </a:r>
          </a:p>
          <a:p>
            <a:pPr marL="342900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150">
                <a:solidFill>
                  <a:schemeClr val="bg1"/>
                </a:solidFill>
                <a:latin typeface="Roboto"/>
                <a:ea typeface="Roboto"/>
                <a:cs typeface="Roboto"/>
              </a:rPr>
              <a:t>Test two AI-based tutoring solutions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150">
                <a:solidFill>
                  <a:schemeClr val="bg1"/>
                </a:solidFill>
                <a:latin typeface="Roboto"/>
                <a:ea typeface="Roboto"/>
                <a:cs typeface="Roboto"/>
              </a:rPr>
              <a:t>Onboard volunteer participants enrolled with the College @ESDC.</a:t>
            </a:r>
            <a:r>
              <a:rPr lang="en-US" sz="2150">
                <a:solidFill>
                  <a:schemeClr val="bg1"/>
                </a:solidFill>
                <a:latin typeface="Roboto"/>
                <a:ea typeface="Roboto"/>
                <a:cs typeface="Roboto"/>
              </a:rPr>
              <a:t>​</a:t>
            </a:r>
            <a:endParaRPr lang="en-US">
              <a:solidFill>
                <a:schemeClr val="bg1"/>
              </a:solidFill>
            </a:endParaRPr>
          </a:p>
          <a:p>
            <a:pPr marL="342900" indent="-342900" algn="l" rtl="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150">
                <a:solidFill>
                  <a:schemeClr val="bg1"/>
                </a:solidFill>
                <a:latin typeface="Roboto"/>
                <a:ea typeface="Roboto"/>
                <a:cs typeface="Roboto"/>
              </a:rPr>
              <a:t>Evaluate learning outcomes, user experience, cost-effectiveness.</a:t>
            </a:r>
            <a:r>
              <a:rPr lang="en-US" sz="2150">
                <a:solidFill>
                  <a:schemeClr val="bg1"/>
                </a:solidFill>
                <a:latin typeface="Roboto"/>
                <a:ea typeface="Roboto"/>
                <a:cs typeface="Roboto"/>
              </a:rPr>
              <a:t>​</a:t>
            </a:r>
          </a:p>
          <a:p>
            <a:pPr marL="342900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150">
                <a:solidFill>
                  <a:schemeClr val="bg1"/>
                </a:solidFill>
                <a:latin typeface="Roboto"/>
                <a:ea typeface="Roboto"/>
                <a:cs typeface="Roboto"/>
              </a:rPr>
              <a:t>Gather insights, qualitative and quantitative data to inform on the potential of a wider adoption.</a:t>
            </a:r>
            <a:endParaRPr lang="en-US" sz="2150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ts val="3312"/>
              </a:lnSpc>
              <a:spcBef>
                <a:spcPts val="1600"/>
              </a:spcBef>
            </a:pPr>
            <a:endParaRPr lang="en-US" sz="2187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87100" y="0"/>
            <a:ext cx="7200900" cy="10287000"/>
          </a:xfrm>
          <a:custGeom>
            <a:avLst/>
            <a:gdLst/>
            <a:ahLst/>
            <a:cxnLst/>
            <a:rect l="l" t="t" r="r" b="b"/>
            <a:pathLst>
              <a:path w="7200900" h="10287000">
                <a:moveTo>
                  <a:pt x="0" y="0"/>
                </a:moveTo>
                <a:lnTo>
                  <a:pt x="7200900" y="0"/>
                </a:lnTo>
                <a:lnTo>
                  <a:pt x="72009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00" y="553772"/>
            <a:ext cx="18288000" cy="9749971"/>
            <a:chOff x="0" y="0"/>
            <a:chExt cx="24384000" cy="13716000"/>
          </a:xfrm>
          <a:solidFill>
            <a:srgbClr val="95B3D7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8288000" cy="9906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AF9F5"/>
            </a:solidFill>
          </p:spPr>
          <p:txBody>
            <a:bodyPr/>
            <a:lstStyle/>
            <a:p>
              <a:endParaRPr lang="en-CA"/>
            </a:p>
          </p:txBody>
        </p:sp>
      </p:grpSp>
      <p:pic>
        <p:nvPicPr>
          <p:cNvPr id="34" name="Picture 33" descr="Woman using cell phone at digital data science display">
            <a:extLst>
              <a:ext uri="{FF2B5EF4-FFF2-40B4-BE49-F238E27FC236}">
                <a16:creationId xmlns:a16="http://schemas.microsoft.com/office/drawing/2014/main" id="{E8642ADA-FF34-C642-C48D-39CFAC6B4A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59" y="0"/>
            <a:ext cx="7273041" cy="10298162"/>
          </a:xfrm>
          <a:prstGeom prst="rect">
            <a:avLst/>
          </a:prstGeom>
        </p:spPr>
      </p:pic>
      <p:sp>
        <p:nvSpPr>
          <p:cNvPr id="7" name="TextBox 7"/>
          <p:cNvSpPr txBox="1">
            <a:spLocks noGrp="1"/>
          </p:cNvSpPr>
          <p:nvPr>
            <p:ph type="title" idx="4294967295"/>
          </p:nvPr>
        </p:nvSpPr>
        <p:spPr>
          <a:xfrm>
            <a:off x="872132" y="1012477"/>
            <a:ext cx="9685735" cy="152528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1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75" b="0" i="0" u="none" strike="noStrike" kern="1200" cap="none" spc="0" normalizeH="0" baseline="0" noProof="0">
                <a:ln>
                  <a:noFill/>
                </a:ln>
                <a:solidFill>
                  <a:srgbClr val="2E3C4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mo"/>
              </a:rPr>
              <a:t>Language Tutoring Technology Overview</a:t>
            </a: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81D7BEA8-C4FF-8250-B4A0-85677652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49747" y="0"/>
            <a:ext cx="7014215" cy="10287000"/>
          </a:xfrm>
          <a:prstGeom prst="triangle">
            <a:avLst/>
          </a:prstGeom>
          <a:solidFill>
            <a:srgbClr val="FAF9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4" name="Group 43" descr="AI Powered Features. Uses advanced AI to offer personalized journey and GPT-powered functionalities to improve conversational learning.">
            <a:extLst>
              <a:ext uri="{FF2B5EF4-FFF2-40B4-BE49-F238E27FC236}">
                <a16:creationId xmlns:a16="http://schemas.microsoft.com/office/drawing/2014/main" id="{F5F7807A-9A2D-B8E9-C922-1693A40BEB8E}"/>
              </a:ext>
            </a:extLst>
          </p:cNvPr>
          <p:cNvGrpSpPr/>
          <p:nvPr/>
        </p:nvGrpSpPr>
        <p:grpSpPr>
          <a:xfrm>
            <a:off x="867377" y="3235158"/>
            <a:ext cx="9689015" cy="1108127"/>
            <a:chOff x="861477" y="2898069"/>
            <a:chExt cx="9689015" cy="1108127"/>
          </a:xfrm>
        </p:grpSpPr>
        <p:grpSp>
          <p:nvGrpSpPr>
            <p:cNvPr id="8" name="Group 8"/>
            <p:cNvGrpSpPr/>
            <p:nvPr/>
          </p:nvGrpSpPr>
          <p:grpSpPr>
            <a:xfrm>
              <a:off x="861477" y="2898069"/>
              <a:ext cx="570160" cy="570160"/>
              <a:chOff x="0" y="0"/>
              <a:chExt cx="760213" cy="76021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6350" y="6350"/>
                <a:ext cx="747522" cy="747522"/>
              </a:xfrm>
              <a:custGeom>
                <a:avLst/>
                <a:gdLst/>
                <a:ahLst/>
                <a:cxnLst/>
                <a:rect l="l" t="t" r="r" b="b"/>
                <a:pathLst>
                  <a:path w="747522" h="747522">
                    <a:moveTo>
                      <a:pt x="0" y="139573"/>
                    </a:moveTo>
                    <a:cubicBezTo>
                      <a:pt x="0" y="62484"/>
                      <a:pt x="62484" y="0"/>
                      <a:pt x="139573" y="0"/>
                    </a:cubicBezTo>
                    <a:lnTo>
                      <a:pt x="607949" y="0"/>
                    </a:lnTo>
                    <a:cubicBezTo>
                      <a:pt x="685038" y="0"/>
                      <a:pt x="747522" y="62484"/>
                      <a:pt x="747522" y="139573"/>
                    </a:cubicBezTo>
                    <a:lnTo>
                      <a:pt x="747522" y="607949"/>
                    </a:lnTo>
                    <a:cubicBezTo>
                      <a:pt x="747522" y="685038"/>
                      <a:pt x="685038" y="747522"/>
                      <a:pt x="607949" y="747522"/>
                    </a:cubicBezTo>
                    <a:lnTo>
                      <a:pt x="139573" y="747522"/>
                    </a:lnTo>
                    <a:cubicBezTo>
                      <a:pt x="62484" y="747522"/>
                      <a:pt x="0" y="685038"/>
                      <a:pt x="0" y="60794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0" y="0"/>
                <a:ext cx="760222" cy="760222"/>
              </a:xfrm>
              <a:custGeom>
                <a:avLst/>
                <a:gdLst/>
                <a:ahLst/>
                <a:cxnLst/>
                <a:rect l="l" t="t" r="r" b="b"/>
                <a:pathLst>
                  <a:path w="760222" h="760222">
                    <a:moveTo>
                      <a:pt x="0" y="145923"/>
                    </a:moveTo>
                    <a:cubicBezTo>
                      <a:pt x="0" y="65278"/>
                      <a:pt x="65278" y="0"/>
                      <a:pt x="145923" y="0"/>
                    </a:cubicBezTo>
                    <a:lnTo>
                      <a:pt x="614299" y="0"/>
                    </a:lnTo>
                    <a:lnTo>
                      <a:pt x="614299" y="6350"/>
                    </a:lnTo>
                    <a:lnTo>
                      <a:pt x="614299" y="0"/>
                    </a:lnTo>
                    <a:cubicBezTo>
                      <a:pt x="694944" y="0"/>
                      <a:pt x="760222" y="65278"/>
                      <a:pt x="760222" y="145923"/>
                    </a:cubicBezTo>
                    <a:lnTo>
                      <a:pt x="760222" y="614299"/>
                    </a:lnTo>
                    <a:lnTo>
                      <a:pt x="753872" y="614299"/>
                    </a:lnTo>
                    <a:lnTo>
                      <a:pt x="760222" y="614299"/>
                    </a:lnTo>
                    <a:cubicBezTo>
                      <a:pt x="760222" y="694944"/>
                      <a:pt x="694944" y="760222"/>
                      <a:pt x="614299" y="760222"/>
                    </a:cubicBezTo>
                    <a:lnTo>
                      <a:pt x="614299" y="753872"/>
                    </a:lnTo>
                    <a:lnTo>
                      <a:pt x="614299" y="760222"/>
                    </a:lnTo>
                    <a:lnTo>
                      <a:pt x="145923" y="760222"/>
                    </a:lnTo>
                    <a:lnTo>
                      <a:pt x="145923" y="753872"/>
                    </a:lnTo>
                    <a:lnTo>
                      <a:pt x="145923" y="760222"/>
                    </a:lnTo>
                    <a:cubicBezTo>
                      <a:pt x="65278" y="760222"/>
                      <a:pt x="0" y="694944"/>
                      <a:pt x="0" y="614299"/>
                    </a:cubicBezTo>
                    <a:lnTo>
                      <a:pt x="0" y="145923"/>
                    </a:lnTo>
                    <a:lnTo>
                      <a:pt x="6350" y="145923"/>
                    </a:lnTo>
                    <a:lnTo>
                      <a:pt x="0" y="145923"/>
                    </a:lnTo>
                    <a:moveTo>
                      <a:pt x="12700" y="145923"/>
                    </a:moveTo>
                    <a:lnTo>
                      <a:pt x="12700" y="614299"/>
                    </a:lnTo>
                    <a:lnTo>
                      <a:pt x="6350" y="614299"/>
                    </a:lnTo>
                    <a:lnTo>
                      <a:pt x="12700" y="614299"/>
                    </a:lnTo>
                    <a:cubicBezTo>
                      <a:pt x="12700" y="687832"/>
                      <a:pt x="72390" y="747522"/>
                      <a:pt x="145923" y="747522"/>
                    </a:cubicBezTo>
                    <a:lnTo>
                      <a:pt x="614299" y="747522"/>
                    </a:lnTo>
                    <a:cubicBezTo>
                      <a:pt x="687832" y="747522"/>
                      <a:pt x="747522" y="687832"/>
                      <a:pt x="747522" y="614299"/>
                    </a:cubicBezTo>
                    <a:lnTo>
                      <a:pt x="747522" y="145923"/>
                    </a:lnTo>
                    <a:lnTo>
                      <a:pt x="753872" y="145923"/>
                    </a:lnTo>
                    <a:lnTo>
                      <a:pt x="747522" y="145923"/>
                    </a:lnTo>
                    <a:cubicBezTo>
                      <a:pt x="747522" y="72390"/>
                      <a:pt x="687832" y="12700"/>
                      <a:pt x="614299" y="12700"/>
                    </a:cubicBezTo>
                    <a:lnTo>
                      <a:pt x="145923" y="12700"/>
                    </a:lnTo>
                    <a:lnTo>
                      <a:pt x="145923" y="6350"/>
                    </a:lnTo>
                    <a:lnTo>
                      <a:pt x="145923" y="12700"/>
                    </a:lnTo>
                    <a:cubicBezTo>
                      <a:pt x="72390" y="12700"/>
                      <a:pt x="12700" y="72390"/>
                      <a:pt x="12700" y="145923"/>
                    </a:cubicBezTo>
                    <a:close/>
                  </a:path>
                </a:pathLst>
              </a:custGeom>
              <a:solidFill>
                <a:srgbClr val="BFD3D8"/>
              </a:solidFill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6701C67-372B-B102-9D53-E34E88EDC87F}"/>
                </a:ext>
              </a:extLst>
            </p:cNvPr>
            <p:cNvGrpSpPr/>
            <p:nvPr/>
          </p:nvGrpSpPr>
          <p:grpSpPr>
            <a:xfrm>
              <a:off x="1674532" y="2902058"/>
              <a:ext cx="8875960" cy="1104138"/>
              <a:chOff x="1674532" y="2902058"/>
              <a:chExt cx="8875960" cy="1104138"/>
            </a:xfrm>
          </p:grpSpPr>
          <p:sp>
            <p:nvSpPr>
              <p:cNvPr id="12" name="TextBox 12"/>
              <p:cNvSpPr txBox="1"/>
              <p:nvPr/>
            </p:nvSpPr>
            <p:spPr>
              <a:xfrm>
                <a:off x="1681905" y="2902058"/>
                <a:ext cx="3268564" cy="3693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3062"/>
                  </a:lnSpc>
                </a:pPr>
                <a:r>
                  <a:rPr lang="en-US" sz="2437">
                    <a:solidFill>
                      <a:srgbClr val="384653"/>
                    </a:solidFill>
                    <a:latin typeface="Arimo"/>
                    <a:ea typeface="Arimo"/>
                    <a:cs typeface="Arimo"/>
                    <a:sym typeface="Arimo"/>
                  </a:rPr>
                  <a:t>AI-Powered Features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1674532" y="3294463"/>
                <a:ext cx="8875960" cy="71173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937"/>
                  </a:lnSpc>
                </a:pPr>
                <a:r>
                  <a:rPr lang="en-US" sz="1900">
                    <a:solidFill>
                      <a:srgbClr val="384653"/>
                    </a:solidFill>
                    <a:latin typeface="Roboto"/>
                    <a:ea typeface="Roboto"/>
                    <a:cs typeface="Roboto"/>
                    <a:sym typeface="Roboto"/>
                  </a:rPr>
                  <a:t>Uses advanced AI to offer personalized journey and GPT-powered functionalities to improve conversational learning.</a:t>
                </a:r>
                <a:endParaRPr lang="en-US" sz="1937">
                  <a:solidFill>
                    <a:srgbClr val="384653"/>
                  </a:solidFill>
                  <a:latin typeface="Roboto"/>
                  <a:ea typeface="Roboto"/>
                  <a:cs typeface="Roboto"/>
                </a:endParaRPr>
              </a:p>
            </p:txBody>
          </p:sp>
        </p:grpSp>
        <p:pic>
          <p:nvPicPr>
            <p:cNvPr id="43" name="Graphic 42" descr="Artificial Intelligence outline">
              <a:extLst>
                <a:ext uri="{FF2B5EF4-FFF2-40B4-BE49-F238E27FC236}">
                  <a16:creationId xmlns:a16="http://schemas.microsoft.com/office/drawing/2014/main" id="{12311DE8-8000-3B93-CEFA-CDBC05BBD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9370" y="2952570"/>
              <a:ext cx="461164" cy="461164"/>
            </a:xfrm>
            <a:prstGeom prst="rect">
              <a:avLst/>
            </a:prstGeom>
          </p:spPr>
        </p:pic>
      </p:grpSp>
      <p:grpSp>
        <p:nvGrpSpPr>
          <p:cNvPr id="45" name="Group 44" descr="Personalized Learning. AI-generated plan to suit each individual learning style, with course material that’s tailored to their proficiency level, interests, and time commitment. &#10;">
            <a:extLst>
              <a:ext uri="{FF2B5EF4-FFF2-40B4-BE49-F238E27FC236}">
                <a16:creationId xmlns:a16="http://schemas.microsoft.com/office/drawing/2014/main" id="{18B3DFEB-9B99-5A07-F9BC-F9D17C8D6BEB}"/>
              </a:ext>
            </a:extLst>
          </p:cNvPr>
          <p:cNvGrpSpPr/>
          <p:nvPr/>
        </p:nvGrpSpPr>
        <p:grpSpPr>
          <a:xfrm>
            <a:off x="867377" y="4988025"/>
            <a:ext cx="9690489" cy="1085106"/>
            <a:chOff x="867377" y="4789064"/>
            <a:chExt cx="9690489" cy="1085106"/>
          </a:xfrm>
        </p:grpSpPr>
        <p:grpSp>
          <p:nvGrpSpPr>
            <p:cNvPr id="14" name="Group 14"/>
            <p:cNvGrpSpPr/>
            <p:nvPr/>
          </p:nvGrpSpPr>
          <p:grpSpPr>
            <a:xfrm>
              <a:off x="867377" y="4789064"/>
              <a:ext cx="570160" cy="570160"/>
              <a:chOff x="0" y="0"/>
              <a:chExt cx="760213" cy="76021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6350" y="6350"/>
                <a:ext cx="747522" cy="747522"/>
              </a:xfrm>
              <a:custGeom>
                <a:avLst/>
                <a:gdLst/>
                <a:ahLst/>
                <a:cxnLst/>
                <a:rect l="l" t="t" r="r" b="b"/>
                <a:pathLst>
                  <a:path w="747522" h="747522">
                    <a:moveTo>
                      <a:pt x="0" y="139573"/>
                    </a:moveTo>
                    <a:cubicBezTo>
                      <a:pt x="0" y="62484"/>
                      <a:pt x="62484" y="0"/>
                      <a:pt x="139573" y="0"/>
                    </a:cubicBezTo>
                    <a:lnTo>
                      <a:pt x="607949" y="0"/>
                    </a:lnTo>
                    <a:cubicBezTo>
                      <a:pt x="685038" y="0"/>
                      <a:pt x="747522" y="62484"/>
                      <a:pt x="747522" y="139573"/>
                    </a:cubicBezTo>
                    <a:lnTo>
                      <a:pt x="747522" y="607949"/>
                    </a:lnTo>
                    <a:cubicBezTo>
                      <a:pt x="747522" y="685038"/>
                      <a:pt x="685038" y="747522"/>
                      <a:pt x="607949" y="747522"/>
                    </a:cubicBezTo>
                    <a:lnTo>
                      <a:pt x="139573" y="747522"/>
                    </a:lnTo>
                    <a:cubicBezTo>
                      <a:pt x="62484" y="747522"/>
                      <a:pt x="0" y="685038"/>
                      <a:pt x="0" y="607949"/>
                    </a:cubicBezTo>
                    <a:close/>
                  </a:path>
                </a:pathLst>
              </a:custGeom>
              <a:solidFill>
                <a:srgbClr val="FF8A97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0" y="0"/>
                <a:ext cx="760222" cy="760222"/>
              </a:xfrm>
              <a:custGeom>
                <a:avLst/>
                <a:gdLst/>
                <a:ahLst/>
                <a:cxnLst/>
                <a:rect l="l" t="t" r="r" b="b"/>
                <a:pathLst>
                  <a:path w="760222" h="760222">
                    <a:moveTo>
                      <a:pt x="0" y="145923"/>
                    </a:moveTo>
                    <a:cubicBezTo>
                      <a:pt x="0" y="65278"/>
                      <a:pt x="65278" y="0"/>
                      <a:pt x="145923" y="0"/>
                    </a:cubicBezTo>
                    <a:lnTo>
                      <a:pt x="614299" y="0"/>
                    </a:lnTo>
                    <a:lnTo>
                      <a:pt x="614299" y="6350"/>
                    </a:lnTo>
                    <a:lnTo>
                      <a:pt x="614299" y="0"/>
                    </a:lnTo>
                    <a:cubicBezTo>
                      <a:pt x="694944" y="0"/>
                      <a:pt x="760222" y="65278"/>
                      <a:pt x="760222" y="145923"/>
                    </a:cubicBezTo>
                    <a:lnTo>
                      <a:pt x="760222" y="614299"/>
                    </a:lnTo>
                    <a:lnTo>
                      <a:pt x="753872" y="614299"/>
                    </a:lnTo>
                    <a:lnTo>
                      <a:pt x="760222" y="614299"/>
                    </a:lnTo>
                    <a:cubicBezTo>
                      <a:pt x="760222" y="694944"/>
                      <a:pt x="694944" y="760222"/>
                      <a:pt x="614299" y="760222"/>
                    </a:cubicBezTo>
                    <a:lnTo>
                      <a:pt x="614299" y="753872"/>
                    </a:lnTo>
                    <a:lnTo>
                      <a:pt x="614299" y="760222"/>
                    </a:lnTo>
                    <a:lnTo>
                      <a:pt x="145923" y="760222"/>
                    </a:lnTo>
                    <a:lnTo>
                      <a:pt x="145923" y="753872"/>
                    </a:lnTo>
                    <a:lnTo>
                      <a:pt x="145923" y="760222"/>
                    </a:lnTo>
                    <a:cubicBezTo>
                      <a:pt x="65278" y="760222"/>
                      <a:pt x="0" y="694944"/>
                      <a:pt x="0" y="614299"/>
                    </a:cubicBezTo>
                    <a:lnTo>
                      <a:pt x="0" y="145923"/>
                    </a:lnTo>
                    <a:lnTo>
                      <a:pt x="6350" y="145923"/>
                    </a:lnTo>
                    <a:lnTo>
                      <a:pt x="0" y="145923"/>
                    </a:lnTo>
                    <a:moveTo>
                      <a:pt x="12700" y="145923"/>
                    </a:moveTo>
                    <a:lnTo>
                      <a:pt x="12700" y="614299"/>
                    </a:lnTo>
                    <a:lnTo>
                      <a:pt x="6350" y="614299"/>
                    </a:lnTo>
                    <a:lnTo>
                      <a:pt x="12700" y="614299"/>
                    </a:lnTo>
                    <a:cubicBezTo>
                      <a:pt x="12700" y="687832"/>
                      <a:pt x="72390" y="747522"/>
                      <a:pt x="145923" y="747522"/>
                    </a:cubicBezTo>
                    <a:lnTo>
                      <a:pt x="614299" y="747522"/>
                    </a:lnTo>
                    <a:cubicBezTo>
                      <a:pt x="687832" y="747522"/>
                      <a:pt x="747522" y="687832"/>
                      <a:pt x="747522" y="614299"/>
                    </a:cubicBezTo>
                    <a:lnTo>
                      <a:pt x="747522" y="145923"/>
                    </a:lnTo>
                    <a:lnTo>
                      <a:pt x="753872" y="145923"/>
                    </a:lnTo>
                    <a:lnTo>
                      <a:pt x="747522" y="145923"/>
                    </a:lnTo>
                    <a:cubicBezTo>
                      <a:pt x="747522" y="72390"/>
                      <a:pt x="687832" y="12700"/>
                      <a:pt x="614299" y="12700"/>
                    </a:cubicBezTo>
                    <a:lnTo>
                      <a:pt x="145923" y="12700"/>
                    </a:lnTo>
                    <a:lnTo>
                      <a:pt x="145923" y="6350"/>
                    </a:lnTo>
                    <a:lnTo>
                      <a:pt x="145923" y="12700"/>
                    </a:lnTo>
                    <a:cubicBezTo>
                      <a:pt x="72390" y="12700"/>
                      <a:pt x="12700" y="72390"/>
                      <a:pt x="12700" y="145923"/>
                    </a:cubicBezTo>
                    <a:close/>
                  </a:path>
                </a:pathLst>
              </a:custGeom>
              <a:solidFill>
                <a:srgbClr val="BFD3D8"/>
              </a:solidFill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0AF5954-332E-6C5C-32F2-2F455FC292BC}"/>
                </a:ext>
              </a:extLst>
            </p:cNvPr>
            <p:cNvGrpSpPr/>
            <p:nvPr/>
          </p:nvGrpSpPr>
          <p:grpSpPr>
            <a:xfrm>
              <a:off x="1674531" y="4791886"/>
              <a:ext cx="8883335" cy="1082284"/>
              <a:chOff x="1674531" y="4898463"/>
              <a:chExt cx="8883335" cy="1082284"/>
            </a:xfrm>
          </p:grpSpPr>
          <p:sp>
            <p:nvSpPr>
              <p:cNvPr id="18" name="TextBox 18"/>
              <p:cNvSpPr txBox="1"/>
              <p:nvPr/>
            </p:nvSpPr>
            <p:spPr>
              <a:xfrm>
                <a:off x="1674531" y="4898463"/>
                <a:ext cx="3115121" cy="3693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3062"/>
                  </a:lnSpc>
                </a:pPr>
                <a:r>
                  <a:rPr lang="en-US" sz="2437">
                    <a:solidFill>
                      <a:srgbClr val="384653"/>
                    </a:solidFill>
                    <a:latin typeface="Arimo"/>
                    <a:ea typeface="Arimo"/>
                    <a:cs typeface="Arimo"/>
                    <a:sym typeface="Arimo"/>
                  </a:rPr>
                  <a:t>Personalized Learning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1681906" y="5267795"/>
                <a:ext cx="8875960" cy="71295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2937"/>
                  </a:lnSpc>
                </a:pPr>
                <a:r>
                  <a:rPr lang="en-US" sz="1937">
                    <a:solidFill>
                      <a:srgbClr val="384653"/>
                    </a:solidFill>
                    <a:latin typeface="Roboto"/>
                    <a:ea typeface="Roboto"/>
                    <a:cs typeface="Roboto"/>
                    <a:sym typeface="Roboto"/>
                  </a:rPr>
                  <a:t>AI-generated plan to suit each individual learning style, </a:t>
                </a:r>
                <a:r>
                  <a:rPr lang="en-CA" sz="1937">
                    <a:solidFill>
                      <a:srgbClr val="384653"/>
                    </a:solidFill>
                    <a:latin typeface="Roboto"/>
                    <a:ea typeface="Roboto"/>
                    <a:cs typeface="Roboto"/>
                    <a:sym typeface="Roboto"/>
                  </a:rPr>
                  <a:t>with course material that’s tailored to their proficiency level, interests, and time commitment. </a:t>
                </a:r>
                <a:endParaRPr lang="en-US" sz="1937">
                  <a:solidFill>
                    <a:srgbClr val="38465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41" name="Graphic 40" descr="Apple outline">
              <a:extLst>
                <a:ext uri="{FF2B5EF4-FFF2-40B4-BE49-F238E27FC236}">
                  <a16:creationId xmlns:a16="http://schemas.microsoft.com/office/drawing/2014/main" id="{6F9B811A-3756-0666-4D25-BC186594B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21259" y="4838486"/>
              <a:ext cx="445143" cy="445143"/>
            </a:xfrm>
            <a:prstGeom prst="rect">
              <a:avLst/>
            </a:prstGeom>
          </p:spPr>
        </p:pic>
      </p:grpSp>
      <p:grpSp>
        <p:nvGrpSpPr>
          <p:cNvPr id="55" name="Group 54" descr="Immersive Conversation. Speech recognition technology enhanced by AI helps build conversation skills including real-life scenarios designed to optimise language retention and improve fluency.&#10;">
            <a:extLst>
              <a:ext uri="{FF2B5EF4-FFF2-40B4-BE49-F238E27FC236}">
                <a16:creationId xmlns:a16="http://schemas.microsoft.com/office/drawing/2014/main" id="{72B7D377-C12D-1441-2395-F28F8BF65D2F}"/>
              </a:ext>
            </a:extLst>
          </p:cNvPr>
          <p:cNvGrpSpPr/>
          <p:nvPr/>
        </p:nvGrpSpPr>
        <p:grpSpPr>
          <a:xfrm>
            <a:off x="872591" y="6704022"/>
            <a:ext cx="10495049" cy="1087865"/>
            <a:chOff x="872591" y="6658641"/>
            <a:chExt cx="10495049" cy="1087865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2C6B533-01DF-893C-FCCC-812249EA9FAA}"/>
                </a:ext>
              </a:extLst>
            </p:cNvPr>
            <p:cNvGrpSpPr/>
            <p:nvPr/>
          </p:nvGrpSpPr>
          <p:grpSpPr>
            <a:xfrm>
              <a:off x="872591" y="6658641"/>
              <a:ext cx="10495049" cy="1087865"/>
              <a:chOff x="872591" y="6658641"/>
              <a:chExt cx="10495049" cy="1087865"/>
            </a:xfrm>
          </p:grpSpPr>
          <p:grpSp>
            <p:nvGrpSpPr>
              <p:cNvPr id="20" name="Group 20"/>
              <p:cNvGrpSpPr/>
              <p:nvPr/>
            </p:nvGrpSpPr>
            <p:grpSpPr>
              <a:xfrm>
                <a:off x="872591" y="6658641"/>
                <a:ext cx="570160" cy="570160"/>
                <a:chOff x="0" y="0"/>
                <a:chExt cx="760213" cy="760213"/>
              </a:xfrm>
            </p:grpSpPr>
            <p:sp>
              <p:nvSpPr>
                <p:cNvPr id="21" name="Freeform 21"/>
                <p:cNvSpPr/>
                <p:nvPr/>
              </p:nvSpPr>
              <p:spPr>
                <a:xfrm>
                  <a:off x="6350" y="6350"/>
                  <a:ext cx="747522" cy="747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522" h="747522">
                      <a:moveTo>
                        <a:pt x="0" y="139573"/>
                      </a:moveTo>
                      <a:cubicBezTo>
                        <a:pt x="0" y="62484"/>
                        <a:pt x="62484" y="0"/>
                        <a:pt x="139573" y="0"/>
                      </a:cubicBezTo>
                      <a:lnTo>
                        <a:pt x="607949" y="0"/>
                      </a:lnTo>
                      <a:cubicBezTo>
                        <a:pt x="685038" y="0"/>
                        <a:pt x="747522" y="62484"/>
                        <a:pt x="747522" y="139573"/>
                      </a:cubicBezTo>
                      <a:lnTo>
                        <a:pt x="747522" y="607949"/>
                      </a:lnTo>
                      <a:cubicBezTo>
                        <a:pt x="747522" y="685038"/>
                        <a:pt x="685038" y="747522"/>
                        <a:pt x="607949" y="747522"/>
                      </a:cubicBezTo>
                      <a:lnTo>
                        <a:pt x="139573" y="747522"/>
                      </a:lnTo>
                      <a:cubicBezTo>
                        <a:pt x="62484" y="747522"/>
                        <a:pt x="0" y="685038"/>
                        <a:pt x="0" y="607949"/>
                      </a:cubicBezTo>
                      <a:close/>
                    </a:path>
                  </a:pathLst>
                </a:custGeom>
                <a:solidFill>
                  <a:srgbClr val="95B3D7"/>
                </a:solidFill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2" name="Freeform 22"/>
                <p:cNvSpPr/>
                <p:nvPr/>
              </p:nvSpPr>
              <p:spPr>
                <a:xfrm>
                  <a:off x="0" y="0"/>
                  <a:ext cx="760222" cy="760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222" h="760222">
                      <a:moveTo>
                        <a:pt x="0" y="145923"/>
                      </a:moveTo>
                      <a:cubicBezTo>
                        <a:pt x="0" y="65278"/>
                        <a:pt x="65278" y="0"/>
                        <a:pt x="145923" y="0"/>
                      </a:cubicBezTo>
                      <a:lnTo>
                        <a:pt x="614299" y="0"/>
                      </a:lnTo>
                      <a:lnTo>
                        <a:pt x="614299" y="6350"/>
                      </a:lnTo>
                      <a:lnTo>
                        <a:pt x="614299" y="0"/>
                      </a:lnTo>
                      <a:cubicBezTo>
                        <a:pt x="694944" y="0"/>
                        <a:pt x="760222" y="65278"/>
                        <a:pt x="760222" y="145923"/>
                      </a:cubicBezTo>
                      <a:lnTo>
                        <a:pt x="760222" y="614299"/>
                      </a:lnTo>
                      <a:lnTo>
                        <a:pt x="753872" y="614299"/>
                      </a:lnTo>
                      <a:lnTo>
                        <a:pt x="760222" y="614299"/>
                      </a:lnTo>
                      <a:cubicBezTo>
                        <a:pt x="760222" y="694944"/>
                        <a:pt x="694944" y="760222"/>
                        <a:pt x="614299" y="760222"/>
                      </a:cubicBezTo>
                      <a:lnTo>
                        <a:pt x="614299" y="753872"/>
                      </a:lnTo>
                      <a:lnTo>
                        <a:pt x="614299" y="760222"/>
                      </a:lnTo>
                      <a:lnTo>
                        <a:pt x="145923" y="760222"/>
                      </a:lnTo>
                      <a:lnTo>
                        <a:pt x="145923" y="753872"/>
                      </a:lnTo>
                      <a:lnTo>
                        <a:pt x="145923" y="760222"/>
                      </a:lnTo>
                      <a:cubicBezTo>
                        <a:pt x="65278" y="760222"/>
                        <a:pt x="0" y="694944"/>
                        <a:pt x="0" y="614299"/>
                      </a:cubicBezTo>
                      <a:lnTo>
                        <a:pt x="0" y="145923"/>
                      </a:lnTo>
                      <a:lnTo>
                        <a:pt x="6350" y="145923"/>
                      </a:lnTo>
                      <a:lnTo>
                        <a:pt x="0" y="145923"/>
                      </a:lnTo>
                      <a:moveTo>
                        <a:pt x="12700" y="145923"/>
                      </a:moveTo>
                      <a:lnTo>
                        <a:pt x="12700" y="614299"/>
                      </a:lnTo>
                      <a:lnTo>
                        <a:pt x="6350" y="614299"/>
                      </a:lnTo>
                      <a:lnTo>
                        <a:pt x="12700" y="614299"/>
                      </a:lnTo>
                      <a:cubicBezTo>
                        <a:pt x="12700" y="687832"/>
                        <a:pt x="72390" y="747522"/>
                        <a:pt x="145923" y="747522"/>
                      </a:cubicBezTo>
                      <a:lnTo>
                        <a:pt x="614299" y="747522"/>
                      </a:lnTo>
                      <a:cubicBezTo>
                        <a:pt x="687832" y="747522"/>
                        <a:pt x="747522" y="687832"/>
                        <a:pt x="747522" y="614299"/>
                      </a:cubicBezTo>
                      <a:lnTo>
                        <a:pt x="747522" y="145923"/>
                      </a:lnTo>
                      <a:lnTo>
                        <a:pt x="753872" y="145923"/>
                      </a:lnTo>
                      <a:lnTo>
                        <a:pt x="747522" y="145923"/>
                      </a:lnTo>
                      <a:cubicBezTo>
                        <a:pt x="747522" y="72390"/>
                        <a:pt x="687832" y="12700"/>
                        <a:pt x="614299" y="12700"/>
                      </a:cubicBezTo>
                      <a:lnTo>
                        <a:pt x="145923" y="12700"/>
                      </a:lnTo>
                      <a:lnTo>
                        <a:pt x="145923" y="6350"/>
                      </a:lnTo>
                      <a:lnTo>
                        <a:pt x="145923" y="12700"/>
                      </a:lnTo>
                      <a:cubicBezTo>
                        <a:pt x="72390" y="12700"/>
                        <a:pt x="12700" y="72390"/>
                        <a:pt x="12700" y="145923"/>
                      </a:cubicBezTo>
                      <a:close/>
                    </a:path>
                  </a:pathLst>
                </a:custGeom>
                <a:solidFill>
                  <a:srgbClr val="BFD3D8"/>
                </a:solidFill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BBBEFAF9-2D37-28A5-2A98-F122AD9F73C5}"/>
                  </a:ext>
                </a:extLst>
              </p:cNvPr>
              <p:cNvGrpSpPr/>
              <p:nvPr/>
            </p:nvGrpSpPr>
            <p:grpSpPr>
              <a:xfrm>
                <a:off x="1674531" y="6658641"/>
                <a:ext cx="9693109" cy="1087865"/>
                <a:chOff x="1674531" y="6702886"/>
                <a:chExt cx="9693109" cy="1087865"/>
              </a:xfrm>
            </p:grpSpPr>
            <p:sp>
              <p:nvSpPr>
                <p:cNvPr id="24" name="TextBox 24"/>
                <p:cNvSpPr txBox="1"/>
                <p:nvPr/>
              </p:nvSpPr>
              <p:spPr>
                <a:xfrm>
                  <a:off x="1674531" y="6702886"/>
                  <a:ext cx="3633044" cy="369332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l">
                    <a:lnSpc>
                      <a:spcPts val="3062"/>
                    </a:lnSpc>
                  </a:pPr>
                  <a:r>
                    <a:rPr lang="en-US" sz="2437">
                      <a:solidFill>
                        <a:srgbClr val="384653"/>
                      </a:solidFill>
                      <a:latin typeface="Arimo"/>
                      <a:ea typeface="Arimo"/>
                      <a:cs typeface="Arimo"/>
                      <a:sym typeface="Arimo"/>
                    </a:rPr>
                    <a:t>Immersive Conversation</a:t>
                  </a:r>
                </a:p>
              </p:txBody>
            </p:sp>
            <p:sp>
              <p:nvSpPr>
                <p:cNvPr id="25" name="TextBox 25"/>
                <p:cNvSpPr txBox="1"/>
                <p:nvPr/>
              </p:nvSpPr>
              <p:spPr>
                <a:xfrm>
                  <a:off x="1681905" y="7077799"/>
                  <a:ext cx="9685735" cy="712952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l">
                    <a:lnSpc>
                      <a:spcPts val="2937"/>
                    </a:lnSpc>
                  </a:pPr>
                  <a:r>
                    <a:rPr lang="en-CA" sz="1937">
                      <a:solidFill>
                        <a:srgbClr val="38465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Speech recognition technology enhanced by AI helps build conversation skills including real-life scenarios designed to optimise language retention and improve fluency.</a:t>
                  </a:r>
                  <a:endParaRPr lang="en-US" sz="1937">
                    <a:solidFill>
                      <a:srgbClr val="38465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  <p:pic>
          <p:nvPicPr>
            <p:cNvPr id="52" name="Graphic 51" descr="Customer review outline">
              <a:extLst>
                <a:ext uri="{FF2B5EF4-FFF2-40B4-BE49-F238E27FC236}">
                  <a16:creationId xmlns:a16="http://schemas.microsoft.com/office/drawing/2014/main" id="{AFB03C4C-C2E6-7E92-0FA1-2B39679BE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11099" y="6690475"/>
              <a:ext cx="506497" cy="506497"/>
            </a:xfrm>
            <a:prstGeom prst="rect">
              <a:avLst/>
            </a:prstGeom>
          </p:spPr>
        </p:pic>
      </p:grpSp>
      <p:grpSp>
        <p:nvGrpSpPr>
          <p:cNvPr id="56" name="Group 55" descr="Real-Time Feedback. Receiving immediate, personalized feedback and suggestions to enhance and accelerate language proficiency.&#10;">
            <a:extLst>
              <a:ext uri="{FF2B5EF4-FFF2-40B4-BE49-F238E27FC236}">
                <a16:creationId xmlns:a16="http://schemas.microsoft.com/office/drawing/2014/main" id="{73916903-2418-F977-3CFB-8CCF4006581D}"/>
              </a:ext>
            </a:extLst>
          </p:cNvPr>
          <p:cNvGrpSpPr/>
          <p:nvPr/>
        </p:nvGrpSpPr>
        <p:grpSpPr>
          <a:xfrm>
            <a:off x="867384" y="8420018"/>
            <a:ext cx="9690482" cy="1069775"/>
            <a:chOff x="867384" y="8420018"/>
            <a:chExt cx="9690482" cy="1069775"/>
          </a:xfrm>
        </p:grpSpPr>
        <p:grpSp>
          <p:nvGrpSpPr>
            <p:cNvPr id="26" name="Group 26"/>
            <p:cNvGrpSpPr/>
            <p:nvPr/>
          </p:nvGrpSpPr>
          <p:grpSpPr>
            <a:xfrm>
              <a:off x="867384" y="8420018"/>
              <a:ext cx="570160" cy="570160"/>
              <a:chOff x="0" y="0"/>
              <a:chExt cx="760213" cy="760213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6350" y="6350"/>
                <a:ext cx="747522" cy="747522"/>
              </a:xfrm>
              <a:custGeom>
                <a:avLst/>
                <a:gdLst/>
                <a:ahLst/>
                <a:cxnLst/>
                <a:rect l="l" t="t" r="r" b="b"/>
                <a:pathLst>
                  <a:path w="747522" h="747522">
                    <a:moveTo>
                      <a:pt x="0" y="139573"/>
                    </a:moveTo>
                    <a:cubicBezTo>
                      <a:pt x="0" y="62484"/>
                      <a:pt x="62484" y="0"/>
                      <a:pt x="139573" y="0"/>
                    </a:cubicBezTo>
                    <a:lnTo>
                      <a:pt x="607949" y="0"/>
                    </a:lnTo>
                    <a:cubicBezTo>
                      <a:pt x="685038" y="0"/>
                      <a:pt x="747522" y="62484"/>
                      <a:pt x="747522" y="139573"/>
                    </a:cubicBezTo>
                    <a:lnTo>
                      <a:pt x="747522" y="607949"/>
                    </a:lnTo>
                    <a:cubicBezTo>
                      <a:pt x="747522" y="685038"/>
                      <a:pt x="685038" y="747522"/>
                      <a:pt x="607949" y="747522"/>
                    </a:cubicBezTo>
                    <a:lnTo>
                      <a:pt x="139573" y="747522"/>
                    </a:lnTo>
                    <a:cubicBezTo>
                      <a:pt x="62484" y="747522"/>
                      <a:pt x="0" y="685038"/>
                      <a:pt x="0" y="607949"/>
                    </a:cubicBezTo>
                    <a:close/>
                  </a:path>
                </a:pathLst>
              </a:custGeom>
              <a:solidFill>
                <a:srgbClr val="FF8A97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0" y="0"/>
                <a:ext cx="760222" cy="760222"/>
              </a:xfrm>
              <a:custGeom>
                <a:avLst/>
                <a:gdLst/>
                <a:ahLst/>
                <a:cxnLst/>
                <a:rect l="l" t="t" r="r" b="b"/>
                <a:pathLst>
                  <a:path w="760222" h="760222">
                    <a:moveTo>
                      <a:pt x="0" y="145923"/>
                    </a:moveTo>
                    <a:cubicBezTo>
                      <a:pt x="0" y="65278"/>
                      <a:pt x="65278" y="0"/>
                      <a:pt x="145923" y="0"/>
                    </a:cubicBezTo>
                    <a:lnTo>
                      <a:pt x="614299" y="0"/>
                    </a:lnTo>
                    <a:lnTo>
                      <a:pt x="614299" y="6350"/>
                    </a:lnTo>
                    <a:lnTo>
                      <a:pt x="614299" y="0"/>
                    </a:lnTo>
                    <a:cubicBezTo>
                      <a:pt x="694944" y="0"/>
                      <a:pt x="760222" y="65278"/>
                      <a:pt x="760222" y="145923"/>
                    </a:cubicBezTo>
                    <a:lnTo>
                      <a:pt x="760222" y="614299"/>
                    </a:lnTo>
                    <a:lnTo>
                      <a:pt x="753872" y="614299"/>
                    </a:lnTo>
                    <a:lnTo>
                      <a:pt x="760222" y="614299"/>
                    </a:lnTo>
                    <a:cubicBezTo>
                      <a:pt x="760222" y="694944"/>
                      <a:pt x="694944" y="760222"/>
                      <a:pt x="614299" y="760222"/>
                    </a:cubicBezTo>
                    <a:lnTo>
                      <a:pt x="614299" y="753872"/>
                    </a:lnTo>
                    <a:lnTo>
                      <a:pt x="614299" y="760222"/>
                    </a:lnTo>
                    <a:lnTo>
                      <a:pt x="145923" y="760222"/>
                    </a:lnTo>
                    <a:lnTo>
                      <a:pt x="145923" y="753872"/>
                    </a:lnTo>
                    <a:lnTo>
                      <a:pt x="145923" y="760222"/>
                    </a:lnTo>
                    <a:cubicBezTo>
                      <a:pt x="65278" y="760222"/>
                      <a:pt x="0" y="694944"/>
                      <a:pt x="0" y="614299"/>
                    </a:cubicBezTo>
                    <a:lnTo>
                      <a:pt x="0" y="145923"/>
                    </a:lnTo>
                    <a:lnTo>
                      <a:pt x="6350" y="145923"/>
                    </a:lnTo>
                    <a:lnTo>
                      <a:pt x="0" y="145923"/>
                    </a:lnTo>
                    <a:moveTo>
                      <a:pt x="12700" y="145923"/>
                    </a:moveTo>
                    <a:lnTo>
                      <a:pt x="12700" y="614299"/>
                    </a:lnTo>
                    <a:lnTo>
                      <a:pt x="6350" y="614299"/>
                    </a:lnTo>
                    <a:lnTo>
                      <a:pt x="12700" y="614299"/>
                    </a:lnTo>
                    <a:cubicBezTo>
                      <a:pt x="12700" y="687832"/>
                      <a:pt x="72390" y="747522"/>
                      <a:pt x="145923" y="747522"/>
                    </a:cubicBezTo>
                    <a:lnTo>
                      <a:pt x="614299" y="747522"/>
                    </a:lnTo>
                    <a:cubicBezTo>
                      <a:pt x="687832" y="747522"/>
                      <a:pt x="747522" y="687832"/>
                      <a:pt x="747522" y="614299"/>
                    </a:cubicBezTo>
                    <a:lnTo>
                      <a:pt x="747522" y="145923"/>
                    </a:lnTo>
                    <a:lnTo>
                      <a:pt x="753872" y="145923"/>
                    </a:lnTo>
                    <a:lnTo>
                      <a:pt x="747522" y="145923"/>
                    </a:lnTo>
                    <a:cubicBezTo>
                      <a:pt x="747522" y="72390"/>
                      <a:pt x="687832" y="12700"/>
                      <a:pt x="614299" y="12700"/>
                    </a:cubicBezTo>
                    <a:lnTo>
                      <a:pt x="145923" y="12700"/>
                    </a:lnTo>
                    <a:lnTo>
                      <a:pt x="145923" y="6350"/>
                    </a:lnTo>
                    <a:lnTo>
                      <a:pt x="145923" y="12700"/>
                    </a:lnTo>
                    <a:cubicBezTo>
                      <a:pt x="72390" y="12700"/>
                      <a:pt x="12700" y="72390"/>
                      <a:pt x="12700" y="145923"/>
                    </a:cubicBezTo>
                    <a:close/>
                  </a:path>
                </a:pathLst>
              </a:custGeom>
              <a:solidFill>
                <a:srgbClr val="BFD3D8"/>
              </a:solidFill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F12911F-BAB2-9B2C-7FDB-407D69981457}"/>
                </a:ext>
              </a:extLst>
            </p:cNvPr>
            <p:cNvGrpSpPr/>
            <p:nvPr/>
          </p:nvGrpSpPr>
          <p:grpSpPr>
            <a:xfrm>
              <a:off x="1674531" y="8420018"/>
              <a:ext cx="8883335" cy="1069775"/>
              <a:chOff x="1674531" y="8420018"/>
              <a:chExt cx="8883335" cy="1069775"/>
            </a:xfrm>
          </p:grpSpPr>
          <p:sp>
            <p:nvSpPr>
              <p:cNvPr id="30" name="TextBox 30"/>
              <p:cNvSpPr txBox="1"/>
              <p:nvPr/>
            </p:nvSpPr>
            <p:spPr>
              <a:xfrm>
                <a:off x="1674531" y="8420018"/>
                <a:ext cx="4073126" cy="36933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lnSpc>
                    <a:spcPts val="3062"/>
                  </a:lnSpc>
                </a:pPr>
                <a:r>
                  <a:rPr lang="en-US" sz="2437">
                    <a:solidFill>
                      <a:srgbClr val="384653"/>
                    </a:solidFill>
                    <a:latin typeface="Arimo"/>
                    <a:ea typeface="Arimo"/>
                    <a:cs typeface="Arimo"/>
                    <a:sym typeface="Arimo"/>
                  </a:rPr>
                  <a:t>Real-Time Feedback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1681906" y="8776841"/>
                <a:ext cx="8875960" cy="71295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2937"/>
                  </a:lnSpc>
                </a:pPr>
                <a:r>
                  <a:rPr lang="en-US" sz="1937">
                    <a:solidFill>
                      <a:srgbClr val="384653"/>
                    </a:solidFill>
                    <a:latin typeface="Roboto"/>
                    <a:ea typeface="Roboto"/>
                    <a:cs typeface="Roboto"/>
                    <a:sym typeface="Roboto"/>
                  </a:rPr>
                  <a:t>Receiving immediate, personalized feedback and suggestions to enhance and accelerate language proficiency.</a:t>
                </a:r>
              </a:p>
            </p:txBody>
          </p:sp>
        </p:grpSp>
        <p:pic>
          <p:nvPicPr>
            <p:cNvPr id="54" name="Graphic 53" descr="Clock outline">
              <a:extLst>
                <a:ext uri="{FF2B5EF4-FFF2-40B4-BE49-F238E27FC236}">
                  <a16:creationId xmlns:a16="http://schemas.microsoft.com/office/drawing/2014/main" id="{EB6C7533-BD69-8AF1-272E-DF71C2C43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75205" y="8420018"/>
              <a:ext cx="560642" cy="56064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BD0C1-F48B-9791-88CA-E43ECCCE0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83B5D2F2-3FF0-2DD8-1FBC-FC3D6058B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910F9E9-09BF-66C7-3063-C0410FD43FCC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AF9F5"/>
            </a:solidFill>
          </p:spPr>
          <p:txBody>
            <a:bodyPr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CA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F0D791E4-23BD-77DC-6DE5-20A235C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2505" y="139700"/>
            <a:ext cx="17902989" cy="9982199"/>
          </a:xfrm>
          <a:prstGeom prst="rect">
            <a:avLst/>
          </a:prstGeom>
          <a:solidFill>
            <a:srgbClr val="FAF9F5"/>
          </a:solidFill>
          <a:ln w="444500" cmpd="thickThin">
            <a:solidFill>
              <a:srgbClr val="94BAC7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200C618-F703-BFAB-E8C1-CE7CED5DAC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32868" y="872664"/>
            <a:ext cx="8289875" cy="8419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93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62" b="0" i="0" u="none" strike="noStrike" kern="1200" cap="none" spc="0" normalizeH="0" baseline="0" noProof="0">
                <a:ln>
                  <a:noFill/>
                </a:ln>
                <a:solidFill>
                  <a:srgbClr val="2E3C4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mo"/>
              </a:rPr>
              <a:t>Key Benefits</a:t>
            </a:r>
          </a:p>
        </p:txBody>
      </p:sp>
      <p:graphicFrame>
        <p:nvGraphicFramePr>
          <p:cNvPr id="30" name="Diagram 29" descr="Reduction in learning time and associated costs. Readily accessible and enhanced immersion. Potential use for language retention.">
            <a:extLst>
              <a:ext uri="{FF2B5EF4-FFF2-40B4-BE49-F238E27FC236}">
                <a16:creationId xmlns:a16="http://schemas.microsoft.com/office/drawing/2014/main" id="{AAEA7B78-2EAB-80DA-660A-C9239D42D51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4336919"/>
              </p:ext>
            </p:extLst>
          </p:nvPr>
        </p:nvGraphicFramePr>
        <p:xfrm>
          <a:off x="1012400" y="1970297"/>
          <a:ext cx="16263197" cy="7219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3219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0D518-154D-454C-EC79-98FCFB632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1631549-F0E7-B413-C26A-3765979FD3C6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984B582-6A8D-EC85-9D2D-83E41D0D2A72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C7E0E7"/>
            </a:solid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BD0D2E00-370C-8E99-3BB7-D8C303F82142}"/>
              </a:ext>
            </a:extLst>
          </p:cNvPr>
          <p:cNvGrpSpPr/>
          <p:nvPr/>
        </p:nvGrpSpPr>
        <p:grpSpPr>
          <a:xfrm>
            <a:off x="55247" y="0"/>
            <a:ext cx="18288000" cy="10287000"/>
            <a:chOff x="0" y="0"/>
            <a:chExt cx="24384000" cy="137160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58DF180-50CD-3CE9-E8BE-2E914A438D9C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AF9F5"/>
            </a:solidFill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FA1A2E8F-C27B-CE33-A9BF-026A76209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7200900" cy="10287000"/>
          </a:xfrm>
          <a:custGeom>
            <a:avLst/>
            <a:gdLst/>
            <a:ahLst/>
            <a:cxnLst/>
            <a:rect l="l" t="t" r="r" b="b"/>
            <a:pathLst>
              <a:path w="7200900" h="10287000">
                <a:moveTo>
                  <a:pt x="0" y="0"/>
                </a:moveTo>
                <a:lnTo>
                  <a:pt x="7200900" y="0"/>
                </a:lnTo>
                <a:lnTo>
                  <a:pt x="72009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pic>
        <p:nvPicPr>
          <p:cNvPr id="30" name="Picture 29" descr="Mixed race woman on cellphone">
            <a:extLst>
              <a:ext uri="{FF2B5EF4-FFF2-40B4-BE49-F238E27FC236}">
                <a16:creationId xmlns:a16="http://schemas.microsoft.com/office/drawing/2014/main" id="{B73F5E1C-5C05-3F43-EC85-979738D9CF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9"/>
          <a:stretch/>
        </p:blipFill>
        <p:spPr>
          <a:xfrm>
            <a:off x="-34500" y="0"/>
            <a:ext cx="7200900" cy="10287000"/>
          </a:xfrm>
          <a:prstGeom prst="rect">
            <a:avLst/>
          </a:prstGeom>
        </p:spPr>
      </p:pic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042AEF69-8885-789E-EAD1-697B2BFDB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3659292" y="0"/>
            <a:ext cx="7014215" cy="10287000"/>
          </a:xfrm>
          <a:prstGeom prst="triangle">
            <a:avLst/>
          </a:prstGeom>
          <a:solidFill>
            <a:srgbClr val="FAF9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6B81571D-1042-674E-EEB3-4383E1D1B443}"/>
              </a:ext>
            </a:extLst>
          </p:cNvPr>
          <p:cNvSpPr txBox="1"/>
          <p:nvPr/>
        </p:nvSpPr>
        <p:spPr>
          <a:xfrm>
            <a:off x="8214208" y="1426669"/>
            <a:ext cx="8861971" cy="4875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7"/>
              </a:lnSpc>
            </a:pPr>
            <a:r>
              <a:rPr lang="en-US" sz="488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mo"/>
              </a:rPr>
              <a:t>For more information and updates on the project, visit our </a:t>
            </a:r>
            <a:r>
              <a:rPr lang="en-US" sz="4880" dirty="0" err="1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mo"/>
              </a:rPr>
              <a:t>GCXchange</a:t>
            </a:r>
            <a:r>
              <a:rPr lang="en-US" sz="4880" dirty="0">
                <a:solidFill>
                  <a:srgbClr val="2E3C4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mo"/>
              </a:rPr>
              <a:t> page: </a:t>
            </a:r>
          </a:p>
          <a:p>
            <a:pPr algn="l">
              <a:lnSpc>
                <a:spcPts val="6437"/>
              </a:lnSpc>
            </a:pPr>
            <a:endParaRPr lang="en-US" sz="4880" dirty="0">
              <a:solidFill>
                <a:srgbClr val="2E3C4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mo"/>
            </a:endParaRPr>
          </a:p>
          <a:p>
            <a:pPr>
              <a:lnSpc>
                <a:spcPts val="6437"/>
              </a:lnSpc>
            </a:pP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Language-Learning-Companion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>
              <a:lnSpc>
                <a:spcPts val="6437"/>
              </a:lnSpc>
            </a:pPr>
            <a:endParaRPr lang="en-US" sz="4880" dirty="0">
              <a:solidFill>
                <a:srgbClr val="2E3C4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1794647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06129d-7949-4012-aa34-bff85346a4cf">
      <Terms xmlns="http://schemas.microsoft.com/office/infopath/2007/PartnerControls"/>
    </lcf76f155ced4ddcb4097134ff3c332f>
    <TaxCatchAll xmlns="f4760878-658a-4717-bbd4-0fd9c09fbb13" xsi:nil="true"/>
    <_dlc_DocId xmlns="f4760878-658a-4717-bbd4-0fd9c09fbb13">RN4WT4KUCRMT-543564755-24960</_dlc_DocId>
    <_dlc_DocIdUrl xmlns="f4760878-658a-4717-bbd4-0fd9c09fbb13">
      <Url>https://056gc.sharepoint.com/sites/OCHRO-PC-OLCE_BDPRH-PC-CELO/_layouts/15/DocIdRedir.aspx?ID=RN4WT4KUCRMT-543564755-24960</Url>
      <Description>RN4WT4KUCRMT-543564755-24960</Description>
    </_dlc_DocIdUrl>
    <Sujets xmlns="0406129d-7949-4012-aa34-bff85346a4cf" xsi:nil="true"/>
    <Status xmlns="0406129d-7949-4012-aa34-bff85346a4cf" xsi:nil="true"/>
    <ReviewCompleted xmlns="0406129d-7949-4012-aa34-bff85346a4cf" xsi:nil="true"/>
    <InstitutionalCode xmlns="0406129d-7949-4012-aa34-bff85346a4cf" xsi:nil="true"/>
    <Provisionamended xmlns="0406129d-7949-4012-aa34-bff85346a4cf" xsi:nil="true"/>
    <Plannercardnumber_x002d_num_x00e9_rodefiche xmlns="0406129d-7949-4012-aa34-bff85346a4c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E860D1223E984692003B2F8D34E609" ma:contentTypeVersion="26" ma:contentTypeDescription="Create a new document." ma:contentTypeScope="" ma:versionID="7d1c259e8254f6489401590de8bdd3ff">
  <xsd:schema xmlns:xsd="http://www.w3.org/2001/XMLSchema" xmlns:xs="http://www.w3.org/2001/XMLSchema" xmlns:p="http://schemas.microsoft.com/office/2006/metadata/properties" xmlns:ns2="f4760878-658a-4717-bbd4-0fd9c09fbb13" xmlns:ns3="0406129d-7949-4012-aa34-bff85346a4cf" targetNamespace="http://schemas.microsoft.com/office/2006/metadata/properties" ma:root="true" ma:fieldsID="ffe963170e12c2b932b327c6c0e0dbbb" ns2:_="" ns3:_="">
    <xsd:import namespace="f4760878-658a-4717-bbd4-0fd9c09fbb13"/>
    <xsd:import namespace="0406129d-7949-4012-aa34-bff85346a4c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2:SharedWithUsers" minOccurs="0"/>
                <xsd:element ref="ns2:SharedWithDetails" minOccurs="0"/>
                <xsd:element ref="ns3:Provisionamended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Sujets" minOccurs="0"/>
                <xsd:element ref="ns3:Status" minOccurs="0"/>
                <xsd:element ref="ns3:InstitutionalCode" minOccurs="0"/>
                <xsd:element ref="ns3:ReviewCompleted" minOccurs="0"/>
                <xsd:element ref="ns3:Plannercardnumber_x002d_num_x00e9_rodefiche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60878-658a-4717-bbd4-0fd9c09fbb1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1cd2e2e-3050-48af-9cbe-e64569e098d5}" ma:internalName="TaxCatchAll" ma:showField="CatchAllData" ma:web="f4760878-658a-4717-bbd4-0fd9c09fbb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6129d-7949-4012-aa34-bff85346a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Provisionamended" ma:index="21" nillable="true" ma:displayName="Provision amended" ma:description="indicates what provision of the directive is being amended" ma:format="Dropdown" ma:internalName="Provisionamended">
      <xsd:simpleType>
        <xsd:restriction base="dms:Text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bf3204f-aabd-4e28-9088-5d29a8bceb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Sujets" ma:index="26" nillable="true" ma:displayName="Sujets" ma:format="Dropdown" ma:internalName="Sujets">
      <xsd:simpleType>
        <xsd:restriction base="dms:Text">
          <xsd:maxLength value="255"/>
        </xsd:restriction>
      </xsd:simpleType>
    </xsd:element>
    <xsd:element name="Status" ma:index="27" nillable="true" ma:displayName="Status" ma:format="Dropdown" ma:internalName="Status">
      <xsd:simpleType>
        <xsd:restriction base="dms:Choice">
          <xsd:enumeration value="Draft"/>
          <xsd:enumeration value="Final"/>
          <xsd:enumeration value="To be approved"/>
          <xsd:enumeration value="Archived"/>
        </xsd:restriction>
      </xsd:simpleType>
    </xsd:element>
    <xsd:element name="InstitutionalCode" ma:index="28" nillable="true" ma:displayName="Institutional Code" ma:format="Dropdown" ma:internalName="InstitutionalCode">
      <xsd:simpleType>
        <xsd:restriction base="dms:Text">
          <xsd:maxLength value="255"/>
        </xsd:restriction>
      </xsd:simpleType>
    </xsd:element>
    <xsd:element name="ReviewCompleted" ma:index="29" nillable="true" ma:displayName="Review Completed" ma:format="Dropdown" ma:internalName="ReviewCompleted">
      <xsd:simpleType>
        <xsd:restriction base="dms:Text">
          <xsd:maxLength value="255"/>
        </xsd:restriction>
      </xsd:simpleType>
    </xsd:element>
    <xsd:element name="Plannercardnumber_x002d_num_x00e9_rodefiche" ma:index="30" nillable="true" ma:displayName="Planner card number -numéro de fiche" ma:format="Dropdown" ma:internalName="Plannercardnumber_x002d_num_x00e9_rodefiche">
      <xsd:simpleType>
        <xsd:restriction base="dms:Text">
          <xsd:maxLength value="255"/>
        </xsd:restriction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EA017C-278D-42BE-AD8E-8BB881DBA56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580B78D-CECC-458A-BDBD-A06F78DF608E}">
  <ds:schemaRefs>
    <ds:schemaRef ds:uri="http://purl.org/dc/dcmitype/"/>
    <ds:schemaRef ds:uri="http://schemas.microsoft.com/office/infopath/2007/PartnerControls"/>
    <ds:schemaRef ds:uri="f4760878-658a-4717-bbd4-0fd9c09fbb13"/>
    <ds:schemaRef ds:uri="http://schemas.microsoft.com/office/2006/documentManagement/types"/>
    <ds:schemaRef ds:uri="http://purl.org/dc/elements/1.1/"/>
    <ds:schemaRef ds:uri="http://www.w3.org/XML/1998/namespace"/>
    <ds:schemaRef ds:uri="0406129d-7949-4012-aa34-bff85346a4cf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C723ECE-7F0B-45E1-8C3B-0EEEFE886F9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A5CD671-99C7-4AE7-868F-906C787900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760878-658a-4717-bbd4-0fd9c09fbb13"/>
    <ds:schemaRef ds:uri="0406129d-7949-4012-aa34-bff85346a4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9ed55846-8a81-4246-acd8-b1a01abfc0d1}" enabled="0" method="" siteId="{9ed55846-8a81-4246-acd8-b1a01abfc0d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504</Words>
  <Application>Microsoft Office PowerPoint</Application>
  <PresentationFormat>Personnalisé</PresentationFormat>
  <Paragraphs>60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Roboto</vt:lpstr>
      <vt:lpstr>Arimo</vt:lpstr>
      <vt:lpstr>Arial</vt:lpstr>
      <vt:lpstr>Calibri</vt:lpstr>
      <vt:lpstr>Office Theme</vt:lpstr>
      <vt:lpstr>Language Learning Companion Investment Fund Project</vt:lpstr>
      <vt:lpstr>Accelerating Language Learning with AI-Powered Tools An Investment Fund Experimentation Project</vt:lpstr>
      <vt:lpstr>Language Tutoring Technology Overview</vt:lpstr>
      <vt:lpstr>Key Benefits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Enhancing-Accessibility-Through-Smart-Glasses.pptx</dc:title>
  <dc:creator>Bourji, Rona RB [NC]</dc:creator>
  <cp:lastModifiedBy>Gauthier, Jean-Guy</cp:lastModifiedBy>
  <cp:revision>4</cp:revision>
  <dcterms:created xsi:type="dcterms:W3CDTF">2006-08-16T00:00:00Z</dcterms:created>
  <dcterms:modified xsi:type="dcterms:W3CDTF">2025-11-13T20:02:54Z</dcterms:modified>
  <dc:identifier>DAGp-EBpi20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0x010100ADE860D1223E984692003B2F8D34E609</vt:lpwstr>
  </property>
  <property fmtid="{D5CDD505-2E9C-101B-9397-08002B2CF9AE}" pid="3" name="MediaServiceImageTags">
    <vt:lpwstr/>
  </property>
  <property fmtid="{D5CDD505-2E9C-101B-9397-08002B2CF9AE}" pid="4" name="_dlc_DocIdItemGuid">
    <vt:lpwstr>c18b5604-9692-4686-978b-500187eca20d</vt:lpwstr>
  </property>
  <property fmtid="{D5CDD505-2E9C-101B-9397-08002B2CF9AE}" pid="5" name="MSIP_Label_3d0ca00b-3f0e-465a-aac7-1a6a22fcea40_Enabled">
    <vt:lpwstr>true</vt:lpwstr>
  </property>
  <property fmtid="{D5CDD505-2E9C-101B-9397-08002B2CF9AE}" pid="6" name="MSIP_Label_3d0ca00b-3f0e-465a-aac7-1a6a22fcea40_SetDate">
    <vt:lpwstr>2025-11-07T17:00:09Z</vt:lpwstr>
  </property>
  <property fmtid="{D5CDD505-2E9C-101B-9397-08002B2CF9AE}" pid="7" name="MSIP_Label_3d0ca00b-3f0e-465a-aac7-1a6a22fcea40_Method">
    <vt:lpwstr>Privileged</vt:lpwstr>
  </property>
  <property fmtid="{D5CDD505-2E9C-101B-9397-08002B2CF9AE}" pid="8" name="MSIP_Label_3d0ca00b-3f0e-465a-aac7-1a6a22fcea40_Name">
    <vt:lpwstr>3d0ca00b-3f0e-465a-aac7-1a6a22fcea40</vt:lpwstr>
  </property>
  <property fmtid="{D5CDD505-2E9C-101B-9397-08002B2CF9AE}" pid="9" name="MSIP_Label_3d0ca00b-3f0e-465a-aac7-1a6a22fcea40_SiteId">
    <vt:lpwstr>6397df10-4595-4047-9c4f-03311282152b</vt:lpwstr>
  </property>
  <property fmtid="{D5CDD505-2E9C-101B-9397-08002B2CF9AE}" pid="10" name="MSIP_Label_3d0ca00b-3f0e-465a-aac7-1a6a22fcea40_ActionId">
    <vt:lpwstr>01715116-d1f7-4caa-bc69-90b256968c4e</vt:lpwstr>
  </property>
  <property fmtid="{D5CDD505-2E9C-101B-9397-08002B2CF9AE}" pid="11" name="MSIP_Label_3d0ca00b-3f0e-465a-aac7-1a6a22fcea40_ContentBits">
    <vt:lpwstr>1</vt:lpwstr>
  </property>
  <property fmtid="{D5CDD505-2E9C-101B-9397-08002B2CF9AE}" pid="12" name="MSIP_Label_3d0ca00b-3f0e-465a-aac7-1a6a22fcea40_Tag">
    <vt:lpwstr>10, 0, 1, 1</vt:lpwstr>
  </property>
  <property fmtid="{D5CDD505-2E9C-101B-9397-08002B2CF9AE}" pid="13" name="ClassificationContentMarkingHeaderLocations">
    <vt:lpwstr>Office Theme:8</vt:lpwstr>
  </property>
  <property fmtid="{D5CDD505-2E9C-101B-9397-08002B2CF9AE}" pid="14" name="ClassificationContentMarkingHeaderText">
    <vt:lpwstr>UNCLASSIFIED / NON CLASSIFIÉ</vt:lpwstr>
  </property>
</Properties>
</file>