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7010400" cy="9296400"/>
  <p:embeddedFontLst>
    <p:embeddedFont>
      <p:font typeface="Calibri" panose="020F0502020204030204" pitchFamily="34" charset="0"/>
      <p:regular r:id="rId35"/>
      <p:bold r:id="rId36"/>
      <p:italic r:id="rId37"/>
      <p:boldItalic r:id="rId38"/>
    </p:embeddedFont>
    <p:embeddedFont>
      <p:font typeface="Fira Sans Extra Condensed" panose="020B05030500000200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AD9B60-A7E9-4CF8-8061-221CA078BF16}">
  <a:tblStyle styleId="{66AD9B60-A7E9-4CF8-8061-221CA078BF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EA918F-B630-475C-88B1-B6586C0DF4C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17" d="100"/>
          <a:sy n="117" d="100"/>
        </p:scale>
        <p:origin x="1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4c6244ed9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4c6244ed9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d75ffa609b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d75ffa609b_0_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34" name="Google Shape;234;g1d75ffa609b_0_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10</a:t>
            </a:fld>
            <a:endParaRPr lang="en-CA"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d75ffa609b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d75ffa609b_0_1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45" name="Google Shape;245;g1d75ffa609b_0_1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11</a:t>
            </a:fld>
            <a:endParaRPr lang="en-CA"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d75ffa609b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d75ffa609b_0_32: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55" name="Google Shape;255;g1d75ffa609b_0_32: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12</a:t>
            </a:fld>
            <a:endParaRPr lang="en-CA"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d75ffa609b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d75ffa609b_0_4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67" name="Google Shape;267;g1d75ffa609b_0_4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13</a:t>
            </a:fld>
            <a:endParaRPr lang="en-CA"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b00fe0744_0_1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3b00fe0744_0_1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05" name="Google Shape;305;g13b00fe0744_0_1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14</a:t>
            </a:fld>
            <a:endParaRPr lang="en-CA"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fe2e54bf20_0_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fe2e54bf20_0_7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fr-CA"/>
              <a:t>Extraits</a:t>
            </a: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98c9ce4902_0_20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98c9ce4902_0_20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fr-CA"/>
              <a:t>Extraits</a:t>
            </a: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98c9ce4902_0_15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98c9ce4902_0_1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98c9ce4902_0_4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98c9ce4902_0_4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98c9ce4902_0_5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98c9ce4902_0_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b00fe0744_0_1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3b00fe0744_0_16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63" name="Google Shape;163;g13b00fe0744_0_16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a:t>
            </a:fld>
            <a:endParaRPr lang="en-CA"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98c9ce4902_0_2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98c9ce4902_0_24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98c9ce4902_0_12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198c9ce4902_0_12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98c9ce4902_0_1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98c9ce4902_0_1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98c9ce4902_0_19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98c9ce4902_0_19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98c9ce4902_0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98c9ce4902_0_10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8c9ce4902_0_13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98c9ce4902_0_1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98c9ce4902_0_16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98c9ce4902_0_1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cc0a55c799_0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cc0a55c799_0_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98c9ce4902_0_6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198c9ce4902_0_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98c9ce4902_0_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98c9ce4902_0_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b00fe0744_0_1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3b00fe0744_0_155: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2" name="Google Shape;172;g13b00fe0744_0_155: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3</a:t>
            </a:fld>
            <a:endParaRPr lang="en-CA"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98c9ce4902_0_8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198c9ce4902_0_8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a3bb7c0fd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13a3bb7c0fd_0_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505" name="Google Shape;505;g13a3bb7c0fd_0_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31</a:t>
            </a:fld>
            <a:endParaRPr lang="en-CA"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4829a6a61_2_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4829a6a61_2_13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8" name="Google Shape;178;g144829a6a61_2_13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4</a:t>
            </a:fld>
            <a:endParaRPr lang="en-CA"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98c9ce4902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98c9ce4902_0_3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87" name="Google Shape;187;g198c9ce4902_0_3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5</a:t>
            </a:fld>
            <a:endParaRPr lang="en-CA"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5fb9ec142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45fb9ec142_0_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96" name="Google Shape;196;g145fb9ec142_0_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47ef5e20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47ef5e200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02" name="Google Shape;202;g1447ef5e200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7</a:t>
            </a:fld>
            <a:endParaRPr lang="en-CA"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75ffa609b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d75ffa609b_0_2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14" name="Google Shape;214;g1d75ffa609b_0_2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8</a:t>
            </a:fld>
            <a:endParaRPr lang="en-CA"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923fcf00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4923fcf00a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24" name="Google Shape;224;g14923fcf00a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9</a:t>
            </a:fld>
            <a:endParaRPr lang="en-CA"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1" name="Google Shape;71;p16"/>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00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00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00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00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3"/>
        <p:cNvGrpSpPr/>
        <p:nvPr/>
      </p:nvGrpSpPr>
      <p:grpSpPr>
        <a:xfrm>
          <a:off x="0" y="0"/>
          <a:ext cx="0" cy="0"/>
          <a:chOff x="0" y="0"/>
          <a:chExt cx="0" cy="0"/>
        </a:xfrm>
      </p:grpSpPr>
      <p:sp>
        <p:nvSpPr>
          <p:cNvPr id="74" name="Google Shape;74;p17"/>
          <p:cNvSpPr/>
          <p:nvPr/>
        </p:nvSpPr>
        <p:spPr>
          <a:xfrm>
            <a:off x="0" y="2914650"/>
            <a:ext cx="9144000" cy="2229000"/>
          </a:xfrm>
          <a:prstGeom prst="rect">
            <a:avLst/>
          </a:prstGeom>
          <a:gradFill>
            <a:gsLst>
              <a:gs pos="0">
                <a:srgbClr val="F2F2F2"/>
              </a:gs>
              <a:gs pos="100000">
                <a:srgbClr val="A5A5A5">
                  <a:alpha val="52156"/>
                </a:srgbClr>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 name="Google Shape;75;p17"/>
          <p:cNvSpPr txBox="1">
            <a:spLocks noGrp="1"/>
          </p:cNvSpPr>
          <p:nvPr>
            <p:ph type="ctrTitle"/>
          </p:nvPr>
        </p:nvSpPr>
        <p:spPr>
          <a:xfrm>
            <a:off x="685800" y="2915338"/>
            <a:ext cx="7772400" cy="458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F3F3F"/>
              </a:buClr>
              <a:buSzPts val="3000"/>
              <a:buFont typeface="Calibri"/>
              <a:buNone/>
              <a:defRPr sz="3000">
                <a:solidFill>
                  <a:srgbClr val="3F3F3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371600" y="3299265"/>
            <a:ext cx="6400800" cy="573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00"/>
              </a:spcBef>
              <a:spcAft>
                <a:spcPts val="0"/>
              </a:spcAft>
              <a:buClr>
                <a:srgbClr val="595959"/>
              </a:buClr>
              <a:buSzPts val="1800"/>
              <a:buNone/>
              <a:defRPr sz="1800">
                <a:solidFill>
                  <a:srgbClr val="595959"/>
                </a:solidFill>
                <a:latin typeface="Calibri"/>
                <a:ea typeface="Calibri"/>
                <a:cs typeface="Calibri"/>
                <a:sym typeface="Calibri"/>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00"/>
              </a:spcBef>
              <a:spcAft>
                <a:spcPts val="0"/>
              </a:spcAft>
              <a:buClr>
                <a:srgbClr val="888888"/>
              </a:buClr>
              <a:buSzPts val="2700"/>
              <a:buNone/>
              <a:defRPr>
                <a:solidFill>
                  <a:srgbClr val="888888"/>
                </a:solidFill>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3" name="Google Shape;83;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300"/>
              </a:spcBef>
              <a:spcAft>
                <a:spcPts val="0"/>
              </a:spcAft>
              <a:buClr>
                <a:srgbClr val="888888"/>
              </a:buClr>
              <a:buSzPts val="1600"/>
              <a:buNone/>
              <a:defRPr sz="1600">
                <a:solidFill>
                  <a:srgbClr val="888888"/>
                </a:solidFill>
              </a:defRPr>
            </a:lvl3pPr>
            <a:lvl4pPr marL="1828800" lvl="3" indent="-228600" algn="l">
              <a:lnSpc>
                <a:spcPct val="100000"/>
              </a:lnSpc>
              <a:spcBef>
                <a:spcPts val="300"/>
              </a:spcBef>
              <a:spcAft>
                <a:spcPts val="0"/>
              </a:spcAft>
              <a:buClr>
                <a:srgbClr val="888888"/>
              </a:buClr>
              <a:buSzPts val="1400"/>
              <a:buNone/>
              <a:defRPr sz="1400">
                <a:solidFill>
                  <a:srgbClr val="888888"/>
                </a:solidFill>
              </a:defRPr>
            </a:lvl4pPr>
            <a:lvl5pPr marL="2286000" lvl="4" indent="-228600" algn="l">
              <a:lnSpc>
                <a:spcPct val="100000"/>
              </a:lnSpc>
              <a:spcBef>
                <a:spcPts val="300"/>
              </a:spcBef>
              <a:spcAft>
                <a:spcPts val="0"/>
              </a:spcAft>
              <a:buClr>
                <a:srgbClr val="888888"/>
              </a:buClr>
              <a:buSzPts val="1400"/>
              <a:buNone/>
              <a:defRPr sz="1400">
                <a:solidFill>
                  <a:srgbClr val="888888"/>
                </a:solidFill>
              </a:defRPr>
            </a:lvl5pPr>
            <a:lvl6pPr marL="2743200" lvl="5" indent="-228600" algn="l">
              <a:lnSpc>
                <a:spcPct val="100000"/>
              </a:lnSpc>
              <a:spcBef>
                <a:spcPts val="300"/>
              </a:spcBef>
              <a:spcAft>
                <a:spcPts val="0"/>
              </a:spcAft>
              <a:buClr>
                <a:srgbClr val="888888"/>
              </a:buClr>
              <a:buSzPts val="1400"/>
              <a:buNone/>
              <a:defRPr sz="1400">
                <a:solidFill>
                  <a:srgbClr val="888888"/>
                </a:solidFill>
              </a:defRPr>
            </a:lvl6pPr>
            <a:lvl7pPr marL="3200400" lvl="6" indent="-228600" algn="l">
              <a:lnSpc>
                <a:spcPct val="100000"/>
              </a:lnSpc>
              <a:spcBef>
                <a:spcPts val="300"/>
              </a:spcBef>
              <a:spcAft>
                <a:spcPts val="0"/>
              </a:spcAft>
              <a:buClr>
                <a:srgbClr val="888888"/>
              </a:buClr>
              <a:buSzPts val="1400"/>
              <a:buNone/>
              <a:defRPr sz="1400">
                <a:solidFill>
                  <a:srgbClr val="888888"/>
                </a:solidFill>
              </a:defRPr>
            </a:lvl7pPr>
            <a:lvl8pPr marL="3657600" lvl="7" indent="-228600" algn="l">
              <a:lnSpc>
                <a:spcPct val="100000"/>
              </a:lnSpc>
              <a:spcBef>
                <a:spcPts val="300"/>
              </a:spcBef>
              <a:spcAft>
                <a:spcPts val="0"/>
              </a:spcAft>
              <a:buClr>
                <a:srgbClr val="888888"/>
              </a:buClr>
              <a:buSzPts val="1400"/>
              <a:buNone/>
              <a:defRPr sz="1400">
                <a:solidFill>
                  <a:srgbClr val="888888"/>
                </a:solidFill>
              </a:defRPr>
            </a:lvl8pPr>
            <a:lvl9pPr marL="4114800" lvl="8" indent="-228600" algn="l">
              <a:lnSpc>
                <a:spcPct val="100000"/>
              </a:lnSpc>
              <a:spcBef>
                <a:spcPts val="300"/>
              </a:spcBef>
              <a:spcAft>
                <a:spcPts val="0"/>
              </a:spcAft>
              <a:buClr>
                <a:srgbClr val="888888"/>
              </a:buClr>
              <a:buSzPts val="1400"/>
              <a:buNone/>
              <a:defRPr sz="1400">
                <a:solidFill>
                  <a:srgbClr val="888888"/>
                </a:solidFill>
              </a:defRPr>
            </a:lvl9pPr>
          </a:lstStyle>
          <a:p>
            <a:endParaRPr/>
          </a:p>
        </p:txBody>
      </p:sp>
      <p:sp>
        <p:nvSpPr>
          <p:cNvPr id="95" name="Google Shape;95;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1" name="Google Shape;101;p21"/>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2" name="Google Shape;102;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9" name="Google Shape;19;p3"/>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marR="0" lvl="0" indent="-228600" algn="l">
              <a:lnSpc>
                <a:spcPct val="115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15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15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15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15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08" name="Google Shape;108;p2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09" name="Google Shape;109;p2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10" name="Google Shape;110;p2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11" name="Google Shape;111;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262626"/>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3575050" y="204789"/>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6400" algn="l">
              <a:lnSpc>
                <a:spcPct val="100000"/>
              </a:lnSpc>
              <a:spcBef>
                <a:spcPts val="6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6" name="Google Shape;126;p25"/>
          <p:cNvSpPr txBox="1">
            <a:spLocks noGrp="1"/>
          </p:cNvSpPr>
          <p:nvPr>
            <p:ph type="body" idx="2"/>
          </p:nvPr>
        </p:nvSpPr>
        <p:spPr>
          <a:xfrm>
            <a:off x="457201"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27" name="Google Shape;127;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6"/>
          <p:cNvSpPr>
            <a:spLocks noGrp="1"/>
          </p:cNvSpPr>
          <p:nvPr>
            <p:ph type="pic" idx="2"/>
          </p:nvPr>
        </p:nvSpPr>
        <p:spPr>
          <a:xfrm>
            <a:off x="1792288" y="459581"/>
            <a:ext cx="5486400" cy="3086100"/>
          </a:xfrm>
          <a:prstGeom prst="rect">
            <a:avLst/>
          </a:prstGeom>
          <a:noFill/>
          <a:ln>
            <a:noFill/>
          </a:ln>
        </p:spPr>
      </p:sp>
      <p:sp>
        <p:nvSpPr>
          <p:cNvPr id="133" name="Google Shape;133;p26"/>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34" name="Google Shape;13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2701650" y="-1390631"/>
            <a:ext cx="3740700" cy="82296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6" name="Google Shape;146;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BA5807A7-C94F-7A88-9DED-61A663CA6BAF}"/>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marR="0" lvl="0"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34F21ED4-861E-881F-2736-902F7B72EBD0}"/>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conception.canada.ca/amelioration-continue.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docs.google.com/spreadsheets/d/1gVNJ-_lqKfs0UbsO6Mi_ctOWF83r13pnDxhq4qOKhoo/edit?usp=shar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43100" y="-12575"/>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200"/>
              <a:buNone/>
            </a:pPr>
            <a:r>
              <a:rPr lang="fr-CA" sz="3600" dirty="0">
                <a:solidFill>
                  <a:schemeClr val="lt1"/>
                </a:solidFill>
                <a:latin typeface="Lato"/>
                <a:ea typeface="Lato"/>
                <a:cs typeface="Lato"/>
                <a:sym typeface="Lato"/>
              </a:rPr>
              <a:t>Prototype de sondage sur l’accomplissement des tâches</a:t>
            </a:r>
          </a:p>
        </p:txBody>
      </p:sp>
      <p:sp>
        <p:nvSpPr>
          <p:cNvPr id="155" name="Google Shape;155;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CA" sz="2400" dirty="0">
                <a:solidFill>
                  <a:schemeClr val="lt1"/>
                </a:solidFill>
                <a:latin typeface="Open Sans"/>
                <a:ea typeface="Open Sans"/>
                <a:cs typeface="Open Sans"/>
                <a:sym typeface="Open Sans"/>
              </a:rPr>
              <a:t>Étude sur la </a:t>
            </a:r>
            <a:r>
              <a:rPr lang="fr-CA" sz="2400" dirty="0" err="1">
                <a:solidFill>
                  <a:schemeClr val="lt1"/>
                </a:solidFill>
                <a:latin typeface="Open Sans"/>
                <a:ea typeface="Open Sans"/>
                <a:cs typeface="Open Sans"/>
                <a:sym typeface="Open Sans"/>
              </a:rPr>
              <a:t>repérabilité</a:t>
            </a:r>
            <a:r>
              <a:rPr lang="fr-CA" sz="2400" dirty="0">
                <a:solidFill>
                  <a:schemeClr val="lt1"/>
                </a:solidFill>
                <a:latin typeface="Open Sans"/>
                <a:ea typeface="Open Sans"/>
                <a:cs typeface="Open Sans"/>
                <a:sym typeface="Open Sans"/>
              </a:rPr>
              <a:t> et la facilité d’emploi</a:t>
            </a:r>
          </a:p>
        </p:txBody>
      </p:sp>
      <p:sp>
        <p:nvSpPr>
          <p:cNvPr id="156" name="Google Shape;156;p29"/>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9"/>
          <p:cNvSpPr txBox="1">
            <a:spLocks noGrp="1"/>
          </p:cNvSpPr>
          <p:nvPr>
            <p:ph type="subTitle" idx="1"/>
          </p:nvPr>
        </p:nvSpPr>
        <p:spPr>
          <a:xfrm>
            <a:off x="311700" y="4071400"/>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fr-CA" sz="1679">
                <a:solidFill>
                  <a:schemeClr val="lt1"/>
                </a:solidFill>
                <a:latin typeface="Open Sans"/>
                <a:ea typeface="Open Sans"/>
                <a:cs typeface="Open Sans"/>
                <a:sym typeface="Open Sans"/>
              </a:rPr>
              <a:t>Aux fins de discussion</a:t>
            </a:r>
          </a:p>
          <a:p>
            <a:pPr marL="0" lvl="0" indent="0" algn="l" rtl="0">
              <a:lnSpc>
                <a:spcPct val="100000"/>
              </a:lnSpc>
              <a:spcBef>
                <a:spcPts val="0"/>
              </a:spcBef>
              <a:spcAft>
                <a:spcPts val="0"/>
              </a:spcAft>
              <a:buSzPts val="935"/>
              <a:buNone/>
            </a:pPr>
            <a:r>
              <a:rPr lang="fr-CA" sz="1679">
                <a:solidFill>
                  <a:schemeClr val="lt1"/>
                </a:solidFill>
                <a:latin typeface="Open Sans"/>
                <a:ea typeface="Open Sans"/>
                <a:cs typeface="Open Sans"/>
                <a:sym typeface="Open Sans"/>
              </a:rPr>
              <a:t>Bureau de la transformation numérique • #CanadaPointCa • décembre 2022</a:t>
            </a:r>
          </a:p>
        </p:txBody>
      </p:sp>
      <p:pic>
        <p:nvPicPr>
          <p:cNvPr id="158" name="Google Shape;158;p29"/>
          <p:cNvPicPr preferRelativeResize="0"/>
          <p:nvPr/>
        </p:nvPicPr>
        <p:blipFill rotWithShape="1">
          <a:blip r:embed="rId3">
            <a:alphaModFix/>
          </a:blip>
          <a:srcRect/>
          <a:stretch/>
        </p:blipFill>
        <p:spPr>
          <a:xfrm>
            <a:off x="188900" y="189200"/>
            <a:ext cx="2951219" cy="335569"/>
          </a:xfrm>
          <a:prstGeom prst="rect">
            <a:avLst/>
          </a:prstGeom>
          <a:noFill/>
          <a:ln>
            <a:noFill/>
          </a:ln>
        </p:spPr>
      </p:pic>
      <p:pic>
        <p:nvPicPr>
          <p:cNvPr id="159" name="Google Shape;159;p29"/>
          <p:cNvPicPr preferRelativeResize="0"/>
          <p:nvPr/>
        </p:nvPicPr>
        <p:blipFill rotWithShape="1">
          <a:blip r:embed="rId4">
            <a:alphaModFix/>
          </a:blip>
          <a:srcRect/>
          <a:stretch/>
        </p:blipFill>
        <p:spPr>
          <a:xfrm>
            <a:off x="7987242" y="267817"/>
            <a:ext cx="795681" cy="18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8"/>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8"/>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outil de visualisation des résultats du sondage</a:t>
            </a:r>
          </a:p>
        </p:txBody>
      </p:sp>
      <p:sp>
        <p:nvSpPr>
          <p:cNvPr id="238" name="Google Shape;238;p38"/>
          <p:cNvSpPr/>
          <p:nvPr/>
        </p:nvSpPr>
        <p:spPr>
          <a:xfrm>
            <a:off x="264221" y="819638"/>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8"/>
          <p:cNvSpPr/>
          <p:nvPr/>
        </p:nvSpPr>
        <p:spPr>
          <a:xfrm>
            <a:off x="413500" y="1001975"/>
            <a:ext cx="42294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A" sz="1600" b="1" dirty="0">
                <a:solidFill>
                  <a:schemeClr val="dk2"/>
                </a:solidFill>
              </a:rPr>
              <a:t>Leçons à retenir : </a:t>
            </a:r>
          </a:p>
          <a:p>
            <a:pPr marL="457200" lvl="0" indent="-342900" algn="l" rtl="0">
              <a:spcBef>
                <a:spcPts val="0"/>
              </a:spcBef>
              <a:spcAft>
                <a:spcPts val="0"/>
              </a:spcAft>
              <a:buClr>
                <a:schemeClr val="dk2"/>
              </a:buClr>
              <a:buSzPts val="1800"/>
              <a:buChar char="●"/>
            </a:pPr>
            <a:r>
              <a:rPr lang="fr-CA" sz="1600" dirty="0">
                <a:solidFill>
                  <a:schemeClr val="dk2"/>
                </a:solidFill>
              </a:rPr>
              <a:t>L’ajout d’orientations sur la façon de gérer les « données insuffisantes » et la fiabilité des données pour le trimestre.</a:t>
            </a:r>
          </a:p>
          <a:p>
            <a:pPr marL="914400" lvl="1" indent="-342900" algn="l" rtl="0">
              <a:spcBef>
                <a:spcPts val="0"/>
              </a:spcBef>
              <a:spcAft>
                <a:spcPts val="0"/>
              </a:spcAft>
              <a:buClr>
                <a:schemeClr val="dk2"/>
              </a:buClr>
              <a:buSzPts val="1800"/>
              <a:buChar char="○"/>
            </a:pPr>
            <a:r>
              <a:rPr lang="fr-CA" sz="1600" dirty="0">
                <a:solidFill>
                  <a:schemeClr val="dk2"/>
                </a:solidFill>
              </a:rPr>
              <a:t>Définir la signification de « données insuffisantes ».</a:t>
            </a:r>
          </a:p>
          <a:p>
            <a:pPr marL="914400" lvl="1" indent="-342900" algn="l" rtl="0">
              <a:spcBef>
                <a:spcPts val="0"/>
              </a:spcBef>
              <a:spcAft>
                <a:spcPts val="0"/>
              </a:spcAft>
              <a:buClr>
                <a:schemeClr val="dk2"/>
              </a:buClr>
              <a:buSzPts val="1800"/>
              <a:buChar char="○"/>
            </a:pPr>
            <a:r>
              <a:rPr lang="fr-CA" sz="1600" dirty="0">
                <a:solidFill>
                  <a:schemeClr val="dk2"/>
                </a:solidFill>
              </a:rPr>
              <a:t>Comment communiquer les résultats avec une plus grande marge d’erreur.</a:t>
            </a:r>
          </a:p>
          <a:p>
            <a:pPr marL="914400" lvl="1" indent="-342900" algn="l" rtl="0">
              <a:spcBef>
                <a:spcPts val="0"/>
              </a:spcBef>
              <a:spcAft>
                <a:spcPts val="0"/>
              </a:spcAft>
              <a:buClr>
                <a:schemeClr val="dk2"/>
              </a:buClr>
              <a:buSzPts val="1800"/>
              <a:buChar char="○"/>
            </a:pPr>
            <a:r>
              <a:rPr lang="fr-CA" sz="1600" dirty="0">
                <a:solidFill>
                  <a:schemeClr val="dk2"/>
                </a:solidFill>
              </a:rPr>
              <a:t>Inclure des orientations sur ce qu’il faut faire par la suite (télécharger une période de données plus longue, contacter l’éditeur principal pour obtenir de l’aide)</a:t>
            </a:r>
          </a:p>
          <a:p>
            <a:pPr marL="0" lvl="0" indent="0" algn="l" rtl="0">
              <a:spcBef>
                <a:spcPts val="0"/>
              </a:spcBef>
              <a:spcAft>
                <a:spcPts val="0"/>
              </a:spcAft>
              <a:buNone/>
            </a:pPr>
            <a:endParaRPr sz="1600" dirty="0">
              <a:solidFill>
                <a:schemeClr val="dk2"/>
              </a:solidFill>
            </a:endParaRPr>
          </a:p>
        </p:txBody>
      </p:sp>
      <p:pic>
        <p:nvPicPr>
          <p:cNvPr id="240" name="Google Shape;240;p38"/>
          <p:cNvPicPr preferRelativeResize="0"/>
          <p:nvPr/>
        </p:nvPicPr>
        <p:blipFill>
          <a:blip r:embed="rId3">
            <a:alphaModFix/>
          </a:blip>
          <a:stretch>
            <a:fillRect/>
          </a:stretch>
        </p:blipFill>
        <p:spPr>
          <a:xfrm>
            <a:off x="4736400" y="1046400"/>
            <a:ext cx="4196299" cy="2107264"/>
          </a:xfrm>
          <a:prstGeom prst="rect">
            <a:avLst/>
          </a:prstGeom>
          <a:noFill/>
          <a:ln>
            <a:noFill/>
          </a:ln>
          <a:effectLst>
            <a:outerShdw blurRad="57150" dist="19050" dir="5400000" algn="bl" rotWithShape="0">
              <a:srgbClr val="000000">
                <a:alpha val="50000"/>
              </a:srgbClr>
            </a:outerShdw>
          </a:effectLst>
        </p:spPr>
      </p:pic>
      <p:pic>
        <p:nvPicPr>
          <p:cNvPr id="241" name="Google Shape;241;p38"/>
          <p:cNvPicPr preferRelativeResize="0"/>
          <p:nvPr/>
        </p:nvPicPr>
        <p:blipFill>
          <a:blip r:embed="rId4">
            <a:alphaModFix/>
          </a:blip>
          <a:stretch>
            <a:fillRect/>
          </a:stretch>
        </p:blipFill>
        <p:spPr>
          <a:xfrm>
            <a:off x="5197199" y="3072800"/>
            <a:ext cx="3735499" cy="170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3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9"/>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outil de visualisation des résultats du sondage</a:t>
            </a:r>
          </a:p>
        </p:txBody>
      </p:sp>
      <p:sp>
        <p:nvSpPr>
          <p:cNvPr id="249" name="Google Shape;249;p39"/>
          <p:cNvSpPr/>
          <p:nvPr/>
        </p:nvSpPr>
        <p:spPr>
          <a:xfrm>
            <a:off x="288311" y="7974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9"/>
          <p:cNvSpPr/>
          <p:nvPr/>
        </p:nvSpPr>
        <p:spPr>
          <a:xfrm>
            <a:off x="413500" y="1001975"/>
            <a:ext cx="43080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A" sz="1600" b="1" dirty="0">
                <a:solidFill>
                  <a:schemeClr val="dk2"/>
                </a:solidFill>
              </a:rPr>
              <a:t>Leçons à retenir : </a:t>
            </a:r>
          </a:p>
          <a:p>
            <a:pPr marL="457200" lvl="0" indent="-342900" algn="l" rtl="0">
              <a:spcBef>
                <a:spcPts val="0"/>
              </a:spcBef>
              <a:spcAft>
                <a:spcPts val="0"/>
              </a:spcAft>
              <a:buClr>
                <a:schemeClr val="dk2"/>
              </a:buClr>
              <a:buSzPts val="1800"/>
              <a:buChar char="●"/>
            </a:pPr>
            <a:r>
              <a:rPr lang="fr-CA" sz="1600" dirty="0">
                <a:solidFill>
                  <a:schemeClr val="dk2"/>
                </a:solidFill>
              </a:rPr>
              <a:t>On retrouve de nombreuses itérations dans la section des commentaires préanalysés pour faciliter la recherche et la compréhension des groupes de commentaires.</a:t>
            </a:r>
          </a:p>
          <a:p>
            <a:pPr marL="914400" lvl="1" indent="-342900" algn="l" rtl="0">
              <a:spcBef>
                <a:spcPts val="0"/>
              </a:spcBef>
              <a:spcAft>
                <a:spcPts val="0"/>
              </a:spcAft>
              <a:buClr>
                <a:schemeClr val="dk2"/>
              </a:buClr>
              <a:buSzPts val="1800"/>
              <a:buChar char="○"/>
            </a:pPr>
            <a:r>
              <a:rPr lang="fr-CA" sz="1600" dirty="0">
                <a:solidFill>
                  <a:schemeClr val="dk2"/>
                </a:solidFill>
              </a:rPr>
              <a:t>Éviter la terminologie de la science des données au profit d’un langage plus simple. </a:t>
            </a:r>
          </a:p>
          <a:p>
            <a:pPr marL="914400" lvl="1" indent="-342900" algn="l" rtl="0">
              <a:spcBef>
                <a:spcPts val="0"/>
              </a:spcBef>
              <a:spcAft>
                <a:spcPts val="0"/>
              </a:spcAft>
              <a:buClr>
                <a:schemeClr val="dk2"/>
              </a:buClr>
              <a:buSzPts val="1800"/>
              <a:buChar char="○"/>
            </a:pPr>
            <a:r>
              <a:rPr lang="fr-CA" sz="1600" dirty="0">
                <a:solidFill>
                  <a:schemeClr val="dk2"/>
                </a:solidFill>
              </a:rPr>
              <a:t>Afficher le regroupement de mots clés et le pourcentage de commentaires pour mieux comprendre l’ampleur d’un problème en un coup d’œil.</a:t>
            </a:r>
          </a:p>
        </p:txBody>
      </p:sp>
      <p:pic>
        <p:nvPicPr>
          <p:cNvPr id="251" name="Google Shape;251;p39"/>
          <p:cNvPicPr preferRelativeResize="0"/>
          <p:nvPr/>
        </p:nvPicPr>
        <p:blipFill>
          <a:blip r:embed="rId3">
            <a:alphaModFix/>
          </a:blip>
          <a:stretch>
            <a:fillRect/>
          </a:stretch>
        </p:blipFill>
        <p:spPr>
          <a:xfrm>
            <a:off x="4788400" y="1001975"/>
            <a:ext cx="4226774" cy="32679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0"/>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évaluation du nouveau prototype</a:t>
            </a:r>
          </a:p>
        </p:txBody>
      </p:sp>
      <p:sp>
        <p:nvSpPr>
          <p:cNvPr id="259" name="Google Shape;259;p40"/>
          <p:cNvSpPr/>
          <p:nvPr/>
        </p:nvSpPr>
        <p:spPr>
          <a:xfrm>
            <a:off x="358350" y="813473"/>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0"/>
          <p:cNvSpPr/>
          <p:nvPr/>
        </p:nvSpPr>
        <p:spPr>
          <a:xfrm>
            <a:off x="449675" y="1048650"/>
            <a:ext cx="25404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A" sz="1600" b="1" dirty="0">
                <a:solidFill>
                  <a:schemeClr val="dk2"/>
                </a:solidFill>
              </a:rPr>
              <a:t>Dans l’ensemble, les participants non seulement étaient très satisfaits des améliorations apportées aux orientations, mais aussi très enthousiastes à l’idée d’utiliser l’outil de visualisation des résultats du sondage avec les commentaires préanalysés.  </a:t>
            </a:r>
          </a:p>
          <a:p>
            <a:pPr marL="0" lvl="0" indent="0" algn="l" rtl="0">
              <a:spcBef>
                <a:spcPts val="0"/>
              </a:spcBef>
              <a:spcAft>
                <a:spcPts val="0"/>
              </a:spcAft>
              <a:buNone/>
            </a:pPr>
            <a:endParaRPr sz="1600" dirty="0">
              <a:solidFill>
                <a:schemeClr val="dk2"/>
              </a:solidFill>
            </a:endParaRPr>
          </a:p>
        </p:txBody>
      </p:sp>
      <p:sp>
        <p:nvSpPr>
          <p:cNvPr id="261" name="Google Shape;261;p40"/>
          <p:cNvSpPr/>
          <p:nvPr/>
        </p:nvSpPr>
        <p:spPr>
          <a:xfrm>
            <a:off x="3462451" y="1048650"/>
            <a:ext cx="435918" cy="457354"/>
          </a:xfrm>
          <a:custGeom>
            <a:avLst/>
            <a:gdLst/>
            <a:ahLst/>
            <a:cxnLst/>
            <a:rect l="l" t="t" r="r" b="b"/>
            <a:pathLst>
              <a:path w="9508" h="9975" extrusionOk="0">
                <a:moveTo>
                  <a:pt x="8740" y="1035"/>
                </a:moveTo>
                <a:cubicBezTo>
                  <a:pt x="8073" y="1035"/>
                  <a:pt x="5571" y="3103"/>
                  <a:pt x="5571" y="6205"/>
                </a:cubicBezTo>
                <a:cubicBezTo>
                  <a:pt x="5571" y="7606"/>
                  <a:pt x="6405" y="8673"/>
                  <a:pt x="7740" y="8673"/>
                </a:cubicBezTo>
                <a:cubicBezTo>
                  <a:pt x="8907" y="8673"/>
                  <a:pt x="9507" y="7739"/>
                  <a:pt x="9507" y="6906"/>
                </a:cubicBezTo>
                <a:cubicBezTo>
                  <a:pt x="9507" y="5471"/>
                  <a:pt x="7673" y="5138"/>
                  <a:pt x="7673" y="3703"/>
                </a:cubicBezTo>
                <a:cubicBezTo>
                  <a:pt x="7673" y="2302"/>
                  <a:pt x="8907" y="1668"/>
                  <a:pt x="8907" y="1235"/>
                </a:cubicBezTo>
                <a:cubicBezTo>
                  <a:pt x="8907" y="1135"/>
                  <a:pt x="8874" y="1035"/>
                  <a:pt x="8740" y="1035"/>
                </a:cubicBezTo>
                <a:close/>
                <a:moveTo>
                  <a:pt x="5371" y="1"/>
                </a:moveTo>
                <a:cubicBezTo>
                  <a:pt x="4270" y="1"/>
                  <a:pt x="1" y="3036"/>
                  <a:pt x="1" y="6939"/>
                </a:cubicBezTo>
                <a:cubicBezTo>
                  <a:pt x="1" y="9241"/>
                  <a:pt x="1135" y="9974"/>
                  <a:pt x="2369" y="9974"/>
                </a:cubicBezTo>
                <a:cubicBezTo>
                  <a:pt x="3637" y="9974"/>
                  <a:pt x="4471" y="9207"/>
                  <a:pt x="4471" y="7840"/>
                </a:cubicBezTo>
                <a:cubicBezTo>
                  <a:pt x="4471" y="6305"/>
                  <a:pt x="2869" y="5605"/>
                  <a:pt x="2869" y="4070"/>
                </a:cubicBezTo>
                <a:cubicBezTo>
                  <a:pt x="2869" y="2936"/>
                  <a:pt x="3637" y="1902"/>
                  <a:pt x="4404" y="1235"/>
                </a:cubicBezTo>
                <a:cubicBezTo>
                  <a:pt x="5038" y="701"/>
                  <a:pt x="5571" y="368"/>
                  <a:pt x="5571" y="134"/>
                </a:cubicBezTo>
                <a:cubicBezTo>
                  <a:pt x="5571" y="34"/>
                  <a:pt x="5471" y="1"/>
                  <a:pt x="5371" y="1"/>
                </a:cubicBezTo>
                <a:close/>
              </a:path>
            </a:pathLst>
          </a:custGeom>
          <a:solidFill>
            <a:srgbClr val="44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7860727" y="4017698"/>
            <a:ext cx="435921" cy="460443"/>
          </a:xfrm>
          <a:custGeom>
            <a:avLst/>
            <a:gdLst/>
            <a:ahLst/>
            <a:cxnLst/>
            <a:rect l="l" t="t" r="r" b="b"/>
            <a:pathLst>
              <a:path w="9475" h="10008" extrusionOk="0">
                <a:moveTo>
                  <a:pt x="2035" y="1"/>
                </a:moveTo>
                <a:cubicBezTo>
                  <a:pt x="768" y="1"/>
                  <a:pt x="1" y="801"/>
                  <a:pt x="1" y="1835"/>
                </a:cubicBezTo>
                <a:cubicBezTo>
                  <a:pt x="1" y="4037"/>
                  <a:pt x="2402" y="4204"/>
                  <a:pt x="2402" y="5805"/>
                </a:cubicBezTo>
                <a:cubicBezTo>
                  <a:pt x="2402" y="6338"/>
                  <a:pt x="2136" y="7039"/>
                  <a:pt x="1835" y="7539"/>
                </a:cubicBezTo>
                <a:cubicBezTo>
                  <a:pt x="1435" y="8173"/>
                  <a:pt x="1068" y="8640"/>
                  <a:pt x="1068" y="8940"/>
                </a:cubicBezTo>
                <a:cubicBezTo>
                  <a:pt x="1068" y="9107"/>
                  <a:pt x="1168" y="9140"/>
                  <a:pt x="1268" y="9140"/>
                </a:cubicBezTo>
                <a:cubicBezTo>
                  <a:pt x="1835" y="9140"/>
                  <a:pt x="4504" y="6472"/>
                  <a:pt x="4504" y="3036"/>
                </a:cubicBezTo>
                <a:cubicBezTo>
                  <a:pt x="4504" y="1302"/>
                  <a:pt x="3570" y="1"/>
                  <a:pt x="2035" y="1"/>
                </a:cubicBezTo>
                <a:close/>
                <a:moveTo>
                  <a:pt x="7306" y="835"/>
                </a:moveTo>
                <a:cubicBezTo>
                  <a:pt x="6105" y="835"/>
                  <a:pt x="5204" y="1635"/>
                  <a:pt x="5204" y="2903"/>
                </a:cubicBezTo>
                <a:cubicBezTo>
                  <a:pt x="5204" y="4671"/>
                  <a:pt x="6906" y="5071"/>
                  <a:pt x="6906" y="6405"/>
                </a:cubicBezTo>
                <a:cubicBezTo>
                  <a:pt x="6906" y="8273"/>
                  <a:pt x="4037" y="9307"/>
                  <a:pt x="4037" y="9841"/>
                </a:cubicBezTo>
                <a:cubicBezTo>
                  <a:pt x="4037" y="9941"/>
                  <a:pt x="4104" y="10008"/>
                  <a:pt x="4237" y="10008"/>
                </a:cubicBezTo>
                <a:cubicBezTo>
                  <a:pt x="5038" y="10008"/>
                  <a:pt x="9474" y="7573"/>
                  <a:pt x="9474" y="3370"/>
                </a:cubicBezTo>
                <a:cubicBezTo>
                  <a:pt x="9474" y="1735"/>
                  <a:pt x="8473" y="835"/>
                  <a:pt x="7306" y="835"/>
                </a:cubicBezTo>
                <a:close/>
              </a:path>
            </a:pathLst>
          </a:custGeom>
          <a:solidFill>
            <a:srgbClr val="44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txBox="1"/>
          <p:nvPr/>
        </p:nvSpPr>
        <p:spPr>
          <a:xfrm>
            <a:off x="4135650" y="1268500"/>
            <a:ext cx="3466800" cy="38163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600" dirty="0">
                <a:latin typeface="Calibri"/>
                <a:ea typeface="Calibri"/>
                <a:cs typeface="Calibri"/>
                <a:sym typeface="Calibri"/>
              </a:rPr>
              <a:t>« C’est une GRANDE AMÉLIORATION par rapport à </a:t>
            </a:r>
            <a:r>
              <a:rPr lang="fr-CA" sz="1600" dirty="0" err="1">
                <a:latin typeface="Calibri"/>
                <a:ea typeface="Calibri"/>
                <a:cs typeface="Calibri"/>
                <a:sym typeface="Calibri"/>
              </a:rPr>
              <a:t>GCpédia</a:t>
            </a:r>
            <a:r>
              <a:rPr lang="fr-CA" sz="1600" dirty="0">
                <a:latin typeface="Calibri"/>
                <a:ea typeface="Calibri"/>
                <a:cs typeface="Calibri"/>
                <a:sym typeface="Calibri"/>
              </a:rPr>
              <a:t>; le langage est beaucoup plus accessible. Il s’agit d’une belle amélioration. »</a:t>
            </a: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fr-CA" sz="1600" dirty="0">
                <a:latin typeface="Calibri"/>
                <a:ea typeface="Calibri"/>
                <a:cs typeface="Calibri"/>
                <a:sym typeface="Calibri"/>
              </a:rPr>
              <a:t>(Commentaires préanalysés) « En fonction du temps et des ressources limités, nous pourrions compter sur cela. »</a:t>
            </a: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fr-CA" sz="1600" dirty="0">
                <a:latin typeface="Calibri"/>
                <a:ea typeface="Calibri"/>
                <a:cs typeface="Calibri"/>
                <a:sym typeface="Calibri"/>
              </a:rPr>
              <a:t>« C’est formidable que nous vivions à une époque où nous avons les données; nous ne devinons pas. »</a:t>
            </a: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1"/>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1"/>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prochaines étapes</a:t>
            </a:r>
          </a:p>
        </p:txBody>
      </p:sp>
      <p:sp>
        <p:nvSpPr>
          <p:cNvPr id="271" name="Google Shape;271;p41"/>
          <p:cNvSpPr/>
          <p:nvPr/>
        </p:nvSpPr>
        <p:spPr>
          <a:xfrm>
            <a:off x="358350" y="7974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p:nvPr/>
        </p:nvSpPr>
        <p:spPr>
          <a:xfrm>
            <a:off x="1063200" y="1556780"/>
            <a:ext cx="1279500" cy="1279500"/>
          </a:xfrm>
          <a:prstGeom prst="ellipse">
            <a:avLst/>
          </a:prstGeom>
          <a:solidFill>
            <a:srgbClr val="418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p:nvPr/>
        </p:nvSpPr>
        <p:spPr>
          <a:xfrm>
            <a:off x="3547855" y="1556780"/>
            <a:ext cx="1279500" cy="1279500"/>
          </a:xfrm>
          <a:prstGeom prst="ellipse">
            <a:avLst/>
          </a:prstGeom>
          <a:solidFill>
            <a:srgbClr val="FCC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a:off x="6032070" y="1556780"/>
            <a:ext cx="1279500" cy="1279500"/>
          </a:xfrm>
          <a:prstGeom prst="ellipse">
            <a:avLst/>
          </a:prstGeom>
          <a:solidFill>
            <a:srgbClr val="60D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1"/>
          <p:cNvSpPr txBox="1"/>
          <p:nvPr/>
        </p:nvSpPr>
        <p:spPr>
          <a:xfrm>
            <a:off x="1063197" y="3780458"/>
            <a:ext cx="1157400" cy="32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CA" sz="1800" b="1">
                <a:latin typeface="Lato"/>
                <a:ea typeface="Lato"/>
                <a:cs typeface="Lato"/>
                <a:sym typeface="Lato"/>
              </a:rPr>
              <a:t>Traduire et coder les documents</a:t>
            </a:r>
          </a:p>
          <a:p>
            <a:pPr marL="0" lvl="0" indent="0" algn="ctr" rtl="0">
              <a:spcBef>
                <a:spcPts val="0"/>
              </a:spcBef>
              <a:spcAft>
                <a:spcPts val="0"/>
              </a:spcAft>
              <a:buClr>
                <a:schemeClr val="dk1"/>
              </a:buClr>
              <a:buSzPts val="1100"/>
              <a:buFont typeface="Arial"/>
              <a:buNone/>
            </a:pPr>
            <a:endParaRPr sz="18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p:txBody>
      </p:sp>
      <p:sp>
        <p:nvSpPr>
          <p:cNvPr id="276" name="Google Shape;276;p41"/>
          <p:cNvSpPr txBox="1"/>
          <p:nvPr/>
        </p:nvSpPr>
        <p:spPr>
          <a:xfrm>
            <a:off x="6032075" y="3391075"/>
            <a:ext cx="2714400" cy="3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800" b="1">
                <a:latin typeface="Lato"/>
                <a:ea typeface="Lato"/>
                <a:cs typeface="Lato"/>
                <a:sym typeface="Lato"/>
              </a:rPr>
              <a:t>Date le lancement : </a:t>
            </a:r>
          </a:p>
          <a:p>
            <a:pPr marL="0" lvl="0" indent="0" algn="l" rtl="0">
              <a:spcBef>
                <a:spcPts val="0"/>
              </a:spcBef>
              <a:spcAft>
                <a:spcPts val="0"/>
              </a:spcAft>
              <a:buNone/>
            </a:pPr>
            <a:r>
              <a:rPr lang="fr-CA" sz="1800" b="1">
                <a:latin typeface="Lato"/>
                <a:ea typeface="Lato"/>
                <a:cs typeface="Lato"/>
                <a:sym typeface="Lato"/>
              </a:rPr>
              <a:t>Orientation : fin mars</a:t>
            </a:r>
          </a:p>
          <a:p>
            <a:pPr marL="0" lvl="0" indent="0" algn="l" rtl="0">
              <a:spcBef>
                <a:spcPts val="0"/>
              </a:spcBef>
              <a:spcAft>
                <a:spcPts val="0"/>
              </a:spcAft>
              <a:buNone/>
            </a:pPr>
            <a:r>
              <a:rPr lang="fr-CA" sz="1800" b="1">
                <a:latin typeface="Lato"/>
                <a:ea typeface="Lato"/>
                <a:cs typeface="Lato"/>
                <a:sym typeface="Lato"/>
              </a:rPr>
              <a:t>Outil de visualisation des résultats : à déterminer</a:t>
            </a:r>
          </a:p>
        </p:txBody>
      </p:sp>
      <p:cxnSp>
        <p:nvCxnSpPr>
          <p:cNvPr id="277" name="Google Shape;277;p41"/>
          <p:cNvCxnSpPr>
            <a:stCxn id="272" idx="6"/>
            <a:endCxn id="273" idx="2"/>
          </p:cNvCxnSpPr>
          <p:nvPr/>
        </p:nvCxnSpPr>
        <p:spPr>
          <a:xfrm>
            <a:off x="2342700" y="2196530"/>
            <a:ext cx="1205100" cy="0"/>
          </a:xfrm>
          <a:prstGeom prst="straightConnector1">
            <a:avLst/>
          </a:prstGeom>
          <a:noFill/>
          <a:ln w="9525" cap="flat" cmpd="sng">
            <a:solidFill>
              <a:srgbClr val="666666"/>
            </a:solidFill>
            <a:prstDash val="solid"/>
            <a:round/>
            <a:headEnd type="none" w="med" len="med"/>
            <a:tailEnd type="triangle" w="med" len="med"/>
          </a:ln>
        </p:spPr>
      </p:cxnSp>
      <p:cxnSp>
        <p:nvCxnSpPr>
          <p:cNvPr id="278" name="Google Shape;278;p41"/>
          <p:cNvCxnSpPr>
            <a:stCxn id="273" idx="6"/>
            <a:endCxn id="279" idx="2"/>
          </p:cNvCxnSpPr>
          <p:nvPr/>
        </p:nvCxnSpPr>
        <p:spPr>
          <a:xfrm>
            <a:off x="4827355" y="2196530"/>
            <a:ext cx="1204800" cy="0"/>
          </a:xfrm>
          <a:prstGeom prst="straightConnector1">
            <a:avLst/>
          </a:prstGeom>
          <a:noFill/>
          <a:ln w="9525" cap="flat" cmpd="sng">
            <a:solidFill>
              <a:srgbClr val="666666"/>
            </a:solidFill>
            <a:prstDash val="solid"/>
            <a:round/>
            <a:headEnd type="none" w="med" len="med"/>
            <a:tailEnd type="triangle" w="med" len="med"/>
          </a:ln>
        </p:spPr>
      </p:cxnSp>
      <p:grpSp>
        <p:nvGrpSpPr>
          <p:cNvPr id="280" name="Google Shape;280;p41"/>
          <p:cNvGrpSpPr/>
          <p:nvPr/>
        </p:nvGrpSpPr>
        <p:grpSpPr>
          <a:xfrm>
            <a:off x="3930412" y="1939231"/>
            <a:ext cx="514367" cy="514367"/>
            <a:chOff x="3497300" y="3227275"/>
            <a:chExt cx="296175" cy="296175"/>
          </a:xfrm>
        </p:grpSpPr>
        <p:sp>
          <p:nvSpPr>
            <p:cNvPr id="281" name="Google Shape;281;p41"/>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1"/>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41"/>
          <p:cNvGrpSpPr/>
          <p:nvPr/>
        </p:nvGrpSpPr>
        <p:grpSpPr>
          <a:xfrm>
            <a:off x="1448444" y="1946839"/>
            <a:ext cx="508871" cy="498991"/>
            <a:chOff x="1490050" y="3805975"/>
            <a:chExt cx="491900" cy="482350"/>
          </a:xfrm>
        </p:grpSpPr>
        <p:sp>
          <p:nvSpPr>
            <p:cNvPr id="290" name="Google Shape;290;p41"/>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1" name="Google Shape;291;p41"/>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2" name="Google Shape;292;p41"/>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3" name="Google Shape;293;p41"/>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94" name="Google Shape;294;p41"/>
          <p:cNvGrpSpPr/>
          <p:nvPr/>
        </p:nvGrpSpPr>
        <p:grpSpPr>
          <a:xfrm>
            <a:off x="3776525" y="3638875"/>
            <a:ext cx="1528219" cy="996563"/>
            <a:chOff x="3779919" y="3727400"/>
            <a:chExt cx="1528219" cy="996563"/>
          </a:xfrm>
        </p:grpSpPr>
        <p:sp>
          <p:nvSpPr>
            <p:cNvPr id="295" name="Google Shape;295;p41"/>
            <p:cNvSpPr txBox="1"/>
            <p:nvPr/>
          </p:nvSpPr>
          <p:spPr>
            <a:xfrm>
              <a:off x="3842638" y="4204663"/>
              <a:ext cx="1465500" cy="51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200">
                <a:latin typeface="Roboto"/>
                <a:ea typeface="Roboto"/>
                <a:cs typeface="Roboto"/>
                <a:sym typeface="Roboto"/>
              </a:endParaRPr>
            </a:p>
          </p:txBody>
        </p:sp>
        <p:sp>
          <p:nvSpPr>
            <p:cNvPr id="296" name="Google Shape;296;p41"/>
            <p:cNvSpPr txBox="1"/>
            <p:nvPr/>
          </p:nvSpPr>
          <p:spPr>
            <a:xfrm>
              <a:off x="3779919" y="3727400"/>
              <a:ext cx="14655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800" b="1">
                  <a:latin typeface="Lato"/>
                  <a:ea typeface="Lato"/>
                  <a:cs typeface="Lato"/>
                  <a:sym typeface="Lato"/>
                </a:rPr>
                <a:t>Approbations finales</a:t>
              </a: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p:txBody>
        </p:sp>
      </p:grpSp>
      <p:grpSp>
        <p:nvGrpSpPr>
          <p:cNvPr id="297" name="Google Shape;297;p41"/>
          <p:cNvGrpSpPr/>
          <p:nvPr/>
        </p:nvGrpSpPr>
        <p:grpSpPr>
          <a:xfrm>
            <a:off x="6414516" y="1947228"/>
            <a:ext cx="503336" cy="498474"/>
            <a:chOff x="5049725" y="1435050"/>
            <a:chExt cx="486550" cy="481850"/>
          </a:xfrm>
        </p:grpSpPr>
        <p:sp>
          <p:nvSpPr>
            <p:cNvPr id="298" name="Google Shape;298;p41"/>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 name="Google Shape;299;p41"/>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 name="Google Shape;300;p41"/>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 name="Google Shape;301;p41"/>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2"/>
          <p:cNvSpPr/>
          <p:nvPr/>
        </p:nvSpPr>
        <p:spPr>
          <a:xfrm>
            <a:off x="867100" y="2298450"/>
            <a:ext cx="71316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sz="3100">
                <a:solidFill>
                  <a:schemeClr val="dk2"/>
                </a:solidFill>
                <a:latin typeface="Lato"/>
                <a:ea typeface="Lato"/>
                <a:cs typeface="Lato"/>
                <a:sym typeface="Lato"/>
              </a:rPr>
              <a:t>Résultats de l’étude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p:nvPr/>
        </p:nvSpPr>
        <p:spPr>
          <a:xfrm>
            <a:off x="-43100" y="-12575"/>
            <a:ext cx="91872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3"/>
          <p:cNvSpPr txBox="1"/>
          <p:nvPr/>
        </p:nvSpPr>
        <p:spPr>
          <a:xfrm>
            <a:off x="83100" y="-12175"/>
            <a:ext cx="7876200" cy="104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CA" sz="2400" b="1" dirty="0">
                <a:solidFill>
                  <a:schemeClr val="lt1"/>
                </a:solidFill>
                <a:latin typeface="Lato"/>
                <a:ea typeface="Lato"/>
                <a:cs typeface="Lato"/>
                <a:sym typeface="Lato"/>
              </a:rPr>
              <a:t>Utilisation préalable des documents pour le Sondage sur l’accomplissement des tâches du gouvernement du Canada</a:t>
            </a:r>
          </a:p>
        </p:txBody>
      </p:sp>
      <p:sp>
        <p:nvSpPr>
          <p:cNvPr id="314" name="Google Shape;314;p43"/>
          <p:cNvSpPr/>
          <p:nvPr/>
        </p:nvSpPr>
        <p:spPr>
          <a:xfrm>
            <a:off x="191576" y="737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5" name="Google Shape;315;p43"/>
          <p:cNvGraphicFramePr/>
          <p:nvPr>
            <p:extLst>
              <p:ext uri="{D42A27DB-BD31-4B8C-83A1-F6EECF244321}">
                <p14:modId xmlns:p14="http://schemas.microsoft.com/office/powerpoint/2010/main" val="319363985"/>
              </p:ext>
            </p:extLst>
          </p:nvPr>
        </p:nvGraphicFramePr>
        <p:xfrm>
          <a:off x="115375" y="1383725"/>
          <a:ext cx="8850200" cy="3410215"/>
        </p:xfrm>
        <a:graphic>
          <a:graphicData uri="http://schemas.openxmlformats.org/drawingml/2006/table">
            <a:tbl>
              <a:tblPr>
                <a:noFill/>
                <a:tableStyleId>{66AD9B60-A7E9-4CF8-8061-221CA078BF16}</a:tableStyleId>
              </a:tblPr>
              <a:tblGrid>
                <a:gridCol w="2877750">
                  <a:extLst>
                    <a:ext uri="{9D8B030D-6E8A-4147-A177-3AD203B41FA5}">
                      <a16:colId xmlns:a16="http://schemas.microsoft.com/office/drawing/2014/main" val="20000"/>
                    </a:ext>
                  </a:extLst>
                </a:gridCol>
                <a:gridCol w="2986225">
                  <a:extLst>
                    <a:ext uri="{9D8B030D-6E8A-4147-A177-3AD203B41FA5}">
                      <a16:colId xmlns:a16="http://schemas.microsoft.com/office/drawing/2014/main" val="20001"/>
                    </a:ext>
                  </a:extLst>
                </a:gridCol>
                <a:gridCol w="2986225">
                  <a:extLst>
                    <a:ext uri="{9D8B030D-6E8A-4147-A177-3AD203B41FA5}">
                      <a16:colId xmlns:a16="http://schemas.microsoft.com/office/drawing/2014/main" val="20002"/>
                    </a:ext>
                  </a:extLst>
                </a:gridCol>
              </a:tblGrid>
              <a:tr h="873300">
                <a:tc>
                  <a:txBody>
                    <a:bodyPr/>
                    <a:lstStyle/>
                    <a:p>
                      <a:pPr marL="0" lvl="0" indent="0" algn="l" rtl="0">
                        <a:spcBef>
                          <a:spcPts val="1000"/>
                        </a:spcBef>
                        <a:spcAft>
                          <a:spcPts val="0"/>
                        </a:spcAft>
                        <a:buNone/>
                      </a:pPr>
                      <a:r>
                        <a:rPr lang="fr-CA" sz="1400" b="1">
                          <a:solidFill>
                            <a:schemeClr val="dk2"/>
                          </a:solidFill>
                        </a:rPr>
                        <a:t>Où allez-vous maintenant pour trouver des orientations concernant le Sondage sur l’accomplissement des tâches?</a:t>
                      </a:r>
                    </a:p>
                  </a:txBody>
                  <a:tcPr marL="91425" marR="91425" marT="91425" marB="91425"/>
                </a:tc>
                <a:tc>
                  <a:txBody>
                    <a:bodyPr/>
                    <a:lstStyle/>
                    <a:p>
                      <a:pPr marL="0" lvl="0" indent="0" algn="l" rtl="0">
                        <a:spcBef>
                          <a:spcPts val="1000"/>
                        </a:spcBef>
                        <a:spcAft>
                          <a:spcPts val="0"/>
                        </a:spcAft>
                        <a:buNone/>
                      </a:pPr>
                      <a:r>
                        <a:rPr lang="fr-CA" sz="1400" b="1">
                          <a:solidFill>
                            <a:schemeClr val="dk2"/>
                          </a:solidFill>
                        </a:rPr>
                        <a:t>Comment obtenez-vous les résultats de votre sondage?</a:t>
                      </a:r>
                    </a:p>
                  </a:txBody>
                  <a:tcPr marL="91425" marR="91425" marT="91425" marB="91425"/>
                </a:tc>
                <a:tc>
                  <a:txBody>
                    <a:bodyPr/>
                    <a:lstStyle/>
                    <a:p>
                      <a:pPr marL="0" lvl="0" indent="0" algn="l" rtl="0">
                        <a:spcBef>
                          <a:spcPts val="1000"/>
                        </a:spcBef>
                        <a:spcAft>
                          <a:spcPts val="0"/>
                        </a:spcAft>
                        <a:buNone/>
                      </a:pPr>
                      <a:r>
                        <a:rPr lang="fr-CA" sz="1400" b="1">
                          <a:solidFill>
                            <a:schemeClr val="dk2"/>
                          </a:solidFill>
                        </a:rPr>
                        <a:t>Avez-vous téléchargé les commentaires tirés de votre sondage?</a:t>
                      </a:r>
                    </a:p>
                  </a:txBody>
                  <a:tcPr marL="91425" marR="91425" marT="91425" marB="91425"/>
                </a:tc>
                <a:extLst>
                  <a:ext uri="{0D108BD9-81ED-4DB2-BD59-A6C34878D82A}">
                    <a16:rowId xmlns:a16="http://schemas.microsoft.com/office/drawing/2014/main" val="10000"/>
                  </a:ext>
                </a:extLst>
              </a:tr>
              <a:tr h="1455525">
                <a:tc>
                  <a:txBody>
                    <a:bodyPr/>
                    <a:lstStyle/>
                    <a:p>
                      <a:pPr marL="0" lvl="0" indent="0" algn="l" rtl="0">
                        <a:spcBef>
                          <a:spcPts val="0"/>
                        </a:spcBef>
                        <a:spcAft>
                          <a:spcPts val="0"/>
                        </a:spcAft>
                        <a:buNone/>
                      </a:pPr>
                      <a:r>
                        <a:rPr lang="fr-CA" sz="1100">
                          <a:solidFill>
                            <a:schemeClr val="dk2"/>
                          </a:solidFill>
                        </a:rPr>
                        <a:t>P1 Courriels et GCpédia</a:t>
                      </a:r>
                    </a:p>
                    <a:p>
                      <a:pPr marL="0" lvl="0" indent="0" algn="l" rtl="0">
                        <a:spcBef>
                          <a:spcPts val="0"/>
                        </a:spcBef>
                        <a:spcAft>
                          <a:spcPts val="0"/>
                        </a:spcAft>
                        <a:buNone/>
                      </a:pPr>
                      <a:r>
                        <a:rPr lang="fr-CA" sz="1100">
                          <a:solidFill>
                            <a:schemeClr val="dk2"/>
                          </a:solidFill>
                        </a:rPr>
                        <a:t>P2 GCpédia </a:t>
                      </a:r>
                    </a:p>
                    <a:p>
                      <a:pPr marL="0" lvl="0" indent="0" algn="l" rtl="0">
                        <a:spcBef>
                          <a:spcPts val="0"/>
                        </a:spcBef>
                        <a:spcAft>
                          <a:spcPts val="0"/>
                        </a:spcAft>
                        <a:buNone/>
                      </a:pPr>
                      <a:r>
                        <a:rPr lang="fr-CA" sz="1100">
                          <a:solidFill>
                            <a:schemeClr val="dk2"/>
                          </a:solidFill>
                        </a:rPr>
                        <a:t>P3 Pages marquées d’un signet</a:t>
                      </a:r>
                    </a:p>
                    <a:p>
                      <a:pPr marL="0" lvl="0" indent="0" algn="l" rtl="0">
                        <a:spcBef>
                          <a:spcPts val="0"/>
                        </a:spcBef>
                        <a:spcAft>
                          <a:spcPts val="0"/>
                        </a:spcAft>
                        <a:buNone/>
                      </a:pPr>
                      <a:r>
                        <a:rPr lang="fr-CA" sz="1100">
                          <a:solidFill>
                            <a:schemeClr val="dk2"/>
                          </a:solidFill>
                        </a:rPr>
                        <a:t>P4 Rapport trimestriel</a:t>
                      </a:r>
                    </a:p>
                    <a:p>
                      <a:pPr marL="0" lvl="0" indent="0" algn="l" rtl="0">
                        <a:spcBef>
                          <a:spcPts val="0"/>
                        </a:spcBef>
                        <a:spcAft>
                          <a:spcPts val="0"/>
                        </a:spcAft>
                        <a:buNone/>
                      </a:pPr>
                      <a:r>
                        <a:rPr lang="fr-CA" sz="1100">
                          <a:solidFill>
                            <a:schemeClr val="dk2"/>
                          </a:solidFill>
                        </a:rPr>
                        <a:t>P5 Courriels</a:t>
                      </a:r>
                    </a:p>
                    <a:p>
                      <a:pPr marL="0" lvl="0" indent="0" algn="l" rtl="0">
                        <a:spcBef>
                          <a:spcPts val="0"/>
                        </a:spcBef>
                        <a:spcAft>
                          <a:spcPts val="0"/>
                        </a:spcAft>
                        <a:buNone/>
                      </a:pPr>
                      <a:r>
                        <a:rPr lang="fr-CA" sz="1100">
                          <a:solidFill>
                            <a:schemeClr val="dk2"/>
                          </a:solidFill>
                        </a:rPr>
                        <a:t>P6 GCpédia</a:t>
                      </a:r>
                    </a:p>
                    <a:p>
                      <a:pPr marL="0" lvl="0" indent="0" algn="l" rtl="0">
                        <a:spcBef>
                          <a:spcPts val="0"/>
                        </a:spcBef>
                        <a:spcAft>
                          <a:spcPts val="0"/>
                        </a:spcAft>
                        <a:buNone/>
                      </a:pPr>
                      <a:r>
                        <a:rPr lang="fr-CA" sz="1100">
                          <a:solidFill>
                            <a:schemeClr val="dk2"/>
                          </a:solidFill>
                        </a:rPr>
                        <a:t>P7 Je ne sais pas où aller</a:t>
                      </a:r>
                    </a:p>
                  </a:txBody>
                  <a:tcPr marL="91425" marR="91425" marT="91425" marB="91425"/>
                </a:tc>
                <a:tc>
                  <a:txBody>
                    <a:bodyPr/>
                    <a:lstStyle/>
                    <a:p>
                      <a:pPr marL="0" lvl="0" indent="0" algn="l" rtl="0">
                        <a:spcBef>
                          <a:spcPts val="0"/>
                        </a:spcBef>
                        <a:spcAft>
                          <a:spcPts val="0"/>
                        </a:spcAft>
                        <a:buNone/>
                      </a:pPr>
                      <a:r>
                        <a:rPr lang="fr-CA" sz="1100" dirty="0">
                          <a:solidFill>
                            <a:schemeClr val="dk2"/>
                          </a:solidFill>
                        </a:rPr>
                        <a:t>P1 </a:t>
                      </a:r>
                      <a:r>
                        <a:rPr lang="fr-CA" sz="1100" dirty="0" err="1">
                          <a:solidFill>
                            <a:schemeClr val="dk2"/>
                          </a:solidFill>
                        </a:rPr>
                        <a:t>GCpédia</a:t>
                      </a:r>
                      <a:endParaRPr lang="fr-CA" sz="1100" dirty="0">
                        <a:solidFill>
                          <a:schemeClr val="dk2"/>
                        </a:solidFill>
                      </a:endParaRPr>
                    </a:p>
                    <a:p>
                      <a:pPr marL="0" lvl="0" indent="0" algn="l" rtl="0">
                        <a:spcBef>
                          <a:spcPts val="0"/>
                        </a:spcBef>
                        <a:spcAft>
                          <a:spcPts val="0"/>
                        </a:spcAft>
                        <a:buNone/>
                      </a:pPr>
                      <a:r>
                        <a:rPr lang="fr-CA" sz="1100" dirty="0">
                          <a:solidFill>
                            <a:schemeClr val="dk2"/>
                          </a:solidFill>
                        </a:rPr>
                        <a:t>P2 Portail de téléchargement</a:t>
                      </a:r>
                    </a:p>
                    <a:p>
                      <a:pPr marL="0" lvl="0" indent="0" algn="l" rtl="0">
                        <a:spcBef>
                          <a:spcPts val="0"/>
                        </a:spcBef>
                        <a:spcAft>
                          <a:spcPts val="0"/>
                        </a:spcAft>
                        <a:buNone/>
                      </a:pPr>
                      <a:r>
                        <a:rPr lang="fr-CA" sz="1100" dirty="0">
                          <a:solidFill>
                            <a:schemeClr val="dk2"/>
                          </a:solidFill>
                        </a:rPr>
                        <a:t>P3 Courriel pour les résultats trimestriels</a:t>
                      </a:r>
                    </a:p>
                    <a:p>
                      <a:pPr marL="0" lvl="0" indent="0" algn="l" rtl="0">
                        <a:spcBef>
                          <a:spcPts val="0"/>
                        </a:spcBef>
                        <a:spcAft>
                          <a:spcPts val="0"/>
                        </a:spcAft>
                        <a:buClr>
                          <a:schemeClr val="dk1"/>
                        </a:buClr>
                        <a:buSzPts val="1100"/>
                        <a:buFont typeface="Arial"/>
                        <a:buNone/>
                      </a:pPr>
                      <a:r>
                        <a:rPr lang="fr-CA" sz="1100" dirty="0">
                          <a:solidFill>
                            <a:schemeClr val="dk2"/>
                          </a:solidFill>
                        </a:rPr>
                        <a:t>P4 Courriel pour les résultats trimestriels</a:t>
                      </a:r>
                    </a:p>
                    <a:p>
                      <a:pPr marL="0" lvl="0" indent="0" algn="l" rtl="0">
                        <a:spcBef>
                          <a:spcPts val="0"/>
                        </a:spcBef>
                        <a:spcAft>
                          <a:spcPts val="0"/>
                        </a:spcAft>
                        <a:buClr>
                          <a:schemeClr val="dk1"/>
                        </a:buClr>
                        <a:buSzPts val="1100"/>
                        <a:buFont typeface="Arial"/>
                        <a:buNone/>
                      </a:pPr>
                      <a:r>
                        <a:rPr lang="fr-CA" sz="1100" dirty="0">
                          <a:solidFill>
                            <a:schemeClr val="dk2"/>
                          </a:solidFill>
                        </a:rPr>
                        <a:t>P5 Courriel pour les résultats trimestriels</a:t>
                      </a:r>
                    </a:p>
                    <a:p>
                      <a:pPr marL="0" lvl="0" indent="0" algn="l" rtl="0">
                        <a:spcBef>
                          <a:spcPts val="0"/>
                        </a:spcBef>
                        <a:spcAft>
                          <a:spcPts val="0"/>
                        </a:spcAft>
                        <a:buClr>
                          <a:schemeClr val="dk1"/>
                        </a:buClr>
                        <a:buSzPts val="1100"/>
                        <a:buFont typeface="Arial"/>
                        <a:buNone/>
                      </a:pPr>
                      <a:r>
                        <a:rPr lang="fr-CA" sz="1100" dirty="0">
                          <a:solidFill>
                            <a:schemeClr val="dk2"/>
                          </a:solidFill>
                        </a:rPr>
                        <a:t>P6 --</a:t>
                      </a:r>
                    </a:p>
                    <a:p>
                      <a:pPr marL="0" lvl="0" indent="0" algn="l" rtl="0">
                        <a:spcBef>
                          <a:spcPts val="0"/>
                        </a:spcBef>
                        <a:spcAft>
                          <a:spcPts val="0"/>
                        </a:spcAft>
                        <a:buClr>
                          <a:schemeClr val="dk1"/>
                        </a:buClr>
                        <a:buSzPts val="1100"/>
                        <a:buFont typeface="Arial"/>
                        <a:buNone/>
                      </a:pPr>
                      <a:r>
                        <a:rPr lang="fr-CA" sz="1100" dirty="0">
                          <a:solidFill>
                            <a:schemeClr val="dk2"/>
                          </a:solidFill>
                        </a:rPr>
                        <a:t>P7 --</a:t>
                      </a:r>
                    </a:p>
                  </a:txBody>
                  <a:tcPr marL="91425" marR="91425" marT="91425" marB="91425"/>
                </a:tc>
                <a:tc>
                  <a:txBody>
                    <a:bodyPr/>
                    <a:lstStyle/>
                    <a:p>
                      <a:pPr marL="0" lvl="0" indent="0" algn="l" rtl="0">
                        <a:spcBef>
                          <a:spcPts val="0"/>
                        </a:spcBef>
                        <a:spcAft>
                          <a:spcPts val="0"/>
                        </a:spcAft>
                        <a:buNone/>
                      </a:pPr>
                      <a:r>
                        <a:rPr lang="fr-CA" sz="1100">
                          <a:solidFill>
                            <a:schemeClr val="dk2"/>
                          </a:solidFill>
                        </a:rPr>
                        <a:t>P1 Non, je ne sais pas comment</a:t>
                      </a:r>
                    </a:p>
                    <a:p>
                      <a:pPr marL="0" lvl="0" indent="0" algn="l" rtl="0">
                        <a:spcBef>
                          <a:spcPts val="0"/>
                        </a:spcBef>
                        <a:spcAft>
                          <a:spcPts val="0"/>
                        </a:spcAft>
                        <a:buNone/>
                      </a:pPr>
                      <a:r>
                        <a:rPr lang="fr-CA" sz="1100">
                          <a:solidFill>
                            <a:schemeClr val="dk2"/>
                          </a:solidFill>
                        </a:rPr>
                        <a:t>P2 Oui, tous les mois </a:t>
                      </a:r>
                    </a:p>
                    <a:p>
                      <a:pPr marL="0" lvl="0" indent="0" algn="l" rtl="0">
                        <a:spcBef>
                          <a:spcPts val="0"/>
                        </a:spcBef>
                        <a:spcAft>
                          <a:spcPts val="0"/>
                        </a:spcAft>
                        <a:buNone/>
                      </a:pPr>
                      <a:r>
                        <a:rPr lang="fr-CA" sz="1100">
                          <a:solidFill>
                            <a:schemeClr val="dk2"/>
                          </a:solidFill>
                        </a:rPr>
                        <a:t>P3 Oui, l’analyse trimestrielle</a:t>
                      </a:r>
                    </a:p>
                    <a:p>
                      <a:pPr marL="0" lvl="0" indent="0" algn="l" rtl="0">
                        <a:spcBef>
                          <a:spcPts val="0"/>
                        </a:spcBef>
                        <a:spcAft>
                          <a:spcPts val="0"/>
                        </a:spcAft>
                        <a:buClr>
                          <a:schemeClr val="dk1"/>
                        </a:buClr>
                        <a:buSzPts val="1100"/>
                        <a:buFont typeface="Arial"/>
                        <a:buNone/>
                      </a:pPr>
                      <a:r>
                        <a:rPr lang="fr-CA" sz="1100">
                          <a:solidFill>
                            <a:schemeClr val="dk2"/>
                          </a:solidFill>
                        </a:rPr>
                        <a:t>P4 --</a:t>
                      </a:r>
                    </a:p>
                    <a:p>
                      <a:pPr marL="0" lvl="0" indent="0" algn="l" rtl="0">
                        <a:spcBef>
                          <a:spcPts val="0"/>
                        </a:spcBef>
                        <a:spcAft>
                          <a:spcPts val="0"/>
                        </a:spcAft>
                        <a:buClr>
                          <a:schemeClr val="dk1"/>
                        </a:buClr>
                        <a:buSzPts val="1100"/>
                        <a:buFont typeface="Arial"/>
                        <a:buNone/>
                      </a:pPr>
                      <a:r>
                        <a:rPr lang="fr-CA" sz="1100">
                          <a:solidFill>
                            <a:schemeClr val="dk2"/>
                          </a:solidFill>
                        </a:rPr>
                        <a:t>P5 Oui, mais pas régulièrement</a:t>
                      </a:r>
                    </a:p>
                    <a:p>
                      <a:pPr marL="0" lvl="0" indent="0" algn="l" rtl="0">
                        <a:spcBef>
                          <a:spcPts val="0"/>
                        </a:spcBef>
                        <a:spcAft>
                          <a:spcPts val="0"/>
                        </a:spcAft>
                        <a:buClr>
                          <a:schemeClr val="dk1"/>
                        </a:buClr>
                        <a:buSzPts val="1100"/>
                        <a:buFont typeface="Arial"/>
                        <a:buNone/>
                      </a:pPr>
                      <a:r>
                        <a:rPr lang="fr-CA" sz="1100">
                          <a:solidFill>
                            <a:schemeClr val="dk2"/>
                          </a:solidFill>
                        </a:rPr>
                        <a:t>P6 Oui, en utilisant le script de regroupement</a:t>
                      </a:r>
                    </a:p>
                    <a:p>
                      <a:pPr marL="0" lvl="0" indent="0" algn="l" rtl="0">
                        <a:spcBef>
                          <a:spcPts val="0"/>
                        </a:spcBef>
                        <a:spcAft>
                          <a:spcPts val="0"/>
                        </a:spcAft>
                        <a:buClr>
                          <a:schemeClr val="dk1"/>
                        </a:buClr>
                        <a:buSzPts val="1100"/>
                        <a:buFont typeface="Arial"/>
                        <a:buNone/>
                      </a:pPr>
                      <a:r>
                        <a:rPr lang="fr-CA" sz="1100">
                          <a:solidFill>
                            <a:schemeClr val="dk2"/>
                          </a:solidFill>
                        </a:rPr>
                        <a:t>P7 Non, pas encore</a:t>
                      </a:r>
                    </a:p>
                  </a:txBody>
                  <a:tcPr marL="91425" marR="91425" marT="91425" marB="91425"/>
                </a:tc>
                <a:extLst>
                  <a:ext uri="{0D108BD9-81ED-4DB2-BD59-A6C34878D82A}">
                    <a16:rowId xmlns:a16="http://schemas.microsoft.com/office/drawing/2014/main" val="10001"/>
                  </a:ext>
                </a:extLst>
              </a:tr>
              <a:tr h="918400">
                <a:tc>
                  <a:txBody>
                    <a:bodyPr/>
                    <a:lstStyle/>
                    <a:p>
                      <a:pPr marL="0" lvl="0" indent="0" algn="l" rtl="0">
                        <a:spcBef>
                          <a:spcPts val="0"/>
                        </a:spcBef>
                        <a:spcAft>
                          <a:spcPts val="0"/>
                        </a:spcAft>
                        <a:buNone/>
                      </a:pPr>
                      <a:r>
                        <a:rPr lang="fr-CA" sz="1100">
                          <a:solidFill>
                            <a:schemeClr val="dk2"/>
                          </a:solidFill>
                        </a:rPr>
                        <a:t>4 - GCpédia/signets</a:t>
                      </a:r>
                    </a:p>
                    <a:p>
                      <a:pPr marL="0" lvl="0" indent="0" algn="l" rtl="0">
                        <a:spcBef>
                          <a:spcPts val="0"/>
                        </a:spcBef>
                        <a:spcAft>
                          <a:spcPts val="0"/>
                        </a:spcAft>
                        <a:buNone/>
                      </a:pPr>
                      <a:r>
                        <a:rPr lang="fr-CA" sz="1100">
                          <a:solidFill>
                            <a:schemeClr val="dk2"/>
                          </a:solidFill>
                        </a:rPr>
                        <a:t>3 - Courriels/rapport trimestriel</a:t>
                      </a:r>
                    </a:p>
                    <a:p>
                      <a:pPr marL="0" lvl="0" indent="0" algn="l" rtl="0">
                        <a:spcBef>
                          <a:spcPts val="0"/>
                        </a:spcBef>
                        <a:spcAft>
                          <a:spcPts val="0"/>
                        </a:spcAft>
                        <a:buNone/>
                      </a:pPr>
                      <a:r>
                        <a:rPr lang="fr-CA" sz="1100">
                          <a:solidFill>
                            <a:schemeClr val="dk2"/>
                          </a:solidFill>
                        </a:rPr>
                        <a:t>1 - Je ne sais pas</a:t>
                      </a:r>
                    </a:p>
                  </a:txBody>
                  <a:tcPr marL="91425" marR="91425" marT="91425" marB="91425"/>
                </a:tc>
                <a:tc>
                  <a:txBody>
                    <a:bodyPr/>
                    <a:lstStyle/>
                    <a:p>
                      <a:pPr marL="0" lvl="0" indent="0" algn="l" rtl="0">
                        <a:spcBef>
                          <a:spcPts val="0"/>
                        </a:spcBef>
                        <a:spcAft>
                          <a:spcPts val="0"/>
                        </a:spcAft>
                        <a:buNone/>
                      </a:pPr>
                      <a:r>
                        <a:rPr lang="fr-CA" sz="1100">
                          <a:solidFill>
                            <a:schemeClr val="dk2"/>
                          </a:solidFill>
                        </a:rPr>
                        <a:t>3 - Courriel contenant les résultats trimestriels</a:t>
                      </a:r>
                    </a:p>
                    <a:p>
                      <a:pPr marL="0" lvl="0" indent="0" algn="l" rtl="0">
                        <a:spcBef>
                          <a:spcPts val="0"/>
                        </a:spcBef>
                        <a:spcAft>
                          <a:spcPts val="0"/>
                        </a:spcAft>
                        <a:buNone/>
                      </a:pPr>
                      <a:r>
                        <a:rPr lang="fr-CA" sz="1100">
                          <a:solidFill>
                            <a:schemeClr val="dk2"/>
                          </a:solidFill>
                        </a:rPr>
                        <a:t>1 - Outil de visualisation de la rétroaction</a:t>
                      </a:r>
                    </a:p>
                    <a:p>
                      <a:pPr marL="0" lvl="0" indent="0" algn="l" rtl="0">
                        <a:spcBef>
                          <a:spcPts val="0"/>
                        </a:spcBef>
                        <a:spcAft>
                          <a:spcPts val="0"/>
                        </a:spcAft>
                        <a:buNone/>
                      </a:pPr>
                      <a:r>
                        <a:rPr lang="fr-CA" sz="1100">
                          <a:solidFill>
                            <a:schemeClr val="dk2"/>
                          </a:solidFill>
                        </a:rPr>
                        <a:t>1 - GCpédia</a:t>
                      </a:r>
                    </a:p>
                  </a:txBody>
                  <a:tcPr marL="91425" marR="91425" marT="91425" marB="91425"/>
                </a:tc>
                <a:tc>
                  <a:txBody>
                    <a:bodyPr/>
                    <a:lstStyle/>
                    <a:p>
                      <a:pPr marL="0" lvl="0" indent="0" algn="l" rtl="0">
                        <a:spcBef>
                          <a:spcPts val="0"/>
                        </a:spcBef>
                        <a:spcAft>
                          <a:spcPts val="0"/>
                        </a:spcAft>
                        <a:buNone/>
                      </a:pPr>
                      <a:r>
                        <a:rPr lang="fr-CA" sz="1100" dirty="0">
                          <a:solidFill>
                            <a:schemeClr val="dk2"/>
                          </a:solidFill>
                        </a:rPr>
                        <a:t>4 - Oui</a:t>
                      </a:r>
                    </a:p>
                    <a:p>
                      <a:pPr marL="0" lvl="0" indent="0" algn="l" rtl="0">
                        <a:spcBef>
                          <a:spcPts val="0"/>
                        </a:spcBef>
                        <a:spcAft>
                          <a:spcPts val="0"/>
                        </a:spcAft>
                        <a:buNone/>
                      </a:pPr>
                      <a:r>
                        <a:rPr lang="fr-CA" sz="1100" dirty="0">
                          <a:solidFill>
                            <a:schemeClr val="dk2"/>
                          </a:solidFill>
                        </a:rPr>
                        <a:t>2 - Non</a:t>
                      </a:r>
                    </a:p>
                    <a:p>
                      <a:pPr marL="0" lvl="0" indent="0" algn="l" rtl="0">
                        <a:spcBef>
                          <a:spcPts val="0"/>
                        </a:spcBef>
                        <a:spcAft>
                          <a:spcPts val="0"/>
                        </a:spcAft>
                        <a:buNone/>
                      </a:pPr>
                      <a:endParaRPr sz="1100" dirty="0">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4"/>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2400" b="1" dirty="0">
                <a:solidFill>
                  <a:schemeClr val="lt1"/>
                </a:solidFill>
                <a:latin typeface="Lato"/>
                <a:ea typeface="Lato"/>
                <a:cs typeface="Lato"/>
                <a:sym typeface="Lato"/>
              </a:rPr>
              <a:t>Tâche n</a:t>
            </a:r>
            <a:r>
              <a:rPr lang="fr-CA" sz="2400" b="1" baseline="30000" dirty="0">
                <a:solidFill>
                  <a:schemeClr val="lt1"/>
                </a:solidFill>
                <a:latin typeface="Lato"/>
                <a:ea typeface="Lato"/>
                <a:cs typeface="Lato"/>
                <a:sym typeface="Lato"/>
              </a:rPr>
              <a:t>o</a:t>
            </a:r>
            <a:r>
              <a:rPr lang="fr-CA" sz="2400" b="1" dirty="0">
                <a:solidFill>
                  <a:schemeClr val="lt1"/>
                </a:solidFill>
                <a:latin typeface="Lato"/>
                <a:ea typeface="Lato"/>
                <a:cs typeface="Lato"/>
                <a:sym typeface="Lato"/>
              </a:rPr>
              <a:t> 1</a:t>
            </a:r>
          </a:p>
        </p:txBody>
      </p:sp>
      <p:sp>
        <p:nvSpPr>
          <p:cNvPr id="322" name="Google Shape;322;p44"/>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fr-CA" sz="1829" dirty="0">
                <a:solidFill>
                  <a:schemeClr val="lt1"/>
                </a:solidFill>
                <a:latin typeface="Open Sans"/>
                <a:ea typeface="Open Sans"/>
                <a:cs typeface="Open Sans"/>
                <a:sym typeface="Open Sans"/>
              </a:rPr>
              <a:t>Réussite : 7/7</a:t>
            </a:r>
          </a:p>
        </p:txBody>
      </p:sp>
      <p:sp>
        <p:nvSpPr>
          <p:cNvPr id="323" name="Google Shape;323;p44"/>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16</a:t>
            </a:fld>
            <a:endParaRPr lang="en-CA"/>
          </a:p>
        </p:txBody>
      </p:sp>
      <p:sp>
        <p:nvSpPr>
          <p:cNvPr id="325" name="Google Shape;325;p44"/>
          <p:cNvSpPr/>
          <p:nvPr/>
        </p:nvSpPr>
        <p:spPr>
          <a:xfrm>
            <a:off x="2277275" y="76200"/>
            <a:ext cx="6866700" cy="1181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050" b="1" dirty="0"/>
              <a:t>OBJECTIF ET PRISE DE MESURES CONCERNANT LE SONDAGE SUR L’ACCOMPLISSEMENT DES TÂCHES</a:t>
            </a:r>
            <a:br>
              <a:rPr lang="fr-CA" dirty="0"/>
            </a:br>
            <a:r>
              <a:rPr lang="fr-CA" sz="1100" dirty="0"/>
              <a:t>Vous devez expliquer à vos clients du programme ce qu’est le Sondage sur l’accomplissement des tâches du gouvernement du Canada par rapport à l’une de leurs tâches</a:t>
            </a:r>
            <a:r>
              <a:rPr lang="fr-CA" sz="1100" dirty="0">
                <a:solidFill>
                  <a:srgbClr val="595959"/>
                </a:solidFill>
              </a:rPr>
              <a:t>.  Trouvez une explication de l’utilité du sondage pour mesurer le rendement en ligne, de manière à la communiquer à vos clients. Trouvez des exemples et des études de cas portant sur les types de changements ou de mesures que vous pouvez adopter à partir des données du sondage.</a:t>
            </a:r>
          </a:p>
          <a:p>
            <a:pPr marL="0" lvl="0" indent="0" algn="l" rtl="0">
              <a:spcBef>
                <a:spcPts val="1000"/>
              </a:spcBef>
              <a:spcAft>
                <a:spcPts val="0"/>
              </a:spcAft>
              <a:buNone/>
            </a:pPr>
            <a:endParaRPr dirty="0">
              <a:solidFill>
                <a:srgbClr val="595959"/>
              </a:solidFill>
            </a:endParaRPr>
          </a:p>
          <a:p>
            <a:pPr marL="0" lvl="0" indent="0" algn="l" rtl="0">
              <a:spcBef>
                <a:spcPts val="1000"/>
              </a:spcBef>
              <a:spcAft>
                <a:spcPts val="0"/>
              </a:spcAft>
              <a:buNone/>
            </a:pPr>
            <a:endParaRPr dirty="0">
              <a:solidFill>
                <a:srgbClr val="595959"/>
              </a:solidFill>
            </a:endParaRPr>
          </a:p>
        </p:txBody>
      </p:sp>
      <p:sp>
        <p:nvSpPr>
          <p:cNvPr id="326" name="Google Shape;326;p44"/>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0" lvl="0" indent="0" algn="l" rtl="0">
              <a:spcBef>
                <a:spcPts val="1000"/>
              </a:spcBef>
              <a:spcAft>
                <a:spcPts val="0"/>
              </a:spcAft>
              <a:buNone/>
            </a:pPr>
            <a:r>
              <a:rPr lang="fr-CA" b="1">
                <a:solidFill>
                  <a:srgbClr val="262626"/>
                </a:solidFill>
              </a:rPr>
              <a:t>Aucune.</a:t>
            </a:r>
          </a:p>
        </p:txBody>
      </p:sp>
      <p:pic>
        <p:nvPicPr>
          <p:cNvPr id="327" name="Google Shape;327;p44"/>
          <p:cNvPicPr preferRelativeResize="0"/>
          <p:nvPr/>
        </p:nvPicPr>
        <p:blipFill>
          <a:blip r:embed="rId3">
            <a:alphaModFix/>
          </a:blip>
          <a:stretch>
            <a:fillRect/>
          </a:stretch>
        </p:blipFill>
        <p:spPr>
          <a:xfrm>
            <a:off x="152400" y="1504575"/>
            <a:ext cx="8839199" cy="1859072"/>
          </a:xfrm>
          <a:prstGeom prst="rect">
            <a:avLst/>
          </a:prstGeom>
          <a:noFill/>
          <a:ln>
            <a:noFill/>
          </a:ln>
          <a:effectLst>
            <a:outerShdw blurRad="57150" dist="19050" dir="5400000" algn="bl" rotWithShape="0">
              <a:srgbClr val="000000">
                <a:alpha val="50000"/>
              </a:srgbClr>
            </a:outerShdw>
          </a:effectLst>
        </p:spPr>
      </p:pic>
      <p:sp>
        <p:nvSpPr>
          <p:cNvPr id="328" name="Google Shape;328;p44"/>
          <p:cNvSpPr txBox="1"/>
          <p:nvPr/>
        </p:nvSpPr>
        <p:spPr>
          <a:xfrm>
            <a:off x="191576" y="3408375"/>
            <a:ext cx="8707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dirty="0"/>
              <a:t>Les participants ont facilement utilisé la section « Commencer » pour trouver des réponses aux deux parties de cette tâche.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5"/>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2400" b="1" dirty="0">
                <a:solidFill>
                  <a:schemeClr val="lt1"/>
                </a:solidFill>
                <a:latin typeface="Lato"/>
                <a:ea typeface="Lato"/>
                <a:cs typeface="Lato"/>
                <a:sym typeface="Lato"/>
              </a:rPr>
              <a:t>Tâche n</a:t>
            </a:r>
            <a:r>
              <a:rPr lang="fr-CA" sz="2400" b="1" baseline="30000" dirty="0">
                <a:solidFill>
                  <a:schemeClr val="lt1"/>
                </a:solidFill>
                <a:latin typeface="Lato"/>
                <a:ea typeface="Lato"/>
                <a:cs typeface="Lato"/>
                <a:sym typeface="Lato"/>
              </a:rPr>
              <a:t>o</a:t>
            </a:r>
            <a:r>
              <a:rPr lang="fr-CA" sz="2400" b="1" dirty="0">
                <a:solidFill>
                  <a:schemeClr val="lt1"/>
                </a:solidFill>
                <a:latin typeface="Lato"/>
                <a:ea typeface="Lato"/>
                <a:cs typeface="Lato"/>
                <a:sym typeface="Lato"/>
              </a:rPr>
              <a:t> 1</a:t>
            </a:r>
          </a:p>
        </p:txBody>
      </p:sp>
      <p:sp>
        <p:nvSpPr>
          <p:cNvPr id="335" name="Google Shape;335;p45"/>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17</a:t>
            </a:fld>
            <a:endParaRPr lang="en-CA"/>
          </a:p>
        </p:txBody>
      </p:sp>
      <p:sp>
        <p:nvSpPr>
          <p:cNvPr id="337" name="Google Shape;337;p45"/>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solidFill>
                  <a:srgbClr val="262626"/>
                </a:solidFill>
              </a:rPr>
              <a:t>Recommandations</a:t>
            </a:r>
          </a:p>
          <a:p>
            <a:pPr marL="457200" lvl="0" indent="-317500" algn="l" rtl="0">
              <a:spcBef>
                <a:spcPts val="1000"/>
              </a:spcBef>
              <a:spcAft>
                <a:spcPts val="0"/>
              </a:spcAft>
              <a:buClr>
                <a:srgbClr val="262626"/>
              </a:buClr>
              <a:buSzPts val="1400"/>
              <a:buChar char="●"/>
            </a:pPr>
            <a:r>
              <a:rPr lang="fr-CA" sz="1100" dirty="0">
                <a:solidFill>
                  <a:srgbClr val="262626"/>
                </a:solidFill>
              </a:rPr>
              <a:t>Une section de contenu révisée pour mieux mettre en évidence les processus et les flux de travail, sous la forme privilégiée de tableau.</a:t>
            </a:r>
          </a:p>
          <a:p>
            <a:pPr marL="457200" lvl="0" indent="-317500" algn="l" rtl="0">
              <a:spcBef>
                <a:spcPts val="0"/>
              </a:spcBef>
              <a:spcAft>
                <a:spcPts val="0"/>
              </a:spcAft>
              <a:buClr>
                <a:srgbClr val="262626"/>
              </a:buClr>
              <a:buSzPts val="1400"/>
              <a:buChar char="●"/>
            </a:pPr>
            <a:r>
              <a:rPr lang="fr-CA" sz="1100" dirty="0">
                <a:solidFill>
                  <a:srgbClr val="262626"/>
                </a:solidFill>
              </a:rPr>
              <a:t>Supprimez le terme « rapides » – les solutions ne seront pas toutes rapides!</a:t>
            </a:r>
          </a:p>
        </p:txBody>
      </p:sp>
      <p:sp>
        <p:nvSpPr>
          <p:cNvPr id="338" name="Google Shape;338;p45"/>
          <p:cNvSpPr txBox="1"/>
          <p:nvPr/>
        </p:nvSpPr>
        <p:spPr>
          <a:xfrm>
            <a:off x="83100" y="1478088"/>
            <a:ext cx="2005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dirty="0"/>
              <a:t>Les mesures liées à la compréhension et à la sensibilisation n’ont pas été prises en compte au profit du tableau présentant des « solutions rapides »</a:t>
            </a:r>
          </a:p>
        </p:txBody>
      </p:sp>
      <p:sp>
        <p:nvSpPr>
          <p:cNvPr id="340" name="Google Shape;340;p45"/>
          <p:cNvSpPr txBox="1"/>
          <p:nvPr/>
        </p:nvSpPr>
        <p:spPr>
          <a:xfrm>
            <a:off x="2339800" y="2939750"/>
            <a:ext cx="665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i="1">
                <a:solidFill>
                  <a:srgbClr val="004D71"/>
                </a:solidFill>
              </a:rPr>
              <a:t>« J’adore le tableau. Ce sont des problèmes que vous pouvez résoudre grâce au sondage. »</a:t>
            </a:r>
            <a:r>
              <a:rPr lang="fr-CA">
                <a:solidFill>
                  <a:srgbClr val="004D71"/>
                </a:solidFill>
              </a:rPr>
              <a:t> P1</a:t>
            </a:r>
          </a:p>
        </p:txBody>
      </p:sp>
      <p:pic>
        <p:nvPicPr>
          <p:cNvPr id="341" name="Google Shape;341;p45"/>
          <p:cNvPicPr preferRelativeResize="0"/>
          <p:nvPr/>
        </p:nvPicPr>
        <p:blipFill>
          <a:blip r:embed="rId3">
            <a:alphaModFix/>
          </a:blip>
          <a:stretch>
            <a:fillRect/>
          </a:stretch>
        </p:blipFill>
        <p:spPr>
          <a:xfrm>
            <a:off x="2339800" y="152400"/>
            <a:ext cx="6651800" cy="2651376"/>
          </a:xfrm>
          <a:prstGeom prst="rect">
            <a:avLst/>
          </a:prstGeom>
          <a:noFill/>
          <a:ln>
            <a:noFill/>
          </a:ln>
          <a:effectLst>
            <a:outerShdw blurRad="57150" dist="19050" dir="5400000" algn="bl" rotWithShape="0">
              <a:srgbClr val="000000">
                <a:alpha val="50000"/>
              </a:srgbClr>
            </a:outerShdw>
          </a:effectLst>
        </p:spPr>
      </p:pic>
      <p:sp>
        <p:nvSpPr>
          <p:cNvPr id="342" name="Google Shape;342;p45"/>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fr-CA" sz="1829">
                <a:solidFill>
                  <a:schemeClr val="lt1"/>
                </a:solidFill>
                <a:latin typeface="Open Sans"/>
                <a:ea typeface="Open Sans"/>
                <a:cs typeface="Open Sans"/>
                <a:sym typeface="Open Sans"/>
              </a:rPr>
              <a:t>Réussite : 7/7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6"/>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2400" b="1" dirty="0">
                <a:solidFill>
                  <a:schemeClr val="lt1"/>
                </a:solidFill>
                <a:latin typeface="Lato"/>
                <a:ea typeface="Lato"/>
                <a:cs typeface="Lato"/>
                <a:sym typeface="Lato"/>
              </a:rPr>
              <a:t>Tâche n</a:t>
            </a:r>
            <a:r>
              <a:rPr lang="fr-CA" sz="2400" b="1" baseline="30000" dirty="0">
                <a:solidFill>
                  <a:schemeClr val="lt1"/>
                </a:solidFill>
                <a:latin typeface="Lato"/>
                <a:ea typeface="Lato"/>
                <a:cs typeface="Lato"/>
                <a:sym typeface="Lato"/>
              </a:rPr>
              <a:t>o</a:t>
            </a:r>
            <a:r>
              <a:rPr lang="fr-CA" sz="2400" b="1" dirty="0">
                <a:solidFill>
                  <a:schemeClr val="lt1"/>
                </a:solidFill>
                <a:latin typeface="Lato"/>
                <a:ea typeface="Lato"/>
                <a:cs typeface="Lato"/>
                <a:sym typeface="Lato"/>
              </a:rPr>
              <a:t> 2</a:t>
            </a:r>
          </a:p>
        </p:txBody>
      </p:sp>
      <p:sp>
        <p:nvSpPr>
          <p:cNvPr id="349" name="Google Shape;349;p46"/>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18</a:t>
            </a:fld>
            <a:endParaRPr lang="en-CA"/>
          </a:p>
        </p:txBody>
      </p:sp>
      <p:sp>
        <p:nvSpPr>
          <p:cNvPr id="351" name="Google Shape;351;p46"/>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t>GÉRER LES LISTES DE TÂCHES</a:t>
            </a:r>
            <a:br>
              <a:rPr lang="fr-CA" sz="1600" dirty="0"/>
            </a:br>
            <a:r>
              <a:rPr lang="fr-CA" sz="1200" dirty="0">
                <a:solidFill>
                  <a:srgbClr val="595959"/>
                </a:solidFill>
              </a:rPr>
              <a:t>Votre ministère s’apprête à lancer un nouveau programme de financement auquel les Canadiens devront poser leur candidature.  Découvrez comment ajouter une tâche au sondage pour ce programme. Maintenant, trouvez la formulation proposée pour les tâches « poser sa candidature ».</a:t>
            </a:r>
          </a:p>
          <a:p>
            <a:pPr marL="0" lvl="0" indent="0" algn="l" rtl="0">
              <a:spcBef>
                <a:spcPts val="1000"/>
              </a:spcBef>
              <a:spcAft>
                <a:spcPts val="0"/>
              </a:spcAft>
              <a:buClr>
                <a:schemeClr val="dk1"/>
              </a:buClr>
              <a:buSzPts val="1100"/>
              <a:buFont typeface="Arial"/>
              <a:buNone/>
            </a:pPr>
            <a:endParaRPr sz="1200" dirty="0">
              <a:solidFill>
                <a:srgbClr val="595959"/>
              </a:solidFill>
            </a:endParaRPr>
          </a:p>
          <a:p>
            <a:pPr marL="0" lvl="0" indent="0" algn="l" rtl="0">
              <a:spcBef>
                <a:spcPts val="1000"/>
              </a:spcBef>
              <a:spcAft>
                <a:spcPts val="0"/>
              </a:spcAft>
              <a:buNone/>
            </a:pPr>
            <a:endParaRPr sz="1600" dirty="0">
              <a:solidFill>
                <a:srgbClr val="595959"/>
              </a:solidFill>
            </a:endParaRPr>
          </a:p>
        </p:txBody>
      </p:sp>
      <p:sp>
        <p:nvSpPr>
          <p:cNvPr id="352" name="Google Shape;352;p46"/>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457200" lvl="0" indent="-317500" algn="l" rtl="0">
              <a:spcBef>
                <a:spcPts val="1000"/>
              </a:spcBef>
              <a:spcAft>
                <a:spcPts val="0"/>
              </a:spcAft>
              <a:buClr>
                <a:srgbClr val="262626"/>
              </a:buClr>
              <a:buSzPts val="1400"/>
              <a:buChar char="●"/>
            </a:pPr>
            <a:r>
              <a:rPr lang="fr-CA">
                <a:solidFill>
                  <a:srgbClr val="262626"/>
                </a:solidFill>
              </a:rPr>
              <a:t>Ajoutez le mot clé « gestion » à l’en-tête de la page de renvoi.</a:t>
            </a:r>
          </a:p>
        </p:txBody>
      </p:sp>
      <p:pic>
        <p:nvPicPr>
          <p:cNvPr id="353" name="Google Shape;353;p46"/>
          <p:cNvPicPr preferRelativeResize="0"/>
          <p:nvPr/>
        </p:nvPicPr>
        <p:blipFill>
          <a:blip r:embed="rId3">
            <a:alphaModFix/>
          </a:blip>
          <a:stretch>
            <a:fillRect/>
          </a:stretch>
        </p:blipFill>
        <p:spPr>
          <a:xfrm>
            <a:off x="2339800" y="1160700"/>
            <a:ext cx="4283687" cy="2898300"/>
          </a:xfrm>
          <a:prstGeom prst="rect">
            <a:avLst/>
          </a:prstGeom>
          <a:noFill/>
          <a:ln>
            <a:noFill/>
          </a:ln>
          <a:effectLst>
            <a:outerShdw blurRad="57150" dist="19050" dir="5400000" algn="bl" rotWithShape="0">
              <a:srgbClr val="000000">
                <a:alpha val="50000"/>
              </a:srgbClr>
            </a:outerShdw>
          </a:effectLst>
        </p:spPr>
      </p:pic>
      <p:sp>
        <p:nvSpPr>
          <p:cNvPr id="354" name="Google Shape;354;p46"/>
          <p:cNvSpPr/>
          <p:nvPr/>
        </p:nvSpPr>
        <p:spPr>
          <a:xfrm>
            <a:off x="0" y="1382313"/>
            <a:ext cx="2187300" cy="2722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sz="1200" b="1" dirty="0"/>
          </a:p>
          <a:p>
            <a:pPr marL="457200" lvl="0" indent="-317500" algn="l" rtl="0">
              <a:spcBef>
                <a:spcPts val="1000"/>
              </a:spcBef>
              <a:spcAft>
                <a:spcPts val="0"/>
              </a:spcAft>
              <a:buSzPts val="1400"/>
              <a:buChar char="●"/>
            </a:pPr>
            <a:r>
              <a:rPr lang="fr-CA" dirty="0"/>
              <a:t>Après avoir ajouté le chaînon manquant au bureau de service, les participants ont facilement accompli cette tâche.</a:t>
            </a:r>
          </a:p>
          <a:p>
            <a:pPr marL="0" lvl="0" indent="0" algn="l" rtl="0">
              <a:spcBef>
                <a:spcPts val="1000"/>
              </a:spcBef>
              <a:spcAft>
                <a:spcPts val="0"/>
              </a:spcAft>
              <a:buNone/>
            </a:pPr>
            <a:endParaRPr sz="1700" dirty="0">
              <a:solidFill>
                <a:srgbClr val="595959"/>
              </a:solidFill>
            </a:endParaRPr>
          </a:p>
          <a:p>
            <a:pPr marL="0" lvl="0" indent="0" algn="l" rtl="0">
              <a:spcBef>
                <a:spcPts val="1000"/>
              </a:spcBef>
              <a:spcAft>
                <a:spcPts val="0"/>
              </a:spcAft>
              <a:buNone/>
            </a:pPr>
            <a:endParaRPr sz="1700" dirty="0">
              <a:solidFill>
                <a:srgbClr val="595959"/>
              </a:solidFill>
            </a:endParaRPr>
          </a:p>
        </p:txBody>
      </p:sp>
      <p:sp>
        <p:nvSpPr>
          <p:cNvPr id="355" name="Google Shape;355;p46"/>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fr-CA" sz="1829">
                <a:solidFill>
                  <a:schemeClr val="lt1"/>
                </a:solidFill>
                <a:latin typeface="Open Sans"/>
                <a:ea typeface="Open Sans"/>
                <a:cs typeface="Open Sans"/>
                <a:sym typeface="Open Sans"/>
              </a:rPr>
              <a:t>Réussite : 7/7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7"/>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362" name="Google Shape;362;p47"/>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19</a:t>
            </a:fld>
            <a:endParaRPr lang="en-CA"/>
          </a:p>
        </p:txBody>
      </p:sp>
      <p:sp>
        <p:nvSpPr>
          <p:cNvPr id="364" name="Google Shape;364;p47"/>
          <p:cNvSpPr/>
          <p:nvPr/>
        </p:nvSpPr>
        <p:spPr>
          <a:xfrm>
            <a:off x="2277275" y="76200"/>
            <a:ext cx="6866700" cy="1513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900" b="1" dirty="0"/>
              <a:t>ACCÉDER AUX RÉSULTATS DU SONDAGE ET LES INTERPRÉTER</a:t>
            </a:r>
            <a:br>
              <a:rPr lang="fr-CA" sz="1100" dirty="0"/>
            </a:br>
            <a:r>
              <a:rPr lang="fr-CA" sz="1000" dirty="0">
                <a:solidFill>
                  <a:srgbClr val="595959"/>
                </a:solidFill>
              </a:rPr>
              <a:t>Votre directeur a demandé un résumé des résultats du Sondage sur l’accomplissement des tâches de votre ministère pour le dernier trimestre. Trouvez la note globale liée à l’accomplissement des tâches pour votre ministère. </a:t>
            </a:r>
          </a:p>
          <a:p>
            <a:pPr marL="457200" lvl="0" indent="-317500" algn="l" rtl="0">
              <a:spcBef>
                <a:spcPts val="1000"/>
              </a:spcBef>
              <a:spcAft>
                <a:spcPts val="0"/>
              </a:spcAft>
              <a:buClr>
                <a:srgbClr val="595959"/>
              </a:buClr>
              <a:buSzPts val="1400"/>
              <a:buChar char="●"/>
            </a:pPr>
            <a:r>
              <a:rPr lang="fr-CA" sz="1000" dirty="0">
                <a:solidFill>
                  <a:srgbClr val="595959"/>
                </a:solidFill>
              </a:rPr>
              <a:t>Découvrez comment télécharger les notes liées à l’accomplissement des tâches de votre ministère pour chaque tâche. </a:t>
            </a:r>
          </a:p>
          <a:p>
            <a:pPr marL="457200" lvl="0" indent="-317500" algn="l" rtl="0">
              <a:spcBef>
                <a:spcPts val="0"/>
              </a:spcBef>
              <a:spcAft>
                <a:spcPts val="0"/>
              </a:spcAft>
              <a:buClr>
                <a:srgbClr val="595959"/>
              </a:buClr>
              <a:buSzPts val="1400"/>
              <a:buChar char="●"/>
            </a:pPr>
            <a:r>
              <a:rPr lang="fr-CA" sz="1000" dirty="0">
                <a:solidFill>
                  <a:srgbClr val="595959"/>
                </a:solidFill>
              </a:rPr>
              <a:t>En ce qui a trait à la tâche de votre ministère qui a reçu le plus de réponses, pourriez-vous trouver un résumé des commentaires qui la concernent?</a:t>
            </a:r>
          </a:p>
          <a:p>
            <a:pPr marL="0" lvl="0" indent="0" algn="l" rtl="0">
              <a:spcBef>
                <a:spcPts val="1000"/>
              </a:spcBef>
              <a:spcAft>
                <a:spcPts val="0"/>
              </a:spcAft>
              <a:buClr>
                <a:schemeClr val="dk1"/>
              </a:buClr>
              <a:buSzPts val="1100"/>
              <a:buFont typeface="Arial"/>
              <a:buNone/>
            </a:pPr>
            <a:endParaRPr sz="1100" dirty="0">
              <a:solidFill>
                <a:srgbClr val="595959"/>
              </a:solidFill>
            </a:endParaRPr>
          </a:p>
          <a:p>
            <a:pPr marL="0" lvl="0" indent="0" algn="l" rtl="0">
              <a:spcBef>
                <a:spcPts val="1000"/>
              </a:spcBef>
              <a:spcAft>
                <a:spcPts val="0"/>
              </a:spcAft>
              <a:buClr>
                <a:schemeClr val="dk1"/>
              </a:buClr>
              <a:buSzPts val="1100"/>
              <a:buFont typeface="Arial"/>
              <a:buNone/>
            </a:pPr>
            <a:endParaRPr sz="1100" dirty="0">
              <a:solidFill>
                <a:srgbClr val="595959"/>
              </a:solidFill>
            </a:endParaRPr>
          </a:p>
          <a:p>
            <a:pPr marL="0" lvl="0" indent="0" algn="l" rtl="0">
              <a:spcBef>
                <a:spcPts val="1000"/>
              </a:spcBef>
              <a:spcAft>
                <a:spcPts val="0"/>
              </a:spcAft>
              <a:buNone/>
            </a:pPr>
            <a:endParaRPr sz="1100" dirty="0">
              <a:solidFill>
                <a:srgbClr val="595959"/>
              </a:solidFill>
            </a:endParaRPr>
          </a:p>
        </p:txBody>
      </p:sp>
      <p:sp>
        <p:nvSpPr>
          <p:cNvPr id="365" name="Google Shape;365;p47"/>
          <p:cNvSpPr/>
          <p:nvPr/>
        </p:nvSpPr>
        <p:spPr>
          <a:xfrm>
            <a:off x="0" y="4132200"/>
            <a:ext cx="9144000" cy="1043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457200" lvl="0" indent="-317500" algn="l" rtl="0">
              <a:spcBef>
                <a:spcPts val="1000"/>
              </a:spcBef>
              <a:spcAft>
                <a:spcPts val="0"/>
              </a:spcAft>
              <a:buClr>
                <a:srgbClr val="262626"/>
              </a:buClr>
              <a:buSzPts val="1400"/>
              <a:buChar char="●"/>
            </a:pPr>
            <a:r>
              <a:rPr lang="fr-CA">
                <a:solidFill>
                  <a:srgbClr val="262626"/>
                </a:solidFill>
              </a:rPr>
              <a:t>Indiquez clairement sur la page de renvoi qu’elle ne contient que les résultats du trimestre précédent.</a:t>
            </a:r>
          </a:p>
        </p:txBody>
      </p:sp>
      <p:sp>
        <p:nvSpPr>
          <p:cNvPr id="366" name="Google Shape;366;p47"/>
          <p:cNvSpPr/>
          <p:nvPr/>
        </p:nvSpPr>
        <p:spPr>
          <a:xfrm>
            <a:off x="11950" y="1326575"/>
            <a:ext cx="2120400" cy="26601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fr-CA" sz="1200" dirty="0"/>
              <a:t>Les participants ont facilement navigué de la page de renvoi du Sondage sur l’accomplissement des tâches à l’outil de visualisation des résultats du sondage.</a:t>
            </a:r>
          </a:p>
          <a:p>
            <a:pPr marL="457200" lvl="0" indent="-317500" algn="l" rtl="0">
              <a:spcBef>
                <a:spcPts val="0"/>
              </a:spcBef>
              <a:spcAft>
                <a:spcPts val="0"/>
              </a:spcAft>
              <a:buSzPts val="1400"/>
              <a:buChar char="●"/>
            </a:pPr>
            <a:r>
              <a:rPr lang="fr-CA" sz="1200" dirty="0"/>
              <a:t>Ils ont pu intuitivement accéder à une tâche par l’intermédiaire de leur institution.</a:t>
            </a:r>
          </a:p>
          <a:p>
            <a:pPr marL="457200" lvl="0" indent="0" algn="l" rtl="0">
              <a:spcBef>
                <a:spcPts val="1000"/>
              </a:spcBef>
              <a:spcAft>
                <a:spcPts val="0"/>
              </a:spcAft>
              <a:buNone/>
            </a:pPr>
            <a:endParaRPr sz="1600" dirty="0">
              <a:solidFill>
                <a:srgbClr val="595959"/>
              </a:solidFill>
            </a:endParaRPr>
          </a:p>
        </p:txBody>
      </p:sp>
      <p:sp>
        <p:nvSpPr>
          <p:cNvPr id="367" name="Google Shape;367;p47"/>
          <p:cNvSpPr txBox="1"/>
          <p:nvPr/>
        </p:nvSpPr>
        <p:spPr>
          <a:xfrm>
            <a:off x="2421100" y="3657625"/>
            <a:ext cx="64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i="1">
                <a:solidFill>
                  <a:srgbClr val="004D71"/>
                </a:solidFill>
              </a:rPr>
              <a:t>« C’est formidable. J’apprécie le fait que ce système soit davantage conçu pour nous. » P3</a:t>
            </a:r>
          </a:p>
        </p:txBody>
      </p:sp>
      <p:pic>
        <p:nvPicPr>
          <p:cNvPr id="368" name="Google Shape;368;p47"/>
          <p:cNvPicPr preferRelativeResize="0"/>
          <p:nvPr/>
        </p:nvPicPr>
        <p:blipFill>
          <a:blip r:embed="rId3">
            <a:alphaModFix/>
          </a:blip>
          <a:stretch>
            <a:fillRect/>
          </a:stretch>
        </p:blipFill>
        <p:spPr>
          <a:xfrm>
            <a:off x="2554925" y="1705800"/>
            <a:ext cx="4635576" cy="1951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0"/>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CA" sz="3000" b="1">
                <a:solidFill>
                  <a:schemeClr val="lt1"/>
                </a:solidFill>
                <a:latin typeface="Lato"/>
                <a:ea typeface="Lato"/>
                <a:cs typeface="Lato"/>
                <a:sym typeface="Lato"/>
              </a:rPr>
              <a:t>Aperçu</a:t>
            </a:r>
          </a:p>
        </p:txBody>
      </p:sp>
      <p:sp>
        <p:nvSpPr>
          <p:cNvPr id="167" name="Google Shape;167;p3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0"/>
          <p:cNvSpPr/>
          <p:nvPr/>
        </p:nvSpPr>
        <p:spPr>
          <a:xfrm>
            <a:off x="399200" y="1159625"/>
            <a:ext cx="8430000" cy="3352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fr-CA" sz="1800" b="0" i="0" u="sng" strike="noStrike" cap="none">
                <a:solidFill>
                  <a:schemeClr val="hlink"/>
                </a:solidFill>
                <a:latin typeface="Arial"/>
                <a:ea typeface="Arial"/>
                <a:cs typeface="Arial"/>
                <a:sym typeface="Arial"/>
                <a:hlinkClick r:id="rId3" action="ppaction://hlinksldjump"/>
              </a:rPr>
              <a:t>Contexte</a:t>
            </a:r>
          </a:p>
          <a:p>
            <a:pPr marL="457200" marR="0" lvl="0" indent="-342900" algn="l" rtl="0">
              <a:lnSpc>
                <a:spcPct val="115000"/>
              </a:lnSpc>
              <a:spcBef>
                <a:spcPts val="1000"/>
              </a:spcBef>
              <a:spcAft>
                <a:spcPts val="0"/>
              </a:spcAft>
              <a:buClr>
                <a:schemeClr val="dk2"/>
              </a:buClr>
              <a:buSzPts val="1800"/>
              <a:buFont typeface="Arial"/>
              <a:buAutoNum type="arabicPeriod"/>
            </a:pPr>
            <a:r>
              <a:rPr lang="fr-CA" sz="1800" u="sng">
                <a:solidFill>
                  <a:schemeClr val="hlink"/>
                </a:solidFill>
                <a:hlinkClick r:id="rId4" action="ppaction://hlinksldjump"/>
              </a:rPr>
              <a:t>Principales</a:t>
            </a:r>
            <a:r>
              <a:rPr lang="fr-CA" sz="1800" b="0" i="0" u="sng" strike="noStrike" cap="none">
                <a:solidFill>
                  <a:schemeClr val="hlink"/>
                </a:solidFill>
                <a:latin typeface="Arial"/>
                <a:ea typeface="Arial"/>
                <a:cs typeface="Arial"/>
                <a:sym typeface="Arial"/>
                <a:hlinkClick r:id="rId4" action="ppaction://hlinksldjump"/>
              </a:rPr>
              <a:t> constatations</a:t>
            </a:r>
          </a:p>
          <a:p>
            <a:pPr marL="457200" lvl="0" indent="-342900" algn="l" rtl="0">
              <a:lnSpc>
                <a:spcPct val="115000"/>
              </a:lnSpc>
              <a:spcBef>
                <a:spcPts val="1000"/>
              </a:spcBef>
              <a:spcAft>
                <a:spcPts val="0"/>
              </a:spcAft>
              <a:buClr>
                <a:schemeClr val="dk2"/>
              </a:buClr>
              <a:buSzPts val="1800"/>
              <a:buAutoNum type="arabicPeriod"/>
            </a:pPr>
            <a:r>
              <a:rPr lang="fr-CA" sz="1800" u="sng">
                <a:solidFill>
                  <a:schemeClr val="hlink"/>
                </a:solidFill>
                <a:hlinkClick r:id="rId5" action="ppaction://hlinksldjump"/>
              </a:rPr>
              <a:t>Prochaines étapes</a:t>
            </a:r>
          </a:p>
          <a:p>
            <a:pPr marL="457200" lvl="0" indent="-342900" algn="l" rtl="0">
              <a:lnSpc>
                <a:spcPct val="115000"/>
              </a:lnSpc>
              <a:spcBef>
                <a:spcPts val="1000"/>
              </a:spcBef>
              <a:spcAft>
                <a:spcPts val="0"/>
              </a:spcAft>
              <a:buClr>
                <a:schemeClr val="dk2"/>
              </a:buClr>
              <a:buSzPts val="1800"/>
              <a:buAutoNum type="arabicPeriod"/>
            </a:pPr>
            <a:r>
              <a:rPr lang="fr-CA" sz="1800" u="sng">
                <a:solidFill>
                  <a:schemeClr val="hlink"/>
                </a:solidFill>
                <a:hlinkClick r:id="rId6" action="ppaction://hlinksldjump"/>
              </a:rPr>
              <a:t>Résultats de l’étude</a:t>
            </a: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8"/>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375" name="Google Shape;375;p48"/>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fr-CA" sz="1829">
                <a:solidFill>
                  <a:schemeClr val="lt1"/>
                </a:solidFill>
                <a:latin typeface="Open Sans"/>
                <a:ea typeface="Open Sans"/>
                <a:cs typeface="Open Sans"/>
                <a:sym typeface="Open Sans"/>
              </a:rPr>
              <a:t>… suite</a:t>
            </a:r>
          </a:p>
        </p:txBody>
      </p:sp>
      <p:sp>
        <p:nvSpPr>
          <p:cNvPr id="376" name="Google Shape;376;p48"/>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20</a:t>
            </a:fld>
            <a:endParaRPr lang="en-CA"/>
          </a:p>
        </p:txBody>
      </p:sp>
      <p:sp>
        <p:nvSpPr>
          <p:cNvPr id="378" name="Google Shape;378;p48"/>
          <p:cNvSpPr/>
          <p:nvPr/>
        </p:nvSpPr>
        <p:spPr>
          <a:xfrm>
            <a:off x="0" y="4208400"/>
            <a:ext cx="9144000" cy="935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457200" lvl="0" indent="-317500" algn="l" rtl="0">
              <a:spcBef>
                <a:spcPts val="1000"/>
              </a:spcBef>
              <a:spcAft>
                <a:spcPts val="0"/>
              </a:spcAft>
              <a:buClr>
                <a:srgbClr val="262626"/>
              </a:buClr>
              <a:buSzPts val="1400"/>
              <a:buChar char="●"/>
            </a:pPr>
            <a:r>
              <a:rPr lang="fr-CA">
                <a:solidFill>
                  <a:srgbClr val="262626"/>
                </a:solidFill>
              </a:rPr>
              <a:t>Réévaluez l’emplacement du bouton de téléchargement; déplacez-le en haut du tableau.</a:t>
            </a:r>
          </a:p>
        </p:txBody>
      </p:sp>
      <p:sp>
        <p:nvSpPr>
          <p:cNvPr id="379" name="Google Shape;379;p48"/>
          <p:cNvSpPr/>
          <p:nvPr/>
        </p:nvSpPr>
        <p:spPr>
          <a:xfrm>
            <a:off x="11950" y="1326575"/>
            <a:ext cx="2120400" cy="26601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fr-CA"/>
              <a:t>Trois participants s’attendaient à ce que le bouton « Télécharger le fichier CSV » soit situé en haut du tableau, sur la page des résultats par institution.</a:t>
            </a:r>
          </a:p>
        </p:txBody>
      </p:sp>
      <p:sp>
        <p:nvSpPr>
          <p:cNvPr id="380" name="Google Shape;380;p48"/>
          <p:cNvSpPr txBox="1"/>
          <p:nvPr/>
        </p:nvSpPr>
        <p:spPr>
          <a:xfrm>
            <a:off x="83100" y="3549925"/>
            <a:ext cx="906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i="1">
                <a:solidFill>
                  <a:srgbClr val="004D71"/>
                </a:solidFill>
              </a:rPr>
              <a:t>« ... pouvez-vous déplacer ce bouton (« Télécharger le fichier CSV ») en haut du tableau ou créer un bouton indiquant une feuille de calcul complète ou des données complètes? Je pense que ce serait plus facile si le bouton était situé dans le haut du tableau. » P2</a:t>
            </a:r>
          </a:p>
        </p:txBody>
      </p:sp>
      <p:pic>
        <p:nvPicPr>
          <p:cNvPr id="381" name="Google Shape;381;p48"/>
          <p:cNvPicPr preferRelativeResize="0"/>
          <p:nvPr/>
        </p:nvPicPr>
        <p:blipFill>
          <a:blip r:embed="rId3">
            <a:alphaModFix/>
          </a:blip>
          <a:stretch>
            <a:fillRect/>
          </a:stretch>
        </p:blipFill>
        <p:spPr>
          <a:xfrm>
            <a:off x="3285375" y="154225"/>
            <a:ext cx="4216365" cy="3352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9"/>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388" name="Google Shape;388;p49"/>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21</a:t>
            </a:fld>
            <a:endParaRPr lang="en-CA"/>
          </a:p>
        </p:txBody>
      </p:sp>
      <p:sp>
        <p:nvSpPr>
          <p:cNvPr id="390" name="Google Shape;390;p49"/>
          <p:cNvSpPr/>
          <p:nvPr/>
        </p:nvSpPr>
        <p:spPr>
          <a:xfrm>
            <a:off x="0" y="1030925"/>
            <a:ext cx="2187300" cy="4026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t>PRÉSENTATION DES RÉSULTATS PAR TÂCHE</a:t>
            </a:r>
          </a:p>
          <a:p>
            <a:pPr marL="457200" lvl="0" indent="-317500" algn="l" rtl="0">
              <a:spcBef>
                <a:spcPts val="1000"/>
              </a:spcBef>
              <a:spcAft>
                <a:spcPts val="0"/>
              </a:spcAft>
              <a:buSzPts val="1400"/>
              <a:buChar char="●"/>
            </a:pPr>
            <a:r>
              <a:rPr lang="fr-CA" sz="1200" dirty="0"/>
              <a:t>L’en-tête « Résultats actuels » pourrait renforcer les « Derniers résultats trimestriels pour cette tâche ». </a:t>
            </a:r>
          </a:p>
          <a:p>
            <a:pPr marL="457200" lvl="0" indent="-317500" algn="l" rtl="0">
              <a:spcBef>
                <a:spcPts val="0"/>
              </a:spcBef>
              <a:spcAft>
                <a:spcPts val="0"/>
              </a:spcAft>
              <a:buSzPts val="1400"/>
              <a:buChar char="●"/>
            </a:pPr>
            <a:r>
              <a:rPr lang="fr-CA" sz="1200" dirty="0"/>
              <a:t>Déplacez la plage de dates pour le trimestre sous l’en-tête.</a:t>
            </a:r>
          </a:p>
          <a:p>
            <a:pPr marL="457200" lvl="0" indent="-317500" algn="l" rtl="0">
              <a:spcBef>
                <a:spcPts val="0"/>
              </a:spcBef>
              <a:spcAft>
                <a:spcPts val="0"/>
              </a:spcAft>
              <a:buSzPts val="1400"/>
              <a:buChar char="●"/>
            </a:pPr>
            <a:r>
              <a:rPr lang="fr-CA" sz="1200" dirty="0"/>
              <a:t>La signification de « données insuffisantes » n’était pas claire.  Que signifie « données insuffisantes »?</a:t>
            </a:r>
          </a:p>
          <a:p>
            <a:pPr marL="457200" lvl="0" indent="-317500" algn="l" rtl="0">
              <a:spcBef>
                <a:spcPts val="0"/>
              </a:spcBef>
              <a:spcAft>
                <a:spcPts val="0"/>
              </a:spcAft>
              <a:buSzPts val="1400"/>
              <a:buChar char="●"/>
            </a:pPr>
            <a:r>
              <a:rPr lang="fr-CA" sz="1200" dirty="0"/>
              <a:t>Améliorez les orientations en cas de résultats insuffisants.</a:t>
            </a:r>
          </a:p>
        </p:txBody>
      </p:sp>
      <p:sp>
        <p:nvSpPr>
          <p:cNvPr id="391" name="Google Shape;391;p49"/>
          <p:cNvSpPr txBox="1"/>
          <p:nvPr/>
        </p:nvSpPr>
        <p:spPr>
          <a:xfrm>
            <a:off x="2362100" y="3647825"/>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AVANT</a:t>
            </a:r>
          </a:p>
        </p:txBody>
      </p:sp>
      <p:pic>
        <p:nvPicPr>
          <p:cNvPr id="392" name="Google Shape;392;p49"/>
          <p:cNvPicPr preferRelativeResize="0"/>
          <p:nvPr/>
        </p:nvPicPr>
        <p:blipFill>
          <a:blip r:embed="rId3">
            <a:alphaModFix/>
          </a:blip>
          <a:stretch>
            <a:fillRect/>
          </a:stretch>
        </p:blipFill>
        <p:spPr>
          <a:xfrm>
            <a:off x="2362100" y="152400"/>
            <a:ext cx="6508124" cy="3269776"/>
          </a:xfrm>
          <a:prstGeom prst="rect">
            <a:avLst/>
          </a:prstGeom>
          <a:noFill/>
          <a:ln>
            <a:noFill/>
          </a:ln>
          <a:effectLst>
            <a:outerShdw blurRad="57150" dist="19050" dir="5400000" algn="bl" rotWithShape="0">
              <a:srgbClr val="000000">
                <a:alpha val="50000"/>
              </a:srgbClr>
            </a:outerShdw>
          </a:effectLst>
        </p:spPr>
      </p:pic>
      <p:sp>
        <p:nvSpPr>
          <p:cNvPr id="393" name="Google Shape;393;p49"/>
          <p:cNvSpPr/>
          <p:nvPr/>
        </p:nvSpPr>
        <p:spPr>
          <a:xfrm>
            <a:off x="2391100" y="2325425"/>
            <a:ext cx="1786800" cy="328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0"/>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00" name="Google Shape;400;p50"/>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22</a:t>
            </a:fld>
            <a:endParaRPr lang="en-CA"/>
          </a:p>
        </p:txBody>
      </p:sp>
      <p:sp>
        <p:nvSpPr>
          <p:cNvPr id="402" name="Google Shape;402;p50"/>
          <p:cNvSpPr/>
          <p:nvPr/>
        </p:nvSpPr>
        <p:spPr>
          <a:xfrm>
            <a:off x="0" y="1030925"/>
            <a:ext cx="2187300" cy="3073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200" b="1"/>
              <a:t>PROBLÈMES LIÉS AUX TENDANCES DES RÉSULTATS EN CAS DE DONNÉES INSUFFISANTES</a:t>
            </a:r>
          </a:p>
          <a:p>
            <a:pPr marL="457200" lvl="0" indent="-336550" algn="l" rtl="0">
              <a:spcBef>
                <a:spcPts val="1000"/>
              </a:spcBef>
              <a:spcAft>
                <a:spcPts val="0"/>
              </a:spcAft>
              <a:buSzPts val="1700"/>
              <a:buChar char="●"/>
            </a:pPr>
            <a:r>
              <a:rPr lang="fr-CA"/>
              <a:t>Je ne sais pas s’il s’agissait d’une erreur ou ce qu’il faut faire lorsqu’il n’y a pas suffisamment de données pour une tâche.</a:t>
            </a:r>
          </a:p>
          <a:p>
            <a:pPr marL="457200" lvl="0" indent="-317500" algn="l" rtl="0">
              <a:spcBef>
                <a:spcPts val="0"/>
              </a:spcBef>
              <a:spcAft>
                <a:spcPts val="0"/>
              </a:spcAft>
              <a:buSzPts val="1400"/>
              <a:buChar char="●"/>
            </a:pPr>
            <a:r>
              <a:rPr lang="fr-CA"/>
              <a:t>Comprendre ce que signifie « données insuffisantes ».</a:t>
            </a:r>
          </a:p>
          <a:p>
            <a:pPr marL="0" lvl="0" indent="0" algn="l" rtl="0">
              <a:spcBef>
                <a:spcPts val="1000"/>
              </a:spcBef>
              <a:spcAft>
                <a:spcPts val="0"/>
              </a:spcAft>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403" name="Google Shape;403;p50"/>
          <p:cNvSpPr txBox="1"/>
          <p:nvPr/>
        </p:nvSpPr>
        <p:spPr>
          <a:xfrm>
            <a:off x="2348400" y="341525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APRÈS</a:t>
            </a:r>
          </a:p>
        </p:txBody>
      </p:sp>
      <p:pic>
        <p:nvPicPr>
          <p:cNvPr id="404" name="Google Shape;404;p50"/>
          <p:cNvPicPr preferRelativeResize="0"/>
          <p:nvPr/>
        </p:nvPicPr>
        <p:blipFill>
          <a:blip r:embed="rId3">
            <a:alphaModFix/>
          </a:blip>
          <a:stretch>
            <a:fillRect/>
          </a:stretch>
        </p:blipFill>
        <p:spPr>
          <a:xfrm>
            <a:off x="2339800" y="152400"/>
            <a:ext cx="5895975" cy="2695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51"/>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11" name="Google Shape;411;p51"/>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23</a:t>
            </a:fld>
            <a:endParaRPr lang="en-CA"/>
          </a:p>
        </p:txBody>
      </p:sp>
      <p:sp>
        <p:nvSpPr>
          <p:cNvPr id="413" name="Google Shape;413;p51"/>
          <p:cNvSpPr/>
          <p:nvPr/>
        </p:nvSpPr>
        <p:spPr>
          <a:xfrm>
            <a:off x="191575" y="944245"/>
            <a:ext cx="7306200" cy="4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dirty="0"/>
              <a:t>Une formulation révisée pour les options de fiabilité des données afin de mieux expliquer COMMENT utiliser les données.</a:t>
            </a:r>
          </a:p>
          <a:p>
            <a:pPr marL="457200" lvl="0" indent="0" algn="l" rtl="0">
              <a:spcBef>
                <a:spcPts val="1000"/>
              </a:spcBef>
              <a:spcAft>
                <a:spcPts val="0"/>
              </a:spcAft>
              <a:buNone/>
            </a:pPr>
            <a:endParaRPr sz="1700" dirty="0">
              <a:solidFill>
                <a:srgbClr val="595959"/>
              </a:solidFill>
            </a:endParaRPr>
          </a:p>
        </p:txBody>
      </p:sp>
      <p:pic>
        <p:nvPicPr>
          <p:cNvPr id="414" name="Google Shape;414;p51"/>
          <p:cNvPicPr preferRelativeResize="0"/>
          <p:nvPr/>
        </p:nvPicPr>
        <p:blipFill>
          <a:blip r:embed="rId3">
            <a:alphaModFix/>
          </a:blip>
          <a:stretch>
            <a:fillRect/>
          </a:stretch>
        </p:blipFill>
        <p:spPr>
          <a:xfrm>
            <a:off x="176625" y="1657965"/>
            <a:ext cx="8167658" cy="671440"/>
          </a:xfrm>
          <a:prstGeom prst="rect">
            <a:avLst/>
          </a:prstGeom>
          <a:noFill/>
          <a:ln>
            <a:noFill/>
          </a:ln>
        </p:spPr>
      </p:pic>
      <p:pic>
        <p:nvPicPr>
          <p:cNvPr id="415" name="Google Shape;415;p51"/>
          <p:cNvPicPr preferRelativeResize="0"/>
          <p:nvPr/>
        </p:nvPicPr>
        <p:blipFill>
          <a:blip r:embed="rId4">
            <a:alphaModFix/>
          </a:blip>
          <a:stretch>
            <a:fillRect/>
          </a:stretch>
        </p:blipFill>
        <p:spPr>
          <a:xfrm>
            <a:off x="152400" y="2481805"/>
            <a:ext cx="8167658" cy="6714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2"/>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22" name="Google Shape;422;p52"/>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24</a:t>
            </a:fld>
            <a:endParaRPr lang="en-CA"/>
          </a:p>
        </p:txBody>
      </p:sp>
      <p:sp>
        <p:nvSpPr>
          <p:cNvPr id="424" name="Google Shape;424;p52"/>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t>PROBLÈMES LIÉS À LA SECTION DE REGROUPEMENT</a:t>
            </a:r>
          </a:p>
          <a:p>
            <a:pPr marL="457200" lvl="0" indent="-336550" algn="l" rtl="0">
              <a:spcBef>
                <a:spcPts val="1000"/>
              </a:spcBef>
              <a:spcAft>
                <a:spcPts val="0"/>
              </a:spcAft>
              <a:buSzPts val="1700"/>
              <a:buChar char="●"/>
            </a:pPr>
            <a:r>
              <a:rPr lang="fr-CA" sz="1200" dirty="0"/>
              <a:t>Terme inconnu : « regroupement »</a:t>
            </a:r>
          </a:p>
          <a:p>
            <a:pPr marL="457200" lvl="0" indent="-336550" algn="l" rtl="0">
              <a:spcBef>
                <a:spcPts val="0"/>
              </a:spcBef>
              <a:spcAft>
                <a:spcPts val="0"/>
              </a:spcAft>
              <a:buSzPts val="1700"/>
              <a:buChar char="●"/>
            </a:pPr>
            <a:r>
              <a:rPr lang="fr-CA" sz="1200" dirty="0"/>
              <a:t>Contenu d’introduction pas pris en compte.</a:t>
            </a:r>
          </a:p>
          <a:p>
            <a:pPr marL="457200" lvl="0" indent="-336550" algn="l" rtl="0">
              <a:spcBef>
                <a:spcPts val="0"/>
              </a:spcBef>
              <a:spcAft>
                <a:spcPts val="0"/>
              </a:spcAft>
              <a:buSzPts val="1700"/>
              <a:buChar char="●"/>
            </a:pPr>
            <a:r>
              <a:rPr lang="fr-CA" sz="1200" dirty="0"/>
              <a:t>Pas facile d’ouvrir les accordéons.</a:t>
            </a:r>
          </a:p>
          <a:p>
            <a:pPr marL="457200" lvl="0" indent="-317500" algn="l" rtl="0">
              <a:spcBef>
                <a:spcPts val="0"/>
              </a:spcBef>
              <a:spcAft>
                <a:spcPts val="0"/>
              </a:spcAft>
              <a:buSzPts val="1400"/>
              <a:buChar char="●"/>
            </a:pPr>
            <a:r>
              <a:rPr lang="fr-CA" sz="1200" dirty="0"/>
              <a:t>Pourquoi y a-t-il seulement trois groupes? </a:t>
            </a:r>
          </a:p>
          <a:p>
            <a:pPr marL="457200" lvl="0" indent="-317500" algn="l" rtl="0">
              <a:spcBef>
                <a:spcPts val="0"/>
              </a:spcBef>
              <a:spcAft>
                <a:spcPts val="0"/>
              </a:spcAft>
              <a:buSzPts val="1400"/>
              <a:buChar char="●"/>
            </a:pPr>
            <a:r>
              <a:rPr lang="fr-CA" sz="1200" dirty="0"/>
              <a:t>Combien retrouve-t-on de commentaires dans chaque groupe?</a:t>
            </a:r>
          </a:p>
          <a:p>
            <a:pPr marL="457200" lvl="0" indent="-317500" algn="l" rtl="0">
              <a:spcBef>
                <a:spcPts val="0"/>
              </a:spcBef>
              <a:spcAft>
                <a:spcPts val="0"/>
              </a:spcAft>
              <a:buSzPts val="1400"/>
              <a:buChar char="●"/>
            </a:pPr>
            <a:r>
              <a:rPr lang="fr-CA" sz="1200" dirty="0"/>
              <a:t>Les « exemples » de commentaires sont-ils réels?</a:t>
            </a:r>
            <a:br>
              <a:rPr lang="fr-CA" sz="1600" dirty="0"/>
            </a:br>
            <a:endParaRPr lang="fr-CA" sz="1600" dirty="0"/>
          </a:p>
          <a:p>
            <a:pPr marL="0" lvl="0" indent="0" algn="l" rtl="0">
              <a:spcBef>
                <a:spcPts val="1000"/>
              </a:spcBef>
              <a:spcAft>
                <a:spcPts val="0"/>
              </a:spcAft>
              <a:buNone/>
            </a:pPr>
            <a:endParaRPr sz="1600" dirty="0">
              <a:solidFill>
                <a:srgbClr val="595959"/>
              </a:solidFill>
            </a:endParaRPr>
          </a:p>
          <a:p>
            <a:pPr marL="0" lvl="0" indent="0" algn="l" rtl="0">
              <a:spcBef>
                <a:spcPts val="1000"/>
              </a:spcBef>
              <a:spcAft>
                <a:spcPts val="0"/>
              </a:spcAft>
              <a:buNone/>
            </a:pPr>
            <a:endParaRPr sz="1600" dirty="0">
              <a:solidFill>
                <a:srgbClr val="595959"/>
              </a:solidFill>
            </a:endParaRPr>
          </a:p>
        </p:txBody>
      </p:sp>
      <p:pic>
        <p:nvPicPr>
          <p:cNvPr id="425" name="Google Shape;425;p52"/>
          <p:cNvPicPr preferRelativeResize="0"/>
          <p:nvPr/>
        </p:nvPicPr>
        <p:blipFill>
          <a:blip r:embed="rId3">
            <a:alphaModFix/>
          </a:blip>
          <a:stretch>
            <a:fillRect/>
          </a:stretch>
        </p:blipFill>
        <p:spPr>
          <a:xfrm>
            <a:off x="2348400" y="56100"/>
            <a:ext cx="6672751" cy="4454943"/>
          </a:xfrm>
          <a:prstGeom prst="rect">
            <a:avLst/>
          </a:prstGeom>
          <a:noFill/>
          <a:ln>
            <a:noFill/>
          </a:ln>
          <a:effectLst>
            <a:outerShdw blurRad="57150" dist="19050" dir="5400000" algn="bl" rotWithShape="0">
              <a:srgbClr val="000000">
                <a:alpha val="50000"/>
              </a:srgbClr>
            </a:outerShdw>
          </a:effectLst>
        </p:spPr>
      </p:pic>
      <p:sp>
        <p:nvSpPr>
          <p:cNvPr id="426" name="Google Shape;426;p52"/>
          <p:cNvSpPr txBox="1"/>
          <p:nvPr/>
        </p:nvSpPr>
        <p:spPr>
          <a:xfrm>
            <a:off x="2348400" y="45928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AVANT</a:t>
            </a:r>
          </a:p>
        </p:txBody>
      </p:sp>
      <p:sp>
        <p:nvSpPr>
          <p:cNvPr id="427" name="Google Shape;427;p52"/>
          <p:cNvSpPr txBox="1"/>
          <p:nvPr/>
        </p:nvSpPr>
        <p:spPr>
          <a:xfrm>
            <a:off x="3390875" y="4516600"/>
            <a:ext cx="54345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b="1" i="1" dirty="0">
                <a:solidFill>
                  <a:srgbClr val="004D71"/>
                </a:solidFill>
              </a:rPr>
              <a:t>« Qu’est-ce qu’un regroupement? » P3</a:t>
            </a:r>
            <a:br>
              <a:rPr lang="fr-CA" sz="1200" b="1" i="1" dirty="0">
                <a:solidFill>
                  <a:srgbClr val="004D71"/>
                </a:solidFill>
              </a:rPr>
            </a:br>
            <a:r>
              <a:rPr lang="fr-CA" sz="1200" b="1" i="1" dirty="0">
                <a:solidFill>
                  <a:srgbClr val="004D71"/>
                </a:solidFill>
              </a:rPr>
              <a:t>« Oh, c’est formidable! Je ne sais pas ce que signifie le terme « regroupement »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3"/>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34" name="Google Shape;434;p53"/>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25</a:t>
            </a:fld>
            <a:endParaRPr lang="en-CA"/>
          </a:p>
        </p:txBody>
      </p:sp>
      <p:sp>
        <p:nvSpPr>
          <p:cNvPr id="436" name="Google Shape;436;p53"/>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050" b="1" dirty="0"/>
              <a:t>MODIFICATIONS DE LA SECTION DE REGROUPEMENT</a:t>
            </a:r>
          </a:p>
          <a:p>
            <a:pPr marL="457200" lvl="0" indent="-304800" algn="l" rtl="0">
              <a:spcBef>
                <a:spcPts val="1000"/>
              </a:spcBef>
              <a:spcAft>
                <a:spcPts val="0"/>
              </a:spcAft>
              <a:buSzPts val="1200"/>
              <a:buChar char="●"/>
            </a:pPr>
            <a:r>
              <a:rPr lang="fr-CA" sz="1050" dirty="0"/>
              <a:t>Texte d’introduction raccourci</a:t>
            </a:r>
          </a:p>
          <a:p>
            <a:pPr marL="457200" lvl="0" indent="-304800" algn="l" rtl="0">
              <a:spcBef>
                <a:spcPts val="0"/>
              </a:spcBef>
              <a:spcAft>
                <a:spcPts val="0"/>
              </a:spcAft>
              <a:buSzPts val="1200"/>
              <a:buChar char="●"/>
            </a:pPr>
            <a:r>
              <a:rPr lang="fr-CA" sz="1050" dirty="0"/>
              <a:t>On a remplacé le terme « regroupement » par « groupe ».</a:t>
            </a:r>
          </a:p>
          <a:p>
            <a:pPr marL="457200" lvl="0" indent="-304800" algn="l" rtl="0">
              <a:spcBef>
                <a:spcPts val="0"/>
              </a:spcBef>
              <a:spcAft>
                <a:spcPts val="0"/>
              </a:spcAft>
              <a:buSzPts val="1200"/>
              <a:buChar char="●"/>
            </a:pPr>
            <a:r>
              <a:rPr lang="fr-CA" sz="1050" dirty="0"/>
              <a:t>Nom de la tâche ajouté</a:t>
            </a:r>
          </a:p>
          <a:p>
            <a:pPr marL="457200" lvl="0" indent="-304800" algn="l" rtl="0">
              <a:spcBef>
                <a:spcPts val="0"/>
              </a:spcBef>
              <a:spcAft>
                <a:spcPts val="0"/>
              </a:spcAft>
              <a:buSzPts val="1200"/>
              <a:buChar char="●"/>
            </a:pPr>
            <a:r>
              <a:rPr lang="fr-CA" sz="1050" dirty="0"/>
              <a:t>Renseignements supplémentaires sur le fonctionnement de l’analyse automatisée</a:t>
            </a:r>
          </a:p>
          <a:p>
            <a:pPr marL="457200" lvl="0" indent="-304800" algn="l" rtl="0">
              <a:spcBef>
                <a:spcPts val="0"/>
              </a:spcBef>
              <a:spcAft>
                <a:spcPts val="0"/>
              </a:spcAft>
              <a:buSzPts val="1200"/>
              <a:buChar char="●"/>
            </a:pPr>
            <a:r>
              <a:rPr lang="fr-CA" sz="1050" dirty="0"/>
              <a:t>Les exemples de groupes de commentaires comprennent la part en pourcentage de commentaires et de mots clés regroupés.</a:t>
            </a:r>
          </a:p>
          <a:p>
            <a:pPr marL="457200" lvl="0" indent="-304800" algn="l" rtl="0">
              <a:spcBef>
                <a:spcPts val="0"/>
              </a:spcBef>
              <a:spcAft>
                <a:spcPts val="0"/>
              </a:spcAft>
              <a:buSzPts val="1200"/>
              <a:buChar char="●"/>
            </a:pPr>
            <a:r>
              <a:rPr lang="fr-CA" sz="1050" dirty="0"/>
              <a:t>On a déplacé le bouton de téléchargement des commentaires au-dessus des exemples.</a:t>
            </a:r>
          </a:p>
          <a:p>
            <a:pPr marL="0" lvl="0" indent="0" algn="l" rtl="0">
              <a:spcBef>
                <a:spcPts val="1000"/>
              </a:spcBef>
              <a:spcAft>
                <a:spcPts val="0"/>
              </a:spcAft>
              <a:buNone/>
            </a:pPr>
            <a:endParaRPr sz="1050" dirty="0">
              <a:solidFill>
                <a:srgbClr val="595959"/>
              </a:solidFill>
            </a:endParaRPr>
          </a:p>
        </p:txBody>
      </p:sp>
      <p:sp>
        <p:nvSpPr>
          <p:cNvPr id="437" name="Google Shape;437;p53"/>
          <p:cNvSpPr txBox="1"/>
          <p:nvPr/>
        </p:nvSpPr>
        <p:spPr>
          <a:xfrm>
            <a:off x="2348400" y="46690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APRÈS</a:t>
            </a:r>
          </a:p>
        </p:txBody>
      </p:sp>
      <p:pic>
        <p:nvPicPr>
          <p:cNvPr id="438" name="Google Shape;438;p53"/>
          <p:cNvPicPr preferRelativeResize="0"/>
          <p:nvPr/>
        </p:nvPicPr>
        <p:blipFill>
          <a:blip r:embed="rId3">
            <a:alphaModFix/>
          </a:blip>
          <a:stretch>
            <a:fillRect/>
          </a:stretch>
        </p:blipFill>
        <p:spPr>
          <a:xfrm>
            <a:off x="2339800" y="152400"/>
            <a:ext cx="5644713" cy="43641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4"/>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4"/>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45" name="Google Shape;445;p54"/>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26</a:t>
            </a:fld>
            <a:endParaRPr lang="en-CA"/>
          </a:p>
        </p:txBody>
      </p:sp>
      <p:sp>
        <p:nvSpPr>
          <p:cNvPr id="447" name="Google Shape;447;p54"/>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200" b="1"/>
              <a:t>DONNÉES INSUFFISANTES</a:t>
            </a:r>
          </a:p>
          <a:p>
            <a:pPr marL="0" lvl="0" indent="0" algn="l" rtl="0">
              <a:spcBef>
                <a:spcPts val="1000"/>
              </a:spcBef>
              <a:spcAft>
                <a:spcPts val="0"/>
              </a:spcAft>
              <a:buNone/>
            </a:pPr>
            <a:r>
              <a:rPr lang="fr-CA" sz="1200"/>
              <a:t>Même s’il n’y a pas suffisamment de commentaires aux fins de regroupement, affichez tout de même les commentaires non regroupés.</a:t>
            </a:r>
          </a:p>
          <a:p>
            <a:pPr marL="0" lvl="0" indent="0" algn="l" rtl="0">
              <a:spcBef>
                <a:spcPts val="1000"/>
              </a:spcBef>
              <a:spcAft>
                <a:spcPts val="0"/>
              </a:spcAft>
              <a:buNone/>
            </a:pPr>
            <a:endParaRPr sz="1200"/>
          </a:p>
          <a:p>
            <a:pPr marL="0" lvl="0" indent="0" algn="l" rtl="0">
              <a:spcBef>
                <a:spcPts val="1000"/>
              </a:spcBef>
              <a:spcAft>
                <a:spcPts val="0"/>
              </a:spcAft>
              <a:buNone/>
            </a:pPr>
            <a:endParaRPr sz="1200">
              <a:solidFill>
                <a:srgbClr val="595959"/>
              </a:solidFill>
            </a:endParaRPr>
          </a:p>
        </p:txBody>
      </p:sp>
      <p:sp>
        <p:nvSpPr>
          <p:cNvPr id="448" name="Google Shape;448;p54"/>
          <p:cNvSpPr txBox="1"/>
          <p:nvPr/>
        </p:nvSpPr>
        <p:spPr>
          <a:xfrm>
            <a:off x="2424600" y="41356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AVANT</a:t>
            </a:r>
          </a:p>
        </p:txBody>
      </p:sp>
      <p:sp>
        <p:nvSpPr>
          <p:cNvPr id="449" name="Google Shape;449;p54"/>
          <p:cNvSpPr txBox="1"/>
          <p:nvPr/>
        </p:nvSpPr>
        <p:spPr>
          <a:xfrm>
            <a:off x="2415650" y="546272"/>
            <a:ext cx="6441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fr-CA" dirty="0"/>
              <a:t>Montrez quelles données sont disponibles lorsque les données sont insuffisantes.</a:t>
            </a:r>
          </a:p>
        </p:txBody>
      </p:sp>
      <p:pic>
        <p:nvPicPr>
          <p:cNvPr id="450" name="Google Shape;450;p54"/>
          <p:cNvPicPr preferRelativeResize="0"/>
          <p:nvPr/>
        </p:nvPicPr>
        <p:blipFill>
          <a:blip r:embed="rId3">
            <a:alphaModFix/>
          </a:blip>
          <a:stretch>
            <a:fillRect/>
          </a:stretch>
        </p:blipFill>
        <p:spPr>
          <a:xfrm>
            <a:off x="2415650" y="1131350"/>
            <a:ext cx="6651901" cy="288078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5"/>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3</a:t>
            </a:r>
          </a:p>
        </p:txBody>
      </p:sp>
      <p:sp>
        <p:nvSpPr>
          <p:cNvPr id="457" name="Google Shape;457;p55"/>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27</a:t>
            </a:fld>
            <a:endParaRPr lang="en-CA"/>
          </a:p>
        </p:txBody>
      </p:sp>
      <p:sp>
        <p:nvSpPr>
          <p:cNvPr id="459" name="Google Shape;459;p55"/>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200" b="1"/>
              <a:t>DONNÉES INSUFFISANTES</a:t>
            </a:r>
          </a:p>
          <a:p>
            <a:pPr marL="0" lvl="0" indent="0" algn="l" rtl="0">
              <a:spcBef>
                <a:spcPts val="1000"/>
              </a:spcBef>
              <a:spcAft>
                <a:spcPts val="0"/>
              </a:spcAft>
              <a:buNone/>
            </a:pPr>
            <a:r>
              <a:rPr lang="fr-CA" sz="1200"/>
              <a:t>Même s’il n’y a pas suffisamment de commentaires aux fins de regroupement, affichez tout de même les commentaires non regroupés.</a:t>
            </a:r>
          </a:p>
          <a:p>
            <a:pPr marL="0" lvl="0" indent="0" algn="l" rtl="0">
              <a:spcBef>
                <a:spcPts val="1000"/>
              </a:spcBef>
              <a:spcAft>
                <a:spcPts val="0"/>
              </a:spcAft>
              <a:buNone/>
            </a:pPr>
            <a:endParaRPr sz="1200">
              <a:solidFill>
                <a:srgbClr val="595959"/>
              </a:solidFill>
            </a:endParaRPr>
          </a:p>
        </p:txBody>
      </p:sp>
      <p:sp>
        <p:nvSpPr>
          <p:cNvPr id="460" name="Google Shape;460;p55"/>
          <p:cNvSpPr txBox="1"/>
          <p:nvPr/>
        </p:nvSpPr>
        <p:spPr>
          <a:xfrm>
            <a:off x="2424600" y="41356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APRÈS</a:t>
            </a:r>
          </a:p>
        </p:txBody>
      </p:sp>
      <p:pic>
        <p:nvPicPr>
          <p:cNvPr id="461" name="Google Shape;461;p55"/>
          <p:cNvPicPr preferRelativeResize="0"/>
          <p:nvPr/>
        </p:nvPicPr>
        <p:blipFill>
          <a:blip r:embed="rId3">
            <a:alphaModFix/>
          </a:blip>
          <a:stretch>
            <a:fillRect/>
          </a:stretch>
        </p:blipFill>
        <p:spPr>
          <a:xfrm>
            <a:off x="2369350" y="341675"/>
            <a:ext cx="6651800" cy="35715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6"/>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6"/>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4</a:t>
            </a:r>
          </a:p>
        </p:txBody>
      </p:sp>
      <p:sp>
        <p:nvSpPr>
          <p:cNvPr id="468" name="Google Shape;468;p56"/>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28</a:t>
            </a:fld>
            <a:endParaRPr lang="en-CA"/>
          </a:p>
        </p:txBody>
      </p:sp>
      <p:sp>
        <p:nvSpPr>
          <p:cNvPr id="470" name="Google Shape;470;p56"/>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t>OUTIL DE VISUALISATION DE LA RÉTROACTION</a:t>
            </a:r>
            <a:br>
              <a:rPr lang="fr-CA" sz="1600" dirty="0"/>
            </a:br>
            <a:r>
              <a:rPr lang="fr-CA" sz="1200" dirty="0">
                <a:solidFill>
                  <a:srgbClr val="595959"/>
                </a:solidFill>
              </a:rPr>
              <a:t>Vous avez décidé de télécharger une période personnalisée de vos commentaires sur les tâches principales à analyser manuellement. Pourriez-vous montrer le processus visant à télécharger la rétroaction pour votre tâche principale au cours du mois dernier?</a:t>
            </a:r>
          </a:p>
        </p:txBody>
      </p:sp>
      <p:sp>
        <p:nvSpPr>
          <p:cNvPr id="471" name="Google Shape;471;p56"/>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457200" lvl="0" indent="-317500" algn="l" rtl="0">
              <a:spcBef>
                <a:spcPts val="1000"/>
              </a:spcBef>
              <a:spcAft>
                <a:spcPts val="0"/>
              </a:spcAft>
              <a:buClr>
                <a:srgbClr val="262626"/>
              </a:buClr>
              <a:buSzPts val="1400"/>
              <a:buChar char="●"/>
            </a:pPr>
            <a:r>
              <a:rPr lang="fr-CA">
                <a:solidFill>
                  <a:srgbClr val="262626"/>
                </a:solidFill>
              </a:rPr>
              <a:t>Dans l’outil de visualisation de la rétroaction, rendez les onglets plus clairs entre la rétroaction sur la page et le Sondage sur l’accomplissement des tâches.</a:t>
            </a:r>
          </a:p>
        </p:txBody>
      </p:sp>
      <p:sp>
        <p:nvSpPr>
          <p:cNvPr id="472" name="Google Shape;472;p56"/>
          <p:cNvSpPr txBox="1"/>
          <p:nvPr/>
        </p:nvSpPr>
        <p:spPr>
          <a:xfrm>
            <a:off x="0" y="1407500"/>
            <a:ext cx="21423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dirty="0"/>
              <a:t>Certaines personnes chargées de réaliser cette tâche pensaient que le téléchargement des commentaires regroupés était la solution.</a:t>
            </a:r>
          </a:p>
          <a:p>
            <a:pPr marL="0" lvl="0" indent="0" algn="l" rtl="0">
              <a:spcBef>
                <a:spcPts val="0"/>
              </a:spcBef>
              <a:spcAft>
                <a:spcPts val="0"/>
              </a:spcAft>
              <a:buNone/>
            </a:pPr>
            <a:endParaRPr sz="1200" dirty="0"/>
          </a:p>
          <a:p>
            <a:pPr marL="0" lvl="0" indent="0" algn="l" rtl="0">
              <a:spcBef>
                <a:spcPts val="0"/>
              </a:spcBef>
              <a:spcAft>
                <a:spcPts val="0"/>
              </a:spcAft>
              <a:buNone/>
            </a:pPr>
            <a:r>
              <a:rPr lang="fr-CA" sz="1200" dirty="0"/>
              <a:t>Une personne qui a utilisé l’outil de visualisation de la rétroaction n’a initialement pas fait la distinction entre les onglets.</a:t>
            </a:r>
          </a:p>
        </p:txBody>
      </p:sp>
      <p:pic>
        <p:nvPicPr>
          <p:cNvPr id="473" name="Google Shape;473;p56"/>
          <p:cNvPicPr preferRelativeResize="0"/>
          <p:nvPr/>
        </p:nvPicPr>
        <p:blipFill rotWithShape="1">
          <a:blip r:embed="rId3">
            <a:alphaModFix/>
          </a:blip>
          <a:srcRect t="20000"/>
          <a:stretch/>
        </p:blipFill>
        <p:spPr>
          <a:xfrm>
            <a:off x="2277300" y="3006400"/>
            <a:ext cx="6866700" cy="1043100"/>
          </a:xfrm>
          <a:prstGeom prst="rect">
            <a:avLst/>
          </a:prstGeom>
          <a:noFill/>
          <a:ln>
            <a:noFill/>
          </a:ln>
        </p:spPr>
      </p:pic>
      <p:sp>
        <p:nvSpPr>
          <p:cNvPr id="474" name="Google Shape;474;p56"/>
          <p:cNvSpPr txBox="1"/>
          <p:nvPr/>
        </p:nvSpPr>
        <p:spPr>
          <a:xfrm>
            <a:off x="2277275" y="10083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AVANT</a:t>
            </a:r>
          </a:p>
        </p:txBody>
      </p:sp>
      <p:sp>
        <p:nvSpPr>
          <p:cNvPr id="475" name="Google Shape;475;p56"/>
          <p:cNvSpPr txBox="1"/>
          <p:nvPr/>
        </p:nvSpPr>
        <p:spPr>
          <a:xfrm>
            <a:off x="2310750" y="263835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APRÈS</a:t>
            </a:r>
          </a:p>
        </p:txBody>
      </p:sp>
      <p:pic>
        <p:nvPicPr>
          <p:cNvPr id="476" name="Google Shape;476;p56"/>
          <p:cNvPicPr preferRelativeResize="0"/>
          <p:nvPr/>
        </p:nvPicPr>
        <p:blipFill rotWithShape="1">
          <a:blip r:embed="rId4">
            <a:alphaModFix/>
          </a:blip>
          <a:srcRect l="25992" r="26121" b="87871"/>
          <a:stretch/>
        </p:blipFill>
        <p:spPr>
          <a:xfrm>
            <a:off x="2277275" y="1503050"/>
            <a:ext cx="6866699" cy="797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7"/>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7"/>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5</a:t>
            </a:r>
          </a:p>
        </p:txBody>
      </p:sp>
      <p:sp>
        <p:nvSpPr>
          <p:cNvPr id="483" name="Google Shape;483;p57"/>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29</a:t>
            </a:fld>
            <a:endParaRPr lang="en-CA"/>
          </a:p>
        </p:txBody>
      </p:sp>
      <p:sp>
        <p:nvSpPr>
          <p:cNvPr id="485" name="Google Shape;485;p57"/>
          <p:cNvSpPr/>
          <p:nvPr/>
        </p:nvSpPr>
        <p:spPr>
          <a:xfrm>
            <a:off x="2277275" y="76200"/>
            <a:ext cx="6866700" cy="1181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100" b="1" dirty="0"/>
              <a:t>ANALYSE MANUELLE DE LA RÉTROACTION</a:t>
            </a:r>
            <a:br>
              <a:rPr lang="fr-CA" sz="1600" dirty="0"/>
            </a:br>
            <a:r>
              <a:rPr lang="fr-CA" sz="1200" dirty="0">
                <a:solidFill>
                  <a:srgbClr val="595959"/>
                </a:solidFill>
              </a:rPr>
              <a:t>Vous avez téléchargé 500 commentaires dans une feuille de calcul et vous devez maintenant comprendre la rétroaction des utilisateurs. Trouvez trois pratiques exemplaires visant à analyser la rétroaction avant de commencer. Ensuite, pourriez-vous trouver un modèle qui pourrait vous aider à regrouper les commentaires et à documenter votre stratégie de regroupement?</a:t>
            </a:r>
          </a:p>
          <a:p>
            <a:pPr marL="0" lvl="0" indent="0" algn="l" rtl="0">
              <a:spcBef>
                <a:spcPts val="1000"/>
              </a:spcBef>
              <a:spcAft>
                <a:spcPts val="0"/>
              </a:spcAft>
              <a:buClr>
                <a:schemeClr val="dk1"/>
              </a:buClr>
              <a:buSzPts val="1100"/>
              <a:buFont typeface="Arial"/>
              <a:buNone/>
            </a:pPr>
            <a:endParaRPr sz="1600" dirty="0">
              <a:solidFill>
                <a:srgbClr val="595959"/>
              </a:solidFill>
            </a:endParaRPr>
          </a:p>
          <a:p>
            <a:pPr marL="0" lvl="0" indent="0" algn="l" rtl="0">
              <a:spcBef>
                <a:spcPts val="1000"/>
              </a:spcBef>
              <a:spcAft>
                <a:spcPts val="0"/>
              </a:spcAft>
              <a:buNone/>
            </a:pPr>
            <a:endParaRPr sz="1600" dirty="0">
              <a:solidFill>
                <a:srgbClr val="595959"/>
              </a:solidFill>
            </a:endParaRPr>
          </a:p>
        </p:txBody>
      </p:sp>
      <p:sp>
        <p:nvSpPr>
          <p:cNvPr id="486" name="Google Shape;486;p57"/>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457200" lvl="0" indent="-317500" algn="l" rtl="0">
              <a:spcBef>
                <a:spcPts val="1000"/>
              </a:spcBef>
              <a:spcAft>
                <a:spcPts val="0"/>
              </a:spcAft>
              <a:buClr>
                <a:srgbClr val="262626"/>
              </a:buClr>
              <a:buSzPts val="1400"/>
              <a:buChar char="●"/>
            </a:pPr>
            <a:r>
              <a:rPr lang="fr-CA" sz="1200">
                <a:solidFill>
                  <a:schemeClr val="dk1"/>
                </a:solidFill>
              </a:rPr>
              <a:t>Le modèle de documentation de la stratégie de regroupement pourrait inclure quelques exemples supplémentaires.</a:t>
            </a:r>
          </a:p>
        </p:txBody>
      </p:sp>
      <p:sp>
        <p:nvSpPr>
          <p:cNvPr id="487" name="Google Shape;487;p57"/>
          <p:cNvSpPr/>
          <p:nvPr/>
        </p:nvSpPr>
        <p:spPr>
          <a:xfrm>
            <a:off x="0" y="1281788"/>
            <a:ext cx="2187300" cy="27609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200"/>
              <a:t>En raison de contraintes de temps, on n’a pas demandé à tout le monde de réaliser cette tâche après les trois premiers participants.  En raison du regroupement de l’apprentissage automatique, cette tâche pourrait devenir moins courante.</a:t>
            </a:r>
          </a:p>
          <a:p>
            <a:pPr marL="0" lvl="0" indent="0" algn="l" rtl="0">
              <a:spcBef>
                <a:spcPts val="1000"/>
              </a:spcBef>
              <a:spcAft>
                <a:spcPts val="0"/>
              </a:spcAft>
              <a:buNone/>
            </a:pPr>
            <a:r>
              <a:rPr lang="fr-CA" sz="1200"/>
              <a:t>Des orientations sur la façon d’analyser manuellement la rétroaction ont été faciles à trouver.</a:t>
            </a:r>
          </a:p>
          <a:p>
            <a:pPr marL="0" lvl="0" indent="0" algn="l" rtl="0">
              <a:spcBef>
                <a:spcPts val="1000"/>
              </a:spcBef>
              <a:spcAft>
                <a:spcPts val="0"/>
              </a:spcAft>
              <a:buNone/>
            </a:pPr>
            <a:endParaRPr sz="1200"/>
          </a:p>
        </p:txBody>
      </p:sp>
      <p:pic>
        <p:nvPicPr>
          <p:cNvPr id="488" name="Google Shape;488;p57"/>
          <p:cNvPicPr preferRelativeResize="0"/>
          <p:nvPr/>
        </p:nvPicPr>
        <p:blipFill>
          <a:blip r:embed="rId3">
            <a:alphaModFix/>
          </a:blip>
          <a:stretch>
            <a:fillRect/>
          </a:stretch>
        </p:blipFill>
        <p:spPr>
          <a:xfrm>
            <a:off x="2339700" y="1409725"/>
            <a:ext cx="6651899" cy="193732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1"/>
          <p:cNvSpPr/>
          <p:nvPr/>
        </p:nvSpPr>
        <p:spPr>
          <a:xfrm>
            <a:off x="3343550" y="2298450"/>
            <a:ext cx="24903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sz="3100" b="0" i="0" u="none" strike="noStrike" cap="none">
                <a:solidFill>
                  <a:schemeClr val="dk2"/>
                </a:solidFill>
                <a:latin typeface="Lato"/>
                <a:ea typeface="Lato"/>
                <a:cs typeface="Lato"/>
                <a:sym typeface="Lato"/>
              </a:rPr>
              <a:t>Contexte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p:nvPr/>
        </p:nvSpPr>
        <p:spPr>
          <a:xfrm>
            <a:off x="-43100" y="-12575"/>
            <a:ext cx="2230500" cy="1020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8"/>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fr-CA" sz="3400" b="1">
                <a:solidFill>
                  <a:schemeClr val="lt1"/>
                </a:solidFill>
                <a:latin typeface="Lato"/>
                <a:ea typeface="Lato"/>
                <a:cs typeface="Lato"/>
                <a:sym typeface="Lato"/>
              </a:rPr>
              <a:t>Tâche 6</a:t>
            </a:r>
          </a:p>
        </p:txBody>
      </p:sp>
      <p:sp>
        <p:nvSpPr>
          <p:cNvPr id="495" name="Google Shape;495;p58"/>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30</a:t>
            </a:fld>
            <a:endParaRPr lang="en-CA"/>
          </a:p>
        </p:txBody>
      </p:sp>
      <p:sp>
        <p:nvSpPr>
          <p:cNvPr id="497" name="Google Shape;497;p58"/>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CA" sz="1200" b="1"/>
              <a:t>ÉTABLISSEMENT DE PRIORITÉS ET PRISE DE MESURES</a:t>
            </a:r>
            <a:br>
              <a:rPr lang="fr-CA" sz="1700"/>
            </a:br>
            <a:r>
              <a:rPr lang="fr-CA">
                <a:solidFill>
                  <a:srgbClr val="595959"/>
                </a:solidFill>
              </a:rPr>
              <a:t>Trouvez des orientations sur la façon de décider des tâches sur lesquelles travailler.</a:t>
            </a:r>
          </a:p>
          <a:p>
            <a:pPr marL="0" lvl="0" indent="0" algn="l" rtl="0">
              <a:spcBef>
                <a:spcPts val="1000"/>
              </a:spcBef>
              <a:spcAft>
                <a:spcPts val="0"/>
              </a:spcAft>
              <a:buNone/>
            </a:pPr>
            <a:r>
              <a:rPr lang="fr-CA">
                <a:solidFill>
                  <a:srgbClr val="595959"/>
                </a:solidFill>
              </a:rPr>
              <a:t>Quelles sont les trois considérations qui peuvent influer sur vos décisions?</a:t>
            </a:r>
          </a:p>
        </p:txBody>
      </p:sp>
      <p:sp>
        <p:nvSpPr>
          <p:cNvPr id="498" name="Google Shape;498;p58"/>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fr-CA" b="1">
                <a:solidFill>
                  <a:srgbClr val="262626"/>
                </a:solidFill>
              </a:rPr>
              <a:t>Recommandations</a:t>
            </a:r>
          </a:p>
          <a:p>
            <a:pPr marL="0" lvl="0" indent="0" algn="l" rtl="0">
              <a:spcBef>
                <a:spcPts val="1000"/>
              </a:spcBef>
              <a:spcAft>
                <a:spcPts val="0"/>
              </a:spcAft>
              <a:buNone/>
            </a:pPr>
            <a:r>
              <a:rPr lang="fr-CA" b="1">
                <a:solidFill>
                  <a:srgbClr val="262626"/>
                </a:solidFill>
              </a:rPr>
              <a:t>Revoyez la mise en forme pour afficher les mesures sous forme de tableau.</a:t>
            </a:r>
          </a:p>
        </p:txBody>
      </p:sp>
      <p:sp>
        <p:nvSpPr>
          <p:cNvPr id="499" name="Google Shape;499;p58"/>
          <p:cNvSpPr/>
          <p:nvPr/>
        </p:nvSpPr>
        <p:spPr>
          <a:xfrm>
            <a:off x="0" y="1030925"/>
            <a:ext cx="2187300" cy="30156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fr-CA" sz="1200" dirty="0"/>
              <a:t>En raison de contraintes de temps, on n’a pas invité tous les participants à accomplir cette tâche.</a:t>
            </a:r>
          </a:p>
          <a:p>
            <a:pPr marL="457200" lvl="0" indent="-317500" algn="l" rtl="0">
              <a:spcBef>
                <a:spcPts val="0"/>
              </a:spcBef>
              <a:spcAft>
                <a:spcPts val="0"/>
              </a:spcAft>
              <a:buSzPts val="1400"/>
              <a:buChar char="●"/>
            </a:pPr>
            <a:r>
              <a:rPr lang="fr-CA" sz="1200" dirty="0"/>
              <a:t>La page de contenu a été facile à trouver.</a:t>
            </a:r>
          </a:p>
          <a:p>
            <a:pPr marL="457200" lvl="0" indent="-317500" algn="l" rtl="0">
              <a:spcBef>
                <a:spcPts val="0"/>
              </a:spcBef>
              <a:spcAft>
                <a:spcPts val="0"/>
              </a:spcAft>
              <a:buSzPts val="1400"/>
              <a:buChar char="●"/>
            </a:pPr>
            <a:r>
              <a:rPr lang="fr-CA" sz="1200" dirty="0"/>
              <a:t>Un participant a dit qu’il n’a pas le temps d’être proactif; la plupart de ses mesures sont réactives.</a:t>
            </a:r>
          </a:p>
          <a:p>
            <a:pPr marL="0" lvl="0" indent="0" algn="l" rtl="0">
              <a:spcBef>
                <a:spcPts val="1000"/>
              </a:spcBef>
              <a:spcAft>
                <a:spcPts val="0"/>
              </a:spcAft>
              <a:buNone/>
            </a:pPr>
            <a:endParaRPr sz="1200" dirty="0"/>
          </a:p>
        </p:txBody>
      </p:sp>
      <p:pic>
        <p:nvPicPr>
          <p:cNvPr id="500" name="Google Shape;500;p58"/>
          <p:cNvPicPr preferRelativeResize="0"/>
          <p:nvPr/>
        </p:nvPicPr>
        <p:blipFill>
          <a:blip r:embed="rId3">
            <a:alphaModFix/>
          </a:blip>
          <a:stretch>
            <a:fillRect/>
          </a:stretch>
        </p:blipFill>
        <p:spPr>
          <a:xfrm>
            <a:off x="2339800" y="1160700"/>
            <a:ext cx="4771860" cy="2898300"/>
          </a:xfrm>
          <a:prstGeom prst="rect">
            <a:avLst/>
          </a:prstGeom>
          <a:noFill/>
          <a:ln>
            <a:noFill/>
          </a:ln>
          <a:effectLst>
            <a:outerShdw blurRad="57150" dist="19050" dir="5400000" algn="bl" rotWithShape="0">
              <a:srgbClr val="000000">
                <a:alpha val="50000"/>
              </a:srgbClr>
            </a:outerShdw>
          </a:effectLst>
        </p:spPr>
      </p:pic>
      <p:sp>
        <p:nvSpPr>
          <p:cNvPr id="501" name="Google Shape;501;p58"/>
          <p:cNvSpPr txBox="1"/>
          <p:nvPr/>
        </p:nvSpPr>
        <p:spPr>
          <a:xfrm>
            <a:off x="7264150" y="3646325"/>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APRÈS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5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59"/>
          <p:cNvSpPr txBox="1">
            <a:spLocks noGrp="1"/>
          </p:cNvSpPr>
          <p:nvPr>
            <p:ph type="title"/>
          </p:nvPr>
        </p:nvSpPr>
        <p:spPr>
          <a:xfrm>
            <a:off x="358425" y="44375"/>
            <a:ext cx="84300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CA" sz="3000" b="1">
                <a:solidFill>
                  <a:schemeClr val="lt1"/>
                </a:solidFill>
                <a:latin typeface="Lato"/>
                <a:ea typeface="Lato"/>
                <a:cs typeface="Lato"/>
                <a:sym typeface="Lato"/>
              </a:rPr>
              <a:t>Résultats par tâche</a:t>
            </a:r>
          </a:p>
        </p:txBody>
      </p:sp>
      <p:sp>
        <p:nvSpPr>
          <p:cNvPr id="509" name="Google Shape;509;p59"/>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10" name="Google Shape;510;p59"/>
          <p:cNvGraphicFramePr/>
          <p:nvPr>
            <p:extLst>
              <p:ext uri="{D42A27DB-BD31-4B8C-83A1-F6EECF244321}">
                <p14:modId xmlns:p14="http://schemas.microsoft.com/office/powerpoint/2010/main" val="1842666148"/>
              </p:ext>
            </p:extLst>
          </p:nvPr>
        </p:nvGraphicFramePr>
        <p:xfrm>
          <a:off x="141525" y="1001975"/>
          <a:ext cx="8939650" cy="3323326"/>
        </p:xfrm>
        <a:graphic>
          <a:graphicData uri="http://schemas.openxmlformats.org/drawingml/2006/table">
            <a:tbl>
              <a:tblPr>
                <a:noFill/>
                <a:tableStyleId>{FEEA918F-B630-475C-88B1-B6586C0DF4CE}</a:tableStyleId>
              </a:tblPr>
              <a:tblGrid>
                <a:gridCol w="219525">
                  <a:extLst>
                    <a:ext uri="{9D8B030D-6E8A-4147-A177-3AD203B41FA5}">
                      <a16:colId xmlns:a16="http://schemas.microsoft.com/office/drawing/2014/main" val="20000"/>
                    </a:ext>
                  </a:extLst>
                </a:gridCol>
                <a:gridCol w="3603125">
                  <a:extLst>
                    <a:ext uri="{9D8B030D-6E8A-4147-A177-3AD203B41FA5}">
                      <a16:colId xmlns:a16="http://schemas.microsoft.com/office/drawing/2014/main" val="20001"/>
                    </a:ext>
                  </a:extLst>
                </a:gridCol>
                <a:gridCol w="639625">
                  <a:extLst>
                    <a:ext uri="{9D8B030D-6E8A-4147-A177-3AD203B41FA5}">
                      <a16:colId xmlns:a16="http://schemas.microsoft.com/office/drawing/2014/main" val="20002"/>
                    </a:ext>
                  </a:extLst>
                </a:gridCol>
                <a:gridCol w="639625">
                  <a:extLst>
                    <a:ext uri="{9D8B030D-6E8A-4147-A177-3AD203B41FA5}">
                      <a16:colId xmlns:a16="http://schemas.microsoft.com/office/drawing/2014/main" val="20003"/>
                    </a:ext>
                  </a:extLst>
                </a:gridCol>
                <a:gridCol w="639625">
                  <a:extLst>
                    <a:ext uri="{9D8B030D-6E8A-4147-A177-3AD203B41FA5}">
                      <a16:colId xmlns:a16="http://schemas.microsoft.com/office/drawing/2014/main" val="20004"/>
                    </a:ext>
                  </a:extLst>
                </a:gridCol>
                <a:gridCol w="639625">
                  <a:extLst>
                    <a:ext uri="{9D8B030D-6E8A-4147-A177-3AD203B41FA5}">
                      <a16:colId xmlns:a16="http://schemas.microsoft.com/office/drawing/2014/main" val="20005"/>
                    </a:ext>
                  </a:extLst>
                </a:gridCol>
                <a:gridCol w="639625">
                  <a:extLst>
                    <a:ext uri="{9D8B030D-6E8A-4147-A177-3AD203B41FA5}">
                      <a16:colId xmlns:a16="http://schemas.microsoft.com/office/drawing/2014/main" val="20006"/>
                    </a:ext>
                  </a:extLst>
                </a:gridCol>
                <a:gridCol w="639625">
                  <a:extLst>
                    <a:ext uri="{9D8B030D-6E8A-4147-A177-3AD203B41FA5}">
                      <a16:colId xmlns:a16="http://schemas.microsoft.com/office/drawing/2014/main" val="20007"/>
                    </a:ext>
                  </a:extLst>
                </a:gridCol>
                <a:gridCol w="639625">
                  <a:extLst>
                    <a:ext uri="{9D8B030D-6E8A-4147-A177-3AD203B41FA5}">
                      <a16:colId xmlns:a16="http://schemas.microsoft.com/office/drawing/2014/main" val="20008"/>
                    </a:ext>
                  </a:extLst>
                </a:gridCol>
                <a:gridCol w="639625">
                  <a:extLst>
                    <a:ext uri="{9D8B030D-6E8A-4147-A177-3AD203B41FA5}">
                      <a16:colId xmlns:a16="http://schemas.microsoft.com/office/drawing/2014/main" val="20009"/>
                    </a:ext>
                  </a:extLst>
                </a:gridCol>
              </a:tblGrid>
              <a:tr h="251450">
                <a:tc>
                  <a:txBody>
                    <a:bodyPr/>
                    <a:lstStyle/>
                    <a:p>
                      <a:pPr marL="0" lvl="0" indent="0" algn="l" rtl="0">
                        <a:spcBef>
                          <a:spcPts val="0"/>
                        </a:spcBef>
                        <a:spcAft>
                          <a:spcPts val="0"/>
                        </a:spcAft>
                        <a:buNone/>
                      </a:pPr>
                      <a:endParaRPr sz="8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spcBef>
                          <a:spcPts val="0"/>
                        </a:spcBef>
                        <a:spcAft>
                          <a:spcPts val="0"/>
                        </a:spcAft>
                        <a:buNone/>
                      </a:pPr>
                      <a:r>
                        <a:rPr lang="fr-CA" sz="800" b="1"/>
                        <a:t>Scénario de tâches</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b="1"/>
                        <a:t>P1</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P2</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P3</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P4</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P5</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P6</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P7</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fr-CA" sz="800" b="1"/>
                        <a:t>Total</a:t>
                      </a:r>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61950">
                <a:tc>
                  <a:txBody>
                    <a:bodyPr/>
                    <a:lstStyle/>
                    <a:p>
                      <a:pPr marL="0" lvl="0" indent="0" algn="l" rtl="0">
                        <a:lnSpc>
                          <a:spcPct val="115000"/>
                        </a:lnSpc>
                        <a:spcBef>
                          <a:spcPts val="0"/>
                        </a:spcBef>
                        <a:spcAft>
                          <a:spcPts val="0"/>
                        </a:spcAft>
                        <a:buNone/>
                      </a:pPr>
                      <a:r>
                        <a:rPr lang="fr-CA" sz="800" b="1"/>
                        <a:t>1</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fr-CA" sz="800"/>
                        <a:t>Trouvez une explication de l’utilité du sondage pour mesurer le rendement en ligne, de manière à la communiquer à vos clients. Trouvez des exemples des types de changements ou de mesures que vous pouvez adopter à partir des données du sondage.</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solidFill>
                            <a:schemeClr val="dk1"/>
                          </a:solidFill>
                        </a:rPr>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61950">
                <a:tc>
                  <a:txBody>
                    <a:bodyPr/>
                    <a:lstStyle/>
                    <a:p>
                      <a:pPr marL="0" lvl="0" indent="0" algn="l" rtl="0">
                        <a:lnSpc>
                          <a:spcPct val="115000"/>
                        </a:lnSpc>
                        <a:spcBef>
                          <a:spcPts val="0"/>
                        </a:spcBef>
                        <a:spcAft>
                          <a:spcPts val="0"/>
                        </a:spcAft>
                        <a:buNone/>
                      </a:pPr>
                      <a:r>
                        <a:rPr lang="fr-CA" sz="800" b="1"/>
                        <a:t>2</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fr-CA" sz="800"/>
                        <a:t>Découvrez comment ajouter une tâche au sondage pour ce programme. Ensuite, recherchez la formulation suggérée pour les tâches « postuler ».</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a:solidFill>
                            <a:schemeClr val="dk1"/>
                          </a:solidFill>
                        </a:rPr>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fr-CA" sz="800">
                          <a:solidFill>
                            <a:schemeClr val="dk1"/>
                          </a:solidFill>
                        </a:rPr>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fr-CA" sz="800" b="1"/>
                        <a:t>3</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fr-CA" sz="800" dirty="0"/>
                        <a:t>Trouvez la note globale liée à l’accomplissement des tâches pour votre ministère. Ensuite, découvrez comment télécharger les notes liées à l’accomplissement des tâches de votre ministère pour chaque tâche. En ce qui a trait à la tâche de votre ministère qui a reçu le plus de réponses, pourriez-vous trouver un résumé des commentaires qui la concernent?</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61950">
                <a:tc>
                  <a:txBody>
                    <a:bodyPr/>
                    <a:lstStyle/>
                    <a:p>
                      <a:pPr marL="0" lvl="0" indent="0" algn="l" rtl="0">
                        <a:lnSpc>
                          <a:spcPct val="115000"/>
                        </a:lnSpc>
                        <a:spcBef>
                          <a:spcPts val="0"/>
                        </a:spcBef>
                        <a:spcAft>
                          <a:spcPts val="0"/>
                        </a:spcAft>
                        <a:buNone/>
                      </a:pPr>
                      <a:r>
                        <a:rPr lang="fr-CA" sz="800" b="1"/>
                        <a:t>4</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fr-CA" sz="800"/>
                        <a:t>Pourriez-vous montrer le processus visant à télécharger la rétroaction pour votre tâche principale au cours du mois dernier?</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a:t>Améliorer </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61950">
                <a:tc>
                  <a:txBody>
                    <a:bodyPr/>
                    <a:lstStyle/>
                    <a:p>
                      <a:pPr marL="0" lvl="0" indent="0" algn="l" rtl="0">
                        <a:lnSpc>
                          <a:spcPct val="115000"/>
                        </a:lnSpc>
                        <a:spcBef>
                          <a:spcPts val="0"/>
                        </a:spcBef>
                        <a:spcAft>
                          <a:spcPts val="0"/>
                        </a:spcAft>
                        <a:buNone/>
                      </a:pPr>
                      <a:r>
                        <a:rPr lang="fr-CA" sz="800" b="1"/>
                        <a:t>5</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chemeClr val="dk1"/>
                        </a:buClr>
                        <a:buSzPts val="1100"/>
                        <a:buFont typeface="Arial"/>
                        <a:buNone/>
                      </a:pPr>
                      <a:r>
                        <a:rPr lang="fr-CA" sz="800"/>
                        <a:t>Trouvez trois pratiques exemplaires visant à analyser la rétroaction avant de commencer.</a:t>
                      </a:r>
                    </a:p>
                    <a:p>
                      <a:pPr marL="0" lvl="0" indent="0" algn="l" rtl="0">
                        <a:lnSpc>
                          <a:spcPct val="115000"/>
                        </a:lnSpc>
                        <a:spcBef>
                          <a:spcPts val="0"/>
                        </a:spcBef>
                        <a:spcAft>
                          <a:spcPts val="0"/>
                        </a:spcAft>
                        <a:buNone/>
                      </a:pPr>
                      <a:r>
                        <a:rPr lang="fr-CA" sz="800"/>
                        <a:t>Ensuite, pourriez-vous trouver un modèle qui pourrait vous aider à regrouper les commentaires et à documenter votre stratégie de regroupement?</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Améliorer le modèle</a:t>
                      </a:r>
                    </a:p>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fr-CA" sz="800">
                          <a:solidFill>
                            <a:schemeClr val="dk1"/>
                          </a:solidFill>
                        </a:rPr>
                        <a:t>Améliorer</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8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61950">
                <a:tc>
                  <a:txBody>
                    <a:bodyPr/>
                    <a:lstStyle/>
                    <a:p>
                      <a:pPr marL="0" lvl="0" indent="0" algn="l" rtl="0">
                        <a:lnSpc>
                          <a:spcPct val="115000"/>
                        </a:lnSpc>
                        <a:spcBef>
                          <a:spcPts val="0"/>
                        </a:spcBef>
                        <a:spcAft>
                          <a:spcPts val="0"/>
                        </a:spcAft>
                        <a:buNone/>
                      </a:pPr>
                      <a:r>
                        <a:rPr lang="fr-CA" sz="800" b="1"/>
                        <a:t>6</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chemeClr val="dk1"/>
                        </a:buClr>
                        <a:buSzPts val="1100"/>
                        <a:buFont typeface="Arial"/>
                        <a:buNone/>
                      </a:pPr>
                      <a:r>
                        <a:rPr lang="fr-CA" sz="800"/>
                        <a:t>Trouvez des orientations sur la façon de décider des tâches sur lesquelles travailler.</a:t>
                      </a:r>
                    </a:p>
                    <a:p>
                      <a:pPr marL="0" lvl="0" indent="0" algn="l" rtl="0">
                        <a:lnSpc>
                          <a:spcPct val="115000"/>
                        </a:lnSpc>
                        <a:spcBef>
                          <a:spcPts val="0"/>
                        </a:spcBef>
                        <a:spcAft>
                          <a:spcPts val="0"/>
                        </a:spcAft>
                        <a:buNone/>
                      </a:pPr>
                      <a:r>
                        <a:rPr lang="fr-CA" sz="800"/>
                        <a:t>Quelles sont les trois considérations qui peuvent influer sur vos décisions?</a:t>
                      </a:r>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fr-CA" sz="800"/>
                        <a:t>C</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chemeClr val="dk1"/>
                        </a:buClr>
                        <a:buSzPts val="1100"/>
                        <a:buFont typeface="Arial"/>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fr-CA" sz="800">
                          <a:solidFill>
                            <a:schemeClr val="dk1"/>
                          </a:solidFill>
                        </a:rPr>
                        <a:t>Omise</a:t>
                      </a: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800" dirty="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2"/>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CA" sz="3000" b="1">
                <a:solidFill>
                  <a:schemeClr val="lt1"/>
                </a:solidFill>
                <a:latin typeface="Lato"/>
                <a:ea typeface="Lato"/>
                <a:cs typeface="Lato"/>
                <a:sym typeface="Lato"/>
              </a:rPr>
              <a:t>Contexte</a:t>
            </a:r>
          </a:p>
        </p:txBody>
      </p:sp>
      <p:sp>
        <p:nvSpPr>
          <p:cNvPr id="182" name="Google Shape;182;p32"/>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2"/>
          <p:cNvSpPr/>
          <p:nvPr/>
        </p:nvSpPr>
        <p:spPr>
          <a:xfrm>
            <a:off x="399200" y="1159625"/>
            <a:ext cx="8430000" cy="3787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CA" sz="1800">
                <a:solidFill>
                  <a:schemeClr val="dk2"/>
                </a:solidFill>
              </a:rPr>
              <a:t>Après avoir mené un Sondage sur l’accomplissement des tâches auprès des utilisateurs au cours de l’été 2022, nous avons utilisé les idées et les commentaires formulés pour mettre à l’essai une solution qui centralise les orientations sur le Sondage sur l’accomplissement des tâches, et qui donne accès aux résultats ainsi qu’aux commentaires des sondages trimestriels.</a:t>
            </a:r>
          </a:p>
          <a:p>
            <a:pPr marL="0" marR="0" lvl="0" indent="0" algn="l" rtl="0">
              <a:lnSpc>
                <a:spcPct val="115000"/>
              </a:lnSpc>
              <a:spcBef>
                <a:spcPts val="0"/>
              </a:spcBef>
              <a:spcAft>
                <a:spcPts val="0"/>
              </a:spcAft>
              <a:buClr>
                <a:srgbClr val="000000"/>
              </a:buClr>
              <a:buSzPts val="1800"/>
              <a:buFont typeface="Arial"/>
              <a:buNone/>
            </a:pPr>
            <a:endParaRPr sz="1800">
              <a:solidFill>
                <a:schemeClr val="dk2"/>
              </a:solidFill>
            </a:endParaRPr>
          </a:p>
          <a:p>
            <a:pPr marL="0" marR="0" lvl="0" indent="0" algn="l" rtl="0">
              <a:lnSpc>
                <a:spcPct val="115000"/>
              </a:lnSpc>
              <a:spcBef>
                <a:spcPts val="0"/>
              </a:spcBef>
              <a:spcAft>
                <a:spcPts val="0"/>
              </a:spcAft>
              <a:buClr>
                <a:srgbClr val="000000"/>
              </a:buClr>
              <a:buSzPts val="1800"/>
              <a:buFont typeface="Arial"/>
              <a:buNone/>
            </a:pPr>
            <a:r>
              <a:rPr lang="fr-CA" sz="1800" b="1">
                <a:solidFill>
                  <a:schemeClr val="dk2"/>
                </a:solidFill>
              </a:rPr>
              <a:t>Objectifs de l’étude</a:t>
            </a:r>
          </a:p>
          <a:p>
            <a:pPr marL="0" marR="0" lvl="0" indent="0" algn="l" rtl="0">
              <a:lnSpc>
                <a:spcPct val="100000"/>
              </a:lnSpc>
              <a:spcBef>
                <a:spcPts val="1000"/>
              </a:spcBef>
              <a:spcAft>
                <a:spcPts val="0"/>
              </a:spcAft>
              <a:buClr>
                <a:schemeClr val="dk1"/>
              </a:buClr>
              <a:buSzPts val="1100"/>
              <a:buFont typeface="Arial"/>
              <a:buNone/>
            </a:pPr>
            <a:r>
              <a:rPr lang="fr-CA" sz="1800">
                <a:solidFill>
                  <a:schemeClr val="dk2"/>
                </a:solidFill>
              </a:rPr>
              <a:t>Le prototype améliore-t-il l’expérience utilisateur pour les éléments suivants :</a:t>
            </a:r>
          </a:p>
          <a:p>
            <a:pPr marL="457200" marR="0" lvl="0" indent="-317500" algn="l" rtl="0">
              <a:lnSpc>
                <a:spcPct val="100000"/>
              </a:lnSpc>
              <a:spcBef>
                <a:spcPts val="1000"/>
              </a:spcBef>
              <a:spcAft>
                <a:spcPts val="0"/>
              </a:spcAft>
              <a:buClr>
                <a:schemeClr val="dk2"/>
              </a:buClr>
              <a:buSzPts val="1400"/>
              <a:buChar char="●"/>
            </a:pPr>
            <a:r>
              <a:rPr lang="fr-CA">
                <a:solidFill>
                  <a:schemeClr val="dk2"/>
                </a:solidFill>
              </a:rPr>
              <a:t>Repérabilité et facilité d’emploi de l’information</a:t>
            </a:r>
          </a:p>
          <a:p>
            <a:pPr marL="457200" marR="0" lvl="0" indent="-317500" algn="l" rtl="0">
              <a:lnSpc>
                <a:spcPct val="100000"/>
              </a:lnSpc>
              <a:spcBef>
                <a:spcPts val="0"/>
              </a:spcBef>
              <a:spcAft>
                <a:spcPts val="0"/>
              </a:spcAft>
              <a:buClr>
                <a:schemeClr val="dk2"/>
              </a:buClr>
              <a:buSzPts val="1400"/>
              <a:buChar char="●"/>
            </a:pPr>
            <a:r>
              <a:rPr lang="fr-CA">
                <a:solidFill>
                  <a:schemeClr val="dk2"/>
                </a:solidFill>
              </a:rPr>
              <a:t>Conception à bandes de la page de renvoi et navigation entre les pages</a:t>
            </a:r>
          </a:p>
          <a:p>
            <a:pPr marL="457200" marR="0" lvl="0" indent="-317500" algn="l" rtl="0">
              <a:lnSpc>
                <a:spcPct val="100000"/>
              </a:lnSpc>
              <a:spcBef>
                <a:spcPts val="0"/>
              </a:spcBef>
              <a:spcAft>
                <a:spcPts val="0"/>
              </a:spcAft>
              <a:buClr>
                <a:schemeClr val="dk2"/>
              </a:buClr>
              <a:buSzPts val="1400"/>
              <a:buChar char="●"/>
            </a:pPr>
            <a:r>
              <a:rPr lang="fr-CA">
                <a:solidFill>
                  <a:schemeClr val="dk2"/>
                </a:solidFill>
              </a:rPr>
              <a:t>Obtention et compréhension des résultats des sondages trimestriels</a:t>
            </a:r>
          </a:p>
          <a:p>
            <a:pPr marL="457200" marR="0" lvl="0" indent="-317500" algn="l" rtl="0">
              <a:lnSpc>
                <a:spcPct val="100000"/>
              </a:lnSpc>
              <a:spcBef>
                <a:spcPts val="0"/>
              </a:spcBef>
              <a:spcAft>
                <a:spcPts val="0"/>
              </a:spcAft>
              <a:buClr>
                <a:schemeClr val="dk2"/>
              </a:buClr>
              <a:buSzPts val="1400"/>
              <a:buChar char="●"/>
            </a:pPr>
            <a:r>
              <a:rPr lang="fr-CA">
                <a:solidFill>
                  <a:schemeClr val="dk2"/>
                </a:solidFill>
              </a:rPr>
              <a:t>Accès à la rétroaction brute et à la rétroaction « regroupée » préanalysée</a:t>
            </a:r>
          </a:p>
          <a:p>
            <a:pPr marL="457200" marR="0" lvl="0" indent="-317500" algn="l" rtl="0">
              <a:lnSpc>
                <a:spcPct val="100000"/>
              </a:lnSpc>
              <a:spcBef>
                <a:spcPts val="0"/>
              </a:spcBef>
              <a:spcAft>
                <a:spcPts val="0"/>
              </a:spcAft>
              <a:buClr>
                <a:schemeClr val="dk2"/>
              </a:buClr>
              <a:buSzPts val="1400"/>
              <a:buChar char="●"/>
            </a:pPr>
            <a:r>
              <a:rPr lang="fr-CA">
                <a:solidFill>
                  <a:schemeClr val="dk2"/>
                </a:solidFill>
              </a:rPr>
              <a:t>Prise de décisions axées sur la preuve concernant les aspects à améliorer</a:t>
            </a:r>
          </a:p>
          <a:p>
            <a:pPr marL="0" marR="0" lvl="0" indent="0" algn="l" rtl="0">
              <a:lnSpc>
                <a:spcPct val="100000"/>
              </a:lnSpc>
              <a:spcBef>
                <a:spcPts val="1000"/>
              </a:spcBef>
              <a:spcAft>
                <a:spcPts val="0"/>
              </a:spcAft>
              <a:buClr>
                <a:schemeClr val="dk1"/>
              </a:buClr>
              <a:buSzPts val="1100"/>
              <a:buFont typeface="Arial"/>
              <a:buNone/>
            </a:pPr>
            <a:endParaRPr b="1">
              <a:solidFill>
                <a:schemeClr val="dk2"/>
              </a:solidFill>
            </a:endParaRPr>
          </a:p>
          <a:p>
            <a:pPr marL="0" marR="0" lvl="0" indent="0" algn="l" rtl="0">
              <a:lnSpc>
                <a:spcPct val="100000"/>
              </a:lnSpc>
              <a:spcBef>
                <a:spcPts val="1000"/>
              </a:spcBef>
              <a:spcAft>
                <a:spcPts val="0"/>
              </a:spcAft>
              <a:buClr>
                <a:srgbClr val="000000"/>
              </a:buClr>
              <a:buSzPts val="1800"/>
              <a:buFont typeface="Arial"/>
              <a:buNone/>
            </a:pPr>
            <a:endParaRPr sz="1800" b="1">
              <a:solidFill>
                <a:schemeClr val="dk2"/>
              </a:solidFill>
            </a:endParaRPr>
          </a:p>
          <a:p>
            <a:pPr marL="457200" marR="0" lvl="0" indent="0" algn="l" rtl="0">
              <a:lnSpc>
                <a:spcPct val="100000"/>
              </a:lnSpc>
              <a:spcBef>
                <a:spcPts val="100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3"/>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fr-CA" sz="3000" b="1">
                <a:solidFill>
                  <a:schemeClr val="lt1"/>
                </a:solidFill>
                <a:latin typeface="Lato"/>
                <a:ea typeface="Lato"/>
                <a:cs typeface="Lato"/>
                <a:sym typeface="Lato"/>
              </a:rPr>
              <a:t>Participants </a:t>
            </a:r>
          </a:p>
        </p:txBody>
      </p:sp>
      <p:sp>
        <p:nvSpPr>
          <p:cNvPr id="191" name="Google Shape;191;p33"/>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92" name="Google Shape;192;p33"/>
          <p:cNvGraphicFramePr/>
          <p:nvPr/>
        </p:nvGraphicFramePr>
        <p:xfrm>
          <a:off x="378525" y="1159500"/>
          <a:ext cx="8215825" cy="2422380"/>
        </p:xfrm>
        <a:graphic>
          <a:graphicData uri="http://schemas.openxmlformats.org/drawingml/2006/table">
            <a:tbl>
              <a:tblPr>
                <a:noFill/>
                <a:tableStyleId>{66AD9B60-A7E9-4CF8-8061-221CA078BF16}</a:tableStyleId>
              </a:tblPr>
              <a:tblGrid>
                <a:gridCol w="1525450">
                  <a:extLst>
                    <a:ext uri="{9D8B030D-6E8A-4147-A177-3AD203B41FA5}">
                      <a16:colId xmlns:a16="http://schemas.microsoft.com/office/drawing/2014/main" val="20000"/>
                    </a:ext>
                  </a:extLst>
                </a:gridCol>
                <a:gridCol w="669037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fr-CA" b="1"/>
                        <a:t>Tâches</a:t>
                      </a:r>
                    </a:p>
                  </a:txBody>
                  <a:tcPr marL="91425" marR="91425" marT="91425" marB="91425">
                    <a:solidFill>
                      <a:srgbClr val="F3F3F3"/>
                    </a:solidFill>
                  </a:tcPr>
                </a:tc>
                <a:tc>
                  <a:txBody>
                    <a:bodyPr/>
                    <a:lstStyle/>
                    <a:p>
                      <a:pPr marL="0" lvl="0" indent="0" algn="l" rtl="0">
                        <a:spcBef>
                          <a:spcPts val="0"/>
                        </a:spcBef>
                        <a:spcAft>
                          <a:spcPts val="0"/>
                        </a:spcAft>
                        <a:buNone/>
                      </a:pPr>
                      <a:r>
                        <a:rPr lang="fr-CA"/>
                        <a:t>Six questions d’entrée et de sortie et plus</a:t>
                      </a:r>
                    </a:p>
                  </a:txBody>
                  <a:tcPr marL="91425" marR="91425" marT="91425" marB="91425" anchor="ctr"/>
                </a:tc>
                <a:extLst>
                  <a:ext uri="{0D108BD9-81ED-4DB2-BD59-A6C34878D82A}">
                    <a16:rowId xmlns:a16="http://schemas.microsoft.com/office/drawing/2014/main" val="10000"/>
                  </a:ext>
                </a:extLst>
              </a:tr>
              <a:tr h="411250">
                <a:tc>
                  <a:txBody>
                    <a:bodyPr/>
                    <a:lstStyle/>
                    <a:p>
                      <a:pPr marL="0" lvl="0" indent="0" algn="l" rtl="0">
                        <a:spcBef>
                          <a:spcPts val="0"/>
                        </a:spcBef>
                        <a:spcAft>
                          <a:spcPts val="0"/>
                        </a:spcAft>
                        <a:buNone/>
                      </a:pPr>
                      <a:r>
                        <a:rPr lang="fr-CA" b="1"/>
                        <a:t>Participants</a:t>
                      </a:r>
                    </a:p>
                  </a:txBody>
                  <a:tcPr marL="91425" marR="91425" marT="91425" marB="91425">
                    <a:solidFill>
                      <a:srgbClr val="F3F3F3"/>
                    </a:solidFill>
                  </a:tcPr>
                </a:tc>
                <a:tc>
                  <a:txBody>
                    <a:bodyPr/>
                    <a:lstStyle/>
                    <a:p>
                      <a:pPr marL="0" lvl="0" indent="0" algn="l" rtl="0">
                        <a:spcBef>
                          <a:spcPts val="0"/>
                        </a:spcBef>
                        <a:spcAft>
                          <a:spcPts val="0"/>
                        </a:spcAft>
                        <a:buNone/>
                      </a:pPr>
                      <a:r>
                        <a:rPr lang="fr-CA"/>
                        <a:t>7 (2 gestionnaires Web, 4 conseillers Web, 1 analyste des données)</a:t>
                      </a:r>
                    </a:p>
                  </a:txBody>
                  <a:tcPr marL="91425" marR="91425" marT="91425" marB="91425" anchor="ctr"/>
                </a:tc>
                <a:extLst>
                  <a:ext uri="{0D108BD9-81ED-4DB2-BD59-A6C34878D82A}">
                    <a16:rowId xmlns:a16="http://schemas.microsoft.com/office/drawing/2014/main" val="10001"/>
                  </a:ext>
                </a:extLst>
              </a:tr>
              <a:tr h="411250">
                <a:tc>
                  <a:txBody>
                    <a:bodyPr/>
                    <a:lstStyle/>
                    <a:p>
                      <a:pPr marL="0" lvl="0" indent="0" algn="l" rtl="0">
                        <a:spcBef>
                          <a:spcPts val="0"/>
                        </a:spcBef>
                        <a:spcAft>
                          <a:spcPts val="0"/>
                        </a:spcAft>
                        <a:buNone/>
                      </a:pPr>
                      <a:r>
                        <a:rPr lang="fr-CA" b="1"/>
                        <a:t>Appareils</a:t>
                      </a:r>
                    </a:p>
                  </a:txBody>
                  <a:tcPr marL="91425" marR="91425" marT="91425" marB="91425">
                    <a:solidFill>
                      <a:srgbClr val="F3F3F3"/>
                    </a:solidFill>
                  </a:tcPr>
                </a:tc>
                <a:tc>
                  <a:txBody>
                    <a:bodyPr/>
                    <a:lstStyle/>
                    <a:p>
                      <a:pPr marL="0" lvl="0" indent="0" algn="l" rtl="0">
                        <a:spcBef>
                          <a:spcPts val="0"/>
                        </a:spcBef>
                        <a:spcAft>
                          <a:spcPts val="0"/>
                        </a:spcAft>
                        <a:buNone/>
                      </a:pPr>
                      <a:r>
                        <a:rPr lang="fr-CA"/>
                        <a:t>Ordinateur de bureau</a:t>
                      </a:r>
                    </a:p>
                  </a:txBody>
                  <a:tcPr marL="91425" marR="91425" marT="91425" marB="91425" anchor="ctr"/>
                </a:tc>
                <a:extLst>
                  <a:ext uri="{0D108BD9-81ED-4DB2-BD59-A6C34878D82A}">
                    <a16:rowId xmlns:a16="http://schemas.microsoft.com/office/drawing/2014/main" val="10002"/>
                  </a:ext>
                </a:extLst>
              </a:tr>
              <a:tr h="411250">
                <a:tc>
                  <a:txBody>
                    <a:bodyPr/>
                    <a:lstStyle/>
                    <a:p>
                      <a:pPr marL="0" lvl="0" indent="0" algn="l" rtl="0">
                        <a:spcBef>
                          <a:spcPts val="0"/>
                        </a:spcBef>
                        <a:spcAft>
                          <a:spcPts val="0"/>
                        </a:spcAft>
                        <a:buNone/>
                      </a:pPr>
                      <a:r>
                        <a:rPr lang="fr-CA" b="1"/>
                        <a:t>Date</a:t>
                      </a:r>
                    </a:p>
                  </a:txBody>
                  <a:tcPr marL="91425" marR="91425" marT="91425" marB="91425">
                    <a:solidFill>
                      <a:srgbClr val="F3F3F3"/>
                    </a:solidFill>
                  </a:tcPr>
                </a:tc>
                <a:tc>
                  <a:txBody>
                    <a:bodyPr/>
                    <a:lstStyle/>
                    <a:p>
                      <a:pPr marL="0" lvl="0" indent="0" algn="l" rtl="0">
                        <a:spcBef>
                          <a:spcPts val="0"/>
                        </a:spcBef>
                        <a:spcAft>
                          <a:spcPts val="0"/>
                        </a:spcAft>
                        <a:buNone/>
                      </a:pPr>
                      <a:r>
                        <a:rPr lang="fr-CA"/>
                        <a:t>Du 22 novembre au 16 décembre</a:t>
                      </a:r>
                    </a:p>
                  </a:txBody>
                  <a:tcPr marL="91425" marR="91425" marT="91425" marB="91425" anchor="ct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fr-CA" b="1"/>
                        <a:t>Prototype</a:t>
                      </a:r>
                    </a:p>
                  </a:txBody>
                  <a:tcPr marL="91425" marR="91425" marT="91425" marB="91425">
                    <a:solidFill>
                      <a:srgbClr val="F3F3F3"/>
                    </a:solidFill>
                  </a:tcPr>
                </a:tc>
                <a:tc>
                  <a:txBody>
                    <a:bodyPr/>
                    <a:lstStyle/>
                    <a:p>
                      <a:pPr marL="0" lvl="0" indent="0" algn="l" rtl="0">
                        <a:spcBef>
                          <a:spcPts val="1000"/>
                        </a:spcBef>
                        <a:spcAft>
                          <a:spcPts val="0"/>
                        </a:spcAft>
                        <a:buNone/>
                      </a:pPr>
                      <a:r>
                        <a:rPr lang="fr-CA" u="sng">
                          <a:solidFill>
                            <a:schemeClr val="hlink"/>
                          </a:solidFill>
                          <a:hlinkClick r:id="rId3"/>
                        </a:rPr>
                        <a:t>https://conception.canada.ca/amelioration-continue.html</a:t>
                      </a:r>
                      <a:r>
                        <a:rPr lang="fr-CA">
                          <a:solidFill>
                            <a:schemeClr val="dk2"/>
                          </a:solidFill>
                        </a:rPr>
                        <a:t> </a:t>
                      </a:r>
                    </a:p>
                  </a:txBody>
                  <a:tcPr marL="91425" marR="91425" marT="91425" marB="91425" anchor="ct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fr-CA" b="1"/>
                        <a:t>Documents</a:t>
                      </a:r>
                    </a:p>
                  </a:txBody>
                  <a:tcPr marL="91425" marR="91425" marT="91425" marB="91425">
                    <a:solidFill>
                      <a:srgbClr val="F3F3F3"/>
                    </a:solidFill>
                  </a:tcPr>
                </a:tc>
                <a:tc>
                  <a:txBody>
                    <a:bodyPr/>
                    <a:lstStyle/>
                    <a:p>
                      <a:pPr marL="0" lvl="0" indent="0" algn="l" rtl="0">
                        <a:spcBef>
                          <a:spcPts val="0"/>
                        </a:spcBef>
                        <a:spcAft>
                          <a:spcPts val="0"/>
                        </a:spcAft>
                        <a:buNone/>
                      </a:pPr>
                      <a:r>
                        <a:rPr lang="fr-CA" u="sng">
                          <a:solidFill>
                            <a:schemeClr val="hlink"/>
                          </a:solidFill>
                          <a:hlinkClick r:id="rId4"/>
                        </a:rPr>
                        <a:t>Registre de session</a:t>
                      </a: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4"/>
          <p:cNvSpPr/>
          <p:nvPr/>
        </p:nvSpPr>
        <p:spPr>
          <a:xfrm>
            <a:off x="3118700" y="2241225"/>
            <a:ext cx="4075476"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dirty="0" err="1">
                <a:solidFill>
                  <a:schemeClr val="dk2"/>
                </a:solidFill>
                <a:latin typeface="Lato"/>
                <a:ea typeface="Lato"/>
                <a:cs typeface="Lato"/>
                <a:sym typeface="Lato"/>
              </a:rPr>
              <a:t>Principaux</a:t>
            </a:r>
            <a:r>
              <a:rPr lang="en-CA" sz="3100" dirty="0">
                <a:solidFill>
                  <a:schemeClr val="dk2"/>
                </a:solidFill>
                <a:latin typeface="Lato"/>
                <a:ea typeface="Lato"/>
                <a:cs typeface="Lato"/>
                <a:sym typeface="Lato"/>
              </a:rPr>
              <a:t> </a:t>
            </a:r>
            <a:r>
              <a:rPr lang="en-CA" sz="3100" dirty="0" err="1">
                <a:solidFill>
                  <a:schemeClr val="dk2"/>
                </a:solidFill>
                <a:latin typeface="Lato"/>
                <a:ea typeface="Lato"/>
                <a:cs typeface="Lato"/>
                <a:sym typeface="Lato"/>
              </a:rPr>
              <a:t>résultats</a:t>
            </a:r>
            <a:endParaRPr sz="2900" b="0" i="0" u="none" strike="noStrike" cap="none" dirty="0">
              <a:solidFill>
                <a:srgbClr val="44546A"/>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35"/>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5"/>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a:t>
            </a:r>
            <a:r>
              <a:rPr lang="fr-CA" sz="2400" b="1" dirty="0" err="1">
                <a:solidFill>
                  <a:schemeClr val="lt1"/>
                </a:solidFill>
                <a:latin typeface="Lato"/>
                <a:ea typeface="Lato"/>
                <a:cs typeface="Lato"/>
                <a:sym typeface="Lato"/>
              </a:rPr>
              <a:t>Repérabilité</a:t>
            </a:r>
            <a:r>
              <a:rPr lang="fr-CA" sz="2400" b="1" dirty="0">
                <a:solidFill>
                  <a:schemeClr val="lt1"/>
                </a:solidFill>
                <a:latin typeface="Lato"/>
                <a:ea typeface="Lato"/>
                <a:cs typeface="Lato"/>
                <a:sym typeface="Lato"/>
              </a:rPr>
              <a:t> des ressources</a:t>
            </a:r>
          </a:p>
        </p:txBody>
      </p:sp>
      <p:sp>
        <p:nvSpPr>
          <p:cNvPr id="206" name="Google Shape;206;p35"/>
          <p:cNvSpPr/>
          <p:nvPr/>
        </p:nvSpPr>
        <p:spPr>
          <a:xfrm>
            <a:off x="147117" y="789563"/>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5"/>
          <p:cNvSpPr/>
          <p:nvPr/>
        </p:nvSpPr>
        <p:spPr>
          <a:xfrm>
            <a:off x="413500" y="1001975"/>
            <a:ext cx="3645300" cy="393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solidFill>
                  <a:schemeClr val="dk2"/>
                </a:solidFill>
              </a:rPr>
              <a:t>Leçons à retenir : Les documents d’orientation décentralisés rendent inefficace la recherche de renseignements clés.</a:t>
            </a:r>
          </a:p>
          <a:p>
            <a:pPr marL="0" lvl="0" indent="0" algn="l" rtl="0">
              <a:spcBef>
                <a:spcPts val="0"/>
              </a:spcBef>
              <a:spcAft>
                <a:spcPts val="0"/>
              </a:spcAft>
              <a:buNone/>
            </a:pPr>
            <a:endParaRPr b="1" dirty="0">
              <a:solidFill>
                <a:schemeClr val="dk2"/>
              </a:solidFill>
            </a:endParaRPr>
          </a:p>
          <a:p>
            <a:pPr marL="457200" lvl="0" indent="-342900" algn="l" rtl="0">
              <a:spcBef>
                <a:spcPts val="0"/>
              </a:spcBef>
              <a:spcAft>
                <a:spcPts val="0"/>
              </a:spcAft>
              <a:buClr>
                <a:schemeClr val="dk2"/>
              </a:buClr>
              <a:buSzPts val="1800"/>
              <a:buChar char="●"/>
            </a:pPr>
            <a:r>
              <a:rPr lang="fr-CA" dirty="0">
                <a:solidFill>
                  <a:schemeClr val="dk2"/>
                </a:solidFill>
              </a:rPr>
              <a:t>Les participants ont utilisé </a:t>
            </a:r>
            <a:r>
              <a:rPr lang="fr-CA" b="1" dirty="0" err="1">
                <a:solidFill>
                  <a:schemeClr val="dk2"/>
                </a:solidFill>
              </a:rPr>
              <a:t>GCpédia</a:t>
            </a:r>
            <a:r>
              <a:rPr lang="fr-CA" dirty="0">
                <a:solidFill>
                  <a:schemeClr val="dk2"/>
                </a:solidFill>
              </a:rPr>
              <a:t> pour obtenir des orientations, suivi des </a:t>
            </a:r>
            <a:r>
              <a:rPr lang="fr-CA" b="1" dirty="0">
                <a:solidFill>
                  <a:schemeClr val="dk2"/>
                </a:solidFill>
              </a:rPr>
              <a:t>courriels.</a:t>
            </a:r>
          </a:p>
          <a:p>
            <a:pPr marL="457200" lvl="0" indent="-342900" algn="l" rtl="0">
              <a:spcBef>
                <a:spcPts val="1000"/>
              </a:spcBef>
              <a:spcAft>
                <a:spcPts val="0"/>
              </a:spcAft>
              <a:buClr>
                <a:schemeClr val="dk2"/>
              </a:buClr>
              <a:buSzPts val="1800"/>
              <a:buChar char="●"/>
            </a:pPr>
            <a:r>
              <a:rPr lang="fr-CA" dirty="0">
                <a:solidFill>
                  <a:schemeClr val="dk2"/>
                </a:solidFill>
              </a:rPr>
              <a:t>La plupart des participants ont utilisé les résultats trimestriels </a:t>
            </a:r>
            <a:r>
              <a:rPr lang="fr-CA" b="1" dirty="0">
                <a:solidFill>
                  <a:schemeClr val="dk2"/>
                </a:solidFill>
              </a:rPr>
              <a:t>envoyés par courriel</a:t>
            </a:r>
            <a:r>
              <a:rPr lang="fr-CA" dirty="0">
                <a:solidFill>
                  <a:schemeClr val="dk2"/>
                </a:solidFill>
              </a:rPr>
              <a:t> pour obtenir des données.</a:t>
            </a:r>
          </a:p>
          <a:p>
            <a:pPr marL="457200" lvl="0" indent="-342900" algn="l" rtl="0">
              <a:spcBef>
                <a:spcPts val="1000"/>
              </a:spcBef>
              <a:spcAft>
                <a:spcPts val="0"/>
              </a:spcAft>
              <a:buClr>
                <a:schemeClr val="dk2"/>
              </a:buClr>
              <a:buSzPts val="1800"/>
              <a:buChar char="●"/>
            </a:pPr>
            <a:r>
              <a:rPr lang="fr-CA" dirty="0">
                <a:solidFill>
                  <a:schemeClr val="dk2"/>
                </a:solidFill>
              </a:rPr>
              <a:t>La plupart avaient téléchargé les commentaires tirés du sondage à un moment donné, mais il s’agissait souvent d’une activité « en dilettante »</a:t>
            </a:r>
          </a:p>
          <a:p>
            <a:pPr marL="0" lvl="0" indent="0" algn="l" rtl="0">
              <a:spcBef>
                <a:spcPts val="1000"/>
              </a:spcBef>
              <a:spcAft>
                <a:spcPts val="0"/>
              </a:spcAft>
              <a:buClr>
                <a:schemeClr val="dk1"/>
              </a:buClr>
              <a:buSzPts val="1100"/>
              <a:buFont typeface="Arial"/>
              <a:buNone/>
            </a:pPr>
            <a:endParaRPr b="1" dirty="0">
              <a:solidFill>
                <a:schemeClr val="dk2"/>
              </a:solidFill>
            </a:endParaRPr>
          </a:p>
          <a:p>
            <a:pPr marL="0" lvl="0" indent="0" algn="l" rtl="0">
              <a:spcBef>
                <a:spcPts val="1000"/>
              </a:spcBef>
              <a:spcAft>
                <a:spcPts val="0"/>
              </a:spcAft>
              <a:buClr>
                <a:schemeClr val="dk1"/>
              </a:buClr>
              <a:buSzPts val="1100"/>
              <a:buFont typeface="Arial"/>
              <a:buNone/>
            </a:pPr>
            <a:endParaRPr b="1" dirty="0">
              <a:solidFill>
                <a:srgbClr val="595959"/>
              </a:solidFill>
            </a:endParaRPr>
          </a:p>
          <a:p>
            <a:pPr marL="0" lvl="0" indent="0" algn="l" rtl="0">
              <a:spcBef>
                <a:spcPts val="1000"/>
              </a:spcBef>
              <a:spcAft>
                <a:spcPts val="0"/>
              </a:spcAft>
              <a:buNone/>
            </a:pPr>
            <a:endParaRPr b="1" dirty="0">
              <a:solidFill>
                <a:schemeClr val="dk2"/>
              </a:solidFill>
            </a:endParaRPr>
          </a:p>
          <a:p>
            <a:pPr marL="0" lvl="0" indent="0" algn="l" rtl="0">
              <a:spcBef>
                <a:spcPts val="0"/>
              </a:spcBef>
              <a:spcAft>
                <a:spcPts val="0"/>
              </a:spcAft>
              <a:buNone/>
            </a:pPr>
            <a:endParaRPr dirty="0">
              <a:solidFill>
                <a:schemeClr val="dk2"/>
              </a:solidFill>
            </a:endParaRPr>
          </a:p>
          <a:p>
            <a:pPr marL="0" marR="0" lvl="0" indent="0" algn="l" rtl="0">
              <a:lnSpc>
                <a:spcPct val="100000"/>
              </a:lnSpc>
              <a:spcBef>
                <a:spcPts val="0"/>
              </a:spcBef>
              <a:spcAft>
                <a:spcPts val="0"/>
              </a:spcAft>
              <a:buNone/>
            </a:pPr>
            <a:endParaRPr dirty="0">
              <a:solidFill>
                <a:schemeClr val="dk2"/>
              </a:solidFill>
            </a:endParaRPr>
          </a:p>
        </p:txBody>
      </p:sp>
      <p:pic>
        <p:nvPicPr>
          <p:cNvPr id="208" name="Google Shape;208;p35"/>
          <p:cNvPicPr preferRelativeResize="0"/>
          <p:nvPr/>
        </p:nvPicPr>
        <p:blipFill>
          <a:blip r:embed="rId3">
            <a:alphaModFix/>
          </a:blip>
          <a:stretch>
            <a:fillRect/>
          </a:stretch>
        </p:blipFill>
        <p:spPr>
          <a:xfrm>
            <a:off x="4058825" y="1071151"/>
            <a:ext cx="4898576" cy="2214900"/>
          </a:xfrm>
          <a:prstGeom prst="rect">
            <a:avLst/>
          </a:prstGeom>
          <a:noFill/>
          <a:ln>
            <a:noFill/>
          </a:ln>
          <a:effectLst>
            <a:outerShdw blurRad="57150" dist="19050" dir="5400000" algn="bl" rotWithShape="0">
              <a:srgbClr val="000000">
                <a:alpha val="50000"/>
              </a:srgbClr>
            </a:outerShdw>
          </a:effectLst>
        </p:spPr>
      </p:pic>
      <p:pic>
        <p:nvPicPr>
          <p:cNvPr id="209" name="Google Shape;209;p35"/>
          <p:cNvPicPr preferRelativeResize="0"/>
          <p:nvPr/>
        </p:nvPicPr>
        <p:blipFill>
          <a:blip r:embed="rId4">
            <a:alphaModFix/>
          </a:blip>
          <a:stretch>
            <a:fillRect/>
          </a:stretch>
        </p:blipFill>
        <p:spPr>
          <a:xfrm>
            <a:off x="6667776" y="2934324"/>
            <a:ext cx="1951375" cy="1814174"/>
          </a:xfrm>
          <a:prstGeom prst="rect">
            <a:avLst/>
          </a:prstGeom>
          <a:noFill/>
          <a:ln>
            <a:noFill/>
          </a:ln>
        </p:spPr>
      </p:pic>
      <p:pic>
        <p:nvPicPr>
          <p:cNvPr id="210" name="Google Shape;210;p35"/>
          <p:cNvPicPr preferRelativeResize="0"/>
          <p:nvPr/>
        </p:nvPicPr>
        <p:blipFill>
          <a:blip r:embed="rId5">
            <a:alphaModFix/>
          </a:blip>
          <a:stretch>
            <a:fillRect/>
          </a:stretch>
        </p:blipFill>
        <p:spPr>
          <a:xfrm>
            <a:off x="4266375" y="3151382"/>
            <a:ext cx="2273625" cy="1380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6"/>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6"/>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a:t>
            </a:r>
            <a:r>
              <a:rPr lang="fr-CA" sz="2400" b="1" dirty="0" err="1">
                <a:solidFill>
                  <a:schemeClr val="lt1"/>
                </a:solidFill>
                <a:latin typeface="Lato"/>
                <a:ea typeface="Lato"/>
                <a:cs typeface="Lato"/>
                <a:sym typeface="Lato"/>
              </a:rPr>
              <a:t>Repérabilité</a:t>
            </a:r>
            <a:r>
              <a:rPr lang="fr-CA" sz="2400" b="1" dirty="0">
                <a:solidFill>
                  <a:schemeClr val="lt1"/>
                </a:solidFill>
                <a:latin typeface="Lato"/>
                <a:ea typeface="Lato"/>
                <a:cs typeface="Lato"/>
                <a:sym typeface="Lato"/>
              </a:rPr>
              <a:t> des ressources</a:t>
            </a:r>
          </a:p>
        </p:txBody>
      </p:sp>
      <p:sp>
        <p:nvSpPr>
          <p:cNvPr id="218" name="Google Shape;218;p36"/>
          <p:cNvSpPr/>
          <p:nvPr/>
        </p:nvSpPr>
        <p:spPr>
          <a:xfrm>
            <a:off x="358350" y="7974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6"/>
          <p:cNvSpPr/>
          <p:nvPr/>
        </p:nvSpPr>
        <p:spPr>
          <a:xfrm>
            <a:off x="413500" y="1001975"/>
            <a:ext cx="4857600" cy="3633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fr-CA" sz="1600" b="1" dirty="0">
                <a:solidFill>
                  <a:schemeClr val="dk2"/>
                </a:solidFill>
              </a:rPr>
              <a:t>Leçons à retenir :</a:t>
            </a:r>
          </a:p>
          <a:p>
            <a:pPr marL="457200" lvl="0" indent="-342900" algn="l" rtl="0">
              <a:spcBef>
                <a:spcPts val="0"/>
              </a:spcBef>
              <a:spcAft>
                <a:spcPts val="0"/>
              </a:spcAft>
              <a:buClr>
                <a:schemeClr val="dk2"/>
              </a:buClr>
              <a:buSzPts val="1800"/>
              <a:buChar char="●"/>
            </a:pPr>
            <a:r>
              <a:rPr lang="fr-CA" sz="1600" dirty="0">
                <a:solidFill>
                  <a:schemeClr val="dk2"/>
                </a:solidFill>
              </a:rPr>
              <a:t>La nouvelle conception de la page de renvoi, les en-têtes et les liens de pages d’accueil étaient efficaces </a:t>
            </a:r>
          </a:p>
          <a:p>
            <a:pPr marL="457200" lvl="0" indent="-342900" algn="l" rtl="0">
              <a:spcBef>
                <a:spcPts val="0"/>
              </a:spcBef>
              <a:spcAft>
                <a:spcPts val="0"/>
              </a:spcAft>
              <a:buClr>
                <a:schemeClr val="dk2"/>
              </a:buClr>
              <a:buSzPts val="1800"/>
              <a:buChar char="●"/>
            </a:pPr>
            <a:r>
              <a:rPr lang="fr-CA" sz="1600" dirty="0">
                <a:solidFill>
                  <a:schemeClr val="dk2"/>
                </a:solidFill>
              </a:rPr>
              <a:t>Des réponses faciles à trouver aux questions et tâches courantes :</a:t>
            </a:r>
          </a:p>
          <a:p>
            <a:pPr marL="914400" lvl="1" indent="-342900" algn="l" rtl="0">
              <a:spcBef>
                <a:spcPts val="0"/>
              </a:spcBef>
              <a:spcAft>
                <a:spcPts val="0"/>
              </a:spcAft>
              <a:buClr>
                <a:schemeClr val="dk2"/>
              </a:buClr>
              <a:buSzPts val="1800"/>
              <a:buChar char="○"/>
            </a:pPr>
            <a:r>
              <a:rPr lang="fr-CA" sz="1600" dirty="0">
                <a:solidFill>
                  <a:schemeClr val="dk2"/>
                </a:solidFill>
              </a:rPr>
              <a:t>L’accès aux données et aux résultats.</a:t>
            </a:r>
          </a:p>
          <a:p>
            <a:pPr marL="914400" lvl="1" indent="-342900" algn="l" rtl="0">
              <a:spcBef>
                <a:spcPts val="0"/>
              </a:spcBef>
              <a:spcAft>
                <a:spcPts val="0"/>
              </a:spcAft>
              <a:buClr>
                <a:schemeClr val="dk2"/>
              </a:buClr>
              <a:buSzPts val="1800"/>
              <a:buChar char="○"/>
            </a:pPr>
            <a:r>
              <a:rPr lang="fr-CA" sz="1600" dirty="0">
                <a:solidFill>
                  <a:schemeClr val="dk2"/>
                </a:solidFill>
              </a:rPr>
              <a:t>La gestion des listes de tâches.</a:t>
            </a:r>
          </a:p>
          <a:p>
            <a:pPr marL="914400" lvl="1" indent="-342900" algn="l" rtl="0">
              <a:spcBef>
                <a:spcPts val="0"/>
              </a:spcBef>
              <a:spcAft>
                <a:spcPts val="0"/>
              </a:spcAft>
              <a:buClr>
                <a:schemeClr val="dk2"/>
              </a:buClr>
              <a:buSzPts val="1800"/>
              <a:buChar char="○"/>
            </a:pPr>
            <a:r>
              <a:rPr lang="fr-CA" sz="1600" dirty="0">
                <a:solidFill>
                  <a:schemeClr val="dk2"/>
                </a:solidFill>
              </a:rPr>
              <a:t>La prise de mesures concernant les données, y compris les études de cas.</a:t>
            </a:r>
          </a:p>
          <a:p>
            <a:pPr marL="914400" lvl="1" indent="-342900" algn="l" rtl="0">
              <a:spcBef>
                <a:spcPts val="0"/>
              </a:spcBef>
              <a:spcAft>
                <a:spcPts val="0"/>
              </a:spcAft>
              <a:buClr>
                <a:schemeClr val="dk2"/>
              </a:buClr>
              <a:buSzPts val="1800"/>
              <a:buChar char="○"/>
            </a:pPr>
            <a:r>
              <a:rPr lang="fr-CA" sz="1600" dirty="0">
                <a:solidFill>
                  <a:schemeClr val="dk2"/>
                </a:solidFill>
              </a:rPr>
              <a:t>Qui contacter pour obtenir de l’aide.</a:t>
            </a:r>
          </a:p>
          <a:p>
            <a:pPr marL="457200" lvl="0" indent="-342900" algn="l" rtl="0">
              <a:spcBef>
                <a:spcPts val="0"/>
              </a:spcBef>
              <a:spcAft>
                <a:spcPts val="0"/>
              </a:spcAft>
              <a:buClr>
                <a:schemeClr val="dk2"/>
              </a:buClr>
              <a:buSzPts val="1800"/>
              <a:buChar char="●"/>
            </a:pPr>
            <a:r>
              <a:rPr lang="fr-CA" sz="1600" dirty="0">
                <a:solidFill>
                  <a:schemeClr val="dk2"/>
                </a:solidFill>
              </a:rPr>
              <a:t>La navigation entre les pages et les sections était facile.</a:t>
            </a:r>
          </a:p>
          <a:p>
            <a:pPr marL="0" lvl="0" indent="0" algn="l" rtl="0">
              <a:spcBef>
                <a:spcPts val="0"/>
              </a:spcBef>
              <a:spcAft>
                <a:spcPts val="0"/>
              </a:spcAft>
              <a:buNone/>
            </a:pPr>
            <a:endParaRPr sz="1600" dirty="0">
              <a:solidFill>
                <a:schemeClr val="dk2"/>
              </a:solidFill>
            </a:endParaRPr>
          </a:p>
          <a:p>
            <a:pPr marL="0" marR="0" lvl="0" indent="0" algn="l" rtl="0">
              <a:lnSpc>
                <a:spcPct val="100000"/>
              </a:lnSpc>
              <a:spcBef>
                <a:spcPts val="0"/>
              </a:spcBef>
              <a:spcAft>
                <a:spcPts val="0"/>
              </a:spcAft>
              <a:buNone/>
            </a:pPr>
            <a:endParaRPr sz="1600" dirty="0">
              <a:solidFill>
                <a:schemeClr val="dk2"/>
              </a:solidFill>
            </a:endParaRPr>
          </a:p>
        </p:txBody>
      </p:sp>
      <p:pic>
        <p:nvPicPr>
          <p:cNvPr id="220" name="Google Shape;220;p36"/>
          <p:cNvPicPr preferRelativeResize="0"/>
          <p:nvPr/>
        </p:nvPicPr>
        <p:blipFill>
          <a:blip r:embed="rId3">
            <a:alphaModFix/>
          </a:blip>
          <a:stretch>
            <a:fillRect/>
          </a:stretch>
        </p:blipFill>
        <p:spPr>
          <a:xfrm>
            <a:off x="5423500" y="1001975"/>
            <a:ext cx="3568100" cy="334908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7"/>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7"/>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fr-CA" sz="2400" b="1" dirty="0">
                <a:solidFill>
                  <a:schemeClr val="lt1"/>
                </a:solidFill>
                <a:latin typeface="Lato"/>
                <a:ea typeface="Lato"/>
                <a:cs typeface="Lato"/>
                <a:sym typeface="Lato"/>
              </a:rPr>
              <a:t>Sondage sur l’accomplissement des tâches du gouvernement du Canada : outil de visualisation des résultats du sondage</a:t>
            </a:r>
          </a:p>
        </p:txBody>
      </p:sp>
      <p:sp>
        <p:nvSpPr>
          <p:cNvPr id="228" name="Google Shape;228;p37"/>
          <p:cNvSpPr/>
          <p:nvPr/>
        </p:nvSpPr>
        <p:spPr>
          <a:xfrm>
            <a:off x="358350" y="78475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7"/>
          <p:cNvSpPr/>
          <p:nvPr/>
        </p:nvSpPr>
        <p:spPr>
          <a:xfrm>
            <a:off x="413500" y="1001975"/>
            <a:ext cx="4160700" cy="3633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A" sz="1800" b="1">
                <a:solidFill>
                  <a:schemeClr val="dk2"/>
                </a:solidFill>
              </a:rPr>
              <a:t>Leçons à retenir : </a:t>
            </a:r>
          </a:p>
          <a:p>
            <a:pPr marL="457200" lvl="0" indent="-342900" algn="l" rtl="0">
              <a:spcBef>
                <a:spcPts val="0"/>
              </a:spcBef>
              <a:spcAft>
                <a:spcPts val="0"/>
              </a:spcAft>
              <a:buClr>
                <a:schemeClr val="dk2"/>
              </a:buClr>
              <a:buSzPts val="1800"/>
              <a:buChar char="●"/>
            </a:pPr>
            <a:r>
              <a:rPr lang="fr-CA" sz="1800">
                <a:solidFill>
                  <a:schemeClr val="dk2"/>
                </a:solidFill>
              </a:rPr>
              <a:t>Certaines tâches courantes, telles que la recherche du taux d’accomplissement lié à un ministère ou à une tâche, étaient faciles à effectuer dans le prototype de l’outil de visualisation des résultats.</a:t>
            </a:r>
          </a:p>
          <a:p>
            <a:pPr marL="0" lvl="0" indent="0" algn="l" rtl="0">
              <a:spcBef>
                <a:spcPts val="0"/>
              </a:spcBef>
              <a:spcAft>
                <a:spcPts val="0"/>
              </a:spcAft>
              <a:buNone/>
            </a:pPr>
            <a:endParaRPr sz="1800">
              <a:solidFill>
                <a:schemeClr val="dk2"/>
              </a:solidFill>
            </a:endParaRPr>
          </a:p>
        </p:txBody>
      </p:sp>
      <p:pic>
        <p:nvPicPr>
          <p:cNvPr id="230" name="Google Shape;230;p37"/>
          <p:cNvPicPr preferRelativeResize="0"/>
          <p:nvPr/>
        </p:nvPicPr>
        <p:blipFill>
          <a:blip r:embed="rId3">
            <a:alphaModFix/>
          </a:blip>
          <a:stretch>
            <a:fillRect/>
          </a:stretch>
        </p:blipFill>
        <p:spPr>
          <a:xfrm>
            <a:off x="4667700" y="1001975"/>
            <a:ext cx="4264999" cy="230109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dbb91238334269c4368fa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5">
      <a:dk1>
        <a:srgbClr val="000000"/>
      </a:dk1>
      <a:lt1>
        <a:srgbClr val="FFFFFF"/>
      </a:lt1>
      <a:dk2>
        <a:srgbClr val="1F497D"/>
      </a:dk2>
      <a:lt2>
        <a:srgbClr val="EEECE1"/>
      </a:lt2>
      <a:accent1>
        <a:srgbClr val="0091C0"/>
      </a:accent1>
      <a:accent2>
        <a:srgbClr val="00BBDB"/>
      </a:accent2>
      <a:accent3>
        <a:srgbClr val="005876"/>
      </a:accent3>
      <a:accent4>
        <a:srgbClr val="FED664"/>
      </a:accent4>
      <a:accent5>
        <a:srgbClr val="CA3725"/>
      </a:accent5>
      <a:accent6>
        <a:srgbClr val="449C5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2523</Words>
  <Application>Microsoft Office PowerPoint</Application>
  <PresentationFormat>On-screen Show (16:9)</PresentationFormat>
  <Paragraphs>325</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Open Sans</vt:lpstr>
      <vt:lpstr>Arial</vt:lpstr>
      <vt:lpstr>Lato</vt:lpstr>
      <vt:lpstr>Calibri</vt:lpstr>
      <vt:lpstr>Roboto</vt:lpstr>
      <vt:lpstr>Fira Sans Extra Condensed</vt:lpstr>
      <vt:lpstr>Simple Light</vt:lpstr>
      <vt:lpstr>Office Theme</vt:lpstr>
      <vt:lpstr>Prototype de sondage sur l’accomplissement des tâches</vt:lpstr>
      <vt:lpstr>Aperçu</vt:lpstr>
      <vt:lpstr>PowerPoint Presentation</vt:lpstr>
      <vt:lpstr>Contexte</vt:lpstr>
      <vt:lpstr>Participants </vt:lpstr>
      <vt:lpstr>PowerPoint Presentation</vt:lpstr>
      <vt:lpstr>Sondage sur l’accomplissement des tâches du gouvernement du Canada – Repérabilité des ressources</vt:lpstr>
      <vt:lpstr>Sondage sur l’accomplissement des tâches du gouvernement du Canada – Repérabilité des ressources</vt:lpstr>
      <vt:lpstr>Sondage sur l’accomplissement des tâches du gouvernement du Canada : outil de visualisation des résultats du sondage</vt:lpstr>
      <vt:lpstr>Sondage sur l’accomplissement des tâches du gouvernement du Canada : outil de visualisation des résultats du sondage</vt:lpstr>
      <vt:lpstr>Sondage sur l’accomplissement des tâches du gouvernement du Canada : outil de visualisation des résultats du sondage</vt:lpstr>
      <vt:lpstr>Sondage sur l’accomplissement des tâches du gouvernement du Canada : évaluation du nouveau prototype</vt:lpstr>
      <vt:lpstr>Sondage sur l’accomplissement des tâches du gouvernement du Canada : prochaines étapes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Résultats par tâche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Prototype de sondage sur l’accomplissement des tâches</dc:title>
  <dc:creator>Donohue, Chelsea</dc:creator>
  <cp:lastModifiedBy>Donohue, Chelsey</cp:lastModifiedBy>
  <cp:revision>7</cp:revision>
  <dcterms:modified xsi:type="dcterms:W3CDTF">2023-02-02T13:22:42Z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2023-02-02T13:22:26Z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c2f4d7e5-f367-4b50-a5ea-d1a00ad3b75b</vt:lpwstr>
  </property>
  <property fmtid="{D5CDD505-2E9C-101B-9397-08002B2CF9AE}" pid="8" name="MSIP_Label_3d0ca00b-3f0e-465a-aac7-1a6a22fcea40_ContentBits">
    <vt:lpwstr>1</vt:lpwstr>
  </property>
</Properties>
</file>