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5" r:id="rId8"/>
    <p:sldId id="264" r:id="rId9"/>
    <p:sldId id="262" r:id="rId10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57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95600" y="2628900"/>
            <a:ext cx="60198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38600" y="3771900"/>
            <a:ext cx="4876800" cy="781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38061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43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2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1714501"/>
            <a:ext cx="9144000" cy="1021556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1261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74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743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3121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3121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681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280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2900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48615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/>
          <a:lstStyle/>
          <a:p>
            <a:fld id="{C1E02210-54F5-4F57-9A68-8CDBA5ADD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2"/>
            <a:ext cx="9144000" cy="51435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6863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E02210-54F5-4F57-9A68-8CDBA5ADD4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Communication </a:t>
            </a:r>
            <a:br>
              <a:rPr lang="en-US" dirty="0"/>
            </a:br>
            <a:r>
              <a:rPr lang="en-US" dirty="0"/>
              <a:t>in 11 Official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17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66349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Regional Context – Northwest Territories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6096000" cy="2743199"/>
          </a:xfrm>
        </p:spPr>
        <p:txBody>
          <a:bodyPr>
            <a:normAutofit/>
          </a:bodyPr>
          <a:lstStyle/>
          <a:p>
            <a:r>
              <a:rPr lang="en-US" sz="2400" b="1" dirty="0"/>
              <a:t>33 communities </a:t>
            </a:r>
            <a:r>
              <a:rPr lang="en-US" sz="2400" dirty="0"/>
              <a:t>spread over 1.3 million </a:t>
            </a:r>
            <a:r>
              <a:rPr lang="en-US" sz="2400" dirty="0" err="1"/>
              <a:t>kms</a:t>
            </a:r>
            <a:endParaRPr lang="en-US" sz="2400" b="1" dirty="0"/>
          </a:p>
          <a:p>
            <a:r>
              <a:rPr lang="en-US" sz="2400" b="1" dirty="0"/>
              <a:t>12 communities </a:t>
            </a:r>
            <a:r>
              <a:rPr lang="en-US" sz="2400" dirty="0"/>
              <a:t>are fly-in only</a:t>
            </a:r>
          </a:p>
          <a:p>
            <a:r>
              <a:rPr lang="en-US" sz="2400" b="1" dirty="0"/>
              <a:t>Digital infrastructure: </a:t>
            </a:r>
            <a:r>
              <a:rPr lang="en-US" sz="2400" dirty="0"/>
              <a:t>speed + cost vary</a:t>
            </a:r>
          </a:p>
          <a:p>
            <a:r>
              <a:rPr lang="en-US" sz="2400" b="1" dirty="0"/>
              <a:t>Literacy levels:</a:t>
            </a:r>
            <a:r>
              <a:rPr lang="en-US" sz="2400" dirty="0"/>
              <a:t> 70% of indigenous adults are below IALSS level 3 (international functional literacy standard) in English</a:t>
            </a:r>
          </a:p>
        </p:txBody>
      </p:sp>
    </p:spTree>
    <p:extLst>
      <p:ext uri="{BB962C8B-B14F-4D97-AF65-F5344CB8AC3E}">
        <p14:creationId xmlns:p14="http://schemas.microsoft.com/office/powerpoint/2010/main" val="177159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Languages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3276600" cy="457199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11 Official Languages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04950"/>
            <a:ext cx="4267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2000" dirty="0"/>
              <a:t>English</a:t>
            </a:r>
          </a:p>
          <a:p>
            <a:pPr lvl="1"/>
            <a:r>
              <a:rPr lang="en-CA" sz="2000" dirty="0"/>
              <a:t>French</a:t>
            </a:r>
          </a:p>
          <a:p>
            <a:pPr lvl="1"/>
            <a:r>
              <a:rPr lang="en-CA" sz="2000" dirty="0"/>
              <a:t>Chipewyan/</a:t>
            </a:r>
            <a:r>
              <a:rPr lang="en-CA" sz="2000" dirty="0" err="1"/>
              <a:t>Dené</a:t>
            </a:r>
            <a:endParaRPr lang="en-CA" sz="2000" dirty="0"/>
          </a:p>
          <a:p>
            <a:pPr lvl="1"/>
            <a:r>
              <a:rPr lang="en-CA" sz="2000" dirty="0"/>
              <a:t>Cree</a:t>
            </a:r>
          </a:p>
          <a:p>
            <a:pPr lvl="1"/>
            <a:r>
              <a:rPr lang="en-CA" sz="2000" dirty="0" err="1"/>
              <a:t>Gwich’in</a:t>
            </a:r>
            <a:endParaRPr lang="en-CA" sz="2000" dirty="0"/>
          </a:p>
          <a:p>
            <a:pPr lvl="1"/>
            <a:r>
              <a:rPr lang="en-CA" sz="2000" dirty="0"/>
              <a:t>North </a:t>
            </a:r>
            <a:r>
              <a:rPr lang="en-CA" sz="2000" dirty="0" err="1"/>
              <a:t>Slavey</a:t>
            </a:r>
            <a:endParaRPr lang="en-CA" sz="2000" dirty="0"/>
          </a:p>
          <a:p>
            <a:pPr lvl="1"/>
            <a:endParaRPr lang="en-CA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1504950"/>
            <a:ext cx="4267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CA" sz="2000" dirty="0"/>
              <a:t>South </a:t>
            </a:r>
            <a:r>
              <a:rPr lang="en-CA" sz="2000" dirty="0" err="1"/>
              <a:t>Slavey</a:t>
            </a:r>
            <a:endParaRPr lang="en-CA" sz="2000" dirty="0"/>
          </a:p>
          <a:p>
            <a:pPr lvl="1"/>
            <a:r>
              <a:rPr lang="en-CA" sz="2000" dirty="0" err="1"/>
              <a:t>Tłįchǫ</a:t>
            </a:r>
            <a:endParaRPr lang="en-CA" sz="2000" dirty="0"/>
          </a:p>
          <a:p>
            <a:pPr lvl="1"/>
            <a:r>
              <a:rPr lang="en-CA" sz="2000" dirty="0"/>
              <a:t>Inuktitut</a:t>
            </a:r>
          </a:p>
          <a:p>
            <a:pPr lvl="1"/>
            <a:r>
              <a:rPr lang="en-CA" sz="2000" dirty="0"/>
              <a:t>Inuinnaqtun</a:t>
            </a:r>
          </a:p>
          <a:p>
            <a:pPr lvl="1"/>
            <a:r>
              <a:rPr lang="en-CA" sz="2000" dirty="0" err="1"/>
              <a:t>Inuvialuktun</a:t>
            </a:r>
            <a:endParaRPr lang="en-CA" sz="2000" dirty="0"/>
          </a:p>
        </p:txBody>
      </p:sp>
      <p:sp>
        <p:nvSpPr>
          <p:cNvPr id="9" name="Rectangle 8"/>
          <p:cNvSpPr/>
          <p:nvPr/>
        </p:nvSpPr>
        <p:spPr>
          <a:xfrm>
            <a:off x="7315200" y="417195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125465"/>
            <a:ext cx="3429000" cy="31911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970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Language challenges</a:t>
            </a:r>
            <a:endParaRPr lang="en-CA" sz="3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00399"/>
          </a:xfrm>
        </p:spPr>
        <p:txBody>
          <a:bodyPr>
            <a:normAutofit lnSpcReduction="10000"/>
          </a:bodyPr>
          <a:lstStyle/>
          <a:p>
            <a:r>
              <a:rPr lang="en-CA" sz="2400" b="1" dirty="0"/>
              <a:t>Oral vs. Written/Read</a:t>
            </a:r>
          </a:p>
          <a:p>
            <a:pPr lvl="1"/>
            <a:r>
              <a:rPr lang="en-CA" sz="2000" dirty="0"/>
              <a:t>Most who speak Indigenous languages cannot read/write them</a:t>
            </a:r>
          </a:p>
          <a:p>
            <a:r>
              <a:rPr lang="en-CA" sz="2400" b="1" dirty="0"/>
              <a:t>Glyphs/Unicode Support</a:t>
            </a:r>
          </a:p>
          <a:p>
            <a:pPr lvl="1"/>
            <a:r>
              <a:rPr lang="en-CA" sz="2000" dirty="0"/>
              <a:t>Our websites do not support Inuktitut/ </a:t>
            </a:r>
            <a:r>
              <a:rPr lang="en-CA" sz="2000" dirty="0" err="1"/>
              <a:t>Tłįchǫ</a:t>
            </a:r>
            <a:r>
              <a:rPr lang="en-CA" sz="2000" dirty="0"/>
              <a:t> Unicode fonts</a:t>
            </a:r>
          </a:p>
          <a:p>
            <a:r>
              <a:rPr lang="en-CA" sz="2400" b="1" dirty="0"/>
              <a:t>Digital Literacy/Limitations</a:t>
            </a:r>
          </a:p>
          <a:p>
            <a:pPr lvl="1"/>
            <a:r>
              <a:rPr lang="en-CA" sz="2000" dirty="0"/>
              <a:t>Elders/Communities have limited access to digital hardware/platforms</a:t>
            </a:r>
          </a:p>
          <a:p>
            <a:r>
              <a:rPr lang="en-CA" sz="2400" b="1" dirty="0"/>
              <a:t>Translation Timing/Access</a:t>
            </a:r>
          </a:p>
          <a:p>
            <a:pPr lvl="1"/>
            <a:r>
              <a:rPr lang="en-CA" sz="2000" dirty="0"/>
              <a:t>Access to translators is limited, turn around time varies</a:t>
            </a:r>
          </a:p>
          <a:p>
            <a:endParaRPr lang="en-CA" sz="2400" dirty="0"/>
          </a:p>
          <a:p>
            <a:endParaRPr lang="en-CA" sz="2000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969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Distribution Channels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47999"/>
          </a:xfrm>
        </p:spPr>
        <p:txBody>
          <a:bodyPr>
            <a:normAutofit fontScale="77500" lnSpcReduction="20000"/>
          </a:bodyPr>
          <a:lstStyle/>
          <a:p>
            <a:r>
              <a:rPr lang="en-CA" sz="2400" b="1" dirty="0"/>
              <a:t>Leveraging existing structures</a:t>
            </a:r>
          </a:p>
          <a:p>
            <a:pPr lvl="1"/>
            <a:r>
              <a:rPr lang="en-CA" sz="2400" dirty="0"/>
              <a:t>Government Services Officers (GSO’s)</a:t>
            </a:r>
          </a:p>
          <a:p>
            <a:pPr lvl="1"/>
            <a:r>
              <a:rPr lang="en-CA" sz="2400" dirty="0"/>
              <a:t>Community Health Representatives (CHR’s)</a:t>
            </a:r>
          </a:p>
          <a:p>
            <a:pPr lvl="1"/>
            <a:r>
              <a:rPr lang="en-CA" sz="2400" dirty="0"/>
              <a:t>Community + Indigenous Governments</a:t>
            </a:r>
          </a:p>
          <a:p>
            <a:pPr lvl="1"/>
            <a:r>
              <a:rPr lang="en-CA" sz="2400" dirty="0"/>
              <a:t>Community Radio </a:t>
            </a:r>
          </a:p>
          <a:p>
            <a:pPr lvl="1"/>
            <a:r>
              <a:rPr lang="en-CA" sz="2400" dirty="0"/>
              <a:t>Social Media</a:t>
            </a:r>
          </a:p>
          <a:p>
            <a:pPr lvl="1">
              <a:spcAft>
                <a:spcPts val="600"/>
              </a:spcAft>
            </a:pPr>
            <a:r>
              <a:rPr lang="en-CA" sz="2400" dirty="0"/>
              <a:t>Print Media</a:t>
            </a:r>
          </a:p>
          <a:p>
            <a:r>
              <a:rPr lang="en-CA" sz="2400" b="1" dirty="0"/>
              <a:t>Building new structures</a:t>
            </a:r>
          </a:p>
          <a:p>
            <a:pPr lvl="1"/>
            <a:r>
              <a:rPr lang="en-CA" sz="2500" dirty="0"/>
              <a:t>COVID-19 Website</a:t>
            </a:r>
          </a:p>
          <a:p>
            <a:pPr lvl="1"/>
            <a:r>
              <a:rPr lang="en-CA" sz="2500" dirty="0"/>
              <a:t>‘Community Kits’ (Google Drive)</a:t>
            </a:r>
          </a:p>
          <a:p>
            <a:pPr lvl="1"/>
            <a:endParaRPr lang="en-CA" sz="2000" dirty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7107"/>
            <a:ext cx="3054456" cy="27862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805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Traditional + New Media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047999"/>
          </a:xfrm>
        </p:spPr>
        <p:txBody>
          <a:bodyPr>
            <a:normAutofit/>
          </a:bodyPr>
          <a:lstStyle/>
          <a:p>
            <a:pPr lvl="0"/>
            <a:r>
              <a:rPr lang="en-CA" sz="2200" b="1" dirty="0">
                <a:solidFill>
                  <a:prstClr val="black"/>
                </a:solidFill>
              </a:rPr>
              <a:t>Tactics</a:t>
            </a:r>
          </a:p>
          <a:p>
            <a:pPr lvl="1"/>
            <a:r>
              <a:rPr lang="en-CA" sz="2000" b="1" dirty="0">
                <a:solidFill>
                  <a:prstClr val="black"/>
                </a:solidFill>
              </a:rPr>
              <a:t>COVID-19 Website </a:t>
            </a:r>
            <a:r>
              <a:rPr lang="en-CA" sz="2000" dirty="0">
                <a:solidFill>
                  <a:prstClr val="black"/>
                </a:solidFill>
              </a:rPr>
              <a:t>(Daily)</a:t>
            </a:r>
          </a:p>
          <a:p>
            <a:pPr lvl="1"/>
            <a:r>
              <a:rPr lang="en-CA" sz="2000" b="1" dirty="0">
                <a:solidFill>
                  <a:prstClr val="black"/>
                </a:solidFill>
              </a:rPr>
              <a:t>Radio Broadcasts </a:t>
            </a:r>
            <a:r>
              <a:rPr lang="en-CA" sz="2000" dirty="0">
                <a:solidFill>
                  <a:prstClr val="black"/>
                </a:solidFill>
              </a:rPr>
              <a:t>(Daily/Weekly)</a:t>
            </a:r>
          </a:p>
          <a:p>
            <a:pPr lvl="1"/>
            <a:r>
              <a:rPr lang="en-CA" sz="2000" b="1" dirty="0">
                <a:solidFill>
                  <a:prstClr val="black"/>
                </a:solidFill>
              </a:rPr>
              <a:t>Audio Files </a:t>
            </a:r>
            <a:r>
              <a:rPr lang="en-CA" sz="2000" dirty="0">
                <a:solidFill>
                  <a:prstClr val="black"/>
                </a:solidFill>
              </a:rPr>
              <a:t>(Download/Streaming)</a:t>
            </a:r>
          </a:p>
          <a:p>
            <a:pPr lvl="1"/>
            <a:r>
              <a:rPr lang="en-CA" sz="2000" b="1" dirty="0">
                <a:solidFill>
                  <a:prstClr val="black"/>
                </a:solidFill>
              </a:rPr>
              <a:t>Shareable PSA Videos</a:t>
            </a:r>
            <a:r>
              <a:rPr lang="en-CA" sz="2000" dirty="0">
                <a:solidFill>
                  <a:prstClr val="black"/>
                </a:solidFill>
              </a:rPr>
              <a:t> (Social/Web)</a:t>
            </a:r>
          </a:p>
          <a:p>
            <a:pPr lvl="1"/>
            <a:r>
              <a:rPr lang="en-CA" sz="2000" b="1" dirty="0">
                <a:solidFill>
                  <a:prstClr val="black"/>
                </a:solidFill>
              </a:rPr>
              <a:t>CPHO/Premier Video Broadcasts </a:t>
            </a:r>
            <a:r>
              <a:rPr lang="en-CA" sz="2000" dirty="0">
                <a:solidFill>
                  <a:prstClr val="black"/>
                </a:solidFill>
              </a:rPr>
              <a:t>(Social)</a:t>
            </a:r>
          </a:p>
          <a:p>
            <a:pPr lvl="1"/>
            <a:r>
              <a:rPr lang="en-CA" sz="2000" b="1" dirty="0">
                <a:solidFill>
                  <a:prstClr val="black"/>
                </a:solidFill>
              </a:rPr>
              <a:t>Fact Sheets </a:t>
            </a:r>
            <a:r>
              <a:rPr lang="en-CA" sz="2000" dirty="0">
                <a:solidFill>
                  <a:prstClr val="black"/>
                </a:solidFill>
              </a:rPr>
              <a:t>(Download/Printable/Shareable)</a:t>
            </a:r>
          </a:p>
          <a:p>
            <a:pPr lvl="1"/>
            <a:r>
              <a:rPr lang="en-CA" sz="2000" b="1" dirty="0">
                <a:solidFill>
                  <a:prstClr val="black"/>
                </a:solidFill>
              </a:rPr>
              <a:t>Paid/Organic Social </a:t>
            </a:r>
            <a:r>
              <a:rPr lang="en-CA" sz="2000" dirty="0">
                <a:solidFill>
                  <a:prstClr val="black"/>
                </a:solidFill>
              </a:rPr>
              <a:t>(Bi-weekly Ad Updates + Engaging Community)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79" y="1504950"/>
            <a:ext cx="2711556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735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/>
              <a:t>Traditional Media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47750"/>
            <a:ext cx="1922929" cy="2971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1" y="1048756"/>
            <a:ext cx="1922929" cy="2971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71" y="1045176"/>
            <a:ext cx="2296389" cy="2971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409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New Media</a:t>
            </a:r>
            <a:endParaRPr lang="en-CA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4113"/>
            <a:ext cx="2711556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72" y="10477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3" y="10477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72" y="10477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10" y="2495550"/>
            <a:ext cx="2702336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95550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37" y="2495549"/>
            <a:ext cx="1527637" cy="15276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9341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Lessons Learned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2057399"/>
          </a:xfrm>
        </p:spPr>
        <p:txBody>
          <a:bodyPr>
            <a:normAutofit/>
          </a:bodyPr>
          <a:lstStyle/>
          <a:p>
            <a:r>
              <a:rPr lang="en-CA" sz="2200" dirty="0">
                <a:solidFill>
                  <a:prstClr val="black"/>
                </a:solidFill>
              </a:rPr>
              <a:t>Understanding regional/local context to mitigate assumptions</a:t>
            </a:r>
          </a:p>
          <a:p>
            <a:pPr lvl="0"/>
            <a:r>
              <a:rPr lang="en-CA" sz="2200" dirty="0">
                <a:solidFill>
                  <a:prstClr val="black"/>
                </a:solidFill>
              </a:rPr>
              <a:t>Leveraging existing platforms and communication structures</a:t>
            </a:r>
          </a:p>
          <a:p>
            <a:pPr lvl="0"/>
            <a:r>
              <a:rPr lang="en-CA" sz="2200" dirty="0">
                <a:solidFill>
                  <a:prstClr val="black"/>
                </a:solidFill>
              </a:rPr>
              <a:t>Merging traditional and new media : reality of implementation</a:t>
            </a:r>
          </a:p>
          <a:p>
            <a:pPr lvl="0"/>
            <a:r>
              <a:rPr lang="en-CA" sz="2200" dirty="0">
                <a:solidFill>
                  <a:prstClr val="black"/>
                </a:solidFill>
              </a:rPr>
              <a:t>Active engagement on social platforms</a:t>
            </a:r>
          </a:p>
          <a:p>
            <a:pPr lvl="0"/>
            <a:endParaRPr lang="en-CA" sz="2200" b="1" dirty="0">
              <a:solidFill>
                <a:prstClr val="black"/>
              </a:solidFill>
            </a:endParaRPr>
          </a:p>
          <a:p>
            <a:pPr lvl="0"/>
            <a:endParaRPr lang="en-CA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5f7e4830303142e0b78052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271</Words>
  <Application>Microsoft Office PowerPoint</Application>
  <PresentationFormat>On-screen Show (16:9)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COVID-19 Communication  in 11 Official Languages</vt:lpstr>
      <vt:lpstr>Regional Context – Northwest Territories</vt:lpstr>
      <vt:lpstr>Languages</vt:lpstr>
      <vt:lpstr>Language challenges</vt:lpstr>
      <vt:lpstr>Distribution Channels</vt:lpstr>
      <vt:lpstr>Traditional + New Media</vt:lpstr>
      <vt:lpstr>Traditional Media</vt:lpstr>
      <vt:lpstr>New Media</vt:lpstr>
      <vt:lpstr>Lessons Learned</vt:lpstr>
    </vt:vector>
  </TitlesOfParts>
  <Company>GNWT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Bisaillon</dc:creator>
  <cp:lastModifiedBy>Piette, Courtney</cp:lastModifiedBy>
  <cp:revision>24</cp:revision>
  <dcterms:created xsi:type="dcterms:W3CDTF">2017-07-14T22:30:46Z</dcterms:created>
  <dcterms:modified xsi:type="dcterms:W3CDTF">2020-09-14T14:29:42Z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iteId">
    <vt:lpwstr>6397df10-4595-4047-9c4f-03311282152b</vt:lpwstr>
  </property>
  <property fmtid="{D5CDD505-2E9C-101B-9397-08002B2CF9AE}" pid="4" name="MSIP_Label_3d0ca00b-3f0e-465a-aac7-1a6a22fcea40_Owner">
    <vt:lpwstr>COURPIET@tbs-sct.gc.ca</vt:lpwstr>
  </property>
  <property fmtid="{D5CDD505-2E9C-101B-9397-08002B2CF9AE}" pid="5" name="MSIP_Label_3d0ca00b-3f0e-465a-aac7-1a6a22fcea40_SetDate">
    <vt:lpwstr>2020-09-14T14:29:37.6266491Z</vt:lpwstr>
  </property>
  <property fmtid="{D5CDD505-2E9C-101B-9397-08002B2CF9AE}" pid="6" name="MSIP_Label_3d0ca00b-3f0e-465a-aac7-1a6a22fcea40_Name">
    <vt:lpwstr>UNCLASSIFIED</vt:lpwstr>
  </property>
  <property fmtid="{D5CDD505-2E9C-101B-9397-08002B2CF9AE}" pid="7" name="MSIP_Label_3d0ca00b-3f0e-465a-aac7-1a6a22fcea40_Application">
    <vt:lpwstr>Microsoft Azure Information Protection</vt:lpwstr>
  </property>
  <property fmtid="{D5CDD505-2E9C-101B-9397-08002B2CF9AE}" pid="8" name="MSIP_Label_3d0ca00b-3f0e-465a-aac7-1a6a22fcea40_ActionId">
    <vt:lpwstr>ff3932cf-95e5-4b2f-8c98-f8865e23b930</vt:lpwstr>
  </property>
  <property fmtid="{D5CDD505-2E9C-101B-9397-08002B2CF9AE}" pid="9" name="MSIP_Label_3d0ca00b-3f0e-465a-aac7-1a6a22fcea40_Extended_MSFT_Method">
    <vt:lpwstr>Manual</vt:lpwstr>
  </property>
  <property fmtid="{D5CDD505-2E9C-101B-9397-08002B2CF9AE}" pid="10" name="Sensitivity">
    <vt:lpwstr>UNCLASSIFIED</vt:lpwstr>
  </property>
</Properties>
</file>