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64" r:id="rId3"/>
    <p:sldId id="269" r:id="rId4"/>
    <p:sldId id="270" r:id="rId5"/>
    <p:sldId id="271"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E8466-83BB-6317-73B9-A51F2FE0BC10}" name="Pare, Carine (SPAC/PSPC) (elle-la / she-her)" initials="PC((l/sh" userId="S::Carine.Pare@tpsgc-pwgsc.gc.ca::71f88b2f-db4c-4269-9577-1025f7fc6543"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2" autoAdjust="0"/>
  </p:normalViewPr>
  <p:slideViewPr>
    <p:cSldViewPr snapToGrid="0">
      <p:cViewPr varScale="1">
        <p:scale>
          <a:sx n="107" d="100"/>
          <a:sy n="107" d="100"/>
        </p:scale>
        <p:origin x="750" y="10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D3B8-8215-4AE2-85A7-9B0B6A122D0B}" type="datetimeFigureOut">
              <a:rPr lang="en-CA" smtClean="0"/>
              <a:t>2023-06-21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E3BFC-9663-4CA1-8E01-D081D7B8C012}" type="slidenum">
              <a:rPr lang="en-CA" smtClean="0"/>
              <a:t>‹#›</a:t>
            </a:fld>
            <a:endParaRPr lang="en-CA"/>
          </a:p>
        </p:txBody>
      </p:sp>
    </p:spTree>
    <p:extLst>
      <p:ext uri="{BB962C8B-B14F-4D97-AF65-F5344CB8AC3E}">
        <p14:creationId xmlns:p14="http://schemas.microsoft.com/office/powerpoint/2010/main" val="34049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FAC91B-13D0-4577-B25F-6C8B5D0F57E0}" type="slidenum">
              <a:rPr lang="en-CA" smtClean="0"/>
              <a:t>3</a:t>
            </a:fld>
            <a:endParaRPr lang="en-CA"/>
          </a:p>
        </p:txBody>
      </p:sp>
    </p:spTree>
    <p:extLst>
      <p:ext uri="{BB962C8B-B14F-4D97-AF65-F5344CB8AC3E}">
        <p14:creationId xmlns:p14="http://schemas.microsoft.com/office/powerpoint/2010/main" val="26535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0BDF-9DCF-C7A2-106B-396F562AD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EFC60D9-742B-F14D-8A8B-A52E85A42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9196C1D-B8FF-864C-313B-60EE0D1FF922}"/>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9CB9FFA3-E0F9-9718-4D2A-EE6C0CCCB8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3338D0-B935-3567-B428-B17838744245}"/>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02804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5F0F-93FF-8CEE-BC5C-7AF218E165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DD9EECB-1F6A-86DE-DE98-1FC2DD509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9CFA57-56F8-1101-0C94-19C662FBBC52}"/>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2CD1ADA5-9BA6-83CA-0FED-A973AE2DF1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86D138-DC8C-FA7C-5B41-20A869D7F72B}"/>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21290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B0B8F-982F-CEE1-5FAB-3276473349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AFC973-8D5B-D4EE-AF8D-DE3F4BEBB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A4811C-D20F-BEBD-360D-31E7067F67DD}"/>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386C5FF5-EA0E-C76F-83EC-F055A09A6E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000940-FA2E-B69D-BA13-4192D56E9288}"/>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08626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D84D-1DAF-D5AE-915F-AB0999A993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6F101A-A381-6D6B-89D2-B5E57D653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787C67-F15E-D776-7051-5089CDD826E3}"/>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8488DC2C-64B1-34F6-BF53-2A879A9C1B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D65E18-3D73-4727-10DF-B4C6D71BCD55}"/>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060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D13D-95C6-3674-02C8-F27B17A0C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6DBD722-D4DC-3594-F443-00A0243DD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02DB2-2AAF-FB53-D9EC-D4C0BECB6CB7}"/>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078099CD-6BD5-612E-797E-F7F785B82C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C42BEA-9756-B8B4-F534-FDA398CA5E41}"/>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34104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94AE-2DEA-FB26-0F6D-8233D66592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CA48A7A-3611-C221-0204-D8C20D66EE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0B9527B-ACAC-D9B8-BC20-7904DEACE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46BF9E5-6D25-F53F-0C36-F7D166434544}"/>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6" name="Footer Placeholder 5">
            <a:extLst>
              <a:ext uri="{FF2B5EF4-FFF2-40B4-BE49-F238E27FC236}">
                <a16:creationId xmlns:a16="http://schemas.microsoft.com/office/drawing/2014/main" id="{93F4722B-8CA7-D349-59E0-15B2024FA5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8AFD769-8AF2-F433-24A3-A7F65C626043}"/>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62272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3FBE-7564-0677-FE07-ECADEDF1FEC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37C1F1-5B81-A87B-6549-9437C29DF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35275-4B36-C754-7B9F-0CDEB0083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9F36D5B-5990-F524-D048-0757BADC2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D7B3B3-8CC2-1743-9387-73B86435F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768E63B-F2F7-FB5F-23CD-3E3B38B72533}"/>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8" name="Footer Placeholder 7">
            <a:extLst>
              <a:ext uri="{FF2B5EF4-FFF2-40B4-BE49-F238E27FC236}">
                <a16:creationId xmlns:a16="http://schemas.microsoft.com/office/drawing/2014/main" id="{F3089D09-C61C-6CEF-7651-8E84B5BD2FB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10E5BA0-061D-DED5-622F-B4EEE19A9C1E}"/>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35346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AEC4-B006-B7B0-7040-2E31101FB9C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B4E5D8D-D84E-8B08-754F-4FC9DC41BA3E}"/>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4" name="Footer Placeholder 3">
            <a:extLst>
              <a:ext uri="{FF2B5EF4-FFF2-40B4-BE49-F238E27FC236}">
                <a16:creationId xmlns:a16="http://schemas.microsoft.com/office/drawing/2014/main" id="{1660DFCD-691A-A262-2ECA-A3340B45983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7FF4891-1CD8-FDD3-7F2E-43961C6D1A5F}"/>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14304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7E475-4377-C1BE-EDA0-6BF628F3B62D}"/>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3" name="Footer Placeholder 2">
            <a:extLst>
              <a:ext uri="{FF2B5EF4-FFF2-40B4-BE49-F238E27FC236}">
                <a16:creationId xmlns:a16="http://schemas.microsoft.com/office/drawing/2014/main" id="{E98FFE04-80F7-67DA-D119-271D6B72F9A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B8FCDD2-A38A-7963-3C3D-FBA6538A4DE9}"/>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267541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6C1D-5F5E-DE97-9818-E5ED2F175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A318CD1-6623-868F-DD69-5717F68BE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E79B8BC-9D19-6743-A00B-0A5988B83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54821-4F17-7065-A626-A02E03D859BB}"/>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6" name="Footer Placeholder 5">
            <a:extLst>
              <a:ext uri="{FF2B5EF4-FFF2-40B4-BE49-F238E27FC236}">
                <a16:creationId xmlns:a16="http://schemas.microsoft.com/office/drawing/2014/main" id="{81A75E10-0BDC-5AF0-93FC-15BD6EBF15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F3855B-16B6-B57F-F502-DD61FAE3F140}"/>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09436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2D4D-0B39-2734-9693-3269B6EBB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DAF575A-72E4-AFB2-82B8-34ADCD725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925E833-A657-FD1F-8B2F-EB3567659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631F4-452D-C276-D9AF-D6EC118881C1}"/>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6" name="Footer Placeholder 5">
            <a:extLst>
              <a:ext uri="{FF2B5EF4-FFF2-40B4-BE49-F238E27FC236}">
                <a16:creationId xmlns:a16="http://schemas.microsoft.com/office/drawing/2014/main" id="{C48B0D8C-CED9-48DD-57B3-371306719B9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6A3EA43-6CAC-B9E8-20EE-FD81136B111B}"/>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29913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82DD2-F6EE-87EF-1E0B-D8B69C26B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D9AD98-1495-F1FC-7A16-1796665C2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A4DF1D-2E82-5C37-0852-FCE9CA692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A2E9B7D4-82BF-75E1-0D88-C41BCA25C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F2701C5-3B64-1066-44E2-1809CAA03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F5B11-94DD-4B0F-99A8-1B4AA25A31C8}" type="slidenum">
              <a:rPr lang="en-CA" smtClean="0"/>
              <a:t>‹#›</a:t>
            </a:fld>
            <a:endParaRPr lang="en-CA"/>
          </a:p>
        </p:txBody>
      </p:sp>
    </p:spTree>
    <p:extLst>
      <p:ext uri="{BB962C8B-B14F-4D97-AF65-F5344CB8AC3E}">
        <p14:creationId xmlns:p14="http://schemas.microsoft.com/office/powerpoint/2010/main" val="72227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view.officeapps.live.com/op/view.aspx?src=https%3A%2F%2Fwiki.gccollab.ca%2Fimages%2Fb%2Fbb%2FWTP_-_Workplace_etiquette_posters_FR.pptx&amp;wdOrigin=BROWSE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0.png"/><Relationship Id="rId12" Type="http://schemas.microsoft.com/office/2007/relationships/hdphoto" Target="../media/hdphoto4.wdp"/><Relationship Id="rId17"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9.png"/><Relationship Id="rId12" Type="http://schemas.microsoft.com/office/2007/relationships/hdphoto" Target="../media/hdphoto3.wdp"/><Relationship Id="rId2" Type="http://schemas.openxmlformats.org/officeDocument/2006/relationships/image" Target="../media/image7.png"/><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0.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25.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0.png"/><Relationship Id="rId12" Type="http://schemas.openxmlformats.org/officeDocument/2006/relationships/image" Target="../media/image31.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4.png"/><Relationship Id="rId10"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25.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microsoft.com/office/2007/relationships/hdphoto" Target="../media/hdphoto6.wdp"/><Relationship Id="rId4" Type="http://schemas.openxmlformats.org/officeDocument/2006/relationships/image" Target="../media/image13.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7.png"/><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2.png"/><Relationship Id="rId5" Type="http://schemas.openxmlformats.org/officeDocument/2006/relationships/image" Target="../media/image14.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13.png"/><Relationship Id="rId9" Type="http://schemas.openxmlformats.org/officeDocument/2006/relationships/image" Target="../media/image40.png"/><Relationship Id="rId1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028053-1ACE-AED6-F02A-12B476C9185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5" name="Picture 4">
            <a:extLst>
              <a:ext uri="{FF2B5EF4-FFF2-40B4-BE49-F238E27FC236}">
                <a16:creationId xmlns:a16="http://schemas.microsoft.com/office/drawing/2014/main" id="{FC1A0A03-3ADE-9AD6-0813-C5E3E4297D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6" name="Object 5">
            <a:extLst>
              <a:ext uri="{FF2B5EF4-FFF2-40B4-BE49-F238E27FC236}">
                <a16:creationId xmlns:a16="http://schemas.microsoft.com/office/drawing/2014/main" id="{903CB791-FF8C-C170-1E5F-8C9286C1B0C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8359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14D0A713-29AE-B199-7E62-AFC2B3D4875C}"/>
              </a:ex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endParaRPr>
          </a:p>
        </p:txBody>
      </p:sp>
      <p:sp>
        <p:nvSpPr>
          <p:cNvPr id="8" name="Title 1">
            <a:extLst>
              <a:ext uri="{FF2B5EF4-FFF2-40B4-BE49-F238E27FC236}">
                <a16:creationId xmlns:a16="http://schemas.microsoft.com/office/drawing/2014/main" id="{5E3B1B80-962A-0FC3-ABB2-7E3BAE1070DF}"/>
              </a:ext>
            </a:extLst>
          </p:cNvPr>
          <p:cNvSpPr txBox="1">
            <a:spLocks noGrp="1"/>
          </p:cNvSpPr>
          <p:nvPr>
            <p:ph type="title" idx="4294967295"/>
          </p:nvPr>
        </p:nvSpPr>
        <p:spPr>
          <a:xfrm>
            <a:off x="511884" y="2087217"/>
            <a:ext cx="4678184" cy="1587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Workplace Etiquette Posters</a:t>
            </a:r>
            <a:endParaRPr kumimoji="0" lang="en-US" sz="3600" b="1" i="0" u="none" strike="noStrike" kern="1200" cap="none" spc="0" normalizeH="0" baseline="0" noProof="0" dirty="0">
              <a:ln>
                <a:noFill/>
              </a:ln>
              <a:solidFill>
                <a:schemeClr val="tx1"/>
              </a:solidFill>
              <a:effectLst/>
              <a:uLnTx/>
              <a:uFillTx/>
              <a:latin typeface="Arial Rounded MT Bold" panose="020F0704030504030204" pitchFamily="34" charset="0"/>
              <a:ea typeface="+mj-ea"/>
              <a:cs typeface="+mj-cs"/>
            </a:endParaRPr>
          </a:p>
        </p:txBody>
      </p:sp>
      <p:sp>
        <p:nvSpPr>
          <p:cNvPr id="9" name="Subtitle 2">
            <a:extLst>
              <a:ext uri="{FF2B5EF4-FFF2-40B4-BE49-F238E27FC236}">
                <a16:creationId xmlns:a16="http://schemas.microsoft.com/office/drawing/2014/main" id="{0D3D530D-F71A-D9CB-6561-99F9FB73ABCF}"/>
              </a:ext>
            </a:extLst>
          </p:cNvPr>
          <p:cNvSpPr txBox="1">
            <a:spLocks/>
          </p:cNvSpPr>
          <p:nvPr/>
        </p:nvSpPr>
        <p:spPr>
          <a:xfrm>
            <a:off x="511883" y="3429000"/>
            <a:ext cx="4246384" cy="678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accent2"/>
                </a:solidFill>
              </a:rPr>
              <a:t>A guide for managing change and supporting team members</a:t>
            </a:r>
          </a:p>
        </p:txBody>
      </p:sp>
      <p:sp>
        <p:nvSpPr>
          <p:cNvPr id="10" name="Text Placeholder 6">
            <a:extLst>
              <a:ext uri="{FF2B5EF4-FFF2-40B4-BE49-F238E27FC236}">
                <a16:creationId xmlns:a16="http://schemas.microsoft.com/office/drawing/2014/main" id="{5A4D3AD6-7450-8965-D1F1-9B31AD9C32AA}"/>
              </a:ext>
            </a:extLst>
          </p:cNvPr>
          <p:cNvSpPr txBox="1">
            <a:spLocks/>
          </p:cNvSpPr>
          <p:nvPr/>
        </p:nvSpPr>
        <p:spPr>
          <a:xfrm>
            <a:off x="511883" y="3983989"/>
            <a:ext cx="3494087" cy="526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dirty="0">
                <a:solidFill>
                  <a:schemeClr val="bg1"/>
                </a:solidFill>
              </a:rPr>
              <a:t>Date : June 2023</a:t>
            </a:r>
            <a:endParaRPr lang="en-CA" sz="1100" dirty="0">
              <a:solidFill>
                <a:schemeClr val="bg1"/>
              </a:solidFill>
            </a:endParaRPr>
          </a:p>
        </p:txBody>
      </p:sp>
      <p:sp>
        <p:nvSpPr>
          <p:cNvPr id="11" name="Rectangle 10">
            <a:extLst>
              <a:ext uri="{FF2B5EF4-FFF2-40B4-BE49-F238E27FC236}">
                <a16:creationId xmlns:a16="http://schemas.microsoft.com/office/drawing/2014/main" id="{0E2D51F3-224C-CCD7-35F0-A3421FB2D552}"/>
              </a:ex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a:extLst>
              <a:ext uri="{FF2B5EF4-FFF2-40B4-BE49-F238E27FC236}">
                <a16:creationId xmlns:a16="http://schemas.microsoft.com/office/drawing/2014/main" id="{B2041556-D832-AC67-2DFE-66F6152B7F2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3" name="Picture 12">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AD1CA6D0-1287-08AD-3D37-5919D0709CC3}"/>
              </a:ext>
              <a:ext uri="{C183D7F6-B498-43B3-948B-1728B52AA6E4}">
                <adec:decorative xmlns:adec="http://schemas.microsoft.com/office/drawing/2017/decorative" val="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4" name="Picture 13">
            <a:extLst>
              <a:ext uri="{FF2B5EF4-FFF2-40B4-BE49-F238E27FC236}">
                <a16:creationId xmlns:a16="http://schemas.microsoft.com/office/drawing/2014/main" id="{E639DE28-4DAA-641B-390A-F2ABA27E1AA6}"/>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285" y="484212"/>
            <a:ext cx="2267436" cy="774947"/>
          </a:xfrm>
          <a:prstGeom prst="rect">
            <a:avLst/>
          </a:prstGeom>
        </p:spPr>
      </p:pic>
    </p:spTree>
    <p:extLst>
      <p:ext uri="{BB962C8B-B14F-4D97-AF65-F5344CB8AC3E}">
        <p14:creationId xmlns:p14="http://schemas.microsoft.com/office/powerpoint/2010/main" val="92125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9273B-2DE0-A7C2-7AB0-57444E584591}"/>
              </a:ext>
            </a:extLst>
          </p:cNvPr>
          <p:cNvSpPr txBox="1">
            <a:spLocks noGrp="1"/>
          </p:cNvSpPr>
          <p:nvPr>
            <p:ph type="title" idx="4294967295"/>
          </p:nvPr>
        </p:nvSpPr>
        <p:spPr>
          <a:xfrm>
            <a:off x="298580" y="242596"/>
            <a:ext cx="721256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this document</a:t>
            </a:r>
            <a:endParaRPr kumimoji="0" lang="en-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endParaRPr>
          </a:p>
        </p:txBody>
      </p:sp>
      <p:sp>
        <p:nvSpPr>
          <p:cNvPr id="5" name="TextBox 4">
            <a:extLst>
              <a:ext uri="{FF2B5EF4-FFF2-40B4-BE49-F238E27FC236}">
                <a16:creationId xmlns:a16="http://schemas.microsoft.com/office/drawing/2014/main" id="{03D1DBE5-CF36-E0FA-28F9-90E72347DE0C}"/>
              </a:ext>
            </a:extLst>
          </p:cNvPr>
          <p:cNvSpPr txBox="1"/>
          <p:nvPr/>
        </p:nvSpPr>
        <p:spPr>
          <a:xfrm>
            <a:off x="7888940" y="104096"/>
            <a:ext cx="4385905" cy="276999"/>
          </a:xfrm>
          <a:prstGeom prst="rect">
            <a:avLst/>
          </a:prstGeom>
          <a:noFill/>
        </p:spPr>
        <p:txBody>
          <a:bodyPr wrap="square">
            <a:spAutoFit/>
          </a:bodyPr>
          <a:lstStyle/>
          <a:p>
            <a:r>
              <a:rPr lang="en-CA" sz="12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2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b="1"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FR version</a:t>
            </a:r>
            <a:endParaRPr lang="en-CA" sz="1200" b="1"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FAB9462C-5BFB-76F0-4187-DFC00F4BFD74}"/>
              </a:ext>
            </a:extLst>
          </p:cNvPr>
          <p:cNvSpPr txBox="1"/>
          <p:nvPr/>
        </p:nvSpPr>
        <p:spPr>
          <a:xfrm>
            <a:off x="298580" y="983093"/>
            <a:ext cx="11446844" cy="5632311"/>
          </a:xfrm>
          <a:prstGeom prst="rect">
            <a:avLst/>
          </a:prstGeom>
          <a:noFill/>
        </p:spPr>
        <p:txBody>
          <a:bodyPr wrap="square">
            <a:spAutoFit/>
          </a:bodyPr>
          <a:lstStyle/>
          <a:p>
            <a:r>
              <a:rPr lang="en-CA" b="1" dirty="0">
                <a:latin typeface="+mj-lt"/>
              </a:rPr>
              <a:t>The Workplace Etiquette posters included in the Employee Toolkit are intended to be used in conjunction with the </a:t>
            </a:r>
            <a:r>
              <a:rPr lang="en-CA" b="1" i="1" dirty="0">
                <a:solidFill>
                  <a:schemeClr val="accent3">
                    <a:lumMod val="75000"/>
                  </a:schemeClr>
                </a:solidFill>
                <a:latin typeface="+mj-lt"/>
              </a:rPr>
              <a:t>Community Norms for the Workplace</a:t>
            </a:r>
            <a:r>
              <a:rPr lang="en-CA" b="1" i="1" dirty="0">
                <a:solidFill>
                  <a:schemeClr val="accent2"/>
                </a:solidFill>
                <a:latin typeface="+mj-lt"/>
              </a:rPr>
              <a:t> </a:t>
            </a:r>
            <a:r>
              <a:rPr lang="en-CA" b="1" dirty="0">
                <a:latin typeface="+mj-lt"/>
              </a:rPr>
              <a:t>included in Activity 2.4</a:t>
            </a:r>
          </a:p>
          <a:p>
            <a:endParaRPr lang="en-CA" dirty="0">
              <a:latin typeface="+mj-lt"/>
            </a:endParaRPr>
          </a:p>
          <a:p>
            <a:r>
              <a:rPr lang="en-CA" dirty="0">
                <a:latin typeface="+mj-lt"/>
              </a:rPr>
              <a:t>The previously established Community Norms (awareness, respect, courtesy and communication) are the values upon which the Workplace Etiquette posters presented in the CM Program in-a-box are based. The posters were created to provide information to users about the use of certain workpoints offered in the workplace and about the use of the different zones proposed. The elements conveyed on each of the posters influence the adoption of certain habits in order to create a friendly work environment based on community norms. The posters offered in the CM Program in-a-box were largely inspired by etiquettes previously implemented in other organizations. While we encourage employee engagement in the creation of workplace etiquette to support adoption and personalization, we are aware that the very tight timelines of the projects delivered under the Workplace Transformation Program may make such an activity more difficult to organize.  </a:t>
            </a:r>
          </a:p>
          <a:p>
            <a:endParaRPr lang="en-CA" dirty="0">
              <a:latin typeface="+mj-lt"/>
            </a:endParaRPr>
          </a:p>
          <a:p>
            <a:r>
              <a:rPr lang="en-CA" b="1" dirty="0">
                <a:latin typeface="+mj-lt"/>
              </a:rPr>
              <a:t>To capitalize on the adoption of workplace etiquette, we recommend the following:</a:t>
            </a:r>
          </a:p>
          <a:p>
            <a:pPr marL="285750" indent="-285750">
              <a:buFont typeface="Arial" panose="020B0604020202020204" pitchFamily="34" charset="0"/>
              <a:buChar char="•"/>
            </a:pPr>
            <a:r>
              <a:rPr lang="en-CA" dirty="0">
                <a:latin typeface="+mj-lt"/>
              </a:rPr>
              <a:t>Customize the etiquette posters as needed to reflect some of your organization's unique characteristics</a:t>
            </a:r>
          </a:p>
          <a:p>
            <a:pPr marL="285750" indent="-285750">
              <a:buFont typeface="Arial" panose="020B0604020202020204" pitchFamily="34" charset="0"/>
              <a:buChar char="•"/>
            </a:pPr>
            <a:r>
              <a:rPr lang="en-CA" dirty="0">
                <a:latin typeface="+mj-lt"/>
              </a:rPr>
              <a:t>Leverage your existing networks or internal communities to customize the labels</a:t>
            </a:r>
          </a:p>
          <a:p>
            <a:pPr marL="285750" indent="-285750">
              <a:buFont typeface="Arial" panose="020B0604020202020204" pitchFamily="34" charset="0"/>
              <a:buChar char="•"/>
            </a:pPr>
            <a:r>
              <a:rPr lang="en-CA" dirty="0">
                <a:latin typeface="+mj-lt"/>
              </a:rPr>
              <a:t>You can use the posters on visual supports such as screens installed throughout your future workplace, as well as on your intranet page. They can also be presented at orientation sessions for new employees. </a:t>
            </a:r>
          </a:p>
          <a:p>
            <a:pPr marL="285750" indent="-285750">
              <a:buFont typeface="Arial" panose="020B0604020202020204" pitchFamily="34" charset="0"/>
              <a:buChar char="•"/>
            </a:pPr>
            <a:r>
              <a:rPr lang="en-CA" b="1" dirty="0">
                <a:solidFill>
                  <a:schemeClr val="accent3">
                    <a:lumMod val="75000"/>
                  </a:schemeClr>
                </a:solidFill>
                <a:latin typeface="+mj-lt"/>
              </a:rPr>
              <a:t>These posters have been developed for digital use. The colors, format and contrast may not meet accessibility standards if the posters are printed. We recommend that you adapt the posters for print use.</a:t>
            </a:r>
          </a:p>
        </p:txBody>
      </p:sp>
    </p:spTree>
    <p:extLst>
      <p:ext uri="{BB962C8B-B14F-4D97-AF65-F5344CB8AC3E}">
        <p14:creationId xmlns:p14="http://schemas.microsoft.com/office/powerpoint/2010/main" val="318564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9A59B0-5CB8-329E-2D39-424A1D57154A}"/>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dirty="0"/>
          </a:p>
        </p:txBody>
      </p:sp>
      <p:pic>
        <p:nvPicPr>
          <p:cNvPr id="5" name="Picture 4">
            <a:extLst>
              <a:ext uri="{FF2B5EF4-FFF2-40B4-BE49-F238E27FC236}">
                <a16:creationId xmlns:a16="http://schemas.microsoft.com/office/drawing/2014/main" id="{C5014F90-EE00-6EF5-7FF4-69CD1DBF403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6" name="Title 5">
            <a:extLst>
              <a:ext uri="{FF2B5EF4-FFF2-40B4-BE49-F238E27FC236}">
                <a16:creationId xmlns:a16="http://schemas.microsoft.com/office/drawing/2014/main" id="{E1565E6F-7D98-5193-1DFE-1437461F7B50}"/>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Quiet zone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10" name="Rectangle 9">
            <a:extLst>
              <a:ext uri="{FF2B5EF4-FFF2-40B4-BE49-F238E27FC236}">
                <a16:creationId xmlns:a16="http://schemas.microsoft.com/office/drawing/2014/main" id="{313A1C21-D9D4-849B-A565-9964CB2E45A6}"/>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6AA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93CC5799-FECB-949B-7B6C-DC70772D4BE0}"/>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AWARENESS • RESPECT • COURTESY • COMMUNICATION</a:t>
            </a:r>
            <a:endParaRPr lang="en-CA" sz="2400" dirty="0">
              <a:latin typeface="Avenir Next LT Pro Demi" panose="020B0704020202020204" pitchFamily="34" charset="0"/>
            </a:endParaRPr>
          </a:p>
        </p:txBody>
      </p:sp>
      <p:grpSp>
        <p:nvGrpSpPr>
          <p:cNvPr id="12" name="Group 11" descr="Two colleagues communicating by instant message. One, standing up in the hallway, is asking if they can meet to talk about the new project. The other, sitting at a desk, answers that they can meet in the lounge in half an hour.">
            <a:extLst>
              <a:ext uri="{FF2B5EF4-FFF2-40B4-BE49-F238E27FC236}">
                <a16:creationId xmlns:a16="http://schemas.microsoft.com/office/drawing/2014/main" id="{B2EF56EA-F0DC-9EA9-B73D-7726E7E48789}"/>
              </a:ext>
            </a:extLst>
          </p:cNvPr>
          <p:cNvGrpSpPr/>
          <p:nvPr/>
        </p:nvGrpSpPr>
        <p:grpSpPr>
          <a:xfrm>
            <a:off x="257453" y="1668566"/>
            <a:ext cx="7117014" cy="3858711"/>
            <a:chOff x="720436" y="1472859"/>
            <a:chExt cx="6040582" cy="4169412"/>
          </a:xfrm>
        </p:grpSpPr>
        <p:pic>
          <p:nvPicPr>
            <p:cNvPr id="39" name="Picture 38">
              <a:extLst>
                <a:ext uri="{FF2B5EF4-FFF2-40B4-BE49-F238E27FC236}">
                  <a16:creationId xmlns:a16="http://schemas.microsoft.com/office/drawing/2014/main" id="{D3A195EF-089F-BA0B-A058-8F87CFAA59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7" r="-623"/>
            <a:stretch/>
          </p:blipFill>
          <p:spPr>
            <a:xfrm>
              <a:off x="720436" y="1472859"/>
              <a:ext cx="6040582" cy="4169412"/>
            </a:xfrm>
            <a:prstGeom prst="rect">
              <a:avLst/>
            </a:prstGeom>
          </p:spPr>
        </p:pic>
        <p:sp>
          <p:nvSpPr>
            <p:cNvPr id="7" name="Speech Bubble: Rectangle 6">
              <a:extLst>
                <a:ext uri="{FF2B5EF4-FFF2-40B4-BE49-F238E27FC236}">
                  <a16:creationId xmlns:a16="http://schemas.microsoft.com/office/drawing/2014/main" id="{0960DE19-B4E3-0333-8B1E-0F91F6DE946A}"/>
                </a:ext>
              </a:extLst>
            </p:cNvPr>
            <p:cNvSpPr/>
            <p:nvPr/>
          </p:nvSpPr>
          <p:spPr>
            <a:xfrm>
              <a:off x="1348509" y="1472859"/>
              <a:ext cx="1607127" cy="732372"/>
            </a:xfrm>
            <a:prstGeom prst="wedgeRectCallout">
              <a:avLst>
                <a:gd name="adj1" fmla="val -44537"/>
                <a:gd name="adj2" fmla="val 92768"/>
              </a:avLst>
            </a:prstGeom>
            <a:solidFill>
              <a:schemeClr val="bg1"/>
            </a:solidFill>
            <a:ln w="28575">
              <a:solidFill>
                <a:srgbClr val="05050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800" dirty="0">
                  <a:solidFill>
                    <a:schemeClr val="tx1"/>
                  </a:solidFill>
                  <a:latin typeface="Arial Nova Cond Light" panose="020B0306020202020204" pitchFamily="34" charset="0"/>
                </a:rPr>
                <a:t>*Instant message*</a:t>
              </a:r>
            </a:p>
            <a:p>
              <a:endParaRPr lang="en-CA" sz="800" dirty="0">
                <a:solidFill>
                  <a:schemeClr val="tx1"/>
                </a:solidFill>
              </a:endParaRPr>
            </a:p>
            <a:p>
              <a:r>
                <a:rPr lang="en-CA" sz="1050" b="1" dirty="0">
                  <a:solidFill>
                    <a:schemeClr val="tx1"/>
                  </a:solidFill>
                  <a:latin typeface="Arial Nova Cond Light" panose="020B0306020202020204" pitchFamily="34" charset="0"/>
                </a:rPr>
                <a:t>Can I talk to you about the new project?</a:t>
              </a:r>
              <a:endParaRPr lang="fr-CA" sz="1050" b="1" dirty="0">
                <a:solidFill>
                  <a:schemeClr val="tx1"/>
                </a:solidFill>
                <a:latin typeface="Arial Nova Cond Light" panose="020B0306020202020204" pitchFamily="34" charset="0"/>
              </a:endParaRPr>
            </a:p>
          </p:txBody>
        </p:sp>
        <p:sp>
          <p:nvSpPr>
            <p:cNvPr id="9" name="Speech Bubble: Rectangle 8">
              <a:extLst>
                <a:ext uri="{FF2B5EF4-FFF2-40B4-BE49-F238E27FC236}">
                  <a16:creationId xmlns:a16="http://schemas.microsoft.com/office/drawing/2014/main" id="{7AEEF58B-5611-A22E-FAC5-E561D076114C}"/>
                </a:ext>
              </a:extLst>
            </p:cNvPr>
            <p:cNvSpPr/>
            <p:nvPr/>
          </p:nvSpPr>
          <p:spPr>
            <a:xfrm rot="10800000" flipH="1" flipV="1">
              <a:off x="3502435" y="1500667"/>
              <a:ext cx="1607127" cy="704564"/>
            </a:xfrm>
            <a:prstGeom prst="wedgeRectCallout">
              <a:avLst>
                <a:gd name="adj1" fmla="val -45064"/>
                <a:gd name="adj2" fmla="val 158005"/>
              </a:avLst>
            </a:prstGeom>
            <a:solidFill>
              <a:schemeClr val="bg1"/>
            </a:solidFill>
            <a:ln w="28575">
              <a:solidFill>
                <a:srgbClr val="05050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800" dirty="0">
                  <a:solidFill>
                    <a:schemeClr val="tx1"/>
                  </a:solidFill>
                  <a:latin typeface="Arial Nova Cond Light" panose="020B0306020202020204" pitchFamily="34" charset="0"/>
                </a:rPr>
                <a:t>*Instant message*</a:t>
              </a:r>
            </a:p>
            <a:p>
              <a:endParaRPr lang="fr-CA" sz="700" dirty="0">
                <a:solidFill>
                  <a:schemeClr val="tx1"/>
                </a:solidFill>
                <a:latin typeface="Arial Nova Cond Light" panose="020B0306020202020204" pitchFamily="34" charset="0"/>
              </a:endParaRPr>
            </a:p>
            <a:p>
              <a:r>
                <a:rPr lang="en-CA" sz="1050" b="1" dirty="0">
                  <a:solidFill>
                    <a:schemeClr val="tx1"/>
                  </a:solidFill>
                  <a:latin typeface="Arial Nova Cond Light" panose="020B0306020202020204" pitchFamily="34" charset="0"/>
                </a:rPr>
                <a:t>Sure, meet you in the lounge in half an hour?</a:t>
              </a:r>
            </a:p>
            <a:p>
              <a:pPr algn="ctr"/>
              <a:endParaRPr lang="en-CA" dirty="0"/>
            </a:p>
          </p:txBody>
        </p:sp>
      </p:grpSp>
      <p:sp>
        <p:nvSpPr>
          <p:cNvPr id="27" name="TextBox 26">
            <a:extLst>
              <a:ext uri="{FF2B5EF4-FFF2-40B4-BE49-F238E27FC236}">
                <a16:creationId xmlns:a16="http://schemas.microsoft.com/office/drawing/2014/main" id="{9C9BA017-868D-2B5E-E9ED-638182D6E4D1}"/>
              </a:ext>
            </a:extLst>
          </p:cNvPr>
          <p:cNvSpPr txBox="1"/>
          <p:nvPr/>
        </p:nvSpPr>
        <p:spPr>
          <a:xfrm>
            <a:off x="8175150" y="1743566"/>
            <a:ext cx="3482352" cy="461665"/>
          </a:xfrm>
          <a:prstGeom prst="rect">
            <a:avLst/>
          </a:prstGeom>
          <a:noFill/>
        </p:spPr>
        <p:txBody>
          <a:bodyPr wrap="square">
            <a:spAutoFit/>
          </a:bodyPr>
          <a:lstStyle/>
          <a:p>
            <a:r>
              <a:rPr lang="en-CA" sz="1200" b="1" dirty="0">
                <a:solidFill>
                  <a:srgbClr val="3B3838"/>
                </a:solidFill>
                <a:latin typeface="Avenir Next LT Pro" panose="020B0504020202020204" pitchFamily="34" charset="0"/>
              </a:rPr>
              <a:t>Book your workpoint </a:t>
            </a:r>
            <a:r>
              <a:rPr lang="en-CA" sz="1200" dirty="0">
                <a:solidFill>
                  <a:srgbClr val="3B3838"/>
                </a:solidFill>
                <a:latin typeface="Avenir Next LT Pro" panose="020B0504020202020204" pitchFamily="34" charset="0"/>
              </a:rPr>
              <a:t>(if required)</a:t>
            </a:r>
          </a:p>
          <a:p>
            <a:r>
              <a:rPr lang="en-CA" sz="1200" dirty="0">
                <a:solidFill>
                  <a:srgbClr val="3B3838"/>
                </a:solidFill>
                <a:latin typeface="Avenir Next LT Pro" panose="020B0504020202020204" pitchFamily="34" charset="0"/>
              </a:rPr>
              <a:t>Release your booking if you no longer need it</a:t>
            </a:r>
          </a:p>
        </p:txBody>
      </p:sp>
      <p:sp>
        <p:nvSpPr>
          <p:cNvPr id="37" name="TextBox 36">
            <a:extLst>
              <a:ext uri="{FF2B5EF4-FFF2-40B4-BE49-F238E27FC236}">
                <a16:creationId xmlns:a16="http://schemas.microsoft.com/office/drawing/2014/main" id="{6114A93E-6E92-82D4-5CFC-EE7652948204}"/>
              </a:ext>
            </a:extLst>
          </p:cNvPr>
          <p:cNvSpPr txBox="1"/>
          <p:nvPr/>
        </p:nvSpPr>
        <p:spPr>
          <a:xfrm>
            <a:off x="8166006" y="2426292"/>
            <a:ext cx="3482352" cy="646331"/>
          </a:xfrm>
          <a:prstGeom prst="rect">
            <a:avLst/>
          </a:prstGeom>
          <a:noFill/>
        </p:spPr>
        <p:txBody>
          <a:bodyPr wrap="square">
            <a:spAutoFit/>
          </a:bodyPr>
          <a:lstStyle/>
          <a:p>
            <a:r>
              <a:rPr lang="en-CA" sz="1200" b="1" dirty="0">
                <a:solidFill>
                  <a:srgbClr val="3B3838"/>
                </a:solidFill>
                <a:latin typeface="Avenir Next LT Pro" panose="020B0504020202020204" pitchFamily="34" charset="0"/>
              </a:rPr>
              <a:t>Help promote focus</a:t>
            </a:r>
          </a:p>
          <a:p>
            <a:r>
              <a:rPr lang="en-CA" sz="1200" dirty="0">
                <a:solidFill>
                  <a:srgbClr val="3B3838"/>
                </a:solidFill>
                <a:latin typeface="Avenir Next LT Pro" panose="020B0504020202020204" pitchFamily="34" charset="0"/>
              </a:rPr>
              <a:t>Send a chat message to talk to a colleague working in the quiet zone </a:t>
            </a:r>
          </a:p>
        </p:txBody>
      </p:sp>
      <p:sp>
        <p:nvSpPr>
          <p:cNvPr id="2" name="TextBox 1">
            <a:extLst>
              <a:ext uri="{FF2B5EF4-FFF2-40B4-BE49-F238E27FC236}">
                <a16:creationId xmlns:a16="http://schemas.microsoft.com/office/drawing/2014/main" id="{972E44A7-C3C9-AF47-7EA5-72998D117DC3}"/>
              </a:ext>
            </a:extLst>
          </p:cNvPr>
          <p:cNvSpPr txBox="1"/>
          <p:nvPr/>
        </p:nvSpPr>
        <p:spPr>
          <a:xfrm>
            <a:off x="8166006" y="3179160"/>
            <a:ext cx="3482352" cy="461665"/>
          </a:xfrm>
          <a:prstGeom prst="rect">
            <a:avLst/>
          </a:prstGeom>
          <a:noFill/>
        </p:spPr>
        <p:txBody>
          <a:bodyPr wrap="square">
            <a:spAutoFit/>
          </a:bodyPr>
          <a:lstStyle/>
          <a:p>
            <a:r>
              <a:rPr lang="en-CA" sz="1200" b="1" dirty="0">
                <a:solidFill>
                  <a:srgbClr val="3B3838"/>
                </a:solidFill>
                <a:latin typeface="Avenir Next LT Pro" panose="020B0504020202020204" pitchFamily="34" charset="0"/>
              </a:rPr>
              <a:t>Mute your devices</a:t>
            </a:r>
          </a:p>
          <a:p>
            <a:r>
              <a:rPr lang="en-CA" sz="1200" dirty="0">
                <a:solidFill>
                  <a:srgbClr val="3B3838"/>
                </a:solidFill>
                <a:latin typeface="Avenir Next LT Pro" panose="020B0504020202020204" pitchFamily="34" charset="0"/>
              </a:rPr>
              <a:t>Turn off device volume or use vibrate mode</a:t>
            </a:r>
          </a:p>
        </p:txBody>
      </p:sp>
      <p:sp>
        <p:nvSpPr>
          <p:cNvPr id="3" name="TextBox 2">
            <a:extLst>
              <a:ext uri="{FF2B5EF4-FFF2-40B4-BE49-F238E27FC236}">
                <a16:creationId xmlns:a16="http://schemas.microsoft.com/office/drawing/2014/main" id="{D9CC0EAA-3826-05A6-AE3C-153D11FCEB02}"/>
              </a:ext>
            </a:extLst>
          </p:cNvPr>
          <p:cNvSpPr txBox="1"/>
          <p:nvPr/>
        </p:nvSpPr>
        <p:spPr>
          <a:xfrm>
            <a:off x="8169514" y="3866240"/>
            <a:ext cx="3478844" cy="646331"/>
          </a:xfrm>
          <a:prstGeom prst="rect">
            <a:avLst/>
          </a:prstGeom>
          <a:noFill/>
        </p:spPr>
        <p:txBody>
          <a:bodyPr wrap="square">
            <a:spAutoFit/>
          </a:bodyPr>
          <a:lstStyle/>
          <a:p>
            <a:r>
              <a:rPr lang="en-CA" sz="1200" b="1" dirty="0">
                <a:solidFill>
                  <a:srgbClr val="3B3838"/>
                </a:solidFill>
                <a:latin typeface="Avenir Next LT Pro" panose="020B0504020202020204" pitchFamily="34" charset="0"/>
              </a:rPr>
              <a:t>Take it elsewhere</a:t>
            </a:r>
          </a:p>
          <a:p>
            <a:r>
              <a:rPr lang="en-CA" sz="1200" dirty="0">
                <a:solidFill>
                  <a:srgbClr val="3B3838"/>
                </a:solidFill>
                <a:latin typeface="Avenir Next LT Pro" panose="020B0504020202020204" pitchFamily="34" charset="0"/>
              </a:rPr>
              <a:t>Use appropriate enclosed spaces for discussions, phone calls or virtual meetings</a:t>
            </a:r>
          </a:p>
        </p:txBody>
      </p:sp>
      <p:sp>
        <p:nvSpPr>
          <p:cNvPr id="32" name="TextBox 31">
            <a:extLst>
              <a:ext uri="{FF2B5EF4-FFF2-40B4-BE49-F238E27FC236}">
                <a16:creationId xmlns:a16="http://schemas.microsoft.com/office/drawing/2014/main" id="{E9AE8EAC-32AB-5226-9BEF-5F4A9032B8EC}"/>
              </a:ext>
            </a:extLst>
          </p:cNvPr>
          <p:cNvSpPr txBox="1"/>
          <p:nvPr/>
        </p:nvSpPr>
        <p:spPr>
          <a:xfrm>
            <a:off x="8175150" y="4747061"/>
            <a:ext cx="3473208" cy="646331"/>
          </a:xfrm>
          <a:prstGeom prst="rect">
            <a:avLst/>
          </a:prstGeom>
          <a:noFill/>
        </p:spPr>
        <p:txBody>
          <a:bodyPr wrap="square">
            <a:spAutoFit/>
          </a:bodyPr>
          <a:lstStyle/>
          <a:p>
            <a:r>
              <a:rPr lang="en-CA" sz="1200" b="1" dirty="0">
                <a:solidFill>
                  <a:srgbClr val="3B3838"/>
                </a:solidFill>
                <a:latin typeface="Avenir Next LT Pro" panose="020B0504020202020204" pitchFamily="34" charset="0"/>
              </a:rPr>
              <a:t>Ask others to tone it down</a:t>
            </a:r>
          </a:p>
          <a:p>
            <a:r>
              <a:rPr lang="en-CA" sz="1200" dirty="0">
                <a:solidFill>
                  <a:srgbClr val="3B3838"/>
                </a:solidFill>
                <a:latin typeface="Avenir Next LT Pro" panose="020B0504020202020204" pitchFamily="34" charset="0"/>
              </a:rPr>
              <a:t>It is acceptable to politely remind others that this is a quiet zone</a:t>
            </a:r>
          </a:p>
        </p:txBody>
      </p:sp>
      <p:pic>
        <p:nvPicPr>
          <p:cNvPr id="8" name="Picture 7">
            <a:extLst>
              <a:ext uri="{FF2B5EF4-FFF2-40B4-BE49-F238E27FC236}">
                <a16:creationId xmlns:a16="http://schemas.microsoft.com/office/drawing/2014/main" id="{395E52C9-95B3-305E-3CD3-3B132A82C9D0}"/>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64955" y="3193565"/>
            <a:ext cx="557798" cy="557798"/>
          </a:xfrm>
          <a:prstGeom prst="rect">
            <a:avLst/>
          </a:prstGeom>
        </p:spPr>
      </p:pic>
      <p:pic>
        <p:nvPicPr>
          <p:cNvPr id="14" name="Picture 13">
            <a:extLst>
              <a:ext uri="{FF2B5EF4-FFF2-40B4-BE49-F238E27FC236}">
                <a16:creationId xmlns:a16="http://schemas.microsoft.com/office/drawing/2014/main" id="{CD2377CA-3433-6924-D6CB-7AC31C168EE5}"/>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64955" y="1718186"/>
            <a:ext cx="573908" cy="573908"/>
          </a:xfrm>
          <a:prstGeom prst="rect">
            <a:avLst/>
          </a:prstGeom>
        </p:spPr>
      </p:pic>
      <p:pic>
        <p:nvPicPr>
          <p:cNvPr id="18" name="Picture 17">
            <a:extLst>
              <a:ext uri="{FF2B5EF4-FFF2-40B4-BE49-F238E27FC236}">
                <a16:creationId xmlns:a16="http://schemas.microsoft.com/office/drawing/2014/main" id="{879B8BD4-F614-9928-D142-69FA8A6AE955}"/>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08537" y="4834764"/>
            <a:ext cx="504690" cy="504690"/>
          </a:xfrm>
          <a:prstGeom prst="rect">
            <a:avLst/>
          </a:prstGeom>
        </p:spPr>
      </p:pic>
      <p:pic>
        <p:nvPicPr>
          <p:cNvPr id="22" name="Picture 21">
            <a:extLst>
              <a:ext uri="{FF2B5EF4-FFF2-40B4-BE49-F238E27FC236}">
                <a16:creationId xmlns:a16="http://schemas.microsoft.com/office/drawing/2014/main" id="{56654E4E-B5E8-2602-44D4-806AF540B528}"/>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1571" y="3971609"/>
            <a:ext cx="504689" cy="504689"/>
          </a:xfrm>
          <a:prstGeom prst="rect">
            <a:avLst/>
          </a:prstGeom>
        </p:spPr>
      </p:pic>
      <p:pic>
        <p:nvPicPr>
          <p:cNvPr id="17" name="Picture 16">
            <a:extLst>
              <a:ext uri="{FF2B5EF4-FFF2-40B4-BE49-F238E27FC236}">
                <a16:creationId xmlns:a16="http://schemas.microsoft.com/office/drawing/2014/main" id="{7212AC99-A0EC-3884-F3E8-20C804035A1E}"/>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sp>
        <p:nvSpPr>
          <p:cNvPr id="19" name="TextBox 18">
            <a:extLst>
              <a:ext uri="{FF2B5EF4-FFF2-40B4-BE49-F238E27FC236}">
                <a16:creationId xmlns:a16="http://schemas.microsoft.com/office/drawing/2014/main" id="{958C7CE8-3A70-8526-D75C-BDF432B0805D}"/>
              </a:ext>
            </a:extLst>
          </p:cNvPr>
          <p:cNvSpPr txBox="1"/>
          <p:nvPr/>
        </p:nvSpPr>
        <p:spPr>
          <a:xfrm>
            <a:off x="1214583" y="5948527"/>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Report faulty equipment</a:t>
            </a:r>
          </a:p>
          <a:p>
            <a:r>
              <a:rPr lang="en-CA" sz="1200" dirty="0">
                <a:solidFill>
                  <a:schemeClr val="bg1"/>
                </a:solidFill>
                <a:latin typeface="Avenir Next LT Pro" panose="020B0504020202020204" pitchFamily="34" charset="0"/>
              </a:rPr>
              <a:t>If something is not working properly, please report it</a:t>
            </a:r>
          </a:p>
        </p:txBody>
      </p:sp>
      <p:sp>
        <p:nvSpPr>
          <p:cNvPr id="34" name="TextBox 33">
            <a:extLst>
              <a:ext uri="{FF2B5EF4-FFF2-40B4-BE49-F238E27FC236}">
                <a16:creationId xmlns:a16="http://schemas.microsoft.com/office/drawing/2014/main" id="{00D8C377-9F76-4D7B-9791-B8267CA01534}"/>
              </a:ext>
            </a:extLst>
          </p:cNvPr>
          <p:cNvSpPr txBox="1"/>
          <p:nvPr/>
        </p:nvSpPr>
        <p:spPr>
          <a:xfrm>
            <a:off x="5191499" y="5958076"/>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Help the planet</a:t>
            </a:r>
          </a:p>
          <a:p>
            <a:r>
              <a:rPr lang="en-CA" sz="1200" dirty="0">
                <a:solidFill>
                  <a:schemeClr val="bg1"/>
                </a:solidFill>
                <a:latin typeface="Avenir Next LT Pro" panose="020B0504020202020204" pitchFamily="34" charset="0"/>
              </a:rPr>
              <a:t>Turn off monitors and task lighting when you leave</a:t>
            </a:r>
          </a:p>
        </p:txBody>
      </p:sp>
      <p:sp>
        <p:nvSpPr>
          <p:cNvPr id="21" name="TextBox 20">
            <a:extLst>
              <a:ext uri="{FF2B5EF4-FFF2-40B4-BE49-F238E27FC236}">
                <a16:creationId xmlns:a16="http://schemas.microsoft.com/office/drawing/2014/main" id="{BDA0B7C8-979A-D323-7E6F-CA789103EF90}"/>
              </a:ext>
            </a:extLst>
          </p:cNvPr>
          <p:cNvSpPr txBox="1"/>
          <p:nvPr/>
        </p:nvSpPr>
        <p:spPr>
          <a:xfrm>
            <a:off x="9293655" y="5959102"/>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Tidy up after yourself</a:t>
            </a:r>
          </a:p>
          <a:p>
            <a:r>
              <a:rPr lang="en-CA" sz="1200" dirty="0">
                <a:solidFill>
                  <a:schemeClr val="bg1"/>
                </a:solidFill>
                <a:latin typeface="Avenir Next LT Pro" panose="020B0504020202020204" pitchFamily="34" charset="0"/>
              </a:rPr>
              <a:t>Dispose of garbage and clean surfaces with wipes provided</a:t>
            </a:r>
          </a:p>
        </p:txBody>
      </p:sp>
      <p:pic>
        <p:nvPicPr>
          <p:cNvPr id="20" name="Picture 19">
            <a:extLst>
              <a:ext uri="{FF2B5EF4-FFF2-40B4-BE49-F238E27FC236}">
                <a16:creationId xmlns:a16="http://schemas.microsoft.com/office/drawing/2014/main" id="{CAEA9DE6-E8DB-330F-9C18-AE3E6E814F6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pic>
        <p:nvPicPr>
          <p:cNvPr id="31" name="Picture 30">
            <a:extLst>
              <a:ext uri="{FF2B5EF4-FFF2-40B4-BE49-F238E27FC236}">
                <a16:creationId xmlns:a16="http://schemas.microsoft.com/office/drawing/2014/main" id="{385A9F8A-B36B-B983-3838-CF2E88FFC87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35653" y="5977835"/>
            <a:ext cx="573909" cy="573909"/>
          </a:xfrm>
          <a:prstGeom prst="rect">
            <a:avLst/>
          </a:prstGeom>
        </p:spPr>
      </p:pic>
      <p:pic>
        <p:nvPicPr>
          <p:cNvPr id="41" name="Graphic 40">
            <a:extLst>
              <a:ext uri="{FF2B5EF4-FFF2-40B4-BE49-F238E27FC236}">
                <a16:creationId xmlns:a16="http://schemas.microsoft.com/office/drawing/2014/main" id="{39B4F713-A6F4-95F8-1362-D691A2C16A61}"/>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546676" y="2493473"/>
            <a:ext cx="576076" cy="576076"/>
          </a:xfrm>
          <a:prstGeom prst="rect">
            <a:avLst/>
          </a:prstGeom>
        </p:spPr>
      </p:pic>
    </p:spTree>
    <p:extLst>
      <p:ext uri="{BB962C8B-B14F-4D97-AF65-F5344CB8AC3E}">
        <p14:creationId xmlns:p14="http://schemas.microsoft.com/office/powerpoint/2010/main" val="249877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008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itle 35">
            <a:extLst>
              <a:ext uri="{FF2B5EF4-FFF2-40B4-BE49-F238E27FC236}">
                <a16:creationId xmlns:a16="http://schemas.microsoft.com/office/drawing/2014/main" id="{96816DEC-1775-4706-4F91-64F8906EECED}"/>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Transition zone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AWARENESS • RESPECT • COURTESY • COMMUNICATION</a:t>
            </a:r>
            <a:endParaRPr lang="en-CA" sz="2400" dirty="0">
              <a:latin typeface="Avenir Next LT Pro Demi" panose="020B0704020202020204" pitchFamily="34" charset="0"/>
            </a:endParaRPr>
          </a:p>
        </p:txBody>
      </p:sp>
      <p:pic>
        <p:nvPicPr>
          <p:cNvPr id="37" name="Picture 36" descr="Two colleagues talking around a office cubicle">
            <a:extLst>
              <a:ext uri="{FF2B5EF4-FFF2-40B4-BE49-F238E27FC236}">
                <a16:creationId xmlns:a16="http://schemas.microsoft.com/office/drawing/2014/main" id="{F0359C76-4CA5-7EA8-80BF-0016739DD29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317" r="317"/>
          <a:stretch/>
        </p:blipFill>
        <p:spPr>
          <a:xfrm>
            <a:off x="590332" y="1490880"/>
            <a:ext cx="5719984" cy="4150534"/>
          </a:xfrm>
          <a:prstGeom prst="rect">
            <a:avLst/>
          </a:prstGeom>
        </p:spPr>
      </p:pic>
      <p:sp>
        <p:nvSpPr>
          <p:cNvPr id="26" name="TextBox 25">
            <a:extLst>
              <a:ext uri="{FF2B5EF4-FFF2-40B4-BE49-F238E27FC236}">
                <a16:creationId xmlns:a16="http://schemas.microsoft.com/office/drawing/2014/main" id="{829D5740-5084-7D76-5CA2-49CBE316C0F6}"/>
              </a:ext>
            </a:extLst>
          </p:cNvPr>
          <p:cNvSpPr txBox="1"/>
          <p:nvPr/>
        </p:nvSpPr>
        <p:spPr>
          <a:xfrm>
            <a:off x="8173726" y="1625520"/>
            <a:ext cx="3468085"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Book your workpoint </a:t>
            </a:r>
            <a:r>
              <a:rPr lang="en-CA" b="0" dirty="0"/>
              <a:t>(if required)</a:t>
            </a:r>
          </a:p>
          <a:p>
            <a:r>
              <a:rPr lang="en-CA" b="0" dirty="0"/>
              <a:t>Release your booking if you no longer need it</a:t>
            </a:r>
          </a:p>
        </p:txBody>
      </p:sp>
      <p:sp>
        <p:nvSpPr>
          <p:cNvPr id="27" name="TextBox 26">
            <a:extLst>
              <a:ext uri="{FF2B5EF4-FFF2-40B4-BE49-F238E27FC236}">
                <a16:creationId xmlns:a16="http://schemas.microsoft.com/office/drawing/2014/main" id="{FAC24E0F-E3D1-B9C2-9441-2C134262A40E}"/>
              </a:ext>
            </a:extLst>
          </p:cNvPr>
          <p:cNvSpPr txBox="1"/>
          <p:nvPr/>
        </p:nvSpPr>
        <p:spPr>
          <a:xfrm>
            <a:off x="8179578" y="2303627"/>
            <a:ext cx="3468085"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Be aware of your noise</a:t>
            </a:r>
          </a:p>
          <a:p>
            <a:r>
              <a:rPr lang="en-CA" b="0" dirty="0"/>
              <a:t>Use headphones to listen to music or participate in virtual meetings</a:t>
            </a:r>
          </a:p>
        </p:txBody>
      </p:sp>
      <p:sp>
        <p:nvSpPr>
          <p:cNvPr id="33" name="TextBox 32">
            <a:extLst>
              <a:ext uri="{FF2B5EF4-FFF2-40B4-BE49-F238E27FC236}">
                <a16:creationId xmlns:a16="http://schemas.microsoft.com/office/drawing/2014/main" id="{104DCD4A-9ED6-A639-7BA9-B65943E06709}"/>
              </a:ext>
            </a:extLst>
          </p:cNvPr>
          <p:cNvSpPr txBox="1"/>
          <p:nvPr/>
        </p:nvSpPr>
        <p:spPr>
          <a:xfrm>
            <a:off x="8149594" y="3074296"/>
            <a:ext cx="3498070"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Modulate your voice</a:t>
            </a:r>
          </a:p>
          <a:p>
            <a:r>
              <a:rPr lang="en-CA" b="0" dirty="0"/>
              <a:t>Be considerate of your colleagues when speaking on the phone or collaborating with a co-worker</a:t>
            </a:r>
          </a:p>
        </p:txBody>
      </p:sp>
      <p:sp>
        <p:nvSpPr>
          <p:cNvPr id="28" name="TextBox 27">
            <a:extLst>
              <a:ext uri="{FF2B5EF4-FFF2-40B4-BE49-F238E27FC236}">
                <a16:creationId xmlns:a16="http://schemas.microsoft.com/office/drawing/2014/main" id="{268CA8A8-0FD9-1865-A24B-914253DF7441}"/>
              </a:ext>
            </a:extLst>
          </p:cNvPr>
          <p:cNvSpPr txBox="1"/>
          <p:nvPr/>
        </p:nvSpPr>
        <p:spPr>
          <a:xfrm>
            <a:off x="8179578" y="4005398"/>
            <a:ext cx="3498071"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Take it elsewhere</a:t>
            </a:r>
          </a:p>
          <a:p>
            <a:r>
              <a:rPr lang="en-CA" b="0" dirty="0"/>
              <a:t>Use collaborative spaces or appropriate enclosed spaces when discussions get lengthy</a:t>
            </a:r>
          </a:p>
        </p:txBody>
      </p:sp>
      <p:sp>
        <p:nvSpPr>
          <p:cNvPr id="35" name="TextBox 34">
            <a:extLst>
              <a:ext uri="{FF2B5EF4-FFF2-40B4-BE49-F238E27FC236}">
                <a16:creationId xmlns:a16="http://schemas.microsoft.com/office/drawing/2014/main" id="{5E77D1DA-6C88-E50D-9999-425C5B9040A4}"/>
              </a:ext>
            </a:extLst>
          </p:cNvPr>
          <p:cNvSpPr txBox="1"/>
          <p:nvPr/>
        </p:nvSpPr>
        <p:spPr>
          <a:xfrm>
            <a:off x="8202580" y="4970439"/>
            <a:ext cx="3445083"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Switch it up</a:t>
            </a:r>
          </a:p>
          <a:p>
            <a:r>
              <a:rPr lang="en-CA" b="0" dirty="0"/>
              <a:t>Explore the various workpoints available</a:t>
            </a:r>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sp>
        <p:nvSpPr>
          <p:cNvPr id="18" name="TextBox 17">
            <a:extLst>
              <a:ext uri="{FF2B5EF4-FFF2-40B4-BE49-F238E27FC236}">
                <a16:creationId xmlns:a16="http://schemas.microsoft.com/office/drawing/2014/main" id="{C5D29F69-DB65-CC41-A842-C81D3DEAF3CC}"/>
              </a:ext>
            </a:extLst>
          </p:cNvPr>
          <p:cNvSpPr txBox="1"/>
          <p:nvPr/>
        </p:nvSpPr>
        <p:spPr>
          <a:xfrm>
            <a:off x="1214583" y="5948527"/>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Report faulty equipment</a:t>
            </a:r>
          </a:p>
          <a:p>
            <a:r>
              <a:rPr lang="en-CA" sz="1200" dirty="0">
                <a:solidFill>
                  <a:schemeClr val="bg1"/>
                </a:solidFill>
                <a:latin typeface="Avenir Next LT Pro" panose="020B0504020202020204" pitchFamily="34" charset="0"/>
              </a:rPr>
              <a:t>If something is not working properly, please report it</a:t>
            </a:r>
          </a:p>
        </p:txBody>
      </p:sp>
      <p:sp>
        <p:nvSpPr>
          <p:cNvPr id="22" name="TextBox 21">
            <a:extLst>
              <a:ext uri="{FF2B5EF4-FFF2-40B4-BE49-F238E27FC236}">
                <a16:creationId xmlns:a16="http://schemas.microsoft.com/office/drawing/2014/main" id="{C9037DD6-DE8E-4611-7270-05555C47F0AB}"/>
              </a:ext>
            </a:extLst>
          </p:cNvPr>
          <p:cNvSpPr txBox="1"/>
          <p:nvPr/>
        </p:nvSpPr>
        <p:spPr>
          <a:xfrm>
            <a:off x="5189259" y="5958076"/>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Help the planet</a:t>
            </a:r>
          </a:p>
          <a:p>
            <a:r>
              <a:rPr lang="en-CA" sz="1200" dirty="0">
                <a:solidFill>
                  <a:schemeClr val="bg1"/>
                </a:solidFill>
                <a:latin typeface="Avenir Next LT Pro" panose="020B0504020202020204" pitchFamily="34" charset="0"/>
              </a:rPr>
              <a:t>Turn off monitors and task lighting when you leave</a:t>
            </a:r>
          </a:p>
        </p:txBody>
      </p:sp>
      <p:sp>
        <p:nvSpPr>
          <p:cNvPr id="20" name="TextBox 19">
            <a:extLst>
              <a:ext uri="{FF2B5EF4-FFF2-40B4-BE49-F238E27FC236}">
                <a16:creationId xmlns:a16="http://schemas.microsoft.com/office/drawing/2014/main" id="{C997265A-979B-0245-E9BC-DC88130ADC81}"/>
              </a:ext>
            </a:extLst>
          </p:cNvPr>
          <p:cNvSpPr txBox="1"/>
          <p:nvPr/>
        </p:nvSpPr>
        <p:spPr>
          <a:xfrm>
            <a:off x="9293655" y="5959102"/>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Tidy up after yourself</a:t>
            </a:r>
          </a:p>
          <a:p>
            <a:r>
              <a:rPr lang="en-CA" sz="1200" dirty="0">
                <a:solidFill>
                  <a:schemeClr val="bg1"/>
                </a:solidFill>
                <a:latin typeface="Avenir Next LT Pro" panose="020B0504020202020204" pitchFamily="34" charset="0"/>
              </a:rPr>
              <a:t>Dispose of garbage and clean surfaces with wipes provided</a:t>
            </a:r>
          </a:p>
        </p:txBody>
      </p:sp>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413" y="5977835"/>
            <a:ext cx="573909" cy="573909"/>
          </a:xfrm>
          <a:prstGeom prst="rect">
            <a:avLst/>
          </a:prstGeom>
        </p:spPr>
      </p:pic>
      <p:pic>
        <p:nvPicPr>
          <p:cNvPr id="29" name="Picture 28">
            <a:extLst>
              <a:ext uri="{FF2B5EF4-FFF2-40B4-BE49-F238E27FC236}">
                <a16:creationId xmlns:a16="http://schemas.microsoft.com/office/drawing/2014/main" id="{03D8D5F5-C26E-7096-D5F4-8EEE13E59A7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06450" y="2316261"/>
            <a:ext cx="576000" cy="576000"/>
          </a:xfrm>
          <a:prstGeom prst="rect">
            <a:avLst/>
          </a:prstGeom>
        </p:spPr>
      </p:pic>
      <p:pic>
        <p:nvPicPr>
          <p:cNvPr id="30" name="Picture 29">
            <a:extLst>
              <a:ext uri="{FF2B5EF4-FFF2-40B4-BE49-F238E27FC236}">
                <a16:creationId xmlns:a16="http://schemas.microsoft.com/office/drawing/2014/main" id="{BC785392-56FD-2328-0E48-608E59405A96}"/>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52846" y="1538489"/>
            <a:ext cx="576000" cy="576000"/>
          </a:xfrm>
          <a:prstGeom prst="rect">
            <a:avLst/>
          </a:prstGeom>
        </p:spPr>
      </p:pic>
      <p:pic>
        <p:nvPicPr>
          <p:cNvPr id="31" name="Picture 30">
            <a:extLst>
              <a:ext uri="{FF2B5EF4-FFF2-40B4-BE49-F238E27FC236}">
                <a16:creationId xmlns:a16="http://schemas.microsoft.com/office/drawing/2014/main" id="{C5835BB9-05CB-28FE-0DED-442A639A7E07}"/>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06450" y="3138825"/>
            <a:ext cx="576000" cy="576000"/>
          </a:xfrm>
          <a:prstGeom prst="rect">
            <a:avLst/>
          </a:prstGeom>
        </p:spPr>
      </p:pic>
      <p:pic>
        <p:nvPicPr>
          <p:cNvPr id="32" name="Picture 31">
            <a:extLst>
              <a:ext uri="{FF2B5EF4-FFF2-40B4-BE49-F238E27FC236}">
                <a16:creationId xmlns:a16="http://schemas.microsoft.com/office/drawing/2014/main" id="{CF9AB6B9-5883-32C7-7F21-F5996A19BD14}"/>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557286" y="4061177"/>
            <a:ext cx="576000" cy="576000"/>
          </a:xfrm>
          <a:prstGeom prst="rect">
            <a:avLst/>
          </a:prstGeom>
        </p:spPr>
      </p:pic>
      <p:pic>
        <p:nvPicPr>
          <p:cNvPr id="34" name="Picture 33">
            <a:extLst>
              <a:ext uri="{FF2B5EF4-FFF2-40B4-BE49-F238E27FC236}">
                <a16:creationId xmlns:a16="http://schemas.microsoft.com/office/drawing/2014/main" id="{0713CA2D-8D90-5881-A72B-844FEBA80EE7}"/>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496925" y="4905249"/>
            <a:ext cx="576000" cy="576000"/>
          </a:xfrm>
          <a:prstGeom prst="rect">
            <a:avLst/>
          </a:prstGeom>
        </p:spPr>
      </p:pic>
    </p:spTree>
    <p:extLst>
      <p:ext uri="{BB962C8B-B14F-4D97-AF65-F5344CB8AC3E}">
        <p14:creationId xmlns:p14="http://schemas.microsoft.com/office/powerpoint/2010/main" val="154265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AA7B4C1-A672-C0AB-8749-E05F60A8B6C7}"/>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Interactive zone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AWARENESS • RESPECT • COURTESY • COMMUNICATION</a:t>
            </a:r>
            <a:endParaRPr lang="en-CA" sz="2400" dirty="0">
              <a:latin typeface="Avenir Next LT Pro Demi" panose="020B0704020202020204" pitchFamily="34" charset="0"/>
            </a:endParaRPr>
          </a:p>
        </p:txBody>
      </p:sp>
      <p:pic>
        <p:nvPicPr>
          <p:cNvPr id="15" name="Picture 14" descr="4 colleagues in the interactive zone. One is giving a presentation, two are talking, and another one is taking a call on his laptop.">
            <a:extLst>
              <a:ext uri="{FF2B5EF4-FFF2-40B4-BE49-F238E27FC236}">
                <a16:creationId xmlns:a16="http://schemas.microsoft.com/office/drawing/2014/main" id="{EB8295CD-0042-2DBA-3943-07CA4C55BC60}"/>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836" r="21174"/>
          <a:stretch/>
        </p:blipFill>
        <p:spPr>
          <a:xfrm>
            <a:off x="778933" y="1494847"/>
            <a:ext cx="5571067" cy="4182001"/>
          </a:xfrm>
          <a:prstGeom prst="rect">
            <a:avLst/>
          </a:prstGeom>
        </p:spPr>
      </p:pic>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sp>
        <p:nvSpPr>
          <p:cNvPr id="12" name="TextBox 11">
            <a:extLst>
              <a:ext uri="{FF2B5EF4-FFF2-40B4-BE49-F238E27FC236}">
                <a16:creationId xmlns:a16="http://schemas.microsoft.com/office/drawing/2014/main" id="{24DDE4A5-6D18-1C60-898D-8CC2773E91B5}"/>
              </a:ext>
            </a:extLst>
          </p:cNvPr>
          <p:cNvSpPr txBox="1"/>
          <p:nvPr/>
        </p:nvSpPr>
        <p:spPr>
          <a:xfrm>
            <a:off x="8201676" y="1799094"/>
            <a:ext cx="3643191"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Be respectful</a:t>
            </a:r>
          </a:p>
          <a:p>
            <a:r>
              <a:rPr lang="en-CA" b="0" dirty="0"/>
              <a:t>Avoid inserting yourself into discussions in open areas near you, unless you are invited to do so</a:t>
            </a:r>
          </a:p>
        </p:txBody>
      </p:sp>
      <p:sp>
        <p:nvSpPr>
          <p:cNvPr id="13" name="TextBox 12">
            <a:extLst>
              <a:ext uri="{FF2B5EF4-FFF2-40B4-BE49-F238E27FC236}">
                <a16:creationId xmlns:a16="http://schemas.microsoft.com/office/drawing/2014/main" id="{77A2EC03-7948-4185-6E11-14E977CB27FA}"/>
              </a:ext>
            </a:extLst>
          </p:cNvPr>
          <p:cNvSpPr txBox="1"/>
          <p:nvPr/>
        </p:nvSpPr>
        <p:spPr>
          <a:xfrm>
            <a:off x="8201675" y="2654913"/>
            <a:ext cx="3643191"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Return to order</a:t>
            </a:r>
          </a:p>
          <a:p>
            <a:r>
              <a:rPr lang="en-CA" b="0" dirty="0"/>
              <a:t>Clean white boards and return furniture to original layout</a:t>
            </a:r>
          </a:p>
        </p:txBody>
      </p:sp>
      <p:sp>
        <p:nvSpPr>
          <p:cNvPr id="6" name="TextBox 5">
            <a:extLst>
              <a:ext uri="{FF2B5EF4-FFF2-40B4-BE49-F238E27FC236}">
                <a16:creationId xmlns:a16="http://schemas.microsoft.com/office/drawing/2014/main" id="{D4823956-7F62-9F87-E757-1FE33339F3E4}"/>
              </a:ext>
            </a:extLst>
          </p:cNvPr>
          <p:cNvSpPr txBox="1"/>
          <p:nvPr/>
        </p:nvSpPr>
        <p:spPr>
          <a:xfrm>
            <a:off x="8187709" y="3538695"/>
            <a:ext cx="3643190"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Don’t expect silence</a:t>
            </a:r>
          </a:p>
          <a:p>
            <a:r>
              <a:rPr lang="en-CA" b="0" dirty="0"/>
              <a:t>Others around you will be collaborating. If you need to focus, move to a quiet/focus area</a:t>
            </a:r>
          </a:p>
        </p:txBody>
      </p:sp>
      <p:sp>
        <p:nvSpPr>
          <p:cNvPr id="11" name="TextBox 10">
            <a:extLst>
              <a:ext uri="{FF2B5EF4-FFF2-40B4-BE49-F238E27FC236}">
                <a16:creationId xmlns:a16="http://schemas.microsoft.com/office/drawing/2014/main" id="{95B270E5-7E3E-3135-9B37-CF9A09097EE2}"/>
              </a:ext>
            </a:extLst>
          </p:cNvPr>
          <p:cNvSpPr txBox="1"/>
          <p:nvPr/>
        </p:nvSpPr>
        <p:spPr>
          <a:xfrm>
            <a:off x="8187709" y="4437593"/>
            <a:ext cx="3643190"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Be aware of your noise</a:t>
            </a:r>
          </a:p>
          <a:p>
            <a:r>
              <a:rPr lang="en-CA" b="0" dirty="0"/>
              <a:t>Use headphones to listen to music or participate in virtual meetings</a:t>
            </a:r>
          </a:p>
        </p:txBody>
      </p:sp>
      <p:sp>
        <p:nvSpPr>
          <p:cNvPr id="18" name="TextBox 17">
            <a:extLst>
              <a:ext uri="{FF2B5EF4-FFF2-40B4-BE49-F238E27FC236}">
                <a16:creationId xmlns:a16="http://schemas.microsoft.com/office/drawing/2014/main" id="{C5D29F69-DB65-CC41-A842-C81D3DEAF3CC}"/>
              </a:ext>
            </a:extLst>
          </p:cNvPr>
          <p:cNvSpPr txBox="1"/>
          <p:nvPr/>
        </p:nvSpPr>
        <p:spPr>
          <a:xfrm>
            <a:off x="1214583" y="5948527"/>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Report faulty equipment</a:t>
            </a:r>
          </a:p>
          <a:p>
            <a:r>
              <a:rPr lang="en-CA" sz="1200" dirty="0">
                <a:solidFill>
                  <a:schemeClr val="bg1"/>
                </a:solidFill>
                <a:latin typeface="Avenir Next LT Pro" panose="020B0504020202020204" pitchFamily="34" charset="0"/>
              </a:rPr>
              <a:t>If something is not working properly, please report it</a:t>
            </a:r>
          </a:p>
        </p:txBody>
      </p:sp>
      <p:sp>
        <p:nvSpPr>
          <p:cNvPr id="22" name="TextBox 21">
            <a:extLst>
              <a:ext uri="{FF2B5EF4-FFF2-40B4-BE49-F238E27FC236}">
                <a16:creationId xmlns:a16="http://schemas.microsoft.com/office/drawing/2014/main" id="{C9037DD6-DE8E-4611-7270-05555C47F0AB}"/>
              </a:ext>
            </a:extLst>
          </p:cNvPr>
          <p:cNvSpPr txBox="1"/>
          <p:nvPr/>
        </p:nvSpPr>
        <p:spPr>
          <a:xfrm>
            <a:off x="5189259" y="5958076"/>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Help the planet</a:t>
            </a:r>
          </a:p>
          <a:p>
            <a:r>
              <a:rPr lang="en-CA" sz="1200" dirty="0">
                <a:solidFill>
                  <a:schemeClr val="bg1"/>
                </a:solidFill>
                <a:latin typeface="Avenir Next LT Pro" panose="020B0504020202020204" pitchFamily="34" charset="0"/>
              </a:rPr>
              <a:t>Turn off monitors and task lighting when you leave</a:t>
            </a:r>
          </a:p>
        </p:txBody>
      </p:sp>
      <p:sp>
        <p:nvSpPr>
          <p:cNvPr id="20" name="TextBox 19">
            <a:extLst>
              <a:ext uri="{FF2B5EF4-FFF2-40B4-BE49-F238E27FC236}">
                <a16:creationId xmlns:a16="http://schemas.microsoft.com/office/drawing/2014/main" id="{C997265A-979B-0245-E9BC-DC88130ADC81}"/>
              </a:ext>
            </a:extLst>
          </p:cNvPr>
          <p:cNvSpPr txBox="1"/>
          <p:nvPr/>
        </p:nvSpPr>
        <p:spPr>
          <a:xfrm>
            <a:off x="9293655" y="5959102"/>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Tidy up after yourself</a:t>
            </a:r>
          </a:p>
          <a:p>
            <a:r>
              <a:rPr lang="en-CA" sz="1200" dirty="0">
                <a:solidFill>
                  <a:schemeClr val="bg1"/>
                </a:solidFill>
                <a:latin typeface="Avenir Next LT Pro" panose="020B0504020202020204" pitchFamily="34" charset="0"/>
              </a:rPr>
              <a:t>Dispose of garbage and clean surfaces with wipes provided</a:t>
            </a:r>
          </a:p>
        </p:txBody>
      </p:sp>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413" y="5977835"/>
            <a:ext cx="573909" cy="573909"/>
          </a:xfrm>
          <a:prstGeom prst="rect">
            <a:avLst/>
          </a:prstGeom>
        </p:spPr>
      </p:pic>
      <p:pic>
        <p:nvPicPr>
          <p:cNvPr id="3" name="Picture 2">
            <a:extLst>
              <a:ext uri="{FF2B5EF4-FFF2-40B4-BE49-F238E27FC236}">
                <a16:creationId xmlns:a16="http://schemas.microsoft.com/office/drawing/2014/main" id="{4495F878-8DA9-D97F-0D9F-9CD82BA487B6}"/>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09212" y="3582169"/>
            <a:ext cx="576000" cy="576000"/>
          </a:xfrm>
          <a:prstGeom prst="rect">
            <a:avLst/>
          </a:prstGeom>
        </p:spPr>
      </p:pic>
      <p:pic>
        <p:nvPicPr>
          <p:cNvPr id="9" name="Graphic 8">
            <a:extLst>
              <a:ext uri="{FF2B5EF4-FFF2-40B4-BE49-F238E27FC236}">
                <a16:creationId xmlns:a16="http://schemas.microsoft.com/office/drawing/2014/main" id="{6B838157-CCA7-2D1F-9049-6716AC7E238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9212" y="2685172"/>
            <a:ext cx="576000" cy="576000"/>
          </a:xfrm>
          <a:prstGeom prst="rect">
            <a:avLst/>
          </a:prstGeom>
        </p:spPr>
      </p:pic>
      <p:pic>
        <p:nvPicPr>
          <p:cNvPr id="10" name="Graphic 9">
            <a:extLst>
              <a:ext uri="{FF2B5EF4-FFF2-40B4-BE49-F238E27FC236}">
                <a16:creationId xmlns:a16="http://schemas.microsoft.com/office/drawing/2014/main" id="{D7A216D5-DF67-8307-C749-62DB626BD53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9212" y="4480285"/>
            <a:ext cx="576000" cy="576000"/>
          </a:xfrm>
          <a:prstGeom prst="rect">
            <a:avLst/>
          </a:prstGeom>
        </p:spPr>
      </p:pic>
      <p:pic>
        <p:nvPicPr>
          <p:cNvPr id="14" name="Graphic 13">
            <a:extLst>
              <a:ext uri="{FF2B5EF4-FFF2-40B4-BE49-F238E27FC236}">
                <a16:creationId xmlns:a16="http://schemas.microsoft.com/office/drawing/2014/main" id="{C20BC641-53DE-7D67-0B76-9752F01898C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9212" y="1854114"/>
            <a:ext cx="576000" cy="576000"/>
          </a:xfrm>
          <a:prstGeom prst="rect">
            <a:avLst/>
          </a:prstGeom>
        </p:spPr>
      </p:pic>
    </p:spTree>
    <p:extLst>
      <p:ext uri="{BB962C8B-B14F-4D97-AF65-F5344CB8AC3E}">
        <p14:creationId xmlns:p14="http://schemas.microsoft.com/office/powerpoint/2010/main" val="98081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itle 14">
            <a:extLst>
              <a:ext uri="{FF2B5EF4-FFF2-40B4-BE49-F238E27FC236}">
                <a16:creationId xmlns:a16="http://schemas.microsoft.com/office/drawing/2014/main" id="{BA4254C2-F321-4CA7-1D34-C2EA4C355638}"/>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Enclosed spaces</a:t>
            </a: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AWARENESS • RESPECT • COURTESY • COMMUNICATION</a:t>
            </a:r>
            <a:endParaRPr lang="en-CA" sz="2400" dirty="0">
              <a:latin typeface="Avenir Next LT Pro Demi" panose="020B0704020202020204" pitchFamily="34" charset="0"/>
            </a:endParaRPr>
          </a:p>
        </p:txBody>
      </p:sp>
      <p:pic>
        <p:nvPicPr>
          <p:cNvPr id="30" name="Picture 29" descr="Three colleagues in a meeting room">
            <a:extLst>
              <a:ext uri="{FF2B5EF4-FFF2-40B4-BE49-F238E27FC236}">
                <a16:creationId xmlns:a16="http://schemas.microsoft.com/office/drawing/2014/main" id="{86F1B3BE-459B-BA44-4A68-C2E077BCDBC8}"/>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28" r="-1523"/>
          <a:stretch/>
        </p:blipFill>
        <p:spPr>
          <a:xfrm>
            <a:off x="441635" y="1554642"/>
            <a:ext cx="6100436" cy="3938733"/>
          </a:xfrm>
          <a:prstGeom prst="rect">
            <a:avLst/>
          </a:prstGeom>
        </p:spPr>
      </p:pic>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sp>
        <p:nvSpPr>
          <p:cNvPr id="16" name="TextBox 15">
            <a:extLst>
              <a:ext uri="{FF2B5EF4-FFF2-40B4-BE49-F238E27FC236}">
                <a16:creationId xmlns:a16="http://schemas.microsoft.com/office/drawing/2014/main" id="{CAE84E44-C27D-BC32-26BE-C564BCB3CDEB}"/>
              </a:ext>
            </a:extLst>
          </p:cNvPr>
          <p:cNvSpPr txBox="1"/>
          <p:nvPr/>
        </p:nvSpPr>
        <p:spPr>
          <a:xfrm>
            <a:off x="7776491" y="2058140"/>
            <a:ext cx="3779014"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Book a room </a:t>
            </a:r>
            <a:r>
              <a:rPr lang="en-CA" b="0" dirty="0"/>
              <a:t>(if required)</a:t>
            </a:r>
          </a:p>
          <a:p>
            <a:r>
              <a:rPr lang="en-CA" b="0" dirty="0"/>
              <a:t>Release your booking if you no longer need it</a:t>
            </a:r>
          </a:p>
        </p:txBody>
      </p:sp>
      <p:sp>
        <p:nvSpPr>
          <p:cNvPr id="27" name="TextBox 26">
            <a:extLst>
              <a:ext uri="{FF2B5EF4-FFF2-40B4-BE49-F238E27FC236}">
                <a16:creationId xmlns:a16="http://schemas.microsoft.com/office/drawing/2014/main" id="{D9FEF263-3A4F-C869-68BB-F0A704D658F0}"/>
              </a:ext>
            </a:extLst>
          </p:cNvPr>
          <p:cNvSpPr txBox="1"/>
          <p:nvPr/>
        </p:nvSpPr>
        <p:spPr>
          <a:xfrm>
            <a:off x="7776491" y="2875620"/>
            <a:ext cx="3779014"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Spontaneous use is ok</a:t>
            </a:r>
          </a:p>
          <a:p>
            <a:r>
              <a:rPr lang="en-CA" b="0" dirty="0"/>
              <a:t>Check the booking system first</a:t>
            </a:r>
          </a:p>
        </p:txBody>
      </p:sp>
      <p:sp>
        <p:nvSpPr>
          <p:cNvPr id="26" name="TextBox 25">
            <a:extLst>
              <a:ext uri="{FF2B5EF4-FFF2-40B4-BE49-F238E27FC236}">
                <a16:creationId xmlns:a16="http://schemas.microsoft.com/office/drawing/2014/main" id="{08707F2A-8BE8-8791-6506-A9C56C1BCC42}"/>
              </a:ext>
            </a:extLst>
          </p:cNvPr>
          <p:cNvSpPr txBox="1"/>
          <p:nvPr/>
        </p:nvSpPr>
        <p:spPr>
          <a:xfrm>
            <a:off x="7789363" y="3632296"/>
            <a:ext cx="3779015"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Don’t overstay</a:t>
            </a:r>
          </a:p>
          <a:p>
            <a:r>
              <a:rPr lang="en-CA" b="0" dirty="0"/>
              <a:t>Respect scheduled meeting times – wrap it up 5 minutes before the end of your booking</a:t>
            </a:r>
          </a:p>
        </p:txBody>
      </p:sp>
      <p:sp>
        <p:nvSpPr>
          <p:cNvPr id="28" name="TextBox 27">
            <a:extLst>
              <a:ext uri="{FF2B5EF4-FFF2-40B4-BE49-F238E27FC236}">
                <a16:creationId xmlns:a16="http://schemas.microsoft.com/office/drawing/2014/main" id="{02B96E72-76DA-DDBA-0A3A-D9F9C01D43F9}"/>
              </a:ext>
            </a:extLst>
          </p:cNvPr>
          <p:cNvSpPr txBox="1"/>
          <p:nvPr/>
        </p:nvSpPr>
        <p:spPr>
          <a:xfrm>
            <a:off x="7776491" y="4505559"/>
            <a:ext cx="3779016"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Leave the room ready for others</a:t>
            </a:r>
          </a:p>
          <a:p>
            <a:r>
              <a:rPr lang="en-CA" b="0" dirty="0"/>
              <a:t>Clean white boards and return furniture/equipment to original layout</a:t>
            </a:r>
          </a:p>
        </p:txBody>
      </p:sp>
      <p:sp>
        <p:nvSpPr>
          <p:cNvPr id="18" name="TextBox 17">
            <a:extLst>
              <a:ext uri="{FF2B5EF4-FFF2-40B4-BE49-F238E27FC236}">
                <a16:creationId xmlns:a16="http://schemas.microsoft.com/office/drawing/2014/main" id="{C5D29F69-DB65-CC41-A842-C81D3DEAF3CC}"/>
              </a:ext>
            </a:extLst>
          </p:cNvPr>
          <p:cNvSpPr txBox="1"/>
          <p:nvPr/>
        </p:nvSpPr>
        <p:spPr>
          <a:xfrm>
            <a:off x="1214583" y="5948527"/>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Report faulty equipment</a:t>
            </a:r>
          </a:p>
          <a:p>
            <a:r>
              <a:rPr lang="en-CA" sz="1200" dirty="0">
                <a:solidFill>
                  <a:schemeClr val="bg1"/>
                </a:solidFill>
                <a:latin typeface="Avenir Next LT Pro" panose="020B0504020202020204" pitchFamily="34" charset="0"/>
              </a:rPr>
              <a:t>If something is not working properly, please report it</a:t>
            </a:r>
          </a:p>
        </p:txBody>
      </p:sp>
      <p:sp>
        <p:nvSpPr>
          <p:cNvPr id="22" name="TextBox 21">
            <a:extLst>
              <a:ext uri="{FF2B5EF4-FFF2-40B4-BE49-F238E27FC236}">
                <a16:creationId xmlns:a16="http://schemas.microsoft.com/office/drawing/2014/main" id="{C9037DD6-DE8E-4611-7270-05555C47F0AB}"/>
              </a:ext>
            </a:extLst>
          </p:cNvPr>
          <p:cNvSpPr txBox="1"/>
          <p:nvPr/>
        </p:nvSpPr>
        <p:spPr>
          <a:xfrm>
            <a:off x="5198224" y="5958076"/>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Help the planet</a:t>
            </a:r>
          </a:p>
          <a:p>
            <a:r>
              <a:rPr lang="en-CA" sz="1200" dirty="0">
                <a:solidFill>
                  <a:schemeClr val="bg1"/>
                </a:solidFill>
                <a:latin typeface="Avenir Next LT Pro" panose="020B0504020202020204" pitchFamily="34" charset="0"/>
              </a:rPr>
              <a:t>Turn off monitors and task lighting when you leave</a:t>
            </a:r>
          </a:p>
        </p:txBody>
      </p:sp>
      <p:sp>
        <p:nvSpPr>
          <p:cNvPr id="20" name="TextBox 19">
            <a:extLst>
              <a:ext uri="{FF2B5EF4-FFF2-40B4-BE49-F238E27FC236}">
                <a16:creationId xmlns:a16="http://schemas.microsoft.com/office/drawing/2014/main" id="{C997265A-979B-0245-E9BC-DC88130ADC81}"/>
              </a:ext>
            </a:extLst>
          </p:cNvPr>
          <p:cNvSpPr txBox="1"/>
          <p:nvPr/>
        </p:nvSpPr>
        <p:spPr>
          <a:xfrm>
            <a:off x="9293655" y="5959102"/>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Tidy up after yourself</a:t>
            </a:r>
          </a:p>
          <a:p>
            <a:r>
              <a:rPr lang="en-CA" sz="1200" dirty="0">
                <a:solidFill>
                  <a:schemeClr val="bg1"/>
                </a:solidFill>
                <a:latin typeface="Avenir Next LT Pro" panose="020B0504020202020204" pitchFamily="34" charset="0"/>
              </a:rPr>
              <a:t>Dispose of garbage and clean surfaces with wipes provided</a:t>
            </a:r>
          </a:p>
        </p:txBody>
      </p:sp>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378" y="5977835"/>
            <a:ext cx="573909" cy="573909"/>
          </a:xfrm>
          <a:prstGeom prst="rect">
            <a:avLst/>
          </a:prstGeom>
        </p:spPr>
      </p:pic>
      <p:pic>
        <p:nvPicPr>
          <p:cNvPr id="23" name="Picture 22">
            <a:extLst>
              <a:ext uri="{FF2B5EF4-FFF2-40B4-BE49-F238E27FC236}">
                <a16:creationId xmlns:a16="http://schemas.microsoft.com/office/drawing/2014/main" id="{2D4EB38B-FC47-D23F-DB05-C1A4CCC4C42B}"/>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35468" y="1971895"/>
            <a:ext cx="576000" cy="576000"/>
          </a:xfrm>
          <a:prstGeom prst="rect">
            <a:avLst/>
          </a:prstGeom>
        </p:spPr>
      </p:pic>
      <p:pic>
        <p:nvPicPr>
          <p:cNvPr id="24" name="Graphic 23">
            <a:extLst>
              <a:ext uri="{FF2B5EF4-FFF2-40B4-BE49-F238E27FC236}">
                <a16:creationId xmlns:a16="http://schemas.microsoft.com/office/drawing/2014/main" id="{8DCE9C42-078E-5CBD-747E-773FA35E661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6503" y="4505559"/>
            <a:ext cx="576000" cy="576000"/>
          </a:xfrm>
          <a:prstGeom prst="rect">
            <a:avLst/>
          </a:prstGeom>
        </p:spPr>
      </p:pic>
      <p:pic>
        <p:nvPicPr>
          <p:cNvPr id="25" name="Graphic 24">
            <a:extLst>
              <a:ext uri="{FF2B5EF4-FFF2-40B4-BE49-F238E27FC236}">
                <a16:creationId xmlns:a16="http://schemas.microsoft.com/office/drawing/2014/main" id="{CB616C31-06FF-EE0B-4357-5436C326A27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16366" y="3679336"/>
            <a:ext cx="576000" cy="576000"/>
          </a:xfrm>
          <a:prstGeom prst="rect">
            <a:avLst/>
          </a:prstGeom>
        </p:spPr>
      </p:pic>
      <p:pic>
        <p:nvPicPr>
          <p:cNvPr id="29" name="Graphic 28">
            <a:extLst>
              <a:ext uri="{FF2B5EF4-FFF2-40B4-BE49-F238E27FC236}">
                <a16:creationId xmlns:a16="http://schemas.microsoft.com/office/drawing/2014/main" id="{DDACA75D-642E-AC56-3ABC-44E47207B85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116366" y="2818453"/>
            <a:ext cx="576000" cy="576000"/>
          </a:xfrm>
          <a:prstGeom prst="rect">
            <a:avLst/>
          </a:prstGeom>
        </p:spPr>
      </p:pic>
    </p:spTree>
    <p:extLst>
      <p:ext uri="{BB962C8B-B14F-4D97-AF65-F5344CB8AC3E}">
        <p14:creationId xmlns:p14="http://schemas.microsoft.com/office/powerpoint/2010/main" val="76110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4C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A970174A-7C54-07FE-5E6F-D6B7254CA29B}"/>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Kitchenette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AWARENESS • RESPECT • COURTESY • COMMUNICATION</a:t>
            </a:r>
            <a:endParaRPr lang="en-CA" sz="2400" dirty="0">
              <a:latin typeface="Avenir Next LT Pro Demi" panose="020B0704020202020204" pitchFamily="34" charset="0"/>
            </a:endParaRPr>
          </a:p>
        </p:txBody>
      </p:sp>
      <p:pic>
        <p:nvPicPr>
          <p:cNvPr id="11" name="Picture 10" descr="A person washing dishes in the office kitchenette">
            <a:extLst>
              <a:ext uri="{FF2B5EF4-FFF2-40B4-BE49-F238E27FC236}">
                <a16:creationId xmlns:a16="http://schemas.microsoft.com/office/drawing/2014/main" id="{A5FA93A6-49F4-8B87-212F-F7D6196292C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79" t="636" r="-829" b="-4536"/>
          <a:stretch/>
        </p:blipFill>
        <p:spPr>
          <a:xfrm>
            <a:off x="257453" y="1816837"/>
            <a:ext cx="6603154" cy="3562169"/>
          </a:xfrm>
          <a:prstGeom prst="rect">
            <a:avLst/>
          </a:prstGeom>
        </p:spPr>
      </p:pic>
      <p:sp>
        <p:nvSpPr>
          <p:cNvPr id="9" name="TextBox 8">
            <a:extLst>
              <a:ext uri="{FF2B5EF4-FFF2-40B4-BE49-F238E27FC236}">
                <a16:creationId xmlns:a16="http://schemas.microsoft.com/office/drawing/2014/main" id="{B3889884-8454-FF47-2738-04000F5AD5F9}"/>
              </a:ext>
            </a:extLst>
          </p:cNvPr>
          <p:cNvSpPr txBox="1"/>
          <p:nvPr/>
        </p:nvSpPr>
        <p:spPr>
          <a:xfrm>
            <a:off x="7952574" y="2477776"/>
            <a:ext cx="3114692"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Utensils and dishes</a:t>
            </a:r>
          </a:p>
          <a:p>
            <a:r>
              <a:rPr lang="en-CA" b="0" dirty="0"/>
              <a:t>Don’t leave dirty utensils and dishes in the sink. Clean and dry what you use and put them back in their place</a:t>
            </a:r>
          </a:p>
        </p:txBody>
      </p:sp>
      <p:sp>
        <p:nvSpPr>
          <p:cNvPr id="10" name="TextBox 9">
            <a:extLst>
              <a:ext uri="{FF2B5EF4-FFF2-40B4-BE49-F238E27FC236}">
                <a16:creationId xmlns:a16="http://schemas.microsoft.com/office/drawing/2014/main" id="{58664250-6290-63BF-F51E-A74C184BE977}"/>
              </a:ext>
            </a:extLst>
          </p:cNvPr>
          <p:cNvSpPr txBox="1"/>
          <p:nvPr/>
        </p:nvSpPr>
        <p:spPr>
          <a:xfrm>
            <a:off x="7952574" y="3911016"/>
            <a:ext cx="3114692"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Shared use of refrigerator</a:t>
            </a:r>
          </a:p>
          <a:p>
            <a:r>
              <a:rPr lang="en-CA" b="0" dirty="0"/>
              <a:t>Be mindful of expiry dates of any food you store in the refrigerator</a:t>
            </a:r>
          </a:p>
        </p:txBody>
      </p:sp>
      <p:sp>
        <p:nvSpPr>
          <p:cNvPr id="18" name="TextBox 17">
            <a:extLst>
              <a:ext uri="{FF2B5EF4-FFF2-40B4-BE49-F238E27FC236}">
                <a16:creationId xmlns:a16="http://schemas.microsoft.com/office/drawing/2014/main" id="{C5D29F69-DB65-CC41-A842-C81D3DEAF3CC}"/>
              </a:ext>
            </a:extLst>
          </p:cNvPr>
          <p:cNvSpPr txBox="1"/>
          <p:nvPr/>
        </p:nvSpPr>
        <p:spPr>
          <a:xfrm>
            <a:off x="1100930" y="5949620"/>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Report faulty equipment</a:t>
            </a:r>
          </a:p>
          <a:p>
            <a:r>
              <a:rPr lang="en-CA" sz="1200" dirty="0">
                <a:solidFill>
                  <a:schemeClr val="bg1"/>
                </a:solidFill>
                <a:latin typeface="Avenir Next LT Pro" panose="020B0504020202020204" pitchFamily="34" charset="0"/>
              </a:rPr>
              <a:t>If something is not working properly, please report it</a:t>
            </a:r>
          </a:p>
        </p:txBody>
      </p:sp>
      <p:sp>
        <p:nvSpPr>
          <p:cNvPr id="22" name="TextBox 21">
            <a:extLst>
              <a:ext uri="{FF2B5EF4-FFF2-40B4-BE49-F238E27FC236}">
                <a16:creationId xmlns:a16="http://schemas.microsoft.com/office/drawing/2014/main" id="{C9037DD6-DE8E-4611-7270-05555C47F0AB}"/>
              </a:ext>
            </a:extLst>
          </p:cNvPr>
          <p:cNvSpPr txBox="1"/>
          <p:nvPr/>
        </p:nvSpPr>
        <p:spPr>
          <a:xfrm>
            <a:off x="5039746" y="5959169"/>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Help the planet</a:t>
            </a:r>
          </a:p>
          <a:p>
            <a:r>
              <a:rPr lang="en-CA" sz="1200" dirty="0">
                <a:solidFill>
                  <a:schemeClr val="bg1"/>
                </a:solidFill>
                <a:latin typeface="Avenir Next LT Pro" panose="020B0504020202020204" pitchFamily="34" charset="0"/>
              </a:rPr>
              <a:t>Use recycle and green bins/compost bins where available</a:t>
            </a:r>
          </a:p>
        </p:txBody>
      </p:sp>
      <p:sp>
        <p:nvSpPr>
          <p:cNvPr id="20" name="TextBox 19">
            <a:extLst>
              <a:ext uri="{FF2B5EF4-FFF2-40B4-BE49-F238E27FC236}">
                <a16:creationId xmlns:a16="http://schemas.microsoft.com/office/drawing/2014/main" id="{C997265A-979B-0245-E9BC-DC88130ADC81}"/>
              </a:ext>
              <a:ext uri="{C183D7F6-B498-43B3-948B-1728B52AA6E4}">
                <adec:decorative xmlns:adec="http://schemas.microsoft.com/office/drawing/2017/decorative" val="1"/>
              </a:ext>
            </a:extLst>
          </p:cNvPr>
          <p:cNvSpPr txBox="1"/>
          <p:nvPr/>
        </p:nvSpPr>
        <p:spPr>
          <a:xfrm>
            <a:off x="8879543" y="5881262"/>
            <a:ext cx="3077639" cy="830997"/>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Tidy up after yourself</a:t>
            </a:r>
          </a:p>
          <a:p>
            <a:r>
              <a:rPr lang="en-CA" sz="1200" dirty="0">
                <a:solidFill>
                  <a:schemeClr val="bg1"/>
                </a:solidFill>
                <a:latin typeface="Avenir Next LT Pro" panose="020B0504020202020204" pitchFamily="34" charset="0"/>
              </a:rPr>
              <a:t>Clean surfaces and appliances after use. Dispose of garbage and take any personal items with you when you leave</a:t>
            </a:r>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79" y="5968513"/>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599" y="5972112"/>
            <a:ext cx="546944" cy="546944"/>
          </a:xfrm>
          <a:prstGeom prst="rect">
            <a:avLst/>
          </a:prstGeom>
        </p:spPr>
      </p:pic>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3900" y="5978928"/>
            <a:ext cx="573909" cy="573909"/>
          </a:xfrm>
          <a:prstGeom prst="rect">
            <a:avLst/>
          </a:prstGeom>
        </p:spPr>
      </p:pic>
      <p:pic>
        <p:nvPicPr>
          <p:cNvPr id="3" name="Picture 2">
            <a:extLst>
              <a:ext uri="{FF2B5EF4-FFF2-40B4-BE49-F238E27FC236}">
                <a16:creationId xmlns:a16="http://schemas.microsoft.com/office/drawing/2014/main" id="{19B6C9A3-7930-01BF-459E-D92C1D53E191}"/>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95117" y="3926711"/>
            <a:ext cx="573909" cy="573909"/>
          </a:xfrm>
          <a:prstGeom prst="rect">
            <a:avLst/>
          </a:prstGeom>
        </p:spPr>
      </p:pic>
      <p:pic>
        <p:nvPicPr>
          <p:cNvPr id="6" name="Picture 5">
            <a:extLst>
              <a:ext uri="{FF2B5EF4-FFF2-40B4-BE49-F238E27FC236}">
                <a16:creationId xmlns:a16="http://schemas.microsoft.com/office/drawing/2014/main" id="{87FCDA5C-0FEB-C3A0-0663-A6B793A261F0}"/>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95117" y="2585804"/>
            <a:ext cx="573909" cy="573909"/>
          </a:xfrm>
          <a:prstGeom prst="rect">
            <a:avLst/>
          </a:prstGeom>
        </p:spPr>
      </p:pic>
    </p:spTree>
    <p:extLst>
      <p:ext uri="{BB962C8B-B14F-4D97-AF65-F5344CB8AC3E}">
        <p14:creationId xmlns:p14="http://schemas.microsoft.com/office/powerpoint/2010/main" val="104968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4C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itle 24">
            <a:extLst>
              <a:ext uri="{FF2B5EF4-FFF2-40B4-BE49-F238E27FC236}">
                <a16:creationId xmlns:a16="http://schemas.microsoft.com/office/drawing/2014/main" id="{E9C481AF-737C-23F1-DCCC-A741006A1BF3}"/>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Equipment area</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AWARENESS • RESPECT • COURTESY • COMMUNICATION</a:t>
            </a:r>
            <a:endParaRPr lang="en-CA" sz="2400" dirty="0">
              <a:latin typeface="Avenir Next LT Pro Demi" panose="020B0704020202020204" pitchFamily="34" charset="0"/>
            </a:endParaRPr>
          </a:p>
        </p:txBody>
      </p:sp>
      <p:pic>
        <p:nvPicPr>
          <p:cNvPr id="12" name="Picture 11" descr="A person standing in the equipment room">
            <a:extLst>
              <a:ext uri="{FF2B5EF4-FFF2-40B4-BE49-F238E27FC236}">
                <a16:creationId xmlns:a16="http://schemas.microsoft.com/office/drawing/2014/main" id="{997BCB1D-47E5-96C6-99A7-042647BC651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775" r="-2307" b="-1974"/>
          <a:stretch/>
        </p:blipFill>
        <p:spPr>
          <a:xfrm>
            <a:off x="110066" y="1802629"/>
            <a:ext cx="6844634" cy="3384696"/>
          </a:xfrm>
          <a:prstGeom prst="rect">
            <a:avLst/>
          </a:prstGeom>
        </p:spPr>
      </p:pic>
      <p:pic>
        <p:nvPicPr>
          <p:cNvPr id="13" name="Picture 12">
            <a:extLst>
              <a:ext uri="{FF2B5EF4-FFF2-40B4-BE49-F238E27FC236}">
                <a16:creationId xmlns:a16="http://schemas.microsoft.com/office/drawing/2014/main" id="{65A6CEFC-9D7F-8E35-45FC-3D1DB78925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sp>
        <p:nvSpPr>
          <p:cNvPr id="42" name="TextBox 41">
            <a:extLst>
              <a:ext uri="{FF2B5EF4-FFF2-40B4-BE49-F238E27FC236}">
                <a16:creationId xmlns:a16="http://schemas.microsoft.com/office/drawing/2014/main" id="{9038A76A-AEFB-7666-6FC9-48EA068904AA}"/>
              </a:ext>
            </a:extLst>
          </p:cNvPr>
          <p:cNvSpPr txBox="1"/>
          <p:nvPr/>
        </p:nvSpPr>
        <p:spPr>
          <a:xfrm>
            <a:off x="8060299" y="1881722"/>
            <a:ext cx="3032573"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Think before you print</a:t>
            </a:r>
          </a:p>
          <a:p>
            <a:r>
              <a:rPr lang="en-CA" b="0" dirty="0"/>
              <a:t>Try viewing on screen first, print only if necessary</a:t>
            </a:r>
          </a:p>
        </p:txBody>
      </p:sp>
      <p:sp>
        <p:nvSpPr>
          <p:cNvPr id="44" name="TextBox 43">
            <a:extLst>
              <a:ext uri="{FF2B5EF4-FFF2-40B4-BE49-F238E27FC236}">
                <a16:creationId xmlns:a16="http://schemas.microsoft.com/office/drawing/2014/main" id="{458884F3-891C-1B65-7CCA-95C136D932F7}"/>
              </a:ext>
            </a:extLst>
          </p:cNvPr>
          <p:cNvSpPr txBox="1"/>
          <p:nvPr/>
        </p:nvSpPr>
        <p:spPr>
          <a:xfrm>
            <a:off x="8052830" y="2858784"/>
            <a:ext cx="3032573"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Pick up your documents</a:t>
            </a:r>
          </a:p>
          <a:p>
            <a:r>
              <a:rPr lang="en-CA" b="0" dirty="0"/>
              <a:t>Collect documents in a timely fashion</a:t>
            </a:r>
          </a:p>
        </p:txBody>
      </p:sp>
      <p:sp>
        <p:nvSpPr>
          <p:cNvPr id="43" name="TextBox 42">
            <a:extLst>
              <a:ext uri="{FF2B5EF4-FFF2-40B4-BE49-F238E27FC236}">
                <a16:creationId xmlns:a16="http://schemas.microsoft.com/office/drawing/2014/main" id="{081D3AD3-4535-E153-D584-AF236D422F4D}"/>
              </a:ext>
            </a:extLst>
          </p:cNvPr>
          <p:cNvSpPr txBox="1"/>
          <p:nvPr/>
        </p:nvSpPr>
        <p:spPr>
          <a:xfrm>
            <a:off x="8060300" y="3724071"/>
            <a:ext cx="3032572"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Safety first</a:t>
            </a:r>
          </a:p>
          <a:p>
            <a:r>
              <a:rPr lang="en-CA" b="0" dirty="0"/>
              <a:t>Keep area clear of clutter</a:t>
            </a:r>
          </a:p>
        </p:txBody>
      </p:sp>
      <p:sp>
        <p:nvSpPr>
          <p:cNvPr id="45" name="TextBox 44">
            <a:extLst>
              <a:ext uri="{FF2B5EF4-FFF2-40B4-BE49-F238E27FC236}">
                <a16:creationId xmlns:a16="http://schemas.microsoft.com/office/drawing/2014/main" id="{7E1695B4-C8DF-0281-B477-D89FB7F5504C}"/>
              </a:ext>
            </a:extLst>
          </p:cNvPr>
          <p:cNvSpPr txBox="1"/>
          <p:nvPr/>
        </p:nvSpPr>
        <p:spPr>
          <a:xfrm>
            <a:off x="8070999" y="4589358"/>
            <a:ext cx="3032572"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en-CA" dirty="0"/>
              <a:t>Think of others</a:t>
            </a:r>
          </a:p>
          <a:p>
            <a:r>
              <a:rPr lang="en-CA" b="0" dirty="0"/>
              <a:t>Refill paper trays when empty</a:t>
            </a:r>
          </a:p>
        </p:txBody>
      </p:sp>
      <p:sp>
        <p:nvSpPr>
          <p:cNvPr id="14" name="TextBox 13">
            <a:extLst>
              <a:ext uri="{FF2B5EF4-FFF2-40B4-BE49-F238E27FC236}">
                <a16:creationId xmlns:a16="http://schemas.microsoft.com/office/drawing/2014/main" id="{BDA32306-1582-8502-DC0E-74B95E148C0A}"/>
              </a:ext>
            </a:extLst>
          </p:cNvPr>
          <p:cNvSpPr txBox="1"/>
          <p:nvPr/>
        </p:nvSpPr>
        <p:spPr>
          <a:xfrm>
            <a:off x="1214583" y="5948527"/>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Report faulty equipment</a:t>
            </a:r>
          </a:p>
          <a:p>
            <a:r>
              <a:rPr lang="en-CA" sz="1200" dirty="0">
                <a:solidFill>
                  <a:schemeClr val="bg1"/>
                </a:solidFill>
                <a:latin typeface="Avenir Next LT Pro" panose="020B0504020202020204" pitchFamily="34" charset="0"/>
              </a:rPr>
              <a:t>If something is not working properly, please report it</a:t>
            </a:r>
          </a:p>
        </p:txBody>
      </p:sp>
      <p:sp>
        <p:nvSpPr>
          <p:cNvPr id="24" name="TextBox 23">
            <a:extLst>
              <a:ext uri="{FF2B5EF4-FFF2-40B4-BE49-F238E27FC236}">
                <a16:creationId xmlns:a16="http://schemas.microsoft.com/office/drawing/2014/main" id="{94F940EE-BBE1-D03B-FA10-B93D64511B66}"/>
              </a:ext>
            </a:extLst>
          </p:cNvPr>
          <p:cNvSpPr txBox="1"/>
          <p:nvPr/>
        </p:nvSpPr>
        <p:spPr>
          <a:xfrm>
            <a:off x="5153399" y="5958076"/>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Help the planet</a:t>
            </a:r>
          </a:p>
          <a:p>
            <a:r>
              <a:rPr lang="en-CA" sz="1200" dirty="0">
                <a:solidFill>
                  <a:schemeClr val="bg1"/>
                </a:solidFill>
                <a:latin typeface="Avenir Next LT Pro" panose="020B0504020202020204" pitchFamily="34" charset="0"/>
              </a:rPr>
              <a:t>Place discarded paper into recycle bins</a:t>
            </a:r>
          </a:p>
        </p:txBody>
      </p:sp>
      <p:sp>
        <p:nvSpPr>
          <p:cNvPr id="16" name="TextBox 15">
            <a:extLst>
              <a:ext uri="{FF2B5EF4-FFF2-40B4-BE49-F238E27FC236}">
                <a16:creationId xmlns:a16="http://schemas.microsoft.com/office/drawing/2014/main" id="{D9ABB7D1-6F43-E089-8A92-55425E09E454}"/>
              </a:ext>
            </a:extLst>
          </p:cNvPr>
          <p:cNvSpPr txBox="1"/>
          <p:nvPr/>
        </p:nvSpPr>
        <p:spPr>
          <a:xfrm>
            <a:off x="9293655" y="5959102"/>
            <a:ext cx="2829280" cy="646331"/>
          </a:xfrm>
          <a:prstGeom prst="rect">
            <a:avLst/>
          </a:prstGeom>
          <a:noFill/>
        </p:spPr>
        <p:txBody>
          <a:bodyPr wrap="square">
            <a:spAutoFit/>
          </a:bodyPr>
          <a:lstStyle/>
          <a:p>
            <a:r>
              <a:rPr lang="en-CA" sz="1200" b="1" dirty="0">
                <a:solidFill>
                  <a:schemeClr val="bg1"/>
                </a:solidFill>
                <a:latin typeface="Avenir Next LT Pro" panose="020B0504020202020204" pitchFamily="34" charset="0"/>
              </a:rPr>
              <a:t>Tidy up after yourself</a:t>
            </a:r>
          </a:p>
          <a:p>
            <a:r>
              <a:rPr lang="en-CA" sz="1200" dirty="0">
                <a:solidFill>
                  <a:schemeClr val="bg1"/>
                </a:solidFill>
                <a:latin typeface="Avenir Next LT Pro" panose="020B0504020202020204" pitchFamily="34" charset="0"/>
              </a:rPr>
              <a:t>Dispose of garbage and clean surfaces with wipes provided</a:t>
            </a:r>
          </a:p>
        </p:txBody>
      </p:sp>
      <p:pic>
        <p:nvPicPr>
          <p:cNvPr id="15" name="Picture 14">
            <a:extLst>
              <a:ext uri="{FF2B5EF4-FFF2-40B4-BE49-F238E27FC236}">
                <a16:creationId xmlns:a16="http://schemas.microsoft.com/office/drawing/2014/main" id="{A63C0550-06F6-3728-50D5-B0BDF2A890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pic>
        <p:nvPicPr>
          <p:cNvPr id="23" name="Picture 22">
            <a:extLst>
              <a:ext uri="{FF2B5EF4-FFF2-40B4-BE49-F238E27FC236}">
                <a16:creationId xmlns:a16="http://schemas.microsoft.com/office/drawing/2014/main" id="{04E19CA5-B743-D546-813B-46A979A039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7553" y="5977835"/>
            <a:ext cx="573909" cy="573909"/>
          </a:xfrm>
          <a:prstGeom prst="rect">
            <a:avLst/>
          </a:prstGeom>
        </p:spPr>
      </p:pic>
      <p:grpSp>
        <p:nvGrpSpPr>
          <p:cNvPr id="37" name="Group 36">
            <a:extLst>
              <a:ext uri="{FF2B5EF4-FFF2-40B4-BE49-F238E27FC236}">
                <a16:creationId xmlns:a16="http://schemas.microsoft.com/office/drawing/2014/main" id="{9CE70B95-87B5-FE40-CECA-F07C5A2B2480}"/>
              </a:ext>
              <a:ext uri="{C183D7F6-B498-43B3-948B-1728B52AA6E4}">
                <adec:decorative xmlns:adec="http://schemas.microsoft.com/office/drawing/2017/decorative" val="1"/>
              </a:ext>
            </a:extLst>
          </p:cNvPr>
          <p:cNvGrpSpPr/>
          <p:nvPr/>
        </p:nvGrpSpPr>
        <p:grpSpPr>
          <a:xfrm>
            <a:off x="7451278" y="1925238"/>
            <a:ext cx="576000" cy="576000"/>
            <a:chOff x="2052918" y="4206230"/>
            <a:chExt cx="914400" cy="914400"/>
          </a:xfrm>
        </p:grpSpPr>
        <p:pic>
          <p:nvPicPr>
            <p:cNvPr id="38" name="Graphic 37" descr="Monitor with solid fill">
              <a:extLst>
                <a:ext uri="{FF2B5EF4-FFF2-40B4-BE49-F238E27FC236}">
                  <a16:creationId xmlns:a16="http://schemas.microsoft.com/office/drawing/2014/main" id="{8833E22E-22C2-DC82-AF6E-F1C704456E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918" y="4206230"/>
              <a:ext cx="914400" cy="914400"/>
            </a:xfrm>
            <a:prstGeom prst="rect">
              <a:avLst/>
            </a:prstGeom>
          </p:spPr>
        </p:pic>
        <p:pic>
          <p:nvPicPr>
            <p:cNvPr id="39" name="Graphic 38" descr="Document with solid fill">
              <a:extLst>
                <a:ext uri="{FF2B5EF4-FFF2-40B4-BE49-F238E27FC236}">
                  <a16:creationId xmlns:a16="http://schemas.microsoft.com/office/drawing/2014/main" id="{9AA26D81-9F79-0A12-FD7C-D0AB661930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3236" y="4437715"/>
              <a:ext cx="331693" cy="331693"/>
            </a:xfrm>
            <a:prstGeom prst="rect">
              <a:avLst/>
            </a:prstGeom>
          </p:spPr>
        </p:pic>
      </p:grpSp>
      <p:pic>
        <p:nvPicPr>
          <p:cNvPr id="40" name="Graphic 39">
            <a:extLst>
              <a:ext uri="{FF2B5EF4-FFF2-40B4-BE49-F238E27FC236}">
                <a16:creationId xmlns:a16="http://schemas.microsoft.com/office/drawing/2014/main" id="{EA124FC0-FCB2-514A-63FD-E3511FCA9F8B}"/>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51278" y="3684298"/>
            <a:ext cx="576000" cy="576000"/>
          </a:xfrm>
          <a:prstGeom prst="rect">
            <a:avLst/>
          </a:prstGeom>
        </p:spPr>
      </p:pic>
      <p:pic>
        <p:nvPicPr>
          <p:cNvPr id="41" name="Graphic 40">
            <a:extLst>
              <a:ext uri="{FF2B5EF4-FFF2-40B4-BE49-F238E27FC236}">
                <a16:creationId xmlns:a16="http://schemas.microsoft.com/office/drawing/2014/main" id="{1C77A481-97ED-E4AA-653B-61F24B4C42B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51278" y="2804768"/>
            <a:ext cx="576000" cy="576000"/>
          </a:xfrm>
          <a:prstGeom prst="rect">
            <a:avLst/>
          </a:prstGeom>
        </p:spPr>
      </p:pic>
      <p:pic>
        <p:nvPicPr>
          <p:cNvPr id="46" name="Picture 45">
            <a:extLst>
              <a:ext uri="{FF2B5EF4-FFF2-40B4-BE49-F238E27FC236}">
                <a16:creationId xmlns:a16="http://schemas.microsoft.com/office/drawing/2014/main" id="{0B1226BB-69B6-31A2-7309-2790CD9351E4}"/>
              </a:ext>
              <a:ext uri="{C183D7F6-B498-43B3-948B-1728B52AA6E4}">
                <adec:decorative xmlns:adec="http://schemas.microsoft.com/office/drawing/2017/decorative" val="1"/>
              </a:ext>
            </a:extLst>
          </p:cNvPr>
          <p:cNvPicPr>
            <a:picLocks noChangeAspect="1"/>
          </p:cNvPicPr>
          <p:nvPr/>
        </p:nvPicPr>
        <p:blipFill>
          <a:blip r:embed="rId15">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69000" contrast="-40000"/>
                    </a14:imgEffect>
                  </a14:imgLayer>
                </a14:imgProps>
              </a:ext>
              <a:ext uri="{28A0092B-C50C-407E-A947-70E740481C1C}">
                <a14:useLocalDpi xmlns:a14="http://schemas.microsoft.com/office/drawing/2010/main" val="0"/>
              </a:ext>
            </a:extLst>
          </a:blip>
          <a:stretch>
            <a:fillRect/>
          </a:stretch>
        </p:blipFill>
        <p:spPr>
          <a:xfrm>
            <a:off x="7451278" y="4563828"/>
            <a:ext cx="576000" cy="576000"/>
          </a:xfrm>
          <a:prstGeom prst="rect">
            <a:avLst/>
          </a:prstGeom>
          <a:noFill/>
        </p:spPr>
      </p:pic>
    </p:spTree>
    <p:extLst>
      <p:ext uri="{BB962C8B-B14F-4D97-AF65-F5344CB8AC3E}">
        <p14:creationId xmlns:p14="http://schemas.microsoft.com/office/powerpoint/2010/main" val="1180310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
      <a:dk1>
        <a:srgbClr val="000000"/>
      </a:dk1>
      <a:lt1>
        <a:srgbClr val="FFFFFF"/>
      </a:lt1>
      <a:dk2>
        <a:srgbClr val="77797C"/>
      </a:dk2>
      <a:lt2>
        <a:srgbClr val="E7E6E6"/>
      </a:lt2>
      <a:accent1>
        <a:srgbClr val="A8CE75"/>
      </a:accent1>
      <a:accent2>
        <a:srgbClr val="45A895"/>
      </a:accent2>
      <a:accent3>
        <a:srgbClr val="1C9848"/>
      </a:accent3>
      <a:accent4>
        <a:srgbClr val="DF990D"/>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1009</Words>
  <Application>Microsoft Office PowerPoint</Application>
  <PresentationFormat>Widescreen</PresentationFormat>
  <Paragraphs>117</Paragraphs>
  <Slides>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Arial Nova Cond Light</vt:lpstr>
      <vt:lpstr>Arial Rounded MT Bold</vt:lpstr>
      <vt:lpstr>Avenir Next LT Pro</vt:lpstr>
      <vt:lpstr>Avenir Next LT Pro Demi</vt:lpstr>
      <vt:lpstr>Calibri</vt:lpstr>
      <vt:lpstr>Calibri Light</vt:lpstr>
      <vt:lpstr>Office Theme</vt:lpstr>
      <vt:lpstr>think-cell Slide</vt:lpstr>
      <vt:lpstr>Workplace Etiquette Posters</vt:lpstr>
      <vt:lpstr>How to use this document</vt:lpstr>
      <vt:lpstr>Quiet zone</vt:lpstr>
      <vt:lpstr>Transition zone</vt:lpstr>
      <vt:lpstr>Interactive zone</vt:lpstr>
      <vt:lpstr>Enclosed spaces</vt:lpstr>
      <vt:lpstr>Kitchenette</vt:lpstr>
      <vt:lpstr>Equipment area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Quiet zone</dc:title>
  <dc:creator>Genereux, Sophie (SPAC/PSPC) (elle-la / she-her)</dc:creator>
  <cp:lastModifiedBy>Genereux, Sophie (SPAC/PSPC) (elle-la / she-her)</cp:lastModifiedBy>
  <cp:revision>16</cp:revision>
  <dcterms:created xsi:type="dcterms:W3CDTF">2023-05-05T11:43:31Z</dcterms:created>
  <dcterms:modified xsi:type="dcterms:W3CDTF">2023-06-21T12:17:40Z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2023-05-05T11:43:31Z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17bbb7c8-956d-4c0a-afc2-f7338b8cdc96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