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0" r:id="rId3"/>
    <p:sldId id="271" r:id="rId4"/>
    <p:sldId id="296" r:id="rId5"/>
    <p:sldId id="293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57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17" autoAdjust="0"/>
    <p:restoredTop sz="86398" autoAdjust="0"/>
  </p:normalViewPr>
  <p:slideViewPr>
    <p:cSldViewPr snapToGrid="0">
      <p:cViewPr varScale="1">
        <p:scale>
          <a:sx n="83" d="100"/>
          <a:sy n="83" d="100"/>
        </p:scale>
        <p:origin x="108" y="426"/>
      </p:cViewPr>
      <p:guideLst/>
    </p:cSldViewPr>
  </p:slideViewPr>
  <p:outlineViewPr>
    <p:cViewPr>
      <p:scale>
        <a:sx n="33" d="100"/>
        <a:sy n="33" d="100"/>
      </p:scale>
      <p:origin x="0" y="-493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hyperlink" Target="https://extranet.psc-cfp.gc.ca/fswep-pfete/iseo-eosd-student-hire-fra.htm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hyperlink" Target="https://extranet.psc-cfp.gc.ca/fswep-pfete/iseo-eosd-student-hire-fra.htm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56E673-3AEE-4B60-B4AF-DB8ADE6119F3}" type="doc">
      <dgm:prSet loTypeId="urn:microsoft.com/office/officeart/2005/8/layout/vList3" loCatId="list" qsTypeId="urn:microsoft.com/office/officeart/2005/8/quickstyle/simple1" qsCatId="simple" csTypeId="urn:microsoft.com/office/officeart/2005/8/colors/accent2_2" csCatId="accent2" phldr="1"/>
      <dgm:spPr/>
    </dgm:pt>
    <dgm:pt modelId="{DEC9A030-7AD9-46FB-87A9-B9E1B402B1AA}">
      <dgm:prSet phldrT="[Text]"/>
      <dgm:spPr/>
      <dgm:t>
        <a:bodyPr/>
        <a:lstStyle/>
        <a:p>
          <a:r>
            <a:rPr lang="fr-CA" noProof="0" dirty="0"/>
            <a:t>Le </a:t>
          </a:r>
          <a:r>
            <a:rPr lang="fr-CA" noProof="0" dirty="0">
              <a:solidFill>
                <a:schemeClr val="bg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formulaire d'inscription </a:t>
          </a:r>
          <a:r>
            <a:rPr lang="fr-CA" noProof="0" dirty="0"/>
            <a:t>doit être rempli par l'étudiant, le gestionnaire d’embauche ou un spécialiste en ressources humaines.</a:t>
          </a:r>
        </a:p>
      </dgm:t>
    </dgm:pt>
    <dgm:pt modelId="{2DB730FD-0C39-4A10-B48C-78D7B40965FD}" type="parTrans" cxnId="{BC437398-3F0D-44B5-B6A0-FACB35274861}">
      <dgm:prSet/>
      <dgm:spPr/>
      <dgm:t>
        <a:bodyPr/>
        <a:lstStyle/>
        <a:p>
          <a:endParaRPr lang="en-CA"/>
        </a:p>
      </dgm:t>
    </dgm:pt>
    <dgm:pt modelId="{F6B17C96-B79B-4BFE-A3CC-8DA5D95A64BE}" type="sibTrans" cxnId="{BC437398-3F0D-44B5-B6A0-FACB35274861}">
      <dgm:prSet/>
      <dgm:spPr/>
      <dgm:t>
        <a:bodyPr/>
        <a:lstStyle/>
        <a:p>
          <a:endParaRPr lang="en-CA"/>
        </a:p>
      </dgm:t>
    </dgm:pt>
    <dgm:pt modelId="{824051BB-9BC7-46F6-B534-756D5E020853}" type="pres">
      <dgm:prSet presAssocID="{A656E673-3AEE-4B60-B4AF-DB8ADE6119F3}" presName="linearFlow" presStyleCnt="0">
        <dgm:presLayoutVars>
          <dgm:dir/>
          <dgm:resizeHandles val="exact"/>
        </dgm:presLayoutVars>
      </dgm:prSet>
      <dgm:spPr/>
    </dgm:pt>
    <dgm:pt modelId="{4C78546F-9A7D-42E0-AA71-101276DA3604}" type="pres">
      <dgm:prSet presAssocID="{DEC9A030-7AD9-46FB-87A9-B9E1B402B1AA}" presName="composite" presStyleCnt="0"/>
      <dgm:spPr/>
    </dgm:pt>
    <dgm:pt modelId="{A7F9E3CA-29D0-4D09-920C-B3B439AF5863}" type="pres">
      <dgm:prSet presAssocID="{DEC9A030-7AD9-46FB-87A9-B9E1B402B1AA}" presName="imgShp" presStyleLbl="fgImgPlace1" presStyleIdx="0" presStyleCnt="1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mployee badge with solid fill"/>
        </a:ext>
      </dgm:extLst>
    </dgm:pt>
    <dgm:pt modelId="{B3671F08-829C-4327-9630-DE05CC768D10}" type="pres">
      <dgm:prSet presAssocID="{DEC9A030-7AD9-46FB-87A9-B9E1B402B1AA}" presName="txShp" presStyleLbl="node1" presStyleIdx="0" presStyleCnt="1" custScaleX="131630" custScaleY="141407">
        <dgm:presLayoutVars>
          <dgm:bulletEnabled val="1"/>
        </dgm:presLayoutVars>
      </dgm:prSet>
      <dgm:spPr/>
    </dgm:pt>
  </dgm:ptLst>
  <dgm:cxnLst>
    <dgm:cxn modelId="{43831170-1BBE-4A60-86A9-1FA01B7A97B2}" type="presOf" srcId="{A656E673-3AEE-4B60-B4AF-DB8ADE6119F3}" destId="{824051BB-9BC7-46F6-B534-756D5E020853}" srcOrd="0" destOrd="0" presId="urn:microsoft.com/office/officeart/2005/8/layout/vList3"/>
    <dgm:cxn modelId="{BC437398-3F0D-44B5-B6A0-FACB35274861}" srcId="{A656E673-3AEE-4B60-B4AF-DB8ADE6119F3}" destId="{DEC9A030-7AD9-46FB-87A9-B9E1B402B1AA}" srcOrd="0" destOrd="0" parTransId="{2DB730FD-0C39-4A10-B48C-78D7B40965FD}" sibTransId="{F6B17C96-B79B-4BFE-A3CC-8DA5D95A64BE}"/>
    <dgm:cxn modelId="{A875D4BD-4175-464D-B759-961619A4F17B}" type="presOf" srcId="{DEC9A030-7AD9-46FB-87A9-B9E1B402B1AA}" destId="{B3671F08-829C-4327-9630-DE05CC768D10}" srcOrd="0" destOrd="0" presId="urn:microsoft.com/office/officeart/2005/8/layout/vList3"/>
    <dgm:cxn modelId="{584A389A-772F-444A-A126-43AF99708E1F}" type="presParOf" srcId="{824051BB-9BC7-46F6-B534-756D5E020853}" destId="{4C78546F-9A7D-42E0-AA71-101276DA3604}" srcOrd="0" destOrd="0" presId="urn:microsoft.com/office/officeart/2005/8/layout/vList3"/>
    <dgm:cxn modelId="{B60AAA44-52F6-4042-AC0E-74C910A94870}" type="presParOf" srcId="{4C78546F-9A7D-42E0-AA71-101276DA3604}" destId="{A7F9E3CA-29D0-4D09-920C-B3B439AF5863}" srcOrd="0" destOrd="0" presId="urn:microsoft.com/office/officeart/2005/8/layout/vList3"/>
    <dgm:cxn modelId="{63908ED6-CCE5-4565-9462-DA7FD1AF4CF1}" type="presParOf" srcId="{4C78546F-9A7D-42E0-AA71-101276DA3604}" destId="{B3671F08-829C-4327-9630-DE05CC768D1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671F08-829C-4327-9630-DE05CC768D10}">
      <dsp:nvSpPr>
        <dsp:cNvPr id="0" name=""/>
        <dsp:cNvSpPr/>
      </dsp:nvSpPr>
      <dsp:spPr>
        <a:xfrm rot="10800000">
          <a:off x="484455" y="826134"/>
          <a:ext cx="4535659" cy="2454593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5455" tIns="80010" rIns="149352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100" kern="1200" noProof="0" dirty="0"/>
            <a:t>Le </a:t>
          </a:r>
          <a:r>
            <a:rPr lang="fr-CA" sz="2100" kern="1200" noProof="0" dirty="0">
              <a:solidFill>
                <a:schemeClr val="bg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formulaire d'inscription </a:t>
          </a:r>
          <a:r>
            <a:rPr lang="fr-CA" sz="2100" kern="1200" noProof="0" dirty="0"/>
            <a:t>doit être rempli par l'étudiant, le gestionnaire d’embauche ou un spécialiste en ressources humaines.</a:t>
          </a:r>
        </a:p>
      </dsp:txBody>
      <dsp:txXfrm rot="10800000">
        <a:off x="1098103" y="826134"/>
        <a:ext cx="3922011" cy="2454593"/>
      </dsp:txXfrm>
    </dsp:sp>
    <dsp:sp modelId="{A7F9E3CA-29D0-4D09-920C-B3B439AF5863}">
      <dsp:nvSpPr>
        <dsp:cNvPr id="0" name=""/>
        <dsp:cNvSpPr/>
      </dsp:nvSpPr>
      <dsp:spPr>
        <a:xfrm>
          <a:off x="161485" y="1185513"/>
          <a:ext cx="1735836" cy="1735836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B86AC-61EF-46EA-98FD-DA3D7D22E3F6}" type="datetimeFigureOut">
              <a:rPr lang="en-CA" smtClean="0"/>
              <a:t>2024-05-01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27AB33-2C3D-4A59-AF62-574391AD669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7324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E027AB33-2C3D-4A59-AF62-574391AD669B}" type="slidenum">
              <a:rPr/>
              <a:t>1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94426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E027AB33-2C3D-4A59-AF62-574391AD669B}" type="slidenum">
              <a:rPr/>
              <a:t>2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5409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E027AB33-2C3D-4A59-AF62-574391AD669B}" type="slidenum">
              <a:rPr/>
              <a:t>3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53731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/>
              <a:t>https://questionnaire.simplesurvey.com/f/s.aspx?s=3b70edee-7007-4e87-b9ba-ecdc96ab0506&amp;ds=NyIBLjzJKr</a:t>
            </a:r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E027AB33-2C3D-4A59-AF62-574391AD669B}" type="slidenum">
              <a:rPr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95281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ge couverture - F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7775" y="1122363"/>
            <a:ext cx="10297766" cy="2387600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7775" y="3582988"/>
            <a:ext cx="6362700" cy="13890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pic>
        <p:nvPicPr>
          <p:cNvPr id="7" name="Pictur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18817"/>
            <a:ext cx="12200592" cy="2848708"/>
          </a:xfrm>
          <a:prstGeom prst="rect">
            <a:avLst/>
          </a:prstGeom>
        </p:spPr>
      </p:pic>
      <p:pic>
        <p:nvPicPr>
          <p:cNvPr id="8" name="Picture 7" descr="Bannière avec la signature en français de la Commission de la fonction publique du Canada à gauche et le mot-symbole Canada à droite / Banner with the Public Service Commission of Canada's French signature on the left and the Canada wordmark on the right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458" y="376654"/>
            <a:ext cx="10899083" cy="360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647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B101-5F2A-4A1B-B125-8F7A618A4CD7}" type="datetimeFigureOut">
              <a:rPr lang="en-CA" smtClean="0"/>
              <a:t>2024-05-01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7B19F-562E-4687-915F-44F4066EA5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9624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B101-5F2A-4A1B-B125-8F7A618A4CD7}" type="datetimeFigureOut">
              <a:rPr lang="en-CA" smtClean="0"/>
              <a:t>2024-05-01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7B19F-562E-4687-915F-44F4066EA5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9041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B101-5F2A-4A1B-B125-8F7A618A4CD7}" type="datetimeFigureOut">
              <a:rPr lang="en-CA" smtClean="0"/>
              <a:t>2024-05-01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7B19F-562E-4687-915F-44F4066EA5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4873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over-Page-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7775" y="1122363"/>
            <a:ext cx="10297766" cy="2387600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7775" y="3582988"/>
            <a:ext cx="6362700" cy="13890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18817"/>
            <a:ext cx="12200592" cy="2848708"/>
          </a:xfrm>
          <a:prstGeom prst="rect">
            <a:avLst/>
          </a:prstGeom>
        </p:spPr>
      </p:pic>
      <p:pic>
        <p:nvPicPr>
          <p:cNvPr id="8" name="Picture 7" descr="Bannière avec la signature en anglais de la Commission de la fonction publique du Canada à gauche et le mot-symbole Canada à droite / Banner with the Public Service Commission of Canada's English signature on the left and the Canada wordmark on the right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458" y="377509"/>
            <a:ext cx="10899083" cy="358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856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lnSpc>
                <a:spcPct val="100000"/>
              </a:lnSpc>
              <a:buNone/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B101-5F2A-4A1B-B125-8F7A618A4CD7}" type="datetimeFigureOut">
              <a:rPr lang="en-CA" smtClean="0"/>
              <a:t>2024-05-01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7B19F-562E-4687-915F-44F4066EA5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7049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671513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5512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B101-5F2A-4A1B-B125-8F7A618A4CD7}" type="datetimeFigureOut">
              <a:rPr lang="en-CA" smtClean="0"/>
              <a:t>2024-05-01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7B19F-562E-4687-915F-44F4066EA5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3481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068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068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B101-5F2A-4A1B-B125-8F7A618A4CD7}" type="datetimeFigureOut">
              <a:rPr lang="en-CA" smtClean="0"/>
              <a:t>2024-05-01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82300" y="6418263"/>
            <a:ext cx="1219200" cy="365125"/>
          </a:xfrm>
        </p:spPr>
        <p:txBody>
          <a:bodyPr/>
          <a:lstStyle/>
          <a:p>
            <a:fld id="{C9E7B19F-562E-4687-915F-44F4066EA5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5067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274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74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B101-5F2A-4A1B-B125-8F7A618A4CD7}" type="datetimeFigureOut">
              <a:rPr lang="en-CA" smtClean="0"/>
              <a:t>2024-05-01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7B19F-562E-4687-915F-44F4066EA5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8624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B101-5F2A-4A1B-B125-8F7A618A4CD7}" type="datetimeFigureOut">
              <a:rPr lang="en-CA" smtClean="0"/>
              <a:t>2024-05-01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7B19F-562E-4687-915F-44F4066EA5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7783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B101-5F2A-4A1B-B125-8F7A618A4CD7}" type="datetimeFigureOut">
              <a:rPr lang="en-CA" smtClean="0"/>
              <a:t>2024-05-01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7B19F-562E-4687-915F-44F4066EA5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0942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B101-5F2A-4A1B-B125-8F7A618A4CD7}" type="datetimeFigureOut">
              <a:rPr lang="en-CA" smtClean="0"/>
              <a:t>2024-05-01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7B19F-562E-4687-915F-44F4066EA5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6506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06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59324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0B101-5F2A-4A1B-B125-8F7A618A4CD7}" type="datetimeFigureOut">
              <a:rPr lang="en-CA" smtClean="0"/>
              <a:t>2024-05-01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593248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pic>
        <p:nvPicPr>
          <p:cNvPr id="7" name="Pictur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78" y="6025960"/>
            <a:ext cx="12194778" cy="83204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01350" y="6418263"/>
            <a:ext cx="12001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7B19F-562E-4687-915F-44F4066EA52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6385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5.jp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8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hyperlink" Target="mailto:cfp.psh-prog-pwd.psc@cfp-psc.gc.ca" TargetMode="Externa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04831D1F-1C1B-4D17-93BA-04499DC62C64}"/>
              </a:ext>
            </a:extLst>
          </p:cNvPr>
          <p:cNvSpPr txBox="1">
            <a:spLocks noGrp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229541" y="1167831"/>
            <a:ext cx="11732917" cy="2776145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fr-FR" sz="4800" b="1" dirty="0">
                <a:solidFill>
                  <a:schemeClr val="accent3"/>
                </a:solidFill>
              </a:rPr>
              <a:t>Événement de l’</a:t>
            </a:r>
            <a:r>
              <a:rPr lang="fr-ca" sz="4800" b="1" dirty="0">
                <a:solidFill>
                  <a:schemeClr val="accent3"/>
                </a:solidFill>
              </a:rPr>
              <a:t>OEÉSH: </a:t>
            </a:r>
            <a:br>
              <a:rPr lang="fr-ca" sz="4800" b="1" dirty="0">
                <a:solidFill>
                  <a:schemeClr val="accent3"/>
                </a:solidFill>
              </a:rPr>
            </a:br>
            <a:r>
              <a:rPr lang="fr-FR" sz="4800" b="1" dirty="0">
                <a:solidFill>
                  <a:schemeClr val="accent3"/>
                </a:solidFill>
              </a:rPr>
              <a:t>Séance d'information pour les gestionnaires</a:t>
            </a:r>
            <a:br>
              <a:rPr lang="fr-FR" sz="6000" b="1" dirty="0"/>
            </a:br>
            <a:r>
              <a:rPr lang="fr-CA" sz="4000" dirty="0">
                <a:solidFill>
                  <a:schemeClr val="accent5">
                    <a:lumMod val="75000"/>
                  </a:schemeClr>
                </a:solidFill>
              </a:rPr>
              <a:t>Français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2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Occasion d’emploi pour étudiants en situation de handicap (OEÉSH)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325CD1E0-E51A-47C7-AA21-4635048A1273}"/>
              </a:ext>
            </a:extLst>
          </p:cNvPr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810750" y="6341568"/>
            <a:ext cx="2255879" cy="516432"/>
          </a:xfrm>
        </p:spPr>
        <p:txBody>
          <a:bodyPr>
            <a:normAutofit/>
          </a:bodyPr>
          <a:lstStyle/>
          <a:p>
            <a:pPr algn="r" rtl="0"/>
            <a:r>
              <a:rPr lang="fr-CA" sz="2200" b="1" dirty="0"/>
              <a:t>2</a:t>
            </a:r>
            <a:r>
              <a:rPr lang="fr-CA" sz="2200" b="1" i="0" u="none" baseline="0" dirty="0"/>
              <a:t> </a:t>
            </a:r>
            <a:r>
              <a:rPr lang="fr-CA" sz="2200" b="1" dirty="0"/>
              <a:t>mai</a:t>
            </a:r>
            <a:r>
              <a:rPr lang="fr-ca" sz="2200" b="1" i="0" u="none" baseline="0" dirty="0"/>
              <a:t> 2024</a:t>
            </a:r>
          </a:p>
        </p:txBody>
      </p:sp>
      <p:pic>
        <p:nvPicPr>
          <p:cNvPr id="4" name="Image 3" descr="Logo pour CFP">
            <a:extLst>
              <a:ext uri="{FF2B5EF4-FFF2-40B4-BE49-F238E27FC236}">
                <a16:creationId xmlns:a16="http://schemas.microsoft.com/office/drawing/2014/main" id="{9F815C23-57E2-4E65-84E2-40F6B76C237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77" y="430484"/>
            <a:ext cx="4615898" cy="330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539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0C5CA7E-3238-4985-BF86-5CF7432E3D8B}"/>
              </a:ext>
            </a:extLst>
          </p:cNvPr>
          <p:cNvSpPr txBox="1">
            <a:spLocks noGrp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391391" y="381431"/>
            <a:ext cx="7549974" cy="132556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48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Reconnaissance du territoire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31434-3536-4D98-8160-DEA7A7803F7E}"/>
              </a:ext>
            </a:extLst>
          </p:cNvPr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500722" y="1706994"/>
            <a:ext cx="10909400" cy="3790375"/>
          </a:xfrm>
        </p:spPr>
        <p:txBody>
          <a:bodyPr>
            <a:noAutofit/>
          </a:bodyPr>
          <a:lstStyle/>
          <a:p>
            <a:pPr algn="l" rtl="0"/>
            <a:r>
              <a:rPr lang="fr-ca" sz="3200" b="0" i="0" u="none" baseline="0" dirty="0"/>
              <a:t>Prenons le temps de développer notre approche personnelle et notre compréhension de ce que ces reconnaissances territoriales signifient pour nous et cherchons à les relier à notre propre participation au changement systémique. </a:t>
            </a:r>
          </a:p>
          <a:p>
            <a:pPr algn="l" rtl="0"/>
            <a:endParaRPr lang="fr-ca" sz="3200" b="0" i="0" u="none" baseline="0" dirty="0"/>
          </a:p>
          <a:p>
            <a:pPr algn="l" rtl="0"/>
            <a:r>
              <a:rPr lang="fr-ca" sz="3200" b="0" i="0" u="none" baseline="0" dirty="0"/>
              <a:t>Nous vous invitons à utiliser ce moment pour mener une réflexion personnelle sur votre propre relation avec le territoire autochtone traditionnel où vous travaillez et vivez. </a:t>
            </a:r>
          </a:p>
          <a:p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1162435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267D2-0C45-4946-925E-FD812F31AF38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14300" y="629004"/>
            <a:ext cx="10945191" cy="1325563"/>
          </a:xfrm>
        </p:spPr>
        <p:txBody>
          <a:bodyPr>
            <a:noAutofit/>
          </a:bodyPr>
          <a:lstStyle/>
          <a:p>
            <a:pPr rtl="0"/>
            <a:r>
              <a:rPr lang="fr-CA" sz="4800" b="0" i="0" u="none" baseline="0" dirty="0"/>
              <a:t>Directives d’ordre général et information</a:t>
            </a:r>
            <a:endParaRPr lang="fr-ca" sz="4800" b="0" i="0" u="none" baseline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31434-3536-4D98-8160-DEA7A7803F7E}"/>
              </a:ext>
            </a:extLst>
          </p:cNvPr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13831" y="2079608"/>
            <a:ext cx="11364338" cy="3309516"/>
          </a:xfrm>
        </p:spPr>
        <p:txBody>
          <a:bodyPr>
            <a:noAutofit/>
          </a:bodyPr>
          <a:lstStyle/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fr-FR" sz="2150" b="0" i="0" u="none" baseline="0" dirty="0"/>
              <a:t>Fonction webinaire de MS Teams</a:t>
            </a:r>
          </a:p>
          <a:p>
            <a:pPr marL="1143000" lvl="1" indent="-457200"/>
            <a:r>
              <a:rPr lang="fr-FR" sz="1750" b="0" i="0" u="none" baseline="0" dirty="0"/>
              <a:t>les caméras et les micros ne sont pas automatiquement activés</a:t>
            </a:r>
            <a:endParaRPr lang="fr-ca" sz="1750" b="0" i="0" u="none" baseline="0" dirty="0"/>
          </a:p>
          <a:p>
            <a:pPr marL="457200" indent="-457200" algn="l" rtl="0">
              <a:buFont typeface="Arial" panose="020B0604020202020204" pitchFamily="34" charset="0"/>
              <a:buChar char="•"/>
            </a:pPr>
            <a:r>
              <a:rPr lang="fr-FR" sz="2150" b="0" i="0" u="none" baseline="0" dirty="0"/>
              <a:t>La boîte de clavardage (chat) est ouverte si vous souhaitez poser une question ou faire un commentaire</a:t>
            </a:r>
            <a:endParaRPr lang="fr-ca" sz="2150" b="0" i="0" u="none" baseline="0" dirty="0"/>
          </a:p>
          <a:p>
            <a:pPr marL="514350" indent="-514350" algn="l" rtl="0">
              <a:buFont typeface="Arial" panose="020B0604020202020204" pitchFamily="34" charset="0"/>
              <a:buChar char="•"/>
            </a:pPr>
            <a:r>
              <a:rPr lang="fr-ca" sz="2150" b="0" i="0" u="none" baseline="0" dirty="0"/>
              <a:t>La séance est en français</a:t>
            </a:r>
          </a:p>
          <a:p>
            <a:pPr marL="514350" indent="-514350" algn="l" rtl="0">
              <a:buFont typeface="Arial" panose="020B0604020202020204" pitchFamily="34" charset="0"/>
              <a:buChar char="•"/>
            </a:pPr>
            <a:r>
              <a:rPr lang="fr-ca" sz="2150" dirty="0"/>
              <a:t>L</a:t>
            </a:r>
            <a:r>
              <a:rPr lang="fr-ca" sz="2150" b="0" i="0" u="none" baseline="0" dirty="0"/>
              <a:t>’interprétation en </a:t>
            </a:r>
            <a:r>
              <a:rPr lang="fr-CA" sz="2150" b="0" i="0" u="none" baseline="0" dirty="0"/>
              <a:t>langue des signes québécoise (LSQ)</a:t>
            </a:r>
            <a:r>
              <a:rPr lang="fr-ca" sz="2150" b="0" i="0" u="none" baseline="0" dirty="0"/>
              <a:t> </a:t>
            </a:r>
            <a:r>
              <a:rPr lang="fr-ca" sz="2150" dirty="0"/>
              <a:t>est</a:t>
            </a:r>
            <a:r>
              <a:rPr lang="fr-ca" sz="2150" b="0" i="0" u="none" baseline="0" dirty="0"/>
              <a:t> disponible</a:t>
            </a:r>
          </a:p>
          <a:p>
            <a:pPr marL="514350" indent="-514350" algn="l" rtl="0">
              <a:buFont typeface="Arial" panose="020B0604020202020204" pitchFamily="34" charset="0"/>
              <a:buChar char="•"/>
            </a:pPr>
            <a:r>
              <a:rPr lang="fr-FR" sz="2150" b="0" i="0" u="none" baseline="0" dirty="0"/>
              <a:t>La fonction de sous-titrage et transcription en direct de MS Teams a été activée.</a:t>
            </a:r>
            <a:endParaRPr lang="fr-ca" sz="2150" b="0" i="0" u="none" baseline="0" dirty="0"/>
          </a:p>
        </p:txBody>
      </p:sp>
    </p:spTree>
    <p:extLst>
      <p:ext uri="{BB962C8B-B14F-4D97-AF65-F5344CB8AC3E}">
        <p14:creationId xmlns:p14="http://schemas.microsoft.com/office/powerpoint/2010/main" val="4143260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98782A5-D199-87AF-D6AD-E1D434FC0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CA" dirty="0"/>
              <a:t>Qu’est-ce que l’OÉESH vous offre?</a:t>
            </a:r>
          </a:p>
        </p:txBody>
      </p:sp>
      <p:graphicFrame>
        <p:nvGraphicFramePr>
          <p:cNvPr id="8" name="Content Placeholder 7" descr="link to register">
            <a:extLst>
              <a:ext uri="{FF2B5EF4-FFF2-40B4-BE49-F238E27FC236}">
                <a16:creationId xmlns:a16="http://schemas.microsoft.com/office/drawing/2014/main" id="{BEAA866A-B0C2-79B0-CFA0-0AD19D8461F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12930604"/>
              </p:ext>
            </p:extLst>
          </p:nvPr>
        </p:nvGraphicFramePr>
        <p:xfrm>
          <a:off x="838200" y="1825625"/>
          <a:ext cx="5181600" cy="4106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64F1C2-63E6-B6E8-8F24-6A371D454F7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A" sz="2000" dirty="0"/>
              <a:t>Événements et ateliers de leadership et de développement</a:t>
            </a:r>
          </a:p>
          <a:p>
            <a:pPr marL="457200" indent="-4572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A" sz="2000" dirty="0"/>
              <a:t>Processus d'intégration personnalisée</a:t>
            </a:r>
          </a:p>
          <a:p>
            <a:pPr marL="457200" indent="-4572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A" sz="2000" dirty="0"/>
              <a:t>Possibilités de réseautage</a:t>
            </a:r>
          </a:p>
          <a:p>
            <a:pPr marL="457200" indent="-4572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A" sz="2000" dirty="0"/>
              <a:t>Programme de mentorat</a:t>
            </a:r>
          </a:p>
          <a:p>
            <a:pPr marL="457200" indent="-4572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A" sz="2000" dirty="0"/>
              <a:t>Aide à l'emploi après l'obtention du diplôme</a:t>
            </a:r>
          </a:p>
          <a:p>
            <a:pPr marL="457200" indent="-4572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A" sz="2000" dirty="0"/>
              <a:t>Porte virtuelle des talents en situation de handicap - Inventaire de diplômés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21638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D5B2557-A5B5-BA49-E156-308DF6E6890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35449" y="-88850"/>
            <a:ext cx="8475175" cy="132556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Sujets et personnes invitées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61A872D-8E73-8F74-1C65-A156081F12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103153"/>
              </p:ext>
            </p:extLst>
          </p:nvPr>
        </p:nvGraphicFramePr>
        <p:xfrm>
          <a:off x="94034" y="1052976"/>
          <a:ext cx="12003932" cy="45126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63575">
                  <a:extLst>
                    <a:ext uri="{9D8B030D-6E8A-4147-A177-3AD203B41FA5}">
                      <a16:colId xmlns:a16="http://schemas.microsoft.com/office/drawing/2014/main" val="1696182161"/>
                    </a:ext>
                  </a:extLst>
                </a:gridCol>
                <a:gridCol w="5940357">
                  <a:extLst>
                    <a:ext uri="{9D8B030D-6E8A-4147-A177-3AD203B41FA5}">
                      <a16:colId xmlns:a16="http://schemas.microsoft.com/office/drawing/2014/main" val="4046921141"/>
                    </a:ext>
                  </a:extLst>
                </a:gridCol>
              </a:tblGrid>
              <a:tr h="19431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</a:pPr>
                      <a:endParaRPr lang="fr-FR" sz="1800" b="1" dirty="0">
                        <a:solidFill>
                          <a:schemeClr val="accent1"/>
                        </a:solidFill>
                        <a:effectLst/>
                        <a:latin typeface="Segoe UI Semilight" panose="020B0402040204020203" pitchFamily="34" charset="0"/>
                        <a:ea typeface="Segoe UI Semilight" panose="020B0402040204020203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</a:pPr>
                      <a:r>
                        <a:rPr lang="fr-FR" sz="1800" b="1" dirty="0">
                          <a:solidFill>
                            <a:schemeClr val="accent1"/>
                          </a:solidFill>
                          <a:effectLst/>
                          <a:latin typeface="Segoe UI Semilight" panose="020B0402040204020203" pitchFamily="34" charset="0"/>
                          <a:ea typeface="Segoe UI Semilight" panose="020B0402040204020203" pitchFamily="34" charset="0"/>
                          <a:cs typeface="Times New Roman" panose="02020603050405020304" pitchFamily="18" charset="0"/>
                        </a:rPr>
                        <a:t>Obligation de prendre des mesures d’adaptation</a:t>
                      </a:r>
                      <a:endParaRPr lang="en-CA" sz="900" b="1" dirty="0">
                        <a:solidFill>
                          <a:schemeClr val="accent1"/>
                        </a:solidFill>
                        <a:effectLst/>
                        <a:latin typeface="Segoe UI Semilight" panose="020B0402040204020203" pitchFamily="34" charset="0"/>
                        <a:ea typeface="Segoe UI Semilight" panose="020B0402040204020203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effectLst/>
                          <a:latin typeface="Segoe UI Semilight" panose="020B0402040204020203" pitchFamily="34" charset="0"/>
                          <a:ea typeface="Segoe UI Semilight" panose="020B0402040204020203" pitchFamily="34" charset="0"/>
                          <a:cs typeface="Times New Roman" panose="02020603050405020304" pitchFamily="18" charset="0"/>
                        </a:rPr>
                        <a:t>Diane Gatera (elle)</a:t>
                      </a:r>
                      <a:endParaRPr lang="en-US" sz="1200" b="1" dirty="0">
                        <a:solidFill>
                          <a:schemeClr val="accent1"/>
                        </a:solidFill>
                        <a:effectLst/>
                        <a:latin typeface="Segoe UI Semilight" panose="020B0402040204020203" pitchFamily="34" charset="0"/>
                        <a:ea typeface="Segoe UI Semilight" panose="020B0402040204020203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</a:pPr>
                      <a:r>
                        <a:rPr lang="fr-FR" sz="1400" dirty="0">
                          <a:solidFill>
                            <a:schemeClr val="accent1"/>
                          </a:solidFill>
                          <a:latin typeface="Segoe UI Semilight" panose="020B0402040204020203" pitchFamily="34" charset="0"/>
                          <a:ea typeface="Segoe UI Semilight" panose="020B0402040204020203" pitchFamily="34" charset="0"/>
                          <a:cs typeface="Times New Roman" panose="02020603050405020304" pitchFamily="18" charset="0"/>
                        </a:rPr>
                        <a:t>Analyste principale de programmes et politiques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</a:pPr>
                      <a:r>
                        <a:rPr lang="fr-FR" sz="1400" dirty="0">
                          <a:solidFill>
                            <a:schemeClr val="accent1"/>
                          </a:solidFill>
                          <a:latin typeface="Segoe UI Semilight" panose="020B0402040204020203" pitchFamily="34" charset="0"/>
                          <a:ea typeface="Segoe UI Semilight" panose="020B0402040204020203" pitchFamily="34" charset="0"/>
                          <a:cs typeface="Times New Roman" panose="02020603050405020304" pitchFamily="18" charset="0"/>
                        </a:rPr>
                        <a:t>Le Bureau du dirigeant principal des ressources humaines (BDPRH)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0"/>
                        </a:spcBef>
                      </a:pPr>
                      <a:endParaRPr lang="en-US" sz="1400" dirty="0">
                        <a:solidFill>
                          <a:schemeClr val="accent1"/>
                        </a:solidFill>
                        <a:effectLst/>
                        <a:latin typeface="Segoe UI Semilight" panose="020B0402040204020203" pitchFamily="34" charset="0"/>
                        <a:ea typeface="Segoe UI Semilight" panose="020B04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lv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accent3"/>
                          </a:solidFill>
                          <a:effectLst/>
                          <a:latin typeface="Segoe UI Semilight" panose="020B0402040204020203" pitchFamily="34" charset="0"/>
                          <a:ea typeface="Segoe UI Semilight" panose="020B0402040204020203" pitchFamily="34" charset="0"/>
                          <a:cs typeface="Times New Roman" panose="02020603050405020304" pitchFamily="18" charset="0"/>
                        </a:rPr>
                        <a:t>Service de bibliothèque de prêt</a:t>
                      </a:r>
                      <a:endParaRPr lang="en-CA" sz="1800" b="1" dirty="0">
                        <a:solidFill>
                          <a:schemeClr val="accent3"/>
                        </a:solidFill>
                        <a:effectLst/>
                        <a:latin typeface="Segoe UI Semilight" panose="020B0402040204020203" pitchFamily="34" charset="0"/>
                        <a:ea typeface="Segoe UI Semilight" panose="020B0402040204020203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900" b="1" dirty="0">
                        <a:solidFill>
                          <a:schemeClr val="accent3"/>
                        </a:solidFill>
                        <a:effectLst/>
                        <a:latin typeface="Segoe UI Semilight" panose="020B0402040204020203" pitchFamily="34" charset="0"/>
                        <a:ea typeface="Segoe UI Semilight" panose="020B0402040204020203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chemeClr val="accent3"/>
                          </a:solidFill>
                          <a:effectLst/>
                          <a:latin typeface="Segoe UI Semilight" panose="020B0402040204020203" pitchFamily="34" charset="0"/>
                          <a:ea typeface="Segoe UI Semilight" panose="020B0402040204020203" pitchFamily="34" charset="0"/>
                          <a:cs typeface="Times New Roman" panose="02020603050405020304" pitchFamily="18" charset="0"/>
                        </a:rPr>
                        <a:t>Kevin Walsh (il)</a:t>
                      </a:r>
                    </a:p>
                    <a:p>
                      <a:pPr marR="0" lv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accent3"/>
                          </a:solidFill>
                          <a:effectLst/>
                          <a:latin typeface="Segoe UI Semilight" panose="020B0402040204020203" pitchFamily="34" charset="0"/>
                          <a:ea typeface="Segoe UI Semilight" panose="020B0402040204020203" pitchFamily="34" charset="0"/>
                          <a:cs typeface="Times New Roman" panose="02020603050405020304" pitchFamily="18" charset="0"/>
                        </a:rPr>
                        <a:t>Analyste en technologie informatique adaptée</a:t>
                      </a:r>
                      <a:endParaRPr lang="en-CA" sz="1400" dirty="0">
                        <a:solidFill>
                          <a:schemeClr val="accent3"/>
                        </a:solidFill>
                        <a:effectLst/>
                        <a:latin typeface="Segoe UI Semilight" panose="020B0402040204020203" pitchFamily="34" charset="0"/>
                        <a:ea typeface="Segoe UI Semilight" panose="020B0402040204020203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accent3"/>
                          </a:solidFill>
                          <a:effectLst/>
                          <a:latin typeface="Segoe UI Semilight" panose="020B0402040204020203" pitchFamily="34" charset="0"/>
                          <a:cs typeface="Times New Roman" panose="02020603050405020304" pitchFamily="18" charset="0"/>
                        </a:rPr>
                        <a:t>Programme d’accessibilité, d’adaptation et de la technologie informatique adaptée (AATIA)</a:t>
                      </a:r>
                    </a:p>
                    <a:p>
                      <a:pPr marR="0" lv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accent3"/>
                          </a:solidFill>
                          <a:effectLst/>
                          <a:latin typeface="Segoe UI Semilight" panose="020B0402040204020203" pitchFamily="34" charset="0"/>
                          <a:cs typeface="Times New Roman" panose="02020603050405020304" pitchFamily="18" charset="0"/>
                        </a:rPr>
                        <a:t>Services partagés Canada (SPC)</a:t>
                      </a:r>
                    </a:p>
                    <a:p>
                      <a:pPr marR="0" lv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379536"/>
                  </a:ext>
                </a:extLst>
              </a:tr>
              <a:tr h="2388375">
                <a:tc>
                  <a:txBody>
                    <a:bodyPr/>
                    <a:lstStyle/>
                    <a:p>
                      <a:pPr marR="0" lv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ea typeface="Segoe UI Semilight" panose="020B0402040204020203" pitchFamily="34" charset="0"/>
                          <a:cs typeface="Times New Roman" panose="02020603050405020304" pitchFamily="18" charset="0"/>
                        </a:rPr>
                        <a:t>Passeport pour l’accessibilité en milieu de travail du GC</a:t>
                      </a:r>
                    </a:p>
                    <a:p>
                      <a:pPr marR="0" lv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9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Segoe UI Semilight" panose="020B0402040204020203" pitchFamily="34" charset="0"/>
                        <a:ea typeface="Segoe UI Semilight" panose="020B0402040204020203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ea typeface="Segoe UI Semilight" panose="020B0402040204020203" pitchFamily="34" charset="0"/>
                          <a:cs typeface="Times New Roman" panose="02020603050405020304" pitchFamily="18" charset="0"/>
                        </a:rPr>
                        <a:t>Jacinthe LeBlanc, Ph.D. (elle)</a:t>
                      </a:r>
                    </a:p>
                    <a:p>
                      <a:pPr marR="0" lv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ea typeface="Segoe UI Semilight" panose="020B0402040204020203" pitchFamily="34" charset="0"/>
                          <a:cs typeface="Times New Roman" panose="02020603050405020304" pitchFamily="18" charset="0"/>
                        </a:rPr>
                        <a:t>Spécialiste en évaluation, Évaluations, Secteur des services et du développement des affaires</a:t>
                      </a:r>
                    </a:p>
                    <a:p>
                      <a:pPr marR="0" lv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ea typeface="Segoe UI Semilight" panose="020B0402040204020203" pitchFamily="34" charset="0"/>
                          <a:cs typeface="Times New Roman" panose="02020603050405020304" pitchFamily="18" charset="0"/>
                        </a:rPr>
                        <a:t>Commission de la fonction publique </a:t>
                      </a:r>
                      <a:r>
                        <a:rPr lang="en-CA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ea typeface="Segoe UI Semilight" panose="020B0402040204020203" pitchFamily="34" charset="0"/>
                          <a:cs typeface="Times New Roman" panose="02020603050405020304" pitchFamily="18" charset="0"/>
                        </a:rPr>
                        <a:t>(CFP)</a:t>
                      </a:r>
                    </a:p>
                    <a:p>
                      <a:pPr marR="0" lv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400" b="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Segoe UI Semilight" panose="020B0402040204020203" pitchFamily="34" charset="0"/>
                        <a:ea typeface="Segoe UI Semilight" panose="020B0402040204020203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ea typeface="Segoe UI Semilight" panose="020B0402040204020203" pitchFamily="34" charset="0"/>
                          <a:cs typeface="Times New Roman" panose="02020603050405020304" pitchFamily="18" charset="0"/>
                        </a:rPr>
                        <a:t>Joel Serson (il)</a:t>
                      </a:r>
                    </a:p>
                    <a:p>
                      <a:pPr marR="0" lv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Times New Roman" panose="02020603050405020304" pitchFamily="18" charset="0"/>
                        </a:rPr>
                        <a:t>Agent de gestion du changement</a:t>
                      </a:r>
                      <a:endParaRPr lang="en-CA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Segoe UI Semilight" panose="020B0402040204020203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cs typeface="Times New Roman" panose="02020603050405020304" pitchFamily="18" charset="0"/>
                        </a:rPr>
                        <a:t>Bureau d’accessibilité de la fonction publique (BAFP)</a:t>
                      </a:r>
                      <a:endParaRPr lang="en-CA" sz="1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Segoe UI Semilight" panose="020B0402040204020203" pitchFamily="34" charset="0"/>
                        <a:cs typeface="Times New Roman" panose="02020603050405020304" pitchFamily="18" charset="0"/>
                      </a:endParaRPr>
                    </a:p>
                    <a:p>
                      <a:pPr marR="0" lv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Segoe UI Semilight" panose="020B0402040204020203" pitchFamily="34" charset="0"/>
                          <a:ea typeface="+mn-ea"/>
                          <a:cs typeface="Times New Roman" panose="02020603050405020304" pitchFamily="18" charset="0"/>
                        </a:rPr>
                        <a:t>Secrétariat du Conseil du Trésor du Canada (SCT)</a:t>
                      </a:r>
                      <a:endParaRPr lang="en-CA" sz="1400" kern="12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Segoe UI Semilight" panose="020B0402040204020203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800" b="1" kern="1200" dirty="0">
                        <a:solidFill>
                          <a:schemeClr val="accent2"/>
                        </a:solidFill>
                        <a:effectLst/>
                        <a:latin typeface="Segoe UI Semilight" panose="020B0402040204020203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CA" sz="1800" b="1" kern="1200" dirty="0">
                        <a:solidFill>
                          <a:schemeClr val="accent2"/>
                        </a:solidFill>
                        <a:effectLst/>
                        <a:latin typeface="Segoe UI Semilight" panose="020B0402040204020203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CA" sz="1800" b="1" kern="1200" dirty="0" err="1">
                          <a:solidFill>
                            <a:schemeClr val="accent2"/>
                          </a:solidFill>
                          <a:effectLst/>
                          <a:latin typeface="Segoe UI Semilight" panose="020B0402040204020203" pitchFamily="34" charset="0"/>
                          <a:cs typeface="Times New Roman" panose="02020603050405020304" pitchFamily="18" charset="0"/>
                        </a:rPr>
                        <a:t>Infinité</a:t>
                      </a:r>
                      <a:r>
                        <a:rPr lang="en-CA" sz="1800" b="1" kern="1200" dirty="0">
                          <a:solidFill>
                            <a:schemeClr val="accent2"/>
                          </a:solidFill>
                          <a:effectLst/>
                          <a:latin typeface="Segoe UI Semilight" panose="020B0402040204020203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800" b="1" kern="1200" dirty="0">
                          <a:solidFill>
                            <a:schemeClr val="accent2"/>
                          </a:solidFill>
                          <a:effectLst/>
                          <a:latin typeface="Segoe UI Semilight" panose="020B0402040204020203" pitchFamily="34" charset="0"/>
                          <a:cs typeface="Times New Roman" panose="02020603050405020304" pitchFamily="18" charset="0"/>
                        </a:rPr>
                        <a:t>(le réseau pour les fonctionnaires neurodivergents) </a:t>
                      </a:r>
                      <a:endParaRPr lang="en-CA" sz="1800" b="1" kern="1200" dirty="0">
                        <a:solidFill>
                          <a:schemeClr val="accent2"/>
                        </a:solidFill>
                        <a:effectLst/>
                        <a:latin typeface="Segoe UI Semilight" panose="020B0402040204020203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CA" sz="900" b="1" kern="1200" dirty="0">
                        <a:solidFill>
                          <a:schemeClr val="accent2"/>
                        </a:solidFill>
                        <a:effectLst/>
                        <a:latin typeface="Segoe UI Semilight" panose="020B0402040204020203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kern="1200" dirty="0">
                          <a:solidFill>
                            <a:schemeClr val="accent2"/>
                          </a:solidFill>
                          <a:effectLst/>
                          <a:latin typeface="Segoe UI Semilight" panose="020B0402040204020203" pitchFamily="34" charset="0"/>
                          <a:ea typeface="Segoe UI Semilight" panose="020B0402040204020203" pitchFamily="34" charset="0"/>
                          <a:cs typeface="Times New Roman" panose="02020603050405020304" pitchFamily="18" charset="0"/>
                        </a:rPr>
                        <a:t>Pierre-Luc Houde J.D (il)</a:t>
                      </a:r>
                    </a:p>
                    <a:p>
                      <a:pPr marL="0" marR="0" lv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kern="1200" dirty="0" err="1">
                          <a:solidFill>
                            <a:schemeClr val="accent2"/>
                          </a:solidFill>
                          <a:effectLst/>
                          <a:latin typeface="Segoe UI Semilight" panose="020B0402040204020203" pitchFamily="34" charset="0"/>
                          <a:ea typeface="Segoe UI Semilight" panose="020B0402040204020203" pitchFamily="34" charset="0"/>
                          <a:cs typeface="Times New Roman" panose="02020603050405020304" pitchFamily="18" charset="0"/>
                        </a:rPr>
                        <a:t>Conseiller</a:t>
                      </a:r>
                      <a:r>
                        <a:rPr lang="en-CA" sz="1400" kern="1200" dirty="0">
                          <a:solidFill>
                            <a:schemeClr val="accent2"/>
                          </a:solidFill>
                          <a:effectLst/>
                          <a:latin typeface="Segoe UI Semilight" panose="020B0402040204020203" pitchFamily="34" charset="0"/>
                          <a:ea typeface="Segoe UI Semilight" panose="020B0402040204020203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400" kern="1200" dirty="0" err="1">
                          <a:solidFill>
                            <a:schemeClr val="accent2"/>
                          </a:solidFill>
                          <a:effectLst/>
                          <a:latin typeface="Segoe UI Semilight" panose="020B0402040204020203" pitchFamily="34" charset="0"/>
                          <a:ea typeface="Segoe UI Semilight" panose="020B0402040204020203" pitchFamily="34" charset="0"/>
                          <a:cs typeface="Times New Roman" panose="02020603050405020304" pitchFamily="18" charset="0"/>
                        </a:rPr>
                        <a:t>en</a:t>
                      </a:r>
                      <a:r>
                        <a:rPr lang="en-CA" sz="1400" kern="1200" dirty="0">
                          <a:solidFill>
                            <a:schemeClr val="accent2"/>
                          </a:solidFill>
                          <a:effectLst/>
                          <a:latin typeface="Segoe UI Semilight" panose="020B0402040204020203" pitchFamily="34" charset="0"/>
                          <a:ea typeface="Segoe UI Semilight" panose="020B0402040204020203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400" kern="1200" dirty="0" err="1">
                          <a:solidFill>
                            <a:schemeClr val="accent2"/>
                          </a:solidFill>
                          <a:effectLst/>
                          <a:latin typeface="Segoe UI Semilight" panose="020B0402040204020203" pitchFamily="34" charset="0"/>
                          <a:ea typeface="Segoe UI Semilight" panose="020B0402040204020203" pitchFamily="34" charset="0"/>
                          <a:cs typeface="Times New Roman" panose="02020603050405020304" pitchFamily="18" charset="0"/>
                        </a:rPr>
                        <a:t>ressources</a:t>
                      </a:r>
                      <a:r>
                        <a:rPr lang="en-CA" sz="1400" kern="1200" dirty="0">
                          <a:solidFill>
                            <a:schemeClr val="accent2"/>
                          </a:solidFill>
                          <a:effectLst/>
                          <a:latin typeface="Segoe UI Semilight" panose="020B0402040204020203" pitchFamily="34" charset="0"/>
                          <a:ea typeface="Segoe UI Semilight" panose="020B0402040204020203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400" kern="1200" dirty="0" err="1">
                          <a:solidFill>
                            <a:schemeClr val="accent2"/>
                          </a:solidFill>
                          <a:effectLst/>
                          <a:latin typeface="Segoe UI Semilight" panose="020B0402040204020203" pitchFamily="34" charset="0"/>
                          <a:ea typeface="Segoe UI Semilight" panose="020B0402040204020203" pitchFamily="34" charset="0"/>
                          <a:cs typeface="Times New Roman" panose="02020603050405020304" pitchFamily="18" charset="0"/>
                        </a:rPr>
                        <a:t>humaines</a:t>
                      </a:r>
                      <a:endParaRPr lang="en-CA" sz="1400" kern="1200" dirty="0">
                        <a:solidFill>
                          <a:schemeClr val="accent2"/>
                        </a:solidFill>
                        <a:effectLst/>
                        <a:latin typeface="Segoe UI Semilight" panose="020B0402040204020203" pitchFamily="34" charset="0"/>
                        <a:ea typeface="Segoe UI Semilight" panose="020B0402040204020203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</a:pPr>
                      <a:r>
                        <a:rPr lang="fr-FR" sz="1400" kern="1200" dirty="0">
                          <a:solidFill>
                            <a:schemeClr val="accent2"/>
                          </a:solidFill>
                          <a:effectLst/>
                          <a:latin typeface="Segoe UI Semilight" panose="020B0402040204020203" pitchFamily="34" charset="0"/>
                          <a:ea typeface="Segoe UI Semilight" panose="020B0402040204020203" pitchFamily="34" charset="0"/>
                          <a:cs typeface="Times New Roman" panose="02020603050405020304" pitchFamily="18" charset="0"/>
                        </a:rPr>
                        <a:t>L’équité en matière d’emploi, la diversité et l’inclusion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</a:pPr>
                      <a:r>
                        <a:rPr lang="fr-FR" sz="1400" kern="1200" dirty="0">
                          <a:solidFill>
                            <a:schemeClr val="accent2"/>
                          </a:solidFill>
                          <a:effectLst/>
                          <a:latin typeface="Segoe UI Semilight" panose="020B0402040204020203" pitchFamily="34" charset="0"/>
                          <a:ea typeface="Segoe UI Semilight" panose="020B0402040204020203" pitchFamily="34" charset="0"/>
                          <a:cs typeface="Times New Roman" panose="02020603050405020304" pitchFamily="18" charset="0"/>
                        </a:rPr>
                        <a:t>Commission de l’immigration et du statut de réfugié du Canada (CISR)</a:t>
                      </a:r>
                      <a:endParaRPr lang="en-CA" sz="1800" b="1" kern="1200" dirty="0">
                        <a:solidFill>
                          <a:schemeClr val="accent2"/>
                        </a:solidFill>
                        <a:effectLst/>
                        <a:latin typeface="Segoe UI Semilight" panose="020B04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104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7983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267D2-0C45-4946-925E-FD812F31AF38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55885" y="799741"/>
            <a:ext cx="4831017" cy="1325563"/>
          </a:xfrm>
        </p:spPr>
        <p:txBody>
          <a:bodyPr/>
          <a:lstStyle/>
          <a:p>
            <a:pPr algn="ctr" rtl="0"/>
            <a:r>
              <a:rPr lang="fr-ca" b="0" i="0" u="none" baseline="0" dirty="0"/>
              <a:t>Communiquez </a:t>
            </a:r>
            <a:br>
              <a:rPr lang="fr-ca" b="0" i="0" u="none" baseline="0" dirty="0"/>
            </a:br>
            <a:r>
              <a:rPr lang="fr-ca" b="0" i="0" u="none" baseline="0" dirty="0"/>
              <a:t>avec nous: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31434-3536-4D98-8160-DEA7A7803F7E}"/>
              </a:ext>
            </a:extLst>
          </p:cNvPr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81780" y="2505734"/>
            <a:ext cx="5614220" cy="2453254"/>
          </a:xfrm>
        </p:spPr>
        <p:txBody>
          <a:bodyPr>
            <a:normAutofit fontScale="25000" lnSpcReduction="20000"/>
          </a:bodyPr>
          <a:lstStyle/>
          <a:p>
            <a:pPr algn="ctr" rtl="0">
              <a:spcBef>
                <a:spcPts val="0"/>
              </a:spcBef>
            </a:pPr>
            <a:r>
              <a:rPr lang="fr-ca" sz="9600" b="0" i="0" u="none" baseline="0" dirty="0"/>
              <a:t>Avez-vous des questions, des commentaires, des idées, ou </a:t>
            </a:r>
            <a:r>
              <a:rPr lang="fr-FR" sz="9600" b="0" i="0" u="none" baseline="0" dirty="0"/>
              <a:t>de la rétroaction à partager</a:t>
            </a:r>
            <a:r>
              <a:rPr lang="fr-ca" sz="9600" b="0" i="0" u="none" baseline="0" dirty="0"/>
              <a:t>?</a:t>
            </a:r>
          </a:p>
          <a:p>
            <a:pPr algn="ctr" rtl="0">
              <a:spcBef>
                <a:spcPts val="0"/>
              </a:spcBef>
            </a:pPr>
            <a:endParaRPr lang="fr-ca" sz="4800" dirty="0"/>
          </a:p>
          <a:p>
            <a:pPr algn="ctr" rtl="0">
              <a:spcBef>
                <a:spcPts val="0"/>
              </a:spcBef>
            </a:pPr>
            <a:r>
              <a:rPr lang="fr-ca" sz="9600" b="0" i="0" u="none" baseline="0" dirty="0"/>
              <a:t>Écrivez-nous à l’adresse courriel ci-dessous :</a:t>
            </a:r>
          </a:p>
          <a:p>
            <a:pPr algn="ctr" rtl="0">
              <a:spcBef>
                <a:spcPts val="0"/>
              </a:spcBef>
            </a:pPr>
            <a:endParaRPr lang="fr-ca" sz="9600" b="0" i="0" u="none" baseline="0" dirty="0"/>
          </a:p>
          <a:p>
            <a:pPr algn="ctr" rtl="0">
              <a:spcBef>
                <a:spcPts val="0"/>
              </a:spcBef>
            </a:pPr>
            <a:endParaRPr lang="fr-ca" sz="4800" b="0" i="0" u="none" baseline="0" dirty="0"/>
          </a:p>
          <a:p>
            <a:pPr algn="ctr">
              <a:spcBef>
                <a:spcPts val="0"/>
              </a:spcBef>
            </a:pPr>
            <a:r>
              <a:rPr lang="fr-ca" sz="9600" b="1" i="0" u="none" baseline="0" dirty="0">
                <a:hlinkClick r:id="rId6"/>
              </a:rPr>
              <a:t>cfp.psh-prog-pwd.psc@cfp-psc.gc.ca</a:t>
            </a:r>
            <a:endParaRPr lang="fr-ca" sz="9600" b="1" dirty="0"/>
          </a:p>
          <a:p>
            <a:pPr algn="ctr" rtl="0"/>
            <a:endParaRPr lang="fr-ca" b="0" i="0" u="none" baseline="0" dirty="0"/>
          </a:p>
          <a:p>
            <a:endParaRPr lang="fr-ca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F99644F-597D-5B5E-5063-A57820C5238C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605097" y="799741"/>
            <a:ext cx="483101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dirty="0"/>
              <a:t>Dites-nous ce que vous en </a:t>
            </a:r>
            <a:r>
              <a:rPr lang="fr-FR"/>
              <a:t>pensez avec ce </a:t>
            </a:r>
            <a:r>
              <a:rPr lang="fr-FR" dirty="0"/>
              <a:t>code QR: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BD60913-C061-88D2-B8BE-3F5FCFCFFC17}"/>
              </a:ext>
            </a:extLst>
          </p:cNvPr>
          <p:cNvSpPr txBox="1">
            <a:spLocks/>
          </p:cNvSpPr>
          <p:nvPr/>
        </p:nvSpPr>
        <p:spPr>
          <a:xfrm>
            <a:off x="6096000" y="2448310"/>
            <a:ext cx="5614220" cy="17130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400" dirty="0"/>
              <a:t>Merci d'avoir participé à notre événement! Veuillez prendre 5 minutes pour répondre à notre petit questionnaire anonyme.</a:t>
            </a:r>
            <a:endParaRPr lang="en-CA" sz="2400" dirty="0"/>
          </a:p>
        </p:txBody>
      </p:sp>
      <p:pic>
        <p:nvPicPr>
          <p:cNvPr id="8" name="Picture 7" descr="A qr code with black squares">
            <a:extLst>
              <a:ext uri="{FF2B5EF4-FFF2-40B4-BE49-F238E27FC236}">
                <a16:creationId xmlns:a16="http://schemas.microsoft.com/office/drawing/2014/main" id="{39DFF0A7-856F-E406-20B3-0DD70400D60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1148" y="4017026"/>
            <a:ext cx="1883923" cy="1883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9051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CFP-PSC 2019">
  <a:themeElements>
    <a:clrScheme name="CFP-PSC-2019">
      <a:dk1>
        <a:srgbClr val="54575A"/>
      </a:dk1>
      <a:lt1>
        <a:sysClr val="window" lastClr="FFFFFF"/>
      </a:lt1>
      <a:dk2>
        <a:srgbClr val="54575A"/>
      </a:dk2>
      <a:lt2>
        <a:srgbClr val="F2F2F2"/>
      </a:lt2>
      <a:accent1>
        <a:srgbClr val="D50057"/>
      </a:accent1>
      <a:accent2>
        <a:srgbClr val="5B315E"/>
      </a:accent2>
      <a:accent3>
        <a:srgbClr val="0099A8"/>
      </a:accent3>
      <a:accent4>
        <a:srgbClr val="FF5100"/>
      </a:accent4>
      <a:accent5>
        <a:srgbClr val="C2D500"/>
      </a:accent5>
      <a:accent6>
        <a:srgbClr val="F7BE00"/>
      </a:accent6>
      <a:hlink>
        <a:srgbClr val="D50057"/>
      </a:hlink>
      <a:folHlink>
        <a:srgbClr val="FF4C95"/>
      </a:folHlink>
    </a:clrScheme>
    <a:fontScheme name="Custom 2">
      <a:majorFont>
        <a:latin typeface="Segoe UI Light"/>
        <a:ea typeface=""/>
        <a:cs typeface=""/>
      </a:majorFont>
      <a:minorFont>
        <a:latin typeface="Segoe UI Semi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SC-CFP-PPT-2021.pptx" id="{6D648DEE-6277-4B25-97B0-65E24D95817C}" vid="{F853FB55-511C-469E-9DFD-7B48389635C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dd</Template>
  <TotalTime>1020</TotalTime>
  <Words>494</Words>
  <Application>Microsoft Office PowerPoint</Application>
  <PresentationFormat>Widescreen</PresentationFormat>
  <Paragraphs>67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Segoe UI Light</vt:lpstr>
      <vt:lpstr>Segoe UI Semilight</vt:lpstr>
      <vt:lpstr>CFP-PSC 2019</vt:lpstr>
      <vt:lpstr>Événement de l’OEÉSH:  Séance d'information pour les gestionnaires Français  Occasion d’emploi pour étudiants en situation de handicap (OEÉSH)</vt:lpstr>
      <vt:lpstr>Reconnaissance du territoire</vt:lpstr>
      <vt:lpstr>Directives d’ordre général et information</vt:lpstr>
      <vt:lpstr>Qu’est-ce que l’OÉESH vous offre?</vt:lpstr>
      <vt:lpstr>Sujets et personnes invitées</vt:lpstr>
      <vt:lpstr>Communiquez  avec nous:</vt:lpstr>
    </vt:vector>
  </TitlesOfParts>
  <Company>CFP-PSC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Camila Das Gupta</dc:creator>
  <cp:lastModifiedBy>Camila Das Gupta</cp:lastModifiedBy>
  <cp:revision>239</cp:revision>
  <dcterms:created xsi:type="dcterms:W3CDTF">2022-04-06T12:41:11Z</dcterms:created>
  <dcterms:modified xsi:type="dcterms:W3CDTF">2024-05-01T12:20:45Z</dcterms:modified>
</cp:coreProperties>
</file>