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D5DE93-62E3-49A4-9570-F0B5B50776F6}">
  <a:tblStyle styleId="{61D5DE93-62E3-49A4-9570-F0B5B50776F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AEB851F-84C2-462C-A853-B3212828E28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green band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Dropped out of top 50 due to response volume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how much my benefit payment will be (still in green)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ArriveCAN - Make a customs and immigration declaration before flying into Canada (still in green)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Dropped down: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to extend your stay in Canada dropped from green to orange Q3 68% /Q2 73.5%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Entered top 50 due to response volume: 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or risks for a disease or condition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orange band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up: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Immigrate as a provincial nominee Q3 71.7%  / Q2 69.2%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tasks to top 50 based on response volume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extend your stay in Canada - My Service Canada Account (MSCA) - Check your CPP/OAS application status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Service Canada Account (MSCA) - Check your estimated monthly Canada Pension Plan (CPP) benefits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Service Canada Account (MSCA) - Register for an account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Vaccines and treatment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1400" b="1"/>
              <a:t>Tasks previously under 50%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Moved up: 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Service Canada Account (MSCA) - Register for an account </a:t>
            </a:r>
            <a:r>
              <a:rPr lang="fr-CA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44.70%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Now </a:t>
            </a:r>
            <a:r>
              <a:rPr lang="fr-CA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51.10%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Open a My Account </a:t>
            </a:r>
            <a:r>
              <a:rPr lang="fr-CA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40.20% 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(not in top 50 tasks now due to response volume - &lt;300 responses but still under 50% </a:t>
            </a:r>
            <a:r>
              <a:rPr lang="fr-CA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42.1%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when I can expect my tax refund </a:t>
            </a:r>
            <a:r>
              <a:rPr lang="fr-CA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47.50% 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(not a top 50 task - seasonality but still under 50% 237 </a:t>
            </a:r>
            <a:r>
              <a:rPr lang="fr-CA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44.7%</a:t>
            </a: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All tasks are low margin of error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b="1"/>
              <a:t>3 tasks moved into top 10 by completion score: </a:t>
            </a:r>
            <a:r>
              <a:rPr lang="fr-CA" b="1">
                <a:solidFill>
                  <a:schemeClr val="dk1"/>
                </a:solidFill>
              </a:rPr>
              <a:t>(Q2 / Q3 results)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Find a designated learning institution </a:t>
            </a:r>
            <a:r>
              <a:rPr lang="fr-CA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79.10%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r-CA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85.60%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Symptoms or risks for a disease or condition </a:t>
            </a:r>
            <a:r>
              <a:rPr lang="fr-CA" sz="1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83.6%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r-CA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84.80%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Study in Canada – for non-Canadians </a:t>
            </a:r>
            <a:r>
              <a:rPr lang="fr-CA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75.00%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r-CA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83.40%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b="1"/>
              <a:t>3 tasks moved out of top 10 (Q2 / Q3 results)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Check processing times </a:t>
            </a:r>
            <a:r>
              <a:rPr lang="fr-CA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82.70% /  </a:t>
            </a:r>
            <a:r>
              <a:rPr lang="fr-CA" sz="10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83.1%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Apply for a work permit </a:t>
            </a:r>
            <a:r>
              <a:rPr lang="fr-CA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81.70% / </a:t>
            </a:r>
            <a:r>
              <a:rPr lang="fr-CA" sz="10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82.0%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Find a job in the private sector </a:t>
            </a:r>
            <a:r>
              <a:rPr lang="fr-CA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81.20% / </a:t>
            </a:r>
            <a:r>
              <a:rPr lang="fr-CA" sz="105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79.8%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_Mountains_002">
  <p:cSld name="Cover_Slide_E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719667" y="4540039"/>
            <a:ext cx="60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484618" y="4905375"/>
            <a:ext cx="2454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Green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66" name="Google Shape;66;p17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fr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(Header+Text Small)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1218175" y="1710575"/>
            <a:ext cx="171000" cy="1663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1660500" y="1604395"/>
            <a:ext cx="5061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1"/>
          </p:nvPr>
        </p:nvSpPr>
        <p:spPr>
          <a:xfrm>
            <a:off x="1660500" y="2335825"/>
            <a:ext cx="49335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9"/>
          <p:cNvGrpSpPr/>
          <p:nvPr/>
        </p:nvGrpSpPr>
        <p:grpSpPr>
          <a:xfrm>
            <a:off x="0" y="4461933"/>
            <a:ext cx="9144000" cy="681600"/>
            <a:chOff x="0" y="4461933"/>
            <a:chExt cx="9144000" cy="681600"/>
          </a:xfrm>
        </p:grpSpPr>
        <p:sp>
          <p:nvSpPr>
            <p:cNvPr id="75" name="Google Shape;75;p19"/>
            <p:cNvSpPr/>
            <p:nvPr/>
          </p:nvSpPr>
          <p:spPr>
            <a:xfrm>
              <a:off x="0" y="4461933"/>
              <a:ext cx="9144000" cy="68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" name="Google Shape;76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67" y="4685688"/>
              <a:ext cx="957833" cy="219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2000" y="4685688"/>
              <a:ext cx="1171661" cy="219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79" name="Google Shape;79;p19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fr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asic_Slide_F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0" y="4461933"/>
            <a:ext cx="9144000" cy="6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00" y="4685688"/>
            <a:ext cx="1171661" cy="22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167" y="4685688"/>
            <a:ext cx="957833" cy="2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86" name="Google Shape;86;p20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fr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fr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90" name="Google Shape;90;p21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Title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94" name="Google Shape;94;p22"/>
          <p:cNvSpPr/>
          <p:nvPr/>
        </p:nvSpPr>
        <p:spPr>
          <a:xfrm rot="5400000">
            <a:off x="4524300" y="2400225"/>
            <a:ext cx="95400" cy="1309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Government_of_Canada_Task_Success_Survey_repo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-viewer.tbs.alpha.canada.ca/login?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survey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 idx="4294967295"/>
          </p:nvPr>
        </p:nvSpPr>
        <p:spPr>
          <a:xfrm>
            <a:off x="677550" y="1483563"/>
            <a:ext cx="76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Sondage sur la réussite des tâches du GC : 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Résultats du T2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Octobre à décembre 2023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Février 2024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Comparaison trimestrielle : Les 50 tâches principales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sp>
        <p:nvSpPr>
          <p:cNvPr id="107" name="Google Shape;107;p24"/>
          <p:cNvSpPr txBox="1"/>
          <p:nvPr/>
        </p:nvSpPr>
        <p:spPr>
          <a:xfrm>
            <a:off x="6384425" y="1113150"/>
            <a:ext cx="2574000" cy="2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variations entre trimestres sont surtout attribuables à des fluctuations dans les volumes de réponses.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 avons constaté plusieurs améliorations positives à l’intérieur même des bandes vertes et oranges (voir diapo 6).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4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800" y="1563550"/>
            <a:ext cx="6106000" cy="2992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/>
          <p:nvPr/>
        </p:nvSpPr>
        <p:spPr>
          <a:xfrm>
            <a:off x="252000" y="1008100"/>
            <a:ext cx="5973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CA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Parmi les 50 tâches principales, aucune n’est en deçà d’un taux de 50 % d’achèvement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50 tâches principales : T3 (2022-2023) et T1, T2, T3 (2023-2024)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sp>
        <p:nvSpPr>
          <p:cNvPr id="116" name="Google Shape;116;p25"/>
          <p:cNvSpPr txBox="1"/>
          <p:nvPr/>
        </p:nvSpPr>
        <p:spPr>
          <a:xfrm>
            <a:off x="6154975" y="3840925"/>
            <a:ext cx="289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tâche est montée de rouge à orange </a:t>
            </a:r>
            <a:br>
              <a:rPr lang="fr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tâches ont quitté le top 50, uniquement en raison d’un volume de réponses plus faible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7" name="Google Shape;117;p25"/>
          <p:cNvGraphicFramePr/>
          <p:nvPr/>
        </p:nvGraphicFramePr>
        <p:xfrm>
          <a:off x="251988" y="101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{61D5DE93-62E3-49A4-9570-F0B5B50776F6}</a:tableStyleId>
              </a:tblPr>
              <a:tblGrid>
                <a:gridCol w="191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T4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T3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Moyenne d’achèvement des 50 tâches principales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72,1 %</a:t>
                      </a:r>
                      <a:endParaRPr sz="1800" b="1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rgbClr val="BF9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69,2 %</a:t>
                      </a:r>
                      <a:endParaRPr sz="1800" b="1" u="none" strike="noStrike" cap="none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71,58 %</a:t>
                      </a:r>
                      <a:endParaRPr sz="1800" b="1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CA" sz="1800" b="1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73,35 %</a:t>
                      </a:r>
                      <a:endParaRPr sz="1800" b="1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Tâches au-delà de 70 %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Tâches entre 50 et 70 %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Tâches en deçà de 50 %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CA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" name="Google Shape;118;p25"/>
          <p:cNvSpPr txBox="1"/>
          <p:nvPr/>
        </p:nvSpPr>
        <p:spPr>
          <a:xfrm>
            <a:off x="6154975" y="3208225"/>
            <a:ext cx="2894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tâche est montée d’orange à vert</a:t>
            </a:r>
            <a:br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tâches ont rejoint le top 50 en raison du volume de réponses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6173100" y="2179200"/>
            <a:ext cx="2894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CA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tâche est descendue de vert à orange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tâches ont quitté le top 50 en raison du volume de réponses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tâche a rejoint le top 50 en raison du volume de réponses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6240025" y="908400"/>
            <a:ext cx="2724600" cy="12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variations entre trimestres sont surtout attribuables aux volumes de réponses.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50 tâches principales : T2 (2023-2024) — Par nombre de réponses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6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  <p:pic>
        <p:nvPicPr>
          <p:cNvPr id="127" name="Google Shape;127;p26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25" y="1046575"/>
            <a:ext cx="8839204" cy="287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/>
          <p:nvPr/>
        </p:nvSpPr>
        <p:spPr>
          <a:xfrm>
            <a:off x="784750" y="1411150"/>
            <a:ext cx="23457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un permis de travail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972375" y="2260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l’état de sa demande (IRCC)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T3 – Les plus hauts taux d’achèvement parmi les 50 tâches principales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119400" y="994500"/>
            <a:ext cx="1936200" cy="3154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CA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taux permettant de rejoindre le top 10 est passé de 81,2 à 83,4 %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CA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3 tâches exclues du top 10 ont néanmoins un taux supérieur à 80 %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7" name="Google Shape;137;p27"/>
          <p:cNvGraphicFramePr/>
          <p:nvPr/>
        </p:nvGraphicFramePr>
        <p:xfrm>
          <a:off x="2273200" y="1047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{3AEB851F-84C2-462C-A853-B3212828E28F}</a:tableStyleId>
              </a:tblPr>
              <a:tblGrid>
                <a:gridCol w="564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Dates de payement des pensions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94,40 %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Assurance-emploi (AE) — Soumettre une déclaration d’assurance-emploi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90,90 %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Obtenir les conditions et prévisions météo pour un emplacement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89,00 %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Conseils aux voyageurs et avertissements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88,50 %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Trouver un établissement d’enseignement désigné </a:t>
                      </a:r>
                      <a:r>
                        <a:rPr lang="fr-CA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*nouveau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85,60 %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Symptômes ou risques relatifs à des maladies ou conditions </a:t>
                      </a:r>
                      <a:r>
                        <a:rPr lang="fr-CA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*nouveau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84,80 %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Régime de pensions du Canada (RPC) — Vérifier les renseignements sur les payements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84,70 %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Calculer les retenues sur la paye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84,50 %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 compte Service Canada (MSCA) — Afficher les informations de payement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83,40 %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Étudier au Canada – pour les étrangers    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fr-CA" sz="1500" u="none" strike="noStrike" cap="none">
                          <a:solidFill>
                            <a:srgbClr val="6AA84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83,40 %</a:t>
                      </a:r>
                      <a:endParaRPr sz="1500" u="none" strike="noStrike" cap="none">
                        <a:solidFill>
                          <a:srgbClr val="6AA84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Améliorations les plus importantes dans le top 50 : T2 vs T3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graphicFrame>
        <p:nvGraphicFramePr>
          <p:cNvPr id="144" name="Google Shape;144;p28"/>
          <p:cNvGraphicFramePr/>
          <p:nvPr/>
        </p:nvGraphicFramePr>
        <p:xfrm>
          <a:off x="252000" y="93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{3AEB851F-84C2-462C-A853-B3212828E28F}</a:tableStyleId>
              </a:tblPr>
              <a:tblGrid>
                <a:gridCol w="399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Compte sécurisé d’IRCC – inscription, connexion, aide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7,80 %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Produire une déclaration de revenus (pour un particulier)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6,60 %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Trouver un établissement d’enseignement désigné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6,50 %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 dossier Service Canada – S’inscrire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6,3 % </a:t>
                      </a: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*non significatif/grande marge d’erreur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EDSC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Pension de la Sécurité de vieillesse – Consulter les montants des payements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6,10 % *non significatif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EDSC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S’inscrire au dépôt direct ou mettre à jour ses renseignements bancaires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5,90 % </a:t>
                      </a: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*non significatif/grande marge d’erreur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ARC/SPAC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Consulter sa paye (MaPayeGC, AWR, Phénix)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5,80 % </a:t>
                      </a: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*non significatif/grande marge d’erreur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SPAC/SCT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 dossier Service Canada – Vérifier l’état de sa demande RPC/SV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5,1 % *non significatif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EDSC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 dossier Service Canada – Consulter l’estimation des prestations mensuelles du RPC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4,5 % *non significatif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EDSC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Bourses d’études pour étudier au Canada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4,20 % </a:t>
                      </a: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*non significatif/grande marge d’erreur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Trouver un centre de réception des demandes de visa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4,00 % </a:t>
                      </a: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*non significatif/grande marge d’erreur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Étudier au Canada – pour les étrangers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3,80 %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IRCC/AMC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Présenter une demande d’autorisation de voyage électronique (AVE)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3,80 % *non significatif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Contacter Immigration, Réfugiés et Citoyenneté Canada   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3,70 %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Obtenir les conditions et prévisions météo pour un emplacement 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3,40 % *non significatif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ECCC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Conseils aux voyageurs et avertissements   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3,40 % *non significatif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Rapport complet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  <p:sp>
        <p:nvSpPr>
          <p:cNvPr id="151" name="Google Shape;151;p29"/>
          <p:cNvSpPr txBox="1"/>
          <p:nvPr/>
        </p:nvSpPr>
        <p:spPr>
          <a:xfrm>
            <a:off x="119425" y="997975"/>
            <a:ext cx="3000000" cy="3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Téléchargez la feuille de calcul sur la page</a:t>
            </a:r>
            <a:endParaRPr sz="2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 Sondage sur la réussite des tâches du gouvernement du Canada - Rapports » sur </a:t>
            </a:r>
            <a:r>
              <a:rPr lang="fr-CA" sz="21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GCPédia</a:t>
            </a:r>
            <a:endParaRPr sz="2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6225" y="997985"/>
            <a:ext cx="5152102" cy="28854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Données qualitatives également disponibles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  <p:sp>
        <p:nvSpPr>
          <p:cNvPr id="159" name="Google Shape;159;p30"/>
          <p:cNvSpPr txBox="1"/>
          <p:nvPr/>
        </p:nvSpPr>
        <p:spPr>
          <a:xfrm>
            <a:off x="119425" y="997975"/>
            <a:ext cx="2953200" cy="1417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Téléchargez les commentaires du sondage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le </a:t>
            </a:r>
            <a:r>
              <a:rPr lang="fr-CA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visionneur de rétroaction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5325" y="842999"/>
            <a:ext cx="4628226" cy="4161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  <p:sp>
        <p:nvSpPr>
          <p:cNvPr id="166" name="Google Shape;166;p31"/>
          <p:cNvSpPr/>
          <p:nvPr/>
        </p:nvSpPr>
        <p:spPr>
          <a:xfrm>
            <a:off x="2375" y="0"/>
            <a:ext cx="9144000" cy="4546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4349550" y="472350"/>
            <a:ext cx="46434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 Stewart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Superviseuse par intérim, Données et performance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Bureau de la transformation numérique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numérique canadien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lana.stewart@cds-snc.ca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343-551-5967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Lindsay Beaudoin-Rach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Gestionnaire par intérim, Services d’analytique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Éditeur principal</a:t>
            </a:r>
            <a:b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Canada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lindsay.beaudoin@servicecanada.gc.ca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Font typeface="Arial"/>
              <a:buNone/>
            </a:pPr>
            <a:r>
              <a:rPr lang="fr-CA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Merci de nous avoir accordé de votre temps.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2961150"/>
            <a:ext cx="31140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Sondage sur la réussite des tâches du GC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On-screen Show (16:9)</PresentationFormat>
  <Paragraphs>181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Helvetica Neue</vt:lpstr>
      <vt:lpstr>Open Sans</vt:lpstr>
      <vt:lpstr>Arial</vt:lpstr>
      <vt:lpstr>Simple Light</vt:lpstr>
      <vt:lpstr>Simple Light</vt:lpstr>
      <vt:lpstr>Sondage sur la réussite des tâches du GC :  Résultats du T2 Octobre à décembre 2023  Février 2024 </vt:lpstr>
      <vt:lpstr>Comparaison trimestrielle : Les 50 tâches principales</vt:lpstr>
      <vt:lpstr>Les 50 tâches principales : T3 (2022-2023) et T1, T2, T3 (2023-2024)</vt:lpstr>
      <vt:lpstr>Les 50 tâches principales : T2 (2023-2024) — Par nombre de réponses</vt:lpstr>
      <vt:lpstr>T3 – Les plus hauts taux d’achèvement parmi les 50 tâches principales</vt:lpstr>
      <vt:lpstr>Améliorations les plus importantes dans le top 50 : T2 vs T3</vt:lpstr>
      <vt:lpstr>Rapport complet</vt:lpstr>
      <vt:lpstr>Données qualitatives également disponibles</vt:lpstr>
      <vt:lpstr>Merci de nous avoir accordé de votre temps.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Sondage sur la réussite des tâches du GC :  Résultats du T2 Octobre à décembre 2023  Février 2024 </dc:title>
  <cp:lastModifiedBy>Rob Boudreau</cp:lastModifiedBy>
  <cp:revision>1</cp:revision>
  <dcterms:modified xsi:type="dcterms:W3CDTF">2024-02-19T19:30:11Z</dcterms:modified>
</cp:coreProperties>
</file>