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70" r:id="rId3"/>
    <p:sldId id="282" r:id="rId4"/>
    <p:sldId id="288" r:id="rId5"/>
    <p:sldId id="283" r:id="rId6"/>
    <p:sldId id="287" r:id="rId7"/>
    <p:sldId id="26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E6814F-44DB-F820-5DA3-70E1789C7573}" name="Sylvie Laliberté" initials="SL" userId="S::sylvie.laliberte@Cfp-psc.gc.ca::a39159bf-d0a4-44c4-8ea3-e9609b729c2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57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5429" autoAdjust="0"/>
  </p:normalViewPr>
  <p:slideViewPr>
    <p:cSldViewPr snapToGrid="0">
      <p:cViewPr varScale="1">
        <p:scale>
          <a:sx n="97" d="100"/>
          <a:sy n="97" d="100"/>
        </p:scale>
        <p:origin x="312" y="84"/>
      </p:cViewPr>
      <p:guideLst/>
    </p:cSldViewPr>
  </p:slideViewPr>
  <p:outlineViewPr>
    <p:cViewPr>
      <p:scale>
        <a:sx n="33" d="100"/>
        <a:sy n="33" d="100"/>
      </p:scale>
      <p:origin x="0" y="-430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FB86AC-61EF-46EA-98FD-DA3D7D22E3F6}" type="datetimeFigureOut">
              <a:rPr lang="en-CA" smtClean="0"/>
              <a:t>2023/08/02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27AB33-2C3D-4A59-AF62-574391AD669B}" type="slidenum">
              <a:rPr lang="en-CA" smtClean="0"/>
              <a:t>‹#›</a:t>
            </a:fld>
            <a:endParaRPr lang="en-CA"/>
          </a:p>
        </p:txBody>
      </p:sp>
    </p:spTree>
    <p:extLst>
      <p:ext uri="{BB962C8B-B14F-4D97-AF65-F5344CB8AC3E}">
        <p14:creationId xmlns:p14="http://schemas.microsoft.com/office/powerpoint/2010/main" val="1737324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027AB33-2C3D-4A59-AF62-574391AD669B}" type="slidenum">
              <a:rPr lang="en-CA" smtClean="0"/>
              <a:t>1</a:t>
            </a:fld>
            <a:endParaRPr lang="en-CA" dirty="0"/>
          </a:p>
        </p:txBody>
      </p:sp>
    </p:spTree>
    <p:extLst>
      <p:ext uri="{BB962C8B-B14F-4D97-AF65-F5344CB8AC3E}">
        <p14:creationId xmlns:p14="http://schemas.microsoft.com/office/powerpoint/2010/main" val="1494426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027AB33-2C3D-4A59-AF62-574391AD669B}" type="slidenum">
              <a:rPr lang="en-CA" smtClean="0"/>
              <a:t>2</a:t>
            </a:fld>
            <a:endParaRPr lang="en-CA" dirty="0"/>
          </a:p>
        </p:txBody>
      </p:sp>
    </p:spTree>
    <p:extLst>
      <p:ext uri="{BB962C8B-B14F-4D97-AF65-F5344CB8AC3E}">
        <p14:creationId xmlns:p14="http://schemas.microsoft.com/office/powerpoint/2010/main" val="115409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027AB33-2C3D-4A59-AF62-574391AD669B}" type="slidenum">
              <a:rPr lang="en-CA" smtClean="0"/>
              <a:t>3</a:t>
            </a:fld>
            <a:endParaRPr lang="en-CA" dirty="0"/>
          </a:p>
        </p:txBody>
      </p:sp>
    </p:spTree>
    <p:extLst>
      <p:ext uri="{BB962C8B-B14F-4D97-AF65-F5344CB8AC3E}">
        <p14:creationId xmlns:p14="http://schemas.microsoft.com/office/powerpoint/2010/main" val="2050077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027AB33-2C3D-4A59-AF62-574391AD669B}" type="slidenum">
              <a:rPr lang="en-CA" smtClean="0"/>
              <a:t>4</a:t>
            </a:fld>
            <a:endParaRPr lang="en-CA" dirty="0"/>
          </a:p>
        </p:txBody>
      </p:sp>
    </p:spTree>
    <p:extLst>
      <p:ext uri="{BB962C8B-B14F-4D97-AF65-F5344CB8AC3E}">
        <p14:creationId xmlns:p14="http://schemas.microsoft.com/office/powerpoint/2010/main" val="2865547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027AB33-2C3D-4A59-AF62-574391AD669B}" type="slidenum">
              <a:rPr lang="en-CA" smtClean="0"/>
              <a:t>5</a:t>
            </a:fld>
            <a:endParaRPr lang="en-CA" dirty="0"/>
          </a:p>
        </p:txBody>
      </p:sp>
    </p:spTree>
    <p:extLst>
      <p:ext uri="{BB962C8B-B14F-4D97-AF65-F5344CB8AC3E}">
        <p14:creationId xmlns:p14="http://schemas.microsoft.com/office/powerpoint/2010/main" val="458535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027AB33-2C3D-4A59-AF62-574391AD669B}" type="slidenum">
              <a:rPr lang="en-CA" smtClean="0"/>
              <a:t>6</a:t>
            </a:fld>
            <a:endParaRPr lang="en-CA" dirty="0"/>
          </a:p>
        </p:txBody>
      </p:sp>
    </p:spTree>
    <p:extLst>
      <p:ext uri="{BB962C8B-B14F-4D97-AF65-F5344CB8AC3E}">
        <p14:creationId xmlns:p14="http://schemas.microsoft.com/office/powerpoint/2010/main" val="1563010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26527A51-F9FD-4D9E-B420-126C00800768}" type="slidenum">
              <a:rPr lang="en-CA" smtClean="0"/>
              <a:t>7</a:t>
            </a:fld>
            <a:endParaRPr lang="en-CA"/>
          </a:p>
        </p:txBody>
      </p:sp>
    </p:spTree>
    <p:extLst>
      <p:ext uri="{BB962C8B-B14F-4D97-AF65-F5344CB8AC3E}">
        <p14:creationId xmlns:p14="http://schemas.microsoft.com/office/powerpoint/2010/main" val="24435822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ge couverture - FR">
    <p:spTree>
      <p:nvGrpSpPr>
        <p:cNvPr id="1" name=""/>
        <p:cNvGrpSpPr/>
        <p:nvPr/>
      </p:nvGrpSpPr>
      <p:grpSpPr>
        <a:xfrm>
          <a:off x="0" y="0"/>
          <a:ext cx="0" cy="0"/>
          <a:chOff x="0" y="0"/>
          <a:chExt cx="0" cy="0"/>
        </a:xfrm>
      </p:grpSpPr>
      <p:sp>
        <p:nvSpPr>
          <p:cNvPr id="2" name="Title 1"/>
          <p:cNvSpPr>
            <a:spLocks noGrp="1"/>
          </p:cNvSpPr>
          <p:nvPr>
            <p:ph type="ctrTitle"/>
          </p:nvPr>
        </p:nvSpPr>
        <p:spPr>
          <a:xfrm>
            <a:off x="1247775" y="1122363"/>
            <a:ext cx="10297766" cy="2387600"/>
          </a:xfrm>
        </p:spPr>
        <p:txBody>
          <a:bodyPr anchor="t"/>
          <a:lstStyle>
            <a:lvl1pPr algn="l">
              <a:defRPr sz="6000"/>
            </a:lvl1pPr>
          </a:lstStyle>
          <a:p>
            <a:r>
              <a:rPr lang="en-US"/>
              <a:t>Click to edit Master title style</a:t>
            </a:r>
            <a:endParaRPr lang="en-CA"/>
          </a:p>
        </p:txBody>
      </p:sp>
      <p:sp>
        <p:nvSpPr>
          <p:cNvPr id="3" name="Subtitle 2"/>
          <p:cNvSpPr>
            <a:spLocks noGrp="1"/>
          </p:cNvSpPr>
          <p:nvPr>
            <p:ph type="subTitle" idx="1"/>
          </p:nvPr>
        </p:nvSpPr>
        <p:spPr>
          <a:xfrm>
            <a:off x="1247775" y="3582988"/>
            <a:ext cx="6362700" cy="13890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18817"/>
            <a:ext cx="12200592" cy="2848708"/>
          </a:xfrm>
          <a:prstGeom prst="rect">
            <a:avLst/>
          </a:prstGeom>
        </p:spPr>
      </p:pic>
      <p:pic>
        <p:nvPicPr>
          <p:cNvPr id="8" name="Picture 7" descr="Bannière avec la signature en français de la Commission de la fonction publique du Canada à gauche et le mot-symbole Canada à droite / Banner with the Public Service Commission of Canada's French signature on the left and the Canada wordmark on the right "/>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458" y="376654"/>
            <a:ext cx="10899083" cy="360097"/>
          </a:xfrm>
          <a:prstGeom prst="rect">
            <a:avLst/>
          </a:prstGeom>
        </p:spPr>
      </p:pic>
    </p:spTree>
    <p:extLst>
      <p:ext uri="{BB962C8B-B14F-4D97-AF65-F5344CB8AC3E}">
        <p14:creationId xmlns:p14="http://schemas.microsoft.com/office/powerpoint/2010/main" val="2974647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40B101-5F2A-4A1B-B125-8F7A618A4CD7}" type="datetimeFigureOut">
              <a:rPr lang="en-CA" smtClean="0"/>
              <a:t>2023/08/02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9E7B19F-562E-4687-915F-44F4066EA527}" type="slidenum">
              <a:rPr lang="en-CA" smtClean="0"/>
              <a:t>‹#›</a:t>
            </a:fld>
            <a:endParaRPr lang="en-CA"/>
          </a:p>
        </p:txBody>
      </p:sp>
    </p:spTree>
    <p:extLst>
      <p:ext uri="{BB962C8B-B14F-4D97-AF65-F5344CB8AC3E}">
        <p14:creationId xmlns:p14="http://schemas.microsoft.com/office/powerpoint/2010/main" val="59962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140B101-5F2A-4A1B-B125-8F7A618A4CD7}" type="datetimeFigureOut">
              <a:rPr lang="en-CA" smtClean="0"/>
              <a:t>2023/08/02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E7B19F-562E-4687-915F-44F4066EA527}" type="slidenum">
              <a:rPr lang="en-CA" smtClean="0"/>
              <a:t>‹#›</a:t>
            </a:fld>
            <a:endParaRPr lang="en-CA"/>
          </a:p>
        </p:txBody>
      </p:sp>
    </p:spTree>
    <p:extLst>
      <p:ext uri="{BB962C8B-B14F-4D97-AF65-F5344CB8AC3E}">
        <p14:creationId xmlns:p14="http://schemas.microsoft.com/office/powerpoint/2010/main" val="219904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140B101-5F2A-4A1B-B125-8F7A618A4CD7}" type="datetimeFigureOut">
              <a:rPr lang="en-CA" smtClean="0"/>
              <a:t>2023/08/02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E7B19F-562E-4687-915F-44F4066EA527}" type="slidenum">
              <a:rPr lang="en-CA" smtClean="0"/>
              <a:t>‹#›</a:t>
            </a:fld>
            <a:endParaRPr lang="en-CA"/>
          </a:p>
        </p:txBody>
      </p:sp>
    </p:spTree>
    <p:extLst>
      <p:ext uri="{BB962C8B-B14F-4D97-AF65-F5344CB8AC3E}">
        <p14:creationId xmlns:p14="http://schemas.microsoft.com/office/powerpoint/2010/main" val="3244873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Cover-Page-EN">
    <p:spTree>
      <p:nvGrpSpPr>
        <p:cNvPr id="1" name=""/>
        <p:cNvGrpSpPr/>
        <p:nvPr/>
      </p:nvGrpSpPr>
      <p:grpSpPr>
        <a:xfrm>
          <a:off x="0" y="0"/>
          <a:ext cx="0" cy="0"/>
          <a:chOff x="0" y="0"/>
          <a:chExt cx="0" cy="0"/>
        </a:xfrm>
      </p:grpSpPr>
      <p:sp>
        <p:nvSpPr>
          <p:cNvPr id="2" name="Title 1"/>
          <p:cNvSpPr>
            <a:spLocks noGrp="1"/>
          </p:cNvSpPr>
          <p:nvPr>
            <p:ph type="ctrTitle"/>
          </p:nvPr>
        </p:nvSpPr>
        <p:spPr>
          <a:xfrm>
            <a:off x="1247775" y="1122363"/>
            <a:ext cx="10297766" cy="2387600"/>
          </a:xfrm>
        </p:spPr>
        <p:txBody>
          <a:bodyPr anchor="t"/>
          <a:lstStyle>
            <a:lvl1pPr algn="l">
              <a:defRPr sz="6000"/>
            </a:lvl1pPr>
          </a:lstStyle>
          <a:p>
            <a:r>
              <a:rPr lang="en-US"/>
              <a:t>Click to edit Master title style</a:t>
            </a:r>
            <a:endParaRPr lang="en-CA"/>
          </a:p>
        </p:txBody>
      </p:sp>
      <p:sp>
        <p:nvSpPr>
          <p:cNvPr id="3" name="Subtitle 2"/>
          <p:cNvSpPr>
            <a:spLocks noGrp="1"/>
          </p:cNvSpPr>
          <p:nvPr>
            <p:ph type="subTitle" idx="1"/>
          </p:nvPr>
        </p:nvSpPr>
        <p:spPr>
          <a:xfrm>
            <a:off x="1247775" y="3582988"/>
            <a:ext cx="6362700" cy="13890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18817"/>
            <a:ext cx="12200592" cy="2848708"/>
          </a:xfrm>
          <a:prstGeom prst="rect">
            <a:avLst/>
          </a:prstGeom>
        </p:spPr>
      </p:pic>
      <p:pic>
        <p:nvPicPr>
          <p:cNvPr id="8" name="Picture 7" descr="Bannière avec la signature en anglais de la Commission de la fonction publique du Canada à gauche et le mot-symbole Canada à droite / Banner with the Public Service Commission of Canada's English signature on the left and the Canada wordmark on the right "/>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458" y="377509"/>
            <a:ext cx="10899083" cy="358387"/>
          </a:xfrm>
          <a:prstGeom prst="rect">
            <a:avLst/>
          </a:prstGeom>
        </p:spPr>
      </p:pic>
    </p:spTree>
    <p:extLst>
      <p:ext uri="{BB962C8B-B14F-4D97-AF65-F5344CB8AC3E}">
        <p14:creationId xmlns:p14="http://schemas.microsoft.com/office/powerpoint/2010/main" val="2212856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lvl1pPr marL="0" indent="0">
              <a:lnSpc>
                <a:spcPct val="100000"/>
              </a:lnSpc>
              <a:buNone/>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140B101-5F2A-4A1B-B125-8F7A618A4CD7}" type="datetimeFigureOut">
              <a:rPr lang="en-CA" smtClean="0"/>
              <a:t>2023/08/02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E7B19F-562E-4687-915F-44F4066EA527}" type="slidenum">
              <a:rPr lang="en-CA" smtClean="0"/>
              <a:t>‹#›</a:t>
            </a:fld>
            <a:endParaRPr lang="en-CA"/>
          </a:p>
        </p:txBody>
      </p:sp>
    </p:spTree>
    <p:extLst>
      <p:ext uri="{BB962C8B-B14F-4D97-AF65-F5344CB8AC3E}">
        <p14:creationId xmlns:p14="http://schemas.microsoft.com/office/powerpoint/2010/main" val="2597049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671513"/>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3551238"/>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40B101-5F2A-4A1B-B125-8F7A618A4CD7}" type="datetimeFigureOut">
              <a:rPr lang="en-CA" smtClean="0"/>
              <a:t>2023/08/02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E7B19F-562E-4687-915F-44F4066EA527}" type="slidenum">
              <a:rPr lang="en-CA" smtClean="0"/>
              <a:t>‹#›</a:t>
            </a:fld>
            <a:endParaRPr lang="en-CA"/>
          </a:p>
        </p:txBody>
      </p:sp>
    </p:spTree>
    <p:extLst>
      <p:ext uri="{BB962C8B-B14F-4D97-AF65-F5344CB8AC3E}">
        <p14:creationId xmlns:p14="http://schemas.microsoft.com/office/powerpoint/2010/main" val="3573481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106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106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D140B101-5F2A-4A1B-B125-8F7A618A4CD7}" type="datetimeFigureOut">
              <a:rPr lang="en-CA" smtClean="0"/>
              <a:t>2023/08/02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10782300" y="6418263"/>
            <a:ext cx="1219200" cy="365125"/>
          </a:xfrm>
        </p:spPr>
        <p:txBody>
          <a:bodyPr/>
          <a:lstStyle/>
          <a:p>
            <a:fld id="{C9E7B19F-562E-4687-915F-44F4066EA527}" type="slidenum">
              <a:rPr lang="en-CA" smtClean="0"/>
              <a:t>‹#›</a:t>
            </a:fld>
            <a:endParaRPr lang="en-CA"/>
          </a:p>
        </p:txBody>
      </p:sp>
    </p:spTree>
    <p:extLst>
      <p:ext uri="{BB962C8B-B14F-4D97-AF65-F5344CB8AC3E}">
        <p14:creationId xmlns:p14="http://schemas.microsoft.com/office/powerpoint/2010/main" val="2865067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427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427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D140B101-5F2A-4A1B-B125-8F7A618A4CD7}" type="datetimeFigureOut">
              <a:rPr lang="en-CA" smtClean="0"/>
              <a:t>2023/08/02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9E7B19F-562E-4687-915F-44F4066EA527}" type="slidenum">
              <a:rPr lang="en-CA" smtClean="0"/>
              <a:t>‹#›</a:t>
            </a:fld>
            <a:endParaRPr lang="en-CA"/>
          </a:p>
        </p:txBody>
      </p:sp>
    </p:spTree>
    <p:extLst>
      <p:ext uri="{BB962C8B-B14F-4D97-AF65-F5344CB8AC3E}">
        <p14:creationId xmlns:p14="http://schemas.microsoft.com/office/powerpoint/2010/main" val="1338624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140B101-5F2A-4A1B-B125-8F7A618A4CD7}" type="datetimeFigureOut">
              <a:rPr lang="en-CA" smtClean="0"/>
              <a:t>2023/08/02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9E7B19F-562E-4687-915F-44F4066EA527}" type="slidenum">
              <a:rPr lang="en-CA" smtClean="0"/>
              <a:t>‹#›</a:t>
            </a:fld>
            <a:endParaRPr lang="en-CA"/>
          </a:p>
        </p:txBody>
      </p:sp>
    </p:spTree>
    <p:extLst>
      <p:ext uri="{BB962C8B-B14F-4D97-AF65-F5344CB8AC3E}">
        <p14:creationId xmlns:p14="http://schemas.microsoft.com/office/powerpoint/2010/main" val="1077783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40B101-5F2A-4A1B-B125-8F7A618A4CD7}" type="datetimeFigureOut">
              <a:rPr lang="en-CA" smtClean="0"/>
              <a:t>2023/08/02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9E7B19F-562E-4687-915F-44F4066EA527}" type="slidenum">
              <a:rPr lang="en-CA" smtClean="0"/>
              <a:t>‹#›</a:t>
            </a:fld>
            <a:endParaRPr lang="en-CA"/>
          </a:p>
        </p:txBody>
      </p:sp>
    </p:spTree>
    <p:extLst>
      <p:ext uri="{BB962C8B-B14F-4D97-AF65-F5344CB8AC3E}">
        <p14:creationId xmlns:p14="http://schemas.microsoft.com/office/powerpoint/2010/main" val="1800942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40B101-5F2A-4A1B-B125-8F7A618A4CD7}" type="datetimeFigureOut">
              <a:rPr lang="en-CA" smtClean="0"/>
              <a:t>2023/08/02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9E7B19F-562E-4687-915F-44F4066EA527}" type="slidenum">
              <a:rPr lang="en-CA" smtClean="0"/>
              <a:t>‹#›</a:t>
            </a:fld>
            <a:endParaRPr lang="en-CA"/>
          </a:p>
        </p:txBody>
      </p:sp>
    </p:spTree>
    <p:extLst>
      <p:ext uri="{BB962C8B-B14F-4D97-AF65-F5344CB8AC3E}">
        <p14:creationId xmlns:p14="http://schemas.microsoft.com/office/powerpoint/2010/main" val="3666506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1068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593248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40B101-5F2A-4A1B-B125-8F7A618A4CD7}" type="datetimeFigureOut">
              <a:rPr lang="en-CA" smtClean="0"/>
              <a:t>2023/08/02</a:t>
            </a:fld>
            <a:endParaRPr lang="en-CA"/>
          </a:p>
        </p:txBody>
      </p:sp>
      <p:sp>
        <p:nvSpPr>
          <p:cNvPr id="5" name="Footer Placeholder 4"/>
          <p:cNvSpPr>
            <a:spLocks noGrp="1"/>
          </p:cNvSpPr>
          <p:nvPr>
            <p:ph type="ftr" sz="quarter" idx="3"/>
          </p:nvPr>
        </p:nvSpPr>
        <p:spPr>
          <a:xfrm>
            <a:off x="4038600" y="593248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778" y="6025960"/>
            <a:ext cx="12194778" cy="832040"/>
          </a:xfrm>
          <a:prstGeom prst="rect">
            <a:avLst/>
          </a:prstGeom>
        </p:spPr>
      </p:pic>
      <p:sp>
        <p:nvSpPr>
          <p:cNvPr id="6" name="Slide Number Placeholder 5"/>
          <p:cNvSpPr>
            <a:spLocks noGrp="1"/>
          </p:cNvSpPr>
          <p:nvPr>
            <p:ph type="sldNum" sz="quarter" idx="4"/>
          </p:nvPr>
        </p:nvSpPr>
        <p:spPr>
          <a:xfrm>
            <a:off x="10801350" y="6418263"/>
            <a:ext cx="12001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E7B19F-562E-4687-915F-44F4066EA527}" type="slidenum">
              <a:rPr lang="en-CA" smtClean="0"/>
              <a:t>‹#›</a:t>
            </a:fld>
            <a:endParaRPr lang="en-CA"/>
          </a:p>
        </p:txBody>
      </p:sp>
    </p:spTree>
    <p:extLst>
      <p:ext uri="{BB962C8B-B14F-4D97-AF65-F5344CB8AC3E}">
        <p14:creationId xmlns:p14="http://schemas.microsoft.com/office/powerpoint/2010/main" val="846385033"/>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hyperlink" Target="mailto:cfp.psh-prog-pwd.psc@cfp-psc.gc.ca"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C71393-32E8-41B2-841C-F4B475721282}"/>
              </a:ext>
            </a:extLst>
          </p:cNvPr>
          <p:cNvSpPr>
            <a:spLocks noGrp="1"/>
          </p:cNvSpPr>
          <p:nvPr>
            <p:ph type="ctrTitle"/>
          </p:nvPr>
        </p:nvSpPr>
        <p:spPr>
          <a:xfrm>
            <a:off x="215937" y="895302"/>
            <a:ext cx="11002669" cy="3843845"/>
          </a:xfrm>
        </p:spPr>
        <p:txBody>
          <a:bodyPr>
            <a:normAutofit/>
          </a:bodyPr>
          <a:lstStyle/>
          <a:p>
            <a:r>
              <a:rPr lang="fr-FR" sz="4000" b="1" dirty="0">
                <a:solidFill>
                  <a:schemeClr val="accent1"/>
                </a:solidFill>
              </a:rPr>
              <a:t>Session de mentorat pour l'OEÉSH : Discussion de groupe sur les mesures d'adaptation </a:t>
            </a:r>
            <a:br>
              <a:rPr lang="en-CA" sz="4000" b="1" dirty="0"/>
            </a:br>
            <a:r>
              <a:rPr lang="en-CA" sz="4000" b="1" dirty="0">
                <a:solidFill>
                  <a:schemeClr val="accent3"/>
                </a:solidFill>
              </a:rPr>
              <a:t>EOSD Mentorship Session: Panel Discussion on Accommodations</a:t>
            </a:r>
            <a:br>
              <a:rPr lang="en-CA" b="1" dirty="0"/>
            </a:br>
            <a:br>
              <a:rPr lang="en-CA" sz="3000" dirty="0"/>
            </a:br>
            <a:r>
              <a:rPr lang="fr-FR" sz="2200" b="1" dirty="0">
                <a:solidFill>
                  <a:schemeClr val="accent1"/>
                </a:solidFill>
              </a:rPr>
              <a:t>Occasion d’emploi pour étudiants en situation de handicap (OEÉSH)</a:t>
            </a:r>
            <a:br>
              <a:rPr lang="en-CA" sz="2000" dirty="0"/>
            </a:br>
            <a:r>
              <a:rPr lang="en-CA" sz="2200" b="1" dirty="0">
                <a:solidFill>
                  <a:schemeClr val="accent3"/>
                </a:solidFill>
              </a:rPr>
              <a:t>Employment Opportunity for Students with Disabilities (EOSD)</a:t>
            </a:r>
            <a:endParaRPr lang="fr-CA" sz="3000" dirty="0">
              <a:solidFill>
                <a:schemeClr val="accent3"/>
              </a:solidFill>
            </a:endParaRPr>
          </a:p>
        </p:txBody>
      </p:sp>
      <p:sp>
        <p:nvSpPr>
          <p:cNvPr id="9" name="Subtitle 8">
            <a:extLst>
              <a:ext uri="{FF2B5EF4-FFF2-40B4-BE49-F238E27FC236}">
                <a16:creationId xmlns:a16="http://schemas.microsoft.com/office/drawing/2014/main" id="{325CD1E0-E51A-47C7-AA21-4635048A1273}"/>
              </a:ext>
            </a:extLst>
          </p:cNvPr>
          <p:cNvSpPr>
            <a:spLocks noGrp="1"/>
          </p:cNvSpPr>
          <p:nvPr>
            <p:ph type="subTitle" idx="1"/>
          </p:nvPr>
        </p:nvSpPr>
        <p:spPr>
          <a:xfrm>
            <a:off x="8346332" y="6341568"/>
            <a:ext cx="3720297" cy="516432"/>
          </a:xfrm>
        </p:spPr>
        <p:txBody>
          <a:bodyPr>
            <a:normAutofit/>
          </a:bodyPr>
          <a:lstStyle/>
          <a:p>
            <a:pPr algn="r"/>
            <a:r>
              <a:rPr lang="fr-CA" sz="2200" b="1">
                <a:solidFill>
                  <a:schemeClr val="accent1"/>
                </a:solidFill>
              </a:rPr>
              <a:t>11 juillet </a:t>
            </a:r>
            <a:r>
              <a:rPr lang="fr-CA" sz="2200" b="1" dirty="0">
                <a:solidFill>
                  <a:schemeClr val="accent1"/>
                </a:solidFill>
              </a:rPr>
              <a:t>2023 </a:t>
            </a:r>
            <a:r>
              <a:rPr lang="fr-CA" sz="2200" b="1"/>
              <a:t>/ </a:t>
            </a:r>
            <a:r>
              <a:rPr lang="fr-CA" sz="2200" b="1">
                <a:solidFill>
                  <a:schemeClr val="accent3"/>
                </a:solidFill>
              </a:rPr>
              <a:t>July 11, </a:t>
            </a:r>
            <a:r>
              <a:rPr lang="fr-CA" sz="2200" b="1" dirty="0">
                <a:solidFill>
                  <a:schemeClr val="accent3"/>
                </a:solidFill>
              </a:rPr>
              <a:t>2023</a:t>
            </a:r>
          </a:p>
        </p:txBody>
      </p:sp>
    </p:spTree>
    <p:extLst>
      <p:ext uri="{BB962C8B-B14F-4D97-AF65-F5344CB8AC3E}">
        <p14:creationId xmlns:p14="http://schemas.microsoft.com/office/powerpoint/2010/main" val="2811539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0F3D12-2B72-8F1D-2A01-355A894BE50E}"/>
              </a:ext>
            </a:extLst>
          </p:cNvPr>
          <p:cNvSpPr txBox="1">
            <a:spLocks/>
          </p:cNvSpPr>
          <p:nvPr/>
        </p:nvSpPr>
        <p:spPr>
          <a:xfrm>
            <a:off x="483141" y="102646"/>
            <a:ext cx="586637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fr-CA" sz="3600" dirty="0">
                <a:solidFill>
                  <a:schemeClr val="accent1"/>
                </a:solidFill>
              </a:rPr>
              <a:t>Reconnaissance du territoire</a:t>
            </a:r>
          </a:p>
        </p:txBody>
      </p:sp>
      <p:sp>
        <p:nvSpPr>
          <p:cNvPr id="2" name="Content Placeholder 2">
            <a:extLst>
              <a:ext uri="{FF2B5EF4-FFF2-40B4-BE49-F238E27FC236}">
                <a16:creationId xmlns:a16="http://schemas.microsoft.com/office/drawing/2014/main" id="{3FF5B98D-E066-9804-8DAC-8881A34BD3AF}"/>
              </a:ext>
            </a:extLst>
          </p:cNvPr>
          <p:cNvSpPr txBox="1">
            <a:spLocks/>
          </p:cNvSpPr>
          <p:nvPr/>
        </p:nvSpPr>
        <p:spPr>
          <a:xfrm>
            <a:off x="483141" y="1300970"/>
            <a:ext cx="5866370" cy="441170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dirty="0"/>
              <a:t>Prenons le temps de développer notre approche personnelle et notre compréhension de ce que ces reconnaissances territoriales signifient pour nous et cherchons à les relier à notre propre participation au changement systémique. </a:t>
            </a:r>
          </a:p>
          <a:p>
            <a:r>
              <a:rPr lang="fr-FR" sz="2400" dirty="0"/>
              <a:t>Nous vous invitons à utiliser ce moment pour mener une réflexion personnelle sur votre propre relation avec le territoire autochtone traditionnel où vous travaillez et vivez. </a:t>
            </a:r>
          </a:p>
          <a:p>
            <a:endParaRPr lang="en-CA" sz="2400" dirty="0"/>
          </a:p>
        </p:txBody>
      </p:sp>
      <p:sp>
        <p:nvSpPr>
          <p:cNvPr id="6" name="Title 1">
            <a:extLst>
              <a:ext uri="{FF2B5EF4-FFF2-40B4-BE49-F238E27FC236}">
                <a16:creationId xmlns:a16="http://schemas.microsoft.com/office/drawing/2014/main" id="{90C5CA7E-3238-4985-BF86-5CF7432E3D8B}"/>
              </a:ext>
            </a:extLst>
          </p:cNvPr>
          <p:cNvSpPr txBox="1">
            <a:spLocks noGrp="1"/>
          </p:cNvSpPr>
          <p:nvPr>
            <p:ph type="title" idx="4294967295"/>
          </p:nvPr>
        </p:nvSpPr>
        <p:spPr>
          <a:xfrm>
            <a:off x="6581425" y="76520"/>
            <a:ext cx="5026915"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CA" sz="3600" b="0" i="0" u="none" strike="noStrike" kern="1200" cap="none" spc="0" normalizeH="0" baseline="0" noProof="0" dirty="0">
                <a:ln>
                  <a:noFill/>
                </a:ln>
                <a:solidFill>
                  <a:schemeClr val="accent3"/>
                </a:solidFill>
                <a:effectLst/>
                <a:uLnTx/>
                <a:uFillTx/>
                <a:latin typeface="+mj-lt"/>
                <a:ea typeface="+mj-ea"/>
                <a:cs typeface="+mj-cs"/>
              </a:rPr>
              <a:t>Land Acknowledgement</a:t>
            </a:r>
          </a:p>
        </p:txBody>
      </p:sp>
      <p:sp>
        <p:nvSpPr>
          <p:cNvPr id="3" name="Content Placeholder 2">
            <a:extLst>
              <a:ext uri="{FF2B5EF4-FFF2-40B4-BE49-F238E27FC236}">
                <a16:creationId xmlns:a16="http://schemas.microsoft.com/office/drawing/2014/main" id="{BAA31434-3536-4D98-8160-DEA7A7803F7E}"/>
              </a:ext>
            </a:extLst>
          </p:cNvPr>
          <p:cNvSpPr>
            <a:spLocks noGrp="1"/>
          </p:cNvSpPr>
          <p:nvPr>
            <p:ph sz="half" idx="1"/>
          </p:nvPr>
        </p:nvSpPr>
        <p:spPr>
          <a:xfrm>
            <a:off x="6581425" y="1402083"/>
            <a:ext cx="5359348" cy="4411704"/>
          </a:xfrm>
        </p:spPr>
        <p:txBody>
          <a:bodyPr>
            <a:noAutofit/>
          </a:bodyPr>
          <a:lstStyle/>
          <a:p>
            <a:r>
              <a:rPr lang="en-CA" sz="2400" dirty="0"/>
              <a:t>Take time to develop our own personal approach and understanding of what these territorial acknowledgements mean to us and be intentional about connecting them to our own participation in systemic change. </a:t>
            </a:r>
          </a:p>
          <a:p>
            <a:r>
              <a:rPr lang="en-CA" sz="2400" dirty="0"/>
              <a:t>We encourage you to use this time to do some personal reflection on your own relationship with the traditional indigenous territory where you work and live. </a:t>
            </a:r>
          </a:p>
          <a:p>
            <a:endParaRPr lang="en-CA" sz="2400" dirty="0"/>
          </a:p>
        </p:txBody>
      </p:sp>
    </p:spTree>
    <p:extLst>
      <p:ext uri="{BB962C8B-B14F-4D97-AF65-F5344CB8AC3E}">
        <p14:creationId xmlns:p14="http://schemas.microsoft.com/office/powerpoint/2010/main" val="1162435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0F3D12-2B72-8F1D-2A01-355A894BE50E}"/>
              </a:ext>
            </a:extLst>
          </p:cNvPr>
          <p:cNvSpPr txBox="1">
            <a:spLocks/>
          </p:cNvSpPr>
          <p:nvPr/>
        </p:nvSpPr>
        <p:spPr>
          <a:xfrm>
            <a:off x="508578" y="170831"/>
            <a:ext cx="5866370" cy="98764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fr-CA" sz="3600" dirty="0">
                <a:solidFill>
                  <a:schemeClr val="accent1"/>
                </a:solidFill>
              </a:rPr>
              <a:t>Directives d’ordre général</a:t>
            </a:r>
          </a:p>
        </p:txBody>
      </p:sp>
      <p:sp>
        <p:nvSpPr>
          <p:cNvPr id="2" name="Content Placeholder 2">
            <a:extLst>
              <a:ext uri="{FF2B5EF4-FFF2-40B4-BE49-F238E27FC236}">
                <a16:creationId xmlns:a16="http://schemas.microsoft.com/office/drawing/2014/main" id="{3FF5B98D-E066-9804-8DAC-8881A34BD3AF}"/>
              </a:ext>
            </a:extLst>
          </p:cNvPr>
          <p:cNvSpPr txBox="1">
            <a:spLocks/>
          </p:cNvSpPr>
          <p:nvPr/>
        </p:nvSpPr>
        <p:spPr>
          <a:xfrm>
            <a:off x="406734" y="981225"/>
            <a:ext cx="5866370" cy="489554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fr-FR" sz="2000" dirty="0"/>
              <a:t>Assurez-vous que votre micro est en sourdine</a:t>
            </a:r>
          </a:p>
          <a:p>
            <a:pPr marL="285750" indent="-285750">
              <a:buFont typeface="Arial" panose="020B0604020202020204" pitchFamily="34" charset="0"/>
              <a:buChar char="•"/>
            </a:pPr>
            <a:r>
              <a:rPr lang="fr-FR" sz="2000" dirty="0"/>
              <a:t>Gardez l'appareil photo éteint sauf si vous posez une question</a:t>
            </a:r>
          </a:p>
          <a:p>
            <a:pPr marL="285750" indent="-285750">
              <a:buFont typeface="Arial" panose="020B0604020202020204" pitchFamily="34" charset="0"/>
              <a:buChar char="•"/>
            </a:pPr>
            <a:r>
              <a:rPr lang="fr-FR" sz="2000" dirty="0"/>
              <a:t>Signalez-nous si un arrière-plan vous distrait</a:t>
            </a:r>
          </a:p>
          <a:p>
            <a:pPr marL="285750" indent="-285750">
              <a:buFont typeface="Arial" panose="020B0604020202020204" pitchFamily="34" charset="0"/>
              <a:buChar char="•"/>
            </a:pPr>
            <a:r>
              <a:rPr lang="fr-FR" sz="2000" dirty="0"/>
              <a:t>Pour prendre la parole, levez la main et attendez que le modérateur vous demande d’ouvrir votre micro</a:t>
            </a:r>
          </a:p>
          <a:p>
            <a:pPr marL="285750" indent="-285750">
              <a:buFont typeface="Arial" panose="020B0604020202020204" pitchFamily="34" charset="0"/>
              <a:buChar char="•"/>
            </a:pPr>
            <a:r>
              <a:rPr lang="fr-FR" sz="2000" dirty="0"/>
              <a:t>La fonction de chat sur MS Teams a été désactivée </a:t>
            </a:r>
          </a:p>
          <a:p>
            <a:pPr marL="285750" indent="-285750">
              <a:buFont typeface="Arial" panose="020B0604020202020204" pitchFamily="34" charset="0"/>
              <a:buChar char="•"/>
            </a:pPr>
            <a:r>
              <a:rPr lang="fr-FR" sz="2000" dirty="0"/>
              <a:t>La séance est dans les deux langues officielles </a:t>
            </a:r>
          </a:p>
          <a:p>
            <a:pPr marL="285750" indent="-285750">
              <a:buFont typeface="Arial" panose="020B0604020202020204" pitchFamily="34" charset="0"/>
              <a:buChar char="•"/>
            </a:pPr>
            <a:r>
              <a:rPr lang="fr-FR" sz="2000" dirty="0"/>
              <a:t>L’interprétation en langue des signes québécoise (LSQ) est disponible </a:t>
            </a:r>
          </a:p>
          <a:p>
            <a:pPr marL="285750" indent="-285750">
              <a:buFont typeface="Arial" panose="020B0604020202020204" pitchFamily="34" charset="0"/>
              <a:buChar char="•"/>
            </a:pPr>
            <a:r>
              <a:rPr lang="fr-FR" sz="2000" b="0" i="0" u="none" baseline="0" dirty="0"/>
              <a:t>La fonction de sous-titrage en direct de MS Teams a été activée</a:t>
            </a:r>
            <a:endParaRPr lang="fr-FR" sz="2000" dirty="0"/>
          </a:p>
          <a:p>
            <a:endParaRPr lang="en-CA" sz="2400" dirty="0"/>
          </a:p>
        </p:txBody>
      </p:sp>
      <p:sp>
        <p:nvSpPr>
          <p:cNvPr id="6" name="Title 1">
            <a:extLst>
              <a:ext uri="{FF2B5EF4-FFF2-40B4-BE49-F238E27FC236}">
                <a16:creationId xmlns:a16="http://schemas.microsoft.com/office/drawing/2014/main" id="{90C5CA7E-3238-4985-BF86-5CF7432E3D8B}"/>
              </a:ext>
            </a:extLst>
          </p:cNvPr>
          <p:cNvSpPr txBox="1">
            <a:spLocks noGrp="1"/>
          </p:cNvSpPr>
          <p:nvPr>
            <p:ph type="title" idx="4294967295"/>
          </p:nvPr>
        </p:nvSpPr>
        <p:spPr>
          <a:xfrm>
            <a:off x="6476792" y="83206"/>
            <a:ext cx="5026915" cy="107527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CA" sz="3600" b="0" i="0" u="none" strike="noStrike" kern="1200" cap="none" spc="0" normalizeH="0" baseline="0" noProof="0" dirty="0">
                <a:ln>
                  <a:noFill/>
                </a:ln>
                <a:solidFill>
                  <a:schemeClr val="accent3"/>
                </a:solidFill>
                <a:effectLst/>
                <a:uLnTx/>
                <a:uFillTx/>
                <a:latin typeface="+mj-lt"/>
                <a:ea typeface="+mj-ea"/>
                <a:cs typeface="+mj-cs"/>
              </a:rPr>
              <a:t>Housekeeping Guidelines</a:t>
            </a:r>
          </a:p>
        </p:txBody>
      </p:sp>
      <p:sp>
        <p:nvSpPr>
          <p:cNvPr id="3" name="Content Placeholder 2">
            <a:extLst>
              <a:ext uri="{FF2B5EF4-FFF2-40B4-BE49-F238E27FC236}">
                <a16:creationId xmlns:a16="http://schemas.microsoft.com/office/drawing/2014/main" id="{BAA31434-3536-4D98-8160-DEA7A7803F7E}"/>
              </a:ext>
            </a:extLst>
          </p:cNvPr>
          <p:cNvSpPr>
            <a:spLocks noGrp="1"/>
          </p:cNvSpPr>
          <p:nvPr>
            <p:ph sz="half" idx="1"/>
          </p:nvPr>
        </p:nvSpPr>
        <p:spPr>
          <a:xfrm>
            <a:off x="6374948" y="1041354"/>
            <a:ext cx="5570315" cy="5452635"/>
          </a:xfrm>
        </p:spPr>
        <p:txBody>
          <a:bodyPr>
            <a:noAutofit/>
          </a:bodyPr>
          <a:lstStyle/>
          <a:p>
            <a:pPr marL="342900" indent="-342900">
              <a:buFont typeface="Arial" panose="020B0604020202020204" pitchFamily="34" charset="0"/>
              <a:buChar char="•"/>
            </a:pPr>
            <a:r>
              <a:rPr lang="en-CA" sz="2000" dirty="0"/>
              <a:t>Ensure you’re on mute </a:t>
            </a:r>
          </a:p>
          <a:p>
            <a:pPr marL="342900" indent="-342900">
              <a:buFont typeface="Arial" panose="020B0604020202020204" pitchFamily="34" charset="0"/>
              <a:buChar char="•"/>
            </a:pPr>
            <a:r>
              <a:rPr lang="en-CA" sz="2000" dirty="0"/>
              <a:t>Keep camera off unless you’re asking a question</a:t>
            </a:r>
          </a:p>
          <a:p>
            <a:pPr marL="342900" indent="-342900">
              <a:buFont typeface="Arial" panose="020B0604020202020204" pitchFamily="34" charset="0"/>
              <a:buChar char="•"/>
            </a:pPr>
            <a:r>
              <a:rPr lang="en-CA" sz="2000" dirty="0"/>
              <a:t>Let us know if a background is distracting you</a:t>
            </a:r>
          </a:p>
          <a:p>
            <a:pPr marL="342900" indent="-342900">
              <a:buFont typeface="Arial" panose="020B0604020202020204" pitchFamily="34" charset="0"/>
              <a:buChar char="•"/>
            </a:pPr>
            <a:r>
              <a:rPr lang="en-CA" sz="2000" dirty="0"/>
              <a:t>To speak, raise your hand and wait for the moderator to ask you to unmute</a:t>
            </a:r>
          </a:p>
          <a:p>
            <a:pPr marL="342900" indent="-342900">
              <a:buFont typeface="Arial" panose="020B0604020202020204" pitchFamily="34" charset="0"/>
              <a:buChar char="•"/>
            </a:pPr>
            <a:r>
              <a:rPr lang="en-CA" sz="2000" dirty="0"/>
              <a:t>The chat function on MS Teams has been disabled </a:t>
            </a:r>
          </a:p>
          <a:p>
            <a:pPr marL="342900" indent="-342900">
              <a:buFont typeface="Arial" panose="020B0604020202020204" pitchFamily="34" charset="0"/>
              <a:buChar char="•"/>
            </a:pPr>
            <a:r>
              <a:rPr lang="en-CA" sz="2000" dirty="0"/>
              <a:t>This session is being held in both official languages </a:t>
            </a:r>
          </a:p>
          <a:p>
            <a:pPr marL="342900" indent="-342900">
              <a:buFont typeface="Arial" panose="020B0604020202020204" pitchFamily="34" charset="0"/>
              <a:buChar char="•"/>
            </a:pPr>
            <a:r>
              <a:rPr lang="en-CA" sz="2000" dirty="0"/>
              <a:t>American Sign Language (ASL) is available</a:t>
            </a:r>
          </a:p>
          <a:p>
            <a:pPr marL="342900" indent="-342900">
              <a:buFont typeface="Arial" panose="020B0604020202020204" pitchFamily="34" charset="0"/>
              <a:buChar char="•"/>
            </a:pPr>
            <a:r>
              <a:rPr lang="en-CA" sz="2000" dirty="0"/>
              <a:t>The MS Teams Live Captioning feature is enabled</a:t>
            </a:r>
          </a:p>
        </p:txBody>
      </p:sp>
    </p:spTree>
    <p:extLst>
      <p:ext uri="{BB962C8B-B14F-4D97-AF65-F5344CB8AC3E}">
        <p14:creationId xmlns:p14="http://schemas.microsoft.com/office/powerpoint/2010/main" val="2926731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0F3D12-2B72-8F1D-2A01-355A894BE50E}"/>
              </a:ext>
            </a:extLst>
          </p:cNvPr>
          <p:cNvSpPr txBox="1">
            <a:spLocks/>
          </p:cNvSpPr>
          <p:nvPr/>
        </p:nvSpPr>
        <p:spPr>
          <a:xfrm>
            <a:off x="583661" y="37165"/>
            <a:ext cx="586637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fr-CA" sz="3600" dirty="0">
                <a:solidFill>
                  <a:schemeClr val="accent1"/>
                </a:solidFill>
              </a:rPr>
              <a:t>Soumettez vos questions!</a:t>
            </a:r>
          </a:p>
        </p:txBody>
      </p:sp>
      <p:sp>
        <p:nvSpPr>
          <p:cNvPr id="2" name="Content Placeholder 2">
            <a:extLst>
              <a:ext uri="{FF2B5EF4-FFF2-40B4-BE49-F238E27FC236}">
                <a16:creationId xmlns:a16="http://schemas.microsoft.com/office/drawing/2014/main" id="{3FF5B98D-E066-9804-8DAC-8881A34BD3AF}"/>
              </a:ext>
            </a:extLst>
          </p:cNvPr>
          <p:cNvSpPr txBox="1">
            <a:spLocks/>
          </p:cNvSpPr>
          <p:nvPr/>
        </p:nvSpPr>
        <p:spPr>
          <a:xfrm>
            <a:off x="226252" y="1064637"/>
            <a:ext cx="6048423" cy="5262591"/>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400" dirty="0"/>
              <a:t>Choisir l’un des trois choix suivants:</a:t>
            </a:r>
          </a:p>
          <a:p>
            <a:pPr marL="457200" indent="-457200">
              <a:buFont typeface="+mj-lt"/>
              <a:buAutoNum type="arabicPeriod"/>
            </a:pPr>
            <a:r>
              <a:rPr lang="fr-CA" sz="2400" dirty="0"/>
              <a:t>Scannez le code QR avec votre appareil mobile</a:t>
            </a:r>
          </a:p>
          <a:p>
            <a:pPr marL="457200" indent="-457200">
              <a:buFont typeface="+mj-lt"/>
              <a:buAutoNum type="arabicPeriod"/>
            </a:pPr>
            <a:endParaRPr lang="fr-CA" sz="2400" dirty="0"/>
          </a:p>
          <a:p>
            <a:pPr marL="457200" indent="-457200">
              <a:buFont typeface="+mj-lt"/>
              <a:buAutoNum type="arabicPeriod"/>
            </a:pPr>
            <a:endParaRPr lang="fr-CA" sz="2400" dirty="0"/>
          </a:p>
          <a:p>
            <a:pPr marL="457200" indent="-457200">
              <a:buFont typeface="+mj-lt"/>
              <a:buAutoNum type="arabicPeriod"/>
            </a:pPr>
            <a:endParaRPr lang="fr-CA" sz="2400" dirty="0"/>
          </a:p>
          <a:p>
            <a:pPr marL="457200" indent="-457200">
              <a:buFont typeface="+mj-lt"/>
              <a:buAutoNum type="arabicPeriod"/>
            </a:pPr>
            <a:r>
              <a:rPr lang="fr-CA" sz="2400" dirty="0"/>
              <a:t>À l'aide de votre ordinateur ou de votre portable, </a:t>
            </a:r>
            <a:r>
              <a:rPr lang="fr-FR" sz="2400" dirty="0"/>
              <a:t>cliquez sur le lien qui a été partagé dans l'invitation Outlook</a:t>
            </a:r>
          </a:p>
          <a:p>
            <a:pPr marL="457200" indent="-457200">
              <a:buFont typeface="+mj-lt"/>
              <a:buAutoNum type="arabicPeriod"/>
            </a:pPr>
            <a:r>
              <a:rPr lang="fr-CA" sz="2400" dirty="0"/>
              <a:t>Allez sur SLIDO.COM à partir de n'importe quel appareil et entrez le code « EOSD »</a:t>
            </a:r>
          </a:p>
        </p:txBody>
      </p:sp>
      <p:sp>
        <p:nvSpPr>
          <p:cNvPr id="6" name="Title 1">
            <a:extLst>
              <a:ext uri="{FF2B5EF4-FFF2-40B4-BE49-F238E27FC236}">
                <a16:creationId xmlns:a16="http://schemas.microsoft.com/office/drawing/2014/main" id="{90C5CA7E-3238-4985-BF86-5CF7432E3D8B}"/>
              </a:ext>
            </a:extLst>
          </p:cNvPr>
          <p:cNvSpPr txBox="1">
            <a:spLocks noGrp="1"/>
          </p:cNvSpPr>
          <p:nvPr>
            <p:ph type="title" idx="4294967295"/>
          </p:nvPr>
        </p:nvSpPr>
        <p:spPr>
          <a:xfrm>
            <a:off x="6710187" y="0"/>
            <a:ext cx="5026915"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CA" sz="3600" b="0" i="0" u="none" strike="noStrike" kern="1200" cap="none" spc="0" normalizeH="0" baseline="0" noProof="0" dirty="0">
                <a:ln>
                  <a:noFill/>
                </a:ln>
                <a:solidFill>
                  <a:schemeClr val="accent3"/>
                </a:solidFill>
                <a:effectLst/>
                <a:uLnTx/>
                <a:uFillTx/>
                <a:latin typeface="+mj-lt"/>
                <a:ea typeface="+mj-ea"/>
                <a:cs typeface="+mj-cs"/>
              </a:rPr>
              <a:t>Submit your Questions!</a:t>
            </a:r>
          </a:p>
        </p:txBody>
      </p:sp>
      <p:pic>
        <p:nvPicPr>
          <p:cNvPr id="11" name="Picture 10" descr="A qr code on a white background&#10;&#10;Description automatically generated">
            <a:extLst>
              <a:ext uri="{FF2B5EF4-FFF2-40B4-BE49-F238E27FC236}">
                <a16:creationId xmlns:a16="http://schemas.microsoft.com/office/drawing/2014/main" id="{91BA8519-6D79-321C-24CF-E3F7825927AF}"/>
              </a:ext>
            </a:extLst>
          </p:cNvPr>
          <p:cNvPicPr>
            <a:picLocks noChangeAspect="1"/>
          </p:cNvPicPr>
          <p:nvPr/>
        </p:nvPicPr>
        <p:blipFill>
          <a:blip r:embed="rId3"/>
          <a:stretch>
            <a:fillRect/>
          </a:stretch>
        </p:blipFill>
        <p:spPr>
          <a:xfrm>
            <a:off x="2151115" y="2012524"/>
            <a:ext cx="1962395" cy="2001801"/>
          </a:xfrm>
          <a:prstGeom prst="rect">
            <a:avLst/>
          </a:prstGeom>
        </p:spPr>
      </p:pic>
      <p:sp>
        <p:nvSpPr>
          <p:cNvPr id="14" name="Content Placeholder 2">
            <a:extLst>
              <a:ext uri="{FF2B5EF4-FFF2-40B4-BE49-F238E27FC236}">
                <a16:creationId xmlns:a16="http://schemas.microsoft.com/office/drawing/2014/main" id="{41B9E23B-7035-E94A-5F8F-5BCEDEC43412}"/>
              </a:ext>
            </a:extLst>
          </p:cNvPr>
          <p:cNvSpPr txBox="1">
            <a:spLocks/>
          </p:cNvSpPr>
          <p:nvPr/>
        </p:nvSpPr>
        <p:spPr>
          <a:xfrm>
            <a:off x="6450031" y="1064637"/>
            <a:ext cx="5866370" cy="489554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400" dirty="0"/>
              <a:t>Pick one of the following three options:</a:t>
            </a:r>
          </a:p>
          <a:p>
            <a:pPr marL="457200" indent="-457200">
              <a:buFont typeface="+mj-lt"/>
              <a:buAutoNum type="arabicPeriod"/>
            </a:pPr>
            <a:r>
              <a:rPr lang="en-CA" sz="2400" dirty="0"/>
              <a:t>Scan the QR code with your mobile device</a:t>
            </a:r>
          </a:p>
          <a:p>
            <a:pPr marL="457200" indent="-457200">
              <a:buFont typeface="+mj-lt"/>
              <a:buAutoNum type="arabicPeriod"/>
            </a:pPr>
            <a:endParaRPr lang="en-CA" sz="2400" dirty="0"/>
          </a:p>
          <a:p>
            <a:pPr marL="457200" indent="-457200">
              <a:buFont typeface="+mj-lt"/>
              <a:buAutoNum type="arabicPeriod"/>
            </a:pPr>
            <a:endParaRPr lang="en-CA" sz="2400" dirty="0"/>
          </a:p>
          <a:p>
            <a:pPr marL="457200" indent="-457200">
              <a:buFont typeface="+mj-lt"/>
              <a:buAutoNum type="arabicPeriod"/>
            </a:pPr>
            <a:endParaRPr lang="en-CA" sz="2400" dirty="0"/>
          </a:p>
          <a:p>
            <a:pPr marL="457200" indent="-457200">
              <a:buFont typeface="+mj-lt"/>
              <a:buAutoNum type="arabicPeriod"/>
            </a:pPr>
            <a:r>
              <a:rPr lang="en-CA" sz="2400" dirty="0"/>
              <a:t>Using your computer or laptop, click the link that was shared in the Outlook Invite</a:t>
            </a:r>
          </a:p>
          <a:p>
            <a:pPr marL="457200" indent="-457200">
              <a:buFont typeface="+mj-lt"/>
              <a:buAutoNum type="arabicPeriod"/>
            </a:pPr>
            <a:r>
              <a:rPr lang="en-CA" sz="2400" dirty="0"/>
              <a:t>Go to SLIDO.COM on any device and entre the code "EOSD"</a:t>
            </a:r>
          </a:p>
        </p:txBody>
      </p:sp>
      <p:pic>
        <p:nvPicPr>
          <p:cNvPr id="15" name="Picture 14" descr="A qr code on a white background&#10;&#10;Description automatically generated">
            <a:extLst>
              <a:ext uri="{FF2B5EF4-FFF2-40B4-BE49-F238E27FC236}">
                <a16:creationId xmlns:a16="http://schemas.microsoft.com/office/drawing/2014/main" id="{F238638F-2F53-385A-D81E-4DD1EC0D2869}"/>
              </a:ext>
            </a:extLst>
          </p:cNvPr>
          <p:cNvPicPr>
            <a:picLocks noChangeAspect="1"/>
          </p:cNvPicPr>
          <p:nvPr/>
        </p:nvPicPr>
        <p:blipFill>
          <a:blip r:embed="rId3"/>
          <a:stretch>
            <a:fillRect/>
          </a:stretch>
        </p:blipFill>
        <p:spPr>
          <a:xfrm>
            <a:off x="8402018" y="2012524"/>
            <a:ext cx="1962395" cy="2001801"/>
          </a:xfrm>
          <a:prstGeom prst="rect">
            <a:avLst/>
          </a:prstGeom>
        </p:spPr>
      </p:pic>
    </p:spTree>
    <p:extLst>
      <p:ext uri="{BB962C8B-B14F-4D97-AF65-F5344CB8AC3E}">
        <p14:creationId xmlns:p14="http://schemas.microsoft.com/office/powerpoint/2010/main" val="3807766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0F3D12-2B72-8F1D-2A01-355A894BE50E}"/>
              </a:ext>
            </a:extLst>
          </p:cNvPr>
          <p:cNvSpPr txBox="1">
            <a:spLocks/>
          </p:cNvSpPr>
          <p:nvPr/>
        </p:nvSpPr>
        <p:spPr>
          <a:xfrm>
            <a:off x="922629" y="93931"/>
            <a:ext cx="4388437"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fr-CA" sz="3600" dirty="0">
                <a:solidFill>
                  <a:schemeClr val="accent1"/>
                </a:solidFill>
              </a:rPr>
              <a:t>Conférenciers invités</a:t>
            </a:r>
          </a:p>
        </p:txBody>
      </p:sp>
      <p:sp>
        <p:nvSpPr>
          <p:cNvPr id="8" name="Content Placeholder 2">
            <a:extLst>
              <a:ext uri="{FF2B5EF4-FFF2-40B4-BE49-F238E27FC236}">
                <a16:creationId xmlns:a16="http://schemas.microsoft.com/office/drawing/2014/main" id="{1A9B59E0-B950-12FC-BF84-82122B6CC31E}"/>
              </a:ext>
            </a:extLst>
          </p:cNvPr>
          <p:cNvSpPr txBox="1">
            <a:spLocks/>
          </p:cNvSpPr>
          <p:nvPr/>
        </p:nvSpPr>
        <p:spPr>
          <a:xfrm>
            <a:off x="473759" y="1261991"/>
            <a:ext cx="4729316" cy="471456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fr-CA" sz="1800" b="1" dirty="0"/>
              <a:t>Joshua Frame</a:t>
            </a:r>
          </a:p>
          <a:p>
            <a:pPr algn="ctr">
              <a:spcBef>
                <a:spcPts val="0"/>
              </a:spcBef>
            </a:pPr>
            <a:r>
              <a:rPr lang="fr-CA" sz="1200" dirty="0"/>
              <a:t>Président national </a:t>
            </a:r>
          </a:p>
          <a:p>
            <a:pPr algn="ctr">
              <a:spcBef>
                <a:spcPts val="0"/>
              </a:spcBef>
            </a:pPr>
            <a:r>
              <a:rPr lang="fr-CA" sz="1200" dirty="0"/>
              <a:t>Réseau des jeunes fonctionnaires fédéraux (RJFF)</a:t>
            </a:r>
          </a:p>
          <a:p>
            <a:pPr algn="ctr">
              <a:spcBef>
                <a:spcPts val="0"/>
              </a:spcBef>
            </a:pPr>
            <a:endParaRPr lang="fr-CA" sz="1200" dirty="0"/>
          </a:p>
          <a:p>
            <a:pPr algn="ctr">
              <a:spcBef>
                <a:spcPts val="0"/>
              </a:spcBef>
            </a:pPr>
            <a:endParaRPr lang="fr-CA" sz="1200" dirty="0"/>
          </a:p>
          <a:p>
            <a:pPr algn="ctr">
              <a:spcBef>
                <a:spcPts val="0"/>
              </a:spcBef>
            </a:pPr>
            <a:r>
              <a:rPr lang="fr-CA" sz="1800" b="1" dirty="0"/>
              <a:t>Darrin Antler</a:t>
            </a:r>
          </a:p>
          <a:p>
            <a:pPr algn="ctr">
              <a:spcBef>
                <a:spcPts val="0"/>
              </a:spcBef>
            </a:pPr>
            <a:r>
              <a:rPr lang="fr-CA" sz="1200" dirty="0"/>
              <a:t>Agent des politiques</a:t>
            </a:r>
          </a:p>
          <a:p>
            <a:pPr algn="ctr">
              <a:spcBef>
                <a:spcPts val="0"/>
              </a:spcBef>
            </a:pPr>
            <a:r>
              <a:rPr lang="fr-CA" sz="1200" dirty="0"/>
              <a:t>Direction du Service fédéral d'indemnisation des accidentés du travail</a:t>
            </a:r>
          </a:p>
          <a:p>
            <a:pPr algn="ctr">
              <a:spcBef>
                <a:spcPts val="0"/>
              </a:spcBef>
            </a:pPr>
            <a:r>
              <a:rPr lang="fr-CA" sz="1200" dirty="0"/>
              <a:t> Programme du travail </a:t>
            </a:r>
          </a:p>
          <a:p>
            <a:pPr algn="ctr">
              <a:spcBef>
                <a:spcPts val="0"/>
              </a:spcBef>
            </a:pPr>
            <a:r>
              <a:rPr lang="fr-CA" sz="1200" dirty="0"/>
              <a:t>Emploi et Développement social Canada </a:t>
            </a:r>
          </a:p>
          <a:p>
            <a:pPr algn="ctr">
              <a:spcBef>
                <a:spcPts val="0"/>
              </a:spcBef>
            </a:pPr>
            <a:endParaRPr lang="fr-CA" sz="1200" dirty="0"/>
          </a:p>
          <a:p>
            <a:pPr algn="ctr">
              <a:spcBef>
                <a:spcPts val="0"/>
              </a:spcBef>
            </a:pPr>
            <a:endParaRPr lang="fr-CA" sz="1200" dirty="0"/>
          </a:p>
          <a:p>
            <a:pPr algn="ctr">
              <a:spcBef>
                <a:spcPts val="0"/>
              </a:spcBef>
            </a:pPr>
            <a:r>
              <a:rPr lang="fr-CA" sz="1800" b="1" dirty="0"/>
              <a:t>Michael Mohammed</a:t>
            </a:r>
          </a:p>
          <a:p>
            <a:pPr algn="ctr">
              <a:spcBef>
                <a:spcPts val="0"/>
              </a:spcBef>
            </a:pPr>
            <a:r>
              <a:rPr lang="fr-CA" sz="1200" dirty="0"/>
              <a:t>Gestionnaire</a:t>
            </a:r>
          </a:p>
          <a:p>
            <a:pPr algn="ctr">
              <a:spcBef>
                <a:spcPts val="0"/>
              </a:spcBef>
            </a:pPr>
            <a:r>
              <a:rPr lang="fr-CA" sz="1200" dirty="0"/>
              <a:t>politique et législation</a:t>
            </a:r>
          </a:p>
          <a:p>
            <a:pPr algn="ctr">
              <a:spcBef>
                <a:spcPts val="0"/>
              </a:spcBef>
            </a:pPr>
            <a:r>
              <a:rPr lang="fr-CA" sz="1200" dirty="0"/>
              <a:t>Gouvernance, information et données</a:t>
            </a:r>
          </a:p>
          <a:p>
            <a:pPr algn="ctr">
              <a:spcBef>
                <a:spcPts val="0"/>
              </a:spcBef>
            </a:pPr>
            <a:r>
              <a:rPr lang="fr-CA" sz="1200" dirty="0"/>
              <a:t>Secrétariat Conseil du Trésor du Canada</a:t>
            </a:r>
          </a:p>
          <a:p>
            <a:pPr algn="ctr">
              <a:spcBef>
                <a:spcPts val="0"/>
              </a:spcBef>
            </a:pPr>
            <a:endParaRPr lang="fr-CA" sz="1200" dirty="0"/>
          </a:p>
          <a:p>
            <a:pPr algn="ctr">
              <a:spcBef>
                <a:spcPts val="0"/>
              </a:spcBef>
            </a:pPr>
            <a:endParaRPr lang="fr-CA" sz="1200" dirty="0"/>
          </a:p>
          <a:p>
            <a:pPr algn="ctr">
              <a:spcBef>
                <a:spcPts val="0"/>
              </a:spcBef>
            </a:pPr>
            <a:r>
              <a:rPr lang="fr-CA" sz="1800" b="1" dirty="0"/>
              <a:t>Diane </a:t>
            </a:r>
            <a:r>
              <a:rPr lang="fr-CA" sz="1800" b="1" dirty="0" err="1"/>
              <a:t>Bélanger-Vena</a:t>
            </a:r>
            <a:endParaRPr lang="fr-CA" sz="1800" b="1" dirty="0"/>
          </a:p>
          <a:p>
            <a:pPr algn="ctr">
              <a:spcBef>
                <a:spcPts val="0"/>
              </a:spcBef>
            </a:pPr>
            <a:r>
              <a:rPr lang="fr-FR" sz="1200" dirty="0"/>
              <a:t>Agente de gouvernance et d’engagement</a:t>
            </a:r>
          </a:p>
          <a:p>
            <a:pPr algn="ctr">
              <a:spcBef>
                <a:spcPts val="0"/>
              </a:spcBef>
            </a:pPr>
            <a:r>
              <a:rPr lang="fr-FR" sz="1200" dirty="0"/>
              <a:t>Bureau de l’accessibilité</a:t>
            </a:r>
          </a:p>
          <a:p>
            <a:pPr algn="ctr">
              <a:spcBef>
                <a:spcPts val="0"/>
              </a:spcBef>
            </a:pPr>
            <a:r>
              <a:rPr lang="fr-FR" sz="1200" dirty="0"/>
              <a:t>Services publics et Approvisionnement Canada</a:t>
            </a:r>
            <a:endParaRPr lang="fr-CA" sz="1600" dirty="0"/>
          </a:p>
        </p:txBody>
      </p:sp>
      <p:sp>
        <p:nvSpPr>
          <p:cNvPr id="6" name="Title 1">
            <a:extLst>
              <a:ext uri="{FF2B5EF4-FFF2-40B4-BE49-F238E27FC236}">
                <a16:creationId xmlns:a16="http://schemas.microsoft.com/office/drawing/2014/main" id="{90C5CA7E-3238-4985-BF86-5CF7432E3D8B}"/>
              </a:ext>
            </a:extLst>
          </p:cNvPr>
          <p:cNvSpPr txBox="1">
            <a:spLocks noGrp="1"/>
          </p:cNvSpPr>
          <p:nvPr>
            <p:ph type="title" idx="4294967295"/>
          </p:nvPr>
        </p:nvSpPr>
        <p:spPr>
          <a:xfrm>
            <a:off x="7397150" y="93931"/>
            <a:ext cx="343219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CA" sz="3600" b="0" i="0" u="none" strike="noStrike" kern="1200" cap="none" spc="0" normalizeH="0" baseline="0" noProof="0" dirty="0">
                <a:ln>
                  <a:noFill/>
                </a:ln>
                <a:solidFill>
                  <a:schemeClr val="accent3"/>
                </a:solidFill>
                <a:effectLst/>
                <a:uLnTx/>
                <a:uFillTx/>
                <a:latin typeface="+mj-lt"/>
                <a:ea typeface="+mj-ea"/>
                <a:cs typeface="+mj-cs"/>
              </a:rPr>
              <a:t>Guest Speakers</a:t>
            </a:r>
          </a:p>
        </p:txBody>
      </p:sp>
      <p:sp>
        <p:nvSpPr>
          <p:cNvPr id="3" name="Content Placeholder 2">
            <a:extLst>
              <a:ext uri="{FF2B5EF4-FFF2-40B4-BE49-F238E27FC236}">
                <a16:creationId xmlns:a16="http://schemas.microsoft.com/office/drawing/2014/main" id="{3D843313-6522-7478-272F-81DE54731628}"/>
              </a:ext>
            </a:extLst>
          </p:cNvPr>
          <p:cNvSpPr txBox="1">
            <a:spLocks/>
          </p:cNvSpPr>
          <p:nvPr/>
        </p:nvSpPr>
        <p:spPr>
          <a:xfrm>
            <a:off x="7397150" y="1241059"/>
            <a:ext cx="3606616" cy="47355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CA" sz="1800" b="1" dirty="0"/>
              <a:t>Joshua Frame</a:t>
            </a:r>
          </a:p>
          <a:p>
            <a:pPr algn="ctr">
              <a:spcBef>
                <a:spcPts val="0"/>
              </a:spcBef>
            </a:pPr>
            <a:r>
              <a:rPr lang="en-CA" sz="1200" dirty="0"/>
              <a:t>National Chair</a:t>
            </a:r>
          </a:p>
          <a:p>
            <a:pPr algn="ctr">
              <a:spcBef>
                <a:spcPts val="0"/>
              </a:spcBef>
            </a:pPr>
            <a:r>
              <a:rPr lang="en-CA" sz="1200" dirty="0"/>
              <a:t>Federal Youth Network (FYN)</a:t>
            </a:r>
          </a:p>
          <a:p>
            <a:pPr algn="ctr">
              <a:spcBef>
                <a:spcPts val="0"/>
              </a:spcBef>
            </a:pPr>
            <a:r>
              <a:rPr lang="en-CA" sz="1200" dirty="0"/>
              <a:t> </a:t>
            </a:r>
          </a:p>
          <a:p>
            <a:pPr algn="ctr">
              <a:spcBef>
                <a:spcPts val="0"/>
              </a:spcBef>
            </a:pPr>
            <a:endParaRPr lang="en-CA" sz="1200" dirty="0"/>
          </a:p>
          <a:p>
            <a:pPr algn="ctr">
              <a:spcBef>
                <a:spcPts val="0"/>
              </a:spcBef>
            </a:pPr>
            <a:r>
              <a:rPr lang="en-CA" sz="1800" b="1" dirty="0"/>
              <a:t>Darrin Antler</a:t>
            </a:r>
          </a:p>
          <a:p>
            <a:pPr algn="ctr">
              <a:spcBef>
                <a:spcPts val="0"/>
              </a:spcBef>
            </a:pPr>
            <a:r>
              <a:rPr lang="en-CA" sz="1200" dirty="0"/>
              <a:t>Policy Officer</a:t>
            </a:r>
          </a:p>
          <a:p>
            <a:pPr algn="ctr">
              <a:spcBef>
                <a:spcPts val="0"/>
              </a:spcBef>
            </a:pPr>
            <a:r>
              <a:rPr lang="en-CA" sz="1200" dirty="0"/>
              <a:t>Federal Workers' Compensation Service</a:t>
            </a:r>
          </a:p>
          <a:p>
            <a:pPr algn="ctr">
              <a:spcBef>
                <a:spcPts val="0"/>
              </a:spcBef>
            </a:pPr>
            <a:r>
              <a:rPr lang="en-CA" sz="1200" dirty="0"/>
              <a:t>Labour Program</a:t>
            </a:r>
          </a:p>
          <a:p>
            <a:pPr algn="ctr">
              <a:spcBef>
                <a:spcPts val="0"/>
              </a:spcBef>
            </a:pPr>
            <a:r>
              <a:rPr lang="en-CA" sz="1200" dirty="0"/>
              <a:t>Employment and Social Development Canada</a:t>
            </a:r>
          </a:p>
          <a:p>
            <a:pPr algn="ctr">
              <a:spcBef>
                <a:spcPts val="0"/>
              </a:spcBef>
            </a:pPr>
            <a:endParaRPr lang="en-CA" sz="1200" dirty="0"/>
          </a:p>
          <a:p>
            <a:pPr algn="ctr">
              <a:spcBef>
                <a:spcPts val="0"/>
              </a:spcBef>
            </a:pPr>
            <a:endParaRPr lang="en-CA" sz="1200" dirty="0"/>
          </a:p>
          <a:p>
            <a:pPr algn="ctr">
              <a:spcBef>
                <a:spcPts val="0"/>
              </a:spcBef>
            </a:pPr>
            <a:r>
              <a:rPr lang="en-CA" sz="1800" b="1" dirty="0"/>
              <a:t>Michael Mohammed</a:t>
            </a:r>
          </a:p>
          <a:p>
            <a:pPr algn="ctr">
              <a:spcBef>
                <a:spcPts val="0"/>
              </a:spcBef>
            </a:pPr>
            <a:r>
              <a:rPr lang="en-CA" sz="1200" dirty="0"/>
              <a:t>Manager</a:t>
            </a:r>
          </a:p>
          <a:p>
            <a:pPr algn="ctr">
              <a:spcBef>
                <a:spcPts val="0"/>
              </a:spcBef>
            </a:pPr>
            <a:r>
              <a:rPr lang="en-CA" sz="1200" dirty="0"/>
              <a:t>Policy and Legislation</a:t>
            </a:r>
          </a:p>
          <a:p>
            <a:pPr algn="ctr">
              <a:spcBef>
                <a:spcPts val="0"/>
              </a:spcBef>
            </a:pPr>
            <a:r>
              <a:rPr lang="en-CA" sz="1200" dirty="0"/>
              <a:t>Information and Data Governance</a:t>
            </a:r>
          </a:p>
          <a:p>
            <a:pPr algn="ctr">
              <a:spcBef>
                <a:spcPts val="0"/>
              </a:spcBef>
            </a:pPr>
            <a:r>
              <a:rPr lang="en-CA" sz="1200" dirty="0"/>
              <a:t>Treasury Board of Canada Secretariat</a:t>
            </a:r>
          </a:p>
          <a:p>
            <a:pPr algn="ctr">
              <a:spcBef>
                <a:spcPts val="0"/>
              </a:spcBef>
            </a:pPr>
            <a:endParaRPr lang="en-CA" sz="1200" dirty="0"/>
          </a:p>
          <a:p>
            <a:pPr algn="ctr">
              <a:spcBef>
                <a:spcPts val="0"/>
              </a:spcBef>
            </a:pPr>
            <a:endParaRPr lang="en-CA" sz="1200" dirty="0"/>
          </a:p>
          <a:p>
            <a:pPr algn="ctr">
              <a:spcBef>
                <a:spcPts val="0"/>
              </a:spcBef>
            </a:pPr>
            <a:r>
              <a:rPr lang="en-CA" sz="1800" b="1" dirty="0"/>
              <a:t>Diane Bélanger-Vena</a:t>
            </a:r>
          </a:p>
          <a:p>
            <a:pPr algn="ctr">
              <a:spcBef>
                <a:spcPts val="0"/>
              </a:spcBef>
            </a:pPr>
            <a:r>
              <a:rPr lang="en-CA" sz="1200" dirty="0"/>
              <a:t>Governance and Engagement Officer</a:t>
            </a:r>
          </a:p>
          <a:p>
            <a:pPr algn="ctr">
              <a:spcBef>
                <a:spcPts val="0"/>
              </a:spcBef>
            </a:pPr>
            <a:r>
              <a:rPr lang="en-CA" sz="1200" dirty="0"/>
              <a:t> Accessibility Office</a:t>
            </a:r>
          </a:p>
          <a:p>
            <a:pPr algn="ctr">
              <a:spcBef>
                <a:spcPts val="0"/>
              </a:spcBef>
            </a:pPr>
            <a:r>
              <a:rPr lang="en-CA" sz="1200" dirty="0"/>
              <a:t>Public Services and Procurement Canada</a:t>
            </a:r>
            <a:endParaRPr lang="en-CA" sz="1600" dirty="0"/>
          </a:p>
        </p:txBody>
      </p:sp>
      <p:sp>
        <p:nvSpPr>
          <p:cNvPr id="9" name="Oval 8" descr="Picture of Joshua Frame">
            <a:extLst>
              <a:ext uri="{FF2B5EF4-FFF2-40B4-BE49-F238E27FC236}">
                <a16:creationId xmlns:a16="http://schemas.microsoft.com/office/drawing/2014/main" id="{FD3C03AB-73BE-3F3F-8B7D-0962E786C173}"/>
              </a:ext>
            </a:extLst>
          </p:cNvPr>
          <p:cNvSpPr/>
          <p:nvPr/>
        </p:nvSpPr>
        <p:spPr>
          <a:xfrm>
            <a:off x="4764272" y="914400"/>
            <a:ext cx="1517775" cy="1663112"/>
          </a:xfrm>
          <a:prstGeom prst="ellipse">
            <a:avLst/>
          </a:prstGeom>
          <a:blipFill dpi="0" rotWithShape="1">
            <a:blip r:embed="rId3"/>
            <a:srcRect/>
            <a:tile tx="82550" ty="6350" sx="30000" sy="30000" flip="none" algn="tl"/>
          </a:bli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Oval 13" descr="Picture of Darrin Antler">
            <a:extLst>
              <a:ext uri="{FF2B5EF4-FFF2-40B4-BE49-F238E27FC236}">
                <a16:creationId xmlns:a16="http://schemas.microsoft.com/office/drawing/2014/main" id="{EFC8792C-2582-11E1-A0A0-6346918467F1}"/>
              </a:ext>
            </a:extLst>
          </p:cNvPr>
          <p:cNvSpPr/>
          <p:nvPr/>
        </p:nvSpPr>
        <p:spPr>
          <a:xfrm>
            <a:off x="6080711" y="2390174"/>
            <a:ext cx="1517775" cy="1663112"/>
          </a:xfrm>
          <a:prstGeom prst="ellipse">
            <a:avLst/>
          </a:prstGeom>
          <a:blipFill dpi="0" rotWithShape="1">
            <a:blip r:embed="rId4"/>
            <a:srcRect/>
            <a:stretch>
              <a:fillRect/>
            </a:stretch>
          </a:bli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Oval 14" descr="Picture of Michael Mohammed">
            <a:extLst>
              <a:ext uri="{FF2B5EF4-FFF2-40B4-BE49-F238E27FC236}">
                <a16:creationId xmlns:a16="http://schemas.microsoft.com/office/drawing/2014/main" id="{D162F4C9-1A6C-8342-3F66-43EC63913034}"/>
              </a:ext>
            </a:extLst>
          </p:cNvPr>
          <p:cNvSpPr/>
          <p:nvPr/>
        </p:nvSpPr>
        <p:spPr>
          <a:xfrm>
            <a:off x="4324555" y="3448933"/>
            <a:ext cx="1517775" cy="1663112"/>
          </a:xfrm>
          <a:prstGeom prst="ellipse">
            <a:avLst/>
          </a:prstGeom>
          <a:blipFill dpi="0" rotWithShape="1">
            <a:blip r:embed="rId5"/>
            <a:srcRect/>
            <a:tile tx="95250" ty="-95250" sx="35000" sy="35000" flip="none" algn="tl"/>
          </a:bli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Oval 15" descr="Picture of Diane Bélanger-Vena">
            <a:extLst>
              <a:ext uri="{FF2B5EF4-FFF2-40B4-BE49-F238E27FC236}">
                <a16:creationId xmlns:a16="http://schemas.microsoft.com/office/drawing/2014/main" id="{BF5632A1-B367-9BC6-C8EF-5D0D83F4C052}"/>
              </a:ext>
            </a:extLst>
          </p:cNvPr>
          <p:cNvSpPr/>
          <p:nvPr/>
        </p:nvSpPr>
        <p:spPr>
          <a:xfrm>
            <a:off x="6198545" y="4467826"/>
            <a:ext cx="1517775" cy="1663112"/>
          </a:xfrm>
          <a:prstGeom prst="ellipse">
            <a:avLst/>
          </a:prstGeom>
          <a:blipFill dpi="0" rotWithShape="1">
            <a:blip r:embed="rId6"/>
            <a:srcRect/>
            <a:stretch>
              <a:fillRect l="1000"/>
            </a:stretch>
          </a:bli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403879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0F3D12-2B72-8F1D-2A01-355A894BE50E}"/>
              </a:ext>
            </a:extLst>
          </p:cNvPr>
          <p:cNvSpPr txBox="1">
            <a:spLocks/>
          </p:cNvSpPr>
          <p:nvPr/>
        </p:nvSpPr>
        <p:spPr>
          <a:xfrm>
            <a:off x="1118301" y="492195"/>
            <a:ext cx="586637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fr-FR" sz="3600" dirty="0">
                <a:solidFill>
                  <a:schemeClr val="accent1"/>
                </a:solidFill>
              </a:rPr>
              <a:t>Communiquez avec nous!</a:t>
            </a:r>
            <a:endParaRPr lang="en-CA" sz="3600" dirty="0">
              <a:solidFill>
                <a:schemeClr val="accent1"/>
              </a:solidFill>
            </a:endParaRPr>
          </a:p>
        </p:txBody>
      </p:sp>
      <p:sp>
        <p:nvSpPr>
          <p:cNvPr id="8" name="Content Placeholder 2">
            <a:extLst>
              <a:ext uri="{FF2B5EF4-FFF2-40B4-BE49-F238E27FC236}">
                <a16:creationId xmlns:a16="http://schemas.microsoft.com/office/drawing/2014/main" id="{1A9B59E0-B950-12FC-BF84-82122B6CC31E}"/>
              </a:ext>
            </a:extLst>
          </p:cNvPr>
          <p:cNvSpPr txBox="1">
            <a:spLocks/>
          </p:cNvSpPr>
          <p:nvPr/>
        </p:nvSpPr>
        <p:spPr>
          <a:xfrm>
            <a:off x="332144" y="1982129"/>
            <a:ext cx="6239264" cy="468804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r>
              <a:rPr lang="fr-ca" sz="2400" b="0" i="0" u="none" baseline="0" dirty="0"/>
              <a:t>Avez-vous des questions, des commentaires ou des idées à échanger?</a:t>
            </a:r>
          </a:p>
          <a:p>
            <a:pPr algn="ctr" rtl="0"/>
            <a:endParaRPr lang="fr-ca" sz="2400" dirty="0"/>
          </a:p>
          <a:p>
            <a:pPr algn="ctr" rtl="0"/>
            <a:r>
              <a:rPr lang="fr-ca" sz="2400" b="0" i="0" u="none" baseline="0" dirty="0"/>
              <a:t>Écrivez-nous à l’adresse courriel ci-dessous:</a:t>
            </a:r>
          </a:p>
        </p:txBody>
      </p:sp>
      <p:sp>
        <p:nvSpPr>
          <p:cNvPr id="6" name="Title 1">
            <a:extLst>
              <a:ext uri="{FF2B5EF4-FFF2-40B4-BE49-F238E27FC236}">
                <a16:creationId xmlns:a16="http://schemas.microsoft.com/office/drawing/2014/main" id="{90C5CA7E-3238-4985-BF86-5CF7432E3D8B}"/>
              </a:ext>
            </a:extLst>
          </p:cNvPr>
          <p:cNvSpPr txBox="1">
            <a:spLocks noGrp="1"/>
          </p:cNvSpPr>
          <p:nvPr>
            <p:ph type="title" idx="4294967295"/>
          </p:nvPr>
        </p:nvSpPr>
        <p:spPr>
          <a:xfrm>
            <a:off x="7840323" y="636151"/>
            <a:ext cx="2926611" cy="10376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CA" sz="3600" b="0" i="0" u="none" strike="noStrike" kern="1200" cap="none" spc="0" normalizeH="0" baseline="0" noProof="0" dirty="0">
                <a:ln>
                  <a:noFill/>
                </a:ln>
                <a:solidFill>
                  <a:schemeClr val="accent3"/>
                </a:solidFill>
                <a:effectLst/>
                <a:uLnTx/>
                <a:uFillTx/>
                <a:latin typeface="+mj-lt"/>
                <a:ea typeface="+mj-ea"/>
                <a:cs typeface="+mj-cs"/>
              </a:rPr>
              <a:t>Contact Us!</a:t>
            </a:r>
          </a:p>
        </p:txBody>
      </p:sp>
      <p:sp>
        <p:nvSpPr>
          <p:cNvPr id="2" name="Content Placeholder 2">
            <a:extLst>
              <a:ext uri="{FF2B5EF4-FFF2-40B4-BE49-F238E27FC236}">
                <a16:creationId xmlns:a16="http://schemas.microsoft.com/office/drawing/2014/main" id="{3FF5B98D-E066-9804-8DAC-8881A34BD3AF}"/>
              </a:ext>
            </a:extLst>
          </p:cNvPr>
          <p:cNvSpPr txBox="1">
            <a:spLocks/>
          </p:cNvSpPr>
          <p:nvPr/>
        </p:nvSpPr>
        <p:spPr>
          <a:xfrm>
            <a:off x="6779397" y="1982129"/>
            <a:ext cx="4803003" cy="2226077"/>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CA" sz="2400" dirty="0"/>
              <a:t>Have questions, comments, or ideas to share?</a:t>
            </a:r>
          </a:p>
          <a:p>
            <a:pPr algn="ctr"/>
            <a:endParaRPr lang="en-CA" sz="2400" dirty="0"/>
          </a:p>
          <a:p>
            <a:pPr algn="ctr"/>
            <a:r>
              <a:rPr lang="en-CA" sz="2400" dirty="0"/>
              <a:t>Contact us at the email below:</a:t>
            </a:r>
          </a:p>
        </p:txBody>
      </p:sp>
      <p:sp>
        <p:nvSpPr>
          <p:cNvPr id="3" name="TextBox 2">
            <a:extLst>
              <a:ext uri="{FF2B5EF4-FFF2-40B4-BE49-F238E27FC236}">
                <a16:creationId xmlns:a16="http://schemas.microsoft.com/office/drawing/2014/main" id="{48B6C702-F538-620A-297E-77412DE19353}"/>
              </a:ext>
            </a:extLst>
          </p:cNvPr>
          <p:cNvSpPr txBox="1"/>
          <p:nvPr/>
        </p:nvSpPr>
        <p:spPr>
          <a:xfrm>
            <a:off x="2041057" y="4686300"/>
            <a:ext cx="9268691" cy="707886"/>
          </a:xfrm>
          <a:prstGeom prst="rect">
            <a:avLst/>
          </a:prstGeom>
          <a:noFill/>
        </p:spPr>
        <p:txBody>
          <a:bodyPr wrap="square" rtlCol="0">
            <a:spAutoFit/>
          </a:bodyPr>
          <a:lstStyle/>
          <a:p>
            <a:r>
              <a:rPr lang="en-US" sz="4000" b="1" dirty="0">
                <a:solidFill>
                  <a:schemeClr val="accent5">
                    <a:lumMod val="75000"/>
                  </a:schemeClr>
                </a:solidFill>
                <a:hlinkClick r:id="rId3">
                  <a:extLst>
                    <a:ext uri="{A12FA001-AC4F-418D-AE19-62706E023703}">
                      <ahyp:hlinkClr xmlns:ahyp="http://schemas.microsoft.com/office/drawing/2018/hyperlinkcolor" val="tx"/>
                    </a:ext>
                  </a:extLst>
                </a:hlinkClick>
              </a:rPr>
              <a:t>cfp.psh-prog-pwd.psc@cfp-psc.gc.ca</a:t>
            </a:r>
            <a:endParaRPr lang="en-US" sz="4000" b="1" dirty="0">
              <a:solidFill>
                <a:schemeClr val="accent5">
                  <a:lumMod val="75000"/>
                </a:schemeClr>
              </a:solidFill>
            </a:endParaRPr>
          </a:p>
        </p:txBody>
      </p:sp>
    </p:spTree>
    <p:extLst>
      <p:ext uri="{BB962C8B-B14F-4D97-AF65-F5344CB8AC3E}">
        <p14:creationId xmlns:p14="http://schemas.microsoft.com/office/powerpoint/2010/main" val="3087349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636FBBE7-B23F-41DA-8741-13389066DA17}"/>
              </a:ext>
            </a:extLst>
          </p:cNvPr>
          <p:cNvSpPr>
            <a:spLocks noGrp="1"/>
          </p:cNvSpPr>
          <p:nvPr>
            <p:ph type="ctrTitle"/>
          </p:nvPr>
        </p:nvSpPr>
        <p:spPr>
          <a:xfrm>
            <a:off x="947117" y="1041400"/>
            <a:ext cx="10297766" cy="2387600"/>
          </a:xfrm>
        </p:spPr>
        <p:txBody>
          <a:bodyPr vert="horz" lIns="91440" tIns="45720" rIns="91440" bIns="45720" rtlCol="0" anchor="t">
            <a:normAutofit fontScale="90000"/>
          </a:bodyPr>
          <a:lstStyle/>
          <a:p>
            <a:pPr marL="0" indent="0" algn="ctr">
              <a:buNone/>
            </a:pPr>
            <a:r>
              <a:rPr lang="en-US" sz="4400" dirty="0"/>
              <a:t>Thank you  / Merci / </a:t>
            </a:r>
            <a:r>
              <a:rPr lang="en-US" sz="4400" dirty="0" err="1"/>
              <a:t>Ekosani</a:t>
            </a:r>
            <a:r>
              <a:rPr lang="en-US" sz="4400" dirty="0"/>
              <a:t> / Miigwech / Meegwetch / </a:t>
            </a:r>
            <a:r>
              <a:rPr lang="en-US" sz="4400" dirty="0" err="1"/>
              <a:t>Niá:wen</a:t>
            </a:r>
            <a:r>
              <a:rPr lang="en-US" sz="4400" dirty="0"/>
              <a:t> / </a:t>
            </a:r>
            <a:r>
              <a:rPr lang="en-US" sz="4400" dirty="0" err="1"/>
              <a:t>Mahseecho</a:t>
            </a:r>
            <a:r>
              <a:rPr lang="en-US" sz="4400" dirty="0"/>
              <a:t> / </a:t>
            </a:r>
            <a:r>
              <a:rPr lang="en-US" sz="4400" dirty="0" err="1"/>
              <a:t>Mutna</a:t>
            </a:r>
            <a:r>
              <a:rPr lang="en-US" sz="4400" dirty="0"/>
              <a:t> / </a:t>
            </a:r>
            <a:r>
              <a:rPr lang="en-US" sz="4400" dirty="0" err="1"/>
              <a:t>Wopida</a:t>
            </a:r>
            <a:r>
              <a:rPr lang="en-US" sz="4400" dirty="0"/>
              <a:t> / </a:t>
            </a:r>
            <a:r>
              <a:rPr lang="en-US" sz="4400" dirty="0" err="1"/>
              <a:t>Hei</a:t>
            </a:r>
            <a:r>
              <a:rPr lang="en-US" sz="4400" dirty="0"/>
              <a:t> </a:t>
            </a:r>
            <a:r>
              <a:rPr lang="en-US" sz="4400" dirty="0" err="1"/>
              <a:t>Hei</a:t>
            </a:r>
            <a:r>
              <a:rPr lang="en-US" sz="4400" dirty="0"/>
              <a:t> / Marci Cho /  </a:t>
            </a:r>
            <a:r>
              <a:rPr lang="en-US" sz="4400" dirty="0" err="1"/>
              <a:t>ᖁᐊᓇᖅᑯᑎᑦ</a:t>
            </a:r>
            <a:r>
              <a:rPr lang="en-US" sz="4400" dirty="0"/>
              <a:t> / </a:t>
            </a:r>
            <a:r>
              <a:rPr lang="en-US" sz="4400" dirty="0" err="1"/>
              <a:t>Quanaqqutit</a:t>
            </a:r>
            <a:r>
              <a:rPr lang="en-US" sz="4400" dirty="0"/>
              <a:t> / </a:t>
            </a:r>
            <a:r>
              <a:rPr lang="en-US" sz="4400" dirty="0" err="1"/>
              <a:t>ᓇᑯᕐᒦᒃ</a:t>
            </a:r>
            <a:r>
              <a:rPr lang="en-US" sz="4400" dirty="0"/>
              <a:t> (</a:t>
            </a:r>
            <a:r>
              <a:rPr lang="en-US" sz="4400" dirty="0" err="1"/>
              <a:t>Nakurmik</a:t>
            </a:r>
            <a:r>
              <a:rPr lang="en-US" sz="4400" dirty="0"/>
              <a:t>) / </a:t>
            </a:r>
            <a:r>
              <a:rPr lang="en-US" sz="4400" dirty="0" err="1"/>
              <a:t>Qujannamiik</a:t>
            </a:r>
            <a:r>
              <a:rPr lang="en-US" sz="4400" dirty="0"/>
              <a:t> / </a:t>
            </a:r>
            <a:r>
              <a:rPr lang="en-US" sz="4400" dirty="0" err="1"/>
              <a:t>Qujanaq</a:t>
            </a:r>
            <a:r>
              <a:rPr lang="en-US" sz="4400" dirty="0"/>
              <a:t> / </a:t>
            </a:r>
            <a:r>
              <a:rPr lang="en-US" sz="4400" dirty="0" err="1"/>
              <a:t>Kukwstsétsemc</a:t>
            </a:r>
            <a:r>
              <a:rPr lang="en-US" sz="4400" dirty="0"/>
              <a:t> / </a:t>
            </a:r>
            <a:r>
              <a:rPr lang="en-US" sz="4400" dirty="0" err="1"/>
              <a:t>Woliwon</a:t>
            </a:r>
            <a:r>
              <a:rPr lang="en-US" sz="4400" dirty="0"/>
              <a:t> / </a:t>
            </a:r>
            <a:r>
              <a:rPr lang="en-US" sz="4400" dirty="0" err="1"/>
              <a:t>Woliwun</a:t>
            </a:r>
            <a:r>
              <a:rPr lang="en-US" sz="4400" dirty="0"/>
              <a:t> / </a:t>
            </a:r>
            <a:r>
              <a:rPr lang="en-US" sz="4400" dirty="0" err="1"/>
              <a:t>Wela’lin</a:t>
            </a:r>
            <a:endParaRPr lang="en-US" sz="4400" dirty="0"/>
          </a:p>
        </p:txBody>
      </p:sp>
      <p:sp>
        <p:nvSpPr>
          <p:cNvPr id="2" name="Slide Number Placeholder 1" hidden="1"/>
          <p:cNvSpPr>
            <a:spLocks noGrp="1"/>
          </p:cNvSpPr>
          <p:nvPr>
            <p:ph type="sldNum" sz="quarter" idx="4294967295"/>
          </p:nvPr>
        </p:nvSpPr>
        <p:spPr>
          <a:xfrm>
            <a:off x="10801350" y="6418263"/>
            <a:ext cx="1200150"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9E7B19F-562E-4687-915F-44F4066EA527}" type="slidenum">
              <a:rPr kumimoji="0" lang="en-CA" sz="1200" b="0" i="0" u="none" strike="noStrike" kern="1200" cap="none" spc="0" normalizeH="0" baseline="0" noProof="0" smtClean="0">
                <a:ln>
                  <a:noFill/>
                </a:ln>
                <a:solidFill>
                  <a:srgbClr val="54575A">
                    <a:tint val="75000"/>
                  </a:srgbClr>
                </a:solidFill>
                <a:effectLst/>
                <a:uLnTx/>
                <a:uFillTx/>
                <a:latin typeface="Segoe UI Semiligh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CA" sz="1200" b="0" i="0" u="none" strike="noStrike" kern="1200" cap="none" spc="0" normalizeH="0" baseline="0" noProof="0">
              <a:ln>
                <a:noFill/>
              </a:ln>
              <a:solidFill>
                <a:srgbClr val="54575A">
                  <a:tint val="75000"/>
                </a:srgbClr>
              </a:solidFill>
              <a:effectLst/>
              <a:uLnTx/>
              <a:uFillTx/>
              <a:latin typeface="Segoe UI Semilight"/>
              <a:ea typeface="+mn-ea"/>
              <a:cs typeface="+mn-cs"/>
            </a:endParaRPr>
          </a:p>
        </p:txBody>
      </p:sp>
    </p:spTree>
    <p:extLst>
      <p:ext uri="{BB962C8B-B14F-4D97-AF65-F5344CB8AC3E}">
        <p14:creationId xmlns:p14="http://schemas.microsoft.com/office/powerpoint/2010/main" val="4102812917"/>
      </p:ext>
    </p:extLst>
  </p:cSld>
  <p:clrMapOvr>
    <a:masterClrMapping/>
  </p:clrMapOvr>
</p:sld>
</file>

<file path=ppt/theme/theme1.xml><?xml version="1.0" encoding="utf-8"?>
<a:theme xmlns:a="http://schemas.openxmlformats.org/drawingml/2006/main" name="CFP-PSC 2019">
  <a:themeElements>
    <a:clrScheme name="CFP-PSC-2019">
      <a:dk1>
        <a:srgbClr val="54575A"/>
      </a:dk1>
      <a:lt1>
        <a:sysClr val="window" lastClr="FFFFFF"/>
      </a:lt1>
      <a:dk2>
        <a:srgbClr val="54575A"/>
      </a:dk2>
      <a:lt2>
        <a:srgbClr val="F2F2F2"/>
      </a:lt2>
      <a:accent1>
        <a:srgbClr val="D50057"/>
      </a:accent1>
      <a:accent2>
        <a:srgbClr val="5B315E"/>
      </a:accent2>
      <a:accent3>
        <a:srgbClr val="0099A8"/>
      </a:accent3>
      <a:accent4>
        <a:srgbClr val="FF5100"/>
      </a:accent4>
      <a:accent5>
        <a:srgbClr val="C2D500"/>
      </a:accent5>
      <a:accent6>
        <a:srgbClr val="F7BE00"/>
      </a:accent6>
      <a:hlink>
        <a:srgbClr val="D50057"/>
      </a:hlink>
      <a:folHlink>
        <a:srgbClr val="FF4C95"/>
      </a:folHlink>
    </a:clrScheme>
    <a:fontScheme name="Custom 2">
      <a:majorFont>
        <a:latin typeface="Segoe UI Light"/>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C-CFP-PPT-2021.pptx" id="{6D648DEE-6277-4B25-97B0-65E24D95817C}" vid="{F853FB55-511C-469E-9DFD-7B48389635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dd</Template>
  <TotalTime>1179</TotalTime>
  <Words>679</Words>
  <Application>Microsoft Office PowerPoint</Application>
  <PresentationFormat>Widescreen</PresentationFormat>
  <Paragraphs>108</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Segoe UI Light</vt:lpstr>
      <vt:lpstr>Segoe UI Semilight</vt:lpstr>
      <vt:lpstr>CFP-PSC 2019</vt:lpstr>
      <vt:lpstr>Session de mentorat pour l'OEÉSH : Discussion de groupe sur les mesures d'adaptation  EOSD Mentorship Session: Panel Discussion on Accommodations  Occasion d’emploi pour étudiants en situation de handicap (OEÉSH) Employment Opportunity for Students with Disabilities (EOSD)</vt:lpstr>
      <vt:lpstr>Land Acknowledgement</vt:lpstr>
      <vt:lpstr>Housekeeping Guidelines</vt:lpstr>
      <vt:lpstr>Submit your Questions!</vt:lpstr>
      <vt:lpstr>Guest Speakers</vt:lpstr>
      <vt:lpstr>Contact Us!</vt:lpstr>
      <vt:lpstr>Thank you  / Merci / Ekosani / Miigwech / Meegwetch / Niá:wen / Mahseecho / Mutna / Wopida / Hei Hei / Marci Cho /  ᖁᐊᓇᖅᑯᑎᑦ / Quanaqqutit / ᓇᑯᕐᒦᒃ (Nakurmik) / Qujannamiik / Qujanaq / Kukwstsétsemc / Woliwon / Woliwun / Wela’lin</vt:lpstr>
    </vt:vector>
  </TitlesOfParts>
  <Company>CFP-PSC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Camila Das Gupta</dc:creator>
  <cp:lastModifiedBy>Sylvie Laliberté</cp:lastModifiedBy>
  <cp:revision>187</cp:revision>
  <dcterms:created xsi:type="dcterms:W3CDTF">2022-04-06T12:41:11Z</dcterms:created>
  <dcterms:modified xsi:type="dcterms:W3CDTF">2023-08-02T14:53:52Z</dcterms:modified>
</cp:coreProperties>
</file>