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2.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3.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5.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6.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9"/>
  </p:notesMasterIdLst>
  <p:handoutMasterIdLst>
    <p:handoutMasterId r:id="rId20"/>
  </p:handoutMasterIdLst>
  <p:sldIdLst>
    <p:sldId id="362" r:id="rId2"/>
    <p:sldId id="325" r:id="rId3"/>
    <p:sldId id="361" r:id="rId4"/>
    <p:sldId id="358" r:id="rId5"/>
    <p:sldId id="278" r:id="rId6"/>
    <p:sldId id="352" r:id="rId7"/>
    <p:sldId id="346" r:id="rId8"/>
    <p:sldId id="351" r:id="rId9"/>
    <p:sldId id="349" r:id="rId10"/>
    <p:sldId id="363" r:id="rId11"/>
    <p:sldId id="343" r:id="rId12"/>
    <p:sldId id="345" r:id="rId13"/>
    <p:sldId id="347" r:id="rId14"/>
    <p:sldId id="356" r:id="rId15"/>
    <p:sldId id="360" r:id="rId16"/>
    <p:sldId id="355" r:id="rId17"/>
    <p:sldId id="337"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273" autoAdjust="0"/>
    <p:restoredTop sz="49775" autoAdjust="0"/>
  </p:normalViewPr>
  <p:slideViewPr>
    <p:cSldViewPr snapToObjects="1" showGuides="1">
      <p:cViewPr varScale="1">
        <p:scale>
          <a:sx n="55" d="100"/>
          <a:sy n="55" d="100"/>
        </p:scale>
        <p:origin x="2094" y="7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158"/>
    </p:cViewPr>
  </p:sorterViewPr>
  <p:notesViewPr>
    <p:cSldViewPr snapToObjects="1">
      <p:cViewPr varScale="1">
        <p:scale>
          <a:sx n="118" d="100"/>
          <a:sy n="118" d="100"/>
        </p:scale>
        <p:origin x="1104" y="11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11/8/2024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dirty="0"/>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11/8/2024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dirty="0"/>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YhOjY7gWoj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youtube.com/watch?v=5JMp5BjfCFI"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YhOjY7gWoj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orbes.com/sites/hennainam/2017/04/02/to-be-an-effective-leader-keep-a-leadership-journa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knowledge.wharton.upenn.edu/article/making-big-small-decision-meditation-can-help/"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dharmawisdom.org/decision-time/"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artofliving.org/meditation/meditation-for-you/meditation-for-better-decision-making"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artofliving.org/us-en/meditation/meditation-for-you/meditation-for-better-decision-making"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rchive.org/details/LovingKindness15Minsb"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youtube.com/watch?v=5JMp5BjfCFI" TargetMode="External"/><Relationship Id="rId5" Type="http://schemas.openxmlformats.org/officeDocument/2006/relationships/hyperlink" Target="https://www.youtube.com/watch?v=0hDsTqd7Xq8" TargetMode="External"/><Relationship Id="rId4" Type="http://schemas.openxmlformats.org/officeDocument/2006/relationships/hyperlink" Target="https://archive.org/download/LovingKindness15Minsb/Loving%20Kindness%2015%20minsb.mp3"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youtu.be/DQQniKP5GHI" TargetMode="External"/><Relationship Id="rId3" Type="http://schemas.openxmlformats.org/officeDocument/2006/relationships/hyperlink" Target="https://www.youtube.com/watch?v=0hDsTqd7Xq8" TargetMode="External"/><Relationship Id="rId7" Type="http://schemas.openxmlformats.org/officeDocument/2006/relationships/hyperlink" Target="https://www.youtube.com/watch?v=Fevw8ahkeeU"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youtube.com/watch?v=ve57Mi0XHMc" TargetMode="External"/><Relationship Id="rId5" Type="http://schemas.openxmlformats.org/officeDocument/2006/relationships/hyperlink" Target="https://www.youtube.com/watch?v=NDNF_DmepJ8" TargetMode="External"/><Relationship Id="rId10" Type="http://schemas.openxmlformats.org/officeDocument/2006/relationships/hyperlink" Target="https://www.youtube.com/watch?v=nQSAcY-7Xic" TargetMode="External"/><Relationship Id="rId4" Type="http://schemas.openxmlformats.org/officeDocument/2006/relationships/hyperlink" Target="https://www.youtube.com/watch?v=5JMp5BjfCFI" TargetMode="External"/><Relationship Id="rId9" Type="http://schemas.openxmlformats.org/officeDocument/2006/relationships/hyperlink" Target="https://vimeo.com/466742570"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iyli.org/mindful-walki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ilan.ch/opinions/david-fiorucci/leadership-et-intelligence-emotionnelle-une-cle-pour-devenir-un-leader-inspiran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businessinsider.com/why-empathy-is-key-to-effective-leadership-2017-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YhOjY7gWoj0"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youtube.com/watch?v=s57sce71zNI" TargetMode="External"/><Relationship Id="rId5" Type="http://schemas.openxmlformats.org/officeDocument/2006/relationships/hyperlink" Target="https://www.tsw.co.uk/blog/leadership-and-management/daniel-goleman-emotional-intelligence/" TargetMode="External"/><Relationship Id="rId4" Type="http://schemas.openxmlformats.org/officeDocument/2006/relationships/hyperlink" Target="https://hbr.org/2017/02/emotional-intelligence-has-12-elements-which-do-you-need-to-work-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Carmen/Alejandro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(Préparation en vue du partage de l’audio et de la vidéo,</a:t>
            </a:r>
            <a:r>
              <a:rPr lang="fr-CA" baseline="0" noProof="0" dirty="0"/>
              <a:t> y compris la CC en français et la taille de police à 100 %)</a:t>
            </a:r>
          </a:p>
          <a:p>
            <a:r>
              <a:rPr lang="fr-CA" dirty="0"/>
              <a:t>// (</a:t>
            </a:r>
            <a:r>
              <a:rPr lang="fr-CA" dirty="0" err="1"/>
              <a:t>Prep</a:t>
            </a:r>
            <a:r>
              <a:rPr lang="fr-CA" dirty="0"/>
              <a:t> for sharing audio &amp; </a:t>
            </a:r>
            <a:r>
              <a:rPr lang="fr-CA" dirty="0" err="1"/>
              <a:t>video</a:t>
            </a:r>
            <a:r>
              <a:rPr lang="fr-CA" dirty="0"/>
              <a:t>,</a:t>
            </a:r>
            <a:r>
              <a:rPr lang="fr-CA" baseline="0" dirty="0"/>
              <a:t> </a:t>
            </a:r>
            <a:r>
              <a:rPr lang="fr-CA" baseline="0" dirty="0" err="1"/>
              <a:t>including</a:t>
            </a:r>
            <a:r>
              <a:rPr lang="fr-CA" baseline="0" dirty="0"/>
              <a:t> French CC and 100% font size)</a:t>
            </a:r>
          </a:p>
          <a:p>
            <a:endParaRPr lang="fr-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L’intelligence </a:t>
            </a:r>
            <a:r>
              <a:rPr lang="fr-CA" baseline="0" dirty="0" err="1"/>
              <a:t>emotionelle</a:t>
            </a:r>
            <a:r>
              <a:rPr lang="fr-CA" baseline="0" dirty="0"/>
              <a:t> 4.5 mins - </a:t>
            </a:r>
            <a:r>
              <a:rPr lang="en-US" sz="1200" dirty="0">
                <a:hlinkClick r:id="rId3"/>
              </a:rPr>
              <a:t>https://www.youtube.com/watch?v=YhOjY7gWoj0</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Amour bienveillant</a:t>
            </a:r>
            <a:r>
              <a:rPr lang="fr-CA" sz="1200" baseline="0" dirty="0"/>
              <a:t> </a:t>
            </a:r>
            <a:r>
              <a:rPr lang="en-US" sz="1200" dirty="0"/>
              <a:t>11 </a:t>
            </a:r>
            <a:r>
              <a:rPr lang="en-US" sz="1200" dirty="0" err="1"/>
              <a:t>mins</a:t>
            </a:r>
            <a:r>
              <a:rPr lang="en-US" sz="1200" dirty="0"/>
              <a:t> - </a:t>
            </a:r>
            <a:r>
              <a:rPr lang="en-US" sz="1200" dirty="0">
                <a:hlinkClick r:id="rId4"/>
              </a:rPr>
              <a:t>https://www.youtube.com/watch?v=5JMp5BjfCFI</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baseline="0"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606531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Josée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L’intelligence </a:t>
            </a:r>
            <a:r>
              <a:rPr lang="fr-CA" baseline="0" dirty="0" err="1"/>
              <a:t>emotionelle</a:t>
            </a:r>
            <a:r>
              <a:rPr lang="fr-CA" baseline="0" dirty="0"/>
              <a:t> 4.5 mins - </a:t>
            </a:r>
            <a:r>
              <a:rPr lang="en-US" sz="1200" dirty="0">
                <a:hlinkClick r:id="rId3"/>
              </a:rPr>
              <a:t>https://www.youtube.com/watch?v=YhOjY7gWoj0</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L’intelligence </a:t>
            </a:r>
            <a:r>
              <a:rPr lang="fr-CA" baseline="0" dirty="0" err="1"/>
              <a:t>emotionelle</a:t>
            </a:r>
            <a:r>
              <a:rPr lang="fr-CA" baseline="0" dirty="0"/>
              <a:t> 3.5 mins - </a:t>
            </a:r>
            <a:r>
              <a:rPr lang="en-US" sz="1200" dirty="0"/>
              <a:t>https://www.youtube.com/watch?v=5R7TM4qgorg</a:t>
            </a:r>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10</a:t>
            </a:fld>
            <a:endParaRPr lang="en-US" dirty="0"/>
          </a:p>
        </p:txBody>
      </p:sp>
    </p:spTree>
    <p:extLst>
      <p:ext uri="{BB962C8B-B14F-4D97-AF65-F5344CB8AC3E}">
        <p14:creationId xmlns:p14="http://schemas.microsoft.com/office/powerpoint/2010/main" val="2904485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400" dirty="0"/>
              <a:t>Josée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4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400" b="0" i="0" kern="1200" noProof="0" dirty="0">
                <a:solidFill>
                  <a:schemeClr val="tx1"/>
                </a:solidFill>
                <a:effectLst/>
                <a:latin typeface="+mn-lt"/>
                <a:ea typeface="+mn-ea"/>
                <a:cs typeface="+mn-cs"/>
              </a:rPr>
              <a:t>La tenue d’un journal est l’une des habitudes que possèdent les grands leaders.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4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400" dirty="0">
                <a:solidFill>
                  <a:srgbClr val="333333"/>
                </a:solidFill>
              </a:rPr>
              <a:t>« L’idée est d’amener les gens à accepter qui ils sont, où ils veulent aller… Je considère l’écriture expressive comme une correction du parcours de vie. » - M. </a:t>
            </a:r>
            <a:r>
              <a:rPr lang="fr-CA" sz="1400" dirty="0" err="1">
                <a:solidFill>
                  <a:srgbClr val="333333"/>
                </a:solidFill>
              </a:rPr>
              <a:t>Pennebaker</a:t>
            </a:r>
            <a:endParaRPr lang="fr-CA" sz="1400" dirty="0">
              <a:solidFill>
                <a:srgbClr val="333333"/>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400" dirty="0">
              <a:solidFill>
                <a:srgbClr val="333333"/>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400" dirty="0">
                <a:solidFill>
                  <a:srgbClr val="333333"/>
                </a:solidFill>
              </a:rPr>
              <a:t>Si on y pense. On va réaliser</a:t>
            </a:r>
            <a:r>
              <a:rPr lang="fr-FR" sz="1400" baseline="0" dirty="0">
                <a:solidFill>
                  <a:srgbClr val="333333"/>
                </a:solidFill>
              </a:rPr>
              <a:t> que si on prend</a:t>
            </a:r>
            <a:r>
              <a:rPr lang="fr-FR" sz="1400" dirty="0">
                <a:solidFill>
                  <a:srgbClr val="333333"/>
                </a:solidFill>
              </a:rPr>
              <a:t> soin des minutes, les années vont prendre soin d'elles-mêmes.</a:t>
            </a:r>
            <a:endParaRPr lang="fr-CA" sz="1400" dirty="0">
              <a:solidFill>
                <a:srgbClr val="333333"/>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4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400" b="0" i="0" kern="1200" noProof="0" dirty="0">
                <a:solidFill>
                  <a:schemeClr val="tx1"/>
                </a:solidFill>
                <a:effectLst/>
                <a:latin typeface="+mn-lt"/>
                <a:ea typeface="+mn-ea"/>
                <a:cs typeface="+mn-cs"/>
              </a:rPr>
              <a:t>Voici maintenant quelques</a:t>
            </a:r>
            <a:r>
              <a:rPr lang="fr-FR" sz="1400" b="0" i="0" kern="1200" baseline="0" noProof="0" dirty="0">
                <a:solidFill>
                  <a:schemeClr val="tx1"/>
                </a:solidFill>
                <a:effectLst/>
                <a:latin typeface="+mn-lt"/>
                <a:ea typeface="+mn-ea"/>
                <a:cs typeface="+mn-cs"/>
              </a:rPr>
              <a:t> questions qui peuvent vous être </a:t>
            </a:r>
            <a:r>
              <a:rPr lang="fr-FR" sz="1400" b="0" i="0" kern="1200" noProof="0" dirty="0">
                <a:solidFill>
                  <a:schemeClr val="tx1"/>
                </a:solidFill>
                <a:effectLst/>
                <a:latin typeface="+mn-lt"/>
                <a:ea typeface="+mn-ea"/>
                <a:cs typeface="+mn-cs"/>
              </a:rPr>
              <a:t>utiles pour vous aider à rédiger votre journal quotidien. Si 9 questions sont trop, commencez par une seule. L'essentiel est de commencer et de rester dans la pratique.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400" b="0" i="0" kern="1200" noProof="0" dirty="0">
              <a:solidFill>
                <a:schemeClr val="tx1"/>
              </a:solidFill>
              <a:effectLst/>
              <a:latin typeface="+mn-lt"/>
              <a:ea typeface="+mn-ea"/>
              <a:cs typeface="+mn-cs"/>
            </a:endParaRPr>
          </a:p>
          <a:p>
            <a:pPr>
              <a:spcBef>
                <a:spcPts val="600"/>
              </a:spcBef>
              <a:spcAft>
                <a:spcPts val="300"/>
              </a:spcAft>
            </a:pPr>
            <a:r>
              <a:rPr lang="fr-FR" sz="1300" noProof="0" dirty="0"/>
              <a:t>Je vous invite à mettre dans le chat, un numéro de la liste</a:t>
            </a:r>
            <a:r>
              <a:rPr lang="fr-FR" sz="1300" baseline="0" noProof="0" dirty="0"/>
              <a:t> </a:t>
            </a:r>
            <a:r>
              <a:rPr lang="fr-FR" sz="1300" noProof="0" dirty="0"/>
              <a:t>qui retient votre attention. </a:t>
            </a:r>
          </a:p>
          <a:p>
            <a:pPr>
              <a:spcBef>
                <a:spcPts val="600"/>
              </a:spcBef>
              <a:spcAft>
                <a:spcPts val="300"/>
              </a:spcAft>
            </a:pPr>
            <a:r>
              <a:rPr lang="fr-CA" sz="1300" noProof="0" dirty="0"/>
              <a:t>(Si personne n’a de question, vous pourriez en lire une ou deux marquées de deux astérisques</a:t>
            </a:r>
            <a:r>
              <a:rPr lang="fr-CA" sz="1300" baseline="0" noProof="0" dirty="0"/>
              <a:t> [**];</a:t>
            </a:r>
            <a:endParaRPr lang="fr-CA" sz="1300" noProof="0" dirty="0"/>
          </a:p>
          <a:p>
            <a:pPr>
              <a:spcBef>
                <a:spcPts val="600"/>
              </a:spcBef>
              <a:spcAft>
                <a:spcPts val="300"/>
              </a:spcAft>
            </a:pPr>
            <a:r>
              <a:rPr lang="fr-CA" sz="1300" noProof="0" dirty="0"/>
              <a:t>si quelqu’un a une question concernant la liste, lisez à partir du texte.)</a:t>
            </a:r>
          </a:p>
          <a:p>
            <a:pPr>
              <a:spcBef>
                <a:spcPts val="600"/>
              </a:spcBef>
              <a:spcAft>
                <a:spcPts val="300"/>
              </a:spcAft>
            </a:pPr>
            <a:endParaRPr lang="fr-CA" sz="1300" noProof="0" dirty="0"/>
          </a:p>
          <a:p>
            <a:pPr marL="228600" indent="-228600" fontAlgn="base">
              <a:buFont typeface="+mj-lt"/>
              <a:buAutoNum type="arabicPeriod"/>
            </a:pPr>
            <a:r>
              <a:rPr lang="fr-CA" sz="1200" b="1" i="0" kern="1200" noProof="0" dirty="0">
                <a:solidFill>
                  <a:schemeClr val="tx1"/>
                </a:solidFill>
                <a:effectLst/>
                <a:latin typeface="+mn-lt"/>
                <a:ea typeface="+mn-ea"/>
                <a:cs typeface="+mn-cs"/>
              </a:rPr>
              <a:t>Qu’est-ce qui se passe pour moi</a:t>
            </a:r>
            <a:r>
              <a:rPr lang="fr-CA" sz="1200" b="1" i="0" kern="1200" baseline="0" noProof="0" dirty="0">
                <a:solidFill>
                  <a:schemeClr val="tx1"/>
                </a:solidFill>
                <a:effectLst/>
                <a:latin typeface="+mn-lt"/>
                <a:ea typeface="+mn-ea"/>
                <a:cs typeface="+mn-cs"/>
              </a:rPr>
              <a:t> maintenant</a:t>
            </a:r>
            <a:r>
              <a:rPr lang="fr-CA" sz="1200" b="1" i="0" kern="1200" noProof="0" dirty="0">
                <a:solidFill>
                  <a:schemeClr val="tx1"/>
                </a:solidFill>
                <a:effectLst/>
                <a:latin typeface="+mn-lt"/>
                <a:ea typeface="+mn-ea"/>
                <a:cs typeface="+mn-cs"/>
              </a:rPr>
              <a:t>?</a:t>
            </a:r>
            <a:r>
              <a:rPr lang="fr-CA" sz="1200" b="0" i="0" kern="1200" noProof="0" dirty="0">
                <a:solidFill>
                  <a:schemeClr val="tx1"/>
                </a:solidFill>
                <a:effectLst/>
                <a:latin typeface="+mn-lt"/>
                <a:ea typeface="+mn-ea"/>
                <a:cs typeface="+mn-cs"/>
              </a:rPr>
              <a:t> Cela</a:t>
            </a:r>
            <a:r>
              <a:rPr lang="fr-CA" sz="1200" b="0" i="0" kern="1200" baseline="0" noProof="0" dirty="0">
                <a:solidFill>
                  <a:schemeClr val="tx1"/>
                </a:solidFill>
                <a:effectLst/>
                <a:latin typeface="+mn-lt"/>
                <a:ea typeface="+mn-ea"/>
                <a:cs typeface="+mn-cs"/>
              </a:rPr>
              <a:t> peut sembler une question ésotérique pour commencer, mais elle est utile pour comprendre ce qui se passe </a:t>
            </a:r>
            <a:r>
              <a:rPr lang="fr-CA" sz="1200" b="0" i="1" kern="1200" baseline="0" noProof="0" dirty="0">
                <a:solidFill>
                  <a:schemeClr val="tx1"/>
                </a:solidFill>
                <a:effectLst/>
                <a:latin typeface="+mn-lt"/>
                <a:ea typeface="+mn-ea"/>
                <a:cs typeface="+mn-cs"/>
              </a:rPr>
              <a:t>dans le moment présent </a:t>
            </a:r>
            <a:r>
              <a:rPr lang="fr-CA" sz="1200" b="0" i="0" kern="1200" baseline="0" noProof="0" dirty="0">
                <a:solidFill>
                  <a:schemeClr val="tx1"/>
                </a:solidFill>
                <a:effectLst/>
                <a:latin typeface="+mn-lt"/>
                <a:ea typeface="+mn-ea"/>
                <a:cs typeface="+mn-cs"/>
              </a:rPr>
              <a:t>pour vous</a:t>
            </a:r>
            <a:r>
              <a:rPr lang="fr-CA" sz="1200" b="0" i="0" kern="1200" noProof="0" dirty="0">
                <a:solidFill>
                  <a:schemeClr val="tx1"/>
                </a:solidFill>
                <a:effectLst/>
                <a:latin typeface="+mn-lt"/>
                <a:ea typeface="+mn-ea"/>
                <a:cs typeface="+mn-cs"/>
              </a:rPr>
              <a:t>. Prenez quelques respirations</a:t>
            </a:r>
            <a:r>
              <a:rPr lang="fr-CA" sz="1200" b="0" i="0" kern="1200" baseline="0" noProof="0" dirty="0">
                <a:solidFill>
                  <a:schemeClr val="tx1"/>
                </a:solidFill>
                <a:effectLst/>
                <a:latin typeface="+mn-lt"/>
                <a:ea typeface="+mn-ea"/>
                <a:cs typeface="+mn-cs"/>
              </a:rPr>
              <a:t> profondes, fermez les yeux et prenez conscience de votre corps</a:t>
            </a:r>
            <a:r>
              <a:rPr lang="fr-CA" sz="1200" b="0" i="0" kern="1200" noProof="0" dirty="0">
                <a:solidFill>
                  <a:schemeClr val="tx1"/>
                </a:solidFill>
                <a:effectLst/>
                <a:latin typeface="+mn-lt"/>
                <a:ea typeface="+mn-ea"/>
                <a:cs typeface="+mn-cs"/>
              </a:rPr>
              <a:t>. Étirez-vous et relâchez la tension que vous ressentez. Regardez à l’intérieur de vous-même. Remarquez</a:t>
            </a:r>
            <a:r>
              <a:rPr lang="fr-CA" sz="1200" b="0" i="0" kern="1200" baseline="0" noProof="0" dirty="0">
                <a:solidFill>
                  <a:schemeClr val="tx1"/>
                </a:solidFill>
                <a:effectLst/>
                <a:latin typeface="+mn-lt"/>
                <a:ea typeface="+mn-ea"/>
                <a:cs typeface="+mn-cs"/>
              </a:rPr>
              <a:t> les émotions que vous ressentez</a:t>
            </a:r>
            <a:r>
              <a:rPr lang="fr-CA" sz="1200" b="0" i="0" kern="1200" noProof="0" dirty="0">
                <a:solidFill>
                  <a:schemeClr val="tx1"/>
                </a:solidFill>
                <a:effectLst/>
                <a:latin typeface="+mn-lt"/>
                <a:ea typeface="+mn-ea"/>
                <a:cs typeface="+mn-cs"/>
              </a:rPr>
              <a:t>. Souvent, nous nous précipitons</a:t>
            </a:r>
            <a:r>
              <a:rPr lang="fr-CA" sz="1200" b="0" i="0" kern="1200" baseline="0" noProof="0" dirty="0">
                <a:solidFill>
                  <a:schemeClr val="tx1"/>
                </a:solidFill>
                <a:effectLst/>
                <a:latin typeface="+mn-lt"/>
                <a:ea typeface="+mn-ea"/>
                <a:cs typeface="+mn-cs"/>
              </a:rPr>
              <a:t> au cours de la journée sans vérifier comment nous allons</a:t>
            </a:r>
            <a:r>
              <a:rPr lang="fr-CA" sz="1200" b="0" i="0" kern="1200" noProof="0" dirty="0">
                <a:solidFill>
                  <a:schemeClr val="tx1"/>
                </a:solidFill>
                <a:effectLst/>
                <a:latin typeface="+mn-lt"/>
                <a:ea typeface="+mn-ea"/>
                <a:cs typeface="+mn-cs"/>
              </a:rPr>
              <a:t>. C’est une occasion de saluer un vieil ami et</a:t>
            </a:r>
            <a:r>
              <a:rPr lang="fr-CA" sz="1200" b="0" i="0" kern="1200" baseline="0" noProof="0" dirty="0">
                <a:solidFill>
                  <a:schemeClr val="tx1"/>
                </a:solidFill>
                <a:effectLst/>
                <a:latin typeface="+mn-lt"/>
                <a:ea typeface="+mn-ea"/>
                <a:cs typeface="+mn-cs"/>
              </a:rPr>
              <a:t> de voir comment il va.</a:t>
            </a:r>
            <a:r>
              <a:rPr lang="fr-CA" sz="1200" b="0" i="0" kern="1200" noProof="0" dirty="0">
                <a:solidFill>
                  <a:schemeClr val="tx1"/>
                </a:solidFill>
                <a:effectLst/>
                <a:latin typeface="+mn-lt"/>
                <a:ea typeface="+mn-ea"/>
                <a:cs typeface="+mn-cs"/>
              </a:rPr>
              <a:t> Vous pouvez tirer ainsi des leçons importants. </a:t>
            </a:r>
          </a:p>
          <a:p>
            <a:pPr marL="228600" indent="-228600" fontAlgn="base">
              <a:buFont typeface="+mj-lt"/>
              <a:buAutoNum type="arabicPeriod"/>
            </a:pPr>
            <a:r>
              <a:rPr lang="fr-CA" sz="1200" b="1" i="0" kern="1200" noProof="0" dirty="0">
                <a:solidFill>
                  <a:schemeClr val="tx1"/>
                </a:solidFill>
                <a:effectLst/>
                <a:latin typeface="+mn-lt"/>
                <a:ea typeface="+mn-ea"/>
                <a:cs typeface="+mn-cs"/>
              </a:rPr>
              <a:t>Qu’est-ce qui va bien? Qu'est-ce qui crée cela? </a:t>
            </a:r>
            <a:r>
              <a:rPr lang="fr-CA" sz="1200" b="0" i="0" kern="1200" noProof="0" dirty="0">
                <a:solidFill>
                  <a:schemeClr val="tx1"/>
                </a:solidFill>
                <a:effectLst/>
                <a:latin typeface="+mn-lt"/>
                <a:ea typeface="+mn-ea"/>
                <a:cs typeface="+mn-cs"/>
              </a:rPr>
              <a:t>Reconnaître</a:t>
            </a:r>
            <a:r>
              <a:rPr lang="fr-CA" sz="1200" b="0" i="0" kern="1200" baseline="0" noProof="0" dirty="0">
                <a:solidFill>
                  <a:schemeClr val="tx1"/>
                </a:solidFill>
                <a:effectLst/>
                <a:latin typeface="+mn-lt"/>
                <a:ea typeface="+mn-ea"/>
                <a:cs typeface="+mn-cs"/>
              </a:rPr>
              <a:t> ce qui va bien vous permet de prendre un peu de recul après une journée stressante. Cela vous permet de comprendre ce qui est positif et ce qui vous aide à atteindre vos objectifs</a:t>
            </a:r>
            <a:r>
              <a:rPr lang="fr-CA" sz="1200" b="0" i="0" kern="1200" noProof="0" dirty="0">
                <a:solidFill>
                  <a:schemeClr val="tx1"/>
                </a:solidFill>
                <a:effectLst/>
                <a:latin typeface="+mn-lt"/>
                <a:ea typeface="+mn-ea"/>
                <a:cs typeface="+mn-cs"/>
              </a:rPr>
              <a:t>.</a:t>
            </a:r>
          </a:p>
          <a:p>
            <a:pPr marL="228600" indent="-228600" fontAlgn="base">
              <a:buFont typeface="+mj-lt"/>
              <a:buAutoNum type="arabicPeriod"/>
            </a:pPr>
            <a:r>
              <a:rPr lang="fr-CA" sz="1200" b="1" i="0" u="sng" kern="1200" noProof="0" dirty="0">
                <a:solidFill>
                  <a:schemeClr val="tx1"/>
                </a:solidFill>
                <a:effectLst/>
                <a:latin typeface="+mn-lt"/>
                <a:ea typeface="+mn-ea"/>
                <a:cs typeface="+mn-cs"/>
              </a:rPr>
              <a:t>** Qu’est-ce qui est difficile? Qu'est-ce qui crée cela?</a:t>
            </a:r>
            <a:r>
              <a:rPr lang="fr-CA" sz="1200" b="0" i="0" u="sng" kern="1200" noProof="0" dirty="0">
                <a:solidFill>
                  <a:schemeClr val="tx1"/>
                </a:solidFill>
                <a:effectLst/>
                <a:latin typeface="+mn-lt"/>
                <a:ea typeface="+mn-ea"/>
                <a:cs typeface="+mn-cs"/>
              </a:rPr>
              <a:t> </a:t>
            </a:r>
            <a:r>
              <a:rPr lang="fr-CA" sz="1200" b="0" i="0" kern="1200" noProof="0" dirty="0">
                <a:solidFill>
                  <a:schemeClr val="tx1"/>
                </a:solidFill>
                <a:effectLst/>
                <a:latin typeface="+mn-lt"/>
                <a:ea typeface="+mn-ea"/>
                <a:cs typeface="+mn-cs"/>
              </a:rPr>
              <a:t>Reconnaître</a:t>
            </a:r>
            <a:r>
              <a:rPr lang="fr-CA" sz="1200" b="0" i="0" kern="1200" baseline="0" noProof="0" dirty="0">
                <a:solidFill>
                  <a:schemeClr val="tx1"/>
                </a:solidFill>
                <a:effectLst/>
                <a:latin typeface="+mn-lt"/>
                <a:ea typeface="+mn-ea"/>
                <a:cs typeface="+mn-cs"/>
              </a:rPr>
              <a:t> ce qui est difficile vous aide à vous concentrer sur ce qui nécessite votre attention pour apprendre et évoluer. Souvent, nous commençons par reprocher les autres et les circonstances ou nous accuser nous-mêmes pour ce qui est difficile</a:t>
            </a:r>
            <a:r>
              <a:rPr lang="fr-CA" sz="1200" b="0" i="0" kern="1200" noProof="0" dirty="0">
                <a:solidFill>
                  <a:schemeClr val="tx1"/>
                </a:solidFill>
                <a:effectLst/>
                <a:latin typeface="+mn-lt"/>
                <a:ea typeface="+mn-ea"/>
                <a:cs typeface="+mn-cs"/>
              </a:rPr>
              <a:t>. C’est normal, et c’est une réaction tout à fait humaine. Je vous incite fortement à regarder plus profondément en vous-même. Quelles sont </a:t>
            </a:r>
            <a:r>
              <a:rPr lang="fr-CA" sz="1200" b="1" i="0" kern="1200" noProof="0" dirty="0">
                <a:solidFill>
                  <a:schemeClr val="tx1"/>
                </a:solidFill>
                <a:effectLst/>
                <a:latin typeface="+mn-lt"/>
                <a:ea typeface="+mn-ea"/>
                <a:cs typeface="+mn-cs"/>
              </a:rPr>
              <a:t>vos</a:t>
            </a:r>
            <a:r>
              <a:rPr lang="fr-CA" sz="1200" b="0" i="0" kern="1200" noProof="0" dirty="0">
                <a:solidFill>
                  <a:schemeClr val="tx1"/>
                </a:solidFill>
                <a:effectLst/>
                <a:latin typeface="+mn-lt"/>
                <a:ea typeface="+mn-ea"/>
                <a:cs typeface="+mn-cs"/>
              </a:rPr>
              <a:t> croyances, attitudes ou actions qui contribuent à ce qui est difficile pour vous? Ce processus consiste à assumer responsabilité </a:t>
            </a:r>
            <a:r>
              <a:rPr lang="fr-CA" sz="1200" b="1" i="0" kern="1200" noProof="0" dirty="0">
                <a:solidFill>
                  <a:schemeClr val="tx1"/>
                </a:solidFill>
                <a:effectLst/>
                <a:latin typeface="+mn-lt"/>
                <a:ea typeface="+mn-ea"/>
                <a:cs typeface="+mn-cs"/>
              </a:rPr>
              <a:t>sans</a:t>
            </a:r>
            <a:r>
              <a:rPr lang="fr-CA" sz="1200" b="1" i="0" kern="1200" baseline="0" noProof="0" dirty="0">
                <a:solidFill>
                  <a:schemeClr val="tx1"/>
                </a:solidFill>
                <a:effectLst/>
                <a:latin typeface="+mn-lt"/>
                <a:ea typeface="+mn-ea"/>
                <a:cs typeface="+mn-cs"/>
              </a:rPr>
              <a:t> jugement</a:t>
            </a:r>
            <a:r>
              <a:rPr lang="fr-CA" sz="1200" b="1" i="0" kern="1200" noProof="0" dirty="0">
                <a:solidFill>
                  <a:schemeClr val="tx1"/>
                </a:solidFill>
                <a:effectLst/>
                <a:latin typeface="+mn-lt"/>
                <a:ea typeface="+mn-ea"/>
                <a:cs typeface="+mn-cs"/>
              </a:rPr>
              <a:t>!</a:t>
            </a:r>
            <a:r>
              <a:rPr lang="fr-CA" sz="1200" b="0" i="0" kern="1200" noProof="0" dirty="0">
                <a:solidFill>
                  <a:schemeClr val="tx1"/>
                </a:solidFill>
                <a:effectLst/>
                <a:latin typeface="+mn-lt"/>
                <a:ea typeface="+mn-ea"/>
                <a:cs typeface="+mn-cs"/>
              </a:rPr>
              <a:t> et c’est</a:t>
            </a:r>
            <a:r>
              <a:rPr lang="fr-CA" sz="1200" b="0" i="0" kern="1200" baseline="0" noProof="0" dirty="0">
                <a:solidFill>
                  <a:schemeClr val="tx1"/>
                </a:solidFill>
                <a:effectLst/>
                <a:latin typeface="+mn-lt"/>
                <a:ea typeface="+mn-ea"/>
                <a:cs typeface="+mn-cs"/>
              </a:rPr>
              <a:t> un facteur clé pour se sentir en charge en tant que dirigeant plutôt que comme une victime des circonstances. Cela vous permet d’essayer d’autres moyens de diriger qui pourraient être plus efficaces</a:t>
            </a:r>
            <a:r>
              <a:rPr lang="fr-CA" sz="1200" b="0" i="0" kern="1200" noProof="0" dirty="0">
                <a:solidFill>
                  <a:schemeClr val="tx1"/>
                </a:solidFill>
                <a:effectLst/>
                <a:latin typeface="+mn-lt"/>
                <a:ea typeface="+mn-ea"/>
                <a:cs typeface="+mn-cs"/>
              </a:rPr>
              <a:t>.</a:t>
            </a:r>
          </a:p>
          <a:p>
            <a:pPr marL="228600" indent="-228600" fontAlgn="base">
              <a:buFont typeface="+mj-lt"/>
              <a:buAutoNum type="arabicPeriod"/>
            </a:pPr>
            <a:r>
              <a:rPr lang="fr-CA" sz="1200" b="1" i="0" kern="1200" noProof="0" dirty="0">
                <a:solidFill>
                  <a:schemeClr val="tx1"/>
                </a:solidFill>
                <a:effectLst/>
                <a:latin typeface="+mn-lt"/>
                <a:ea typeface="+mn-ea"/>
                <a:cs typeface="+mn-cs"/>
              </a:rPr>
              <a:t>Qu’est-ce qui nécessite mon attention? </a:t>
            </a:r>
            <a:r>
              <a:rPr lang="fr-CA" sz="1200" b="0" i="0" kern="1200" noProof="0" dirty="0">
                <a:solidFill>
                  <a:schemeClr val="tx1"/>
                </a:solidFill>
                <a:effectLst/>
                <a:latin typeface="+mn-lt"/>
                <a:ea typeface="+mn-ea"/>
                <a:cs typeface="+mn-cs"/>
              </a:rPr>
              <a:t>C’est une excellente question pour analyser votre environnement, tant professionnel que personnel. Votre attention de qualité est votre atout le plus précieux. Cela</a:t>
            </a:r>
            <a:r>
              <a:rPr lang="fr-CA" sz="1200" b="0" i="0" kern="1200" baseline="0" noProof="0" dirty="0">
                <a:solidFill>
                  <a:schemeClr val="tx1"/>
                </a:solidFill>
                <a:effectLst/>
                <a:latin typeface="+mn-lt"/>
                <a:ea typeface="+mn-ea"/>
                <a:cs typeface="+mn-cs"/>
              </a:rPr>
              <a:t> vous aide à atteindre la conscience et à choisir où vous l’investissez</a:t>
            </a:r>
            <a:r>
              <a:rPr lang="fr-CA" sz="1200" b="0" i="0" kern="1200" noProof="0" dirty="0">
                <a:solidFill>
                  <a:schemeClr val="tx1"/>
                </a:solidFill>
                <a:effectLst/>
                <a:latin typeface="+mn-lt"/>
                <a:ea typeface="+mn-ea"/>
                <a:cs typeface="+mn-cs"/>
              </a:rPr>
              <a:t>.</a:t>
            </a:r>
          </a:p>
          <a:p>
            <a:pPr marL="228600" indent="-228600" fontAlgn="base">
              <a:buFont typeface="+mj-lt"/>
              <a:buAutoNum type="arabicPeriod"/>
            </a:pPr>
            <a:r>
              <a:rPr lang="fr-CA" sz="1200" b="1" i="0" u="sng" kern="1200" noProof="0" dirty="0">
                <a:solidFill>
                  <a:schemeClr val="tx1"/>
                </a:solidFill>
                <a:effectLst/>
                <a:latin typeface="+mn-lt"/>
                <a:ea typeface="+mn-ea"/>
                <a:cs typeface="+mn-cs"/>
              </a:rPr>
              <a:t>** Qu’est-ce qui est significatif?</a:t>
            </a:r>
            <a:r>
              <a:rPr lang="fr-CA" sz="1200" b="0" i="0" u="sng" kern="1200" noProof="0" dirty="0">
                <a:solidFill>
                  <a:schemeClr val="tx1"/>
                </a:solidFill>
                <a:effectLst/>
                <a:latin typeface="+mn-lt"/>
                <a:ea typeface="+mn-ea"/>
                <a:cs typeface="+mn-cs"/>
              </a:rPr>
              <a:t> </a:t>
            </a:r>
            <a:r>
              <a:rPr lang="fr-CA" sz="1200" b="0" i="0" kern="1200" noProof="0" dirty="0">
                <a:solidFill>
                  <a:schemeClr val="tx1"/>
                </a:solidFill>
                <a:effectLst/>
                <a:latin typeface="+mn-lt"/>
                <a:ea typeface="+mn-ea"/>
                <a:cs typeface="+mn-cs"/>
              </a:rPr>
              <a:t>Trouver</a:t>
            </a:r>
            <a:r>
              <a:rPr lang="fr-CA" sz="1200" b="0" i="0" kern="1200" baseline="0" noProof="0" dirty="0">
                <a:solidFill>
                  <a:schemeClr val="tx1"/>
                </a:solidFill>
                <a:effectLst/>
                <a:latin typeface="+mn-lt"/>
                <a:ea typeface="+mn-ea"/>
                <a:cs typeface="+mn-cs"/>
              </a:rPr>
              <a:t> un sens à chaque jour vous nourrit. Cela vous permet de découvrir les valeurs qui sont importantes pour vous, puis de diriger en fonction de ces valeurs. Cela vous aide à découvrir un but et à diriger en fonction de ce but, en vous inspirant et en vous engageant vous-même et en mobilisant les personnes qui vous entourent</a:t>
            </a:r>
            <a:r>
              <a:rPr lang="fr-CA" sz="1200" b="0" i="0" kern="1200" noProof="0" dirty="0">
                <a:solidFill>
                  <a:schemeClr val="tx1"/>
                </a:solidFill>
                <a:effectLst/>
                <a:latin typeface="+mn-lt"/>
                <a:ea typeface="+mn-ea"/>
                <a:cs typeface="+mn-cs"/>
              </a:rPr>
              <a:t>. Une autre question dans le même ordre d’idées est </a:t>
            </a:r>
            <a:r>
              <a:rPr lang="fr-CA" sz="1200" b="1" i="1" kern="1200" noProof="0" dirty="0">
                <a:solidFill>
                  <a:schemeClr val="tx1"/>
                </a:solidFill>
                <a:effectLst/>
                <a:latin typeface="+mn-lt"/>
                <a:ea typeface="+mn-ea"/>
                <a:cs typeface="+mn-cs"/>
              </a:rPr>
              <a:t>de</a:t>
            </a:r>
            <a:r>
              <a:rPr lang="fr-CA" sz="1200" b="1" i="1" kern="1200" baseline="0" noProof="0" dirty="0">
                <a:solidFill>
                  <a:schemeClr val="tx1"/>
                </a:solidFill>
                <a:effectLst/>
                <a:latin typeface="+mn-lt"/>
                <a:ea typeface="+mn-ea"/>
                <a:cs typeface="+mn-cs"/>
              </a:rPr>
              <a:t> quoi suis-je reconnaissant</a:t>
            </a:r>
            <a:r>
              <a:rPr lang="fr-CA" sz="1200" b="1" i="1" kern="1200" noProof="0" dirty="0">
                <a:solidFill>
                  <a:schemeClr val="tx1"/>
                </a:solidFill>
                <a:effectLst/>
                <a:latin typeface="+mn-lt"/>
                <a:ea typeface="+mn-ea"/>
                <a:cs typeface="+mn-cs"/>
              </a:rPr>
              <a:t>?</a:t>
            </a:r>
            <a:r>
              <a:rPr lang="fr-CA" sz="1200" b="0" i="0" kern="1200" noProof="0" dirty="0">
                <a:solidFill>
                  <a:schemeClr val="tx1"/>
                </a:solidFill>
                <a:effectLst/>
                <a:latin typeface="+mn-lt"/>
                <a:ea typeface="+mn-ea"/>
                <a:cs typeface="+mn-cs"/>
              </a:rPr>
              <a:t>  Cela</a:t>
            </a:r>
            <a:r>
              <a:rPr lang="fr-CA" sz="1200" b="0" i="0" kern="1200" baseline="0" noProof="0" dirty="0">
                <a:solidFill>
                  <a:schemeClr val="tx1"/>
                </a:solidFill>
                <a:effectLst/>
                <a:latin typeface="+mn-lt"/>
                <a:ea typeface="+mn-ea"/>
                <a:cs typeface="+mn-cs"/>
              </a:rPr>
              <a:t> vous aide à vous concentrer sur ce qui va bien dans l’ensemble, ce qui contribue à réduire votre stress et à améliorer votre bien-être global. On a constaté que la tenue d’un journal de gratitude peut améliorer le système immunitaire sur le plan clinique. </a:t>
            </a:r>
            <a:r>
              <a:rPr lang="fr-CA" sz="1200" b="0" i="0" kern="1200" noProof="0" dirty="0">
                <a:solidFill>
                  <a:schemeClr val="tx1"/>
                </a:solidFill>
                <a:effectLst/>
                <a:latin typeface="+mn-lt"/>
                <a:ea typeface="+mn-ea"/>
                <a:cs typeface="+mn-cs"/>
              </a:rPr>
              <a:t>Cela accroît également la résilience.</a:t>
            </a:r>
          </a:p>
          <a:p>
            <a:pPr marL="228600" indent="-228600" fontAlgn="base">
              <a:buFont typeface="+mj-lt"/>
              <a:buAutoNum type="arabicPeriod"/>
            </a:pPr>
            <a:r>
              <a:rPr lang="fr-CA" sz="1200" b="1" i="0" kern="1200" noProof="0" dirty="0">
                <a:solidFill>
                  <a:schemeClr val="tx1"/>
                </a:solidFill>
                <a:effectLst/>
                <a:latin typeface="+mn-lt"/>
                <a:ea typeface="+mn-ea"/>
                <a:cs typeface="+mn-cs"/>
              </a:rPr>
              <a:t>Quelles sont les forces que je constate chez moi?</a:t>
            </a:r>
            <a:r>
              <a:rPr lang="fr-CA" sz="1200" b="0" i="0" kern="1200" noProof="0" dirty="0">
                <a:solidFill>
                  <a:schemeClr val="tx1"/>
                </a:solidFill>
                <a:effectLst/>
                <a:latin typeface="+mn-lt"/>
                <a:ea typeface="+mn-ea"/>
                <a:cs typeface="+mn-cs"/>
              </a:rPr>
              <a:t> Cela</a:t>
            </a:r>
            <a:r>
              <a:rPr lang="fr-CA" sz="1200" b="0" i="0" kern="1200" baseline="0" noProof="0" dirty="0">
                <a:solidFill>
                  <a:schemeClr val="tx1"/>
                </a:solidFill>
                <a:effectLst/>
                <a:latin typeface="+mn-lt"/>
                <a:ea typeface="+mn-ea"/>
                <a:cs typeface="+mn-cs"/>
              </a:rPr>
              <a:t> vous aide à prendre conscience de vos forces et à les mettre en application</a:t>
            </a:r>
            <a:r>
              <a:rPr lang="fr-CA" sz="1200" b="0" i="0" kern="1200" noProof="0" dirty="0">
                <a:solidFill>
                  <a:schemeClr val="tx1"/>
                </a:solidFill>
                <a:effectLst/>
                <a:latin typeface="+mn-lt"/>
                <a:ea typeface="+mn-ea"/>
                <a:cs typeface="+mn-cs"/>
              </a:rPr>
              <a:t>. Vous pourriez également tenir un journal relatif aux valeurs que vous avez exercées. Cela renforce l’assurance, la confiance en soi et la résilience.</a:t>
            </a:r>
          </a:p>
          <a:p>
            <a:pPr marL="228600" indent="-228600" fontAlgn="base">
              <a:buFont typeface="+mj-lt"/>
              <a:buAutoNum type="arabicPeriod"/>
            </a:pPr>
            <a:r>
              <a:rPr lang="fr-CA" sz="1200" b="1" i="0" kern="1200" noProof="0" dirty="0">
                <a:solidFill>
                  <a:schemeClr val="tx1"/>
                </a:solidFill>
                <a:effectLst/>
                <a:latin typeface="+mn-lt"/>
                <a:ea typeface="+mn-ea"/>
                <a:cs typeface="+mn-cs"/>
              </a:rPr>
              <a:t>Quelles sont les forces et les contributions que je constate chez les autres?</a:t>
            </a:r>
            <a:r>
              <a:rPr lang="fr-CA" sz="1200" b="0" i="0" kern="1200" noProof="0" dirty="0">
                <a:solidFill>
                  <a:schemeClr val="tx1"/>
                </a:solidFill>
                <a:effectLst/>
                <a:latin typeface="+mn-lt"/>
                <a:ea typeface="+mn-ea"/>
                <a:cs typeface="+mn-cs"/>
              </a:rPr>
              <a:t> Cela</a:t>
            </a:r>
            <a:r>
              <a:rPr lang="fr-CA" sz="1200" b="0" i="0" kern="1200" baseline="0" noProof="0" dirty="0">
                <a:solidFill>
                  <a:schemeClr val="tx1"/>
                </a:solidFill>
                <a:effectLst/>
                <a:latin typeface="+mn-lt"/>
                <a:ea typeface="+mn-ea"/>
                <a:cs typeface="+mn-cs"/>
              </a:rPr>
              <a:t> vous aide à reconnaître et à constater les contributions des autres. Vous pouvez alors les reconnaître et les apprécier fortement</a:t>
            </a:r>
            <a:r>
              <a:rPr lang="fr-CA" sz="1200" b="0" i="0" kern="1200" noProof="0" dirty="0">
                <a:solidFill>
                  <a:schemeClr val="tx1"/>
                </a:solidFill>
                <a:effectLst/>
                <a:latin typeface="+mn-lt"/>
                <a:ea typeface="+mn-ea"/>
                <a:cs typeface="+mn-cs"/>
              </a:rPr>
              <a:t>. Cela</a:t>
            </a:r>
            <a:r>
              <a:rPr lang="fr-CA" sz="1200" b="0" i="0" kern="1200" baseline="0" noProof="0" dirty="0">
                <a:solidFill>
                  <a:schemeClr val="tx1"/>
                </a:solidFill>
                <a:effectLst/>
                <a:latin typeface="+mn-lt"/>
                <a:ea typeface="+mn-ea"/>
                <a:cs typeface="+mn-cs"/>
              </a:rPr>
              <a:t> aide à établir des relations de travail productives et fondées sur la confiance</a:t>
            </a:r>
            <a:r>
              <a:rPr lang="fr-CA" sz="1200" b="0" i="0" kern="1200" noProof="0" dirty="0">
                <a:solidFill>
                  <a:schemeClr val="tx1"/>
                </a:solidFill>
                <a:effectLst/>
                <a:latin typeface="+mn-lt"/>
                <a:ea typeface="+mn-ea"/>
                <a:cs typeface="+mn-cs"/>
              </a:rPr>
              <a:t>.</a:t>
            </a:r>
          </a:p>
          <a:p>
            <a:pPr marL="228600" indent="-228600" fontAlgn="base">
              <a:buFont typeface="+mj-lt"/>
              <a:buAutoNum type="arabicPeriod"/>
            </a:pPr>
            <a:r>
              <a:rPr lang="fr-CA" sz="1200" b="1" i="0" kern="1200" noProof="0" dirty="0">
                <a:solidFill>
                  <a:schemeClr val="tx1"/>
                </a:solidFill>
                <a:effectLst/>
                <a:latin typeface="+mn-lt"/>
                <a:ea typeface="+mn-ea"/>
                <a:cs typeface="+mn-cs"/>
              </a:rPr>
              <a:t>Qu’est-ce que j’apprends?</a:t>
            </a:r>
            <a:r>
              <a:rPr lang="fr-CA" sz="1200" b="0" i="0" kern="1200" noProof="0" dirty="0">
                <a:solidFill>
                  <a:schemeClr val="tx1"/>
                </a:solidFill>
                <a:effectLst/>
                <a:latin typeface="+mn-lt"/>
                <a:ea typeface="+mn-ea"/>
                <a:cs typeface="+mn-cs"/>
              </a:rPr>
              <a:t> Analysez</a:t>
            </a:r>
            <a:r>
              <a:rPr lang="fr-CA" sz="1200" b="0" i="0" kern="1200" baseline="0" noProof="0" dirty="0">
                <a:solidFill>
                  <a:schemeClr val="tx1"/>
                </a:solidFill>
                <a:effectLst/>
                <a:latin typeface="+mn-lt"/>
                <a:ea typeface="+mn-ea"/>
                <a:cs typeface="+mn-cs"/>
              </a:rPr>
              <a:t> ce que vous écrivez. Saisissez les enseignements qui vous semblent les plus importants</a:t>
            </a:r>
            <a:r>
              <a:rPr lang="fr-CA" sz="1200" b="0" i="0" kern="1200" noProof="0" dirty="0">
                <a:solidFill>
                  <a:schemeClr val="tx1"/>
                </a:solidFill>
                <a:effectLst/>
                <a:latin typeface="+mn-lt"/>
                <a:ea typeface="+mn-ea"/>
                <a:cs typeface="+mn-cs"/>
              </a:rPr>
              <a:t>.</a:t>
            </a:r>
          </a:p>
          <a:p>
            <a:pPr marL="228600" indent="-228600" fontAlgn="base">
              <a:buFont typeface="+mj-lt"/>
              <a:buAutoNum type="arabicPeriod"/>
            </a:pPr>
            <a:r>
              <a:rPr lang="fr-CA" sz="1200" b="1" i="0" kern="1200" noProof="0" dirty="0">
                <a:solidFill>
                  <a:schemeClr val="tx1"/>
                </a:solidFill>
                <a:effectLst/>
                <a:latin typeface="+mn-lt"/>
                <a:ea typeface="+mn-ea"/>
                <a:cs typeface="+mn-cs"/>
              </a:rPr>
              <a:t>Quelle est l’action à l’égard de laquelle je m’engage?</a:t>
            </a:r>
            <a:r>
              <a:rPr lang="fr-CA" sz="1200" b="0" i="0" kern="1200" noProof="0" dirty="0">
                <a:solidFill>
                  <a:schemeClr val="tx1"/>
                </a:solidFill>
                <a:effectLst/>
                <a:latin typeface="+mn-lt"/>
                <a:ea typeface="+mn-ea"/>
                <a:cs typeface="+mn-cs"/>
              </a:rPr>
              <a:t> Cela vous aide à passer de l’apprentissage à l’action.</a:t>
            </a:r>
          </a:p>
          <a:p>
            <a:pPr marL="0" indent="0" fontAlgn="base">
              <a:buFont typeface="+mj-lt"/>
              <a:buNone/>
            </a:pPr>
            <a:endParaRPr lang="fr-CA" sz="1200" b="0" i="0" kern="1200" noProof="0" dirty="0">
              <a:solidFill>
                <a:schemeClr val="tx1"/>
              </a:solidFill>
              <a:effectLst/>
              <a:latin typeface="+mn-lt"/>
              <a:ea typeface="+mn-ea"/>
              <a:cs typeface="+mn-cs"/>
            </a:endParaRPr>
          </a:p>
          <a:p>
            <a:pPr marL="0" indent="0" fontAlgn="base">
              <a:buFont typeface="+mj-lt"/>
              <a:buNone/>
            </a:pPr>
            <a:r>
              <a:rPr lang="fr-CA" sz="1200" b="0" i="0" kern="1200" noProof="0" dirty="0">
                <a:solidFill>
                  <a:schemeClr val="tx1"/>
                </a:solidFill>
                <a:effectLst/>
                <a:latin typeface="+mn-lt"/>
                <a:ea typeface="+mn-ea"/>
                <a:cs typeface="+mn-cs"/>
              </a:rPr>
              <a:t>Essayez</a:t>
            </a:r>
            <a:r>
              <a:rPr lang="fr-CA" sz="1200" b="0" i="0" kern="1200" baseline="0" noProof="0" dirty="0">
                <a:solidFill>
                  <a:schemeClr val="tx1"/>
                </a:solidFill>
                <a:effectLst/>
                <a:latin typeface="+mn-lt"/>
                <a:ea typeface="+mn-ea"/>
                <a:cs typeface="+mn-cs"/>
              </a:rPr>
              <a:t> cet exercice</a:t>
            </a:r>
            <a:r>
              <a:rPr lang="fr-CA" sz="1200" b="0" i="0" kern="1200" noProof="0" dirty="0">
                <a:solidFill>
                  <a:schemeClr val="tx1"/>
                </a:solidFill>
                <a:effectLst/>
                <a:latin typeface="+mn-lt"/>
                <a:ea typeface="+mn-ea"/>
                <a:cs typeface="+mn-cs"/>
              </a:rPr>
              <a:t>. Vous pouvez</a:t>
            </a:r>
            <a:r>
              <a:rPr lang="fr-CA" sz="1200" b="0" i="0" kern="1200" baseline="0" noProof="0" dirty="0">
                <a:solidFill>
                  <a:schemeClr val="tx1"/>
                </a:solidFill>
                <a:effectLst/>
                <a:latin typeface="+mn-lt"/>
                <a:ea typeface="+mn-ea"/>
                <a:cs typeface="+mn-cs"/>
              </a:rPr>
              <a:t> répondre en énumérant divers points</a:t>
            </a:r>
            <a:r>
              <a:rPr lang="fr-CA" sz="1200" b="0" i="0" kern="1200" noProof="0" dirty="0">
                <a:solidFill>
                  <a:schemeClr val="tx1"/>
                </a:solidFill>
                <a:effectLst/>
                <a:latin typeface="+mn-lt"/>
                <a:ea typeface="+mn-ea"/>
                <a:cs typeface="+mn-cs"/>
              </a:rPr>
              <a:t>. J’espère que cela vous aidera à devenir plus inspiré, authentique et souple.</a:t>
            </a:r>
          </a:p>
          <a:p>
            <a:pPr marL="0" indent="0" fontAlgn="base">
              <a:buFont typeface="+mj-lt"/>
              <a:buNone/>
            </a:pPr>
            <a:endParaRPr lang="fr-CA" sz="1200" b="0" i="0" kern="1200" noProof="0" dirty="0">
              <a:solidFill>
                <a:schemeClr val="tx1"/>
              </a:solidFill>
              <a:effectLst/>
              <a:latin typeface="+mn-lt"/>
              <a:ea typeface="+mn-ea"/>
              <a:cs typeface="+mn-cs"/>
            </a:endParaRPr>
          </a:p>
          <a:p>
            <a:pPr marL="0" indent="0" fontAlgn="base">
              <a:buFont typeface="+mj-lt"/>
              <a:buNone/>
            </a:pPr>
            <a:endParaRPr lang="fr-CA" sz="1200" b="0" i="0" kern="1200" noProof="0" dirty="0">
              <a:solidFill>
                <a:schemeClr val="tx1"/>
              </a:solidFill>
              <a:effectLst/>
              <a:latin typeface="+mn-lt"/>
              <a:ea typeface="+mn-ea"/>
              <a:cs typeface="+mn-cs"/>
            </a:endParaRPr>
          </a:p>
          <a:p>
            <a:pPr fontAlgn="base"/>
            <a:endParaRPr lang="fr-CA" sz="1200" b="0" i="0" kern="1200" noProof="0" dirty="0">
              <a:solidFill>
                <a:schemeClr val="tx1"/>
              </a:solidFill>
              <a:effectLst/>
              <a:latin typeface="+mn-lt"/>
              <a:ea typeface="+mn-ea"/>
              <a:cs typeface="+mn-cs"/>
            </a:endParaRPr>
          </a:p>
          <a:p>
            <a:pPr fontAlgn="base"/>
            <a:r>
              <a:rPr lang="fr-CA" sz="1200" b="0" i="0" kern="1200" noProof="0" dirty="0">
                <a:solidFill>
                  <a:schemeClr val="tx1"/>
                </a:solidFill>
                <a:effectLst/>
                <a:latin typeface="+mn-lt"/>
                <a:ea typeface="+mn-ea"/>
                <a:cs typeface="+mn-cs"/>
              </a:rPr>
              <a:t>Ressources en français…</a:t>
            </a:r>
          </a:p>
          <a:p>
            <a:pPr marL="171450" indent="-171450" fontAlgn="base">
              <a:buFont typeface="Arial" panose="020B0604020202020204" pitchFamily="34" charset="0"/>
              <a:buChar char="•"/>
            </a:pPr>
            <a:r>
              <a:rPr lang="fr-FR" sz="1200" b="0" i="0" kern="1200" noProof="0" dirty="0">
                <a:solidFill>
                  <a:schemeClr val="tx1"/>
                </a:solidFill>
                <a:effectLst/>
                <a:latin typeface="+mn-lt"/>
                <a:ea typeface="+mn-ea"/>
                <a:cs typeface="+mn-cs"/>
              </a:rPr>
              <a:t>Pour être un leader efficace, tenez un journal de leadership - https://desconseilspratiques.com/pour-etre-un-leader-efficace-tenez-un-journal-de-leadership/</a:t>
            </a:r>
          </a:p>
          <a:p>
            <a:pPr marL="171450" indent="-171450" fontAlgn="base">
              <a:buFont typeface="Arial" panose="020B0604020202020204" pitchFamily="34" charset="0"/>
              <a:buChar char="•"/>
            </a:pPr>
            <a:r>
              <a:rPr lang="fr-FR" sz="1200" b="0" i="0" kern="1200" noProof="0" dirty="0">
                <a:solidFill>
                  <a:schemeClr val="tx1"/>
                </a:solidFill>
                <a:effectLst/>
                <a:latin typeface="+mn-lt"/>
                <a:ea typeface="+mn-ea"/>
                <a:cs typeface="+mn-cs"/>
              </a:rPr>
              <a:t>Gratitude: 10 Exercices pour être plus heureux - https://etre-optimiste.fr/gratitude-10-exercices-simples-pour-etre-heureux/</a:t>
            </a:r>
            <a:endParaRPr lang="fr-CA" sz="1200" b="0" i="0" kern="1200" noProof="0" dirty="0">
              <a:solidFill>
                <a:schemeClr val="tx1"/>
              </a:solidFill>
              <a:effectLst/>
              <a:latin typeface="+mn-lt"/>
              <a:ea typeface="+mn-ea"/>
              <a:cs typeface="+mn-cs"/>
            </a:endParaRPr>
          </a:p>
          <a:p>
            <a:pPr marL="0" indent="0" fontAlgn="base">
              <a:buFont typeface="Arial" panose="020B0604020202020204" pitchFamily="34" charset="0"/>
              <a:buNone/>
            </a:pPr>
            <a:endParaRPr lang="fr-CA" sz="1200" b="0" i="0" kern="1200" noProof="0" dirty="0">
              <a:solidFill>
                <a:schemeClr val="tx1"/>
              </a:solidFill>
              <a:effectLst/>
              <a:latin typeface="+mn-lt"/>
              <a:ea typeface="+mn-ea"/>
              <a:cs typeface="+mn-cs"/>
            </a:endParaRPr>
          </a:p>
          <a:p>
            <a:pPr fontAlgn="base"/>
            <a:r>
              <a:rPr lang="fr-CA" sz="1200" b="0" i="0" kern="1200" noProof="0" dirty="0">
                <a:solidFill>
                  <a:schemeClr val="tx1"/>
                </a:solidFill>
                <a:effectLst/>
                <a:latin typeface="+mn-lt"/>
                <a:ea typeface="+mn-ea"/>
                <a:cs typeface="+mn-cs"/>
              </a:rPr>
              <a:t>Ressources en anglais…</a:t>
            </a:r>
          </a:p>
          <a:p>
            <a:pPr marL="171450" marR="0" lvl="0" indent="-17145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fr-CA" sz="1200" i="1" noProof="0" dirty="0"/>
              <a:t>To Be An Effective Leader, Keep A Leadership</a:t>
            </a:r>
            <a:r>
              <a:rPr lang="fr-CA" sz="1200" i="1" baseline="0" noProof="0" dirty="0"/>
              <a:t> Journal -</a:t>
            </a:r>
            <a:r>
              <a:rPr lang="fr-CA" sz="1200" baseline="0" noProof="0" dirty="0"/>
              <a:t> </a:t>
            </a:r>
            <a:r>
              <a:rPr lang="fr-CA" sz="1200" noProof="0" dirty="0">
                <a:hlinkClick r:id="rId3"/>
              </a:rPr>
              <a:t>https://www.forbes.com/sites/hennainam/2017/04/02/to-be-an-effective-leader-keep-a-leadership-journal/</a:t>
            </a:r>
            <a:r>
              <a:rPr lang="fr-CA" sz="1200" noProof="0" dirty="0"/>
              <a:t> </a:t>
            </a:r>
          </a:p>
          <a:p>
            <a:pPr marL="171450" marR="0" lvl="0" indent="-17145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US" sz="1200" dirty="0"/>
              <a:t>Writing Your Way to Happiness - https://archive.nytimes.com/well.blogs.nytimes.com/2015/01/19/writing-your-way-to-happiness/ </a:t>
            </a:r>
            <a:endParaRPr lang="en-CA" sz="1200" dirty="0"/>
          </a:p>
          <a:p>
            <a:pPr marL="171450" marR="0" lvl="0" indent="-17145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endParaRPr lang="fr-CA" sz="1200" noProof="0" dirty="0"/>
          </a:p>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dirty="0"/>
          </a:p>
        </p:txBody>
      </p:sp>
    </p:spTree>
    <p:extLst>
      <p:ext uri="{BB962C8B-B14F-4D97-AF65-F5344CB8AC3E}">
        <p14:creationId xmlns:p14="http://schemas.microsoft.com/office/powerpoint/2010/main" val="3271955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Ginette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noProof="0" dirty="0"/>
              <a:t>Prendre une grande (ou petite) décision? La pleine conscience peut aider.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dirty="0"/>
              <a:t>Regardons maintenant comment même de courtes séances de méditation </a:t>
            </a:r>
            <a:r>
              <a:rPr lang="fr-FR" sz="1200" u="sng" noProof="0" dirty="0"/>
              <a:t>peuvent réduire la probabilité</a:t>
            </a:r>
            <a:r>
              <a:rPr lang="fr-FR" sz="1200" noProof="0" dirty="0"/>
              <a:t> que des décisions soient prises sur la base d'informations du passé qui ne devraient pas avoir d'incidence sur le choix en cours.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dirty="0"/>
              <a:t>Des études montrent que la pratique de la méditation peut entraîner les participants à </a:t>
            </a:r>
            <a:r>
              <a:rPr lang="fr-FR" sz="1200" u="sng" noProof="0" dirty="0"/>
              <a:t>atteindre un état plus méditatif même lorsqu'ils ne méditent pas</a:t>
            </a:r>
            <a:r>
              <a:rPr lang="fr-FR" sz="1200" noProof="0" dirty="0"/>
              <a:t>, ce qui les aidera à être moins concentrés sur le passé et l'avenir.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a:spcBef>
                <a:spcPts val="600"/>
              </a:spcBef>
            </a:pPr>
            <a:r>
              <a:rPr lang="fr-CA" dirty="0"/>
              <a:t>Résister au négatif</a:t>
            </a:r>
          </a:p>
          <a:p>
            <a:pPr lvl="1">
              <a:spcBef>
                <a:spcPts val="600"/>
              </a:spcBef>
            </a:pPr>
            <a:r>
              <a:rPr lang="fr-CA" dirty="0"/>
              <a:t>« Les personnes qui méditaient se concentraient moins sur le passé et l’avenir, de sorte qu’elles ressentaient moins d’émotions négatives », affirme </a:t>
            </a:r>
            <a:r>
              <a:rPr lang="fr-CA" dirty="0" err="1"/>
              <a:t>Hafenbrack</a:t>
            </a:r>
            <a:r>
              <a:rPr lang="fr-CA" dirty="0"/>
              <a:t>. « Cela les aidait à </a:t>
            </a:r>
            <a:r>
              <a:rPr lang="fr-CA" b="1" dirty="0"/>
              <a:t>réduire la partialité liée aux coûts irrécupérables</a:t>
            </a:r>
            <a:r>
              <a:rPr lang="fr-CA" dirty="0"/>
              <a:t>. »</a:t>
            </a:r>
          </a:p>
          <a:p>
            <a:pPr>
              <a:spcBef>
                <a:spcPts val="600"/>
              </a:spcBef>
            </a:pPr>
            <a:endParaRPr lang="fr-CA" dirty="0"/>
          </a:p>
          <a:p>
            <a:pPr>
              <a:spcBef>
                <a:spcPts val="600"/>
              </a:spcBef>
            </a:pPr>
            <a:r>
              <a:rPr lang="fr-CA" dirty="0"/>
              <a:t>Court terme ou long terme?</a:t>
            </a:r>
          </a:p>
          <a:p>
            <a:pPr lvl="1">
              <a:spcBef>
                <a:spcPts val="600"/>
              </a:spcBef>
            </a:pPr>
            <a:r>
              <a:rPr lang="fr-CA" dirty="0"/>
              <a:t>« [Les recherches] ne remettent pas en cause l’idée selon laquelle [la méditation], en tant que pratique à long terme, peut être efficace », déclare </a:t>
            </a:r>
            <a:r>
              <a:rPr lang="fr-CA" dirty="0" err="1"/>
              <a:t>Barsade</a:t>
            </a:r>
            <a:r>
              <a:rPr lang="fr-CA" dirty="0"/>
              <a:t>. « Toutefois, l’un des aspects nouveaux et importants [au sujet des recherches] est que vous pouvez </a:t>
            </a:r>
            <a:r>
              <a:rPr lang="fr-CA" b="1" dirty="0"/>
              <a:t>prendre une courte pause </a:t>
            </a:r>
            <a:r>
              <a:rPr lang="fr-CA" dirty="0"/>
              <a:t>et obtenir un </a:t>
            </a:r>
            <a:r>
              <a:rPr lang="fr-CA" b="1" dirty="0"/>
              <a:t>résulta</a:t>
            </a:r>
            <a:r>
              <a:rPr lang="fr-CA" dirty="0"/>
              <a:t>t. »</a:t>
            </a:r>
          </a:p>
          <a:p>
            <a:pPr>
              <a:spcBef>
                <a:spcPts val="600"/>
              </a:spcBef>
            </a:pPr>
            <a:endParaRPr lang="fr-CA" dirty="0"/>
          </a:p>
          <a:p>
            <a:pPr>
              <a:spcBef>
                <a:spcPts val="600"/>
              </a:spcBef>
            </a:pPr>
            <a:r>
              <a:rPr lang="fr-CA" dirty="0"/>
              <a:t>Prise de décisions consciente</a:t>
            </a:r>
          </a:p>
          <a:p>
            <a:pPr lvl="1">
              <a:spcBef>
                <a:spcPts val="600"/>
              </a:spcBef>
            </a:pPr>
            <a:r>
              <a:rPr lang="fr-CA" sz="2900" dirty="0"/>
              <a:t>« L’application des techniques de pleine conscience à la prise de décisions vous amène à avoir une réflexion plus claire et à rester connecté à vos </a:t>
            </a:r>
            <a:r>
              <a:rPr lang="fr-CA" sz="2900" b="1" dirty="0"/>
              <a:t>valeurs fondamentales</a:t>
            </a:r>
            <a:r>
              <a:rPr lang="fr-CA" sz="2900" dirty="0"/>
              <a:t>, ce qui est crucial pour votre </a:t>
            </a:r>
            <a:r>
              <a:rPr lang="fr-CA" sz="2900" b="1" dirty="0"/>
              <a:t>paix d’esprit</a:t>
            </a:r>
            <a:r>
              <a:rPr lang="fr-CA" sz="2900" dirty="0"/>
              <a:t>. » – Phillip </a:t>
            </a:r>
            <a:r>
              <a:rPr lang="fr-CA" sz="2900" dirty="0" err="1"/>
              <a:t>Moffitt</a:t>
            </a:r>
            <a:endParaRPr lang="fr-CA" sz="29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Résister au négatif</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Selon les résultats</a:t>
            </a:r>
            <a:r>
              <a:rPr lang="fr-CA" baseline="0" dirty="0"/>
              <a:t> des études</a:t>
            </a:r>
            <a:r>
              <a:rPr lang="fr-CA" dirty="0"/>
              <a:t>« Les personnes qui méditaient se concentraient moins sur le passé et l’avenir, de sorte qu’elles ressentaient moins d’émotions négatives », affirme </a:t>
            </a:r>
            <a:r>
              <a:rPr lang="fr-CA" dirty="0" err="1"/>
              <a:t>Hafenbrack</a:t>
            </a:r>
            <a:r>
              <a:rPr lang="fr-CA" dirty="0"/>
              <a:t>. « Cela les aidait à </a:t>
            </a:r>
            <a:r>
              <a:rPr lang="fr-CA" b="1" dirty="0"/>
              <a:t>réduire la partialité liée aux coûts irrécupérables</a:t>
            </a:r>
            <a:r>
              <a:rPr lang="fr-CA"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Court terme ou long terme?</a:t>
            </a:r>
            <a:endParaRPr lang="fr-CA" sz="1200" b="1"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 l’un des aspects nouveaux et importants [au sujet des recherches] est que vous pouvez </a:t>
            </a:r>
            <a:r>
              <a:rPr lang="fr-CA" b="1" dirty="0"/>
              <a:t>prendre une courte pause </a:t>
            </a:r>
            <a:r>
              <a:rPr lang="fr-CA" dirty="0"/>
              <a:t>et obtenir un </a:t>
            </a:r>
            <a:r>
              <a:rPr lang="fr-CA" b="1" dirty="0"/>
              <a:t>résulta</a:t>
            </a:r>
            <a:r>
              <a:rPr lang="fr-CA" dirty="0"/>
              <a:t>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Prise de décisions consciente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 L’application des techniques de pleine conscience à la prise de décisions vous amène à avoir une réflexion plus claire et à rester connecté à vos </a:t>
            </a:r>
            <a:r>
              <a:rPr lang="fr-CA" sz="1200" b="1" dirty="0"/>
              <a:t>valeurs fondamentales</a:t>
            </a:r>
            <a:r>
              <a:rPr lang="fr-CA" sz="1200" dirty="0"/>
              <a:t>, ce qui est crucial pour votre </a:t>
            </a:r>
            <a:r>
              <a:rPr lang="fr-CA" sz="1200" b="1" dirty="0"/>
              <a:t>paix d’esprit</a:t>
            </a:r>
            <a:r>
              <a:rPr lang="fr-CA" sz="1200" dirty="0"/>
              <a:t>. » </a:t>
            </a: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noProof="0" dirty="0"/>
              <a:t>Et je passe la parole à Alejandro.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noProof="0" dirty="0"/>
              <a:t>Ressources en français… </a:t>
            </a:r>
          </a:p>
          <a:p>
            <a:pPr marL="171450" lvl="0" indent="-171450">
              <a:buFont typeface="Arial" panose="020B0604020202020204" pitchFamily="34" charset="0"/>
              <a:buChar char="•"/>
              <a:defRPr/>
            </a:pPr>
            <a:r>
              <a:rPr lang="fr-FR" sz="1200" dirty="0"/>
              <a:t>La méditation pourrait aider les patrons à prendre de meilleures décisions - https://www.huffingtonpost.fr/life/article/la-meditation-pourrait-aider-les-patrons-a-prendre-de-meilleures-decisions_27275.html</a:t>
            </a:r>
            <a:endParaRPr lang="en-CA" sz="1200" dirty="0">
              <a:solidFill>
                <a:prstClr val="black"/>
              </a:solidFill>
            </a:endParaRPr>
          </a:p>
          <a:p>
            <a:pPr marL="171450" indent="-171450">
              <a:buFont typeface="Arial" panose="020B0604020202020204" pitchFamily="34" charset="0"/>
              <a:buChar char="•"/>
            </a:pPr>
            <a:r>
              <a:rPr lang="fr-FR" b="0" i="0" dirty="0">
                <a:solidFill>
                  <a:srgbClr val="333333"/>
                </a:solidFill>
                <a:effectLst/>
                <a:latin typeface="Prata"/>
              </a:rPr>
              <a:t>La méditation pour prendre de meilleures décisions - https://rand-ose.com/post/la-meditation-pour-prendre-une-decision/</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Biais Cognitif – L’erreur des coûts irrécupérables (</a:t>
            </a:r>
            <a:r>
              <a:rPr lang="fr-FR" sz="1200" kern="1200" dirty="0" err="1">
                <a:solidFill>
                  <a:schemeClr val="tx1"/>
                </a:solidFill>
                <a:effectLst/>
                <a:latin typeface="+mn-lt"/>
                <a:ea typeface="+mn-ea"/>
                <a:cs typeface="+mn-cs"/>
              </a:rPr>
              <a:t>sunk</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cost</a:t>
            </a:r>
            <a:r>
              <a:rPr lang="fr-FR" sz="1200" kern="1200" dirty="0">
                <a:solidFill>
                  <a:schemeClr val="tx1"/>
                </a:solidFill>
                <a:effectLst/>
                <a:latin typeface="+mn-lt"/>
                <a:ea typeface="+mn-ea"/>
                <a:cs typeface="+mn-cs"/>
              </a:rPr>
              <a:t> en anglais) - https://dantotsupm.com/2021/02/26/biais-cognitif-lerreur-des-couts-irrecuperables-sunk-cost-en-anglais/</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noProof="0"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Article - </a:t>
            </a:r>
            <a:r>
              <a:rPr lang="en-CA" sz="1200" i="1" noProof="0" dirty="0"/>
              <a:t>Making a Big (or Small) Decision? How Meditation Can Help </a:t>
            </a:r>
            <a:r>
              <a:rPr lang="fr-CA" sz="1200" i="0" noProof="0" dirty="0"/>
              <a:t>(Prendre</a:t>
            </a:r>
            <a:r>
              <a:rPr lang="fr-CA" sz="1200" i="0" baseline="0" noProof="0" dirty="0"/>
              <a:t> de grandes [ou petites] décisions? Comment la méditation peut aider) </a:t>
            </a:r>
            <a:r>
              <a:rPr lang="fr-CA" sz="1200" noProof="0" dirty="0"/>
              <a:t>: </a:t>
            </a:r>
            <a:r>
              <a:rPr lang="fr-CA" sz="1200" noProof="0" dirty="0">
                <a:hlinkClick r:id="rId3"/>
              </a:rPr>
              <a:t>http://knowledge.wharton.upenn.edu/article/making-big-small-decision-meditation-can-help/</a:t>
            </a:r>
            <a:r>
              <a:rPr lang="fr-CA" sz="1200"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0" noProof="0" dirty="0">
                <a:solidFill>
                  <a:srgbClr val="333333"/>
                </a:solidFill>
                <a:effectLst/>
                <a:latin typeface="Prata"/>
              </a:rPr>
              <a:t>Article - </a:t>
            </a:r>
            <a:r>
              <a:rPr lang="en-CA" b="0" i="1" noProof="0" dirty="0">
                <a:solidFill>
                  <a:srgbClr val="333333"/>
                </a:solidFill>
                <a:effectLst/>
                <a:latin typeface="Prata"/>
              </a:rPr>
              <a:t>Decision Time</a:t>
            </a:r>
            <a:r>
              <a:rPr lang="en-CA" b="0" i="0" baseline="0" noProof="0" dirty="0">
                <a:solidFill>
                  <a:srgbClr val="333333"/>
                </a:solidFill>
                <a:effectLst/>
                <a:latin typeface="Prata"/>
              </a:rPr>
              <a:t> </a:t>
            </a:r>
            <a:r>
              <a:rPr lang="fr-CA" b="0" i="0" baseline="0" noProof="0" dirty="0">
                <a:solidFill>
                  <a:srgbClr val="333333"/>
                </a:solidFill>
                <a:effectLst/>
                <a:latin typeface="Prata"/>
              </a:rPr>
              <a:t>(Temps de décision) :</a:t>
            </a:r>
            <a:r>
              <a:rPr lang="fr-CA" b="0" i="0" noProof="0" dirty="0">
                <a:solidFill>
                  <a:srgbClr val="333333"/>
                </a:solidFill>
                <a:effectLst/>
                <a:latin typeface="Prata"/>
              </a:rPr>
              <a:t> </a:t>
            </a:r>
            <a:r>
              <a:rPr lang="fr-CA" sz="1200" noProof="0" dirty="0">
                <a:solidFill>
                  <a:srgbClr val="FF0000"/>
                </a:solidFill>
                <a:hlinkClick r:id="rId4"/>
              </a:rPr>
              <a:t>https://dharmawisdom.org/decision-time/</a:t>
            </a:r>
            <a:r>
              <a:rPr lang="fr-CA" sz="1200" noProof="0" dirty="0"/>
              <a:t> </a:t>
            </a:r>
            <a:endParaRPr lang="fr-CA" sz="1200" noProof="0" dirty="0">
              <a:solidFill>
                <a:srgbClr val="FF0000"/>
              </a:solidFill>
            </a:endParaRPr>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dirty="0"/>
          </a:p>
        </p:txBody>
      </p:sp>
    </p:spTree>
    <p:extLst>
      <p:ext uri="{BB962C8B-B14F-4D97-AF65-F5344CB8AC3E}">
        <p14:creationId xmlns:p14="http://schemas.microsoft.com/office/powerpoint/2010/main" val="3062124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Ginette</a:t>
            </a: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Une bonne décision est le reflet de vos pensées et de vos expériences, et cela peut être renforcé par la pratique de la pleine conscience.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(lire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err="1">
                <a:solidFill>
                  <a:schemeClr val="tx1"/>
                </a:solidFill>
                <a:effectLst/>
                <a:latin typeface="+mn-lt"/>
                <a:ea typeface="+mn-ea"/>
                <a:cs typeface="+mn-cs"/>
              </a:rPr>
              <a:t>Ressources</a:t>
            </a:r>
            <a:r>
              <a:rPr lang="en-US" sz="1200" b="0" i="0" u="none" strike="noStrike" kern="1200" dirty="0">
                <a:solidFill>
                  <a:schemeClr val="tx1"/>
                </a:solidFill>
                <a:effectLst/>
                <a:latin typeface="+mn-lt"/>
                <a:ea typeface="+mn-ea"/>
                <a:cs typeface="+mn-cs"/>
              </a:rPr>
              <a:t> en </a:t>
            </a:r>
            <a:r>
              <a:rPr lang="en-US" sz="1200" b="0" i="0" u="none" strike="noStrike" kern="1200" dirty="0" err="1">
                <a:solidFill>
                  <a:schemeClr val="tx1"/>
                </a:solidFill>
                <a:effectLst/>
                <a:latin typeface="+mn-lt"/>
                <a:ea typeface="+mn-ea"/>
                <a:cs typeface="+mn-cs"/>
              </a:rPr>
              <a:t>français</a:t>
            </a:r>
            <a:r>
              <a:rPr lang="en-US" sz="1200" b="0" i="0" u="none" strike="noStrike"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La méditation pour prendre de meilleures décisions - https://rand-ose.com/post/la-meditation-pour-prendre-une-decision/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La méditation pourrait aider les patrons à prendre de meilleures décisions - https://www.huffingtonpost.fr/life/article/la-meditation-pourrait-aider-les-patrons-a-prendre-de-meilleures-decisions_27275.html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Leadership : 14 qualités pour reconnaitre un bon leader - https://buzznessinfo.com/leadership-14-qualites-pour-reconnaitre-un-bon-leader/</a:t>
            </a: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Les différences au niveau de l'intelligence émotionnelle entre les dirigeants efficaces et les moins efficaces dans le secteur public : étude empirique - https://www.cairn.info/revue-internationale-des-sciences-administratives-2011-2-page-405.htm</a:t>
            </a: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err="1">
                <a:solidFill>
                  <a:schemeClr val="tx1"/>
                </a:solidFill>
                <a:effectLst/>
                <a:latin typeface="+mn-lt"/>
                <a:ea typeface="+mn-ea"/>
                <a:cs typeface="+mn-cs"/>
              </a:rPr>
              <a:t>Ressources</a:t>
            </a:r>
            <a:r>
              <a:rPr lang="en-US" sz="1200" b="0" i="0" u="none" strike="noStrike" kern="1200" dirty="0">
                <a:solidFill>
                  <a:schemeClr val="tx1"/>
                </a:solidFill>
                <a:effectLst/>
                <a:latin typeface="+mn-lt"/>
                <a:ea typeface="+mn-ea"/>
                <a:cs typeface="+mn-cs"/>
              </a:rPr>
              <a:t> en anglaise…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Article</a:t>
            </a:r>
            <a:r>
              <a:rPr lang="en-US" sz="1200" b="0" i="0" u="none" strike="noStrike" kern="1200" baseline="0" dirty="0">
                <a:solidFill>
                  <a:schemeClr val="tx1"/>
                </a:solidFill>
                <a:effectLst/>
                <a:latin typeface="+mn-lt"/>
                <a:ea typeface="+mn-ea"/>
                <a:cs typeface="+mn-cs"/>
              </a:rPr>
              <a:t> – </a:t>
            </a:r>
            <a:r>
              <a:rPr lang="en-CA" sz="1200" b="0" i="1" u="none" strike="noStrike" kern="1200" noProof="0" dirty="0">
                <a:solidFill>
                  <a:schemeClr val="tx1"/>
                </a:solidFill>
                <a:effectLst/>
                <a:latin typeface="+mn-lt"/>
                <a:ea typeface="+mn-ea"/>
                <a:cs typeface="+mn-cs"/>
              </a:rPr>
              <a:t>Have better decision-making abilities</a:t>
            </a:r>
            <a:r>
              <a:rPr lang="en-CA" sz="1200" b="0" i="1" u="none" strike="noStrike" kern="1200" baseline="0" noProof="0" dirty="0">
                <a:solidFill>
                  <a:schemeClr val="tx1"/>
                </a:solidFill>
                <a:effectLst/>
                <a:latin typeface="+mn-lt"/>
                <a:ea typeface="+mn-ea"/>
                <a:cs typeface="+mn-cs"/>
              </a:rPr>
              <a:t> </a:t>
            </a:r>
            <a:r>
              <a:rPr lang="fr-CA" sz="1200" b="0" i="0" u="none" strike="noStrike" kern="1200" baseline="0" noProof="0" dirty="0">
                <a:solidFill>
                  <a:schemeClr val="tx1"/>
                </a:solidFill>
                <a:effectLst/>
                <a:latin typeface="+mn-lt"/>
                <a:ea typeface="+mn-ea"/>
                <a:cs typeface="+mn-cs"/>
              </a:rPr>
              <a:t>(Avoir de meilleures capacités décisionnelles)</a:t>
            </a:r>
            <a:r>
              <a:rPr lang="fr-CA" sz="1200" b="0" i="0" u="none" strike="noStrike" kern="1200" noProof="0" dirty="0">
                <a:solidFill>
                  <a:schemeClr val="tx1"/>
                </a:solidFill>
                <a:effectLst/>
                <a:latin typeface="+mn-lt"/>
                <a:ea typeface="+mn-ea"/>
                <a:cs typeface="+mn-cs"/>
              </a:rPr>
              <a:t> </a:t>
            </a:r>
            <a:r>
              <a:rPr lang="fr-CA" sz="1200" noProof="0" dirty="0">
                <a:hlinkClick r:id="rId3"/>
              </a:rPr>
              <a:t>https://www.artofliving.org/meditation/meditation-for-you/meditation-for-better-decision-making</a:t>
            </a:r>
            <a:r>
              <a:rPr lang="fr-CA" sz="1200"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Article </a:t>
            </a:r>
            <a:r>
              <a:rPr lang="en-US" sz="1200" b="0" i="0" u="sng" strike="noStrike" kern="1200" dirty="0">
                <a:solidFill>
                  <a:schemeClr val="tx1"/>
                </a:solidFill>
                <a:effectLst/>
                <a:latin typeface="+mn-lt"/>
                <a:ea typeface="+mn-ea"/>
                <a:cs typeface="+mn-cs"/>
                <a:hlinkClick r:id="rId4"/>
              </a:rPr>
              <a:t>–</a:t>
            </a:r>
            <a:r>
              <a:rPr lang="en-US" sz="1200" b="0" i="0" u="none" strike="noStrike" kern="1200" baseline="0" dirty="0">
                <a:solidFill>
                  <a:schemeClr val="tx1"/>
                </a:solidFill>
                <a:effectLst/>
                <a:latin typeface="+mn-lt"/>
                <a:ea typeface="+mn-ea"/>
                <a:cs typeface="+mn-cs"/>
              </a:rPr>
              <a:t> </a:t>
            </a:r>
            <a:r>
              <a:rPr lang="en-CA" sz="1200" b="0" i="1" u="none" strike="noStrike" kern="1200" noProof="0" dirty="0">
                <a:solidFill>
                  <a:schemeClr val="tx1"/>
                </a:solidFill>
                <a:effectLst/>
                <a:latin typeface="+mn-lt"/>
                <a:ea typeface="+mn-ea"/>
                <a:cs typeface="+mn-cs"/>
              </a:rPr>
              <a:t>Better Decision Making Ability </a:t>
            </a:r>
            <a:r>
              <a:rPr lang="fr-CA" sz="1200" b="0" i="0" u="none" strike="noStrike" kern="1200" noProof="0" dirty="0">
                <a:solidFill>
                  <a:schemeClr val="tx1"/>
                </a:solidFill>
                <a:effectLst/>
                <a:latin typeface="+mn-lt"/>
                <a:ea typeface="+mn-ea"/>
                <a:cs typeface="+mn-cs"/>
              </a:rPr>
              <a:t>(Meilleures capacités décisionnelles) </a:t>
            </a:r>
            <a:r>
              <a:rPr lang="fr-CA" sz="1200" noProof="0" dirty="0">
                <a:hlinkClick r:id="rId4"/>
              </a:rPr>
              <a:t>https://www.artofliving.org/us-en/meditation/meditation-for-you/meditation-for-better-decision-making</a:t>
            </a:r>
            <a:endParaRPr lang="fr-CA" sz="1200" noProof="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dirty="0"/>
          </a:p>
        </p:txBody>
      </p:sp>
    </p:spTree>
    <p:extLst>
      <p:ext uri="{BB962C8B-B14F-4D97-AF65-F5344CB8AC3E}">
        <p14:creationId xmlns:p14="http://schemas.microsoft.com/office/powerpoint/2010/main" val="1216610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dirty="0"/>
              <a:t>Ginette</a:t>
            </a:r>
            <a:endParaRPr lang="fr-CA" sz="14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400" noProof="0" dirty="0"/>
          </a:p>
          <a:p>
            <a:pPr>
              <a:spcBef>
                <a:spcPts val="600"/>
              </a:spcBef>
              <a:spcAft>
                <a:spcPts val="300"/>
              </a:spcAft>
            </a:pPr>
            <a:r>
              <a:rPr lang="fr-CA" sz="1300" i="1" noProof="0" dirty="0"/>
              <a:t>To lead </a:t>
            </a:r>
            <a:r>
              <a:rPr lang="fr-CA" sz="1300" i="1" noProof="0" dirty="0" err="1"/>
              <a:t>this</a:t>
            </a:r>
            <a:r>
              <a:rPr lang="fr-CA" sz="1300" i="1" noProof="0" dirty="0"/>
              <a:t> </a:t>
            </a:r>
            <a:r>
              <a:rPr lang="fr-CA" sz="1300" i="1" noProof="0" dirty="0" err="1"/>
              <a:t>exercise</a:t>
            </a:r>
            <a:r>
              <a:rPr lang="fr-CA" sz="1300" i="1" noProof="0" dirty="0"/>
              <a:t>, I </a:t>
            </a:r>
            <a:r>
              <a:rPr lang="fr-CA" sz="1300" i="1" noProof="0" dirty="0" err="1"/>
              <a:t>suggest</a:t>
            </a:r>
            <a:r>
              <a:rPr lang="fr-CA" sz="1300" i="1" noProof="0" dirty="0"/>
              <a:t> to </a:t>
            </a:r>
            <a:r>
              <a:rPr lang="fr-CA" sz="1300" i="1" noProof="0" dirty="0" err="1"/>
              <a:t>listen</a:t>
            </a:r>
            <a:r>
              <a:rPr lang="fr-CA" sz="1300" i="1" noProof="0" dirty="0"/>
              <a:t> to </a:t>
            </a:r>
            <a:r>
              <a:rPr lang="fr-CA" sz="1300" i="1" noProof="0" dirty="0" err="1"/>
              <a:t>this</a:t>
            </a:r>
            <a:r>
              <a:rPr lang="fr-CA" sz="1300" i="1" noProof="0" dirty="0"/>
              <a:t> </a:t>
            </a:r>
            <a:r>
              <a:rPr lang="fr-CA" sz="1300" i="1" noProof="0" dirty="0" err="1"/>
              <a:t>recording</a:t>
            </a:r>
            <a:r>
              <a:rPr lang="fr-CA" sz="1300" i="1" noProof="0" dirty="0"/>
              <a:t> first…</a:t>
            </a:r>
          </a:p>
          <a:p>
            <a:pPr marL="171450" indent="-171450">
              <a:buFont typeface="Arial" panose="020B0604020202020204" pitchFamily="34" charset="0"/>
              <a:buChar char="•"/>
            </a:pPr>
            <a:r>
              <a:rPr lang="en-US" b="0" i="1" dirty="0">
                <a:solidFill>
                  <a:srgbClr val="2C2C2C"/>
                </a:solidFill>
                <a:effectLst/>
                <a:latin typeface="Helvetica Neue"/>
              </a:rPr>
              <a:t>Loving Kindness 15 </a:t>
            </a:r>
            <a:r>
              <a:rPr lang="en-US" b="0" i="1" dirty="0" err="1">
                <a:solidFill>
                  <a:srgbClr val="2C2C2C"/>
                </a:solidFill>
                <a:effectLst/>
                <a:latin typeface="Helvetica Neue"/>
              </a:rPr>
              <a:t>Minsb</a:t>
            </a:r>
            <a:r>
              <a:rPr lang="en-US" b="0" i="1" dirty="0">
                <a:solidFill>
                  <a:srgbClr val="2C2C2C"/>
                </a:solidFill>
                <a:effectLst/>
                <a:latin typeface="Helvetica Neue"/>
              </a:rPr>
              <a:t> –</a:t>
            </a:r>
            <a:r>
              <a:rPr lang="fr-CA" sz="1200" i="1" dirty="0"/>
              <a:t> </a:t>
            </a:r>
            <a:r>
              <a:rPr lang="fr-CA" sz="1200" b="1" i="1" dirty="0"/>
              <a:t>en anglais </a:t>
            </a:r>
            <a:r>
              <a:rPr lang="fr-CA" sz="1200" i="1" dirty="0"/>
              <a:t>(</a:t>
            </a:r>
            <a:r>
              <a:rPr lang="fr-CA" sz="1200" i="1" dirty="0">
                <a:hlinkClick r:id="rId3"/>
              </a:rPr>
              <a:t>https://archive.org/details/LovingKindness15Minsb</a:t>
            </a:r>
            <a:r>
              <a:rPr lang="fr-CA" sz="1200" i="1"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i="1" dirty="0"/>
              <a:t>Lien de téléchargement : </a:t>
            </a:r>
            <a:r>
              <a:rPr lang="fr-CA" sz="1100" i="1" dirty="0">
                <a:hlinkClick r:id="rId4"/>
              </a:rPr>
              <a:t>https://archive.org/download/LovingKindness15Minsb/Loving%20Kindness%2015%20minsb.mp3</a:t>
            </a:r>
            <a:r>
              <a:rPr lang="fr-CA" sz="1100" i="1" dirty="0"/>
              <a:t> </a:t>
            </a:r>
            <a:br>
              <a:rPr lang="fr-CA" sz="1100" i="1" dirty="0"/>
            </a:br>
            <a:r>
              <a:rPr lang="fr-CA" sz="1200" i="1" noProof="0" dirty="0"/>
              <a:t>Et </a:t>
            </a:r>
            <a:r>
              <a:rPr lang="fr-CA" sz="1200" i="1" noProof="0" dirty="0" err="1"/>
              <a:t>eskiper</a:t>
            </a:r>
            <a:r>
              <a:rPr lang="fr-CA" sz="1200" i="1" baseline="0" noProof="0" dirty="0"/>
              <a:t> </a:t>
            </a:r>
            <a:r>
              <a:rPr lang="fr-CA" sz="1200" i="1" noProof="0" dirty="0"/>
              <a:t>le balayage corporel</a:t>
            </a:r>
            <a:r>
              <a:rPr lang="fr-CA" sz="1200" i="1" baseline="0" noProof="0" dirty="0"/>
              <a:t>, </a:t>
            </a:r>
            <a:r>
              <a:rPr lang="fr-CA" sz="1200" b="1" i="1" baseline="0" noProof="0" dirty="0"/>
              <a:t>à partir de 5:18 environ</a:t>
            </a:r>
            <a:r>
              <a:rPr lang="fr-CA" sz="1200" i="1" baseline="0" noProof="0" dirty="0"/>
              <a:t>, avec une introduction rapide, « prenez quelques respirations, fermez les yeux… », et reprenez l’enregistrement.</a:t>
            </a:r>
            <a:endParaRPr lang="fr-CA" sz="1300" i="1" noProof="0" dirty="0"/>
          </a:p>
          <a:p>
            <a:pPr>
              <a:spcBef>
                <a:spcPts val="600"/>
              </a:spcBef>
              <a:spcAft>
                <a:spcPts val="300"/>
              </a:spcAft>
            </a:pPr>
            <a:endParaRPr lang="fr-CA" sz="1300" noProof="0" dirty="0"/>
          </a:p>
          <a:p>
            <a:pPr>
              <a:spcBef>
                <a:spcPts val="600"/>
              </a:spcBef>
              <a:spcAft>
                <a:spcPts val="300"/>
              </a:spcAft>
            </a:pPr>
            <a:r>
              <a:rPr lang="fr-CA" sz="1300" noProof="0" dirty="0"/>
              <a:t>Répétitions, comme suit… réfléchissez à ce qui suit :</a:t>
            </a:r>
          </a:p>
          <a:p>
            <a:pPr marL="285721" indent="-285721">
              <a:spcBef>
                <a:spcPts val="600"/>
              </a:spcBef>
              <a:spcAft>
                <a:spcPts val="300"/>
              </a:spcAft>
              <a:buFont typeface="Arial" panose="020B0604020202020204" pitchFamily="34" charset="0"/>
              <a:buChar char="•"/>
            </a:pPr>
            <a:r>
              <a:rPr lang="fr-CA" sz="1400" dirty="0"/>
              <a:t>Je vous invite à répéter celles qui vous interpellent le plus, celles qui vous correspondent.</a:t>
            </a:r>
            <a:endParaRPr lang="fr-CA" sz="1300" noProof="0" dirty="0"/>
          </a:p>
          <a:p>
            <a:pPr marL="285721" indent="-285721">
              <a:spcBef>
                <a:spcPts val="600"/>
              </a:spcBef>
              <a:spcAft>
                <a:spcPts val="300"/>
              </a:spcAft>
              <a:buFont typeface="Arial" panose="020B0604020202020204" pitchFamily="34" charset="0"/>
              <a:buChar char="•"/>
            </a:pPr>
            <a:r>
              <a:rPr lang="fr-CA" sz="1300" noProof="0" dirty="0"/>
              <a:t>Commencez par vous-même.</a:t>
            </a:r>
          </a:p>
          <a:p>
            <a:pPr marL="742950" lvl="1" indent="-285750">
              <a:spcBef>
                <a:spcPts val="600"/>
              </a:spcBef>
              <a:spcAft>
                <a:spcPts val="300"/>
              </a:spcAft>
              <a:buFont typeface="Courier New" panose="02070309020205020404" pitchFamily="49" charset="0"/>
              <a:buChar char="o"/>
            </a:pPr>
            <a:r>
              <a:rPr lang="fr-FR" sz="1300" noProof="0" dirty="0"/>
              <a:t>Que je puisse être heureux. </a:t>
            </a:r>
            <a:r>
              <a:rPr lang="fr-FR" sz="1300" i="1" noProof="0" dirty="0"/>
              <a:t>(May I)</a:t>
            </a:r>
          </a:p>
          <a:p>
            <a:pPr marL="742950" lvl="1" indent="-285750">
              <a:spcBef>
                <a:spcPts val="600"/>
              </a:spcBef>
              <a:spcAft>
                <a:spcPts val="300"/>
              </a:spcAft>
              <a:buFont typeface="Courier New" panose="02070309020205020404" pitchFamily="49" charset="0"/>
              <a:buChar char="o"/>
            </a:pPr>
            <a:r>
              <a:rPr lang="fr-FR" sz="1300" noProof="0" dirty="0"/>
              <a:t>Que je puisse être en bonne santé.</a:t>
            </a:r>
          </a:p>
          <a:p>
            <a:pPr marL="742950" lvl="1" indent="-285750">
              <a:spcBef>
                <a:spcPts val="600"/>
              </a:spcBef>
              <a:spcAft>
                <a:spcPts val="300"/>
              </a:spcAft>
              <a:buFont typeface="Courier New" panose="02070309020205020404" pitchFamily="49" charset="0"/>
              <a:buChar char="o"/>
            </a:pPr>
            <a:r>
              <a:rPr lang="fr-FR" sz="1300" noProof="0" dirty="0"/>
              <a:t>Que je puisse vivre avec aisance.</a:t>
            </a:r>
          </a:p>
          <a:p>
            <a:pPr marL="742950" lvl="1" indent="-285750">
              <a:spcBef>
                <a:spcPts val="600"/>
              </a:spcBef>
              <a:spcAft>
                <a:spcPts val="300"/>
              </a:spcAft>
              <a:buFont typeface="Courier New" panose="02070309020205020404" pitchFamily="49" charset="0"/>
              <a:buChar char="o"/>
            </a:pPr>
            <a:r>
              <a:rPr lang="fr-FR" sz="1300" noProof="0" dirty="0"/>
              <a:t>Que je puisse être libre de la douleur et de la souffrance.</a:t>
            </a:r>
          </a:p>
          <a:p>
            <a:pPr marL="742950" lvl="1" indent="-285750">
              <a:spcBef>
                <a:spcPts val="600"/>
              </a:spcBef>
              <a:spcAft>
                <a:spcPts val="300"/>
              </a:spcAft>
              <a:buFont typeface="Courier New" panose="02070309020205020404" pitchFamily="49" charset="0"/>
              <a:buChar char="o"/>
            </a:pPr>
            <a:r>
              <a:rPr lang="fr-FR" sz="1300" noProof="0" dirty="0"/>
              <a:t>Que</a:t>
            </a:r>
            <a:r>
              <a:rPr lang="fr-FR" sz="1300" baseline="0" noProof="0" dirty="0"/>
              <a:t> je puisse</a:t>
            </a:r>
            <a:r>
              <a:rPr lang="fr-FR" sz="1300" noProof="0" dirty="0"/>
              <a:t> être capable de laisser tomber ce sur quoi je n’ai aucun contrôle.</a:t>
            </a:r>
          </a:p>
          <a:p>
            <a:pPr marL="742950" lvl="1" indent="-285750">
              <a:spcBef>
                <a:spcPts val="600"/>
              </a:spcBef>
              <a:spcAft>
                <a:spcPts val="300"/>
              </a:spcAft>
              <a:buFont typeface="Courier New" panose="02070309020205020404" pitchFamily="49" charset="0"/>
              <a:buChar char="o"/>
            </a:pPr>
            <a:r>
              <a:rPr lang="fr-FR" sz="1300" noProof="0" dirty="0"/>
              <a:t>Que je puisse réussir dans tous les domaines qui me passionnent.</a:t>
            </a:r>
          </a:p>
          <a:p>
            <a:pPr marL="285721" indent="-285721">
              <a:spcBef>
                <a:spcPts val="600"/>
              </a:spcBef>
              <a:spcAft>
                <a:spcPts val="300"/>
              </a:spcAft>
              <a:buFont typeface="Arial" panose="020B0604020202020204" pitchFamily="34" charset="0"/>
              <a:buChar char="•"/>
            </a:pPr>
            <a:r>
              <a:rPr lang="fr-CA" sz="1300" noProof="0" dirty="0"/>
              <a:t>Puis, passez à quelqu’un que vous aimez, quelqu’un que vous admirez; pensez à son visage, à ses yeux, à son sourire. Et voyez si vous pouvez lui envoyer ces bonnes pensées.</a:t>
            </a:r>
          </a:p>
          <a:p>
            <a:pPr marL="742950" marR="0" lvl="1" indent="-285750" algn="l"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lang="fr-FR" sz="1300" noProof="0" dirty="0"/>
              <a:t>Puisse cette personne </a:t>
            </a:r>
            <a:r>
              <a:rPr lang="fr-FR" sz="1300" i="1" noProof="0" dirty="0"/>
              <a:t>…(May </a:t>
            </a:r>
            <a:r>
              <a:rPr lang="fr-FR" sz="1300" i="1" noProof="0" dirty="0" err="1"/>
              <a:t>this</a:t>
            </a:r>
            <a:r>
              <a:rPr lang="fr-FR" sz="1300" i="1" noProof="0" dirty="0"/>
              <a:t> </a:t>
            </a:r>
            <a:r>
              <a:rPr lang="fr-FR" sz="1300" i="1" noProof="0" dirty="0" err="1"/>
              <a:t>person</a:t>
            </a:r>
            <a:r>
              <a:rPr lang="fr-FR" sz="1300" i="1" noProof="0" dirty="0"/>
              <a:t>)</a:t>
            </a:r>
          </a:p>
          <a:p>
            <a:pPr marL="285721" indent="-285721">
              <a:spcBef>
                <a:spcPts val="600"/>
              </a:spcBef>
              <a:spcAft>
                <a:spcPts val="300"/>
              </a:spcAft>
              <a:buFont typeface="Arial" panose="020B0604020202020204" pitchFamily="34" charset="0"/>
              <a:buChar char="•"/>
            </a:pPr>
            <a:r>
              <a:rPr lang="fr-CA" sz="1300" noProof="0" dirty="0"/>
              <a:t>Répétez les phrases; si</a:t>
            </a:r>
            <a:r>
              <a:rPr lang="fr-CA" sz="1300" baseline="0" noProof="0" dirty="0"/>
              <a:t> votre esprit a de la difficulté, revenez doucement à la sensation de votre respiration et continuez de répéter les phrases.</a:t>
            </a:r>
            <a:endParaRPr lang="fr-CA" sz="1300" noProof="0" dirty="0"/>
          </a:p>
          <a:p>
            <a:pPr marL="742950" marR="0" lvl="1" indent="-285750" algn="l"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lang="fr-FR" sz="1300" noProof="0" dirty="0"/>
              <a:t>Puisse cette personne </a:t>
            </a:r>
            <a:r>
              <a:rPr lang="fr-FR" sz="1300" i="1" noProof="0" dirty="0"/>
              <a:t>…</a:t>
            </a:r>
            <a:endParaRPr lang="fr-CA" sz="1300" noProof="0" dirty="0"/>
          </a:p>
          <a:p>
            <a:pPr marL="285721" indent="-285721">
              <a:spcBef>
                <a:spcPts val="600"/>
              </a:spcBef>
              <a:spcAft>
                <a:spcPts val="300"/>
              </a:spcAft>
              <a:buFont typeface="Arial" panose="020B0604020202020204" pitchFamily="34" charset="0"/>
              <a:buChar char="•"/>
            </a:pPr>
            <a:r>
              <a:rPr lang="fr-CA" sz="1300" noProof="0" dirty="0"/>
              <a:t>Ensuite, pensez à quelqu’un que</a:t>
            </a:r>
            <a:r>
              <a:rPr lang="fr-CA" sz="1300" baseline="0" noProof="0" dirty="0"/>
              <a:t> vous connaissez</a:t>
            </a:r>
            <a:r>
              <a:rPr lang="fr-CA" sz="1300" noProof="0" dirty="0"/>
              <a:t> et</a:t>
            </a:r>
            <a:r>
              <a:rPr lang="fr-CA" sz="1300" baseline="0" noProof="0" dirty="0"/>
              <a:t> qui traverse une période difficile, une personne que vous connaissez et qui pourrait profiter de ces bonnes pensées.</a:t>
            </a:r>
          </a:p>
          <a:p>
            <a:pPr marL="742950" marR="0" lvl="1" indent="-285750" algn="l"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lang="fr-FR" sz="1300" noProof="0" dirty="0"/>
              <a:t>Puisse cette personne …</a:t>
            </a:r>
            <a:endParaRPr lang="fr-CA" sz="1300" noProof="0" dirty="0"/>
          </a:p>
          <a:p>
            <a:pPr marL="285721" indent="-285721">
              <a:spcBef>
                <a:spcPts val="600"/>
              </a:spcBef>
              <a:spcAft>
                <a:spcPts val="300"/>
              </a:spcAft>
              <a:buFont typeface="Arial" panose="020B0604020202020204" pitchFamily="34" charset="0"/>
              <a:buChar char="•"/>
            </a:pPr>
            <a:r>
              <a:rPr lang="fr-CA" sz="1300" noProof="0" dirty="0"/>
              <a:t>Maintenant,</a:t>
            </a:r>
            <a:r>
              <a:rPr lang="fr-CA" sz="1300" baseline="0" noProof="0" dirty="0"/>
              <a:t> pensez à quelqu’un qui joue un rôle dans votre vie, quelqu’un que vous ne connaissez pas très bien;</a:t>
            </a:r>
            <a:r>
              <a:rPr lang="fr-CA" sz="1300" noProof="0" dirty="0"/>
              <a:t> il pourrait s’agir du commissionnaire à l’entrée de votre lieu de travail, ou</a:t>
            </a:r>
            <a:r>
              <a:rPr lang="fr-CA" sz="1300" baseline="0" noProof="0" dirty="0"/>
              <a:t> peut-être de la personne qui vous sert du café au café-restaurant, d’un chauffeur d’autobus, ou même d’une personne à votre bureau que vous ne connaissez pas très bien</a:t>
            </a:r>
            <a:r>
              <a:rPr lang="fr-CA" sz="1300" noProof="0" dirty="0"/>
              <a:t>.</a:t>
            </a:r>
            <a:br>
              <a:rPr lang="fr-CA" sz="1300" noProof="0" dirty="0"/>
            </a:br>
            <a:r>
              <a:rPr lang="fr-CA" sz="1300" noProof="0" dirty="0"/>
              <a:t>Ressentez la présence de cette personne, son apparence, et voyez si vous pouvez lui envoyer ces bonnes pensées.</a:t>
            </a:r>
          </a:p>
          <a:p>
            <a:pPr marL="742950" marR="0" lvl="1" indent="-285750" algn="l"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lang="fr-FR" sz="1300" noProof="0" dirty="0"/>
              <a:t>Puisse cette personne …</a:t>
            </a:r>
            <a:endParaRPr lang="fr-CA" sz="1300" noProof="0" dirty="0"/>
          </a:p>
          <a:p>
            <a:pPr marL="285721" indent="-285721">
              <a:spcBef>
                <a:spcPts val="600"/>
              </a:spcBef>
              <a:spcAft>
                <a:spcPts val="300"/>
              </a:spcAft>
              <a:buFont typeface="Arial" panose="020B0604020202020204" pitchFamily="34" charset="0"/>
              <a:buChar char="•"/>
            </a:pPr>
            <a:r>
              <a:rPr lang="fr-CA" sz="1300" noProof="0" dirty="0"/>
              <a:t>Ensuite, voyez si vous pouvez transmettre ces bonnes pensées à toutes les personnes qui écoutent aujourd’hui, si vous pouvez les envoyer à tous vos collègues, à tout le monde dans votre immeuble, à tout le monde dans votre ville.</a:t>
            </a:r>
          </a:p>
          <a:p>
            <a:pPr marL="742950" marR="0" lvl="1" indent="-285750" algn="l"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lang="fr-FR" sz="1300" noProof="0" dirty="0"/>
              <a:t>Puisse cette personne </a:t>
            </a:r>
            <a:r>
              <a:rPr lang="fr-FR" sz="1300" i="1" noProof="0" dirty="0"/>
              <a:t>May </a:t>
            </a:r>
            <a:r>
              <a:rPr lang="fr-FR" sz="1300" i="1" noProof="0" dirty="0" err="1"/>
              <a:t>they</a:t>
            </a:r>
            <a:r>
              <a:rPr lang="fr-FR" sz="1300" i="1" noProof="0" dirty="0"/>
              <a:t>)</a:t>
            </a:r>
            <a:endParaRPr lang="fr-CA" sz="1300" i="1" noProof="0" dirty="0"/>
          </a:p>
          <a:p>
            <a:pPr marL="285721" indent="-285721">
              <a:spcBef>
                <a:spcPts val="600"/>
              </a:spcBef>
              <a:spcAft>
                <a:spcPts val="300"/>
              </a:spcAft>
              <a:buFont typeface="Arial" panose="020B0604020202020204" pitchFamily="34" charset="0"/>
              <a:buChar char="•"/>
            </a:pPr>
            <a:r>
              <a:rPr lang="fr-CA" sz="1300" noProof="0" dirty="0"/>
              <a:t>Voyez si vous pouvez envoyer ces bonnes pensées à tous les êtres vivants (à deux jambes, à quatre pattes, ou plus) sur la planète.</a:t>
            </a:r>
          </a:p>
          <a:p>
            <a:pPr marL="742950" marR="0" lvl="1" indent="-285750" algn="l"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lang="fr-FR" sz="1300" noProof="0" dirty="0"/>
              <a:t>Puissent</a:t>
            </a:r>
            <a:r>
              <a:rPr lang="fr-FR" sz="1300" baseline="0" noProof="0" dirty="0"/>
              <a:t> </a:t>
            </a:r>
            <a:r>
              <a:rPr lang="fr-FR" sz="1300" noProof="0" dirty="0"/>
              <a:t>tous les êtres vivants </a:t>
            </a:r>
            <a:r>
              <a:rPr lang="fr-FR" sz="1300" i="1" noProof="0" dirty="0"/>
              <a:t>…(May all living </a:t>
            </a:r>
            <a:r>
              <a:rPr lang="fr-FR" sz="1300" i="1" noProof="0" dirty="0" err="1"/>
              <a:t>beings</a:t>
            </a:r>
            <a:r>
              <a:rPr lang="fr-FR" sz="1300" i="1" noProof="0" dirty="0"/>
              <a:t>)</a:t>
            </a:r>
            <a:endParaRPr lang="fr-CA" sz="1300" noProof="0" dirty="0"/>
          </a:p>
          <a:p>
            <a:pPr marL="285721" indent="-285721">
              <a:spcBef>
                <a:spcPts val="600"/>
              </a:spcBef>
              <a:spcAft>
                <a:spcPts val="300"/>
              </a:spcAft>
              <a:buFont typeface="Arial" panose="020B0604020202020204" pitchFamily="34" charset="0"/>
              <a:buChar char="•"/>
            </a:pPr>
            <a:r>
              <a:rPr lang="fr-CA" sz="1300" noProof="0" dirty="0"/>
              <a:t>Gardez les yeux fermés pendant quelques instants.</a:t>
            </a:r>
          </a:p>
          <a:p>
            <a:pPr marL="285721" indent="-285721">
              <a:spcBef>
                <a:spcPts val="600"/>
              </a:spcBef>
              <a:spcAft>
                <a:spcPts val="300"/>
              </a:spcAft>
              <a:buFont typeface="Arial" panose="020B0604020202020204" pitchFamily="34" charset="0"/>
              <a:buChar char="•"/>
            </a:pPr>
            <a:r>
              <a:rPr lang="fr-CA" sz="1300" noProof="0" dirty="0"/>
              <a:t>Prenez un moment pour vous témoigner de la gratitude pour avoir saisi une occasion</a:t>
            </a:r>
            <a:r>
              <a:rPr lang="fr-CA" sz="1300" baseline="0" noProof="0" dirty="0"/>
              <a:t> de ralentir, de vous reconnecter pendant votre journée chargée.</a:t>
            </a:r>
            <a:endParaRPr lang="fr-CA" sz="1300" noProof="0" dirty="0"/>
          </a:p>
          <a:p>
            <a:pPr marL="285721" indent="-285721">
              <a:spcBef>
                <a:spcPts val="600"/>
              </a:spcBef>
              <a:spcAft>
                <a:spcPts val="300"/>
              </a:spcAft>
              <a:buFont typeface="Arial" panose="020B0604020202020204" pitchFamily="34" charset="0"/>
              <a:buChar char="•"/>
            </a:pPr>
            <a:r>
              <a:rPr lang="fr-CA" sz="1300" noProof="0" dirty="0"/>
              <a:t>Plus nous nous exerçons, plus nous sommes en mesure de créer des écarts par rapport</a:t>
            </a:r>
            <a:r>
              <a:rPr lang="fr-CA" sz="1300" baseline="0" noProof="0" dirty="0"/>
              <a:t> à nos pensées et nos modes habituels.</a:t>
            </a:r>
            <a:endParaRPr lang="fr-CA" sz="1300" noProof="0" dirty="0"/>
          </a:p>
          <a:p>
            <a:pPr marL="285721" indent="-285721">
              <a:spcBef>
                <a:spcPts val="600"/>
              </a:spcBef>
              <a:spcAft>
                <a:spcPts val="300"/>
              </a:spcAft>
              <a:buFont typeface="Arial" panose="020B0604020202020204" pitchFamily="34" charset="0"/>
              <a:buChar char="•"/>
            </a:pPr>
            <a:r>
              <a:rPr lang="fr-CA" sz="1300" noProof="0" dirty="0"/>
              <a:t>Lorsque vous serez prêt, vous pourrez vous frotter les mains et créer un peu de chaleur; vous pouvez placer vos mains sur vos yeux, et ouvrir</a:t>
            </a:r>
            <a:r>
              <a:rPr lang="fr-CA" sz="1300" baseline="0" noProof="0" dirty="0"/>
              <a:t> lentement les yeux.</a:t>
            </a:r>
            <a:endParaRPr lang="fr-CA" sz="1300" noProof="0" dirty="0"/>
          </a:p>
          <a:p>
            <a:pPr marL="285721" indent="-285721">
              <a:spcBef>
                <a:spcPts val="600"/>
              </a:spcBef>
              <a:spcAft>
                <a:spcPts val="300"/>
              </a:spcAft>
              <a:buFont typeface="Arial" panose="020B0604020202020204" pitchFamily="34" charset="0"/>
              <a:buChar char="•"/>
            </a:pPr>
            <a:r>
              <a:rPr lang="fr-CA" sz="1300" noProof="0" dirty="0"/>
              <a:t>Et revenir.</a:t>
            </a:r>
          </a:p>
          <a:p>
            <a:pPr marL="0" indent="0">
              <a:spcBef>
                <a:spcPts val="600"/>
              </a:spcBef>
              <a:spcAft>
                <a:spcPts val="300"/>
              </a:spcAft>
              <a:buFont typeface="Arial" panose="020B0604020202020204" pitchFamily="34" charset="0"/>
              <a:buNone/>
            </a:pPr>
            <a:endParaRPr lang="fr-CA" sz="1300" noProof="0" dirty="0"/>
          </a:p>
          <a:p>
            <a:pPr marL="285721" indent="-285721">
              <a:spcBef>
                <a:spcPts val="600"/>
              </a:spcBef>
              <a:spcAft>
                <a:spcPts val="300"/>
              </a:spcAft>
              <a:buFont typeface="Arial" panose="020B0604020202020204" pitchFamily="34" charset="0"/>
              <a:buChar char="•"/>
            </a:pPr>
            <a:endParaRPr lang="fr-CA" sz="1300" noProof="0" dirty="0"/>
          </a:p>
          <a:p>
            <a:pPr marL="0" indent="0">
              <a:spcBef>
                <a:spcPts val="600"/>
              </a:spcBef>
              <a:spcAft>
                <a:spcPts val="300"/>
              </a:spcAft>
              <a:buFont typeface="Arial" panose="020B0604020202020204" pitchFamily="34" charset="0"/>
              <a:buNone/>
            </a:pPr>
            <a:r>
              <a:rPr lang="fr-CA" sz="1300" noProof="0" dirty="0"/>
              <a:t>Ressources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t>Méditation</a:t>
            </a:r>
            <a:r>
              <a:rPr lang="en-US" sz="1200" baseline="0" dirty="0"/>
              <a:t> de </a:t>
            </a:r>
            <a:r>
              <a:rPr lang="en-US" sz="1200" baseline="0" dirty="0" err="1"/>
              <a:t>l’amour</a:t>
            </a:r>
            <a:r>
              <a:rPr lang="en-US" sz="1200" baseline="0" dirty="0"/>
              <a:t> de soi</a:t>
            </a:r>
            <a:br>
              <a:rPr lang="en-US" sz="1200" baseline="0" dirty="0"/>
            </a:br>
            <a:r>
              <a:rPr lang="en-US" sz="1200" dirty="0"/>
              <a:t>7 mins: https://www.youtube.com/watch?v=GtNpPZDZvco</a:t>
            </a:r>
            <a:br>
              <a:rPr lang="en-US" sz="1200" dirty="0"/>
            </a:br>
            <a:r>
              <a:rPr lang="en-US" sz="1200" dirty="0"/>
              <a:t>7 minutes: https://www.youtube.com/watch?v=0hDsTqd7Xq8</a:t>
            </a:r>
            <a:br>
              <a:rPr lang="en-US" sz="1200" dirty="0"/>
            </a:br>
            <a:r>
              <a:rPr lang="en-US" sz="1200" dirty="0"/>
              <a:t>13 mins: https://www.youtube.com/watch?v=ZOuo7lm-oyk</a:t>
            </a:r>
            <a:br>
              <a:rPr lang="en-US" sz="1200" dirty="0"/>
            </a:br>
            <a:r>
              <a:rPr lang="en-US" sz="1200" dirty="0"/>
              <a:t>15 mins: https://www.youtube.com/watch?v=bO6kwz6uwdw</a:t>
            </a:r>
            <a:br>
              <a:rPr lang="en-US" sz="1200" dirty="0"/>
            </a:br>
            <a:r>
              <a:rPr lang="en-US" sz="1200" dirty="0"/>
              <a:t>22 mins: https://www.youtube.com/watch?v=aSyqBBHjVGI</a:t>
            </a:r>
            <a:br>
              <a:rPr lang="en-US" sz="1200" dirty="0"/>
            </a:br>
            <a:r>
              <a:rPr lang="en-US" sz="1200" dirty="0"/>
              <a:t>41</a:t>
            </a:r>
            <a:r>
              <a:rPr lang="en-US" sz="1200" baseline="0" dirty="0"/>
              <a:t> mins: https://www.youtube.com/watch?v=xdMXU636hbk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000" dirty="0"/>
              <a:t>Amour bienveillant</a:t>
            </a:r>
            <a:br>
              <a:rPr lang="fr-CA" sz="2000" dirty="0"/>
            </a:br>
            <a:r>
              <a:rPr lang="en-US" sz="1200" dirty="0"/>
              <a:t>7 minutes - </a:t>
            </a:r>
            <a:r>
              <a:rPr lang="en-US" sz="1200" dirty="0">
                <a:hlinkClick r:id="rId5"/>
              </a:rPr>
              <a:t>https://www.youtube.com/watch?v=0hDsTqd7Xq8</a:t>
            </a:r>
            <a:r>
              <a:rPr lang="en-US" sz="1200" dirty="0"/>
              <a:t> </a:t>
            </a:r>
            <a:br>
              <a:rPr lang="en-US" sz="1200" dirty="0"/>
            </a:br>
            <a:r>
              <a:rPr lang="en-US" sz="1200" dirty="0"/>
              <a:t>11 </a:t>
            </a:r>
            <a:r>
              <a:rPr lang="en-US" sz="1200" dirty="0" err="1"/>
              <a:t>mins</a:t>
            </a:r>
            <a:r>
              <a:rPr lang="en-US" sz="1200" dirty="0"/>
              <a:t> - </a:t>
            </a:r>
            <a:r>
              <a:rPr lang="en-US" sz="1200" dirty="0">
                <a:hlinkClick r:id="rId6"/>
              </a:rPr>
              <a:t>https://www.youtube.com/watch?v=5JMp5BjfCFI</a:t>
            </a:r>
            <a:br>
              <a:rPr lang="en-US" sz="1200" dirty="0"/>
            </a:br>
            <a:endParaRPr lang="en-US" sz="1200" dirty="0"/>
          </a:p>
          <a:p>
            <a:pPr marL="0" indent="0">
              <a:spcBef>
                <a:spcPts val="600"/>
              </a:spcBef>
              <a:spcAft>
                <a:spcPts val="300"/>
              </a:spcAft>
              <a:buFont typeface="Arial" panose="020B0604020202020204" pitchFamily="34" charset="0"/>
              <a:buNone/>
            </a:pPr>
            <a:endParaRPr lang="fr-CA" sz="13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dirty="0"/>
          </a:p>
        </p:txBody>
      </p:sp>
    </p:spTree>
    <p:extLst>
      <p:ext uri="{BB962C8B-B14F-4D97-AF65-F5344CB8AC3E}">
        <p14:creationId xmlns:p14="http://schemas.microsoft.com/office/powerpoint/2010/main" val="1266053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Ginette</a:t>
            </a: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endParaRPr lang="fr-CA" dirty="0"/>
          </a:p>
          <a:p>
            <a:r>
              <a:rPr lang="fr-CA" dirty="0"/>
              <a:t>Comme d’habitude, avant de faire un compte rendu en petits groupes, nous allons faire un compte rendu en séance plénière; nous allons ouvrir le micro pour quelques-uns d’entre vous</a:t>
            </a:r>
            <a:r>
              <a:rPr lang="fr-CA" baseline="0" dirty="0"/>
              <a:t> qui souhaiteront faire part de leurs réflexions au sujet des exercices d’aujourd’hui (jusqu’à environ 20 minutes avant la fin de la séance) :</a:t>
            </a:r>
          </a:p>
          <a:p>
            <a:pPr marL="171450" indent="-171450">
              <a:buFont typeface="Arial" panose="020B0604020202020204" pitchFamily="34" charset="0"/>
              <a:buChar char="•"/>
            </a:pPr>
            <a:r>
              <a:rPr lang="fr-CA" sz="1200" dirty="0"/>
              <a:t>Marche en pleine conscience</a:t>
            </a:r>
            <a:endParaRPr lang="fr-CA" baseline="0" dirty="0"/>
          </a:p>
          <a:p>
            <a:pPr marL="171450" indent="-171450">
              <a:buFont typeface="Arial" panose="020B0604020202020204" pitchFamily="34" charset="0"/>
              <a:buChar char="•"/>
            </a:pPr>
            <a:r>
              <a:rPr lang="fr-CA" dirty="0"/>
              <a:t>Journal de leadership (réflexion)</a:t>
            </a:r>
          </a:p>
          <a:p>
            <a:pPr marL="171450" indent="-171450">
              <a:buFont typeface="Arial" panose="020B0604020202020204" pitchFamily="34" charset="0"/>
              <a:buChar char="•"/>
            </a:pPr>
            <a:r>
              <a:rPr lang="fr-CA" dirty="0"/>
              <a:t>Meilleure prise de décisions</a:t>
            </a:r>
          </a:p>
          <a:p>
            <a:pPr marL="171450" indent="-171450">
              <a:buFont typeface="Arial" panose="020B0604020202020204" pitchFamily="34" charset="0"/>
              <a:buChar char="•"/>
            </a:pPr>
            <a:r>
              <a:rPr lang="fr-CA" sz="1200" dirty="0"/>
              <a:t>Amour bienveillant en pleine conscience</a:t>
            </a:r>
          </a:p>
          <a:p>
            <a:endParaRPr lang="fr-CA" dirty="0"/>
          </a:p>
          <a:p>
            <a:r>
              <a:rPr lang="fr-CA" dirty="0"/>
              <a:t>Comme les</a:t>
            </a:r>
            <a:r>
              <a:rPr lang="fr-CA" baseline="0" dirty="0"/>
              <a:t> semaines précédentes, vous allez être assignés au hasard à une salle de discussion afin que vous puissiez faire vos comptes rendus en petits groupes,</a:t>
            </a:r>
            <a:r>
              <a:rPr lang="fr-CA" dirty="0"/>
              <a:t> </a:t>
            </a:r>
            <a:r>
              <a:rPr lang="fr-CA" baseline="0" dirty="0"/>
              <a:t>on vas revenir depuis XX minutes.</a:t>
            </a:r>
          </a:p>
          <a:p>
            <a:endParaRPr lang="fr-CA" baseline="0" dirty="0"/>
          </a:p>
          <a:p>
            <a:r>
              <a:rPr lang="fr-CA" baseline="0" dirty="0"/>
              <a:t>N’hésitez pas à faire part de ce qui suit :</a:t>
            </a:r>
          </a:p>
          <a:p>
            <a:pPr marL="171450" indent="-171450">
              <a:buFont typeface="Arial" panose="020B0604020202020204" pitchFamily="34" charset="0"/>
              <a:buChar char="•"/>
            </a:pPr>
            <a:r>
              <a:rPr lang="fr-CA" baseline="0" dirty="0"/>
              <a:t>Ce que vous avez remarqué</a:t>
            </a:r>
          </a:p>
          <a:p>
            <a:pPr marL="171450" indent="-171450">
              <a:buFont typeface="Arial" panose="020B0604020202020204" pitchFamily="34" charset="0"/>
              <a:buChar char="•"/>
            </a:pPr>
            <a:r>
              <a:rPr lang="fr-CA" baseline="0" dirty="0"/>
              <a:t>Ce qui vous a posé problème</a:t>
            </a:r>
          </a:p>
          <a:p>
            <a:pPr marL="171450" indent="-171450">
              <a:buFont typeface="Arial" panose="020B0604020202020204" pitchFamily="34" charset="0"/>
              <a:buChar char="•"/>
            </a:pPr>
            <a:r>
              <a:rPr lang="fr-CA" baseline="0" dirty="0"/>
              <a:t>Ce que vous comprenez</a:t>
            </a:r>
          </a:p>
          <a:p>
            <a:pPr marL="171450" indent="-171450">
              <a:buFont typeface="Arial" panose="020B0604020202020204" pitchFamily="34" charset="0"/>
              <a:buChar char="•"/>
            </a:pPr>
            <a:r>
              <a:rPr lang="fr-CA" baseline="0" dirty="0"/>
              <a:t>Une intention que vous avez pour la semaine</a:t>
            </a:r>
          </a:p>
          <a:p>
            <a:pPr marL="171450" indent="-171450">
              <a:buFont typeface="Arial" panose="020B0604020202020204" pitchFamily="34" charset="0"/>
              <a:buChar char="•"/>
            </a:pPr>
            <a:r>
              <a:rPr lang="fr-CA" baseline="0" dirty="0"/>
              <a:t>Etc.</a:t>
            </a:r>
          </a:p>
          <a:p>
            <a:endParaRPr lang="fr-CA" baseline="0" dirty="0"/>
          </a:p>
          <a:p>
            <a:r>
              <a:rPr lang="fr-CA" baseline="0" dirty="0"/>
              <a:t>Je vous souhaite du bonheur!</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dirty="0"/>
          </a:p>
        </p:txBody>
      </p:sp>
    </p:spTree>
    <p:extLst>
      <p:ext uri="{BB962C8B-B14F-4D97-AF65-F5344CB8AC3E}">
        <p14:creationId xmlns:p14="http://schemas.microsoft.com/office/powerpoint/2010/main" val="2186654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Ginette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noProof="0" dirty="0"/>
          </a:p>
          <a:p>
            <a:pPr marL="342900" lvl="0" indent="-342900">
              <a:spcBef>
                <a:spcPts val="0"/>
              </a:spcBef>
              <a:spcAft>
                <a:spcPts val="600"/>
              </a:spcAft>
              <a:buFont typeface="Arial" panose="020B0604020202020204" pitchFamily="34" charset="0"/>
              <a:buChar char="•"/>
            </a:pPr>
            <a:r>
              <a:rPr lang="fr-CA" sz="2400" dirty="0"/>
              <a:t>Connexion - système de </a:t>
            </a:r>
            <a:r>
              <a:rPr lang="fr-CA" sz="2400" b="1" i="1" dirty="0">
                <a:latin typeface="Bradley Hand ITC" panose="03070402050302030203" pitchFamily="66" charset="0"/>
              </a:rPr>
              <a:t>Jumelage </a:t>
            </a:r>
            <a:r>
              <a:rPr lang="fr-CA" sz="2400" dirty="0"/>
              <a:t> – une fois par semaine</a:t>
            </a:r>
          </a:p>
          <a:p>
            <a:pPr marL="342900" indent="-342900">
              <a:spcBef>
                <a:spcPts val="0"/>
              </a:spcBef>
              <a:spcAft>
                <a:spcPts val="600"/>
              </a:spcAft>
              <a:buFont typeface="Arial" panose="020B0604020202020204" pitchFamily="34" charset="0"/>
              <a:buChar char="•"/>
            </a:pPr>
            <a:r>
              <a:rPr lang="fr-CA" sz="2400" dirty="0"/>
              <a:t>Journal de gratitude – quotidiennement</a:t>
            </a:r>
          </a:p>
          <a:p>
            <a:pPr marL="342900" indent="-342900">
              <a:spcBef>
                <a:spcPts val="0"/>
              </a:spcBef>
              <a:spcAft>
                <a:spcPts val="600"/>
              </a:spcAft>
              <a:buFont typeface="Arial" panose="020B0604020202020204" pitchFamily="34" charset="0"/>
              <a:buChar char="•"/>
            </a:pPr>
            <a:r>
              <a:rPr lang="fr-FR" sz="2400" dirty="0"/>
              <a:t>Exercez d’aujourd’hui</a:t>
            </a:r>
          </a:p>
          <a:p>
            <a:pPr marL="742950" marR="0" lvl="1" indent="-285750">
              <a:spcBef>
                <a:spcPts val="600"/>
              </a:spcBef>
              <a:spcAft>
                <a:spcPts val="0"/>
              </a:spcAft>
              <a:buFont typeface="Arial" panose="020B0604020202020204" pitchFamily="34" charset="0"/>
              <a:buChar char="–"/>
              <a:tabLst>
                <a:tab pos="914400" algn="l"/>
              </a:tabLst>
            </a:pPr>
            <a:r>
              <a:rPr lang="fr-FR" sz="2000" dirty="0"/>
              <a:t>Marche en pleine conscience</a:t>
            </a:r>
            <a:endParaRPr lang="fr-FR" sz="2000" dirty="0">
              <a:cs typeface="Times New Roman" panose="02020603050405020304" pitchFamily="18" charset="0"/>
            </a:endParaRPr>
          </a:p>
          <a:p>
            <a:pPr marL="742950" marR="0" lvl="1" indent="-285750">
              <a:spcBef>
                <a:spcPts val="600"/>
              </a:spcBef>
              <a:spcAft>
                <a:spcPts val="0"/>
              </a:spcAft>
              <a:buFont typeface="Arial" panose="020B0604020202020204" pitchFamily="34" charset="0"/>
              <a:buChar char="–"/>
              <a:tabLst>
                <a:tab pos="914400" algn="l"/>
              </a:tabLst>
            </a:pPr>
            <a:r>
              <a:rPr lang="fr-FR" sz="2000" dirty="0"/>
              <a:t>Journal de leadership (réflexion)</a:t>
            </a:r>
          </a:p>
          <a:p>
            <a:pPr marL="742950" marR="0" lvl="1" indent="-285750">
              <a:spcBef>
                <a:spcPts val="600"/>
              </a:spcBef>
              <a:spcAft>
                <a:spcPts val="0"/>
              </a:spcAft>
              <a:buFont typeface="Arial" panose="020B0604020202020204" pitchFamily="34" charset="0"/>
              <a:buChar char="–"/>
              <a:tabLst>
                <a:tab pos="914400" algn="l"/>
              </a:tabLst>
            </a:pPr>
            <a:r>
              <a:rPr lang="fr-FR" sz="2000" dirty="0"/>
              <a:t>Meilleure prise de décisions</a:t>
            </a:r>
          </a:p>
          <a:p>
            <a:pPr marL="342900" indent="-342900">
              <a:spcBef>
                <a:spcPts val="0"/>
              </a:spcBef>
              <a:spcAft>
                <a:spcPts val="600"/>
              </a:spcAft>
              <a:buFont typeface="Arial" panose="020B0604020202020204" pitchFamily="34" charset="0"/>
              <a:buChar char="•"/>
            </a:pPr>
            <a:r>
              <a:rPr lang="fr-FR" sz="2400" dirty="0"/>
              <a:t>Faites votre pratique </a:t>
            </a:r>
            <a:r>
              <a:rPr lang="fr-FR" sz="2400" b="1" dirty="0"/>
              <a:t>jusqu’à 20 minutes </a:t>
            </a:r>
            <a:r>
              <a:rPr lang="fr-FR" sz="2400" dirty="0"/>
              <a:t>et continuez à pratiquer tous les jours de la semaine</a:t>
            </a:r>
            <a:endParaRPr lang="fr-CA" sz="2400" dirty="0"/>
          </a:p>
          <a:p>
            <a:pPr marL="742950" marR="0" lvl="1" indent="-285750">
              <a:spcBef>
                <a:spcPts val="600"/>
              </a:spcBef>
              <a:spcAft>
                <a:spcPts val="0"/>
              </a:spcAft>
              <a:buFont typeface="Arial" panose="020B0604020202020204" pitchFamily="34" charset="0"/>
              <a:buChar char="–"/>
              <a:tabLst>
                <a:tab pos="914400" algn="l"/>
              </a:tabLst>
            </a:pPr>
            <a:r>
              <a:rPr lang="fr-CA" dirty="0"/>
              <a:t>Autocompassion</a:t>
            </a:r>
            <a:endParaRPr lang="fr-FR" sz="1200" dirty="0">
              <a:cs typeface="Times New Roman" panose="02020603050405020304" pitchFamily="18" charset="0"/>
            </a:endParaRPr>
          </a:p>
          <a:p>
            <a:pPr marL="742950" marR="0" lvl="1" indent="-285750">
              <a:spcBef>
                <a:spcPts val="600"/>
              </a:spcBef>
              <a:spcAft>
                <a:spcPts val="0"/>
              </a:spcAft>
              <a:buFont typeface="Arial" panose="020B0604020202020204" pitchFamily="34" charset="0"/>
              <a:buChar char="–"/>
              <a:tabLst>
                <a:tab pos="914400" algn="l"/>
              </a:tabLst>
            </a:pPr>
            <a:r>
              <a:rPr lang="fr-CA" dirty="0"/>
              <a:t>Amour bienveillant</a:t>
            </a:r>
          </a:p>
          <a:p>
            <a:pPr marL="742950" marR="0" lvl="1" indent="-285750">
              <a:spcBef>
                <a:spcPts val="600"/>
              </a:spcBef>
              <a:spcAft>
                <a:spcPts val="0"/>
              </a:spcAft>
              <a:buFont typeface="Arial" panose="020B0604020202020204" pitchFamily="34" charset="0"/>
              <a:buChar char="–"/>
              <a:tabLst>
                <a:tab pos="914400" algn="l"/>
              </a:tabLst>
            </a:pPr>
            <a:r>
              <a:rPr lang="en-US" dirty="0"/>
              <a:t>Amour de soi</a:t>
            </a:r>
            <a:endParaRPr lang="fr-CA" sz="1600" dirty="0"/>
          </a:p>
          <a:p>
            <a:pPr marL="171450" indent="-171450">
              <a:buFont typeface="Arial" panose="020B0604020202020204" pitchFamily="34" charset="0"/>
              <a:buChar char="•"/>
            </a:pPr>
            <a:endParaRPr lang="fr-CA" sz="1200" dirty="0"/>
          </a:p>
          <a:p>
            <a:pPr marL="171450" indent="-171450">
              <a:buFont typeface="Arial" panose="020B0604020202020204" pitchFamily="34" charset="0"/>
              <a:buChar char="•"/>
            </a:pPr>
            <a:r>
              <a:rPr lang="fr-CA" sz="1200" dirty="0"/>
              <a:t>Amour bienveillant</a:t>
            </a:r>
            <a:br>
              <a:rPr lang="fr-CA" sz="1200" dirty="0"/>
            </a:br>
            <a:r>
              <a:rPr lang="en-US" sz="1200" dirty="0"/>
              <a:t>7 minutes - </a:t>
            </a:r>
            <a:r>
              <a:rPr lang="en-US" sz="1200" dirty="0">
                <a:hlinkClick r:id="rId3"/>
              </a:rPr>
              <a:t>https://www.youtube.com/watch?v=0hDsTqd7Xq8</a:t>
            </a:r>
            <a:br>
              <a:rPr lang="en-US" sz="1200" dirty="0"/>
            </a:br>
            <a:r>
              <a:rPr lang="en-US" sz="1200" dirty="0"/>
              <a:t>11 mins - </a:t>
            </a:r>
            <a:r>
              <a:rPr lang="en-US" sz="1200" dirty="0">
                <a:hlinkClick r:id="rId4"/>
              </a:rPr>
              <a:t>https://www.youtube.com/watch?v=5JMp5BjfCFI</a:t>
            </a:r>
            <a:br>
              <a:rPr lang="en-US" sz="1200" dirty="0"/>
            </a:br>
            <a:r>
              <a:rPr lang="en-US" sz="1200" dirty="0"/>
              <a:t>20 mins - </a:t>
            </a:r>
            <a:r>
              <a:rPr lang="en-US" sz="1200" dirty="0">
                <a:hlinkClick r:id="rId5"/>
              </a:rPr>
              <a:t>https://www.youtube.com/watch?v=NDNF_DmepJ8</a:t>
            </a:r>
            <a:r>
              <a:rPr lang="en-US" sz="1200" dirty="0"/>
              <a:t> </a:t>
            </a:r>
            <a:br>
              <a:rPr lang="en-US" sz="1200" dirty="0"/>
            </a:br>
            <a:r>
              <a:rPr lang="en-US" sz="1200" dirty="0"/>
              <a:t>22 mins - </a:t>
            </a:r>
            <a:r>
              <a:rPr lang="en-US" sz="1200" dirty="0">
                <a:hlinkClick r:id="rId6"/>
              </a:rPr>
              <a:t>https://www.youtube.com/watch?v=ve57Mi0XHMc</a:t>
            </a:r>
            <a:endParaRPr lang="en-US" sz="1200" dirty="0"/>
          </a:p>
          <a:p>
            <a:pPr marL="171450" indent="-171450">
              <a:buFont typeface="Arial" panose="020B0604020202020204" pitchFamily="34" charset="0"/>
              <a:buChar char="•"/>
            </a:pPr>
            <a:endParaRPr lang="fr-CA" sz="1200" dirty="0"/>
          </a:p>
          <a:p>
            <a:pPr marL="171450" indent="-171450">
              <a:buFont typeface="Arial" panose="020B0604020202020204" pitchFamily="34" charset="0"/>
              <a:buChar char="•"/>
            </a:pPr>
            <a:r>
              <a:rPr lang="fr-CA" sz="2000" dirty="0"/>
              <a:t>Autocompassion</a:t>
            </a:r>
            <a:br>
              <a:rPr lang="fr-CA" sz="2000" dirty="0"/>
            </a:br>
            <a:r>
              <a:rPr lang="fr-CA" sz="1200" baseline="0" dirty="0"/>
              <a:t>8 mins – </a:t>
            </a:r>
            <a:r>
              <a:rPr lang="fr-CA" sz="1200" baseline="0" dirty="0">
                <a:hlinkClick r:id="rId7"/>
              </a:rPr>
              <a:t>La pause d’autocompassion</a:t>
            </a:r>
            <a:r>
              <a:rPr lang="fr-CA" sz="1200" baseline="0" dirty="0"/>
              <a:t> (https://www.youtube.com/watch?v=Fevw8ahkeeU)</a:t>
            </a:r>
            <a:br>
              <a:rPr lang="fr-CA" sz="1200" baseline="0" dirty="0"/>
            </a:br>
            <a:r>
              <a:rPr lang="fr-CA" sz="1200" baseline="0" dirty="0"/>
              <a:t>10 mins – </a:t>
            </a:r>
            <a:r>
              <a:rPr lang="fr-CA" sz="1200" baseline="0" dirty="0">
                <a:hlinkClick r:id="rId8"/>
              </a:rPr>
              <a:t>Autocompassion</a:t>
            </a:r>
            <a:r>
              <a:rPr lang="fr-CA" sz="1200" baseline="0" dirty="0"/>
              <a:t> (https://youtu.be/DQQniKP5GHI)</a:t>
            </a:r>
            <a:br>
              <a:rPr lang="fr-CA" sz="1200" baseline="0" dirty="0"/>
            </a:br>
            <a:r>
              <a:rPr lang="fr-CA" sz="1200" dirty="0">
                <a:effectLst/>
                <a:latin typeface="Calibri" panose="020F0502020204030204" pitchFamily="34" charset="0"/>
                <a:ea typeface="Calibri" panose="020F0502020204030204" pitchFamily="34" charset="0"/>
              </a:rPr>
              <a:t>15 mins </a:t>
            </a:r>
            <a:r>
              <a:rPr lang="fr-CA" sz="1200" dirty="0">
                <a:effectLst/>
                <a:ea typeface="Calibri" panose="020F0502020204030204" pitchFamily="34" charset="0"/>
                <a:cs typeface="Times New Roman" panose="02020603050405020304" pitchFamily="18" charset="0"/>
              </a:rPr>
              <a:t>–</a:t>
            </a:r>
            <a:r>
              <a:rPr lang="fr-CA" sz="1200" dirty="0">
                <a:effectLst/>
                <a:latin typeface="Calibri" panose="020F0502020204030204" pitchFamily="34" charset="0"/>
                <a:ea typeface="Calibri" panose="020F0502020204030204" pitchFamily="34" charset="0"/>
              </a:rPr>
              <a:t> </a:t>
            </a:r>
            <a:r>
              <a:rPr lang="fr-CA" sz="1200" dirty="0">
                <a:effectLst/>
                <a:latin typeface="Calibri" panose="020F0502020204030204" pitchFamily="34" charset="0"/>
                <a:ea typeface="Calibri" panose="020F0502020204030204" pitchFamily="34" charset="0"/>
                <a:hlinkClick r:id="rId9"/>
              </a:rPr>
              <a:t>Pratique d’autocompassion – </a:t>
            </a:r>
            <a:r>
              <a:rPr lang="fr-CA" sz="1200" dirty="0" err="1">
                <a:effectLst/>
                <a:latin typeface="Calibri" panose="020F0502020204030204" pitchFamily="34" charset="0"/>
                <a:ea typeface="Calibri" panose="020F0502020204030204" pitchFamily="34" charset="0"/>
                <a:hlinkClick r:id="rId9"/>
              </a:rPr>
              <a:t>Vimeo</a:t>
            </a:r>
            <a:r>
              <a:rPr lang="fr-CA" sz="1200" dirty="0">
                <a:effectLst/>
                <a:latin typeface="Calibri" panose="020F0502020204030204" pitchFamily="34" charset="0"/>
                <a:ea typeface="Calibri" panose="020F0502020204030204" pitchFamily="34" charset="0"/>
              </a:rPr>
              <a:t> (https://vimeo.com/466742570)</a:t>
            </a:r>
            <a:br>
              <a:rPr lang="fr-CA" sz="1200" dirty="0">
                <a:effectLst/>
                <a:latin typeface="Calibri" panose="020F0502020204030204" pitchFamily="34" charset="0"/>
                <a:ea typeface="Calibri" panose="020F0502020204030204" pitchFamily="34" charset="0"/>
              </a:rPr>
            </a:br>
            <a:r>
              <a:rPr lang="fr-CA" baseline="0" dirty="0"/>
              <a:t>15 mins - https://www.youtube.com/watch?v=2reuJ3F-nzw</a:t>
            </a:r>
            <a:br>
              <a:rPr lang="fr-CA" baseline="0" dirty="0"/>
            </a:br>
            <a:r>
              <a:rPr lang="fr-CA" sz="1200" baseline="0" dirty="0"/>
              <a:t>17 mins </a:t>
            </a:r>
            <a:r>
              <a:rPr lang="fr-CA" sz="1200" dirty="0">
                <a:effectLst/>
                <a:ea typeface="Calibri" panose="020F0502020204030204" pitchFamily="34" charset="0"/>
                <a:cs typeface="Times New Roman" panose="02020603050405020304" pitchFamily="18" charset="0"/>
              </a:rPr>
              <a:t>–</a:t>
            </a:r>
            <a:r>
              <a:rPr lang="fr-CA" sz="1200" baseline="0" dirty="0"/>
              <a:t> </a:t>
            </a:r>
            <a:r>
              <a:rPr lang="fr-CA" sz="1200" dirty="0">
                <a:hlinkClick r:id="rId10"/>
              </a:rPr>
              <a:t>V</a:t>
            </a:r>
            <a:r>
              <a:rPr lang="fr-CA" sz="1200" baseline="0" dirty="0">
                <a:hlinkClick r:id="rId10"/>
              </a:rPr>
              <a:t>otre moment d’autocompassion</a:t>
            </a:r>
            <a:r>
              <a:rPr lang="fr-CA" sz="1200" baseline="0" dirty="0"/>
              <a:t> (https://www.youtube.com/watch?v=nQSAcY-7Xic)</a:t>
            </a:r>
            <a:br>
              <a:rPr lang="fr-CA" sz="1200" baseline="0" dirty="0"/>
            </a:b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a:t>
            </a:r>
            <a:r>
              <a:rPr lang="en-US" sz="1200" baseline="0" dirty="0"/>
              <a:t>mour de soi</a:t>
            </a:r>
            <a:br>
              <a:rPr lang="en-US" sz="1200" baseline="0" dirty="0"/>
            </a:br>
            <a:r>
              <a:rPr lang="en-US" sz="1200" dirty="0"/>
              <a:t>7 mins: https://www.youtube.com/watch?v=GtNpPZDZvco</a:t>
            </a:r>
            <a:br>
              <a:rPr lang="en-US" sz="1200" dirty="0"/>
            </a:br>
            <a:r>
              <a:rPr lang="en-US" sz="1200" dirty="0"/>
              <a:t>13 mins: https://www.youtube.com/watch?v=ZOuo7lm-oyk</a:t>
            </a:r>
            <a:br>
              <a:rPr lang="en-US" sz="1200" dirty="0"/>
            </a:br>
            <a:r>
              <a:rPr lang="en-US" b="0" i="0" dirty="0">
                <a:solidFill>
                  <a:srgbClr val="0F0F0F"/>
                </a:solidFill>
                <a:effectLst/>
                <a:latin typeface="YouTube Sans"/>
              </a:rPr>
              <a:t>14 mins : https://www.youtube.com/watch?v=AxFy5s3z9lU</a:t>
            </a:r>
            <a:br>
              <a:rPr lang="en-US" b="0" i="0" dirty="0">
                <a:solidFill>
                  <a:srgbClr val="0F0F0F"/>
                </a:solidFill>
                <a:effectLst/>
                <a:latin typeface="YouTube Sans"/>
              </a:rPr>
            </a:br>
            <a:r>
              <a:rPr lang="en-US" sz="1200" dirty="0"/>
              <a:t>15 mins: https://www.youtube.com/watch?v=bO6kwz6uwdw</a:t>
            </a:r>
            <a:br>
              <a:rPr lang="en-US" sz="1200" dirty="0"/>
            </a:br>
            <a:r>
              <a:rPr lang="en-US" sz="1200" dirty="0"/>
              <a:t>22 mins: https://www.youtube.com/watch?v=aSyqBBHjVGI</a:t>
            </a:r>
            <a:br>
              <a:rPr lang="en-US" sz="1200" dirty="0"/>
            </a:br>
            <a:r>
              <a:rPr lang="en-US" sz="1200" dirty="0"/>
              <a:t>41</a:t>
            </a:r>
            <a:r>
              <a:rPr lang="en-US" sz="1200" baseline="0" dirty="0"/>
              <a:t> mins: https://www.youtube.com/watch?v=xdMXU636hbk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dirty="0"/>
          </a:p>
        </p:txBody>
      </p:sp>
    </p:spTree>
    <p:extLst>
      <p:ext uri="{BB962C8B-B14F-4D97-AF65-F5344CB8AC3E}">
        <p14:creationId xmlns:p14="http://schemas.microsoft.com/office/powerpoint/2010/main" val="2383003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dirty="0"/>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Carmen/Alejandro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defTabSz="912937">
              <a:defRPr/>
            </a:pPr>
            <a:r>
              <a:rPr lang="fr-CA" dirty="0"/>
              <a:t>«</a:t>
            </a:r>
            <a:r>
              <a:rPr lang="fr-CA" noProof="0" dirty="0"/>
              <a:t> Vous savez maintenant que vous pouvez exprimer vos commentaires ou poser vos questions dans la langue officielle</a:t>
            </a:r>
            <a:r>
              <a:rPr lang="fr-CA" baseline="0" noProof="0" dirty="0"/>
              <a:t> de votre choix</a:t>
            </a:r>
            <a:r>
              <a:rPr lang="fr-CA" noProof="0" dirty="0"/>
              <a:t> »</a:t>
            </a:r>
          </a:p>
          <a:p>
            <a:pPr defTabSz="912937">
              <a:defRPr/>
            </a:pPr>
            <a:endParaRPr lang="fr-CA" dirty="0"/>
          </a:p>
          <a:p>
            <a:r>
              <a:rPr lang="en-CA" baseline="0" noProof="0" dirty="0"/>
              <a:t>By now, you know you can use the language of your choice to express your comments or questions</a:t>
            </a: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dirty="0"/>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Carmen/Alejandro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r>
              <a:rPr lang="fr-CA" noProof="0" dirty="0"/>
              <a:t>Pour</a:t>
            </a:r>
            <a:r>
              <a:rPr lang="fr-CA" baseline="0" noProof="0" dirty="0"/>
              <a:t> l’exercice de centration d’aujourd’hui, nous utiliserons une légère variation… Comme pour les exercices précédents, il s’agit de passer de « faire » à « être ».</a:t>
            </a:r>
            <a:endParaRPr lang="fr-CA" noProof="0" dirty="0"/>
          </a:p>
          <a:p>
            <a:r>
              <a:rPr lang="fr-CA" noProof="0" dirty="0"/>
              <a:t>Commençons par l’activité suivante...</a:t>
            </a:r>
          </a:p>
          <a:p>
            <a:pPr lvl="0"/>
            <a:r>
              <a:rPr lang="fr-CA" noProof="0" dirty="0"/>
              <a:t>Assoyez-vous en position confortable et attentive.</a:t>
            </a:r>
          </a:p>
          <a:p>
            <a:pPr lvl="0"/>
            <a:r>
              <a:rPr lang="fr-CA" noProof="0" dirty="0"/>
              <a:t>Il est bon de fermer les yeux ou de les fermer à moitié.</a:t>
            </a:r>
          </a:p>
          <a:p>
            <a:pPr lvl="0"/>
            <a:r>
              <a:rPr lang="fr-FR" noProof="0" dirty="0"/>
              <a:t>tu peux poser les deux pieds à plat sur le sol</a:t>
            </a:r>
          </a:p>
          <a:p>
            <a:pPr lvl="0"/>
            <a:r>
              <a:rPr lang="fr-FR" noProof="0" dirty="0"/>
              <a:t>et tes paumes sur tes genoux de manière à ce que tu sois à l'aise.</a:t>
            </a:r>
            <a:endParaRPr lang="fr-CA" noProof="0" dirty="0"/>
          </a:p>
          <a:p>
            <a:pPr lvl="0"/>
            <a:r>
              <a:rPr lang="fr-CA" noProof="0" dirty="0"/>
              <a:t>Concentrez-vous sur votre respiration</a:t>
            </a:r>
            <a:r>
              <a:rPr lang="fr-CA" baseline="0" noProof="0" dirty="0"/>
              <a:t>… </a:t>
            </a:r>
          </a:p>
          <a:p>
            <a:pPr lvl="0"/>
            <a:r>
              <a:rPr lang="fr-CA" baseline="0" noProof="0" dirty="0"/>
              <a:t>et répétez les phrases suivantes à haute voix ou dans votre esprit, selon celles qui semblent vous convenir, dans le moment présent…</a:t>
            </a:r>
          </a:p>
          <a:p>
            <a:pPr lvl="0"/>
            <a:endParaRPr lang="fr-CA" noProof="0" dirty="0"/>
          </a:p>
          <a:p>
            <a:pPr lvl="0"/>
            <a:r>
              <a:rPr lang="fr-CA" noProof="0" dirty="0"/>
              <a:t>(Lisez-les</a:t>
            </a:r>
            <a:r>
              <a:rPr lang="fr-CA" baseline="0" noProof="0" dirty="0"/>
              <a:t> en laissant un espace entre elles.)</a:t>
            </a:r>
            <a:endParaRPr lang="fr-CA" noProof="0" dirty="0"/>
          </a:p>
          <a:p>
            <a:pPr lvl="0"/>
            <a:r>
              <a:rPr lang="fr-CA" noProof="0" dirty="0"/>
              <a:t>Je suis une personne gentille	</a:t>
            </a:r>
            <a:r>
              <a:rPr lang="fr-CA" noProof="0" dirty="0">
                <a:solidFill>
                  <a:schemeClr val="accent1">
                    <a:lumMod val="75000"/>
                  </a:schemeClr>
                </a:solidFill>
              </a:rPr>
              <a:t>(</a:t>
            </a:r>
            <a:r>
              <a:rPr lang="en-CA" i="1" noProof="0" dirty="0">
                <a:solidFill>
                  <a:schemeClr val="accent1">
                    <a:lumMod val="75000"/>
                  </a:schemeClr>
                </a:solidFill>
              </a:rPr>
              <a:t>I am a kind person</a:t>
            </a:r>
            <a:r>
              <a:rPr lang="fr-CA" noProof="0" dirty="0">
                <a:solidFill>
                  <a:schemeClr val="accent1">
                    <a:lumMod val="75000"/>
                  </a:schemeClr>
                </a:solidFill>
              </a:rPr>
              <a:t>)</a:t>
            </a:r>
          </a:p>
          <a:p>
            <a:pPr lvl="0"/>
            <a:r>
              <a:rPr lang="fr-CA" noProof="0" dirty="0"/>
              <a:t>Je m’aime 		(</a:t>
            </a:r>
            <a:r>
              <a:rPr lang="en-CA" i="1" noProof="0" dirty="0"/>
              <a:t>I love myself</a:t>
            </a:r>
            <a:r>
              <a:rPr lang="en-CA" noProof="0" dirty="0"/>
              <a:t>)</a:t>
            </a:r>
            <a:endParaRPr lang="en-CA" noProof="0" dirty="0">
              <a:solidFill>
                <a:schemeClr val="accent1">
                  <a:lumMod val="75000"/>
                </a:schemeClr>
              </a:solidFill>
            </a:endParaRPr>
          </a:p>
          <a:p>
            <a:pPr lvl="0"/>
            <a:r>
              <a:rPr lang="fr-CA" noProof="0" dirty="0"/>
              <a:t>Je fais de mon mieux</a:t>
            </a:r>
            <a:r>
              <a:rPr lang="fr-CA" noProof="0" dirty="0">
                <a:solidFill>
                  <a:schemeClr val="accent1">
                    <a:lumMod val="75000"/>
                  </a:schemeClr>
                </a:solidFill>
              </a:rPr>
              <a:t>	(</a:t>
            </a:r>
            <a:r>
              <a:rPr lang="en-CA" i="1" noProof="0" dirty="0">
                <a:solidFill>
                  <a:schemeClr val="accent1">
                    <a:lumMod val="75000"/>
                  </a:schemeClr>
                </a:solidFill>
              </a:rPr>
              <a:t>I</a:t>
            </a:r>
            <a:r>
              <a:rPr lang="en-CA" i="1" baseline="0" noProof="0" dirty="0">
                <a:solidFill>
                  <a:schemeClr val="accent1">
                    <a:lumMod val="75000"/>
                  </a:schemeClr>
                </a:solidFill>
              </a:rPr>
              <a:t> do my best</a:t>
            </a:r>
            <a:r>
              <a:rPr lang="en-CA" noProof="0" dirty="0">
                <a:solidFill>
                  <a:schemeClr val="accent1">
                    <a:lumMod val="75000"/>
                  </a:schemeClr>
                </a:solidFill>
              </a:rPr>
              <a:t>)</a:t>
            </a:r>
          </a:p>
          <a:p>
            <a:pPr lvl="0"/>
            <a:r>
              <a:rPr lang="fr-FR" dirty="0">
                <a:solidFill>
                  <a:schemeClr val="accent1">
                    <a:lumMod val="75000"/>
                  </a:schemeClr>
                </a:solidFill>
              </a:rPr>
              <a:t>je suis assez </a:t>
            </a:r>
            <a:r>
              <a:rPr lang="fr-CA" noProof="0" dirty="0">
                <a:solidFill>
                  <a:schemeClr val="accent1">
                    <a:lumMod val="75000"/>
                  </a:schemeClr>
                </a:solidFill>
              </a:rPr>
              <a:t>		(</a:t>
            </a:r>
            <a:r>
              <a:rPr lang="en-CA" i="1" noProof="0" dirty="0">
                <a:solidFill>
                  <a:schemeClr val="accent1">
                    <a:lumMod val="75000"/>
                  </a:schemeClr>
                </a:solidFill>
              </a:rPr>
              <a:t>I</a:t>
            </a:r>
            <a:r>
              <a:rPr lang="en-CA" i="1" baseline="0" noProof="0" dirty="0">
                <a:solidFill>
                  <a:schemeClr val="accent1">
                    <a:lumMod val="75000"/>
                  </a:schemeClr>
                </a:solidFill>
              </a:rPr>
              <a:t> am enough</a:t>
            </a:r>
            <a:r>
              <a:rPr lang="en-CA" noProof="0" dirty="0">
                <a:solidFill>
                  <a:schemeClr val="accent1">
                    <a:lumMod val="75000"/>
                  </a:schemeClr>
                </a:solidFill>
              </a:rPr>
              <a:t>)</a:t>
            </a:r>
            <a:endParaRPr lang="en-CA" baseline="0" noProof="0" dirty="0"/>
          </a:p>
          <a:p>
            <a:pPr lvl="0">
              <a:tabLst>
                <a:tab pos="4572000" algn="l"/>
              </a:tabLst>
            </a:pPr>
            <a:endParaRPr lang="en-CA" dirty="0"/>
          </a:p>
          <a:p>
            <a:pPr lvl="0">
              <a:tabLst>
                <a:tab pos="4572000" algn="l"/>
              </a:tabLst>
            </a:pPr>
            <a:r>
              <a:rPr lang="fr-CA" noProof="0" dirty="0">
                <a:solidFill>
                  <a:schemeClr val="accent1">
                    <a:lumMod val="75000"/>
                  </a:schemeClr>
                </a:solidFill>
              </a:rPr>
              <a:t>(Dites-les une fois par minute pendant</a:t>
            </a:r>
            <a:r>
              <a:rPr lang="fr-CA" baseline="0" noProof="0" dirty="0">
                <a:solidFill>
                  <a:schemeClr val="accent1">
                    <a:lumMod val="75000"/>
                  </a:schemeClr>
                </a:solidFill>
              </a:rPr>
              <a:t> trois à cinq minutes, puis demandez aux participants de…</a:t>
            </a:r>
          </a:p>
          <a:p>
            <a:pPr lvl="0">
              <a:tabLst>
                <a:tab pos="4572000" algn="l"/>
              </a:tabLst>
            </a:pPr>
            <a:r>
              <a:rPr lang="fr-CA" baseline="0" noProof="0" dirty="0">
                <a:solidFill>
                  <a:schemeClr val="accent1">
                    <a:lumMod val="75000"/>
                  </a:schemeClr>
                </a:solidFill>
              </a:rPr>
              <a:t>prendre quelques respirations profondes et d’ouvrir lentement les yeux, puis reprenez la séance de groupe.)</a:t>
            </a:r>
            <a:endParaRPr lang="fr-CA" noProof="0"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dirty="0"/>
          </a:p>
        </p:txBody>
      </p:sp>
    </p:spTree>
    <p:extLst>
      <p:ext uri="{BB962C8B-B14F-4D97-AF65-F5344CB8AC3E}">
        <p14:creationId xmlns:p14="http://schemas.microsoft.com/office/powerpoint/2010/main" val="85061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Carmen/Alejandro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r>
              <a:rPr lang="fr-CA" dirty="0"/>
              <a:t>Séance plénière :</a:t>
            </a:r>
            <a:r>
              <a:rPr lang="fr-CA" baseline="0" dirty="0"/>
              <a:t> micro ouvert pour faire part de vos commentaires, vos difficultés, vos surprises…</a:t>
            </a:r>
            <a:r>
              <a:rPr lang="fr-CA" dirty="0"/>
              <a:t> nous aimerions particulièrement entendre </a:t>
            </a:r>
            <a:r>
              <a:rPr lang="fr-CA" baseline="0" dirty="0"/>
              <a:t>les personnes qui ne se sont pas encore exprimées.</a:t>
            </a:r>
          </a:p>
          <a:p>
            <a:pPr marL="171450" indent="-171450">
              <a:buFont typeface="Arial" panose="020B0604020202020204" pitchFamily="34" charset="0"/>
              <a:buChar char="•"/>
            </a:pPr>
            <a:r>
              <a:rPr lang="fr-CA" baseline="0" noProof="0" dirty="0"/>
              <a:t>La tenue d’un journal de gratitude</a:t>
            </a:r>
          </a:p>
          <a:p>
            <a:pPr marL="171450" indent="-171450">
              <a:buFont typeface="Arial" panose="020B0604020202020204" pitchFamily="34" charset="0"/>
              <a:buChar char="•"/>
            </a:pPr>
            <a:r>
              <a:rPr lang="fr-CA" baseline="0" noProof="0" dirty="0"/>
              <a:t>Vos pratiques</a:t>
            </a:r>
          </a:p>
          <a:p>
            <a:pPr marL="171450" indent="-171450">
              <a:buFont typeface="Arial" panose="020B0604020202020204" pitchFamily="34" charset="0"/>
              <a:buChar char="•"/>
            </a:pPr>
            <a:r>
              <a:rPr lang="fr-CA" baseline="0" noProof="0" dirty="0"/>
              <a:t>La pleine conscience de ce que nous mangeons</a:t>
            </a:r>
          </a:p>
          <a:p>
            <a:pPr marL="171450" indent="-171450">
              <a:buFont typeface="Arial" panose="020B0604020202020204" pitchFamily="34" charset="0"/>
              <a:buChar char="•"/>
            </a:pPr>
            <a:r>
              <a:rPr lang="fr-CA" baseline="0" dirty="0"/>
              <a:t>Être humain suffit.</a:t>
            </a:r>
          </a:p>
          <a:p>
            <a:pPr marL="171450" indent="-171450">
              <a:buFont typeface="Arial" panose="020B0604020202020204" pitchFamily="34" charset="0"/>
              <a:buChar char="•"/>
            </a:pPr>
            <a:r>
              <a:rPr lang="fr-CA" sz="1200" baseline="0" dirty="0"/>
              <a:t>Présent</a:t>
            </a:r>
          </a:p>
          <a:p>
            <a:pPr marL="171450" indent="-171450">
              <a:buFont typeface="Arial" panose="020B0604020202020204" pitchFamily="34" charset="0"/>
              <a:buChar char="•"/>
            </a:pPr>
            <a:r>
              <a:rPr lang="fr-CA" sz="1200" dirty="0"/>
              <a:t>La pleine</a:t>
            </a:r>
            <a:r>
              <a:rPr lang="fr-CA" sz="1200" baseline="0" dirty="0"/>
              <a:t> conscience – bénéfique pour tous</a:t>
            </a:r>
            <a:endParaRPr lang="fr-CA" baseline="0" dirty="0"/>
          </a:p>
          <a:p>
            <a:endParaRPr lang="fr-CA" dirty="0"/>
          </a:p>
          <a:p>
            <a:r>
              <a:rPr lang="fr-CA" dirty="0"/>
              <a:t>Levez la main pour parler, saisissez un message de </a:t>
            </a:r>
            <a:r>
              <a:rPr lang="fr-CA" noProof="0" dirty="0"/>
              <a:t>clavardage</a:t>
            </a:r>
            <a:r>
              <a:rPr lang="fr-CA" baseline="0" dirty="0"/>
              <a:t>… soyez conscients du temps; nous en recueillerons le plus grand nombre possible en 10 minutes.</a:t>
            </a:r>
          </a:p>
          <a:p>
            <a:endParaRPr lang="fr-CA" baseline="0" dirty="0"/>
          </a:p>
          <a:p>
            <a:endParaRPr lang="fr-CA" dirty="0"/>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dirty="0"/>
          </a:p>
        </p:txBody>
      </p:sp>
    </p:spTree>
    <p:extLst>
      <p:ext uri="{BB962C8B-B14F-4D97-AF65-F5344CB8AC3E}">
        <p14:creationId xmlns:p14="http://schemas.microsoft.com/office/powerpoint/2010/main" val="2856791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noProof="0" dirty="0"/>
              <a:t>Carmen/Alejandro</a:t>
            </a:r>
            <a:endParaRPr lang="fr-CA" dirty="0"/>
          </a:p>
          <a:p>
            <a:pPr defTabSz="912937">
              <a:defRPr/>
            </a:pPr>
            <a:endParaRPr lang="en-US" dirty="0"/>
          </a:p>
          <a:p>
            <a:pPr defTabSz="912937">
              <a:defRPr/>
            </a:pPr>
            <a:r>
              <a:rPr lang="en-US" dirty="0" err="1"/>
              <a:t>Voici</a:t>
            </a:r>
            <a:r>
              <a:rPr lang="en-US" baseline="0" dirty="0"/>
              <a:t> le </a:t>
            </a:r>
            <a:r>
              <a:rPr lang="en-US" baseline="0" dirty="0" err="1"/>
              <a:t>programme</a:t>
            </a:r>
            <a:r>
              <a:rPr lang="en-US" baseline="0" dirty="0"/>
              <a:t> pour </a:t>
            </a:r>
            <a:r>
              <a:rPr lang="en-US" baseline="0" dirty="0" err="1"/>
              <a:t>cette</a:t>
            </a:r>
            <a:r>
              <a:rPr lang="en-US" baseline="0" dirty="0"/>
              <a:t> séance. </a:t>
            </a:r>
          </a:p>
          <a:p>
            <a:pPr defTabSz="912937">
              <a:defRPr/>
            </a:pPr>
            <a:endParaRPr lang="en-US" baseline="0" dirty="0"/>
          </a:p>
          <a:p>
            <a:pPr defTabSz="912937">
              <a:defRPr/>
            </a:pPr>
            <a:r>
              <a:rPr lang="en-US" baseline="0" dirty="0"/>
              <a:t>On a déjà fait </a:t>
            </a:r>
            <a:r>
              <a:rPr lang="en-US" baseline="0" dirty="0" err="1"/>
              <a:t>l’exercice</a:t>
            </a:r>
            <a:r>
              <a:rPr lang="en-US" baseline="0" dirty="0"/>
              <a:t> de </a:t>
            </a:r>
            <a:r>
              <a:rPr lang="en-US" baseline="0" dirty="0" err="1"/>
              <a:t>centrage</a:t>
            </a:r>
            <a:r>
              <a:rPr lang="en-US" baseline="0" dirty="0"/>
              <a:t> et le </a:t>
            </a:r>
            <a:r>
              <a:rPr lang="en-US" baseline="0" dirty="0" err="1"/>
              <a:t>bref</a:t>
            </a:r>
            <a:r>
              <a:rPr lang="en-US" baseline="0" dirty="0"/>
              <a:t> retour sur la </a:t>
            </a:r>
            <a:r>
              <a:rPr lang="en-US" baseline="0" dirty="0" err="1"/>
              <a:t>semaine</a:t>
            </a:r>
            <a:r>
              <a:rPr lang="en-US" baseline="0" dirty="0"/>
              <a:t> </a:t>
            </a:r>
            <a:r>
              <a:rPr lang="en-US" baseline="0" dirty="0" err="1"/>
              <a:t>dernière</a:t>
            </a:r>
            <a:r>
              <a:rPr lang="en-US" baseline="0" dirty="0"/>
              <a:t>. </a:t>
            </a:r>
          </a:p>
          <a:p>
            <a:pPr defTabSz="912937">
              <a:defRPr/>
            </a:pPr>
            <a:endParaRPr lang="en-US" baseline="0" dirty="0"/>
          </a:p>
          <a:p>
            <a:pPr defTabSz="912937">
              <a:defRPr/>
            </a:pPr>
            <a:r>
              <a:rPr lang="en-US" baseline="0" dirty="0" err="1"/>
              <a:t>Aujourd’hui</a:t>
            </a:r>
            <a:r>
              <a:rPr lang="en-US" baseline="0" dirty="0"/>
              <a:t>, on </a:t>
            </a:r>
            <a:r>
              <a:rPr lang="en-US" baseline="0" dirty="0" err="1"/>
              <a:t>va</a:t>
            </a:r>
            <a:r>
              <a:rPr lang="en-US" baseline="0" dirty="0"/>
              <a:t> </a:t>
            </a:r>
            <a:r>
              <a:rPr lang="en-US" baseline="0" dirty="0" err="1"/>
              <a:t>partager</a:t>
            </a:r>
            <a:r>
              <a:rPr lang="en-US" baseline="0" dirty="0"/>
              <a:t> avec </a:t>
            </a:r>
            <a:r>
              <a:rPr lang="en-US" baseline="0" dirty="0" err="1"/>
              <a:t>vous</a:t>
            </a:r>
            <a:r>
              <a:rPr lang="en-US" baseline="0" dirty="0"/>
              <a:t> </a:t>
            </a:r>
            <a:r>
              <a:rPr lang="fr-FR" sz="1200" b="0" i="0" kern="1200" dirty="0">
                <a:solidFill>
                  <a:schemeClr val="tx1"/>
                </a:solidFill>
                <a:effectLst/>
                <a:latin typeface="+mn-lt"/>
                <a:ea typeface="+mn-ea"/>
                <a:cs typeface="+mn-cs"/>
              </a:rPr>
              <a:t>quelques façons de calmer votre mental par la pleine conscience tout en demeurant dans le mouvement.</a:t>
            </a:r>
          </a:p>
          <a:p>
            <a:pPr defTabSz="912937">
              <a:defRPr/>
            </a:pPr>
            <a:endParaRPr lang="fr-FR" sz="1200" b="0" i="0" kern="1200" dirty="0">
              <a:solidFill>
                <a:schemeClr val="tx1"/>
              </a:solidFill>
              <a:effectLst/>
              <a:latin typeface="+mn-lt"/>
              <a:ea typeface="+mn-ea"/>
              <a:cs typeface="+mn-cs"/>
            </a:endParaRPr>
          </a:p>
          <a:p>
            <a:pPr defTabSz="912937">
              <a:defRPr/>
            </a:pPr>
            <a:r>
              <a:rPr lang="fr-FR" sz="1200" b="0" i="0" kern="1200" dirty="0">
                <a:solidFill>
                  <a:schemeClr val="tx1"/>
                </a:solidFill>
                <a:effectLst/>
                <a:latin typeface="+mn-lt"/>
                <a:ea typeface="+mn-ea"/>
                <a:cs typeface="+mn-cs"/>
              </a:rPr>
              <a:t>Ensuite</a:t>
            </a:r>
            <a:r>
              <a:rPr lang="fr-FR" sz="1200" b="0" i="0" kern="1200" baseline="0" dirty="0">
                <a:solidFill>
                  <a:schemeClr val="tx1"/>
                </a:solidFill>
                <a:effectLst/>
                <a:latin typeface="+mn-lt"/>
                <a:ea typeface="+mn-ea"/>
                <a:cs typeface="+mn-cs"/>
              </a:rPr>
              <a:t> on va parler de l’intelligence émotionnelle et le leadership. </a:t>
            </a:r>
          </a:p>
          <a:p>
            <a:pPr defTabSz="912937">
              <a:defRPr/>
            </a:pPr>
            <a:endParaRPr lang="fr-FR" sz="1200" b="0" i="0" kern="1200" baseline="0" dirty="0">
              <a:solidFill>
                <a:schemeClr val="tx1"/>
              </a:solidFill>
              <a:effectLst/>
              <a:latin typeface="+mn-lt"/>
              <a:ea typeface="+mn-ea"/>
              <a:cs typeface="+mn-cs"/>
            </a:endParaRPr>
          </a:p>
          <a:p>
            <a:pPr defTabSz="912937">
              <a:defRPr/>
            </a:pPr>
            <a:r>
              <a:rPr lang="fr-FR" sz="1200" b="0" i="0" kern="1200" baseline="0" dirty="0">
                <a:solidFill>
                  <a:schemeClr val="tx1"/>
                </a:solidFill>
                <a:effectLst/>
                <a:latin typeface="+mn-lt"/>
                <a:ea typeface="+mn-ea"/>
                <a:cs typeface="+mn-cs"/>
              </a:rPr>
              <a:t>Et on va aborder quelques aspects de la prise de décisions en pleine conscience.</a:t>
            </a:r>
          </a:p>
          <a:p>
            <a:pPr defTabSz="912937">
              <a:defRPr/>
            </a:pPr>
            <a:endParaRPr lang="fr-FR" sz="1200" b="0" i="0" kern="1200" baseline="0" dirty="0">
              <a:solidFill>
                <a:schemeClr val="tx1"/>
              </a:solidFill>
              <a:effectLst/>
              <a:latin typeface="+mn-lt"/>
              <a:ea typeface="+mn-ea"/>
              <a:cs typeface="+mn-cs"/>
            </a:endParaRPr>
          </a:p>
          <a:p>
            <a:pPr defTabSz="912937">
              <a:defRPr/>
            </a:pPr>
            <a:r>
              <a:rPr lang="fr-FR" sz="1200" b="0" i="0" kern="1200" baseline="0" dirty="0">
                <a:solidFill>
                  <a:schemeClr val="tx1"/>
                </a:solidFill>
                <a:effectLst/>
                <a:latin typeface="+mn-lt"/>
                <a:ea typeface="+mn-ea"/>
                <a:cs typeface="+mn-cs"/>
              </a:rPr>
              <a:t>Par la suite on va faire une autre pratique d’amour bienveillant en pleine conscience. </a:t>
            </a:r>
          </a:p>
          <a:p>
            <a:pPr defTabSz="912937">
              <a:defRPr/>
            </a:pPr>
            <a:endParaRPr lang="fr-FR" sz="1200" b="0" i="0" kern="1200" baseline="0" dirty="0">
              <a:solidFill>
                <a:schemeClr val="tx1"/>
              </a:solidFill>
              <a:effectLst/>
              <a:latin typeface="+mn-lt"/>
              <a:ea typeface="+mn-ea"/>
              <a:cs typeface="+mn-cs"/>
            </a:endParaRPr>
          </a:p>
          <a:p>
            <a:pPr defTabSz="912937">
              <a:defRPr/>
            </a:pPr>
            <a:r>
              <a:rPr lang="fr-FR" sz="1200" b="0" i="0" kern="1200" baseline="0" dirty="0">
                <a:solidFill>
                  <a:schemeClr val="tx1"/>
                </a:solidFill>
                <a:effectLst/>
                <a:latin typeface="+mn-lt"/>
                <a:ea typeface="+mn-ea"/>
                <a:cs typeface="+mn-cs"/>
              </a:rPr>
              <a:t>On va terminer avec les choses à accomplir cette semaine et un retour sur la séance.</a:t>
            </a:r>
          </a:p>
          <a:p>
            <a:pPr defTabSz="912937">
              <a:defRPr/>
            </a:pPr>
            <a:endParaRPr lang="fr-FR" sz="1200" b="0" i="0" kern="1200" baseline="0" dirty="0">
              <a:solidFill>
                <a:schemeClr val="tx1"/>
              </a:solidFill>
              <a:effectLst/>
              <a:latin typeface="+mn-lt"/>
              <a:ea typeface="+mn-ea"/>
              <a:cs typeface="+mn-cs"/>
            </a:endParaRPr>
          </a:p>
          <a:p>
            <a:pPr defTabSz="912937">
              <a:defRPr/>
            </a:pPr>
            <a:endParaRPr lang="fr-FR" sz="1200" b="0" i="0" kern="1200" baseline="0" dirty="0">
              <a:solidFill>
                <a:schemeClr val="tx1"/>
              </a:solidFill>
              <a:effectLst/>
              <a:latin typeface="+mn-lt"/>
              <a:ea typeface="+mn-ea"/>
              <a:cs typeface="+mn-cs"/>
            </a:endParaRPr>
          </a:p>
          <a:p>
            <a:pPr defTabSz="912937">
              <a:defRPr/>
            </a:pPr>
            <a:endParaRPr lang="fr-FR" sz="1200" b="0" i="0" kern="1200" baseline="0" dirty="0">
              <a:solidFill>
                <a:schemeClr val="tx1"/>
              </a:solidFill>
              <a:effectLst/>
              <a:latin typeface="+mn-lt"/>
              <a:ea typeface="+mn-ea"/>
              <a:cs typeface="+mn-cs"/>
            </a:endParaRPr>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dirty="0"/>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Josée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Le</a:t>
            </a:r>
            <a:r>
              <a:rPr lang="fr-CA" baseline="0" dirty="0"/>
              <a:t> mouvement en pleine conscience est un exercice très singulier parce qu’il aide de faire</a:t>
            </a:r>
            <a:r>
              <a:rPr lang="fr-FR" baseline="0" dirty="0"/>
              <a:t> </a:t>
            </a:r>
            <a:r>
              <a:rPr lang="fr-FR" u="sng" baseline="0" dirty="0"/>
              <a:t>l’union entre le corps et l’esprit</a:t>
            </a:r>
            <a:r>
              <a:rPr lang="fr-FR" baseline="0" dirty="0"/>
              <a:t>. Cette union est centrale à toutes les pratiques du mouvement en pleine conscience. Elle permet justement de s’ancrer dans le moment présent, de se rappeler que les pensées ne sont pas la réalité, mais aussi de créer avec son corps ce que l’on souhaite intégrer dans son esprit : liberté, confiance, lâcher prise, joie, vitalité,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r>
              <a:rPr lang="fr-FR" sz="1200" b="0" i="0" kern="1200" dirty="0">
                <a:solidFill>
                  <a:schemeClr val="tx1"/>
                </a:solidFill>
                <a:effectLst/>
                <a:latin typeface="+mn-lt"/>
                <a:ea typeface="+mn-ea"/>
                <a:cs typeface="+mn-cs"/>
              </a:rPr>
              <a:t>Les méditations en mouvement sont généralement lentes. Il s'agit de sortir du notre mode "actions-réactions" dans lequel nous sommes si souvent, en ralentissant volontairement, pour permettre d'entrainer notre attention à être "en nous" plutôt qu'hors de nous.</a:t>
            </a:r>
          </a:p>
          <a:p>
            <a:r>
              <a:rPr lang="fr-FR" sz="1200" b="0" i="0" kern="1200" dirty="0">
                <a:solidFill>
                  <a:schemeClr val="tx1"/>
                </a:solidFill>
                <a:effectLst/>
                <a:latin typeface="+mn-lt"/>
                <a:ea typeface="+mn-ea"/>
                <a:cs typeface="+mn-cs"/>
              </a:rPr>
              <a:t> </a:t>
            </a:r>
          </a:p>
          <a:p>
            <a:r>
              <a:rPr lang="fr-FR" sz="1200" b="0" i="0" kern="1200" dirty="0">
                <a:solidFill>
                  <a:schemeClr val="tx1"/>
                </a:solidFill>
                <a:effectLst/>
                <a:latin typeface="+mn-lt"/>
                <a:ea typeface="+mn-ea"/>
                <a:cs typeface="+mn-cs"/>
              </a:rPr>
              <a:t>Et tout comme dans la méditation immobile, on ne cherche pas à atteindre un objectif :</a:t>
            </a:r>
          </a:p>
          <a:p>
            <a:r>
              <a:rPr lang="fr-FR" sz="1200" b="0" i="0" kern="1200" dirty="0">
                <a:solidFill>
                  <a:schemeClr val="tx1"/>
                </a:solidFill>
                <a:effectLst/>
                <a:latin typeface="+mn-lt"/>
                <a:ea typeface="+mn-ea"/>
                <a:cs typeface="+mn-cs"/>
              </a:rPr>
              <a:t>dans les mouvements méditatifs, on ne cherche pas à atteindre de la souplesse, une posture, un idéal physique ;</a:t>
            </a:r>
          </a:p>
          <a:p>
            <a:r>
              <a:rPr lang="fr-FR" sz="1200" b="0" i="0" kern="1200" dirty="0">
                <a:solidFill>
                  <a:schemeClr val="tx1"/>
                </a:solidFill>
                <a:effectLst/>
                <a:latin typeface="+mn-lt"/>
                <a:ea typeface="+mn-ea"/>
                <a:cs typeface="+mn-cs"/>
              </a:rPr>
              <a:t>dans la marche méditative, on ne cherche pas à aller quelque part.</a:t>
            </a:r>
          </a:p>
          <a:p>
            <a:r>
              <a:rPr lang="fr-FR" sz="1200" b="0" i="0" kern="1200" dirty="0">
                <a:solidFill>
                  <a:schemeClr val="tx1"/>
                </a:solidFill>
                <a:effectLst/>
                <a:latin typeface="+mn-lt"/>
                <a:ea typeface="+mn-ea"/>
                <a:cs typeface="+mn-cs"/>
              </a:rPr>
              <a:t>On cherche juste à </a:t>
            </a:r>
            <a:r>
              <a:rPr lang="fr-FR" sz="1200" b="0" i="0" u="sng" kern="1200" dirty="0">
                <a:solidFill>
                  <a:schemeClr val="tx1"/>
                </a:solidFill>
                <a:effectLst/>
                <a:latin typeface="+mn-lt"/>
                <a:ea typeface="+mn-ea"/>
                <a:cs typeface="+mn-cs"/>
              </a:rPr>
              <a:t>(ré)devenir attentif au corps </a:t>
            </a:r>
            <a:r>
              <a:rPr lang="fr-FR" sz="1200" b="0" i="0" kern="1200" dirty="0">
                <a:solidFill>
                  <a:schemeClr val="tx1"/>
                </a:solidFill>
                <a:effectLst/>
                <a:latin typeface="+mn-lt"/>
                <a:ea typeface="+mn-ea"/>
                <a:cs typeface="+mn-cs"/>
              </a:rPr>
              <a:t>et à ressentir tout ce qui peut être ressenti </a:t>
            </a:r>
            <a:r>
              <a:rPr lang="fr-FR" sz="1200" b="0" i="0" u="sng" kern="1200" dirty="0">
                <a:solidFill>
                  <a:schemeClr val="tx1"/>
                </a:solidFill>
                <a:effectLst/>
                <a:latin typeface="+mn-lt"/>
                <a:ea typeface="+mn-ea"/>
                <a:cs typeface="+mn-cs"/>
              </a:rPr>
              <a:t>moment après moment lorsqu'il est en mouvements</a:t>
            </a:r>
            <a:r>
              <a:rPr lang="fr-FR"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Comment pratiquer le mouvement en pleine conscience?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171450" indent="-171450">
              <a:buFont typeface="Arial" panose="020B0604020202020204" pitchFamily="34" charset="0"/>
              <a:buChar char="•"/>
            </a:pPr>
            <a:r>
              <a:rPr lang="fr-CA" baseline="0" noProof="0" dirty="0"/>
              <a:t>Si vous le pouvez, levez-vous, vous pouvez aussi faire des mouvements resté assis sur votre chaise</a:t>
            </a:r>
          </a:p>
          <a:p>
            <a:pPr marL="171450" indent="-171450">
              <a:buFont typeface="Arial" panose="020B0604020202020204" pitchFamily="34" charset="0"/>
              <a:buChar char="•"/>
            </a:pPr>
            <a:r>
              <a:rPr lang="fr-CA" baseline="0" noProof="0" dirty="0"/>
              <a:t>Appuyez-vous sur une chaise stable, un bureau ou un mur</a:t>
            </a:r>
          </a:p>
          <a:p>
            <a:pPr marL="171450" indent="-171450">
              <a:buFont typeface="Arial" panose="020B0604020202020204" pitchFamily="34" charset="0"/>
              <a:buChar char="•"/>
            </a:pPr>
            <a:r>
              <a:rPr lang="fr-CA" baseline="0" noProof="0" dirty="0"/>
              <a:t>Ressentez votre équilibre ou bien l’ancrage de vos pies sur le sol.</a:t>
            </a:r>
          </a:p>
          <a:p>
            <a:pPr marL="171450" indent="-171450">
              <a:buFont typeface="Arial" panose="020B0604020202020204" pitchFamily="34" charset="0"/>
              <a:buChar char="•"/>
            </a:pPr>
            <a:r>
              <a:rPr lang="fr-CA" baseline="0" noProof="0" dirty="0"/>
              <a:t>Levez maintenant une jambe ou un bras.</a:t>
            </a:r>
          </a:p>
          <a:p>
            <a:pPr marL="0" indent="0">
              <a:buFont typeface="Arial" panose="020B0604020202020204" pitchFamily="34" charset="0"/>
              <a:buNone/>
            </a:pPr>
            <a:endParaRPr lang="fr-CA" baseline="0" noProof="0" dirty="0"/>
          </a:p>
          <a:p>
            <a:r>
              <a:rPr lang="fr-FR" sz="1200" b="0" i="0" kern="1200" dirty="0">
                <a:solidFill>
                  <a:schemeClr val="tx1"/>
                </a:solidFill>
                <a:effectLst/>
                <a:latin typeface="+mn-lt"/>
                <a:ea typeface="+mn-ea"/>
                <a:cs typeface="+mn-cs"/>
              </a:rPr>
              <a:t>Puis, si vous</a:t>
            </a:r>
            <a:r>
              <a:rPr lang="fr-FR" sz="1200" b="0" i="0" kern="1200" baseline="0" dirty="0">
                <a:solidFill>
                  <a:schemeClr val="tx1"/>
                </a:solidFill>
                <a:effectLst/>
                <a:latin typeface="+mn-lt"/>
                <a:ea typeface="+mn-ea"/>
                <a:cs typeface="+mn-cs"/>
              </a:rPr>
              <a:t> le pouvez, </a:t>
            </a:r>
            <a:r>
              <a:rPr lang="fr-FR" sz="1200" b="0" i="0" kern="1200" dirty="0">
                <a:solidFill>
                  <a:schemeClr val="tx1"/>
                </a:solidFill>
                <a:effectLst/>
                <a:latin typeface="+mn-lt"/>
                <a:ea typeface="+mn-ea"/>
                <a:cs typeface="+mn-cs"/>
              </a:rPr>
              <a:t>commencez à </a:t>
            </a:r>
            <a:r>
              <a:rPr lang="fr-FR" sz="1200" b="0" i="0" u="sng" kern="1200" dirty="0">
                <a:solidFill>
                  <a:schemeClr val="tx1"/>
                </a:solidFill>
                <a:effectLst/>
                <a:latin typeface="+mn-lt"/>
                <a:ea typeface="+mn-ea"/>
                <a:cs typeface="+mn-cs"/>
              </a:rPr>
              <a:t>faire un premier pas lentement </a:t>
            </a:r>
            <a:r>
              <a:rPr lang="fr-FR" sz="1200" b="0" i="0" kern="1200" dirty="0">
                <a:solidFill>
                  <a:schemeClr val="tx1"/>
                </a:solidFill>
                <a:effectLst/>
                <a:latin typeface="+mn-lt"/>
                <a:ea typeface="+mn-ea"/>
                <a:cs typeface="+mn-cs"/>
              </a:rPr>
              <a:t>: soulevez votre pied gauche et amenez-le en avant puis placez-le par terre. Sentez le contact du pied gauche avec le sol, du talon jusqu’aux orteils, en même temps que vous prenez conscience de votre poids transféré</a:t>
            </a:r>
            <a:r>
              <a:rPr lang="fr-CA" sz="1200" b="0" i="0" kern="1200" baseline="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sur le pied gauche, qui se pose complètement au sol, pour pouvoir alors lever et avancer votre pied droit. Soyez pleinement conscient du contact entre la plante de vos pieds et le sol.</a:t>
            </a:r>
          </a:p>
          <a:p>
            <a:r>
              <a:rPr lang="fr-FR" sz="1200" b="0" i="0" kern="1200" dirty="0">
                <a:solidFill>
                  <a:schemeClr val="tx1"/>
                </a:solidFill>
                <a:effectLst/>
                <a:latin typeface="+mn-lt"/>
                <a:ea typeface="+mn-ea"/>
                <a:cs typeface="+mn-cs"/>
              </a:rPr>
              <a:t>Et chaque fois que votre esprit vous emmène hors de l’exercice, notez-le et ramenez </a:t>
            </a:r>
            <a:r>
              <a:rPr lang="fr-FR" sz="1200" b="0" i="0" u="sng" kern="1200" dirty="0">
                <a:solidFill>
                  <a:schemeClr val="tx1"/>
                </a:solidFill>
                <a:effectLst/>
                <a:latin typeface="+mn-lt"/>
                <a:ea typeface="+mn-ea"/>
                <a:cs typeface="+mn-cs"/>
              </a:rPr>
              <a:t>votre attention aux sensations </a:t>
            </a:r>
            <a:r>
              <a:rPr lang="fr-FR" sz="1200" b="0" i="0" kern="1200" dirty="0">
                <a:solidFill>
                  <a:schemeClr val="tx1"/>
                </a:solidFill>
                <a:effectLst/>
                <a:latin typeface="+mn-lt"/>
                <a:ea typeface="+mn-ea"/>
                <a:cs typeface="+mn-cs"/>
              </a:rPr>
              <a:t>qui se déploient dans vos plantes de pieds.</a:t>
            </a:r>
          </a:p>
          <a:p>
            <a:r>
              <a:rPr lang="fr-FR" sz="1200" b="0" i="0" kern="1200" dirty="0">
                <a:solidFill>
                  <a:schemeClr val="tx1"/>
                </a:solidFill>
                <a:effectLst/>
                <a:latin typeface="+mn-lt"/>
                <a:ea typeface="+mn-ea"/>
                <a:cs typeface="+mn-cs"/>
              </a:rPr>
              <a:t>Vous pouvez remarquer un déséquilibre la première fois que vous pratiquez la marche de manière lente, mais ne vous inquiétez pas votre corps fera les ajustements nécessaires pour retrouver l’équilibre.</a:t>
            </a:r>
          </a:p>
          <a:p>
            <a:r>
              <a:rPr lang="fr-FR" sz="1200" b="0" i="0" kern="1200" dirty="0">
                <a:solidFill>
                  <a:schemeClr val="tx1"/>
                </a:solidFill>
                <a:effectLst/>
                <a:latin typeface="+mn-lt"/>
                <a:ea typeface="+mn-ea"/>
                <a:cs typeface="+mn-cs"/>
              </a:rPr>
              <a:t>  </a:t>
            </a:r>
          </a:p>
          <a:p>
            <a:r>
              <a:rPr lang="fr-FR" sz="1200" b="0" i="0" kern="1200" dirty="0">
                <a:solidFill>
                  <a:schemeClr val="tx1"/>
                </a:solidFill>
                <a:effectLst/>
                <a:latin typeface="+mn-lt"/>
                <a:ea typeface="+mn-ea"/>
                <a:cs typeface="+mn-cs"/>
              </a:rPr>
              <a:t>Il s'agit juste d'amener de l'attention à la marche y compris aux </a:t>
            </a:r>
            <a:r>
              <a:rPr lang="fr-FR" sz="1200" b="0" i="0" u="sng" kern="1200" dirty="0">
                <a:solidFill>
                  <a:schemeClr val="tx1"/>
                </a:solidFill>
                <a:effectLst/>
                <a:latin typeface="+mn-lt"/>
                <a:ea typeface="+mn-ea"/>
                <a:cs typeface="+mn-cs"/>
              </a:rPr>
              <a:t>changements de direction </a:t>
            </a:r>
            <a:r>
              <a:rPr lang="fr-FR" sz="1200" b="0" i="0" kern="1200" dirty="0">
                <a:solidFill>
                  <a:schemeClr val="tx1"/>
                </a:solidFill>
                <a:effectLst/>
                <a:latin typeface="+mn-lt"/>
                <a:ea typeface="+mn-ea"/>
                <a:cs typeface="+mn-cs"/>
              </a:rPr>
              <a:t>!</a:t>
            </a:r>
          </a:p>
          <a:p>
            <a:r>
              <a:rPr lang="fr-FR" sz="1200" b="0" i="0" kern="1200" dirty="0">
                <a:solidFill>
                  <a:schemeClr val="tx1"/>
                </a:solidFill>
                <a:effectLst/>
                <a:latin typeface="+mn-lt"/>
                <a:ea typeface="+mn-ea"/>
                <a:cs typeface="+mn-cs"/>
              </a:rPr>
              <a:t> </a:t>
            </a:r>
          </a:p>
          <a:p>
            <a:r>
              <a:rPr lang="fr-FR" sz="1200" b="0" i="0" kern="1200" dirty="0">
                <a:solidFill>
                  <a:schemeClr val="tx1"/>
                </a:solidFill>
                <a:effectLst/>
                <a:latin typeface="+mn-lt"/>
                <a:ea typeface="+mn-ea"/>
                <a:cs typeface="+mn-cs"/>
              </a:rPr>
              <a:t>Petit à petit, vous pouvez </a:t>
            </a:r>
            <a:r>
              <a:rPr lang="fr-FR" sz="1200" b="0" i="0" u="sng" kern="1200" dirty="0">
                <a:solidFill>
                  <a:schemeClr val="tx1"/>
                </a:solidFill>
                <a:effectLst/>
                <a:latin typeface="+mn-lt"/>
                <a:ea typeface="+mn-ea"/>
                <a:cs typeface="+mn-cs"/>
              </a:rPr>
              <a:t>élargir votre attention</a:t>
            </a:r>
            <a:r>
              <a:rPr lang="fr-FR" sz="1200" b="0" i="0" kern="1200" dirty="0">
                <a:solidFill>
                  <a:schemeClr val="tx1"/>
                </a:solidFill>
                <a:effectLst/>
                <a:latin typeface="+mn-lt"/>
                <a:ea typeface="+mn-ea"/>
                <a:cs typeface="+mn-cs"/>
              </a:rPr>
              <a:t> à votre expérience de la marche à vos jambes en entier, à votre corps tout entier … toujours dans la lenteur, toujours dans la conscience de toutes les sensations qui émergent, qui se modifient puis qui disparaissent et toujours dans la bienveillance quand vos pensées vous distraient de l’exercice.</a:t>
            </a:r>
          </a:p>
          <a:p>
            <a:r>
              <a:rPr lang="fr-FR" sz="1200" b="0" i="0" kern="1200" dirty="0">
                <a:solidFill>
                  <a:schemeClr val="tx1"/>
                </a:solidFill>
                <a:effectLst/>
                <a:latin typeface="+mn-lt"/>
                <a:ea typeface="+mn-ea"/>
                <a:cs typeface="+mn-cs"/>
              </a:rPr>
              <a:t> </a:t>
            </a:r>
          </a:p>
          <a:p>
            <a:r>
              <a:rPr lang="fr-FR" sz="1200" b="0" i="0" kern="1200" dirty="0">
                <a:solidFill>
                  <a:schemeClr val="tx1"/>
                </a:solidFill>
                <a:effectLst/>
                <a:latin typeface="+mn-lt"/>
                <a:ea typeface="+mn-ea"/>
                <a:cs typeface="+mn-cs"/>
              </a:rPr>
              <a:t>Vous vous reconnectez à votre corps et à cette incroyable expérience qu’est la marche.</a:t>
            </a:r>
          </a:p>
          <a:p>
            <a:r>
              <a:rPr lang="fr-FR" sz="1200" b="0" i="0" kern="1200" dirty="0">
                <a:solidFill>
                  <a:schemeClr val="tx1"/>
                </a:solidFill>
                <a:effectLst/>
                <a:latin typeface="+mn-lt"/>
                <a:ea typeface="+mn-ea"/>
                <a:cs typeface="+mn-cs"/>
              </a:rPr>
              <a:t> </a:t>
            </a:r>
          </a:p>
          <a:p>
            <a:r>
              <a:rPr lang="fr-FR" sz="1200" b="0" i="0" kern="1200" dirty="0">
                <a:solidFill>
                  <a:schemeClr val="tx1"/>
                </a:solidFill>
                <a:effectLst/>
                <a:latin typeface="+mn-lt"/>
                <a:ea typeface="+mn-ea"/>
                <a:cs typeface="+mn-cs"/>
              </a:rPr>
              <a:t>Vous pouvez également expérimentez de marcher </a:t>
            </a:r>
            <a:r>
              <a:rPr lang="fr-FR" sz="1200" b="0" i="0" u="sng" kern="1200" dirty="0">
                <a:solidFill>
                  <a:schemeClr val="tx1"/>
                </a:solidFill>
                <a:effectLst/>
                <a:latin typeface="+mn-lt"/>
                <a:ea typeface="+mn-ea"/>
                <a:cs typeface="+mn-cs"/>
              </a:rPr>
              <a:t>sur le rythme de votre respiration</a:t>
            </a:r>
            <a:r>
              <a:rPr lang="fr-FR" sz="1200" b="0" i="0" kern="1200" dirty="0">
                <a:solidFill>
                  <a:schemeClr val="tx1"/>
                </a:solidFill>
                <a:effectLst/>
                <a:latin typeface="+mn-lt"/>
                <a:ea typeface="+mn-ea"/>
                <a:cs typeface="+mn-cs"/>
              </a:rPr>
              <a:t> (ou l’inverse !).</a:t>
            </a:r>
          </a:p>
          <a:p>
            <a:r>
              <a:rPr lang="fr-FR" sz="1200" b="0" i="0" kern="1200" dirty="0">
                <a:solidFill>
                  <a:schemeClr val="tx1"/>
                </a:solidFill>
                <a:effectLst/>
                <a:latin typeface="+mn-lt"/>
                <a:ea typeface="+mn-ea"/>
                <a:cs typeface="+mn-cs"/>
              </a:rPr>
              <a:t>Par exemple : quand un pied se pose, vous inspirez, puis quand l’autre se pose vous expirez … et ainsi de suite.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r>
              <a:rPr lang="fr-CA" baseline="0" noProof="0" dirty="0"/>
              <a:t>Prenons maintenant </a:t>
            </a:r>
            <a:r>
              <a:rPr lang="fr-CA" u="sng" baseline="0" noProof="0" dirty="0"/>
              <a:t>7 minutes </a:t>
            </a:r>
            <a:r>
              <a:rPr lang="fr-CA" baseline="0" noProof="0" dirty="0"/>
              <a:t>pour faire l’exercice</a:t>
            </a:r>
            <a:r>
              <a:rPr lang="fr-CA" noProof="0" dirty="0"/>
              <a:t>…le mouvement est</a:t>
            </a:r>
            <a:r>
              <a:rPr lang="fr-CA" baseline="0" noProof="0" dirty="0"/>
              <a:t> de votre choix (</a:t>
            </a:r>
            <a:r>
              <a:rPr lang="fr-FR" baseline="0" noProof="0" dirty="0"/>
              <a:t>une promenade consciente dans le corridor, en montant et en descendant l’escalier, ou à l’extérieur dans le jardin; et pourquoi pas en dansant ou simplement en agitant nos jambes et nos bras sur notre chaise) Portez attention à votre rythme, votre respiration, vos pas, votre mouvement, votre effort, votre équilibre et votre cœur.</a:t>
            </a:r>
          </a:p>
          <a:p>
            <a:r>
              <a:rPr lang="fr-CA" noProof="0" dirty="0"/>
              <a:t>Le but est d’être conscient</a:t>
            </a:r>
            <a:r>
              <a:rPr lang="fr-CA" baseline="0" noProof="0" dirty="0"/>
              <a:t>…</a:t>
            </a:r>
          </a:p>
          <a:p>
            <a:endParaRPr lang="fr-CA"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Petit rappel avant de commencer: Soyez toujours prudent lorsque vous faites des exercices.</a:t>
            </a:r>
          </a:p>
          <a:p>
            <a:endParaRPr lang="fr-CA" baseline="0" noProof="0" dirty="0"/>
          </a:p>
          <a:p>
            <a:r>
              <a:rPr lang="fr-CA" noProof="0" dirty="0"/>
              <a:t>Le délai de 7 minutes commence maintenant.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r>
              <a:rPr lang="fr-CA" noProof="0" dirty="0"/>
              <a:t>(Après</a:t>
            </a:r>
            <a:r>
              <a:rPr lang="fr-CA" baseline="0" noProof="0" dirty="0"/>
              <a:t> 7 minutes… reconnaissez les personnes qui sont revenues.</a:t>
            </a:r>
            <a:r>
              <a:rPr lang="fr-CA" noProof="0" dirty="0"/>
              <a:t>)</a:t>
            </a:r>
          </a:p>
          <a:p>
            <a:r>
              <a:rPr lang="fr-CA" noProof="0" dirty="0"/>
              <a:t>J’espère que tout s’est bien passé; n’oubliez pas, il y aura du temps pour faire un compte rendu.</a:t>
            </a:r>
          </a:p>
          <a:p>
            <a:endParaRPr lang="fr-CA" noProof="0" dirty="0"/>
          </a:p>
          <a:p>
            <a:endParaRPr lang="fr-CA" baseline="0" noProof="0" dirty="0"/>
          </a:p>
          <a:p>
            <a:endParaRPr lang="fr-CA" baseline="0" noProof="0" dirty="0"/>
          </a:p>
          <a:p>
            <a:endParaRPr lang="fr-CA" baseline="0" noProof="0" dirty="0"/>
          </a:p>
          <a:p>
            <a:pPr marL="171450" indent="-171450">
              <a:buFont typeface="Arial" panose="020B0604020202020204" pitchFamily="34" charset="0"/>
              <a:buChar char="•"/>
            </a:pPr>
            <a:r>
              <a:rPr lang="fr-CA" sz="1200" dirty="0"/>
              <a:t>« Où pouvez-vous faire une promenade consciente pendant la journée? » https://www.re-connect.fr/marchemeditativeenpleineconscience/ </a:t>
            </a:r>
          </a:p>
          <a:p>
            <a:pPr marL="171450" indent="-171450">
              <a:buFont typeface="Arial" panose="020B0604020202020204" pitchFamily="34" charset="0"/>
              <a:buChar char="•"/>
            </a:pPr>
            <a:r>
              <a:rPr lang="fr-CA" sz="1200" dirty="0"/>
              <a:t>« Si vous le pouvez, sortez et allez marcher dans la nature. Des chercheurs en Finlande ont constaté que les citadins signalaient un soulagement de leur stress beaucoup plus important lorsqu’ils faisaient une promenade dans un parc ou un bois que lorsqu’ils se promenaient au centre-ville. »</a:t>
            </a:r>
            <a:r>
              <a:rPr lang="fr-CA" sz="800" dirty="0"/>
              <a:t> - </a:t>
            </a:r>
            <a:r>
              <a:rPr lang="fr-CA" sz="800" u="sng" dirty="0">
                <a:hlinkClick r:id="rId3"/>
              </a:rPr>
              <a:t>https://siyli.org/mindful-walking/</a:t>
            </a:r>
            <a:endParaRPr lang="fr-CA" sz="800" u="sng" dirty="0"/>
          </a:p>
          <a:p>
            <a:endParaRPr lang="fr-CA" noProof="0" dirty="0"/>
          </a:p>
          <a:p>
            <a:r>
              <a:rPr lang="fr-CA" dirty="0"/>
              <a:t>Ressources en français :</a:t>
            </a:r>
            <a:r>
              <a:rPr lang="fr-CA" baseline="0" dirty="0"/>
              <a:t> </a:t>
            </a:r>
          </a:p>
          <a:p>
            <a:endParaRPr lang="fr-CA" baseline="0" dirty="0"/>
          </a:p>
          <a:p>
            <a:pPr marL="171450" indent="-171450">
              <a:buFont typeface="Arial" panose="020B0604020202020204" pitchFamily="34" charset="0"/>
              <a:buChar char="•"/>
            </a:pPr>
            <a:r>
              <a:rPr lang="fr-CA" u="sng" baseline="0" dirty="0">
                <a:solidFill>
                  <a:srgbClr val="0070C0"/>
                </a:solidFill>
              </a:rPr>
              <a:t>https://mbsrlyon.fr/blog/lart-de-marcher-en-pleine-conscience/</a:t>
            </a:r>
          </a:p>
          <a:p>
            <a:pPr marL="171450" indent="-171450">
              <a:buFont typeface="Arial" panose="020B0604020202020204" pitchFamily="34" charset="0"/>
              <a:buChar char="•"/>
            </a:pPr>
            <a:r>
              <a:rPr lang="fr-CA" u="sng" baseline="0" dirty="0">
                <a:solidFill>
                  <a:srgbClr val="0070C0"/>
                </a:solidFill>
              </a:rPr>
              <a:t>https://monespacemeditation.fr/meditation-pleine-conscience-mouvement/</a:t>
            </a:r>
          </a:p>
          <a:p>
            <a:pPr marL="171450" indent="-171450">
              <a:buFont typeface="Arial" panose="020B0604020202020204" pitchFamily="34" charset="0"/>
              <a:buChar char="•"/>
            </a:pPr>
            <a:r>
              <a:rPr lang="fr-CA" u="sng" baseline="0" dirty="0">
                <a:solidFill>
                  <a:srgbClr val="0070C0"/>
                </a:solidFill>
              </a:rPr>
              <a:t>https://plumvillage.org/fr/ressources/les-10-mouvements-de-pleine-conscience</a:t>
            </a:r>
          </a:p>
          <a:p>
            <a:pPr marL="171450" indent="-171450">
              <a:buFont typeface="Arial" panose="020B0604020202020204" pitchFamily="34" charset="0"/>
              <a:buChar char="•"/>
            </a:pPr>
            <a:r>
              <a:rPr lang="fr-CA" u="sng" baseline="0" dirty="0">
                <a:solidFill>
                  <a:srgbClr val="0070C0"/>
                </a:solidFill>
              </a:rPr>
              <a:t>https://montougo.ca/se-sentir-bien/relaxation-et-pause/seance-guidee-de-marche-en-pleine-conscience/#:~:text=En%20quoi%20consiste%20la%20marche,Qu'entendez%2Dvous%3F</a:t>
            </a:r>
          </a:p>
          <a:p>
            <a:pPr marL="171450" indent="-171450">
              <a:buFont typeface="Arial" panose="020B0604020202020204" pitchFamily="34" charset="0"/>
              <a:buChar char="•"/>
            </a:pPr>
            <a:r>
              <a:rPr lang="fr-CA" u="sng" baseline="0" dirty="0">
                <a:solidFill>
                  <a:srgbClr val="0070C0"/>
                </a:solidFill>
              </a:rPr>
              <a:t>https://www.re-connect.fr/lamarchemeditative/</a:t>
            </a:r>
          </a:p>
          <a:p>
            <a:pPr marL="171450" indent="-171450">
              <a:buFont typeface="Arial" panose="020B0604020202020204" pitchFamily="34" charset="0"/>
              <a:buChar char="•"/>
            </a:pPr>
            <a:r>
              <a:rPr lang="fr-CA" baseline="0" dirty="0"/>
              <a:t>https://www.amazon.ca/MARCHER-PLEINE-CONSCIENCE-THICH-NHAT/dp/2266285262</a:t>
            </a:r>
          </a:p>
          <a:p>
            <a:pPr marL="171450" indent="-171450">
              <a:buFont typeface="Arial" panose="020B0604020202020204" pitchFamily="34" charset="0"/>
              <a:buChar char="•"/>
            </a:pPr>
            <a:r>
              <a:rPr lang="fr-CA" baseline="0" dirty="0"/>
              <a:t>https://www.bioalaune.com/fr/actualite-bio/33817/bain-de-foret-remede-naturel-anti-stress</a:t>
            </a:r>
          </a:p>
          <a:p>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dirty="0"/>
          </a:p>
        </p:txBody>
      </p:sp>
    </p:spTree>
    <p:extLst>
      <p:ext uri="{BB962C8B-B14F-4D97-AF65-F5344CB8AC3E}">
        <p14:creationId xmlns:p14="http://schemas.microsoft.com/office/powerpoint/2010/main" val="2967247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Josée</a:t>
            </a:r>
          </a:p>
          <a:p>
            <a:endParaRPr lang="fr-CA" b="0" i="0" dirty="0">
              <a:latin typeface="+mn-lt"/>
            </a:endParaRPr>
          </a:p>
          <a:p>
            <a:r>
              <a:rPr lang="fr-CA" b="0" i="0" dirty="0">
                <a:latin typeface="+mn-lt"/>
              </a:rPr>
              <a:t>(</a:t>
            </a:r>
            <a:r>
              <a:rPr lang="fr-CA" b="0" i="0" noProof="0" dirty="0">
                <a:latin typeface="+mn-lt"/>
              </a:rPr>
              <a:t>Paraphrasez</a:t>
            </a:r>
            <a:r>
              <a:rPr lang="fr-CA" b="0" i="0" baseline="0" noProof="0" dirty="0">
                <a:latin typeface="+mn-lt"/>
              </a:rPr>
              <a:t> le texte de la diapositive</a:t>
            </a:r>
            <a:r>
              <a:rPr lang="fr-CA" b="0" i="0" baseline="0" dirty="0">
                <a:latin typeface="+mn-lt"/>
              </a:rPr>
              <a:t>.</a:t>
            </a:r>
            <a:r>
              <a:rPr lang="fr-CA" b="0" i="0" dirty="0">
                <a:latin typeface="+mn-lt"/>
              </a:rPr>
              <a:t>)</a:t>
            </a:r>
          </a:p>
          <a:p>
            <a:endParaRPr lang="fr-CA" b="0" i="0" dirty="0">
              <a:latin typeface="+mn-lt"/>
            </a:endParaRPr>
          </a:p>
          <a:p>
            <a:r>
              <a:rPr lang="fr-FR" sz="1200" b="0" i="0" kern="1200" dirty="0">
                <a:solidFill>
                  <a:schemeClr val="tx1"/>
                </a:solidFill>
                <a:effectLst/>
                <a:latin typeface="+mn-lt"/>
                <a:ea typeface="+mn-ea"/>
                <a:cs typeface="+mn-cs"/>
              </a:rPr>
              <a:t>L'</a:t>
            </a:r>
            <a:r>
              <a:rPr lang="fr-FR" sz="1200" b="1" i="0" kern="1200" dirty="0">
                <a:solidFill>
                  <a:schemeClr val="tx1"/>
                </a:solidFill>
                <a:effectLst/>
                <a:latin typeface="+mn-lt"/>
                <a:ea typeface="+mn-ea"/>
                <a:cs typeface="+mn-cs"/>
              </a:rPr>
              <a:t> intelligence émotionnelle</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 IE</a:t>
            </a:r>
            <a:r>
              <a:rPr lang="fr-FR" sz="1200" b="0" i="0" kern="1200" dirty="0">
                <a:solidFill>
                  <a:schemeClr val="tx1"/>
                </a:solidFill>
                <a:effectLst/>
                <a:latin typeface="+mn-lt"/>
                <a:ea typeface="+mn-ea"/>
                <a:cs typeface="+mn-cs"/>
              </a:rPr>
              <a:t> ) est un concept proposé en 1990 par les psychologues Peter </a:t>
            </a:r>
            <a:r>
              <a:rPr lang="fr-FR" sz="1200" b="0" i="0" kern="1200" dirty="0" err="1">
                <a:solidFill>
                  <a:schemeClr val="tx1"/>
                </a:solidFill>
                <a:effectLst/>
                <a:latin typeface="+mn-lt"/>
                <a:ea typeface="+mn-ea"/>
                <a:cs typeface="+mn-cs"/>
              </a:rPr>
              <a:t>Salovey</a:t>
            </a:r>
            <a:r>
              <a:rPr lang="fr-FR" sz="1200" b="0" i="0" kern="1200" dirty="0">
                <a:solidFill>
                  <a:schemeClr val="tx1"/>
                </a:solidFill>
                <a:effectLst/>
                <a:latin typeface="+mn-lt"/>
                <a:ea typeface="+mn-ea"/>
                <a:cs typeface="+mn-cs"/>
              </a:rPr>
              <a:t> et John Mayer, qui réfère à la capacité de </a:t>
            </a:r>
            <a:r>
              <a:rPr lang="fr-FR" sz="1200" b="0" i="0" u="sng" kern="1200" dirty="0">
                <a:solidFill>
                  <a:schemeClr val="tx1"/>
                </a:solidFill>
                <a:effectLst/>
                <a:latin typeface="+mn-lt"/>
                <a:ea typeface="+mn-ea"/>
                <a:cs typeface="+mn-cs"/>
              </a:rPr>
              <a:t>reconnaître</a:t>
            </a:r>
            <a:r>
              <a:rPr lang="fr-FR" sz="1200" b="0" i="0" kern="1200" dirty="0">
                <a:solidFill>
                  <a:schemeClr val="tx1"/>
                </a:solidFill>
                <a:effectLst/>
                <a:latin typeface="+mn-lt"/>
                <a:ea typeface="+mn-ea"/>
                <a:cs typeface="+mn-cs"/>
              </a:rPr>
              <a:t>, </a:t>
            </a:r>
            <a:r>
              <a:rPr lang="fr-FR" sz="1200" b="0" i="0" u="sng" kern="1200" dirty="0">
                <a:solidFill>
                  <a:schemeClr val="tx1"/>
                </a:solidFill>
                <a:effectLst/>
                <a:latin typeface="+mn-lt"/>
                <a:ea typeface="+mn-ea"/>
                <a:cs typeface="+mn-cs"/>
              </a:rPr>
              <a:t>comprendre</a:t>
            </a:r>
            <a:r>
              <a:rPr lang="fr-FR" sz="1200" b="0" i="0" kern="1200" dirty="0">
                <a:solidFill>
                  <a:schemeClr val="tx1"/>
                </a:solidFill>
                <a:effectLst/>
                <a:latin typeface="+mn-lt"/>
                <a:ea typeface="+mn-ea"/>
                <a:cs typeface="+mn-cs"/>
              </a:rPr>
              <a:t> et </a:t>
            </a:r>
            <a:r>
              <a:rPr lang="fr-FR" sz="1200" b="0" i="0" u="sng" kern="1200" dirty="0">
                <a:solidFill>
                  <a:schemeClr val="tx1"/>
                </a:solidFill>
                <a:effectLst/>
                <a:latin typeface="+mn-lt"/>
                <a:ea typeface="+mn-ea"/>
                <a:cs typeface="+mn-cs"/>
              </a:rPr>
              <a:t>maîtriser</a:t>
            </a:r>
            <a:r>
              <a:rPr lang="fr-FR" sz="1200" b="0" i="0" u="none" kern="120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ses propres émotions et à </a:t>
            </a:r>
            <a:r>
              <a:rPr lang="fr-FR" sz="1200" b="0" i="0" u="sng" kern="1200" dirty="0">
                <a:solidFill>
                  <a:schemeClr val="tx1"/>
                </a:solidFill>
                <a:effectLst/>
                <a:latin typeface="+mn-lt"/>
                <a:ea typeface="+mn-ea"/>
                <a:cs typeface="+mn-cs"/>
              </a:rPr>
              <a:t>composer avec les émotions des autres </a:t>
            </a:r>
            <a:r>
              <a:rPr lang="fr-FR" sz="1200" b="0" i="0" kern="1200" dirty="0">
                <a:solidFill>
                  <a:schemeClr val="tx1"/>
                </a:solidFill>
                <a:effectLst/>
                <a:latin typeface="+mn-lt"/>
                <a:ea typeface="+mn-ea"/>
                <a:cs typeface="+mn-cs"/>
              </a:rPr>
              <a:t>personnes.</a:t>
            </a:r>
            <a:endParaRPr lang="fr-CA" b="0" i="0" dirty="0">
              <a:latin typeface="+mn-lt"/>
            </a:endParaRPr>
          </a:p>
          <a:p>
            <a:endParaRPr lang="fr-CA" b="0" i="0" dirty="0">
              <a:latin typeface="+mn-lt"/>
            </a:endParaRPr>
          </a:p>
          <a:p>
            <a:r>
              <a:rPr lang="fr-FR" sz="1200" b="0" i="0" kern="1200" dirty="0">
                <a:solidFill>
                  <a:schemeClr val="tx1"/>
                </a:solidFill>
                <a:effectLst/>
                <a:latin typeface="+mn-lt"/>
                <a:ea typeface="+mn-ea"/>
                <a:cs typeface="+mn-cs"/>
              </a:rPr>
              <a:t>Le cadre d'intelligence émotionnelle a été adapté aux contextes des entreprises et des organisations. Dans ce contexte organisationnel, il existe quelques sous-compétences et capacités qui contribuent à une intelligence émotionnelle plus élevée et à une plus grande réussite, notamment.</a:t>
            </a:r>
          </a:p>
          <a:p>
            <a:endParaRPr lang="fr-CA" b="0" i="0" dirty="0">
              <a:latin typeface="+mn-lt"/>
            </a:endParaRPr>
          </a:p>
          <a:p>
            <a:pPr fontAlgn="base"/>
            <a:r>
              <a:rPr lang="fr-CA" sz="1200" b="1" dirty="0"/>
              <a:t>La conscience de soi</a:t>
            </a:r>
            <a:r>
              <a:rPr lang="fr-CA" sz="1200" dirty="0"/>
              <a:t>… permet aux personnes d’être à </a:t>
            </a:r>
            <a:r>
              <a:rPr lang="fr-CA" sz="1200" u="sng" dirty="0"/>
              <a:t>l’écoute de leurs sentiments</a:t>
            </a:r>
            <a:r>
              <a:rPr lang="fr-CA" sz="1200" dirty="0"/>
              <a:t>… consiste à reconnaître </a:t>
            </a:r>
            <a:r>
              <a:rPr lang="fr-CA" sz="1200" u="sng" dirty="0"/>
              <a:t>ses propres émotions </a:t>
            </a:r>
            <a:r>
              <a:rPr lang="fr-CA" sz="1200" dirty="0"/>
              <a:t>et leurs effets, et à avoir confiance en </a:t>
            </a:r>
            <a:r>
              <a:rPr lang="fr-CA" sz="1200" u="sng" dirty="0"/>
              <a:t>ses propres valeurs </a:t>
            </a:r>
            <a:r>
              <a:rPr lang="fr-CA" sz="1200" dirty="0"/>
              <a:t>et </a:t>
            </a:r>
            <a:r>
              <a:rPr lang="fr-CA" sz="1200" u="sng" dirty="0"/>
              <a:t>ses capacités</a:t>
            </a:r>
            <a:r>
              <a:rPr lang="fr-CA" sz="1200" dirty="0"/>
              <a:t>.</a:t>
            </a:r>
          </a:p>
          <a:p>
            <a:pPr marL="285750" lvl="0" indent="-285750" fontAlgn="base">
              <a:buFont typeface="Arial" panose="020B0604020202020204" pitchFamily="34" charset="0"/>
              <a:buChar char="•"/>
            </a:pPr>
            <a:r>
              <a:rPr lang="fr-CA" sz="1400" i="1" dirty="0"/>
              <a:t>D’être à l’écoute de ses sentiments</a:t>
            </a:r>
          </a:p>
          <a:p>
            <a:pPr marL="285750" lvl="0" indent="-285750" fontAlgn="base">
              <a:buFont typeface="Arial" panose="020B0604020202020204" pitchFamily="34" charset="0"/>
              <a:buChar char="•"/>
            </a:pPr>
            <a:r>
              <a:rPr lang="fr-CA" sz="1400" i="1" dirty="0"/>
              <a:t>De reconnaître ses propres émotions et leurs effets </a:t>
            </a:r>
          </a:p>
          <a:p>
            <a:pPr marL="285750" lvl="0" indent="-285750" fontAlgn="base">
              <a:buFont typeface="Arial" panose="020B0604020202020204" pitchFamily="34" charset="0"/>
              <a:buChar char="•"/>
            </a:pPr>
            <a:r>
              <a:rPr lang="fr-CA" sz="1400" i="1" dirty="0"/>
              <a:t>D’avoir confiance en ses propres valeurs et ses capacités.</a:t>
            </a:r>
          </a:p>
          <a:p>
            <a:pPr fontAlgn="base"/>
            <a:endParaRPr lang="fr-CA" sz="1200" dirty="0"/>
          </a:p>
          <a:p>
            <a:pPr fontAlgn="base"/>
            <a:r>
              <a:rPr lang="fr-CA" sz="1200" b="1" dirty="0"/>
              <a:t>La maîtrise de soi et l’autorégulation</a:t>
            </a:r>
            <a:r>
              <a:rPr lang="fr-CA" sz="1200" dirty="0"/>
              <a:t>… est la capacité à </a:t>
            </a:r>
            <a:r>
              <a:rPr lang="fr-CA" sz="1200" u="sng" dirty="0"/>
              <a:t>gérer les impulsions </a:t>
            </a:r>
            <a:r>
              <a:rPr lang="fr-CA" sz="1200" dirty="0"/>
              <a:t>et les humeurs perturbatrices, et à </a:t>
            </a:r>
            <a:r>
              <a:rPr lang="fr-CA" sz="1200" u="sng" dirty="0"/>
              <a:t>réfléchir avant d’agir</a:t>
            </a:r>
            <a:r>
              <a:rPr lang="fr-CA" sz="1200" dirty="0"/>
              <a:t>… à maintenir des </a:t>
            </a:r>
            <a:r>
              <a:rPr lang="fr-CA" sz="1200" u="sng" dirty="0"/>
              <a:t>normes d’honnêteté et d’intégrité</a:t>
            </a:r>
            <a:r>
              <a:rPr lang="fr-CA" sz="1200" dirty="0"/>
              <a:t>, à assumer la </a:t>
            </a:r>
            <a:r>
              <a:rPr lang="fr-CA" sz="1200" u="sng" dirty="0"/>
              <a:t>responsabilité de son comportement</a:t>
            </a:r>
            <a:r>
              <a:rPr lang="fr-CA" sz="1200" dirty="0"/>
              <a:t>, à pouvoir </a:t>
            </a:r>
            <a:r>
              <a:rPr lang="fr-CA" sz="1200" u="sng" dirty="0"/>
              <a:t>s’adapter face au changement </a:t>
            </a:r>
            <a:r>
              <a:rPr lang="fr-CA" sz="1200" dirty="0"/>
              <a:t>et à faire preuve d’un </a:t>
            </a:r>
            <a:r>
              <a:rPr lang="fr-CA" sz="1200" u="sng" dirty="0"/>
              <a:t>esprit novateur </a:t>
            </a:r>
            <a:r>
              <a:rPr lang="fr-CA" sz="1200" dirty="0"/>
              <a:t>et ouvert aux nouvelles idées. </a:t>
            </a:r>
          </a:p>
          <a:p>
            <a:pPr marL="285750" lvl="0" indent="-285750" fontAlgn="base">
              <a:buFont typeface="Arial" panose="020B0604020202020204" pitchFamily="34" charset="0"/>
              <a:buChar char="•"/>
            </a:pPr>
            <a:r>
              <a:rPr lang="fr-CA" sz="1400" i="1" dirty="0"/>
              <a:t>gérer les impulsions et les humeurs et réfléchir avant d’agir</a:t>
            </a:r>
          </a:p>
          <a:p>
            <a:pPr marL="285750" lvl="0" indent="-285750" fontAlgn="base">
              <a:buFont typeface="Arial" panose="020B0604020202020204" pitchFamily="34" charset="0"/>
              <a:buChar char="•"/>
            </a:pPr>
            <a:r>
              <a:rPr lang="fr-CA" sz="1400" i="1" dirty="0"/>
              <a:t>maintenir des normes d’honnêteté et d’intégrité</a:t>
            </a:r>
          </a:p>
          <a:p>
            <a:pPr marL="285750" lvl="0" indent="-285750" fontAlgn="base">
              <a:buFont typeface="Arial" panose="020B0604020202020204" pitchFamily="34" charset="0"/>
              <a:buChar char="•"/>
            </a:pPr>
            <a:r>
              <a:rPr lang="fr-CA" sz="1400" i="1" dirty="0"/>
              <a:t>assumer son comportement, s’adapter au changement </a:t>
            </a:r>
          </a:p>
          <a:p>
            <a:pPr marL="285750" lvl="0" indent="-285750" fontAlgn="base">
              <a:buFont typeface="Arial" panose="020B0604020202020204" pitchFamily="34" charset="0"/>
              <a:buChar char="•"/>
            </a:pPr>
            <a:r>
              <a:rPr lang="fr-CA" sz="1400" i="1" dirty="0"/>
              <a:t>faire preuve d’un esprit novateur et ouvert aux nouvelles idées. </a:t>
            </a:r>
          </a:p>
          <a:p>
            <a:pPr fontAlgn="base"/>
            <a:endParaRPr lang="fr-CA" sz="1200" dirty="0"/>
          </a:p>
          <a:p>
            <a:pPr fontAlgn="base"/>
            <a:r>
              <a:rPr lang="fr-CA" sz="1200" b="1" dirty="0"/>
              <a:t>La motivation intrinsèque</a:t>
            </a:r>
            <a:r>
              <a:rPr lang="fr-CA" sz="1200" dirty="0"/>
              <a:t>… </a:t>
            </a:r>
            <a:r>
              <a:rPr lang="fr-CA" sz="1200" u="sng" dirty="0"/>
              <a:t>la passion pour le travail</a:t>
            </a:r>
            <a:r>
              <a:rPr lang="fr-CA" sz="1200" dirty="0"/>
              <a:t>… pas seulement pour l’argent et le statut… </a:t>
            </a:r>
            <a:r>
              <a:rPr lang="fr-CA" sz="1200" u="sng" dirty="0"/>
              <a:t>une vision</a:t>
            </a:r>
            <a:r>
              <a:rPr lang="fr-CA" sz="1200" dirty="0"/>
              <a:t> de ce qui est important dans la vie qui vient de l’intérieur, </a:t>
            </a:r>
            <a:r>
              <a:rPr lang="fr-CA" sz="1200" u="sng" dirty="0"/>
              <a:t>la joie de faire quelque chose</a:t>
            </a:r>
            <a:r>
              <a:rPr lang="fr-CA" sz="1200" dirty="0"/>
              <a:t>, </a:t>
            </a:r>
            <a:r>
              <a:rPr lang="fr-CA" sz="1200" u="sng" dirty="0"/>
              <a:t>la curiosité d’apprendre</a:t>
            </a:r>
            <a:r>
              <a:rPr lang="fr-CA" sz="1200" dirty="0"/>
              <a:t>…</a:t>
            </a:r>
          </a:p>
          <a:p>
            <a:pPr marL="285750" lvl="0" indent="-285750" fontAlgn="base">
              <a:buFont typeface="Arial" panose="020B0604020202020204" pitchFamily="34" charset="0"/>
              <a:buChar char="•"/>
            </a:pPr>
            <a:r>
              <a:rPr lang="fr-CA" sz="1400" i="1" dirty="0"/>
              <a:t>nourrir son intérêt pour le travail… pas seulement pour l’argent et le statut</a:t>
            </a:r>
          </a:p>
          <a:p>
            <a:pPr marL="285750" lvl="0" indent="-285750" fontAlgn="base">
              <a:buFont typeface="Arial" panose="020B0604020202020204" pitchFamily="34" charset="0"/>
              <a:buChar char="•"/>
            </a:pPr>
            <a:r>
              <a:rPr lang="fr-CA" sz="1400" i="1" dirty="0"/>
              <a:t>une vision intériorisée de ce qui est important dans la vie</a:t>
            </a:r>
          </a:p>
          <a:p>
            <a:pPr marL="285750" lvl="0" indent="-285750" fontAlgn="base">
              <a:buFont typeface="Arial" panose="020B0604020202020204" pitchFamily="34" charset="0"/>
              <a:buChar char="•"/>
            </a:pPr>
            <a:r>
              <a:rPr lang="fr-CA" sz="1400" i="1" dirty="0"/>
              <a:t>la joie de faire quelque chose et la curiosité d’apprendre…</a:t>
            </a:r>
          </a:p>
          <a:p>
            <a:pPr fontAlgn="base"/>
            <a:endParaRPr lang="fr-CA" sz="1200" b="1" dirty="0"/>
          </a:p>
          <a:p>
            <a:pPr fontAlgn="base"/>
            <a:r>
              <a:rPr lang="fr-CA" sz="1200" b="1" dirty="0"/>
              <a:t>L’empathie</a:t>
            </a:r>
            <a:r>
              <a:rPr lang="fr-CA" sz="1200" dirty="0"/>
              <a:t>… la capacité de </a:t>
            </a:r>
            <a:r>
              <a:rPr lang="fr-CA" sz="1200" u="sng" dirty="0"/>
              <a:t>comprendre la composition émotionnelle des autres</a:t>
            </a:r>
            <a:r>
              <a:rPr lang="fr-CA" sz="1200" dirty="0"/>
              <a:t>, de traiter les gens en fonction de leurs réactions émotionnelles… la capacité de </a:t>
            </a:r>
            <a:r>
              <a:rPr lang="fr-CA" sz="1200" u="sng" dirty="0"/>
              <a:t>comprendre la dynamique d’une organisation</a:t>
            </a:r>
            <a:r>
              <a:rPr lang="fr-CA" sz="1200" dirty="0"/>
              <a:t>, les courants émotionnels et les relations tout en </a:t>
            </a:r>
            <a:r>
              <a:rPr lang="fr-CA" sz="1200" u="sng" dirty="0"/>
              <a:t>étant conscient de ce pour quoi les gens travaillent</a:t>
            </a:r>
            <a:r>
              <a:rPr lang="fr-CA" sz="1200" dirty="0"/>
              <a:t>… le service aux clients.</a:t>
            </a:r>
          </a:p>
          <a:p>
            <a:pPr marL="285750" lvl="0" indent="-285750" defTabSz="914400" fontAlgn="base">
              <a:lnSpc>
                <a:spcPct val="80000"/>
              </a:lnSpc>
              <a:spcBef>
                <a:spcPct val="20000"/>
              </a:spcBef>
              <a:buFont typeface="Arial" panose="020B0604020202020204" pitchFamily="34" charset="0"/>
              <a:buChar char="•"/>
            </a:pPr>
            <a:r>
              <a:rPr lang="fr-CA" sz="1300" i="1" dirty="0"/>
              <a:t>comprendre la dimension émotionnelle des autres et les traiter en fonction</a:t>
            </a:r>
          </a:p>
          <a:p>
            <a:pPr marL="285750" lvl="0" indent="-285750" defTabSz="914400" fontAlgn="base">
              <a:lnSpc>
                <a:spcPct val="80000"/>
              </a:lnSpc>
              <a:spcBef>
                <a:spcPct val="20000"/>
              </a:spcBef>
              <a:buFont typeface="Arial" panose="020B0604020202020204" pitchFamily="34" charset="0"/>
              <a:buChar char="•"/>
            </a:pPr>
            <a:r>
              <a:rPr lang="fr-CA" sz="1300" i="1" dirty="0"/>
              <a:t>comprendre la dynamique d’une organisation et les courants émotionnels qui l’influence </a:t>
            </a:r>
          </a:p>
          <a:p>
            <a:pPr marL="285750" lvl="0" indent="-285750" defTabSz="914400" fontAlgn="base">
              <a:lnSpc>
                <a:spcPct val="80000"/>
              </a:lnSpc>
              <a:spcBef>
                <a:spcPct val="20000"/>
              </a:spcBef>
              <a:buFont typeface="Arial" panose="020B0604020202020204" pitchFamily="34" charset="0"/>
              <a:buChar char="•"/>
            </a:pPr>
            <a:r>
              <a:rPr lang="fr-CA" sz="1300" i="1" dirty="0"/>
              <a:t>comprendre les relations tout en étant conscient de ce pour quoi les gens travaillent.</a:t>
            </a:r>
          </a:p>
          <a:p>
            <a:pPr fontAlgn="base"/>
            <a:endParaRPr lang="fr-CA" sz="1200" b="1" dirty="0"/>
          </a:p>
          <a:p>
            <a:pPr fontAlgn="base"/>
            <a:r>
              <a:rPr lang="fr-CA" sz="1200" b="1" dirty="0"/>
              <a:t>Les aptitudes sociales et les habiletés interpersonnelles</a:t>
            </a:r>
            <a:r>
              <a:rPr lang="fr-CA" sz="1200" dirty="0"/>
              <a:t>… savoir négocier et </a:t>
            </a:r>
            <a:r>
              <a:rPr lang="fr-CA" sz="1200" u="sng" dirty="0"/>
              <a:t>résoudre les conflits</a:t>
            </a:r>
            <a:r>
              <a:rPr lang="fr-CA" sz="1200" dirty="0"/>
              <a:t>, </a:t>
            </a:r>
            <a:r>
              <a:rPr lang="fr-CA" sz="1200" u="sng" dirty="0"/>
              <a:t>collaborer, coopérer </a:t>
            </a:r>
            <a:r>
              <a:rPr lang="fr-CA" sz="1200" dirty="0"/>
              <a:t>et créer une synergie de groupe pour </a:t>
            </a:r>
            <a:r>
              <a:rPr lang="fr-CA" sz="1200" u="sng" dirty="0"/>
              <a:t>atteindre des objectifs collectifs</a:t>
            </a:r>
            <a:r>
              <a:rPr lang="fr-CA" sz="1200" dirty="0"/>
              <a:t>, trouver un terrain d’entente et </a:t>
            </a:r>
            <a:r>
              <a:rPr lang="fr-CA" sz="1200" u="sng" dirty="0"/>
              <a:t>établir des relations</a:t>
            </a:r>
            <a:r>
              <a:rPr lang="fr-CA" sz="1200" dirty="0"/>
              <a:t>… </a:t>
            </a:r>
            <a:r>
              <a:rPr lang="fr-CA" sz="1200" u="sng" dirty="0"/>
              <a:t>gérer les relations</a:t>
            </a:r>
            <a:r>
              <a:rPr lang="fr-CA" sz="1200" dirty="0"/>
              <a:t> et créer des réseaux… </a:t>
            </a:r>
            <a:r>
              <a:rPr lang="fr-CA" sz="1200" u="sng" dirty="0"/>
              <a:t>direction efficace du changement</a:t>
            </a:r>
            <a:r>
              <a:rPr lang="fr-CA" sz="1200" dirty="0"/>
              <a:t>, pouvoir de </a:t>
            </a:r>
            <a:r>
              <a:rPr lang="fr-CA" sz="1200" u="sng" dirty="0"/>
              <a:t>persuasion</a:t>
            </a:r>
            <a:r>
              <a:rPr lang="fr-CA" sz="1200" dirty="0"/>
              <a:t>, </a:t>
            </a:r>
            <a:r>
              <a:rPr lang="fr-CA" sz="1200" u="sng" dirty="0"/>
              <a:t>renforcement de l’expertise </a:t>
            </a:r>
            <a:r>
              <a:rPr lang="fr-CA" sz="1200" dirty="0"/>
              <a:t>et direction d’équipes.</a:t>
            </a:r>
          </a:p>
          <a:p>
            <a:pPr marL="285750" lvl="0" indent="-285750" defTabSz="914400" fontAlgn="base">
              <a:lnSpc>
                <a:spcPct val="80000"/>
              </a:lnSpc>
              <a:spcBef>
                <a:spcPct val="20000"/>
              </a:spcBef>
              <a:buFont typeface="Arial" panose="020B0604020202020204" pitchFamily="34" charset="0"/>
              <a:buChar char="•"/>
            </a:pPr>
            <a:r>
              <a:rPr lang="fr-CA" sz="1300" i="1" dirty="0"/>
              <a:t>négocier et résoudre les conflits</a:t>
            </a:r>
          </a:p>
          <a:p>
            <a:pPr marL="285750" lvl="0" indent="-285750" defTabSz="914400" fontAlgn="base">
              <a:lnSpc>
                <a:spcPct val="80000"/>
              </a:lnSpc>
              <a:spcBef>
                <a:spcPct val="20000"/>
              </a:spcBef>
              <a:buFont typeface="Arial" panose="020B0604020202020204" pitchFamily="34" charset="0"/>
              <a:buChar char="•"/>
            </a:pPr>
            <a:r>
              <a:rPr lang="fr-CA" sz="1300" i="1" dirty="0"/>
              <a:t>collaborer, coopérer et créer une synergie de groupe</a:t>
            </a:r>
          </a:p>
          <a:p>
            <a:pPr marL="285750" lvl="0" indent="-285750" defTabSz="914400" fontAlgn="base">
              <a:lnSpc>
                <a:spcPct val="80000"/>
              </a:lnSpc>
              <a:spcBef>
                <a:spcPct val="20000"/>
              </a:spcBef>
              <a:buFont typeface="Arial" panose="020B0604020202020204" pitchFamily="34" charset="0"/>
              <a:buChar char="•"/>
            </a:pPr>
            <a:r>
              <a:rPr lang="fr-CA" sz="1300" i="1" dirty="0"/>
              <a:t>trouver un terrain d’entente et établir des relations</a:t>
            </a:r>
          </a:p>
          <a:p>
            <a:pPr marL="285750" lvl="0" indent="-285750" defTabSz="914400" fontAlgn="base">
              <a:lnSpc>
                <a:spcPct val="80000"/>
              </a:lnSpc>
              <a:spcBef>
                <a:spcPct val="20000"/>
              </a:spcBef>
              <a:buFont typeface="Arial" panose="020B0604020202020204" pitchFamily="34" charset="0"/>
              <a:buChar char="•"/>
            </a:pPr>
            <a:r>
              <a:rPr lang="fr-CA" sz="1300" i="1" dirty="0"/>
              <a:t>gérer les relations et créer des réseaux</a:t>
            </a:r>
          </a:p>
          <a:p>
            <a:pPr marL="285750" lvl="0" indent="-285750" defTabSz="914400" fontAlgn="base">
              <a:lnSpc>
                <a:spcPct val="80000"/>
              </a:lnSpc>
              <a:spcBef>
                <a:spcPct val="20000"/>
              </a:spcBef>
              <a:buFont typeface="Arial" panose="020B0604020202020204" pitchFamily="34" charset="0"/>
              <a:buChar char="•"/>
            </a:pPr>
            <a:r>
              <a:rPr lang="fr-CA" sz="1300" i="1" dirty="0"/>
              <a:t>direction efficace des équipes et du changement</a:t>
            </a:r>
          </a:p>
          <a:p>
            <a:pPr marL="285750" lvl="0" indent="-285750" defTabSz="914400" fontAlgn="base">
              <a:lnSpc>
                <a:spcPct val="80000"/>
              </a:lnSpc>
              <a:spcBef>
                <a:spcPct val="20000"/>
              </a:spcBef>
              <a:buFont typeface="Arial" panose="020B0604020202020204" pitchFamily="34" charset="0"/>
              <a:buChar char="•"/>
            </a:pPr>
            <a:r>
              <a:rPr lang="fr-CA" sz="1300" i="1" dirty="0"/>
              <a:t>pouvoir de persuasion et renforcement de l’expertise</a:t>
            </a:r>
          </a:p>
          <a:p>
            <a:endParaRPr lang="fr-CA" b="0" i="0" dirty="0">
              <a:latin typeface="+mn-lt"/>
            </a:endParaRPr>
          </a:p>
          <a:p>
            <a:endParaRPr lang="fr-CA" b="0" i="0" dirty="0">
              <a:latin typeface="+mn-lt"/>
            </a:endParaRPr>
          </a:p>
          <a:p>
            <a:r>
              <a:rPr lang="fr-CA" b="0" i="0" dirty="0">
                <a:latin typeface="+mn-lt"/>
              </a:rPr>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t>Leadership et intelligence émotionnelle : une clé pour devenir un Leader inspirant !</a:t>
            </a:r>
            <a:r>
              <a:rPr lang="fr-CA" sz="1200" dirty="0"/>
              <a:t> : </a:t>
            </a:r>
            <a:r>
              <a:rPr lang="en-US" sz="1200" dirty="0">
                <a:hlinkClick r:id="rId3"/>
              </a:rPr>
              <a:t>https://www.bilan.ch/opinions/david-fiorucci/leadership-et-intelligence-emotionnelle-une-cle-pour-devenir-un-leader-inspirant</a:t>
            </a:r>
            <a:endParaRPr lang="fr-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solidFill>
                  <a:srgbClr val="0F0F0F"/>
                </a:solidFill>
                <a:effectLst/>
                <a:latin typeface="+mn-lt"/>
              </a:rPr>
              <a:t>Gestion de l'intelligence EMOTIONNELLE de vos collaborateurs</a:t>
            </a:r>
            <a:r>
              <a:rPr lang="en-CA" b="0" i="0" dirty="0">
                <a:latin typeface="+mn-lt"/>
              </a:rPr>
              <a:t> 9 mins - https://www.youtube.com/watch?v=gNZ5wZbMArc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F0F0F"/>
                </a:solidFill>
                <a:effectLst/>
                <a:latin typeface="YouTube Sans"/>
              </a:rPr>
              <a:t>Intelligence </a:t>
            </a:r>
            <a:r>
              <a:rPr lang="en-US" b="0" i="0" dirty="0" err="1">
                <a:solidFill>
                  <a:srgbClr val="0F0F0F"/>
                </a:solidFill>
                <a:effectLst/>
                <a:latin typeface="YouTube Sans"/>
              </a:rPr>
              <a:t>émotionnelle</a:t>
            </a:r>
            <a:r>
              <a:rPr lang="en-US" b="0" i="0" dirty="0">
                <a:solidFill>
                  <a:srgbClr val="0F0F0F"/>
                </a:solidFill>
                <a:effectLst/>
                <a:latin typeface="YouTube Sans"/>
              </a:rPr>
              <a:t> et leadership </a:t>
            </a:r>
            <a:r>
              <a:rPr lang="en-CA" b="0" i="0" baseline="0" dirty="0">
                <a:latin typeface="+mn-lt"/>
              </a:rPr>
              <a:t>23 minutes:  https://www.youtube.com/watch?v=TYlN9PglGjI  </a:t>
            </a:r>
            <a:endParaRPr lang="en-CA" b="0" i="0" dirty="0">
              <a:latin typeface="+mn-lt"/>
            </a:endParaRPr>
          </a:p>
          <a:p>
            <a:endParaRPr lang="fr-CA" b="0" i="0" dirty="0">
              <a:latin typeface="+mn-lt"/>
            </a:endParaRPr>
          </a:p>
          <a:p>
            <a:endParaRPr lang="fr-CA" b="0" i="0" dirty="0">
              <a:latin typeface="+mn-lt"/>
            </a:endParaRPr>
          </a:p>
          <a:p>
            <a:r>
              <a:rPr lang="fr-CA" b="0" i="0" dirty="0">
                <a:latin typeface="+mn-lt"/>
              </a:rPr>
              <a:t>Ressources en anglais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82828"/>
                </a:solidFill>
                <a:effectLst/>
                <a:latin typeface="myriad-pro"/>
              </a:rPr>
              <a:t>Emotional intelligence: a core leadership skill - https://bluenotes.anz.com/posts/2017/04/emotional-intelligence-a-core-leadership-skill</a:t>
            </a:r>
          </a:p>
          <a:p>
            <a:pPr marL="171450" indent="-171450">
              <a:buFont typeface="Arial" panose="020B0604020202020204" pitchFamily="34" charset="0"/>
              <a:buChar char="•"/>
            </a:pPr>
            <a:endParaRPr lang="fr-CA" b="0" i="0" dirty="0">
              <a:latin typeface="+mn-lt"/>
            </a:endParaRPr>
          </a:p>
          <a:p>
            <a:pPr marL="171450" indent="-171450">
              <a:buFont typeface="Arial" panose="020B0604020202020204" pitchFamily="34" charset="0"/>
              <a:buChar char="•"/>
            </a:pPr>
            <a:endParaRPr lang="fr-CA" b="0" i="0" dirty="0">
              <a:latin typeface="+mn-lt"/>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dirty="0"/>
          </a:p>
        </p:txBody>
      </p:sp>
    </p:spTree>
    <p:extLst>
      <p:ext uri="{BB962C8B-B14F-4D97-AF65-F5344CB8AC3E}">
        <p14:creationId xmlns:p14="http://schemas.microsoft.com/office/powerpoint/2010/main" val="3942354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Josée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i="0" kern="1200" noProof="0" dirty="0">
                <a:solidFill>
                  <a:schemeClr val="tx1"/>
                </a:solidFill>
                <a:effectLst/>
                <a:latin typeface="+mn-lt"/>
                <a:ea typeface="+mn-ea"/>
                <a:cs typeface="+mn-cs"/>
              </a:rPr>
              <a:t>Voici une question pour vous : entre zéro et neuf, quel est le chiffre le plus puissant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i="0" kern="1200" noProof="0" dirty="0">
                <a:solidFill>
                  <a:schemeClr val="tx1"/>
                </a:solidFill>
                <a:effectLst/>
                <a:latin typeface="+mn-lt"/>
                <a:ea typeface="+mn-ea"/>
                <a:cs typeface="+mn-cs"/>
              </a:rPr>
              <a:t>Quelle est votre réponse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i="0" kern="1200" noProof="0" dirty="0">
                <a:solidFill>
                  <a:schemeClr val="tx1"/>
                </a:solidFill>
                <a:effectLst/>
                <a:latin typeface="+mn-lt"/>
                <a:ea typeface="+mn-ea"/>
                <a:cs typeface="+mn-cs"/>
              </a:rPr>
              <a:t>« C’est vrai que le zéro n'a pas de valeur en soi. Mais quand on lui ajoute quelque chose, il devient très précieux.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i="0" kern="1200" noProof="0" dirty="0">
                <a:solidFill>
                  <a:schemeClr val="tx1"/>
                </a:solidFill>
                <a:effectLst/>
                <a:latin typeface="+mn-lt"/>
                <a:ea typeface="+mn-ea"/>
                <a:cs typeface="+mn-cs"/>
              </a:rPr>
              <a:t>«  Il faut toujours se rappeler que, qui que vous soyez, vous n'êtes rien sans les autres. La plupart des gens, des managers, des dirigeants oublient cela une fois qu'ils deviennent puissants. En fin de compte, chacun d'entre nous n'est rien sans la contribution des autres. Mais lorsque nous ajoutons leurs efforts aux nôtres, le résultat est vraiment très puissant. Neuf devient 90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i="0" kern="1200" noProof="0" dirty="0">
                <a:solidFill>
                  <a:schemeClr val="tx1"/>
                </a:solidFill>
                <a:effectLst/>
                <a:latin typeface="+mn-lt"/>
                <a:ea typeface="+mn-ea"/>
                <a:cs typeface="+mn-cs"/>
              </a:rPr>
              <a:t>Comme on peut voir sur la diapositive - l’empathie est bien important</a:t>
            </a:r>
            <a:r>
              <a:rPr lang="fr-FR" sz="1200" b="0" i="0" kern="1200" baseline="0" noProof="0" dirty="0">
                <a:solidFill>
                  <a:schemeClr val="tx1"/>
                </a:solidFill>
                <a:effectLst/>
                <a:latin typeface="+mn-lt"/>
                <a:ea typeface="+mn-ea"/>
                <a:cs typeface="+mn-cs"/>
              </a:rPr>
              <a:t> pour le leadership.</a:t>
            </a:r>
            <a:r>
              <a:rPr lang="fr-FR" sz="1200" b="0" i="0" kern="1200" noProof="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0" i="0" kern="1200" noProof="0" dirty="0">
                <a:solidFill>
                  <a:schemeClr val="tx1"/>
                </a:solidFill>
                <a:effectLst/>
                <a:latin typeface="+mn-lt"/>
                <a:ea typeface="+mn-ea"/>
                <a:cs typeface="+mn-cs"/>
              </a:rPr>
              <a:t>(Lisez le texte de la diapositive.)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0" i="1" kern="1200" noProof="0" dirty="0">
                <a:solidFill>
                  <a:schemeClr val="tx1"/>
                </a:solidFill>
                <a:effectLst/>
                <a:latin typeface="+mn-lt"/>
                <a:ea typeface="+mn-ea"/>
                <a:cs typeface="+mn-cs"/>
              </a:rPr>
              <a:t>Voici ce qu’affirme un auteur reconnu et dirigeant à succès</a:t>
            </a:r>
            <a:r>
              <a:rPr lang="fr-CA" sz="1200" b="0" i="1" kern="1200" baseline="0" noProof="0" dirty="0">
                <a:solidFill>
                  <a:schemeClr val="tx1"/>
                </a:solidFill>
                <a:effectLst/>
                <a:latin typeface="+mn-lt"/>
                <a:ea typeface="+mn-ea"/>
                <a:cs typeface="+mn-cs"/>
              </a:rPr>
              <a:t> :</a:t>
            </a:r>
            <a:r>
              <a:rPr lang="fr-CA" sz="1200" b="0" i="1" kern="1200" noProof="0" dirty="0">
                <a:solidFill>
                  <a:schemeClr val="tx1"/>
                </a:solidFill>
                <a:effectLst/>
                <a:latin typeface="+mn-lt"/>
                <a:ea typeface="+mn-ea"/>
                <a:cs typeface="+mn-cs"/>
              </a:rPr>
              <a:t> « …le principe de leadership que mon grand-père</a:t>
            </a:r>
            <a:r>
              <a:rPr lang="fr-CA" sz="1200" b="0" i="1" kern="1200" baseline="0" noProof="0" dirty="0">
                <a:solidFill>
                  <a:schemeClr val="tx1"/>
                </a:solidFill>
                <a:effectLst/>
                <a:latin typeface="+mn-lt"/>
                <a:ea typeface="+mn-ea"/>
                <a:cs typeface="+mn-cs"/>
              </a:rPr>
              <a:t> m’a transmis lorsque j’étais enfant est celui que j’enseigne maintenant à des cadres dirigeants de Fortune 500 : l’empathie »</a:t>
            </a:r>
            <a:endParaRPr lang="fr-CA" i="1"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Resources en </a:t>
            </a:r>
            <a:r>
              <a:rPr lang="en-US" sz="1200" b="0" i="0" kern="1200" dirty="0" err="1">
                <a:solidFill>
                  <a:schemeClr val="tx1"/>
                </a:solidFill>
                <a:effectLst/>
                <a:latin typeface="+mn-lt"/>
                <a:ea typeface="+mn-ea"/>
                <a:cs typeface="+mn-cs"/>
              </a:rPr>
              <a:t>français</a:t>
            </a:r>
            <a:r>
              <a:rPr lang="en-US" sz="1200" b="0" i="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t>Le beau défi : définir le leadership empathique - https://mouvementsmq.ca/blogue/le-beau-defi-definir-le-leadership-empathique/</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solidFill>
                  <a:srgbClr val="000000"/>
                </a:solidFill>
                <a:effectLst/>
                <a:latin typeface="Georgia" panose="02040502050405020303" pitchFamily="18" charset="0"/>
              </a:rPr>
              <a:t>L’empathie est la compétence de leadership la plus importante selon les recherches</a:t>
            </a:r>
            <a:r>
              <a:rPr lang="en-CA" sz="1200" dirty="0"/>
              <a:t> - https://www.forbes.fr/management/lempathie-est-la-competence-de-leadership-la-plus-importante-selon-les-recherches/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solidFill>
                  <a:srgbClr val="414042"/>
                </a:solidFill>
                <a:effectLst/>
                <a:latin typeface="Brandon Grotesque"/>
              </a:rPr>
              <a:t>Différence entre empathie et la compassion</a:t>
            </a:r>
            <a:r>
              <a:rPr lang="en-CA" dirty="0"/>
              <a:t> -https://ascentleader.org/</a:t>
            </a:r>
            <a:r>
              <a:rPr lang="en-CA" dirty="0" err="1"/>
              <a:t>fr</a:t>
            </a:r>
            <a:r>
              <a:rPr lang="en-CA" dirty="0"/>
              <a:t>/difference-between-empathy-and-compassion/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0" i="0" kern="1200" noProof="0" dirty="0">
                <a:solidFill>
                  <a:schemeClr val="tx1"/>
                </a:solidFill>
                <a:effectLst/>
                <a:latin typeface="+mn-lt"/>
                <a:ea typeface="+mn-ea"/>
                <a:cs typeface="+mn-cs"/>
              </a:rPr>
              <a:t>Ressources en anglais…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i="0" kern="1200" noProof="0" dirty="0">
                <a:solidFill>
                  <a:schemeClr val="tx1"/>
                </a:solidFill>
                <a:effectLst/>
                <a:latin typeface="+mn-lt"/>
                <a:ea typeface="+mn-ea"/>
                <a:cs typeface="+mn-cs"/>
              </a:rPr>
              <a:t>Le principe de leadership que mon grand-père</a:t>
            </a:r>
            <a:r>
              <a:rPr lang="fr-CA" sz="1200" b="0" i="0" kern="1200" baseline="0" noProof="0" dirty="0">
                <a:solidFill>
                  <a:schemeClr val="tx1"/>
                </a:solidFill>
                <a:effectLst/>
                <a:latin typeface="+mn-lt"/>
                <a:ea typeface="+mn-ea"/>
                <a:cs typeface="+mn-cs"/>
              </a:rPr>
              <a:t> m’a transmis lorsque j’étais enfant est celui que j’enseigne maintenant à des cadres dirigeants de </a:t>
            </a:r>
            <a:r>
              <a:rPr lang="fr-CA" sz="1200" b="0" i="1" kern="1200" baseline="0" noProof="0" dirty="0">
                <a:solidFill>
                  <a:schemeClr val="tx1"/>
                </a:solidFill>
                <a:effectLst/>
                <a:latin typeface="+mn-lt"/>
                <a:ea typeface="+mn-ea"/>
                <a:cs typeface="+mn-cs"/>
              </a:rPr>
              <a:t>Fortune 500</a:t>
            </a:r>
            <a:r>
              <a:rPr lang="fr-CA" sz="1200" b="0" i="1" kern="1200" noProof="0" dirty="0">
                <a:solidFill>
                  <a:schemeClr val="tx1"/>
                </a:solidFill>
                <a:effectLst/>
                <a:latin typeface="+mn-lt"/>
                <a:ea typeface="+mn-ea"/>
                <a:cs typeface="+mn-cs"/>
              </a:rPr>
              <a:t> </a:t>
            </a:r>
            <a:r>
              <a:rPr lang="fr-CA" sz="1200" b="0" i="0" kern="1200" noProof="0" dirty="0">
                <a:solidFill>
                  <a:schemeClr val="tx1"/>
                </a:solidFill>
                <a:effectLst/>
                <a:latin typeface="+mn-lt"/>
                <a:ea typeface="+mn-ea"/>
                <a:cs typeface="+mn-cs"/>
              </a:rPr>
              <a:t>– Article </a:t>
            </a:r>
            <a:br>
              <a:rPr lang="fr-CA" sz="1200" b="0" i="0" kern="1200" noProof="0" dirty="0">
                <a:solidFill>
                  <a:schemeClr val="tx1"/>
                </a:solidFill>
                <a:effectLst/>
                <a:latin typeface="+mn-lt"/>
                <a:ea typeface="+mn-ea"/>
                <a:cs typeface="+mn-cs"/>
              </a:rPr>
            </a:br>
            <a:r>
              <a:rPr lang="fr-CA" sz="1200" noProof="0" dirty="0">
                <a:hlinkClick r:id="rId3"/>
              </a:rPr>
              <a:t>http://www.businessinsider.com/why-empathy-is-key-to-effective-leadership-2017-4</a:t>
            </a:r>
            <a:r>
              <a:rPr lang="fr-CA" sz="1200" noProof="0" dirty="0"/>
              <a:t> </a:t>
            </a:r>
            <a:endParaRPr lang="fr-CA" noProof="0" dirty="0"/>
          </a:p>
          <a:p>
            <a:pPr marL="171450" indent="-171450">
              <a:buFont typeface="Arial" panose="020B0604020202020204" pitchFamily="34" charset="0"/>
              <a:buChar char="•"/>
            </a:pPr>
            <a:r>
              <a:rPr lang="fr-CA" noProof="0" dirty="0"/>
              <a:t>Différence entre l’empathie et la compassion </a:t>
            </a:r>
            <a:r>
              <a:rPr lang="fr-CA" sz="1200" b="0" i="0" kern="1200" noProof="0" dirty="0">
                <a:solidFill>
                  <a:schemeClr val="tx1"/>
                </a:solidFill>
                <a:effectLst/>
                <a:latin typeface="+mn-lt"/>
                <a:ea typeface="+mn-ea"/>
                <a:cs typeface="+mn-cs"/>
              </a:rPr>
              <a:t>–</a:t>
            </a:r>
            <a:r>
              <a:rPr lang="fr-CA" baseline="0" noProof="0" dirty="0"/>
              <a:t> https://ascentleader.org/difference-between-empathy-and-compassion/ </a:t>
            </a:r>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dirty="0"/>
          </a:p>
        </p:txBody>
      </p:sp>
    </p:spTree>
    <p:extLst>
      <p:ext uri="{BB962C8B-B14F-4D97-AF65-F5344CB8AC3E}">
        <p14:creationId xmlns:p14="http://schemas.microsoft.com/office/powerpoint/2010/main" val="2677768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Josée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r>
              <a:rPr lang="fr-CA" sz="1200" noProof="0" dirty="0"/>
              <a:t>Ce tableau présente les 12 compétences liées aux domaines de l’Intelligence émotionnelle.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La conscience de soi, bien que ce soit l’émotion la moins visible, est un incroyable</a:t>
            </a:r>
            <a:r>
              <a:rPr lang="fr-CA" sz="1200" baseline="0" noProof="0" dirty="0"/>
              <a:t> prédicteur du niveau d’intelligence émotionnelle</a:t>
            </a:r>
            <a:r>
              <a:rPr lang="fr-CA" sz="1200" noProof="0" dirty="0"/>
              <a:t>. Le niveau d’IE est donc plus élevé chez les dirigeants conscients d’eux-mêmes.</a:t>
            </a:r>
          </a:p>
          <a:p>
            <a:pPr marL="171450" indent="-171450">
              <a:buFont typeface="Arial" panose="020B0604020202020204" pitchFamily="34" charset="0"/>
              <a:buChar char="•"/>
            </a:pPr>
            <a:r>
              <a:rPr lang="fr-CA" sz="1200" noProof="0" dirty="0"/>
              <a:t>Les personnes qui ont un niveau de conscience de soi élevé ont tendance à posséder au moins 10 ou 12 compétences, tandis que celles dont la</a:t>
            </a:r>
            <a:r>
              <a:rPr lang="fr-CA" sz="1200" baseline="0" noProof="0" dirty="0"/>
              <a:t> conscience de soi est faible en possèdent une ou deux.</a:t>
            </a:r>
            <a:endParaRPr lang="fr-CA" sz="1200" noProof="0" dirty="0"/>
          </a:p>
          <a:p>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0F0F0F"/>
                </a:solidFill>
                <a:effectLst/>
                <a:latin typeface="YouTube Sans"/>
              </a:rPr>
              <a:t>Voici</a:t>
            </a:r>
            <a:r>
              <a:rPr lang="en-US" b="0" i="0" dirty="0">
                <a:solidFill>
                  <a:srgbClr val="0F0F0F"/>
                </a:solidFill>
                <a:effectLst/>
                <a:latin typeface="YouTube Sans"/>
              </a:rPr>
              <a:t> </a:t>
            </a:r>
            <a:r>
              <a:rPr lang="en-US" b="0" i="0" dirty="0" err="1">
                <a:solidFill>
                  <a:srgbClr val="0F0F0F"/>
                </a:solidFill>
                <a:effectLst/>
                <a:latin typeface="YouTube Sans"/>
              </a:rPr>
              <a:t>une</a:t>
            </a:r>
            <a:r>
              <a:rPr lang="en-US" b="0" i="0" dirty="0">
                <a:solidFill>
                  <a:srgbClr val="0F0F0F"/>
                </a:solidFill>
                <a:effectLst/>
                <a:latin typeface="YouTube Sans"/>
              </a:rPr>
              <a:t> video</a:t>
            </a:r>
            <a:r>
              <a:rPr lang="en-US" b="0" i="0" baseline="0" dirty="0">
                <a:solidFill>
                  <a:srgbClr val="0F0F0F"/>
                </a:solidFill>
                <a:effectLst/>
                <a:latin typeface="YouTube Sans"/>
              </a:rPr>
              <a:t> sur </a:t>
            </a:r>
            <a:r>
              <a:rPr lang="en-US" b="0" i="0" baseline="0" dirty="0" err="1">
                <a:solidFill>
                  <a:srgbClr val="0F0F0F"/>
                </a:solidFill>
                <a:effectLst/>
                <a:latin typeface="YouTube Sans"/>
              </a:rPr>
              <a:t>l’</a:t>
            </a:r>
            <a:r>
              <a:rPr lang="en-US" b="0" i="0" dirty="0" err="1">
                <a:solidFill>
                  <a:srgbClr val="0F0F0F"/>
                </a:solidFill>
                <a:effectLst/>
                <a:latin typeface="YouTube Sans"/>
              </a:rPr>
              <a:t>intelligence</a:t>
            </a:r>
            <a:r>
              <a:rPr lang="en-US" b="0" i="0" dirty="0">
                <a:solidFill>
                  <a:srgbClr val="0F0F0F"/>
                </a:solidFill>
                <a:effectLst/>
                <a:latin typeface="YouTube Sans"/>
              </a:rPr>
              <a:t> </a:t>
            </a:r>
            <a:r>
              <a:rPr lang="en-US" b="0" i="0" dirty="0" err="1">
                <a:solidFill>
                  <a:srgbClr val="0F0F0F"/>
                </a:solidFill>
                <a:effectLst/>
                <a:latin typeface="YouTube Sans"/>
              </a:rPr>
              <a:t>émotionnelle</a:t>
            </a:r>
            <a:r>
              <a:rPr lang="en-US" b="0" i="0" dirty="0">
                <a:solidFill>
                  <a:srgbClr val="0F0F0F"/>
                </a:solidFill>
                <a:effectLst/>
                <a:latin typeface="YouTube Sans"/>
              </a:rPr>
              <a:t> - Daniel Goleman</a:t>
            </a:r>
            <a:r>
              <a:rPr lang="en-US" sz="1200" dirty="0"/>
              <a:t>: </a:t>
            </a:r>
            <a:r>
              <a:rPr lang="en-US" sz="1200" dirty="0">
                <a:hlinkClick r:id="rId3"/>
              </a:rPr>
              <a:t>https://www.youtube.com/watch?v=YhOjY7gWoj0</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fr-CA" sz="1200" noProof="0" dirty="0"/>
          </a:p>
          <a:p>
            <a:pPr marL="0" indent="0">
              <a:buFont typeface="Arial" panose="020B0604020202020204" pitchFamily="34" charset="0"/>
              <a:buNone/>
            </a:pPr>
            <a:r>
              <a:rPr lang="fr-CA" sz="1200" noProof="0" dirty="0"/>
              <a:t>Ressources en français :</a:t>
            </a:r>
          </a:p>
          <a:p>
            <a:pPr marL="171450" indent="-171450">
              <a:buFont typeface="Arial" panose="020B0604020202020204" pitchFamily="34" charset="0"/>
              <a:buChar char="•"/>
            </a:pPr>
            <a:r>
              <a:rPr lang="fr-FR" sz="1200" noProof="0" dirty="0"/>
              <a:t>Le leadership émotionnel : utilisation de la théorie de Goleman en entreprise! - https://www.journalactionpme.com/2021/08/leadership-emotionnel-utilisation-theorie-de-goleman-entreprise/</a:t>
            </a:r>
          </a:p>
          <a:p>
            <a:pPr marL="171450" indent="-171450">
              <a:buFont typeface="Arial" panose="020B0604020202020204" pitchFamily="34" charset="0"/>
              <a:buChar char="•"/>
            </a:pPr>
            <a:r>
              <a:rPr lang="fr-FR" sz="1200" noProof="0" dirty="0"/>
              <a:t>Calculez votre Quotient Emotionnel - https://test.psychologies.com/tests-moi/tests-emotions/Calculez-votre-Quotient-Emotionnel</a:t>
            </a:r>
          </a:p>
          <a:p>
            <a:pPr marL="171450" indent="-171450">
              <a:buFont typeface="Arial" panose="020B0604020202020204" pitchFamily="34" charset="0"/>
              <a:buChar char="•"/>
            </a:pPr>
            <a:r>
              <a:rPr lang="fr-FR" sz="1200" noProof="0" dirty="0"/>
              <a:t>TEST de QI gratuit de BMI! - https://www.test-iq.org/free-iq-test/</a:t>
            </a:r>
          </a:p>
          <a:p>
            <a:pPr marL="171450" indent="-171450">
              <a:buFont typeface="Arial" panose="020B0604020202020204" pitchFamily="34" charset="0"/>
              <a:buChar char="•"/>
            </a:pPr>
            <a:r>
              <a:rPr lang="fr-FR" sz="1200" dirty="0"/>
              <a:t>Quelles sont les compétences de l’intelligence émotionnelle - https://www.bernard-guevorts.com/article/quelles-sont-les-competences-de-lintelligence-emotionnelle/#.Y2VH8HbMIuU</a:t>
            </a:r>
            <a:endParaRPr lang="en-US" sz="1200" dirty="0"/>
          </a:p>
          <a:p>
            <a:pPr marL="171450" indent="-171450">
              <a:buFont typeface="Arial" panose="020B0604020202020204" pitchFamily="34" charset="0"/>
              <a:buChar char="•"/>
            </a:pPr>
            <a:r>
              <a:rPr lang="fr-FR" sz="1200" dirty="0"/>
              <a:t>L’importance de l’intelligence émotionnelle au travail - https://www.michaelpage.lu/</a:t>
            </a:r>
            <a:r>
              <a:rPr lang="fr-FR" sz="1200" dirty="0" err="1"/>
              <a:t>advice</a:t>
            </a:r>
            <a:r>
              <a:rPr lang="fr-FR" sz="1200" dirty="0"/>
              <a:t>/conseils-de-carrière/développement-de-carrière/l’</a:t>
            </a:r>
            <a:r>
              <a:rPr lang="fr-FR" sz="1200" dirty="0" err="1"/>
              <a:t>importance-de-l’intelligence-émotionnelle-au</a:t>
            </a:r>
            <a:endParaRPr lang="fr-CA" sz="1200" noProof="0" dirty="0"/>
          </a:p>
          <a:p>
            <a:endParaRPr lang="fr-CA" sz="1200" noProof="0" dirty="0"/>
          </a:p>
          <a:p>
            <a:r>
              <a:rPr lang="fr-CA" sz="1200" noProof="0" dirty="0"/>
              <a:t>Ressources en anglais.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noProof="0" dirty="0"/>
              <a:t>Emotional Intelligence Has 12 Elements. Which Do You Need to Work On?</a:t>
            </a:r>
            <a:r>
              <a:rPr lang="fr-CA" sz="1200" noProof="0" dirty="0"/>
              <a:t> - </a:t>
            </a:r>
            <a:r>
              <a:rPr lang="fr-CA" sz="1200" noProof="0" dirty="0">
                <a:hlinkClick r:id="rId4"/>
              </a:rPr>
              <a:t>https://hbr.org/2017/02/emotional-intelligence-has-12-elements-which-do-you-need-to-work-on</a:t>
            </a:r>
            <a:r>
              <a:rPr lang="fr-CA" sz="1200"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Emotional Intelligence In Leadership: How To Improve Motivation In Your Team</a:t>
            </a:r>
            <a:r>
              <a:rPr lang="fr-CA" sz="1200" noProof="0" dirty="0"/>
              <a:t> : </a:t>
            </a:r>
            <a:r>
              <a:rPr lang="fr-CA" sz="1200" noProof="0" dirty="0">
                <a:hlinkClick r:id="rId5"/>
              </a:rPr>
              <a:t>https://www.tsw.co.uk/blog/leadership-and-management/daniel-goleman-emotional-intelligence/</a:t>
            </a:r>
            <a:r>
              <a:rPr lang="fr-CA" sz="1200"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F0F0F"/>
                </a:solidFill>
                <a:effectLst/>
                <a:latin typeface="YouTube Sans"/>
              </a:rPr>
              <a:t>EQ </a:t>
            </a:r>
            <a:r>
              <a:rPr lang="en-US" b="0" i="0" dirty="0" err="1">
                <a:solidFill>
                  <a:srgbClr val="0F0F0F"/>
                </a:solidFill>
                <a:effectLst/>
                <a:latin typeface="YouTube Sans"/>
              </a:rPr>
              <a:t>Autoevaluation</a:t>
            </a:r>
            <a:r>
              <a:rPr lang="en-US" b="0" i="0" dirty="0">
                <a:solidFill>
                  <a:srgbClr val="0F0F0F"/>
                </a:solidFill>
                <a:effectLst/>
                <a:latin typeface="YouTube Sans"/>
              </a:rPr>
              <a:t> - https://www.tsw.co.uk/blog/leadership-and-management/emotional-intelligence-test/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F0F0F"/>
                </a:solidFill>
                <a:effectLst/>
                <a:latin typeface="YouTube Sans"/>
              </a:rPr>
              <a:t>The Mindfulness and Emotional Intelligence Connection</a:t>
            </a:r>
            <a:r>
              <a:rPr lang="fr-CA" sz="1200" baseline="0" noProof="0" dirty="0"/>
              <a:t> - </a:t>
            </a:r>
            <a:r>
              <a:rPr lang="fr-CA" noProof="0" dirty="0">
                <a:hlinkClick r:id="rId6"/>
              </a:rPr>
              <a:t>https://www.youtube.com/watch?v=s57sce71zNI</a:t>
            </a:r>
            <a:r>
              <a:rPr lang="fr-CA" noProof="0" dirty="0"/>
              <a:t> </a:t>
            </a:r>
            <a:endParaRPr lang="fr-CA" sz="12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dirty="0"/>
          </a:p>
        </p:txBody>
      </p:sp>
    </p:spTree>
    <p:extLst>
      <p:ext uri="{BB962C8B-B14F-4D97-AF65-F5344CB8AC3E}">
        <p14:creationId xmlns:p14="http://schemas.microsoft.com/office/powerpoint/2010/main" val="940850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882F91A-1470-057F-8FE3-BC5FED9A20D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83044" y="1315144"/>
            <a:ext cx="6777912" cy="122302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C9667496-9616-0062-A1B2-CE617211DAB4}"/>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B8DA6132-ECEA-BAC1-A24B-EDBFB9FAC0C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5" name="Footer Placeholder 4">
            <a:extLst>
              <a:ext uri="{FF2B5EF4-FFF2-40B4-BE49-F238E27FC236}">
                <a16:creationId xmlns:a16="http://schemas.microsoft.com/office/drawing/2014/main" id="{2955B601-9E01-37D1-4259-244B98F2C0A6}"/>
              </a:ext>
            </a:extLst>
          </p:cNvPr>
          <p:cNvSpPr>
            <a:spLocks noGrp="1"/>
          </p:cNvSpPr>
          <p:nvPr>
            <p:ph type="ftr" sz="quarter" idx="11"/>
          </p:nvPr>
        </p:nvSpPr>
        <p:spPr>
          <a:xfrm>
            <a:off x="3124200" y="6356350"/>
            <a:ext cx="2895600" cy="365125"/>
          </a:xfrm>
        </p:spPr>
        <p:txBody>
          <a:bodyPr/>
          <a:lstStyle/>
          <a:p>
            <a:endParaRPr lang="en-CA"/>
          </a:p>
        </p:txBody>
      </p:sp>
      <p:pic>
        <p:nvPicPr>
          <p:cNvPr id="6" name="Picture 5" descr="govt-of-canada-logo – IISD Experimental Lakes Area">
            <a:extLst>
              <a:ext uri="{FF2B5EF4-FFF2-40B4-BE49-F238E27FC236}">
                <a16:creationId xmlns:a16="http://schemas.microsoft.com/office/drawing/2014/main" id="{AE40A8C4-3E18-46BF-B3A5-749C6259BEB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Federal - Data and Statistics: Canada - Research Guides at University ...">
            <a:extLst>
              <a:ext uri="{FF2B5EF4-FFF2-40B4-BE49-F238E27FC236}">
                <a16:creationId xmlns:a16="http://schemas.microsoft.com/office/drawing/2014/main" id="{43F21576-6CBF-8C12-1A98-0070F912A1D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a:extLst>
              <a:ext uri="{FF2B5EF4-FFF2-40B4-BE49-F238E27FC236}">
                <a16:creationId xmlns:a16="http://schemas.microsoft.com/office/drawing/2014/main" id="{F8EDE461-4EEC-561C-3D2E-11DB0A76D3B2}"/>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2024-11-08</a:t>
            </a:fld>
            <a:endParaRPr lang="en-CA"/>
          </a:p>
        </p:txBody>
      </p:sp>
      <p:sp>
        <p:nvSpPr>
          <p:cNvPr id="15" name="Rectangle 14">
            <a:extLst>
              <a:ext uri="{FF2B5EF4-FFF2-40B4-BE49-F238E27FC236}">
                <a16:creationId xmlns:a16="http://schemas.microsoft.com/office/drawing/2014/main" id="{D2B3D04B-16F4-96AE-EC20-7BBB0335CBBC}"/>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3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2024-11-08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88063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2024-11-08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430372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2024-11-08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98959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2024-11-08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428226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2024-11-08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93155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2024-11-08</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5744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2024-11-08</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92927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2024-11-08</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67419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2024-11-08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5985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2024-11-08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36620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2024-11-08</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YhOjY7gWoj0?feature=oembed" TargetMode="External"/><Relationship Id="rId4" Type="http://schemas.openxmlformats.org/officeDocument/2006/relationships/image" Target="../media/image49.jpeg"/></Relationships>
</file>

<file path=ppt/slides/_rels/slide11.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50.jpe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12.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51.jpe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52.jpe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53.jpe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microsoft.com/office/2007/relationships/hdphoto" Target="../media/hdphoto3.wdp"/><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54.png"/><Relationship Id="rId17" Type="http://schemas.openxmlformats.org/officeDocument/2006/relationships/image" Target="../media/image52.jpeg"/><Relationship Id="rId2" Type="http://schemas.openxmlformats.org/officeDocument/2006/relationships/tags" Target="../tags/tag52.xml"/><Relationship Id="rId16" Type="http://schemas.openxmlformats.org/officeDocument/2006/relationships/image" Target="../media/image53.jpeg"/><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image" Target="../media/image41.jpeg"/><Relationship Id="rId5" Type="http://schemas.openxmlformats.org/officeDocument/2006/relationships/tags" Target="../tags/tag55.xml"/><Relationship Id="rId15" Type="http://schemas.microsoft.com/office/2007/relationships/hdphoto" Target="../media/hdphoto4.wdp"/><Relationship Id="rId10" Type="http://schemas.openxmlformats.org/officeDocument/2006/relationships/image" Target="../media/image50.jpeg"/><Relationship Id="rId4" Type="http://schemas.openxmlformats.org/officeDocument/2006/relationships/tags" Target="../tags/tag54.xml"/><Relationship Id="rId9" Type="http://schemas.openxmlformats.org/officeDocument/2006/relationships/notesSlide" Target="../notesSlides/notesSlide15.xml"/><Relationship Id="rId14" Type="http://schemas.openxmlformats.org/officeDocument/2006/relationships/image" Target="../media/image55.png"/></Relationships>
</file>

<file path=ppt/slides/_rels/slide16.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11.png"/><Relationship Id="rId3" Type="http://schemas.openxmlformats.org/officeDocument/2006/relationships/tags" Target="../tags/tag60.xml"/><Relationship Id="rId7" Type="http://schemas.openxmlformats.org/officeDocument/2006/relationships/notesSlide" Target="../notesSlides/notesSlide16.xml"/><Relationship Id="rId12" Type="http://schemas.openxmlformats.org/officeDocument/2006/relationships/image" Target="../media/image60.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11" Type="http://schemas.openxmlformats.org/officeDocument/2006/relationships/image" Target="../media/image59.png"/><Relationship Id="rId5" Type="http://schemas.openxmlformats.org/officeDocument/2006/relationships/tags" Target="../tags/tag62.xml"/><Relationship Id="rId10" Type="http://schemas.openxmlformats.org/officeDocument/2006/relationships/image" Target="../media/image58.png"/><Relationship Id="rId4" Type="http://schemas.openxmlformats.org/officeDocument/2006/relationships/tags" Target="../tags/tag61.xml"/><Relationship Id="rId9" Type="http://schemas.openxmlformats.org/officeDocument/2006/relationships/image" Target="../media/image57.jpeg"/></Relationships>
</file>

<file path=ppt/slides/_rels/slide17.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62.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61.png"/><Relationship Id="rId5" Type="http://schemas.openxmlformats.org/officeDocument/2006/relationships/notesSlide" Target="../notesSlides/notesSlide17.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tags" Target="../tags/tag5.xml"/><Relationship Id="rId7" Type="http://schemas.microsoft.com/office/2007/relationships/hdphoto" Target="../media/hdphoto1.wdp"/><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notesSlide" Target="../notesSlides/notesSlide3.xml"/><Relationship Id="rId10" Type="http://schemas.openxmlformats.org/officeDocument/2006/relationships/image" Target="../media/image9.jpeg"/><Relationship Id="rId4" Type="http://schemas.openxmlformats.org/officeDocument/2006/relationships/slideLayout" Target="../slideLayouts/slideLayout2.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13" Type="http://schemas.openxmlformats.org/officeDocument/2006/relationships/tags" Target="../tags/tag18.xml"/><Relationship Id="rId18" Type="http://schemas.openxmlformats.org/officeDocument/2006/relationships/slideLayout" Target="../slideLayouts/slideLayout2.xml"/><Relationship Id="rId26" Type="http://schemas.openxmlformats.org/officeDocument/2006/relationships/image" Target="../media/image15.jpeg"/><Relationship Id="rId39" Type="http://schemas.openxmlformats.org/officeDocument/2006/relationships/image" Target="../media/image28.png"/><Relationship Id="rId21" Type="http://schemas.openxmlformats.org/officeDocument/2006/relationships/image" Target="../media/image11.png"/><Relationship Id="rId34" Type="http://schemas.openxmlformats.org/officeDocument/2006/relationships/image" Target="../media/image23.wmf"/><Relationship Id="rId42" Type="http://schemas.openxmlformats.org/officeDocument/2006/relationships/image" Target="../media/image31.png"/><Relationship Id="rId47" Type="http://schemas.openxmlformats.org/officeDocument/2006/relationships/image" Target="../media/image36.png"/><Relationship Id="rId7" Type="http://schemas.openxmlformats.org/officeDocument/2006/relationships/tags" Target="../tags/tag12.xml"/><Relationship Id="rId2" Type="http://schemas.openxmlformats.org/officeDocument/2006/relationships/tags" Target="../tags/tag7.xml"/><Relationship Id="rId16" Type="http://schemas.openxmlformats.org/officeDocument/2006/relationships/tags" Target="../tags/tag21.xml"/><Relationship Id="rId29" Type="http://schemas.openxmlformats.org/officeDocument/2006/relationships/image" Target="../media/image18.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24" Type="http://schemas.openxmlformats.org/officeDocument/2006/relationships/image" Target="../media/image13.png"/><Relationship Id="rId32" Type="http://schemas.openxmlformats.org/officeDocument/2006/relationships/image" Target="../media/image21.png"/><Relationship Id="rId37" Type="http://schemas.openxmlformats.org/officeDocument/2006/relationships/image" Target="../media/image26.wmf"/><Relationship Id="rId40" Type="http://schemas.openxmlformats.org/officeDocument/2006/relationships/image" Target="../media/image29.png"/><Relationship Id="rId45" Type="http://schemas.openxmlformats.org/officeDocument/2006/relationships/image" Target="../media/image34.png"/><Relationship Id="rId5" Type="http://schemas.openxmlformats.org/officeDocument/2006/relationships/tags" Target="../tags/tag10.xml"/><Relationship Id="rId15" Type="http://schemas.openxmlformats.org/officeDocument/2006/relationships/tags" Target="../tags/tag20.xml"/><Relationship Id="rId23" Type="http://schemas.openxmlformats.org/officeDocument/2006/relationships/image" Target="../media/image12.png"/><Relationship Id="rId28" Type="http://schemas.openxmlformats.org/officeDocument/2006/relationships/image" Target="../media/image17.jpeg"/><Relationship Id="rId36" Type="http://schemas.openxmlformats.org/officeDocument/2006/relationships/image" Target="../media/image25.wmf"/><Relationship Id="rId10" Type="http://schemas.openxmlformats.org/officeDocument/2006/relationships/tags" Target="../tags/tag15.xml"/><Relationship Id="rId19" Type="http://schemas.openxmlformats.org/officeDocument/2006/relationships/notesSlide" Target="../notesSlides/notesSlide4.xml"/><Relationship Id="rId31" Type="http://schemas.openxmlformats.org/officeDocument/2006/relationships/image" Target="../media/image20.png"/><Relationship Id="rId44" Type="http://schemas.openxmlformats.org/officeDocument/2006/relationships/image" Target="../media/image33.png"/><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 Id="rId22" Type="http://schemas.openxmlformats.org/officeDocument/2006/relationships/image" Target="../media/image9.jpeg"/><Relationship Id="rId27" Type="http://schemas.openxmlformats.org/officeDocument/2006/relationships/image" Target="../media/image16.jpeg"/><Relationship Id="rId30" Type="http://schemas.openxmlformats.org/officeDocument/2006/relationships/image" Target="../media/image19.jpeg"/><Relationship Id="rId35" Type="http://schemas.openxmlformats.org/officeDocument/2006/relationships/image" Target="../media/image24.wmf"/><Relationship Id="rId43" Type="http://schemas.openxmlformats.org/officeDocument/2006/relationships/image" Target="../media/image32.png"/><Relationship Id="rId48" Type="http://schemas.openxmlformats.org/officeDocument/2006/relationships/image" Target="../media/image37.png"/><Relationship Id="rId8" Type="http://schemas.openxmlformats.org/officeDocument/2006/relationships/tags" Target="../tags/tag13.xml"/><Relationship Id="rId3" Type="http://schemas.openxmlformats.org/officeDocument/2006/relationships/tags" Target="../tags/tag8.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png"/><Relationship Id="rId46" Type="http://schemas.openxmlformats.org/officeDocument/2006/relationships/image" Target="../media/image35.jpeg"/><Relationship Id="rId20" Type="http://schemas.openxmlformats.org/officeDocument/2006/relationships/image" Target="../media/image10.png"/><Relationship Id="rId41"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24.xml"/><Relationship Id="rId1" Type="http://schemas.openxmlformats.org/officeDocument/2006/relationships/tags" Target="../tags/tag23.xml"/><Relationship Id="rId6" Type="http://schemas.microsoft.com/office/2007/relationships/hdphoto" Target="../media/hdphoto2.wdp"/><Relationship Id="rId5" Type="http://schemas.openxmlformats.org/officeDocument/2006/relationships/image" Target="../media/image3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tags" Target="../tags/tag27.xml"/><Relationship Id="rId7" Type="http://schemas.openxmlformats.org/officeDocument/2006/relationships/image" Target="../media/image39.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6.xml"/><Relationship Id="rId5" Type="http://schemas.openxmlformats.org/officeDocument/2006/relationships/slideLayout" Target="../slideLayouts/slideLayout2.xml"/><Relationship Id="rId10" Type="http://schemas.openxmlformats.org/officeDocument/2006/relationships/image" Target="../media/image42.png"/><Relationship Id="rId4" Type="http://schemas.openxmlformats.org/officeDocument/2006/relationships/tags" Target="../tags/tag28.xml"/><Relationship Id="rId9" Type="http://schemas.openxmlformats.org/officeDocument/2006/relationships/image" Target="../media/image4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43.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44.png"/><Relationship Id="rId5" Type="http://schemas.openxmlformats.org/officeDocument/2006/relationships/hyperlink" Target="https://www.lesechos.fr/idees-debats/cercle/le-leadership-empathique-130095" TargetMode="Externa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tags" Target="../tags/tag35.xml"/><Relationship Id="rId7" Type="http://schemas.openxmlformats.org/officeDocument/2006/relationships/notesSlide" Target="../notesSlides/notesSlide9.xml"/><Relationship Id="rId12" Type="http://schemas.openxmlformats.org/officeDocument/2006/relationships/image" Target="../media/image48.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11" Type="http://schemas.openxmlformats.org/officeDocument/2006/relationships/hyperlink" Target="https://www.youtube.com/watch?v=YhOjY7gWoj0" TargetMode="External"/><Relationship Id="rId5" Type="http://schemas.openxmlformats.org/officeDocument/2006/relationships/tags" Target="../tags/tag37.xml"/><Relationship Id="rId10" Type="http://schemas.openxmlformats.org/officeDocument/2006/relationships/image" Target="../media/image47.png"/><Relationship Id="rId4" Type="http://schemas.openxmlformats.org/officeDocument/2006/relationships/tags" Target="../tags/tag36.xml"/><Relationship Id="rId9"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6275040" cy="1143000"/>
          </a:xfrm>
        </p:spPr>
        <p:txBody>
          <a:bodyPr>
            <a:noAutofit/>
          </a:bodyPr>
          <a:lstStyle/>
          <a:p>
            <a:br>
              <a:rPr lang="en-CA" sz="2800" dirty="0">
                <a:solidFill>
                  <a:schemeClr val="bg1"/>
                </a:solidFill>
              </a:rPr>
            </a:br>
            <a:r>
              <a:rPr lang="en-CA" sz="2800" dirty="0">
                <a:solidFill>
                  <a:schemeClr val="bg1"/>
                </a:solidFill>
              </a:rPr>
              <a:t>Welcome</a:t>
            </a:r>
            <a:endParaRPr lang="en-US" sz="2800" dirty="0">
              <a:solidFill>
                <a:schemeClr val="bg1"/>
              </a:solidFill>
            </a:endParaRPr>
          </a:p>
        </p:txBody>
      </p:sp>
      <p:pic>
        <p:nvPicPr>
          <p:cNvPr id="6" name="Picture 2" descr="Sunset Mountains - Album on Img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602686"/>
            <a:ext cx="7128792" cy="51683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95736" y="1121764"/>
            <a:ext cx="5883342" cy="830997"/>
          </a:xfrm>
          <a:prstGeom prst="rect">
            <a:avLst/>
          </a:prstGeom>
          <a:noFill/>
        </p:spPr>
        <p:txBody>
          <a:bodyPr wrap="none" rtlCol="0">
            <a:spAutoFit/>
          </a:bodyPr>
          <a:lstStyle/>
          <a:p>
            <a:r>
              <a:rPr lang="fr-CA" sz="2400" dirty="0">
                <a:solidFill>
                  <a:schemeClr val="bg1"/>
                </a:solidFill>
              </a:rPr>
              <a:t>Le bonheur n’est pas l’absence de problèmes</a:t>
            </a:r>
          </a:p>
          <a:p>
            <a:r>
              <a:rPr lang="fr-CA" sz="2400" dirty="0">
                <a:solidFill>
                  <a:schemeClr val="bg1"/>
                </a:solidFill>
              </a:rPr>
              <a:t>C’est la capacité de les gérer avec résilience.</a:t>
            </a:r>
          </a:p>
        </p:txBody>
      </p:sp>
    </p:spTree>
    <p:extLst>
      <p:ext uri="{BB962C8B-B14F-4D97-AF65-F5344CB8AC3E}">
        <p14:creationId xmlns:p14="http://schemas.microsoft.com/office/powerpoint/2010/main" val="335207238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BE315-874B-8640-16B6-2C0853E005E3}"/>
              </a:ext>
            </a:extLst>
          </p:cNvPr>
          <p:cNvSpPr>
            <a:spLocks noGrp="1"/>
          </p:cNvSpPr>
          <p:nvPr>
            <p:ph type="title"/>
          </p:nvPr>
        </p:nvSpPr>
        <p:spPr/>
        <p:txBody>
          <a:bodyPr/>
          <a:lstStyle/>
          <a:p>
            <a:r>
              <a:rPr lang="fr-CA" baseline="0" dirty="0"/>
              <a:t>L’intelligence </a:t>
            </a:r>
            <a:r>
              <a:rPr lang="fr-CA" baseline="0" dirty="0" err="1"/>
              <a:t>emotionelle</a:t>
            </a:r>
            <a:endParaRPr lang="en-US" dirty="0"/>
          </a:p>
        </p:txBody>
      </p:sp>
      <p:pic>
        <p:nvPicPr>
          <p:cNvPr id="5" name="Online Media 4" title="L'intelligence émotionnelle - Daniel Goleman">
            <a:hlinkClick r:id="" action="ppaction://media"/>
            <a:extLst>
              <a:ext uri="{FF2B5EF4-FFF2-40B4-BE49-F238E27FC236}">
                <a16:creationId xmlns:a16="http://schemas.microsoft.com/office/drawing/2014/main" id="{83024AD1-2643-137A-EFF5-FB91885DFD1F}"/>
              </a:ext>
            </a:extLst>
          </p:cNvPr>
          <p:cNvPicPr>
            <a:picLocks noGrp="1" noRot="1" noChangeAspect="1"/>
          </p:cNvPicPr>
          <p:nvPr>
            <p:ph idx="1"/>
            <a:videoFile r:link="rId1"/>
          </p:nvPr>
        </p:nvPicPr>
        <p:blipFill>
          <a:blip r:embed="rId4"/>
          <a:stretch>
            <a:fillRect/>
          </a:stretch>
        </p:blipFill>
        <p:spPr>
          <a:xfrm>
            <a:off x="565150" y="1600200"/>
            <a:ext cx="8012113" cy="4525963"/>
          </a:xfrm>
          <a:prstGeom prst="rect">
            <a:avLst/>
          </a:prstGeom>
        </p:spPr>
      </p:pic>
    </p:spTree>
    <p:extLst>
      <p:ext uri="{BB962C8B-B14F-4D97-AF65-F5344CB8AC3E}">
        <p14:creationId xmlns:p14="http://schemas.microsoft.com/office/powerpoint/2010/main" val="224721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ohemian Line Art Design - Free image on Pixabay"/>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6189331" y="119954"/>
            <a:ext cx="2328193" cy="36565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a:xfrm>
            <a:off x="179512" y="274638"/>
            <a:ext cx="8964488" cy="1143000"/>
          </a:xfrm>
        </p:spPr>
        <p:txBody>
          <a:bodyPr>
            <a:normAutofit fontScale="90000"/>
          </a:bodyPr>
          <a:lstStyle/>
          <a:p>
            <a:pPr fontAlgn="base"/>
            <a:r>
              <a:rPr lang="fr-CA" sz="3600" dirty="0"/>
              <a:t>Pour être un dirigeant efficace, tenez un journal de leadership (réflexion)</a:t>
            </a:r>
          </a:p>
        </p:txBody>
      </p:sp>
      <p:sp>
        <p:nvSpPr>
          <p:cNvPr id="3" name="Content Placeholder 2"/>
          <p:cNvSpPr>
            <a:spLocks noGrp="1"/>
          </p:cNvSpPr>
          <p:nvPr>
            <p:ph idx="1"/>
            <p:custDataLst>
              <p:tags r:id="rId3"/>
            </p:custDataLst>
          </p:nvPr>
        </p:nvSpPr>
        <p:spPr>
          <a:xfrm>
            <a:off x="395537" y="1578662"/>
            <a:ext cx="5616623" cy="5522746"/>
          </a:xfrm>
        </p:spPr>
        <p:txBody>
          <a:bodyPr>
            <a:noAutofit/>
          </a:bodyPr>
          <a:lstStyle/>
          <a:p>
            <a:pPr marL="0" indent="0">
              <a:spcBef>
                <a:spcPts val="600"/>
              </a:spcBef>
              <a:buNone/>
            </a:pPr>
            <a:r>
              <a:rPr lang="fr-CA" sz="2000" dirty="0"/>
              <a:t>Questions pour votre journal de leadership (réflexion)</a:t>
            </a:r>
          </a:p>
          <a:p>
            <a:pPr>
              <a:spcBef>
                <a:spcPts val="600"/>
              </a:spcBef>
              <a:buFont typeface="+mj-lt"/>
              <a:buAutoNum type="arabicPeriod"/>
            </a:pPr>
            <a:r>
              <a:rPr lang="fr-CA" sz="2000" dirty="0"/>
              <a:t>Qu’est-ce qui se passe pour moi </a:t>
            </a:r>
            <a:r>
              <a:rPr lang="fr-CA" sz="2000" b="1" dirty="0"/>
              <a:t>maintenant</a:t>
            </a:r>
            <a:r>
              <a:rPr lang="fr-CA" sz="2000" dirty="0"/>
              <a:t>? </a:t>
            </a:r>
          </a:p>
          <a:p>
            <a:pPr>
              <a:spcBef>
                <a:spcPts val="600"/>
              </a:spcBef>
              <a:buFont typeface="+mj-lt"/>
              <a:buAutoNum type="arabicPeriod"/>
            </a:pPr>
            <a:r>
              <a:rPr lang="fr-CA" sz="2000" dirty="0"/>
              <a:t>Qu’est-ce qui va </a:t>
            </a:r>
            <a:r>
              <a:rPr lang="fr-CA" sz="2000" b="1" dirty="0"/>
              <a:t>bien</a:t>
            </a:r>
            <a:r>
              <a:rPr lang="fr-CA" sz="2000" dirty="0"/>
              <a:t>? </a:t>
            </a:r>
          </a:p>
          <a:p>
            <a:pPr>
              <a:spcBef>
                <a:spcPts val="600"/>
              </a:spcBef>
              <a:buFont typeface="+mj-lt"/>
              <a:buAutoNum type="arabicPeriod"/>
            </a:pPr>
            <a:r>
              <a:rPr lang="fr-CA" sz="2000" dirty="0"/>
              <a:t>Qu’est-ce qui est </a:t>
            </a:r>
            <a:r>
              <a:rPr lang="fr-CA" sz="2000" b="1" dirty="0"/>
              <a:t>difficile</a:t>
            </a:r>
            <a:r>
              <a:rPr lang="fr-CA" sz="2000" dirty="0"/>
              <a:t>? </a:t>
            </a:r>
          </a:p>
          <a:p>
            <a:pPr>
              <a:spcBef>
                <a:spcPts val="600"/>
              </a:spcBef>
              <a:buFont typeface="+mj-lt"/>
              <a:buAutoNum type="arabicPeriod"/>
            </a:pPr>
            <a:r>
              <a:rPr lang="fr-CA" sz="2000" dirty="0"/>
              <a:t>Qu’est-ce qui nécessite mon </a:t>
            </a:r>
            <a:r>
              <a:rPr lang="fr-CA" sz="2000" b="1" dirty="0"/>
              <a:t>attention</a:t>
            </a:r>
            <a:r>
              <a:rPr lang="fr-CA" sz="2000" dirty="0"/>
              <a:t>? </a:t>
            </a:r>
          </a:p>
          <a:p>
            <a:pPr>
              <a:spcBef>
                <a:spcPts val="600"/>
              </a:spcBef>
              <a:buFont typeface="+mj-lt"/>
              <a:buAutoNum type="arabicPeriod"/>
            </a:pPr>
            <a:r>
              <a:rPr lang="fr-CA" sz="2000" dirty="0"/>
              <a:t>Qu’est-ce qui est </a:t>
            </a:r>
            <a:r>
              <a:rPr lang="fr-CA" sz="2000" b="1" dirty="0"/>
              <a:t>significatif</a:t>
            </a:r>
            <a:r>
              <a:rPr lang="fr-CA" sz="2000" dirty="0"/>
              <a:t>? </a:t>
            </a:r>
          </a:p>
          <a:p>
            <a:pPr>
              <a:spcBef>
                <a:spcPts val="600"/>
              </a:spcBef>
              <a:buFont typeface="+mj-lt"/>
              <a:buAutoNum type="arabicPeriod"/>
            </a:pPr>
            <a:r>
              <a:rPr lang="fr-CA" sz="2000" dirty="0"/>
              <a:t>Quelles sont les </a:t>
            </a:r>
            <a:r>
              <a:rPr lang="fr-CA" sz="2000" b="1" dirty="0"/>
              <a:t>forces</a:t>
            </a:r>
            <a:r>
              <a:rPr lang="fr-CA" sz="2000" dirty="0"/>
              <a:t> que je constate chez moi? </a:t>
            </a:r>
          </a:p>
          <a:p>
            <a:pPr>
              <a:spcBef>
                <a:spcPts val="600"/>
              </a:spcBef>
              <a:buFont typeface="+mj-lt"/>
              <a:buAutoNum type="arabicPeriod"/>
            </a:pPr>
            <a:r>
              <a:rPr lang="fr-CA" sz="2000" dirty="0"/>
              <a:t>Quelles sont les forces et les contributions que je constate chez les </a:t>
            </a:r>
            <a:r>
              <a:rPr lang="fr-CA" sz="2000" b="1" dirty="0"/>
              <a:t>autres</a:t>
            </a:r>
            <a:r>
              <a:rPr lang="fr-CA" sz="2000" dirty="0"/>
              <a:t>? </a:t>
            </a:r>
          </a:p>
          <a:p>
            <a:pPr>
              <a:spcBef>
                <a:spcPts val="600"/>
              </a:spcBef>
              <a:buFont typeface="+mj-lt"/>
              <a:buAutoNum type="arabicPeriod"/>
            </a:pPr>
            <a:r>
              <a:rPr lang="fr-CA" sz="2000" dirty="0"/>
              <a:t>Qu’est-ce que </a:t>
            </a:r>
            <a:r>
              <a:rPr lang="fr-CA" sz="2000" b="1" dirty="0"/>
              <a:t>j’apprends</a:t>
            </a:r>
            <a:r>
              <a:rPr lang="fr-CA" sz="2000" dirty="0"/>
              <a:t>? </a:t>
            </a:r>
          </a:p>
          <a:p>
            <a:pPr>
              <a:spcBef>
                <a:spcPts val="600"/>
              </a:spcBef>
              <a:buFont typeface="+mj-lt"/>
              <a:buAutoNum type="arabicPeriod"/>
            </a:pPr>
            <a:r>
              <a:rPr lang="fr-CA" sz="2000" dirty="0"/>
              <a:t>Quelle est </a:t>
            </a:r>
            <a:r>
              <a:rPr lang="fr-CA" sz="2000" b="1" dirty="0"/>
              <a:t>l’action</a:t>
            </a:r>
            <a:r>
              <a:rPr lang="fr-CA" sz="2000" dirty="0"/>
              <a:t> à l’égard de laquelle je m’engage? </a:t>
            </a:r>
            <a:endParaRPr lang="fr-CA" sz="2400" dirty="0"/>
          </a:p>
        </p:txBody>
      </p:sp>
      <p:sp>
        <p:nvSpPr>
          <p:cNvPr id="7" name="Rectangle 6"/>
          <p:cNvSpPr/>
          <p:nvPr>
            <p:custDataLst>
              <p:tags r:id="rId4"/>
            </p:custDataLst>
          </p:nvPr>
        </p:nvSpPr>
        <p:spPr>
          <a:xfrm>
            <a:off x="6012160" y="3573016"/>
            <a:ext cx="3108959" cy="2554545"/>
          </a:xfrm>
          <a:prstGeom prst="rect">
            <a:avLst/>
          </a:prstGeom>
        </p:spPr>
        <p:txBody>
          <a:bodyPr wrap="square">
            <a:spAutoFit/>
          </a:bodyPr>
          <a:lstStyle/>
          <a:p>
            <a:pPr algn="ctr"/>
            <a:r>
              <a:rPr lang="fr-CA" sz="2000" dirty="0">
                <a:solidFill>
                  <a:srgbClr val="333333"/>
                </a:solidFill>
              </a:rPr>
              <a:t>« L’idée est d’amener les gens à accepter qui ils sont, où ils veulent aller… Je considère l’écriture expressive comme une correction du parcours de vie. »</a:t>
            </a:r>
          </a:p>
          <a:p>
            <a:pPr algn="ctr"/>
            <a:r>
              <a:rPr lang="fr-CA" sz="2000" dirty="0">
                <a:solidFill>
                  <a:srgbClr val="333333"/>
                </a:solidFill>
              </a:rPr>
              <a:t>		 – M. Pennebaker</a:t>
            </a:r>
            <a:endParaRPr lang="fr-CA" sz="2000" dirty="0"/>
          </a:p>
        </p:txBody>
      </p:sp>
    </p:spTree>
    <p:extLst>
      <p:ext uri="{BB962C8B-B14F-4D97-AF65-F5344CB8AC3E}">
        <p14:creationId xmlns:p14="http://schemas.microsoft.com/office/powerpoint/2010/main" val="125661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457200" y="274638"/>
            <a:ext cx="5050904" cy="2006238"/>
          </a:xfrm>
        </p:spPr>
        <p:txBody>
          <a:bodyPr>
            <a:normAutofit/>
          </a:bodyPr>
          <a:lstStyle/>
          <a:p>
            <a:pPr algn="r" fontAlgn="base"/>
            <a:r>
              <a:rPr lang="fr-CA" sz="4000" dirty="0"/>
              <a:t>Prendre de </a:t>
            </a:r>
            <a:br>
              <a:rPr lang="fr-CA" sz="4000" dirty="0"/>
            </a:br>
            <a:r>
              <a:rPr lang="fr-CA" sz="4000" dirty="0"/>
              <a:t>meilleures décisions?</a:t>
            </a:r>
          </a:p>
        </p:txBody>
      </p:sp>
      <p:sp>
        <p:nvSpPr>
          <p:cNvPr id="2" name="Content Placeholder 1"/>
          <p:cNvSpPr>
            <a:spLocks noGrp="1"/>
          </p:cNvSpPr>
          <p:nvPr>
            <p:ph idx="1"/>
            <p:custDataLst>
              <p:tags r:id="rId2"/>
            </p:custDataLst>
          </p:nvPr>
        </p:nvSpPr>
        <p:spPr>
          <a:xfrm>
            <a:off x="457200" y="2354732"/>
            <a:ext cx="8435280" cy="4320480"/>
          </a:xfrm>
        </p:spPr>
        <p:txBody>
          <a:bodyPr>
            <a:normAutofit fontScale="77500" lnSpcReduction="20000"/>
          </a:bodyPr>
          <a:lstStyle/>
          <a:p>
            <a:pPr>
              <a:spcBef>
                <a:spcPts val="600"/>
              </a:spcBef>
            </a:pPr>
            <a:r>
              <a:rPr lang="fr-CA" dirty="0"/>
              <a:t>Résister au négatif</a:t>
            </a:r>
          </a:p>
          <a:p>
            <a:pPr lvl="1">
              <a:spcBef>
                <a:spcPts val="600"/>
              </a:spcBef>
            </a:pPr>
            <a:r>
              <a:rPr lang="fr-CA" dirty="0"/>
              <a:t>« Cela les aidait à </a:t>
            </a:r>
            <a:r>
              <a:rPr lang="fr-CA" b="1" dirty="0"/>
              <a:t>réduire la partialité liée aux coûts irrécupérables</a:t>
            </a:r>
            <a:r>
              <a:rPr lang="fr-CA" dirty="0"/>
              <a:t>. »</a:t>
            </a:r>
          </a:p>
          <a:p>
            <a:pPr>
              <a:spcBef>
                <a:spcPts val="600"/>
              </a:spcBef>
            </a:pPr>
            <a:endParaRPr lang="fr-CA" dirty="0"/>
          </a:p>
          <a:p>
            <a:pPr>
              <a:spcBef>
                <a:spcPts val="600"/>
              </a:spcBef>
            </a:pPr>
            <a:r>
              <a:rPr lang="fr-CA" dirty="0"/>
              <a:t>Court terme ou long terme?</a:t>
            </a:r>
          </a:p>
          <a:p>
            <a:pPr lvl="1">
              <a:spcBef>
                <a:spcPts val="600"/>
              </a:spcBef>
            </a:pPr>
            <a:r>
              <a:rPr lang="fr-CA" dirty="0"/>
              <a:t>« Toutefois, l’un des aspects nouveaux et importants [au sujet des recherches] est que vous pouvez </a:t>
            </a:r>
            <a:r>
              <a:rPr lang="fr-CA" b="1" dirty="0"/>
              <a:t>prendre une courte pause </a:t>
            </a:r>
            <a:r>
              <a:rPr lang="fr-CA" dirty="0"/>
              <a:t>et obtenir un </a:t>
            </a:r>
            <a:r>
              <a:rPr lang="fr-CA" b="1" dirty="0"/>
              <a:t>résulta</a:t>
            </a:r>
            <a:r>
              <a:rPr lang="fr-CA" dirty="0"/>
              <a:t>t. »</a:t>
            </a:r>
          </a:p>
          <a:p>
            <a:pPr>
              <a:spcBef>
                <a:spcPts val="600"/>
              </a:spcBef>
            </a:pPr>
            <a:endParaRPr lang="fr-CA" dirty="0"/>
          </a:p>
          <a:p>
            <a:pPr>
              <a:spcBef>
                <a:spcPts val="600"/>
              </a:spcBef>
            </a:pPr>
            <a:r>
              <a:rPr lang="fr-CA" dirty="0"/>
              <a:t>Prise de décisions consciente</a:t>
            </a:r>
          </a:p>
          <a:p>
            <a:pPr lvl="1">
              <a:spcBef>
                <a:spcPts val="600"/>
              </a:spcBef>
            </a:pPr>
            <a:r>
              <a:rPr lang="fr-CA" sz="2900" dirty="0"/>
              <a:t>« … connecté à vos </a:t>
            </a:r>
            <a:r>
              <a:rPr lang="fr-CA" sz="2900" b="1" dirty="0"/>
              <a:t>valeurs fondamentales</a:t>
            </a:r>
            <a:r>
              <a:rPr lang="fr-CA" sz="2900" dirty="0"/>
              <a:t>, ce qui est crucial pour votre </a:t>
            </a:r>
            <a:r>
              <a:rPr lang="fr-CA" sz="2900" b="1" dirty="0"/>
              <a:t>paix d’esprit</a:t>
            </a:r>
            <a:r>
              <a:rPr lang="fr-CA" sz="2900" dirty="0"/>
              <a:t>. » – Phillip Moffitt</a:t>
            </a:r>
          </a:p>
        </p:txBody>
      </p:sp>
      <p:pic>
        <p:nvPicPr>
          <p:cNvPr id="3076" name="Picture 4" descr="http://dharmawisdom.org/files/decision_time.jpeg?1430191416"/>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652120" y="44624"/>
            <a:ext cx="3434396" cy="2298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106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3568" y="274638"/>
            <a:ext cx="7776864" cy="1143000"/>
          </a:xfrm>
        </p:spPr>
        <p:txBody>
          <a:bodyPr>
            <a:normAutofit fontScale="90000"/>
          </a:bodyPr>
          <a:lstStyle/>
          <a:p>
            <a:r>
              <a:rPr lang="fr-CA" sz="4000" dirty="0"/>
              <a:t>La pleine conscience pour une meilleure prise de décisions</a:t>
            </a:r>
          </a:p>
        </p:txBody>
      </p:sp>
      <p:sp>
        <p:nvSpPr>
          <p:cNvPr id="3" name="Content Placeholder 2"/>
          <p:cNvSpPr>
            <a:spLocks noGrp="1"/>
          </p:cNvSpPr>
          <p:nvPr>
            <p:ph idx="1"/>
            <p:custDataLst>
              <p:tags r:id="rId2"/>
            </p:custDataLst>
          </p:nvPr>
        </p:nvSpPr>
        <p:spPr>
          <a:xfrm>
            <a:off x="457200" y="1600200"/>
            <a:ext cx="6059016" cy="4997152"/>
          </a:xfrm>
        </p:spPr>
        <p:txBody>
          <a:bodyPr>
            <a:normAutofit/>
          </a:bodyPr>
          <a:lstStyle/>
          <a:p>
            <a:pPr marL="0" indent="0">
              <a:buNone/>
            </a:pPr>
            <a:r>
              <a:rPr lang="fr-CA" sz="2400" dirty="0"/>
              <a:t>Des idées clés ici : </a:t>
            </a:r>
          </a:p>
          <a:p>
            <a:r>
              <a:rPr lang="fr-CA" sz="2400" dirty="0"/>
              <a:t>Esprit concentré et plus calme</a:t>
            </a:r>
          </a:p>
          <a:p>
            <a:r>
              <a:rPr lang="fr-CA" sz="2400" dirty="0"/>
              <a:t>Juste équilibre, sans bagage émotionnel</a:t>
            </a:r>
          </a:p>
          <a:p>
            <a:r>
              <a:rPr lang="fr-CA" sz="2400" dirty="0"/>
              <a:t>Pensée rationnelle</a:t>
            </a:r>
          </a:p>
          <a:p>
            <a:r>
              <a:rPr lang="fr-CA" sz="2400" dirty="0"/>
              <a:t>Esprit fort</a:t>
            </a:r>
          </a:p>
          <a:p>
            <a:r>
              <a:rPr lang="fr-CA" sz="2400" dirty="0"/>
              <a:t>Intuition forte, perception et observation</a:t>
            </a:r>
          </a:p>
          <a:p>
            <a:r>
              <a:rPr lang="fr-CA" sz="2400" dirty="0"/>
              <a:t>Concentration sur le présent</a:t>
            </a:r>
          </a:p>
        </p:txBody>
      </p:sp>
      <p:pic>
        <p:nvPicPr>
          <p:cNvPr id="2050" name="Picture 2" descr="https://cdn.artofliving.org/sites/www.artofliving.org/files/styles/inner_page_image/public/article_image/decision-making.jpg?itok=vDur5Wha"/>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3203848" y="4644107"/>
            <a:ext cx="4248472" cy="1953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241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pPr algn="ctr"/>
            <a:r>
              <a:rPr lang="fr-CA" sz="4000" dirty="0"/>
              <a:t>Amour bienveillant en pleine conscience</a:t>
            </a:r>
          </a:p>
        </p:txBody>
      </p:sp>
      <p:sp>
        <p:nvSpPr>
          <p:cNvPr id="3" name="Content Placeholder 2"/>
          <p:cNvSpPr>
            <a:spLocks noGrp="1"/>
          </p:cNvSpPr>
          <p:nvPr>
            <p:ph idx="1"/>
            <p:custDataLst>
              <p:tags r:id="rId2"/>
            </p:custDataLst>
          </p:nvPr>
        </p:nvSpPr>
        <p:spPr>
          <a:xfrm>
            <a:off x="457200" y="1412776"/>
            <a:ext cx="5266928" cy="4853136"/>
          </a:xfrm>
        </p:spPr>
        <p:txBody>
          <a:bodyPr>
            <a:noAutofit/>
          </a:bodyPr>
          <a:lstStyle/>
          <a:p>
            <a:pPr>
              <a:spcBef>
                <a:spcPts val="600"/>
              </a:spcBef>
            </a:pPr>
            <a:r>
              <a:rPr lang="fr-CA" sz="2000" dirty="0"/>
              <a:t>Temps requis – 10 minutes</a:t>
            </a:r>
          </a:p>
          <a:p>
            <a:pPr>
              <a:spcBef>
                <a:spcPts val="600"/>
              </a:spcBef>
            </a:pPr>
            <a:r>
              <a:rPr lang="fr-CA" sz="2000" dirty="0"/>
              <a:t>Suivez ma voix.</a:t>
            </a:r>
          </a:p>
          <a:p>
            <a:pPr>
              <a:spcBef>
                <a:spcPts val="600"/>
              </a:spcBef>
            </a:pPr>
            <a:r>
              <a:rPr lang="fr-CA" sz="2000" dirty="0"/>
              <a:t>Pendant cet exercice, je vais dire quelques phrases.</a:t>
            </a:r>
          </a:p>
          <a:p>
            <a:pPr>
              <a:spcBef>
                <a:spcPts val="600"/>
              </a:spcBef>
            </a:pPr>
            <a:r>
              <a:rPr lang="fr-CA" sz="2000" dirty="0"/>
              <a:t>Je vous invite à répéter celles qui vous interpellent le plus, celles qui vous correspondent.</a:t>
            </a:r>
          </a:p>
        </p:txBody>
      </p:sp>
      <p:pic>
        <p:nvPicPr>
          <p:cNvPr id="6" name="Picture 5"/>
          <p:cNvPicPr>
            <a:picLocks noChangeAspect="1"/>
          </p:cNvPicPr>
          <p:nvPr>
            <p:custDataLst>
              <p:tags r:id="rId3"/>
            </p:custDataLst>
          </p:nvPr>
        </p:nvPicPr>
        <p:blipFill rotWithShape="1">
          <a:blip r:embed="rId6">
            <a:extLst>
              <a:ext uri="{28A0092B-C50C-407E-A947-70E740481C1C}">
                <a14:useLocalDpi xmlns:a14="http://schemas.microsoft.com/office/drawing/2010/main" val="0"/>
              </a:ext>
            </a:extLst>
          </a:blip>
          <a:srcRect r="11612"/>
          <a:stretch/>
        </p:blipFill>
        <p:spPr>
          <a:xfrm>
            <a:off x="5939547" y="1844824"/>
            <a:ext cx="2531834" cy="2808312"/>
          </a:xfrm>
          <a:prstGeom prst="ellipse">
            <a:avLst/>
          </a:prstGeom>
          <a:ln>
            <a:noFill/>
          </a:ln>
          <a:effectLst>
            <a:softEdge rad="112500"/>
          </a:effectLst>
        </p:spPr>
      </p:pic>
    </p:spTree>
    <p:extLst>
      <p:ext uri="{BB962C8B-B14F-4D97-AF65-F5344CB8AC3E}">
        <p14:creationId xmlns:p14="http://schemas.microsoft.com/office/powerpoint/2010/main" val="1425348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hemian Line Art Design - Free image on Pixabay"/>
          <p:cNvPicPr>
            <a:picLocks noChangeAspect="1" noChangeArrowheads="1"/>
          </p:cNvPicPr>
          <p:nvPr>
            <p:custDataLst>
              <p:tags r:id="rId1"/>
            </p:custDataLst>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32990" y="1955367"/>
            <a:ext cx="1603439" cy="25182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p:txBody>
          <a:bodyPr>
            <a:normAutofit fontScale="90000"/>
          </a:bodyPr>
          <a:lstStyle/>
          <a:p>
            <a:r>
              <a:rPr lang="fr-CA" dirty="0"/>
              <a:t>Réflexion au sujet des exercices d’aujourd’hui</a:t>
            </a:r>
            <a:endParaRPr lang="en-US" dirty="0"/>
          </a:p>
        </p:txBody>
      </p:sp>
      <p:sp>
        <p:nvSpPr>
          <p:cNvPr id="4" name="Slide Number Placeholder 3"/>
          <p:cNvSpPr>
            <a:spLocks noGrp="1"/>
          </p:cNvSpPr>
          <p:nvPr>
            <p:ph type="sldNum" sz="quarter" idx="4294967295"/>
            <p:custDataLst>
              <p:tags r:id="rId3"/>
            </p:custDataLst>
          </p:nvPr>
        </p:nvSpPr>
        <p:spPr/>
        <p:txBody>
          <a:bodyPr/>
          <a:lstStyle/>
          <a:p>
            <a:fld id="{50E449A1-3E28-4EED-877C-2235D0A8D14E}" type="slidenum">
              <a:rPr lang="en-CA" smtClean="0"/>
              <a:pPr/>
              <a:t>15</a:t>
            </a:fld>
            <a:endParaRPr lang="en-CA" dirty="0"/>
          </a:p>
        </p:txBody>
      </p:sp>
      <p:grpSp>
        <p:nvGrpSpPr>
          <p:cNvPr id="5" name="Group 4"/>
          <p:cNvGrpSpPr/>
          <p:nvPr>
            <p:custDataLst>
              <p:tags r:id="rId4"/>
            </p:custDataLst>
          </p:nvPr>
        </p:nvGrpSpPr>
        <p:grpSpPr>
          <a:xfrm>
            <a:off x="5074643" y="2587703"/>
            <a:ext cx="2402918" cy="2618629"/>
            <a:chOff x="1691680" y="5343137"/>
            <a:chExt cx="803649" cy="818086"/>
          </a:xfrm>
        </p:grpSpPr>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p:cNvGrpSpPr/>
          <p:nvPr>
            <p:custDataLst>
              <p:tags r:id="rId5"/>
            </p:custDataLst>
          </p:nvPr>
        </p:nvGrpSpPr>
        <p:grpSpPr>
          <a:xfrm>
            <a:off x="816888" y="1451563"/>
            <a:ext cx="1279270" cy="1624401"/>
            <a:chOff x="1115616" y="1504248"/>
            <a:chExt cx="1565072" cy="1689500"/>
          </a:xfrm>
        </p:grpSpPr>
        <p:pic>
          <p:nvPicPr>
            <p:cNvPr id="13" name="Picture 12"/>
            <p:cNvPicPr>
              <a:picLocks noChangeAspect="1"/>
            </p:cNvPicPr>
            <p:nvPr/>
          </p:nvPicPr>
          <p:blipFill>
            <a:blip r:embed="rId12">
              <a:clrChange>
                <a:clrFrom>
                  <a:srgbClr val="FEFEFE"/>
                </a:clrFrom>
                <a:clrTo>
                  <a:srgbClr val="FEFEFE">
                    <a:alpha val="0"/>
                  </a:srgbClr>
                </a:clrTo>
              </a:clrChange>
              <a:duotone>
                <a:schemeClr val="accent1">
                  <a:shade val="45000"/>
                  <a:satMod val="135000"/>
                </a:schemeClr>
                <a:prstClr val="white"/>
              </a:duotone>
              <a:extLst>
                <a:ext uri="{BEBA8EAE-BF5A-486C-A8C5-ECC9F3942E4B}">
                  <a14:imgProps xmlns:a14="http://schemas.microsoft.com/office/drawing/2010/main">
                    <a14:imgLayer r:embed="rId13">
                      <a14:imgEffect>
                        <a14:artisticPencilGrayscale/>
                      </a14:imgEffect>
                    </a14:imgLayer>
                  </a14:imgProps>
                </a:ext>
                <a:ext uri="{28A0092B-C50C-407E-A947-70E740481C1C}">
                  <a14:useLocalDpi xmlns:a14="http://schemas.microsoft.com/office/drawing/2010/main" val="0"/>
                </a:ext>
              </a:extLst>
            </a:blip>
            <a:stretch>
              <a:fillRect/>
            </a:stretch>
          </p:blipFill>
          <p:spPr>
            <a:xfrm>
              <a:off x="1115616" y="1504248"/>
              <a:ext cx="1565072" cy="1689500"/>
            </a:xfrm>
            <a:prstGeom prst="rect">
              <a:avLst/>
            </a:prstGeom>
          </p:spPr>
        </p:pic>
        <p:pic>
          <p:nvPicPr>
            <p:cNvPr id="12" name="Picture 11"/>
            <p:cNvPicPr>
              <a:picLocks noChangeAspect="1"/>
            </p:cNvPicPr>
            <p:nvPr/>
          </p:nvPicPr>
          <p:blipFill>
            <a:blip r:embed="rId14">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15">
                      <a14:imgEffect>
                        <a14:artisticLineDrawing/>
                      </a14:imgEffect>
                    </a14:imgLayer>
                  </a14:imgProps>
                </a:ext>
                <a:ext uri="{28A0092B-C50C-407E-A947-70E740481C1C}">
                  <a14:useLocalDpi xmlns:a14="http://schemas.microsoft.com/office/drawing/2010/main" val="0"/>
                </a:ext>
              </a:extLst>
            </a:blip>
            <a:stretch>
              <a:fillRect/>
            </a:stretch>
          </p:blipFill>
          <p:spPr>
            <a:xfrm>
              <a:off x="1600135" y="2456204"/>
              <a:ext cx="1080210" cy="672445"/>
            </a:xfrm>
            <a:prstGeom prst="rect">
              <a:avLst/>
            </a:prstGeom>
          </p:spPr>
        </p:pic>
      </p:grpSp>
      <p:pic>
        <p:nvPicPr>
          <p:cNvPr id="16" name="Picture 15"/>
          <p:cNvPicPr>
            <a:picLocks noChangeAspect="1"/>
          </p:cNvPicPr>
          <p:nvPr>
            <p:custDataLst>
              <p:tags r:id="rId6"/>
            </p:custDataLst>
          </p:nvPr>
        </p:nvPicPr>
        <p:blipFill rotWithShape="1">
          <a:blip r:embed="rId16">
            <a:duotone>
              <a:schemeClr val="accent1">
                <a:shade val="45000"/>
                <a:satMod val="135000"/>
              </a:schemeClr>
              <a:prstClr val="white"/>
            </a:duotone>
            <a:extLst>
              <a:ext uri="{28A0092B-C50C-407E-A947-70E740481C1C}">
                <a14:useLocalDpi xmlns:a14="http://schemas.microsoft.com/office/drawing/2010/main" val="0"/>
              </a:ext>
            </a:extLst>
          </a:blip>
          <a:srcRect r="11612"/>
          <a:stretch/>
        </p:blipFill>
        <p:spPr>
          <a:xfrm>
            <a:off x="2628406" y="5019348"/>
            <a:ext cx="1422649" cy="1578004"/>
          </a:xfrm>
          <a:prstGeom prst="ellipse">
            <a:avLst/>
          </a:prstGeom>
          <a:ln>
            <a:noFill/>
          </a:ln>
          <a:effectLst>
            <a:softEdge rad="112500"/>
          </a:effectLst>
        </p:spPr>
      </p:pic>
      <p:pic>
        <p:nvPicPr>
          <p:cNvPr id="11" name="Picture 2" descr="https://cdn.artofliving.org/sites/www.artofliving.org/files/styles/inner_page_image/public/article_image/decision-making.jpg?itok=vDur5Wha"/>
          <p:cNvPicPr>
            <a:picLocks noChangeAspect="1" noChangeArrowheads="1"/>
          </p:cNvPicPr>
          <p:nvPr>
            <p:custDataLst>
              <p:tags r:id="rId7"/>
            </p:custDataLst>
          </p:nvPr>
        </p:nvPicPr>
        <p:blipFill>
          <a:blip r:embed="rId1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3359" y="4181077"/>
            <a:ext cx="2304612" cy="1059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84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Image result for happy homework">
            <a:extLst>
              <a:ext uri="{FF2B5EF4-FFF2-40B4-BE49-F238E27FC236}">
                <a16:creationId xmlns:a16="http://schemas.microsoft.com/office/drawing/2014/main" id="{E2367343-A33D-4EDC-84CD-4A6CB6E455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1994" y="93780"/>
            <a:ext cx="2015915" cy="14824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1"/>
            </p:custDataLst>
          </p:nvPr>
        </p:nvSpPr>
        <p:spPr>
          <a:xfrm>
            <a:off x="457200" y="274638"/>
            <a:ext cx="6203032" cy="1143000"/>
          </a:xfrm>
        </p:spPr>
        <p:txBody>
          <a:bodyPr>
            <a:normAutofit fontScale="90000"/>
          </a:bodyPr>
          <a:lstStyle/>
          <a:p>
            <a:r>
              <a:rPr lang="fr-CA" sz="3600" dirty="0"/>
              <a:t>Choses à accomplir cette semaine</a:t>
            </a:r>
          </a:p>
        </p:txBody>
      </p:sp>
      <p:sp>
        <p:nvSpPr>
          <p:cNvPr id="3" name="Content Placeholder 2"/>
          <p:cNvSpPr>
            <a:spLocks noGrp="1"/>
          </p:cNvSpPr>
          <p:nvPr>
            <p:ph idx="1"/>
            <p:custDataLst>
              <p:tags r:id="rId2"/>
            </p:custDataLst>
          </p:nvPr>
        </p:nvSpPr>
        <p:spPr>
          <a:xfrm>
            <a:off x="436237" y="1204553"/>
            <a:ext cx="8570710" cy="5035698"/>
          </a:xfrm>
        </p:spPr>
        <p:txBody>
          <a:bodyPr>
            <a:noAutofit/>
          </a:bodyPr>
          <a:lstStyle/>
          <a:p>
            <a:pPr lvl="0">
              <a:spcBef>
                <a:spcPts val="0"/>
              </a:spcBef>
              <a:spcAft>
                <a:spcPts val="600"/>
              </a:spcAft>
            </a:pPr>
            <a:r>
              <a:rPr lang="fr-CA" sz="2800" dirty="0"/>
              <a:t>Connexion - système de </a:t>
            </a:r>
            <a:r>
              <a:rPr lang="fr-CA" sz="2800" b="1" i="1" dirty="0">
                <a:latin typeface="Bradley Hand ITC" panose="03070402050302030203" pitchFamily="66" charset="0"/>
              </a:rPr>
              <a:t>Jumelage </a:t>
            </a:r>
            <a:r>
              <a:rPr lang="fr-CA" sz="2800" dirty="0"/>
              <a:t> </a:t>
            </a:r>
          </a:p>
          <a:p>
            <a:pPr>
              <a:spcBef>
                <a:spcPts val="0"/>
              </a:spcBef>
              <a:spcAft>
                <a:spcPts val="600"/>
              </a:spcAft>
            </a:pPr>
            <a:r>
              <a:rPr lang="fr-CA" sz="2800" dirty="0"/>
              <a:t>Journal de gratitude</a:t>
            </a:r>
          </a:p>
          <a:p>
            <a:pPr>
              <a:spcBef>
                <a:spcPts val="0"/>
              </a:spcBef>
              <a:spcAft>
                <a:spcPts val="600"/>
              </a:spcAft>
            </a:pPr>
            <a:r>
              <a:rPr lang="fr-FR" sz="2800" dirty="0"/>
              <a:t>Exercez d’aujourd’hui</a:t>
            </a:r>
          </a:p>
          <a:p>
            <a:pPr lvl="1">
              <a:spcBef>
                <a:spcPts val="0"/>
              </a:spcBef>
              <a:spcAft>
                <a:spcPts val="600"/>
              </a:spcAft>
            </a:pPr>
            <a:r>
              <a:rPr lang="fr-FR" sz="2000" dirty="0"/>
              <a:t>Marche en pleine conscience</a:t>
            </a:r>
          </a:p>
          <a:p>
            <a:pPr lvl="1">
              <a:spcBef>
                <a:spcPts val="0"/>
              </a:spcBef>
              <a:spcAft>
                <a:spcPts val="600"/>
              </a:spcAft>
            </a:pPr>
            <a:r>
              <a:rPr lang="fr-FR" sz="2000" dirty="0"/>
              <a:t>Journal de leadership (réflexion)</a:t>
            </a:r>
          </a:p>
          <a:p>
            <a:pPr lvl="1">
              <a:spcBef>
                <a:spcPts val="0"/>
              </a:spcBef>
              <a:spcAft>
                <a:spcPts val="600"/>
              </a:spcAft>
            </a:pPr>
            <a:r>
              <a:rPr lang="fr-FR" sz="2000" dirty="0"/>
              <a:t>Meilleure prise de décisions</a:t>
            </a:r>
          </a:p>
          <a:p>
            <a:pPr>
              <a:spcBef>
                <a:spcPts val="0"/>
              </a:spcBef>
              <a:spcAft>
                <a:spcPts val="600"/>
              </a:spcAft>
            </a:pPr>
            <a:r>
              <a:rPr lang="fr-FR" sz="2800" dirty="0"/>
              <a:t>Faites votre pratique </a:t>
            </a:r>
            <a:r>
              <a:rPr lang="fr-FR" sz="2800" b="1" dirty="0"/>
              <a:t>jusqu’à 20 minutes </a:t>
            </a:r>
            <a:r>
              <a:rPr lang="fr-FR" sz="2800" dirty="0"/>
              <a:t>et </a:t>
            </a:r>
            <a:br>
              <a:rPr lang="fr-FR" sz="2800" dirty="0"/>
            </a:br>
            <a:r>
              <a:rPr lang="fr-FR" sz="2800" dirty="0"/>
              <a:t>continuez à pratiquer tous les jours de la semaine</a:t>
            </a:r>
            <a:endParaRPr lang="fr-CA" sz="2800" dirty="0"/>
          </a:p>
          <a:p>
            <a:pPr lvl="1">
              <a:spcBef>
                <a:spcPts val="0"/>
              </a:spcBef>
              <a:spcAft>
                <a:spcPts val="600"/>
              </a:spcAft>
            </a:pPr>
            <a:r>
              <a:rPr lang="fr-CA" sz="2000" dirty="0"/>
              <a:t>Autocompassion</a:t>
            </a:r>
          </a:p>
          <a:p>
            <a:pPr lvl="1">
              <a:spcBef>
                <a:spcPts val="0"/>
              </a:spcBef>
              <a:spcAft>
                <a:spcPts val="600"/>
              </a:spcAft>
            </a:pPr>
            <a:r>
              <a:rPr lang="fr-CA" sz="2000" dirty="0"/>
              <a:t>Amour bienveillant</a:t>
            </a:r>
          </a:p>
          <a:p>
            <a:pPr lvl="1">
              <a:spcBef>
                <a:spcPts val="0"/>
              </a:spcBef>
            </a:pPr>
            <a:r>
              <a:rPr lang="en-US" sz="2000" dirty="0"/>
              <a:t>Amour de soi</a:t>
            </a:r>
            <a:endParaRPr lang="fr-CA" sz="2000" dirty="0"/>
          </a:p>
        </p:txBody>
      </p:sp>
      <p:pic>
        <p:nvPicPr>
          <p:cNvPr id="5" name="Picture 4" descr="Image result for happy homework">
            <a:extLst>
              <a:ext uri="{FF2B5EF4-FFF2-40B4-BE49-F238E27FC236}">
                <a16:creationId xmlns:a16="http://schemas.microsoft.com/office/drawing/2014/main" id="{E871772C-3F87-4E3F-8A0B-378D8E3077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7095" y="4907339"/>
            <a:ext cx="2177988" cy="15871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D0FF716-7F3A-4A92-BE4E-9B28D543D6E5}"/>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rot="2745437">
            <a:off x="7649790" y="1727963"/>
            <a:ext cx="1172680" cy="1209033"/>
          </a:xfrm>
          <a:prstGeom prst="rect">
            <a:avLst/>
          </a:prstGeom>
        </p:spPr>
      </p:pic>
      <p:grpSp>
        <p:nvGrpSpPr>
          <p:cNvPr id="8" name="Group 7">
            <a:extLst>
              <a:ext uri="{FF2B5EF4-FFF2-40B4-BE49-F238E27FC236}">
                <a16:creationId xmlns:a16="http://schemas.microsoft.com/office/drawing/2014/main" id="{522580DE-8633-4E12-AB43-7D575108B456}"/>
              </a:ext>
            </a:extLst>
          </p:cNvPr>
          <p:cNvGrpSpPr/>
          <p:nvPr>
            <p:custDataLst>
              <p:tags r:id="rId4"/>
            </p:custDataLst>
          </p:nvPr>
        </p:nvGrpSpPr>
        <p:grpSpPr>
          <a:xfrm>
            <a:off x="8145083" y="3492545"/>
            <a:ext cx="693137" cy="916220"/>
            <a:chOff x="6542261" y="506769"/>
            <a:chExt cx="523699" cy="570787"/>
          </a:xfrm>
        </p:grpSpPr>
        <p:pic>
          <p:nvPicPr>
            <p:cNvPr id="9" name="Picture 8">
              <a:extLst>
                <a:ext uri="{FF2B5EF4-FFF2-40B4-BE49-F238E27FC236}">
                  <a16:creationId xmlns:a16="http://schemas.microsoft.com/office/drawing/2014/main" id="{365BC998-BCCC-4048-8349-B7A48228E211}"/>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0" name="Picture 9">
              <a:extLst>
                <a:ext uri="{FF2B5EF4-FFF2-40B4-BE49-F238E27FC236}">
                  <a16:creationId xmlns:a16="http://schemas.microsoft.com/office/drawing/2014/main" id="{99E9B360-D37A-4E19-8F84-2B3B636A3057}"/>
                </a:ext>
              </a:extLst>
            </p:cNvPr>
            <p:cNvPicPr>
              <a:picLocks noChangeAspect="1"/>
            </p:cNvPicPr>
            <p:nvPr/>
          </p:nvPicPr>
          <p:blipFill>
            <a:blip r:embed="rId12">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1" name="Picture 10">
            <a:extLst>
              <a:ext uri="{FF2B5EF4-FFF2-40B4-BE49-F238E27FC236}">
                <a16:creationId xmlns:a16="http://schemas.microsoft.com/office/drawing/2014/main" id="{74FA9ADF-2EFA-4761-B13C-B5819E30687E}"/>
              </a:ext>
            </a:extLst>
          </p:cNvPr>
          <p:cNvPicPr>
            <a:picLocks noChangeAspect="1"/>
          </p:cNvPicPr>
          <p:nvPr>
            <p:custDataLst>
              <p:tags r:id="rId5"/>
            </p:custDataLst>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42207" y="3028634"/>
            <a:ext cx="848462" cy="871292"/>
          </a:xfrm>
          <a:prstGeom prst="rect">
            <a:avLst/>
          </a:prstGeom>
        </p:spPr>
      </p:pic>
    </p:spTree>
    <p:extLst>
      <p:ext uri="{BB962C8B-B14F-4D97-AF65-F5344CB8AC3E}">
        <p14:creationId xmlns:p14="http://schemas.microsoft.com/office/powerpoint/2010/main" val="2702880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2017589" y="5157192"/>
            <a:ext cx="5108963" cy="523220"/>
          </a:xfrm>
          <a:prstGeom prst="rect">
            <a:avLst/>
          </a:prstGeom>
        </p:spPr>
        <p:txBody>
          <a:bodyPr wrap="none">
            <a:spAutoFit/>
          </a:bodyPr>
          <a:lstStyle/>
          <a:p>
            <a:pPr algn="ctr"/>
            <a:r>
              <a:rPr lang="fr-CA" sz="2800" dirty="0">
                <a:solidFill>
                  <a:schemeClr val="accent3"/>
                </a:solidFill>
              </a:rPr>
              <a:t>Prenez conscience, soyez heureux</a:t>
            </a:r>
            <a:endParaRPr lang="fr-CA" sz="2800" dirty="0"/>
          </a:p>
        </p:txBody>
      </p:sp>
      <p:pic>
        <p:nvPicPr>
          <p:cNvPr id="2051" name="Picture 3"/>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custDataLst>
              <p:tags r:id="rId1"/>
            </p:custDataLst>
          </p:nvPr>
        </p:nvSpPr>
        <p:spPr>
          <a:xfrm>
            <a:off x="685800" y="2708920"/>
            <a:ext cx="7772400" cy="1470025"/>
          </a:xfrm>
        </p:spPr>
        <p:txBody>
          <a:bodyPr>
            <a:normAutofit fontScale="90000"/>
          </a:bodyPr>
          <a:lstStyle/>
          <a:p>
            <a:r>
              <a:rPr kumimoji="0" lang="fr-FR" sz="3600" b="0" i="0" u="none" strike="noStrike" kern="1200" cap="none" spc="0" normalizeH="0" baseline="0" noProof="0" dirty="0">
                <a:ln>
                  <a:noFill/>
                </a:ln>
                <a:solidFill>
                  <a:srgbClr val="4F81BD">
                    <a:lumMod val="75000"/>
                  </a:srgbClr>
                </a:solidFill>
                <a:effectLst/>
                <a:uLnTx/>
                <a:uFillTx/>
                <a:latin typeface="Calibri"/>
                <a:ea typeface="+mj-ea"/>
                <a:cs typeface="+mj-cs"/>
              </a:rPr>
              <a:t>Programme de développement du leadership de changement en pleine-conscience (DLCP)</a:t>
            </a:r>
            <a:endParaRPr lang="fr-CA" dirty="0">
              <a:solidFill>
                <a:schemeClr val="accent1">
                  <a:lumMod val="75000"/>
                </a:schemeClr>
              </a:solidFill>
            </a:endParaRPr>
          </a:p>
        </p:txBody>
      </p:sp>
      <p:sp>
        <p:nvSpPr>
          <p:cNvPr id="6" name="Subtitle 2"/>
          <p:cNvSpPr>
            <a:spLocks noGrp="1"/>
          </p:cNvSpPr>
          <p:nvPr>
            <p:ph type="subTitle" idx="4294967295"/>
            <p:custDataLst>
              <p:tags r:id="rId2"/>
            </p:custDataLst>
          </p:nvPr>
        </p:nvSpPr>
        <p:spPr>
          <a:xfrm>
            <a:off x="1371600" y="4464695"/>
            <a:ext cx="6400800" cy="1752600"/>
          </a:xfr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CA" sz="3200" b="0" i="0" u="none" strike="noStrike" kern="1200" cap="none" spc="0" normalizeH="0" baseline="0" noProof="0" dirty="0">
                <a:ln>
                  <a:noFill/>
                </a:ln>
                <a:solidFill>
                  <a:prstClr val="black">
                    <a:tint val="75000"/>
                  </a:prstClr>
                </a:solidFill>
                <a:effectLst/>
                <a:uLnTx/>
                <a:uFillTx/>
                <a:latin typeface="Calibri"/>
                <a:ea typeface="+mn-ea"/>
                <a:cs typeface="+mn-cs"/>
              </a:rPr>
              <a:t>Séance 7 de 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CA" dirty="0">
                <a:solidFill>
                  <a:prstClr val="black">
                    <a:tint val="75000"/>
                  </a:prstClr>
                </a:solidFill>
                <a:latin typeface="Calibri"/>
              </a:rPr>
              <a:t>14 novembre 2023</a:t>
            </a:r>
            <a:endParaRPr kumimoji="0" lang="fr-CA" sz="32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9223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686800" cy="1143000"/>
          </a:xfrm>
        </p:spPr>
        <p:txBody>
          <a:bodyPr>
            <a:noAutofit/>
          </a:bodyPr>
          <a:lstStyle/>
          <a:p>
            <a:r>
              <a:rPr lang="fr-CA" sz="2800" dirty="0"/>
              <a:t>Exercice d’amour-propre en pleine conscience – Centrage</a:t>
            </a:r>
          </a:p>
        </p:txBody>
      </p:sp>
      <p:grpSp>
        <p:nvGrpSpPr>
          <p:cNvPr id="5" name="Group 4"/>
          <p:cNvGrpSpPr/>
          <p:nvPr>
            <p:custDataLst>
              <p:tags r:id="rId2"/>
            </p:custDataLst>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custDataLst>
              <p:tags r:id="rId3"/>
            </p:custDataLst>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4050494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Compte rendu de la semaine 6</a:t>
            </a:r>
          </a:p>
        </p:txBody>
      </p:sp>
      <p:pic>
        <p:nvPicPr>
          <p:cNvPr id="10" name="Picture 9"/>
          <p:cNvPicPr>
            <a:picLocks noChangeAspect="1"/>
          </p:cNvPicPr>
          <p:nvPr>
            <p:custDataLst>
              <p:tags r:id="rId2"/>
            </p:custDataLst>
          </p:nvPr>
        </p:nvPicPr>
        <p:blipFill>
          <a:blip r:embed="rId20">
            <a:extLst>
              <a:ext uri="{28A0092B-C50C-407E-A947-70E740481C1C}">
                <a14:useLocalDpi xmlns:a14="http://schemas.microsoft.com/office/drawing/2010/main" val="0"/>
              </a:ext>
            </a:extLst>
          </a:blip>
          <a:stretch>
            <a:fillRect/>
          </a:stretch>
        </p:blipFill>
        <p:spPr>
          <a:xfrm rot="2745437">
            <a:off x="713019" y="1498665"/>
            <a:ext cx="1172680" cy="1209033"/>
          </a:xfrm>
          <a:prstGeom prst="rect">
            <a:avLst/>
          </a:prstGeom>
        </p:spPr>
      </p:pic>
      <p:pic>
        <p:nvPicPr>
          <p:cNvPr id="21" name="Picture 20"/>
          <p:cNvPicPr>
            <a:picLocks noChangeAspect="1"/>
          </p:cNvPicPr>
          <p:nvPr>
            <p:custDataLst>
              <p:tags r:id="rId3"/>
            </p:custDataLst>
          </p:nvPr>
        </p:nvPicPr>
        <p:blipFill>
          <a:blip r:embed="rId2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47700" y="1600550"/>
            <a:ext cx="1092677" cy="1005263"/>
          </a:xfrm>
          <a:prstGeom prst="rect">
            <a:avLst/>
          </a:prstGeom>
        </p:spPr>
      </p:pic>
      <p:pic>
        <p:nvPicPr>
          <p:cNvPr id="22" name="Picture 21"/>
          <p:cNvPicPr>
            <a:picLocks noChangeAspect="1"/>
          </p:cNvPicPr>
          <p:nvPr>
            <p:custDataLst>
              <p:tags r:id="rId4"/>
            </p:custDataLst>
          </p:nvPr>
        </p:nvPicPr>
        <p:blipFill>
          <a:blip r:embed="rId2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84202" y="1500621"/>
            <a:ext cx="1488592" cy="1205120"/>
          </a:xfrm>
          <a:prstGeom prst="rect">
            <a:avLst/>
          </a:prstGeom>
        </p:spPr>
      </p:pic>
      <p:pic>
        <p:nvPicPr>
          <p:cNvPr id="27" name="Picture 26"/>
          <p:cNvPicPr>
            <a:picLocks noChangeAspect="1"/>
          </p:cNvPicPr>
          <p:nvPr>
            <p:custDataLst>
              <p:tags r:id="rId5"/>
            </p:custDataLst>
          </p:nvPr>
        </p:nvPicPr>
        <p:blipFill>
          <a:blip r:embed="rId23">
            <a:duotone>
              <a:schemeClr val="bg2">
                <a:shade val="45000"/>
                <a:satMod val="135000"/>
              </a:schemeClr>
              <a:prstClr val="white"/>
            </a:duotone>
          </a:blip>
          <a:stretch>
            <a:fillRect/>
          </a:stretch>
        </p:blipFill>
        <p:spPr>
          <a:xfrm>
            <a:off x="7128642" y="1668742"/>
            <a:ext cx="1148379" cy="868879"/>
          </a:xfrm>
          <a:prstGeom prst="rect">
            <a:avLst/>
          </a:prstGeom>
        </p:spPr>
      </p:pic>
      <p:grpSp>
        <p:nvGrpSpPr>
          <p:cNvPr id="28" name="Group 27"/>
          <p:cNvGrpSpPr/>
          <p:nvPr>
            <p:custDataLst>
              <p:tags r:id="rId6"/>
            </p:custDataLst>
          </p:nvPr>
        </p:nvGrpSpPr>
        <p:grpSpPr>
          <a:xfrm>
            <a:off x="208539" y="3174282"/>
            <a:ext cx="1149374" cy="1152628"/>
            <a:chOff x="1115917" y="2424130"/>
            <a:chExt cx="2481406" cy="2481406"/>
          </a:xfrm>
        </p:grpSpPr>
        <p:pic>
          <p:nvPicPr>
            <p:cNvPr id="29" name="Picture 28"/>
            <p:cNvPicPr>
              <a:picLocks noChangeAspect="1"/>
            </p:cNvPicPr>
            <p:nvPr/>
          </p:nvPicPr>
          <p:blipFill>
            <a:blip r:embed="rId24">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25">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5"/>
          <p:cNvPicPr>
            <a:picLocks noChangeAspect="1"/>
          </p:cNvPicPr>
          <p:nvPr>
            <p:custDataLst>
              <p:tags r:id="rId7"/>
            </p:custDataLst>
          </p:nvPr>
        </p:nvPicPr>
        <p:blipFill>
          <a:blip r:embed="rId2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11158" y="3278807"/>
            <a:ext cx="1184491" cy="943578"/>
          </a:xfrm>
          <a:prstGeom prst="rect">
            <a:avLst/>
          </a:prstGeom>
        </p:spPr>
      </p:pic>
      <p:pic>
        <p:nvPicPr>
          <p:cNvPr id="35" name="Picture 34"/>
          <p:cNvPicPr>
            <a:picLocks noChangeAspect="1"/>
          </p:cNvPicPr>
          <p:nvPr>
            <p:custDataLst>
              <p:tags r:id="rId8"/>
            </p:custDataLst>
          </p:nvPr>
        </p:nvPicPr>
        <p:blipFill>
          <a:blip r:embed="rId27">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89870" y="3138528"/>
            <a:ext cx="1265256" cy="1224136"/>
          </a:xfrm>
          <a:prstGeom prst="ellipse">
            <a:avLst/>
          </a:prstGeom>
          <a:ln>
            <a:noFill/>
          </a:ln>
          <a:effectLst>
            <a:softEdge rad="63500"/>
          </a:effectLst>
        </p:spPr>
      </p:pic>
      <p:pic>
        <p:nvPicPr>
          <p:cNvPr id="36" name="Picture 6" descr="C:\Users\GonzalA1\AppData\Local\Microsoft\Windows\Temporary Internet Files\Content.IE5\H7G048II\촉촉한피부1[1].jpg"/>
          <p:cNvPicPr>
            <a:picLocks noChangeAspect="1" noChangeArrowheads="1"/>
          </p:cNvPicPr>
          <p:nvPr>
            <p:custDataLst>
              <p:tags r:id="rId9"/>
            </p:custDataLst>
          </p:nvPr>
        </p:nvPicPr>
        <p:blipFill>
          <a:blip r:embed="rId28">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a:off x="4916619" y="1459723"/>
            <a:ext cx="862875" cy="128691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custDataLst>
              <p:tags r:id="rId10"/>
            </p:custDataLst>
          </p:nvPr>
        </p:nvPicPr>
        <p:blipFill>
          <a:blip r:embed="rId29">
            <a:duotone>
              <a:schemeClr val="bg2">
                <a:shade val="45000"/>
                <a:satMod val="135000"/>
              </a:schemeClr>
              <a:prstClr val="white"/>
            </a:duotone>
          </a:blip>
          <a:stretch>
            <a:fillRect/>
          </a:stretch>
        </p:blipFill>
        <p:spPr>
          <a:xfrm flipH="1">
            <a:off x="5923319" y="1768401"/>
            <a:ext cx="1061499" cy="669561"/>
          </a:xfrm>
          <a:prstGeom prst="rect">
            <a:avLst/>
          </a:prstGeom>
        </p:spPr>
      </p:pic>
      <p:pic>
        <p:nvPicPr>
          <p:cNvPr id="47" name="Picture 46"/>
          <p:cNvPicPr>
            <a:picLocks noChangeAspect="1"/>
          </p:cNvPicPr>
          <p:nvPr>
            <p:custDataLst>
              <p:tags r:id="rId11"/>
            </p:custDataLst>
          </p:nvPr>
        </p:nvPicPr>
        <p:blipFill>
          <a:blip r:embed="rId3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30058" y="3141977"/>
            <a:ext cx="1222577" cy="1217238"/>
          </a:xfrm>
          <a:prstGeom prst="rect">
            <a:avLst/>
          </a:prstGeom>
        </p:spPr>
      </p:pic>
      <p:grpSp>
        <p:nvGrpSpPr>
          <p:cNvPr id="7" name="Group 6">
            <a:extLst>
              <a:ext uri="{FF2B5EF4-FFF2-40B4-BE49-F238E27FC236}">
                <a16:creationId xmlns:a16="http://schemas.microsoft.com/office/drawing/2014/main" id="{F7D16B97-BCEE-443F-818D-C37B8D78907F}"/>
              </a:ext>
            </a:extLst>
          </p:cNvPr>
          <p:cNvGrpSpPr/>
          <p:nvPr/>
        </p:nvGrpSpPr>
        <p:grpSpPr>
          <a:xfrm>
            <a:off x="2170358" y="5009359"/>
            <a:ext cx="1459680" cy="1246766"/>
            <a:chOff x="2228646" y="5194168"/>
            <a:chExt cx="2004645" cy="1719423"/>
          </a:xfrm>
        </p:grpSpPr>
        <p:pic>
          <p:nvPicPr>
            <p:cNvPr id="6" name="Picture 5">
              <a:extLst>
                <a:ext uri="{FF2B5EF4-FFF2-40B4-BE49-F238E27FC236}">
                  <a16:creationId xmlns:a16="http://schemas.microsoft.com/office/drawing/2014/main" id="{B8565334-48C9-4989-A768-AB9DEF41FF62}"/>
                </a:ext>
              </a:extLst>
            </p:cNvPr>
            <p:cNvPicPr>
              <a:picLocks noChangeAspect="1"/>
            </p:cNvPicPr>
            <p:nvPr/>
          </p:nvPicPr>
          <p:blipFill>
            <a:blip r:embed="rId31">
              <a:duotone>
                <a:schemeClr val="bg2">
                  <a:shade val="45000"/>
                  <a:satMod val="135000"/>
                </a:schemeClr>
                <a:prstClr val="white"/>
              </a:duotone>
            </a:blip>
            <a:stretch>
              <a:fillRect/>
            </a:stretch>
          </p:blipFill>
          <p:spPr>
            <a:xfrm>
              <a:off x="3013985" y="5194168"/>
              <a:ext cx="1219306" cy="1646063"/>
            </a:xfrm>
            <a:prstGeom prst="rect">
              <a:avLst/>
            </a:prstGeom>
          </p:spPr>
        </p:pic>
        <p:grpSp>
          <p:nvGrpSpPr>
            <p:cNvPr id="48" name="Group 47"/>
            <p:cNvGrpSpPr/>
            <p:nvPr>
              <p:custDataLst>
                <p:tags r:id="rId17"/>
              </p:custDataLst>
            </p:nvPr>
          </p:nvGrpSpPr>
          <p:grpSpPr>
            <a:xfrm>
              <a:off x="2228646" y="5626360"/>
              <a:ext cx="989624" cy="1287231"/>
              <a:chOff x="5520395" y="2750930"/>
              <a:chExt cx="1342242" cy="1436914"/>
            </a:xfrm>
          </p:grpSpPr>
          <p:pic>
            <p:nvPicPr>
              <p:cNvPr id="49" name="Picture 48"/>
              <p:cNvPicPr>
                <a:picLocks noChangeAspect="1"/>
              </p:cNvPicPr>
              <p:nvPr/>
            </p:nvPicPr>
            <p:blipFill>
              <a:blip r:embed="rId32">
                <a:clrChange>
                  <a:clrFrom>
                    <a:srgbClr val="F7F7F7"/>
                  </a:clrFrom>
                  <a:clrTo>
                    <a:srgbClr val="F7F7F7">
                      <a:alpha val="0"/>
                    </a:srgbClr>
                  </a:clrTo>
                </a:clrChange>
                <a:duotone>
                  <a:schemeClr val="bg2">
                    <a:shade val="45000"/>
                    <a:satMod val="135000"/>
                  </a:schemeClr>
                  <a:prstClr val="white"/>
                </a:duotone>
              </a:blip>
              <a:stretch>
                <a:fillRect/>
              </a:stretch>
            </p:blipFill>
            <p:spPr>
              <a:xfrm flipH="1">
                <a:off x="5520395" y="2750930"/>
                <a:ext cx="755273" cy="1225403"/>
              </a:xfrm>
              <a:prstGeom prst="rect">
                <a:avLst/>
              </a:prstGeom>
            </p:spPr>
          </p:pic>
          <p:pic>
            <p:nvPicPr>
              <p:cNvPr id="50" name="Picture 49"/>
              <p:cNvPicPr>
                <a:picLocks noChangeAspect="1"/>
              </p:cNvPicPr>
              <p:nvPr/>
            </p:nvPicPr>
            <p:blipFill>
              <a:blip r:embed="rId33">
                <a:clrChange>
                  <a:clrFrom>
                    <a:srgbClr val="FFFFFF"/>
                  </a:clrFrom>
                  <a:clrTo>
                    <a:srgbClr val="FFFFFF">
                      <a:alpha val="0"/>
                    </a:srgbClr>
                  </a:clrTo>
                </a:clrChange>
                <a:duotone>
                  <a:schemeClr val="bg2">
                    <a:shade val="45000"/>
                    <a:satMod val="135000"/>
                  </a:schemeClr>
                  <a:prstClr val="white"/>
                </a:duotone>
              </a:blip>
              <a:stretch>
                <a:fillRect/>
              </a:stretch>
            </p:blipFill>
            <p:spPr>
              <a:xfrm>
                <a:off x="5791075" y="3116282"/>
                <a:ext cx="1071562" cy="1071562"/>
              </a:xfrm>
              <a:prstGeom prst="rect">
                <a:avLst/>
              </a:prstGeom>
            </p:spPr>
          </p:pic>
        </p:grpSp>
      </p:grpSp>
      <p:grpSp>
        <p:nvGrpSpPr>
          <p:cNvPr id="59" name="Group 58">
            <a:extLst>
              <a:ext uri="{FF2B5EF4-FFF2-40B4-BE49-F238E27FC236}">
                <a16:creationId xmlns:a16="http://schemas.microsoft.com/office/drawing/2014/main" id="{939921CC-AEE9-4EFA-98C4-E468BF8D59E7}"/>
              </a:ext>
            </a:extLst>
          </p:cNvPr>
          <p:cNvGrpSpPr/>
          <p:nvPr/>
        </p:nvGrpSpPr>
        <p:grpSpPr>
          <a:xfrm>
            <a:off x="4745065" y="5079724"/>
            <a:ext cx="1188086" cy="1040193"/>
            <a:chOff x="6660232" y="1988840"/>
            <a:chExt cx="1582909" cy="1296144"/>
          </a:xfrm>
        </p:grpSpPr>
        <p:pic>
          <p:nvPicPr>
            <p:cNvPr id="60" name="Picture 4" descr="C:\Users\alejandro.gonzalez\AppData\Local\Microsoft\Windows\Temporary Internet Files\Content.IE5\0OAHSMHX\MC900232711[1].wmf">
              <a:extLst>
                <a:ext uri="{FF2B5EF4-FFF2-40B4-BE49-F238E27FC236}">
                  <a16:creationId xmlns:a16="http://schemas.microsoft.com/office/drawing/2014/main" id="{CE2C5789-F33F-40DB-A1FA-2C7548C88366}"/>
                </a:ext>
              </a:extLst>
            </p:cNvPr>
            <p:cNvPicPr>
              <a:picLocks noChangeAspect="1" noChangeArrowheads="1"/>
            </p:cNvPicPr>
            <p:nvPr/>
          </p:nvPicPr>
          <p:blipFill>
            <a:blip r:embed="rId34" cstate="print">
              <a:duotone>
                <a:schemeClr val="accent1">
                  <a:shade val="45000"/>
                  <a:satMod val="135000"/>
                </a:schemeClr>
                <a:prstClr val="white"/>
              </a:duotone>
            </a:blip>
            <a:srcRect/>
            <a:stretch>
              <a:fillRect/>
            </a:stretch>
          </p:blipFill>
          <p:spPr bwMode="auto">
            <a:xfrm>
              <a:off x="7452320" y="1988840"/>
              <a:ext cx="603655" cy="731564"/>
            </a:xfrm>
            <a:prstGeom prst="rect">
              <a:avLst/>
            </a:prstGeom>
            <a:noFill/>
          </p:spPr>
        </p:pic>
        <p:pic>
          <p:nvPicPr>
            <p:cNvPr id="61" name="Picture 5" descr="C:\Users\alejandro.gonzalez\AppData\Local\Microsoft\Windows\Temporary Internet Files\Content.IE5\3IXNHQQP\MC900250834[1].wmf">
              <a:extLst>
                <a:ext uri="{FF2B5EF4-FFF2-40B4-BE49-F238E27FC236}">
                  <a16:creationId xmlns:a16="http://schemas.microsoft.com/office/drawing/2014/main" id="{4A10310A-9389-4D29-A80E-C1029F34F182}"/>
                </a:ext>
              </a:extLst>
            </p:cNvPr>
            <p:cNvPicPr>
              <a:picLocks noChangeAspect="1" noChangeArrowheads="1"/>
            </p:cNvPicPr>
            <p:nvPr/>
          </p:nvPicPr>
          <p:blipFill>
            <a:blip r:embed="rId35" cstate="print">
              <a:duotone>
                <a:schemeClr val="accent1">
                  <a:shade val="45000"/>
                  <a:satMod val="135000"/>
                </a:schemeClr>
                <a:prstClr val="white"/>
              </a:duotone>
            </a:blip>
            <a:srcRect/>
            <a:stretch>
              <a:fillRect/>
            </a:stretch>
          </p:blipFill>
          <p:spPr bwMode="auto">
            <a:xfrm>
              <a:off x="7596336" y="2204864"/>
              <a:ext cx="646805" cy="1080120"/>
            </a:xfrm>
            <a:prstGeom prst="rect">
              <a:avLst/>
            </a:prstGeom>
            <a:noFill/>
          </p:spPr>
        </p:pic>
        <p:pic>
          <p:nvPicPr>
            <p:cNvPr id="62" name="Picture 17" descr="C:\Users\alejandro.gonzalez\AppData\Local\Microsoft\Windows\Temporary Internet Files\Content.IE5\0OAHSMHX\MC900311128[1].wmf">
              <a:extLst>
                <a:ext uri="{FF2B5EF4-FFF2-40B4-BE49-F238E27FC236}">
                  <a16:creationId xmlns:a16="http://schemas.microsoft.com/office/drawing/2014/main" id="{324627AB-71AB-4BCA-949F-70246B6FBC7D}"/>
                </a:ext>
              </a:extLst>
            </p:cNvPr>
            <p:cNvPicPr>
              <a:picLocks noChangeAspect="1" noChangeArrowheads="1"/>
            </p:cNvPicPr>
            <p:nvPr/>
          </p:nvPicPr>
          <p:blipFill>
            <a:blip r:embed="rId36" cstate="print">
              <a:duotone>
                <a:schemeClr val="accent1">
                  <a:shade val="45000"/>
                  <a:satMod val="135000"/>
                </a:schemeClr>
                <a:prstClr val="white"/>
              </a:duotone>
            </a:blip>
            <a:srcRect/>
            <a:stretch>
              <a:fillRect/>
            </a:stretch>
          </p:blipFill>
          <p:spPr bwMode="auto">
            <a:xfrm>
              <a:off x="6660232" y="1988840"/>
              <a:ext cx="1047171" cy="976132"/>
            </a:xfrm>
            <a:prstGeom prst="rect">
              <a:avLst/>
            </a:prstGeom>
            <a:noFill/>
          </p:spPr>
        </p:pic>
        <p:pic>
          <p:nvPicPr>
            <p:cNvPr id="63" name="Picture 3" descr="C:\Users\alejandro.gonzalez\AppData\Local\Microsoft\Windows\Temporary Internet Files\Content.IE5\6SEU5BG6\MC900359571[1].wmf">
              <a:extLst>
                <a:ext uri="{FF2B5EF4-FFF2-40B4-BE49-F238E27FC236}">
                  <a16:creationId xmlns:a16="http://schemas.microsoft.com/office/drawing/2014/main" id="{A3729A1F-FBE8-48E3-BBE0-7FCBFE68BE57}"/>
                </a:ext>
              </a:extLst>
            </p:cNvPr>
            <p:cNvPicPr>
              <a:picLocks noChangeAspect="1" noChangeArrowheads="1"/>
            </p:cNvPicPr>
            <p:nvPr/>
          </p:nvPicPr>
          <p:blipFill>
            <a:blip r:embed="rId37" cstate="print">
              <a:duotone>
                <a:schemeClr val="accent1">
                  <a:shade val="45000"/>
                  <a:satMod val="135000"/>
                </a:schemeClr>
                <a:prstClr val="white"/>
              </a:duotone>
            </a:blip>
            <a:srcRect/>
            <a:stretch>
              <a:fillRect/>
            </a:stretch>
          </p:blipFill>
          <p:spPr bwMode="auto">
            <a:xfrm>
              <a:off x="7164288" y="2348880"/>
              <a:ext cx="797598" cy="869534"/>
            </a:xfrm>
            <a:prstGeom prst="rect">
              <a:avLst/>
            </a:prstGeom>
            <a:noFill/>
          </p:spPr>
        </p:pic>
      </p:grpSp>
      <p:pic>
        <p:nvPicPr>
          <p:cNvPr id="64" name="Picture 63">
            <a:extLst>
              <a:ext uri="{FF2B5EF4-FFF2-40B4-BE49-F238E27FC236}">
                <a16:creationId xmlns:a16="http://schemas.microsoft.com/office/drawing/2014/main" id="{A31D8310-5D21-44F9-8FFA-38D92C51147F}"/>
              </a:ext>
            </a:extLst>
          </p:cNvPr>
          <p:cNvPicPr>
            <a:picLocks noChangeAspect="1"/>
          </p:cNvPicPr>
          <p:nvPr/>
        </p:nvPicPr>
        <p:blipFill rotWithShape="1">
          <a:blip r:embed="rId38">
            <a:clrChange>
              <a:clrFrom>
                <a:srgbClr val="FFFFFF"/>
              </a:clrFrom>
              <a:clrTo>
                <a:srgbClr val="FFFFFF">
                  <a:alpha val="0"/>
                </a:srgbClr>
              </a:clrTo>
            </a:clrChange>
            <a:duotone>
              <a:schemeClr val="accent1">
                <a:shade val="45000"/>
                <a:satMod val="135000"/>
              </a:schemeClr>
              <a:prstClr val="white"/>
            </a:duotone>
          </a:blip>
          <a:srcRect b="10852"/>
          <a:stretch/>
        </p:blipFill>
        <p:spPr>
          <a:xfrm>
            <a:off x="7013996" y="5038615"/>
            <a:ext cx="2068354" cy="989558"/>
          </a:xfrm>
          <a:prstGeom prst="rect">
            <a:avLst/>
          </a:prstGeom>
        </p:spPr>
      </p:pic>
      <p:grpSp>
        <p:nvGrpSpPr>
          <p:cNvPr id="65" name="Group 64">
            <a:extLst>
              <a:ext uri="{FF2B5EF4-FFF2-40B4-BE49-F238E27FC236}">
                <a16:creationId xmlns:a16="http://schemas.microsoft.com/office/drawing/2014/main" id="{BAB862AE-0303-49C5-B72C-5A63806F783A}"/>
              </a:ext>
            </a:extLst>
          </p:cNvPr>
          <p:cNvGrpSpPr/>
          <p:nvPr/>
        </p:nvGrpSpPr>
        <p:grpSpPr>
          <a:xfrm>
            <a:off x="6131832" y="5009359"/>
            <a:ext cx="827272" cy="1071501"/>
            <a:chOff x="7495448" y="1124744"/>
            <a:chExt cx="3006535" cy="3631337"/>
          </a:xfrm>
        </p:grpSpPr>
        <p:pic>
          <p:nvPicPr>
            <p:cNvPr id="66" name="Picture 65">
              <a:extLst>
                <a:ext uri="{FF2B5EF4-FFF2-40B4-BE49-F238E27FC236}">
                  <a16:creationId xmlns:a16="http://schemas.microsoft.com/office/drawing/2014/main" id="{4C545572-3264-4805-9E4F-1C759010D6CF}"/>
                </a:ext>
              </a:extLst>
            </p:cNvPr>
            <p:cNvPicPr>
              <a:picLocks noChangeAspect="1"/>
            </p:cNvPicPr>
            <p:nvPr/>
          </p:nvPicPr>
          <p:blipFill>
            <a:blip r:embed="rId39">
              <a:duotone>
                <a:schemeClr val="accent1">
                  <a:shade val="45000"/>
                  <a:satMod val="135000"/>
                </a:schemeClr>
                <a:prstClr val="white"/>
              </a:duotone>
            </a:blip>
            <a:stretch>
              <a:fillRect/>
            </a:stretch>
          </p:blipFill>
          <p:spPr>
            <a:xfrm>
              <a:off x="8396958" y="1124744"/>
              <a:ext cx="2105025" cy="2914650"/>
            </a:xfrm>
            <a:prstGeom prst="rect">
              <a:avLst/>
            </a:prstGeom>
          </p:spPr>
        </p:pic>
        <p:pic>
          <p:nvPicPr>
            <p:cNvPr id="67" name="Picture 66">
              <a:extLst>
                <a:ext uri="{FF2B5EF4-FFF2-40B4-BE49-F238E27FC236}">
                  <a16:creationId xmlns:a16="http://schemas.microsoft.com/office/drawing/2014/main" id="{A9A9132A-5C14-4C3F-88FB-57230BDA3F8D}"/>
                </a:ext>
              </a:extLst>
            </p:cNvPr>
            <p:cNvPicPr>
              <a:picLocks noChangeAspect="1"/>
            </p:cNvPicPr>
            <p:nvPr/>
          </p:nvPicPr>
          <p:blipFill>
            <a:blip r:embed="rId40">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pic>
        <p:nvPicPr>
          <p:cNvPr id="68" name="Picture 4" descr="http://petercon.freeshell.org/images/sphere.gif">
            <a:extLst>
              <a:ext uri="{FF2B5EF4-FFF2-40B4-BE49-F238E27FC236}">
                <a16:creationId xmlns:a16="http://schemas.microsoft.com/office/drawing/2014/main" id="{CCD7902F-DE84-42C9-B4D1-AB589EAC774A}"/>
              </a:ext>
            </a:extLst>
          </p:cNvPr>
          <p:cNvPicPr>
            <a:picLocks noChangeAspect="1" noChangeArrowheads="1"/>
          </p:cNvPicPr>
          <p:nvPr>
            <p:custDataLst>
              <p:tags r:id="rId12"/>
            </p:custDataLst>
          </p:nvPr>
        </p:nvPicPr>
        <p:blipFill>
          <a:blip r:embed="rId41">
            <a:duotone>
              <a:schemeClr val="accent1">
                <a:shade val="45000"/>
                <a:satMod val="135000"/>
              </a:schemeClr>
              <a:prstClr val="white"/>
            </a:duotone>
          </a:blip>
          <a:srcRect/>
          <a:stretch>
            <a:fillRect/>
          </a:stretch>
        </p:blipFill>
        <p:spPr bwMode="auto">
          <a:xfrm>
            <a:off x="3899428" y="5261618"/>
            <a:ext cx="516831" cy="506212"/>
          </a:xfrm>
          <a:prstGeom prst="rect">
            <a:avLst/>
          </a:prstGeom>
          <a:ln>
            <a:noFill/>
          </a:ln>
          <a:effectLst>
            <a:outerShdw blurRad="292100" dist="139700" dir="2700000" algn="tl" rotWithShape="0">
              <a:srgbClr val="333333">
                <a:alpha val="65000"/>
              </a:srgbClr>
            </a:outerShdw>
          </a:effectLst>
        </p:spPr>
      </p:pic>
      <p:grpSp>
        <p:nvGrpSpPr>
          <p:cNvPr id="4" name="Group 3">
            <a:extLst>
              <a:ext uri="{FF2B5EF4-FFF2-40B4-BE49-F238E27FC236}">
                <a16:creationId xmlns:a16="http://schemas.microsoft.com/office/drawing/2014/main" id="{591AB121-54CE-4454-BBC5-ADAF8A897B03}"/>
              </a:ext>
            </a:extLst>
          </p:cNvPr>
          <p:cNvGrpSpPr/>
          <p:nvPr/>
        </p:nvGrpSpPr>
        <p:grpSpPr>
          <a:xfrm>
            <a:off x="179513" y="5098477"/>
            <a:ext cx="1690932" cy="931574"/>
            <a:chOff x="179513" y="5098477"/>
            <a:chExt cx="1690932" cy="931574"/>
          </a:xfrm>
        </p:grpSpPr>
        <p:pic>
          <p:nvPicPr>
            <p:cNvPr id="57" name="Picture 56">
              <a:extLst>
                <a:ext uri="{FF2B5EF4-FFF2-40B4-BE49-F238E27FC236}">
                  <a16:creationId xmlns:a16="http://schemas.microsoft.com/office/drawing/2014/main" id="{244F97E3-B4B1-4511-AC04-99F91F33ECE3}"/>
                </a:ext>
              </a:extLst>
            </p:cNvPr>
            <p:cNvPicPr>
              <a:picLocks noChangeAspect="1"/>
            </p:cNvPicPr>
            <p:nvPr/>
          </p:nvPicPr>
          <p:blipFill>
            <a:blip r:embed="rId42">
              <a:duotone>
                <a:schemeClr val="bg2">
                  <a:shade val="45000"/>
                  <a:satMod val="135000"/>
                </a:schemeClr>
                <a:prstClr val="white"/>
              </a:duotone>
            </a:blip>
            <a:stretch>
              <a:fillRect/>
            </a:stretch>
          </p:blipFill>
          <p:spPr>
            <a:xfrm>
              <a:off x="179513" y="5098477"/>
              <a:ext cx="288169" cy="917210"/>
            </a:xfrm>
            <a:prstGeom prst="rect">
              <a:avLst/>
            </a:prstGeom>
          </p:spPr>
        </p:pic>
        <p:pic>
          <p:nvPicPr>
            <p:cNvPr id="3" name="Picture 2">
              <a:extLst>
                <a:ext uri="{FF2B5EF4-FFF2-40B4-BE49-F238E27FC236}">
                  <a16:creationId xmlns:a16="http://schemas.microsoft.com/office/drawing/2014/main" id="{1ADA61AB-B59F-4BF9-AAC2-87D26AB134C9}"/>
                </a:ext>
              </a:extLst>
            </p:cNvPr>
            <p:cNvPicPr>
              <a:picLocks noChangeAspect="1"/>
            </p:cNvPicPr>
            <p:nvPr/>
          </p:nvPicPr>
          <p:blipFill>
            <a:blip r:embed="rId43">
              <a:duotone>
                <a:schemeClr val="bg2">
                  <a:shade val="45000"/>
                  <a:satMod val="135000"/>
                </a:schemeClr>
                <a:prstClr val="white"/>
              </a:duotone>
            </a:blip>
            <a:stretch>
              <a:fillRect/>
            </a:stretch>
          </p:blipFill>
          <p:spPr>
            <a:xfrm>
              <a:off x="457199" y="5163224"/>
              <a:ext cx="1413246" cy="866827"/>
            </a:xfrm>
            <a:prstGeom prst="rect">
              <a:avLst/>
            </a:prstGeom>
          </p:spPr>
        </p:pic>
      </p:grpSp>
      <p:pic>
        <p:nvPicPr>
          <p:cNvPr id="5" name="Picture 4">
            <a:extLst>
              <a:ext uri="{FF2B5EF4-FFF2-40B4-BE49-F238E27FC236}">
                <a16:creationId xmlns:a16="http://schemas.microsoft.com/office/drawing/2014/main" id="{C3D18216-EA94-4568-B22C-6F91782B4078}"/>
              </a:ext>
            </a:extLst>
          </p:cNvPr>
          <p:cNvPicPr>
            <a:picLocks noChangeAspect="1"/>
          </p:cNvPicPr>
          <p:nvPr/>
        </p:nvPicPr>
        <p:blipFill>
          <a:blip r:embed="rId44">
            <a:duotone>
              <a:schemeClr val="bg2">
                <a:shade val="45000"/>
                <a:satMod val="135000"/>
              </a:schemeClr>
              <a:prstClr val="white"/>
            </a:duotone>
          </a:blip>
          <a:stretch>
            <a:fillRect/>
          </a:stretch>
        </p:blipFill>
        <p:spPr>
          <a:xfrm>
            <a:off x="7908667" y="3348127"/>
            <a:ext cx="983813" cy="804938"/>
          </a:xfrm>
          <a:prstGeom prst="rect">
            <a:avLst/>
          </a:prstGeom>
        </p:spPr>
      </p:pic>
      <p:grpSp>
        <p:nvGrpSpPr>
          <p:cNvPr id="69" name="Group 68">
            <a:extLst>
              <a:ext uri="{FF2B5EF4-FFF2-40B4-BE49-F238E27FC236}">
                <a16:creationId xmlns:a16="http://schemas.microsoft.com/office/drawing/2014/main" id="{03FF1B76-1EDF-4C9D-B263-42E1035A94AA}"/>
              </a:ext>
            </a:extLst>
          </p:cNvPr>
          <p:cNvGrpSpPr/>
          <p:nvPr/>
        </p:nvGrpSpPr>
        <p:grpSpPr>
          <a:xfrm>
            <a:off x="5151681" y="3234605"/>
            <a:ext cx="1422345" cy="1031982"/>
            <a:chOff x="5786974" y="5243827"/>
            <a:chExt cx="1912332" cy="1402658"/>
          </a:xfrm>
        </p:grpSpPr>
        <p:pic>
          <p:nvPicPr>
            <p:cNvPr id="70" name="Picture 2" descr="Hand shake in heart | Free SVG">
              <a:extLst>
                <a:ext uri="{FF2B5EF4-FFF2-40B4-BE49-F238E27FC236}">
                  <a16:creationId xmlns:a16="http://schemas.microsoft.com/office/drawing/2014/main" id="{1EF4CE52-6573-4CDD-91F4-F8BEC2A1C0F1}"/>
                </a:ext>
              </a:extLst>
            </p:cNvPr>
            <p:cNvPicPr>
              <a:picLocks noChangeAspect="1" noChangeArrowheads="1"/>
            </p:cNvPicPr>
            <p:nvPr>
              <p:custDataLst>
                <p:tags r:id="rId15"/>
              </p:custDataLst>
            </p:nvPr>
          </p:nvPicPr>
          <p:blipFill>
            <a:blip r:embed="rId4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60F0021A-DC5A-4075-8D79-D2FB827FB2CC}"/>
                </a:ext>
              </a:extLst>
            </p:cNvPr>
            <p:cNvPicPr>
              <a:picLocks noChangeAspect="1"/>
            </p:cNvPicPr>
            <p:nvPr>
              <p:custDataLst>
                <p:tags r:id="rId16"/>
              </p:custDataLst>
            </p:nvPr>
          </p:nvPicPr>
          <p:blipFill>
            <a:blip r:embed="rId46">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grpSp>
      <p:pic>
        <p:nvPicPr>
          <p:cNvPr id="72" name="Picture 71">
            <a:extLst>
              <a:ext uri="{FF2B5EF4-FFF2-40B4-BE49-F238E27FC236}">
                <a16:creationId xmlns:a16="http://schemas.microsoft.com/office/drawing/2014/main" id="{0C8F29DE-2DF5-4EFC-8D73-3A3A41F6CB92}"/>
              </a:ext>
            </a:extLst>
          </p:cNvPr>
          <p:cNvPicPr>
            <a:picLocks noChangeAspect="1"/>
          </p:cNvPicPr>
          <p:nvPr>
            <p:custDataLst>
              <p:tags r:id="rId13"/>
            </p:custDataLst>
          </p:nvPr>
        </p:nvPicPr>
        <p:blipFill>
          <a:blip r:embed="rId47">
            <a:clrChange>
              <a:clrFrom>
                <a:srgbClr val="FFFFFF"/>
              </a:clrFrom>
              <a:clrTo>
                <a:srgbClr val="FFFFFF">
                  <a:alpha val="0"/>
                </a:srgbClr>
              </a:clrTo>
            </a:clrChange>
            <a:duotone>
              <a:schemeClr val="bg2">
                <a:shade val="45000"/>
                <a:satMod val="135000"/>
              </a:schemeClr>
              <a:prstClr val="white"/>
            </a:duotone>
          </a:blip>
          <a:stretch>
            <a:fillRect/>
          </a:stretch>
        </p:blipFill>
        <p:spPr>
          <a:xfrm>
            <a:off x="1413945" y="3138528"/>
            <a:ext cx="1392179" cy="2868735"/>
          </a:xfrm>
          <a:prstGeom prst="rect">
            <a:avLst/>
          </a:prstGeom>
        </p:spPr>
      </p:pic>
      <p:pic>
        <p:nvPicPr>
          <p:cNvPr id="73" name="Picture 72">
            <a:extLst>
              <a:ext uri="{FF2B5EF4-FFF2-40B4-BE49-F238E27FC236}">
                <a16:creationId xmlns:a16="http://schemas.microsoft.com/office/drawing/2014/main" id="{CB66B9B5-4423-4720-B79A-F25BFAE0F85B}"/>
              </a:ext>
            </a:extLst>
          </p:cNvPr>
          <p:cNvPicPr>
            <a:picLocks noChangeAspect="1"/>
          </p:cNvPicPr>
          <p:nvPr>
            <p:custDataLst>
              <p:tags r:id="rId14"/>
            </p:custDataLst>
          </p:nvPr>
        </p:nvPicPr>
        <p:blipFill>
          <a:blip r:embed="rId48"/>
          <a:stretch>
            <a:fillRect/>
          </a:stretch>
        </p:blipFill>
        <p:spPr>
          <a:xfrm>
            <a:off x="6867526" y="106262"/>
            <a:ext cx="1955476" cy="1843444"/>
          </a:xfrm>
          <a:prstGeom prst="rect">
            <a:avLst/>
          </a:prstGeom>
        </p:spPr>
      </p:pic>
    </p:spTree>
    <p:extLst>
      <p:ext uri="{BB962C8B-B14F-4D97-AF65-F5344CB8AC3E}">
        <p14:creationId xmlns:p14="http://schemas.microsoft.com/office/powerpoint/2010/main" val="248373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500"/>
                                        <p:tgtEl>
                                          <p:spTgt spid="65"/>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83EA329C-0340-4826-A4AF-11905441CA1B}"/>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5914362" y="1606489"/>
            <a:ext cx="4860032" cy="3645024"/>
          </a:xfrm>
          <a:prstGeom prst="rect">
            <a:avLst/>
          </a:prstGeom>
        </p:spPr>
      </p:pic>
      <p:sp>
        <p:nvSpPr>
          <p:cNvPr id="2" name="Title 1"/>
          <p:cNvSpPr>
            <a:spLocks noGrp="1"/>
          </p:cNvSpPr>
          <p:nvPr>
            <p:ph type="title"/>
            <p:custDataLst>
              <p:tags r:id="rId1"/>
            </p:custDataLst>
          </p:nvPr>
        </p:nvSpPr>
        <p:spPr/>
        <p:txBody>
          <a:bodyPr>
            <a:noAutofit/>
          </a:bodyPr>
          <a:lstStyle/>
          <a:p>
            <a:r>
              <a:rPr lang="fr-CA" sz="3200" dirty="0"/>
              <a:t>Programme – semaine 7</a:t>
            </a:r>
            <a:br>
              <a:rPr lang="fr-CA" sz="3200" dirty="0"/>
            </a:br>
            <a:r>
              <a:rPr lang="fr-CA" sz="3200" dirty="0"/>
              <a:t>(concentration, compassion, clarté, créativité)</a:t>
            </a:r>
          </a:p>
        </p:txBody>
      </p:sp>
      <p:sp>
        <p:nvSpPr>
          <p:cNvPr id="3" name="Content Placeholder 2"/>
          <p:cNvSpPr>
            <a:spLocks noGrp="1"/>
          </p:cNvSpPr>
          <p:nvPr>
            <p:ph idx="1"/>
            <p:custDataLst>
              <p:tags r:id="rId2"/>
            </p:custDataLst>
          </p:nvPr>
        </p:nvSpPr>
        <p:spPr>
          <a:xfrm>
            <a:off x="457200" y="1600200"/>
            <a:ext cx="8229600" cy="4925144"/>
          </a:xfrm>
        </p:spPr>
        <p:txBody>
          <a:bodyPr>
            <a:normAutofit lnSpcReduction="10000"/>
          </a:bodyPr>
          <a:lstStyle/>
          <a:p>
            <a:pPr lvl="0">
              <a:spcBef>
                <a:spcPts val="600"/>
              </a:spcBef>
            </a:pPr>
            <a:r>
              <a:rPr lang="fr-CA" dirty="0">
                <a:solidFill>
                  <a:schemeClr val="bg1">
                    <a:lumMod val="50000"/>
                  </a:schemeClr>
                </a:solidFill>
              </a:rPr>
              <a:t>Exercice de centrage</a:t>
            </a:r>
          </a:p>
          <a:p>
            <a:pPr lvl="0">
              <a:spcBef>
                <a:spcPts val="600"/>
              </a:spcBef>
            </a:pPr>
            <a:r>
              <a:rPr lang="fr-CA" dirty="0">
                <a:solidFill>
                  <a:schemeClr val="bg1">
                    <a:lumMod val="50000"/>
                  </a:schemeClr>
                </a:solidFill>
              </a:rPr>
              <a:t>Bref retour sur la semaine dernière</a:t>
            </a:r>
          </a:p>
          <a:p>
            <a:r>
              <a:rPr lang="fr-CA" sz="3200" dirty="0"/>
              <a:t>Mouvement en pleine conscience</a:t>
            </a:r>
            <a:endParaRPr lang="fr-CA" dirty="0"/>
          </a:p>
          <a:p>
            <a:r>
              <a:rPr lang="fr-CA" dirty="0"/>
              <a:t>L’intelligence émotionnelle (EQ) </a:t>
            </a:r>
            <a:br>
              <a:rPr lang="fr-CA" dirty="0"/>
            </a:br>
            <a:r>
              <a:rPr lang="fr-CA" dirty="0"/>
              <a:t>et le leadership</a:t>
            </a:r>
          </a:p>
          <a:p>
            <a:r>
              <a:rPr lang="fr-CA" dirty="0"/>
              <a:t>Prise de décisions</a:t>
            </a:r>
          </a:p>
          <a:p>
            <a:pPr>
              <a:spcBef>
                <a:spcPts val="600"/>
              </a:spcBef>
            </a:pPr>
            <a:r>
              <a:rPr lang="fr-CA" sz="3200" dirty="0"/>
              <a:t>Amour bienveillant en pleine conscience</a:t>
            </a:r>
            <a:endParaRPr lang="fr-CA" dirty="0"/>
          </a:p>
          <a:p>
            <a:pPr lvl="0">
              <a:spcBef>
                <a:spcPts val="600"/>
              </a:spcBef>
            </a:pPr>
            <a:r>
              <a:rPr lang="fr-CA" sz="3200" dirty="0"/>
              <a:t>Choses à accomplir cette semaine</a:t>
            </a:r>
          </a:p>
          <a:p>
            <a:pPr lvl="0">
              <a:spcBef>
                <a:spcPts val="600"/>
              </a:spcBef>
            </a:pPr>
            <a:r>
              <a:rPr lang="fr-CA" sz="3200" u="none" dirty="0"/>
              <a:t>Retour sur la séance</a:t>
            </a:r>
            <a:endParaRPr lang="fr-CA"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flipH="1">
            <a:off x="3995936" y="3789040"/>
            <a:ext cx="3574623" cy="2061367"/>
          </a:xfrm>
          <a:prstGeom prst="rect">
            <a:avLst/>
          </a:prstGeom>
        </p:spPr>
      </p:pic>
      <p:sp>
        <p:nvSpPr>
          <p:cNvPr id="4" name="Title 3"/>
          <p:cNvSpPr>
            <a:spLocks noGrp="1"/>
          </p:cNvSpPr>
          <p:nvPr>
            <p:ph type="title"/>
            <p:custDataLst>
              <p:tags r:id="rId2"/>
            </p:custDataLst>
          </p:nvPr>
        </p:nvSpPr>
        <p:spPr/>
        <p:txBody>
          <a:bodyPr>
            <a:normAutofit/>
          </a:bodyPr>
          <a:lstStyle/>
          <a:p>
            <a:r>
              <a:rPr lang="fr-CA" sz="3700" dirty="0"/>
              <a:t>Mouvement en pleine conscience</a:t>
            </a:r>
          </a:p>
        </p:txBody>
      </p:sp>
      <p:pic>
        <p:nvPicPr>
          <p:cNvPr id="8" name="Picture 7"/>
          <p:cNvPicPr>
            <a:picLocks noChangeAspect="1"/>
          </p:cNvPicPr>
          <p:nvPr>
            <p:custDataLst>
              <p:tags r:id="rId3"/>
            </p:custDataLst>
          </p:nvPr>
        </p:nvPicPr>
        <p:blipFill>
          <a:blip r:embed="rId8">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274394" y="390691"/>
            <a:ext cx="2655048" cy="2655048"/>
          </a:xfrm>
          <a:prstGeom prst="rect">
            <a:avLst/>
          </a:prstGeom>
        </p:spPr>
      </p:pic>
      <p:grpSp>
        <p:nvGrpSpPr>
          <p:cNvPr id="9" name="Group 8">
            <a:extLst>
              <a:ext uri="{FF2B5EF4-FFF2-40B4-BE49-F238E27FC236}">
                <a16:creationId xmlns:a16="http://schemas.microsoft.com/office/drawing/2014/main" id="{804FAD9E-98D3-4284-8756-3081E83CDB07}"/>
              </a:ext>
            </a:extLst>
          </p:cNvPr>
          <p:cNvGrpSpPr/>
          <p:nvPr>
            <p:custDataLst>
              <p:tags r:id="rId4"/>
            </p:custDataLst>
          </p:nvPr>
        </p:nvGrpSpPr>
        <p:grpSpPr>
          <a:xfrm>
            <a:off x="7236296" y="5394325"/>
            <a:ext cx="1159965" cy="1199383"/>
            <a:chOff x="1691680" y="5343137"/>
            <a:chExt cx="803649" cy="818086"/>
          </a:xfrm>
        </p:grpSpPr>
        <p:pic>
          <p:nvPicPr>
            <p:cNvPr id="10" name="Picture 9">
              <a:extLst>
                <a:ext uri="{FF2B5EF4-FFF2-40B4-BE49-F238E27FC236}">
                  <a16:creationId xmlns:a16="http://schemas.microsoft.com/office/drawing/2014/main" id="{7CBFB835-C0E4-4391-A812-5984E6F064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1" name="Oval 10">
              <a:extLst>
                <a:ext uri="{FF2B5EF4-FFF2-40B4-BE49-F238E27FC236}">
                  <a16:creationId xmlns:a16="http://schemas.microsoft.com/office/drawing/2014/main" id="{374D37A5-726E-4E86-89CE-FA993476FEC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p:cNvPicPr>
            <a:picLocks noChangeAspect="1"/>
          </p:cNvPicPr>
          <p:nvPr/>
        </p:nvPicPr>
        <p:blipFill rotWithShape="1">
          <a:blip r:embed="rId10"/>
          <a:srcRect l="16583" r="43620"/>
          <a:stretch/>
        </p:blipFill>
        <p:spPr>
          <a:xfrm>
            <a:off x="770838" y="1768595"/>
            <a:ext cx="2505017" cy="3681095"/>
          </a:xfrm>
          <a:prstGeom prst="rect">
            <a:avLst/>
          </a:prstGeom>
        </p:spPr>
      </p:pic>
    </p:spTree>
    <p:extLst>
      <p:ext uri="{BB962C8B-B14F-4D97-AF65-F5344CB8AC3E}">
        <p14:creationId xmlns:p14="http://schemas.microsoft.com/office/powerpoint/2010/main" val="409152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457200" y="274638"/>
            <a:ext cx="8507288" cy="1143000"/>
          </a:xfrm>
        </p:spPr>
        <p:txBody>
          <a:bodyPr>
            <a:normAutofit/>
          </a:bodyPr>
          <a:lstStyle/>
          <a:p>
            <a:pPr fontAlgn="base"/>
            <a:r>
              <a:rPr lang="fr-CA" sz="3200" dirty="0"/>
              <a:t>EQ : une compétence en leadership essentielle</a:t>
            </a:r>
          </a:p>
        </p:txBody>
      </p:sp>
      <p:sp>
        <p:nvSpPr>
          <p:cNvPr id="3" name="Content Placeholder 2"/>
          <p:cNvSpPr>
            <a:spLocks noGrp="1"/>
          </p:cNvSpPr>
          <p:nvPr>
            <p:ph idx="1"/>
          </p:nvPr>
        </p:nvSpPr>
        <p:spPr/>
        <p:txBody>
          <a:bodyPr/>
          <a:lstStyle/>
          <a:p>
            <a:r>
              <a:rPr lang="fr-FR" dirty="0"/>
              <a:t>La conscience de soi…</a:t>
            </a:r>
          </a:p>
          <a:p>
            <a:r>
              <a:rPr lang="fr-FR" dirty="0"/>
              <a:t>La maîtrise de soi et l’autorégulation… </a:t>
            </a:r>
          </a:p>
          <a:p>
            <a:r>
              <a:rPr lang="fr-FR" dirty="0"/>
              <a:t>La motivation intrinsèque…</a:t>
            </a:r>
          </a:p>
          <a:p>
            <a:r>
              <a:rPr lang="fr-FR" dirty="0"/>
              <a:t>L’empathie… </a:t>
            </a:r>
          </a:p>
          <a:p>
            <a:r>
              <a:rPr lang="fr-FR" dirty="0"/>
              <a:t>Les aptitudes sociales et les habiletés interpersonnelles…</a:t>
            </a:r>
          </a:p>
        </p:txBody>
      </p:sp>
      <p:pic>
        <p:nvPicPr>
          <p:cNvPr id="4098" name="Picture 2" descr="Image result for Emotional intelligence: a core leadership skill"/>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4283968" y="4581128"/>
            <a:ext cx="3458329" cy="216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78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23528" y="274638"/>
            <a:ext cx="8640960" cy="1143000"/>
          </a:xfrm>
        </p:spPr>
        <p:txBody>
          <a:bodyPr>
            <a:normAutofit fontScale="90000"/>
          </a:bodyPr>
          <a:lstStyle/>
          <a:p>
            <a:r>
              <a:rPr lang="fr-CA" dirty="0">
                <a:latin typeface="Calibri" panose="020F0502020204030204" pitchFamily="34" charset="0"/>
                <a:ea typeface="+mn-ea"/>
                <a:cs typeface="+mn-cs"/>
              </a:rPr>
              <a:t>L’empathie : l’élément essentiel d’un leadership efficace</a:t>
            </a:r>
            <a:endParaRPr lang="fr-CA" dirty="0"/>
          </a:p>
        </p:txBody>
      </p:sp>
      <p:sp>
        <p:nvSpPr>
          <p:cNvPr id="3" name="Content Placeholder 2"/>
          <p:cNvSpPr>
            <a:spLocks noGrp="1"/>
          </p:cNvSpPr>
          <p:nvPr>
            <p:ph idx="1"/>
            <p:custDataLst>
              <p:tags r:id="rId2"/>
            </p:custDataLst>
          </p:nvPr>
        </p:nvSpPr>
        <p:spPr>
          <a:xfrm>
            <a:off x="467544" y="1700808"/>
            <a:ext cx="8507289" cy="4903175"/>
          </a:xfrm>
        </p:spPr>
        <p:txBody>
          <a:bodyPr>
            <a:normAutofit/>
          </a:bodyPr>
          <a:lstStyle/>
          <a:p>
            <a:pPr marL="0" indent="0">
              <a:spcBef>
                <a:spcPts val="0"/>
              </a:spcBef>
              <a:buNone/>
            </a:pPr>
            <a:r>
              <a:rPr lang="fr-CA" sz="2800" dirty="0"/>
              <a:t>« … V</a:t>
            </a:r>
            <a:r>
              <a:rPr lang="fr-FR" sz="2800" dirty="0" err="1">
                <a:solidFill>
                  <a:srgbClr val="111111"/>
                </a:solidFill>
              </a:rPr>
              <a:t>ous</a:t>
            </a:r>
            <a:r>
              <a:rPr lang="fr-FR" sz="2800" dirty="0">
                <a:solidFill>
                  <a:srgbClr val="111111"/>
                </a:solidFill>
              </a:rPr>
              <a:t> devez vous souvenir que sans les membres de votre équipe, vous n’avez pas de rôle à jouer </a:t>
            </a:r>
            <a:r>
              <a:rPr lang="fr-CA" sz="2800" b="0" i="0" dirty="0">
                <a:solidFill>
                  <a:srgbClr val="111111"/>
                </a:solidFill>
                <a:effectLst/>
              </a:rPr>
              <a:t>… Sans </a:t>
            </a:r>
            <a:r>
              <a:rPr lang="fr-CA" sz="2800" dirty="0">
                <a:solidFill>
                  <a:srgbClr val="111111"/>
                </a:solidFill>
              </a:rPr>
              <a:t>l’</a:t>
            </a:r>
            <a:r>
              <a:rPr lang="fr-CA" sz="2800" b="0" i="0" dirty="0">
                <a:solidFill>
                  <a:srgbClr val="111111"/>
                </a:solidFill>
                <a:effectLst/>
              </a:rPr>
              <a:t>empathie, vous</a:t>
            </a:r>
            <a:r>
              <a:rPr lang="fr-FR" sz="2800" dirty="0">
                <a:solidFill>
                  <a:srgbClr val="111111"/>
                </a:solidFill>
              </a:rPr>
              <a:t> n'aboutirez à qu’à rien </a:t>
            </a:r>
            <a:endParaRPr lang="fr-CA" sz="2800" dirty="0"/>
          </a:p>
          <a:p>
            <a:pPr marL="0" indent="0">
              <a:spcBef>
                <a:spcPts val="0"/>
              </a:spcBef>
              <a:buNone/>
            </a:pPr>
            <a:endParaRPr lang="fr-CA" sz="2800" dirty="0"/>
          </a:p>
          <a:p>
            <a:pPr marL="0" indent="0">
              <a:spcBef>
                <a:spcPts val="0"/>
              </a:spcBef>
              <a:buNone/>
            </a:pPr>
            <a:r>
              <a:rPr lang="fr-CA" sz="2800" dirty="0"/>
              <a:t>…L’empathie signifie que la prise de </a:t>
            </a:r>
          </a:p>
          <a:p>
            <a:pPr marL="0" indent="0">
              <a:spcBef>
                <a:spcPts val="0"/>
              </a:spcBef>
              <a:buNone/>
            </a:pPr>
            <a:r>
              <a:rPr lang="fr-CA" sz="2800" dirty="0"/>
              <a:t>décision quotidienne touche toute </a:t>
            </a:r>
          </a:p>
          <a:p>
            <a:pPr marL="0" indent="0">
              <a:spcBef>
                <a:spcPts val="0"/>
              </a:spcBef>
              <a:buNone/>
            </a:pPr>
            <a:r>
              <a:rPr lang="fr-CA" sz="2800" dirty="0"/>
              <a:t>votre équipe… lorsque vous en prenez conscience, vous passez de “moi” à “nous” »...</a:t>
            </a:r>
          </a:p>
          <a:p>
            <a:pPr marL="0" indent="0">
              <a:spcBef>
                <a:spcPts val="0"/>
              </a:spcBef>
              <a:buNone/>
            </a:pPr>
            <a:endParaRPr lang="fr-CA" sz="2800" dirty="0"/>
          </a:p>
          <a:p>
            <a:pPr marL="0" indent="0">
              <a:spcBef>
                <a:spcPts val="0"/>
              </a:spcBef>
              <a:buNone/>
            </a:pPr>
            <a:endParaRPr lang="fr-CA" sz="2800" dirty="0"/>
          </a:p>
          <a:p>
            <a:pPr marL="0" indent="0">
              <a:spcBef>
                <a:spcPts val="0"/>
              </a:spcBef>
              <a:buNone/>
            </a:pPr>
            <a:r>
              <a:rPr lang="fr-CA" sz="1600" dirty="0">
                <a:hlinkClick r:id="rId5"/>
              </a:rPr>
              <a:t>https://www.lesechos.fr/idees-debats/cercle/le-leadership-empathique-130095</a:t>
            </a:r>
            <a:endParaRPr lang="fr-CA" sz="1600" dirty="0"/>
          </a:p>
          <a:p>
            <a:pPr marL="0" indent="0">
              <a:spcBef>
                <a:spcPts val="0"/>
              </a:spcBef>
              <a:buNone/>
            </a:pPr>
            <a:endParaRPr lang="fr-CA" sz="1600" dirty="0"/>
          </a:p>
        </p:txBody>
      </p:sp>
      <p:pic>
        <p:nvPicPr>
          <p:cNvPr id="13" name="Picture 12">
            <a:extLst>
              <a:ext uri="{FF2B5EF4-FFF2-40B4-BE49-F238E27FC236}">
                <a16:creationId xmlns:a16="http://schemas.microsoft.com/office/drawing/2014/main" id="{6D9B1CE2-A538-403E-A3F5-5ECA154C20AA}"/>
              </a:ext>
            </a:extLst>
          </p:cNvPr>
          <p:cNvPicPr>
            <a:picLocks noChangeAspect="1"/>
          </p:cNvPicPr>
          <p:nvPr/>
        </p:nvPicPr>
        <p:blipFill>
          <a:blip r:embed="rId6"/>
          <a:stretch>
            <a:fillRect/>
          </a:stretch>
        </p:blipFill>
        <p:spPr>
          <a:xfrm>
            <a:off x="7308304" y="4653136"/>
            <a:ext cx="1440160" cy="1600178"/>
          </a:xfrm>
          <a:prstGeom prst="rect">
            <a:avLst/>
          </a:prstGeom>
        </p:spPr>
      </p:pic>
    </p:spTree>
    <p:extLst>
      <p:ext uri="{BB962C8B-B14F-4D97-AF65-F5344CB8AC3E}">
        <p14:creationId xmlns:p14="http://schemas.microsoft.com/office/powerpoint/2010/main" val="329526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sz="4000" dirty="0"/>
              <a:t>L’intelligence émotionnelle (EQ) </a:t>
            </a:r>
            <a:br>
              <a:rPr lang="fr-CA" sz="4000" dirty="0"/>
            </a:br>
            <a:r>
              <a:rPr lang="fr-CA" sz="4000" dirty="0"/>
              <a:t>et ses compétences</a:t>
            </a:r>
          </a:p>
        </p:txBody>
      </p:sp>
      <p:sp>
        <p:nvSpPr>
          <p:cNvPr id="15" name="AutoShape 2" descr="Related image"/>
          <p:cNvSpPr>
            <a:spLocks noChangeAspect="1" noChangeArrowheads="1"/>
          </p:cNvSpPr>
          <p:nvPr>
            <p:custDataLst>
              <p:tags r:id="rId2"/>
            </p:custDataLst>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026" name="Picture 2" descr="https://hbr.org/resources/images/article_assets/2017/01/W170124_GOLEMAN_EMOTIONALINTELLIGENCE.png"/>
          <p:cNvPicPr>
            <a:picLocks noChangeAspect="1" noChangeArrowheads="1"/>
          </p:cNvPicPr>
          <p:nvPr>
            <p:custDataLst>
              <p:tags r:id="rId3"/>
            </p:custDataLst>
          </p:nvPr>
        </p:nvPicPr>
        <p:blipFill rotWithShape="1">
          <a:blip r:embed="rId8">
            <a:extLst>
              <a:ext uri="{28A0092B-C50C-407E-A947-70E740481C1C}">
                <a14:useLocalDpi xmlns:a14="http://schemas.microsoft.com/office/drawing/2010/main" val="0"/>
              </a:ext>
            </a:extLst>
          </a:blip>
          <a:srcRect t="13300" b="8066"/>
          <a:stretch/>
        </p:blipFill>
        <p:spPr bwMode="auto">
          <a:xfrm>
            <a:off x="307975" y="1565175"/>
            <a:ext cx="8720900" cy="40240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GonzalA1\AppData\Local\Microsoft\Windows\Temporary Internet Files\Content.IE5\3XXIV14Y\Movie-icon-2[1].png"/>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7308304" y="6181701"/>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5071059E-994B-424F-8BBC-998D9CFA7D18}"/>
              </a:ext>
            </a:extLst>
          </p:cNvPr>
          <p:cNvPicPr>
            <a:picLocks noChangeAspect="1"/>
          </p:cNvPicPr>
          <p:nvPr>
            <p:custDataLst>
              <p:tags r:id="rId5"/>
            </p:custDataLst>
          </p:nvPr>
        </p:nvPicPr>
        <p:blipFill>
          <a:blip r:embed="rId10"/>
          <a:stretch>
            <a:fillRect/>
          </a:stretch>
        </p:blipFill>
        <p:spPr>
          <a:xfrm>
            <a:off x="330392" y="1580713"/>
            <a:ext cx="8740816" cy="4008527"/>
          </a:xfrm>
          <a:prstGeom prst="rect">
            <a:avLst/>
          </a:prstGeom>
        </p:spPr>
      </p:pic>
      <p:sp>
        <p:nvSpPr>
          <p:cNvPr id="9" name="TextBox 8">
            <a:extLst>
              <a:ext uri="{FF2B5EF4-FFF2-40B4-BE49-F238E27FC236}">
                <a16:creationId xmlns:a16="http://schemas.microsoft.com/office/drawing/2014/main" id="{FC203D48-43B3-4A03-8346-0C181927F4A1}"/>
              </a:ext>
            </a:extLst>
          </p:cNvPr>
          <p:cNvSpPr txBox="1"/>
          <p:nvPr/>
        </p:nvSpPr>
        <p:spPr>
          <a:xfrm>
            <a:off x="1691680" y="6265625"/>
            <a:ext cx="4572000" cy="276999"/>
          </a:xfrm>
          <a:prstGeom prst="rect">
            <a:avLst/>
          </a:prstGeom>
          <a:noFill/>
        </p:spPr>
        <p:txBody>
          <a:bodyPr wrap="square">
            <a:spAutoFit/>
          </a:bodyPr>
          <a:lstStyle/>
          <a:p>
            <a:r>
              <a:rPr lang="en-US" sz="1200" dirty="0">
                <a:hlinkClick r:id="rId11"/>
              </a:rPr>
              <a:t>https://www.youtube.com/watch?v=YhOjY7gWoj0</a:t>
            </a:r>
            <a:endParaRPr lang="en-US" sz="1200" dirty="0"/>
          </a:p>
        </p:txBody>
      </p:sp>
      <p:pic>
        <p:nvPicPr>
          <p:cNvPr id="4" name="Picture 3">
            <a:extLst>
              <a:ext uri="{FF2B5EF4-FFF2-40B4-BE49-F238E27FC236}">
                <a16:creationId xmlns:a16="http://schemas.microsoft.com/office/drawing/2014/main" id="{851BE96B-44D9-4E26-A0D9-6D5D4066B713}"/>
              </a:ext>
            </a:extLst>
          </p:cNvPr>
          <p:cNvPicPr>
            <a:picLocks noChangeAspect="1"/>
          </p:cNvPicPr>
          <p:nvPr/>
        </p:nvPicPr>
        <p:blipFill>
          <a:blip r:embed="rId12"/>
          <a:stretch>
            <a:fillRect/>
          </a:stretch>
        </p:blipFill>
        <p:spPr>
          <a:xfrm>
            <a:off x="305975" y="1560165"/>
            <a:ext cx="8724900" cy="4029075"/>
          </a:xfrm>
          <a:prstGeom prst="rect">
            <a:avLst/>
          </a:prstGeom>
        </p:spPr>
      </p:pic>
      <p:sp>
        <p:nvSpPr>
          <p:cNvPr id="11" name="TextBox 10">
            <a:extLst>
              <a:ext uri="{FF2B5EF4-FFF2-40B4-BE49-F238E27FC236}">
                <a16:creationId xmlns:a16="http://schemas.microsoft.com/office/drawing/2014/main" id="{A1356154-B7AE-4A50-AC50-D35B18D16EEA}"/>
              </a:ext>
            </a:extLst>
          </p:cNvPr>
          <p:cNvSpPr txBox="1"/>
          <p:nvPr/>
        </p:nvSpPr>
        <p:spPr>
          <a:xfrm>
            <a:off x="370660" y="1601750"/>
            <a:ext cx="1565920" cy="646331"/>
          </a:xfrm>
          <a:prstGeom prst="rect">
            <a:avLst/>
          </a:prstGeom>
          <a:noFill/>
        </p:spPr>
        <p:txBody>
          <a:bodyPr wrap="square">
            <a:spAutoFit/>
          </a:bodyPr>
          <a:lstStyle/>
          <a:p>
            <a:r>
              <a:rPr lang="fr-CA" sz="1800" b="1" noProof="0" dirty="0"/>
              <a:t>CONSCIENCE DE SOI</a:t>
            </a:r>
            <a:endParaRPr lang="en-US" b="1" dirty="0"/>
          </a:p>
        </p:txBody>
      </p:sp>
      <p:sp>
        <p:nvSpPr>
          <p:cNvPr id="13" name="TextBox 12">
            <a:extLst>
              <a:ext uri="{FF2B5EF4-FFF2-40B4-BE49-F238E27FC236}">
                <a16:creationId xmlns:a16="http://schemas.microsoft.com/office/drawing/2014/main" id="{F64856BB-98AD-405D-97E7-5912B544320C}"/>
              </a:ext>
            </a:extLst>
          </p:cNvPr>
          <p:cNvSpPr txBox="1"/>
          <p:nvPr/>
        </p:nvSpPr>
        <p:spPr>
          <a:xfrm>
            <a:off x="2555776" y="1697601"/>
            <a:ext cx="1565920" cy="369332"/>
          </a:xfrm>
          <a:prstGeom prst="rect">
            <a:avLst/>
          </a:prstGeom>
          <a:noFill/>
        </p:spPr>
        <p:txBody>
          <a:bodyPr wrap="square">
            <a:spAutoFit/>
          </a:bodyPr>
          <a:lstStyle/>
          <a:p>
            <a:r>
              <a:rPr lang="fr-CA" sz="1800" b="1" noProof="0" dirty="0"/>
              <a:t>AUTOGESTION</a:t>
            </a:r>
            <a:endParaRPr lang="en-US" b="1" dirty="0"/>
          </a:p>
        </p:txBody>
      </p:sp>
      <p:sp>
        <p:nvSpPr>
          <p:cNvPr id="16" name="TextBox 15">
            <a:extLst>
              <a:ext uri="{FF2B5EF4-FFF2-40B4-BE49-F238E27FC236}">
                <a16:creationId xmlns:a16="http://schemas.microsoft.com/office/drawing/2014/main" id="{0E2503FD-775D-4D5C-A5CA-CB6BBBEA1B7B}"/>
              </a:ext>
            </a:extLst>
          </p:cNvPr>
          <p:cNvSpPr txBox="1"/>
          <p:nvPr/>
        </p:nvSpPr>
        <p:spPr>
          <a:xfrm>
            <a:off x="4718891" y="1585706"/>
            <a:ext cx="2024743" cy="646331"/>
          </a:xfrm>
          <a:prstGeom prst="rect">
            <a:avLst/>
          </a:prstGeom>
          <a:noFill/>
        </p:spPr>
        <p:txBody>
          <a:bodyPr wrap="square">
            <a:spAutoFit/>
          </a:bodyPr>
          <a:lstStyle/>
          <a:p>
            <a:r>
              <a:rPr lang="fr-CA" sz="1800" b="1" noProof="0" dirty="0"/>
              <a:t>CONSCIENCE SOCIALE</a:t>
            </a:r>
            <a:endParaRPr lang="en-US" b="1" dirty="0"/>
          </a:p>
        </p:txBody>
      </p:sp>
      <p:sp>
        <p:nvSpPr>
          <p:cNvPr id="17" name="TextBox 16">
            <a:extLst>
              <a:ext uri="{FF2B5EF4-FFF2-40B4-BE49-F238E27FC236}">
                <a16:creationId xmlns:a16="http://schemas.microsoft.com/office/drawing/2014/main" id="{D0D7190C-BA4D-4083-A069-D18D0671BB46}"/>
              </a:ext>
            </a:extLst>
          </p:cNvPr>
          <p:cNvSpPr txBox="1"/>
          <p:nvPr/>
        </p:nvSpPr>
        <p:spPr>
          <a:xfrm>
            <a:off x="6910070" y="1591580"/>
            <a:ext cx="2342450" cy="646331"/>
          </a:xfrm>
          <a:prstGeom prst="rect">
            <a:avLst/>
          </a:prstGeom>
          <a:noFill/>
        </p:spPr>
        <p:txBody>
          <a:bodyPr wrap="square">
            <a:spAutoFit/>
          </a:bodyPr>
          <a:lstStyle/>
          <a:p>
            <a:r>
              <a:rPr lang="fr-CA" sz="1800" b="1" noProof="0" dirty="0"/>
              <a:t>GESTION DES RELATIONS</a:t>
            </a:r>
            <a:endParaRPr lang="en-US" b="1" dirty="0"/>
          </a:p>
        </p:txBody>
      </p:sp>
      <p:sp>
        <p:nvSpPr>
          <p:cNvPr id="19" name="TextBox 18">
            <a:extLst>
              <a:ext uri="{FF2B5EF4-FFF2-40B4-BE49-F238E27FC236}">
                <a16:creationId xmlns:a16="http://schemas.microsoft.com/office/drawing/2014/main" id="{DBD3A867-3342-469C-A086-35EE43451032}"/>
              </a:ext>
            </a:extLst>
          </p:cNvPr>
          <p:cNvSpPr txBox="1"/>
          <p:nvPr/>
        </p:nvSpPr>
        <p:spPr>
          <a:xfrm>
            <a:off x="370660" y="3497716"/>
            <a:ext cx="1753068" cy="646331"/>
          </a:xfrm>
          <a:prstGeom prst="rect">
            <a:avLst/>
          </a:prstGeom>
          <a:noFill/>
        </p:spPr>
        <p:txBody>
          <a:bodyPr wrap="square">
            <a:spAutoFit/>
          </a:bodyPr>
          <a:lstStyle/>
          <a:p>
            <a:r>
              <a:rPr lang="fr-CA" sz="1800" baseline="0" noProof="0" dirty="0"/>
              <a:t>Conscience de soi émotionnelle</a:t>
            </a:r>
            <a:endParaRPr lang="en-US" dirty="0"/>
          </a:p>
        </p:txBody>
      </p:sp>
      <p:sp>
        <p:nvSpPr>
          <p:cNvPr id="21" name="TextBox 20">
            <a:extLst>
              <a:ext uri="{FF2B5EF4-FFF2-40B4-BE49-F238E27FC236}">
                <a16:creationId xmlns:a16="http://schemas.microsoft.com/office/drawing/2014/main" id="{6F95FD86-DB37-49A7-9501-EC80640680EC}"/>
              </a:ext>
            </a:extLst>
          </p:cNvPr>
          <p:cNvSpPr txBox="1"/>
          <p:nvPr/>
        </p:nvSpPr>
        <p:spPr>
          <a:xfrm>
            <a:off x="2555776" y="2266984"/>
            <a:ext cx="1565920" cy="646331"/>
          </a:xfrm>
          <a:prstGeom prst="rect">
            <a:avLst/>
          </a:prstGeom>
          <a:noFill/>
        </p:spPr>
        <p:txBody>
          <a:bodyPr wrap="square">
            <a:spAutoFit/>
          </a:bodyPr>
          <a:lstStyle/>
          <a:p>
            <a:r>
              <a:rPr lang="fr-CA" sz="1800" baseline="0" noProof="0" dirty="0"/>
              <a:t>Maîtrise de soi émotionnelle</a:t>
            </a:r>
            <a:endParaRPr lang="en-US" dirty="0"/>
          </a:p>
        </p:txBody>
      </p:sp>
      <p:sp>
        <p:nvSpPr>
          <p:cNvPr id="23" name="TextBox 22">
            <a:extLst>
              <a:ext uri="{FF2B5EF4-FFF2-40B4-BE49-F238E27FC236}">
                <a16:creationId xmlns:a16="http://schemas.microsoft.com/office/drawing/2014/main" id="{BFE5CC8A-9C8E-4549-9AEC-D638A7C4D50A}"/>
              </a:ext>
            </a:extLst>
          </p:cNvPr>
          <p:cNvSpPr txBox="1"/>
          <p:nvPr/>
        </p:nvSpPr>
        <p:spPr>
          <a:xfrm>
            <a:off x="2555776" y="3055842"/>
            <a:ext cx="1565920" cy="646331"/>
          </a:xfrm>
          <a:prstGeom prst="rect">
            <a:avLst/>
          </a:prstGeom>
          <a:noFill/>
        </p:spPr>
        <p:txBody>
          <a:bodyPr wrap="square">
            <a:spAutoFit/>
          </a:bodyPr>
          <a:lstStyle/>
          <a:p>
            <a:r>
              <a:rPr lang="fr-CA" sz="1800" baseline="0" noProof="0" dirty="0"/>
              <a:t>Capacité d’adaptation</a:t>
            </a:r>
            <a:endParaRPr lang="en-US" dirty="0"/>
          </a:p>
        </p:txBody>
      </p:sp>
      <p:sp>
        <p:nvSpPr>
          <p:cNvPr id="25" name="TextBox 24">
            <a:extLst>
              <a:ext uri="{FF2B5EF4-FFF2-40B4-BE49-F238E27FC236}">
                <a16:creationId xmlns:a16="http://schemas.microsoft.com/office/drawing/2014/main" id="{3DBD54FF-BE04-4EAE-9A02-24837A056478}"/>
              </a:ext>
            </a:extLst>
          </p:cNvPr>
          <p:cNvSpPr txBox="1"/>
          <p:nvPr/>
        </p:nvSpPr>
        <p:spPr>
          <a:xfrm>
            <a:off x="2555776" y="4091708"/>
            <a:ext cx="1753068" cy="369332"/>
          </a:xfrm>
          <a:prstGeom prst="rect">
            <a:avLst/>
          </a:prstGeom>
          <a:noFill/>
        </p:spPr>
        <p:txBody>
          <a:bodyPr wrap="square">
            <a:spAutoFit/>
          </a:bodyPr>
          <a:lstStyle/>
          <a:p>
            <a:r>
              <a:rPr lang="fr-CA" sz="1800" baseline="0" noProof="0" dirty="0" err="1"/>
              <a:t>Automotivation</a:t>
            </a:r>
            <a:endParaRPr lang="en-US" dirty="0"/>
          </a:p>
        </p:txBody>
      </p:sp>
      <p:sp>
        <p:nvSpPr>
          <p:cNvPr id="27" name="TextBox 26">
            <a:extLst>
              <a:ext uri="{FF2B5EF4-FFF2-40B4-BE49-F238E27FC236}">
                <a16:creationId xmlns:a16="http://schemas.microsoft.com/office/drawing/2014/main" id="{45F79040-E3E2-4CF1-826B-9B42CA6017CF}"/>
              </a:ext>
            </a:extLst>
          </p:cNvPr>
          <p:cNvSpPr txBox="1"/>
          <p:nvPr/>
        </p:nvSpPr>
        <p:spPr>
          <a:xfrm>
            <a:off x="2555776" y="4907955"/>
            <a:ext cx="1753068" cy="369332"/>
          </a:xfrm>
          <a:prstGeom prst="rect">
            <a:avLst/>
          </a:prstGeom>
          <a:noFill/>
        </p:spPr>
        <p:txBody>
          <a:bodyPr wrap="square">
            <a:spAutoFit/>
          </a:bodyPr>
          <a:lstStyle/>
          <a:p>
            <a:r>
              <a:rPr lang="fr-CA" sz="1800" baseline="0" noProof="0" dirty="0"/>
              <a:t>Vision positive</a:t>
            </a:r>
            <a:endParaRPr lang="en-US" dirty="0"/>
          </a:p>
        </p:txBody>
      </p:sp>
      <p:sp>
        <p:nvSpPr>
          <p:cNvPr id="29" name="TextBox 28">
            <a:extLst>
              <a:ext uri="{FF2B5EF4-FFF2-40B4-BE49-F238E27FC236}">
                <a16:creationId xmlns:a16="http://schemas.microsoft.com/office/drawing/2014/main" id="{129D7B1E-79B0-4C69-91FE-9C46E90187E6}"/>
              </a:ext>
            </a:extLst>
          </p:cNvPr>
          <p:cNvSpPr txBox="1"/>
          <p:nvPr/>
        </p:nvSpPr>
        <p:spPr>
          <a:xfrm>
            <a:off x="4745313" y="2871176"/>
            <a:ext cx="1393028" cy="369332"/>
          </a:xfrm>
          <a:prstGeom prst="rect">
            <a:avLst/>
          </a:prstGeom>
          <a:noFill/>
        </p:spPr>
        <p:txBody>
          <a:bodyPr wrap="square">
            <a:spAutoFit/>
          </a:bodyPr>
          <a:lstStyle/>
          <a:p>
            <a:r>
              <a:rPr lang="fr-CA" sz="1800" baseline="0" noProof="0" dirty="0"/>
              <a:t>Empathie</a:t>
            </a:r>
            <a:endParaRPr lang="en-US" dirty="0"/>
          </a:p>
        </p:txBody>
      </p:sp>
      <p:sp>
        <p:nvSpPr>
          <p:cNvPr id="31" name="TextBox 30">
            <a:extLst>
              <a:ext uri="{FF2B5EF4-FFF2-40B4-BE49-F238E27FC236}">
                <a16:creationId xmlns:a16="http://schemas.microsoft.com/office/drawing/2014/main" id="{1CEA925B-3AB4-4284-97C9-D44F061B173B}"/>
              </a:ext>
            </a:extLst>
          </p:cNvPr>
          <p:cNvSpPr txBox="1"/>
          <p:nvPr/>
        </p:nvSpPr>
        <p:spPr>
          <a:xfrm>
            <a:off x="4745313" y="4317169"/>
            <a:ext cx="1878828" cy="646331"/>
          </a:xfrm>
          <a:prstGeom prst="rect">
            <a:avLst/>
          </a:prstGeom>
          <a:noFill/>
        </p:spPr>
        <p:txBody>
          <a:bodyPr wrap="square">
            <a:spAutoFit/>
          </a:bodyPr>
          <a:lstStyle/>
          <a:p>
            <a:r>
              <a:rPr lang="fr-CA" sz="1800" baseline="0" noProof="0" dirty="0"/>
              <a:t>Conscience organisationnelle</a:t>
            </a:r>
            <a:endParaRPr lang="en-US" dirty="0"/>
          </a:p>
        </p:txBody>
      </p:sp>
      <p:sp>
        <p:nvSpPr>
          <p:cNvPr id="33" name="TextBox 32">
            <a:extLst>
              <a:ext uri="{FF2B5EF4-FFF2-40B4-BE49-F238E27FC236}">
                <a16:creationId xmlns:a16="http://schemas.microsoft.com/office/drawing/2014/main" id="{DC64848F-AE84-4116-BC4D-1C7C809BDE9C}"/>
              </a:ext>
            </a:extLst>
          </p:cNvPr>
          <p:cNvSpPr txBox="1"/>
          <p:nvPr/>
        </p:nvSpPr>
        <p:spPr>
          <a:xfrm>
            <a:off x="6910070" y="2375682"/>
            <a:ext cx="2124744" cy="369332"/>
          </a:xfrm>
          <a:prstGeom prst="rect">
            <a:avLst/>
          </a:prstGeom>
          <a:noFill/>
        </p:spPr>
        <p:txBody>
          <a:bodyPr wrap="square">
            <a:spAutoFit/>
          </a:bodyPr>
          <a:lstStyle/>
          <a:p>
            <a:r>
              <a:rPr lang="fr-CA" sz="1800" baseline="0" noProof="0" dirty="0"/>
              <a:t>Influence</a:t>
            </a:r>
            <a:endParaRPr lang="en-US" dirty="0"/>
          </a:p>
        </p:txBody>
      </p:sp>
      <p:sp>
        <p:nvSpPr>
          <p:cNvPr id="35" name="TextBox 34">
            <a:extLst>
              <a:ext uri="{FF2B5EF4-FFF2-40B4-BE49-F238E27FC236}">
                <a16:creationId xmlns:a16="http://schemas.microsoft.com/office/drawing/2014/main" id="{DA0D765F-5403-473A-AEFE-F10C7CC77360}"/>
              </a:ext>
            </a:extLst>
          </p:cNvPr>
          <p:cNvSpPr txBox="1"/>
          <p:nvPr/>
        </p:nvSpPr>
        <p:spPr>
          <a:xfrm>
            <a:off x="6910070" y="2917342"/>
            <a:ext cx="2124744" cy="646331"/>
          </a:xfrm>
          <a:prstGeom prst="rect">
            <a:avLst/>
          </a:prstGeom>
          <a:noFill/>
        </p:spPr>
        <p:txBody>
          <a:bodyPr wrap="square">
            <a:spAutoFit/>
          </a:bodyPr>
          <a:lstStyle/>
          <a:p>
            <a:r>
              <a:rPr lang="fr-CA" sz="1800" baseline="0" noProof="0" dirty="0"/>
              <a:t>Encadrement et mentorat</a:t>
            </a:r>
            <a:endParaRPr lang="en-US" dirty="0"/>
          </a:p>
        </p:txBody>
      </p:sp>
      <p:sp>
        <p:nvSpPr>
          <p:cNvPr id="37" name="TextBox 36">
            <a:extLst>
              <a:ext uri="{FF2B5EF4-FFF2-40B4-BE49-F238E27FC236}">
                <a16:creationId xmlns:a16="http://schemas.microsoft.com/office/drawing/2014/main" id="{67C34B6B-0DC8-439A-A1E5-FA8E98248876}"/>
              </a:ext>
            </a:extLst>
          </p:cNvPr>
          <p:cNvSpPr txBox="1"/>
          <p:nvPr/>
        </p:nvSpPr>
        <p:spPr>
          <a:xfrm>
            <a:off x="6910070" y="4330787"/>
            <a:ext cx="2124744" cy="369332"/>
          </a:xfrm>
          <a:prstGeom prst="rect">
            <a:avLst/>
          </a:prstGeom>
          <a:noFill/>
        </p:spPr>
        <p:txBody>
          <a:bodyPr wrap="square">
            <a:spAutoFit/>
          </a:bodyPr>
          <a:lstStyle/>
          <a:p>
            <a:r>
              <a:rPr lang="fr-CA" sz="1800" baseline="0" noProof="0" dirty="0"/>
              <a:t>Travail d’équipe</a:t>
            </a:r>
            <a:endParaRPr lang="en-US" dirty="0"/>
          </a:p>
        </p:txBody>
      </p:sp>
      <p:sp>
        <p:nvSpPr>
          <p:cNvPr id="39" name="TextBox 38">
            <a:extLst>
              <a:ext uri="{FF2B5EF4-FFF2-40B4-BE49-F238E27FC236}">
                <a16:creationId xmlns:a16="http://schemas.microsoft.com/office/drawing/2014/main" id="{235C66AE-5E03-44EB-8368-73EDD8E2CB37}"/>
              </a:ext>
            </a:extLst>
          </p:cNvPr>
          <p:cNvSpPr txBox="1"/>
          <p:nvPr/>
        </p:nvSpPr>
        <p:spPr>
          <a:xfrm>
            <a:off x="6910070" y="4996349"/>
            <a:ext cx="2124744" cy="369332"/>
          </a:xfrm>
          <a:prstGeom prst="rect">
            <a:avLst/>
          </a:prstGeom>
          <a:noFill/>
        </p:spPr>
        <p:txBody>
          <a:bodyPr wrap="square">
            <a:spAutoFit/>
          </a:bodyPr>
          <a:lstStyle/>
          <a:p>
            <a:r>
              <a:rPr lang="fr-CA" sz="1800" baseline="0" noProof="0" dirty="0"/>
              <a:t>Leadership inspirant</a:t>
            </a:r>
            <a:endParaRPr lang="en-US" dirty="0"/>
          </a:p>
        </p:txBody>
      </p:sp>
      <p:sp>
        <p:nvSpPr>
          <p:cNvPr id="41" name="TextBox 40">
            <a:extLst>
              <a:ext uri="{FF2B5EF4-FFF2-40B4-BE49-F238E27FC236}">
                <a16:creationId xmlns:a16="http://schemas.microsoft.com/office/drawing/2014/main" id="{056BE686-08DE-4564-BA1F-45827D3E5CCE}"/>
              </a:ext>
            </a:extLst>
          </p:cNvPr>
          <p:cNvSpPr txBox="1"/>
          <p:nvPr/>
        </p:nvSpPr>
        <p:spPr>
          <a:xfrm>
            <a:off x="6910070" y="3722821"/>
            <a:ext cx="2124744" cy="369332"/>
          </a:xfrm>
          <a:prstGeom prst="rect">
            <a:avLst/>
          </a:prstGeom>
          <a:noFill/>
        </p:spPr>
        <p:txBody>
          <a:bodyPr wrap="square">
            <a:spAutoFit/>
          </a:bodyPr>
          <a:lstStyle/>
          <a:p>
            <a:r>
              <a:rPr lang="fr-CA" sz="1800" baseline="0" noProof="0" dirty="0"/>
              <a:t>Gestion des conflits</a:t>
            </a:r>
            <a:endParaRPr lang="en-US" dirty="0"/>
          </a:p>
        </p:txBody>
      </p:sp>
    </p:spTree>
    <p:extLst>
      <p:ext uri="{BB962C8B-B14F-4D97-AF65-F5344CB8AC3E}">
        <p14:creationId xmlns:p14="http://schemas.microsoft.com/office/powerpoint/2010/main" val="4588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9"/>
</p:tagLst>
</file>

<file path=ppt/tags/tag13.xml><?xml version="1.0" encoding="utf-8"?>
<p:tagLst xmlns:a="http://schemas.openxmlformats.org/drawingml/2006/main" xmlns:r="http://schemas.openxmlformats.org/officeDocument/2006/relationships" xmlns:p="http://schemas.openxmlformats.org/presentationml/2006/main">
  <p:tag name="NUM" val="11"/>
</p:tagLst>
</file>

<file path=ppt/tags/tag14.xml><?xml version="1.0" encoding="utf-8"?>
<p:tagLst xmlns:a="http://schemas.openxmlformats.org/drawingml/2006/main" xmlns:r="http://schemas.openxmlformats.org/officeDocument/2006/relationships" xmlns:p="http://schemas.openxmlformats.org/presentationml/2006/main">
  <p:tag name="NUM" val="12"/>
</p:tagLst>
</file>

<file path=ppt/tags/tag15.xml><?xml version="1.0" encoding="utf-8"?>
<p:tagLst xmlns:a="http://schemas.openxmlformats.org/drawingml/2006/main" xmlns:r="http://schemas.openxmlformats.org/officeDocument/2006/relationships" xmlns:p="http://schemas.openxmlformats.org/presentationml/2006/main">
  <p:tag name="NUM" val="13"/>
</p:tagLst>
</file>

<file path=ppt/tags/tag16.xml><?xml version="1.0" encoding="utf-8"?>
<p:tagLst xmlns:a="http://schemas.openxmlformats.org/drawingml/2006/main" xmlns:r="http://schemas.openxmlformats.org/officeDocument/2006/relationships" xmlns:p="http://schemas.openxmlformats.org/presentationml/2006/main">
  <p:tag name="NUM" val="17"/>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8"/>
</p:tagLst>
</file>

<file path=ppt/tags/tag21.xml><?xml version="1.0" encoding="utf-8"?>
<p:tagLst xmlns:a="http://schemas.openxmlformats.org/drawingml/2006/main" xmlns:r="http://schemas.openxmlformats.org/officeDocument/2006/relationships" xmlns:p="http://schemas.openxmlformats.org/presentationml/2006/main">
  <p:tag name="NUM" val="9"/>
</p:tagLst>
</file>

<file path=ppt/tags/tag22.xml><?xml version="1.0" encoding="utf-8"?>
<p:tagLst xmlns:a="http://schemas.openxmlformats.org/drawingml/2006/main" xmlns:r="http://schemas.openxmlformats.org/officeDocument/2006/relationships" xmlns:p="http://schemas.openxmlformats.org/presentationml/2006/main">
  <p:tag name="NUM" val="18"/>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7"/>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7"/>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6640</TotalTime>
  <Words>6181</Words>
  <Application>Microsoft Office PowerPoint</Application>
  <PresentationFormat>On-screen Show (4:3)</PresentationFormat>
  <Paragraphs>486</Paragraphs>
  <Slides>17</Slides>
  <Notes>17</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Arial</vt:lpstr>
      <vt:lpstr>Bradley Hand ITC</vt:lpstr>
      <vt:lpstr>Brandon Grotesque</vt:lpstr>
      <vt:lpstr>Calibri</vt:lpstr>
      <vt:lpstr>Courier New</vt:lpstr>
      <vt:lpstr>Georgia</vt:lpstr>
      <vt:lpstr>Helvetica Neue</vt:lpstr>
      <vt:lpstr>myriad-pro</vt:lpstr>
      <vt:lpstr>Prata</vt:lpstr>
      <vt:lpstr>Roboto</vt:lpstr>
      <vt:lpstr>Times New Roman</vt:lpstr>
      <vt:lpstr>YouTube Sans</vt:lpstr>
      <vt:lpstr>1_Office Theme</vt:lpstr>
      <vt:lpstr> Welcome</vt:lpstr>
      <vt:lpstr>Programme de développement du leadership de changement en pleine-conscience (DLCP)</vt:lpstr>
      <vt:lpstr>Exercice d’amour-propre en pleine conscience – Centrage</vt:lpstr>
      <vt:lpstr>Compte rendu de la semaine 6</vt:lpstr>
      <vt:lpstr>Programme – semaine 7 (concentration, compassion, clarté, créativité)</vt:lpstr>
      <vt:lpstr>Mouvement en pleine conscience</vt:lpstr>
      <vt:lpstr>EQ : une compétence en leadership essentielle</vt:lpstr>
      <vt:lpstr>L’empathie : l’élément essentiel d’un leadership efficace</vt:lpstr>
      <vt:lpstr>L’intelligence émotionnelle (EQ)  et ses compétences</vt:lpstr>
      <vt:lpstr>L’intelligence emotionelle</vt:lpstr>
      <vt:lpstr>Pour être un dirigeant efficace, tenez un journal de leadership (réflexion)</vt:lpstr>
      <vt:lpstr>Prendre de  meilleures décisions?</vt:lpstr>
      <vt:lpstr>La pleine conscience pour une meilleure prise de décisions</vt:lpstr>
      <vt:lpstr>Amour bienveillant en pleine conscience</vt:lpstr>
      <vt:lpstr>Réflexion au sujet des exercices d’aujourd’hui</vt:lpstr>
      <vt:lpstr>Choses à accomplir cette semaine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547</cp:revision>
  <cp:lastPrinted>2016-05-02T17:15:08Z</cp:lastPrinted>
  <dcterms:created xsi:type="dcterms:W3CDTF">2015-04-14T20:39:51Z</dcterms:created>
  <dcterms:modified xsi:type="dcterms:W3CDTF">2024-11-08T17:50:12Z</dcterms:modified>
</cp:coreProperties>
</file>